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34"/>
  </p:notesMasterIdLst>
  <p:handoutMasterIdLst>
    <p:handoutMasterId r:id="rId35"/>
  </p:handoutMasterIdLst>
  <p:sldIdLst>
    <p:sldId id="256" r:id="rId2"/>
    <p:sldId id="667" r:id="rId3"/>
    <p:sldId id="629" r:id="rId4"/>
    <p:sldId id="677" r:id="rId5"/>
    <p:sldId id="296" r:id="rId6"/>
    <p:sldId id="656" r:id="rId7"/>
    <p:sldId id="659" r:id="rId8"/>
    <p:sldId id="657" r:id="rId9"/>
    <p:sldId id="671" r:id="rId10"/>
    <p:sldId id="660" r:id="rId11"/>
    <p:sldId id="678" r:id="rId12"/>
    <p:sldId id="661" r:id="rId13"/>
    <p:sldId id="663" r:id="rId14"/>
    <p:sldId id="463" r:id="rId15"/>
    <p:sldId id="664" r:id="rId16"/>
    <p:sldId id="666" r:id="rId17"/>
    <p:sldId id="681" r:id="rId18"/>
    <p:sldId id="427" r:id="rId19"/>
    <p:sldId id="484" r:id="rId20"/>
    <p:sldId id="485" r:id="rId21"/>
    <p:sldId id="482" r:id="rId22"/>
    <p:sldId id="475" r:id="rId23"/>
    <p:sldId id="669" r:id="rId24"/>
    <p:sldId id="683" r:id="rId25"/>
    <p:sldId id="474" r:id="rId26"/>
    <p:sldId id="477" r:id="rId27"/>
    <p:sldId id="414" r:id="rId28"/>
    <p:sldId id="479" r:id="rId29"/>
    <p:sldId id="679" r:id="rId30"/>
    <p:sldId id="465" r:id="rId31"/>
    <p:sldId id="682" r:id="rId32"/>
    <p:sldId id="476" r:id="rId3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8CC2BAC-E583-4F68-B88F-F4ED7CDAB732}">
          <p14:sldIdLst>
            <p14:sldId id="256"/>
            <p14:sldId id="667"/>
            <p14:sldId id="629"/>
            <p14:sldId id="677"/>
            <p14:sldId id="296"/>
            <p14:sldId id="656"/>
            <p14:sldId id="659"/>
            <p14:sldId id="657"/>
            <p14:sldId id="671"/>
            <p14:sldId id="660"/>
            <p14:sldId id="678"/>
            <p14:sldId id="661"/>
            <p14:sldId id="663"/>
            <p14:sldId id="463"/>
            <p14:sldId id="664"/>
            <p14:sldId id="666"/>
            <p14:sldId id="681"/>
            <p14:sldId id="427"/>
            <p14:sldId id="484"/>
            <p14:sldId id="485"/>
            <p14:sldId id="482"/>
            <p14:sldId id="475"/>
            <p14:sldId id="669"/>
            <p14:sldId id="683"/>
            <p14:sldId id="474"/>
            <p14:sldId id="477"/>
            <p14:sldId id="414"/>
            <p14:sldId id="479"/>
            <p14:sldId id="679"/>
            <p14:sldId id="465"/>
            <p14:sldId id="682"/>
            <p14:sldId id="476"/>
          </p14:sldIdLst>
        </p14:section>
      </p14:sectionLst>
    </p:ext>
    <p:ext uri="{EFAFB233-063F-42B5-8137-9DF3F51BA10A}">
      <p15:sldGuideLst xmlns:p15="http://schemas.microsoft.com/office/powerpoint/2012/main">
        <p15:guide id="1" orient="horz" pos="504" userDrawn="1">
          <p15:clr>
            <a:srgbClr val="A4A3A4"/>
          </p15:clr>
        </p15:guide>
        <p15:guide id="4" orient="horz" pos="768" userDrawn="1">
          <p15:clr>
            <a:srgbClr val="A4A3A4"/>
          </p15:clr>
        </p15:guide>
        <p15:guide id="6" orient="horz" pos="4200" userDrawn="1">
          <p15:clr>
            <a:srgbClr val="A4A3A4"/>
          </p15:clr>
        </p15:guide>
        <p15:guide id="7" pos="7224" userDrawn="1">
          <p15:clr>
            <a:srgbClr val="A4A3A4"/>
          </p15:clr>
        </p15:guide>
        <p15:guide id="9" pos="37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ans, Jennifer H. (CDC/DDPHSS/NCHS/OD)" initials="MJH(" lastIdx="7" clrIdx="0">
    <p:extLst>
      <p:ext uri="{19B8F6BF-5375-455C-9EA6-DF929625EA0E}">
        <p15:presenceInfo xmlns:p15="http://schemas.microsoft.com/office/powerpoint/2012/main" userId="S::jhm4@cdc.gov::7dbadcf9-3c89-4f76-ade1-aad8075093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7F"/>
    <a:srgbClr val="D9484F"/>
    <a:srgbClr val="1296D4"/>
    <a:srgbClr val="575C5D"/>
    <a:srgbClr val="003F7A"/>
    <a:srgbClr val="040404"/>
    <a:srgbClr val="FF6600"/>
    <a:srgbClr val="E54C53"/>
    <a:srgbClr val="F15059"/>
    <a:srgbClr val="017B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06" autoAdjust="0"/>
    <p:restoredTop sz="76051" autoAdjust="0"/>
  </p:normalViewPr>
  <p:slideViewPr>
    <p:cSldViewPr snapToGrid="0" snapToObjects="1">
      <p:cViewPr varScale="1">
        <p:scale>
          <a:sx n="83" d="100"/>
          <a:sy n="83" d="100"/>
        </p:scale>
        <p:origin x="1062" y="-162"/>
      </p:cViewPr>
      <p:guideLst>
        <p:guide orient="horz" pos="504"/>
        <p:guide orient="horz" pos="768"/>
        <p:guide orient="horz" pos="4200"/>
        <p:guide pos="7224"/>
        <p:guide pos="3792"/>
      </p:guideLst>
    </p:cSldViewPr>
  </p:slideViewPr>
  <p:outlineViewPr>
    <p:cViewPr>
      <p:scale>
        <a:sx n="33" d="100"/>
        <a:sy n="33" d="100"/>
      </p:scale>
      <p:origin x="0" y="-2808"/>
    </p:cViewPr>
  </p:outlineViewPr>
  <p:notesTextViewPr>
    <p:cViewPr>
      <p:scale>
        <a:sx n="100" d="100"/>
        <a:sy n="100" d="100"/>
      </p:scale>
      <p:origin x="0" y="0"/>
    </p:cViewPr>
  </p:notesTextViewPr>
  <p:sorterViewPr>
    <p:cViewPr>
      <p:scale>
        <a:sx n="100" d="100"/>
        <a:sy n="100" d="100"/>
      </p:scale>
      <p:origin x="0" y="-3768"/>
    </p:cViewPr>
  </p:sorterViewPr>
  <p:notesViewPr>
    <p:cSldViewPr snapToGrid="0" snapToObjects="1" showGuides="1">
      <p:cViewPr varScale="1">
        <p:scale>
          <a:sx n="159" d="100"/>
          <a:sy n="159" d="100"/>
        </p:scale>
        <p:origin x="268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1-09T07:42:04.726" idx="5">
    <p:pos x="6070" y="37"/>
    <p:text>I'd delete this slide - you don;t have time to explain it. if there are questions you could show it.</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7" rIns="93172" bIns="46587" rtlCol="0"/>
          <a:lstStyle>
            <a:lvl1pPr algn="r">
              <a:defRPr sz="1200"/>
            </a:lvl1pPr>
          </a:lstStyle>
          <a:p>
            <a:fld id="{B018045A-837E-0248-9B7A-57336FCCD5A2}" type="datetimeFigureOut">
              <a:rPr lang="en-US" smtClean="0"/>
              <a:t>9/3/2020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7" rIns="93172" bIns="46587" rtlCol="0" anchor="b"/>
          <a:lstStyle>
            <a:lvl1pPr algn="r">
              <a:defRPr sz="1200"/>
            </a:lvl1pPr>
          </a:lstStyle>
          <a:p>
            <a:fld id="{F1ABC434-2A17-0248-8E27-09DB7CA0DC90}" type="slidenum">
              <a:rPr lang="en-US" smtClean="0"/>
              <a:t>‹#›</a:t>
            </a:fld>
            <a:endParaRPr lang="en-US"/>
          </a:p>
        </p:txBody>
      </p:sp>
    </p:spTree>
    <p:extLst>
      <p:ext uri="{BB962C8B-B14F-4D97-AF65-F5344CB8AC3E}">
        <p14:creationId xmlns:p14="http://schemas.microsoft.com/office/powerpoint/2010/main" val="34723591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7" rIns="93172" bIns="46587" rtlCol="0"/>
          <a:lstStyle>
            <a:lvl1pPr algn="r">
              <a:defRPr sz="1200"/>
            </a:lvl1pPr>
          </a:lstStyle>
          <a:p>
            <a:fld id="{0F9078B5-A89A-164A-A230-7276E643A37C}" type="datetimeFigureOut">
              <a:rPr lang="en-US" smtClean="0"/>
              <a:t>9/3/2020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a:defRPr sz="1200"/>
            </a:lvl1pPr>
          </a:lstStyle>
          <a:p>
            <a:fld id="{63B9C88A-263A-5D4B-A762-917440549080}" type="slidenum">
              <a:rPr lang="en-US" smtClean="0"/>
              <a:t>‹#›</a:t>
            </a:fld>
            <a:endParaRPr lang="en-US"/>
          </a:p>
        </p:txBody>
      </p:sp>
    </p:spTree>
    <p:extLst>
      <p:ext uri="{BB962C8B-B14F-4D97-AF65-F5344CB8AC3E}">
        <p14:creationId xmlns:p14="http://schemas.microsoft.com/office/powerpoint/2010/main" val="34427250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B9C88A-263A-5D4B-A762-917440549080}" type="slidenum">
              <a:rPr lang="en-US" smtClean="0"/>
              <a:t>0</a:t>
            </a:fld>
            <a:endParaRPr lang="en-US" dirty="0"/>
          </a:p>
        </p:txBody>
      </p:sp>
    </p:spTree>
    <p:extLst>
      <p:ext uri="{BB962C8B-B14F-4D97-AF65-F5344CB8AC3E}">
        <p14:creationId xmlns:p14="http://schemas.microsoft.com/office/powerpoint/2010/main" val="1435033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NHANES to continue to do what it does best, and that is continue to collect high quality data that maintains us as the gold standard for national health measurement data.</a:t>
            </a:r>
          </a:p>
          <a:p>
            <a:endParaRPr lang="en-US" dirty="0"/>
          </a:p>
          <a:p>
            <a:pPr defTabSz="457174">
              <a:defRPr/>
            </a:pPr>
            <a:r>
              <a:rPr lang="en-US" dirty="0"/>
              <a:t>Decrease clustering – current design is highly clustered, especially problematic for certain outcomes such as dietary intake and certain infectious diseases and env exposure.  Similarities between participants in clusters, like a family, reduces the variability of their responses, compared w/ what would be expected from a random sample. This leads to a loss in statistical power to detect differences between groups. Increase in sample size would be needed to maintain the statistical power. </a:t>
            </a:r>
          </a:p>
          <a:p>
            <a:pPr defTabSz="457174">
              <a:defRPr/>
            </a:pPr>
            <a:r>
              <a:rPr lang="en-US" dirty="0"/>
              <a:t>	Increase effective sample size</a:t>
            </a:r>
          </a:p>
          <a:p>
            <a:endParaRPr lang="en-US" dirty="0"/>
          </a:p>
          <a:p>
            <a:r>
              <a:rPr lang="en-US" dirty="0"/>
              <a:t>Reduce SP burden – reducing traveling distance to MEC</a:t>
            </a:r>
          </a:p>
        </p:txBody>
      </p:sp>
      <p:sp>
        <p:nvSpPr>
          <p:cNvPr id="4" name="Slide Number Placeholder 3"/>
          <p:cNvSpPr>
            <a:spLocks noGrp="1"/>
          </p:cNvSpPr>
          <p:nvPr>
            <p:ph type="sldNum" sz="quarter" idx="5"/>
          </p:nvPr>
        </p:nvSpPr>
        <p:spPr/>
        <p:txBody>
          <a:bodyPr/>
          <a:lstStyle/>
          <a:p>
            <a:fld id="{63B9C88A-263A-5D4B-A762-917440549080}" type="slidenum">
              <a:rPr lang="en-US" smtClean="0"/>
              <a:t>9</a:t>
            </a:fld>
            <a:endParaRPr lang="en-US"/>
          </a:p>
        </p:txBody>
      </p:sp>
    </p:spTree>
    <p:extLst>
      <p:ext uri="{BB962C8B-B14F-4D97-AF65-F5344CB8AC3E}">
        <p14:creationId xmlns:p14="http://schemas.microsoft.com/office/powerpoint/2010/main" val="3869700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B9C88A-263A-5D4B-A762-917440549080}" type="slidenum">
              <a:rPr lang="en-US" smtClean="0"/>
              <a:t>10</a:t>
            </a:fld>
            <a:endParaRPr lang="en-US"/>
          </a:p>
        </p:txBody>
      </p:sp>
    </p:spTree>
    <p:extLst>
      <p:ext uri="{BB962C8B-B14F-4D97-AF65-F5344CB8AC3E}">
        <p14:creationId xmlns:p14="http://schemas.microsoft.com/office/powerpoint/2010/main" val="1342615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B9C88A-263A-5D4B-A762-917440549080}" type="slidenum">
              <a:rPr lang="en-US" smtClean="0"/>
              <a:t>11</a:t>
            </a:fld>
            <a:endParaRPr lang="en-US"/>
          </a:p>
        </p:txBody>
      </p:sp>
    </p:spTree>
    <p:extLst>
      <p:ext uri="{BB962C8B-B14F-4D97-AF65-F5344CB8AC3E}">
        <p14:creationId xmlns:p14="http://schemas.microsoft.com/office/powerpoint/2010/main" val="2134725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think about what should be defined as NHANES core components</a:t>
            </a:r>
          </a:p>
          <a:p>
            <a:br>
              <a:rPr lang="en-US" dirty="0"/>
            </a:br>
            <a:r>
              <a:rPr lang="en-US" dirty="0"/>
              <a:t>We think about the statistics that only NHANES can deliver</a:t>
            </a:r>
          </a:p>
          <a:p>
            <a:endParaRPr lang="en-US" dirty="0"/>
          </a:p>
          <a:p>
            <a:r>
              <a:rPr lang="en-US" dirty="0"/>
              <a:t>This would be the…</a:t>
            </a:r>
          </a:p>
        </p:txBody>
      </p:sp>
      <p:sp>
        <p:nvSpPr>
          <p:cNvPr id="4" name="Slide Number Placeholder 3"/>
          <p:cNvSpPr>
            <a:spLocks noGrp="1"/>
          </p:cNvSpPr>
          <p:nvPr>
            <p:ph type="sldNum" sz="quarter" idx="5"/>
          </p:nvPr>
        </p:nvSpPr>
        <p:spPr/>
        <p:txBody>
          <a:bodyPr/>
          <a:lstStyle/>
          <a:p>
            <a:fld id="{63B9C88A-263A-5D4B-A762-917440549080}" type="slidenum">
              <a:rPr lang="en-US" smtClean="0"/>
              <a:t>12</a:t>
            </a:fld>
            <a:endParaRPr lang="en-US"/>
          </a:p>
        </p:txBody>
      </p:sp>
    </p:spTree>
    <p:extLst>
      <p:ext uri="{BB962C8B-B14F-4D97-AF65-F5344CB8AC3E}">
        <p14:creationId xmlns:p14="http://schemas.microsoft.com/office/powerpoint/2010/main" val="4089206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 of inflammation = AGP – alpha 1 acid glycoprotein</a:t>
            </a:r>
          </a:p>
        </p:txBody>
      </p:sp>
      <p:sp>
        <p:nvSpPr>
          <p:cNvPr id="4" name="Slide Number Placeholder 3"/>
          <p:cNvSpPr>
            <a:spLocks noGrp="1"/>
          </p:cNvSpPr>
          <p:nvPr>
            <p:ph type="sldNum" sz="quarter" idx="10"/>
          </p:nvPr>
        </p:nvSpPr>
        <p:spPr/>
        <p:txBody>
          <a:bodyPr/>
          <a:lstStyle/>
          <a:p>
            <a:fld id="{7E82054C-5FFB-4925-88B8-34BFE44764D6}" type="slidenum">
              <a:rPr lang="en-US" smtClean="0"/>
              <a:pPr/>
              <a:t>13</a:t>
            </a:fld>
            <a:endParaRPr lang="en-US" dirty="0"/>
          </a:p>
        </p:txBody>
      </p:sp>
    </p:spTree>
    <p:extLst>
      <p:ext uri="{BB962C8B-B14F-4D97-AF65-F5344CB8AC3E}">
        <p14:creationId xmlns:p14="http://schemas.microsoft.com/office/powerpoint/2010/main" val="3472450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B9C88A-263A-5D4B-A762-917440549080}" type="slidenum">
              <a:rPr lang="en-US" smtClean="0"/>
              <a:t>14</a:t>
            </a:fld>
            <a:endParaRPr lang="en-US"/>
          </a:p>
        </p:txBody>
      </p:sp>
    </p:spTree>
    <p:extLst>
      <p:ext uri="{BB962C8B-B14F-4D97-AF65-F5344CB8AC3E}">
        <p14:creationId xmlns:p14="http://schemas.microsoft.com/office/powerpoint/2010/main" val="4192989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B9C88A-263A-5D4B-A762-917440549080}" type="slidenum">
              <a:rPr lang="en-US" smtClean="0"/>
              <a:t>15</a:t>
            </a:fld>
            <a:endParaRPr lang="en-US"/>
          </a:p>
        </p:txBody>
      </p:sp>
    </p:spTree>
    <p:extLst>
      <p:ext uri="{BB962C8B-B14F-4D97-AF65-F5344CB8AC3E}">
        <p14:creationId xmlns:p14="http://schemas.microsoft.com/office/powerpoint/2010/main" val="2518730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B9C88A-263A-5D4B-A762-917440549080}" type="slidenum">
              <a:rPr lang="en-US" smtClean="0"/>
              <a:t>16</a:t>
            </a:fld>
            <a:endParaRPr lang="en-US"/>
          </a:p>
        </p:txBody>
      </p:sp>
    </p:spTree>
    <p:extLst>
      <p:ext uri="{BB962C8B-B14F-4D97-AF65-F5344CB8AC3E}">
        <p14:creationId xmlns:p14="http://schemas.microsoft.com/office/powerpoint/2010/main" val="1336676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B9C88A-263A-5D4B-A762-917440549080}" type="slidenum">
              <a:rPr lang="en-US" smtClean="0"/>
              <a:t>17</a:t>
            </a:fld>
            <a:endParaRPr lang="en-US"/>
          </a:p>
        </p:txBody>
      </p:sp>
    </p:spTree>
    <p:extLst>
      <p:ext uri="{BB962C8B-B14F-4D97-AF65-F5344CB8AC3E}">
        <p14:creationId xmlns:p14="http://schemas.microsoft.com/office/powerpoint/2010/main" val="3752013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B9C88A-263A-5D4B-A762-917440549080}" type="slidenum">
              <a:rPr lang="en-US" smtClean="0"/>
              <a:t>18</a:t>
            </a:fld>
            <a:endParaRPr lang="en-US"/>
          </a:p>
        </p:txBody>
      </p:sp>
    </p:spTree>
    <p:extLst>
      <p:ext uri="{BB962C8B-B14F-4D97-AF65-F5344CB8AC3E}">
        <p14:creationId xmlns:p14="http://schemas.microsoft.com/office/powerpoint/2010/main" val="703059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it’s physical examinations in standardized environments, NHANES is the gold standard for numerous national data.</a:t>
            </a:r>
          </a:p>
          <a:p>
            <a:endParaRPr lang="en-US" dirty="0"/>
          </a:p>
          <a:p>
            <a:r>
              <a:rPr lang="en-US" dirty="0"/>
              <a:t>NHANES provides the distribution of health characteristics</a:t>
            </a:r>
          </a:p>
          <a:p>
            <a:endParaRPr lang="en-US" dirty="0"/>
          </a:p>
          <a:p>
            <a:r>
              <a:rPr lang="en-US" dirty="0"/>
              <a:t>From outcomes, such as blood pressure, risk factors</a:t>
            </a:r>
          </a:p>
        </p:txBody>
      </p:sp>
      <p:sp>
        <p:nvSpPr>
          <p:cNvPr id="4" name="Slide Number Placeholder 3"/>
          <p:cNvSpPr>
            <a:spLocks noGrp="1"/>
          </p:cNvSpPr>
          <p:nvPr>
            <p:ph type="sldNum" sz="quarter" idx="5"/>
          </p:nvPr>
        </p:nvSpPr>
        <p:spPr/>
        <p:txBody>
          <a:bodyPr/>
          <a:lstStyle/>
          <a:p>
            <a:fld id="{63B9C88A-263A-5D4B-A762-917440549080}" type="slidenum">
              <a:rPr lang="en-US" smtClean="0"/>
              <a:t>1</a:t>
            </a:fld>
            <a:endParaRPr lang="en-US"/>
          </a:p>
        </p:txBody>
      </p:sp>
    </p:spTree>
    <p:extLst>
      <p:ext uri="{BB962C8B-B14F-4D97-AF65-F5344CB8AC3E}">
        <p14:creationId xmlns:p14="http://schemas.microsoft.com/office/powerpoint/2010/main" val="922811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B9C88A-263A-5D4B-A762-917440549080}" type="slidenum">
              <a:rPr lang="en-US" smtClean="0"/>
              <a:t>19</a:t>
            </a:fld>
            <a:endParaRPr lang="en-US"/>
          </a:p>
        </p:txBody>
      </p:sp>
    </p:spTree>
    <p:extLst>
      <p:ext uri="{BB962C8B-B14F-4D97-AF65-F5344CB8AC3E}">
        <p14:creationId xmlns:p14="http://schemas.microsoft.com/office/powerpoint/2010/main" val="2570653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B9C88A-263A-5D4B-A762-917440549080}" type="slidenum">
              <a:rPr lang="en-US" smtClean="0"/>
              <a:t>20</a:t>
            </a:fld>
            <a:endParaRPr lang="en-US"/>
          </a:p>
        </p:txBody>
      </p:sp>
    </p:spTree>
    <p:extLst>
      <p:ext uri="{BB962C8B-B14F-4D97-AF65-F5344CB8AC3E}">
        <p14:creationId xmlns:p14="http://schemas.microsoft.com/office/powerpoint/2010/main" val="3318480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B9C88A-263A-5D4B-A762-917440549080}" type="slidenum">
              <a:rPr lang="en-US" smtClean="0"/>
              <a:t>21</a:t>
            </a:fld>
            <a:endParaRPr lang="en-US"/>
          </a:p>
        </p:txBody>
      </p:sp>
    </p:spTree>
    <p:extLst>
      <p:ext uri="{BB962C8B-B14F-4D97-AF65-F5344CB8AC3E}">
        <p14:creationId xmlns:p14="http://schemas.microsoft.com/office/powerpoint/2010/main" val="304523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B9C88A-263A-5D4B-A762-917440549080}" type="slidenum">
              <a:rPr lang="en-US" smtClean="0"/>
              <a:t>22</a:t>
            </a:fld>
            <a:endParaRPr lang="en-US"/>
          </a:p>
        </p:txBody>
      </p:sp>
    </p:spTree>
    <p:extLst>
      <p:ext uri="{BB962C8B-B14F-4D97-AF65-F5344CB8AC3E}">
        <p14:creationId xmlns:p14="http://schemas.microsoft.com/office/powerpoint/2010/main" val="1565671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B9C88A-263A-5D4B-A762-917440549080}" type="slidenum">
              <a:rPr lang="en-US" smtClean="0"/>
              <a:t>23</a:t>
            </a:fld>
            <a:endParaRPr lang="en-US"/>
          </a:p>
        </p:txBody>
      </p:sp>
    </p:spTree>
    <p:extLst>
      <p:ext uri="{BB962C8B-B14F-4D97-AF65-F5344CB8AC3E}">
        <p14:creationId xmlns:p14="http://schemas.microsoft.com/office/powerpoint/2010/main" val="5201366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B9C88A-263A-5D4B-A762-917440549080}" type="slidenum">
              <a:rPr lang="en-US" smtClean="0"/>
              <a:t>24</a:t>
            </a:fld>
            <a:endParaRPr lang="en-US"/>
          </a:p>
        </p:txBody>
      </p:sp>
    </p:spTree>
    <p:extLst>
      <p:ext uri="{BB962C8B-B14F-4D97-AF65-F5344CB8AC3E}">
        <p14:creationId xmlns:p14="http://schemas.microsoft.com/office/powerpoint/2010/main" val="17597060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B9C88A-263A-5D4B-A762-917440549080}" type="slidenum">
              <a:rPr lang="en-US" smtClean="0"/>
              <a:t>25</a:t>
            </a:fld>
            <a:endParaRPr lang="en-US"/>
          </a:p>
        </p:txBody>
      </p:sp>
    </p:spTree>
    <p:extLst>
      <p:ext uri="{BB962C8B-B14F-4D97-AF65-F5344CB8AC3E}">
        <p14:creationId xmlns:p14="http://schemas.microsoft.com/office/powerpoint/2010/main" val="1422035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B9C88A-263A-5D4B-A762-917440549080}" type="slidenum">
              <a:rPr lang="en-US" smtClean="0"/>
              <a:t>26</a:t>
            </a:fld>
            <a:endParaRPr lang="en-US"/>
          </a:p>
        </p:txBody>
      </p:sp>
    </p:spTree>
    <p:extLst>
      <p:ext uri="{BB962C8B-B14F-4D97-AF65-F5344CB8AC3E}">
        <p14:creationId xmlns:p14="http://schemas.microsoft.com/office/powerpoint/2010/main" val="2607997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B9C88A-263A-5D4B-A762-917440549080}" type="slidenum">
              <a:rPr lang="en-US" smtClean="0"/>
              <a:t>27</a:t>
            </a:fld>
            <a:endParaRPr lang="en-US"/>
          </a:p>
        </p:txBody>
      </p:sp>
    </p:spTree>
    <p:extLst>
      <p:ext uri="{BB962C8B-B14F-4D97-AF65-F5344CB8AC3E}">
        <p14:creationId xmlns:p14="http://schemas.microsoft.com/office/powerpoint/2010/main" val="18655623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4">
              <a:defRPr/>
            </a:pPr>
            <a:r>
              <a:rPr lang="en-US" dirty="0"/>
              <a:t>But more importantly, increase the number of PSUs, which can have a major impact on the effective sample size. </a:t>
            </a:r>
          </a:p>
          <a:p>
            <a:endParaRPr lang="en-US" dirty="0"/>
          </a:p>
        </p:txBody>
      </p:sp>
      <p:sp>
        <p:nvSpPr>
          <p:cNvPr id="4" name="Slide Number Placeholder 3"/>
          <p:cNvSpPr>
            <a:spLocks noGrp="1"/>
          </p:cNvSpPr>
          <p:nvPr>
            <p:ph type="sldNum" sz="quarter" idx="5"/>
          </p:nvPr>
        </p:nvSpPr>
        <p:spPr/>
        <p:txBody>
          <a:bodyPr/>
          <a:lstStyle/>
          <a:p>
            <a:fld id="{63B9C88A-263A-5D4B-A762-917440549080}" type="slidenum">
              <a:rPr lang="en-US" smtClean="0"/>
              <a:t>28</a:t>
            </a:fld>
            <a:endParaRPr lang="en-US"/>
          </a:p>
        </p:txBody>
      </p:sp>
    </p:spTree>
    <p:extLst>
      <p:ext uri="{BB962C8B-B14F-4D97-AF65-F5344CB8AC3E}">
        <p14:creationId xmlns:p14="http://schemas.microsoft.com/office/powerpoint/2010/main" val="2320602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 model of broad and deep partnerships and </a:t>
            </a:r>
          </a:p>
          <a:p>
            <a:endParaRPr lang="en-US" dirty="0"/>
          </a:p>
          <a:p>
            <a:r>
              <a:rPr lang="en-US" dirty="0"/>
              <a:t>Over the years, there have been more than 2 dozen partners</a:t>
            </a:r>
          </a:p>
          <a:p>
            <a:endParaRPr lang="en-US" dirty="0"/>
          </a:p>
          <a:p>
            <a:r>
              <a:rPr lang="en-US" dirty="0"/>
              <a:t>With various degrees of collaboration </a:t>
            </a:r>
          </a:p>
          <a:p>
            <a:endParaRPr lang="en-US" dirty="0"/>
          </a:p>
          <a:p>
            <a:r>
              <a:rPr lang="en-US" dirty="0"/>
              <a:t>From assisting on Survey Planning and content, with Data Quality and Subject Matter Expertise, or Providing Financial Support. They have also been involved as co-authors on various publications. </a:t>
            </a:r>
          </a:p>
        </p:txBody>
      </p:sp>
      <p:sp>
        <p:nvSpPr>
          <p:cNvPr id="4" name="Slide Number Placeholder 3"/>
          <p:cNvSpPr>
            <a:spLocks noGrp="1"/>
          </p:cNvSpPr>
          <p:nvPr>
            <p:ph type="sldNum" sz="quarter" idx="5"/>
          </p:nvPr>
        </p:nvSpPr>
        <p:spPr/>
        <p:txBody>
          <a:bodyPr/>
          <a:lstStyle/>
          <a:p>
            <a:fld id="{63B9C88A-263A-5D4B-A762-917440549080}" type="slidenum">
              <a:rPr lang="en-US" smtClean="0"/>
              <a:t>2</a:t>
            </a:fld>
            <a:endParaRPr lang="en-US"/>
          </a:p>
        </p:txBody>
      </p:sp>
    </p:spTree>
    <p:extLst>
      <p:ext uri="{BB962C8B-B14F-4D97-AF65-F5344CB8AC3E}">
        <p14:creationId xmlns:p14="http://schemas.microsoft.com/office/powerpoint/2010/main" val="20002564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B9C88A-263A-5D4B-A762-917440549080}" type="slidenum">
              <a:rPr lang="en-US" smtClean="0"/>
              <a:t>29</a:t>
            </a:fld>
            <a:endParaRPr lang="en-US"/>
          </a:p>
        </p:txBody>
      </p:sp>
    </p:spTree>
    <p:extLst>
      <p:ext uri="{BB962C8B-B14F-4D97-AF65-F5344CB8AC3E}">
        <p14:creationId xmlns:p14="http://schemas.microsoft.com/office/powerpoint/2010/main" val="27087217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B9C88A-263A-5D4B-A762-917440549080}" type="slidenum">
              <a:rPr lang="en-US" smtClean="0"/>
              <a:t>30</a:t>
            </a:fld>
            <a:endParaRPr lang="en-US"/>
          </a:p>
        </p:txBody>
      </p:sp>
    </p:spTree>
    <p:extLst>
      <p:ext uri="{BB962C8B-B14F-4D97-AF65-F5344CB8AC3E}">
        <p14:creationId xmlns:p14="http://schemas.microsoft.com/office/powerpoint/2010/main" val="21735727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B9C88A-263A-5D4B-A762-917440549080}" type="slidenum">
              <a:rPr lang="en-US" smtClean="0"/>
              <a:t>31</a:t>
            </a:fld>
            <a:endParaRPr lang="en-US"/>
          </a:p>
        </p:txBody>
      </p:sp>
    </p:spTree>
    <p:extLst>
      <p:ext uri="{BB962C8B-B14F-4D97-AF65-F5344CB8AC3E}">
        <p14:creationId xmlns:p14="http://schemas.microsoft.com/office/powerpoint/2010/main" val="3160068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B9C88A-263A-5D4B-A762-917440549080}" type="slidenum">
              <a:rPr lang="en-US" smtClean="0"/>
              <a:t>3</a:t>
            </a:fld>
            <a:endParaRPr lang="en-US"/>
          </a:p>
        </p:txBody>
      </p:sp>
    </p:spTree>
    <p:extLst>
      <p:ext uri="{BB962C8B-B14F-4D97-AF65-F5344CB8AC3E}">
        <p14:creationId xmlns:p14="http://schemas.microsoft.com/office/powerpoint/2010/main" val="903647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7588" cy="34305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dirty="0"/>
          </a:p>
        </p:txBody>
      </p:sp>
    </p:spTree>
    <p:extLst>
      <p:ext uri="{BB962C8B-B14F-4D97-AF65-F5344CB8AC3E}">
        <p14:creationId xmlns:p14="http://schemas.microsoft.com/office/powerpoint/2010/main" val="3472450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B9C88A-263A-5D4B-A762-917440549080}" type="slidenum">
              <a:rPr lang="en-US" smtClean="0"/>
              <a:t>5</a:t>
            </a:fld>
            <a:endParaRPr lang="en-US"/>
          </a:p>
        </p:txBody>
      </p:sp>
    </p:spTree>
    <p:extLst>
      <p:ext uri="{BB962C8B-B14F-4D97-AF65-F5344CB8AC3E}">
        <p14:creationId xmlns:p14="http://schemas.microsoft.com/office/powerpoint/2010/main" val="559350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B9C88A-263A-5D4B-A762-917440549080}" type="slidenum">
              <a:rPr lang="en-US" smtClean="0"/>
              <a:t>6</a:t>
            </a:fld>
            <a:endParaRPr lang="en-US"/>
          </a:p>
        </p:txBody>
      </p:sp>
    </p:spTree>
    <p:extLst>
      <p:ext uri="{BB962C8B-B14F-4D97-AF65-F5344CB8AC3E}">
        <p14:creationId xmlns:p14="http://schemas.microsoft.com/office/powerpoint/2010/main" val="2259670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4">
              <a:defRPr/>
            </a:pPr>
            <a:r>
              <a:rPr lang="en-US"/>
              <a:t>Current design is highly clustered, especially problematic for outcomes such as dietary intake and certain infectious diseases and env exposures.  Similarities between participants in clusters, like a family, reduces the variability of their responses, compared w/ what would be expected from a random sample. This leads to a loss in statistical power to detect differences between groups. </a:t>
            </a:r>
          </a:p>
          <a:p>
            <a:endParaRPr lang="en-US"/>
          </a:p>
          <a:p>
            <a:pPr defTabSz="457174">
              <a:defRPr/>
            </a:pPr>
            <a:r>
              <a:rPr lang="en-US"/>
              <a:t>Average Household is 40 m. Screener, family household, and other incidental times could add another 15-20m</a:t>
            </a:r>
          </a:p>
          <a:p>
            <a:r>
              <a:rPr lang="en-US"/>
              <a:t>Average MEC time is  2h 45m</a:t>
            </a:r>
          </a:p>
          <a:p>
            <a:endParaRPr lang="en-US"/>
          </a:p>
          <a:p>
            <a:r>
              <a:rPr lang="en-US"/>
              <a:t>About 40% of our operational budget is funded by collaborators</a:t>
            </a:r>
          </a:p>
          <a:p>
            <a:r>
              <a:rPr lang="en-US"/>
              <a:t>This funding is not always guaranteed</a:t>
            </a:r>
            <a:endParaRPr lang="en-US" dirty="0"/>
          </a:p>
        </p:txBody>
      </p:sp>
      <p:sp>
        <p:nvSpPr>
          <p:cNvPr id="4" name="Slide Number Placeholder 3"/>
          <p:cNvSpPr>
            <a:spLocks noGrp="1"/>
          </p:cNvSpPr>
          <p:nvPr>
            <p:ph type="sldNum" sz="quarter" idx="5"/>
          </p:nvPr>
        </p:nvSpPr>
        <p:spPr/>
        <p:txBody>
          <a:bodyPr/>
          <a:lstStyle/>
          <a:p>
            <a:fld id="{63B9C88A-263A-5D4B-A762-917440549080}" type="slidenum">
              <a:rPr lang="en-US" smtClean="0"/>
              <a:t>7</a:t>
            </a:fld>
            <a:endParaRPr lang="en-US"/>
          </a:p>
        </p:txBody>
      </p:sp>
    </p:spTree>
    <p:extLst>
      <p:ext uri="{BB962C8B-B14F-4D97-AF65-F5344CB8AC3E}">
        <p14:creationId xmlns:p14="http://schemas.microsoft.com/office/powerpoint/2010/main" val="2918657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B9C88A-263A-5D4B-A762-917440549080}" type="slidenum">
              <a:rPr lang="en-US" smtClean="0"/>
              <a:t>8</a:t>
            </a:fld>
            <a:endParaRPr lang="en-US"/>
          </a:p>
        </p:txBody>
      </p:sp>
    </p:spTree>
    <p:extLst>
      <p:ext uri="{BB962C8B-B14F-4D97-AF65-F5344CB8AC3E}">
        <p14:creationId xmlns:p14="http://schemas.microsoft.com/office/powerpoint/2010/main" val="3111973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Mai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B5120E-07E6-F14E-9DE3-B95CAA272552}"/>
              </a:ext>
            </a:extLst>
          </p:cNvPr>
          <p:cNvSpPr/>
          <p:nvPr userDrawn="1"/>
        </p:nvSpPr>
        <p:spPr>
          <a:xfrm>
            <a:off x="0" y="1809946"/>
            <a:ext cx="12188954" cy="5048054"/>
          </a:xfrm>
          <a:prstGeom prst="rect">
            <a:avLst/>
          </a:prstGeom>
          <a:solidFill>
            <a:srgbClr val="0073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09699" y="2973455"/>
            <a:ext cx="10079007" cy="1518715"/>
          </a:xfrm>
          <a:prstGeom prst="rect">
            <a:avLst/>
          </a:prstGeom>
        </p:spPr>
        <p:txBody>
          <a:bodyPr anchor="t"/>
          <a:lstStyle>
            <a:lvl1pPr algn="l">
              <a:defRPr sz="4400" b="1" cap="none">
                <a:solidFill>
                  <a:schemeClr val="bg1"/>
                </a:solidFill>
                <a:latin typeface="Arial"/>
              </a:defRPr>
            </a:lvl1pPr>
          </a:lstStyle>
          <a:p>
            <a:r>
              <a:rPr lang="en-US" dirty="0"/>
              <a:t>Click to edit Master title style</a:t>
            </a:r>
          </a:p>
        </p:txBody>
      </p:sp>
      <p:sp>
        <p:nvSpPr>
          <p:cNvPr id="3" name="Text Placeholder 2"/>
          <p:cNvSpPr>
            <a:spLocks noGrp="1"/>
          </p:cNvSpPr>
          <p:nvPr>
            <p:ph type="body" idx="1"/>
          </p:nvPr>
        </p:nvSpPr>
        <p:spPr>
          <a:xfrm>
            <a:off x="1409699" y="4775202"/>
            <a:ext cx="10079008" cy="1277049"/>
          </a:xfrm>
          <a:prstGeom prst="rect">
            <a:avLst/>
          </a:prstGeom>
        </p:spPr>
        <p:txBody>
          <a:bodyPr lIns="108000" tIns="0" bIns="0" anchor="b" anchorCtr="0"/>
          <a:lstStyle>
            <a:lvl1pPr marL="0" indent="0">
              <a:lnSpc>
                <a:spcPct val="100000"/>
              </a:lnSpc>
              <a:spcBef>
                <a:spcPts val="0"/>
              </a:spcBef>
              <a:spcAft>
                <a:spcPts val="300"/>
              </a:spcAft>
              <a:buNone/>
              <a:defRPr sz="1600">
                <a:solidFill>
                  <a:schemeClr val="bg1"/>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6" name="Picture 5">
            <a:extLst>
              <a:ext uri="{FF2B5EF4-FFF2-40B4-BE49-F238E27FC236}">
                <a16:creationId xmlns:a16="http://schemas.microsoft.com/office/drawing/2014/main" id="{66E2A767-F8DA-5543-B172-2A87B1CC2E76}"/>
              </a:ext>
            </a:extLst>
          </p:cNvPr>
          <p:cNvPicPr>
            <a:picLocks noChangeAspect="1"/>
          </p:cNvPicPr>
          <p:nvPr userDrawn="1"/>
        </p:nvPicPr>
        <p:blipFill>
          <a:blip r:embed="rId2"/>
          <a:stretch>
            <a:fillRect/>
          </a:stretch>
        </p:blipFill>
        <p:spPr>
          <a:xfrm>
            <a:off x="1409699" y="243282"/>
            <a:ext cx="2290215" cy="1321567"/>
          </a:xfrm>
          <a:prstGeom prst="rect">
            <a:avLst/>
          </a:prstGeom>
        </p:spPr>
      </p:pic>
      <p:sp>
        <p:nvSpPr>
          <p:cNvPr id="8" name="Rectangle 7">
            <a:extLst>
              <a:ext uri="{FF2B5EF4-FFF2-40B4-BE49-F238E27FC236}">
                <a16:creationId xmlns:a16="http://schemas.microsoft.com/office/drawing/2014/main" id="{F86511BA-24C0-034F-A58E-AAA9CE6E13B5}"/>
              </a:ext>
            </a:extLst>
          </p:cNvPr>
          <p:cNvSpPr/>
          <p:nvPr userDrawn="1"/>
        </p:nvSpPr>
        <p:spPr>
          <a:xfrm>
            <a:off x="0" y="1789278"/>
            <a:ext cx="12188954" cy="58603"/>
          </a:xfrm>
          <a:prstGeom prst="rect">
            <a:avLst/>
          </a:prstGeom>
          <a:solidFill>
            <a:srgbClr val="D948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3776273"/>
      </p:ext>
    </p:extLst>
  </p:cSld>
  <p:clrMapOvr>
    <a:masterClrMapping/>
  </p:clrMapOvr>
  <p:extLst>
    <p:ext uri="{DCECCB84-F9BA-43D5-87BE-67443E8EF086}">
      <p15:sldGuideLst xmlns:p15="http://schemas.microsoft.com/office/powerpoint/2012/main">
        <p15:guide id="1" orient="horz" pos="3936" userDrawn="1">
          <p15:clr>
            <a:srgbClr val="FBAE40"/>
          </p15:clr>
        </p15:guide>
        <p15:guide id="2" pos="724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CB9BD40-7CEA-404E-8135-32A5606E8487}"/>
              </a:ext>
            </a:extLst>
          </p:cNvPr>
          <p:cNvSpPr>
            <a:spLocks noGrp="1"/>
          </p:cNvSpPr>
          <p:nvPr>
            <p:ph type="ctrTitle"/>
          </p:nvPr>
        </p:nvSpPr>
        <p:spPr>
          <a:xfrm>
            <a:off x="756375" y="245751"/>
            <a:ext cx="10470425" cy="804862"/>
          </a:xfrm>
          <a:prstGeom prst="rect">
            <a:avLst/>
          </a:prstGeom>
        </p:spPr>
        <p:txBody>
          <a:bodyPr/>
          <a:lstStyle>
            <a:lvl1pPr algn="l">
              <a:defRPr sz="3000" b="1">
                <a:solidFill>
                  <a:schemeClr val="tx2"/>
                </a:solidFill>
                <a:latin typeface="Arial"/>
                <a:cs typeface="Arial"/>
              </a:defRPr>
            </a:lvl1pPr>
          </a:lstStyle>
          <a:p>
            <a:r>
              <a:rPr lang="en-US" dirty="0"/>
              <a:t>Click to edit Master title style</a:t>
            </a:r>
          </a:p>
        </p:txBody>
      </p:sp>
      <p:sp>
        <p:nvSpPr>
          <p:cNvPr id="8" name="Slide Number Placeholder 7">
            <a:extLst>
              <a:ext uri="{FF2B5EF4-FFF2-40B4-BE49-F238E27FC236}">
                <a16:creationId xmlns:a16="http://schemas.microsoft.com/office/drawing/2014/main" id="{0752D782-E7F9-2348-B59A-4C871F91734A}"/>
              </a:ext>
            </a:extLst>
          </p:cNvPr>
          <p:cNvSpPr>
            <a:spLocks noGrp="1"/>
          </p:cNvSpPr>
          <p:nvPr>
            <p:ph type="sldNum" sz="quarter" idx="4"/>
          </p:nvPr>
        </p:nvSpPr>
        <p:spPr>
          <a:xfrm>
            <a:off x="406057" y="6324310"/>
            <a:ext cx="965200" cy="423948"/>
          </a:xfrm>
          <a:prstGeom prst="rect">
            <a:avLst/>
          </a:prstGeom>
        </p:spPr>
        <p:txBody>
          <a:bodyPr vert="horz" lIns="91440" tIns="45720" rIns="91440" bIns="45720" rtlCol="0" anchor="b"/>
          <a:lstStyle>
            <a:lvl1pPr algn="ctr">
              <a:defRPr sz="1200" b="0" i="0">
                <a:solidFill>
                  <a:schemeClr val="accent2"/>
                </a:solidFill>
                <a:latin typeface="Arial"/>
                <a:cs typeface="Arial"/>
              </a:defRPr>
            </a:lvl1pPr>
          </a:lstStyle>
          <a:p>
            <a:fld id="{EAB13C80-551E-B145-B184-7D9427B50C15}" type="slidenum">
              <a:rPr lang="en-US" smtClean="0"/>
              <a:pPr/>
              <a:t>‹#›</a:t>
            </a:fld>
            <a:endParaRPr lang="en-US" dirty="0"/>
          </a:p>
        </p:txBody>
      </p:sp>
    </p:spTree>
    <p:extLst>
      <p:ext uri="{BB962C8B-B14F-4D97-AF65-F5344CB8AC3E}">
        <p14:creationId xmlns:p14="http://schemas.microsoft.com/office/powerpoint/2010/main" val="2047403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opic Divi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C22BDD-7476-EA4C-A6EF-355C8D8CA744}"/>
              </a:ext>
            </a:extLst>
          </p:cNvPr>
          <p:cNvSpPr/>
          <p:nvPr userDrawn="1"/>
        </p:nvSpPr>
        <p:spPr>
          <a:xfrm>
            <a:off x="0" y="0"/>
            <a:ext cx="12188954" cy="6843667"/>
          </a:xfrm>
          <a:prstGeom prst="rect">
            <a:avLst/>
          </a:prstGeom>
          <a:solidFill>
            <a:srgbClr val="017B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42E2DD7-435F-9844-ADB4-BAB0B12D8E06}"/>
              </a:ext>
            </a:extLst>
          </p:cNvPr>
          <p:cNvPicPr>
            <a:picLocks noChangeAspect="1"/>
          </p:cNvPicPr>
          <p:nvPr userDrawn="1"/>
        </p:nvPicPr>
        <p:blipFill>
          <a:blip r:embed="rId2" cstate="screen">
            <a:alphaModFix amt="11000"/>
            <a:extLst>
              <a:ext uri="{28A0092B-C50C-407E-A947-70E740481C1C}">
                <a14:useLocalDpi xmlns:a14="http://schemas.microsoft.com/office/drawing/2010/main"/>
              </a:ext>
            </a:extLst>
          </a:blip>
          <a:stretch>
            <a:fillRect/>
          </a:stretch>
        </p:blipFill>
        <p:spPr>
          <a:xfrm>
            <a:off x="8217243" y="221615"/>
            <a:ext cx="4442551" cy="6315916"/>
          </a:xfrm>
          <a:prstGeom prst="rect">
            <a:avLst/>
          </a:prstGeom>
        </p:spPr>
      </p:pic>
      <p:sp>
        <p:nvSpPr>
          <p:cNvPr id="5" name="Title 1"/>
          <p:cNvSpPr>
            <a:spLocks noGrp="1"/>
          </p:cNvSpPr>
          <p:nvPr>
            <p:ph type="title"/>
          </p:nvPr>
        </p:nvSpPr>
        <p:spPr>
          <a:xfrm>
            <a:off x="1409699" y="2900885"/>
            <a:ext cx="10079007" cy="1518715"/>
          </a:xfrm>
          <a:prstGeom prst="rect">
            <a:avLst/>
          </a:prstGeom>
        </p:spPr>
        <p:txBody>
          <a:bodyPr anchor="t"/>
          <a:lstStyle>
            <a:lvl1pPr algn="l">
              <a:defRPr sz="4400" b="0" i="0" cap="none" baseline="0">
                <a:solidFill>
                  <a:schemeClr val="bg1"/>
                </a:solidFill>
                <a:latin typeface="Arial"/>
              </a:defRPr>
            </a:lvl1pPr>
          </a:lstStyle>
          <a:p>
            <a:r>
              <a:rPr lang="en-US" dirty="0"/>
              <a:t>Click to edit Master title style</a:t>
            </a:r>
          </a:p>
        </p:txBody>
      </p:sp>
      <p:sp>
        <p:nvSpPr>
          <p:cNvPr id="9" name="Slide Number Placeholder 7">
            <a:extLst>
              <a:ext uri="{FF2B5EF4-FFF2-40B4-BE49-F238E27FC236}">
                <a16:creationId xmlns:a16="http://schemas.microsoft.com/office/drawing/2014/main" id="{E49C931A-2805-FE43-B77E-5D5AB5180D2C}"/>
              </a:ext>
            </a:extLst>
          </p:cNvPr>
          <p:cNvSpPr>
            <a:spLocks noGrp="1"/>
          </p:cNvSpPr>
          <p:nvPr>
            <p:ph type="sldNum" sz="quarter" idx="4"/>
          </p:nvPr>
        </p:nvSpPr>
        <p:spPr>
          <a:xfrm>
            <a:off x="11226800" y="6434051"/>
            <a:ext cx="965200" cy="423948"/>
          </a:xfrm>
          <a:prstGeom prst="rect">
            <a:avLst/>
          </a:prstGeom>
        </p:spPr>
        <p:txBody>
          <a:bodyPr vert="horz" lIns="91440" tIns="45720" rIns="91440" bIns="45720" rtlCol="0" anchor="ctr"/>
          <a:lstStyle>
            <a:lvl1pPr algn="ctr">
              <a:defRPr sz="1200" b="0" i="0">
                <a:solidFill>
                  <a:srgbClr val="FFFFFF"/>
                </a:solidFill>
                <a:latin typeface="Arial"/>
                <a:cs typeface="Arial"/>
              </a:defRPr>
            </a:lvl1pPr>
          </a:lstStyle>
          <a:p>
            <a:fld id="{EAB13C80-551E-B145-B184-7D9427B50C15}" type="slidenum">
              <a:rPr lang="en-US" smtClean="0"/>
              <a:pPr/>
              <a:t>‹#›</a:t>
            </a:fld>
            <a:endParaRPr lang="en-US" dirty="0"/>
          </a:p>
        </p:txBody>
      </p:sp>
      <p:sp>
        <p:nvSpPr>
          <p:cNvPr id="10" name="Rectangle 9">
            <a:extLst>
              <a:ext uri="{FF2B5EF4-FFF2-40B4-BE49-F238E27FC236}">
                <a16:creationId xmlns:a16="http://schemas.microsoft.com/office/drawing/2014/main" id="{0687F002-E876-D845-97A5-8FCBEA7B9C3A}"/>
              </a:ext>
            </a:extLst>
          </p:cNvPr>
          <p:cNvSpPr/>
          <p:nvPr userDrawn="1"/>
        </p:nvSpPr>
        <p:spPr>
          <a:xfrm>
            <a:off x="0" y="6759146"/>
            <a:ext cx="12192000" cy="988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053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47650"/>
            <a:ext cx="10363200" cy="59055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244600" y="1695451"/>
            <a:ext cx="97028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2019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4531273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90640700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FEB5595-0500-A145-9919-12FE40A55813}"/>
              </a:ext>
            </a:extLst>
          </p:cNvPr>
          <p:cNvSpPr>
            <a:spLocks noGrp="1"/>
          </p:cNvSpPr>
          <p:nvPr>
            <p:ph sz="quarter" idx="12"/>
          </p:nvPr>
        </p:nvSpPr>
        <p:spPr>
          <a:xfrm>
            <a:off x="756375" y="1392037"/>
            <a:ext cx="10515600" cy="41433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1B870574-659B-FC40-8ED7-E878C5925FEC}"/>
              </a:ext>
            </a:extLst>
          </p:cNvPr>
          <p:cNvSpPr>
            <a:spLocks noGrp="1"/>
          </p:cNvSpPr>
          <p:nvPr>
            <p:ph type="title"/>
          </p:nvPr>
        </p:nvSpPr>
        <p:spPr/>
        <p:txBody>
          <a:bodyPr/>
          <a:lstStyle/>
          <a:p>
            <a:r>
              <a:rPr lang="en-US"/>
              <a:t>Click to edit Master title style</a:t>
            </a:r>
          </a:p>
        </p:txBody>
      </p:sp>
      <p:sp>
        <p:nvSpPr>
          <p:cNvPr id="7" name="Slide Number Placeholder 7">
            <a:extLst>
              <a:ext uri="{FF2B5EF4-FFF2-40B4-BE49-F238E27FC236}">
                <a16:creationId xmlns:a16="http://schemas.microsoft.com/office/drawing/2014/main" id="{301905D9-8FCB-814A-BBA8-268ECEFD0612}"/>
              </a:ext>
            </a:extLst>
          </p:cNvPr>
          <p:cNvSpPr>
            <a:spLocks noGrp="1"/>
          </p:cNvSpPr>
          <p:nvPr>
            <p:ph type="sldNum" sz="quarter" idx="4"/>
          </p:nvPr>
        </p:nvSpPr>
        <p:spPr>
          <a:xfrm>
            <a:off x="406057" y="6324310"/>
            <a:ext cx="965200" cy="423948"/>
          </a:xfrm>
          <a:prstGeom prst="rect">
            <a:avLst/>
          </a:prstGeom>
        </p:spPr>
        <p:txBody>
          <a:bodyPr vert="horz" lIns="91440" tIns="45720" rIns="91440" bIns="45720" rtlCol="0" anchor="b"/>
          <a:lstStyle>
            <a:lvl1pPr algn="ctr">
              <a:defRPr sz="1200" b="0" i="0">
                <a:solidFill>
                  <a:schemeClr val="accent2"/>
                </a:solidFill>
                <a:latin typeface="Arial"/>
                <a:cs typeface="Arial"/>
              </a:defRPr>
            </a:lvl1pPr>
          </a:lstStyle>
          <a:p>
            <a:fld id="{EAB13C80-551E-B145-B184-7D9427B50C15}" type="slidenum">
              <a:rPr lang="en-US" smtClean="0"/>
              <a:pPr/>
              <a:t>‹#›</a:t>
            </a:fld>
            <a:endParaRPr lang="en-US" dirty="0"/>
          </a:p>
        </p:txBody>
      </p:sp>
    </p:spTree>
    <p:extLst>
      <p:ext uri="{BB962C8B-B14F-4D97-AF65-F5344CB8AC3E}">
        <p14:creationId xmlns:p14="http://schemas.microsoft.com/office/powerpoint/2010/main" val="1934881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wo-column">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FEB5595-0500-A145-9919-12FE40A55813}"/>
              </a:ext>
            </a:extLst>
          </p:cNvPr>
          <p:cNvSpPr>
            <a:spLocks noGrp="1"/>
          </p:cNvSpPr>
          <p:nvPr>
            <p:ph sz="quarter" idx="12"/>
          </p:nvPr>
        </p:nvSpPr>
        <p:spPr>
          <a:xfrm>
            <a:off x="756375" y="1392037"/>
            <a:ext cx="4926795" cy="41433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1B870574-659B-FC40-8ED7-E878C5925FEC}"/>
              </a:ext>
            </a:extLst>
          </p:cNvPr>
          <p:cNvSpPr>
            <a:spLocks noGrp="1"/>
          </p:cNvSpPr>
          <p:nvPr>
            <p:ph type="title"/>
          </p:nvPr>
        </p:nvSpPr>
        <p:spPr/>
        <p:txBody>
          <a:bodyPr/>
          <a:lstStyle/>
          <a:p>
            <a:r>
              <a:rPr lang="en-US"/>
              <a:t>Click to edit Master title style</a:t>
            </a:r>
          </a:p>
        </p:txBody>
      </p:sp>
      <p:sp>
        <p:nvSpPr>
          <p:cNvPr id="5" name="Content Placeholder 7">
            <a:extLst>
              <a:ext uri="{FF2B5EF4-FFF2-40B4-BE49-F238E27FC236}">
                <a16:creationId xmlns:a16="http://schemas.microsoft.com/office/drawing/2014/main" id="{BC4DE196-483E-EA42-B675-FE2009F69F11}"/>
              </a:ext>
            </a:extLst>
          </p:cNvPr>
          <p:cNvSpPr>
            <a:spLocks noGrp="1"/>
          </p:cNvSpPr>
          <p:nvPr>
            <p:ph sz="quarter" idx="13"/>
          </p:nvPr>
        </p:nvSpPr>
        <p:spPr>
          <a:xfrm>
            <a:off x="6497418" y="1392037"/>
            <a:ext cx="4926795" cy="41433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7">
            <a:extLst>
              <a:ext uri="{FF2B5EF4-FFF2-40B4-BE49-F238E27FC236}">
                <a16:creationId xmlns:a16="http://schemas.microsoft.com/office/drawing/2014/main" id="{5F57699C-B5C7-D046-B17E-2AF74C97C9F2}"/>
              </a:ext>
            </a:extLst>
          </p:cNvPr>
          <p:cNvSpPr>
            <a:spLocks noGrp="1"/>
          </p:cNvSpPr>
          <p:nvPr>
            <p:ph type="sldNum" sz="quarter" idx="4"/>
          </p:nvPr>
        </p:nvSpPr>
        <p:spPr>
          <a:xfrm>
            <a:off x="406057" y="6324310"/>
            <a:ext cx="965200" cy="423948"/>
          </a:xfrm>
          <a:prstGeom prst="rect">
            <a:avLst/>
          </a:prstGeom>
        </p:spPr>
        <p:txBody>
          <a:bodyPr vert="horz" lIns="91440" tIns="45720" rIns="91440" bIns="45720" rtlCol="0" anchor="b"/>
          <a:lstStyle>
            <a:lvl1pPr algn="ctr">
              <a:defRPr sz="1200" b="0" i="0">
                <a:solidFill>
                  <a:schemeClr val="accent2"/>
                </a:solidFill>
                <a:latin typeface="Arial"/>
                <a:cs typeface="Arial"/>
              </a:defRPr>
            </a:lvl1pPr>
          </a:lstStyle>
          <a:p>
            <a:fld id="{EAB13C80-551E-B145-B184-7D9427B50C15}" type="slidenum">
              <a:rPr lang="en-US" smtClean="0"/>
              <a:pPr/>
              <a:t>‹#›</a:t>
            </a:fld>
            <a:endParaRPr lang="en-US" dirty="0"/>
          </a:p>
        </p:txBody>
      </p:sp>
    </p:spTree>
    <p:extLst>
      <p:ext uri="{BB962C8B-B14F-4D97-AF65-F5344CB8AC3E}">
        <p14:creationId xmlns:p14="http://schemas.microsoft.com/office/powerpoint/2010/main" val="829406186"/>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wo-column">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FEB5595-0500-A145-9919-12FE40A55813}"/>
              </a:ext>
            </a:extLst>
          </p:cNvPr>
          <p:cNvSpPr>
            <a:spLocks noGrp="1"/>
          </p:cNvSpPr>
          <p:nvPr>
            <p:ph sz="quarter" idx="12"/>
          </p:nvPr>
        </p:nvSpPr>
        <p:spPr>
          <a:xfrm>
            <a:off x="756375" y="2029977"/>
            <a:ext cx="4926795" cy="35746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1B870574-659B-FC40-8ED7-E878C5925FEC}"/>
              </a:ext>
            </a:extLst>
          </p:cNvPr>
          <p:cNvSpPr>
            <a:spLocks noGrp="1"/>
          </p:cNvSpPr>
          <p:nvPr>
            <p:ph type="title"/>
          </p:nvPr>
        </p:nvSpPr>
        <p:spPr/>
        <p:txBody>
          <a:bodyPr/>
          <a:lstStyle/>
          <a:p>
            <a:r>
              <a:rPr lang="en-US"/>
              <a:t>Click to edit Master title style</a:t>
            </a:r>
          </a:p>
        </p:txBody>
      </p:sp>
      <p:sp>
        <p:nvSpPr>
          <p:cNvPr id="5" name="Content Placeholder 7">
            <a:extLst>
              <a:ext uri="{FF2B5EF4-FFF2-40B4-BE49-F238E27FC236}">
                <a16:creationId xmlns:a16="http://schemas.microsoft.com/office/drawing/2014/main" id="{BC4DE196-483E-EA42-B675-FE2009F69F11}"/>
              </a:ext>
            </a:extLst>
          </p:cNvPr>
          <p:cNvSpPr>
            <a:spLocks noGrp="1"/>
          </p:cNvSpPr>
          <p:nvPr>
            <p:ph sz="quarter" idx="13"/>
          </p:nvPr>
        </p:nvSpPr>
        <p:spPr>
          <a:xfrm>
            <a:off x="6497418" y="2029977"/>
            <a:ext cx="4926795" cy="35746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7BAE4C29-A83F-7745-BF1B-4259C9CB92C2}"/>
              </a:ext>
            </a:extLst>
          </p:cNvPr>
          <p:cNvSpPr>
            <a:spLocks noGrp="1"/>
          </p:cNvSpPr>
          <p:nvPr>
            <p:ph type="body" sz="quarter" idx="14"/>
          </p:nvPr>
        </p:nvSpPr>
        <p:spPr>
          <a:xfrm>
            <a:off x="755650" y="1376056"/>
            <a:ext cx="4927600" cy="406400"/>
          </a:xfrm>
        </p:spPr>
        <p:txBody>
          <a:bodyPr/>
          <a:lstStyle>
            <a:lvl1pPr marL="0" indent="0">
              <a:buNone/>
              <a:defRPr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0" name="Text Placeholder 8">
            <a:extLst>
              <a:ext uri="{FF2B5EF4-FFF2-40B4-BE49-F238E27FC236}">
                <a16:creationId xmlns:a16="http://schemas.microsoft.com/office/drawing/2014/main" id="{6718CA15-4F49-B84C-B44D-1CEC98E2C84C}"/>
              </a:ext>
            </a:extLst>
          </p:cNvPr>
          <p:cNvSpPr>
            <a:spLocks noGrp="1"/>
          </p:cNvSpPr>
          <p:nvPr>
            <p:ph type="body" sz="quarter" idx="15"/>
          </p:nvPr>
        </p:nvSpPr>
        <p:spPr>
          <a:xfrm>
            <a:off x="6506000" y="1376056"/>
            <a:ext cx="4927600" cy="406400"/>
          </a:xfrm>
        </p:spPr>
        <p:txBody>
          <a:bodyPr/>
          <a:lstStyle>
            <a:lvl1pPr marL="0" indent="0">
              <a:buNone/>
              <a:defRPr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2" name="Slide Number Placeholder 7">
            <a:extLst>
              <a:ext uri="{FF2B5EF4-FFF2-40B4-BE49-F238E27FC236}">
                <a16:creationId xmlns:a16="http://schemas.microsoft.com/office/drawing/2014/main" id="{AD8793EA-7528-644E-A73C-081F2EE98A31}"/>
              </a:ext>
            </a:extLst>
          </p:cNvPr>
          <p:cNvSpPr>
            <a:spLocks noGrp="1"/>
          </p:cNvSpPr>
          <p:nvPr>
            <p:ph type="sldNum" sz="quarter" idx="4"/>
          </p:nvPr>
        </p:nvSpPr>
        <p:spPr>
          <a:xfrm>
            <a:off x="406057" y="6324310"/>
            <a:ext cx="965200" cy="423948"/>
          </a:xfrm>
          <a:prstGeom prst="rect">
            <a:avLst/>
          </a:prstGeom>
        </p:spPr>
        <p:txBody>
          <a:bodyPr vert="horz" lIns="91440" tIns="45720" rIns="91440" bIns="45720" rtlCol="0" anchor="b"/>
          <a:lstStyle>
            <a:lvl1pPr algn="ctr">
              <a:defRPr sz="1200" b="0" i="0">
                <a:solidFill>
                  <a:schemeClr val="accent2"/>
                </a:solidFill>
                <a:latin typeface="Arial"/>
                <a:cs typeface="Arial"/>
              </a:defRPr>
            </a:lvl1pPr>
          </a:lstStyle>
          <a:p>
            <a:fld id="{EAB13C80-551E-B145-B184-7D9427B50C15}" type="slidenum">
              <a:rPr lang="en-US" smtClean="0"/>
              <a:pPr/>
              <a:t>‹#›</a:t>
            </a:fld>
            <a:endParaRPr lang="en-US" dirty="0"/>
          </a:p>
        </p:txBody>
      </p:sp>
    </p:spTree>
    <p:extLst>
      <p:ext uri="{BB962C8B-B14F-4D97-AF65-F5344CB8AC3E}">
        <p14:creationId xmlns:p14="http://schemas.microsoft.com/office/powerpoint/2010/main" val="339296994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FEB5595-0500-A145-9919-12FE40A55813}"/>
              </a:ext>
            </a:extLst>
          </p:cNvPr>
          <p:cNvSpPr>
            <a:spLocks noGrp="1"/>
          </p:cNvSpPr>
          <p:nvPr>
            <p:ph sz="quarter" idx="12"/>
          </p:nvPr>
        </p:nvSpPr>
        <p:spPr>
          <a:xfrm>
            <a:off x="756375" y="1392037"/>
            <a:ext cx="10515600" cy="2983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B870574-659B-FC40-8ED7-E878C5925FEC}"/>
              </a:ext>
            </a:extLst>
          </p:cNvPr>
          <p:cNvSpPr>
            <a:spLocks noGrp="1"/>
          </p:cNvSpPr>
          <p:nvPr>
            <p:ph type="title"/>
          </p:nvPr>
        </p:nvSpPr>
        <p:spPr/>
        <p:txBody>
          <a:bodyPr/>
          <a:lstStyle/>
          <a:p>
            <a:r>
              <a:rPr lang="en-US"/>
              <a:t>Click to edit Master title style</a:t>
            </a:r>
          </a:p>
        </p:txBody>
      </p:sp>
      <p:sp>
        <p:nvSpPr>
          <p:cNvPr id="6" name="Picture Placeholder 5">
            <a:extLst>
              <a:ext uri="{FF2B5EF4-FFF2-40B4-BE49-F238E27FC236}">
                <a16:creationId xmlns:a16="http://schemas.microsoft.com/office/drawing/2014/main" id="{62A97EA1-E1C0-5F4C-A0EF-CF7D7DC2377F}"/>
              </a:ext>
            </a:extLst>
          </p:cNvPr>
          <p:cNvSpPr>
            <a:spLocks noGrp="1"/>
          </p:cNvSpPr>
          <p:nvPr>
            <p:ph type="pic" sz="quarter" idx="13"/>
          </p:nvPr>
        </p:nvSpPr>
        <p:spPr>
          <a:xfrm>
            <a:off x="876300" y="4582928"/>
            <a:ext cx="10394950" cy="1157288"/>
          </a:xfrm>
        </p:spPr>
        <p:txBody>
          <a:bodyPr anchor="ctr"/>
          <a:lstStyle>
            <a:lvl1pPr marL="0" indent="0" algn="ctr">
              <a:buNone/>
              <a:defRPr/>
            </a:lvl1pPr>
          </a:lstStyle>
          <a:p>
            <a:endParaRPr lang="en-US"/>
          </a:p>
        </p:txBody>
      </p:sp>
      <p:sp>
        <p:nvSpPr>
          <p:cNvPr id="9" name="Slide Number Placeholder 7">
            <a:extLst>
              <a:ext uri="{FF2B5EF4-FFF2-40B4-BE49-F238E27FC236}">
                <a16:creationId xmlns:a16="http://schemas.microsoft.com/office/drawing/2014/main" id="{E2111852-53C7-914B-A11C-2BD89BC4293D}"/>
              </a:ext>
            </a:extLst>
          </p:cNvPr>
          <p:cNvSpPr>
            <a:spLocks noGrp="1"/>
          </p:cNvSpPr>
          <p:nvPr>
            <p:ph type="sldNum" sz="quarter" idx="4"/>
          </p:nvPr>
        </p:nvSpPr>
        <p:spPr>
          <a:xfrm>
            <a:off x="406057" y="6324310"/>
            <a:ext cx="965200" cy="423948"/>
          </a:xfrm>
          <a:prstGeom prst="rect">
            <a:avLst/>
          </a:prstGeom>
        </p:spPr>
        <p:txBody>
          <a:bodyPr vert="horz" lIns="91440" tIns="45720" rIns="91440" bIns="45720" rtlCol="0" anchor="b"/>
          <a:lstStyle>
            <a:lvl1pPr algn="ctr">
              <a:defRPr sz="1200" b="0" i="0">
                <a:solidFill>
                  <a:schemeClr val="accent2"/>
                </a:solidFill>
                <a:latin typeface="Arial"/>
                <a:cs typeface="Arial"/>
              </a:defRPr>
            </a:lvl1pPr>
          </a:lstStyle>
          <a:p>
            <a:fld id="{EAB13C80-551E-B145-B184-7D9427B50C15}" type="slidenum">
              <a:rPr lang="en-US" smtClean="0"/>
              <a:pPr/>
              <a:t>‹#›</a:t>
            </a:fld>
            <a:endParaRPr lang="en-US" dirty="0"/>
          </a:p>
        </p:txBody>
      </p:sp>
    </p:spTree>
    <p:extLst>
      <p:ext uri="{BB962C8B-B14F-4D97-AF65-F5344CB8AC3E}">
        <p14:creationId xmlns:p14="http://schemas.microsoft.com/office/powerpoint/2010/main" val="3301680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nten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FEB5595-0500-A145-9919-12FE40A55813}"/>
              </a:ext>
            </a:extLst>
          </p:cNvPr>
          <p:cNvSpPr>
            <a:spLocks noGrp="1"/>
          </p:cNvSpPr>
          <p:nvPr>
            <p:ph sz="quarter" idx="12"/>
          </p:nvPr>
        </p:nvSpPr>
        <p:spPr>
          <a:xfrm>
            <a:off x="756375" y="2943044"/>
            <a:ext cx="10515600" cy="2983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B870574-659B-FC40-8ED7-E878C5925FEC}"/>
              </a:ext>
            </a:extLst>
          </p:cNvPr>
          <p:cNvSpPr>
            <a:spLocks noGrp="1"/>
          </p:cNvSpPr>
          <p:nvPr>
            <p:ph type="title"/>
          </p:nvPr>
        </p:nvSpPr>
        <p:spPr/>
        <p:txBody>
          <a:bodyPr/>
          <a:lstStyle/>
          <a:p>
            <a:r>
              <a:rPr lang="en-US"/>
              <a:t>Click to edit Master title style</a:t>
            </a:r>
          </a:p>
        </p:txBody>
      </p:sp>
      <p:sp>
        <p:nvSpPr>
          <p:cNvPr id="6" name="Picture Placeholder 5">
            <a:extLst>
              <a:ext uri="{FF2B5EF4-FFF2-40B4-BE49-F238E27FC236}">
                <a16:creationId xmlns:a16="http://schemas.microsoft.com/office/drawing/2014/main" id="{62A97EA1-E1C0-5F4C-A0EF-CF7D7DC2377F}"/>
              </a:ext>
            </a:extLst>
          </p:cNvPr>
          <p:cNvSpPr>
            <a:spLocks noGrp="1"/>
          </p:cNvSpPr>
          <p:nvPr>
            <p:ph type="pic" sz="quarter" idx="13"/>
          </p:nvPr>
        </p:nvSpPr>
        <p:spPr>
          <a:xfrm>
            <a:off x="876300" y="1491662"/>
            <a:ext cx="10394950" cy="1157288"/>
          </a:xfrm>
        </p:spPr>
        <p:txBody>
          <a:bodyPr anchor="ctr"/>
          <a:lstStyle>
            <a:lvl1pPr marL="0" indent="0" algn="ctr">
              <a:buNone/>
              <a:defRPr/>
            </a:lvl1pPr>
          </a:lstStyle>
          <a:p>
            <a:endParaRPr lang="en-US"/>
          </a:p>
        </p:txBody>
      </p:sp>
      <p:sp>
        <p:nvSpPr>
          <p:cNvPr id="9" name="Slide Number Placeholder 7">
            <a:extLst>
              <a:ext uri="{FF2B5EF4-FFF2-40B4-BE49-F238E27FC236}">
                <a16:creationId xmlns:a16="http://schemas.microsoft.com/office/drawing/2014/main" id="{80B24796-917B-A84A-BD3F-8EFEDEFBEC1F}"/>
              </a:ext>
            </a:extLst>
          </p:cNvPr>
          <p:cNvSpPr>
            <a:spLocks noGrp="1"/>
          </p:cNvSpPr>
          <p:nvPr>
            <p:ph type="sldNum" sz="quarter" idx="4"/>
          </p:nvPr>
        </p:nvSpPr>
        <p:spPr>
          <a:xfrm>
            <a:off x="406057" y="6324310"/>
            <a:ext cx="965200" cy="423948"/>
          </a:xfrm>
          <a:prstGeom prst="rect">
            <a:avLst/>
          </a:prstGeom>
        </p:spPr>
        <p:txBody>
          <a:bodyPr vert="horz" lIns="91440" tIns="45720" rIns="91440" bIns="45720" rtlCol="0" anchor="b"/>
          <a:lstStyle>
            <a:lvl1pPr algn="ctr">
              <a:defRPr sz="1200" b="0" i="0">
                <a:solidFill>
                  <a:schemeClr val="accent2"/>
                </a:solidFill>
                <a:latin typeface="Arial"/>
                <a:cs typeface="Arial"/>
              </a:defRPr>
            </a:lvl1pPr>
          </a:lstStyle>
          <a:p>
            <a:fld id="{EAB13C80-551E-B145-B184-7D9427B50C15}" type="slidenum">
              <a:rPr lang="en-US" smtClean="0"/>
              <a:pPr/>
              <a:t>‹#›</a:t>
            </a:fld>
            <a:endParaRPr lang="en-US" dirty="0"/>
          </a:p>
        </p:txBody>
      </p:sp>
    </p:spTree>
    <p:extLst>
      <p:ext uri="{BB962C8B-B14F-4D97-AF65-F5344CB8AC3E}">
        <p14:creationId xmlns:p14="http://schemas.microsoft.com/office/powerpoint/2010/main" val="1658541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Line with Picture Box">
    <p:spTree>
      <p:nvGrpSpPr>
        <p:cNvPr id="1" name=""/>
        <p:cNvGrpSpPr/>
        <p:nvPr/>
      </p:nvGrpSpPr>
      <p:grpSpPr>
        <a:xfrm>
          <a:off x="0" y="0"/>
          <a:ext cx="0" cy="0"/>
          <a:chOff x="0" y="0"/>
          <a:chExt cx="0" cy="0"/>
        </a:xfrm>
      </p:grpSpPr>
      <p:sp>
        <p:nvSpPr>
          <p:cNvPr id="2" name="Title 1"/>
          <p:cNvSpPr>
            <a:spLocks noGrp="1"/>
          </p:cNvSpPr>
          <p:nvPr>
            <p:ph type="ctrTitle"/>
          </p:nvPr>
        </p:nvSpPr>
        <p:spPr>
          <a:xfrm>
            <a:off x="756375" y="245751"/>
            <a:ext cx="10470425" cy="804862"/>
          </a:xfrm>
          <a:prstGeom prst="rect">
            <a:avLst/>
          </a:prstGeom>
        </p:spPr>
        <p:txBody>
          <a:bodyPr/>
          <a:lstStyle>
            <a:lvl1pPr algn="l">
              <a:defRPr sz="3000" b="1">
                <a:solidFill>
                  <a:schemeClr val="tx2"/>
                </a:solidFill>
                <a:latin typeface="Arial"/>
                <a:cs typeface="Arial"/>
              </a:defRPr>
            </a:lvl1pPr>
          </a:lstStyle>
          <a:p>
            <a:r>
              <a:rPr lang="en-US" dirty="0"/>
              <a:t>Click to edit Master title style</a:t>
            </a:r>
          </a:p>
        </p:txBody>
      </p:sp>
      <p:sp>
        <p:nvSpPr>
          <p:cNvPr id="4" name="Picture Placeholder 3"/>
          <p:cNvSpPr>
            <a:spLocks noGrp="1"/>
          </p:cNvSpPr>
          <p:nvPr>
            <p:ph type="pic" sz="quarter" idx="10"/>
          </p:nvPr>
        </p:nvSpPr>
        <p:spPr>
          <a:xfrm>
            <a:off x="2463798" y="1849424"/>
            <a:ext cx="7264404" cy="3458413"/>
          </a:xfrm>
          <a:prstGeom prst="rect">
            <a:avLst/>
          </a:prstGeom>
        </p:spPr>
        <p:txBody>
          <a:bodyPr anchor="ctr" anchorCtr="1"/>
          <a:lstStyle>
            <a:lvl1pPr marL="0" indent="0">
              <a:buNone/>
              <a:defRPr/>
            </a:lvl1pPr>
          </a:lstStyle>
          <a:p>
            <a:endParaRPr lang="en-US"/>
          </a:p>
        </p:txBody>
      </p:sp>
      <p:sp>
        <p:nvSpPr>
          <p:cNvPr id="9" name="Slide Number Placeholder 7">
            <a:extLst>
              <a:ext uri="{FF2B5EF4-FFF2-40B4-BE49-F238E27FC236}">
                <a16:creationId xmlns:a16="http://schemas.microsoft.com/office/drawing/2014/main" id="{870870AB-908C-5040-80CE-11BC1AF5975C}"/>
              </a:ext>
            </a:extLst>
          </p:cNvPr>
          <p:cNvSpPr>
            <a:spLocks noGrp="1"/>
          </p:cNvSpPr>
          <p:nvPr>
            <p:ph type="sldNum" sz="quarter" idx="4"/>
          </p:nvPr>
        </p:nvSpPr>
        <p:spPr>
          <a:xfrm>
            <a:off x="406057" y="6324310"/>
            <a:ext cx="965200" cy="423948"/>
          </a:xfrm>
          <a:prstGeom prst="rect">
            <a:avLst/>
          </a:prstGeom>
        </p:spPr>
        <p:txBody>
          <a:bodyPr vert="horz" lIns="91440" tIns="45720" rIns="91440" bIns="45720" rtlCol="0" anchor="b"/>
          <a:lstStyle>
            <a:lvl1pPr algn="ctr">
              <a:defRPr sz="1200" b="0" i="0">
                <a:solidFill>
                  <a:schemeClr val="accent2"/>
                </a:solidFill>
                <a:latin typeface="Arial"/>
                <a:cs typeface="Arial"/>
              </a:defRPr>
            </a:lvl1pPr>
          </a:lstStyle>
          <a:p>
            <a:fld id="{EAB13C80-551E-B145-B184-7D9427B50C15}" type="slidenum">
              <a:rPr lang="en-US" smtClean="0"/>
              <a:pPr/>
              <a:t>‹#›</a:t>
            </a:fld>
            <a:endParaRPr lang="en-US" dirty="0"/>
          </a:p>
        </p:txBody>
      </p:sp>
    </p:spTree>
    <p:extLst>
      <p:ext uri="{BB962C8B-B14F-4D97-AF65-F5344CB8AC3E}">
        <p14:creationId xmlns:p14="http://schemas.microsoft.com/office/powerpoint/2010/main" val="4096375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Line with Picture Box">
    <p:spTree>
      <p:nvGrpSpPr>
        <p:cNvPr id="1" name=""/>
        <p:cNvGrpSpPr/>
        <p:nvPr/>
      </p:nvGrpSpPr>
      <p:grpSpPr>
        <a:xfrm>
          <a:off x="0" y="0"/>
          <a:ext cx="0" cy="0"/>
          <a:chOff x="0" y="0"/>
          <a:chExt cx="0" cy="0"/>
        </a:xfrm>
      </p:grpSpPr>
      <p:sp>
        <p:nvSpPr>
          <p:cNvPr id="6" name="Title 1"/>
          <p:cNvSpPr>
            <a:spLocks noGrp="1"/>
          </p:cNvSpPr>
          <p:nvPr>
            <p:ph type="ctrTitle"/>
          </p:nvPr>
        </p:nvSpPr>
        <p:spPr>
          <a:xfrm>
            <a:off x="756375" y="152882"/>
            <a:ext cx="10355321" cy="990599"/>
          </a:xfrm>
          <a:prstGeom prst="rect">
            <a:avLst/>
          </a:prstGeom>
        </p:spPr>
        <p:txBody>
          <a:bodyPr/>
          <a:lstStyle>
            <a:lvl1pPr algn="l">
              <a:defRPr sz="3000" b="1">
                <a:solidFill>
                  <a:schemeClr val="tx2"/>
                </a:solidFill>
                <a:latin typeface="Arial"/>
                <a:cs typeface="Arial"/>
              </a:defRPr>
            </a:lvl1pPr>
          </a:lstStyle>
          <a:p>
            <a:r>
              <a:rPr lang="en-US" dirty="0"/>
              <a:t>Click to edit Master title style</a:t>
            </a:r>
          </a:p>
        </p:txBody>
      </p:sp>
      <p:sp>
        <p:nvSpPr>
          <p:cNvPr id="3" name="Picture Placeholder 2"/>
          <p:cNvSpPr>
            <a:spLocks noGrp="1"/>
          </p:cNvSpPr>
          <p:nvPr>
            <p:ph type="pic" sz="quarter" idx="10"/>
          </p:nvPr>
        </p:nvSpPr>
        <p:spPr>
          <a:xfrm>
            <a:off x="0" y="1230284"/>
            <a:ext cx="12192000" cy="5627716"/>
          </a:xfrm>
          <a:prstGeom prst="rect">
            <a:avLst/>
          </a:prstGeom>
        </p:spPr>
        <p:txBody>
          <a:bodyPr anchor="ctr" anchorCtr="1"/>
          <a:lstStyle>
            <a:lvl1pPr marL="0" indent="0">
              <a:buNone/>
              <a:defRPr/>
            </a:lvl1pPr>
          </a:lstStyle>
          <a:p>
            <a:endParaRPr lang="en-US" dirty="0"/>
          </a:p>
        </p:txBody>
      </p:sp>
      <p:sp>
        <p:nvSpPr>
          <p:cNvPr id="10" name="Slide Number Placeholder 7">
            <a:extLst>
              <a:ext uri="{FF2B5EF4-FFF2-40B4-BE49-F238E27FC236}">
                <a16:creationId xmlns:a16="http://schemas.microsoft.com/office/drawing/2014/main" id="{598B9C5D-7180-7140-81FD-03AE4FE4D404}"/>
              </a:ext>
            </a:extLst>
          </p:cNvPr>
          <p:cNvSpPr>
            <a:spLocks noGrp="1"/>
          </p:cNvSpPr>
          <p:nvPr>
            <p:ph type="sldNum" sz="quarter" idx="4"/>
          </p:nvPr>
        </p:nvSpPr>
        <p:spPr>
          <a:xfrm>
            <a:off x="406057" y="6324310"/>
            <a:ext cx="965200" cy="423948"/>
          </a:xfrm>
          <a:prstGeom prst="rect">
            <a:avLst/>
          </a:prstGeom>
        </p:spPr>
        <p:txBody>
          <a:bodyPr vert="horz" lIns="91440" tIns="45720" rIns="91440" bIns="45720" rtlCol="0" anchor="b"/>
          <a:lstStyle>
            <a:lvl1pPr algn="ctr">
              <a:defRPr sz="1200" b="0" i="0">
                <a:solidFill>
                  <a:schemeClr val="accent2"/>
                </a:solidFill>
                <a:latin typeface="Arial"/>
                <a:cs typeface="Arial"/>
              </a:defRPr>
            </a:lvl1pPr>
          </a:lstStyle>
          <a:p>
            <a:fld id="{EAB13C80-551E-B145-B184-7D9427B50C15}" type="slidenum">
              <a:rPr lang="en-US" smtClean="0"/>
              <a:pPr/>
              <a:t>‹#›</a:t>
            </a:fld>
            <a:endParaRPr lang="en-US" dirty="0"/>
          </a:p>
        </p:txBody>
      </p:sp>
    </p:spTree>
    <p:extLst>
      <p:ext uri="{BB962C8B-B14F-4D97-AF65-F5344CB8AC3E}">
        <p14:creationId xmlns:p14="http://schemas.microsoft.com/office/powerpoint/2010/main" val="2509251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Blank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5688A52-435F-D949-8619-2CE9B3188F9C}"/>
              </a:ext>
            </a:extLst>
          </p:cNvPr>
          <p:cNvSpPr txBox="1">
            <a:spLocks/>
          </p:cNvSpPr>
          <p:nvPr userDrawn="1"/>
        </p:nvSpPr>
        <p:spPr>
          <a:xfrm>
            <a:off x="756375" y="245751"/>
            <a:ext cx="10470425" cy="804862"/>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US" sz="3000" b="1" kern="1200">
                <a:solidFill>
                  <a:schemeClr val="tx2"/>
                </a:solidFill>
                <a:latin typeface="Arial"/>
                <a:ea typeface="+mj-ea"/>
                <a:cs typeface="Arial"/>
              </a:defRPr>
            </a:lvl1pPr>
          </a:lstStyle>
          <a:p>
            <a:r>
              <a:rPr lang="en-US" dirty="0"/>
              <a:t>Click to edit Master title style</a:t>
            </a:r>
          </a:p>
        </p:txBody>
      </p:sp>
      <p:sp>
        <p:nvSpPr>
          <p:cNvPr id="9" name="Slide Number Placeholder 7">
            <a:extLst>
              <a:ext uri="{FF2B5EF4-FFF2-40B4-BE49-F238E27FC236}">
                <a16:creationId xmlns:a16="http://schemas.microsoft.com/office/drawing/2014/main" id="{182437AC-B2AD-5C4F-9E4A-A94C18B83699}"/>
              </a:ext>
            </a:extLst>
          </p:cNvPr>
          <p:cNvSpPr>
            <a:spLocks noGrp="1"/>
          </p:cNvSpPr>
          <p:nvPr>
            <p:ph type="sldNum" sz="quarter" idx="4"/>
          </p:nvPr>
        </p:nvSpPr>
        <p:spPr>
          <a:xfrm>
            <a:off x="406057" y="6324310"/>
            <a:ext cx="965200" cy="423948"/>
          </a:xfrm>
          <a:prstGeom prst="rect">
            <a:avLst/>
          </a:prstGeom>
        </p:spPr>
        <p:txBody>
          <a:bodyPr vert="horz" lIns="91440" tIns="45720" rIns="91440" bIns="45720" rtlCol="0" anchor="b"/>
          <a:lstStyle>
            <a:lvl1pPr algn="ctr">
              <a:defRPr sz="1200" b="0" i="0">
                <a:solidFill>
                  <a:schemeClr val="accent2"/>
                </a:solidFill>
                <a:latin typeface="Arial"/>
                <a:cs typeface="Arial"/>
              </a:defRPr>
            </a:lvl1pPr>
          </a:lstStyle>
          <a:p>
            <a:fld id="{EAB13C80-551E-B145-B184-7D9427B50C15}" type="slidenum">
              <a:rPr lang="en-US" smtClean="0"/>
              <a:pPr/>
              <a:t>‹#›</a:t>
            </a:fld>
            <a:endParaRPr lang="en-US" dirty="0"/>
          </a:p>
        </p:txBody>
      </p:sp>
    </p:spTree>
    <p:extLst>
      <p:ext uri="{BB962C8B-B14F-4D97-AF65-F5344CB8AC3E}">
        <p14:creationId xmlns:p14="http://schemas.microsoft.com/office/powerpoint/2010/main" val="2851500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A86586-5256-9347-B17A-85790410DDD6}"/>
              </a:ext>
            </a:extLst>
          </p:cNvPr>
          <p:cNvSpPr>
            <a:spLocks noGrp="1"/>
          </p:cNvSpPr>
          <p:nvPr>
            <p:ph type="title"/>
          </p:nvPr>
        </p:nvSpPr>
        <p:spPr>
          <a:xfrm>
            <a:off x="756375" y="312516"/>
            <a:ext cx="10515600" cy="67133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C6BE024-0F4F-ED4B-A35B-841A0BDD6A53}"/>
              </a:ext>
            </a:extLst>
          </p:cNvPr>
          <p:cNvSpPr>
            <a:spLocks noGrp="1"/>
          </p:cNvSpPr>
          <p:nvPr>
            <p:ph type="body" idx="1"/>
          </p:nvPr>
        </p:nvSpPr>
        <p:spPr>
          <a:xfrm>
            <a:off x="769075" y="1386967"/>
            <a:ext cx="10515600" cy="4351338"/>
          </a:xfrm>
          <a:prstGeom prst="rect">
            <a:avLst/>
          </a:prstGeom>
        </p:spPr>
        <p:txBody>
          <a:bodyPr vert="horz" lIns="91440" tIns="45720" rIns="91440" bIns="45720" rtlCol="0">
            <a:normAutofit/>
          </a:bodyPr>
          <a:lstStyle/>
          <a:p>
            <a:pPr lvl="0"/>
            <a:r>
              <a:rPr lang="en-US" dirty="0"/>
              <a:t>Edit Master text styles</a:t>
            </a:r>
          </a:p>
          <a:p>
            <a:pPr marL="687388" lvl="1" indent="-230188" algn="l" defTabSz="457200" rtl="0" eaLnBrk="1" latinLnBrk="0" hangingPunct="1">
              <a:lnSpc>
                <a:spcPct val="100000"/>
              </a:lnSpc>
              <a:spcBef>
                <a:spcPts val="480"/>
              </a:spcBef>
              <a:spcAft>
                <a:spcPts val="600"/>
              </a:spcAft>
              <a:buClr>
                <a:srgbClr val="00737F"/>
              </a:buClr>
              <a:buSzPct val="120000"/>
              <a:buFont typeface="Helvetica" charset="0"/>
              <a:buChar char="⁃"/>
              <a:tabLst/>
            </a:pPr>
            <a:r>
              <a:rPr lang="en-US" dirty="0"/>
              <a:t>Second level</a:t>
            </a:r>
          </a:p>
          <a:p>
            <a:pPr lvl="2"/>
            <a:r>
              <a:rPr lang="en-US" dirty="0"/>
              <a:t>Third level</a:t>
            </a:r>
          </a:p>
          <a:p>
            <a:pPr marL="1600200" lvl="3" indent="-228600" algn="l" defTabSz="457200" rtl="0" eaLnBrk="1" latinLnBrk="0" hangingPunct="1">
              <a:spcBef>
                <a:spcPct val="20000"/>
              </a:spcBef>
              <a:spcAft>
                <a:spcPts val="600"/>
              </a:spcAft>
              <a:buClr>
                <a:srgbClr val="00737F"/>
              </a:buClr>
              <a:buFont typeface="Arial"/>
              <a:buChar char="–"/>
            </a:pPr>
            <a:r>
              <a:rPr lang="en-US" dirty="0"/>
              <a:t>Fourth level</a:t>
            </a:r>
          </a:p>
          <a:p>
            <a:pPr marL="2057400" lvl="4" indent="-228600" algn="l" defTabSz="457200" rtl="0" eaLnBrk="1" latinLnBrk="0" hangingPunct="1">
              <a:spcBef>
                <a:spcPct val="20000"/>
              </a:spcBef>
              <a:buClr>
                <a:srgbClr val="00737F"/>
              </a:buClr>
              <a:buFont typeface="Arial"/>
              <a:buChar char="»"/>
            </a:pPr>
            <a:r>
              <a:rPr lang="en-US" dirty="0"/>
              <a:t>Fifth level</a:t>
            </a:r>
          </a:p>
        </p:txBody>
      </p:sp>
      <p:sp>
        <p:nvSpPr>
          <p:cNvPr id="8" name="Slide Number Placeholder 7"/>
          <p:cNvSpPr>
            <a:spLocks noGrp="1"/>
          </p:cNvSpPr>
          <p:nvPr>
            <p:ph type="sldNum" sz="quarter" idx="4"/>
          </p:nvPr>
        </p:nvSpPr>
        <p:spPr>
          <a:xfrm>
            <a:off x="406057" y="6324310"/>
            <a:ext cx="965200" cy="423948"/>
          </a:xfrm>
          <a:prstGeom prst="rect">
            <a:avLst/>
          </a:prstGeom>
        </p:spPr>
        <p:txBody>
          <a:bodyPr vert="horz" lIns="91440" tIns="45720" rIns="91440" bIns="45720" rtlCol="0" anchor="b"/>
          <a:lstStyle>
            <a:lvl1pPr algn="ctr">
              <a:defRPr sz="1200" b="0" i="0">
                <a:solidFill>
                  <a:schemeClr val="accent2"/>
                </a:solidFill>
                <a:latin typeface="Arial"/>
                <a:cs typeface="Arial"/>
              </a:defRPr>
            </a:lvl1pPr>
          </a:lstStyle>
          <a:p>
            <a:fld id="{EAB13C80-551E-B145-B184-7D9427B50C15}" type="slidenum">
              <a:rPr lang="en-US" smtClean="0"/>
              <a:pPr/>
              <a:t>‹#›</a:t>
            </a:fld>
            <a:endParaRPr lang="en-US" dirty="0"/>
          </a:p>
        </p:txBody>
      </p:sp>
      <p:sp>
        <p:nvSpPr>
          <p:cNvPr id="9" name="Rectangle 8">
            <a:extLst>
              <a:ext uri="{FF2B5EF4-FFF2-40B4-BE49-F238E27FC236}">
                <a16:creationId xmlns:a16="http://schemas.microsoft.com/office/drawing/2014/main" id="{D98A55D2-2B29-6743-B7A0-7BF51AC90AFD}"/>
              </a:ext>
            </a:extLst>
          </p:cNvPr>
          <p:cNvSpPr/>
          <p:nvPr userDrawn="1"/>
        </p:nvSpPr>
        <p:spPr>
          <a:xfrm>
            <a:off x="0" y="6759146"/>
            <a:ext cx="12192000" cy="988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BE1C30D-E0BE-7941-BA92-C9AD958FEA71}"/>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738022" y="5912798"/>
            <a:ext cx="1339773" cy="773115"/>
          </a:xfrm>
          <a:prstGeom prst="rect">
            <a:avLst/>
          </a:prstGeom>
        </p:spPr>
      </p:pic>
    </p:spTree>
    <p:extLst>
      <p:ext uri="{BB962C8B-B14F-4D97-AF65-F5344CB8AC3E}">
        <p14:creationId xmlns:p14="http://schemas.microsoft.com/office/powerpoint/2010/main" val="1807161625"/>
      </p:ext>
    </p:extLst>
  </p:cSld>
  <p:clrMap bg1="lt1" tx1="dk1" bg2="lt2" tx2="dk2" accent1="accent1" accent2="accent2" accent3="accent3" accent4="accent4" accent5="accent5" accent6="accent6" hlink="hlink" folHlink="folHlink"/>
  <p:sldLayoutIdLst>
    <p:sldLayoutId id="2147483651" r:id="rId1"/>
    <p:sldLayoutId id="2147483677" r:id="rId2"/>
    <p:sldLayoutId id="2147483678" r:id="rId3"/>
    <p:sldLayoutId id="2147483682" r:id="rId4"/>
    <p:sldLayoutId id="2147483679" r:id="rId5"/>
    <p:sldLayoutId id="2147483680" r:id="rId6"/>
    <p:sldLayoutId id="2147483671" r:id="rId7"/>
    <p:sldLayoutId id="2147483670" r:id="rId8"/>
    <p:sldLayoutId id="2147483674" r:id="rId9"/>
    <p:sldLayoutId id="2147483675" r:id="rId10"/>
    <p:sldLayoutId id="2147483676" r:id="rId11"/>
    <p:sldLayoutId id="2147483686" r:id="rId12"/>
    <p:sldLayoutId id="2147483687" r:id="rId13"/>
    <p:sldLayoutId id="2147483688" r:id="rId14"/>
  </p:sldLayoutIdLst>
  <p:hf sldNum="0" hdr="0" ftr="0" dt="0"/>
  <p:txStyles>
    <p:titleStyle>
      <a:lvl1pPr algn="l" defTabSz="457200" rtl="0" eaLnBrk="1" latinLnBrk="0" hangingPunct="1">
        <a:spcBef>
          <a:spcPct val="0"/>
        </a:spcBef>
        <a:buNone/>
        <a:defRPr lang="en-US" sz="3000" b="1" kern="1200" dirty="0">
          <a:solidFill>
            <a:srgbClr val="00737F"/>
          </a:solidFill>
          <a:latin typeface="Arial"/>
          <a:ea typeface="+mj-ea"/>
          <a:cs typeface="Arial"/>
        </a:defRPr>
      </a:lvl1pPr>
    </p:titleStyle>
    <p:bodyStyle>
      <a:lvl1pPr marL="230188" indent="-230188" algn="l" defTabSz="457200" rtl="0" eaLnBrk="1" latinLnBrk="0" hangingPunct="1">
        <a:spcBef>
          <a:spcPts val="600"/>
        </a:spcBef>
        <a:spcAft>
          <a:spcPts val="600"/>
        </a:spcAft>
        <a:buClr>
          <a:srgbClr val="017B89"/>
        </a:buClr>
        <a:buFont typeface="Arial"/>
        <a:buChar char="•"/>
        <a:tabLst/>
        <a:defRPr lang="en-US" sz="2400" kern="1200" dirty="0" smtClean="0">
          <a:solidFill>
            <a:srgbClr val="575C5D"/>
          </a:solidFill>
          <a:latin typeface="Arial"/>
          <a:ea typeface="+mn-ea"/>
          <a:cs typeface="Arial"/>
        </a:defRPr>
      </a:lvl1pPr>
      <a:lvl2pPr marL="742950" indent="-285750" algn="l" defTabSz="457200" rtl="0" eaLnBrk="1" latinLnBrk="0" hangingPunct="1">
        <a:spcBef>
          <a:spcPts val="600"/>
        </a:spcBef>
        <a:spcAft>
          <a:spcPts val="600"/>
        </a:spcAft>
        <a:buFont typeface="Arial"/>
        <a:buChar char="–"/>
        <a:defRPr lang="en-US" sz="2200" b="0" i="0" kern="1200" dirty="0" smtClean="0">
          <a:solidFill>
            <a:srgbClr val="575C5D"/>
          </a:solidFill>
          <a:latin typeface="ITC Franklin Gothic Std Book"/>
          <a:ea typeface="+mn-ea"/>
          <a:cs typeface="+mn-cs"/>
        </a:defRPr>
      </a:lvl2pPr>
      <a:lvl3pPr marL="1143000" indent="-228600" algn="l" defTabSz="457200" rtl="0" eaLnBrk="1" latinLnBrk="0" hangingPunct="1">
        <a:spcBef>
          <a:spcPts val="600"/>
        </a:spcBef>
        <a:spcAft>
          <a:spcPts val="600"/>
        </a:spcAft>
        <a:buClr>
          <a:srgbClr val="575C5D"/>
        </a:buClr>
        <a:buFont typeface="Arial"/>
        <a:buChar char="•"/>
        <a:defRPr lang="en-US" sz="2000" b="0" i="0" kern="1200" dirty="0" smtClean="0">
          <a:solidFill>
            <a:srgbClr val="575C5D"/>
          </a:solidFill>
          <a:latin typeface="ITC Franklin Gothic Std Book"/>
          <a:ea typeface="+mn-ea"/>
          <a:cs typeface="+mn-cs"/>
        </a:defRPr>
      </a:lvl3pPr>
      <a:lvl4pPr marL="1600200" indent="-228600" algn="l" defTabSz="457200" rtl="0" eaLnBrk="1" latinLnBrk="0" hangingPunct="1">
        <a:spcBef>
          <a:spcPct val="20000"/>
        </a:spcBef>
        <a:buFont typeface="Arial"/>
        <a:buChar char="–"/>
        <a:defRPr lang="en-US" sz="1800" kern="1200" dirty="0" smtClean="0">
          <a:solidFill>
            <a:srgbClr val="575C5D"/>
          </a:solidFill>
          <a:latin typeface=""/>
          <a:ea typeface="+mn-ea"/>
          <a:cs typeface="+mn-cs"/>
        </a:defRPr>
      </a:lvl4pPr>
      <a:lvl5pPr marL="2057400" indent="-228600" algn="l" defTabSz="457200" rtl="0" eaLnBrk="1" latinLnBrk="0" hangingPunct="1">
        <a:spcBef>
          <a:spcPct val="20000"/>
        </a:spcBef>
        <a:buFont typeface="Arial"/>
        <a:buChar char="»"/>
        <a:defRPr lang="en-US" sz="1600" kern="1200" baseline="0" dirty="0">
          <a:solidFill>
            <a:srgbClr val="575C5D"/>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0" userDrawn="1">
          <p15:clr>
            <a:srgbClr val="F26B43"/>
          </p15:clr>
        </p15:guide>
        <p15:guide id="3" pos="5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4.png"/><Relationship Id="rId21" Type="http://schemas.openxmlformats.org/officeDocument/2006/relationships/image" Target="../media/image21.png"/><Relationship Id="rId7" Type="http://schemas.openxmlformats.org/officeDocument/2006/relationships/image" Target="../media/image8.png"/><Relationship Id="rId12" Type="http://schemas.openxmlformats.org/officeDocument/2006/relationships/hyperlink" Target="http://www.ers.usda.gov/" TargetMode="External"/><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notesSlide" Target="../notesSlides/notesSlide3.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jpeg"/><Relationship Id="rId24" Type="http://schemas.openxmlformats.org/officeDocument/2006/relationships/image" Target="../media/image24.png"/><Relationship Id="rId5" Type="http://schemas.openxmlformats.org/officeDocument/2006/relationships/image" Target="../media/image6.jpe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1.png"/><Relationship Id="rId19" Type="http://schemas.openxmlformats.org/officeDocument/2006/relationships/image" Target="../media/image19.gif"/><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4.png"/><Relationship Id="rId22" Type="http://schemas.openxmlformats.org/officeDocument/2006/relationships/image" Target="../media/image2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hyperlink" Target="https://parenting.stackexchange.com/questions/14295/is-my-baby-short-for-her-age" TargetMode="External"/><Relationship Id="rId3" Type="http://schemas.openxmlformats.org/officeDocument/2006/relationships/image" Target="../media/image27.jpeg"/><Relationship Id="rId7" Type="http://schemas.openxmlformats.org/officeDocument/2006/relationships/image" Target="../media/image29.jpeg"/><Relationship Id="rId12" Type="http://schemas.openxmlformats.org/officeDocument/2006/relationships/hyperlink" Target="http://www.flickr.com/photos/hitchster/679341775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en.wikipedia.org/wiki/Growth_chart" TargetMode="External"/><Relationship Id="rId11" Type="http://schemas.openxmlformats.org/officeDocument/2006/relationships/image" Target="../media/image31.jpeg"/><Relationship Id="rId5" Type="http://schemas.openxmlformats.org/officeDocument/2006/relationships/image" Target="../media/image28.jpg"/><Relationship Id="rId10" Type="http://schemas.openxmlformats.org/officeDocument/2006/relationships/hyperlink" Target="https://www.ag.ndsu.edu/mortoncountyextension/food-nutrition-and-health/2018-diabetes-prevention-class" TargetMode="External"/><Relationship Id="rId4" Type="http://schemas.openxmlformats.org/officeDocument/2006/relationships/hyperlink" Target="http://commons.wikimedia.org/wiki/File:Another_Airplane!_(4676723312).jpg" TargetMode="External"/><Relationship Id="rId9" Type="http://schemas.openxmlformats.org/officeDocument/2006/relationships/image" Target="../media/image3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409699" y="2561975"/>
            <a:ext cx="10541001" cy="2209695"/>
          </a:xfrm>
        </p:spPr>
        <p:txBody>
          <a:bodyPr>
            <a:normAutofit/>
          </a:bodyPr>
          <a:lstStyle/>
          <a:p>
            <a:r>
              <a:rPr lang="en-US" dirty="0"/>
              <a:t>NHANES Reimagined</a:t>
            </a:r>
            <a:br>
              <a:rPr lang="en-US" dirty="0"/>
            </a:br>
            <a:r>
              <a:rPr lang="en-US" dirty="0"/>
              <a:t>for a Changing Data World</a:t>
            </a:r>
          </a:p>
        </p:txBody>
      </p:sp>
      <p:sp>
        <p:nvSpPr>
          <p:cNvPr id="13" name="Text Placeholder 12"/>
          <p:cNvSpPr>
            <a:spLocks noGrp="1"/>
          </p:cNvSpPr>
          <p:nvPr>
            <p:ph type="body" idx="1"/>
          </p:nvPr>
        </p:nvSpPr>
        <p:spPr>
          <a:xfrm>
            <a:off x="1409699" y="4771670"/>
            <a:ext cx="10079008" cy="1518715"/>
          </a:xfrm>
        </p:spPr>
        <p:txBody>
          <a:bodyPr>
            <a:normAutofit/>
          </a:bodyPr>
          <a:lstStyle/>
          <a:p>
            <a:r>
              <a:rPr lang="en-US" dirty="0"/>
              <a:t>Ryne Paulose, M.A., Ph.D.</a:t>
            </a:r>
          </a:p>
          <a:p>
            <a:r>
              <a:rPr lang="en-US" dirty="0"/>
              <a:t>Acting NHANES Director</a:t>
            </a:r>
          </a:p>
          <a:p>
            <a:endParaRPr lang="en-US" dirty="0"/>
          </a:p>
          <a:p>
            <a:r>
              <a:rPr lang="en-US" dirty="0"/>
              <a:t>January 2020</a:t>
            </a:r>
          </a:p>
          <a:p>
            <a:r>
              <a:rPr lang="en-US" dirty="0"/>
              <a:t>Board of Scientific Counselors</a:t>
            </a:r>
          </a:p>
        </p:txBody>
      </p:sp>
    </p:spTree>
    <p:extLst>
      <p:ext uri="{BB962C8B-B14F-4D97-AF65-F5344CB8AC3E}">
        <p14:creationId xmlns:p14="http://schemas.microsoft.com/office/powerpoint/2010/main" val="161740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8C2846-53BB-4E4C-8CB0-F8F410758FE4}"/>
              </a:ext>
            </a:extLst>
          </p:cNvPr>
          <p:cNvSpPr>
            <a:spLocks noGrp="1"/>
          </p:cNvSpPr>
          <p:nvPr>
            <p:ph sz="quarter" idx="12"/>
          </p:nvPr>
        </p:nvSpPr>
        <p:spPr>
          <a:xfrm>
            <a:off x="1808017" y="1392037"/>
            <a:ext cx="8156865" cy="4447060"/>
          </a:xfrm>
        </p:spPr>
        <p:txBody>
          <a:bodyPr>
            <a:normAutofit/>
          </a:bodyPr>
          <a:lstStyle/>
          <a:p>
            <a:pPr lvl="0"/>
            <a:r>
              <a:rPr lang="en-US" dirty="0"/>
              <a:t>Maintain high quality, standardized data collection</a:t>
            </a:r>
          </a:p>
          <a:p>
            <a:pPr lvl="0"/>
            <a:r>
              <a:rPr lang="en-US" dirty="0"/>
              <a:t>De-cluster sample</a:t>
            </a:r>
          </a:p>
          <a:p>
            <a:r>
              <a:rPr lang="en-US" dirty="0"/>
              <a:t>Reduce SP burden</a:t>
            </a:r>
          </a:p>
          <a:p>
            <a:pPr lvl="0"/>
            <a:r>
              <a:rPr lang="en-US" dirty="0"/>
              <a:t>Increase budget control and stability</a:t>
            </a:r>
          </a:p>
          <a:p>
            <a:pPr lvl="1"/>
            <a:endParaRPr lang="en-US" dirty="0"/>
          </a:p>
          <a:p>
            <a:pPr lvl="1"/>
            <a:endParaRPr lang="en-US" dirty="0"/>
          </a:p>
          <a:p>
            <a:endParaRPr lang="en-US" dirty="0"/>
          </a:p>
        </p:txBody>
      </p:sp>
      <p:sp>
        <p:nvSpPr>
          <p:cNvPr id="3" name="Title 2">
            <a:extLst>
              <a:ext uri="{FF2B5EF4-FFF2-40B4-BE49-F238E27FC236}">
                <a16:creationId xmlns:a16="http://schemas.microsoft.com/office/drawing/2014/main" id="{BD9CD3BA-2E6F-4CF5-A069-AE6E80E34195}"/>
              </a:ext>
            </a:extLst>
          </p:cNvPr>
          <p:cNvSpPr>
            <a:spLocks noGrp="1"/>
          </p:cNvSpPr>
          <p:nvPr>
            <p:ph type="title"/>
          </p:nvPr>
        </p:nvSpPr>
        <p:spPr>
          <a:xfrm>
            <a:off x="0" y="-1"/>
            <a:ext cx="12192000" cy="1118937"/>
          </a:xfrm>
        </p:spPr>
        <p:txBody>
          <a:bodyPr/>
          <a:lstStyle/>
          <a:p>
            <a:pPr algn="ctr"/>
            <a:r>
              <a:rPr lang="en-US" dirty="0"/>
              <a:t>Main Considerations for NHANES Redesign</a:t>
            </a:r>
          </a:p>
        </p:txBody>
      </p:sp>
    </p:spTree>
    <p:extLst>
      <p:ext uri="{BB962C8B-B14F-4D97-AF65-F5344CB8AC3E}">
        <p14:creationId xmlns:p14="http://schemas.microsoft.com/office/powerpoint/2010/main" val="3569834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8C2846-53BB-4E4C-8CB0-F8F410758FE4}"/>
              </a:ext>
            </a:extLst>
          </p:cNvPr>
          <p:cNvSpPr>
            <a:spLocks noGrp="1"/>
          </p:cNvSpPr>
          <p:nvPr>
            <p:ph sz="quarter" idx="12"/>
          </p:nvPr>
        </p:nvSpPr>
        <p:spPr>
          <a:xfrm>
            <a:off x="1724891" y="1392037"/>
            <a:ext cx="8063345" cy="4812820"/>
          </a:xfrm>
        </p:spPr>
        <p:txBody>
          <a:bodyPr>
            <a:normAutofit/>
          </a:bodyPr>
          <a:lstStyle/>
          <a:p>
            <a:r>
              <a:rPr lang="en-US" dirty="0"/>
              <a:t>Maintain current flexibility for adding exams</a:t>
            </a:r>
          </a:p>
          <a:p>
            <a:r>
              <a:rPr lang="en-US" dirty="0"/>
              <a:t>Timeliness of data release</a:t>
            </a:r>
          </a:p>
          <a:p>
            <a:r>
              <a:rPr lang="en-US" dirty="0"/>
              <a:t>Total operational costs</a:t>
            </a:r>
          </a:p>
          <a:p>
            <a:r>
              <a:rPr lang="en-US" dirty="0"/>
              <a:t>Collaborators needs</a:t>
            </a:r>
          </a:p>
          <a:p>
            <a:pPr lvl="1"/>
            <a:endParaRPr lang="en-US" dirty="0"/>
          </a:p>
          <a:p>
            <a:pPr lvl="1"/>
            <a:endParaRPr lang="en-US" dirty="0"/>
          </a:p>
          <a:p>
            <a:endParaRPr lang="en-US" dirty="0"/>
          </a:p>
        </p:txBody>
      </p:sp>
      <p:sp>
        <p:nvSpPr>
          <p:cNvPr id="3" name="Title 2">
            <a:extLst>
              <a:ext uri="{FF2B5EF4-FFF2-40B4-BE49-F238E27FC236}">
                <a16:creationId xmlns:a16="http://schemas.microsoft.com/office/drawing/2014/main" id="{BD9CD3BA-2E6F-4CF5-A069-AE6E80E34195}"/>
              </a:ext>
            </a:extLst>
          </p:cNvPr>
          <p:cNvSpPr>
            <a:spLocks noGrp="1"/>
          </p:cNvSpPr>
          <p:nvPr>
            <p:ph type="title"/>
          </p:nvPr>
        </p:nvSpPr>
        <p:spPr>
          <a:xfrm>
            <a:off x="0" y="-1"/>
            <a:ext cx="12192000" cy="1070811"/>
          </a:xfrm>
        </p:spPr>
        <p:txBody>
          <a:bodyPr/>
          <a:lstStyle/>
          <a:p>
            <a:pPr algn="ctr"/>
            <a:r>
              <a:rPr lang="en-US" dirty="0"/>
              <a:t>Additional Considerations for NHANES Redesign</a:t>
            </a:r>
          </a:p>
        </p:txBody>
      </p:sp>
    </p:spTree>
    <p:extLst>
      <p:ext uri="{BB962C8B-B14F-4D97-AF65-F5344CB8AC3E}">
        <p14:creationId xmlns:p14="http://schemas.microsoft.com/office/powerpoint/2010/main" val="1461239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8886F-0415-4FF9-8793-CE2B4F8AFAE1}"/>
              </a:ext>
            </a:extLst>
          </p:cNvPr>
          <p:cNvSpPr>
            <a:spLocks noGrp="1"/>
          </p:cNvSpPr>
          <p:nvPr>
            <p:ph type="title"/>
          </p:nvPr>
        </p:nvSpPr>
        <p:spPr/>
        <p:txBody>
          <a:bodyPr/>
          <a:lstStyle/>
          <a:p>
            <a:r>
              <a:rPr lang="en-US" dirty="0"/>
              <a:t>Proposed NHANES 2023 </a:t>
            </a:r>
            <a:br>
              <a:rPr lang="en-US" dirty="0"/>
            </a:br>
            <a:r>
              <a:rPr lang="en-US" dirty="0"/>
              <a:t>Core Components</a:t>
            </a:r>
          </a:p>
        </p:txBody>
      </p:sp>
    </p:spTree>
    <p:extLst>
      <p:ext uri="{BB962C8B-B14F-4D97-AF65-F5344CB8AC3E}">
        <p14:creationId xmlns:p14="http://schemas.microsoft.com/office/powerpoint/2010/main" val="3929564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575368-7F7F-4390-BB73-7EF23168FB32}"/>
              </a:ext>
            </a:extLst>
          </p:cNvPr>
          <p:cNvSpPr txBox="1">
            <a:spLocks/>
          </p:cNvSpPr>
          <p:nvPr/>
        </p:nvSpPr>
        <p:spPr>
          <a:xfrm>
            <a:off x="0" y="0"/>
            <a:ext cx="12191999" cy="11189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US" sz="3000" b="1" kern="1200" dirty="0">
                <a:solidFill>
                  <a:srgbClr val="00737F"/>
                </a:solidFill>
                <a:latin typeface="Arial"/>
                <a:ea typeface="+mj-ea"/>
                <a:cs typeface="Arial"/>
              </a:defRPr>
            </a:lvl1pPr>
          </a:lstStyle>
          <a:p>
            <a:pPr algn="ctr"/>
            <a:r>
              <a:rPr lang="en-US" dirty="0"/>
              <a:t>The Statistics That Only NHANES Can Deliver</a:t>
            </a:r>
          </a:p>
        </p:txBody>
      </p:sp>
      <p:sp>
        <p:nvSpPr>
          <p:cNvPr id="6" name="Text Placeholder 2">
            <a:extLst>
              <a:ext uri="{FF2B5EF4-FFF2-40B4-BE49-F238E27FC236}">
                <a16:creationId xmlns:a16="http://schemas.microsoft.com/office/drawing/2014/main" id="{C290D350-880C-41BB-9440-3490D600F955}"/>
              </a:ext>
            </a:extLst>
          </p:cNvPr>
          <p:cNvSpPr txBox="1">
            <a:spLocks/>
          </p:cNvSpPr>
          <p:nvPr/>
        </p:nvSpPr>
        <p:spPr>
          <a:xfrm>
            <a:off x="1610591" y="1225273"/>
            <a:ext cx="8302336" cy="4850275"/>
          </a:xfrm>
          <a:prstGeom prst="rect">
            <a:avLst/>
          </a:prstGeom>
        </p:spPr>
        <p:txBody>
          <a:bodyPr/>
          <a:lstStyle>
            <a:lvl1pPr marL="230188" indent="-230188" algn="l" defTabSz="457200" rtl="0" eaLnBrk="1" latinLnBrk="0" hangingPunct="1">
              <a:spcBef>
                <a:spcPts val="600"/>
              </a:spcBef>
              <a:spcAft>
                <a:spcPts val="600"/>
              </a:spcAft>
              <a:buClr>
                <a:srgbClr val="017B89"/>
              </a:buClr>
              <a:buFont typeface="Arial"/>
              <a:buChar char="•"/>
              <a:tabLst/>
              <a:defRPr lang="en-US" sz="2400" kern="1200" dirty="0" smtClean="0">
                <a:solidFill>
                  <a:srgbClr val="575C5D"/>
                </a:solidFill>
                <a:latin typeface="Arial"/>
                <a:ea typeface="+mn-ea"/>
                <a:cs typeface="Arial"/>
              </a:defRPr>
            </a:lvl1pPr>
            <a:lvl2pPr marL="742950" indent="-285750" algn="l" defTabSz="457200" rtl="0" eaLnBrk="1" latinLnBrk="0" hangingPunct="1">
              <a:spcBef>
                <a:spcPts val="600"/>
              </a:spcBef>
              <a:spcAft>
                <a:spcPts val="600"/>
              </a:spcAft>
              <a:buFont typeface="Arial"/>
              <a:buChar char="–"/>
              <a:defRPr lang="en-US" sz="2200" b="0" i="0" kern="1200" dirty="0" smtClean="0">
                <a:solidFill>
                  <a:srgbClr val="575C5D"/>
                </a:solidFill>
                <a:latin typeface="ITC Franklin Gothic Std Book"/>
                <a:ea typeface="+mn-ea"/>
                <a:cs typeface="+mn-cs"/>
              </a:defRPr>
            </a:lvl2pPr>
            <a:lvl3pPr marL="1143000" indent="-228600" algn="l" defTabSz="457200" rtl="0" eaLnBrk="1" latinLnBrk="0" hangingPunct="1">
              <a:spcBef>
                <a:spcPts val="600"/>
              </a:spcBef>
              <a:spcAft>
                <a:spcPts val="600"/>
              </a:spcAft>
              <a:buClr>
                <a:srgbClr val="575C5D"/>
              </a:buClr>
              <a:buFont typeface="Arial"/>
              <a:buChar char="•"/>
              <a:defRPr lang="en-US" sz="2000" b="0" i="0" kern="1200" dirty="0" smtClean="0">
                <a:solidFill>
                  <a:srgbClr val="575C5D"/>
                </a:solidFill>
                <a:latin typeface="ITC Franklin Gothic Std Book"/>
                <a:ea typeface="+mn-ea"/>
                <a:cs typeface="+mn-cs"/>
              </a:defRPr>
            </a:lvl3pPr>
            <a:lvl4pPr marL="1600200" indent="-228600" algn="l" defTabSz="457200" rtl="0" eaLnBrk="1" latinLnBrk="0" hangingPunct="1">
              <a:spcBef>
                <a:spcPct val="20000"/>
              </a:spcBef>
              <a:buFont typeface="Arial"/>
              <a:buChar char="–"/>
              <a:defRPr lang="en-US" sz="1800" kern="1200" dirty="0" smtClean="0">
                <a:solidFill>
                  <a:srgbClr val="575C5D"/>
                </a:solidFill>
                <a:latin typeface=""/>
                <a:ea typeface="+mn-ea"/>
                <a:cs typeface="+mn-cs"/>
              </a:defRPr>
            </a:lvl4pPr>
            <a:lvl5pPr marL="2057400" indent="-228600" algn="l" defTabSz="457200" rtl="0" eaLnBrk="1" latinLnBrk="0" hangingPunct="1">
              <a:spcBef>
                <a:spcPct val="20000"/>
              </a:spcBef>
              <a:buFont typeface="Arial"/>
              <a:buChar char="»"/>
              <a:defRPr lang="en-US" sz="1600" kern="1200" baseline="0" dirty="0">
                <a:solidFill>
                  <a:srgbClr val="575C5D"/>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
            <a:r>
              <a:rPr lang="en-US" dirty="0"/>
              <a:t>Prevalence of chronic diseases, both undiagnosed and diagnosed</a:t>
            </a:r>
          </a:p>
          <a:p>
            <a:pPr lvl="1" fontAlgn="b"/>
            <a:r>
              <a:rPr lang="en-US" sz="1800" dirty="0"/>
              <a:t>Obesity</a:t>
            </a:r>
          </a:p>
          <a:p>
            <a:pPr lvl="1" fontAlgn="b"/>
            <a:r>
              <a:rPr lang="en-US" sz="1800" dirty="0"/>
              <a:t>Hypertension</a:t>
            </a:r>
          </a:p>
          <a:p>
            <a:pPr lvl="1" fontAlgn="b"/>
            <a:r>
              <a:rPr lang="en-US" sz="1800" dirty="0"/>
              <a:t>Diabetes</a:t>
            </a:r>
          </a:p>
          <a:p>
            <a:pPr lvl="1" fontAlgn="b"/>
            <a:r>
              <a:rPr lang="en-US" sz="1800" dirty="0"/>
              <a:t>Dyslipidemias</a:t>
            </a:r>
          </a:p>
          <a:p>
            <a:pPr fontAlgn="b"/>
            <a:r>
              <a:rPr lang="en-US" dirty="0"/>
              <a:t>Dietary intakes and nutrition status </a:t>
            </a:r>
          </a:p>
          <a:p>
            <a:pPr fontAlgn="b"/>
            <a:r>
              <a:rPr lang="en-US" dirty="0"/>
              <a:t>Population-based prevalence </a:t>
            </a:r>
          </a:p>
          <a:p>
            <a:pPr lvl="1" fontAlgn="b"/>
            <a:r>
              <a:rPr lang="en-US" sz="1800" dirty="0"/>
              <a:t>Environmental exposures</a:t>
            </a:r>
          </a:p>
          <a:p>
            <a:pPr lvl="1" fontAlgn="b"/>
            <a:r>
              <a:rPr lang="en-US" sz="1800" dirty="0"/>
              <a:t>Infectious diseases</a:t>
            </a:r>
          </a:p>
          <a:p>
            <a:pPr marL="0" indent="0">
              <a:buNone/>
            </a:pPr>
            <a:endParaRPr lang="en-US" dirty="0"/>
          </a:p>
        </p:txBody>
      </p:sp>
    </p:spTree>
    <p:extLst>
      <p:ext uri="{BB962C8B-B14F-4D97-AF65-F5344CB8AC3E}">
        <p14:creationId xmlns:p14="http://schemas.microsoft.com/office/powerpoint/2010/main" val="3957641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0" y="0"/>
            <a:ext cx="12192000" cy="1086572"/>
          </a:xfrm>
        </p:spPr>
        <p:txBody>
          <a:bodyPr>
            <a:normAutofit/>
          </a:bodyPr>
          <a:lstStyle/>
          <a:p>
            <a:pPr algn="ctr"/>
            <a:r>
              <a:rPr lang="en-US" dirty="0"/>
              <a:t>Measures for NHANES Core</a:t>
            </a:r>
          </a:p>
        </p:txBody>
      </p:sp>
      <p:graphicFrame>
        <p:nvGraphicFramePr>
          <p:cNvPr id="12" name="Table 11">
            <a:extLst>
              <a:ext uri="{FF2B5EF4-FFF2-40B4-BE49-F238E27FC236}">
                <a16:creationId xmlns:a16="http://schemas.microsoft.com/office/drawing/2014/main" id="{8397BE39-CFF2-4047-805B-A7E8ACC7172B}"/>
              </a:ext>
            </a:extLst>
          </p:cNvPr>
          <p:cNvGraphicFramePr>
            <a:graphicFrameLocks noGrp="1"/>
          </p:cNvGraphicFramePr>
          <p:nvPr>
            <p:extLst>
              <p:ext uri="{D42A27DB-BD31-4B8C-83A1-F6EECF244321}">
                <p14:modId xmlns:p14="http://schemas.microsoft.com/office/powerpoint/2010/main" val="3309717990"/>
              </p:ext>
            </p:extLst>
          </p:nvPr>
        </p:nvGraphicFramePr>
        <p:xfrm>
          <a:off x="1895241" y="1114064"/>
          <a:ext cx="8401518" cy="5426683"/>
        </p:xfrm>
        <a:graphic>
          <a:graphicData uri="http://schemas.openxmlformats.org/drawingml/2006/table">
            <a:tbl>
              <a:tblPr firstRow="1" firstCol="1" bandRow="1">
                <a:tableStyleId>{8A107856-5554-42FB-B03E-39F5DBC370BA}</a:tableStyleId>
              </a:tblPr>
              <a:tblGrid>
                <a:gridCol w="1844855">
                  <a:extLst>
                    <a:ext uri="{9D8B030D-6E8A-4147-A177-3AD203B41FA5}">
                      <a16:colId xmlns:a16="http://schemas.microsoft.com/office/drawing/2014/main" val="4105995374"/>
                    </a:ext>
                  </a:extLst>
                </a:gridCol>
                <a:gridCol w="1704109">
                  <a:extLst>
                    <a:ext uri="{9D8B030D-6E8A-4147-A177-3AD203B41FA5}">
                      <a16:colId xmlns:a16="http://schemas.microsoft.com/office/drawing/2014/main" val="1626737401"/>
                    </a:ext>
                  </a:extLst>
                </a:gridCol>
                <a:gridCol w="2098964">
                  <a:extLst>
                    <a:ext uri="{9D8B030D-6E8A-4147-A177-3AD203B41FA5}">
                      <a16:colId xmlns:a16="http://schemas.microsoft.com/office/drawing/2014/main" val="2354014909"/>
                    </a:ext>
                  </a:extLst>
                </a:gridCol>
                <a:gridCol w="2753590">
                  <a:extLst>
                    <a:ext uri="{9D8B030D-6E8A-4147-A177-3AD203B41FA5}">
                      <a16:colId xmlns:a16="http://schemas.microsoft.com/office/drawing/2014/main" val="1732116696"/>
                    </a:ext>
                  </a:extLst>
                </a:gridCol>
              </a:tblGrid>
              <a:tr h="358203">
                <a:tc>
                  <a:txBody>
                    <a:bodyPr/>
                    <a:lstStyle/>
                    <a:p>
                      <a:pPr algn="l" fontAlgn="b"/>
                      <a:endParaRPr lang="en-US" sz="1600" b="1"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Interview</a:t>
                      </a:r>
                      <a:endParaRPr lang="en-US" sz="1600" b="1"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MEC - Exam</a:t>
                      </a:r>
                      <a:endParaRPr lang="en-US" sz="1600" b="1"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Lab </a:t>
                      </a:r>
                    </a:p>
                    <a:p>
                      <a:pPr algn="ctr" fontAlgn="b"/>
                      <a:r>
                        <a:rPr lang="en-US" sz="1600" u="none" strike="noStrike" dirty="0">
                          <a:solidFill>
                            <a:schemeClr val="accent4">
                              <a:lumMod val="50000"/>
                            </a:schemeClr>
                          </a:solidFill>
                          <a:effectLst/>
                        </a:rPr>
                        <a:t>(Phlebotomy / Urine)</a:t>
                      </a:r>
                      <a:endParaRPr lang="en-US" sz="1600" b="1"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4030860156"/>
                  </a:ext>
                </a:extLst>
              </a:tr>
              <a:tr h="536943">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u="none" strike="noStrike" dirty="0">
                          <a:solidFill>
                            <a:schemeClr val="accent4">
                              <a:lumMod val="50000"/>
                            </a:schemeClr>
                          </a:solidFill>
                          <a:effectLst/>
                        </a:rPr>
                        <a:t>Obesity</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Height / Length Weight</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600" u="none" strike="noStrike" dirty="0">
                          <a:solidFill>
                            <a:schemeClr val="accent4">
                              <a:lumMod val="50000"/>
                            </a:schemeClr>
                          </a:solidFill>
                          <a:effectLst/>
                        </a:rPr>
                        <a:t>Pregnancy</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197634278"/>
                  </a:ext>
                </a:extLst>
              </a:tr>
              <a:tr h="392163">
                <a:tc>
                  <a:txBody>
                    <a:bodyPr/>
                    <a:lstStyle/>
                    <a:p>
                      <a:pPr algn="l" fontAlgn="b"/>
                      <a:r>
                        <a:rPr lang="en-US" sz="1600" u="none" strike="noStrike" dirty="0">
                          <a:solidFill>
                            <a:schemeClr val="accent4">
                              <a:lumMod val="50000"/>
                            </a:schemeClr>
                          </a:solidFill>
                          <a:effectLst/>
                        </a:rPr>
                        <a:t>Hypertension</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Blood Pressure </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3803268265"/>
                  </a:ext>
                </a:extLst>
              </a:tr>
              <a:tr h="602673">
                <a:tc>
                  <a:txBody>
                    <a:bodyPr/>
                    <a:lstStyle/>
                    <a:p>
                      <a:pPr algn="l" fontAlgn="b"/>
                      <a:r>
                        <a:rPr lang="en-US" sz="1600" u="none" strike="noStrike" dirty="0">
                          <a:solidFill>
                            <a:schemeClr val="accent4">
                              <a:lumMod val="50000"/>
                            </a:schemeClr>
                          </a:solidFill>
                          <a:effectLst/>
                        </a:rPr>
                        <a:t>Diabetes</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Plasma glucose</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Hemoglobin A1c</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1046713397"/>
                  </a:ext>
                </a:extLst>
              </a:tr>
              <a:tr h="581891">
                <a:tc>
                  <a:txBody>
                    <a:bodyPr/>
                    <a:lstStyle/>
                    <a:p>
                      <a:pPr algn="l" fontAlgn="b"/>
                      <a:r>
                        <a:rPr lang="en-US" sz="1600" u="none" strike="noStrike">
                          <a:solidFill>
                            <a:schemeClr val="accent4">
                              <a:lumMod val="50000"/>
                            </a:schemeClr>
                          </a:solidFill>
                          <a:effectLst/>
                        </a:rPr>
                        <a:t>Dyslipidemias</a:t>
                      </a:r>
                      <a:endParaRPr lang="en-US" sz="1600" b="0" i="0" u="none" strike="noStrike">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Total Cholesterol / HDL </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LDL / Triglycerides</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1322077915"/>
                  </a:ext>
                </a:extLst>
              </a:tr>
              <a:tr h="1175896">
                <a:tc>
                  <a:txBody>
                    <a:bodyPr/>
                    <a:lstStyle/>
                    <a:p>
                      <a:pPr algn="l" fontAlgn="b"/>
                      <a:r>
                        <a:rPr lang="en-US" sz="1600" u="none" strike="noStrike" dirty="0">
                          <a:solidFill>
                            <a:schemeClr val="accent4">
                              <a:lumMod val="50000"/>
                            </a:schemeClr>
                          </a:solidFill>
                          <a:effectLst/>
                        </a:rPr>
                        <a:t>Dietary Intake / Nutrition Status</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30d Dietary Supplements</a:t>
                      </a:r>
                    </a:p>
                  </a:txBody>
                  <a:tcPr marL="60960" marR="60960" marT="0" marB="0" anchor="ctr"/>
                </a:tc>
                <a:tc>
                  <a:txBody>
                    <a:bodyPr/>
                    <a:lstStyle/>
                    <a:p>
                      <a:pPr algn="ctr" fontAlgn="b"/>
                      <a:r>
                        <a:rPr lang="en-US" sz="1600" u="none" strike="noStrike" dirty="0">
                          <a:solidFill>
                            <a:schemeClr val="accent4">
                              <a:lumMod val="50000"/>
                            </a:schemeClr>
                          </a:solidFill>
                          <a:effectLst/>
                        </a:rPr>
                        <a:t>24h Dietary Intake</a:t>
                      </a:r>
                    </a:p>
                  </a:txBody>
                  <a:tcPr marL="60960" marR="60960" marT="0"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600" u="none" strike="noStrike" dirty="0">
                          <a:solidFill>
                            <a:schemeClr val="accent4">
                              <a:lumMod val="50000"/>
                            </a:schemeClr>
                          </a:solidFill>
                          <a:effectLst/>
                        </a:rPr>
                        <a:t>CBC</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Biochemistry panel</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Iron / Folic Acid </a:t>
                      </a:r>
                    </a:p>
                    <a:p>
                      <a:pPr algn="ctr" fontAlgn="b"/>
                      <a:r>
                        <a:rPr lang="en-US" sz="1600" u="none" strike="noStrike" dirty="0">
                          <a:solidFill>
                            <a:schemeClr val="accent4">
                              <a:lumMod val="50000"/>
                            </a:schemeClr>
                          </a:solidFill>
                          <a:effectLst/>
                        </a:rPr>
                        <a:t>Vitamin D / Vitamin B12</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3489348831"/>
                  </a:ext>
                </a:extLst>
              </a:tr>
              <a:tr h="917917">
                <a:tc>
                  <a:txBody>
                    <a:bodyPr/>
                    <a:lstStyle/>
                    <a:p>
                      <a:pPr algn="l" fontAlgn="b"/>
                      <a:r>
                        <a:rPr lang="en-US" sz="1600" u="none" strike="noStrike" dirty="0">
                          <a:solidFill>
                            <a:schemeClr val="accent4">
                              <a:lumMod val="50000"/>
                            </a:schemeClr>
                          </a:solidFill>
                          <a:effectLst/>
                        </a:rPr>
                        <a:t>Environmental Exposures</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Lead / Mercury</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Volatile Organic Compounds</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Cotinine</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2464782406"/>
                  </a:ext>
                </a:extLst>
              </a:tr>
              <a:tr h="697409">
                <a:tc>
                  <a:txBody>
                    <a:bodyPr/>
                    <a:lstStyle/>
                    <a:p>
                      <a:pPr algn="l" fontAlgn="b"/>
                      <a:r>
                        <a:rPr lang="en-US" sz="1600" u="none" strike="noStrike" dirty="0">
                          <a:solidFill>
                            <a:schemeClr val="accent4">
                              <a:lumMod val="50000"/>
                            </a:schemeClr>
                          </a:solidFill>
                          <a:effectLst/>
                        </a:rPr>
                        <a:t>Infectious diseases</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Hepatitis A, B, C</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HSV 1 and 2</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HPV</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1936329060"/>
                  </a:ext>
                </a:extLst>
              </a:tr>
            </a:tbl>
          </a:graphicData>
        </a:graphic>
      </p:graphicFrame>
      <p:graphicFrame>
        <p:nvGraphicFramePr>
          <p:cNvPr id="13" name="Table 12">
            <a:extLst>
              <a:ext uri="{FF2B5EF4-FFF2-40B4-BE49-F238E27FC236}">
                <a16:creationId xmlns:a16="http://schemas.microsoft.com/office/drawing/2014/main" id="{9C79D841-13BA-41B0-8333-1B63020BFB81}"/>
              </a:ext>
            </a:extLst>
          </p:cNvPr>
          <p:cNvGraphicFramePr>
            <a:graphicFrameLocks noGrp="1"/>
          </p:cNvGraphicFramePr>
          <p:nvPr>
            <p:extLst>
              <p:ext uri="{D42A27DB-BD31-4B8C-83A1-F6EECF244321}">
                <p14:modId xmlns:p14="http://schemas.microsoft.com/office/powerpoint/2010/main" val="4252845853"/>
              </p:ext>
            </p:extLst>
          </p:nvPr>
        </p:nvGraphicFramePr>
        <p:xfrm>
          <a:off x="1895241" y="1114064"/>
          <a:ext cx="8401518" cy="5426683"/>
        </p:xfrm>
        <a:graphic>
          <a:graphicData uri="http://schemas.openxmlformats.org/drawingml/2006/table">
            <a:tbl>
              <a:tblPr firstRow="1" firstCol="1" bandRow="1">
                <a:tableStyleId>{8A107856-5554-42FB-B03E-39F5DBC370BA}</a:tableStyleId>
              </a:tblPr>
              <a:tblGrid>
                <a:gridCol w="1844855">
                  <a:extLst>
                    <a:ext uri="{9D8B030D-6E8A-4147-A177-3AD203B41FA5}">
                      <a16:colId xmlns:a16="http://schemas.microsoft.com/office/drawing/2014/main" val="4105995374"/>
                    </a:ext>
                  </a:extLst>
                </a:gridCol>
                <a:gridCol w="1704109">
                  <a:extLst>
                    <a:ext uri="{9D8B030D-6E8A-4147-A177-3AD203B41FA5}">
                      <a16:colId xmlns:a16="http://schemas.microsoft.com/office/drawing/2014/main" val="1626737401"/>
                    </a:ext>
                  </a:extLst>
                </a:gridCol>
                <a:gridCol w="2098964">
                  <a:extLst>
                    <a:ext uri="{9D8B030D-6E8A-4147-A177-3AD203B41FA5}">
                      <a16:colId xmlns:a16="http://schemas.microsoft.com/office/drawing/2014/main" val="2354014909"/>
                    </a:ext>
                  </a:extLst>
                </a:gridCol>
                <a:gridCol w="2753590">
                  <a:extLst>
                    <a:ext uri="{9D8B030D-6E8A-4147-A177-3AD203B41FA5}">
                      <a16:colId xmlns:a16="http://schemas.microsoft.com/office/drawing/2014/main" val="1732116696"/>
                    </a:ext>
                  </a:extLst>
                </a:gridCol>
              </a:tblGrid>
              <a:tr h="358203">
                <a:tc>
                  <a:txBody>
                    <a:bodyPr/>
                    <a:lstStyle/>
                    <a:p>
                      <a:pPr algn="l" fontAlgn="b"/>
                      <a:endParaRPr lang="en-US" sz="1600" b="1"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Interview</a:t>
                      </a:r>
                      <a:endParaRPr lang="en-US" sz="1600" b="1"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MEC - Exam</a:t>
                      </a:r>
                      <a:endParaRPr lang="en-US" sz="1600" b="1"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Lab </a:t>
                      </a:r>
                    </a:p>
                    <a:p>
                      <a:pPr algn="ctr" fontAlgn="b"/>
                      <a:r>
                        <a:rPr lang="en-US" sz="1600" u="none" strike="noStrike" dirty="0">
                          <a:solidFill>
                            <a:schemeClr val="accent4">
                              <a:lumMod val="50000"/>
                            </a:schemeClr>
                          </a:solidFill>
                          <a:effectLst/>
                        </a:rPr>
                        <a:t>(Phlebotomy / Urine)</a:t>
                      </a:r>
                      <a:endParaRPr lang="en-US" sz="1600" b="1"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4030860156"/>
                  </a:ext>
                </a:extLst>
              </a:tr>
              <a:tr h="536943">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u="none" strike="noStrike" dirty="0">
                          <a:solidFill>
                            <a:srgbClr val="D9484F"/>
                          </a:solidFill>
                          <a:effectLst/>
                        </a:rPr>
                        <a:t>Obesity</a:t>
                      </a:r>
                      <a:endParaRPr lang="en-US" sz="1600" b="0" i="0" u="none" strike="noStrike" dirty="0">
                        <a:solidFill>
                          <a:srgbClr val="D9484F"/>
                        </a:solidFill>
                        <a:effectLst/>
                        <a:latin typeface="Calibri" panose="020F0502020204030204" pitchFamily="34" charset="0"/>
                      </a:endParaRPr>
                    </a:p>
                    <a:p>
                      <a:pPr algn="l" fontAlgn="b"/>
                      <a:endParaRPr lang="en-US" sz="1600" b="0" i="0" u="none" strike="noStrike" dirty="0">
                        <a:solidFill>
                          <a:srgbClr val="D9484F"/>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rgbClr val="D9484F"/>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rgbClr val="D9484F"/>
                          </a:solidFill>
                          <a:effectLst/>
                        </a:rPr>
                        <a:t>Height / Length Weight</a:t>
                      </a:r>
                      <a:endParaRPr lang="en-US" sz="1600" b="0" i="0" u="none" strike="noStrike" dirty="0">
                        <a:solidFill>
                          <a:srgbClr val="D9484F"/>
                        </a:solidFill>
                        <a:effectLst/>
                        <a:latin typeface="Calibri" panose="020F0502020204030204" pitchFamily="34" charset="0"/>
                      </a:endParaRPr>
                    </a:p>
                  </a:txBody>
                  <a:tcPr marL="60960" marR="60960" marT="0"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600" u="none" strike="noStrike" dirty="0">
                          <a:solidFill>
                            <a:srgbClr val="D9484F"/>
                          </a:solidFill>
                          <a:effectLst/>
                        </a:rPr>
                        <a:t>Pregnancy</a:t>
                      </a:r>
                      <a:endParaRPr lang="en-US" sz="1600" b="0" i="0" u="none" strike="noStrike" dirty="0">
                        <a:solidFill>
                          <a:srgbClr val="D9484F"/>
                        </a:solidFill>
                        <a:effectLst/>
                        <a:latin typeface="Calibri" panose="020F0502020204030204" pitchFamily="34" charset="0"/>
                      </a:endParaRPr>
                    </a:p>
                    <a:p>
                      <a:pPr algn="ctr" fontAlgn="b"/>
                      <a:endParaRPr lang="en-US" sz="1600" b="0" i="0" u="none" strike="noStrike" dirty="0">
                        <a:solidFill>
                          <a:srgbClr val="D9484F"/>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197634278"/>
                  </a:ext>
                </a:extLst>
              </a:tr>
              <a:tr h="392163">
                <a:tc>
                  <a:txBody>
                    <a:bodyPr/>
                    <a:lstStyle/>
                    <a:p>
                      <a:pPr algn="l" fontAlgn="b"/>
                      <a:r>
                        <a:rPr lang="en-US" sz="1600" u="none" strike="noStrike" dirty="0">
                          <a:solidFill>
                            <a:schemeClr val="accent4">
                              <a:lumMod val="50000"/>
                            </a:schemeClr>
                          </a:solidFill>
                          <a:effectLst/>
                        </a:rPr>
                        <a:t>Hypertension</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Blood Pressure </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3803268265"/>
                  </a:ext>
                </a:extLst>
              </a:tr>
              <a:tr h="602673">
                <a:tc>
                  <a:txBody>
                    <a:bodyPr/>
                    <a:lstStyle/>
                    <a:p>
                      <a:pPr algn="l" fontAlgn="b"/>
                      <a:r>
                        <a:rPr lang="en-US" sz="1600" u="none" strike="noStrike" dirty="0">
                          <a:solidFill>
                            <a:schemeClr val="accent4">
                              <a:lumMod val="50000"/>
                            </a:schemeClr>
                          </a:solidFill>
                          <a:effectLst/>
                        </a:rPr>
                        <a:t>Diabetes</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Plasma glucose</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Hemoglobin A1c</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1046713397"/>
                  </a:ext>
                </a:extLst>
              </a:tr>
              <a:tr h="581891">
                <a:tc>
                  <a:txBody>
                    <a:bodyPr/>
                    <a:lstStyle/>
                    <a:p>
                      <a:pPr algn="l" fontAlgn="b"/>
                      <a:r>
                        <a:rPr lang="en-US" sz="1600" u="none" strike="noStrike">
                          <a:solidFill>
                            <a:schemeClr val="accent4">
                              <a:lumMod val="50000"/>
                            </a:schemeClr>
                          </a:solidFill>
                          <a:effectLst/>
                        </a:rPr>
                        <a:t>Dyslipidemias</a:t>
                      </a:r>
                      <a:endParaRPr lang="en-US" sz="1600" b="0" i="0" u="none" strike="noStrike">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Total Cholesterol / HDL </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LDL / Triglycerides</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1322077915"/>
                  </a:ext>
                </a:extLst>
              </a:tr>
              <a:tr h="1175896">
                <a:tc>
                  <a:txBody>
                    <a:bodyPr/>
                    <a:lstStyle/>
                    <a:p>
                      <a:pPr algn="l" fontAlgn="b"/>
                      <a:r>
                        <a:rPr lang="en-US" sz="1600" u="none" strike="noStrike" dirty="0">
                          <a:solidFill>
                            <a:schemeClr val="accent4">
                              <a:lumMod val="50000"/>
                            </a:schemeClr>
                          </a:solidFill>
                          <a:effectLst/>
                        </a:rPr>
                        <a:t>Dietary Intake / Nutrition Status</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30d Dietary Supplements</a:t>
                      </a:r>
                    </a:p>
                  </a:txBody>
                  <a:tcPr marL="60960" marR="60960" marT="0" marB="0" anchor="ctr"/>
                </a:tc>
                <a:tc>
                  <a:txBody>
                    <a:bodyPr/>
                    <a:lstStyle/>
                    <a:p>
                      <a:pPr algn="ctr" fontAlgn="b"/>
                      <a:r>
                        <a:rPr lang="en-US" sz="1600" u="none" strike="noStrike" dirty="0">
                          <a:solidFill>
                            <a:schemeClr val="accent4">
                              <a:lumMod val="50000"/>
                            </a:schemeClr>
                          </a:solidFill>
                          <a:effectLst/>
                        </a:rPr>
                        <a:t>24h Dietary Intake</a:t>
                      </a:r>
                    </a:p>
                  </a:txBody>
                  <a:tcPr marL="60960" marR="60960" marT="0"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600" u="none" strike="noStrike" dirty="0">
                          <a:solidFill>
                            <a:schemeClr val="accent4">
                              <a:lumMod val="50000"/>
                            </a:schemeClr>
                          </a:solidFill>
                          <a:effectLst/>
                        </a:rPr>
                        <a:t>CBC</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Biochemistry panel</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Iron / Folic Acid </a:t>
                      </a:r>
                    </a:p>
                    <a:p>
                      <a:pPr algn="ctr" fontAlgn="b"/>
                      <a:r>
                        <a:rPr lang="en-US" sz="1600" u="none" strike="noStrike" dirty="0">
                          <a:solidFill>
                            <a:schemeClr val="accent4">
                              <a:lumMod val="50000"/>
                            </a:schemeClr>
                          </a:solidFill>
                          <a:effectLst/>
                        </a:rPr>
                        <a:t>Vitamin D / Vitamin B12</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3489348831"/>
                  </a:ext>
                </a:extLst>
              </a:tr>
              <a:tr h="917917">
                <a:tc>
                  <a:txBody>
                    <a:bodyPr/>
                    <a:lstStyle/>
                    <a:p>
                      <a:pPr algn="l" fontAlgn="b"/>
                      <a:r>
                        <a:rPr lang="en-US" sz="1600" u="none" strike="noStrike" dirty="0">
                          <a:solidFill>
                            <a:schemeClr val="accent4">
                              <a:lumMod val="50000"/>
                            </a:schemeClr>
                          </a:solidFill>
                          <a:effectLst/>
                        </a:rPr>
                        <a:t>Environmental Exposures</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Lead / Mercury</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Volatile Organic Compounds</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Cotinine</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2464782406"/>
                  </a:ext>
                </a:extLst>
              </a:tr>
              <a:tr h="697409">
                <a:tc>
                  <a:txBody>
                    <a:bodyPr/>
                    <a:lstStyle/>
                    <a:p>
                      <a:pPr algn="l" fontAlgn="b"/>
                      <a:r>
                        <a:rPr lang="en-US" sz="1600" u="none" strike="noStrike" dirty="0">
                          <a:solidFill>
                            <a:schemeClr val="accent4">
                              <a:lumMod val="50000"/>
                            </a:schemeClr>
                          </a:solidFill>
                          <a:effectLst/>
                        </a:rPr>
                        <a:t>Infectious diseases</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Hepatitis A, B, C</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HSV 1 and 2</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HPV</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1936329060"/>
                  </a:ext>
                </a:extLst>
              </a:tr>
            </a:tbl>
          </a:graphicData>
        </a:graphic>
      </p:graphicFrame>
      <p:graphicFrame>
        <p:nvGraphicFramePr>
          <p:cNvPr id="14" name="Table 13">
            <a:extLst>
              <a:ext uri="{FF2B5EF4-FFF2-40B4-BE49-F238E27FC236}">
                <a16:creationId xmlns:a16="http://schemas.microsoft.com/office/drawing/2014/main" id="{D277CAD6-CEA5-46F9-83FC-D8B4F2EB6DF2}"/>
              </a:ext>
            </a:extLst>
          </p:cNvPr>
          <p:cNvGraphicFramePr>
            <a:graphicFrameLocks noGrp="1"/>
          </p:cNvGraphicFramePr>
          <p:nvPr>
            <p:extLst>
              <p:ext uri="{D42A27DB-BD31-4B8C-83A1-F6EECF244321}">
                <p14:modId xmlns:p14="http://schemas.microsoft.com/office/powerpoint/2010/main" val="4174428474"/>
              </p:ext>
            </p:extLst>
          </p:nvPr>
        </p:nvGraphicFramePr>
        <p:xfrm>
          <a:off x="1895241" y="1114064"/>
          <a:ext cx="8401518" cy="5426683"/>
        </p:xfrm>
        <a:graphic>
          <a:graphicData uri="http://schemas.openxmlformats.org/drawingml/2006/table">
            <a:tbl>
              <a:tblPr firstRow="1" firstCol="1" bandRow="1">
                <a:tableStyleId>{8A107856-5554-42FB-B03E-39F5DBC370BA}</a:tableStyleId>
              </a:tblPr>
              <a:tblGrid>
                <a:gridCol w="1844855">
                  <a:extLst>
                    <a:ext uri="{9D8B030D-6E8A-4147-A177-3AD203B41FA5}">
                      <a16:colId xmlns:a16="http://schemas.microsoft.com/office/drawing/2014/main" val="4105995374"/>
                    </a:ext>
                  </a:extLst>
                </a:gridCol>
                <a:gridCol w="1704109">
                  <a:extLst>
                    <a:ext uri="{9D8B030D-6E8A-4147-A177-3AD203B41FA5}">
                      <a16:colId xmlns:a16="http://schemas.microsoft.com/office/drawing/2014/main" val="1626737401"/>
                    </a:ext>
                  </a:extLst>
                </a:gridCol>
                <a:gridCol w="2098964">
                  <a:extLst>
                    <a:ext uri="{9D8B030D-6E8A-4147-A177-3AD203B41FA5}">
                      <a16:colId xmlns:a16="http://schemas.microsoft.com/office/drawing/2014/main" val="2354014909"/>
                    </a:ext>
                  </a:extLst>
                </a:gridCol>
                <a:gridCol w="2753590">
                  <a:extLst>
                    <a:ext uri="{9D8B030D-6E8A-4147-A177-3AD203B41FA5}">
                      <a16:colId xmlns:a16="http://schemas.microsoft.com/office/drawing/2014/main" val="1732116696"/>
                    </a:ext>
                  </a:extLst>
                </a:gridCol>
              </a:tblGrid>
              <a:tr h="358203">
                <a:tc>
                  <a:txBody>
                    <a:bodyPr/>
                    <a:lstStyle/>
                    <a:p>
                      <a:pPr algn="l" fontAlgn="b"/>
                      <a:endParaRPr lang="en-US" sz="1600" b="1"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Interview</a:t>
                      </a:r>
                      <a:endParaRPr lang="en-US" sz="1600" b="1"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MEC - Exam</a:t>
                      </a:r>
                      <a:endParaRPr lang="en-US" sz="1600" b="1"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Lab </a:t>
                      </a:r>
                    </a:p>
                    <a:p>
                      <a:pPr algn="ctr" fontAlgn="b"/>
                      <a:r>
                        <a:rPr lang="en-US" sz="1600" u="none" strike="noStrike" dirty="0">
                          <a:solidFill>
                            <a:schemeClr val="accent4">
                              <a:lumMod val="50000"/>
                            </a:schemeClr>
                          </a:solidFill>
                          <a:effectLst/>
                        </a:rPr>
                        <a:t>(Phlebotomy / Urine)</a:t>
                      </a:r>
                      <a:endParaRPr lang="en-US" sz="1600" b="1"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4030860156"/>
                  </a:ext>
                </a:extLst>
              </a:tr>
              <a:tr h="536943">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u="none" strike="noStrike" dirty="0">
                          <a:solidFill>
                            <a:schemeClr val="accent4">
                              <a:lumMod val="50000"/>
                            </a:schemeClr>
                          </a:solidFill>
                          <a:effectLst/>
                        </a:rPr>
                        <a:t>Obesity</a:t>
                      </a:r>
                      <a:endParaRPr lang="en-US" sz="1600" b="0" i="0" u="none" strike="noStrike" dirty="0">
                        <a:solidFill>
                          <a:schemeClr val="accent4">
                            <a:lumMod val="50000"/>
                          </a:schemeClr>
                        </a:solidFill>
                        <a:effectLst/>
                        <a:latin typeface="Calibri" panose="020F0502020204030204" pitchFamily="34" charset="0"/>
                      </a:endParaRPr>
                    </a:p>
                    <a:p>
                      <a:pPr algn="l"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Height / Length Weight</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600" u="none" strike="noStrike" dirty="0">
                          <a:solidFill>
                            <a:schemeClr val="accent4">
                              <a:lumMod val="50000"/>
                            </a:schemeClr>
                          </a:solidFill>
                          <a:effectLst/>
                        </a:rPr>
                        <a:t>Pregnancy</a:t>
                      </a:r>
                      <a:endParaRPr lang="en-US" sz="1600" b="0" i="0" u="none" strike="noStrike" dirty="0">
                        <a:solidFill>
                          <a:schemeClr val="accent4">
                            <a:lumMod val="50000"/>
                          </a:schemeClr>
                        </a:solidFill>
                        <a:effectLst/>
                        <a:latin typeface="Calibri" panose="020F0502020204030204" pitchFamily="34" charset="0"/>
                      </a:endParaRPr>
                    </a:p>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197634278"/>
                  </a:ext>
                </a:extLst>
              </a:tr>
              <a:tr h="392163">
                <a:tc>
                  <a:txBody>
                    <a:bodyPr/>
                    <a:lstStyle/>
                    <a:p>
                      <a:pPr algn="l" fontAlgn="b"/>
                      <a:r>
                        <a:rPr lang="en-US" sz="1600" u="none" strike="noStrike" dirty="0">
                          <a:solidFill>
                            <a:srgbClr val="D9484F"/>
                          </a:solidFill>
                          <a:effectLst/>
                        </a:rPr>
                        <a:t>Hypertension</a:t>
                      </a:r>
                      <a:endParaRPr lang="en-US" sz="1600" b="0" i="0" u="none" strike="noStrike" dirty="0">
                        <a:solidFill>
                          <a:srgbClr val="D9484F"/>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a:solidFill>
                          <a:srgbClr val="D9484F"/>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rgbClr val="D9484F"/>
                          </a:solidFill>
                          <a:effectLst/>
                        </a:rPr>
                        <a:t>Blood Pressure </a:t>
                      </a:r>
                      <a:endParaRPr lang="en-US" sz="1600" b="0" i="0" u="none" strike="noStrike" dirty="0">
                        <a:solidFill>
                          <a:srgbClr val="D9484F"/>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rgbClr val="D9484F"/>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3803268265"/>
                  </a:ext>
                </a:extLst>
              </a:tr>
              <a:tr h="602673">
                <a:tc>
                  <a:txBody>
                    <a:bodyPr/>
                    <a:lstStyle/>
                    <a:p>
                      <a:pPr algn="l" fontAlgn="b"/>
                      <a:r>
                        <a:rPr lang="en-US" sz="1600" u="none" strike="noStrike" dirty="0">
                          <a:solidFill>
                            <a:schemeClr val="accent4">
                              <a:lumMod val="50000"/>
                            </a:schemeClr>
                          </a:solidFill>
                          <a:effectLst/>
                        </a:rPr>
                        <a:t>Diabetes</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Plasma glucose</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Hemoglobin A1c</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1046713397"/>
                  </a:ext>
                </a:extLst>
              </a:tr>
              <a:tr h="581891">
                <a:tc>
                  <a:txBody>
                    <a:bodyPr/>
                    <a:lstStyle/>
                    <a:p>
                      <a:pPr algn="l" fontAlgn="b"/>
                      <a:r>
                        <a:rPr lang="en-US" sz="1600" u="none" strike="noStrike">
                          <a:solidFill>
                            <a:schemeClr val="accent4">
                              <a:lumMod val="50000"/>
                            </a:schemeClr>
                          </a:solidFill>
                          <a:effectLst/>
                        </a:rPr>
                        <a:t>Dyslipidemias</a:t>
                      </a:r>
                      <a:endParaRPr lang="en-US" sz="1600" b="0" i="0" u="none" strike="noStrike">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Total Cholesterol / HDL </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LDL / Triglycerides</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1322077915"/>
                  </a:ext>
                </a:extLst>
              </a:tr>
              <a:tr h="1175896">
                <a:tc>
                  <a:txBody>
                    <a:bodyPr/>
                    <a:lstStyle/>
                    <a:p>
                      <a:pPr algn="l" fontAlgn="b"/>
                      <a:r>
                        <a:rPr lang="en-US" sz="1600" u="none" strike="noStrike" dirty="0">
                          <a:solidFill>
                            <a:schemeClr val="accent4">
                              <a:lumMod val="50000"/>
                            </a:schemeClr>
                          </a:solidFill>
                          <a:effectLst/>
                        </a:rPr>
                        <a:t>Dietary Intake / Nutrition Status</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30d Dietary Supplements</a:t>
                      </a:r>
                    </a:p>
                  </a:txBody>
                  <a:tcPr marL="60960" marR="60960" marT="0" marB="0" anchor="ctr"/>
                </a:tc>
                <a:tc>
                  <a:txBody>
                    <a:bodyPr/>
                    <a:lstStyle/>
                    <a:p>
                      <a:pPr algn="ctr" fontAlgn="b"/>
                      <a:r>
                        <a:rPr lang="en-US" sz="1600" u="none" strike="noStrike" dirty="0">
                          <a:solidFill>
                            <a:schemeClr val="accent4">
                              <a:lumMod val="50000"/>
                            </a:schemeClr>
                          </a:solidFill>
                          <a:effectLst/>
                        </a:rPr>
                        <a:t>24h Dietary Intake</a:t>
                      </a:r>
                    </a:p>
                  </a:txBody>
                  <a:tcPr marL="60960" marR="60960" marT="0"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600" u="none" strike="noStrike" dirty="0">
                          <a:solidFill>
                            <a:schemeClr val="accent4">
                              <a:lumMod val="50000"/>
                            </a:schemeClr>
                          </a:solidFill>
                          <a:effectLst/>
                        </a:rPr>
                        <a:t>CBC</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Biochemistry panel</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Iron / Folic Acid </a:t>
                      </a:r>
                    </a:p>
                    <a:p>
                      <a:pPr algn="ctr" fontAlgn="b"/>
                      <a:r>
                        <a:rPr lang="en-US" sz="1600" u="none" strike="noStrike" dirty="0">
                          <a:solidFill>
                            <a:schemeClr val="accent4">
                              <a:lumMod val="50000"/>
                            </a:schemeClr>
                          </a:solidFill>
                          <a:effectLst/>
                        </a:rPr>
                        <a:t>Vitamin D / Vitamin B12</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3489348831"/>
                  </a:ext>
                </a:extLst>
              </a:tr>
              <a:tr h="917917">
                <a:tc>
                  <a:txBody>
                    <a:bodyPr/>
                    <a:lstStyle/>
                    <a:p>
                      <a:pPr algn="l" fontAlgn="b"/>
                      <a:r>
                        <a:rPr lang="en-US" sz="1600" u="none" strike="noStrike" dirty="0">
                          <a:solidFill>
                            <a:schemeClr val="accent4">
                              <a:lumMod val="50000"/>
                            </a:schemeClr>
                          </a:solidFill>
                          <a:effectLst/>
                        </a:rPr>
                        <a:t>Environmental Exposures</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Lead / Mercury</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Volatile Organic Compounds</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Cotinine</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2464782406"/>
                  </a:ext>
                </a:extLst>
              </a:tr>
              <a:tr h="697409">
                <a:tc>
                  <a:txBody>
                    <a:bodyPr/>
                    <a:lstStyle/>
                    <a:p>
                      <a:pPr algn="l" fontAlgn="b"/>
                      <a:r>
                        <a:rPr lang="en-US" sz="1600" u="none" strike="noStrike" dirty="0">
                          <a:solidFill>
                            <a:schemeClr val="accent4">
                              <a:lumMod val="50000"/>
                            </a:schemeClr>
                          </a:solidFill>
                          <a:effectLst/>
                        </a:rPr>
                        <a:t>Infectious diseases</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Hepatitis A, B, C</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HSV 1 and 2</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HPV</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1936329060"/>
                  </a:ext>
                </a:extLst>
              </a:tr>
            </a:tbl>
          </a:graphicData>
        </a:graphic>
      </p:graphicFrame>
      <p:graphicFrame>
        <p:nvGraphicFramePr>
          <p:cNvPr id="15" name="Table 14">
            <a:extLst>
              <a:ext uri="{FF2B5EF4-FFF2-40B4-BE49-F238E27FC236}">
                <a16:creationId xmlns:a16="http://schemas.microsoft.com/office/drawing/2014/main" id="{E1A2172D-D9E0-49E8-8702-A729223E692F}"/>
              </a:ext>
            </a:extLst>
          </p:cNvPr>
          <p:cNvGraphicFramePr>
            <a:graphicFrameLocks noGrp="1"/>
          </p:cNvGraphicFramePr>
          <p:nvPr>
            <p:extLst>
              <p:ext uri="{D42A27DB-BD31-4B8C-83A1-F6EECF244321}">
                <p14:modId xmlns:p14="http://schemas.microsoft.com/office/powerpoint/2010/main" val="2805794424"/>
              </p:ext>
            </p:extLst>
          </p:nvPr>
        </p:nvGraphicFramePr>
        <p:xfrm>
          <a:off x="1895241" y="1123228"/>
          <a:ext cx="8401518" cy="5426683"/>
        </p:xfrm>
        <a:graphic>
          <a:graphicData uri="http://schemas.openxmlformats.org/drawingml/2006/table">
            <a:tbl>
              <a:tblPr firstRow="1" firstCol="1" bandRow="1">
                <a:tableStyleId>{8A107856-5554-42FB-B03E-39F5DBC370BA}</a:tableStyleId>
              </a:tblPr>
              <a:tblGrid>
                <a:gridCol w="1844855">
                  <a:extLst>
                    <a:ext uri="{9D8B030D-6E8A-4147-A177-3AD203B41FA5}">
                      <a16:colId xmlns:a16="http://schemas.microsoft.com/office/drawing/2014/main" val="4105995374"/>
                    </a:ext>
                  </a:extLst>
                </a:gridCol>
                <a:gridCol w="1704109">
                  <a:extLst>
                    <a:ext uri="{9D8B030D-6E8A-4147-A177-3AD203B41FA5}">
                      <a16:colId xmlns:a16="http://schemas.microsoft.com/office/drawing/2014/main" val="1626737401"/>
                    </a:ext>
                  </a:extLst>
                </a:gridCol>
                <a:gridCol w="2098964">
                  <a:extLst>
                    <a:ext uri="{9D8B030D-6E8A-4147-A177-3AD203B41FA5}">
                      <a16:colId xmlns:a16="http://schemas.microsoft.com/office/drawing/2014/main" val="2354014909"/>
                    </a:ext>
                  </a:extLst>
                </a:gridCol>
                <a:gridCol w="2753590">
                  <a:extLst>
                    <a:ext uri="{9D8B030D-6E8A-4147-A177-3AD203B41FA5}">
                      <a16:colId xmlns:a16="http://schemas.microsoft.com/office/drawing/2014/main" val="1732116696"/>
                    </a:ext>
                  </a:extLst>
                </a:gridCol>
              </a:tblGrid>
              <a:tr h="358203">
                <a:tc>
                  <a:txBody>
                    <a:bodyPr/>
                    <a:lstStyle/>
                    <a:p>
                      <a:pPr algn="l" fontAlgn="b"/>
                      <a:endParaRPr lang="en-US" sz="1600" b="1"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Interview</a:t>
                      </a:r>
                      <a:endParaRPr lang="en-US" sz="1600" b="1"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MEC - Exam</a:t>
                      </a:r>
                      <a:endParaRPr lang="en-US" sz="1600" b="1"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Lab </a:t>
                      </a:r>
                    </a:p>
                    <a:p>
                      <a:pPr algn="ctr" fontAlgn="b"/>
                      <a:r>
                        <a:rPr lang="en-US" sz="1600" u="none" strike="noStrike" dirty="0">
                          <a:solidFill>
                            <a:schemeClr val="accent4">
                              <a:lumMod val="50000"/>
                            </a:schemeClr>
                          </a:solidFill>
                          <a:effectLst/>
                        </a:rPr>
                        <a:t>(Phlebotomy / Urine)</a:t>
                      </a:r>
                      <a:endParaRPr lang="en-US" sz="1600" b="1"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4030860156"/>
                  </a:ext>
                </a:extLst>
              </a:tr>
              <a:tr h="536943">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u="none" strike="noStrike" dirty="0">
                          <a:solidFill>
                            <a:schemeClr val="accent4">
                              <a:lumMod val="50000"/>
                            </a:schemeClr>
                          </a:solidFill>
                          <a:effectLst/>
                        </a:rPr>
                        <a:t>Obesity</a:t>
                      </a:r>
                      <a:endParaRPr lang="en-US" sz="1600" b="0" i="0" u="none" strike="noStrike" dirty="0">
                        <a:solidFill>
                          <a:schemeClr val="accent4">
                            <a:lumMod val="50000"/>
                          </a:schemeClr>
                        </a:solidFill>
                        <a:effectLst/>
                        <a:latin typeface="Calibri" panose="020F0502020204030204" pitchFamily="34" charset="0"/>
                      </a:endParaRPr>
                    </a:p>
                    <a:p>
                      <a:pPr algn="l"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Height / Length Weight</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600" u="none" strike="noStrike" dirty="0">
                          <a:solidFill>
                            <a:schemeClr val="accent4">
                              <a:lumMod val="50000"/>
                            </a:schemeClr>
                          </a:solidFill>
                          <a:effectLst/>
                        </a:rPr>
                        <a:t>Pregnancy</a:t>
                      </a:r>
                      <a:endParaRPr lang="en-US" sz="1600" b="0" i="0" u="none" strike="noStrike" dirty="0">
                        <a:solidFill>
                          <a:schemeClr val="accent4">
                            <a:lumMod val="50000"/>
                          </a:schemeClr>
                        </a:solidFill>
                        <a:effectLst/>
                        <a:latin typeface="Calibri" panose="020F0502020204030204" pitchFamily="34" charset="0"/>
                      </a:endParaRPr>
                    </a:p>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197634278"/>
                  </a:ext>
                </a:extLst>
              </a:tr>
              <a:tr h="392163">
                <a:tc>
                  <a:txBody>
                    <a:bodyPr/>
                    <a:lstStyle/>
                    <a:p>
                      <a:pPr algn="l" fontAlgn="b"/>
                      <a:r>
                        <a:rPr lang="en-US" sz="1600" u="none" strike="noStrike" dirty="0">
                          <a:solidFill>
                            <a:schemeClr val="accent4">
                              <a:lumMod val="50000"/>
                            </a:schemeClr>
                          </a:solidFill>
                          <a:effectLst/>
                        </a:rPr>
                        <a:t>Hypertension</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Blood Pressure </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3803268265"/>
                  </a:ext>
                </a:extLst>
              </a:tr>
              <a:tr h="602673">
                <a:tc>
                  <a:txBody>
                    <a:bodyPr/>
                    <a:lstStyle/>
                    <a:p>
                      <a:pPr algn="l" fontAlgn="b"/>
                      <a:r>
                        <a:rPr lang="en-US" sz="1600" u="none" strike="noStrike" dirty="0">
                          <a:solidFill>
                            <a:srgbClr val="D9484F"/>
                          </a:solidFill>
                          <a:effectLst/>
                        </a:rPr>
                        <a:t>Diabetes</a:t>
                      </a:r>
                      <a:endParaRPr lang="en-US" sz="1600" b="0" i="0" u="none" strike="noStrike" dirty="0">
                        <a:solidFill>
                          <a:srgbClr val="D9484F"/>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rgbClr val="D9484F"/>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rgbClr val="D9484F"/>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rgbClr val="D9484F"/>
                          </a:solidFill>
                          <a:effectLst/>
                        </a:rPr>
                        <a:t>Plasma glucose</a:t>
                      </a:r>
                      <a:br>
                        <a:rPr lang="en-US" sz="1600" u="none" strike="noStrike" dirty="0">
                          <a:solidFill>
                            <a:srgbClr val="D9484F"/>
                          </a:solidFill>
                          <a:effectLst/>
                        </a:rPr>
                      </a:br>
                      <a:r>
                        <a:rPr lang="en-US" sz="1600" u="none" strike="noStrike" dirty="0">
                          <a:solidFill>
                            <a:srgbClr val="D9484F"/>
                          </a:solidFill>
                          <a:effectLst/>
                        </a:rPr>
                        <a:t>Hemoglobin A1c</a:t>
                      </a:r>
                      <a:endParaRPr lang="en-US" sz="1600" b="0" i="0" u="none" strike="noStrike" dirty="0">
                        <a:solidFill>
                          <a:srgbClr val="D9484F"/>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1046713397"/>
                  </a:ext>
                </a:extLst>
              </a:tr>
              <a:tr h="581891">
                <a:tc>
                  <a:txBody>
                    <a:bodyPr/>
                    <a:lstStyle/>
                    <a:p>
                      <a:pPr algn="l" fontAlgn="b"/>
                      <a:r>
                        <a:rPr lang="en-US" sz="1600" u="none" strike="noStrike">
                          <a:solidFill>
                            <a:schemeClr val="accent4">
                              <a:lumMod val="50000"/>
                            </a:schemeClr>
                          </a:solidFill>
                          <a:effectLst/>
                        </a:rPr>
                        <a:t>Dyslipidemias</a:t>
                      </a:r>
                      <a:endParaRPr lang="en-US" sz="1600" b="0" i="0" u="none" strike="noStrike">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Total Cholesterol / HDL </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LDL / Triglycerides</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1322077915"/>
                  </a:ext>
                </a:extLst>
              </a:tr>
              <a:tr h="1175896">
                <a:tc>
                  <a:txBody>
                    <a:bodyPr/>
                    <a:lstStyle/>
                    <a:p>
                      <a:pPr algn="l" fontAlgn="b"/>
                      <a:r>
                        <a:rPr lang="en-US" sz="1600" u="none" strike="noStrike" dirty="0">
                          <a:solidFill>
                            <a:schemeClr val="accent4">
                              <a:lumMod val="50000"/>
                            </a:schemeClr>
                          </a:solidFill>
                          <a:effectLst/>
                        </a:rPr>
                        <a:t>Dietary Intake / Nutrition Status</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30d Dietary Supplements</a:t>
                      </a:r>
                    </a:p>
                  </a:txBody>
                  <a:tcPr marL="60960" marR="60960" marT="0" marB="0" anchor="ctr"/>
                </a:tc>
                <a:tc>
                  <a:txBody>
                    <a:bodyPr/>
                    <a:lstStyle/>
                    <a:p>
                      <a:pPr algn="ctr" fontAlgn="b"/>
                      <a:r>
                        <a:rPr lang="en-US" sz="1600" u="none" strike="noStrike" dirty="0">
                          <a:solidFill>
                            <a:schemeClr val="accent4">
                              <a:lumMod val="50000"/>
                            </a:schemeClr>
                          </a:solidFill>
                          <a:effectLst/>
                        </a:rPr>
                        <a:t>24h Dietary Intake</a:t>
                      </a:r>
                    </a:p>
                  </a:txBody>
                  <a:tcPr marL="60960" marR="60960" marT="0"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600" u="none" strike="noStrike" dirty="0">
                          <a:solidFill>
                            <a:schemeClr val="accent4">
                              <a:lumMod val="50000"/>
                            </a:schemeClr>
                          </a:solidFill>
                          <a:effectLst/>
                        </a:rPr>
                        <a:t>CBC</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Biochemistry panel</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Iron / Folic Acid </a:t>
                      </a:r>
                    </a:p>
                    <a:p>
                      <a:pPr algn="ctr" fontAlgn="b"/>
                      <a:r>
                        <a:rPr lang="en-US" sz="1600" u="none" strike="noStrike" dirty="0">
                          <a:solidFill>
                            <a:schemeClr val="accent4">
                              <a:lumMod val="50000"/>
                            </a:schemeClr>
                          </a:solidFill>
                          <a:effectLst/>
                        </a:rPr>
                        <a:t>Vitamin D / Vitamin B12</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3489348831"/>
                  </a:ext>
                </a:extLst>
              </a:tr>
              <a:tr h="917917">
                <a:tc>
                  <a:txBody>
                    <a:bodyPr/>
                    <a:lstStyle/>
                    <a:p>
                      <a:pPr algn="l" fontAlgn="b"/>
                      <a:r>
                        <a:rPr lang="en-US" sz="1600" u="none" strike="noStrike" dirty="0">
                          <a:solidFill>
                            <a:schemeClr val="accent4">
                              <a:lumMod val="50000"/>
                            </a:schemeClr>
                          </a:solidFill>
                          <a:effectLst/>
                        </a:rPr>
                        <a:t>Environmental Exposures</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Lead / Mercury</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Volatile Organic Compounds</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Cotinine</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2464782406"/>
                  </a:ext>
                </a:extLst>
              </a:tr>
              <a:tr h="697409">
                <a:tc>
                  <a:txBody>
                    <a:bodyPr/>
                    <a:lstStyle/>
                    <a:p>
                      <a:pPr algn="l" fontAlgn="b"/>
                      <a:r>
                        <a:rPr lang="en-US" sz="1600" u="none" strike="noStrike" dirty="0">
                          <a:solidFill>
                            <a:schemeClr val="accent4">
                              <a:lumMod val="50000"/>
                            </a:schemeClr>
                          </a:solidFill>
                          <a:effectLst/>
                        </a:rPr>
                        <a:t>Infectious diseases</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Hepatitis A, B, C</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HSV 1 and 2</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HPV</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1936329060"/>
                  </a:ext>
                </a:extLst>
              </a:tr>
            </a:tbl>
          </a:graphicData>
        </a:graphic>
      </p:graphicFrame>
      <p:graphicFrame>
        <p:nvGraphicFramePr>
          <p:cNvPr id="17" name="Table 16">
            <a:extLst>
              <a:ext uri="{FF2B5EF4-FFF2-40B4-BE49-F238E27FC236}">
                <a16:creationId xmlns:a16="http://schemas.microsoft.com/office/drawing/2014/main" id="{408EEE4F-E06A-41C4-8B08-C62811CC52B6}"/>
              </a:ext>
            </a:extLst>
          </p:cNvPr>
          <p:cNvGraphicFramePr>
            <a:graphicFrameLocks noGrp="1"/>
          </p:cNvGraphicFramePr>
          <p:nvPr>
            <p:extLst>
              <p:ext uri="{D42A27DB-BD31-4B8C-83A1-F6EECF244321}">
                <p14:modId xmlns:p14="http://schemas.microsoft.com/office/powerpoint/2010/main" val="3739223278"/>
              </p:ext>
            </p:extLst>
          </p:nvPr>
        </p:nvGraphicFramePr>
        <p:xfrm>
          <a:off x="1895241" y="1114064"/>
          <a:ext cx="8401518" cy="5426683"/>
        </p:xfrm>
        <a:graphic>
          <a:graphicData uri="http://schemas.openxmlformats.org/drawingml/2006/table">
            <a:tbl>
              <a:tblPr firstRow="1" firstCol="1" bandRow="1">
                <a:tableStyleId>{8A107856-5554-42FB-B03E-39F5DBC370BA}</a:tableStyleId>
              </a:tblPr>
              <a:tblGrid>
                <a:gridCol w="1844855">
                  <a:extLst>
                    <a:ext uri="{9D8B030D-6E8A-4147-A177-3AD203B41FA5}">
                      <a16:colId xmlns:a16="http://schemas.microsoft.com/office/drawing/2014/main" val="4105995374"/>
                    </a:ext>
                  </a:extLst>
                </a:gridCol>
                <a:gridCol w="1704109">
                  <a:extLst>
                    <a:ext uri="{9D8B030D-6E8A-4147-A177-3AD203B41FA5}">
                      <a16:colId xmlns:a16="http://schemas.microsoft.com/office/drawing/2014/main" val="1626737401"/>
                    </a:ext>
                  </a:extLst>
                </a:gridCol>
                <a:gridCol w="2098964">
                  <a:extLst>
                    <a:ext uri="{9D8B030D-6E8A-4147-A177-3AD203B41FA5}">
                      <a16:colId xmlns:a16="http://schemas.microsoft.com/office/drawing/2014/main" val="2354014909"/>
                    </a:ext>
                  </a:extLst>
                </a:gridCol>
                <a:gridCol w="2753590">
                  <a:extLst>
                    <a:ext uri="{9D8B030D-6E8A-4147-A177-3AD203B41FA5}">
                      <a16:colId xmlns:a16="http://schemas.microsoft.com/office/drawing/2014/main" val="1732116696"/>
                    </a:ext>
                  </a:extLst>
                </a:gridCol>
              </a:tblGrid>
              <a:tr h="358203">
                <a:tc>
                  <a:txBody>
                    <a:bodyPr/>
                    <a:lstStyle/>
                    <a:p>
                      <a:pPr algn="l" fontAlgn="b"/>
                      <a:endParaRPr lang="en-US" sz="1600" b="1"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Interview</a:t>
                      </a:r>
                      <a:endParaRPr lang="en-US" sz="1600" b="1"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MEC - Exam</a:t>
                      </a:r>
                      <a:endParaRPr lang="en-US" sz="1600" b="1"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Lab </a:t>
                      </a:r>
                    </a:p>
                    <a:p>
                      <a:pPr algn="ctr" fontAlgn="b"/>
                      <a:r>
                        <a:rPr lang="en-US" sz="1600" u="none" strike="noStrike" dirty="0">
                          <a:solidFill>
                            <a:schemeClr val="accent4">
                              <a:lumMod val="50000"/>
                            </a:schemeClr>
                          </a:solidFill>
                          <a:effectLst/>
                        </a:rPr>
                        <a:t>(Phlebotomy / Urine)</a:t>
                      </a:r>
                      <a:endParaRPr lang="en-US" sz="1600" b="1"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4030860156"/>
                  </a:ext>
                </a:extLst>
              </a:tr>
              <a:tr h="536943">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u="none" strike="noStrike" dirty="0">
                          <a:solidFill>
                            <a:schemeClr val="accent4">
                              <a:lumMod val="50000"/>
                            </a:schemeClr>
                          </a:solidFill>
                          <a:effectLst/>
                        </a:rPr>
                        <a:t>Obesity</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Height / Length Weight</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600" u="none" strike="noStrike" dirty="0">
                          <a:solidFill>
                            <a:schemeClr val="accent4">
                              <a:lumMod val="50000"/>
                            </a:schemeClr>
                          </a:solidFill>
                          <a:effectLst/>
                        </a:rPr>
                        <a:t>Pregnancy</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197634278"/>
                  </a:ext>
                </a:extLst>
              </a:tr>
              <a:tr h="392163">
                <a:tc>
                  <a:txBody>
                    <a:bodyPr/>
                    <a:lstStyle/>
                    <a:p>
                      <a:pPr algn="l" fontAlgn="b"/>
                      <a:r>
                        <a:rPr lang="en-US" sz="1600" u="none" strike="noStrike" dirty="0">
                          <a:solidFill>
                            <a:schemeClr val="accent4">
                              <a:lumMod val="50000"/>
                            </a:schemeClr>
                          </a:solidFill>
                          <a:effectLst/>
                        </a:rPr>
                        <a:t>Hypertension</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Blood Pressure </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3803268265"/>
                  </a:ext>
                </a:extLst>
              </a:tr>
              <a:tr h="602673">
                <a:tc>
                  <a:txBody>
                    <a:bodyPr/>
                    <a:lstStyle/>
                    <a:p>
                      <a:pPr algn="l" fontAlgn="b"/>
                      <a:r>
                        <a:rPr lang="en-US" sz="1600" u="none" strike="noStrike" dirty="0">
                          <a:solidFill>
                            <a:schemeClr val="accent4">
                              <a:lumMod val="50000"/>
                            </a:schemeClr>
                          </a:solidFill>
                          <a:effectLst/>
                        </a:rPr>
                        <a:t>Diabetes</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Plasma glucose</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Hemoglobin A1c</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1046713397"/>
                  </a:ext>
                </a:extLst>
              </a:tr>
              <a:tr h="581891">
                <a:tc>
                  <a:txBody>
                    <a:bodyPr/>
                    <a:lstStyle/>
                    <a:p>
                      <a:pPr algn="l" fontAlgn="b"/>
                      <a:r>
                        <a:rPr lang="en-US" sz="1600" u="none" strike="noStrike">
                          <a:solidFill>
                            <a:srgbClr val="D9484F"/>
                          </a:solidFill>
                          <a:effectLst/>
                        </a:rPr>
                        <a:t>Dyslipidemias</a:t>
                      </a:r>
                      <a:endParaRPr lang="en-US" sz="1600" b="0" i="0" u="none" strike="noStrike">
                        <a:solidFill>
                          <a:srgbClr val="D9484F"/>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rgbClr val="D9484F"/>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rgbClr val="D9484F"/>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rgbClr val="D9484F"/>
                          </a:solidFill>
                          <a:effectLst/>
                        </a:rPr>
                        <a:t>Total Cholesterol / HDL </a:t>
                      </a:r>
                      <a:br>
                        <a:rPr lang="en-US" sz="1600" u="none" strike="noStrike" dirty="0">
                          <a:solidFill>
                            <a:srgbClr val="D9484F"/>
                          </a:solidFill>
                          <a:effectLst/>
                        </a:rPr>
                      </a:br>
                      <a:r>
                        <a:rPr lang="en-US" sz="1600" u="none" strike="noStrike" dirty="0">
                          <a:solidFill>
                            <a:srgbClr val="D9484F"/>
                          </a:solidFill>
                          <a:effectLst/>
                        </a:rPr>
                        <a:t>LDL / Triglycerides</a:t>
                      </a:r>
                      <a:endParaRPr lang="en-US" sz="1600" b="0" i="0" u="none" strike="noStrike" dirty="0">
                        <a:solidFill>
                          <a:srgbClr val="D9484F"/>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1322077915"/>
                  </a:ext>
                </a:extLst>
              </a:tr>
              <a:tr h="1175896">
                <a:tc>
                  <a:txBody>
                    <a:bodyPr/>
                    <a:lstStyle/>
                    <a:p>
                      <a:pPr algn="l" fontAlgn="b"/>
                      <a:r>
                        <a:rPr lang="en-US" sz="1600" u="none" strike="noStrike" dirty="0">
                          <a:solidFill>
                            <a:schemeClr val="accent4">
                              <a:lumMod val="50000"/>
                            </a:schemeClr>
                          </a:solidFill>
                          <a:effectLst/>
                        </a:rPr>
                        <a:t>Dietary Intake / Nutrition Status</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30d Dietary Supplements</a:t>
                      </a:r>
                    </a:p>
                  </a:txBody>
                  <a:tcPr marL="60960" marR="60960" marT="0" marB="0" anchor="ctr"/>
                </a:tc>
                <a:tc>
                  <a:txBody>
                    <a:bodyPr/>
                    <a:lstStyle/>
                    <a:p>
                      <a:pPr algn="ctr" fontAlgn="b"/>
                      <a:r>
                        <a:rPr lang="en-US" sz="1600" u="none" strike="noStrike" dirty="0">
                          <a:solidFill>
                            <a:schemeClr val="accent4">
                              <a:lumMod val="50000"/>
                            </a:schemeClr>
                          </a:solidFill>
                          <a:effectLst/>
                        </a:rPr>
                        <a:t>24h Dietary Intake</a:t>
                      </a:r>
                    </a:p>
                  </a:txBody>
                  <a:tcPr marL="60960" marR="60960" marT="0"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600" u="none" strike="noStrike" dirty="0">
                          <a:solidFill>
                            <a:schemeClr val="accent4">
                              <a:lumMod val="50000"/>
                            </a:schemeClr>
                          </a:solidFill>
                          <a:effectLst/>
                        </a:rPr>
                        <a:t>CBC</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Biochemistry panel</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Iron / Folic Acid </a:t>
                      </a:r>
                    </a:p>
                    <a:p>
                      <a:pPr algn="ctr" fontAlgn="b"/>
                      <a:r>
                        <a:rPr lang="en-US" sz="1600" u="none" strike="noStrike" dirty="0">
                          <a:solidFill>
                            <a:schemeClr val="accent4">
                              <a:lumMod val="50000"/>
                            </a:schemeClr>
                          </a:solidFill>
                          <a:effectLst/>
                        </a:rPr>
                        <a:t>Vitamin D / Vitamin B12</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3489348831"/>
                  </a:ext>
                </a:extLst>
              </a:tr>
              <a:tr h="917917">
                <a:tc>
                  <a:txBody>
                    <a:bodyPr/>
                    <a:lstStyle/>
                    <a:p>
                      <a:pPr algn="l" fontAlgn="b"/>
                      <a:r>
                        <a:rPr lang="en-US" sz="1600" u="none" strike="noStrike" dirty="0">
                          <a:solidFill>
                            <a:schemeClr val="accent4">
                              <a:lumMod val="50000"/>
                            </a:schemeClr>
                          </a:solidFill>
                          <a:effectLst/>
                        </a:rPr>
                        <a:t>Environmental Exposures</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Lead / Mercury</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Volatile Organic Compounds</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Cotinine</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2464782406"/>
                  </a:ext>
                </a:extLst>
              </a:tr>
              <a:tr h="697409">
                <a:tc>
                  <a:txBody>
                    <a:bodyPr/>
                    <a:lstStyle/>
                    <a:p>
                      <a:pPr algn="l" fontAlgn="b"/>
                      <a:r>
                        <a:rPr lang="en-US" sz="1600" u="none" strike="noStrike" dirty="0">
                          <a:solidFill>
                            <a:schemeClr val="accent4">
                              <a:lumMod val="50000"/>
                            </a:schemeClr>
                          </a:solidFill>
                          <a:effectLst/>
                        </a:rPr>
                        <a:t>Infectious diseases</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Hepatitis A, B, C</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HSV 1 and 2</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HPV</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1936329060"/>
                  </a:ext>
                </a:extLst>
              </a:tr>
            </a:tbl>
          </a:graphicData>
        </a:graphic>
      </p:graphicFrame>
      <p:graphicFrame>
        <p:nvGraphicFramePr>
          <p:cNvPr id="18" name="Table 17">
            <a:extLst>
              <a:ext uri="{FF2B5EF4-FFF2-40B4-BE49-F238E27FC236}">
                <a16:creationId xmlns:a16="http://schemas.microsoft.com/office/drawing/2014/main" id="{7194ADF4-14B0-4E9D-975E-EDF3A02F4793}"/>
              </a:ext>
            </a:extLst>
          </p:cNvPr>
          <p:cNvGraphicFramePr>
            <a:graphicFrameLocks noGrp="1"/>
          </p:cNvGraphicFramePr>
          <p:nvPr>
            <p:extLst>
              <p:ext uri="{D42A27DB-BD31-4B8C-83A1-F6EECF244321}">
                <p14:modId xmlns:p14="http://schemas.microsoft.com/office/powerpoint/2010/main" val="3850890070"/>
              </p:ext>
            </p:extLst>
          </p:nvPr>
        </p:nvGraphicFramePr>
        <p:xfrm>
          <a:off x="1895241" y="1104900"/>
          <a:ext cx="8401518" cy="5426683"/>
        </p:xfrm>
        <a:graphic>
          <a:graphicData uri="http://schemas.openxmlformats.org/drawingml/2006/table">
            <a:tbl>
              <a:tblPr firstRow="1" firstCol="1" bandRow="1">
                <a:tableStyleId>{8A107856-5554-42FB-B03E-39F5DBC370BA}</a:tableStyleId>
              </a:tblPr>
              <a:tblGrid>
                <a:gridCol w="1844855">
                  <a:extLst>
                    <a:ext uri="{9D8B030D-6E8A-4147-A177-3AD203B41FA5}">
                      <a16:colId xmlns:a16="http://schemas.microsoft.com/office/drawing/2014/main" val="4105995374"/>
                    </a:ext>
                  </a:extLst>
                </a:gridCol>
                <a:gridCol w="1704109">
                  <a:extLst>
                    <a:ext uri="{9D8B030D-6E8A-4147-A177-3AD203B41FA5}">
                      <a16:colId xmlns:a16="http://schemas.microsoft.com/office/drawing/2014/main" val="1626737401"/>
                    </a:ext>
                  </a:extLst>
                </a:gridCol>
                <a:gridCol w="2098964">
                  <a:extLst>
                    <a:ext uri="{9D8B030D-6E8A-4147-A177-3AD203B41FA5}">
                      <a16:colId xmlns:a16="http://schemas.microsoft.com/office/drawing/2014/main" val="2354014909"/>
                    </a:ext>
                  </a:extLst>
                </a:gridCol>
                <a:gridCol w="2753590">
                  <a:extLst>
                    <a:ext uri="{9D8B030D-6E8A-4147-A177-3AD203B41FA5}">
                      <a16:colId xmlns:a16="http://schemas.microsoft.com/office/drawing/2014/main" val="1732116696"/>
                    </a:ext>
                  </a:extLst>
                </a:gridCol>
              </a:tblGrid>
              <a:tr h="358203">
                <a:tc>
                  <a:txBody>
                    <a:bodyPr/>
                    <a:lstStyle/>
                    <a:p>
                      <a:pPr algn="l" fontAlgn="b"/>
                      <a:endParaRPr lang="en-US" sz="1600" b="1"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Interview</a:t>
                      </a:r>
                      <a:endParaRPr lang="en-US" sz="1600" b="1"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MEC - Exam</a:t>
                      </a:r>
                      <a:endParaRPr lang="en-US" sz="1600" b="1"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Lab </a:t>
                      </a:r>
                    </a:p>
                    <a:p>
                      <a:pPr algn="ctr" fontAlgn="b"/>
                      <a:r>
                        <a:rPr lang="en-US" sz="1600" u="none" strike="noStrike" dirty="0">
                          <a:solidFill>
                            <a:schemeClr val="accent4">
                              <a:lumMod val="50000"/>
                            </a:schemeClr>
                          </a:solidFill>
                          <a:effectLst/>
                        </a:rPr>
                        <a:t>(Phlebotomy / Urine)</a:t>
                      </a:r>
                      <a:endParaRPr lang="en-US" sz="1600" b="1"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4030860156"/>
                  </a:ext>
                </a:extLst>
              </a:tr>
              <a:tr h="536943">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u="none" strike="noStrike" dirty="0">
                          <a:solidFill>
                            <a:schemeClr val="accent4">
                              <a:lumMod val="50000"/>
                            </a:schemeClr>
                          </a:solidFill>
                          <a:effectLst/>
                        </a:rPr>
                        <a:t>Obesity</a:t>
                      </a:r>
                      <a:endParaRPr lang="en-US" sz="1600" b="0" i="0" u="none" strike="noStrike" dirty="0">
                        <a:solidFill>
                          <a:schemeClr val="accent4">
                            <a:lumMod val="50000"/>
                          </a:schemeClr>
                        </a:solidFill>
                        <a:effectLst/>
                        <a:latin typeface="Calibri" panose="020F0502020204030204" pitchFamily="34" charset="0"/>
                      </a:endParaRPr>
                    </a:p>
                    <a:p>
                      <a:pPr algn="l"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Height / Length Weight</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600" u="none" strike="noStrike" dirty="0">
                          <a:solidFill>
                            <a:schemeClr val="accent4">
                              <a:lumMod val="50000"/>
                            </a:schemeClr>
                          </a:solidFill>
                          <a:effectLst/>
                        </a:rPr>
                        <a:t>Pregnancy</a:t>
                      </a:r>
                      <a:endParaRPr lang="en-US" sz="1600" b="0" i="0" u="none" strike="noStrike" dirty="0">
                        <a:solidFill>
                          <a:schemeClr val="accent4">
                            <a:lumMod val="50000"/>
                          </a:schemeClr>
                        </a:solidFill>
                        <a:effectLst/>
                        <a:latin typeface="Calibri" panose="020F0502020204030204" pitchFamily="34" charset="0"/>
                      </a:endParaRPr>
                    </a:p>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197634278"/>
                  </a:ext>
                </a:extLst>
              </a:tr>
              <a:tr h="392163">
                <a:tc>
                  <a:txBody>
                    <a:bodyPr/>
                    <a:lstStyle/>
                    <a:p>
                      <a:pPr algn="l" fontAlgn="b"/>
                      <a:r>
                        <a:rPr lang="en-US" sz="1600" u="none" strike="noStrike" dirty="0">
                          <a:solidFill>
                            <a:schemeClr val="accent4">
                              <a:lumMod val="50000"/>
                            </a:schemeClr>
                          </a:solidFill>
                          <a:effectLst/>
                        </a:rPr>
                        <a:t>Hypertension</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Blood Pressure </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3803268265"/>
                  </a:ext>
                </a:extLst>
              </a:tr>
              <a:tr h="602673">
                <a:tc>
                  <a:txBody>
                    <a:bodyPr/>
                    <a:lstStyle/>
                    <a:p>
                      <a:pPr algn="l" fontAlgn="b"/>
                      <a:r>
                        <a:rPr lang="en-US" sz="1600" u="none" strike="noStrike" dirty="0">
                          <a:solidFill>
                            <a:schemeClr val="accent4">
                              <a:lumMod val="50000"/>
                            </a:schemeClr>
                          </a:solidFill>
                          <a:effectLst/>
                        </a:rPr>
                        <a:t>Diabetes</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Plasma glucose</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Hemoglobin A1c</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1046713397"/>
                  </a:ext>
                </a:extLst>
              </a:tr>
              <a:tr h="581891">
                <a:tc>
                  <a:txBody>
                    <a:bodyPr/>
                    <a:lstStyle/>
                    <a:p>
                      <a:pPr algn="l" fontAlgn="b"/>
                      <a:r>
                        <a:rPr lang="en-US" sz="1600" u="none" strike="noStrike">
                          <a:solidFill>
                            <a:schemeClr val="accent4">
                              <a:lumMod val="50000"/>
                            </a:schemeClr>
                          </a:solidFill>
                          <a:effectLst/>
                        </a:rPr>
                        <a:t>Dyslipidemias</a:t>
                      </a:r>
                      <a:endParaRPr lang="en-US" sz="1600" b="0" i="0" u="none" strike="noStrike">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Total Cholesterol / HDL </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LDL / Triglycerides</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1322077915"/>
                  </a:ext>
                </a:extLst>
              </a:tr>
              <a:tr h="1175896">
                <a:tc>
                  <a:txBody>
                    <a:bodyPr/>
                    <a:lstStyle/>
                    <a:p>
                      <a:pPr algn="l" fontAlgn="b"/>
                      <a:r>
                        <a:rPr lang="en-US" sz="1600" u="none" strike="noStrike" dirty="0">
                          <a:solidFill>
                            <a:srgbClr val="D9484F"/>
                          </a:solidFill>
                          <a:effectLst/>
                        </a:rPr>
                        <a:t>Dietary Intake / Nutrition Status</a:t>
                      </a:r>
                      <a:endParaRPr lang="en-US" sz="1600" b="0" i="0" u="none" strike="noStrike" dirty="0">
                        <a:solidFill>
                          <a:srgbClr val="D9484F"/>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rgbClr val="D9484F"/>
                          </a:solidFill>
                          <a:effectLst/>
                        </a:rPr>
                        <a:t>30d Dietary Supplements</a:t>
                      </a:r>
                    </a:p>
                  </a:txBody>
                  <a:tcPr marL="60960" marR="60960" marT="0" marB="0" anchor="ctr"/>
                </a:tc>
                <a:tc>
                  <a:txBody>
                    <a:bodyPr/>
                    <a:lstStyle/>
                    <a:p>
                      <a:pPr algn="ctr" fontAlgn="b"/>
                      <a:r>
                        <a:rPr lang="en-US" sz="1600" u="none" strike="noStrike" dirty="0">
                          <a:solidFill>
                            <a:srgbClr val="D9484F"/>
                          </a:solidFill>
                          <a:effectLst/>
                        </a:rPr>
                        <a:t>24h Dietary Intake</a:t>
                      </a:r>
                    </a:p>
                  </a:txBody>
                  <a:tcPr marL="60960" marR="60960" marT="0"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600" u="none" strike="noStrike" dirty="0">
                          <a:solidFill>
                            <a:srgbClr val="D9484F"/>
                          </a:solidFill>
                          <a:effectLst/>
                        </a:rPr>
                        <a:t>CBC</a:t>
                      </a:r>
                      <a:br>
                        <a:rPr lang="en-US" sz="1600" u="none" strike="noStrike" dirty="0">
                          <a:solidFill>
                            <a:srgbClr val="D9484F"/>
                          </a:solidFill>
                          <a:effectLst/>
                        </a:rPr>
                      </a:br>
                      <a:r>
                        <a:rPr lang="en-US" sz="1600" u="none" strike="noStrike" dirty="0">
                          <a:solidFill>
                            <a:srgbClr val="D9484F"/>
                          </a:solidFill>
                          <a:effectLst/>
                        </a:rPr>
                        <a:t>Biochemistry panel</a:t>
                      </a:r>
                      <a:br>
                        <a:rPr lang="en-US" sz="1600" u="none" strike="noStrike" dirty="0">
                          <a:solidFill>
                            <a:srgbClr val="D9484F"/>
                          </a:solidFill>
                          <a:effectLst/>
                        </a:rPr>
                      </a:br>
                      <a:r>
                        <a:rPr lang="en-US" sz="1600" u="none" strike="noStrike" dirty="0">
                          <a:solidFill>
                            <a:srgbClr val="D9484F"/>
                          </a:solidFill>
                          <a:effectLst/>
                        </a:rPr>
                        <a:t>Iron / Folic Acid </a:t>
                      </a:r>
                    </a:p>
                    <a:p>
                      <a:pPr algn="ctr" fontAlgn="b"/>
                      <a:r>
                        <a:rPr lang="en-US" sz="1600" u="none" strike="noStrike" dirty="0">
                          <a:solidFill>
                            <a:srgbClr val="D9484F"/>
                          </a:solidFill>
                          <a:effectLst/>
                        </a:rPr>
                        <a:t>Vitamin D / Vitamin B12</a:t>
                      </a:r>
                      <a:endParaRPr lang="en-US" sz="1600" b="0" i="0" u="none" strike="noStrike" dirty="0">
                        <a:solidFill>
                          <a:srgbClr val="D9484F"/>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3489348831"/>
                  </a:ext>
                </a:extLst>
              </a:tr>
              <a:tr h="917917">
                <a:tc>
                  <a:txBody>
                    <a:bodyPr/>
                    <a:lstStyle/>
                    <a:p>
                      <a:pPr algn="l" fontAlgn="b"/>
                      <a:r>
                        <a:rPr lang="en-US" sz="1600" u="none" strike="noStrike" dirty="0">
                          <a:solidFill>
                            <a:schemeClr val="accent4">
                              <a:lumMod val="50000"/>
                            </a:schemeClr>
                          </a:solidFill>
                          <a:effectLst/>
                        </a:rPr>
                        <a:t>Environmental Exposures</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Lead / Mercury</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Volatile Organic Compounds</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Cotinine</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2464782406"/>
                  </a:ext>
                </a:extLst>
              </a:tr>
              <a:tr h="697409">
                <a:tc>
                  <a:txBody>
                    <a:bodyPr/>
                    <a:lstStyle/>
                    <a:p>
                      <a:pPr algn="l" fontAlgn="b"/>
                      <a:r>
                        <a:rPr lang="en-US" sz="1600" u="none" strike="noStrike" dirty="0">
                          <a:solidFill>
                            <a:schemeClr val="accent4">
                              <a:lumMod val="50000"/>
                            </a:schemeClr>
                          </a:solidFill>
                          <a:effectLst/>
                        </a:rPr>
                        <a:t>Infectious diseases</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Hepatitis A, B, C</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HSV 1 and 2</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HPV</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1936329060"/>
                  </a:ext>
                </a:extLst>
              </a:tr>
            </a:tbl>
          </a:graphicData>
        </a:graphic>
      </p:graphicFrame>
      <p:graphicFrame>
        <p:nvGraphicFramePr>
          <p:cNvPr id="19" name="Table 18">
            <a:extLst>
              <a:ext uri="{FF2B5EF4-FFF2-40B4-BE49-F238E27FC236}">
                <a16:creationId xmlns:a16="http://schemas.microsoft.com/office/drawing/2014/main" id="{9EB50BF3-4D1E-4B6A-82D5-6A6A501F2A8F}"/>
              </a:ext>
            </a:extLst>
          </p:cNvPr>
          <p:cNvGraphicFramePr>
            <a:graphicFrameLocks noGrp="1"/>
          </p:cNvGraphicFramePr>
          <p:nvPr>
            <p:extLst>
              <p:ext uri="{D42A27DB-BD31-4B8C-83A1-F6EECF244321}">
                <p14:modId xmlns:p14="http://schemas.microsoft.com/office/powerpoint/2010/main" val="3850450521"/>
              </p:ext>
            </p:extLst>
          </p:nvPr>
        </p:nvGraphicFramePr>
        <p:xfrm>
          <a:off x="1895241" y="1095736"/>
          <a:ext cx="8401518" cy="5426683"/>
        </p:xfrm>
        <a:graphic>
          <a:graphicData uri="http://schemas.openxmlformats.org/drawingml/2006/table">
            <a:tbl>
              <a:tblPr firstRow="1" firstCol="1" bandRow="1">
                <a:tableStyleId>{8A107856-5554-42FB-B03E-39F5DBC370BA}</a:tableStyleId>
              </a:tblPr>
              <a:tblGrid>
                <a:gridCol w="1844855">
                  <a:extLst>
                    <a:ext uri="{9D8B030D-6E8A-4147-A177-3AD203B41FA5}">
                      <a16:colId xmlns:a16="http://schemas.microsoft.com/office/drawing/2014/main" val="4105995374"/>
                    </a:ext>
                  </a:extLst>
                </a:gridCol>
                <a:gridCol w="1704109">
                  <a:extLst>
                    <a:ext uri="{9D8B030D-6E8A-4147-A177-3AD203B41FA5}">
                      <a16:colId xmlns:a16="http://schemas.microsoft.com/office/drawing/2014/main" val="1626737401"/>
                    </a:ext>
                  </a:extLst>
                </a:gridCol>
                <a:gridCol w="2098964">
                  <a:extLst>
                    <a:ext uri="{9D8B030D-6E8A-4147-A177-3AD203B41FA5}">
                      <a16:colId xmlns:a16="http://schemas.microsoft.com/office/drawing/2014/main" val="2354014909"/>
                    </a:ext>
                  </a:extLst>
                </a:gridCol>
                <a:gridCol w="2753590">
                  <a:extLst>
                    <a:ext uri="{9D8B030D-6E8A-4147-A177-3AD203B41FA5}">
                      <a16:colId xmlns:a16="http://schemas.microsoft.com/office/drawing/2014/main" val="1732116696"/>
                    </a:ext>
                  </a:extLst>
                </a:gridCol>
              </a:tblGrid>
              <a:tr h="358203">
                <a:tc>
                  <a:txBody>
                    <a:bodyPr/>
                    <a:lstStyle/>
                    <a:p>
                      <a:pPr algn="l" fontAlgn="b"/>
                      <a:endParaRPr lang="en-US" sz="1600" b="1"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Interview</a:t>
                      </a:r>
                      <a:endParaRPr lang="en-US" sz="1600" b="1"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MEC - Exam</a:t>
                      </a:r>
                      <a:endParaRPr lang="en-US" sz="1600" b="1"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Lab </a:t>
                      </a:r>
                    </a:p>
                    <a:p>
                      <a:pPr algn="ctr" fontAlgn="b"/>
                      <a:r>
                        <a:rPr lang="en-US" sz="1600" u="none" strike="noStrike" dirty="0">
                          <a:solidFill>
                            <a:schemeClr val="accent4">
                              <a:lumMod val="50000"/>
                            </a:schemeClr>
                          </a:solidFill>
                          <a:effectLst/>
                        </a:rPr>
                        <a:t>(Phlebotomy / Urine)</a:t>
                      </a:r>
                      <a:endParaRPr lang="en-US" sz="1600" b="1"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4030860156"/>
                  </a:ext>
                </a:extLst>
              </a:tr>
              <a:tr h="536943">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u="none" strike="noStrike" dirty="0">
                          <a:solidFill>
                            <a:schemeClr val="accent4">
                              <a:lumMod val="50000"/>
                            </a:schemeClr>
                          </a:solidFill>
                          <a:effectLst/>
                        </a:rPr>
                        <a:t>Obesity</a:t>
                      </a:r>
                      <a:endParaRPr lang="en-US" sz="1600" b="0" i="0" u="none" strike="noStrike" dirty="0">
                        <a:solidFill>
                          <a:schemeClr val="accent4">
                            <a:lumMod val="50000"/>
                          </a:schemeClr>
                        </a:solidFill>
                        <a:effectLst/>
                        <a:latin typeface="Calibri" panose="020F0502020204030204" pitchFamily="34" charset="0"/>
                      </a:endParaRPr>
                    </a:p>
                    <a:p>
                      <a:pPr algn="l"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Height / Length Weight</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600" u="none" strike="noStrike" dirty="0">
                          <a:solidFill>
                            <a:schemeClr val="accent4">
                              <a:lumMod val="50000"/>
                            </a:schemeClr>
                          </a:solidFill>
                          <a:effectLst/>
                        </a:rPr>
                        <a:t>Pregnancy</a:t>
                      </a:r>
                      <a:endParaRPr lang="en-US" sz="1600" b="0" i="0" u="none" strike="noStrike" dirty="0">
                        <a:solidFill>
                          <a:schemeClr val="accent4">
                            <a:lumMod val="50000"/>
                          </a:schemeClr>
                        </a:solidFill>
                        <a:effectLst/>
                        <a:latin typeface="Calibri" panose="020F0502020204030204" pitchFamily="34" charset="0"/>
                      </a:endParaRPr>
                    </a:p>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197634278"/>
                  </a:ext>
                </a:extLst>
              </a:tr>
              <a:tr h="392163">
                <a:tc>
                  <a:txBody>
                    <a:bodyPr/>
                    <a:lstStyle/>
                    <a:p>
                      <a:pPr algn="l" fontAlgn="b"/>
                      <a:r>
                        <a:rPr lang="en-US" sz="1600" u="none" strike="noStrike" dirty="0">
                          <a:solidFill>
                            <a:schemeClr val="accent4">
                              <a:lumMod val="50000"/>
                            </a:schemeClr>
                          </a:solidFill>
                          <a:effectLst/>
                        </a:rPr>
                        <a:t>Hypertension</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Blood Pressure </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3803268265"/>
                  </a:ext>
                </a:extLst>
              </a:tr>
              <a:tr h="602673">
                <a:tc>
                  <a:txBody>
                    <a:bodyPr/>
                    <a:lstStyle/>
                    <a:p>
                      <a:pPr algn="l" fontAlgn="b"/>
                      <a:r>
                        <a:rPr lang="en-US" sz="1600" u="none" strike="noStrike" dirty="0">
                          <a:solidFill>
                            <a:schemeClr val="accent4">
                              <a:lumMod val="50000"/>
                            </a:schemeClr>
                          </a:solidFill>
                          <a:effectLst/>
                        </a:rPr>
                        <a:t>Diabetes</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Plasma glucose</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Hemoglobin A1c</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1046713397"/>
                  </a:ext>
                </a:extLst>
              </a:tr>
              <a:tr h="581891">
                <a:tc>
                  <a:txBody>
                    <a:bodyPr/>
                    <a:lstStyle/>
                    <a:p>
                      <a:pPr algn="l" fontAlgn="b"/>
                      <a:r>
                        <a:rPr lang="en-US" sz="1600" u="none" strike="noStrike">
                          <a:solidFill>
                            <a:schemeClr val="accent4">
                              <a:lumMod val="50000"/>
                            </a:schemeClr>
                          </a:solidFill>
                          <a:effectLst/>
                        </a:rPr>
                        <a:t>Dyslipidemias</a:t>
                      </a:r>
                      <a:endParaRPr lang="en-US" sz="1600" b="0" i="0" u="none" strike="noStrike">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Total Cholesterol / HDL </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LDL / Triglycerides</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1322077915"/>
                  </a:ext>
                </a:extLst>
              </a:tr>
              <a:tr h="1175896">
                <a:tc>
                  <a:txBody>
                    <a:bodyPr/>
                    <a:lstStyle/>
                    <a:p>
                      <a:pPr algn="l" fontAlgn="b"/>
                      <a:r>
                        <a:rPr lang="en-US" sz="1600" u="none" strike="noStrike" dirty="0">
                          <a:solidFill>
                            <a:schemeClr val="accent4">
                              <a:lumMod val="50000"/>
                            </a:schemeClr>
                          </a:solidFill>
                          <a:effectLst/>
                        </a:rPr>
                        <a:t>Dietary Intake / Nutrition Status</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30d Dietary Supplements</a:t>
                      </a:r>
                    </a:p>
                  </a:txBody>
                  <a:tcPr marL="60960" marR="60960" marT="0" marB="0" anchor="ctr"/>
                </a:tc>
                <a:tc>
                  <a:txBody>
                    <a:bodyPr/>
                    <a:lstStyle/>
                    <a:p>
                      <a:pPr algn="ctr" fontAlgn="b"/>
                      <a:r>
                        <a:rPr lang="en-US" sz="1600" u="none" strike="noStrike" dirty="0">
                          <a:solidFill>
                            <a:schemeClr val="accent4">
                              <a:lumMod val="50000"/>
                            </a:schemeClr>
                          </a:solidFill>
                          <a:effectLst/>
                        </a:rPr>
                        <a:t>24h Dietary Intake</a:t>
                      </a:r>
                    </a:p>
                  </a:txBody>
                  <a:tcPr marL="60960" marR="60960" marT="0"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600" u="none" strike="noStrike" dirty="0">
                          <a:solidFill>
                            <a:schemeClr val="accent4">
                              <a:lumMod val="50000"/>
                            </a:schemeClr>
                          </a:solidFill>
                          <a:effectLst/>
                        </a:rPr>
                        <a:t>CBC</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Biochemistry panel</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Iron / Folic Acid </a:t>
                      </a:r>
                    </a:p>
                    <a:p>
                      <a:pPr algn="ctr" fontAlgn="b"/>
                      <a:r>
                        <a:rPr lang="en-US" sz="1600" u="none" strike="noStrike" dirty="0">
                          <a:solidFill>
                            <a:schemeClr val="accent4">
                              <a:lumMod val="50000"/>
                            </a:schemeClr>
                          </a:solidFill>
                          <a:effectLst/>
                        </a:rPr>
                        <a:t>Vitamin D / Vitamin B12</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3489348831"/>
                  </a:ext>
                </a:extLst>
              </a:tr>
              <a:tr h="917917">
                <a:tc>
                  <a:txBody>
                    <a:bodyPr/>
                    <a:lstStyle/>
                    <a:p>
                      <a:pPr algn="l" fontAlgn="b"/>
                      <a:r>
                        <a:rPr lang="en-US" sz="1600" u="none" strike="noStrike" dirty="0">
                          <a:solidFill>
                            <a:srgbClr val="D9484F"/>
                          </a:solidFill>
                          <a:effectLst/>
                        </a:rPr>
                        <a:t>Environmental Exposures</a:t>
                      </a:r>
                      <a:endParaRPr lang="en-US" sz="1600" b="0" i="0" u="none" strike="noStrike" dirty="0">
                        <a:solidFill>
                          <a:srgbClr val="D9484F"/>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rgbClr val="D9484F"/>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rgbClr val="D9484F"/>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rgbClr val="D9484F"/>
                          </a:solidFill>
                          <a:effectLst/>
                        </a:rPr>
                        <a:t>Lead / Mercury</a:t>
                      </a:r>
                      <a:br>
                        <a:rPr lang="en-US" sz="1600" u="none" strike="noStrike" dirty="0">
                          <a:solidFill>
                            <a:srgbClr val="D9484F"/>
                          </a:solidFill>
                          <a:effectLst/>
                        </a:rPr>
                      </a:br>
                      <a:r>
                        <a:rPr lang="en-US" sz="1600" u="none" strike="noStrike" dirty="0">
                          <a:solidFill>
                            <a:srgbClr val="D9484F"/>
                          </a:solidFill>
                          <a:effectLst/>
                        </a:rPr>
                        <a:t>Volatile Organic Compounds</a:t>
                      </a:r>
                      <a:br>
                        <a:rPr lang="en-US" sz="1600" u="none" strike="noStrike" dirty="0">
                          <a:solidFill>
                            <a:srgbClr val="D9484F"/>
                          </a:solidFill>
                          <a:effectLst/>
                        </a:rPr>
                      </a:br>
                      <a:r>
                        <a:rPr lang="en-US" sz="1600" u="none" strike="noStrike" dirty="0">
                          <a:solidFill>
                            <a:srgbClr val="D9484F"/>
                          </a:solidFill>
                          <a:effectLst/>
                        </a:rPr>
                        <a:t>Cotinine</a:t>
                      </a:r>
                      <a:endParaRPr lang="en-US" sz="1600" b="0" i="0" u="none" strike="noStrike" dirty="0">
                        <a:solidFill>
                          <a:srgbClr val="D9484F"/>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2464782406"/>
                  </a:ext>
                </a:extLst>
              </a:tr>
              <a:tr h="697409">
                <a:tc>
                  <a:txBody>
                    <a:bodyPr/>
                    <a:lstStyle/>
                    <a:p>
                      <a:pPr algn="l" fontAlgn="b"/>
                      <a:r>
                        <a:rPr lang="en-US" sz="1600" u="none" strike="noStrike" dirty="0">
                          <a:solidFill>
                            <a:schemeClr val="accent4">
                              <a:lumMod val="50000"/>
                            </a:schemeClr>
                          </a:solidFill>
                          <a:effectLst/>
                        </a:rPr>
                        <a:t>Infectious diseases</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Hepatitis A, B, C</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HSV 1 and 2</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HPV</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1936329060"/>
                  </a:ext>
                </a:extLst>
              </a:tr>
            </a:tbl>
          </a:graphicData>
        </a:graphic>
      </p:graphicFrame>
      <p:graphicFrame>
        <p:nvGraphicFramePr>
          <p:cNvPr id="20" name="Table 19">
            <a:extLst>
              <a:ext uri="{FF2B5EF4-FFF2-40B4-BE49-F238E27FC236}">
                <a16:creationId xmlns:a16="http://schemas.microsoft.com/office/drawing/2014/main" id="{91819756-012D-455C-B8A3-9D0FB0EFB5BA}"/>
              </a:ext>
            </a:extLst>
          </p:cNvPr>
          <p:cNvGraphicFramePr>
            <a:graphicFrameLocks noGrp="1"/>
          </p:cNvGraphicFramePr>
          <p:nvPr>
            <p:extLst>
              <p:ext uri="{D42A27DB-BD31-4B8C-83A1-F6EECF244321}">
                <p14:modId xmlns:p14="http://schemas.microsoft.com/office/powerpoint/2010/main" val="1827571037"/>
              </p:ext>
            </p:extLst>
          </p:nvPr>
        </p:nvGraphicFramePr>
        <p:xfrm>
          <a:off x="1895241" y="1103673"/>
          <a:ext cx="8401518" cy="5426683"/>
        </p:xfrm>
        <a:graphic>
          <a:graphicData uri="http://schemas.openxmlformats.org/drawingml/2006/table">
            <a:tbl>
              <a:tblPr firstRow="1" firstCol="1" bandRow="1">
                <a:tableStyleId>{8A107856-5554-42FB-B03E-39F5DBC370BA}</a:tableStyleId>
              </a:tblPr>
              <a:tblGrid>
                <a:gridCol w="1844855">
                  <a:extLst>
                    <a:ext uri="{9D8B030D-6E8A-4147-A177-3AD203B41FA5}">
                      <a16:colId xmlns:a16="http://schemas.microsoft.com/office/drawing/2014/main" val="4105995374"/>
                    </a:ext>
                  </a:extLst>
                </a:gridCol>
                <a:gridCol w="1704109">
                  <a:extLst>
                    <a:ext uri="{9D8B030D-6E8A-4147-A177-3AD203B41FA5}">
                      <a16:colId xmlns:a16="http://schemas.microsoft.com/office/drawing/2014/main" val="1626737401"/>
                    </a:ext>
                  </a:extLst>
                </a:gridCol>
                <a:gridCol w="2098964">
                  <a:extLst>
                    <a:ext uri="{9D8B030D-6E8A-4147-A177-3AD203B41FA5}">
                      <a16:colId xmlns:a16="http://schemas.microsoft.com/office/drawing/2014/main" val="2354014909"/>
                    </a:ext>
                  </a:extLst>
                </a:gridCol>
                <a:gridCol w="2753590">
                  <a:extLst>
                    <a:ext uri="{9D8B030D-6E8A-4147-A177-3AD203B41FA5}">
                      <a16:colId xmlns:a16="http://schemas.microsoft.com/office/drawing/2014/main" val="1732116696"/>
                    </a:ext>
                  </a:extLst>
                </a:gridCol>
              </a:tblGrid>
              <a:tr h="358203">
                <a:tc>
                  <a:txBody>
                    <a:bodyPr/>
                    <a:lstStyle/>
                    <a:p>
                      <a:pPr algn="l" fontAlgn="b"/>
                      <a:endParaRPr lang="en-US" sz="1600" b="1"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Interview</a:t>
                      </a:r>
                      <a:endParaRPr lang="en-US" sz="1600" b="1"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MEC - Exam</a:t>
                      </a:r>
                      <a:endParaRPr lang="en-US" sz="1600" b="1"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Lab </a:t>
                      </a:r>
                    </a:p>
                    <a:p>
                      <a:pPr algn="ctr" fontAlgn="b"/>
                      <a:r>
                        <a:rPr lang="en-US" sz="1600" u="none" strike="noStrike" dirty="0">
                          <a:solidFill>
                            <a:schemeClr val="accent4">
                              <a:lumMod val="50000"/>
                            </a:schemeClr>
                          </a:solidFill>
                          <a:effectLst/>
                        </a:rPr>
                        <a:t>(Phlebotomy / Urine)</a:t>
                      </a:r>
                      <a:endParaRPr lang="en-US" sz="1600" b="1"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4030860156"/>
                  </a:ext>
                </a:extLst>
              </a:tr>
              <a:tr h="536943">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u="none" strike="noStrike" dirty="0">
                          <a:solidFill>
                            <a:schemeClr val="accent4">
                              <a:lumMod val="50000"/>
                            </a:schemeClr>
                          </a:solidFill>
                          <a:effectLst/>
                        </a:rPr>
                        <a:t>Obesity</a:t>
                      </a:r>
                      <a:endParaRPr lang="en-US" sz="1600" b="0" i="0" u="none" strike="noStrike" dirty="0">
                        <a:solidFill>
                          <a:schemeClr val="accent4">
                            <a:lumMod val="50000"/>
                          </a:schemeClr>
                        </a:solidFill>
                        <a:effectLst/>
                        <a:latin typeface="Calibri" panose="020F0502020204030204" pitchFamily="34" charset="0"/>
                      </a:endParaRPr>
                    </a:p>
                    <a:p>
                      <a:pPr algn="l"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Height / Length Weight</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600" u="none" strike="noStrike" dirty="0">
                          <a:solidFill>
                            <a:schemeClr val="accent4">
                              <a:lumMod val="50000"/>
                            </a:schemeClr>
                          </a:solidFill>
                          <a:effectLst/>
                        </a:rPr>
                        <a:t>Pregnancy</a:t>
                      </a:r>
                      <a:endParaRPr lang="en-US" sz="1600" b="0" i="0" u="none" strike="noStrike" dirty="0">
                        <a:solidFill>
                          <a:schemeClr val="accent4">
                            <a:lumMod val="50000"/>
                          </a:schemeClr>
                        </a:solidFill>
                        <a:effectLst/>
                        <a:latin typeface="Calibri" panose="020F0502020204030204" pitchFamily="34" charset="0"/>
                      </a:endParaRPr>
                    </a:p>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197634278"/>
                  </a:ext>
                </a:extLst>
              </a:tr>
              <a:tr h="392163">
                <a:tc>
                  <a:txBody>
                    <a:bodyPr/>
                    <a:lstStyle/>
                    <a:p>
                      <a:pPr algn="l" fontAlgn="b"/>
                      <a:r>
                        <a:rPr lang="en-US" sz="1600" u="none" strike="noStrike" dirty="0">
                          <a:solidFill>
                            <a:schemeClr val="accent4">
                              <a:lumMod val="50000"/>
                            </a:schemeClr>
                          </a:solidFill>
                          <a:effectLst/>
                        </a:rPr>
                        <a:t>Hypertension</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Blood Pressure </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3803268265"/>
                  </a:ext>
                </a:extLst>
              </a:tr>
              <a:tr h="602673">
                <a:tc>
                  <a:txBody>
                    <a:bodyPr/>
                    <a:lstStyle/>
                    <a:p>
                      <a:pPr algn="l" fontAlgn="b"/>
                      <a:r>
                        <a:rPr lang="en-US" sz="1600" u="none" strike="noStrike" dirty="0">
                          <a:solidFill>
                            <a:schemeClr val="accent4">
                              <a:lumMod val="50000"/>
                            </a:schemeClr>
                          </a:solidFill>
                          <a:effectLst/>
                        </a:rPr>
                        <a:t>Diabetes</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Plasma glucose</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Hemoglobin A1c</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1046713397"/>
                  </a:ext>
                </a:extLst>
              </a:tr>
              <a:tr h="581891">
                <a:tc>
                  <a:txBody>
                    <a:bodyPr/>
                    <a:lstStyle/>
                    <a:p>
                      <a:pPr algn="l" fontAlgn="b"/>
                      <a:r>
                        <a:rPr lang="en-US" sz="1600" u="none" strike="noStrike">
                          <a:solidFill>
                            <a:schemeClr val="accent4">
                              <a:lumMod val="50000"/>
                            </a:schemeClr>
                          </a:solidFill>
                          <a:effectLst/>
                        </a:rPr>
                        <a:t>Dyslipidemias</a:t>
                      </a:r>
                      <a:endParaRPr lang="en-US" sz="1600" b="0" i="0" u="none" strike="noStrike">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Total Cholesterol / HDL </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LDL / Triglycerides</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1322077915"/>
                  </a:ext>
                </a:extLst>
              </a:tr>
              <a:tr h="1175896">
                <a:tc>
                  <a:txBody>
                    <a:bodyPr/>
                    <a:lstStyle/>
                    <a:p>
                      <a:pPr algn="l" fontAlgn="b"/>
                      <a:r>
                        <a:rPr lang="en-US" sz="1600" u="none" strike="noStrike" dirty="0">
                          <a:solidFill>
                            <a:schemeClr val="accent4">
                              <a:lumMod val="50000"/>
                            </a:schemeClr>
                          </a:solidFill>
                          <a:effectLst/>
                        </a:rPr>
                        <a:t>Dietary Intake / Nutrition Status</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30d Dietary Supplements</a:t>
                      </a:r>
                    </a:p>
                  </a:txBody>
                  <a:tcPr marL="60960" marR="60960" marT="0" marB="0" anchor="ctr"/>
                </a:tc>
                <a:tc>
                  <a:txBody>
                    <a:bodyPr/>
                    <a:lstStyle/>
                    <a:p>
                      <a:pPr algn="ctr" fontAlgn="b"/>
                      <a:r>
                        <a:rPr lang="en-US" sz="1600" u="none" strike="noStrike" dirty="0">
                          <a:solidFill>
                            <a:schemeClr val="accent4">
                              <a:lumMod val="50000"/>
                            </a:schemeClr>
                          </a:solidFill>
                          <a:effectLst/>
                        </a:rPr>
                        <a:t>24h Dietary Intake</a:t>
                      </a:r>
                    </a:p>
                  </a:txBody>
                  <a:tcPr marL="60960" marR="60960" marT="0"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600" u="none" strike="noStrike" dirty="0">
                          <a:solidFill>
                            <a:schemeClr val="accent4">
                              <a:lumMod val="50000"/>
                            </a:schemeClr>
                          </a:solidFill>
                          <a:effectLst/>
                        </a:rPr>
                        <a:t>CBC / Biochemistry panel</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Iron / Folic Acid </a:t>
                      </a:r>
                    </a:p>
                    <a:p>
                      <a:pPr algn="ctr" fontAlgn="b"/>
                      <a:r>
                        <a:rPr lang="en-US" sz="1600" u="none" strike="noStrike" dirty="0">
                          <a:solidFill>
                            <a:schemeClr val="accent4">
                              <a:lumMod val="50000"/>
                            </a:schemeClr>
                          </a:solidFill>
                          <a:effectLst/>
                        </a:rPr>
                        <a:t>Vitamin D / Vitamin B12</a:t>
                      </a:r>
                    </a:p>
                    <a:p>
                      <a:pPr algn="ctr" fontAlgn="b"/>
                      <a:r>
                        <a:rPr lang="en-US" sz="1600" u="none" strike="noStrike" dirty="0">
                          <a:solidFill>
                            <a:schemeClr val="accent4">
                              <a:lumMod val="50000"/>
                            </a:schemeClr>
                          </a:solidFill>
                          <a:effectLst/>
                        </a:rPr>
                        <a:t>AGP / CRP</a:t>
                      </a:r>
                    </a:p>
                  </a:txBody>
                  <a:tcPr marL="60960" marR="60960" marT="0" marB="0" anchor="ctr"/>
                </a:tc>
                <a:extLst>
                  <a:ext uri="{0D108BD9-81ED-4DB2-BD59-A6C34878D82A}">
                    <a16:rowId xmlns:a16="http://schemas.microsoft.com/office/drawing/2014/main" val="3489348831"/>
                  </a:ext>
                </a:extLst>
              </a:tr>
              <a:tr h="917917">
                <a:tc>
                  <a:txBody>
                    <a:bodyPr/>
                    <a:lstStyle/>
                    <a:p>
                      <a:pPr algn="l" fontAlgn="b"/>
                      <a:r>
                        <a:rPr lang="en-US" sz="1600" u="none" strike="noStrike" dirty="0">
                          <a:solidFill>
                            <a:schemeClr val="accent4">
                              <a:lumMod val="50000"/>
                            </a:schemeClr>
                          </a:solidFill>
                          <a:effectLst/>
                        </a:rPr>
                        <a:t>Environmental Exposures</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chemeClr val="accent4">
                              <a:lumMod val="50000"/>
                            </a:schemeClr>
                          </a:solidFill>
                          <a:effectLst/>
                        </a:rPr>
                        <a:t>Lead / Mercury</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Volatile Organic Compounds</a:t>
                      </a:r>
                      <a:br>
                        <a:rPr lang="en-US" sz="1600" u="none" strike="noStrike" dirty="0">
                          <a:solidFill>
                            <a:schemeClr val="accent4">
                              <a:lumMod val="50000"/>
                            </a:schemeClr>
                          </a:solidFill>
                          <a:effectLst/>
                        </a:rPr>
                      </a:br>
                      <a:r>
                        <a:rPr lang="en-US" sz="1600" u="none" strike="noStrike" dirty="0">
                          <a:solidFill>
                            <a:schemeClr val="accent4">
                              <a:lumMod val="50000"/>
                            </a:schemeClr>
                          </a:solidFill>
                          <a:effectLst/>
                        </a:rPr>
                        <a:t>Cotinine</a:t>
                      </a:r>
                      <a:endParaRPr lang="en-US" sz="1600" b="0" i="0" u="none" strike="noStrike" dirty="0">
                        <a:solidFill>
                          <a:schemeClr val="accent4">
                            <a:lumMod val="50000"/>
                          </a:schemeClr>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2464782406"/>
                  </a:ext>
                </a:extLst>
              </a:tr>
              <a:tr h="697409">
                <a:tc>
                  <a:txBody>
                    <a:bodyPr/>
                    <a:lstStyle/>
                    <a:p>
                      <a:pPr algn="l" fontAlgn="b"/>
                      <a:r>
                        <a:rPr lang="en-US" sz="1600" u="none" strike="noStrike" dirty="0">
                          <a:solidFill>
                            <a:srgbClr val="D9484F"/>
                          </a:solidFill>
                          <a:effectLst/>
                        </a:rPr>
                        <a:t>Infectious diseases</a:t>
                      </a:r>
                      <a:endParaRPr lang="en-US" sz="1600" b="0" i="0" u="none" strike="noStrike" dirty="0">
                        <a:solidFill>
                          <a:srgbClr val="D9484F"/>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rgbClr val="D9484F"/>
                        </a:solidFill>
                        <a:effectLst/>
                        <a:latin typeface="Calibri" panose="020F0502020204030204" pitchFamily="34" charset="0"/>
                      </a:endParaRPr>
                    </a:p>
                  </a:txBody>
                  <a:tcPr marL="60960" marR="60960" marT="0" marB="0" anchor="ctr"/>
                </a:tc>
                <a:tc>
                  <a:txBody>
                    <a:bodyPr/>
                    <a:lstStyle/>
                    <a:p>
                      <a:pPr algn="ctr" fontAlgn="b"/>
                      <a:endParaRPr lang="en-US" sz="1600" b="0" i="0" u="none" strike="noStrike" dirty="0">
                        <a:solidFill>
                          <a:srgbClr val="D9484F"/>
                        </a:solidFill>
                        <a:effectLst/>
                        <a:latin typeface="Calibri" panose="020F0502020204030204" pitchFamily="34" charset="0"/>
                      </a:endParaRPr>
                    </a:p>
                  </a:txBody>
                  <a:tcPr marL="60960" marR="60960" marT="0" marB="0" anchor="ctr"/>
                </a:tc>
                <a:tc>
                  <a:txBody>
                    <a:bodyPr/>
                    <a:lstStyle/>
                    <a:p>
                      <a:pPr algn="ctr" fontAlgn="b"/>
                      <a:r>
                        <a:rPr lang="en-US" sz="1600" u="none" strike="noStrike" dirty="0">
                          <a:solidFill>
                            <a:srgbClr val="D9484F"/>
                          </a:solidFill>
                          <a:effectLst/>
                        </a:rPr>
                        <a:t>Hepatitis A, B, C</a:t>
                      </a:r>
                      <a:br>
                        <a:rPr lang="en-US" sz="1600" u="none" strike="noStrike" dirty="0">
                          <a:solidFill>
                            <a:srgbClr val="D9484F"/>
                          </a:solidFill>
                          <a:effectLst/>
                        </a:rPr>
                      </a:br>
                      <a:r>
                        <a:rPr lang="en-US" sz="1600" u="none" strike="noStrike" dirty="0">
                          <a:solidFill>
                            <a:srgbClr val="D9484F"/>
                          </a:solidFill>
                          <a:effectLst/>
                        </a:rPr>
                        <a:t>HSV 1 and 2</a:t>
                      </a:r>
                      <a:br>
                        <a:rPr lang="en-US" sz="1600" u="none" strike="noStrike" dirty="0">
                          <a:solidFill>
                            <a:srgbClr val="D9484F"/>
                          </a:solidFill>
                          <a:effectLst/>
                        </a:rPr>
                      </a:br>
                      <a:r>
                        <a:rPr lang="en-US" sz="1600" u="none" strike="noStrike" dirty="0">
                          <a:solidFill>
                            <a:srgbClr val="D9484F"/>
                          </a:solidFill>
                          <a:effectLst/>
                        </a:rPr>
                        <a:t>HPV</a:t>
                      </a:r>
                      <a:endParaRPr lang="en-US" sz="1600" b="0" i="0" u="none" strike="noStrike" dirty="0">
                        <a:solidFill>
                          <a:srgbClr val="D9484F"/>
                        </a:solidFill>
                        <a:effectLst/>
                        <a:latin typeface="Calibri" panose="020F0502020204030204" pitchFamily="34" charset="0"/>
                      </a:endParaRPr>
                    </a:p>
                  </a:txBody>
                  <a:tcPr marL="60960" marR="60960" marT="0" marB="0" anchor="ctr"/>
                </a:tc>
                <a:extLst>
                  <a:ext uri="{0D108BD9-81ED-4DB2-BD59-A6C34878D82A}">
                    <a16:rowId xmlns:a16="http://schemas.microsoft.com/office/drawing/2014/main" val="1936329060"/>
                  </a:ext>
                </a:extLst>
              </a:tr>
            </a:tbl>
          </a:graphicData>
        </a:graphic>
      </p:graphicFrame>
    </p:spTree>
    <p:extLst>
      <p:ext uri="{BB962C8B-B14F-4D97-AF65-F5344CB8AC3E}">
        <p14:creationId xmlns:p14="http://schemas.microsoft.com/office/powerpoint/2010/main" val="340210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A0873A5-A850-4843-9C2E-E70A91DF48FC}"/>
              </a:ext>
            </a:extLst>
          </p:cNvPr>
          <p:cNvSpPr txBox="1">
            <a:spLocks/>
          </p:cNvSpPr>
          <p:nvPr/>
        </p:nvSpPr>
        <p:spPr>
          <a:xfrm>
            <a:off x="0" y="0"/>
            <a:ext cx="12192000" cy="1179095"/>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US" sz="3000" b="1" kern="1200" dirty="0">
                <a:solidFill>
                  <a:srgbClr val="00737F"/>
                </a:solidFill>
                <a:latin typeface="Arial"/>
                <a:ea typeface="+mj-ea"/>
                <a:cs typeface="Arial"/>
              </a:defRPr>
            </a:lvl1pPr>
          </a:lstStyle>
          <a:p>
            <a:pPr algn="ctr"/>
            <a:r>
              <a:rPr lang="en-US" dirty="0"/>
              <a:t>Proposed NHANES 2023 Core Components</a:t>
            </a:r>
          </a:p>
        </p:txBody>
      </p:sp>
      <p:sp>
        <p:nvSpPr>
          <p:cNvPr id="8" name="Text Placeholder 4">
            <a:extLst>
              <a:ext uri="{FF2B5EF4-FFF2-40B4-BE49-F238E27FC236}">
                <a16:creationId xmlns:a16="http://schemas.microsoft.com/office/drawing/2014/main" id="{2CC9AE98-C1D6-4F30-BEDE-A33BAFCFA9D7}"/>
              </a:ext>
            </a:extLst>
          </p:cNvPr>
          <p:cNvSpPr txBox="1">
            <a:spLocks/>
          </p:cNvSpPr>
          <p:nvPr/>
        </p:nvSpPr>
        <p:spPr>
          <a:xfrm>
            <a:off x="1680899" y="1357745"/>
            <a:ext cx="8429456" cy="3142818"/>
          </a:xfrm>
          <a:prstGeom prst="rect">
            <a:avLst/>
          </a:prstGeom>
        </p:spPr>
        <p:txBody>
          <a:bodyPr/>
          <a:lstStyle>
            <a:lvl1pPr marL="230188" indent="-230188" algn="l" defTabSz="457200" rtl="0" eaLnBrk="1" latinLnBrk="0" hangingPunct="1">
              <a:spcBef>
                <a:spcPts val="600"/>
              </a:spcBef>
              <a:spcAft>
                <a:spcPts val="600"/>
              </a:spcAft>
              <a:buClr>
                <a:srgbClr val="017B89"/>
              </a:buClr>
              <a:buFont typeface="Arial"/>
              <a:buChar char="•"/>
              <a:tabLst/>
              <a:defRPr lang="en-US" sz="2400" kern="1200" dirty="0" smtClean="0">
                <a:solidFill>
                  <a:srgbClr val="575C5D"/>
                </a:solidFill>
                <a:latin typeface="Arial"/>
                <a:ea typeface="+mn-ea"/>
                <a:cs typeface="Arial"/>
              </a:defRPr>
            </a:lvl1pPr>
            <a:lvl2pPr marL="742950" indent="-285750" algn="l" defTabSz="457200" rtl="0" eaLnBrk="1" latinLnBrk="0" hangingPunct="1">
              <a:spcBef>
                <a:spcPts val="600"/>
              </a:spcBef>
              <a:spcAft>
                <a:spcPts val="600"/>
              </a:spcAft>
              <a:buFont typeface="Arial"/>
              <a:buChar char="–"/>
              <a:defRPr lang="en-US" sz="2200" b="0" i="0" kern="1200" dirty="0" smtClean="0">
                <a:solidFill>
                  <a:srgbClr val="575C5D"/>
                </a:solidFill>
                <a:latin typeface="ITC Franklin Gothic Std Book"/>
                <a:ea typeface="+mn-ea"/>
                <a:cs typeface="+mn-cs"/>
              </a:defRPr>
            </a:lvl2pPr>
            <a:lvl3pPr marL="1143000" indent="-228600" algn="l" defTabSz="457200" rtl="0" eaLnBrk="1" latinLnBrk="0" hangingPunct="1">
              <a:spcBef>
                <a:spcPts val="600"/>
              </a:spcBef>
              <a:spcAft>
                <a:spcPts val="600"/>
              </a:spcAft>
              <a:buClr>
                <a:srgbClr val="575C5D"/>
              </a:buClr>
              <a:buFont typeface="Arial"/>
              <a:buChar char="•"/>
              <a:defRPr lang="en-US" sz="2000" b="0" i="0" kern="1200" dirty="0" smtClean="0">
                <a:solidFill>
                  <a:srgbClr val="575C5D"/>
                </a:solidFill>
                <a:latin typeface="ITC Franklin Gothic Std Book"/>
                <a:ea typeface="+mn-ea"/>
                <a:cs typeface="+mn-cs"/>
              </a:defRPr>
            </a:lvl3pPr>
            <a:lvl4pPr marL="1600200" indent="-228600" algn="l" defTabSz="457200" rtl="0" eaLnBrk="1" latinLnBrk="0" hangingPunct="1">
              <a:spcBef>
                <a:spcPct val="20000"/>
              </a:spcBef>
              <a:buFont typeface="Arial"/>
              <a:buChar char="–"/>
              <a:defRPr lang="en-US" sz="1800" kern="1200" dirty="0" smtClean="0">
                <a:solidFill>
                  <a:srgbClr val="575C5D"/>
                </a:solidFill>
                <a:latin typeface=""/>
                <a:ea typeface="+mn-ea"/>
                <a:cs typeface="+mn-cs"/>
              </a:defRPr>
            </a:lvl4pPr>
            <a:lvl5pPr marL="2057400" indent="-228600" algn="l" defTabSz="457200" rtl="0" eaLnBrk="1" latinLnBrk="0" hangingPunct="1">
              <a:spcBef>
                <a:spcPct val="20000"/>
              </a:spcBef>
              <a:buFont typeface="Arial"/>
              <a:buChar char="»"/>
              <a:defRPr lang="en-US" sz="1600" kern="1200" baseline="0" dirty="0">
                <a:solidFill>
                  <a:srgbClr val="575C5D"/>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Height/length and weight</a:t>
            </a:r>
          </a:p>
          <a:p>
            <a:r>
              <a:rPr lang="en-US" dirty="0"/>
              <a:t>Blood pressure</a:t>
            </a:r>
          </a:p>
          <a:p>
            <a:r>
              <a:rPr lang="en-US" dirty="0"/>
              <a:t>24h dietary intake </a:t>
            </a:r>
          </a:p>
          <a:p>
            <a:r>
              <a:rPr lang="en-US" dirty="0"/>
              <a:t>30d dietary supplements</a:t>
            </a:r>
          </a:p>
          <a:p>
            <a:r>
              <a:rPr lang="en-US" dirty="0"/>
              <a:t>Phlebotomy and urine collection</a:t>
            </a:r>
          </a:p>
        </p:txBody>
      </p:sp>
    </p:spTree>
    <p:extLst>
      <p:ext uri="{BB962C8B-B14F-4D97-AF65-F5344CB8AC3E}">
        <p14:creationId xmlns:p14="http://schemas.microsoft.com/office/powerpoint/2010/main" val="1298432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3EB62E8-3924-4E17-A4E2-2608F3B5E5A2}"/>
              </a:ext>
            </a:extLst>
          </p:cNvPr>
          <p:cNvSpPr txBox="1">
            <a:spLocks/>
          </p:cNvSpPr>
          <p:nvPr/>
        </p:nvSpPr>
        <p:spPr>
          <a:xfrm>
            <a:off x="1" y="0"/>
            <a:ext cx="12192000" cy="1155032"/>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US" sz="3000" b="1" kern="1200" dirty="0">
                <a:solidFill>
                  <a:srgbClr val="00737F"/>
                </a:solidFill>
                <a:latin typeface="Arial"/>
                <a:ea typeface="+mj-ea"/>
                <a:cs typeface="Arial"/>
              </a:defRPr>
            </a:lvl1pPr>
          </a:lstStyle>
          <a:p>
            <a:pPr algn="ctr"/>
            <a:r>
              <a:rPr lang="en-US" dirty="0"/>
              <a:t>NHANES 2023 Supplemental Components (examples)</a:t>
            </a:r>
          </a:p>
        </p:txBody>
      </p:sp>
      <p:sp>
        <p:nvSpPr>
          <p:cNvPr id="6" name="Text Placeholder 2">
            <a:extLst>
              <a:ext uri="{FF2B5EF4-FFF2-40B4-BE49-F238E27FC236}">
                <a16:creationId xmlns:a16="http://schemas.microsoft.com/office/drawing/2014/main" id="{C7738DAC-210D-4536-9AF5-D1AD5A913E7B}"/>
              </a:ext>
            </a:extLst>
          </p:cNvPr>
          <p:cNvSpPr txBox="1">
            <a:spLocks/>
          </p:cNvSpPr>
          <p:nvPr/>
        </p:nvSpPr>
        <p:spPr>
          <a:xfrm>
            <a:off x="1715687" y="1052474"/>
            <a:ext cx="8229600" cy="5262708"/>
          </a:xfrm>
          <a:prstGeom prst="rect">
            <a:avLst/>
          </a:prstGeom>
        </p:spPr>
        <p:txBody>
          <a:bodyPr/>
          <a:lstStyle>
            <a:lvl1pPr marL="230188" indent="-230188" algn="l" defTabSz="457200" rtl="0" eaLnBrk="1" latinLnBrk="0" hangingPunct="1">
              <a:spcBef>
                <a:spcPts val="600"/>
              </a:spcBef>
              <a:spcAft>
                <a:spcPts val="600"/>
              </a:spcAft>
              <a:buClr>
                <a:srgbClr val="017B89"/>
              </a:buClr>
              <a:buFont typeface="Arial"/>
              <a:buChar char="•"/>
              <a:tabLst/>
              <a:defRPr lang="en-US" sz="2400" kern="1200" dirty="0" smtClean="0">
                <a:solidFill>
                  <a:srgbClr val="575C5D"/>
                </a:solidFill>
                <a:latin typeface="Arial"/>
                <a:ea typeface="+mn-ea"/>
                <a:cs typeface="Arial"/>
              </a:defRPr>
            </a:lvl1pPr>
            <a:lvl2pPr marL="742950" indent="-285750" algn="l" defTabSz="457200" rtl="0" eaLnBrk="1" latinLnBrk="0" hangingPunct="1">
              <a:spcBef>
                <a:spcPts val="600"/>
              </a:spcBef>
              <a:spcAft>
                <a:spcPts val="600"/>
              </a:spcAft>
              <a:buFont typeface="Arial"/>
              <a:buChar char="–"/>
              <a:defRPr lang="en-US" sz="2200" b="0" i="0" kern="1200" dirty="0" smtClean="0">
                <a:solidFill>
                  <a:srgbClr val="575C5D"/>
                </a:solidFill>
                <a:latin typeface="ITC Franklin Gothic Std Book"/>
                <a:ea typeface="+mn-ea"/>
                <a:cs typeface="+mn-cs"/>
              </a:defRPr>
            </a:lvl2pPr>
            <a:lvl3pPr marL="1143000" indent="-228600" algn="l" defTabSz="457200" rtl="0" eaLnBrk="1" latinLnBrk="0" hangingPunct="1">
              <a:spcBef>
                <a:spcPts val="600"/>
              </a:spcBef>
              <a:spcAft>
                <a:spcPts val="600"/>
              </a:spcAft>
              <a:buClr>
                <a:srgbClr val="575C5D"/>
              </a:buClr>
              <a:buFont typeface="Arial"/>
              <a:buChar char="•"/>
              <a:defRPr lang="en-US" sz="2000" b="0" i="0" kern="1200" dirty="0" smtClean="0">
                <a:solidFill>
                  <a:srgbClr val="575C5D"/>
                </a:solidFill>
                <a:latin typeface="ITC Franklin Gothic Std Book"/>
                <a:ea typeface="+mn-ea"/>
                <a:cs typeface="+mn-cs"/>
              </a:defRPr>
            </a:lvl3pPr>
            <a:lvl4pPr marL="1600200" indent="-228600" algn="l" defTabSz="457200" rtl="0" eaLnBrk="1" latinLnBrk="0" hangingPunct="1">
              <a:spcBef>
                <a:spcPct val="20000"/>
              </a:spcBef>
              <a:buFont typeface="Arial"/>
              <a:buChar char="–"/>
              <a:defRPr lang="en-US" sz="1800" kern="1200" dirty="0" smtClean="0">
                <a:solidFill>
                  <a:srgbClr val="575C5D"/>
                </a:solidFill>
                <a:latin typeface=""/>
                <a:ea typeface="+mn-ea"/>
                <a:cs typeface="+mn-cs"/>
              </a:defRPr>
            </a:lvl4pPr>
            <a:lvl5pPr marL="2057400" indent="-228600" algn="l" defTabSz="457200" rtl="0" eaLnBrk="1" latinLnBrk="0" hangingPunct="1">
              <a:spcBef>
                <a:spcPct val="20000"/>
              </a:spcBef>
              <a:buFont typeface="Arial"/>
              <a:buChar char="»"/>
              <a:defRPr lang="en-US" sz="1600" kern="1200" baseline="0" dirty="0">
                <a:solidFill>
                  <a:srgbClr val="575C5D"/>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Dental</a:t>
            </a:r>
          </a:p>
          <a:p>
            <a:r>
              <a:rPr lang="en-US" dirty="0"/>
              <a:t>Vision</a:t>
            </a:r>
          </a:p>
          <a:p>
            <a:r>
              <a:rPr lang="en-US" dirty="0"/>
              <a:t>Hearing</a:t>
            </a:r>
          </a:p>
          <a:p>
            <a:r>
              <a:rPr lang="en-US" dirty="0"/>
              <a:t>Spirometry</a:t>
            </a:r>
          </a:p>
          <a:p>
            <a:r>
              <a:rPr lang="en-US" dirty="0"/>
              <a:t>Bone mineral density (DXA)</a:t>
            </a:r>
          </a:p>
          <a:p>
            <a:r>
              <a:rPr lang="en-US" dirty="0"/>
              <a:t>Body composition (DXA)</a:t>
            </a:r>
          </a:p>
          <a:p>
            <a:r>
              <a:rPr lang="en-US" dirty="0"/>
              <a:t>Cardiovascular fitness</a:t>
            </a:r>
          </a:p>
          <a:p>
            <a:r>
              <a:rPr lang="en-US" dirty="0"/>
              <a:t>Grip strength</a:t>
            </a:r>
          </a:p>
          <a:p>
            <a:r>
              <a:rPr lang="en-US" dirty="0"/>
              <a:t>Liver elastography</a:t>
            </a:r>
          </a:p>
          <a:p>
            <a:r>
              <a:rPr lang="en-US" dirty="0"/>
              <a:t>Wearable technology</a:t>
            </a:r>
          </a:p>
        </p:txBody>
      </p:sp>
    </p:spTree>
    <p:extLst>
      <p:ext uri="{BB962C8B-B14F-4D97-AF65-F5344CB8AC3E}">
        <p14:creationId xmlns:p14="http://schemas.microsoft.com/office/powerpoint/2010/main" val="3189291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C6781-D1DA-40DC-94F6-5623D95F30BC}"/>
              </a:ext>
            </a:extLst>
          </p:cNvPr>
          <p:cNvSpPr>
            <a:spLocks noGrp="1"/>
          </p:cNvSpPr>
          <p:nvPr>
            <p:ph type="title"/>
          </p:nvPr>
        </p:nvSpPr>
        <p:spPr/>
        <p:txBody>
          <a:bodyPr/>
          <a:lstStyle/>
          <a:p>
            <a:r>
              <a:rPr lang="en-US" dirty="0"/>
              <a:t>Where are we with the redesign?</a:t>
            </a:r>
          </a:p>
        </p:txBody>
      </p:sp>
    </p:spTree>
    <p:extLst>
      <p:ext uri="{BB962C8B-B14F-4D97-AF65-F5344CB8AC3E}">
        <p14:creationId xmlns:p14="http://schemas.microsoft.com/office/powerpoint/2010/main" val="2136113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of fedbizopps.gov website"/>
          <p:cNvPicPr>
            <a:picLocks noChangeAspect="1"/>
          </p:cNvPicPr>
          <p:nvPr/>
        </p:nvPicPr>
        <p:blipFill>
          <a:blip r:embed="rId3"/>
          <a:stretch>
            <a:fillRect/>
          </a:stretch>
        </p:blipFill>
        <p:spPr>
          <a:xfrm>
            <a:off x="1696453" y="983848"/>
            <a:ext cx="5478244" cy="6532878"/>
          </a:xfrm>
          <a:prstGeom prst="rect">
            <a:avLst/>
          </a:prstGeom>
        </p:spPr>
      </p:pic>
      <p:sp>
        <p:nvSpPr>
          <p:cNvPr id="6" name="Line Callout 1 5"/>
          <p:cNvSpPr/>
          <p:nvPr/>
        </p:nvSpPr>
        <p:spPr>
          <a:xfrm>
            <a:off x="7497038" y="1848280"/>
            <a:ext cx="4381785" cy="3964357"/>
          </a:xfrm>
          <a:prstGeom prst="borderCallout1">
            <a:avLst>
              <a:gd name="adj1" fmla="val 30436"/>
              <a:gd name="adj2" fmla="val -174"/>
              <a:gd name="adj3" fmla="val 105854"/>
              <a:gd name="adj4" fmla="val -43493"/>
            </a:avLst>
          </a:prstGeom>
          <a:solidFill>
            <a:schemeClr val="bg2"/>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695E4A"/>
                </a:solidFill>
                <a:latin typeface="Calibri" panose="020F0502020204030204" pitchFamily="34" charset="0"/>
                <a:cs typeface="Calibri" panose="020F0502020204030204" pitchFamily="34" charset="0"/>
              </a:rPr>
              <a:t>…to </a:t>
            </a:r>
            <a:r>
              <a:rPr lang="en-US" sz="3200" b="1" dirty="0">
                <a:solidFill>
                  <a:srgbClr val="FF0000"/>
                </a:solidFill>
                <a:latin typeface="Calibri" panose="020F0502020204030204" pitchFamily="34" charset="0"/>
                <a:cs typeface="Calibri" panose="020F0502020204030204" pitchFamily="34" charset="0"/>
              </a:rPr>
              <a:t>obtain innovative/ "outside-the-box" ideas </a:t>
            </a:r>
            <a:r>
              <a:rPr lang="en-US" sz="3200" dirty="0">
                <a:solidFill>
                  <a:srgbClr val="695E4A"/>
                </a:solidFill>
                <a:latin typeface="Calibri" panose="020F0502020204030204" pitchFamily="34" charset="0"/>
                <a:cs typeface="Calibri" panose="020F0502020204030204" pitchFamily="34" charset="0"/>
              </a:rPr>
              <a:t>on the sample design and the data collection processes for the National Health and Nutrition Examination Survey… </a:t>
            </a:r>
          </a:p>
        </p:txBody>
      </p:sp>
      <p:sp>
        <p:nvSpPr>
          <p:cNvPr id="3" name="Title 2">
            <a:extLst>
              <a:ext uri="{FF2B5EF4-FFF2-40B4-BE49-F238E27FC236}">
                <a16:creationId xmlns:a16="http://schemas.microsoft.com/office/drawing/2014/main" id="{7DE4CC0D-F73A-4027-B320-DBC80F582048}"/>
              </a:ext>
            </a:extLst>
          </p:cNvPr>
          <p:cNvSpPr>
            <a:spLocks noGrp="1"/>
          </p:cNvSpPr>
          <p:nvPr>
            <p:ph type="title"/>
          </p:nvPr>
        </p:nvSpPr>
        <p:spPr>
          <a:xfrm>
            <a:off x="0" y="0"/>
            <a:ext cx="12192000" cy="983848"/>
          </a:xfrm>
        </p:spPr>
        <p:txBody>
          <a:bodyPr/>
          <a:lstStyle/>
          <a:p>
            <a:pPr algn="ctr"/>
            <a:r>
              <a:rPr lang="en-US" dirty="0"/>
              <a:t>Request for Information (RFI) – August 2017</a:t>
            </a:r>
          </a:p>
        </p:txBody>
      </p:sp>
    </p:spTree>
    <p:extLst>
      <p:ext uri="{BB962C8B-B14F-4D97-AF65-F5344CB8AC3E}">
        <p14:creationId xmlns:p14="http://schemas.microsoft.com/office/powerpoint/2010/main" val="1606260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57C4C5-D535-4A21-B1FD-E12DC94E18E8}"/>
              </a:ext>
            </a:extLst>
          </p:cNvPr>
          <p:cNvSpPr>
            <a:spLocks noGrp="1"/>
          </p:cNvSpPr>
          <p:nvPr>
            <p:ph sz="quarter" idx="12"/>
          </p:nvPr>
        </p:nvSpPr>
        <p:spPr>
          <a:xfrm>
            <a:off x="1058779" y="1392037"/>
            <a:ext cx="10213195" cy="4143375"/>
          </a:xfrm>
        </p:spPr>
        <p:txBody>
          <a:bodyPr/>
          <a:lstStyle/>
          <a:p>
            <a:r>
              <a:rPr lang="en-US" dirty="0"/>
              <a:t>Current sample design is too restrictive </a:t>
            </a:r>
          </a:p>
          <a:p>
            <a:r>
              <a:rPr lang="en-US" dirty="0"/>
              <a:t>Small number of PSUs → high levels of design effects</a:t>
            </a:r>
          </a:p>
          <a:p>
            <a:r>
              <a:rPr lang="en-US" dirty="0"/>
              <a:t>Decrease clustering by increasing #PSUs → favorable impact on the effective sample size</a:t>
            </a:r>
          </a:p>
          <a:p>
            <a:r>
              <a:rPr lang="en-US" dirty="0"/>
              <a:t>Even with same # SPs, increasing # PSUs</a:t>
            </a:r>
          </a:p>
          <a:p>
            <a:pPr lvl="1"/>
            <a:r>
              <a:rPr lang="en-US" dirty="0"/>
              <a:t>Decreases design effect</a:t>
            </a:r>
          </a:p>
          <a:p>
            <a:pPr lvl="1"/>
            <a:r>
              <a:rPr lang="en-US" dirty="0"/>
              <a:t>Increases effective sample size</a:t>
            </a:r>
          </a:p>
        </p:txBody>
      </p:sp>
      <p:sp>
        <p:nvSpPr>
          <p:cNvPr id="2" name="Title 1">
            <a:extLst>
              <a:ext uri="{FF2B5EF4-FFF2-40B4-BE49-F238E27FC236}">
                <a16:creationId xmlns:a16="http://schemas.microsoft.com/office/drawing/2014/main" id="{9A82D0A9-4F31-416E-86B6-87F5CD557669}"/>
              </a:ext>
            </a:extLst>
          </p:cNvPr>
          <p:cNvSpPr>
            <a:spLocks noGrp="1"/>
          </p:cNvSpPr>
          <p:nvPr>
            <p:ph type="title"/>
          </p:nvPr>
        </p:nvSpPr>
        <p:spPr>
          <a:xfrm>
            <a:off x="0" y="-1"/>
            <a:ext cx="12192000" cy="1227221"/>
          </a:xfrm>
        </p:spPr>
        <p:txBody>
          <a:bodyPr>
            <a:normAutofit/>
          </a:bodyPr>
          <a:lstStyle/>
          <a:p>
            <a:pPr algn="ctr"/>
            <a:r>
              <a:rPr lang="en-US" dirty="0"/>
              <a:t>Current Thinking:</a:t>
            </a:r>
            <a:br>
              <a:rPr lang="en-US" dirty="0"/>
            </a:br>
            <a:r>
              <a:rPr lang="en-US" dirty="0"/>
              <a:t>Increase the Number of PSUs</a:t>
            </a:r>
          </a:p>
        </p:txBody>
      </p:sp>
    </p:spTree>
    <p:extLst>
      <p:ext uri="{BB962C8B-B14F-4D97-AF65-F5344CB8AC3E}">
        <p14:creationId xmlns:p14="http://schemas.microsoft.com/office/powerpoint/2010/main" val="1893149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AFB565-4E5C-4E69-B354-D622C9959C5C}"/>
              </a:ext>
            </a:extLst>
          </p:cNvPr>
          <p:cNvSpPr>
            <a:spLocks noGrp="1"/>
          </p:cNvSpPr>
          <p:nvPr>
            <p:ph sz="quarter" idx="12"/>
          </p:nvPr>
        </p:nvSpPr>
        <p:spPr>
          <a:xfrm>
            <a:off x="756375" y="1226372"/>
            <a:ext cx="10634436" cy="4847857"/>
          </a:xfrm>
        </p:spPr>
        <p:txBody>
          <a:bodyPr>
            <a:normAutofit lnSpcReduction="10000"/>
          </a:bodyPr>
          <a:lstStyle/>
          <a:p>
            <a:r>
              <a:rPr lang="en-US" sz="2800" dirty="0"/>
              <a:t>NHANES is the gold standard for numerous national data</a:t>
            </a:r>
          </a:p>
          <a:p>
            <a:pPr lvl="1"/>
            <a:r>
              <a:rPr lang="en-US" sz="2400" dirty="0"/>
              <a:t>Physical examinations</a:t>
            </a:r>
          </a:p>
          <a:p>
            <a:pPr lvl="1"/>
            <a:r>
              <a:rPr lang="en-US" sz="2400" dirty="0"/>
              <a:t>Standardized environment</a:t>
            </a:r>
          </a:p>
          <a:p>
            <a:endParaRPr lang="en-US" sz="2800" dirty="0"/>
          </a:p>
          <a:p>
            <a:r>
              <a:rPr lang="en-US" sz="2800" dirty="0"/>
              <a:t>Produces population-based prevalence estimates and trends on: </a:t>
            </a:r>
          </a:p>
          <a:p>
            <a:pPr lvl="1"/>
            <a:r>
              <a:rPr lang="en-US" sz="2400" dirty="0"/>
              <a:t>Health conditions and risk factors</a:t>
            </a:r>
          </a:p>
          <a:p>
            <a:pPr lvl="1"/>
            <a:r>
              <a:rPr lang="en-US" sz="2400" dirty="0"/>
              <a:t>Nutrition status and diet behavior </a:t>
            </a:r>
          </a:p>
          <a:p>
            <a:pPr lvl="1"/>
            <a:r>
              <a:rPr lang="en-US" sz="2400" dirty="0"/>
              <a:t>Prescription medication and dietary supplement use</a:t>
            </a:r>
          </a:p>
          <a:p>
            <a:pPr lvl="1"/>
            <a:r>
              <a:rPr lang="en-US" sz="2400" dirty="0"/>
              <a:t>Environmental exposures </a:t>
            </a:r>
          </a:p>
          <a:p>
            <a:endParaRPr lang="en-US" dirty="0"/>
          </a:p>
        </p:txBody>
      </p:sp>
      <p:sp>
        <p:nvSpPr>
          <p:cNvPr id="3" name="Title 2">
            <a:extLst>
              <a:ext uri="{FF2B5EF4-FFF2-40B4-BE49-F238E27FC236}">
                <a16:creationId xmlns:a16="http://schemas.microsoft.com/office/drawing/2014/main" id="{9327D29B-79BD-4AD2-B8D8-62C6AAF59A02}"/>
              </a:ext>
            </a:extLst>
          </p:cNvPr>
          <p:cNvSpPr>
            <a:spLocks noGrp="1"/>
          </p:cNvSpPr>
          <p:nvPr>
            <p:ph type="title"/>
          </p:nvPr>
        </p:nvSpPr>
        <p:spPr>
          <a:xfrm>
            <a:off x="0" y="0"/>
            <a:ext cx="12192000" cy="983848"/>
          </a:xfrm>
        </p:spPr>
        <p:txBody>
          <a:bodyPr/>
          <a:lstStyle/>
          <a:p>
            <a:pPr algn="ctr"/>
            <a:r>
              <a:rPr lang="en-US" dirty="0"/>
              <a:t>NHANES: The Gold Standard</a:t>
            </a:r>
          </a:p>
        </p:txBody>
      </p:sp>
    </p:spTree>
    <p:extLst>
      <p:ext uri="{BB962C8B-B14F-4D97-AF65-F5344CB8AC3E}">
        <p14:creationId xmlns:p14="http://schemas.microsoft.com/office/powerpoint/2010/main" val="1396359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4B5DEE-C597-415A-A259-F96F8412ED83}"/>
              </a:ext>
            </a:extLst>
          </p:cNvPr>
          <p:cNvSpPr>
            <a:spLocks noGrp="1"/>
          </p:cNvSpPr>
          <p:nvPr>
            <p:ph sz="quarter" idx="12"/>
          </p:nvPr>
        </p:nvSpPr>
        <p:spPr>
          <a:xfrm>
            <a:off x="1191126" y="1446524"/>
            <a:ext cx="9721516" cy="5231002"/>
          </a:xfrm>
        </p:spPr>
        <p:txBody>
          <a:bodyPr>
            <a:normAutofit/>
          </a:bodyPr>
          <a:lstStyle/>
          <a:p>
            <a:r>
              <a:rPr lang="en-US" dirty="0"/>
              <a:t>To cover more PSUs, need to consider some changes</a:t>
            </a:r>
          </a:p>
          <a:p>
            <a:r>
              <a:rPr lang="en-US" dirty="0"/>
              <a:t>Currently we have 3 Mobile Examination Centers (MECs)</a:t>
            </a:r>
          </a:p>
          <a:p>
            <a:pPr lvl="1"/>
            <a:r>
              <a:rPr lang="en-US" dirty="0"/>
              <a:t>Each MEC is made up of 4 trailers</a:t>
            </a:r>
          </a:p>
          <a:p>
            <a:pPr lvl="1"/>
            <a:r>
              <a:rPr lang="en-US" dirty="0"/>
              <a:t>Trailers are towed behind motorized vehicles to a location</a:t>
            </a:r>
          </a:p>
          <a:p>
            <a:pPr lvl="1"/>
            <a:r>
              <a:rPr lang="en-US" dirty="0"/>
              <a:t>2 MECs are stationary collecting exam data for limited time at each location</a:t>
            </a:r>
          </a:p>
          <a:p>
            <a:r>
              <a:rPr lang="en-US" dirty="0"/>
              <a:t>We could consider…</a:t>
            </a:r>
          </a:p>
          <a:p>
            <a:pPr lvl="1"/>
            <a:r>
              <a:rPr lang="en-US" dirty="0"/>
              <a:t>Replacing MECs with mobile vans – increase flexibility, number of visited PSUs, prolong field time</a:t>
            </a:r>
          </a:p>
          <a:p>
            <a:pPr lvl="1"/>
            <a:r>
              <a:rPr lang="en-US" dirty="0"/>
              <a:t>Replacing MECs with fixed clinics. Sites could remain open for longer periods</a:t>
            </a:r>
          </a:p>
          <a:p>
            <a:pPr lvl="1"/>
            <a:r>
              <a:rPr lang="en-US" dirty="0"/>
              <a:t>A combination of in-home collections on a large sample, and smaller more specialized measures on a subsample</a:t>
            </a:r>
          </a:p>
          <a:p>
            <a:endParaRPr lang="en-US" sz="2400" dirty="0"/>
          </a:p>
        </p:txBody>
      </p:sp>
      <p:sp>
        <p:nvSpPr>
          <p:cNvPr id="2" name="Title 1">
            <a:extLst>
              <a:ext uri="{FF2B5EF4-FFF2-40B4-BE49-F238E27FC236}">
                <a16:creationId xmlns:a16="http://schemas.microsoft.com/office/drawing/2014/main" id="{DD5A7474-FBD3-426D-89AE-679435F926E8}"/>
              </a:ext>
            </a:extLst>
          </p:cNvPr>
          <p:cNvSpPr>
            <a:spLocks noGrp="1"/>
          </p:cNvSpPr>
          <p:nvPr>
            <p:ph type="title"/>
          </p:nvPr>
        </p:nvSpPr>
        <p:spPr>
          <a:xfrm>
            <a:off x="0" y="0"/>
            <a:ext cx="12192000" cy="1278082"/>
          </a:xfrm>
        </p:spPr>
        <p:txBody>
          <a:bodyPr>
            <a:normAutofit/>
          </a:bodyPr>
          <a:lstStyle/>
          <a:p>
            <a:pPr algn="ctr"/>
            <a:r>
              <a:rPr lang="en-US" dirty="0"/>
              <a:t>Current Thinking: </a:t>
            </a:r>
            <a:br>
              <a:rPr lang="en-US" dirty="0"/>
            </a:br>
            <a:r>
              <a:rPr lang="en-US" dirty="0"/>
              <a:t>Consider Replacing Mobile Exam Centers</a:t>
            </a:r>
          </a:p>
        </p:txBody>
      </p:sp>
    </p:spTree>
    <p:extLst>
      <p:ext uri="{BB962C8B-B14F-4D97-AF65-F5344CB8AC3E}">
        <p14:creationId xmlns:p14="http://schemas.microsoft.com/office/powerpoint/2010/main" val="606241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C0B65A-4672-4D75-95E5-E532A23E74E4}"/>
              </a:ext>
            </a:extLst>
          </p:cNvPr>
          <p:cNvSpPr>
            <a:spLocks noGrp="1"/>
          </p:cNvSpPr>
          <p:nvPr>
            <p:ph sz="quarter" idx="12"/>
          </p:nvPr>
        </p:nvSpPr>
        <p:spPr>
          <a:xfrm>
            <a:off x="1056578" y="1401869"/>
            <a:ext cx="9916221" cy="4962836"/>
          </a:xfrm>
        </p:spPr>
        <p:txBody>
          <a:bodyPr>
            <a:normAutofit lnSpcReduction="10000"/>
          </a:bodyPr>
          <a:lstStyle/>
          <a:p>
            <a:r>
              <a:rPr lang="en-US" dirty="0"/>
              <a:t>Alternate modes (e.g., fixed sites or in-home exams) were examined</a:t>
            </a:r>
          </a:p>
          <a:p>
            <a:pPr lvl="1"/>
            <a:r>
              <a:rPr lang="en-US" dirty="0"/>
              <a:t>Lots of information on feasibility </a:t>
            </a:r>
          </a:p>
          <a:p>
            <a:pPr lvl="1"/>
            <a:r>
              <a:rPr lang="en-US" dirty="0"/>
              <a:t>Not much on data quality</a:t>
            </a:r>
          </a:p>
          <a:p>
            <a:pPr lvl="1"/>
            <a:r>
              <a:rPr lang="en-US" dirty="0"/>
              <a:t>Lab standardization was questionable </a:t>
            </a:r>
          </a:p>
          <a:p>
            <a:r>
              <a:rPr lang="en-US" dirty="0"/>
              <a:t>However, a mobile exam center allows </a:t>
            </a:r>
          </a:p>
          <a:p>
            <a:pPr lvl="1"/>
            <a:r>
              <a:rPr lang="en-US" dirty="0"/>
              <a:t>Standardized, controlled environment</a:t>
            </a:r>
          </a:p>
          <a:p>
            <a:pPr lvl="1"/>
            <a:r>
              <a:rPr lang="en-US" dirty="0"/>
              <a:t>Ensures high quality data collection </a:t>
            </a:r>
          </a:p>
          <a:p>
            <a:r>
              <a:rPr lang="en-US" dirty="0"/>
              <a:t>Could consider… </a:t>
            </a:r>
          </a:p>
          <a:p>
            <a:pPr lvl="1"/>
            <a:r>
              <a:rPr lang="en-US" sz="2400" dirty="0"/>
              <a:t>reducing to 2-trailer MEC</a:t>
            </a:r>
          </a:p>
          <a:p>
            <a:pPr lvl="1"/>
            <a:r>
              <a:rPr lang="en-US" sz="2400" dirty="0"/>
              <a:t>using self-motorized trailers</a:t>
            </a:r>
          </a:p>
          <a:p>
            <a:endParaRPr lang="en-US" dirty="0"/>
          </a:p>
          <a:p>
            <a:endParaRPr lang="en-US" dirty="0"/>
          </a:p>
        </p:txBody>
      </p:sp>
      <p:sp>
        <p:nvSpPr>
          <p:cNvPr id="2" name="Title 1">
            <a:extLst>
              <a:ext uri="{FF2B5EF4-FFF2-40B4-BE49-F238E27FC236}">
                <a16:creationId xmlns:a16="http://schemas.microsoft.com/office/drawing/2014/main" id="{C391093D-BFCE-4BB6-A9E8-F8F62DE4D834}"/>
              </a:ext>
            </a:extLst>
          </p:cNvPr>
          <p:cNvSpPr>
            <a:spLocks noGrp="1"/>
          </p:cNvSpPr>
          <p:nvPr>
            <p:ph type="title"/>
          </p:nvPr>
        </p:nvSpPr>
        <p:spPr>
          <a:xfrm>
            <a:off x="0" y="-1"/>
            <a:ext cx="12192000" cy="1179095"/>
          </a:xfrm>
        </p:spPr>
        <p:txBody>
          <a:bodyPr/>
          <a:lstStyle/>
          <a:p>
            <a:pPr algn="ctr"/>
            <a:r>
              <a:rPr lang="en-US" dirty="0"/>
              <a:t>Current Thinking: </a:t>
            </a:r>
            <a:br>
              <a:rPr lang="en-US" dirty="0"/>
            </a:br>
            <a:r>
              <a:rPr lang="en-US" dirty="0"/>
              <a:t>Consider Replacing Mobile Exam Centers</a:t>
            </a:r>
          </a:p>
        </p:txBody>
      </p:sp>
    </p:spTree>
    <p:extLst>
      <p:ext uri="{BB962C8B-B14F-4D97-AF65-F5344CB8AC3E}">
        <p14:creationId xmlns:p14="http://schemas.microsoft.com/office/powerpoint/2010/main" val="2316547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DD489CF-F03C-42BC-9A91-8F2CAC629D0A}"/>
              </a:ext>
            </a:extLst>
          </p:cNvPr>
          <p:cNvSpPr>
            <a:spLocks noGrp="1"/>
          </p:cNvSpPr>
          <p:nvPr>
            <p:ph sz="quarter" idx="12"/>
          </p:nvPr>
        </p:nvSpPr>
        <p:spPr>
          <a:xfrm>
            <a:off x="1311442" y="1392037"/>
            <a:ext cx="9240254" cy="4143375"/>
          </a:xfrm>
        </p:spPr>
        <p:txBody>
          <a:bodyPr/>
          <a:lstStyle/>
          <a:p>
            <a:r>
              <a:rPr lang="en-US" dirty="0"/>
              <a:t>Increased flexibility in moving between locations, and within a location</a:t>
            </a:r>
          </a:p>
          <a:p>
            <a:r>
              <a:rPr lang="en-US" dirty="0"/>
              <a:t>Less dependence on hookups (water/sewer/electricity)</a:t>
            </a:r>
          </a:p>
          <a:p>
            <a:r>
              <a:rPr lang="en-US" dirty="0"/>
              <a:t>Reduction in advance arrangement costs</a:t>
            </a:r>
          </a:p>
        </p:txBody>
      </p:sp>
      <p:sp>
        <p:nvSpPr>
          <p:cNvPr id="2" name="Title 1">
            <a:extLst>
              <a:ext uri="{FF2B5EF4-FFF2-40B4-BE49-F238E27FC236}">
                <a16:creationId xmlns:a16="http://schemas.microsoft.com/office/drawing/2014/main" id="{ADE9F3E9-2D70-46A6-BA24-3B4164FF9BDE}"/>
              </a:ext>
            </a:extLst>
          </p:cNvPr>
          <p:cNvSpPr>
            <a:spLocks noGrp="1"/>
          </p:cNvSpPr>
          <p:nvPr>
            <p:ph type="title"/>
          </p:nvPr>
        </p:nvSpPr>
        <p:spPr>
          <a:xfrm>
            <a:off x="0" y="0"/>
            <a:ext cx="12079705" cy="1130968"/>
          </a:xfrm>
        </p:spPr>
        <p:txBody>
          <a:bodyPr>
            <a:normAutofit/>
          </a:bodyPr>
          <a:lstStyle/>
          <a:p>
            <a:pPr algn="ctr"/>
            <a:r>
              <a:rPr lang="en-US" dirty="0"/>
              <a:t>Potential Benefits of Self-Motorized Trailers</a:t>
            </a:r>
          </a:p>
        </p:txBody>
      </p:sp>
    </p:spTree>
    <p:extLst>
      <p:ext uri="{BB962C8B-B14F-4D97-AF65-F5344CB8AC3E}">
        <p14:creationId xmlns:p14="http://schemas.microsoft.com/office/powerpoint/2010/main" val="3638151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DD489CF-F03C-42BC-9A91-8F2CAC629D0A}"/>
              </a:ext>
            </a:extLst>
          </p:cNvPr>
          <p:cNvSpPr>
            <a:spLocks noGrp="1"/>
          </p:cNvSpPr>
          <p:nvPr>
            <p:ph sz="quarter" idx="12"/>
          </p:nvPr>
        </p:nvSpPr>
        <p:spPr>
          <a:xfrm>
            <a:off x="1155031" y="1392037"/>
            <a:ext cx="9697453" cy="4143375"/>
          </a:xfrm>
        </p:spPr>
        <p:txBody>
          <a:bodyPr/>
          <a:lstStyle/>
          <a:p>
            <a:r>
              <a:rPr lang="en-US" dirty="0"/>
              <a:t>Reduction in space for exams that require room for equipment and adequate staff for assessment</a:t>
            </a:r>
          </a:p>
          <a:p>
            <a:pPr lvl="1"/>
            <a:r>
              <a:rPr lang="en-US" dirty="0"/>
              <a:t>Current trailer is each 48 or 52 feet </a:t>
            </a:r>
          </a:p>
          <a:p>
            <a:pPr lvl="1"/>
            <a:r>
              <a:rPr lang="en-US" dirty="0"/>
              <a:t>Self-motorized trailer – length of body is ~29 feet</a:t>
            </a:r>
          </a:p>
          <a:p>
            <a:r>
              <a:rPr lang="en-US" dirty="0"/>
              <a:t>Increased complexity with more exam teams concurrently in operation</a:t>
            </a:r>
          </a:p>
          <a:p>
            <a:r>
              <a:rPr lang="en-US" dirty="0"/>
              <a:t>Increased costs with more trailers </a:t>
            </a:r>
            <a:r>
              <a:rPr lang="en-US"/>
              <a:t>and maintenance</a:t>
            </a:r>
          </a:p>
          <a:p>
            <a:r>
              <a:rPr lang="en-US"/>
              <a:t>Sound of generators may be disruptive to exam</a:t>
            </a:r>
            <a:endParaRPr lang="en-US" dirty="0"/>
          </a:p>
        </p:txBody>
      </p:sp>
      <p:sp>
        <p:nvSpPr>
          <p:cNvPr id="6" name="Title 1">
            <a:extLst>
              <a:ext uri="{FF2B5EF4-FFF2-40B4-BE49-F238E27FC236}">
                <a16:creationId xmlns:a16="http://schemas.microsoft.com/office/drawing/2014/main" id="{AAF38EB4-4D36-4836-A744-91FF4CC338D0}"/>
              </a:ext>
            </a:extLst>
          </p:cNvPr>
          <p:cNvSpPr>
            <a:spLocks noGrp="1"/>
          </p:cNvSpPr>
          <p:nvPr>
            <p:ph type="title"/>
          </p:nvPr>
        </p:nvSpPr>
        <p:spPr>
          <a:xfrm>
            <a:off x="0" y="0"/>
            <a:ext cx="12079705" cy="1130968"/>
          </a:xfrm>
        </p:spPr>
        <p:txBody>
          <a:bodyPr>
            <a:normAutofit/>
          </a:bodyPr>
          <a:lstStyle/>
          <a:p>
            <a:pPr algn="ctr"/>
            <a:r>
              <a:rPr lang="en-US" dirty="0"/>
              <a:t>Potential Limitations of Self-Motorized Trailers</a:t>
            </a:r>
          </a:p>
        </p:txBody>
      </p:sp>
    </p:spTree>
    <p:extLst>
      <p:ext uri="{BB962C8B-B14F-4D97-AF65-F5344CB8AC3E}">
        <p14:creationId xmlns:p14="http://schemas.microsoft.com/office/powerpoint/2010/main" val="1754596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E409F-12B7-4C1A-A8D0-8C7CE05917DF}"/>
              </a:ext>
            </a:extLst>
          </p:cNvPr>
          <p:cNvSpPr>
            <a:spLocks noGrp="1"/>
          </p:cNvSpPr>
          <p:nvPr>
            <p:ph type="title"/>
          </p:nvPr>
        </p:nvSpPr>
        <p:spPr/>
        <p:txBody>
          <a:bodyPr/>
          <a:lstStyle/>
          <a:p>
            <a:r>
              <a:rPr lang="en-US" dirty="0"/>
              <a:t>Potential NHANES 2023 Design </a:t>
            </a:r>
            <a:br>
              <a:rPr lang="en-US"/>
            </a:br>
            <a:r>
              <a:rPr lang="en-US"/>
              <a:t>Under Consideration</a:t>
            </a:r>
            <a:endParaRPr lang="en-US" dirty="0"/>
          </a:p>
        </p:txBody>
      </p:sp>
    </p:spTree>
    <p:extLst>
      <p:ext uri="{BB962C8B-B14F-4D97-AF65-F5344CB8AC3E}">
        <p14:creationId xmlns:p14="http://schemas.microsoft.com/office/powerpoint/2010/main" val="4150730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01B9A7-0BB8-4C88-9802-E5258BC3DFB2}"/>
              </a:ext>
            </a:extLst>
          </p:cNvPr>
          <p:cNvSpPr>
            <a:spLocks noGrp="1"/>
          </p:cNvSpPr>
          <p:nvPr>
            <p:ph sz="quarter" idx="12"/>
          </p:nvPr>
        </p:nvSpPr>
        <p:spPr>
          <a:xfrm>
            <a:off x="1082841" y="1392037"/>
            <a:ext cx="9565106" cy="4455310"/>
          </a:xfrm>
        </p:spPr>
        <p:txBody>
          <a:bodyPr/>
          <a:lstStyle/>
          <a:p>
            <a:r>
              <a:rPr lang="en-US" dirty="0"/>
              <a:t>Core content</a:t>
            </a:r>
          </a:p>
          <a:p>
            <a:pPr lvl="1"/>
            <a:r>
              <a:rPr lang="en-US" dirty="0"/>
              <a:t>Continuous data collection</a:t>
            </a:r>
          </a:p>
          <a:p>
            <a:pPr lvl="1"/>
            <a:r>
              <a:rPr lang="en-US" dirty="0"/>
              <a:t>Primarily funded by NCHS</a:t>
            </a:r>
          </a:p>
          <a:p>
            <a:r>
              <a:rPr lang="en-US" dirty="0"/>
              <a:t>Supplemental exams</a:t>
            </a:r>
          </a:p>
          <a:p>
            <a:pPr lvl="1"/>
            <a:r>
              <a:rPr lang="en-US" dirty="0"/>
              <a:t>Fewer exams at a time </a:t>
            </a:r>
            <a:r>
              <a:rPr lang="en-US" dirty="0">
                <a:cs typeface="Calibri" panose="020F0502020204030204" pitchFamily="34" charset="0"/>
              </a:rPr>
              <a:t>↓ SP burden</a:t>
            </a:r>
            <a:endParaRPr lang="en-US" dirty="0"/>
          </a:p>
          <a:p>
            <a:pPr lvl="1"/>
            <a:r>
              <a:rPr lang="en-US" dirty="0"/>
              <a:t>Additional exams if external funding available</a:t>
            </a:r>
          </a:p>
        </p:txBody>
      </p:sp>
      <p:sp>
        <p:nvSpPr>
          <p:cNvPr id="2" name="Title 1">
            <a:extLst>
              <a:ext uri="{FF2B5EF4-FFF2-40B4-BE49-F238E27FC236}">
                <a16:creationId xmlns:a16="http://schemas.microsoft.com/office/drawing/2014/main" id="{70CB0210-BA83-4F62-9783-3B58DA13281A}"/>
              </a:ext>
            </a:extLst>
          </p:cNvPr>
          <p:cNvSpPr>
            <a:spLocks noGrp="1"/>
          </p:cNvSpPr>
          <p:nvPr>
            <p:ph type="title"/>
          </p:nvPr>
        </p:nvSpPr>
        <p:spPr>
          <a:xfrm>
            <a:off x="0" y="0"/>
            <a:ext cx="12192000" cy="1130968"/>
          </a:xfrm>
        </p:spPr>
        <p:txBody>
          <a:bodyPr>
            <a:normAutofit/>
          </a:bodyPr>
          <a:lstStyle/>
          <a:p>
            <a:pPr algn="ctr"/>
            <a:r>
              <a:rPr lang="en-US" dirty="0"/>
              <a:t>NHANES 2023 Core Content </a:t>
            </a:r>
            <a:br>
              <a:rPr lang="en-US" dirty="0"/>
            </a:br>
            <a:r>
              <a:rPr lang="en-US" dirty="0"/>
              <a:t>with Rotating Supplemental Exams</a:t>
            </a:r>
          </a:p>
        </p:txBody>
      </p:sp>
    </p:spTree>
    <p:extLst>
      <p:ext uri="{BB962C8B-B14F-4D97-AF65-F5344CB8AC3E}">
        <p14:creationId xmlns:p14="http://schemas.microsoft.com/office/powerpoint/2010/main" val="1402357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6AB79C-5156-4648-B1C9-AF2E502CE1B2}"/>
              </a:ext>
            </a:extLst>
          </p:cNvPr>
          <p:cNvSpPr>
            <a:spLocks noGrp="1"/>
          </p:cNvSpPr>
          <p:nvPr>
            <p:ph sz="quarter" idx="12"/>
          </p:nvPr>
        </p:nvSpPr>
        <p:spPr>
          <a:xfrm>
            <a:off x="1106905" y="1392037"/>
            <a:ext cx="10165070" cy="4143375"/>
          </a:xfrm>
        </p:spPr>
        <p:txBody>
          <a:bodyPr/>
          <a:lstStyle/>
          <a:p>
            <a:r>
              <a:rPr lang="en-US" dirty="0"/>
              <a:t>Still to be determined:</a:t>
            </a:r>
          </a:p>
          <a:p>
            <a:pPr lvl="1"/>
            <a:r>
              <a:rPr lang="en-US" dirty="0"/>
              <a:t>Oversampling age or race/ethnic subgroups</a:t>
            </a:r>
          </a:p>
          <a:p>
            <a:pPr lvl="1"/>
            <a:r>
              <a:rPr lang="en-US" dirty="0"/>
              <a:t>Number of PSUs</a:t>
            </a:r>
          </a:p>
          <a:p>
            <a:pPr lvl="1"/>
            <a:r>
              <a:rPr lang="en-US" dirty="0"/>
              <a:t>Number of examined SPs</a:t>
            </a:r>
          </a:p>
          <a:p>
            <a:pPr lvl="1"/>
            <a:r>
              <a:rPr lang="en-US" dirty="0"/>
              <a:t>1- or 2- year sample</a:t>
            </a:r>
          </a:p>
          <a:p>
            <a:pPr lvl="1"/>
            <a:r>
              <a:rPr lang="en-US" dirty="0"/>
              <a:t>Split sample or half sample for certain supplemental exams</a:t>
            </a:r>
          </a:p>
        </p:txBody>
      </p:sp>
      <p:sp>
        <p:nvSpPr>
          <p:cNvPr id="4" name="Title 1">
            <a:extLst>
              <a:ext uri="{FF2B5EF4-FFF2-40B4-BE49-F238E27FC236}">
                <a16:creationId xmlns:a16="http://schemas.microsoft.com/office/drawing/2014/main" id="{3E38D37E-C6E9-47D4-86E8-6E451517C0EF}"/>
              </a:ext>
            </a:extLst>
          </p:cNvPr>
          <p:cNvSpPr txBox="1">
            <a:spLocks/>
          </p:cNvSpPr>
          <p:nvPr/>
        </p:nvSpPr>
        <p:spPr>
          <a:xfrm>
            <a:off x="0" y="0"/>
            <a:ext cx="12192000" cy="1130968"/>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US" sz="3000" b="1" kern="1200" dirty="0">
                <a:solidFill>
                  <a:srgbClr val="00737F"/>
                </a:solidFill>
                <a:latin typeface="Arial"/>
                <a:ea typeface="+mj-ea"/>
                <a:cs typeface="Arial"/>
              </a:defRPr>
            </a:lvl1pPr>
          </a:lstStyle>
          <a:p>
            <a:pPr algn="ctr"/>
            <a:r>
              <a:rPr lang="en-US" dirty="0"/>
              <a:t>NHANES 2023 Sample</a:t>
            </a:r>
          </a:p>
        </p:txBody>
      </p:sp>
    </p:spTree>
    <p:extLst>
      <p:ext uri="{BB962C8B-B14F-4D97-AF65-F5344CB8AC3E}">
        <p14:creationId xmlns:p14="http://schemas.microsoft.com/office/powerpoint/2010/main" val="2442454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2">
            <a:extLst>
              <a:ext uri="{FF2B5EF4-FFF2-40B4-BE49-F238E27FC236}">
                <a16:creationId xmlns:a16="http://schemas.microsoft.com/office/drawing/2014/main" id="{7FEEDF73-CB16-4BFB-9073-D0E6B9290DD5}"/>
              </a:ext>
            </a:extLst>
          </p:cNvPr>
          <p:cNvSpPr>
            <a:spLocks noGrp="1"/>
          </p:cNvSpPr>
          <p:nvPr>
            <p:ph sz="quarter" idx="12"/>
          </p:nvPr>
        </p:nvSpPr>
        <p:spPr>
          <a:xfrm>
            <a:off x="888722" y="1213747"/>
            <a:ext cx="5873025" cy="2357542"/>
          </a:xfrm>
        </p:spPr>
        <p:txBody>
          <a:bodyPr/>
          <a:lstStyle/>
          <a:p>
            <a:r>
              <a:rPr lang="en-US" dirty="0"/>
              <a:t>2-year design</a:t>
            </a:r>
          </a:p>
          <a:p>
            <a:r>
              <a:rPr lang="en-US" dirty="0"/>
              <a:t>~60 PSUs</a:t>
            </a:r>
          </a:p>
          <a:p>
            <a:r>
              <a:rPr lang="en-US" dirty="0"/>
              <a:t>~10,000 participants / 2 year</a:t>
            </a:r>
          </a:p>
          <a:p>
            <a:r>
              <a:rPr lang="en-US" dirty="0"/>
              <a:t>3-4 teams collecting data</a:t>
            </a:r>
          </a:p>
        </p:txBody>
      </p:sp>
      <p:sp>
        <p:nvSpPr>
          <p:cNvPr id="2" name="Title 1">
            <a:extLst>
              <a:ext uri="{FF2B5EF4-FFF2-40B4-BE49-F238E27FC236}">
                <a16:creationId xmlns:a16="http://schemas.microsoft.com/office/drawing/2014/main" id="{AA572F05-D68F-4AD9-8FD1-1FB80057F6C0}"/>
              </a:ext>
            </a:extLst>
          </p:cNvPr>
          <p:cNvSpPr>
            <a:spLocks noGrp="1"/>
          </p:cNvSpPr>
          <p:nvPr>
            <p:ph type="title"/>
          </p:nvPr>
        </p:nvSpPr>
        <p:spPr>
          <a:xfrm>
            <a:off x="0" y="-141343"/>
            <a:ext cx="12192000" cy="1125191"/>
          </a:xfrm>
        </p:spPr>
        <p:txBody>
          <a:bodyPr/>
          <a:lstStyle/>
          <a:p>
            <a:pPr algn="ctr"/>
            <a:r>
              <a:rPr lang="en-US" dirty="0"/>
              <a:t>Potential Design Being Considered </a:t>
            </a:r>
          </a:p>
        </p:txBody>
      </p:sp>
      <p:pic>
        <p:nvPicPr>
          <p:cNvPr id="15" name="Picture 14" descr="Picture of stick people">
            <a:extLst>
              <a:ext uri="{FF2B5EF4-FFF2-40B4-BE49-F238E27FC236}">
                <a16:creationId xmlns:a16="http://schemas.microsoft.com/office/drawing/2014/main" id="{E72FB07E-93CA-4D5E-90C1-4782C378D9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681"/>
          <a:stretch/>
        </p:blipFill>
        <p:spPr>
          <a:xfrm>
            <a:off x="1783763" y="4945045"/>
            <a:ext cx="1898079" cy="1600439"/>
          </a:xfrm>
          <a:prstGeom prst="rect">
            <a:avLst/>
          </a:prstGeom>
          <a:ln w="76200">
            <a:noFill/>
          </a:ln>
        </p:spPr>
      </p:pic>
      <p:sp>
        <p:nvSpPr>
          <p:cNvPr id="33" name="Rectangle 32">
            <a:extLst>
              <a:ext uri="{FF2B5EF4-FFF2-40B4-BE49-F238E27FC236}">
                <a16:creationId xmlns:a16="http://schemas.microsoft.com/office/drawing/2014/main" id="{160C3E04-95B8-4508-826E-6D7200B61E0E}"/>
              </a:ext>
            </a:extLst>
          </p:cNvPr>
          <p:cNvSpPr/>
          <p:nvPr/>
        </p:nvSpPr>
        <p:spPr>
          <a:xfrm>
            <a:off x="1450240" y="3686504"/>
            <a:ext cx="2565126" cy="1143326"/>
          </a:xfrm>
          <a:prstGeom prst="rect">
            <a:avLst/>
          </a:prstGeom>
        </p:spPr>
        <p:txBody>
          <a:bodyPr wrap="none">
            <a:spAutoFit/>
          </a:bodyPr>
          <a:lstStyle/>
          <a:p>
            <a:pPr algn="ctr">
              <a:lnSpc>
                <a:spcPct val="150000"/>
              </a:lnSpc>
            </a:pPr>
            <a:r>
              <a:rPr lang="en-US" sz="2800" b="1" u="sng" dirty="0">
                <a:solidFill>
                  <a:srgbClr val="D9484F"/>
                </a:solidFill>
              </a:rPr>
              <a:t>In-home</a:t>
            </a:r>
          </a:p>
          <a:p>
            <a:pPr>
              <a:lnSpc>
                <a:spcPct val="150000"/>
              </a:lnSpc>
            </a:pPr>
            <a:r>
              <a:rPr lang="en-US" sz="2000" dirty="0">
                <a:solidFill>
                  <a:srgbClr val="D9484F"/>
                </a:solidFill>
              </a:rPr>
              <a:t>30d Rx/Supplements</a:t>
            </a:r>
          </a:p>
        </p:txBody>
      </p:sp>
      <p:cxnSp>
        <p:nvCxnSpPr>
          <p:cNvPr id="34" name="Straight Arrow Connector 33">
            <a:extLst>
              <a:ext uri="{FF2B5EF4-FFF2-40B4-BE49-F238E27FC236}">
                <a16:creationId xmlns:a16="http://schemas.microsoft.com/office/drawing/2014/main" id="{9BDC3C78-86DC-4662-A709-8D6400194576}"/>
              </a:ext>
            </a:extLst>
          </p:cNvPr>
          <p:cNvCxnSpPr>
            <a:cxnSpLocks/>
          </p:cNvCxnSpPr>
          <p:nvPr/>
        </p:nvCxnSpPr>
        <p:spPr>
          <a:xfrm>
            <a:off x="4015366" y="4145893"/>
            <a:ext cx="1368111" cy="0"/>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36" name="Rectangle 35">
            <a:extLst>
              <a:ext uri="{FF2B5EF4-FFF2-40B4-BE49-F238E27FC236}">
                <a16:creationId xmlns:a16="http://schemas.microsoft.com/office/drawing/2014/main" id="{B7616F3F-18F3-425C-99FB-70CDB6774EA9}"/>
              </a:ext>
            </a:extLst>
          </p:cNvPr>
          <p:cNvSpPr/>
          <p:nvPr/>
        </p:nvSpPr>
        <p:spPr>
          <a:xfrm>
            <a:off x="5765559" y="3686504"/>
            <a:ext cx="4822154" cy="2989986"/>
          </a:xfrm>
          <a:prstGeom prst="rect">
            <a:avLst/>
          </a:prstGeom>
        </p:spPr>
        <p:txBody>
          <a:bodyPr wrap="none">
            <a:spAutoFit/>
          </a:bodyPr>
          <a:lstStyle/>
          <a:p>
            <a:pPr>
              <a:lnSpc>
                <a:spcPct val="150000"/>
              </a:lnSpc>
            </a:pPr>
            <a:r>
              <a:rPr lang="en-US" sz="2800" b="1" u="sng" dirty="0">
                <a:solidFill>
                  <a:srgbClr val="D9484F"/>
                </a:solidFill>
              </a:rPr>
              <a:t>Self-motorized trailer</a:t>
            </a:r>
          </a:p>
          <a:p>
            <a:pPr marL="342900" indent="-342900">
              <a:lnSpc>
                <a:spcPct val="150000"/>
              </a:lnSpc>
              <a:buFont typeface="Arial" panose="020B0604020202020204" pitchFamily="34" charset="0"/>
              <a:buChar char="•"/>
            </a:pPr>
            <a:r>
              <a:rPr lang="en-US" sz="2000" dirty="0">
                <a:solidFill>
                  <a:srgbClr val="D9484F"/>
                </a:solidFill>
              </a:rPr>
              <a:t>Height/length and weight</a:t>
            </a:r>
          </a:p>
          <a:p>
            <a:pPr marL="342900" indent="-342900">
              <a:lnSpc>
                <a:spcPct val="150000"/>
              </a:lnSpc>
              <a:buFont typeface="Arial" panose="020B0604020202020204" pitchFamily="34" charset="0"/>
              <a:buChar char="•"/>
            </a:pPr>
            <a:r>
              <a:rPr lang="en-US" sz="2000" dirty="0">
                <a:solidFill>
                  <a:srgbClr val="D9484F"/>
                </a:solidFill>
              </a:rPr>
              <a:t>Blood pressure</a:t>
            </a:r>
          </a:p>
          <a:p>
            <a:pPr marL="342900" indent="-342900">
              <a:lnSpc>
                <a:spcPct val="150000"/>
              </a:lnSpc>
              <a:buFont typeface="Arial" panose="020B0604020202020204" pitchFamily="34" charset="0"/>
              <a:buChar char="•"/>
            </a:pPr>
            <a:r>
              <a:rPr lang="en-US" sz="2000" dirty="0">
                <a:solidFill>
                  <a:srgbClr val="D9484F"/>
                </a:solidFill>
              </a:rPr>
              <a:t>Dietary Interview</a:t>
            </a:r>
          </a:p>
          <a:p>
            <a:pPr marL="342900" indent="-342900">
              <a:lnSpc>
                <a:spcPct val="150000"/>
              </a:lnSpc>
              <a:buFont typeface="Arial" panose="020B0604020202020204" pitchFamily="34" charset="0"/>
              <a:buChar char="•"/>
            </a:pPr>
            <a:r>
              <a:rPr lang="en-US" sz="2000" dirty="0">
                <a:solidFill>
                  <a:srgbClr val="D9484F"/>
                </a:solidFill>
              </a:rPr>
              <a:t>Lab specimen collection &amp; processing</a:t>
            </a:r>
          </a:p>
          <a:p>
            <a:pPr marL="342900" indent="-342900">
              <a:lnSpc>
                <a:spcPct val="150000"/>
              </a:lnSpc>
              <a:buFont typeface="Arial" panose="020B0604020202020204" pitchFamily="34" charset="0"/>
              <a:buChar char="•"/>
            </a:pPr>
            <a:r>
              <a:rPr lang="en-US" sz="2000" dirty="0">
                <a:solidFill>
                  <a:srgbClr val="D9484F"/>
                </a:solidFill>
              </a:rPr>
              <a:t>Supplemental exams</a:t>
            </a:r>
          </a:p>
        </p:txBody>
      </p:sp>
      <p:pic>
        <p:nvPicPr>
          <p:cNvPr id="53" name="Picture 52" descr="Picture of truck">
            <a:extLst>
              <a:ext uri="{FF2B5EF4-FFF2-40B4-BE49-F238E27FC236}">
                <a16:creationId xmlns:a16="http://schemas.microsoft.com/office/drawing/2014/main" id="{2B217FE6-2E64-46BC-B37C-CFFA9399C5C7}"/>
              </a:ext>
            </a:extLst>
          </p:cNvPr>
          <p:cNvPicPr>
            <a:picLocks noChangeAspect="1"/>
          </p:cNvPicPr>
          <p:nvPr/>
        </p:nvPicPr>
        <p:blipFill>
          <a:blip r:embed="rId4"/>
          <a:stretch>
            <a:fillRect/>
          </a:stretch>
        </p:blipFill>
        <p:spPr>
          <a:xfrm>
            <a:off x="7554035" y="1081326"/>
            <a:ext cx="3881591" cy="1276072"/>
          </a:xfrm>
          <a:prstGeom prst="rect">
            <a:avLst/>
          </a:prstGeom>
        </p:spPr>
      </p:pic>
      <p:pic>
        <p:nvPicPr>
          <p:cNvPr id="54" name="Picture 53" descr="Picture of truck">
            <a:extLst>
              <a:ext uri="{FF2B5EF4-FFF2-40B4-BE49-F238E27FC236}">
                <a16:creationId xmlns:a16="http://schemas.microsoft.com/office/drawing/2014/main" id="{9BC29A5C-824C-436C-ABF3-EAD7062BC12D}"/>
              </a:ext>
            </a:extLst>
          </p:cNvPr>
          <p:cNvPicPr>
            <a:picLocks noChangeAspect="1"/>
          </p:cNvPicPr>
          <p:nvPr/>
        </p:nvPicPr>
        <p:blipFill>
          <a:blip r:embed="rId4"/>
          <a:stretch>
            <a:fillRect/>
          </a:stretch>
        </p:blipFill>
        <p:spPr>
          <a:xfrm>
            <a:off x="7554034" y="2454875"/>
            <a:ext cx="3881592" cy="1276073"/>
          </a:xfrm>
          <a:prstGeom prst="rect">
            <a:avLst/>
          </a:prstGeom>
        </p:spPr>
      </p:pic>
    </p:spTree>
    <p:extLst>
      <p:ext uri="{BB962C8B-B14F-4D97-AF65-F5344CB8AC3E}">
        <p14:creationId xmlns:p14="http://schemas.microsoft.com/office/powerpoint/2010/main" val="497288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4F5B08-3D73-425B-943E-7C99F08CF377}"/>
              </a:ext>
            </a:extLst>
          </p:cNvPr>
          <p:cNvSpPr>
            <a:spLocks noGrp="1"/>
          </p:cNvSpPr>
          <p:nvPr>
            <p:ph sz="quarter" idx="12"/>
          </p:nvPr>
        </p:nvSpPr>
        <p:spPr>
          <a:xfrm>
            <a:off x="756375" y="1392037"/>
            <a:ext cx="10745814" cy="4744068"/>
          </a:xfrm>
        </p:spPr>
        <p:txBody>
          <a:bodyPr>
            <a:normAutofit/>
          </a:bodyPr>
          <a:lstStyle/>
          <a:p>
            <a:pPr lvl="0">
              <a:buFont typeface="Arial" panose="020B0604020202020204" pitchFamily="34" charset="0"/>
              <a:buChar char="•"/>
            </a:pPr>
            <a:r>
              <a:rPr lang="en-US" dirty="0">
                <a:solidFill>
                  <a:srgbClr val="575C5D"/>
                </a:solidFill>
              </a:rPr>
              <a:t>Maintain high quality data collection</a:t>
            </a:r>
          </a:p>
          <a:p>
            <a:pPr lvl="0">
              <a:buFont typeface="Arial" panose="020B0604020202020204" pitchFamily="34" charset="0"/>
              <a:buChar char="•"/>
            </a:pPr>
            <a:r>
              <a:rPr lang="en-US" dirty="0">
                <a:solidFill>
                  <a:srgbClr val="575C5D"/>
                </a:solidFill>
              </a:rPr>
              <a:t>De-cluster sample</a:t>
            </a:r>
          </a:p>
          <a:p>
            <a:pPr marL="457200" lvl="1" indent="0">
              <a:buNone/>
            </a:pPr>
            <a:r>
              <a:rPr lang="en-US" dirty="0">
                <a:solidFill>
                  <a:srgbClr val="575C5D"/>
                </a:solidFill>
              </a:rPr>
              <a:t>- Increase effective sample size, increase precision</a:t>
            </a:r>
          </a:p>
          <a:p>
            <a:pPr>
              <a:buFont typeface="Arial" panose="020B0604020202020204" pitchFamily="34" charset="0"/>
              <a:buChar char="•"/>
            </a:pPr>
            <a:r>
              <a:rPr lang="en-US" dirty="0">
                <a:solidFill>
                  <a:srgbClr val="575C5D"/>
                </a:solidFill>
              </a:rPr>
              <a:t>Reduce SP burden</a:t>
            </a:r>
          </a:p>
          <a:p>
            <a:pPr lvl="1">
              <a:buFont typeface="Arial" panose="020B0604020202020204" pitchFamily="34" charset="0"/>
              <a:buChar char="•"/>
            </a:pPr>
            <a:r>
              <a:rPr lang="en-US" dirty="0"/>
              <a:t>Decrease exam time</a:t>
            </a:r>
          </a:p>
          <a:p>
            <a:pPr lvl="1">
              <a:buFont typeface="Arial" panose="020B0604020202020204" pitchFamily="34" charset="0"/>
              <a:buChar char="•"/>
            </a:pPr>
            <a:r>
              <a:rPr lang="en-US" dirty="0"/>
              <a:t>Decrease travel distance to exam site </a:t>
            </a:r>
            <a:endParaRPr lang="en-US" dirty="0">
              <a:solidFill>
                <a:srgbClr val="575C5D"/>
              </a:solidFill>
            </a:endParaRPr>
          </a:p>
          <a:p>
            <a:pPr lvl="0">
              <a:buFont typeface="Arial" panose="020B0604020202020204" pitchFamily="34" charset="0"/>
              <a:buChar char="•"/>
            </a:pPr>
            <a:r>
              <a:rPr lang="en-US" dirty="0">
                <a:solidFill>
                  <a:srgbClr val="575C5D"/>
                </a:solidFill>
              </a:rPr>
              <a:t>Increase budget control and stability</a:t>
            </a:r>
          </a:p>
          <a:p>
            <a:pPr>
              <a:buFont typeface="Arial" panose="020B0604020202020204" pitchFamily="34" charset="0"/>
              <a:buChar char="•"/>
            </a:pPr>
            <a:r>
              <a:rPr lang="en-US" dirty="0">
                <a:solidFill>
                  <a:srgbClr val="575C5D"/>
                </a:solidFill>
              </a:rPr>
              <a:t>Increase flexibility for doing supplemental exams</a:t>
            </a:r>
          </a:p>
          <a:p>
            <a:pPr marL="457200" lvl="1" indent="0">
              <a:buNone/>
            </a:pPr>
            <a:r>
              <a:rPr lang="en-US" dirty="0">
                <a:solidFill>
                  <a:srgbClr val="575C5D"/>
                </a:solidFill>
              </a:rPr>
              <a:t>- Additional coaches if funding available</a:t>
            </a:r>
          </a:p>
        </p:txBody>
      </p:sp>
      <p:sp>
        <p:nvSpPr>
          <p:cNvPr id="2" name="Title 1">
            <a:extLst>
              <a:ext uri="{FF2B5EF4-FFF2-40B4-BE49-F238E27FC236}">
                <a16:creationId xmlns:a16="http://schemas.microsoft.com/office/drawing/2014/main" id="{7B1E6B5D-F84D-4864-ACF1-6FAF63F4362D}"/>
              </a:ext>
            </a:extLst>
          </p:cNvPr>
          <p:cNvSpPr>
            <a:spLocks noGrp="1"/>
          </p:cNvSpPr>
          <p:nvPr>
            <p:ph type="title"/>
          </p:nvPr>
        </p:nvSpPr>
        <p:spPr>
          <a:xfrm>
            <a:off x="0" y="0"/>
            <a:ext cx="12192000" cy="1191126"/>
          </a:xfrm>
        </p:spPr>
        <p:txBody>
          <a:bodyPr/>
          <a:lstStyle/>
          <a:p>
            <a:pPr algn="ctr"/>
            <a:r>
              <a:rPr lang="en-US" dirty="0"/>
              <a:t>Advantages</a:t>
            </a:r>
          </a:p>
        </p:txBody>
      </p:sp>
    </p:spTree>
    <p:extLst>
      <p:ext uri="{BB962C8B-B14F-4D97-AF65-F5344CB8AC3E}">
        <p14:creationId xmlns:p14="http://schemas.microsoft.com/office/powerpoint/2010/main" val="3774666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E4A5016-1295-4ADF-83B8-6BF7AE0E3697}"/>
              </a:ext>
            </a:extLst>
          </p:cNvPr>
          <p:cNvSpPr>
            <a:spLocks noGrp="1"/>
          </p:cNvSpPr>
          <p:nvPr>
            <p:ph sz="quarter" idx="12"/>
          </p:nvPr>
        </p:nvSpPr>
        <p:spPr/>
        <p:txBody>
          <a:bodyPr/>
          <a:lstStyle/>
          <a:p>
            <a:r>
              <a:rPr lang="en-US" dirty="0"/>
              <a:t>Design does not address response rates directly</a:t>
            </a:r>
          </a:p>
          <a:p>
            <a:pPr lvl="1"/>
            <a:r>
              <a:rPr lang="en-US" dirty="0"/>
              <a:t>Increase in operational flexibility may help RR</a:t>
            </a:r>
          </a:p>
          <a:p>
            <a:pPr lvl="1"/>
            <a:r>
              <a:rPr lang="en-US" dirty="0"/>
              <a:t>Shorter distance for participants to travel may help RR</a:t>
            </a:r>
          </a:p>
          <a:p>
            <a:r>
              <a:rPr lang="en-US" dirty="0"/>
              <a:t>Change in design, may affect trend analysis for certain measures</a:t>
            </a:r>
          </a:p>
          <a:p>
            <a:r>
              <a:rPr lang="en-US" dirty="0"/>
              <a:t>Reduction in exam content</a:t>
            </a:r>
          </a:p>
          <a:p>
            <a:r>
              <a:rPr lang="en-US" dirty="0"/>
              <a:t>Need for improved communication and coordination with collaborators on supplemental exam content</a:t>
            </a:r>
          </a:p>
        </p:txBody>
      </p:sp>
      <p:sp>
        <p:nvSpPr>
          <p:cNvPr id="2" name="Title 1">
            <a:extLst>
              <a:ext uri="{FF2B5EF4-FFF2-40B4-BE49-F238E27FC236}">
                <a16:creationId xmlns:a16="http://schemas.microsoft.com/office/drawing/2014/main" id="{7B1E6B5D-F84D-4864-ACF1-6FAF63F4362D}"/>
              </a:ext>
            </a:extLst>
          </p:cNvPr>
          <p:cNvSpPr>
            <a:spLocks noGrp="1"/>
          </p:cNvSpPr>
          <p:nvPr>
            <p:ph type="title"/>
          </p:nvPr>
        </p:nvSpPr>
        <p:spPr>
          <a:xfrm>
            <a:off x="0" y="-1"/>
            <a:ext cx="12192000" cy="1118937"/>
          </a:xfrm>
        </p:spPr>
        <p:txBody>
          <a:bodyPr/>
          <a:lstStyle/>
          <a:p>
            <a:pPr algn="ctr"/>
            <a:r>
              <a:rPr lang="en-US" dirty="0"/>
              <a:t>Disadvantages</a:t>
            </a:r>
          </a:p>
        </p:txBody>
      </p:sp>
    </p:spTree>
    <p:extLst>
      <p:ext uri="{BB962C8B-B14F-4D97-AF65-F5344CB8AC3E}">
        <p14:creationId xmlns:p14="http://schemas.microsoft.com/office/powerpoint/2010/main" val="3890134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2114550" y="1622426"/>
            <a:ext cx="8007351" cy="4530725"/>
          </a:xfrm>
        </p:spPr>
        <p:txBody>
          <a:bodyPr/>
          <a:lstStyle/>
          <a:p>
            <a:pPr>
              <a:buFontTx/>
              <a:buNone/>
            </a:pPr>
            <a:endParaRPr lang="en-US" altLang="en-US" b="1">
              <a:solidFill>
                <a:schemeClr val="hlink"/>
              </a:solidFill>
            </a:endParaRPr>
          </a:p>
          <a:p>
            <a:endParaRPr lang="en-US" altLang="en-US"/>
          </a:p>
        </p:txBody>
      </p:sp>
      <p:sp>
        <p:nvSpPr>
          <p:cNvPr id="51205" name="Text Box 5"/>
          <p:cNvSpPr txBox="1">
            <a:spLocks noChangeArrowheads="1"/>
          </p:cNvSpPr>
          <p:nvPr/>
        </p:nvSpPr>
        <p:spPr bwMode="auto">
          <a:xfrm>
            <a:off x="2484439" y="192087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50000"/>
              </a:spcBef>
              <a:buClr>
                <a:schemeClr val="accent2"/>
              </a:buClr>
              <a:buSzPct val="125000"/>
              <a:buChar char="•"/>
              <a:defRPr sz="3200">
                <a:solidFill>
                  <a:schemeClr val="accent1"/>
                </a:solidFill>
                <a:latin typeface="Swis721 BT" pitchFamily="34" charset="0"/>
              </a:defRPr>
            </a:lvl1pPr>
            <a:lvl2pPr marL="742950" indent="-285750">
              <a:spcBef>
                <a:spcPct val="50000"/>
              </a:spcBef>
              <a:buClr>
                <a:schemeClr val="hlink"/>
              </a:buClr>
              <a:buSzPct val="125000"/>
              <a:buChar char="•"/>
              <a:defRPr sz="3200">
                <a:solidFill>
                  <a:schemeClr val="accent1"/>
                </a:solidFill>
                <a:latin typeface="Swis721 BT" pitchFamily="34" charset="0"/>
              </a:defRPr>
            </a:lvl2pPr>
            <a:lvl3pPr marL="1143000" indent="-228600">
              <a:spcBef>
                <a:spcPct val="20000"/>
              </a:spcBef>
              <a:buChar char="•"/>
              <a:defRPr sz="2800" b="1">
                <a:solidFill>
                  <a:schemeClr val="accent1"/>
                </a:solidFill>
                <a:latin typeface="Swis721 BT" pitchFamily="34" charset="0"/>
              </a:defRPr>
            </a:lvl3pPr>
            <a:lvl4pPr marL="1600200" indent="-228600">
              <a:spcBef>
                <a:spcPct val="20000"/>
              </a:spcBef>
              <a:buChar char="–"/>
              <a:defRPr sz="2800" b="1">
                <a:solidFill>
                  <a:schemeClr val="accent1"/>
                </a:solidFill>
                <a:latin typeface="Swis721 BT" pitchFamily="34" charset="0"/>
              </a:defRPr>
            </a:lvl4pPr>
            <a:lvl5pPr marL="2057400" indent="-228600">
              <a:spcBef>
                <a:spcPct val="20000"/>
              </a:spcBef>
              <a:buChar char="»"/>
              <a:defRPr sz="2800" b="1">
                <a:solidFill>
                  <a:schemeClr val="accent1"/>
                </a:solidFill>
                <a:latin typeface="Swis721 BT" pitchFamily="34" charset="0"/>
              </a:defRPr>
            </a:lvl5pPr>
            <a:lvl6pPr marL="2514600" indent="-228600" eaLnBrk="0" fontAlgn="base" hangingPunct="0">
              <a:spcBef>
                <a:spcPct val="20000"/>
              </a:spcBef>
              <a:spcAft>
                <a:spcPct val="0"/>
              </a:spcAft>
              <a:buChar char="»"/>
              <a:defRPr sz="2800" b="1">
                <a:solidFill>
                  <a:schemeClr val="accent1"/>
                </a:solidFill>
                <a:latin typeface="Swis721 BT" pitchFamily="34" charset="0"/>
              </a:defRPr>
            </a:lvl6pPr>
            <a:lvl7pPr marL="2971800" indent="-228600" eaLnBrk="0" fontAlgn="base" hangingPunct="0">
              <a:spcBef>
                <a:spcPct val="20000"/>
              </a:spcBef>
              <a:spcAft>
                <a:spcPct val="0"/>
              </a:spcAft>
              <a:buChar char="»"/>
              <a:defRPr sz="2800" b="1">
                <a:solidFill>
                  <a:schemeClr val="accent1"/>
                </a:solidFill>
                <a:latin typeface="Swis721 BT" pitchFamily="34" charset="0"/>
              </a:defRPr>
            </a:lvl7pPr>
            <a:lvl8pPr marL="3429000" indent="-228600" eaLnBrk="0" fontAlgn="base" hangingPunct="0">
              <a:spcBef>
                <a:spcPct val="20000"/>
              </a:spcBef>
              <a:spcAft>
                <a:spcPct val="0"/>
              </a:spcAft>
              <a:buChar char="»"/>
              <a:defRPr sz="2800" b="1">
                <a:solidFill>
                  <a:schemeClr val="accent1"/>
                </a:solidFill>
                <a:latin typeface="Swis721 BT" pitchFamily="34" charset="0"/>
              </a:defRPr>
            </a:lvl8pPr>
            <a:lvl9pPr marL="3886200" indent="-228600" eaLnBrk="0" fontAlgn="base" hangingPunct="0">
              <a:spcBef>
                <a:spcPct val="20000"/>
              </a:spcBef>
              <a:spcAft>
                <a:spcPct val="0"/>
              </a:spcAft>
              <a:buChar char="»"/>
              <a:defRPr sz="2800" b="1">
                <a:solidFill>
                  <a:schemeClr val="accent1"/>
                </a:solidFill>
                <a:latin typeface="Swis721 BT" pitchFamily="34" charset="0"/>
              </a:defRPr>
            </a:lvl9pPr>
          </a:lstStyle>
          <a:p>
            <a:pPr fontAlgn="base">
              <a:spcBef>
                <a:spcPct val="0"/>
              </a:spcBef>
              <a:spcAft>
                <a:spcPct val="0"/>
              </a:spcAft>
              <a:buClrTx/>
              <a:buSzTx/>
              <a:buFontTx/>
              <a:buNone/>
            </a:pPr>
            <a:endParaRPr lang="en-US" altLang="en-US" sz="1800">
              <a:solidFill>
                <a:srgbClr val="FFFFFF"/>
              </a:solidFill>
            </a:endParaRPr>
          </a:p>
        </p:txBody>
      </p:sp>
      <p:pic>
        <p:nvPicPr>
          <p:cNvPr id="51206" name="Picture 6" descr="NI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8873" y="1069739"/>
            <a:ext cx="1098345" cy="109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Text Box 7"/>
          <p:cNvSpPr txBox="1">
            <a:spLocks noChangeArrowheads="1"/>
          </p:cNvSpPr>
          <p:nvPr/>
        </p:nvSpPr>
        <p:spPr bwMode="auto">
          <a:xfrm>
            <a:off x="8067677" y="215582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50000"/>
              </a:spcBef>
              <a:buClr>
                <a:schemeClr val="accent2"/>
              </a:buClr>
              <a:buSzPct val="125000"/>
              <a:buChar char="•"/>
              <a:defRPr sz="3200">
                <a:solidFill>
                  <a:schemeClr val="accent1"/>
                </a:solidFill>
                <a:latin typeface="Swis721 BT" pitchFamily="34" charset="0"/>
              </a:defRPr>
            </a:lvl1pPr>
            <a:lvl2pPr marL="742950" indent="-285750">
              <a:spcBef>
                <a:spcPct val="50000"/>
              </a:spcBef>
              <a:buClr>
                <a:schemeClr val="hlink"/>
              </a:buClr>
              <a:buSzPct val="125000"/>
              <a:buChar char="•"/>
              <a:defRPr sz="3200">
                <a:solidFill>
                  <a:schemeClr val="accent1"/>
                </a:solidFill>
                <a:latin typeface="Swis721 BT" pitchFamily="34" charset="0"/>
              </a:defRPr>
            </a:lvl2pPr>
            <a:lvl3pPr marL="1143000" indent="-228600">
              <a:spcBef>
                <a:spcPct val="20000"/>
              </a:spcBef>
              <a:buChar char="•"/>
              <a:defRPr sz="2800" b="1">
                <a:solidFill>
                  <a:schemeClr val="accent1"/>
                </a:solidFill>
                <a:latin typeface="Swis721 BT" pitchFamily="34" charset="0"/>
              </a:defRPr>
            </a:lvl3pPr>
            <a:lvl4pPr marL="1600200" indent="-228600">
              <a:spcBef>
                <a:spcPct val="20000"/>
              </a:spcBef>
              <a:buChar char="–"/>
              <a:defRPr sz="2800" b="1">
                <a:solidFill>
                  <a:schemeClr val="accent1"/>
                </a:solidFill>
                <a:latin typeface="Swis721 BT" pitchFamily="34" charset="0"/>
              </a:defRPr>
            </a:lvl4pPr>
            <a:lvl5pPr marL="2057400" indent="-228600">
              <a:spcBef>
                <a:spcPct val="20000"/>
              </a:spcBef>
              <a:buChar char="»"/>
              <a:defRPr sz="2800" b="1">
                <a:solidFill>
                  <a:schemeClr val="accent1"/>
                </a:solidFill>
                <a:latin typeface="Swis721 BT" pitchFamily="34" charset="0"/>
              </a:defRPr>
            </a:lvl5pPr>
            <a:lvl6pPr marL="2514600" indent="-228600" eaLnBrk="0" fontAlgn="base" hangingPunct="0">
              <a:spcBef>
                <a:spcPct val="20000"/>
              </a:spcBef>
              <a:spcAft>
                <a:spcPct val="0"/>
              </a:spcAft>
              <a:buChar char="»"/>
              <a:defRPr sz="2800" b="1">
                <a:solidFill>
                  <a:schemeClr val="accent1"/>
                </a:solidFill>
                <a:latin typeface="Swis721 BT" pitchFamily="34" charset="0"/>
              </a:defRPr>
            </a:lvl6pPr>
            <a:lvl7pPr marL="2971800" indent="-228600" eaLnBrk="0" fontAlgn="base" hangingPunct="0">
              <a:spcBef>
                <a:spcPct val="20000"/>
              </a:spcBef>
              <a:spcAft>
                <a:spcPct val="0"/>
              </a:spcAft>
              <a:buChar char="»"/>
              <a:defRPr sz="2800" b="1">
                <a:solidFill>
                  <a:schemeClr val="accent1"/>
                </a:solidFill>
                <a:latin typeface="Swis721 BT" pitchFamily="34" charset="0"/>
              </a:defRPr>
            </a:lvl7pPr>
            <a:lvl8pPr marL="3429000" indent="-228600" eaLnBrk="0" fontAlgn="base" hangingPunct="0">
              <a:spcBef>
                <a:spcPct val="20000"/>
              </a:spcBef>
              <a:spcAft>
                <a:spcPct val="0"/>
              </a:spcAft>
              <a:buChar char="»"/>
              <a:defRPr sz="2800" b="1">
                <a:solidFill>
                  <a:schemeClr val="accent1"/>
                </a:solidFill>
                <a:latin typeface="Swis721 BT" pitchFamily="34" charset="0"/>
              </a:defRPr>
            </a:lvl8pPr>
            <a:lvl9pPr marL="3886200" indent="-228600" eaLnBrk="0" fontAlgn="base" hangingPunct="0">
              <a:spcBef>
                <a:spcPct val="20000"/>
              </a:spcBef>
              <a:spcAft>
                <a:spcPct val="0"/>
              </a:spcAft>
              <a:buChar char="»"/>
              <a:defRPr sz="2800" b="1">
                <a:solidFill>
                  <a:schemeClr val="accent1"/>
                </a:solidFill>
                <a:latin typeface="Swis721 BT" pitchFamily="34" charset="0"/>
              </a:defRPr>
            </a:lvl9pPr>
          </a:lstStyle>
          <a:p>
            <a:pPr fontAlgn="base">
              <a:spcBef>
                <a:spcPct val="0"/>
              </a:spcBef>
              <a:spcAft>
                <a:spcPct val="0"/>
              </a:spcAft>
              <a:buClrTx/>
              <a:buSzTx/>
              <a:buFontTx/>
              <a:buNone/>
            </a:pPr>
            <a:endParaRPr lang="en-US" altLang="en-US" sz="1800">
              <a:solidFill>
                <a:srgbClr val="FFFFFF"/>
              </a:solidFill>
            </a:endParaRPr>
          </a:p>
        </p:txBody>
      </p:sp>
      <p:pic>
        <p:nvPicPr>
          <p:cNvPr id="51208" name="Picture 8" descr="FDA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2369" y="3085174"/>
            <a:ext cx="1463645" cy="66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Picture 9" descr="epa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6805" y="2394356"/>
            <a:ext cx="920384" cy="92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1" name="Picture 11" descr="Equal Housing Opportun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2544" y="3615225"/>
            <a:ext cx="849313" cy="89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2" name="Text Box 12"/>
          <p:cNvSpPr txBox="1">
            <a:spLocks noChangeArrowheads="1"/>
          </p:cNvSpPr>
          <p:nvPr/>
        </p:nvSpPr>
        <p:spPr bwMode="auto">
          <a:xfrm>
            <a:off x="3457189" y="1135942"/>
            <a:ext cx="444236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50000"/>
              </a:spcBef>
              <a:buClr>
                <a:schemeClr val="accent2"/>
              </a:buClr>
              <a:buSzPct val="125000"/>
              <a:buChar char="•"/>
              <a:tabLst>
                <a:tab pos="342900" algn="l"/>
              </a:tabLst>
              <a:defRPr sz="3200">
                <a:solidFill>
                  <a:schemeClr val="accent1"/>
                </a:solidFill>
                <a:latin typeface="Swis721 BT" pitchFamily="34" charset="0"/>
              </a:defRPr>
            </a:lvl1pPr>
            <a:lvl2pPr marL="742950" indent="-285750">
              <a:spcBef>
                <a:spcPct val="50000"/>
              </a:spcBef>
              <a:buClr>
                <a:schemeClr val="hlink"/>
              </a:buClr>
              <a:buSzPct val="125000"/>
              <a:buChar char="•"/>
              <a:tabLst>
                <a:tab pos="342900" algn="l"/>
              </a:tabLst>
              <a:defRPr sz="3200">
                <a:solidFill>
                  <a:schemeClr val="accent1"/>
                </a:solidFill>
                <a:latin typeface="Swis721 BT" pitchFamily="34" charset="0"/>
              </a:defRPr>
            </a:lvl2pPr>
            <a:lvl3pPr marL="1143000" indent="-228600">
              <a:spcBef>
                <a:spcPct val="20000"/>
              </a:spcBef>
              <a:buChar char="•"/>
              <a:tabLst>
                <a:tab pos="342900" algn="l"/>
              </a:tabLst>
              <a:defRPr sz="2800" b="1">
                <a:solidFill>
                  <a:schemeClr val="accent1"/>
                </a:solidFill>
                <a:latin typeface="Swis721 BT" pitchFamily="34" charset="0"/>
              </a:defRPr>
            </a:lvl3pPr>
            <a:lvl4pPr marL="1600200" indent="-228600">
              <a:spcBef>
                <a:spcPct val="20000"/>
              </a:spcBef>
              <a:buChar char="–"/>
              <a:tabLst>
                <a:tab pos="342900" algn="l"/>
              </a:tabLst>
              <a:defRPr sz="2800" b="1">
                <a:solidFill>
                  <a:schemeClr val="accent1"/>
                </a:solidFill>
                <a:latin typeface="Swis721 BT" pitchFamily="34" charset="0"/>
              </a:defRPr>
            </a:lvl4pPr>
            <a:lvl5pPr marL="2057400" indent="-228600">
              <a:spcBef>
                <a:spcPct val="20000"/>
              </a:spcBef>
              <a:buChar char="»"/>
              <a:tabLst>
                <a:tab pos="342900" algn="l"/>
              </a:tabLst>
              <a:defRPr sz="2800" b="1">
                <a:solidFill>
                  <a:schemeClr val="accent1"/>
                </a:solidFill>
                <a:latin typeface="Swis721 BT" pitchFamily="34" charset="0"/>
              </a:defRPr>
            </a:lvl5pPr>
            <a:lvl6pPr marL="2514600" indent="-228600" eaLnBrk="0" fontAlgn="base" hangingPunct="0">
              <a:spcBef>
                <a:spcPct val="20000"/>
              </a:spcBef>
              <a:spcAft>
                <a:spcPct val="0"/>
              </a:spcAft>
              <a:buChar char="»"/>
              <a:tabLst>
                <a:tab pos="342900" algn="l"/>
              </a:tabLst>
              <a:defRPr sz="2800" b="1">
                <a:solidFill>
                  <a:schemeClr val="accent1"/>
                </a:solidFill>
                <a:latin typeface="Swis721 BT" pitchFamily="34" charset="0"/>
              </a:defRPr>
            </a:lvl6pPr>
            <a:lvl7pPr marL="2971800" indent="-228600" eaLnBrk="0" fontAlgn="base" hangingPunct="0">
              <a:spcBef>
                <a:spcPct val="20000"/>
              </a:spcBef>
              <a:spcAft>
                <a:spcPct val="0"/>
              </a:spcAft>
              <a:buChar char="»"/>
              <a:tabLst>
                <a:tab pos="342900" algn="l"/>
              </a:tabLst>
              <a:defRPr sz="2800" b="1">
                <a:solidFill>
                  <a:schemeClr val="accent1"/>
                </a:solidFill>
                <a:latin typeface="Swis721 BT" pitchFamily="34" charset="0"/>
              </a:defRPr>
            </a:lvl7pPr>
            <a:lvl8pPr marL="3429000" indent="-228600" eaLnBrk="0" fontAlgn="base" hangingPunct="0">
              <a:spcBef>
                <a:spcPct val="20000"/>
              </a:spcBef>
              <a:spcAft>
                <a:spcPct val="0"/>
              </a:spcAft>
              <a:buChar char="»"/>
              <a:tabLst>
                <a:tab pos="342900" algn="l"/>
              </a:tabLst>
              <a:defRPr sz="2800" b="1">
                <a:solidFill>
                  <a:schemeClr val="accent1"/>
                </a:solidFill>
                <a:latin typeface="Swis721 BT" pitchFamily="34" charset="0"/>
              </a:defRPr>
            </a:lvl8pPr>
            <a:lvl9pPr marL="3886200" indent="-228600" eaLnBrk="0" fontAlgn="base" hangingPunct="0">
              <a:spcBef>
                <a:spcPct val="20000"/>
              </a:spcBef>
              <a:spcAft>
                <a:spcPct val="0"/>
              </a:spcAft>
              <a:buChar char="»"/>
              <a:tabLst>
                <a:tab pos="342900" algn="l"/>
              </a:tabLst>
              <a:defRPr sz="2800" b="1">
                <a:solidFill>
                  <a:schemeClr val="accent1"/>
                </a:solidFill>
                <a:latin typeface="Swis721 BT" pitchFamily="34" charset="0"/>
              </a:defRPr>
            </a:lvl9pPr>
          </a:lstStyle>
          <a:p>
            <a:pPr algn="ctr" fontAlgn="base">
              <a:spcBef>
                <a:spcPct val="40000"/>
              </a:spcBef>
              <a:spcAft>
                <a:spcPct val="0"/>
              </a:spcAft>
              <a:buClrTx/>
              <a:buSzTx/>
              <a:buFontTx/>
              <a:buNone/>
            </a:pPr>
            <a:r>
              <a:rPr lang="en-US" altLang="en-US" sz="2800" dirty="0">
                <a:solidFill>
                  <a:srgbClr val="040404"/>
                </a:solidFill>
                <a:latin typeface="Calibri" panose="020F0502020204030204" pitchFamily="34" charset="0"/>
              </a:rPr>
              <a:t>Over the years, there have been more than two dozen partners with various degrees of collaboration</a:t>
            </a:r>
          </a:p>
        </p:txBody>
      </p:sp>
      <p:pic>
        <p:nvPicPr>
          <p:cNvPr id="51214" name="Picture 14" descr="USDA Logo"/>
          <p:cNvPicPr>
            <a:picLocks noChangeAspect="1" noChangeArrowheads="1"/>
          </p:cNvPicPr>
          <p:nvPr/>
        </p:nvPicPr>
        <p:blipFill>
          <a:blip r:embed="rId7">
            <a:extLst>
              <a:ext uri="{28A0092B-C50C-407E-A947-70E740481C1C}">
                <a14:useLocalDpi xmlns:a14="http://schemas.microsoft.com/office/drawing/2010/main" val="0"/>
              </a:ext>
            </a:extLst>
          </a:blip>
          <a:srcRect l="37045" t="62500" r="41260" b="17209"/>
          <a:stretch>
            <a:fillRect/>
          </a:stretch>
        </p:blipFill>
        <p:spPr bwMode="auto">
          <a:xfrm>
            <a:off x="6873050" y="4973016"/>
            <a:ext cx="1293819" cy="907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215" name="Picture 15" descr="ARS Logo"/>
          <p:cNvPicPr>
            <a:picLocks noChangeAspect="1" noChangeArrowheads="1"/>
          </p:cNvPicPr>
          <p:nvPr/>
        </p:nvPicPr>
        <p:blipFill>
          <a:blip r:embed="rId7">
            <a:extLst>
              <a:ext uri="{28A0092B-C50C-407E-A947-70E740481C1C}">
                <a14:useLocalDpi xmlns:a14="http://schemas.microsoft.com/office/drawing/2010/main" val="0"/>
              </a:ext>
            </a:extLst>
          </a:blip>
          <a:srcRect l="67610" t="63129" r="10466" b="16797"/>
          <a:stretch>
            <a:fillRect/>
          </a:stretch>
        </p:blipFill>
        <p:spPr bwMode="auto">
          <a:xfrm>
            <a:off x="8280581" y="3289216"/>
            <a:ext cx="115887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218" name="Picture 18" descr="nlm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085" y="4676227"/>
            <a:ext cx="641351" cy="64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1" name="Picture 23" descr="IOM Logo"/>
          <p:cNvPicPr>
            <a:picLocks noChangeAspect="1" noChangeArrowheads="1"/>
          </p:cNvPicPr>
          <p:nvPr/>
        </p:nvPicPr>
        <p:blipFill>
          <a:blip r:embed="rId9">
            <a:extLst>
              <a:ext uri="{28A0092B-C50C-407E-A947-70E740481C1C}">
                <a14:useLocalDpi xmlns:a14="http://schemas.microsoft.com/office/drawing/2010/main" val="0"/>
              </a:ext>
            </a:extLst>
          </a:blip>
          <a:srcRect l="47864" t="38554" b="-8032"/>
          <a:stretch>
            <a:fillRect/>
          </a:stretch>
        </p:blipFill>
        <p:spPr bwMode="auto">
          <a:xfrm>
            <a:off x="3725465" y="5621339"/>
            <a:ext cx="2711451"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2" name="Picture 24" descr="NKDEP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74704" y="4764730"/>
            <a:ext cx="1798883" cy="79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4" name="Picture 26" descr="NICHD 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27540" y="4906964"/>
            <a:ext cx="11906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7" name="Picture 29" descr="United States Department of Agriculture - Economic Research Service - The Economics of Food, Farming, Natural Resources, and Rural America...">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37925" y="4081575"/>
            <a:ext cx="3548063" cy="50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2">
            <a:extLst>
              <a:ext uri="{FF2B5EF4-FFF2-40B4-BE49-F238E27FC236}">
                <a16:creationId xmlns:a16="http://schemas.microsoft.com/office/drawing/2014/main" id="{2A98B0EE-7B23-4DC9-8BF8-D88389D3AFB1}"/>
              </a:ext>
            </a:extLst>
          </p:cNvPr>
          <p:cNvSpPr txBox="1">
            <a:spLocks/>
          </p:cNvSpPr>
          <p:nvPr/>
        </p:nvSpPr>
        <p:spPr>
          <a:xfrm>
            <a:off x="0" y="6192"/>
            <a:ext cx="12191999" cy="1073378"/>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lang="en-US" sz="3000" b="1" kern="1200" dirty="0">
                <a:solidFill>
                  <a:srgbClr val="00737F"/>
                </a:solidFill>
                <a:latin typeface="Arial"/>
                <a:ea typeface="+mj-ea"/>
                <a:cs typeface="Arial"/>
              </a:defRPr>
            </a:lvl1pPr>
          </a:lstStyle>
          <a:p>
            <a:pPr algn="ctr"/>
            <a:r>
              <a:rPr lang="en-US" dirty="0"/>
              <a:t>NHANES: A Model of Broad and Deep Partnerships</a:t>
            </a:r>
          </a:p>
        </p:txBody>
      </p:sp>
      <p:pic>
        <p:nvPicPr>
          <p:cNvPr id="4" name="Picture 3" descr="DHHS Logo">
            <a:extLst>
              <a:ext uri="{FF2B5EF4-FFF2-40B4-BE49-F238E27FC236}">
                <a16:creationId xmlns:a16="http://schemas.microsoft.com/office/drawing/2014/main" id="{EEB1A0E4-CE8F-4FFA-9F5D-DD37B9CC3780}"/>
              </a:ext>
            </a:extLst>
          </p:cNvPr>
          <p:cNvPicPr>
            <a:picLocks noChangeAspect="1"/>
          </p:cNvPicPr>
          <p:nvPr/>
        </p:nvPicPr>
        <p:blipFill>
          <a:blip r:embed="rId14"/>
          <a:stretch>
            <a:fillRect/>
          </a:stretch>
        </p:blipFill>
        <p:spPr>
          <a:xfrm>
            <a:off x="1324913" y="1230218"/>
            <a:ext cx="1228725" cy="1266825"/>
          </a:xfrm>
          <a:prstGeom prst="rect">
            <a:avLst/>
          </a:prstGeom>
        </p:spPr>
      </p:pic>
      <p:pic>
        <p:nvPicPr>
          <p:cNvPr id="6" name="Picture 5" descr="NCI Logo">
            <a:extLst>
              <a:ext uri="{FF2B5EF4-FFF2-40B4-BE49-F238E27FC236}">
                <a16:creationId xmlns:a16="http://schemas.microsoft.com/office/drawing/2014/main" id="{0046D3D5-3675-403C-A187-649D37884046}"/>
              </a:ext>
            </a:extLst>
          </p:cNvPr>
          <p:cNvPicPr>
            <a:picLocks noChangeAspect="1"/>
          </p:cNvPicPr>
          <p:nvPr/>
        </p:nvPicPr>
        <p:blipFill>
          <a:blip r:embed="rId15"/>
          <a:stretch>
            <a:fillRect/>
          </a:stretch>
        </p:blipFill>
        <p:spPr>
          <a:xfrm>
            <a:off x="1516645" y="4500017"/>
            <a:ext cx="1152525" cy="809625"/>
          </a:xfrm>
          <a:prstGeom prst="rect">
            <a:avLst/>
          </a:prstGeom>
        </p:spPr>
      </p:pic>
      <p:pic>
        <p:nvPicPr>
          <p:cNvPr id="8" name="Picture 7" descr="NIH-ODS Logo">
            <a:extLst>
              <a:ext uri="{FF2B5EF4-FFF2-40B4-BE49-F238E27FC236}">
                <a16:creationId xmlns:a16="http://schemas.microsoft.com/office/drawing/2014/main" id="{74A289E2-B4F2-4C84-BF26-52339AA8E299}"/>
              </a:ext>
            </a:extLst>
          </p:cNvPr>
          <p:cNvPicPr>
            <a:picLocks noChangeAspect="1"/>
          </p:cNvPicPr>
          <p:nvPr/>
        </p:nvPicPr>
        <p:blipFill>
          <a:blip r:embed="rId16"/>
          <a:stretch>
            <a:fillRect/>
          </a:stretch>
        </p:blipFill>
        <p:spPr>
          <a:xfrm>
            <a:off x="8682178" y="4371999"/>
            <a:ext cx="1276350" cy="1590675"/>
          </a:xfrm>
          <a:prstGeom prst="rect">
            <a:avLst/>
          </a:prstGeom>
        </p:spPr>
      </p:pic>
      <p:pic>
        <p:nvPicPr>
          <p:cNvPr id="37" name="Picture 36" descr="NIDDK Logo">
            <a:extLst>
              <a:ext uri="{FF2B5EF4-FFF2-40B4-BE49-F238E27FC236}">
                <a16:creationId xmlns:a16="http://schemas.microsoft.com/office/drawing/2014/main" id="{756997B2-CD89-4155-AB56-BDE9B61D2225}"/>
              </a:ext>
            </a:extLst>
          </p:cNvPr>
          <p:cNvPicPr>
            <a:picLocks noChangeAspect="1"/>
          </p:cNvPicPr>
          <p:nvPr/>
        </p:nvPicPr>
        <p:blipFill>
          <a:blip r:embed="rId17"/>
          <a:stretch>
            <a:fillRect/>
          </a:stretch>
        </p:blipFill>
        <p:spPr>
          <a:xfrm>
            <a:off x="10007163" y="2633553"/>
            <a:ext cx="1707028" cy="865707"/>
          </a:xfrm>
          <a:prstGeom prst="rect">
            <a:avLst/>
          </a:prstGeom>
        </p:spPr>
      </p:pic>
      <p:pic>
        <p:nvPicPr>
          <p:cNvPr id="39" name="Picture 38" descr="NIAAA Logo">
            <a:extLst>
              <a:ext uri="{FF2B5EF4-FFF2-40B4-BE49-F238E27FC236}">
                <a16:creationId xmlns:a16="http://schemas.microsoft.com/office/drawing/2014/main" id="{080AF76B-E506-4B1D-9212-17FA5CD7CA57}"/>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14956" y="5693876"/>
            <a:ext cx="1319960" cy="640131"/>
          </a:xfrm>
          <a:prstGeom prst="rect">
            <a:avLst/>
          </a:prstGeom>
        </p:spPr>
      </p:pic>
      <p:pic>
        <p:nvPicPr>
          <p:cNvPr id="40" name="Picture 39" descr="NIAMS Logo">
            <a:extLst>
              <a:ext uri="{FF2B5EF4-FFF2-40B4-BE49-F238E27FC236}">
                <a16:creationId xmlns:a16="http://schemas.microsoft.com/office/drawing/2014/main" id="{FFB767FD-98D3-43B6-B9EC-B3CE400D7B2E}"/>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t="58336" r="12065"/>
          <a:stretch/>
        </p:blipFill>
        <p:spPr>
          <a:xfrm>
            <a:off x="7999161" y="2277068"/>
            <a:ext cx="1503365" cy="732781"/>
          </a:xfrm>
          <a:prstGeom prst="rect">
            <a:avLst/>
          </a:prstGeom>
        </p:spPr>
      </p:pic>
      <p:pic>
        <p:nvPicPr>
          <p:cNvPr id="41" name="Picture 40" descr="NIH-NIMH Logo">
            <a:extLst>
              <a:ext uri="{FF2B5EF4-FFF2-40B4-BE49-F238E27FC236}">
                <a16:creationId xmlns:a16="http://schemas.microsoft.com/office/drawing/2014/main" id="{88E65A9D-0E73-40BC-AEE2-07F952A9D908}"/>
              </a:ext>
            </a:extLst>
          </p:cNvPr>
          <p:cNvPicPr>
            <a:picLocks noChangeAspect="1"/>
          </p:cNvPicPr>
          <p:nvPr/>
        </p:nvPicPr>
        <p:blipFill>
          <a:blip r:embed="rId20"/>
          <a:stretch>
            <a:fillRect/>
          </a:stretch>
        </p:blipFill>
        <p:spPr>
          <a:xfrm>
            <a:off x="246280" y="2497043"/>
            <a:ext cx="2105958" cy="699178"/>
          </a:xfrm>
          <a:prstGeom prst="rect">
            <a:avLst/>
          </a:prstGeom>
        </p:spPr>
      </p:pic>
      <p:pic>
        <p:nvPicPr>
          <p:cNvPr id="42" name="Picture 41" descr="NIDCR Logo">
            <a:extLst>
              <a:ext uri="{FF2B5EF4-FFF2-40B4-BE49-F238E27FC236}">
                <a16:creationId xmlns:a16="http://schemas.microsoft.com/office/drawing/2014/main" id="{2A93E722-B557-487F-BED3-44A6D40E0E93}"/>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737364" y="3373668"/>
            <a:ext cx="987455" cy="947603"/>
          </a:xfrm>
          <a:prstGeom prst="rect">
            <a:avLst/>
          </a:prstGeom>
        </p:spPr>
      </p:pic>
      <p:pic>
        <p:nvPicPr>
          <p:cNvPr id="43" name="Picture 42" descr="NHLBI Logo">
            <a:extLst>
              <a:ext uri="{FF2B5EF4-FFF2-40B4-BE49-F238E27FC236}">
                <a16:creationId xmlns:a16="http://schemas.microsoft.com/office/drawing/2014/main" id="{60C1A0EE-CBB4-4C3F-84E2-C53F3335DCA8}"/>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4184715" y="3232488"/>
            <a:ext cx="2132272" cy="614981"/>
          </a:xfrm>
          <a:prstGeom prst="rect">
            <a:avLst/>
          </a:prstGeom>
        </p:spPr>
      </p:pic>
      <p:pic>
        <p:nvPicPr>
          <p:cNvPr id="44" name="Picture 43" descr="NIH-NEI Logo">
            <a:extLst>
              <a:ext uri="{FF2B5EF4-FFF2-40B4-BE49-F238E27FC236}">
                <a16:creationId xmlns:a16="http://schemas.microsoft.com/office/drawing/2014/main" id="{05537822-0145-423A-80C6-90BB93BD7508}"/>
              </a:ext>
            </a:extLst>
          </p:cNvPr>
          <p:cNvPicPr>
            <a:picLocks noChangeAspect="1"/>
          </p:cNvPicPr>
          <p:nvPr/>
        </p:nvPicPr>
        <p:blipFill>
          <a:blip r:embed="rId23"/>
          <a:stretch>
            <a:fillRect/>
          </a:stretch>
        </p:blipFill>
        <p:spPr>
          <a:xfrm>
            <a:off x="9754838" y="3680483"/>
            <a:ext cx="2437162" cy="675265"/>
          </a:xfrm>
          <a:prstGeom prst="rect">
            <a:avLst/>
          </a:prstGeom>
        </p:spPr>
      </p:pic>
      <p:pic>
        <p:nvPicPr>
          <p:cNvPr id="45" name="Picture 44" descr="NIH-NIA Logo">
            <a:extLst>
              <a:ext uri="{FF2B5EF4-FFF2-40B4-BE49-F238E27FC236}">
                <a16:creationId xmlns:a16="http://schemas.microsoft.com/office/drawing/2014/main" id="{67353BD4-CACB-49DC-8870-7359CE9F4D83}"/>
              </a:ext>
            </a:extLst>
          </p:cNvPr>
          <p:cNvPicPr>
            <a:picLocks noChangeAspect="1"/>
          </p:cNvPicPr>
          <p:nvPr/>
        </p:nvPicPr>
        <p:blipFill>
          <a:blip r:embed="rId24"/>
          <a:stretch>
            <a:fillRect/>
          </a:stretch>
        </p:blipFill>
        <p:spPr>
          <a:xfrm>
            <a:off x="6480356" y="6113323"/>
            <a:ext cx="3419475" cy="564636"/>
          </a:xfrm>
          <a:prstGeom prst="rect">
            <a:avLst/>
          </a:prstGeom>
        </p:spPr>
      </p:pic>
      <p:pic>
        <p:nvPicPr>
          <p:cNvPr id="46" name="Picture 45" descr="NIDCD Logo">
            <a:extLst>
              <a:ext uri="{FF2B5EF4-FFF2-40B4-BE49-F238E27FC236}">
                <a16:creationId xmlns:a16="http://schemas.microsoft.com/office/drawing/2014/main" id="{B23E61C5-CBF0-4BF1-8AD3-01B72BAB138D}"/>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1998027" y="5426785"/>
            <a:ext cx="1603830" cy="1264694"/>
          </a:xfrm>
          <a:prstGeom prst="rect">
            <a:avLst/>
          </a:prstGeom>
        </p:spPr>
      </p:pic>
      <p:pic>
        <p:nvPicPr>
          <p:cNvPr id="9" name="Picture 8" descr="CDC Logo">
            <a:extLst>
              <a:ext uri="{FF2B5EF4-FFF2-40B4-BE49-F238E27FC236}">
                <a16:creationId xmlns:a16="http://schemas.microsoft.com/office/drawing/2014/main" id="{F8774E5F-7C88-4114-B3D6-E1485BB8E6E3}"/>
              </a:ext>
            </a:extLst>
          </p:cNvPr>
          <p:cNvPicPr>
            <a:picLocks noChangeAspect="1"/>
          </p:cNvPicPr>
          <p:nvPr/>
        </p:nvPicPr>
        <p:blipFill>
          <a:blip r:embed="rId26"/>
          <a:stretch>
            <a:fillRect/>
          </a:stretch>
        </p:blipFill>
        <p:spPr>
          <a:xfrm>
            <a:off x="8592429" y="1148425"/>
            <a:ext cx="1366099" cy="890934"/>
          </a:xfrm>
          <a:prstGeom prst="rect">
            <a:avLst/>
          </a:prstGeom>
        </p:spPr>
      </p:pic>
    </p:spTree>
    <p:extLst>
      <p:ext uri="{BB962C8B-B14F-4D97-AF65-F5344CB8AC3E}">
        <p14:creationId xmlns:p14="http://schemas.microsoft.com/office/powerpoint/2010/main" val="337526187"/>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4C245C-D815-4B3C-9100-2DF3B7B79D75}"/>
              </a:ext>
            </a:extLst>
          </p:cNvPr>
          <p:cNvSpPr>
            <a:spLocks noGrp="1"/>
          </p:cNvSpPr>
          <p:nvPr>
            <p:ph sz="quarter" idx="12"/>
          </p:nvPr>
        </p:nvSpPr>
        <p:spPr>
          <a:xfrm>
            <a:off x="1130968" y="1392037"/>
            <a:ext cx="8819148" cy="3206857"/>
          </a:xfrm>
        </p:spPr>
        <p:txBody>
          <a:bodyPr>
            <a:normAutofit/>
          </a:bodyPr>
          <a:lstStyle/>
          <a:p>
            <a:r>
              <a:rPr lang="en-US" dirty="0"/>
              <a:t>How would you like to provide input on the design decisions? </a:t>
            </a:r>
          </a:p>
          <a:p>
            <a:endParaRPr lang="en-US" dirty="0"/>
          </a:p>
        </p:txBody>
      </p:sp>
      <p:sp>
        <p:nvSpPr>
          <p:cNvPr id="2" name="Title 1">
            <a:extLst>
              <a:ext uri="{FF2B5EF4-FFF2-40B4-BE49-F238E27FC236}">
                <a16:creationId xmlns:a16="http://schemas.microsoft.com/office/drawing/2014/main" id="{D20FE2AE-2C66-41A9-B0C0-73032E8DBCD0}"/>
              </a:ext>
            </a:extLst>
          </p:cNvPr>
          <p:cNvSpPr>
            <a:spLocks noGrp="1"/>
          </p:cNvSpPr>
          <p:nvPr>
            <p:ph type="title"/>
          </p:nvPr>
        </p:nvSpPr>
        <p:spPr>
          <a:xfrm>
            <a:off x="0" y="0"/>
            <a:ext cx="12103768" cy="1130968"/>
          </a:xfrm>
        </p:spPr>
        <p:txBody>
          <a:bodyPr/>
          <a:lstStyle/>
          <a:p>
            <a:pPr algn="ctr"/>
            <a:r>
              <a:rPr lang="en-US" dirty="0"/>
              <a:t>Our Request to the BSC</a:t>
            </a:r>
          </a:p>
        </p:txBody>
      </p:sp>
    </p:spTree>
    <p:extLst>
      <p:ext uri="{BB962C8B-B14F-4D97-AF65-F5344CB8AC3E}">
        <p14:creationId xmlns:p14="http://schemas.microsoft.com/office/powerpoint/2010/main" val="3022766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9B3B7-A740-4279-AE98-E7E6FB60C99B}"/>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125711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cept sketch of the potential 38 foot long Community Outreach Mobile Unit.">
            <a:extLst>
              <a:ext uri="{FF2B5EF4-FFF2-40B4-BE49-F238E27FC236}">
                <a16:creationId xmlns:a16="http://schemas.microsoft.com/office/drawing/2014/main" id="{3F34EB33-0811-4273-B661-AF8CEC714165}"/>
              </a:ext>
            </a:extLst>
          </p:cNvPr>
          <p:cNvPicPr>
            <a:picLocks noChangeAspect="1"/>
          </p:cNvPicPr>
          <p:nvPr/>
        </p:nvPicPr>
        <p:blipFill>
          <a:blip r:embed="rId3"/>
          <a:stretch>
            <a:fillRect/>
          </a:stretch>
        </p:blipFill>
        <p:spPr>
          <a:xfrm>
            <a:off x="1310327" y="736765"/>
            <a:ext cx="9571345" cy="6554372"/>
          </a:xfrm>
          <a:prstGeom prst="rect">
            <a:avLst/>
          </a:prstGeom>
        </p:spPr>
      </p:pic>
      <p:sp>
        <p:nvSpPr>
          <p:cNvPr id="3" name="Title 1">
            <a:extLst>
              <a:ext uri="{FF2B5EF4-FFF2-40B4-BE49-F238E27FC236}">
                <a16:creationId xmlns:a16="http://schemas.microsoft.com/office/drawing/2014/main" id="{62FD759B-FB37-4FE0-8524-3D0DCBE68D33}"/>
              </a:ext>
            </a:extLst>
          </p:cNvPr>
          <p:cNvSpPr>
            <a:spLocks noGrp="1"/>
          </p:cNvSpPr>
          <p:nvPr>
            <p:ph type="title"/>
          </p:nvPr>
        </p:nvSpPr>
        <p:spPr>
          <a:xfrm>
            <a:off x="0" y="0"/>
            <a:ext cx="12067674" cy="1034716"/>
          </a:xfrm>
        </p:spPr>
        <p:txBody>
          <a:bodyPr>
            <a:noAutofit/>
          </a:bodyPr>
          <a:lstStyle/>
          <a:p>
            <a:pPr algn="ctr"/>
            <a:br>
              <a:rPr lang="en-US" dirty="0">
                <a:solidFill>
                  <a:srgbClr val="D9484F"/>
                </a:solidFill>
              </a:rPr>
            </a:br>
            <a:r>
              <a:rPr lang="en-US" dirty="0"/>
              <a:t>Self-Motorized Trailers</a:t>
            </a:r>
          </a:p>
        </p:txBody>
      </p:sp>
    </p:spTree>
    <p:extLst>
      <p:ext uri="{BB962C8B-B14F-4D97-AF65-F5344CB8AC3E}">
        <p14:creationId xmlns:p14="http://schemas.microsoft.com/office/powerpoint/2010/main" val="2412674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A8AB-990B-4DA9-AF84-A904268E9D2A}"/>
              </a:ext>
            </a:extLst>
          </p:cNvPr>
          <p:cNvSpPr>
            <a:spLocks noGrp="1"/>
          </p:cNvSpPr>
          <p:nvPr>
            <p:ph type="title"/>
          </p:nvPr>
        </p:nvSpPr>
        <p:spPr>
          <a:xfrm>
            <a:off x="0" y="1"/>
            <a:ext cx="12192000" cy="1012372"/>
          </a:xfrm>
        </p:spPr>
        <p:txBody>
          <a:bodyPr/>
          <a:lstStyle/>
          <a:p>
            <a:pPr algn="ctr"/>
            <a:r>
              <a:rPr lang="en-US" dirty="0"/>
              <a:t>NHANES Impact</a:t>
            </a:r>
          </a:p>
        </p:txBody>
      </p:sp>
      <p:sp>
        <p:nvSpPr>
          <p:cNvPr id="3" name="Content Placeholder 2">
            <a:extLst>
              <a:ext uri="{FF2B5EF4-FFF2-40B4-BE49-F238E27FC236}">
                <a16:creationId xmlns:a16="http://schemas.microsoft.com/office/drawing/2014/main" id="{7AE3F5DE-34AE-4600-872D-8FBEC126B507}"/>
              </a:ext>
            </a:extLst>
          </p:cNvPr>
          <p:cNvSpPr>
            <a:spLocks noGrp="1"/>
          </p:cNvSpPr>
          <p:nvPr>
            <p:ph idx="1"/>
          </p:nvPr>
        </p:nvSpPr>
        <p:spPr>
          <a:xfrm>
            <a:off x="1641764" y="1371600"/>
            <a:ext cx="9305636" cy="4114800"/>
          </a:xfrm>
        </p:spPr>
        <p:txBody>
          <a:bodyPr/>
          <a:lstStyle/>
          <a:p>
            <a:pPr marL="0" indent="0">
              <a:buNone/>
            </a:pPr>
            <a:r>
              <a:rPr lang="en-US" dirty="0"/>
              <a:t>NHANES contribution to the health and nutritional status of Americans is extensive and long standing:</a:t>
            </a:r>
          </a:p>
          <a:p>
            <a:r>
              <a:rPr lang="en-US" dirty="0"/>
              <a:t>Provides critical data to inform public health, science, and policy;</a:t>
            </a:r>
          </a:p>
          <a:p>
            <a:r>
              <a:rPr lang="en-US" dirty="0"/>
              <a:t>Responsive to current and future data needs</a:t>
            </a:r>
          </a:p>
          <a:p>
            <a:endParaRPr lang="en-US" dirty="0"/>
          </a:p>
        </p:txBody>
      </p:sp>
    </p:spTree>
    <p:extLst>
      <p:ext uri="{BB962C8B-B14F-4D97-AF65-F5344CB8AC3E}">
        <p14:creationId xmlns:p14="http://schemas.microsoft.com/office/powerpoint/2010/main" val="2419843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843988" y="1284276"/>
            <a:ext cx="7192241" cy="5085351"/>
          </a:xfrm>
        </p:spPr>
        <p:txBody>
          <a:bodyPr>
            <a:normAutofit/>
          </a:bodyPr>
          <a:lstStyle/>
          <a:p>
            <a:pPr marL="0" indent="0">
              <a:buNone/>
            </a:pPr>
            <a:r>
              <a:rPr lang="en-US" sz="2400" dirty="0"/>
              <a:t>We wouldn’t know …</a:t>
            </a:r>
          </a:p>
          <a:p>
            <a:pPr lvl="1"/>
            <a:r>
              <a:rPr lang="en-US" dirty="0"/>
              <a:t>If children are being exposed to lead, second hand smoke, and other harmful chemicals</a:t>
            </a:r>
          </a:p>
          <a:p>
            <a:pPr lvl="1"/>
            <a:r>
              <a:rPr lang="en-US" dirty="0"/>
              <a:t>If nutrient intakes are adequate</a:t>
            </a:r>
          </a:p>
          <a:p>
            <a:pPr lvl="1"/>
            <a:r>
              <a:rPr lang="en-US" dirty="0"/>
              <a:t>How babies and children grow </a:t>
            </a:r>
          </a:p>
          <a:p>
            <a:pPr lvl="1"/>
            <a:r>
              <a:rPr lang="en-US" dirty="0"/>
              <a:t>How high a chair seat should be</a:t>
            </a:r>
          </a:p>
          <a:p>
            <a:pPr lvl="1"/>
            <a:r>
              <a:rPr lang="en-US" dirty="0"/>
              <a:t>How much fuel is needed on passenger jets </a:t>
            </a:r>
          </a:p>
          <a:p>
            <a:pPr lvl="1"/>
            <a:r>
              <a:rPr lang="en-US" dirty="0"/>
              <a:t>If interventions to control diabetes/high blood pressure/cholesterol/hepatitis are working </a:t>
            </a:r>
          </a:p>
        </p:txBody>
      </p:sp>
      <p:sp>
        <p:nvSpPr>
          <p:cNvPr id="16" name="Title 15"/>
          <p:cNvSpPr>
            <a:spLocks noGrp="1"/>
          </p:cNvSpPr>
          <p:nvPr>
            <p:ph type="title"/>
          </p:nvPr>
        </p:nvSpPr>
        <p:spPr>
          <a:xfrm>
            <a:off x="0" y="0"/>
            <a:ext cx="12192000" cy="983848"/>
          </a:xfrm>
        </p:spPr>
        <p:txBody>
          <a:bodyPr>
            <a:normAutofit/>
          </a:bodyPr>
          <a:lstStyle/>
          <a:p>
            <a:pPr algn="ctr">
              <a:lnSpc>
                <a:spcPct val="100000"/>
              </a:lnSpc>
            </a:pPr>
            <a:r>
              <a:rPr lang="en-US" sz="3200" dirty="0"/>
              <a:t>What if there was no NHANES?</a:t>
            </a:r>
          </a:p>
        </p:txBody>
      </p:sp>
      <p:pic>
        <p:nvPicPr>
          <p:cNvPr id="5" name="Picture 4" descr="Picture of airplane">
            <a:extLst>
              <a:ext uri="{FF2B5EF4-FFF2-40B4-BE49-F238E27FC236}">
                <a16:creationId xmlns:a16="http://schemas.microsoft.com/office/drawing/2014/main" id="{5F564240-C19E-4243-8A37-0573C3A210FD}"/>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6982559" y="5013058"/>
            <a:ext cx="2901015" cy="1631321"/>
          </a:xfrm>
          <a:prstGeom prst="rect">
            <a:avLst/>
          </a:prstGeom>
        </p:spPr>
      </p:pic>
      <p:pic>
        <p:nvPicPr>
          <p:cNvPr id="24" name="Picture 23" descr="Growth Chart picture">
            <a:extLst>
              <a:ext uri="{FF2B5EF4-FFF2-40B4-BE49-F238E27FC236}">
                <a16:creationId xmlns:a16="http://schemas.microsoft.com/office/drawing/2014/main" id="{79EDD436-AC2E-4075-B9C0-6EC57015881B}"/>
              </a:ext>
            </a:extLst>
          </p:cNvPr>
          <p:cNvPicPr>
            <a:picLocks noChangeAspect="1"/>
          </p:cNvPicPr>
          <p:nvPr/>
        </p:nvPicPr>
        <p:blipFill>
          <a:blip r:embed="rId5">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rot="21157546">
            <a:off x="7930716" y="1002475"/>
            <a:ext cx="2263592" cy="2932381"/>
          </a:xfrm>
          <a:prstGeom prst="rect">
            <a:avLst/>
          </a:prstGeom>
        </p:spPr>
      </p:pic>
      <p:pic>
        <p:nvPicPr>
          <p:cNvPr id="27" name="Picture 26" descr="Growth Chart picture">
            <a:extLst>
              <a:ext uri="{FF2B5EF4-FFF2-40B4-BE49-F238E27FC236}">
                <a16:creationId xmlns:a16="http://schemas.microsoft.com/office/drawing/2014/main" id="{E48997C1-274D-4C52-BDBF-8B1B97BC2175}"/>
              </a:ext>
            </a:extLst>
          </p:cNvPr>
          <p:cNvPicPr>
            <a:picLocks noChangeAspect="1"/>
          </p:cNvPicPr>
          <p:nvPr/>
        </p:nvPicPr>
        <p:blipFill>
          <a:blip r:embed="rId7" cstate="screen">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rot="668905">
            <a:off x="9902494" y="517820"/>
            <a:ext cx="1757740" cy="2274722"/>
          </a:xfrm>
          <a:prstGeom prst="rect">
            <a:avLst/>
          </a:prstGeom>
        </p:spPr>
      </p:pic>
      <p:pic>
        <p:nvPicPr>
          <p:cNvPr id="33" name="Picture 32" descr="NDPP Logo">
            <a:extLst>
              <a:ext uri="{FF2B5EF4-FFF2-40B4-BE49-F238E27FC236}">
                <a16:creationId xmlns:a16="http://schemas.microsoft.com/office/drawing/2014/main" id="{A4F64A1C-4941-4A0B-B7F5-8DD3E83706AE}"/>
              </a:ext>
            </a:extLst>
          </p:cNvPr>
          <p:cNvPicPr>
            <a:picLocks noChangeAspect="1"/>
          </p:cNvPicPr>
          <p:nvPr/>
        </p:nvPicPr>
        <p:blipFill rotWithShape="1">
          <a:blip r:embed="rId9" cstate="screen">
            <a:extLst>
              <a:ext uri="{28A0092B-C50C-407E-A947-70E740481C1C}">
                <a14:useLocalDpi xmlns:a14="http://schemas.microsoft.com/office/drawing/2010/main"/>
              </a:ext>
              <a:ext uri="{837473B0-CC2E-450A-ABE3-18F120FF3D39}">
                <a1611:picAttrSrcUrl xmlns:a1611="http://schemas.microsoft.com/office/drawing/2016/11/main" r:id="rId10"/>
              </a:ext>
            </a:extLst>
          </a:blip>
          <a:srcRect/>
          <a:stretch/>
        </p:blipFill>
        <p:spPr>
          <a:xfrm>
            <a:off x="7373587" y="3653053"/>
            <a:ext cx="2282929" cy="1235324"/>
          </a:xfrm>
          <a:prstGeom prst="rect">
            <a:avLst/>
          </a:prstGeom>
        </p:spPr>
      </p:pic>
      <p:pic>
        <p:nvPicPr>
          <p:cNvPr id="14" name="Picture 13" descr="Picture of gas pump">
            <a:extLst>
              <a:ext uri="{FF2B5EF4-FFF2-40B4-BE49-F238E27FC236}">
                <a16:creationId xmlns:a16="http://schemas.microsoft.com/office/drawing/2014/main" id="{484849EE-6009-4AE8-9A8B-08B5C4368DE9}"/>
              </a:ext>
            </a:extLst>
          </p:cNvPr>
          <p:cNvPicPr>
            <a:picLocks noChangeAspect="1"/>
          </p:cNvPicPr>
          <p:nvPr/>
        </p:nvPicPr>
        <p:blipFill rotWithShape="1">
          <a:blip r:embed="rId11" cstate="screen">
            <a:extLst>
              <a:ext uri="{28A0092B-C50C-407E-A947-70E740481C1C}">
                <a14:useLocalDpi xmlns:a14="http://schemas.microsoft.com/office/drawing/2010/main"/>
              </a:ext>
              <a:ext uri="{837473B0-CC2E-450A-ABE3-18F120FF3D39}">
                <a1611:picAttrSrcUrl xmlns:a1611="http://schemas.microsoft.com/office/drawing/2016/11/main" r:id="rId12"/>
              </a:ext>
            </a:extLst>
          </a:blip>
          <a:srcRect/>
          <a:stretch/>
        </p:blipFill>
        <p:spPr>
          <a:xfrm>
            <a:off x="10110633" y="3948035"/>
            <a:ext cx="1752927" cy="1880684"/>
          </a:xfrm>
          <a:prstGeom prst="rect">
            <a:avLst/>
          </a:prstGeom>
        </p:spPr>
      </p:pic>
    </p:spTree>
    <p:extLst>
      <p:ext uri="{BB962C8B-B14F-4D97-AF65-F5344CB8AC3E}">
        <p14:creationId xmlns:p14="http://schemas.microsoft.com/office/powerpoint/2010/main" val="1515776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17700-E517-4108-85E8-621A638CF29F}"/>
              </a:ext>
            </a:extLst>
          </p:cNvPr>
          <p:cNvSpPr>
            <a:spLocks noGrp="1"/>
          </p:cNvSpPr>
          <p:nvPr>
            <p:ph type="title"/>
          </p:nvPr>
        </p:nvSpPr>
        <p:spPr/>
        <p:txBody>
          <a:bodyPr/>
          <a:lstStyle/>
          <a:p>
            <a:r>
              <a:rPr lang="en-US" dirty="0"/>
              <a:t>Why Reimagine NHANES?</a:t>
            </a:r>
          </a:p>
        </p:txBody>
      </p:sp>
    </p:spTree>
    <p:extLst>
      <p:ext uri="{BB962C8B-B14F-4D97-AF65-F5344CB8AC3E}">
        <p14:creationId xmlns:p14="http://schemas.microsoft.com/office/powerpoint/2010/main" val="36864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C3FB6B-891A-4A7A-B8D3-4FB111E865AE}"/>
              </a:ext>
            </a:extLst>
          </p:cNvPr>
          <p:cNvSpPr>
            <a:spLocks noGrp="1"/>
          </p:cNvSpPr>
          <p:nvPr>
            <p:ph sz="quarter" idx="12"/>
          </p:nvPr>
        </p:nvSpPr>
        <p:spPr>
          <a:xfrm>
            <a:off x="1631372" y="1392037"/>
            <a:ext cx="8395855" cy="4834592"/>
          </a:xfrm>
        </p:spPr>
        <p:txBody>
          <a:bodyPr/>
          <a:lstStyle/>
          <a:p>
            <a:r>
              <a:rPr lang="en-US" dirty="0"/>
              <a:t>Current data collection contract ends after the NHANES 2021-22 cycle</a:t>
            </a:r>
          </a:p>
          <a:p>
            <a:pPr lvl="1"/>
            <a:r>
              <a:rPr lang="en-US" dirty="0"/>
              <a:t>Need a new contract for NHANES 2023 and beyond</a:t>
            </a:r>
          </a:p>
          <a:p>
            <a:endParaRPr lang="en-US" dirty="0"/>
          </a:p>
          <a:p>
            <a:r>
              <a:rPr lang="en-US" dirty="0"/>
              <a:t>Take advantage of new data collection innovations</a:t>
            </a:r>
          </a:p>
          <a:p>
            <a:endParaRPr lang="en-US" dirty="0"/>
          </a:p>
        </p:txBody>
      </p:sp>
      <p:sp>
        <p:nvSpPr>
          <p:cNvPr id="3" name="Title 2">
            <a:extLst>
              <a:ext uri="{FF2B5EF4-FFF2-40B4-BE49-F238E27FC236}">
                <a16:creationId xmlns:a16="http://schemas.microsoft.com/office/drawing/2014/main" id="{A5FF845D-4F05-42FE-BA3E-2049913945BC}"/>
              </a:ext>
            </a:extLst>
          </p:cNvPr>
          <p:cNvSpPr>
            <a:spLocks noGrp="1"/>
          </p:cNvSpPr>
          <p:nvPr>
            <p:ph type="title"/>
          </p:nvPr>
        </p:nvSpPr>
        <p:spPr>
          <a:xfrm>
            <a:off x="0" y="0"/>
            <a:ext cx="12192000" cy="1143505"/>
          </a:xfrm>
        </p:spPr>
        <p:txBody>
          <a:bodyPr/>
          <a:lstStyle/>
          <a:p>
            <a:pPr algn="ctr"/>
            <a:r>
              <a:rPr lang="en-US" dirty="0"/>
              <a:t>Opportunity for 2023 and beyond</a:t>
            </a:r>
          </a:p>
        </p:txBody>
      </p:sp>
    </p:spTree>
    <p:extLst>
      <p:ext uri="{BB962C8B-B14F-4D97-AF65-F5344CB8AC3E}">
        <p14:creationId xmlns:p14="http://schemas.microsoft.com/office/powerpoint/2010/main" val="3166695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11B626-FB85-47EA-AF4D-E86F37D17A9A}"/>
              </a:ext>
            </a:extLst>
          </p:cNvPr>
          <p:cNvSpPr>
            <a:spLocks noGrp="1"/>
          </p:cNvSpPr>
          <p:nvPr>
            <p:ph sz="quarter" idx="12"/>
          </p:nvPr>
        </p:nvSpPr>
        <p:spPr>
          <a:xfrm>
            <a:off x="1714499" y="1357312"/>
            <a:ext cx="8385465" cy="4143375"/>
          </a:xfrm>
        </p:spPr>
        <p:txBody>
          <a:bodyPr/>
          <a:lstStyle/>
          <a:p>
            <a:r>
              <a:rPr lang="en-US" dirty="0"/>
              <a:t>15 locations per year, highly </a:t>
            </a:r>
            <a:r>
              <a:rPr lang="en-US" b="1" dirty="0"/>
              <a:t>clustered sample</a:t>
            </a:r>
          </a:p>
          <a:p>
            <a:r>
              <a:rPr lang="en-US" b="1" dirty="0"/>
              <a:t>Data release timeliness </a:t>
            </a:r>
            <a:r>
              <a:rPr lang="en-US" dirty="0"/>
              <a:t>- 15 locations per year and small sample sizes lead to potential disclosure risk, and require 2-year data release</a:t>
            </a:r>
          </a:p>
          <a:p>
            <a:r>
              <a:rPr lang="en-US" b="1" dirty="0"/>
              <a:t>Time burden on participant </a:t>
            </a:r>
            <a:r>
              <a:rPr lang="en-US" dirty="0"/>
              <a:t>for screening, in-home interview, and MEC exam</a:t>
            </a:r>
          </a:p>
          <a:p>
            <a:r>
              <a:rPr lang="en-US" dirty="0"/>
              <a:t>Dependence on external funding by collaborators</a:t>
            </a:r>
          </a:p>
          <a:p>
            <a:endParaRPr lang="en-US" dirty="0"/>
          </a:p>
        </p:txBody>
      </p:sp>
      <p:sp>
        <p:nvSpPr>
          <p:cNvPr id="3" name="Title 2">
            <a:extLst>
              <a:ext uri="{FF2B5EF4-FFF2-40B4-BE49-F238E27FC236}">
                <a16:creationId xmlns:a16="http://schemas.microsoft.com/office/drawing/2014/main" id="{EF52429A-5405-442E-A27D-688C68422D85}"/>
              </a:ext>
            </a:extLst>
          </p:cNvPr>
          <p:cNvSpPr>
            <a:spLocks noGrp="1"/>
          </p:cNvSpPr>
          <p:nvPr>
            <p:ph type="title"/>
          </p:nvPr>
        </p:nvSpPr>
        <p:spPr>
          <a:xfrm>
            <a:off x="0" y="0"/>
            <a:ext cx="12192000" cy="1128991"/>
          </a:xfrm>
        </p:spPr>
        <p:txBody>
          <a:bodyPr>
            <a:normAutofit/>
          </a:bodyPr>
          <a:lstStyle/>
          <a:p>
            <a:pPr algn="ctr"/>
            <a:r>
              <a:rPr lang="en-US" dirty="0"/>
              <a:t>Limitations of Current Survey Design</a:t>
            </a:r>
          </a:p>
        </p:txBody>
      </p:sp>
    </p:spTree>
    <p:extLst>
      <p:ext uri="{BB962C8B-B14F-4D97-AF65-F5344CB8AC3E}">
        <p14:creationId xmlns:p14="http://schemas.microsoft.com/office/powerpoint/2010/main" val="1940095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43316-9714-4838-BBE9-B1B94ECD18F8}"/>
              </a:ext>
            </a:extLst>
          </p:cNvPr>
          <p:cNvSpPr>
            <a:spLocks noGrp="1"/>
          </p:cNvSpPr>
          <p:nvPr>
            <p:ph type="title"/>
          </p:nvPr>
        </p:nvSpPr>
        <p:spPr/>
        <p:txBody>
          <a:bodyPr/>
          <a:lstStyle/>
          <a:p>
            <a:r>
              <a:rPr lang="en-US" dirty="0"/>
              <a:t>Considerations for NHANES Redesign</a:t>
            </a:r>
          </a:p>
        </p:txBody>
      </p:sp>
    </p:spTree>
    <p:extLst>
      <p:ext uri="{BB962C8B-B14F-4D97-AF65-F5344CB8AC3E}">
        <p14:creationId xmlns:p14="http://schemas.microsoft.com/office/powerpoint/2010/main" val="2087348750"/>
      </p:ext>
    </p:extLst>
  </p:cSld>
  <p:clrMapOvr>
    <a:masterClrMapping/>
  </p:clrMapOvr>
</p:sld>
</file>

<file path=ppt/theme/theme1.xml><?xml version="1.0" encoding="utf-8"?>
<a:theme xmlns:a="http://schemas.openxmlformats.org/drawingml/2006/main" name="Inside Slide Master">
  <a:themeElements>
    <a:clrScheme name="NHANES">
      <a:dk1>
        <a:srgbClr val="575B5D"/>
      </a:dk1>
      <a:lt1>
        <a:srgbClr val="FFFFFF"/>
      </a:lt1>
      <a:dk2>
        <a:srgbClr val="027A89"/>
      </a:dk2>
      <a:lt2>
        <a:srgbClr val="EEECE1"/>
      </a:lt2>
      <a:accent1>
        <a:srgbClr val="F0515A"/>
      </a:accent1>
      <a:accent2>
        <a:srgbClr val="1D8894"/>
      </a:accent2>
      <a:accent3>
        <a:srgbClr val="91D14F"/>
      </a:accent3>
      <a:accent4>
        <a:srgbClr val="23C8DA"/>
      </a:accent4>
      <a:accent5>
        <a:srgbClr val="CACACA"/>
      </a:accent5>
      <a:accent6>
        <a:srgbClr val="575B84"/>
      </a:accent6>
      <a:hlink>
        <a:srgbClr val="027A89"/>
      </a:hlink>
      <a:folHlink>
        <a:srgbClr val="1D889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6173</TotalTime>
  <Words>2142</Words>
  <Application>Microsoft Office PowerPoint</Application>
  <PresentationFormat>Widescreen</PresentationFormat>
  <Paragraphs>414</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Helvetica</vt:lpstr>
      <vt:lpstr>ITC Franklin Gothic Std Book</vt:lpstr>
      <vt:lpstr>Swis721 BT</vt:lpstr>
      <vt:lpstr>Wingdings</vt:lpstr>
      <vt:lpstr>Inside Slide Master</vt:lpstr>
      <vt:lpstr>NHANES Reimagined for a Changing Data World</vt:lpstr>
      <vt:lpstr>NHANES: The Gold Standard</vt:lpstr>
      <vt:lpstr>PowerPoint Presentation</vt:lpstr>
      <vt:lpstr>NHANES Impact</vt:lpstr>
      <vt:lpstr>What if there was no NHANES?</vt:lpstr>
      <vt:lpstr>Why Reimagine NHANES?</vt:lpstr>
      <vt:lpstr>Opportunity for 2023 and beyond</vt:lpstr>
      <vt:lpstr>Limitations of Current Survey Design</vt:lpstr>
      <vt:lpstr>Considerations for NHANES Redesign</vt:lpstr>
      <vt:lpstr>Main Considerations for NHANES Redesign</vt:lpstr>
      <vt:lpstr>Additional Considerations for NHANES Redesign</vt:lpstr>
      <vt:lpstr>Proposed NHANES 2023  Core Components</vt:lpstr>
      <vt:lpstr>PowerPoint Presentation</vt:lpstr>
      <vt:lpstr>Measures for NHANES Core</vt:lpstr>
      <vt:lpstr>PowerPoint Presentation</vt:lpstr>
      <vt:lpstr>PowerPoint Presentation</vt:lpstr>
      <vt:lpstr>Where are we with the redesign?</vt:lpstr>
      <vt:lpstr>Request for Information (RFI) – August 2017</vt:lpstr>
      <vt:lpstr>Current Thinking: Increase the Number of PSUs</vt:lpstr>
      <vt:lpstr>Current Thinking:  Consider Replacing Mobile Exam Centers</vt:lpstr>
      <vt:lpstr>Current Thinking:  Consider Replacing Mobile Exam Centers</vt:lpstr>
      <vt:lpstr>Potential Benefits of Self-Motorized Trailers</vt:lpstr>
      <vt:lpstr>Potential Limitations of Self-Motorized Trailers</vt:lpstr>
      <vt:lpstr>Potential NHANES 2023 Design  Under Consideration</vt:lpstr>
      <vt:lpstr>NHANES 2023 Core Content  with Rotating Supplemental Exams</vt:lpstr>
      <vt:lpstr>PowerPoint Presentation</vt:lpstr>
      <vt:lpstr>Potential Design Being Considered </vt:lpstr>
      <vt:lpstr>Advantages</vt:lpstr>
      <vt:lpstr>Disadvantages</vt:lpstr>
      <vt:lpstr>Our Request to the BSC</vt:lpstr>
      <vt:lpstr>Thank you</vt:lpstr>
      <vt:lpstr> Self-Motorized Trailers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Putting it all Together  in an Urban Setting</dc:title>
  <dc:subject/>
  <dc:creator>Linda Beatty</dc:creator>
  <cp:keywords/>
  <dc:description/>
  <cp:lastModifiedBy>Quintana, Anthony R. (CDC/DDPHSS/NCHS/OD)</cp:lastModifiedBy>
  <cp:revision>249</cp:revision>
  <cp:lastPrinted>2020-01-09T15:49:00Z</cp:lastPrinted>
  <dcterms:created xsi:type="dcterms:W3CDTF">2017-11-13T17:02:11Z</dcterms:created>
  <dcterms:modified xsi:type="dcterms:W3CDTF">2020-09-03T15:06:05Z</dcterms:modified>
  <cp:category/>
</cp:coreProperties>
</file>