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2"/>
  </p:notesMasterIdLst>
  <p:sldIdLst>
    <p:sldId id="257" r:id="rId6"/>
    <p:sldId id="310" r:id="rId7"/>
    <p:sldId id="320" r:id="rId8"/>
    <p:sldId id="307" r:id="rId9"/>
    <p:sldId id="326" r:id="rId10"/>
    <p:sldId id="340" r:id="rId11"/>
    <p:sldId id="343" r:id="rId12"/>
    <p:sldId id="342" r:id="rId13"/>
    <p:sldId id="345" r:id="rId14"/>
    <p:sldId id="346" r:id="rId15"/>
    <p:sldId id="344" r:id="rId16"/>
    <p:sldId id="259" r:id="rId17"/>
    <p:sldId id="272" r:id="rId18"/>
    <p:sldId id="347" r:id="rId19"/>
    <p:sldId id="348" r:id="rId20"/>
    <p:sldId id="349" r:id="rId21"/>
    <p:sldId id="330" r:id="rId22"/>
    <p:sldId id="350" r:id="rId23"/>
    <p:sldId id="351" r:id="rId24"/>
    <p:sldId id="331" r:id="rId25"/>
    <p:sldId id="321" r:id="rId26"/>
    <p:sldId id="352" r:id="rId27"/>
    <p:sldId id="296" r:id="rId28"/>
    <p:sldId id="353" r:id="rId29"/>
    <p:sldId id="327"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 Yulei (CDC/DDPHSS/NCHS/DRM)" initials="HY(" lastIdx="9" clrIdx="0">
    <p:extLst>
      <p:ext uri="{19B8F6BF-5375-455C-9EA6-DF929625EA0E}">
        <p15:presenceInfo xmlns:p15="http://schemas.microsoft.com/office/powerpoint/2012/main" userId="S::wdq7@cdc.gov::81b812f6-426a-4e20-92d5-a5e473e18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58"/>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A3B1B-EF83-4858-92AB-1BDF8666A86D}" v="1580" dt="2020-10-07T12:20:57.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412" autoAdjust="0"/>
  </p:normalViewPr>
  <p:slideViewPr>
    <p:cSldViewPr snapToGrid="0">
      <p:cViewPr varScale="1">
        <p:scale>
          <a:sx n="62" d="100"/>
          <a:sy n="62" d="100"/>
        </p:scale>
        <p:origin x="86" y="235"/>
      </p:cViewPr>
      <p:guideLst/>
    </p:cSldViewPr>
  </p:slideViewPr>
  <p:outlineViewPr>
    <p:cViewPr>
      <p:scale>
        <a:sx n="33" d="100"/>
        <a:sy n="33" d="100"/>
      </p:scale>
      <p:origin x="0" y="-123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'Graph Creation Walkthrough'!$C$16</c:f>
              <c:strCache>
                <c:ptCount val="1"/>
                <c:pt idx="0">
                  <c:v>RANDS Mean Round 1</c:v>
                </c:pt>
              </c:strCache>
            </c:strRef>
          </c:tx>
          <c:spPr>
            <a:noFill/>
            <a:ln>
              <a:noFill/>
            </a:ln>
            <a:effectLst/>
          </c:spPr>
          <c:invertIfNegative val="0"/>
          <c:errBars>
            <c:errBarType val="both"/>
            <c:errValType val="cust"/>
            <c:noEndCap val="0"/>
            <c:plus>
              <c:numRef>
                <c:f>'Graph Creation Walkthrough'!$H$150:$H$158</c:f>
                <c:numCache>
                  <c:formatCode>General</c:formatCode>
                  <c:ptCount val="9"/>
                  <c:pt idx="0">
                    <c:v>1.5680000000000001</c:v>
                  </c:pt>
                  <c:pt idx="1">
                    <c:v>2.7439999999999998</c:v>
                  </c:pt>
                  <c:pt idx="2">
                    <c:v>2.548</c:v>
                  </c:pt>
                  <c:pt idx="3">
                    <c:v>2.7439999999999998</c:v>
                  </c:pt>
                  <c:pt idx="4">
                    <c:v>1.5680000000000001</c:v>
                  </c:pt>
                  <c:pt idx="5">
                    <c:v>2.548</c:v>
                  </c:pt>
                  <c:pt idx="6">
                    <c:v>2.1560000000000001</c:v>
                  </c:pt>
                  <c:pt idx="7">
                    <c:v>1.96</c:v>
                  </c:pt>
                  <c:pt idx="8">
                    <c:v>1.8571</c:v>
                  </c:pt>
                </c:numCache>
              </c:numRef>
            </c:plus>
            <c:minus>
              <c:numRef>
                <c:f>'Graph Creation Walkthrough'!$H$150:$H$158</c:f>
                <c:numCache>
                  <c:formatCode>General</c:formatCode>
                  <c:ptCount val="9"/>
                  <c:pt idx="0">
                    <c:v>1.5680000000000001</c:v>
                  </c:pt>
                  <c:pt idx="1">
                    <c:v>2.7439999999999998</c:v>
                  </c:pt>
                  <c:pt idx="2">
                    <c:v>2.548</c:v>
                  </c:pt>
                  <c:pt idx="3">
                    <c:v>2.7439999999999998</c:v>
                  </c:pt>
                  <c:pt idx="4">
                    <c:v>1.5680000000000001</c:v>
                  </c:pt>
                  <c:pt idx="5">
                    <c:v>2.548</c:v>
                  </c:pt>
                  <c:pt idx="6">
                    <c:v>2.1560000000000001</c:v>
                  </c:pt>
                  <c:pt idx="7">
                    <c:v>1.96</c:v>
                  </c:pt>
                  <c:pt idx="8">
                    <c:v>1.8571</c:v>
                  </c:pt>
                </c:numCache>
              </c:numRef>
            </c:minus>
            <c:spPr>
              <a:noFill/>
              <a:ln w="9525" cap="flat" cmpd="sng" algn="ctr">
                <a:solidFill>
                  <a:schemeClr val="tx1">
                    <a:lumMod val="65000"/>
                    <a:lumOff val="35000"/>
                  </a:schemeClr>
                </a:solidFill>
                <a:round/>
              </a:ln>
              <a:effectLst/>
            </c:spPr>
          </c:errBars>
          <c:cat>
            <c:strRef>
              <c:f>'Graph Creation Walkthrough'!$B$17:$B$25</c:f>
              <c:strCache>
                <c:ptCount val="9"/>
                <c:pt idx="0">
                  <c:v>Uninsured</c:v>
                </c:pt>
                <c:pt idx="1">
                  <c:v>Couldn't afford care</c:v>
                </c:pt>
                <c:pt idx="2">
                  <c:v>Delayed care </c:v>
                </c:pt>
                <c:pt idx="3">
                  <c:v>Obese </c:v>
                </c:pt>
                <c:pt idx="4">
                  <c:v>Diagnosed diabetes</c:v>
                </c:pt>
                <c:pt idx="5">
                  <c:v>Diagnoesed hypertension</c:v>
                </c:pt>
                <c:pt idx="6">
                  <c:v>Diagnosed asthma (ever)</c:v>
                </c:pt>
                <c:pt idx="7">
                  <c:v>Current smoker</c:v>
                </c:pt>
                <c:pt idx="8">
                  <c:v>Fair/poor health status</c:v>
                </c:pt>
              </c:strCache>
            </c:strRef>
          </c:cat>
          <c:val>
            <c:numRef>
              <c:f>'Graph Creation Walkthrough'!$C$17:$C$25</c:f>
              <c:numCache>
                <c:formatCode>General</c:formatCode>
                <c:ptCount val="9"/>
                <c:pt idx="0">
                  <c:v>6.6</c:v>
                </c:pt>
                <c:pt idx="1">
                  <c:v>31.5</c:v>
                </c:pt>
                <c:pt idx="2">
                  <c:v>26.1</c:v>
                </c:pt>
                <c:pt idx="3">
                  <c:v>34.1</c:v>
                </c:pt>
                <c:pt idx="4">
                  <c:v>9</c:v>
                </c:pt>
                <c:pt idx="5">
                  <c:v>32</c:v>
                </c:pt>
                <c:pt idx="6">
                  <c:v>17.2</c:v>
                </c:pt>
                <c:pt idx="7">
                  <c:v>12.7</c:v>
                </c:pt>
                <c:pt idx="8">
                  <c:v>11.6236</c:v>
                </c:pt>
              </c:numCache>
            </c:numRef>
          </c:val>
          <c:extLst>
            <c:ext xmlns:c16="http://schemas.microsoft.com/office/drawing/2014/chart" uri="{C3380CC4-5D6E-409C-BE32-E72D297353CC}">
              <c16:uniqueId val="{00000000-F925-48B6-AEFB-5534C946EEE1}"/>
            </c:ext>
          </c:extLst>
        </c:ser>
        <c:ser>
          <c:idx val="1"/>
          <c:order val="1"/>
          <c:tx>
            <c:strRef>
              <c:f>'Graph Creation Walkthrough'!$D$16</c:f>
              <c:strCache>
                <c:ptCount val="1"/>
                <c:pt idx="0">
                  <c:v>NHIS Mean 2015</c:v>
                </c:pt>
              </c:strCache>
            </c:strRef>
          </c:tx>
          <c:spPr>
            <a:noFill/>
            <a:ln>
              <a:noFill/>
            </a:ln>
            <a:effectLst/>
          </c:spPr>
          <c:invertIfNegative val="0"/>
          <c:errBars>
            <c:errBarType val="both"/>
            <c:errValType val="cust"/>
            <c:noEndCap val="0"/>
            <c:plus>
              <c:numRef>
                <c:f>'Graph Creation Walkthrough'!$I$150:$I$158</c:f>
                <c:numCache>
                  <c:formatCode>General</c:formatCode>
                  <c:ptCount val="9"/>
                  <c:pt idx="0">
                    <c:v>0.98</c:v>
                  </c:pt>
                  <c:pt idx="1">
                    <c:v>1.1759999999999999</c:v>
                  </c:pt>
                  <c:pt idx="2">
                    <c:v>0.78400000000000003</c:v>
                  </c:pt>
                  <c:pt idx="3">
                    <c:v>1.5680000000000001</c:v>
                  </c:pt>
                  <c:pt idx="4">
                    <c:v>0.78400000000000003</c:v>
                  </c:pt>
                  <c:pt idx="5">
                    <c:v>1.5680000000000001</c:v>
                  </c:pt>
                  <c:pt idx="6">
                    <c:v>0.98</c:v>
                  </c:pt>
                  <c:pt idx="7">
                    <c:v>0.98</c:v>
                  </c:pt>
                  <c:pt idx="8">
                    <c:v>1.0715319999999999</c:v>
                  </c:pt>
                </c:numCache>
              </c:numRef>
            </c:plus>
            <c:minus>
              <c:numRef>
                <c:f>'Graph Creation Walkthrough'!$I$150:$I$158</c:f>
                <c:numCache>
                  <c:formatCode>General</c:formatCode>
                  <c:ptCount val="9"/>
                  <c:pt idx="0">
                    <c:v>0.98</c:v>
                  </c:pt>
                  <c:pt idx="1">
                    <c:v>1.1759999999999999</c:v>
                  </c:pt>
                  <c:pt idx="2">
                    <c:v>0.78400000000000003</c:v>
                  </c:pt>
                  <c:pt idx="3">
                    <c:v>1.5680000000000001</c:v>
                  </c:pt>
                  <c:pt idx="4">
                    <c:v>0.78400000000000003</c:v>
                  </c:pt>
                  <c:pt idx="5">
                    <c:v>1.5680000000000001</c:v>
                  </c:pt>
                  <c:pt idx="6">
                    <c:v>0.98</c:v>
                  </c:pt>
                  <c:pt idx="7">
                    <c:v>0.98</c:v>
                  </c:pt>
                  <c:pt idx="8">
                    <c:v>1.0715319999999999</c:v>
                  </c:pt>
                </c:numCache>
              </c:numRef>
            </c:minus>
            <c:spPr>
              <a:noFill/>
              <a:ln w="9525" cap="flat" cmpd="sng" algn="ctr">
                <a:solidFill>
                  <a:schemeClr val="tx1">
                    <a:lumMod val="65000"/>
                    <a:lumOff val="35000"/>
                  </a:schemeClr>
                </a:solidFill>
                <a:round/>
              </a:ln>
              <a:effectLst/>
            </c:spPr>
          </c:errBars>
          <c:cat>
            <c:strRef>
              <c:f>'Graph Creation Walkthrough'!$B$17:$B$25</c:f>
              <c:strCache>
                <c:ptCount val="9"/>
                <c:pt idx="0">
                  <c:v>Uninsured</c:v>
                </c:pt>
                <c:pt idx="1">
                  <c:v>Couldn't afford care</c:v>
                </c:pt>
                <c:pt idx="2">
                  <c:v>Delayed care </c:v>
                </c:pt>
                <c:pt idx="3">
                  <c:v>Obese </c:v>
                </c:pt>
                <c:pt idx="4">
                  <c:v>Diagnosed diabetes</c:v>
                </c:pt>
                <c:pt idx="5">
                  <c:v>Diagnoesed hypertension</c:v>
                </c:pt>
                <c:pt idx="6">
                  <c:v>Diagnosed asthma (ever)</c:v>
                </c:pt>
                <c:pt idx="7">
                  <c:v>Current smoker</c:v>
                </c:pt>
                <c:pt idx="8">
                  <c:v>Fair/poor health status</c:v>
                </c:pt>
              </c:strCache>
            </c:strRef>
          </c:cat>
          <c:val>
            <c:numRef>
              <c:f>'Graph Creation Walkthrough'!$D$17:$D$25</c:f>
              <c:numCache>
                <c:formatCode>General</c:formatCode>
                <c:ptCount val="9"/>
                <c:pt idx="0">
                  <c:v>9.5</c:v>
                </c:pt>
                <c:pt idx="1">
                  <c:v>15.9</c:v>
                </c:pt>
                <c:pt idx="2">
                  <c:v>10.8</c:v>
                </c:pt>
                <c:pt idx="3">
                  <c:v>29.5</c:v>
                </c:pt>
                <c:pt idx="4">
                  <c:v>9.1</c:v>
                </c:pt>
                <c:pt idx="5">
                  <c:v>30.6</c:v>
                </c:pt>
                <c:pt idx="6">
                  <c:v>12.9</c:v>
                </c:pt>
                <c:pt idx="7">
                  <c:v>14.3</c:v>
                </c:pt>
                <c:pt idx="8">
                  <c:v>13.1073</c:v>
                </c:pt>
              </c:numCache>
            </c:numRef>
          </c:val>
          <c:extLst>
            <c:ext xmlns:c16="http://schemas.microsoft.com/office/drawing/2014/chart" uri="{C3380CC4-5D6E-409C-BE32-E72D297353CC}">
              <c16:uniqueId val="{00000001-F925-48B6-AEFB-5534C946EEE1}"/>
            </c:ext>
          </c:extLst>
        </c:ser>
        <c:ser>
          <c:idx val="2"/>
          <c:order val="2"/>
          <c:tx>
            <c:strRef>
              <c:f>'Graph Creation Walkthrough'!$E$16</c:f>
              <c:strCache>
                <c:ptCount val="1"/>
                <c:pt idx="0">
                  <c:v>RANDS Mean Round 2</c:v>
                </c:pt>
              </c:strCache>
            </c:strRef>
          </c:tx>
          <c:spPr>
            <a:noFill/>
            <a:ln>
              <a:noFill/>
            </a:ln>
            <a:effectLst/>
          </c:spPr>
          <c:invertIfNegative val="0"/>
          <c:errBars>
            <c:errBarType val="both"/>
            <c:errValType val="cust"/>
            <c:noEndCap val="0"/>
            <c:plus>
              <c:numRef>
                <c:f>'Graph Creation Walkthrough'!$J$150:$J$158</c:f>
                <c:numCache>
                  <c:formatCode>General</c:formatCode>
                  <c:ptCount val="9"/>
                  <c:pt idx="0">
                    <c:v>1.5680000000000001</c:v>
                  </c:pt>
                  <c:pt idx="1">
                    <c:v>2.94</c:v>
                  </c:pt>
                  <c:pt idx="2">
                    <c:v>2.7439999999999998</c:v>
                  </c:pt>
                  <c:pt idx="3">
                    <c:v>2.94</c:v>
                  </c:pt>
                  <c:pt idx="4">
                    <c:v>1.96</c:v>
                  </c:pt>
                  <c:pt idx="5">
                    <c:v>2.7439999999999998</c:v>
                  </c:pt>
                  <c:pt idx="6">
                    <c:v>2.548</c:v>
                  </c:pt>
                  <c:pt idx="7">
                    <c:v>2.1560000000000001</c:v>
                  </c:pt>
                  <c:pt idx="8">
                    <c:v>2.1560000000000001</c:v>
                  </c:pt>
                </c:numCache>
              </c:numRef>
            </c:plus>
            <c:minus>
              <c:numRef>
                <c:f>'Graph Creation Walkthrough'!$J$150:$J$158</c:f>
                <c:numCache>
                  <c:formatCode>General</c:formatCode>
                  <c:ptCount val="9"/>
                  <c:pt idx="0">
                    <c:v>1.5680000000000001</c:v>
                  </c:pt>
                  <c:pt idx="1">
                    <c:v>2.94</c:v>
                  </c:pt>
                  <c:pt idx="2">
                    <c:v>2.7439999999999998</c:v>
                  </c:pt>
                  <c:pt idx="3">
                    <c:v>2.94</c:v>
                  </c:pt>
                  <c:pt idx="4">
                    <c:v>1.96</c:v>
                  </c:pt>
                  <c:pt idx="5">
                    <c:v>2.7439999999999998</c:v>
                  </c:pt>
                  <c:pt idx="6">
                    <c:v>2.548</c:v>
                  </c:pt>
                  <c:pt idx="7">
                    <c:v>2.1560000000000001</c:v>
                  </c:pt>
                  <c:pt idx="8">
                    <c:v>2.1560000000000001</c:v>
                  </c:pt>
                </c:numCache>
              </c:numRef>
            </c:minus>
            <c:spPr>
              <a:noFill/>
              <a:ln w="9525" cap="flat" cmpd="sng" algn="ctr">
                <a:solidFill>
                  <a:schemeClr val="tx1">
                    <a:lumMod val="65000"/>
                    <a:lumOff val="35000"/>
                  </a:schemeClr>
                </a:solidFill>
                <a:round/>
              </a:ln>
              <a:effectLst/>
            </c:spPr>
          </c:errBars>
          <c:cat>
            <c:strRef>
              <c:f>'Graph Creation Walkthrough'!$B$17:$B$25</c:f>
              <c:strCache>
                <c:ptCount val="9"/>
                <c:pt idx="0">
                  <c:v>Uninsured</c:v>
                </c:pt>
                <c:pt idx="1">
                  <c:v>Couldn't afford care</c:v>
                </c:pt>
                <c:pt idx="2">
                  <c:v>Delayed care </c:v>
                </c:pt>
                <c:pt idx="3">
                  <c:v>Obese </c:v>
                </c:pt>
                <c:pt idx="4">
                  <c:v>Diagnosed diabetes</c:v>
                </c:pt>
                <c:pt idx="5">
                  <c:v>Diagnoesed hypertension</c:v>
                </c:pt>
                <c:pt idx="6">
                  <c:v>Diagnosed asthma (ever)</c:v>
                </c:pt>
                <c:pt idx="7">
                  <c:v>Current smoker</c:v>
                </c:pt>
                <c:pt idx="8">
                  <c:v>Fair/poor health status</c:v>
                </c:pt>
              </c:strCache>
            </c:strRef>
          </c:cat>
          <c:val>
            <c:numRef>
              <c:f>'Graph Creation Walkthrough'!$E$17:$E$25</c:f>
              <c:numCache>
                <c:formatCode>General</c:formatCode>
                <c:ptCount val="9"/>
                <c:pt idx="0">
                  <c:v>7.5</c:v>
                </c:pt>
                <c:pt idx="1">
                  <c:v>33.1</c:v>
                </c:pt>
                <c:pt idx="2">
                  <c:v>28.9</c:v>
                </c:pt>
                <c:pt idx="3">
                  <c:v>37.200000000000003</c:v>
                </c:pt>
                <c:pt idx="4">
                  <c:v>10.3</c:v>
                </c:pt>
                <c:pt idx="5">
                  <c:v>35.200000000000003</c:v>
                </c:pt>
                <c:pt idx="6">
                  <c:v>19.2</c:v>
                </c:pt>
                <c:pt idx="7">
                  <c:v>15.2</c:v>
                </c:pt>
                <c:pt idx="8">
                  <c:v>13.9</c:v>
                </c:pt>
              </c:numCache>
            </c:numRef>
          </c:val>
          <c:extLst>
            <c:ext xmlns:c16="http://schemas.microsoft.com/office/drawing/2014/chart" uri="{C3380CC4-5D6E-409C-BE32-E72D297353CC}">
              <c16:uniqueId val="{00000002-F925-48B6-AEFB-5534C946EEE1}"/>
            </c:ext>
          </c:extLst>
        </c:ser>
        <c:ser>
          <c:idx val="3"/>
          <c:order val="3"/>
          <c:tx>
            <c:strRef>
              <c:f>'Graph Creation Walkthrough'!$F$16</c:f>
              <c:strCache>
                <c:ptCount val="1"/>
                <c:pt idx="0">
                  <c:v>NHIS Mean 2016</c:v>
                </c:pt>
              </c:strCache>
            </c:strRef>
          </c:tx>
          <c:spPr>
            <a:noFill/>
            <a:ln>
              <a:noFill/>
            </a:ln>
            <a:effectLst/>
          </c:spPr>
          <c:invertIfNegative val="0"/>
          <c:errBars>
            <c:errBarType val="both"/>
            <c:errValType val="cust"/>
            <c:noEndCap val="0"/>
            <c:plus>
              <c:numRef>
                <c:f>'Graph Creation Walkthrough'!$K$150:$K$158</c:f>
                <c:numCache>
                  <c:formatCode>General</c:formatCode>
                  <c:ptCount val="9"/>
                  <c:pt idx="0">
                    <c:v>0.98</c:v>
                  </c:pt>
                  <c:pt idx="1">
                    <c:v>1.1759999999999999</c:v>
                  </c:pt>
                  <c:pt idx="2">
                    <c:v>0.98</c:v>
                  </c:pt>
                  <c:pt idx="3">
                    <c:v>1.3719999999999999</c:v>
                  </c:pt>
                  <c:pt idx="4">
                    <c:v>0.78400000000000003</c:v>
                  </c:pt>
                  <c:pt idx="5">
                    <c:v>1.3719999999999999</c:v>
                  </c:pt>
                  <c:pt idx="6">
                    <c:v>1.1759999999999999</c:v>
                  </c:pt>
                  <c:pt idx="7">
                    <c:v>1.1759999999999999</c:v>
                  </c:pt>
                  <c:pt idx="8">
                    <c:v>0.98</c:v>
                  </c:pt>
                </c:numCache>
              </c:numRef>
            </c:plus>
            <c:minus>
              <c:numRef>
                <c:f>'Graph Creation Walkthrough'!$K$150:$K$158</c:f>
                <c:numCache>
                  <c:formatCode>General</c:formatCode>
                  <c:ptCount val="9"/>
                  <c:pt idx="0">
                    <c:v>0.98</c:v>
                  </c:pt>
                  <c:pt idx="1">
                    <c:v>1.1759999999999999</c:v>
                  </c:pt>
                  <c:pt idx="2">
                    <c:v>0.98</c:v>
                  </c:pt>
                  <c:pt idx="3">
                    <c:v>1.3719999999999999</c:v>
                  </c:pt>
                  <c:pt idx="4">
                    <c:v>0.78400000000000003</c:v>
                  </c:pt>
                  <c:pt idx="5">
                    <c:v>1.3719999999999999</c:v>
                  </c:pt>
                  <c:pt idx="6">
                    <c:v>1.1759999999999999</c:v>
                  </c:pt>
                  <c:pt idx="7">
                    <c:v>1.1759999999999999</c:v>
                  </c:pt>
                  <c:pt idx="8">
                    <c:v>0.98</c:v>
                  </c:pt>
                </c:numCache>
              </c:numRef>
            </c:minus>
            <c:spPr>
              <a:noFill/>
              <a:ln w="9525" cap="flat" cmpd="sng" algn="ctr">
                <a:solidFill>
                  <a:schemeClr val="tx1">
                    <a:lumMod val="65000"/>
                    <a:lumOff val="35000"/>
                  </a:schemeClr>
                </a:solidFill>
                <a:round/>
              </a:ln>
              <a:effectLst/>
            </c:spPr>
          </c:errBars>
          <c:cat>
            <c:strRef>
              <c:f>'Graph Creation Walkthrough'!$B$17:$B$25</c:f>
              <c:strCache>
                <c:ptCount val="9"/>
                <c:pt idx="0">
                  <c:v>Uninsured</c:v>
                </c:pt>
                <c:pt idx="1">
                  <c:v>Couldn't afford care</c:v>
                </c:pt>
                <c:pt idx="2">
                  <c:v>Delayed care </c:v>
                </c:pt>
                <c:pt idx="3">
                  <c:v>Obese </c:v>
                </c:pt>
                <c:pt idx="4">
                  <c:v>Diagnosed diabetes</c:v>
                </c:pt>
                <c:pt idx="5">
                  <c:v>Diagnoesed hypertension</c:v>
                </c:pt>
                <c:pt idx="6">
                  <c:v>Diagnosed asthma (ever)</c:v>
                </c:pt>
                <c:pt idx="7">
                  <c:v>Current smoker</c:v>
                </c:pt>
                <c:pt idx="8">
                  <c:v>Fair/poor health status</c:v>
                </c:pt>
              </c:strCache>
            </c:strRef>
          </c:cat>
          <c:val>
            <c:numRef>
              <c:f>'Graph Creation Walkthrough'!$F$17:$F$25</c:f>
              <c:numCache>
                <c:formatCode>General</c:formatCode>
                <c:ptCount val="9"/>
                <c:pt idx="0">
                  <c:v>9.3000000000000007</c:v>
                </c:pt>
                <c:pt idx="1">
                  <c:v>16</c:v>
                </c:pt>
                <c:pt idx="2">
                  <c:v>11.7</c:v>
                </c:pt>
                <c:pt idx="3">
                  <c:v>30.6</c:v>
                </c:pt>
                <c:pt idx="4">
                  <c:v>9.4</c:v>
                </c:pt>
                <c:pt idx="5">
                  <c:v>31.2</c:v>
                </c:pt>
                <c:pt idx="6">
                  <c:v>13.9</c:v>
                </c:pt>
                <c:pt idx="7">
                  <c:v>16.7</c:v>
                </c:pt>
                <c:pt idx="8">
                  <c:v>13.8</c:v>
                </c:pt>
              </c:numCache>
            </c:numRef>
          </c:val>
          <c:extLst>
            <c:ext xmlns:c16="http://schemas.microsoft.com/office/drawing/2014/chart" uri="{C3380CC4-5D6E-409C-BE32-E72D297353CC}">
              <c16:uniqueId val="{00000003-F925-48B6-AEFB-5534C946EEE1}"/>
            </c:ext>
          </c:extLst>
        </c:ser>
        <c:dLbls>
          <c:showLegendKey val="0"/>
          <c:showVal val="0"/>
          <c:showCatName val="0"/>
          <c:showSerName val="0"/>
          <c:showPercent val="0"/>
          <c:showBubbleSize val="0"/>
        </c:dLbls>
        <c:gapWidth val="182"/>
        <c:axId val="1184277967"/>
        <c:axId val="1047146815"/>
      </c:barChart>
      <c:scatterChart>
        <c:scatterStyle val="lineMarker"/>
        <c:varyColors val="0"/>
        <c:ser>
          <c:idx val="4"/>
          <c:order val="4"/>
          <c:tx>
            <c:v>RANDS 1</c:v>
          </c:tx>
          <c:spPr>
            <a:ln w="25400" cap="rnd">
              <a:noFill/>
              <a:round/>
            </a:ln>
            <a:effectLst/>
          </c:spPr>
          <c:marker>
            <c:symbol val="circle"/>
            <c:size val="5"/>
            <c:spPr>
              <a:solidFill>
                <a:schemeClr val="accent5"/>
              </a:solidFill>
              <a:ln w="9525">
                <a:solidFill>
                  <a:schemeClr val="accent5"/>
                </a:solidFill>
              </a:ln>
              <a:effectLst/>
            </c:spPr>
          </c:marker>
          <c:xVal>
            <c:numRef>
              <c:f>'Graph Creation Walkthrough'!$C$54:$C$62</c:f>
              <c:numCache>
                <c:formatCode>General</c:formatCode>
                <c:ptCount val="9"/>
                <c:pt idx="0">
                  <c:v>6.6</c:v>
                </c:pt>
                <c:pt idx="1">
                  <c:v>31.5</c:v>
                </c:pt>
                <c:pt idx="2">
                  <c:v>26.1</c:v>
                </c:pt>
                <c:pt idx="3">
                  <c:v>34.1</c:v>
                </c:pt>
                <c:pt idx="4">
                  <c:v>9</c:v>
                </c:pt>
                <c:pt idx="5">
                  <c:v>32</c:v>
                </c:pt>
                <c:pt idx="6">
                  <c:v>17.2</c:v>
                </c:pt>
                <c:pt idx="7">
                  <c:v>12.7</c:v>
                </c:pt>
                <c:pt idx="8">
                  <c:v>11.6236</c:v>
                </c:pt>
              </c:numCache>
            </c:numRef>
          </c:xVal>
          <c:yVal>
            <c:numRef>
              <c:f>'Graph Creation Walkthrough'!$D$54:$D$62</c:f>
              <c:numCache>
                <c:formatCode>General</c:formatCode>
                <c:ptCount val="9"/>
                <c:pt idx="0">
                  <c:v>0.97222222222222221</c:v>
                </c:pt>
                <c:pt idx="1">
                  <c:v>0.86111111111111116</c:v>
                </c:pt>
                <c:pt idx="2">
                  <c:v>0.75</c:v>
                </c:pt>
                <c:pt idx="3">
                  <c:v>0.63888888888888884</c:v>
                </c:pt>
                <c:pt idx="4">
                  <c:v>0.52777777777777779</c:v>
                </c:pt>
                <c:pt idx="5">
                  <c:v>0.41666666666666669</c:v>
                </c:pt>
                <c:pt idx="6">
                  <c:v>0.30555555555555558</c:v>
                </c:pt>
                <c:pt idx="7">
                  <c:v>0.19444444444444445</c:v>
                </c:pt>
                <c:pt idx="8">
                  <c:v>8.3333333333333329E-2</c:v>
                </c:pt>
              </c:numCache>
            </c:numRef>
          </c:yVal>
          <c:smooth val="0"/>
          <c:extLst>
            <c:ext xmlns:c16="http://schemas.microsoft.com/office/drawing/2014/chart" uri="{C3380CC4-5D6E-409C-BE32-E72D297353CC}">
              <c16:uniqueId val="{00000004-F925-48B6-AEFB-5534C946EEE1}"/>
            </c:ext>
          </c:extLst>
        </c:ser>
        <c:ser>
          <c:idx val="5"/>
          <c:order val="5"/>
          <c:tx>
            <c:v>NHIS 2015 4Q</c:v>
          </c:tx>
          <c:spPr>
            <a:ln w="25400" cap="rnd">
              <a:noFill/>
              <a:round/>
            </a:ln>
            <a:effectLst/>
          </c:spPr>
          <c:marker>
            <c:symbol val="circle"/>
            <c:size val="5"/>
            <c:spPr>
              <a:solidFill>
                <a:schemeClr val="accent6"/>
              </a:solidFill>
              <a:ln w="9525">
                <a:solidFill>
                  <a:schemeClr val="accent6"/>
                </a:solidFill>
              </a:ln>
              <a:effectLst/>
            </c:spPr>
          </c:marker>
          <c:xVal>
            <c:numRef>
              <c:f>'Graph Creation Walkthrough'!$E$54:$E$62</c:f>
              <c:numCache>
                <c:formatCode>General</c:formatCode>
                <c:ptCount val="9"/>
                <c:pt idx="0">
                  <c:v>9.5</c:v>
                </c:pt>
                <c:pt idx="1">
                  <c:v>15.9</c:v>
                </c:pt>
                <c:pt idx="2">
                  <c:v>10.8</c:v>
                </c:pt>
                <c:pt idx="3">
                  <c:v>29.5</c:v>
                </c:pt>
                <c:pt idx="4">
                  <c:v>9.1</c:v>
                </c:pt>
                <c:pt idx="5">
                  <c:v>30.6</c:v>
                </c:pt>
                <c:pt idx="6">
                  <c:v>12.9</c:v>
                </c:pt>
                <c:pt idx="7">
                  <c:v>14.3</c:v>
                </c:pt>
                <c:pt idx="8">
                  <c:v>13.1073</c:v>
                </c:pt>
              </c:numCache>
            </c:numRef>
          </c:xVal>
          <c:yVal>
            <c:numRef>
              <c:f>'Graph Creation Walkthrough'!$F$54:$F$62</c:f>
              <c:numCache>
                <c:formatCode>General</c:formatCode>
                <c:ptCount val="9"/>
                <c:pt idx="0">
                  <c:v>0.95422222222222219</c:v>
                </c:pt>
                <c:pt idx="1">
                  <c:v>0.84311111111111114</c:v>
                </c:pt>
                <c:pt idx="2">
                  <c:v>0.73199999999999998</c:v>
                </c:pt>
                <c:pt idx="3">
                  <c:v>0.62088888888888882</c:v>
                </c:pt>
                <c:pt idx="4">
                  <c:v>0.50977777777777777</c:v>
                </c:pt>
                <c:pt idx="5">
                  <c:v>0.39866666666666667</c:v>
                </c:pt>
                <c:pt idx="6">
                  <c:v>0.28755555555555556</c:v>
                </c:pt>
                <c:pt idx="7">
                  <c:v>0.17644444444444446</c:v>
                </c:pt>
                <c:pt idx="8">
                  <c:v>6.5333333333333327E-2</c:v>
                </c:pt>
              </c:numCache>
            </c:numRef>
          </c:yVal>
          <c:smooth val="0"/>
          <c:extLst>
            <c:ext xmlns:c16="http://schemas.microsoft.com/office/drawing/2014/chart" uri="{C3380CC4-5D6E-409C-BE32-E72D297353CC}">
              <c16:uniqueId val="{00000005-F925-48B6-AEFB-5534C946EEE1}"/>
            </c:ext>
          </c:extLst>
        </c:ser>
        <c:ser>
          <c:idx val="6"/>
          <c:order val="6"/>
          <c:tx>
            <c:v>RANDS 2</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'Graph Creation Walkthrough'!$G$54:$G$62</c:f>
              <c:numCache>
                <c:formatCode>General</c:formatCode>
                <c:ptCount val="9"/>
                <c:pt idx="0">
                  <c:v>7.5</c:v>
                </c:pt>
                <c:pt idx="1">
                  <c:v>33.1</c:v>
                </c:pt>
                <c:pt idx="2">
                  <c:v>28.9</c:v>
                </c:pt>
                <c:pt idx="3">
                  <c:v>37.200000000000003</c:v>
                </c:pt>
                <c:pt idx="4">
                  <c:v>10.3</c:v>
                </c:pt>
                <c:pt idx="5">
                  <c:v>35.200000000000003</c:v>
                </c:pt>
                <c:pt idx="6">
                  <c:v>19.2</c:v>
                </c:pt>
                <c:pt idx="7">
                  <c:v>15.2</c:v>
                </c:pt>
                <c:pt idx="8">
                  <c:v>13.9</c:v>
                </c:pt>
              </c:numCache>
            </c:numRef>
          </c:xVal>
          <c:yVal>
            <c:numRef>
              <c:f>'Graph Creation Walkthrough'!$H$54:$H$62</c:f>
              <c:numCache>
                <c:formatCode>General</c:formatCode>
                <c:ptCount val="9"/>
                <c:pt idx="0">
                  <c:v>0.93522222222222218</c:v>
                </c:pt>
                <c:pt idx="1">
                  <c:v>0.82411111111111113</c:v>
                </c:pt>
                <c:pt idx="2">
                  <c:v>0.71299999999999997</c:v>
                </c:pt>
                <c:pt idx="3">
                  <c:v>0.60188888888888881</c:v>
                </c:pt>
                <c:pt idx="4">
                  <c:v>0.49077777777777781</c:v>
                </c:pt>
                <c:pt idx="5">
                  <c:v>0.37966666666666671</c:v>
                </c:pt>
                <c:pt idx="6">
                  <c:v>0.2685555555555556</c:v>
                </c:pt>
                <c:pt idx="7">
                  <c:v>0.15744444444444444</c:v>
                </c:pt>
                <c:pt idx="8">
                  <c:v>4.6333333333333331E-2</c:v>
                </c:pt>
              </c:numCache>
            </c:numRef>
          </c:yVal>
          <c:smooth val="0"/>
          <c:extLst>
            <c:ext xmlns:c16="http://schemas.microsoft.com/office/drawing/2014/chart" uri="{C3380CC4-5D6E-409C-BE32-E72D297353CC}">
              <c16:uniqueId val="{00000006-F925-48B6-AEFB-5534C946EEE1}"/>
            </c:ext>
          </c:extLst>
        </c:ser>
        <c:ser>
          <c:idx val="7"/>
          <c:order val="7"/>
          <c:tx>
            <c:v>NHIS 2016 2Q</c:v>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'Graph Creation Walkthrough'!$I$54:$I$62</c:f>
              <c:numCache>
                <c:formatCode>General</c:formatCode>
                <c:ptCount val="9"/>
                <c:pt idx="0">
                  <c:v>9.3000000000000007</c:v>
                </c:pt>
                <c:pt idx="1">
                  <c:v>16</c:v>
                </c:pt>
                <c:pt idx="2">
                  <c:v>11.7</c:v>
                </c:pt>
                <c:pt idx="3">
                  <c:v>30.6</c:v>
                </c:pt>
                <c:pt idx="4">
                  <c:v>9.4</c:v>
                </c:pt>
                <c:pt idx="5">
                  <c:v>31.2</c:v>
                </c:pt>
                <c:pt idx="6">
                  <c:v>13.9</c:v>
                </c:pt>
                <c:pt idx="7">
                  <c:v>16.7</c:v>
                </c:pt>
                <c:pt idx="8">
                  <c:v>13.8</c:v>
                </c:pt>
              </c:numCache>
            </c:numRef>
          </c:xVal>
          <c:yVal>
            <c:numRef>
              <c:f>'Graph Creation Walkthrough'!$J$54:$J$62</c:f>
              <c:numCache>
                <c:formatCode>General</c:formatCode>
                <c:ptCount val="9"/>
                <c:pt idx="0">
                  <c:v>0.91522222222222216</c:v>
                </c:pt>
                <c:pt idx="1">
                  <c:v>0.80411111111111111</c:v>
                </c:pt>
                <c:pt idx="2">
                  <c:v>0.69299999999999995</c:v>
                </c:pt>
                <c:pt idx="3">
                  <c:v>0.58188888888888879</c:v>
                </c:pt>
                <c:pt idx="4">
                  <c:v>0.47077777777777779</c:v>
                </c:pt>
                <c:pt idx="5">
                  <c:v>0.35966666666666669</c:v>
                </c:pt>
                <c:pt idx="6">
                  <c:v>0.24855555555555559</c:v>
                </c:pt>
                <c:pt idx="7">
                  <c:v>0.13744444444444445</c:v>
                </c:pt>
                <c:pt idx="8">
                  <c:v>2.6333333333333327E-2</c:v>
                </c:pt>
              </c:numCache>
            </c:numRef>
          </c:yVal>
          <c:smooth val="0"/>
          <c:extLst>
            <c:ext xmlns:c16="http://schemas.microsoft.com/office/drawing/2014/chart" uri="{C3380CC4-5D6E-409C-BE32-E72D297353CC}">
              <c16:uniqueId val="{00000007-F925-48B6-AEFB-5534C946EEE1}"/>
            </c:ext>
          </c:extLst>
        </c:ser>
        <c:dLbls>
          <c:showLegendKey val="0"/>
          <c:showVal val="0"/>
          <c:showCatName val="0"/>
          <c:showSerName val="0"/>
          <c:showPercent val="0"/>
          <c:showBubbleSize val="0"/>
        </c:dLbls>
        <c:axId val="1387946927"/>
        <c:axId val="1387968143"/>
      </c:scatterChart>
      <c:catAx>
        <c:axId val="118427796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146815"/>
        <c:crosses val="autoZero"/>
        <c:auto val="1"/>
        <c:lblAlgn val="ctr"/>
        <c:lblOffset val="100"/>
        <c:noMultiLvlLbl val="0"/>
      </c:catAx>
      <c:valAx>
        <c:axId val="1047146815"/>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4277967"/>
        <c:crosses val="max"/>
        <c:crossBetween val="between"/>
      </c:valAx>
      <c:valAx>
        <c:axId val="1387968143"/>
        <c:scaling>
          <c:orientation val="minMax"/>
          <c:max val="1"/>
        </c:scaling>
        <c:delete val="1"/>
        <c:axPos val="r"/>
        <c:numFmt formatCode="General" sourceLinked="1"/>
        <c:majorTickMark val="out"/>
        <c:minorTickMark val="none"/>
        <c:tickLblPos val="nextTo"/>
        <c:crossAx val="1387946927"/>
        <c:crosses val="max"/>
        <c:crossBetween val="midCat"/>
      </c:valAx>
      <c:valAx>
        <c:axId val="1387946927"/>
        <c:scaling>
          <c:orientation val="minMax"/>
        </c:scaling>
        <c:delete val="1"/>
        <c:axPos val="b"/>
        <c:numFmt formatCode="General" sourceLinked="1"/>
        <c:majorTickMark val="out"/>
        <c:minorTickMark val="none"/>
        <c:tickLblPos val="nextTo"/>
        <c:crossAx val="1387968143"/>
        <c:crosses val="autoZero"/>
        <c:crossBetween val="midCat"/>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75524859016972E-2"/>
          <c:y val="3.7020431291583923E-2"/>
          <c:w val="0.96518086347724619"/>
          <c:h val="0.92174479768106921"/>
        </c:manualLayout>
      </c:layout>
      <c:scatterChart>
        <c:scatterStyle val="lineMarker"/>
        <c:varyColors val="0"/>
        <c:ser>
          <c:idx val="0"/>
          <c:order val="0"/>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Sheet1!$H$2:$H$4</c:f>
              <c:numCache>
                <c:formatCode>General</c:formatCode>
                <c:ptCount val="3"/>
                <c:pt idx="0">
                  <c:v>9.31</c:v>
                </c:pt>
                <c:pt idx="1">
                  <c:v>8.3692000000000011</c:v>
                </c:pt>
                <c:pt idx="2">
                  <c:v>10.2508</c:v>
                </c:pt>
              </c:numCache>
            </c:numRef>
          </c:xVal>
          <c:yVal>
            <c:numRef>
              <c:f>Sheet1!$M$2:$M$4</c:f>
              <c:numCache>
                <c:formatCode>General</c:formatCode>
                <c:ptCount val="3"/>
                <c:pt idx="0">
                  <c:v>43</c:v>
                </c:pt>
                <c:pt idx="1">
                  <c:v>43</c:v>
                </c:pt>
                <c:pt idx="2">
                  <c:v>43</c:v>
                </c:pt>
              </c:numCache>
            </c:numRef>
          </c:yVal>
          <c:smooth val="0"/>
          <c:extLst>
            <c:ext xmlns:c16="http://schemas.microsoft.com/office/drawing/2014/chart" uri="{C3380CC4-5D6E-409C-BE32-E72D297353CC}">
              <c16:uniqueId val="{00000000-ACCD-4698-AD1D-F7987E27CEA8}"/>
            </c:ext>
          </c:extLst>
        </c:ser>
        <c:ser>
          <c:idx val="1"/>
          <c:order val="1"/>
          <c:spPr>
            <a:ln w="19050" cap="rnd">
              <a:solidFill>
                <a:schemeClr val="accent2"/>
              </a:solidFill>
              <a:round/>
            </a:ln>
            <a:effectLst/>
          </c:spPr>
          <c:marker>
            <c:symbol val="circle"/>
            <c:size val="5"/>
            <c:spPr>
              <a:solidFill>
                <a:srgbClr val="C00000"/>
              </a:solidFill>
              <a:ln w="9525">
                <a:solidFill>
                  <a:srgbClr val="C00000"/>
                </a:solidFill>
              </a:ln>
              <a:effectLst/>
            </c:spPr>
          </c:marker>
          <c:xVal>
            <c:numRef>
              <c:f>Sheet1!$H$5:$H$7</c:f>
              <c:numCache>
                <c:formatCode>General</c:formatCode>
                <c:ptCount val="3"/>
                <c:pt idx="0">
                  <c:v>7.46</c:v>
                </c:pt>
                <c:pt idx="1">
                  <c:v>5.7940000000000005</c:v>
                </c:pt>
                <c:pt idx="2">
                  <c:v>9.1259999999999994</c:v>
                </c:pt>
              </c:numCache>
            </c:numRef>
          </c:xVal>
          <c:yVal>
            <c:numRef>
              <c:f>Sheet1!$M$5:$M$7</c:f>
              <c:numCache>
                <c:formatCode>General</c:formatCode>
                <c:ptCount val="3"/>
                <c:pt idx="0">
                  <c:v>42</c:v>
                </c:pt>
                <c:pt idx="1">
                  <c:v>42</c:v>
                </c:pt>
                <c:pt idx="2">
                  <c:v>42</c:v>
                </c:pt>
              </c:numCache>
            </c:numRef>
          </c:yVal>
          <c:smooth val="0"/>
          <c:extLst>
            <c:ext xmlns:c16="http://schemas.microsoft.com/office/drawing/2014/chart" uri="{C3380CC4-5D6E-409C-BE32-E72D297353CC}">
              <c16:uniqueId val="{00000001-ACCD-4698-AD1D-F7987E27CEA8}"/>
            </c:ext>
          </c:extLst>
        </c:ser>
        <c:ser>
          <c:idx val="2"/>
          <c:order val="2"/>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Sheet1!$H$8:$H$10</c:f>
              <c:numCache>
                <c:formatCode>General</c:formatCode>
                <c:ptCount val="3"/>
                <c:pt idx="0">
                  <c:v>7.46</c:v>
                </c:pt>
                <c:pt idx="1">
                  <c:v>4.7160000000000002</c:v>
                </c:pt>
                <c:pt idx="2">
                  <c:v>10.204000000000001</c:v>
                </c:pt>
              </c:numCache>
            </c:numRef>
          </c:xVal>
          <c:yVal>
            <c:numRef>
              <c:f>Sheet1!$M$8:$M$10</c:f>
              <c:numCache>
                <c:formatCode>General</c:formatCode>
                <c:ptCount val="3"/>
                <c:pt idx="0">
                  <c:v>41</c:v>
                </c:pt>
                <c:pt idx="1">
                  <c:v>41</c:v>
                </c:pt>
                <c:pt idx="2">
                  <c:v>41</c:v>
                </c:pt>
              </c:numCache>
            </c:numRef>
          </c:yVal>
          <c:smooth val="0"/>
          <c:extLst>
            <c:ext xmlns:c16="http://schemas.microsoft.com/office/drawing/2014/chart" uri="{C3380CC4-5D6E-409C-BE32-E72D297353CC}">
              <c16:uniqueId val="{00000002-ACCD-4698-AD1D-F7987E27CEA8}"/>
            </c:ext>
          </c:extLst>
        </c:ser>
        <c:ser>
          <c:idx val="3"/>
          <c:order val="3"/>
          <c:spPr>
            <a:ln w="19050" cap="rnd">
              <a:solidFill>
                <a:schemeClr val="accent4"/>
              </a:solidFill>
              <a:round/>
            </a:ln>
            <a:effectLst/>
          </c:spPr>
          <c:marker>
            <c:symbol val="circle"/>
            <c:size val="5"/>
            <c:spPr>
              <a:solidFill>
                <a:srgbClr val="002060"/>
              </a:solidFill>
              <a:ln w="9525">
                <a:solidFill>
                  <a:srgbClr val="002060"/>
                </a:solidFill>
              </a:ln>
              <a:effectLst/>
            </c:spPr>
          </c:marker>
          <c:xVal>
            <c:numRef>
              <c:f>Sheet1!$H$11:$H$13</c:f>
              <c:numCache>
                <c:formatCode>General</c:formatCode>
                <c:ptCount val="3"/>
                <c:pt idx="0">
                  <c:v>6.77</c:v>
                </c:pt>
                <c:pt idx="1">
                  <c:v>5.9467999999999996</c:v>
                </c:pt>
                <c:pt idx="2">
                  <c:v>7.5931999999999995</c:v>
                </c:pt>
              </c:numCache>
            </c:numRef>
          </c:xVal>
          <c:yVal>
            <c:numRef>
              <c:f>Sheet1!$M$11:$M$13</c:f>
              <c:numCache>
                <c:formatCode>General</c:formatCode>
                <c:ptCount val="3"/>
                <c:pt idx="0">
                  <c:v>39</c:v>
                </c:pt>
                <c:pt idx="1">
                  <c:v>39</c:v>
                </c:pt>
                <c:pt idx="2">
                  <c:v>39</c:v>
                </c:pt>
              </c:numCache>
            </c:numRef>
          </c:yVal>
          <c:smooth val="0"/>
          <c:extLst>
            <c:ext xmlns:c16="http://schemas.microsoft.com/office/drawing/2014/chart" uri="{C3380CC4-5D6E-409C-BE32-E72D297353CC}">
              <c16:uniqueId val="{00000003-ACCD-4698-AD1D-F7987E27CEA8}"/>
            </c:ext>
          </c:extLst>
        </c:ser>
        <c:ser>
          <c:idx val="4"/>
          <c:order val="4"/>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Sheet1!$H$14:$H$16</c:f>
              <c:numCache>
                <c:formatCode>General</c:formatCode>
                <c:ptCount val="3"/>
                <c:pt idx="0">
                  <c:v>11.53</c:v>
                </c:pt>
                <c:pt idx="1">
                  <c:v>9.5503999999999998</c:v>
                </c:pt>
                <c:pt idx="2">
                  <c:v>13.509599999999999</c:v>
                </c:pt>
              </c:numCache>
            </c:numRef>
          </c:xVal>
          <c:yVal>
            <c:numRef>
              <c:f>Sheet1!$M$14:$M$16</c:f>
              <c:numCache>
                <c:formatCode>General</c:formatCode>
                <c:ptCount val="3"/>
                <c:pt idx="0">
                  <c:v>38</c:v>
                </c:pt>
                <c:pt idx="1">
                  <c:v>38</c:v>
                </c:pt>
                <c:pt idx="2">
                  <c:v>38</c:v>
                </c:pt>
              </c:numCache>
            </c:numRef>
          </c:yVal>
          <c:smooth val="0"/>
          <c:extLst>
            <c:ext xmlns:c16="http://schemas.microsoft.com/office/drawing/2014/chart" uri="{C3380CC4-5D6E-409C-BE32-E72D297353CC}">
              <c16:uniqueId val="{00000004-ACCD-4698-AD1D-F7987E27CEA8}"/>
            </c:ext>
          </c:extLst>
        </c:ser>
        <c:ser>
          <c:idx val="5"/>
          <c:order val="5"/>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Sheet1!$H$17:$H$19</c:f>
              <c:numCache>
                <c:formatCode>General</c:formatCode>
                <c:ptCount val="3"/>
                <c:pt idx="0">
                  <c:v>10.119999999999999</c:v>
                </c:pt>
                <c:pt idx="1">
                  <c:v>7.4935999999999989</c:v>
                </c:pt>
                <c:pt idx="2">
                  <c:v>12.7464</c:v>
                </c:pt>
              </c:numCache>
            </c:numRef>
          </c:xVal>
          <c:yVal>
            <c:numRef>
              <c:f>Sheet1!$M$17:$M$19</c:f>
              <c:numCache>
                <c:formatCode>General</c:formatCode>
                <c:ptCount val="3"/>
                <c:pt idx="0">
                  <c:v>37</c:v>
                </c:pt>
                <c:pt idx="1">
                  <c:v>37</c:v>
                </c:pt>
                <c:pt idx="2">
                  <c:v>37</c:v>
                </c:pt>
              </c:numCache>
            </c:numRef>
          </c:yVal>
          <c:smooth val="0"/>
          <c:extLst>
            <c:ext xmlns:c16="http://schemas.microsoft.com/office/drawing/2014/chart" uri="{C3380CC4-5D6E-409C-BE32-E72D297353CC}">
              <c16:uniqueId val="{00000005-ACCD-4698-AD1D-F7987E27CEA8}"/>
            </c:ext>
          </c:extLst>
        </c:ser>
        <c:ser>
          <c:idx val="6"/>
          <c:order val="6"/>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Sheet1!$H$20:$H$22</c:f>
              <c:numCache>
                <c:formatCode>General</c:formatCode>
                <c:ptCount val="3"/>
                <c:pt idx="0">
                  <c:v>30.56</c:v>
                </c:pt>
                <c:pt idx="1">
                  <c:v>29.2272</c:v>
                </c:pt>
                <c:pt idx="2">
                  <c:v>31.892799999999998</c:v>
                </c:pt>
              </c:numCache>
            </c:numRef>
          </c:xVal>
          <c:yVal>
            <c:numRef>
              <c:f>Sheet1!$M$20:$M$22</c:f>
              <c:numCache>
                <c:formatCode>General</c:formatCode>
                <c:ptCount val="3"/>
                <c:pt idx="0">
                  <c:v>35</c:v>
                </c:pt>
                <c:pt idx="1">
                  <c:v>35</c:v>
                </c:pt>
                <c:pt idx="2">
                  <c:v>35</c:v>
                </c:pt>
              </c:numCache>
            </c:numRef>
          </c:yVal>
          <c:smooth val="0"/>
          <c:extLst>
            <c:ext xmlns:c16="http://schemas.microsoft.com/office/drawing/2014/chart" uri="{C3380CC4-5D6E-409C-BE32-E72D297353CC}">
              <c16:uniqueId val="{00000006-ACCD-4698-AD1D-F7987E27CEA8}"/>
            </c:ext>
          </c:extLst>
        </c:ser>
        <c:ser>
          <c:idx val="7"/>
          <c:order val="7"/>
          <c:spPr>
            <a:ln w="19050" cap="rnd">
              <a:solidFill>
                <a:srgbClr val="C00000"/>
              </a:solidFill>
              <a:round/>
            </a:ln>
            <a:effectLst/>
          </c:spPr>
          <c:marker>
            <c:symbol val="circle"/>
            <c:size val="5"/>
            <c:spPr>
              <a:solidFill>
                <a:schemeClr val="accent2">
                  <a:lumMod val="60000"/>
                </a:schemeClr>
              </a:solidFill>
              <a:ln w="9525">
                <a:solidFill>
                  <a:srgbClr val="C00000"/>
                </a:solidFill>
              </a:ln>
              <a:effectLst/>
            </c:spPr>
          </c:marker>
          <c:xVal>
            <c:numRef>
              <c:f>Sheet1!$H$23:$H$25</c:f>
              <c:numCache>
                <c:formatCode>General</c:formatCode>
                <c:ptCount val="3"/>
                <c:pt idx="0">
                  <c:v>37.229999999999997</c:v>
                </c:pt>
                <c:pt idx="1">
                  <c:v>34.211599999999997</c:v>
                </c:pt>
                <c:pt idx="2">
                  <c:v>40.248399999999997</c:v>
                </c:pt>
              </c:numCache>
            </c:numRef>
          </c:xVal>
          <c:yVal>
            <c:numRef>
              <c:f>Sheet1!$M$23:$M$25</c:f>
              <c:numCache>
                <c:formatCode>General</c:formatCode>
                <c:ptCount val="3"/>
                <c:pt idx="0">
                  <c:v>34</c:v>
                </c:pt>
                <c:pt idx="1">
                  <c:v>34</c:v>
                </c:pt>
                <c:pt idx="2">
                  <c:v>34</c:v>
                </c:pt>
              </c:numCache>
            </c:numRef>
          </c:yVal>
          <c:smooth val="0"/>
          <c:extLst>
            <c:ext xmlns:c16="http://schemas.microsoft.com/office/drawing/2014/chart" uri="{C3380CC4-5D6E-409C-BE32-E72D297353CC}">
              <c16:uniqueId val="{00000007-ACCD-4698-AD1D-F7987E27CEA8}"/>
            </c:ext>
          </c:extLst>
        </c:ser>
        <c:ser>
          <c:idx val="8"/>
          <c:order val="8"/>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Sheet1!$H$26:$H$28</c:f>
              <c:numCache>
                <c:formatCode>General</c:formatCode>
                <c:ptCount val="3"/>
                <c:pt idx="0">
                  <c:v>37.25</c:v>
                </c:pt>
                <c:pt idx="1">
                  <c:v>32.193199999999997</c:v>
                </c:pt>
                <c:pt idx="2">
                  <c:v>42.306800000000003</c:v>
                </c:pt>
              </c:numCache>
            </c:numRef>
          </c:xVal>
          <c:yVal>
            <c:numRef>
              <c:f>Sheet1!$M$26:$M$28</c:f>
              <c:numCache>
                <c:formatCode>General</c:formatCode>
                <c:ptCount val="3"/>
                <c:pt idx="0">
                  <c:v>33</c:v>
                </c:pt>
                <c:pt idx="1">
                  <c:v>33</c:v>
                </c:pt>
                <c:pt idx="2">
                  <c:v>33</c:v>
                </c:pt>
              </c:numCache>
            </c:numRef>
          </c:yVal>
          <c:smooth val="0"/>
          <c:extLst>
            <c:ext xmlns:c16="http://schemas.microsoft.com/office/drawing/2014/chart" uri="{C3380CC4-5D6E-409C-BE32-E72D297353CC}">
              <c16:uniqueId val="{00000008-ACCD-4698-AD1D-F7987E27CEA8}"/>
            </c:ext>
          </c:extLst>
        </c:ser>
        <c:ser>
          <c:idx val="9"/>
          <c:order val="9"/>
          <c:spPr>
            <a:ln w="19050" cap="rnd">
              <a:solidFill>
                <a:schemeClr val="accent4">
                  <a:lumMod val="60000"/>
                </a:schemeClr>
              </a:solidFill>
              <a:round/>
            </a:ln>
            <a:effectLst/>
          </c:spPr>
          <c:marker>
            <c:symbol val="circle"/>
            <c:size val="5"/>
            <c:spPr>
              <a:solidFill>
                <a:srgbClr val="002060"/>
              </a:solidFill>
              <a:ln w="9525">
                <a:solidFill>
                  <a:srgbClr val="002060"/>
                </a:solidFill>
              </a:ln>
              <a:effectLst/>
            </c:spPr>
          </c:marker>
          <c:xVal>
            <c:numRef>
              <c:f>Sheet1!$H$29:$H$31</c:f>
              <c:numCache>
                <c:formatCode>General</c:formatCode>
                <c:ptCount val="3"/>
                <c:pt idx="0">
                  <c:v>16.739999999999998</c:v>
                </c:pt>
                <c:pt idx="1">
                  <c:v>15.622799999999998</c:v>
                </c:pt>
                <c:pt idx="2">
                  <c:v>17.857199999999999</c:v>
                </c:pt>
              </c:numCache>
            </c:numRef>
          </c:xVal>
          <c:yVal>
            <c:numRef>
              <c:f>Sheet1!$M$29:$M$31</c:f>
              <c:numCache>
                <c:formatCode>General</c:formatCode>
                <c:ptCount val="3"/>
                <c:pt idx="0">
                  <c:v>31</c:v>
                </c:pt>
                <c:pt idx="1">
                  <c:v>31</c:v>
                </c:pt>
                <c:pt idx="2">
                  <c:v>31</c:v>
                </c:pt>
              </c:numCache>
            </c:numRef>
          </c:yVal>
          <c:smooth val="0"/>
          <c:extLst>
            <c:ext xmlns:c16="http://schemas.microsoft.com/office/drawing/2014/chart" uri="{C3380CC4-5D6E-409C-BE32-E72D297353CC}">
              <c16:uniqueId val="{00000009-ACCD-4698-AD1D-F7987E27CEA8}"/>
            </c:ext>
          </c:extLst>
        </c:ser>
        <c:ser>
          <c:idx val="10"/>
          <c:order val="10"/>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Sheet1!$H$32:$H$34</c:f>
              <c:numCache>
                <c:formatCode>General</c:formatCode>
                <c:ptCount val="3"/>
                <c:pt idx="0">
                  <c:v>15.2</c:v>
                </c:pt>
                <c:pt idx="1">
                  <c:v>13.004799999999999</c:v>
                </c:pt>
                <c:pt idx="2">
                  <c:v>17.395199999999999</c:v>
                </c:pt>
              </c:numCache>
            </c:numRef>
          </c:xVal>
          <c:yVal>
            <c:numRef>
              <c:f>Sheet1!$M$32:$M$34</c:f>
              <c:numCache>
                <c:formatCode>General</c:formatCode>
                <c:ptCount val="3"/>
                <c:pt idx="0">
                  <c:v>30</c:v>
                </c:pt>
                <c:pt idx="1">
                  <c:v>30</c:v>
                </c:pt>
                <c:pt idx="2">
                  <c:v>30</c:v>
                </c:pt>
              </c:numCache>
            </c:numRef>
          </c:yVal>
          <c:smooth val="0"/>
          <c:extLst>
            <c:ext xmlns:c16="http://schemas.microsoft.com/office/drawing/2014/chart" uri="{C3380CC4-5D6E-409C-BE32-E72D297353CC}">
              <c16:uniqueId val="{0000000A-ACCD-4698-AD1D-F7987E27CEA8}"/>
            </c:ext>
          </c:extLst>
        </c:ser>
        <c:ser>
          <c:idx val="11"/>
          <c:order val="11"/>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Sheet1!$H$35:$H$37</c:f>
              <c:numCache>
                <c:formatCode>General</c:formatCode>
                <c:ptCount val="3"/>
                <c:pt idx="0">
                  <c:v>15.41</c:v>
                </c:pt>
                <c:pt idx="1">
                  <c:v>12.058400000000001</c:v>
                </c:pt>
                <c:pt idx="2">
                  <c:v>18.761600000000001</c:v>
                </c:pt>
              </c:numCache>
            </c:numRef>
          </c:xVal>
          <c:yVal>
            <c:numRef>
              <c:f>Sheet1!$M$35:$M$37</c:f>
              <c:numCache>
                <c:formatCode>General</c:formatCode>
                <c:ptCount val="3"/>
                <c:pt idx="0">
                  <c:v>29</c:v>
                </c:pt>
                <c:pt idx="1">
                  <c:v>29</c:v>
                </c:pt>
                <c:pt idx="2">
                  <c:v>29</c:v>
                </c:pt>
              </c:numCache>
            </c:numRef>
          </c:yVal>
          <c:smooth val="0"/>
          <c:extLst>
            <c:ext xmlns:c16="http://schemas.microsoft.com/office/drawing/2014/chart" uri="{C3380CC4-5D6E-409C-BE32-E72D297353CC}">
              <c16:uniqueId val="{0000000B-ACCD-4698-AD1D-F7987E27CEA8}"/>
            </c:ext>
          </c:extLst>
        </c:ser>
        <c:ser>
          <c:idx val="12"/>
          <c:order val="12"/>
          <c:tx>
            <c:strRef>
              <c:f>Sheet1!$H$38:$H$40</c:f>
              <c:strCache>
                <c:ptCount val="3"/>
                <c:pt idx="0">
                  <c:v>64.95</c:v>
                </c:pt>
                <c:pt idx="1">
                  <c:v>63.3624</c:v>
                </c:pt>
                <c:pt idx="2">
                  <c:v>66.5376</c:v>
                </c:pt>
              </c:strCache>
            </c:strRef>
          </c:tx>
          <c:spPr>
            <a:ln w="19050" cap="rnd">
              <a:solidFill>
                <a:schemeClr val="accent1">
                  <a:lumMod val="80000"/>
                  <a:lumOff val="20000"/>
                </a:schemeClr>
              </a:solidFill>
              <a:round/>
            </a:ln>
            <a:effectLst/>
          </c:spPr>
          <c:marker>
            <c:symbol val="circle"/>
            <c:size val="5"/>
            <c:spPr>
              <a:solidFill>
                <a:srgbClr val="002060"/>
              </a:solidFill>
              <a:ln w="9525">
                <a:solidFill>
                  <a:srgbClr val="002060"/>
                </a:solidFill>
              </a:ln>
              <a:effectLst/>
            </c:spPr>
          </c:marker>
          <c:xVal>
            <c:numRef>
              <c:f>Sheet1!$H$38:$H$40</c:f>
              <c:numCache>
                <c:formatCode>General</c:formatCode>
                <c:ptCount val="3"/>
                <c:pt idx="0">
                  <c:v>64.95</c:v>
                </c:pt>
                <c:pt idx="1">
                  <c:v>63.362400000000001</c:v>
                </c:pt>
                <c:pt idx="2">
                  <c:v>66.537599999999998</c:v>
                </c:pt>
              </c:numCache>
            </c:numRef>
          </c:xVal>
          <c:yVal>
            <c:numRef>
              <c:f>Sheet1!$M$38:$M$40</c:f>
              <c:numCache>
                <c:formatCode>General</c:formatCode>
                <c:ptCount val="3"/>
                <c:pt idx="0">
                  <c:v>27</c:v>
                </c:pt>
                <c:pt idx="1">
                  <c:v>27</c:v>
                </c:pt>
                <c:pt idx="2">
                  <c:v>27</c:v>
                </c:pt>
              </c:numCache>
            </c:numRef>
          </c:yVal>
          <c:smooth val="0"/>
          <c:extLst>
            <c:ext xmlns:c16="http://schemas.microsoft.com/office/drawing/2014/chart" uri="{C3380CC4-5D6E-409C-BE32-E72D297353CC}">
              <c16:uniqueId val="{0000000C-ACCD-4698-AD1D-F7987E27CEA8}"/>
            </c:ext>
          </c:extLst>
        </c:ser>
        <c:ser>
          <c:idx val="13"/>
          <c:order val="13"/>
          <c:tx>
            <c:strRef>
              <c:f>Sheet1!$H$41:$H$43</c:f>
              <c:strCache>
                <c:ptCount val="3"/>
                <c:pt idx="0">
                  <c:v>67.46</c:v>
                </c:pt>
                <c:pt idx="1">
                  <c:v>64.5592</c:v>
                </c:pt>
                <c:pt idx="2">
                  <c:v>70.3608</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Sheet1!$H$41:$H$43</c:f>
              <c:numCache>
                <c:formatCode>General</c:formatCode>
                <c:ptCount val="3"/>
                <c:pt idx="0">
                  <c:v>67.459999999999994</c:v>
                </c:pt>
                <c:pt idx="1">
                  <c:v>64.55919999999999</c:v>
                </c:pt>
                <c:pt idx="2">
                  <c:v>70.360799999999998</c:v>
                </c:pt>
              </c:numCache>
            </c:numRef>
          </c:xVal>
          <c:yVal>
            <c:numRef>
              <c:f>Sheet1!$M$41:$M$43</c:f>
              <c:numCache>
                <c:formatCode>General</c:formatCode>
                <c:ptCount val="3"/>
                <c:pt idx="0">
                  <c:v>26</c:v>
                </c:pt>
                <c:pt idx="1">
                  <c:v>26</c:v>
                </c:pt>
                <c:pt idx="2">
                  <c:v>26</c:v>
                </c:pt>
              </c:numCache>
            </c:numRef>
          </c:yVal>
          <c:smooth val="0"/>
          <c:extLst>
            <c:ext xmlns:c16="http://schemas.microsoft.com/office/drawing/2014/chart" uri="{C3380CC4-5D6E-409C-BE32-E72D297353CC}">
              <c16:uniqueId val="{0000000D-ACCD-4698-AD1D-F7987E27CEA8}"/>
            </c:ext>
          </c:extLst>
        </c:ser>
        <c:ser>
          <c:idx val="14"/>
          <c:order val="14"/>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Sheet1!$H$44:$H$46</c:f>
              <c:numCache>
                <c:formatCode>General</c:formatCode>
                <c:ptCount val="3"/>
                <c:pt idx="0">
                  <c:v>62.79</c:v>
                </c:pt>
                <c:pt idx="1">
                  <c:v>57.909599999999998</c:v>
                </c:pt>
                <c:pt idx="2">
                  <c:v>67.670400000000001</c:v>
                </c:pt>
              </c:numCache>
            </c:numRef>
          </c:xVal>
          <c:yVal>
            <c:numRef>
              <c:f>Sheet1!$M$44:$M$46</c:f>
              <c:numCache>
                <c:formatCode>General</c:formatCode>
                <c:ptCount val="3"/>
                <c:pt idx="0">
                  <c:v>25</c:v>
                </c:pt>
                <c:pt idx="1">
                  <c:v>25</c:v>
                </c:pt>
                <c:pt idx="2">
                  <c:v>25</c:v>
                </c:pt>
              </c:numCache>
            </c:numRef>
          </c:yVal>
          <c:smooth val="0"/>
          <c:extLst>
            <c:ext xmlns:c16="http://schemas.microsoft.com/office/drawing/2014/chart" uri="{C3380CC4-5D6E-409C-BE32-E72D297353CC}">
              <c16:uniqueId val="{0000000E-ACCD-4698-AD1D-F7987E27CEA8}"/>
            </c:ext>
          </c:extLst>
        </c:ser>
        <c:ser>
          <c:idx val="15"/>
          <c:order val="15"/>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Sheet1!$H$47:$H$49</c:f>
              <c:numCache>
                <c:formatCode>General</c:formatCode>
                <c:ptCount val="3"/>
                <c:pt idx="0">
                  <c:v>13.78</c:v>
                </c:pt>
                <c:pt idx="1">
                  <c:v>12.721599999999999</c:v>
                </c:pt>
                <c:pt idx="2">
                  <c:v>14.8384</c:v>
                </c:pt>
              </c:numCache>
            </c:numRef>
          </c:xVal>
          <c:yVal>
            <c:numRef>
              <c:f>Sheet1!$M$47:$M$49</c:f>
              <c:numCache>
                <c:formatCode>General</c:formatCode>
                <c:ptCount val="3"/>
                <c:pt idx="0">
                  <c:v>23</c:v>
                </c:pt>
                <c:pt idx="1">
                  <c:v>23</c:v>
                </c:pt>
                <c:pt idx="2">
                  <c:v>23</c:v>
                </c:pt>
              </c:numCache>
            </c:numRef>
          </c:yVal>
          <c:smooth val="0"/>
          <c:extLst>
            <c:ext xmlns:c16="http://schemas.microsoft.com/office/drawing/2014/chart" uri="{C3380CC4-5D6E-409C-BE32-E72D297353CC}">
              <c16:uniqueId val="{0000000F-ACCD-4698-AD1D-F7987E27CEA8}"/>
            </c:ext>
          </c:extLst>
        </c:ser>
        <c:ser>
          <c:idx val="16"/>
          <c:order val="16"/>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Sheet1!$H$50:$H$52</c:f>
              <c:numCache>
                <c:formatCode>General</c:formatCode>
                <c:ptCount val="3"/>
                <c:pt idx="0">
                  <c:v>13.88</c:v>
                </c:pt>
                <c:pt idx="1">
                  <c:v>11.724</c:v>
                </c:pt>
                <c:pt idx="2">
                  <c:v>16.036000000000001</c:v>
                </c:pt>
              </c:numCache>
            </c:numRef>
          </c:xVal>
          <c:yVal>
            <c:numRef>
              <c:f>Sheet1!$M$50:$M$52</c:f>
              <c:numCache>
                <c:formatCode>General</c:formatCode>
                <c:ptCount val="3"/>
                <c:pt idx="0">
                  <c:v>22</c:v>
                </c:pt>
                <c:pt idx="1">
                  <c:v>22</c:v>
                </c:pt>
                <c:pt idx="2">
                  <c:v>22</c:v>
                </c:pt>
              </c:numCache>
            </c:numRef>
          </c:yVal>
          <c:smooth val="0"/>
          <c:extLst>
            <c:ext xmlns:c16="http://schemas.microsoft.com/office/drawing/2014/chart" uri="{C3380CC4-5D6E-409C-BE32-E72D297353CC}">
              <c16:uniqueId val="{00000010-ACCD-4698-AD1D-F7987E27CEA8}"/>
            </c:ext>
          </c:extLst>
        </c:ser>
        <c:ser>
          <c:idx val="17"/>
          <c:order val="17"/>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Sheet1!$H$53:$H$55</c:f>
              <c:numCache>
                <c:formatCode>General</c:formatCode>
                <c:ptCount val="3"/>
                <c:pt idx="0">
                  <c:v>12.44</c:v>
                </c:pt>
                <c:pt idx="1">
                  <c:v>9.6763999999999992</c:v>
                </c:pt>
                <c:pt idx="2">
                  <c:v>15.2036</c:v>
                </c:pt>
              </c:numCache>
            </c:numRef>
          </c:xVal>
          <c:yVal>
            <c:numRef>
              <c:f>Sheet1!$M$53:$M$55</c:f>
              <c:numCache>
                <c:formatCode>General</c:formatCode>
                <c:ptCount val="3"/>
                <c:pt idx="0">
                  <c:v>21</c:v>
                </c:pt>
                <c:pt idx="1">
                  <c:v>21</c:v>
                </c:pt>
                <c:pt idx="2">
                  <c:v>21</c:v>
                </c:pt>
              </c:numCache>
            </c:numRef>
          </c:yVal>
          <c:smooth val="0"/>
          <c:extLst>
            <c:ext xmlns:c16="http://schemas.microsoft.com/office/drawing/2014/chart" uri="{C3380CC4-5D6E-409C-BE32-E72D297353CC}">
              <c16:uniqueId val="{00000011-ACCD-4698-AD1D-F7987E27CEA8}"/>
            </c:ext>
          </c:extLst>
        </c:ser>
        <c:ser>
          <c:idx val="18"/>
          <c:order val="18"/>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Sheet1!$H$56:$H$58</c:f>
              <c:numCache>
                <c:formatCode>General</c:formatCode>
                <c:ptCount val="3"/>
                <c:pt idx="0">
                  <c:v>2.46</c:v>
                </c:pt>
                <c:pt idx="1">
                  <c:v>1.9503999999999999</c:v>
                </c:pt>
                <c:pt idx="2">
                  <c:v>2.9695999999999998</c:v>
                </c:pt>
              </c:numCache>
            </c:numRef>
          </c:xVal>
          <c:yVal>
            <c:numRef>
              <c:f>Sheet1!$M$56:$M$58</c:f>
              <c:numCache>
                <c:formatCode>General</c:formatCode>
                <c:ptCount val="3"/>
                <c:pt idx="0">
                  <c:v>19</c:v>
                </c:pt>
                <c:pt idx="1">
                  <c:v>19</c:v>
                </c:pt>
                <c:pt idx="2">
                  <c:v>19</c:v>
                </c:pt>
              </c:numCache>
            </c:numRef>
          </c:yVal>
          <c:smooth val="0"/>
          <c:extLst>
            <c:ext xmlns:c16="http://schemas.microsoft.com/office/drawing/2014/chart" uri="{C3380CC4-5D6E-409C-BE32-E72D297353CC}">
              <c16:uniqueId val="{00000012-ACCD-4698-AD1D-F7987E27CEA8}"/>
            </c:ext>
          </c:extLst>
        </c:ser>
        <c:ser>
          <c:idx val="19"/>
          <c:order val="19"/>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Sheet1!$H$59:$H$61</c:f>
              <c:numCache>
                <c:formatCode>General</c:formatCode>
                <c:ptCount val="3"/>
                <c:pt idx="0">
                  <c:v>4.95</c:v>
                </c:pt>
                <c:pt idx="1">
                  <c:v>3.5192000000000005</c:v>
                </c:pt>
                <c:pt idx="2">
                  <c:v>6.3807999999999998</c:v>
                </c:pt>
              </c:numCache>
            </c:numRef>
          </c:xVal>
          <c:yVal>
            <c:numRef>
              <c:f>Sheet1!$M$59:$M$61</c:f>
              <c:numCache>
                <c:formatCode>General</c:formatCode>
                <c:ptCount val="3"/>
                <c:pt idx="0">
                  <c:v>18</c:v>
                </c:pt>
                <c:pt idx="1">
                  <c:v>18</c:v>
                </c:pt>
                <c:pt idx="2">
                  <c:v>18</c:v>
                </c:pt>
              </c:numCache>
            </c:numRef>
          </c:yVal>
          <c:smooth val="0"/>
          <c:extLst>
            <c:ext xmlns:c16="http://schemas.microsoft.com/office/drawing/2014/chart" uri="{C3380CC4-5D6E-409C-BE32-E72D297353CC}">
              <c16:uniqueId val="{00000013-ACCD-4698-AD1D-F7987E27CEA8}"/>
            </c:ext>
          </c:extLst>
        </c:ser>
        <c:ser>
          <c:idx val="20"/>
          <c:order val="20"/>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Sheet1!$H$62:$H$64</c:f>
              <c:numCache>
                <c:formatCode>General</c:formatCode>
                <c:ptCount val="3"/>
                <c:pt idx="0">
                  <c:v>3.73</c:v>
                </c:pt>
                <c:pt idx="1">
                  <c:v>2.2796000000000003</c:v>
                </c:pt>
                <c:pt idx="2">
                  <c:v>5.1803999999999997</c:v>
                </c:pt>
              </c:numCache>
            </c:numRef>
          </c:xVal>
          <c:yVal>
            <c:numRef>
              <c:f>Sheet1!$M$62:$M$64</c:f>
              <c:numCache>
                <c:formatCode>General</c:formatCode>
                <c:ptCount val="3"/>
                <c:pt idx="0">
                  <c:v>17</c:v>
                </c:pt>
                <c:pt idx="1">
                  <c:v>17</c:v>
                </c:pt>
                <c:pt idx="2">
                  <c:v>17</c:v>
                </c:pt>
              </c:numCache>
            </c:numRef>
          </c:yVal>
          <c:smooth val="0"/>
          <c:extLst>
            <c:ext xmlns:c16="http://schemas.microsoft.com/office/drawing/2014/chart" uri="{C3380CC4-5D6E-409C-BE32-E72D297353CC}">
              <c16:uniqueId val="{00000014-ACCD-4698-AD1D-F7987E27CEA8}"/>
            </c:ext>
          </c:extLst>
        </c:ser>
        <c:ser>
          <c:idx val="21"/>
          <c:order val="21"/>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Sheet1!$H$65:$H$67</c:f>
              <c:numCache>
                <c:formatCode>General</c:formatCode>
                <c:ptCount val="3"/>
                <c:pt idx="0">
                  <c:v>9.42</c:v>
                </c:pt>
                <c:pt idx="1">
                  <c:v>8.6164000000000005</c:v>
                </c:pt>
                <c:pt idx="2">
                  <c:v>10.223599999999999</c:v>
                </c:pt>
              </c:numCache>
            </c:numRef>
          </c:xVal>
          <c:yVal>
            <c:numRef>
              <c:f>Sheet1!$M$65:$M$67</c:f>
              <c:numCache>
                <c:formatCode>General</c:formatCode>
                <c:ptCount val="3"/>
                <c:pt idx="0">
                  <c:v>15</c:v>
                </c:pt>
                <c:pt idx="1">
                  <c:v>15</c:v>
                </c:pt>
                <c:pt idx="2">
                  <c:v>15</c:v>
                </c:pt>
              </c:numCache>
            </c:numRef>
          </c:yVal>
          <c:smooth val="0"/>
          <c:extLst>
            <c:ext xmlns:c16="http://schemas.microsoft.com/office/drawing/2014/chart" uri="{C3380CC4-5D6E-409C-BE32-E72D297353CC}">
              <c16:uniqueId val="{00000015-ACCD-4698-AD1D-F7987E27CEA8}"/>
            </c:ext>
          </c:extLst>
        </c:ser>
        <c:ser>
          <c:idx val="22"/>
          <c:order val="22"/>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Sheet1!$H$68:$H$70</c:f>
              <c:numCache>
                <c:formatCode>General</c:formatCode>
                <c:ptCount val="3"/>
                <c:pt idx="0">
                  <c:v>10.27</c:v>
                </c:pt>
                <c:pt idx="1">
                  <c:v>8.4079999999999995</c:v>
                </c:pt>
                <c:pt idx="2">
                  <c:v>12.132</c:v>
                </c:pt>
              </c:numCache>
            </c:numRef>
          </c:xVal>
          <c:yVal>
            <c:numRef>
              <c:f>Sheet1!$M$68:$M$70</c:f>
              <c:numCache>
                <c:formatCode>General</c:formatCode>
                <c:ptCount val="3"/>
                <c:pt idx="0">
                  <c:v>14</c:v>
                </c:pt>
                <c:pt idx="1">
                  <c:v>14</c:v>
                </c:pt>
                <c:pt idx="2">
                  <c:v>14</c:v>
                </c:pt>
              </c:numCache>
            </c:numRef>
          </c:yVal>
          <c:smooth val="0"/>
          <c:extLst>
            <c:ext xmlns:c16="http://schemas.microsoft.com/office/drawing/2014/chart" uri="{C3380CC4-5D6E-409C-BE32-E72D297353CC}">
              <c16:uniqueId val="{00000016-ACCD-4698-AD1D-F7987E27CEA8}"/>
            </c:ext>
          </c:extLst>
        </c:ser>
        <c:ser>
          <c:idx val="23"/>
          <c:order val="23"/>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Sheet1!$H$71:$H$73</c:f>
              <c:numCache>
                <c:formatCode>General</c:formatCode>
                <c:ptCount val="3"/>
                <c:pt idx="0">
                  <c:v>10.68</c:v>
                </c:pt>
                <c:pt idx="1">
                  <c:v>7.7791999999999994</c:v>
                </c:pt>
                <c:pt idx="2">
                  <c:v>13.5808</c:v>
                </c:pt>
              </c:numCache>
            </c:numRef>
          </c:xVal>
          <c:yVal>
            <c:numRef>
              <c:f>Sheet1!$M$71:$M$73</c:f>
              <c:numCache>
                <c:formatCode>General</c:formatCode>
                <c:ptCount val="3"/>
                <c:pt idx="0">
                  <c:v>13</c:v>
                </c:pt>
                <c:pt idx="1">
                  <c:v>13</c:v>
                </c:pt>
                <c:pt idx="2">
                  <c:v>13</c:v>
                </c:pt>
              </c:numCache>
            </c:numRef>
          </c:yVal>
          <c:smooth val="0"/>
          <c:extLst>
            <c:ext xmlns:c16="http://schemas.microsoft.com/office/drawing/2014/chart" uri="{C3380CC4-5D6E-409C-BE32-E72D297353CC}">
              <c16:uniqueId val="{00000017-ACCD-4698-AD1D-F7987E27CEA8}"/>
            </c:ext>
          </c:extLst>
        </c:ser>
        <c:ser>
          <c:idx val="24"/>
          <c:order val="24"/>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Sheet1!$H$74:$H$76</c:f>
              <c:numCache>
                <c:formatCode>General</c:formatCode>
                <c:ptCount val="3"/>
                <c:pt idx="0">
                  <c:v>31.24</c:v>
                </c:pt>
                <c:pt idx="1">
                  <c:v>29.9072</c:v>
                </c:pt>
                <c:pt idx="2">
                  <c:v>32.572800000000001</c:v>
                </c:pt>
              </c:numCache>
            </c:numRef>
          </c:xVal>
          <c:yVal>
            <c:numRef>
              <c:f>Sheet1!$M$74:$M$76</c:f>
              <c:numCache>
                <c:formatCode>General</c:formatCode>
                <c:ptCount val="3"/>
                <c:pt idx="0">
                  <c:v>11</c:v>
                </c:pt>
                <c:pt idx="1">
                  <c:v>11</c:v>
                </c:pt>
                <c:pt idx="2">
                  <c:v>11</c:v>
                </c:pt>
              </c:numCache>
            </c:numRef>
          </c:yVal>
          <c:smooth val="0"/>
          <c:extLst>
            <c:ext xmlns:c16="http://schemas.microsoft.com/office/drawing/2014/chart" uri="{C3380CC4-5D6E-409C-BE32-E72D297353CC}">
              <c16:uniqueId val="{00000018-ACCD-4698-AD1D-F7987E27CEA8}"/>
            </c:ext>
          </c:extLst>
        </c:ser>
        <c:ser>
          <c:idx val="25"/>
          <c:order val="25"/>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Sheet1!$H$77:$H$79</c:f>
              <c:numCache>
                <c:formatCode>General</c:formatCode>
                <c:ptCount val="3"/>
                <c:pt idx="0">
                  <c:v>35.21</c:v>
                </c:pt>
                <c:pt idx="1">
                  <c:v>32.4268</c:v>
                </c:pt>
                <c:pt idx="2">
                  <c:v>37.993200000000002</c:v>
                </c:pt>
              </c:numCache>
            </c:numRef>
          </c:xVal>
          <c:yVal>
            <c:numRef>
              <c:f>Sheet1!$M$77:$M$79</c:f>
              <c:numCache>
                <c:formatCode>General</c:formatCode>
                <c:ptCount val="3"/>
                <c:pt idx="0">
                  <c:v>10</c:v>
                </c:pt>
                <c:pt idx="1">
                  <c:v>10</c:v>
                </c:pt>
                <c:pt idx="2">
                  <c:v>10</c:v>
                </c:pt>
              </c:numCache>
            </c:numRef>
          </c:yVal>
          <c:smooth val="0"/>
          <c:extLst>
            <c:ext xmlns:c16="http://schemas.microsoft.com/office/drawing/2014/chart" uri="{C3380CC4-5D6E-409C-BE32-E72D297353CC}">
              <c16:uniqueId val="{00000019-ACCD-4698-AD1D-F7987E27CEA8}"/>
            </c:ext>
          </c:extLst>
        </c:ser>
        <c:ser>
          <c:idx val="26"/>
          <c:order val="26"/>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Sheet1!$H$80:$H$82</c:f>
              <c:numCache>
                <c:formatCode>General</c:formatCode>
                <c:ptCount val="3"/>
                <c:pt idx="0">
                  <c:v>32.01</c:v>
                </c:pt>
                <c:pt idx="1">
                  <c:v>28.089999999999996</c:v>
                </c:pt>
                <c:pt idx="2">
                  <c:v>35.93</c:v>
                </c:pt>
              </c:numCache>
            </c:numRef>
          </c:xVal>
          <c:yVal>
            <c:numRef>
              <c:f>Sheet1!$M$80:$M$82</c:f>
              <c:numCache>
                <c:formatCode>General</c:formatCode>
                <c:ptCount val="3"/>
                <c:pt idx="0">
                  <c:v>9</c:v>
                </c:pt>
                <c:pt idx="1">
                  <c:v>9</c:v>
                </c:pt>
                <c:pt idx="2">
                  <c:v>9</c:v>
                </c:pt>
              </c:numCache>
            </c:numRef>
          </c:yVal>
          <c:smooth val="0"/>
          <c:extLst>
            <c:ext xmlns:c16="http://schemas.microsoft.com/office/drawing/2014/chart" uri="{C3380CC4-5D6E-409C-BE32-E72D297353CC}">
              <c16:uniqueId val="{0000001A-ACCD-4698-AD1D-F7987E27CEA8}"/>
            </c:ext>
          </c:extLst>
        </c:ser>
        <c:ser>
          <c:idx val="27"/>
          <c:order val="27"/>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Sheet1!$H$83:$H$85</c:f>
              <c:numCache>
                <c:formatCode>General</c:formatCode>
                <c:ptCount val="3"/>
                <c:pt idx="0">
                  <c:v>13.9</c:v>
                </c:pt>
                <c:pt idx="1">
                  <c:v>12.8024</c:v>
                </c:pt>
                <c:pt idx="2">
                  <c:v>14.9976</c:v>
                </c:pt>
              </c:numCache>
            </c:numRef>
          </c:xVal>
          <c:yVal>
            <c:numRef>
              <c:f>Sheet1!$M$83:$M$85</c:f>
              <c:numCache>
                <c:formatCode>General</c:formatCode>
                <c:ptCount val="3"/>
                <c:pt idx="0">
                  <c:v>7</c:v>
                </c:pt>
                <c:pt idx="1">
                  <c:v>7</c:v>
                </c:pt>
                <c:pt idx="2">
                  <c:v>7</c:v>
                </c:pt>
              </c:numCache>
            </c:numRef>
          </c:yVal>
          <c:smooth val="0"/>
          <c:extLst>
            <c:ext xmlns:c16="http://schemas.microsoft.com/office/drawing/2014/chart" uri="{C3380CC4-5D6E-409C-BE32-E72D297353CC}">
              <c16:uniqueId val="{0000001B-ACCD-4698-AD1D-F7987E27CEA8}"/>
            </c:ext>
          </c:extLst>
        </c:ser>
        <c:ser>
          <c:idx val="28"/>
          <c:order val="28"/>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Sheet1!$H$86:$H$88</c:f>
              <c:numCache>
                <c:formatCode>General</c:formatCode>
                <c:ptCount val="3"/>
                <c:pt idx="0">
                  <c:v>19.16</c:v>
                </c:pt>
                <c:pt idx="1">
                  <c:v>16.651199999999999</c:v>
                </c:pt>
                <c:pt idx="2">
                  <c:v>21.668800000000001</c:v>
                </c:pt>
              </c:numCache>
            </c:numRef>
          </c:xVal>
          <c:yVal>
            <c:numRef>
              <c:f>Sheet1!$M$86:$M$88</c:f>
              <c:numCache>
                <c:formatCode>General</c:formatCode>
                <c:ptCount val="3"/>
                <c:pt idx="0">
                  <c:v>6</c:v>
                </c:pt>
                <c:pt idx="1">
                  <c:v>6</c:v>
                </c:pt>
                <c:pt idx="2">
                  <c:v>6</c:v>
                </c:pt>
              </c:numCache>
            </c:numRef>
          </c:yVal>
          <c:smooth val="0"/>
          <c:extLst>
            <c:ext xmlns:c16="http://schemas.microsoft.com/office/drawing/2014/chart" uri="{C3380CC4-5D6E-409C-BE32-E72D297353CC}">
              <c16:uniqueId val="{0000001C-ACCD-4698-AD1D-F7987E27CEA8}"/>
            </c:ext>
          </c:extLst>
        </c:ser>
        <c:ser>
          <c:idx val="29"/>
          <c:order val="29"/>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Sheet1!$H$89:$H$91</c:f>
              <c:numCache>
                <c:formatCode>General</c:formatCode>
                <c:ptCount val="3"/>
                <c:pt idx="0">
                  <c:v>16.84</c:v>
                </c:pt>
                <c:pt idx="1">
                  <c:v>13.2532</c:v>
                </c:pt>
                <c:pt idx="2">
                  <c:v>20.4268</c:v>
                </c:pt>
              </c:numCache>
            </c:numRef>
          </c:xVal>
          <c:yVal>
            <c:numRef>
              <c:f>Sheet1!$M$89:$M$91</c:f>
              <c:numCache>
                <c:formatCode>General</c:formatCode>
                <c:ptCount val="3"/>
                <c:pt idx="0">
                  <c:v>5</c:v>
                </c:pt>
                <c:pt idx="1">
                  <c:v>5</c:v>
                </c:pt>
                <c:pt idx="2">
                  <c:v>5</c:v>
                </c:pt>
              </c:numCache>
            </c:numRef>
          </c:yVal>
          <c:smooth val="0"/>
          <c:extLst>
            <c:ext xmlns:c16="http://schemas.microsoft.com/office/drawing/2014/chart" uri="{C3380CC4-5D6E-409C-BE32-E72D297353CC}">
              <c16:uniqueId val="{0000001D-ACCD-4698-AD1D-F7987E27CEA8}"/>
            </c:ext>
          </c:extLst>
        </c:ser>
        <c:ser>
          <c:idx val="30"/>
          <c:order val="30"/>
          <c:spPr>
            <a:ln w="19050"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xVal>
            <c:numRef>
              <c:f>Sheet1!$H$92:$H$94</c:f>
              <c:numCache>
                <c:formatCode>General</c:formatCode>
                <c:ptCount val="3"/>
                <c:pt idx="0">
                  <c:v>13.51</c:v>
                </c:pt>
                <c:pt idx="1">
                  <c:v>12.4124</c:v>
                </c:pt>
                <c:pt idx="2">
                  <c:v>14.6076</c:v>
                </c:pt>
              </c:numCache>
            </c:numRef>
          </c:xVal>
          <c:yVal>
            <c:numRef>
              <c:f>Sheet1!$M$92:$M$94</c:f>
              <c:numCache>
                <c:formatCode>General</c:formatCode>
                <c:ptCount val="3"/>
                <c:pt idx="0">
                  <c:v>3</c:v>
                </c:pt>
                <c:pt idx="1">
                  <c:v>3</c:v>
                </c:pt>
                <c:pt idx="2">
                  <c:v>3</c:v>
                </c:pt>
              </c:numCache>
            </c:numRef>
          </c:yVal>
          <c:smooth val="0"/>
          <c:extLst>
            <c:ext xmlns:c16="http://schemas.microsoft.com/office/drawing/2014/chart" uri="{C3380CC4-5D6E-409C-BE32-E72D297353CC}">
              <c16:uniqueId val="{0000001E-ACCD-4698-AD1D-F7987E27CEA8}"/>
            </c:ext>
          </c:extLst>
        </c:ser>
        <c:ser>
          <c:idx val="31"/>
          <c:order val="31"/>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Sheet1!$H$95:$H$97</c:f>
              <c:numCache>
                <c:formatCode>General</c:formatCode>
                <c:ptCount val="3"/>
                <c:pt idx="0">
                  <c:v>18.91</c:v>
                </c:pt>
                <c:pt idx="1">
                  <c:v>16.5776</c:v>
                </c:pt>
                <c:pt idx="2">
                  <c:v>21.2424</c:v>
                </c:pt>
              </c:numCache>
            </c:numRef>
          </c:xVal>
          <c:yVal>
            <c:numRef>
              <c:f>Sheet1!$M$95:$M$97</c:f>
              <c:numCache>
                <c:formatCode>General</c:formatCode>
                <c:ptCount val="3"/>
                <c:pt idx="0">
                  <c:v>2</c:v>
                </c:pt>
                <c:pt idx="1">
                  <c:v>2</c:v>
                </c:pt>
                <c:pt idx="2">
                  <c:v>2</c:v>
                </c:pt>
              </c:numCache>
            </c:numRef>
          </c:yVal>
          <c:smooth val="0"/>
          <c:extLst>
            <c:ext xmlns:c16="http://schemas.microsoft.com/office/drawing/2014/chart" uri="{C3380CC4-5D6E-409C-BE32-E72D297353CC}">
              <c16:uniqueId val="{0000001F-ACCD-4698-AD1D-F7987E27CEA8}"/>
            </c:ext>
          </c:extLst>
        </c:ser>
        <c:ser>
          <c:idx val="32"/>
          <c:order val="32"/>
          <c:spPr>
            <a:ln w="19050" cap="rnd">
              <a:solidFill>
                <a:srgbClr val="7030A0"/>
              </a:solidFill>
              <a:round/>
            </a:ln>
            <a:effectLst/>
          </c:spPr>
          <c:marker>
            <c:symbol val="circle"/>
            <c:size val="5"/>
            <c:spPr>
              <a:solidFill>
                <a:srgbClr val="7030A0"/>
              </a:solidFill>
              <a:ln w="9525">
                <a:solidFill>
                  <a:srgbClr val="7030A0"/>
                </a:solidFill>
              </a:ln>
              <a:effectLst/>
            </c:spPr>
          </c:marker>
          <c:xVal>
            <c:numRef>
              <c:f>Sheet1!$H$98:$H$100</c:f>
              <c:numCache>
                <c:formatCode>General</c:formatCode>
                <c:ptCount val="3"/>
                <c:pt idx="0">
                  <c:v>16.8</c:v>
                </c:pt>
                <c:pt idx="1">
                  <c:v>12.488</c:v>
                </c:pt>
                <c:pt idx="2">
                  <c:v>21.112000000000002</c:v>
                </c:pt>
              </c:numCache>
            </c:numRef>
          </c:xVal>
          <c:yVal>
            <c:numRef>
              <c:f>Sheet1!$M$98:$M$100</c:f>
              <c:numCache>
                <c:formatCode>General</c:formatCode>
                <c:ptCount val="3"/>
                <c:pt idx="0">
                  <c:v>1</c:v>
                </c:pt>
                <c:pt idx="1">
                  <c:v>1</c:v>
                </c:pt>
                <c:pt idx="2">
                  <c:v>1</c:v>
                </c:pt>
              </c:numCache>
            </c:numRef>
          </c:yVal>
          <c:smooth val="0"/>
          <c:extLst>
            <c:ext xmlns:c16="http://schemas.microsoft.com/office/drawing/2014/chart" uri="{C3380CC4-5D6E-409C-BE32-E72D297353CC}">
              <c16:uniqueId val="{00000020-ACCD-4698-AD1D-F7987E27CEA8}"/>
            </c:ext>
          </c:extLst>
        </c:ser>
        <c:ser>
          <c:idx val="33"/>
          <c:order val="33"/>
          <c:spPr>
            <a:ln w="25400" cap="rnd">
              <a:solidFill>
                <a:schemeClr val="bg1"/>
              </a:solidFill>
              <a:round/>
            </a:ln>
            <a:effectLst/>
          </c:spPr>
          <c:marker>
            <c:symbol val="circle"/>
            <c:size val="5"/>
            <c:spPr>
              <a:solidFill>
                <a:schemeClr val="bg1"/>
              </a:solidFill>
              <a:ln w="9525">
                <a:solidFill>
                  <a:schemeClr val="bg1"/>
                </a:solidFill>
              </a:ln>
              <a:effectLst/>
            </c:spPr>
          </c:marker>
          <c:dLbls>
            <c:dLbl>
              <c:idx val="1"/>
              <c:tx>
                <c:rich>
                  <a:bodyPr/>
                  <a:lstStyle/>
                  <a:p>
                    <a:r>
                      <a:rPr lang="en-US" dirty="0"/>
                      <a:t>Food insecurity</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CCD-4698-AD1D-F7987E27CEA8}"/>
                </c:ext>
              </c:extLst>
            </c:dLbl>
            <c:dLbl>
              <c:idx val="5"/>
              <c:tx>
                <c:rich>
                  <a:bodyPr/>
                  <a:lstStyle/>
                  <a:p>
                    <a:r>
                      <a:rPr lang="en-US" dirty="0"/>
                      <a:t>Diagnosed asthma (ever)</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CCD-4698-AD1D-F7987E27CEA8}"/>
                </c:ext>
              </c:extLst>
            </c:dLbl>
            <c:dLbl>
              <c:idx val="9"/>
              <c:tx>
                <c:rich>
                  <a:bodyPr/>
                  <a:lstStyle/>
                  <a:p>
                    <a:r>
                      <a:rPr lang="en-US" dirty="0"/>
                      <a:t>Diagnosed</a:t>
                    </a:r>
                    <a:r>
                      <a:rPr lang="en-US" baseline="0" dirty="0"/>
                      <a:t> hypertension</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CCD-4698-AD1D-F7987E27CEA8}"/>
                </c:ext>
              </c:extLst>
            </c:dLbl>
            <c:dLbl>
              <c:idx val="13"/>
              <c:tx>
                <c:rich>
                  <a:bodyPr/>
                  <a:lstStyle/>
                  <a:p>
                    <a:r>
                      <a:rPr lang="en-US" dirty="0"/>
                      <a:t>Diagnosed diabetes</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CCD-4698-AD1D-F7987E27CEA8}"/>
                </c:ext>
              </c:extLst>
            </c:dLbl>
            <c:dLbl>
              <c:idx val="17"/>
              <c:tx>
                <c:strRef>
                  <c:f>Sheet1!$A$30</c:f>
                  <c:strCache>
                    <c:ptCount val="1"/>
                    <c:pt idx="0">
                      <c:v>Hopelessness – all or most of the time, past 30 days</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{BE706017-FC86-4A90-82C6-39D74C6CC98E}</c15:txfldGUID>
                      <c15:f>Sheet1!$A$30</c15:f>
                      <c15:dlblFieldTableCache>
                        <c:ptCount val="1"/>
                        <c:pt idx="0">
                          <c:v>Hopelessness – all or most of the time, past 30 days</c:v>
                        </c:pt>
                      </c15:dlblFieldTableCache>
                    </c15:dlblFTEntry>
                  </c15:dlblFieldTable>
                  <c15:showDataLabelsRange val="0"/>
                </c:ext>
                <c:ext xmlns:c16="http://schemas.microsoft.com/office/drawing/2014/chart" uri="{C3380CC4-5D6E-409C-BE32-E72D297353CC}">
                  <c16:uniqueId val="{00000025-ACCD-4698-AD1D-F7987E27CEA8}"/>
                </c:ext>
              </c:extLst>
            </c:dLbl>
            <c:dLbl>
              <c:idx val="21"/>
              <c:tx>
                <c:rich>
                  <a:bodyPr/>
                  <a:lstStyle/>
                  <a:p>
                    <a:r>
                      <a:rPr lang="en-US" dirty="0"/>
                      <a:t>Fair/poor health status</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CCD-4698-AD1D-F7987E27CEA8}"/>
                </c:ext>
              </c:extLst>
            </c:dLbl>
            <c:dLbl>
              <c:idx val="25"/>
              <c:tx>
                <c:rich>
                  <a:bodyPr/>
                  <a:lstStyle/>
                  <a:p>
                    <a:r>
                      <a:rPr lang="en-US" dirty="0"/>
                      <a:t>&gt;=12 drinks at one time last 12 m</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CCD-4698-AD1D-F7987E27CEA8}"/>
                </c:ext>
              </c:extLst>
            </c:dLbl>
            <c:dLbl>
              <c:idx val="29"/>
              <c:tx>
                <c:rich>
                  <a:bodyPr/>
                  <a:lstStyle/>
                  <a:p>
                    <a:r>
                      <a:rPr lang="en-US" dirty="0"/>
                      <a:t>Current smoking</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CCD-4698-AD1D-F7987E27CEA8}"/>
                </c:ext>
              </c:extLst>
            </c:dLbl>
            <c:dLbl>
              <c:idx val="33"/>
              <c:tx>
                <c:rich>
                  <a:bodyPr/>
                  <a:lstStyle/>
                  <a:p>
                    <a:r>
                      <a:rPr lang="en-US" dirty="0"/>
                      <a:t>Obese</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CCD-4698-AD1D-F7987E27CEA8}"/>
                </c:ext>
              </c:extLst>
            </c:dLbl>
            <c:dLbl>
              <c:idx val="37"/>
              <c:tx>
                <c:rich>
                  <a:bodyPr/>
                  <a:lstStyle/>
                  <a:p>
                    <a:r>
                      <a:rPr lang="en-US" dirty="0"/>
                      <a:t>Difficulty getting prescription</a:t>
                    </a:r>
                    <a:r>
                      <a:rPr lang="en-US" baseline="0" dirty="0"/>
                      <a:t> med last 12 m</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ACCD-4698-AD1D-F7987E27CEA8}"/>
                </c:ext>
              </c:extLst>
            </c:dLbl>
            <c:dLbl>
              <c:idx val="41"/>
              <c:tx>
                <c:rich>
                  <a:bodyPr/>
                  <a:lstStyle/>
                  <a:p>
                    <a:r>
                      <a:rPr lang="en-US" dirty="0"/>
                      <a:t>Uninsured</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ACCD-4698-AD1D-F7987E27CEA8}"/>
                </c:ext>
              </c:extLst>
            </c:dLbl>
            <c:spPr>
              <a:noFill/>
              <a:ln>
                <a:noFill/>
              </a:ln>
              <a:effectLst/>
            </c:spPr>
            <c:txPr>
              <a:bodyPr rot="0" spcFirstLastPara="1" vertOverflow="ellipsis" vert="horz" wrap="square" lIns="38100" tIns="19050" rIns="38100" bIns="19050" anchor="ctr" anchorCtr="0">
                <a:spAutoFit/>
              </a:bodyPr>
              <a:lstStyle/>
              <a:p>
                <a:pPr algn="r">
                  <a:defRPr sz="1100" b="1"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xVal>
            <c:numRef>
              <c:f>Sheet1!$O$2:$O$44</c:f>
              <c:numCache>
                <c:formatCode>General</c:formatCode>
                <c:ptCount val="4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numCache>
            </c:numRef>
          </c:xVal>
          <c:yVal>
            <c:numRef>
              <c:f>Sheet1!$N$2:$N$44</c:f>
              <c:numCache>
                <c:formatCode>General</c:formatCode>
                <c:ptCount val="4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numCache>
            </c:numRef>
          </c:yVal>
          <c:smooth val="0"/>
          <c:extLst>
            <c:ext xmlns:c16="http://schemas.microsoft.com/office/drawing/2014/chart" uri="{C3380CC4-5D6E-409C-BE32-E72D297353CC}">
              <c16:uniqueId val="{0000002C-ACCD-4698-AD1D-F7987E27CEA8}"/>
            </c:ext>
          </c:extLst>
        </c:ser>
        <c:dLbls>
          <c:showLegendKey val="0"/>
          <c:showVal val="0"/>
          <c:showCatName val="0"/>
          <c:showSerName val="0"/>
          <c:showPercent val="0"/>
          <c:showBubbleSize val="0"/>
        </c:dLbls>
        <c:axId val="1800723536"/>
        <c:axId val="1884845392"/>
      </c:scatterChart>
      <c:valAx>
        <c:axId val="1800723536"/>
        <c:scaling>
          <c:orientation val="minMax"/>
          <c:max val="80"/>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845392"/>
        <c:crosses val="autoZero"/>
        <c:crossBetween val="midCat"/>
        <c:majorUnit val="10"/>
      </c:valAx>
      <c:valAx>
        <c:axId val="18848453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800723536"/>
        <c:crossesAt val="0"/>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37793433337988"/>
          <c:y val="8.6541477927519248E-2"/>
          <c:w val="0.82748662100724935"/>
          <c:h val="0.80961127838974212"/>
        </c:manualLayout>
      </c:layout>
      <c:barChart>
        <c:barDir val="col"/>
        <c:grouping val="clustered"/>
        <c:varyColors val="0"/>
        <c:ser>
          <c:idx val="0"/>
          <c:order val="0"/>
          <c:spPr>
            <a:solidFill>
              <a:schemeClr val="accent1"/>
            </a:solidFill>
            <a:ln>
              <a:noFill/>
            </a:ln>
            <a:effectLst/>
          </c:spPr>
          <c:invertIfNegative val="0"/>
          <c:dLbls>
            <c:dLbl>
              <c:idx val="1"/>
              <c:tx>
                <c:rich>
                  <a:bodyPr/>
                  <a:lstStyle/>
                  <a:p>
                    <a:fld id="{CA67EFF6-4465-4097-B8C1-429EBAE1265C}"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E7-48C0-85D5-5714EDC6D6A8}"/>
                </c:ext>
              </c:extLst>
            </c:dLbl>
            <c:dLbl>
              <c:idx val="2"/>
              <c:tx>
                <c:rich>
                  <a:bodyPr/>
                  <a:lstStyle/>
                  <a:p>
                    <a:fld id="{F474B52A-7EF5-4BBE-B495-6A2BAE2090C6}"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E7-48C0-85D5-5714EDC6D6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of experimental estimates.xlsx]Telemedicine'!$B$24:$B$26</c:f>
              <c:strCache>
                <c:ptCount val="3"/>
                <c:pt idx="0">
                  <c:v>18-44 years</c:v>
                </c:pt>
                <c:pt idx="1">
                  <c:v>45-64 years</c:v>
                </c:pt>
                <c:pt idx="2">
                  <c:v>65 years and over</c:v>
                </c:pt>
              </c:strCache>
            </c:strRef>
          </c:cat>
          <c:val>
            <c:numRef>
              <c:f>'[Plots of experimental estimates.xlsx]Telemedicine'!$C$24:$C$26</c:f>
              <c:numCache>
                <c:formatCode>General</c:formatCode>
                <c:ptCount val="3"/>
                <c:pt idx="0">
                  <c:v>18.8</c:v>
                </c:pt>
                <c:pt idx="1">
                  <c:v>27</c:v>
                </c:pt>
                <c:pt idx="2">
                  <c:v>32</c:v>
                </c:pt>
              </c:numCache>
            </c:numRef>
          </c:val>
          <c:extLst>
            <c:ext xmlns:c16="http://schemas.microsoft.com/office/drawing/2014/chart" uri="{C3380CC4-5D6E-409C-BE32-E72D297353CC}">
              <c16:uniqueId val="{00000002-3CE7-48C0-85D5-5714EDC6D6A8}"/>
            </c:ext>
          </c:extLst>
        </c:ser>
        <c:dLbls>
          <c:showLegendKey val="0"/>
          <c:showVal val="0"/>
          <c:showCatName val="0"/>
          <c:showSerName val="0"/>
          <c:showPercent val="0"/>
          <c:showBubbleSize val="0"/>
        </c:dLbls>
        <c:gapWidth val="75"/>
        <c:overlap val="-27"/>
        <c:axId val="1038017439"/>
        <c:axId val="1029642143"/>
      </c:barChart>
      <c:catAx>
        <c:axId val="103801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29642143"/>
        <c:crosses val="autoZero"/>
        <c:auto val="1"/>
        <c:lblAlgn val="ctr"/>
        <c:lblOffset val="100"/>
        <c:noMultiLvlLbl val="0"/>
      </c:catAx>
      <c:valAx>
        <c:axId val="102964214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Percent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0174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'[Plots of experimental estimates.xlsx]Access to care'!$C$7</c:f>
              <c:strCache>
                <c:ptCount val="1"/>
                <c:pt idx="0">
                  <c:v>For any reason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of experimental estimates.xlsx]Access to care'!$B$8:$B$16</c:f>
              <c:strCache>
                <c:ptCount val="9"/>
                <c:pt idx="0">
                  <c:v>Dental care</c:v>
                </c:pt>
                <c:pt idx="1">
                  <c:v>Diagnostic or medical screening test</c:v>
                </c:pt>
                <c:pt idx="2">
                  <c:v>Hearing care</c:v>
                </c:pt>
                <c:pt idx="3">
                  <c:v>Prescription drugs or medications</c:v>
                </c:pt>
                <c:pt idx="4">
                  <c:v>Regular checkup</c:v>
                </c:pt>
                <c:pt idx="5">
                  <c:v>Surgical procedure</c:v>
                </c:pt>
                <c:pt idx="6">
                  <c:v>Treatment for ongoing condition</c:v>
                </c:pt>
                <c:pt idx="7">
                  <c:v>Urgent care</c:v>
                </c:pt>
                <c:pt idx="8">
                  <c:v>Vision care</c:v>
                </c:pt>
              </c:strCache>
            </c:strRef>
          </c:cat>
          <c:val>
            <c:numRef>
              <c:f>'[Plots of experimental estimates.xlsx]Access to care'!$C$8:$C$16</c:f>
              <c:numCache>
                <c:formatCode>General</c:formatCode>
                <c:ptCount val="9"/>
                <c:pt idx="0">
                  <c:v>28.4</c:v>
                </c:pt>
                <c:pt idx="1">
                  <c:v>9.6</c:v>
                </c:pt>
                <c:pt idx="2">
                  <c:v>3.1</c:v>
                </c:pt>
                <c:pt idx="3">
                  <c:v>11</c:v>
                </c:pt>
                <c:pt idx="4">
                  <c:v>17.899999999999999</c:v>
                </c:pt>
                <c:pt idx="5">
                  <c:v>5.4</c:v>
                </c:pt>
                <c:pt idx="6">
                  <c:v>10.5</c:v>
                </c:pt>
                <c:pt idx="7">
                  <c:v>3.5</c:v>
                </c:pt>
                <c:pt idx="8">
                  <c:v>15.7</c:v>
                </c:pt>
              </c:numCache>
            </c:numRef>
          </c:val>
          <c:extLst>
            <c:ext xmlns:c16="http://schemas.microsoft.com/office/drawing/2014/chart" uri="{C3380CC4-5D6E-409C-BE32-E72D297353CC}">
              <c16:uniqueId val="{00000000-87CB-4770-8CD3-2C0C67E2CE0A}"/>
            </c:ext>
          </c:extLst>
        </c:ser>
        <c:ser>
          <c:idx val="1"/>
          <c:order val="1"/>
          <c:tx>
            <c:strRef>
              <c:f>'[Plots of experimental estimates.xlsx]Access to care'!$D$7</c:f>
              <c:strCache>
                <c:ptCount val="1"/>
                <c:pt idx="0">
                  <c:v>Due to pandemic</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'[Plots of experimental estimates.xlsx]Access to care'!$B$8:$B$16</c:f>
              <c:strCache>
                <c:ptCount val="9"/>
                <c:pt idx="0">
                  <c:v>Dental care</c:v>
                </c:pt>
                <c:pt idx="1">
                  <c:v>Diagnostic or medical screening test</c:v>
                </c:pt>
                <c:pt idx="2">
                  <c:v>Hearing care</c:v>
                </c:pt>
                <c:pt idx="3">
                  <c:v>Prescription drugs or medications</c:v>
                </c:pt>
                <c:pt idx="4">
                  <c:v>Regular checkup</c:v>
                </c:pt>
                <c:pt idx="5">
                  <c:v>Surgical procedure</c:v>
                </c:pt>
                <c:pt idx="6">
                  <c:v>Treatment for ongoing condition</c:v>
                </c:pt>
                <c:pt idx="7">
                  <c:v>Urgent care</c:v>
                </c:pt>
                <c:pt idx="8">
                  <c:v>Vision care</c:v>
                </c:pt>
              </c:strCache>
            </c:strRef>
          </c:cat>
          <c:val>
            <c:numRef>
              <c:f>'[Plots of experimental estimates.xlsx]Access to care'!$D$8:$D$16</c:f>
              <c:numCache>
                <c:formatCode>General</c:formatCode>
                <c:ptCount val="9"/>
                <c:pt idx="0">
                  <c:v>25.3</c:v>
                </c:pt>
                <c:pt idx="1">
                  <c:v>6.4</c:v>
                </c:pt>
                <c:pt idx="2">
                  <c:v>2.1</c:v>
                </c:pt>
                <c:pt idx="3">
                  <c:v>3.2</c:v>
                </c:pt>
                <c:pt idx="4">
                  <c:v>12.7</c:v>
                </c:pt>
                <c:pt idx="5">
                  <c:v>4.0999999999999996</c:v>
                </c:pt>
                <c:pt idx="6">
                  <c:v>6.2</c:v>
                </c:pt>
                <c:pt idx="7">
                  <c:v>1.5</c:v>
                </c:pt>
                <c:pt idx="8">
                  <c:v>12.8</c:v>
                </c:pt>
              </c:numCache>
            </c:numRef>
          </c:val>
          <c:extLst>
            <c:ext xmlns:c16="http://schemas.microsoft.com/office/drawing/2014/chart" uri="{C3380CC4-5D6E-409C-BE32-E72D297353CC}">
              <c16:uniqueId val="{00000001-87CB-4770-8CD3-2C0C67E2CE0A}"/>
            </c:ext>
          </c:extLst>
        </c:ser>
        <c:dLbls>
          <c:showLegendKey val="0"/>
          <c:showVal val="0"/>
          <c:showCatName val="0"/>
          <c:showSerName val="0"/>
          <c:showPercent val="0"/>
          <c:showBubbleSize val="0"/>
        </c:dLbls>
        <c:gapWidth val="219"/>
        <c:overlap val="-27"/>
        <c:axId val="1016784287"/>
        <c:axId val="1029630911"/>
      </c:barChart>
      <c:catAx>
        <c:axId val="101678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29630911"/>
        <c:crosses val="autoZero"/>
        <c:auto val="1"/>
        <c:lblAlgn val="ctr"/>
        <c:lblOffset val="100"/>
        <c:noMultiLvlLbl val="0"/>
      </c:catAx>
      <c:valAx>
        <c:axId val="1029630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Perecnt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6784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C09CC-B16A-4BA6-93D0-37D7DA201C6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C7AE679A-DB4E-4D62-A509-D8D05031DA75}">
      <dgm:prSet phldrT="[Text]" custT="1"/>
      <dgm:spPr>
        <a:xfrm>
          <a:off x="1866251" y="28880"/>
          <a:ext cx="1751992" cy="591665"/>
        </a:xfrm>
      </dgm:spPr>
      <dgm:t>
        <a:bodyPr/>
        <a:lstStyle/>
        <a:p>
          <a:r>
            <a:rPr lang="en-US" sz="1400" baseline="0" dirty="0">
              <a:latin typeface="Times New Roman" panose="02020603050405020304" pitchFamily="18" charset="0"/>
              <a:ea typeface="+mn-ea"/>
              <a:cs typeface="+mn-cs"/>
            </a:rPr>
            <a:t>Phenomena considered by respondents</a:t>
          </a:r>
        </a:p>
      </dgm:t>
    </dgm:pt>
    <dgm:pt modelId="{AB078E20-842C-4E7A-AECD-FADC9F6711DC}" type="parTrans" cxnId="{3BAC531F-EC1B-4366-99AA-E02B1F6A9C89}">
      <dgm:prSet/>
      <dgm:spPr/>
      <dgm:t>
        <a:bodyPr/>
        <a:lstStyle/>
        <a:p>
          <a:endParaRPr lang="en-US"/>
        </a:p>
      </dgm:t>
    </dgm:pt>
    <dgm:pt modelId="{3F66BDF3-5679-4F16-980B-A6812EBB80D4}" type="sibTrans" cxnId="{3BAC531F-EC1B-4366-99AA-E02B1F6A9C89}">
      <dgm:prSet/>
      <dgm:spPr/>
      <dgm:t>
        <a:bodyPr/>
        <a:lstStyle/>
        <a:p>
          <a:endParaRPr lang="en-US"/>
        </a:p>
      </dgm:t>
    </dgm:pt>
    <dgm:pt modelId="{34318F8D-E9A9-4EE4-AB56-B7BCB5B52D9A}" type="asst">
      <dgm:prSet phldrT="[Text]" custT="1"/>
      <dgm:spPr>
        <a:xfrm>
          <a:off x="718752" y="869044"/>
          <a:ext cx="1183330" cy="591665"/>
        </a:xfrm>
      </dgm:spPr>
      <dgm:t>
        <a:bodyPr/>
        <a:lstStyle/>
        <a:p>
          <a:r>
            <a:rPr lang="en-US" sz="1400" baseline="0">
              <a:latin typeface="Times New Roman" panose="02020603050405020304" pitchFamily="18" charset="0"/>
              <a:ea typeface="+mn-ea"/>
              <a:cs typeface="+mn-cs"/>
            </a:rPr>
            <a:t>Health condition</a:t>
          </a:r>
        </a:p>
      </dgm:t>
    </dgm:pt>
    <dgm:pt modelId="{3A9CC41D-A6D4-4AD3-819B-1FBB0AAF099F}" type="parTrans" cxnId="{F9C71A03-C808-4C9A-AF58-E8AF96A6B65C}">
      <dgm:prSet/>
      <dgm:spPr>
        <a:xfrm>
          <a:off x="1902082" y="620545"/>
          <a:ext cx="840164" cy="544332"/>
        </a:xfrm>
        <a:blipFill rotWithShape="0">
          <a:blip xmlns:r="http://schemas.openxmlformats.org/officeDocument/2006/relationships" r:embed="rId1"/>
          <a:stretch>
            <a:fillRect/>
          </a:stretch>
        </a:blipFill>
      </dgm:spPr>
      <dgm:t>
        <a:bodyPr/>
        <a:lstStyle/>
        <a:p>
          <a:endParaRPr lang="en-US"/>
        </a:p>
      </dgm:t>
    </dgm:pt>
    <dgm:pt modelId="{2086EB69-8DE1-48CF-8105-F1D619120A30}" type="sibTrans" cxnId="{F9C71A03-C808-4C9A-AF58-E8AF96A6B65C}">
      <dgm:prSet/>
      <dgm:spPr/>
      <dgm:t>
        <a:bodyPr/>
        <a:lstStyle/>
        <a:p>
          <a:endParaRPr lang="en-US"/>
        </a:p>
      </dgm:t>
    </dgm:pt>
    <dgm:pt modelId="{D3307857-ADA0-472E-B6B4-0519D9E9022B}" type="asst">
      <dgm:prSet phldrT="[Text]" custT="1"/>
      <dgm:spPr>
        <a:xfrm>
          <a:off x="1434667" y="1709209"/>
          <a:ext cx="1183330" cy="591665"/>
        </a:xfrm>
      </dgm:spPr>
      <dgm:t>
        <a:bodyPr/>
        <a:lstStyle/>
        <a:p>
          <a:r>
            <a:rPr lang="en-US" sz="1400" baseline="0" dirty="0">
              <a:latin typeface="Times New Roman" panose="02020603050405020304" pitchFamily="18" charset="0"/>
              <a:ea typeface="+mn-ea"/>
              <a:cs typeface="+mn-cs"/>
            </a:rPr>
            <a:t>Physical limitations</a:t>
          </a:r>
        </a:p>
      </dgm:t>
    </dgm:pt>
    <dgm:pt modelId="{49B26EFB-1D0B-47B8-B792-B91033EE39A3}" type="parTrans" cxnId="{1E4ACC61-F282-48E8-923E-6B761FBAB509}">
      <dgm:prSet/>
      <dgm:spPr>
        <a:xfrm>
          <a:off x="1310417" y="1460710"/>
          <a:ext cx="124249" cy="544332"/>
        </a:xfrm>
      </dgm:spPr>
      <dgm:t>
        <a:bodyPr/>
        <a:lstStyle/>
        <a:p>
          <a:endParaRPr lang="en-US"/>
        </a:p>
      </dgm:t>
    </dgm:pt>
    <dgm:pt modelId="{0498D8A7-BA30-486B-A10B-1FFF51A14CD0}" type="sibTrans" cxnId="{1E4ACC61-F282-48E8-923E-6B761FBAB509}">
      <dgm:prSet/>
      <dgm:spPr/>
      <dgm:t>
        <a:bodyPr/>
        <a:lstStyle/>
        <a:p>
          <a:endParaRPr lang="en-US"/>
        </a:p>
      </dgm:t>
    </dgm:pt>
    <dgm:pt modelId="{D565704A-E54B-4D7A-AC35-20DCB3B54D4B}" type="asst">
      <dgm:prSet phldrT="[Text]" custT="1"/>
      <dgm:spPr>
        <a:xfrm>
          <a:off x="2836" y="2549374"/>
          <a:ext cx="1183330" cy="591665"/>
        </a:xfrm>
      </dgm:spPr>
      <dgm:t>
        <a:bodyPr/>
        <a:lstStyle/>
        <a:p>
          <a:r>
            <a:rPr lang="en-US" sz="1400" baseline="0">
              <a:latin typeface="Times New Roman" panose="02020603050405020304" pitchFamily="18" charset="0"/>
              <a:ea typeface="+mn-ea"/>
              <a:cs typeface="+mn-cs"/>
            </a:rPr>
            <a:t>Dependence on medication</a:t>
          </a:r>
        </a:p>
      </dgm:t>
    </dgm:pt>
    <dgm:pt modelId="{8184F613-B8C8-4F2B-9ADE-76E5CC6143AA}" type="parTrans" cxnId="{1C47BD72-B2C9-47ED-964B-E3784437A364}">
      <dgm:prSet/>
      <dgm:spPr>
        <a:xfrm>
          <a:off x="1186167" y="1460710"/>
          <a:ext cx="124249" cy="1384496"/>
        </a:xfrm>
      </dgm:spPr>
      <dgm:t>
        <a:bodyPr/>
        <a:lstStyle/>
        <a:p>
          <a:endParaRPr lang="en-US"/>
        </a:p>
      </dgm:t>
    </dgm:pt>
    <dgm:pt modelId="{4E320BA4-6D8C-4C09-9846-87622FD95494}" type="sibTrans" cxnId="{1C47BD72-B2C9-47ED-964B-E3784437A364}">
      <dgm:prSet/>
      <dgm:spPr/>
      <dgm:t>
        <a:bodyPr/>
        <a:lstStyle/>
        <a:p>
          <a:endParaRPr lang="en-US"/>
        </a:p>
      </dgm:t>
    </dgm:pt>
    <dgm:pt modelId="{5645E29E-6175-42B8-80CA-9518A2B748F4}" type="asst">
      <dgm:prSet phldrT="[Text]" custT="1"/>
      <dgm:spPr>
        <a:xfrm>
          <a:off x="3582412" y="869044"/>
          <a:ext cx="1183330" cy="591665"/>
        </a:xfrm>
      </dgm:spPr>
      <dgm:t>
        <a:bodyPr/>
        <a:lstStyle/>
        <a:p>
          <a:r>
            <a:rPr lang="en-US" sz="1400" baseline="0">
              <a:latin typeface="Times New Roman" panose="02020603050405020304" pitchFamily="18" charset="0"/>
              <a:ea typeface="+mn-ea"/>
              <a:cs typeface="+mn-cs"/>
            </a:rPr>
            <a:t>Health behavior</a:t>
          </a:r>
        </a:p>
      </dgm:t>
    </dgm:pt>
    <dgm:pt modelId="{01CECEC7-DDB9-4ACE-9DC8-A1CAF8C70D62}" type="parTrans" cxnId="{8B5D3C9A-8A3E-488A-9C4B-36EF66E1AEB9}">
      <dgm:prSet/>
      <dgm:spPr>
        <a:xfrm>
          <a:off x="2742247" y="620545"/>
          <a:ext cx="840164" cy="544332"/>
        </a:xfrm>
      </dgm:spPr>
      <dgm:t>
        <a:bodyPr/>
        <a:lstStyle/>
        <a:p>
          <a:endParaRPr lang="en-US"/>
        </a:p>
      </dgm:t>
    </dgm:pt>
    <dgm:pt modelId="{C1D55AC6-DA0B-461F-941B-A7BF6E6D55EA}" type="sibTrans" cxnId="{8B5D3C9A-8A3E-488A-9C4B-36EF66E1AEB9}">
      <dgm:prSet/>
      <dgm:spPr/>
      <dgm:t>
        <a:bodyPr/>
        <a:lstStyle/>
        <a:p>
          <a:endParaRPr lang="en-US"/>
        </a:p>
      </dgm:t>
    </dgm:pt>
    <dgm:pt modelId="{22AC4DBC-DA07-46C2-9AB8-88E639F5CB98}" type="asst">
      <dgm:prSet phldrT="[Text]" custT="1"/>
      <dgm:spPr>
        <a:xfrm>
          <a:off x="2866497" y="1709209"/>
          <a:ext cx="1183330" cy="591665"/>
        </a:xfrm>
      </dgm:spPr>
      <dgm:t>
        <a:bodyPr/>
        <a:lstStyle/>
        <a:p>
          <a:r>
            <a:rPr lang="en-US" sz="1400" baseline="0">
              <a:latin typeface="Times New Roman" panose="02020603050405020304" pitchFamily="18" charset="0"/>
              <a:ea typeface="+mn-ea"/>
              <a:cs typeface="+mn-cs"/>
            </a:rPr>
            <a:t>Healthy: regular exercise, proper nutrition</a:t>
          </a:r>
        </a:p>
      </dgm:t>
    </dgm:pt>
    <dgm:pt modelId="{993385CD-CCD3-4B6F-9263-8411FB35150F}" type="parTrans" cxnId="{E8AEA872-8EED-46C2-85BE-00B0B8BA0A7F}">
      <dgm:prSet/>
      <dgm:spPr>
        <a:xfrm>
          <a:off x="4049827" y="1460710"/>
          <a:ext cx="124249" cy="544332"/>
        </a:xfrm>
      </dgm:spPr>
      <dgm:t>
        <a:bodyPr/>
        <a:lstStyle/>
        <a:p>
          <a:endParaRPr lang="en-US"/>
        </a:p>
      </dgm:t>
    </dgm:pt>
    <dgm:pt modelId="{38042F00-32EC-4988-8951-626E97AE8DD0}" type="sibTrans" cxnId="{E8AEA872-8EED-46C2-85BE-00B0B8BA0A7F}">
      <dgm:prSet/>
      <dgm:spPr/>
      <dgm:t>
        <a:bodyPr/>
        <a:lstStyle/>
        <a:p>
          <a:endParaRPr lang="en-US"/>
        </a:p>
      </dgm:t>
    </dgm:pt>
    <dgm:pt modelId="{E33EF5B2-C50F-4E39-B6AE-6922F53F4785}" type="asst">
      <dgm:prSet phldrT="[Text]" custT="1"/>
      <dgm:spPr>
        <a:xfrm>
          <a:off x="4298327" y="1709209"/>
          <a:ext cx="1183330" cy="591665"/>
        </a:xfrm>
      </dgm:spPr>
      <dgm:t>
        <a:bodyPr/>
        <a:lstStyle/>
        <a:p>
          <a:r>
            <a:rPr lang="en-US" sz="1400" baseline="0">
              <a:latin typeface="Times New Roman" panose="02020603050405020304" pitchFamily="18" charset="0"/>
              <a:ea typeface="+mn-ea"/>
              <a:cs typeface="+mn-cs"/>
            </a:rPr>
            <a:t>Unhealthy: smoking, overeating, alcohol consumption</a:t>
          </a:r>
        </a:p>
      </dgm:t>
    </dgm:pt>
    <dgm:pt modelId="{3C45BD2E-782A-4DD5-86EF-DA71B5A978FA}" type="parTrans" cxnId="{5BDEE091-CA5A-451B-8D92-CEFCEE7CD3C8}">
      <dgm:prSet/>
      <dgm:spPr>
        <a:xfrm>
          <a:off x="4174077" y="1460710"/>
          <a:ext cx="124249" cy="544332"/>
        </a:xfrm>
      </dgm:spPr>
      <dgm:t>
        <a:bodyPr/>
        <a:lstStyle/>
        <a:p>
          <a:endParaRPr lang="en-US"/>
        </a:p>
      </dgm:t>
    </dgm:pt>
    <dgm:pt modelId="{FCC05572-AA79-4D77-976C-D965F66A914D}" type="sibTrans" cxnId="{5BDEE091-CA5A-451B-8D92-CEFCEE7CD3C8}">
      <dgm:prSet/>
      <dgm:spPr/>
      <dgm:t>
        <a:bodyPr/>
        <a:lstStyle/>
        <a:p>
          <a:endParaRPr lang="en-US"/>
        </a:p>
      </dgm:t>
    </dgm:pt>
    <dgm:pt modelId="{AD2E35B3-6017-4508-BD1C-7E183119F3BD}" type="asst">
      <dgm:prSet phldrT="[Text]" custT="1"/>
      <dgm:spPr>
        <a:xfrm>
          <a:off x="2836" y="1709209"/>
          <a:ext cx="1183330" cy="591665"/>
        </a:xfrm>
      </dgm:spPr>
      <dgm:t>
        <a:bodyPr/>
        <a:lstStyle/>
        <a:p>
          <a:r>
            <a:rPr lang="en-US" sz="1400" baseline="0">
              <a:latin typeface="Times New Roman" panose="02020603050405020304" pitchFamily="18" charset="0"/>
              <a:ea typeface="+mn-ea"/>
              <a:cs typeface="+mn-cs"/>
            </a:rPr>
            <a:t>Pain or discomfort</a:t>
          </a:r>
        </a:p>
      </dgm:t>
    </dgm:pt>
    <dgm:pt modelId="{174F305B-445A-4412-AC13-5BF79447D396}" type="parTrans" cxnId="{3A31DBEB-EFBD-4A7F-8DCC-865873E7D519}">
      <dgm:prSet/>
      <dgm:spPr>
        <a:xfrm>
          <a:off x="1186167" y="1460710"/>
          <a:ext cx="124249" cy="544332"/>
        </a:xfrm>
      </dgm:spPr>
      <dgm:t>
        <a:bodyPr/>
        <a:lstStyle/>
        <a:p>
          <a:endParaRPr lang="en-US"/>
        </a:p>
      </dgm:t>
    </dgm:pt>
    <dgm:pt modelId="{5239E03C-0328-4546-8F73-9578A78C6B83}" type="sibTrans" cxnId="{3A31DBEB-EFBD-4A7F-8DCC-865873E7D519}">
      <dgm:prSet/>
      <dgm:spPr/>
      <dgm:t>
        <a:bodyPr/>
        <a:lstStyle/>
        <a:p>
          <a:endParaRPr lang="en-US"/>
        </a:p>
      </dgm:t>
    </dgm:pt>
    <dgm:pt modelId="{3973879C-8398-4852-8B2D-E523E46CE384}" type="pres">
      <dgm:prSet presAssocID="{792C09CC-B16A-4BA6-93D0-37D7DA201C6B}" presName="hierChild1" presStyleCnt="0">
        <dgm:presLayoutVars>
          <dgm:orgChart val="1"/>
          <dgm:chPref val="1"/>
          <dgm:dir/>
          <dgm:animOne val="branch"/>
          <dgm:animLvl val="lvl"/>
          <dgm:resizeHandles/>
        </dgm:presLayoutVars>
      </dgm:prSet>
      <dgm:spPr/>
    </dgm:pt>
    <dgm:pt modelId="{DF666011-A95E-4642-9310-EE2B4CA41378}" type="pres">
      <dgm:prSet presAssocID="{C7AE679A-DB4E-4D62-A509-D8D05031DA75}" presName="hierRoot1" presStyleCnt="0">
        <dgm:presLayoutVars>
          <dgm:hierBranch val="init"/>
        </dgm:presLayoutVars>
      </dgm:prSet>
      <dgm:spPr/>
    </dgm:pt>
    <dgm:pt modelId="{994C6187-6614-4632-978A-39FC55E53D8B}" type="pres">
      <dgm:prSet presAssocID="{C7AE679A-DB4E-4D62-A509-D8D05031DA75}" presName="rootComposite1" presStyleCnt="0"/>
      <dgm:spPr/>
    </dgm:pt>
    <dgm:pt modelId="{A604F605-E3F4-401E-8DB4-CA21FAB6B899}" type="pres">
      <dgm:prSet presAssocID="{C7AE679A-DB4E-4D62-A509-D8D05031DA75}" presName="rootText1" presStyleLbl="node0" presStyleIdx="0" presStyleCnt="1" custScaleX="109228" custLinFactNeighborX="6378" custLinFactNeighborY="1718">
        <dgm:presLayoutVars>
          <dgm:chPref val="3"/>
        </dgm:presLayoutVars>
      </dgm:prSet>
      <dgm:spPr>
        <a:prstGeom prst="rect">
          <a:avLst/>
        </a:prstGeom>
      </dgm:spPr>
    </dgm:pt>
    <dgm:pt modelId="{A3AD9C7E-EFF2-480D-83DC-282A3AA1F698}" type="pres">
      <dgm:prSet presAssocID="{C7AE679A-DB4E-4D62-A509-D8D05031DA75}" presName="rootConnector1" presStyleLbl="node1" presStyleIdx="0" presStyleCnt="0"/>
      <dgm:spPr/>
    </dgm:pt>
    <dgm:pt modelId="{B0A53D87-4F6C-4EC7-B937-248273167C2B}" type="pres">
      <dgm:prSet presAssocID="{C7AE679A-DB4E-4D62-A509-D8D05031DA75}" presName="hierChild2" presStyleCnt="0"/>
      <dgm:spPr/>
    </dgm:pt>
    <dgm:pt modelId="{14D2F2B9-D16E-4234-A352-F76536A18AA1}" type="pres">
      <dgm:prSet presAssocID="{C7AE679A-DB4E-4D62-A509-D8D05031DA75}" presName="hierChild3" presStyleCnt="0"/>
      <dgm:spPr/>
    </dgm:pt>
    <dgm:pt modelId="{91A28C20-575E-4886-B7FE-EB5E5B3CA75C}" type="pres">
      <dgm:prSet presAssocID="{3A9CC41D-A6D4-4AD3-819B-1FBB0AAF099F}" presName="Name111" presStyleLbl="parChTrans1D2" presStyleIdx="0" presStyleCnt="2"/>
      <dgm:spPr/>
    </dgm:pt>
    <dgm:pt modelId="{DBE1587F-1018-4DF9-8C9B-25C39833428D}" type="pres">
      <dgm:prSet presAssocID="{34318F8D-E9A9-4EE4-AB56-B7BCB5B52D9A}" presName="hierRoot3" presStyleCnt="0">
        <dgm:presLayoutVars>
          <dgm:hierBranch val="init"/>
        </dgm:presLayoutVars>
      </dgm:prSet>
      <dgm:spPr/>
    </dgm:pt>
    <dgm:pt modelId="{6281E086-AADD-49C7-A816-447B3EEC0335}" type="pres">
      <dgm:prSet presAssocID="{34318F8D-E9A9-4EE4-AB56-B7BCB5B52D9A}" presName="rootComposite3" presStyleCnt="0"/>
      <dgm:spPr/>
    </dgm:pt>
    <dgm:pt modelId="{A4484D3D-4DA0-4442-820F-456545E864B7}" type="pres">
      <dgm:prSet presAssocID="{34318F8D-E9A9-4EE4-AB56-B7BCB5B52D9A}" presName="rootText3" presStyleLbl="asst1" presStyleIdx="0" presStyleCnt="7" custScaleX="85091" custLinFactNeighborX="9678" custLinFactNeighborY="1718">
        <dgm:presLayoutVars>
          <dgm:chPref val="3"/>
        </dgm:presLayoutVars>
      </dgm:prSet>
      <dgm:spPr>
        <a:prstGeom prst="rect">
          <a:avLst/>
        </a:prstGeom>
      </dgm:spPr>
    </dgm:pt>
    <dgm:pt modelId="{C038BE7C-985E-4541-AB99-664F42BAE592}" type="pres">
      <dgm:prSet presAssocID="{34318F8D-E9A9-4EE4-AB56-B7BCB5B52D9A}" presName="rootConnector3" presStyleLbl="asst1" presStyleIdx="0" presStyleCnt="7"/>
      <dgm:spPr/>
    </dgm:pt>
    <dgm:pt modelId="{132A2134-5FBF-49EC-9AFC-B3B53C10121D}" type="pres">
      <dgm:prSet presAssocID="{34318F8D-E9A9-4EE4-AB56-B7BCB5B52D9A}" presName="hierChild6" presStyleCnt="0"/>
      <dgm:spPr/>
    </dgm:pt>
    <dgm:pt modelId="{3D8C7C6F-634B-4874-9D13-6FFE17431493}" type="pres">
      <dgm:prSet presAssocID="{34318F8D-E9A9-4EE4-AB56-B7BCB5B52D9A}" presName="hierChild7" presStyleCnt="0"/>
      <dgm:spPr/>
    </dgm:pt>
    <dgm:pt modelId="{946C4A11-C434-4F9B-A3E0-4ABBB34C9CC4}" type="pres">
      <dgm:prSet presAssocID="{174F305B-445A-4412-AC13-5BF79447D396}" presName="Name111" presStyleLbl="parChTrans1D3" presStyleIdx="0" presStyleCnt="5"/>
      <dgm:spPr/>
    </dgm:pt>
    <dgm:pt modelId="{AB3FDE27-A771-48EE-909F-B5C208ED0F31}" type="pres">
      <dgm:prSet presAssocID="{AD2E35B3-6017-4508-BD1C-7E183119F3BD}" presName="hierRoot3" presStyleCnt="0">
        <dgm:presLayoutVars>
          <dgm:hierBranch val="init"/>
        </dgm:presLayoutVars>
      </dgm:prSet>
      <dgm:spPr/>
    </dgm:pt>
    <dgm:pt modelId="{9F005BE1-F2C9-4D09-A451-CA1A8C80D3E1}" type="pres">
      <dgm:prSet presAssocID="{AD2E35B3-6017-4508-BD1C-7E183119F3BD}" presName="rootComposite3" presStyleCnt="0"/>
      <dgm:spPr/>
    </dgm:pt>
    <dgm:pt modelId="{E4F13402-23C6-4CD7-BA23-3A7797D67200}" type="pres">
      <dgm:prSet presAssocID="{AD2E35B3-6017-4508-BD1C-7E183119F3BD}" presName="rootText3" presStyleLbl="asst1" presStyleIdx="1" presStyleCnt="7" custScaleX="83781" custLinFactNeighborX="6378" custLinFactNeighborY="1718">
        <dgm:presLayoutVars>
          <dgm:chPref val="3"/>
        </dgm:presLayoutVars>
      </dgm:prSet>
      <dgm:spPr>
        <a:prstGeom prst="rect">
          <a:avLst/>
        </a:prstGeom>
      </dgm:spPr>
    </dgm:pt>
    <dgm:pt modelId="{F75FF6EF-9A01-411D-A2BF-451E217E3C07}" type="pres">
      <dgm:prSet presAssocID="{AD2E35B3-6017-4508-BD1C-7E183119F3BD}" presName="rootConnector3" presStyleLbl="asst1" presStyleIdx="1" presStyleCnt="7"/>
      <dgm:spPr/>
    </dgm:pt>
    <dgm:pt modelId="{EA65176E-72D6-404A-A110-1D6E9EA66D29}" type="pres">
      <dgm:prSet presAssocID="{AD2E35B3-6017-4508-BD1C-7E183119F3BD}" presName="hierChild6" presStyleCnt="0"/>
      <dgm:spPr/>
    </dgm:pt>
    <dgm:pt modelId="{A4828A7F-9849-4EBA-9657-2F44B09EC230}" type="pres">
      <dgm:prSet presAssocID="{AD2E35B3-6017-4508-BD1C-7E183119F3BD}" presName="hierChild7" presStyleCnt="0"/>
      <dgm:spPr/>
    </dgm:pt>
    <dgm:pt modelId="{CFDB45B7-C8D5-48ED-9614-F240014A8AE0}" type="pres">
      <dgm:prSet presAssocID="{49B26EFB-1D0B-47B8-B792-B91033EE39A3}" presName="Name111" presStyleLbl="parChTrans1D3" presStyleIdx="1" presStyleCnt="5"/>
      <dgm:spPr/>
    </dgm:pt>
    <dgm:pt modelId="{FD3F2C2A-C746-43D4-88E2-9F0C7281AFCB}" type="pres">
      <dgm:prSet presAssocID="{D3307857-ADA0-472E-B6B4-0519D9E9022B}" presName="hierRoot3" presStyleCnt="0">
        <dgm:presLayoutVars>
          <dgm:hierBranch val="init"/>
        </dgm:presLayoutVars>
      </dgm:prSet>
      <dgm:spPr/>
    </dgm:pt>
    <dgm:pt modelId="{170B1EA0-EB1D-4DD5-96AC-B6CC5A86D184}" type="pres">
      <dgm:prSet presAssocID="{D3307857-ADA0-472E-B6B4-0519D9E9022B}" presName="rootComposite3" presStyleCnt="0"/>
      <dgm:spPr/>
    </dgm:pt>
    <dgm:pt modelId="{0437ADDE-20F2-4968-A31E-16F252002EE3}" type="pres">
      <dgm:prSet presAssocID="{D3307857-ADA0-472E-B6B4-0519D9E9022B}" presName="rootText3" presStyleLbl="asst1" presStyleIdx="2" presStyleCnt="7" custScaleX="65565" custLinFactNeighborX="3543" custLinFactNeighborY="-1718">
        <dgm:presLayoutVars>
          <dgm:chPref val="3"/>
        </dgm:presLayoutVars>
      </dgm:prSet>
      <dgm:spPr>
        <a:prstGeom prst="rect">
          <a:avLst/>
        </a:prstGeom>
      </dgm:spPr>
    </dgm:pt>
    <dgm:pt modelId="{1390DFA1-51FD-4F0F-A265-BC56F9190853}" type="pres">
      <dgm:prSet presAssocID="{D3307857-ADA0-472E-B6B4-0519D9E9022B}" presName="rootConnector3" presStyleLbl="asst1" presStyleIdx="2" presStyleCnt="7"/>
      <dgm:spPr/>
    </dgm:pt>
    <dgm:pt modelId="{FF6EAE9F-9662-4E06-8CD4-35CB1E43EAC3}" type="pres">
      <dgm:prSet presAssocID="{D3307857-ADA0-472E-B6B4-0519D9E9022B}" presName="hierChild6" presStyleCnt="0"/>
      <dgm:spPr/>
    </dgm:pt>
    <dgm:pt modelId="{2D13B473-F6F0-4F1F-82BE-216267AA3FE5}" type="pres">
      <dgm:prSet presAssocID="{D3307857-ADA0-472E-B6B4-0519D9E9022B}" presName="hierChild7" presStyleCnt="0"/>
      <dgm:spPr/>
    </dgm:pt>
    <dgm:pt modelId="{B665969F-8D42-4CAF-A855-69EE090A6717}" type="pres">
      <dgm:prSet presAssocID="{8184F613-B8C8-4F2B-9ADE-76E5CC6143AA}" presName="Name111" presStyleLbl="parChTrans1D3" presStyleIdx="2" presStyleCnt="5"/>
      <dgm:spPr/>
    </dgm:pt>
    <dgm:pt modelId="{120B65F3-F3D4-4713-B3A7-296AA33CE957}" type="pres">
      <dgm:prSet presAssocID="{D565704A-E54B-4D7A-AC35-20DCB3B54D4B}" presName="hierRoot3" presStyleCnt="0">
        <dgm:presLayoutVars>
          <dgm:hierBranch val="init"/>
        </dgm:presLayoutVars>
      </dgm:prSet>
      <dgm:spPr/>
    </dgm:pt>
    <dgm:pt modelId="{23A16471-E8E5-42D3-A65D-C9801ABC119F}" type="pres">
      <dgm:prSet presAssocID="{D565704A-E54B-4D7A-AC35-20DCB3B54D4B}" presName="rootComposite3" presStyleCnt="0"/>
      <dgm:spPr/>
    </dgm:pt>
    <dgm:pt modelId="{12F643F7-3CCD-42B7-969F-A80DB97F719E}" type="pres">
      <dgm:prSet presAssocID="{D565704A-E54B-4D7A-AC35-20DCB3B54D4B}" presName="rootText3" presStyleLbl="asst1" presStyleIdx="3" presStyleCnt="7" custScaleX="79955" custLinFactNeighborX="4252" custLinFactNeighborY="301">
        <dgm:presLayoutVars>
          <dgm:chPref val="3"/>
        </dgm:presLayoutVars>
      </dgm:prSet>
      <dgm:spPr>
        <a:prstGeom prst="rect">
          <a:avLst/>
        </a:prstGeom>
      </dgm:spPr>
    </dgm:pt>
    <dgm:pt modelId="{A3831C48-E62D-413C-80A4-6849A7FF95AA}" type="pres">
      <dgm:prSet presAssocID="{D565704A-E54B-4D7A-AC35-20DCB3B54D4B}" presName="rootConnector3" presStyleLbl="asst1" presStyleIdx="3" presStyleCnt="7"/>
      <dgm:spPr/>
    </dgm:pt>
    <dgm:pt modelId="{4236FF97-1288-4AB4-BFF9-CCBB1E016B68}" type="pres">
      <dgm:prSet presAssocID="{D565704A-E54B-4D7A-AC35-20DCB3B54D4B}" presName="hierChild6" presStyleCnt="0"/>
      <dgm:spPr/>
    </dgm:pt>
    <dgm:pt modelId="{C805262B-CE2F-4347-8DBA-0E6087812C2B}" type="pres">
      <dgm:prSet presAssocID="{D565704A-E54B-4D7A-AC35-20DCB3B54D4B}" presName="hierChild7" presStyleCnt="0"/>
      <dgm:spPr/>
    </dgm:pt>
    <dgm:pt modelId="{62F3280E-D678-44D0-9FEB-8EA497177BC9}" type="pres">
      <dgm:prSet presAssocID="{01CECEC7-DDB9-4ACE-9DC8-A1CAF8C70D62}" presName="Name111" presStyleLbl="parChTrans1D2" presStyleIdx="1" presStyleCnt="2"/>
      <dgm:spPr/>
    </dgm:pt>
    <dgm:pt modelId="{822DD7C8-4CE2-4C26-94C1-39F5805F3582}" type="pres">
      <dgm:prSet presAssocID="{5645E29E-6175-42B8-80CA-9518A2B748F4}" presName="hierRoot3" presStyleCnt="0">
        <dgm:presLayoutVars>
          <dgm:hierBranch val="init"/>
        </dgm:presLayoutVars>
      </dgm:prSet>
      <dgm:spPr/>
    </dgm:pt>
    <dgm:pt modelId="{EBA8DB88-1D7C-4E5C-8F63-2F89E7191CD5}" type="pres">
      <dgm:prSet presAssocID="{5645E29E-6175-42B8-80CA-9518A2B748F4}" presName="rootComposite3" presStyleCnt="0"/>
      <dgm:spPr/>
    </dgm:pt>
    <dgm:pt modelId="{7740719C-5A82-424E-8843-C575A8521FE0}" type="pres">
      <dgm:prSet presAssocID="{5645E29E-6175-42B8-80CA-9518A2B748F4}" presName="rootText3" presStyleLbl="asst1" presStyleIdx="4" presStyleCnt="7" custScaleX="69705" custLinFactNeighborX="-9861" custLinFactNeighborY="-1718">
        <dgm:presLayoutVars>
          <dgm:chPref val="3"/>
        </dgm:presLayoutVars>
      </dgm:prSet>
      <dgm:spPr>
        <a:prstGeom prst="rect">
          <a:avLst/>
        </a:prstGeom>
      </dgm:spPr>
    </dgm:pt>
    <dgm:pt modelId="{D2BD58ED-1A61-422D-B241-36EFF3018F12}" type="pres">
      <dgm:prSet presAssocID="{5645E29E-6175-42B8-80CA-9518A2B748F4}" presName="rootConnector3" presStyleLbl="asst1" presStyleIdx="4" presStyleCnt="7"/>
      <dgm:spPr/>
    </dgm:pt>
    <dgm:pt modelId="{971CCB44-59F0-434C-9E64-39D8EB598F45}" type="pres">
      <dgm:prSet presAssocID="{5645E29E-6175-42B8-80CA-9518A2B748F4}" presName="hierChild6" presStyleCnt="0"/>
      <dgm:spPr/>
    </dgm:pt>
    <dgm:pt modelId="{194722BF-4116-402D-BA26-9947E194C233}" type="pres">
      <dgm:prSet presAssocID="{5645E29E-6175-42B8-80CA-9518A2B748F4}" presName="hierChild7" presStyleCnt="0"/>
      <dgm:spPr/>
    </dgm:pt>
    <dgm:pt modelId="{7AAABCB5-AB74-4603-B1D7-FA95626AFF92}" type="pres">
      <dgm:prSet presAssocID="{993385CD-CCD3-4B6F-9263-8411FB35150F}" presName="Name111" presStyleLbl="parChTrans1D3" presStyleIdx="3" presStyleCnt="5"/>
      <dgm:spPr>
        <a:custGeom>
          <a:avLst/>
          <a:gdLst/>
          <a:ahLst/>
          <a:cxnLst/>
          <a:rect l="0" t="0" r="0" b="0"/>
          <a:pathLst>
            <a:path>
              <a:moveTo>
                <a:pt x="124292" y="0"/>
              </a:moveTo>
              <a:lnTo>
                <a:pt x="124292" y="544521"/>
              </a:lnTo>
              <a:lnTo>
                <a:pt x="0" y="544521"/>
              </a:lnTo>
            </a:path>
          </a:pathLst>
        </a:custGeom>
      </dgm:spPr>
    </dgm:pt>
    <dgm:pt modelId="{9712B794-B7F8-4B5F-9FD1-90BE5F8D9151}" type="pres">
      <dgm:prSet presAssocID="{22AC4DBC-DA07-46C2-9AB8-88E639F5CB98}" presName="hierRoot3" presStyleCnt="0">
        <dgm:presLayoutVars>
          <dgm:hierBranch val="init"/>
        </dgm:presLayoutVars>
      </dgm:prSet>
      <dgm:spPr/>
    </dgm:pt>
    <dgm:pt modelId="{FA04E998-A4CD-42AC-9A45-D7B10F35D476}" type="pres">
      <dgm:prSet presAssocID="{22AC4DBC-DA07-46C2-9AB8-88E639F5CB98}" presName="rootComposite3" presStyleCnt="0"/>
      <dgm:spPr/>
    </dgm:pt>
    <dgm:pt modelId="{7D314534-8E29-4944-A009-583052EA6738}" type="pres">
      <dgm:prSet presAssocID="{22AC4DBC-DA07-46C2-9AB8-88E639F5CB98}" presName="rootText3" presStyleLbl="asst1" presStyleIdx="5" presStyleCnt="7" custScaleX="74954" custLinFactNeighborX="748" custLinFactNeighborY="978">
        <dgm:presLayoutVars>
          <dgm:chPref val="3"/>
        </dgm:presLayoutVars>
      </dgm:prSet>
      <dgm:spPr>
        <a:prstGeom prst="rect">
          <a:avLst/>
        </a:prstGeom>
      </dgm:spPr>
    </dgm:pt>
    <dgm:pt modelId="{EE512885-1903-4862-9D71-235F3697F63F}" type="pres">
      <dgm:prSet presAssocID="{22AC4DBC-DA07-46C2-9AB8-88E639F5CB98}" presName="rootConnector3" presStyleLbl="asst1" presStyleIdx="5" presStyleCnt="7"/>
      <dgm:spPr/>
    </dgm:pt>
    <dgm:pt modelId="{88DD3003-E67C-42E0-BFB2-2FE8B25666A3}" type="pres">
      <dgm:prSet presAssocID="{22AC4DBC-DA07-46C2-9AB8-88E639F5CB98}" presName="hierChild6" presStyleCnt="0"/>
      <dgm:spPr/>
    </dgm:pt>
    <dgm:pt modelId="{C66F6BD6-DC01-4A0E-953F-433E50EED20B}" type="pres">
      <dgm:prSet presAssocID="{22AC4DBC-DA07-46C2-9AB8-88E639F5CB98}" presName="hierChild7" presStyleCnt="0"/>
      <dgm:spPr/>
    </dgm:pt>
    <dgm:pt modelId="{81B8059D-721D-4572-B5BF-ACC70112B3B3}" type="pres">
      <dgm:prSet presAssocID="{3C45BD2E-782A-4DD5-86EF-DA71B5A978FA}" presName="Name111" presStyleLbl="parChTrans1D3" presStyleIdx="4" presStyleCnt="5"/>
      <dgm:spPr>
        <a:custGeom>
          <a:avLst/>
          <a:gdLst/>
          <a:ahLst/>
          <a:cxnLst/>
          <a:rect l="0" t="0" r="0" b="0"/>
          <a:pathLst>
            <a:path>
              <a:moveTo>
                <a:pt x="0" y="0"/>
              </a:moveTo>
              <a:lnTo>
                <a:pt x="0" y="544521"/>
              </a:lnTo>
              <a:lnTo>
                <a:pt x="124292" y="544521"/>
              </a:lnTo>
            </a:path>
          </a:pathLst>
        </a:custGeom>
      </dgm:spPr>
    </dgm:pt>
    <dgm:pt modelId="{D053E458-4DFE-4FA2-8BC6-0D88912E6704}" type="pres">
      <dgm:prSet presAssocID="{E33EF5B2-C50F-4E39-B6AE-6922F53F4785}" presName="hierRoot3" presStyleCnt="0">
        <dgm:presLayoutVars>
          <dgm:hierBranch val="init"/>
        </dgm:presLayoutVars>
      </dgm:prSet>
      <dgm:spPr/>
    </dgm:pt>
    <dgm:pt modelId="{ED3214D4-5D8E-4114-A577-678F00F80642}" type="pres">
      <dgm:prSet presAssocID="{E33EF5B2-C50F-4E39-B6AE-6922F53F4785}" presName="rootComposite3" presStyleCnt="0"/>
      <dgm:spPr/>
    </dgm:pt>
    <dgm:pt modelId="{FEA93421-2EB3-44EE-9282-904FFE3722BE}" type="pres">
      <dgm:prSet presAssocID="{E33EF5B2-C50F-4E39-B6AE-6922F53F4785}" presName="rootText3" presStyleLbl="asst1" presStyleIdx="6" presStyleCnt="7" custScaleX="85557" custLinFactNeighborX="-7677" custLinFactNeighborY="-1718">
        <dgm:presLayoutVars>
          <dgm:chPref val="3"/>
        </dgm:presLayoutVars>
      </dgm:prSet>
      <dgm:spPr>
        <a:prstGeom prst="rect">
          <a:avLst/>
        </a:prstGeom>
      </dgm:spPr>
    </dgm:pt>
    <dgm:pt modelId="{324A1E95-D20F-4377-979E-A02FCF56F7DB}" type="pres">
      <dgm:prSet presAssocID="{E33EF5B2-C50F-4E39-B6AE-6922F53F4785}" presName="rootConnector3" presStyleLbl="asst1" presStyleIdx="6" presStyleCnt="7"/>
      <dgm:spPr/>
    </dgm:pt>
    <dgm:pt modelId="{A6A25B39-8A6D-4346-B9CF-137056A87CC4}" type="pres">
      <dgm:prSet presAssocID="{E33EF5B2-C50F-4E39-B6AE-6922F53F4785}" presName="hierChild6" presStyleCnt="0"/>
      <dgm:spPr/>
    </dgm:pt>
    <dgm:pt modelId="{B49C9002-BBC5-4696-839A-D1BE69F48761}" type="pres">
      <dgm:prSet presAssocID="{E33EF5B2-C50F-4E39-B6AE-6922F53F4785}" presName="hierChild7" presStyleCnt="0"/>
      <dgm:spPr/>
    </dgm:pt>
  </dgm:ptLst>
  <dgm:cxnLst>
    <dgm:cxn modelId="{F9C71A03-C808-4C9A-AF58-E8AF96A6B65C}" srcId="{C7AE679A-DB4E-4D62-A509-D8D05031DA75}" destId="{34318F8D-E9A9-4EE4-AB56-B7BCB5B52D9A}" srcOrd="0" destOrd="0" parTransId="{3A9CC41D-A6D4-4AD3-819B-1FBB0AAF099F}" sibTransId="{2086EB69-8DE1-48CF-8105-F1D619120A30}"/>
    <dgm:cxn modelId="{80F08A0C-55BF-4797-9794-DE5E07172407}" type="presOf" srcId="{E33EF5B2-C50F-4E39-B6AE-6922F53F4785}" destId="{324A1E95-D20F-4377-979E-A02FCF56F7DB}" srcOrd="1" destOrd="0" presId="urn:microsoft.com/office/officeart/2005/8/layout/orgChart1"/>
    <dgm:cxn modelId="{02C7E51C-CD57-4598-9CF0-033278253BCF}" type="presOf" srcId="{34318F8D-E9A9-4EE4-AB56-B7BCB5B52D9A}" destId="{C038BE7C-985E-4541-AB99-664F42BAE592}" srcOrd="1" destOrd="0" presId="urn:microsoft.com/office/officeart/2005/8/layout/orgChart1"/>
    <dgm:cxn modelId="{2AD26D1F-436C-480D-BF25-B2CF065835B6}" type="presOf" srcId="{D3307857-ADA0-472E-B6B4-0519D9E9022B}" destId="{0437ADDE-20F2-4968-A31E-16F252002EE3}" srcOrd="0" destOrd="0" presId="urn:microsoft.com/office/officeart/2005/8/layout/orgChart1"/>
    <dgm:cxn modelId="{3BAC531F-EC1B-4366-99AA-E02B1F6A9C89}" srcId="{792C09CC-B16A-4BA6-93D0-37D7DA201C6B}" destId="{C7AE679A-DB4E-4D62-A509-D8D05031DA75}" srcOrd="0" destOrd="0" parTransId="{AB078E20-842C-4E7A-AECD-FADC9F6711DC}" sibTransId="{3F66BDF3-5679-4F16-980B-A6812EBB80D4}"/>
    <dgm:cxn modelId="{97E27A26-B93F-4D70-BB0F-EB3338038BE7}" type="presOf" srcId="{993385CD-CCD3-4B6F-9263-8411FB35150F}" destId="{7AAABCB5-AB74-4603-B1D7-FA95626AFF92}" srcOrd="0" destOrd="0" presId="urn:microsoft.com/office/officeart/2005/8/layout/orgChart1"/>
    <dgm:cxn modelId="{CC4C2239-FF3B-43E5-AA5F-DF190445DC35}" type="presOf" srcId="{8184F613-B8C8-4F2B-9ADE-76E5CC6143AA}" destId="{B665969F-8D42-4CAF-A855-69EE090A6717}" srcOrd="0" destOrd="0" presId="urn:microsoft.com/office/officeart/2005/8/layout/orgChart1"/>
    <dgm:cxn modelId="{42BE2440-2F70-4590-A0C5-2B1FC03EF775}" type="presOf" srcId="{792C09CC-B16A-4BA6-93D0-37D7DA201C6B}" destId="{3973879C-8398-4852-8B2D-E523E46CE384}" srcOrd="0" destOrd="0" presId="urn:microsoft.com/office/officeart/2005/8/layout/orgChart1"/>
    <dgm:cxn modelId="{77EBC55E-1569-4CFE-ADCB-CF8DE71F7A14}" type="presOf" srcId="{E33EF5B2-C50F-4E39-B6AE-6922F53F4785}" destId="{FEA93421-2EB3-44EE-9282-904FFE3722BE}" srcOrd="0" destOrd="0" presId="urn:microsoft.com/office/officeart/2005/8/layout/orgChart1"/>
    <dgm:cxn modelId="{1E4ACC61-F282-48E8-923E-6B761FBAB509}" srcId="{34318F8D-E9A9-4EE4-AB56-B7BCB5B52D9A}" destId="{D3307857-ADA0-472E-B6B4-0519D9E9022B}" srcOrd="1" destOrd="0" parTransId="{49B26EFB-1D0B-47B8-B792-B91033EE39A3}" sibTransId="{0498D8A7-BA30-486B-A10B-1FFF51A14CD0}"/>
    <dgm:cxn modelId="{29439964-7F36-43BE-A634-5053DE0D5EC8}" type="presOf" srcId="{174F305B-445A-4412-AC13-5BF79447D396}" destId="{946C4A11-C434-4F9B-A3E0-4ABBB34C9CC4}" srcOrd="0" destOrd="0" presId="urn:microsoft.com/office/officeart/2005/8/layout/orgChart1"/>
    <dgm:cxn modelId="{E1A2BA46-C310-4BEB-93DD-75AD479643C4}" type="presOf" srcId="{3A9CC41D-A6D4-4AD3-819B-1FBB0AAF099F}" destId="{91A28C20-575E-4886-B7FE-EB5E5B3CA75C}" srcOrd="0" destOrd="0" presId="urn:microsoft.com/office/officeart/2005/8/layout/orgChart1"/>
    <dgm:cxn modelId="{0C7E024C-7948-42AF-B07B-57A2940B90C0}" type="presOf" srcId="{49B26EFB-1D0B-47B8-B792-B91033EE39A3}" destId="{CFDB45B7-C8D5-48ED-9614-F240014A8AE0}" srcOrd="0" destOrd="0" presId="urn:microsoft.com/office/officeart/2005/8/layout/orgChart1"/>
    <dgm:cxn modelId="{51FFC14C-BBE4-4871-809A-2756FF55B102}" type="presOf" srcId="{D565704A-E54B-4D7A-AC35-20DCB3B54D4B}" destId="{12F643F7-3CCD-42B7-969F-A80DB97F719E}" srcOrd="0" destOrd="0" presId="urn:microsoft.com/office/officeart/2005/8/layout/orgChart1"/>
    <dgm:cxn modelId="{E8AEA872-8EED-46C2-85BE-00B0B8BA0A7F}" srcId="{5645E29E-6175-42B8-80CA-9518A2B748F4}" destId="{22AC4DBC-DA07-46C2-9AB8-88E639F5CB98}" srcOrd="0" destOrd="0" parTransId="{993385CD-CCD3-4B6F-9263-8411FB35150F}" sibTransId="{38042F00-32EC-4988-8951-626E97AE8DD0}"/>
    <dgm:cxn modelId="{1C47BD72-B2C9-47ED-964B-E3784437A364}" srcId="{34318F8D-E9A9-4EE4-AB56-B7BCB5B52D9A}" destId="{D565704A-E54B-4D7A-AC35-20DCB3B54D4B}" srcOrd="2" destOrd="0" parTransId="{8184F613-B8C8-4F2B-9ADE-76E5CC6143AA}" sibTransId="{4E320BA4-6D8C-4C09-9846-87622FD95494}"/>
    <dgm:cxn modelId="{9F7BCC53-DC67-479E-811A-F472A97A96F8}" type="presOf" srcId="{01CECEC7-DDB9-4ACE-9DC8-A1CAF8C70D62}" destId="{62F3280E-D678-44D0-9FEB-8EA497177BC9}" srcOrd="0" destOrd="0" presId="urn:microsoft.com/office/officeart/2005/8/layout/orgChart1"/>
    <dgm:cxn modelId="{8EA4E673-BFA1-4C43-91E4-3270AEEC8D32}" type="presOf" srcId="{3C45BD2E-782A-4DD5-86EF-DA71B5A978FA}" destId="{81B8059D-721D-4572-B5BF-ACC70112B3B3}" srcOrd="0" destOrd="0" presId="urn:microsoft.com/office/officeart/2005/8/layout/orgChart1"/>
    <dgm:cxn modelId="{B4279C5A-6D8C-47A9-B5F0-F711DFA7A1BB}" type="presOf" srcId="{22AC4DBC-DA07-46C2-9AB8-88E639F5CB98}" destId="{EE512885-1903-4862-9D71-235F3697F63F}" srcOrd="1" destOrd="0" presId="urn:microsoft.com/office/officeart/2005/8/layout/orgChart1"/>
    <dgm:cxn modelId="{89F13C8D-7B53-4E15-83CA-FF5D11859A48}" type="presOf" srcId="{5645E29E-6175-42B8-80CA-9518A2B748F4}" destId="{D2BD58ED-1A61-422D-B241-36EFF3018F12}" srcOrd="1" destOrd="0" presId="urn:microsoft.com/office/officeart/2005/8/layout/orgChart1"/>
    <dgm:cxn modelId="{5BDEE091-CA5A-451B-8D92-CEFCEE7CD3C8}" srcId="{5645E29E-6175-42B8-80CA-9518A2B748F4}" destId="{E33EF5B2-C50F-4E39-B6AE-6922F53F4785}" srcOrd="1" destOrd="0" parTransId="{3C45BD2E-782A-4DD5-86EF-DA71B5A978FA}" sibTransId="{FCC05572-AA79-4D77-976C-D965F66A914D}"/>
    <dgm:cxn modelId="{59DAD493-128A-407B-AD0E-3DCC3A0EA1EB}" type="presOf" srcId="{AD2E35B3-6017-4508-BD1C-7E183119F3BD}" destId="{E4F13402-23C6-4CD7-BA23-3A7797D67200}" srcOrd="0" destOrd="0" presId="urn:microsoft.com/office/officeart/2005/8/layout/orgChart1"/>
    <dgm:cxn modelId="{1755039A-3A43-4BC8-A7FE-61C1FF9B1755}" type="presOf" srcId="{22AC4DBC-DA07-46C2-9AB8-88E639F5CB98}" destId="{7D314534-8E29-4944-A009-583052EA6738}" srcOrd="0" destOrd="0" presId="urn:microsoft.com/office/officeart/2005/8/layout/orgChart1"/>
    <dgm:cxn modelId="{8B5D3C9A-8A3E-488A-9C4B-36EF66E1AEB9}" srcId="{C7AE679A-DB4E-4D62-A509-D8D05031DA75}" destId="{5645E29E-6175-42B8-80CA-9518A2B748F4}" srcOrd="1" destOrd="0" parTransId="{01CECEC7-DDB9-4ACE-9DC8-A1CAF8C70D62}" sibTransId="{C1D55AC6-DA0B-461F-941B-A7BF6E6D55EA}"/>
    <dgm:cxn modelId="{08B8AEC4-F8C4-42A7-937A-85BE3D2E9EBF}" type="presOf" srcId="{C7AE679A-DB4E-4D62-A509-D8D05031DA75}" destId="{A3AD9C7E-EFF2-480D-83DC-282A3AA1F698}" srcOrd="1" destOrd="0" presId="urn:microsoft.com/office/officeart/2005/8/layout/orgChart1"/>
    <dgm:cxn modelId="{229F78CB-9417-4B8D-A1A4-5D04E58D6797}" type="presOf" srcId="{D565704A-E54B-4D7A-AC35-20DCB3B54D4B}" destId="{A3831C48-E62D-413C-80A4-6849A7FF95AA}" srcOrd="1" destOrd="0" presId="urn:microsoft.com/office/officeart/2005/8/layout/orgChart1"/>
    <dgm:cxn modelId="{367A32EB-48E8-4898-97E2-D9962EE93565}" type="presOf" srcId="{34318F8D-E9A9-4EE4-AB56-B7BCB5B52D9A}" destId="{A4484D3D-4DA0-4442-820F-456545E864B7}" srcOrd="0" destOrd="0" presId="urn:microsoft.com/office/officeart/2005/8/layout/orgChart1"/>
    <dgm:cxn modelId="{3A31DBEB-EFBD-4A7F-8DCC-865873E7D519}" srcId="{34318F8D-E9A9-4EE4-AB56-B7BCB5B52D9A}" destId="{AD2E35B3-6017-4508-BD1C-7E183119F3BD}" srcOrd="0" destOrd="0" parTransId="{174F305B-445A-4412-AC13-5BF79447D396}" sibTransId="{5239E03C-0328-4546-8F73-9578A78C6B83}"/>
    <dgm:cxn modelId="{7305D7F0-CF64-464C-BB42-81BE72FB6F1B}" type="presOf" srcId="{AD2E35B3-6017-4508-BD1C-7E183119F3BD}" destId="{F75FF6EF-9A01-411D-A2BF-451E217E3C07}" srcOrd="1" destOrd="0" presId="urn:microsoft.com/office/officeart/2005/8/layout/orgChart1"/>
    <dgm:cxn modelId="{03717DF3-C319-4AB2-ABA6-B64ED43B459C}" type="presOf" srcId="{D3307857-ADA0-472E-B6B4-0519D9E9022B}" destId="{1390DFA1-51FD-4F0F-A265-BC56F9190853}" srcOrd="1" destOrd="0" presId="urn:microsoft.com/office/officeart/2005/8/layout/orgChart1"/>
    <dgm:cxn modelId="{ACD986F4-FD2E-4A74-914D-D19B90CC8117}" type="presOf" srcId="{5645E29E-6175-42B8-80CA-9518A2B748F4}" destId="{7740719C-5A82-424E-8843-C575A8521FE0}" srcOrd="0" destOrd="0" presId="urn:microsoft.com/office/officeart/2005/8/layout/orgChart1"/>
    <dgm:cxn modelId="{D7102BF5-B7AA-488C-A4EA-C093BDC0C055}" type="presOf" srcId="{C7AE679A-DB4E-4D62-A509-D8D05031DA75}" destId="{A604F605-E3F4-401E-8DB4-CA21FAB6B899}" srcOrd="0" destOrd="0" presId="urn:microsoft.com/office/officeart/2005/8/layout/orgChart1"/>
    <dgm:cxn modelId="{41AC3876-1465-4096-919B-37440E8DCB3A}" type="presParOf" srcId="{3973879C-8398-4852-8B2D-E523E46CE384}" destId="{DF666011-A95E-4642-9310-EE2B4CA41378}" srcOrd="0" destOrd="0" presId="urn:microsoft.com/office/officeart/2005/8/layout/orgChart1"/>
    <dgm:cxn modelId="{D719FAE8-D550-4919-B517-44B66F81C813}" type="presParOf" srcId="{DF666011-A95E-4642-9310-EE2B4CA41378}" destId="{994C6187-6614-4632-978A-39FC55E53D8B}" srcOrd="0" destOrd="0" presId="urn:microsoft.com/office/officeart/2005/8/layout/orgChart1"/>
    <dgm:cxn modelId="{039F0DA2-877B-4292-8952-CF354FB590B6}" type="presParOf" srcId="{994C6187-6614-4632-978A-39FC55E53D8B}" destId="{A604F605-E3F4-401E-8DB4-CA21FAB6B899}" srcOrd="0" destOrd="0" presId="urn:microsoft.com/office/officeart/2005/8/layout/orgChart1"/>
    <dgm:cxn modelId="{B6D103FC-62A1-49A0-BDD4-E6F5542F8AA4}" type="presParOf" srcId="{994C6187-6614-4632-978A-39FC55E53D8B}" destId="{A3AD9C7E-EFF2-480D-83DC-282A3AA1F698}" srcOrd="1" destOrd="0" presId="urn:microsoft.com/office/officeart/2005/8/layout/orgChart1"/>
    <dgm:cxn modelId="{F3F802DC-15F0-4309-BC2D-4DC194049C26}" type="presParOf" srcId="{DF666011-A95E-4642-9310-EE2B4CA41378}" destId="{B0A53D87-4F6C-4EC7-B937-248273167C2B}" srcOrd="1" destOrd="0" presId="urn:microsoft.com/office/officeart/2005/8/layout/orgChart1"/>
    <dgm:cxn modelId="{36DD346A-09DD-4C85-AB44-9565A3E8B08B}" type="presParOf" srcId="{DF666011-A95E-4642-9310-EE2B4CA41378}" destId="{14D2F2B9-D16E-4234-A352-F76536A18AA1}" srcOrd="2" destOrd="0" presId="urn:microsoft.com/office/officeart/2005/8/layout/orgChart1"/>
    <dgm:cxn modelId="{7492D18A-9AE0-4763-8954-63986BCC0BC9}" type="presParOf" srcId="{14D2F2B9-D16E-4234-A352-F76536A18AA1}" destId="{91A28C20-575E-4886-B7FE-EB5E5B3CA75C}" srcOrd="0" destOrd="0" presId="urn:microsoft.com/office/officeart/2005/8/layout/orgChart1"/>
    <dgm:cxn modelId="{6F2A866A-4799-4B64-8C0A-9F3BEF4CC9B9}" type="presParOf" srcId="{14D2F2B9-D16E-4234-A352-F76536A18AA1}" destId="{DBE1587F-1018-4DF9-8C9B-25C39833428D}" srcOrd="1" destOrd="0" presId="urn:microsoft.com/office/officeart/2005/8/layout/orgChart1"/>
    <dgm:cxn modelId="{97C5EA9F-E543-4DD9-8649-C4F04DE09A3A}" type="presParOf" srcId="{DBE1587F-1018-4DF9-8C9B-25C39833428D}" destId="{6281E086-AADD-49C7-A816-447B3EEC0335}" srcOrd="0" destOrd="0" presId="urn:microsoft.com/office/officeart/2005/8/layout/orgChart1"/>
    <dgm:cxn modelId="{8E23707C-8D00-4A34-A064-B047C08E1F7E}" type="presParOf" srcId="{6281E086-AADD-49C7-A816-447B3EEC0335}" destId="{A4484D3D-4DA0-4442-820F-456545E864B7}" srcOrd="0" destOrd="0" presId="urn:microsoft.com/office/officeart/2005/8/layout/orgChart1"/>
    <dgm:cxn modelId="{D43A206A-EFDB-4093-AD04-4CB2CB4ED244}" type="presParOf" srcId="{6281E086-AADD-49C7-A816-447B3EEC0335}" destId="{C038BE7C-985E-4541-AB99-664F42BAE592}" srcOrd="1" destOrd="0" presId="urn:microsoft.com/office/officeart/2005/8/layout/orgChart1"/>
    <dgm:cxn modelId="{B947838F-0E64-4659-9C8B-6FFFF8C9096A}" type="presParOf" srcId="{DBE1587F-1018-4DF9-8C9B-25C39833428D}" destId="{132A2134-5FBF-49EC-9AFC-B3B53C10121D}" srcOrd="1" destOrd="0" presId="urn:microsoft.com/office/officeart/2005/8/layout/orgChart1"/>
    <dgm:cxn modelId="{07C3C263-8CEA-45CF-8C0D-494BC6FB648D}" type="presParOf" srcId="{DBE1587F-1018-4DF9-8C9B-25C39833428D}" destId="{3D8C7C6F-634B-4874-9D13-6FFE17431493}" srcOrd="2" destOrd="0" presId="urn:microsoft.com/office/officeart/2005/8/layout/orgChart1"/>
    <dgm:cxn modelId="{3B8DFA7F-D99B-47AA-ABB1-C51BF2A82550}" type="presParOf" srcId="{3D8C7C6F-634B-4874-9D13-6FFE17431493}" destId="{946C4A11-C434-4F9B-A3E0-4ABBB34C9CC4}" srcOrd="0" destOrd="0" presId="urn:microsoft.com/office/officeart/2005/8/layout/orgChart1"/>
    <dgm:cxn modelId="{8887B2D7-35ED-4287-A393-C96570506CE6}" type="presParOf" srcId="{3D8C7C6F-634B-4874-9D13-6FFE17431493}" destId="{AB3FDE27-A771-48EE-909F-B5C208ED0F31}" srcOrd="1" destOrd="0" presId="urn:microsoft.com/office/officeart/2005/8/layout/orgChart1"/>
    <dgm:cxn modelId="{F33B9D04-3AD6-4014-8041-0A51B5E04612}" type="presParOf" srcId="{AB3FDE27-A771-48EE-909F-B5C208ED0F31}" destId="{9F005BE1-F2C9-4D09-A451-CA1A8C80D3E1}" srcOrd="0" destOrd="0" presId="urn:microsoft.com/office/officeart/2005/8/layout/orgChart1"/>
    <dgm:cxn modelId="{F4F02860-64CA-4792-A1C3-3E84BF35F438}" type="presParOf" srcId="{9F005BE1-F2C9-4D09-A451-CA1A8C80D3E1}" destId="{E4F13402-23C6-4CD7-BA23-3A7797D67200}" srcOrd="0" destOrd="0" presId="urn:microsoft.com/office/officeart/2005/8/layout/orgChart1"/>
    <dgm:cxn modelId="{8850125D-59D8-490A-93FD-059A89A582E8}" type="presParOf" srcId="{9F005BE1-F2C9-4D09-A451-CA1A8C80D3E1}" destId="{F75FF6EF-9A01-411D-A2BF-451E217E3C07}" srcOrd="1" destOrd="0" presId="urn:microsoft.com/office/officeart/2005/8/layout/orgChart1"/>
    <dgm:cxn modelId="{452CA009-A208-4734-976E-D7358F58671F}" type="presParOf" srcId="{AB3FDE27-A771-48EE-909F-B5C208ED0F31}" destId="{EA65176E-72D6-404A-A110-1D6E9EA66D29}" srcOrd="1" destOrd="0" presId="urn:microsoft.com/office/officeart/2005/8/layout/orgChart1"/>
    <dgm:cxn modelId="{A9696C2D-C468-4718-9132-11D302DCF6D8}" type="presParOf" srcId="{AB3FDE27-A771-48EE-909F-B5C208ED0F31}" destId="{A4828A7F-9849-4EBA-9657-2F44B09EC230}" srcOrd="2" destOrd="0" presId="urn:microsoft.com/office/officeart/2005/8/layout/orgChart1"/>
    <dgm:cxn modelId="{53AB9689-D093-47FD-ACC3-053FFE428F77}" type="presParOf" srcId="{3D8C7C6F-634B-4874-9D13-6FFE17431493}" destId="{CFDB45B7-C8D5-48ED-9614-F240014A8AE0}" srcOrd="2" destOrd="0" presId="urn:microsoft.com/office/officeart/2005/8/layout/orgChart1"/>
    <dgm:cxn modelId="{04DE4790-8488-42A8-BA7F-23045B7121C8}" type="presParOf" srcId="{3D8C7C6F-634B-4874-9D13-6FFE17431493}" destId="{FD3F2C2A-C746-43D4-88E2-9F0C7281AFCB}" srcOrd="3" destOrd="0" presId="urn:microsoft.com/office/officeart/2005/8/layout/orgChart1"/>
    <dgm:cxn modelId="{2E71E07B-D75E-470B-B59E-3E5604BDF7E5}" type="presParOf" srcId="{FD3F2C2A-C746-43D4-88E2-9F0C7281AFCB}" destId="{170B1EA0-EB1D-4DD5-96AC-B6CC5A86D184}" srcOrd="0" destOrd="0" presId="urn:microsoft.com/office/officeart/2005/8/layout/orgChart1"/>
    <dgm:cxn modelId="{B488AB3D-85B1-4866-80A9-1CACEEE62835}" type="presParOf" srcId="{170B1EA0-EB1D-4DD5-96AC-B6CC5A86D184}" destId="{0437ADDE-20F2-4968-A31E-16F252002EE3}" srcOrd="0" destOrd="0" presId="urn:microsoft.com/office/officeart/2005/8/layout/orgChart1"/>
    <dgm:cxn modelId="{83220F55-D040-4F21-A60C-2C006DE83EE6}" type="presParOf" srcId="{170B1EA0-EB1D-4DD5-96AC-B6CC5A86D184}" destId="{1390DFA1-51FD-4F0F-A265-BC56F9190853}" srcOrd="1" destOrd="0" presId="urn:microsoft.com/office/officeart/2005/8/layout/orgChart1"/>
    <dgm:cxn modelId="{DBAB2BC2-A9A1-4EC8-9654-71A6BEB6D095}" type="presParOf" srcId="{FD3F2C2A-C746-43D4-88E2-9F0C7281AFCB}" destId="{FF6EAE9F-9662-4E06-8CD4-35CB1E43EAC3}" srcOrd="1" destOrd="0" presId="urn:microsoft.com/office/officeart/2005/8/layout/orgChart1"/>
    <dgm:cxn modelId="{0A9AA157-1080-407E-8CD3-0E6603864C3E}" type="presParOf" srcId="{FD3F2C2A-C746-43D4-88E2-9F0C7281AFCB}" destId="{2D13B473-F6F0-4F1F-82BE-216267AA3FE5}" srcOrd="2" destOrd="0" presId="urn:microsoft.com/office/officeart/2005/8/layout/orgChart1"/>
    <dgm:cxn modelId="{FEC4CDA9-C1DF-444A-A4EC-F8B684555130}" type="presParOf" srcId="{3D8C7C6F-634B-4874-9D13-6FFE17431493}" destId="{B665969F-8D42-4CAF-A855-69EE090A6717}" srcOrd="4" destOrd="0" presId="urn:microsoft.com/office/officeart/2005/8/layout/orgChart1"/>
    <dgm:cxn modelId="{25C012AE-777C-49C2-B1F3-27291EF763D2}" type="presParOf" srcId="{3D8C7C6F-634B-4874-9D13-6FFE17431493}" destId="{120B65F3-F3D4-4713-B3A7-296AA33CE957}" srcOrd="5" destOrd="0" presId="urn:microsoft.com/office/officeart/2005/8/layout/orgChart1"/>
    <dgm:cxn modelId="{DB6FE786-EFE4-4AD7-9E12-2039F2B2E137}" type="presParOf" srcId="{120B65F3-F3D4-4713-B3A7-296AA33CE957}" destId="{23A16471-E8E5-42D3-A65D-C9801ABC119F}" srcOrd="0" destOrd="0" presId="urn:microsoft.com/office/officeart/2005/8/layout/orgChart1"/>
    <dgm:cxn modelId="{7F01CE74-A5DD-47BB-B7EA-4F7BF45DA81D}" type="presParOf" srcId="{23A16471-E8E5-42D3-A65D-C9801ABC119F}" destId="{12F643F7-3CCD-42B7-969F-A80DB97F719E}" srcOrd="0" destOrd="0" presId="urn:microsoft.com/office/officeart/2005/8/layout/orgChart1"/>
    <dgm:cxn modelId="{F38AADD8-4294-42C2-99D4-70B13B4663B9}" type="presParOf" srcId="{23A16471-E8E5-42D3-A65D-C9801ABC119F}" destId="{A3831C48-E62D-413C-80A4-6849A7FF95AA}" srcOrd="1" destOrd="0" presId="urn:microsoft.com/office/officeart/2005/8/layout/orgChart1"/>
    <dgm:cxn modelId="{81A2233B-3E9F-40D4-8ABF-0B0EA6440F27}" type="presParOf" srcId="{120B65F3-F3D4-4713-B3A7-296AA33CE957}" destId="{4236FF97-1288-4AB4-BFF9-CCBB1E016B68}" srcOrd="1" destOrd="0" presId="urn:microsoft.com/office/officeart/2005/8/layout/orgChart1"/>
    <dgm:cxn modelId="{00E39669-7A00-41C6-9680-FAAF84AD2508}" type="presParOf" srcId="{120B65F3-F3D4-4713-B3A7-296AA33CE957}" destId="{C805262B-CE2F-4347-8DBA-0E6087812C2B}" srcOrd="2" destOrd="0" presId="urn:microsoft.com/office/officeart/2005/8/layout/orgChart1"/>
    <dgm:cxn modelId="{C047590C-BFF9-47AC-9469-57A3F574CE48}" type="presParOf" srcId="{14D2F2B9-D16E-4234-A352-F76536A18AA1}" destId="{62F3280E-D678-44D0-9FEB-8EA497177BC9}" srcOrd="2" destOrd="0" presId="urn:microsoft.com/office/officeart/2005/8/layout/orgChart1"/>
    <dgm:cxn modelId="{28A4F539-431D-4274-981D-D3F9C7CE3F2D}" type="presParOf" srcId="{14D2F2B9-D16E-4234-A352-F76536A18AA1}" destId="{822DD7C8-4CE2-4C26-94C1-39F5805F3582}" srcOrd="3" destOrd="0" presId="urn:microsoft.com/office/officeart/2005/8/layout/orgChart1"/>
    <dgm:cxn modelId="{5D731665-48E1-4A6E-B93E-9B0680D78D28}" type="presParOf" srcId="{822DD7C8-4CE2-4C26-94C1-39F5805F3582}" destId="{EBA8DB88-1D7C-4E5C-8F63-2F89E7191CD5}" srcOrd="0" destOrd="0" presId="urn:microsoft.com/office/officeart/2005/8/layout/orgChart1"/>
    <dgm:cxn modelId="{12E117B0-4FDB-49C3-9918-53E83F21C02B}" type="presParOf" srcId="{EBA8DB88-1D7C-4E5C-8F63-2F89E7191CD5}" destId="{7740719C-5A82-424E-8843-C575A8521FE0}" srcOrd="0" destOrd="0" presId="urn:microsoft.com/office/officeart/2005/8/layout/orgChart1"/>
    <dgm:cxn modelId="{DE4C18E4-9273-4840-8950-5B256CB23087}" type="presParOf" srcId="{EBA8DB88-1D7C-4E5C-8F63-2F89E7191CD5}" destId="{D2BD58ED-1A61-422D-B241-36EFF3018F12}" srcOrd="1" destOrd="0" presId="urn:microsoft.com/office/officeart/2005/8/layout/orgChart1"/>
    <dgm:cxn modelId="{65766F4E-839B-41CC-9EA3-8EA69958D219}" type="presParOf" srcId="{822DD7C8-4CE2-4C26-94C1-39F5805F3582}" destId="{971CCB44-59F0-434C-9E64-39D8EB598F45}" srcOrd="1" destOrd="0" presId="urn:microsoft.com/office/officeart/2005/8/layout/orgChart1"/>
    <dgm:cxn modelId="{868D13A3-0FE5-4320-A1DC-F3576DF59FCA}" type="presParOf" srcId="{822DD7C8-4CE2-4C26-94C1-39F5805F3582}" destId="{194722BF-4116-402D-BA26-9947E194C233}" srcOrd="2" destOrd="0" presId="urn:microsoft.com/office/officeart/2005/8/layout/orgChart1"/>
    <dgm:cxn modelId="{266901FD-EC78-4E0A-9A93-602649AEF580}" type="presParOf" srcId="{194722BF-4116-402D-BA26-9947E194C233}" destId="{7AAABCB5-AB74-4603-B1D7-FA95626AFF92}" srcOrd="0" destOrd="0" presId="urn:microsoft.com/office/officeart/2005/8/layout/orgChart1"/>
    <dgm:cxn modelId="{3DFA0778-C893-42C3-94E8-294BE3E30655}" type="presParOf" srcId="{194722BF-4116-402D-BA26-9947E194C233}" destId="{9712B794-B7F8-4B5F-9FD1-90BE5F8D9151}" srcOrd="1" destOrd="0" presId="urn:microsoft.com/office/officeart/2005/8/layout/orgChart1"/>
    <dgm:cxn modelId="{EECDF4E2-22C4-40B0-9753-B857630B5F7D}" type="presParOf" srcId="{9712B794-B7F8-4B5F-9FD1-90BE5F8D9151}" destId="{FA04E998-A4CD-42AC-9A45-D7B10F35D476}" srcOrd="0" destOrd="0" presId="urn:microsoft.com/office/officeart/2005/8/layout/orgChart1"/>
    <dgm:cxn modelId="{1CDD45B8-69F2-4FF9-B5E6-57400F972AFB}" type="presParOf" srcId="{FA04E998-A4CD-42AC-9A45-D7B10F35D476}" destId="{7D314534-8E29-4944-A009-583052EA6738}" srcOrd="0" destOrd="0" presId="urn:microsoft.com/office/officeart/2005/8/layout/orgChart1"/>
    <dgm:cxn modelId="{FC7C9762-75F8-49FE-B00A-FB73051D1605}" type="presParOf" srcId="{FA04E998-A4CD-42AC-9A45-D7B10F35D476}" destId="{EE512885-1903-4862-9D71-235F3697F63F}" srcOrd="1" destOrd="0" presId="urn:microsoft.com/office/officeart/2005/8/layout/orgChart1"/>
    <dgm:cxn modelId="{66663D89-D630-46D1-ACCF-D71A93EECCA0}" type="presParOf" srcId="{9712B794-B7F8-4B5F-9FD1-90BE5F8D9151}" destId="{88DD3003-E67C-42E0-BFB2-2FE8B25666A3}" srcOrd="1" destOrd="0" presId="urn:microsoft.com/office/officeart/2005/8/layout/orgChart1"/>
    <dgm:cxn modelId="{659806B4-6344-4651-B772-503D8E3FE01F}" type="presParOf" srcId="{9712B794-B7F8-4B5F-9FD1-90BE5F8D9151}" destId="{C66F6BD6-DC01-4A0E-953F-433E50EED20B}" srcOrd="2" destOrd="0" presId="urn:microsoft.com/office/officeart/2005/8/layout/orgChart1"/>
    <dgm:cxn modelId="{AD3EBB28-CDA4-44F4-9D87-24A8EA5B91CF}" type="presParOf" srcId="{194722BF-4116-402D-BA26-9947E194C233}" destId="{81B8059D-721D-4572-B5BF-ACC70112B3B3}" srcOrd="2" destOrd="0" presId="urn:microsoft.com/office/officeart/2005/8/layout/orgChart1"/>
    <dgm:cxn modelId="{D5387B1C-2B6A-446D-B514-DBE87C44B561}" type="presParOf" srcId="{194722BF-4116-402D-BA26-9947E194C233}" destId="{D053E458-4DFE-4FA2-8BC6-0D88912E6704}" srcOrd="3" destOrd="0" presId="urn:microsoft.com/office/officeart/2005/8/layout/orgChart1"/>
    <dgm:cxn modelId="{2941EEE3-F5ED-4B35-B4DC-1DFE7828458A}" type="presParOf" srcId="{D053E458-4DFE-4FA2-8BC6-0D88912E6704}" destId="{ED3214D4-5D8E-4114-A577-678F00F80642}" srcOrd="0" destOrd="0" presId="urn:microsoft.com/office/officeart/2005/8/layout/orgChart1"/>
    <dgm:cxn modelId="{9E28C78E-37B7-4DEB-8010-F63539CF26C1}" type="presParOf" srcId="{ED3214D4-5D8E-4114-A577-678F00F80642}" destId="{FEA93421-2EB3-44EE-9282-904FFE3722BE}" srcOrd="0" destOrd="0" presId="urn:microsoft.com/office/officeart/2005/8/layout/orgChart1"/>
    <dgm:cxn modelId="{B24726A8-CEBA-4502-9319-0F8416214144}" type="presParOf" srcId="{ED3214D4-5D8E-4114-A577-678F00F80642}" destId="{324A1E95-D20F-4377-979E-A02FCF56F7DB}" srcOrd="1" destOrd="0" presId="urn:microsoft.com/office/officeart/2005/8/layout/orgChart1"/>
    <dgm:cxn modelId="{D42E8544-D931-4A83-ADF1-D4E4856BA1AF}" type="presParOf" srcId="{D053E458-4DFE-4FA2-8BC6-0D88912E6704}" destId="{A6A25B39-8A6D-4346-B9CF-137056A87CC4}" srcOrd="1" destOrd="0" presId="urn:microsoft.com/office/officeart/2005/8/layout/orgChart1"/>
    <dgm:cxn modelId="{C9452943-C9CE-4803-989E-2DFBC5796517}" type="presParOf" srcId="{D053E458-4DFE-4FA2-8BC6-0D88912E6704}" destId="{B49C9002-BBC5-4696-839A-D1BE69F4876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3ED1B-27BB-4734-8103-5F950AF0078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5644698D-2C18-441E-AEA3-0694A674D7E1}">
      <dgm:prSet phldrT="[Text]" custT="1"/>
      <dgm:spPr>
        <a:xfrm>
          <a:off x="4708" y="1090991"/>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400" dirty="0">
              <a:solidFill>
                <a:sysClr val="windowText" lastClr="000000">
                  <a:hueOff val="0"/>
                  <a:satOff val="0"/>
                  <a:lumOff val="0"/>
                  <a:alphaOff val="0"/>
                </a:sysClr>
              </a:solidFill>
              <a:latin typeface="Calibri" panose="020F0502020204030204"/>
              <a:ea typeface="+mn-ea"/>
              <a:cs typeface="+mn-cs"/>
            </a:rPr>
            <a:t>RANDS Sample</a:t>
          </a:r>
        </a:p>
        <a:p>
          <a:pPr>
            <a:buNone/>
          </a:pPr>
          <a:r>
            <a:rPr lang="en-US" sz="1200" dirty="0">
              <a:solidFill>
                <a:sysClr val="windowText" lastClr="000000">
                  <a:hueOff val="0"/>
                  <a:satOff val="0"/>
                  <a:lumOff val="0"/>
                  <a:alphaOff val="0"/>
                </a:sysClr>
              </a:solidFill>
              <a:latin typeface="Calibri" panose="020F0502020204030204"/>
              <a:ea typeface="+mn-ea"/>
              <a:cs typeface="+mn-cs"/>
            </a:rPr>
            <a:t>(n= 2646)</a:t>
          </a:r>
        </a:p>
      </dgm:t>
    </dgm:pt>
    <dgm:pt modelId="{F417D83E-3D7B-4E00-91E6-A7C69E0C9860}" type="parTrans" cxnId="{D0B6DAB5-A582-4FE0-996B-9F635B7AF9FA}">
      <dgm:prSet/>
      <dgm:spPr/>
      <dgm:t>
        <a:bodyPr/>
        <a:lstStyle/>
        <a:p>
          <a:endParaRPr lang="en-US"/>
        </a:p>
      </dgm:t>
    </dgm:pt>
    <dgm:pt modelId="{818484F6-77B9-43E1-BE55-6B38F99B91E4}" type="sibTrans" cxnId="{D0B6DAB5-A582-4FE0-996B-9F635B7AF9FA}">
      <dgm:prSet/>
      <dgm:spPr/>
      <dgm:t>
        <a:bodyPr/>
        <a:lstStyle/>
        <a:p>
          <a:endParaRPr lang="en-US"/>
        </a:p>
      </dgm:t>
    </dgm:pt>
    <dgm:pt modelId="{F524B316-8ABE-4C7F-8DE4-6B186DEFF1DF}">
      <dgm:prSet phldrT="[Text]" custT="1"/>
      <dgm:spPr>
        <a:xfrm>
          <a:off x="1725465" y="384252"/>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400" dirty="0">
              <a:solidFill>
                <a:sysClr val="windowText" lastClr="000000">
                  <a:hueOff val="0"/>
                  <a:satOff val="0"/>
                  <a:lumOff val="0"/>
                  <a:alphaOff val="0"/>
                </a:sysClr>
              </a:solidFill>
              <a:latin typeface="Calibri" panose="020F0502020204030204"/>
              <a:ea typeface="+mn-ea"/>
              <a:cs typeface="+mn-cs"/>
            </a:rPr>
            <a:t>Group I</a:t>
          </a:r>
        </a:p>
        <a:p>
          <a:pPr>
            <a:buNone/>
          </a:pPr>
          <a:r>
            <a:rPr lang="en-US" sz="1200" dirty="0">
              <a:solidFill>
                <a:sysClr val="windowText" lastClr="000000">
                  <a:hueOff val="0"/>
                  <a:satOff val="0"/>
                  <a:lumOff val="0"/>
                  <a:alphaOff val="0"/>
                </a:sysClr>
              </a:solidFill>
              <a:latin typeface="Calibri" panose="020F0502020204030204"/>
              <a:ea typeface="+mn-ea"/>
              <a:cs typeface="+mn-cs"/>
            </a:rPr>
            <a:t>(n= 1286)</a:t>
          </a:r>
        </a:p>
      </dgm:t>
    </dgm:pt>
    <dgm:pt modelId="{6586B8CC-40CE-4550-A79B-EA0A5A86A607}" type="parTrans" cxnId="{999AB86A-D142-4D1A-9719-D16C914CB3B1}">
      <dgm:prSet>
        <dgm:style>
          <a:lnRef idx="0">
            <a:scrgbClr r="0" g="0" b="0"/>
          </a:lnRef>
          <a:fillRef idx="0">
            <a:scrgbClr r="0" g="0" b="0"/>
          </a:fillRef>
          <a:effectRef idx="0">
            <a:scrgbClr r="0" g="0" b="0"/>
          </a:effectRef>
          <a:fontRef idx="minor">
            <a:schemeClr val="tx1"/>
          </a:fontRef>
        </dgm:style>
      </dgm:prSet>
      <dgm:spPr>
        <a:xfrm rot="18289469">
          <a:off x="1049179" y="1025122"/>
          <a:ext cx="860927" cy="39556"/>
        </a:xfrm>
        <a:custGeom>
          <a:avLst/>
          <a:gdLst/>
          <a:ahLst/>
          <a:cxnLst/>
          <a:rect l="0" t="0" r="0" b="0"/>
          <a:pathLst>
            <a:path>
              <a:moveTo>
                <a:pt x="0" y="19778"/>
              </a:moveTo>
              <a:lnTo>
                <a:pt x="860927" y="19778"/>
              </a:lnTo>
            </a:path>
          </a:pathLst>
        </a:custGeom>
        <a:noFill/>
        <a:ln w="9525" cap="flat" cmpd="sng" algn="ctr">
          <a:solidFill>
            <a:sysClr val="windowText" lastClr="000000"/>
          </a:solidFill>
          <a:prstDash val="dash"/>
          <a:round/>
          <a:headEnd type="none" w="med" len="med"/>
          <a:tailEnd type="none" w="med" len="med"/>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8B119EAD-7FC1-4024-88AB-E9A1673F37BE}" type="sibTrans" cxnId="{999AB86A-D142-4D1A-9719-D16C914CB3B1}">
      <dgm:prSet/>
      <dgm:spPr/>
      <dgm:t>
        <a:bodyPr/>
        <a:lstStyle/>
        <a:p>
          <a:endParaRPr lang="en-US"/>
        </a:p>
      </dgm:t>
    </dgm:pt>
    <dgm:pt modelId="{BCD70384-B7D5-4880-9C17-2F8B2762AA9E}">
      <dgm:prSet phldrT="[Text]" custT="1"/>
      <dgm:spPr>
        <a:xfrm>
          <a:off x="3446222" y="384252"/>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400" dirty="0">
              <a:solidFill>
                <a:sysClr val="windowText" lastClr="000000">
                  <a:hueOff val="0"/>
                  <a:satOff val="0"/>
                  <a:lumOff val="0"/>
                  <a:alphaOff val="0"/>
                </a:sysClr>
              </a:solidFill>
              <a:latin typeface="Calibri" panose="020F0502020204030204"/>
              <a:ea typeface="+mn-ea"/>
              <a:cs typeface="+mn-cs"/>
            </a:rPr>
            <a:t>NHIS</a:t>
          </a:r>
        </a:p>
        <a:p>
          <a:pPr>
            <a:buNone/>
          </a:pPr>
          <a:r>
            <a:rPr lang="en-US" sz="1200" dirty="0">
              <a:solidFill>
                <a:sysClr val="windowText" lastClr="000000">
                  <a:hueOff val="0"/>
                  <a:satOff val="0"/>
                  <a:lumOff val="0"/>
                  <a:alphaOff val="0"/>
                </a:sysClr>
              </a:solidFill>
              <a:latin typeface="Calibri" panose="020F0502020204030204"/>
              <a:ea typeface="+mn-ea"/>
              <a:cs typeface="+mn-cs"/>
            </a:rPr>
            <a:t>(n= 1286)</a:t>
          </a:r>
        </a:p>
      </dgm:t>
    </dgm:pt>
    <dgm:pt modelId="{33D03BBC-CE2C-4CA0-95E2-8D11EA9ADE3D}" type="parTrans" cxnId="{BBC099FE-A869-4D56-A96B-36924D70DE1A}">
      <dgm:prSet/>
      <dgm:spPr>
        <a:xfrm>
          <a:off x="2954577" y="671752"/>
          <a:ext cx="491644" cy="39556"/>
        </a:xfrm>
        <a:custGeom>
          <a:avLst/>
          <a:gdLst/>
          <a:ahLst/>
          <a:cxnLst/>
          <a:rect l="0" t="0" r="0" b="0"/>
          <a:pathLst>
            <a:path>
              <a:moveTo>
                <a:pt x="0" y="19778"/>
              </a:moveTo>
              <a:lnTo>
                <a:pt x="491644" y="1977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A3A789F6-284B-4DE8-90F4-B17500A21682}" type="sibTrans" cxnId="{BBC099FE-A869-4D56-A96B-36924D70DE1A}">
      <dgm:prSet/>
      <dgm:spPr/>
      <dgm:t>
        <a:bodyPr/>
        <a:lstStyle/>
        <a:p>
          <a:endParaRPr lang="en-US"/>
        </a:p>
      </dgm:t>
    </dgm:pt>
    <dgm:pt modelId="{43139721-D855-4885-A112-6EFBA79430B7}">
      <dgm:prSet phldrT="[Text]" custT="1"/>
      <dgm:spPr>
        <a:xfrm>
          <a:off x="1725465" y="1797731"/>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400" dirty="0">
              <a:solidFill>
                <a:sysClr val="windowText" lastClr="000000">
                  <a:hueOff val="0"/>
                  <a:satOff val="0"/>
                  <a:lumOff val="0"/>
                  <a:alphaOff val="0"/>
                </a:sysClr>
              </a:solidFill>
              <a:latin typeface="Calibri" panose="020F0502020204030204"/>
              <a:ea typeface="+mn-ea"/>
              <a:cs typeface="+mn-cs"/>
            </a:rPr>
            <a:t>Group II</a:t>
          </a:r>
        </a:p>
        <a:p>
          <a:pPr>
            <a:buNone/>
          </a:pPr>
          <a:r>
            <a:rPr lang="en-US" sz="1200" dirty="0">
              <a:solidFill>
                <a:sysClr val="windowText" lastClr="000000">
                  <a:hueOff val="0"/>
                  <a:satOff val="0"/>
                  <a:lumOff val="0"/>
                  <a:alphaOff val="0"/>
                </a:sysClr>
              </a:solidFill>
              <a:latin typeface="Calibri" panose="020F0502020204030204"/>
              <a:ea typeface="+mn-ea"/>
              <a:cs typeface="+mn-cs"/>
            </a:rPr>
            <a:t>(n= 1360)</a:t>
          </a:r>
        </a:p>
      </dgm:t>
    </dgm:pt>
    <dgm:pt modelId="{BF2EA9AC-D707-4493-A284-3A5CB9E900DF}" type="parTrans" cxnId="{7DE28702-6156-45A4-AE56-A21CD25B0887}">
      <dgm:prSet>
        <dgm:style>
          <a:lnRef idx="0">
            <a:scrgbClr r="0" g="0" b="0"/>
          </a:lnRef>
          <a:fillRef idx="0">
            <a:scrgbClr r="0" g="0" b="0"/>
          </a:fillRef>
          <a:effectRef idx="0">
            <a:scrgbClr r="0" g="0" b="0"/>
          </a:effectRef>
          <a:fontRef idx="minor">
            <a:schemeClr val="tx1"/>
          </a:fontRef>
        </dgm:style>
      </dgm:prSet>
      <dgm:spPr>
        <a:xfrm rot="3310531">
          <a:off x="1049179" y="1731861"/>
          <a:ext cx="860927" cy="39556"/>
        </a:xfrm>
        <a:custGeom>
          <a:avLst/>
          <a:gdLst/>
          <a:ahLst/>
          <a:cxnLst/>
          <a:rect l="0" t="0" r="0" b="0"/>
          <a:pathLst>
            <a:path>
              <a:moveTo>
                <a:pt x="0" y="19778"/>
              </a:moveTo>
              <a:lnTo>
                <a:pt x="860927" y="19778"/>
              </a:lnTo>
            </a:path>
          </a:pathLst>
        </a:custGeom>
        <a:noFill/>
        <a:ln w="9525" cap="flat" cmpd="sng" algn="ctr">
          <a:solidFill>
            <a:sysClr val="windowText" lastClr="000000"/>
          </a:solidFill>
          <a:prstDash val="dash"/>
          <a:round/>
          <a:headEnd type="none" w="med" len="med"/>
          <a:tailEnd type="none" w="med" len="med"/>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36AE5A4F-7F0F-4186-A5FB-B9D241055A63}" type="sibTrans" cxnId="{7DE28702-6156-45A4-AE56-A21CD25B0887}">
      <dgm:prSet/>
      <dgm:spPr/>
      <dgm:t>
        <a:bodyPr/>
        <a:lstStyle/>
        <a:p>
          <a:endParaRPr lang="en-US"/>
        </a:p>
      </dgm:t>
    </dgm:pt>
    <dgm:pt modelId="{9026F5B3-21F3-4BEC-A18D-90B61C4C08A7}">
      <dgm:prSet phldrT="[Text]" custT="1"/>
      <dgm:spPr>
        <a:xfrm>
          <a:off x="3442719" y="2142276"/>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200" dirty="0">
              <a:solidFill>
                <a:sysClr val="windowText" lastClr="000000">
                  <a:hueOff val="0"/>
                  <a:satOff val="0"/>
                  <a:lumOff val="0"/>
                  <a:alphaOff val="0"/>
                </a:sysClr>
              </a:solidFill>
              <a:latin typeface="Calibri" panose="020F0502020204030204"/>
              <a:ea typeface="+mn-ea"/>
              <a:cs typeface="+mn-cs"/>
            </a:rPr>
            <a:t>NSDUH</a:t>
          </a:r>
        </a:p>
        <a:p>
          <a:pPr>
            <a:buNone/>
          </a:pPr>
          <a:r>
            <a:rPr lang="en-US" sz="1200" i="1" dirty="0">
              <a:solidFill>
                <a:srgbClr val="C00000"/>
              </a:solidFill>
              <a:latin typeface="Calibri" panose="020F0502020204030204"/>
              <a:ea typeface="+mn-ea"/>
              <a:cs typeface="+mn-cs"/>
            </a:rPr>
            <a:t>No Pictures</a:t>
          </a:r>
        </a:p>
        <a:p>
          <a:pPr>
            <a:buNone/>
          </a:pPr>
          <a:r>
            <a:rPr lang="en-US" sz="1100" i="0" dirty="0">
              <a:solidFill>
                <a:sysClr val="windowText" lastClr="000000">
                  <a:lumMod val="95000"/>
                  <a:lumOff val="5000"/>
                </a:sysClr>
              </a:solidFill>
              <a:latin typeface="Calibri" panose="020F0502020204030204"/>
              <a:ea typeface="+mn-ea"/>
              <a:cs typeface="+mn-cs"/>
            </a:rPr>
            <a:t>(n= 706)</a:t>
          </a:r>
        </a:p>
      </dgm:t>
    </dgm:pt>
    <dgm:pt modelId="{0D4F02D2-0C5E-4D8E-9D65-B46B3AF73B38}" type="parTrans" cxnId="{8AB01704-70FD-46EE-A3C5-9194551939C7}">
      <dgm:prSet>
        <dgm:style>
          <a:lnRef idx="0">
            <a:scrgbClr r="0" g="0" b="0"/>
          </a:lnRef>
          <a:fillRef idx="0">
            <a:scrgbClr r="0" g="0" b="0"/>
          </a:fillRef>
          <a:effectRef idx="0">
            <a:scrgbClr r="0" g="0" b="0"/>
          </a:effectRef>
          <a:fontRef idx="minor">
            <a:schemeClr val="tx1"/>
          </a:fontRef>
        </dgm:style>
      </dgm:prSet>
      <dgm:spPr>
        <a:xfrm rot="2112933">
          <a:off x="2899903" y="2257503"/>
          <a:ext cx="597489" cy="39556"/>
        </a:xfrm>
        <a:custGeom>
          <a:avLst/>
          <a:gdLst/>
          <a:ahLst/>
          <a:cxnLst/>
          <a:rect l="0" t="0" r="0" b="0"/>
          <a:pathLst>
            <a:path>
              <a:moveTo>
                <a:pt x="0" y="19778"/>
              </a:moveTo>
              <a:lnTo>
                <a:pt x="597489" y="19778"/>
              </a:lnTo>
            </a:path>
          </a:pathLst>
        </a:custGeom>
        <a:noFill/>
        <a:ln w="9525" cap="flat" cmpd="sng" algn="ctr">
          <a:solidFill>
            <a:sysClr val="windowText" lastClr="000000"/>
          </a:solidFill>
          <a:prstDash val="dash"/>
          <a:round/>
          <a:headEnd type="none" w="med" len="med"/>
          <a:tailEnd type="none" w="med" len="med"/>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F41FAB3-B2BD-4E88-9B4B-718E4D88D58C}" type="sibTrans" cxnId="{8AB01704-70FD-46EE-A3C5-9194551939C7}">
      <dgm:prSet/>
      <dgm:spPr/>
      <dgm:t>
        <a:bodyPr/>
        <a:lstStyle/>
        <a:p>
          <a:endParaRPr lang="en-US"/>
        </a:p>
      </dgm:t>
    </dgm:pt>
    <dgm:pt modelId="{758B2BBB-02A8-49CD-82DE-3D92FBCEB0F6}">
      <dgm:prSet phldrT="[Text]" custT="1"/>
      <dgm:spPr>
        <a:xfrm>
          <a:off x="5166979" y="30882"/>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200" dirty="0">
              <a:solidFill>
                <a:sysClr val="windowText" lastClr="000000">
                  <a:hueOff val="0"/>
                  <a:satOff val="0"/>
                  <a:lumOff val="0"/>
                  <a:alphaOff val="0"/>
                </a:sysClr>
              </a:solidFill>
              <a:latin typeface="Calibri" panose="020F0502020204030204"/>
              <a:ea typeface="+mn-ea"/>
              <a:cs typeface="+mn-cs"/>
            </a:rPr>
            <a:t>NSDUH</a:t>
          </a:r>
        </a:p>
        <a:p>
          <a:pPr>
            <a:buNone/>
          </a:pPr>
          <a:r>
            <a:rPr lang="en-US" sz="1200" i="1" dirty="0">
              <a:solidFill>
                <a:srgbClr val="7030A0"/>
              </a:solidFill>
              <a:latin typeface="Calibri" panose="020F0502020204030204"/>
              <a:ea typeface="+mn-ea"/>
              <a:cs typeface="+mn-cs"/>
            </a:rPr>
            <a:t>Pictures</a:t>
          </a:r>
        </a:p>
        <a:p>
          <a:pPr>
            <a:buNone/>
          </a:pPr>
          <a:r>
            <a:rPr lang="en-US" sz="1100" i="0" dirty="0">
              <a:solidFill>
                <a:sysClr val="windowText" lastClr="000000">
                  <a:lumMod val="95000"/>
                  <a:lumOff val="5000"/>
                </a:sysClr>
              </a:solidFill>
              <a:latin typeface="Calibri" panose="020F0502020204030204"/>
              <a:ea typeface="+mn-ea"/>
              <a:cs typeface="+mn-cs"/>
            </a:rPr>
            <a:t>(n= 641)</a:t>
          </a:r>
        </a:p>
      </dgm:t>
    </dgm:pt>
    <dgm:pt modelId="{662D352B-C184-40E9-B892-329BEFB3DB56}" type="parTrans" cxnId="{8BDFA1A2-0EC4-4D8A-A287-B82F59E3D61E}">
      <dgm:prSet>
        <dgm:style>
          <a:lnRef idx="0">
            <a:scrgbClr r="0" g="0" b="0"/>
          </a:lnRef>
          <a:fillRef idx="0">
            <a:scrgbClr r="0" g="0" b="0"/>
          </a:fillRef>
          <a:effectRef idx="0">
            <a:scrgbClr r="0" g="0" b="0"/>
          </a:effectRef>
          <a:fontRef idx="minor">
            <a:schemeClr val="tx1"/>
          </a:fontRef>
        </dgm:style>
      </dgm:prSet>
      <dgm:spPr>
        <a:xfrm rot="19457599">
          <a:off x="4618425" y="495067"/>
          <a:ext cx="605462" cy="39556"/>
        </a:xfrm>
        <a:custGeom>
          <a:avLst/>
          <a:gdLst/>
          <a:ahLst/>
          <a:cxnLst/>
          <a:rect l="0" t="0" r="0" b="0"/>
          <a:pathLst>
            <a:path>
              <a:moveTo>
                <a:pt x="0" y="19778"/>
              </a:moveTo>
              <a:lnTo>
                <a:pt x="605462" y="19778"/>
              </a:lnTo>
            </a:path>
          </a:pathLst>
        </a:custGeom>
        <a:noFill/>
        <a:ln w="9525" cap="flat" cmpd="sng" algn="ctr">
          <a:solidFill>
            <a:sysClr val="windowText" lastClr="000000"/>
          </a:solidFill>
          <a:prstDash val="dash"/>
          <a:round/>
          <a:headEnd type="none" w="med" len="med"/>
          <a:tailEnd type="none" w="med" len="med"/>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B26C95EB-7AD4-4EAF-BFD5-B07AAB4F5B20}" type="sibTrans" cxnId="{8BDFA1A2-0EC4-4D8A-A287-B82F59E3D61E}">
      <dgm:prSet/>
      <dgm:spPr/>
      <dgm:t>
        <a:bodyPr/>
        <a:lstStyle/>
        <a:p>
          <a:endParaRPr lang="en-US"/>
        </a:p>
      </dgm:t>
    </dgm:pt>
    <dgm:pt modelId="{A79563DE-CE7F-4C10-A9C3-4A18EF405BA6}">
      <dgm:prSet phldrT="[Text]" custT="1"/>
      <dgm:spPr>
        <a:xfrm>
          <a:off x="5166979" y="737622"/>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100" dirty="0">
              <a:solidFill>
                <a:sysClr val="windowText" lastClr="000000">
                  <a:hueOff val="0"/>
                  <a:satOff val="0"/>
                  <a:lumOff val="0"/>
                  <a:alphaOff val="0"/>
                </a:sysClr>
              </a:solidFill>
              <a:latin typeface="Calibri" panose="020F0502020204030204"/>
              <a:ea typeface="+mn-ea"/>
              <a:cs typeface="+mn-cs"/>
            </a:rPr>
            <a:t>NSDUH</a:t>
          </a:r>
        </a:p>
        <a:p>
          <a:pPr>
            <a:buNone/>
          </a:pPr>
          <a:r>
            <a:rPr lang="en-US" sz="1200" i="1" dirty="0">
              <a:solidFill>
                <a:srgbClr val="C00000"/>
              </a:solidFill>
              <a:latin typeface="Calibri" panose="020F0502020204030204"/>
              <a:ea typeface="+mn-ea"/>
              <a:cs typeface="+mn-cs"/>
            </a:rPr>
            <a:t>No Pictures</a:t>
          </a:r>
        </a:p>
        <a:p>
          <a:pPr>
            <a:buNone/>
          </a:pPr>
          <a:r>
            <a:rPr lang="en-US" sz="1100" i="0" dirty="0">
              <a:solidFill>
                <a:sysClr val="windowText" lastClr="000000">
                  <a:lumMod val="95000"/>
                  <a:lumOff val="5000"/>
                </a:sysClr>
              </a:solidFill>
              <a:latin typeface="Calibri" panose="020F0502020204030204"/>
              <a:ea typeface="+mn-ea"/>
              <a:cs typeface="+mn-cs"/>
            </a:rPr>
            <a:t>(n= 645)</a:t>
          </a:r>
        </a:p>
      </dgm:t>
    </dgm:pt>
    <dgm:pt modelId="{9AA88C08-6194-44CE-A7BF-739F2166AED0}" type="parTrans" cxnId="{E0BAA528-A446-4679-B64B-352FF7D0B4DE}">
      <dgm:prSet/>
      <dgm:spPr>
        <a:xfrm rot="2142401">
          <a:off x="4618425" y="848437"/>
          <a:ext cx="605462" cy="39556"/>
        </a:xfrm>
        <a:custGeom>
          <a:avLst/>
          <a:gdLst/>
          <a:ahLst/>
          <a:cxnLst/>
          <a:rect l="0" t="0" r="0" b="0"/>
          <a:pathLst>
            <a:path>
              <a:moveTo>
                <a:pt x="0" y="19778"/>
              </a:moveTo>
              <a:lnTo>
                <a:pt x="605462" y="19778"/>
              </a:lnTo>
            </a:path>
          </a:pathLst>
        </a:custGeom>
        <a:noFill/>
        <a:ln w="9525" cap="flat" cmpd="sng" algn="ctr">
          <a:solidFill>
            <a:sysClr val="windowText" lastClr="000000">
              <a:shade val="80000"/>
              <a:hueOff val="0"/>
              <a:satOff val="0"/>
              <a:lumOff val="0"/>
            </a:sysClr>
          </a:solidFill>
          <a:prstDash val="dash"/>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605E6B8-18D6-449C-ADF4-C59A53D50FAD}" type="sibTrans" cxnId="{E0BAA528-A446-4679-B64B-352FF7D0B4DE}">
      <dgm:prSet/>
      <dgm:spPr/>
      <dgm:t>
        <a:bodyPr/>
        <a:lstStyle/>
        <a:p>
          <a:endParaRPr lang="en-US"/>
        </a:p>
      </dgm:t>
    </dgm:pt>
    <dgm:pt modelId="{2A9E9042-23D5-4689-9149-B37EBDDFB83A}">
      <dgm:prSet phldrT="[Text]" custT="1"/>
      <dgm:spPr>
        <a:xfrm>
          <a:off x="3446222" y="1444361"/>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200" dirty="0">
              <a:solidFill>
                <a:sysClr val="windowText" lastClr="000000">
                  <a:hueOff val="0"/>
                  <a:satOff val="0"/>
                  <a:lumOff val="0"/>
                  <a:alphaOff val="0"/>
                </a:sysClr>
              </a:solidFill>
              <a:latin typeface="Calibri" panose="020F0502020204030204"/>
              <a:ea typeface="+mn-ea"/>
              <a:cs typeface="+mn-cs"/>
            </a:rPr>
            <a:t>NSDUH</a:t>
          </a:r>
        </a:p>
        <a:p>
          <a:pPr>
            <a:buNone/>
          </a:pPr>
          <a:r>
            <a:rPr lang="en-US" sz="1200" i="1" dirty="0">
              <a:solidFill>
                <a:srgbClr val="7030A0"/>
              </a:solidFill>
              <a:latin typeface="Calibri" panose="020F0502020204030204"/>
              <a:ea typeface="+mn-ea"/>
              <a:cs typeface="+mn-cs"/>
            </a:rPr>
            <a:t>Pictures</a:t>
          </a:r>
        </a:p>
        <a:p>
          <a:pPr>
            <a:buNone/>
          </a:pPr>
          <a:r>
            <a:rPr lang="en-US" sz="1100" i="0" dirty="0">
              <a:solidFill>
                <a:sysClr val="windowText" lastClr="000000">
                  <a:lumMod val="95000"/>
                  <a:lumOff val="5000"/>
                </a:sysClr>
              </a:solidFill>
              <a:latin typeface="Calibri" panose="020F0502020204030204"/>
              <a:ea typeface="+mn-ea"/>
              <a:cs typeface="+mn-cs"/>
            </a:rPr>
            <a:t>(n= 654)</a:t>
          </a:r>
        </a:p>
      </dgm:t>
    </dgm:pt>
    <dgm:pt modelId="{BB50EC67-4099-4767-BE4F-3420B4EEBDC0}" type="parTrans" cxnId="{E8C5585B-AF14-438D-961C-348C41919D4B}">
      <dgm:prSet>
        <dgm:style>
          <a:lnRef idx="0">
            <a:scrgbClr r="0" g="0" b="0"/>
          </a:lnRef>
          <a:fillRef idx="0">
            <a:scrgbClr r="0" g="0" b="0"/>
          </a:fillRef>
          <a:effectRef idx="0">
            <a:scrgbClr r="0" g="0" b="0"/>
          </a:effectRef>
          <a:fontRef idx="minor">
            <a:schemeClr val="tx1"/>
          </a:fontRef>
        </dgm:style>
      </dgm:prSet>
      <dgm:spPr>
        <a:xfrm rot="19457599">
          <a:off x="2897668" y="1908546"/>
          <a:ext cx="605462" cy="39556"/>
        </a:xfrm>
        <a:custGeom>
          <a:avLst/>
          <a:gdLst/>
          <a:ahLst/>
          <a:cxnLst/>
          <a:rect l="0" t="0" r="0" b="0"/>
          <a:pathLst>
            <a:path>
              <a:moveTo>
                <a:pt x="0" y="19778"/>
              </a:moveTo>
              <a:lnTo>
                <a:pt x="605462" y="19778"/>
              </a:lnTo>
            </a:path>
          </a:pathLst>
        </a:custGeom>
        <a:noFill/>
        <a:ln w="9525" cap="flat" cmpd="sng" algn="ctr">
          <a:solidFill>
            <a:sysClr val="windowText" lastClr="000000"/>
          </a:solidFill>
          <a:prstDash val="dash"/>
          <a:round/>
          <a:headEnd type="none" w="med" len="med"/>
          <a:tailEnd type="none" w="med" len="med"/>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0A3672AC-F36C-4A26-9177-7FE3495AE4E9}" type="sibTrans" cxnId="{E8C5585B-AF14-438D-961C-348C41919D4B}">
      <dgm:prSet/>
      <dgm:spPr/>
      <dgm:t>
        <a:bodyPr/>
        <a:lstStyle/>
        <a:p>
          <a:endParaRPr lang="en-US"/>
        </a:p>
      </dgm:t>
    </dgm:pt>
    <dgm:pt modelId="{03593F23-F698-4F45-A805-7812C90037C9}">
      <dgm:prSet phldrT="[Text]" custT="1"/>
      <dgm:spPr>
        <a:xfrm>
          <a:off x="5140504" y="1745236"/>
          <a:ext cx="1229112" cy="61455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400" dirty="0">
              <a:solidFill>
                <a:sysClr val="windowText" lastClr="000000">
                  <a:hueOff val="0"/>
                  <a:satOff val="0"/>
                  <a:lumOff val="0"/>
                  <a:alphaOff val="0"/>
                </a:sysClr>
              </a:solidFill>
              <a:latin typeface="Calibri" panose="020F0502020204030204"/>
              <a:ea typeface="+mn-ea"/>
              <a:cs typeface="+mn-cs"/>
            </a:rPr>
            <a:t>NHIS</a:t>
          </a:r>
        </a:p>
        <a:p>
          <a:pPr>
            <a:buNone/>
          </a:pPr>
          <a:r>
            <a:rPr lang="en-US" sz="1200" dirty="0">
              <a:solidFill>
                <a:sysClr val="windowText" lastClr="000000">
                  <a:hueOff val="0"/>
                  <a:satOff val="0"/>
                  <a:lumOff val="0"/>
                  <a:alphaOff val="0"/>
                </a:sysClr>
              </a:solidFill>
              <a:latin typeface="Calibri" panose="020F0502020204030204"/>
              <a:ea typeface="+mn-ea"/>
              <a:cs typeface="+mn-cs"/>
            </a:rPr>
            <a:t>(n= 1360)</a:t>
          </a:r>
        </a:p>
      </dgm:t>
    </dgm:pt>
    <dgm:pt modelId="{E86544EF-CF78-411C-B028-0EECA7D3C736}" type="parTrans" cxnId="{CB01145B-0849-4202-859F-0D2E1F1738A9}">
      <dgm:prSet/>
      <dgm:spPr>
        <a:xfrm rot="1973701">
          <a:off x="4630923" y="1882298"/>
          <a:ext cx="553993" cy="39556"/>
        </a:xfrm>
        <a:custGeom>
          <a:avLst/>
          <a:gdLst/>
          <a:ahLst/>
          <a:cxnLst/>
          <a:rect l="0" t="0" r="0" b="0"/>
          <a:pathLst>
            <a:path>
              <a:moveTo>
                <a:pt x="0" y="19778"/>
              </a:moveTo>
              <a:lnTo>
                <a:pt x="553993" y="1977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DD56A417-4877-4F20-87A6-B9C370C441DF}" type="sibTrans" cxnId="{CB01145B-0849-4202-859F-0D2E1F1738A9}">
      <dgm:prSet/>
      <dgm:spPr/>
      <dgm:t>
        <a:bodyPr/>
        <a:lstStyle/>
        <a:p>
          <a:endParaRPr lang="en-US"/>
        </a:p>
      </dgm:t>
    </dgm:pt>
    <dgm:pt modelId="{CBB344C5-8D6E-448F-968E-034E3AA7EA97}" type="pres">
      <dgm:prSet presAssocID="{3B43ED1B-27BB-4734-8103-5F950AF00788}" presName="diagram" presStyleCnt="0">
        <dgm:presLayoutVars>
          <dgm:chPref val="1"/>
          <dgm:dir/>
          <dgm:animOne val="branch"/>
          <dgm:animLvl val="lvl"/>
          <dgm:resizeHandles val="exact"/>
        </dgm:presLayoutVars>
      </dgm:prSet>
      <dgm:spPr/>
    </dgm:pt>
    <dgm:pt modelId="{29152733-190F-4EE1-9D0E-BC2D11BADFC2}" type="pres">
      <dgm:prSet presAssocID="{5644698D-2C18-441E-AEA3-0694A674D7E1}" presName="root1" presStyleCnt="0"/>
      <dgm:spPr/>
    </dgm:pt>
    <dgm:pt modelId="{52866098-2D88-4092-8C53-6AF05143D08F}" type="pres">
      <dgm:prSet presAssocID="{5644698D-2C18-441E-AEA3-0694A674D7E1}" presName="LevelOneTextNode" presStyleLbl="node0" presStyleIdx="0" presStyleCnt="1" custScaleX="80557" custScaleY="135084">
        <dgm:presLayoutVars>
          <dgm:chPref val="3"/>
        </dgm:presLayoutVars>
      </dgm:prSet>
      <dgm:spPr/>
    </dgm:pt>
    <dgm:pt modelId="{C3484821-DC1C-4FCF-8104-90081B6D1B96}" type="pres">
      <dgm:prSet presAssocID="{5644698D-2C18-441E-AEA3-0694A674D7E1}" presName="level2hierChild" presStyleCnt="0"/>
      <dgm:spPr/>
    </dgm:pt>
    <dgm:pt modelId="{043C67EA-C07F-4485-B1A1-6A63ED3EC92A}" type="pres">
      <dgm:prSet presAssocID="{6586B8CC-40CE-4550-A79B-EA0A5A86A607}" presName="conn2-1" presStyleLbl="parChTrans1D2" presStyleIdx="0" presStyleCnt="2"/>
      <dgm:spPr/>
    </dgm:pt>
    <dgm:pt modelId="{D74E032B-971B-496E-8D67-3A86AB73BA8B}" type="pres">
      <dgm:prSet presAssocID="{6586B8CC-40CE-4550-A79B-EA0A5A86A607}" presName="connTx" presStyleLbl="parChTrans1D2" presStyleIdx="0" presStyleCnt="2"/>
      <dgm:spPr/>
    </dgm:pt>
    <dgm:pt modelId="{164BD1EC-ABAB-4856-852F-7D84E09877A2}" type="pres">
      <dgm:prSet presAssocID="{F524B316-8ABE-4C7F-8DE4-6B186DEFF1DF}" presName="root2" presStyleCnt="0"/>
      <dgm:spPr/>
    </dgm:pt>
    <dgm:pt modelId="{CC3067F3-72FD-42DC-A232-848D96E331C1}" type="pres">
      <dgm:prSet presAssocID="{F524B316-8ABE-4C7F-8DE4-6B186DEFF1DF}" presName="LevelTwoTextNode" presStyleLbl="node2" presStyleIdx="0" presStyleCnt="2">
        <dgm:presLayoutVars>
          <dgm:chPref val="3"/>
        </dgm:presLayoutVars>
      </dgm:prSet>
      <dgm:spPr/>
    </dgm:pt>
    <dgm:pt modelId="{1E8A639F-85C6-46F6-B4FA-AE3EC35D02DB}" type="pres">
      <dgm:prSet presAssocID="{F524B316-8ABE-4C7F-8DE4-6B186DEFF1DF}" presName="level3hierChild" presStyleCnt="0"/>
      <dgm:spPr/>
    </dgm:pt>
    <dgm:pt modelId="{48113E84-A7B5-4520-9370-296C1B6C6AC5}" type="pres">
      <dgm:prSet presAssocID="{33D03BBC-CE2C-4CA0-95E2-8D11EA9ADE3D}" presName="conn2-1" presStyleLbl="parChTrans1D3" presStyleIdx="0" presStyleCnt="3"/>
      <dgm:spPr/>
    </dgm:pt>
    <dgm:pt modelId="{F41DB437-D7CE-4FB0-AFB1-EB0FA9DA874E}" type="pres">
      <dgm:prSet presAssocID="{33D03BBC-CE2C-4CA0-95E2-8D11EA9ADE3D}" presName="connTx" presStyleLbl="parChTrans1D3" presStyleIdx="0" presStyleCnt="3"/>
      <dgm:spPr/>
    </dgm:pt>
    <dgm:pt modelId="{66E8498D-8CD5-447D-AD40-DA603D1F4425}" type="pres">
      <dgm:prSet presAssocID="{BCD70384-B7D5-4880-9C17-2F8B2762AA9E}" presName="root2" presStyleCnt="0"/>
      <dgm:spPr/>
    </dgm:pt>
    <dgm:pt modelId="{24E767DD-5DAE-4057-871F-CC149B12A6CB}" type="pres">
      <dgm:prSet presAssocID="{BCD70384-B7D5-4880-9C17-2F8B2762AA9E}" presName="LevelTwoTextNode" presStyleLbl="node3" presStyleIdx="0" presStyleCnt="3">
        <dgm:presLayoutVars>
          <dgm:chPref val="3"/>
        </dgm:presLayoutVars>
      </dgm:prSet>
      <dgm:spPr/>
    </dgm:pt>
    <dgm:pt modelId="{45959DB0-9A0F-44EE-9CF6-5B6E8DAB16AF}" type="pres">
      <dgm:prSet presAssocID="{BCD70384-B7D5-4880-9C17-2F8B2762AA9E}" presName="level3hierChild" presStyleCnt="0"/>
      <dgm:spPr/>
    </dgm:pt>
    <dgm:pt modelId="{438F95B2-C648-46A4-829E-BA47ECCBBB98}" type="pres">
      <dgm:prSet presAssocID="{662D352B-C184-40E9-B892-329BEFB3DB56}" presName="conn2-1" presStyleLbl="parChTrans1D4" presStyleIdx="0" presStyleCnt="3"/>
      <dgm:spPr/>
    </dgm:pt>
    <dgm:pt modelId="{82820922-155B-469D-ACEB-E1712D21A07E}" type="pres">
      <dgm:prSet presAssocID="{662D352B-C184-40E9-B892-329BEFB3DB56}" presName="connTx" presStyleLbl="parChTrans1D4" presStyleIdx="0" presStyleCnt="3"/>
      <dgm:spPr/>
    </dgm:pt>
    <dgm:pt modelId="{8E6318A1-D5E1-4B2B-9549-961E1AF6BA83}" type="pres">
      <dgm:prSet presAssocID="{758B2BBB-02A8-49CD-82DE-3D92FBCEB0F6}" presName="root2" presStyleCnt="0"/>
      <dgm:spPr/>
    </dgm:pt>
    <dgm:pt modelId="{C6CAA303-0E90-440B-A18C-8F11E9B001A6}" type="pres">
      <dgm:prSet presAssocID="{758B2BBB-02A8-49CD-82DE-3D92FBCEB0F6}" presName="LevelTwoTextNode" presStyleLbl="node4" presStyleIdx="0" presStyleCnt="3" custScaleX="98343" custScaleY="122069" custLinFactNeighborX="1128" custLinFactNeighborY="12412">
        <dgm:presLayoutVars>
          <dgm:chPref val="3"/>
        </dgm:presLayoutVars>
      </dgm:prSet>
      <dgm:spPr/>
    </dgm:pt>
    <dgm:pt modelId="{08DBFD01-AA0E-46B0-A95B-60014291968D}" type="pres">
      <dgm:prSet presAssocID="{758B2BBB-02A8-49CD-82DE-3D92FBCEB0F6}" presName="level3hierChild" presStyleCnt="0"/>
      <dgm:spPr/>
    </dgm:pt>
    <dgm:pt modelId="{8225B098-FBAD-4D9D-9682-46E291EC803B}" type="pres">
      <dgm:prSet presAssocID="{9AA88C08-6194-44CE-A7BF-739F2166AED0}" presName="conn2-1" presStyleLbl="parChTrans1D4" presStyleIdx="1" presStyleCnt="3"/>
      <dgm:spPr/>
    </dgm:pt>
    <dgm:pt modelId="{E954DA1A-08EC-44D6-8750-B39556FED8CE}" type="pres">
      <dgm:prSet presAssocID="{9AA88C08-6194-44CE-A7BF-739F2166AED0}" presName="connTx" presStyleLbl="parChTrans1D4" presStyleIdx="1" presStyleCnt="3"/>
      <dgm:spPr/>
    </dgm:pt>
    <dgm:pt modelId="{7B241AA2-6C29-4BC8-9837-A69BAAC5A9C4}" type="pres">
      <dgm:prSet presAssocID="{A79563DE-CE7F-4C10-A9C3-4A18EF405BA6}" presName="root2" presStyleCnt="0"/>
      <dgm:spPr/>
    </dgm:pt>
    <dgm:pt modelId="{55463767-2100-44A1-A3FA-1B461C071D51}" type="pres">
      <dgm:prSet presAssocID="{A79563DE-CE7F-4C10-A9C3-4A18EF405BA6}" presName="LevelTwoTextNode" presStyleLbl="node4" presStyleIdx="1" presStyleCnt="3" custScaleX="98754" custScaleY="135057" custLinFactNeighborY="10155">
        <dgm:presLayoutVars>
          <dgm:chPref val="3"/>
        </dgm:presLayoutVars>
      </dgm:prSet>
      <dgm:spPr/>
    </dgm:pt>
    <dgm:pt modelId="{1C67891F-C847-464E-BC4A-6E49052A0A8D}" type="pres">
      <dgm:prSet presAssocID="{A79563DE-CE7F-4C10-A9C3-4A18EF405BA6}" presName="level3hierChild" presStyleCnt="0"/>
      <dgm:spPr/>
    </dgm:pt>
    <dgm:pt modelId="{4446D64C-0CBB-46B0-AC8B-F2CCFB96C1B4}" type="pres">
      <dgm:prSet presAssocID="{BF2EA9AC-D707-4493-A284-3A5CB9E900DF}" presName="conn2-1" presStyleLbl="parChTrans1D2" presStyleIdx="1" presStyleCnt="2"/>
      <dgm:spPr/>
    </dgm:pt>
    <dgm:pt modelId="{7E24DEF6-298D-4918-83B2-8087ED8956C6}" type="pres">
      <dgm:prSet presAssocID="{BF2EA9AC-D707-4493-A284-3A5CB9E900DF}" presName="connTx" presStyleLbl="parChTrans1D2" presStyleIdx="1" presStyleCnt="2"/>
      <dgm:spPr/>
    </dgm:pt>
    <dgm:pt modelId="{DCEB1D20-741D-4534-A22B-62A50AFCD557}" type="pres">
      <dgm:prSet presAssocID="{43139721-D855-4885-A112-6EFBA79430B7}" presName="root2" presStyleCnt="0"/>
      <dgm:spPr/>
    </dgm:pt>
    <dgm:pt modelId="{AABF28EC-7425-4DE6-88B9-7BE3769BBD12}" type="pres">
      <dgm:prSet presAssocID="{43139721-D855-4885-A112-6EFBA79430B7}" presName="LevelTwoTextNode" presStyleLbl="node2" presStyleIdx="1" presStyleCnt="2">
        <dgm:presLayoutVars>
          <dgm:chPref val="3"/>
        </dgm:presLayoutVars>
      </dgm:prSet>
      <dgm:spPr/>
    </dgm:pt>
    <dgm:pt modelId="{F823CB80-4925-466C-8C35-D0093A7E173C}" type="pres">
      <dgm:prSet presAssocID="{43139721-D855-4885-A112-6EFBA79430B7}" presName="level3hierChild" presStyleCnt="0"/>
      <dgm:spPr/>
    </dgm:pt>
    <dgm:pt modelId="{75FDEE63-2330-4FDB-B446-81B7F21FD780}" type="pres">
      <dgm:prSet presAssocID="{BB50EC67-4099-4767-BE4F-3420B4EEBDC0}" presName="conn2-1" presStyleLbl="parChTrans1D3" presStyleIdx="1" presStyleCnt="3"/>
      <dgm:spPr/>
    </dgm:pt>
    <dgm:pt modelId="{78139881-C525-4064-94A4-DC54F9CFCAE8}" type="pres">
      <dgm:prSet presAssocID="{BB50EC67-4099-4767-BE4F-3420B4EEBDC0}" presName="connTx" presStyleLbl="parChTrans1D3" presStyleIdx="1" presStyleCnt="3"/>
      <dgm:spPr/>
    </dgm:pt>
    <dgm:pt modelId="{E071E670-215D-44F2-8274-C0EB0C107E14}" type="pres">
      <dgm:prSet presAssocID="{2A9E9042-23D5-4689-9149-B37EBDDFB83A}" presName="root2" presStyleCnt="0"/>
      <dgm:spPr/>
    </dgm:pt>
    <dgm:pt modelId="{96EB9039-CB2B-42A3-9D8A-54C8ED8E301F}" type="pres">
      <dgm:prSet presAssocID="{2A9E9042-23D5-4689-9149-B37EBDDFB83A}" presName="LevelTwoTextNode" presStyleLbl="node3" presStyleIdx="1" presStyleCnt="3" custScaleX="95411" custScaleY="131991" custLinFactNeighborX="1107" custLinFactNeighborY="-5539">
        <dgm:presLayoutVars>
          <dgm:chPref val="3"/>
        </dgm:presLayoutVars>
      </dgm:prSet>
      <dgm:spPr/>
    </dgm:pt>
    <dgm:pt modelId="{E96B7B96-614A-452D-A839-124C32DFBAC0}" type="pres">
      <dgm:prSet presAssocID="{2A9E9042-23D5-4689-9149-B37EBDDFB83A}" presName="level3hierChild" presStyleCnt="0"/>
      <dgm:spPr/>
    </dgm:pt>
    <dgm:pt modelId="{C2E983B3-6D54-4AFA-A3BE-43EFF968012B}" type="pres">
      <dgm:prSet presAssocID="{E86544EF-CF78-411C-B028-0EECA7D3C736}" presName="conn2-1" presStyleLbl="parChTrans1D4" presStyleIdx="2" presStyleCnt="3"/>
      <dgm:spPr/>
    </dgm:pt>
    <dgm:pt modelId="{77A824BF-CA22-4623-98CF-B8B51E3473B3}" type="pres">
      <dgm:prSet presAssocID="{E86544EF-CF78-411C-B028-0EECA7D3C736}" presName="connTx" presStyleLbl="parChTrans1D4" presStyleIdx="2" presStyleCnt="3"/>
      <dgm:spPr/>
    </dgm:pt>
    <dgm:pt modelId="{295A0C39-0078-423E-803F-F4D634A9EB24}" type="pres">
      <dgm:prSet presAssocID="{03593F23-F698-4F45-A805-7812C90037C9}" presName="root2" presStyleCnt="0"/>
      <dgm:spPr/>
    </dgm:pt>
    <dgm:pt modelId="{578CA482-D970-486F-8F30-FE3770296D2B}" type="pres">
      <dgm:prSet presAssocID="{03593F23-F698-4F45-A805-7812C90037C9}" presName="LevelTwoTextNode" presStyleLbl="node4" presStyleIdx="2" presStyleCnt="3" custLinFactNeighborX="-2154" custLinFactNeighborY="48958">
        <dgm:presLayoutVars>
          <dgm:chPref val="3"/>
        </dgm:presLayoutVars>
      </dgm:prSet>
      <dgm:spPr/>
    </dgm:pt>
    <dgm:pt modelId="{F6ECF15A-583D-44E2-BF0A-9E46B8461A95}" type="pres">
      <dgm:prSet presAssocID="{03593F23-F698-4F45-A805-7812C90037C9}" presName="level3hierChild" presStyleCnt="0"/>
      <dgm:spPr/>
    </dgm:pt>
    <dgm:pt modelId="{4FB6B877-3CF6-4CAB-A6E6-C2483768CB1F}" type="pres">
      <dgm:prSet presAssocID="{0D4F02D2-0C5E-4D8E-9D65-B46B3AF73B38}" presName="conn2-1" presStyleLbl="parChTrans1D3" presStyleIdx="2" presStyleCnt="3"/>
      <dgm:spPr/>
    </dgm:pt>
    <dgm:pt modelId="{58853124-3983-4E9E-A288-C3F3CBCF077B}" type="pres">
      <dgm:prSet presAssocID="{0D4F02D2-0C5E-4D8E-9D65-B46B3AF73B38}" presName="connTx" presStyleLbl="parChTrans1D3" presStyleIdx="2" presStyleCnt="3"/>
      <dgm:spPr/>
    </dgm:pt>
    <dgm:pt modelId="{E7F3D85A-A831-4A31-9F23-6235F97A8948}" type="pres">
      <dgm:prSet presAssocID="{9026F5B3-21F3-4BEC-A18D-90B61C4C08A7}" presName="root2" presStyleCnt="0"/>
      <dgm:spPr/>
    </dgm:pt>
    <dgm:pt modelId="{8C725498-D155-4477-BA65-43124F876AE9}" type="pres">
      <dgm:prSet presAssocID="{9026F5B3-21F3-4BEC-A18D-90B61C4C08A7}" presName="LevelTwoTextNode" presStyleLbl="node3" presStyleIdx="2" presStyleCnt="3" custScaleX="98884" custScaleY="125624" custLinFactNeighborX="-285" custLinFactNeighborY="-1436">
        <dgm:presLayoutVars>
          <dgm:chPref val="3"/>
        </dgm:presLayoutVars>
      </dgm:prSet>
      <dgm:spPr/>
    </dgm:pt>
    <dgm:pt modelId="{F34AB3B1-9F75-45A6-ACC9-4F922E6BC184}" type="pres">
      <dgm:prSet presAssocID="{9026F5B3-21F3-4BEC-A18D-90B61C4C08A7}" presName="level3hierChild" presStyleCnt="0"/>
      <dgm:spPr/>
    </dgm:pt>
  </dgm:ptLst>
  <dgm:cxnLst>
    <dgm:cxn modelId="{7DE28702-6156-45A4-AE56-A21CD25B0887}" srcId="{5644698D-2C18-441E-AEA3-0694A674D7E1}" destId="{43139721-D855-4885-A112-6EFBA79430B7}" srcOrd="1" destOrd="0" parTransId="{BF2EA9AC-D707-4493-A284-3A5CB9E900DF}" sibTransId="{36AE5A4F-7F0F-4186-A5FB-B9D241055A63}"/>
    <dgm:cxn modelId="{54919903-0748-43E9-8BBE-0E3FD2E3EC5C}" type="presOf" srcId="{662D352B-C184-40E9-B892-329BEFB3DB56}" destId="{82820922-155B-469D-ACEB-E1712D21A07E}" srcOrd="1" destOrd="0" presId="urn:microsoft.com/office/officeart/2005/8/layout/hierarchy2"/>
    <dgm:cxn modelId="{8AB01704-70FD-46EE-A3C5-9194551939C7}" srcId="{43139721-D855-4885-A112-6EFBA79430B7}" destId="{9026F5B3-21F3-4BEC-A18D-90B61C4C08A7}" srcOrd="1" destOrd="0" parTransId="{0D4F02D2-0C5E-4D8E-9D65-B46B3AF73B38}" sibTransId="{5F41FAB3-B2BD-4E88-9B4B-718E4D88D58C}"/>
    <dgm:cxn modelId="{604FDF09-C08A-48FC-8D01-1BEC32BF6ABD}" type="presOf" srcId="{BF2EA9AC-D707-4493-A284-3A5CB9E900DF}" destId="{4446D64C-0CBB-46B0-AC8B-F2CCFB96C1B4}" srcOrd="0" destOrd="0" presId="urn:microsoft.com/office/officeart/2005/8/layout/hierarchy2"/>
    <dgm:cxn modelId="{A700B619-7B16-42FA-ACA6-5D651549D423}" type="presOf" srcId="{662D352B-C184-40E9-B892-329BEFB3DB56}" destId="{438F95B2-C648-46A4-829E-BA47ECCBBB98}" srcOrd="0" destOrd="0" presId="urn:microsoft.com/office/officeart/2005/8/layout/hierarchy2"/>
    <dgm:cxn modelId="{20266C24-115F-4243-ADAF-A3FDF54F0539}" type="presOf" srcId="{9AA88C08-6194-44CE-A7BF-739F2166AED0}" destId="{E954DA1A-08EC-44D6-8750-B39556FED8CE}" srcOrd="1" destOrd="0" presId="urn:microsoft.com/office/officeart/2005/8/layout/hierarchy2"/>
    <dgm:cxn modelId="{217E9B28-D507-435B-AFA9-80CB0094A0BC}" type="presOf" srcId="{BB50EC67-4099-4767-BE4F-3420B4EEBDC0}" destId="{78139881-C525-4064-94A4-DC54F9CFCAE8}" srcOrd="1" destOrd="0" presId="urn:microsoft.com/office/officeart/2005/8/layout/hierarchy2"/>
    <dgm:cxn modelId="{E0BAA528-A446-4679-B64B-352FF7D0B4DE}" srcId="{BCD70384-B7D5-4880-9C17-2F8B2762AA9E}" destId="{A79563DE-CE7F-4C10-A9C3-4A18EF405BA6}" srcOrd="1" destOrd="0" parTransId="{9AA88C08-6194-44CE-A7BF-739F2166AED0}" sibTransId="{5605E6B8-18D6-449C-ADF4-C59A53D50FAD}"/>
    <dgm:cxn modelId="{73496F2A-42EB-48DB-BA64-9D8173D8C381}" type="presOf" srcId="{BCD70384-B7D5-4880-9C17-2F8B2762AA9E}" destId="{24E767DD-5DAE-4057-871F-CC149B12A6CB}" srcOrd="0" destOrd="0" presId="urn:microsoft.com/office/officeart/2005/8/layout/hierarchy2"/>
    <dgm:cxn modelId="{0F2A7F39-A78A-4031-86A2-CCBB59172E21}" type="presOf" srcId="{2A9E9042-23D5-4689-9149-B37EBDDFB83A}" destId="{96EB9039-CB2B-42A3-9D8A-54C8ED8E301F}" srcOrd="0" destOrd="0" presId="urn:microsoft.com/office/officeart/2005/8/layout/hierarchy2"/>
    <dgm:cxn modelId="{CB01145B-0849-4202-859F-0D2E1F1738A9}" srcId="{2A9E9042-23D5-4689-9149-B37EBDDFB83A}" destId="{03593F23-F698-4F45-A805-7812C90037C9}" srcOrd="0" destOrd="0" parTransId="{E86544EF-CF78-411C-B028-0EECA7D3C736}" sibTransId="{DD56A417-4877-4F20-87A6-B9C370C441DF}"/>
    <dgm:cxn modelId="{E8C5585B-AF14-438D-961C-348C41919D4B}" srcId="{43139721-D855-4885-A112-6EFBA79430B7}" destId="{2A9E9042-23D5-4689-9149-B37EBDDFB83A}" srcOrd="0" destOrd="0" parTransId="{BB50EC67-4099-4767-BE4F-3420B4EEBDC0}" sibTransId="{0A3672AC-F36C-4A26-9177-7FE3495AE4E9}"/>
    <dgm:cxn modelId="{A43FCE45-C4CC-4800-A0A4-ABB0AFDA5C5E}" type="presOf" srcId="{E86544EF-CF78-411C-B028-0EECA7D3C736}" destId="{C2E983B3-6D54-4AFA-A3BE-43EFF968012B}" srcOrd="0" destOrd="0" presId="urn:microsoft.com/office/officeart/2005/8/layout/hierarchy2"/>
    <dgm:cxn modelId="{35AC3266-43F2-4432-8A41-19B1D43EA8EA}" type="presOf" srcId="{33D03BBC-CE2C-4CA0-95E2-8D11EA9ADE3D}" destId="{48113E84-A7B5-4520-9370-296C1B6C6AC5}" srcOrd="0" destOrd="0" presId="urn:microsoft.com/office/officeart/2005/8/layout/hierarchy2"/>
    <dgm:cxn modelId="{030D0349-1BA9-4531-A205-847ED8BDF1F7}" type="presOf" srcId="{9AA88C08-6194-44CE-A7BF-739F2166AED0}" destId="{8225B098-FBAD-4D9D-9682-46E291EC803B}" srcOrd="0" destOrd="0" presId="urn:microsoft.com/office/officeart/2005/8/layout/hierarchy2"/>
    <dgm:cxn modelId="{999AB86A-D142-4D1A-9719-D16C914CB3B1}" srcId="{5644698D-2C18-441E-AEA3-0694A674D7E1}" destId="{F524B316-8ABE-4C7F-8DE4-6B186DEFF1DF}" srcOrd="0" destOrd="0" parTransId="{6586B8CC-40CE-4550-A79B-EA0A5A86A607}" sibTransId="{8B119EAD-7FC1-4024-88AB-E9A1673F37BE}"/>
    <dgm:cxn modelId="{1AF59572-468F-4EEC-BC82-9CE9BB444B84}" type="presOf" srcId="{9026F5B3-21F3-4BEC-A18D-90B61C4C08A7}" destId="{8C725498-D155-4477-BA65-43124F876AE9}" srcOrd="0" destOrd="0" presId="urn:microsoft.com/office/officeart/2005/8/layout/hierarchy2"/>
    <dgm:cxn modelId="{B6E3EE53-4DC1-4DB0-BB98-570AC8778397}" type="presOf" srcId="{0D4F02D2-0C5E-4D8E-9D65-B46B3AF73B38}" destId="{58853124-3983-4E9E-A288-C3F3CBCF077B}" srcOrd="1" destOrd="0" presId="urn:microsoft.com/office/officeart/2005/8/layout/hierarchy2"/>
    <dgm:cxn modelId="{7DA9037C-42C2-4E40-8712-D0A80D0C5ADD}" type="presOf" srcId="{F524B316-8ABE-4C7F-8DE4-6B186DEFF1DF}" destId="{CC3067F3-72FD-42DC-A232-848D96E331C1}" srcOrd="0" destOrd="0" presId="urn:microsoft.com/office/officeart/2005/8/layout/hierarchy2"/>
    <dgm:cxn modelId="{2E45AC7E-5B9C-4085-9246-26FF1F93A5CA}" type="presOf" srcId="{0D4F02D2-0C5E-4D8E-9D65-B46B3AF73B38}" destId="{4FB6B877-3CF6-4CAB-A6E6-C2483768CB1F}" srcOrd="0" destOrd="0" presId="urn:microsoft.com/office/officeart/2005/8/layout/hierarchy2"/>
    <dgm:cxn modelId="{6CCA4982-4AA3-47B0-AD8A-7EA284819D9F}" type="presOf" srcId="{6586B8CC-40CE-4550-A79B-EA0A5A86A607}" destId="{043C67EA-C07F-4485-B1A1-6A63ED3EC92A}" srcOrd="0" destOrd="0" presId="urn:microsoft.com/office/officeart/2005/8/layout/hierarchy2"/>
    <dgm:cxn modelId="{69BAA18D-5939-4FEB-8679-3AA778556900}" type="presOf" srcId="{5644698D-2C18-441E-AEA3-0694A674D7E1}" destId="{52866098-2D88-4092-8C53-6AF05143D08F}" srcOrd="0" destOrd="0" presId="urn:microsoft.com/office/officeart/2005/8/layout/hierarchy2"/>
    <dgm:cxn modelId="{8BDFA1A2-0EC4-4D8A-A287-B82F59E3D61E}" srcId="{BCD70384-B7D5-4880-9C17-2F8B2762AA9E}" destId="{758B2BBB-02A8-49CD-82DE-3D92FBCEB0F6}" srcOrd="0" destOrd="0" parTransId="{662D352B-C184-40E9-B892-329BEFB3DB56}" sibTransId="{B26C95EB-7AD4-4EAF-BFD5-B07AAB4F5B20}"/>
    <dgm:cxn modelId="{0858B9B2-98AA-41D3-83B3-09215F922905}" type="presOf" srcId="{E86544EF-CF78-411C-B028-0EECA7D3C736}" destId="{77A824BF-CA22-4623-98CF-B8B51E3473B3}" srcOrd="1" destOrd="0" presId="urn:microsoft.com/office/officeart/2005/8/layout/hierarchy2"/>
    <dgm:cxn modelId="{D0B6DAB5-A582-4FE0-996B-9F635B7AF9FA}" srcId="{3B43ED1B-27BB-4734-8103-5F950AF00788}" destId="{5644698D-2C18-441E-AEA3-0694A674D7E1}" srcOrd="0" destOrd="0" parTransId="{F417D83E-3D7B-4E00-91E6-A7C69E0C9860}" sibTransId="{818484F6-77B9-43E1-BE55-6B38F99B91E4}"/>
    <dgm:cxn modelId="{3F3679B7-B222-4F2D-9165-A5FA5D0B5E21}" type="presOf" srcId="{33D03BBC-CE2C-4CA0-95E2-8D11EA9ADE3D}" destId="{F41DB437-D7CE-4FB0-AFB1-EB0FA9DA874E}" srcOrd="1" destOrd="0" presId="urn:microsoft.com/office/officeart/2005/8/layout/hierarchy2"/>
    <dgm:cxn modelId="{17DFABBC-C5CD-4D21-906F-EC219F78BB16}" type="presOf" srcId="{A79563DE-CE7F-4C10-A9C3-4A18EF405BA6}" destId="{55463767-2100-44A1-A3FA-1B461C071D51}" srcOrd="0" destOrd="0" presId="urn:microsoft.com/office/officeart/2005/8/layout/hierarchy2"/>
    <dgm:cxn modelId="{4271B2C3-0C4D-4EF2-9847-0761FD7F53E9}" type="presOf" srcId="{758B2BBB-02A8-49CD-82DE-3D92FBCEB0F6}" destId="{C6CAA303-0E90-440B-A18C-8F11E9B001A6}" srcOrd="0" destOrd="0" presId="urn:microsoft.com/office/officeart/2005/8/layout/hierarchy2"/>
    <dgm:cxn modelId="{229938C6-686A-4983-8823-3E038122D90F}" type="presOf" srcId="{43139721-D855-4885-A112-6EFBA79430B7}" destId="{AABF28EC-7425-4DE6-88B9-7BE3769BBD12}" srcOrd="0" destOrd="0" presId="urn:microsoft.com/office/officeart/2005/8/layout/hierarchy2"/>
    <dgm:cxn modelId="{9A3C85D7-5AB5-4CC5-B6F6-7CABEB65375E}" type="presOf" srcId="{BF2EA9AC-D707-4493-A284-3A5CB9E900DF}" destId="{7E24DEF6-298D-4918-83B2-8087ED8956C6}" srcOrd="1" destOrd="0" presId="urn:microsoft.com/office/officeart/2005/8/layout/hierarchy2"/>
    <dgm:cxn modelId="{F2AE73DC-8DB5-4263-BF90-ECCFB18BCF0E}" type="presOf" srcId="{BB50EC67-4099-4767-BE4F-3420B4EEBDC0}" destId="{75FDEE63-2330-4FDB-B446-81B7F21FD780}" srcOrd="0" destOrd="0" presId="urn:microsoft.com/office/officeart/2005/8/layout/hierarchy2"/>
    <dgm:cxn modelId="{4A16EBF2-FD25-479E-9050-2E56183ADE0E}" type="presOf" srcId="{6586B8CC-40CE-4550-A79B-EA0A5A86A607}" destId="{D74E032B-971B-496E-8D67-3A86AB73BA8B}" srcOrd="1" destOrd="0" presId="urn:microsoft.com/office/officeart/2005/8/layout/hierarchy2"/>
    <dgm:cxn modelId="{8E6067F4-B90E-415B-AD1D-B0C07C55475E}" type="presOf" srcId="{3B43ED1B-27BB-4734-8103-5F950AF00788}" destId="{CBB344C5-8D6E-448F-968E-034E3AA7EA97}" srcOrd="0" destOrd="0" presId="urn:microsoft.com/office/officeart/2005/8/layout/hierarchy2"/>
    <dgm:cxn modelId="{BBC099FE-A869-4D56-A96B-36924D70DE1A}" srcId="{F524B316-8ABE-4C7F-8DE4-6B186DEFF1DF}" destId="{BCD70384-B7D5-4880-9C17-2F8B2762AA9E}" srcOrd="0" destOrd="0" parTransId="{33D03BBC-CE2C-4CA0-95E2-8D11EA9ADE3D}" sibTransId="{A3A789F6-284B-4DE8-90F4-B17500A21682}"/>
    <dgm:cxn modelId="{2C8BCDFF-94F8-4570-924C-DFED75EF5ACD}" type="presOf" srcId="{03593F23-F698-4F45-A805-7812C90037C9}" destId="{578CA482-D970-486F-8F30-FE3770296D2B}" srcOrd="0" destOrd="0" presId="urn:microsoft.com/office/officeart/2005/8/layout/hierarchy2"/>
    <dgm:cxn modelId="{417BB161-069D-4D53-858C-AFDE6446605E}" type="presParOf" srcId="{CBB344C5-8D6E-448F-968E-034E3AA7EA97}" destId="{29152733-190F-4EE1-9D0E-BC2D11BADFC2}" srcOrd="0" destOrd="0" presId="urn:microsoft.com/office/officeart/2005/8/layout/hierarchy2"/>
    <dgm:cxn modelId="{9A9207C8-27A1-46DD-8870-8B2B3EE63002}" type="presParOf" srcId="{29152733-190F-4EE1-9D0E-BC2D11BADFC2}" destId="{52866098-2D88-4092-8C53-6AF05143D08F}" srcOrd="0" destOrd="0" presId="urn:microsoft.com/office/officeart/2005/8/layout/hierarchy2"/>
    <dgm:cxn modelId="{59CAECD0-FDA9-4244-B733-24A4DE213BE2}" type="presParOf" srcId="{29152733-190F-4EE1-9D0E-BC2D11BADFC2}" destId="{C3484821-DC1C-4FCF-8104-90081B6D1B96}" srcOrd="1" destOrd="0" presId="urn:microsoft.com/office/officeart/2005/8/layout/hierarchy2"/>
    <dgm:cxn modelId="{FD61CE1B-BD11-4E90-8034-61EB37E89841}" type="presParOf" srcId="{C3484821-DC1C-4FCF-8104-90081B6D1B96}" destId="{043C67EA-C07F-4485-B1A1-6A63ED3EC92A}" srcOrd="0" destOrd="0" presId="urn:microsoft.com/office/officeart/2005/8/layout/hierarchy2"/>
    <dgm:cxn modelId="{E9D8C08C-DBCB-45E6-85A7-C2BFBAB8249F}" type="presParOf" srcId="{043C67EA-C07F-4485-B1A1-6A63ED3EC92A}" destId="{D74E032B-971B-496E-8D67-3A86AB73BA8B}" srcOrd="0" destOrd="0" presId="urn:microsoft.com/office/officeart/2005/8/layout/hierarchy2"/>
    <dgm:cxn modelId="{7F540802-0054-40E0-93EB-E590C50396DD}" type="presParOf" srcId="{C3484821-DC1C-4FCF-8104-90081B6D1B96}" destId="{164BD1EC-ABAB-4856-852F-7D84E09877A2}" srcOrd="1" destOrd="0" presId="urn:microsoft.com/office/officeart/2005/8/layout/hierarchy2"/>
    <dgm:cxn modelId="{234897C7-DA4F-4790-96B1-A365AD3D0F20}" type="presParOf" srcId="{164BD1EC-ABAB-4856-852F-7D84E09877A2}" destId="{CC3067F3-72FD-42DC-A232-848D96E331C1}" srcOrd="0" destOrd="0" presId="urn:microsoft.com/office/officeart/2005/8/layout/hierarchy2"/>
    <dgm:cxn modelId="{E17FBBF6-A97D-4CB5-BECD-324295672CBB}" type="presParOf" srcId="{164BD1EC-ABAB-4856-852F-7D84E09877A2}" destId="{1E8A639F-85C6-46F6-B4FA-AE3EC35D02DB}" srcOrd="1" destOrd="0" presId="urn:microsoft.com/office/officeart/2005/8/layout/hierarchy2"/>
    <dgm:cxn modelId="{F6EEC0FB-7BF3-417D-B419-ABD4277499CC}" type="presParOf" srcId="{1E8A639F-85C6-46F6-B4FA-AE3EC35D02DB}" destId="{48113E84-A7B5-4520-9370-296C1B6C6AC5}" srcOrd="0" destOrd="0" presId="urn:microsoft.com/office/officeart/2005/8/layout/hierarchy2"/>
    <dgm:cxn modelId="{A9AF26F5-FDDC-4456-A8E8-B536CCAE383E}" type="presParOf" srcId="{48113E84-A7B5-4520-9370-296C1B6C6AC5}" destId="{F41DB437-D7CE-4FB0-AFB1-EB0FA9DA874E}" srcOrd="0" destOrd="0" presId="urn:microsoft.com/office/officeart/2005/8/layout/hierarchy2"/>
    <dgm:cxn modelId="{5DCB49BE-44CC-4CCA-A696-3DD4BFCC5F87}" type="presParOf" srcId="{1E8A639F-85C6-46F6-B4FA-AE3EC35D02DB}" destId="{66E8498D-8CD5-447D-AD40-DA603D1F4425}" srcOrd="1" destOrd="0" presId="urn:microsoft.com/office/officeart/2005/8/layout/hierarchy2"/>
    <dgm:cxn modelId="{728FEA62-5280-4148-A86E-F35B897222A7}" type="presParOf" srcId="{66E8498D-8CD5-447D-AD40-DA603D1F4425}" destId="{24E767DD-5DAE-4057-871F-CC149B12A6CB}" srcOrd="0" destOrd="0" presId="urn:microsoft.com/office/officeart/2005/8/layout/hierarchy2"/>
    <dgm:cxn modelId="{30CCF450-4F35-4197-9A82-16C32794EA7F}" type="presParOf" srcId="{66E8498D-8CD5-447D-AD40-DA603D1F4425}" destId="{45959DB0-9A0F-44EE-9CF6-5B6E8DAB16AF}" srcOrd="1" destOrd="0" presId="urn:microsoft.com/office/officeart/2005/8/layout/hierarchy2"/>
    <dgm:cxn modelId="{EF619B66-60F0-4C55-989E-0C8DB1F7F30C}" type="presParOf" srcId="{45959DB0-9A0F-44EE-9CF6-5B6E8DAB16AF}" destId="{438F95B2-C648-46A4-829E-BA47ECCBBB98}" srcOrd="0" destOrd="0" presId="urn:microsoft.com/office/officeart/2005/8/layout/hierarchy2"/>
    <dgm:cxn modelId="{B5238127-BCFC-449B-810A-39B230129EF1}" type="presParOf" srcId="{438F95B2-C648-46A4-829E-BA47ECCBBB98}" destId="{82820922-155B-469D-ACEB-E1712D21A07E}" srcOrd="0" destOrd="0" presId="urn:microsoft.com/office/officeart/2005/8/layout/hierarchy2"/>
    <dgm:cxn modelId="{352250D6-8641-4FB9-B93D-9F27AD14D40A}" type="presParOf" srcId="{45959DB0-9A0F-44EE-9CF6-5B6E8DAB16AF}" destId="{8E6318A1-D5E1-4B2B-9549-961E1AF6BA83}" srcOrd="1" destOrd="0" presId="urn:microsoft.com/office/officeart/2005/8/layout/hierarchy2"/>
    <dgm:cxn modelId="{3366F745-AC11-4A51-9DB4-D03ECBC99794}" type="presParOf" srcId="{8E6318A1-D5E1-4B2B-9549-961E1AF6BA83}" destId="{C6CAA303-0E90-440B-A18C-8F11E9B001A6}" srcOrd="0" destOrd="0" presId="urn:microsoft.com/office/officeart/2005/8/layout/hierarchy2"/>
    <dgm:cxn modelId="{0D479547-007E-490E-BC85-B8D9A463FC94}" type="presParOf" srcId="{8E6318A1-D5E1-4B2B-9549-961E1AF6BA83}" destId="{08DBFD01-AA0E-46B0-A95B-60014291968D}" srcOrd="1" destOrd="0" presId="urn:microsoft.com/office/officeart/2005/8/layout/hierarchy2"/>
    <dgm:cxn modelId="{F24AF86F-9742-4AFF-8336-29C6AC5216E8}" type="presParOf" srcId="{45959DB0-9A0F-44EE-9CF6-5B6E8DAB16AF}" destId="{8225B098-FBAD-4D9D-9682-46E291EC803B}" srcOrd="2" destOrd="0" presId="urn:microsoft.com/office/officeart/2005/8/layout/hierarchy2"/>
    <dgm:cxn modelId="{01132511-A8FC-446A-8E11-2B87FA80C80F}" type="presParOf" srcId="{8225B098-FBAD-4D9D-9682-46E291EC803B}" destId="{E954DA1A-08EC-44D6-8750-B39556FED8CE}" srcOrd="0" destOrd="0" presId="urn:microsoft.com/office/officeart/2005/8/layout/hierarchy2"/>
    <dgm:cxn modelId="{121F695C-C07E-4989-A1D2-8674682482A1}" type="presParOf" srcId="{45959DB0-9A0F-44EE-9CF6-5B6E8DAB16AF}" destId="{7B241AA2-6C29-4BC8-9837-A69BAAC5A9C4}" srcOrd="3" destOrd="0" presId="urn:microsoft.com/office/officeart/2005/8/layout/hierarchy2"/>
    <dgm:cxn modelId="{8E445DDD-54E0-4677-BBDE-D2D6BF37D07E}" type="presParOf" srcId="{7B241AA2-6C29-4BC8-9837-A69BAAC5A9C4}" destId="{55463767-2100-44A1-A3FA-1B461C071D51}" srcOrd="0" destOrd="0" presId="urn:microsoft.com/office/officeart/2005/8/layout/hierarchy2"/>
    <dgm:cxn modelId="{DBCDC9E1-9938-4270-9878-B1BF873B3BDE}" type="presParOf" srcId="{7B241AA2-6C29-4BC8-9837-A69BAAC5A9C4}" destId="{1C67891F-C847-464E-BC4A-6E49052A0A8D}" srcOrd="1" destOrd="0" presId="urn:microsoft.com/office/officeart/2005/8/layout/hierarchy2"/>
    <dgm:cxn modelId="{4D997F86-29C0-4DE1-BE3D-AFF89F4AB3B5}" type="presParOf" srcId="{C3484821-DC1C-4FCF-8104-90081B6D1B96}" destId="{4446D64C-0CBB-46B0-AC8B-F2CCFB96C1B4}" srcOrd="2" destOrd="0" presId="urn:microsoft.com/office/officeart/2005/8/layout/hierarchy2"/>
    <dgm:cxn modelId="{366E519E-29F3-4362-A0C4-E28A47F10AEE}" type="presParOf" srcId="{4446D64C-0CBB-46B0-AC8B-F2CCFB96C1B4}" destId="{7E24DEF6-298D-4918-83B2-8087ED8956C6}" srcOrd="0" destOrd="0" presId="urn:microsoft.com/office/officeart/2005/8/layout/hierarchy2"/>
    <dgm:cxn modelId="{DD9A8274-E79C-4693-BBFC-2717B0049DD1}" type="presParOf" srcId="{C3484821-DC1C-4FCF-8104-90081B6D1B96}" destId="{DCEB1D20-741D-4534-A22B-62A50AFCD557}" srcOrd="3" destOrd="0" presId="urn:microsoft.com/office/officeart/2005/8/layout/hierarchy2"/>
    <dgm:cxn modelId="{F7060823-C8C7-4235-813D-18DD7CE9EFCC}" type="presParOf" srcId="{DCEB1D20-741D-4534-A22B-62A50AFCD557}" destId="{AABF28EC-7425-4DE6-88B9-7BE3769BBD12}" srcOrd="0" destOrd="0" presId="urn:microsoft.com/office/officeart/2005/8/layout/hierarchy2"/>
    <dgm:cxn modelId="{C1D513BD-C9A3-46EA-BD11-66E3B8745637}" type="presParOf" srcId="{DCEB1D20-741D-4534-A22B-62A50AFCD557}" destId="{F823CB80-4925-466C-8C35-D0093A7E173C}" srcOrd="1" destOrd="0" presId="urn:microsoft.com/office/officeart/2005/8/layout/hierarchy2"/>
    <dgm:cxn modelId="{138033F2-6B20-478C-81E2-0CCAA94C3F84}" type="presParOf" srcId="{F823CB80-4925-466C-8C35-D0093A7E173C}" destId="{75FDEE63-2330-4FDB-B446-81B7F21FD780}" srcOrd="0" destOrd="0" presId="urn:microsoft.com/office/officeart/2005/8/layout/hierarchy2"/>
    <dgm:cxn modelId="{A64B0067-D2CE-49F6-9069-32CD275DF6EE}" type="presParOf" srcId="{75FDEE63-2330-4FDB-B446-81B7F21FD780}" destId="{78139881-C525-4064-94A4-DC54F9CFCAE8}" srcOrd="0" destOrd="0" presId="urn:microsoft.com/office/officeart/2005/8/layout/hierarchy2"/>
    <dgm:cxn modelId="{B1C87DFB-C339-432E-BC5D-B77CBB0C2796}" type="presParOf" srcId="{F823CB80-4925-466C-8C35-D0093A7E173C}" destId="{E071E670-215D-44F2-8274-C0EB0C107E14}" srcOrd="1" destOrd="0" presId="urn:microsoft.com/office/officeart/2005/8/layout/hierarchy2"/>
    <dgm:cxn modelId="{C0B96B01-D7F2-4246-A7A0-718F84231983}" type="presParOf" srcId="{E071E670-215D-44F2-8274-C0EB0C107E14}" destId="{96EB9039-CB2B-42A3-9D8A-54C8ED8E301F}" srcOrd="0" destOrd="0" presId="urn:microsoft.com/office/officeart/2005/8/layout/hierarchy2"/>
    <dgm:cxn modelId="{2A0981B4-8B0F-439B-8FA3-9EE2AAE68690}" type="presParOf" srcId="{E071E670-215D-44F2-8274-C0EB0C107E14}" destId="{E96B7B96-614A-452D-A839-124C32DFBAC0}" srcOrd="1" destOrd="0" presId="urn:microsoft.com/office/officeart/2005/8/layout/hierarchy2"/>
    <dgm:cxn modelId="{475F09E7-545B-4B1E-9B95-0DD2735DEDB3}" type="presParOf" srcId="{E96B7B96-614A-452D-A839-124C32DFBAC0}" destId="{C2E983B3-6D54-4AFA-A3BE-43EFF968012B}" srcOrd="0" destOrd="0" presId="urn:microsoft.com/office/officeart/2005/8/layout/hierarchy2"/>
    <dgm:cxn modelId="{E297A8DB-D285-4151-B2B2-2818066D2AFD}" type="presParOf" srcId="{C2E983B3-6D54-4AFA-A3BE-43EFF968012B}" destId="{77A824BF-CA22-4623-98CF-B8B51E3473B3}" srcOrd="0" destOrd="0" presId="urn:microsoft.com/office/officeart/2005/8/layout/hierarchy2"/>
    <dgm:cxn modelId="{361AE954-095C-4029-BE2E-29ADC21CCF5C}" type="presParOf" srcId="{E96B7B96-614A-452D-A839-124C32DFBAC0}" destId="{295A0C39-0078-423E-803F-F4D634A9EB24}" srcOrd="1" destOrd="0" presId="urn:microsoft.com/office/officeart/2005/8/layout/hierarchy2"/>
    <dgm:cxn modelId="{F02C01F3-322D-4D90-886A-48AA55721EF2}" type="presParOf" srcId="{295A0C39-0078-423E-803F-F4D634A9EB24}" destId="{578CA482-D970-486F-8F30-FE3770296D2B}" srcOrd="0" destOrd="0" presId="urn:microsoft.com/office/officeart/2005/8/layout/hierarchy2"/>
    <dgm:cxn modelId="{DAB5A337-4B83-4B57-B323-D4596EFAAC59}" type="presParOf" srcId="{295A0C39-0078-423E-803F-F4D634A9EB24}" destId="{F6ECF15A-583D-44E2-BF0A-9E46B8461A95}" srcOrd="1" destOrd="0" presId="urn:microsoft.com/office/officeart/2005/8/layout/hierarchy2"/>
    <dgm:cxn modelId="{2B1760F4-CE42-4270-AC6A-E0A9281CBECB}" type="presParOf" srcId="{F823CB80-4925-466C-8C35-D0093A7E173C}" destId="{4FB6B877-3CF6-4CAB-A6E6-C2483768CB1F}" srcOrd="2" destOrd="0" presId="urn:microsoft.com/office/officeart/2005/8/layout/hierarchy2"/>
    <dgm:cxn modelId="{750191BB-62FA-43D4-9DFA-DB48CA43CFA5}" type="presParOf" srcId="{4FB6B877-3CF6-4CAB-A6E6-C2483768CB1F}" destId="{58853124-3983-4E9E-A288-C3F3CBCF077B}" srcOrd="0" destOrd="0" presId="urn:microsoft.com/office/officeart/2005/8/layout/hierarchy2"/>
    <dgm:cxn modelId="{046199D3-8668-42BD-A81D-3AC643568380}" type="presParOf" srcId="{F823CB80-4925-466C-8C35-D0093A7E173C}" destId="{E7F3D85A-A831-4A31-9F23-6235F97A8948}" srcOrd="3" destOrd="0" presId="urn:microsoft.com/office/officeart/2005/8/layout/hierarchy2"/>
    <dgm:cxn modelId="{4C2B5C86-9E39-4A50-ADFD-74B74ECD37D2}" type="presParOf" srcId="{E7F3D85A-A831-4A31-9F23-6235F97A8948}" destId="{8C725498-D155-4477-BA65-43124F876AE9}" srcOrd="0" destOrd="0" presId="urn:microsoft.com/office/officeart/2005/8/layout/hierarchy2"/>
    <dgm:cxn modelId="{C96473EC-F833-4143-83B2-FB4E51A3B4EE}" type="presParOf" srcId="{E7F3D85A-A831-4A31-9F23-6235F97A8948}" destId="{F34AB3B1-9F75-45A6-ACC9-4F922E6BC184}" srcOrd="1" destOrd="0" presId="urn:microsoft.com/office/officeart/2005/8/layout/hierarchy2"/>
  </dgm:cxnLst>
  <dgm:bg>
    <a:solidFill>
      <a:schemeClr val="bg1"/>
    </a:solid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8059D-721D-4572-B5BF-ACC70112B3B3}">
      <dsp:nvSpPr>
        <dsp:cNvPr id="0" name=""/>
        <dsp:cNvSpPr/>
      </dsp:nvSpPr>
      <dsp:spPr>
        <a:xfrm>
          <a:off x="5685084" y="2097705"/>
          <a:ext cx="215047" cy="802172"/>
        </a:xfrm>
        <a:custGeom>
          <a:avLst/>
          <a:gdLst/>
          <a:ahLst/>
          <a:cxnLst/>
          <a:rect l="0" t="0" r="0" b="0"/>
          <a:pathLst>
            <a:path>
              <a:moveTo>
                <a:pt x="0" y="0"/>
              </a:moveTo>
              <a:lnTo>
                <a:pt x="0" y="544521"/>
              </a:lnTo>
              <a:lnTo>
                <a:pt x="124292" y="54452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ABCB5-AB74-4603-B1D7-FA95626AFF92}">
      <dsp:nvSpPr>
        <dsp:cNvPr id="0" name=""/>
        <dsp:cNvSpPr/>
      </dsp:nvSpPr>
      <dsp:spPr>
        <a:xfrm>
          <a:off x="5554909" y="2097705"/>
          <a:ext cx="130174" cy="825679"/>
        </a:xfrm>
        <a:custGeom>
          <a:avLst/>
          <a:gdLst/>
          <a:ahLst/>
          <a:cxnLst/>
          <a:rect l="0" t="0" r="0" b="0"/>
          <a:pathLst>
            <a:path>
              <a:moveTo>
                <a:pt x="124292" y="0"/>
              </a:moveTo>
              <a:lnTo>
                <a:pt x="124292" y="544521"/>
              </a:lnTo>
              <a:lnTo>
                <a:pt x="0" y="54452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3280E-D678-44D0-9FEB-8EA497177BC9}">
      <dsp:nvSpPr>
        <dsp:cNvPr id="0" name=""/>
        <dsp:cNvSpPr/>
      </dsp:nvSpPr>
      <dsp:spPr>
        <a:xfrm>
          <a:off x="3944514" y="889529"/>
          <a:ext cx="1132793" cy="772212"/>
        </a:xfrm>
        <a:custGeom>
          <a:avLst/>
          <a:gdLst/>
          <a:ahLst/>
          <a:cxnLst/>
          <a:rect l="0" t="0" r="0" b="0"/>
          <a:pathLst>
            <a:path>
              <a:moveTo>
                <a:pt x="0" y="0"/>
              </a:moveTo>
              <a:lnTo>
                <a:pt x="0" y="772212"/>
              </a:lnTo>
              <a:lnTo>
                <a:pt x="1132793" y="77221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5969F-8D42-4CAF-A855-69EE090A6717}">
      <dsp:nvSpPr>
        <dsp:cNvPr id="0" name=""/>
        <dsp:cNvSpPr/>
      </dsp:nvSpPr>
      <dsp:spPr>
        <a:xfrm>
          <a:off x="1881162" y="2127664"/>
          <a:ext cx="376083" cy="2027951"/>
        </a:xfrm>
        <a:custGeom>
          <a:avLst/>
          <a:gdLst/>
          <a:ahLst/>
          <a:cxnLst/>
          <a:rect l="0" t="0" r="0" b="0"/>
          <a:pathLst>
            <a:path>
              <a:moveTo>
                <a:pt x="376083" y="0"/>
              </a:moveTo>
              <a:lnTo>
                <a:pt x="376083" y="2027951"/>
              </a:lnTo>
              <a:lnTo>
                <a:pt x="0" y="202795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B45B7-C8D5-48ED-9614-F240014A8AE0}">
      <dsp:nvSpPr>
        <dsp:cNvPr id="0" name=""/>
        <dsp:cNvSpPr/>
      </dsp:nvSpPr>
      <dsp:spPr>
        <a:xfrm>
          <a:off x="2257245" y="2127664"/>
          <a:ext cx="311369" cy="772212"/>
        </a:xfrm>
        <a:custGeom>
          <a:avLst/>
          <a:gdLst/>
          <a:ahLst/>
          <a:cxnLst/>
          <a:rect l="0" t="0" r="0" b="0"/>
          <a:pathLst>
            <a:path>
              <a:moveTo>
                <a:pt x="0" y="0"/>
              </a:moveTo>
              <a:lnTo>
                <a:pt x="0" y="772212"/>
              </a:lnTo>
              <a:lnTo>
                <a:pt x="311369" y="7722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6C4A11-C434-4F9B-A3E0-4ABBB34C9CC4}">
      <dsp:nvSpPr>
        <dsp:cNvPr id="0" name=""/>
        <dsp:cNvSpPr/>
      </dsp:nvSpPr>
      <dsp:spPr>
        <a:xfrm>
          <a:off x="1951596" y="2127664"/>
          <a:ext cx="305649" cy="802172"/>
        </a:xfrm>
        <a:custGeom>
          <a:avLst/>
          <a:gdLst/>
          <a:ahLst/>
          <a:cxnLst/>
          <a:rect l="0" t="0" r="0" b="0"/>
          <a:pathLst>
            <a:path>
              <a:moveTo>
                <a:pt x="305649" y="0"/>
              </a:moveTo>
              <a:lnTo>
                <a:pt x="305649" y="802172"/>
              </a:lnTo>
              <a:lnTo>
                <a:pt x="0" y="8021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A28C20-575E-4886-B7FE-EB5E5B3CA75C}">
      <dsp:nvSpPr>
        <dsp:cNvPr id="0" name=""/>
        <dsp:cNvSpPr/>
      </dsp:nvSpPr>
      <dsp:spPr>
        <a:xfrm>
          <a:off x="2999176" y="889529"/>
          <a:ext cx="945338" cy="802172"/>
        </a:xfrm>
        <a:custGeom>
          <a:avLst/>
          <a:gdLst/>
          <a:ahLst/>
          <a:cxnLst/>
          <a:rect l="0" t="0" r="0" b="0"/>
          <a:pathLst>
            <a:path>
              <a:moveTo>
                <a:pt x="945338" y="0"/>
              </a:moveTo>
              <a:lnTo>
                <a:pt x="945338" y="802172"/>
              </a:lnTo>
              <a:lnTo>
                <a:pt x="0" y="80217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04F605-E3F4-401E-8DB4-CA21FAB6B899}">
      <dsp:nvSpPr>
        <dsp:cNvPr id="0" name=""/>
        <dsp:cNvSpPr/>
      </dsp:nvSpPr>
      <dsp:spPr>
        <a:xfrm>
          <a:off x="2992127" y="17603"/>
          <a:ext cx="1904775"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dirty="0">
              <a:latin typeface="Times New Roman" panose="02020603050405020304" pitchFamily="18" charset="0"/>
              <a:ea typeface="+mn-ea"/>
              <a:cs typeface="+mn-cs"/>
            </a:rPr>
            <a:t>Phenomena considered by respondents</a:t>
          </a:r>
        </a:p>
      </dsp:txBody>
      <dsp:txXfrm>
        <a:off x="2992127" y="17603"/>
        <a:ext cx="1904775" cy="871926"/>
      </dsp:txXfrm>
    </dsp:sp>
    <dsp:sp modelId="{A4484D3D-4DA0-4442-820F-456545E864B7}">
      <dsp:nvSpPr>
        <dsp:cNvPr id="0" name=""/>
        <dsp:cNvSpPr/>
      </dsp:nvSpPr>
      <dsp:spPr>
        <a:xfrm>
          <a:off x="1515315" y="1255738"/>
          <a:ext cx="1483861"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a:latin typeface="Times New Roman" panose="02020603050405020304" pitchFamily="18" charset="0"/>
              <a:ea typeface="+mn-ea"/>
              <a:cs typeface="+mn-cs"/>
            </a:rPr>
            <a:t>Health condition</a:t>
          </a:r>
        </a:p>
      </dsp:txBody>
      <dsp:txXfrm>
        <a:off x="1515315" y="1255738"/>
        <a:ext cx="1483861" cy="871926"/>
      </dsp:txXfrm>
    </dsp:sp>
    <dsp:sp modelId="{E4F13402-23C6-4CD7-BA23-3A7797D67200}">
      <dsp:nvSpPr>
        <dsp:cNvPr id="0" name=""/>
        <dsp:cNvSpPr/>
      </dsp:nvSpPr>
      <dsp:spPr>
        <a:xfrm>
          <a:off x="490579" y="2493873"/>
          <a:ext cx="1461016"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a:latin typeface="Times New Roman" panose="02020603050405020304" pitchFamily="18" charset="0"/>
              <a:ea typeface="+mn-ea"/>
              <a:cs typeface="+mn-cs"/>
            </a:rPr>
            <a:t>Pain or discomfort</a:t>
          </a:r>
        </a:p>
      </dsp:txBody>
      <dsp:txXfrm>
        <a:off x="490579" y="2493873"/>
        <a:ext cx="1461016" cy="871926"/>
      </dsp:txXfrm>
    </dsp:sp>
    <dsp:sp modelId="{0437ADDE-20F2-4968-A31E-16F252002EE3}">
      <dsp:nvSpPr>
        <dsp:cNvPr id="0" name=""/>
        <dsp:cNvSpPr/>
      </dsp:nvSpPr>
      <dsp:spPr>
        <a:xfrm>
          <a:off x="2568615" y="2463914"/>
          <a:ext cx="1143356"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dirty="0">
              <a:latin typeface="Times New Roman" panose="02020603050405020304" pitchFamily="18" charset="0"/>
              <a:ea typeface="+mn-ea"/>
              <a:cs typeface="+mn-cs"/>
            </a:rPr>
            <a:t>Physical limitations</a:t>
          </a:r>
        </a:p>
      </dsp:txBody>
      <dsp:txXfrm>
        <a:off x="2568615" y="2463914"/>
        <a:ext cx="1143356" cy="871926"/>
      </dsp:txXfrm>
    </dsp:sp>
    <dsp:sp modelId="{12F643F7-3CCD-42B7-969F-A80DB97F719E}">
      <dsp:nvSpPr>
        <dsp:cNvPr id="0" name=""/>
        <dsp:cNvSpPr/>
      </dsp:nvSpPr>
      <dsp:spPr>
        <a:xfrm>
          <a:off x="486865" y="3719652"/>
          <a:ext cx="1394297"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a:latin typeface="Times New Roman" panose="02020603050405020304" pitchFamily="18" charset="0"/>
              <a:ea typeface="+mn-ea"/>
              <a:cs typeface="+mn-cs"/>
            </a:rPr>
            <a:t>Dependence on medication</a:t>
          </a:r>
        </a:p>
      </dsp:txBody>
      <dsp:txXfrm>
        <a:off x="486865" y="3719652"/>
        <a:ext cx="1394297" cy="871926"/>
      </dsp:txXfrm>
    </dsp:sp>
    <dsp:sp modelId="{7740719C-5A82-424E-8843-C575A8521FE0}">
      <dsp:nvSpPr>
        <dsp:cNvPr id="0" name=""/>
        <dsp:cNvSpPr/>
      </dsp:nvSpPr>
      <dsp:spPr>
        <a:xfrm>
          <a:off x="5077308" y="1225779"/>
          <a:ext cx="1215552"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a:latin typeface="Times New Roman" panose="02020603050405020304" pitchFamily="18" charset="0"/>
              <a:ea typeface="+mn-ea"/>
              <a:cs typeface="+mn-cs"/>
            </a:rPr>
            <a:t>Health behavior</a:t>
          </a:r>
        </a:p>
      </dsp:txBody>
      <dsp:txXfrm>
        <a:off x="5077308" y="1225779"/>
        <a:ext cx="1215552" cy="871926"/>
      </dsp:txXfrm>
    </dsp:sp>
    <dsp:sp modelId="{7D314534-8E29-4944-A009-583052EA6738}">
      <dsp:nvSpPr>
        <dsp:cNvPr id="0" name=""/>
        <dsp:cNvSpPr/>
      </dsp:nvSpPr>
      <dsp:spPr>
        <a:xfrm>
          <a:off x="4247822" y="2487421"/>
          <a:ext cx="1307087"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a:latin typeface="Times New Roman" panose="02020603050405020304" pitchFamily="18" charset="0"/>
              <a:ea typeface="+mn-ea"/>
              <a:cs typeface="+mn-cs"/>
            </a:rPr>
            <a:t>Healthy: regular exercise, proper nutrition</a:t>
          </a:r>
        </a:p>
      </dsp:txBody>
      <dsp:txXfrm>
        <a:off x="4247822" y="2487421"/>
        <a:ext cx="1307087" cy="871926"/>
      </dsp:txXfrm>
    </dsp:sp>
    <dsp:sp modelId="{FEA93421-2EB3-44EE-9282-904FFE3722BE}">
      <dsp:nvSpPr>
        <dsp:cNvPr id="0" name=""/>
        <dsp:cNvSpPr/>
      </dsp:nvSpPr>
      <dsp:spPr>
        <a:xfrm>
          <a:off x="5900131" y="2463914"/>
          <a:ext cx="1491987" cy="8719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baseline="0">
              <a:latin typeface="Times New Roman" panose="02020603050405020304" pitchFamily="18" charset="0"/>
              <a:ea typeface="+mn-ea"/>
              <a:cs typeface="+mn-cs"/>
            </a:rPr>
            <a:t>Unhealthy: smoking, overeating, alcohol consumption</a:t>
          </a:r>
        </a:p>
      </dsp:txBody>
      <dsp:txXfrm>
        <a:off x="5900131" y="2463914"/>
        <a:ext cx="1491987" cy="871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66098-2D88-4092-8C53-6AF05143D08F}">
      <dsp:nvSpPr>
        <dsp:cNvPr id="0" name=""/>
        <dsp:cNvSpPr/>
      </dsp:nvSpPr>
      <dsp:spPr>
        <a:xfrm>
          <a:off x="399037" y="1283325"/>
          <a:ext cx="1010662" cy="84737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RANDS Sample</a:t>
          </a:r>
        </a:p>
        <a:p>
          <a:pPr marL="0" lvl="0" indent="0" algn="ctr" defTabSz="6223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 2646)</a:t>
          </a:r>
        </a:p>
      </dsp:txBody>
      <dsp:txXfrm>
        <a:off x="423856" y="1308144"/>
        <a:ext cx="961024" cy="797739"/>
      </dsp:txXfrm>
    </dsp:sp>
    <dsp:sp modelId="{043C67EA-C07F-4485-B1A1-6A63ED3EC92A}">
      <dsp:nvSpPr>
        <dsp:cNvPr id="0" name=""/>
        <dsp:cNvSpPr/>
      </dsp:nvSpPr>
      <dsp:spPr>
        <a:xfrm rot="18031391">
          <a:off x="1166574" y="1264903"/>
          <a:ext cx="988088" cy="33058"/>
        </a:xfrm>
        <a:custGeom>
          <a:avLst/>
          <a:gdLst/>
          <a:ahLst/>
          <a:cxnLst/>
          <a:rect l="0" t="0" r="0" b="0"/>
          <a:pathLst>
            <a:path>
              <a:moveTo>
                <a:pt x="0" y="19778"/>
              </a:moveTo>
              <a:lnTo>
                <a:pt x="860927" y="19778"/>
              </a:lnTo>
            </a:path>
          </a:pathLst>
        </a:custGeom>
        <a:noFill/>
        <a:ln w="9525" cap="flat" cmpd="sng" algn="ctr">
          <a:solidFill>
            <a:sysClr val="windowText" lastClr="000000"/>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1626793" y="1290165"/>
        <a:ext cx="0" cy="0"/>
      </dsp:txXfrm>
    </dsp:sp>
    <dsp:sp modelId="{CC3067F3-72FD-42DC-A232-848D96E331C1}">
      <dsp:nvSpPr>
        <dsp:cNvPr id="0" name=""/>
        <dsp:cNvSpPr/>
      </dsp:nvSpPr>
      <dsp:spPr>
        <a:xfrm>
          <a:off x="1911537" y="542202"/>
          <a:ext cx="1254593" cy="62729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Group I</a:t>
          </a:r>
        </a:p>
        <a:p>
          <a:pPr marL="0" lvl="0" indent="0" algn="ctr" defTabSz="6223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 1286)</a:t>
          </a:r>
        </a:p>
      </dsp:txBody>
      <dsp:txXfrm>
        <a:off x="1929910" y="560575"/>
        <a:ext cx="1217847" cy="590550"/>
      </dsp:txXfrm>
    </dsp:sp>
    <dsp:sp modelId="{48113E84-A7B5-4520-9370-296C1B6C6AC5}">
      <dsp:nvSpPr>
        <dsp:cNvPr id="0" name=""/>
        <dsp:cNvSpPr/>
      </dsp:nvSpPr>
      <dsp:spPr>
        <a:xfrm>
          <a:off x="3166130" y="839321"/>
          <a:ext cx="501837" cy="33058"/>
        </a:xfrm>
        <a:custGeom>
          <a:avLst/>
          <a:gdLst/>
          <a:ahLst/>
          <a:cxnLst/>
          <a:rect l="0" t="0" r="0" b="0"/>
          <a:pathLst>
            <a:path>
              <a:moveTo>
                <a:pt x="0" y="19778"/>
              </a:moveTo>
              <a:lnTo>
                <a:pt x="491644" y="1977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404503" y="843305"/>
        <a:ext cx="0" cy="0"/>
      </dsp:txXfrm>
    </dsp:sp>
    <dsp:sp modelId="{24E767DD-5DAE-4057-871F-CC149B12A6CB}">
      <dsp:nvSpPr>
        <dsp:cNvPr id="0" name=""/>
        <dsp:cNvSpPr/>
      </dsp:nvSpPr>
      <dsp:spPr>
        <a:xfrm>
          <a:off x="3667967" y="542202"/>
          <a:ext cx="1254593" cy="62729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NHIS</a:t>
          </a:r>
        </a:p>
        <a:p>
          <a:pPr marL="0" lvl="0" indent="0" algn="ctr" defTabSz="6223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 1286)</a:t>
          </a:r>
        </a:p>
      </dsp:txBody>
      <dsp:txXfrm>
        <a:off x="3686340" y="560575"/>
        <a:ext cx="1217847" cy="590550"/>
      </dsp:txXfrm>
    </dsp:sp>
    <dsp:sp modelId="{438F95B2-C648-46A4-829E-BA47ECCBBB98}">
      <dsp:nvSpPr>
        <dsp:cNvPr id="0" name=""/>
        <dsp:cNvSpPr/>
      </dsp:nvSpPr>
      <dsp:spPr>
        <a:xfrm rot="19363211">
          <a:off x="4856314" y="642926"/>
          <a:ext cx="648482" cy="33058"/>
        </a:xfrm>
        <a:custGeom>
          <a:avLst/>
          <a:gdLst/>
          <a:ahLst/>
          <a:cxnLst/>
          <a:rect l="0" t="0" r="0" b="0"/>
          <a:pathLst>
            <a:path>
              <a:moveTo>
                <a:pt x="0" y="19778"/>
              </a:moveTo>
              <a:lnTo>
                <a:pt x="605462" y="19778"/>
              </a:lnTo>
            </a:path>
          </a:pathLst>
        </a:custGeom>
        <a:noFill/>
        <a:ln w="9525" cap="flat" cmpd="sng" algn="ctr">
          <a:solidFill>
            <a:sysClr val="windowText" lastClr="000000"/>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157836" y="656375"/>
        <a:ext cx="0" cy="0"/>
      </dsp:txXfrm>
    </dsp:sp>
    <dsp:sp modelId="{C6CAA303-0E90-440B-A18C-8F11E9B001A6}">
      <dsp:nvSpPr>
        <dsp:cNvPr id="0" name=""/>
        <dsp:cNvSpPr/>
      </dsp:nvSpPr>
      <dsp:spPr>
        <a:xfrm>
          <a:off x="5438550" y="80192"/>
          <a:ext cx="1233804" cy="76573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NSDUH</a:t>
          </a:r>
        </a:p>
        <a:p>
          <a:pPr marL="0" lvl="0" indent="0" algn="ctr" defTabSz="533400">
            <a:lnSpc>
              <a:spcPct val="90000"/>
            </a:lnSpc>
            <a:spcBef>
              <a:spcPct val="0"/>
            </a:spcBef>
            <a:spcAft>
              <a:spcPct val="35000"/>
            </a:spcAft>
            <a:buNone/>
          </a:pPr>
          <a:r>
            <a:rPr lang="en-US" sz="1200" i="1" kern="1200" dirty="0">
              <a:solidFill>
                <a:srgbClr val="7030A0"/>
              </a:solidFill>
              <a:latin typeface="Calibri" panose="020F0502020204030204"/>
              <a:ea typeface="+mn-ea"/>
              <a:cs typeface="+mn-cs"/>
            </a:rPr>
            <a:t>Pictures</a:t>
          </a:r>
        </a:p>
        <a:p>
          <a:pPr marL="0" lvl="0" indent="0" algn="ctr" defTabSz="533400">
            <a:lnSpc>
              <a:spcPct val="90000"/>
            </a:lnSpc>
            <a:spcBef>
              <a:spcPct val="0"/>
            </a:spcBef>
            <a:spcAft>
              <a:spcPct val="35000"/>
            </a:spcAft>
            <a:buNone/>
          </a:pPr>
          <a:r>
            <a:rPr lang="en-US" sz="1100" i="0" kern="1200" dirty="0">
              <a:solidFill>
                <a:sysClr val="windowText" lastClr="000000">
                  <a:lumMod val="95000"/>
                  <a:lumOff val="5000"/>
                </a:sysClr>
              </a:solidFill>
              <a:latin typeface="Calibri" panose="020F0502020204030204"/>
              <a:ea typeface="+mn-ea"/>
              <a:cs typeface="+mn-cs"/>
            </a:rPr>
            <a:t>(n= 641)</a:t>
          </a:r>
        </a:p>
      </dsp:txBody>
      <dsp:txXfrm>
        <a:off x="5460978" y="102620"/>
        <a:ext cx="1188948" cy="720878"/>
      </dsp:txXfrm>
    </dsp:sp>
    <dsp:sp modelId="{8225B098-FBAD-4D9D-9682-46E291EC803B}">
      <dsp:nvSpPr>
        <dsp:cNvPr id="0" name=""/>
        <dsp:cNvSpPr/>
      </dsp:nvSpPr>
      <dsp:spPr>
        <a:xfrm rot="2671611">
          <a:off x="4821521" y="1086130"/>
          <a:ext cx="703916" cy="33058"/>
        </a:xfrm>
        <a:custGeom>
          <a:avLst/>
          <a:gdLst/>
          <a:ahLst/>
          <a:cxnLst/>
          <a:rect l="0" t="0" r="0" b="0"/>
          <a:pathLst>
            <a:path>
              <a:moveTo>
                <a:pt x="0" y="19778"/>
              </a:moveTo>
              <a:lnTo>
                <a:pt x="605462" y="19778"/>
              </a:lnTo>
            </a:path>
          </a:pathLst>
        </a:custGeom>
        <a:noFill/>
        <a:ln w="9525" cap="flat" cmpd="sng" algn="ctr">
          <a:solidFill>
            <a:sysClr val="windowText" lastClr="000000">
              <a:shade val="80000"/>
              <a:hueOff val="0"/>
              <a:satOff val="0"/>
              <a:lumOff val="0"/>
            </a:sysClr>
          </a:solidFill>
          <a:prstDash val="dash"/>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173273" y="1077773"/>
        <a:ext cx="0" cy="0"/>
      </dsp:txXfrm>
    </dsp:sp>
    <dsp:sp modelId="{55463767-2100-44A1-A3FA-1B461C071D51}">
      <dsp:nvSpPr>
        <dsp:cNvPr id="0" name=""/>
        <dsp:cNvSpPr/>
      </dsp:nvSpPr>
      <dsp:spPr>
        <a:xfrm>
          <a:off x="5424398" y="925863"/>
          <a:ext cx="1238960" cy="84720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NSDUH</a:t>
          </a:r>
        </a:p>
        <a:p>
          <a:pPr marL="0" lvl="0" indent="0" algn="ctr" defTabSz="488950">
            <a:lnSpc>
              <a:spcPct val="90000"/>
            </a:lnSpc>
            <a:spcBef>
              <a:spcPct val="0"/>
            </a:spcBef>
            <a:spcAft>
              <a:spcPct val="35000"/>
            </a:spcAft>
            <a:buNone/>
          </a:pPr>
          <a:r>
            <a:rPr lang="en-US" sz="1200" i="1" kern="1200" dirty="0">
              <a:solidFill>
                <a:srgbClr val="C00000"/>
              </a:solidFill>
              <a:latin typeface="Calibri" panose="020F0502020204030204"/>
              <a:ea typeface="+mn-ea"/>
              <a:cs typeface="+mn-cs"/>
            </a:rPr>
            <a:t>No Pictures</a:t>
          </a:r>
        </a:p>
        <a:p>
          <a:pPr marL="0" lvl="0" indent="0" algn="ctr" defTabSz="488950">
            <a:lnSpc>
              <a:spcPct val="90000"/>
            </a:lnSpc>
            <a:spcBef>
              <a:spcPct val="0"/>
            </a:spcBef>
            <a:spcAft>
              <a:spcPct val="35000"/>
            </a:spcAft>
            <a:buNone/>
          </a:pPr>
          <a:r>
            <a:rPr lang="en-US" sz="1100" i="0" kern="1200" dirty="0">
              <a:solidFill>
                <a:sysClr val="windowText" lastClr="000000">
                  <a:lumMod val="95000"/>
                  <a:lumOff val="5000"/>
                </a:sysClr>
              </a:solidFill>
              <a:latin typeface="Calibri" panose="020F0502020204030204"/>
              <a:ea typeface="+mn-ea"/>
              <a:cs typeface="+mn-cs"/>
            </a:rPr>
            <a:t>(n= 645)</a:t>
          </a:r>
        </a:p>
      </dsp:txBody>
      <dsp:txXfrm>
        <a:off x="5449212" y="950677"/>
        <a:ext cx="1189332" cy="797579"/>
      </dsp:txXfrm>
    </dsp:sp>
    <dsp:sp modelId="{4446D64C-0CBB-46B0-AC8B-F2CCFB96C1B4}">
      <dsp:nvSpPr>
        <dsp:cNvPr id="0" name=""/>
        <dsp:cNvSpPr/>
      </dsp:nvSpPr>
      <dsp:spPr>
        <a:xfrm rot="3568609">
          <a:off x="1166574" y="2116066"/>
          <a:ext cx="988088" cy="33058"/>
        </a:xfrm>
        <a:custGeom>
          <a:avLst/>
          <a:gdLst/>
          <a:ahLst/>
          <a:cxnLst/>
          <a:rect l="0" t="0" r="0" b="0"/>
          <a:pathLst>
            <a:path>
              <a:moveTo>
                <a:pt x="0" y="19778"/>
              </a:moveTo>
              <a:lnTo>
                <a:pt x="860927" y="19778"/>
              </a:lnTo>
            </a:path>
          </a:pathLst>
        </a:custGeom>
        <a:noFill/>
        <a:ln w="9525" cap="flat" cmpd="sng" algn="ctr">
          <a:solidFill>
            <a:sysClr val="windowText" lastClr="000000"/>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1669351" y="2098770"/>
        <a:ext cx="0" cy="0"/>
      </dsp:txXfrm>
    </dsp:sp>
    <dsp:sp modelId="{AABF28EC-7425-4DE6-88B9-7BE3769BBD12}">
      <dsp:nvSpPr>
        <dsp:cNvPr id="0" name=""/>
        <dsp:cNvSpPr/>
      </dsp:nvSpPr>
      <dsp:spPr>
        <a:xfrm>
          <a:off x="1911537" y="2244528"/>
          <a:ext cx="1254593" cy="62729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Group II</a:t>
          </a:r>
        </a:p>
        <a:p>
          <a:pPr marL="0" lvl="0" indent="0" algn="ctr" defTabSz="6223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 1360)</a:t>
          </a:r>
        </a:p>
      </dsp:txBody>
      <dsp:txXfrm>
        <a:off x="1929910" y="2262901"/>
        <a:ext cx="1217847" cy="590550"/>
      </dsp:txXfrm>
    </dsp:sp>
    <dsp:sp modelId="{75FDEE63-2330-4FDB-B446-81B7F21FD780}">
      <dsp:nvSpPr>
        <dsp:cNvPr id="0" name=""/>
        <dsp:cNvSpPr/>
      </dsp:nvSpPr>
      <dsp:spPr>
        <a:xfrm rot="19038314">
          <a:off x="3073148" y="2303742"/>
          <a:ext cx="701689" cy="33058"/>
        </a:xfrm>
        <a:custGeom>
          <a:avLst/>
          <a:gdLst/>
          <a:ahLst/>
          <a:cxnLst/>
          <a:rect l="0" t="0" r="0" b="0"/>
          <a:pathLst>
            <a:path>
              <a:moveTo>
                <a:pt x="0" y="19778"/>
              </a:moveTo>
              <a:lnTo>
                <a:pt x="605462" y="19778"/>
              </a:lnTo>
            </a:path>
          </a:pathLst>
        </a:custGeom>
        <a:noFill/>
        <a:ln w="9525" cap="flat" cmpd="sng" algn="ctr">
          <a:solidFill>
            <a:sysClr val="windowText" lastClr="000000"/>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399205" y="2319273"/>
        <a:ext cx="0" cy="0"/>
      </dsp:txXfrm>
    </dsp:sp>
    <dsp:sp modelId="{96EB9039-CB2B-42A3-9D8A-54C8ED8E301F}">
      <dsp:nvSpPr>
        <dsp:cNvPr id="0" name=""/>
        <dsp:cNvSpPr/>
      </dsp:nvSpPr>
      <dsp:spPr>
        <a:xfrm>
          <a:off x="3681856" y="1668378"/>
          <a:ext cx="1197019" cy="82797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NSDUH</a:t>
          </a:r>
        </a:p>
        <a:p>
          <a:pPr marL="0" lvl="0" indent="0" algn="ctr" defTabSz="533400">
            <a:lnSpc>
              <a:spcPct val="90000"/>
            </a:lnSpc>
            <a:spcBef>
              <a:spcPct val="0"/>
            </a:spcBef>
            <a:spcAft>
              <a:spcPct val="35000"/>
            </a:spcAft>
            <a:buNone/>
          </a:pPr>
          <a:r>
            <a:rPr lang="en-US" sz="1200" i="1" kern="1200" dirty="0">
              <a:solidFill>
                <a:srgbClr val="7030A0"/>
              </a:solidFill>
              <a:latin typeface="Calibri" panose="020F0502020204030204"/>
              <a:ea typeface="+mn-ea"/>
              <a:cs typeface="+mn-cs"/>
            </a:rPr>
            <a:t>Pictures</a:t>
          </a:r>
        </a:p>
        <a:p>
          <a:pPr marL="0" lvl="0" indent="0" algn="ctr" defTabSz="533400">
            <a:lnSpc>
              <a:spcPct val="90000"/>
            </a:lnSpc>
            <a:spcBef>
              <a:spcPct val="0"/>
            </a:spcBef>
            <a:spcAft>
              <a:spcPct val="35000"/>
            </a:spcAft>
            <a:buNone/>
          </a:pPr>
          <a:r>
            <a:rPr lang="en-US" sz="1100" i="0" kern="1200" dirty="0">
              <a:solidFill>
                <a:sysClr val="windowText" lastClr="000000">
                  <a:lumMod val="95000"/>
                  <a:lumOff val="5000"/>
                </a:sysClr>
              </a:solidFill>
              <a:latin typeface="Calibri" panose="020F0502020204030204"/>
              <a:ea typeface="+mn-ea"/>
              <a:cs typeface="+mn-cs"/>
            </a:rPr>
            <a:t>(n= 654)</a:t>
          </a:r>
        </a:p>
      </dsp:txBody>
      <dsp:txXfrm>
        <a:off x="3706107" y="1692629"/>
        <a:ext cx="1148517" cy="779472"/>
      </dsp:txXfrm>
    </dsp:sp>
    <dsp:sp modelId="{C2E983B3-6D54-4AFA-A3BE-43EFF968012B}">
      <dsp:nvSpPr>
        <dsp:cNvPr id="0" name=""/>
        <dsp:cNvSpPr/>
      </dsp:nvSpPr>
      <dsp:spPr>
        <a:xfrm rot="2193810">
          <a:off x="4822407" y="2236766"/>
          <a:ext cx="573862" cy="33058"/>
        </a:xfrm>
        <a:custGeom>
          <a:avLst/>
          <a:gdLst/>
          <a:ahLst/>
          <a:cxnLst/>
          <a:rect l="0" t="0" r="0" b="0"/>
          <a:pathLst>
            <a:path>
              <a:moveTo>
                <a:pt x="0" y="19778"/>
              </a:moveTo>
              <a:lnTo>
                <a:pt x="553993" y="1977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106361" y="2233225"/>
        <a:ext cx="0" cy="0"/>
      </dsp:txXfrm>
    </dsp:sp>
    <dsp:sp modelId="{578CA482-D970-486F-8F30-FE3770296D2B}">
      <dsp:nvSpPr>
        <dsp:cNvPr id="0" name=""/>
        <dsp:cNvSpPr/>
      </dsp:nvSpPr>
      <dsp:spPr>
        <a:xfrm>
          <a:off x="5339801" y="2110575"/>
          <a:ext cx="1254593" cy="627296"/>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NHIS</a:t>
          </a:r>
        </a:p>
        <a:p>
          <a:pPr marL="0" lvl="0" indent="0" algn="ctr" defTabSz="6223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 1360)</a:t>
          </a:r>
        </a:p>
      </dsp:txBody>
      <dsp:txXfrm>
        <a:off x="5358174" y="2128948"/>
        <a:ext cx="1217847" cy="590550"/>
      </dsp:txXfrm>
    </dsp:sp>
    <dsp:sp modelId="{4FB6B877-3CF6-4CAB-A6E6-C2483768CB1F}">
      <dsp:nvSpPr>
        <dsp:cNvPr id="0" name=""/>
        <dsp:cNvSpPr/>
      </dsp:nvSpPr>
      <dsp:spPr>
        <a:xfrm rot="2532873">
          <a:off x="3078886" y="2767661"/>
          <a:ext cx="672750" cy="33058"/>
        </a:xfrm>
        <a:custGeom>
          <a:avLst/>
          <a:gdLst/>
          <a:ahLst/>
          <a:cxnLst/>
          <a:rect l="0" t="0" r="0" b="0"/>
          <a:pathLst>
            <a:path>
              <a:moveTo>
                <a:pt x="0" y="19778"/>
              </a:moveTo>
              <a:lnTo>
                <a:pt x="597489" y="19778"/>
              </a:lnTo>
            </a:path>
          </a:pathLst>
        </a:custGeom>
        <a:noFill/>
        <a:ln w="9525" cap="flat" cmpd="sng" algn="ctr">
          <a:solidFill>
            <a:sysClr val="windowText" lastClr="000000"/>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414105" y="2760433"/>
        <a:ext cx="0" cy="0"/>
      </dsp:txXfrm>
    </dsp:sp>
    <dsp:sp modelId="{8C725498-D155-4477-BA65-43124F876AE9}">
      <dsp:nvSpPr>
        <dsp:cNvPr id="0" name=""/>
        <dsp:cNvSpPr/>
      </dsp:nvSpPr>
      <dsp:spPr>
        <a:xfrm>
          <a:off x="3664392" y="2616186"/>
          <a:ext cx="1240591" cy="78803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NSDUH</a:t>
          </a:r>
        </a:p>
        <a:p>
          <a:pPr marL="0" lvl="0" indent="0" algn="ctr" defTabSz="533400">
            <a:lnSpc>
              <a:spcPct val="90000"/>
            </a:lnSpc>
            <a:spcBef>
              <a:spcPct val="0"/>
            </a:spcBef>
            <a:spcAft>
              <a:spcPct val="35000"/>
            </a:spcAft>
            <a:buNone/>
          </a:pPr>
          <a:r>
            <a:rPr lang="en-US" sz="1200" i="1" kern="1200" dirty="0">
              <a:solidFill>
                <a:srgbClr val="C00000"/>
              </a:solidFill>
              <a:latin typeface="Calibri" panose="020F0502020204030204"/>
              <a:ea typeface="+mn-ea"/>
              <a:cs typeface="+mn-cs"/>
            </a:rPr>
            <a:t>No Pictures</a:t>
          </a:r>
        </a:p>
        <a:p>
          <a:pPr marL="0" lvl="0" indent="0" algn="ctr" defTabSz="533400">
            <a:lnSpc>
              <a:spcPct val="90000"/>
            </a:lnSpc>
            <a:spcBef>
              <a:spcPct val="0"/>
            </a:spcBef>
            <a:spcAft>
              <a:spcPct val="35000"/>
            </a:spcAft>
            <a:buNone/>
          </a:pPr>
          <a:r>
            <a:rPr lang="en-US" sz="1100" i="0" kern="1200" dirty="0">
              <a:solidFill>
                <a:sysClr val="windowText" lastClr="000000">
                  <a:lumMod val="95000"/>
                  <a:lumOff val="5000"/>
                </a:sysClr>
              </a:solidFill>
              <a:latin typeface="Calibri" panose="020F0502020204030204"/>
              <a:ea typeface="+mn-ea"/>
              <a:cs typeface="+mn-cs"/>
            </a:rPr>
            <a:t>(n= 706)</a:t>
          </a:r>
        </a:p>
      </dsp:txBody>
      <dsp:txXfrm>
        <a:off x="3687473" y="2639267"/>
        <a:ext cx="1194429" cy="7418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FC892-8B01-43CE-9459-58479DA950D2}"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F97E2-DCD1-4FF4-B636-D3FB7B2FFEEB}" type="slidenum">
              <a:rPr lang="en-US" smtClean="0"/>
              <a:t>‹#›</a:t>
            </a:fld>
            <a:endParaRPr lang="en-US"/>
          </a:p>
        </p:txBody>
      </p:sp>
    </p:spTree>
    <p:extLst>
      <p:ext uri="{BB962C8B-B14F-4D97-AF65-F5344CB8AC3E}">
        <p14:creationId xmlns:p14="http://schemas.microsoft.com/office/powerpoint/2010/main" val="205988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38F97E2-DCD1-4FF4-B636-D3FB7B2FFEEB}" type="slidenum">
              <a:rPr lang="en-US" smtClean="0"/>
              <a:t>1</a:t>
            </a:fld>
            <a:endParaRPr lang="en-US"/>
          </a:p>
        </p:txBody>
      </p:sp>
    </p:spTree>
    <p:extLst>
      <p:ext uri="{BB962C8B-B14F-4D97-AF65-F5344CB8AC3E}">
        <p14:creationId xmlns:p14="http://schemas.microsoft.com/office/powerpoint/2010/main" val="35159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11</a:t>
            </a:fld>
            <a:endParaRPr lang="en-US"/>
          </a:p>
        </p:txBody>
      </p:sp>
    </p:spTree>
    <p:extLst>
      <p:ext uri="{BB962C8B-B14F-4D97-AF65-F5344CB8AC3E}">
        <p14:creationId xmlns:p14="http://schemas.microsoft.com/office/powerpoint/2010/main" val="271339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3D7F1-EAEC-49A6-97AC-372F197B30B1}" type="slidenum">
              <a:rPr lang="en-US" smtClean="0"/>
              <a:t>12</a:t>
            </a:fld>
            <a:endParaRPr lang="en-US"/>
          </a:p>
        </p:txBody>
      </p:sp>
    </p:spTree>
    <p:extLst>
      <p:ext uri="{BB962C8B-B14F-4D97-AF65-F5344CB8AC3E}">
        <p14:creationId xmlns:p14="http://schemas.microsoft.com/office/powerpoint/2010/main" val="106714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B3D7F1-EAEC-49A6-97AC-372F197B30B1}" type="slidenum">
              <a:rPr lang="en-US" smtClean="0"/>
              <a:t>13</a:t>
            </a:fld>
            <a:endParaRPr lang="en-US"/>
          </a:p>
        </p:txBody>
      </p:sp>
    </p:spTree>
    <p:extLst>
      <p:ext uri="{BB962C8B-B14F-4D97-AF65-F5344CB8AC3E}">
        <p14:creationId xmlns:p14="http://schemas.microsoft.com/office/powerpoint/2010/main" val="351195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14</a:t>
            </a:fld>
            <a:endParaRPr lang="en-US"/>
          </a:p>
        </p:txBody>
      </p:sp>
    </p:spTree>
    <p:extLst>
      <p:ext uri="{BB962C8B-B14F-4D97-AF65-F5344CB8AC3E}">
        <p14:creationId xmlns:p14="http://schemas.microsoft.com/office/powerpoint/2010/main" val="36528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15</a:t>
            </a:fld>
            <a:endParaRPr lang="en-US"/>
          </a:p>
        </p:txBody>
      </p:sp>
    </p:spTree>
    <p:extLst>
      <p:ext uri="{BB962C8B-B14F-4D97-AF65-F5344CB8AC3E}">
        <p14:creationId xmlns:p14="http://schemas.microsoft.com/office/powerpoint/2010/main" val="387570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16</a:t>
            </a:fld>
            <a:endParaRPr lang="en-US"/>
          </a:p>
        </p:txBody>
      </p:sp>
    </p:spTree>
    <p:extLst>
      <p:ext uri="{BB962C8B-B14F-4D97-AF65-F5344CB8AC3E}">
        <p14:creationId xmlns:p14="http://schemas.microsoft.com/office/powerpoint/2010/main" val="281278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18</a:t>
            </a:fld>
            <a:endParaRPr lang="en-US"/>
          </a:p>
        </p:txBody>
      </p:sp>
    </p:spTree>
    <p:extLst>
      <p:ext uri="{BB962C8B-B14F-4D97-AF65-F5344CB8AC3E}">
        <p14:creationId xmlns:p14="http://schemas.microsoft.com/office/powerpoint/2010/main" val="200483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19</a:t>
            </a:fld>
            <a:endParaRPr lang="en-US"/>
          </a:p>
        </p:txBody>
      </p:sp>
    </p:spTree>
    <p:extLst>
      <p:ext uri="{BB962C8B-B14F-4D97-AF65-F5344CB8AC3E}">
        <p14:creationId xmlns:p14="http://schemas.microsoft.com/office/powerpoint/2010/main" val="3377142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website</a:t>
            </a:r>
          </a:p>
        </p:txBody>
      </p:sp>
      <p:sp>
        <p:nvSpPr>
          <p:cNvPr id="4" name="Slide Number Placeholder 3"/>
          <p:cNvSpPr>
            <a:spLocks noGrp="1"/>
          </p:cNvSpPr>
          <p:nvPr>
            <p:ph type="sldNum" sz="quarter" idx="5"/>
          </p:nvPr>
        </p:nvSpPr>
        <p:spPr/>
        <p:txBody>
          <a:bodyPr/>
          <a:lstStyle/>
          <a:p>
            <a:fld id="{E38F97E2-DCD1-4FF4-B636-D3FB7B2FFEEB}" type="slidenum">
              <a:rPr lang="en-US" smtClean="0"/>
              <a:t>20</a:t>
            </a:fld>
            <a:endParaRPr lang="en-US"/>
          </a:p>
        </p:txBody>
      </p:sp>
    </p:spTree>
    <p:extLst>
      <p:ext uri="{BB962C8B-B14F-4D97-AF65-F5344CB8AC3E}">
        <p14:creationId xmlns:p14="http://schemas.microsoft.com/office/powerpoint/2010/main" val="271262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if website isn’t working</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44831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2</a:t>
            </a:fld>
            <a:endParaRPr lang="en-US"/>
          </a:p>
        </p:txBody>
      </p:sp>
    </p:spTree>
    <p:extLst>
      <p:ext uri="{BB962C8B-B14F-4D97-AF65-F5344CB8AC3E}">
        <p14:creationId xmlns:p14="http://schemas.microsoft.com/office/powerpoint/2010/main" val="303856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if website isn’t working</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836991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750864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99995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3</a:t>
            </a:fld>
            <a:endParaRPr lang="en-US"/>
          </a:p>
        </p:txBody>
      </p:sp>
    </p:spTree>
    <p:extLst>
      <p:ext uri="{BB962C8B-B14F-4D97-AF65-F5344CB8AC3E}">
        <p14:creationId xmlns:p14="http://schemas.microsoft.com/office/powerpoint/2010/main" val="314250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E38F97E2-DCD1-4FF4-B636-D3FB7B2FFEEB}" type="slidenum">
              <a:rPr lang="en-US" smtClean="0"/>
              <a:t>4</a:t>
            </a:fld>
            <a:endParaRPr lang="en-US"/>
          </a:p>
        </p:txBody>
      </p:sp>
    </p:spTree>
    <p:extLst>
      <p:ext uri="{BB962C8B-B14F-4D97-AF65-F5344CB8AC3E}">
        <p14:creationId xmlns:p14="http://schemas.microsoft.com/office/powerpoint/2010/main" val="167581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16069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99822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7</a:t>
            </a:fld>
            <a:endParaRPr lang="en-US"/>
          </a:p>
        </p:txBody>
      </p:sp>
    </p:spTree>
    <p:extLst>
      <p:ext uri="{BB962C8B-B14F-4D97-AF65-F5344CB8AC3E}">
        <p14:creationId xmlns:p14="http://schemas.microsoft.com/office/powerpoint/2010/main" val="219649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15315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97E2-DCD1-4FF4-B636-D3FB7B2FFEEB}" type="slidenum">
              <a:rPr lang="en-US" smtClean="0"/>
              <a:t>9</a:t>
            </a:fld>
            <a:endParaRPr lang="en-US"/>
          </a:p>
        </p:txBody>
      </p:sp>
    </p:spTree>
    <p:extLst>
      <p:ext uri="{BB962C8B-B14F-4D97-AF65-F5344CB8AC3E}">
        <p14:creationId xmlns:p14="http://schemas.microsoft.com/office/powerpoint/2010/main" val="56229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qbank@cdc.gov" TargetMode="External"/><Relationship Id="rId5" Type="http://schemas.openxmlformats.org/officeDocument/2006/relationships/hyperlink" Target="https://wwwn.cdc.gov/qbank/" TargetMode="External"/><Relationship Id="rId4" Type="http://schemas.openxmlformats.org/officeDocument/2006/relationships/hyperlink" Target="https://www.cdc.gov/nchs/CCQDE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F9A73B-EE62-4550-ABAF-AC641349EBA1}"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25487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F9A73B-EE62-4550-ABAF-AC641349EBA1}"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28868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F9A73B-EE62-4550-ABAF-AC641349EBA1}"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16688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9A73B-EE62-4550-ABAF-AC641349EBA1}"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16098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9A73B-EE62-4550-ABAF-AC641349EBA1}"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185391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rgbClr val="0070C0"/>
                </a:solidFill>
              </a:defRPr>
            </a:lvl1pPr>
            <a:lvl2pPr>
              <a:buClr>
                <a:srgbClr val="008BB0"/>
              </a:buClr>
              <a:defRPr sz="2667">
                <a:solidFill>
                  <a:srgbClr val="0070C0"/>
                </a:solidFill>
              </a:defRPr>
            </a:lvl2pPr>
            <a:lvl3pPr>
              <a:buClr>
                <a:srgbClr val="695E4A"/>
              </a:buClr>
              <a:defRPr sz="2667">
                <a:solidFill>
                  <a:srgbClr val="0070C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14439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Tree>
    <p:extLst>
      <p:ext uri="{BB962C8B-B14F-4D97-AF65-F5344CB8AC3E}">
        <p14:creationId xmlns:p14="http://schemas.microsoft.com/office/powerpoint/2010/main" val="38262799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7" name="Content Placeholder 6">
            <a:extLst>
              <a:ext uri="{FF2B5EF4-FFF2-40B4-BE49-F238E27FC236}">
                <a16:creationId xmlns:a16="http://schemas.microsoft.com/office/drawing/2014/main" id="{1AB0BC73-52A3-488C-815A-0F6DC4A49EA9}"/>
              </a:ext>
            </a:extLst>
          </p:cNvPr>
          <p:cNvSpPr>
            <a:spLocks noGrp="1"/>
          </p:cNvSpPr>
          <p:nvPr>
            <p:ph sz="quarter" idx="12"/>
          </p:nvPr>
        </p:nvSpPr>
        <p:spPr>
          <a:xfrm>
            <a:off x="609600" y="1572684"/>
            <a:ext cx="10972800" cy="4197349"/>
          </a:xfrm>
        </p:spPr>
        <p:txBody>
          <a:bodyPr/>
          <a:lstStyle>
            <a:lvl1pPr>
              <a:defRPr sz="2667"/>
            </a:lvl1pPr>
            <a:lvl2pPr>
              <a:defRPr sz="2667"/>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00376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6FFF-E4AC-4723-B088-C6D7E540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81E6E3-E98E-48C9-ADDB-76EC6255DA8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2083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46413" y="5351172"/>
            <a:ext cx="3641889" cy="1014952"/>
          </a:xfrm>
          <a:prstGeom prst="rect">
            <a:avLst/>
          </a:prstGeom>
          <a:effectLst>
            <a:softEdge rad="63500"/>
          </a:effectLst>
        </p:spPr>
      </p:pic>
      <p:pic>
        <p:nvPicPr>
          <p:cNvPr id="14" name="Picture 1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Tree>
    <p:extLst>
      <p:ext uri="{BB962C8B-B14F-4D97-AF65-F5344CB8AC3E}">
        <p14:creationId xmlns:p14="http://schemas.microsoft.com/office/powerpoint/2010/main" val="159432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3826" y="2117812"/>
            <a:ext cx="5037056" cy="1403769"/>
          </a:xfrm>
          <a:prstGeom prst="rect">
            <a:avLst/>
          </a:prstGeom>
          <a:effectLst>
            <a:softEdge rad="63500"/>
          </a:effectLst>
        </p:spPr>
      </p:pic>
      <p:pic>
        <p:nvPicPr>
          <p:cNvPr id="14" name="Picture 1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11" name="TextBox 10"/>
          <p:cNvSpPr txBox="1"/>
          <p:nvPr userDrawn="1"/>
        </p:nvSpPr>
        <p:spPr>
          <a:xfrm>
            <a:off x="947350" y="4415360"/>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12" name="TextBox 11"/>
          <p:cNvSpPr txBox="1"/>
          <p:nvPr userDrawn="1"/>
        </p:nvSpPr>
        <p:spPr>
          <a:xfrm>
            <a:off x="947350" y="3769029"/>
            <a:ext cx="4101353" cy="646331"/>
          </a:xfrm>
          <a:prstGeom prst="rect">
            <a:avLst/>
          </a:prstGeom>
          <a:noFill/>
        </p:spPr>
        <p:txBody>
          <a:bodyPr wrap="square" rtlCol="0">
            <a:spAutoFit/>
          </a:bodyPr>
          <a:lstStyle/>
          <a:p>
            <a:r>
              <a:rPr lang="en-US" sz="1200" b="1" dirty="0">
                <a:solidFill>
                  <a:schemeClr val="accent4">
                    <a:lumMod val="75000"/>
                  </a:schemeClr>
                </a:solidFill>
                <a:latin typeface="Calibri" panose="020F0502020204030204" pitchFamily="34" charset="0"/>
                <a:hlinkClick r:id="rId4"/>
              </a:rPr>
              <a:t>https://www.cdc.gov/nchs/CCQDER/</a:t>
            </a:r>
            <a:r>
              <a:rPr lang="en-US" sz="1200" b="1" dirty="0">
                <a:solidFill>
                  <a:schemeClr val="accent4">
                    <a:lumMod val="75000"/>
                  </a:schemeClr>
                </a:solidFill>
                <a:latin typeface="Calibri" panose="020F0502020204030204" pitchFamily="34" charset="0"/>
              </a:rPr>
              <a:t>  </a:t>
            </a:r>
          </a:p>
          <a:p>
            <a:r>
              <a:rPr lang="en-US" sz="1200" b="1" dirty="0">
                <a:solidFill>
                  <a:schemeClr val="accent4">
                    <a:lumMod val="75000"/>
                  </a:schemeClr>
                </a:solidFill>
                <a:latin typeface="Calibri" panose="020F0502020204030204" pitchFamily="34" charset="0"/>
              </a:rPr>
              <a:t>Q-Bank:  </a:t>
            </a:r>
            <a:r>
              <a:rPr lang="en-US" sz="1200" b="1" dirty="0">
                <a:solidFill>
                  <a:schemeClr val="accent4">
                    <a:lumMod val="75000"/>
                  </a:schemeClr>
                </a:solidFill>
                <a:latin typeface="Calibri" panose="020F0502020204030204" pitchFamily="34" charset="0"/>
                <a:hlinkClick r:id="rId5"/>
              </a:rPr>
              <a:t>https://wwwn.cdc.gov/qbank/</a:t>
            </a:r>
            <a:r>
              <a:rPr lang="en-US" sz="1200" b="1" dirty="0">
                <a:solidFill>
                  <a:schemeClr val="accent4">
                    <a:lumMod val="75000"/>
                  </a:schemeClr>
                </a:solidFill>
                <a:latin typeface="Calibri" panose="020F0502020204030204" pitchFamily="34" charset="0"/>
              </a:rPr>
              <a:t>  </a:t>
            </a:r>
          </a:p>
          <a:p>
            <a:r>
              <a:rPr lang="en-US" sz="1200" b="1" dirty="0">
                <a:solidFill>
                  <a:schemeClr val="accent4">
                    <a:lumMod val="75000"/>
                  </a:schemeClr>
                </a:solidFill>
                <a:latin typeface="Calibri" panose="020F0502020204030204" pitchFamily="34" charset="0"/>
              </a:rPr>
              <a:t>Got reports? </a:t>
            </a:r>
            <a:r>
              <a:rPr lang="en-US" sz="1200" b="1" dirty="0">
                <a:solidFill>
                  <a:schemeClr val="accent4">
                    <a:lumMod val="75000"/>
                  </a:schemeClr>
                </a:solidFill>
                <a:latin typeface="Calibri" panose="020F0502020204030204" pitchFamily="34" charset="0"/>
                <a:hlinkClick r:id="rId6"/>
              </a:rPr>
              <a:t>qbank@cdc.gov</a:t>
            </a:r>
            <a:r>
              <a:rPr lang="en-US" sz="1200" b="1" dirty="0">
                <a:solidFill>
                  <a:schemeClr val="accent4">
                    <a:lumMod val="75000"/>
                  </a:schemeClr>
                </a:solidFill>
                <a:latin typeface="Calibri" panose="020F0502020204030204" pitchFamily="34" charset="0"/>
              </a:rPr>
              <a:t>  </a:t>
            </a:r>
          </a:p>
        </p:txBody>
      </p:sp>
    </p:spTree>
    <p:extLst>
      <p:ext uri="{BB962C8B-B14F-4D97-AF65-F5344CB8AC3E}">
        <p14:creationId xmlns:p14="http://schemas.microsoft.com/office/powerpoint/2010/main" val="38846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9A73B-EE62-4550-ABAF-AC641349EBA1}"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29508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F9A73B-EE62-4550-ABAF-AC641349EBA1}"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243901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F9A73B-EE62-4550-ABAF-AC641349EBA1}"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21785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F9A73B-EE62-4550-ABAF-AC641349EBA1}" type="datetimeFigureOut">
              <a:rPr lang="en-US" smtClean="0"/>
              <a:t>12/22/2020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146634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9A73B-EE62-4550-ABAF-AC641349EBA1}" type="datetimeFigureOut">
              <a:rPr lang="en-US" smtClean="0"/>
              <a:t>12/22/2020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DD6EF-9ED6-43FE-9751-F4B658299AA0}"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721475"/>
            <a:ext cx="12192000" cy="179386"/>
          </a:xfrm>
          <a:prstGeom prst="rect">
            <a:avLst/>
          </a:prstGeom>
        </p:spPr>
      </p:pic>
    </p:spTree>
    <p:extLst>
      <p:ext uri="{BB962C8B-B14F-4D97-AF65-F5344CB8AC3E}">
        <p14:creationId xmlns:p14="http://schemas.microsoft.com/office/powerpoint/2010/main" val="73812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9A73B-EE62-4550-ABAF-AC641349EBA1}" type="datetimeFigureOut">
              <a:rPr lang="en-US" smtClean="0"/>
              <a:t>12/22/2020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DD6EF-9ED6-43FE-9751-F4B658299AA0}" type="slidenum">
              <a:rPr lang="en-US" smtClean="0"/>
              <a:t>‹#›</a:t>
            </a:fld>
            <a:endParaRPr lang="en-US"/>
          </a:p>
        </p:txBody>
      </p:sp>
    </p:spTree>
    <p:extLst>
      <p:ext uri="{BB962C8B-B14F-4D97-AF65-F5344CB8AC3E}">
        <p14:creationId xmlns:p14="http://schemas.microsoft.com/office/powerpoint/2010/main" val="222910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hyperlink" Target="mailto:qbank@cdc.gov" TargetMode="External"/><Relationship Id="rId5" Type="http://schemas.openxmlformats.org/officeDocument/2006/relationships/hyperlink" Target="https://wwwn.cdc.gov/qbank/" TargetMode="External"/><Relationship Id="rId4" Type="http://schemas.openxmlformats.org/officeDocument/2006/relationships/hyperlink" Target="https://www.cdc.gov/nchs/CCQDER/"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9A73B-EE62-4550-ABAF-AC641349EBA1}" type="datetimeFigureOut">
              <a:rPr lang="en-US" smtClean="0"/>
              <a:t>12/22/2020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DD6EF-9ED6-43FE-9751-F4B658299AA0}" type="slidenum">
              <a:rPr lang="en-US" smtClean="0"/>
              <a:t>‹#›</a:t>
            </a:fld>
            <a:endParaRPr lang="en-US"/>
          </a:p>
        </p:txBody>
      </p:sp>
    </p:spTree>
    <p:extLst>
      <p:ext uri="{BB962C8B-B14F-4D97-AF65-F5344CB8AC3E}">
        <p14:creationId xmlns:p14="http://schemas.microsoft.com/office/powerpoint/2010/main" val="42559578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 id="2147483666"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947350" y="4264528"/>
            <a:ext cx="6639341" cy="1015663"/>
          </a:xfrm>
          <a:prstGeom prst="rect">
            <a:avLst/>
          </a:prstGeom>
          <a:noFill/>
        </p:spPr>
        <p:txBody>
          <a:bodyPr wrap="square" rtlCol="0">
            <a:spAutoFit/>
          </a:bodyPr>
          <a:lstStyle/>
          <a:p>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7350" y="1661989"/>
            <a:ext cx="5035732" cy="1403400"/>
          </a:xfrm>
          <a:prstGeom prst="rect">
            <a:avLst/>
          </a:prstGeom>
        </p:spPr>
      </p:pic>
      <p:sp>
        <p:nvSpPr>
          <p:cNvPr id="10" name="TextBox 9"/>
          <p:cNvSpPr txBox="1"/>
          <p:nvPr userDrawn="1"/>
        </p:nvSpPr>
        <p:spPr>
          <a:xfrm>
            <a:off x="947350" y="3618197"/>
            <a:ext cx="4101353" cy="646331"/>
          </a:xfrm>
          <a:prstGeom prst="rect">
            <a:avLst/>
          </a:prstGeom>
          <a:noFill/>
        </p:spPr>
        <p:txBody>
          <a:bodyPr wrap="square" rtlCol="0">
            <a:spAutoFit/>
          </a:bodyPr>
          <a:lstStyle/>
          <a:p>
            <a:r>
              <a:rPr lang="en-US" sz="1200" b="1" dirty="0">
                <a:solidFill>
                  <a:schemeClr val="accent4">
                    <a:lumMod val="75000"/>
                  </a:schemeClr>
                </a:solidFill>
                <a:latin typeface="Calibri" panose="020F0502020204030204" pitchFamily="34" charset="0"/>
                <a:hlinkClick r:id="rId4"/>
              </a:rPr>
              <a:t>https://www.cdc.gov/nchs/CCQDER/</a:t>
            </a:r>
            <a:r>
              <a:rPr lang="en-US" sz="1200" b="1" dirty="0">
                <a:solidFill>
                  <a:schemeClr val="accent4">
                    <a:lumMod val="75000"/>
                  </a:schemeClr>
                </a:solidFill>
                <a:latin typeface="Calibri" panose="020F0502020204030204" pitchFamily="34" charset="0"/>
              </a:rPr>
              <a:t>  </a:t>
            </a:r>
          </a:p>
          <a:p>
            <a:r>
              <a:rPr lang="en-US" sz="1200" b="1" dirty="0">
                <a:solidFill>
                  <a:schemeClr val="accent4">
                    <a:lumMod val="75000"/>
                  </a:schemeClr>
                </a:solidFill>
                <a:latin typeface="Calibri" panose="020F0502020204030204" pitchFamily="34" charset="0"/>
              </a:rPr>
              <a:t>Q-Bank:  </a:t>
            </a:r>
            <a:r>
              <a:rPr lang="en-US" sz="1200" b="1" dirty="0">
                <a:solidFill>
                  <a:schemeClr val="accent4">
                    <a:lumMod val="75000"/>
                  </a:schemeClr>
                </a:solidFill>
                <a:latin typeface="Calibri" panose="020F0502020204030204" pitchFamily="34" charset="0"/>
                <a:hlinkClick r:id="rId5"/>
              </a:rPr>
              <a:t>https://wwwn.cdc.gov/qbank/</a:t>
            </a:r>
            <a:r>
              <a:rPr lang="en-US" sz="1200" b="1" dirty="0">
                <a:solidFill>
                  <a:schemeClr val="accent4">
                    <a:lumMod val="75000"/>
                  </a:schemeClr>
                </a:solidFill>
                <a:latin typeface="Calibri" panose="020F0502020204030204" pitchFamily="34" charset="0"/>
              </a:rPr>
              <a:t>  </a:t>
            </a:r>
          </a:p>
          <a:p>
            <a:r>
              <a:rPr lang="en-US" sz="1200" b="1" dirty="0">
                <a:solidFill>
                  <a:schemeClr val="accent4">
                    <a:lumMod val="75000"/>
                  </a:schemeClr>
                </a:solidFill>
                <a:latin typeface="Calibri" panose="020F0502020204030204" pitchFamily="34" charset="0"/>
              </a:rPr>
              <a:t>Got reports? </a:t>
            </a:r>
            <a:r>
              <a:rPr lang="en-US" sz="1200" b="1" dirty="0">
                <a:solidFill>
                  <a:schemeClr val="accent4">
                    <a:lumMod val="75000"/>
                  </a:schemeClr>
                </a:solidFill>
                <a:latin typeface="Calibri" panose="020F0502020204030204" pitchFamily="34" charset="0"/>
                <a:hlinkClick r:id="rId6"/>
              </a:rPr>
              <a:t>qbank@cdc.gov</a:t>
            </a:r>
            <a:r>
              <a:rPr lang="en-US" sz="1200" b="1" dirty="0">
                <a:solidFill>
                  <a:schemeClr val="accent4">
                    <a:lumMod val="75000"/>
                  </a:schemeClr>
                </a:solidFill>
                <a:latin typeface="Calibri" panose="020F0502020204030204" pitchFamily="34" charset="0"/>
              </a:rPr>
              <a:t>  </a:t>
            </a:r>
          </a:p>
        </p:txBody>
      </p:sp>
      <p:pic>
        <p:nvPicPr>
          <p:cNvPr id="11" name="Picture 10" descr="Logos of the U.S. Department of Health and Human Services and the Centers for Disease control and Prevention" title="logo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Tree>
    <p:extLst>
      <p:ext uri="{BB962C8B-B14F-4D97-AF65-F5344CB8AC3E}">
        <p14:creationId xmlns:p14="http://schemas.microsoft.com/office/powerpoint/2010/main" val="251695092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s://www.cdc.gov/nchs/covid19/rands.htm" TargetMode="External"/><Relationship Id="rId5" Type="http://schemas.openxmlformats.org/officeDocument/2006/relationships/hyperlink" Target="https://www.cdc.gov/nchs/rands/index.htm" TargetMode="External"/><Relationship Id="rId4" Type="http://schemas.openxmlformats.org/officeDocument/2006/relationships/hyperlink" Target="mailto:jdparker@cdc.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31747"/>
            <a:ext cx="10972800" cy="1155779"/>
          </a:xfrm>
        </p:spPr>
        <p:txBody>
          <a:bodyPr>
            <a:normAutofit/>
          </a:bodyPr>
          <a:lstStyle/>
          <a:p>
            <a:r>
              <a:rPr lang="en-US" sz="3700" dirty="0">
                <a:latin typeface="Calibri"/>
                <a:cs typeface="Calibri"/>
              </a:rPr>
              <a:t>Division of Research and Methodology’s Research and Development Survey</a:t>
            </a:r>
            <a:endParaRPr lang="en-US" sz="3700" b="0" dirty="0">
              <a:latin typeface="Calibri"/>
              <a:cs typeface="Calibri"/>
            </a:endParaRPr>
          </a:p>
        </p:txBody>
      </p:sp>
      <p:sp>
        <p:nvSpPr>
          <p:cNvPr id="3" name="Subtitle 2"/>
          <p:cNvSpPr>
            <a:spLocks noGrp="1"/>
          </p:cNvSpPr>
          <p:nvPr>
            <p:ph type="subTitle" idx="1"/>
          </p:nvPr>
        </p:nvSpPr>
        <p:spPr>
          <a:xfrm>
            <a:off x="609600" y="3184320"/>
            <a:ext cx="8534400" cy="758494"/>
          </a:xfrm>
        </p:spPr>
        <p:txBody>
          <a:bodyPr vert="horz" lIns="91440" tIns="45720" rIns="91440" bIns="45720" rtlCol="0" anchor="t">
            <a:normAutofit fontScale="85000" lnSpcReduction="20000"/>
          </a:bodyPr>
          <a:lstStyle/>
          <a:p>
            <a:r>
              <a:rPr lang="en-US" sz="2650" dirty="0">
                <a:latin typeface="Calibri"/>
                <a:cs typeface="Calibri"/>
              </a:rPr>
              <a:t>Jennifer D. Parker</a:t>
            </a:r>
          </a:p>
          <a:p>
            <a:r>
              <a:rPr lang="en-US" sz="2650" dirty="0">
                <a:latin typeface="Calibri"/>
                <a:cs typeface="Calibri"/>
              </a:rPr>
              <a:t>Director, Division of Research and Methodology</a:t>
            </a:r>
          </a:p>
        </p:txBody>
      </p:sp>
      <p:sp>
        <p:nvSpPr>
          <p:cNvPr id="4" name="Text Placeholder 3"/>
          <p:cNvSpPr>
            <a:spLocks noGrp="1"/>
          </p:cNvSpPr>
          <p:nvPr>
            <p:ph type="body" sz="quarter" idx="10"/>
          </p:nvPr>
        </p:nvSpPr>
        <p:spPr>
          <a:xfrm>
            <a:off x="609600" y="4985676"/>
            <a:ext cx="8534400" cy="1485900"/>
          </a:xfrm>
        </p:spPr>
        <p:txBody>
          <a:bodyPr vert="horz" lIns="91440" tIns="45720" rIns="91440" bIns="45720" rtlCol="0" anchor="t">
            <a:normAutofit/>
          </a:bodyPr>
          <a:lstStyle/>
          <a:p>
            <a:r>
              <a:rPr lang="en-US" dirty="0">
                <a:latin typeface="Calibri"/>
                <a:cs typeface="Calibri"/>
              </a:rPr>
              <a:t>Board of Scientific Counselors Meeting</a:t>
            </a:r>
          </a:p>
          <a:p>
            <a:r>
              <a:rPr lang="en-US" dirty="0">
                <a:latin typeface="Calibri"/>
                <a:cs typeface="Calibri"/>
              </a:rPr>
              <a:t>September 17, 2020</a:t>
            </a:r>
          </a:p>
        </p:txBody>
      </p:sp>
    </p:spTree>
    <p:extLst>
      <p:ext uri="{BB962C8B-B14F-4D97-AF65-F5344CB8AC3E}">
        <p14:creationId xmlns:p14="http://schemas.microsoft.com/office/powerpoint/2010/main" val="249746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A1783-567D-4060-BA76-CE621C8B4F0F}"/>
              </a:ext>
            </a:extLst>
          </p:cNvPr>
          <p:cNvSpPr/>
          <p:nvPr/>
        </p:nvSpPr>
        <p:spPr>
          <a:xfrm>
            <a:off x="3598332" y="1750159"/>
            <a:ext cx="8077201" cy="3941848"/>
          </a:xfrm>
          <a:prstGeom prst="rect">
            <a:avLst/>
          </a:prstGeom>
        </p:spPr>
        <p:txBody>
          <a:bodyPr wrap="square">
            <a:spAutoFit/>
          </a:bodyPr>
          <a:lstStyle/>
          <a:p>
            <a:pPr marL="365760" marR="0">
              <a:lnSpc>
                <a:spcPct val="107000"/>
              </a:lnSpc>
              <a:spcBef>
                <a:spcPts val="0"/>
              </a:spcBef>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In general, would you say your health is excellent, very good, good, fair or poor?</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65760" marR="0">
              <a:lnSpc>
                <a:spcPct val="107000"/>
              </a:lnSpc>
              <a:spcBef>
                <a:spcPts val="0"/>
              </a:spcBef>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When you answered the previous question about your health, what did you think of?  (Mark all that apply)</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My diet and nutrition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My exercise habits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My smoking or drinking habits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My health problems or conditions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The amount of times I seek health care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The amount of pain or fatigue I have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My conversations with my doctor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57E463E3-4CD1-4756-A27C-7FDC4FECC421}"/>
              </a:ext>
            </a:extLst>
          </p:cNvPr>
          <p:cNvSpPr>
            <a:spLocks noGrp="1"/>
          </p:cNvSpPr>
          <p:nvPr>
            <p:ph type="title"/>
          </p:nvPr>
        </p:nvSpPr>
        <p:spPr/>
        <p:txBody>
          <a:bodyPr>
            <a:noAutofit/>
          </a:bodyPr>
          <a:lstStyle/>
          <a:p>
            <a:r>
              <a:rPr lang="en-US" sz="3600" b="1" dirty="0">
                <a:solidFill>
                  <a:srgbClr val="006858"/>
                </a:solidFill>
                <a:latin typeface="+mn-lt"/>
              </a:rPr>
              <a:t>Question evaluation research: Embedded probes added to RANDS</a:t>
            </a:r>
            <a:endParaRPr lang="en-US" sz="3600" dirty="0">
              <a:latin typeface="+mn-lt"/>
            </a:endParaRPr>
          </a:p>
        </p:txBody>
      </p:sp>
      <p:sp>
        <p:nvSpPr>
          <p:cNvPr id="4" name="TextBox 3">
            <a:extLst>
              <a:ext uri="{FF2B5EF4-FFF2-40B4-BE49-F238E27FC236}">
                <a16:creationId xmlns:a16="http://schemas.microsoft.com/office/drawing/2014/main" id="{D02747F7-7850-4FDF-9474-2C2FCA813E4E}"/>
              </a:ext>
            </a:extLst>
          </p:cNvPr>
          <p:cNvSpPr txBox="1"/>
          <p:nvPr/>
        </p:nvSpPr>
        <p:spPr>
          <a:xfrm>
            <a:off x="668868" y="2480733"/>
            <a:ext cx="2599265" cy="1600438"/>
          </a:xfrm>
          <a:prstGeom prst="rect">
            <a:avLst/>
          </a:prstGeom>
          <a:noFill/>
        </p:spPr>
        <p:txBody>
          <a:bodyPr wrap="square" rtlCol="0">
            <a:spAutoFit/>
          </a:bodyPr>
          <a:lstStyle/>
          <a:p>
            <a:r>
              <a:rPr lang="en-US" sz="2000" b="1" dirty="0"/>
              <a:t>Figure 2. Embedded Construct Probe for the RANDS General Health Question</a:t>
            </a:r>
          </a:p>
          <a:p>
            <a:endParaRPr lang="en-US" dirty="0"/>
          </a:p>
        </p:txBody>
      </p:sp>
    </p:spTree>
    <p:extLst>
      <p:ext uri="{BB962C8B-B14F-4D97-AF65-F5344CB8AC3E}">
        <p14:creationId xmlns:p14="http://schemas.microsoft.com/office/powerpoint/2010/main" val="5688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5" descr="This chart shows the percent of adults who considered various response constructs when responding to the general health question using RANDS data">
            <a:extLst>
              <a:ext uri="{FF2B5EF4-FFF2-40B4-BE49-F238E27FC236}">
                <a16:creationId xmlns:a16="http://schemas.microsoft.com/office/drawing/2014/main" id="{FD8CA262-98BF-40B1-A766-B0CC66FDF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012" y="1536719"/>
            <a:ext cx="8457708" cy="50495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9C46EF12-F6C7-4FDE-9F16-358FCC3E4A10}"/>
              </a:ext>
            </a:extLst>
          </p:cNvPr>
          <p:cNvSpPr>
            <a:spLocks noGrp="1"/>
          </p:cNvSpPr>
          <p:nvPr>
            <p:ph type="title"/>
          </p:nvPr>
        </p:nvSpPr>
        <p:spPr/>
        <p:txBody>
          <a:bodyPr>
            <a:noAutofit/>
          </a:bodyPr>
          <a:lstStyle/>
          <a:p>
            <a:r>
              <a:rPr lang="en-US" sz="3200" b="1" dirty="0">
                <a:solidFill>
                  <a:srgbClr val="006858"/>
                </a:solidFill>
                <a:latin typeface="+mn-lt"/>
              </a:rPr>
              <a:t>Question evaluation research: RANDS probe results of general health status question</a:t>
            </a:r>
            <a:endParaRPr lang="en-US" sz="3200" dirty="0">
              <a:latin typeface="+mn-lt"/>
            </a:endParaRPr>
          </a:p>
        </p:txBody>
      </p:sp>
      <p:sp>
        <p:nvSpPr>
          <p:cNvPr id="6" name="TextBox 5">
            <a:extLst>
              <a:ext uri="{FF2B5EF4-FFF2-40B4-BE49-F238E27FC236}">
                <a16:creationId xmlns:a16="http://schemas.microsoft.com/office/drawing/2014/main" id="{91FB9B6B-3E1E-4CD8-A9AA-251219C14211}"/>
              </a:ext>
            </a:extLst>
          </p:cNvPr>
          <p:cNvSpPr txBox="1"/>
          <p:nvPr/>
        </p:nvSpPr>
        <p:spPr>
          <a:xfrm>
            <a:off x="485209" y="1536719"/>
            <a:ext cx="2198724" cy="4524315"/>
          </a:xfrm>
          <a:prstGeom prst="rect">
            <a:avLst/>
          </a:prstGeom>
          <a:noFill/>
        </p:spPr>
        <p:txBody>
          <a:bodyPr wrap="square" rtlCol="0">
            <a:spAutoFit/>
          </a:bodyPr>
          <a:lstStyle/>
          <a:p>
            <a:r>
              <a:rPr lang="en-US" altLang="en-US" b="1" dirty="0">
                <a:ea typeface="Times New Roman" panose="02020603050405020304" pitchFamily="18" charset="0"/>
                <a:cs typeface="Times New Roman" panose="02020603050405020304" pitchFamily="18" charset="0"/>
              </a:rPr>
              <a:t>Figure 3. Weighted percent estimates for patterns of interpretation used when answerin</a:t>
            </a:r>
            <a:r>
              <a:rPr lang="en-US" altLang="en-US" b="1" dirty="0">
                <a:ea typeface="Calibri" panose="020F0502020204030204" pitchFamily="34" charset="0"/>
                <a:cs typeface="Times New Roman" panose="02020603050405020304" pitchFamily="18" charset="0"/>
              </a:rPr>
              <a:t>g self-rated health question, based on probe responses, by educational attainment (bachelor’s degree or higher compared to less than a bachelor’s degree): RANDS 2, 2016</a:t>
            </a:r>
            <a:endParaRPr lang="en-US" altLang="en-US" b="1" dirty="0"/>
          </a:p>
          <a:p>
            <a:endParaRPr lang="en-US" dirty="0"/>
          </a:p>
        </p:txBody>
      </p:sp>
    </p:spTree>
    <p:extLst>
      <p:ext uri="{BB962C8B-B14F-4D97-AF65-F5344CB8AC3E}">
        <p14:creationId xmlns:p14="http://schemas.microsoft.com/office/powerpoint/2010/main" val="22496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EE70-2F02-41B9-AEEC-9AC70C08F9AA}"/>
              </a:ext>
            </a:extLst>
          </p:cNvPr>
          <p:cNvSpPr>
            <a:spLocks noGrp="1"/>
          </p:cNvSpPr>
          <p:nvPr>
            <p:ph type="title"/>
          </p:nvPr>
        </p:nvSpPr>
        <p:spPr>
          <a:xfrm>
            <a:off x="838200" y="365125"/>
            <a:ext cx="11036474" cy="1325563"/>
          </a:xfrm>
        </p:spPr>
        <p:txBody>
          <a:bodyPr>
            <a:normAutofit fontScale="90000"/>
          </a:bodyPr>
          <a:lstStyle/>
          <a:p>
            <a:r>
              <a:rPr lang="en-US" sz="3200" b="1" dirty="0">
                <a:solidFill>
                  <a:srgbClr val="006858"/>
                </a:solidFill>
                <a:latin typeface="+mn-lt"/>
              </a:rPr>
              <a:t>Question evaluation research: Study of NHIS and National Survey on Drug Use and Health (NSDUH) past-year opioid use question</a:t>
            </a:r>
          </a:p>
        </p:txBody>
      </p:sp>
      <p:sp>
        <p:nvSpPr>
          <p:cNvPr id="3" name="Content Placeholder 2">
            <a:extLst>
              <a:ext uri="{FF2B5EF4-FFF2-40B4-BE49-F238E27FC236}">
                <a16:creationId xmlns:a16="http://schemas.microsoft.com/office/drawing/2014/main" id="{F37DD238-D732-45EE-B9DC-71C3A49C89C5}"/>
              </a:ext>
            </a:extLst>
          </p:cNvPr>
          <p:cNvSpPr>
            <a:spLocks noGrp="1"/>
          </p:cNvSpPr>
          <p:nvPr>
            <p:ph idx="1"/>
          </p:nvPr>
        </p:nvSpPr>
        <p:spPr/>
        <p:txBody>
          <a:bodyPr>
            <a:normAutofit fontScale="85000" lnSpcReduction="20000"/>
          </a:bodyPr>
          <a:lstStyle/>
          <a:p>
            <a:pPr marL="0" indent="-457200">
              <a:buNone/>
            </a:pPr>
            <a:r>
              <a:rPr lang="en-US" i="1" dirty="0">
                <a:solidFill>
                  <a:srgbClr val="C00000"/>
                </a:solidFill>
              </a:rPr>
              <a:t>NHIS:   During the past 12 months, have you taken any opioid pain relievers prescribed by a doctor, dentist or other health professional?  Examples include hydrocodone, Vicodin, Norco, Lortab, oxycodone, OxyContin, Percocet and Percodan.    Yes/No</a:t>
            </a:r>
          </a:p>
          <a:p>
            <a:pPr marL="0" indent="0">
              <a:buNone/>
            </a:pPr>
            <a:endParaRPr lang="en-US" i="1" dirty="0"/>
          </a:p>
          <a:p>
            <a:pPr marL="0" indent="0">
              <a:buNone/>
            </a:pPr>
            <a:r>
              <a:rPr lang="en-US" i="1" dirty="0">
                <a:solidFill>
                  <a:srgbClr val="002060"/>
                </a:solidFill>
              </a:rPr>
              <a:t>NSDUH:  Please look at the names of the pain relievers shown below. In the past 12 months, which, if any, of these pain relievers have you used? List of 40 medications…</a:t>
            </a:r>
          </a:p>
          <a:p>
            <a:pPr marL="0" indent="0">
              <a:buNone/>
            </a:pPr>
            <a:r>
              <a:rPr lang="en-US" i="1" dirty="0">
                <a:solidFill>
                  <a:srgbClr val="002060"/>
                </a:solidFill>
              </a:rPr>
              <a:t>					OR</a:t>
            </a:r>
          </a:p>
          <a:p>
            <a:pPr marL="0" indent="0">
              <a:buNone/>
            </a:pPr>
            <a:r>
              <a:rPr lang="en-US" i="1" dirty="0">
                <a:solidFill>
                  <a:srgbClr val="002060"/>
                </a:solidFill>
              </a:rPr>
              <a:t>Please look at the names and pictures of the pain relievers shown below. Please note that some forms of these pain relievers may look different from the pictures, but you should include any form that you have used. In the past 12 months, which, if any, of these pain relievers have you used? List of 40 medications accompanying pictures of the individual pills…</a:t>
            </a:r>
            <a:endParaRPr lang="en-US" dirty="0">
              <a:solidFill>
                <a:srgbClr val="002060"/>
              </a:solidFill>
            </a:endParaRPr>
          </a:p>
          <a:p>
            <a:pPr marL="0" indent="0">
              <a:buNone/>
            </a:pPr>
            <a:endParaRPr lang="en-US" dirty="0">
              <a:effectLst/>
            </a:endParaRPr>
          </a:p>
        </p:txBody>
      </p:sp>
    </p:spTree>
    <p:extLst>
      <p:ext uri="{BB962C8B-B14F-4D97-AF65-F5344CB8AC3E}">
        <p14:creationId xmlns:p14="http://schemas.microsoft.com/office/powerpoint/2010/main" val="388130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0965-1D4C-47FE-9D3D-F657BAACBBBA}"/>
              </a:ext>
            </a:extLst>
          </p:cNvPr>
          <p:cNvSpPr>
            <a:spLocks noGrp="1"/>
          </p:cNvSpPr>
          <p:nvPr>
            <p:ph type="title"/>
          </p:nvPr>
        </p:nvSpPr>
        <p:spPr/>
        <p:txBody>
          <a:bodyPr>
            <a:noAutofit/>
          </a:bodyPr>
          <a:lstStyle/>
          <a:p>
            <a:r>
              <a:rPr lang="en-US" sz="3600" b="1" dirty="0">
                <a:solidFill>
                  <a:srgbClr val="006858"/>
                </a:solidFill>
                <a:latin typeface="+mn-lt"/>
              </a:rPr>
              <a:t>Question evaluation research: Study of NHIS and NSDUH past-year opioid use question. Experimental framework</a:t>
            </a:r>
          </a:p>
        </p:txBody>
      </p:sp>
      <p:graphicFrame>
        <p:nvGraphicFramePr>
          <p:cNvPr id="4" name="Diagram 3" descr="This diagram shows the experimental framework used to compare two opioid questions using RANDS">
            <a:extLst>
              <a:ext uri="{FF2B5EF4-FFF2-40B4-BE49-F238E27FC236}">
                <a16:creationId xmlns:a16="http://schemas.microsoft.com/office/drawing/2014/main" id="{A1F12D5E-E2B7-4030-A353-F40CAA9A9FF5}"/>
              </a:ext>
            </a:extLst>
          </p:cNvPr>
          <p:cNvGraphicFramePr/>
          <p:nvPr>
            <p:extLst>
              <p:ext uri="{D42A27DB-BD31-4B8C-83A1-F6EECF244321}">
                <p14:modId xmlns:p14="http://schemas.microsoft.com/office/powerpoint/2010/main" val="2099283441"/>
              </p:ext>
            </p:extLst>
          </p:nvPr>
        </p:nvGraphicFramePr>
        <p:xfrm>
          <a:off x="3965169" y="2091492"/>
          <a:ext cx="7062397" cy="341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descr="This slide shows the experimental design used to compare two opioid questions using RANDS">
            <a:extLst>
              <a:ext uri="{FF2B5EF4-FFF2-40B4-BE49-F238E27FC236}">
                <a16:creationId xmlns:a16="http://schemas.microsoft.com/office/drawing/2014/main" id="{102F9501-E6C7-4C1A-81C6-521C05B1A2B2}"/>
              </a:ext>
            </a:extLst>
          </p:cNvPr>
          <p:cNvCxnSpPr>
            <a:cxnSpLocks/>
          </p:cNvCxnSpPr>
          <p:nvPr/>
        </p:nvCxnSpPr>
        <p:spPr>
          <a:xfrm flipV="1">
            <a:off x="5900737" y="4390633"/>
            <a:ext cx="390525" cy="5468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B14050-D94A-4162-B38C-A0A978E7B144}"/>
              </a:ext>
            </a:extLst>
          </p:cNvPr>
          <p:cNvSpPr txBox="1"/>
          <p:nvPr/>
        </p:nvSpPr>
        <p:spPr>
          <a:xfrm>
            <a:off x="611354" y="6076581"/>
            <a:ext cx="1096929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Estimated prevalence of past-year opioid use: NHIS: 22.5%; NSDUH: 29.4%</a:t>
            </a:r>
          </a:p>
        </p:txBody>
      </p:sp>
      <p:sp>
        <p:nvSpPr>
          <p:cNvPr id="6" name="Rectangle 5">
            <a:extLst>
              <a:ext uri="{FF2B5EF4-FFF2-40B4-BE49-F238E27FC236}">
                <a16:creationId xmlns:a16="http://schemas.microsoft.com/office/drawing/2014/main" id="{F07DBF7C-5024-4200-BA7D-460AD05B219E}"/>
              </a:ext>
            </a:extLst>
          </p:cNvPr>
          <p:cNvSpPr/>
          <p:nvPr/>
        </p:nvSpPr>
        <p:spPr>
          <a:xfrm>
            <a:off x="421758" y="2382821"/>
            <a:ext cx="2587256" cy="1631216"/>
          </a:xfrm>
          <a:prstGeom prst="rect">
            <a:avLst/>
          </a:prstGeom>
        </p:spPr>
        <p:txBody>
          <a:bodyPr wrap="square">
            <a:spAutoFit/>
          </a:bodyPr>
          <a:lstStyle/>
          <a:p>
            <a:r>
              <a:rPr lang="en-US" sz="2000" b="1" dirty="0">
                <a:ea typeface="Times New Roman" panose="02020603050405020304" pitchFamily="18" charset="0"/>
              </a:rPr>
              <a:t>Figure 4.   Visual representation of split sample experimental design for opioid use questions.</a:t>
            </a:r>
            <a:endParaRPr lang="en-US" sz="2000" dirty="0"/>
          </a:p>
        </p:txBody>
      </p:sp>
    </p:spTree>
    <p:extLst>
      <p:ext uri="{BB962C8B-B14F-4D97-AF65-F5344CB8AC3E}">
        <p14:creationId xmlns:p14="http://schemas.microsoft.com/office/powerpoint/2010/main" val="60604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6C3760-4457-41C7-A627-E5B4948386FB}"/>
              </a:ext>
            </a:extLst>
          </p:cNvPr>
          <p:cNvSpPr>
            <a:spLocks noGrp="1"/>
          </p:cNvSpPr>
          <p:nvPr>
            <p:ph type="title"/>
          </p:nvPr>
        </p:nvSpPr>
        <p:spPr>
          <a:xfrm>
            <a:off x="838199" y="365125"/>
            <a:ext cx="10574867" cy="1455204"/>
          </a:xfrm>
        </p:spPr>
        <p:txBody>
          <a:bodyPr>
            <a:normAutofit/>
          </a:bodyPr>
          <a:lstStyle/>
          <a:p>
            <a:pPr lvl="0" eaLnBrk="0" fontAlgn="base" hangingPunct="0">
              <a:lnSpc>
                <a:spcPct val="100000"/>
              </a:lnSpc>
              <a:spcAft>
                <a:spcPct val="0"/>
              </a:spcAft>
            </a:pPr>
            <a:r>
              <a:rPr lang="en-US" sz="3600" b="1" dirty="0">
                <a:solidFill>
                  <a:srgbClr val="006858"/>
                </a:solidFill>
                <a:latin typeface="+mn-lt"/>
              </a:rPr>
              <a:t>Estimation research: Comparison of RANDS 1, RANDS 2, with corresponding quarters from NHIS</a:t>
            </a:r>
            <a:endParaRPr lang="en-US" dirty="0"/>
          </a:p>
        </p:txBody>
      </p:sp>
      <p:graphicFrame>
        <p:nvGraphicFramePr>
          <p:cNvPr id="9" name="Chart 8" descr="This graph shows estimates obtained from RANDS and estimates from the NHIS for various health outcomes.">
            <a:extLst>
              <a:ext uri="{FF2B5EF4-FFF2-40B4-BE49-F238E27FC236}">
                <a16:creationId xmlns:a16="http://schemas.microsoft.com/office/drawing/2014/main" id="{BEDE57C1-A06E-4F3B-9749-1516DD7D94D0}"/>
              </a:ext>
            </a:extLst>
          </p:cNvPr>
          <p:cNvGraphicFramePr/>
          <p:nvPr>
            <p:extLst>
              <p:ext uri="{D42A27DB-BD31-4B8C-83A1-F6EECF244321}">
                <p14:modId xmlns:p14="http://schemas.microsoft.com/office/powerpoint/2010/main" val="142304775"/>
              </p:ext>
            </p:extLst>
          </p:nvPr>
        </p:nvGraphicFramePr>
        <p:xfrm>
          <a:off x="2923953" y="1820329"/>
          <a:ext cx="8920913" cy="475057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descr="This chart compares estimates from RANDS with estimates from the NHIS for various health outcomes.&#10;">
            <a:extLst>
              <a:ext uri="{FF2B5EF4-FFF2-40B4-BE49-F238E27FC236}">
                <a16:creationId xmlns:a16="http://schemas.microsoft.com/office/drawing/2014/main" id="{01EDA524-7456-42ED-854E-A10907678366}"/>
              </a:ext>
            </a:extLst>
          </p:cNvPr>
          <p:cNvSpPr>
            <a:spLocks noChangeArrowheads="1"/>
          </p:cNvSpPr>
          <p:nvPr/>
        </p:nvSpPr>
        <p:spPr bwMode="auto">
          <a:xfrm>
            <a:off x="1236134" y="6413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9DE79A4-58E3-446A-847F-C568A3661D0E}"/>
              </a:ext>
            </a:extLst>
          </p:cNvPr>
          <p:cNvSpPr txBox="1"/>
          <p:nvPr/>
        </p:nvSpPr>
        <p:spPr>
          <a:xfrm>
            <a:off x="347134" y="2048985"/>
            <a:ext cx="2819400" cy="2862322"/>
          </a:xfrm>
          <a:prstGeom prst="rect">
            <a:avLst/>
          </a:prstGeom>
          <a:noFill/>
        </p:spPr>
        <p:txBody>
          <a:bodyPr wrap="square" rtlCol="0">
            <a:spAutoFit/>
          </a:bodyPr>
          <a:lstStyle/>
          <a:p>
            <a:r>
              <a:rPr lang="en-US" altLang="en-US" sz="2000" b="1" dirty="0">
                <a:latin typeface="Calibri" panose="020F0502020204030204" pitchFamily="34" charset="0"/>
                <a:ea typeface="Calibri" panose="020F0502020204030204" pitchFamily="34" charset="0"/>
                <a:cs typeface="Calibri" panose="020F0502020204030204" pitchFamily="34" charset="0"/>
              </a:rPr>
              <a:t>Figure 5.  Percent Estimates and 95% Confidence Intervals for Selected Health Variables from:</a:t>
            </a:r>
          </a:p>
          <a:p>
            <a:r>
              <a:rPr lang="en-US" altLang="en-U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RANDS 1</a:t>
            </a:r>
          </a:p>
          <a:p>
            <a:r>
              <a:rPr lang="en-US" alt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rPr>
              <a:t>NHIS 2015, 4th quarter</a:t>
            </a:r>
          </a:p>
          <a:p>
            <a:r>
              <a:rPr lang="en-US" alt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RANDS 2</a:t>
            </a:r>
            <a:endParaRPr lang="en-US" alt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r>
              <a:rPr lang="en-US" alt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NHIS 2016, 2</a:t>
            </a:r>
            <a:r>
              <a:rPr lang="en-US" altLang="en-US" sz="20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nd</a:t>
            </a:r>
            <a:r>
              <a:rPr lang="en-US" alt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 quarter</a:t>
            </a:r>
            <a:endParaRPr lang="en-US" sz="2000" dirty="0">
              <a:solidFill>
                <a:srgbClr val="FF0000"/>
              </a:solidFill>
            </a:endParaRPr>
          </a:p>
        </p:txBody>
      </p:sp>
    </p:spTree>
    <p:extLst>
      <p:ext uri="{BB962C8B-B14F-4D97-AF65-F5344CB8AC3E}">
        <p14:creationId xmlns:p14="http://schemas.microsoft.com/office/powerpoint/2010/main" val="114988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F90CA9-3968-4288-9920-9F148180EA47}"/>
              </a:ext>
            </a:extLst>
          </p:cNvPr>
          <p:cNvSpPr/>
          <p:nvPr/>
        </p:nvSpPr>
        <p:spPr>
          <a:xfrm>
            <a:off x="245532" y="2176789"/>
            <a:ext cx="3005667" cy="2246769"/>
          </a:xfrm>
          <a:prstGeom prst="rect">
            <a:avLst/>
          </a:prstGeom>
        </p:spPr>
        <p:txBody>
          <a:bodyPr wrap="square">
            <a:spAutoFit/>
          </a:bodyPr>
          <a:lstStyle/>
          <a:p>
            <a:pPr>
              <a:defRPr sz="1400" b="0" i="0" u="none" strike="noStrike" kern="1200" spc="0" baseline="0">
                <a:solidFill>
                  <a:prstClr val="black">
                    <a:lumMod val="65000"/>
                    <a:lumOff val="35000"/>
                  </a:prstClr>
                </a:solidFill>
                <a:latin typeface="+mn-lt"/>
                <a:ea typeface="+mn-ea"/>
                <a:cs typeface="+mn-cs"/>
              </a:defRPr>
            </a:pPr>
            <a:r>
              <a:rPr lang="en-US" sz="2000" b="1" dirty="0"/>
              <a:t>Figure 6.  Estimates (%) of Selected Health Outcomes for RANDS 2, using:</a:t>
            </a:r>
          </a:p>
          <a:p>
            <a:pPr>
              <a:defRPr sz="1400" b="0" i="0" u="none" strike="noStrike" kern="1200" spc="0" baseline="0">
                <a:solidFill>
                  <a:prstClr val="black">
                    <a:lumMod val="65000"/>
                    <a:lumOff val="35000"/>
                  </a:prstClr>
                </a:solidFill>
                <a:latin typeface="+mn-lt"/>
                <a:ea typeface="+mn-ea"/>
                <a:cs typeface="+mn-cs"/>
              </a:defRPr>
            </a:pPr>
            <a:r>
              <a:rPr lang="en-US" sz="2000" b="1" dirty="0">
                <a:solidFill>
                  <a:srgbClr val="002060"/>
                </a:solidFill>
              </a:rPr>
              <a:t>NHIS 2016 Q2 weights</a:t>
            </a:r>
            <a:endParaRPr lang="en-US" sz="2000" b="1" dirty="0">
              <a:solidFill>
                <a:srgbClr val="FF0000"/>
              </a:solidFill>
            </a:endParaRPr>
          </a:p>
          <a:p>
            <a:pPr>
              <a:defRPr sz="1400" b="0" i="0" u="none" strike="noStrike" kern="1200" spc="0" baseline="0">
                <a:solidFill>
                  <a:prstClr val="black">
                    <a:lumMod val="65000"/>
                    <a:lumOff val="35000"/>
                  </a:prstClr>
                </a:solidFill>
                <a:latin typeface="+mn-lt"/>
                <a:ea typeface="+mn-ea"/>
                <a:cs typeface="+mn-cs"/>
              </a:defRPr>
            </a:pPr>
            <a:r>
              <a:rPr lang="en-US" sz="2000" b="1" dirty="0">
                <a:solidFill>
                  <a:srgbClr val="FF0000"/>
                </a:solidFill>
              </a:rPr>
              <a:t>Gallup weights</a:t>
            </a:r>
          </a:p>
          <a:p>
            <a:pPr>
              <a:defRPr sz="1400" b="0" i="0" u="none" strike="noStrike" kern="1200" spc="0" baseline="0">
                <a:solidFill>
                  <a:prstClr val="black">
                    <a:lumMod val="65000"/>
                    <a:lumOff val="35000"/>
                  </a:prstClr>
                </a:solidFill>
                <a:latin typeface="+mn-lt"/>
                <a:ea typeface="+mn-ea"/>
                <a:cs typeface="+mn-cs"/>
              </a:defRPr>
            </a:pPr>
            <a:r>
              <a:rPr lang="en-US" sz="2000" b="1" dirty="0">
                <a:solidFill>
                  <a:srgbClr val="7030A0"/>
                </a:solidFill>
              </a:rPr>
              <a:t>Propensity adjusted weights</a:t>
            </a:r>
            <a:endParaRPr lang="en-US" sz="2000" b="1" dirty="0">
              <a:solidFill>
                <a:srgbClr val="002060"/>
              </a:solidFill>
            </a:endParaRPr>
          </a:p>
        </p:txBody>
      </p:sp>
      <p:graphicFrame>
        <p:nvGraphicFramePr>
          <p:cNvPr id="13" name="Chart 12" descr="This chart compares estimates from RANDS after propensity score adjustment with estimates from NHIS for various health outcomes.">
            <a:extLst>
              <a:ext uri="{FF2B5EF4-FFF2-40B4-BE49-F238E27FC236}">
                <a16:creationId xmlns:a16="http://schemas.microsoft.com/office/drawing/2014/main" id="{30376644-9BA1-428C-8BF5-BBBE5B0D21A2}"/>
              </a:ext>
            </a:extLst>
          </p:cNvPr>
          <p:cNvGraphicFramePr/>
          <p:nvPr>
            <p:extLst>
              <p:ext uri="{D42A27DB-BD31-4B8C-83A1-F6EECF244321}">
                <p14:modId xmlns:p14="http://schemas.microsoft.com/office/powerpoint/2010/main" val="1822719882"/>
              </p:ext>
            </p:extLst>
          </p:nvPr>
        </p:nvGraphicFramePr>
        <p:xfrm>
          <a:off x="2860158" y="1371600"/>
          <a:ext cx="8205775" cy="4936068"/>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a:extLst>
              <a:ext uri="{FF2B5EF4-FFF2-40B4-BE49-F238E27FC236}">
                <a16:creationId xmlns:a16="http://schemas.microsoft.com/office/drawing/2014/main" id="{2B721AE4-80A9-4DA3-AF01-02BD3F0B97EC}"/>
              </a:ext>
            </a:extLst>
          </p:cNvPr>
          <p:cNvSpPr>
            <a:spLocks noGrp="1"/>
          </p:cNvSpPr>
          <p:nvPr>
            <p:ph type="title"/>
          </p:nvPr>
        </p:nvSpPr>
        <p:spPr>
          <a:xfrm>
            <a:off x="397933" y="195792"/>
            <a:ext cx="11353800" cy="1345095"/>
          </a:xfrm>
        </p:spPr>
        <p:txBody>
          <a:bodyPr>
            <a:noAutofit/>
          </a:bodyPr>
          <a:lstStyle/>
          <a:p>
            <a:r>
              <a:rPr lang="en-US" sz="3600" b="1" dirty="0">
                <a:solidFill>
                  <a:srgbClr val="006858"/>
                </a:solidFill>
                <a:latin typeface="+mn-lt"/>
              </a:rPr>
              <a:t>Estimation research: Comparison of NHIS and RANDS estimates with and without propensity score adjustment</a:t>
            </a:r>
            <a:endParaRPr lang="en-US" sz="3600" b="1" dirty="0">
              <a:latin typeface="+mn-lt"/>
            </a:endParaRPr>
          </a:p>
        </p:txBody>
      </p:sp>
      <p:sp>
        <p:nvSpPr>
          <p:cNvPr id="2" name="TextBox 1">
            <a:extLst>
              <a:ext uri="{FF2B5EF4-FFF2-40B4-BE49-F238E27FC236}">
                <a16:creationId xmlns:a16="http://schemas.microsoft.com/office/drawing/2014/main" id="{14E20137-48D4-41C5-9C38-7397D85B587A}"/>
              </a:ext>
              <a:ext uri="{C183D7F6-B498-43B3-948B-1728B52AA6E4}">
                <adec:decorative xmlns:adec="http://schemas.microsoft.com/office/drawing/2017/decorative" val="1"/>
              </a:ext>
            </a:extLst>
          </p:cNvPr>
          <p:cNvSpPr txBox="1"/>
          <p:nvPr/>
        </p:nvSpPr>
        <p:spPr>
          <a:xfrm>
            <a:off x="3051544" y="6123002"/>
            <a:ext cx="187133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3523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6CC14-6342-4758-B0CB-2F8E4162FB65}"/>
              </a:ext>
            </a:extLst>
          </p:cNvPr>
          <p:cNvSpPr>
            <a:spLocks noGrp="1"/>
          </p:cNvSpPr>
          <p:nvPr>
            <p:ph type="title"/>
          </p:nvPr>
        </p:nvSpPr>
        <p:spPr/>
        <p:txBody>
          <a:bodyPr/>
          <a:lstStyle/>
          <a:p>
            <a:r>
              <a:rPr lang="en-US" b="1" dirty="0">
                <a:solidFill>
                  <a:srgbClr val="006858"/>
                </a:solidFill>
                <a:latin typeface="+mn-lt"/>
              </a:rPr>
              <a:t>Additional RANDS research studies</a:t>
            </a:r>
          </a:p>
        </p:txBody>
      </p:sp>
      <p:sp>
        <p:nvSpPr>
          <p:cNvPr id="4" name="Content Placeholder 3">
            <a:extLst>
              <a:ext uri="{FF2B5EF4-FFF2-40B4-BE49-F238E27FC236}">
                <a16:creationId xmlns:a16="http://schemas.microsoft.com/office/drawing/2014/main" id="{477AEAD0-4FA7-4098-AEE4-FE47DC28CDB3}"/>
              </a:ext>
            </a:extLst>
          </p:cNvPr>
          <p:cNvSpPr>
            <a:spLocks noGrp="1"/>
          </p:cNvSpPr>
          <p:nvPr>
            <p:ph sz="half" idx="1"/>
          </p:nvPr>
        </p:nvSpPr>
        <p:spPr/>
        <p:txBody>
          <a:bodyPr>
            <a:normAutofit/>
          </a:bodyPr>
          <a:lstStyle/>
          <a:p>
            <a:pPr marL="0" indent="0">
              <a:buNone/>
            </a:pPr>
            <a:r>
              <a:rPr lang="en-US" sz="3200" dirty="0"/>
              <a:t>Measurement research: </a:t>
            </a:r>
          </a:p>
          <a:p>
            <a:r>
              <a:rPr lang="en-US" sz="3000" dirty="0"/>
              <a:t>examination of closed and open-ended probes </a:t>
            </a:r>
          </a:p>
          <a:p>
            <a:r>
              <a:rPr lang="en-US" sz="3000" dirty="0"/>
              <a:t>effects of probes on question responses</a:t>
            </a:r>
          </a:p>
          <a:p>
            <a:r>
              <a:rPr lang="en-US" sz="3000" i="1" dirty="0"/>
              <a:t>possible</a:t>
            </a:r>
            <a:r>
              <a:rPr lang="en-US" sz="3000" dirty="0"/>
              <a:t>, evaluation of natural language processing for open ended probes</a:t>
            </a:r>
          </a:p>
        </p:txBody>
      </p:sp>
      <p:sp>
        <p:nvSpPr>
          <p:cNvPr id="2" name="Content Placeholder 1">
            <a:extLst>
              <a:ext uri="{FF2B5EF4-FFF2-40B4-BE49-F238E27FC236}">
                <a16:creationId xmlns:a16="http://schemas.microsoft.com/office/drawing/2014/main" id="{2A0F572C-E2D6-426A-B54F-06C8E1ED7FBE}"/>
              </a:ext>
            </a:extLst>
          </p:cNvPr>
          <p:cNvSpPr>
            <a:spLocks noGrp="1"/>
          </p:cNvSpPr>
          <p:nvPr>
            <p:ph sz="half" idx="2"/>
          </p:nvPr>
        </p:nvSpPr>
        <p:spPr>
          <a:xfrm>
            <a:off x="6172200" y="1825625"/>
            <a:ext cx="5385216" cy="4667250"/>
          </a:xfrm>
        </p:spPr>
        <p:txBody>
          <a:bodyPr>
            <a:normAutofit/>
          </a:bodyPr>
          <a:lstStyle/>
          <a:p>
            <a:pPr marL="0" indent="0">
              <a:buNone/>
            </a:pPr>
            <a:r>
              <a:rPr lang="en-US" sz="3200" dirty="0"/>
              <a:t>Estimation research:</a:t>
            </a:r>
          </a:p>
          <a:p>
            <a:r>
              <a:rPr lang="en-US" sz="3000" dirty="0"/>
              <a:t>jackknife variance estimator for combined estimates</a:t>
            </a:r>
          </a:p>
          <a:p>
            <a:r>
              <a:rPr lang="en-US" sz="3000" dirty="0"/>
              <a:t>choice of reference survey</a:t>
            </a:r>
          </a:p>
          <a:p>
            <a:r>
              <a:rPr lang="en-US" sz="3000" dirty="0"/>
              <a:t>variable selection for adjustment and calibration models</a:t>
            </a:r>
          </a:p>
          <a:p>
            <a:r>
              <a:rPr lang="en-US" sz="3000" dirty="0"/>
              <a:t>development/assessment of alternative adjustment models</a:t>
            </a:r>
          </a:p>
          <a:p>
            <a:endParaRPr lang="en-US" dirty="0"/>
          </a:p>
        </p:txBody>
      </p:sp>
    </p:spTree>
    <p:extLst>
      <p:ext uri="{BB962C8B-B14F-4D97-AF65-F5344CB8AC3E}">
        <p14:creationId xmlns:p14="http://schemas.microsoft.com/office/powerpoint/2010/main" val="154504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D532-D05C-CD42-9915-2288BCE6D42F}"/>
              </a:ext>
            </a:extLst>
          </p:cNvPr>
          <p:cNvSpPr>
            <a:spLocks noGrp="1"/>
          </p:cNvSpPr>
          <p:nvPr>
            <p:ph type="title"/>
          </p:nvPr>
        </p:nvSpPr>
        <p:spPr/>
        <p:txBody>
          <a:bodyPr/>
          <a:lstStyle/>
          <a:p>
            <a:r>
              <a:rPr lang="en-US" dirty="0"/>
              <a:t>RANDS during COVID-19</a:t>
            </a:r>
          </a:p>
        </p:txBody>
      </p:sp>
      <p:sp>
        <p:nvSpPr>
          <p:cNvPr id="3" name="Content Placeholder 2">
            <a:extLst>
              <a:ext uri="{FF2B5EF4-FFF2-40B4-BE49-F238E27FC236}">
                <a16:creationId xmlns:a16="http://schemas.microsoft.com/office/drawing/2014/main" id="{F846F21B-6A55-4441-819C-1F1DBB7FEF66}"/>
              </a:ext>
            </a:extLst>
          </p:cNvPr>
          <p:cNvSpPr>
            <a:spLocks noGrp="1"/>
          </p:cNvSpPr>
          <p:nvPr>
            <p:ph sz="quarter" idx="12"/>
          </p:nvPr>
        </p:nvSpPr>
        <p:spPr>
          <a:xfrm>
            <a:off x="609599" y="1572684"/>
            <a:ext cx="11217639" cy="5010677"/>
          </a:xfrm>
        </p:spPr>
        <p:txBody>
          <a:bodyPr>
            <a:normAutofit/>
          </a:bodyPr>
          <a:lstStyle/>
          <a:p>
            <a:r>
              <a:rPr lang="en-US" dirty="0"/>
              <a:t>Designed as two-round survey, with a longitudinal design</a:t>
            </a:r>
          </a:p>
          <a:p>
            <a:r>
              <a:rPr lang="en-US" dirty="0"/>
              <a:t>Web and phone mode, with a minimum sample size of 6,000 in the first round and 5,000 in the second round</a:t>
            </a:r>
          </a:p>
          <a:p>
            <a:r>
              <a:rPr lang="en-US" dirty="0"/>
              <a:t>Questionnaire includes the following constructs (* Indicates Variables for Experimental Estimates):</a:t>
            </a:r>
          </a:p>
          <a:p>
            <a:pPr lvl="1"/>
            <a:r>
              <a:rPr lang="en-US" sz="2133" dirty="0"/>
              <a:t>Health Status, Chronic Conditions, Depression and Anxiety</a:t>
            </a:r>
          </a:p>
          <a:p>
            <a:pPr lvl="1"/>
            <a:r>
              <a:rPr lang="en-US" sz="2133" dirty="0"/>
              <a:t>Loss of Work due to Illness with COVID-19*</a:t>
            </a:r>
          </a:p>
          <a:p>
            <a:pPr lvl="1"/>
            <a:r>
              <a:rPr lang="en-US" sz="2133" dirty="0"/>
              <a:t>Health Insurance and Health Care Access</a:t>
            </a:r>
          </a:p>
          <a:p>
            <a:pPr lvl="1"/>
            <a:r>
              <a:rPr lang="en-US" sz="2133" dirty="0"/>
              <a:t>Telemedicine Access and Use*</a:t>
            </a:r>
          </a:p>
          <a:p>
            <a:pPr lvl="1"/>
            <a:r>
              <a:rPr lang="en-US" sz="2133" dirty="0"/>
              <a:t>COVID-19 Related Health Care and Behaviors</a:t>
            </a:r>
          </a:p>
          <a:p>
            <a:pPr lvl="1"/>
            <a:r>
              <a:rPr lang="en-US" sz="2133" dirty="0"/>
              <a:t>Reduced Access to Health Care*</a:t>
            </a:r>
          </a:p>
          <a:p>
            <a:endParaRPr lang="en-US" dirty="0"/>
          </a:p>
        </p:txBody>
      </p:sp>
    </p:spTree>
    <p:extLst>
      <p:ext uri="{BB962C8B-B14F-4D97-AF65-F5344CB8AC3E}">
        <p14:creationId xmlns:p14="http://schemas.microsoft.com/office/powerpoint/2010/main" val="20976814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5B8C-07E2-6E4B-95B8-3F3A7F946B8D}"/>
              </a:ext>
            </a:extLst>
          </p:cNvPr>
          <p:cNvSpPr>
            <a:spLocks noGrp="1"/>
          </p:cNvSpPr>
          <p:nvPr>
            <p:ph type="title"/>
          </p:nvPr>
        </p:nvSpPr>
        <p:spPr/>
        <p:txBody>
          <a:bodyPr/>
          <a:lstStyle/>
          <a:p>
            <a:r>
              <a:rPr lang="en-US" dirty="0"/>
              <a:t>RANDS during COVID-19, continued</a:t>
            </a:r>
          </a:p>
        </p:txBody>
      </p:sp>
      <p:sp>
        <p:nvSpPr>
          <p:cNvPr id="3" name="Text Placeholder 2">
            <a:extLst>
              <a:ext uri="{FF2B5EF4-FFF2-40B4-BE49-F238E27FC236}">
                <a16:creationId xmlns:a16="http://schemas.microsoft.com/office/drawing/2014/main" id="{F21C5E49-C4C3-894C-A1BD-FA531ADFA2B7}"/>
              </a:ext>
            </a:extLst>
          </p:cNvPr>
          <p:cNvSpPr>
            <a:spLocks noGrp="1"/>
          </p:cNvSpPr>
          <p:nvPr>
            <p:ph type="body" sz="quarter" idx="10"/>
          </p:nvPr>
        </p:nvSpPr>
        <p:spPr/>
        <p:txBody>
          <a:bodyPr>
            <a:normAutofit fontScale="92500" lnSpcReduction="20000"/>
          </a:bodyPr>
          <a:lstStyle/>
          <a:p>
            <a:r>
              <a:rPr lang="en-US" dirty="0">
                <a:solidFill>
                  <a:schemeClr val="tx1"/>
                </a:solidFill>
              </a:rPr>
              <a:t>Round 1 collected in June 9-July 6 and Round 2 collected August 3-August 20.</a:t>
            </a:r>
          </a:p>
          <a:p>
            <a:r>
              <a:rPr lang="en-US" sz="2600" dirty="0">
                <a:solidFill>
                  <a:schemeClr val="tx1"/>
                </a:solidFill>
              </a:rPr>
              <a:t>Data from both the probability sampled panel (NORC </a:t>
            </a:r>
            <a:r>
              <a:rPr lang="en-US" sz="2600" dirty="0" err="1">
                <a:solidFill>
                  <a:schemeClr val="tx1"/>
                </a:solidFill>
              </a:rPr>
              <a:t>Amerispeak</a:t>
            </a:r>
            <a:r>
              <a:rPr lang="en-US" sz="2600" dirty="0">
                <a:solidFill>
                  <a:schemeClr val="tx1"/>
                </a:solidFill>
              </a:rPr>
              <a:t>) and the opt-in platform (NORC </a:t>
            </a:r>
            <a:r>
              <a:rPr lang="en-US" sz="2600" dirty="0" err="1">
                <a:solidFill>
                  <a:schemeClr val="tx1"/>
                </a:solidFill>
              </a:rPr>
              <a:t>Dynata</a:t>
            </a:r>
            <a:r>
              <a:rPr lang="en-US" sz="2600" dirty="0">
                <a:solidFill>
                  <a:schemeClr val="tx1"/>
                </a:solidFill>
              </a:rPr>
              <a:t>)</a:t>
            </a:r>
          </a:p>
          <a:p>
            <a:pPr lvl="1"/>
            <a:r>
              <a:rPr lang="en-US" sz="2600" dirty="0">
                <a:solidFill>
                  <a:schemeClr val="tx1"/>
                </a:solidFill>
              </a:rPr>
              <a:t>Round 1:  probability-sampled: 6,800 interviews (completion rate 78.5%, 94% web); 6,220 </a:t>
            </a:r>
            <a:r>
              <a:rPr lang="en-US" sz="2600" dirty="0" err="1">
                <a:solidFill>
                  <a:schemeClr val="tx1"/>
                </a:solidFill>
              </a:rPr>
              <a:t>Dynata</a:t>
            </a:r>
            <a:endParaRPr lang="en-US" sz="2600" dirty="0">
              <a:solidFill>
                <a:schemeClr val="tx1"/>
              </a:solidFill>
            </a:endParaRPr>
          </a:p>
          <a:p>
            <a:pPr lvl="1"/>
            <a:r>
              <a:rPr lang="en-US" sz="2600" dirty="0">
                <a:solidFill>
                  <a:schemeClr val="tx1"/>
                </a:solidFill>
              </a:rPr>
              <a:t>Round 2:  probability-sampled 5,981 interviews (completion rate 69.1%, 93% web); 5,502 </a:t>
            </a:r>
            <a:r>
              <a:rPr lang="en-US" sz="2600" dirty="0" err="1">
                <a:solidFill>
                  <a:schemeClr val="tx1"/>
                </a:solidFill>
              </a:rPr>
              <a:t>Dynata</a:t>
            </a:r>
            <a:endParaRPr lang="en-US" sz="2600" dirty="0">
              <a:solidFill>
                <a:schemeClr val="tx1"/>
              </a:solidFill>
            </a:endParaRPr>
          </a:p>
          <a:p>
            <a:pPr lvl="1"/>
            <a:r>
              <a:rPr lang="en-US" sz="2600" dirty="0">
                <a:solidFill>
                  <a:schemeClr val="tx1"/>
                </a:solidFill>
              </a:rPr>
              <a:t>5,452 </a:t>
            </a:r>
            <a:r>
              <a:rPr lang="en-US" sz="2600" dirty="0" err="1">
                <a:solidFill>
                  <a:schemeClr val="tx1"/>
                </a:solidFill>
              </a:rPr>
              <a:t>Amerispeak</a:t>
            </a:r>
            <a:r>
              <a:rPr lang="en-US" sz="2600" dirty="0">
                <a:solidFill>
                  <a:schemeClr val="tx1"/>
                </a:solidFill>
              </a:rPr>
              <a:t> completed both round 1 and round 2</a:t>
            </a:r>
          </a:p>
          <a:p>
            <a:pPr marL="914400" lvl="2" indent="0">
              <a:buNone/>
            </a:pPr>
            <a:endParaRPr lang="en-US" dirty="0">
              <a:solidFill>
                <a:schemeClr val="tx1"/>
              </a:solidFill>
            </a:endParaRPr>
          </a:p>
          <a:p>
            <a:r>
              <a:rPr lang="en-US" dirty="0">
                <a:solidFill>
                  <a:schemeClr val="tx1"/>
                </a:solidFill>
              </a:rPr>
              <a:t>Still a research survey</a:t>
            </a:r>
          </a:p>
          <a:p>
            <a:pPr lvl="1"/>
            <a:r>
              <a:rPr lang="en-US" sz="2600" dirty="0">
                <a:solidFill>
                  <a:schemeClr val="tx1"/>
                </a:solidFill>
              </a:rPr>
              <a:t>Evaluating of performance of COVID-19 questions</a:t>
            </a:r>
          </a:p>
          <a:p>
            <a:pPr lvl="1"/>
            <a:r>
              <a:rPr lang="en-US" sz="2600" dirty="0">
                <a:solidFill>
                  <a:schemeClr val="tx1"/>
                </a:solidFill>
              </a:rPr>
              <a:t>Comparison and calibration of opt-in and probability samples; phone and web samples</a:t>
            </a:r>
          </a:p>
          <a:p>
            <a:pPr lvl="1"/>
            <a:r>
              <a:rPr lang="en-US" sz="2600" dirty="0">
                <a:solidFill>
                  <a:schemeClr val="tx1"/>
                </a:solidFill>
              </a:rPr>
              <a:t>Methods for understanding differences between rounds</a:t>
            </a:r>
          </a:p>
          <a:p>
            <a:pPr lvl="1"/>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6026968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5B8C-07E2-6E4B-95B8-3F3A7F946B8D}"/>
              </a:ext>
            </a:extLst>
          </p:cNvPr>
          <p:cNvSpPr>
            <a:spLocks noGrp="1"/>
          </p:cNvSpPr>
          <p:nvPr>
            <p:ph type="title"/>
          </p:nvPr>
        </p:nvSpPr>
        <p:spPr/>
        <p:txBody>
          <a:bodyPr/>
          <a:lstStyle/>
          <a:p>
            <a:r>
              <a:rPr lang="en-US" dirty="0"/>
              <a:t>RANDS during COVID-19:  Data Release</a:t>
            </a:r>
          </a:p>
        </p:txBody>
      </p:sp>
      <p:sp>
        <p:nvSpPr>
          <p:cNvPr id="3" name="Text Placeholder 2">
            <a:extLst>
              <a:ext uri="{FF2B5EF4-FFF2-40B4-BE49-F238E27FC236}">
                <a16:creationId xmlns:a16="http://schemas.microsoft.com/office/drawing/2014/main" id="{F21C5E49-C4C3-894C-A1BD-FA531ADFA2B7}"/>
              </a:ext>
            </a:extLst>
          </p:cNvPr>
          <p:cNvSpPr>
            <a:spLocks noGrp="1"/>
          </p:cNvSpPr>
          <p:nvPr>
            <p:ph type="body" sz="quarter" idx="10"/>
          </p:nvPr>
        </p:nvSpPr>
        <p:spPr>
          <a:xfrm>
            <a:off x="609600" y="1545166"/>
            <a:ext cx="11247620" cy="5185417"/>
          </a:xfrm>
        </p:spPr>
        <p:txBody>
          <a:bodyPr>
            <a:normAutofit/>
          </a:bodyPr>
          <a:lstStyle/>
          <a:p>
            <a:pPr>
              <a:lnSpc>
                <a:spcPct val="100000"/>
              </a:lnSpc>
              <a:spcBef>
                <a:spcPts val="1200"/>
              </a:spcBef>
            </a:pPr>
            <a:r>
              <a:rPr lang="en-US" sz="2800" dirty="0">
                <a:solidFill>
                  <a:schemeClr val="tx1"/>
                </a:solidFill>
              </a:rPr>
              <a:t>Experimental Estimates from Round 1 released on August 5, 2020 using the probability-sampled RANDS data</a:t>
            </a:r>
          </a:p>
          <a:p>
            <a:pPr lvl="1">
              <a:lnSpc>
                <a:spcPct val="100000"/>
              </a:lnSpc>
              <a:spcBef>
                <a:spcPts val="1200"/>
              </a:spcBef>
            </a:pPr>
            <a:r>
              <a:rPr lang="en-US" sz="2800" dirty="0">
                <a:solidFill>
                  <a:schemeClr val="tx1"/>
                </a:solidFill>
              </a:rPr>
              <a:t>Work loss due to illness, telemedicine access and use, missed health care</a:t>
            </a:r>
          </a:p>
          <a:p>
            <a:pPr lvl="1">
              <a:lnSpc>
                <a:spcPct val="100000"/>
              </a:lnSpc>
              <a:spcBef>
                <a:spcPts val="1200"/>
              </a:spcBef>
            </a:pPr>
            <a:r>
              <a:rPr lang="en-US" sz="2800" dirty="0">
                <a:solidFill>
                  <a:schemeClr val="tx1"/>
                </a:solidFill>
              </a:rPr>
              <a:t>Estimates shown by age group, race and Hispanic origin, sex, education, metro/non-metro status, one or more reported chronic conditions and selected chronic conditions (current asthma, diabetes, hypertension)</a:t>
            </a:r>
          </a:p>
          <a:p>
            <a:pPr lvl="1">
              <a:lnSpc>
                <a:spcPct val="100000"/>
              </a:lnSpc>
              <a:spcBef>
                <a:spcPts val="1200"/>
              </a:spcBef>
            </a:pPr>
            <a:r>
              <a:rPr lang="en-US" sz="2800" dirty="0">
                <a:solidFill>
                  <a:schemeClr val="tx1"/>
                </a:solidFill>
              </a:rPr>
              <a:t>Estimates calibrated to 2018 NHIS on demographic and chronic health conditions </a:t>
            </a:r>
          </a:p>
          <a:p>
            <a:pPr lvl="1">
              <a:lnSpc>
                <a:spcPct val="100000"/>
              </a:lnSpc>
              <a:spcBef>
                <a:spcPts val="1200"/>
              </a:spcBef>
            </a:pPr>
            <a:r>
              <a:rPr lang="en-US" sz="2800" dirty="0">
                <a:solidFill>
                  <a:schemeClr val="tx1"/>
                </a:solidFill>
              </a:rPr>
              <a:t>First time NCHS has released estimates labeled ‘experimental’</a:t>
            </a:r>
          </a:p>
          <a:p>
            <a:endParaRPr lang="en-US" dirty="0"/>
          </a:p>
        </p:txBody>
      </p:sp>
    </p:spTree>
    <p:extLst>
      <p:ext uri="{BB962C8B-B14F-4D97-AF65-F5344CB8AC3E}">
        <p14:creationId xmlns:p14="http://schemas.microsoft.com/office/powerpoint/2010/main" val="11779012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35E7-5C5F-944F-BC64-3F4DE0301F54}"/>
              </a:ext>
            </a:extLst>
          </p:cNvPr>
          <p:cNvSpPr>
            <a:spLocks noGrp="1"/>
          </p:cNvSpPr>
          <p:nvPr>
            <p:ph type="title"/>
          </p:nvPr>
        </p:nvSpPr>
        <p:spPr>
          <a:xfrm>
            <a:off x="609600" y="274639"/>
            <a:ext cx="10972800" cy="1143000"/>
          </a:xfrm>
        </p:spPr>
        <p:txBody>
          <a:bodyPr/>
          <a:lstStyle/>
          <a:p>
            <a:r>
              <a:rPr lang="en-US" dirty="0"/>
              <a:t>Outline</a:t>
            </a:r>
          </a:p>
        </p:txBody>
      </p:sp>
      <p:sp>
        <p:nvSpPr>
          <p:cNvPr id="3" name="Text Placeholder 2">
            <a:extLst>
              <a:ext uri="{FF2B5EF4-FFF2-40B4-BE49-F238E27FC236}">
                <a16:creationId xmlns:a16="http://schemas.microsoft.com/office/drawing/2014/main" id="{B22A336A-38A1-174B-B3FB-5C55C9A75F62}"/>
              </a:ext>
            </a:extLst>
          </p:cNvPr>
          <p:cNvSpPr>
            <a:spLocks noGrp="1"/>
          </p:cNvSpPr>
          <p:nvPr>
            <p:ph type="body" sz="quarter" idx="10"/>
          </p:nvPr>
        </p:nvSpPr>
        <p:spPr/>
        <p:txBody>
          <a:bodyPr>
            <a:normAutofit/>
          </a:bodyPr>
          <a:lstStyle/>
          <a:p>
            <a:pPr>
              <a:spcBef>
                <a:spcPts val="1200"/>
              </a:spcBef>
            </a:pPr>
            <a:r>
              <a:rPr lang="en-US" sz="3200" dirty="0">
                <a:solidFill>
                  <a:schemeClr val="tx1"/>
                </a:solidFill>
              </a:rPr>
              <a:t>Overview of the Research and Development Survey (RANDS)</a:t>
            </a:r>
          </a:p>
          <a:p>
            <a:pPr>
              <a:spcBef>
                <a:spcPts val="1200"/>
              </a:spcBef>
            </a:pPr>
            <a:r>
              <a:rPr lang="en-US" sz="3200" dirty="0">
                <a:solidFill>
                  <a:schemeClr val="tx1"/>
                </a:solidFill>
              </a:rPr>
              <a:t>Current RANDS research areas</a:t>
            </a:r>
          </a:p>
          <a:p>
            <a:pPr>
              <a:spcBef>
                <a:spcPts val="1200"/>
              </a:spcBef>
            </a:pPr>
            <a:r>
              <a:rPr lang="en-US" sz="3200" dirty="0">
                <a:solidFill>
                  <a:schemeClr val="tx1"/>
                </a:solidFill>
              </a:rPr>
              <a:t>RANDS during COVID-19</a:t>
            </a:r>
          </a:p>
          <a:p>
            <a:pPr>
              <a:spcBef>
                <a:spcPts val="1200"/>
              </a:spcBef>
            </a:pPr>
            <a:r>
              <a:rPr lang="en-US" sz="3200" dirty="0">
                <a:solidFill>
                  <a:schemeClr val="tx1"/>
                </a:solidFill>
              </a:rPr>
              <a:t>Future directions and questions for BSC</a:t>
            </a:r>
          </a:p>
          <a:p>
            <a:pPr>
              <a:spcBef>
                <a:spcPts val="1200"/>
              </a:spcBef>
            </a:pPr>
            <a:endParaRPr lang="en-US" dirty="0"/>
          </a:p>
          <a:p>
            <a:pPr lvl="1">
              <a:spcBef>
                <a:spcPts val="1200"/>
              </a:spcBef>
            </a:pPr>
            <a:endParaRPr lang="en-US" dirty="0"/>
          </a:p>
          <a:p>
            <a:pPr marL="457200" lvl="1" indent="0">
              <a:buNone/>
            </a:pPr>
            <a:endParaRPr lang="en-US" dirty="0"/>
          </a:p>
        </p:txBody>
      </p:sp>
    </p:spTree>
    <p:extLst>
      <p:ext uri="{BB962C8B-B14F-4D97-AF65-F5344CB8AC3E}">
        <p14:creationId xmlns:p14="http://schemas.microsoft.com/office/powerpoint/2010/main" val="335838211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lide shows screenshots of twitter posts by NCHS for RANDS during COVID 19">
            <a:extLst>
              <a:ext uri="{FF2B5EF4-FFF2-40B4-BE49-F238E27FC236}">
                <a16:creationId xmlns:a16="http://schemas.microsoft.com/office/drawing/2014/main" id="{EB8BD338-77B6-48AA-B201-55AE9A709704}"/>
              </a:ext>
            </a:extLst>
          </p:cNvPr>
          <p:cNvPicPr>
            <a:picLocks noChangeAspect="1"/>
          </p:cNvPicPr>
          <p:nvPr/>
        </p:nvPicPr>
        <p:blipFill rotWithShape="1">
          <a:blip r:embed="rId3"/>
          <a:srcRect l="64892" t="6957" r="17499" b="19429"/>
          <a:stretch/>
        </p:blipFill>
        <p:spPr>
          <a:xfrm>
            <a:off x="7388055" y="480534"/>
            <a:ext cx="3872560" cy="5396483"/>
          </a:xfrm>
          <a:prstGeom prst="rect">
            <a:avLst/>
          </a:prstGeom>
        </p:spPr>
      </p:pic>
      <p:pic>
        <p:nvPicPr>
          <p:cNvPr id="4" name="Picture 3" descr="This slide shows screen shots of twitter posts by NCHS for RANDS during COVID 19">
            <a:extLst>
              <a:ext uri="{FF2B5EF4-FFF2-40B4-BE49-F238E27FC236}">
                <a16:creationId xmlns:a16="http://schemas.microsoft.com/office/drawing/2014/main" id="{DCCB16CF-51B7-4292-9664-D9C40D738916}"/>
              </a:ext>
            </a:extLst>
          </p:cNvPr>
          <p:cNvPicPr>
            <a:picLocks noChangeAspect="1"/>
          </p:cNvPicPr>
          <p:nvPr/>
        </p:nvPicPr>
        <p:blipFill rotWithShape="1">
          <a:blip r:embed="rId4"/>
          <a:srcRect l="63424" t="42418" r="18233" b="21631"/>
          <a:stretch/>
        </p:blipFill>
        <p:spPr>
          <a:xfrm>
            <a:off x="838200" y="1664760"/>
            <a:ext cx="5400735" cy="3528479"/>
          </a:xfrm>
          <a:prstGeom prst="rect">
            <a:avLst/>
          </a:prstGeom>
        </p:spPr>
      </p:pic>
      <p:sp>
        <p:nvSpPr>
          <p:cNvPr id="2" name="Title 1">
            <a:extLst>
              <a:ext uri="{FF2B5EF4-FFF2-40B4-BE49-F238E27FC236}">
                <a16:creationId xmlns:a16="http://schemas.microsoft.com/office/drawing/2014/main" id="{DA0CCB4F-139A-45C7-A17F-86E944638CFD}"/>
              </a:ext>
            </a:extLst>
          </p:cNvPr>
          <p:cNvSpPr>
            <a:spLocks noGrp="1"/>
          </p:cNvSpPr>
          <p:nvPr>
            <p:ph type="title"/>
          </p:nvPr>
        </p:nvSpPr>
        <p:spPr/>
        <p:txBody>
          <a:bodyPr>
            <a:normAutofit/>
          </a:bodyPr>
          <a:lstStyle/>
          <a:p>
            <a:r>
              <a:rPr lang="en-US" sz="2800" b="1" dirty="0">
                <a:solidFill>
                  <a:srgbClr val="006A71"/>
                </a:solidFill>
                <a:latin typeface="+mn-lt"/>
              </a:rPr>
              <a:t>RANDS During COVID-19 – Round 1 Results</a:t>
            </a:r>
          </a:p>
        </p:txBody>
      </p:sp>
    </p:spTree>
    <p:extLst>
      <p:ext uri="{BB962C8B-B14F-4D97-AF65-F5344CB8AC3E}">
        <p14:creationId xmlns:p14="http://schemas.microsoft.com/office/powerpoint/2010/main" val="360636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966A-CE28-4600-9DD2-5CEEF06BA1C9}"/>
              </a:ext>
            </a:extLst>
          </p:cNvPr>
          <p:cNvSpPr>
            <a:spLocks noGrp="1"/>
          </p:cNvSpPr>
          <p:nvPr>
            <p:ph type="title"/>
          </p:nvPr>
        </p:nvSpPr>
        <p:spPr/>
        <p:txBody>
          <a:bodyPr/>
          <a:lstStyle/>
          <a:p>
            <a:r>
              <a:rPr lang="en-US" dirty="0"/>
              <a:t>Telemedicine Use</a:t>
            </a:r>
          </a:p>
        </p:txBody>
      </p:sp>
      <p:sp>
        <p:nvSpPr>
          <p:cNvPr id="3" name="Content Placeholder 2">
            <a:extLst>
              <a:ext uri="{FF2B5EF4-FFF2-40B4-BE49-F238E27FC236}">
                <a16:creationId xmlns:a16="http://schemas.microsoft.com/office/drawing/2014/main" id="{1E99904D-40B0-4B9F-8920-7F0BDB0CD5F5}"/>
              </a:ext>
            </a:extLst>
          </p:cNvPr>
          <p:cNvSpPr>
            <a:spLocks noGrp="1"/>
          </p:cNvSpPr>
          <p:nvPr>
            <p:ph sz="quarter" idx="12"/>
          </p:nvPr>
        </p:nvSpPr>
        <p:spPr/>
        <p:txBody>
          <a:bodyPr/>
          <a:lstStyle/>
          <a:p>
            <a:r>
              <a:rPr lang="en-US" dirty="0"/>
              <a:t>Overall, 24.2% of adults in the U.S. scheduled one or more telemedicine appointments in the last two months</a:t>
            </a:r>
          </a:p>
        </p:txBody>
      </p:sp>
      <p:graphicFrame>
        <p:nvGraphicFramePr>
          <p:cNvPr id="4" name="Chart 3" descr="Bar chart of the percent of US adults using telemedicine in the last two months by age group">
            <a:extLst>
              <a:ext uri="{FF2B5EF4-FFF2-40B4-BE49-F238E27FC236}">
                <a16:creationId xmlns:a16="http://schemas.microsoft.com/office/drawing/2014/main" id="{9A963AC9-4A98-4666-84A6-C4E977D9B512}"/>
              </a:ext>
            </a:extLst>
          </p:cNvPr>
          <p:cNvGraphicFramePr>
            <a:graphicFrameLocks noChangeAspect="1"/>
          </p:cNvGraphicFramePr>
          <p:nvPr>
            <p:extLst>
              <p:ext uri="{D42A27DB-BD31-4B8C-83A1-F6EECF244321}">
                <p14:modId xmlns:p14="http://schemas.microsoft.com/office/powerpoint/2010/main" val="3906377179"/>
              </p:ext>
            </p:extLst>
          </p:nvPr>
        </p:nvGraphicFramePr>
        <p:xfrm>
          <a:off x="5949473" y="2053388"/>
          <a:ext cx="4491699" cy="43680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79891C4-3297-428B-84AB-EAF89F99FF12}"/>
              </a:ext>
            </a:extLst>
          </p:cNvPr>
          <p:cNvSpPr txBox="1"/>
          <p:nvPr/>
        </p:nvSpPr>
        <p:spPr>
          <a:xfrm>
            <a:off x="1170453" y="3280736"/>
            <a:ext cx="3943807" cy="1569660"/>
          </a:xfrm>
          <a:prstGeom prst="rect">
            <a:avLst/>
          </a:prstGeom>
          <a:noFill/>
        </p:spPr>
        <p:txBody>
          <a:bodyPr wrap="square" rtlCol="0">
            <a:spAutoFit/>
          </a:bodyPr>
          <a:lstStyle/>
          <a:p>
            <a:r>
              <a:rPr lang="en-US" sz="2400" b="1" dirty="0"/>
              <a:t>Figure 7.  Percent of adults who scheduled one or more telemedicine appointments in last two months by age</a:t>
            </a:r>
          </a:p>
        </p:txBody>
      </p:sp>
    </p:spTree>
    <p:extLst>
      <p:ext uri="{BB962C8B-B14F-4D97-AF65-F5344CB8AC3E}">
        <p14:creationId xmlns:p14="http://schemas.microsoft.com/office/powerpoint/2010/main" val="11289533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1A26-19A4-4F96-B2A7-6D0B0F2A75DC}"/>
              </a:ext>
            </a:extLst>
          </p:cNvPr>
          <p:cNvSpPr>
            <a:spLocks noGrp="1"/>
          </p:cNvSpPr>
          <p:nvPr>
            <p:ph type="title"/>
          </p:nvPr>
        </p:nvSpPr>
        <p:spPr/>
        <p:txBody>
          <a:bodyPr/>
          <a:lstStyle/>
          <a:p>
            <a:r>
              <a:rPr lang="en-US" dirty="0"/>
              <a:t>Reduced Access to Care by Type of Care</a:t>
            </a:r>
          </a:p>
        </p:txBody>
      </p:sp>
      <p:sp>
        <p:nvSpPr>
          <p:cNvPr id="3" name="Content Placeholder 2">
            <a:extLst>
              <a:ext uri="{FF2B5EF4-FFF2-40B4-BE49-F238E27FC236}">
                <a16:creationId xmlns:a16="http://schemas.microsoft.com/office/drawing/2014/main" id="{41C16871-B24A-44F8-92F5-36F88CFFE9FB}"/>
              </a:ext>
            </a:extLst>
          </p:cNvPr>
          <p:cNvSpPr>
            <a:spLocks noGrp="1"/>
          </p:cNvSpPr>
          <p:nvPr>
            <p:ph sz="quarter" idx="12"/>
          </p:nvPr>
        </p:nvSpPr>
        <p:spPr/>
        <p:txBody>
          <a:bodyPr/>
          <a:lstStyle/>
          <a:p>
            <a:r>
              <a:rPr lang="en-US" dirty="0"/>
              <a:t>Certain types of care were impacted by the pandemic more than others</a:t>
            </a:r>
          </a:p>
        </p:txBody>
      </p:sp>
      <p:graphicFrame>
        <p:nvGraphicFramePr>
          <p:cNvPr id="6" name="Chart 5" descr="Bar chart of the percent of US adults missing one or more types of care in the last two months for any reason and due to the pandemic by type of care">
            <a:extLst>
              <a:ext uri="{FF2B5EF4-FFF2-40B4-BE49-F238E27FC236}">
                <a16:creationId xmlns:a16="http://schemas.microsoft.com/office/drawing/2014/main" id="{6E63CF72-7E45-4B45-8056-C9FD9B15113B}"/>
              </a:ext>
            </a:extLst>
          </p:cNvPr>
          <p:cNvGraphicFramePr>
            <a:graphicFrameLocks/>
          </p:cNvGraphicFramePr>
          <p:nvPr>
            <p:extLst>
              <p:ext uri="{D42A27DB-BD31-4B8C-83A1-F6EECF244321}">
                <p14:modId xmlns:p14="http://schemas.microsoft.com/office/powerpoint/2010/main" val="827187600"/>
              </p:ext>
            </p:extLst>
          </p:nvPr>
        </p:nvGraphicFramePr>
        <p:xfrm>
          <a:off x="4379951" y="2092467"/>
          <a:ext cx="7202449" cy="43434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8814664-81AE-4273-A6F1-86F32CB8223C}"/>
              </a:ext>
            </a:extLst>
          </p:cNvPr>
          <p:cNvSpPr/>
          <p:nvPr/>
        </p:nvSpPr>
        <p:spPr>
          <a:xfrm>
            <a:off x="506819" y="2844225"/>
            <a:ext cx="3522921" cy="1938992"/>
          </a:xfrm>
          <a:prstGeom prst="rect">
            <a:avLst/>
          </a:prstGeom>
        </p:spPr>
        <p:txBody>
          <a:bodyPr wrap="square">
            <a:spAutoFit/>
          </a:bodyPr>
          <a:lstStyle/>
          <a:p>
            <a:r>
              <a:rPr lang="en-US" sz="2400" b="1" dirty="0"/>
              <a:t>Figure 8.  Percent* of adults unable to receive care for any reason and due to the pandemic, by type of care</a:t>
            </a:r>
          </a:p>
        </p:txBody>
      </p:sp>
      <p:sp>
        <p:nvSpPr>
          <p:cNvPr id="5" name="TextBox 4">
            <a:extLst>
              <a:ext uri="{FF2B5EF4-FFF2-40B4-BE49-F238E27FC236}">
                <a16:creationId xmlns:a16="http://schemas.microsoft.com/office/drawing/2014/main" id="{9D056F74-0F0F-4CCF-91ED-A183911A1D52}"/>
              </a:ext>
            </a:extLst>
          </p:cNvPr>
          <p:cNvSpPr txBox="1"/>
          <p:nvPr/>
        </p:nvSpPr>
        <p:spPr>
          <a:xfrm>
            <a:off x="4640307" y="6444861"/>
            <a:ext cx="6942093" cy="276999"/>
          </a:xfrm>
          <a:prstGeom prst="rect">
            <a:avLst/>
          </a:prstGeom>
          <a:noFill/>
        </p:spPr>
        <p:txBody>
          <a:bodyPr wrap="none" rtlCol="0">
            <a:spAutoFit/>
          </a:bodyPr>
          <a:lstStyle/>
          <a:p>
            <a:r>
              <a:rPr lang="en-US" sz="1200" b="1" dirty="0"/>
              <a:t>*</a:t>
            </a:r>
            <a:r>
              <a:rPr lang="en-US" sz="1200" b="1" dirty="0" err="1"/>
              <a:t>Percents</a:t>
            </a:r>
            <a:r>
              <a:rPr lang="en-US" sz="1200" b="1" dirty="0"/>
              <a:t> compared to all other adults, including those who received care and those who didn’t seek care</a:t>
            </a:r>
          </a:p>
        </p:txBody>
      </p:sp>
    </p:spTree>
    <p:extLst>
      <p:ext uri="{BB962C8B-B14F-4D97-AF65-F5344CB8AC3E}">
        <p14:creationId xmlns:p14="http://schemas.microsoft.com/office/powerpoint/2010/main" val="9889200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1143000"/>
          </a:xfrm>
        </p:spPr>
        <p:txBody>
          <a:bodyPr>
            <a:normAutofit/>
          </a:bodyPr>
          <a:lstStyle/>
          <a:p>
            <a:r>
              <a:rPr lang="en-US" sz="4000" dirty="0"/>
              <a:t>Question evaluation research: </a:t>
            </a:r>
            <a:r>
              <a:rPr lang="en-US" dirty="0"/>
              <a:t>Telemedicine Access Question on RANDS during COVID 19</a:t>
            </a:r>
          </a:p>
        </p:txBody>
      </p:sp>
      <p:sp>
        <p:nvSpPr>
          <p:cNvPr id="3" name="Content Placeholder 2"/>
          <p:cNvSpPr>
            <a:spLocks noGrp="1"/>
          </p:cNvSpPr>
          <p:nvPr>
            <p:ph type="body" sz="quarter" idx="4294967295"/>
          </p:nvPr>
        </p:nvSpPr>
        <p:spPr>
          <a:xfrm>
            <a:off x="609600" y="1545167"/>
            <a:ext cx="10972800" cy="4940300"/>
          </a:xfrm>
        </p:spPr>
        <p:txBody>
          <a:bodyPr>
            <a:normAutofit/>
          </a:bodyPr>
          <a:lstStyle/>
          <a:p>
            <a:r>
              <a:rPr lang="en-US" sz="2400" dirty="0"/>
              <a:t>Wording</a:t>
            </a:r>
            <a:endParaRPr lang="en-US" sz="2000" dirty="0"/>
          </a:p>
          <a:p>
            <a:pPr lvl="1"/>
            <a:r>
              <a:rPr lang="en-US" dirty="0"/>
              <a:t>“In the last two months, has this provider offered you an appointment with a doctor, nurse, or other health professional by video or by phone?”</a:t>
            </a:r>
          </a:p>
          <a:p>
            <a:r>
              <a:rPr lang="en-US" sz="2400" dirty="0"/>
              <a:t>An open-ended web probe was added to the questionnaire following the survey question:</a:t>
            </a:r>
          </a:p>
          <a:p>
            <a:pPr lvl="1"/>
            <a:r>
              <a:rPr lang="en-US" dirty="0"/>
              <a:t>“How do you know whether your provider offers telemedicine, or not?”</a:t>
            </a:r>
          </a:p>
          <a:p>
            <a:r>
              <a:rPr lang="en-US" sz="2400" dirty="0"/>
              <a:t>Team of 4 CCQDER researchers coded the responses from both the probability and opt-in survey respondents</a:t>
            </a:r>
          </a:p>
          <a:p>
            <a:r>
              <a:rPr lang="en-US" sz="2400" dirty="0"/>
              <a:t>Initial results suggest measurement error in about 25% - 30% of respondents (not weighted), largely due to those who confused ‘offered’ with ‘use’ and those who knew about their provider having </a:t>
            </a:r>
            <a:r>
              <a:rPr lang="en-US" sz="2400" dirty="0" err="1"/>
              <a:t>telemed</a:t>
            </a:r>
            <a:r>
              <a:rPr lang="en-US" sz="2400" dirty="0"/>
              <a:t> options but were not specifically asked to set up an appt   </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8856-9282-4100-AADC-1A6870F6962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9BD01BC-8B83-4998-B97E-E8AEEB682A93}"/>
              </a:ext>
            </a:extLst>
          </p:cNvPr>
          <p:cNvSpPr>
            <a:spLocks noGrp="1"/>
          </p:cNvSpPr>
          <p:nvPr>
            <p:ph sz="quarter" idx="12"/>
          </p:nvPr>
        </p:nvSpPr>
        <p:spPr/>
        <p:txBody>
          <a:bodyPr>
            <a:normAutofit/>
          </a:bodyPr>
          <a:lstStyle/>
          <a:p>
            <a:r>
              <a:rPr lang="en-US" sz="3200" dirty="0"/>
              <a:t>RANDS is being used to evaluate survey questions and conduct measurement research using probes and split samples, extending current cognitive interviewing methods and tools</a:t>
            </a:r>
          </a:p>
          <a:p>
            <a:r>
              <a:rPr lang="en-US" sz="3200" dirty="0"/>
              <a:t>RANDS is being used to evaluate methods for combining external data with reference surveys for estimation</a:t>
            </a:r>
          </a:p>
          <a:p>
            <a:r>
              <a:rPr lang="en-US" sz="3200" dirty="0"/>
              <a:t>RANDS is being used to produce experimental estimates for COVID-19</a:t>
            </a:r>
          </a:p>
        </p:txBody>
      </p:sp>
    </p:spTree>
    <p:extLst>
      <p:ext uri="{BB962C8B-B14F-4D97-AF65-F5344CB8AC3E}">
        <p14:creationId xmlns:p14="http://schemas.microsoft.com/office/powerpoint/2010/main" val="274874483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8232-D4FC-444D-AB9C-24F703385728}"/>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3128B975-76AD-B44B-A71D-160EC8D2C77E}"/>
              </a:ext>
            </a:extLst>
          </p:cNvPr>
          <p:cNvSpPr>
            <a:spLocks noGrp="1"/>
          </p:cNvSpPr>
          <p:nvPr>
            <p:ph sz="quarter" idx="12"/>
          </p:nvPr>
        </p:nvSpPr>
        <p:spPr>
          <a:xfrm>
            <a:off x="609599" y="1572684"/>
            <a:ext cx="11159067" cy="5285316"/>
          </a:xfrm>
        </p:spPr>
        <p:txBody>
          <a:bodyPr>
            <a:normAutofit/>
          </a:bodyPr>
          <a:lstStyle/>
          <a:p>
            <a:r>
              <a:rPr lang="en-US" sz="3200" dirty="0"/>
              <a:t>How can data from commercial panels best be used to support core data collections?</a:t>
            </a:r>
          </a:p>
          <a:p>
            <a:r>
              <a:rPr lang="en-US" sz="3200" dirty="0"/>
              <a:t>Are there other statistical, survey methodology, or data science questions that could be considered using the RANDS platform?   </a:t>
            </a:r>
          </a:p>
          <a:p>
            <a:r>
              <a:rPr lang="en-US" sz="3200" dirty="0"/>
              <a:t>If we were to use RANDS for experimental estimates for other situations, are there other estimation, measurement, or communication issues we should consider?   </a:t>
            </a:r>
          </a:p>
          <a:p>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28413617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5415" y="2204943"/>
            <a:ext cx="5334000" cy="1486524"/>
          </a:xfrm>
          <a:prstGeom prst="rect">
            <a:avLst/>
          </a:prstGeom>
        </p:spPr>
      </p:pic>
      <p:sp>
        <p:nvSpPr>
          <p:cNvPr id="3" name="TextBox 2">
            <a:extLst>
              <a:ext uri="{FF2B5EF4-FFF2-40B4-BE49-F238E27FC236}">
                <a16:creationId xmlns:a16="http://schemas.microsoft.com/office/drawing/2014/main" id="{451B936F-99E4-4329-9E45-22D464674EF0}"/>
              </a:ext>
              <a:ext uri="{C183D7F6-B498-43B3-948B-1728B52AA6E4}">
                <adec:decorative xmlns:adec="http://schemas.microsoft.com/office/drawing/2017/decorative" val="1"/>
              </a:ext>
            </a:extLst>
          </p:cNvPr>
          <p:cNvSpPr txBox="1"/>
          <p:nvPr/>
        </p:nvSpPr>
        <p:spPr>
          <a:xfrm>
            <a:off x="745066" y="3894666"/>
            <a:ext cx="8144933" cy="1477328"/>
          </a:xfrm>
          <a:prstGeom prst="rect">
            <a:avLst/>
          </a:prstGeom>
          <a:noFill/>
        </p:spPr>
        <p:txBody>
          <a:bodyPr wrap="square" rtlCol="0">
            <a:spAutoFit/>
          </a:bodyPr>
          <a:lstStyle/>
          <a:p>
            <a:r>
              <a:rPr lang="en-US" dirty="0"/>
              <a:t>Jennifer Parker</a:t>
            </a:r>
          </a:p>
          <a:p>
            <a:r>
              <a:rPr lang="en-US" dirty="0">
                <a:hlinkClick r:id="rId4"/>
              </a:rPr>
              <a:t>jdparker@cdc.gov</a:t>
            </a:r>
            <a:endParaRPr lang="en-US" dirty="0"/>
          </a:p>
          <a:p>
            <a:endParaRPr lang="en-US" dirty="0"/>
          </a:p>
          <a:p>
            <a:r>
              <a:rPr lang="en-US" dirty="0">
                <a:hlinkClick r:id="rId5"/>
              </a:rPr>
              <a:t>https://www.cdc.gov/nchs/rands/index.htm</a:t>
            </a:r>
            <a:endParaRPr lang="en-US" dirty="0"/>
          </a:p>
          <a:p>
            <a:r>
              <a:rPr lang="en-US" dirty="0">
                <a:hlinkClick r:id="rId6"/>
              </a:rPr>
              <a:t>https://www.cdc.gov/nchs/covid19/rands.htm</a:t>
            </a:r>
            <a:endParaRPr lang="en-US" dirty="0"/>
          </a:p>
        </p:txBody>
      </p:sp>
      <p:sp>
        <p:nvSpPr>
          <p:cNvPr id="4" name="Title 3">
            <a:extLst>
              <a:ext uri="{FF2B5EF4-FFF2-40B4-BE49-F238E27FC236}">
                <a16:creationId xmlns:a16="http://schemas.microsoft.com/office/drawing/2014/main" id="{52C8434F-2959-4650-933A-F1F51ADFA14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Ending slide</a:t>
            </a:r>
            <a:br>
              <a:rPr lang="en-US" dirty="0"/>
            </a:br>
            <a:endParaRPr lang="en-US" dirty="0"/>
          </a:p>
        </p:txBody>
      </p:sp>
    </p:spTree>
    <p:extLst>
      <p:ext uri="{BB962C8B-B14F-4D97-AF65-F5344CB8AC3E}">
        <p14:creationId xmlns:p14="http://schemas.microsoft.com/office/powerpoint/2010/main" val="2011854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35E7-5C5F-944F-BC64-3F4DE0301F54}"/>
              </a:ext>
            </a:extLst>
          </p:cNvPr>
          <p:cNvSpPr>
            <a:spLocks noGrp="1"/>
          </p:cNvSpPr>
          <p:nvPr>
            <p:ph type="title"/>
          </p:nvPr>
        </p:nvSpPr>
        <p:spPr>
          <a:xfrm>
            <a:off x="609600" y="274639"/>
            <a:ext cx="10972800" cy="1143000"/>
          </a:xfrm>
        </p:spPr>
        <p:txBody>
          <a:bodyPr/>
          <a:lstStyle/>
          <a:p>
            <a:r>
              <a:rPr lang="en-US" dirty="0"/>
              <a:t>What are RANDS data?</a:t>
            </a:r>
          </a:p>
        </p:txBody>
      </p:sp>
      <p:sp>
        <p:nvSpPr>
          <p:cNvPr id="3" name="Text Placeholder 2">
            <a:extLst>
              <a:ext uri="{FF2B5EF4-FFF2-40B4-BE49-F238E27FC236}">
                <a16:creationId xmlns:a16="http://schemas.microsoft.com/office/drawing/2014/main" id="{B22A336A-38A1-174B-B3FB-5C55C9A75F62}"/>
              </a:ext>
            </a:extLst>
          </p:cNvPr>
          <p:cNvSpPr>
            <a:spLocks noGrp="1"/>
          </p:cNvSpPr>
          <p:nvPr>
            <p:ph type="body" sz="quarter" idx="10"/>
          </p:nvPr>
        </p:nvSpPr>
        <p:spPr/>
        <p:txBody>
          <a:bodyPr>
            <a:normAutofit/>
          </a:bodyPr>
          <a:lstStyle/>
          <a:p>
            <a:pPr>
              <a:spcBef>
                <a:spcPts val="1200"/>
              </a:spcBef>
            </a:pPr>
            <a:r>
              <a:rPr lang="en-US" dirty="0">
                <a:solidFill>
                  <a:schemeClr val="tx1"/>
                </a:solidFill>
              </a:rPr>
              <a:t>Recruited commercial probability sampled survey panels</a:t>
            </a:r>
          </a:p>
          <a:p>
            <a:pPr lvl="1">
              <a:spcBef>
                <a:spcPts val="1200"/>
              </a:spcBef>
            </a:pPr>
            <a:r>
              <a:rPr lang="en-US" dirty="0">
                <a:solidFill>
                  <a:schemeClr val="tx1"/>
                </a:solidFill>
              </a:rPr>
              <a:t>Not “opt-in” or convenience sample</a:t>
            </a:r>
          </a:p>
          <a:p>
            <a:pPr lvl="1">
              <a:spcBef>
                <a:spcPts val="1200"/>
              </a:spcBef>
            </a:pPr>
            <a:r>
              <a:rPr lang="en-US" dirty="0">
                <a:solidFill>
                  <a:schemeClr val="tx1"/>
                </a:solidFill>
              </a:rPr>
              <a:t>Coverage, response, and mode differ between RANDS and NCHS’ household surveys</a:t>
            </a:r>
          </a:p>
          <a:p>
            <a:pPr lvl="2">
              <a:spcBef>
                <a:spcPts val="1200"/>
              </a:spcBef>
            </a:pPr>
            <a:r>
              <a:rPr lang="en-US" dirty="0">
                <a:solidFill>
                  <a:schemeClr val="tx1"/>
                </a:solidFill>
              </a:rPr>
              <a:t>Also subject to greater sampling variability</a:t>
            </a:r>
          </a:p>
          <a:p>
            <a:pPr lvl="1">
              <a:spcBef>
                <a:spcPts val="1200"/>
              </a:spcBef>
            </a:pPr>
            <a:r>
              <a:rPr lang="en-US" dirty="0">
                <a:solidFill>
                  <a:schemeClr val="tx1"/>
                </a:solidFill>
              </a:rPr>
              <a:t>Typically thought of as “web panels” but other modes are available</a:t>
            </a:r>
          </a:p>
          <a:p>
            <a:pPr lvl="1">
              <a:spcBef>
                <a:spcPts val="1200"/>
              </a:spcBef>
            </a:pPr>
            <a:endParaRPr lang="en-US" dirty="0"/>
          </a:p>
          <a:p>
            <a:pPr>
              <a:spcBef>
                <a:spcPts val="1200"/>
              </a:spcBef>
            </a:pPr>
            <a:r>
              <a:rPr lang="en-US" b="1" dirty="0">
                <a:solidFill>
                  <a:srgbClr val="006A71"/>
                </a:solidFill>
              </a:rPr>
              <a:t>Why?</a:t>
            </a:r>
          </a:p>
          <a:p>
            <a:pPr lvl="1">
              <a:spcBef>
                <a:spcPts val="1200"/>
              </a:spcBef>
            </a:pPr>
            <a:r>
              <a:rPr lang="en-US" dirty="0">
                <a:solidFill>
                  <a:schemeClr val="tx1"/>
                </a:solidFill>
              </a:rPr>
              <a:t>Relatively nimble and inexpensive platform for data collection</a:t>
            </a:r>
          </a:p>
          <a:p>
            <a:pPr lvl="1">
              <a:spcBef>
                <a:spcPts val="1200"/>
              </a:spcBef>
            </a:pPr>
            <a:endParaRPr lang="en-US" dirty="0"/>
          </a:p>
          <a:p>
            <a:pPr marL="457200" lvl="1" indent="0">
              <a:buNone/>
            </a:pPr>
            <a:endParaRPr lang="en-US" dirty="0"/>
          </a:p>
        </p:txBody>
      </p:sp>
    </p:spTree>
    <p:extLst>
      <p:ext uri="{BB962C8B-B14F-4D97-AF65-F5344CB8AC3E}">
        <p14:creationId xmlns:p14="http://schemas.microsoft.com/office/powerpoint/2010/main" val="36373175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BDD2-6B66-CF44-9C58-CC4FFB5C698E}"/>
              </a:ext>
            </a:extLst>
          </p:cNvPr>
          <p:cNvSpPr>
            <a:spLocks noGrp="1"/>
          </p:cNvSpPr>
          <p:nvPr>
            <p:ph type="title"/>
          </p:nvPr>
        </p:nvSpPr>
        <p:spPr/>
        <p:txBody>
          <a:bodyPr/>
          <a:lstStyle/>
          <a:p>
            <a:r>
              <a:rPr lang="en-US" dirty="0"/>
              <a:t>Purpose of RANDS</a:t>
            </a:r>
          </a:p>
        </p:txBody>
      </p:sp>
      <p:sp>
        <p:nvSpPr>
          <p:cNvPr id="3" name="Text Placeholder 2">
            <a:extLst>
              <a:ext uri="{FF2B5EF4-FFF2-40B4-BE49-F238E27FC236}">
                <a16:creationId xmlns:a16="http://schemas.microsoft.com/office/drawing/2014/main" id="{A18B81E4-5CD8-6545-8BE0-0443820971EC}"/>
              </a:ext>
            </a:extLst>
          </p:cNvPr>
          <p:cNvSpPr>
            <a:spLocks noGrp="1"/>
          </p:cNvSpPr>
          <p:nvPr>
            <p:ph type="body" sz="quarter" idx="10"/>
          </p:nvPr>
        </p:nvSpPr>
        <p:spPr>
          <a:xfrm>
            <a:off x="609600" y="1545166"/>
            <a:ext cx="11074400" cy="5109633"/>
          </a:xfrm>
        </p:spPr>
        <p:txBody>
          <a:bodyPr>
            <a:normAutofit fontScale="92500"/>
          </a:bodyPr>
          <a:lstStyle/>
          <a:p>
            <a:r>
              <a:rPr lang="en-US" sz="2800" dirty="0">
                <a:solidFill>
                  <a:schemeClr val="tx1"/>
                </a:solidFill>
              </a:rPr>
              <a:t>Question-response research</a:t>
            </a:r>
          </a:p>
          <a:p>
            <a:pPr lvl="1"/>
            <a:r>
              <a:rPr lang="en-US" sz="2800" dirty="0">
                <a:solidFill>
                  <a:schemeClr val="tx1"/>
                </a:solidFill>
              </a:rPr>
              <a:t>How can embedded experiments and probes complement and extend cognitive interviewing for identifying measurement error?</a:t>
            </a:r>
          </a:p>
          <a:p>
            <a:pPr lvl="1"/>
            <a:endParaRPr lang="en-US" sz="2800" dirty="0">
              <a:solidFill>
                <a:schemeClr val="tx1"/>
              </a:solidFill>
            </a:endParaRPr>
          </a:p>
          <a:p>
            <a:r>
              <a:rPr lang="en-US" sz="2800" dirty="0">
                <a:solidFill>
                  <a:schemeClr val="tx1"/>
                </a:solidFill>
              </a:rPr>
              <a:t>Estimation research</a:t>
            </a:r>
          </a:p>
          <a:p>
            <a:pPr lvl="1"/>
            <a:r>
              <a:rPr lang="en-US" sz="2800" dirty="0">
                <a:solidFill>
                  <a:schemeClr val="tx1"/>
                </a:solidFill>
              </a:rPr>
              <a:t>How do estimates from RANDS differ from those from NCHS core household surveys?</a:t>
            </a:r>
          </a:p>
          <a:p>
            <a:pPr lvl="1"/>
            <a:r>
              <a:rPr lang="en-US" sz="2800" dirty="0">
                <a:solidFill>
                  <a:schemeClr val="tx1"/>
                </a:solidFill>
              </a:rPr>
              <a:t>How can data from RANDS be combined with NCHS’ household surveys?</a:t>
            </a:r>
          </a:p>
          <a:p>
            <a:pPr lvl="1"/>
            <a:endParaRPr lang="en-US" sz="2800" dirty="0">
              <a:solidFill>
                <a:schemeClr val="tx1"/>
              </a:solidFill>
            </a:endParaRPr>
          </a:p>
          <a:p>
            <a:r>
              <a:rPr lang="en-US" sz="2800" dirty="0">
                <a:solidFill>
                  <a:schemeClr val="tx1"/>
                </a:solidFill>
              </a:rPr>
              <a:t>Resource for methodological research for external researchers</a:t>
            </a:r>
          </a:p>
          <a:p>
            <a:pPr lvl="1"/>
            <a:r>
              <a:rPr lang="en-US" sz="2800" dirty="0">
                <a:solidFill>
                  <a:schemeClr val="tx1"/>
                </a:solidFill>
              </a:rPr>
              <a:t>Public-use files and RDC files</a:t>
            </a:r>
          </a:p>
          <a:p>
            <a:pPr lvl="1"/>
            <a:r>
              <a:rPr lang="en-US" sz="2800" dirty="0">
                <a:solidFill>
                  <a:schemeClr val="tx1"/>
                </a:solidFill>
              </a:rPr>
              <a:t>Web page (and RANDS identifier) launched in April 2020</a:t>
            </a:r>
          </a:p>
        </p:txBody>
      </p:sp>
    </p:spTree>
    <p:extLst>
      <p:ext uri="{BB962C8B-B14F-4D97-AF65-F5344CB8AC3E}">
        <p14:creationId xmlns:p14="http://schemas.microsoft.com/office/powerpoint/2010/main" val="36626749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8232-D4FC-444D-AB9C-24F703385728}"/>
              </a:ext>
            </a:extLst>
          </p:cNvPr>
          <p:cNvSpPr>
            <a:spLocks noGrp="1"/>
          </p:cNvSpPr>
          <p:nvPr>
            <p:ph type="title"/>
          </p:nvPr>
        </p:nvSpPr>
        <p:spPr/>
        <p:txBody>
          <a:bodyPr/>
          <a:lstStyle/>
          <a:p>
            <a:r>
              <a:rPr lang="en-US" dirty="0"/>
              <a:t>RANDS Program So Far…</a:t>
            </a:r>
          </a:p>
        </p:txBody>
      </p:sp>
      <p:sp>
        <p:nvSpPr>
          <p:cNvPr id="3" name="Content Placeholder 2">
            <a:extLst>
              <a:ext uri="{FF2B5EF4-FFF2-40B4-BE49-F238E27FC236}">
                <a16:creationId xmlns:a16="http://schemas.microsoft.com/office/drawing/2014/main" id="{3128B975-76AD-B44B-A71D-160EC8D2C77E}"/>
              </a:ext>
            </a:extLst>
          </p:cNvPr>
          <p:cNvSpPr>
            <a:spLocks noGrp="1"/>
          </p:cNvSpPr>
          <p:nvPr>
            <p:ph sz="quarter" idx="12"/>
          </p:nvPr>
        </p:nvSpPr>
        <p:spPr>
          <a:xfrm>
            <a:off x="609599" y="1572683"/>
            <a:ext cx="10905068" cy="4836583"/>
          </a:xfrm>
        </p:spPr>
        <p:txBody>
          <a:bodyPr>
            <a:normAutofit/>
          </a:bodyPr>
          <a:lstStyle/>
          <a:p>
            <a:r>
              <a:rPr lang="en-US" sz="2400" dirty="0"/>
              <a:t>First round fielded in 2015</a:t>
            </a:r>
          </a:p>
          <a:p>
            <a:r>
              <a:rPr lang="en-US" sz="2400" dirty="0"/>
              <a:t>To date, four rounds of collection completed, two are in the field, and we have one planned.</a:t>
            </a:r>
          </a:p>
          <a:p>
            <a:pPr lvl="1"/>
            <a:r>
              <a:rPr lang="en-US" sz="2400" dirty="0"/>
              <a:t>Completed:</a:t>
            </a:r>
          </a:p>
          <a:p>
            <a:pPr lvl="2"/>
            <a:r>
              <a:rPr lang="en-US" dirty="0"/>
              <a:t>RANDS 1 (NHIS), 2 (NHIS), and 3 (opioids and disability)</a:t>
            </a:r>
          </a:p>
          <a:p>
            <a:pPr lvl="2"/>
            <a:r>
              <a:rPr lang="en-US" dirty="0"/>
              <a:t>RANDS during COVID-19, Round 1</a:t>
            </a:r>
          </a:p>
          <a:p>
            <a:pPr lvl="2"/>
            <a:r>
              <a:rPr lang="en-US" i="1" dirty="0"/>
              <a:t>RANDS during COVID-19, Round 2</a:t>
            </a:r>
          </a:p>
          <a:p>
            <a:pPr lvl="2"/>
            <a:r>
              <a:rPr lang="en-US" i="1" dirty="0"/>
              <a:t>RANDS 4 (opioids and disability)</a:t>
            </a:r>
          </a:p>
          <a:p>
            <a:pPr lvl="1"/>
            <a:r>
              <a:rPr lang="en-US" sz="2400" dirty="0"/>
              <a:t>Planned:</a:t>
            </a:r>
          </a:p>
          <a:p>
            <a:pPr lvl="2"/>
            <a:r>
              <a:rPr lang="en-US" dirty="0"/>
              <a:t>RANDS 5 (NSFG)</a:t>
            </a:r>
          </a:p>
          <a:p>
            <a:pPr lvl="2"/>
            <a:r>
              <a:rPr lang="en-US" dirty="0"/>
              <a:t>RANDS during COVID-19, Round 3</a:t>
            </a:r>
          </a:p>
          <a:p>
            <a:r>
              <a:rPr lang="en-US" sz="2400" dirty="0"/>
              <a:t>RANDS 1 and 2 collected by Gallup; all later rounds by NORC</a:t>
            </a:r>
          </a:p>
        </p:txBody>
      </p:sp>
    </p:spTree>
    <p:extLst>
      <p:ext uri="{BB962C8B-B14F-4D97-AF65-F5344CB8AC3E}">
        <p14:creationId xmlns:p14="http://schemas.microsoft.com/office/powerpoint/2010/main" val="30200459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E651-0727-EF4E-B202-9F32BF699A42}"/>
              </a:ext>
            </a:extLst>
          </p:cNvPr>
          <p:cNvSpPr>
            <a:spLocks noGrp="1"/>
          </p:cNvSpPr>
          <p:nvPr>
            <p:ph type="title"/>
          </p:nvPr>
        </p:nvSpPr>
        <p:spPr>
          <a:xfrm>
            <a:off x="609600" y="274638"/>
            <a:ext cx="10972800" cy="1486428"/>
          </a:xfrm>
        </p:spPr>
        <p:txBody>
          <a:bodyPr>
            <a:normAutofit fontScale="90000"/>
          </a:bodyPr>
          <a:lstStyle/>
          <a:p>
            <a:pPr>
              <a:lnSpc>
                <a:spcPct val="100000"/>
              </a:lnSpc>
            </a:pPr>
            <a:r>
              <a:rPr lang="en-US" sz="4800" dirty="0"/>
              <a:t>Adapting RANDS for Estimation: </a:t>
            </a:r>
            <a:br>
              <a:rPr lang="en-US" sz="4800" dirty="0"/>
            </a:br>
            <a:r>
              <a:rPr lang="en-US" sz="4800" dirty="0"/>
              <a:t>RANDS during COVID-19</a:t>
            </a:r>
          </a:p>
        </p:txBody>
      </p:sp>
      <p:sp>
        <p:nvSpPr>
          <p:cNvPr id="3" name="Content Placeholder 2">
            <a:extLst>
              <a:ext uri="{FF2B5EF4-FFF2-40B4-BE49-F238E27FC236}">
                <a16:creationId xmlns:a16="http://schemas.microsoft.com/office/drawing/2014/main" id="{BA3E97C5-2DDD-5443-ADFE-D9C533CAB99A}"/>
              </a:ext>
            </a:extLst>
          </p:cNvPr>
          <p:cNvSpPr>
            <a:spLocks noGrp="1"/>
          </p:cNvSpPr>
          <p:nvPr>
            <p:ph sz="quarter" idx="12"/>
          </p:nvPr>
        </p:nvSpPr>
        <p:spPr>
          <a:xfrm>
            <a:off x="609600" y="1941689"/>
            <a:ext cx="10972800" cy="4504267"/>
          </a:xfrm>
        </p:spPr>
        <p:txBody>
          <a:bodyPr/>
          <a:lstStyle/>
          <a:p>
            <a:r>
              <a:rPr lang="en-US" dirty="0">
                <a:solidFill>
                  <a:srgbClr val="0F0F0F"/>
                </a:solidFill>
              </a:rPr>
              <a:t>Traditional NCHS surveys require advanced planning and cannot always adapt quickly to collect data on major events in real-time</a:t>
            </a:r>
          </a:p>
          <a:p>
            <a:r>
              <a:rPr lang="en-US" dirty="0">
                <a:solidFill>
                  <a:srgbClr val="0F0F0F"/>
                </a:solidFill>
              </a:rPr>
              <a:t>RANDS, as a largely web-based survey, could provide some information on COVID-19 in a rapid and timely way </a:t>
            </a:r>
          </a:p>
          <a:p>
            <a:pPr>
              <a:lnSpc>
                <a:spcPct val="100000"/>
              </a:lnSpc>
              <a:spcAft>
                <a:spcPts val="600"/>
              </a:spcAft>
            </a:pPr>
            <a:r>
              <a:rPr lang="en-US" dirty="0">
                <a:solidFill>
                  <a:srgbClr val="0F0F0F"/>
                </a:solidFill>
              </a:rPr>
              <a:t>NCHS worked with the Office of Management and Budget to adapt the purpose of RANDS from a strictly methodological survey to one that could produce a limited set of experimental estimates</a:t>
            </a:r>
          </a:p>
          <a:p>
            <a:r>
              <a:rPr lang="en-US" dirty="0">
                <a:solidFill>
                  <a:srgbClr val="0F0F0F"/>
                </a:solidFill>
              </a:rPr>
              <a:t>The new survey was named RANDS during COVID-19 to distinguish it from previous versions of RANDS</a:t>
            </a:r>
          </a:p>
        </p:txBody>
      </p:sp>
    </p:spTree>
    <p:extLst>
      <p:ext uri="{BB962C8B-B14F-4D97-AF65-F5344CB8AC3E}">
        <p14:creationId xmlns:p14="http://schemas.microsoft.com/office/powerpoint/2010/main" val="16125555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829D-839F-4984-9F26-6B8478AB72B3}"/>
              </a:ext>
            </a:extLst>
          </p:cNvPr>
          <p:cNvSpPr>
            <a:spLocks noGrp="1"/>
          </p:cNvSpPr>
          <p:nvPr>
            <p:ph type="title"/>
          </p:nvPr>
        </p:nvSpPr>
        <p:spPr/>
        <p:txBody>
          <a:bodyPr>
            <a:normAutofit/>
          </a:bodyPr>
          <a:lstStyle/>
          <a:p>
            <a:r>
              <a:rPr lang="en-US" sz="3600" b="1" dirty="0">
                <a:solidFill>
                  <a:srgbClr val="006A71"/>
                </a:solidFill>
                <a:latin typeface="+mn-lt"/>
              </a:rPr>
              <a:t>RANDS webpage launched in April 2020</a:t>
            </a:r>
          </a:p>
        </p:txBody>
      </p:sp>
      <p:pic>
        <p:nvPicPr>
          <p:cNvPr id="5" name="Content Placeholder 4" descr="This slide shows a screen shot of the RANDS webpage and identifier.">
            <a:extLst>
              <a:ext uri="{FF2B5EF4-FFF2-40B4-BE49-F238E27FC236}">
                <a16:creationId xmlns:a16="http://schemas.microsoft.com/office/drawing/2014/main" id="{7B804A87-FCB0-4087-8E3D-1B1FA292280D}"/>
              </a:ext>
            </a:extLst>
          </p:cNvPr>
          <p:cNvPicPr>
            <a:picLocks noGrp="1" noChangeAspect="1"/>
          </p:cNvPicPr>
          <p:nvPr>
            <p:ph idx="1"/>
          </p:nvPr>
        </p:nvPicPr>
        <p:blipFill rotWithShape="1">
          <a:blip r:embed="rId3"/>
          <a:srcRect l="10712" t="17169" r="14065" b="17487"/>
          <a:stretch/>
        </p:blipFill>
        <p:spPr>
          <a:xfrm>
            <a:off x="1157469" y="1351343"/>
            <a:ext cx="9282896" cy="5375903"/>
          </a:xfrm>
          <a:prstGeom prst="rect">
            <a:avLst/>
          </a:prstGeom>
        </p:spPr>
      </p:pic>
    </p:spTree>
    <p:extLst>
      <p:ext uri="{BB962C8B-B14F-4D97-AF65-F5344CB8AC3E}">
        <p14:creationId xmlns:p14="http://schemas.microsoft.com/office/powerpoint/2010/main" val="153978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8232-D4FC-444D-AB9C-24F703385728}"/>
              </a:ext>
            </a:extLst>
          </p:cNvPr>
          <p:cNvSpPr>
            <a:spLocks noGrp="1"/>
          </p:cNvSpPr>
          <p:nvPr>
            <p:ph type="title"/>
          </p:nvPr>
        </p:nvSpPr>
        <p:spPr/>
        <p:txBody>
          <a:bodyPr/>
          <a:lstStyle/>
          <a:p>
            <a:r>
              <a:rPr lang="en-US" dirty="0"/>
              <a:t>RANDS Research</a:t>
            </a:r>
          </a:p>
        </p:txBody>
      </p:sp>
      <p:sp>
        <p:nvSpPr>
          <p:cNvPr id="3" name="Content Placeholder 2">
            <a:extLst>
              <a:ext uri="{FF2B5EF4-FFF2-40B4-BE49-F238E27FC236}">
                <a16:creationId xmlns:a16="http://schemas.microsoft.com/office/drawing/2014/main" id="{3128B975-76AD-B44B-A71D-160EC8D2C77E}"/>
              </a:ext>
            </a:extLst>
          </p:cNvPr>
          <p:cNvSpPr>
            <a:spLocks noGrp="1"/>
          </p:cNvSpPr>
          <p:nvPr>
            <p:ph sz="quarter" idx="12"/>
          </p:nvPr>
        </p:nvSpPr>
        <p:spPr>
          <a:xfrm>
            <a:off x="609599" y="1572684"/>
            <a:ext cx="11032067" cy="4887383"/>
          </a:xfrm>
        </p:spPr>
        <p:txBody>
          <a:bodyPr>
            <a:normAutofit fontScale="92500" lnSpcReduction="20000"/>
          </a:bodyPr>
          <a:lstStyle/>
          <a:p>
            <a:r>
              <a:rPr lang="en-US" sz="2600" dirty="0"/>
              <a:t>Measurement research goals:</a:t>
            </a:r>
          </a:p>
          <a:p>
            <a:pPr lvl="1"/>
            <a:r>
              <a:rPr lang="en-US" sz="2600" dirty="0"/>
              <a:t>Embedded split sample experiments of alternative questions</a:t>
            </a:r>
          </a:p>
          <a:p>
            <a:pPr lvl="1"/>
            <a:r>
              <a:rPr lang="en-US" sz="2600" dirty="0"/>
              <a:t>Extension of cognitive interview finding to embedded probes</a:t>
            </a:r>
          </a:p>
          <a:p>
            <a:pPr lvl="1"/>
            <a:r>
              <a:rPr lang="en-US" sz="2600" dirty="0"/>
              <a:t>Empirical research for specific questions</a:t>
            </a:r>
          </a:p>
          <a:p>
            <a:pPr marL="457200" lvl="1" indent="0">
              <a:buNone/>
            </a:pPr>
            <a:endParaRPr lang="en-US" sz="2600" dirty="0"/>
          </a:p>
          <a:p>
            <a:r>
              <a:rPr lang="en-US" sz="2600" dirty="0"/>
              <a:t>Estimations research goals:</a:t>
            </a:r>
          </a:p>
          <a:p>
            <a:pPr lvl="1"/>
            <a:r>
              <a:rPr lang="en-US" sz="2600" dirty="0"/>
              <a:t>Methods for adjusting or calibrating RANDS data with core NCHS surveys, including variance estimation and test statistics</a:t>
            </a:r>
          </a:p>
          <a:p>
            <a:pPr lvl="1"/>
            <a:r>
              <a:rPr lang="en-US" sz="2600" dirty="0"/>
              <a:t>Identification of reference periods for calibration data</a:t>
            </a:r>
          </a:p>
          <a:p>
            <a:pPr lvl="1"/>
            <a:r>
              <a:rPr lang="en-US" sz="2600" dirty="0"/>
              <a:t>Variable selection for successful adjustment</a:t>
            </a:r>
          </a:p>
          <a:p>
            <a:pPr marL="0" indent="0">
              <a:buNone/>
            </a:pPr>
            <a:endParaRPr lang="en-US" sz="2600" dirty="0"/>
          </a:p>
          <a:p>
            <a:r>
              <a:rPr lang="en-US" sz="2600" dirty="0"/>
              <a:t>Over 30 presentations on both measurement and estimation topics</a:t>
            </a:r>
          </a:p>
          <a:p>
            <a:r>
              <a:rPr lang="en-US" sz="2600" dirty="0"/>
              <a:t>One published journal article, 2 ‘in press’ articles, 1 book chapter, 1 Q-bank report, and 3 JSM proceedings, two NCHS reports in clearance/publications</a:t>
            </a:r>
          </a:p>
          <a:p>
            <a:pPr marL="0" indent="0">
              <a:buNone/>
            </a:pPr>
            <a:endParaRPr lang="en-US" sz="2400" dirty="0"/>
          </a:p>
        </p:txBody>
      </p:sp>
    </p:spTree>
    <p:extLst>
      <p:ext uri="{BB962C8B-B14F-4D97-AF65-F5344CB8AC3E}">
        <p14:creationId xmlns:p14="http://schemas.microsoft.com/office/powerpoint/2010/main" val="35664684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This slides shows a tree diagram of response constructs identified from cognitive interviewing for the general health question.">
            <a:extLst>
              <a:ext uri="{FF2B5EF4-FFF2-40B4-BE49-F238E27FC236}">
                <a16:creationId xmlns:a16="http://schemas.microsoft.com/office/drawing/2014/main" id="{636923AF-D136-4B58-8465-F2BD8EACB65F}"/>
              </a:ext>
            </a:extLst>
          </p:cNvPr>
          <p:cNvGraphicFramePr>
            <a:graphicFrameLocks/>
          </p:cNvGraphicFramePr>
          <p:nvPr>
            <p:extLst>
              <p:ext uri="{D42A27DB-BD31-4B8C-83A1-F6EECF244321}">
                <p14:modId xmlns:p14="http://schemas.microsoft.com/office/powerpoint/2010/main" val="2204397522"/>
              </p:ext>
            </p:extLst>
          </p:nvPr>
        </p:nvGraphicFramePr>
        <p:xfrm>
          <a:off x="3031067" y="1800754"/>
          <a:ext cx="7763934" cy="4591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901182E0-E37C-4D40-80F3-1B9F3CB8D611}"/>
              </a:ext>
            </a:extLst>
          </p:cNvPr>
          <p:cNvSpPr>
            <a:spLocks noGrp="1"/>
          </p:cNvSpPr>
          <p:nvPr>
            <p:ph type="title"/>
          </p:nvPr>
        </p:nvSpPr>
        <p:spPr/>
        <p:txBody>
          <a:bodyPr>
            <a:normAutofit/>
          </a:bodyPr>
          <a:lstStyle/>
          <a:p>
            <a:r>
              <a:rPr lang="en-US" sz="3600" b="1" dirty="0">
                <a:solidFill>
                  <a:srgbClr val="006858"/>
                </a:solidFill>
                <a:latin typeface="+mn-lt"/>
              </a:rPr>
              <a:t>Question evaluation research: Results from cognitive interviewing study of general health status question</a:t>
            </a:r>
          </a:p>
        </p:txBody>
      </p:sp>
      <p:sp>
        <p:nvSpPr>
          <p:cNvPr id="10" name="Rectangle 9">
            <a:extLst>
              <a:ext uri="{FF2B5EF4-FFF2-40B4-BE49-F238E27FC236}">
                <a16:creationId xmlns:a16="http://schemas.microsoft.com/office/drawing/2014/main" id="{3EA2E607-6849-4B99-998D-9F4E75D59B3E}"/>
              </a:ext>
            </a:extLst>
          </p:cNvPr>
          <p:cNvSpPr/>
          <p:nvPr/>
        </p:nvSpPr>
        <p:spPr>
          <a:xfrm>
            <a:off x="186266" y="2207966"/>
            <a:ext cx="2590801" cy="1938992"/>
          </a:xfrm>
          <a:prstGeom prst="rect">
            <a:avLst/>
          </a:prstGeom>
        </p:spPr>
        <p:txBody>
          <a:bodyPr wrap="square">
            <a:spAutoFit/>
          </a:bodyPr>
          <a:lstStyle/>
          <a:p>
            <a:r>
              <a:rPr lang="en-US" sz="2000" b="1" dirty="0">
                <a:ea typeface="Times New Roman" panose="02020603050405020304" pitchFamily="18" charset="0"/>
              </a:rPr>
              <a:t>Figure 1.  Visual representation of cognitive interviewing study findings for the general health question.</a:t>
            </a:r>
            <a:endParaRPr lang="en-US" sz="2000" dirty="0">
              <a:effectLst/>
            </a:endParaRPr>
          </a:p>
        </p:txBody>
      </p:sp>
    </p:spTree>
    <p:extLst>
      <p:ext uri="{BB962C8B-B14F-4D97-AF65-F5344CB8AC3E}">
        <p14:creationId xmlns:p14="http://schemas.microsoft.com/office/powerpoint/2010/main" val="163451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1798AB5217849912631DAF75A3B79" ma:contentTypeVersion="5" ma:contentTypeDescription="Create a new document." ma:contentTypeScope="" ma:versionID="55471526ab87ed2632acdca2f67e611b">
  <xsd:schema xmlns:xsd="http://www.w3.org/2001/XMLSchema" xmlns:xs="http://www.w3.org/2001/XMLSchema" xmlns:p="http://schemas.microsoft.com/office/2006/metadata/properties" xmlns:ns3="a0d95979-b78d-4456-a83d-a4e89158df7f" xmlns:ns4="508508a9-2d59-4074-9a0f-ccfddcb81bc1" targetNamespace="http://schemas.microsoft.com/office/2006/metadata/properties" ma:root="true" ma:fieldsID="82fdcaf072f6761d9c47262d5c4c9d9b" ns3:_="" ns4:_="">
    <xsd:import namespace="a0d95979-b78d-4456-a83d-a4e89158df7f"/>
    <xsd:import namespace="508508a9-2d59-4074-9a0f-ccfddcb81bc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5979-b78d-4456-a83d-a4e89158d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8508a9-2d59-4074-9a0f-ccfddcb81b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440E39-9FD9-41CC-9281-89933FCFA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5979-b78d-4456-a83d-a4e89158df7f"/>
    <ds:schemaRef ds:uri="508508a9-2d59-4074-9a0f-ccfddcb81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F3158-998F-4776-9C3D-BB9154BFFF90}">
  <ds:schemaRefs>
    <ds:schemaRef ds:uri="a0d95979-b78d-4456-a83d-a4e89158df7f"/>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508508a9-2d59-4074-9a0f-ccfddcb81bc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ED432156-F029-4FA6-B273-9A284872AF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2908</TotalTime>
  <Words>1919</Words>
  <Application>Microsoft Office PowerPoint</Application>
  <PresentationFormat>Widescreen</PresentationFormat>
  <Paragraphs>238</Paragraphs>
  <Slides>26</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Times New Roman</vt:lpstr>
      <vt:lpstr>Wingdings</vt:lpstr>
      <vt:lpstr>Office Theme</vt:lpstr>
      <vt:lpstr>Custom Design</vt:lpstr>
      <vt:lpstr>Division of Research and Methodology’s Research and Development Survey</vt:lpstr>
      <vt:lpstr>Outline</vt:lpstr>
      <vt:lpstr>What are RANDS data?</vt:lpstr>
      <vt:lpstr>Purpose of RANDS</vt:lpstr>
      <vt:lpstr>RANDS Program So Far…</vt:lpstr>
      <vt:lpstr>Adapting RANDS for Estimation:  RANDS during COVID-19</vt:lpstr>
      <vt:lpstr>RANDS webpage launched in April 2020</vt:lpstr>
      <vt:lpstr>RANDS Research</vt:lpstr>
      <vt:lpstr>Question evaluation research: Results from cognitive interviewing study of general health status question</vt:lpstr>
      <vt:lpstr>Question evaluation research: Embedded probes added to RANDS</vt:lpstr>
      <vt:lpstr>Question evaluation research: RANDS probe results of general health status question</vt:lpstr>
      <vt:lpstr>Question evaluation research: Study of NHIS and National Survey on Drug Use and Health (NSDUH) past-year opioid use question</vt:lpstr>
      <vt:lpstr>Question evaluation research: Study of NHIS and NSDUH past-year opioid use question. Experimental framework</vt:lpstr>
      <vt:lpstr>Estimation research: Comparison of RANDS 1, RANDS 2, with corresponding quarters from NHIS</vt:lpstr>
      <vt:lpstr>Estimation research: Comparison of NHIS and RANDS estimates with and without propensity score adjustment</vt:lpstr>
      <vt:lpstr>Additional RANDS research studies</vt:lpstr>
      <vt:lpstr>RANDS during COVID-19</vt:lpstr>
      <vt:lpstr>RANDS during COVID-19, continued</vt:lpstr>
      <vt:lpstr>RANDS during COVID-19:  Data Release</vt:lpstr>
      <vt:lpstr>RANDS During COVID-19 – Round 1 Results</vt:lpstr>
      <vt:lpstr>Telemedicine Use</vt:lpstr>
      <vt:lpstr>Reduced Access to Care by Type of Care</vt:lpstr>
      <vt:lpstr>Question evaluation research: Telemedicine Access Question on RANDS during COVID 19</vt:lpstr>
      <vt:lpstr>Summary</vt:lpstr>
      <vt:lpstr>Future directions</vt:lpstr>
      <vt:lpstr>Ending slide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Meredith (CDC/DDPHSS/NCHS/DRM)</dc:creator>
  <cp:lastModifiedBy>Moore, Jennifer A. (CDC/DDPHSS/NCHS/OD)</cp:lastModifiedBy>
  <cp:revision>129</cp:revision>
  <dcterms:created xsi:type="dcterms:W3CDTF">2019-05-13T20:36:46Z</dcterms:created>
  <dcterms:modified xsi:type="dcterms:W3CDTF">2020-12-22T19:11:24Z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0x010100EE11798AB5217849912631DAF75A3B79</vt:lpwstr>
  </property>
  <property fmtid="{D5CDD505-2E9C-101B-9397-08002B2CF9AE}" pid="3" name="MSIP_Label_7b94a7b8-f06c-4dfe-bdcc-9b548fd58c31_Enabled">
    <vt:lpwstr>true</vt:lpwstr>
  </property>
  <property fmtid="{D5CDD505-2E9C-101B-9397-08002B2CF9AE}" pid="4" name="MSIP_Label_7b94a7b8-f06c-4dfe-bdcc-9b548fd58c31_SetDate">
    <vt:lpwstr>2020-12-22T15:54:34Z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140562b1-17ee-44db-9a12-2402e20663a9</vt:lpwstr>
  </property>
  <property fmtid="{D5CDD505-2E9C-101B-9397-08002B2CF9AE}" pid="9" name="MSIP_Label_7b94a7b8-f06c-4dfe-bdcc-9b548fd58c31_ContentBits">
    <vt:lpwstr>0</vt:lpwstr>
  </property>
</Properties>
</file>