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4"/>
    <p:sldMasterId id="2147483873" r:id="rId5"/>
    <p:sldMasterId id="2147483892" r:id="rId6"/>
    <p:sldMasterId id="2147483908" r:id="rId7"/>
  </p:sldMasterIdLst>
  <p:notesMasterIdLst>
    <p:notesMasterId r:id="rId48"/>
  </p:notesMasterIdLst>
  <p:handoutMasterIdLst>
    <p:handoutMasterId r:id="rId49"/>
  </p:handoutMasterIdLst>
  <p:sldIdLst>
    <p:sldId id="672" r:id="rId8"/>
    <p:sldId id="723" r:id="rId9"/>
    <p:sldId id="954" r:id="rId10"/>
    <p:sldId id="957" r:id="rId11"/>
    <p:sldId id="936" r:id="rId12"/>
    <p:sldId id="958" r:id="rId13"/>
    <p:sldId id="939" r:id="rId14"/>
    <p:sldId id="940" r:id="rId15"/>
    <p:sldId id="941" r:id="rId16"/>
    <p:sldId id="942" r:id="rId17"/>
    <p:sldId id="725" r:id="rId18"/>
    <p:sldId id="943" r:id="rId19"/>
    <p:sldId id="955" r:id="rId20"/>
    <p:sldId id="791" r:id="rId21"/>
    <p:sldId id="961" r:id="rId22"/>
    <p:sldId id="960" r:id="rId23"/>
    <p:sldId id="847" r:id="rId24"/>
    <p:sldId id="945" r:id="rId25"/>
    <p:sldId id="948" r:id="rId26"/>
    <p:sldId id="964" r:id="rId27"/>
    <p:sldId id="848" r:id="rId28"/>
    <p:sldId id="946" r:id="rId29"/>
    <p:sldId id="949" r:id="rId30"/>
    <p:sldId id="837" r:id="rId31"/>
    <p:sldId id="793" r:id="rId32"/>
    <p:sldId id="947" r:id="rId33"/>
    <p:sldId id="950" r:id="rId34"/>
    <p:sldId id="735" r:id="rId35"/>
    <p:sldId id="761" r:id="rId36"/>
    <p:sldId id="790" r:id="rId37"/>
    <p:sldId id="787" r:id="rId38"/>
    <p:sldId id="933" r:id="rId39"/>
    <p:sldId id="771" r:id="rId40"/>
    <p:sldId id="859" r:id="rId41"/>
    <p:sldId id="860" r:id="rId42"/>
    <p:sldId id="951" r:id="rId43"/>
    <p:sldId id="937" r:id="rId44"/>
    <p:sldId id="956" r:id="rId45"/>
    <p:sldId id="938" r:id="rId46"/>
    <p:sldId id="965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Cambria Math" panose="02040503050406030204" pitchFamily="18" charset="0"/>
      <p:regular r:id="rId56"/>
    </p:embeddedFont>
    <p:embeddedFont>
      <p:font typeface="Impact" panose="020B0806030902050204" pitchFamily="34" charset="0"/>
      <p:regular r:id="rId57"/>
    </p:embeddedFont>
    <p:embeddedFont>
      <p:font typeface="Myriad Web Pro" panose="020B0604020202020204" charset="0"/>
      <p:regular r:id="rId58"/>
      <p:bold r:id="rId59"/>
      <p:italic r:id="rId6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khouri, Tala H. (CDC/DDPHSS/NCHS/DHNES)" initials="FTH(" lastIdx="5" clrIdx="0">
    <p:extLst>
      <p:ext uri="{19B8F6BF-5375-455C-9EA6-DF929625EA0E}">
        <p15:presenceInfo xmlns:p15="http://schemas.microsoft.com/office/powerpoint/2012/main" userId="S::vid2@cdc.gov::0c43dc75-52cd-458c-8481-ce4f63708010" providerId="AD"/>
      </p:ext>
    </p:extLst>
  </p:cmAuthor>
  <p:cmAuthor id="2" name="Akinbami, Lara (CDC/DDPHSS/NCHS/DHNES)" initials="lea8" lastIdx="17" clrIdx="1">
    <p:extLst>
      <p:ext uri="{19B8F6BF-5375-455C-9EA6-DF929625EA0E}">
        <p15:presenceInfo xmlns:p15="http://schemas.microsoft.com/office/powerpoint/2012/main" userId="Akinbami, Lara (CDC/DDPHSS/NCHS/DHNES)" providerId="None"/>
      </p:ext>
    </p:extLst>
  </p:cmAuthor>
  <p:cmAuthor id="3" name="Ogden, Cynthia L. (CDC/DDPHSS/NCHS/DHNES)" initials="OCL(" lastIdx="20" clrIdx="2">
    <p:extLst>
      <p:ext uri="{19B8F6BF-5375-455C-9EA6-DF929625EA0E}">
        <p15:presenceInfo xmlns:p15="http://schemas.microsoft.com/office/powerpoint/2012/main" userId="S::cao9@cdc.gov::fd51171a-128d-4e71-85ed-49996f4befd6" providerId="AD"/>
      </p:ext>
    </p:extLst>
  </p:cmAuthor>
  <p:cmAuthor id="4" name="Martin, Crescent (CDC/DDPHSS/NCHS/DHNES)" initials="MC(" lastIdx="6" clrIdx="3">
    <p:extLst>
      <p:ext uri="{19B8F6BF-5375-455C-9EA6-DF929625EA0E}">
        <p15:presenceInfo xmlns:p15="http://schemas.microsoft.com/office/powerpoint/2012/main" userId="S::odb4@cdc.gov::358ea680-8006-44f3-ac42-73ae82f1a922" providerId="AD"/>
      </p:ext>
    </p:extLst>
  </p:cmAuthor>
  <p:cmAuthor id="5" name="Mirel, Lisa (CDC/DDPHSS/NCHS/DAE)" initials="ML(" lastIdx="36" clrIdx="4">
    <p:extLst>
      <p:ext uri="{19B8F6BF-5375-455C-9EA6-DF929625EA0E}">
        <p15:presenceInfo xmlns:p15="http://schemas.microsoft.com/office/powerpoint/2012/main" userId="S::zav8@cdc.gov::8f646def-c592-480e-a033-7c98cbd56715" providerId="AD"/>
      </p:ext>
    </p:extLst>
  </p:cmAuthor>
  <p:cmAuthor id="6" name="Te-ching" initials="T" lastIdx="11" clrIdx="5">
    <p:extLst>
      <p:ext uri="{19B8F6BF-5375-455C-9EA6-DF929625EA0E}">
        <p15:presenceInfo xmlns:p15="http://schemas.microsoft.com/office/powerpoint/2012/main" userId="S::hsw3@cdc.gov::bbbdc287-db0e-439b-a660-458444f13b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57"/>
    <a:srgbClr val="CCFFCC"/>
    <a:srgbClr val="CCFF99"/>
    <a:srgbClr val="99FFCC"/>
    <a:srgbClr val="66FF99"/>
    <a:srgbClr val="E7E7EA"/>
    <a:srgbClr val="000000"/>
    <a:srgbClr val="CBCCD2"/>
    <a:srgbClr val="E7E9F9"/>
    <a:srgbClr val="0C1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87" autoAdjust="0"/>
    <p:restoredTop sz="83922" autoAdjust="0"/>
  </p:normalViewPr>
  <p:slideViewPr>
    <p:cSldViewPr snapToGrid="0">
      <p:cViewPr varScale="1">
        <p:scale>
          <a:sx n="122" d="100"/>
          <a:sy n="122" d="100"/>
        </p:scale>
        <p:origin x="93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7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6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10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ni1_cdc_gov/Documents/Meetings/NHANES%20Weights/NHANES_wt_check_2017_2020_int_me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ni1_cdc_gov/Documents/Meetings/NHANES%20Weights/NHANES_wt_check_2017_2020_int_mec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ni1_cdc_gov/Documents/Meetings/NHANES%20Weights/NHANES_wt_check_2017_2020_int_mec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ni1_cdc_gov/Documents/Meetings/NHANES%20Weights/NHANES_wt_check_2017_2020_int_mec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ni1_cdc_gov/Documents/Meetings/NHANES%20Weights/NHANES_wt_check_2017_2020_int_mec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qni1_cdc_gov/Documents/Meetings/NHANES%20Weights/NHANES_wt_check_2017_2020_int_mec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1458130436998"/>
          <c:y val="1.4379288235345105E-2"/>
          <c:w val="0.83112440975707713"/>
          <c:h val="0.811261827656049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Urban_rural!$C$8</c:f>
              <c:strCache>
                <c:ptCount val="1"/>
                <c:pt idx="0">
                  <c:v>0-99,999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rgbClr val="4983F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953F99-222B-4846-BDED-F68F35B7936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D9F-4080-B134-28C2141234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0DEB7B-E341-4389-86A4-1C92C30E8C52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9F-4080-B134-28C2141234E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DF5A6AB-EB70-44E1-9C07-C473A1CF55F8}" type="VALUE">
                      <a:rPr lang="en-US" sz="12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 algn="ctr" rtl="0">
                        <a:defRPr sz="12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 w="101600">
                  <a:solidFill>
                    <a:srgbClr val="4983F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9F-4080-B134-28C2141234E0}"/>
                </c:ext>
              </c:extLst>
            </c:dLbl>
            <c:dLbl>
              <c:idx val="3"/>
              <c:numFmt formatCode="#,##0.0" sourceLinked="0"/>
              <c:spPr>
                <a:noFill/>
                <a:ln w="101600">
                  <a:solidFill>
                    <a:srgbClr val="4983F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9F-4080-B134-28C2141234E0}"/>
                </c:ext>
              </c:extLst>
            </c:dLbl>
            <c:numFmt formatCode="#,##0.0" sourceLinked="0"/>
            <c:spPr>
              <a:noFill/>
              <a:ln w="101600">
                <a:solidFill>
                  <a:srgbClr val="4983F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Urban_rural!$C$9:$C$17</c:f>
              <c:numCache>
                <c:formatCode>0.00</c:formatCode>
                <c:ptCount val="5"/>
                <c:pt idx="0">
                  <c:v>20.92382301779427</c:v>
                </c:pt>
                <c:pt idx="1">
                  <c:v>25.535131681855638</c:v>
                </c:pt>
                <c:pt idx="2">
                  <c:v>22.874082704255471</c:v>
                </c:pt>
                <c:pt idx="3">
                  <c:v>20.648628741544115</c:v>
                </c:pt>
                <c:pt idx="4">
                  <c:v>18.88424958030939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F-4080-B134-28C2141234E0}"/>
            </c:ext>
          </c:extLst>
        </c:ser>
        <c:ser>
          <c:idx val="1"/>
          <c:order val="1"/>
          <c:tx>
            <c:strRef>
              <c:f>Urban_rural!$D$8</c:f>
              <c:strCache>
                <c:ptCount val="1"/>
                <c:pt idx="0">
                  <c:v>100,000-249,999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Urban_rural!$D$9:$D$17</c:f>
              <c:numCache>
                <c:formatCode>0.00</c:formatCode>
                <c:ptCount val="5"/>
                <c:pt idx="0">
                  <c:v>15.769369484076895</c:v>
                </c:pt>
                <c:pt idx="1">
                  <c:v>14.502010975048737</c:v>
                </c:pt>
                <c:pt idx="2">
                  <c:v>11.909235085907854</c:v>
                </c:pt>
                <c:pt idx="3">
                  <c:v>16.116906690964278</c:v>
                </c:pt>
                <c:pt idx="4">
                  <c:v>10.885286352724886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9F-4080-B134-28C2141234E0}"/>
            </c:ext>
          </c:extLst>
        </c:ser>
        <c:ser>
          <c:idx val="2"/>
          <c:order val="2"/>
          <c:tx>
            <c:strRef>
              <c:f>Urban_rural!$E$8</c:f>
              <c:strCache>
                <c:ptCount val="1"/>
                <c:pt idx="0">
                  <c:v>250,000-999,999</c:v>
                </c:pt>
              </c:strCache>
            </c:strRef>
          </c:tx>
          <c:spPr>
            <a:solidFill>
              <a:schemeClr val="accent3"/>
            </a:solidFill>
            <a:ln w="101600">
              <a:solidFill>
                <a:schemeClr val="accent3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Urban_rural!$E$9:$E$17</c:f>
              <c:numCache>
                <c:formatCode>0.00</c:formatCode>
                <c:ptCount val="5"/>
                <c:pt idx="0">
                  <c:v>34.949262550155581</c:v>
                </c:pt>
                <c:pt idx="1">
                  <c:v>32.430539693853618</c:v>
                </c:pt>
                <c:pt idx="2">
                  <c:v>43.469176356317938</c:v>
                </c:pt>
                <c:pt idx="3">
                  <c:v>34.991552270171347</c:v>
                </c:pt>
                <c:pt idx="4">
                  <c:v>42.0601517452534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9F-4080-B134-28C2141234E0}"/>
            </c:ext>
          </c:extLst>
        </c:ser>
        <c:ser>
          <c:idx val="3"/>
          <c:order val="3"/>
          <c:tx>
            <c:strRef>
              <c:f>Urban_rural!$F$8</c:f>
              <c:strCache>
                <c:ptCount val="1"/>
                <c:pt idx="0">
                  <c:v>1,000,000 and up</c:v>
                </c:pt>
              </c:strCache>
            </c:strRef>
          </c:tx>
          <c:spPr>
            <a:solidFill>
              <a:schemeClr val="accent4"/>
            </a:solidFill>
            <a:ln w="101600">
              <a:solidFill>
                <a:schemeClr val="accent4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Urban_rural!$F$9:$F$17</c:f>
              <c:numCache>
                <c:formatCode>0.00</c:formatCode>
                <c:ptCount val="5"/>
                <c:pt idx="0">
                  <c:v>28.357544947973253</c:v>
                </c:pt>
                <c:pt idx="1">
                  <c:v>27.532317649242039</c:v>
                </c:pt>
                <c:pt idx="2">
                  <c:v>21.747505853518824</c:v>
                </c:pt>
                <c:pt idx="3">
                  <c:v>28.242912297320348</c:v>
                </c:pt>
                <c:pt idx="4">
                  <c:v>28.170312321712288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9F-4080-B134-28C214123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497376"/>
        <c:axId val="1483014240"/>
      </c:barChart>
      <c:catAx>
        <c:axId val="16394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83014240"/>
        <c:crosses val="autoZero"/>
        <c:auto val="1"/>
        <c:lblAlgn val="ctr"/>
        <c:lblOffset val="100"/>
        <c:noMultiLvlLbl val="0"/>
      </c:catAx>
      <c:valAx>
        <c:axId val="14830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94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0462217018069"/>
          <c:y val="0"/>
          <c:w val="0.80441549413081626"/>
          <c:h val="0.781847402994524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Urban_rural_NCHS!$C$1</c:f>
              <c:strCache>
                <c:ptCount val="1"/>
                <c:pt idx="0">
                  <c:v>Large central metro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953F99-222B-4846-BDED-F68F35B7936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FF-48A9-AED5-FE81590779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0DEB7B-E341-4389-86A4-1C92C30E8C52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FF-48A9-AED5-FE81590779C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DF5A6AB-EB70-44E1-9C07-C473A1CF55F8}" type="VALUE">
                      <a:rPr lang="en-US" sz="12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 algn="ctr" rtl="0">
                        <a:defRPr sz="12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1FF-48A9-AED5-FE81590779C1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1FF-48A9-AED5-FE81590779C1}"/>
                </c:ext>
              </c:extLst>
            </c:dLbl>
            <c:numFmt formatCode="#,##0.0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Urban_rural_NCHS!$C$2:$C$10</c:f>
              <c:numCache>
                <c:formatCode>0.00</c:formatCode>
                <c:ptCount val="5"/>
                <c:pt idx="0">
                  <c:v>30.810856126063609</c:v>
                </c:pt>
                <c:pt idx="1">
                  <c:v>21.890432512849994</c:v>
                </c:pt>
                <c:pt idx="2">
                  <c:v>23.701830348091331</c:v>
                </c:pt>
                <c:pt idx="3">
                  <c:v>27.097874177721987</c:v>
                </c:pt>
                <c:pt idx="4">
                  <c:v>30.989134606282526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FF-48A9-AED5-FE81590779C1}"/>
            </c:ext>
          </c:extLst>
        </c:ser>
        <c:ser>
          <c:idx val="1"/>
          <c:order val="1"/>
          <c:tx>
            <c:strRef>
              <c:f>Urban_rural_NCHS!$D$1</c:f>
              <c:strCache>
                <c:ptCount val="1"/>
                <c:pt idx="0">
                  <c:v>Large fringe metro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Urban_rural_NCHS!$D$2:$D$10</c:f>
              <c:numCache>
                <c:formatCode>0.00</c:formatCode>
                <c:ptCount val="5"/>
                <c:pt idx="0">
                  <c:v>24.904202044805835</c:v>
                </c:pt>
                <c:pt idx="1">
                  <c:v>22.776876377273492</c:v>
                </c:pt>
                <c:pt idx="2">
                  <c:v>18.5984672695695</c:v>
                </c:pt>
                <c:pt idx="3">
                  <c:v>18.988367447076882</c:v>
                </c:pt>
                <c:pt idx="4">
                  <c:v>24.990264329366834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FF-48A9-AED5-FE81590779C1}"/>
            </c:ext>
          </c:extLst>
        </c:ser>
        <c:ser>
          <c:idx val="2"/>
          <c:order val="2"/>
          <c:tx>
            <c:strRef>
              <c:f>Urban_rural_NCHS!$E$1</c:f>
              <c:strCache>
                <c:ptCount val="1"/>
                <c:pt idx="0">
                  <c:v>Medium/small metro</c:v>
                </c:pt>
              </c:strCache>
            </c:strRef>
          </c:tx>
          <c:spPr>
            <a:solidFill>
              <a:schemeClr val="accent3"/>
            </a:solidFill>
            <a:ln w="101600">
              <a:solidFill>
                <a:schemeClr val="accent3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Urban_rural_NCHS!$E$2:$E$10</c:f>
              <c:numCache>
                <c:formatCode>0.00</c:formatCode>
                <c:ptCount val="5"/>
                <c:pt idx="0">
                  <c:v>30.013609348911963</c:v>
                </c:pt>
                <c:pt idx="1">
                  <c:v>40.058107024937925</c:v>
                </c:pt>
                <c:pt idx="2">
                  <c:v>41.143736203273335</c:v>
                </c:pt>
                <c:pt idx="3">
                  <c:v>38.947272296779836</c:v>
                </c:pt>
                <c:pt idx="4">
                  <c:v>29.909241737518744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FF-48A9-AED5-FE81590779C1}"/>
            </c:ext>
          </c:extLst>
        </c:ser>
        <c:ser>
          <c:idx val="3"/>
          <c:order val="3"/>
          <c:tx>
            <c:strRef>
              <c:f>Urban_rural_NCHS!$F$1</c:f>
              <c:strCache>
                <c:ptCount val="1"/>
                <c:pt idx="0">
                  <c:v>Micropolitan/non-core</c:v>
                </c:pt>
              </c:strCache>
            </c:strRef>
          </c:tx>
          <c:spPr>
            <a:solidFill>
              <a:schemeClr val="accent4"/>
            </a:solidFill>
            <a:ln w="101600">
              <a:solidFill>
                <a:schemeClr val="accent4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Urban_rural_NCHS!$F$2:$F$10</c:f>
              <c:numCache>
                <c:formatCode>0.00</c:formatCode>
                <c:ptCount val="5"/>
                <c:pt idx="0">
                  <c:v>14.271332480218597</c:v>
                </c:pt>
                <c:pt idx="1">
                  <c:v>15.274584084938644</c:v>
                </c:pt>
                <c:pt idx="2">
                  <c:v>16.555966179066086</c:v>
                </c:pt>
                <c:pt idx="3">
                  <c:v>14.966486078421415</c:v>
                </c:pt>
                <c:pt idx="4">
                  <c:v>14.111359326831932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FF-48A9-AED5-FE8159077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497376"/>
        <c:axId val="1483014240"/>
      </c:barChart>
      <c:catAx>
        <c:axId val="16394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83014240"/>
        <c:crosses val="autoZero"/>
        <c:auto val="1"/>
        <c:lblAlgn val="ctr"/>
        <c:lblOffset val="100"/>
        <c:noMultiLvlLbl val="0"/>
      </c:catAx>
      <c:valAx>
        <c:axId val="14830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94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02278512011953"/>
          <c:y val="0.90749884281743376"/>
          <c:w val="0.84293349062410838"/>
          <c:h val="7.3464604603308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1458130436998"/>
          <c:y val="1.4379288235345105E-2"/>
          <c:w val="0.83112440975707713"/>
          <c:h val="0.811261827656049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Urban_rural!$C$8</c:f>
              <c:strCache>
                <c:ptCount val="1"/>
                <c:pt idx="0">
                  <c:v>0-99,999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rgbClr val="4983F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953F99-222B-4846-BDED-F68F35B7936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D9F-4080-B134-28C2141234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0DEB7B-E341-4389-86A4-1C92C30E8C52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9F-4080-B134-28C2141234E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DF5A6AB-EB70-44E1-9C07-C473A1CF55F8}" type="VALUE">
                      <a:rPr lang="en-US" sz="12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 algn="ctr" rtl="0">
                        <a:defRPr sz="12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 w="101600">
                  <a:solidFill>
                    <a:srgbClr val="4983F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9F-4080-B134-28C2141234E0}"/>
                </c:ext>
              </c:extLst>
            </c:dLbl>
            <c:dLbl>
              <c:idx val="3"/>
              <c:numFmt formatCode="#,##0.0" sourceLinked="0"/>
              <c:spPr>
                <a:noFill/>
                <a:ln w="101600">
                  <a:solidFill>
                    <a:srgbClr val="4983F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9F-4080-B134-28C2141234E0}"/>
                </c:ext>
              </c:extLst>
            </c:dLbl>
            <c:numFmt formatCode="#,##0.0" sourceLinked="0"/>
            <c:spPr>
              <a:noFill/>
              <a:ln w="101600">
                <a:solidFill>
                  <a:srgbClr val="4983F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Urban_rural!$C$9:$C$17</c:f>
              <c:numCache>
                <c:formatCode>0.00</c:formatCode>
                <c:ptCount val="5"/>
                <c:pt idx="0">
                  <c:v>20.92382301779427</c:v>
                </c:pt>
                <c:pt idx="1">
                  <c:v>25.535131681855638</c:v>
                </c:pt>
                <c:pt idx="2">
                  <c:v>22.874082704255471</c:v>
                </c:pt>
                <c:pt idx="3">
                  <c:v>20.648628741544115</c:v>
                </c:pt>
                <c:pt idx="4">
                  <c:v>18.88424958030939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F-4080-B134-28C2141234E0}"/>
            </c:ext>
          </c:extLst>
        </c:ser>
        <c:ser>
          <c:idx val="1"/>
          <c:order val="1"/>
          <c:tx>
            <c:strRef>
              <c:f>Urban_rural!$D$8</c:f>
              <c:strCache>
                <c:ptCount val="1"/>
                <c:pt idx="0">
                  <c:v>100,000-249,999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Urban_rural!$D$9:$D$17</c:f>
              <c:numCache>
                <c:formatCode>0.00</c:formatCode>
                <c:ptCount val="5"/>
                <c:pt idx="0">
                  <c:v>15.769369484076895</c:v>
                </c:pt>
                <c:pt idx="1">
                  <c:v>14.502010975048737</c:v>
                </c:pt>
                <c:pt idx="2">
                  <c:v>11.909235085907854</c:v>
                </c:pt>
                <c:pt idx="3">
                  <c:v>16.116906690964278</c:v>
                </c:pt>
                <c:pt idx="4">
                  <c:v>10.885286352724886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9F-4080-B134-28C2141234E0}"/>
            </c:ext>
          </c:extLst>
        </c:ser>
        <c:ser>
          <c:idx val="2"/>
          <c:order val="2"/>
          <c:tx>
            <c:strRef>
              <c:f>Urban_rural!$E$8</c:f>
              <c:strCache>
                <c:ptCount val="1"/>
                <c:pt idx="0">
                  <c:v>250,000-999,999</c:v>
                </c:pt>
              </c:strCache>
            </c:strRef>
          </c:tx>
          <c:spPr>
            <a:solidFill>
              <a:schemeClr val="accent3"/>
            </a:solidFill>
            <a:ln w="101600">
              <a:solidFill>
                <a:schemeClr val="accent3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Urban_rural!$E$9:$E$17</c:f>
              <c:numCache>
                <c:formatCode>0.00</c:formatCode>
                <c:ptCount val="5"/>
                <c:pt idx="0">
                  <c:v>34.949262550155581</c:v>
                </c:pt>
                <c:pt idx="1">
                  <c:v>32.430539693853618</c:v>
                </c:pt>
                <c:pt idx="2">
                  <c:v>43.469176356317938</c:v>
                </c:pt>
                <c:pt idx="3">
                  <c:v>34.991552270171347</c:v>
                </c:pt>
                <c:pt idx="4">
                  <c:v>42.0601517452534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9F-4080-B134-28C2141234E0}"/>
            </c:ext>
          </c:extLst>
        </c:ser>
        <c:ser>
          <c:idx val="3"/>
          <c:order val="3"/>
          <c:tx>
            <c:strRef>
              <c:f>Urban_rural!$F$8</c:f>
              <c:strCache>
                <c:ptCount val="1"/>
                <c:pt idx="0">
                  <c:v>1,000,000 and up</c:v>
                </c:pt>
              </c:strCache>
            </c:strRef>
          </c:tx>
          <c:spPr>
            <a:solidFill>
              <a:schemeClr val="accent4"/>
            </a:solidFill>
            <a:ln w="101600">
              <a:solidFill>
                <a:schemeClr val="accent4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Urban_rural!$F$9:$F$17</c:f>
              <c:numCache>
                <c:formatCode>0.00</c:formatCode>
                <c:ptCount val="5"/>
                <c:pt idx="0">
                  <c:v>28.357544947973253</c:v>
                </c:pt>
                <c:pt idx="1">
                  <c:v>27.532317649242039</c:v>
                </c:pt>
                <c:pt idx="2">
                  <c:v>21.747505853518824</c:v>
                </c:pt>
                <c:pt idx="3">
                  <c:v>28.242912297320348</c:v>
                </c:pt>
                <c:pt idx="4">
                  <c:v>28.170312321712288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9F-4080-B134-28C214123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497376"/>
        <c:axId val="1483014240"/>
      </c:barChart>
      <c:catAx>
        <c:axId val="16394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83014240"/>
        <c:crosses val="autoZero"/>
        <c:auto val="1"/>
        <c:lblAlgn val="ctr"/>
        <c:lblOffset val="100"/>
        <c:noMultiLvlLbl val="0"/>
      </c:catAx>
      <c:valAx>
        <c:axId val="14830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94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0462217018069"/>
          <c:y val="0"/>
          <c:w val="0.80441549413081626"/>
          <c:h val="0.781847402994524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Urban_rural_NCHS!$C$1</c:f>
              <c:strCache>
                <c:ptCount val="1"/>
                <c:pt idx="0">
                  <c:v>Large central metro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953F99-222B-4846-BDED-F68F35B7936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FF-48A9-AED5-FE81590779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0DEB7B-E341-4389-86A4-1C92C30E8C52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FF-48A9-AED5-FE81590779C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DF5A6AB-EB70-44E1-9C07-C473A1CF55F8}" type="VALUE">
                      <a:rPr lang="en-US" sz="12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 algn="ctr" rtl="0">
                        <a:defRPr sz="12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1FF-48A9-AED5-FE81590779C1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1FF-48A9-AED5-FE81590779C1}"/>
                </c:ext>
              </c:extLst>
            </c:dLbl>
            <c:numFmt formatCode="#,##0.0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Urban_rural_NCHS!$C$2:$C$10</c:f>
              <c:numCache>
                <c:formatCode>0.00</c:formatCode>
                <c:ptCount val="5"/>
                <c:pt idx="0">
                  <c:v>30.810856126063609</c:v>
                </c:pt>
                <c:pt idx="1">
                  <c:v>21.890432512849994</c:v>
                </c:pt>
                <c:pt idx="2">
                  <c:v>23.701830348091331</c:v>
                </c:pt>
                <c:pt idx="3">
                  <c:v>27.097874177721987</c:v>
                </c:pt>
                <c:pt idx="4">
                  <c:v>30.989134606282526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FF-48A9-AED5-FE81590779C1}"/>
            </c:ext>
          </c:extLst>
        </c:ser>
        <c:ser>
          <c:idx val="1"/>
          <c:order val="1"/>
          <c:tx>
            <c:strRef>
              <c:f>Urban_rural_NCHS!$D$1</c:f>
              <c:strCache>
                <c:ptCount val="1"/>
                <c:pt idx="0">
                  <c:v>Large fringe metro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Urban_rural_NCHS!$D$2:$D$10</c:f>
              <c:numCache>
                <c:formatCode>0.00</c:formatCode>
                <c:ptCount val="5"/>
                <c:pt idx="0">
                  <c:v>24.904202044805835</c:v>
                </c:pt>
                <c:pt idx="1">
                  <c:v>22.776876377273492</c:v>
                </c:pt>
                <c:pt idx="2">
                  <c:v>18.5984672695695</c:v>
                </c:pt>
                <c:pt idx="3">
                  <c:v>18.988367447076882</c:v>
                </c:pt>
                <c:pt idx="4">
                  <c:v>24.990264329366834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FF-48A9-AED5-FE81590779C1}"/>
            </c:ext>
          </c:extLst>
        </c:ser>
        <c:ser>
          <c:idx val="2"/>
          <c:order val="2"/>
          <c:tx>
            <c:strRef>
              <c:f>Urban_rural_NCHS!$E$1</c:f>
              <c:strCache>
                <c:ptCount val="1"/>
                <c:pt idx="0">
                  <c:v>Medium/small metro</c:v>
                </c:pt>
              </c:strCache>
            </c:strRef>
          </c:tx>
          <c:spPr>
            <a:solidFill>
              <a:schemeClr val="accent3"/>
            </a:solidFill>
            <a:ln w="101600">
              <a:solidFill>
                <a:schemeClr val="accent3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Urban_rural_NCHS!$E$2:$E$10</c:f>
              <c:numCache>
                <c:formatCode>0.00</c:formatCode>
                <c:ptCount val="5"/>
                <c:pt idx="0">
                  <c:v>30.013609348911963</c:v>
                </c:pt>
                <c:pt idx="1">
                  <c:v>40.058107024937925</c:v>
                </c:pt>
                <c:pt idx="2">
                  <c:v>41.143736203273335</c:v>
                </c:pt>
                <c:pt idx="3">
                  <c:v>38.947272296779836</c:v>
                </c:pt>
                <c:pt idx="4">
                  <c:v>29.909241737518744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FF-48A9-AED5-FE81590779C1}"/>
            </c:ext>
          </c:extLst>
        </c:ser>
        <c:ser>
          <c:idx val="3"/>
          <c:order val="3"/>
          <c:tx>
            <c:strRef>
              <c:f>Urban_rural_NCHS!$F$1</c:f>
              <c:strCache>
                <c:ptCount val="1"/>
                <c:pt idx="0">
                  <c:v>Micropolitan/non-core</c:v>
                </c:pt>
              </c:strCache>
            </c:strRef>
          </c:tx>
          <c:spPr>
            <a:solidFill>
              <a:schemeClr val="accent4"/>
            </a:solidFill>
            <a:ln w="101600">
              <a:solidFill>
                <a:schemeClr val="accent4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Urban_rural_NCHS!$F$2:$F$10</c:f>
              <c:numCache>
                <c:formatCode>0.00</c:formatCode>
                <c:ptCount val="5"/>
                <c:pt idx="0">
                  <c:v>14.271332480218597</c:v>
                </c:pt>
                <c:pt idx="1">
                  <c:v>15.274584084938644</c:v>
                </c:pt>
                <c:pt idx="2">
                  <c:v>16.555966179066086</c:v>
                </c:pt>
                <c:pt idx="3">
                  <c:v>14.966486078421415</c:v>
                </c:pt>
                <c:pt idx="4">
                  <c:v>14.111359326831932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FF-48A9-AED5-FE8159077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497376"/>
        <c:axId val="1483014240"/>
      </c:barChart>
      <c:catAx>
        <c:axId val="16394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83014240"/>
        <c:crosses val="autoZero"/>
        <c:auto val="1"/>
        <c:lblAlgn val="ctr"/>
        <c:lblOffset val="100"/>
        <c:noMultiLvlLbl val="0"/>
      </c:catAx>
      <c:valAx>
        <c:axId val="14830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94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02278512011953"/>
          <c:y val="0.90749884281743376"/>
          <c:w val="0.84293349062410838"/>
          <c:h val="7.3464604603308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1458130436998"/>
          <c:y val="1.4379288235345105E-2"/>
          <c:w val="0.83112440975707713"/>
          <c:h val="0.811261827656049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Urban_rural!$C$8</c:f>
              <c:strCache>
                <c:ptCount val="1"/>
                <c:pt idx="0">
                  <c:v>0-99,999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rgbClr val="4983F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953F99-222B-4846-BDED-F68F35B7936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D9F-4080-B134-28C2141234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0DEB7B-E341-4389-86A4-1C92C30E8C52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9F-4080-B134-28C2141234E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DF5A6AB-EB70-44E1-9C07-C473A1CF55F8}" type="VALUE">
                      <a:rPr lang="en-US" sz="12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 algn="ctr" rtl="0">
                        <a:defRPr sz="12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 w="101600">
                  <a:solidFill>
                    <a:srgbClr val="4983F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9F-4080-B134-28C2141234E0}"/>
                </c:ext>
              </c:extLst>
            </c:dLbl>
            <c:dLbl>
              <c:idx val="3"/>
              <c:numFmt formatCode="#,##0.0" sourceLinked="0"/>
              <c:spPr>
                <a:noFill/>
                <a:ln w="101600">
                  <a:solidFill>
                    <a:srgbClr val="4983F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9F-4080-B134-28C2141234E0}"/>
                </c:ext>
              </c:extLst>
            </c:dLbl>
            <c:numFmt formatCode="#,##0.0" sourceLinked="0"/>
            <c:spPr>
              <a:noFill/>
              <a:ln w="101600">
                <a:solidFill>
                  <a:srgbClr val="4983F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Urban_rural!$C$9:$C$17</c:f>
              <c:numCache>
                <c:formatCode>0.00</c:formatCode>
                <c:ptCount val="5"/>
                <c:pt idx="0">
                  <c:v>20.92382301779427</c:v>
                </c:pt>
                <c:pt idx="1">
                  <c:v>25.535131681855638</c:v>
                </c:pt>
                <c:pt idx="2">
                  <c:v>22.874082704255471</c:v>
                </c:pt>
                <c:pt idx="3">
                  <c:v>20.648628741544115</c:v>
                </c:pt>
                <c:pt idx="4">
                  <c:v>18.88424958030939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F-4080-B134-28C2141234E0}"/>
            </c:ext>
          </c:extLst>
        </c:ser>
        <c:ser>
          <c:idx val="1"/>
          <c:order val="1"/>
          <c:tx>
            <c:strRef>
              <c:f>Urban_rural!$D$8</c:f>
              <c:strCache>
                <c:ptCount val="1"/>
                <c:pt idx="0">
                  <c:v>100,000-249,999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Urban_rural!$D$9:$D$17</c:f>
              <c:numCache>
                <c:formatCode>0.00</c:formatCode>
                <c:ptCount val="5"/>
                <c:pt idx="0">
                  <c:v>15.769369484076895</c:v>
                </c:pt>
                <c:pt idx="1">
                  <c:v>14.502010975048737</c:v>
                </c:pt>
                <c:pt idx="2">
                  <c:v>11.909235085907854</c:v>
                </c:pt>
                <c:pt idx="3">
                  <c:v>16.116906690964278</c:v>
                </c:pt>
                <c:pt idx="4">
                  <c:v>10.885286352724886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9F-4080-B134-28C2141234E0}"/>
            </c:ext>
          </c:extLst>
        </c:ser>
        <c:ser>
          <c:idx val="2"/>
          <c:order val="2"/>
          <c:tx>
            <c:strRef>
              <c:f>Urban_rural!$E$8</c:f>
              <c:strCache>
                <c:ptCount val="1"/>
                <c:pt idx="0">
                  <c:v>250,000-999,999</c:v>
                </c:pt>
              </c:strCache>
            </c:strRef>
          </c:tx>
          <c:spPr>
            <a:solidFill>
              <a:schemeClr val="accent3"/>
            </a:solidFill>
            <a:ln w="101600">
              <a:solidFill>
                <a:schemeClr val="accent3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Urban_rural!$E$9:$E$17</c:f>
              <c:numCache>
                <c:formatCode>0.00</c:formatCode>
                <c:ptCount val="5"/>
                <c:pt idx="0">
                  <c:v>34.949262550155581</c:v>
                </c:pt>
                <c:pt idx="1">
                  <c:v>32.430539693853618</c:v>
                </c:pt>
                <c:pt idx="2">
                  <c:v>43.469176356317938</c:v>
                </c:pt>
                <c:pt idx="3">
                  <c:v>34.991552270171347</c:v>
                </c:pt>
                <c:pt idx="4">
                  <c:v>42.0601517452534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9F-4080-B134-28C2141234E0}"/>
            </c:ext>
          </c:extLst>
        </c:ser>
        <c:ser>
          <c:idx val="3"/>
          <c:order val="3"/>
          <c:tx>
            <c:strRef>
              <c:f>Urban_rural!$F$8</c:f>
              <c:strCache>
                <c:ptCount val="1"/>
                <c:pt idx="0">
                  <c:v>1,000,000 and up</c:v>
                </c:pt>
              </c:strCache>
            </c:strRef>
          </c:tx>
          <c:spPr>
            <a:solidFill>
              <a:schemeClr val="accent4"/>
            </a:solidFill>
            <a:ln w="101600">
              <a:solidFill>
                <a:schemeClr val="accent4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Urban_rural!$A$9:$A$17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Urban_rural!$F$9:$F$17</c:f>
              <c:numCache>
                <c:formatCode>0.00</c:formatCode>
                <c:ptCount val="5"/>
                <c:pt idx="0">
                  <c:v>28.357544947973253</c:v>
                </c:pt>
                <c:pt idx="1">
                  <c:v>27.532317649242039</c:v>
                </c:pt>
                <c:pt idx="2">
                  <c:v>21.747505853518824</c:v>
                </c:pt>
                <c:pt idx="3">
                  <c:v>28.242912297320348</c:v>
                </c:pt>
                <c:pt idx="4">
                  <c:v>28.170312321712288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9F-4080-B134-28C214123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497376"/>
        <c:axId val="1483014240"/>
      </c:barChart>
      <c:catAx>
        <c:axId val="16394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83014240"/>
        <c:crosses val="autoZero"/>
        <c:auto val="1"/>
        <c:lblAlgn val="ctr"/>
        <c:lblOffset val="100"/>
        <c:noMultiLvlLbl val="0"/>
      </c:catAx>
      <c:valAx>
        <c:axId val="14830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94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0462217018069"/>
          <c:y val="0"/>
          <c:w val="0.80441549413081626"/>
          <c:h val="0.781847402994524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Urban_rural_NCHS!$C$1</c:f>
              <c:strCache>
                <c:ptCount val="1"/>
                <c:pt idx="0">
                  <c:v>Large central metro</c:v>
                </c:pt>
              </c:strCache>
            </c:strRef>
          </c:tx>
          <c:spPr>
            <a:solidFill>
              <a:schemeClr val="accent1"/>
            </a:solidFill>
            <a:ln w="1016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953F99-222B-4846-BDED-F68F35B7936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FF-48A9-AED5-FE81590779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0DEB7B-E341-4389-86A4-1C92C30E8C52}" type="VALU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FF-48A9-AED5-FE81590779C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DF5A6AB-EB70-44E1-9C07-C473A1CF55F8}" type="VALUE">
                      <a:rPr lang="en-US" sz="12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 algn="ctr" rtl="0">
                        <a:defRPr sz="12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1FF-48A9-AED5-FE81590779C1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1FF-48A9-AED5-FE81590779C1}"/>
                </c:ext>
              </c:extLst>
            </c:dLbl>
            <c:numFmt formatCode="#,##0.0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Urban_rural_NCHS!$C$2:$C$10</c:f>
              <c:numCache>
                <c:formatCode>0.00</c:formatCode>
                <c:ptCount val="5"/>
                <c:pt idx="0">
                  <c:v>30.810856126063609</c:v>
                </c:pt>
                <c:pt idx="1">
                  <c:v>21.890432512849994</c:v>
                </c:pt>
                <c:pt idx="2">
                  <c:v>23.701830348091331</c:v>
                </c:pt>
                <c:pt idx="3">
                  <c:v>27.097874177721987</c:v>
                </c:pt>
                <c:pt idx="4">
                  <c:v>30.989134606282526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FF-48A9-AED5-FE81590779C1}"/>
            </c:ext>
          </c:extLst>
        </c:ser>
        <c:ser>
          <c:idx val="1"/>
          <c:order val="1"/>
          <c:tx>
            <c:strRef>
              <c:f>Urban_rural_NCHS!$D$1</c:f>
              <c:strCache>
                <c:ptCount val="1"/>
                <c:pt idx="0">
                  <c:v>Large fringe metro</c:v>
                </c:pt>
              </c:strCache>
            </c:strRef>
          </c:tx>
          <c:spPr>
            <a:solidFill>
              <a:schemeClr val="accent2"/>
            </a:solidFill>
            <a:ln w="101600"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Urban_rural_NCHS!$D$2:$D$10</c:f>
              <c:numCache>
                <c:formatCode>0.00</c:formatCode>
                <c:ptCount val="5"/>
                <c:pt idx="0">
                  <c:v>24.904202044805835</c:v>
                </c:pt>
                <c:pt idx="1">
                  <c:v>22.776876377273492</c:v>
                </c:pt>
                <c:pt idx="2">
                  <c:v>18.5984672695695</c:v>
                </c:pt>
                <c:pt idx="3">
                  <c:v>18.988367447076882</c:v>
                </c:pt>
                <c:pt idx="4">
                  <c:v>24.990264329366834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FF-48A9-AED5-FE81590779C1}"/>
            </c:ext>
          </c:extLst>
        </c:ser>
        <c:ser>
          <c:idx val="2"/>
          <c:order val="2"/>
          <c:tx>
            <c:strRef>
              <c:f>Urban_rural_NCHS!$E$1</c:f>
              <c:strCache>
                <c:ptCount val="1"/>
                <c:pt idx="0">
                  <c:v>Medium/small metro</c:v>
                </c:pt>
              </c:strCache>
            </c:strRef>
          </c:tx>
          <c:spPr>
            <a:solidFill>
              <a:schemeClr val="accent3"/>
            </a:solidFill>
            <a:ln w="101600">
              <a:solidFill>
                <a:schemeClr val="accent3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Urban_rural_NCHS!$E$2:$E$10</c:f>
              <c:numCache>
                <c:formatCode>0.00</c:formatCode>
                <c:ptCount val="5"/>
                <c:pt idx="0">
                  <c:v>30.013609348911963</c:v>
                </c:pt>
                <c:pt idx="1">
                  <c:v>40.058107024937925</c:v>
                </c:pt>
                <c:pt idx="2">
                  <c:v>41.143736203273335</c:v>
                </c:pt>
                <c:pt idx="3">
                  <c:v>38.947272296779836</c:v>
                </c:pt>
                <c:pt idx="4">
                  <c:v>29.909241737518744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FF-48A9-AED5-FE81590779C1}"/>
            </c:ext>
          </c:extLst>
        </c:ser>
        <c:ser>
          <c:idx val="3"/>
          <c:order val="3"/>
          <c:tx>
            <c:strRef>
              <c:f>Urban_rural_NCHS!$F$1</c:f>
              <c:strCache>
                <c:ptCount val="1"/>
                <c:pt idx="0">
                  <c:v>Micropolitan/non-core</c:v>
                </c:pt>
              </c:strCache>
            </c:strRef>
          </c:tx>
          <c:spPr>
            <a:solidFill>
              <a:schemeClr val="accent4"/>
            </a:solidFill>
            <a:ln w="101600">
              <a:solidFill>
                <a:schemeClr val="accent4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Urban_rural_NCHS!$A$2:$A$10</c:f>
              <c:strCache>
                <c:ptCount val="5"/>
                <c:pt idx="0">
                  <c:v>ACS 2018 5YR</c:v>
                </c:pt>
                <c:pt idx="1">
                  <c:v>2017-2018</c:v>
                </c:pt>
                <c:pt idx="2">
                  <c:v>2017-2020 W1</c:v>
                </c:pt>
                <c:pt idx="3">
                  <c:v>2017-2020 W2</c:v>
                </c:pt>
                <c:pt idx="4">
                  <c:v>2017-2020 W3</c:v>
                </c:pt>
              </c:strCache>
            </c:strRef>
          </c:cat>
          <c:val>
            <c:numRef>
              <c:f>Urban_rural_NCHS!$F$2:$F$10</c:f>
              <c:numCache>
                <c:formatCode>0.00</c:formatCode>
                <c:ptCount val="5"/>
                <c:pt idx="0">
                  <c:v>14.271332480218597</c:v>
                </c:pt>
                <c:pt idx="1">
                  <c:v>15.274584084938644</c:v>
                </c:pt>
                <c:pt idx="2">
                  <c:v>16.555966179066086</c:v>
                </c:pt>
                <c:pt idx="3">
                  <c:v>14.966486078421415</c:v>
                </c:pt>
                <c:pt idx="4">
                  <c:v>14.111359326831932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FF-48A9-AED5-FE8159077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497376"/>
        <c:axId val="1483014240"/>
      </c:barChart>
      <c:catAx>
        <c:axId val="16394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83014240"/>
        <c:crosses val="autoZero"/>
        <c:auto val="1"/>
        <c:lblAlgn val="ctr"/>
        <c:lblOffset val="100"/>
        <c:noMultiLvlLbl val="0"/>
      </c:catAx>
      <c:valAx>
        <c:axId val="14830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6394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02278512011953"/>
          <c:y val="0.90749884281743376"/>
          <c:w val="0.84293349062410838"/>
          <c:h val="7.3464604603308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1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7D57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solidFill>
                  <a:srgbClr val="007D57"/>
                </a:solidFill>
                <a:effectLst/>
              </a:rPr>
              <a:t>High </a:t>
            </a:r>
            <a:r>
              <a:rPr lang="en-US" sz="2000" b="0" i="0" baseline="0" dirty="0">
                <a:solidFill>
                  <a:srgbClr val="FF0000"/>
                </a:solidFill>
                <a:effectLst/>
              </a:rPr>
              <a:t>total cholesterol</a:t>
            </a:r>
            <a:r>
              <a:rPr lang="en-US" sz="2000" b="0" i="0" baseline="0" dirty="0">
                <a:solidFill>
                  <a:srgbClr val="007D57"/>
                </a:solidFill>
                <a:effectLst/>
              </a:rPr>
              <a:t> (age-adjusted) adults 20 +</a:t>
            </a:r>
            <a:r>
              <a:rPr lang="en-US" sz="2000" b="0" i="0" u="none" strike="noStrike" baseline="0" dirty="0">
                <a:solidFill>
                  <a:srgbClr val="007D57"/>
                </a:solidFill>
                <a:effectLst/>
              </a:rPr>
              <a:t>: NHANES</a:t>
            </a:r>
            <a:endParaRPr lang="en-US" sz="2000" dirty="0">
              <a:solidFill>
                <a:srgbClr val="007D57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7D57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total cholesterol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1A-4C22-95FA-BC21BE147CF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1A-4C22-95FA-BC21BE147CF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71A-4C22-95FA-BC21BE147CF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1A-4C22-95FA-BC21BE147CF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1A-4C22-95FA-BC21BE147CF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1A-4C22-95FA-BC21BE147C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1999-2000</c:v>
                </c:pt>
                <c:pt idx="1">
                  <c:v>2001-2002</c:v>
                </c:pt>
                <c:pt idx="2">
                  <c:v>2003-2004</c:v>
                </c:pt>
                <c:pt idx="3">
                  <c:v>2005-2006</c:v>
                </c:pt>
                <c:pt idx="4">
                  <c:v>2007-2008</c:v>
                </c:pt>
                <c:pt idx="5">
                  <c:v>2009-2010</c:v>
                </c:pt>
                <c:pt idx="6">
                  <c:v>2011-2012</c:v>
                </c:pt>
                <c:pt idx="7">
                  <c:v>2013-2014</c:v>
                </c:pt>
                <c:pt idx="8">
                  <c:v>2015-2016</c:v>
                </c:pt>
                <c:pt idx="9">
                  <c:v>2017-2018</c:v>
                </c:pt>
                <c:pt idx="10">
                  <c:v>2017-2020 W2</c:v>
                </c:pt>
                <c:pt idx="11">
                  <c:v>2017-2020 W3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18.3</c:v>
                </c:pt>
                <c:pt idx="1">
                  <c:v>16.5</c:v>
                </c:pt>
                <c:pt idx="2">
                  <c:v>16.8</c:v>
                </c:pt>
                <c:pt idx="3">
                  <c:v>15.7</c:v>
                </c:pt>
                <c:pt idx="4">
                  <c:v>14.3</c:v>
                </c:pt>
                <c:pt idx="5">
                  <c:v>13.4</c:v>
                </c:pt>
                <c:pt idx="6">
                  <c:v>12.9</c:v>
                </c:pt>
                <c:pt idx="7">
                  <c:v>11</c:v>
                </c:pt>
                <c:pt idx="8">
                  <c:v>12.4</c:v>
                </c:pt>
                <c:pt idx="9">
                  <c:v>10.5</c:v>
                </c:pt>
                <c:pt idx="10">
                  <c:v>10.1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1-4B40-804C-A3C1B1A94D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3104720"/>
        <c:axId val="1334615072"/>
      </c:barChart>
      <c:catAx>
        <c:axId val="168310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615072"/>
        <c:crosses val="autoZero"/>
        <c:auto val="1"/>
        <c:lblAlgn val="ctr"/>
        <c:lblOffset val="100"/>
        <c:noMultiLvlLbl val="0"/>
      </c:catAx>
      <c:valAx>
        <c:axId val="1334615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10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7D57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solidFill>
                  <a:srgbClr val="007D57"/>
                </a:solidFill>
                <a:effectLst/>
              </a:rPr>
              <a:t>Trends in age-adjusted </a:t>
            </a:r>
            <a:r>
              <a:rPr lang="en-US" sz="2000" b="0" i="0" u="none" strike="noStrike" baseline="0" dirty="0">
                <a:solidFill>
                  <a:srgbClr val="FF0000"/>
                </a:solidFill>
                <a:effectLst/>
              </a:rPr>
              <a:t>obesity</a:t>
            </a:r>
            <a:r>
              <a:rPr lang="en-US" sz="2000" b="0" i="0" u="none" strike="noStrike" baseline="0" dirty="0">
                <a:solidFill>
                  <a:srgbClr val="007D57"/>
                </a:solidFill>
                <a:effectLst/>
              </a:rPr>
              <a:t>, adults 20+: NHANES</a:t>
            </a:r>
            <a:endParaRPr lang="en-US" sz="2000" dirty="0">
              <a:solidFill>
                <a:srgbClr val="007D57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7D57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Obesity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656-4213-ABB1-A196D46CB2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6-4213-ABB1-A196D46CB20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BD7-405D-A848-E745D3AFDA3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D7-405D-A848-E745D3AFDA3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BD7-405D-A848-E745D3AFDA3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D7-405D-A848-E745D3AFD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1999-2000</c:v>
                </c:pt>
                <c:pt idx="1">
                  <c:v>2001-2002</c:v>
                </c:pt>
                <c:pt idx="2">
                  <c:v>2003-2004</c:v>
                </c:pt>
                <c:pt idx="3">
                  <c:v>2005-2006</c:v>
                </c:pt>
                <c:pt idx="4">
                  <c:v>2007-2008</c:v>
                </c:pt>
                <c:pt idx="5">
                  <c:v>2009-2010</c:v>
                </c:pt>
                <c:pt idx="6">
                  <c:v>2011-2012</c:v>
                </c:pt>
                <c:pt idx="7">
                  <c:v>2013-2014</c:v>
                </c:pt>
                <c:pt idx="8">
                  <c:v>2015-2016</c:v>
                </c:pt>
                <c:pt idx="9">
                  <c:v>2017-2018</c:v>
                </c:pt>
                <c:pt idx="10">
                  <c:v>2017-2020 W2</c:v>
                </c:pt>
                <c:pt idx="11">
                  <c:v>2017-2020 W3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30.5</c:v>
                </c:pt>
                <c:pt idx="1">
                  <c:v>30.5</c:v>
                </c:pt>
                <c:pt idx="2">
                  <c:v>32.200000000000003</c:v>
                </c:pt>
                <c:pt idx="3">
                  <c:v>34.299999999999997</c:v>
                </c:pt>
                <c:pt idx="4">
                  <c:v>33.700000000000003</c:v>
                </c:pt>
                <c:pt idx="5">
                  <c:v>35.700000000000003</c:v>
                </c:pt>
                <c:pt idx="6">
                  <c:v>34.9</c:v>
                </c:pt>
                <c:pt idx="7">
                  <c:v>37.700000000000003</c:v>
                </c:pt>
                <c:pt idx="8">
                  <c:v>39.6</c:v>
                </c:pt>
                <c:pt idx="9">
                  <c:v>42.4</c:v>
                </c:pt>
                <c:pt idx="10">
                  <c:v>42.4</c:v>
                </c:pt>
                <c:pt idx="11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7-46B8-B889-8217A49B15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8794416"/>
        <c:axId val="1566781824"/>
      </c:barChart>
      <c:catAx>
        <c:axId val="170879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781824"/>
        <c:crosses val="autoZero"/>
        <c:auto val="1"/>
        <c:lblAlgn val="ctr"/>
        <c:lblOffset val="100"/>
        <c:noMultiLvlLbl val="0"/>
      </c:catAx>
      <c:valAx>
        <c:axId val="1566781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944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7D57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solidFill>
                  <a:srgbClr val="007D57"/>
                </a:solidFill>
                <a:effectLst/>
              </a:rPr>
              <a:t>Trends in </a:t>
            </a:r>
            <a:r>
              <a:rPr lang="en-US" sz="2000" b="0" i="0" u="none" strike="noStrike" baseline="0" dirty="0">
                <a:solidFill>
                  <a:srgbClr val="FF0000"/>
                </a:solidFill>
                <a:effectLst/>
              </a:rPr>
              <a:t>childhood obesity</a:t>
            </a:r>
            <a:r>
              <a:rPr lang="en-US" sz="2000" b="0" i="0" u="none" strike="noStrike" baseline="0" dirty="0">
                <a:solidFill>
                  <a:srgbClr val="007D57"/>
                </a:solidFill>
                <a:effectLst/>
              </a:rPr>
              <a:t>, 2-19 years: NHANES</a:t>
            </a:r>
            <a:endParaRPr lang="en-US" sz="2000" dirty="0">
              <a:solidFill>
                <a:srgbClr val="007D57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7D57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Obesity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B9-4AEE-BEDD-11A8F70A1C4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B9-4AEE-BEDD-11A8F70A1C4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28-45D3-9EF2-B3666BB478F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28-45D3-9EF2-B3666BB478F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928-45D3-9EF2-B3666BB478F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28-45D3-9EF2-B3666BB47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1999-2000</c:v>
                </c:pt>
                <c:pt idx="1">
                  <c:v>2001-2002</c:v>
                </c:pt>
                <c:pt idx="2">
                  <c:v>2003-2004</c:v>
                </c:pt>
                <c:pt idx="3">
                  <c:v>2005-2006</c:v>
                </c:pt>
                <c:pt idx="4">
                  <c:v>2007-2008</c:v>
                </c:pt>
                <c:pt idx="5">
                  <c:v>2009-2010</c:v>
                </c:pt>
                <c:pt idx="6">
                  <c:v>2011-2012</c:v>
                </c:pt>
                <c:pt idx="7">
                  <c:v>2013-2014</c:v>
                </c:pt>
                <c:pt idx="8">
                  <c:v>2015-2016</c:v>
                </c:pt>
                <c:pt idx="9">
                  <c:v>2017-2018</c:v>
                </c:pt>
                <c:pt idx="10">
                  <c:v>2017-2020 W2</c:v>
                </c:pt>
                <c:pt idx="11">
                  <c:v>2017-2020 W3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13.9</c:v>
                </c:pt>
                <c:pt idx="1">
                  <c:v>15.4</c:v>
                </c:pt>
                <c:pt idx="2">
                  <c:v>17.100000000000001</c:v>
                </c:pt>
                <c:pt idx="3">
                  <c:v>15.4</c:v>
                </c:pt>
                <c:pt idx="4">
                  <c:v>16.8</c:v>
                </c:pt>
                <c:pt idx="5">
                  <c:v>16.899999999999999</c:v>
                </c:pt>
                <c:pt idx="6">
                  <c:v>16.899999999999999</c:v>
                </c:pt>
                <c:pt idx="7">
                  <c:v>17.2</c:v>
                </c:pt>
                <c:pt idx="8">
                  <c:v>18.5</c:v>
                </c:pt>
                <c:pt idx="9">
                  <c:v>19.3</c:v>
                </c:pt>
                <c:pt idx="10">
                  <c:v>19.899999999999999</c:v>
                </c:pt>
                <c:pt idx="11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7-46B8-B889-8217A49B15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8794416"/>
        <c:axId val="1566781824"/>
      </c:barChart>
      <c:catAx>
        <c:axId val="170879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781824"/>
        <c:crosses val="autoZero"/>
        <c:auto val="1"/>
        <c:lblAlgn val="ctr"/>
        <c:lblOffset val="100"/>
        <c:noMultiLvlLbl val="0"/>
      </c:catAx>
      <c:valAx>
        <c:axId val="1566781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9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0.81455</cdr:x>
      <cdr:y>0.25401</cdr:y>
    </cdr:from>
    <cdr:to>
      <cdr:x>0.99382</cdr:x>
      <cdr:y>0.30308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328F06-9469-4B37-B2DF-1A805B2F0918}"/>
            </a:ext>
          </a:extLst>
        </cdr:cNvPr>
        <cdr:cNvSpPr txBox="1"/>
      </cdr:nvSpPr>
      <cdr:spPr>
        <a:xfrm xmlns:a="http://schemas.openxmlformats.org/drawingml/2006/main">
          <a:off x="7048500" y="1596571"/>
          <a:ext cx="1551214" cy="30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0.81455</cdr:x>
      <cdr:y>0.25401</cdr:y>
    </cdr:from>
    <cdr:to>
      <cdr:x>0.99382</cdr:x>
      <cdr:y>0.30308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328F06-9469-4B37-B2DF-1A805B2F0918}"/>
            </a:ext>
          </a:extLst>
        </cdr:cNvPr>
        <cdr:cNvSpPr txBox="1"/>
      </cdr:nvSpPr>
      <cdr:spPr>
        <a:xfrm xmlns:a="http://schemas.openxmlformats.org/drawingml/2006/main">
          <a:off x="7048500" y="1596571"/>
          <a:ext cx="1551214" cy="30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0.81455</cdr:x>
      <cdr:y>0.25401</cdr:y>
    </cdr:from>
    <cdr:to>
      <cdr:x>0.99382</cdr:x>
      <cdr:y>0.30308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328F06-9469-4B37-B2DF-1A805B2F0918}"/>
            </a:ext>
          </a:extLst>
        </cdr:cNvPr>
        <cdr:cNvSpPr txBox="1"/>
      </cdr:nvSpPr>
      <cdr:spPr>
        <a:xfrm xmlns:a="http://schemas.openxmlformats.org/drawingml/2006/main">
          <a:off x="7048500" y="1596571"/>
          <a:ext cx="1551214" cy="30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0.81455</cdr:x>
      <cdr:y>0.25401</cdr:y>
    </cdr:from>
    <cdr:to>
      <cdr:x>0.99382</cdr:x>
      <cdr:y>0.30308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328F06-9469-4B37-B2DF-1A805B2F0918}"/>
            </a:ext>
          </a:extLst>
        </cdr:cNvPr>
        <cdr:cNvSpPr txBox="1"/>
      </cdr:nvSpPr>
      <cdr:spPr>
        <a:xfrm xmlns:a="http://schemas.openxmlformats.org/drawingml/2006/main">
          <a:off x="7048500" y="1596571"/>
          <a:ext cx="1551214" cy="30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0.81455</cdr:x>
      <cdr:y>0.25401</cdr:y>
    </cdr:from>
    <cdr:to>
      <cdr:x>0.99382</cdr:x>
      <cdr:y>0.30308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328F06-9469-4B37-B2DF-1A805B2F0918}"/>
            </a:ext>
          </a:extLst>
        </cdr:cNvPr>
        <cdr:cNvSpPr txBox="1"/>
      </cdr:nvSpPr>
      <cdr:spPr>
        <a:xfrm xmlns:a="http://schemas.openxmlformats.org/drawingml/2006/main">
          <a:off x="7048500" y="1596571"/>
          <a:ext cx="1551214" cy="30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0.81455</cdr:x>
      <cdr:y>0.25401</cdr:y>
    </cdr:from>
    <cdr:to>
      <cdr:x>0.99382</cdr:x>
      <cdr:y>0.30308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328F06-9469-4B37-B2DF-1A805B2F0918}"/>
            </a:ext>
          </a:extLst>
        </cdr:cNvPr>
        <cdr:cNvSpPr txBox="1"/>
      </cdr:nvSpPr>
      <cdr:spPr>
        <a:xfrm xmlns:a="http://schemas.openxmlformats.org/drawingml/2006/main">
          <a:off x="7048500" y="1596571"/>
          <a:ext cx="1551214" cy="30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58108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58108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CCD9D4F3-1CB6-4E57-BC6A-8FDD6DF1AC3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3"/>
            <a:ext cx="2972098" cy="458107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3"/>
            <a:ext cx="2972098" cy="458107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93" tIns="43247" rIns="86493" bIns="432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343704"/>
            <a:ext cx="5485805" cy="4113892"/>
          </a:xfrm>
          <a:prstGeom prst="rect">
            <a:avLst/>
          </a:prstGeom>
        </p:spPr>
        <p:txBody>
          <a:bodyPr vert="horz" lIns="86493" tIns="43247" rIns="86493" bIns="4324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2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AC362D7-300E-4B99-827B-C2DE49930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AC362D7-300E-4B99-827B-C2DE49930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6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remove clause about proxy for urban/rural?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9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distributions now match with ACS. </a:t>
            </a:r>
            <a:r>
              <a:rPr lang="en-US" dirty="0">
                <a:solidFill>
                  <a:srgbClr val="FF0000"/>
                </a:solidFill>
              </a:rPr>
              <a:t>ADD POPULATION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4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remove clause about proxy for urban/rural?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2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for BSC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1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distributions now match with ACS. </a:t>
            </a:r>
            <a:r>
              <a:rPr lang="en-US" dirty="0">
                <a:solidFill>
                  <a:srgbClr val="FF0000"/>
                </a:solidFill>
              </a:rPr>
              <a:t>ADD POPULATION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8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W3 raked to rural-urban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33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remove clause about proxy for urban/rural?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8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distributions now match with ACS. </a:t>
            </a:r>
            <a:r>
              <a:rPr lang="en-US" dirty="0">
                <a:solidFill>
                  <a:srgbClr val="FF0000"/>
                </a:solidFill>
              </a:rPr>
              <a:t>ADD POPULATION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67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these in case asked – not expected to match all these. 28 29 could be cut for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49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leaning to w3 regardless  w2 or w3 and further tweaking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39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3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map to 15-18 and not 19-22</a:t>
            </a:r>
          </a:p>
          <a:p>
            <a:r>
              <a:rPr lang="en-US" dirty="0"/>
              <a:t>Not on 19-22 because some strata have no PSUs </a:t>
            </a:r>
          </a:p>
          <a:p>
            <a:r>
              <a:rPr lang="en-US" dirty="0"/>
              <a:t>Don’t’ have single year representative data – first time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0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AC362D7-300E-4B99-827B-C2DE49930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6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AC362D7-300E-4B99-827B-C2DE49930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1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AC362D7-300E-4B99-827B-C2DE49930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2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Reverse order from 6 PSUs to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0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ABF0-5CEF-4ABE-A470-1528553B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AFC93-55DA-4D40-8A0F-6A15F302A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A773-B00E-405E-B15D-6ED6B199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6BCC3-E522-4E09-A84C-6177E685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97E11-A393-453C-ACA7-1C4AF5B8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3714-EAE7-4AB5-9A73-ED38433D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6A62E-D84C-4CDA-B894-E8D3A53EA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FC50-08C0-4671-B299-E16B266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3FD78-4E65-4E6C-B5DA-B365079F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21F4-60B8-4A1A-BC0F-EB334A35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731A-AFC9-4A2F-8567-0B9E596C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6689E-E64A-433C-99B2-35133C43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B2DE-0F49-40AF-9BDB-58744110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D9A6-A045-45B6-BBE2-A3874F3F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07347-6DC7-4512-BDBA-194B5F12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2499-751D-4582-AE5F-CBCFB287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A08A-AA22-40A6-BCCD-3DAA860DA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73092-67D8-450C-863D-176C1071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90FCB-68D5-459C-AE58-287C6A24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2805A-8190-406F-ACC6-525BE11F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791EA-CB0E-4A94-BF6F-23FF6945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0E6A-8303-4EAB-AA74-4FD773C7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E63D5-EAFF-4F36-9F12-68B054E57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93902-8870-494E-84EA-FA9CA058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F3A73-D18E-4559-B3FE-B6FE1A12A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70FE1-9A8E-4CCE-8380-A089ED2AE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2C3B2-1F6E-41A4-9C9C-2FEAF277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DD66D-F897-47DE-BD2A-22F0624E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D7856-1136-4EE3-869A-B3D7B8C6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3A86-0AD1-4662-975C-529DD6FE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BFED8-433D-41DD-943F-4FEDD61F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46370-EB90-479D-BECE-5CEB5F03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670F7-0AC2-4C56-965B-DEC4A52A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B4328-5C38-4193-A0C2-AFA8B76C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708DD-2568-44C0-BFE8-D900F453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E5605-492C-40E8-B093-666B49DB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013D-5A05-4397-A9A7-A10FCF48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C626-1C65-466A-8F4E-E84E822F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BB56D-C072-4CE9-B22B-9978F59EA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789B0-0962-4C20-9B29-AE1A3DD8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73F7C-6D3D-4A17-BD53-2576F3B0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5FAF-1B7A-4B29-A469-86C98630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5E76-C279-4D6F-BDBC-387B9482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282CF-F872-445F-9432-FA1B69BB8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67E1-2503-4D5C-8B55-D40A5A1F4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80DF4-EF27-40EB-9F99-B37F0D4F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C27C7-3F9B-4D08-A346-4391227C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E4E19-88CA-4D3F-A5BB-7CA0936F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2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C216-AFBB-4EF5-BCF6-51D3CF07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E76FE-09A4-4CC9-A864-BF6583628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03133-1C26-43F5-85F9-533E163F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764B2-56A5-40B6-BC59-B681BBD4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3326-CEDE-4DA7-A7A8-FEA45B8F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buClr>
                <a:srgbClr val="008BB0"/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07A9AF-2757-4500-B87F-59A251E0EA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07297" y="4520409"/>
            <a:ext cx="680418" cy="46557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3CA8E-ED50-4BCD-A8A8-E372A99DB38D}"/>
              </a:ext>
            </a:extLst>
          </p:cNvPr>
          <p:cNvSpPr txBox="1"/>
          <p:nvPr userDrawn="1"/>
        </p:nvSpPr>
        <p:spPr>
          <a:xfrm>
            <a:off x="8454788" y="4685458"/>
            <a:ext cx="627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694281-C284-4306-9CB3-4BEFFCFE71D3}" type="slidenum">
              <a:rPr 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103F8-91C1-46FF-9A0E-DA86DDB3A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0858B-E0AE-4D73-A883-6C2975743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C34A5-E412-484B-A118-D594CAB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23752-A9BA-4711-92CE-901B40FC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BEC0B-4471-4DA5-AB17-A6CD9F27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6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EBC3-B043-499A-9220-75BC890C79EA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0912-648A-49C9-B6C8-37533D4F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2" indent="-342892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1pPr>
            <a:lvl2pPr>
              <a:buClr>
                <a:srgbClr val="008BB0"/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07A9AF-2757-4500-B87F-59A251E0EA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07297" y="4520409"/>
            <a:ext cx="680418" cy="46557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3CA8E-ED50-4BCD-A8A8-E372A99DB38D}"/>
              </a:ext>
            </a:extLst>
          </p:cNvPr>
          <p:cNvSpPr txBox="1"/>
          <p:nvPr userDrawn="1"/>
        </p:nvSpPr>
        <p:spPr>
          <a:xfrm>
            <a:off x="8454789" y="4685459"/>
            <a:ext cx="627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694281-C284-4306-9CB3-4BEFFCFE71D3}" type="slidenum">
              <a:rPr 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3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0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6371949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929762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3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2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5085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71450"/>
            <a:ext cx="34512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  <a:prstGeom prst="rect">
            <a:avLst/>
          </a:prstGeom>
        </p:spPr>
        <p:txBody>
          <a:bodyPr/>
          <a:lstStyle/>
          <a:p>
            <a:fld id="{D728701E-CAF4-4159-9B3E-41C86DFFA30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89"/>
            <a:ext cx="331694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2" y="131109"/>
            <a:ext cx="41330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498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762000" y="3321071"/>
            <a:ext cx="6781800" cy="13080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sz="half" idx="1"/>
          </p:nvPr>
        </p:nvSpPr>
        <p:spPr>
          <a:xfrm>
            <a:off x="762000" y="418825"/>
            <a:ext cx="3657600" cy="2902247"/>
          </a:xfrm>
          <a:prstGeom prst="rect">
            <a:avLst/>
          </a:prstGeom>
        </p:spPr>
        <p:txBody>
          <a:bodyPr>
            <a:normAutofit/>
          </a:bodyPr>
          <a:lstStyle>
            <a:lvl1pPr marL="205740" indent="-205740">
              <a:spcBef>
                <a:spcPts val="450"/>
              </a:spcBef>
              <a:defRPr sz="2100"/>
            </a:lvl1pPr>
            <a:lvl2pPr marL="480060" indent="-240030">
              <a:spcBef>
                <a:spcPts val="450"/>
              </a:spcBef>
              <a:defRPr sz="2100"/>
            </a:lvl2pPr>
            <a:lvl3pPr marL="720089" indent="-240029">
              <a:spcBef>
                <a:spcPts val="450"/>
              </a:spcBef>
              <a:defRPr sz="2100"/>
            </a:lvl3pPr>
            <a:lvl4pPr marL="952500" indent="-266700">
              <a:spcBef>
                <a:spcPts val="450"/>
              </a:spcBef>
              <a:defRPr sz="2100"/>
            </a:lvl4pPr>
            <a:lvl5pPr marL="1123950" indent="-266700">
              <a:spcBef>
                <a:spcPts val="450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7620000" y="4230195"/>
            <a:ext cx="762000" cy="34480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6262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47812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fld id="{D728701E-CAF4-4159-9B3E-41C86DFFA30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18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4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3"/>
            <a:ext cx="9144000" cy="15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53039-934F-433C-828D-540CD3EA47C7}"/>
              </a:ext>
            </a:extLst>
          </p:cNvPr>
          <p:cNvSpPr txBox="1"/>
          <p:nvPr userDrawn="1"/>
        </p:nvSpPr>
        <p:spPr>
          <a:xfrm>
            <a:off x="8454788" y="4685458"/>
            <a:ext cx="627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694281-C284-4306-9CB3-4BEFFCFE71D3}" type="slidenum">
              <a:rPr 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har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144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50" b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Shape 285"/>
          <p:cNvSpPr>
            <a:spLocks noGrp="1"/>
          </p:cNvSpPr>
          <p:nvPr>
            <p:ph type="sldNum" sz="quarter" idx="2"/>
          </p:nvPr>
        </p:nvSpPr>
        <p:spPr>
          <a:xfrm>
            <a:off x="6553200" y="4731788"/>
            <a:ext cx="2133600" cy="34480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6816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36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48058604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3A8D-1008-4C54-92D6-F8DB613CE516}" type="datetime1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71BD-D92B-42A6-9F98-CDFE05B3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1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2861485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E363-84DC-4207-AD3B-7731E50637D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CC8B-178B-4F1B-A641-2CD8B923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5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BBA-092E-9C4D-BAA4-528E1677ACFA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4B1A-6D31-4E44-A17C-85B8DACF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0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F9D7-11DA-4A38-953B-DF8A8CD1A6F1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8EC7-EB9D-4C15-AE4B-9EC6C516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3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297EDBE-DCA2-41C0-B357-592B46EEA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82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6246D-0ACE-4B9C-B120-6EA495B77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0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14DCD-2AD5-4AA6-86FA-E5D8716A7CD2}"/>
              </a:ext>
            </a:extLst>
          </p:cNvPr>
          <p:cNvSpPr txBox="1"/>
          <p:nvPr userDrawn="1"/>
        </p:nvSpPr>
        <p:spPr>
          <a:xfrm>
            <a:off x="8454788" y="4685458"/>
            <a:ext cx="627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694281-C284-4306-9CB3-4BEFFCFE71D3}" type="slidenum">
              <a:rPr 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EBC3-B043-499A-9220-75BC890C79EA}" type="datetime1">
              <a:rPr lang="en-US" smtClean="0"/>
              <a:t>1/27/2021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0912-648A-49C9-B6C8-37533D4F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73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8" y="211931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E58EF-4B51-4AFA-A058-4D89BA463476}"/>
              </a:ext>
            </a:extLst>
          </p:cNvPr>
          <p:cNvSpPr txBox="1"/>
          <p:nvPr userDrawn="1"/>
        </p:nvSpPr>
        <p:spPr>
          <a:xfrm>
            <a:off x="8454788" y="4685458"/>
            <a:ext cx="627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694281-C284-4306-9CB3-4BEFFCFE71D3}" type="slidenum">
              <a:rPr 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440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1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4717620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29504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4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817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6948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62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94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B2231-17A5-44C6-B874-53CB4E3C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97CA3-7024-493B-B162-B8B730A2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6764E-BB94-4096-87DC-DA0F6BA1D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07F4-6A56-479B-BD38-64E79FCC039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97B58-4C04-456B-852D-AE69E1044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DE11-807F-4B66-A322-BC9250C5E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3D9A-4FF4-4375-A0AF-415C2275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5" r:id="rId12"/>
    <p:sldLayoutId id="214748390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46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series/sr_02/sr02-184-508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FF1960-0A6C-4995-82DF-054D4B55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NHANES pre-pandemic 2017-2020 </a:t>
            </a:r>
            <a:br>
              <a:rPr lang="en-US" sz="3200" dirty="0"/>
            </a:br>
            <a:r>
              <a:rPr lang="en-US" sz="3200" dirty="0"/>
              <a:t>sample weights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427238"/>
          </a:xfrm>
        </p:spPr>
        <p:txBody>
          <a:bodyPr/>
          <a:lstStyle/>
          <a:p>
            <a:r>
              <a:rPr lang="en-US" dirty="0">
                <a:solidFill>
                  <a:srgbClr val="007D57"/>
                </a:solidFill>
              </a:rPr>
              <a:t>NCHS BSC Meeting, January 27, 2021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69AC4-6ADC-45A8-98F7-82E7006C8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7845552" cy="971550"/>
          </a:xfrm>
        </p:spPr>
        <p:txBody>
          <a:bodyPr/>
          <a:lstStyle/>
          <a:p>
            <a:r>
              <a:rPr lang="en-US" dirty="0">
                <a:solidFill>
                  <a:srgbClr val="007D57"/>
                </a:solidFill>
              </a:rPr>
              <a:t>Cynthia L. Ogden, PhD</a:t>
            </a:r>
          </a:p>
          <a:p>
            <a:r>
              <a:rPr lang="en-US" dirty="0">
                <a:solidFill>
                  <a:srgbClr val="007D57"/>
                </a:solidFill>
              </a:rPr>
              <a:t>Stats Team: Te-Ching Chen, PhD, Orlando Davy, MPH, Steven Fink, MA</a:t>
            </a:r>
          </a:p>
        </p:txBody>
      </p:sp>
    </p:spTree>
    <p:extLst>
      <p:ext uri="{BB962C8B-B14F-4D97-AF65-F5344CB8AC3E}">
        <p14:creationId xmlns:p14="http://schemas.microsoft.com/office/powerpoint/2010/main" val="171327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477F-C541-414F-A5FC-F1557B86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4" y="537775"/>
            <a:ext cx="8229600" cy="467917"/>
          </a:xfrm>
        </p:spPr>
        <p:txBody>
          <a:bodyPr/>
          <a:lstStyle/>
          <a:p>
            <a:pPr algn="ctr"/>
            <a:r>
              <a:rPr lang="en-US" dirty="0"/>
              <a:t>Pre-pandemic </a:t>
            </a:r>
            <a:r>
              <a:rPr lang="en-US" u="sng" dirty="0"/>
              <a:t>2017-2020</a:t>
            </a:r>
            <a:r>
              <a:rPr lang="en-US" dirty="0"/>
              <a:t> PSUs per strata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7638F3C-4906-41CF-9766-AC1B4170397D}"/>
              </a:ext>
            </a:extLst>
          </p:cNvPr>
          <p:cNvGraphicFramePr>
            <a:graphicFrameLocks noGrp="1"/>
          </p:cNvGraphicFramePr>
          <p:nvPr/>
        </p:nvGraphicFramePr>
        <p:xfrm>
          <a:off x="89721" y="1472266"/>
          <a:ext cx="8796547" cy="27932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5433">
                  <a:extLst>
                    <a:ext uri="{9D8B030D-6E8A-4147-A177-3AD203B41FA5}">
                      <a16:colId xmlns:a16="http://schemas.microsoft.com/office/drawing/2014/main" val="1043764698"/>
                    </a:ext>
                  </a:extLst>
                </a:gridCol>
                <a:gridCol w="609110">
                  <a:extLst>
                    <a:ext uri="{9D8B030D-6E8A-4147-A177-3AD203B41FA5}">
                      <a16:colId xmlns:a16="http://schemas.microsoft.com/office/drawing/2014/main" val="44157896"/>
                    </a:ext>
                  </a:extLst>
                </a:gridCol>
                <a:gridCol w="358719">
                  <a:extLst>
                    <a:ext uri="{9D8B030D-6E8A-4147-A177-3AD203B41FA5}">
                      <a16:colId xmlns:a16="http://schemas.microsoft.com/office/drawing/2014/main" val="957457175"/>
                    </a:ext>
                  </a:extLst>
                </a:gridCol>
                <a:gridCol w="408901">
                  <a:extLst>
                    <a:ext uri="{9D8B030D-6E8A-4147-A177-3AD203B41FA5}">
                      <a16:colId xmlns:a16="http://schemas.microsoft.com/office/drawing/2014/main" val="213895106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63556081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48599635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952521931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549488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58269291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112017649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617919870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337158123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597796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133621092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703458085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430502231"/>
                    </a:ext>
                  </a:extLst>
                </a:gridCol>
              </a:tblGrid>
              <a:tr h="34601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2015-2018 Strata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479083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Least healthy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2251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Cer-tainty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431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51028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2019-2020 completed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65120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Pre-pandemic 2017-2020 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8972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D087-D0EB-473F-9EDE-B38CE677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72" y="314335"/>
            <a:ext cx="8229600" cy="400600"/>
          </a:xfrm>
        </p:spPr>
        <p:txBody>
          <a:bodyPr/>
          <a:lstStyle/>
          <a:p>
            <a:pPr algn="ctr"/>
            <a:r>
              <a:rPr lang="en-US" sz="2800" dirty="0"/>
              <a:t>PSU adjustment factor for pre-pandemic 2017-2020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C206B7-814E-4AE5-96A4-E5A66E0E8DBB}"/>
                  </a:ext>
                </a:extLst>
              </p:cNvPr>
              <p:cNvSpPr/>
              <p:nvPr/>
            </p:nvSpPr>
            <p:spPr>
              <a:xfrm>
                <a:off x="694183" y="925943"/>
                <a:ext cx="7919045" cy="1770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8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Number PSUs per stratum for pre-pandemic 2017-2020 was 2-6 (last slide)</a:t>
                </a:r>
              </a:p>
              <a:p>
                <a:pPr marL="742950" lvl="1" indent="-285750">
                  <a:buClr>
                    <a:srgbClr val="008000"/>
                  </a:buClr>
                  <a:buFont typeface="Wingdings" panose="05000000000000000000" pitchFamily="2" charset="2"/>
                  <a:buChar char="§"/>
                </a:pPr>
                <a:endParaRPr lang="en-US" sz="1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742950" lvl="1" indent="-285750">
                  <a:buClr>
                    <a:srgbClr val="008000"/>
                  </a:buClr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solidFill>
                      <a:schemeClr val="accent4">
                        <a:lumMod val="50000"/>
                      </a:schemeClr>
                    </a:solidFill>
                  </a:rPr>
                  <a:t>Should have been 4 based on sample design so PSU factor created:</a:t>
                </a:r>
              </a:p>
              <a:p>
                <a:pPr lvl="1">
                  <a:buClr>
                    <a:srgbClr val="008000"/>
                  </a:buClr>
                </a:pPr>
                <a:endParaRPr lang="en-US" sz="1400" dirty="0">
                  <a:solidFill>
                    <a:schemeClr val="accent4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  <a:p>
                <a:pPr lvl="1">
                  <a:buClr>
                    <a:srgbClr val="008000"/>
                  </a:buClr>
                </a:pPr>
                <a:r>
                  <a:rPr lang="en-US" sz="1400" dirty="0">
                    <a:solidFill>
                      <a:schemeClr val="accent4">
                        <a:lumMod val="50000"/>
                      </a:schemeClr>
                    </a:solidFill>
                    <a:cs typeface="Calibri" panose="020F0502020204030204" pitchFamily="34" charset="0"/>
                  </a:rPr>
                  <a:t>	PSU adjusting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PSUs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fielded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major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cs typeface="Calibri" panose="020F0502020204030204" pitchFamily="34" charset="0"/>
                          </a:rPr>
                          <m:t>stratum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C206B7-814E-4AE5-96A4-E5A66E0E8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3" y="925943"/>
                <a:ext cx="7919045" cy="1770356"/>
              </a:xfrm>
              <a:prstGeom prst="rect">
                <a:avLst/>
              </a:prstGeom>
              <a:blipFill>
                <a:blip r:embed="rId3"/>
                <a:stretch>
                  <a:fillRect l="-539" t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B3A400-E63E-410A-8623-36A96D431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03445"/>
              </p:ext>
            </p:extLst>
          </p:nvPr>
        </p:nvGraphicFramePr>
        <p:xfrm>
          <a:off x="3128675" y="2571750"/>
          <a:ext cx="2565400" cy="2228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114">
                  <a:extLst>
                    <a:ext uri="{9D8B030D-6E8A-4147-A177-3AD203B41FA5}">
                      <a16:colId xmlns:a16="http://schemas.microsoft.com/office/drawing/2014/main" val="2893317021"/>
                    </a:ext>
                  </a:extLst>
                </a:gridCol>
                <a:gridCol w="1284286">
                  <a:extLst>
                    <a:ext uri="{9D8B030D-6E8A-4147-A177-3AD203B41FA5}">
                      <a16:colId xmlns:a16="http://schemas.microsoft.com/office/drawing/2014/main" val="3772024114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PSUs per stratum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Adjustment factor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1977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54618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0353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2193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41996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80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03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477F-C541-414F-A5FC-F1557B86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4" y="537775"/>
            <a:ext cx="8229600" cy="467917"/>
          </a:xfrm>
        </p:spPr>
        <p:txBody>
          <a:bodyPr/>
          <a:lstStyle/>
          <a:p>
            <a:pPr algn="ctr"/>
            <a:r>
              <a:rPr lang="en-US" dirty="0"/>
              <a:t>Pre-pandemic </a:t>
            </a:r>
            <a:r>
              <a:rPr lang="en-US" u="sng" dirty="0"/>
              <a:t>2017-2020</a:t>
            </a:r>
            <a:r>
              <a:rPr lang="en-US" dirty="0"/>
              <a:t> PSUs per strata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7638F3C-4906-41CF-9766-AC1B41703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89518"/>
              </p:ext>
            </p:extLst>
          </p:nvPr>
        </p:nvGraphicFramePr>
        <p:xfrm>
          <a:off x="89721" y="1472266"/>
          <a:ext cx="8796547" cy="328725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5433">
                  <a:extLst>
                    <a:ext uri="{9D8B030D-6E8A-4147-A177-3AD203B41FA5}">
                      <a16:colId xmlns:a16="http://schemas.microsoft.com/office/drawing/2014/main" val="1043764698"/>
                    </a:ext>
                  </a:extLst>
                </a:gridCol>
                <a:gridCol w="609110">
                  <a:extLst>
                    <a:ext uri="{9D8B030D-6E8A-4147-A177-3AD203B41FA5}">
                      <a16:colId xmlns:a16="http://schemas.microsoft.com/office/drawing/2014/main" val="44157896"/>
                    </a:ext>
                  </a:extLst>
                </a:gridCol>
                <a:gridCol w="464136">
                  <a:extLst>
                    <a:ext uri="{9D8B030D-6E8A-4147-A177-3AD203B41FA5}">
                      <a16:colId xmlns:a16="http://schemas.microsoft.com/office/drawing/2014/main" val="957457175"/>
                    </a:ext>
                  </a:extLst>
                </a:gridCol>
                <a:gridCol w="445477">
                  <a:extLst>
                    <a:ext uri="{9D8B030D-6E8A-4147-A177-3AD203B41FA5}">
                      <a16:colId xmlns:a16="http://schemas.microsoft.com/office/drawing/2014/main" val="2138951068"/>
                    </a:ext>
                  </a:extLst>
                </a:gridCol>
                <a:gridCol w="370039">
                  <a:extLst>
                    <a:ext uri="{9D8B030D-6E8A-4147-A177-3AD203B41FA5}">
                      <a16:colId xmlns:a16="http://schemas.microsoft.com/office/drawing/2014/main" val="263556081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48599635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952521931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549488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58269291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112017649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617919870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337158123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597796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133621092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703458085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430502231"/>
                    </a:ext>
                  </a:extLst>
                </a:gridCol>
              </a:tblGrid>
              <a:tr h="34601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2015-2018 Strata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479083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Least healthy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2251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Cer-tainty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431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51028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2019-2020 completed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65120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Pre-pandemic 2017-2020 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81052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Adjustment factor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71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393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477F-C541-414F-A5FC-F1557B86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4" y="537775"/>
            <a:ext cx="8229600" cy="467917"/>
          </a:xfrm>
        </p:spPr>
        <p:txBody>
          <a:bodyPr/>
          <a:lstStyle/>
          <a:p>
            <a:pPr algn="ctr"/>
            <a:r>
              <a:rPr lang="en-US" dirty="0"/>
              <a:t>Pre-pandemic </a:t>
            </a:r>
            <a:r>
              <a:rPr lang="en-US" u="sng" dirty="0"/>
              <a:t>2017-2020</a:t>
            </a:r>
            <a:r>
              <a:rPr lang="en-US" dirty="0"/>
              <a:t> PSUs per strata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7638F3C-4906-41CF-9766-AC1B4170397D}"/>
              </a:ext>
            </a:extLst>
          </p:cNvPr>
          <p:cNvGraphicFramePr>
            <a:graphicFrameLocks noGrp="1"/>
          </p:cNvGraphicFramePr>
          <p:nvPr/>
        </p:nvGraphicFramePr>
        <p:xfrm>
          <a:off x="89721" y="1472266"/>
          <a:ext cx="8796547" cy="328725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5433">
                  <a:extLst>
                    <a:ext uri="{9D8B030D-6E8A-4147-A177-3AD203B41FA5}">
                      <a16:colId xmlns:a16="http://schemas.microsoft.com/office/drawing/2014/main" val="1043764698"/>
                    </a:ext>
                  </a:extLst>
                </a:gridCol>
                <a:gridCol w="609110">
                  <a:extLst>
                    <a:ext uri="{9D8B030D-6E8A-4147-A177-3AD203B41FA5}">
                      <a16:colId xmlns:a16="http://schemas.microsoft.com/office/drawing/2014/main" val="44157896"/>
                    </a:ext>
                  </a:extLst>
                </a:gridCol>
                <a:gridCol w="464136">
                  <a:extLst>
                    <a:ext uri="{9D8B030D-6E8A-4147-A177-3AD203B41FA5}">
                      <a16:colId xmlns:a16="http://schemas.microsoft.com/office/drawing/2014/main" val="957457175"/>
                    </a:ext>
                  </a:extLst>
                </a:gridCol>
                <a:gridCol w="445477">
                  <a:extLst>
                    <a:ext uri="{9D8B030D-6E8A-4147-A177-3AD203B41FA5}">
                      <a16:colId xmlns:a16="http://schemas.microsoft.com/office/drawing/2014/main" val="2138951068"/>
                    </a:ext>
                  </a:extLst>
                </a:gridCol>
                <a:gridCol w="370039">
                  <a:extLst>
                    <a:ext uri="{9D8B030D-6E8A-4147-A177-3AD203B41FA5}">
                      <a16:colId xmlns:a16="http://schemas.microsoft.com/office/drawing/2014/main" val="263556081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48599635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952521931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549488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58269291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112017649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617919870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337158123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597796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133621092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703458085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430502231"/>
                    </a:ext>
                  </a:extLst>
                </a:gridCol>
              </a:tblGrid>
              <a:tr h="34601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2015-2018 Strata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479083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Least healthy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2251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Cer-tainty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431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51028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2019-2020 completed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65120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Pre-pandemic 2017-2020 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81052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Adjustment factor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7194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C760D3B-BAB1-40D4-A269-BE87636FCD04}"/>
              </a:ext>
            </a:extLst>
          </p:cNvPr>
          <p:cNvSpPr/>
          <p:nvPr/>
        </p:nvSpPr>
        <p:spPr>
          <a:xfrm>
            <a:off x="89721" y="2798618"/>
            <a:ext cx="8796547" cy="146858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62A4C50-DB11-49FE-92C3-0A791963B0A5}"/>
              </a:ext>
            </a:extLst>
          </p:cNvPr>
          <p:cNvSpPr/>
          <p:nvPr/>
        </p:nvSpPr>
        <p:spPr>
          <a:xfrm>
            <a:off x="2064327" y="2951018"/>
            <a:ext cx="1620981" cy="13161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1.67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unweighted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8399C6F-B708-41F5-9C29-50A69DEF4613}"/>
              </a:ext>
            </a:extLst>
          </p:cNvPr>
          <p:cNvSpPr/>
          <p:nvPr/>
        </p:nvSpPr>
        <p:spPr>
          <a:xfrm>
            <a:off x="7265287" y="2951018"/>
            <a:ext cx="1620981" cy="13161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1.38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unweighted</a:t>
            </a:r>
          </a:p>
        </p:txBody>
      </p:sp>
    </p:spTree>
    <p:extLst>
      <p:ext uri="{BB962C8B-B14F-4D97-AF65-F5344CB8AC3E}">
        <p14:creationId xmlns:p14="http://schemas.microsoft.com/office/powerpoint/2010/main" val="5441817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8786DA-D9C4-46F6-B7EA-13D2EEFE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sample weights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C2296-E48E-4F99-A52D-0DB51782B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24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57336C-D48D-4BDB-87FA-FF3C3FBFC088}"/>
              </a:ext>
            </a:extLst>
          </p:cNvPr>
          <p:cNvSpPr txBox="1">
            <a:spLocks/>
          </p:cNvSpPr>
          <p:nvPr/>
        </p:nvSpPr>
        <p:spPr>
          <a:xfrm>
            <a:off x="457200" y="307052"/>
            <a:ext cx="8229600" cy="633367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/>
            <a:r>
              <a:rPr lang="en-US" dirty="0"/>
              <a:t>Weighting adjustments </a:t>
            </a:r>
          </a:p>
          <a:p>
            <a:pPr algn="ctr"/>
            <a:r>
              <a:rPr lang="en-US" dirty="0"/>
              <a:t>beyond those done for 2017-2018*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EB5833-ABBF-45E0-A5A5-259FA3EDD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26184"/>
              </p:ext>
            </p:extLst>
          </p:nvPr>
        </p:nvGraphicFramePr>
        <p:xfrm>
          <a:off x="1895840" y="1618412"/>
          <a:ext cx="5144416" cy="19066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047043">
                  <a:extLst>
                    <a:ext uri="{9D8B030D-6E8A-4147-A177-3AD203B41FA5}">
                      <a16:colId xmlns:a16="http://schemas.microsoft.com/office/drawing/2014/main" val="4112495468"/>
                    </a:ext>
                  </a:extLst>
                </a:gridCol>
                <a:gridCol w="1097373">
                  <a:extLst>
                    <a:ext uri="{9D8B030D-6E8A-4147-A177-3AD203B41FA5}">
                      <a16:colId xmlns:a16="http://schemas.microsoft.com/office/drawing/2014/main" val="3460336453"/>
                    </a:ext>
                  </a:extLst>
                </a:gridCol>
              </a:tblGrid>
              <a:tr h="4568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2017−2020 W1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76190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Added 18 PSUs from 2019-20 to the 2017-18 data collection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61" marR="3161" marT="3161" marB="0" anchor="b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66864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Created factors to adjust base weights for 48 completed PSUs in a 60-PSU sample design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161" marR="3161" marT="3161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61076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Raking to 4 PSU pop size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1" marR="3161" marT="3161" marB="0" anchor="b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48204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Raking to NCHS rural-urban codes (4 levels)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1" marR="3161" marT="3161" marB="0" anchor="b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5513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AB0FEEC-D043-48CE-BF6C-19492B4CB1B5}"/>
              </a:ext>
            </a:extLst>
          </p:cNvPr>
          <p:cNvSpPr/>
          <p:nvPr/>
        </p:nvSpPr>
        <p:spPr>
          <a:xfrm>
            <a:off x="1433531" y="4404974"/>
            <a:ext cx="6276937" cy="4314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*non-response adjustments and raking for demographics, education and income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53BC7-79C5-472B-BECF-EA5EDE9BB847}"/>
              </a:ext>
            </a:extLst>
          </p:cNvPr>
          <p:cNvSpPr/>
          <p:nvPr/>
        </p:nvSpPr>
        <p:spPr>
          <a:xfrm>
            <a:off x="1750646" y="2844800"/>
            <a:ext cx="5478585" cy="945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88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839-5780-4EBE-8EBB-32CFCE2A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D57"/>
                </a:solidFill>
              </a:rPr>
              <a:t>Compare demographic estimates from ACS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80AB4-03F0-4074-95AE-26F53FFAED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 population size or urban/rural adjustments for 2017-2018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Because PSU adjustment factors for 2017-2020, compare weighted sample to ACS on:</a:t>
            </a:r>
          </a:p>
          <a:p>
            <a:pPr lvl="1">
              <a:buClr>
                <a:srgbClr val="007D57"/>
              </a:buClr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Population size</a:t>
            </a:r>
          </a:p>
          <a:p>
            <a:pPr lvl="1">
              <a:buClr>
                <a:srgbClr val="007D57"/>
              </a:buClr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Urban/rural distribution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DE3B0-5835-4CBB-B13E-11C399A4E7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8680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5EC8-0757-43B2-AA44-EDCCA9C1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7D57"/>
                </a:solidFill>
              </a:rPr>
              <a:t>W1</a:t>
            </a:r>
            <a:endParaRPr lang="en-US" sz="2800" dirty="0">
              <a:solidFill>
                <a:srgbClr val="007D5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05AB9-3CB8-4D9E-9F48-E92BB8DFE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007D57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NHANES pre-pandemic 2017-2020 differed from ACS</a:t>
            </a:r>
          </a:p>
          <a:p>
            <a:pPr marL="742950" lvl="2" indent="-342900" defTabSz="844550">
              <a:lnSpc>
                <a:spcPct val="90000"/>
              </a:lnSpc>
              <a:spcAft>
                <a:spcPct val="15000"/>
              </a:spcAft>
              <a:buClr>
                <a:srgbClr val="007D57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Population size</a:t>
            </a:r>
          </a:p>
          <a:p>
            <a:pPr marL="742950" lvl="2" indent="-342900" defTabSz="844550">
              <a:lnSpc>
                <a:spcPct val="90000"/>
              </a:lnSpc>
              <a:spcAft>
                <a:spcPct val="15000"/>
              </a:spcAft>
              <a:buClr>
                <a:srgbClr val="007D57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Urban/rural distribution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D434-664C-44D7-A6E5-75CCB84342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63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CA04-D9E6-427B-890B-F85B9E08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50449"/>
            <a:ext cx="9042400" cy="748147"/>
          </a:xfrm>
        </p:spPr>
        <p:txBody>
          <a:bodyPr/>
          <a:lstStyle/>
          <a:p>
            <a:pPr algn="ctr"/>
            <a:r>
              <a:rPr lang="en-US" sz="2400" dirty="0"/>
              <a:t>NHANES vs. ACS </a:t>
            </a:r>
            <a:br>
              <a:rPr lang="en-US" sz="2400" dirty="0"/>
            </a:br>
            <a:r>
              <a:rPr lang="en-US" sz="2400" dirty="0"/>
              <a:t>Population Size Distribution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71CEEF-CE44-4BF9-B740-85D0673A76B4}"/>
              </a:ext>
            </a:extLst>
          </p:cNvPr>
          <p:cNvGraphicFramePr>
            <a:graphicFrameLocks noGrp="1"/>
          </p:cNvGraphicFramePr>
          <p:nvPr/>
        </p:nvGraphicFramePr>
        <p:xfrm>
          <a:off x="519918" y="845844"/>
          <a:ext cx="7887854" cy="38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276FC77-AAE6-4DCD-B9A2-DABB7A2A698A}"/>
              </a:ext>
            </a:extLst>
          </p:cNvPr>
          <p:cNvSpPr/>
          <p:nvPr/>
        </p:nvSpPr>
        <p:spPr>
          <a:xfrm>
            <a:off x="435805" y="957928"/>
            <a:ext cx="8373990" cy="127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8A36F-C394-4B16-83A8-F41BE00BDA77}"/>
              </a:ext>
            </a:extLst>
          </p:cNvPr>
          <p:cNvSpPr/>
          <p:nvPr/>
        </p:nvSpPr>
        <p:spPr>
          <a:xfrm>
            <a:off x="385005" y="2784059"/>
            <a:ext cx="8373990" cy="515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03EC-E2CE-4D39-92D8-29FE71012DD4}"/>
              </a:ext>
            </a:extLst>
          </p:cNvPr>
          <p:cNvSpPr/>
          <p:nvPr/>
        </p:nvSpPr>
        <p:spPr>
          <a:xfrm>
            <a:off x="435805" y="2800581"/>
            <a:ext cx="8373990" cy="4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372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7C506-F077-47A4-A86F-4875DB5D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2" y="110837"/>
            <a:ext cx="8392361" cy="684565"/>
          </a:xfrm>
        </p:spPr>
        <p:txBody>
          <a:bodyPr/>
          <a:lstStyle/>
          <a:p>
            <a:pPr algn="ctr"/>
            <a:r>
              <a:rPr lang="en-US" sz="2400" dirty="0"/>
              <a:t>NHANES vs. ACS</a:t>
            </a:r>
            <a:br>
              <a:rPr lang="en-US" sz="2400" dirty="0"/>
            </a:br>
            <a:r>
              <a:rPr lang="en-US" sz="2400" dirty="0"/>
              <a:t>Urban/Rural Distribution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51AA2B-E0EF-42EA-A512-7E5DA09C2390}"/>
              </a:ext>
            </a:extLst>
          </p:cNvPr>
          <p:cNvGraphicFramePr>
            <a:graphicFrameLocks noGrp="1"/>
          </p:cNvGraphicFramePr>
          <p:nvPr/>
        </p:nvGraphicFramePr>
        <p:xfrm>
          <a:off x="591128" y="877454"/>
          <a:ext cx="8159582" cy="371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97CA8F-BF2D-43E9-8279-368167A94C2E}"/>
              </a:ext>
            </a:extLst>
          </p:cNvPr>
          <p:cNvSpPr/>
          <p:nvPr/>
        </p:nvSpPr>
        <p:spPr>
          <a:xfrm>
            <a:off x="483924" y="866356"/>
            <a:ext cx="8373990" cy="11578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64DFF-F18F-4D70-8E10-00B63D9A3D5A}"/>
              </a:ext>
            </a:extLst>
          </p:cNvPr>
          <p:cNvSpPr/>
          <p:nvPr/>
        </p:nvSpPr>
        <p:spPr>
          <a:xfrm>
            <a:off x="483924" y="2660999"/>
            <a:ext cx="8373990" cy="49676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2A89C9-557E-4793-8E05-5220744C0C84}"/>
              </a:ext>
            </a:extLst>
          </p:cNvPr>
          <p:cNvSpPr/>
          <p:nvPr/>
        </p:nvSpPr>
        <p:spPr>
          <a:xfrm>
            <a:off x="435805" y="2698986"/>
            <a:ext cx="8373990" cy="4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855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4214-82FC-4A91-BDE2-1827E040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428"/>
            <a:ext cx="8229600" cy="4748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D57"/>
                </a:solidFill>
              </a:rPr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D99D1-0D5C-419E-B986-98A6D2F26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353" y="640246"/>
            <a:ext cx="8229600" cy="4028858"/>
          </a:xfrm>
        </p:spPr>
        <p:txBody>
          <a:bodyPr/>
          <a:lstStyle/>
          <a:p>
            <a:pPr marL="0" indent="0">
              <a:buClr>
                <a:srgbClr val="007D57"/>
              </a:buClr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rgbClr val="007D57"/>
              </a:buClr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Development of pre-pandemic 2017-2020 file and weights</a:t>
            </a:r>
          </a:p>
          <a:p>
            <a:pPr>
              <a:buClr>
                <a:srgbClr val="007D57"/>
              </a:buClr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Evaluation/comparison of estimates to:</a:t>
            </a:r>
          </a:p>
          <a:p>
            <a:pPr lvl="1">
              <a:buClr>
                <a:srgbClr val="007D57"/>
              </a:buClr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ACS</a:t>
            </a:r>
          </a:p>
          <a:p>
            <a:pPr lvl="1">
              <a:buClr>
                <a:srgbClr val="007D57"/>
              </a:buClr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NHIS</a:t>
            </a:r>
          </a:p>
          <a:p>
            <a:pPr lvl="1">
              <a:buClr>
                <a:srgbClr val="007D57"/>
              </a:buClr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Previous NHANES cycles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312142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EB5833-ABBF-45E0-A5A5-259FA3EDD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87850"/>
              </p:ext>
            </p:extLst>
          </p:nvPr>
        </p:nvGraphicFramePr>
        <p:xfrm>
          <a:off x="756200" y="1365776"/>
          <a:ext cx="6153242" cy="187272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047043">
                  <a:extLst>
                    <a:ext uri="{9D8B030D-6E8A-4147-A177-3AD203B41FA5}">
                      <a16:colId xmlns:a16="http://schemas.microsoft.com/office/drawing/2014/main" val="4112495468"/>
                    </a:ext>
                  </a:extLst>
                </a:gridCol>
                <a:gridCol w="1097373">
                  <a:extLst>
                    <a:ext uri="{9D8B030D-6E8A-4147-A177-3AD203B41FA5}">
                      <a16:colId xmlns:a16="http://schemas.microsoft.com/office/drawing/2014/main" val="3460336453"/>
                    </a:ext>
                  </a:extLst>
                </a:gridCol>
                <a:gridCol w="1008826">
                  <a:extLst>
                    <a:ext uri="{9D8B030D-6E8A-4147-A177-3AD203B41FA5}">
                      <a16:colId xmlns:a16="http://schemas.microsoft.com/office/drawing/2014/main" val="3258446178"/>
                    </a:ext>
                  </a:extLst>
                </a:gridCol>
              </a:tblGrid>
              <a:tr h="4568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2017−2020 W1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2017-2020</a:t>
                      </a:r>
                    </a:p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W2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76190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Added 18 PSUs from 2019-20 to the 2017-18 data collection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12091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Created factors to adjust base weights for 48 completed PSUs in a 60-PSU sample design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690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Raking to 4 PSU pop size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1" marR="3161" marT="31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48204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Raking to NCHS rural-urban codes (4 levels)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1" marR="3161" marT="3161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5513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2C7485-E1B5-47F3-B4A9-E7FC016F49D1}"/>
              </a:ext>
            </a:extLst>
          </p:cNvPr>
          <p:cNvSpPr/>
          <p:nvPr/>
        </p:nvSpPr>
        <p:spPr>
          <a:xfrm>
            <a:off x="633047" y="3959510"/>
            <a:ext cx="7541846" cy="633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8EE61-CF65-4F6C-9C56-412407162628}"/>
              </a:ext>
            </a:extLst>
          </p:cNvPr>
          <p:cNvSpPr txBox="1">
            <a:spLocks/>
          </p:cNvSpPr>
          <p:nvPr/>
        </p:nvSpPr>
        <p:spPr>
          <a:xfrm>
            <a:off x="457200" y="307052"/>
            <a:ext cx="8229600" cy="633367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/>
            <a:r>
              <a:rPr lang="en-US" dirty="0"/>
              <a:t>Weighting adjustments </a:t>
            </a:r>
          </a:p>
          <a:p>
            <a:pPr algn="ctr"/>
            <a:r>
              <a:rPr lang="en-US" dirty="0"/>
              <a:t>beyond those done for 2017-2018*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9B481-4256-4A7E-B49E-5C08BB81F2BC}"/>
              </a:ext>
            </a:extLst>
          </p:cNvPr>
          <p:cNvSpPr/>
          <p:nvPr/>
        </p:nvSpPr>
        <p:spPr>
          <a:xfrm>
            <a:off x="633048" y="2915138"/>
            <a:ext cx="6596184" cy="875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7CE3BC-A455-458A-9BFE-803DB7372525}"/>
              </a:ext>
            </a:extLst>
          </p:cNvPr>
          <p:cNvSpPr/>
          <p:nvPr/>
        </p:nvSpPr>
        <p:spPr>
          <a:xfrm>
            <a:off x="1433531" y="4404974"/>
            <a:ext cx="6276937" cy="4314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*non-response adjustments and raking for demographics, education and income</a:t>
            </a:r>
          </a:p>
        </p:txBody>
      </p:sp>
    </p:spTree>
    <p:extLst>
      <p:ext uri="{BB962C8B-B14F-4D97-AF65-F5344CB8AC3E}">
        <p14:creationId xmlns:p14="http://schemas.microsoft.com/office/powerpoint/2010/main" val="8597903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5EC8-0757-43B2-AA44-EDCCA9C1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7D57"/>
                </a:solidFill>
              </a:rPr>
              <a:t>W2</a:t>
            </a:r>
            <a:endParaRPr lang="en-US" sz="2800" dirty="0">
              <a:solidFill>
                <a:srgbClr val="007D5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7B928-B606-4BB4-97C3-186D5FB28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007D57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NHANES pre-pandemic 2017-2020 compared to ACS</a:t>
            </a:r>
          </a:p>
          <a:p>
            <a:pPr marL="742950" lvl="2" indent="-342900" defTabSz="844550">
              <a:lnSpc>
                <a:spcPct val="90000"/>
              </a:lnSpc>
              <a:spcAft>
                <a:spcPct val="15000"/>
              </a:spcAft>
              <a:buClr>
                <a:srgbClr val="007D57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Better match to ACS on population size than W1</a:t>
            </a:r>
          </a:p>
          <a:p>
            <a:pPr marL="742950" lvl="2" indent="-342900" defTabSz="844550">
              <a:lnSpc>
                <a:spcPct val="90000"/>
              </a:lnSpc>
              <a:spcAft>
                <a:spcPct val="15000"/>
              </a:spcAft>
              <a:buClr>
                <a:srgbClr val="007D57"/>
              </a:buClr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Urban/rural distribution continued to differ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61489-B5C6-4FED-8AB2-D071DBCD5BA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9984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CA04-D9E6-427B-890B-F85B9E08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50449"/>
            <a:ext cx="9042400" cy="748147"/>
          </a:xfrm>
        </p:spPr>
        <p:txBody>
          <a:bodyPr/>
          <a:lstStyle/>
          <a:p>
            <a:pPr algn="ctr"/>
            <a:r>
              <a:rPr lang="en-US" sz="2400" dirty="0"/>
              <a:t>NHANES vs. ACS </a:t>
            </a:r>
            <a:br>
              <a:rPr lang="en-US" sz="2400" dirty="0"/>
            </a:br>
            <a:r>
              <a:rPr lang="en-US" sz="2400" dirty="0"/>
              <a:t>Population Size Distribution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71CEEF-CE44-4BF9-B740-85D0673A76B4}"/>
              </a:ext>
            </a:extLst>
          </p:cNvPr>
          <p:cNvGraphicFramePr>
            <a:graphicFrameLocks noGrp="1"/>
          </p:cNvGraphicFramePr>
          <p:nvPr/>
        </p:nvGraphicFramePr>
        <p:xfrm>
          <a:off x="519918" y="845844"/>
          <a:ext cx="7887854" cy="38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276FC77-AAE6-4DCD-B9A2-DABB7A2A698A}"/>
              </a:ext>
            </a:extLst>
          </p:cNvPr>
          <p:cNvSpPr/>
          <p:nvPr/>
        </p:nvSpPr>
        <p:spPr>
          <a:xfrm>
            <a:off x="250092" y="845845"/>
            <a:ext cx="8373990" cy="600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03C4E-65AD-496F-B402-B6260D5434E6}"/>
              </a:ext>
            </a:extLst>
          </p:cNvPr>
          <p:cNvSpPr/>
          <p:nvPr/>
        </p:nvSpPr>
        <p:spPr>
          <a:xfrm>
            <a:off x="385005" y="2141243"/>
            <a:ext cx="8373990" cy="1158143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DE942-1E20-43A1-83D5-951FA81CE237}"/>
              </a:ext>
            </a:extLst>
          </p:cNvPr>
          <p:cNvSpPr/>
          <p:nvPr/>
        </p:nvSpPr>
        <p:spPr>
          <a:xfrm>
            <a:off x="435805" y="2816211"/>
            <a:ext cx="8373990" cy="4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094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7C506-F077-47A4-A86F-4875DB5D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2" y="110837"/>
            <a:ext cx="8392361" cy="684565"/>
          </a:xfrm>
        </p:spPr>
        <p:txBody>
          <a:bodyPr/>
          <a:lstStyle/>
          <a:p>
            <a:pPr algn="ctr"/>
            <a:r>
              <a:rPr lang="en-US" sz="2400" dirty="0"/>
              <a:t>NHANES vs. ACS</a:t>
            </a:r>
            <a:br>
              <a:rPr lang="en-US" sz="2400" dirty="0"/>
            </a:br>
            <a:r>
              <a:rPr lang="en-US" sz="2400" dirty="0"/>
              <a:t>Urban/Rural Distribution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51AA2B-E0EF-42EA-A512-7E5DA09C2390}"/>
              </a:ext>
            </a:extLst>
          </p:cNvPr>
          <p:cNvGraphicFramePr>
            <a:graphicFrameLocks noGrp="1"/>
          </p:cNvGraphicFramePr>
          <p:nvPr/>
        </p:nvGraphicFramePr>
        <p:xfrm>
          <a:off x="591128" y="877454"/>
          <a:ext cx="8159582" cy="371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97CA8F-BF2D-43E9-8279-368167A94C2E}"/>
              </a:ext>
            </a:extLst>
          </p:cNvPr>
          <p:cNvSpPr/>
          <p:nvPr/>
        </p:nvSpPr>
        <p:spPr>
          <a:xfrm>
            <a:off x="483924" y="866356"/>
            <a:ext cx="8373990" cy="571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64DFF-F18F-4D70-8E10-00B63D9A3D5A}"/>
              </a:ext>
            </a:extLst>
          </p:cNvPr>
          <p:cNvSpPr/>
          <p:nvPr/>
        </p:nvSpPr>
        <p:spPr>
          <a:xfrm>
            <a:off x="483924" y="2071077"/>
            <a:ext cx="8373990" cy="108668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5ECFB8-EAAD-48C2-80CA-2A8264EA17F6}"/>
              </a:ext>
            </a:extLst>
          </p:cNvPr>
          <p:cNvSpPr/>
          <p:nvPr/>
        </p:nvSpPr>
        <p:spPr>
          <a:xfrm>
            <a:off x="435805" y="2698986"/>
            <a:ext cx="8373990" cy="4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325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3F00EB-58AD-4854-AA6E-9B762A284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93917"/>
              </p:ext>
            </p:extLst>
          </p:nvPr>
        </p:nvGraphicFramePr>
        <p:xfrm>
          <a:off x="520226" y="1460330"/>
          <a:ext cx="7263151" cy="184571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047043">
                  <a:extLst>
                    <a:ext uri="{9D8B030D-6E8A-4147-A177-3AD203B41FA5}">
                      <a16:colId xmlns:a16="http://schemas.microsoft.com/office/drawing/2014/main" val="4112495468"/>
                    </a:ext>
                  </a:extLst>
                </a:gridCol>
                <a:gridCol w="1097373">
                  <a:extLst>
                    <a:ext uri="{9D8B030D-6E8A-4147-A177-3AD203B41FA5}">
                      <a16:colId xmlns:a16="http://schemas.microsoft.com/office/drawing/2014/main" val="3460336453"/>
                    </a:ext>
                  </a:extLst>
                </a:gridCol>
                <a:gridCol w="1008826">
                  <a:extLst>
                    <a:ext uri="{9D8B030D-6E8A-4147-A177-3AD203B41FA5}">
                      <a16:colId xmlns:a16="http://schemas.microsoft.com/office/drawing/2014/main" val="3258446178"/>
                    </a:ext>
                  </a:extLst>
                </a:gridCol>
                <a:gridCol w="1109909">
                  <a:extLst>
                    <a:ext uri="{9D8B030D-6E8A-4147-A177-3AD203B41FA5}">
                      <a16:colId xmlns:a16="http://schemas.microsoft.com/office/drawing/2014/main" val="643579198"/>
                    </a:ext>
                  </a:extLst>
                </a:gridCol>
              </a:tblGrid>
              <a:tr h="385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2017−2020 W1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2017-2020</a:t>
                      </a:r>
                    </a:p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W2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2017-2020</a:t>
                      </a:r>
                    </a:p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W3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76190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Added 18 PSUs from 2019-20 to the 2017-18 data collection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48069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Created factors to adjust base weights for 48 completed PSUs in a 60-PSU sample design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24288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Raking to 4 PSU pop size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1" marR="3161" marT="316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48204"/>
                  </a:ext>
                </a:extLst>
              </a:tr>
              <a:tr h="3389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Raking to NCHS rural-urban codes (4 levels)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1" marR="3161" marT="3161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1" marR="3161" marT="31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161" marR="3161" marT="3161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5513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BC02DCD-8AE6-4991-AD35-5A231CF6609D}"/>
              </a:ext>
            </a:extLst>
          </p:cNvPr>
          <p:cNvSpPr txBox="1">
            <a:spLocks/>
          </p:cNvSpPr>
          <p:nvPr/>
        </p:nvSpPr>
        <p:spPr>
          <a:xfrm>
            <a:off x="457200" y="307052"/>
            <a:ext cx="8229600" cy="633367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/>
            <a:r>
              <a:rPr lang="en-US" dirty="0"/>
              <a:t>Weighting adjustments </a:t>
            </a:r>
          </a:p>
          <a:p>
            <a:pPr algn="ctr"/>
            <a:r>
              <a:rPr lang="en-US" dirty="0"/>
              <a:t>beyond those done for 2017-2018*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9C75F0-5F1E-45FB-AE3C-B0C5228B9068}"/>
              </a:ext>
            </a:extLst>
          </p:cNvPr>
          <p:cNvSpPr/>
          <p:nvPr/>
        </p:nvSpPr>
        <p:spPr>
          <a:xfrm>
            <a:off x="1433531" y="4404974"/>
            <a:ext cx="6276937" cy="4314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*non-response adjustments and raking for demographics, education and income</a:t>
            </a:r>
          </a:p>
        </p:txBody>
      </p:sp>
    </p:spTree>
    <p:extLst>
      <p:ext uri="{BB962C8B-B14F-4D97-AF65-F5344CB8AC3E}">
        <p14:creationId xmlns:p14="http://schemas.microsoft.com/office/powerpoint/2010/main" val="89839460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5EC8-0757-43B2-AA44-EDCCA9C1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7D57"/>
                </a:solidFill>
              </a:rPr>
              <a:t>W3</a:t>
            </a:r>
            <a:endParaRPr lang="en-US" sz="2800" dirty="0">
              <a:solidFill>
                <a:srgbClr val="007D5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7A06D-5B84-46F7-9EA8-A93F00B18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NHANES pre-pandemic 2017-2020 compared to ACS </a:t>
            </a:r>
          </a:p>
          <a:p>
            <a:pPr marL="742950" lvl="2" indent="-342900" defTabSz="844550">
              <a:lnSpc>
                <a:spcPct val="90000"/>
              </a:lnSpc>
              <a:spcAft>
                <a:spcPct val="15000"/>
              </a:spcAft>
              <a:buClr>
                <a:srgbClr val="008000"/>
              </a:buClr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Population size distribution deviated further from ACS</a:t>
            </a:r>
          </a:p>
          <a:p>
            <a:pPr marL="742950" lvl="2" indent="-342900" defTabSz="844550">
              <a:lnSpc>
                <a:spcPct val="90000"/>
              </a:lnSpc>
              <a:spcAft>
                <a:spcPct val="15000"/>
              </a:spcAft>
              <a:buClr>
                <a:srgbClr val="008000"/>
              </a:buClr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cs typeface="Calibri" panose="020F0502020204030204" pitchFamily="34" charset="0"/>
              </a:rPr>
              <a:t>Better match on urban/rural distribution compared to W1 and W2</a:t>
            </a:r>
          </a:p>
          <a:p>
            <a:pPr marL="742950" lvl="2" indent="-342900" defTabSz="844550">
              <a:lnSpc>
                <a:spcPct val="90000"/>
              </a:lnSpc>
              <a:spcAft>
                <a:spcPct val="150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accent4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4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B015E-2361-4FBA-949D-406323E0047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ABC29-4CF1-42DD-976F-EA2B3652F9B8}"/>
              </a:ext>
            </a:extLst>
          </p:cNvPr>
          <p:cNvSpPr/>
          <p:nvPr/>
        </p:nvSpPr>
        <p:spPr>
          <a:xfrm>
            <a:off x="641925" y="928070"/>
            <a:ext cx="743989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844550">
              <a:lnSpc>
                <a:spcPct val="90000"/>
              </a:lnSpc>
              <a:spcAft>
                <a:spcPct val="1500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312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CA04-D9E6-427B-890B-F85B9E08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50449"/>
            <a:ext cx="9042400" cy="748147"/>
          </a:xfrm>
        </p:spPr>
        <p:txBody>
          <a:bodyPr/>
          <a:lstStyle/>
          <a:p>
            <a:pPr algn="ctr"/>
            <a:r>
              <a:rPr lang="en-US" sz="2400" dirty="0"/>
              <a:t>NHANES vs. ACS </a:t>
            </a:r>
            <a:br>
              <a:rPr lang="en-US" sz="2400" dirty="0"/>
            </a:br>
            <a:r>
              <a:rPr lang="en-US" sz="2400" dirty="0"/>
              <a:t>Population Size Distribution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71CEEF-CE44-4BF9-B740-85D0673A76B4}"/>
              </a:ext>
            </a:extLst>
          </p:cNvPr>
          <p:cNvGraphicFramePr>
            <a:graphicFrameLocks noGrp="1"/>
          </p:cNvGraphicFramePr>
          <p:nvPr/>
        </p:nvGraphicFramePr>
        <p:xfrm>
          <a:off x="519918" y="845844"/>
          <a:ext cx="7887854" cy="38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A7B04AA-7F2D-4EB3-9716-921F3DB20512}"/>
              </a:ext>
            </a:extLst>
          </p:cNvPr>
          <p:cNvSpPr/>
          <p:nvPr/>
        </p:nvSpPr>
        <p:spPr>
          <a:xfrm>
            <a:off x="385005" y="1593991"/>
            <a:ext cx="8373990" cy="170539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AEFF3-E667-468D-9415-AE61A367195F}"/>
              </a:ext>
            </a:extLst>
          </p:cNvPr>
          <p:cNvSpPr/>
          <p:nvPr/>
        </p:nvSpPr>
        <p:spPr>
          <a:xfrm>
            <a:off x="435805" y="2808396"/>
            <a:ext cx="8373990" cy="4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762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7C506-F077-47A4-A86F-4875DB5D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2" y="110837"/>
            <a:ext cx="8392361" cy="684565"/>
          </a:xfrm>
        </p:spPr>
        <p:txBody>
          <a:bodyPr/>
          <a:lstStyle/>
          <a:p>
            <a:pPr algn="ctr"/>
            <a:r>
              <a:rPr lang="en-US" sz="2400" dirty="0"/>
              <a:t>NHANES vs. ACS</a:t>
            </a:r>
            <a:br>
              <a:rPr lang="en-US" sz="2400" dirty="0"/>
            </a:br>
            <a:r>
              <a:rPr lang="en-US" sz="2400" dirty="0"/>
              <a:t>Urban/Rural Distribution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351AA2B-E0EF-42EA-A512-7E5DA09C2390}"/>
              </a:ext>
            </a:extLst>
          </p:cNvPr>
          <p:cNvGraphicFramePr>
            <a:graphicFrameLocks noGrp="1"/>
          </p:cNvGraphicFramePr>
          <p:nvPr/>
        </p:nvGraphicFramePr>
        <p:xfrm>
          <a:off x="591128" y="877454"/>
          <a:ext cx="8159582" cy="371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4D64DFF-F18F-4D70-8E10-00B63D9A3D5A}"/>
              </a:ext>
            </a:extLst>
          </p:cNvPr>
          <p:cNvSpPr/>
          <p:nvPr/>
        </p:nvSpPr>
        <p:spPr>
          <a:xfrm>
            <a:off x="483924" y="1516185"/>
            <a:ext cx="8373990" cy="164157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EC1C8-61F1-4F0E-B9EF-91AB61444E33}"/>
              </a:ext>
            </a:extLst>
          </p:cNvPr>
          <p:cNvSpPr/>
          <p:nvPr/>
        </p:nvSpPr>
        <p:spPr>
          <a:xfrm>
            <a:off x="435805" y="2698986"/>
            <a:ext cx="8373990" cy="49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08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AEE62-1484-499C-B394-683603DC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47" y="204529"/>
            <a:ext cx="8294913" cy="1375706"/>
          </a:xfrm>
        </p:spPr>
        <p:txBody>
          <a:bodyPr/>
          <a:lstStyle/>
          <a:p>
            <a:r>
              <a:rPr lang="en-US" dirty="0"/>
              <a:t>Additional comparisons to ACS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F639-4257-4E2A-A5C8-F3A349E1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306972"/>
            <a:ext cx="7772400" cy="2100352"/>
          </a:xfrm>
        </p:spPr>
        <p:txBody>
          <a:bodyPr/>
          <a:lstStyle/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cs typeface="Calibri" panose="020F0502020204030204" pitchFamily="34" charset="0"/>
              </a:rPr>
              <a:t>Education</a:t>
            </a: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cs typeface="Calibri" panose="020F0502020204030204" pitchFamily="34" charset="0"/>
              </a:rPr>
              <a:t>Poverty income ratio (PIR)</a:t>
            </a: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cs typeface="Calibri" panose="020F0502020204030204" pitchFamily="34" charset="0"/>
              </a:rPr>
              <a:t>Household Composition</a:t>
            </a: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cs typeface="Calibri" panose="020F0502020204030204" pitchFamily="34" charset="0"/>
              </a:rPr>
              <a:t>Marital Status</a:t>
            </a: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cs typeface="Calibri" panose="020F0502020204030204" pitchFamily="34" charset="0"/>
              </a:rPr>
              <a:t>Health Insurance Coverage</a:t>
            </a:r>
          </a:p>
        </p:txBody>
      </p:sp>
    </p:spTree>
    <p:extLst>
      <p:ext uri="{BB962C8B-B14F-4D97-AF65-F5344CB8AC3E}">
        <p14:creationId xmlns:p14="http://schemas.microsoft.com/office/powerpoint/2010/main" val="423105167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2627-72EA-4275-926F-230A09C8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D57"/>
                </a:solidFill>
              </a:rPr>
              <a:t>ACS versus NHANES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2110-5635-4CFF-9639-ECF425F63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007D57"/>
              </a:buClr>
            </a:pPr>
            <a:r>
              <a:rPr lang="en-US" sz="2400" dirty="0">
                <a:solidFill>
                  <a:srgbClr val="4D4D4D"/>
                </a:solidFill>
              </a:rPr>
              <a:t>Differences for education, PIR, household composition, marital status and health insurance </a:t>
            </a:r>
          </a:p>
          <a:p>
            <a:pPr lvl="1">
              <a:buClr>
                <a:srgbClr val="007D57"/>
              </a:buClr>
            </a:pPr>
            <a:r>
              <a:rPr lang="en-US" dirty="0">
                <a:solidFill>
                  <a:srgbClr val="4D4D4D"/>
                </a:solidFill>
              </a:rPr>
              <a:t>Similar for W2 and W3</a:t>
            </a:r>
          </a:p>
          <a:p>
            <a:pPr lvl="1">
              <a:buClr>
                <a:srgbClr val="007D57"/>
              </a:buClr>
            </a:pPr>
            <a:r>
              <a:rPr lang="en-US" dirty="0">
                <a:solidFill>
                  <a:srgbClr val="4D4D4D"/>
                </a:solidFill>
              </a:rPr>
              <a:t>Similar to differences between ACS and previous NHANES cycles</a:t>
            </a:r>
          </a:p>
          <a:p>
            <a:pPr marL="0" indent="0">
              <a:buClr>
                <a:srgbClr val="007D57"/>
              </a:buClr>
              <a:buNone/>
            </a:pPr>
            <a:endParaRPr lang="en-US" sz="2000" dirty="0">
              <a:solidFill>
                <a:srgbClr val="4D4D4D"/>
              </a:solidFill>
            </a:endParaRPr>
          </a:p>
          <a:p>
            <a:pPr marL="0" indent="0">
              <a:buClr>
                <a:srgbClr val="007D57"/>
              </a:buClr>
              <a:buNone/>
            </a:pP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9BFC-1F56-4697-B387-ADA7D6E2EF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8786DA-D9C4-46F6-B7EA-13D2EEFE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2017-2018 and </a:t>
            </a:r>
            <a:br>
              <a:rPr lang="en-US" dirty="0"/>
            </a:br>
            <a:r>
              <a:rPr lang="en-US" dirty="0"/>
              <a:t>partial 2019-2020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C2296-E48E-4F99-A52D-0DB51782B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425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AEE62-1484-499C-B394-683603DC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88724"/>
            <a:ext cx="8294913" cy="1375706"/>
          </a:xfrm>
        </p:spPr>
        <p:txBody>
          <a:bodyPr/>
          <a:lstStyle/>
          <a:p>
            <a:r>
              <a:rPr lang="en-US" dirty="0"/>
              <a:t>Comparison to NHIS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248AA-6FDB-4DB8-A171-D968C368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657681"/>
            <a:ext cx="7772400" cy="2194259"/>
          </a:xfrm>
        </p:spPr>
        <p:txBody>
          <a:bodyPr/>
          <a:lstStyle/>
          <a:p>
            <a:pPr marL="342900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Calibri" panose="020F0502020204030204" pitchFamily="34" charset="0"/>
              </a:rPr>
              <a:t>Self-Reported Health Status</a:t>
            </a:r>
          </a:p>
          <a:p>
            <a:pPr marL="342900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Calibri" panose="020F0502020204030204" pitchFamily="34" charset="0"/>
              </a:rPr>
              <a:t>Health Insurance</a:t>
            </a:r>
          </a:p>
          <a:p>
            <a:pPr marL="342900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Calibri" panose="020F0502020204030204" pitchFamily="34" charset="0"/>
              </a:rPr>
              <a:t>Current Smoking</a:t>
            </a:r>
          </a:p>
          <a:p>
            <a:pPr marL="342900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Calibri" panose="020F0502020204030204" pitchFamily="34" charset="0"/>
              </a:rPr>
              <a:t>Diagnosed diabetes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3773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2627-72EA-4275-926F-230A09C8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D57"/>
                </a:solidFill>
              </a:rPr>
              <a:t>NHIS versus NHANES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2110-5635-4CFF-9639-ECF425F63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Clr>
                <a:srgbClr val="007D57"/>
              </a:buClr>
              <a:buNone/>
            </a:pPr>
            <a:endParaRPr lang="en-US" dirty="0">
              <a:solidFill>
                <a:srgbClr val="4D4D4D"/>
              </a:solidFill>
            </a:endParaRPr>
          </a:p>
          <a:p>
            <a:pPr>
              <a:buClr>
                <a:srgbClr val="007D57"/>
              </a:buClr>
            </a:pPr>
            <a:r>
              <a:rPr lang="en-US" sz="2400" dirty="0">
                <a:solidFill>
                  <a:srgbClr val="4D4D4D"/>
                </a:solidFill>
              </a:rPr>
              <a:t>Consistent differences over time for 4 outcomes examined</a:t>
            </a:r>
          </a:p>
          <a:p>
            <a:pPr lvl="1">
              <a:buClr>
                <a:srgbClr val="007D57"/>
              </a:buClr>
            </a:pPr>
            <a:r>
              <a:rPr lang="en-US" sz="2000" dirty="0">
                <a:solidFill>
                  <a:srgbClr val="4D4D4D"/>
                </a:solidFill>
              </a:rPr>
              <a:t>Regardless of W2 or W3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CC91E-8D73-4F5E-A7F9-47A9C11AAD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4AEE62-1484-499C-B394-683603DC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68989"/>
            <a:ext cx="8294913" cy="1375706"/>
          </a:xfrm>
        </p:spPr>
        <p:txBody>
          <a:bodyPr/>
          <a:lstStyle/>
          <a:p>
            <a:r>
              <a:rPr lang="en-US" dirty="0"/>
              <a:t>Comparison to previous NHANES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248AA-6FDB-4DB8-A171-D968C368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328760"/>
            <a:ext cx="7772400" cy="2523180"/>
          </a:xfrm>
        </p:spPr>
        <p:txBody>
          <a:bodyPr/>
          <a:lstStyle/>
          <a:p>
            <a:pPr marL="685800" lvl="1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Diagnosed diabetes </a:t>
            </a:r>
          </a:p>
          <a:p>
            <a:pPr marL="685800" lvl="1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Low HDL-cholesterol</a:t>
            </a:r>
          </a:p>
          <a:p>
            <a:pPr marL="685800" lvl="1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Hypertension</a:t>
            </a:r>
          </a:p>
          <a:p>
            <a:pPr marL="685800" lvl="1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Dental caries (youth)</a:t>
            </a:r>
          </a:p>
          <a:p>
            <a:pPr marL="685800" lvl="1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Tooth loss (65+)</a:t>
            </a:r>
          </a:p>
          <a:p>
            <a:pPr marL="685800" lvl="1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High total cholesterol</a:t>
            </a:r>
          </a:p>
          <a:p>
            <a:pPr marL="685800" lvl="1" indent="-342900">
              <a:buClr>
                <a:srgbClr val="CCFFC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</a:rPr>
              <a:t>Obesity (adults and youth)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D87CB6-24AC-4C49-BBAF-80D80D63E71F}"/>
              </a:ext>
            </a:extLst>
          </p:cNvPr>
          <p:cNvSpPr/>
          <p:nvPr/>
        </p:nvSpPr>
        <p:spPr>
          <a:xfrm>
            <a:off x="847288" y="3920836"/>
            <a:ext cx="2768367" cy="5938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374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63CFA2D-2747-481A-9CE0-B76B501E894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6977517"/>
              </p:ext>
            </p:extLst>
          </p:nvPr>
        </p:nvGraphicFramePr>
        <p:xfrm>
          <a:off x="648891" y="513160"/>
          <a:ext cx="7845028" cy="423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25802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58B12A-B516-41B7-B789-583CF469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130907"/>
              </p:ext>
            </p:extLst>
          </p:nvPr>
        </p:nvGraphicFramePr>
        <p:xfrm>
          <a:off x="469557" y="114300"/>
          <a:ext cx="8155459" cy="461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D33A48F-FDB7-42D2-9928-F86DECB6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38" y="4659869"/>
            <a:ext cx="7311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NOTE: Estimates were age-adjusted by the direct method to the 2000 U.S. census population using the age groups 20–39, 40–59, and 60 and over. </a:t>
            </a: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Calibri"/>
              </a:rPr>
              <a:t>SOURCE: NCHS, National Health and Nutrition Examination Survey.</a:t>
            </a:r>
          </a:p>
        </p:txBody>
      </p:sp>
    </p:spTree>
    <p:extLst>
      <p:ext uri="{BB962C8B-B14F-4D97-AF65-F5344CB8AC3E}">
        <p14:creationId xmlns:p14="http://schemas.microsoft.com/office/powerpoint/2010/main" val="369566445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58B12A-B516-41B7-B789-583CF469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791014"/>
              </p:ext>
            </p:extLst>
          </p:nvPr>
        </p:nvGraphicFramePr>
        <p:xfrm>
          <a:off x="133004" y="114300"/>
          <a:ext cx="8861367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41346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4815-9B2B-41D2-9F06-5EDAD1B7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NHANES health outcomes over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92287-4850-4809-B506-E7D3D7FAD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2017-2020 pre-pandemic compares well to earlier years</a:t>
            </a: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−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−"/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Regardless of W2 or W3</a:t>
            </a:r>
          </a:p>
          <a:p>
            <a:pPr marL="342900" lvl="1" indent="0">
              <a:buClr>
                <a:srgbClr val="007D57"/>
              </a:buClr>
              <a:buNone/>
            </a:pPr>
            <a:endParaRPr lang="en-US" sz="19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−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6461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4815-9B2B-41D2-9F06-5EDAD1B7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779"/>
            <a:ext cx="8229600" cy="653141"/>
          </a:xfrm>
        </p:spPr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92287-4850-4809-B506-E7D3D7FAD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Evaluate pre-pandemic 2017-2020 fasting weights 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Simulations of 2017-2020 pre-pandemic PSU weight adjustment using 2013-2016 incomplete datasets examining effects on 6 health outcomes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Leaning to weight 3 since urban/rural differences more closely tied to health than population size alone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1283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4815-9B2B-41D2-9F06-5EDAD1B7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Pre-pandemic 2017-2020 file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92287-4850-4809-B506-E7D3D7FAD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1" indent="0">
              <a:buClr>
                <a:srgbClr val="007D57"/>
              </a:buClr>
              <a:buNone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DO NOT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separate 2019-2020 from 2017-2018 in file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⁻"/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2019-2020 not nationally representative due to interrupted data collection</a:t>
            </a: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⁻"/>
            </a:pPr>
            <a:endParaRPr lang="en-US" sz="19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⁻"/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Using 2017-2020 pre-pandemic weights does not result in nationally representative estimates for 2019-2020</a:t>
            </a: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⁻"/>
            </a:pPr>
            <a:endParaRPr lang="en-US" sz="19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⁻"/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File will include renumbering of sequence ID numbers and other changes to discourage identifying 2017-2018 records</a:t>
            </a:r>
          </a:p>
        </p:txBody>
      </p:sp>
    </p:spTree>
    <p:extLst>
      <p:ext uri="{BB962C8B-B14F-4D97-AF65-F5344CB8AC3E}">
        <p14:creationId xmlns:p14="http://schemas.microsoft.com/office/powerpoint/2010/main" val="266672993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7CE2-B12A-437B-BE50-FB9696ED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BSC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AD392-E06D-4BF8-977C-1CB8A4959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trike="sngStrike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Thoughts related to messaging about the file</a:t>
            </a: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Stand-alone analysis of 2019-2020 data not possible (implications for trend analyses)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Interpretation of estimates</a:t>
            </a:r>
          </a:p>
          <a:p>
            <a:pPr lvl="1">
              <a:buClr>
                <a:srgbClr val="007D57"/>
              </a:buClr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What language should be  used about the time period represented (i.e., most of 2020 missing)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3FDF6-B21B-4ED9-BE52-F2DDAB56DB6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032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57CC-889D-426A-ADF2-D7390703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5572-0948-4390-955B-36EEBDB63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Not complete – not representative or usable alone</a:t>
            </a: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18 PSUs completed</a:t>
            </a: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12 PSUs missed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2019: first time single year not nationally representative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To compensate for missing PSUs</a:t>
            </a:r>
          </a:p>
          <a:p>
            <a:pPr lvl="1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Data from completed 2019-2020 PSUs combined with 2017-2018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4C44E-B9A8-43E1-B4B5-86FEE9E9B6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69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859" y="2415838"/>
            <a:ext cx="2399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Cynthia L Ogden, PhD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cogden@cdc.gov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23" y="511844"/>
            <a:ext cx="328602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58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57C9-FA76-4DE1-8209-CFAD0B27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Pre-pandemic 2017-2020 weights require combining data from 2 sample designs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6C44-99D6-49A6-A3F9-E48D053CE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499094"/>
          </a:xfrm>
        </p:spPr>
        <p:txBody>
          <a:bodyPr/>
          <a:lstStyle/>
          <a:p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rgbClr val="007D57"/>
              </a:buClr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Strata different in 2017-2018 and 2019-2020</a:t>
            </a:r>
          </a:p>
          <a:p>
            <a:pPr>
              <a:buClr>
                <a:srgbClr val="007D57"/>
              </a:buClr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Clr>
                <a:srgbClr val="007D57"/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2017-2018 from 2015-2018 sample design</a:t>
            </a:r>
          </a:p>
          <a:p>
            <a:pPr lvl="1">
              <a:buClr>
                <a:srgbClr val="007D57"/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2019-2020 from 2019-2022 sample design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0B389-35D4-467C-8342-AB9AC65A18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811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57C9-FA76-4DE1-8209-CFAD0B27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Because 2 cycles come from different designs (strata), </a:t>
            </a:r>
            <a:br>
              <a:rPr lang="en-US" dirty="0"/>
            </a:br>
            <a:r>
              <a:rPr lang="en-US" dirty="0"/>
              <a:t>choose either: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6C44-99D6-49A6-A3F9-E48D053CE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499094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Map PSUs from 2017-2018 to 2019-2022 strata</a:t>
            </a:r>
          </a:p>
          <a:p>
            <a:pPr lvl="1">
              <a:buClr>
                <a:srgbClr val="007D57"/>
              </a:buClr>
            </a:pPr>
            <a:r>
              <a:rPr lang="en-US" sz="1800" dirty="0">
                <a:solidFill>
                  <a:srgbClr val="C00000"/>
                </a:solidFill>
              </a:rPr>
              <a:t>Not possible: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Incomplete 2019-2020.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Not all 2019-2022 strata have PSUs even with PSUs from 2017-2018. 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OR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Map completed 2019-2020 PSUs to 2015-2018 strata</a:t>
            </a:r>
          </a:p>
          <a:p>
            <a:pPr lvl="1">
              <a:buClr>
                <a:srgbClr val="007D57"/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Pre-pandemic 2017-2020 data treated as extended 2017-2018 data. All 2015-2018 strata have PSUs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0B389-35D4-467C-8342-AB9AC65A18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572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45D25-8074-47DD-9625-139B060FA4F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0595D-8B71-41F3-861C-92E644C04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3" t="18072" r="20683" b="24948"/>
          <a:stretch/>
        </p:blipFill>
        <p:spPr>
          <a:xfrm>
            <a:off x="1336430" y="93784"/>
            <a:ext cx="6142891" cy="4644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DE9193-24E4-474A-98B7-4E0F533379E7}"/>
              </a:ext>
            </a:extLst>
          </p:cNvPr>
          <p:cNvSpPr/>
          <p:nvPr/>
        </p:nvSpPr>
        <p:spPr>
          <a:xfrm>
            <a:off x="2012462" y="473810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https://www.cdc.gov/nchs/data/series/sr_02/sr02-184-508.pdf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1627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477F-C541-414F-A5FC-F1557B86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4" y="537775"/>
            <a:ext cx="8229600" cy="467917"/>
          </a:xfrm>
        </p:spPr>
        <p:txBody>
          <a:bodyPr/>
          <a:lstStyle/>
          <a:p>
            <a:pPr algn="ctr"/>
            <a:r>
              <a:rPr lang="en-US" dirty="0"/>
              <a:t>Pre-pandemic </a:t>
            </a:r>
            <a:r>
              <a:rPr lang="en-US" u="sng" dirty="0"/>
              <a:t>2017-2020</a:t>
            </a:r>
            <a:r>
              <a:rPr lang="en-US" dirty="0"/>
              <a:t> PSUs per strata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7638F3C-4906-41CF-9766-AC1B4170397D}"/>
              </a:ext>
            </a:extLst>
          </p:cNvPr>
          <p:cNvGraphicFramePr>
            <a:graphicFrameLocks noGrp="1"/>
          </p:cNvGraphicFramePr>
          <p:nvPr/>
        </p:nvGraphicFramePr>
        <p:xfrm>
          <a:off x="89721" y="1472266"/>
          <a:ext cx="8796547" cy="27932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5433">
                  <a:extLst>
                    <a:ext uri="{9D8B030D-6E8A-4147-A177-3AD203B41FA5}">
                      <a16:colId xmlns:a16="http://schemas.microsoft.com/office/drawing/2014/main" val="1043764698"/>
                    </a:ext>
                  </a:extLst>
                </a:gridCol>
                <a:gridCol w="609110">
                  <a:extLst>
                    <a:ext uri="{9D8B030D-6E8A-4147-A177-3AD203B41FA5}">
                      <a16:colId xmlns:a16="http://schemas.microsoft.com/office/drawing/2014/main" val="44157896"/>
                    </a:ext>
                  </a:extLst>
                </a:gridCol>
                <a:gridCol w="358719">
                  <a:extLst>
                    <a:ext uri="{9D8B030D-6E8A-4147-A177-3AD203B41FA5}">
                      <a16:colId xmlns:a16="http://schemas.microsoft.com/office/drawing/2014/main" val="957457175"/>
                    </a:ext>
                  </a:extLst>
                </a:gridCol>
                <a:gridCol w="408901">
                  <a:extLst>
                    <a:ext uri="{9D8B030D-6E8A-4147-A177-3AD203B41FA5}">
                      <a16:colId xmlns:a16="http://schemas.microsoft.com/office/drawing/2014/main" val="213895106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63556081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48599635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952521931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549488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58269291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112017649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617919870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337158123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597796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133621092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703458085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430502231"/>
                    </a:ext>
                  </a:extLst>
                </a:gridCol>
              </a:tblGrid>
              <a:tr h="34601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2015-2018 Strata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479083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Least healthy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2251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Cer-tainty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431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51028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2019-2020 completed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65120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Pre-pandemic 2017-2020 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810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8534BC0-9A60-4C0D-BEE8-E534C88DC0E3}"/>
              </a:ext>
            </a:extLst>
          </p:cNvPr>
          <p:cNvSpPr/>
          <p:nvPr/>
        </p:nvSpPr>
        <p:spPr>
          <a:xfrm>
            <a:off x="23445" y="3251200"/>
            <a:ext cx="8948615" cy="12348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380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477F-C541-414F-A5FC-F1557B86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4" y="537775"/>
            <a:ext cx="8229600" cy="467917"/>
          </a:xfrm>
        </p:spPr>
        <p:txBody>
          <a:bodyPr/>
          <a:lstStyle/>
          <a:p>
            <a:pPr algn="ctr"/>
            <a:r>
              <a:rPr lang="en-US" dirty="0"/>
              <a:t>Pre-pandemic </a:t>
            </a:r>
            <a:r>
              <a:rPr lang="en-US" u="sng" dirty="0"/>
              <a:t>2017-2020</a:t>
            </a:r>
            <a:r>
              <a:rPr lang="en-US" dirty="0"/>
              <a:t> PSUs per strata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7638F3C-4906-41CF-9766-AC1B4170397D}"/>
              </a:ext>
            </a:extLst>
          </p:cNvPr>
          <p:cNvGraphicFramePr>
            <a:graphicFrameLocks noGrp="1"/>
          </p:cNvGraphicFramePr>
          <p:nvPr/>
        </p:nvGraphicFramePr>
        <p:xfrm>
          <a:off x="89721" y="1472266"/>
          <a:ext cx="8796547" cy="27932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75433">
                  <a:extLst>
                    <a:ext uri="{9D8B030D-6E8A-4147-A177-3AD203B41FA5}">
                      <a16:colId xmlns:a16="http://schemas.microsoft.com/office/drawing/2014/main" val="1043764698"/>
                    </a:ext>
                  </a:extLst>
                </a:gridCol>
                <a:gridCol w="609110">
                  <a:extLst>
                    <a:ext uri="{9D8B030D-6E8A-4147-A177-3AD203B41FA5}">
                      <a16:colId xmlns:a16="http://schemas.microsoft.com/office/drawing/2014/main" val="44157896"/>
                    </a:ext>
                  </a:extLst>
                </a:gridCol>
                <a:gridCol w="358719">
                  <a:extLst>
                    <a:ext uri="{9D8B030D-6E8A-4147-A177-3AD203B41FA5}">
                      <a16:colId xmlns:a16="http://schemas.microsoft.com/office/drawing/2014/main" val="957457175"/>
                    </a:ext>
                  </a:extLst>
                </a:gridCol>
                <a:gridCol w="408901">
                  <a:extLst>
                    <a:ext uri="{9D8B030D-6E8A-4147-A177-3AD203B41FA5}">
                      <a16:colId xmlns:a16="http://schemas.microsoft.com/office/drawing/2014/main" val="213895106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63556081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485996357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952521931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549488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582692918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112017649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617919870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337158123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597796724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3133621092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1703458085"/>
                    </a:ext>
                  </a:extLst>
                </a:gridCol>
                <a:gridCol w="512032">
                  <a:extLst>
                    <a:ext uri="{9D8B030D-6E8A-4147-A177-3AD203B41FA5}">
                      <a16:colId xmlns:a16="http://schemas.microsoft.com/office/drawing/2014/main" val="2430502231"/>
                    </a:ext>
                  </a:extLst>
                </a:gridCol>
              </a:tblGrid>
              <a:tr h="34601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2015-2018 Strata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479083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b="1" i="0" u="none" strike="noStrike" baseline="30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healthiest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Least healthy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22515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Cer-tainty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431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2017-2018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51028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2019-2020 completed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65120"/>
                  </a:ext>
                </a:extLst>
              </a:tr>
              <a:tr h="482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Pre-pandemic 2017-2020 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810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8534BC0-9A60-4C0D-BEE8-E534C88DC0E3}"/>
              </a:ext>
            </a:extLst>
          </p:cNvPr>
          <p:cNvSpPr/>
          <p:nvPr/>
        </p:nvSpPr>
        <p:spPr>
          <a:xfrm>
            <a:off x="23445" y="3782646"/>
            <a:ext cx="8948615" cy="7033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E336BD8-FA23-4E6E-B3EF-974FD8C4EDCC}"/>
              </a:ext>
            </a:extLst>
          </p:cNvPr>
          <p:cNvSpPr/>
          <p:nvPr/>
        </p:nvSpPr>
        <p:spPr>
          <a:xfrm rot="19857729">
            <a:off x="1554379" y="3894707"/>
            <a:ext cx="1292133" cy="479323"/>
          </a:xfrm>
          <a:prstGeom prst="homePlate">
            <a:avLst/>
          </a:prstGeom>
          <a:solidFill>
            <a:srgbClr val="007D5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2 PSUs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In healthiest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1F5F327-A7A7-4246-ACA2-34E8E3A2B828}"/>
              </a:ext>
            </a:extLst>
          </p:cNvPr>
          <p:cNvSpPr/>
          <p:nvPr/>
        </p:nvSpPr>
        <p:spPr>
          <a:xfrm rot="19212687">
            <a:off x="6847196" y="3954686"/>
            <a:ext cx="1399564" cy="479323"/>
          </a:xfrm>
          <a:prstGeom prst="homePlate">
            <a:avLst/>
          </a:prstGeom>
          <a:solidFill>
            <a:srgbClr val="007D57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4 PSUs in least healthy</a:t>
            </a:r>
          </a:p>
        </p:txBody>
      </p:sp>
    </p:spTree>
    <p:extLst>
      <p:ext uri="{BB962C8B-B14F-4D97-AF65-F5344CB8AC3E}">
        <p14:creationId xmlns:p14="http://schemas.microsoft.com/office/powerpoint/2010/main" val="2524754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7DA10D4A3A741B7EF0D9C56C7025E" ma:contentTypeVersion="8" ma:contentTypeDescription="Create a new document." ma:contentTypeScope="" ma:versionID="982716b34f5217106597c5085c647932">
  <xsd:schema xmlns:xsd="http://www.w3.org/2001/XMLSchema" xmlns:xs="http://www.w3.org/2001/XMLSchema" xmlns:p="http://schemas.microsoft.com/office/2006/metadata/properties" xmlns:ns3="c6e36079-f8b4-4b26-9013-31038933b85d" targetNamespace="http://schemas.microsoft.com/office/2006/metadata/properties" ma:root="true" ma:fieldsID="04eea58798c036b88131dc5e6b6f8c70" ns3:_="">
    <xsd:import namespace="c6e36079-f8b4-4b26-9013-31038933b8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36079-f8b4-4b26-9013-31038933b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A6CBD-054C-4DBA-AEB2-9E2B9CC77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36079-f8b4-4b26-9013-31038933b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B919BC-FC8C-457E-921E-249927747A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5651FD-FF55-488B-B0AA-36F291E242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27059</TotalTime>
  <Words>1592</Words>
  <Application>Microsoft Office PowerPoint</Application>
  <PresentationFormat>On-screen Show (16:9)</PresentationFormat>
  <Paragraphs>635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Cambria Math</vt:lpstr>
      <vt:lpstr>Impact</vt:lpstr>
      <vt:lpstr>Courier New</vt:lpstr>
      <vt:lpstr>Calibri Light</vt:lpstr>
      <vt:lpstr>Calibri</vt:lpstr>
      <vt:lpstr>Myriad Web Pro</vt:lpstr>
      <vt:lpstr>Wingdings</vt:lpstr>
      <vt:lpstr>NCEH_ATSDR_combined</vt:lpstr>
      <vt:lpstr>1_NCEH_ATSDR_combined</vt:lpstr>
      <vt:lpstr>1_Office Theme</vt:lpstr>
      <vt:lpstr>2_NCEH_ATSDR_combined</vt:lpstr>
      <vt:lpstr>NHANES pre-pandemic 2017-2020  sample weights    </vt:lpstr>
      <vt:lpstr>Outline</vt:lpstr>
      <vt:lpstr>Combining 2017-2018 and  partial 2019-2020</vt:lpstr>
      <vt:lpstr>2019-2020</vt:lpstr>
      <vt:lpstr>Pre-pandemic 2017-2020 weights require combining data from 2 sample designs</vt:lpstr>
      <vt:lpstr>Because 2 cycles come from different designs (strata),  choose either:</vt:lpstr>
      <vt:lpstr>PowerPoint Presentation</vt:lpstr>
      <vt:lpstr>Pre-pandemic 2017-2020 PSUs per strata</vt:lpstr>
      <vt:lpstr>Pre-pandemic 2017-2020 PSUs per strata</vt:lpstr>
      <vt:lpstr>Pre-pandemic 2017-2020 PSUs per strata</vt:lpstr>
      <vt:lpstr>PSU adjustment factor for pre-pandemic 2017-2020</vt:lpstr>
      <vt:lpstr>Pre-pandemic 2017-2020 PSUs per strata</vt:lpstr>
      <vt:lpstr>Pre-pandemic 2017-2020 PSUs per strata</vt:lpstr>
      <vt:lpstr>Evaluating the sample weights</vt:lpstr>
      <vt:lpstr>PowerPoint Presentation</vt:lpstr>
      <vt:lpstr>Compare demographic estimates from ACS</vt:lpstr>
      <vt:lpstr>W1</vt:lpstr>
      <vt:lpstr>NHANES vs. ACS  Population Size Distribution</vt:lpstr>
      <vt:lpstr>NHANES vs. ACS Urban/Rural Distribution</vt:lpstr>
      <vt:lpstr>PowerPoint Presentation</vt:lpstr>
      <vt:lpstr>W2</vt:lpstr>
      <vt:lpstr>NHANES vs. ACS  Population Size Distribution</vt:lpstr>
      <vt:lpstr>NHANES vs. ACS Urban/Rural Distribution</vt:lpstr>
      <vt:lpstr>PowerPoint Presentation</vt:lpstr>
      <vt:lpstr>W3</vt:lpstr>
      <vt:lpstr>NHANES vs. ACS  Population Size Distribution</vt:lpstr>
      <vt:lpstr>NHANES vs. ACS Urban/Rural Distribution</vt:lpstr>
      <vt:lpstr>Additional comparisons to ACS </vt:lpstr>
      <vt:lpstr>ACS versus NHANES</vt:lpstr>
      <vt:lpstr>Comparison to NHIS</vt:lpstr>
      <vt:lpstr>NHIS versus NHANES</vt:lpstr>
      <vt:lpstr>Comparison to previous NHANES</vt:lpstr>
      <vt:lpstr>PowerPoint Presentation</vt:lpstr>
      <vt:lpstr>PowerPoint Presentation</vt:lpstr>
      <vt:lpstr>PowerPoint Presentation</vt:lpstr>
      <vt:lpstr>NHANES health outcomes over time</vt:lpstr>
      <vt:lpstr>Next steps </vt:lpstr>
      <vt:lpstr>Pre-pandemic 2017-2020 file</vt:lpstr>
      <vt:lpstr>Questions for BSC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Cynthia</cp:lastModifiedBy>
  <cp:revision>1670</cp:revision>
  <cp:lastPrinted>2019-11-13T17:51:45Z</cp:lastPrinted>
  <dcterms:created xsi:type="dcterms:W3CDTF">2011-03-17T17:43:16Z</dcterms:created>
  <dcterms:modified xsi:type="dcterms:W3CDTF">2021-01-27T17:40:17Z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2020-11-04T23:36:38Z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9df9b939-17bc-42bf-97ae-121d32062a99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0x01010038B7DA10D4A3A741B7EF0D9C56C7025E</vt:lpwstr>
  </property>
</Properties>
</file>