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16"/>
  </p:notesMasterIdLst>
  <p:sldIdLst>
    <p:sldId id="358" r:id="rId2"/>
    <p:sldId id="1376" r:id="rId3"/>
    <p:sldId id="1377" r:id="rId4"/>
    <p:sldId id="1369" r:id="rId5"/>
    <p:sldId id="354" r:id="rId6"/>
    <p:sldId id="1375" r:id="rId7"/>
    <p:sldId id="1378" r:id="rId8"/>
    <p:sldId id="1373" r:id="rId9"/>
    <p:sldId id="1371" r:id="rId10"/>
    <p:sldId id="1370" r:id="rId11"/>
    <p:sldId id="461" r:id="rId12"/>
    <p:sldId id="1368" r:id="rId13"/>
    <p:sldId id="516" r:id="rId14"/>
    <p:sldId id="137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76" userDrawn="1">
          <p15:clr>
            <a:srgbClr val="A4A3A4"/>
          </p15:clr>
        </p15:guide>
        <p15:guide id="2" pos="3840" userDrawn="1">
          <p15:clr>
            <a:srgbClr val="A4A3A4"/>
          </p15:clr>
        </p15:guide>
        <p15:guide id="3" pos="1224" userDrawn="1">
          <p15:clr>
            <a:srgbClr val="A4A3A4"/>
          </p15:clr>
        </p15:guide>
        <p15:guide id="4" orient="horz" pos="1968" userDrawn="1">
          <p15:clr>
            <a:srgbClr val="A4A3A4"/>
          </p15:clr>
        </p15:guide>
        <p15:guide id="5" orient="horz" pos="2736" userDrawn="1">
          <p15:clr>
            <a:srgbClr val="A4A3A4"/>
          </p15:clr>
        </p15:guide>
        <p15:guide id="6" orient="horz" pos="312" userDrawn="1">
          <p15:clr>
            <a:srgbClr val="A4A3A4"/>
          </p15:clr>
        </p15:guide>
        <p15:guide id="7" orient="horz" pos="1152" userDrawn="1">
          <p15:clr>
            <a:srgbClr val="A4A3A4"/>
          </p15:clr>
        </p15:guide>
        <p15:guide id="8" orient="horz" pos="1392" userDrawn="1">
          <p15:clr>
            <a:srgbClr val="A4A3A4"/>
          </p15:clr>
        </p15:guide>
        <p15:guide id="9" orient="horz" pos="120" userDrawn="1">
          <p15:clr>
            <a:srgbClr val="A4A3A4"/>
          </p15:clr>
        </p15:guide>
        <p15:guide id="10" pos="1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dans, Jennifer H. (CDC/DDPHSS/NCHS/OD)" initials="MJH(" lastIdx="1" clrIdx="0">
    <p:extLst>
      <p:ext uri="{19B8F6BF-5375-455C-9EA6-DF929625EA0E}">
        <p15:presenceInfo xmlns:p15="http://schemas.microsoft.com/office/powerpoint/2012/main" userId="S::jhm4@cdc.gov::7dbadcf9-3c89-4f76-ade1-aad8075093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35F7F"/>
    <a:srgbClr val="00A485"/>
    <a:srgbClr val="006959"/>
    <a:srgbClr val="008BB0"/>
    <a:srgbClr val="0E6A59"/>
    <a:srgbClr val="AFEEFF"/>
    <a:srgbClr val="9FEAFF"/>
    <a:srgbClr val="8BE6FF"/>
    <a:srgbClr val="1A55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70" autoAdjust="0"/>
    <p:restoredTop sz="93372" autoAdjust="0"/>
  </p:normalViewPr>
  <p:slideViewPr>
    <p:cSldViewPr snapToGrid="0" showGuides="1">
      <p:cViewPr varScale="1">
        <p:scale>
          <a:sx n="58" d="100"/>
          <a:sy n="58" d="100"/>
        </p:scale>
        <p:origin x="356" y="52"/>
      </p:cViewPr>
      <p:guideLst>
        <p:guide orient="horz" pos="2376"/>
        <p:guide pos="3840"/>
        <p:guide pos="1224"/>
        <p:guide orient="horz" pos="1968"/>
        <p:guide orient="horz" pos="2736"/>
        <p:guide orient="horz" pos="312"/>
        <p:guide orient="horz" pos="1152"/>
        <p:guide orient="horz" pos="1392"/>
        <p:guide orient="horz" pos="120"/>
        <p:guide pos="120"/>
      </p:guideLst>
    </p:cSldViewPr>
  </p:slideViewPr>
  <p:outlineViewPr>
    <p:cViewPr>
      <p:scale>
        <a:sx n="33" d="100"/>
        <a:sy n="33" d="100"/>
      </p:scale>
      <p:origin x="0" y="-3368"/>
    </p:cViewPr>
  </p:outlin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28469513144707"/>
          <c:y val="9.5093090882424305E-2"/>
          <c:w val="0.87089619782586303"/>
          <c:h val="0.6930980722537643"/>
        </c:manualLayout>
      </c:layout>
      <c:barChart>
        <c:barDir val="col"/>
        <c:grouping val="stacked"/>
        <c:varyColors val="0"/>
        <c:ser>
          <c:idx val="0"/>
          <c:order val="0"/>
          <c:tx>
            <c:strRef>
              <c:f>Sheet1!$B$1</c:f>
              <c:strCache>
                <c:ptCount val="1"/>
                <c:pt idx="0">
                  <c:v>Budget Authority</c:v>
                </c:pt>
              </c:strCache>
            </c:strRef>
          </c:tx>
          <c:spPr>
            <a:solidFill>
              <a:schemeClr val="accent2"/>
            </a:solidFill>
            <a:ln>
              <a:noFill/>
            </a:ln>
            <a:effectLst/>
          </c:spPr>
          <c:invertIfNegative val="0"/>
          <c:dPt>
            <c:idx val="5"/>
            <c:invertIfNegative val="0"/>
            <c:bubble3D val="0"/>
            <c:spPr>
              <a:pattFill prst="pct5">
                <a:fgClr>
                  <a:schemeClr val="bg2"/>
                </a:fgClr>
                <a:bgClr>
                  <a:schemeClr val="accent2"/>
                </a:bgClr>
              </a:pattFill>
              <a:ln>
                <a:noFill/>
              </a:ln>
              <a:effectLst/>
            </c:spPr>
            <c:extLst>
              <c:ext xmlns:c16="http://schemas.microsoft.com/office/drawing/2014/chart" uri="{C3380CC4-5D6E-409C-BE32-E72D297353CC}">
                <c16:uniqueId val="{00000003-7CCD-42D3-AC03-F04DDEB4B650}"/>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Sheet1!$A$2:$A$7</c:f>
              <c:strCache>
                <c:ptCount val="6"/>
                <c:pt idx="0">
                  <c:v>FY16 enacted</c:v>
                </c:pt>
                <c:pt idx="1">
                  <c:v>FY17 enacted</c:v>
                </c:pt>
                <c:pt idx="2">
                  <c:v>FY18 enacted</c:v>
                </c:pt>
                <c:pt idx="3">
                  <c:v>FY19 enacted</c:v>
                </c:pt>
                <c:pt idx="4">
                  <c:v>FY20 enacted</c:v>
                </c:pt>
                <c:pt idx="5">
                  <c:v>FY21 House mark-up</c:v>
                </c:pt>
              </c:strCache>
            </c:strRef>
          </c:cat>
          <c:val>
            <c:numRef>
              <c:f>Sheet1!$B$2:$B$7</c:f>
              <c:numCache>
                <c:formatCode>#,##0</c:formatCode>
                <c:ptCount val="6"/>
                <c:pt idx="0">
                  <c:v>160.39699999999999</c:v>
                </c:pt>
                <c:pt idx="1">
                  <c:v>160.39699999999999</c:v>
                </c:pt>
                <c:pt idx="2">
                  <c:v>160.39699999999999</c:v>
                </c:pt>
                <c:pt idx="3">
                  <c:v>160.39699999999999</c:v>
                </c:pt>
                <c:pt idx="4">
                  <c:v>160.39699999999999</c:v>
                </c:pt>
                <c:pt idx="5">
                  <c:v>174</c:v>
                </c:pt>
              </c:numCache>
            </c:numRef>
          </c:val>
          <c:extLst>
            <c:ext xmlns:c16="http://schemas.microsoft.com/office/drawing/2014/chart" uri="{C3380CC4-5D6E-409C-BE32-E72D297353CC}">
              <c16:uniqueId val="{00000000-EB20-459B-844C-4811AEAC6668}"/>
            </c:ext>
          </c:extLst>
        </c:ser>
        <c:ser>
          <c:idx val="1"/>
          <c:order val="1"/>
          <c:tx>
            <c:strRef>
              <c:f>Sheet1!$C$1</c:f>
              <c:strCache>
                <c:ptCount val="1"/>
                <c:pt idx="0">
                  <c:v>Public Health and Scientific Services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Sheet1!$A$2:$A$7</c:f>
              <c:strCache>
                <c:ptCount val="6"/>
                <c:pt idx="0">
                  <c:v>FY16 enacted</c:v>
                </c:pt>
                <c:pt idx="1">
                  <c:v>FY17 enacted</c:v>
                </c:pt>
                <c:pt idx="2">
                  <c:v>FY18 enacted</c:v>
                </c:pt>
                <c:pt idx="3">
                  <c:v>FY19 enacted</c:v>
                </c:pt>
                <c:pt idx="4">
                  <c:v>FY20 enacted</c:v>
                </c:pt>
                <c:pt idx="5">
                  <c:v>FY21 House mark-up</c:v>
                </c:pt>
              </c:strCache>
            </c:strRef>
          </c:cat>
          <c:val>
            <c:numRef>
              <c:f>Sheet1!$C$2:$C$7</c:f>
              <c:numCache>
                <c:formatCode>General</c:formatCode>
                <c:ptCount val="6"/>
                <c:pt idx="0">
                  <c:v>14</c:v>
                </c:pt>
                <c:pt idx="1">
                  <c:v>14</c:v>
                </c:pt>
                <c:pt idx="2">
                  <c:v>14</c:v>
                </c:pt>
                <c:pt idx="3">
                  <c:v>14</c:v>
                </c:pt>
                <c:pt idx="4">
                  <c:v>14</c:v>
                </c:pt>
              </c:numCache>
            </c:numRef>
          </c:val>
          <c:extLst>
            <c:ext xmlns:c16="http://schemas.microsoft.com/office/drawing/2014/chart" uri="{C3380CC4-5D6E-409C-BE32-E72D297353CC}">
              <c16:uniqueId val="{00000001-EB20-459B-844C-4811AEAC6668}"/>
            </c:ext>
          </c:extLst>
        </c:ser>
        <c:ser>
          <c:idx val="2"/>
          <c:order val="2"/>
          <c:tx>
            <c:strRef>
              <c:f>Sheet1!$D$1</c:f>
              <c:strCache>
                <c:ptCount val="1"/>
                <c:pt idx="0">
                  <c:v>Additional Resources</c:v>
                </c:pt>
              </c:strCache>
            </c:strRef>
          </c:tx>
          <c:spPr>
            <a:solidFill>
              <a:schemeClr val="accent6"/>
            </a:solidFill>
            <a:ln>
              <a:noFill/>
            </a:ln>
            <a:effectLst/>
          </c:spPr>
          <c:invertIfNegative val="0"/>
          <c:dPt>
            <c:idx val="4"/>
            <c:invertIfNegative val="0"/>
            <c:bubble3D val="0"/>
            <c:spPr>
              <a:solidFill>
                <a:srgbClr val="002060"/>
              </a:solidFill>
              <a:ln>
                <a:noFill/>
              </a:ln>
              <a:effectLst/>
            </c:spPr>
            <c:extLst>
              <c:ext xmlns:c16="http://schemas.microsoft.com/office/drawing/2014/chart" uri="{C3380CC4-5D6E-409C-BE32-E72D297353CC}">
                <c16:uniqueId val="{00000001-0473-4DC8-9D4F-BEB908740F50}"/>
              </c:ext>
            </c:extLst>
          </c:dPt>
          <c:dPt>
            <c:idx val="5"/>
            <c:invertIfNegative val="0"/>
            <c:bubble3D val="0"/>
            <c:spPr>
              <a:pattFill prst="pct5">
                <a:fgClr>
                  <a:schemeClr val="bg2"/>
                </a:fgClr>
                <a:bgClr>
                  <a:srgbClr val="002060"/>
                </a:bgClr>
              </a:pattFill>
              <a:ln>
                <a:noFill/>
              </a:ln>
              <a:effectLst/>
            </c:spPr>
            <c:extLst>
              <c:ext xmlns:c16="http://schemas.microsoft.com/office/drawing/2014/chart" uri="{C3380CC4-5D6E-409C-BE32-E72D297353CC}">
                <c16:uniqueId val="{00000002-7CCD-42D3-AC03-F04DDEB4B650}"/>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Sheet1!$A$2:$A$7</c:f>
              <c:strCache>
                <c:ptCount val="6"/>
                <c:pt idx="0">
                  <c:v>FY16 enacted</c:v>
                </c:pt>
                <c:pt idx="1">
                  <c:v>FY17 enacted</c:v>
                </c:pt>
                <c:pt idx="2">
                  <c:v>FY18 enacted</c:v>
                </c:pt>
                <c:pt idx="3">
                  <c:v>FY19 enacted</c:v>
                </c:pt>
                <c:pt idx="4">
                  <c:v>FY20 enacted</c:v>
                </c:pt>
                <c:pt idx="5">
                  <c:v>FY21 House mark-up</c:v>
                </c:pt>
              </c:strCache>
            </c:strRef>
          </c:cat>
          <c:val>
            <c:numRef>
              <c:f>Sheet1!$D$2:$D$7</c:f>
              <c:numCache>
                <c:formatCode>General</c:formatCode>
                <c:ptCount val="6"/>
                <c:pt idx="0">
                  <c:v>40</c:v>
                </c:pt>
                <c:pt idx="1">
                  <c:v>48</c:v>
                </c:pt>
                <c:pt idx="2">
                  <c:v>75</c:v>
                </c:pt>
                <c:pt idx="3">
                  <c:v>51</c:v>
                </c:pt>
                <c:pt idx="4">
                  <c:v>83</c:v>
                </c:pt>
                <c:pt idx="5">
                  <c:v>60</c:v>
                </c:pt>
              </c:numCache>
            </c:numRef>
          </c:val>
          <c:extLst>
            <c:ext xmlns:c16="http://schemas.microsoft.com/office/drawing/2014/chart" uri="{C3380CC4-5D6E-409C-BE32-E72D297353CC}">
              <c16:uniqueId val="{00000004-EB20-459B-844C-4811AEAC6668}"/>
            </c:ext>
          </c:extLst>
        </c:ser>
        <c:dLbls>
          <c:dLblPos val="ctr"/>
          <c:showLegendKey val="0"/>
          <c:showVal val="1"/>
          <c:showCatName val="0"/>
          <c:showSerName val="0"/>
          <c:showPercent val="0"/>
          <c:showBubbleSize val="0"/>
        </c:dLbls>
        <c:gapWidth val="55"/>
        <c:overlap val="100"/>
        <c:axId val="119026992"/>
        <c:axId val="201211384"/>
      </c:barChart>
      <c:catAx>
        <c:axId val="119026992"/>
        <c:scaling>
          <c:orientation val="minMax"/>
        </c:scaling>
        <c:delete val="0"/>
        <c:axPos val="b"/>
        <c:numFmt formatCode="&quot;$&quot;#,##0.00"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0" spcFirstLastPara="1" vertOverflow="ellipsis" wrap="square" anchor="ctr" anchorCtr="1"/>
          <a:lstStyle/>
          <a:p>
            <a:pPr>
              <a:defRPr sz="1400" b="1" i="0" u="none" strike="noStrike" kern="1200" baseline="0">
                <a:solidFill>
                  <a:srgbClr val="000000"/>
                </a:solidFill>
                <a:latin typeface="+mn-lt"/>
                <a:ea typeface="+mn-ea"/>
                <a:cs typeface="+mn-cs"/>
              </a:defRPr>
            </a:pPr>
            <a:endParaRPr lang="en-US"/>
          </a:p>
        </c:txPr>
        <c:crossAx val="201211384"/>
        <c:crosses val="autoZero"/>
        <c:auto val="1"/>
        <c:lblAlgn val="ctr"/>
        <c:lblOffset val="100"/>
        <c:noMultiLvlLbl val="0"/>
      </c:catAx>
      <c:valAx>
        <c:axId val="201211384"/>
        <c:scaling>
          <c:orientation val="minMax"/>
          <c:max val="275"/>
          <c:min val="0"/>
        </c:scaling>
        <c:delete val="0"/>
        <c:axPos val="l"/>
        <c:majorGridlines>
          <c:spPr>
            <a:ln w="9525" cap="flat" cmpd="sng" algn="ctr">
              <a:solidFill>
                <a:schemeClr val="accent6">
                  <a:shade val="95000"/>
                  <a:satMod val="105000"/>
                </a:schemeClr>
              </a:solidFill>
              <a:prstDash val="solid"/>
              <a:round/>
            </a:ln>
            <a:effectLst/>
          </c:spPr>
        </c:majorGridlines>
        <c:title>
          <c:tx>
            <c:rich>
              <a:bodyPr rot="-5400000" spcFirstLastPara="1" vertOverflow="ellipsis" vert="horz" wrap="square" anchor="ctr" anchorCtr="1"/>
              <a:lstStyle/>
              <a:p>
                <a:pPr>
                  <a:defRPr sz="1600" b="1" i="0" u="none" strike="noStrike" kern="1200" baseline="0">
                    <a:solidFill>
                      <a:srgbClr val="000000"/>
                    </a:solidFill>
                    <a:latin typeface="+mn-lt"/>
                    <a:ea typeface="+mn-ea"/>
                    <a:cs typeface="+mn-cs"/>
                  </a:defRPr>
                </a:pPr>
                <a:r>
                  <a:rPr lang="en-US" sz="1600" dirty="0">
                    <a:solidFill>
                      <a:srgbClr val="000000"/>
                    </a:solidFill>
                  </a:rPr>
                  <a:t>Dollars in Millions</a:t>
                </a:r>
              </a:p>
            </c:rich>
          </c:tx>
          <c:layout>
            <c:manualLayout>
              <c:xMode val="edge"/>
              <c:yMode val="edge"/>
              <c:x val="6.905403154282906E-3"/>
              <c:y val="0.37325750601890029"/>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title>
        <c:numFmt formatCode="&quot;$&quot;#,##0"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400" b="1" i="0" u="none" strike="noStrike" kern="1200" baseline="0">
                <a:solidFill>
                  <a:srgbClr val="000000"/>
                </a:solidFill>
                <a:latin typeface="+mn-lt"/>
                <a:ea typeface="+mn-ea"/>
                <a:cs typeface="+mn-cs"/>
              </a:defRPr>
            </a:pPr>
            <a:endParaRPr lang="en-US"/>
          </a:p>
        </c:txPr>
        <c:crossAx val="119026992"/>
        <c:crosses val="autoZero"/>
        <c:crossBetween val="between"/>
      </c:valAx>
      <c:spPr>
        <a:noFill/>
        <a:ln>
          <a:noFill/>
        </a:ln>
        <a:effectLst/>
      </c:spPr>
    </c:plotArea>
    <c:legend>
      <c:legendPos val="b"/>
      <c:layout>
        <c:manualLayout>
          <c:xMode val="edge"/>
          <c:yMode val="edge"/>
          <c:x val="6.702403651369504E-2"/>
          <c:y val="0.88958978234714481"/>
          <c:w val="0.88505442469732631"/>
          <c:h val="7.2700931112556585E-2"/>
        </c:manualLayout>
      </c:layout>
      <c:overlay val="0"/>
      <c:spPr>
        <a:noFill/>
        <a:ln>
          <a:noFill/>
        </a:ln>
        <a:effectLst/>
      </c:spPr>
      <c:txPr>
        <a:bodyPr rot="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400" b="1">
          <a:solidFill>
            <a:schemeClr val="bg2"/>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06EB44-6828-4AE0-B936-E252E55D20CD}"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07C33FE1-EF5D-4532-AE32-622769AFDAF7}">
      <dgm:prSet phldrT="[Text]" custT="1"/>
      <dgm:spPr/>
      <dgm:t>
        <a:bodyPr/>
        <a:lstStyle/>
        <a:p>
          <a:r>
            <a:rPr lang="en-US" sz="3200" dirty="0">
              <a:latin typeface="Calibri" panose="020F0502020204030204" pitchFamily="34" charset="0"/>
              <a:cs typeface="Calibri" panose="020F0502020204030204" pitchFamily="34" charset="0"/>
            </a:rPr>
            <a:t>Recently Published Reports in Sept 2020</a:t>
          </a:r>
        </a:p>
      </dgm:t>
    </dgm:pt>
    <dgm:pt modelId="{46CB3E56-4EC4-49B1-87D8-0132414254F9}" type="parTrans" cxnId="{E610B368-7FB0-48C0-B61F-E59328823A45}">
      <dgm:prSet/>
      <dgm:spPr/>
      <dgm:t>
        <a:bodyPr/>
        <a:lstStyle/>
        <a:p>
          <a:endParaRPr lang="en-US"/>
        </a:p>
      </dgm:t>
    </dgm:pt>
    <dgm:pt modelId="{21CD01F9-5684-46FB-8D38-894DDDE2D6F1}" type="sibTrans" cxnId="{E610B368-7FB0-48C0-B61F-E59328823A45}">
      <dgm:prSet/>
      <dgm:spPr/>
      <dgm:t>
        <a:bodyPr/>
        <a:lstStyle/>
        <a:p>
          <a:endParaRPr lang="en-US"/>
        </a:p>
      </dgm:t>
    </dgm:pt>
    <dgm:pt modelId="{9C76FBF1-0F83-40E8-9511-C113264F90C3}">
      <dgm:prSet phldrT="[Text]"/>
      <dgm:spPr/>
      <dgm:t>
        <a:bodyPr/>
        <a:lstStyle/>
        <a:p>
          <a:r>
            <a:rPr lang="en-US" dirty="0">
              <a:solidFill>
                <a:srgbClr val="000000"/>
              </a:solidFill>
              <a:latin typeface="Calibri" panose="020F0502020204030204" pitchFamily="34" charset="0"/>
              <a:cs typeface="Calibri" panose="020F0502020204030204" pitchFamily="34" charset="0"/>
            </a:rPr>
            <a:t>Non-Alcoholic Beverage Consumption Among Adults</a:t>
          </a:r>
        </a:p>
      </dgm:t>
    </dgm:pt>
    <dgm:pt modelId="{E6CFCA78-7B02-4BC3-BEA6-E19590DC5EFC}" type="parTrans" cxnId="{41EEE29C-1CD7-499C-A3E6-5140B9082071}">
      <dgm:prSet/>
      <dgm:spPr/>
      <dgm:t>
        <a:bodyPr/>
        <a:lstStyle/>
        <a:p>
          <a:endParaRPr lang="en-US"/>
        </a:p>
      </dgm:t>
    </dgm:pt>
    <dgm:pt modelId="{5C08ADC4-EFF9-4FA0-B25E-DA68FB0170FE}" type="sibTrans" cxnId="{41EEE29C-1CD7-499C-A3E6-5140B9082071}">
      <dgm:prSet/>
      <dgm:spPr/>
      <dgm:t>
        <a:bodyPr/>
        <a:lstStyle/>
        <a:p>
          <a:endParaRPr lang="en-US"/>
        </a:p>
      </dgm:t>
    </dgm:pt>
    <dgm:pt modelId="{82FDAEF2-835D-42A8-8215-D0B5834AD603}">
      <dgm:prSet phldrT="[Text]" custT="1"/>
      <dgm:spPr/>
      <dgm:t>
        <a:bodyPr/>
        <a:lstStyle/>
        <a:p>
          <a:r>
            <a:rPr lang="en-US" sz="3200" dirty="0">
              <a:latin typeface="Calibri" panose="020F0502020204030204" pitchFamily="34" charset="0"/>
              <a:cs typeface="Calibri" panose="020F0502020204030204" pitchFamily="34" charset="0"/>
            </a:rPr>
            <a:t>Upcoming Reports in Sept 202</a:t>
          </a:r>
          <a:r>
            <a:rPr lang="en-US" sz="3600" dirty="0">
              <a:latin typeface="Calibri" panose="020F0502020204030204" pitchFamily="34" charset="0"/>
              <a:cs typeface="Calibri" panose="020F0502020204030204" pitchFamily="34" charset="0"/>
            </a:rPr>
            <a:t>0</a:t>
          </a:r>
        </a:p>
      </dgm:t>
    </dgm:pt>
    <dgm:pt modelId="{038FB66D-9B8C-40EB-8F82-D752A2550A7A}" type="parTrans" cxnId="{3B015C20-98E1-4ED9-87F9-2102E0623A13}">
      <dgm:prSet/>
      <dgm:spPr/>
      <dgm:t>
        <a:bodyPr/>
        <a:lstStyle/>
        <a:p>
          <a:endParaRPr lang="en-US"/>
        </a:p>
      </dgm:t>
    </dgm:pt>
    <dgm:pt modelId="{93F570C8-7FE8-4E9A-8551-412615DDF8D2}" type="sibTrans" cxnId="{3B015C20-98E1-4ED9-87F9-2102E0623A13}">
      <dgm:prSet/>
      <dgm:spPr/>
      <dgm:t>
        <a:bodyPr/>
        <a:lstStyle/>
        <a:p>
          <a:endParaRPr lang="en-US"/>
        </a:p>
      </dgm:t>
    </dgm:pt>
    <dgm:pt modelId="{11665D59-6252-4963-971D-CBF0948E235E}">
      <dgm:prSet phldrT="[Text]"/>
      <dgm:spPr/>
      <dgm:t>
        <a:bodyPr/>
        <a:lstStyle/>
        <a:p>
          <a:r>
            <a:rPr lang="en-US" dirty="0">
              <a:solidFill>
                <a:srgbClr val="000000"/>
              </a:solidFill>
            </a:rPr>
            <a:t>4 reports on mental health symptoms and treatment from 2019 NHIS</a:t>
          </a:r>
        </a:p>
      </dgm:t>
    </dgm:pt>
    <dgm:pt modelId="{FDF72E66-35B9-4234-B913-EF96239BE0C5}" type="parTrans" cxnId="{F27AF8EE-2738-49F0-910C-F300F50DC1F8}">
      <dgm:prSet/>
      <dgm:spPr/>
      <dgm:t>
        <a:bodyPr/>
        <a:lstStyle/>
        <a:p>
          <a:endParaRPr lang="en-US"/>
        </a:p>
      </dgm:t>
    </dgm:pt>
    <dgm:pt modelId="{2DEC6ADF-2569-47A1-B077-DDDC73D2CE04}" type="sibTrans" cxnId="{F27AF8EE-2738-49F0-910C-F300F50DC1F8}">
      <dgm:prSet/>
      <dgm:spPr/>
      <dgm:t>
        <a:bodyPr/>
        <a:lstStyle/>
        <a:p>
          <a:endParaRPr lang="en-US"/>
        </a:p>
      </dgm:t>
    </dgm:pt>
    <dgm:pt modelId="{C69CC790-3074-4AFD-802B-49B9652852CC}">
      <dgm:prSet phldrT="[Text]"/>
      <dgm:spPr/>
      <dgm:t>
        <a:bodyPr/>
        <a:lstStyle/>
        <a:p>
          <a:r>
            <a:rPr lang="en-US" dirty="0">
              <a:solidFill>
                <a:srgbClr val="000000"/>
              </a:solidFill>
            </a:rPr>
            <a:t>Antidepressant Use Among Adults</a:t>
          </a:r>
        </a:p>
      </dgm:t>
    </dgm:pt>
    <dgm:pt modelId="{DC343741-3843-4EB1-BACE-F1105A773ED6}" type="parTrans" cxnId="{CB8D35E6-64B7-4777-8AC3-BEAC082EE25A}">
      <dgm:prSet/>
      <dgm:spPr/>
      <dgm:t>
        <a:bodyPr/>
        <a:lstStyle/>
        <a:p>
          <a:endParaRPr lang="en-US"/>
        </a:p>
      </dgm:t>
    </dgm:pt>
    <dgm:pt modelId="{519E7992-DB8C-45D9-9B7C-2EF1DF73A4EA}" type="sibTrans" cxnId="{CB8D35E6-64B7-4777-8AC3-BEAC082EE25A}">
      <dgm:prSet/>
      <dgm:spPr/>
      <dgm:t>
        <a:bodyPr/>
        <a:lstStyle/>
        <a:p>
          <a:endParaRPr lang="en-US"/>
        </a:p>
      </dgm:t>
    </dgm:pt>
    <dgm:pt modelId="{F25D54E7-401C-417C-9B99-85C03BAD6BA4}">
      <dgm:prSet phldrT="[Text]"/>
      <dgm:spPr/>
      <dgm:t>
        <a:bodyPr/>
        <a:lstStyle/>
        <a:p>
          <a:r>
            <a:rPr lang="en-US" dirty="0">
              <a:solidFill>
                <a:srgbClr val="000000"/>
              </a:solidFill>
            </a:rPr>
            <a:t>Early Release of Estimates from the National Health Interview Survey, 2019</a:t>
          </a:r>
        </a:p>
      </dgm:t>
    </dgm:pt>
    <dgm:pt modelId="{EA15C107-031C-44DB-B8AD-850E519239E2}" type="parTrans" cxnId="{1BE373C5-B67A-4EE2-BE03-B49085C7D843}">
      <dgm:prSet/>
      <dgm:spPr/>
      <dgm:t>
        <a:bodyPr/>
        <a:lstStyle/>
        <a:p>
          <a:endParaRPr lang="en-US"/>
        </a:p>
      </dgm:t>
    </dgm:pt>
    <dgm:pt modelId="{1AC47B56-97A3-4B66-A245-5B8060E0124C}" type="sibTrans" cxnId="{1BE373C5-B67A-4EE2-BE03-B49085C7D843}">
      <dgm:prSet/>
      <dgm:spPr/>
      <dgm:t>
        <a:bodyPr/>
        <a:lstStyle/>
        <a:p>
          <a:endParaRPr lang="en-US"/>
        </a:p>
      </dgm:t>
    </dgm:pt>
    <dgm:pt modelId="{81B07AE8-7DDD-41F8-A986-3D5DCA1D7837}">
      <dgm:prSet phldrT="[Text]"/>
      <dgm:spPr/>
      <dgm:t>
        <a:bodyPr/>
        <a:lstStyle/>
        <a:p>
          <a:r>
            <a:rPr lang="en-US" dirty="0">
              <a:solidFill>
                <a:srgbClr val="000000"/>
              </a:solidFill>
            </a:rPr>
            <a:t>Trends and Patterns in Menarche</a:t>
          </a:r>
        </a:p>
      </dgm:t>
    </dgm:pt>
    <dgm:pt modelId="{7A658C78-F12C-42C8-B234-CB0B5B2836CE}" type="parTrans" cxnId="{D34EF964-37AF-427A-B7DE-F705186BB507}">
      <dgm:prSet/>
      <dgm:spPr/>
      <dgm:t>
        <a:bodyPr/>
        <a:lstStyle/>
        <a:p>
          <a:endParaRPr lang="en-US"/>
        </a:p>
      </dgm:t>
    </dgm:pt>
    <dgm:pt modelId="{B64349C2-5E87-4EE5-B3AE-2753D2BAE3CA}" type="sibTrans" cxnId="{D34EF964-37AF-427A-B7DE-F705186BB507}">
      <dgm:prSet/>
      <dgm:spPr/>
      <dgm:t>
        <a:bodyPr/>
        <a:lstStyle/>
        <a:p>
          <a:endParaRPr lang="en-US"/>
        </a:p>
      </dgm:t>
    </dgm:pt>
    <dgm:pt modelId="{758E8D3C-CE3A-43E1-A089-713FF6FBF678}">
      <dgm:prSet phldrT="[Text]"/>
      <dgm:spPr/>
      <dgm:t>
        <a:bodyPr/>
        <a:lstStyle/>
        <a:p>
          <a:r>
            <a:rPr lang="en-US" dirty="0">
              <a:solidFill>
                <a:srgbClr val="000000"/>
              </a:solidFill>
            </a:rPr>
            <a:t>State Suicide Rates Among Adolescents and Young Adults</a:t>
          </a:r>
        </a:p>
      </dgm:t>
    </dgm:pt>
    <dgm:pt modelId="{31171623-2E34-4AE7-BACD-A973A67A7B2C}" type="parTrans" cxnId="{82D90813-AB5C-4420-B9BC-A3905C8545CD}">
      <dgm:prSet/>
      <dgm:spPr/>
      <dgm:t>
        <a:bodyPr/>
        <a:lstStyle/>
        <a:p>
          <a:endParaRPr lang="en-US"/>
        </a:p>
      </dgm:t>
    </dgm:pt>
    <dgm:pt modelId="{21AE645B-3372-41E2-9926-844642D1A813}" type="sibTrans" cxnId="{82D90813-AB5C-4420-B9BC-A3905C8545CD}">
      <dgm:prSet/>
      <dgm:spPr/>
      <dgm:t>
        <a:bodyPr/>
        <a:lstStyle/>
        <a:p>
          <a:endParaRPr lang="en-US"/>
        </a:p>
      </dgm:t>
    </dgm:pt>
    <dgm:pt modelId="{15B4571D-5166-47F1-AC0C-10EA0E162C35}">
      <dgm:prSet phldrT="[Text]"/>
      <dgm:spPr/>
      <dgm:t>
        <a:bodyPr/>
        <a:lstStyle/>
        <a:p>
          <a:r>
            <a:rPr lang="en-US" dirty="0">
              <a:solidFill>
                <a:srgbClr val="000000"/>
              </a:solidFill>
            </a:rPr>
            <a:t>Quarterly Provisional Estimates for Selected Birth Indicators</a:t>
          </a:r>
        </a:p>
      </dgm:t>
    </dgm:pt>
    <dgm:pt modelId="{2E99145C-4920-49C9-AFC6-42D4E3F98654}" type="parTrans" cxnId="{C7ED01F6-E5B5-4819-B514-FE0CA8DF6E42}">
      <dgm:prSet/>
      <dgm:spPr/>
      <dgm:t>
        <a:bodyPr/>
        <a:lstStyle/>
        <a:p>
          <a:endParaRPr lang="en-US"/>
        </a:p>
      </dgm:t>
    </dgm:pt>
    <dgm:pt modelId="{133D488D-7F50-4859-BCB3-3A9972530C6C}" type="sibTrans" cxnId="{C7ED01F6-E5B5-4819-B514-FE0CA8DF6E42}">
      <dgm:prSet/>
      <dgm:spPr/>
      <dgm:t>
        <a:bodyPr/>
        <a:lstStyle/>
        <a:p>
          <a:endParaRPr lang="en-US"/>
        </a:p>
      </dgm:t>
    </dgm:pt>
    <dgm:pt modelId="{7518BBE3-46E3-4525-8789-8D0F3A2060B4}" type="pres">
      <dgm:prSet presAssocID="{E106EB44-6828-4AE0-B936-E252E55D20CD}" presName="Name0" presStyleCnt="0">
        <dgm:presLayoutVars>
          <dgm:dir/>
          <dgm:animLvl val="lvl"/>
          <dgm:resizeHandles val="exact"/>
        </dgm:presLayoutVars>
      </dgm:prSet>
      <dgm:spPr/>
    </dgm:pt>
    <dgm:pt modelId="{6A063693-A617-4631-AC15-FADB2765799A}" type="pres">
      <dgm:prSet presAssocID="{07C33FE1-EF5D-4532-AE32-622769AFDAF7}" presName="composite" presStyleCnt="0"/>
      <dgm:spPr/>
    </dgm:pt>
    <dgm:pt modelId="{1303D951-B9F4-4BA9-AECF-C1EC7167CE0E}" type="pres">
      <dgm:prSet presAssocID="{07C33FE1-EF5D-4532-AE32-622769AFDAF7}" presName="parTx" presStyleLbl="alignNode1" presStyleIdx="0" presStyleCnt="2">
        <dgm:presLayoutVars>
          <dgm:chMax val="0"/>
          <dgm:chPref val="0"/>
          <dgm:bulletEnabled val="1"/>
        </dgm:presLayoutVars>
      </dgm:prSet>
      <dgm:spPr/>
    </dgm:pt>
    <dgm:pt modelId="{A209A241-DE9D-4D07-B65D-BA69471315C3}" type="pres">
      <dgm:prSet presAssocID="{07C33FE1-EF5D-4532-AE32-622769AFDAF7}" presName="desTx" presStyleLbl="alignAccFollowNode1" presStyleIdx="0" presStyleCnt="2">
        <dgm:presLayoutVars>
          <dgm:bulletEnabled val="1"/>
        </dgm:presLayoutVars>
      </dgm:prSet>
      <dgm:spPr/>
    </dgm:pt>
    <dgm:pt modelId="{2D356ABB-D667-4280-B078-247A5B60EFBE}" type="pres">
      <dgm:prSet presAssocID="{21CD01F9-5684-46FB-8D38-894DDDE2D6F1}" presName="space" presStyleCnt="0"/>
      <dgm:spPr/>
    </dgm:pt>
    <dgm:pt modelId="{32D3C02B-45D7-442F-9946-435166077D6A}" type="pres">
      <dgm:prSet presAssocID="{82FDAEF2-835D-42A8-8215-D0B5834AD603}" presName="composite" presStyleCnt="0"/>
      <dgm:spPr/>
    </dgm:pt>
    <dgm:pt modelId="{2D480904-FA30-4A97-A316-3905D27A6DE9}" type="pres">
      <dgm:prSet presAssocID="{82FDAEF2-835D-42A8-8215-D0B5834AD603}" presName="parTx" presStyleLbl="alignNode1" presStyleIdx="1" presStyleCnt="2">
        <dgm:presLayoutVars>
          <dgm:chMax val="0"/>
          <dgm:chPref val="0"/>
          <dgm:bulletEnabled val="1"/>
        </dgm:presLayoutVars>
      </dgm:prSet>
      <dgm:spPr/>
    </dgm:pt>
    <dgm:pt modelId="{223B4777-6A37-4210-A1EC-0CB296F2D945}" type="pres">
      <dgm:prSet presAssocID="{82FDAEF2-835D-42A8-8215-D0B5834AD603}" presName="desTx" presStyleLbl="alignAccFollowNode1" presStyleIdx="1" presStyleCnt="2">
        <dgm:presLayoutVars>
          <dgm:bulletEnabled val="1"/>
        </dgm:presLayoutVars>
      </dgm:prSet>
      <dgm:spPr/>
    </dgm:pt>
  </dgm:ptLst>
  <dgm:cxnLst>
    <dgm:cxn modelId="{82D90813-AB5C-4420-B9BC-A3905C8545CD}" srcId="{07C33FE1-EF5D-4532-AE32-622769AFDAF7}" destId="{758E8D3C-CE3A-43E1-A089-713FF6FBF678}" srcOrd="4" destOrd="0" parTransId="{31171623-2E34-4AE7-BACD-A973A67A7B2C}" sibTransId="{21AE645B-3372-41E2-9926-844642D1A813}"/>
    <dgm:cxn modelId="{CB500F1B-6529-4367-902D-8BC170B28DDB}" type="presOf" srcId="{E106EB44-6828-4AE0-B936-E252E55D20CD}" destId="{7518BBE3-46E3-4525-8789-8D0F3A2060B4}" srcOrd="0" destOrd="0" presId="urn:microsoft.com/office/officeart/2005/8/layout/hList1"/>
    <dgm:cxn modelId="{3B015C20-98E1-4ED9-87F9-2102E0623A13}" srcId="{E106EB44-6828-4AE0-B936-E252E55D20CD}" destId="{82FDAEF2-835D-42A8-8215-D0B5834AD603}" srcOrd="1" destOrd="0" parTransId="{038FB66D-9B8C-40EB-8F82-D752A2550A7A}" sibTransId="{93F570C8-7FE8-4E9A-8551-412615DDF8D2}"/>
    <dgm:cxn modelId="{F8DFBE21-0C33-430A-B6CD-7ACC68E73CDB}" type="presOf" srcId="{F25D54E7-401C-417C-9B99-85C03BAD6BA4}" destId="{A209A241-DE9D-4D07-B65D-BA69471315C3}" srcOrd="0" destOrd="2" presId="urn:microsoft.com/office/officeart/2005/8/layout/hList1"/>
    <dgm:cxn modelId="{888D5934-D32F-4FAA-A4FD-EBCF293D5FAD}" type="presOf" srcId="{15B4571D-5166-47F1-AC0C-10EA0E162C35}" destId="{223B4777-6A37-4210-A1EC-0CB296F2D945}" srcOrd="0" destOrd="1" presId="urn:microsoft.com/office/officeart/2005/8/layout/hList1"/>
    <dgm:cxn modelId="{D34EF964-37AF-427A-B7DE-F705186BB507}" srcId="{07C33FE1-EF5D-4532-AE32-622769AFDAF7}" destId="{81B07AE8-7DDD-41F8-A986-3D5DCA1D7837}" srcOrd="3" destOrd="0" parTransId="{7A658C78-F12C-42C8-B234-CB0B5B2836CE}" sibTransId="{B64349C2-5E87-4EE5-B3AE-2753D2BAE3CA}"/>
    <dgm:cxn modelId="{1B122368-F63C-4EA5-B25A-A0C91264D6DE}" type="presOf" srcId="{82FDAEF2-835D-42A8-8215-D0B5834AD603}" destId="{2D480904-FA30-4A97-A316-3905D27A6DE9}" srcOrd="0" destOrd="0" presId="urn:microsoft.com/office/officeart/2005/8/layout/hList1"/>
    <dgm:cxn modelId="{E610B368-7FB0-48C0-B61F-E59328823A45}" srcId="{E106EB44-6828-4AE0-B936-E252E55D20CD}" destId="{07C33FE1-EF5D-4532-AE32-622769AFDAF7}" srcOrd="0" destOrd="0" parTransId="{46CB3E56-4EC4-49B1-87D8-0132414254F9}" sibTransId="{21CD01F9-5684-46FB-8D38-894DDDE2D6F1}"/>
    <dgm:cxn modelId="{53CB156D-0010-46C4-893D-944296671E8E}" type="presOf" srcId="{81B07AE8-7DDD-41F8-A986-3D5DCA1D7837}" destId="{A209A241-DE9D-4D07-B65D-BA69471315C3}" srcOrd="0" destOrd="3" presId="urn:microsoft.com/office/officeart/2005/8/layout/hList1"/>
    <dgm:cxn modelId="{BE9D6E8B-4AAD-41FF-B7E2-0F524DBF6B14}" type="presOf" srcId="{9C76FBF1-0F83-40E8-9511-C113264F90C3}" destId="{A209A241-DE9D-4D07-B65D-BA69471315C3}" srcOrd="0" destOrd="0" presId="urn:microsoft.com/office/officeart/2005/8/layout/hList1"/>
    <dgm:cxn modelId="{3F75D09C-863C-40C5-BAC1-4A6BBC8ADEEB}" type="presOf" srcId="{758E8D3C-CE3A-43E1-A089-713FF6FBF678}" destId="{A209A241-DE9D-4D07-B65D-BA69471315C3}" srcOrd="0" destOrd="4" presId="urn:microsoft.com/office/officeart/2005/8/layout/hList1"/>
    <dgm:cxn modelId="{41EEE29C-1CD7-499C-A3E6-5140B9082071}" srcId="{07C33FE1-EF5D-4532-AE32-622769AFDAF7}" destId="{9C76FBF1-0F83-40E8-9511-C113264F90C3}" srcOrd="0" destOrd="0" parTransId="{E6CFCA78-7B02-4BC3-BEA6-E19590DC5EFC}" sibTransId="{5C08ADC4-EFF9-4FA0-B25E-DA68FB0170FE}"/>
    <dgm:cxn modelId="{D35916B2-6D6E-4617-8E89-F779AA70E0B0}" type="presOf" srcId="{11665D59-6252-4963-971D-CBF0948E235E}" destId="{223B4777-6A37-4210-A1EC-0CB296F2D945}" srcOrd="0" destOrd="0" presId="urn:microsoft.com/office/officeart/2005/8/layout/hList1"/>
    <dgm:cxn modelId="{FF0572C4-1D10-41F1-8644-18387596E702}" type="presOf" srcId="{C69CC790-3074-4AFD-802B-49B9652852CC}" destId="{A209A241-DE9D-4D07-B65D-BA69471315C3}" srcOrd="0" destOrd="1" presId="urn:microsoft.com/office/officeart/2005/8/layout/hList1"/>
    <dgm:cxn modelId="{1BE373C5-B67A-4EE2-BE03-B49085C7D843}" srcId="{07C33FE1-EF5D-4532-AE32-622769AFDAF7}" destId="{F25D54E7-401C-417C-9B99-85C03BAD6BA4}" srcOrd="2" destOrd="0" parTransId="{EA15C107-031C-44DB-B8AD-850E519239E2}" sibTransId="{1AC47B56-97A3-4B66-A245-5B8060E0124C}"/>
    <dgm:cxn modelId="{9869E8D2-B3B7-4CF0-BBB3-DD10B7AA9CAA}" type="presOf" srcId="{07C33FE1-EF5D-4532-AE32-622769AFDAF7}" destId="{1303D951-B9F4-4BA9-AECF-C1EC7167CE0E}" srcOrd="0" destOrd="0" presId="urn:microsoft.com/office/officeart/2005/8/layout/hList1"/>
    <dgm:cxn modelId="{CB8D35E6-64B7-4777-8AC3-BEAC082EE25A}" srcId="{07C33FE1-EF5D-4532-AE32-622769AFDAF7}" destId="{C69CC790-3074-4AFD-802B-49B9652852CC}" srcOrd="1" destOrd="0" parTransId="{DC343741-3843-4EB1-BACE-F1105A773ED6}" sibTransId="{519E7992-DB8C-45D9-9B7C-2EF1DF73A4EA}"/>
    <dgm:cxn modelId="{F27AF8EE-2738-49F0-910C-F300F50DC1F8}" srcId="{82FDAEF2-835D-42A8-8215-D0B5834AD603}" destId="{11665D59-6252-4963-971D-CBF0948E235E}" srcOrd="0" destOrd="0" parTransId="{FDF72E66-35B9-4234-B913-EF96239BE0C5}" sibTransId="{2DEC6ADF-2569-47A1-B077-DDDC73D2CE04}"/>
    <dgm:cxn modelId="{C7ED01F6-E5B5-4819-B514-FE0CA8DF6E42}" srcId="{82FDAEF2-835D-42A8-8215-D0B5834AD603}" destId="{15B4571D-5166-47F1-AC0C-10EA0E162C35}" srcOrd="1" destOrd="0" parTransId="{2E99145C-4920-49C9-AFC6-42D4E3F98654}" sibTransId="{133D488D-7F50-4859-BCB3-3A9972530C6C}"/>
    <dgm:cxn modelId="{390766B6-9C2D-451B-B769-272E3B704EEC}" type="presParOf" srcId="{7518BBE3-46E3-4525-8789-8D0F3A2060B4}" destId="{6A063693-A617-4631-AC15-FADB2765799A}" srcOrd="0" destOrd="0" presId="urn:microsoft.com/office/officeart/2005/8/layout/hList1"/>
    <dgm:cxn modelId="{2CED2BAA-FE7F-4905-AC27-4C90192FD08E}" type="presParOf" srcId="{6A063693-A617-4631-AC15-FADB2765799A}" destId="{1303D951-B9F4-4BA9-AECF-C1EC7167CE0E}" srcOrd="0" destOrd="0" presId="urn:microsoft.com/office/officeart/2005/8/layout/hList1"/>
    <dgm:cxn modelId="{606B35AC-BF1C-4C32-BDC6-E3548CDEED09}" type="presParOf" srcId="{6A063693-A617-4631-AC15-FADB2765799A}" destId="{A209A241-DE9D-4D07-B65D-BA69471315C3}" srcOrd="1" destOrd="0" presId="urn:microsoft.com/office/officeart/2005/8/layout/hList1"/>
    <dgm:cxn modelId="{ECC374D9-AB6B-4ACC-99B3-A7690D65F482}" type="presParOf" srcId="{7518BBE3-46E3-4525-8789-8D0F3A2060B4}" destId="{2D356ABB-D667-4280-B078-247A5B60EFBE}" srcOrd="1" destOrd="0" presId="urn:microsoft.com/office/officeart/2005/8/layout/hList1"/>
    <dgm:cxn modelId="{800FCBC2-3809-4BBE-985B-27F35D485956}" type="presParOf" srcId="{7518BBE3-46E3-4525-8789-8D0F3A2060B4}" destId="{32D3C02B-45D7-442F-9946-435166077D6A}" srcOrd="2" destOrd="0" presId="urn:microsoft.com/office/officeart/2005/8/layout/hList1"/>
    <dgm:cxn modelId="{345C0E71-F2C6-4E51-970A-F8E8EBDAA8B4}" type="presParOf" srcId="{32D3C02B-45D7-442F-9946-435166077D6A}" destId="{2D480904-FA30-4A97-A316-3905D27A6DE9}" srcOrd="0" destOrd="0" presId="urn:microsoft.com/office/officeart/2005/8/layout/hList1"/>
    <dgm:cxn modelId="{BE6C2A2E-2B48-4A05-A29F-1B31CF350511}" type="presParOf" srcId="{32D3C02B-45D7-442F-9946-435166077D6A}" destId="{223B4777-6A37-4210-A1EC-0CB296F2D94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267559-F755-4CF6-A291-ABDB5AF01C4B}" type="doc">
      <dgm:prSet loTypeId="urn:microsoft.com/office/officeart/2005/8/layout/hList1" loCatId="list" qsTypeId="urn:microsoft.com/office/officeart/2005/8/quickstyle/simple1" qsCatId="simple" csTypeId="urn:microsoft.com/office/officeart/2005/8/colors/accent0_2" csCatId="mainScheme" phldr="1"/>
      <dgm:spPr/>
      <dgm:t>
        <a:bodyPr/>
        <a:lstStyle/>
        <a:p>
          <a:endParaRPr lang="en-US"/>
        </a:p>
      </dgm:t>
    </dgm:pt>
    <dgm:pt modelId="{D0ED2519-A741-4CAF-93A0-1F7B17D9F0A5}">
      <dgm:prSet phldrT="[Text]" custT="1"/>
      <dgm:spPr/>
      <dgm:t>
        <a:bodyPr/>
        <a:lstStyle/>
        <a:p>
          <a:r>
            <a:rPr lang="en-US" sz="3800" dirty="0">
              <a:solidFill>
                <a:srgbClr val="0E6A59"/>
              </a:solidFill>
              <a:latin typeface="Calibri" panose="020F0502020204030204" pitchFamily="34" charset="0"/>
              <a:cs typeface="Calibri" panose="020F0502020204030204" pitchFamily="34" charset="0"/>
            </a:rPr>
            <a:t>Recent Webinars</a:t>
          </a:r>
        </a:p>
      </dgm:t>
    </dgm:pt>
    <dgm:pt modelId="{11DCF0BC-08DB-493B-BF64-2669E0AF6CCE}" type="parTrans" cxnId="{E443375F-9FDE-42CB-B807-5DB07E38734C}">
      <dgm:prSet/>
      <dgm:spPr/>
      <dgm:t>
        <a:bodyPr/>
        <a:lstStyle/>
        <a:p>
          <a:endParaRPr lang="en-US"/>
        </a:p>
      </dgm:t>
    </dgm:pt>
    <dgm:pt modelId="{24946EF6-D0B9-4B05-88FF-51109DBBC053}" type="sibTrans" cxnId="{E443375F-9FDE-42CB-B807-5DB07E38734C}">
      <dgm:prSet/>
      <dgm:spPr/>
      <dgm:t>
        <a:bodyPr/>
        <a:lstStyle/>
        <a:p>
          <a:endParaRPr lang="en-US"/>
        </a:p>
      </dgm:t>
    </dgm:pt>
    <dgm:pt modelId="{FB4ABB1D-0283-4818-A8DC-CD0B174B777F}">
      <dgm:prSet phldrT="[Text]" custT="1"/>
      <dgm:spPr/>
      <dgm:t>
        <a:bodyPr/>
        <a:lstStyle/>
        <a:p>
          <a:r>
            <a:rPr lang="en-US" sz="3200" dirty="0">
              <a:solidFill>
                <a:srgbClr val="000000"/>
              </a:solidFill>
              <a:latin typeface="Calibri" panose="020F0502020204030204" pitchFamily="34" charset="0"/>
              <a:cs typeface="Calibri" panose="020F0502020204030204" pitchFamily="34" charset="0"/>
            </a:rPr>
            <a:t>The Latest Data and Reports from NHANES</a:t>
          </a:r>
        </a:p>
      </dgm:t>
    </dgm:pt>
    <dgm:pt modelId="{B371892A-1363-4F5A-B801-A5CCCA727BE4}" type="parTrans" cxnId="{62FD38AA-C8CA-4535-BD6A-3F16FCE00F9B}">
      <dgm:prSet/>
      <dgm:spPr/>
      <dgm:t>
        <a:bodyPr/>
        <a:lstStyle/>
        <a:p>
          <a:endParaRPr lang="en-US"/>
        </a:p>
      </dgm:t>
    </dgm:pt>
    <dgm:pt modelId="{27D061EC-0008-4D60-B942-FF368075D949}" type="sibTrans" cxnId="{62FD38AA-C8CA-4535-BD6A-3F16FCE00F9B}">
      <dgm:prSet/>
      <dgm:spPr/>
      <dgm:t>
        <a:bodyPr/>
        <a:lstStyle/>
        <a:p>
          <a:endParaRPr lang="en-US"/>
        </a:p>
      </dgm:t>
    </dgm:pt>
    <dgm:pt modelId="{45CD36F8-3C7D-462B-9E28-788AD4308AAB}">
      <dgm:prSet phldrT="[Text]" custT="1"/>
      <dgm:spPr/>
      <dgm:t>
        <a:bodyPr/>
        <a:lstStyle/>
        <a:p>
          <a:r>
            <a:rPr lang="en-US" sz="3200" dirty="0">
              <a:solidFill>
                <a:srgbClr val="000000"/>
              </a:solidFill>
              <a:latin typeface="Calibri" panose="020F0502020204030204" pitchFamily="34" charset="0"/>
              <a:cs typeface="Calibri" panose="020F0502020204030204" pitchFamily="34" charset="0"/>
            </a:rPr>
            <a:t>RANDS during COVID-19</a:t>
          </a:r>
        </a:p>
      </dgm:t>
    </dgm:pt>
    <dgm:pt modelId="{BCB42B04-8C97-44B1-9E02-482DD071FF1B}" type="parTrans" cxnId="{4CF27F15-5934-4143-9FCE-508517AC0289}">
      <dgm:prSet/>
      <dgm:spPr/>
      <dgm:t>
        <a:bodyPr/>
        <a:lstStyle/>
        <a:p>
          <a:endParaRPr lang="en-US"/>
        </a:p>
      </dgm:t>
    </dgm:pt>
    <dgm:pt modelId="{FB51CBFD-7D8E-42FB-AA56-68350E597E5E}" type="sibTrans" cxnId="{4CF27F15-5934-4143-9FCE-508517AC0289}">
      <dgm:prSet/>
      <dgm:spPr/>
      <dgm:t>
        <a:bodyPr/>
        <a:lstStyle/>
        <a:p>
          <a:endParaRPr lang="en-US"/>
        </a:p>
      </dgm:t>
    </dgm:pt>
    <dgm:pt modelId="{0C0C9960-9344-4FDF-88D4-ECD7C71E5BAE}">
      <dgm:prSet phldrT="[Text]" custT="1"/>
      <dgm:spPr/>
      <dgm:t>
        <a:bodyPr/>
        <a:lstStyle/>
        <a:p>
          <a:r>
            <a:rPr lang="en-US" sz="3800" dirty="0">
              <a:solidFill>
                <a:srgbClr val="0E6A59"/>
              </a:solidFill>
              <a:latin typeface="Calibri" panose="020F0502020204030204" pitchFamily="34" charset="0"/>
              <a:cs typeface="Calibri" panose="020F0502020204030204" pitchFamily="34" charset="0"/>
            </a:rPr>
            <a:t>Upcoming Webinars</a:t>
          </a:r>
        </a:p>
      </dgm:t>
    </dgm:pt>
    <dgm:pt modelId="{2766A289-3579-4009-BC06-5642700CA834}" type="parTrans" cxnId="{F76BE2E0-1284-4AE1-883E-428A0B5384D7}">
      <dgm:prSet/>
      <dgm:spPr/>
      <dgm:t>
        <a:bodyPr/>
        <a:lstStyle/>
        <a:p>
          <a:endParaRPr lang="en-US"/>
        </a:p>
      </dgm:t>
    </dgm:pt>
    <dgm:pt modelId="{7F56118D-3BFE-4BE1-8A94-96CC95C81608}" type="sibTrans" cxnId="{F76BE2E0-1284-4AE1-883E-428A0B5384D7}">
      <dgm:prSet/>
      <dgm:spPr/>
      <dgm:t>
        <a:bodyPr/>
        <a:lstStyle/>
        <a:p>
          <a:endParaRPr lang="en-US"/>
        </a:p>
      </dgm:t>
    </dgm:pt>
    <dgm:pt modelId="{CD8732CB-F36B-4A55-BBC7-0F5065809320}">
      <dgm:prSet phldrT="[Text]" custT="1"/>
      <dgm:spPr/>
      <dgm:t>
        <a:bodyPr/>
        <a:lstStyle/>
        <a:p>
          <a:r>
            <a:rPr lang="en-US" sz="3200" dirty="0">
              <a:solidFill>
                <a:srgbClr val="000000"/>
              </a:solidFill>
              <a:latin typeface="Calibri" panose="020F0502020204030204" pitchFamily="34" charset="0"/>
              <a:cs typeface="Calibri" panose="020F0502020204030204" pitchFamily="34" charset="0"/>
            </a:rPr>
            <a:t>Sept 23: NHIS 2019 data release, with special focus on mental health</a:t>
          </a:r>
        </a:p>
      </dgm:t>
    </dgm:pt>
    <dgm:pt modelId="{2D693709-7B44-4BFB-9B88-08065C9635F5}" type="parTrans" cxnId="{100A267D-A9C6-45C1-880C-2B73A93AF5E1}">
      <dgm:prSet/>
      <dgm:spPr/>
      <dgm:t>
        <a:bodyPr/>
        <a:lstStyle/>
        <a:p>
          <a:endParaRPr lang="en-US"/>
        </a:p>
      </dgm:t>
    </dgm:pt>
    <dgm:pt modelId="{736F4E89-AA76-445E-A4AA-0A8E9E215D92}" type="sibTrans" cxnId="{100A267D-A9C6-45C1-880C-2B73A93AF5E1}">
      <dgm:prSet/>
      <dgm:spPr/>
      <dgm:t>
        <a:bodyPr/>
        <a:lstStyle/>
        <a:p>
          <a:endParaRPr lang="en-US"/>
        </a:p>
      </dgm:t>
    </dgm:pt>
    <dgm:pt modelId="{CAF5EA33-D4FA-4623-B609-8192D5BB81BA}">
      <dgm:prSet phldrT="[Text]" custT="1"/>
      <dgm:spPr/>
      <dgm:t>
        <a:bodyPr/>
        <a:lstStyle/>
        <a:p>
          <a:r>
            <a:rPr lang="en-US" sz="3200" dirty="0">
              <a:solidFill>
                <a:srgbClr val="000000"/>
              </a:solidFill>
              <a:latin typeface="Calibri" panose="020F0502020204030204" pitchFamily="34" charset="0"/>
              <a:cs typeface="Calibri" panose="020F0502020204030204" pitchFamily="34" charset="0"/>
            </a:rPr>
            <a:t>Healthy People 2030 release</a:t>
          </a:r>
        </a:p>
      </dgm:t>
    </dgm:pt>
    <dgm:pt modelId="{B3C1DBA6-EFD5-4AC9-99E1-C8BB0D6F2C37}" type="sibTrans" cxnId="{ED7966CC-D161-4048-A45A-DC27B8C4E516}">
      <dgm:prSet/>
      <dgm:spPr/>
      <dgm:t>
        <a:bodyPr/>
        <a:lstStyle/>
        <a:p>
          <a:endParaRPr lang="en-US"/>
        </a:p>
      </dgm:t>
    </dgm:pt>
    <dgm:pt modelId="{64AC4899-BB4C-42CD-9E01-86116BA6C9E4}" type="parTrans" cxnId="{ED7966CC-D161-4048-A45A-DC27B8C4E516}">
      <dgm:prSet/>
      <dgm:spPr/>
      <dgm:t>
        <a:bodyPr/>
        <a:lstStyle/>
        <a:p>
          <a:endParaRPr lang="en-US"/>
        </a:p>
      </dgm:t>
    </dgm:pt>
    <dgm:pt modelId="{39B3E638-3AA9-4854-A386-F93F86863BB6}">
      <dgm:prSet phldrT="[Text]" custT="1"/>
      <dgm:spPr/>
      <dgm:t>
        <a:bodyPr/>
        <a:lstStyle/>
        <a:p>
          <a:r>
            <a:rPr lang="en-US" sz="3200" dirty="0">
              <a:solidFill>
                <a:srgbClr val="000000"/>
              </a:solidFill>
              <a:latin typeface="Calibri" panose="020F0502020204030204" pitchFamily="34" charset="0"/>
              <a:cs typeface="Calibri" panose="020F0502020204030204" pitchFamily="34" charset="0"/>
            </a:rPr>
            <a:t>Oct (TBD): NHIS 2019 redesign and use of the new data</a:t>
          </a:r>
        </a:p>
      </dgm:t>
    </dgm:pt>
    <dgm:pt modelId="{74A74C9D-3B4B-47C2-A6D8-678452C107FF}" type="parTrans" cxnId="{EDA9DBFE-E55A-42C8-9520-757FD61363BB}">
      <dgm:prSet/>
      <dgm:spPr/>
      <dgm:t>
        <a:bodyPr/>
        <a:lstStyle/>
        <a:p>
          <a:endParaRPr lang="en-US"/>
        </a:p>
      </dgm:t>
    </dgm:pt>
    <dgm:pt modelId="{013B721D-284B-419C-8EF5-BE9DC7293B13}" type="sibTrans" cxnId="{EDA9DBFE-E55A-42C8-9520-757FD61363BB}">
      <dgm:prSet/>
      <dgm:spPr/>
      <dgm:t>
        <a:bodyPr/>
        <a:lstStyle/>
        <a:p>
          <a:endParaRPr lang="en-US"/>
        </a:p>
      </dgm:t>
    </dgm:pt>
    <dgm:pt modelId="{DC374C8A-02A3-4EE9-A7DF-45A496EB71B0}" type="pres">
      <dgm:prSet presAssocID="{A9267559-F755-4CF6-A291-ABDB5AF01C4B}" presName="Name0" presStyleCnt="0">
        <dgm:presLayoutVars>
          <dgm:dir/>
          <dgm:animLvl val="lvl"/>
          <dgm:resizeHandles val="exact"/>
        </dgm:presLayoutVars>
      </dgm:prSet>
      <dgm:spPr/>
    </dgm:pt>
    <dgm:pt modelId="{D44FABF3-96E3-43A4-93AB-8A46082C345A}" type="pres">
      <dgm:prSet presAssocID="{D0ED2519-A741-4CAF-93A0-1F7B17D9F0A5}" presName="composite" presStyleCnt="0"/>
      <dgm:spPr/>
    </dgm:pt>
    <dgm:pt modelId="{78B48D9B-D489-40F8-9418-A95C779F2697}" type="pres">
      <dgm:prSet presAssocID="{D0ED2519-A741-4CAF-93A0-1F7B17D9F0A5}" presName="parTx" presStyleLbl="alignNode1" presStyleIdx="0" presStyleCnt="2">
        <dgm:presLayoutVars>
          <dgm:chMax val="0"/>
          <dgm:chPref val="0"/>
          <dgm:bulletEnabled val="1"/>
        </dgm:presLayoutVars>
      </dgm:prSet>
      <dgm:spPr/>
    </dgm:pt>
    <dgm:pt modelId="{1AF55060-1653-4AA8-947D-341F142956D4}" type="pres">
      <dgm:prSet presAssocID="{D0ED2519-A741-4CAF-93A0-1F7B17D9F0A5}" presName="desTx" presStyleLbl="alignAccFollowNode1" presStyleIdx="0" presStyleCnt="2">
        <dgm:presLayoutVars>
          <dgm:bulletEnabled val="1"/>
        </dgm:presLayoutVars>
      </dgm:prSet>
      <dgm:spPr/>
    </dgm:pt>
    <dgm:pt modelId="{6A986409-ADA0-4BE2-86E1-02FF896E1F9B}" type="pres">
      <dgm:prSet presAssocID="{24946EF6-D0B9-4B05-88FF-51109DBBC053}" presName="space" presStyleCnt="0"/>
      <dgm:spPr/>
    </dgm:pt>
    <dgm:pt modelId="{5D664697-101C-405E-84CB-C6D7BF2A4254}" type="pres">
      <dgm:prSet presAssocID="{0C0C9960-9344-4FDF-88D4-ECD7C71E5BAE}" presName="composite" presStyleCnt="0"/>
      <dgm:spPr/>
    </dgm:pt>
    <dgm:pt modelId="{95A07A18-B6A0-4B9A-B521-446D04083440}" type="pres">
      <dgm:prSet presAssocID="{0C0C9960-9344-4FDF-88D4-ECD7C71E5BAE}" presName="parTx" presStyleLbl="alignNode1" presStyleIdx="1" presStyleCnt="2" custLinFactNeighborY="-1536">
        <dgm:presLayoutVars>
          <dgm:chMax val="0"/>
          <dgm:chPref val="0"/>
          <dgm:bulletEnabled val="1"/>
        </dgm:presLayoutVars>
      </dgm:prSet>
      <dgm:spPr/>
    </dgm:pt>
    <dgm:pt modelId="{05DCF874-0A3F-4050-AB55-520A82C16029}" type="pres">
      <dgm:prSet presAssocID="{0C0C9960-9344-4FDF-88D4-ECD7C71E5BAE}" presName="desTx" presStyleLbl="alignAccFollowNode1" presStyleIdx="1" presStyleCnt="2">
        <dgm:presLayoutVars>
          <dgm:bulletEnabled val="1"/>
        </dgm:presLayoutVars>
      </dgm:prSet>
      <dgm:spPr/>
    </dgm:pt>
  </dgm:ptLst>
  <dgm:cxnLst>
    <dgm:cxn modelId="{4CF27F15-5934-4143-9FCE-508517AC0289}" srcId="{D0ED2519-A741-4CAF-93A0-1F7B17D9F0A5}" destId="{45CD36F8-3C7D-462B-9E28-788AD4308AAB}" srcOrd="1" destOrd="0" parTransId="{BCB42B04-8C97-44B1-9E02-482DD071FF1B}" sibTransId="{FB51CBFD-7D8E-42FB-AA56-68350E597E5E}"/>
    <dgm:cxn modelId="{182BF840-65BC-49E1-80BE-7CEF0CE5DE12}" type="presOf" srcId="{0C0C9960-9344-4FDF-88D4-ECD7C71E5BAE}" destId="{95A07A18-B6A0-4B9A-B521-446D04083440}" srcOrd="0" destOrd="0" presId="urn:microsoft.com/office/officeart/2005/8/layout/hList1"/>
    <dgm:cxn modelId="{8501265C-4D80-4CDE-893B-65022B9BE228}" type="presOf" srcId="{CAF5EA33-D4FA-4623-B609-8192D5BB81BA}" destId="{1AF55060-1653-4AA8-947D-341F142956D4}" srcOrd="0" destOrd="2" presId="urn:microsoft.com/office/officeart/2005/8/layout/hList1"/>
    <dgm:cxn modelId="{E443375F-9FDE-42CB-B807-5DB07E38734C}" srcId="{A9267559-F755-4CF6-A291-ABDB5AF01C4B}" destId="{D0ED2519-A741-4CAF-93A0-1F7B17D9F0A5}" srcOrd="0" destOrd="0" parTransId="{11DCF0BC-08DB-493B-BF64-2669E0AF6CCE}" sibTransId="{24946EF6-D0B9-4B05-88FF-51109DBBC053}"/>
    <dgm:cxn modelId="{29670E43-58D6-43F9-A7BD-F4728C470E9A}" type="presOf" srcId="{D0ED2519-A741-4CAF-93A0-1F7B17D9F0A5}" destId="{78B48D9B-D489-40F8-9418-A95C779F2697}" srcOrd="0" destOrd="0" presId="urn:microsoft.com/office/officeart/2005/8/layout/hList1"/>
    <dgm:cxn modelId="{A49F2C64-E0FD-4B45-BAB0-1F7EDD7C650A}" type="presOf" srcId="{CD8732CB-F36B-4A55-BBC7-0F5065809320}" destId="{05DCF874-0A3F-4050-AB55-520A82C16029}" srcOrd="0" destOrd="0" presId="urn:microsoft.com/office/officeart/2005/8/layout/hList1"/>
    <dgm:cxn modelId="{100A267D-A9C6-45C1-880C-2B73A93AF5E1}" srcId="{0C0C9960-9344-4FDF-88D4-ECD7C71E5BAE}" destId="{CD8732CB-F36B-4A55-BBC7-0F5065809320}" srcOrd="0" destOrd="0" parTransId="{2D693709-7B44-4BFB-9B88-08065C9635F5}" sibTransId="{736F4E89-AA76-445E-A4AA-0A8E9E215D92}"/>
    <dgm:cxn modelId="{4ADC077E-D4F6-4A70-8024-BD0B2B818883}" type="presOf" srcId="{39B3E638-3AA9-4854-A386-F93F86863BB6}" destId="{05DCF874-0A3F-4050-AB55-520A82C16029}" srcOrd="0" destOrd="1" presId="urn:microsoft.com/office/officeart/2005/8/layout/hList1"/>
    <dgm:cxn modelId="{B405DE87-CF1F-41E0-8D31-F7434EEA61AF}" type="presOf" srcId="{A9267559-F755-4CF6-A291-ABDB5AF01C4B}" destId="{DC374C8A-02A3-4EE9-A7DF-45A496EB71B0}" srcOrd="0" destOrd="0" presId="urn:microsoft.com/office/officeart/2005/8/layout/hList1"/>
    <dgm:cxn modelId="{E9AB848A-9B3D-476E-8B6C-33F4C61A4B07}" type="presOf" srcId="{45CD36F8-3C7D-462B-9E28-788AD4308AAB}" destId="{1AF55060-1653-4AA8-947D-341F142956D4}" srcOrd="0" destOrd="1" presId="urn:microsoft.com/office/officeart/2005/8/layout/hList1"/>
    <dgm:cxn modelId="{62FD38AA-C8CA-4535-BD6A-3F16FCE00F9B}" srcId="{D0ED2519-A741-4CAF-93A0-1F7B17D9F0A5}" destId="{FB4ABB1D-0283-4818-A8DC-CD0B174B777F}" srcOrd="0" destOrd="0" parTransId="{B371892A-1363-4F5A-B801-A5CCCA727BE4}" sibTransId="{27D061EC-0008-4D60-B942-FF368075D949}"/>
    <dgm:cxn modelId="{ED7966CC-D161-4048-A45A-DC27B8C4E516}" srcId="{D0ED2519-A741-4CAF-93A0-1F7B17D9F0A5}" destId="{CAF5EA33-D4FA-4623-B609-8192D5BB81BA}" srcOrd="2" destOrd="0" parTransId="{64AC4899-BB4C-42CD-9E01-86116BA6C9E4}" sibTransId="{B3C1DBA6-EFD5-4AC9-99E1-C8BB0D6F2C37}"/>
    <dgm:cxn modelId="{F76BE2E0-1284-4AE1-883E-428A0B5384D7}" srcId="{A9267559-F755-4CF6-A291-ABDB5AF01C4B}" destId="{0C0C9960-9344-4FDF-88D4-ECD7C71E5BAE}" srcOrd="1" destOrd="0" parTransId="{2766A289-3579-4009-BC06-5642700CA834}" sibTransId="{7F56118D-3BFE-4BE1-8A94-96CC95C81608}"/>
    <dgm:cxn modelId="{937A9CE8-42B1-4ECE-B727-E2BD7E59DFD2}" type="presOf" srcId="{FB4ABB1D-0283-4818-A8DC-CD0B174B777F}" destId="{1AF55060-1653-4AA8-947D-341F142956D4}" srcOrd="0" destOrd="0" presId="urn:microsoft.com/office/officeart/2005/8/layout/hList1"/>
    <dgm:cxn modelId="{EDA9DBFE-E55A-42C8-9520-757FD61363BB}" srcId="{0C0C9960-9344-4FDF-88D4-ECD7C71E5BAE}" destId="{39B3E638-3AA9-4854-A386-F93F86863BB6}" srcOrd="1" destOrd="0" parTransId="{74A74C9D-3B4B-47C2-A6D8-678452C107FF}" sibTransId="{013B721D-284B-419C-8EF5-BE9DC7293B13}"/>
    <dgm:cxn modelId="{454BC91F-B99D-42C1-AF35-43879FD442AD}" type="presParOf" srcId="{DC374C8A-02A3-4EE9-A7DF-45A496EB71B0}" destId="{D44FABF3-96E3-43A4-93AB-8A46082C345A}" srcOrd="0" destOrd="0" presId="urn:microsoft.com/office/officeart/2005/8/layout/hList1"/>
    <dgm:cxn modelId="{CFA551B0-4083-4534-BE83-B955D6B23BA3}" type="presParOf" srcId="{D44FABF3-96E3-43A4-93AB-8A46082C345A}" destId="{78B48D9B-D489-40F8-9418-A95C779F2697}" srcOrd="0" destOrd="0" presId="urn:microsoft.com/office/officeart/2005/8/layout/hList1"/>
    <dgm:cxn modelId="{15610E61-8DCB-4EC0-B796-4EF11C606A8D}" type="presParOf" srcId="{D44FABF3-96E3-43A4-93AB-8A46082C345A}" destId="{1AF55060-1653-4AA8-947D-341F142956D4}" srcOrd="1" destOrd="0" presId="urn:microsoft.com/office/officeart/2005/8/layout/hList1"/>
    <dgm:cxn modelId="{9EC96F4C-96CB-4931-9C17-580F5276684C}" type="presParOf" srcId="{DC374C8A-02A3-4EE9-A7DF-45A496EB71B0}" destId="{6A986409-ADA0-4BE2-86E1-02FF896E1F9B}" srcOrd="1" destOrd="0" presId="urn:microsoft.com/office/officeart/2005/8/layout/hList1"/>
    <dgm:cxn modelId="{FFDB4CF9-27C3-4151-ACFE-9CDC8BF91709}" type="presParOf" srcId="{DC374C8A-02A3-4EE9-A7DF-45A496EB71B0}" destId="{5D664697-101C-405E-84CB-C6D7BF2A4254}" srcOrd="2" destOrd="0" presId="urn:microsoft.com/office/officeart/2005/8/layout/hList1"/>
    <dgm:cxn modelId="{A5D826F2-2FB0-4136-A43C-D4A113E489DE}" type="presParOf" srcId="{5D664697-101C-405E-84CB-C6D7BF2A4254}" destId="{95A07A18-B6A0-4B9A-B521-446D04083440}" srcOrd="0" destOrd="0" presId="urn:microsoft.com/office/officeart/2005/8/layout/hList1"/>
    <dgm:cxn modelId="{4E556E48-6E80-44CF-9002-E924E8DA2BF2}" type="presParOf" srcId="{5D664697-101C-405E-84CB-C6D7BF2A4254}" destId="{05DCF874-0A3F-4050-AB55-520A82C1602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EF0C0E-6923-426F-850F-8580225EF96C}"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n-US"/>
        </a:p>
      </dgm:t>
    </dgm:pt>
    <dgm:pt modelId="{477B8B7C-347D-4B6A-872D-79BD0E007BC3}">
      <dgm:prSet phldrT="[Text]"/>
      <dgm:spPr/>
      <dgm:t>
        <a:bodyPr/>
        <a:lstStyle/>
        <a:p>
          <a:r>
            <a:rPr lang="en-US" dirty="0"/>
            <a:t>FY 2020 Appropriations</a:t>
          </a:r>
        </a:p>
      </dgm:t>
    </dgm:pt>
    <dgm:pt modelId="{067C34F5-07A4-42B0-B9C5-364DA831AD64}" type="parTrans" cxnId="{3E1E6CF4-E276-4DB2-8365-C28CC7A593CF}">
      <dgm:prSet/>
      <dgm:spPr/>
      <dgm:t>
        <a:bodyPr/>
        <a:lstStyle/>
        <a:p>
          <a:endParaRPr lang="en-US"/>
        </a:p>
      </dgm:t>
    </dgm:pt>
    <dgm:pt modelId="{3F9EE81A-92B6-4F7C-B3ED-4C1BA4048EDF}" type="sibTrans" cxnId="{3E1E6CF4-E276-4DB2-8365-C28CC7A593CF}">
      <dgm:prSet/>
      <dgm:spPr/>
      <dgm:t>
        <a:bodyPr/>
        <a:lstStyle/>
        <a:p>
          <a:endParaRPr lang="en-US"/>
        </a:p>
      </dgm:t>
    </dgm:pt>
    <dgm:pt modelId="{DB6C3A37-EB38-439E-94B3-091279784000}">
      <dgm:prSet phldrT="[Text]"/>
      <dgm:spPr/>
      <dgm:t>
        <a:bodyPr/>
        <a:lstStyle/>
        <a:p>
          <a:r>
            <a:rPr lang="en-US" dirty="0"/>
            <a:t>CARES Act</a:t>
          </a:r>
        </a:p>
      </dgm:t>
    </dgm:pt>
    <dgm:pt modelId="{869F342B-A058-4A23-AB5D-6356F0A20F64}" type="parTrans" cxnId="{2516E19C-398F-4DB1-B821-EF249CC6F416}">
      <dgm:prSet/>
      <dgm:spPr/>
      <dgm:t>
        <a:bodyPr/>
        <a:lstStyle/>
        <a:p>
          <a:endParaRPr lang="en-US"/>
        </a:p>
      </dgm:t>
    </dgm:pt>
    <dgm:pt modelId="{BF58AC04-1F35-43AA-9573-D3E003217BF2}" type="sibTrans" cxnId="{2516E19C-398F-4DB1-B821-EF249CC6F416}">
      <dgm:prSet/>
      <dgm:spPr/>
      <dgm:t>
        <a:bodyPr/>
        <a:lstStyle/>
        <a:p>
          <a:endParaRPr lang="en-US"/>
        </a:p>
      </dgm:t>
    </dgm:pt>
    <dgm:pt modelId="{95F1A9FD-4598-471D-B701-9451AFD95689}">
      <dgm:prSet phldrT="[Text]"/>
      <dgm:spPr/>
      <dgm:t>
        <a:bodyPr/>
        <a:lstStyle/>
        <a:p>
          <a:r>
            <a:rPr lang="en-US" dirty="0"/>
            <a:t>FY 2021 House Mark-Up</a:t>
          </a:r>
        </a:p>
      </dgm:t>
    </dgm:pt>
    <dgm:pt modelId="{6A29DC19-1D48-4C4D-B380-E12824C2FD0C}" type="parTrans" cxnId="{1318BABE-21A4-41F6-9A20-42619C655DA3}">
      <dgm:prSet/>
      <dgm:spPr/>
      <dgm:t>
        <a:bodyPr/>
        <a:lstStyle/>
        <a:p>
          <a:endParaRPr lang="en-US"/>
        </a:p>
      </dgm:t>
    </dgm:pt>
    <dgm:pt modelId="{7DAFFA97-FFF5-48F1-BAF7-5630144595D0}" type="sibTrans" cxnId="{1318BABE-21A4-41F6-9A20-42619C655DA3}">
      <dgm:prSet/>
      <dgm:spPr/>
      <dgm:t>
        <a:bodyPr/>
        <a:lstStyle/>
        <a:p>
          <a:endParaRPr lang="en-US"/>
        </a:p>
      </dgm:t>
    </dgm:pt>
    <dgm:pt modelId="{5FD82DE3-3C76-4A84-B231-8B8B6E297A59}" type="pres">
      <dgm:prSet presAssocID="{88EF0C0E-6923-426F-850F-8580225EF96C}" presName="Name0" presStyleCnt="0">
        <dgm:presLayoutVars>
          <dgm:chMax val="7"/>
          <dgm:chPref val="7"/>
          <dgm:dir/>
        </dgm:presLayoutVars>
      </dgm:prSet>
      <dgm:spPr/>
    </dgm:pt>
    <dgm:pt modelId="{5BAD5A1F-84D5-4EAC-BBF5-EB826BF30957}" type="pres">
      <dgm:prSet presAssocID="{88EF0C0E-6923-426F-850F-8580225EF96C}" presName="Name1" presStyleCnt="0"/>
      <dgm:spPr/>
    </dgm:pt>
    <dgm:pt modelId="{D4949BA9-9FF2-444E-BEDB-D90E5C752F7C}" type="pres">
      <dgm:prSet presAssocID="{88EF0C0E-6923-426F-850F-8580225EF96C}" presName="cycle" presStyleCnt="0"/>
      <dgm:spPr/>
    </dgm:pt>
    <dgm:pt modelId="{D9185AD2-4907-4601-9D1D-F451E119586C}" type="pres">
      <dgm:prSet presAssocID="{88EF0C0E-6923-426F-850F-8580225EF96C}" presName="srcNode" presStyleLbl="node1" presStyleIdx="0" presStyleCnt="3"/>
      <dgm:spPr/>
    </dgm:pt>
    <dgm:pt modelId="{2ECE47FE-6C25-41FC-98EF-23D03DADF7A7}" type="pres">
      <dgm:prSet presAssocID="{88EF0C0E-6923-426F-850F-8580225EF96C}" presName="conn" presStyleLbl="parChTrans1D2" presStyleIdx="0" presStyleCnt="1"/>
      <dgm:spPr/>
    </dgm:pt>
    <dgm:pt modelId="{1D3F5ADF-9E2D-47CA-83BE-76171F1FB922}" type="pres">
      <dgm:prSet presAssocID="{88EF0C0E-6923-426F-850F-8580225EF96C}" presName="extraNode" presStyleLbl="node1" presStyleIdx="0" presStyleCnt="3"/>
      <dgm:spPr/>
    </dgm:pt>
    <dgm:pt modelId="{923B739A-AC6E-454C-8558-D284D0B1BA1D}" type="pres">
      <dgm:prSet presAssocID="{88EF0C0E-6923-426F-850F-8580225EF96C}" presName="dstNode" presStyleLbl="node1" presStyleIdx="0" presStyleCnt="3"/>
      <dgm:spPr/>
    </dgm:pt>
    <dgm:pt modelId="{5405CF9C-7A8F-49A9-B33E-359341960932}" type="pres">
      <dgm:prSet presAssocID="{477B8B7C-347D-4B6A-872D-79BD0E007BC3}" presName="text_1" presStyleLbl="node1" presStyleIdx="0" presStyleCnt="3">
        <dgm:presLayoutVars>
          <dgm:bulletEnabled val="1"/>
        </dgm:presLayoutVars>
      </dgm:prSet>
      <dgm:spPr/>
    </dgm:pt>
    <dgm:pt modelId="{D460C607-3C05-4A04-B698-8DCA1680D9C8}" type="pres">
      <dgm:prSet presAssocID="{477B8B7C-347D-4B6A-872D-79BD0E007BC3}" presName="accent_1" presStyleCnt="0"/>
      <dgm:spPr/>
    </dgm:pt>
    <dgm:pt modelId="{1E1156D1-96A4-49E8-8995-FFAD09D6B0A6}" type="pres">
      <dgm:prSet presAssocID="{477B8B7C-347D-4B6A-872D-79BD0E007BC3}" presName="accentRepeatNode" presStyleLbl="solidFgAcc1" presStyleIdx="0" presStyleCnt="3"/>
      <dgm:spPr/>
    </dgm:pt>
    <dgm:pt modelId="{1763FD65-47C4-47BD-A1D3-BDFF96816857}" type="pres">
      <dgm:prSet presAssocID="{DB6C3A37-EB38-439E-94B3-091279784000}" presName="text_2" presStyleLbl="node1" presStyleIdx="1" presStyleCnt="3">
        <dgm:presLayoutVars>
          <dgm:bulletEnabled val="1"/>
        </dgm:presLayoutVars>
      </dgm:prSet>
      <dgm:spPr/>
    </dgm:pt>
    <dgm:pt modelId="{9DECCF8B-90D5-43FA-92F2-D505F07E8E63}" type="pres">
      <dgm:prSet presAssocID="{DB6C3A37-EB38-439E-94B3-091279784000}" presName="accent_2" presStyleCnt="0"/>
      <dgm:spPr/>
    </dgm:pt>
    <dgm:pt modelId="{F96237FE-BFB6-4D86-8A4D-7273128A4E21}" type="pres">
      <dgm:prSet presAssocID="{DB6C3A37-EB38-439E-94B3-091279784000}" presName="accentRepeatNode" presStyleLbl="solidFgAcc1" presStyleIdx="1" presStyleCnt="3"/>
      <dgm:spPr/>
    </dgm:pt>
    <dgm:pt modelId="{1644CD27-4FEF-4418-93C6-343DF5D4886D}" type="pres">
      <dgm:prSet presAssocID="{95F1A9FD-4598-471D-B701-9451AFD95689}" presName="text_3" presStyleLbl="node1" presStyleIdx="2" presStyleCnt="3">
        <dgm:presLayoutVars>
          <dgm:bulletEnabled val="1"/>
        </dgm:presLayoutVars>
      </dgm:prSet>
      <dgm:spPr/>
    </dgm:pt>
    <dgm:pt modelId="{6BC16DBC-3E1F-45CF-B209-5BBFB1C65547}" type="pres">
      <dgm:prSet presAssocID="{95F1A9FD-4598-471D-B701-9451AFD95689}" presName="accent_3" presStyleCnt="0"/>
      <dgm:spPr/>
    </dgm:pt>
    <dgm:pt modelId="{BD37C51B-1DAC-4020-9A9E-74AC26868539}" type="pres">
      <dgm:prSet presAssocID="{95F1A9FD-4598-471D-B701-9451AFD95689}" presName="accentRepeatNode" presStyleLbl="solidFgAcc1" presStyleIdx="2" presStyleCnt="3"/>
      <dgm:spPr>
        <a:gradFill rotWithShape="0">
          <a:gsLst>
            <a:gs pos="0">
              <a:schemeClr val="bg2">
                <a:lumMod val="85000"/>
              </a:schemeClr>
            </a:gs>
            <a:gs pos="39000">
              <a:schemeClr val="accent1">
                <a:lumMod val="45000"/>
                <a:lumOff val="55000"/>
              </a:schemeClr>
            </a:gs>
            <a:gs pos="56000">
              <a:schemeClr val="accent1">
                <a:lumMod val="45000"/>
                <a:lumOff val="55000"/>
              </a:schemeClr>
            </a:gs>
            <a:gs pos="80962">
              <a:srgbClr val="C8DAFB"/>
            </a:gs>
            <a:gs pos="90476">
              <a:schemeClr val="accent1">
                <a:lumMod val="30000"/>
                <a:lumOff val="70000"/>
              </a:schemeClr>
            </a:gs>
            <a:gs pos="69000">
              <a:schemeClr val="accent1">
                <a:lumMod val="30000"/>
                <a:lumOff val="70000"/>
              </a:schemeClr>
            </a:gs>
          </a:gsLst>
          <a:lin ang="5400000" scaled="1"/>
        </a:gradFill>
      </dgm:spPr>
    </dgm:pt>
  </dgm:ptLst>
  <dgm:cxnLst>
    <dgm:cxn modelId="{1410BB3A-2FC0-41FD-8A4A-D150AD7D2950}" type="presOf" srcId="{95F1A9FD-4598-471D-B701-9451AFD95689}" destId="{1644CD27-4FEF-4418-93C6-343DF5D4886D}" srcOrd="0" destOrd="0" presId="urn:microsoft.com/office/officeart/2008/layout/VerticalCurvedList"/>
    <dgm:cxn modelId="{7237C144-7F57-481D-A94D-FDB476C69F4C}" type="presOf" srcId="{3F9EE81A-92B6-4F7C-B3ED-4C1BA4048EDF}" destId="{2ECE47FE-6C25-41FC-98EF-23D03DADF7A7}" srcOrd="0" destOrd="0" presId="urn:microsoft.com/office/officeart/2008/layout/VerticalCurvedList"/>
    <dgm:cxn modelId="{CBEB7082-A264-4D88-B9C2-4F60D9BDABD3}" type="presOf" srcId="{88EF0C0E-6923-426F-850F-8580225EF96C}" destId="{5FD82DE3-3C76-4A84-B231-8B8B6E297A59}" srcOrd="0" destOrd="0" presId="urn:microsoft.com/office/officeart/2008/layout/VerticalCurvedList"/>
    <dgm:cxn modelId="{2516E19C-398F-4DB1-B821-EF249CC6F416}" srcId="{88EF0C0E-6923-426F-850F-8580225EF96C}" destId="{DB6C3A37-EB38-439E-94B3-091279784000}" srcOrd="1" destOrd="0" parTransId="{869F342B-A058-4A23-AB5D-6356F0A20F64}" sibTransId="{BF58AC04-1F35-43AA-9573-D3E003217BF2}"/>
    <dgm:cxn modelId="{A1361CB7-77A3-4B89-B439-63173D3C7F70}" type="presOf" srcId="{477B8B7C-347D-4B6A-872D-79BD0E007BC3}" destId="{5405CF9C-7A8F-49A9-B33E-359341960932}" srcOrd="0" destOrd="0" presId="urn:microsoft.com/office/officeart/2008/layout/VerticalCurvedList"/>
    <dgm:cxn modelId="{1318BABE-21A4-41F6-9A20-42619C655DA3}" srcId="{88EF0C0E-6923-426F-850F-8580225EF96C}" destId="{95F1A9FD-4598-471D-B701-9451AFD95689}" srcOrd="2" destOrd="0" parTransId="{6A29DC19-1D48-4C4D-B380-E12824C2FD0C}" sibTransId="{7DAFFA97-FFF5-48F1-BAF7-5630144595D0}"/>
    <dgm:cxn modelId="{89BA33CC-825E-4B40-A09F-8E031BEAFFD4}" type="presOf" srcId="{DB6C3A37-EB38-439E-94B3-091279784000}" destId="{1763FD65-47C4-47BD-A1D3-BDFF96816857}" srcOrd="0" destOrd="0" presId="urn:microsoft.com/office/officeart/2008/layout/VerticalCurvedList"/>
    <dgm:cxn modelId="{3E1E6CF4-E276-4DB2-8365-C28CC7A593CF}" srcId="{88EF0C0E-6923-426F-850F-8580225EF96C}" destId="{477B8B7C-347D-4B6A-872D-79BD0E007BC3}" srcOrd="0" destOrd="0" parTransId="{067C34F5-07A4-42B0-B9C5-364DA831AD64}" sibTransId="{3F9EE81A-92B6-4F7C-B3ED-4C1BA4048EDF}"/>
    <dgm:cxn modelId="{296812AF-66B6-4DEB-BA7C-F5024810AC8A}" type="presParOf" srcId="{5FD82DE3-3C76-4A84-B231-8B8B6E297A59}" destId="{5BAD5A1F-84D5-4EAC-BBF5-EB826BF30957}" srcOrd="0" destOrd="0" presId="urn:microsoft.com/office/officeart/2008/layout/VerticalCurvedList"/>
    <dgm:cxn modelId="{C15AE7F2-46C4-41F8-BAC4-557D6BB0AA1E}" type="presParOf" srcId="{5BAD5A1F-84D5-4EAC-BBF5-EB826BF30957}" destId="{D4949BA9-9FF2-444E-BEDB-D90E5C752F7C}" srcOrd="0" destOrd="0" presId="urn:microsoft.com/office/officeart/2008/layout/VerticalCurvedList"/>
    <dgm:cxn modelId="{8F48CAEC-8553-4CAE-BF9D-3AB4B913A883}" type="presParOf" srcId="{D4949BA9-9FF2-444E-BEDB-D90E5C752F7C}" destId="{D9185AD2-4907-4601-9D1D-F451E119586C}" srcOrd="0" destOrd="0" presId="urn:microsoft.com/office/officeart/2008/layout/VerticalCurvedList"/>
    <dgm:cxn modelId="{C508B792-BF35-4143-AFB8-AC9CF96210DC}" type="presParOf" srcId="{D4949BA9-9FF2-444E-BEDB-D90E5C752F7C}" destId="{2ECE47FE-6C25-41FC-98EF-23D03DADF7A7}" srcOrd="1" destOrd="0" presId="urn:microsoft.com/office/officeart/2008/layout/VerticalCurvedList"/>
    <dgm:cxn modelId="{84CC462B-7378-4AF4-9C62-E486EB1468F0}" type="presParOf" srcId="{D4949BA9-9FF2-444E-BEDB-D90E5C752F7C}" destId="{1D3F5ADF-9E2D-47CA-83BE-76171F1FB922}" srcOrd="2" destOrd="0" presId="urn:microsoft.com/office/officeart/2008/layout/VerticalCurvedList"/>
    <dgm:cxn modelId="{1851A2AC-8670-48B3-BFA9-1DF81DC23443}" type="presParOf" srcId="{D4949BA9-9FF2-444E-BEDB-D90E5C752F7C}" destId="{923B739A-AC6E-454C-8558-D284D0B1BA1D}" srcOrd="3" destOrd="0" presId="urn:microsoft.com/office/officeart/2008/layout/VerticalCurvedList"/>
    <dgm:cxn modelId="{17A6DF69-8C18-4A31-81B4-4370077F4B92}" type="presParOf" srcId="{5BAD5A1F-84D5-4EAC-BBF5-EB826BF30957}" destId="{5405CF9C-7A8F-49A9-B33E-359341960932}" srcOrd="1" destOrd="0" presId="urn:microsoft.com/office/officeart/2008/layout/VerticalCurvedList"/>
    <dgm:cxn modelId="{1C1AE6AE-A887-4E18-93EF-7F56DCC90E9A}" type="presParOf" srcId="{5BAD5A1F-84D5-4EAC-BBF5-EB826BF30957}" destId="{D460C607-3C05-4A04-B698-8DCA1680D9C8}" srcOrd="2" destOrd="0" presId="urn:microsoft.com/office/officeart/2008/layout/VerticalCurvedList"/>
    <dgm:cxn modelId="{308124A1-D71E-4253-B2BA-DAF252708A77}" type="presParOf" srcId="{D460C607-3C05-4A04-B698-8DCA1680D9C8}" destId="{1E1156D1-96A4-49E8-8995-FFAD09D6B0A6}" srcOrd="0" destOrd="0" presId="urn:microsoft.com/office/officeart/2008/layout/VerticalCurvedList"/>
    <dgm:cxn modelId="{3C416E9A-DBC4-4115-84F4-855D9166C4DC}" type="presParOf" srcId="{5BAD5A1F-84D5-4EAC-BBF5-EB826BF30957}" destId="{1763FD65-47C4-47BD-A1D3-BDFF96816857}" srcOrd="3" destOrd="0" presId="urn:microsoft.com/office/officeart/2008/layout/VerticalCurvedList"/>
    <dgm:cxn modelId="{70168171-B2C5-416E-8616-1D4879B21D14}" type="presParOf" srcId="{5BAD5A1F-84D5-4EAC-BBF5-EB826BF30957}" destId="{9DECCF8B-90D5-43FA-92F2-D505F07E8E63}" srcOrd="4" destOrd="0" presId="urn:microsoft.com/office/officeart/2008/layout/VerticalCurvedList"/>
    <dgm:cxn modelId="{6FF577E8-5762-4F31-80B3-92818400B4DB}" type="presParOf" srcId="{9DECCF8B-90D5-43FA-92F2-D505F07E8E63}" destId="{F96237FE-BFB6-4D86-8A4D-7273128A4E21}" srcOrd="0" destOrd="0" presId="urn:microsoft.com/office/officeart/2008/layout/VerticalCurvedList"/>
    <dgm:cxn modelId="{6B2C4502-E321-496D-9743-F547527DB504}" type="presParOf" srcId="{5BAD5A1F-84D5-4EAC-BBF5-EB826BF30957}" destId="{1644CD27-4FEF-4418-93C6-343DF5D4886D}" srcOrd="5" destOrd="0" presId="urn:microsoft.com/office/officeart/2008/layout/VerticalCurvedList"/>
    <dgm:cxn modelId="{F853521E-7CB9-432D-9C3B-A9FA77F3B88B}" type="presParOf" srcId="{5BAD5A1F-84D5-4EAC-BBF5-EB826BF30957}" destId="{6BC16DBC-3E1F-45CF-B209-5BBFB1C65547}" srcOrd="6" destOrd="0" presId="urn:microsoft.com/office/officeart/2008/layout/VerticalCurvedList"/>
    <dgm:cxn modelId="{88B43ECB-A6BA-475D-9428-B7A3C8351E88}" type="presParOf" srcId="{6BC16DBC-3E1F-45CF-B209-5BBFB1C65547}" destId="{BD37C51B-1DAC-4020-9A9E-74AC2686853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3D951-B9F4-4BA9-AECF-C1EC7167CE0E}">
      <dsp:nvSpPr>
        <dsp:cNvPr id="0" name=""/>
        <dsp:cNvSpPr/>
      </dsp:nvSpPr>
      <dsp:spPr>
        <a:xfrm>
          <a:off x="43" y="162197"/>
          <a:ext cx="4201316" cy="1218085"/>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Calibri" panose="020F0502020204030204" pitchFamily="34" charset="0"/>
              <a:cs typeface="Calibri" panose="020F0502020204030204" pitchFamily="34" charset="0"/>
            </a:rPr>
            <a:t>Recently Published Reports in Sept 2020</a:t>
          </a:r>
        </a:p>
      </dsp:txBody>
      <dsp:txXfrm>
        <a:off x="43" y="162197"/>
        <a:ext cx="4201316" cy="1218085"/>
      </dsp:txXfrm>
    </dsp:sp>
    <dsp:sp modelId="{A209A241-DE9D-4D07-B65D-BA69471315C3}">
      <dsp:nvSpPr>
        <dsp:cNvPr id="0" name=""/>
        <dsp:cNvSpPr/>
      </dsp:nvSpPr>
      <dsp:spPr>
        <a:xfrm>
          <a:off x="43" y="1380282"/>
          <a:ext cx="4201316" cy="480375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solidFill>
                <a:srgbClr val="000000"/>
              </a:solidFill>
              <a:latin typeface="Calibri" panose="020F0502020204030204" pitchFamily="34" charset="0"/>
              <a:cs typeface="Calibri" panose="020F0502020204030204" pitchFamily="34" charset="0"/>
            </a:rPr>
            <a:t>Non-Alcoholic Beverage Consumption Among Adults</a:t>
          </a:r>
        </a:p>
        <a:p>
          <a:pPr marL="228600" lvl="1" indent="-228600" algn="l" defTabSz="1111250">
            <a:lnSpc>
              <a:spcPct val="90000"/>
            </a:lnSpc>
            <a:spcBef>
              <a:spcPct val="0"/>
            </a:spcBef>
            <a:spcAft>
              <a:spcPct val="15000"/>
            </a:spcAft>
            <a:buChar char="•"/>
          </a:pPr>
          <a:r>
            <a:rPr lang="en-US" sz="2500" kern="1200" dirty="0">
              <a:solidFill>
                <a:srgbClr val="000000"/>
              </a:solidFill>
            </a:rPr>
            <a:t>Antidepressant Use Among Adults</a:t>
          </a:r>
        </a:p>
        <a:p>
          <a:pPr marL="228600" lvl="1" indent="-228600" algn="l" defTabSz="1111250">
            <a:lnSpc>
              <a:spcPct val="90000"/>
            </a:lnSpc>
            <a:spcBef>
              <a:spcPct val="0"/>
            </a:spcBef>
            <a:spcAft>
              <a:spcPct val="15000"/>
            </a:spcAft>
            <a:buChar char="•"/>
          </a:pPr>
          <a:r>
            <a:rPr lang="en-US" sz="2500" kern="1200" dirty="0">
              <a:solidFill>
                <a:srgbClr val="000000"/>
              </a:solidFill>
            </a:rPr>
            <a:t>Early Release of Estimates from the National Health Interview Survey, 2019</a:t>
          </a:r>
        </a:p>
        <a:p>
          <a:pPr marL="228600" lvl="1" indent="-228600" algn="l" defTabSz="1111250">
            <a:lnSpc>
              <a:spcPct val="90000"/>
            </a:lnSpc>
            <a:spcBef>
              <a:spcPct val="0"/>
            </a:spcBef>
            <a:spcAft>
              <a:spcPct val="15000"/>
            </a:spcAft>
            <a:buChar char="•"/>
          </a:pPr>
          <a:r>
            <a:rPr lang="en-US" sz="2500" kern="1200" dirty="0">
              <a:solidFill>
                <a:srgbClr val="000000"/>
              </a:solidFill>
            </a:rPr>
            <a:t>Trends and Patterns in Menarche</a:t>
          </a:r>
        </a:p>
        <a:p>
          <a:pPr marL="228600" lvl="1" indent="-228600" algn="l" defTabSz="1111250">
            <a:lnSpc>
              <a:spcPct val="90000"/>
            </a:lnSpc>
            <a:spcBef>
              <a:spcPct val="0"/>
            </a:spcBef>
            <a:spcAft>
              <a:spcPct val="15000"/>
            </a:spcAft>
            <a:buChar char="•"/>
          </a:pPr>
          <a:r>
            <a:rPr lang="en-US" sz="2500" kern="1200" dirty="0">
              <a:solidFill>
                <a:srgbClr val="000000"/>
              </a:solidFill>
            </a:rPr>
            <a:t>State Suicide Rates Among Adolescents and Young Adults</a:t>
          </a:r>
        </a:p>
      </dsp:txBody>
      <dsp:txXfrm>
        <a:off x="43" y="1380282"/>
        <a:ext cx="4201316" cy="4803750"/>
      </dsp:txXfrm>
    </dsp:sp>
    <dsp:sp modelId="{2D480904-FA30-4A97-A316-3905D27A6DE9}">
      <dsp:nvSpPr>
        <dsp:cNvPr id="0" name=""/>
        <dsp:cNvSpPr/>
      </dsp:nvSpPr>
      <dsp:spPr>
        <a:xfrm>
          <a:off x="4789544" y="162197"/>
          <a:ext cx="4201316" cy="1218085"/>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Calibri" panose="020F0502020204030204" pitchFamily="34" charset="0"/>
              <a:cs typeface="Calibri" panose="020F0502020204030204" pitchFamily="34" charset="0"/>
            </a:rPr>
            <a:t>Upcoming Reports in Sept 202</a:t>
          </a:r>
          <a:r>
            <a:rPr lang="en-US" sz="3600" kern="1200" dirty="0">
              <a:latin typeface="Calibri" panose="020F0502020204030204" pitchFamily="34" charset="0"/>
              <a:cs typeface="Calibri" panose="020F0502020204030204" pitchFamily="34" charset="0"/>
            </a:rPr>
            <a:t>0</a:t>
          </a:r>
        </a:p>
      </dsp:txBody>
      <dsp:txXfrm>
        <a:off x="4789544" y="162197"/>
        <a:ext cx="4201316" cy="1218085"/>
      </dsp:txXfrm>
    </dsp:sp>
    <dsp:sp modelId="{223B4777-6A37-4210-A1EC-0CB296F2D945}">
      <dsp:nvSpPr>
        <dsp:cNvPr id="0" name=""/>
        <dsp:cNvSpPr/>
      </dsp:nvSpPr>
      <dsp:spPr>
        <a:xfrm>
          <a:off x="4789544" y="1380282"/>
          <a:ext cx="4201316" cy="480375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solidFill>
                <a:srgbClr val="000000"/>
              </a:solidFill>
            </a:rPr>
            <a:t>4 reports on mental health symptoms and treatment from 2019 NHIS</a:t>
          </a:r>
        </a:p>
        <a:p>
          <a:pPr marL="228600" lvl="1" indent="-228600" algn="l" defTabSz="1111250">
            <a:lnSpc>
              <a:spcPct val="90000"/>
            </a:lnSpc>
            <a:spcBef>
              <a:spcPct val="0"/>
            </a:spcBef>
            <a:spcAft>
              <a:spcPct val="15000"/>
            </a:spcAft>
            <a:buChar char="•"/>
          </a:pPr>
          <a:r>
            <a:rPr lang="en-US" sz="2500" kern="1200" dirty="0">
              <a:solidFill>
                <a:srgbClr val="000000"/>
              </a:solidFill>
            </a:rPr>
            <a:t>Quarterly Provisional Estimates for Selected Birth Indicators</a:t>
          </a:r>
        </a:p>
      </dsp:txBody>
      <dsp:txXfrm>
        <a:off x="4789544" y="1380282"/>
        <a:ext cx="4201316" cy="4803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48D9B-D489-40F8-9418-A95C779F2697}">
      <dsp:nvSpPr>
        <dsp:cNvPr id="0" name=""/>
        <dsp:cNvSpPr/>
      </dsp:nvSpPr>
      <dsp:spPr>
        <a:xfrm>
          <a:off x="44" y="699363"/>
          <a:ext cx="4265214" cy="170608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154432" rIns="270256" bIns="154432"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rgbClr val="0E6A59"/>
              </a:solidFill>
              <a:latin typeface="Calibri" panose="020F0502020204030204" pitchFamily="34" charset="0"/>
              <a:cs typeface="Calibri" panose="020F0502020204030204" pitchFamily="34" charset="0"/>
            </a:rPr>
            <a:t>Recent Webinars</a:t>
          </a:r>
        </a:p>
      </dsp:txBody>
      <dsp:txXfrm>
        <a:off x="44" y="699363"/>
        <a:ext cx="4265214" cy="1706085"/>
      </dsp:txXfrm>
    </dsp:sp>
    <dsp:sp modelId="{1AF55060-1653-4AA8-947D-341F142956D4}">
      <dsp:nvSpPr>
        <dsp:cNvPr id="0" name=""/>
        <dsp:cNvSpPr/>
      </dsp:nvSpPr>
      <dsp:spPr>
        <a:xfrm>
          <a:off x="44" y="2405448"/>
          <a:ext cx="4265214" cy="3746924"/>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dirty="0">
              <a:solidFill>
                <a:srgbClr val="000000"/>
              </a:solidFill>
              <a:latin typeface="Calibri" panose="020F0502020204030204" pitchFamily="34" charset="0"/>
              <a:cs typeface="Calibri" panose="020F0502020204030204" pitchFamily="34" charset="0"/>
            </a:rPr>
            <a:t>The Latest Data and Reports from NHANES</a:t>
          </a:r>
        </a:p>
        <a:p>
          <a:pPr marL="285750" lvl="1" indent="-285750" algn="l" defTabSz="1422400">
            <a:lnSpc>
              <a:spcPct val="90000"/>
            </a:lnSpc>
            <a:spcBef>
              <a:spcPct val="0"/>
            </a:spcBef>
            <a:spcAft>
              <a:spcPct val="15000"/>
            </a:spcAft>
            <a:buChar char="•"/>
          </a:pPr>
          <a:r>
            <a:rPr lang="en-US" sz="3200" kern="1200" dirty="0">
              <a:solidFill>
                <a:srgbClr val="000000"/>
              </a:solidFill>
              <a:latin typeface="Calibri" panose="020F0502020204030204" pitchFamily="34" charset="0"/>
              <a:cs typeface="Calibri" panose="020F0502020204030204" pitchFamily="34" charset="0"/>
            </a:rPr>
            <a:t>RANDS during COVID-19</a:t>
          </a:r>
        </a:p>
        <a:p>
          <a:pPr marL="285750" lvl="1" indent="-285750" algn="l" defTabSz="1422400">
            <a:lnSpc>
              <a:spcPct val="90000"/>
            </a:lnSpc>
            <a:spcBef>
              <a:spcPct val="0"/>
            </a:spcBef>
            <a:spcAft>
              <a:spcPct val="15000"/>
            </a:spcAft>
            <a:buChar char="•"/>
          </a:pPr>
          <a:r>
            <a:rPr lang="en-US" sz="3200" kern="1200" dirty="0">
              <a:solidFill>
                <a:srgbClr val="000000"/>
              </a:solidFill>
              <a:latin typeface="Calibri" panose="020F0502020204030204" pitchFamily="34" charset="0"/>
              <a:cs typeface="Calibri" panose="020F0502020204030204" pitchFamily="34" charset="0"/>
            </a:rPr>
            <a:t>Healthy People 2030 release</a:t>
          </a:r>
        </a:p>
      </dsp:txBody>
      <dsp:txXfrm>
        <a:off x="44" y="2405448"/>
        <a:ext cx="4265214" cy="3746924"/>
      </dsp:txXfrm>
    </dsp:sp>
    <dsp:sp modelId="{95A07A18-B6A0-4B9A-B521-446D04083440}">
      <dsp:nvSpPr>
        <dsp:cNvPr id="0" name=""/>
        <dsp:cNvSpPr/>
      </dsp:nvSpPr>
      <dsp:spPr>
        <a:xfrm>
          <a:off x="4862389" y="673157"/>
          <a:ext cx="4265214" cy="170608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154432" rIns="270256" bIns="154432"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rgbClr val="0E6A59"/>
              </a:solidFill>
              <a:latin typeface="Calibri" panose="020F0502020204030204" pitchFamily="34" charset="0"/>
              <a:cs typeface="Calibri" panose="020F0502020204030204" pitchFamily="34" charset="0"/>
            </a:rPr>
            <a:t>Upcoming Webinars</a:t>
          </a:r>
        </a:p>
      </dsp:txBody>
      <dsp:txXfrm>
        <a:off x="4862389" y="673157"/>
        <a:ext cx="4265214" cy="1706085"/>
      </dsp:txXfrm>
    </dsp:sp>
    <dsp:sp modelId="{05DCF874-0A3F-4050-AB55-520A82C16029}">
      <dsp:nvSpPr>
        <dsp:cNvPr id="0" name=""/>
        <dsp:cNvSpPr/>
      </dsp:nvSpPr>
      <dsp:spPr>
        <a:xfrm>
          <a:off x="4862389" y="2405448"/>
          <a:ext cx="4265214" cy="3746924"/>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dirty="0">
              <a:solidFill>
                <a:srgbClr val="000000"/>
              </a:solidFill>
              <a:latin typeface="Calibri" panose="020F0502020204030204" pitchFamily="34" charset="0"/>
              <a:cs typeface="Calibri" panose="020F0502020204030204" pitchFamily="34" charset="0"/>
            </a:rPr>
            <a:t>Sept 23: NHIS 2019 data release, with special focus on mental health</a:t>
          </a:r>
        </a:p>
        <a:p>
          <a:pPr marL="285750" lvl="1" indent="-285750" algn="l" defTabSz="1422400">
            <a:lnSpc>
              <a:spcPct val="90000"/>
            </a:lnSpc>
            <a:spcBef>
              <a:spcPct val="0"/>
            </a:spcBef>
            <a:spcAft>
              <a:spcPct val="15000"/>
            </a:spcAft>
            <a:buChar char="•"/>
          </a:pPr>
          <a:r>
            <a:rPr lang="en-US" sz="3200" kern="1200" dirty="0">
              <a:solidFill>
                <a:srgbClr val="000000"/>
              </a:solidFill>
              <a:latin typeface="Calibri" panose="020F0502020204030204" pitchFamily="34" charset="0"/>
              <a:cs typeface="Calibri" panose="020F0502020204030204" pitchFamily="34" charset="0"/>
            </a:rPr>
            <a:t>Oct (TBD): NHIS 2019 redesign and use of the new data</a:t>
          </a:r>
        </a:p>
      </dsp:txBody>
      <dsp:txXfrm>
        <a:off x="4862389" y="2405448"/>
        <a:ext cx="4265214" cy="37469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E47FE-6C25-41FC-98EF-23D03DADF7A7}">
      <dsp:nvSpPr>
        <dsp:cNvPr id="0" name=""/>
        <dsp:cNvSpPr/>
      </dsp:nvSpPr>
      <dsp:spPr>
        <a:xfrm>
          <a:off x="-5592664" y="-856311"/>
          <a:ext cx="6659785" cy="6659785"/>
        </a:xfrm>
        <a:prstGeom prst="blockArc">
          <a:avLst>
            <a:gd name="adj1" fmla="val 18900000"/>
            <a:gd name="adj2" fmla="val 2700000"/>
            <a:gd name="adj3" fmla="val 324"/>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05CF9C-7A8F-49A9-B33E-359341960932}">
      <dsp:nvSpPr>
        <dsp:cNvPr id="0" name=""/>
        <dsp:cNvSpPr/>
      </dsp:nvSpPr>
      <dsp:spPr>
        <a:xfrm>
          <a:off x="686666" y="494716"/>
          <a:ext cx="3309064" cy="98943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5362"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t>FY 2020 Appropriations</a:t>
          </a:r>
        </a:p>
      </dsp:txBody>
      <dsp:txXfrm>
        <a:off x="686666" y="494716"/>
        <a:ext cx="3309064" cy="989432"/>
      </dsp:txXfrm>
    </dsp:sp>
    <dsp:sp modelId="{1E1156D1-96A4-49E8-8995-FFAD09D6B0A6}">
      <dsp:nvSpPr>
        <dsp:cNvPr id="0" name=""/>
        <dsp:cNvSpPr/>
      </dsp:nvSpPr>
      <dsp:spPr>
        <a:xfrm>
          <a:off x="68270" y="371037"/>
          <a:ext cx="1236790" cy="123679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63FD65-47C4-47BD-A1D3-BDFF96816857}">
      <dsp:nvSpPr>
        <dsp:cNvPr id="0" name=""/>
        <dsp:cNvSpPr/>
      </dsp:nvSpPr>
      <dsp:spPr>
        <a:xfrm>
          <a:off x="1046324" y="1978864"/>
          <a:ext cx="2949405" cy="98943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5362"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t>CARES Act</a:t>
          </a:r>
        </a:p>
      </dsp:txBody>
      <dsp:txXfrm>
        <a:off x="1046324" y="1978864"/>
        <a:ext cx="2949405" cy="989432"/>
      </dsp:txXfrm>
    </dsp:sp>
    <dsp:sp modelId="{F96237FE-BFB6-4D86-8A4D-7273128A4E21}">
      <dsp:nvSpPr>
        <dsp:cNvPr id="0" name=""/>
        <dsp:cNvSpPr/>
      </dsp:nvSpPr>
      <dsp:spPr>
        <a:xfrm>
          <a:off x="427929" y="1855185"/>
          <a:ext cx="1236790" cy="123679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44CD27-4FEF-4418-93C6-343DF5D4886D}">
      <dsp:nvSpPr>
        <dsp:cNvPr id="0" name=""/>
        <dsp:cNvSpPr/>
      </dsp:nvSpPr>
      <dsp:spPr>
        <a:xfrm>
          <a:off x="686666" y="3463013"/>
          <a:ext cx="3309064" cy="98943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5362"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t>FY 2021 House Mark-Up</a:t>
          </a:r>
        </a:p>
      </dsp:txBody>
      <dsp:txXfrm>
        <a:off x="686666" y="3463013"/>
        <a:ext cx="3309064" cy="989432"/>
      </dsp:txXfrm>
    </dsp:sp>
    <dsp:sp modelId="{BD37C51B-1DAC-4020-9A9E-74AC26868539}">
      <dsp:nvSpPr>
        <dsp:cNvPr id="0" name=""/>
        <dsp:cNvSpPr/>
      </dsp:nvSpPr>
      <dsp:spPr>
        <a:xfrm>
          <a:off x="68270" y="3339334"/>
          <a:ext cx="1236790" cy="1236790"/>
        </a:xfrm>
        <a:prstGeom prst="ellipse">
          <a:avLst/>
        </a:prstGeom>
        <a:gradFill rotWithShape="0">
          <a:gsLst>
            <a:gs pos="0">
              <a:schemeClr val="bg2">
                <a:lumMod val="85000"/>
              </a:schemeClr>
            </a:gs>
            <a:gs pos="39000">
              <a:schemeClr val="accent1">
                <a:lumMod val="45000"/>
                <a:lumOff val="55000"/>
              </a:schemeClr>
            </a:gs>
            <a:gs pos="56000">
              <a:schemeClr val="accent1">
                <a:lumMod val="45000"/>
                <a:lumOff val="55000"/>
              </a:schemeClr>
            </a:gs>
            <a:gs pos="80962">
              <a:srgbClr val="C8DAFB"/>
            </a:gs>
            <a:gs pos="90476">
              <a:schemeClr val="accent1">
                <a:lumMod val="30000"/>
                <a:lumOff val="70000"/>
              </a:schemeClr>
            </a:gs>
            <a:gs pos="69000">
              <a:schemeClr val="accent1">
                <a:lumMod val="30000"/>
                <a:lumOff val="70000"/>
              </a:schemeClr>
            </a:gs>
          </a:gsLst>
          <a:lin ang="5400000" scaled="1"/>
        </a:gra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527EE8-1AB5-4C07-9AE7-BBDDFD3C9599}" type="datetimeFigureOut">
              <a:rPr lang="en-US" smtClean="0"/>
              <a:t>11/10/2020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B120D9-A07D-4DEC-AC5C-AFCD6204DA42}" type="slidenum">
              <a:rPr lang="en-US" smtClean="0"/>
              <a:t>‹#›</a:t>
            </a:fld>
            <a:endParaRPr lang="en-US"/>
          </a:p>
        </p:txBody>
      </p:sp>
    </p:spTree>
    <p:extLst>
      <p:ext uri="{BB962C8B-B14F-4D97-AF65-F5344CB8AC3E}">
        <p14:creationId xmlns:p14="http://schemas.microsoft.com/office/powerpoint/2010/main" val="817839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B120D9-A07D-4DEC-AC5C-AFCD6204DA42}" type="slidenum">
              <a:rPr lang="en-US" smtClean="0"/>
              <a:t>2</a:t>
            </a:fld>
            <a:endParaRPr lang="en-US"/>
          </a:p>
        </p:txBody>
      </p:sp>
    </p:spTree>
    <p:extLst>
      <p:ext uri="{BB962C8B-B14F-4D97-AF65-F5344CB8AC3E}">
        <p14:creationId xmlns:p14="http://schemas.microsoft.com/office/powerpoint/2010/main" val="2769105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B120D9-A07D-4DEC-AC5C-AFCD6204DA42}" type="slidenum">
              <a:rPr lang="en-US" smtClean="0"/>
              <a:t>12</a:t>
            </a:fld>
            <a:endParaRPr lang="en-US"/>
          </a:p>
        </p:txBody>
      </p:sp>
    </p:spTree>
    <p:extLst>
      <p:ext uri="{BB962C8B-B14F-4D97-AF65-F5344CB8AC3E}">
        <p14:creationId xmlns:p14="http://schemas.microsoft.com/office/powerpoint/2010/main" val="2576969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B120D9-A07D-4DEC-AC5C-AFCD6204DA42}" type="slidenum">
              <a:rPr lang="en-US" smtClean="0"/>
              <a:t>13</a:t>
            </a:fld>
            <a:endParaRPr lang="en-US"/>
          </a:p>
        </p:txBody>
      </p:sp>
    </p:spTree>
    <p:extLst>
      <p:ext uri="{BB962C8B-B14F-4D97-AF65-F5344CB8AC3E}">
        <p14:creationId xmlns:p14="http://schemas.microsoft.com/office/powerpoint/2010/main" val="1029667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B120D9-A07D-4DEC-AC5C-AFCD6204DA42}" type="slidenum">
              <a:rPr lang="en-US" smtClean="0"/>
              <a:t>14</a:t>
            </a:fld>
            <a:endParaRPr lang="en-US"/>
          </a:p>
        </p:txBody>
      </p:sp>
    </p:spTree>
    <p:extLst>
      <p:ext uri="{BB962C8B-B14F-4D97-AF65-F5344CB8AC3E}">
        <p14:creationId xmlns:p14="http://schemas.microsoft.com/office/powerpoint/2010/main" val="1197283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B120D9-A07D-4DEC-AC5C-AFCD6204DA42}" type="slidenum">
              <a:rPr lang="en-US" smtClean="0"/>
              <a:t>3</a:t>
            </a:fld>
            <a:endParaRPr lang="en-US"/>
          </a:p>
        </p:txBody>
      </p:sp>
    </p:spTree>
    <p:extLst>
      <p:ext uri="{BB962C8B-B14F-4D97-AF65-F5344CB8AC3E}">
        <p14:creationId xmlns:p14="http://schemas.microsoft.com/office/powerpoint/2010/main" val="1507268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B120D9-A07D-4DEC-AC5C-AFCD6204DA42}" type="slidenum">
              <a:rPr lang="en-US" smtClean="0"/>
              <a:t>4</a:t>
            </a:fld>
            <a:endParaRPr lang="en-US"/>
          </a:p>
        </p:txBody>
      </p:sp>
    </p:spTree>
    <p:extLst>
      <p:ext uri="{BB962C8B-B14F-4D97-AF65-F5344CB8AC3E}">
        <p14:creationId xmlns:p14="http://schemas.microsoft.com/office/powerpoint/2010/main" val="1000435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7388"/>
            <a:ext cx="6094412" cy="3429000"/>
          </a:xfrm>
        </p:spPr>
      </p:sp>
      <p:sp>
        <p:nvSpPr>
          <p:cNvPr id="3" name="Notes Placeholder 2"/>
          <p:cNvSpPr>
            <a:spLocks noGrp="1"/>
          </p:cNvSpPr>
          <p:nvPr>
            <p:ph type="body" idx="1"/>
          </p:nvPr>
        </p:nvSpPr>
        <p:spPr/>
        <p:txBody>
          <a:bodyPr/>
          <a:lstStyle/>
          <a:p>
            <a:pPr defTabSz="851095">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071CD7-B43D-40A6-8EAE-19486A720A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343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B120D9-A07D-4DEC-AC5C-AFCD6204DA42}" type="slidenum">
              <a:rPr lang="en-US" smtClean="0"/>
              <a:t>6</a:t>
            </a:fld>
            <a:endParaRPr lang="en-US"/>
          </a:p>
        </p:txBody>
      </p:sp>
    </p:spTree>
    <p:extLst>
      <p:ext uri="{BB962C8B-B14F-4D97-AF65-F5344CB8AC3E}">
        <p14:creationId xmlns:p14="http://schemas.microsoft.com/office/powerpoint/2010/main" val="1238307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B120D9-A07D-4DEC-AC5C-AFCD6204DA42}" type="slidenum">
              <a:rPr lang="en-US" smtClean="0"/>
              <a:t>8</a:t>
            </a:fld>
            <a:endParaRPr lang="en-US"/>
          </a:p>
        </p:txBody>
      </p:sp>
    </p:spTree>
    <p:extLst>
      <p:ext uri="{BB962C8B-B14F-4D97-AF65-F5344CB8AC3E}">
        <p14:creationId xmlns:p14="http://schemas.microsoft.com/office/powerpoint/2010/main" val="2805883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B120D9-A07D-4DEC-AC5C-AFCD6204DA42}" type="slidenum">
              <a:rPr lang="en-US" smtClean="0"/>
              <a:t>9</a:t>
            </a:fld>
            <a:endParaRPr lang="en-US"/>
          </a:p>
        </p:txBody>
      </p:sp>
    </p:spTree>
    <p:extLst>
      <p:ext uri="{BB962C8B-B14F-4D97-AF65-F5344CB8AC3E}">
        <p14:creationId xmlns:p14="http://schemas.microsoft.com/office/powerpoint/2010/main" val="2245359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B120D9-A07D-4DEC-AC5C-AFCD6204DA42}" type="slidenum">
              <a:rPr lang="en-US" smtClean="0"/>
              <a:t>10</a:t>
            </a:fld>
            <a:endParaRPr lang="en-US"/>
          </a:p>
        </p:txBody>
      </p:sp>
    </p:spTree>
    <p:extLst>
      <p:ext uri="{BB962C8B-B14F-4D97-AF65-F5344CB8AC3E}">
        <p14:creationId xmlns:p14="http://schemas.microsoft.com/office/powerpoint/2010/main" val="1752868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B120D9-A07D-4DEC-AC5C-AFCD6204DA42}" type="slidenum">
              <a:rPr lang="en-US" smtClean="0"/>
              <a:t>11</a:t>
            </a:fld>
            <a:endParaRPr lang="en-US"/>
          </a:p>
        </p:txBody>
      </p:sp>
    </p:spTree>
    <p:extLst>
      <p:ext uri="{BB962C8B-B14F-4D97-AF65-F5344CB8AC3E}">
        <p14:creationId xmlns:p14="http://schemas.microsoft.com/office/powerpoint/2010/main" val="27535224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efault_TITLE_NCHS">
    <p:bg>
      <p:bgPr>
        <a:solidFill>
          <a:schemeClr val="bg2"/>
        </a:solidFill>
        <a:effectLst/>
      </p:bgPr>
    </p:bg>
    <p:spTree>
      <p:nvGrpSpPr>
        <p:cNvPr id="1" name=""/>
        <p:cNvGrpSpPr/>
        <p:nvPr/>
      </p:nvGrpSpPr>
      <p:grpSpPr>
        <a:xfrm>
          <a:off x="0" y="0"/>
          <a:ext cx="0" cy="0"/>
          <a:chOff x="0" y="0"/>
          <a:chExt cx="0" cy="0"/>
        </a:xfrm>
      </p:grpSpPr>
      <p:pic>
        <p:nvPicPr>
          <p:cNvPr id="9" name="Picture 8"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274750" y="100206"/>
            <a:ext cx="9204101" cy="461665"/>
          </a:xfrm>
          <a:prstGeom prst="rect">
            <a:avLst/>
          </a:prstGeom>
          <a:noFill/>
        </p:spPr>
        <p:txBody>
          <a:bodyPr wrap="square" rtlCol="0">
            <a:spAutoFit/>
          </a:bodyPr>
          <a:lstStyle/>
          <a:p>
            <a:r>
              <a:rPr lang="en-US" sz="2400" b="1" dirty="0">
                <a:solidFill>
                  <a:schemeClr val="bg2"/>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405749108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_NCHS">
    <p:bg>
      <p:bgPr>
        <a:solidFill>
          <a:schemeClr val="bg2"/>
        </a:solidFill>
        <a:effectLst/>
      </p:bgPr>
    </p:bg>
    <p:spTree>
      <p:nvGrpSpPr>
        <p:cNvPr id="1" name=""/>
        <p:cNvGrpSpPr/>
        <p:nvPr/>
      </p:nvGrpSpPr>
      <p:grpSpPr>
        <a:xfrm>
          <a:off x="0" y="0"/>
          <a:ext cx="0" cy="0"/>
          <a:chOff x="0" y="0"/>
          <a:chExt cx="0" cy="0"/>
        </a:xfrm>
      </p:grpSpPr>
      <p:pic>
        <p:nvPicPr>
          <p:cNvPr id="9" name="Picture 8"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5297"/>
          </a:xfrm>
          <a:prstGeom prst="rect">
            <a:avLst/>
          </a:prstGeom>
        </p:spPr>
      </p:pic>
      <p:pic>
        <p:nvPicPr>
          <p:cNvPr id="3" name="Picture 2" descr="Logos of the U.S. Department of Health and Human Services and the Centers for Disease control and Prevention" title="logos"/>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ackgroundRemoval t="0" b="100000" l="84000" r="100000">
                        <a14:backgroundMark x1="84909" y1="10748" x2="84909" y2="10748"/>
                        <a14:backgroundMark x1="84818" y1="28505" x2="84727" y2="86449"/>
                      </a14:backgroundRemoval>
                    </a14:imgEffect>
                  </a14:imgLayer>
                </a14:imgProps>
              </a:ext>
              <a:ext uri="{28A0092B-C50C-407E-A947-70E740481C1C}">
                <a14:useLocalDpi xmlns:a14="http://schemas.microsoft.com/office/drawing/2010/main" val="0"/>
              </a:ext>
            </a:extLst>
          </a:blip>
          <a:srcRect l="84107"/>
          <a:stretch/>
        </p:blipFill>
        <p:spPr>
          <a:xfrm>
            <a:off x="10254342" y="5672704"/>
            <a:ext cx="1937657"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274750" y="100206"/>
            <a:ext cx="9204101" cy="461665"/>
          </a:xfrm>
          <a:prstGeom prst="rect">
            <a:avLst/>
          </a:prstGeom>
          <a:noFill/>
        </p:spPr>
        <p:txBody>
          <a:bodyPr wrap="square" rtlCol="0">
            <a:spAutoFit/>
          </a:bodyPr>
          <a:lstStyle/>
          <a:p>
            <a:r>
              <a:rPr lang="en-US" sz="2400" b="1" dirty="0">
                <a:solidFill>
                  <a:schemeClr val="bg2"/>
                </a:solidFill>
                <a:latin typeface="Calibri" panose="020F0502020204030204" pitchFamily="34" charset="0"/>
              </a:rPr>
              <a:t>National Center for Health Statistics</a:t>
            </a:r>
          </a:p>
        </p:txBody>
      </p:sp>
      <p:sp>
        <p:nvSpPr>
          <p:cNvPr id="2" name="Rectangle 1"/>
          <p:cNvSpPr/>
          <p:nvPr userDrawn="1"/>
        </p:nvSpPr>
        <p:spPr>
          <a:xfrm>
            <a:off x="10319658" y="-1"/>
            <a:ext cx="1872341" cy="1185297"/>
          </a:xfrm>
          <a:prstGeom prst="rect">
            <a:avLst/>
          </a:prstGeom>
          <a:solidFill>
            <a:srgbClr val="006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26207286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2704"/>
            <a:ext cx="12192000"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274750" y="6265352"/>
            <a:ext cx="9204101" cy="461665"/>
          </a:xfrm>
          <a:prstGeom prst="rect">
            <a:avLst/>
          </a:prstGeom>
          <a:noFill/>
        </p:spPr>
        <p:txBody>
          <a:bodyPr wrap="square" rtlCol="0">
            <a:spAutoFit/>
          </a:bodyPr>
          <a:lstStyle/>
          <a:p>
            <a:r>
              <a:rPr lang="en-US" sz="2400" b="1" dirty="0">
                <a:solidFill>
                  <a:schemeClr val="bg2"/>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269197044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r>
              <a:rPr lang="en-US" dirty="0"/>
              <a:t>Bottom band: NCHS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008BB0"/>
              </a:buClr>
              <a:defRPr sz="2667">
                <a:solidFill>
                  <a:schemeClr val="accent4">
                    <a:lumMod val="75000"/>
                  </a:schemeClr>
                </a:solidFill>
              </a:defRPr>
            </a:lvl2pPr>
            <a:lvl3pPr>
              <a:buClr>
                <a:srgbClr val="695E4A"/>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413574202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122430077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19619758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DATA SLIDE_O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3000"/>
              </a:lnSpc>
              <a:defRPr sz="2800" b="1" baseline="0">
                <a:solidFill>
                  <a:srgbClr val="005DAA"/>
                </a:solidFill>
                <a:effectLst/>
                <a:latin typeface="Calibri" pitchFamily="34" charset="0"/>
              </a:defRPr>
            </a:lvl1pPr>
          </a:lstStyle>
          <a:p>
            <a:r>
              <a:rPr lang="en-US" dirty="0"/>
              <a:t>Bottom band: OD</a:t>
            </a:r>
          </a:p>
        </p:txBody>
      </p:sp>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t="87742" b="-5052"/>
          <a:stretch/>
        </p:blipFill>
        <p:spPr>
          <a:xfrm>
            <a:off x="8587" y="6690957"/>
            <a:ext cx="12192001" cy="248992"/>
          </a:xfrm>
          <a:prstGeom prst="rect">
            <a:avLst/>
          </a:prstGeom>
        </p:spPr>
      </p:pic>
      <p:sp>
        <p:nvSpPr>
          <p:cNvPr id="5" name="Text Placeholder 7"/>
          <p:cNvSpPr>
            <a:spLocks noGrp="1"/>
          </p:cNvSpPr>
          <p:nvPr>
            <p:ph type="body" sz="quarter" idx="10"/>
          </p:nvPr>
        </p:nvSpPr>
        <p:spPr>
          <a:xfrm>
            <a:off x="609600" y="1545167"/>
            <a:ext cx="10972800" cy="4455584"/>
          </a:xfrm>
        </p:spPr>
        <p:txBody>
          <a:bodyPr/>
          <a:lstStyle>
            <a:lvl1pPr marL="342891" indent="-342891">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4240216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E5CD0F-5176-48E3-8E31-0D4C58A69AEA}" type="datetimeFigureOut">
              <a:rPr lang="en-US" smtClean="0"/>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6AD307-EA84-408A-AB8A-00D35AA9C11A}" type="slidenum">
              <a:rPr lang="en-US" smtClean="0"/>
              <a:t>‹#›</a:t>
            </a:fld>
            <a:endParaRPr lang="en-US" dirty="0"/>
          </a:p>
        </p:txBody>
      </p:sp>
    </p:spTree>
    <p:extLst>
      <p:ext uri="{BB962C8B-B14F-4D97-AF65-F5344CB8AC3E}">
        <p14:creationId xmlns:p14="http://schemas.microsoft.com/office/powerpoint/2010/main" val="3456020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asic Content Bad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nchorCtr="0"/>
          <a:lstStyle>
            <a:lvl1pPr>
              <a:lnSpc>
                <a:spcPts val="3000"/>
              </a:lnSpc>
              <a:defRPr sz="2800" b="1" baseline="0">
                <a:solidFill>
                  <a:schemeClr val="bg1"/>
                </a:solidFill>
                <a:effectLst/>
                <a:latin typeface="Calibri" pitchFamily="34" charset="0"/>
              </a:defRPr>
            </a:lvl1pPr>
          </a:lstStyle>
          <a:p>
            <a:endParaRPr lang="en-US" dirty="0"/>
          </a:p>
        </p:txBody>
      </p:sp>
      <p:sp>
        <p:nvSpPr>
          <p:cNvPr id="3" name="Content Placeholder 2"/>
          <p:cNvSpPr>
            <a:spLocks noGrp="1"/>
          </p:cNvSpPr>
          <p:nvPr>
            <p:ph idx="1"/>
          </p:nvPr>
        </p:nvSpPr>
        <p:spPr>
          <a:xfrm>
            <a:off x="609600" y="1600201"/>
            <a:ext cx="10972800" cy="4191000"/>
          </a:xfrm>
          <a:prstGeom prst="rect">
            <a:avLst/>
          </a:prstGeom>
        </p:spPr>
        <p:txBody>
          <a:bodyPr/>
          <a:lstStyle>
            <a:lvl1pPr marL="342900" indent="-342900">
              <a:buClr>
                <a:schemeClr val="bg1"/>
              </a:buClr>
              <a:buSzPct val="70000"/>
              <a:buFont typeface="Wingdings" pitchFamily="2" charset="2"/>
              <a:buChar char="§"/>
              <a:defRPr sz="2400" b="1" baseline="0">
                <a:solidFill>
                  <a:schemeClr val="bg2"/>
                </a:solidFill>
                <a:latin typeface="Calibri" pitchFamily="34" charset="0"/>
              </a:defRPr>
            </a:lvl1pPr>
            <a:lvl2pPr marL="742950" indent="-285750">
              <a:buClr>
                <a:schemeClr val="bg1"/>
              </a:buClr>
              <a:buSzPct val="100000"/>
              <a:buFont typeface="Arial" pitchFamily="34" charset="0"/>
              <a:buChar char="•"/>
              <a:defRPr sz="2000">
                <a:solidFill>
                  <a:schemeClr val="bg2"/>
                </a:solidFill>
              </a:defRPr>
            </a:lvl2pPr>
            <a:lvl3pPr marL="1143000" indent="-228600">
              <a:buClr>
                <a:schemeClr val="bg1"/>
              </a:buClr>
              <a:buSzPct val="100000"/>
              <a:buFont typeface="Courier New" pitchFamily="49" charset="0"/>
              <a:buChar char="o"/>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endParaRPr lang="en-US" dirty="0"/>
          </a:p>
          <a:p>
            <a:pPr lvl="1"/>
            <a:endParaRPr lang="en-US" dirty="0"/>
          </a:p>
          <a:p>
            <a:pPr lvl="2"/>
            <a:endParaRPr lang="en-US" dirty="0"/>
          </a:p>
          <a:p>
            <a:pPr lvl="3"/>
            <a:endParaRPr lang="en-US" dirty="0"/>
          </a:p>
        </p:txBody>
      </p:sp>
      <p:sp>
        <p:nvSpPr>
          <p:cNvPr id="7" name="Text Placeholder 8"/>
          <p:cNvSpPr>
            <a:spLocks noGrp="1"/>
          </p:cNvSpPr>
          <p:nvPr>
            <p:ph type="body" sz="quarter" idx="10" hasCustomPrompt="1"/>
          </p:nvPr>
        </p:nvSpPr>
        <p:spPr>
          <a:xfrm>
            <a:off x="2540000" y="5791200"/>
            <a:ext cx="9042400" cy="609600"/>
          </a:xfrm>
          <a:prstGeom prst="rect">
            <a:avLst/>
          </a:prstGeom>
        </p:spPr>
        <p:txBody>
          <a:bodyPr anchor="b" anchorCtr="0"/>
          <a:lstStyle>
            <a:lvl1pPr algn="l">
              <a:lnSpc>
                <a:spcPts val="1100"/>
              </a:lnSpc>
              <a:buNone/>
              <a:defRPr sz="11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a:t>
            </a:r>
          </a:p>
        </p:txBody>
      </p:sp>
    </p:spTree>
    <p:extLst>
      <p:ext uri="{BB962C8B-B14F-4D97-AF65-F5344CB8AC3E}">
        <p14:creationId xmlns:p14="http://schemas.microsoft.com/office/powerpoint/2010/main" val="67628055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51797377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7" r:id="rId7"/>
    <p:sldLayoutId id="2147483678" r:id="rId8"/>
    <p:sldLayoutId id="2147483679" r:id="rId9"/>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hyperlink" Target="https://p2pu.org/en/courses/2331/" TargetMode="Externa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hyperlink" Target="http://www.creative-commons-images.com/highway-signs/e/evidence-based.html" TargetMode="External"/><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7117D-CAD7-4EBD-B4DB-E4C947991162}"/>
              </a:ext>
            </a:extLst>
          </p:cNvPr>
          <p:cNvSpPr>
            <a:spLocks noGrp="1"/>
          </p:cNvSpPr>
          <p:nvPr>
            <p:ph type="title"/>
          </p:nvPr>
        </p:nvSpPr>
        <p:spPr>
          <a:xfrm>
            <a:off x="609600" y="1665064"/>
            <a:ext cx="10972800" cy="1155779"/>
          </a:xfrm>
        </p:spPr>
        <p:txBody>
          <a:bodyPr/>
          <a:lstStyle/>
          <a:p>
            <a:pPr algn="ctr">
              <a:lnSpc>
                <a:spcPct val="100000"/>
              </a:lnSpc>
            </a:pPr>
            <a:r>
              <a:rPr lang="en-US" sz="5400" dirty="0"/>
              <a:t>Board of Scientific Counselors</a:t>
            </a:r>
            <a:br>
              <a:rPr lang="en-US" sz="5400" dirty="0"/>
            </a:br>
            <a:r>
              <a:rPr lang="en-US" sz="5400" dirty="0"/>
              <a:t>Update from the NCHS Director</a:t>
            </a:r>
          </a:p>
        </p:txBody>
      </p:sp>
      <p:sp>
        <p:nvSpPr>
          <p:cNvPr id="3" name="Subtitle 2">
            <a:extLst>
              <a:ext uri="{FF2B5EF4-FFF2-40B4-BE49-F238E27FC236}">
                <a16:creationId xmlns:a16="http://schemas.microsoft.com/office/drawing/2014/main" id="{2CBBA87F-9D9C-4864-A0A2-E752DD8A7520}"/>
              </a:ext>
            </a:extLst>
          </p:cNvPr>
          <p:cNvSpPr>
            <a:spLocks noGrp="1"/>
          </p:cNvSpPr>
          <p:nvPr>
            <p:ph type="subTitle" idx="1"/>
          </p:nvPr>
        </p:nvSpPr>
        <p:spPr>
          <a:xfrm>
            <a:off x="609600" y="4174344"/>
            <a:ext cx="8534400" cy="457200"/>
          </a:xfrm>
        </p:spPr>
        <p:txBody>
          <a:bodyPr/>
          <a:lstStyle/>
          <a:p>
            <a:r>
              <a:rPr lang="en-US" dirty="0"/>
              <a:t>Brian C. Moyer, Ph.D., NCHS Director</a:t>
            </a:r>
          </a:p>
        </p:txBody>
      </p:sp>
      <p:sp>
        <p:nvSpPr>
          <p:cNvPr id="4" name="Text Placeholder 3">
            <a:extLst>
              <a:ext uri="{FF2B5EF4-FFF2-40B4-BE49-F238E27FC236}">
                <a16:creationId xmlns:a16="http://schemas.microsoft.com/office/drawing/2014/main" id="{CBB8B8B0-E7FF-4B76-AEF9-E4A0BE49A510}"/>
              </a:ext>
            </a:extLst>
          </p:cNvPr>
          <p:cNvSpPr>
            <a:spLocks noGrp="1"/>
          </p:cNvSpPr>
          <p:nvPr>
            <p:ph type="body" sz="quarter" idx="10"/>
          </p:nvPr>
        </p:nvSpPr>
        <p:spPr>
          <a:xfrm>
            <a:off x="609600" y="4951305"/>
            <a:ext cx="8534400" cy="1295400"/>
          </a:xfrm>
        </p:spPr>
        <p:txBody>
          <a:bodyPr/>
          <a:lstStyle/>
          <a:p>
            <a:r>
              <a:rPr lang="en-US" dirty="0"/>
              <a:t>September 17, 2020</a:t>
            </a:r>
          </a:p>
        </p:txBody>
      </p:sp>
      <p:pic>
        <p:nvPicPr>
          <p:cNvPr id="5" name="Picture 3" descr="stat city">
            <a:extLst>
              <a:ext uri="{FF2B5EF4-FFF2-40B4-BE49-F238E27FC236}">
                <a16:creationId xmlns:a16="http://schemas.microsoft.com/office/drawing/2014/main" id="{DD62433F-F792-4FDE-AB4C-856544DAFB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8200" y="4951305"/>
            <a:ext cx="2495599" cy="176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177821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6C1C1-A99B-41FC-A666-7947D115EB5A}"/>
              </a:ext>
            </a:extLst>
          </p:cNvPr>
          <p:cNvSpPr>
            <a:spLocks noGrp="1"/>
          </p:cNvSpPr>
          <p:nvPr>
            <p:ph type="title"/>
          </p:nvPr>
        </p:nvSpPr>
        <p:spPr>
          <a:xfrm>
            <a:off x="0" y="0"/>
            <a:ext cx="12192000" cy="1216200"/>
          </a:xfrm>
        </p:spPr>
        <p:txBody>
          <a:bodyPr/>
          <a:lstStyle/>
          <a:p>
            <a:pPr algn="ctr"/>
            <a:r>
              <a:rPr lang="en-US" sz="4800" dirty="0"/>
              <a:t>NCHS Staff Deployments</a:t>
            </a:r>
          </a:p>
        </p:txBody>
      </p:sp>
      <p:pic>
        <p:nvPicPr>
          <p:cNvPr id="3" name="Picture 2" descr="Map of the United States">
            <a:extLst>
              <a:ext uri="{FF2B5EF4-FFF2-40B4-BE49-F238E27FC236}">
                <a16:creationId xmlns:a16="http://schemas.microsoft.com/office/drawing/2014/main" id="{A0D4A72F-E181-4467-A24C-93BD61E51EB3}"/>
              </a:ext>
            </a:extLst>
          </p:cNvPr>
          <p:cNvPicPr>
            <a:picLocks noChangeAspect="1"/>
          </p:cNvPicPr>
          <p:nvPr/>
        </p:nvPicPr>
        <p:blipFill>
          <a:blip r:embed="rId3"/>
          <a:stretch>
            <a:fillRect/>
          </a:stretch>
        </p:blipFill>
        <p:spPr>
          <a:xfrm>
            <a:off x="2098632" y="1216200"/>
            <a:ext cx="7994735" cy="4974942"/>
          </a:xfrm>
          <a:prstGeom prst="rect">
            <a:avLst/>
          </a:prstGeom>
        </p:spPr>
      </p:pic>
      <p:sp>
        <p:nvSpPr>
          <p:cNvPr id="4" name="Star: 5 Points 3" descr="Star on Wisconsin">
            <a:extLst>
              <a:ext uri="{FF2B5EF4-FFF2-40B4-BE49-F238E27FC236}">
                <a16:creationId xmlns:a16="http://schemas.microsoft.com/office/drawing/2014/main" id="{E2C837A6-D4C5-4626-B78E-63B7DC5418AC}"/>
              </a:ext>
            </a:extLst>
          </p:cNvPr>
          <p:cNvSpPr/>
          <p:nvPr/>
        </p:nvSpPr>
        <p:spPr>
          <a:xfrm>
            <a:off x="6876789" y="2392471"/>
            <a:ext cx="263047" cy="275573"/>
          </a:xfrm>
          <a:prstGeom prst="star5">
            <a:avLst/>
          </a:prstGeom>
          <a:solidFill>
            <a:srgbClr val="0E6A59"/>
          </a:solidFill>
          <a:ln>
            <a:solidFill>
              <a:srgbClr val="0E6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E6A59"/>
                </a:solidFill>
              </a:ln>
              <a:solidFill>
                <a:srgbClr val="0E6A59"/>
              </a:solidFill>
            </a:endParaRPr>
          </a:p>
        </p:txBody>
      </p:sp>
      <p:sp>
        <p:nvSpPr>
          <p:cNvPr id="7" name="Star: 5 Points 6" descr="Star on Miami">
            <a:extLst>
              <a:ext uri="{FF2B5EF4-FFF2-40B4-BE49-F238E27FC236}">
                <a16:creationId xmlns:a16="http://schemas.microsoft.com/office/drawing/2014/main" id="{6FF06469-7538-41C4-ACAA-99E94E9188AA}"/>
              </a:ext>
            </a:extLst>
          </p:cNvPr>
          <p:cNvSpPr/>
          <p:nvPr/>
        </p:nvSpPr>
        <p:spPr>
          <a:xfrm>
            <a:off x="8807885" y="5641800"/>
            <a:ext cx="263047" cy="275573"/>
          </a:xfrm>
          <a:prstGeom prst="star5">
            <a:avLst/>
          </a:prstGeom>
          <a:solidFill>
            <a:srgbClr val="0E6A59"/>
          </a:solidFill>
          <a:ln>
            <a:solidFill>
              <a:srgbClr val="0E6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E6A59"/>
                </a:solidFill>
              </a:ln>
              <a:solidFill>
                <a:srgbClr val="0E6A59"/>
              </a:solidFill>
            </a:endParaRPr>
          </a:p>
        </p:txBody>
      </p:sp>
      <p:sp>
        <p:nvSpPr>
          <p:cNvPr id="8" name="Star: 5 Points 7" descr="Star on LA">
            <a:extLst>
              <a:ext uri="{FF2B5EF4-FFF2-40B4-BE49-F238E27FC236}">
                <a16:creationId xmlns:a16="http://schemas.microsoft.com/office/drawing/2014/main" id="{6E6CDBC3-F365-4A0A-BBDE-6116D97F2CBB}"/>
              </a:ext>
            </a:extLst>
          </p:cNvPr>
          <p:cNvSpPr/>
          <p:nvPr/>
        </p:nvSpPr>
        <p:spPr>
          <a:xfrm>
            <a:off x="2557397" y="3915427"/>
            <a:ext cx="263047" cy="275573"/>
          </a:xfrm>
          <a:prstGeom prst="star5">
            <a:avLst/>
          </a:prstGeom>
          <a:solidFill>
            <a:srgbClr val="0E6A59"/>
          </a:solidFill>
          <a:ln>
            <a:solidFill>
              <a:srgbClr val="0E6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E6A59"/>
                </a:solidFill>
              </a:ln>
              <a:solidFill>
                <a:srgbClr val="0E6A59"/>
              </a:solidFill>
            </a:endParaRPr>
          </a:p>
        </p:txBody>
      </p:sp>
      <p:sp>
        <p:nvSpPr>
          <p:cNvPr id="9" name="Star: 5 Points 8" descr="Star on Chicago">
            <a:extLst>
              <a:ext uri="{FF2B5EF4-FFF2-40B4-BE49-F238E27FC236}">
                <a16:creationId xmlns:a16="http://schemas.microsoft.com/office/drawing/2014/main" id="{EE105AD8-9D08-4F1B-9221-6D0ABDA2D581}"/>
              </a:ext>
            </a:extLst>
          </p:cNvPr>
          <p:cNvSpPr/>
          <p:nvPr/>
        </p:nvSpPr>
        <p:spPr>
          <a:xfrm>
            <a:off x="7229605" y="2782865"/>
            <a:ext cx="263047" cy="275573"/>
          </a:xfrm>
          <a:prstGeom prst="star5">
            <a:avLst/>
          </a:prstGeom>
          <a:solidFill>
            <a:srgbClr val="0E6A59"/>
          </a:solidFill>
          <a:ln>
            <a:solidFill>
              <a:srgbClr val="0E6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E6A59"/>
                </a:solidFill>
              </a:ln>
              <a:solidFill>
                <a:srgbClr val="0E6A59"/>
              </a:solidFill>
            </a:endParaRPr>
          </a:p>
        </p:txBody>
      </p:sp>
      <p:sp>
        <p:nvSpPr>
          <p:cNvPr id="10" name="Star: 5 Points 9" descr="Star on Texas">
            <a:extLst>
              <a:ext uri="{FF2B5EF4-FFF2-40B4-BE49-F238E27FC236}">
                <a16:creationId xmlns:a16="http://schemas.microsoft.com/office/drawing/2014/main" id="{028F2D77-B627-48F0-9C00-21C99D9EAC46}"/>
              </a:ext>
            </a:extLst>
          </p:cNvPr>
          <p:cNvSpPr/>
          <p:nvPr/>
        </p:nvSpPr>
        <p:spPr>
          <a:xfrm>
            <a:off x="5739007" y="5779586"/>
            <a:ext cx="263047" cy="275573"/>
          </a:xfrm>
          <a:prstGeom prst="star5">
            <a:avLst/>
          </a:prstGeom>
          <a:solidFill>
            <a:srgbClr val="0E6A59"/>
          </a:solidFill>
          <a:ln>
            <a:solidFill>
              <a:srgbClr val="0E6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E6A59"/>
                </a:solidFill>
              </a:ln>
              <a:solidFill>
                <a:srgbClr val="0E6A59"/>
              </a:solidFill>
            </a:endParaRPr>
          </a:p>
        </p:txBody>
      </p:sp>
      <p:sp>
        <p:nvSpPr>
          <p:cNvPr id="11" name="Star: 5 Points 10" descr="Star on Hyattsville, MD">
            <a:extLst>
              <a:ext uri="{FF2B5EF4-FFF2-40B4-BE49-F238E27FC236}">
                <a16:creationId xmlns:a16="http://schemas.microsoft.com/office/drawing/2014/main" id="{49514D0B-91E4-4B53-9556-2A796237B3C4}"/>
              </a:ext>
            </a:extLst>
          </p:cNvPr>
          <p:cNvSpPr/>
          <p:nvPr/>
        </p:nvSpPr>
        <p:spPr>
          <a:xfrm>
            <a:off x="8770307" y="3153427"/>
            <a:ext cx="263047" cy="275573"/>
          </a:xfrm>
          <a:prstGeom prst="star5">
            <a:avLst/>
          </a:prstGeom>
          <a:solidFill>
            <a:srgbClr val="0E6A59"/>
          </a:solidFill>
          <a:ln>
            <a:solidFill>
              <a:srgbClr val="0E6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E6A59"/>
                </a:solidFill>
              </a:ln>
              <a:solidFill>
                <a:srgbClr val="0E6A59"/>
              </a:solidFill>
            </a:endParaRPr>
          </a:p>
        </p:txBody>
      </p:sp>
      <p:sp>
        <p:nvSpPr>
          <p:cNvPr id="12" name="Star: 5 Points 11" descr="Star on Atlanta">
            <a:extLst>
              <a:ext uri="{FF2B5EF4-FFF2-40B4-BE49-F238E27FC236}">
                <a16:creationId xmlns:a16="http://schemas.microsoft.com/office/drawing/2014/main" id="{16C3BF1B-C041-4B51-BA78-30C66FA7AAC7}"/>
              </a:ext>
            </a:extLst>
          </p:cNvPr>
          <p:cNvSpPr/>
          <p:nvPr/>
        </p:nvSpPr>
        <p:spPr>
          <a:xfrm>
            <a:off x="8031271" y="4473879"/>
            <a:ext cx="263047" cy="275573"/>
          </a:xfrm>
          <a:prstGeom prst="star5">
            <a:avLst/>
          </a:prstGeom>
          <a:solidFill>
            <a:srgbClr val="0E6A59"/>
          </a:solidFill>
          <a:ln>
            <a:solidFill>
              <a:srgbClr val="0E6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E6A59"/>
                </a:solidFill>
              </a:ln>
              <a:solidFill>
                <a:srgbClr val="0E6A59"/>
              </a:solidFill>
            </a:endParaRPr>
          </a:p>
        </p:txBody>
      </p:sp>
      <p:sp>
        <p:nvSpPr>
          <p:cNvPr id="13" name="Star: 5 Points 12" descr="Star on San Francisco">
            <a:extLst>
              <a:ext uri="{FF2B5EF4-FFF2-40B4-BE49-F238E27FC236}">
                <a16:creationId xmlns:a16="http://schemas.microsoft.com/office/drawing/2014/main" id="{458B61D1-A77A-43F8-A19F-3D7809EDB566}"/>
              </a:ext>
            </a:extLst>
          </p:cNvPr>
          <p:cNvSpPr/>
          <p:nvPr/>
        </p:nvSpPr>
        <p:spPr>
          <a:xfrm>
            <a:off x="2100719" y="3222319"/>
            <a:ext cx="263047" cy="275573"/>
          </a:xfrm>
          <a:prstGeom prst="star5">
            <a:avLst/>
          </a:prstGeom>
          <a:solidFill>
            <a:srgbClr val="0E6A59"/>
          </a:solidFill>
          <a:ln>
            <a:solidFill>
              <a:srgbClr val="0E6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E6A59"/>
                </a:solidFill>
              </a:ln>
              <a:solidFill>
                <a:srgbClr val="0E6A59"/>
              </a:solidFill>
            </a:endParaRPr>
          </a:p>
        </p:txBody>
      </p:sp>
      <p:cxnSp>
        <p:nvCxnSpPr>
          <p:cNvPr id="15" name="Straight Connector 14">
            <a:extLst>
              <a:ext uri="{FF2B5EF4-FFF2-40B4-BE49-F238E27FC236}">
                <a16:creationId xmlns:a16="http://schemas.microsoft.com/office/drawing/2014/main" id="{7467506B-EE6E-4DE4-9B5F-1BA2E048D89A}"/>
              </a:ext>
              <a:ext uri="{C183D7F6-B498-43B3-948B-1728B52AA6E4}">
                <adec:decorative xmlns:adec="http://schemas.microsoft.com/office/drawing/2017/decorative" val="1"/>
              </a:ext>
            </a:extLst>
          </p:cNvPr>
          <p:cNvCxnSpPr>
            <a:cxnSpLocks/>
            <a:stCxn id="11" idx="4"/>
            <a:endCxn id="39" idx="1"/>
          </p:cNvCxnSpPr>
          <p:nvPr/>
        </p:nvCxnSpPr>
        <p:spPr>
          <a:xfrm flipV="1">
            <a:off x="9033354" y="2794328"/>
            <a:ext cx="1125255" cy="46435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D8B4B35-7F14-41C1-9535-6A19E2EBA085}"/>
              </a:ext>
              <a:ext uri="{C183D7F6-B498-43B3-948B-1728B52AA6E4}">
                <adec:decorative xmlns:adec="http://schemas.microsoft.com/office/drawing/2017/decorative" val="1"/>
              </a:ext>
            </a:extLst>
          </p:cNvPr>
          <p:cNvCxnSpPr>
            <a:cxnSpLocks/>
            <a:endCxn id="42" idx="1"/>
          </p:cNvCxnSpPr>
          <p:nvPr/>
        </p:nvCxnSpPr>
        <p:spPr>
          <a:xfrm>
            <a:off x="8269199" y="4645200"/>
            <a:ext cx="1151156" cy="1766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2A80136-AA3C-4379-913A-2BA2C7CF4A9D}"/>
              </a:ext>
              <a:ext uri="{C183D7F6-B498-43B3-948B-1728B52AA6E4}">
                <adec:decorative xmlns:adec="http://schemas.microsoft.com/office/drawing/2017/decorative" val="1"/>
              </a:ext>
            </a:extLst>
          </p:cNvPr>
          <p:cNvCxnSpPr>
            <a:cxnSpLocks/>
            <a:stCxn id="7" idx="3"/>
            <a:endCxn id="34" idx="1"/>
          </p:cNvCxnSpPr>
          <p:nvPr/>
        </p:nvCxnSpPr>
        <p:spPr>
          <a:xfrm>
            <a:off x="9020694" y="5917372"/>
            <a:ext cx="834937" cy="196694"/>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69C566-C98D-4ECB-A1D3-60FA79EDA397}"/>
              </a:ext>
              <a:ext uri="{C183D7F6-B498-43B3-948B-1728B52AA6E4}">
                <adec:decorative xmlns:adec="http://schemas.microsoft.com/office/drawing/2017/decorative" val="1"/>
              </a:ext>
            </a:extLst>
          </p:cNvPr>
          <p:cNvCxnSpPr>
            <a:cxnSpLocks/>
          </p:cNvCxnSpPr>
          <p:nvPr/>
        </p:nvCxnSpPr>
        <p:spPr>
          <a:xfrm flipH="1">
            <a:off x="5064690" y="5922071"/>
            <a:ext cx="833241" cy="13308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2F73C14-DDDD-4374-B205-15229C550EC0}"/>
              </a:ext>
              <a:ext uri="{C183D7F6-B498-43B3-948B-1728B52AA6E4}">
                <adec:decorative xmlns:adec="http://schemas.microsoft.com/office/drawing/2017/decorative" val="1"/>
              </a:ext>
            </a:extLst>
          </p:cNvPr>
          <p:cNvCxnSpPr>
            <a:cxnSpLocks/>
            <a:stCxn id="35" idx="3"/>
          </p:cNvCxnSpPr>
          <p:nvPr/>
        </p:nvCxnSpPr>
        <p:spPr>
          <a:xfrm flipV="1">
            <a:off x="1698941" y="4102294"/>
            <a:ext cx="935959" cy="67794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3169EE0-B081-4481-A024-685719B9F082}"/>
              </a:ext>
              <a:ext uri="{C183D7F6-B498-43B3-948B-1728B52AA6E4}">
                <adec:decorative xmlns:adec="http://schemas.microsoft.com/office/drawing/2017/decorative" val="1"/>
              </a:ext>
            </a:extLst>
          </p:cNvPr>
          <p:cNvCxnSpPr>
            <a:cxnSpLocks/>
          </p:cNvCxnSpPr>
          <p:nvPr/>
        </p:nvCxnSpPr>
        <p:spPr>
          <a:xfrm>
            <a:off x="1698941" y="3153427"/>
            <a:ext cx="471715" cy="19814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5019AAF-9E04-4DD3-A241-D52B3A7F50E3}"/>
              </a:ext>
              <a:ext uri="{C183D7F6-B498-43B3-948B-1728B52AA6E4}">
                <adec:decorative xmlns:adec="http://schemas.microsoft.com/office/drawing/2017/decorative" val="1"/>
              </a:ext>
            </a:extLst>
          </p:cNvPr>
          <p:cNvCxnSpPr>
            <a:cxnSpLocks/>
            <a:endCxn id="31" idx="1"/>
          </p:cNvCxnSpPr>
          <p:nvPr/>
        </p:nvCxnSpPr>
        <p:spPr>
          <a:xfrm flipV="1">
            <a:off x="7366610" y="739153"/>
            <a:ext cx="2373676" cy="218096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E09AD89-098C-4C81-B0E8-992761681519}"/>
              </a:ext>
              <a:ext uri="{C183D7F6-B498-43B3-948B-1728B52AA6E4}">
                <adec:decorative xmlns:adec="http://schemas.microsoft.com/office/drawing/2017/decorative" val="1"/>
              </a:ext>
            </a:extLst>
          </p:cNvPr>
          <p:cNvCxnSpPr>
            <a:cxnSpLocks/>
            <a:stCxn id="4" idx="1"/>
            <a:endCxn id="32" idx="3"/>
          </p:cNvCxnSpPr>
          <p:nvPr/>
        </p:nvCxnSpPr>
        <p:spPr>
          <a:xfrm flipH="1" flipV="1">
            <a:off x="2229433" y="924298"/>
            <a:ext cx="4647356" cy="157343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694AED4A-6EF3-42A0-82FD-AC39974F3588}"/>
              </a:ext>
            </a:extLst>
          </p:cNvPr>
          <p:cNvSpPr txBox="1"/>
          <p:nvPr/>
        </p:nvSpPr>
        <p:spPr>
          <a:xfrm>
            <a:off x="9740286" y="415987"/>
            <a:ext cx="1919093" cy="646331"/>
          </a:xfrm>
          <a:prstGeom prst="rect">
            <a:avLst/>
          </a:prstGeom>
          <a:noFill/>
          <a:ln>
            <a:solidFill>
              <a:srgbClr val="000000"/>
            </a:solidFill>
          </a:ln>
        </p:spPr>
        <p:txBody>
          <a:bodyPr wrap="square" rtlCol="0">
            <a:spAutoFit/>
          </a:bodyPr>
          <a:lstStyle/>
          <a:p>
            <a:r>
              <a:rPr lang="en-US" dirty="0">
                <a:solidFill>
                  <a:srgbClr val="000000"/>
                </a:solidFill>
                <a:latin typeface="Calibri" panose="020F0502020204030204" pitchFamily="34" charset="0"/>
              </a:rPr>
              <a:t>Airport Screening at Chicago O’Hare</a:t>
            </a:r>
          </a:p>
        </p:txBody>
      </p:sp>
      <p:sp>
        <p:nvSpPr>
          <p:cNvPr id="32" name="TextBox 31">
            <a:extLst>
              <a:ext uri="{FF2B5EF4-FFF2-40B4-BE49-F238E27FC236}">
                <a16:creationId xmlns:a16="http://schemas.microsoft.com/office/drawing/2014/main" id="{A01889AC-47C8-465A-807E-8778BA5CE330}"/>
              </a:ext>
            </a:extLst>
          </p:cNvPr>
          <p:cNvSpPr txBox="1"/>
          <p:nvPr/>
        </p:nvSpPr>
        <p:spPr>
          <a:xfrm>
            <a:off x="246146" y="185634"/>
            <a:ext cx="1983287" cy="1477328"/>
          </a:xfrm>
          <a:prstGeom prst="rect">
            <a:avLst/>
          </a:prstGeom>
          <a:noFill/>
          <a:ln>
            <a:solidFill>
              <a:srgbClr val="000000"/>
            </a:solidFill>
          </a:ln>
        </p:spPr>
        <p:txBody>
          <a:bodyPr wrap="square" rtlCol="0">
            <a:spAutoFit/>
          </a:bodyPr>
          <a:lstStyle/>
          <a:p>
            <a:r>
              <a:rPr lang="en-US" dirty="0">
                <a:solidFill>
                  <a:srgbClr val="000000"/>
                </a:solidFill>
                <a:latin typeface="Calibri" panose="020F0502020204030204" pitchFamily="34" charset="0"/>
              </a:rPr>
              <a:t>Contact tracing with state and local partners for Wisconsin’s first COVID-19 case</a:t>
            </a:r>
          </a:p>
        </p:txBody>
      </p:sp>
      <p:sp>
        <p:nvSpPr>
          <p:cNvPr id="34" name="TextBox 33">
            <a:extLst>
              <a:ext uri="{FF2B5EF4-FFF2-40B4-BE49-F238E27FC236}">
                <a16:creationId xmlns:a16="http://schemas.microsoft.com/office/drawing/2014/main" id="{B4B815A9-0D9A-4D5A-8B90-305FF4D9BE9D}"/>
              </a:ext>
            </a:extLst>
          </p:cNvPr>
          <p:cNvSpPr txBox="1"/>
          <p:nvPr/>
        </p:nvSpPr>
        <p:spPr>
          <a:xfrm>
            <a:off x="9855631" y="5652401"/>
            <a:ext cx="1803748" cy="923330"/>
          </a:xfrm>
          <a:prstGeom prst="rect">
            <a:avLst/>
          </a:prstGeom>
          <a:noFill/>
          <a:ln>
            <a:solidFill>
              <a:srgbClr val="000000"/>
            </a:solidFill>
          </a:ln>
        </p:spPr>
        <p:txBody>
          <a:bodyPr wrap="square" rtlCol="0">
            <a:spAutoFit/>
          </a:bodyPr>
          <a:lstStyle/>
          <a:p>
            <a:r>
              <a:rPr lang="en-US" dirty="0">
                <a:solidFill>
                  <a:srgbClr val="000000"/>
                </a:solidFill>
                <a:latin typeface="Calibri" panose="020F0502020204030204" pitchFamily="34" charset="0"/>
              </a:rPr>
              <a:t>Airport screening at Miami International</a:t>
            </a:r>
          </a:p>
        </p:txBody>
      </p:sp>
      <p:sp>
        <p:nvSpPr>
          <p:cNvPr id="35" name="TextBox 34">
            <a:extLst>
              <a:ext uri="{FF2B5EF4-FFF2-40B4-BE49-F238E27FC236}">
                <a16:creationId xmlns:a16="http://schemas.microsoft.com/office/drawing/2014/main" id="{E6EED35C-6446-4595-8A14-7BB8301658FF}"/>
              </a:ext>
            </a:extLst>
          </p:cNvPr>
          <p:cNvSpPr txBox="1"/>
          <p:nvPr/>
        </p:nvSpPr>
        <p:spPr>
          <a:xfrm>
            <a:off x="214084" y="4318577"/>
            <a:ext cx="1484857" cy="923330"/>
          </a:xfrm>
          <a:prstGeom prst="rect">
            <a:avLst/>
          </a:prstGeom>
          <a:noFill/>
          <a:ln>
            <a:solidFill>
              <a:srgbClr val="000000"/>
            </a:solidFill>
          </a:ln>
        </p:spPr>
        <p:txBody>
          <a:bodyPr wrap="square" rtlCol="0">
            <a:spAutoFit/>
          </a:bodyPr>
          <a:lstStyle/>
          <a:p>
            <a:r>
              <a:rPr lang="en-US" dirty="0">
                <a:solidFill>
                  <a:srgbClr val="000000"/>
                </a:solidFill>
                <a:latin typeface="Calibri" panose="020F0502020204030204" pitchFamily="34" charset="0"/>
              </a:rPr>
              <a:t>Airport screening at LAX</a:t>
            </a:r>
          </a:p>
        </p:txBody>
      </p:sp>
      <p:sp>
        <p:nvSpPr>
          <p:cNvPr id="38" name="TextBox 37">
            <a:extLst>
              <a:ext uri="{FF2B5EF4-FFF2-40B4-BE49-F238E27FC236}">
                <a16:creationId xmlns:a16="http://schemas.microsoft.com/office/drawing/2014/main" id="{D21DFDB3-010A-4808-A33C-AB4B8715BB68}"/>
              </a:ext>
            </a:extLst>
          </p:cNvPr>
          <p:cNvSpPr txBox="1"/>
          <p:nvPr/>
        </p:nvSpPr>
        <p:spPr>
          <a:xfrm>
            <a:off x="1698941" y="5494833"/>
            <a:ext cx="3365749" cy="1200329"/>
          </a:xfrm>
          <a:prstGeom prst="rect">
            <a:avLst/>
          </a:prstGeom>
          <a:noFill/>
          <a:ln>
            <a:solidFill>
              <a:srgbClr val="000000"/>
            </a:solidFill>
          </a:ln>
        </p:spPr>
        <p:txBody>
          <a:bodyPr wrap="square" rtlCol="0">
            <a:spAutoFit/>
          </a:bodyPr>
          <a:lstStyle/>
          <a:p>
            <a:r>
              <a:rPr lang="en-US" dirty="0">
                <a:solidFill>
                  <a:srgbClr val="000000"/>
                </a:solidFill>
                <a:latin typeface="Calibri" panose="020F0502020204030204" pitchFamily="34" charset="0"/>
              </a:rPr>
              <a:t>Contract tracing, coordination of data requests, and Long-Term Care facility needs assessments in Harlingen, TX</a:t>
            </a:r>
          </a:p>
        </p:txBody>
      </p:sp>
      <p:sp>
        <p:nvSpPr>
          <p:cNvPr id="39" name="TextBox 38">
            <a:extLst>
              <a:ext uri="{FF2B5EF4-FFF2-40B4-BE49-F238E27FC236}">
                <a16:creationId xmlns:a16="http://schemas.microsoft.com/office/drawing/2014/main" id="{31D5D221-0210-492F-9413-1B6663BF37BA}"/>
              </a:ext>
            </a:extLst>
          </p:cNvPr>
          <p:cNvSpPr txBox="1"/>
          <p:nvPr/>
        </p:nvSpPr>
        <p:spPr>
          <a:xfrm>
            <a:off x="10158609" y="1640166"/>
            <a:ext cx="1853850" cy="2308324"/>
          </a:xfrm>
          <a:prstGeom prst="rect">
            <a:avLst/>
          </a:prstGeom>
          <a:noFill/>
          <a:ln>
            <a:solidFill>
              <a:srgbClr val="000000"/>
            </a:solidFill>
          </a:ln>
        </p:spPr>
        <p:txBody>
          <a:bodyPr wrap="square" rtlCol="0">
            <a:spAutoFit/>
          </a:bodyPr>
          <a:lstStyle/>
          <a:p>
            <a:r>
              <a:rPr lang="en-US" dirty="0">
                <a:solidFill>
                  <a:srgbClr val="000000"/>
                </a:solidFill>
                <a:latin typeface="Calibri" panose="020F0502020204030204" pitchFamily="34" charset="0"/>
              </a:rPr>
              <a:t>Translated questionnaires and surveys into Spanish to reach Hispanic community in Prince George’s County, MD</a:t>
            </a:r>
          </a:p>
        </p:txBody>
      </p:sp>
      <p:sp>
        <p:nvSpPr>
          <p:cNvPr id="42" name="TextBox 41">
            <a:extLst>
              <a:ext uri="{FF2B5EF4-FFF2-40B4-BE49-F238E27FC236}">
                <a16:creationId xmlns:a16="http://schemas.microsoft.com/office/drawing/2014/main" id="{E1ED8AB4-A5C7-4D02-904F-8E0DC0ACA9BA}"/>
              </a:ext>
            </a:extLst>
          </p:cNvPr>
          <p:cNvSpPr txBox="1"/>
          <p:nvPr/>
        </p:nvSpPr>
        <p:spPr>
          <a:xfrm>
            <a:off x="9420355" y="4221635"/>
            <a:ext cx="2592104" cy="1200329"/>
          </a:xfrm>
          <a:prstGeom prst="rect">
            <a:avLst/>
          </a:prstGeom>
          <a:noFill/>
          <a:ln>
            <a:solidFill>
              <a:srgbClr val="000000"/>
            </a:solidFill>
          </a:ln>
        </p:spPr>
        <p:txBody>
          <a:bodyPr wrap="square" rtlCol="0">
            <a:spAutoFit/>
          </a:bodyPr>
          <a:lstStyle/>
          <a:p>
            <a:r>
              <a:rPr lang="en-US" dirty="0">
                <a:solidFill>
                  <a:srgbClr val="000000"/>
                </a:solidFill>
                <a:latin typeface="Calibri" panose="020F0502020204030204" pitchFamily="34" charset="0"/>
              </a:rPr>
              <a:t>Hotspot analysis in counties with increasing cases, analyzed drivers of accelerating trends</a:t>
            </a:r>
          </a:p>
        </p:txBody>
      </p:sp>
      <p:sp>
        <p:nvSpPr>
          <p:cNvPr id="50" name="TextBox 49">
            <a:extLst>
              <a:ext uri="{FF2B5EF4-FFF2-40B4-BE49-F238E27FC236}">
                <a16:creationId xmlns:a16="http://schemas.microsoft.com/office/drawing/2014/main" id="{F6CF6F71-19A6-4128-B388-49E88857E3FD}"/>
              </a:ext>
            </a:extLst>
          </p:cNvPr>
          <p:cNvSpPr txBox="1"/>
          <p:nvPr/>
        </p:nvSpPr>
        <p:spPr>
          <a:xfrm>
            <a:off x="227133" y="2124627"/>
            <a:ext cx="1484857" cy="1754326"/>
          </a:xfrm>
          <a:prstGeom prst="rect">
            <a:avLst/>
          </a:prstGeom>
          <a:noFill/>
          <a:ln>
            <a:solidFill>
              <a:srgbClr val="000000"/>
            </a:solidFill>
          </a:ln>
        </p:spPr>
        <p:txBody>
          <a:bodyPr wrap="square" rtlCol="0">
            <a:spAutoFit/>
          </a:bodyPr>
          <a:lstStyle/>
          <a:p>
            <a:r>
              <a:rPr lang="en-US" dirty="0">
                <a:solidFill>
                  <a:srgbClr val="000000"/>
                </a:solidFill>
                <a:latin typeface="Calibri" panose="020F0502020204030204" pitchFamily="34" charset="0"/>
              </a:rPr>
              <a:t>Vital Statistics staff provided technical assistance to San Francisco region</a:t>
            </a:r>
          </a:p>
        </p:txBody>
      </p:sp>
    </p:spTree>
    <p:extLst>
      <p:ext uri="{BB962C8B-B14F-4D97-AF65-F5344CB8AC3E}">
        <p14:creationId xmlns:p14="http://schemas.microsoft.com/office/powerpoint/2010/main" val="211259417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2C926-AC0F-4DD0-87EF-ECC013AC9289}"/>
              </a:ext>
            </a:extLst>
          </p:cNvPr>
          <p:cNvSpPr>
            <a:spLocks noGrp="1"/>
          </p:cNvSpPr>
          <p:nvPr>
            <p:ph type="title"/>
          </p:nvPr>
        </p:nvSpPr>
        <p:spPr>
          <a:xfrm>
            <a:off x="609600" y="274639"/>
            <a:ext cx="10972800" cy="792161"/>
          </a:xfrm>
        </p:spPr>
        <p:txBody>
          <a:bodyPr/>
          <a:lstStyle/>
          <a:p>
            <a:pPr algn="ctr"/>
            <a:r>
              <a:rPr lang="en-US" sz="4800" dirty="0"/>
              <a:t>ICD-10-CM Meeting</a:t>
            </a:r>
          </a:p>
        </p:txBody>
      </p:sp>
      <p:sp>
        <p:nvSpPr>
          <p:cNvPr id="3" name="TextBox 2">
            <a:extLst>
              <a:ext uri="{FF2B5EF4-FFF2-40B4-BE49-F238E27FC236}">
                <a16:creationId xmlns:a16="http://schemas.microsoft.com/office/drawing/2014/main" id="{B4620ECA-0906-46BA-9B6E-526004109114}"/>
              </a:ext>
            </a:extLst>
          </p:cNvPr>
          <p:cNvSpPr txBox="1"/>
          <p:nvPr/>
        </p:nvSpPr>
        <p:spPr>
          <a:xfrm>
            <a:off x="960699" y="1659285"/>
            <a:ext cx="4815068" cy="3539430"/>
          </a:xfrm>
          <a:prstGeom prst="rect">
            <a:avLst/>
          </a:prstGeom>
          <a:noFill/>
        </p:spPr>
        <p:txBody>
          <a:bodyPr wrap="square" rtlCol="0">
            <a:spAutoFit/>
          </a:bodyPr>
          <a:lstStyle/>
          <a:p>
            <a:r>
              <a:rPr lang="en-US" sz="3200" dirty="0">
                <a:solidFill>
                  <a:srgbClr val="000000"/>
                </a:solidFill>
                <a:latin typeface="Calibri" panose="020F0502020204030204" pitchFamily="34" charset="0"/>
                <a:cs typeface="Calibri" panose="020F0502020204030204" pitchFamily="34" charset="0"/>
              </a:rPr>
              <a:t>On September 8 – 9, 2020 NCHS hosted an ICD-10 Coordination and Maintenance Committee Meeting to discuss various diagnosis coding topics, including COVID-19. </a:t>
            </a:r>
            <a:endParaRPr lang="en-US" dirty="0">
              <a:solidFill>
                <a:srgbClr val="000000"/>
              </a:solidFill>
              <a:latin typeface="Calibri" panose="020F0502020204030204" pitchFamily="34" charset="0"/>
              <a:cs typeface="Calibri" panose="020F0502020204030204" pitchFamily="34" charset="0"/>
            </a:endParaRPr>
          </a:p>
        </p:txBody>
      </p:sp>
      <p:pic>
        <p:nvPicPr>
          <p:cNvPr id="5" name="Picture 4" descr="Screenshot of meeting agenda">
            <a:extLst>
              <a:ext uri="{FF2B5EF4-FFF2-40B4-BE49-F238E27FC236}">
                <a16:creationId xmlns:a16="http://schemas.microsoft.com/office/drawing/2014/main" id="{BE00E1FF-C0B3-4AD0-898D-B2A12FB136AE}"/>
              </a:ext>
            </a:extLst>
          </p:cNvPr>
          <p:cNvPicPr>
            <a:picLocks noChangeAspect="1"/>
          </p:cNvPicPr>
          <p:nvPr/>
        </p:nvPicPr>
        <p:blipFill>
          <a:blip r:embed="rId3"/>
          <a:stretch>
            <a:fillRect/>
          </a:stretch>
        </p:blipFill>
        <p:spPr>
          <a:xfrm>
            <a:off x="6416235" y="1659284"/>
            <a:ext cx="4728015" cy="3861465"/>
          </a:xfrm>
          <a:prstGeom prst="rect">
            <a:avLst/>
          </a:prstGeom>
          <a:ln w="12700">
            <a:solidFill>
              <a:srgbClr val="000000"/>
            </a:solidFill>
          </a:ln>
        </p:spPr>
      </p:pic>
    </p:spTree>
    <p:extLst>
      <p:ext uri="{BB962C8B-B14F-4D97-AF65-F5344CB8AC3E}">
        <p14:creationId xmlns:p14="http://schemas.microsoft.com/office/powerpoint/2010/main" val="152669093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8776F-2C7E-494C-9B09-0F9FC902B55A}"/>
              </a:ext>
            </a:extLst>
          </p:cNvPr>
          <p:cNvSpPr>
            <a:spLocks noGrp="1"/>
          </p:cNvSpPr>
          <p:nvPr>
            <p:ph type="title"/>
          </p:nvPr>
        </p:nvSpPr>
        <p:spPr>
          <a:xfrm>
            <a:off x="506234" y="333954"/>
            <a:ext cx="10972800" cy="940561"/>
          </a:xfrm>
        </p:spPr>
        <p:txBody>
          <a:bodyPr/>
          <a:lstStyle/>
          <a:p>
            <a:pPr algn="ctr"/>
            <a:r>
              <a:rPr lang="en-US" sz="4800" dirty="0"/>
              <a:t>Virtual Data Detectives Camp</a:t>
            </a:r>
          </a:p>
        </p:txBody>
      </p:sp>
      <p:pic>
        <p:nvPicPr>
          <p:cNvPr id="8" name="Picture 7" descr="Screenshot of Zoom screen">
            <a:extLst>
              <a:ext uri="{FF2B5EF4-FFF2-40B4-BE49-F238E27FC236}">
                <a16:creationId xmlns:a16="http://schemas.microsoft.com/office/drawing/2014/main" id="{6CC10BD3-F65F-4E4E-80C3-F1F427D561C9}"/>
              </a:ext>
            </a:extLst>
          </p:cNvPr>
          <p:cNvPicPr>
            <a:picLocks noChangeAspect="1"/>
          </p:cNvPicPr>
          <p:nvPr/>
        </p:nvPicPr>
        <p:blipFill rotWithShape="1">
          <a:blip r:embed="rId3"/>
          <a:srcRect b="72002"/>
          <a:stretch/>
        </p:blipFill>
        <p:spPr>
          <a:xfrm>
            <a:off x="1420873" y="1895751"/>
            <a:ext cx="7247292" cy="940561"/>
          </a:xfrm>
          <a:prstGeom prst="rect">
            <a:avLst/>
          </a:prstGeom>
        </p:spPr>
      </p:pic>
      <p:pic>
        <p:nvPicPr>
          <p:cNvPr id="9" name="Picture 8" descr="Logo for the Data Detectives Camp">
            <a:extLst>
              <a:ext uri="{FF2B5EF4-FFF2-40B4-BE49-F238E27FC236}">
                <a16:creationId xmlns:a16="http://schemas.microsoft.com/office/drawing/2014/main" id="{D392DBD8-152F-4FD4-8037-A23EB8854E95}"/>
              </a:ext>
            </a:extLst>
          </p:cNvPr>
          <p:cNvPicPr>
            <a:picLocks noChangeAspect="1"/>
          </p:cNvPicPr>
          <p:nvPr/>
        </p:nvPicPr>
        <p:blipFill rotWithShape="1">
          <a:blip r:embed="rId4">
            <a:extLst>
              <a:ext uri="{28A0092B-C50C-407E-A947-70E740481C1C}">
                <a14:useLocalDpi xmlns:a14="http://schemas.microsoft.com/office/drawing/2010/main" val="0"/>
              </a:ext>
            </a:extLst>
          </a:blip>
          <a:srcRect b="12270"/>
          <a:stretch/>
        </p:blipFill>
        <p:spPr>
          <a:xfrm>
            <a:off x="10146815" y="178637"/>
            <a:ext cx="1725416" cy="1251194"/>
          </a:xfrm>
          <a:prstGeom prst="rect">
            <a:avLst/>
          </a:prstGeom>
        </p:spPr>
      </p:pic>
      <p:sp>
        <p:nvSpPr>
          <p:cNvPr id="10" name="Rectangle 9">
            <a:extLst>
              <a:ext uri="{FF2B5EF4-FFF2-40B4-BE49-F238E27FC236}">
                <a16:creationId xmlns:a16="http://schemas.microsoft.com/office/drawing/2014/main" id="{E4C7A313-237A-4526-AEFF-8BF6D6045FEA}"/>
              </a:ext>
            </a:extLst>
          </p:cNvPr>
          <p:cNvSpPr/>
          <p:nvPr/>
        </p:nvSpPr>
        <p:spPr>
          <a:xfrm>
            <a:off x="5464099" y="4720283"/>
            <a:ext cx="6408132" cy="1384995"/>
          </a:xfrm>
          <a:prstGeom prst="rect">
            <a:avLst/>
          </a:prstGeom>
        </p:spPr>
        <p:txBody>
          <a:bodyPr wrap="square">
            <a:spAutoFit/>
          </a:bodyPr>
          <a:lstStyle/>
          <a:p>
            <a:r>
              <a:rPr lang="en-US" sz="2800" dirty="0">
                <a:solidFill>
                  <a:srgbClr val="000000"/>
                </a:solidFill>
                <a:latin typeface="Calibri" panose="020F0502020204030204" pitchFamily="34" charset="0"/>
                <a:cs typeface="Calibri" panose="020F0502020204030204" pitchFamily="34" charset="0"/>
              </a:rPr>
              <a:t>“I have already recommended this camp; it is such a valuable opportunity to get kids interested in practical math skills.”</a:t>
            </a:r>
          </a:p>
        </p:txBody>
      </p:sp>
      <p:sp>
        <p:nvSpPr>
          <p:cNvPr id="11" name="Rectangle 10">
            <a:extLst>
              <a:ext uri="{FF2B5EF4-FFF2-40B4-BE49-F238E27FC236}">
                <a16:creationId xmlns:a16="http://schemas.microsoft.com/office/drawing/2014/main" id="{D9D45230-0D29-4D12-8827-3C6C6B126D42}"/>
              </a:ext>
            </a:extLst>
          </p:cNvPr>
          <p:cNvSpPr/>
          <p:nvPr/>
        </p:nvSpPr>
        <p:spPr>
          <a:xfrm>
            <a:off x="1133409" y="4544908"/>
            <a:ext cx="3811299" cy="1815882"/>
          </a:xfrm>
          <a:prstGeom prst="rect">
            <a:avLst/>
          </a:prstGeom>
        </p:spPr>
        <p:txBody>
          <a:bodyPr wrap="square">
            <a:spAutoFit/>
          </a:bodyPr>
          <a:lstStyle/>
          <a:p>
            <a:r>
              <a:rPr lang="en-US" sz="2800" dirty="0">
                <a:solidFill>
                  <a:srgbClr val="000000"/>
                </a:solidFill>
                <a:latin typeface="Calibri" panose="020F0502020204030204" pitchFamily="34" charset="0"/>
                <a:cs typeface="Calibri" panose="020F0502020204030204" pitchFamily="34" charset="0"/>
              </a:rPr>
              <a:t>“It has been really neat to hear my kids discussing outliers, distributions, and such.”</a:t>
            </a:r>
          </a:p>
        </p:txBody>
      </p:sp>
      <p:sp>
        <p:nvSpPr>
          <p:cNvPr id="12" name="Rectangle 11">
            <a:extLst>
              <a:ext uri="{FF2B5EF4-FFF2-40B4-BE49-F238E27FC236}">
                <a16:creationId xmlns:a16="http://schemas.microsoft.com/office/drawing/2014/main" id="{8963CF9A-AC95-4A49-BA7E-F67560203104}"/>
              </a:ext>
            </a:extLst>
          </p:cNvPr>
          <p:cNvSpPr/>
          <p:nvPr/>
        </p:nvSpPr>
        <p:spPr>
          <a:xfrm>
            <a:off x="125734" y="3429000"/>
            <a:ext cx="3702937" cy="523220"/>
          </a:xfrm>
          <a:prstGeom prst="rect">
            <a:avLst/>
          </a:prstGeom>
        </p:spPr>
        <p:txBody>
          <a:bodyPr wrap="none">
            <a:spAutoFit/>
          </a:bodyPr>
          <a:lstStyle/>
          <a:p>
            <a:r>
              <a:rPr lang="en-US" sz="2800" dirty="0">
                <a:solidFill>
                  <a:srgbClr val="000000"/>
                </a:solidFill>
                <a:latin typeface="Calibri" panose="020F0502020204030204" pitchFamily="34" charset="0"/>
                <a:cs typeface="Calibri" panose="020F0502020204030204" pitchFamily="34" charset="0"/>
              </a:rPr>
              <a:t>“I didn’t want it to end.”</a:t>
            </a:r>
          </a:p>
        </p:txBody>
      </p:sp>
      <p:sp>
        <p:nvSpPr>
          <p:cNvPr id="13" name="Rectangle 12">
            <a:extLst>
              <a:ext uri="{FF2B5EF4-FFF2-40B4-BE49-F238E27FC236}">
                <a16:creationId xmlns:a16="http://schemas.microsoft.com/office/drawing/2014/main" id="{D5A41A4B-2653-481F-9281-CEC758E4292C}"/>
              </a:ext>
            </a:extLst>
          </p:cNvPr>
          <p:cNvSpPr/>
          <p:nvPr/>
        </p:nvSpPr>
        <p:spPr>
          <a:xfrm>
            <a:off x="6731876" y="3628294"/>
            <a:ext cx="4638321" cy="523220"/>
          </a:xfrm>
          <a:prstGeom prst="rect">
            <a:avLst/>
          </a:prstGeom>
        </p:spPr>
        <p:txBody>
          <a:bodyPr wrap="none">
            <a:spAutoFit/>
          </a:bodyPr>
          <a:lstStyle/>
          <a:p>
            <a:r>
              <a:rPr lang="en-US" sz="2800" dirty="0">
                <a:solidFill>
                  <a:srgbClr val="000000"/>
                </a:solidFill>
                <a:latin typeface="Calibri" panose="020F0502020204030204" pitchFamily="34" charset="0"/>
                <a:cs typeface="Calibri" panose="020F0502020204030204" pitchFamily="34" charset="0"/>
              </a:rPr>
              <a:t>“I will remember having fun.”  </a:t>
            </a:r>
          </a:p>
        </p:txBody>
      </p:sp>
    </p:spTree>
    <p:extLst>
      <p:ext uri="{BB962C8B-B14F-4D97-AF65-F5344CB8AC3E}">
        <p14:creationId xmlns:p14="http://schemas.microsoft.com/office/powerpoint/2010/main" val="109750499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5B560-F1CC-4E5E-A5BE-983B98749418}"/>
              </a:ext>
            </a:extLst>
          </p:cNvPr>
          <p:cNvSpPr>
            <a:spLocks noGrp="1"/>
          </p:cNvSpPr>
          <p:nvPr>
            <p:ph type="title"/>
          </p:nvPr>
        </p:nvSpPr>
        <p:spPr>
          <a:xfrm>
            <a:off x="609600" y="244683"/>
            <a:ext cx="10972800" cy="1514888"/>
          </a:xfrm>
        </p:spPr>
        <p:txBody>
          <a:bodyPr/>
          <a:lstStyle/>
          <a:p>
            <a:pPr algn="ctr"/>
            <a:br>
              <a:rPr lang="en-US" sz="4800" dirty="0"/>
            </a:br>
            <a:r>
              <a:rPr lang="en-US" sz="4800" dirty="0"/>
              <a:t>Thank you for your Advice and Service!</a:t>
            </a:r>
            <a:br>
              <a:rPr lang="en-US" sz="4800" dirty="0"/>
            </a:br>
            <a:endParaRPr lang="en-US" sz="4800" dirty="0"/>
          </a:p>
        </p:txBody>
      </p:sp>
      <p:sp>
        <p:nvSpPr>
          <p:cNvPr id="3" name="Text Placeholder 2">
            <a:extLst>
              <a:ext uri="{FF2B5EF4-FFF2-40B4-BE49-F238E27FC236}">
                <a16:creationId xmlns:a16="http://schemas.microsoft.com/office/drawing/2014/main" id="{83F716DA-0DFA-4F61-99A7-9A613956B17B}"/>
              </a:ext>
            </a:extLst>
          </p:cNvPr>
          <p:cNvSpPr>
            <a:spLocks noGrp="1"/>
          </p:cNvSpPr>
          <p:nvPr>
            <p:ph type="body" sz="quarter" idx="10"/>
          </p:nvPr>
        </p:nvSpPr>
        <p:spPr>
          <a:xfrm>
            <a:off x="765810" y="2468880"/>
            <a:ext cx="10344150" cy="2880360"/>
          </a:xfrm>
        </p:spPr>
        <p:txBody>
          <a:bodyPr/>
          <a:lstStyle/>
          <a:p>
            <a:pPr marL="609585" lvl="1" indent="0" algn="ctr">
              <a:buNone/>
            </a:pPr>
            <a:r>
              <a:rPr lang="en-US" sz="3200" dirty="0">
                <a:solidFill>
                  <a:srgbClr val="000000"/>
                </a:solidFill>
              </a:rPr>
              <a:t>Ninez Ponce, M.P.P., Ph.D.</a:t>
            </a:r>
          </a:p>
          <a:p>
            <a:pPr lvl="1"/>
            <a:endParaRPr lang="en-US" sz="700" dirty="0">
              <a:solidFill>
                <a:srgbClr val="000000"/>
              </a:solidFill>
            </a:endParaRPr>
          </a:p>
          <a:p>
            <a:pPr marL="609585" lvl="1" indent="0" algn="ctr">
              <a:buNone/>
            </a:pPr>
            <a:r>
              <a:rPr lang="en-US" sz="3200" dirty="0">
                <a:solidFill>
                  <a:srgbClr val="000000"/>
                </a:solidFill>
              </a:rPr>
              <a:t>Mark Hayward, Ph.D.</a:t>
            </a:r>
          </a:p>
          <a:p>
            <a:pPr lvl="1"/>
            <a:endParaRPr lang="en-US" sz="700" dirty="0">
              <a:solidFill>
                <a:srgbClr val="000000"/>
              </a:solidFill>
            </a:endParaRPr>
          </a:p>
          <a:p>
            <a:pPr marL="609585" lvl="1" indent="0" algn="ctr">
              <a:buNone/>
            </a:pPr>
            <a:r>
              <a:rPr lang="en-US" sz="3200" dirty="0">
                <a:solidFill>
                  <a:srgbClr val="000000"/>
                </a:solidFill>
              </a:rPr>
              <a:t>Prashila Dullabh, M.D.</a:t>
            </a:r>
          </a:p>
          <a:p>
            <a:pPr lvl="1"/>
            <a:endParaRPr lang="en-US" sz="700" dirty="0">
              <a:solidFill>
                <a:srgbClr val="000000"/>
              </a:solidFill>
            </a:endParaRPr>
          </a:p>
          <a:p>
            <a:pPr marL="609585" lvl="1" indent="0" algn="ctr">
              <a:buNone/>
            </a:pPr>
            <a:r>
              <a:rPr lang="en-US" sz="3200" dirty="0">
                <a:solidFill>
                  <a:srgbClr val="000000"/>
                </a:solidFill>
              </a:rPr>
              <a:t>Darrell Gaskin, Ph.D.</a:t>
            </a:r>
          </a:p>
          <a:p>
            <a:pPr marL="609585" lvl="1" indent="0" algn="ctr">
              <a:buNone/>
            </a:pPr>
            <a:endParaRPr lang="en-US" sz="2000" dirty="0">
              <a:solidFill>
                <a:srgbClr val="000000"/>
              </a:solidFill>
            </a:endParaRPr>
          </a:p>
          <a:p>
            <a:pPr marL="76199" indent="0" algn="ctr">
              <a:buNone/>
            </a:pPr>
            <a:r>
              <a:rPr lang="en-US" sz="3200" dirty="0">
                <a:solidFill>
                  <a:srgbClr val="000000"/>
                </a:solidFill>
              </a:rPr>
              <a:t>Especially those who are serving beyond their term of service for one final meeting!!!!!!</a:t>
            </a:r>
          </a:p>
          <a:p>
            <a:pPr marL="609585" lvl="1" indent="0">
              <a:buNone/>
            </a:pPr>
            <a:endParaRPr lang="en-US" sz="3200" dirty="0">
              <a:solidFill>
                <a:srgbClr val="000000"/>
              </a:solidFill>
            </a:endParaRPr>
          </a:p>
          <a:p>
            <a:pPr lvl="1"/>
            <a:endParaRPr lang="en-US" sz="800" dirty="0">
              <a:solidFill>
                <a:srgbClr val="000000"/>
              </a:solidFill>
            </a:endParaRPr>
          </a:p>
        </p:txBody>
      </p:sp>
      <p:sp>
        <p:nvSpPr>
          <p:cNvPr id="4" name="TextBox 3">
            <a:extLst>
              <a:ext uri="{FF2B5EF4-FFF2-40B4-BE49-F238E27FC236}">
                <a16:creationId xmlns:a16="http://schemas.microsoft.com/office/drawing/2014/main" id="{F38A053C-20E8-4D21-877D-3476C10090F4}"/>
              </a:ext>
            </a:extLst>
          </p:cNvPr>
          <p:cNvSpPr txBox="1"/>
          <p:nvPr/>
        </p:nvSpPr>
        <p:spPr>
          <a:xfrm>
            <a:off x="609600" y="1436405"/>
            <a:ext cx="11198269" cy="646331"/>
          </a:xfrm>
          <a:prstGeom prst="rect">
            <a:avLst/>
          </a:prstGeom>
          <a:noFill/>
        </p:spPr>
        <p:txBody>
          <a:bodyPr wrap="square" rtlCol="0">
            <a:spAutoFit/>
          </a:bodyPr>
          <a:lstStyle/>
          <a:p>
            <a:pPr algn="ctr"/>
            <a:r>
              <a:rPr lang="en-US" sz="3600" dirty="0">
                <a:solidFill>
                  <a:srgbClr val="000000"/>
                </a:solidFill>
                <a:latin typeface="Calibri" panose="020F0502020204030204" pitchFamily="34" charset="0"/>
              </a:rPr>
              <a:t>A special thank you to the departing BSC members</a:t>
            </a:r>
          </a:p>
        </p:txBody>
      </p:sp>
    </p:spTree>
    <p:extLst>
      <p:ext uri="{BB962C8B-B14F-4D97-AF65-F5344CB8AC3E}">
        <p14:creationId xmlns:p14="http://schemas.microsoft.com/office/powerpoint/2010/main" val="392651418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9FEB9-CBF6-4FBB-8641-0B5AF88CF222}"/>
              </a:ext>
            </a:extLst>
          </p:cNvPr>
          <p:cNvSpPr>
            <a:spLocks noGrp="1"/>
          </p:cNvSpPr>
          <p:nvPr>
            <p:ph type="title"/>
          </p:nvPr>
        </p:nvSpPr>
        <p:spPr>
          <a:xfrm>
            <a:off x="933450" y="749646"/>
            <a:ext cx="4842076" cy="975427"/>
          </a:xfrm>
        </p:spPr>
        <p:txBody>
          <a:bodyPr/>
          <a:lstStyle/>
          <a:p>
            <a:pPr algn="ctr">
              <a:lnSpc>
                <a:spcPct val="100000"/>
              </a:lnSpc>
            </a:pPr>
            <a:r>
              <a:rPr lang="en-US" sz="4800" dirty="0"/>
              <a:t>Thank You, Chesley!</a:t>
            </a:r>
          </a:p>
        </p:txBody>
      </p:sp>
      <p:pic>
        <p:nvPicPr>
          <p:cNvPr id="1026" name="Picture 2" descr="Deputy Director for Public Health Science and Surveillance (DDPHSS) | About  | CDC">
            <a:extLst>
              <a:ext uri="{FF2B5EF4-FFF2-40B4-BE49-F238E27FC236}">
                <a16:creationId xmlns:a16="http://schemas.microsoft.com/office/drawing/2014/main" id="{F9E57265-923C-4A39-88D2-0D470D3426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4919" y="564464"/>
            <a:ext cx="3001484" cy="3733095"/>
          </a:xfrm>
          <a:prstGeom prst="rect">
            <a:avLst/>
          </a:prstGeom>
          <a:noFill/>
          <a:ln w="12700">
            <a:solidFill>
              <a:srgbClr val="000000"/>
            </a:solidFill>
          </a:ln>
          <a:extLst>
            <a:ext uri="{909E8E84-426E-40DD-AFC4-6F175D3DCCD1}">
              <a14:hiddenFill xmlns:a14="http://schemas.microsoft.com/office/drawing/2010/main">
                <a:solidFill>
                  <a:srgbClr val="FFFFFF"/>
                </a:solidFill>
              </a14:hiddenFill>
            </a:ext>
          </a:extLst>
        </p:spPr>
      </p:pic>
      <p:pic>
        <p:nvPicPr>
          <p:cNvPr id="4" name="Picture 3" descr="A sign on a beach that says retirement">
            <a:extLst>
              <a:ext uri="{FF2B5EF4-FFF2-40B4-BE49-F238E27FC236}">
                <a16:creationId xmlns:a16="http://schemas.microsoft.com/office/drawing/2014/main" id="{EB6AB970-32B1-45AD-A6D4-E18C447A83F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608881" y="2043824"/>
            <a:ext cx="3842795" cy="2161572"/>
          </a:xfrm>
          <a:prstGeom prst="rect">
            <a:avLst/>
          </a:prstGeom>
          <a:ln w="12700">
            <a:solidFill>
              <a:schemeClr val="tx1"/>
            </a:solidFill>
          </a:ln>
        </p:spPr>
      </p:pic>
      <p:pic>
        <p:nvPicPr>
          <p:cNvPr id="6" name="Picture 5" descr="Data Modernization web graphic">
            <a:extLst>
              <a:ext uri="{FF2B5EF4-FFF2-40B4-BE49-F238E27FC236}">
                <a16:creationId xmlns:a16="http://schemas.microsoft.com/office/drawing/2014/main" id="{14A38116-99FA-4EA1-8B5C-8F94B39BE12C}"/>
              </a:ext>
            </a:extLst>
          </p:cNvPr>
          <p:cNvPicPr>
            <a:picLocks noChangeAspect="1"/>
          </p:cNvPicPr>
          <p:nvPr/>
        </p:nvPicPr>
        <p:blipFill>
          <a:blip r:embed="rId6"/>
          <a:stretch>
            <a:fillRect/>
          </a:stretch>
        </p:blipFill>
        <p:spPr>
          <a:xfrm>
            <a:off x="1549078" y="4842897"/>
            <a:ext cx="9093843" cy="1577961"/>
          </a:xfrm>
          <a:prstGeom prst="rect">
            <a:avLst/>
          </a:prstGeom>
          <a:ln w="19050">
            <a:solidFill>
              <a:schemeClr val="tx1"/>
            </a:solidFill>
          </a:ln>
        </p:spPr>
      </p:pic>
    </p:spTree>
    <p:extLst>
      <p:ext uri="{BB962C8B-B14F-4D97-AF65-F5344CB8AC3E}">
        <p14:creationId xmlns:p14="http://schemas.microsoft.com/office/powerpoint/2010/main" val="88949730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DB0CE-E792-4567-9165-3E1C61669808}"/>
              </a:ext>
            </a:extLst>
          </p:cNvPr>
          <p:cNvSpPr>
            <a:spLocks noGrp="1"/>
          </p:cNvSpPr>
          <p:nvPr>
            <p:ph type="title"/>
          </p:nvPr>
        </p:nvSpPr>
        <p:spPr/>
        <p:txBody>
          <a:bodyPr/>
          <a:lstStyle/>
          <a:p>
            <a:pPr algn="ctr"/>
            <a:r>
              <a:rPr lang="en-US" sz="4800" dirty="0"/>
              <a:t>Planning for a More Modern NCHS</a:t>
            </a:r>
          </a:p>
        </p:txBody>
      </p:sp>
      <p:sp>
        <p:nvSpPr>
          <p:cNvPr id="3" name="Text Placeholder 2">
            <a:extLst>
              <a:ext uri="{FF2B5EF4-FFF2-40B4-BE49-F238E27FC236}">
                <a16:creationId xmlns:a16="http://schemas.microsoft.com/office/drawing/2014/main" id="{4E0B6E07-3E16-4E5B-8A2C-2CFCE054D5D5}"/>
              </a:ext>
            </a:extLst>
          </p:cNvPr>
          <p:cNvSpPr>
            <a:spLocks noGrp="1"/>
          </p:cNvSpPr>
          <p:nvPr>
            <p:ph type="body" sz="quarter" idx="10"/>
          </p:nvPr>
        </p:nvSpPr>
        <p:spPr/>
        <p:txBody>
          <a:bodyPr/>
          <a:lstStyle/>
          <a:p>
            <a:pPr>
              <a:buClr>
                <a:srgbClr val="0E6A59"/>
              </a:buClr>
            </a:pPr>
            <a:r>
              <a:rPr lang="en-US" sz="3600" dirty="0">
                <a:solidFill>
                  <a:srgbClr val="000000"/>
                </a:solidFill>
              </a:rPr>
              <a:t>Data modernization</a:t>
            </a:r>
          </a:p>
          <a:p>
            <a:pPr lvl="1"/>
            <a:r>
              <a:rPr lang="en-US" sz="2800" dirty="0">
                <a:solidFill>
                  <a:srgbClr val="000000"/>
                </a:solidFill>
              </a:rPr>
              <a:t>Harness new data sources and techniques</a:t>
            </a:r>
          </a:p>
          <a:p>
            <a:pPr lvl="1"/>
            <a:r>
              <a:rPr lang="en-US" sz="2800" dirty="0">
                <a:solidFill>
                  <a:srgbClr val="000000"/>
                </a:solidFill>
              </a:rPr>
              <a:t>Expand the capacity and scope of statistical analysis</a:t>
            </a:r>
          </a:p>
          <a:p>
            <a:pPr lvl="1"/>
            <a:r>
              <a:rPr lang="en-US" sz="2800" dirty="0">
                <a:solidFill>
                  <a:srgbClr val="000000"/>
                </a:solidFill>
              </a:rPr>
              <a:t>Connect data across the statistical system</a:t>
            </a:r>
          </a:p>
          <a:p>
            <a:pPr>
              <a:buClr>
                <a:srgbClr val="0E6A59"/>
              </a:buClr>
            </a:pPr>
            <a:r>
              <a:rPr lang="en-US" sz="3600" dirty="0">
                <a:solidFill>
                  <a:srgbClr val="000000"/>
                </a:solidFill>
              </a:rPr>
              <a:t>Building an NCHS Workforce for the Future</a:t>
            </a:r>
          </a:p>
          <a:p>
            <a:pPr>
              <a:buClr>
                <a:srgbClr val="0E6A59"/>
              </a:buClr>
            </a:pPr>
            <a:r>
              <a:rPr lang="en-US" sz="3600" dirty="0">
                <a:solidFill>
                  <a:srgbClr val="000000"/>
                </a:solidFill>
              </a:rPr>
              <a:t>Strategic Planning process underway</a:t>
            </a:r>
          </a:p>
          <a:p>
            <a:pPr lvl="1"/>
            <a:r>
              <a:rPr lang="en-US" sz="2800" dirty="0">
                <a:solidFill>
                  <a:srgbClr val="000000"/>
                </a:solidFill>
              </a:rPr>
              <a:t>Bottom up and top down efforts</a:t>
            </a:r>
          </a:p>
          <a:p>
            <a:pPr lvl="1"/>
            <a:r>
              <a:rPr lang="en-US" sz="2800" dirty="0">
                <a:solidFill>
                  <a:srgbClr val="000000"/>
                </a:solidFill>
              </a:rPr>
              <a:t>Seeking input from stakeholders</a:t>
            </a:r>
          </a:p>
        </p:txBody>
      </p:sp>
      <p:pic>
        <p:nvPicPr>
          <p:cNvPr id="4" name="Picture 3" descr="stat city">
            <a:extLst>
              <a:ext uri="{FF2B5EF4-FFF2-40B4-BE49-F238E27FC236}">
                <a16:creationId xmlns:a16="http://schemas.microsoft.com/office/drawing/2014/main" id="{D65F3E51-7DBD-4E4B-92AD-6F3C49DF0E4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34984" y="4813607"/>
            <a:ext cx="2495599" cy="176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594740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F3E8E-171D-4747-A92C-E8AC36EAEF31}"/>
              </a:ext>
            </a:extLst>
          </p:cNvPr>
          <p:cNvSpPr>
            <a:spLocks noGrp="1"/>
          </p:cNvSpPr>
          <p:nvPr>
            <p:ph type="title"/>
          </p:nvPr>
        </p:nvSpPr>
        <p:spPr>
          <a:xfrm>
            <a:off x="398814" y="1097276"/>
            <a:ext cx="4671297" cy="1437821"/>
          </a:xfrm>
        </p:spPr>
        <p:txBody>
          <a:bodyPr/>
          <a:lstStyle/>
          <a:p>
            <a:pPr algn="ctr">
              <a:lnSpc>
                <a:spcPct val="100000"/>
              </a:lnSpc>
            </a:pPr>
            <a:r>
              <a:rPr lang="en-US" sz="5000" dirty="0"/>
              <a:t>Communicating about NCHS Data</a:t>
            </a:r>
          </a:p>
        </p:txBody>
      </p:sp>
      <p:pic>
        <p:nvPicPr>
          <p:cNvPr id="10" name="Picture 9" descr="Photo of NHANES MEC trailer being used for COVID testing in DC">
            <a:extLst>
              <a:ext uri="{FF2B5EF4-FFF2-40B4-BE49-F238E27FC236}">
                <a16:creationId xmlns:a16="http://schemas.microsoft.com/office/drawing/2014/main" id="{D9492EA2-73F3-4468-A493-0812E1190B40}"/>
              </a:ext>
            </a:extLst>
          </p:cNvPr>
          <p:cNvPicPr>
            <a:picLocks noChangeAspect="1"/>
          </p:cNvPicPr>
          <p:nvPr/>
        </p:nvPicPr>
        <p:blipFill>
          <a:blip r:embed="rId3"/>
          <a:stretch>
            <a:fillRect/>
          </a:stretch>
        </p:blipFill>
        <p:spPr>
          <a:xfrm>
            <a:off x="7510093" y="3337434"/>
            <a:ext cx="3449067" cy="3337930"/>
          </a:xfrm>
          <a:prstGeom prst="rect">
            <a:avLst/>
          </a:prstGeom>
          <a:ln w="12700">
            <a:solidFill>
              <a:srgbClr val="000000"/>
            </a:solidFill>
          </a:ln>
        </p:spPr>
      </p:pic>
      <p:pic>
        <p:nvPicPr>
          <p:cNvPr id="3" name="Picture 2" descr="Visual Abstract for pain medication use among adults in the U.S. 10.7% of U.S. adults used one or more prescription pain medications in the past 30 days">
            <a:extLst>
              <a:ext uri="{FF2B5EF4-FFF2-40B4-BE49-F238E27FC236}">
                <a16:creationId xmlns:a16="http://schemas.microsoft.com/office/drawing/2014/main" id="{57070C0F-3B00-4AAC-9BCF-D0A2E6116396}"/>
              </a:ext>
            </a:extLst>
          </p:cNvPr>
          <p:cNvPicPr>
            <a:picLocks noChangeAspect="1"/>
          </p:cNvPicPr>
          <p:nvPr/>
        </p:nvPicPr>
        <p:blipFill>
          <a:blip r:embed="rId4"/>
          <a:stretch>
            <a:fillRect/>
          </a:stretch>
        </p:blipFill>
        <p:spPr>
          <a:xfrm>
            <a:off x="5070111" y="298382"/>
            <a:ext cx="6871023" cy="3846480"/>
          </a:xfrm>
          <a:prstGeom prst="rect">
            <a:avLst/>
          </a:prstGeom>
        </p:spPr>
      </p:pic>
      <p:pic>
        <p:nvPicPr>
          <p:cNvPr id="4" name="Picture 3" descr="Data visualization of the provisional death counts for COVID-19 from February 1, 2020 through August 29, 2020">
            <a:extLst>
              <a:ext uri="{FF2B5EF4-FFF2-40B4-BE49-F238E27FC236}">
                <a16:creationId xmlns:a16="http://schemas.microsoft.com/office/drawing/2014/main" id="{A882422D-8374-4F45-8D09-D9E0514B2504}"/>
              </a:ext>
            </a:extLst>
          </p:cNvPr>
          <p:cNvPicPr>
            <a:picLocks noChangeAspect="1"/>
          </p:cNvPicPr>
          <p:nvPr/>
        </p:nvPicPr>
        <p:blipFill>
          <a:blip r:embed="rId5"/>
          <a:stretch>
            <a:fillRect/>
          </a:stretch>
        </p:blipFill>
        <p:spPr>
          <a:xfrm>
            <a:off x="470530" y="2705836"/>
            <a:ext cx="6143315" cy="3951965"/>
          </a:xfrm>
          <a:prstGeom prst="rect">
            <a:avLst/>
          </a:prstGeom>
        </p:spPr>
      </p:pic>
    </p:spTree>
    <p:extLst>
      <p:ext uri="{BB962C8B-B14F-4D97-AF65-F5344CB8AC3E}">
        <p14:creationId xmlns:p14="http://schemas.microsoft.com/office/powerpoint/2010/main" val="310272280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descr="Visual of recently published reports and upcoming reports in September 2020 from NCHS">
            <a:extLst>
              <a:ext uri="{FF2B5EF4-FFF2-40B4-BE49-F238E27FC236}">
                <a16:creationId xmlns:a16="http://schemas.microsoft.com/office/drawing/2014/main" id="{0DAF6802-0123-4B20-81D0-872A13F5859C}"/>
              </a:ext>
            </a:extLst>
          </p:cNvPr>
          <p:cNvGraphicFramePr/>
          <p:nvPr>
            <p:extLst>
              <p:ext uri="{D42A27DB-BD31-4B8C-83A1-F6EECF244321}">
                <p14:modId xmlns:p14="http://schemas.microsoft.com/office/powerpoint/2010/main" val="710455936"/>
              </p:ext>
            </p:extLst>
          </p:nvPr>
        </p:nvGraphicFramePr>
        <p:xfrm>
          <a:off x="1600547" y="255885"/>
          <a:ext cx="8990905" cy="63462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848558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descr="Recent webinars and upcoming webinars: two webinars will take place on the rollout of the 2019 National Health Interview Survey data">
            <a:extLst>
              <a:ext uri="{FF2B5EF4-FFF2-40B4-BE49-F238E27FC236}">
                <a16:creationId xmlns:a16="http://schemas.microsoft.com/office/drawing/2014/main" id="{C72B5696-09A7-4B90-BDF3-7E0C6C4C9AEC}"/>
              </a:ext>
            </a:extLst>
          </p:cNvPr>
          <p:cNvGraphicFramePr/>
          <p:nvPr>
            <p:extLst>
              <p:ext uri="{D42A27DB-BD31-4B8C-83A1-F6EECF244321}">
                <p14:modId xmlns:p14="http://schemas.microsoft.com/office/powerpoint/2010/main" val="860773619"/>
              </p:ext>
            </p:extLst>
          </p:nvPr>
        </p:nvGraphicFramePr>
        <p:xfrm>
          <a:off x="1532176" y="6263"/>
          <a:ext cx="9127648" cy="6851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0C000209-CDDB-44B1-82A5-ED8041258AF7}"/>
              </a:ext>
            </a:extLst>
          </p:cNvPr>
          <p:cNvSpPr>
            <a:spLocks noGrp="1"/>
          </p:cNvSpPr>
          <p:nvPr>
            <p:ph type="title"/>
          </p:nvPr>
        </p:nvSpPr>
        <p:spPr>
          <a:xfrm>
            <a:off x="609600" y="-1143000"/>
            <a:ext cx="10972800" cy="1143000"/>
          </a:xfrm>
        </p:spPr>
        <p:txBody>
          <a:bodyPr anchor="b" anchorCtr="0"/>
          <a:lstStyle/>
          <a:p>
            <a:endParaRPr lang="en-US" dirty="0"/>
          </a:p>
        </p:txBody>
      </p:sp>
    </p:spTree>
    <p:extLst>
      <p:ext uri="{BB962C8B-B14F-4D97-AF65-F5344CB8AC3E}">
        <p14:creationId xmlns:p14="http://schemas.microsoft.com/office/powerpoint/2010/main" val="461825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816F5-BF81-4B0C-AB80-8E3A4E3094BD}"/>
              </a:ext>
            </a:extLst>
          </p:cNvPr>
          <p:cNvSpPr>
            <a:spLocks noGrp="1"/>
          </p:cNvSpPr>
          <p:nvPr>
            <p:ph type="title"/>
          </p:nvPr>
        </p:nvSpPr>
        <p:spPr>
          <a:xfrm>
            <a:off x="609600" y="274639"/>
            <a:ext cx="10972800" cy="998576"/>
          </a:xfrm>
        </p:spPr>
        <p:txBody>
          <a:bodyPr/>
          <a:lstStyle/>
          <a:p>
            <a:pPr algn="ctr"/>
            <a:r>
              <a:rPr lang="en-US" sz="5000" dirty="0"/>
              <a:t>Household Pulse Survey</a:t>
            </a:r>
          </a:p>
        </p:txBody>
      </p:sp>
      <p:pic>
        <p:nvPicPr>
          <p:cNvPr id="4" name="Picture 3" descr="Screenshot of the NCHS Household Pulse Survey landing page">
            <a:extLst>
              <a:ext uri="{FF2B5EF4-FFF2-40B4-BE49-F238E27FC236}">
                <a16:creationId xmlns:a16="http://schemas.microsoft.com/office/drawing/2014/main" id="{33C3BB1D-2751-4E7C-A7DD-0139A8B68B40}"/>
              </a:ext>
            </a:extLst>
          </p:cNvPr>
          <p:cNvPicPr>
            <a:picLocks noChangeAspect="1"/>
          </p:cNvPicPr>
          <p:nvPr/>
        </p:nvPicPr>
        <p:blipFill>
          <a:blip r:embed="rId3"/>
          <a:stretch>
            <a:fillRect/>
          </a:stretch>
        </p:blipFill>
        <p:spPr>
          <a:xfrm>
            <a:off x="459130" y="1438155"/>
            <a:ext cx="6699071" cy="4166886"/>
          </a:xfrm>
          <a:prstGeom prst="rect">
            <a:avLst/>
          </a:prstGeom>
          <a:ln w="12700">
            <a:solidFill>
              <a:srgbClr val="000000"/>
            </a:solidFill>
          </a:ln>
        </p:spPr>
      </p:pic>
      <p:pic>
        <p:nvPicPr>
          <p:cNvPr id="5" name="Picture 4" descr="Data visualization of anxiety or depression from the Household Pulse Survey responses">
            <a:extLst>
              <a:ext uri="{FF2B5EF4-FFF2-40B4-BE49-F238E27FC236}">
                <a16:creationId xmlns:a16="http://schemas.microsoft.com/office/drawing/2014/main" id="{503875F2-DF52-418D-B138-0198BD333C6D}"/>
              </a:ext>
            </a:extLst>
          </p:cNvPr>
          <p:cNvPicPr>
            <a:picLocks noChangeAspect="1"/>
          </p:cNvPicPr>
          <p:nvPr/>
        </p:nvPicPr>
        <p:blipFill>
          <a:blip r:embed="rId4"/>
          <a:stretch>
            <a:fillRect/>
          </a:stretch>
        </p:blipFill>
        <p:spPr>
          <a:xfrm>
            <a:off x="4187768" y="2275391"/>
            <a:ext cx="7869194" cy="3685572"/>
          </a:xfrm>
          <a:prstGeom prst="rect">
            <a:avLst/>
          </a:prstGeom>
        </p:spPr>
      </p:pic>
      <p:sp>
        <p:nvSpPr>
          <p:cNvPr id="6" name="Rectangle 5">
            <a:extLst>
              <a:ext uri="{FF2B5EF4-FFF2-40B4-BE49-F238E27FC236}">
                <a16:creationId xmlns:a16="http://schemas.microsoft.com/office/drawing/2014/main" id="{796F6657-3EE2-4206-B1F7-E3C164ECED68}"/>
              </a:ext>
            </a:extLst>
          </p:cNvPr>
          <p:cNvSpPr/>
          <p:nvPr/>
        </p:nvSpPr>
        <p:spPr>
          <a:xfrm>
            <a:off x="459130" y="6119245"/>
            <a:ext cx="8372354" cy="369332"/>
          </a:xfrm>
          <a:prstGeom prst="rect">
            <a:avLst/>
          </a:prstGeom>
        </p:spPr>
        <p:txBody>
          <a:bodyPr wrap="square">
            <a:spAutoFit/>
          </a:bodyPr>
          <a:lstStyle/>
          <a:p>
            <a:r>
              <a:rPr lang="en-US" dirty="0"/>
              <a:t>https://www.cdc.gov/nchs/covid19/health-care-access-and-mental-health.htm</a:t>
            </a:r>
          </a:p>
        </p:txBody>
      </p:sp>
    </p:spTree>
    <p:extLst>
      <p:ext uri="{BB962C8B-B14F-4D97-AF65-F5344CB8AC3E}">
        <p14:creationId xmlns:p14="http://schemas.microsoft.com/office/powerpoint/2010/main" val="87347000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26CD2-094C-4D29-8AA3-58538F000D8B}"/>
              </a:ext>
            </a:extLst>
          </p:cNvPr>
          <p:cNvSpPr>
            <a:spLocks noGrp="1"/>
          </p:cNvSpPr>
          <p:nvPr>
            <p:ph type="title"/>
          </p:nvPr>
        </p:nvSpPr>
        <p:spPr/>
        <p:txBody>
          <a:bodyPr/>
          <a:lstStyle/>
          <a:p>
            <a:pPr algn="ctr"/>
            <a:r>
              <a:rPr lang="en-US" sz="4400" dirty="0"/>
              <a:t>Evidence-Based Policymaking Act</a:t>
            </a:r>
          </a:p>
        </p:txBody>
      </p:sp>
      <p:sp>
        <p:nvSpPr>
          <p:cNvPr id="3" name="Text Placeholder 2">
            <a:extLst>
              <a:ext uri="{FF2B5EF4-FFF2-40B4-BE49-F238E27FC236}">
                <a16:creationId xmlns:a16="http://schemas.microsoft.com/office/drawing/2014/main" id="{925E5AC4-D4B8-455A-8599-8F43EAD491F6}"/>
              </a:ext>
            </a:extLst>
          </p:cNvPr>
          <p:cNvSpPr>
            <a:spLocks noGrp="1"/>
          </p:cNvSpPr>
          <p:nvPr>
            <p:ph type="body" sz="quarter" idx="10"/>
          </p:nvPr>
        </p:nvSpPr>
        <p:spPr>
          <a:xfrm>
            <a:off x="609600" y="1736203"/>
            <a:ext cx="10972800" cy="4264548"/>
          </a:xfrm>
        </p:spPr>
        <p:txBody>
          <a:bodyPr/>
          <a:lstStyle/>
          <a:p>
            <a:r>
              <a:rPr lang="en-US" sz="3200" dirty="0">
                <a:solidFill>
                  <a:srgbClr val="000000"/>
                </a:solidFill>
              </a:rPr>
              <a:t>Commitment to a cross-government effort</a:t>
            </a:r>
          </a:p>
          <a:p>
            <a:r>
              <a:rPr lang="en-US" sz="3200" dirty="0">
                <a:solidFill>
                  <a:srgbClr val="000000"/>
                </a:solidFill>
              </a:rPr>
              <a:t>Recent focus</a:t>
            </a:r>
          </a:p>
          <a:p>
            <a:pPr lvl="1"/>
            <a:r>
              <a:rPr lang="en-US" sz="3200" dirty="0">
                <a:solidFill>
                  <a:srgbClr val="000000"/>
                </a:solidFill>
              </a:rPr>
              <a:t>New committees &amp; workgroups</a:t>
            </a:r>
          </a:p>
          <a:p>
            <a:pPr lvl="1"/>
            <a:r>
              <a:rPr lang="en-US" sz="3200" dirty="0">
                <a:solidFill>
                  <a:srgbClr val="000000"/>
                </a:solidFill>
              </a:rPr>
              <a:t>OMB guidance issued</a:t>
            </a:r>
          </a:p>
          <a:p>
            <a:pPr lvl="1"/>
            <a:r>
              <a:rPr lang="en-US" sz="3200" dirty="0">
                <a:solidFill>
                  <a:srgbClr val="000000"/>
                </a:solidFill>
              </a:rPr>
              <a:t>Case Studies on data sharing, </a:t>
            </a:r>
          </a:p>
          <a:p>
            <a:pPr marL="1219170" lvl="2" indent="0">
              <a:buNone/>
            </a:pPr>
            <a:r>
              <a:rPr lang="en-US" sz="3200" dirty="0">
                <a:solidFill>
                  <a:srgbClr val="000000"/>
                </a:solidFill>
              </a:rPr>
              <a:t>linking, and privacy </a:t>
            </a:r>
          </a:p>
          <a:p>
            <a:pPr lvl="1"/>
            <a:r>
              <a:rPr lang="en-US" sz="3200" dirty="0">
                <a:solidFill>
                  <a:srgbClr val="000000"/>
                </a:solidFill>
              </a:rPr>
              <a:t>Portals for improved data access</a:t>
            </a:r>
          </a:p>
        </p:txBody>
      </p:sp>
      <p:pic>
        <p:nvPicPr>
          <p:cNvPr id="8" name="Picture 7" descr="A close up of a street sign on a pole that says evidence-based&#10;">
            <a:extLst>
              <a:ext uri="{FF2B5EF4-FFF2-40B4-BE49-F238E27FC236}">
                <a16:creationId xmlns:a16="http://schemas.microsoft.com/office/drawing/2014/main" id="{A30A2ACF-435B-4FB8-B4F5-5C004FE8D71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314387" y="2598353"/>
            <a:ext cx="4577825" cy="3048068"/>
          </a:xfrm>
          <a:prstGeom prst="rect">
            <a:avLst/>
          </a:prstGeom>
          <a:ln w="12700">
            <a:solidFill>
              <a:srgbClr val="000000"/>
            </a:solidFill>
          </a:ln>
        </p:spPr>
      </p:pic>
    </p:spTree>
    <p:extLst>
      <p:ext uri="{BB962C8B-B14F-4D97-AF65-F5344CB8AC3E}">
        <p14:creationId xmlns:p14="http://schemas.microsoft.com/office/powerpoint/2010/main" val="276204507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53151-04FF-4AB0-A3A8-DCF6F5CC3674}"/>
              </a:ext>
            </a:extLst>
          </p:cNvPr>
          <p:cNvSpPr>
            <a:spLocks noGrp="1"/>
          </p:cNvSpPr>
          <p:nvPr>
            <p:ph type="title"/>
          </p:nvPr>
        </p:nvSpPr>
        <p:spPr>
          <a:xfrm>
            <a:off x="609600" y="318052"/>
            <a:ext cx="10972800" cy="1282149"/>
          </a:xfrm>
        </p:spPr>
        <p:txBody>
          <a:bodyPr/>
          <a:lstStyle/>
          <a:p>
            <a:pPr algn="ctr"/>
            <a:r>
              <a:rPr lang="en-US" sz="4800" dirty="0">
                <a:solidFill>
                  <a:srgbClr val="0E6A59"/>
                </a:solidFill>
                <a:cs typeface="Calibri" panose="020F0502020204030204" pitchFamily="34" charset="0"/>
              </a:rPr>
              <a:t>NCHS Budget Update</a:t>
            </a:r>
            <a:br>
              <a:rPr lang="en-US" sz="4000" dirty="0">
                <a:solidFill>
                  <a:srgbClr val="0E6A59"/>
                </a:solidFill>
                <a:cs typeface="Calibri" panose="020F0502020204030204" pitchFamily="34" charset="0"/>
              </a:rPr>
            </a:br>
            <a:endParaRPr lang="en-US" dirty="0">
              <a:solidFill>
                <a:srgbClr val="0E6A59"/>
              </a:solidFill>
            </a:endParaRPr>
          </a:p>
        </p:txBody>
      </p:sp>
      <p:graphicFrame>
        <p:nvGraphicFramePr>
          <p:cNvPr id="7" name="Content Placeholder 3" descr="This bar chart shows the Health Statistics Budget from Fiscal Year 2011 through the Fiscal Year 2016 Request. Funds are broken down by PHS Evaluation Funds, Budget Authority, and Prevention and Public Health Fund. " title="Health Statistics Budget History chart">
            <a:extLst>
              <a:ext uri="{FF2B5EF4-FFF2-40B4-BE49-F238E27FC236}">
                <a16:creationId xmlns:a16="http://schemas.microsoft.com/office/drawing/2014/main" id="{CF53B71E-FDF7-4557-A2CF-6E63DBAB201C}"/>
              </a:ext>
            </a:extLst>
          </p:cNvPr>
          <p:cNvGraphicFramePr>
            <a:graphicFrameLocks/>
          </p:cNvGraphicFramePr>
          <p:nvPr>
            <p:extLst>
              <p:ext uri="{D42A27DB-BD31-4B8C-83A1-F6EECF244321}">
                <p14:modId xmlns:p14="http://schemas.microsoft.com/office/powerpoint/2010/main" val="4120151901"/>
              </p:ext>
            </p:extLst>
          </p:nvPr>
        </p:nvGraphicFramePr>
        <p:xfrm>
          <a:off x="376518" y="903097"/>
          <a:ext cx="11348635" cy="5051806"/>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CF989573-5C1A-4680-AA76-232660E956AF}"/>
              </a:ext>
            </a:extLst>
          </p:cNvPr>
          <p:cNvSpPr/>
          <p:nvPr/>
        </p:nvSpPr>
        <p:spPr>
          <a:xfrm>
            <a:off x="376518" y="6170616"/>
            <a:ext cx="11637809" cy="369332"/>
          </a:xfrm>
          <a:prstGeom prst="rect">
            <a:avLst/>
          </a:prstGeom>
        </p:spPr>
        <p:txBody>
          <a:bodyPr wrap="square">
            <a:spAutoFit/>
          </a:bodyPr>
          <a:lstStyle/>
          <a:p>
            <a:r>
              <a:rPr lang="en-US" dirty="0">
                <a:solidFill>
                  <a:srgbClr val="000000"/>
                </a:solidFill>
              </a:rPr>
              <a:t>“Additional Resources” include reimbursables from other agencies.</a:t>
            </a:r>
          </a:p>
        </p:txBody>
      </p:sp>
    </p:spTree>
    <p:extLst>
      <p:ext uri="{BB962C8B-B14F-4D97-AF65-F5344CB8AC3E}">
        <p14:creationId xmlns:p14="http://schemas.microsoft.com/office/powerpoint/2010/main" val="17825336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87E4E-409E-4049-A891-9355E29F2851}"/>
              </a:ext>
            </a:extLst>
          </p:cNvPr>
          <p:cNvSpPr>
            <a:spLocks noGrp="1"/>
          </p:cNvSpPr>
          <p:nvPr>
            <p:ph type="title"/>
          </p:nvPr>
        </p:nvSpPr>
        <p:spPr>
          <a:xfrm>
            <a:off x="477078" y="147418"/>
            <a:ext cx="11237843" cy="1143000"/>
          </a:xfrm>
        </p:spPr>
        <p:txBody>
          <a:bodyPr/>
          <a:lstStyle/>
          <a:p>
            <a:pPr algn="ctr"/>
            <a:r>
              <a:rPr lang="en-US" sz="4800" dirty="0"/>
              <a:t>Public Health Data Modernization Initiative</a:t>
            </a:r>
          </a:p>
        </p:txBody>
      </p:sp>
      <p:graphicFrame>
        <p:nvGraphicFramePr>
          <p:cNvPr id="5" name="Diagram 4" descr="Visualization of three data modernization funding buckets: (1) $50 million from FY 2020 appropriations, (2) $500 million from FY 2020 CARES Act, and (3) $450 million from the FY 2021 House Mark-up">
            <a:extLst>
              <a:ext uri="{FF2B5EF4-FFF2-40B4-BE49-F238E27FC236}">
                <a16:creationId xmlns:a16="http://schemas.microsoft.com/office/drawing/2014/main" id="{9D8B16CA-EB4A-4762-B551-9507A98F4FAF}"/>
              </a:ext>
            </a:extLst>
          </p:cNvPr>
          <p:cNvGraphicFramePr/>
          <p:nvPr>
            <p:extLst>
              <p:ext uri="{D42A27DB-BD31-4B8C-83A1-F6EECF244321}">
                <p14:modId xmlns:p14="http://schemas.microsoft.com/office/powerpoint/2010/main" val="892002605"/>
              </p:ext>
            </p:extLst>
          </p:nvPr>
        </p:nvGraphicFramePr>
        <p:xfrm>
          <a:off x="609602" y="1565753"/>
          <a:ext cx="4064001" cy="4947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19E80813-07E8-4FE3-8CA1-D8D335905EF8}"/>
              </a:ext>
            </a:extLst>
          </p:cNvPr>
          <p:cNvSpPr txBox="1"/>
          <p:nvPr/>
        </p:nvSpPr>
        <p:spPr>
          <a:xfrm>
            <a:off x="732771" y="2271703"/>
            <a:ext cx="1258866" cy="523220"/>
          </a:xfrm>
          <a:prstGeom prst="rect">
            <a:avLst/>
          </a:prstGeom>
          <a:noFill/>
        </p:spPr>
        <p:txBody>
          <a:bodyPr wrap="square" rtlCol="0">
            <a:spAutoFit/>
          </a:bodyPr>
          <a:lstStyle/>
          <a:p>
            <a:r>
              <a:rPr lang="en-US" sz="2800" b="1" dirty="0">
                <a:solidFill>
                  <a:srgbClr val="000000"/>
                </a:solidFill>
                <a:latin typeface="Calibri" panose="020F0502020204030204" pitchFamily="34" charset="0"/>
              </a:rPr>
              <a:t>$50M*</a:t>
            </a:r>
          </a:p>
        </p:txBody>
      </p:sp>
      <p:sp>
        <p:nvSpPr>
          <p:cNvPr id="7" name="TextBox 6">
            <a:extLst>
              <a:ext uri="{FF2B5EF4-FFF2-40B4-BE49-F238E27FC236}">
                <a16:creationId xmlns:a16="http://schemas.microsoft.com/office/drawing/2014/main" id="{DEAC2547-7AF8-4B53-8994-E13EE4893B6C}"/>
              </a:ext>
            </a:extLst>
          </p:cNvPr>
          <p:cNvSpPr txBox="1"/>
          <p:nvPr/>
        </p:nvSpPr>
        <p:spPr>
          <a:xfrm>
            <a:off x="679535" y="5292247"/>
            <a:ext cx="1365338" cy="523220"/>
          </a:xfrm>
          <a:prstGeom prst="rect">
            <a:avLst/>
          </a:prstGeom>
          <a:noFill/>
        </p:spPr>
        <p:txBody>
          <a:bodyPr wrap="square" rtlCol="0">
            <a:spAutoFit/>
          </a:bodyPr>
          <a:lstStyle/>
          <a:p>
            <a:r>
              <a:rPr lang="en-US" sz="2800" b="1" dirty="0">
                <a:solidFill>
                  <a:srgbClr val="000000"/>
                </a:solidFill>
                <a:latin typeface="Calibri" panose="020F0502020204030204" pitchFamily="34" charset="0"/>
              </a:rPr>
              <a:t>$450M</a:t>
            </a:r>
          </a:p>
        </p:txBody>
      </p:sp>
      <p:sp>
        <p:nvSpPr>
          <p:cNvPr id="8" name="TextBox 7">
            <a:extLst>
              <a:ext uri="{FF2B5EF4-FFF2-40B4-BE49-F238E27FC236}">
                <a16:creationId xmlns:a16="http://schemas.microsoft.com/office/drawing/2014/main" id="{AAEFC7C4-9206-4161-B36A-BC830BD63ABB}"/>
              </a:ext>
            </a:extLst>
          </p:cNvPr>
          <p:cNvSpPr txBox="1"/>
          <p:nvPr/>
        </p:nvSpPr>
        <p:spPr>
          <a:xfrm>
            <a:off x="1035483" y="3783256"/>
            <a:ext cx="1365338" cy="523220"/>
          </a:xfrm>
          <a:prstGeom prst="rect">
            <a:avLst/>
          </a:prstGeom>
          <a:noFill/>
        </p:spPr>
        <p:txBody>
          <a:bodyPr wrap="square" rtlCol="0">
            <a:spAutoFit/>
          </a:bodyPr>
          <a:lstStyle/>
          <a:p>
            <a:r>
              <a:rPr lang="en-US" sz="2800" b="1" dirty="0">
                <a:solidFill>
                  <a:srgbClr val="000000"/>
                </a:solidFill>
                <a:latin typeface="Calibri" panose="020F0502020204030204" pitchFamily="34" charset="0"/>
              </a:rPr>
              <a:t>$500M</a:t>
            </a:r>
          </a:p>
        </p:txBody>
      </p:sp>
      <p:sp>
        <p:nvSpPr>
          <p:cNvPr id="9" name="TextBox 8">
            <a:extLst>
              <a:ext uri="{FF2B5EF4-FFF2-40B4-BE49-F238E27FC236}">
                <a16:creationId xmlns:a16="http://schemas.microsoft.com/office/drawing/2014/main" id="{C3C29E2A-926C-4417-8263-8BC45E3B2B1E}"/>
              </a:ext>
            </a:extLst>
          </p:cNvPr>
          <p:cNvSpPr txBox="1"/>
          <p:nvPr/>
        </p:nvSpPr>
        <p:spPr>
          <a:xfrm>
            <a:off x="928015" y="6143583"/>
            <a:ext cx="4696171" cy="369332"/>
          </a:xfrm>
          <a:prstGeom prst="rect">
            <a:avLst/>
          </a:prstGeom>
          <a:noFill/>
        </p:spPr>
        <p:txBody>
          <a:bodyPr wrap="square" rtlCol="0">
            <a:spAutoFit/>
          </a:bodyPr>
          <a:lstStyle/>
          <a:p>
            <a:r>
              <a:rPr lang="en-US" dirty="0">
                <a:solidFill>
                  <a:srgbClr val="000000"/>
                </a:solidFill>
                <a:latin typeface="Calibri" panose="020F0502020204030204" pitchFamily="34" charset="0"/>
              </a:rPr>
              <a:t>*NCHS has received $3.4M of this total to date.</a:t>
            </a:r>
          </a:p>
        </p:txBody>
      </p:sp>
      <p:sp>
        <p:nvSpPr>
          <p:cNvPr id="11" name="TextBox 10">
            <a:extLst>
              <a:ext uri="{FF2B5EF4-FFF2-40B4-BE49-F238E27FC236}">
                <a16:creationId xmlns:a16="http://schemas.microsoft.com/office/drawing/2014/main" id="{058E71CC-FAE7-458F-A0E5-60F1155BE79E}"/>
              </a:ext>
            </a:extLst>
          </p:cNvPr>
          <p:cNvSpPr txBox="1"/>
          <p:nvPr/>
        </p:nvSpPr>
        <p:spPr>
          <a:xfrm>
            <a:off x="5983264" y="1908123"/>
            <a:ext cx="3724406" cy="954107"/>
          </a:xfrm>
          <a:prstGeom prst="rect">
            <a:avLst/>
          </a:prstGeom>
          <a:noFill/>
        </p:spPr>
        <p:txBody>
          <a:bodyPr wrap="square" rtlCol="0">
            <a:spAutoFit/>
          </a:bodyPr>
          <a:lstStyle/>
          <a:p>
            <a:r>
              <a:rPr lang="en-US" sz="2800" b="1" dirty="0">
                <a:solidFill>
                  <a:srgbClr val="0E6A59"/>
                </a:solidFill>
                <a:latin typeface="Calibri" panose="020F0502020204030204" pitchFamily="34" charset="0"/>
              </a:rPr>
              <a:t>Funded NCHS Projects</a:t>
            </a:r>
          </a:p>
          <a:p>
            <a:endParaRPr lang="en-US" sz="2800" dirty="0">
              <a:solidFill>
                <a:srgbClr val="0E6A59"/>
              </a:solidFill>
              <a:latin typeface="Calibri" panose="020F0502020204030204" pitchFamily="34" charset="0"/>
            </a:endParaRPr>
          </a:p>
        </p:txBody>
      </p:sp>
      <p:sp>
        <p:nvSpPr>
          <p:cNvPr id="12" name="TextBox 11">
            <a:extLst>
              <a:ext uri="{FF2B5EF4-FFF2-40B4-BE49-F238E27FC236}">
                <a16:creationId xmlns:a16="http://schemas.microsoft.com/office/drawing/2014/main" id="{40563046-CCF4-49D4-B2F0-1ED739F69F10}"/>
              </a:ext>
            </a:extLst>
          </p:cNvPr>
          <p:cNvSpPr txBox="1"/>
          <p:nvPr/>
        </p:nvSpPr>
        <p:spPr>
          <a:xfrm>
            <a:off x="5868365" y="4033933"/>
            <a:ext cx="6066155" cy="800219"/>
          </a:xfrm>
          <a:prstGeom prst="rect">
            <a:avLst/>
          </a:prstGeom>
          <a:noFill/>
        </p:spPr>
        <p:txBody>
          <a:bodyPr wrap="square" rtlCol="0">
            <a:spAutoFit/>
          </a:bodyPr>
          <a:lstStyle/>
          <a:p>
            <a:r>
              <a:rPr lang="en-US" sz="2800" b="1" dirty="0">
                <a:solidFill>
                  <a:srgbClr val="0E6A59"/>
                </a:solidFill>
                <a:latin typeface="Calibri" panose="020F0502020204030204" pitchFamily="34" charset="0"/>
              </a:rPr>
              <a:t>Future Areas for Investment &amp; Growth</a:t>
            </a:r>
          </a:p>
          <a:p>
            <a:endParaRPr lang="en-US" dirty="0">
              <a:solidFill>
                <a:srgbClr val="000000"/>
              </a:solidFill>
              <a:latin typeface="Calibri" panose="020F0502020204030204" pitchFamily="34" charset="0"/>
            </a:endParaRPr>
          </a:p>
        </p:txBody>
      </p:sp>
      <p:sp>
        <p:nvSpPr>
          <p:cNvPr id="13" name="TextBox 12">
            <a:extLst>
              <a:ext uri="{FF2B5EF4-FFF2-40B4-BE49-F238E27FC236}">
                <a16:creationId xmlns:a16="http://schemas.microsoft.com/office/drawing/2014/main" id="{88504F8A-F5CB-428F-B017-A96E4BE47D3B}"/>
              </a:ext>
            </a:extLst>
          </p:cNvPr>
          <p:cNvSpPr txBox="1"/>
          <p:nvPr/>
        </p:nvSpPr>
        <p:spPr>
          <a:xfrm>
            <a:off x="6095997" y="4471446"/>
            <a:ext cx="5486401"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rgbClr val="000000"/>
                </a:solidFill>
                <a:latin typeface="Calibri" panose="020F0502020204030204" pitchFamily="34" charset="0"/>
              </a:rPr>
              <a:t>Data repository</a:t>
            </a:r>
          </a:p>
          <a:p>
            <a:pPr marL="285750" indent="-285750">
              <a:buFont typeface="Arial" panose="020B0604020202020204" pitchFamily="34" charset="0"/>
              <a:buChar char="•"/>
            </a:pPr>
            <a:r>
              <a:rPr lang="en-US" sz="2800" dirty="0">
                <a:solidFill>
                  <a:srgbClr val="000000"/>
                </a:solidFill>
                <a:latin typeface="Calibri" panose="020F0502020204030204" pitchFamily="34" charset="0"/>
              </a:rPr>
              <a:t>Data science</a:t>
            </a:r>
          </a:p>
          <a:p>
            <a:pPr marL="285750" indent="-285750">
              <a:buFont typeface="Arial" panose="020B0604020202020204" pitchFamily="34" charset="0"/>
              <a:buChar char="•"/>
            </a:pPr>
            <a:r>
              <a:rPr lang="en-US" sz="2800" dirty="0">
                <a:solidFill>
                  <a:srgbClr val="000000"/>
                </a:solidFill>
                <a:latin typeface="Calibri" panose="020F0502020204030204" pitchFamily="34" charset="0"/>
              </a:rPr>
              <a:t>Modeling and analysis</a:t>
            </a:r>
          </a:p>
          <a:p>
            <a:pPr marL="285750" indent="-285750">
              <a:buFont typeface="Arial" panose="020B0604020202020204" pitchFamily="34" charset="0"/>
              <a:buChar char="•"/>
            </a:pPr>
            <a:r>
              <a:rPr lang="en-US" sz="2800" dirty="0">
                <a:solidFill>
                  <a:srgbClr val="000000"/>
                </a:solidFill>
                <a:latin typeface="Calibri" panose="020F0502020204030204" pitchFamily="34" charset="0"/>
              </a:rPr>
              <a:t>Race and ethnicity</a:t>
            </a:r>
          </a:p>
        </p:txBody>
      </p:sp>
      <p:sp>
        <p:nvSpPr>
          <p:cNvPr id="14" name="TextBox 13">
            <a:extLst>
              <a:ext uri="{FF2B5EF4-FFF2-40B4-BE49-F238E27FC236}">
                <a16:creationId xmlns:a16="http://schemas.microsoft.com/office/drawing/2014/main" id="{9EB363D8-C852-4040-B5CA-110685DEF552}"/>
              </a:ext>
            </a:extLst>
          </p:cNvPr>
          <p:cNvSpPr txBox="1"/>
          <p:nvPr/>
        </p:nvSpPr>
        <p:spPr>
          <a:xfrm>
            <a:off x="6095997" y="2385176"/>
            <a:ext cx="5486401"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rgbClr val="000000"/>
                </a:solidFill>
                <a:latin typeface="Calibri" panose="020F0502020204030204" pitchFamily="34" charset="0"/>
              </a:rPr>
              <a:t>In-home health examinations</a:t>
            </a:r>
          </a:p>
          <a:p>
            <a:pPr marL="285750" indent="-285750">
              <a:buFont typeface="Arial" panose="020B0604020202020204" pitchFamily="34" charset="0"/>
              <a:buChar char="•"/>
            </a:pPr>
            <a:r>
              <a:rPr lang="en-US" sz="2800" dirty="0">
                <a:solidFill>
                  <a:srgbClr val="000000"/>
                </a:solidFill>
                <a:latin typeface="Calibri" panose="020F0502020204030204" pitchFamily="34" charset="0"/>
              </a:rPr>
              <a:t>Mortality data improvement</a:t>
            </a:r>
          </a:p>
        </p:txBody>
      </p:sp>
      <p:sp>
        <p:nvSpPr>
          <p:cNvPr id="15" name="TextBox 14">
            <a:extLst>
              <a:ext uri="{FF2B5EF4-FFF2-40B4-BE49-F238E27FC236}">
                <a16:creationId xmlns:a16="http://schemas.microsoft.com/office/drawing/2014/main" id="{4F1922ED-A971-4926-B5F0-3E2238D5591C}"/>
              </a:ext>
            </a:extLst>
          </p:cNvPr>
          <p:cNvSpPr txBox="1"/>
          <p:nvPr/>
        </p:nvSpPr>
        <p:spPr>
          <a:xfrm>
            <a:off x="831588" y="1367876"/>
            <a:ext cx="5151676" cy="523220"/>
          </a:xfrm>
          <a:prstGeom prst="rect">
            <a:avLst/>
          </a:prstGeom>
          <a:noFill/>
        </p:spPr>
        <p:txBody>
          <a:bodyPr wrap="square" rtlCol="0">
            <a:spAutoFit/>
          </a:bodyPr>
          <a:lstStyle/>
          <a:p>
            <a:r>
              <a:rPr lang="en-US" sz="2800" dirty="0">
                <a:solidFill>
                  <a:srgbClr val="000000"/>
                </a:solidFill>
                <a:latin typeface="Calibri" panose="020F0502020204030204" pitchFamily="34" charset="0"/>
              </a:rPr>
              <a:t>CDC Data Modernization Funding</a:t>
            </a:r>
          </a:p>
        </p:txBody>
      </p:sp>
    </p:spTree>
    <p:extLst>
      <p:ext uri="{BB962C8B-B14F-4D97-AF65-F5344CB8AC3E}">
        <p14:creationId xmlns:p14="http://schemas.microsoft.com/office/powerpoint/2010/main" val="653211639"/>
      </p:ext>
    </p:extLst>
  </p:cSld>
  <p:clrMapOvr>
    <a:masterClrMapping/>
  </p:clrMapOvr>
  <p:transition>
    <p:fade/>
  </p:transition>
</p:sld>
</file>

<file path=ppt/theme/theme1.xml><?xml version="1.0" encoding="utf-8"?>
<a:theme xmlns:a="http://schemas.openxmlformats.org/drawingml/2006/main" name="1_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5508</TotalTime>
  <Words>574</Words>
  <Application>Microsoft Office PowerPoint</Application>
  <PresentationFormat>Widescreen</PresentationFormat>
  <Paragraphs>99</Paragraphs>
  <Slides>14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Courier New</vt:lpstr>
      <vt:lpstr>Myriad Web Pro</vt:lpstr>
      <vt:lpstr>Wingdings</vt:lpstr>
      <vt:lpstr>1_NCEH_ATSDR_combined</vt:lpstr>
      <vt:lpstr>Board of Scientific Counselors Update from the NCHS Director</vt:lpstr>
      <vt:lpstr>Planning for a More Modern NCHS</vt:lpstr>
      <vt:lpstr>Communicating about NCHS Data</vt:lpstr>
      <vt:lpstr>PowerPoint Presentation</vt:lpstr>
      <vt:lpstr>PowerPoint Presentation</vt:lpstr>
      <vt:lpstr>Household Pulse Survey</vt:lpstr>
      <vt:lpstr>Evidence-Based Policymaking Act</vt:lpstr>
      <vt:lpstr>NCHS Budget Update </vt:lpstr>
      <vt:lpstr>Public Health Data Modernization Initiative</vt:lpstr>
      <vt:lpstr>NCHS Staff Deployments</vt:lpstr>
      <vt:lpstr>ICD-10-CM Meeting</vt:lpstr>
      <vt:lpstr>Virtual Data Detectives Camp</vt:lpstr>
      <vt:lpstr> Thank you for your Advice and Service! </vt:lpstr>
      <vt:lpstr>Thank You, Chesley!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Day, Dorothy (Dottie) (CDC/DDPHSS/NCHS/OD)</dc:creator>
  <cp:lastModifiedBy>Mustaf, Gwendolyn L. (CDC/DDPHSS/NCHS/OD) (CTR)</cp:lastModifiedBy>
  <cp:revision>301</cp:revision>
  <cp:lastPrinted>2020-03-19T13:28:02Z</cp:lastPrinted>
  <dcterms:created xsi:type="dcterms:W3CDTF">2020-01-14T16:12:33Z</dcterms:created>
  <dcterms:modified xsi:type="dcterms:W3CDTF">2020-11-10T19:14:12Z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2020-11-10T17:33:12Z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07c0bfb3-afc5-4f87-9744-f4fe4bac8585</vt:lpwstr>
  </property>
  <property fmtid="{D5CDD505-2E9C-101B-9397-08002B2CF9AE}" pid="8" name="MSIP_Label_7b94a7b8-f06c-4dfe-bdcc-9b548fd58c31_ContentBits">
    <vt:lpwstr>0</vt:lpwstr>
  </property>
</Properties>
</file>