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62" r:id="rId4"/>
    <p:sldId id="1362" r:id="rId5"/>
    <p:sldId id="1363" r:id="rId6"/>
    <p:sldId id="258" r:id="rId7"/>
    <p:sldId id="1370" r:id="rId8"/>
    <p:sldId id="1371" r:id="rId9"/>
    <p:sldId id="1376" r:id="rId10"/>
    <p:sldId id="1377" r:id="rId11"/>
    <p:sldId id="1378" r:id="rId12"/>
    <p:sldId id="259" r:id="rId13"/>
    <p:sldId id="261" r:id="rId14"/>
    <p:sldId id="260" r:id="rId15"/>
    <p:sldId id="263" r:id="rId16"/>
    <p:sldId id="264" r:id="rId17"/>
    <p:sldId id="26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81" d="100"/>
          <a:sy n="81" d="100"/>
        </p:scale>
        <p:origin x="52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dirty="0">
                <a:solidFill>
                  <a:srgbClr val="000000"/>
                </a:solidFill>
              </a:rPr>
              <a:t>Participant &amp; Response Rates (unweighted): 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000000"/>
                </a:solidFill>
              </a:rPr>
              <a:t>NAMCS, 2005-2018</a:t>
            </a:r>
          </a:p>
        </c:rich>
      </c:tx>
      <c:layout>
        <c:manualLayout>
          <c:xMode val="edge"/>
          <c:yMode val="edge"/>
          <c:x val="0.19807719065237323"/>
          <c:y val="2.12765957446808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rgbClr val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715317964772477"/>
          <c:y val="0.20515628086244878"/>
          <c:w val="0.81419160104986876"/>
          <c:h val="0.5789129682014378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Participant Rate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8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"/>
              <c:layout>
                <c:manualLayout>
                  <c:x val="-3.7499999999999999E-2"/>
                  <c:y val="-4.0625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D5-4579-B01F-472265CE72A9}"/>
                </c:ext>
              </c:extLst>
            </c:dLbl>
            <c:dLbl>
              <c:idx val="12"/>
              <c:layout>
                <c:manualLayout>
                  <c:x val="-4.9952925535814041E-2"/>
                  <c:y val="-4.4555947359428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06-4856-906D-72662CC6FB7F}"/>
                </c:ext>
              </c:extLst>
            </c:dLbl>
            <c:dLbl>
              <c:idx val="14"/>
              <c:layout>
                <c:manualLayout>
                  <c:x val="-2.4096385542168676E-2"/>
                  <c:y val="-4.255319148936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D5-4579-B01F-472265CE72A9}"/>
                </c:ext>
              </c:extLst>
            </c:dLbl>
            <c:dLbl>
              <c:idx val="17"/>
              <c:layout>
                <c:manualLayout>
                  <c:x val="-4.1666666666666664E-2"/>
                  <c:y val="-4.0625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D5-4579-B01F-472265CE72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Sheet1!$A$2:$A$17</c:f>
              <c:numCache>
                <c:formatCode>General</c:formatCode>
                <c:ptCount val="16"/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Sheet1!$B$2:$B$17</c:f>
              <c:numCache>
                <c:formatCode>0.0</c:formatCode>
                <c:ptCount val="16"/>
                <c:pt idx="1">
                  <c:v>66.167355371900825</c:v>
                </c:pt>
                <c:pt idx="2">
                  <c:v>64.153439153439152</c:v>
                </c:pt>
                <c:pt idx="3">
                  <c:v>65.360566902876201</c:v>
                </c:pt>
                <c:pt idx="4">
                  <c:v>62.314939434724096</c:v>
                </c:pt>
                <c:pt idx="5">
                  <c:v>65.1528384279476</c:v>
                </c:pt>
                <c:pt idx="6">
                  <c:v>61.596009975062351</c:v>
                </c:pt>
                <c:pt idx="7">
                  <c:v>57.612524461839534</c:v>
                </c:pt>
                <c:pt idx="8">
                  <c:v>45.257990390641325</c:v>
                </c:pt>
                <c:pt idx="9">
                  <c:v>48.135447921131593</c:v>
                </c:pt>
                <c:pt idx="10">
                  <c:v>44.581117021276597</c:v>
                </c:pt>
                <c:pt idx="11">
                  <c:v>35.376782077393074</c:v>
                </c:pt>
                <c:pt idx="12">
                  <c:v>41.442307692307693</c:v>
                </c:pt>
                <c:pt idx="13">
                  <c:v>49.000540248514319</c:v>
                </c:pt>
                <c:pt idx="14">
                  <c:v>40.801457194899818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3D5-4579-B01F-472265CE72A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Response Rate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diamond"/>
            <c:size val="8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0160642570281124E-2"/>
                  <c:y val="4.2553191489361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D5-4579-B01F-472265CE72A9}"/>
                </c:ext>
              </c:extLst>
            </c:dLbl>
            <c:dLbl>
              <c:idx val="12"/>
              <c:layout>
                <c:manualLayout>
                  <c:x val="-3.614457831325301E-2"/>
                  <c:y val="3.5460992907801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3D5-4579-B01F-472265CE72A9}"/>
                </c:ext>
              </c:extLst>
            </c:dLbl>
            <c:dLbl>
              <c:idx val="14"/>
              <c:layout>
                <c:manualLayout>
                  <c:x val="-3.614457831325301E-2"/>
                  <c:y val="4.2553191489361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3D5-4579-B01F-472265CE72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Sheet1!$A$2:$A$17</c:f>
              <c:numCache>
                <c:formatCode>General</c:formatCode>
                <c:ptCount val="16"/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Sheet1!$C$2:$C$17</c:f>
              <c:numCache>
                <c:formatCode>0.0</c:formatCode>
                <c:ptCount val="16"/>
                <c:pt idx="1">
                  <c:v>61.5</c:v>
                </c:pt>
                <c:pt idx="2">
                  <c:v>56.9</c:v>
                </c:pt>
                <c:pt idx="3">
                  <c:v>59.4</c:v>
                </c:pt>
                <c:pt idx="4">
                  <c:v>57.5</c:v>
                </c:pt>
                <c:pt idx="5">
                  <c:v>61</c:v>
                </c:pt>
                <c:pt idx="6">
                  <c:v>56.9</c:v>
                </c:pt>
                <c:pt idx="7">
                  <c:v>52.5</c:v>
                </c:pt>
                <c:pt idx="8">
                  <c:v>39.299999999999997</c:v>
                </c:pt>
                <c:pt idx="9">
                  <c:v>41.1</c:v>
                </c:pt>
                <c:pt idx="10">
                  <c:v>38.700000000000003</c:v>
                </c:pt>
                <c:pt idx="11">
                  <c:v>28.8</c:v>
                </c:pt>
                <c:pt idx="12">
                  <c:v>32.4</c:v>
                </c:pt>
                <c:pt idx="13">
                  <c:v>37</c:v>
                </c:pt>
                <c:pt idx="14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3D5-4579-B01F-472265CE72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3372496"/>
        <c:axId val="362318496"/>
      </c:lineChart>
      <c:catAx>
        <c:axId val="3033724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dirty="0">
                    <a:solidFill>
                      <a:srgbClr val="000000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991741855295278"/>
              <c:y val="0.9192345123065985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rgbClr val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62318496"/>
        <c:crossesAt val="0"/>
        <c:auto val="1"/>
        <c:lblAlgn val="ctr"/>
        <c:lblOffset val="100"/>
        <c:noMultiLvlLbl val="0"/>
      </c:catAx>
      <c:valAx>
        <c:axId val="362318496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dirty="0">
                    <a:solidFill>
                      <a:srgbClr val="000000"/>
                    </a:solidFill>
                  </a:rPr>
                  <a:t>Percentage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rgbClr val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03372496"/>
        <c:crosses val="autoZero"/>
        <c:crossBetween val="midCat"/>
        <c:majorUnit val="10"/>
      </c:valAx>
      <c:spPr>
        <a:noFill/>
        <a:ln>
          <a:solidFill>
            <a:srgbClr val="000000"/>
          </a:solidFill>
        </a:ln>
        <a:effectLst/>
      </c:spPr>
    </c:plotArea>
    <c:legend>
      <c:legendPos val="t"/>
      <c:layout>
        <c:manualLayout>
          <c:xMode val="edge"/>
          <c:yMode val="edge"/>
          <c:x val="0.26210780128387562"/>
          <c:y val="0.2569503546099291"/>
          <c:w val="0.47578439743224871"/>
          <c:h val="7.25671525101915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0000"/>
      </a:solidFill>
    </a:ln>
    <a:effectLst/>
  </c:spPr>
  <c:txPr>
    <a:bodyPr/>
    <a:lstStyle/>
    <a:p>
      <a:pPr>
        <a:defRPr sz="12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0.77789</cdr:x>
      <cdr:y>0.52652</cdr:y>
    </cdr:from>
    <cdr:to>
      <cdr:x>0.80397</cdr:x>
      <cdr:y>0.54991</cdr:y>
    </cdr:to>
    <cdr:sp macro="" textlink="">
      <cdr:nvSpPr>
        <cdr:cNvPr id="3" name="Isosceles Triangle 2">
          <a:extLst xmlns:a="http://schemas.openxmlformats.org/drawingml/2006/main">
            <a:ext uri="{FF2B5EF4-FFF2-40B4-BE49-F238E27FC236}">
              <a16:creationId xmlns:a16="http://schemas.microsoft.com/office/drawing/2014/main" id="{E0E28AF6-E068-4A22-9054-7522FB8AD90B}"/>
            </a:ext>
          </a:extLst>
        </cdr:cNvPr>
        <cdr:cNvSpPr/>
      </cdr:nvSpPr>
      <cdr:spPr>
        <a:xfrm xmlns:a="http://schemas.openxmlformats.org/drawingml/2006/main" rot="10800000">
          <a:off x="4350952" y="1500757"/>
          <a:ext cx="145894" cy="66676"/>
        </a:xfrm>
        <a:prstGeom xmlns:a="http://schemas.openxmlformats.org/drawingml/2006/main" prst="triangle">
          <a:avLst/>
        </a:prstGeom>
        <a:solidFill xmlns:a="http://schemas.openxmlformats.org/drawingml/2006/main">
          <a:schemeClr val="bg2"/>
        </a:solidFill>
        <a:ln xmlns:a="http://schemas.openxmlformats.org/drawingml/2006/main">
          <a:solidFill>
            <a:schemeClr val="bg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0.77676</cdr:x>
      <cdr:y>0.54267</cdr:y>
    </cdr:from>
    <cdr:to>
      <cdr:x>0.80284</cdr:x>
      <cdr:y>0.56606</cdr:y>
    </cdr:to>
    <cdr:sp macro="" textlink="">
      <cdr:nvSpPr>
        <cdr:cNvPr id="5" name="Isosceles Triangle 4">
          <a:extLst xmlns:a="http://schemas.openxmlformats.org/drawingml/2006/main">
            <a:ext uri="{FF2B5EF4-FFF2-40B4-BE49-F238E27FC236}">
              <a16:creationId xmlns:a16="http://schemas.microsoft.com/office/drawing/2014/main" id="{EA57C35B-D9B4-4175-9FFB-023818138D3C}"/>
            </a:ext>
          </a:extLst>
        </cdr:cNvPr>
        <cdr:cNvSpPr/>
      </cdr:nvSpPr>
      <cdr:spPr>
        <a:xfrm xmlns:a="http://schemas.openxmlformats.org/drawingml/2006/main">
          <a:off x="4344602" y="1546794"/>
          <a:ext cx="145894" cy="66676"/>
        </a:xfrm>
        <a:prstGeom xmlns:a="http://schemas.openxmlformats.org/drawingml/2006/main" prst="triangle">
          <a:avLst/>
        </a:prstGeom>
        <a:solidFill xmlns:a="http://schemas.openxmlformats.org/drawingml/2006/main">
          <a:schemeClr val="bg2"/>
        </a:solidFill>
        <a:ln xmlns:a="http://schemas.openxmlformats.org/drawingml/2006/main">
          <a:solidFill>
            <a:schemeClr val="bg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0.8602</cdr:x>
      <cdr:y>0.52596</cdr:y>
    </cdr:from>
    <cdr:to>
      <cdr:x>0.88628</cdr:x>
      <cdr:y>0.54935</cdr:y>
    </cdr:to>
    <cdr:sp macro="" textlink="">
      <cdr:nvSpPr>
        <cdr:cNvPr id="6" name="Isosceles Triangle 5">
          <a:extLst xmlns:a="http://schemas.openxmlformats.org/drawingml/2006/main">
            <a:ext uri="{FF2B5EF4-FFF2-40B4-BE49-F238E27FC236}">
              <a16:creationId xmlns:a16="http://schemas.microsoft.com/office/drawing/2014/main" id="{EA57C35B-D9B4-4175-9FFB-023818138D3C}"/>
            </a:ext>
          </a:extLst>
        </cdr:cNvPr>
        <cdr:cNvSpPr/>
      </cdr:nvSpPr>
      <cdr:spPr>
        <a:xfrm xmlns:a="http://schemas.openxmlformats.org/drawingml/2006/main" rot="10800000">
          <a:off x="4811328" y="1499170"/>
          <a:ext cx="145894" cy="66676"/>
        </a:xfrm>
        <a:prstGeom xmlns:a="http://schemas.openxmlformats.org/drawingml/2006/main" prst="triangle">
          <a:avLst/>
        </a:prstGeom>
        <a:solidFill xmlns:a="http://schemas.openxmlformats.org/drawingml/2006/main">
          <a:schemeClr val="bg2"/>
        </a:solidFill>
        <a:ln xmlns:a="http://schemas.openxmlformats.org/drawingml/2006/main">
          <a:solidFill>
            <a:schemeClr val="bg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0.78016</cdr:x>
      <cdr:y>0.57609</cdr:y>
    </cdr:from>
    <cdr:to>
      <cdr:x>0.80625</cdr:x>
      <cdr:y>0.59948</cdr:y>
    </cdr:to>
    <cdr:sp macro="" textlink="">
      <cdr:nvSpPr>
        <cdr:cNvPr id="7" name="Isosceles Triangle 6">
          <a:extLst xmlns:a="http://schemas.openxmlformats.org/drawingml/2006/main">
            <a:ext uri="{FF2B5EF4-FFF2-40B4-BE49-F238E27FC236}">
              <a16:creationId xmlns:a16="http://schemas.microsoft.com/office/drawing/2014/main" id="{EA57C35B-D9B4-4175-9FFB-023818138D3C}"/>
            </a:ext>
          </a:extLst>
        </cdr:cNvPr>
        <cdr:cNvSpPr/>
      </cdr:nvSpPr>
      <cdr:spPr>
        <a:xfrm xmlns:a="http://schemas.openxmlformats.org/drawingml/2006/main" rot="10800000">
          <a:off x="4363652" y="1642045"/>
          <a:ext cx="145894" cy="66676"/>
        </a:xfrm>
        <a:prstGeom xmlns:a="http://schemas.openxmlformats.org/drawingml/2006/main" prst="triangle">
          <a:avLst/>
        </a:prstGeom>
        <a:solidFill xmlns:a="http://schemas.openxmlformats.org/drawingml/2006/main">
          <a:schemeClr val="bg2"/>
        </a:solidFill>
        <a:ln xmlns:a="http://schemas.openxmlformats.org/drawingml/2006/main">
          <a:solidFill>
            <a:schemeClr val="bg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0.85424</cdr:x>
      <cdr:y>0.55771</cdr:y>
    </cdr:from>
    <cdr:to>
      <cdr:x>0.88032</cdr:x>
      <cdr:y>0.5811</cdr:y>
    </cdr:to>
    <cdr:sp macro="" textlink="">
      <cdr:nvSpPr>
        <cdr:cNvPr id="8" name="Isosceles Triangle 7">
          <a:extLst xmlns:a="http://schemas.openxmlformats.org/drawingml/2006/main">
            <a:ext uri="{FF2B5EF4-FFF2-40B4-BE49-F238E27FC236}">
              <a16:creationId xmlns:a16="http://schemas.microsoft.com/office/drawing/2014/main" id="{EA57C35B-D9B4-4175-9FFB-023818138D3C}"/>
            </a:ext>
          </a:extLst>
        </cdr:cNvPr>
        <cdr:cNvSpPr/>
      </cdr:nvSpPr>
      <cdr:spPr>
        <a:xfrm xmlns:a="http://schemas.openxmlformats.org/drawingml/2006/main" rot="10800000">
          <a:off x="4777989" y="1589657"/>
          <a:ext cx="145894" cy="66676"/>
        </a:xfrm>
        <a:prstGeom xmlns:a="http://schemas.openxmlformats.org/drawingml/2006/main" prst="triangle">
          <a:avLst/>
        </a:prstGeom>
        <a:solidFill xmlns:a="http://schemas.openxmlformats.org/drawingml/2006/main">
          <a:schemeClr val="bg2"/>
        </a:solidFill>
        <a:ln xmlns:a="http://schemas.openxmlformats.org/drawingml/2006/main">
          <a:solidFill>
            <a:schemeClr val="bg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0.85679</cdr:x>
      <cdr:y>0.56105</cdr:y>
    </cdr:from>
    <cdr:to>
      <cdr:x>0.88288</cdr:x>
      <cdr:y>0.58444</cdr:y>
    </cdr:to>
    <cdr:sp macro="" textlink="">
      <cdr:nvSpPr>
        <cdr:cNvPr id="9" name="Isosceles Triangle 8">
          <a:extLst xmlns:a="http://schemas.openxmlformats.org/drawingml/2006/main">
            <a:ext uri="{FF2B5EF4-FFF2-40B4-BE49-F238E27FC236}">
              <a16:creationId xmlns:a16="http://schemas.microsoft.com/office/drawing/2014/main" id="{EA57C35B-D9B4-4175-9FFB-023818138D3C}"/>
            </a:ext>
          </a:extLst>
        </cdr:cNvPr>
        <cdr:cNvSpPr/>
      </cdr:nvSpPr>
      <cdr:spPr>
        <a:xfrm xmlns:a="http://schemas.openxmlformats.org/drawingml/2006/main">
          <a:off x="4792277" y="1599182"/>
          <a:ext cx="145894" cy="66676"/>
        </a:xfrm>
        <a:prstGeom xmlns:a="http://schemas.openxmlformats.org/drawingml/2006/main" prst="triangle">
          <a:avLst/>
        </a:prstGeom>
        <a:solidFill xmlns:a="http://schemas.openxmlformats.org/drawingml/2006/main">
          <a:schemeClr val="bg2"/>
        </a:solidFill>
        <a:ln xmlns:a="http://schemas.openxmlformats.org/drawingml/2006/main">
          <a:solidFill>
            <a:schemeClr val="bg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0.78771</cdr:x>
      <cdr:y>0.45949</cdr:y>
    </cdr:from>
    <cdr:to>
      <cdr:x>0.87523</cdr:x>
      <cdr:y>0.54239</cdr:y>
    </cdr:to>
    <cdr:sp macro="" textlink="">
      <cdr:nvSpPr>
        <cdr:cNvPr id="10" name="Isosceles Triangle 9">
          <a:extLst xmlns:a="http://schemas.openxmlformats.org/drawingml/2006/main">
            <a:ext uri="{FF2B5EF4-FFF2-40B4-BE49-F238E27FC236}">
              <a16:creationId xmlns:a16="http://schemas.microsoft.com/office/drawing/2014/main" id="{EA57C35B-D9B4-4175-9FFB-023818138D3C}"/>
            </a:ext>
          </a:extLst>
        </cdr:cNvPr>
        <cdr:cNvSpPr/>
      </cdr:nvSpPr>
      <cdr:spPr>
        <a:xfrm xmlns:a="http://schemas.openxmlformats.org/drawingml/2006/main">
          <a:off x="4405893" y="1309719"/>
          <a:ext cx="489493" cy="236282"/>
        </a:xfrm>
        <a:prstGeom xmlns:a="http://schemas.openxmlformats.org/drawingml/2006/main" prst="triangle">
          <a:avLst/>
        </a:prstGeom>
        <a:solidFill xmlns:a="http://schemas.openxmlformats.org/drawingml/2006/main">
          <a:schemeClr val="bg2"/>
        </a:solidFill>
        <a:ln xmlns:a="http://schemas.openxmlformats.org/drawingml/2006/main">
          <a:solidFill>
            <a:schemeClr val="bg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EB1B2-0FE9-4F0D-9107-F826FA2265F7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6BF08-7A76-43E3-9680-8CD07ECEF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07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8CAEC-4554-485B-9189-C45C7447A40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465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8CAEC-4554-485B-9189-C45C7447A40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7546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8CAEC-4554-485B-9189-C45C7447A40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6418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38CAEC-4554-485B-9189-C45C7447A40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82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38CAEC-4554-485B-9189-C45C7447A40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974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38CAEC-4554-485B-9189-C45C7447A40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30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8CAEC-4554-485B-9189-C45C7447A40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0232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01F8A-DDC5-4B3D-BC40-B5A24CB14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9C644C-CA5F-4B9F-9950-3A5848B6B2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C7FD2-805A-47A2-9F91-DC57C3810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B64C-DCD5-4079-B114-57CA5FBD6BE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4BE9E-A7BB-4544-B093-705ABE267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19829-5C19-4364-854A-D47C625AE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B3B29-4808-4BC6-A6C1-D3106229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E71CD-96BA-4E0D-884F-DEF4D02F7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98F277-08AA-40F9-A513-107F1C7C71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93627-C9F8-4C3A-9025-03EE63DE5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B64C-DCD5-4079-B114-57CA5FBD6BE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66EE9-D9E1-4696-9E0A-D53771B2C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9C9B9-9C7E-437F-929C-8DC84FC86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B3B29-4808-4BC6-A6C1-D3106229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1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30B9C6-3190-4F43-8478-B85CED5FD2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80C53-F753-4374-ADCB-DD4EEB62F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7F52A-F14B-49B0-89E7-986B82D03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B64C-DCD5-4079-B114-57CA5FBD6BE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5AC70-82DF-4923-B278-79296ADA4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0F78C-BED3-4631-AEA3-409767946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B3B29-4808-4BC6-A6C1-D3106229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38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NCH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s of the U.S. Department of Health and Human Services and the Centers for Disease control and Prevention" title="logo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18529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386071"/>
            <a:ext cx="10972800" cy="1155779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733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09600" y="2859349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67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9600" y="3946019"/>
            <a:ext cx="8534400" cy="1295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67"/>
              </a:lnSpc>
              <a:buNone/>
              <a:defRPr sz="2400" baseline="0">
                <a:solidFill>
                  <a:srgbClr val="006858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09600" y="120204"/>
            <a:ext cx="9204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95000"/>
                  </a:schemeClr>
                </a:solidFill>
                <a:latin typeface="Calibri" panose="020F0502020204030204" pitchFamily="34" charset="0"/>
              </a:rPr>
              <a:t>National Center for Health Statistics</a:t>
            </a:r>
          </a:p>
        </p:txBody>
      </p:sp>
    </p:spTree>
    <p:extLst>
      <p:ext uri="{BB962C8B-B14F-4D97-AF65-F5344CB8AC3E}">
        <p14:creationId xmlns:p14="http://schemas.microsoft.com/office/powerpoint/2010/main" val="115730417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NCHS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600" y="1545167"/>
            <a:ext cx="10972800" cy="4455584"/>
          </a:xfrm>
        </p:spPr>
        <p:txBody>
          <a:bodyPr/>
          <a:lstStyle>
            <a:lvl1pPr marL="457189" indent="-457189">
              <a:buClr>
                <a:srgbClr val="006A71"/>
              </a:buClr>
              <a:buFont typeface="Wingdings" panose="05000000000000000000" pitchFamily="2" charset="2"/>
              <a:buChar char="§"/>
              <a:defRPr sz="2667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008BB0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695E4A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667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667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37261"/>
            <a:ext cx="12192000" cy="12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7558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ULLETS/DATA_2s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00201"/>
            <a:ext cx="5172892" cy="4191000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320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990575" indent="-380990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24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240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2400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 userDrawn="1">
            <p:ph idx="10"/>
          </p:nvPr>
        </p:nvSpPr>
        <p:spPr>
          <a:xfrm>
            <a:off x="6409509" y="1600201"/>
            <a:ext cx="5172892" cy="4191000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320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990575" indent="-380990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24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240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2400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37261"/>
            <a:ext cx="12192000" cy="12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22267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or_background">
    <p:bg>
      <p:bgPr>
        <a:solidFill>
          <a:srgbClr val="0068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4467097"/>
            <a:ext cx="11059884" cy="1162051"/>
          </a:xfrm>
          <a:prstGeom prst="rect">
            <a:avLst/>
          </a:prstGeom>
        </p:spPr>
        <p:txBody>
          <a:bodyPr anchor="b"/>
          <a:lstStyle>
            <a:lvl1pPr algn="l">
              <a:defRPr sz="48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09601" y="5900928"/>
            <a:ext cx="10363200" cy="568325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933"/>
              </a:lnSpc>
              <a:buNone/>
              <a:defRPr sz="2667" baseline="0">
                <a:solidFill>
                  <a:schemeClr val="bg2"/>
                </a:solidFill>
                <a:latin typeface="Calibri" pitchFamily="34" charset="0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999633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C6554-B0F9-49BB-AB93-6D71EF087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EA665-3B20-4DE1-A1E7-31AE2E6A7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B1433-1A91-4F2F-B8EF-6ACF641A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B64C-DCD5-4079-B114-57CA5FBD6BE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6D83C-3E45-4843-9D64-30B5658C1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65084-785F-4685-9C0C-CF4149C26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B3B29-4808-4BC6-A6C1-D3106229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3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7EC7B-0368-4952-879D-79815ECAF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71B27-78E0-4C83-BAA0-1559E5505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2D8F7-74D3-4DC7-AD8C-A5D1316E4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B64C-DCD5-4079-B114-57CA5FBD6BE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3FD8B-8782-4778-8527-CFAA9C40A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C9884-39A1-4F5E-B51B-D943440FD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B3B29-4808-4BC6-A6C1-D3106229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4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0D85E-491B-4A14-A47C-51AE30BFD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50DB2-66D8-403D-A2D5-5181E1C8AC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25E417-0425-4782-B7AF-E97D3E528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E4735E-4FF2-46AA-80B7-1C10EC788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B64C-DCD5-4079-B114-57CA5FBD6BE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BC547-9B89-4ECB-89AE-EB1212512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E19A8-F776-471F-BC6E-72C23B0F9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B3B29-4808-4BC6-A6C1-D3106229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4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F4ED5-52B9-4F61-95DD-D64FC6873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D4B5D-7843-44E8-8888-4B8F291A5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E93E7-B5A2-4E32-AB58-E908D0E7E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B6CE2A-9619-47D5-8196-05189C9D1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50574F-2637-4B27-8F83-B60CCE4382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1765B1-67F4-4D0B-945C-5997AA27D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B64C-DCD5-4079-B114-57CA5FBD6BE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74C63-4BCB-4748-B18C-BE06F760A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008859-448D-4BAB-9A25-4DDA6CE62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B3B29-4808-4BC6-A6C1-D3106229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78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BCC2C-7338-4BF7-9E2D-67F04903E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FE4A49-57E1-4DE0-874E-A9C98D4FE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B64C-DCD5-4079-B114-57CA5FBD6BE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4E087-6E71-4983-AEDC-5392C4FC3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E89F61-082C-49D9-B07A-FBC9B09A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B3B29-4808-4BC6-A6C1-D3106229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33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42BBC7-CF3F-4D89-817D-74358AC6A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B64C-DCD5-4079-B114-57CA5FBD6BE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877432-28B4-4B97-B371-806769802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EF048-E88F-42BC-9B4F-8F433A41A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B3B29-4808-4BC6-A6C1-D3106229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81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DCF89-AFC1-4BD8-A6A7-D3B47986F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A9F37-AB12-4BDB-98C0-22F298D72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58090-AA7A-4D3C-A5ED-A040E5857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AD23E-564C-4A7E-8930-9FA924DD7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B64C-DCD5-4079-B114-57CA5FBD6BE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BD5A5-7ECA-4B21-8D9B-89D02E162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87DC22-C45B-4E43-930C-3817339DF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B3B29-4808-4BC6-A6C1-D3106229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1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81827-590C-4904-9100-D61A65F1B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A48AAF-CE52-4D23-A6BF-20896C85E2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3C7D50-8E19-454E-B571-C42C4CABE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EFA7D3-E1C1-40CF-A054-73FC5F95F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B64C-DCD5-4079-B114-57CA5FBD6BE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FA5138-DABC-4DA5-B6E4-A0412A537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0D5CAC-DCC9-4384-9B20-E21887DFE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B3B29-4808-4BC6-A6C1-D3106229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7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E2EAB2-C3B0-4C13-BD43-B560C298F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04B70-EB5E-4255-AA25-C51B37704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C62AE-884F-4AB4-8064-C645AEF25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5B64C-DCD5-4079-B114-57CA5FBD6BE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B030E-9497-4EFB-A7D0-E3A2678036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93253-268E-46B4-8A73-37A8B889F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B3B29-4808-4BC6-A6C1-D3106229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0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11507846" y="6245111"/>
            <a:ext cx="499959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9FF4679-4876-42AA-9FC6-32DD962B7175}" type="slidenum">
              <a:rPr lang="en-US" sz="1467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‹#›</a:t>
            </a:fld>
            <a:endParaRPr lang="en-US" sz="1467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24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5E393-B6BE-46DB-9B73-4A3CA5DA50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National Ambulatory Medical Care Survey (NAMCS)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AC56FC-8826-4A5F-85B7-0B21F791C4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00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245"/>
            <a:ext cx="10972800" cy="822641"/>
          </a:xfrm>
        </p:spPr>
        <p:txBody>
          <a:bodyPr/>
          <a:lstStyle/>
          <a:p>
            <a:r>
              <a:rPr lang="en-US" dirty="0"/>
              <a:t>NAMCS Physician Response Rates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700793"/>
            <a:ext cx="11582400" cy="4821200"/>
          </a:xfrm>
        </p:spPr>
        <p:txBody>
          <a:bodyPr/>
          <a:lstStyle/>
          <a:p>
            <a:r>
              <a:rPr lang="en-US" dirty="0"/>
              <a:t>Response and participation rates are decreasing</a:t>
            </a:r>
          </a:p>
          <a:p>
            <a:pPr lvl="1"/>
            <a:r>
              <a:rPr lang="en-US" dirty="0"/>
              <a:t>Similar to other surveys, but with unique challenges and considerations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9A8D098-EE80-4101-940C-1FC7DC3A6094}"/>
              </a:ext>
            </a:extLst>
          </p:cNvPr>
          <p:cNvGraphicFramePr/>
          <p:nvPr/>
        </p:nvGraphicFramePr>
        <p:xfrm>
          <a:off x="2464419" y="1771610"/>
          <a:ext cx="7457688" cy="3800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5230890-7044-4647-BF6C-CF97E3C93917}"/>
              </a:ext>
            </a:extLst>
          </p:cNvPr>
          <p:cNvSpPr txBox="1"/>
          <p:nvPr/>
        </p:nvSpPr>
        <p:spPr>
          <a:xfrm>
            <a:off x="1" y="5614224"/>
            <a:ext cx="119144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rgbClr val="7F7F7F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Participant rate = </a:t>
            </a:r>
            <a:r>
              <a:rPr lang="en-US" sz="1600" i="1" dirty="0">
                <a:solidFill>
                  <a:srgbClr val="7F7F7F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Physicians who completed the Induction Interview and (if seeing patients during the sampled week) gave </a:t>
            </a:r>
            <a:r>
              <a:rPr lang="en-US" sz="1600" i="1" u="sng" dirty="0">
                <a:solidFill>
                  <a:srgbClr val="7F7F7F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least one</a:t>
            </a:r>
            <a:r>
              <a:rPr lang="en-US" sz="1600" i="1" dirty="0">
                <a:solidFill>
                  <a:srgbClr val="7F7F7F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visit record </a:t>
            </a:r>
            <a:r>
              <a:rPr lang="en-US" sz="1600" b="1" i="1" dirty="0">
                <a:solidFill>
                  <a:srgbClr val="7F7F7F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1600" i="1" dirty="0">
                <a:solidFill>
                  <a:srgbClr val="7F7F7F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eligible physicians 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rgbClr val="7F7F7F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Response rate = </a:t>
            </a:r>
            <a:r>
              <a:rPr lang="en-US" sz="1600" i="1" dirty="0">
                <a:solidFill>
                  <a:srgbClr val="7F7F7F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Physicians who completed the Induction Interview and (if seeing patients during the sampled week) gave </a:t>
            </a:r>
            <a:r>
              <a:rPr lang="en-US" sz="1600" i="1" u="sng" dirty="0">
                <a:solidFill>
                  <a:srgbClr val="7F7F7F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least half</a:t>
            </a:r>
            <a:r>
              <a:rPr lang="en-US" sz="1600" i="1" dirty="0">
                <a:solidFill>
                  <a:srgbClr val="7F7F7F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expected visit records </a:t>
            </a:r>
            <a:r>
              <a:rPr lang="en-US" sz="1600" b="1" i="1" dirty="0">
                <a:solidFill>
                  <a:srgbClr val="7F7F7F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1600" i="1" dirty="0">
                <a:solidFill>
                  <a:srgbClr val="7F7F7F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eligible physicians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EA57C35B-D9B4-4175-9FFB-023818138D3C}"/>
              </a:ext>
            </a:extLst>
          </p:cNvPr>
          <p:cNvSpPr/>
          <p:nvPr/>
        </p:nvSpPr>
        <p:spPr>
          <a:xfrm>
            <a:off x="8418086" y="3752850"/>
            <a:ext cx="522713" cy="260351"/>
          </a:xfrm>
          <a:prstGeom prst="triangl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67">
              <a:solidFill>
                <a:srgbClr val="FFC000"/>
              </a:solidFill>
              <a:latin typeface="Myriad Web Pro"/>
            </a:endParaRPr>
          </a:p>
        </p:txBody>
      </p:sp>
    </p:spTree>
    <p:extLst>
      <p:ext uri="{BB962C8B-B14F-4D97-AF65-F5344CB8AC3E}">
        <p14:creationId xmlns:p14="http://schemas.microsoft.com/office/powerpoint/2010/main" val="336252714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D34A9-90BB-4B38-B794-A1566A853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20, 2020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D806F-67AD-495A-9FC3-F3FBE8C2A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Non-Federal Panel</a:t>
            </a:r>
          </a:p>
          <a:p>
            <a:pPr lvl="1"/>
            <a:r>
              <a:rPr lang="en-US" dirty="0"/>
              <a:t>Sarah </a:t>
            </a:r>
            <a:r>
              <a:rPr lang="en-US" dirty="0" err="1"/>
              <a:t>Baizer</a:t>
            </a:r>
            <a:r>
              <a:rPr lang="en-US" dirty="0"/>
              <a:t>, NACHC</a:t>
            </a:r>
            <a:endParaRPr lang="en-US" sz="2000" dirty="0"/>
          </a:p>
          <a:p>
            <a:pPr lvl="1"/>
            <a:r>
              <a:rPr lang="en-US" dirty="0"/>
              <a:t>Kathy Hempstead, RWJF</a:t>
            </a:r>
            <a:endParaRPr lang="en-US" sz="2000" dirty="0"/>
          </a:p>
          <a:p>
            <a:pPr lvl="1"/>
            <a:r>
              <a:rPr lang="en-US" dirty="0"/>
              <a:t>Lynn Olson, AAP</a:t>
            </a:r>
            <a:endParaRPr lang="en-US" sz="2000" dirty="0"/>
          </a:p>
          <a:p>
            <a:pPr lvl="1"/>
            <a:r>
              <a:rPr lang="en-US" dirty="0"/>
              <a:t>Christine </a:t>
            </a:r>
            <a:r>
              <a:rPr lang="en-US" dirty="0" err="1"/>
              <a:t>Pintz</a:t>
            </a:r>
            <a:r>
              <a:rPr lang="en-US" dirty="0"/>
              <a:t>, GWU SON</a:t>
            </a:r>
            <a:endParaRPr lang="en-US" sz="2000" dirty="0"/>
          </a:p>
          <a:p>
            <a:pPr lvl="1"/>
            <a:r>
              <a:rPr lang="en-US" dirty="0"/>
              <a:t>Ryan White, Rutgers University</a:t>
            </a:r>
          </a:p>
          <a:p>
            <a:r>
              <a:rPr lang="en-US" dirty="0"/>
              <a:t>Federal Panel</a:t>
            </a:r>
          </a:p>
          <a:p>
            <a:pPr lvl="1"/>
            <a:r>
              <a:rPr lang="en-US" dirty="0"/>
              <a:t>Sharon Arnold, ASPE</a:t>
            </a:r>
            <a:endParaRPr lang="en-US" sz="2000" dirty="0"/>
          </a:p>
          <a:p>
            <a:pPr lvl="1"/>
            <a:r>
              <a:rPr lang="en-US" dirty="0"/>
              <a:t>Joel Cohen, AHRQ</a:t>
            </a:r>
            <a:endParaRPr lang="en-US" sz="2000" dirty="0"/>
          </a:p>
          <a:p>
            <a:pPr lvl="1"/>
            <a:r>
              <a:rPr lang="en-US" dirty="0"/>
              <a:t>Alek </a:t>
            </a:r>
            <a:r>
              <a:rPr lang="en-US" dirty="0" err="1"/>
              <a:t>Sripipatana</a:t>
            </a:r>
            <a:r>
              <a:rPr lang="en-US" dirty="0"/>
              <a:t>, HRSA</a:t>
            </a:r>
            <a:endParaRPr lang="en-US" sz="2000" dirty="0"/>
          </a:p>
          <a:p>
            <a:pPr lvl="1"/>
            <a:r>
              <a:rPr lang="en-US" dirty="0"/>
              <a:t>Talisha Searcy, ONC</a:t>
            </a:r>
            <a:endParaRPr lang="en-US" sz="2000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15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D34A9-90BB-4B38-B794-A1566A853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20, 2020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D806F-67AD-495A-9FC3-F3FBE8C2A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What is the scope of ambulatory care?</a:t>
            </a:r>
          </a:p>
          <a:p>
            <a:r>
              <a:rPr lang="en-US" dirty="0"/>
              <a:t>What information is needed and what contribution can NAMCS make?</a:t>
            </a:r>
          </a:p>
          <a:p>
            <a:r>
              <a:rPr lang="en-US" dirty="0"/>
              <a:t>Sources of data outside of NAMCS?</a:t>
            </a:r>
          </a:p>
          <a:p>
            <a:r>
              <a:rPr lang="en-US" dirty="0"/>
              <a:t>Strengths of those sources compared to NAMCS?</a:t>
            </a:r>
          </a:p>
          <a:p>
            <a:r>
              <a:rPr lang="en-US" dirty="0"/>
              <a:t>Gaps between information needed and what is available? </a:t>
            </a:r>
          </a:p>
          <a:p>
            <a:r>
              <a:rPr lang="en-US" dirty="0"/>
              <a:t>What should be the purpose of NAMCS? (reference vs repository)</a:t>
            </a:r>
          </a:p>
          <a:p>
            <a:r>
              <a:rPr lang="en-US" dirty="0"/>
              <a:t>What should goals and values of redesigned NAMCS?</a:t>
            </a:r>
          </a:p>
          <a:p>
            <a:r>
              <a:rPr lang="en-US" dirty="0"/>
              <a:t>How can validity and reliability of redesigned NAMCS be assessed?</a:t>
            </a:r>
          </a:p>
          <a:p>
            <a:r>
              <a:rPr lang="en-US" dirty="0"/>
              <a:t>What data collection methods (electronic vs manual abstraction)?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444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F10D5-7B61-419A-A963-1D0D47309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Workgroup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46BED-996A-4CB5-AADA-E80678C2D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Redesign NAMCS </a:t>
            </a:r>
          </a:p>
          <a:p>
            <a:pPr lvl="1"/>
            <a:r>
              <a:rPr lang="en-US" dirty="0"/>
              <a:t>Optimize present day function</a:t>
            </a:r>
          </a:p>
          <a:p>
            <a:pPr lvl="1"/>
            <a:r>
              <a:rPr lang="en-US" dirty="0"/>
              <a:t>Serve as a “gold standard”</a:t>
            </a:r>
          </a:p>
          <a:p>
            <a:pPr lvl="1"/>
            <a:r>
              <a:rPr lang="en-US" dirty="0"/>
              <a:t>Serve as reference for validation of other ambulatory health data sets</a:t>
            </a:r>
          </a:p>
          <a:p>
            <a:r>
              <a:rPr lang="en-US" dirty="0"/>
              <a:t>Revise who gets sampled</a:t>
            </a:r>
          </a:p>
          <a:p>
            <a:pPr lvl="1"/>
            <a:r>
              <a:rPr lang="en-US" dirty="0"/>
              <a:t>Reflect the different settings and modes</a:t>
            </a:r>
          </a:p>
          <a:p>
            <a:pPr lvl="1"/>
            <a:r>
              <a:rPr lang="en-US" dirty="0"/>
              <a:t>Diversity of care providers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234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DD1EE-8F6C-4D77-B4A1-1861070FB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Workgroup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3C8F5-09FC-43A6-90CB-3A816752E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sampling occurs</a:t>
            </a:r>
          </a:p>
          <a:p>
            <a:pPr lvl="1"/>
            <a:r>
              <a:rPr lang="en-US" dirty="0"/>
              <a:t>Transition from physician encounters to provider groups, sites or individual patients</a:t>
            </a:r>
          </a:p>
          <a:p>
            <a:pPr lvl="2"/>
            <a:r>
              <a:rPr lang="en-US" dirty="0"/>
              <a:t>To better capture role of non-physician providers</a:t>
            </a:r>
          </a:p>
          <a:p>
            <a:pPr lvl="2"/>
            <a:r>
              <a:rPr lang="en-US" dirty="0"/>
              <a:t>To better gather data covering full care experience</a:t>
            </a:r>
          </a:p>
          <a:p>
            <a:pPr lvl="1"/>
            <a:r>
              <a:rPr lang="en-US" dirty="0"/>
              <a:t>Re-examine eligibility for provider selection</a:t>
            </a:r>
          </a:p>
          <a:p>
            <a:pPr lvl="2"/>
            <a:r>
              <a:rPr lang="en-US" dirty="0"/>
              <a:t>Hospital owned outpatient settings</a:t>
            </a:r>
          </a:p>
          <a:p>
            <a:pPr lvl="2"/>
            <a:r>
              <a:rPr lang="en-US" dirty="0"/>
              <a:t>Hybrid collection approach leveraging speed of EHR data and depth of manual extraction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12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AB3A8-0346-48FE-B989-0CDCA3D1D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Workgroup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FD21F-5238-4914-B232-3242115A5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Increase measurement period</a:t>
            </a:r>
          </a:p>
          <a:p>
            <a:pPr lvl="1"/>
            <a:r>
              <a:rPr lang="en-US" dirty="0"/>
              <a:t>Better view real-time changes</a:t>
            </a:r>
          </a:p>
          <a:p>
            <a:pPr lvl="1"/>
            <a:r>
              <a:rPr lang="en-US" dirty="0"/>
              <a:t>Current model collects one week of data</a:t>
            </a:r>
          </a:p>
          <a:p>
            <a:pPr lvl="1"/>
            <a:r>
              <a:rPr lang="en-US" dirty="0"/>
              <a:t>Consider one year or annual collection period</a:t>
            </a:r>
          </a:p>
          <a:p>
            <a:r>
              <a:rPr lang="en-US" dirty="0"/>
              <a:t>Consider quarterly estimates</a:t>
            </a:r>
          </a:p>
          <a:p>
            <a:r>
              <a:rPr lang="en-US" dirty="0"/>
              <a:t>Data collected should enable understanding of dynamic nature of ambulatory care delivery</a:t>
            </a:r>
          </a:p>
          <a:p>
            <a:pPr lvl="1"/>
            <a:r>
              <a:rPr lang="en-US" dirty="0"/>
              <a:t>Increased variation in payment models</a:t>
            </a:r>
          </a:p>
          <a:p>
            <a:pPr lvl="1"/>
            <a:r>
              <a:rPr lang="en-US" dirty="0"/>
              <a:t>Variations in care settings</a:t>
            </a:r>
          </a:p>
          <a:p>
            <a:pPr lvl="1"/>
            <a:r>
              <a:rPr lang="en-US" dirty="0"/>
              <a:t>Technology-based care delivery</a:t>
            </a:r>
          </a:p>
          <a:p>
            <a:pPr lvl="1"/>
            <a:r>
              <a:rPr lang="en-US" dirty="0"/>
              <a:t>Induction interview expanded to better describe system of care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971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9182F-0B28-467E-978F-1C94C900B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Workgroup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E8C03-A77A-45E7-BEEA-201680C6F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value of NAMCS</a:t>
            </a:r>
          </a:p>
          <a:p>
            <a:pPr lvl="1"/>
            <a:r>
              <a:rPr lang="en-US" dirty="0"/>
              <a:t>Maximize ability to link to external datasets</a:t>
            </a:r>
          </a:p>
          <a:p>
            <a:pPr lvl="2"/>
            <a:r>
              <a:rPr lang="en-US" dirty="0"/>
              <a:t>Professional society and other datasets</a:t>
            </a:r>
          </a:p>
          <a:p>
            <a:pPr lvl="2"/>
            <a:r>
              <a:rPr lang="en-US" dirty="0"/>
              <a:t>CMS claims data</a:t>
            </a:r>
          </a:p>
          <a:p>
            <a:pPr lvl="2"/>
            <a:r>
              <a:rPr lang="en-US" dirty="0"/>
              <a:t>Proprietary EHR datasets</a:t>
            </a:r>
          </a:p>
        </p:txBody>
      </p:sp>
    </p:spTree>
    <p:extLst>
      <p:ext uri="{BB962C8B-B14F-4D97-AF65-F5344CB8AC3E}">
        <p14:creationId xmlns:p14="http://schemas.microsoft.com/office/powerpoint/2010/main" val="190678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D70A5-7010-4159-A9E3-5989B5D93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Workgroup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AB884-0CC4-4E31-B361-C1BCF6154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Lumpkin, Workgroup Chair, BSC Member, Blue Cross Blue Shield of North Carolina</a:t>
            </a:r>
          </a:p>
          <a:p>
            <a:r>
              <a:rPr lang="en-US" dirty="0"/>
              <a:t>Caleb Alexander, Johns Hopkins Bloomberg School of Public Health</a:t>
            </a:r>
          </a:p>
          <a:p>
            <a:r>
              <a:rPr lang="en-US" dirty="0" err="1"/>
              <a:t>Rajender</a:t>
            </a:r>
            <a:r>
              <a:rPr lang="en-US" dirty="0"/>
              <a:t> </a:t>
            </a:r>
            <a:r>
              <a:rPr lang="en-US" dirty="0" err="1"/>
              <a:t>Aparasu</a:t>
            </a:r>
            <a:r>
              <a:rPr lang="en-US" dirty="0"/>
              <a:t>, University of Houston, College of Pharmacy</a:t>
            </a:r>
          </a:p>
          <a:p>
            <a:r>
              <a:rPr lang="en-US" dirty="0"/>
              <a:t>Ken Copeland, BSC Member, NORC</a:t>
            </a:r>
          </a:p>
          <a:p>
            <a:r>
              <a:rPr lang="en-US" dirty="0"/>
              <a:t>Bob Phillips, American Academy of Family Medicine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983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0" cy="822641"/>
          </a:xfrm>
        </p:spPr>
        <p:txBody>
          <a:bodyPr/>
          <a:lstStyle/>
          <a:p>
            <a:r>
              <a:rPr lang="en-US" dirty="0"/>
              <a:t>NAMCS: Purpose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NAMCS is designed to meet the need for objective, reliable information about the provision and use of ambulatory medical care services in the United States.</a:t>
            </a:r>
          </a:p>
          <a:p>
            <a:endParaRPr lang="en-US" dirty="0"/>
          </a:p>
          <a:p>
            <a:r>
              <a:rPr lang="en-US" dirty="0"/>
              <a:t>To meet this purpose, NAMCS uses national probability samples to survey and collect patient visit data from office-based physicians and CHCs.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03224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0" cy="822641"/>
          </a:xfrm>
        </p:spPr>
        <p:txBody>
          <a:bodyPr/>
          <a:lstStyle/>
          <a:p>
            <a:r>
              <a:rPr lang="en-US" dirty="0"/>
              <a:t>NAMCS: Milestones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355DF71-6A9A-4637-BEDA-73692666BDE2}"/>
              </a:ext>
            </a:extLst>
          </p:cNvPr>
          <p:cNvSpPr txBox="1"/>
          <p:nvPr/>
        </p:nvSpPr>
        <p:spPr>
          <a:xfrm>
            <a:off x="2627971" y="1707423"/>
            <a:ext cx="2235200" cy="9543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67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1989: </a:t>
            </a:r>
          </a:p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67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Annual data collection begins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22C4F86-0501-4866-9ACB-5BD367BA42E1}"/>
              </a:ext>
            </a:extLst>
          </p:cNvPr>
          <p:cNvCxnSpPr/>
          <p:nvPr/>
        </p:nvCxnSpPr>
        <p:spPr>
          <a:xfrm flipH="1" flipV="1">
            <a:off x="849971" y="3228900"/>
            <a:ext cx="9855200" cy="12929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C98354B9-399F-4610-A365-0A9649771F9D}"/>
              </a:ext>
            </a:extLst>
          </p:cNvPr>
          <p:cNvCxnSpPr/>
          <p:nvPr/>
        </p:nvCxnSpPr>
        <p:spPr>
          <a:xfrm>
            <a:off x="849971" y="2371188"/>
            <a:ext cx="0" cy="706053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69FB287-5FB6-4095-942E-89DB51F45025}"/>
              </a:ext>
            </a:extLst>
          </p:cNvPr>
          <p:cNvCxnSpPr>
            <a:cxnSpLocks/>
            <a:endCxn id="36" idx="0"/>
          </p:cNvCxnSpPr>
          <p:nvPr/>
        </p:nvCxnSpPr>
        <p:spPr>
          <a:xfrm>
            <a:off x="2625739" y="3393486"/>
            <a:ext cx="2232" cy="985897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EDBAF150-6C8F-4561-8B59-9E28A7F63226}"/>
              </a:ext>
            </a:extLst>
          </p:cNvPr>
          <p:cNvCxnSpPr>
            <a:endCxn id="68" idx="2"/>
          </p:cNvCxnSpPr>
          <p:nvPr/>
        </p:nvCxnSpPr>
        <p:spPr>
          <a:xfrm flipV="1">
            <a:off x="3741104" y="2661723"/>
            <a:ext cx="4467" cy="440351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lowchart: Connector 72">
            <a:extLst>
              <a:ext uri="{FF2B5EF4-FFF2-40B4-BE49-F238E27FC236}">
                <a16:creationId xmlns:a16="http://schemas.microsoft.com/office/drawing/2014/main" id="{ADD85657-0B94-4B99-B81B-12DE15CD4278}"/>
              </a:ext>
            </a:extLst>
          </p:cNvPr>
          <p:cNvSpPr/>
          <p:nvPr/>
        </p:nvSpPr>
        <p:spPr>
          <a:xfrm>
            <a:off x="697571" y="3076499"/>
            <a:ext cx="304800" cy="304800"/>
          </a:xfrm>
          <a:prstGeom prst="flowChartConnector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Flowchart: Connector 73">
            <a:extLst>
              <a:ext uri="{FF2B5EF4-FFF2-40B4-BE49-F238E27FC236}">
                <a16:creationId xmlns:a16="http://schemas.microsoft.com/office/drawing/2014/main" id="{F00BC27E-31DA-42DD-AAC5-D77AE91D4FEF}"/>
              </a:ext>
            </a:extLst>
          </p:cNvPr>
          <p:cNvSpPr/>
          <p:nvPr/>
        </p:nvSpPr>
        <p:spPr>
          <a:xfrm>
            <a:off x="2475571" y="3071925"/>
            <a:ext cx="304800" cy="304800"/>
          </a:xfrm>
          <a:prstGeom prst="flowChartConnector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Flowchart: Connector 74">
            <a:extLst>
              <a:ext uri="{FF2B5EF4-FFF2-40B4-BE49-F238E27FC236}">
                <a16:creationId xmlns:a16="http://schemas.microsoft.com/office/drawing/2014/main" id="{815D76D1-5072-43D5-94F1-9FA975983846}"/>
              </a:ext>
            </a:extLst>
          </p:cNvPr>
          <p:cNvSpPr/>
          <p:nvPr/>
        </p:nvSpPr>
        <p:spPr>
          <a:xfrm>
            <a:off x="3593171" y="3076499"/>
            <a:ext cx="304800" cy="304800"/>
          </a:xfrm>
          <a:prstGeom prst="flowChartConnector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Flowchart: Connector 75">
            <a:extLst>
              <a:ext uri="{FF2B5EF4-FFF2-40B4-BE49-F238E27FC236}">
                <a16:creationId xmlns:a16="http://schemas.microsoft.com/office/drawing/2014/main" id="{2800FF24-0515-4069-993E-B9F42A64E8E3}"/>
              </a:ext>
            </a:extLst>
          </p:cNvPr>
          <p:cNvSpPr/>
          <p:nvPr/>
        </p:nvSpPr>
        <p:spPr>
          <a:xfrm>
            <a:off x="7592975" y="3071925"/>
            <a:ext cx="304800" cy="304800"/>
          </a:xfrm>
          <a:prstGeom prst="flowChartConnector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Flowchart: Connector 76">
            <a:extLst>
              <a:ext uri="{FF2B5EF4-FFF2-40B4-BE49-F238E27FC236}">
                <a16:creationId xmlns:a16="http://schemas.microsoft.com/office/drawing/2014/main" id="{8A44E707-193E-4846-8086-33836DEF9C08}"/>
              </a:ext>
            </a:extLst>
          </p:cNvPr>
          <p:cNvSpPr/>
          <p:nvPr/>
        </p:nvSpPr>
        <p:spPr>
          <a:xfrm>
            <a:off x="9054171" y="3071925"/>
            <a:ext cx="304800" cy="304800"/>
          </a:xfrm>
          <a:prstGeom prst="flowChartConnector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Flowchart: Connector 77">
            <a:extLst>
              <a:ext uri="{FF2B5EF4-FFF2-40B4-BE49-F238E27FC236}">
                <a16:creationId xmlns:a16="http://schemas.microsoft.com/office/drawing/2014/main" id="{5435CEDD-031F-4098-AC50-D8AB5E713521}"/>
              </a:ext>
            </a:extLst>
          </p:cNvPr>
          <p:cNvSpPr/>
          <p:nvPr/>
        </p:nvSpPr>
        <p:spPr>
          <a:xfrm>
            <a:off x="10662744" y="3071925"/>
            <a:ext cx="304800" cy="304800"/>
          </a:xfrm>
          <a:prstGeom prst="flowChartConnector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Flowchart: Connector 78">
            <a:extLst>
              <a:ext uri="{FF2B5EF4-FFF2-40B4-BE49-F238E27FC236}">
                <a16:creationId xmlns:a16="http://schemas.microsoft.com/office/drawing/2014/main" id="{B2227018-551D-419B-B6AC-9671F79449A7}"/>
              </a:ext>
            </a:extLst>
          </p:cNvPr>
          <p:cNvSpPr/>
          <p:nvPr/>
        </p:nvSpPr>
        <p:spPr>
          <a:xfrm>
            <a:off x="10324171" y="3073816"/>
            <a:ext cx="304800" cy="304800"/>
          </a:xfrm>
          <a:prstGeom prst="flowChartConnector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0ADCCC2-6414-49AE-B389-78610CF2AFC7}"/>
              </a:ext>
            </a:extLst>
          </p:cNvPr>
          <p:cNvGrpSpPr/>
          <p:nvPr/>
        </p:nvGrpSpPr>
        <p:grpSpPr>
          <a:xfrm>
            <a:off x="138771" y="1416699"/>
            <a:ext cx="11785600" cy="4048395"/>
            <a:chOff x="138771" y="1416699"/>
            <a:chExt cx="11785600" cy="4048395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15EF885-AD92-4DF5-8678-FD2B0B0550D9}"/>
                </a:ext>
              </a:extLst>
            </p:cNvPr>
            <p:cNvSpPr txBox="1"/>
            <p:nvPr/>
          </p:nvSpPr>
          <p:spPr>
            <a:xfrm>
              <a:off x="138771" y="1704210"/>
              <a:ext cx="1768509" cy="6669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867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1973: </a:t>
              </a:r>
            </a:p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867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NAMCS begins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150548A-5F77-44E7-954A-45B71D871D5A}"/>
                </a:ext>
              </a:extLst>
            </p:cNvPr>
            <p:cNvSpPr txBox="1"/>
            <p:nvPr/>
          </p:nvSpPr>
          <p:spPr>
            <a:xfrm>
              <a:off x="1357971" y="4379383"/>
              <a:ext cx="2540000" cy="9543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867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1985: </a:t>
              </a:r>
            </a:p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867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U.S. Census Bureau starts data collection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8738D4F3-41C5-4384-8D57-821C10AC7DF7}"/>
                </a:ext>
              </a:extLst>
            </p:cNvPr>
            <p:cNvSpPr txBox="1"/>
            <p:nvPr/>
          </p:nvSpPr>
          <p:spPr>
            <a:xfrm>
              <a:off x="5940583" y="4367101"/>
              <a:ext cx="2235200" cy="9543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867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2006: </a:t>
              </a:r>
            </a:p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867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CHC grantees sampled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BB366D34-31B6-4321-BBDA-69C94D6536D7}"/>
                </a:ext>
              </a:extLst>
            </p:cNvPr>
            <p:cNvSpPr txBox="1"/>
            <p:nvPr/>
          </p:nvSpPr>
          <p:spPr>
            <a:xfrm>
              <a:off x="7056084" y="1416699"/>
              <a:ext cx="2235200" cy="124162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867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2012: </a:t>
              </a:r>
            </a:p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867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Computerized data collection begins;</a:t>
              </a:r>
            </a:p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867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CHC sites sampled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5D2D61BC-9D30-4E72-9864-16B5E1C4A91F}"/>
                </a:ext>
              </a:extLst>
            </p:cNvPr>
            <p:cNvSpPr txBox="1"/>
            <p:nvPr/>
          </p:nvSpPr>
          <p:spPr>
            <a:xfrm>
              <a:off x="8732343" y="4223472"/>
              <a:ext cx="2367783" cy="124162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867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2016-2017:</a:t>
              </a:r>
            </a:p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867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Electronic health record data, along with abstracted data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650F1E9F-FE73-4F50-9CF5-97DF88B1607A}"/>
                </a:ext>
              </a:extLst>
            </p:cNvPr>
            <p:cNvSpPr txBox="1"/>
            <p:nvPr/>
          </p:nvSpPr>
          <p:spPr>
            <a:xfrm>
              <a:off x="9689171" y="1704211"/>
              <a:ext cx="2235200" cy="6669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867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2020: </a:t>
              </a:r>
            </a:p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867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Still going!</a:t>
              </a:r>
            </a:p>
          </p:txBody>
        </p:sp>
      </p:grp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045C141C-8643-4CC7-A9ED-B7DB2C5F3687}"/>
              </a:ext>
            </a:extLst>
          </p:cNvPr>
          <p:cNvCxnSpPr/>
          <p:nvPr/>
        </p:nvCxnSpPr>
        <p:spPr>
          <a:xfrm flipV="1">
            <a:off x="7745375" y="3376727"/>
            <a:ext cx="11444" cy="990375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3F3BA95-9902-45DA-BECF-3E77EE44A5E6}"/>
              </a:ext>
            </a:extLst>
          </p:cNvPr>
          <p:cNvCxnSpPr/>
          <p:nvPr/>
        </p:nvCxnSpPr>
        <p:spPr>
          <a:xfrm flipV="1">
            <a:off x="9201548" y="2673773"/>
            <a:ext cx="0" cy="412816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603EA456-8ABF-496D-BD1F-1F87B07FC3CF}"/>
              </a:ext>
            </a:extLst>
          </p:cNvPr>
          <p:cNvCxnSpPr/>
          <p:nvPr/>
        </p:nvCxnSpPr>
        <p:spPr>
          <a:xfrm flipV="1">
            <a:off x="10476571" y="3376728"/>
            <a:ext cx="4467" cy="846745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CD1A7A26-7FAA-418F-9DC0-A9EE6BB02F74}"/>
              </a:ext>
            </a:extLst>
          </p:cNvPr>
          <p:cNvCxnSpPr/>
          <p:nvPr/>
        </p:nvCxnSpPr>
        <p:spPr>
          <a:xfrm flipV="1">
            <a:off x="10815144" y="2371188"/>
            <a:ext cx="0" cy="723853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45225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CDEC-EECD-492D-9D02-FE4F2D705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Sampling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6061B-8A78-44CA-9338-F8B2F1FF5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3,000 physicians (MDs and DOs)</a:t>
            </a:r>
          </a:p>
          <a:p>
            <a:pPr lvl="1"/>
            <a:r>
              <a:rPr lang="en-US" dirty="0"/>
              <a:t>AMA and AOA Masterfile databases</a:t>
            </a:r>
          </a:p>
          <a:p>
            <a:pPr lvl="1"/>
            <a:r>
              <a:rPr lang="en-US" dirty="0"/>
              <a:t>~30 visits abstracted per physician</a:t>
            </a:r>
          </a:p>
          <a:p>
            <a:r>
              <a:rPr lang="en-US" dirty="0"/>
              <a:t>104 CHCs</a:t>
            </a:r>
          </a:p>
          <a:p>
            <a:pPr lvl="1"/>
            <a:r>
              <a:rPr lang="en-US" dirty="0"/>
              <a:t>HRSA CHC database</a:t>
            </a:r>
          </a:p>
          <a:p>
            <a:pPr lvl="1"/>
            <a:r>
              <a:rPr lang="en-US" dirty="0"/>
              <a:t>1-3 advance practice providers per CHC</a:t>
            </a:r>
          </a:p>
          <a:p>
            <a:pPr lvl="1"/>
            <a:r>
              <a:rPr lang="en-US" dirty="0"/>
              <a:t>~30 visits abstracted per provider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55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0" cy="822641"/>
          </a:xfrm>
        </p:spPr>
        <p:txBody>
          <a:bodyPr/>
          <a:lstStyle/>
          <a:p>
            <a:r>
              <a:rPr lang="en-US" dirty="0"/>
              <a:t>NAMCS: Strengths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179551"/>
            <a:ext cx="10972800" cy="4821200"/>
          </a:xfrm>
        </p:spPr>
        <p:txBody>
          <a:bodyPr/>
          <a:lstStyle/>
          <a:p>
            <a:r>
              <a:rPr lang="en-US" dirty="0"/>
              <a:t>Only nationally-representative survey of physicians and CHCs</a:t>
            </a:r>
          </a:p>
          <a:p>
            <a:pPr lvl="1"/>
            <a:r>
              <a:rPr lang="en-US" dirty="0"/>
              <a:t>Sampling procedures yield representative estimates of both office-based physicians and CHCs</a:t>
            </a:r>
          </a:p>
          <a:p>
            <a:endParaRPr lang="en-US" sz="1600" dirty="0"/>
          </a:p>
          <a:p>
            <a:r>
              <a:rPr lang="en-US" dirty="0"/>
              <a:t>Visit-level data collected directly from the source</a:t>
            </a:r>
          </a:p>
          <a:p>
            <a:pPr lvl="1"/>
            <a:r>
              <a:rPr lang="en-US" dirty="0"/>
              <a:t>Trained field representatives abstract data directly from medical records</a:t>
            </a:r>
          </a:p>
          <a:p>
            <a:endParaRPr lang="en-US" sz="1600" dirty="0"/>
          </a:p>
          <a:p>
            <a:r>
              <a:rPr lang="en-US" dirty="0"/>
              <a:t>Various clinical data elements</a:t>
            </a:r>
          </a:p>
          <a:p>
            <a:pPr lvl="1"/>
            <a:r>
              <a:rPr lang="en-US" dirty="0"/>
              <a:t>Patient demographics, reasons for visit, diagnoses, procedures, medications, immunizations, and laboratory/diagnostic tests</a:t>
            </a:r>
          </a:p>
        </p:txBody>
      </p:sp>
    </p:spTree>
    <p:extLst>
      <p:ext uri="{BB962C8B-B14F-4D97-AF65-F5344CB8AC3E}">
        <p14:creationId xmlns:p14="http://schemas.microsoft.com/office/powerpoint/2010/main" val="107149655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0" cy="822641"/>
          </a:xfrm>
        </p:spPr>
        <p:txBody>
          <a:bodyPr/>
          <a:lstStyle/>
          <a:p>
            <a:r>
              <a:rPr lang="en-US" dirty="0"/>
              <a:t>NAMCS: Strengths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179551"/>
            <a:ext cx="10972800" cy="4821200"/>
          </a:xfrm>
        </p:spPr>
        <p:txBody>
          <a:bodyPr/>
          <a:lstStyle/>
          <a:p>
            <a:r>
              <a:rPr lang="en-US" dirty="0"/>
              <a:t>Provider characteristics</a:t>
            </a:r>
          </a:p>
          <a:p>
            <a:pPr lvl="1"/>
            <a:r>
              <a:rPr lang="en-US" dirty="0"/>
              <a:t>Can be analyzed independently and with visit-level data</a:t>
            </a:r>
          </a:p>
          <a:p>
            <a:endParaRPr lang="en-US" sz="1600" dirty="0"/>
          </a:p>
          <a:p>
            <a:r>
              <a:rPr lang="en-US" dirty="0"/>
              <a:t>Sponsored content with other federal agencies</a:t>
            </a:r>
          </a:p>
          <a:p>
            <a:pPr lvl="1"/>
            <a:r>
              <a:rPr lang="en-US" dirty="0"/>
              <a:t>EHR adoption and interoperability, alcohol screening and brief intervention, STI prevention/PrEP, complementary health approaches</a:t>
            </a:r>
          </a:p>
          <a:p>
            <a:endParaRPr lang="en-US" sz="1600" dirty="0"/>
          </a:p>
          <a:p>
            <a:r>
              <a:rPr lang="en-US" dirty="0"/>
              <a:t>Some experience with EHR data collection</a:t>
            </a:r>
          </a:p>
          <a:p>
            <a:pPr lvl="1"/>
            <a:r>
              <a:rPr lang="en-US" dirty="0"/>
              <a:t>EHR data collected from some physicians in 2016 and 2017, along with abstracted data from others</a:t>
            </a:r>
          </a:p>
        </p:txBody>
      </p:sp>
    </p:spTree>
    <p:extLst>
      <p:ext uri="{BB962C8B-B14F-4D97-AF65-F5344CB8AC3E}">
        <p14:creationId xmlns:p14="http://schemas.microsoft.com/office/powerpoint/2010/main" val="274118470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5738"/>
            <a:ext cx="10972800" cy="822641"/>
          </a:xfrm>
        </p:spPr>
        <p:txBody>
          <a:bodyPr/>
          <a:lstStyle/>
          <a:p>
            <a:r>
              <a:rPr lang="en-US" dirty="0"/>
              <a:t>Changing Systems…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068379"/>
            <a:ext cx="10972800" cy="4821200"/>
          </a:xfrm>
        </p:spPr>
        <p:txBody>
          <a:bodyPr/>
          <a:lstStyle/>
          <a:p>
            <a:r>
              <a:rPr lang="en-US" dirty="0"/>
              <a:t>Settings of care for ambulatory services have changed. </a:t>
            </a:r>
          </a:p>
          <a:p>
            <a:pPr lvl="1"/>
            <a:r>
              <a:rPr lang="en-US" dirty="0"/>
              <a:t>Urgent care centers and retail health clinics</a:t>
            </a:r>
          </a:p>
          <a:p>
            <a:endParaRPr lang="en-US" sz="1600" dirty="0"/>
          </a:p>
          <a:p>
            <a:r>
              <a:rPr lang="en-US" dirty="0"/>
              <a:t>Ambulatory care providers have changed.</a:t>
            </a:r>
          </a:p>
          <a:p>
            <a:pPr lvl="1"/>
            <a:r>
              <a:rPr lang="en-US" dirty="0"/>
              <a:t>Advanced practice providers, such as nurse practitioners and physician assistants</a:t>
            </a:r>
          </a:p>
          <a:p>
            <a:endParaRPr lang="en-US" sz="1600" dirty="0"/>
          </a:p>
          <a:p>
            <a:r>
              <a:rPr lang="en-US" dirty="0"/>
              <a:t>Physician offices are more complex.</a:t>
            </a:r>
          </a:p>
          <a:p>
            <a:pPr lvl="1"/>
            <a:r>
              <a:rPr lang="en-US" dirty="0"/>
              <a:t>Healthcare practices, conglomerates, hospital-owned groups</a:t>
            </a:r>
          </a:p>
          <a:p>
            <a:endParaRPr lang="en-US" sz="1600" dirty="0"/>
          </a:p>
          <a:p>
            <a:r>
              <a:rPr lang="en-US" dirty="0"/>
              <a:t>Ambulatory care is no longer provided only in person.</a:t>
            </a:r>
          </a:p>
          <a:p>
            <a:pPr lvl="1"/>
            <a:r>
              <a:rPr lang="en-US" dirty="0"/>
              <a:t>Telemedicine, e-health, and other off-site care provided via other technological means</a:t>
            </a:r>
          </a:p>
        </p:txBody>
      </p:sp>
    </p:spTree>
    <p:extLst>
      <p:ext uri="{BB962C8B-B14F-4D97-AF65-F5344CB8AC3E}">
        <p14:creationId xmlns:p14="http://schemas.microsoft.com/office/powerpoint/2010/main" val="225984574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5738"/>
            <a:ext cx="10972800" cy="822641"/>
          </a:xfrm>
        </p:spPr>
        <p:txBody>
          <a:bodyPr/>
          <a:lstStyle/>
          <a:p>
            <a:r>
              <a:rPr lang="en-US" dirty="0"/>
              <a:t>…Yield Changing Data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968421"/>
            <a:ext cx="10972800" cy="4821200"/>
          </a:xfrm>
        </p:spPr>
        <p:txBody>
          <a:bodyPr/>
          <a:lstStyle/>
          <a:p>
            <a:r>
              <a:rPr lang="en-US" dirty="0"/>
              <a:t>Increased reporting requirements</a:t>
            </a:r>
          </a:p>
          <a:p>
            <a:pPr lvl="1"/>
            <a:r>
              <a:rPr lang="en-US" dirty="0"/>
              <a:t>Need to show value relative to other reporting systems </a:t>
            </a:r>
          </a:p>
          <a:p>
            <a:endParaRPr lang="en-US" sz="1600" dirty="0"/>
          </a:p>
          <a:p>
            <a:r>
              <a:rPr lang="en-US" dirty="0"/>
              <a:t>EHR adoption by physicians and CHCs</a:t>
            </a:r>
          </a:p>
          <a:p>
            <a:pPr lvl="1"/>
            <a:r>
              <a:rPr lang="en-US" dirty="0"/>
              <a:t>Impacts how data are stored and collected for NAMCS</a:t>
            </a:r>
          </a:p>
          <a:p>
            <a:pPr lvl="1"/>
            <a:r>
              <a:rPr lang="en-US" dirty="0"/>
              <a:t>Additional stakeholders (EHR vendors, health information exchanges, health IT staff)</a:t>
            </a:r>
          </a:p>
          <a:p>
            <a:pPr lvl="1"/>
            <a:r>
              <a:rPr lang="en-US" dirty="0"/>
              <a:t>New ways to process, edit, store, code, and analyze data</a:t>
            </a:r>
          </a:p>
          <a:p>
            <a:endParaRPr lang="en-US" sz="1600" dirty="0"/>
          </a:p>
          <a:p>
            <a:r>
              <a:rPr lang="en-US" dirty="0"/>
              <a:t>Data security and confidentiality</a:t>
            </a:r>
          </a:p>
          <a:p>
            <a:pPr lvl="1"/>
            <a:r>
              <a:rPr lang="en-US" dirty="0"/>
              <a:t>Increased concern by health care providers over security</a:t>
            </a:r>
          </a:p>
          <a:p>
            <a:pPr lvl="1"/>
            <a:r>
              <a:rPr lang="en-US" dirty="0"/>
              <a:t>Increased involvement of legal departments</a:t>
            </a:r>
          </a:p>
        </p:txBody>
      </p:sp>
    </p:spTree>
    <p:extLst>
      <p:ext uri="{BB962C8B-B14F-4D97-AF65-F5344CB8AC3E}">
        <p14:creationId xmlns:p14="http://schemas.microsoft.com/office/powerpoint/2010/main" val="274465496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CEH_ATSDR_combined">
  <a:themeElements>
    <a:clrScheme name="Custom 7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892</Words>
  <Application>Microsoft Office PowerPoint</Application>
  <PresentationFormat>Widescreen</PresentationFormat>
  <Paragraphs>149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Myriad Web Pro</vt:lpstr>
      <vt:lpstr>Wingdings</vt:lpstr>
      <vt:lpstr>Office Theme</vt:lpstr>
      <vt:lpstr>NCEH_ATSDR_combined</vt:lpstr>
      <vt:lpstr>National Ambulatory Medical Care Survey (NAMCS) </vt:lpstr>
      <vt:lpstr>Workgroup Members</vt:lpstr>
      <vt:lpstr>NAMCS: Purpose</vt:lpstr>
      <vt:lpstr>NAMCS: Milestones</vt:lpstr>
      <vt:lpstr>Current Sampling</vt:lpstr>
      <vt:lpstr>NAMCS: Strengths</vt:lpstr>
      <vt:lpstr>NAMCS: Strengths (cont.)</vt:lpstr>
      <vt:lpstr>Changing Systems…</vt:lpstr>
      <vt:lpstr>…Yield Changing Data</vt:lpstr>
      <vt:lpstr>NAMCS Physician Response Rates</vt:lpstr>
      <vt:lpstr>May 20, 2020 Meeting</vt:lpstr>
      <vt:lpstr>May 20, 2020 Meeting</vt:lpstr>
      <vt:lpstr>Workgroup Findings</vt:lpstr>
      <vt:lpstr>Workgroup findings</vt:lpstr>
      <vt:lpstr>Workgroup Findings</vt:lpstr>
      <vt:lpstr>Workgroup Findings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Ambulatory Medical Care Survey (NAMCS)</dc:title>
  <dc:creator>John Lumpkin</dc:creator>
  <cp:lastModifiedBy>Moore, Jennifer A. (CDC/DDPHSS/NCHS/OD)</cp:lastModifiedBy>
  <cp:revision>11</cp:revision>
  <dcterms:created xsi:type="dcterms:W3CDTF">2020-09-18T13:01:24Z</dcterms:created>
  <dcterms:modified xsi:type="dcterms:W3CDTF">2020-12-22T18:39:15Z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2020-12-22T15:54:08Z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927487e4-0497-4f39-91ff-beef6f8c83d8</vt:lpwstr>
  </property>
  <property fmtid="{D5CDD505-2E9C-101B-9397-08002B2CF9AE}" pid="8" name="MSIP_Label_7b94a7b8-f06c-4dfe-bdcc-9b548fd58c31_ContentBits">
    <vt:lpwstr>0</vt:lpwstr>
  </property>
</Properties>
</file>