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377" r:id="rId2"/>
    <p:sldId id="1378" r:id="rId3"/>
    <p:sldId id="137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751" autoAdjust="0"/>
    <p:restoredTop sz="94660"/>
  </p:normalViewPr>
  <p:slideViewPr>
    <p:cSldViewPr snapToGrid="0">
      <p:cViewPr varScale="1">
        <p:scale>
          <a:sx n="81" d="100"/>
          <a:sy n="81" d="100"/>
        </p:scale>
        <p:origin x="7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6FB0F-0871-4DA3-8863-8386D726AF90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A6B58-ACE9-4DD1-84A6-38EFB4851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1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_TITLE_NCH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s of the U.S. Department of Health and Human Services and the Centers for Disease control and Prevention" title="logo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18529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386071"/>
            <a:ext cx="109728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2859349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946019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6858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74750" y="100206"/>
            <a:ext cx="9204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National Center for Health Statistics</a:t>
            </a:r>
          </a:p>
        </p:txBody>
      </p:sp>
    </p:spTree>
    <p:extLst>
      <p:ext uri="{BB962C8B-B14F-4D97-AF65-F5344CB8AC3E}">
        <p14:creationId xmlns:p14="http://schemas.microsoft.com/office/powerpoint/2010/main" val="99681732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NCH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s of the U.S. Department of Health and Human Services and the Centers for Disease control and Prevention" title="logo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185297"/>
          </a:xfrm>
          <a:prstGeom prst="rect">
            <a:avLst/>
          </a:prstGeom>
        </p:spPr>
      </p:pic>
      <p:pic>
        <p:nvPicPr>
          <p:cNvPr id="3" name="Picture 2" descr="Logos of the U.S. Department of Health and Human Services and the Centers for Disease control and Prevention" title="logos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84000" r="100000">
                        <a14:backgroundMark x1="84909" y1="10748" x2="84909" y2="10748"/>
                        <a14:backgroundMark x1="84818" y1="28505" x2="84727" y2="8644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107"/>
          <a:stretch/>
        </p:blipFill>
        <p:spPr>
          <a:xfrm>
            <a:off x="10254342" y="5672704"/>
            <a:ext cx="1937657" cy="118529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386071"/>
            <a:ext cx="109728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2859349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946019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6858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74750" y="100206"/>
            <a:ext cx="9204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National Center for Health Statistics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10319658" y="-1"/>
            <a:ext cx="1872341" cy="1185297"/>
          </a:xfrm>
          <a:prstGeom prst="rect">
            <a:avLst/>
          </a:prstGeom>
          <a:solidFill>
            <a:srgbClr val="006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95720768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NCH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s of the U.S. Department of Health and Human Services and the Centers for Disease control and Prevention" title="logo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2704"/>
            <a:ext cx="12192000" cy="118529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386071"/>
            <a:ext cx="109728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2859349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946019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6858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74750" y="6265352"/>
            <a:ext cx="9204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National Center for Health Statistics</a:t>
            </a:r>
          </a:p>
        </p:txBody>
      </p:sp>
    </p:spTree>
    <p:extLst>
      <p:ext uri="{BB962C8B-B14F-4D97-AF65-F5344CB8AC3E}">
        <p14:creationId xmlns:p14="http://schemas.microsoft.com/office/powerpoint/2010/main" val="326309677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NCHS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457189" indent="-457189">
              <a:buClr>
                <a:srgbClr val="006A71"/>
              </a:buClr>
              <a:buFont typeface="Wingdings" panose="05000000000000000000" pitchFamily="2" charset="2"/>
              <a:buChar char="§"/>
              <a:defRPr sz="26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008BB0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695E4A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7261"/>
            <a:ext cx="12192000" cy="12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36741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ULLETS/DATA_2s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006858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1"/>
            <a:ext cx="5172892" cy="4191000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32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990575" indent="-38099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24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240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240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 userDrawn="1">
            <p:ph idx="10"/>
          </p:nvPr>
        </p:nvSpPr>
        <p:spPr>
          <a:xfrm>
            <a:off x="6409509" y="1600201"/>
            <a:ext cx="5172892" cy="4191000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32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990575" indent="-38099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24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240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240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7261"/>
            <a:ext cx="12192000" cy="12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56172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or_background">
    <p:bg>
      <p:bgPr>
        <a:solidFill>
          <a:srgbClr val="0068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4467097"/>
            <a:ext cx="11059884" cy="1162051"/>
          </a:xfrm>
          <a:prstGeom prst="rect">
            <a:avLst/>
          </a:prstGeom>
        </p:spPr>
        <p:txBody>
          <a:bodyPr anchor="b"/>
          <a:lstStyle>
            <a:lvl1pPr algn="l">
              <a:defRPr sz="48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09601" y="5900928"/>
            <a:ext cx="10363200" cy="568325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933"/>
              </a:lnSpc>
              <a:buNone/>
              <a:defRPr sz="2667" baseline="0">
                <a:solidFill>
                  <a:schemeClr val="bg2"/>
                </a:solidFill>
                <a:latin typeface="Calibri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456353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ATA SLIDE_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3000"/>
              </a:lnSpc>
              <a:defRPr sz="2800" b="1" baseline="0">
                <a:solidFill>
                  <a:srgbClr val="005DA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OD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42" b="-5052"/>
          <a:stretch/>
        </p:blipFill>
        <p:spPr>
          <a:xfrm>
            <a:off x="8587" y="6690957"/>
            <a:ext cx="12192001" cy="248992"/>
          </a:xfrm>
          <a:prstGeom prst="rect">
            <a:avLst/>
          </a:prstGeom>
        </p:spPr>
      </p:pic>
      <p:sp>
        <p:nvSpPr>
          <p:cNvPr id="5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342891" indent="-342891">
              <a:buClr>
                <a:srgbClr val="005DAA"/>
              </a:buClr>
              <a:buFont typeface="Wingdings" panose="05000000000000000000" pitchFamily="2" charset="2"/>
              <a:buChar char="§"/>
              <a:defRPr sz="2000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532E63"/>
              </a:buClr>
              <a:defRPr sz="20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9A3B26"/>
              </a:buClr>
              <a:defRPr sz="20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046930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asic Content Bad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bg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bg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bg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3"/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540000" y="5791200"/>
            <a:ext cx="90424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*Citations and references</a:t>
            </a:r>
          </a:p>
        </p:txBody>
      </p:sp>
    </p:spTree>
    <p:extLst>
      <p:ext uri="{BB962C8B-B14F-4D97-AF65-F5344CB8AC3E}">
        <p14:creationId xmlns:p14="http://schemas.microsoft.com/office/powerpoint/2010/main" val="88290464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444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9899A-623D-47E6-9834-3199CDDEC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109018"/>
            <a:ext cx="10972800" cy="1592827"/>
          </a:xfrm>
        </p:spPr>
        <p:txBody>
          <a:bodyPr/>
          <a:lstStyle/>
          <a:p>
            <a:r>
              <a:rPr lang="en-US" sz="3600" dirty="0"/>
              <a:t>BSC NCHS National Ambulatory Medical Care Survey (NAMCS) Workgroup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3951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C600-E0DD-4C6C-8F83-C9EBD80AB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NAMCS Workgroup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4443-9589-443F-9472-00BEED77F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Authorized by BSC NCHS at January 2020 meeting, established February 2020</a:t>
            </a:r>
          </a:p>
          <a:p>
            <a:r>
              <a:rPr lang="en-US" dirty="0"/>
              <a:t>To provide external input to the BSC NCHS on the information needed about ambulatory health care provision in the United States and how to align NAMCS to meet those information needs. </a:t>
            </a:r>
          </a:p>
          <a:p>
            <a:r>
              <a:rPr lang="en-US" dirty="0"/>
              <a:t>Members</a:t>
            </a:r>
          </a:p>
          <a:p>
            <a:pPr lvl="1"/>
            <a:r>
              <a:rPr lang="en-US" dirty="0"/>
              <a:t>John Lumpkin, MD, MPH, Workgroup Chair, BSC Member, Blue Cross Blue Shield of NC</a:t>
            </a:r>
          </a:p>
          <a:p>
            <a:pPr lvl="1"/>
            <a:r>
              <a:rPr lang="en-US" dirty="0"/>
              <a:t>Ken Copeland, PhD, BSC Member, NORC</a:t>
            </a:r>
          </a:p>
          <a:p>
            <a:pPr lvl="1"/>
            <a:r>
              <a:rPr lang="en-US" dirty="0"/>
              <a:t>Caleb Alexander, MD, Johns Hopkins Bloomberg School of Public Health</a:t>
            </a:r>
          </a:p>
          <a:p>
            <a:pPr lvl="1"/>
            <a:r>
              <a:rPr lang="en-US" dirty="0"/>
              <a:t>Rajender Aparasu, PhD, College of Pharmacy, University of Houston</a:t>
            </a:r>
          </a:p>
          <a:p>
            <a:pPr lvl="1"/>
            <a:r>
              <a:rPr lang="en-US" dirty="0"/>
              <a:t>Bob Phillips, MD, MSPH, American Board of Family Medicine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747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2CA2E-1F65-4BA3-A941-91AA8DD76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NAMCS Workgroup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1499A-5831-4AA3-B1F7-211DAD819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Planning calls</a:t>
            </a:r>
          </a:p>
          <a:p>
            <a:r>
              <a:rPr lang="en-US" dirty="0"/>
              <a:t>Workgroup virtual meeting with federal and non federal stakeholders scheduled for May 20, 2020 framed around 2 themes</a:t>
            </a:r>
          </a:p>
          <a:p>
            <a:pPr lvl="1"/>
            <a:r>
              <a:rPr lang="en-US" dirty="0"/>
              <a:t>Understanding the gap between the ambulatory health care data that are needed versus what data are available </a:t>
            </a:r>
          </a:p>
          <a:p>
            <a:pPr lvl="1"/>
            <a:r>
              <a:rPr lang="en-US" dirty="0"/>
              <a:t>Aligning NAMCS to meet existing and future needs for data on the US ambulatory health care system</a:t>
            </a:r>
          </a:p>
          <a:p>
            <a:r>
              <a:rPr lang="en-US" dirty="0"/>
              <a:t>Findings and opinions from the workgroup meeting will be presented at the September 2020 BSC meeting</a:t>
            </a:r>
          </a:p>
        </p:txBody>
      </p:sp>
    </p:spTree>
    <p:extLst>
      <p:ext uri="{BB962C8B-B14F-4D97-AF65-F5344CB8AC3E}">
        <p14:creationId xmlns:p14="http://schemas.microsoft.com/office/powerpoint/2010/main" val="30696534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NCEH_ATSDR_combined">
  <a:themeElements>
    <a:clrScheme name="Custom 7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4433</TotalTime>
  <Words>199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Courier New</vt:lpstr>
      <vt:lpstr>Myriad Web Pro</vt:lpstr>
      <vt:lpstr>Wingdings</vt:lpstr>
      <vt:lpstr>1_NCEH_ATSDR_combined</vt:lpstr>
      <vt:lpstr>BSC NCHS National Ambulatory Medical Care Survey (NAMCS) Workgroup Update</vt:lpstr>
      <vt:lpstr>NAMCS Workgroup Background</vt:lpstr>
      <vt:lpstr>NAMCS Workgroup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Uddin, Sayeedha (CDC/DDPHSS/NCHS/OD)</dc:creator>
  <cp:lastModifiedBy>Moore, Jennifer A. (CDC/DDPHSS/NCHS/OD)</cp:lastModifiedBy>
  <cp:revision>12</cp:revision>
  <dcterms:created xsi:type="dcterms:W3CDTF">2020-05-01T14:34:21Z</dcterms:created>
  <dcterms:modified xsi:type="dcterms:W3CDTF">2020-05-11T19:07:37Z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iteId">
    <vt:lpwstr>9ce70869-60db-44fd-abe8-d2767077fc8f</vt:lpwstr>
  </property>
  <property fmtid="{D5CDD505-2E9C-101B-9397-08002B2CF9AE}" pid="4" name="MSIP_Label_8af03ff0-41c5-4c41-b55e-fabb8fae94be_Owner">
    <vt:lpwstr>glm4@cdc.gov</vt:lpwstr>
  </property>
  <property fmtid="{D5CDD505-2E9C-101B-9397-08002B2CF9AE}" pid="5" name="MSIP_Label_8af03ff0-41c5-4c41-b55e-fabb8fae94be_SetDate">
    <vt:lpwstr>2020-05-08T14:59:23.8972580Z</vt:lpwstr>
  </property>
  <property fmtid="{D5CDD505-2E9C-101B-9397-08002B2CF9AE}" pid="6" name="MSIP_Label_8af03ff0-41c5-4c41-b55e-fabb8fae94be_Name">
    <vt:lpwstr>Public</vt:lpwstr>
  </property>
  <property fmtid="{D5CDD505-2E9C-101B-9397-08002B2CF9AE}" pid="7" name="MSIP_Label_8af03ff0-41c5-4c41-b55e-fabb8fae94be_Application">
    <vt:lpwstr>Microsoft Azure Information Protection</vt:lpwstr>
  </property>
  <property fmtid="{D5CDD505-2E9C-101B-9397-08002B2CF9AE}" pid="8" name="MSIP_Label_8af03ff0-41c5-4c41-b55e-fabb8fae94be_ActionId">
    <vt:lpwstr>0bbeb00d-f1fd-4540-9b62-9f31e6e6201f</vt:lpwstr>
  </property>
  <property fmtid="{D5CDD505-2E9C-101B-9397-08002B2CF9AE}" pid="9" name="MSIP_Label_8af03ff0-41c5-4c41-b55e-fabb8fae94be_Extended_MSFT_Method">
    <vt:lpwstr>Manual</vt:lpwstr>
  </property>
  <property fmtid="{D5CDD505-2E9C-101B-9397-08002B2CF9AE}" pid="10" name="Sensitivity">
    <vt:lpwstr>Public</vt:lpwstr>
  </property>
</Properties>
</file>