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0" r:id="rId8"/>
    <p:sldId id="264" r:id="rId9"/>
    <p:sldId id="263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4" d="100"/>
          <a:sy n="64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DF210-8B46-48CF-93C6-30789534A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83C81-AA71-4609-8AC8-F949650AA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0D339-CCF2-4D70-BA43-15C535B9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89BC8-06E2-478F-872B-FAD241EA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086C8-9A83-4B12-B3CD-C01E6339B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8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EEC85-DE88-43C3-BAF0-48C2BC423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32E3C-FB45-49EC-BFD4-218994AA2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38CE8-E3A5-444A-A6CB-04D12E693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023F1-6276-4FA2-BC26-6197DC3C5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2C766-6816-46C5-9FDB-07A05B4D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8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AEC786-5D23-43AF-91B0-133BD6902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4ACC8-B159-472F-B705-54EA7DFF5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7649-6283-4447-AA82-75ADF2B4C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9E628-C180-454D-9F00-BAB10F9D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DCD48-51D3-4301-8B1B-6536BF6B5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7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AB466-1D72-4D4C-B61A-8B01055A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21ABB-0FD7-48E7-A384-0E68D5400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F20FE-1BB1-4558-8DD0-34E285E0E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155F0-E7AC-4AE6-B87D-7B45836DA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A92E-BF42-4B4E-B492-2291A4A6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0E5ED-155C-465C-AC87-ABAE7DB8C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F21C8-84AF-4592-B158-9FFABA805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BFD6B-065B-422D-9BDE-CA1CB1FA6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674D9-2965-48A0-9595-40C2C6F3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911F7-64DB-4E51-8BB4-FB44F228E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3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FD43D-5139-4101-A8FC-CD706A15C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4C858-C0F8-4EAB-84D0-2DEB8E870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E48ED-0F77-499D-A90C-7B3E414D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3AE2A-15A4-4FF0-8BEE-985D73FB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FBB6C-E78B-4932-B858-09F6CB129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5321-E632-4A97-A8A9-780237C6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5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0610B-4C93-4B32-A7C8-42C9782A8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46CFF-1111-4E64-9032-D6F5CD570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B0AC5-FA38-4FC0-ADE8-C377D3D1E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D74D77-15E0-4C1F-8966-9A4AD19DF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AA0353-3912-4ADB-AFBD-4A6779DFE6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1E887D-B7FE-4935-9266-6FA5BFF3E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EB5E98-0C06-4966-8926-37759FB9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F7A036-035F-4280-88A7-C65BD7B64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3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9BC81-27F8-475C-9596-131625248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BDD6E3-39E5-4320-BBA1-3550982DE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C5C81-A5FB-4A10-9FDE-D786B3A78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85535-B7A4-42FF-8B86-177B71185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4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32D4CA-12B1-4B84-9CCC-E730E7498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D8B8AA-7F55-411D-B4C2-1050DA0D8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1526D-D43F-4D6E-B357-E45D68E9F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5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45E7-E8A3-4319-8474-5D1B3FE52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393DF-A360-4AD7-A3AF-B2A2E04A1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653256-8193-43AE-85BD-B34A5A295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F62EB-7B59-43A7-AA79-E43D3273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3A8C0-B0F2-4389-AAF4-43587F76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394B2-0ECC-4B0F-97CC-B64AA49D0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244B-C81E-4A24-B9F1-38F7DAF36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4925D-B393-4B72-ADD5-E966B68CB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DE9665-93ED-433C-B994-5FAAE83E7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7E396-9AFA-4255-88E7-F4942CAD6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6F144-65C6-4D38-8C01-8D51A1AB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8C047-3AD5-4834-86ED-F39456F5B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4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503686-7820-460D-BCDE-9FC8E548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55E08-BF7F-401D-B9D1-53A749E98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78163-432D-4EEB-A011-47C0D16354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B4DE7-FB62-4387-9B00-FBC3C879AE1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318D6-5CA9-4CAB-8814-635F5B4BE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EED11-4740-4B10-8FEF-0D9DCB20C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70AB-F615-4656-A7D4-0875C64C0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6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193B-9BF6-4314-A330-CB7A80641F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NAMCS Workgroup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626B3-9261-4A8F-B1FE-B22C62D9F7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14, 2021</a:t>
            </a:r>
          </a:p>
          <a:p>
            <a:r>
              <a:rPr lang="en-US" sz="3200" dirty="0"/>
              <a:t>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317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87994-6625-44DB-BBFE-5C79671A2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FBD4B-5776-4971-960C-E85280568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Are there any thoughts on a data collection that separates the physician interview from the visit data?</a:t>
            </a:r>
          </a:p>
          <a:p>
            <a:r>
              <a:rPr lang="en-US" b="1" dirty="0"/>
              <a:t>Implement the BSC recommendations adopted from the opinions from the past NAMCS Workgroup meeting (e.g., using electronic health record [EHR] data, longer measurement periods, and quarterly estimates), as well as more phone-based and remote (e.g., Zoom) interview methods.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4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9CDF4-F6D3-4EEC-80A3-7DA3EECB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members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43BEA-27C5-4AE1-A2D7-D6702171F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79" y="1825625"/>
            <a:ext cx="11117179" cy="4351338"/>
          </a:xfrm>
        </p:spPr>
        <p:txBody>
          <a:bodyPr/>
          <a:lstStyle/>
          <a:p>
            <a:r>
              <a:rPr lang="en-US" dirty="0"/>
              <a:t>John Lumpkin, Chair BSC member, Blue Cross Blue Shield of North Carolina</a:t>
            </a:r>
          </a:p>
          <a:p>
            <a:r>
              <a:rPr lang="en-US" dirty="0"/>
              <a:t>Ken Copeland, BSC member, NORC</a:t>
            </a:r>
          </a:p>
          <a:p>
            <a:r>
              <a:rPr lang="en-US" dirty="0"/>
              <a:t>Caleb Alexander, Johns Hopkins Bloomberg School of Public Health</a:t>
            </a:r>
          </a:p>
          <a:p>
            <a:r>
              <a:rPr lang="en-US" dirty="0"/>
              <a:t>Bob Phillips, American Board of Family Medicine</a:t>
            </a:r>
          </a:p>
          <a:p>
            <a:r>
              <a:rPr lang="en-US" dirty="0"/>
              <a:t>Rajender Aparasu, University of Houston, College of Pharmacy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8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5A09B-242F-4D28-A154-B3471C1AA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6633"/>
          </a:xfrm>
        </p:spPr>
        <p:txBody>
          <a:bodyPr/>
          <a:lstStyle/>
          <a:p>
            <a:r>
              <a:rPr lang="en-US" dirty="0"/>
              <a:t>Questions from NAMCS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819DD-5968-4BA0-B2E0-5BAFFA089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758"/>
            <a:ext cx="10515600" cy="506111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/>
              <a:t>Given ambulatory care increasingly being given by advanced practice providers, we look to ultimately expand NAMCS to include not only physicians but these providers as well; specifically, nurse practitioners (NPs) and physician assistants (PAs). A few questions for the group:</a:t>
            </a:r>
          </a:p>
          <a:p>
            <a:pPr lvl="1"/>
            <a:endParaRPr lang="en-US" b="1" dirty="0"/>
          </a:p>
          <a:p>
            <a:pPr lvl="1"/>
            <a:r>
              <a:rPr lang="en-US" sz="2600" b="1" dirty="0"/>
              <a:t>Are there other types of advanced practice providers who should be included?</a:t>
            </a:r>
          </a:p>
          <a:p>
            <a:pPr lvl="1"/>
            <a:r>
              <a:rPr lang="en-US" sz="2600" b="1" dirty="0"/>
              <a:t>How do we include these providers in a way that would lead to nationally representative estimates?</a:t>
            </a:r>
          </a:p>
          <a:p>
            <a:pPr lvl="1"/>
            <a:r>
              <a:rPr lang="en-US" sz="2600" b="1" dirty="0"/>
              <a:t>What databases for advanced practice providers are available from which a sample frame could be drawn?</a:t>
            </a:r>
          </a:p>
          <a:p>
            <a:pPr lvl="1"/>
            <a:r>
              <a:rPr lang="en-US" sz="2600" b="1" dirty="0"/>
              <a:t>We know there are alternative databases for physician, other than the AMA or AOA </a:t>
            </a:r>
            <a:r>
              <a:rPr lang="en-US" sz="2600" b="1" dirty="0" err="1"/>
              <a:t>masterfiles</a:t>
            </a:r>
            <a:r>
              <a:rPr lang="en-US" sz="2600" b="1" dirty="0"/>
              <a:t>. Would there be any of these suggested as alternatives?</a:t>
            </a:r>
          </a:p>
          <a:p>
            <a:pPr lvl="1"/>
            <a:r>
              <a:rPr lang="en-US" sz="2600" b="1" dirty="0"/>
              <a:t>If we need to use multiple databases to draw a sample, how do we combine them?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972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FFE16-7B4B-4BC7-86AA-927EA4253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NAMCS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36EC7-D4B4-41CC-93AE-D6FF32A97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We believe there could both pros and cons to conducting a NAMCS physician interview separate from the collection of visit data.</a:t>
            </a:r>
          </a:p>
          <a:p>
            <a:pPr lvl="1"/>
            <a:r>
              <a:rPr lang="en-US" b="1" dirty="0"/>
              <a:t>Are there any thoughts on a data collection that separates the physician interview from the visit data?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74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D68C6-2FAB-4DFD-B080-16B52B0D0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6C48D-E4AA-4498-B2A2-DB8070866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157"/>
            <a:ext cx="10515600" cy="4602806"/>
          </a:xfrm>
        </p:spPr>
        <p:txBody>
          <a:bodyPr/>
          <a:lstStyle/>
          <a:p>
            <a:r>
              <a:rPr lang="en-US" dirty="0"/>
              <a:t>Questions sent to participants of workgroup meeting in November</a:t>
            </a:r>
          </a:p>
          <a:p>
            <a:r>
              <a:rPr lang="en-US" dirty="0"/>
              <a:t>Responses received by:</a:t>
            </a:r>
          </a:p>
          <a:p>
            <a:pPr lvl="1"/>
            <a:r>
              <a:rPr lang="en-US" dirty="0"/>
              <a:t>Joel Cohen, Agency for Healthcare Research and Quality</a:t>
            </a:r>
          </a:p>
          <a:p>
            <a:pPr lvl="1"/>
            <a:r>
              <a:rPr lang="en-US" dirty="0"/>
              <a:t>Ellen Kurtzman, George Washington University School of Nursing</a:t>
            </a:r>
          </a:p>
          <a:p>
            <a:pPr lvl="1"/>
            <a:r>
              <a:rPr lang="en-US" dirty="0"/>
              <a:t>Ann O’Malley/Eugene Rich, Mathematica</a:t>
            </a:r>
          </a:p>
          <a:p>
            <a:pPr lvl="1"/>
            <a:r>
              <a:rPr lang="en-US" dirty="0"/>
              <a:t>Lynn Olson, American Academy of Pediatrics</a:t>
            </a:r>
          </a:p>
          <a:p>
            <a:pPr lvl="1"/>
            <a:r>
              <a:rPr lang="en-US" dirty="0"/>
              <a:t>Bob Phillips, American Board of Family Medicine</a:t>
            </a:r>
          </a:p>
          <a:p>
            <a:pPr lvl="1"/>
            <a:r>
              <a:rPr lang="en-US" dirty="0"/>
              <a:t>Christine Pintz, George Washington University School of Nursing</a:t>
            </a:r>
          </a:p>
          <a:p>
            <a:pPr lvl="1"/>
            <a:r>
              <a:rPr lang="en-US" dirty="0"/>
              <a:t>Ryan White,  Rutgers University of School of Health Professions</a:t>
            </a:r>
          </a:p>
          <a:p>
            <a:r>
              <a:rPr lang="en-US" dirty="0"/>
              <a:t>Responses discussed, consensus reached to develop opinions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75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DD1EE-8F6C-4D77-B4A1-1861070FB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233" y="365125"/>
            <a:ext cx="11225462" cy="1325563"/>
          </a:xfrm>
        </p:spPr>
        <p:txBody>
          <a:bodyPr/>
          <a:lstStyle/>
          <a:p>
            <a:r>
              <a:rPr lang="en-US" dirty="0"/>
              <a:t>Workgroup findings from May 20, 2020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3C8F5-09FC-43A6-90CB-3A816752E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sampling occurs</a:t>
            </a:r>
          </a:p>
          <a:p>
            <a:pPr lvl="1"/>
            <a:r>
              <a:rPr lang="en-US" dirty="0"/>
              <a:t>Transition from physician encounters to provider groups, sites or individual patients</a:t>
            </a:r>
          </a:p>
          <a:p>
            <a:pPr lvl="2"/>
            <a:r>
              <a:rPr lang="en-US" dirty="0"/>
              <a:t>To better capture role of non-physician providers</a:t>
            </a:r>
          </a:p>
          <a:p>
            <a:pPr lvl="2"/>
            <a:r>
              <a:rPr lang="en-US" dirty="0"/>
              <a:t>To better gather data covering full care experience</a:t>
            </a:r>
          </a:p>
          <a:p>
            <a:pPr lvl="1"/>
            <a:r>
              <a:rPr lang="en-US" dirty="0"/>
              <a:t>Re-examine eligibility for provider selection</a:t>
            </a:r>
          </a:p>
          <a:p>
            <a:pPr lvl="2"/>
            <a:r>
              <a:rPr lang="en-US" dirty="0"/>
              <a:t>Hospital owned outpatient settings</a:t>
            </a:r>
          </a:p>
          <a:p>
            <a:pPr lvl="2"/>
            <a:r>
              <a:rPr lang="en-US" dirty="0"/>
              <a:t>Hybrid collection approach leveraging speed of EHR data and depth of manual extraction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B6C9-70D4-4D96-B907-C3BC8402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Opinions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777F7-4C91-41BB-9682-310597BE4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011"/>
            <a:ext cx="10515600" cy="46489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Are there other types of advanced practice providers who should be included?</a:t>
            </a:r>
          </a:p>
          <a:p>
            <a:pPr lvl="0"/>
            <a:r>
              <a:rPr lang="en-US" b="1" dirty="0"/>
              <a:t>Include physician assistants, nurse practitioners, certified nurse-midwives, and all types of advanced practice nurses in the NAMCS sampling framework and perform a scoping assessment to identify other providers not captured in this list. </a:t>
            </a:r>
          </a:p>
          <a:p>
            <a:pPr marL="0" lv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How do we include these providers in a way that would lead to nationally representative estimates?</a:t>
            </a:r>
          </a:p>
          <a:p>
            <a:pPr lvl="0"/>
            <a:r>
              <a:rPr lang="en-US" b="1" dirty="0"/>
              <a:t>Evaluate the limitations of existing national and state databases, particularly state licensing databases within the NAMCS sampling framework in order to achieve a nationally representative sampling method.</a:t>
            </a:r>
          </a:p>
        </p:txBody>
      </p:sp>
    </p:spTree>
    <p:extLst>
      <p:ext uri="{BB962C8B-B14F-4D97-AF65-F5344CB8AC3E}">
        <p14:creationId xmlns:p14="http://schemas.microsoft.com/office/powerpoint/2010/main" val="61223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52ADE-6F47-4DEE-BDFE-9E803117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BF58A-3DD6-43FC-BD7B-BFC0EDDBB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databases for advanced practice providers are available from which a sample frame could be drawn?</a:t>
            </a:r>
          </a:p>
          <a:p>
            <a:r>
              <a:rPr lang="en-US" b="1" dirty="0"/>
              <a:t>Leverage the following databases to enable sampling of non-physician providers: American Association of Nurse Practitioners, North American Registry of Midwives, American College of Nurse Midwives, Centers for Medicare &amp; Medicaid Services, Health Resources &amp; Services Administration, IQVIA, National Certification Commission for Physician’s Assistants, American Academy of Physician Assistants, and State Boards of Nursing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4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F0BE7-9115-46F3-B949-BC0814A9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9D923-49AA-4E7D-AAFC-35507624D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We know there are alternative databases for physician, other than the AMA or AOA </a:t>
            </a:r>
            <a:r>
              <a:rPr lang="en-US" dirty="0" err="1"/>
              <a:t>masterfiles</a:t>
            </a:r>
            <a:r>
              <a:rPr lang="en-US" dirty="0"/>
              <a:t>. Would there be any of these suggested as alternatives?</a:t>
            </a:r>
          </a:p>
          <a:p>
            <a:pPr lvl="0"/>
            <a:r>
              <a:rPr lang="en-US" b="1" dirty="0"/>
              <a:t>Continue using the American Medical Association (AMA) and American Osteopathic Association (AOA) </a:t>
            </a:r>
            <a:r>
              <a:rPr lang="en-US" b="1" dirty="0" err="1"/>
              <a:t>masterfiles</a:t>
            </a:r>
            <a:r>
              <a:rPr lang="en-US" b="1" dirty="0"/>
              <a:t> for the NAMCS sampling framework and incorporate additional information from individual certifying boards. </a:t>
            </a:r>
          </a:p>
          <a:p>
            <a:pPr lvl="0"/>
            <a:endParaRPr lang="en-US" dirty="0"/>
          </a:p>
          <a:p>
            <a:pPr marL="0" lvl="0" indent="0">
              <a:buNone/>
            </a:pPr>
            <a:r>
              <a:rPr lang="en-US" dirty="0"/>
              <a:t>If we need to use multiple databases to draw a sample, how do we combine them?</a:t>
            </a:r>
          </a:p>
          <a:p>
            <a:pPr lvl="0"/>
            <a:r>
              <a:rPr lang="en-US" b="1" dirty="0"/>
              <a:t>Engage with database superusers, such as Drs. Bob Berenson (Urban Institute), Stephen </a:t>
            </a:r>
            <a:r>
              <a:rPr lang="en-US" b="1" dirty="0" err="1"/>
              <a:t>Petterson</a:t>
            </a:r>
            <a:r>
              <a:rPr lang="en-US" b="1" dirty="0"/>
              <a:t> (Robert Graham Center), and Eugene Rich (Mathematica), in order to determine the best methods to combine multiple databases.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5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758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NAMCS Workgroup</vt:lpstr>
      <vt:lpstr>Workgroup members </vt:lpstr>
      <vt:lpstr>Questions from NAMCS team</vt:lpstr>
      <vt:lpstr>Questions from NAMCS team</vt:lpstr>
      <vt:lpstr>Process  </vt:lpstr>
      <vt:lpstr>Workgroup findings from May 20, 2020 meeting</vt:lpstr>
      <vt:lpstr>Opinions </vt:lpstr>
      <vt:lpstr>Opinions</vt:lpstr>
      <vt:lpstr>Opinions</vt:lpstr>
      <vt:lpstr>Opinions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NAMCS Workgroup</dc:title>
  <dc:creator>Uddin, Sayeedha (CDC/DDPHSS/NCHS/OD)</dc:creator>
  <cp:lastModifiedBy>Uddin, Sayeedha (CDC/DDPHSS/NCHS/OD)</cp:lastModifiedBy>
  <cp:revision>14</cp:revision>
  <dcterms:created xsi:type="dcterms:W3CDTF">2021-01-26T03:00:21Z</dcterms:created>
  <dcterms:modified xsi:type="dcterms:W3CDTF">2021-01-27T03:13:58Z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2021-01-26T03:03:44Z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66fedffe-b6f7-4a8a-99ba-f273a538dce2</vt:lpwstr>
  </property>
  <property fmtid="{D5CDD505-2E9C-101B-9397-08002B2CF9AE}" pid="8" name="MSIP_Label_8af03ff0-41c5-4c41-b55e-fabb8fae94be_ContentBits">
    <vt:lpwstr>0</vt:lpwstr>
  </property>
</Properties>
</file>