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  <p:sldMasterId id="2147483875" r:id="rId2"/>
    <p:sldMasterId id="2147483884" r:id="rId3"/>
    <p:sldMasterId id="2147483892" r:id="rId4"/>
  </p:sldMasterIdLst>
  <p:notesMasterIdLst>
    <p:notesMasterId r:id="rId18"/>
  </p:notesMasterIdLst>
  <p:handoutMasterIdLst>
    <p:handoutMasterId r:id="rId19"/>
  </p:handoutMasterIdLst>
  <p:sldIdLst>
    <p:sldId id="562" r:id="rId5"/>
    <p:sldId id="566" r:id="rId6"/>
    <p:sldId id="545" r:id="rId7"/>
    <p:sldId id="569" r:id="rId8"/>
    <p:sldId id="555" r:id="rId9"/>
    <p:sldId id="570" r:id="rId10"/>
    <p:sldId id="563" r:id="rId11"/>
    <p:sldId id="572" r:id="rId12"/>
    <p:sldId id="561" r:id="rId13"/>
    <p:sldId id="571" r:id="rId14"/>
    <p:sldId id="560" r:id="rId15"/>
    <p:sldId id="573" r:id="rId16"/>
    <p:sldId id="351" r:id="rId17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Web Pr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, Lisa (CDC/DDPHSS/NCHS/DAE)" initials="ML(" lastIdx="3" clrIdx="0">
    <p:extLst>
      <p:ext uri="{19B8F6BF-5375-455C-9EA6-DF929625EA0E}">
        <p15:presenceInfo xmlns:p15="http://schemas.microsoft.com/office/powerpoint/2012/main" userId="S-1-5-21-1207783550-2075000910-922709458-224254" providerId="AD"/>
      </p:ext>
    </p:extLst>
  </p:cmAuthor>
  <p:cmAuthor id="2" name="Aram, Jonathan (CDC/DDPHSS/NCHS/DAE)" initials="AJ(" lastIdx="39" clrIdx="1">
    <p:extLst>
      <p:ext uri="{19B8F6BF-5375-455C-9EA6-DF929625EA0E}">
        <p15:presenceInfo xmlns:p15="http://schemas.microsoft.com/office/powerpoint/2012/main" userId="S::pfi4@cdc.gov::b01a158b-23bf-4c8b-b6b9-5e868a510ca9" providerId="AD"/>
      </p:ext>
    </p:extLst>
  </p:cmAuthor>
  <p:cmAuthor id="3" name="Mirel, Lisa (CDC/DDPHSS/NCHS/DAE)" initials="ML( [2]" lastIdx="11" clrIdx="2">
    <p:extLst>
      <p:ext uri="{19B8F6BF-5375-455C-9EA6-DF929625EA0E}">
        <p15:presenceInfo xmlns:p15="http://schemas.microsoft.com/office/powerpoint/2012/main" userId="S::zav8@cdc.gov::8f646def-c592-480e-a033-7c98cbd56715" providerId="AD"/>
      </p:ext>
    </p:extLst>
  </p:cmAuthor>
  <p:cmAuthor id="4" name="Cox, Christine (CDC/DDPHSS/NCHS/DAE) (CTR)" initials="CC((" lastIdx="9" clrIdx="3">
    <p:extLst>
      <p:ext uri="{19B8F6BF-5375-455C-9EA6-DF929625EA0E}">
        <p15:presenceInfo xmlns:p15="http://schemas.microsoft.com/office/powerpoint/2012/main" userId="S::csc3@cdc.gov::03d6026f-46f3-4d9d-abda-bc219e18d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858"/>
    <a:srgbClr val="006166"/>
    <a:srgbClr val="9A4E9E"/>
    <a:srgbClr val="006859"/>
    <a:srgbClr val="618E7C"/>
    <a:srgbClr val="695E4A"/>
    <a:srgbClr val="008BB0"/>
    <a:srgbClr val="0088B7"/>
    <a:srgbClr val="B45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8617" autoAdjust="0"/>
  </p:normalViewPr>
  <p:slideViewPr>
    <p:cSldViewPr snapToGrid="0">
      <p:cViewPr varScale="1">
        <p:scale>
          <a:sx n="73" d="100"/>
          <a:sy n="73" d="100"/>
        </p:scale>
        <p:origin x="50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96"/>
    </p:cViewPr>
  </p:sorterViewPr>
  <p:notesViewPr>
    <p:cSldViewPr snapToGrid="0" showGuides="1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0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trike="noStrike" cap="all" normalizeH="0" baseline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232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36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8497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563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6F084AA2-EDF3-41B6-9BD5-4D1331E35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1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7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1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72333-4161-453E-99CE-CFC4F7BEE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1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69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251713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68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25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32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33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064858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31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88533405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56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35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39800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858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0863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10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0119723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7" y="4254528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4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09034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8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469901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3111246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00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93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3636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49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FECA-E0EA-49E9-AB03-D4B0E0D1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0795128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35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9" r:id="rId2"/>
    <p:sldLayoutId id="2147483860" r:id="rId3"/>
    <p:sldLayoutId id="2147483852" r:id="rId4"/>
    <p:sldLayoutId id="2147483823" r:id="rId5"/>
    <p:sldLayoutId id="2147483849" r:id="rId6"/>
    <p:sldLayoutId id="2147483883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1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7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199" y="1425570"/>
            <a:ext cx="8229600" cy="1059711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Advancing the Data Modernization Initiative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Data Linkages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5363" y="2785182"/>
            <a:ext cx="6400800" cy="806316"/>
          </a:xfrm>
        </p:spPr>
        <p:txBody>
          <a:bodyPr/>
          <a:lstStyle/>
          <a:p>
            <a:r>
              <a:rPr lang="en-US" dirty="0"/>
              <a:t>Lisa B. Mirel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199" y="3255848"/>
            <a:ext cx="7445229" cy="971550"/>
          </a:xfrm>
        </p:spPr>
        <p:txBody>
          <a:bodyPr/>
          <a:lstStyle/>
          <a:p>
            <a:r>
              <a:rPr lang="en-US" b="1" dirty="0"/>
              <a:t>NCHS Board of Scientific Counselors</a:t>
            </a:r>
          </a:p>
          <a:p>
            <a:r>
              <a:rPr lang="en-US" b="1" dirty="0"/>
              <a:t>May 26, 2022</a:t>
            </a:r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766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602AC-5BEF-4509-8D0C-BC4FBB4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5153"/>
            <a:ext cx="8229600" cy="857250"/>
          </a:xfrm>
        </p:spPr>
        <p:txBody>
          <a:bodyPr/>
          <a:lstStyle/>
          <a:p>
            <a:pPr algn="ctr"/>
            <a:r>
              <a:rPr lang="en-US" sz="2200" dirty="0"/>
              <a:t>Implementing Privacy Preserving Techniques:  Synthetic Linked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039D0A-19C8-4429-8562-77894DFE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42" y="1702420"/>
            <a:ext cx="4398862" cy="3301842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File Development</a:t>
            </a: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Conducted expert interviews:  9 federal partners, 3 non-federal</a:t>
            </a: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Focus on health equity and SDOH</a:t>
            </a: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Selected variables, now testing</a:t>
            </a: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Three proposed files</a:t>
            </a:r>
          </a:p>
          <a:p>
            <a:pPr lvl="1"/>
            <a:r>
              <a:rPr lang="en-US" sz="1600" dirty="0"/>
              <a:t>NHIS linked to HUD, CMS Medicare (two files: one for ages 18+, one for ages 65+)</a:t>
            </a:r>
          </a:p>
          <a:p>
            <a:pPr lvl="1"/>
            <a:r>
              <a:rPr lang="en-US" sz="1600" dirty="0"/>
              <a:t>NHCS linked to HUD and NDI (all ages)</a:t>
            </a:r>
            <a:endParaRPr lang="en-US" sz="18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58579-F2CA-4B0B-AF78-02F5F78E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7495" y="1702420"/>
            <a:ext cx="4398862" cy="3301842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File Dissemination</a:t>
            </a:r>
            <a:endParaRPr lang="en-US" sz="2000" b="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Data will be available for researchers in summer 2023</a:t>
            </a:r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Creation of a validation service</a:t>
            </a:r>
            <a:endParaRPr lang="en-US" sz="2000" b="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600" b="0" dirty="0"/>
              <a:t>Analyses will be run on synthetic data and then validated on the true linked data </a:t>
            </a:r>
          </a:p>
          <a:p>
            <a:pPr lvl="1"/>
            <a:r>
              <a:rPr lang="en-US" sz="1600" dirty="0"/>
              <a:t>Homomorphic encryption vs. manual validation</a:t>
            </a:r>
            <a:endParaRPr lang="en-US" sz="1800" b="0" dirty="0"/>
          </a:p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Interactive data tables</a:t>
            </a:r>
          </a:p>
          <a:p>
            <a:endParaRPr lang="en-US" sz="2000" b="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27DBA-D0C4-4F84-BF85-204435145930}"/>
              </a:ext>
            </a:extLst>
          </p:cNvPr>
          <p:cNvSpPr txBox="1"/>
          <p:nvPr/>
        </p:nvSpPr>
        <p:spPr>
          <a:xfrm>
            <a:off x="105941" y="761041"/>
            <a:ext cx="90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Piloting innovative methods to create public-use linked files that increase data accessibility while maintaining analytic utility and protecting privacy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54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1186-BB88-430B-BE09-BA7F15DE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8" y="132501"/>
            <a:ext cx="8229600" cy="683928"/>
          </a:xfrm>
        </p:spPr>
        <p:txBody>
          <a:bodyPr/>
          <a:lstStyle/>
          <a:p>
            <a:r>
              <a:rPr lang="en-US" dirty="0"/>
              <a:t>Summary: DMI and Data Linkages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E594-4F5D-45BF-930E-74864C0D0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960" y="1060906"/>
            <a:ext cx="8964383" cy="3864387"/>
          </a:xfrm>
        </p:spPr>
        <p:txBody>
          <a:bodyPr/>
          <a:lstStyle/>
          <a:p>
            <a:r>
              <a:rPr lang="en-US" sz="2000" dirty="0"/>
              <a:t>Strengthening the exploration of new technologies for data linkage </a:t>
            </a:r>
          </a:p>
          <a:p>
            <a:endParaRPr lang="en-US" sz="2000" dirty="0"/>
          </a:p>
          <a:p>
            <a:r>
              <a:rPr lang="en-US" sz="2000" dirty="0"/>
              <a:t>Creating opportunities to:</a:t>
            </a:r>
          </a:p>
          <a:p>
            <a:pPr lvl="1"/>
            <a:r>
              <a:rPr lang="en-US" sz="1800" dirty="0"/>
              <a:t>Expand linkages beyond traditional federal data sources</a:t>
            </a:r>
          </a:p>
          <a:p>
            <a:pPr lvl="1"/>
            <a:r>
              <a:rPr lang="en-US" sz="1800" dirty="0"/>
              <a:t>Create files that protect privacy and increase data accessibility</a:t>
            </a:r>
          </a:p>
          <a:p>
            <a:endParaRPr lang="en-US" sz="2000" dirty="0"/>
          </a:p>
          <a:p>
            <a:r>
              <a:rPr lang="en-US" sz="2000" dirty="0"/>
              <a:t>Developing new resources to address emerging public health issues</a:t>
            </a:r>
          </a:p>
          <a:p>
            <a:endParaRPr lang="en-US" sz="2000" dirty="0"/>
          </a:p>
          <a:p>
            <a:r>
              <a:rPr lang="en-US" sz="2000" dirty="0"/>
              <a:t>Supporting the objectives of the Foundations Evidence Building for Policymaking Act of 2018 and for CDC to respond to public health emergencies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27269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1FBE-0965-4E61-A147-8DEF8165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0"/>
            <a:ext cx="8229600" cy="857250"/>
          </a:xfrm>
        </p:spPr>
        <p:txBody>
          <a:bodyPr/>
          <a:lstStyle/>
          <a:p>
            <a:r>
              <a:rPr lang="en-US" dirty="0"/>
              <a:t>Questions for the Board: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820D-B3D2-4B35-800C-75F4685087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66" y="1254034"/>
            <a:ext cx="8604068" cy="3222822"/>
          </a:xfrm>
        </p:spPr>
        <p:txBody>
          <a:bodyPr/>
          <a:lstStyle/>
          <a:p>
            <a:r>
              <a:rPr lang="en-US" sz="2000" dirty="0"/>
              <a:t>What are some innovative strategies we should consider for outreach about the new linked files?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Are there concerns with synthesizing variables that have been brought in at the zip code level (e.g., percent of zip code residents that are uninsured) for a person level file?</a:t>
            </a:r>
          </a:p>
          <a:p>
            <a:endParaRPr lang="en-US" sz="2000" dirty="0"/>
          </a:p>
          <a:p>
            <a:r>
              <a:rPr lang="en-US" sz="2000" dirty="0"/>
              <a:t>Do you have suggestions on how to set up a sustainable validation service for the synthetic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156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91F3-1774-489B-9DCA-E29DACD9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8497"/>
            <a:ext cx="8229600" cy="857250"/>
          </a:xfrm>
        </p:spPr>
        <p:txBody>
          <a:bodyPr/>
          <a:lstStyle/>
          <a:p>
            <a:pPr algn="ctr"/>
            <a:r>
              <a:rPr lang="en-US" sz="2800" dirty="0"/>
              <a:t>Questions?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7631357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409E-9D4A-449D-86C1-34D2E0B4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FBA8E-AC8F-4D9C-8424-87A1297C4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NCHS Data Linkage Program</a:t>
            </a:r>
          </a:p>
          <a:p>
            <a:r>
              <a:rPr lang="en-US" dirty="0"/>
              <a:t>Data Modernization Initiative</a:t>
            </a:r>
          </a:p>
          <a:p>
            <a:pPr lvl="1"/>
            <a:r>
              <a:rPr lang="en-US" sz="2200" dirty="0"/>
              <a:t>Linking to New Sources of Data</a:t>
            </a:r>
          </a:p>
          <a:p>
            <a:pPr lvl="1"/>
            <a:r>
              <a:rPr lang="en-US" sz="2200" dirty="0"/>
              <a:t>Evaluating Linkage Methodologies</a:t>
            </a:r>
          </a:p>
          <a:p>
            <a:pPr lvl="1"/>
            <a:r>
              <a:rPr lang="en-US" sz="2200" dirty="0"/>
              <a:t>Implementing Privacy Preserving Techniques</a:t>
            </a:r>
          </a:p>
          <a:p>
            <a:pPr lvl="2"/>
            <a:r>
              <a:rPr lang="en-US" sz="2000" dirty="0"/>
              <a:t>Privacy Preserving Record Linkage</a:t>
            </a:r>
          </a:p>
          <a:p>
            <a:pPr lvl="2"/>
            <a:r>
              <a:rPr lang="en-US" sz="2000" dirty="0"/>
              <a:t>Synthetic Data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 for 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38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EE73-8FF0-48FF-8597-22ECF8FA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" y="-109493"/>
            <a:ext cx="8229600" cy="857250"/>
          </a:xfrm>
        </p:spPr>
        <p:txBody>
          <a:bodyPr/>
          <a:lstStyle/>
          <a:p>
            <a:r>
              <a:rPr lang="en-US" dirty="0"/>
              <a:t>NCHS Data Linkage Program: Sources</a:t>
            </a:r>
          </a:p>
        </p:txBody>
      </p:sp>
      <p:grpSp>
        <p:nvGrpSpPr>
          <p:cNvPr id="53" name="Group 52" descr="Survey Data examples">
            <a:extLst>
              <a:ext uri="{FF2B5EF4-FFF2-40B4-BE49-F238E27FC236}">
                <a16:creationId xmlns:a16="http://schemas.microsoft.com/office/drawing/2014/main" id="{BD18E217-6E2B-4D1E-B39B-9B58FF570F28}"/>
              </a:ext>
            </a:extLst>
          </p:cNvPr>
          <p:cNvGrpSpPr/>
          <p:nvPr/>
        </p:nvGrpSpPr>
        <p:grpSpPr>
          <a:xfrm>
            <a:off x="116897" y="1014014"/>
            <a:ext cx="4441627" cy="3741306"/>
            <a:chOff x="155862" y="1690688"/>
            <a:chExt cx="5922169" cy="498840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D5271A-47F3-42B4-91D7-22FD40350053}"/>
                </a:ext>
              </a:extLst>
            </p:cNvPr>
            <p:cNvGrpSpPr/>
            <p:nvPr/>
          </p:nvGrpSpPr>
          <p:grpSpPr>
            <a:xfrm>
              <a:off x="155862" y="1690688"/>
              <a:ext cx="5922169" cy="4988408"/>
              <a:chOff x="155862" y="1690688"/>
              <a:chExt cx="5922169" cy="498840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141310-EB50-4E16-9573-944C6A156DCB}"/>
                  </a:ext>
                </a:extLst>
              </p:cNvPr>
              <p:cNvSpPr txBox="1"/>
              <p:nvPr/>
            </p:nvSpPr>
            <p:spPr>
              <a:xfrm>
                <a:off x="155862" y="1696537"/>
                <a:ext cx="59221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u="sng" kern="0" dirty="0">
                    <a:solidFill>
                      <a:prstClr val="black"/>
                    </a:solidFill>
                    <a:latin typeface="Calibri" panose="020F0502020204030204"/>
                  </a:rPr>
                  <a:t>Survey Data</a:t>
                </a:r>
                <a:endParaRPr lang="en-US" sz="1350" u="sng" kern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 panose="020F0502020204030204"/>
                  </a:rPr>
                  <a:t>Sampling frame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 panose="020F0502020204030204"/>
                  </a:rPr>
                  <a:t>Known inference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00B280-6584-4D33-BF4E-10A8501078E3}"/>
                  </a:ext>
                </a:extLst>
              </p:cNvPr>
              <p:cNvSpPr/>
              <p:nvPr/>
            </p:nvSpPr>
            <p:spPr>
              <a:xfrm>
                <a:off x="155862" y="1690688"/>
                <a:ext cx="5837583" cy="4988408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BBF1F07-BDC1-4B68-A5C7-64DD3000C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770" y="4062998"/>
                <a:ext cx="5746285" cy="2423980"/>
              </a:xfrm>
              <a:prstGeom prst="rect">
                <a:avLst/>
              </a:prstGeom>
            </p:spPr>
          </p:pic>
        </p:grpSp>
        <p:pic>
          <p:nvPicPr>
            <p:cNvPr id="52" name="Graphic 51" descr="Bar graph with upward trend with solid fill">
              <a:extLst>
                <a:ext uri="{FF2B5EF4-FFF2-40B4-BE49-F238E27FC236}">
                  <a16:creationId xmlns:a16="http://schemas.microsoft.com/office/drawing/2014/main" id="{395E097D-42BA-411F-A776-5A7E5A06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08738" y="2875549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 descr="Administrative Data examples">
            <a:extLst>
              <a:ext uri="{FF2B5EF4-FFF2-40B4-BE49-F238E27FC236}">
                <a16:creationId xmlns:a16="http://schemas.microsoft.com/office/drawing/2014/main" id="{43AB61E5-0905-45DB-88EB-9BBA3F5B2CD7}"/>
              </a:ext>
            </a:extLst>
          </p:cNvPr>
          <p:cNvGrpSpPr/>
          <p:nvPr/>
        </p:nvGrpSpPr>
        <p:grpSpPr>
          <a:xfrm>
            <a:off x="4668629" y="1014013"/>
            <a:ext cx="4378188" cy="3748112"/>
            <a:chOff x="4668629" y="1014013"/>
            <a:chExt cx="4378188" cy="3748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60DD9CD-738C-4D5F-B01E-2B8D8C710092}"/>
                </a:ext>
              </a:extLst>
            </p:cNvPr>
            <p:cNvGrpSpPr/>
            <p:nvPr/>
          </p:nvGrpSpPr>
          <p:grpSpPr>
            <a:xfrm>
              <a:off x="4668629" y="1014013"/>
              <a:ext cx="4378188" cy="3741306"/>
              <a:chOff x="6224838" y="1690688"/>
              <a:chExt cx="5837584" cy="4988408"/>
            </a:xfrm>
          </p:grpSpPr>
          <p:pic>
            <p:nvPicPr>
              <p:cNvPr id="5" name="Graphic 4" descr="Clipboard Mixed outline">
                <a:extLst>
                  <a:ext uri="{FF2B5EF4-FFF2-40B4-BE49-F238E27FC236}">
                    <a16:creationId xmlns:a16="http://schemas.microsoft.com/office/drawing/2014/main" id="{5024A8F9-09C6-435D-AEB7-4F708EBF5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15825" y="2786922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6" name="Group 5" descr="Housing and Urban Development data include data on timing, receipt, and type of housing assistance.">
                <a:extLst>
                  <a:ext uri="{FF2B5EF4-FFF2-40B4-BE49-F238E27FC236}">
                    <a16:creationId xmlns:a16="http://schemas.microsoft.com/office/drawing/2014/main" id="{B42A7DC4-1170-44FF-A456-892B8E54BD0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506976" y="3841784"/>
                <a:ext cx="1648520" cy="1385141"/>
                <a:chOff x="284560" y="1000938"/>
                <a:chExt cx="2910544" cy="2062002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16F27394-4531-4EAA-8280-52B438398825}"/>
                    </a:ext>
                  </a:extLst>
                </p:cNvPr>
                <p:cNvSpPr/>
                <p:nvPr/>
              </p:nvSpPr>
              <p:spPr>
                <a:xfrm>
                  <a:off x="284560" y="1000938"/>
                  <a:ext cx="2910544" cy="2062002"/>
                </a:xfrm>
                <a:prstGeom prst="roundRect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8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443E3E8-0D56-488E-9FF8-06061DFC26EF}"/>
                    </a:ext>
                  </a:extLst>
                </p:cNvPr>
                <p:cNvGrpSpPr/>
                <p:nvPr/>
              </p:nvGrpSpPr>
              <p:grpSpPr>
                <a:xfrm>
                  <a:off x="346195" y="1153538"/>
                  <a:ext cx="2748107" cy="1909242"/>
                  <a:chOff x="882117" y="3441100"/>
                  <a:chExt cx="2756188" cy="1914857"/>
                </a:xfrm>
              </p:grpSpPr>
              <p:pic>
                <p:nvPicPr>
                  <p:cNvPr id="24" name="Graphic 23" descr="City">
                    <a:extLst>
                      <a:ext uri="{FF2B5EF4-FFF2-40B4-BE49-F238E27FC236}">
                        <a16:creationId xmlns:a16="http://schemas.microsoft.com/office/drawing/2014/main" id="{20508D17-3F55-43F1-9B1B-9A8EEBEB4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093" y="4441557"/>
                    <a:ext cx="914399" cy="914400"/>
                  </a:xfrm>
                  <a:prstGeom prst="rect">
                    <a:avLst/>
                  </a:prstGeom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2E0A563-6420-4F17-AD35-3C667107F58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117" y="3441100"/>
                    <a:ext cx="2756188" cy="11488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783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50" b="1" kern="0" dirty="0">
                        <a:solidFill>
                          <a:srgbClr val="00B050"/>
                        </a:solidFill>
                        <a:latin typeface="Calibri" panose="020F0502020204030204"/>
                      </a:rPr>
                      <a:t>Housing and Urban Development</a:t>
                    </a:r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A64C27F-AFAD-421D-A931-4A1DE373D122}"/>
                  </a:ext>
                </a:extLst>
              </p:cNvPr>
              <p:cNvGrpSpPr/>
              <p:nvPr/>
            </p:nvGrpSpPr>
            <p:grpSpPr>
              <a:xfrm>
                <a:off x="8301208" y="3845624"/>
                <a:ext cx="1645920" cy="1374358"/>
                <a:chOff x="3766279" y="2837336"/>
                <a:chExt cx="2252809" cy="135064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9833822-997B-40B7-89B9-EA9F8DF8593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66279" y="2837336"/>
                  <a:ext cx="2252809" cy="1350646"/>
                  <a:chOff x="4918842" y="3300346"/>
                  <a:chExt cx="2867683" cy="2045950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EDC20077-20AA-46F0-ADDC-BE00A984B632}"/>
                      </a:ext>
                    </a:extLst>
                  </p:cNvPr>
                  <p:cNvSpPr/>
                  <p:nvPr/>
                </p:nvSpPr>
                <p:spPr>
                  <a:xfrm>
                    <a:off x="4918842" y="3300346"/>
                    <a:ext cx="2867683" cy="2045950"/>
                  </a:xfrm>
                  <a:prstGeom prst="roundRect">
                    <a:avLst/>
                  </a:prstGeom>
                  <a:solidFill>
                    <a:srgbClr val="5B9BD5">
                      <a:lumMod val="20000"/>
                      <a:lumOff val="80000"/>
                    </a:srgbClr>
                  </a:solidFill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1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00E5B54-E090-4B4E-A581-22E4461CCEE0}"/>
                      </a:ext>
                    </a:extLst>
                  </p:cNvPr>
                  <p:cNvSpPr txBox="1"/>
                  <p:nvPr/>
                </p:nvSpPr>
                <p:spPr>
                  <a:xfrm>
                    <a:off x="4971541" y="3550734"/>
                    <a:ext cx="2814984" cy="824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en-US" sz="1050" b="1" kern="0" dirty="0">
                        <a:solidFill>
                          <a:srgbClr val="0070C0"/>
                        </a:solidFill>
                        <a:latin typeface="Calibri" panose="020F0502020204030204"/>
                      </a:rPr>
                      <a:t>Medicare and Medicaid </a:t>
                    </a:r>
                    <a:endParaRPr lang="en-US" sz="105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pic>
              <p:nvPicPr>
                <p:cNvPr id="17" name="Graphic 16" descr="Doctor">
                  <a:extLst>
                    <a:ext uri="{FF2B5EF4-FFF2-40B4-BE49-F238E27FC236}">
                      <a16:creationId xmlns:a16="http://schemas.microsoft.com/office/drawing/2014/main" id="{B6C44ACF-225B-4638-9B9E-2CED3C40F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6903" y="3444092"/>
                  <a:ext cx="602079" cy="602078"/>
                </a:xfrm>
                <a:prstGeom prst="rect">
                  <a:avLst/>
                </a:prstGeom>
              </p:spPr>
            </p:pic>
            <p:pic>
              <p:nvPicPr>
                <p:cNvPr id="18" name="Graphic 17" descr="Money">
                  <a:extLst>
                    <a:ext uri="{FF2B5EF4-FFF2-40B4-BE49-F238E27FC236}">
                      <a16:creationId xmlns:a16="http://schemas.microsoft.com/office/drawing/2014/main" id="{F7C90EFA-8A8A-45FD-A8F6-019EDB313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116" y="3444092"/>
                  <a:ext cx="602079" cy="602078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 descr="Mortality data include cause of death from the National Death Index.">
                <a:extLst>
                  <a:ext uri="{FF2B5EF4-FFF2-40B4-BE49-F238E27FC236}">
                    <a16:creationId xmlns:a16="http://schemas.microsoft.com/office/drawing/2014/main" id="{F62FBD6D-9F84-4D59-9F1E-386A26C12729}"/>
                  </a:ext>
                </a:extLst>
              </p:cNvPr>
              <p:cNvGrpSpPr/>
              <p:nvPr/>
            </p:nvGrpSpPr>
            <p:grpSpPr>
              <a:xfrm>
                <a:off x="10123088" y="3845019"/>
                <a:ext cx="1706280" cy="1381798"/>
                <a:chOff x="9272897" y="1167549"/>
                <a:chExt cx="2910551" cy="2049911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5CD4A65-41C6-4C52-9A0C-86642C85946D}"/>
                    </a:ext>
                  </a:extLst>
                </p:cNvPr>
                <p:cNvSpPr/>
                <p:nvPr/>
              </p:nvSpPr>
              <p:spPr>
                <a:xfrm>
                  <a:off x="9272897" y="1167549"/>
                  <a:ext cx="2910551" cy="2049911"/>
                </a:xfrm>
                <a:prstGeom prst="roundRect">
                  <a:avLst/>
                </a:prstGeom>
                <a:solidFill>
                  <a:srgbClr val="FFF0C1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13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F844C10-9846-4BCB-82F6-1829E9D48408}"/>
                    </a:ext>
                  </a:extLst>
                </p:cNvPr>
                <p:cNvGrpSpPr/>
                <p:nvPr/>
              </p:nvGrpSpPr>
              <p:grpSpPr>
                <a:xfrm>
                  <a:off x="9505774" y="1387381"/>
                  <a:ext cx="2444797" cy="1533417"/>
                  <a:chOff x="8919613" y="3498454"/>
                  <a:chExt cx="2444797" cy="1533417"/>
                </a:xfrm>
              </p:grpSpPr>
              <p:pic>
                <p:nvPicPr>
                  <p:cNvPr id="13" name="Graphic 12" descr="Document">
                    <a:extLst>
                      <a:ext uri="{FF2B5EF4-FFF2-40B4-BE49-F238E27FC236}">
                        <a16:creationId xmlns:a16="http://schemas.microsoft.com/office/drawing/2014/main" id="{13B08520-8E92-4655-BDE6-526FF065E8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95388" y="4117471"/>
                    <a:ext cx="914401" cy="914400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3E453B-5552-42BA-A7F9-1A1F3A30A93D}"/>
                      </a:ext>
                    </a:extLst>
                  </p:cNvPr>
                  <p:cNvSpPr txBox="1"/>
                  <p:nvPr/>
                </p:nvSpPr>
                <p:spPr>
                  <a:xfrm>
                    <a:off x="8919613" y="3498454"/>
                    <a:ext cx="2444797" cy="5022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50" b="1" kern="0" dirty="0">
                        <a:solidFill>
                          <a:srgbClr val="ED7D31"/>
                        </a:solidFill>
                        <a:latin typeface="Calibri" panose="020F0502020204030204"/>
                      </a:rPr>
                      <a:t>Mortality</a:t>
                    </a:r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05D65-D75B-4E4E-B110-1340603ECEDC}"/>
                  </a:ext>
                </a:extLst>
              </p:cNvPr>
              <p:cNvSpPr txBox="1"/>
              <p:nvPr/>
            </p:nvSpPr>
            <p:spPr>
              <a:xfrm>
                <a:off x="6224838" y="1696537"/>
                <a:ext cx="58375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u="sng" kern="0" dirty="0">
                    <a:solidFill>
                      <a:prstClr val="black"/>
                    </a:solidFill>
                    <a:latin typeface="Calibri" panose="020F0502020204030204"/>
                  </a:rPr>
                  <a:t>Administrative Data</a:t>
                </a: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 panose="020F0502020204030204"/>
                  </a:rPr>
                  <a:t>Program participation/vital status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 panose="020F0502020204030204"/>
                  </a:rPr>
                  <a:t>Not meant for research purposes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1FA725-2F32-491D-AE1F-47CD84B499BD}"/>
                  </a:ext>
                </a:extLst>
              </p:cNvPr>
              <p:cNvSpPr/>
              <p:nvPr/>
            </p:nvSpPr>
            <p:spPr>
              <a:xfrm>
                <a:off x="6224838" y="1690688"/>
                <a:ext cx="5837583" cy="4988408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C42BB2C-2A63-47CF-B71C-049BA188839D}"/>
                </a:ext>
              </a:extLst>
            </p:cNvPr>
            <p:cNvGrpSpPr/>
            <p:nvPr/>
          </p:nvGrpSpPr>
          <p:grpSpPr>
            <a:xfrm>
              <a:off x="4814304" y="3731500"/>
              <a:ext cx="1300369" cy="1030625"/>
              <a:chOff x="243247" y="1888740"/>
              <a:chExt cx="1615018" cy="1763044"/>
            </a:xfrm>
          </p:grpSpPr>
          <p:grpSp>
            <p:nvGrpSpPr>
              <p:cNvPr id="35" name="Group 34" descr="Mortality data include cause of death from the National Death Index.">
                <a:extLst>
                  <a:ext uri="{FF2B5EF4-FFF2-40B4-BE49-F238E27FC236}">
                    <a16:creationId xmlns:a16="http://schemas.microsoft.com/office/drawing/2014/main" id="{60027391-E4E3-4988-A541-83109DA84244}"/>
                  </a:ext>
                </a:extLst>
              </p:cNvPr>
              <p:cNvGrpSpPr/>
              <p:nvPr/>
            </p:nvGrpSpPr>
            <p:grpSpPr>
              <a:xfrm>
                <a:off x="326321" y="1888740"/>
                <a:ext cx="1531944" cy="1763044"/>
                <a:chOff x="9349048" y="2705364"/>
                <a:chExt cx="2168475" cy="2350719"/>
              </a:xfrm>
              <a:solidFill>
                <a:srgbClr val="FFCCFF"/>
              </a:solidFill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CCF692D8-8A8A-413B-8090-D1EDF1E1DA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49048" y="2705364"/>
                  <a:ext cx="2168475" cy="2350719"/>
                </a:xfrm>
                <a:prstGeom prst="roundRect">
                  <a:avLst/>
                </a:prstGeom>
                <a:grp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8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EFD2263-5EFC-43FE-9104-92E1CE708E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01253" y="2880334"/>
                  <a:ext cx="1839874" cy="9476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 defTabSz="68578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b="1" kern="0" dirty="0">
                      <a:solidFill>
                        <a:srgbClr val="9A4E9E"/>
                      </a:solidFill>
                      <a:latin typeface="Calibri" panose="020F0502020204030204"/>
                    </a:rPr>
                    <a:t>Geocoded Addresses </a:t>
                  </a:r>
                </a:p>
              </p:txBody>
            </p:sp>
          </p:grpSp>
          <p:pic>
            <p:nvPicPr>
              <p:cNvPr id="36" name="Graphic 35" descr="Globe outline">
                <a:extLst>
                  <a:ext uri="{FF2B5EF4-FFF2-40B4-BE49-F238E27FC236}">
                    <a16:creationId xmlns:a16="http://schemas.microsoft.com/office/drawing/2014/main" id="{D215E33D-47F0-4E47-99F7-E16AEDEB3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45343" y="2690633"/>
                <a:ext cx="493901" cy="786022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AC72-CC2B-48A4-B113-B20B1F156A3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43247" y="2924496"/>
                <a:ext cx="1496416" cy="44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>
                  <a:defRPr/>
                </a:pPr>
                <a:endParaRPr lang="en-US" sz="110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75C304-1D18-49B5-B7BC-285F68FE2B9D}"/>
                </a:ext>
              </a:extLst>
            </p:cNvPr>
            <p:cNvGrpSpPr/>
            <p:nvPr/>
          </p:nvGrpSpPr>
          <p:grpSpPr>
            <a:xfrm>
              <a:off x="6252330" y="3714558"/>
              <a:ext cx="1234440" cy="1042416"/>
              <a:chOff x="8314334" y="5266289"/>
              <a:chExt cx="1645920" cy="1389888"/>
            </a:xfrm>
          </p:grpSpPr>
          <p:grpSp>
            <p:nvGrpSpPr>
              <p:cNvPr id="40" name="Group 39" descr="Housing and Urban Development data include data on timing, receipt, and type of housing assistance.">
                <a:extLst>
                  <a:ext uri="{FF2B5EF4-FFF2-40B4-BE49-F238E27FC236}">
                    <a16:creationId xmlns:a16="http://schemas.microsoft.com/office/drawing/2014/main" id="{409BF69E-FE89-4013-922D-7A73DD15B10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314334" y="5266289"/>
                <a:ext cx="1645920" cy="1389888"/>
                <a:chOff x="246579" y="1234490"/>
                <a:chExt cx="2910547" cy="3191256"/>
              </a:xfrm>
              <a:solidFill>
                <a:srgbClr val="FBD9CF"/>
              </a:solidFill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FBB8EF65-7FE8-44C7-877F-E8B70CDD0E8A}"/>
                    </a:ext>
                  </a:extLst>
                </p:cNvPr>
                <p:cNvSpPr/>
                <p:nvPr/>
              </p:nvSpPr>
              <p:spPr>
                <a:xfrm>
                  <a:off x="246579" y="1234490"/>
                  <a:ext cx="2910547" cy="3191256"/>
                </a:xfrm>
                <a:prstGeom prst="roundRect">
                  <a:avLst/>
                </a:prstGeom>
                <a:grp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8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167A81C-4091-4DEC-888F-FBCBE22D08F5}"/>
                    </a:ext>
                  </a:extLst>
                </p:cNvPr>
                <p:cNvSpPr txBox="1"/>
                <p:nvPr/>
              </p:nvSpPr>
              <p:spPr>
                <a:xfrm>
                  <a:off x="423189" y="1407022"/>
                  <a:ext cx="2492721" cy="12720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 defTabSz="914378">
                    <a:defRPr/>
                  </a:pPr>
                  <a:r>
                    <a:rPr lang="en-US" sz="1050" b="1" kern="0" dirty="0">
                      <a:solidFill>
                        <a:srgbClr val="A5A5A5">
                          <a:lumMod val="50000"/>
                        </a:srgbClr>
                      </a:solidFill>
                      <a:latin typeface="Calibri" panose="020F0502020204030204"/>
                    </a:rPr>
                    <a:t>End Stage Renal Disease </a:t>
                  </a:r>
                </a:p>
              </p:txBody>
            </p:sp>
          </p:grpSp>
          <p:pic>
            <p:nvPicPr>
              <p:cNvPr id="45" name="Graphic 44" descr="Kidneys">
                <a:extLst>
                  <a:ext uri="{FF2B5EF4-FFF2-40B4-BE49-F238E27FC236}">
                    <a16:creationId xmlns:a16="http://schemas.microsoft.com/office/drawing/2014/main" id="{CB767DD9-E3C6-4F6F-80E1-A163F7E93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896919" y="5852253"/>
                <a:ext cx="609600" cy="6096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DE058AC-6409-49C3-9016-A222DD87DD80}"/>
                </a:ext>
              </a:extLst>
            </p:cNvPr>
            <p:cNvGrpSpPr/>
            <p:nvPr/>
          </p:nvGrpSpPr>
          <p:grpSpPr>
            <a:xfrm>
              <a:off x="7637596" y="3724695"/>
              <a:ext cx="1234440" cy="1030625"/>
              <a:chOff x="5963307" y="65100"/>
              <a:chExt cx="2438400" cy="1808113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8BA3ACE-DA7D-4F81-9A9E-A042F0E86C15}"/>
                  </a:ext>
                </a:extLst>
              </p:cNvPr>
              <p:cNvSpPr/>
              <p:nvPr/>
            </p:nvSpPr>
            <p:spPr>
              <a:xfrm>
                <a:off x="5963307" y="65100"/>
                <a:ext cx="2438400" cy="1808113"/>
              </a:xfrm>
              <a:prstGeom prst="roundRect">
                <a:avLst/>
              </a:prstGeom>
              <a:ln w="38100">
                <a:solidFill>
                  <a:srgbClr val="020916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78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55" name="Graphic 54" descr="Soldier">
                <a:extLst>
                  <a:ext uri="{FF2B5EF4-FFF2-40B4-BE49-F238E27FC236}">
                    <a16:creationId xmlns:a16="http://schemas.microsoft.com/office/drawing/2014/main" id="{6EF5F645-472D-40F0-A8F9-F0C757113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6883803" y="991576"/>
                <a:ext cx="597407" cy="597408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540213D-1B77-4B5E-9D12-ED15A001801D}"/>
              </a:ext>
            </a:extLst>
          </p:cNvPr>
          <p:cNvSpPr txBox="1"/>
          <p:nvPr/>
        </p:nvSpPr>
        <p:spPr>
          <a:xfrm>
            <a:off x="7660315" y="3792533"/>
            <a:ext cx="11945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8718335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602AC-5BEF-4509-8D0C-BC4FBB4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73" y="-215153"/>
            <a:ext cx="8322527" cy="876792"/>
          </a:xfrm>
        </p:spPr>
        <p:txBody>
          <a:bodyPr/>
          <a:lstStyle/>
          <a:p>
            <a:pPr algn="ctr"/>
            <a:r>
              <a:rPr lang="en-US" sz="2400" dirty="0"/>
              <a:t>Linking NCHS Survey Data to Two New Sources of Data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EA5AE05-4EA7-4EF5-A3DE-78FB68978A19}"/>
              </a:ext>
            </a:extLst>
          </p:cNvPr>
          <p:cNvSpPr txBox="1">
            <a:spLocks/>
          </p:cNvSpPr>
          <p:nvPr/>
        </p:nvSpPr>
        <p:spPr bwMode="auto">
          <a:xfrm>
            <a:off x="375425" y="779958"/>
            <a:ext cx="3876332" cy="781214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2000" dirty="0"/>
              <a:t>Veterans Affairs (VA) data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7D982B9-8434-4024-980E-74704733D5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1" y="787393"/>
            <a:ext cx="4114800" cy="781214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Transformed Medicaid Statistical Information System (T-MSIS)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1B5FD-D151-4DE5-ABBF-6C9BC9A8E6EF}"/>
              </a:ext>
            </a:extLst>
          </p:cNvPr>
          <p:cNvSpPr txBox="1"/>
          <p:nvPr/>
        </p:nvSpPr>
        <p:spPr>
          <a:xfrm>
            <a:off x="423744" y="1680122"/>
            <a:ext cx="84823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of these new data sources:</a:t>
            </a:r>
          </a:p>
          <a:p>
            <a:endParaRPr lang="en-US" sz="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enhanced linkage methodologies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available for researchers in summer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used to answer key policy questions,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VA: What are the health characteristics, outcomes, and health care utilization for Veterans within and outside the VA health system?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T-MSIS: How do health policy changes affect the health of Medicaid recipients?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T-MSIS PII data quality assessment will be included in linkage documentation.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952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C97B-9DE2-46FD-9C59-5765EA37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3107"/>
          </a:xfrm>
        </p:spPr>
        <p:txBody>
          <a:bodyPr/>
          <a:lstStyle/>
          <a:p>
            <a:r>
              <a:rPr lang="en-US" dirty="0"/>
              <a:t>Evaluating Linkage Methodologies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4CF7E-2454-4A5A-A578-AA12A19AF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556" y="1175203"/>
            <a:ext cx="8343900" cy="3341688"/>
          </a:xfrm>
        </p:spPr>
        <p:txBody>
          <a:bodyPr/>
          <a:lstStyle/>
          <a:p>
            <a:r>
              <a:rPr lang="en-US" sz="2000" dirty="0"/>
              <a:t>NCHS Data Linkage Program developed state-of-the-art methodologies to link data (including machine learning)</a:t>
            </a:r>
          </a:p>
          <a:p>
            <a:endParaRPr lang="en-US" sz="2000" dirty="0"/>
          </a:p>
          <a:p>
            <a:r>
              <a:rPr lang="en-US" sz="2000" dirty="0"/>
              <a:t>Comparison of NCHS enhanced algorithm to open-source linkage software</a:t>
            </a:r>
          </a:p>
          <a:p>
            <a:endParaRPr lang="en-US" sz="1400" dirty="0"/>
          </a:p>
          <a:p>
            <a:pPr lvl="1"/>
            <a:r>
              <a:rPr lang="en-US" sz="2000" dirty="0"/>
              <a:t>Exploring Match*Pro </a:t>
            </a:r>
          </a:p>
          <a:p>
            <a:pPr lvl="1"/>
            <a:r>
              <a:rPr lang="en-US" sz="2000" dirty="0"/>
              <a:t>Could be utilized enterprise wide</a:t>
            </a:r>
          </a:p>
          <a:p>
            <a:pPr marL="914378" lvl="2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2213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3C54-CF83-421E-AB3C-9BC08CAF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-4167"/>
            <a:ext cx="8229600" cy="857250"/>
          </a:xfrm>
        </p:spPr>
        <p:txBody>
          <a:bodyPr/>
          <a:lstStyle/>
          <a:p>
            <a:r>
              <a:rPr lang="en-US" dirty="0"/>
              <a:t>Initial Match*Pro Comparison to Standard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5832-4A1E-42DD-AC0B-9D865069A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732" y="920252"/>
            <a:ext cx="8524068" cy="3341688"/>
          </a:xfrm>
        </p:spPr>
        <p:txBody>
          <a:bodyPr/>
          <a:lstStyle/>
          <a:p>
            <a:r>
              <a:rPr lang="en-US" sz="2200" dirty="0"/>
              <a:t>Random sample was compared</a:t>
            </a:r>
          </a:p>
          <a:p>
            <a:r>
              <a:rPr lang="en-US" sz="2200" dirty="0"/>
              <a:t>Preliminary results are promising for total number of possible pairs</a:t>
            </a:r>
          </a:p>
          <a:p>
            <a:endParaRPr lang="en-US" sz="600" dirty="0"/>
          </a:p>
          <a:p>
            <a:pPr lvl="1"/>
            <a:r>
              <a:rPr lang="en-US" sz="2000" dirty="0"/>
              <a:t>P(&gt;0.95)</a:t>
            </a:r>
            <a:r>
              <a:rPr lang="en-US" sz="2000" dirty="0">
                <a:sym typeface="Wingdings" panose="05000000000000000000" pitchFamily="2" charset="2"/>
              </a:rPr>
              <a:t> concordance 87%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P(&gt;0.85) concordance 89%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1DD382-8D2D-45C6-B149-0F60D1A9CE2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0935664"/>
              </p:ext>
            </p:extLst>
          </p:nvPr>
        </p:nvGraphicFramePr>
        <p:xfrm>
          <a:off x="162732" y="2887067"/>
          <a:ext cx="4679824" cy="18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478">
                  <a:extLst>
                    <a:ext uri="{9D8B030D-6E8A-4147-A177-3AD203B41FA5}">
                      <a16:colId xmlns:a16="http://schemas.microsoft.com/office/drawing/2014/main" val="55708304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3913441834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131484553"/>
                    </a:ext>
                  </a:extLst>
                </a:gridCol>
                <a:gridCol w="616141">
                  <a:extLst>
                    <a:ext uri="{9D8B030D-6E8A-4147-A177-3AD203B41FA5}">
                      <a16:colId xmlns:a16="http://schemas.microsoft.com/office/drawing/2014/main" val="1800597826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141117886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highlight>
                            <a:srgbClr val="0000FF"/>
                          </a:highlight>
                        </a:rPr>
                        <a:t>Gold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491971"/>
                  </a:ext>
                </a:extLst>
              </a:tr>
              <a:tr h="366395">
                <a:tc rowSpan="4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Match*Pro P(&gt;0.95)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Did not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Linked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909861"/>
                  </a:ext>
                </a:extLst>
              </a:tr>
              <a:tr h="3663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Did not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32629"/>
                  </a:ext>
                </a:extLst>
              </a:tr>
              <a:tr h="3663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Linked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6,908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6,918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19306"/>
                  </a:ext>
                </a:extLst>
              </a:tr>
              <a:tr h="3663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7,916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1175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B8170-0BBD-4DDA-9515-49C423AE6D7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2098295"/>
              </p:ext>
            </p:extLst>
          </p:nvPr>
        </p:nvGraphicFramePr>
        <p:xfrm>
          <a:off x="4464176" y="2887067"/>
          <a:ext cx="4679824" cy="217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478">
                  <a:extLst>
                    <a:ext uri="{9D8B030D-6E8A-4147-A177-3AD203B41FA5}">
                      <a16:colId xmlns:a16="http://schemas.microsoft.com/office/drawing/2014/main" val="55708304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3913441834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131484553"/>
                    </a:ext>
                  </a:extLst>
                </a:gridCol>
                <a:gridCol w="616141">
                  <a:extLst>
                    <a:ext uri="{9D8B030D-6E8A-4147-A177-3AD203B41FA5}">
                      <a16:colId xmlns:a16="http://schemas.microsoft.com/office/drawing/2014/main" val="1800597826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1411178864"/>
                    </a:ext>
                  </a:extLst>
                </a:gridCol>
              </a:tblGrid>
              <a:tr h="3103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highlight>
                            <a:srgbClr val="0000FF"/>
                          </a:highlight>
                        </a:rPr>
                        <a:t>Gold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491971"/>
                  </a:ext>
                </a:extLst>
              </a:tr>
              <a:tr h="310373">
                <a:tc rowSpan="4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Match*Pro P(&gt;0.85)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Did not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Linked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909861"/>
                  </a:ext>
                </a:extLst>
              </a:tr>
              <a:tr h="310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Did not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32629"/>
                  </a:ext>
                </a:extLst>
              </a:tr>
              <a:tr h="310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Linked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19306"/>
                  </a:ext>
                </a:extLst>
              </a:tr>
              <a:tr h="310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11754"/>
                  </a:ext>
                </a:extLst>
              </a:tr>
              <a:tr h="31037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90537"/>
                  </a:ext>
                </a:extLst>
              </a:tr>
              <a:tr h="31037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02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3C54-CF83-421E-AB3C-9BC08CAF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Comparison Analysis and Future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5832-4A1E-42DD-AC0B-9D865069A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Explore off diagonals</a:t>
            </a:r>
          </a:p>
          <a:p>
            <a:r>
              <a:rPr lang="en-US" dirty="0"/>
              <a:t>Assess impact on secondary analysis</a:t>
            </a:r>
          </a:p>
          <a:p>
            <a:r>
              <a:rPr lang="en-US" dirty="0"/>
              <a:t>Resolve computing capacity issues for larger datasets</a:t>
            </a:r>
          </a:p>
          <a:p>
            <a:pPr lvl="1"/>
            <a:endParaRPr lang="en-US" dirty="0"/>
          </a:p>
        </p:txBody>
      </p:sp>
      <p:pic>
        <p:nvPicPr>
          <p:cNvPr id="4" name="Picture 3" descr="Table of MatchPro to Gold standard linkages">
            <a:extLst>
              <a:ext uri="{FF2B5EF4-FFF2-40B4-BE49-F238E27FC236}">
                <a16:creationId xmlns:a16="http://schemas.microsoft.com/office/drawing/2014/main" id="{4C72EF97-0463-4844-B1CF-DDE6B759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43" y="2829719"/>
            <a:ext cx="4718713" cy="1859441"/>
          </a:xfrm>
          <a:prstGeom prst="rect">
            <a:avLst/>
          </a:prstGeom>
        </p:spPr>
      </p:pic>
      <p:grpSp>
        <p:nvGrpSpPr>
          <p:cNvPr id="7" name="Group 6" descr="circled off diagonals">
            <a:extLst>
              <a:ext uri="{FF2B5EF4-FFF2-40B4-BE49-F238E27FC236}">
                <a16:creationId xmlns:a16="http://schemas.microsoft.com/office/drawing/2014/main" id="{8B2F68E4-46FC-48A3-A209-3D0995930F31}"/>
              </a:ext>
            </a:extLst>
          </p:cNvPr>
          <p:cNvGrpSpPr/>
          <p:nvPr/>
        </p:nvGrpSpPr>
        <p:grpSpPr>
          <a:xfrm>
            <a:off x="4241587" y="3613442"/>
            <a:ext cx="1320373" cy="635829"/>
            <a:chOff x="4241587" y="3613442"/>
            <a:chExt cx="1320373" cy="6358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F48B51-5EBF-4D42-B7F4-2965EB887B2A}"/>
                </a:ext>
              </a:extLst>
            </p:cNvPr>
            <p:cNvSpPr/>
            <p:nvPr/>
          </p:nvSpPr>
          <p:spPr>
            <a:xfrm>
              <a:off x="4241587" y="3957277"/>
              <a:ext cx="568618" cy="2919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ED0813-7616-4391-AA78-78E7A75CE339}"/>
                </a:ext>
              </a:extLst>
            </p:cNvPr>
            <p:cNvSpPr/>
            <p:nvPr/>
          </p:nvSpPr>
          <p:spPr>
            <a:xfrm>
              <a:off x="4993342" y="3613442"/>
              <a:ext cx="568618" cy="2919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3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AF8E-3DE5-44DC-BC8C-37414FB8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Implementing </a:t>
            </a:r>
            <a:r>
              <a:rPr lang="en-US" dirty="0"/>
              <a:t>Privacy Preserving Techniques: </a:t>
            </a:r>
            <a:br>
              <a:rPr lang="en-US" dirty="0"/>
            </a:br>
            <a:r>
              <a:rPr lang="en-US" dirty="0"/>
              <a:t>Evaluating Privacy Preserving Record Linkage (PPRL)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AC30-2C59-478A-88A8-D156FE9B4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7" y="1363491"/>
            <a:ext cx="4706596" cy="2114312"/>
          </a:xfrm>
        </p:spPr>
        <p:txBody>
          <a:bodyPr/>
          <a:lstStyle/>
          <a:p>
            <a:r>
              <a:rPr lang="en-US" sz="2000" dirty="0"/>
              <a:t>PPRL could expand linkage opportunities to new sources of data</a:t>
            </a:r>
          </a:p>
          <a:p>
            <a:endParaRPr lang="en-US" sz="1400" dirty="0"/>
          </a:p>
          <a:p>
            <a:r>
              <a:rPr lang="en-US" sz="2000" dirty="0"/>
              <a:t>Assessed how PPRL compared to standard linkage methodologies (using NHCS-NDI linkage for comparison)</a:t>
            </a:r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5DD30-7A44-4AF4-AD19-2D0EF6787915}"/>
              </a:ext>
            </a:extLst>
          </p:cNvPr>
          <p:cNvSpPr txBox="1"/>
          <p:nvPr/>
        </p:nvSpPr>
        <p:spPr>
          <a:xfrm>
            <a:off x="-115222" y="3523786"/>
            <a:ext cx="4992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 ranged from 93.8% to 98.9%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ranged from 98.7% to 97.8%</a:t>
            </a:r>
          </a:p>
          <a:p>
            <a:endParaRPr lang="en-US"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methodological assessment of privacy preserving record linkage using survey and administrative data">
            <a:extLst>
              <a:ext uri="{FF2B5EF4-FFF2-40B4-BE49-F238E27FC236}">
                <a16:creationId xmlns:a16="http://schemas.microsoft.com/office/drawing/2014/main" id="{46F374C1-D091-4DC0-A9A6-96C5378A3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005" b="54005"/>
          <a:stretch/>
        </p:blipFill>
        <p:spPr>
          <a:xfrm>
            <a:off x="4683654" y="1363491"/>
            <a:ext cx="4333875" cy="2114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70FB1-4D3B-491B-987B-5CD3F298BF1C}"/>
              </a:ext>
            </a:extLst>
          </p:cNvPr>
          <p:cNvSpPr txBox="1"/>
          <p:nvPr/>
        </p:nvSpPr>
        <p:spPr>
          <a:xfrm>
            <a:off x="4936595" y="3778065"/>
            <a:ext cx="4080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Journal IAOS: DOI 10.3233/SJI-210891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810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EE4F-FE00-43EB-93BE-A230DA0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6585"/>
          </a:xfrm>
        </p:spPr>
        <p:txBody>
          <a:bodyPr/>
          <a:lstStyle/>
          <a:p>
            <a:r>
              <a:rPr lang="en-US" sz="2400" dirty="0"/>
              <a:t>Implementing </a:t>
            </a:r>
            <a:r>
              <a:rPr lang="en-US" dirty="0"/>
              <a:t>Privacy Preserving Techniques: PPRL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D379-9198-400F-AB17-67D67ACA3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401050" cy="3627810"/>
          </a:xfrm>
        </p:spPr>
        <p:txBody>
          <a:bodyPr/>
          <a:lstStyle/>
          <a:p>
            <a:r>
              <a:rPr lang="en-US" sz="2000" dirty="0"/>
              <a:t>Assess different PPRL tools, using NCHS linked data as gold standard</a:t>
            </a:r>
          </a:p>
          <a:p>
            <a:endParaRPr lang="en-US" sz="1400" dirty="0"/>
          </a:p>
          <a:p>
            <a:pPr lvl="1"/>
            <a:r>
              <a:rPr lang="en-US" sz="1800" dirty="0"/>
              <a:t>Supported with OS-PCORTF FY 22 funding</a:t>
            </a:r>
          </a:p>
          <a:p>
            <a:pPr lvl="1"/>
            <a:r>
              <a:rPr lang="en-US" sz="1800" dirty="0"/>
              <a:t>Open source and commercial products</a:t>
            </a:r>
          </a:p>
          <a:p>
            <a:pPr lvl="1"/>
            <a:r>
              <a:rPr lang="en-US" sz="1800" dirty="0"/>
              <a:t>Evaluating sub-populations and linkage quality</a:t>
            </a:r>
          </a:p>
          <a:p>
            <a:pPr marL="457188" lvl="1" indent="0">
              <a:buNone/>
            </a:pPr>
            <a:endParaRPr lang="en-US" sz="1400" dirty="0"/>
          </a:p>
          <a:p>
            <a:r>
              <a:rPr lang="en-US" sz="2000" dirty="0"/>
              <a:t>Collaborate with ASPE to inform other HHS OPDIVs considering PPRL implementation going forward</a:t>
            </a:r>
          </a:p>
          <a:p>
            <a:endParaRPr lang="en-US" sz="2000" dirty="0"/>
          </a:p>
          <a:p>
            <a:r>
              <a:rPr lang="en-US" sz="2000" dirty="0"/>
              <a:t>Participate in CDC’s PPRL Community of Practice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6066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</TotalTime>
  <Words>763</Words>
  <Application>Microsoft Office PowerPoint</Application>
  <PresentationFormat>On-screen Show (16:9)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Courier New</vt:lpstr>
      <vt:lpstr>Wingdings</vt:lpstr>
      <vt:lpstr>Myriad Web Pro</vt:lpstr>
      <vt:lpstr>Arial</vt:lpstr>
      <vt:lpstr>NCEH_ATSDR_combined</vt:lpstr>
      <vt:lpstr>1_NCEH_ATSDR_combined</vt:lpstr>
      <vt:lpstr>2_NCEH_ATSDR_combined</vt:lpstr>
      <vt:lpstr>3_NCEH_ATSDR_combined</vt:lpstr>
      <vt:lpstr>Advancing the Data Modernization Initiative  through Data Linkages</vt:lpstr>
      <vt:lpstr>Overview</vt:lpstr>
      <vt:lpstr>NCHS Data Linkage Program: Sources</vt:lpstr>
      <vt:lpstr>Linking NCHS Survey Data to Two New Sources of Data</vt:lpstr>
      <vt:lpstr>Evaluating Linkage Methodologies</vt:lpstr>
      <vt:lpstr>Initial Match*Pro Comparison to Standard Methods</vt:lpstr>
      <vt:lpstr>Next Steps for Comparison Analysis and Future Use</vt:lpstr>
      <vt:lpstr>Implementing Privacy Preserving Techniques:  Evaluating Privacy Preserving Record Linkage (PPRL)</vt:lpstr>
      <vt:lpstr>Implementing Privacy Preserving Techniques: PPRL Next Steps</vt:lpstr>
      <vt:lpstr>Implementing Privacy Preserving Techniques:  Synthetic Linked Data</vt:lpstr>
      <vt:lpstr>Summary: DMI and Data Linkages</vt:lpstr>
      <vt:lpstr>Questions for the Board:</vt:lpstr>
      <vt:lpstr>Questions?    Thank you!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Moore, Jennifer A. (CDC/DDPHSS/NCHS/OD)</cp:lastModifiedBy>
  <cp:revision>454</cp:revision>
  <cp:lastPrinted>2020-01-28T18:59:20Z</cp:lastPrinted>
  <dcterms:created xsi:type="dcterms:W3CDTF">2011-03-17T17:43:16Z</dcterms:created>
  <dcterms:modified xsi:type="dcterms:W3CDTF">2022-06-16T11:30:58Z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2021-04-20T15:54:44Z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e7872ffe-d046-4c56-b4b2-b49e8364bbb4</vt:lpwstr>
  </property>
  <property fmtid="{D5CDD505-2E9C-101B-9397-08002B2CF9AE}" pid="9" name="MSIP_Label_7b94a7b8-f06c-4dfe-bdcc-9b548fd58c31_ContentBits">
    <vt:lpwstr>0</vt:lpwstr>
  </property>
</Properties>
</file>