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8" r:id="rId1"/>
    <p:sldMasterId id="2147483861" r:id="rId2"/>
  </p:sldMasterIdLst>
  <p:notesMasterIdLst>
    <p:notesMasterId r:id="rId14"/>
  </p:notesMasterIdLst>
  <p:handoutMasterIdLst>
    <p:handoutMasterId r:id="rId15"/>
  </p:handoutMasterIdLst>
  <p:sldIdLst>
    <p:sldId id="327" r:id="rId3"/>
    <p:sldId id="424" r:id="rId4"/>
    <p:sldId id="1356" r:id="rId5"/>
    <p:sldId id="1355" r:id="rId6"/>
    <p:sldId id="1340" r:id="rId7"/>
    <p:sldId id="1343" r:id="rId8"/>
    <p:sldId id="1344" r:id="rId9"/>
    <p:sldId id="1345" r:id="rId10"/>
    <p:sldId id="1341" r:id="rId11"/>
    <p:sldId id="1359" r:id="rId12"/>
    <p:sldId id="404" r:id="rId13"/>
  </p:sldIdLst>
  <p:sldSz cx="9144000" cy="5143500" type="screen16x9"/>
  <p:notesSz cx="6985000" cy="92837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yriad Web Pro" panose="020B0604020202020204" charset="0"/>
      <p:regular r:id="rId20"/>
      <p:bold r:id="rId21"/>
      <p: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eFrances, Carol J. (CDC/DDPHSS/NCHS/DHCS)" initials="DCJ(" lastIdx="1" clrIdx="6">
    <p:extLst>
      <p:ext uri="{19B8F6BF-5375-455C-9EA6-DF929625EA0E}">
        <p15:presenceInfo xmlns:p15="http://schemas.microsoft.com/office/powerpoint/2012/main" userId="S::csd0@cdc.gov::5620fbe4-95bc-447f-8ac4-2f3e9843bf37" providerId="AD"/>
      </p:ext>
    </p:extLst>
  </p:cmAuthor>
  <p:cmAuthor id="1" name="Flagg, Lee Anne (CDC/DDPHSS/NCHS/DVS)" initials="FLA(" lastIdx="5" clrIdx="0">
    <p:extLst>
      <p:ext uri="{19B8F6BF-5375-455C-9EA6-DF929625EA0E}">
        <p15:presenceInfo xmlns:p15="http://schemas.microsoft.com/office/powerpoint/2012/main" userId="S-1-5-21-1207783550-2075000910-922709458-558518" providerId="AD"/>
      </p:ext>
    </p:extLst>
  </p:cmAuthor>
  <p:cmAuthor id="8" name="Ashman, Jill (CDC/DDPHSS/NCHS/DHCS)" initials="AJ(" lastIdx="2" clrIdx="7">
    <p:extLst>
      <p:ext uri="{19B8F6BF-5375-455C-9EA6-DF929625EA0E}">
        <p15:presenceInfo xmlns:p15="http://schemas.microsoft.com/office/powerpoint/2012/main" userId="S::joa6@cdc.gov::62eaaf27-3520-4e3a-8622-a5ae566319a7" providerId="AD"/>
      </p:ext>
    </p:extLst>
  </p:cmAuthor>
  <p:cmAuthor id="2" name="Brown, Amy (CDC/OPHSS/NCHS)" initials="wri1" lastIdx="5" clrIdx="1">
    <p:extLst>
      <p:ext uri="{19B8F6BF-5375-455C-9EA6-DF929625EA0E}">
        <p15:presenceInfo xmlns:p15="http://schemas.microsoft.com/office/powerpoint/2012/main" userId="Brown, Amy (CDC/OPHSS/NCHS)" providerId="None"/>
      </p:ext>
    </p:extLst>
  </p:cmAuthor>
  <p:cmAuthor id="3" name="Jackson, Geoffrey (CDC/DDPHSS/NCHS/DHCS)" initials="JG(" lastIdx="3" clrIdx="2">
    <p:extLst>
      <p:ext uri="{19B8F6BF-5375-455C-9EA6-DF929625EA0E}">
        <p15:presenceInfo xmlns:p15="http://schemas.microsoft.com/office/powerpoint/2012/main" userId="S-1-5-21-1207783550-2075000910-922709458-564508" providerId="AD"/>
      </p:ext>
    </p:extLst>
  </p:cmAuthor>
  <p:cmAuthor id="4" name="White, Donielle (CDC/DDPHSS/NCHS/DHCS) (CTR)" initials="WD((" lastIdx="2" clrIdx="3">
    <p:extLst>
      <p:ext uri="{19B8F6BF-5375-455C-9EA6-DF929625EA0E}">
        <p15:presenceInfo xmlns:p15="http://schemas.microsoft.com/office/powerpoint/2012/main" userId="S-1-5-21-1207783550-2075000910-922709458-738713" providerId="AD"/>
      </p:ext>
    </p:extLst>
  </p:cmAuthor>
  <p:cmAuthor id="5" name="Williams, Bryan (CDC/DDPHSS/NCHS/DHCS) (CTR)" initials="WB((" lastIdx="17" clrIdx="4">
    <p:extLst>
      <p:ext uri="{19B8F6BF-5375-455C-9EA6-DF929625EA0E}">
        <p15:presenceInfo xmlns:p15="http://schemas.microsoft.com/office/powerpoint/2012/main" userId="S-1-5-21-1207783550-2075000910-922709458-783699" providerId="AD"/>
      </p:ext>
    </p:extLst>
  </p:cmAuthor>
  <p:cmAuthor id="6" name="Jackson, Geoffrey (CDC/DDPHSS/NCHS/DHCS)" initials="JG( [2]" lastIdx="12" clrIdx="5">
    <p:extLst>
      <p:ext uri="{19B8F6BF-5375-455C-9EA6-DF929625EA0E}">
        <p15:presenceInfo xmlns:p15="http://schemas.microsoft.com/office/powerpoint/2012/main" userId="S::mlq2@cdc.gov::f8b94d52-1e35-4f46-ad10-7c6ad9bcc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18E7C"/>
    <a:srgbClr val="5F5F5F"/>
    <a:srgbClr val="B45340"/>
    <a:srgbClr val="006858"/>
    <a:srgbClr val="B9B9B9"/>
    <a:srgbClr val="006166"/>
    <a:srgbClr val="008BB0"/>
    <a:srgbClr val="695E4A"/>
    <a:srgbClr val="00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2948" autoAdjust="0"/>
  </p:normalViewPr>
  <p:slideViewPr>
    <p:cSldViewPr snapToGrid="0">
      <p:cViewPr varScale="1">
        <p:scale>
          <a:sx n="89" d="100"/>
          <a:sy n="89" d="100"/>
        </p:scale>
        <p:origin x="96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35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137" cy="465107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8" y="0"/>
            <a:ext cx="3027137" cy="465107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94"/>
            <a:ext cx="3027137" cy="465106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8" y="8818594"/>
            <a:ext cx="3027137" cy="465106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137" cy="463571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348" y="1"/>
            <a:ext cx="3027137" cy="463571"/>
          </a:xfrm>
          <a:prstGeom prst="rect">
            <a:avLst/>
          </a:prstGeom>
        </p:spPr>
        <p:txBody>
          <a:bodyPr vert="horz" lIns="87927" tIns="43964" rIns="87927" bIns="4396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5/11/2020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27" tIns="43964" rIns="87927" bIns="439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04" y="4410067"/>
            <a:ext cx="5587393" cy="4176743"/>
          </a:xfrm>
          <a:prstGeom prst="rect">
            <a:avLst/>
          </a:prstGeom>
        </p:spPr>
        <p:txBody>
          <a:bodyPr vert="horz" lIns="87927" tIns="43964" rIns="87927" bIns="439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8596"/>
            <a:ext cx="3027137" cy="463571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348" y="8818596"/>
            <a:ext cx="3027137" cy="463571"/>
          </a:xfrm>
          <a:prstGeom prst="rect">
            <a:avLst/>
          </a:prstGeom>
        </p:spPr>
        <p:txBody>
          <a:bodyPr vert="horz" lIns="87927" tIns="43964" rIns="87927" bIns="4396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4315" indent="-27473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098944" indent="-219789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38524" indent="-219789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78101" indent="-219789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17679" indent="-2197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57257" indent="-2197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296836" indent="-2197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36412" indent="-21978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8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1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8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824"/>
          <a:stretch/>
        </p:blipFill>
        <p:spPr>
          <a:xfrm>
            <a:off x="1" y="1"/>
            <a:ext cx="9157648" cy="94052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956742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2250"/>
              </a:lnSpc>
              <a:defRPr sz="21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" y="2061700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baseline="0">
                <a:solidFill>
                  <a:srgbClr val="0039A6"/>
                </a:solidFill>
                <a:effectLst/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876702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350" baseline="0">
                <a:solidFill>
                  <a:srgbClr val="0039A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90152"/>
            <a:ext cx="6903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1752769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6440" y="5018218"/>
            <a:ext cx="9144001" cy="186744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257175" indent="-257175">
              <a:buClr>
                <a:srgbClr val="005DAA"/>
              </a:buClr>
              <a:buFont typeface="Wingdings" panose="05000000000000000000" pitchFamily="2" charset="2"/>
              <a:buChar char="§"/>
              <a:defRPr sz="15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15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5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657599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2 column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2250"/>
              </a:lnSpc>
              <a:defRPr sz="2100" b="1" baseline="0">
                <a:solidFill>
                  <a:srgbClr val="005DAB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3" y="1200151"/>
            <a:ext cx="3879669" cy="3143250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18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557213" indent="-21431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35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4"/>
          <a:stretch/>
        </p:blipFill>
        <p:spPr>
          <a:xfrm>
            <a:off x="0" y="5039853"/>
            <a:ext cx="9144000" cy="1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22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E66AF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  <a:latin typeface="Calibri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2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26504" y="4245418"/>
            <a:ext cx="9144000" cy="88316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7220" y="2746825"/>
            <a:ext cx="66393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9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8136540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515350" y="4704687"/>
            <a:ext cx="513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7A6F73-3370-458E-9E64-E569BEFC6C92}" type="slidenum">
              <a:rPr lang="en-US" sz="120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42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9552"/>
            <a:ext cx="8229600" cy="1104959"/>
          </a:xfrm>
        </p:spPr>
        <p:txBody>
          <a:bodyPr/>
          <a:lstStyle/>
          <a:p>
            <a:r>
              <a:rPr lang="en-US" altLang="en-US" sz="2400" dirty="0"/>
              <a:t>Patient Centered Outcome Research Trust Fund Projects Updates: Division of Health Care Statistics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Geoff Jackson</a:t>
            </a:r>
          </a:p>
          <a:p>
            <a:pPr>
              <a:spcBef>
                <a:spcPts val="0"/>
              </a:spcBef>
            </a:pPr>
            <a:r>
              <a:rPr lang="en-US" dirty="0"/>
              <a:t>Team Lead, Hospital Care Team </a:t>
            </a:r>
          </a:p>
          <a:p>
            <a:pPr>
              <a:spcBef>
                <a:spcPts val="0"/>
              </a:spcBef>
            </a:pPr>
            <a:r>
              <a:rPr lang="en-US" dirty="0"/>
              <a:t>Division of Health Care Statistics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342290"/>
            <a:ext cx="6400800" cy="1019503"/>
          </a:xfrm>
        </p:spPr>
        <p:txBody>
          <a:bodyPr/>
          <a:lstStyle/>
          <a:p>
            <a:pPr marL="0" indent="0"/>
            <a:endParaRPr lang="en-US" dirty="0"/>
          </a:p>
          <a:p>
            <a:pPr marL="0" indent="0"/>
            <a:r>
              <a:rPr lang="en-US" dirty="0"/>
              <a:t>Presentation to the NCHS Board of Scientific Counselors</a:t>
            </a:r>
          </a:p>
          <a:p>
            <a:pPr marL="0" indent="0"/>
            <a:r>
              <a:rPr lang="en-US"/>
              <a:t>May 5, </a:t>
            </a:r>
            <a:r>
              <a:rPr lang="en-US" dirty="0"/>
              <a:t>2020</a:t>
            </a: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0075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B729-0D24-4E11-8217-921896B2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1B646-7F6F-4EB7-9EBC-35B011EE2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April 14, a virtual session at the 2020 National Rx Drug Abuse and </a:t>
            </a:r>
            <a:r>
              <a:rPr lang="en-US"/>
              <a:t>Heroin Summit </a:t>
            </a:r>
            <a:r>
              <a:rPr lang="en-US" dirty="0"/>
              <a:t>discussed the development of the enhanced opioid and co-occurring disorder algorithm and available research files.</a:t>
            </a:r>
          </a:p>
          <a:p>
            <a:r>
              <a:rPr lang="en-US" dirty="0"/>
              <a:t>Planning is still underway on the upcoming Research Data Center release of the 2016 linked file that contains the results of the enhanced opioid-identification algorithm. </a:t>
            </a:r>
          </a:p>
          <a:p>
            <a:pPr lvl="1"/>
            <a:r>
              <a:rPr lang="en-US" dirty="0"/>
              <a:t>The file is delayed due to file access restrictions from teleworking, due to COVID-19.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21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Geoff Jackson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u="sng" dirty="0"/>
              <a:t>email</a:t>
            </a:r>
            <a:r>
              <a:rPr lang="en-US" dirty="0"/>
              <a:t>: mlq2@cdc.gov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u="sng" dirty="0"/>
              <a:t>phone number</a:t>
            </a:r>
            <a:r>
              <a:rPr lang="en-US" dirty="0"/>
              <a:t>: 301-458-4703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107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F1D8-87E1-4AF9-B174-B9200464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Health Care Statistics PCORTF Project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C7669-9557-426B-BEB7-3B340873C5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6858"/>
                </a:solidFill>
              </a:rPr>
              <a:t>FY18</a:t>
            </a:r>
            <a:r>
              <a:rPr lang="en-US" dirty="0"/>
              <a:t>:  Enhancing Identification of Opioid-Involved Health Outcomes Using Linked Hospital Care and Mortality Data</a:t>
            </a:r>
          </a:p>
          <a:p>
            <a:pPr lvl="1"/>
            <a:r>
              <a:rPr lang="en-US" dirty="0"/>
              <a:t>2014 National Hospital Care Survey (NHCS) and National Death Index (NDI) linked data linked to the Drug Involved in Mortality (DIM) file. Development continues on the enhanced opioid-involved algorithm. </a:t>
            </a:r>
          </a:p>
          <a:p>
            <a:r>
              <a:rPr lang="en-US" b="1" dirty="0">
                <a:solidFill>
                  <a:srgbClr val="006858"/>
                </a:solidFill>
              </a:rPr>
              <a:t>FY19</a:t>
            </a:r>
            <a:r>
              <a:rPr lang="en-US" dirty="0"/>
              <a:t>:  Identifying Co-Occurring Disorders among Opioid Users Using Linked Hospital Care and Mortality Data: Capstone to an Existing FY18 PCORTF Project</a:t>
            </a:r>
          </a:p>
          <a:p>
            <a:pPr lvl="1"/>
            <a:r>
              <a:rPr lang="en-US" dirty="0"/>
              <a:t>Development of the co-occurring disorders algorithm happening co-currently with the opioid algorithm. Planning of validation study is underway.</a:t>
            </a:r>
          </a:p>
        </p:txBody>
      </p:sp>
    </p:spTree>
    <p:extLst>
      <p:ext uri="{BB962C8B-B14F-4D97-AF65-F5344CB8AC3E}">
        <p14:creationId xmlns:p14="http://schemas.microsoft.com/office/powerpoint/2010/main" val="30104120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D3EE-8009-46AF-B56E-38063288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Methodology Process for Identification of  Opioids and Co-occurring Disorders (FY18 &amp; F19)</a:t>
            </a:r>
          </a:p>
        </p:txBody>
      </p:sp>
      <p:pic>
        <p:nvPicPr>
          <p:cNvPr id="18" name="Content Placeholder 17" descr="Illustrates the process for developing the enhanced identification of opioids and co-occurring disorders methodology: 1. Case Definition, 2. Select Relevant Codes, 3. Annotation, 4. Develop Enhanced Algorithm, 5. Validation Study, and 6. Modify Enhanced Algorithm.">
            <a:extLst>
              <a:ext uri="{FF2B5EF4-FFF2-40B4-BE49-F238E27FC236}">
                <a16:creationId xmlns:a16="http://schemas.microsoft.com/office/drawing/2014/main" id="{A15B6715-08FE-4E1B-A2DD-8D3CFC49084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9" y="1445079"/>
            <a:ext cx="6725302" cy="2853524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EF38E2-C2A0-4CAC-96D1-E039FC0455F6}"/>
              </a:ext>
            </a:extLst>
          </p:cNvPr>
          <p:cNvSpPr/>
          <p:nvPr/>
        </p:nvSpPr>
        <p:spPr>
          <a:xfrm>
            <a:off x="5486401" y="2310493"/>
            <a:ext cx="1045028" cy="111034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A01-8497-49FC-A52B-F1E4D5A6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5EEB-669B-483B-A81A-C741323BF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87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E8F5-6057-416C-8FB8-34D74680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1D7F-52D8-43CF-A029-A1F0CD2C9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Validate the results of the enhanced opioid-involved identification algorithms.</a:t>
            </a:r>
          </a:p>
          <a:p>
            <a:r>
              <a:rPr lang="en-US" dirty="0"/>
              <a:t>Manual abstraction of medical records for a sample of encounters identified by the sets of algorithms from data submitted by 9 NHCS participating hospitals. </a:t>
            </a:r>
          </a:p>
          <a:p>
            <a:r>
              <a:rPr lang="en-US" dirty="0"/>
              <a:t>Findings will be used to identify the highest performing iterations of both sets of algorithms.</a:t>
            </a:r>
          </a:p>
          <a:p>
            <a:r>
              <a:rPr lang="en-US" dirty="0"/>
              <a:t>Field in late 2020.</a:t>
            </a:r>
          </a:p>
          <a:p>
            <a:r>
              <a:rPr lang="en-US" dirty="0"/>
              <a:t>Developed abstraction form to standardize data collection.</a:t>
            </a:r>
          </a:p>
        </p:txBody>
      </p:sp>
    </p:spTree>
    <p:extLst>
      <p:ext uri="{BB962C8B-B14F-4D97-AF65-F5344CB8AC3E}">
        <p14:creationId xmlns:p14="http://schemas.microsoft.com/office/powerpoint/2010/main" val="4832719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649E-F070-4640-8ABE-243F9DC14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9410"/>
          </a:xfrm>
        </p:spPr>
        <p:txBody>
          <a:bodyPr/>
          <a:lstStyle/>
          <a:p>
            <a:r>
              <a:rPr lang="en-US" dirty="0"/>
              <a:t>Validation Study: Abstraction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3667E-56A1-4F6F-B713-F27C9405B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00906"/>
            <a:ext cx="8392886" cy="3341688"/>
          </a:xfrm>
        </p:spPr>
        <p:txBody>
          <a:bodyPr/>
          <a:lstStyle/>
          <a:p>
            <a:r>
              <a:rPr lang="en-US" dirty="0"/>
              <a:t>Will collect the following information at the time of the hospital encounter:</a:t>
            </a:r>
          </a:p>
          <a:p>
            <a:pPr lvl="1"/>
            <a:r>
              <a:rPr lang="en-US" dirty="0"/>
              <a:t>Evidence of opioid use</a:t>
            </a:r>
          </a:p>
          <a:p>
            <a:pPr lvl="1"/>
            <a:r>
              <a:rPr lang="en-US" dirty="0"/>
              <a:t>Drug testing</a:t>
            </a:r>
          </a:p>
          <a:p>
            <a:pPr lvl="1"/>
            <a:r>
              <a:rPr lang="en-US" dirty="0"/>
              <a:t>Opioid administered and/or prescribed to the patient</a:t>
            </a:r>
          </a:p>
          <a:p>
            <a:pPr lvl="1"/>
            <a:r>
              <a:rPr lang="en-US" dirty="0"/>
              <a:t>Was naloxone administered</a:t>
            </a:r>
          </a:p>
          <a:p>
            <a:pPr lvl="1"/>
            <a:r>
              <a:rPr lang="en-US" dirty="0"/>
              <a:t>Evidence of a substance use disorder (SUD)</a:t>
            </a:r>
          </a:p>
          <a:p>
            <a:pPr lvl="1"/>
            <a:r>
              <a:rPr lang="en-US" dirty="0"/>
              <a:t>Diagnosis related to a past or present anxiety or depressive disorder</a:t>
            </a:r>
          </a:p>
          <a:p>
            <a:pPr lvl="1"/>
            <a:r>
              <a:rPr lang="en-US" dirty="0"/>
              <a:t>Treatment initiated for substance use disorder, anxiety disorder, and/or depressive disorder</a:t>
            </a:r>
          </a:p>
          <a:p>
            <a:r>
              <a:rPr lang="en-US" dirty="0"/>
              <a:t>Obtains information about the location of the evidence (e.g., labs, medication list or history of present illness) </a:t>
            </a:r>
          </a:p>
        </p:txBody>
      </p:sp>
    </p:spTree>
    <p:extLst>
      <p:ext uri="{BB962C8B-B14F-4D97-AF65-F5344CB8AC3E}">
        <p14:creationId xmlns:p14="http://schemas.microsoft.com/office/powerpoint/2010/main" val="4690364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A5E4-D538-4432-A532-4D3CEABC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BSC work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4CBEB-3E15-4FFF-9E53-A08FDE8EB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January 15, 2020 there was a special BSC work group meeting to discuss the validation study abstraction form and obtain feedback on the questionnaire design.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909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7A74B-CC54-4872-BC45-1640A5A2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BSC work group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27A39-38C5-43E1-AFD5-0633159E3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 the hospital setting to the encounter identification section.</a:t>
            </a:r>
          </a:p>
          <a:p>
            <a:r>
              <a:rPr lang="en-US" dirty="0"/>
              <a:t>Include a clarification of “past vs. present use” of opioids.</a:t>
            </a:r>
          </a:p>
          <a:p>
            <a:r>
              <a:rPr lang="en-US" dirty="0"/>
              <a:t>Add “fentanyl analogs” to the fentanyl category of medications taken.</a:t>
            </a:r>
          </a:p>
          <a:p>
            <a:r>
              <a:rPr lang="en-US" dirty="0"/>
              <a:t>Add medication list as a potential location for evidence of substance use. </a:t>
            </a:r>
          </a:p>
          <a:p>
            <a:r>
              <a:rPr lang="en-US" dirty="0"/>
              <a:t>Add a question confirming testing of substances used.</a:t>
            </a:r>
          </a:p>
          <a:p>
            <a:r>
              <a:rPr lang="en-US" dirty="0"/>
              <a:t>Add steroids, inhalants, and solvent inhalants to SUD list. Remove tricyclic antidepressants (TCAs) from SUD list. </a:t>
            </a:r>
          </a:p>
          <a:p>
            <a:r>
              <a:rPr lang="en-US" dirty="0"/>
              <a:t>Allow for the collection of interviewer notes.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547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5A01-8497-49FC-A52B-F1E4D5A6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PCORTF Dissemination Updates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5EEB-669B-483B-A81A-C741323BF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12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29955</TotalTime>
  <Words>546</Words>
  <Application>Microsoft Office PowerPoint</Application>
  <PresentationFormat>On-screen Show (16:9)</PresentationFormat>
  <Paragraphs>55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Wingdings</vt:lpstr>
      <vt:lpstr>Calibri</vt:lpstr>
      <vt:lpstr>Myriad Web Pro</vt:lpstr>
      <vt:lpstr>Arial</vt:lpstr>
      <vt:lpstr>Courier New</vt:lpstr>
      <vt:lpstr>NCEH_ATSDR_combined</vt:lpstr>
      <vt:lpstr>1_NCEH_ATSDR_combined</vt:lpstr>
      <vt:lpstr>Patient Centered Outcome Research Trust Fund Projects Updates: Division of Health Care Statistics</vt:lpstr>
      <vt:lpstr>Division of Health Care Statistics PCORTF Project Status</vt:lpstr>
      <vt:lpstr>Enhanced Methodology Process for Identification of  Opioids and Co-occurring Disorders (FY18 &amp; F19)</vt:lpstr>
      <vt:lpstr>Validation Study</vt:lpstr>
      <vt:lpstr>Validation Study</vt:lpstr>
      <vt:lpstr>Validation Study: Abstraction form</vt:lpstr>
      <vt:lpstr>Special BSC work group</vt:lpstr>
      <vt:lpstr>Summary of BSC work group feedback</vt:lpstr>
      <vt:lpstr>PCORTF Dissemination Updates </vt:lpstr>
      <vt:lpstr>Dissemination</vt:lpstr>
      <vt:lpstr>Contact Information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Moore, Jennifer A. (CDC/DDPHSS/NCHS/OD)</cp:lastModifiedBy>
  <cp:revision>706</cp:revision>
  <cp:lastPrinted>2019-11-29T13:08:59Z</cp:lastPrinted>
  <dcterms:created xsi:type="dcterms:W3CDTF">2011-03-17T17:43:16Z</dcterms:created>
  <dcterms:modified xsi:type="dcterms:W3CDTF">2020-05-11T19:15:00Z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8af03ff0-41c5-4c41-b55e-fabb8fae94be_Enabled">
    <vt:lpwstr>True</vt:lpwstr>
  </property>
  <property fmtid="{D5CDD505-2E9C-101B-9397-08002B2CF9AE}" pid="4" name="MSIP_Label_8af03ff0-41c5-4c41-b55e-fabb8fae94be_SiteId">
    <vt:lpwstr>9ce70869-60db-44fd-abe8-d2767077fc8f</vt:lpwstr>
  </property>
  <property fmtid="{D5CDD505-2E9C-101B-9397-08002B2CF9AE}" pid="5" name="MSIP_Label_8af03ff0-41c5-4c41-b55e-fabb8fae94be_Owner">
    <vt:lpwstr>joa6@cdc.gov</vt:lpwstr>
  </property>
  <property fmtid="{D5CDD505-2E9C-101B-9397-08002B2CF9AE}" pid="6" name="MSIP_Label_8af03ff0-41c5-4c41-b55e-fabb8fae94be_SetDate">
    <vt:lpwstr>2020-04-09T18:26:38.6596283Z</vt:lpwstr>
  </property>
  <property fmtid="{D5CDD505-2E9C-101B-9397-08002B2CF9AE}" pid="7" name="MSIP_Label_8af03ff0-41c5-4c41-b55e-fabb8fae94be_Name">
    <vt:lpwstr>Public</vt:lpwstr>
  </property>
  <property fmtid="{D5CDD505-2E9C-101B-9397-08002B2CF9AE}" pid="8" name="MSIP_Label_8af03ff0-41c5-4c41-b55e-fabb8fae94be_Application">
    <vt:lpwstr>Microsoft Azure Information Protection</vt:lpwstr>
  </property>
  <property fmtid="{D5CDD505-2E9C-101B-9397-08002B2CF9AE}" pid="9" name="MSIP_Label_8af03ff0-41c5-4c41-b55e-fabb8fae94be_ActionId">
    <vt:lpwstr>2f80eac0-0b82-4602-ab1e-ef651a3cf3fc</vt:lpwstr>
  </property>
  <property fmtid="{D5CDD505-2E9C-101B-9397-08002B2CF9AE}" pid="10" name="MSIP_Label_8af03ff0-41c5-4c41-b55e-fabb8fae94be_Extended_MSFT_Method">
    <vt:lpwstr>Manual</vt:lpwstr>
  </property>
  <property fmtid="{D5CDD505-2E9C-101B-9397-08002B2CF9AE}" pid="11" name="Sensitivity">
    <vt:lpwstr>Public</vt:lpwstr>
  </property>
</Properties>
</file>