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08" r:id="rId1"/>
    <p:sldMasterId id="2147483861" r:id="rId2"/>
  </p:sldMasterIdLst>
  <p:notesMasterIdLst>
    <p:notesMasterId r:id="rId21"/>
  </p:notesMasterIdLst>
  <p:handoutMasterIdLst>
    <p:handoutMasterId r:id="rId22"/>
  </p:handoutMasterIdLst>
  <p:sldIdLst>
    <p:sldId id="257" r:id="rId3"/>
    <p:sldId id="469" r:id="rId4"/>
    <p:sldId id="468" r:id="rId5"/>
    <p:sldId id="363" r:id="rId6"/>
    <p:sldId id="299" r:id="rId7"/>
    <p:sldId id="297" r:id="rId8"/>
    <p:sldId id="470" r:id="rId9"/>
    <p:sldId id="300" r:id="rId10"/>
    <p:sldId id="293" r:id="rId11"/>
    <p:sldId id="492" r:id="rId12"/>
    <p:sldId id="294" r:id="rId13"/>
    <p:sldId id="302" r:id="rId14"/>
    <p:sldId id="490" r:id="rId15"/>
    <p:sldId id="491" r:id="rId16"/>
    <p:sldId id="486" r:id="rId17"/>
    <p:sldId id="493" r:id="rId18"/>
    <p:sldId id="301" r:id="rId19"/>
    <p:sldId id="283" r:id="rId20"/>
  </p:sldIdLst>
  <p:sldSz cx="9144000" cy="5143500" type="screen16x9"/>
  <p:notesSz cx="7315200" cy="96012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Myriad Web Pro" panose="020B0604020202020204" charset="0"/>
      <p:regular r:id="rId27"/>
      <p:bold r:id="rId28"/>
      <p:italic r:id="rId29"/>
    </p:embeddedFont>
    <p:embeddedFont>
      <p:font typeface="Verdana" panose="020B060403050404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rley, Leda G. (CDC/DDPHSS/NCHS/DAE)" initials="GLG(" lastIdx="4" clrIdx="0">
    <p:extLst>
      <p:ext uri="{19B8F6BF-5375-455C-9EA6-DF929625EA0E}">
        <p15:presenceInfo xmlns:p15="http://schemas.microsoft.com/office/powerpoint/2012/main" userId="S::lug1@cdc.gov::61e0ccf9-29d0-47df-a4dd-0710cd418d2e" providerId="AD"/>
      </p:ext>
    </p:extLst>
  </p:cmAuthor>
  <p:cmAuthor id="2" name="Arispe, Irma E. (CDC/DDPHSS/NCHS/DAE)" initials="AIE(" lastIdx="4" clrIdx="1">
    <p:extLst>
      <p:ext uri="{19B8F6BF-5375-455C-9EA6-DF929625EA0E}">
        <p15:presenceInfo xmlns:p15="http://schemas.microsoft.com/office/powerpoint/2012/main" userId="S::iaa9@cdc.gov::982e7b11-ce1e-434c-9c8f-d6de7e18db74" providerId="AD"/>
      </p:ext>
    </p:extLst>
  </p:cmAuthor>
  <p:cmAuthor id="3" name="Klein, Richard J. (CDC/DDPHSS/NCHS/DAE) (CTR)" initials="KRJ((" lastIdx="8" clrIdx="2">
    <p:extLst>
      <p:ext uri="{19B8F6BF-5375-455C-9EA6-DF929625EA0E}">
        <p15:presenceInfo xmlns:p15="http://schemas.microsoft.com/office/powerpoint/2012/main" userId="S::rjk6@cdc.gov::58e44553-ebfa-4acc-9eeb-657caaea351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  <a:srgbClr val="006858"/>
    <a:srgbClr val="008BB0"/>
    <a:srgbClr val="695E4A"/>
    <a:srgbClr val="0088B7"/>
    <a:srgbClr val="B45340"/>
    <a:srgbClr val="9A4E9E"/>
    <a:srgbClr val="FFFFFF"/>
    <a:srgbClr val="006166"/>
    <a:srgbClr val="618E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28" autoAdjust="0"/>
    <p:restoredTop sz="85582" autoAdjust="0"/>
  </p:normalViewPr>
  <p:slideViewPr>
    <p:cSldViewPr snapToGrid="0">
      <p:cViewPr varScale="1">
        <p:scale>
          <a:sx n="41" d="100"/>
          <a:sy n="41" d="100"/>
        </p:scale>
        <p:origin x="1252" y="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 showGuides="1">
      <p:cViewPr varScale="1">
        <p:scale>
          <a:sx n="49" d="100"/>
          <a:sy n="49" d="100"/>
        </p:scale>
        <p:origin x="283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21" Type="http://schemas.openxmlformats.org/officeDocument/2006/relationships/notesMaster" Target="notesMasters/notesMaster1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5D5E4C-67A9-45C7-AE4E-608171E142AB}" type="doc">
      <dgm:prSet loTypeId="urn:microsoft.com/office/officeart/2005/8/layout/pyramid3" loCatId="pyramid" qsTypeId="urn:microsoft.com/office/officeart/2005/8/quickstyle/simple3" qsCatId="simple" csTypeId="urn:microsoft.com/office/officeart/2005/8/colors/accent2_3" csCatId="accent2" phldr="1"/>
      <dgm:spPr/>
    </dgm:pt>
    <dgm:pt modelId="{EE866C9F-B07D-4973-B8D3-325749A1C1A4}">
      <dgm:prSet phldrT="[Text]" custT="1"/>
      <dgm:spPr>
        <a:solidFill>
          <a:srgbClr val="2D8498"/>
        </a:solidFill>
      </dgm:spPr>
      <dgm:t>
        <a:bodyPr/>
        <a:lstStyle/>
        <a:p>
          <a:r>
            <a:rPr lang="en-US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Healthy People 2020</a:t>
          </a:r>
        </a:p>
      </dgm:t>
    </dgm:pt>
    <dgm:pt modelId="{B5A26306-B8C6-4ED7-9477-912155C4DCF2}" type="parTrans" cxnId="{E07B3C79-2369-434A-8B9C-4896734B454E}">
      <dgm:prSet/>
      <dgm:spPr/>
      <dgm:t>
        <a:bodyPr/>
        <a:lstStyle/>
        <a:p>
          <a:endParaRPr lang="en-US" sz="1600" b="1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B91F306-9C5C-4A92-8D27-8639F785B959}" type="sibTrans" cxnId="{E07B3C79-2369-434A-8B9C-4896734B454E}">
      <dgm:prSet/>
      <dgm:spPr/>
      <dgm:t>
        <a:bodyPr/>
        <a:lstStyle/>
        <a:p>
          <a:endParaRPr lang="en-US" sz="1600" b="1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F486808-C343-413B-9CC6-E5BAA4753DE8}">
      <dgm:prSet phldrT="[Text]" custT="1"/>
      <dgm:spPr>
        <a:solidFill>
          <a:srgbClr val="B4DFE8"/>
        </a:solidFill>
      </dgm:spPr>
      <dgm:t>
        <a:bodyPr/>
        <a:lstStyle/>
        <a:p>
          <a:r>
            <a:rPr lang="en-US" sz="2400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FIW Review</a:t>
          </a:r>
          <a:endParaRPr lang="en-US" sz="2400" b="1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7F253A4-918D-4278-9928-A0740ED18ACA}" type="parTrans" cxnId="{093B77CA-48B5-49C9-A138-C9C9C2A864E3}">
      <dgm:prSet/>
      <dgm:spPr/>
      <dgm:t>
        <a:bodyPr/>
        <a:lstStyle/>
        <a:p>
          <a:endParaRPr lang="en-US" sz="1600" b="1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ABB9BB3-66D9-42A0-9CB3-330611BDEEEB}" type="sibTrans" cxnId="{093B77CA-48B5-49C9-A138-C9C9C2A864E3}">
      <dgm:prSet/>
      <dgm:spPr/>
      <dgm:t>
        <a:bodyPr/>
        <a:lstStyle/>
        <a:p>
          <a:endParaRPr lang="en-US" sz="1600" b="1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D57D6EE-59BE-4B62-88D5-B2D2AA29D400}">
      <dgm:prSet custT="1"/>
      <dgm:spPr>
        <a:solidFill>
          <a:srgbClr val="8CCEDE"/>
        </a:solidFill>
      </dgm:spPr>
      <dgm:t>
        <a:bodyPr/>
        <a:lstStyle/>
        <a:p>
          <a:pPr>
            <a:spcAft>
              <a:spcPts val="600"/>
            </a:spcAft>
          </a:pPr>
          <a:r>
            <a:rPr lang="en-US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Topic Area Workgroup Review</a:t>
          </a:r>
        </a:p>
      </dgm:t>
    </dgm:pt>
    <dgm:pt modelId="{4BCE5383-881A-47A6-9257-AC813ECD8045}" type="parTrans" cxnId="{729090DB-B526-4FDC-9CDC-D90121D4C951}">
      <dgm:prSet/>
      <dgm:spPr/>
      <dgm:t>
        <a:bodyPr/>
        <a:lstStyle/>
        <a:p>
          <a:endParaRPr lang="en-US" sz="1600" b="1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CA0D2C6-E590-4240-9D76-E0736725C9DC}" type="sibTrans" cxnId="{729090DB-B526-4FDC-9CDC-D90121D4C951}">
      <dgm:prSet/>
      <dgm:spPr/>
      <dgm:t>
        <a:bodyPr/>
        <a:lstStyle/>
        <a:p>
          <a:endParaRPr lang="en-US" sz="1600" b="1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66B55DC-3C9E-495E-92B4-C5B6EC6547B1}">
      <dgm:prSet phldrT="[Text]" custT="1"/>
      <dgm:spPr>
        <a:solidFill>
          <a:srgbClr val="DBEFF4"/>
        </a:solidFill>
      </dgm:spPr>
      <dgm:t>
        <a:bodyPr/>
        <a:lstStyle/>
        <a:p>
          <a:r>
            <a:rPr lang="en-US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HP2030 Launch</a:t>
          </a:r>
        </a:p>
      </dgm:t>
    </dgm:pt>
    <dgm:pt modelId="{7C59771E-4250-47AD-B72D-F65017EDA1CF}" type="parTrans" cxnId="{4B4F87CF-BE6E-46D1-AF99-196955E051E9}">
      <dgm:prSet/>
      <dgm:spPr/>
      <dgm:t>
        <a:bodyPr/>
        <a:lstStyle/>
        <a:p>
          <a:endParaRPr lang="en-US" sz="1600" b="1">
            <a:solidFill>
              <a:srgbClr val="000000"/>
            </a:solidFill>
          </a:endParaRPr>
        </a:p>
      </dgm:t>
    </dgm:pt>
    <dgm:pt modelId="{C89735D5-8BE6-4918-AC23-F8CC74B32A49}" type="sibTrans" cxnId="{4B4F87CF-BE6E-46D1-AF99-196955E051E9}">
      <dgm:prSet/>
      <dgm:spPr/>
      <dgm:t>
        <a:bodyPr/>
        <a:lstStyle/>
        <a:p>
          <a:endParaRPr lang="en-US" sz="1600" b="1">
            <a:solidFill>
              <a:srgbClr val="000000"/>
            </a:solidFill>
          </a:endParaRPr>
        </a:p>
      </dgm:t>
    </dgm:pt>
    <dgm:pt modelId="{19F5A40A-6420-4408-8752-3FAD3CFBACB6}" type="pres">
      <dgm:prSet presAssocID="{015D5E4C-67A9-45C7-AE4E-608171E142AB}" presName="Name0" presStyleCnt="0">
        <dgm:presLayoutVars>
          <dgm:dir/>
          <dgm:animLvl val="lvl"/>
          <dgm:resizeHandles val="exact"/>
        </dgm:presLayoutVars>
      </dgm:prSet>
      <dgm:spPr/>
    </dgm:pt>
    <dgm:pt modelId="{EDA94735-1709-492D-A16B-D7AE8A349C30}" type="pres">
      <dgm:prSet presAssocID="{EE866C9F-B07D-4973-B8D3-325749A1C1A4}" presName="Name8" presStyleCnt="0"/>
      <dgm:spPr/>
    </dgm:pt>
    <dgm:pt modelId="{9D5D53F2-3147-46AC-AC29-2F57AD9139FA}" type="pres">
      <dgm:prSet presAssocID="{EE866C9F-B07D-4973-B8D3-325749A1C1A4}" presName="level" presStyleLbl="node1" presStyleIdx="0" presStyleCnt="4" custLinFactNeighborX="-2060" custLinFactNeighborY="951">
        <dgm:presLayoutVars>
          <dgm:chMax val="1"/>
          <dgm:bulletEnabled val="1"/>
        </dgm:presLayoutVars>
      </dgm:prSet>
      <dgm:spPr/>
    </dgm:pt>
    <dgm:pt modelId="{E7698D6D-99FD-4798-B016-866579C04169}" type="pres">
      <dgm:prSet presAssocID="{EE866C9F-B07D-4973-B8D3-325749A1C1A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3A35795-3437-44D6-9B90-6EB4E579CACE}" type="pres">
      <dgm:prSet presAssocID="{9D57D6EE-59BE-4B62-88D5-B2D2AA29D400}" presName="Name8" presStyleCnt="0"/>
      <dgm:spPr/>
    </dgm:pt>
    <dgm:pt modelId="{E7E5A69F-AF26-49C7-87D2-08BE34F0C713}" type="pres">
      <dgm:prSet presAssocID="{9D57D6EE-59BE-4B62-88D5-B2D2AA29D400}" presName="level" presStyleLbl="node1" presStyleIdx="1" presStyleCnt="4">
        <dgm:presLayoutVars>
          <dgm:chMax val="1"/>
          <dgm:bulletEnabled val="1"/>
        </dgm:presLayoutVars>
      </dgm:prSet>
      <dgm:spPr/>
    </dgm:pt>
    <dgm:pt modelId="{050B361D-219F-4C15-B057-F84E6313C056}" type="pres">
      <dgm:prSet presAssocID="{9D57D6EE-59BE-4B62-88D5-B2D2AA29D40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6B6F466-A773-4E0A-88E9-9A90FC5136EE}" type="pres">
      <dgm:prSet presAssocID="{0F486808-C343-413B-9CC6-E5BAA4753DE8}" presName="Name8" presStyleCnt="0"/>
      <dgm:spPr/>
    </dgm:pt>
    <dgm:pt modelId="{8F81FA50-8F70-4D18-B07B-F862AA808592}" type="pres">
      <dgm:prSet presAssocID="{0F486808-C343-413B-9CC6-E5BAA4753DE8}" presName="level" presStyleLbl="node1" presStyleIdx="2" presStyleCnt="4">
        <dgm:presLayoutVars>
          <dgm:chMax val="1"/>
          <dgm:bulletEnabled val="1"/>
        </dgm:presLayoutVars>
      </dgm:prSet>
      <dgm:spPr/>
    </dgm:pt>
    <dgm:pt modelId="{B38BF1F5-412B-4E49-9CD8-9E15BA3332BB}" type="pres">
      <dgm:prSet presAssocID="{0F486808-C343-413B-9CC6-E5BAA4753DE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E61B4F7-DF8F-47A9-8FE2-B3DC2271BA23}" type="pres">
      <dgm:prSet presAssocID="{E66B55DC-3C9E-495E-92B4-C5B6EC6547B1}" presName="Name8" presStyleCnt="0"/>
      <dgm:spPr/>
    </dgm:pt>
    <dgm:pt modelId="{4D6D7B59-EC3C-4887-BD38-B2B6DECB87E3}" type="pres">
      <dgm:prSet presAssocID="{E66B55DC-3C9E-495E-92B4-C5B6EC6547B1}" presName="level" presStyleLbl="node1" presStyleIdx="3" presStyleCnt="4">
        <dgm:presLayoutVars>
          <dgm:chMax val="1"/>
          <dgm:bulletEnabled val="1"/>
        </dgm:presLayoutVars>
      </dgm:prSet>
      <dgm:spPr/>
    </dgm:pt>
    <dgm:pt modelId="{CE4AE629-6C8B-457E-A037-8CF3497F76EC}" type="pres">
      <dgm:prSet presAssocID="{E66B55DC-3C9E-495E-92B4-C5B6EC6547B1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BA3BD701-8FA4-40EF-95EF-5988786CA4D1}" type="presOf" srcId="{9D57D6EE-59BE-4B62-88D5-B2D2AA29D400}" destId="{E7E5A69F-AF26-49C7-87D2-08BE34F0C713}" srcOrd="0" destOrd="0" presId="urn:microsoft.com/office/officeart/2005/8/layout/pyramid3"/>
    <dgm:cxn modelId="{33C3B436-1322-4F07-9558-101D738CA4BD}" type="presOf" srcId="{EE866C9F-B07D-4973-B8D3-325749A1C1A4}" destId="{E7698D6D-99FD-4798-B016-866579C04169}" srcOrd="1" destOrd="0" presId="urn:microsoft.com/office/officeart/2005/8/layout/pyramid3"/>
    <dgm:cxn modelId="{6397516B-B7B2-4F55-93FB-4DACEB71B23A}" type="presOf" srcId="{E66B55DC-3C9E-495E-92B4-C5B6EC6547B1}" destId="{4D6D7B59-EC3C-4887-BD38-B2B6DECB87E3}" srcOrd="0" destOrd="0" presId="urn:microsoft.com/office/officeart/2005/8/layout/pyramid3"/>
    <dgm:cxn modelId="{83E3776E-C525-4A68-9AAE-4206857E5BC6}" type="presOf" srcId="{EE866C9F-B07D-4973-B8D3-325749A1C1A4}" destId="{9D5D53F2-3147-46AC-AC29-2F57AD9139FA}" srcOrd="0" destOrd="0" presId="urn:microsoft.com/office/officeart/2005/8/layout/pyramid3"/>
    <dgm:cxn modelId="{E07B3C79-2369-434A-8B9C-4896734B454E}" srcId="{015D5E4C-67A9-45C7-AE4E-608171E142AB}" destId="{EE866C9F-B07D-4973-B8D3-325749A1C1A4}" srcOrd="0" destOrd="0" parTransId="{B5A26306-B8C6-4ED7-9477-912155C4DCF2}" sibTransId="{AB91F306-9C5C-4A92-8D27-8639F785B959}"/>
    <dgm:cxn modelId="{03FD1C87-89C7-4957-8DE4-941A52F6ED5F}" type="presOf" srcId="{015D5E4C-67A9-45C7-AE4E-608171E142AB}" destId="{19F5A40A-6420-4408-8752-3FAD3CFBACB6}" srcOrd="0" destOrd="0" presId="urn:microsoft.com/office/officeart/2005/8/layout/pyramid3"/>
    <dgm:cxn modelId="{C3F5F59C-5F2B-44AA-BA65-E6CFF7E1C413}" type="presOf" srcId="{E66B55DC-3C9E-495E-92B4-C5B6EC6547B1}" destId="{CE4AE629-6C8B-457E-A037-8CF3497F76EC}" srcOrd="1" destOrd="0" presId="urn:microsoft.com/office/officeart/2005/8/layout/pyramid3"/>
    <dgm:cxn modelId="{8244E8A9-DA89-48FA-9BC3-52B5B5AAE3AC}" type="presOf" srcId="{0F486808-C343-413B-9CC6-E5BAA4753DE8}" destId="{8F81FA50-8F70-4D18-B07B-F862AA808592}" srcOrd="0" destOrd="0" presId="urn:microsoft.com/office/officeart/2005/8/layout/pyramid3"/>
    <dgm:cxn modelId="{FFE52FBF-2BFB-4DD7-9FD4-5491EDF084B0}" type="presOf" srcId="{9D57D6EE-59BE-4B62-88D5-B2D2AA29D400}" destId="{050B361D-219F-4C15-B057-F84E6313C056}" srcOrd="1" destOrd="0" presId="urn:microsoft.com/office/officeart/2005/8/layout/pyramid3"/>
    <dgm:cxn modelId="{093B77CA-48B5-49C9-A138-C9C9C2A864E3}" srcId="{015D5E4C-67A9-45C7-AE4E-608171E142AB}" destId="{0F486808-C343-413B-9CC6-E5BAA4753DE8}" srcOrd="2" destOrd="0" parTransId="{87F253A4-918D-4278-9928-A0740ED18ACA}" sibTransId="{BABB9BB3-66D9-42A0-9CB3-330611BDEEEB}"/>
    <dgm:cxn modelId="{4B4F87CF-BE6E-46D1-AF99-196955E051E9}" srcId="{015D5E4C-67A9-45C7-AE4E-608171E142AB}" destId="{E66B55DC-3C9E-495E-92B4-C5B6EC6547B1}" srcOrd="3" destOrd="0" parTransId="{7C59771E-4250-47AD-B72D-F65017EDA1CF}" sibTransId="{C89735D5-8BE6-4918-AC23-F8CC74B32A49}"/>
    <dgm:cxn modelId="{729090DB-B526-4FDC-9CDC-D90121D4C951}" srcId="{015D5E4C-67A9-45C7-AE4E-608171E142AB}" destId="{9D57D6EE-59BE-4B62-88D5-B2D2AA29D400}" srcOrd="1" destOrd="0" parTransId="{4BCE5383-881A-47A6-9257-AC813ECD8045}" sibTransId="{8CA0D2C6-E590-4240-9D76-E0736725C9DC}"/>
    <dgm:cxn modelId="{E3B1ECFA-A326-41CE-9C2C-AE2FB1825F68}" type="presOf" srcId="{0F486808-C343-413B-9CC6-E5BAA4753DE8}" destId="{B38BF1F5-412B-4E49-9CD8-9E15BA3332BB}" srcOrd="1" destOrd="0" presId="urn:microsoft.com/office/officeart/2005/8/layout/pyramid3"/>
    <dgm:cxn modelId="{BF10CAEA-40A4-470C-B15F-5049B52AEFF6}" type="presParOf" srcId="{19F5A40A-6420-4408-8752-3FAD3CFBACB6}" destId="{EDA94735-1709-492D-A16B-D7AE8A349C30}" srcOrd="0" destOrd="0" presId="urn:microsoft.com/office/officeart/2005/8/layout/pyramid3"/>
    <dgm:cxn modelId="{C6D2659A-1EC7-4826-A20D-C65453D7142F}" type="presParOf" srcId="{EDA94735-1709-492D-A16B-D7AE8A349C30}" destId="{9D5D53F2-3147-46AC-AC29-2F57AD9139FA}" srcOrd="0" destOrd="0" presId="urn:microsoft.com/office/officeart/2005/8/layout/pyramid3"/>
    <dgm:cxn modelId="{79378BD7-5895-4D97-B09C-F00D09C59602}" type="presParOf" srcId="{EDA94735-1709-492D-A16B-D7AE8A349C30}" destId="{E7698D6D-99FD-4798-B016-866579C04169}" srcOrd="1" destOrd="0" presId="urn:microsoft.com/office/officeart/2005/8/layout/pyramid3"/>
    <dgm:cxn modelId="{E3B9216B-94E6-49A7-8F0A-0A909ED7D306}" type="presParOf" srcId="{19F5A40A-6420-4408-8752-3FAD3CFBACB6}" destId="{C3A35795-3437-44D6-9B90-6EB4E579CACE}" srcOrd="1" destOrd="0" presId="urn:microsoft.com/office/officeart/2005/8/layout/pyramid3"/>
    <dgm:cxn modelId="{E2D2AB2E-3AAE-4294-B540-4AA36EC733FD}" type="presParOf" srcId="{C3A35795-3437-44D6-9B90-6EB4E579CACE}" destId="{E7E5A69F-AF26-49C7-87D2-08BE34F0C713}" srcOrd="0" destOrd="0" presId="urn:microsoft.com/office/officeart/2005/8/layout/pyramid3"/>
    <dgm:cxn modelId="{FAB0A6BF-00C0-4CD2-875C-610CE3B315F6}" type="presParOf" srcId="{C3A35795-3437-44D6-9B90-6EB4E579CACE}" destId="{050B361D-219F-4C15-B057-F84E6313C056}" srcOrd="1" destOrd="0" presId="urn:microsoft.com/office/officeart/2005/8/layout/pyramid3"/>
    <dgm:cxn modelId="{117E87D1-8E53-4688-9CF7-95E542360ADB}" type="presParOf" srcId="{19F5A40A-6420-4408-8752-3FAD3CFBACB6}" destId="{C6B6F466-A773-4E0A-88E9-9A90FC5136EE}" srcOrd="2" destOrd="0" presId="urn:microsoft.com/office/officeart/2005/8/layout/pyramid3"/>
    <dgm:cxn modelId="{27731158-1AAC-44A2-A3DE-43A8CCE0F6BE}" type="presParOf" srcId="{C6B6F466-A773-4E0A-88E9-9A90FC5136EE}" destId="{8F81FA50-8F70-4D18-B07B-F862AA808592}" srcOrd="0" destOrd="0" presId="urn:microsoft.com/office/officeart/2005/8/layout/pyramid3"/>
    <dgm:cxn modelId="{CEC919A4-45E9-4832-9D4B-1DE567B9C679}" type="presParOf" srcId="{C6B6F466-A773-4E0A-88E9-9A90FC5136EE}" destId="{B38BF1F5-412B-4E49-9CD8-9E15BA3332BB}" srcOrd="1" destOrd="0" presId="urn:microsoft.com/office/officeart/2005/8/layout/pyramid3"/>
    <dgm:cxn modelId="{5D0D83B7-4E8B-4AE5-9699-BA9B35EC734A}" type="presParOf" srcId="{19F5A40A-6420-4408-8752-3FAD3CFBACB6}" destId="{7E61B4F7-DF8F-47A9-8FE2-B3DC2271BA23}" srcOrd="3" destOrd="0" presId="urn:microsoft.com/office/officeart/2005/8/layout/pyramid3"/>
    <dgm:cxn modelId="{C9C82915-4309-42E6-926E-3AA28653FB79}" type="presParOf" srcId="{7E61B4F7-DF8F-47A9-8FE2-B3DC2271BA23}" destId="{4D6D7B59-EC3C-4887-BD38-B2B6DECB87E3}" srcOrd="0" destOrd="0" presId="urn:microsoft.com/office/officeart/2005/8/layout/pyramid3"/>
    <dgm:cxn modelId="{00BC9924-A862-4F18-97FE-474537A556DF}" type="presParOf" srcId="{7E61B4F7-DF8F-47A9-8FE2-B3DC2271BA23}" destId="{CE4AE629-6C8B-457E-A037-8CF3497F76EC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5D53F2-3147-46AC-AC29-2F57AD9139FA}">
      <dsp:nvSpPr>
        <dsp:cNvPr id="0" name=""/>
        <dsp:cNvSpPr/>
      </dsp:nvSpPr>
      <dsp:spPr>
        <a:xfrm rot="10800000">
          <a:off x="0" y="8638"/>
          <a:ext cx="5005913" cy="908370"/>
        </a:xfrm>
        <a:prstGeom prst="trapezoid">
          <a:avLst>
            <a:gd name="adj" fmla="val 68886"/>
          </a:avLst>
        </a:prstGeom>
        <a:solidFill>
          <a:srgbClr val="2D8498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Healthy People 2020</a:t>
          </a:r>
        </a:p>
      </dsp:txBody>
      <dsp:txXfrm rot="-10800000">
        <a:off x="876034" y="8638"/>
        <a:ext cx="3253843" cy="908370"/>
      </dsp:txXfrm>
    </dsp:sp>
    <dsp:sp modelId="{E7E5A69F-AF26-49C7-87D2-08BE34F0C713}">
      <dsp:nvSpPr>
        <dsp:cNvPr id="0" name=""/>
        <dsp:cNvSpPr/>
      </dsp:nvSpPr>
      <dsp:spPr>
        <a:xfrm rot="10800000">
          <a:off x="625739" y="908370"/>
          <a:ext cx="3754434" cy="908370"/>
        </a:xfrm>
        <a:prstGeom prst="trapezoid">
          <a:avLst>
            <a:gd name="adj" fmla="val 68886"/>
          </a:avLst>
        </a:prstGeom>
        <a:solidFill>
          <a:srgbClr val="8CCEDE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400" b="1" kern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Topic Area Workgroup Review</a:t>
          </a:r>
        </a:p>
      </dsp:txBody>
      <dsp:txXfrm rot="-10800000">
        <a:off x="1282765" y="908370"/>
        <a:ext cx="2440382" cy="908370"/>
      </dsp:txXfrm>
    </dsp:sp>
    <dsp:sp modelId="{8F81FA50-8F70-4D18-B07B-F862AA808592}">
      <dsp:nvSpPr>
        <dsp:cNvPr id="0" name=""/>
        <dsp:cNvSpPr/>
      </dsp:nvSpPr>
      <dsp:spPr>
        <a:xfrm rot="10800000">
          <a:off x="1251478" y="1816741"/>
          <a:ext cx="2502956" cy="908370"/>
        </a:xfrm>
        <a:prstGeom prst="trapezoid">
          <a:avLst>
            <a:gd name="adj" fmla="val 68886"/>
          </a:avLst>
        </a:prstGeom>
        <a:solidFill>
          <a:srgbClr val="B4DFE8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FIW Review</a:t>
          </a:r>
          <a:endParaRPr lang="en-US" sz="2400" b="1" kern="12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10800000">
        <a:off x="1689495" y="1816741"/>
        <a:ext cx="1626921" cy="908370"/>
      </dsp:txXfrm>
    </dsp:sp>
    <dsp:sp modelId="{4D6D7B59-EC3C-4887-BD38-B2B6DECB87E3}">
      <dsp:nvSpPr>
        <dsp:cNvPr id="0" name=""/>
        <dsp:cNvSpPr/>
      </dsp:nvSpPr>
      <dsp:spPr>
        <a:xfrm rot="10800000">
          <a:off x="1877217" y="2725111"/>
          <a:ext cx="1251478" cy="908370"/>
        </a:xfrm>
        <a:prstGeom prst="trapezoid">
          <a:avLst>
            <a:gd name="adj" fmla="val 68886"/>
          </a:avLst>
        </a:prstGeom>
        <a:solidFill>
          <a:srgbClr val="DBEFF4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HP2030 Launch</a:t>
          </a:r>
        </a:p>
      </dsp:txBody>
      <dsp:txXfrm rot="-10800000">
        <a:off x="1877217" y="2725111"/>
        <a:ext cx="1251478" cy="9083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9D4F3-1CB6-4E57-BC6A-8FDD6DF1AC39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2C7E1-5E17-4B76-93F9-C135FF019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25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C03299-4BB1-4AD2-828F-715F084383AD}" type="datetimeFigureOut">
              <a:rPr lang="en-US"/>
              <a:pPr>
                <a:defRPr/>
              </a:pPr>
              <a:t>12/22/2020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B38CAEC-4554-485B-9189-C45C7447A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83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084AA2-EDF3-41B6-9BD5-4D1331E35CE7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512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96FD80-DA51-B643-81A2-5F5953A93C4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25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96FD80-DA51-B643-81A2-5F5953A93C4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65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96FD80-DA51-B643-81A2-5F5953A93C4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4067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96FD80-DA51-B643-81A2-5F5953A93C4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7797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96FD80-DA51-B643-81A2-5F5953A93C4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3539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669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96FD80-DA51-B643-81A2-5F5953A93C4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4781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96FD80-DA51-B643-81A2-5F5953A93C4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0736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96FD80-DA51-B643-81A2-5F5953A93C4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708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7466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A5EDE4-2C2B-464A-9EE0-4F01D2A33A0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pPr marL="0" marR="0" lvl="0" indent="0" algn="r" defTabSz="47466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+mn-cs"/>
            </a:endParaRPr>
          </a:p>
        </p:txBody>
      </p:sp>
      <p:sp>
        <p:nvSpPr>
          <p:cNvPr id="9523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79463" y="1200150"/>
            <a:ext cx="5765800" cy="32432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defTabSz="920884">
              <a:spcBef>
                <a:spcPct val="0"/>
              </a:spcBef>
            </a:pPr>
            <a:endParaRPr lang="en-US" dirty="0"/>
          </a:p>
        </p:txBody>
      </p:sp>
      <p:sp>
        <p:nvSpPr>
          <p:cNvPr id="95237" name="Slide Number Placeholder 3"/>
          <p:cNvSpPr txBox="1">
            <a:spLocks noGrp="1"/>
          </p:cNvSpPr>
          <p:nvPr/>
        </p:nvSpPr>
        <p:spPr bwMode="auto">
          <a:xfrm>
            <a:off x="4205474" y="9218855"/>
            <a:ext cx="3216639" cy="485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97" tIns="47797" rIns="95597" bIns="47797" anchor="b"/>
          <a:lstStyle/>
          <a:p>
            <a:pPr marL="0" marR="0" lvl="0" indent="0" algn="r" defTabSz="474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87A79-393D-44D5-A0F2-84FC799056C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4746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9996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465887">
              <a:defRPr/>
            </a:pPr>
            <a:fld id="{B22F65CC-6105-41E2-B9AA-0B48ECA4B771}" type="slidenum">
              <a:rPr lang="en-US">
                <a:solidFill>
                  <a:prstClr val="black"/>
                </a:solidFill>
                <a:latin typeface="Calibri"/>
              </a:rPr>
              <a:pPr defTabSz="465887"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0874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C9854-E03A-4D9A-B2B4-F2F21D8B072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62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96FD80-DA51-B643-81A2-5F5953A93C4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269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38B9-FF00-4C1B-9100-470D850A70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524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96FD80-DA51-B643-81A2-5F5953A93C4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410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1600"/>
              </a:spcBef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96FD80-DA51-B643-81A2-5F5953A93C4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009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1600"/>
              </a:spcBef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96FD80-DA51-B643-81A2-5F5953A93C4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634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CH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88897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39553"/>
            <a:ext cx="8229600" cy="86683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144512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59514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006858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1" y="90152"/>
            <a:ext cx="690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</a:rPr>
              <a:t>National Center for Health Statistics</a:t>
            </a:r>
          </a:p>
        </p:txBody>
      </p:sp>
    </p:spTree>
    <p:extLst>
      <p:ext uri="{BB962C8B-B14F-4D97-AF65-F5344CB8AC3E}">
        <p14:creationId xmlns:p14="http://schemas.microsoft.com/office/powerpoint/2010/main" val="410866720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2251"/>
              </a:lnSpc>
              <a:defRPr sz="21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1200151"/>
            <a:ext cx="3879669" cy="3143250"/>
          </a:xfrm>
          <a:prstGeom prst="rect">
            <a:avLst/>
          </a:prstGeom>
        </p:spPr>
        <p:txBody>
          <a:bodyPr/>
          <a:lstStyle>
            <a:lvl1pPr marL="257162" indent="-257162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18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557185" indent="-214303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351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351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351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4807134" y="1200151"/>
            <a:ext cx="3879669" cy="3143250"/>
          </a:xfrm>
          <a:prstGeom prst="rect">
            <a:avLst/>
          </a:prstGeom>
        </p:spPr>
        <p:txBody>
          <a:bodyPr/>
          <a:lstStyle>
            <a:lvl1pPr marL="257162" indent="-257162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18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557185" indent="-214303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351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351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351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5683"/>
          <a:stretch/>
        </p:blipFill>
        <p:spPr>
          <a:xfrm>
            <a:off x="0" y="4998204"/>
            <a:ext cx="9144000" cy="15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9835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0068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3350323"/>
            <a:ext cx="8294913" cy="871538"/>
          </a:xfrm>
          <a:prstGeom prst="rect">
            <a:avLst/>
          </a:prstGeom>
        </p:spPr>
        <p:txBody>
          <a:bodyPr anchor="b"/>
          <a:lstStyle>
            <a:lvl1pPr algn="l">
              <a:defRPr sz="27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1" y="4425696"/>
            <a:ext cx="77724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1651"/>
              </a:lnSpc>
              <a:buNone/>
              <a:defRPr sz="1500" baseline="0">
                <a:solidFill>
                  <a:schemeClr val="bg2"/>
                </a:solidFill>
                <a:latin typeface="Calibri" pitchFamily="34" charset="0"/>
              </a:defRPr>
            </a:lvl1pPr>
            <a:lvl2pPr marL="3428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1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063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218336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ta Slide (For content heavy tables and charts)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251"/>
              </a:lnSpc>
              <a:defRPr sz="2100" b="1" baseline="0">
                <a:effectLst/>
              </a:defRPr>
            </a:lvl1pPr>
          </a:lstStyle>
          <a:p>
            <a:r>
              <a:rPr lang="en-US" dirty="0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00151"/>
            <a:ext cx="8229600" cy="314325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18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15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351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351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35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4343400"/>
            <a:ext cx="8229600" cy="457200"/>
          </a:xfrm>
          <a:prstGeom prst="rect">
            <a:avLst/>
          </a:prstGeom>
        </p:spPr>
        <p:txBody>
          <a:bodyPr anchor="b"/>
          <a:lstStyle>
            <a:lvl1pPr>
              <a:buNone/>
              <a:defRPr sz="825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* Citations, references, and credits – Myriad Pro, 11pt</a:t>
            </a:r>
          </a:p>
        </p:txBody>
      </p:sp>
    </p:spTree>
    <p:extLst>
      <p:ext uri="{BB962C8B-B14F-4D97-AF65-F5344CB8AC3E}">
        <p14:creationId xmlns:p14="http://schemas.microsoft.com/office/powerpoint/2010/main" val="307283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5" y="114300"/>
            <a:ext cx="7470775" cy="8001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778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14300"/>
            <a:ext cx="7467600" cy="8001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665515" y="1257303"/>
            <a:ext cx="7239000" cy="3673079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25894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8"/>
          </p:nvPr>
        </p:nvSpPr>
        <p:spPr>
          <a:xfrm>
            <a:off x="8108202" y="4691846"/>
            <a:ext cx="685111" cy="334824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788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391EDBC-5481-E248-9D04-B6CCC7FAB9E3}" type="slidenum">
              <a:rPr lang="en-US" smtClean="0">
                <a:solidFill>
                  <a:srgbClr val="0F56DC"/>
                </a:solidFill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0F56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254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251"/>
              </a:lnSpc>
              <a:defRPr sz="2100" b="1" baseline="0">
                <a:effectLst/>
              </a:defRPr>
            </a:lvl1pPr>
          </a:lstStyle>
          <a:p>
            <a:r>
              <a:rPr lang="en-US" dirty="0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00151"/>
            <a:ext cx="8229600" cy="314325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18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15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351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351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35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4343400"/>
            <a:ext cx="8229600" cy="457200"/>
          </a:xfrm>
          <a:prstGeom prst="rect">
            <a:avLst/>
          </a:prstGeom>
        </p:spPr>
        <p:txBody>
          <a:bodyPr anchor="b"/>
          <a:lstStyle>
            <a:lvl1pPr>
              <a:buNone/>
              <a:defRPr sz="825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* Citations, references, and credits – Myriad Pro, 11pt</a:t>
            </a:r>
          </a:p>
        </p:txBody>
      </p:sp>
    </p:spTree>
    <p:extLst>
      <p:ext uri="{BB962C8B-B14F-4D97-AF65-F5344CB8AC3E}">
        <p14:creationId xmlns:p14="http://schemas.microsoft.com/office/powerpoint/2010/main" val="99247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397273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NCHS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342891" indent="-342891">
              <a:buClr>
                <a:srgbClr val="006A71"/>
              </a:buClr>
              <a:buFont typeface="Wingdings" panose="05000000000000000000" pitchFamily="2" charset="2"/>
              <a:buChar char="§"/>
              <a:defRPr sz="20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008BB0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695E4A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946"/>
            <a:ext cx="9144000" cy="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95636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879669" cy="3143250"/>
          </a:xfrm>
          <a:prstGeom prst="rect">
            <a:avLst/>
          </a:prstGeom>
        </p:spPr>
        <p:txBody>
          <a:bodyPr/>
          <a:lstStyle>
            <a:lvl1pPr marL="342891" indent="-342891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32" indent="-285744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4807132" y="1200151"/>
            <a:ext cx="3879669" cy="3143250"/>
          </a:xfrm>
          <a:prstGeom prst="rect">
            <a:avLst/>
          </a:prstGeom>
        </p:spPr>
        <p:txBody>
          <a:bodyPr/>
          <a:lstStyle>
            <a:lvl1pPr marL="342891" indent="-342891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32" indent="-285744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946"/>
            <a:ext cx="9144000" cy="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1372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0068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50323"/>
            <a:ext cx="8294913" cy="871538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1" y="4425696"/>
            <a:ext cx="77724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06797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51241-E6B0-C244-84D3-CBF1BBC7B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1000" y="4741749"/>
            <a:ext cx="514350" cy="176986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AAAA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3B66F-D2D0-624D-B78A-ECEBE68801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15FDB311-81C9-0441-8536-80FEE0A4DB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650" y="1035490"/>
            <a:ext cx="7886700" cy="312910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BB44F96-32B4-6D4B-ABF0-C44A2C605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73205"/>
            <a:ext cx="7886700" cy="4641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50" b="1" i="0">
                <a:solidFill>
                  <a:srgbClr val="0D1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9991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C5B47BB-28AC-7D4E-8A36-752EDC886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1000" y="4741749"/>
            <a:ext cx="514350" cy="176986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AAAA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3B66F-D2D0-624D-B78A-ECEBE68801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4BC8E24-9814-2341-987D-EC503ED94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73205"/>
            <a:ext cx="7886700" cy="4641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50" b="1" i="0">
                <a:solidFill>
                  <a:srgbClr val="0D1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5E948CB-BB5A-4E42-ABEE-B7D76109E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35490"/>
            <a:ext cx="7886700" cy="3129104"/>
          </a:xfrm>
          <a:prstGeom prst="rect">
            <a:avLst/>
          </a:prstGeom>
        </p:spPr>
        <p:txBody>
          <a:bodyPr/>
          <a:lstStyle>
            <a:lvl1pPr marL="353616" indent="-171450">
              <a:spcBef>
                <a:spcPts val="525"/>
              </a:spcBef>
              <a:buClr>
                <a:srgbClr val="25B3E3"/>
              </a:buClr>
              <a:tabLst/>
              <a:defRPr sz="1750">
                <a:solidFill>
                  <a:srgbClr val="0D1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61975" indent="-172641">
              <a:spcBef>
                <a:spcPts val="525"/>
              </a:spcBef>
              <a:buClr>
                <a:srgbClr val="F6BB18"/>
              </a:buClr>
              <a:tabLst/>
              <a:defRPr sz="1500">
                <a:solidFill>
                  <a:srgbClr val="0D1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4616" indent="-172641">
              <a:spcBef>
                <a:spcPts val="525"/>
              </a:spcBef>
              <a:buClr>
                <a:srgbClr val="23B693"/>
              </a:buClr>
              <a:tabLst/>
              <a:defRPr sz="1500">
                <a:solidFill>
                  <a:srgbClr val="0D1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42975" indent="-172641">
              <a:spcBef>
                <a:spcPts val="525"/>
              </a:spcBef>
              <a:buClr>
                <a:srgbClr val="25B3E3"/>
              </a:buClr>
              <a:tabLst/>
              <a:defRPr sz="1250">
                <a:solidFill>
                  <a:srgbClr val="0D1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60860" indent="-190500">
              <a:spcBef>
                <a:spcPts val="525"/>
              </a:spcBef>
              <a:buClr>
                <a:srgbClr val="F6BB18"/>
              </a:buClr>
              <a:tabLst/>
              <a:defRPr sz="1250">
                <a:solidFill>
                  <a:srgbClr val="0D1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32159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8"/>
          </p:nvPr>
        </p:nvSpPr>
        <p:spPr>
          <a:xfrm>
            <a:off x="8108201" y="4691846"/>
            <a:ext cx="685111" cy="334824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788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>
              <a:defRPr/>
            </a:pPr>
            <a:fld id="{7391EDBC-5481-E248-9D04-B6CCC7FAB9E3}" type="slidenum">
              <a:rPr lang="en-US" smtClean="0">
                <a:solidFill>
                  <a:srgbClr val="0F56D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F56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394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CH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67" b="13860"/>
          <a:stretch/>
        </p:blipFill>
        <p:spPr>
          <a:xfrm>
            <a:off x="-7129" y="4"/>
            <a:ext cx="9151129" cy="74855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39554"/>
            <a:ext cx="8229600" cy="866834"/>
          </a:xfrm>
          <a:prstGeom prst="rect">
            <a:avLst/>
          </a:prstGeom>
        </p:spPr>
        <p:txBody>
          <a:bodyPr/>
          <a:lstStyle>
            <a:lvl1pPr algn="l">
              <a:lnSpc>
                <a:spcPts val="2251"/>
              </a:lnSpc>
              <a:defRPr sz="21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144512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  <a:lvl2pPr marL="342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59514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500"/>
              </a:lnSpc>
              <a:buNone/>
              <a:defRPr sz="1351" baseline="0">
                <a:solidFill>
                  <a:srgbClr val="006858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43123" y="249505"/>
            <a:ext cx="690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</a:rPr>
              <a:t>National Center for Health Statistics</a:t>
            </a:r>
          </a:p>
        </p:txBody>
      </p:sp>
    </p:spTree>
    <p:extLst>
      <p:ext uri="{BB962C8B-B14F-4D97-AF65-F5344CB8AC3E}">
        <p14:creationId xmlns:p14="http://schemas.microsoft.com/office/powerpoint/2010/main" val="364128595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2251"/>
              </a:lnSpc>
              <a:defRPr sz="21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NCHS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7122"/>
          <a:stretch/>
        </p:blipFill>
        <p:spPr>
          <a:xfrm>
            <a:off x="0" y="5005830"/>
            <a:ext cx="9144000" cy="137670"/>
          </a:xfrm>
          <a:prstGeom prst="rect">
            <a:avLst/>
          </a:prstGeom>
        </p:spPr>
      </p:pic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257162" indent="-257162">
              <a:buClr>
                <a:srgbClr val="006A71"/>
              </a:buClr>
              <a:buFont typeface="Wingdings" panose="05000000000000000000" pitchFamily="2" charset="2"/>
              <a:buChar char="§"/>
              <a:defRPr sz="15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008BB0"/>
              </a:buClr>
              <a:defRPr sz="15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695E4A"/>
              </a:buClr>
              <a:defRPr sz="15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15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15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698852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1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996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52" r:id="rId3"/>
    <p:sldLayoutId id="2147483823" r:id="rId4"/>
    <p:sldLayoutId id="2147483872" r:id="rId5"/>
    <p:sldLayoutId id="2147483873" r:id="rId6"/>
    <p:sldLayoutId id="2147483875" r:id="rId7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1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879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5pPr>
      <a:lvl6pPr marL="342883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6pPr>
      <a:lvl7pPr marL="685766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7pPr>
      <a:lvl8pPr marL="1028649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8pPr>
      <a:lvl9pPr marL="1371532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257162" indent="-25716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557185" indent="-21430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857207" indent="-17144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1200090" indent="-17144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1542973" indent="-17144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1885856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4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3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nintegratedworld.com/what-does-the-bitcoin-target-really-mean-part-2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tDcD86ChC8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s://www.cdc.gov/nchs/about/factsheets/factsheet-hp2030.htm" TargetMode="External"/><Relationship Id="rId4" Type="http://schemas.openxmlformats.org/officeDocument/2006/relationships/hyperlink" Target="https://health.gov/healthypeople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.gov/healthypeople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dc.gov/nchs/products/hp_pubs.htm" TargetMode="External"/><Relationship Id="rId4" Type="http://schemas.openxmlformats.org/officeDocument/2006/relationships/hyperlink" Target="http://www.cdc.gov/nchs/healthy_people.ht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hinkwithgoogle.com/marketing-resources/data-measuremen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>
          <a:xfrm>
            <a:off x="457200" y="1254181"/>
            <a:ext cx="8229600" cy="866834"/>
          </a:xfrm>
        </p:spPr>
        <p:txBody>
          <a:bodyPr/>
          <a:lstStyle/>
          <a:p>
            <a:r>
              <a:rPr lang="en-US" dirty="0"/>
              <a:t>Healthy People 2030 Launch</a:t>
            </a:r>
            <a:endParaRPr lang="en-US" alt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2031029"/>
            <a:ext cx="6400800" cy="342900"/>
          </a:xfrm>
        </p:spPr>
        <p:txBody>
          <a:bodyPr/>
          <a:lstStyle/>
          <a:p>
            <a:r>
              <a:rPr lang="en-US" dirty="0"/>
              <a:t>David Huang, PhD, MPH, CPH</a:t>
            </a:r>
          </a:p>
          <a:p>
            <a:r>
              <a:rPr lang="en-US" dirty="0"/>
              <a:t>Chief, Health Promotion Statistics Branch </a:t>
            </a:r>
          </a:p>
          <a:p>
            <a:r>
              <a:rPr lang="en-US" dirty="0"/>
              <a:t>Division of Analysis and Epidemiology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3455902"/>
            <a:ext cx="6400800" cy="971550"/>
          </a:xfrm>
        </p:spPr>
        <p:txBody>
          <a:bodyPr/>
          <a:lstStyle/>
          <a:p>
            <a:r>
              <a:rPr lang="en-US" dirty="0"/>
              <a:t>Board of Scientific Counselors Meeting</a:t>
            </a:r>
          </a:p>
          <a:p>
            <a:endParaRPr lang="en-US" dirty="0"/>
          </a:p>
          <a:p>
            <a:r>
              <a:rPr lang="en-US" dirty="0"/>
              <a:t>September 17, 2020</a:t>
            </a:r>
          </a:p>
          <a:p>
            <a:endParaRPr lang="en-US" dirty="0"/>
          </a:p>
        </p:txBody>
      </p:sp>
      <p:pic>
        <p:nvPicPr>
          <p:cNvPr id="7172" name="Picture 6" descr="Logos of the United States Department of Health and Human Services and Centers for Disease Control and Preventi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4886326"/>
            <a:ext cx="1905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278263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0C598-5261-4A8E-8CA8-BDD750CC919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651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006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Sources Landing Page</a:t>
            </a:r>
          </a:p>
        </p:txBody>
      </p:sp>
      <p:pic>
        <p:nvPicPr>
          <p:cNvPr id="8" name="Picture 7" descr="Screenshot of NHIS page on HP website">
            <a:extLst>
              <a:ext uri="{FF2B5EF4-FFF2-40B4-BE49-F238E27FC236}">
                <a16:creationId xmlns:a16="http://schemas.microsoft.com/office/drawing/2014/main" id="{78CF1F40-EFEC-4577-93D2-B4D02917A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958" y="526283"/>
            <a:ext cx="6246522" cy="4617217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A72F934-0088-4A3B-A99A-DBE577FDF0C2}"/>
              </a:ext>
            </a:extLst>
          </p:cNvPr>
          <p:cNvSpPr txBox="1">
            <a:spLocks/>
          </p:cNvSpPr>
          <p:nvPr/>
        </p:nvSpPr>
        <p:spPr>
          <a:xfrm>
            <a:off x="8528717" y="4775409"/>
            <a:ext cx="647701" cy="3465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766" fontAlgn="auto">
              <a:spcBef>
                <a:spcPts val="0"/>
              </a:spcBef>
              <a:spcAft>
                <a:spcPts val="0"/>
              </a:spcAft>
              <a:defRPr/>
            </a:pPr>
            <a:fld id="{B6F15528-21DE-4FAA-801E-634DDDAF4B2B}" type="slidenum">
              <a:rPr lang="en-US" sz="1600">
                <a:solidFill>
                  <a:schemeClr val="accent6"/>
                </a:solidFill>
                <a:latin typeface="Calibri"/>
              </a:rPr>
              <a:pPr algn="r" defTabSz="685766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n-US" sz="1600" dirty="0">
              <a:solidFill>
                <a:schemeClr val="accent6"/>
              </a:solidFill>
              <a:latin typeface="Calibri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3A458575-335A-4BD8-BADE-5D79EA777232}"/>
              </a:ext>
            </a:extLst>
          </p:cNvPr>
          <p:cNvSpPr/>
          <p:nvPr/>
        </p:nvSpPr>
        <p:spPr>
          <a:xfrm>
            <a:off x="5495409" y="1614621"/>
            <a:ext cx="3648591" cy="548720"/>
          </a:xfrm>
          <a:prstGeom prst="wedgeRoundRectCallout">
            <a:avLst>
              <a:gd name="adj1" fmla="val -54114"/>
              <a:gd name="adj2" fmla="val 145321"/>
              <a:gd name="adj3" fmla="val 16667"/>
            </a:avLst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 about the data source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5D131812-3607-428F-A61C-D2F4F1F1ECC5}"/>
              </a:ext>
            </a:extLst>
          </p:cNvPr>
          <p:cNvSpPr/>
          <p:nvPr/>
        </p:nvSpPr>
        <p:spPr>
          <a:xfrm>
            <a:off x="5937489" y="3447427"/>
            <a:ext cx="2915078" cy="548720"/>
          </a:xfrm>
          <a:prstGeom prst="wedgeRoundRectCallout">
            <a:avLst>
              <a:gd name="adj1" fmla="val -65809"/>
              <a:gd name="adj2" fmla="val 131037"/>
              <a:gd name="adj3" fmla="val 16667"/>
            </a:avLst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Links to objectives using data from this data source</a:t>
            </a:r>
          </a:p>
        </p:txBody>
      </p:sp>
    </p:spTree>
    <p:extLst>
      <p:ext uri="{BB962C8B-B14F-4D97-AF65-F5344CB8AC3E}">
        <p14:creationId xmlns:p14="http://schemas.microsoft.com/office/powerpoint/2010/main" val="218225660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D303E-C185-43A1-8386-57A96D629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325"/>
            <a:ext cx="8229600" cy="85725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Target setting in HP2030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B700A-E434-4FFB-80E6-424CA30A20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355874" cy="3341688"/>
          </a:xfrm>
        </p:spPr>
        <p:txBody>
          <a:bodyPr/>
          <a:lstStyle/>
          <a:p>
            <a:pPr>
              <a:spcBef>
                <a:spcPts val="750"/>
              </a:spcBef>
              <a:spcAft>
                <a:spcPts val="375"/>
              </a:spcAft>
            </a:pPr>
            <a:r>
              <a:rPr lang="en-US" dirty="0">
                <a:solidFill>
                  <a:schemeClr val="accent6"/>
                </a:solidFill>
              </a:rPr>
              <a:t>Healthy People is unique among federal indicator                               initiatives in setting targets for objectives.</a:t>
            </a:r>
          </a:p>
          <a:p>
            <a:pPr>
              <a:spcBef>
                <a:spcPts val="750"/>
              </a:spcBef>
              <a:spcAft>
                <a:spcPts val="375"/>
              </a:spcAft>
            </a:pPr>
            <a:endParaRPr lang="en-US" dirty="0">
              <a:solidFill>
                <a:schemeClr val="accent6"/>
              </a:solidFill>
            </a:endParaRPr>
          </a:p>
          <a:p>
            <a:pPr>
              <a:spcBef>
                <a:spcPts val="750"/>
              </a:spcBef>
              <a:spcAft>
                <a:spcPts val="375"/>
              </a:spcAft>
            </a:pPr>
            <a:r>
              <a:rPr lang="en-US" dirty="0">
                <a:solidFill>
                  <a:schemeClr val="accent6"/>
                </a:solidFill>
              </a:rPr>
              <a:t>Stakeholders value targets for establishing and evaluating                  programs.</a:t>
            </a:r>
          </a:p>
          <a:p>
            <a:pPr>
              <a:spcBef>
                <a:spcPts val="750"/>
              </a:spcBef>
              <a:spcAft>
                <a:spcPts val="375"/>
              </a:spcAft>
            </a:pPr>
            <a:endParaRPr lang="en-US" dirty="0">
              <a:solidFill>
                <a:schemeClr val="accent6"/>
              </a:solidFill>
            </a:endParaRPr>
          </a:p>
          <a:p>
            <a:pPr>
              <a:spcBef>
                <a:spcPts val="750"/>
              </a:spcBef>
              <a:spcAft>
                <a:spcPts val="375"/>
              </a:spcAft>
            </a:pPr>
            <a:r>
              <a:rPr lang="en-US" dirty="0">
                <a:solidFill>
                  <a:schemeClr val="accent6"/>
                </a:solidFill>
              </a:rPr>
              <a:t>NCHS does not set targets but provides statistical guidance in target setting.</a:t>
            </a:r>
          </a:p>
          <a:p>
            <a:pPr>
              <a:spcBef>
                <a:spcPts val="750"/>
              </a:spcBef>
              <a:spcAft>
                <a:spcPts val="375"/>
              </a:spcAft>
            </a:pPr>
            <a:endParaRPr lang="en-US" dirty="0"/>
          </a:p>
        </p:txBody>
      </p:sp>
      <p:pic>
        <p:nvPicPr>
          <p:cNvPr id="7" name="Picture 6" descr="Generic target logo">
            <a:extLst>
              <a:ext uri="{FF2B5EF4-FFF2-40B4-BE49-F238E27FC236}">
                <a16:creationId xmlns:a16="http://schemas.microsoft.com/office/drawing/2014/main" id="{DAECDEE4-AFF1-435A-B7ED-D5F32551B1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flipH="1">
            <a:off x="6888209" y="931763"/>
            <a:ext cx="2031344" cy="2031344"/>
          </a:xfrm>
          <a:prstGeom prst="rect">
            <a:avLst/>
          </a:prstGeom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8A2D5FF-48E3-44A7-B4F2-99F5168FCA80}"/>
              </a:ext>
            </a:extLst>
          </p:cNvPr>
          <p:cNvSpPr txBox="1">
            <a:spLocks/>
          </p:cNvSpPr>
          <p:nvPr/>
        </p:nvSpPr>
        <p:spPr>
          <a:xfrm>
            <a:off x="8528717" y="4775409"/>
            <a:ext cx="647701" cy="3465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766" fontAlgn="auto">
              <a:spcBef>
                <a:spcPts val="0"/>
              </a:spcBef>
              <a:spcAft>
                <a:spcPts val="0"/>
              </a:spcAft>
              <a:defRPr/>
            </a:pPr>
            <a:fld id="{B6F15528-21DE-4FAA-801E-634DDDAF4B2B}" type="slidenum">
              <a:rPr lang="en-US" sz="1600">
                <a:solidFill>
                  <a:schemeClr val="accent6"/>
                </a:solidFill>
                <a:latin typeface="Calibri"/>
              </a:rPr>
              <a:pPr algn="r" defTabSz="685766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US" sz="1600" dirty="0">
              <a:solidFill>
                <a:schemeClr val="accent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211074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D303E-C185-43A1-8386-57A96D629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845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Making targets more transparent and systematic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B700A-E434-4FFB-80E6-424CA30A20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916277"/>
            <a:ext cx="8229600" cy="334168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solidFill>
                  <a:schemeClr val="accent6"/>
                </a:solidFill>
              </a:rPr>
              <a:t>HP2030 aims for greater transparency, and a more systematic approach, in target setting.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solidFill>
                  <a:schemeClr val="accent6"/>
                </a:solidFill>
              </a:rPr>
              <a:t>HP2030 Target-Setting Methods include: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US" dirty="0">
              <a:solidFill>
                <a:schemeClr val="accent6"/>
              </a:solidFill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US" dirty="0">
              <a:solidFill>
                <a:schemeClr val="accent6"/>
              </a:solidFill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US" dirty="0">
              <a:solidFill>
                <a:schemeClr val="accent6"/>
              </a:solidFill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solidFill>
                  <a:schemeClr val="accent6"/>
                </a:solidFill>
              </a:rPr>
              <a:t>New Target Setting Tools were created to help workgroups select among candidate targets generated using the four methods in the second column.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solidFill>
                  <a:schemeClr val="accent6"/>
                </a:solidFill>
              </a:rPr>
              <a:t>An NCHS Statistical Note documenting methods and tools, </a:t>
            </a:r>
            <a:r>
              <a:rPr lang="en-US" i="1" dirty="0">
                <a:solidFill>
                  <a:schemeClr val="accent6"/>
                </a:solidFill>
              </a:rPr>
              <a:t>Target-Setting Methods in Healthy People 2030</a:t>
            </a:r>
            <a:r>
              <a:rPr lang="en-US" dirty="0">
                <a:solidFill>
                  <a:schemeClr val="accent6"/>
                </a:solidFill>
              </a:rPr>
              <a:t>, will be released on September 21.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F729B4-960E-41C8-9BFC-009DEABDCDF1}"/>
              </a:ext>
            </a:extLst>
          </p:cNvPr>
          <p:cNvSpPr/>
          <p:nvPr/>
        </p:nvSpPr>
        <p:spPr>
          <a:xfrm>
            <a:off x="655216" y="2041598"/>
            <a:ext cx="8128000" cy="1091046"/>
          </a:xfrm>
          <a:prstGeom prst="rect">
            <a:avLst/>
          </a:prstGeom>
        </p:spPr>
        <p:txBody>
          <a:bodyPr wrap="square" numCol="2">
            <a:noAutofit/>
          </a:bodyPr>
          <a:lstStyle/>
          <a:p>
            <a:pPr marL="464333" lvl="1" indent="-178590" defTabSz="5715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Maintain consistency with national programs, regulations, policies, or laws</a:t>
            </a:r>
          </a:p>
          <a:p>
            <a:pPr marL="464333" lvl="1" indent="-178590" defTabSz="5715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Maintain baseline</a:t>
            </a:r>
          </a:p>
          <a:p>
            <a:pPr marL="464333" lvl="1" indent="-178590" defTabSz="5715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7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4333" lvl="1" indent="-178590" defTabSz="5715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Percent improvement</a:t>
            </a:r>
          </a:p>
          <a:p>
            <a:pPr marL="464333" lvl="1" indent="-178590" defTabSz="5715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Percentage point improvement</a:t>
            </a:r>
          </a:p>
          <a:p>
            <a:pPr marL="464333" lvl="1" indent="-178590" defTabSz="5715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Minimal statistical significance</a:t>
            </a:r>
          </a:p>
          <a:p>
            <a:pPr marL="464333" lvl="1" indent="-178590" defTabSz="5715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Trend projection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6032FE44-9355-44CD-ACC9-C7E690AB8665}"/>
              </a:ext>
            </a:extLst>
          </p:cNvPr>
          <p:cNvSpPr txBox="1">
            <a:spLocks/>
          </p:cNvSpPr>
          <p:nvPr/>
        </p:nvSpPr>
        <p:spPr>
          <a:xfrm>
            <a:off x="8528717" y="4775409"/>
            <a:ext cx="647701" cy="3465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766" fontAlgn="auto">
              <a:spcBef>
                <a:spcPts val="0"/>
              </a:spcBef>
              <a:spcAft>
                <a:spcPts val="0"/>
              </a:spcAft>
              <a:defRPr/>
            </a:pPr>
            <a:fld id="{B6F15528-21DE-4FAA-801E-634DDDAF4B2B}" type="slidenum">
              <a:rPr lang="en-US" sz="1600">
                <a:solidFill>
                  <a:schemeClr val="accent6"/>
                </a:solidFill>
                <a:latin typeface="Calibri"/>
              </a:rPr>
              <a:pPr algn="r" defTabSz="685766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en-US" sz="1600" dirty="0">
              <a:solidFill>
                <a:schemeClr val="accent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248813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0C598-5261-4A8E-8CA8-BDD750CC919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2295"/>
            <a:ext cx="9144000" cy="55286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6858"/>
                </a:solidFill>
                <a:latin typeface="Calibri" pitchFamily="34" charset="0"/>
              </a:rPr>
              <a:t>Highlights for core objectives</a:t>
            </a:r>
            <a:endParaRPr lang="en-US" sz="2800" b="1" dirty="0">
              <a:solidFill>
                <a:srgbClr val="00685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Content Placeholder 3" descr="Screenshot of TU-08 objective page on HP website">
            <a:extLst>
              <a:ext uri="{FF2B5EF4-FFF2-40B4-BE49-F238E27FC236}">
                <a16:creationId xmlns:a16="http://schemas.microsoft.com/office/drawing/2014/main" id="{259F3D6A-27BB-4D9B-AEF8-175521F1B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471030" y="663402"/>
            <a:ext cx="6201939" cy="448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CADFF39-C8C3-4DEB-A747-EF5620C0B561}"/>
              </a:ext>
            </a:extLst>
          </p:cNvPr>
          <p:cNvSpPr/>
          <p:nvPr/>
        </p:nvSpPr>
        <p:spPr>
          <a:xfrm>
            <a:off x="6953449" y="912539"/>
            <a:ext cx="2190550" cy="828662"/>
          </a:xfrm>
          <a:prstGeom prst="wedgeRoundRectCallout">
            <a:avLst>
              <a:gd name="adj1" fmla="val -107103"/>
              <a:gd name="adj2" fmla="val 172021"/>
              <a:gd name="adj3" fmla="val 16667"/>
            </a:avLst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Baseline statement with year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BC2AAEB4-E9D8-460C-8893-F0F7512C5D17}"/>
              </a:ext>
            </a:extLst>
          </p:cNvPr>
          <p:cNvSpPr/>
          <p:nvPr/>
        </p:nvSpPr>
        <p:spPr>
          <a:xfrm>
            <a:off x="6851850" y="2595400"/>
            <a:ext cx="2190551" cy="512366"/>
          </a:xfrm>
          <a:prstGeom prst="wedgeRoundRectCallout">
            <a:avLst>
              <a:gd name="adj1" fmla="val -129489"/>
              <a:gd name="adj2" fmla="val 109713"/>
              <a:gd name="adj3" fmla="val 16667"/>
            </a:avLst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Target and target-setting method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AA51E3CF-3CD5-4B3B-97DA-1168E53C580C}"/>
              </a:ext>
            </a:extLst>
          </p:cNvPr>
          <p:cNvSpPr/>
          <p:nvPr/>
        </p:nvSpPr>
        <p:spPr>
          <a:xfrm>
            <a:off x="6683619" y="3748075"/>
            <a:ext cx="2438399" cy="753898"/>
          </a:xfrm>
          <a:prstGeom prst="wedgeRoundRectCallout">
            <a:avLst>
              <a:gd name="adj1" fmla="val -119374"/>
              <a:gd name="adj2" fmla="val -58879"/>
              <a:gd name="adj3" fmla="val 16667"/>
            </a:avLst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Technical information about each data source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80A2339E-87B3-47B4-BC2B-3B0F47DCEB63}"/>
              </a:ext>
            </a:extLst>
          </p:cNvPr>
          <p:cNvSpPr/>
          <p:nvPr/>
        </p:nvSpPr>
        <p:spPr>
          <a:xfrm>
            <a:off x="109588" y="3916815"/>
            <a:ext cx="1957816" cy="945168"/>
          </a:xfrm>
          <a:prstGeom prst="wedgeRoundRectCallout">
            <a:avLst>
              <a:gd name="adj1" fmla="val 99395"/>
              <a:gd name="adj2" fmla="val -49391"/>
              <a:gd name="adj3" fmla="val 16667"/>
            </a:avLst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about how the data are measured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C06DD5D2-EDBE-462B-9F94-4D0898838CC0}"/>
              </a:ext>
            </a:extLst>
          </p:cNvPr>
          <p:cNvSpPr/>
          <p:nvPr/>
        </p:nvSpPr>
        <p:spPr>
          <a:xfrm>
            <a:off x="-1" y="2112950"/>
            <a:ext cx="2440416" cy="828662"/>
          </a:xfrm>
          <a:prstGeom prst="wedgeRoundRectCallout">
            <a:avLst>
              <a:gd name="adj1" fmla="val 81539"/>
              <a:gd name="adj2" fmla="val -983"/>
              <a:gd name="adj3" fmla="val 16667"/>
            </a:avLst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Objective status to be updated throughout the decade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52B43319-FC1D-44EF-BE33-83A060E54428}"/>
              </a:ext>
            </a:extLst>
          </p:cNvPr>
          <p:cNvSpPr txBox="1">
            <a:spLocks/>
          </p:cNvSpPr>
          <p:nvPr/>
        </p:nvSpPr>
        <p:spPr>
          <a:xfrm>
            <a:off x="8528717" y="4775409"/>
            <a:ext cx="647701" cy="3465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766" fontAlgn="auto">
              <a:spcBef>
                <a:spcPts val="0"/>
              </a:spcBef>
              <a:spcAft>
                <a:spcPts val="0"/>
              </a:spcAft>
              <a:defRPr/>
            </a:pPr>
            <a:fld id="{B6F15528-21DE-4FAA-801E-634DDDAF4B2B}" type="slidenum">
              <a:rPr lang="en-US" sz="1600">
                <a:solidFill>
                  <a:schemeClr val="accent6"/>
                </a:solidFill>
                <a:latin typeface="Calibri"/>
              </a:rPr>
              <a:pPr algn="r" defTabSz="685766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US" sz="1600" dirty="0">
              <a:solidFill>
                <a:schemeClr val="accent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081590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0C598-5261-4A8E-8CA8-BDD750CC919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651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006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Crosswalk</a:t>
            </a:r>
          </a:p>
        </p:txBody>
      </p:sp>
      <p:pic>
        <p:nvPicPr>
          <p:cNvPr id="7" name="Picture 6" descr="Screenshot of crosswalk page on HP website">
            <a:extLst>
              <a:ext uri="{FF2B5EF4-FFF2-40B4-BE49-F238E27FC236}">
                <a16:creationId xmlns:a16="http://schemas.microsoft.com/office/drawing/2014/main" id="{8EFE159F-98B9-49C7-87A8-C654130A98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01"/>
          <a:stretch/>
        </p:blipFill>
        <p:spPr>
          <a:xfrm>
            <a:off x="2146089" y="499470"/>
            <a:ext cx="4851822" cy="4644030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AF73F3F7-A43E-41F9-B023-4F6385AF74CE}"/>
              </a:ext>
            </a:extLst>
          </p:cNvPr>
          <p:cNvSpPr/>
          <p:nvPr/>
        </p:nvSpPr>
        <p:spPr>
          <a:xfrm>
            <a:off x="6597077" y="1407423"/>
            <a:ext cx="2440416" cy="665163"/>
          </a:xfrm>
          <a:prstGeom prst="wedgeRoundRectCallout">
            <a:avLst>
              <a:gd name="adj1" fmla="val -58824"/>
              <a:gd name="adj2" fmla="val 253198"/>
              <a:gd name="adj3" fmla="val 16667"/>
            </a:avLst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Search by keyword or HP2020 objective number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FDEE65FD-BF6C-4063-84DA-C20441D5D55C}"/>
              </a:ext>
            </a:extLst>
          </p:cNvPr>
          <p:cNvSpPr/>
          <p:nvPr/>
        </p:nvSpPr>
        <p:spPr>
          <a:xfrm>
            <a:off x="-147163" y="2174884"/>
            <a:ext cx="2440416" cy="1090803"/>
          </a:xfrm>
          <a:prstGeom prst="wedgeRoundRectCallout">
            <a:avLst>
              <a:gd name="adj1" fmla="val 129244"/>
              <a:gd name="adj2" fmla="val 154693"/>
              <a:gd name="adj3" fmla="val 16667"/>
            </a:avLst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Objective status (retained, modified, related, or removed)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8F2EABD0-28E6-48A5-A8D2-8BECD2621A73}"/>
              </a:ext>
            </a:extLst>
          </p:cNvPr>
          <p:cNvSpPr/>
          <p:nvPr/>
        </p:nvSpPr>
        <p:spPr>
          <a:xfrm>
            <a:off x="0" y="4460290"/>
            <a:ext cx="2005263" cy="507922"/>
          </a:xfrm>
          <a:prstGeom prst="wedgeRoundRectCallout">
            <a:avLst>
              <a:gd name="adj1" fmla="val 63169"/>
              <a:gd name="adj2" fmla="val -24720"/>
              <a:gd name="adj3" fmla="val 16667"/>
            </a:avLst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HP2020 objective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18EE17F3-02E2-4028-B13C-0DCBE32C3F8E}"/>
              </a:ext>
            </a:extLst>
          </p:cNvPr>
          <p:cNvSpPr/>
          <p:nvPr/>
        </p:nvSpPr>
        <p:spPr>
          <a:xfrm>
            <a:off x="6631396" y="4460290"/>
            <a:ext cx="2005263" cy="507922"/>
          </a:xfrm>
          <a:prstGeom prst="wedgeRoundRectCallout">
            <a:avLst>
              <a:gd name="adj1" fmla="val -68031"/>
              <a:gd name="adj2" fmla="val -34195"/>
              <a:gd name="adj3" fmla="val 16667"/>
            </a:avLst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HP2030 objective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9EFD34F-28EF-4D3C-9B7C-E3E7B6DB8E34}"/>
              </a:ext>
            </a:extLst>
          </p:cNvPr>
          <p:cNvSpPr txBox="1">
            <a:spLocks/>
          </p:cNvSpPr>
          <p:nvPr/>
        </p:nvSpPr>
        <p:spPr>
          <a:xfrm>
            <a:off x="8528717" y="4775409"/>
            <a:ext cx="647701" cy="3465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766" fontAlgn="auto">
              <a:spcBef>
                <a:spcPts val="0"/>
              </a:spcBef>
              <a:spcAft>
                <a:spcPts val="0"/>
              </a:spcAft>
              <a:defRPr/>
            </a:pPr>
            <a:fld id="{B6F15528-21DE-4FAA-801E-634DDDAF4B2B}" type="slidenum">
              <a:rPr lang="en-US" sz="1600">
                <a:solidFill>
                  <a:schemeClr val="accent6"/>
                </a:solidFill>
                <a:latin typeface="Calibri"/>
              </a:rPr>
              <a:pPr algn="r" defTabSz="685766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n-US" sz="1600" dirty="0">
              <a:solidFill>
                <a:schemeClr val="accent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070447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9BEEA-9DB7-44F2-B9C8-AE58FAB36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algn="ctr"/>
            <a:r>
              <a:rPr lang="en-US" dirty="0"/>
              <a:t>About the Launch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0036B-126A-41B4-BB1A-3DC7D04700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5131" y="1148970"/>
            <a:ext cx="8451669" cy="3341688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1,720 individuals watched the live HP2030 launch</a:t>
            </a:r>
          </a:p>
          <a:p>
            <a:endParaRPr lang="en-US" dirty="0"/>
          </a:p>
          <a:p>
            <a:r>
              <a:rPr lang="en-US" dirty="0">
                <a:solidFill>
                  <a:schemeClr val="accent6"/>
                </a:solidFill>
              </a:rPr>
              <a:t>More than 2,100 views of the HP2030 launch recording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Available at </a:t>
            </a:r>
            <a:r>
              <a:rPr lang="en-US" u="sng" dirty="0">
                <a:hlinkClick r:id="rId3"/>
              </a:rPr>
              <a:t>https://youtu.be/atDcD86ChC8</a:t>
            </a:r>
            <a:endParaRPr lang="en-US" u="sng" dirty="0"/>
          </a:p>
          <a:p>
            <a:pPr lvl="1"/>
            <a:endParaRPr lang="en-US" sz="1600" u="sng" dirty="0"/>
          </a:p>
          <a:p>
            <a:r>
              <a:rPr lang="en-US" dirty="0">
                <a:solidFill>
                  <a:schemeClr val="accent6"/>
                </a:solidFill>
              </a:rPr>
              <a:t>New HP2030 website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Available at </a:t>
            </a:r>
            <a:r>
              <a:rPr lang="en-US" dirty="0">
                <a:hlinkClick r:id="rId4"/>
              </a:rPr>
              <a:t>https://health.gov/healthypeople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chemeClr val="accent6"/>
                </a:solidFill>
              </a:rPr>
              <a:t>HP2030 Fact Sheet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Available at </a:t>
            </a:r>
            <a:r>
              <a:rPr lang="en-US" sz="1600" dirty="0">
                <a:cs typeface="Calibri" panose="020F0502020204030204" pitchFamily="34" charset="0"/>
                <a:hlinkClick r:id="rId5"/>
              </a:rPr>
              <a:t>https://www.cdc.gov/nchs/about/factsheets/factsheet-hp2030.htm</a:t>
            </a:r>
            <a:r>
              <a:rPr lang="en-US" sz="1600" dirty="0">
                <a:cs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65E9845-6FA3-4DBE-B5D6-57303D260E6F}"/>
              </a:ext>
            </a:extLst>
          </p:cNvPr>
          <p:cNvSpPr txBox="1">
            <a:spLocks/>
          </p:cNvSpPr>
          <p:nvPr/>
        </p:nvSpPr>
        <p:spPr>
          <a:xfrm>
            <a:off x="8528717" y="4775409"/>
            <a:ext cx="647701" cy="3465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766" fontAlgn="auto">
              <a:spcBef>
                <a:spcPts val="0"/>
              </a:spcBef>
              <a:spcAft>
                <a:spcPts val="0"/>
              </a:spcAft>
              <a:defRPr/>
            </a:pPr>
            <a:fld id="{B6F15528-21DE-4FAA-801E-634DDDAF4B2B}" type="slidenum">
              <a:rPr lang="en-US" sz="1600">
                <a:solidFill>
                  <a:schemeClr val="accent6"/>
                </a:solidFill>
                <a:latin typeface="Calibri"/>
              </a:rPr>
              <a:pPr algn="r" defTabSz="685766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en-US" sz="1600" dirty="0">
              <a:solidFill>
                <a:schemeClr val="accent6"/>
              </a:solidFill>
              <a:latin typeface="Calibri"/>
            </a:endParaRPr>
          </a:p>
        </p:txBody>
      </p:sp>
      <p:pic>
        <p:nvPicPr>
          <p:cNvPr id="4" name="Picture 3" descr="Screenshot of HP2030 Fact Sheet">
            <a:extLst>
              <a:ext uri="{FF2B5EF4-FFF2-40B4-BE49-F238E27FC236}">
                <a16:creationId xmlns:a16="http://schemas.microsoft.com/office/drawing/2014/main" id="{B2BEF32F-C9D5-4EC1-B16A-AD87579DAD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2237" y="1033387"/>
            <a:ext cx="2533385" cy="3268314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427618063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0C598-5261-4A8E-8CA8-BDD750CC919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0509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en-US" sz="2800" b="1" dirty="0">
                <a:solidFill>
                  <a:srgbClr val="006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HP2030 Data Template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9EFD34F-28EF-4D3C-9B7C-E3E7B6DB8E34}"/>
              </a:ext>
            </a:extLst>
          </p:cNvPr>
          <p:cNvSpPr txBox="1">
            <a:spLocks/>
          </p:cNvSpPr>
          <p:nvPr/>
        </p:nvSpPr>
        <p:spPr>
          <a:xfrm>
            <a:off x="8528717" y="4775409"/>
            <a:ext cx="647701" cy="3465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766" fontAlgn="auto">
              <a:spcBef>
                <a:spcPts val="0"/>
              </a:spcBef>
              <a:spcAft>
                <a:spcPts val="0"/>
              </a:spcAft>
              <a:defRPr/>
            </a:pPr>
            <a:fld id="{B6F15528-21DE-4FAA-801E-634DDDAF4B2B}" type="slidenum">
              <a:rPr lang="en-US" sz="1600">
                <a:solidFill>
                  <a:schemeClr val="accent6"/>
                </a:solidFill>
                <a:latin typeface="Calibri"/>
              </a:rPr>
              <a:pPr algn="r" defTabSz="685766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en-US" sz="1600" dirty="0">
              <a:solidFill>
                <a:schemeClr val="accent6"/>
              </a:solidFill>
              <a:latin typeface="Calibri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F5C3666-9433-4575-83C9-162896FF55AB}"/>
              </a:ext>
            </a:extLst>
          </p:cNvPr>
          <p:cNvSpPr txBox="1">
            <a:spLocks/>
          </p:cNvSpPr>
          <p:nvPr/>
        </p:nvSpPr>
        <p:spPr>
          <a:xfrm>
            <a:off x="97452" y="339708"/>
            <a:ext cx="8944949" cy="3341688"/>
          </a:xfrm>
          <a:prstGeom prst="rect">
            <a:avLst/>
          </a:prstGeom>
        </p:spPr>
        <p:txBody>
          <a:bodyPr numCol="3" spcCol="0">
            <a:noAutofit/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7F7F7F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7F7F7F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7F7F7F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7F7F7F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b="1">
                <a:solidFill>
                  <a:schemeClr val="accent6"/>
                </a:solidFill>
              </a:rPr>
              <a:t>Total</a:t>
            </a:r>
            <a:endParaRPr lang="en-US" sz="700" b="1">
              <a:solidFill>
                <a:schemeClr val="accent6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700" b="1">
              <a:solidFill>
                <a:schemeClr val="accent6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b="1">
                <a:solidFill>
                  <a:schemeClr val="accent6"/>
                </a:solidFill>
              </a:rPr>
              <a:t>Sex</a:t>
            </a:r>
            <a:r>
              <a:rPr lang="en-US" sz="1200">
                <a:solidFill>
                  <a:schemeClr val="accent6"/>
                </a:solidFill>
              </a:rPr>
              <a:t> </a:t>
            </a:r>
          </a:p>
          <a:p>
            <a:pPr marL="177800" indent="-177800">
              <a:spcBef>
                <a:spcPts val="0"/>
              </a:spcBef>
            </a:pPr>
            <a:r>
              <a:rPr lang="en-US" sz="1200">
                <a:solidFill>
                  <a:schemeClr val="accent6"/>
                </a:solidFill>
              </a:rPr>
              <a:t>Male</a:t>
            </a:r>
          </a:p>
          <a:p>
            <a:pPr marL="177800" indent="-177800">
              <a:spcBef>
                <a:spcPts val="0"/>
              </a:spcBef>
            </a:pPr>
            <a:r>
              <a:rPr lang="en-US" sz="1200">
                <a:solidFill>
                  <a:schemeClr val="accent6"/>
                </a:solidFill>
              </a:rPr>
              <a:t>Female</a:t>
            </a:r>
            <a:endParaRPr lang="en-US" sz="700">
              <a:solidFill>
                <a:schemeClr val="accent6"/>
              </a:solidFill>
            </a:endParaRPr>
          </a:p>
          <a:p>
            <a:pPr marL="177800" indent="-17780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700">
              <a:solidFill>
                <a:schemeClr val="accent6"/>
              </a:solidFill>
            </a:endParaRPr>
          </a:p>
          <a:p>
            <a:pPr marL="177800" indent="-17780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b="1">
                <a:solidFill>
                  <a:schemeClr val="accent6"/>
                </a:solidFill>
              </a:rPr>
              <a:t>Race/Ethnicity</a:t>
            </a:r>
            <a:r>
              <a:rPr lang="en-US" sz="1200">
                <a:solidFill>
                  <a:schemeClr val="accent6"/>
                </a:solidFill>
              </a:rPr>
              <a:t> </a:t>
            </a:r>
          </a:p>
          <a:p>
            <a:pPr marL="177800" indent="-177800">
              <a:spcBef>
                <a:spcPts val="0"/>
              </a:spcBef>
            </a:pPr>
            <a:r>
              <a:rPr lang="en-US" sz="1200">
                <a:solidFill>
                  <a:schemeClr val="accent6"/>
                </a:solidFill>
              </a:rPr>
              <a:t>American Indian/Alaska Native only</a:t>
            </a:r>
          </a:p>
          <a:p>
            <a:pPr marL="177800" indent="-177800">
              <a:spcBef>
                <a:spcPts val="0"/>
              </a:spcBef>
            </a:pPr>
            <a:r>
              <a:rPr lang="en-US" sz="1200">
                <a:solidFill>
                  <a:schemeClr val="accent6"/>
                </a:solidFill>
              </a:rPr>
              <a:t>Asian only</a:t>
            </a:r>
          </a:p>
          <a:p>
            <a:pPr marL="177800" indent="-177800">
              <a:spcBef>
                <a:spcPts val="0"/>
              </a:spcBef>
            </a:pPr>
            <a:r>
              <a:rPr lang="en-US" sz="1200">
                <a:solidFill>
                  <a:schemeClr val="accent6"/>
                </a:solidFill>
              </a:rPr>
              <a:t>Native Hawaiian/Pacific Islander only</a:t>
            </a:r>
          </a:p>
          <a:p>
            <a:pPr marL="177800" indent="-177800">
              <a:spcBef>
                <a:spcPts val="0"/>
              </a:spcBef>
            </a:pPr>
            <a:r>
              <a:rPr lang="en-US" sz="1200">
                <a:solidFill>
                  <a:schemeClr val="accent6"/>
                </a:solidFill>
              </a:rPr>
              <a:t>Black or African American only</a:t>
            </a:r>
          </a:p>
          <a:p>
            <a:pPr marL="177800" indent="-177800">
              <a:spcBef>
                <a:spcPts val="0"/>
              </a:spcBef>
            </a:pPr>
            <a:r>
              <a:rPr lang="en-US" sz="1200">
                <a:solidFill>
                  <a:schemeClr val="accent6"/>
                </a:solidFill>
              </a:rPr>
              <a:t>White only</a:t>
            </a:r>
          </a:p>
          <a:p>
            <a:pPr marL="177800" indent="-177800">
              <a:spcBef>
                <a:spcPts val="0"/>
              </a:spcBef>
            </a:pPr>
            <a:r>
              <a:rPr lang="en-US" sz="1200">
                <a:solidFill>
                  <a:schemeClr val="accent6"/>
                </a:solidFill>
              </a:rPr>
              <a:t>2 or more races</a:t>
            </a:r>
          </a:p>
          <a:p>
            <a:pPr marL="177800" indent="-177800">
              <a:spcBef>
                <a:spcPts val="0"/>
              </a:spcBef>
            </a:pPr>
            <a:r>
              <a:rPr lang="en-US" sz="1200">
                <a:solidFill>
                  <a:schemeClr val="accent6"/>
                </a:solidFill>
              </a:rPr>
              <a:t>Hispanic or Latino</a:t>
            </a:r>
          </a:p>
          <a:p>
            <a:pPr marL="177800" indent="-177800">
              <a:spcBef>
                <a:spcPts val="0"/>
              </a:spcBef>
            </a:pPr>
            <a:r>
              <a:rPr lang="en-US" sz="1200">
                <a:solidFill>
                  <a:schemeClr val="accent6"/>
                </a:solidFill>
              </a:rPr>
              <a:t>Not Hispanic or Latino</a:t>
            </a:r>
          </a:p>
          <a:p>
            <a:pPr marL="577839" lvl="2" indent="-177800">
              <a:spcBef>
                <a:spcPts val="0"/>
              </a:spcBef>
            </a:pPr>
            <a:r>
              <a:rPr lang="en-US" sz="1200">
                <a:solidFill>
                  <a:schemeClr val="accent6"/>
                </a:solidFill>
              </a:rPr>
              <a:t>Black, not Hispanic or Latino</a:t>
            </a:r>
          </a:p>
          <a:p>
            <a:pPr marL="577839" lvl="2" indent="-177800">
              <a:spcBef>
                <a:spcPts val="0"/>
              </a:spcBef>
            </a:pPr>
            <a:r>
              <a:rPr lang="en-US" sz="1200">
                <a:solidFill>
                  <a:schemeClr val="accent6"/>
                </a:solidFill>
              </a:rPr>
              <a:t>White, not Hispanic or Latino</a:t>
            </a:r>
            <a:endParaRPr lang="en-US" sz="700">
              <a:solidFill>
                <a:schemeClr val="accent6"/>
              </a:solidFill>
            </a:endParaRPr>
          </a:p>
          <a:p>
            <a:pPr marL="177800" lvl="1" indent="-177800">
              <a:spcBef>
                <a:spcPts val="0"/>
              </a:spcBef>
            </a:pPr>
            <a:endParaRPr lang="en-US" sz="700">
              <a:solidFill>
                <a:schemeClr val="accent6"/>
              </a:solidFill>
            </a:endParaRPr>
          </a:p>
          <a:p>
            <a:pPr marL="177800" indent="-17780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b="1">
                <a:solidFill>
                  <a:schemeClr val="accent6"/>
                </a:solidFill>
              </a:rPr>
              <a:t>Age</a:t>
            </a:r>
            <a:r>
              <a:rPr lang="en-US" sz="1200">
                <a:solidFill>
                  <a:schemeClr val="accent6"/>
                </a:solidFill>
              </a:rPr>
              <a:t> (Standard groups by data system)</a:t>
            </a:r>
            <a:endParaRPr lang="en-US" sz="700">
              <a:solidFill>
                <a:schemeClr val="accent6"/>
              </a:solidFill>
            </a:endParaRPr>
          </a:p>
          <a:p>
            <a:pPr marL="177800" indent="-17780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700">
              <a:solidFill>
                <a:schemeClr val="accent6"/>
              </a:solidFill>
            </a:endParaRPr>
          </a:p>
          <a:p>
            <a:pPr marL="177800" indent="-17780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b="1">
                <a:solidFill>
                  <a:schemeClr val="accent6"/>
                </a:solidFill>
              </a:rPr>
              <a:t>Educational Attainment </a:t>
            </a:r>
            <a:endParaRPr lang="en-US" sz="1200">
              <a:solidFill>
                <a:schemeClr val="accent6"/>
              </a:solidFill>
            </a:endParaRPr>
          </a:p>
          <a:p>
            <a:pPr marL="177800" indent="-177800">
              <a:spcBef>
                <a:spcPts val="0"/>
              </a:spcBef>
            </a:pPr>
            <a:r>
              <a:rPr lang="en-US" sz="1200">
                <a:solidFill>
                  <a:schemeClr val="accent6"/>
                </a:solidFill>
              </a:rPr>
              <a:t>&lt; High school</a:t>
            </a:r>
          </a:p>
          <a:p>
            <a:pPr marL="177800" indent="-177800">
              <a:spcBef>
                <a:spcPts val="0"/>
              </a:spcBef>
            </a:pPr>
            <a:r>
              <a:rPr lang="en-US" sz="1200">
                <a:solidFill>
                  <a:schemeClr val="accent6"/>
                </a:solidFill>
              </a:rPr>
              <a:t>High school</a:t>
            </a:r>
          </a:p>
          <a:p>
            <a:pPr marL="177800" indent="-177800">
              <a:spcBef>
                <a:spcPts val="0"/>
              </a:spcBef>
            </a:pPr>
            <a:r>
              <a:rPr lang="en-US" sz="1200">
                <a:solidFill>
                  <a:schemeClr val="accent6"/>
                </a:solidFill>
              </a:rPr>
              <a:t>Some college or Associates degree</a:t>
            </a:r>
          </a:p>
          <a:p>
            <a:pPr marL="177800" indent="-177800">
              <a:spcBef>
                <a:spcPts val="0"/>
              </a:spcBef>
            </a:pPr>
            <a:r>
              <a:rPr lang="en-US" sz="1200">
                <a:solidFill>
                  <a:schemeClr val="accent6"/>
                </a:solidFill>
              </a:rPr>
              <a:t>4-year college degree or more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200" b="1">
              <a:solidFill>
                <a:schemeClr val="accent6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200" b="1">
              <a:solidFill>
                <a:schemeClr val="accent6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b="1">
                <a:solidFill>
                  <a:schemeClr val="accent6"/>
                </a:solidFill>
              </a:rPr>
              <a:t>Family Income </a:t>
            </a:r>
            <a:r>
              <a:rPr lang="en-US" sz="1200">
                <a:solidFill>
                  <a:schemeClr val="accent6"/>
                </a:solidFill>
              </a:rPr>
              <a:t>(percent poverty threshold)</a:t>
            </a:r>
          </a:p>
          <a:p>
            <a:pPr marL="177800" indent="-177800">
              <a:spcBef>
                <a:spcPts val="0"/>
              </a:spcBef>
            </a:pPr>
            <a:r>
              <a:rPr lang="en-US" sz="1200">
                <a:solidFill>
                  <a:schemeClr val="accent6"/>
                </a:solidFill>
              </a:rPr>
              <a:t>&lt;100</a:t>
            </a:r>
          </a:p>
          <a:p>
            <a:pPr marL="177800" indent="-177800">
              <a:spcBef>
                <a:spcPts val="0"/>
              </a:spcBef>
            </a:pPr>
            <a:r>
              <a:rPr lang="en-US" sz="1200">
                <a:solidFill>
                  <a:schemeClr val="accent6"/>
                </a:solidFill>
              </a:rPr>
              <a:t>100-199</a:t>
            </a:r>
          </a:p>
          <a:p>
            <a:pPr marL="177800" indent="-177800">
              <a:spcBef>
                <a:spcPts val="0"/>
              </a:spcBef>
            </a:pPr>
            <a:r>
              <a:rPr lang="en-US" sz="1200">
                <a:solidFill>
                  <a:schemeClr val="accent6"/>
                </a:solidFill>
              </a:rPr>
              <a:t>200-399</a:t>
            </a:r>
          </a:p>
          <a:p>
            <a:pPr marL="177800" indent="-177800">
              <a:spcBef>
                <a:spcPts val="0"/>
              </a:spcBef>
            </a:pPr>
            <a:r>
              <a:rPr lang="en-US" sz="1200">
                <a:solidFill>
                  <a:schemeClr val="accent6"/>
                </a:solidFill>
              </a:rPr>
              <a:t>&gt;=400</a:t>
            </a:r>
            <a:endParaRPr lang="en-US" sz="700">
              <a:solidFill>
                <a:schemeClr val="accent6"/>
              </a:solidFill>
            </a:endParaRPr>
          </a:p>
          <a:p>
            <a:pPr marL="177800" indent="-177800">
              <a:spcBef>
                <a:spcPts val="0"/>
              </a:spcBef>
            </a:pPr>
            <a:endParaRPr lang="en-US" sz="600">
              <a:solidFill>
                <a:schemeClr val="accent6"/>
              </a:solidFill>
            </a:endParaRPr>
          </a:p>
          <a:p>
            <a:pPr marL="177800" indent="-17780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b="1">
                <a:solidFill>
                  <a:schemeClr val="accent6"/>
                </a:solidFill>
              </a:rPr>
              <a:t>Health Insurance Status </a:t>
            </a:r>
            <a:endParaRPr lang="en-US" sz="1200">
              <a:solidFill>
                <a:schemeClr val="accent6"/>
              </a:solidFill>
            </a:endParaRPr>
          </a:p>
          <a:p>
            <a:pPr marL="177800" indent="-177800">
              <a:spcBef>
                <a:spcPts val="0"/>
              </a:spcBef>
            </a:pPr>
            <a:r>
              <a:rPr lang="en-US" sz="1200">
                <a:solidFill>
                  <a:schemeClr val="accent6"/>
                </a:solidFill>
              </a:rPr>
              <a:t>Insured</a:t>
            </a:r>
          </a:p>
          <a:p>
            <a:pPr marL="577839" lvl="2" indent="-177800">
              <a:spcBef>
                <a:spcPts val="0"/>
              </a:spcBef>
            </a:pPr>
            <a:r>
              <a:rPr lang="en-US" sz="1200">
                <a:solidFill>
                  <a:schemeClr val="accent6"/>
                </a:solidFill>
              </a:rPr>
              <a:t>Private</a:t>
            </a:r>
          </a:p>
          <a:p>
            <a:pPr marL="577839" lvl="2" indent="-177800">
              <a:spcBef>
                <a:spcPts val="0"/>
              </a:spcBef>
            </a:pPr>
            <a:r>
              <a:rPr lang="en-US" sz="1200">
                <a:solidFill>
                  <a:schemeClr val="accent6"/>
                </a:solidFill>
              </a:rPr>
              <a:t>Public</a:t>
            </a:r>
          </a:p>
          <a:p>
            <a:pPr marL="177800" indent="-177800">
              <a:spcBef>
                <a:spcPts val="0"/>
              </a:spcBef>
            </a:pPr>
            <a:r>
              <a:rPr lang="en-US" sz="1200">
                <a:solidFill>
                  <a:schemeClr val="accent6"/>
                </a:solidFill>
              </a:rPr>
              <a:t>Uninsured</a:t>
            </a:r>
            <a:endParaRPr lang="en-US" sz="700">
              <a:solidFill>
                <a:schemeClr val="accent6"/>
              </a:solidFill>
            </a:endParaRPr>
          </a:p>
          <a:p>
            <a:pPr marL="177800" indent="-177800">
              <a:spcBef>
                <a:spcPts val="0"/>
              </a:spcBef>
            </a:pPr>
            <a:endParaRPr lang="en-US" sz="600">
              <a:solidFill>
                <a:schemeClr val="accent6"/>
              </a:solidFill>
            </a:endParaRPr>
          </a:p>
          <a:p>
            <a:pPr marL="177800" indent="-17780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b="1">
                <a:solidFill>
                  <a:schemeClr val="accent6"/>
                </a:solidFill>
              </a:rPr>
              <a:t>Geographic Location or Region </a:t>
            </a:r>
            <a:endParaRPr lang="en-US" sz="1200">
              <a:solidFill>
                <a:schemeClr val="accent6"/>
              </a:solidFill>
            </a:endParaRPr>
          </a:p>
          <a:p>
            <a:pPr marL="177800" indent="-177800">
              <a:spcBef>
                <a:spcPts val="0"/>
              </a:spcBef>
            </a:pPr>
            <a:r>
              <a:rPr lang="en-US" sz="1200">
                <a:solidFill>
                  <a:schemeClr val="accent6"/>
                </a:solidFill>
              </a:rPr>
              <a:t>Metropolitan</a:t>
            </a:r>
          </a:p>
          <a:p>
            <a:pPr marL="177800" indent="-177800">
              <a:spcBef>
                <a:spcPts val="0"/>
              </a:spcBef>
            </a:pPr>
            <a:r>
              <a:rPr lang="en-US" sz="1200">
                <a:solidFill>
                  <a:schemeClr val="accent6"/>
                </a:solidFill>
              </a:rPr>
              <a:t>Nonmetropolitan</a:t>
            </a:r>
            <a:endParaRPr lang="en-US" sz="700">
              <a:solidFill>
                <a:schemeClr val="accent6"/>
              </a:solidFill>
            </a:endParaRPr>
          </a:p>
          <a:p>
            <a:pPr marL="177800" indent="-177800">
              <a:spcBef>
                <a:spcPts val="0"/>
              </a:spcBef>
            </a:pPr>
            <a:endParaRPr lang="en-US" sz="600">
              <a:solidFill>
                <a:schemeClr val="accent6"/>
              </a:solidFill>
            </a:endParaRPr>
          </a:p>
          <a:p>
            <a:pPr marL="177800" indent="-17780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b="1">
                <a:solidFill>
                  <a:schemeClr val="accent6"/>
                </a:solidFill>
              </a:rPr>
              <a:t>Marital Status</a:t>
            </a:r>
          </a:p>
          <a:p>
            <a:pPr marL="177800" indent="-177800">
              <a:spcBef>
                <a:spcPts val="0"/>
              </a:spcBef>
            </a:pPr>
            <a:r>
              <a:rPr lang="en-US" sz="1200">
                <a:solidFill>
                  <a:schemeClr val="accent6"/>
                </a:solidFill>
              </a:rPr>
              <a:t>Married/Cohabiting partner</a:t>
            </a:r>
          </a:p>
          <a:p>
            <a:pPr marL="177800" indent="-177800">
              <a:spcBef>
                <a:spcPts val="0"/>
              </a:spcBef>
            </a:pPr>
            <a:r>
              <a:rPr lang="en-US" sz="1200">
                <a:solidFill>
                  <a:schemeClr val="accent6"/>
                </a:solidFill>
              </a:rPr>
              <a:t>Divorced or Separated/Widowed</a:t>
            </a:r>
          </a:p>
          <a:p>
            <a:pPr marL="177800" indent="-177800">
              <a:spcBef>
                <a:spcPts val="0"/>
              </a:spcBef>
            </a:pPr>
            <a:r>
              <a:rPr lang="en-US" sz="1200">
                <a:solidFill>
                  <a:schemeClr val="accent6"/>
                </a:solidFill>
              </a:rPr>
              <a:t>Never married</a:t>
            </a:r>
            <a:endParaRPr lang="en-US" sz="700">
              <a:solidFill>
                <a:schemeClr val="accent6"/>
              </a:solidFill>
            </a:endParaRPr>
          </a:p>
          <a:p>
            <a:pPr marL="177800" indent="-177800">
              <a:spcBef>
                <a:spcPts val="0"/>
              </a:spcBef>
            </a:pPr>
            <a:endParaRPr lang="en-US" sz="600">
              <a:solidFill>
                <a:schemeClr val="accent6"/>
              </a:solidFill>
            </a:endParaRPr>
          </a:p>
          <a:p>
            <a:pPr marL="177800" indent="-17780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b="1">
                <a:solidFill>
                  <a:schemeClr val="accent6"/>
                </a:solidFill>
              </a:rPr>
              <a:t>Country of Birth</a:t>
            </a:r>
          </a:p>
          <a:p>
            <a:pPr marL="177800" indent="-177800">
              <a:spcBef>
                <a:spcPts val="0"/>
              </a:spcBef>
            </a:pPr>
            <a:r>
              <a:rPr lang="en-US" sz="1200">
                <a:solidFill>
                  <a:schemeClr val="accent6"/>
                </a:solidFill>
              </a:rPr>
              <a:t>US</a:t>
            </a:r>
          </a:p>
          <a:p>
            <a:pPr marL="177800" indent="-177800">
              <a:spcBef>
                <a:spcPts val="0"/>
              </a:spcBef>
            </a:pPr>
            <a:r>
              <a:rPr lang="en-US" sz="1200">
                <a:solidFill>
                  <a:schemeClr val="accent6"/>
                </a:solidFill>
              </a:rPr>
              <a:t>Outside US</a:t>
            </a:r>
            <a:endParaRPr lang="en-US" sz="700">
              <a:solidFill>
                <a:schemeClr val="accent6"/>
              </a:solidFill>
            </a:endParaRPr>
          </a:p>
          <a:p>
            <a:pPr marL="177800" indent="-177800">
              <a:spcBef>
                <a:spcPts val="0"/>
              </a:spcBef>
            </a:pPr>
            <a:endParaRPr lang="en-US" sz="600">
              <a:solidFill>
                <a:schemeClr val="accent6"/>
              </a:solidFill>
            </a:endParaRPr>
          </a:p>
          <a:p>
            <a:pPr marL="177800" indent="-17780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b="1">
                <a:solidFill>
                  <a:schemeClr val="accent6"/>
                </a:solidFill>
              </a:rPr>
              <a:t>Veteran Status</a:t>
            </a:r>
          </a:p>
          <a:p>
            <a:pPr marL="177800" indent="-177800">
              <a:spcBef>
                <a:spcPts val="0"/>
              </a:spcBef>
            </a:pPr>
            <a:r>
              <a:rPr lang="en-US" sz="1200">
                <a:solidFill>
                  <a:schemeClr val="accent6"/>
                </a:solidFill>
              </a:rPr>
              <a:t>Veteran</a:t>
            </a:r>
          </a:p>
          <a:p>
            <a:pPr marL="177800" indent="-177800">
              <a:spcBef>
                <a:spcPts val="0"/>
              </a:spcBef>
            </a:pPr>
            <a:r>
              <a:rPr lang="en-US" sz="1200">
                <a:solidFill>
                  <a:schemeClr val="accent6"/>
                </a:solidFill>
              </a:rPr>
              <a:t>Non-Veteran</a:t>
            </a:r>
          </a:p>
          <a:p>
            <a:pPr marL="177800" indent="-17780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200" b="1">
              <a:solidFill>
                <a:schemeClr val="accent6"/>
              </a:solidFill>
            </a:endParaRPr>
          </a:p>
          <a:p>
            <a:pPr marL="177800" indent="-17780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b="1">
                <a:solidFill>
                  <a:schemeClr val="accent6"/>
                </a:solidFill>
              </a:rPr>
              <a:t>Disability Status</a:t>
            </a:r>
          </a:p>
          <a:p>
            <a:pPr marL="177800" indent="-177800">
              <a:spcBef>
                <a:spcPts val="0"/>
              </a:spcBef>
            </a:pPr>
            <a:r>
              <a:rPr lang="en-US" sz="1200">
                <a:solidFill>
                  <a:schemeClr val="accent6"/>
                </a:solidFill>
              </a:rPr>
              <a:t>People with disabilities</a:t>
            </a:r>
          </a:p>
          <a:p>
            <a:pPr marL="177800" indent="-177800">
              <a:spcBef>
                <a:spcPts val="0"/>
              </a:spcBef>
            </a:pPr>
            <a:r>
              <a:rPr lang="en-US" sz="1200">
                <a:solidFill>
                  <a:schemeClr val="accent6"/>
                </a:solidFill>
              </a:rPr>
              <a:t>People without disabilities</a:t>
            </a:r>
          </a:p>
          <a:p>
            <a:pPr marL="177800" indent="-177800">
              <a:spcBef>
                <a:spcPts val="0"/>
              </a:spcBef>
            </a:pPr>
            <a:endParaRPr lang="en-US" sz="600">
              <a:solidFill>
                <a:schemeClr val="accent6"/>
              </a:solidFill>
            </a:endParaRPr>
          </a:p>
          <a:p>
            <a:pPr marL="177800" indent="-17780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b="1">
                <a:solidFill>
                  <a:schemeClr val="accent6"/>
                </a:solidFill>
              </a:rPr>
              <a:t>Sexual Orientation </a:t>
            </a:r>
          </a:p>
          <a:p>
            <a:pPr marL="177800" indent="-177800">
              <a:spcBef>
                <a:spcPts val="0"/>
              </a:spcBef>
            </a:pPr>
            <a:r>
              <a:rPr lang="en-US" sz="1200">
                <a:solidFill>
                  <a:schemeClr val="accent6"/>
                </a:solidFill>
              </a:rPr>
              <a:t>Straight</a:t>
            </a:r>
          </a:p>
          <a:p>
            <a:pPr marL="577839" lvl="2" indent="-177800">
              <a:spcBef>
                <a:spcPts val="0"/>
              </a:spcBef>
            </a:pPr>
            <a:r>
              <a:rPr lang="en-US" sz="1000">
                <a:solidFill>
                  <a:schemeClr val="accent6"/>
                </a:solidFill>
              </a:rPr>
              <a:t>Straight, Male</a:t>
            </a:r>
          </a:p>
          <a:p>
            <a:pPr marL="577839" lvl="2" indent="-177800">
              <a:spcBef>
                <a:spcPts val="0"/>
              </a:spcBef>
            </a:pPr>
            <a:r>
              <a:rPr lang="en-US" sz="1000">
                <a:solidFill>
                  <a:schemeClr val="accent6"/>
                </a:solidFill>
              </a:rPr>
              <a:t>Straight, Female</a:t>
            </a:r>
          </a:p>
          <a:p>
            <a:pPr marL="177800" indent="-177800">
              <a:spcBef>
                <a:spcPts val="0"/>
              </a:spcBef>
            </a:pPr>
            <a:r>
              <a:rPr lang="en-US" sz="1200">
                <a:solidFill>
                  <a:schemeClr val="accent6"/>
                </a:solidFill>
              </a:rPr>
              <a:t>Gay/Lesbian</a:t>
            </a:r>
          </a:p>
          <a:p>
            <a:pPr marL="577839" lvl="2" indent="-177800">
              <a:spcBef>
                <a:spcPts val="0"/>
              </a:spcBef>
            </a:pPr>
            <a:r>
              <a:rPr lang="en-US" sz="1000">
                <a:solidFill>
                  <a:schemeClr val="accent6"/>
                </a:solidFill>
              </a:rPr>
              <a:t>Gay, Male</a:t>
            </a:r>
          </a:p>
          <a:p>
            <a:pPr marL="577839" lvl="2" indent="-177800">
              <a:spcBef>
                <a:spcPts val="0"/>
              </a:spcBef>
            </a:pPr>
            <a:r>
              <a:rPr lang="en-US" sz="1000">
                <a:solidFill>
                  <a:schemeClr val="accent6"/>
                </a:solidFill>
              </a:rPr>
              <a:t>Gay/Lesbian, Female</a:t>
            </a:r>
          </a:p>
          <a:p>
            <a:pPr marL="177800" indent="-177800">
              <a:spcBef>
                <a:spcPts val="0"/>
              </a:spcBef>
            </a:pPr>
            <a:r>
              <a:rPr lang="en-US" sz="1200">
                <a:solidFill>
                  <a:schemeClr val="accent6"/>
                </a:solidFill>
              </a:rPr>
              <a:t>Bisexual</a:t>
            </a:r>
          </a:p>
          <a:p>
            <a:pPr marL="577839" lvl="2" indent="-177800">
              <a:spcBef>
                <a:spcPts val="0"/>
              </a:spcBef>
            </a:pPr>
            <a:r>
              <a:rPr lang="en-US" sz="1000">
                <a:solidFill>
                  <a:schemeClr val="accent6"/>
                </a:solidFill>
              </a:rPr>
              <a:t>Bisexual, Male</a:t>
            </a:r>
          </a:p>
          <a:p>
            <a:pPr marL="577839" lvl="2" indent="-177800">
              <a:spcBef>
                <a:spcPts val="0"/>
              </a:spcBef>
            </a:pPr>
            <a:r>
              <a:rPr lang="en-US" sz="1000">
                <a:solidFill>
                  <a:schemeClr val="accent6"/>
                </a:solidFill>
              </a:rPr>
              <a:t>Bisexual, Female</a:t>
            </a:r>
          </a:p>
          <a:p>
            <a:pPr lvl="1">
              <a:spcBef>
                <a:spcPts val="0"/>
              </a:spcBef>
            </a:pPr>
            <a:endParaRPr lang="en-US" sz="600">
              <a:solidFill>
                <a:schemeClr val="accent6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b="1">
                <a:solidFill>
                  <a:schemeClr val="accent6"/>
                </a:solidFill>
              </a:rPr>
              <a:t>Gender Identity </a:t>
            </a:r>
            <a:r>
              <a:rPr lang="en-US" sz="1200">
                <a:solidFill>
                  <a:schemeClr val="accent6"/>
                </a:solidFill>
              </a:rPr>
              <a:t>(Standard groups by data system)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000" b="1">
              <a:solidFill>
                <a:schemeClr val="accent6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00" b="1" u="sng">
                <a:solidFill>
                  <a:schemeClr val="accent6"/>
                </a:solidFill>
              </a:rPr>
              <a:t>Notes:  </a:t>
            </a:r>
          </a:p>
          <a:p>
            <a:pPr marL="214313" indent="-214313">
              <a:spcBef>
                <a:spcPts val="0"/>
              </a:spcBef>
            </a:pPr>
            <a:r>
              <a:rPr lang="en-US" sz="1000">
                <a:solidFill>
                  <a:schemeClr val="accent6"/>
                </a:solidFill>
              </a:rPr>
              <a:t>If data are not collected, analyzed, or available for a particular demographic group by a data source, the demographic label will still be shown, and a symbol or acronym will be displayed to indicate the reason data are not shown. </a:t>
            </a:r>
          </a:p>
          <a:p>
            <a:pPr marL="214313" indent="-214313">
              <a:spcBef>
                <a:spcPts val="0"/>
              </a:spcBef>
            </a:pPr>
            <a:r>
              <a:rPr lang="en-US" sz="1000">
                <a:solidFill>
                  <a:schemeClr val="accent6"/>
                </a:solidFill>
              </a:rPr>
              <a:t>With justification by the workgroup and approval by NCHS, additional population categories and subcategories may be included on a case-by-case basis.</a:t>
            </a:r>
            <a:endParaRPr lang="en-US" sz="1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346826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2576-958E-C346-B357-55703A4C4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9705"/>
          </a:xfrm>
        </p:spPr>
        <p:txBody>
          <a:bodyPr/>
          <a:lstStyle/>
          <a:p>
            <a:pPr algn="ctr"/>
            <a:r>
              <a:rPr lang="en-US" dirty="0"/>
              <a:t>Still to come…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F4EF8BC6-B3EB-46D1-B2AA-1177796516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917136"/>
              </p:ext>
            </p:extLst>
          </p:nvPr>
        </p:nvGraphicFramePr>
        <p:xfrm>
          <a:off x="176129" y="709467"/>
          <a:ext cx="8542421" cy="4179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4275">
                  <a:extLst>
                    <a:ext uri="{9D8B030D-6E8A-4147-A177-3AD203B41FA5}">
                      <a16:colId xmlns:a16="http://schemas.microsoft.com/office/drawing/2014/main" val="3932484443"/>
                    </a:ext>
                  </a:extLst>
                </a:gridCol>
                <a:gridCol w="3227304">
                  <a:extLst>
                    <a:ext uri="{9D8B030D-6E8A-4147-A177-3AD203B41FA5}">
                      <a16:colId xmlns:a16="http://schemas.microsoft.com/office/drawing/2014/main" val="2388848842"/>
                    </a:ext>
                  </a:extLst>
                </a:gridCol>
                <a:gridCol w="4130842">
                  <a:extLst>
                    <a:ext uri="{9D8B030D-6E8A-4147-A177-3AD203B41FA5}">
                      <a16:colId xmlns:a16="http://schemas.microsoft.com/office/drawing/2014/main" val="3269186074"/>
                    </a:ext>
                  </a:extLst>
                </a:gridCol>
              </a:tblGrid>
              <a:tr h="3389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HP2020</a:t>
                      </a:r>
                      <a:endParaRPr lang="en-US" sz="20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HP2030</a:t>
                      </a:r>
                      <a:endParaRPr lang="en-US" sz="20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0681740"/>
                  </a:ext>
                </a:extLst>
              </a:tr>
              <a:tr h="9784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2020</a:t>
                      </a:r>
                      <a:endParaRPr lang="en-US" sz="20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3363" marR="0" lvl="0" indent="-233363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October:  Release of </a:t>
                      </a:r>
                      <a:r>
                        <a:rPr lang="en-US" sz="1400" i="1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HP2020 Executive Summary</a:t>
                      </a:r>
                      <a:endParaRPr lang="en-US" sz="14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3363" marR="0" lvl="0" indent="-233363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September 21:  Release of </a:t>
                      </a:r>
                      <a:r>
                        <a:rPr lang="en-US" sz="1400" i="1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Target-Setting Methods in Healthy People 2030</a:t>
                      </a:r>
                      <a:r>
                        <a:rPr lang="en-US" sz="14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(NCHS Statistical Note)</a:t>
                      </a:r>
                      <a:endParaRPr lang="en-US" sz="14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233363" marR="0" lvl="0" indent="-233363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Late October:  Release at APHA Annual Meeting </a:t>
                      </a:r>
                    </a:p>
                    <a:p>
                      <a:pPr marL="690552" marR="0" lvl="1" indent="-233363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Leading Health Indicators (LHIs) </a:t>
                      </a:r>
                    </a:p>
                    <a:p>
                      <a:pPr marL="690552" marR="0" lvl="1" indent="-233363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Overall Health and Well-Being Measures (OHMs)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8824280"/>
                  </a:ext>
                </a:extLst>
              </a:tr>
              <a:tr h="11454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2021</a:t>
                      </a:r>
                      <a:endParaRPr lang="en-US" sz="20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3363" marR="0" lvl="0" indent="-233363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Release of </a:t>
                      </a:r>
                      <a:r>
                        <a:rPr lang="en-US" sz="1400" i="1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HP2020 Final Review</a:t>
                      </a:r>
                      <a:r>
                        <a:rPr lang="en-US" sz="14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(NCHS Publication)</a:t>
                      </a:r>
                      <a:endParaRPr lang="en-US" sz="14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233363" marR="0" lvl="0" indent="-233363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Release of </a:t>
                      </a:r>
                      <a:r>
                        <a:rPr lang="en-US" sz="1400" i="1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Progress Toward Elimination of Racial and Ethnic Health Disparities for Population-based Healthy People 2020 Objectives</a:t>
                      </a:r>
                      <a:r>
                        <a:rPr lang="en-US" sz="14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(NCHS Statistical Note)</a:t>
                      </a:r>
                      <a:endParaRPr lang="en-US" sz="14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3363" marR="0" lvl="0" indent="-233363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Launch of DATA2030 (HP2030 Database)</a:t>
                      </a:r>
                      <a:endParaRPr lang="en-US" sz="14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690551" marR="0" lvl="2" indent="-233363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4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Subpopulation data</a:t>
                      </a:r>
                      <a:endParaRPr lang="en-US" sz="14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690551" marR="0" lvl="2" indent="-233363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4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Trend data</a:t>
                      </a:r>
                      <a:endParaRPr lang="en-US" sz="14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690551" marR="0" lvl="2" indent="-233363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4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Charting features</a:t>
                      </a:r>
                      <a:endParaRPr lang="en-US" sz="14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4629592"/>
                  </a:ext>
                </a:extLst>
              </a:tr>
              <a:tr h="111858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2021 and beyond</a:t>
                      </a:r>
                      <a:endParaRPr lang="en-US" sz="20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3363" marR="0" lvl="0" indent="-233363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Archive of DATA2020 (HP2020 Database) on CDC WONDER</a:t>
                      </a:r>
                      <a:endParaRPr lang="en-US" sz="14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3363" marR="0" lvl="0" indent="-233363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Disparities Tool</a:t>
                      </a:r>
                      <a:endParaRPr lang="en-US" sz="14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233363" marR="0" lvl="0" indent="-233363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State data and maps</a:t>
                      </a:r>
                      <a:endParaRPr lang="en-US" sz="14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233363" marR="0" lvl="0" indent="-233363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LHI and OHM features and data updates/releases</a:t>
                      </a:r>
                      <a:endParaRPr lang="en-US" sz="14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233363" marR="0" lvl="0" indent="-233363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HP2030 Progress Reviews</a:t>
                      </a:r>
                      <a:endParaRPr lang="en-US" sz="14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233363" marR="0" lvl="0" indent="-233363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HP2030 Midcourse Review</a:t>
                      </a:r>
                      <a:endParaRPr lang="en-US" sz="14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233363" marR="0" lvl="0" indent="-233363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HP2030 Final Review</a:t>
                      </a:r>
                      <a:endParaRPr lang="en-US" sz="14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4985725"/>
                  </a:ext>
                </a:extLst>
              </a:tr>
            </a:tbl>
          </a:graphicData>
        </a:graphic>
      </p:graphicFrame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1A0790D-2203-41C6-AC5B-2B06584B045A}"/>
              </a:ext>
            </a:extLst>
          </p:cNvPr>
          <p:cNvSpPr txBox="1">
            <a:spLocks/>
          </p:cNvSpPr>
          <p:nvPr/>
        </p:nvSpPr>
        <p:spPr>
          <a:xfrm>
            <a:off x="8528717" y="4775409"/>
            <a:ext cx="647701" cy="3465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766" fontAlgn="auto">
              <a:spcBef>
                <a:spcPts val="0"/>
              </a:spcBef>
              <a:spcAft>
                <a:spcPts val="0"/>
              </a:spcAft>
              <a:defRPr/>
            </a:pPr>
            <a:fld id="{B6F15528-21DE-4FAA-801E-634DDDAF4B2B}" type="slidenum">
              <a:rPr lang="en-US" sz="1600">
                <a:solidFill>
                  <a:schemeClr val="accent6"/>
                </a:solidFill>
                <a:latin typeface="Calibri"/>
              </a:rPr>
              <a:pPr algn="r" defTabSz="685766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en-US" sz="1600" dirty="0">
              <a:solidFill>
                <a:schemeClr val="accent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050236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5404A57B-022A-4C25-8A2A-2760697C2F45}"/>
              </a:ext>
            </a:extLst>
          </p:cNvPr>
          <p:cNvSpPr txBox="1">
            <a:spLocks/>
          </p:cNvSpPr>
          <p:nvPr/>
        </p:nvSpPr>
        <p:spPr>
          <a:xfrm>
            <a:off x="8528717" y="4775409"/>
            <a:ext cx="647701" cy="3465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766" fontAlgn="auto">
              <a:spcBef>
                <a:spcPts val="0"/>
              </a:spcBef>
              <a:spcAft>
                <a:spcPts val="0"/>
              </a:spcAft>
              <a:defRPr/>
            </a:pPr>
            <a:fld id="{B6F15528-21DE-4FAA-801E-634DDDAF4B2B}" type="slidenum">
              <a:rPr lang="en-US" sz="1600">
                <a:solidFill>
                  <a:schemeClr val="accent6"/>
                </a:solidFill>
                <a:latin typeface="Calibri"/>
              </a:rPr>
              <a:pPr algn="r" defTabSz="685766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n-US" sz="1600" dirty="0">
              <a:solidFill>
                <a:schemeClr val="accent6"/>
              </a:solidFill>
              <a:latin typeface="Calibri"/>
            </a:endParaRPr>
          </a:p>
        </p:txBody>
      </p:sp>
      <p:graphicFrame>
        <p:nvGraphicFramePr>
          <p:cNvPr id="6" name="Table 5" descr="Key websites, HPSB staff, HPSB contractors">
            <a:extLst>
              <a:ext uri="{FF2B5EF4-FFF2-40B4-BE49-F238E27FC236}">
                <a16:creationId xmlns:a16="http://schemas.microsoft.com/office/drawing/2014/main" id="{F3EB29E6-DBE8-4371-BAA1-FEB1244F8A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913197"/>
              </p:ext>
            </p:extLst>
          </p:nvPr>
        </p:nvGraphicFramePr>
        <p:xfrm>
          <a:off x="187234" y="596024"/>
          <a:ext cx="8460377" cy="4363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80560">
                  <a:extLst>
                    <a:ext uri="{9D8B030D-6E8A-4147-A177-3AD203B41FA5}">
                      <a16:colId xmlns:a16="http://schemas.microsoft.com/office/drawing/2014/main" val="1586021435"/>
                    </a:ext>
                  </a:extLst>
                </a:gridCol>
                <a:gridCol w="1924595">
                  <a:extLst>
                    <a:ext uri="{9D8B030D-6E8A-4147-A177-3AD203B41FA5}">
                      <a16:colId xmlns:a16="http://schemas.microsoft.com/office/drawing/2014/main" val="2572595532"/>
                    </a:ext>
                  </a:extLst>
                </a:gridCol>
                <a:gridCol w="2055222">
                  <a:extLst>
                    <a:ext uri="{9D8B030D-6E8A-4147-A177-3AD203B41FA5}">
                      <a16:colId xmlns:a16="http://schemas.microsoft.com/office/drawing/2014/main" val="21170129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/>
                          </a:solidFill>
                        </a:rPr>
                        <a:t>Websites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/>
                          </a:solidFill>
                        </a:rPr>
                        <a:t>HPSB Staff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/>
                          </a:solidFill>
                        </a:rPr>
                        <a:t>HPSB Contractors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1692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defTabSz="121917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>
                        <a:solidFill>
                          <a:schemeClr val="accent6"/>
                        </a:solidFill>
                      </a:endParaRPr>
                    </a:p>
                    <a:p>
                      <a:pPr marL="0" indent="0" defTabSz="121917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accent6"/>
                          </a:solidFill>
                        </a:rPr>
                        <a:t>Healthy People Site:</a:t>
                      </a:r>
                    </a:p>
                    <a:p>
                      <a:pPr lvl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hlinkClick r:id="rId3"/>
                        </a:rPr>
                        <a:t>https://health.gov/healthypeople</a:t>
                      </a:r>
                      <a:r>
                        <a:rPr lang="en-US" dirty="0"/>
                        <a:t> </a:t>
                      </a:r>
                    </a:p>
                    <a:p>
                      <a:pPr lvl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dirty="0"/>
                    </a:p>
                    <a:p>
                      <a:pPr marL="0" indent="0" defTabSz="121917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accent6"/>
                          </a:solidFill>
                        </a:rPr>
                        <a:t>NCHS Healthy People Site:</a:t>
                      </a:r>
                    </a:p>
                    <a:p>
                      <a:pPr marL="457189" lvl="1" indent="0" defTabSz="121917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solidFill>
                            <a:schemeClr val="accent6"/>
                          </a:solidFill>
                          <a:hlinkClick r:id="rId4"/>
                        </a:rPr>
                        <a:t>http://www.cdc.gov/nchs/healthy_people.htm</a:t>
                      </a:r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  <a:p>
                      <a:pPr marL="457189" lvl="1" indent="0" defTabSz="121917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  <a:p>
                      <a:pPr marL="0" indent="0" defTabSz="121917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accent6"/>
                          </a:solidFill>
                        </a:rPr>
                        <a:t>NCHS Healthy People Publications:</a:t>
                      </a:r>
                    </a:p>
                    <a:p>
                      <a:pPr marL="457189" lvl="1" indent="0" defTabSz="121917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solidFill>
                            <a:schemeClr val="accent6"/>
                          </a:solidFill>
                          <a:hlinkClick r:id="rId5"/>
                        </a:rPr>
                        <a:t>http://www.cdc.gov/nchs/products/hp_pubs.htm</a:t>
                      </a:r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6"/>
                          </a:solidFill>
                        </a:rPr>
                        <a:t>Johanna Alfier</a:t>
                      </a:r>
                    </a:p>
                    <a:p>
                      <a:r>
                        <a:rPr lang="en-US" sz="1600" dirty="0">
                          <a:solidFill>
                            <a:schemeClr val="accent6"/>
                          </a:solidFill>
                        </a:rPr>
                        <a:t>Bryan Bassig</a:t>
                      </a:r>
                    </a:p>
                    <a:p>
                      <a:r>
                        <a:rPr lang="en-US" sz="1600" dirty="0">
                          <a:solidFill>
                            <a:schemeClr val="accent6"/>
                          </a:solidFill>
                        </a:rPr>
                        <a:t>Lesley Dobrzynski</a:t>
                      </a:r>
                    </a:p>
                    <a:p>
                      <a:r>
                        <a:rPr lang="en-US" sz="1600" dirty="0">
                          <a:solidFill>
                            <a:schemeClr val="accent6"/>
                          </a:solidFill>
                        </a:rPr>
                        <a:t>Robert</a:t>
                      </a:r>
                      <a:r>
                        <a:rPr lang="en-US" sz="1600" baseline="0" dirty="0">
                          <a:solidFill>
                            <a:schemeClr val="accent6"/>
                          </a:solidFill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accent6"/>
                          </a:solidFill>
                        </a:rPr>
                        <a:t>Francis</a:t>
                      </a:r>
                    </a:p>
                    <a:p>
                      <a:r>
                        <a:rPr lang="en-US" sz="1600" dirty="0">
                          <a:solidFill>
                            <a:schemeClr val="accent6"/>
                          </a:solidFill>
                        </a:rPr>
                        <a:t>Leda</a:t>
                      </a:r>
                      <a:r>
                        <a:rPr lang="en-US" sz="1600" baseline="0" dirty="0">
                          <a:solidFill>
                            <a:schemeClr val="accent6"/>
                          </a:solidFill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accent6"/>
                          </a:solidFill>
                        </a:rPr>
                        <a:t>Gurley</a:t>
                      </a:r>
                    </a:p>
                    <a:p>
                      <a:r>
                        <a:rPr lang="en-US" sz="1600" dirty="0">
                          <a:solidFill>
                            <a:schemeClr val="accent6"/>
                          </a:solidFill>
                        </a:rPr>
                        <a:t>LaJeana</a:t>
                      </a:r>
                      <a:r>
                        <a:rPr lang="en-US" sz="1600" baseline="0" dirty="0">
                          <a:solidFill>
                            <a:schemeClr val="accent6"/>
                          </a:solidFill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accent6"/>
                          </a:solidFill>
                        </a:rPr>
                        <a:t>Hawkins</a:t>
                      </a:r>
                    </a:p>
                    <a:p>
                      <a:r>
                        <a:rPr lang="en-US" sz="1600" dirty="0">
                          <a:solidFill>
                            <a:schemeClr val="accent6"/>
                          </a:solidFill>
                        </a:rPr>
                        <a:t>Kate Hubbard</a:t>
                      </a:r>
                    </a:p>
                    <a:p>
                      <a:r>
                        <a:rPr lang="en-US" sz="1600" dirty="0">
                          <a:solidFill>
                            <a:schemeClr val="accent6"/>
                          </a:solidFill>
                        </a:rPr>
                        <a:t>Kimberly Hurvitz </a:t>
                      </a:r>
                    </a:p>
                    <a:p>
                      <a:r>
                        <a:rPr lang="en-US" sz="1600" dirty="0">
                          <a:solidFill>
                            <a:schemeClr val="accent6"/>
                          </a:solidFill>
                        </a:rPr>
                        <a:t>Elizabeth Jackson</a:t>
                      </a:r>
                    </a:p>
                    <a:p>
                      <a:r>
                        <a:rPr lang="en-US" sz="1600" dirty="0">
                          <a:solidFill>
                            <a:schemeClr val="accent6"/>
                          </a:solidFill>
                        </a:rPr>
                        <a:t>Sibeso Joyner</a:t>
                      </a:r>
                    </a:p>
                    <a:p>
                      <a:r>
                        <a:rPr lang="en-US" sz="1600" dirty="0">
                          <a:solidFill>
                            <a:schemeClr val="accent6"/>
                          </a:solidFill>
                        </a:rPr>
                        <a:t>Deepthi Kandi</a:t>
                      </a:r>
                    </a:p>
                    <a:p>
                      <a:r>
                        <a:rPr lang="en-US" sz="1600" dirty="0">
                          <a:solidFill>
                            <a:schemeClr val="accent6"/>
                          </a:solidFill>
                        </a:rPr>
                        <a:t>Mark Montgomery</a:t>
                      </a:r>
                    </a:p>
                    <a:p>
                      <a:r>
                        <a:rPr lang="en-US" sz="1600" baseline="0" dirty="0">
                          <a:solidFill>
                            <a:schemeClr val="accent6"/>
                          </a:solidFill>
                        </a:rPr>
                        <a:t>Cheryl </a:t>
                      </a:r>
                      <a:r>
                        <a:rPr lang="en-US" sz="1600" dirty="0">
                          <a:solidFill>
                            <a:schemeClr val="accent6"/>
                          </a:solidFill>
                        </a:rPr>
                        <a:t>Rose</a:t>
                      </a:r>
                    </a:p>
                    <a:p>
                      <a:r>
                        <a:rPr lang="en-US" sz="1600" dirty="0">
                          <a:solidFill>
                            <a:schemeClr val="accent6"/>
                          </a:solidFill>
                        </a:rPr>
                        <a:t>Asel Ryskulova</a:t>
                      </a:r>
                    </a:p>
                    <a:p>
                      <a:r>
                        <a:rPr lang="en-US" sz="1600" dirty="0">
                          <a:solidFill>
                            <a:schemeClr val="accent6"/>
                          </a:solidFill>
                        </a:rPr>
                        <a:t>Rashmi Tandon</a:t>
                      </a:r>
                    </a:p>
                    <a:p>
                      <a:r>
                        <a:rPr lang="en-US" sz="1600" dirty="0">
                          <a:solidFill>
                            <a:schemeClr val="accent6"/>
                          </a:solidFill>
                        </a:rPr>
                        <a:t>Ritu Tuteja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6"/>
                          </a:solidFill>
                        </a:rPr>
                        <a:t>Richard Klein</a:t>
                      </a:r>
                    </a:p>
                    <a:p>
                      <a:r>
                        <a:rPr lang="en-US" sz="1600" dirty="0">
                          <a:solidFill>
                            <a:schemeClr val="accent6"/>
                          </a:solidFill>
                        </a:rPr>
                        <a:t>Makram Talih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0636978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13DEE852-D0DD-4F17-8D1F-B6FE29BBF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9705"/>
          </a:xfrm>
        </p:spPr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1619414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564696" y="1093075"/>
            <a:ext cx="3543299" cy="358616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1351"/>
              </a:spcBef>
              <a:buFont typeface="Arial" panose="020B0604020202020204" pitchFamily="34" charset="0"/>
              <a:buChar char="•"/>
            </a:pPr>
            <a:r>
              <a:rPr lang="en-US" sz="1550" dirty="0">
                <a:solidFill>
                  <a:schemeClr val="accent6"/>
                </a:solidFill>
                <a:ea typeface="ＭＳ Ｐゴシック" pitchFamily="34" charset="-128"/>
              </a:rPr>
              <a:t>Provides a strategic framework for a </a:t>
            </a:r>
            <a:r>
              <a:rPr lang="en-US" sz="1550" b="1" dirty="0">
                <a:solidFill>
                  <a:schemeClr val="accent6"/>
                </a:solidFill>
                <a:ea typeface="ＭＳ Ｐゴシック" pitchFamily="34" charset="-128"/>
              </a:rPr>
              <a:t>national prevention agenda </a:t>
            </a:r>
            <a:r>
              <a:rPr lang="en-US" sz="1550" dirty="0">
                <a:solidFill>
                  <a:schemeClr val="accent6"/>
                </a:solidFill>
                <a:ea typeface="ＭＳ Ｐゴシック" pitchFamily="34" charset="-128"/>
              </a:rPr>
              <a:t>that communicates a vision for improving health and achieving health equity </a:t>
            </a:r>
          </a:p>
          <a:p>
            <a:pPr>
              <a:spcBef>
                <a:spcPts val="1351"/>
              </a:spcBef>
              <a:buFont typeface="Arial" panose="020B0604020202020204" pitchFamily="34" charset="0"/>
              <a:buChar char="•"/>
            </a:pPr>
            <a:r>
              <a:rPr lang="en-US" sz="1550" dirty="0">
                <a:solidFill>
                  <a:schemeClr val="accent6"/>
                </a:solidFill>
                <a:ea typeface="ＭＳ Ｐゴシック" pitchFamily="34" charset="-128"/>
              </a:rPr>
              <a:t>Identifies science-based</a:t>
            </a:r>
            <a:r>
              <a:rPr lang="en-US" sz="1550" i="1" dirty="0">
                <a:solidFill>
                  <a:schemeClr val="accent6"/>
                </a:solidFill>
                <a:ea typeface="ＭＳ Ｐゴシック" pitchFamily="34" charset="-128"/>
              </a:rPr>
              <a:t>, </a:t>
            </a:r>
            <a:r>
              <a:rPr lang="en-US" sz="1550" b="1" dirty="0">
                <a:solidFill>
                  <a:schemeClr val="accent6"/>
                </a:solidFill>
                <a:ea typeface="ＭＳ Ｐゴシック" pitchFamily="34" charset="-128"/>
              </a:rPr>
              <a:t>measurable objectives with targets </a:t>
            </a:r>
            <a:r>
              <a:rPr lang="en-US" sz="1550" dirty="0">
                <a:solidFill>
                  <a:schemeClr val="accent6"/>
                </a:solidFill>
                <a:ea typeface="ＭＳ Ｐゴシック" pitchFamily="34" charset="-128"/>
              </a:rPr>
              <a:t>to be achieved by the end of the decade</a:t>
            </a:r>
          </a:p>
          <a:p>
            <a:pPr>
              <a:spcBef>
                <a:spcPts val="1351"/>
              </a:spcBef>
              <a:buFont typeface="Arial" panose="020B0604020202020204" pitchFamily="34" charset="0"/>
              <a:buChar char="•"/>
            </a:pPr>
            <a:r>
              <a:rPr lang="en-US" sz="1550" dirty="0">
                <a:solidFill>
                  <a:schemeClr val="accent6"/>
                </a:solidFill>
                <a:ea typeface="ＭＳ Ｐゴシック" pitchFamily="34" charset="-128"/>
              </a:rPr>
              <a:t>Requires tracking of </a:t>
            </a:r>
            <a:r>
              <a:rPr lang="en-US" sz="1550" b="1" dirty="0">
                <a:solidFill>
                  <a:schemeClr val="accent6"/>
                </a:solidFill>
                <a:ea typeface="ＭＳ Ｐゴシック" pitchFamily="34" charset="-128"/>
              </a:rPr>
              <a:t>data-driven outcomes</a:t>
            </a:r>
            <a:r>
              <a:rPr lang="en-US" sz="1550" i="1" dirty="0">
                <a:solidFill>
                  <a:schemeClr val="accent6"/>
                </a:solidFill>
                <a:ea typeface="ＭＳ Ｐゴシック" pitchFamily="34" charset="-128"/>
              </a:rPr>
              <a:t> </a:t>
            </a:r>
            <a:r>
              <a:rPr lang="en-US" sz="1550" dirty="0">
                <a:solidFill>
                  <a:schemeClr val="accent6"/>
                </a:solidFill>
                <a:ea typeface="ＭＳ Ｐゴシック" pitchFamily="34" charset="-128"/>
              </a:rPr>
              <a:t>to monitor progress and to motivate, guide, and focus action</a:t>
            </a:r>
          </a:p>
          <a:p>
            <a:pPr>
              <a:spcBef>
                <a:spcPts val="1351"/>
              </a:spcBef>
              <a:buFont typeface="Arial" panose="020B0604020202020204" pitchFamily="34" charset="0"/>
              <a:buChar char="•"/>
            </a:pPr>
            <a:r>
              <a:rPr lang="en-US" sz="1550" dirty="0">
                <a:solidFill>
                  <a:schemeClr val="accent6"/>
                </a:solidFill>
                <a:ea typeface="ＭＳ Ｐゴシック" pitchFamily="34" charset="-128"/>
              </a:rPr>
              <a:t>Offers model for international, state, and local </a:t>
            </a:r>
            <a:r>
              <a:rPr lang="en-US" sz="1550" b="1" dirty="0">
                <a:solidFill>
                  <a:schemeClr val="accent6"/>
                </a:solidFill>
                <a:ea typeface="ＭＳ Ｐゴシック" pitchFamily="34" charset="-128"/>
              </a:rPr>
              <a:t>program planning</a:t>
            </a:r>
            <a:endParaRPr lang="en-US" sz="1550" dirty="0">
              <a:solidFill>
                <a:schemeClr val="accent6"/>
              </a:solidFill>
              <a:ea typeface="ＭＳ Ｐゴシック" pitchFamily="34" charset="-128"/>
            </a:endParaRPr>
          </a:p>
          <a:p>
            <a:pPr eaLnBrk="1" hangingPunct="1">
              <a:spcBef>
                <a:spcPts val="1351"/>
              </a:spcBef>
            </a:pPr>
            <a:endParaRPr lang="en-US" sz="1550" dirty="0">
              <a:solidFill>
                <a:schemeClr val="accent6"/>
              </a:solidFill>
              <a:ea typeface="ＭＳ Ｐゴシック" pitchFamily="34" charset="-128"/>
            </a:endParaRPr>
          </a:p>
        </p:txBody>
      </p:sp>
      <p:graphicFrame>
        <p:nvGraphicFramePr>
          <p:cNvPr id="7" name="Object 2" descr="Logo for Healthy People 1990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949223"/>
              </p:ext>
            </p:extLst>
          </p:nvPr>
        </p:nvGraphicFramePr>
        <p:xfrm>
          <a:off x="5249086" y="1026904"/>
          <a:ext cx="900661" cy="1349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Bitmap Image" r:id="rId4" imgW="1552792" imgH="2305372" progId="PBrush">
                  <p:embed/>
                </p:oleObj>
              </mc:Choice>
              <mc:Fallback>
                <p:oleObj name="Bitmap Image" r:id="rId4" imgW="1552792" imgH="2305372" progId="PBrush">
                  <p:embed/>
                  <p:pic>
                    <p:nvPicPr>
                      <p:cNvPr id="7" name="Object 2" descr="Logo for Healthy People 1990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9086" y="1026904"/>
                        <a:ext cx="900661" cy="1349033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6" descr="Logo for Healthy People 2000.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6194" y="1094761"/>
            <a:ext cx="1192577" cy="121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Logo for Healthy People 2010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36902" y="2528923"/>
            <a:ext cx="1125027" cy="11416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10" name="Picture 43" descr="HP2020_logo"/>
          <p:cNvPicPr>
            <a:picLocks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1557" y="2733823"/>
            <a:ext cx="1403616" cy="74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65783" y="171655"/>
            <a:ext cx="6172200" cy="857251"/>
          </a:xfrm>
        </p:spPr>
        <p:txBody>
          <a:bodyPr anchor="ctr"/>
          <a:lstStyle/>
          <a:p>
            <a:pPr algn="ctr"/>
            <a:r>
              <a:rPr lang="en-US" sz="2700" dirty="0">
                <a:ea typeface="Verdana" panose="020B0604030504040204" pitchFamily="34" charset="0"/>
                <a:cs typeface="Calibri" panose="020F0502020204030204" pitchFamily="34" charset="0"/>
              </a:rPr>
              <a:t>What is Healthy People?</a:t>
            </a:r>
          </a:p>
        </p:txBody>
      </p:sp>
      <p:pic>
        <p:nvPicPr>
          <p:cNvPr id="6" name="Picture 5" descr="HP2030 Logo">
            <a:extLst>
              <a:ext uri="{FF2B5EF4-FFF2-40B4-BE49-F238E27FC236}">
                <a16:creationId xmlns:a16="http://schemas.microsoft.com/office/drawing/2014/main" id="{F4DB0F82-0DF0-4A6D-BA54-5F970224054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007" y="3969240"/>
            <a:ext cx="3633316" cy="619506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1C83FDA3-B1B5-4185-9145-98AFEF60260F}"/>
              </a:ext>
            </a:extLst>
          </p:cNvPr>
          <p:cNvSpPr txBox="1">
            <a:spLocks/>
          </p:cNvSpPr>
          <p:nvPr/>
        </p:nvSpPr>
        <p:spPr>
          <a:xfrm>
            <a:off x="8528717" y="4775409"/>
            <a:ext cx="647701" cy="3465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766" fontAlgn="auto">
              <a:spcBef>
                <a:spcPts val="0"/>
              </a:spcBef>
              <a:spcAft>
                <a:spcPts val="0"/>
              </a:spcAft>
              <a:defRPr/>
            </a:pPr>
            <a:fld id="{B6F15528-21DE-4FAA-801E-634DDDAF4B2B}" type="slidenum">
              <a:rPr lang="en-US" sz="1600">
                <a:solidFill>
                  <a:schemeClr val="accent6"/>
                </a:solidFill>
                <a:latin typeface="Calibri"/>
              </a:rPr>
              <a:pPr algn="r" defTabSz="685766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sz="1600" dirty="0">
              <a:solidFill>
                <a:schemeClr val="accent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048700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25"/>
          <p:cNvSpPr>
            <a:spLocks noGrp="1"/>
          </p:cNvSpPr>
          <p:nvPr>
            <p:ph type="title"/>
          </p:nvPr>
        </p:nvSpPr>
        <p:spPr>
          <a:xfrm>
            <a:off x="1485900" y="205983"/>
            <a:ext cx="6172200" cy="732361"/>
          </a:xfrm>
        </p:spPr>
        <p:txBody>
          <a:bodyPr/>
          <a:lstStyle/>
          <a:p>
            <a:pPr algn="ctr" eaLnBrk="1" hangingPunct="1"/>
            <a:r>
              <a:rPr lang="en-US" sz="2700" dirty="0">
                <a:ea typeface="Verdana" panose="020B0604030504040204" pitchFamily="34" charset="0"/>
                <a:cs typeface="Calibri" panose="020F0502020204030204" pitchFamily="34" charset="0"/>
              </a:rPr>
              <a:t>Federally Led, Stakeholder-Driven </a:t>
            </a:r>
            <a:br>
              <a:rPr lang="en-US" sz="2700" dirty="0"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en-US" sz="2700" dirty="0">
                <a:ea typeface="Verdana" panose="020B0604030504040204" pitchFamily="34" charset="0"/>
                <a:cs typeface="Calibri" panose="020F0502020204030204" pitchFamily="34" charset="0"/>
              </a:rPr>
              <a:t>with NCHS as a Key Partner</a:t>
            </a:r>
          </a:p>
        </p:txBody>
      </p:sp>
      <p:sp>
        <p:nvSpPr>
          <p:cNvPr id="30" name="Text Box 26">
            <a:extLst>
              <a:ext uri="{FF2B5EF4-FFF2-40B4-BE49-F238E27FC236}">
                <a16:creationId xmlns:a16="http://schemas.microsoft.com/office/drawing/2014/main" id="{7E94ADB7-BB59-4891-8A76-2C04872A8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5772" y="1688323"/>
            <a:ext cx="742790" cy="24622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25400">
            <a:solidFill>
              <a:srgbClr val="29538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257156">
              <a:defRPr/>
            </a:pPr>
            <a:r>
              <a:rPr lang="en-US" sz="1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NCHS</a:t>
            </a:r>
          </a:p>
        </p:txBody>
      </p:sp>
      <p:grpSp>
        <p:nvGrpSpPr>
          <p:cNvPr id="3" name="Group 2" descr="Healthy People stakeholders range from federal to state/local to community to individual.">
            <a:extLst>
              <a:ext uri="{FF2B5EF4-FFF2-40B4-BE49-F238E27FC236}">
                <a16:creationId xmlns:a16="http://schemas.microsoft.com/office/drawing/2014/main" id="{0E5B0AF3-3F88-45C7-8D83-60D474B27E1E}"/>
              </a:ext>
            </a:extLst>
          </p:cNvPr>
          <p:cNvGrpSpPr/>
          <p:nvPr/>
        </p:nvGrpSpPr>
        <p:grpSpPr>
          <a:xfrm>
            <a:off x="2121031" y="1030549"/>
            <a:ext cx="5039201" cy="3744860"/>
            <a:chOff x="2121031" y="1030549"/>
            <a:chExt cx="5039201" cy="3744860"/>
          </a:xfrm>
        </p:grpSpPr>
        <p:grpSp>
          <p:nvGrpSpPr>
            <p:cNvPr id="5" name="Group 4" descr="Healthy People stakeholders range from federal to state/local to individuals."/>
            <p:cNvGrpSpPr/>
            <p:nvPr/>
          </p:nvGrpSpPr>
          <p:grpSpPr>
            <a:xfrm>
              <a:off x="2121031" y="1030549"/>
              <a:ext cx="5039201" cy="3744860"/>
              <a:chOff x="1803992" y="1718079"/>
              <a:chExt cx="5435784" cy="3660673"/>
            </a:xfrm>
          </p:grpSpPr>
          <p:grpSp>
            <p:nvGrpSpPr>
              <p:cNvPr id="30721" name="Group 24"/>
              <p:cNvGrpSpPr>
                <a:grpSpLocks/>
              </p:cNvGrpSpPr>
              <p:nvPr/>
            </p:nvGrpSpPr>
            <p:grpSpPr bwMode="auto">
              <a:xfrm>
                <a:off x="1803992" y="3534551"/>
                <a:ext cx="5435784" cy="1844201"/>
                <a:chOff x="860425" y="3718244"/>
                <a:chExt cx="7247712" cy="2458668"/>
              </a:xfrm>
            </p:grpSpPr>
            <p:sp>
              <p:nvSpPr>
                <p:cNvPr id="30734" name="Rectangle 2"/>
                <p:cNvSpPr>
                  <a:spLocks noChangeArrowheads="1"/>
                </p:cNvSpPr>
                <p:nvPr/>
              </p:nvSpPr>
              <p:spPr bwMode="auto">
                <a:xfrm>
                  <a:off x="860425" y="3959570"/>
                  <a:ext cx="3428645" cy="762081"/>
                </a:xfrm>
                <a:prstGeom prst="rect">
                  <a:avLst/>
                </a:prstGeom>
                <a:solidFill>
                  <a:schemeClr val="accent1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defTabSz="257156">
                    <a:lnSpc>
                      <a:spcPct val="90000"/>
                    </a:lnSpc>
                    <a:defRPr/>
                  </a:pPr>
                  <a:r>
                    <a:rPr lang="en-US" sz="900" dirty="0">
                      <a:solidFill>
                        <a:srgbClr val="080808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State and Local Governments </a:t>
                  </a:r>
                </a:p>
                <a:p>
                  <a:pPr algn="ctr" defTabSz="257156">
                    <a:lnSpc>
                      <a:spcPct val="90000"/>
                    </a:lnSpc>
                    <a:defRPr/>
                  </a:pPr>
                  <a:r>
                    <a:rPr lang="en-US" sz="900" dirty="0">
                      <a:solidFill>
                        <a:srgbClr val="080808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(50 State Coordinators)</a:t>
                  </a:r>
                </a:p>
              </p:txBody>
            </p:sp>
            <p:sp>
              <p:nvSpPr>
                <p:cNvPr id="30735" name="Rectangle 3"/>
                <p:cNvSpPr>
                  <a:spLocks noChangeArrowheads="1"/>
                </p:cNvSpPr>
                <p:nvPr/>
              </p:nvSpPr>
              <p:spPr bwMode="auto">
                <a:xfrm>
                  <a:off x="911362" y="4950275"/>
                  <a:ext cx="7165136" cy="533457"/>
                </a:xfrm>
                <a:prstGeom prst="rect">
                  <a:avLst/>
                </a:prstGeom>
                <a:solidFill>
                  <a:schemeClr val="accent1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defTabSz="257156">
                    <a:lnSpc>
                      <a:spcPct val="90000"/>
                    </a:lnSpc>
                    <a:defRPr/>
                  </a:pPr>
                  <a:r>
                    <a:rPr lang="en-US" sz="900" dirty="0">
                      <a:solidFill>
                        <a:srgbClr val="080808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Community-Based Organizations, Community Health Clinics, </a:t>
                  </a:r>
                  <a:br>
                    <a:rPr lang="en-US" sz="900" dirty="0">
                      <a:solidFill>
                        <a:srgbClr val="080808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</a:br>
                  <a:r>
                    <a:rPr lang="en-US" sz="900" dirty="0">
                      <a:solidFill>
                        <a:srgbClr val="080808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Social Service Organizations, etc.</a:t>
                  </a:r>
                </a:p>
              </p:txBody>
            </p:sp>
            <p:sp>
              <p:nvSpPr>
                <p:cNvPr id="30736" name="Rectangle 4"/>
                <p:cNvSpPr>
                  <a:spLocks noChangeArrowheads="1"/>
                </p:cNvSpPr>
                <p:nvPr/>
              </p:nvSpPr>
              <p:spPr bwMode="auto">
                <a:xfrm>
                  <a:off x="4581648" y="3962624"/>
                  <a:ext cx="3428645" cy="762081"/>
                </a:xfrm>
                <a:prstGeom prst="rect">
                  <a:avLst/>
                </a:prstGeom>
                <a:solidFill>
                  <a:schemeClr val="accent1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defTabSz="257156">
                    <a:lnSpc>
                      <a:spcPct val="90000"/>
                    </a:lnSpc>
                    <a:defRPr/>
                  </a:pPr>
                  <a:r>
                    <a:rPr lang="en-US" sz="900" dirty="0">
                      <a:solidFill>
                        <a:srgbClr val="080808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National-Level Stakeholders, Including Members of Healthy People Consortium</a:t>
                  </a:r>
                </a:p>
              </p:txBody>
            </p:sp>
            <p:sp>
              <p:nvSpPr>
                <p:cNvPr id="30737" name="AutoShape 14"/>
                <p:cNvSpPr>
                  <a:spLocks noChangeArrowheads="1"/>
                </p:cNvSpPr>
                <p:nvPr/>
              </p:nvSpPr>
              <p:spPr bwMode="auto">
                <a:xfrm>
                  <a:off x="939984" y="5719663"/>
                  <a:ext cx="7168153" cy="457249"/>
                </a:xfrm>
                <a:prstGeom prst="rect">
                  <a:avLst/>
                </a:prstGeom>
                <a:solidFill>
                  <a:srgbClr val="295381"/>
                </a:solidFill>
                <a:ln>
                  <a:solidFill>
                    <a:srgbClr val="000000"/>
                  </a:solidFill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pPr algn="ctr" defTabSz="257156">
                    <a:lnSpc>
                      <a:spcPct val="90000"/>
                    </a:lnSpc>
                    <a:defRPr/>
                  </a:pPr>
                  <a:r>
                    <a:rPr lang="en-US" sz="1013" dirty="0">
                      <a:solidFill>
                        <a:prstClr val="white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Individuals, Families, and Neighborhoods Across America</a:t>
                  </a:r>
                </a:p>
              </p:txBody>
            </p:sp>
            <p:sp>
              <p:nvSpPr>
                <p:cNvPr id="30739" name="Line 17"/>
                <p:cNvSpPr>
                  <a:spLocks noChangeShapeType="1"/>
                </p:cNvSpPr>
                <p:nvPr/>
              </p:nvSpPr>
              <p:spPr bwMode="auto">
                <a:xfrm>
                  <a:off x="2428680" y="4721651"/>
                  <a:ext cx="0" cy="258213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/>
                <a:lstStyle/>
                <a:p>
                  <a:pPr defTabSz="257156">
                    <a:defRPr/>
                  </a:pPr>
                  <a:endParaRPr lang="en-US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30740" name="Line 18"/>
                <p:cNvSpPr>
                  <a:spLocks noChangeShapeType="1"/>
                </p:cNvSpPr>
                <p:nvPr/>
              </p:nvSpPr>
              <p:spPr bwMode="auto">
                <a:xfrm>
                  <a:off x="2428681" y="5483732"/>
                  <a:ext cx="0" cy="22862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/>
                <a:lstStyle/>
                <a:p>
                  <a:pPr defTabSz="257156">
                    <a:defRPr/>
                  </a:pPr>
                  <a:endParaRPr lang="en-US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30741" name="Line 19"/>
                <p:cNvSpPr>
                  <a:spLocks noChangeShapeType="1"/>
                </p:cNvSpPr>
                <p:nvPr/>
              </p:nvSpPr>
              <p:spPr bwMode="auto">
                <a:xfrm>
                  <a:off x="4289070" y="4340610"/>
                  <a:ext cx="292578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/>
                <a:lstStyle/>
                <a:p>
                  <a:pPr defTabSz="257156">
                    <a:defRPr/>
                  </a:pPr>
                  <a:endParaRPr lang="en-US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30742" name="Line 20"/>
                <p:cNvSpPr>
                  <a:spLocks noChangeShapeType="1"/>
                </p:cNvSpPr>
                <p:nvPr/>
              </p:nvSpPr>
              <p:spPr bwMode="auto">
                <a:xfrm>
                  <a:off x="6428802" y="4714346"/>
                  <a:ext cx="0" cy="265518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/>
                <a:lstStyle/>
                <a:p>
                  <a:pPr defTabSz="257156">
                    <a:defRPr/>
                  </a:pPr>
                  <a:endParaRPr lang="en-US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30743" name="Line 21"/>
                <p:cNvSpPr>
                  <a:spLocks noChangeShapeType="1"/>
                </p:cNvSpPr>
                <p:nvPr/>
              </p:nvSpPr>
              <p:spPr bwMode="auto">
                <a:xfrm>
                  <a:off x="6441362" y="5483732"/>
                  <a:ext cx="0" cy="22862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/>
                <a:lstStyle/>
                <a:p>
                  <a:pPr defTabSz="257156">
                    <a:defRPr/>
                  </a:pPr>
                  <a:endParaRPr lang="en-US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30744" name="Line 22"/>
                <p:cNvSpPr>
                  <a:spLocks noChangeShapeType="1"/>
                </p:cNvSpPr>
                <p:nvPr/>
              </p:nvSpPr>
              <p:spPr bwMode="auto">
                <a:xfrm>
                  <a:off x="5384983" y="3718244"/>
                  <a:ext cx="0" cy="241326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/>
                <a:lstStyle/>
                <a:p>
                  <a:pPr defTabSz="257156">
                    <a:defRPr/>
                  </a:pPr>
                  <a:endParaRPr lang="en-US" b="1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</p:grpSp>
          <p:grpSp>
            <p:nvGrpSpPr>
              <p:cNvPr id="30722" name="Group 27"/>
              <p:cNvGrpSpPr>
                <a:grpSpLocks/>
              </p:cNvGrpSpPr>
              <p:nvPr/>
            </p:nvGrpSpPr>
            <p:grpSpPr bwMode="auto">
              <a:xfrm>
                <a:off x="3330466" y="1718079"/>
                <a:ext cx="3623911" cy="1394497"/>
                <a:chOff x="3687498" y="1786204"/>
                <a:chExt cx="4830518" cy="1859328"/>
              </a:xfrm>
            </p:grpSpPr>
            <p:grpSp>
              <p:nvGrpSpPr>
                <p:cNvPr id="30724" name="Group 25"/>
                <p:cNvGrpSpPr>
                  <a:grpSpLocks/>
                </p:cNvGrpSpPr>
                <p:nvPr/>
              </p:nvGrpSpPr>
              <p:grpSpPr bwMode="auto">
                <a:xfrm>
                  <a:off x="3687498" y="1786204"/>
                  <a:ext cx="3057646" cy="1859328"/>
                  <a:chOff x="3687498" y="1786204"/>
                  <a:chExt cx="3057646" cy="1859328"/>
                </a:xfrm>
              </p:grpSpPr>
              <p:sp>
                <p:nvSpPr>
                  <p:cNvPr id="30728" name="AutoShape 6"/>
                  <p:cNvSpPr>
                    <a:spLocks noChangeArrowheads="1"/>
                  </p:cNvSpPr>
                  <p:nvPr/>
                </p:nvSpPr>
                <p:spPr bwMode="auto">
                  <a:xfrm>
                    <a:off x="3687498" y="1786204"/>
                    <a:ext cx="3057646" cy="1859328"/>
                  </a:xfrm>
                  <a:prstGeom prst="triangle">
                    <a:avLst>
                      <a:gd name="adj" fmla="val 49505"/>
                    </a:avLst>
                  </a:prstGeom>
                  <a:solidFill>
                    <a:schemeClr val="tx2">
                      <a:lumMod val="10000"/>
                      <a:lumOff val="90000"/>
                    </a:schemeClr>
                  </a:solidFill>
                  <a:ln w="28575" cmpd="sng">
                    <a:solidFill>
                      <a:srgbClr val="003F7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defTabSz="257156">
                      <a:defRPr/>
                    </a:pPr>
                    <a:endParaRPr lang="en-US" sz="1013">
                      <a:solidFill>
                        <a:srgbClr val="0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30729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4563535" y="2632874"/>
                    <a:ext cx="1324631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003F72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57156">
                      <a:defRPr/>
                    </a:pPr>
                    <a:endParaRPr lang="en-US">
                      <a:solidFill>
                        <a:srgbClr val="0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30730" name="WordArt 8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4931548" y="2231908"/>
                    <a:ext cx="533399" cy="302033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 defTabSz="257156">
                      <a:defRPr/>
                    </a:pPr>
                    <a:r>
                      <a:rPr lang="en-US" kern="10" dirty="0"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HHS</a:t>
                    </a:r>
                  </a:p>
                </p:txBody>
              </p:sp>
              <p:sp>
                <p:nvSpPr>
                  <p:cNvPr id="30731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4256559" y="3115472"/>
                    <a:ext cx="1975332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003F72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57156">
                      <a:defRPr/>
                    </a:pPr>
                    <a:endParaRPr lang="en-US">
                      <a:solidFill>
                        <a:srgbClr val="0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30732" name="WordArt 10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4828059" y="2731808"/>
                    <a:ext cx="685800" cy="273596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 defTabSz="257156">
                      <a:defRPr/>
                    </a:pPr>
                    <a:r>
                      <a:rPr lang="en-US" kern="10" dirty="0"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ODPHP</a:t>
                    </a:r>
                  </a:p>
                </p:txBody>
              </p:sp>
              <p:sp>
                <p:nvSpPr>
                  <p:cNvPr id="30733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87500" y="3031970"/>
                    <a:ext cx="3057644" cy="6021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 anchor="ctr">
                    <a:spAutoFit/>
                  </a:bodyPr>
                  <a:lstStyle/>
                  <a:p>
                    <a:pPr algn="ctr" defTabSz="257156">
                      <a:lnSpc>
                        <a:spcPct val="55000"/>
                      </a:lnSpc>
                      <a:spcBef>
                        <a:spcPct val="50000"/>
                      </a:spcBef>
                      <a:defRPr/>
                    </a:pPr>
                    <a:endParaRPr lang="en-US" sz="451" b="1" dirty="0">
                      <a:solidFill>
                        <a:srgbClr val="003399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  <a:p>
                    <a:pPr algn="ctr" defTabSz="257156">
                      <a:defRPr/>
                    </a:pPr>
                    <a:r>
                      <a:rPr lang="en-US" sz="900" b="1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Federal Interagency Workgroup</a:t>
                    </a:r>
                  </a:p>
                </p:txBody>
              </p:sp>
            </p:grpSp>
            <p:grpSp>
              <p:nvGrpSpPr>
                <p:cNvPr id="30725" name="Group 26"/>
                <p:cNvGrpSpPr>
                  <a:grpSpLocks/>
                </p:cNvGrpSpPr>
                <p:nvPr/>
              </p:nvGrpSpPr>
              <p:grpSpPr bwMode="auto">
                <a:xfrm>
                  <a:off x="5621869" y="2049729"/>
                  <a:ext cx="2896147" cy="494815"/>
                  <a:chOff x="6002445" y="2049729"/>
                  <a:chExt cx="2896147" cy="494815"/>
                </a:xfrm>
              </p:grpSpPr>
              <p:sp>
                <p:nvSpPr>
                  <p:cNvPr id="30726" name="Text 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612466" y="2049729"/>
                    <a:ext cx="2286126" cy="494815"/>
                  </a:xfrm>
                  <a:prstGeom prst="rect">
                    <a:avLst/>
                  </a:prstGeom>
                  <a:solidFill>
                    <a:schemeClr val="tx2">
                      <a:lumMod val="10000"/>
                      <a:lumOff val="90000"/>
                    </a:schemeClr>
                  </a:solidFill>
                  <a:ln w="25400">
                    <a:solidFill>
                      <a:srgbClr val="295381"/>
                    </a:solidFill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 defTabSz="257156">
                      <a:defRPr/>
                    </a:pPr>
                    <a:r>
                      <a:rPr lang="en-US" sz="788" b="1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Secretary’s Advisory Committee</a:t>
                    </a:r>
                  </a:p>
                </p:txBody>
              </p:sp>
              <p:sp>
                <p:nvSpPr>
                  <p:cNvPr id="30727" name="Line 3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6002445" y="2306969"/>
                    <a:ext cx="609537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pPr defTabSz="257156">
                      <a:defRPr/>
                    </a:pPr>
                    <a:endParaRPr lang="en-US">
                      <a:solidFill>
                        <a:srgbClr val="0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</p:grpSp>
          </p:grpSp>
          <p:sp>
            <p:nvSpPr>
              <p:cNvPr id="2" name="TextBox 1"/>
              <p:cNvSpPr txBox="1"/>
              <p:nvPr/>
            </p:nvSpPr>
            <p:spPr>
              <a:xfrm>
                <a:off x="2960640" y="3257551"/>
                <a:ext cx="2956035" cy="275100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 w="28575">
                <a:solidFill>
                  <a:srgbClr val="29538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 defTabSz="257156">
                  <a:defRPr/>
                </a:pPr>
                <a:r>
                  <a:rPr lang="en-US" sz="1013" b="1" dirty="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Topic Area Workgroups</a:t>
                </a:r>
              </a:p>
            </p:txBody>
          </p:sp>
        </p:grpSp>
        <p:sp>
          <p:nvSpPr>
            <p:cNvPr id="28" name="Line 16"/>
            <p:cNvSpPr>
              <a:spLocks noChangeShapeType="1"/>
            </p:cNvSpPr>
            <p:nvPr/>
          </p:nvSpPr>
          <p:spPr bwMode="auto">
            <a:xfrm>
              <a:off x="4572000" y="2471665"/>
              <a:ext cx="0" cy="1337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defTabSz="257156">
                <a:defRPr/>
              </a:pPr>
              <a:endParaRPr lang="en-US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9" name="Line 22">
              <a:extLst>
                <a:ext uri="{FF2B5EF4-FFF2-40B4-BE49-F238E27FC236}">
                  <a16:creationId xmlns:a16="http://schemas.microsoft.com/office/drawing/2014/main" id="{7688F507-B089-471C-8689-87EB95F5E2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64291" y="2910653"/>
              <a:ext cx="0" cy="16332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defTabSz="257156">
                <a:defRPr/>
              </a:pPr>
              <a:endParaRPr lang="en-US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1" name="Line 30">
              <a:extLst>
                <a:ext uri="{FF2B5EF4-FFF2-40B4-BE49-F238E27FC236}">
                  <a16:creationId xmlns:a16="http://schemas.microsoft.com/office/drawing/2014/main" id="{CCAA2583-D1E3-4A13-BD79-B981E89D91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37749" y="1827721"/>
              <a:ext cx="5464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257156">
                <a:defRPr/>
              </a:pPr>
              <a:endParaRPr lang="en-US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33" name="Slide Number Placeholder 3">
            <a:extLst>
              <a:ext uri="{FF2B5EF4-FFF2-40B4-BE49-F238E27FC236}">
                <a16:creationId xmlns:a16="http://schemas.microsoft.com/office/drawing/2014/main" id="{95B7A1FC-E725-4E52-891D-F65AB15E974A}"/>
              </a:ext>
            </a:extLst>
          </p:cNvPr>
          <p:cNvSpPr txBox="1">
            <a:spLocks/>
          </p:cNvSpPr>
          <p:nvPr/>
        </p:nvSpPr>
        <p:spPr>
          <a:xfrm>
            <a:off x="8528717" y="4775409"/>
            <a:ext cx="647701" cy="3465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766" fontAlgn="auto">
              <a:spcBef>
                <a:spcPts val="0"/>
              </a:spcBef>
              <a:spcAft>
                <a:spcPts val="0"/>
              </a:spcAft>
              <a:defRPr/>
            </a:pPr>
            <a:fld id="{B6F15528-21DE-4FAA-801E-634DDDAF4B2B}" type="slidenum">
              <a:rPr lang="en-US" sz="1600">
                <a:solidFill>
                  <a:schemeClr val="accent6"/>
                </a:solidFill>
                <a:latin typeface="Calibri"/>
              </a:rPr>
              <a:pPr algn="r" defTabSz="685766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sz="1600" dirty="0">
              <a:solidFill>
                <a:schemeClr val="accent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538932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205981"/>
            <a:ext cx="6858000" cy="451746"/>
          </a:xfrm>
        </p:spPr>
        <p:txBody>
          <a:bodyPr/>
          <a:lstStyle/>
          <a:p>
            <a:pPr algn="ctr"/>
            <a:r>
              <a:rPr lang="en-US" sz="2400" dirty="0">
                <a:ea typeface="Tahoma" panose="020B0604030504040204" pitchFamily="34" charset="0"/>
                <a:cs typeface="Calibri" panose="020F0502020204030204" pitchFamily="34" charset="0"/>
              </a:rPr>
              <a:t>How is Healthy People used?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1143000" y="4725376"/>
            <a:ext cx="6858000" cy="354623"/>
          </a:xfrm>
        </p:spPr>
        <p:txBody>
          <a:bodyPr/>
          <a:lstStyle/>
          <a:p>
            <a:pPr marL="0" indent="0">
              <a:buNone/>
            </a:pPr>
            <a:r>
              <a:rPr lang="en-US" sz="800" dirty="0">
                <a:solidFill>
                  <a:schemeClr val="accent6"/>
                </a:solidFill>
              </a:rPr>
              <a:t>From Healthy People 2015 User Study by NORC, based on a sample of 573 Healthy People State Coordinators, Senior State/Territory Deputy Directors, Local Health Departments, Tribal entities, Tribal Area Health Boards, Consortium organizations, and Healthy People Webinar attendees </a:t>
            </a:r>
          </a:p>
          <a:p>
            <a:endParaRPr lang="en-US" sz="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786435"/>
              </p:ext>
            </p:extLst>
          </p:nvPr>
        </p:nvGraphicFramePr>
        <p:xfrm>
          <a:off x="1828800" y="729448"/>
          <a:ext cx="5486400" cy="3995928"/>
        </p:xfrm>
        <a:graphic>
          <a:graphicData uri="http://schemas.openxmlformats.org/drawingml/2006/table">
            <a:tbl>
              <a:tblPr firstRow="1">
                <a:tableStyleId>{35758FB7-9AC5-4552-8A53-C91805E547FA}</a:tableStyleId>
              </a:tblPr>
              <a:tblGrid>
                <a:gridCol w="4966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7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8882">
                <a:tc gridSpan="2"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kern="12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 research/assessment:</a:t>
                      </a:r>
                      <a:r>
                        <a:rPr lang="en-US" sz="1200" b="1" u="none" strike="noStrike" kern="1200" baseline="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200" b="1" i="1" u="none" strike="noStrike" kern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4290" marR="34290" marT="13716" marB="13716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18288" marB="18288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60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 a data source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290" marR="34290" marT="13716" marB="13716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91%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290" marR="34290" marT="13716" marB="137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60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 inform program planning to address health disparities 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290" marR="34290" marT="13716" marB="13716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82%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290" marR="34290" marT="13716" marB="1371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60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 comparison with organization data (e.g. benchmarking)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290" marR="34290" marT="13716" marB="13716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80%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290" marR="34290" marT="13716" marB="1371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60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 develop community health improvement plans 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290" marR="34290" marT="13716" marB="13716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79%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290" marR="34290" marT="13716" marB="1371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60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 conduct community health assessments 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290" marR="34290" marT="13716" marB="13716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70%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290" marR="34290" marT="13716" marB="1371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60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 meeting national public health accreditation standards 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290" marR="34290" marT="13716" marB="13716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51%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290" marR="34290" marT="13716" marB="1371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8882">
                <a:tc gridSpan="2"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kern="12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 collaboration/outreach or education: </a:t>
                      </a:r>
                      <a:endParaRPr lang="en-US" sz="1200" b="1" i="1" u="none" strike="noStrike" kern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4290" marR="34290" marT="13716" marB="13716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18288" marB="18288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560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 a resource for building community partnerships for promoting health 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290" marR="34290" marT="13716" marB="13716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73%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290" marR="34290" marT="13716" marB="13716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560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 a learning tool for staff or students 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290" marR="34290" marT="13716" marB="13716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67%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290" marR="34290" marT="13716" marB="13716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8882"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1200" b="1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 setting internal priorities: </a:t>
                      </a:r>
                      <a:endParaRPr lang="en-US" sz="12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290" marR="34290" marT="13716" marB="13716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18288" marB="18288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560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 a framework for planning, goal-setting or decision making 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290" marR="34290" marT="13716" marB="13716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79%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290" marR="34290" marT="13716" marB="13716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560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 guide priorities for the organization/entity  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290" marR="34290" marT="13716" marB="13716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73%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290" marR="34290" marT="13716" marB="13716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560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 a guide for allocating resources in the organization/entity  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290" marR="34290" marT="13716" marB="13716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40%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290" marR="34290" marT="13716" marB="13716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8882"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1200" b="1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Other uses:</a:t>
                      </a:r>
                      <a:r>
                        <a:rPr lang="en-US" sz="1200" b="1" u="none" strike="noStrike" baseline="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200" b="1" i="1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290" marR="34290" marT="13716" marB="13716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marT="18288" marB="18288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560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 support applications for grants or other funding  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290" marR="34290" marT="13716" marB="13716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79%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290" marR="34290" marT="13716" marB="13716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560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 inform policy development 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290" marR="34290" marT="13716" marB="13716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70%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290" marR="34290" marT="13716" marB="13716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560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 create or inform quality improvement activities 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290" marR="34290" marT="13716" marB="13716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66%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290" marR="34290" marT="13716" marB="13716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745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Other, please specify 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290" marR="34290" marT="13716" marB="13716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29%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290" marR="34290" marT="13716" marB="13716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4" name="Oval 3" descr="91% of respondents use HP as a data source."/>
          <p:cNvSpPr/>
          <p:nvPr/>
        </p:nvSpPr>
        <p:spPr>
          <a:xfrm>
            <a:off x="6741746" y="872198"/>
            <a:ext cx="573454" cy="312615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141B92EB-D050-42ED-A281-C06674EA7808}"/>
              </a:ext>
            </a:extLst>
          </p:cNvPr>
          <p:cNvSpPr txBox="1">
            <a:spLocks/>
          </p:cNvSpPr>
          <p:nvPr/>
        </p:nvSpPr>
        <p:spPr>
          <a:xfrm>
            <a:off x="8528717" y="4775409"/>
            <a:ext cx="647701" cy="3465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766" fontAlgn="auto">
              <a:spcBef>
                <a:spcPts val="0"/>
              </a:spcBef>
              <a:spcAft>
                <a:spcPts val="0"/>
              </a:spcAft>
              <a:defRPr/>
            </a:pPr>
            <a:fld id="{B6F15528-21DE-4FAA-801E-634DDDAF4B2B}" type="slidenum">
              <a:rPr lang="en-US" sz="1600">
                <a:solidFill>
                  <a:schemeClr val="accent6"/>
                </a:solidFill>
                <a:latin typeface="Calibri"/>
              </a:rPr>
              <a:pPr algn="r" defTabSz="685766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sz="1600" dirty="0">
              <a:solidFill>
                <a:schemeClr val="accent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964453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eneric ata and statistics graphic">
            <a:extLst>
              <a:ext uri="{FF2B5EF4-FFF2-40B4-BE49-F238E27FC236}">
                <a16:creationId xmlns:a16="http://schemas.microsoft.com/office/drawing/2014/main" id="{444A138A-A218-44BB-9B82-B2AE46683F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7230" t="12028" r="27641" b="13799"/>
          <a:stretch/>
        </p:blipFill>
        <p:spPr>
          <a:xfrm>
            <a:off x="5828160" y="978459"/>
            <a:ext cx="3315840" cy="306100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5F73FC0-8AEC-0549-863F-B17CFA706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70866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NCHS’ role in Healthy People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223F4E4F-E494-4EA3-B690-3634F8EA7A4A}"/>
              </a:ext>
            </a:extLst>
          </p:cNvPr>
          <p:cNvSpPr txBox="1">
            <a:spLocks/>
          </p:cNvSpPr>
          <p:nvPr/>
        </p:nvSpPr>
        <p:spPr>
          <a:xfrm>
            <a:off x="407844" y="928894"/>
            <a:ext cx="6255328" cy="3578164"/>
          </a:xfrm>
          <a:prstGeom prst="rect">
            <a:avLst/>
          </a:prstGeom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en-US" sz="2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Methods and measures</a:t>
            </a:r>
          </a:p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en-US" sz="2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approaches and target-setting methods</a:t>
            </a:r>
          </a:p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en-US" sz="2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Data2030 (houses all HP2030 data)</a:t>
            </a:r>
          </a:p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en-US" sz="2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 and presentation of data</a:t>
            </a:r>
          </a:p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en-US" sz="2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Expertise and technical assistance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5D4D7CAB-088A-4D61-9803-FC569CF6D915}"/>
              </a:ext>
            </a:extLst>
          </p:cNvPr>
          <p:cNvSpPr txBox="1">
            <a:spLocks/>
          </p:cNvSpPr>
          <p:nvPr/>
        </p:nvSpPr>
        <p:spPr>
          <a:xfrm>
            <a:off x="8528717" y="4775409"/>
            <a:ext cx="647701" cy="3465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766" fontAlgn="auto">
              <a:spcBef>
                <a:spcPts val="0"/>
              </a:spcBef>
              <a:spcAft>
                <a:spcPts val="0"/>
              </a:spcAft>
              <a:defRPr/>
            </a:pPr>
            <a:fld id="{B6F15528-21DE-4FAA-801E-634DDDAF4B2B}" type="slidenum">
              <a:rPr lang="en-US" sz="1600">
                <a:solidFill>
                  <a:schemeClr val="accent6"/>
                </a:solidFill>
                <a:latin typeface="Calibri"/>
              </a:rPr>
              <a:pPr algn="r" defTabSz="685766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sz="1600" dirty="0">
              <a:solidFill>
                <a:schemeClr val="accent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621996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85900" y="205980"/>
            <a:ext cx="6172200" cy="633764"/>
          </a:xfrm>
        </p:spPr>
        <p:txBody>
          <a:bodyPr anchor="ctr"/>
          <a:lstStyle/>
          <a:p>
            <a:pPr algn="ctr"/>
            <a:r>
              <a:rPr lang="en-US" dirty="0"/>
              <a:t>Evolution of HP2030 Slate of Objectives</a:t>
            </a:r>
          </a:p>
        </p:txBody>
      </p:sp>
      <p:graphicFrame>
        <p:nvGraphicFramePr>
          <p:cNvPr id="14" name="Diagram 13" descr="The slate of HP2030 objectives has evolved from more than 1,100 to 355 objectives."/>
          <p:cNvGraphicFramePr/>
          <p:nvPr>
            <p:extLst>
              <p:ext uri="{D42A27DB-BD31-4B8C-83A1-F6EECF244321}">
                <p14:modId xmlns:p14="http://schemas.microsoft.com/office/powerpoint/2010/main" val="2308654944"/>
              </p:ext>
            </p:extLst>
          </p:nvPr>
        </p:nvGraphicFramePr>
        <p:xfrm>
          <a:off x="802081" y="1151267"/>
          <a:ext cx="5005913" cy="363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oup 1" descr="The number of objectives has decreased from 1,111 in HP2020 to 355 in HP2030.">
            <a:extLst>
              <a:ext uri="{FF2B5EF4-FFF2-40B4-BE49-F238E27FC236}">
                <a16:creationId xmlns:a16="http://schemas.microsoft.com/office/drawing/2014/main" id="{A7BEC872-9DBE-40EF-B664-A8D131D41899}"/>
              </a:ext>
            </a:extLst>
          </p:cNvPr>
          <p:cNvGrpSpPr/>
          <p:nvPr/>
        </p:nvGrpSpPr>
        <p:grpSpPr>
          <a:xfrm>
            <a:off x="5899054" y="946902"/>
            <a:ext cx="2442865" cy="3635867"/>
            <a:chOff x="6219992" y="1145018"/>
            <a:chExt cx="2642013" cy="4847823"/>
          </a:xfrm>
        </p:grpSpPr>
        <p:sp>
          <p:nvSpPr>
            <p:cNvPr id="15" name="TextBox 14"/>
            <p:cNvSpPr txBox="1"/>
            <p:nvPr/>
          </p:nvSpPr>
          <p:spPr>
            <a:xfrm>
              <a:off x="6219992" y="1145018"/>
              <a:ext cx="2642013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75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Number of Objectives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725660" y="1579995"/>
              <a:ext cx="1680693" cy="777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88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1,111 </a:t>
              </a:r>
              <a:r>
                <a:rPr lang="en-US" sz="15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(measurable)</a:t>
              </a:r>
              <a:endParaRPr lang="en-US" sz="1688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161007" y="4243794"/>
              <a:ext cx="1073325" cy="469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88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~400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161007" y="3008426"/>
              <a:ext cx="1680693" cy="469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88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~500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84B7A78-77DD-41A5-90AD-4B3A6B41B1A0}"/>
                </a:ext>
              </a:extLst>
            </p:cNvPr>
            <p:cNvSpPr txBox="1"/>
            <p:nvPr/>
          </p:nvSpPr>
          <p:spPr>
            <a:xfrm>
              <a:off x="6951206" y="5177062"/>
              <a:ext cx="1283127" cy="815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88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355 (core)</a:t>
              </a:r>
            </a:p>
          </p:txBody>
        </p:sp>
      </p:grp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8D0CCE1C-646D-4A8D-8AAD-4FB7C8131D10}"/>
              </a:ext>
            </a:extLst>
          </p:cNvPr>
          <p:cNvSpPr txBox="1">
            <a:spLocks/>
          </p:cNvSpPr>
          <p:nvPr/>
        </p:nvSpPr>
        <p:spPr>
          <a:xfrm>
            <a:off x="8528717" y="4775409"/>
            <a:ext cx="647701" cy="3465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766" fontAlgn="auto">
              <a:spcBef>
                <a:spcPts val="0"/>
              </a:spcBef>
              <a:spcAft>
                <a:spcPts val="0"/>
              </a:spcAft>
              <a:defRPr/>
            </a:pPr>
            <a:fld id="{B6F15528-21DE-4FAA-801E-634DDDAF4B2B}" type="slidenum">
              <a:rPr lang="en-US" sz="1600">
                <a:solidFill>
                  <a:schemeClr val="accent6"/>
                </a:solidFill>
                <a:latin typeface="Calibri"/>
              </a:rPr>
              <a:pPr algn="r" defTabSz="685766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US" sz="1600" dirty="0">
              <a:solidFill>
                <a:schemeClr val="accent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754462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D303E-C185-43A1-8386-57A96D629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What’s new in HP2030?</a:t>
            </a:r>
            <a:br>
              <a:rPr lang="en-US" dirty="0"/>
            </a:br>
            <a:r>
              <a:rPr lang="en-US" dirty="0"/>
              <a:t>A review of measures and data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B700A-E434-4FFB-80E6-424CA30A20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182166" indent="0">
              <a:buNone/>
            </a:pPr>
            <a:r>
              <a:rPr lang="en-US" dirty="0">
                <a:solidFill>
                  <a:schemeClr val="accent6"/>
                </a:solidFill>
              </a:rPr>
              <a:t>Core objectives are measurable objectives of high national importance (i.e., direct impact on health, broad and comprehensive applicability, substantial burden, and/or national public health priority) that:    </a:t>
            </a:r>
          </a:p>
          <a:p>
            <a:pPr marL="182166" indent="0">
              <a:buNone/>
            </a:pPr>
            <a:r>
              <a:rPr lang="en-US" sz="688" dirty="0">
                <a:solidFill>
                  <a:schemeClr val="accent6"/>
                </a:solidFill>
              </a:rPr>
              <a:t>          </a:t>
            </a:r>
          </a:p>
          <a:p>
            <a:pPr marL="2183805" indent="-321469">
              <a:spcBef>
                <a:spcPts val="750"/>
              </a:spcBef>
              <a:spcAft>
                <a:spcPts val="375"/>
              </a:spcAft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</a:rPr>
              <a:t>address health equity and/or health disparities</a:t>
            </a:r>
          </a:p>
          <a:p>
            <a:pPr marL="2183805" indent="-321469">
              <a:spcBef>
                <a:spcPts val="750"/>
              </a:spcBef>
              <a:spcAft>
                <a:spcPts val="375"/>
              </a:spcAft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</a:rPr>
              <a:t>have baseline data, using data no older than 2015</a:t>
            </a:r>
          </a:p>
          <a:p>
            <a:pPr marL="2183805" indent="-321469">
              <a:spcBef>
                <a:spcPts val="750"/>
              </a:spcBef>
              <a:spcAft>
                <a:spcPts val="375"/>
              </a:spcAft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</a:rPr>
              <a:t>have an assurance of at least two additional data points throughout the decade</a:t>
            </a:r>
          </a:p>
          <a:p>
            <a:pPr marL="2183805" indent="-321469">
              <a:spcBef>
                <a:spcPts val="750"/>
              </a:spcBef>
              <a:spcAft>
                <a:spcPts val="375"/>
              </a:spcAft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</a:rPr>
              <a:t>have an approved data source (e.g., federal, publicly available, nationally representative).</a:t>
            </a:r>
          </a:p>
          <a:p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4" name="Picture 2" descr="Checklist logo">
            <a:extLst>
              <a:ext uri="{FF2B5EF4-FFF2-40B4-BE49-F238E27FC236}">
                <a16:creationId xmlns:a16="http://schemas.microsoft.com/office/drawing/2014/main" id="{C738D969-46DA-47B7-8CD7-8FF96D8C3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8" y="1873309"/>
            <a:ext cx="2302297" cy="237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A2107B79-4F2F-4740-8AB1-CA07E9168CE5}"/>
              </a:ext>
            </a:extLst>
          </p:cNvPr>
          <p:cNvSpPr txBox="1">
            <a:spLocks/>
          </p:cNvSpPr>
          <p:nvPr/>
        </p:nvSpPr>
        <p:spPr>
          <a:xfrm>
            <a:off x="8528717" y="4775409"/>
            <a:ext cx="647701" cy="3465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766" fontAlgn="auto">
              <a:spcBef>
                <a:spcPts val="0"/>
              </a:spcBef>
              <a:spcAft>
                <a:spcPts val="0"/>
              </a:spcAft>
              <a:defRPr/>
            </a:pPr>
            <a:fld id="{B6F15528-21DE-4FAA-801E-634DDDAF4B2B}" type="slidenum">
              <a:rPr lang="en-US" sz="1600">
                <a:solidFill>
                  <a:schemeClr val="accent6"/>
                </a:solidFill>
                <a:latin typeface="Calibri"/>
              </a:rPr>
              <a:pPr algn="r" defTabSz="685766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sz="1600" dirty="0">
              <a:solidFill>
                <a:schemeClr val="accent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845475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D303E-C185-43A1-8386-57A96D629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What’s new in HP2030?</a:t>
            </a:r>
            <a:br>
              <a:rPr lang="en-US" dirty="0"/>
            </a:br>
            <a:r>
              <a:rPr lang="en-US" dirty="0"/>
              <a:t>Statistical rigor, more timely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B700A-E434-4FFB-80E6-424CA30A20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8752" y="1231702"/>
            <a:ext cx="8229600" cy="3341688"/>
          </a:xfrm>
        </p:spPr>
        <p:txBody>
          <a:bodyPr/>
          <a:lstStyle/>
          <a:p>
            <a:r>
              <a:rPr lang="en-US" sz="1600" dirty="0">
                <a:solidFill>
                  <a:schemeClr val="accent6"/>
                </a:solidFill>
              </a:rPr>
              <a:t>A more statistically rigorous set of core objectives</a:t>
            </a:r>
          </a:p>
          <a:p>
            <a:pPr lvl="1"/>
            <a:r>
              <a:rPr lang="en-US" sz="1600" dirty="0">
                <a:solidFill>
                  <a:schemeClr val="accent6"/>
                </a:solidFill>
              </a:rPr>
              <a:t>Nationally representative, publicly available, federal oversight </a:t>
            </a:r>
          </a:p>
          <a:p>
            <a:pPr lvl="1"/>
            <a:r>
              <a:rPr lang="en-US" sz="1600" dirty="0">
                <a:solidFill>
                  <a:schemeClr val="accent6"/>
                </a:solidFill>
              </a:rPr>
              <a:t>Consideration of methodological issues:</a:t>
            </a:r>
          </a:p>
          <a:p>
            <a:pPr lvl="2"/>
            <a:r>
              <a:rPr lang="en-US" sz="1600" dirty="0">
                <a:solidFill>
                  <a:schemeClr val="accent6"/>
                </a:solidFill>
              </a:rPr>
              <a:t>Population coverage, sample design </a:t>
            </a:r>
          </a:p>
          <a:p>
            <a:pPr lvl="2"/>
            <a:r>
              <a:rPr lang="en-US" sz="1600" dirty="0">
                <a:solidFill>
                  <a:schemeClr val="accent6"/>
                </a:solidFill>
              </a:rPr>
              <a:t>Response rates/non-response bias analyses</a:t>
            </a:r>
          </a:p>
          <a:p>
            <a:pPr lvl="2"/>
            <a:r>
              <a:rPr lang="en-US" sz="1600" dirty="0">
                <a:solidFill>
                  <a:schemeClr val="accent6"/>
                </a:solidFill>
              </a:rPr>
              <a:t>Wide usage in major indicator projects</a:t>
            </a:r>
          </a:p>
          <a:p>
            <a:pPr lvl="2"/>
            <a:r>
              <a:rPr lang="en-US" sz="1600" dirty="0">
                <a:solidFill>
                  <a:schemeClr val="accent6"/>
                </a:solidFill>
              </a:rPr>
              <a:t>Documentation completeness, no major methodological issues</a:t>
            </a:r>
          </a:p>
          <a:p>
            <a:pPr lvl="2"/>
            <a:endParaRPr lang="en-US" sz="1600" dirty="0">
              <a:solidFill>
                <a:schemeClr val="accent6"/>
              </a:solidFill>
            </a:endParaRPr>
          </a:p>
          <a:p>
            <a:r>
              <a:rPr lang="en-US" sz="1600" dirty="0">
                <a:solidFill>
                  <a:schemeClr val="accent6"/>
                </a:solidFill>
              </a:rPr>
              <a:t>More timely information on the HP2030 website</a:t>
            </a:r>
          </a:p>
          <a:p>
            <a:pPr lvl="1"/>
            <a:r>
              <a:rPr lang="en-US" sz="1600" dirty="0">
                <a:solidFill>
                  <a:schemeClr val="accent6"/>
                </a:solidFill>
              </a:rPr>
              <a:t>Data source criteria include frequency of data collection, timeliness of data</a:t>
            </a:r>
          </a:p>
          <a:p>
            <a:pPr lvl="1"/>
            <a:r>
              <a:rPr lang="en-US" sz="1600" dirty="0">
                <a:solidFill>
                  <a:schemeClr val="accent6"/>
                </a:solidFill>
              </a:rPr>
              <a:t>More frequent website data updates due to improvements in IT systems</a:t>
            </a:r>
          </a:p>
        </p:txBody>
      </p:sp>
      <p:pic>
        <p:nvPicPr>
          <p:cNvPr id="6" name="Picture 2" descr="Data and statistics logo">
            <a:extLst>
              <a:ext uri="{FF2B5EF4-FFF2-40B4-BE49-F238E27FC236}">
                <a16:creationId xmlns:a16="http://schemas.microsoft.com/office/drawing/2014/main" id="{9960B7B2-C59B-4338-92B5-AFA246C81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995" y="1301579"/>
            <a:ext cx="2575819" cy="1449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ADC535C5-B228-4A74-A758-FC89BA113091}"/>
              </a:ext>
            </a:extLst>
          </p:cNvPr>
          <p:cNvSpPr txBox="1">
            <a:spLocks/>
          </p:cNvSpPr>
          <p:nvPr/>
        </p:nvSpPr>
        <p:spPr>
          <a:xfrm>
            <a:off x="8528717" y="4775409"/>
            <a:ext cx="647701" cy="3465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766" fontAlgn="auto">
              <a:spcBef>
                <a:spcPts val="0"/>
              </a:spcBef>
              <a:spcAft>
                <a:spcPts val="0"/>
              </a:spcAft>
              <a:defRPr/>
            </a:pPr>
            <a:fld id="{B6F15528-21DE-4FAA-801E-634DDDAF4B2B}" type="slidenum">
              <a:rPr lang="en-US" sz="1600">
                <a:solidFill>
                  <a:schemeClr val="accent6"/>
                </a:solidFill>
                <a:latin typeface="Calibri"/>
              </a:rPr>
              <a:pPr algn="r" defTabSz="685766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US" sz="1600" dirty="0">
              <a:solidFill>
                <a:schemeClr val="accent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214015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7951B8-9C9A-471D-B4B9-6EF46BA62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764"/>
            <a:ext cx="8229600" cy="60837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 new Data Sources and Methods Page</a:t>
            </a:r>
          </a:p>
        </p:txBody>
      </p:sp>
      <p:pic>
        <p:nvPicPr>
          <p:cNvPr id="5" name="Picture 4" descr="Screenshot of data sources and methods page on HP website">
            <a:extLst>
              <a:ext uri="{FF2B5EF4-FFF2-40B4-BE49-F238E27FC236}">
                <a16:creationId xmlns:a16="http://schemas.microsoft.com/office/drawing/2014/main" id="{87ED2B12-56E6-470E-B8AE-549A843394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4" r="7323" b="23316"/>
          <a:stretch/>
        </p:blipFill>
        <p:spPr>
          <a:xfrm>
            <a:off x="1054497" y="1009764"/>
            <a:ext cx="3517503" cy="3863204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3C88E003-B24E-4EE2-83DF-817CB9C1C5C0}"/>
              </a:ext>
            </a:extLst>
          </p:cNvPr>
          <p:cNvSpPr/>
          <p:nvPr/>
        </p:nvSpPr>
        <p:spPr>
          <a:xfrm>
            <a:off x="5393810" y="1396359"/>
            <a:ext cx="3648591" cy="1724111"/>
          </a:xfrm>
          <a:prstGeom prst="wedgeRoundRectCallout">
            <a:avLst>
              <a:gd name="adj1" fmla="val -73804"/>
              <a:gd name="adj2" fmla="val 49806"/>
              <a:gd name="adj3" fmla="val 16667"/>
            </a:avLst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come from 81 data systems, including 49 from across HHS (e.g., NCHS, CDC, and NIH) and others from outside HHS (e.g., USDA, DOJ, EPA, ED, DOT, DOL, and Census)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5251E313-D005-4206-A454-1111EED5F483}"/>
              </a:ext>
            </a:extLst>
          </p:cNvPr>
          <p:cNvSpPr/>
          <p:nvPr/>
        </p:nvSpPr>
        <p:spPr>
          <a:xfrm>
            <a:off x="5335549" y="3887799"/>
            <a:ext cx="3648591" cy="850456"/>
          </a:xfrm>
          <a:prstGeom prst="wedgeRoundRectCallout">
            <a:avLst>
              <a:gd name="adj1" fmla="val -74552"/>
              <a:gd name="adj2" fmla="val 34654"/>
              <a:gd name="adj3" fmla="val 16667"/>
            </a:avLst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Link to NCHS website for more information on NCHS, target-setting, and data sources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712FA6ED-DFAD-4719-84D2-1AD4DE668C2C}"/>
              </a:ext>
            </a:extLst>
          </p:cNvPr>
          <p:cNvSpPr txBox="1">
            <a:spLocks/>
          </p:cNvSpPr>
          <p:nvPr/>
        </p:nvSpPr>
        <p:spPr>
          <a:xfrm>
            <a:off x="8528717" y="4775409"/>
            <a:ext cx="647701" cy="3465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766" fontAlgn="auto">
              <a:spcBef>
                <a:spcPts val="0"/>
              </a:spcBef>
              <a:spcAft>
                <a:spcPts val="0"/>
              </a:spcAft>
              <a:defRPr/>
            </a:pPr>
            <a:fld id="{B6F15528-21DE-4FAA-801E-634DDDAF4B2B}" type="slidenum">
              <a:rPr lang="en-US" sz="1600">
                <a:solidFill>
                  <a:schemeClr val="accent6"/>
                </a:solidFill>
                <a:latin typeface="Calibri"/>
              </a:rPr>
              <a:pPr algn="r" defTabSz="685766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US" sz="1600" dirty="0">
              <a:solidFill>
                <a:schemeClr val="accent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339844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NCEH_ATSDR_combined">
  <a:themeElements>
    <a:clrScheme name="Custom 7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NCEH_ATSDR_combined">
  <a:themeElements>
    <a:clrScheme name="Custom 22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3036</TotalTime>
  <Words>1483</Words>
  <Application>Microsoft Office PowerPoint</Application>
  <PresentationFormat>On-screen Show (16:9)</PresentationFormat>
  <Paragraphs>314</Paragraphs>
  <Slides>18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Verdana</vt:lpstr>
      <vt:lpstr>Courier New</vt:lpstr>
      <vt:lpstr>Symbol</vt:lpstr>
      <vt:lpstr>Arial</vt:lpstr>
      <vt:lpstr>Myriad Web Pro</vt:lpstr>
      <vt:lpstr>Wingdings</vt:lpstr>
      <vt:lpstr>Times New Roman</vt:lpstr>
      <vt:lpstr>Calibri</vt:lpstr>
      <vt:lpstr>NCEH_ATSDR_combined</vt:lpstr>
      <vt:lpstr>1_NCEH_ATSDR_combined</vt:lpstr>
      <vt:lpstr>Bitmap Image</vt:lpstr>
      <vt:lpstr>Healthy People 2030 Launch</vt:lpstr>
      <vt:lpstr>What is Healthy People?</vt:lpstr>
      <vt:lpstr>Federally Led, Stakeholder-Driven  with NCHS as a Key Partner</vt:lpstr>
      <vt:lpstr>How is Healthy People used? </vt:lpstr>
      <vt:lpstr>NCHS’ role in Healthy People</vt:lpstr>
      <vt:lpstr>Evolution of HP2030 Slate of Objectives</vt:lpstr>
      <vt:lpstr>What’s new in HP2030? A review of measures and data sources</vt:lpstr>
      <vt:lpstr>What’s new in HP2030? Statistical rigor, more timely information</vt:lpstr>
      <vt:lpstr>A new Data Sources and Methods Page</vt:lpstr>
      <vt:lpstr>Data Sources Landing Page</vt:lpstr>
      <vt:lpstr>Target setting in HP2030</vt:lpstr>
      <vt:lpstr>Making targets more transparent and systematic</vt:lpstr>
      <vt:lpstr>Highlights for core objectives</vt:lpstr>
      <vt:lpstr>Crosswalk</vt:lpstr>
      <vt:lpstr>About the Launch</vt:lpstr>
      <vt:lpstr>HP2030 Data Template</vt:lpstr>
      <vt:lpstr>Still to come…</vt:lpstr>
      <vt:lpstr>Thank You!</vt:lpstr>
    </vt:vector>
  </TitlesOfParts>
  <Company>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CDC Presentation</dc:title>
  <dc:creator>Centers for Disease Control and Prevention</dc:creator>
  <cp:lastModifiedBy>Mustaf, Gwendolyn L. (CDC/DDPHSS/NCHS/OD) (CTR)</cp:lastModifiedBy>
  <cp:revision>250</cp:revision>
  <dcterms:created xsi:type="dcterms:W3CDTF">2011-03-17T17:43:16Z</dcterms:created>
  <dcterms:modified xsi:type="dcterms:W3CDTF">2020-12-22T15:53:35Z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MSIP_Label_7b94a7b8-f06c-4dfe-bdcc-9b548fd58c31_Enabled">
    <vt:lpwstr>true</vt:lpwstr>
  </property>
  <property fmtid="{D5CDD505-2E9C-101B-9397-08002B2CF9AE}" pid="4" name="MSIP_Label_7b94a7b8-f06c-4dfe-bdcc-9b548fd58c31_SetDate">
    <vt:lpwstr>2020-12-22T15:53:21Z</vt:lpwstr>
  </property>
  <property fmtid="{D5CDD505-2E9C-101B-9397-08002B2CF9AE}" pid="5" name="MSIP_Label_7b94a7b8-f06c-4dfe-bdcc-9b548fd58c31_Method">
    <vt:lpwstr>Privileged</vt:lpwstr>
  </property>
  <property fmtid="{D5CDD505-2E9C-101B-9397-08002B2CF9AE}" pid="6" name="MSIP_Label_7b94a7b8-f06c-4dfe-bdcc-9b548fd58c31_Name">
    <vt:lpwstr>7b94a7b8-f06c-4dfe-bdcc-9b548fd58c31</vt:lpwstr>
  </property>
  <property fmtid="{D5CDD505-2E9C-101B-9397-08002B2CF9AE}" pid="7" name="MSIP_Label_7b94a7b8-f06c-4dfe-bdcc-9b548fd58c31_SiteId">
    <vt:lpwstr>9ce70869-60db-44fd-abe8-d2767077fc8f</vt:lpwstr>
  </property>
  <property fmtid="{D5CDD505-2E9C-101B-9397-08002B2CF9AE}" pid="8" name="MSIP_Label_7b94a7b8-f06c-4dfe-bdcc-9b548fd58c31_ActionId">
    <vt:lpwstr>bcbbd195-2911-4a96-be13-5f590ec94509</vt:lpwstr>
  </property>
  <property fmtid="{D5CDD505-2E9C-101B-9397-08002B2CF9AE}" pid="9" name="MSIP_Label_7b94a7b8-f06c-4dfe-bdcc-9b548fd58c31_ContentBits">
    <vt:lpwstr>0</vt:lpwstr>
  </property>
</Properties>
</file>