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31"/>
  </p:notesMasterIdLst>
  <p:handoutMasterIdLst>
    <p:handoutMasterId r:id="rId32"/>
  </p:handoutMasterIdLst>
  <p:sldIdLst>
    <p:sldId id="257" r:id="rId5"/>
    <p:sldId id="3871" r:id="rId6"/>
    <p:sldId id="3872" r:id="rId7"/>
    <p:sldId id="296" r:id="rId8"/>
    <p:sldId id="3869" r:id="rId9"/>
    <p:sldId id="3866" r:id="rId10"/>
    <p:sldId id="3870" r:id="rId11"/>
    <p:sldId id="3873" r:id="rId12"/>
    <p:sldId id="3868" r:id="rId13"/>
    <p:sldId id="305" r:id="rId14"/>
    <p:sldId id="311" r:id="rId15"/>
    <p:sldId id="312" r:id="rId16"/>
    <p:sldId id="314" r:id="rId17"/>
    <p:sldId id="313" r:id="rId18"/>
    <p:sldId id="319" r:id="rId19"/>
    <p:sldId id="317" r:id="rId20"/>
    <p:sldId id="318" r:id="rId21"/>
    <p:sldId id="3859" r:id="rId22"/>
    <p:sldId id="3860" r:id="rId23"/>
    <p:sldId id="306" r:id="rId24"/>
    <p:sldId id="309" r:id="rId25"/>
    <p:sldId id="310" r:id="rId26"/>
    <p:sldId id="307" r:id="rId27"/>
    <p:sldId id="3874" r:id="rId28"/>
    <p:sldId id="302" r:id="rId29"/>
    <p:sldId id="298" r:id="rId30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" panose="020B0604020202020204" pitchFamily="34" charset="0"/>
      <p:regular r:id="rId37"/>
      <p:bold r:id="rId38"/>
      <p:italic r:id="rId39"/>
      <p:boldItalic r:id="rId40"/>
    </p:embeddedFont>
    <p:embeddedFont>
      <p:font typeface="Myriad Web Pro" panose="020B0604020202020204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ny" initials="D" lastIdx="17" clrIdx="0">
    <p:extLst>
      <p:ext uri="{19B8F6BF-5375-455C-9EA6-DF929625EA0E}">
        <p15:presenceInfo xmlns:p15="http://schemas.microsoft.com/office/powerpoint/2012/main" userId="S::Dvp2@cdc.gov::c03be914-6901-4d61-bc16-e1545cc304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C7430"/>
    <a:srgbClr val="FFCD2F"/>
    <a:srgbClr val="000000"/>
    <a:srgbClr val="5C8E3A"/>
    <a:srgbClr val="5F5F5F"/>
    <a:srgbClr val="70AD47"/>
    <a:srgbClr val="006858"/>
    <a:srgbClr val="FFFF00"/>
    <a:srgbClr val="00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5CC29-CCDB-4450-9294-BB9A6F5E6A0E}" v="1" dt="2022-10-24T18:53:30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75" autoAdjust="0"/>
  </p:normalViewPr>
  <p:slideViewPr>
    <p:cSldViewPr snapToGrid="0">
      <p:cViewPr varScale="1">
        <p:scale>
          <a:sx n="125" d="100"/>
          <a:sy n="125" d="100"/>
        </p:scale>
        <p:origin x="79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5817A-E264-4EFF-88EF-8EE4FF5A642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A61FF54B-0EB8-40AC-9122-6F7B03DF16D0}">
      <dgm:prSet phldrT="[Text]" custT="1"/>
      <dgm:spPr>
        <a:solidFill>
          <a:srgbClr val="005DAA"/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Analyze &amp; Assess                  NCHS &amp; Peer Websites</a:t>
          </a:r>
        </a:p>
        <a:p>
          <a:r>
            <a:rPr lang="en-US" sz="1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Fall 2021–Spring</a:t>
          </a:r>
          <a:r>
            <a:rPr lang="en-US" sz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 2022</a:t>
          </a:r>
        </a:p>
      </dgm:t>
    </dgm:pt>
    <dgm:pt modelId="{120FB289-EBBE-41B7-8582-977E48A69758}" type="parTrans" cxnId="{03158498-AE5A-455D-B143-BE4A9DCAF5C7}">
      <dgm:prSet/>
      <dgm:spPr/>
      <dgm:t>
        <a:bodyPr/>
        <a:lstStyle/>
        <a:p>
          <a:endParaRPr lang="en-US"/>
        </a:p>
      </dgm:t>
    </dgm:pt>
    <dgm:pt modelId="{072E701F-2ABC-4B9D-BED5-CD1E9E4BC12D}" type="sibTrans" cxnId="{03158498-AE5A-455D-B143-BE4A9DCAF5C7}">
      <dgm:prSet/>
      <dgm:spPr>
        <a:solidFill>
          <a:srgbClr val="005DAA">
            <a:alpha val="50000"/>
          </a:srgbClr>
        </a:solidFill>
      </dgm:spPr>
      <dgm:t>
        <a:bodyPr/>
        <a:lstStyle/>
        <a:p>
          <a:endParaRPr lang="en-US"/>
        </a:p>
      </dgm:t>
    </dgm:pt>
    <dgm:pt modelId="{BF7238BE-C867-401C-9D01-AAEB07626419}">
      <dgm:prSet phldrT="[Text]" custT="1"/>
      <dgm:spPr>
        <a:solidFill>
          <a:srgbClr val="005DAA"/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 &amp; Iterate           New Structure &amp; Pages</a:t>
          </a:r>
        </a:p>
        <a:p>
          <a:r>
            <a:rPr lang="en-US" sz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Winter 2022</a:t>
          </a:r>
          <a:r>
            <a:rPr lang="en-US" sz="1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–Summer 2023</a:t>
          </a:r>
          <a:endParaRPr lang="en-US" sz="12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FD6E68-7A2A-4C9A-BC85-B6C3C0DE3BF6}" type="parTrans" cxnId="{683E725D-D644-4C62-9773-39AEAD3B9102}">
      <dgm:prSet/>
      <dgm:spPr/>
      <dgm:t>
        <a:bodyPr/>
        <a:lstStyle/>
        <a:p>
          <a:endParaRPr lang="en-US"/>
        </a:p>
      </dgm:t>
    </dgm:pt>
    <dgm:pt modelId="{91AD6BE6-7C94-4FCE-BE93-BE7E6DBF2DD3}" type="sibTrans" cxnId="{683E725D-D644-4C62-9773-39AEAD3B9102}">
      <dgm:prSet/>
      <dgm:spPr>
        <a:solidFill>
          <a:srgbClr val="005DAA">
            <a:alpha val="50000"/>
          </a:srgbClr>
        </a:solidFill>
      </dgm:spPr>
      <dgm:t>
        <a:bodyPr/>
        <a:lstStyle/>
        <a:p>
          <a:endParaRPr lang="en-US"/>
        </a:p>
      </dgm:t>
    </dgm:pt>
    <dgm:pt modelId="{B262D831-BE4E-41D1-B200-5CCB1AFF262B}">
      <dgm:prSet custT="1"/>
      <dgm:spPr>
        <a:solidFill>
          <a:srgbClr val="005DAA"/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&amp; Prioritize Recommendations</a:t>
          </a:r>
        </a:p>
        <a:p>
          <a:r>
            <a:rPr lang="en-US" sz="1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Spring 2022–Summer 2022</a:t>
          </a:r>
        </a:p>
      </dgm:t>
    </dgm:pt>
    <dgm:pt modelId="{EB8B4AAB-36DC-412F-AE57-E07AE89EFA40}" type="parTrans" cxnId="{2A397BA2-CA96-4F3F-85A8-5F0FDAB2D9A3}">
      <dgm:prSet/>
      <dgm:spPr/>
      <dgm:t>
        <a:bodyPr/>
        <a:lstStyle/>
        <a:p>
          <a:endParaRPr lang="en-US"/>
        </a:p>
      </dgm:t>
    </dgm:pt>
    <dgm:pt modelId="{BD334B72-FF20-47D0-BBC7-61A5C4A87234}" type="sibTrans" cxnId="{2A397BA2-CA96-4F3F-85A8-5F0FDAB2D9A3}">
      <dgm:prSet/>
      <dgm:spPr>
        <a:solidFill>
          <a:srgbClr val="005DAA">
            <a:alpha val="50000"/>
          </a:srgbClr>
        </a:solidFill>
      </dgm:spPr>
      <dgm:t>
        <a:bodyPr/>
        <a:lstStyle/>
        <a:p>
          <a:endParaRPr lang="en-US"/>
        </a:p>
      </dgm:t>
    </dgm:pt>
    <dgm:pt modelId="{06342250-AAF0-49CC-8B85-B1C01A684B5A}">
      <dgm:prSet custT="1"/>
      <dgm:spPr>
        <a:solidFill>
          <a:srgbClr val="005DAA"/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Prototype &amp; Finalize Structure, Content, &amp; Design</a:t>
          </a:r>
        </a:p>
        <a:p>
          <a:r>
            <a:rPr lang="en-US" sz="1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Fall 2022–Spring 2023</a:t>
          </a:r>
        </a:p>
      </dgm:t>
    </dgm:pt>
    <dgm:pt modelId="{35999F38-50BD-4B23-B1E6-DDCDE2FB2071}" type="parTrans" cxnId="{372744D0-76D9-4D55-AA3A-03A52B97F835}">
      <dgm:prSet/>
      <dgm:spPr/>
      <dgm:t>
        <a:bodyPr/>
        <a:lstStyle/>
        <a:p>
          <a:endParaRPr lang="en-US"/>
        </a:p>
      </dgm:t>
    </dgm:pt>
    <dgm:pt modelId="{6E57A2C4-1DF2-4784-9A39-C9CD8E2558BD}" type="sibTrans" cxnId="{372744D0-76D9-4D55-AA3A-03A52B97F835}">
      <dgm:prSet/>
      <dgm:spPr>
        <a:solidFill>
          <a:srgbClr val="005DAA">
            <a:alpha val="50000"/>
          </a:srgbClr>
        </a:solidFill>
      </dgm:spPr>
      <dgm:t>
        <a:bodyPr/>
        <a:lstStyle/>
        <a:p>
          <a:endParaRPr lang="en-US"/>
        </a:p>
      </dgm:t>
    </dgm:pt>
    <dgm:pt modelId="{4ABAF72A-9AA0-44D4-8EB6-DC2D1D4C4960}" type="pres">
      <dgm:prSet presAssocID="{B075817A-E264-4EFF-88EF-8EE4FF5A6427}" presName="rootnode" presStyleCnt="0">
        <dgm:presLayoutVars>
          <dgm:chMax/>
          <dgm:chPref/>
          <dgm:dir/>
          <dgm:animLvl val="lvl"/>
        </dgm:presLayoutVars>
      </dgm:prSet>
      <dgm:spPr/>
    </dgm:pt>
    <dgm:pt modelId="{586CED9C-9F37-4BEE-93AE-2375A89B57D3}" type="pres">
      <dgm:prSet presAssocID="{A61FF54B-0EB8-40AC-9122-6F7B03DF16D0}" presName="composite" presStyleCnt="0"/>
      <dgm:spPr/>
    </dgm:pt>
    <dgm:pt modelId="{CBDDEA57-9076-4DBD-9918-EE11750D9465}" type="pres">
      <dgm:prSet presAssocID="{A61FF54B-0EB8-40AC-9122-6F7B03DF16D0}" presName="bentUpArrow1" presStyleLbl="alignImgPlace1" presStyleIdx="0" presStyleCnt="3" custLinFactNeighborX="-36787" custLinFactNeighborY="1611"/>
      <dgm:spPr>
        <a:solidFill>
          <a:srgbClr val="006859">
            <a:alpha val="50000"/>
          </a:srgbClr>
        </a:solidFill>
        <a:ln>
          <a:noFill/>
        </a:ln>
      </dgm:spPr>
    </dgm:pt>
    <dgm:pt modelId="{F3C4B47D-1F46-4A4B-A401-4A24634E68AD}" type="pres">
      <dgm:prSet presAssocID="{A61FF54B-0EB8-40AC-9122-6F7B03DF16D0}" presName="ParentText" presStyleLbl="node1" presStyleIdx="0" presStyleCnt="4" custScaleX="206686">
        <dgm:presLayoutVars>
          <dgm:chMax val="1"/>
          <dgm:chPref val="1"/>
          <dgm:bulletEnabled val="1"/>
        </dgm:presLayoutVars>
      </dgm:prSet>
      <dgm:spPr/>
    </dgm:pt>
    <dgm:pt modelId="{CB5168F7-C440-4B98-9CD5-659DEC854A8D}" type="pres">
      <dgm:prSet presAssocID="{A61FF54B-0EB8-40AC-9122-6F7B03DF16D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245BDC5-C108-4E8D-91A0-A543259FC04E}" type="pres">
      <dgm:prSet presAssocID="{072E701F-2ABC-4B9D-BED5-CD1E9E4BC12D}" presName="sibTrans" presStyleCnt="0"/>
      <dgm:spPr/>
    </dgm:pt>
    <dgm:pt modelId="{3E44266C-6783-4DB4-8941-1868280E64BD}" type="pres">
      <dgm:prSet presAssocID="{B262D831-BE4E-41D1-B200-5CCB1AFF262B}" presName="composite" presStyleCnt="0"/>
      <dgm:spPr/>
    </dgm:pt>
    <dgm:pt modelId="{EBF0BDDC-A262-4E91-A25C-410CDC2C62CE}" type="pres">
      <dgm:prSet presAssocID="{B262D831-BE4E-41D1-B200-5CCB1AFF262B}" presName="bentUpArrow1" presStyleLbl="alignImgPlace1" presStyleIdx="1" presStyleCnt="3" custLinFactNeighborX="-36784" custLinFactNeighborY="1293"/>
      <dgm:spPr>
        <a:solidFill>
          <a:srgbClr val="006859">
            <a:alpha val="50000"/>
          </a:srgbClr>
        </a:solidFill>
        <a:ln>
          <a:noFill/>
        </a:ln>
      </dgm:spPr>
    </dgm:pt>
    <dgm:pt modelId="{5B906C28-0160-457B-9867-E2967E9BD923}" type="pres">
      <dgm:prSet presAssocID="{B262D831-BE4E-41D1-B200-5CCB1AFF262B}" presName="ParentText" presStyleLbl="node1" presStyleIdx="1" presStyleCnt="4" custScaleX="206686">
        <dgm:presLayoutVars>
          <dgm:chMax val="1"/>
          <dgm:chPref val="1"/>
          <dgm:bulletEnabled val="1"/>
        </dgm:presLayoutVars>
      </dgm:prSet>
      <dgm:spPr/>
    </dgm:pt>
    <dgm:pt modelId="{271CAED7-A5A6-46D7-87DA-7FB834A4BD15}" type="pres">
      <dgm:prSet presAssocID="{B262D831-BE4E-41D1-B200-5CCB1AFF262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69D250E-18A3-4F39-AEC3-9272D5AA23C2}" type="pres">
      <dgm:prSet presAssocID="{BD334B72-FF20-47D0-BBC7-61A5C4A87234}" presName="sibTrans" presStyleCnt="0"/>
      <dgm:spPr/>
    </dgm:pt>
    <dgm:pt modelId="{82F06A90-6EE4-433E-9FCF-39E498122ED5}" type="pres">
      <dgm:prSet presAssocID="{06342250-AAF0-49CC-8B85-B1C01A684B5A}" presName="composite" presStyleCnt="0"/>
      <dgm:spPr/>
    </dgm:pt>
    <dgm:pt modelId="{3525CF8B-5FE7-4D23-89A2-C92B1F546934}" type="pres">
      <dgm:prSet presAssocID="{06342250-AAF0-49CC-8B85-B1C01A684B5A}" presName="bentUpArrow1" presStyleLbl="alignImgPlace1" presStyleIdx="2" presStyleCnt="3" custLinFactNeighborX="-44347" custLinFactNeighborY="1611"/>
      <dgm:spPr>
        <a:solidFill>
          <a:srgbClr val="006859">
            <a:alpha val="50000"/>
          </a:srgbClr>
        </a:solidFill>
        <a:ln>
          <a:noFill/>
        </a:ln>
      </dgm:spPr>
    </dgm:pt>
    <dgm:pt modelId="{C71E7D47-FACD-4A7D-BB31-1409A2B6D8E7}" type="pres">
      <dgm:prSet presAssocID="{06342250-AAF0-49CC-8B85-B1C01A684B5A}" presName="ParentText" presStyleLbl="node1" presStyleIdx="2" presStyleCnt="4" custScaleX="206686">
        <dgm:presLayoutVars>
          <dgm:chMax val="1"/>
          <dgm:chPref val="1"/>
          <dgm:bulletEnabled val="1"/>
        </dgm:presLayoutVars>
      </dgm:prSet>
      <dgm:spPr/>
    </dgm:pt>
    <dgm:pt modelId="{FF86801E-3427-46F6-B47B-1E9ECAF70373}" type="pres">
      <dgm:prSet presAssocID="{06342250-AAF0-49CC-8B85-B1C01A684B5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4F471BE-152E-403D-AC70-8FE41186046C}" type="pres">
      <dgm:prSet presAssocID="{6E57A2C4-1DF2-4784-9A39-C9CD8E2558BD}" presName="sibTrans" presStyleCnt="0"/>
      <dgm:spPr/>
    </dgm:pt>
    <dgm:pt modelId="{84C77AB5-FFBE-4FE9-9437-27A84355AA02}" type="pres">
      <dgm:prSet presAssocID="{BF7238BE-C867-401C-9D01-AAEB07626419}" presName="composite" presStyleCnt="0"/>
      <dgm:spPr/>
    </dgm:pt>
    <dgm:pt modelId="{6230CB01-526B-42B4-BBE6-F89FDFD5A7BB}" type="pres">
      <dgm:prSet presAssocID="{BF7238BE-C867-401C-9D01-AAEB07626419}" presName="ParentText" presStyleLbl="node1" presStyleIdx="3" presStyleCnt="4" custScaleX="206686" custLinFactNeighborX="-5172" custLinFactNeighborY="-1367">
        <dgm:presLayoutVars>
          <dgm:chMax val="1"/>
          <dgm:chPref val="1"/>
          <dgm:bulletEnabled val="1"/>
        </dgm:presLayoutVars>
      </dgm:prSet>
      <dgm:spPr/>
    </dgm:pt>
  </dgm:ptLst>
  <dgm:cxnLst>
    <dgm:cxn modelId="{082FB13A-8BBF-4740-ACF2-19040595BF93}" type="presOf" srcId="{BF7238BE-C867-401C-9D01-AAEB07626419}" destId="{6230CB01-526B-42B4-BBE6-F89FDFD5A7BB}" srcOrd="0" destOrd="0" presId="urn:microsoft.com/office/officeart/2005/8/layout/StepDownProcess"/>
    <dgm:cxn modelId="{683E725D-D644-4C62-9773-39AEAD3B9102}" srcId="{B075817A-E264-4EFF-88EF-8EE4FF5A6427}" destId="{BF7238BE-C867-401C-9D01-AAEB07626419}" srcOrd="3" destOrd="0" parTransId="{D6FD6E68-7A2A-4C9A-BC85-B6C3C0DE3BF6}" sibTransId="{91AD6BE6-7C94-4FCE-BE93-BE7E6DBF2DD3}"/>
    <dgm:cxn modelId="{08A31161-9BA0-4BCB-BAED-43C9428506FB}" type="presOf" srcId="{B262D831-BE4E-41D1-B200-5CCB1AFF262B}" destId="{5B906C28-0160-457B-9867-E2967E9BD923}" srcOrd="0" destOrd="0" presId="urn:microsoft.com/office/officeart/2005/8/layout/StepDownProcess"/>
    <dgm:cxn modelId="{40370A57-D2BA-4610-967B-7B175143D357}" type="presOf" srcId="{B075817A-E264-4EFF-88EF-8EE4FF5A6427}" destId="{4ABAF72A-9AA0-44D4-8EB6-DC2D1D4C4960}" srcOrd="0" destOrd="0" presId="urn:microsoft.com/office/officeart/2005/8/layout/StepDownProcess"/>
    <dgm:cxn modelId="{03158498-AE5A-455D-B143-BE4A9DCAF5C7}" srcId="{B075817A-E264-4EFF-88EF-8EE4FF5A6427}" destId="{A61FF54B-0EB8-40AC-9122-6F7B03DF16D0}" srcOrd="0" destOrd="0" parTransId="{120FB289-EBBE-41B7-8582-977E48A69758}" sibTransId="{072E701F-2ABC-4B9D-BED5-CD1E9E4BC12D}"/>
    <dgm:cxn modelId="{2A397BA2-CA96-4F3F-85A8-5F0FDAB2D9A3}" srcId="{B075817A-E264-4EFF-88EF-8EE4FF5A6427}" destId="{B262D831-BE4E-41D1-B200-5CCB1AFF262B}" srcOrd="1" destOrd="0" parTransId="{EB8B4AAB-36DC-412F-AE57-E07AE89EFA40}" sibTransId="{BD334B72-FF20-47D0-BBC7-61A5C4A87234}"/>
    <dgm:cxn modelId="{EB4269B3-BEC7-4E4D-A72D-8DCE5267695C}" type="presOf" srcId="{A61FF54B-0EB8-40AC-9122-6F7B03DF16D0}" destId="{F3C4B47D-1F46-4A4B-A401-4A24634E68AD}" srcOrd="0" destOrd="0" presId="urn:microsoft.com/office/officeart/2005/8/layout/StepDownProcess"/>
    <dgm:cxn modelId="{E97E72C5-9760-4D23-9266-D1BDEF763D0F}" type="presOf" srcId="{06342250-AAF0-49CC-8B85-B1C01A684B5A}" destId="{C71E7D47-FACD-4A7D-BB31-1409A2B6D8E7}" srcOrd="0" destOrd="0" presId="urn:microsoft.com/office/officeart/2005/8/layout/StepDownProcess"/>
    <dgm:cxn modelId="{372744D0-76D9-4D55-AA3A-03A52B97F835}" srcId="{B075817A-E264-4EFF-88EF-8EE4FF5A6427}" destId="{06342250-AAF0-49CC-8B85-B1C01A684B5A}" srcOrd="2" destOrd="0" parTransId="{35999F38-50BD-4B23-B1E6-DDCDE2FB2071}" sibTransId="{6E57A2C4-1DF2-4784-9A39-C9CD8E2558BD}"/>
    <dgm:cxn modelId="{0300BE00-CC7F-4531-8F62-984F1B6E119C}" type="presParOf" srcId="{4ABAF72A-9AA0-44D4-8EB6-DC2D1D4C4960}" destId="{586CED9C-9F37-4BEE-93AE-2375A89B57D3}" srcOrd="0" destOrd="0" presId="urn:microsoft.com/office/officeart/2005/8/layout/StepDownProcess"/>
    <dgm:cxn modelId="{4F606514-6E9E-473C-B7C3-B763195E23BD}" type="presParOf" srcId="{586CED9C-9F37-4BEE-93AE-2375A89B57D3}" destId="{CBDDEA57-9076-4DBD-9918-EE11750D9465}" srcOrd="0" destOrd="0" presId="urn:microsoft.com/office/officeart/2005/8/layout/StepDownProcess"/>
    <dgm:cxn modelId="{B9C2C7F7-FB47-4F9E-BEC9-9849C4F789EA}" type="presParOf" srcId="{586CED9C-9F37-4BEE-93AE-2375A89B57D3}" destId="{F3C4B47D-1F46-4A4B-A401-4A24634E68AD}" srcOrd="1" destOrd="0" presId="urn:microsoft.com/office/officeart/2005/8/layout/StepDownProcess"/>
    <dgm:cxn modelId="{EB98B7DA-76DD-40FB-8F99-8C17D0CFD417}" type="presParOf" srcId="{586CED9C-9F37-4BEE-93AE-2375A89B57D3}" destId="{CB5168F7-C440-4B98-9CD5-659DEC854A8D}" srcOrd="2" destOrd="0" presId="urn:microsoft.com/office/officeart/2005/8/layout/StepDownProcess"/>
    <dgm:cxn modelId="{0C59113C-A454-4FE4-899A-163D7C3C3F35}" type="presParOf" srcId="{4ABAF72A-9AA0-44D4-8EB6-DC2D1D4C4960}" destId="{3245BDC5-C108-4E8D-91A0-A543259FC04E}" srcOrd="1" destOrd="0" presId="urn:microsoft.com/office/officeart/2005/8/layout/StepDownProcess"/>
    <dgm:cxn modelId="{996D263E-75EA-47EE-84CD-EF7850CCAFDF}" type="presParOf" srcId="{4ABAF72A-9AA0-44D4-8EB6-DC2D1D4C4960}" destId="{3E44266C-6783-4DB4-8941-1868280E64BD}" srcOrd="2" destOrd="0" presId="urn:microsoft.com/office/officeart/2005/8/layout/StepDownProcess"/>
    <dgm:cxn modelId="{898C498D-868A-4FF5-8C66-4B4F63F39954}" type="presParOf" srcId="{3E44266C-6783-4DB4-8941-1868280E64BD}" destId="{EBF0BDDC-A262-4E91-A25C-410CDC2C62CE}" srcOrd="0" destOrd="0" presId="urn:microsoft.com/office/officeart/2005/8/layout/StepDownProcess"/>
    <dgm:cxn modelId="{0B6E63F6-D510-482B-9C7B-C56C0B517F40}" type="presParOf" srcId="{3E44266C-6783-4DB4-8941-1868280E64BD}" destId="{5B906C28-0160-457B-9867-E2967E9BD923}" srcOrd="1" destOrd="0" presId="urn:microsoft.com/office/officeart/2005/8/layout/StepDownProcess"/>
    <dgm:cxn modelId="{FEEEC0C6-EB40-4037-9A92-848316A3C772}" type="presParOf" srcId="{3E44266C-6783-4DB4-8941-1868280E64BD}" destId="{271CAED7-A5A6-46D7-87DA-7FB834A4BD15}" srcOrd="2" destOrd="0" presId="urn:microsoft.com/office/officeart/2005/8/layout/StepDownProcess"/>
    <dgm:cxn modelId="{3506F8CA-AC01-4321-9413-649A50C921C5}" type="presParOf" srcId="{4ABAF72A-9AA0-44D4-8EB6-DC2D1D4C4960}" destId="{A69D250E-18A3-4F39-AEC3-9272D5AA23C2}" srcOrd="3" destOrd="0" presId="urn:microsoft.com/office/officeart/2005/8/layout/StepDownProcess"/>
    <dgm:cxn modelId="{CAEF9ECA-65A1-4C34-8743-35F0B16CE012}" type="presParOf" srcId="{4ABAF72A-9AA0-44D4-8EB6-DC2D1D4C4960}" destId="{82F06A90-6EE4-433E-9FCF-39E498122ED5}" srcOrd="4" destOrd="0" presId="urn:microsoft.com/office/officeart/2005/8/layout/StepDownProcess"/>
    <dgm:cxn modelId="{EE8AF41D-638B-42B9-BBD6-AD25DE892EE7}" type="presParOf" srcId="{82F06A90-6EE4-433E-9FCF-39E498122ED5}" destId="{3525CF8B-5FE7-4D23-89A2-C92B1F546934}" srcOrd="0" destOrd="0" presId="urn:microsoft.com/office/officeart/2005/8/layout/StepDownProcess"/>
    <dgm:cxn modelId="{149CD675-5D66-496A-8494-D7F9BE3ED576}" type="presParOf" srcId="{82F06A90-6EE4-433E-9FCF-39E498122ED5}" destId="{C71E7D47-FACD-4A7D-BB31-1409A2B6D8E7}" srcOrd="1" destOrd="0" presId="urn:microsoft.com/office/officeart/2005/8/layout/StepDownProcess"/>
    <dgm:cxn modelId="{178F63FD-202B-4DBA-B567-B1892F019064}" type="presParOf" srcId="{82F06A90-6EE4-433E-9FCF-39E498122ED5}" destId="{FF86801E-3427-46F6-B47B-1E9ECAF70373}" srcOrd="2" destOrd="0" presId="urn:microsoft.com/office/officeart/2005/8/layout/StepDownProcess"/>
    <dgm:cxn modelId="{8D825ED7-D200-4BB5-9208-82521FFE0D3C}" type="presParOf" srcId="{4ABAF72A-9AA0-44D4-8EB6-DC2D1D4C4960}" destId="{54F471BE-152E-403D-AC70-8FE41186046C}" srcOrd="5" destOrd="0" presId="urn:microsoft.com/office/officeart/2005/8/layout/StepDownProcess"/>
    <dgm:cxn modelId="{92636FB4-6248-4655-88C5-537D837D98F2}" type="presParOf" srcId="{4ABAF72A-9AA0-44D4-8EB6-DC2D1D4C4960}" destId="{84C77AB5-FFBE-4FE9-9437-27A84355AA02}" srcOrd="6" destOrd="0" presId="urn:microsoft.com/office/officeart/2005/8/layout/StepDownProcess"/>
    <dgm:cxn modelId="{7F5AE3A5-C260-4560-9D0F-A1EC4955F744}" type="presParOf" srcId="{84C77AB5-FFBE-4FE9-9437-27A84355AA02}" destId="{6230CB01-526B-42B4-BBE6-F89FDFD5A7B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DEA57-9076-4DBD-9918-EE11750D9465}">
      <dsp:nvSpPr>
        <dsp:cNvPr id="0" name=""/>
        <dsp:cNvSpPr/>
      </dsp:nvSpPr>
      <dsp:spPr>
        <a:xfrm rot="5400000">
          <a:off x="1644544" y="763603"/>
          <a:ext cx="661254" cy="752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6859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4B47D-1F46-4A4B-A401-4A24634E68AD}">
      <dsp:nvSpPr>
        <dsp:cNvPr id="0" name=""/>
        <dsp:cNvSpPr/>
      </dsp:nvSpPr>
      <dsp:spPr>
        <a:xfrm>
          <a:off x="1152495" y="19936"/>
          <a:ext cx="2300752" cy="779178"/>
        </a:xfrm>
        <a:prstGeom prst="roundRect">
          <a:avLst>
            <a:gd name="adj" fmla="val 16670"/>
          </a:avLst>
        </a:prstGeom>
        <a:solidFill>
          <a:srgbClr val="005DA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Analyze &amp; Assess                  NCHS &amp; Peer Websites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Fall 2021–Spring</a:t>
          </a:r>
          <a:r>
            <a:rPr lang="en-US" sz="12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 2022</a:t>
          </a:r>
        </a:p>
      </dsp:txBody>
      <dsp:txXfrm>
        <a:off x="1190538" y="57979"/>
        <a:ext cx="2224666" cy="703092"/>
      </dsp:txXfrm>
    </dsp:sp>
    <dsp:sp modelId="{CB5168F7-C440-4B98-9CD5-659DEC854A8D}">
      <dsp:nvSpPr>
        <dsp:cNvPr id="0" name=""/>
        <dsp:cNvSpPr/>
      </dsp:nvSpPr>
      <dsp:spPr>
        <a:xfrm>
          <a:off x="2859453" y="94249"/>
          <a:ext cx="809608" cy="62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0BDDC-A262-4E91-A25C-410CDC2C62CE}">
      <dsp:nvSpPr>
        <dsp:cNvPr id="0" name=""/>
        <dsp:cNvSpPr/>
      </dsp:nvSpPr>
      <dsp:spPr>
        <a:xfrm rot="5400000">
          <a:off x="2852519" y="1636775"/>
          <a:ext cx="661254" cy="752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6859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6C28-0160-457B-9867-E2967E9BD923}">
      <dsp:nvSpPr>
        <dsp:cNvPr id="0" name=""/>
        <dsp:cNvSpPr/>
      </dsp:nvSpPr>
      <dsp:spPr>
        <a:xfrm>
          <a:off x="2360447" y="895211"/>
          <a:ext cx="2300752" cy="779178"/>
        </a:xfrm>
        <a:prstGeom prst="roundRect">
          <a:avLst>
            <a:gd name="adj" fmla="val 16670"/>
          </a:avLst>
        </a:prstGeom>
        <a:solidFill>
          <a:srgbClr val="005DA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&amp; Prioritize Recommendations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Spring 2022–Summer 2022</a:t>
          </a:r>
        </a:p>
      </dsp:txBody>
      <dsp:txXfrm>
        <a:off x="2398490" y="933254"/>
        <a:ext cx="2224666" cy="703092"/>
      </dsp:txXfrm>
    </dsp:sp>
    <dsp:sp modelId="{271CAED7-A5A6-46D7-87DA-7FB834A4BD15}">
      <dsp:nvSpPr>
        <dsp:cNvPr id="0" name=""/>
        <dsp:cNvSpPr/>
      </dsp:nvSpPr>
      <dsp:spPr>
        <a:xfrm>
          <a:off x="4067405" y="969523"/>
          <a:ext cx="809608" cy="62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5CF8B-5FE7-4D23-89A2-C92B1F546934}">
      <dsp:nvSpPr>
        <dsp:cNvPr id="0" name=""/>
        <dsp:cNvSpPr/>
      </dsp:nvSpPr>
      <dsp:spPr>
        <a:xfrm rot="5400000">
          <a:off x="4003535" y="2514152"/>
          <a:ext cx="661254" cy="752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6859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7D47-FACD-4A7D-BB31-1409A2B6D8E7}">
      <dsp:nvSpPr>
        <dsp:cNvPr id="0" name=""/>
        <dsp:cNvSpPr/>
      </dsp:nvSpPr>
      <dsp:spPr>
        <a:xfrm>
          <a:off x="3568399" y="1770485"/>
          <a:ext cx="2300752" cy="779178"/>
        </a:xfrm>
        <a:prstGeom prst="roundRect">
          <a:avLst>
            <a:gd name="adj" fmla="val 16670"/>
          </a:avLst>
        </a:prstGeom>
        <a:solidFill>
          <a:srgbClr val="005DA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Prototype &amp; Finalize Structure, Content, &amp; Design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Fall 2022–Spring 2023</a:t>
          </a:r>
        </a:p>
      </dsp:txBody>
      <dsp:txXfrm>
        <a:off x="3606442" y="1808528"/>
        <a:ext cx="2224666" cy="703092"/>
      </dsp:txXfrm>
    </dsp:sp>
    <dsp:sp modelId="{FF86801E-3427-46F6-B47B-1E9ECAF70373}">
      <dsp:nvSpPr>
        <dsp:cNvPr id="0" name=""/>
        <dsp:cNvSpPr/>
      </dsp:nvSpPr>
      <dsp:spPr>
        <a:xfrm>
          <a:off x="5275357" y="1844797"/>
          <a:ext cx="809608" cy="62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0CB01-526B-42B4-BBE6-F89FDFD5A7BB}">
      <dsp:nvSpPr>
        <dsp:cNvPr id="0" name=""/>
        <dsp:cNvSpPr/>
      </dsp:nvSpPr>
      <dsp:spPr>
        <a:xfrm>
          <a:off x="4718779" y="2635108"/>
          <a:ext cx="2300752" cy="779178"/>
        </a:xfrm>
        <a:prstGeom prst="roundRect">
          <a:avLst>
            <a:gd name="adj" fmla="val 16670"/>
          </a:avLst>
        </a:prstGeom>
        <a:solidFill>
          <a:srgbClr val="005DA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 &amp; Iterate           New Structure &amp; Pages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Winter 2022</a:t>
          </a:r>
          <a:r>
            <a:rPr lang="en-US" sz="1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–Summer 2023</a:t>
          </a:r>
          <a:endParaRPr lang="en-US" sz="1200" kern="12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56822" y="2673151"/>
        <a:ext cx="2224666" cy="70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bility.gov/what-and-why/visual-design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ngress.gov/117/bills/s4577/BILLS-117s4577is.xml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96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59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8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8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40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41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5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How do we get to this unified NCHS vision? These are the building blocks that implement those solutions </a:t>
            </a:r>
          </a:p>
          <a:p>
            <a:endParaRPr lang="en-US" b="0" u="none" dirty="0"/>
          </a:p>
          <a:p>
            <a:endParaRPr lang="en-US" b="0" u="none" dirty="0"/>
          </a:p>
          <a:p>
            <a:r>
              <a:rPr lang="en-US" b="0" u="none" dirty="0"/>
              <a:t>Information Architecture Basics: https://www.usability.gov/what-and-why/information-architecture.html</a:t>
            </a:r>
          </a:p>
          <a:p>
            <a:endParaRPr lang="en-US" dirty="0"/>
          </a:p>
          <a:p>
            <a:r>
              <a:rPr lang="en-US"/>
              <a:t>Content 	Strategy </a:t>
            </a:r>
            <a:r>
              <a:rPr lang="en-US" dirty="0"/>
              <a:t>Basics: https://www.usability.gov/what-and-why/content-strategy.html</a:t>
            </a:r>
          </a:p>
          <a:p>
            <a:endParaRPr lang="en-US" dirty="0"/>
          </a:p>
          <a:p>
            <a:pPr algn="l"/>
            <a:r>
              <a:rPr lang="en-US" b="0" i="0" dirty="0">
                <a:solidFill>
                  <a:srgbClr val="26292D"/>
                </a:solidFill>
                <a:effectLst/>
                <a:latin typeface="MMResistSans"/>
              </a:rPr>
              <a:t>Content encompasses four core elements: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6292D"/>
                </a:solidFill>
                <a:effectLst/>
                <a:latin typeface="MMResistSans"/>
              </a:rPr>
              <a:t>Information</a:t>
            </a:r>
            <a:r>
              <a:rPr lang="en-US" b="0" i="0" dirty="0">
                <a:solidFill>
                  <a:srgbClr val="26292D"/>
                </a:solidFill>
                <a:effectLst/>
                <a:latin typeface="MMResistSans"/>
              </a:rPr>
              <a:t> – What are the actual contents of your message? It can be factual, practical, entertaining, informative, or some combination of the three.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6292D"/>
                </a:solidFill>
                <a:effectLst/>
                <a:latin typeface="MMResistSans"/>
              </a:rPr>
              <a:t>Context</a:t>
            </a:r>
            <a:r>
              <a:rPr lang="en-US" b="0" i="0" dirty="0">
                <a:solidFill>
                  <a:srgbClr val="26292D"/>
                </a:solidFill>
                <a:effectLst/>
                <a:latin typeface="MMResistSans"/>
              </a:rPr>
              <a:t> – What is the content supposed to help you and the reader accomplish? Who is the target audience for this content? Why is it being published?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6292D"/>
                </a:solidFill>
                <a:effectLst/>
                <a:latin typeface="MMResistSans"/>
              </a:rPr>
              <a:t>Medium – </a:t>
            </a:r>
            <a:r>
              <a:rPr lang="en-US" b="0" i="0" dirty="0">
                <a:solidFill>
                  <a:srgbClr val="26292D"/>
                </a:solidFill>
                <a:effectLst/>
                <a:latin typeface="MMResistSans"/>
              </a:rPr>
              <a:t>What channel are you publishing the content on, and how does that influence the overall message?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6292D"/>
                </a:solidFill>
                <a:effectLst/>
                <a:latin typeface="MMResistSans"/>
              </a:rPr>
              <a:t>Form</a:t>
            </a:r>
            <a:r>
              <a:rPr lang="en-US" b="0" i="0" dirty="0">
                <a:solidFill>
                  <a:srgbClr val="26292D"/>
                </a:solidFill>
                <a:effectLst/>
                <a:latin typeface="MMResistSans"/>
              </a:rPr>
              <a:t> – Is the content text, graphic, audio, video, interactive, virtual/augmented reality, etc.?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2054C-5FFB-4925-88B8-34BFE4476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90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28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Experience Basics: https://www.usability.gov/what-and-why/user-experience.html</a:t>
            </a:r>
          </a:p>
          <a:p>
            <a:r>
              <a:rPr lang="en-US" dirty="0"/>
              <a:t>User Interface Design Basics: https://www.usability.gov/what-and-why/user-interface-design.html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User-Centered Design Basics: https://www.usability.gov/what-and-why/user-centered-design.html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81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CDC Digital Style Guide: </a:t>
            </a:r>
            <a:r>
              <a:rPr lang="en-US" dirty="0"/>
              <a:t>https://intranet.cdc.gov/cdcweb/web/wcms.html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NCHS digital style guide would work within those larger parameters to establish NCHS-specific guidance, requirements, and templates that reinforce our brand, ensure consistent user experience, and optimize web design to meet our digital goals. </a:t>
            </a: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/>
              <a:t>Visual Design Basics: https://www.usability.gov/what-and-why/visual-design.html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Clear Communication </a:t>
            </a:r>
            <a:r>
              <a:rPr lang="en-US" b="0" dirty="0"/>
              <a:t>(https://www.cdc.gov/healthliteracy/basics.html)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Clear communication means presenting familiar concepts, words, numbers, and images in ways that make sense to the people who need the information.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Clear communication builds trust with your audience. When your audience trusts you, they’re more likely to follow your recommendations.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Clear communication advances health equity. Choosing to use jargon is an act of exclusion. </a:t>
            </a:r>
          </a:p>
          <a:p>
            <a:endParaRPr lang="en-US" b="0" dirty="0"/>
          </a:p>
          <a:p>
            <a:endParaRPr lang="en-US" b="1" dirty="0"/>
          </a:p>
          <a:p>
            <a:r>
              <a:rPr lang="en-US" b="1" dirty="0"/>
              <a:t>Plain language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Federal plain language laws and requirements: https://www.plainlanguage.gov/law/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Federal plain language guidelines: https://www.plainlanguage.gov/guidelines/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Senate recently introduced a bill called the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Clear and Concise Content Act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If passed, it would update the Plain Writing Act of 2010.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70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Digital First</a:t>
            </a:r>
            <a:r>
              <a:rPr lang="en-US" dirty="0"/>
              <a:t>: https://intranet.cdc.gov/cdcweb/web/digital-first.html</a:t>
            </a:r>
          </a:p>
          <a:p>
            <a:endParaRPr lang="en-US" dirty="0"/>
          </a:p>
          <a:p>
            <a:r>
              <a:rPr lang="en-US" dirty="0"/>
              <a:t>Initial Digital First definition for NCHS Strategic Plan KPI: Product must provide content or key findings in HTML format and be optimized to support discovery, viewing across a variety of devices (with attention given to mobile), and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53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Analytics Basics: https://www.usability.gov/what-and-why/web-analytics.html#:~:text=Web%20analytics%20is%20the%20collection,and%20improve%20the%20user%27s%20experience.</a:t>
            </a:r>
          </a:p>
          <a:p>
            <a:endParaRPr lang="en-US" dirty="0"/>
          </a:p>
          <a:p>
            <a:endParaRPr lang="en-US" dirty="0"/>
          </a:p>
          <a:p>
            <a:pPr algn="l" fontAlgn="base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inherit"/>
              </a:rPr>
              <a:t>Search Engine Optimization (SEO)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:</a:t>
            </a:r>
            <a:r>
              <a:rPr lang="en-US" b="1" i="0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Techniques used to improve website positioning (ranking) on the web's search engines. The specific goal is to have the site listed among the first results for searches on particular keywords.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36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8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Do you go directly to the information you need (via search or bookmark), or do you navigate from the main home page or a section home page?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06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aims to improve: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Utility of NCHS statistics and products provided in digital- and data-driven formats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Navigability of digital assets without relying on user knowledge of specific data collection systems or analytic techniques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Discoverability of statistical data on relevant topics with seamless connections that cross NCHS programs, surveys, and mandates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Readability and understandability of NCHS web content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Timeliness of data updates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 of NCHS assets that support data collection and analysis (e.g., the Collaborating Center for Questionnaire Design and Evaluation Research (CCQDER) and the Classification of Diseases, Functioning, and Disability program)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of NCHS content via engaging website layout and design elements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 of NCHS data, survey tools, and other resources through native features rather than through Section 508 remediation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Interoperability of health statistics through machine-readable data files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of large data set storage and transfer, including data sets available on the NCHS File Transfer Protocol (FTP) site and data.cdc.gov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NCHS social media channels and other digital assets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2054C-5FFB-4925-88B8-34BFE4476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1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0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 1: Assessment and Planning</a:t>
            </a:r>
          </a:p>
          <a:p>
            <a:r>
              <a:rPr lang="en-US" dirty="0"/>
              <a:t>Year 2: Development and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3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76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61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NCHS Website Modernization Project</a:t>
            </a:r>
            <a:br>
              <a:rPr lang="en-US" altLang="en-US" dirty="0"/>
            </a:br>
            <a:r>
              <a:rPr lang="en-US" altLang="en-US" sz="2400" b="0" dirty="0"/>
              <a:t>Assessment Findings and Implementation Priorities </a:t>
            </a:r>
            <a:endParaRPr lang="en-US" altLang="en-US" sz="2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571750"/>
            <a:ext cx="6400800" cy="342900"/>
          </a:xfrm>
        </p:spPr>
        <p:txBody>
          <a:bodyPr/>
          <a:lstStyle/>
          <a:p>
            <a:r>
              <a:rPr lang="en-US" dirty="0"/>
              <a:t>Dagny Olivares, MPA</a:t>
            </a:r>
          </a:p>
          <a:p>
            <a:r>
              <a:rPr lang="en-US" dirty="0"/>
              <a:t>NCHS Associate Director for Communication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br>
              <a:rPr lang="en-US" dirty="0"/>
            </a:br>
            <a:endParaRPr lang="en-US" dirty="0"/>
          </a:p>
          <a:p>
            <a:pPr marL="0" indent="0"/>
            <a:endParaRPr lang="en-US"/>
          </a:p>
          <a:p>
            <a:pPr marL="0" indent="0"/>
            <a:r>
              <a:rPr lang="en-US"/>
              <a:t>NCHS </a:t>
            </a:r>
            <a:r>
              <a:rPr lang="en-US" dirty="0"/>
              <a:t>Board of Scientific Counselors Meeting</a:t>
            </a:r>
          </a:p>
          <a:p>
            <a:r>
              <a:rPr lang="en-US" dirty="0"/>
              <a:t>October 24, 2022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Analysis and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/>
              <a:t>Analysis of website heuristics, content, user experience, look and feel, structure, data presentation, functionality, and search engine optimization</a:t>
            </a:r>
          </a:p>
          <a:p>
            <a:r>
              <a:rPr lang="en-US" dirty="0"/>
              <a:t>Review of website survey results, metrics, and other existing inputs</a:t>
            </a:r>
          </a:p>
          <a:p>
            <a:r>
              <a:rPr lang="en-US" dirty="0"/>
              <a:t>Conversations with senior staff</a:t>
            </a:r>
          </a:p>
          <a:p>
            <a:r>
              <a:rPr lang="en-US" dirty="0"/>
              <a:t>Focus groups with program contacts</a:t>
            </a:r>
          </a:p>
          <a:p>
            <a:r>
              <a:rPr lang="en-US" dirty="0"/>
              <a:t>Interviews with contacts for key NCHS activities and CDC programs</a:t>
            </a:r>
          </a:p>
          <a:p>
            <a:r>
              <a:rPr lang="en-US" dirty="0"/>
              <a:t>Assessments of external benchmarking sites with 3 in-depth follow-ups</a:t>
            </a:r>
          </a:p>
        </p:txBody>
      </p:sp>
    </p:spTree>
    <p:extLst>
      <p:ext uri="{BB962C8B-B14F-4D97-AF65-F5344CB8AC3E}">
        <p14:creationId xmlns:p14="http://schemas.microsoft.com/office/powerpoint/2010/main" val="4133660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Content Review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66F20-7D9A-4CE4-B6CA-06AC4583C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3DDA3CF-3D51-4FAE-A15D-A99C1ABDB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43605"/>
              </p:ext>
            </p:extLst>
          </p:nvPr>
        </p:nvGraphicFramePr>
        <p:xfrm>
          <a:off x="457200" y="1158875"/>
          <a:ext cx="8229600" cy="374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3023289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48729820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225238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 Area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1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Originality and comprehensiveness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Original content sufficiently conveys information but is often outside the accepted range of word count.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3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Relevancy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Nearly 30% of web content is outdated or will become outdated in the next 6 months.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/>
                          </a:solidFill>
                          <a:highlight>
                            <a:srgbClr val="C000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Nearly 80% of content is written at a high school or higher level</a:t>
                      </a:r>
                      <a:r>
                        <a:rPr lang="en-US" sz="13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300" b="0" dirty="0">
                        <a:solidFill>
                          <a:srgbClr val="5F5F5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25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Grammar and Mechanics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3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Overall, there are no mechanical errors or grammar mistakes.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054507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Word/Image Comparison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en-US" sz="13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Approximately 75%  of the web pages have zero imagery or graphics.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010855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Headlines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Most of the headlines accurately describe the page content.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103993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About 75% of URLs are long and not easy to remember. More than 50% of URLs match the web content.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6008548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 Descriptions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Meta descriptions are accurate but do not consistently use key words or language to improve Google SEO rankings or optimization.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0503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217B43-6A0F-4F3B-8D02-3A6ACC9D0EFB}"/>
              </a:ext>
            </a:extLst>
          </p:cNvPr>
          <p:cNvSpPr txBox="1"/>
          <p:nvPr/>
        </p:nvSpPr>
        <p:spPr>
          <a:xfrm>
            <a:off x="5470358" y="464721"/>
            <a:ext cx="3216442" cy="646331"/>
          </a:xfrm>
          <a:prstGeom prst="rect">
            <a:avLst/>
          </a:prstGeom>
          <a:noFill/>
          <a:ln w="28575">
            <a:solidFill>
              <a:srgbClr val="006858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690563" algn="l"/>
              </a:tabLst>
            </a:pPr>
            <a:r>
              <a:rPr lang="en-US" sz="1200" b="1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 	</a:t>
            </a:r>
            <a:r>
              <a:rPr lang="en-US" sz="1200" b="1" dirty="0">
                <a:solidFill>
                  <a:schemeClr val="bg2"/>
                </a:solidFill>
                <a:effectLst/>
                <a:highlight>
                  <a:srgbClr val="C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no</a:t>
            </a:r>
          </a:p>
          <a:p>
            <a:pPr>
              <a:tabLst>
                <a:tab pos="690563" algn="l"/>
              </a:tabLst>
            </a:pPr>
            <a:r>
              <a:rPr lang="en-US" sz="12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b="1" dirty="0">
                <a:solidFill>
                  <a:srgbClr val="000000"/>
                </a:solidFill>
                <a:effectLst/>
                <a:highlight>
                  <a:srgbClr val="FFCD2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somewhat/sometimes/infrequent</a:t>
            </a:r>
          </a:p>
          <a:p>
            <a:pPr>
              <a:tabLst>
                <a:tab pos="690563" algn="l"/>
              </a:tabLst>
            </a:pPr>
            <a:r>
              <a:rPr lang="en-US" sz="12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b="1" dirty="0">
                <a:solidFill>
                  <a:schemeClr val="bg2"/>
                </a:solidFill>
                <a:effectLst/>
                <a:highlight>
                  <a:srgbClr val="4C743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yes/mostly always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705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User Experience and 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0936"/>
          </a:xfrm>
        </p:spPr>
        <p:txBody>
          <a:bodyPr/>
          <a:lstStyle/>
          <a:p>
            <a:r>
              <a:rPr lang="en-US" sz="2000" dirty="0"/>
              <a:t>Wide variations in user experiences, look and feel, inconsistent metadata, structures, SEO practices, and writing styles</a:t>
            </a:r>
          </a:p>
          <a:p>
            <a:pPr lvl="1"/>
            <a:r>
              <a:rPr lang="en-US" sz="1800" dirty="0"/>
              <a:t>No clear standardization or consistency (siloed content production)</a:t>
            </a:r>
          </a:p>
          <a:p>
            <a:r>
              <a:rPr lang="en-US" dirty="0"/>
              <a:t>Relevance and meaning of data unclear</a:t>
            </a:r>
          </a:p>
          <a:p>
            <a:pPr lvl="1"/>
            <a:r>
              <a:rPr lang="en-US" sz="1800" dirty="0"/>
              <a:t>Content lacks (or doesn’t highlight) expert analysis to put data in context</a:t>
            </a:r>
          </a:p>
          <a:p>
            <a:pPr lvl="1"/>
            <a:r>
              <a:rPr lang="en-US" sz="1800" dirty="0"/>
              <a:t>Organization inhibits discovery of new knowledge, insights from other sources</a:t>
            </a:r>
          </a:p>
          <a:p>
            <a:pPr lvl="1"/>
            <a:r>
              <a:rPr lang="en-US" sz="1800" dirty="0"/>
              <a:t>Presentation and quantity obscures accuracy and currency of different data</a:t>
            </a:r>
          </a:p>
          <a:p>
            <a:r>
              <a:rPr lang="en-US" sz="2000" dirty="0"/>
              <a:t>Lack of human-centered design based on user needs and behavior</a:t>
            </a:r>
          </a:p>
          <a:p>
            <a:pPr lvl="1"/>
            <a:r>
              <a:rPr lang="en-US" sz="1800" dirty="0"/>
              <a:t>Users unable to find information, move within the site, form a mental model</a:t>
            </a:r>
          </a:p>
          <a:p>
            <a:r>
              <a:rPr lang="en-US" sz="2000" dirty="0"/>
              <a:t>Inconsistent use of digital best practices and proven strategies</a:t>
            </a:r>
            <a:endParaRPr lang="en-US" dirty="0"/>
          </a:p>
          <a:p>
            <a:pPr lvl="1"/>
            <a:r>
              <a:rPr lang="en-US" sz="1800" dirty="0"/>
              <a:t>Current site reflects resource constraints on implementation and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22438131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Internal Interviews and 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/>
              <a:t>Need for content driven by a diverse set of user requirements 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Most current web content is written for a highly technical audience</a:t>
            </a:r>
          </a:p>
          <a:p>
            <a:r>
              <a:rPr lang="en-US" dirty="0">
                <a:solidFill>
                  <a:srgbClr val="5F5F5F"/>
                </a:solidFill>
              </a:rPr>
              <a:t>Opportunities to increase data visualization 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Resource limitations necessitate strategic solutions (“more bang for our buck”)</a:t>
            </a:r>
          </a:p>
          <a:p>
            <a:r>
              <a:rPr lang="en-US" dirty="0">
                <a:solidFill>
                  <a:srgbClr val="5F5F5F"/>
                </a:solidFill>
              </a:rPr>
              <a:t>Points of tension and challenges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Scoping website topics when our data covers basically every health topic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Gaining cross-program consensus for topics and content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Maintaining timely information without a single programmatic home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Ensuring users find current information 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Archiving or removing outdated content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31543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Internal Environmental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7571" cy="3341688"/>
          </a:xfrm>
        </p:spPr>
        <p:txBody>
          <a:bodyPr/>
          <a:lstStyle/>
          <a:p>
            <a:r>
              <a:rPr lang="en-US" dirty="0"/>
              <a:t>Websites: NCHS, COVID, NCHHSTP 				</a:t>
            </a:r>
          </a:p>
          <a:p>
            <a:pPr lvl="1"/>
            <a:r>
              <a:rPr lang="en-US" sz="1800" dirty="0"/>
              <a:t>Consistent branding (colors, icons,                                                                                 images) and user-driven organization </a:t>
            </a:r>
          </a:p>
          <a:p>
            <a:pPr lvl="1"/>
            <a:r>
              <a:rPr lang="en-US" sz="1800" dirty="0"/>
              <a:t>Data provision/display is challenging                                                                                         outside of </a:t>
            </a:r>
            <a:r>
              <a:rPr lang="en-US" sz="1800" dirty="0">
                <a:solidFill>
                  <a:srgbClr val="5F5F5F"/>
                </a:solidFill>
              </a:rPr>
              <a:t>applications, but </a:t>
            </a:r>
            <a:r>
              <a:rPr lang="en-US" sz="1800" dirty="0"/>
              <a:t>improving</a:t>
            </a:r>
          </a:p>
          <a:p>
            <a:pPr lvl="1"/>
            <a:r>
              <a:rPr lang="en-US" sz="1800" dirty="0"/>
              <a:t>Metrics can inform continuous progress</a:t>
            </a:r>
          </a:p>
          <a:p>
            <a:r>
              <a:rPr lang="en-US" dirty="0"/>
              <a:t>Applications: WONDER, WISQARS</a:t>
            </a:r>
          </a:p>
          <a:p>
            <a:pPr lvl="1"/>
            <a:r>
              <a:rPr lang="en-US" sz="1800" dirty="0"/>
              <a:t>Require more resources (funding, people, time) than this project has</a:t>
            </a:r>
          </a:p>
          <a:p>
            <a:pPr lvl="2"/>
            <a:r>
              <a:rPr lang="en-US" sz="1600" dirty="0"/>
              <a:t>Would require several years to develop</a:t>
            </a:r>
          </a:p>
          <a:p>
            <a:pPr lvl="2"/>
            <a:r>
              <a:rPr lang="en-US" sz="1600" dirty="0"/>
              <a:t>Would require increase of resources beyond the current contract’s funding level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Current infrastructure and shared services can meet many NCHS needs</a:t>
            </a:r>
            <a:endParaRPr lang="en-US" dirty="0"/>
          </a:p>
        </p:txBody>
      </p:sp>
      <p:graphicFrame>
        <p:nvGraphicFramePr>
          <p:cNvPr id="2" name="Table 1" descr="This table provides the scores for the environmental assessment of NCHS and two other CDC websites across the five criteria and in aggregate. ">
            <a:extLst>
              <a:ext uri="{FF2B5EF4-FFF2-40B4-BE49-F238E27FC236}">
                <a16:creationId xmlns:a16="http://schemas.microsoft.com/office/drawing/2014/main" id="{8B9A2085-6935-44EC-AB12-11BBB3F99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54872"/>
              </p:ext>
            </p:extLst>
          </p:nvPr>
        </p:nvGraphicFramePr>
        <p:xfrm>
          <a:off x="5100320" y="1262279"/>
          <a:ext cx="3584450" cy="1567440"/>
        </p:xfrm>
        <a:graphic>
          <a:graphicData uri="http://schemas.openxmlformats.org/drawingml/2006/table">
            <a:tbl>
              <a:tblPr firstRow="1"/>
              <a:tblGrid>
                <a:gridCol w="1959012">
                  <a:extLst>
                    <a:ext uri="{9D8B030D-6E8A-4147-A177-3AD203B41FA5}">
                      <a16:colId xmlns:a16="http://schemas.microsoft.com/office/drawing/2014/main" val="3451820553"/>
                    </a:ext>
                  </a:extLst>
                </a:gridCol>
                <a:gridCol w="266863">
                  <a:extLst>
                    <a:ext uri="{9D8B030D-6E8A-4147-A177-3AD203B41FA5}">
                      <a16:colId xmlns:a16="http://schemas.microsoft.com/office/drawing/2014/main" val="2034529805"/>
                    </a:ext>
                  </a:extLst>
                </a:gridCol>
                <a:gridCol w="266863">
                  <a:extLst>
                    <a:ext uri="{9D8B030D-6E8A-4147-A177-3AD203B41FA5}">
                      <a16:colId xmlns:a16="http://schemas.microsoft.com/office/drawing/2014/main" val="3989834201"/>
                    </a:ext>
                  </a:extLst>
                </a:gridCol>
                <a:gridCol w="266863">
                  <a:extLst>
                    <a:ext uri="{9D8B030D-6E8A-4147-A177-3AD203B41FA5}">
                      <a16:colId xmlns:a16="http://schemas.microsoft.com/office/drawing/2014/main" val="1927988867"/>
                    </a:ext>
                  </a:extLst>
                </a:gridCol>
                <a:gridCol w="266863">
                  <a:extLst>
                    <a:ext uri="{9D8B030D-6E8A-4147-A177-3AD203B41FA5}">
                      <a16:colId xmlns:a16="http://schemas.microsoft.com/office/drawing/2014/main" val="883459740"/>
                    </a:ext>
                  </a:extLst>
                </a:gridCol>
                <a:gridCol w="266863">
                  <a:extLst>
                    <a:ext uri="{9D8B030D-6E8A-4147-A177-3AD203B41FA5}">
                      <a16:colId xmlns:a16="http://schemas.microsoft.com/office/drawing/2014/main" val="4132911960"/>
                    </a:ext>
                  </a:extLst>
                </a:gridCol>
                <a:gridCol w="291123">
                  <a:extLst>
                    <a:ext uri="{9D8B030D-6E8A-4147-A177-3AD203B41FA5}">
                      <a16:colId xmlns:a16="http://schemas.microsoft.com/office/drawing/2014/main" val="2884830771"/>
                    </a:ext>
                  </a:extLst>
                </a:gridCol>
              </a:tblGrid>
              <a:tr h="924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These criteria are unweighted.</a:t>
                      </a: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Website Structure</a:t>
                      </a:r>
                    </a:p>
                  </a:txBody>
                  <a:tcPr marL="5887" marR="5887" marT="5887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Look/Feel </a:t>
                      </a:r>
                    </a:p>
                  </a:txBody>
                  <a:tcPr marL="5887" marR="5887" marT="588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Data Presentation</a:t>
                      </a:r>
                    </a:p>
                  </a:txBody>
                  <a:tcPr marL="5887" marR="5887" marT="588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Content</a:t>
                      </a:r>
                    </a:p>
                  </a:txBody>
                  <a:tcPr marL="5887" marR="5887" marT="588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Functionality</a:t>
                      </a:r>
                    </a:p>
                  </a:txBody>
                  <a:tcPr marL="5887" marR="5887" marT="588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Average</a:t>
                      </a:r>
                    </a:p>
                  </a:txBody>
                  <a:tcPr marL="5887" marR="5887" marT="5887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7132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Center for Health Statistics</a:t>
                      </a: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15440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Center for HIV, Viral Hepatitis, STD, and TB Prevention</a:t>
                      </a: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11370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 COVID-19</a:t>
                      </a: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137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71C5ED-94A3-4C69-93F9-316028DF240D}"/>
              </a:ext>
            </a:extLst>
          </p:cNvPr>
          <p:cNvSpPr txBox="1"/>
          <p:nvPr/>
        </p:nvSpPr>
        <p:spPr>
          <a:xfrm>
            <a:off x="5100320" y="2829719"/>
            <a:ext cx="3584450" cy="26161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5F5F5F"/>
                </a:solidFill>
                <a:latin typeface="Calibri" panose="020F0502020204030204" pitchFamily="34" charset="0"/>
              </a:rPr>
              <a:t>Likert Scale from 1 (bad)–5 (good)</a:t>
            </a:r>
          </a:p>
        </p:txBody>
      </p:sp>
    </p:spTree>
    <p:extLst>
      <p:ext uri="{BB962C8B-B14F-4D97-AF65-F5344CB8AC3E}">
        <p14:creationId xmlns:p14="http://schemas.microsoft.com/office/powerpoint/2010/main" val="24035812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External Environmental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045117" cy="3341688"/>
          </a:xfrm>
        </p:spPr>
        <p:txBody>
          <a:bodyPr/>
          <a:lstStyle/>
          <a:p>
            <a:r>
              <a:rPr lang="en-US" dirty="0"/>
              <a:t>Website scan: 12 statistical agencies</a:t>
            </a:r>
          </a:p>
          <a:p>
            <a:pPr lvl="1"/>
            <a:r>
              <a:rPr lang="en-US" sz="1800" dirty="0"/>
              <a:t>High scores for </a:t>
            </a:r>
          </a:p>
          <a:p>
            <a:pPr lvl="2"/>
            <a:r>
              <a:rPr lang="en-US" sz="1600" dirty="0"/>
              <a:t>Strong, intuitive main navigation</a:t>
            </a:r>
          </a:p>
          <a:p>
            <a:pPr lvl="2"/>
            <a:r>
              <a:rPr lang="en-US" sz="1600" dirty="0"/>
              <a:t>Strategic design on home page </a:t>
            </a:r>
          </a:p>
          <a:p>
            <a:pPr lvl="2"/>
            <a:r>
              <a:rPr lang="en-US" sz="1600" dirty="0"/>
              <a:t>Topic landing pages, overview, articles, </a:t>
            </a:r>
          </a:p>
          <a:p>
            <a:pPr lvl="1"/>
            <a:r>
              <a:rPr lang="en-US" sz="1800" dirty="0"/>
              <a:t>Different paths for different audiences</a:t>
            </a:r>
          </a:p>
          <a:p>
            <a:r>
              <a:rPr lang="en-US" dirty="0"/>
              <a:t>Interviews: Census, BEA, NCSES</a:t>
            </a:r>
          </a:p>
          <a:p>
            <a:pPr lvl="1"/>
            <a:r>
              <a:rPr lang="en-US" sz="1800" dirty="0"/>
              <a:t>Changing audiences had new needs</a:t>
            </a:r>
          </a:p>
          <a:p>
            <a:pPr lvl="1"/>
            <a:r>
              <a:rPr lang="en-US" sz="1800" dirty="0"/>
              <a:t>Longer timelines for transformation</a:t>
            </a:r>
          </a:p>
          <a:p>
            <a:pPr lvl="1"/>
            <a:r>
              <a:rPr lang="en-US" sz="1800" dirty="0"/>
              <a:t>New staff positions for key roles</a:t>
            </a:r>
          </a:p>
          <a:p>
            <a:pPr lvl="1"/>
            <a:r>
              <a:rPr lang="en-US" sz="1800" dirty="0"/>
              <a:t>Condensed, topic-driven navigation</a:t>
            </a:r>
          </a:p>
          <a:p>
            <a:pPr lvl="1"/>
            <a:r>
              <a:rPr lang="en-US" sz="1800" dirty="0"/>
              <a:t>User experience monitored regularly to drive improvements and strategy</a:t>
            </a:r>
            <a:endParaRPr lang="en-US" dirty="0"/>
          </a:p>
        </p:txBody>
      </p:sp>
      <p:pic>
        <p:nvPicPr>
          <p:cNvPr id="4" name="Picture 5" descr="This table provides the scores for the environmental assessment of each federal statistical system agency's website across the five criteria and in aggregate. ">
            <a:extLst>
              <a:ext uri="{FF2B5EF4-FFF2-40B4-BE49-F238E27FC236}">
                <a16:creationId xmlns:a16="http://schemas.microsoft.com/office/drawing/2014/main" id="{1AE4BBD2-870D-4F4C-B0F8-30379B29E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320" y="1249680"/>
            <a:ext cx="3586480" cy="2962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D6E2-9B76-4701-A228-54D3743D06A0}"/>
              </a:ext>
            </a:extLst>
          </p:cNvPr>
          <p:cNvSpPr txBox="1"/>
          <p:nvPr/>
        </p:nvSpPr>
        <p:spPr>
          <a:xfrm>
            <a:off x="5100320" y="4196138"/>
            <a:ext cx="3586480" cy="26161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5F5F5F"/>
                </a:solidFill>
                <a:latin typeface="Calibri" panose="020F0502020204030204" pitchFamily="34" charset="0"/>
              </a:rPr>
              <a:t>Likert Scale from 1 (bad)–5 (good)</a:t>
            </a:r>
          </a:p>
        </p:txBody>
      </p:sp>
    </p:spTree>
    <p:extLst>
      <p:ext uri="{BB962C8B-B14F-4D97-AF65-F5344CB8AC3E}">
        <p14:creationId xmlns:p14="http://schemas.microsoft.com/office/powerpoint/2010/main" val="32615838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Conclusions: Strengths and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R="0">
              <a:spcBef>
                <a:spcPts val="48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functional; limited errors in terms of functionality 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sets are available for public access or through the RDC for sensitive data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Existing shared web, data, and visualization services (OADC, data.cdc.gov, EDAV) mean fewer costly, maintenance-intense custom solutions needed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CDC content management system performs well and adding new capabilities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Gaps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cs typeface="Times New Roman" panose="02020603050405020304" pitchFamily="18" charset="0"/>
              </a:rPr>
              <a:t>Content doesn’t align with the needs of expanding audiences and new users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cs typeface="Times New Roman" panose="02020603050405020304" pitchFamily="18" charset="0"/>
              </a:rPr>
              <a:t>Unclear information doesn’t leverage digital writing and design best practices 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cs typeface="Times New Roman" panose="02020603050405020304" pitchFamily="18" charset="0"/>
              </a:rPr>
              <a:t>User Experience is not intuitive, consistent, or easy to search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cs typeface="Times New Roman" panose="02020603050405020304" pitchFamily="18" charset="0"/>
              </a:rPr>
              <a:t>Inconsistent quality control without standardized procedures and training</a:t>
            </a:r>
          </a:p>
        </p:txBody>
      </p:sp>
    </p:spTree>
    <p:extLst>
      <p:ext uri="{BB962C8B-B14F-4D97-AF65-F5344CB8AC3E}">
        <p14:creationId xmlns:p14="http://schemas.microsoft.com/office/powerpoint/2010/main" val="13010479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Conclusions: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that can yield the most benefit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content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readability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intuitive site organization 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storytelling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spcBef>
                <a:spcPts val="48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Leverage prebuilt data visualizations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Address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new and evolving personas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spcBef>
                <a:spcPts val="48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Provide more tailored user journeys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SEO best practices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spcBef>
                <a:spcPts val="48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meta data, URL length, page domain names, etc. more appropriately </a:t>
            </a: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information through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equity lens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48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workflow dashboards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308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C0DAC-A405-4541-AAA8-F10BFE6A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Year-2 Priorities</a:t>
            </a:r>
          </a:p>
        </p:txBody>
      </p:sp>
    </p:spTree>
    <p:extLst>
      <p:ext uri="{BB962C8B-B14F-4D97-AF65-F5344CB8AC3E}">
        <p14:creationId xmlns:p14="http://schemas.microsoft.com/office/powerpoint/2010/main" val="24193583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Priorities for Aug. 2023 (slide 1 of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/>
              <a:t>Overhaul Website Information Architecture, Navigation, and Taxonomy </a:t>
            </a:r>
          </a:p>
          <a:p>
            <a:pPr lvl="1"/>
            <a:r>
              <a:rPr lang="en-US" sz="1800" dirty="0"/>
              <a:t>Create more data-driven, topic-based, audience-focused IA and navigation</a:t>
            </a:r>
          </a:p>
          <a:p>
            <a:pPr lvl="1"/>
            <a:r>
              <a:rPr lang="en-US" sz="1800" dirty="0"/>
              <a:t>Develop clear, consistent, validated, and optimized site-wide structure 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Implement consistent site and assign topics and tags to scientific content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Assign topics and tags to scientific content (reports, dashboards, etc.)</a:t>
            </a:r>
          </a:p>
          <a:p>
            <a:pPr lvl="1"/>
            <a:r>
              <a:rPr lang="en-US" sz="1800" i="1" dirty="0">
                <a:ea typeface="+mn-lt"/>
                <a:cs typeface="+mn-lt"/>
              </a:rPr>
              <a:t>Project scope does not include IA within applications </a:t>
            </a:r>
          </a:p>
          <a:p>
            <a:r>
              <a:rPr lang="en-US" dirty="0">
                <a:ea typeface="+mn-lt"/>
                <a:cs typeface="+mn-lt"/>
              </a:rPr>
              <a:t>Develop Comprehensive Content Strategy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Define content development ownership and roles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esign and document content workflows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roduce and document guidelines, standards, policies, procedures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trainings and TA for key NCHS stakeholders on content governance</a:t>
            </a: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12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/>
              <a:t>Project background</a:t>
            </a:r>
          </a:p>
          <a:p>
            <a:r>
              <a:rPr lang="en-US" dirty="0"/>
              <a:t>Assessment and analysis findings</a:t>
            </a:r>
          </a:p>
          <a:p>
            <a:r>
              <a:rPr lang="en-US" dirty="0"/>
              <a:t>Recommendations and year-2 priorities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9800463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Priorities for Aug. 2023 (2 of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66690"/>
            <a:ext cx="8229600" cy="3341688"/>
          </a:xfrm>
        </p:spPr>
        <p:txBody>
          <a:bodyPr/>
          <a:lstStyle/>
          <a:p>
            <a:r>
              <a:rPr lang="en-US" dirty="0"/>
              <a:t>Improve User Experience</a:t>
            </a:r>
          </a:p>
          <a:p>
            <a:pPr lvl="1"/>
            <a:r>
              <a:rPr lang="en-US" sz="1800" dirty="0"/>
              <a:t>Redesign homepage and landing pages to focus on NCHS impact; our expertise, data, and products; and the high value they provide </a:t>
            </a:r>
          </a:p>
          <a:p>
            <a:pPr lvl="1"/>
            <a:r>
              <a:rPr lang="en-US" sz="1800" dirty="0"/>
              <a:t>Prioritize clarity over complexity, reduce distraction, and provide clear and simple meaning</a:t>
            </a:r>
          </a:p>
          <a:p>
            <a:r>
              <a:rPr lang="en-US" dirty="0">
                <a:ea typeface="+mn-lt"/>
                <a:cs typeface="+mn-lt"/>
              </a:rPr>
              <a:t>Establish NCHS Digital Communication Strategist Role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Oversees content strategy development, implementation, and maintenance</a:t>
            </a:r>
          </a:p>
          <a:p>
            <a:pPr lvl="1"/>
            <a:r>
              <a:rPr lang="en-US" sz="1800" dirty="0">
                <a:cs typeface="Segoe UI"/>
              </a:rPr>
              <a:t>Collaborates with programs to develop web strategy and content </a:t>
            </a:r>
          </a:p>
          <a:p>
            <a:pPr lvl="1"/>
            <a:r>
              <a:rPr lang="en-US" sz="1800" dirty="0">
                <a:cs typeface="Segoe UI"/>
              </a:rPr>
              <a:t>Ensures </a:t>
            </a:r>
            <a:r>
              <a:rPr lang="en-US" sz="1800" dirty="0">
                <a:ea typeface="Calibri" panose="020F0502020204030204" pitchFamily="34" charset="0"/>
                <a:cs typeface="Segoe UI"/>
              </a:rPr>
              <a:t>consistency and fidelity to content strategy and adherence to web communication best practices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Provides digital guidance and consultation to NCHS programs </a:t>
            </a:r>
          </a:p>
          <a:p>
            <a:pPr lvl="1"/>
            <a:endParaRPr lang="en-US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4652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Priorities for Aug. 2023 (3 of 4)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Develop an NCHS Digital Style Guide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Create a center-wide branding guide with sub-variations for key programs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Include best practices and guidance for visual graphics and media  </a:t>
            </a:r>
          </a:p>
          <a:p>
            <a:r>
              <a:rPr lang="en-US" dirty="0">
                <a:ea typeface="+mn-lt"/>
                <a:cs typeface="+mn-lt"/>
              </a:rPr>
              <a:t>Increase Use of Visuals and Graphics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Leverage to increase user understanding, engagement time, and satisfaction 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Use images, diagrams, or multimedia to visually represent ideas in the content</a:t>
            </a:r>
          </a:p>
          <a:p>
            <a:r>
              <a:rPr lang="en-US" dirty="0">
                <a:ea typeface="+mn-lt"/>
                <a:cs typeface="+mn-lt"/>
              </a:rPr>
              <a:t>Follow Clear Communication Principles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Translate technical content to increase user understanding and meet federal plain language requirements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Implement guidance and protocols to ensure use of best practices in digital content development 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9148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Priorities for Aug. 2023 (4 of 4)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Establish Website Management Processes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Develop and implement collaboration framework and governance processes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Implement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tools to operationalize content governance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Implement Digital First Principles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Leverage off-the-shelf functionality of CDC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’s web content management system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 the use of digital first formats for NCHS data, reports, and resources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 technology solution to facilitate transition of scientific reports publications from PDF to HTML (or HTML-like) format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Establish processes and protocols to support the creation and release of digital first products</a:t>
            </a:r>
          </a:p>
          <a:p>
            <a:pPr lvl="1"/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ea typeface="+mn-lt"/>
              <a:cs typeface="+mn-lt"/>
            </a:endParaRPr>
          </a:p>
          <a:p>
            <a:pPr lvl="1"/>
            <a:endParaRPr lang="en-US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765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Recommendations                                           </a:t>
            </a:r>
            <a:r>
              <a:rPr lang="en-US" sz="2000" i="1" dirty="0">
                <a:solidFill>
                  <a:srgbClr val="006858"/>
                </a:solidFill>
                <a:ea typeface="+mn-lt"/>
                <a:cs typeface="+mn-lt"/>
              </a:rPr>
              <a:t>Aspects of these recommendations may be completed if time allows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8" y="1158875"/>
            <a:ext cx="8266176" cy="3341688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Document communication standards and framework for data visualizations </a:t>
            </a:r>
          </a:p>
          <a:p>
            <a:r>
              <a:rPr lang="en-US" dirty="0">
                <a:ea typeface="+mn-lt"/>
                <a:cs typeface="+mn-lt"/>
              </a:rPr>
              <a:t>Increase use of data.cdc.gov to host and catalogue data sets</a:t>
            </a:r>
          </a:p>
          <a:p>
            <a:r>
              <a:rPr lang="en-US" dirty="0">
                <a:ea typeface="+mn-lt"/>
                <a:cs typeface="+mn-lt"/>
              </a:rPr>
              <a:t>Leverage shared services for efficiency and cost effectiveness</a:t>
            </a:r>
          </a:p>
          <a:p>
            <a:r>
              <a:rPr lang="en-US" dirty="0">
                <a:ea typeface="+mn-lt"/>
                <a:cs typeface="+mn-lt"/>
              </a:rPr>
              <a:t>Institute digital KPIs and ongoing metrics analysis rhythm </a:t>
            </a:r>
          </a:p>
          <a:p>
            <a:r>
              <a:rPr lang="en-US" dirty="0">
                <a:ea typeface="+mn-lt"/>
                <a:cs typeface="+mn-lt"/>
              </a:rPr>
              <a:t>Modernize and optimize </a:t>
            </a:r>
            <a:r>
              <a:rPr lang="en-US" dirty="0" err="1">
                <a:ea typeface="+mn-lt"/>
                <a:cs typeface="+mn-lt"/>
              </a:rPr>
              <a:t>FastStats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Develop an SEO (search engine optimization) plan </a:t>
            </a:r>
          </a:p>
          <a:p>
            <a:r>
              <a:rPr lang="en-US" dirty="0">
                <a:ea typeface="+mn-lt"/>
                <a:cs typeface="+mn-lt"/>
              </a:rPr>
              <a:t>Create NCHS website help section </a:t>
            </a:r>
          </a:p>
          <a:p>
            <a:r>
              <a:rPr lang="en-US" dirty="0">
                <a:ea typeface="+mn-lt"/>
                <a:cs typeface="+mn-lt"/>
              </a:rPr>
              <a:t>Produce a series of short videos to assist with finding and using data</a:t>
            </a:r>
          </a:p>
          <a:p>
            <a:r>
              <a:rPr lang="en-US" dirty="0">
                <a:ea typeface="+mn-lt"/>
                <a:cs typeface="+mn-lt"/>
              </a:rPr>
              <a:t>Integrate the NCHS blog into the main website</a:t>
            </a:r>
          </a:p>
          <a:p>
            <a:r>
              <a:rPr lang="en-US" dirty="0">
                <a:ea typeface="+mn-lt"/>
                <a:cs typeface="+mn-lt"/>
              </a:rPr>
              <a:t>Use social media strategically and systematically</a:t>
            </a:r>
          </a:p>
          <a:p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0183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C0DAC-A405-4541-AAA8-F10BFE6A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436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2FF3CA-4E04-460B-9C55-3136D1B2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557145-0F19-4EB6-93A7-1E36696AE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you use the NCHS website (www.</a:t>
            </a:r>
            <a:r>
              <a:rPr lang="en-US" sz="2000" dirty="0"/>
              <a:t>cdc.gov/nchs</a:t>
            </a:r>
            <a:r>
              <a:rPr lang="en-US" dirty="0"/>
              <a:t>)? </a:t>
            </a:r>
          </a:p>
          <a:p>
            <a:pPr lvl="1"/>
            <a:r>
              <a:rPr lang="en-US" sz="1800" dirty="0"/>
              <a:t>Why do you visit the site?</a:t>
            </a:r>
          </a:p>
          <a:p>
            <a:pPr lvl="1"/>
            <a:r>
              <a:rPr lang="en-US" sz="1800" dirty="0"/>
              <a:t>How frequently do you visit the site?</a:t>
            </a:r>
          </a:p>
          <a:p>
            <a:pPr lvl="1"/>
            <a:r>
              <a:rPr lang="en-US" sz="1800" dirty="0"/>
              <a:t>Do you search for what you need, use bookmarks, navigate from main pages? </a:t>
            </a:r>
          </a:p>
          <a:p>
            <a:r>
              <a:rPr lang="en-US" dirty="0"/>
              <a:t>How would you define success for this NCHS website?</a:t>
            </a:r>
          </a:p>
          <a:p>
            <a:pPr lvl="1"/>
            <a:r>
              <a:rPr lang="en-US" sz="1800" dirty="0"/>
              <a:t>What should people be able to do when they visit the site?</a:t>
            </a:r>
          </a:p>
          <a:p>
            <a:pPr lvl="1"/>
            <a:r>
              <a:rPr lang="en-US" sz="1800" dirty="0"/>
              <a:t>What 1–2 tasks should a new user be able to accomplish?</a:t>
            </a:r>
          </a:p>
          <a:p>
            <a:r>
              <a:rPr lang="en-US" dirty="0"/>
              <a:t>Would you be willing to participate in or give feedback on specific modernization activities in 2023?</a:t>
            </a:r>
          </a:p>
          <a:p>
            <a:pPr lvl="1"/>
            <a:r>
              <a:rPr lang="en-US" sz="1800" dirty="0"/>
              <a:t>Examples: usability tests, use cases, user personas</a:t>
            </a:r>
          </a:p>
          <a:p>
            <a:pPr lvl="1"/>
            <a:r>
              <a:rPr lang="en-US" sz="1800" dirty="0"/>
              <a:t>Please email Rebecca if you are willing to participate or give feedback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344061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680A-04C6-4853-B728-AAE32D56AE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Closing slide with CDC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C0DAC-A405-4541-AAA8-F10BFE6A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</p:spTree>
    <p:extLst>
      <p:ext uri="{BB962C8B-B14F-4D97-AF65-F5344CB8AC3E}">
        <p14:creationId xmlns:p14="http://schemas.microsoft.com/office/powerpoint/2010/main" val="630561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NCHS Website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3711177" cy="3341688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Primary digital access point to the nation’s </a:t>
            </a:r>
            <a:r>
              <a:rPr lang="en-US"/>
              <a:t>health statistics</a:t>
            </a:r>
            <a:endParaRPr lang="en-US" dirty="0"/>
          </a:p>
          <a:p>
            <a:r>
              <a:rPr lang="en-US" dirty="0"/>
              <a:t>Current state</a:t>
            </a:r>
          </a:p>
          <a:p>
            <a:pPr lvl="1"/>
            <a:r>
              <a:rPr lang="en-US" dirty="0"/>
              <a:t>Disconnected information </a:t>
            </a:r>
          </a:p>
          <a:p>
            <a:pPr lvl="1"/>
            <a:r>
              <a:rPr lang="en-US" dirty="0"/>
              <a:t>Obsolete formats</a:t>
            </a:r>
          </a:p>
          <a:p>
            <a:pPr lvl="1"/>
            <a:r>
              <a:rPr lang="en-US" dirty="0"/>
              <a:t>Data and resources are difficult to discover, access, and navigate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the top of the NCHS website home page taken on October 19, 2021">
            <a:extLst>
              <a:ext uri="{FF2B5EF4-FFF2-40B4-BE49-F238E27FC236}">
                <a16:creationId xmlns:a16="http://schemas.microsoft.com/office/drawing/2014/main" id="{733FF47C-B489-43EF-B9C5-C0DC42F1A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77" y="1063229"/>
            <a:ext cx="4882491" cy="3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Modernization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/>
              <a:t>Led by the NCHS Office of Information Services</a:t>
            </a:r>
          </a:p>
          <a:p>
            <a:r>
              <a:rPr lang="en-US" dirty="0"/>
              <a:t>Supported with DMI funds</a:t>
            </a:r>
          </a:p>
          <a:p>
            <a:r>
              <a:rPr lang="en-US" dirty="0"/>
              <a:t>Planned as a 2-year project</a:t>
            </a:r>
          </a:p>
          <a:p>
            <a:r>
              <a:rPr lang="en-US" dirty="0"/>
              <a:t>Partnered with the Geospatial Research, Analysis, and Services Program (GRASP) in ATSDR</a:t>
            </a:r>
          </a:p>
          <a:p>
            <a:r>
              <a:rPr lang="en-US" dirty="0"/>
              <a:t>Managed through contracts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3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Focus on digital and data-driven formats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Improve navigation and organization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Tailor site experience for all user types and proficiencies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Deliver relevant statistics from multiple sources on a wide range of topics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Ensure clear communication using plain language and appealing content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Increase visibility of tools and resources for data collection and research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Identify scalable platforms for data storage and transfer</a:t>
            </a:r>
          </a:p>
        </p:txBody>
      </p:sp>
    </p:spTree>
    <p:extLst>
      <p:ext uri="{BB962C8B-B14F-4D97-AF65-F5344CB8AC3E}">
        <p14:creationId xmlns:p14="http://schemas.microsoft.com/office/powerpoint/2010/main" val="24345476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Analyze current state and conduct environmental assessment 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Provide digital strategy, recommendations, and implementation plan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Develop internal processes, systems, and trainings to support website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Create content, graphics, and other digital assets for the website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Build and launch website and supporting digital assets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Share and promote website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Conduct user testing and update website based on findings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67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E797-2AEF-4040-BACD-1E4A7018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Years 1 and 2</a:t>
            </a:r>
          </a:p>
        </p:txBody>
      </p:sp>
      <p:graphicFrame>
        <p:nvGraphicFramePr>
          <p:cNvPr id="4" name="Diagram 3" descr="Process diagram showing phases of the project.&#10;&#10;Fall 2021–Spring 2022: Analyze &amp; Assess NCHS &amp; Peer Websites&#10;Spring 2022–Summer 2022: Develop &amp; Prioritize Recommendations&#10;Fall 2022–Spring 2023: Prototype &amp; Finalize Structure, Content, &amp; Design&#10;Winter 2022–Summer 2023: Implement &amp; Iterate New Structure &amp; Pages">
            <a:extLst>
              <a:ext uri="{FF2B5EF4-FFF2-40B4-BE49-F238E27FC236}">
                <a16:creationId xmlns:a16="http://schemas.microsoft.com/office/drawing/2014/main" id="{08224030-DA84-4D36-BC48-353B76E21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810994"/>
              </p:ext>
            </p:extLst>
          </p:nvPr>
        </p:nvGraphicFramePr>
        <p:xfrm>
          <a:off x="457200" y="1277408"/>
          <a:ext cx="8229600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725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C0DAC-A405-4541-AAA8-F10BFE6A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Analysis Findings</a:t>
            </a:r>
          </a:p>
        </p:txBody>
      </p:sp>
    </p:spTree>
    <p:extLst>
      <p:ext uri="{BB962C8B-B14F-4D97-AF65-F5344CB8AC3E}">
        <p14:creationId xmlns:p14="http://schemas.microsoft.com/office/powerpoint/2010/main" val="42151413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A9717EACF5243B871986EF6ED1087" ma:contentTypeVersion="14" ma:contentTypeDescription="Create a new document." ma:contentTypeScope="" ma:versionID="dc34ff27c7236f52a6f32dc74124a303">
  <xsd:schema xmlns:xsd="http://www.w3.org/2001/XMLSchema" xmlns:xs="http://www.w3.org/2001/XMLSchema" xmlns:p="http://schemas.microsoft.com/office/2006/metadata/properties" xmlns:ns2="a1375145-7096-40bd-ba65-47407f593414" xmlns:ns3="e43c2ae5-b209-46ec-9bb9-82d49d6d5ca6" targetNamespace="http://schemas.microsoft.com/office/2006/metadata/properties" ma:root="true" ma:fieldsID="2bffdbb529c117ecf2d1be7cc1b0c393" ns2:_="" ns3:_="">
    <xsd:import namespace="a1375145-7096-40bd-ba65-47407f593414"/>
    <xsd:import namespace="e43c2ae5-b209-46ec-9bb9-82d49d6d5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Tip_x003a_" minOccurs="0"/>
                <xsd:element ref="ns2:Tech_x002f_Com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75145-7096-40bd-ba65-47407f593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Tip_x003a_" ma:index="20" nillable="true" ma:displayName="Tip:" ma:description="Download the PDF, so you can zoom in.  The type is too small to see in this window.  Many pages within each subsite." ma:format="Dropdown" ma:internalName="Tip_x003a_">
      <xsd:simpleType>
        <xsd:restriction base="dms:Text">
          <xsd:maxLength value="255"/>
        </xsd:restriction>
      </xsd:simpleType>
    </xsd:element>
    <xsd:element name="Tech_x002f_Comms" ma:index="21" nillable="true" ma:displayName="Tech/Comms" ma:internalName="Tech_x002f_Comm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c2ae5-b209-46ec-9bb9-82d49d6d5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_x003a_ xmlns="a1375145-7096-40bd-ba65-47407f593414" xsi:nil="true"/>
    <Tech_x002f_Comms xmlns="a1375145-7096-40bd-ba65-47407f5934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85D365-9FF1-48E7-B627-269D35933AD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1375145-7096-40bd-ba65-47407f593414"/>
    <ds:schemaRef ds:uri="e43c2ae5-b209-46ec-9bb9-82d49d6d5ca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40A82B-BCDF-401C-A51F-CEE86F20E897}">
  <ds:schemaRefs>
    <ds:schemaRef ds:uri="http://schemas.microsoft.com/office/2006/metadata/properties"/>
    <ds:schemaRef ds:uri="http://www.w3.org/2000/xmlns/"/>
    <ds:schemaRef ds:uri="a1375145-7096-40bd-ba65-47407f593414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9BBE86-D51B-4431-808B-D39BFAAB84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3612</TotalTime>
  <Words>2644</Words>
  <Application>Microsoft Office PowerPoint</Application>
  <PresentationFormat>On-screen Show (16:9)</PresentationFormat>
  <Paragraphs>355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Helvetica</vt:lpstr>
      <vt:lpstr>Courier New</vt:lpstr>
      <vt:lpstr>Symbol</vt:lpstr>
      <vt:lpstr>Arial</vt:lpstr>
      <vt:lpstr>inherit</vt:lpstr>
      <vt:lpstr>Myriad Web Pro</vt:lpstr>
      <vt:lpstr>Open Sans</vt:lpstr>
      <vt:lpstr>MMResistSans</vt:lpstr>
      <vt:lpstr>Wingdings</vt:lpstr>
      <vt:lpstr>NCEH_ATSDR_combined</vt:lpstr>
      <vt:lpstr>NCHS Website Modernization Project Assessment Findings and Implementation Priorities </vt:lpstr>
      <vt:lpstr>Agenda</vt:lpstr>
      <vt:lpstr>Project Background</vt:lpstr>
      <vt:lpstr>Current NCHS Website </vt:lpstr>
      <vt:lpstr>Website Modernization Project</vt:lpstr>
      <vt:lpstr>Modernization Objectives</vt:lpstr>
      <vt:lpstr>Major Project Activities</vt:lpstr>
      <vt:lpstr>Years 1 and 2</vt:lpstr>
      <vt:lpstr>Assessment and Analysis Findings</vt:lpstr>
      <vt:lpstr>Initial Analysis and Assessment</vt:lpstr>
      <vt:lpstr>Key Findings: Content Review</vt:lpstr>
      <vt:lpstr>Key Findings: User Experience and User Interface</vt:lpstr>
      <vt:lpstr>Key Findings: Internal Interviews and Focus Groups</vt:lpstr>
      <vt:lpstr>Key Findings: Internal Environmental Assessment</vt:lpstr>
      <vt:lpstr>Key Findings: External Environmental Assessment</vt:lpstr>
      <vt:lpstr>Assessment Conclusions: Strengths and Gaps</vt:lpstr>
      <vt:lpstr>Assessment Conclusions: Opportunities</vt:lpstr>
      <vt:lpstr>Recommendations and Year-2 Priorities</vt:lpstr>
      <vt:lpstr>Implementation Priorities for Aug. 2023 (slide 1 of 4) </vt:lpstr>
      <vt:lpstr>Implementation Priorities for Aug. 2023 (2 of 4) </vt:lpstr>
      <vt:lpstr>Implementation Priorities for Aug. 2023 (3 of 4)  </vt:lpstr>
      <vt:lpstr>Implementation Priorities for Aug. 2023 (4 of 4)  </vt:lpstr>
      <vt:lpstr>Additional Recommendations                                           Aspects of these recommendations may be completed if time allows</vt:lpstr>
      <vt:lpstr>Discussion</vt:lpstr>
      <vt:lpstr>Discussion Topics</vt:lpstr>
      <vt:lpstr>Closing slide with CDC contact information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Moore, Jennifer A. (CDC/DDPHSS/NCHS/OD)</cp:lastModifiedBy>
  <cp:revision>249</cp:revision>
  <dcterms:created xsi:type="dcterms:W3CDTF">2011-03-17T17:43:16Z</dcterms:created>
  <dcterms:modified xsi:type="dcterms:W3CDTF">2022-10-26T21:24:03Z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8af03ff0-41c5-4c41-b55e-fabb8fae94be_Enabled">
    <vt:lpwstr>true</vt:lpwstr>
  </property>
  <property fmtid="{D5CDD505-2E9C-101B-9397-08002B2CF9AE}" pid="4" name="MSIP_Label_8af03ff0-41c5-4c41-b55e-fabb8fae94be_SetDate">
    <vt:lpwstr>2021-08-26T13:50:09Z</vt:lpwstr>
  </property>
  <property fmtid="{D5CDD505-2E9C-101B-9397-08002B2CF9AE}" pid="5" name="MSIP_Label_8af03ff0-41c5-4c41-b55e-fabb8fae94be_Method">
    <vt:lpwstr>Privileged</vt:lpwstr>
  </property>
  <property fmtid="{D5CDD505-2E9C-101B-9397-08002B2CF9AE}" pid="6" name="MSIP_Label_8af03ff0-41c5-4c41-b55e-fabb8fae94be_Name">
    <vt:lpwstr>8af03ff0-41c5-4c41-b55e-fabb8fae94be</vt:lpwstr>
  </property>
  <property fmtid="{D5CDD505-2E9C-101B-9397-08002B2CF9AE}" pid="7" name="MSIP_Label_8af03ff0-41c5-4c41-b55e-fabb8fae94be_SiteId">
    <vt:lpwstr>9ce70869-60db-44fd-abe8-d2767077fc8f</vt:lpwstr>
  </property>
  <property fmtid="{D5CDD505-2E9C-101B-9397-08002B2CF9AE}" pid="8" name="MSIP_Label_8af03ff0-41c5-4c41-b55e-fabb8fae94be_ActionId">
    <vt:lpwstr>92c2f937-b462-4131-8fd6-3230a6590f02</vt:lpwstr>
  </property>
  <property fmtid="{D5CDD505-2E9C-101B-9397-08002B2CF9AE}" pid="9" name="MSIP_Label_8af03ff0-41c5-4c41-b55e-fabb8fae94be_ContentBits">
    <vt:lpwstr>0</vt:lpwstr>
  </property>
  <property fmtid="{D5CDD505-2E9C-101B-9397-08002B2CF9AE}" pid="10" name="ContentTypeId">
    <vt:lpwstr>0x010100867A9717EACF5243B871986EF6ED1087</vt:lpwstr>
  </property>
</Properties>
</file>