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315" r:id="rId2"/>
    <p:sldId id="316" r:id="rId3"/>
    <p:sldId id="317" r:id="rId4"/>
    <p:sldId id="335" r:id="rId5"/>
    <p:sldId id="320" r:id="rId6"/>
    <p:sldId id="321" r:id="rId7"/>
    <p:sldId id="319" r:id="rId8"/>
    <p:sldId id="322" r:id="rId9"/>
    <p:sldId id="324" r:id="rId10"/>
    <p:sldId id="325" r:id="rId11"/>
    <p:sldId id="326" r:id="rId12"/>
    <p:sldId id="329" r:id="rId13"/>
    <p:sldId id="331" r:id="rId14"/>
    <p:sldId id="332" r:id="rId15"/>
    <p:sldId id="333" r:id="rId16"/>
    <p:sldId id="323" r:id="rId1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8CAD"/>
    <a:srgbClr val="0A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1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 dirty="0">
                <a:solidFill>
                  <a:srgbClr val="0E66AF"/>
                </a:solidFill>
              </a:rPr>
              <a:t>Percentage of mortality records received at NCHS within 10 day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E66AF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Sheet1!$B$2:$B$10</c:f>
              <c:numCache>
                <c:formatCode>0.0</c:formatCode>
                <c:ptCount val="9"/>
                <c:pt idx="0">
                  <c:v>7</c:v>
                </c:pt>
                <c:pt idx="1">
                  <c:v>11</c:v>
                </c:pt>
                <c:pt idx="2">
                  <c:v>14</c:v>
                </c:pt>
                <c:pt idx="3">
                  <c:v>18</c:v>
                </c:pt>
                <c:pt idx="4">
                  <c:v>27</c:v>
                </c:pt>
                <c:pt idx="5">
                  <c:v>36</c:v>
                </c:pt>
                <c:pt idx="6">
                  <c:v>44</c:v>
                </c:pt>
                <c:pt idx="7">
                  <c:v>52</c:v>
                </c:pt>
                <c:pt idx="8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69-47CA-93F2-0DD2ED3D6D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3724536"/>
        <c:axId val="443732736"/>
      </c:barChart>
      <c:catAx>
        <c:axId val="44372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66A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732736"/>
        <c:crosses val="autoZero"/>
        <c:auto val="1"/>
        <c:lblAlgn val="ctr"/>
        <c:lblOffset val="100"/>
        <c:noMultiLvlLbl val="0"/>
      </c:catAx>
      <c:valAx>
        <c:axId val="4437327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rgbClr val="0E66AF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66A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724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 dirty="0">
                <a:solidFill>
                  <a:srgbClr val="0E66AF"/>
                </a:solidFill>
              </a:rPr>
              <a:t>Drug overdose deaths received within 90 day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rgbClr val="0E66AF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State A</c:v>
                </c:pt>
                <c:pt idx="1">
                  <c:v>State B</c:v>
                </c:pt>
                <c:pt idx="2">
                  <c:v>State C</c:v>
                </c:pt>
                <c:pt idx="3">
                  <c:v>State D</c:v>
                </c:pt>
                <c:pt idx="4">
                  <c:v>State E</c:v>
                </c:pt>
                <c:pt idx="5">
                  <c:v>State F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54</c:v>
                </c:pt>
                <c:pt idx="1">
                  <c:v>73</c:v>
                </c:pt>
                <c:pt idx="2">
                  <c:v>74</c:v>
                </c:pt>
                <c:pt idx="3">
                  <c:v>60</c:v>
                </c:pt>
                <c:pt idx="4">
                  <c:v>53</c:v>
                </c:pt>
                <c:pt idx="5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69-47CA-93F2-0DD2ED3D6D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3724536"/>
        <c:axId val="443732736"/>
      </c:barChart>
      <c:catAx>
        <c:axId val="44372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66A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732736"/>
        <c:crosses val="autoZero"/>
        <c:auto val="1"/>
        <c:lblAlgn val="ctr"/>
        <c:lblOffset val="100"/>
        <c:noMultiLvlLbl val="0"/>
      </c:catAx>
      <c:valAx>
        <c:axId val="4437327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rgbClr val="0E66AF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66A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724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5E2B83-441E-476E-A3E0-D5B245D90EF6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935160-8F61-4C3C-8C16-0224F8BC6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59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C3352-6C86-4B3B-8C8A-E8E735E30C0C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B44D3-C830-4767-8731-B52EC47A2D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64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5pPr>
            <a:lvl6pPr marL="2423823" indent="-2203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6pPr>
            <a:lvl7pPr marL="2864518" indent="-2203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7pPr>
            <a:lvl8pPr marL="3305213" indent="-2203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8pPr>
            <a:lvl9pPr marL="3745908" indent="-2203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084AA2-EDF3-41B6-9BD5-4D1331E35CE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2883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8CAEC-4554-485B-9189-C45C7447A4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49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8CAEC-4554-485B-9189-C45C7447A4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877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2824"/>
          <a:stretch/>
        </p:blipFill>
        <p:spPr>
          <a:xfrm>
            <a:off x="2" y="0"/>
            <a:ext cx="12210197" cy="1254035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1275655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39A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09600" y="2748933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39A6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835603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39A6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09600" y="120204"/>
            <a:ext cx="920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95000"/>
                  </a:schemeClr>
                </a:solidFill>
                <a:latin typeface="Calibri" panose="020F0502020204030204" pitchFamily="34" charset="0"/>
              </a:rPr>
              <a:t>Centers for Disease Control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33662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5DA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OD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42" b="-5052"/>
          <a:stretch/>
        </p:blipFill>
        <p:spPr>
          <a:xfrm>
            <a:off x="8585" y="6690957"/>
            <a:ext cx="12192001" cy="248992"/>
          </a:xfrm>
          <a:prstGeom prst="rect">
            <a:avLst/>
          </a:prstGeom>
        </p:spPr>
      </p:pic>
      <p:sp>
        <p:nvSpPr>
          <p:cNvPr id="5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5DAA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532E63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9A3B26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9308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2 column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5DAB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6409509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44"/>
          <a:stretch/>
        </p:blipFill>
        <p:spPr>
          <a:xfrm>
            <a:off x="0" y="6719804"/>
            <a:ext cx="12192000" cy="15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7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_background">
    <p:bg>
      <p:bgPr>
        <a:solidFill>
          <a:srgbClr val="0E66AF">
            <a:alpha val="7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467097"/>
            <a:ext cx="11059884" cy="1162051"/>
          </a:xfrm>
          <a:prstGeom prst="rect">
            <a:avLst/>
          </a:prstGeom>
        </p:spPr>
        <p:txBody>
          <a:bodyPr anchor="b"/>
          <a:lstStyle>
            <a:lvl1pPr algn="l">
              <a:defRPr sz="4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09601" y="5900928"/>
            <a:ext cx="103632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933"/>
              </a:lnSpc>
              <a:buNone/>
              <a:defRPr sz="2667" baseline="0">
                <a:solidFill>
                  <a:schemeClr val="bg2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52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40"/>
          <a:stretch/>
        </p:blipFill>
        <p:spPr>
          <a:xfrm>
            <a:off x="35339" y="5660557"/>
            <a:ext cx="12192000" cy="1177559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69625" y="3662433"/>
            <a:ext cx="8852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TTY:  1-888-232-6348    www.cdc.gov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</p:spTree>
    <p:extLst>
      <p:ext uri="{BB962C8B-B14F-4D97-AF65-F5344CB8AC3E}">
        <p14:creationId xmlns:p14="http://schemas.microsoft.com/office/powerpoint/2010/main" val="45576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833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609600" y="1565105"/>
            <a:ext cx="11245385" cy="150662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rgbClr val="0E66AF"/>
                </a:solidFill>
              </a:rPr>
              <a:t>Modernizing the Mortality Data System --- Capturing Timely Opioid-related Death Data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09597" y="5072135"/>
            <a:ext cx="9013015" cy="1442964"/>
          </a:xfrm>
        </p:spPr>
        <p:txBody>
          <a:bodyPr/>
          <a:lstStyle/>
          <a:p>
            <a:r>
              <a:rPr lang="en-US" sz="1867" dirty="0">
                <a:solidFill>
                  <a:schemeClr val="accent4">
                    <a:lumMod val="75000"/>
                  </a:schemeClr>
                </a:solidFill>
              </a:rPr>
              <a:t>NCHS Board of Scientific Counselors</a:t>
            </a:r>
          </a:p>
          <a:p>
            <a:r>
              <a:rPr lang="en-US" sz="1867" dirty="0">
                <a:solidFill>
                  <a:schemeClr val="accent4">
                    <a:lumMod val="75000"/>
                  </a:schemeClr>
                </a:solidFill>
              </a:rPr>
              <a:t>Hyattsville, MD</a:t>
            </a:r>
          </a:p>
          <a:p>
            <a:r>
              <a:rPr lang="en-US" sz="1867" dirty="0">
                <a:solidFill>
                  <a:schemeClr val="accent4">
                    <a:lumMod val="75000"/>
                  </a:schemeClr>
                </a:solidFill>
              </a:rPr>
              <a:t>September 5-6, 2019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09596" y="3090855"/>
            <a:ext cx="9453349" cy="1295400"/>
          </a:xfrm>
        </p:spPr>
        <p:txBody>
          <a:bodyPr/>
          <a:lstStyle/>
          <a:p>
            <a:endParaRPr lang="en-US" b="1" dirty="0">
              <a:solidFill>
                <a:srgbClr val="0E66AF"/>
              </a:solidFill>
            </a:endParaRPr>
          </a:p>
          <a:p>
            <a:r>
              <a:rPr lang="en-US" b="1" dirty="0">
                <a:solidFill>
                  <a:srgbClr val="0E66AF"/>
                </a:solidFill>
              </a:rPr>
              <a:t>Kate Brett, PhD</a:t>
            </a:r>
          </a:p>
          <a:p>
            <a:r>
              <a:rPr lang="en-US" sz="2133" b="1" dirty="0">
                <a:solidFill>
                  <a:srgbClr val="0E66AF"/>
                </a:solidFill>
              </a:rPr>
              <a:t>Division of Vital Statistics</a:t>
            </a:r>
          </a:p>
          <a:p>
            <a:endParaRPr lang="en-US" dirty="0"/>
          </a:p>
        </p:txBody>
      </p:sp>
      <p:pic>
        <p:nvPicPr>
          <p:cNvPr id="7172" name="Picture 6" descr="Logos of the United States Department of Health and Human Services and Centers for Disease Control and Preven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515101"/>
            <a:ext cx="2540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596" y="386781"/>
            <a:ext cx="7151427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33" dirty="0">
                <a:solidFill>
                  <a:srgbClr val="FFFFFF"/>
                </a:solidFill>
                <a:latin typeface="Calibri" panose="020F0502020204030204" pitchFamily="34" charset="0"/>
              </a:rPr>
              <a:t>National Center for Health Statistics</a:t>
            </a:r>
          </a:p>
        </p:txBody>
      </p:sp>
    </p:spTree>
    <p:extLst>
      <p:ext uri="{BB962C8B-B14F-4D97-AF65-F5344CB8AC3E}">
        <p14:creationId xmlns:p14="http://schemas.microsoft.com/office/powerpoint/2010/main" val="322030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Align changes with needs of researchers and end-users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Communications with researchers and users</a:t>
            </a:r>
          </a:p>
          <a:p>
            <a:r>
              <a:rPr lang="en-US" sz="2800" dirty="0"/>
              <a:t>Presentations at national meetings to describe the project and solicit input </a:t>
            </a:r>
          </a:p>
          <a:p>
            <a:r>
              <a:rPr lang="en-US" sz="2800" dirty="0"/>
              <a:t>PCOR work group of the NCHS Board of Scientific Counselors </a:t>
            </a:r>
          </a:p>
          <a:p>
            <a:pPr lvl="1"/>
            <a:r>
              <a:rPr lang="en-US" sz="2800" dirty="0"/>
              <a:t>Identify issues that will affect the usability and usefulness of drug overdose mortality data for the research community</a:t>
            </a:r>
          </a:p>
        </p:txBody>
      </p:sp>
    </p:spTree>
    <p:extLst>
      <p:ext uri="{BB962C8B-B14F-4D97-AF65-F5344CB8AC3E}">
        <p14:creationId xmlns:p14="http://schemas.microsoft.com/office/powerpoint/2010/main" val="2038327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projects: Enhancing electronic death registration system (EDRS) use and utility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PCOR III: 2 states funded to pilot data interoperability</a:t>
            </a:r>
          </a:p>
          <a:p>
            <a:r>
              <a:rPr lang="en-US" sz="2800" dirty="0"/>
              <a:t>ORCU FY18: </a:t>
            </a:r>
          </a:p>
          <a:p>
            <a:pPr lvl="1"/>
            <a:r>
              <a:rPr lang="en-US" sz="2800" dirty="0"/>
              <a:t>4 additional states to pilot data interoperability</a:t>
            </a:r>
          </a:p>
          <a:p>
            <a:pPr lvl="1"/>
            <a:r>
              <a:rPr lang="en-US" sz="2800" dirty="0"/>
              <a:t>10 states to work on projects on data timeliness</a:t>
            </a:r>
          </a:p>
          <a:p>
            <a:r>
              <a:rPr lang="en-US" sz="2800" dirty="0"/>
              <a:t>ORCU FY19:</a:t>
            </a:r>
          </a:p>
          <a:p>
            <a:pPr lvl="1"/>
            <a:r>
              <a:rPr lang="en-US" sz="2800" dirty="0"/>
              <a:t>Establish EDRS in all 50 states, DC, NYC, several territories</a:t>
            </a:r>
          </a:p>
          <a:p>
            <a:pPr lvl="1"/>
            <a:r>
              <a:rPr lang="en-US" sz="2800" dirty="0"/>
              <a:t>5 additional states to pilot data interoperability</a:t>
            </a:r>
          </a:p>
          <a:p>
            <a:pPr lvl="1"/>
            <a:r>
              <a:rPr lang="en-US" sz="2800" dirty="0"/>
              <a:t>8 states to work on expanding the use of EDRS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5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State Goals for Timely and Accurate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Goal #1:  Transmit 80% of the mortality records to NCHS within 10 days of the date of the event </a:t>
            </a:r>
          </a:p>
          <a:p>
            <a:r>
              <a:rPr lang="en-US" sz="2800" dirty="0"/>
              <a:t>Goal #2: Transmit 90% of the drug overdose deaths to NCHS within 90 days of the date of the event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25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Reporting timeliness of mortality data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529669"/>
            <a:ext cx="10972800" cy="445558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sz="3200" dirty="0"/>
          </a:p>
        </p:txBody>
      </p:sp>
      <p:graphicFrame>
        <p:nvGraphicFramePr>
          <p:cNvPr id="6" name="Chart 5" descr="This chart shows a increase in the percentage of mortality records received at NCHS within 10 days from 7% in 2010 to 59% in 2018."/>
          <p:cNvGraphicFramePr/>
          <p:nvPr>
            <p:extLst>
              <p:ext uri="{D42A27DB-BD31-4B8C-83A1-F6EECF244321}">
                <p14:modId xmlns:p14="http://schemas.microsoft.com/office/powerpoint/2010/main" val="2187648213"/>
              </p:ext>
            </p:extLst>
          </p:nvPr>
        </p:nvGraphicFramePr>
        <p:xfrm>
          <a:off x="1112669" y="1878417"/>
          <a:ext cx="9966663" cy="3789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6856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Percent of Drug Overdose Death Reported within 90 Days: Implementers’ Community, 2018</a:t>
            </a:r>
            <a:endParaRPr lang="en-US" dirty="0"/>
          </a:p>
        </p:txBody>
      </p:sp>
      <p:sp>
        <p:nvSpPr>
          <p:cNvPr id="3" name="Text Placeholder 2" descr="This chart shows the differences in the proportion of drug overdose death records reported to NCHS within 90 days by the six Implementers' Community jurisdictions. 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sz="3200" dirty="0"/>
          </a:p>
        </p:txBody>
      </p:sp>
      <p:graphicFrame>
        <p:nvGraphicFramePr>
          <p:cNvPr id="6" name="Chart 5" descr="This chart shows presents the varying percentage of drug overdose death records that are received by NCHS within 90 days by the 6 Implementers' Community jurisdictions, between 37% to 74%. "/>
          <p:cNvGraphicFramePr/>
          <p:nvPr>
            <p:extLst>
              <p:ext uri="{D42A27DB-BD31-4B8C-83A1-F6EECF244321}">
                <p14:modId xmlns:p14="http://schemas.microsoft.com/office/powerpoint/2010/main" val="2429349215"/>
              </p:ext>
            </p:extLst>
          </p:nvPr>
        </p:nvGraphicFramePr>
        <p:xfrm>
          <a:off x="1088572" y="1785258"/>
          <a:ext cx="9925446" cy="333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12"/>
          <p:cNvSpPr txBox="1">
            <a:spLocks/>
          </p:cNvSpPr>
          <p:nvPr/>
        </p:nvSpPr>
        <p:spPr>
          <a:xfrm>
            <a:off x="609600" y="5595258"/>
            <a:ext cx="10972800" cy="86073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marL="228600" indent="-228600" algn="l" defTabSz="914400" rtl="0" eaLnBrk="1" latinLnBrk="0" hangingPunct="1">
              <a:lnSpc>
                <a:spcPts val="11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Estimates are for 6 states in Implementers’ Community.  Data presented are first date that a death record was submitted and was codable as a drug overdose death. The measure being used is a rolling 12 month average with a 6 month lag.   Report generated 7/3/2019.</a:t>
            </a:r>
          </a:p>
        </p:txBody>
      </p:sp>
    </p:spTree>
    <p:extLst>
      <p:ext uri="{BB962C8B-B14F-4D97-AF65-F5344CB8AC3E}">
        <p14:creationId xmlns:p14="http://schemas.microsoft.com/office/powerpoint/2010/main" val="2208387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State Projects to Increase Timeliness and Quality of Mortality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Establish EDRS in all jurisdictions</a:t>
            </a:r>
          </a:p>
          <a:p>
            <a:pPr lvl="1"/>
            <a:r>
              <a:rPr lang="en-US" sz="2800" dirty="0"/>
              <a:t>Currently in 46 states, DC and NYC</a:t>
            </a:r>
          </a:p>
          <a:p>
            <a:pPr lvl="1"/>
            <a:r>
              <a:rPr lang="en-US" sz="2800" dirty="0"/>
              <a:t>New projects will support 6 new jurisdictions</a:t>
            </a:r>
          </a:p>
          <a:p>
            <a:r>
              <a:rPr lang="en-US" sz="2800" dirty="0"/>
              <a:t>Promote FHIR-enabled interoperability of data</a:t>
            </a:r>
          </a:p>
          <a:p>
            <a:pPr lvl="1"/>
            <a:r>
              <a:rPr lang="en-US" sz="2800" dirty="0"/>
              <a:t>Currently supporting 6 jurisdictions to pilot FHIR interoperability</a:t>
            </a:r>
          </a:p>
          <a:p>
            <a:pPr lvl="1"/>
            <a:r>
              <a:rPr lang="en-US" sz="2800" dirty="0"/>
              <a:t>New projects in 5 additional jurisdictions</a:t>
            </a:r>
          </a:p>
          <a:p>
            <a:r>
              <a:rPr lang="en-US" sz="2800" dirty="0"/>
              <a:t>Encourage increased efforts to improve timeliness</a:t>
            </a:r>
          </a:p>
          <a:p>
            <a:pPr lvl="1"/>
            <a:r>
              <a:rPr lang="en-US" sz="2800" dirty="0"/>
              <a:t>10 jurisdictions working on variety of topics</a:t>
            </a:r>
          </a:p>
          <a:p>
            <a:r>
              <a:rPr lang="en-US" sz="2800" dirty="0"/>
              <a:t>Expand use of EDRS within jurisdictions</a:t>
            </a:r>
          </a:p>
          <a:p>
            <a:pPr lvl="1"/>
            <a:r>
              <a:rPr lang="en-US" sz="2800" dirty="0"/>
              <a:t>8 states with &lt; 80% usage have newly funded projects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648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 descr="CDC/HHS logo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162"/>
          <a:stretch/>
        </p:blipFill>
        <p:spPr>
          <a:xfrm>
            <a:off x="0" y="5709517"/>
            <a:ext cx="12192000" cy="114848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048000" y="2382561"/>
            <a:ext cx="6096000" cy="20622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7581" lvl="1" algn="ctr" defTabSz="1219170" eaLnBrk="0" fontAlgn="base" hangingPunct="0">
              <a:spcAft>
                <a:spcPct val="0"/>
              </a:spcAft>
              <a:buClr>
                <a:srgbClr val="000000"/>
              </a:buClr>
            </a:pPr>
            <a:r>
              <a:rPr lang="en-US" sz="4800" dirty="0">
                <a:solidFill>
                  <a:srgbClr val="0E66AF"/>
                </a:solidFill>
                <a:latin typeface="Myriad Web Pro" panose="020B0503030403020204" pitchFamily="34" charset="0"/>
              </a:rPr>
              <a:t>Kate Brett</a:t>
            </a:r>
          </a:p>
          <a:p>
            <a:pPr marL="137581" lvl="1" algn="ctr" defTabSz="1219170" eaLnBrk="0" fontAlgn="base" hangingPunct="0">
              <a:spcBef>
                <a:spcPts val="16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667" dirty="0">
                <a:solidFill>
                  <a:srgbClr val="0E66AF"/>
                </a:solidFill>
                <a:latin typeface="Myriad Web Pro" panose="020B0503030403020204" pitchFamily="34" charset="0"/>
              </a:rPr>
              <a:t>Phone: 301-458-4113</a:t>
            </a:r>
          </a:p>
          <a:p>
            <a:pPr marL="137581" lvl="1" algn="ctr" defTabSz="1219170" eaLnBrk="0" fontAlgn="base" hangingPunct="0">
              <a:spcBef>
                <a:spcPts val="16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667" dirty="0">
                <a:solidFill>
                  <a:srgbClr val="0E66AF"/>
                </a:solidFill>
                <a:latin typeface="Myriad Web Pro" panose="020B0503030403020204" pitchFamily="34" charset="0"/>
              </a:rPr>
              <a:t>KBrett@cdc.gov</a:t>
            </a:r>
          </a:p>
        </p:txBody>
      </p:sp>
    </p:spTree>
    <p:extLst>
      <p:ext uri="{BB962C8B-B14F-4D97-AF65-F5344CB8AC3E}">
        <p14:creationId xmlns:p14="http://schemas.microsoft.com/office/powerpoint/2010/main" val="408614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Rise in Opioid Overdose Deaths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4867" y="1733233"/>
            <a:ext cx="5181600" cy="4351338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457189" indent="-45718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267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90575" indent="-38099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33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523962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2133547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7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74313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A0A0A"/>
                </a:solidFill>
              </a:rPr>
              <a:t>Opioid overdoses have risen significantly over the past decade, accounting for more than 42,000 deaths by 2016 (five times higher than 1999)</a:t>
            </a:r>
          </a:p>
          <a:p>
            <a:r>
              <a:rPr lang="en-US" dirty="0">
                <a:solidFill>
                  <a:srgbClr val="0A0A0A"/>
                </a:solidFill>
              </a:rPr>
              <a:t>In 2017, the White House declared the opioid epidemic as a national public health emergency</a:t>
            </a:r>
          </a:p>
          <a:p>
            <a:r>
              <a:rPr lang="en-US" dirty="0">
                <a:solidFill>
                  <a:srgbClr val="0A0A0A"/>
                </a:solidFill>
              </a:rPr>
              <a:t>HHS responded with a 5-point strategy to combat the crisis</a:t>
            </a:r>
          </a:p>
          <a:p>
            <a:pPr lvl="1"/>
            <a:r>
              <a:rPr lang="en-US" dirty="0">
                <a:solidFill>
                  <a:srgbClr val="0A0A0A"/>
                </a:solidFill>
              </a:rPr>
              <a:t>Better prevention, treatment and recovery services</a:t>
            </a:r>
          </a:p>
          <a:p>
            <a:pPr lvl="1"/>
            <a:r>
              <a:rPr lang="en-US" dirty="0">
                <a:solidFill>
                  <a:srgbClr val="0A0A0A"/>
                </a:solidFill>
              </a:rPr>
              <a:t>Better data</a:t>
            </a:r>
          </a:p>
          <a:p>
            <a:pPr lvl="1"/>
            <a:r>
              <a:rPr lang="en-US" dirty="0">
                <a:solidFill>
                  <a:srgbClr val="0A0A0A"/>
                </a:solidFill>
              </a:rPr>
              <a:t>Better pain management</a:t>
            </a:r>
          </a:p>
          <a:p>
            <a:pPr lvl="1"/>
            <a:r>
              <a:rPr lang="en-US" dirty="0">
                <a:solidFill>
                  <a:srgbClr val="0A0A0A"/>
                </a:solidFill>
              </a:rPr>
              <a:t>Better availability of overdose-reversing drugs</a:t>
            </a:r>
          </a:p>
          <a:p>
            <a:pPr lvl="1"/>
            <a:r>
              <a:rPr lang="en-US" dirty="0">
                <a:solidFill>
                  <a:srgbClr val="0A0A0A"/>
                </a:solidFill>
              </a:rPr>
              <a:t>Better research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Content Placeholder 8" descr="Between 1999 and 2017, the age-adjusted drug overdose death rates have increased for deaths due to synthetic opioids other than methadone, and heroin, driving a increase in the mortality rate for the overall overdose death rate due all opioids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2325515"/>
            <a:ext cx="5181600" cy="31260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87650" y="1716067"/>
            <a:ext cx="5128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Age-adjusted drug overdose death rates by opioid category: US, 1999-2017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2096" y="5451604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6"/>
                </a:solidFill>
              </a:rPr>
              <a:t>Hedegaard H, Miniño AM, Warner M. Drug overdose deaths in the United States, 1999–2017. NCHS Data Brief, no 329. Hyattsville, MD: National Center for Health Statistics. 2018.</a:t>
            </a:r>
          </a:p>
        </p:txBody>
      </p:sp>
    </p:spTree>
    <p:extLst>
      <p:ext uri="{BB962C8B-B14F-4D97-AF65-F5344CB8AC3E}">
        <p14:creationId xmlns:p14="http://schemas.microsoft.com/office/powerpoint/2010/main" val="180837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DVS funding received to address opioid mortality data</a:t>
            </a:r>
            <a:r>
              <a:rPr lang="en-US" dirty="0"/>
              <a:t> quality and timeliness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Patient-Centered Outcomes Initiative (PCORI)….……………..………$2,613,000 </a:t>
            </a:r>
          </a:p>
          <a:p>
            <a:pPr marL="0" indent="0">
              <a:buNone/>
            </a:pPr>
            <a:r>
              <a:rPr lang="en-US" dirty="0"/>
              <a:t>      Strengthen opioid mortality data infrastructure for outcomes research </a:t>
            </a:r>
          </a:p>
          <a:p>
            <a:r>
              <a:rPr lang="en-US" dirty="0"/>
              <a:t>CDC Opioid Response Coordinating Unit (ORCU) FY18 #1……..…$1,930,000</a:t>
            </a:r>
          </a:p>
          <a:p>
            <a:pPr marL="0" indent="0">
              <a:buNone/>
            </a:pPr>
            <a:r>
              <a:rPr lang="en-US" dirty="0"/>
              <a:t>       Improve data processing and presentation within NCHS</a:t>
            </a:r>
          </a:p>
          <a:p>
            <a:r>
              <a:rPr lang="en-US" dirty="0"/>
              <a:t>CDC ORCU FY18 #2……….……………….………………………..……..…..….$5,900,000</a:t>
            </a:r>
          </a:p>
          <a:p>
            <a:pPr marL="0" indent="0">
              <a:buNone/>
            </a:pPr>
            <a:r>
              <a:rPr lang="en-US" dirty="0"/>
              <a:t>       Improve data processing and sharing in the jurisdictions</a:t>
            </a:r>
          </a:p>
          <a:p>
            <a:r>
              <a:rPr lang="en-US" dirty="0"/>
              <a:t>ORCU FY19………………………………………………………………………...…$11,500,000</a:t>
            </a:r>
          </a:p>
          <a:p>
            <a:pPr marL="0" indent="0">
              <a:buNone/>
            </a:pPr>
            <a:r>
              <a:rPr lang="en-US" dirty="0"/>
              <a:t>      Overall improvement of opioid overdose data in four areas:</a:t>
            </a:r>
          </a:p>
          <a:p>
            <a:pPr marL="0" indent="0">
              <a:buNone/>
            </a:pPr>
            <a:r>
              <a:rPr lang="en-US" dirty="0"/>
              <a:t>	State infrastructure, data interoperability, NCHS IT, medical</a:t>
            </a:r>
          </a:p>
          <a:p>
            <a:pPr marL="0" indent="0">
              <a:buNone/>
            </a:pPr>
            <a:r>
              <a:rPr lang="en-US" dirty="0"/>
              <a:t>	examiner/coroner processes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2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6AB1E9-4473-432C-8808-0C686C8E9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DVS projects undertaken to strengthen opioid overdose data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D8D3BE-D0A2-4315-9461-81FEB5DE17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thereby strengthen mortality data overall</a:t>
            </a:r>
          </a:p>
        </p:txBody>
      </p:sp>
    </p:spTree>
    <p:extLst>
      <p:ext uri="{BB962C8B-B14F-4D97-AF65-F5344CB8AC3E}">
        <p14:creationId xmlns:p14="http://schemas.microsoft.com/office/powerpoint/2010/main" val="322175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 nationally approved HL7 FHIR standards for vital records death reporting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Draft implementation guide developed: Vital Records Mortality Reporting FHIR IG</a:t>
            </a:r>
          </a:p>
          <a:p>
            <a:r>
              <a:rPr lang="en-US" sz="2800" dirty="0"/>
              <a:t>HL7 Ballot Process: March-May 2019</a:t>
            </a:r>
          </a:p>
          <a:p>
            <a:r>
              <a:rPr lang="en-US" sz="2800" dirty="0"/>
              <a:t>Connectathon trials of the balloted data standards beginning with HL7 FHIR Connectathon Sept 14-15, 2019</a:t>
            </a:r>
          </a:p>
          <a:p>
            <a:endParaRPr lang="en-US" sz="2800" dirty="0"/>
          </a:p>
          <a:p>
            <a:r>
              <a:rPr lang="en-US" sz="2800" dirty="0"/>
              <a:t>Expand HL7 FHIR standard for mortality reporting to include </a:t>
            </a:r>
          </a:p>
          <a:p>
            <a:pPr lvl="1"/>
            <a:r>
              <a:rPr lang="en-US" sz="2800" dirty="0"/>
              <a:t>Data sent back to jurisdictions</a:t>
            </a:r>
          </a:p>
          <a:p>
            <a:pPr lvl="1"/>
            <a:r>
              <a:rPr lang="en-US" sz="2800" dirty="0"/>
              <a:t>Data obtained from medical examiners and coroners</a:t>
            </a:r>
          </a:p>
          <a:p>
            <a:r>
              <a:rPr lang="en-US" sz="2800" dirty="0"/>
              <a:t>Continue to pilot test data standards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3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applications to test FHIR data standards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Reference implementation of an EDRS: Nightingale Project</a:t>
            </a:r>
          </a:p>
          <a:p>
            <a:r>
              <a:rPr lang="en-US" sz="2800" dirty="0"/>
              <a:t>Testing framework for the development of systems that perform FHIR-based exchange of data: Canary </a:t>
            </a:r>
          </a:p>
          <a:p>
            <a:endParaRPr lang="en-US" sz="2800" dirty="0"/>
          </a:p>
          <a:p>
            <a:r>
              <a:rPr lang="en-US" sz="2800" dirty="0"/>
              <a:t>Award to develop reference implementation of Medical Examiner/Coroner case management system as well as the testing framework is being awarded this month</a:t>
            </a:r>
          </a:p>
        </p:txBody>
      </p:sp>
    </p:spTree>
    <p:extLst>
      <p:ext uri="{BB962C8B-B14F-4D97-AF65-F5344CB8AC3E}">
        <p14:creationId xmlns:p14="http://schemas.microsoft.com/office/powerpoint/2010/main" val="355322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Modernize the technology capabilities of the National Vital Statistics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Incorporate natural language and machine learning techniques to increase the proportion of records that can be coded automatically for cause of death</a:t>
            </a:r>
          </a:p>
          <a:p>
            <a:r>
              <a:rPr lang="en-US" sz="2800" dirty="0"/>
              <a:t>Create supplemental drug data, beyond ICD-10 coding, by mining the literal text fields of mortality records</a:t>
            </a:r>
          </a:p>
          <a:p>
            <a:endParaRPr lang="en-US" sz="2800" dirty="0"/>
          </a:p>
          <a:p>
            <a:r>
              <a:rPr lang="en-US" sz="2800" dirty="0"/>
              <a:t>Transition the NVSS processing system from batch to one that can receive, code, and return cause of death codes as individual record transactions from states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660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guidelines on death investigations, evaluations and certifications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Update the guidelines produced by the National Association of Medical Examiners (NAME) in 2013</a:t>
            </a:r>
          </a:p>
          <a:p>
            <a:r>
              <a:rPr lang="en-US" sz="2800" dirty="0"/>
              <a:t>Develop training materials and methodology for educating medical examiners and coroners about the new guidelines   </a:t>
            </a:r>
          </a:p>
          <a:p>
            <a:endParaRPr lang="en-US" sz="2800" dirty="0"/>
          </a:p>
          <a:p>
            <a:r>
              <a:rPr lang="en-US" sz="2800" dirty="0"/>
              <a:t>Develop recommendations for forensic toxicology practices for drug overdose investigation</a:t>
            </a:r>
          </a:p>
          <a:p>
            <a:r>
              <a:rPr lang="en-US" sz="2800" dirty="0"/>
              <a:t>Expand ability to work with the medical examiner/coroner community</a:t>
            </a:r>
          </a:p>
        </p:txBody>
      </p:sp>
    </p:spTree>
    <p:extLst>
      <p:ext uri="{BB962C8B-B14F-4D97-AF65-F5344CB8AC3E}">
        <p14:creationId xmlns:p14="http://schemas.microsoft.com/office/powerpoint/2010/main" val="331420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Redesign Vital Statistics Rapid Release Program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Add additional demographic information to data releases</a:t>
            </a:r>
          </a:p>
          <a:p>
            <a:endParaRPr lang="en-US" sz="2800" dirty="0"/>
          </a:p>
          <a:p>
            <a:r>
              <a:rPr lang="en-US" sz="2800" dirty="0"/>
              <a:t>Add detailed drug type information</a:t>
            </a:r>
          </a:p>
          <a:p>
            <a:r>
              <a:rPr lang="en-US" sz="2800" dirty="0"/>
              <a:t>Publish papers documenting decision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4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CEH_ATSDR_combined">
  <a:themeElements>
    <a:clrScheme name="CDC OD Dark PPT Colors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FFC000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11105</TotalTime>
  <Words>920</Words>
  <Application>Microsoft Office PowerPoint</Application>
  <PresentationFormat>Widescreen</PresentationFormat>
  <Paragraphs>105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 New</vt:lpstr>
      <vt:lpstr>Myriad Web Pro</vt:lpstr>
      <vt:lpstr>Wingdings</vt:lpstr>
      <vt:lpstr>NCEH_ATSDR_combined</vt:lpstr>
      <vt:lpstr>Modernizing the Mortality Data System --- Capturing Timely Opioid-related Death Data</vt:lpstr>
      <vt:lpstr>Rise in Opioid Overdose Deaths</vt:lpstr>
      <vt:lpstr>DVS funding received to address opioid mortality data quality and timeliness</vt:lpstr>
      <vt:lpstr>DVS projects undertaken to strengthen opioid overdose data</vt:lpstr>
      <vt:lpstr>Establish nationally approved HL7 FHIR standards for vital records death reporting </vt:lpstr>
      <vt:lpstr>Create applications to test FHIR data standards </vt:lpstr>
      <vt:lpstr>Modernize the technology capabilities of the National Vital Statistics System</vt:lpstr>
      <vt:lpstr>National guidelines on death investigations, evaluations and certifications</vt:lpstr>
      <vt:lpstr>Redesign Vital Statistics Rapid Release Program</vt:lpstr>
      <vt:lpstr>Align changes with needs of researchers and end-users</vt:lpstr>
      <vt:lpstr>State projects: Enhancing electronic death registration system (EDRS) use and utility</vt:lpstr>
      <vt:lpstr>State Goals for Timely and Accurate Data</vt:lpstr>
      <vt:lpstr>Reporting timeliness of mortality data</vt:lpstr>
      <vt:lpstr>Percent of Drug Overdose Death Reported within 90 Days: Implementers’ Community, 2018</vt:lpstr>
      <vt:lpstr>State Projects to Increase Timeliness and Quality of Mortality Data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Scientific Counselors</dc:title>
  <dc:creator>Spencer, Merianne (CDC/OPHSS/NCHS)</dc:creator>
  <cp:lastModifiedBy>Moore, Jennifer A. (CDC/DDPHSS/NCHS/OD)</cp:lastModifiedBy>
  <cp:revision>160</cp:revision>
  <cp:lastPrinted>2018-06-09T14:41:07Z</cp:lastPrinted>
  <dcterms:created xsi:type="dcterms:W3CDTF">2018-05-24T21:21:07Z</dcterms:created>
  <dcterms:modified xsi:type="dcterms:W3CDTF">2021-01-15T19:29:36Z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2021-01-15T19:28:34Z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4c27c41b-c592-4c42-ad30-54264f152856</vt:lpwstr>
  </property>
  <property fmtid="{D5CDD505-2E9C-101B-9397-08002B2CF9AE}" pid="8" name="MSIP_Label_7b94a7b8-f06c-4dfe-bdcc-9b548fd58c31_ContentBits">
    <vt:lpwstr>0</vt:lpwstr>
  </property>
</Properties>
</file>