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8" r:id="rId1"/>
  </p:sldMasterIdLst>
  <p:notesMasterIdLst>
    <p:notesMasterId r:id="rId15"/>
  </p:notesMasterIdLst>
  <p:handoutMasterIdLst>
    <p:handoutMasterId r:id="rId16"/>
  </p:handoutMasterIdLst>
  <p:sldIdLst>
    <p:sldId id="257" r:id="rId2"/>
    <p:sldId id="1421" r:id="rId3"/>
    <p:sldId id="1423" r:id="rId4"/>
    <p:sldId id="1412" r:id="rId5"/>
    <p:sldId id="1411" r:id="rId6"/>
    <p:sldId id="1415" r:id="rId7"/>
    <p:sldId id="1418" r:id="rId8"/>
    <p:sldId id="1420" r:id="rId9"/>
    <p:sldId id="1419" r:id="rId10"/>
    <p:sldId id="1422" r:id="rId11"/>
    <p:sldId id="258" r:id="rId12"/>
    <p:sldId id="259" r:id="rId13"/>
    <p:sldId id="298" r:id="rId14"/>
  </p:sldIdLst>
  <p:sldSz cx="9144000" cy="5143500" type="screen16x9"/>
  <p:notesSz cx="7315200" cy="96012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yriad Web Pro" panose="020B0503030403020204" pitchFamily="34" charset="77"/>
      <p:regular r:id="rId21"/>
      <p:bold r:id="rId22"/>
      <p:italic r:id="rId23"/>
      <p:boldItalic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E2A"/>
    <a:srgbClr val="006858"/>
    <a:srgbClr val="008BB0"/>
    <a:srgbClr val="695E4A"/>
    <a:srgbClr val="0088B7"/>
    <a:srgbClr val="B45340"/>
    <a:srgbClr val="9A4E9E"/>
    <a:srgbClr val="FFFFFF"/>
    <a:srgbClr val="006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1" autoAdjust="0"/>
    <p:restoredTop sz="85986" autoAdjust="0"/>
  </p:normalViewPr>
  <p:slideViewPr>
    <p:cSldViewPr snapToGrid="0">
      <p:cViewPr varScale="1">
        <p:scale>
          <a:sx n="146" d="100"/>
          <a:sy n="146" d="100"/>
        </p:scale>
        <p:origin x="1504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88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9D4F3-1CB6-4E57-BC6A-8FDD6DF1AC39}" type="datetimeFigureOut">
              <a:rPr lang="en-US" smtClean="0"/>
              <a:t>5/31/22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2C7E1-5E17-4B76-93F9-C135FF019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25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5/31/22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084AA2-EDF3-41B6-9BD5-4D1331E35CE7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12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33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37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26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00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32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48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6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90152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410866720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006A71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5636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372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679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5632"/>
            <a:ext cx="9144000" cy="88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5361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D0CA3-3349-CA4C-9C7F-0D597105E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A13AD-1880-7343-8DAE-54961CB2F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4F584-A939-0C40-AA4C-322DFDC6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EEFA-545F-9441-AC08-8C4E3F12E759}" type="datetimeFigureOut">
              <a:rPr lang="en-US" smtClean="0"/>
              <a:t>5/31/22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D300F-E85A-A347-83F7-E26077344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52068-CAAE-4C49-BE74-606C9E147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4FF5-F199-2949-BEBA-9A09B89FC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0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8640" y="1031966"/>
            <a:ext cx="7966710" cy="360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52" r:id="rId3"/>
    <p:sldLayoutId id="2147483823" r:id="rId4"/>
    <p:sldLayoutId id="2147483849" r:id="rId5"/>
    <p:sldLayoutId id="2147483861" r:id="rId6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2060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2060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2060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518746" y="1262518"/>
            <a:ext cx="8423031" cy="151589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Assessment of the Use of Panel Survey Data by NCHS</a:t>
            </a:r>
            <a:b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Population Health Survey Planning, Methodology and Data Presentation (PHSPMDP) BSC Workgroup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dirty="0"/>
            </a:br>
            <a:br>
              <a:rPr lang="en-US" dirty="0"/>
            </a:br>
            <a:br>
              <a:rPr lang="en-US" altLang="en-US" dirty="0"/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18746" y="3758495"/>
            <a:ext cx="8238392" cy="1127830"/>
          </a:xfrm>
        </p:spPr>
        <p:txBody>
          <a:bodyPr/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NCHS Board of Scientific Counselors Meeting</a:t>
            </a:r>
          </a:p>
          <a:p>
            <a:r>
              <a:rPr lang="en-US" dirty="0">
                <a:cs typeface="Times New Roman" panose="02020603050405020304" pitchFamily="18" charset="0"/>
              </a:rPr>
              <a:t>May 26, 2022</a:t>
            </a:r>
            <a:endParaRPr lang="en-US" dirty="0"/>
          </a:p>
          <a:p>
            <a:endParaRPr lang="en-US" dirty="0"/>
          </a:p>
        </p:txBody>
      </p:sp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6325"/>
            <a:ext cx="190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1">
            <a:extLst>
              <a:ext uri="{FF2B5EF4-FFF2-40B4-BE49-F238E27FC236}">
                <a16:creationId xmlns:a16="http://schemas.microsoft.com/office/drawing/2014/main" id="{6E88DCD2-C79A-440E-960A-9740F0186041}"/>
              </a:ext>
            </a:extLst>
          </p:cNvPr>
          <p:cNvSpPr txBox="1">
            <a:spLocks/>
          </p:cNvSpPr>
          <p:nvPr/>
        </p:nvSpPr>
        <p:spPr bwMode="auto">
          <a:xfrm>
            <a:off x="518746" y="2847630"/>
            <a:ext cx="8238392" cy="87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 baseline="0">
                <a:solidFill>
                  <a:srgbClr val="006858"/>
                </a:solidFill>
                <a:effectLst/>
                <a:latin typeface="Calibri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Times New Roman" panose="02020603050405020304" pitchFamily="18" charset="0"/>
              </a:rPr>
              <a:t>Andy Peytchev, Workgroup Chair</a:t>
            </a:r>
          </a:p>
        </p:txBody>
      </p:sp>
    </p:spTree>
    <p:extLst>
      <p:ext uri="{BB962C8B-B14F-4D97-AF65-F5344CB8AC3E}">
        <p14:creationId xmlns:p14="http://schemas.microsoft.com/office/powerpoint/2010/main" val="352278263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B3F82-3330-2248-B5DE-E23410150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1: Under what conditions—continued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CA086-344B-664B-AECE-8F5BE914AA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E2A"/>
                </a:solidFill>
              </a:rPr>
              <a:t>Avoid estimates that are related to</a:t>
            </a:r>
          </a:p>
          <a:p>
            <a:pPr lvl="1"/>
            <a:r>
              <a:rPr lang="en-US" dirty="0">
                <a:solidFill>
                  <a:srgbClr val="000E2A"/>
                </a:solidFill>
              </a:rPr>
              <a:t>Data collection methods (e.g., technology use)</a:t>
            </a:r>
          </a:p>
          <a:p>
            <a:pPr lvl="1"/>
            <a:r>
              <a:rPr lang="en-US" dirty="0">
                <a:solidFill>
                  <a:srgbClr val="000E2A"/>
                </a:solidFill>
              </a:rPr>
              <a:t>Willingness to participate (e.g., volunteering, voting)</a:t>
            </a:r>
          </a:p>
          <a:p>
            <a:r>
              <a:rPr lang="en-US" dirty="0">
                <a:solidFill>
                  <a:srgbClr val="000E2A"/>
                </a:solidFill>
              </a:rPr>
              <a:t>Avoid some subgroup/subdomain estimates</a:t>
            </a:r>
          </a:p>
          <a:p>
            <a:pPr lvl="1"/>
            <a:r>
              <a:rPr lang="en-US" dirty="0">
                <a:solidFill>
                  <a:srgbClr val="000E2A"/>
                </a:solidFill>
              </a:rPr>
              <a:t>Affluent minority bias</a:t>
            </a:r>
          </a:p>
          <a:p>
            <a:pPr lvl="1"/>
            <a:r>
              <a:rPr lang="en-US" dirty="0">
                <a:solidFill>
                  <a:srgbClr val="000E2A"/>
                </a:solidFill>
              </a:rPr>
              <a:t>Acculturation</a:t>
            </a:r>
          </a:p>
          <a:p>
            <a:r>
              <a:rPr lang="en-US" dirty="0">
                <a:solidFill>
                  <a:srgbClr val="000E2A"/>
                </a:solidFill>
              </a:rPr>
              <a:t>Pilot new or altered measures prior to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58648376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3E36-D524-474D-BE81-D062BDF41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2: What additional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E8E1B-211D-C044-B4DA-3A1B193B55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E2A"/>
                </a:solidFill>
              </a:rPr>
              <a:t>Augmenting a panel with other samples or administrative data to address </a:t>
            </a:r>
            <a:r>
              <a:rPr lang="en-US" dirty="0" err="1">
                <a:solidFill>
                  <a:srgbClr val="000E2A"/>
                </a:solidFill>
              </a:rPr>
              <a:t>undercoverage</a:t>
            </a:r>
            <a:r>
              <a:rPr lang="en-US" dirty="0">
                <a:solidFill>
                  <a:srgbClr val="000E2A"/>
                </a:solidFill>
              </a:rPr>
              <a:t> and nonresponse</a:t>
            </a:r>
          </a:p>
          <a:p>
            <a:pPr lvl="1"/>
            <a:r>
              <a:rPr lang="en-US" dirty="0">
                <a:solidFill>
                  <a:srgbClr val="000E2A"/>
                </a:solidFill>
              </a:rPr>
              <a:t>Augmentation with probability-based samples</a:t>
            </a:r>
          </a:p>
          <a:p>
            <a:r>
              <a:rPr lang="en-US" dirty="0">
                <a:solidFill>
                  <a:srgbClr val="000E2A"/>
                </a:solidFill>
              </a:rPr>
              <a:t>Conduct an evaluation study. Design a short omnibus survey with NCHS-relevant measures and conduct a multi-panel study with additional cross-sectional arms for comparison</a:t>
            </a:r>
          </a:p>
          <a:p>
            <a:pPr lvl="1"/>
            <a:r>
              <a:rPr lang="en-US" dirty="0">
                <a:solidFill>
                  <a:srgbClr val="000E2A"/>
                </a:solidFill>
              </a:rPr>
              <a:t>Several probability-based panels</a:t>
            </a:r>
          </a:p>
          <a:p>
            <a:pPr lvl="1"/>
            <a:r>
              <a:rPr lang="en-US" dirty="0">
                <a:solidFill>
                  <a:srgbClr val="000E2A"/>
                </a:solidFill>
              </a:rPr>
              <a:t>A panel+ (augmented panel, e.g., with prepaid cell phone numbers)</a:t>
            </a:r>
          </a:p>
          <a:p>
            <a:pPr lvl="1"/>
            <a:r>
              <a:rPr lang="en-US" dirty="0">
                <a:solidFill>
                  <a:srgbClr val="000E2A"/>
                </a:solidFill>
              </a:rPr>
              <a:t>Address-Based Sample (ABS) web and/or mail</a:t>
            </a:r>
          </a:p>
          <a:p>
            <a:pPr lvl="1"/>
            <a:r>
              <a:rPr lang="en-US" dirty="0">
                <a:solidFill>
                  <a:srgbClr val="000E2A"/>
                </a:solidFill>
              </a:rPr>
              <a:t>High response rate survey (e.g. NHIS) for some measures</a:t>
            </a:r>
          </a:p>
        </p:txBody>
      </p:sp>
    </p:spTree>
    <p:extLst>
      <p:ext uri="{BB962C8B-B14F-4D97-AF65-F5344CB8AC3E}">
        <p14:creationId xmlns:p14="http://schemas.microsoft.com/office/powerpoint/2010/main" val="20006255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3E36-D524-474D-BE81-D062BDF41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2: What additional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E8E1B-211D-C044-B4DA-3A1B193B55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E2A"/>
                </a:solidFill>
              </a:rPr>
              <a:t>Different adjustment methods</a:t>
            </a:r>
          </a:p>
          <a:p>
            <a:pPr lvl="1"/>
            <a:r>
              <a:rPr lang="en-US" dirty="0">
                <a:solidFill>
                  <a:srgbClr val="000E2A"/>
                </a:solidFill>
              </a:rPr>
              <a:t>Consider non-sociodemographic variables—yet stable over time</a:t>
            </a:r>
          </a:p>
          <a:p>
            <a:pPr lvl="2"/>
            <a:r>
              <a:rPr lang="en-US" dirty="0">
                <a:solidFill>
                  <a:srgbClr val="000E2A"/>
                </a:solidFill>
              </a:rPr>
              <a:t>Technology</a:t>
            </a:r>
          </a:p>
          <a:p>
            <a:pPr lvl="2"/>
            <a:r>
              <a:rPr lang="en-US" dirty="0">
                <a:solidFill>
                  <a:srgbClr val="000E2A"/>
                </a:solidFill>
              </a:rPr>
              <a:t>Civic engagement</a:t>
            </a:r>
          </a:p>
          <a:p>
            <a:pPr lvl="2"/>
            <a:r>
              <a:rPr lang="en-US" dirty="0">
                <a:solidFill>
                  <a:srgbClr val="000E2A"/>
                </a:solidFill>
              </a:rPr>
              <a:t>Health</a:t>
            </a:r>
          </a:p>
          <a:p>
            <a:r>
              <a:rPr lang="en-US" dirty="0">
                <a:solidFill>
                  <a:srgbClr val="000E2A"/>
                </a:solidFill>
              </a:rPr>
              <a:t>Design auxiliary variables to embed in other survey vehicles or admin data</a:t>
            </a:r>
          </a:p>
          <a:p>
            <a:r>
              <a:rPr lang="en-US" dirty="0">
                <a:solidFill>
                  <a:srgbClr val="000E2A"/>
                </a:solidFill>
              </a:rPr>
              <a:t>Periodic evaluation</a:t>
            </a:r>
          </a:p>
          <a:p>
            <a:r>
              <a:rPr lang="en-US" dirty="0">
                <a:solidFill>
                  <a:srgbClr val="000E2A"/>
                </a:solidFill>
              </a:rPr>
              <a:t>Communication of data quality for web panel data relative to core survey data—</a:t>
            </a:r>
            <a:r>
              <a:rPr lang="en-US" i="1" dirty="0">
                <a:solidFill>
                  <a:srgbClr val="000E2A"/>
                </a:solidFill>
              </a:rPr>
              <a:t>not discussed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07893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F0F0EA-9C26-4311-8C3A-0D2400B15654}"/>
              </a:ext>
            </a:extLst>
          </p:cNvPr>
          <p:cNvSpPr txBox="1"/>
          <p:nvPr/>
        </p:nvSpPr>
        <p:spPr>
          <a:xfrm>
            <a:off x="3169957" y="1921447"/>
            <a:ext cx="2226796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</a:rPr>
              <a:t>Discussion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87288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A92858-EF74-964A-930C-6F4DD5EEF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Workgroup members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1675D1-C3C3-EE4D-A1D9-2AD8BCCD1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BSC</a:t>
            </a:r>
          </a:p>
          <a:p>
            <a:r>
              <a:rPr lang="en-US" b="0" dirty="0" err="1"/>
              <a:t>Mollyann</a:t>
            </a:r>
            <a:r>
              <a:rPr lang="en-US" b="0" dirty="0"/>
              <a:t> Brodie</a:t>
            </a:r>
          </a:p>
          <a:p>
            <a:r>
              <a:rPr lang="en-US" b="0" dirty="0"/>
              <a:t>Ken Copeland</a:t>
            </a:r>
          </a:p>
          <a:p>
            <a:r>
              <a:rPr lang="en-US" b="0" dirty="0"/>
              <a:t>Scott </a:t>
            </a:r>
            <a:r>
              <a:rPr lang="en-US" b="0" dirty="0" err="1"/>
              <a:t>Holan</a:t>
            </a:r>
            <a:endParaRPr lang="en-US" b="0" dirty="0"/>
          </a:p>
          <a:p>
            <a:r>
              <a:rPr lang="en-US" b="0" dirty="0"/>
              <a:t>Andy Peytchev</a:t>
            </a:r>
          </a:p>
          <a:p>
            <a:endParaRPr lang="en-US" b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D5EB12-80BF-E147-835B-9F7FA76EDAE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NCHS</a:t>
            </a:r>
          </a:p>
          <a:p>
            <a:r>
              <a:rPr lang="en-US" b="0" dirty="0"/>
              <a:t>Stephen Blumberg</a:t>
            </a:r>
          </a:p>
          <a:p>
            <a:r>
              <a:rPr lang="en-US" b="0" dirty="0"/>
              <a:t>Rebecca Hines</a:t>
            </a:r>
          </a:p>
          <a:p>
            <a:r>
              <a:rPr lang="en-US" b="0" dirty="0"/>
              <a:t>Jennifer Parker</a:t>
            </a:r>
          </a:p>
        </p:txBody>
      </p:sp>
    </p:spTree>
    <p:extLst>
      <p:ext uri="{BB962C8B-B14F-4D97-AF65-F5344CB8AC3E}">
        <p14:creationId xmlns:p14="http://schemas.microsoft.com/office/powerpoint/2010/main" val="254454845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80E3A5-5567-FA79-C35C-90F6FDB0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Tasks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B78BF2-7F5B-781A-C24D-069EBEA4A0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Restatement of the Workgroup charge and summary of activities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Provide the Workgroup findings under the two main questions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Discuss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The findings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Anything that should be added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Vote on the Workgroup’s findings</a:t>
            </a:r>
          </a:p>
        </p:txBody>
      </p:sp>
    </p:spTree>
    <p:extLst>
      <p:ext uri="{BB962C8B-B14F-4D97-AF65-F5344CB8AC3E}">
        <p14:creationId xmlns:p14="http://schemas.microsoft.com/office/powerpoint/2010/main" val="230244842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735A5-830C-4C3D-A306-B848BDE2A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NCHS’ Questions for the Workgroup’s Consideration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64B2E-F793-400D-A74C-BAD1CEFBF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Given the </a:t>
            </a:r>
            <a:r>
              <a:rPr lang="en-US" sz="24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current scientific knowledge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under what conditions would you recommend the use of online panel surveys for emerging or supplemental topics where “gold-standard” survey data may or may not be available?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What additional research and evaluation is recommended, if any, to increase your confidence in the fitness-for-use of estimates from online panel surveys for these purposes?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26700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735A5-830C-4C3D-A306-B848BDE2A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the Workgroup’s Consideration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64B2E-F793-400D-A74C-BAD1CEFBF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Possible directions</a:t>
            </a:r>
          </a:p>
          <a:p>
            <a:pPr lvl="1" indent="-34290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Supplementing online panel data with other modes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Supplementing one online panel with other online panels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Fielding new questions on gold-standard surveys to provide better calibration measures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Improvements in statistical approaches to developing weights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Communication of data quality for online </a:t>
            </a:r>
            <a:r>
              <a:rPr lang="en-US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panel data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relative to core survey data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28160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735A5-830C-4C3D-A306-B848BDE2A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6315"/>
            <a:ext cx="8229600" cy="857250"/>
          </a:xfrm>
        </p:spPr>
        <p:txBody>
          <a:bodyPr/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Parameters discussed by the Workgroup to aid relevance and discussion</a:t>
            </a:r>
            <a:endParaRPr lang="en-US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64B2E-F793-400D-A74C-BAD1CEFBF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387215"/>
            <a:ext cx="8229600" cy="334168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E2A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External panels will be used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E2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Survey content will focus on emerging and supplemental topics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E2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NCHS will retain control </a:t>
            </a:r>
            <a:r>
              <a:rPr lang="en-US" dirty="0">
                <a:solidFill>
                  <a:srgbClr val="000E2A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over survey content and collected data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E2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Data will be disseminated </a:t>
            </a:r>
            <a:r>
              <a:rPr lang="en-US" dirty="0">
                <a:solidFill>
                  <a:srgbClr val="000E2A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through an NCHS Experimental Estimates program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70754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AA1C8-CB8C-4E34-B119-E758AD185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Workgroup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83FE9-2274-4ED5-8C38-DA1DBAEA0C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E2A"/>
                </a:solidFill>
              </a:rPr>
              <a:t>Internal Workgroup meetings before and after the panel meetings</a:t>
            </a:r>
          </a:p>
          <a:p>
            <a:r>
              <a:rPr lang="en-US" dirty="0">
                <a:solidFill>
                  <a:srgbClr val="000E2A"/>
                </a:solidFill>
              </a:rPr>
              <a:t>Three panel meetings to gather information</a:t>
            </a:r>
          </a:p>
          <a:p>
            <a:pPr lvl="1"/>
            <a:r>
              <a:rPr lang="en-US" dirty="0">
                <a:solidFill>
                  <a:srgbClr val="000E2A"/>
                </a:solidFill>
              </a:rPr>
              <a:t>Private panel providers and designers (January 6)</a:t>
            </a:r>
          </a:p>
          <a:p>
            <a:pPr lvl="2"/>
            <a:r>
              <a:rPr lang="en-US" dirty="0">
                <a:solidFill>
                  <a:srgbClr val="000E2A"/>
                </a:solidFill>
              </a:rPr>
              <a:t>Andrew Mercer, Pew Research Center—American Trends Panel</a:t>
            </a:r>
          </a:p>
          <a:p>
            <a:pPr lvl="2"/>
            <a:r>
              <a:rPr lang="en-US" dirty="0">
                <a:solidFill>
                  <a:srgbClr val="000E2A"/>
                </a:solidFill>
              </a:rPr>
              <a:t>Jenny </a:t>
            </a:r>
            <a:r>
              <a:rPr lang="en-US" dirty="0" err="1">
                <a:solidFill>
                  <a:srgbClr val="000E2A"/>
                </a:solidFill>
              </a:rPr>
              <a:t>Marlar</a:t>
            </a:r>
            <a:r>
              <a:rPr lang="en-US" dirty="0">
                <a:solidFill>
                  <a:srgbClr val="000E2A"/>
                </a:solidFill>
              </a:rPr>
              <a:t>, The Gallup Organization—The Gallup Panel</a:t>
            </a:r>
          </a:p>
          <a:p>
            <a:pPr lvl="2"/>
            <a:r>
              <a:rPr lang="en-US" dirty="0">
                <a:solidFill>
                  <a:srgbClr val="000E2A"/>
                </a:solidFill>
              </a:rPr>
              <a:t>Mike Dennis, NORC—</a:t>
            </a:r>
            <a:r>
              <a:rPr lang="en-US" dirty="0" err="1">
                <a:solidFill>
                  <a:srgbClr val="000E2A"/>
                </a:solidFill>
              </a:rPr>
              <a:t>AmeriSpeak</a:t>
            </a:r>
            <a:r>
              <a:rPr lang="en-US" dirty="0">
                <a:solidFill>
                  <a:srgbClr val="000E2A"/>
                </a:solidFill>
              </a:rPr>
              <a:t> Panel</a:t>
            </a:r>
          </a:p>
          <a:p>
            <a:pPr lvl="2"/>
            <a:r>
              <a:rPr lang="en-US" dirty="0">
                <a:solidFill>
                  <a:srgbClr val="000E2A"/>
                </a:solidFill>
              </a:rPr>
              <a:t>Frances </a:t>
            </a:r>
            <a:r>
              <a:rPr lang="en-US" dirty="0" err="1">
                <a:solidFill>
                  <a:srgbClr val="000E2A"/>
                </a:solidFill>
              </a:rPr>
              <a:t>Barlas</a:t>
            </a:r>
            <a:r>
              <a:rPr lang="en-US" dirty="0">
                <a:solidFill>
                  <a:srgbClr val="000E2A"/>
                </a:solidFill>
              </a:rPr>
              <a:t>, IPSOS—</a:t>
            </a:r>
            <a:r>
              <a:rPr lang="en-US" dirty="0" err="1">
                <a:solidFill>
                  <a:srgbClr val="000E2A"/>
                </a:solidFill>
              </a:rPr>
              <a:t>KnowledgePanel</a:t>
            </a:r>
            <a:endParaRPr lang="en-US" dirty="0">
              <a:solidFill>
                <a:srgbClr val="000E2A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2345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4367-E7C0-8748-8407-EAE368562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Workgroup activities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DA41B-802F-6347-B825-F6E650CD43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rgbClr val="000E2A"/>
                </a:solidFill>
              </a:rPr>
              <a:t>Federal colleagues involved in the design and use of panels and rapid surveys (January 27)</a:t>
            </a:r>
          </a:p>
          <a:p>
            <a:pPr lvl="2"/>
            <a:r>
              <a:rPr lang="en-US" dirty="0">
                <a:solidFill>
                  <a:srgbClr val="000E2A"/>
                </a:solidFill>
              </a:rPr>
              <a:t>Jennifer Hunter Childs, U.S. Census Bureau—</a:t>
            </a:r>
            <a:r>
              <a:rPr lang="en-US" dirty="0" err="1">
                <a:solidFill>
                  <a:srgbClr val="000E2A"/>
                </a:solidFill>
              </a:rPr>
              <a:t>AskUS</a:t>
            </a:r>
            <a:r>
              <a:rPr lang="en-US" dirty="0">
                <a:solidFill>
                  <a:srgbClr val="000E2A"/>
                </a:solidFill>
              </a:rPr>
              <a:t> Panel</a:t>
            </a:r>
          </a:p>
          <a:p>
            <a:pPr lvl="2"/>
            <a:r>
              <a:rPr lang="en-US" dirty="0">
                <a:solidFill>
                  <a:srgbClr val="000E2A"/>
                </a:solidFill>
              </a:rPr>
              <a:t>Jason Fields, U.S. Census Bureau—Household Pulse Survey</a:t>
            </a:r>
          </a:p>
          <a:p>
            <a:pPr lvl="1"/>
            <a:endParaRPr lang="en-US" dirty="0">
              <a:solidFill>
                <a:srgbClr val="000E2A"/>
              </a:solidFill>
            </a:endParaRPr>
          </a:p>
          <a:p>
            <a:pPr lvl="1"/>
            <a:r>
              <a:rPr lang="en-US" dirty="0">
                <a:solidFill>
                  <a:srgbClr val="000E2A"/>
                </a:solidFill>
              </a:rPr>
              <a:t>Additional panel provider and user (March 22)</a:t>
            </a:r>
          </a:p>
          <a:p>
            <a:pPr lvl="2"/>
            <a:r>
              <a:rPr lang="en-US" dirty="0">
                <a:solidFill>
                  <a:srgbClr val="000E2A"/>
                </a:solidFill>
              </a:rPr>
              <a:t>Ashley Kirzinger, Kaiser Family Foundation</a:t>
            </a:r>
          </a:p>
          <a:p>
            <a:pPr lvl="2"/>
            <a:r>
              <a:rPr lang="en-US" dirty="0">
                <a:solidFill>
                  <a:srgbClr val="000E2A"/>
                </a:solidFill>
              </a:rPr>
              <a:t>Eran Ben-Porath, SSRS—Opinion Panel</a:t>
            </a:r>
          </a:p>
          <a:p>
            <a:pPr lvl="2"/>
            <a:r>
              <a:rPr lang="en-US" dirty="0">
                <a:solidFill>
                  <a:srgbClr val="000E2A"/>
                </a:solidFill>
              </a:rPr>
              <a:t>Cameron McPhee, SSRS—Opinion Panel</a:t>
            </a:r>
          </a:p>
        </p:txBody>
      </p:sp>
    </p:spTree>
    <p:extLst>
      <p:ext uri="{BB962C8B-B14F-4D97-AF65-F5344CB8AC3E}">
        <p14:creationId xmlns:p14="http://schemas.microsoft.com/office/powerpoint/2010/main" val="237885600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B3F82-3330-2248-B5DE-E23410150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1: Under what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CA086-344B-664B-AECE-8F5BE914AA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000E2A"/>
                </a:solidFill>
              </a:rPr>
              <a:t>Cross-sectional estimates</a:t>
            </a:r>
          </a:p>
          <a:p>
            <a:pPr lvl="1"/>
            <a:r>
              <a:rPr lang="en-US" dirty="0">
                <a:solidFill>
                  <a:srgbClr val="000E2A"/>
                </a:solidFill>
              </a:rPr>
              <a:t>Avoid estimates that can be reported using cross-sectional household surveys</a:t>
            </a:r>
          </a:p>
          <a:p>
            <a:pPr lvl="1"/>
            <a:r>
              <a:rPr lang="en-US" dirty="0">
                <a:solidFill>
                  <a:srgbClr val="000E2A"/>
                </a:solidFill>
              </a:rPr>
              <a:t>Estimates from online panels are going to be subjected to greater risk of bias</a:t>
            </a:r>
          </a:p>
          <a:p>
            <a:pPr lvl="1"/>
            <a:r>
              <a:rPr lang="en-US" dirty="0">
                <a:solidFill>
                  <a:srgbClr val="000E2A"/>
                </a:solidFill>
              </a:rPr>
              <a:t>An added risk to NCHS is the production of alternative and discrepant estimates</a:t>
            </a:r>
          </a:p>
          <a:p>
            <a:pPr lvl="1"/>
            <a:r>
              <a:rPr lang="en-US" dirty="0">
                <a:solidFill>
                  <a:srgbClr val="000E2A"/>
                </a:solidFill>
              </a:rPr>
              <a:t>Focus on timely estimates for new, emerging, or supplemental topics</a:t>
            </a:r>
          </a:p>
          <a:p>
            <a:r>
              <a:rPr lang="en-US" dirty="0">
                <a:solidFill>
                  <a:srgbClr val="000E2A"/>
                </a:solidFill>
              </a:rPr>
              <a:t>Estimates of trends</a:t>
            </a:r>
          </a:p>
          <a:p>
            <a:pPr lvl="1"/>
            <a:r>
              <a:rPr lang="en-US" dirty="0">
                <a:solidFill>
                  <a:srgbClr val="000E2A"/>
                </a:solidFill>
              </a:rPr>
              <a:t>Well-suited for measuring change over time</a:t>
            </a:r>
          </a:p>
          <a:p>
            <a:pPr lvl="1"/>
            <a:r>
              <a:rPr lang="en-US" dirty="0">
                <a:solidFill>
                  <a:srgbClr val="000E2A"/>
                </a:solidFill>
              </a:rPr>
              <a:t>Possibility of also following the same individuals</a:t>
            </a:r>
          </a:p>
          <a:p>
            <a:pPr lvl="1"/>
            <a:r>
              <a:rPr lang="en-US" dirty="0">
                <a:solidFill>
                  <a:srgbClr val="000E2A"/>
                </a:solidFill>
              </a:rPr>
              <a:t>Requires panel designs that are stable over time</a:t>
            </a:r>
          </a:p>
          <a:p>
            <a:pPr lvl="1"/>
            <a:r>
              <a:rPr lang="en-US" dirty="0">
                <a:solidFill>
                  <a:srgbClr val="000E2A"/>
                </a:solidFill>
              </a:rPr>
              <a:t>Attention to panel management decisions (retiring, refreshing)</a:t>
            </a:r>
          </a:p>
        </p:txBody>
      </p:sp>
    </p:spTree>
    <p:extLst>
      <p:ext uri="{BB962C8B-B14F-4D97-AF65-F5344CB8AC3E}">
        <p14:creationId xmlns:p14="http://schemas.microsoft.com/office/powerpoint/2010/main" val="314409622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EH_ATSDR_combined">
  <a:themeElements>
    <a:clrScheme name="Custom 7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13559</TotalTime>
  <Words>701</Words>
  <Application>Microsoft Macintosh PowerPoint</Application>
  <PresentationFormat>On-screen Show (16:9)</PresentationFormat>
  <Paragraphs>101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Arial</vt:lpstr>
      <vt:lpstr>Myriad Web Pro</vt:lpstr>
      <vt:lpstr>Wingdings</vt:lpstr>
      <vt:lpstr>Courier New</vt:lpstr>
      <vt:lpstr>NCEH_ATSDR_combined</vt:lpstr>
      <vt:lpstr>Assessment of the Use of Panel Survey Data by NCHS Population Health Survey Planning, Methodology and Data Presentation (PHSPMDP) BSC Workgroup       </vt:lpstr>
      <vt:lpstr>Workgroup members</vt:lpstr>
      <vt:lpstr>Today’s Tasks</vt:lpstr>
      <vt:lpstr>NCHS’ Questions for the Workgroup’s Consideration</vt:lpstr>
      <vt:lpstr>Questions for the Workgroup’s Consideration (cont)</vt:lpstr>
      <vt:lpstr>Parameters discussed by the Workgroup to aid relevance and discussion</vt:lpstr>
      <vt:lpstr>Workgroup activities</vt:lpstr>
      <vt:lpstr>Workgroup activities continued</vt:lpstr>
      <vt:lpstr>Question 1: Under what conditions</vt:lpstr>
      <vt:lpstr>Question 1: Under what conditions—continued</vt:lpstr>
      <vt:lpstr>Question 2: What additional research</vt:lpstr>
      <vt:lpstr>Question 2: What additional research</vt:lpstr>
      <vt:lpstr>PowerPoint Presentation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Peytchev, Andy</cp:lastModifiedBy>
  <cp:revision>230</cp:revision>
  <dcterms:created xsi:type="dcterms:W3CDTF">2011-03-17T17:43:16Z</dcterms:created>
  <dcterms:modified xsi:type="dcterms:W3CDTF">2022-06-06T13:08:52Z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2021-05-12T12:29:06Z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9aa6432d-a071-4320-86a6-eb34cd0d1133</vt:lpwstr>
  </property>
  <property fmtid="{D5CDD505-2E9C-101B-9397-08002B2CF9AE}" pid="9" name="MSIP_Label_7b94a7b8-f06c-4dfe-bdcc-9b548fd58c31_ContentBits">
    <vt:lpwstr>0</vt:lpwstr>
  </property>
</Properties>
</file>