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3" r:id="rId3"/>
    <p:sldMasterId id="2147483695" r:id="rId4"/>
    <p:sldMasterId id="2147483728" r:id="rId5"/>
    <p:sldMasterId id="2147483756" r:id="rId6"/>
    <p:sldMasterId id="2147483800" r:id="rId7"/>
    <p:sldMasterId id="2147483903" r:id="rId8"/>
    <p:sldMasterId id="2147484026" r:id="rId9"/>
    <p:sldMasterId id="2147484079" r:id="rId10"/>
    <p:sldMasterId id="2147484200" r:id="rId11"/>
  </p:sldMasterIdLst>
  <p:notesMasterIdLst>
    <p:notesMasterId r:id="rId51"/>
  </p:notesMasterIdLst>
  <p:handoutMasterIdLst>
    <p:handoutMasterId r:id="rId52"/>
  </p:handoutMasterIdLst>
  <p:sldIdLst>
    <p:sldId id="738" r:id="rId12"/>
    <p:sldId id="452" r:id="rId13"/>
    <p:sldId id="704" r:id="rId14"/>
    <p:sldId id="608" r:id="rId15"/>
    <p:sldId id="618" r:id="rId16"/>
    <p:sldId id="505" r:id="rId17"/>
    <p:sldId id="517" r:id="rId18"/>
    <p:sldId id="358" r:id="rId19"/>
    <p:sldId id="632" r:id="rId20"/>
    <p:sldId id="633" r:id="rId21"/>
    <p:sldId id="721" r:id="rId22"/>
    <p:sldId id="634" r:id="rId23"/>
    <p:sldId id="720" r:id="rId24"/>
    <p:sldId id="637" r:id="rId25"/>
    <p:sldId id="732" r:id="rId26"/>
    <p:sldId id="723" r:id="rId27"/>
    <p:sldId id="640" r:id="rId28"/>
    <p:sldId id="616" r:id="rId29"/>
    <p:sldId id="602" r:id="rId30"/>
    <p:sldId id="731" r:id="rId31"/>
    <p:sldId id="692" r:id="rId32"/>
    <p:sldId id="691" r:id="rId33"/>
    <p:sldId id="560" r:id="rId34"/>
    <p:sldId id="702" r:id="rId35"/>
    <p:sldId id="722" r:id="rId36"/>
    <p:sldId id="735" r:id="rId37"/>
    <p:sldId id="681" r:id="rId38"/>
    <p:sldId id="727" r:id="rId39"/>
    <p:sldId id="699" r:id="rId40"/>
    <p:sldId id="685" r:id="rId41"/>
    <p:sldId id="713" r:id="rId42"/>
    <p:sldId id="669" r:id="rId43"/>
    <p:sldId id="703" r:id="rId44"/>
    <p:sldId id="653" r:id="rId45"/>
    <p:sldId id="666" r:id="rId46"/>
    <p:sldId id="737" r:id="rId47"/>
    <p:sldId id="317" r:id="rId48"/>
    <p:sldId id="736" r:id="rId49"/>
    <p:sldId id="480"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A6C932-5CDF-4249-97E0-B81FAEB8D745}">
          <p14:sldIdLst>
            <p14:sldId id="738"/>
            <p14:sldId id="452"/>
            <p14:sldId id="704"/>
            <p14:sldId id="608"/>
            <p14:sldId id="618"/>
            <p14:sldId id="505"/>
            <p14:sldId id="517"/>
            <p14:sldId id="358"/>
            <p14:sldId id="632"/>
            <p14:sldId id="633"/>
            <p14:sldId id="721"/>
            <p14:sldId id="634"/>
            <p14:sldId id="720"/>
            <p14:sldId id="637"/>
            <p14:sldId id="732"/>
            <p14:sldId id="723"/>
            <p14:sldId id="640"/>
            <p14:sldId id="616"/>
            <p14:sldId id="602"/>
            <p14:sldId id="731"/>
            <p14:sldId id="692"/>
            <p14:sldId id="691"/>
            <p14:sldId id="560"/>
            <p14:sldId id="702"/>
            <p14:sldId id="722"/>
            <p14:sldId id="735"/>
            <p14:sldId id="681"/>
            <p14:sldId id="727"/>
            <p14:sldId id="699"/>
            <p14:sldId id="685"/>
            <p14:sldId id="713"/>
            <p14:sldId id="669"/>
            <p14:sldId id="703"/>
            <p14:sldId id="653"/>
            <p14:sldId id="666"/>
            <p14:sldId id="737"/>
            <p14:sldId id="317"/>
            <p14:sldId id="736"/>
            <p14:sldId id="480"/>
          </p14:sldIdLst>
        </p14:section>
      </p14:sectionLst>
    </p:ex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1" clrIdx="0"/>
  <p:cmAuthor id="1" name="Cohen, Stacy (CDC/OID/NCHHSTP)" initials="CS(" lastIdx="1" clrIdx="1"/>
  <p:cmAuthor id="2" name="Mermin, Jonathan (CDC/OID/NCHHSTP)" initials="MJ(" lastIdx="1" clrIdx="2">
    <p:extLst>
      <p:ext uri="{19B8F6BF-5375-455C-9EA6-DF929625EA0E}">
        <p15:presenceInfo xmlns:p15="http://schemas.microsoft.com/office/powerpoint/2012/main" userId="S-1-5-21-1207783550-2075000910-922709458-177437" providerId="AD"/>
      </p:ext>
    </p:extLst>
  </p:cmAuthor>
  <p:cmAuthor id="3" name="Bingham, Sara (CDC/OID/NCHHSTP)" initials="BS(" lastIdx="1" clrIdx="3">
    <p:extLst>
      <p:ext uri="{19B8F6BF-5375-455C-9EA6-DF929625EA0E}">
        <p15:presenceInfo xmlns:p15="http://schemas.microsoft.com/office/powerpoint/2012/main" userId="S-1-5-21-1207783550-2075000910-922709458-1770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FF"/>
    <a:srgbClr val="000000"/>
    <a:srgbClr val="333300"/>
    <a:srgbClr val="FF99CC"/>
    <a:srgbClr val="0000FF"/>
    <a:srgbClr val="CC3300"/>
    <a:srgbClr val="99FF99"/>
    <a:srgbClr val="66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6088" autoAdjust="0"/>
  </p:normalViewPr>
  <p:slideViewPr>
    <p:cSldViewPr>
      <p:cViewPr varScale="1">
        <p:scale>
          <a:sx n="126" d="100"/>
          <a:sy n="126" d="100"/>
        </p:scale>
        <p:origin x="150" y="456"/>
      </p:cViewPr>
      <p:guideLst>
        <p:guide orient="horz" pos="2112"/>
        <p:guide pos="3840"/>
      </p:guideLst>
    </p:cSldViewPr>
  </p:slideViewPr>
  <p:outlineViewPr>
    <p:cViewPr>
      <p:scale>
        <a:sx n="33" d="100"/>
        <a:sy n="33" d="100"/>
      </p:scale>
      <p:origin x="0" y="-8616"/>
    </p:cViewPr>
  </p:outlineViewPr>
  <p:notesTextViewPr>
    <p:cViewPr>
      <p:scale>
        <a:sx n="3" d="2"/>
        <a:sy n="3" d="2"/>
      </p:scale>
      <p:origin x="0" y="0"/>
    </p:cViewPr>
  </p:notesTextViewPr>
  <p:sorterViewPr>
    <p:cViewPr>
      <p:scale>
        <a:sx n="180" d="100"/>
        <a:sy n="180" d="100"/>
      </p:scale>
      <p:origin x="0" y="-24426"/>
    </p:cViewPr>
  </p:sorterViewPr>
  <p:notesViewPr>
    <p:cSldViewPr>
      <p:cViewPr varScale="1">
        <p:scale>
          <a:sx n="87" d="100"/>
          <a:sy n="87" d="100"/>
        </p:scale>
        <p:origin x="29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Stable Incidence</c:v>
                </c:pt>
              </c:strCache>
            </c:strRef>
          </c:tx>
          <c:spPr>
            <a:ln w="69850" cap="rnd">
              <a:solidFill>
                <a:srgbClr val="FF6600"/>
              </a:solidFill>
              <a:round/>
            </a:ln>
            <a:effectLst/>
          </c:spPr>
          <c:marker>
            <c:symbol val="none"/>
          </c:marker>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General</c:formatCode>
                <c:ptCount val="11"/>
                <c:pt idx="0">
                  <c:v>44241</c:v>
                </c:pt>
                <c:pt idx="1">
                  <c:v>79931</c:v>
                </c:pt>
                <c:pt idx="2">
                  <c:v>147710</c:v>
                </c:pt>
                <c:pt idx="3">
                  <c:v>196964</c:v>
                </c:pt>
                <c:pt idx="4">
                  <c:v>239012</c:v>
                </c:pt>
                <c:pt idx="5">
                  <c:v>285047</c:v>
                </c:pt>
                <c:pt idx="6">
                  <c:v>330574</c:v>
                </c:pt>
                <c:pt idx="7">
                  <c:v>375621</c:v>
                </c:pt>
                <c:pt idx="8">
                  <c:v>420215</c:v>
                </c:pt>
                <c:pt idx="9">
                  <c:v>464379</c:v>
                </c:pt>
                <c:pt idx="10">
                  <c:v>508134</c:v>
                </c:pt>
              </c:numCache>
            </c:numRef>
          </c:val>
          <c:smooth val="0"/>
          <c:extLst>
            <c:ext xmlns:c16="http://schemas.microsoft.com/office/drawing/2014/chart" uri="{C3380CC4-5D6E-409C-BE32-E72D297353CC}">
              <c16:uniqueId val="{00000000-08BE-4BFE-BB8E-61428A2F28FE}"/>
            </c:ext>
          </c:extLst>
        </c:ser>
        <c:ser>
          <c:idx val="1"/>
          <c:order val="1"/>
          <c:tx>
            <c:strRef>
              <c:f>Sheet1!$C$1</c:f>
              <c:strCache>
                <c:ptCount val="1"/>
                <c:pt idx="0">
                  <c:v>Achieve goals in 10 years</c:v>
                </c:pt>
              </c:strCache>
            </c:strRef>
          </c:tx>
          <c:spPr>
            <a:ln w="50800" cap="rnd">
              <a:solidFill>
                <a:srgbClr val="00B050"/>
              </a:solidFill>
              <a:round/>
            </a:ln>
            <a:effectLst/>
          </c:spPr>
          <c:marker>
            <c:symbol val="none"/>
          </c:marker>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General</c:formatCode>
                <c:ptCount val="11"/>
                <c:pt idx="0">
                  <c:v>44241</c:v>
                </c:pt>
                <c:pt idx="1">
                  <c:v>79931</c:v>
                </c:pt>
                <c:pt idx="2">
                  <c:v>147710</c:v>
                </c:pt>
                <c:pt idx="3">
                  <c:v>196964</c:v>
                </c:pt>
                <c:pt idx="4">
                  <c:v>239012</c:v>
                </c:pt>
                <c:pt idx="5">
                  <c:v>285047</c:v>
                </c:pt>
                <c:pt idx="6">
                  <c:v>322645</c:v>
                </c:pt>
                <c:pt idx="7">
                  <c:v>349064</c:v>
                </c:pt>
                <c:pt idx="8">
                  <c:v>370725</c:v>
                </c:pt>
                <c:pt idx="9">
                  <c:v>388974</c:v>
                </c:pt>
                <c:pt idx="10">
                  <c:v>404725</c:v>
                </c:pt>
              </c:numCache>
            </c:numRef>
          </c:val>
          <c:smooth val="0"/>
          <c:extLst>
            <c:ext xmlns:c16="http://schemas.microsoft.com/office/drawing/2014/chart" uri="{C3380CC4-5D6E-409C-BE32-E72D297353CC}">
              <c16:uniqueId val="{00000001-08BE-4BFE-BB8E-61428A2F28FE}"/>
            </c:ext>
          </c:extLst>
        </c:ser>
        <c:ser>
          <c:idx val="2"/>
          <c:order val="2"/>
          <c:tx>
            <c:strRef>
              <c:f>Sheet1!$D$1</c:f>
              <c:strCache>
                <c:ptCount val="1"/>
                <c:pt idx="0">
                  <c:v>Achieve goals in 5 years</c:v>
                </c:pt>
              </c:strCache>
            </c:strRef>
          </c:tx>
          <c:spPr>
            <a:ln w="57150" cap="rnd">
              <a:solidFill>
                <a:srgbClr val="0070C0"/>
              </a:solidFill>
              <a:round/>
            </a:ln>
            <a:effectLst/>
          </c:spPr>
          <c:marker>
            <c:symbol val="none"/>
          </c:marker>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Sheet1!$D$2:$D$12</c:f>
              <c:numCache>
                <c:formatCode>General</c:formatCode>
                <c:ptCount val="11"/>
                <c:pt idx="0">
                  <c:v>44241</c:v>
                </c:pt>
                <c:pt idx="1">
                  <c:v>79931</c:v>
                </c:pt>
                <c:pt idx="2">
                  <c:v>102984</c:v>
                </c:pt>
                <c:pt idx="3">
                  <c:v>124708</c:v>
                </c:pt>
                <c:pt idx="4">
                  <c:v>143016</c:v>
                </c:pt>
                <c:pt idx="5">
                  <c:v>158816</c:v>
                </c:pt>
                <c:pt idx="6">
                  <c:v>172737</c:v>
                </c:pt>
                <c:pt idx="7">
                  <c:v>185223</c:v>
                </c:pt>
                <c:pt idx="8">
                  <c:v>196590</c:v>
                </c:pt>
                <c:pt idx="9">
                  <c:v>207068</c:v>
                </c:pt>
                <c:pt idx="10" formatCode="#,##0">
                  <c:v>216825</c:v>
                </c:pt>
              </c:numCache>
            </c:numRef>
          </c:val>
          <c:smooth val="0"/>
          <c:extLst>
            <c:ext xmlns:c16="http://schemas.microsoft.com/office/drawing/2014/chart" uri="{C3380CC4-5D6E-409C-BE32-E72D297353CC}">
              <c16:uniqueId val="{00000002-08BE-4BFE-BB8E-61428A2F28FE}"/>
            </c:ext>
          </c:extLst>
        </c:ser>
        <c:dLbls>
          <c:showLegendKey val="0"/>
          <c:showVal val="0"/>
          <c:showCatName val="0"/>
          <c:showSerName val="0"/>
          <c:showPercent val="0"/>
          <c:showBubbleSize val="0"/>
        </c:dLbls>
        <c:smooth val="0"/>
        <c:axId val="372035352"/>
        <c:axId val="371328888"/>
      </c:lineChart>
      <c:catAx>
        <c:axId val="3720353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a:solidFill>
                      <a:srgbClr val="000000"/>
                    </a:solidFill>
                    <a:latin typeface="Arial" panose="020B0604020202020204" pitchFamily="34" charset="0"/>
                    <a:cs typeface="Arial" panose="020B060402020202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rgbClr val="000000"/>
                </a:solidFill>
                <a:latin typeface="Arial" panose="020B0604020202020204" pitchFamily="34" charset="0"/>
                <a:ea typeface="+mn-ea"/>
                <a:cs typeface="+mn-cs"/>
              </a:defRPr>
            </a:pPr>
            <a:endParaRPr lang="en-US"/>
          </a:p>
        </c:txPr>
        <c:crossAx val="371328888"/>
        <c:crosses val="autoZero"/>
        <c:auto val="1"/>
        <c:lblAlgn val="ctr"/>
        <c:lblOffset val="100"/>
        <c:noMultiLvlLbl val="0"/>
      </c:catAx>
      <c:valAx>
        <c:axId val="371328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solidFill>
                      <a:srgbClr val="000000"/>
                    </a:solidFill>
                    <a:latin typeface="Arial" panose="020B0604020202020204" pitchFamily="34" charset="0"/>
                    <a:cs typeface="Arial" panose="020B0604020202020204" pitchFamily="34" charset="0"/>
                  </a:rPr>
                  <a:t>Number of HIV Infected Americans</a:t>
                </a:r>
              </a:p>
            </c:rich>
          </c:tx>
          <c:layout>
            <c:manualLayout>
              <c:xMode val="edge"/>
              <c:yMode val="edge"/>
              <c:x val="5.7471264367816091E-3"/>
              <c:y val="2.6616435876549913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rgbClr val="000000"/>
                </a:solidFill>
                <a:latin typeface="Arial" panose="020B0604020202020204" pitchFamily="34" charset="0"/>
                <a:ea typeface="+mn-ea"/>
                <a:cs typeface="+mn-cs"/>
              </a:defRPr>
            </a:pPr>
            <a:endParaRPr lang="en-US"/>
          </a:p>
        </c:txPr>
        <c:crossAx val="372035352"/>
        <c:crosses val="autoZero"/>
        <c:crossBetween val="between"/>
      </c:valAx>
      <c:spPr>
        <a:noFill/>
        <a:ln>
          <a:noFill/>
        </a:ln>
        <a:effectLst/>
      </c:spPr>
    </c:plotArea>
    <c:legend>
      <c:legendPos val="r"/>
      <c:layout>
        <c:manualLayout>
          <c:xMode val="edge"/>
          <c:yMode val="edge"/>
          <c:x val="0.20596264367816092"/>
          <c:y val="2.8513666395148879E-2"/>
          <c:w val="0.29403735632183908"/>
          <c:h val="0.20446669381844509"/>
        </c:manualLayout>
      </c:layout>
      <c:overlay val="0"/>
      <c:spPr>
        <a:noFill/>
        <a:ln w="12700">
          <a:solidFill>
            <a:schemeClr val="tx2"/>
          </a:solidFill>
        </a:ln>
        <a:effectLst/>
      </c:spPr>
      <c:txPr>
        <a:bodyPr rot="0" spcFirstLastPara="1" vertOverflow="ellipsis" vert="horz" wrap="square" anchor="ctr" anchorCtr="1"/>
        <a:lstStyle/>
        <a:p>
          <a:pPr>
            <a:defRPr sz="1210" b="1"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chart>
  <c:spPr>
    <a:solidFill>
      <a:schemeClr val="bg1"/>
    </a:solidFill>
    <a:ln w="101600">
      <a:solidFill>
        <a:schemeClr val="tx1">
          <a:lumMod val="40000"/>
          <a:lumOff val="60000"/>
        </a:schemeClr>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5-12-02T12:41:07.776" idx="1">
    <p:pos x="10" y="10"/>
    <p:text>I have asked Gala Edwards in DASH for help with this statistic.</p:text>
    <p:extLst>
      <p:ext uri="{C676402C-5697-4E1C-873F-D02D1690AC5C}">
        <p15:threadingInfo xmlns:p15="http://schemas.microsoft.com/office/powerpoint/2012/main" timeZoneBias="300"/>
      </p:ext>
    </p:extLst>
  </p:cm>
</p:cmLst>
</file>

<file path=ppt/drawings/drawing1.xml><?xml version="1.0" encoding="utf-8"?>
<c:userShapes xmlns:c="http://schemas.openxmlformats.org/drawingml/2006/chart">
  <cdr:relSizeAnchor xmlns:cdr="http://schemas.openxmlformats.org/drawingml/2006/chartDrawing">
    <cdr:from>
      <cdr:x>0.69828</cdr:x>
      <cdr:y>0.05172</cdr:y>
    </cdr:from>
    <cdr:to>
      <cdr:x>0.94828</cdr:x>
      <cdr:y>0.2069</cdr:y>
    </cdr:to>
    <cdr:sp macro="" textlink="">
      <cdr:nvSpPr>
        <cdr:cNvPr id="2" name="TextBox 1"/>
        <cdr:cNvSpPr txBox="1"/>
      </cdr:nvSpPr>
      <cdr:spPr>
        <a:xfrm xmlns:a="http://schemas.openxmlformats.org/drawingml/2006/main">
          <a:off x="6172200" y="228600"/>
          <a:ext cx="2209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0.69397</cdr:x>
      <cdr:y>0.18862</cdr:y>
    </cdr:from>
    <cdr:to>
      <cdr:x>0.99138</cdr:x>
      <cdr:y>0.46448</cdr:y>
    </cdr:to>
    <cdr:sp macro="" textlink="">
      <cdr:nvSpPr>
        <cdr:cNvPr id="3" name="TextBox 2"/>
        <cdr:cNvSpPr txBox="1"/>
      </cdr:nvSpPr>
      <cdr:spPr>
        <a:xfrm xmlns:a="http://schemas.openxmlformats.org/drawingml/2006/main">
          <a:off x="6134100" y="833628"/>
          <a:ext cx="26289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00B050"/>
              </a:solidFill>
              <a:latin typeface="Arial" panose="020B0604020202020204" pitchFamily="34" charset="0"/>
              <a:cs typeface="Arial" panose="020B0604020202020204" pitchFamily="34" charset="0"/>
            </a:rPr>
            <a:t>103,409  infections prevented, $45 billion saved in health care costs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1430" tIns="45715" rIns="91430" bIns="45715" rtlCol="0"/>
          <a:lstStyle>
            <a:lvl1pPr algn="r">
              <a:defRPr sz="1200"/>
            </a:lvl1pPr>
          </a:lstStyle>
          <a:p>
            <a:fld id="{3CE301E6-3EDA-49DB-98F9-301B23A0AB16}" type="datetimeFigureOut">
              <a:rPr lang="en-US" smtClean="0"/>
              <a:pPr/>
              <a:t>4/6/2023</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0" tIns="45715" rIns="91430" bIns="45715" rtlCol="0" anchor="b"/>
          <a:lstStyle>
            <a:lvl1pPr algn="r">
              <a:defRPr sz="1200"/>
            </a:lvl1pPr>
          </a:lstStyle>
          <a:p>
            <a:fld id="{AA513680-3482-460A-9C34-18260EAB79E5}" type="slidenum">
              <a:rPr lang="en-US" smtClean="0"/>
              <a:pPr/>
              <a:t>‹#›</a:t>
            </a:fld>
            <a:endParaRPr lang="en-US" dirty="0"/>
          </a:p>
        </p:txBody>
      </p:sp>
    </p:spTree>
    <p:extLst>
      <p:ext uri="{BB962C8B-B14F-4D97-AF65-F5344CB8AC3E}">
        <p14:creationId xmlns:p14="http://schemas.microsoft.com/office/powerpoint/2010/main" val="1696926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67" tIns="46584" rIns="93167" bIns="46584" rtlCol="0"/>
          <a:lstStyle>
            <a:lvl1pPr algn="r">
              <a:defRPr sz="1200"/>
            </a:lvl1pPr>
          </a:lstStyle>
          <a:p>
            <a:fld id="{C9592042-3E0C-4BD6-8844-2F086244D789}" type="datetimeFigureOut">
              <a:rPr lang="en-US" smtClean="0"/>
              <a:pPr/>
              <a:t>4/6/2023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5B0C2250-574E-4371-A292-7CC599E87D8D}" type="slidenum">
              <a:rPr lang="en-US" smtClean="0"/>
              <a:pPr/>
              <a:t>‹#›</a:t>
            </a:fld>
            <a:endParaRPr lang="en-US" dirty="0"/>
          </a:p>
        </p:txBody>
      </p:sp>
    </p:spTree>
    <p:extLst>
      <p:ext uri="{BB962C8B-B14F-4D97-AF65-F5344CB8AC3E}">
        <p14:creationId xmlns:p14="http://schemas.microsoft.com/office/powerpoint/2010/main" val="423418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An accessible version of this presentation </a:t>
            </a:r>
            <a:r>
              <a:rPr lang="en-US"/>
              <a:t>is available at https://www.cdc.gov/nchhstp/highimpactprevention/NHPC-2015-presentation.html.</a:t>
            </a:r>
            <a:endParaRPr lang="en-US" dirty="0"/>
          </a:p>
        </p:txBody>
      </p:sp>
      <p:sp>
        <p:nvSpPr>
          <p:cNvPr id="6" name="Slide Number Placeholder 5"/>
          <p:cNvSpPr>
            <a:spLocks noGrp="1"/>
          </p:cNvSpPr>
          <p:nvPr>
            <p:ph type="sldNum" sz="quarter" idx="10"/>
          </p:nvPr>
        </p:nvSpPr>
        <p:spPr/>
        <p:txBody>
          <a:bodyPr/>
          <a:lstStyle/>
          <a:p>
            <a:fld id="{F08F514A-ED61-4C1A-ADB0-87447CAB4DE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0421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solidFill>
                  <a:prstClr val="black"/>
                </a:solidFill>
              </a:rPr>
              <a:pPr/>
              <a:t>16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PRECLEARANCE DRAFT for Internal Review</a:t>
            </a:r>
          </a:p>
        </p:txBody>
      </p:sp>
      <p:sp>
        <p:nvSpPr>
          <p:cNvPr id="6" name="Date Placeholder 5"/>
          <p:cNvSpPr>
            <a:spLocks noGrp="1"/>
          </p:cNvSpPr>
          <p:nvPr>
            <p:ph type="dt" idx="12"/>
          </p:nvPr>
        </p:nvSpPr>
        <p:spPr/>
        <p:txBody>
          <a:bodyPr/>
          <a:lstStyle/>
          <a:p>
            <a:r>
              <a:rPr lang="en-US" dirty="0">
                <a:solidFill>
                  <a:prstClr val="black"/>
                </a:solidFill>
              </a:rPr>
              <a:t>10/22/2013</a:t>
            </a:r>
          </a:p>
        </p:txBody>
      </p:sp>
    </p:spTree>
    <p:extLst>
      <p:ext uri="{BB962C8B-B14F-4D97-AF65-F5344CB8AC3E}">
        <p14:creationId xmlns:p14="http://schemas.microsoft.com/office/powerpoint/2010/main" val="377734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20F64A-5897-4F6E-AE5A-F8F7F01BEE27}"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206933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xfrm>
            <a:off x="406400" y="698500"/>
            <a:ext cx="6197600" cy="3486150"/>
          </a:xfrm>
          <a:ln/>
        </p:spPr>
      </p:sp>
      <p:sp>
        <p:nvSpPr>
          <p:cNvPr id="526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183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406400" y="696913"/>
            <a:ext cx="6197600" cy="3486150"/>
          </a:xfrm>
          <a:ln/>
        </p:spPr>
      </p:sp>
      <p:sp>
        <p:nvSpPr>
          <p:cNvPr id="19251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overall HIV prevalence rate for adults and adolescents was 448 per 100,000.  You can see the highest rate is among blacks, followed by Hispanics, whites, American Indians/Alaska Natives, and Asians/Pacific Islanders.  The HIV prevalence rate for blacks was almost 8 times as high as that of whites. The prevalence rate for hispanics was nearly 3 times the rate for whites. </a:t>
            </a:r>
          </a:p>
        </p:txBody>
      </p:sp>
    </p:spTree>
    <p:extLst>
      <p:ext uri="{BB962C8B-B14F-4D97-AF65-F5344CB8AC3E}">
        <p14:creationId xmlns:p14="http://schemas.microsoft.com/office/powerpoint/2010/main" val="395120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7905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DA0F-BA7E-4354-954B-D77B2AF2553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81446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C2250-574E-4371-A292-7CC599E87D8D}" type="slidenum">
              <a:rPr lang="en-US" smtClean="0"/>
              <a:pPr/>
              <a:t>23</a:t>
            </a:fld>
            <a:endParaRPr lang="en-US" dirty="0"/>
          </a:p>
        </p:txBody>
      </p:sp>
    </p:spTree>
    <p:extLst>
      <p:ext uri="{BB962C8B-B14F-4D97-AF65-F5344CB8AC3E}">
        <p14:creationId xmlns:p14="http://schemas.microsoft.com/office/powerpoint/2010/main" val="3931073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20F64A-5897-4F6E-AE5A-F8F7F01BEE27}"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2107905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pleased to announce that today, CDC, through the Act Against AIDS initiative is launching a new national Testing Campaign called “Doing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CDC recommends that all Americans aged 13 to 64 get tested at least once for HIV as a routine part of medical care, and that those at high risk get tested at least once a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HIV testing is an important component of high impact HIV prevention.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Undiagnosed infection remains an significant factor fueling the HIV epidemic – one analysis found that 30 percent of new HIV infections can be attributed to transmission from people who did not know they were infected.   Nearly one in eight Americans currently living with HIV do not know they are infected and may be unknowingly transmitting the virus to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Knowledge your HIV status is empowering. When people test negative, they can assess and modify their risk behaviors to help them stay uninfected. There are more tools available today to prevent HIV than ever before.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someone tests positive, they can access life-saving medical care and treatment that allows them to stay healthy for many years, and also greatly reduces their risk of transmitting the virus.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have already seen some of the campaign creative throughout the hotel venue, but today marks the official launch of this new testing campaign.  There will be a national press release, the onset of national media buys, and a campaign launch event at this evenings NGO/CBO village.</a:t>
            </a:r>
          </a:p>
          <a:p>
            <a:r>
              <a:rPr lang="en-US" sz="1200" kern="1200" dirty="0">
                <a:solidFill>
                  <a:schemeClr val="tx1"/>
                </a:solidFill>
                <a:effectLst/>
                <a:latin typeface="+mn-lt"/>
                <a:ea typeface="+mn-ea"/>
                <a:cs typeface="+mn-cs"/>
              </a:rPr>
              <a:t> </a:t>
            </a:r>
          </a:p>
          <a:p>
            <a:r>
              <a:rPr lang="en-US" sz="1200" kern="1200">
                <a:solidFill>
                  <a:schemeClr val="tx1"/>
                </a:solidFill>
                <a:effectLst/>
                <a:latin typeface="+mn-lt"/>
                <a:ea typeface="+mn-ea"/>
                <a:cs typeface="+mn-cs"/>
              </a:rPr>
              <a:t>I am excited about this new resource to encourage all Americans—especially those at greatest risk for HIV to get tested for HIV. </a:t>
            </a:r>
          </a:p>
        </p:txBody>
      </p:sp>
      <p:sp>
        <p:nvSpPr>
          <p:cNvPr id="4" name="Slide Number Placeholder 3"/>
          <p:cNvSpPr>
            <a:spLocks noGrp="1"/>
          </p:cNvSpPr>
          <p:nvPr>
            <p:ph type="sldNum" sz="quarter" idx="10"/>
          </p:nvPr>
        </p:nvSpPr>
        <p:spPr/>
        <p:txBody>
          <a:bodyPr/>
          <a:lstStyle/>
          <a:p>
            <a:fld id="{722009AC-C83A-4502-8AD7-B136E9C63BA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9665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171809" indent="-171809">
              <a:buFont typeface="Arial"/>
              <a:buChar char="•"/>
            </a:pP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59356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F8BAC508-6F9F-4335-A734-24ABF32DBCA9}" type="datetime1">
              <a:rPr lang="en-US">
                <a:solidFill>
                  <a:prstClr val="black"/>
                </a:solidFill>
              </a:rPr>
              <a:pPr/>
              <a:t>4/6/2023</a:t>
            </a:fld>
            <a:endParaRPr lang="en-US" dirty="0">
              <a:solidFill>
                <a:prstClr val="black"/>
              </a:solidFill>
            </a:endParaRPr>
          </a:p>
        </p:txBody>
      </p:sp>
      <p:sp>
        <p:nvSpPr>
          <p:cNvPr id="65540" name="Rectangle 7"/>
          <p:cNvSpPr>
            <a:spLocks noGrp="1" noChangeArrowheads="1"/>
          </p:cNvSpPr>
          <p:nvPr>
            <p:ph type="sldNum" sz="quarter" idx="5"/>
          </p:nvPr>
        </p:nvSpPr>
        <p:spPr>
          <a:noFill/>
        </p:spPr>
        <p:txBody>
          <a:bodyPr/>
          <a:lstStyle/>
          <a:p>
            <a:fld id="{C5F5E833-29A4-4217-99E0-029E9F6DB4EA}" type="slidenum">
              <a:rPr lang="en-US">
                <a:solidFill>
                  <a:prstClr val="black"/>
                </a:solidFill>
              </a:rPr>
              <a:pPr/>
              <a:t>6</a:t>
            </a:fld>
            <a:endParaRPr lang="en-US" dirty="0">
              <a:solidFill>
                <a:prstClr val="black"/>
              </a:solidFill>
            </a:endParaRPr>
          </a:p>
        </p:txBody>
      </p:sp>
      <p:sp>
        <p:nvSpPr>
          <p:cNvPr id="65541" name="Rectangle 2"/>
          <p:cNvSpPr>
            <a:spLocks noGrp="1" noRot="1" noChangeAspect="1" noChangeArrowheads="1" noTextEdit="1"/>
          </p:cNvSpPr>
          <p:nvPr>
            <p:ph type="sldImg"/>
          </p:nvPr>
        </p:nvSpPr>
        <p:spPr>
          <a:xfrm>
            <a:off x="406400" y="698500"/>
            <a:ext cx="6197600" cy="3486150"/>
          </a:xfrm>
          <a:ln/>
        </p:spPr>
      </p:sp>
      <p:sp>
        <p:nvSpPr>
          <p:cNvPr id="65542" name="Rectangle 3"/>
          <p:cNvSpPr>
            <a:spLocks noGrp="1" noChangeArrowheads="1"/>
          </p:cNvSpPr>
          <p:nvPr>
            <p:ph type="body" idx="1"/>
          </p:nvPr>
        </p:nvSpPr>
        <p:spPr>
          <a:xfrm>
            <a:off x="933451" y="4416428"/>
            <a:ext cx="5143500" cy="4183063"/>
          </a:xfrm>
          <a:prstGeom prst="rect">
            <a:avLst/>
          </a:prstGeom>
        </p:spPr>
        <p:txBody>
          <a:bodyPr lIns="93152" tIns="46576" rIns="93152" bIns="46576"/>
          <a:lstStyle/>
          <a:p>
            <a:pPr>
              <a:spcAft>
                <a:spcPts val="300"/>
              </a:spcAft>
              <a:buClr>
                <a:srgbClr val="FF0000"/>
              </a:buClr>
            </a:pPr>
            <a:endParaRPr lang="en-US" dirty="0">
              <a:latin typeface="Arial" pitchFamily="34" charset="0"/>
              <a:cs typeface="Arial" pitchFamily="34" charset="0"/>
            </a:endParaRPr>
          </a:p>
          <a:p>
            <a:pPr marL="171393" indent="-171393">
              <a:buClr>
                <a:srgbClr val="FF0000"/>
              </a:buClr>
              <a:buFont typeface="Wingdings" pitchFamily="2" charset="2"/>
              <a:buChar char="q"/>
            </a:pPr>
            <a:endParaRPr lang="en-US" dirty="0">
              <a:latin typeface="Arial" pitchFamily="34" charset="0"/>
              <a:cs typeface="Arial" pitchFamily="34" charset="0"/>
            </a:endParaRPr>
          </a:p>
          <a:p>
            <a:endParaRPr lang="en-US" b="1" dirty="0">
              <a:solidFill>
                <a:srgbClr val="FF0000"/>
              </a:solidFill>
            </a:endParaRPr>
          </a:p>
        </p:txBody>
      </p:sp>
    </p:spTree>
    <p:extLst>
      <p:ext uri="{BB962C8B-B14F-4D97-AF65-F5344CB8AC3E}">
        <p14:creationId xmlns:p14="http://schemas.microsoft.com/office/powerpoint/2010/main" val="3393204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28</a:t>
            </a:fld>
            <a:endParaRPr lang="en-US" dirty="0"/>
          </a:p>
        </p:txBody>
      </p:sp>
    </p:spTree>
    <p:extLst>
      <p:ext uri="{BB962C8B-B14F-4D97-AF65-F5344CB8AC3E}">
        <p14:creationId xmlns:p14="http://schemas.microsoft.com/office/powerpoint/2010/main" val="1312162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406400" y="698500"/>
            <a:ext cx="6197600" cy="3486150"/>
          </a:xfrm>
          <a:ln/>
        </p:spPr>
      </p:sp>
      <p:sp>
        <p:nvSpPr>
          <p:cNvPr id="77826" name="Slide Number Placeholder 3"/>
          <p:cNvSpPr>
            <a:spLocks noGrp="1"/>
          </p:cNvSpPr>
          <p:nvPr>
            <p:ph type="sldNum" sz="quarter" idx="5"/>
          </p:nvPr>
        </p:nvSpPr>
        <p:spPr>
          <a:noFill/>
        </p:spPr>
        <p:txBody>
          <a:bodyPr/>
          <a:lstStyle/>
          <a:p>
            <a:pPr defTabSz="930407"/>
            <a:fld id="{C5CB3FE7-E984-4DEC-8740-50686DB9FB22}" type="slidenum">
              <a:rPr lang="en-US" smtClean="0">
                <a:solidFill>
                  <a:prstClr val="black"/>
                </a:solidFill>
                <a:latin typeface="Arial" pitchFamily="34" charset="0"/>
              </a:rPr>
              <a:pPr defTabSz="930407"/>
              <a:t>29</a:t>
            </a:fld>
            <a:endParaRPr lang="en-US" dirty="0">
              <a:solidFill>
                <a:prstClr val="black"/>
              </a:solidFill>
              <a:latin typeface="Arial" pitchFamily="34" charset="0"/>
            </a:endParaRPr>
          </a:p>
        </p:txBody>
      </p:sp>
      <p:sp>
        <p:nvSpPr>
          <p:cNvPr id="77827" name="Notes Placeholder 2"/>
          <p:cNvSpPr>
            <a:spLocks noGrp="1"/>
          </p:cNvSpPr>
          <p:nvPr>
            <p:ph type="body" idx="3"/>
          </p:nvPr>
        </p:nvSpPr>
        <p:spPr>
          <a:xfrm>
            <a:off x="795241" y="4648202"/>
            <a:ext cx="5419925" cy="3586702"/>
          </a:xfrm>
          <a:solidFill>
            <a:srgbClr val="FFFFFF"/>
          </a:solidFill>
          <a:ln/>
        </p:spPr>
        <p:txBody>
          <a:bodyPr lIns="93119" tIns="46561" rIns="93119" bIns="46561"/>
          <a:lstStyle/>
          <a:p>
            <a:pPr>
              <a:spcBef>
                <a:spcPct val="0"/>
              </a:spcBef>
              <a:spcAft>
                <a:spcPts val="299"/>
              </a:spcAft>
            </a:pPr>
            <a:endParaRPr lang="en-US" b="1" dirty="0">
              <a:latin typeface="Arial" pitchFamily="34" charset="0"/>
            </a:endParaRPr>
          </a:p>
        </p:txBody>
      </p:sp>
    </p:spTree>
    <p:extLst>
      <p:ext uri="{BB962C8B-B14F-4D97-AF65-F5344CB8AC3E}">
        <p14:creationId xmlns:p14="http://schemas.microsoft.com/office/powerpoint/2010/main" val="3072990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DA0F-BA7E-4354-954B-D77B2AF2553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86074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baseline="0" dirty="0"/>
              <a:t>Teenagers </a:t>
            </a:r>
            <a:r>
              <a:rPr lang="en-US" i="1" baseline="0" dirty="0"/>
              <a:t>overall</a:t>
            </a:r>
            <a:r>
              <a:rPr lang="en-US" baseline="0" dirty="0"/>
              <a:t> have very low rates of injecting drugs – fewer than 2%. However, our data demonstrates some alarming trends that we need to monitor.</a:t>
            </a:r>
          </a:p>
          <a:p>
            <a:endParaRPr lang="en-US" baseline="0" dirty="0"/>
          </a:p>
          <a:p>
            <a:r>
              <a:rPr lang="en-US" baseline="0" dirty="0"/>
              <a:t>First, in selected states and cities that collect these data, we see that among sexual minority youth rates of injection drug use are up to 7 times greater than those of their heterosexual counterparts. </a:t>
            </a:r>
            <a:endParaRPr lang="en-US" dirty="0"/>
          </a:p>
        </p:txBody>
      </p:sp>
      <p:sp>
        <p:nvSpPr>
          <p:cNvPr id="4" name="Slide Number Placeholder 3"/>
          <p:cNvSpPr>
            <a:spLocks noGrp="1"/>
          </p:cNvSpPr>
          <p:nvPr>
            <p:ph type="sldNum" sz="quarter" idx="10"/>
          </p:nvPr>
        </p:nvSpPr>
        <p:spPr/>
        <p:txBody>
          <a:bodyPr/>
          <a:lstStyle/>
          <a:p>
            <a:fld id="{58585BBE-4F94-4025-A55B-8F226F37A163}"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412285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DA0F-BA7E-4354-954B-D77B2AF2553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23159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DA0F-BA7E-4354-954B-D77B2AF2553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54804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C2250-574E-4371-A292-7CC599E87D8D}" type="slidenum">
              <a:rPr lang="en-US" smtClean="0"/>
              <a:pPr/>
              <a:t>37</a:t>
            </a:fld>
            <a:endParaRPr lang="en-US" dirty="0"/>
          </a:p>
        </p:txBody>
      </p:sp>
    </p:spTree>
    <p:extLst>
      <p:ext uri="{BB962C8B-B14F-4D97-AF65-F5344CB8AC3E}">
        <p14:creationId xmlns:p14="http://schemas.microsoft.com/office/powerpoint/2010/main" val="1282713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C2250-574E-4371-A292-7CC599E87D8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83950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F8BAC508-6F9F-4335-A734-24ABF32DBCA9}" type="datetime1">
              <a:rPr lang="en-US">
                <a:solidFill>
                  <a:prstClr val="black"/>
                </a:solidFill>
              </a:rPr>
              <a:pPr/>
              <a:t>4/6/2023</a:t>
            </a:fld>
            <a:endParaRPr lang="en-US" dirty="0">
              <a:solidFill>
                <a:prstClr val="black"/>
              </a:solidFill>
            </a:endParaRPr>
          </a:p>
        </p:txBody>
      </p:sp>
      <p:sp>
        <p:nvSpPr>
          <p:cNvPr id="65540" name="Rectangle 7"/>
          <p:cNvSpPr>
            <a:spLocks noGrp="1" noChangeArrowheads="1"/>
          </p:cNvSpPr>
          <p:nvPr>
            <p:ph type="sldNum" sz="quarter" idx="5"/>
          </p:nvPr>
        </p:nvSpPr>
        <p:spPr>
          <a:noFill/>
        </p:spPr>
        <p:txBody>
          <a:bodyPr/>
          <a:lstStyle/>
          <a:p>
            <a:fld id="{C5F5E833-29A4-4217-99E0-029E9F6DB4EA}" type="slidenum">
              <a:rPr lang="en-US">
                <a:solidFill>
                  <a:prstClr val="black"/>
                </a:solidFill>
              </a:rPr>
              <a:pPr/>
              <a:t>7</a:t>
            </a:fld>
            <a:endParaRPr lang="en-US" dirty="0">
              <a:solidFill>
                <a:prstClr val="black"/>
              </a:solidFill>
            </a:endParaRPr>
          </a:p>
        </p:txBody>
      </p:sp>
      <p:sp>
        <p:nvSpPr>
          <p:cNvPr id="65541" name="Rectangle 2"/>
          <p:cNvSpPr>
            <a:spLocks noGrp="1" noRot="1" noChangeAspect="1" noChangeArrowheads="1" noTextEdit="1"/>
          </p:cNvSpPr>
          <p:nvPr>
            <p:ph type="sldImg"/>
          </p:nvPr>
        </p:nvSpPr>
        <p:spPr>
          <a:xfrm>
            <a:off x="406400" y="698500"/>
            <a:ext cx="6197600" cy="3486150"/>
          </a:xfrm>
          <a:ln/>
        </p:spPr>
      </p:sp>
      <p:sp>
        <p:nvSpPr>
          <p:cNvPr id="65542" name="Rectangle 3"/>
          <p:cNvSpPr>
            <a:spLocks noGrp="1" noChangeArrowheads="1"/>
          </p:cNvSpPr>
          <p:nvPr>
            <p:ph type="body" idx="1"/>
          </p:nvPr>
        </p:nvSpPr>
        <p:spPr>
          <a:xfrm>
            <a:off x="933451" y="4416428"/>
            <a:ext cx="5143500" cy="4183063"/>
          </a:xfrm>
          <a:prstGeom prst="rect">
            <a:avLst/>
          </a:prstGeom>
        </p:spPr>
        <p:txBody>
          <a:bodyPr lIns="93152" tIns="46576" rIns="93152" bIns="46576"/>
          <a:lstStyle/>
          <a:p>
            <a:pPr>
              <a:spcAft>
                <a:spcPts val="300"/>
              </a:spcAft>
              <a:buClr>
                <a:srgbClr val="FF0000"/>
              </a:buClr>
            </a:pPr>
            <a:endParaRPr lang="en-US" dirty="0">
              <a:latin typeface="Arial" pitchFamily="34" charset="0"/>
              <a:cs typeface="Arial" pitchFamily="34" charset="0"/>
            </a:endParaRPr>
          </a:p>
          <a:p>
            <a:pPr marL="171393" indent="-171393">
              <a:buClr>
                <a:srgbClr val="FF0000"/>
              </a:buClr>
              <a:buFont typeface="Wingdings" pitchFamily="2" charset="2"/>
              <a:buChar char="q"/>
            </a:pPr>
            <a:endParaRPr lang="en-US" dirty="0">
              <a:latin typeface="Arial" pitchFamily="34" charset="0"/>
              <a:cs typeface="Arial" pitchFamily="34" charset="0"/>
            </a:endParaRPr>
          </a:p>
          <a:p>
            <a:endParaRPr lang="en-US" b="1" dirty="0">
              <a:solidFill>
                <a:srgbClr val="FF0000"/>
              </a:solidFill>
            </a:endParaRPr>
          </a:p>
        </p:txBody>
      </p:sp>
    </p:spTree>
    <p:extLst>
      <p:ext uri="{BB962C8B-B14F-4D97-AF65-F5344CB8AC3E}">
        <p14:creationId xmlns:p14="http://schemas.microsoft.com/office/powerpoint/2010/main" val="414748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a:xfrm>
            <a:off x="701676" y="4416426"/>
            <a:ext cx="5607050" cy="4183063"/>
          </a:xfrm>
          <a:prstGeom prst="rect">
            <a:avLst/>
          </a:prstGeom>
        </p:spPr>
        <p:txBody>
          <a:bodyPr lIns="93146" tIns="46573" rIns="93146" bIns="46573"/>
          <a:lstStyle/>
          <a:p>
            <a:endParaRPr lang="en-US" dirty="0"/>
          </a:p>
        </p:txBody>
      </p:sp>
      <p:sp>
        <p:nvSpPr>
          <p:cNvPr id="4" name="Slide Number Placeholder 3"/>
          <p:cNvSpPr>
            <a:spLocks noGrp="1"/>
          </p:cNvSpPr>
          <p:nvPr>
            <p:ph type="sldNum" sz="quarter" idx="10"/>
          </p:nvPr>
        </p:nvSpPr>
        <p:spPr/>
        <p:txBody>
          <a:bodyPr/>
          <a:lstStyle/>
          <a:p>
            <a:pPr>
              <a:defRPr/>
            </a:pPr>
            <a:fld id="{9A3977BD-0068-4F63-A695-E079C0C2B84D}"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72170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C2865D1B-0DC6-42CE-8930-912C113E9AA7}"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6233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406400" y="698500"/>
            <a:ext cx="6197600" cy="3486150"/>
          </a:xfrm>
          <a:ln/>
        </p:spPr>
      </p:sp>
      <p:sp>
        <p:nvSpPr>
          <p:cNvPr id="77827" name="Notes Placeholder 2"/>
          <p:cNvSpPr>
            <a:spLocks noGrp="1"/>
          </p:cNvSpPr>
          <p:nvPr>
            <p:ph type="body" idx="3"/>
          </p:nvPr>
        </p:nvSpPr>
        <p:spPr>
          <a:xfrm>
            <a:off x="701635" y="4402736"/>
            <a:ext cx="5419926" cy="3586701"/>
          </a:xfrm>
          <a:prstGeom prst="rect">
            <a:avLst/>
          </a:prstGeom>
          <a:solidFill>
            <a:srgbClr val="FFFFFF"/>
          </a:solidFill>
          <a:ln/>
        </p:spPr>
        <p:txBody>
          <a:bodyPr lIns="93972" tIns="46989" rIns="93972" bIns="46989"/>
          <a:lstStyle/>
          <a:p>
            <a:pPr marL="171422" indent="-171422">
              <a:buFont typeface="Arial" pitchFamily="34" charset="0"/>
              <a:buChar char="•"/>
            </a:pPr>
            <a:endParaRPr lang="en-US" b="1" dirty="0">
              <a:solidFill>
                <a:srgbClr val="000000"/>
              </a:solidFill>
              <a:latin typeface="Arial" pitchFamily="34" charset="0"/>
              <a:cs typeface="Arial" pitchFamily="34" charset="0"/>
            </a:endParaRPr>
          </a:p>
          <a:p>
            <a:pPr>
              <a:spcAft>
                <a:spcPts val="300"/>
              </a:spcAft>
              <a:buClr>
                <a:srgbClr val="FF6600"/>
              </a:buClr>
            </a:pPr>
            <a:endParaRPr lang="en-US" dirty="0">
              <a:solidFill>
                <a:srgbClr val="000000"/>
              </a:solidFill>
            </a:endParaRPr>
          </a:p>
        </p:txBody>
      </p:sp>
      <p:sp>
        <p:nvSpPr>
          <p:cNvPr id="3" name="Slide Number Placeholder 2"/>
          <p:cNvSpPr>
            <a:spLocks noGrp="1"/>
          </p:cNvSpPr>
          <p:nvPr>
            <p:ph type="sldNum" sz="quarter" idx="10"/>
          </p:nvPr>
        </p:nvSpPr>
        <p:spPr/>
        <p:txBody>
          <a:bodyPr/>
          <a:lstStyle/>
          <a:p>
            <a:fld id="{F08F514A-ED61-4C1A-ADB0-87447CAB4DE5}"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3308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8F514A-ED61-4C1A-ADB0-87447CAB4DE5}"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3593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406400" y="698500"/>
            <a:ext cx="6197600" cy="3486150"/>
          </a:xfrm>
          <a:ln/>
        </p:spPr>
      </p:sp>
      <p:sp>
        <p:nvSpPr>
          <p:cNvPr id="77827" name="Notes Placeholder 2"/>
          <p:cNvSpPr>
            <a:spLocks noGrp="1"/>
          </p:cNvSpPr>
          <p:nvPr>
            <p:ph type="body" idx="3"/>
          </p:nvPr>
        </p:nvSpPr>
        <p:spPr>
          <a:xfrm>
            <a:off x="701635" y="4402736"/>
            <a:ext cx="5419926" cy="3586701"/>
          </a:xfrm>
          <a:prstGeom prst="rect">
            <a:avLst/>
          </a:prstGeom>
          <a:solidFill>
            <a:srgbClr val="FFFFFF"/>
          </a:solidFill>
          <a:ln/>
        </p:spPr>
        <p:txBody>
          <a:bodyPr lIns="93972" tIns="46989" rIns="93972" bIns="46989"/>
          <a:lstStyle/>
          <a:p>
            <a:pPr marL="171422" indent="-171422">
              <a:buFont typeface="Arial" pitchFamily="34" charset="0"/>
              <a:buChar char="•"/>
            </a:pPr>
            <a:endParaRPr lang="en-US" b="1" dirty="0">
              <a:solidFill>
                <a:srgbClr val="000000"/>
              </a:solidFill>
              <a:latin typeface="Arial" pitchFamily="34" charset="0"/>
              <a:cs typeface="Arial" pitchFamily="34" charset="0"/>
            </a:endParaRPr>
          </a:p>
          <a:p>
            <a:pPr>
              <a:spcAft>
                <a:spcPts val="300"/>
              </a:spcAft>
              <a:buClr>
                <a:srgbClr val="FF6600"/>
              </a:buClr>
            </a:pPr>
            <a:endParaRPr lang="en-US" dirty="0">
              <a:solidFill>
                <a:srgbClr val="000000"/>
              </a:solidFill>
            </a:endParaRPr>
          </a:p>
        </p:txBody>
      </p:sp>
      <p:sp>
        <p:nvSpPr>
          <p:cNvPr id="3" name="Slide Number Placeholder 2"/>
          <p:cNvSpPr>
            <a:spLocks noGrp="1"/>
          </p:cNvSpPr>
          <p:nvPr>
            <p:ph type="sldNum" sz="quarter" idx="10"/>
          </p:nvPr>
        </p:nvSpPr>
        <p:spPr/>
        <p:txBody>
          <a:bodyPr/>
          <a:lstStyle/>
          <a:p>
            <a:fld id="{F08F514A-ED61-4C1A-ADB0-87447CAB4DE5}"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6380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PRECLEARANCE DRAFT for Internal Review</a:t>
            </a:r>
          </a:p>
        </p:txBody>
      </p:sp>
      <p:sp>
        <p:nvSpPr>
          <p:cNvPr id="6" name="Date Placeholder 5"/>
          <p:cNvSpPr>
            <a:spLocks noGrp="1"/>
          </p:cNvSpPr>
          <p:nvPr>
            <p:ph type="dt" idx="12"/>
          </p:nvPr>
        </p:nvSpPr>
        <p:spPr/>
        <p:txBody>
          <a:bodyPr/>
          <a:lstStyle/>
          <a:p>
            <a:r>
              <a:rPr lang="en-US" dirty="0">
                <a:solidFill>
                  <a:prstClr val="black"/>
                </a:solidFill>
              </a:rPr>
              <a:t>10/22/2013</a:t>
            </a:r>
          </a:p>
        </p:txBody>
      </p:sp>
    </p:spTree>
    <p:extLst>
      <p:ext uri="{BB962C8B-B14F-4D97-AF65-F5344CB8AC3E}">
        <p14:creationId xmlns:p14="http://schemas.microsoft.com/office/powerpoint/2010/main" val="3620846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Arial" pitchFamily="34" charset="0"/>
                <a:cs typeface="Arial" pitchFamily="34" charset="0"/>
              </a:defRPr>
            </a:lvl1pPr>
          </a:lstStyle>
          <a:p>
            <a:r>
              <a:rPr lang="en-US" dirty="0"/>
              <a:t>Title of Presentation – Arial</a:t>
            </a:r>
            <a:br>
              <a:rPr lang="en-US" dirty="0"/>
            </a:br>
            <a:r>
              <a:rPr lang="en-US" dirty="0"/>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Arial,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–Arial,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3048000" y="6272784"/>
            <a:ext cx="6807200" cy="18288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a:t>Place Descriptor Here</a:t>
            </a:r>
          </a:p>
        </p:txBody>
      </p:sp>
      <p:sp>
        <p:nvSpPr>
          <p:cNvPr id="7" name="Text Placeholder 6"/>
          <p:cNvSpPr>
            <a:spLocks noGrp="1"/>
          </p:cNvSpPr>
          <p:nvPr userDrawn="1">
            <p:ph type="body" sz="quarter" idx="12" hasCustomPrompt="1"/>
          </p:nvPr>
        </p:nvSpPr>
        <p:spPr>
          <a:xfrm>
            <a:off x="3048000" y="6464808"/>
            <a:ext cx="6807200" cy="22860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a:t>Place Descriptor Here</a:t>
            </a:r>
          </a:p>
        </p:txBody>
      </p:sp>
    </p:spTree>
    <p:extLst>
      <p:ext uri="{BB962C8B-B14F-4D97-AF65-F5344CB8AC3E}">
        <p14:creationId xmlns:p14="http://schemas.microsoft.com/office/powerpoint/2010/main" val="37618959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048000" y="6272784"/>
            <a:ext cx="6807200" cy="182880"/>
          </a:xfrm>
          <a:prstGeom prst="rect">
            <a:avLst/>
          </a:prstGeom>
        </p:spPr>
        <p:txBody>
          <a:bodyPr/>
          <a:lstStyle>
            <a:lvl1pPr>
              <a:buNone/>
              <a:defRPr sz="1000" baseline="0">
                <a:solidFill>
                  <a:schemeClr val="accent1">
                    <a:lumMod val="50000"/>
                  </a:schemeClr>
                </a:solidFill>
              </a:defRPr>
            </a:lvl1pPr>
          </a:lstStyle>
          <a:p>
            <a:pPr lvl="0"/>
            <a:r>
              <a:rPr lang="en-US"/>
              <a:t>Click to edit Master text styles</a:t>
            </a:r>
          </a:p>
        </p:txBody>
      </p:sp>
      <p:sp>
        <p:nvSpPr>
          <p:cNvPr id="7" name="Text Placeholder 6"/>
          <p:cNvSpPr>
            <a:spLocks noGrp="1"/>
          </p:cNvSpPr>
          <p:nvPr>
            <p:ph type="body" sz="quarter" idx="12"/>
          </p:nvPr>
        </p:nvSpPr>
        <p:spPr>
          <a:xfrm>
            <a:off x="3048000" y="6464808"/>
            <a:ext cx="6807200" cy="22860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14010897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37823651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33849098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78830532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84805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60700753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9812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828800" y="4343401"/>
            <a:ext cx="85344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828800" y="4706035"/>
            <a:ext cx="79248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Rectangle 6"/>
          <p:cNvSpPr/>
          <p:nvPr/>
        </p:nvSpPr>
        <p:spPr>
          <a:xfrm>
            <a:off x="1828800" y="5421868"/>
            <a:ext cx="79248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1923431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1219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8912386"/>
      </p:ext>
    </p:extLst>
  </p:cSld>
  <p:clrMapOvr>
    <a:masterClrMapping/>
  </p:clrMapOvr>
  <p:transition spd="slow">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165600" y="6248400"/>
            <a:ext cx="3860800" cy="457200"/>
          </a:xfrm>
          <a:prstGeom prst="rect">
            <a:avLst/>
          </a:prstGeom>
          <a:ln/>
        </p:spPr>
        <p:txBody>
          <a:bodyPr/>
          <a:lstStyle>
            <a:lvl1pPr>
              <a:defRPr/>
            </a:lvl1pPr>
          </a:lstStyle>
          <a:p>
            <a:pPr>
              <a:defRPr/>
            </a:pPr>
            <a:endParaRPr lang="en-US">
              <a:solidFill>
                <a:srgbClr val="0070C0"/>
              </a:solidFill>
            </a:endParaRPr>
          </a:p>
        </p:txBody>
      </p:sp>
      <p:sp>
        <p:nvSpPr>
          <p:cNvPr id="3" name="Rectangle 3"/>
          <p:cNvSpPr>
            <a:spLocks noGrp="1" noChangeArrowheads="1"/>
          </p:cNvSpPr>
          <p:nvPr>
            <p:ph type="sldNum" sz="quarter" idx="11"/>
          </p:nvPr>
        </p:nvSpPr>
        <p:spPr>
          <a:xfrm>
            <a:off x="8737600" y="6248400"/>
            <a:ext cx="2844800" cy="457200"/>
          </a:xfrm>
          <a:prstGeom prst="rect">
            <a:avLst/>
          </a:prstGeom>
          <a:ln/>
        </p:spPr>
        <p:txBody>
          <a:bodyPr/>
          <a:lstStyle>
            <a:lvl1pPr>
              <a:defRPr/>
            </a:lvl1pPr>
          </a:lstStyle>
          <a:p>
            <a:pPr>
              <a:defRPr/>
            </a:pPr>
            <a:fld id="{AAE27C6C-23F8-4593-B82D-97D38B1A695B}" type="slidenum">
              <a:rPr lang="en-US">
                <a:solidFill>
                  <a:srgbClr val="0070C0"/>
                </a:solidFill>
              </a:rPr>
              <a:pPr>
                <a:defRPr/>
              </a:pPr>
              <a:t>‹#›</a:t>
            </a:fld>
            <a:endParaRPr lang="en-US">
              <a:solidFill>
                <a:srgbClr val="0070C0"/>
              </a:solidFill>
            </a:endParaRPr>
          </a:p>
        </p:txBody>
      </p:sp>
      <p:sp>
        <p:nvSpPr>
          <p:cNvPr id="4" name="Rectangle 16"/>
          <p:cNvSpPr>
            <a:spLocks noGrp="1" noChangeArrowheads="1"/>
          </p:cNvSpPr>
          <p:nvPr>
            <p:ph type="dt" sz="half" idx="12"/>
          </p:nvPr>
        </p:nvSpPr>
        <p:spPr>
          <a:xfrm>
            <a:off x="609600" y="6245225"/>
            <a:ext cx="2844800" cy="476250"/>
          </a:xfrm>
          <a:prstGeom prst="rect">
            <a:avLst/>
          </a:prstGeom>
          <a:ln/>
        </p:spPr>
        <p:txBody>
          <a:bodyPr/>
          <a:lstStyle>
            <a:lvl1pPr>
              <a:defRPr/>
            </a:lvl1pPr>
          </a:lstStyle>
          <a:p>
            <a:pPr>
              <a:defRPr/>
            </a:pPr>
            <a:endParaRPr lang="en-US">
              <a:solidFill>
                <a:srgbClr val="0070C0"/>
              </a:solidFill>
            </a:endParaRPr>
          </a:p>
        </p:txBody>
      </p:sp>
    </p:spTree>
    <p:extLst>
      <p:ext uri="{BB962C8B-B14F-4D97-AF65-F5344CB8AC3E}">
        <p14:creationId xmlns:p14="http://schemas.microsoft.com/office/powerpoint/2010/main" val="1273166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3848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4165600" y="6248400"/>
            <a:ext cx="3860800" cy="457200"/>
          </a:xfrm>
          <a:prstGeom prst="rect">
            <a:avLst/>
          </a:prstGeom>
          <a:ln/>
        </p:spPr>
        <p:txBody>
          <a:bodyPr/>
          <a:lstStyle>
            <a:lvl1pPr>
              <a:defRPr/>
            </a:lvl1pPr>
          </a:lstStyle>
          <a:p>
            <a:pPr>
              <a:defRPr/>
            </a:pPr>
            <a:endParaRPr lang="en-US">
              <a:solidFill>
                <a:srgbClr val="0070C0"/>
              </a:solidFill>
            </a:endParaRPr>
          </a:p>
        </p:txBody>
      </p:sp>
      <p:sp>
        <p:nvSpPr>
          <p:cNvPr id="6" name="Rectangle 3"/>
          <p:cNvSpPr>
            <a:spLocks noGrp="1" noChangeArrowheads="1"/>
          </p:cNvSpPr>
          <p:nvPr>
            <p:ph type="sldNum" sz="quarter" idx="11"/>
          </p:nvPr>
        </p:nvSpPr>
        <p:spPr>
          <a:xfrm>
            <a:off x="8737600" y="6248400"/>
            <a:ext cx="2844800" cy="457200"/>
          </a:xfrm>
          <a:prstGeom prst="rect">
            <a:avLst/>
          </a:prstGeom>
          <a:ln/>
        </p:spPr>
        <p:txBody>
          <a:bodyPr/>
          <a:lstStyle>
            <a:lvl1pPr>
              <a:defRPr/>
            </a:lvl1pPr>
          </a:lstStyle>
          <a:p>
            <a:pPr>
              <a:defRPr/>
            </a:pPr>
            <a:fld id="{E8BBE4A7-FA6F-41CD-9B06-1C057D18A775}" type="slidenum">
              <a:rPr lang="en-US">
                <a:solidFill>
                  <a:srgbClr val="0070C0"/>
                </a:solidFill>
              </a:rPr>
              <a:pPr>
                <a:defRPr/>
              </a:pPr>
              <a:t>‹#›</a:t>
            </a:fld>
            <a:endParaRPr lang="en-US">
              <a:solidFill>
                <a:srgbClr val="0070C0"/>
              </a:solidFill>
            </a:endParaRPr>
          </a:p>
        </p:txBody>
      </p:sp>
      <p:sp>
        <p:nvSpPr>
          <p:cNvPr id="7" name="Rectangle 16"/>
          <p:cNvSpPr>
            <a:spLocks noGrp="1" noChangeArrowheads="1"/>
          </p:cNvSpPr>
          <p:nvPr>
            <p:ph type="dt" sz="half" idx="12"/>
          </p:nvPr>
        </p:nvSpPr>
        <p:spPr>
          <a:xfrm>
            <a:off x="609600" y="6245225"/>
            <a:ext cx="2844800" cy="476250"/>
          </a:xfrm>
          <a:prstGeom prst="rect">
            <a:avLst/>
          </a:prstGeom>
          <a:ln/>
        </p:spPr>
        <p:txBody>
          <a:bodyPr/>
          <a:lstStyle>
            <a:lvl1pPr>
              <a:defRPr/>
            </a:lvl1pPr>
          </a:lstStyle>
          <a:p>
            <a:pPr>
              <a:defRPr/>
            </a:pPr>
            <a:endParaRPr lang="en-US">
              <a:solidFill>
                <a:srgbClr val="0070C0"/>
              </a:solidFill>
            </a:endParaRPr>
          </a:p>
        </p:txBody>
      </p:sp>
    </p:spTree>
    <p:extLst>
      <p:ext uri="{BB962C8B-B14F-4D97-AF65-F5344CB8AC3E}">
        <p14:creationId xmlns:p14="http://schemas.microsoft.com/office/powerpoint/2010/main" val="17767478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1" baseline="0">
                <a:solidFill>
                  <a:schemeClr val="bg1"/>
                </a:solidFill>
                <a:latin typeface="Arial" panose="020B0604020202020204" pitchFamily="34" charset="0"/>
                <a:cs typeface="Arial" panose="020B060402020202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3600" b="1" baseline="0">
                <a:solidFill>
                  <a:srgbClr val="FFFF00"/>
                </a:solidFill>
                <a:effectLst/>
                <a:latin typeface="Arial" panose="020B0604020202020204" pitchFamily="34" charset="0"/>
                <a:cs typeface="Arial" panose="020B0604020202020204" pitchFamily="34" charset="0"/>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537240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3866365735"/>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700"/>
              </a:lnSpc>
              <a:defRPr sz="3600" b="1" baseline="0">
                <a:solidFill>
                  <a:srgbClr val="FFFF00"/>
                </a:solidFill>
                <a:effectLst/>
                <a:latin typeface="Arial" panose="020B0604020202020204" pitchFamily="34" charset="0"/>
                <a:cs typeface="Arial" panose="020B0604020202020204" pitchFamily="34" charset="0"/>
              </a:defRPr>
            </a:lvl1pPr>
          </a:lstStyle>
          <a:p>
            <a:r>
              <a:rPr lang="en-US" dirty="0"/>
              <a:t>Headline –Arial , Bold, Shadow, 36 </a:t>
            </a:r>
            <a:r>
              <a:rPr lang="en-US" dirty="0" err="1"/>
              <a:t>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marL="342900" indent="-342900">
              <a:buClr>
                <a:srgbClr val="FFFF00"/>
              </a:buClr>
              <a:buSzPct val="70000"/>
              <a:buFont typeface="Arial" panose="020B0604020202020204" pitchFamily="34" charset="0"/>
              <a:buChar char="•"/>
              <a:defRPr sz="2400" b="1" baseline="0">
                <a:solidFill>
                  <a:schemeClr val="bg2"/>
                </a:solidFill>
                <a:latin typeface="Arial" panose="020B0604020202020204" pitchFamily="34" charset="0"/>
                <a:cs typeface="Arial" panose="020B0604020202020204" pitchFamily="34" charset="0"/>
              </a:defRPr>
            </a:lvl1pPr>
            <a:lvl2pPr marL="800100" indent="-342900">
              <a:buClr>
                <a:srgbClr val="FFFF00"/>
              </a:buClr>
              <a:buSzPct val="100000"/>
              <a:buFont typeface="Arial" panose="020B0604020202020204" pitchFamily="34" charset="0"/>
              <a:buChar char="−"/>
              <a:defRPr sz="2000">
                <a:solidFill>
                  <a:schemeClr val="bg2"/>
                </a:solidFill>
                <a:latin typeface="Arial" panose="020B0604020202020204" pitchFamily="34" charset="0"/>
                <a:cs typeface="Arial" panose="020B0604020202020204" pitchFamily="34" charset="0"/>
              </a:defRPr>
            </a:lvl2pPr>
            <a:lvl3pPr>
              <a:buClr>
                <a:schemeClr val="bg1"/>
              </a:buClr>
              <a:buSzPct val="100000"/>
              <a:buFont typeface="Arial" pitchFamily="34" charset="0"/>
              <a:buChar char="•"/>
              <a:defRPr sz="1800">
                <a:solidFill>
                  <a:schemeClr val="bg2"/>
                </a:solidFill>
                <a:latin typeface="Arial" panose="020B0604020202020204" pitchFamily="34" charset="0"/>
                <a:cs typeface="Arial" panose="020B0604020202020204" pitchFamily="34" charset="0"/>
              </a:defRPr>
            </a:lvl3pPr>
            <a:lvl4pPr>
              <a:buClr>
                <a:schemeClr val="bg1"/>
              </a:buClr>
              <a:buSzPct val="70000"/>
              <a:buFont typeface="Courier New" pitchFamily="49" charset="0"/>
              <a:buChar char="o"/>
              <a:defRPr sz="1800" baseline="0">
                <a:solidFill>
                  <a:schemeClr val="bg2"/>
                </a:solidFill>
                <a:latin typeface="Arial" panose="020B0604020202020204" pitchFamily="34" charset="0"/>
                <a:cs typeface="Arial" panose="020B0604020202020204" pitchFamily="34" charset="0"/>
              </a:defRPr>
            </a:lvl4pPr>
            <a:lvl5pPr>
              <a:buClr>
                <a:schemeClr val="bg1"/>
              </a:buClr>
              <a:buSzPct val="70000"/>
              <a:buFont typeface="Arial" pitchFamily="34" charset="0"/>
              <a:buChar char="•"/>
              <a:defRPr sz="1800">
                <a:solidFill>
                  <a:schemeClr val="bg2"/>
                </a:solidFill>
                <a:latin typeface="Arial" panose="020B0604020202020204" pitchFamily="34" charset="0"/>
                <a:cs typeface="Arial" panose="020B0604020202020204" pitchFamily="34" charset="0"/>
              </a:defRPr>
            </a:lvl5pPr>
          </a:lstStyle>
          <a:p>
            <a:pPr lvl="0"/>
            <a:r>
              <a:rPr lang="en-US" dirty="0"/>
              <a:t>First level – Arial Bold, 24pt</a:t>
            </a:r>
          </a:p>
          <a:p>
            <a:pPr lvl="1"/>
            <a:r>
              <a:rPr lang="en-US" dirty="0"/>
              <a:t>Second level – Arial, 20pt</a:t>
            </a:r>
          </a:p>
          <a:p>
            <a:pPr lvl="2"/>
            <a:r>
              <a:rPr lang="en-US" dirty="0"/>
              <a:t>Third level – Arial, 18pt	</a:t>
            </a:r>
          </a:p>
          <a:p>
            <a:pPr lvl="3"/>
            <a:r>
              <a:rPr lang="en-US" dirty="0"/>
              <a:t>Fourth level – Arial, 18pt</a:t>
            </a:r>
          </a:p>
          <a:p>
            <a:pPr lvl="4"/>
            <a:r>
              <a:rPr lang="en-US" dirty="0"/>
              <a:t>Fifth level – Arial,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1" baseline="0">
                <a:solidFill>
                  <a:schemeClr val="tx2"/>
                </a:solidFill>
                <a:latin typeface="Arial" panose="020B0604020202020204" pitchFamily="34" charset="0"/>
                <a:cs typeface="Arial" panose="020B060402020202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Arial Bold, 11pt</a:t>
            </a:r>
          </a:p>
        </p:txBody>
      </p:sp>
    </p:spTree>
    <p:extLst>
      <p:ext uri="{BB962C8B-B14F-4D97-AF65-F5344CB8AC3E}">
        <p14:creationId xmlns:p14="http://schemas.microsoft.com/office/powerpoint/2010/main" val="346161468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700"/>
              </a:lnSpc>
              <a:defRPr sz="3600" b="1" baseline="0">
                <a:solidFill>
                  <a:srgbClr val="FFFF00"/>
                </a:solidFill>
                <a:effectLst/>
                <a:latin typeface="Arial" panose="020B0604020202020204" pitchFamily="34" charset="0"/>
                <a:cs typeface="Arial" panose="020B0604020202020204" pitchFamily="34" charset="0"/>
              </a:defRPr>
            </a:lvl1pPr>
          </a:lstStyle>
          <a:p>
            <a:r>
              <a:rPr lang="en-US" dirty="0"/>
              <a:t>Headline –Arial, Bold, 36 </a:t>
            </a:r>
            <a:r>
              <a:rPr lang="en-US" dirty="0" err="1"/>
              <a:t>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marL="342900" indent="-342900">
              <a:buClr>
                <a:srgbClr val="FFFF00"/>
              </a:buClr>
              <a:buSzPct val="100000"/>
              <a:buFont typeface="Arial" panose="020B0604020202020204" pitchFamily="34" charset="0"/>
              <a:buChar char="•"/>
              <a:defRPr sz="2400" b="1" baseline="0">
                <a:solidFill>
                  <a:schemeClr val="bg2"/>
                </a:solidFill>
                <a:latin typeface="Arial" panose="020B0604020202020204" pitchFamily="34" charset="0"/>
                <a:cs typeface="Arial" panose="020B0604020202020204" pitchFamily="34" charset="0"/>
              </a:defRPr>
            </a:lvl1pPr>
            <a:lvl2pPr marL="742950" indent="-285750">
              <a:buClr>
                <a:srgbClr val="FFFF00"/>
              </a:buClr>
              <a:buSzPct val="100000"/>
              <a:buFontTx/>
              <a:buChar char="−"/>
              <a:defRPr sz="2000">
                <a:solidFill>
                  <a:schemeClr val="bg2"/>
                </a:solidFill>
                <a:latin typeface="Arial" panose="020B0604020202020204" pitchFamily="34" charset="0"/>
                <a:cs typeface="Arial" panose="020B0604020202020204" pitchFamily="34" charset="0"/>
              </a:defRPr>
            </a:lvl2pPr>
            <a:lvl3pPr>
              <a:buClr>
                <a:schemeClr val="bg1"/>
              </a:buClr>
              <a:buSzPct val="100000"/>
              <a:buFont typeface="Arial" pitchFamily="34" charset="0"/>
              <a:buChar char="•"/>
              <a:defRPr sz="1800">
                <a:solidFill>
                  <a:schemeClr val="bg2"/>
                </a:solidFill>
                <a:latin typeface="Arial" panose="020B0604020202020204" pitchFamily="34" charset="0"/>
                <a:cs typeface="Arial" panose="020B0604020202020204" pitchFamily="34" charset="0"/>
              </a:defRPr>
            </a:lvl3pPr>
            <a:lvl4pPr>
              <a:buClr>
                <a:schemeClr val="bg1"/>
              </a:buClr>
              <a:buSzPct val="70000"/>
              <a:buFont typeface="Courier New" pitchFamily="49" charset="0"/>
              <a:buChar char="o"/>
              <a:defRPr sz="1800" baseline="0">
                <a:solidFill>
                  <a:schemeClr val="bg2"/>
                </a:solidFill>
                <a:latin typeface="Arial" panose="020B0604020202020204" pitchFamily="34" charset="0"/>
                <a:cs typeface="Arial" panose="020B0604020202020204" pitchFamily="34" charset="0"/>
              </a:defRPr>
            </a:lvl4pPr>
            <a:lvl5pPr>
              <a:buClr>
                <a:schemeClr val="bg1"/>
              </a:buClr>
              <a:buSzPct val="70000"/>
              <a:buFont typeface="Arial" pitchFamily="34" charset="0"/>
              <a:buChar char="•"/>
              <a:defRPr sz="1800">
                <a:solidFill>
                  <a:schemeClr val="bg2"/>
                </a:solidFill>
                <a:latin typeface="Arial" panose="020B0604020202020204" pitchFamily="34" charset="0"/>
                <a:cs typeface="Arial" panose="020B0604020202020204" pitchFamily="34" charset="0"/>
              </a:defRPr>
            </a:lvl5pPr>
          </a:lstStyle>
          <a:p>
            <a:pPr lvl="0"/>
            <a:r>
              <a:rPr lang="en-US" dirty="0"/>
              <a:t>First level – Arial , Bold, 24pt</a:t>
            </a:r>
          </a:p>
          <a:p>
            <a:pPr lvl="1"/>
            <a:r>
              <a:rPr lang="en-US" dirty="0"/>
              <a:t>Second level – Arial, 20pt</a:t>
            </a:r>
          </a:p>
          <a:p>
            <a:pPr lvl="2"/>
            <a:r>
              <a:rPr lang="en-US" dirty="0"/>
              <a:t>Third level – Arial, 18pt	</a:t>
            </a:r>
          </a:p>
          <a:p>
            <a:pPr lvl="3"/>
            <a:r>
              <a:rPr lang="en-US" dirty="0"/>
              <a:t>Fourth level – Arial, 18pt</a:t>
            </a:r>
          </a:p>
          <a:p>
            <a:pPr lvl="4"/>
            <a:r>
              <a:rPr lang="en-US" dirty="0"/>
              <a:t>Fifth level – Arial,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395100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63143689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53556106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72530728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3020031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7120060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9812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828800" y="4343401"/>
            <a:ext cx="85344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828800" y="4706035"/>
            <a:ext cx="79248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Rectangle 6"/>
          <p:cNvSpPr/>
          <p:nvPr/>
        </p:nvSpPr>
        <p:spPr>
          <a:xfrm>
            <a:off x="1828800" y="5421868"/>
            <a:ext cx="79248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0677361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1785" y="236538"/>
            <a:ext cx="10390716" cy="12668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81618" y="1708151"/>
            <a:ext cx="9654116" cy="4627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DB7BDA5E-A6D0-4181-BF45-75AD8E757516}" type="slidenum">
              <a:rPr lang="en-US" altLang="en-US"/>
              <a:pPr/>
              <a:t>‹#›</a:t>
            </a:fld>
            <a:endParaRPr lang="en-US" altLang="en-US"/>
          </a:p>
        </p:txBody>
      </p:sp>
    </p:spTree>
    <p:extLst>
      <p:ext uri="{BB962C8B-B14F-4D97-AF65-F5344CB8AC3E}">
        <p14:creationId xmlns:p14="http://schemas.microsoft.com/office/powerpoint/2010/main" val="7824105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1" baseline="0">
                <a:solidFill>
                  <a:schemeClr val="bg1"/>
                </a:solidFill>
                <a:latin typeface="Arial" panose="020B0604020202020204" pitchFamily="34" charset="0"/>
                <a:cs typeface="Arial" panose="020B060402020202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3600" b="1" baseline="0">
                <a:solidFill>
                  <a:srgbClr val="FFFF00"/>
                </a:solidFill>
                <a:effectLst/>
                <a:latin typeface="Arial" panose="020B0604020202020204" pitchFamily="34" charset="0"/>
                <a:cs typeface="Arial" panose="020B0604020202020204" pitchFamily="34" charset="0"/>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30591311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700"/>
              </a:lnSpc>
              <a:defRPr sz="3600" b="1" baseline="0">
                <a:solidFill>
                  <a:srgbClr val="FFFF00"/>
                </a:solidFill>
                <a:effectLst/>
                <a:latin typeface="Arial" panose="020B0604020202020204" pitchFamily="34" charset="0"/>
                <a:cs typeface="Arial" panose="020B0604020202020204" pitchFamily="34" charset="0"/>
              </a:defRPr>
            </a:lvl1pPr>
          </a:lstStyle>
          <a:p>
            <a:r>
              <a:rPr lang="en-US" dirty="0"/>
              <a:t>Headline –Arial , Bold, Shadow, 36 </a:t>
            </a:r>
            <a:r>
              <a:rPr lang="en-US" dirty="0" err="1"/>
              <a:t>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marL="342900" indent="-342900">
              <a:buClr>
                <a:srgbClr val="FFFF00"/>
              </a:buClr>
              <a:buSzPct val="70000"/>
              <a:buFont typeface="Arial" panose="020B0604020202020204" pitchFamily="34" charset="0"/>
              <a:buChar char="•"/>
              <a:defRPr sz="2400" b="1" baseline="0">
                <a:solidFill>
                  <a:schemeClr val="bg2"/>
                </a:solidFill>
                <a:latin typeface="Arial" panose="020B0604020202020204" pitchFamily="34" charset="0"/>
                <a:cs typeface="Arial" panose="020B0604020202020204" pitchFamily="34" charset="0"/>
              </a:defRPr>
            </a:lvl1pPr>
            <a:lvl2pPr marL="800100" indent="-342900">
              <a:buClr>
                <a:srgbClr val="FFFF00"/>
              </a:buClr>
              <a:buSzPct val="100000"/>
              <a:buFont typeface="Arial" panose="020B0604020202020204" pitchFamily="34" charset="0"/>
              <a:buChar char="−"/>
              <a:defRPr sz="2000">
                <a:solidFill>
                  <a:schemeClr val="bg2"/>
                </a:solidFill>
                <a:latin typeface="Arial" panose="020B0604020202020204" pitchFamily="34" charset="0"/>
                <a:cs typeface="Arial" panose="020B0604020202020204" pitchFamily="34" charset="0"/>
              </a:defRPr>
            </a:lvl2pPr>
            <a:lvl3pPr>
              <a:buClr>
                <a:schemeClr val="bg1"/>
              </a:buClr>
              <a:buSzPct val="100000"/>
              <a:buFont typeface="Arial" pitchFamily="34" charset="0"/>
              <a:buChar char="•"/>
              <a:defRPr sz="1800">
                <a:solidFill>
                  <a:schemeClr val="bg2"/>
                </a:solidFill>
                <a:latin typeface="Arial" panose="020B0604020202020204" pitchFamily="34" charset="0"/>
                <a:cs typeface="Arial" panose="020B0604020202020204" pitchFamily="34" charset="0"/>
              </a:defRPr>
            </a:lvl3pPr>
            <a:lvl4pPr>
              <a:buClr>
                <a:schemeClr val="bg1"/>
              </a:buClr>
              <a:buSzPct val="70000"/>
              <a:buFont typeface="Courier New" pitchFamily="49" charset="0"/>
              <a:buChar char="o"/>
              <a:defRPr sz="1800" baseline="0">
                <a:solidFill>
                  <a:schemeClr val="bg2"/>
                </a:solidFill>
                <a:latin typeface="Arial" panose="020B0604020202020204" pitchFamily="34" charset="0"/>
                <a:cs typeface="Arial" panose="020B0604020202020204" pitchFamily="34" charset="0"/>
              </a:defRPr>
            </a:lvl4pPr>
            <a:lvl5pPr>
              <a:buClr>
                <a:schemeClr val="bg1"/>
              </a:buClr>
              <a:buSzPct val="70000"/>
              <a:buFont typeface="Arial" pitchFamily="34" charset="0"/>
              <a:buChar char="•"/>
              <a:defRPr sz="1800">
                <a:solidFill>
                  <a:schemeClr val="bg2"/>
                </a:solidFill>
                <a:latin typeface="Arial" panose="020B0604020202020204" pitchFamily="34" charset="0"/>
                <a:cs typeface="Arial" panose="020B0604020202020204" pitchFamily="34" charset="0"/>
              </a:defRPr>
            </a:lvl5pPr>
          </a:lstStyle>
          <a:p>
            <a:pPr lvl="0"/>
            <a:r>
              <a:rPr lang="en-US" dirty="0"/>
              <a:t>First level – Arial Bold, 24pt</a:t>
            </a:r>
          </a:p>
          <a:p>
            <a:pPr lvl="1"/>
            <a:r>
              <a:rPr lang="en-US" dirty="0"/>
              <a:t>Second level – Arial, 20pt</a:t>
            </a:r>
          </a:p>
          <a:p>
            <a:pPr lvl="2"/>
            <a:r>
              <a:rPr lang="en-US" dirty="0"/>
              <a:t>Third level – Arial, 18pt	</a:t>
            </a:r>
          </a:p>
          <a:p>
            <a:pPr lvl="3"/>
            <a:r>
              <a:rPr lang="en-US" dirty="0"/>
              <a:t>Fourth level – Arial, 18pt</a:t>
            </a:r>
          </a:p>
          <a:p>
            <a:pPr lvl="4"/>
            <a:r>
              <a:rPr lang="en-US" dirty="0"/>
              <a:t>Fifth level – Arial,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1" baseline="0">
                <a:solidFill>
                  <a:schemeClr val="tx2"/>
                </a:solidFill>
                <a:latin typeface="Arial" panose="020B0604020202020204" pitchFamily="34" charset="0"/>
                <a:cs typeface="Arial" panose="020B060402020202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Arial Bold, 11pt</a:t>
            </a:r>
          </a:p>
        </p:txBody>
      </p:sp>
    </p:spTree>
    <p:extLst>
      <p:ext uri="{BB962C8B-B14F-4D97-AF65-F5344CB8AC3E}">
        <p14:creationId xmlns:p14="http://schemas.microsoft.com/office/powerpoint/2010/main" val="32486011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700"/>
              </a:lnSpc>
              <a:defRPr sz="3600" b="1" baseline="0">
                <a:solidFill>
                  <a:srgbClr val="FFFF00"/>
                </a:solidFill>
                <a:effectLst/>
                <a:latin typeface="Arial" panose="020B0604020202020204" pitchFamily="34" charset="0"/>
                <a:cs typeface="Arial" panose="020B0604020202020204" pitchFamily="34" charset="0"/>
              </a:defRPr>
            </a:lvl1pPr>
          </a:lstStyle>
          <a:p>
            <a:r>
              <a:rPr lang="en-US" dirty="0"/>
              <a:t>Headline –Arial, Bold, 36 </a:t>
            </a:r>
            <a:r>
              <a:rPr lang="en-US" dirty="0" err="1"/>
              <a:t>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marL="342900" indent="-342900">
              <a:buClr>
                <a:srgbClr val="FFFF00"/>
              </a:buClr>
              <a:buSzPct val="100000"/>
              <a:buFont typeface="Arial" panose="020B0604020202020204" pitchFamily="34" charset="0"/>
              <a:buChar char="•"/>
              <a:defRPr sz="2400" b="1" baseline="0">
                <a:solidFill>
                  <a:schemeClr val="bg2"/>
                </a:solidFill>
                <a:latin typeface="Arial" panose="020B0604020202020204" pitchFamily="34" charset="0"/>
                <a:cs typeface="Arial" panose="020B0604020202020204" pitchFamily="34" charset="0"/>
              </a:defRPr>
            </a:lvl1pPr>
            <a:lvl2pPr marL="742950" indent="-285750">
              <a:buClr>
                <a:srgbClr val="FFFF00"/>
              </a:buClr>
              <a:buSzPct val="100000"/>
              <a:buFontTx/>
              <a:buChar char="−"/>
              <a:defRPr sz="2000">
                <a:solidFill>
                  <a:schemeClr val="bg2"/>
                </a:solidFill>
                <a:latin typeface="Arial" panose="020B0604020202020204" pitchFamily="34" charset="0"/>
                <a:cs typeface="Arial" panose="020B0604020202020204" pitchFamily="34" charset="0"/>
              </a:defRPr>
            </a:lvl2pPr>
            <a:lvl3pPr>
              <a:buClr>
                <a:schemeClr val="bg1"/>
              </a:buClr>
              <a:buSzPct val="100000"/>
              <a:buFont typeface="Arial" pitchFamily="34" charset="0"/>
              <a:buChar char="•"/>
              <a:defRPr sz="1800">
                <a:solidFill>
                  <a:schemeClr val="bg2"/>
                </a:solidFill>
                <a:latin typeface="Arial" panose="020B0604020202020204" pitchFamily="34" charset="0"/>
                <a:cs typeface="Arial" panose="020B0604020202020204" pitchFamily="34" charset="0"/>
              </a:defRPr>
            </a:lvl3pPr>
            <a:lvl4pPr>
              <a:buClr>
                <a:schemeClr val="bg1"/>
              </a:buClr>
              <a:buSzPct val="70000"/>
              <a:buFont typeface="Courier New" pitchFamily="49" charset="0"/>
              <a:buChar char="o"/>
              <a:defRPr sz="1800" baseline="0">
                <a:solidFill>
                  <a:schemeClr val="bg2"/>
                </a:solidFill>
                <a:latin typeface="Arial" panose="020B0604020202020204" pitchFamily="34" charset="0"/>
                <a:cs typeface="Arial" panose="020B0604020202020204" pitchFamily="34" charset="0"/>
              </a:defRPr>
            </a:lvl4pPr>
            <a:lvl5pPr>
              <a:buClr>
                <a:schemeClr val="bg1"/>
              </a:buClr>
              <a:buSzPct val="70000"/>
              <a:buFont typeface="Arial" pitchFamily="34" charset="0"/>
              <a:buChar char="•"/>
              <a:defRPr sz="1800">
                <a:solidFill>
                  <a:schemeClr val="bg2"/>
                </a:solidFill>
                <a:latin typeface="Arial" panose="020B0604020202020204" pitchFamily="34" charset="0"/>
                <a:cs typeface="Arial" panose="020B0604020202020204" pitchFamily="34" charset="0"/>
              </a:defRPr>
            </a:lvl5pPr>
          </a:lstStyle>
          <a:p>
            <a:pPr lvl="0"/>
            <a:r>
              <a:rPr lang="en-US" dirty="0"/>
              <a:t>First level – Arial , Bold, 24pt</a:t>
            </a:r>
          </a:p>
          <a:p>
            <a:pPr lvl="1"/>
            <a:r>
              <a:rPr lang="en-US" dirty="0"/>
              <a:t>Second level – Arial, 20pt</a:t>
            </a:r>
          </a:p>
          <a:p>
            <a:pPr lvl="2"/>
            <a:r>
              <a:rPr lang="en-US" dirty="0"/>
              <a:t>Third level – Arial, 18pt	</a:t>
            </a:r>
          </a:p>
          <a:p>
            <a:pPr lvl="3"/>
            <a:r>
              <a:rPr lang="en-US" dirty="0"/>
              <a:t>Fourth level – Arial, 18pt</a:t>
            </a:r>
          </a:p>
          <a:p>
            <a:pPr lvl="4"/>
            <a:r>
              <a:rPr lang="en-US" dirty="0"/>
              <a:t>Fifth level – Arial,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1227079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4724171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8882605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0062926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877302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Arial" pitchFamily="34" charset="0"/>
                <a:cs typeface="Arial" pitchFamily="34" charset="0"/>
              </a:defRPr>
            </a:lvl1pPr>
          </a:lstStyle>
          <a:p>
            <a:r>
              <a:rPr lang="en-US" dirty="0"/>
              <a:t>Headline – Arial, Bold, No Shadow, 28pt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Arial 11pt</a:t>
            </a:r>
          </a:p>
        </p:txBody>
      </p:sp>
      <p:sp>
        <p:nvSpPr>
          <p:cNvPr id="6" name="Content Placeholder 4"/>
          <p:cNvSpPr>
            <a:spLocks noGrp="1"/>
          </p:cNvSpPr>
          <p:nvPr userDrawn="1">
            <p:ph idx="11"/>
          </p:nvPr>
        </p:nvSpPr>
        <p:spPr>
          <a:xfrm>
            <a:off x="609600" y="1600200"/>
            <a:ext cx="10972800" cy="4191000"/>
          </a:xfrm>
          <a:prstGeom prst="rect">
            <a:avLst/>
          </a:prstGeom>
        </p:spPr>
        <p:txBody>
          <a:bodyPr/>
          <a:lstStyle>
            <a:lvl1pPr>
              <a:defRPr sz="2400" b="1">
                <a:solidFill>
                  <a:schemeClr val="bg2"/>
                </a:solidFill>
              </a:defRPr>
            </a:lvl1pPr>
            <a:lvl2pPr>
              <a:defRPr sz="20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buFont typeface="Arial" pitchFamily="34" charset="0"/>
              <a:buChar char="□"/>
              <a:defRPr/>
            </a:pPr>
            <a:r>
              <a:rPr lang="en-US" dirty="0">
                <a:latin typeface="Arial" pitchFamily="34" charset="0"/>
                <a:cs typeface="Arial" pitchFamily="34" charset="0"/>
              </a:rPr>
              <a:t>First Level Bullet – Arial, Bold, 24pt</a:t>
            </a:r>
          </a:p>
          <a:p>
            <a:pPr lvl="1">
              <a:buSzPct val="60000"/>
              <a:buFont typeface="Arial" pitchFamily="34" charset="0"/>
              <a:buChar char="■"/>
              <a:defRPr/>
            </a:pPr>
            <a:r>
              <a:rPr lang="en-US" dirty="0">
                <a:latin typeface="Arial" pitchFamily="34" charset="0"/>
                <a:cs typeface="Arial" pitchFamily="34" charset="0"/>
              </a:rPr>
              <a:t>Second Level Bullet – Arial, 20pt</a:t>
            </a:r>
          </a:p>
          <a:p>
            <a:pPr lvl="2">
              <a:buFont typeface="Arial" pitchFamily="34" charset="0"/>
              <a:buChar char="▪"/>
              <a:defRPr/>
            </a:pPr>
            <a:r>
              <a:rPr lang="en-US" dirty="0">
                <a:latin typeface="Arial" pitchFamily="34" charset="0"/>
                <a:cs typeface="Arial" pitchFamily="34" charset="0"/>
              </a:rPr>
              <a:t>Third Level Bullet – Arial, 18pt</a:t>
            </a:r>
          </a:p>
          <a:p>
            <a:pPr lvl="3">
              <a:buSzPct val="100000"/>
              <a:buFont typeface="Arial" pitchFamily="34" charset="0"/>
              <a:buChar char="○"/>
              <a:defRPr/>
            </a:pPr>
            <a:r>
              <a:rPr lang="en-US" dirty="0">
                <a:latin typeface="Arial" pitchFamily="34" charset="0"/>
                <a:cs typeface="Arial" pitchFamily="34" charset="0"/>
              </a:rPr>
              <a:t>Fourth Level Bullet – Arial, 18pt</a:t>
            </a:r>
          </a:p>
          <a:p>
            <a:pPr lvl="4">
              <a:defRPr/>
            </a:pPr>
            <a:r>
              <a:rPr lang="en-US" dirty="0">
                <a:latin typeface="Arial" pitchFamily="34" charset="0"/>
                <a:cs typeface="Arial" pitchFamily="34" charset="0"/>
              </a:rPr>
              <a:t>Fifth Level Bullet – Arial, 18pt</a:t>
            </a:r>
          </a:p>
        </p:txBody>
      </p:sp>
    </p:spTree>
    <p:extLst>
      <p:ext uri="{BB962C8B-B14F-4D97-AF65-F5344CB8AC3E}">
        <p14:creationId xmlns:p14="http://schemas.microsoft.com/office/powerpoint/2010/main" val="37927285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53372261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9812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828800" y="4343401"/>
            <a:ext cx="85344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828800" y="4706035"/>
            <a:ext cx="79248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Rectangle 6"/>
          <p:cNvSpPr/>
          <p:nvPr/>
        </p:nvSpPr>
        <p:spPr>
          <a:xfrm>
            <a:off x="1828800" y="5421868"/>
            <a:ext cx="79248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63573496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1219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599901"/>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a:prstGeom prst="rect">
            <a:avLst/>
          </a:prstGeom>
        </p:spPr>
        <p:txBody>
          <a:bodyPr/>
          <a:lstStyle/>
          <a:p>
            <a:r>
              <a:rPr lang="en-US"/>
              <a:t>Click to edit Master title style</a:t>
            </a:r>
          </a:p>
        </p:txBody>
      </p:sp>
      <p:sp>
        <p:nvSpPr>
          <p:cNvPr id="3" name="Footer Placeholder 2"/>
          <p:cNvSpPr>
            <a:spLocks noGrp="1" noChangeArrowheads="1"/>
          </p:cNvSpPr>
          <p:nvPr>
            <p:ph type="ftr" sz="quarter" idx="10"/>
          </p:nvPr>
        </p:nvSpPr>
        <p:spPr>
          <a:xfrm>
            <a:off x="4165600" y="6248400"/>
            <a:ext cx="3860800" cy="457200"/>
          </a:xfrm>
          <a:prstGeom prst="rect">
            <a:avLst/>
          </a:prstGeom>
          <a:ln/>
        </p:spPr>
        <p:txBody>
          <a:bodyPr/>
          <a:lstStyle>
            <a:lvl1pPr>
              <a:defRPr/>
            </a:lvl1pPr>
          </a:lstStyle>
          <a:p>
            <a:pPr>
              <a:defRPr/>
            </a:pPr>
            <a:endParaRPr lang="en-US" dirty="0">
              <a:solidFill>
                <a:srgbClr val="0070C0"/>
              </a:solidFill>
            </a:endParaRPr>
          </a:p>
        </p:txBody>
      </p:sp>
      <p:sp>
        <p:nvSpPr>
          <p:cNvPr id="4" name="Slide Number Placeholder 3"/>
          <p:cNvSpPr>
            <a:spLocks noGrp="1" noChangeArrowheads="1"/>
          </p:cNvSpPr>
          <p:nvPr>
            <p:ph type="sldNum" sz="quarter" idx="11"/>
          </p:nvPr>
        </p:nvSpPr>
        <p:spPr>
          <a:xfrm>
            <a:off x="8737600" y="6248400"/>
            <a:ext cx="2844800" cy="457200"/>
          </a:xfrm>
          <a:prstGeom prst="rect">
            <a:avLst/>
          </a:prstGeom>
          <a:ln/>
        </p:spPr>
        <p:txBody>
          <a:bodyPr/>
          <a:lstStyle>
            <a:lvl1pPr>
              <a:defRPr/>
            </a:lvl1pPr>
          </a:lstStyle>
          <a:p>
            <a:pPr>
              <a:defRPr/>
            </a:pPr>
            <a:fld id="{57135BAC-497C-435F-9CBF-AF63B6FBD952}" type="slidenum">
              <a:rPr lang="en-US">
                <a:solidFill>
                  <a:srgbClr val="0070C0"/>
                </a:solidFill>
              </a:rPr>
              <a:pPr>
                <a:defRPr/>
              </a:pPr>
              <a:t>‹#›</a:t>
            </a:fld>
            <a:endParaRPr lang="en-US" dirty="0">
              <a:solidFill>
                <a:srgbClr val="0070C0"/>
              </a:solidFill>
            </a:endParaRPr>
          </a:p>
        </p:txBody>
      </p:sp>
      <p:sp>
        <p:nvSpPr>
          <p:cNvPr id="5" name="Rectangle 16"/>
          <p:cNvSpPr>
            <a:spLocks noGrp="1" noChangeArrowheads="1"/>
          </p:cNvSpPr>
          <p:nvPr>
            <p:ph type="dt" sz="half" idx="12"/>
          </p:nvPr>
        </p:nvSpPr>
        <p:spPr>
          <a:xfrm>
            <a:off x="609600" y="6245225"/>
            <a:ext cx="2844800" cy="476250"/>
          </a:xfrm>
          <a:prstGeom prst="rect">
            <a:avLst/>
          </a:prstGeom>
          <a:ln/>
        </p:spPr>
        <p:txBody>
          <a:bodyPr/>
          <a:lstStyle>
            <a:lvl1pPr>
              <a:defRPr/>
            </a:lvl1pPr>
          </a:lstStyle>
          <a:p>
            <a:pPr>
              <a:defRPr/>
            </a:pPr>
            <a:endParaRPr lang="en-US" dirty="0">
              <a:solidFill>
                <a:srgbClr val="0070C0"/>
              </a:solidFill>
            </a:endParaRPr>
          </a:p>
        </p:txBody>
      </p:sp>
    </p:spTree>
    <p:extLst>
      <p:ext uri="{BB962C8B-B14F-4D97-AF65-F5344CB8AC3E}">
        <p14:creationId xmlns:p14="http://schemas.microsoft.com/office/powerpoint/2010/main" val="72978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6" name="Text Placeholder 5"/>
          <p:cNvSpPr>
            <a:spLocks noGrp="1"/>
          </p:cNvSpPr>
          <p:nvPr>
            <p:ph type="body" sz="quarter" idx="11"/>
          </p:nvPr>
        </p:nvSpPr>
        <p:spPr>
          <a:xfrm>
            <a:off x="3048000" y="6272784"/>
            <a:ext cx="68072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7" name="Text Placeholder 6"/>
          <p:cNvSpPr>
            <a:spLocks noGrp="1"/>
          </p:cNvSpPr>
          <p:nvPr>
            <p:ph type="body" sz="quarter" idx="12"/>
          </p:nvPr>
        </p:nvSpPr>
        <p:spPr>
          <a:xfrm>
            <a:off x="3048000" y="6464808"/>
            <a:ext cx="68072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7334665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1884840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41119043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5231275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0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18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18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1800">
                <a:solidFill>
                  <a:schemeClr val="bg2"/>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609600" y="5791200"/>
            <a:ext cx="8940800" cy="609600"/>
          </a:xfrm>
          <a:prstGeom prst="rect">
            <a:avLst/>
          </a:prstGeom>
        </p:spPr>
        <p:txBody>
          <a:bodyPr anchor="b" anchorCtr="0"/>
          <a:lstStyle>
            <a:lvl1pPr algn="l">
              <a:lnSpc>
                <a:spcPts val="1100"/>
              </a:lnSpc>
              <a:buNone/>
              <a:defRPr sz="9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82186505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085092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Arial,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–Arial,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Arial" pitchFamily="34" charset="0"/>
                <a:cs typeface="Arial" pitchFamily="34" charset="0"/>
              </a:defRPr>
            </a:lvl1pPr>
          </a:lstStyle>
          <a:p>
            <a:r>
              <a:rPr lang="en-US" dirty="0"/>
              <a:t>Title of Presentation – Arial</a:t>
            </a:r>
            <a:br>
              <a:rPr lang="en-US" dirty="0"/>
            </a:br>
            <a:r>
              <a:rPr lang="en-US" dirty="0"/>
              <a:t> Bold, No Shadow 28pt</a:t>
            </a:r>
          </a:p>
        </p:txBody>
      </p:sp>
    </p:spTree>
    <p:extLst>
      <p:ext uri="{BB962C8B-B14F-4D97-AF65-F5344CB8AC3E}">
        <p14:creationId xmlns:p14="http://schemas.microsoft.com/office/powerpoint/2010/main" val="10814041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9625646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872957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828800" y="4343401"/>
            <a:ext cx="8534400" cy="292388"/>
          </a:xfrm>
          <a:prstGeom prst="rect">
            <a:avLst/>
          </a:prstGeom>
        </p:spPr>
        <p:txBody>
          <a:bodyPr>
            <a:spAutoFit/>
          </a:bodyPr>
          <a:lstStyle/>
          <a:p>
            <a:pPr>
              <a:defRPr/>
            </a:pPr>
            <a:r>
              <a:rPr lang="en-US" sz="1300" b="1" dirty="0">
                <a:solidFill>
                  <a:srgbClr val="FFFFFF"/>
                </a:solidFill>
              </a:rPr>
              <a:t>For more information please contact Centers for Disease Control and Prevention</a:t>
            </a:r>
          </a:p>
        </p:txBody>
      </p:sp>
      <p:sp>
        <p:nvSpPr>
          <p:cNvPr id="6" name="Rectangle 5"/>
          <p:cNvSpPr/>
          <p:nvPr userDrawn="1"/>
        </p:nvSpPr>
        <p:spPr>
          <a:xfrm>
            <a:off x="1828800" y="4705350"/>
            <a:ext cx="7924800" cy="647700"/>
          </a:xfrm>
          <a:prstGeom prst="rect">
            <a:avLst/>
          </a:prstGeom>
        </p:spPr>
        <p:txBody>
          <a:bodyPr>
            <a:spAutoFit/>
          </a:bodyPr>
          <a:lstStyle/>
          <a:p>
            <a:pPr>
              <a:defRPr/>
            </a:pPr>
            <a:r>
              <a:rPr lang="en-US" sz="1200" dirty="0">
                <a:solidFill>
                  <a:srgbClr val="FFFFFF"/>
                </a:solidFill>
              </a:rPr>
              <a:t>1600 Clifton Road NE, Atlanta, GA 30333</a:t>
            </a:r>
          </a:p>
          <a:p>
            <a:pPr>
              <a:defRPr/>
            </a:pPr>
            <a:r>
              <a:rPr lang="en-US" sz="1200" dirty="0">
                <a:solidFill>
                  <a:srgbClr val="FFFFFF"/>
                </a:solidFill>
              </a:rPr>
              <a:t>Telephone, 1-800-CDC-INFO (232-4636)/TTY: 1-888-232-6348</a:t>
            </a:r>
          </a:p>
          <a:p>
            <a:pPr>
              <a:defRPr/>
            </a:pPr>
            <a:r>
              <a:rPr lang="en-US" sz="1200" dirty="0">
                <a:solidFill>
                  <a:srgbClr val="FFFFFF"/>
                </a:solidFill>
              </a:rPr>
              <a:t>E-mail: cdcinfo@cdc.gov 	Web: www.cdc.gov</a:t>
            </a:r>
          </a:p>
        </p:txBody>
      </p:sp>
      <p:sp>
        <p:nvSpPr>
          <p:cNvPr id="7" name="Rectangle 6"/>
          <p:cNvSpPr/>
          <p:nvPr userDrawn="1"/>
        </p:nvSpPr>
        <p:spPr>
          <a:xfrm>
            <a:off x="1828800" y="5421314"/>
            <a:ext cx="7924800" cy="369887"/>
          </a:xfrm>
          <a:prstGeom prst="rect">
            <a:avLst/>
          </a:prstGeom>
        </p:spPr>
        <p:txBody>
          <a:bodyPr>
            <a:spAutoFit/>
          </a:bodyPr>
          <a:lstStyle/>
          <a:p>
            <a:pPr>
              <a:defRPr/>
            </a:pPr>
            <a:r>
              <a:rPr lang="en-US" sz="900" dirty="0">
                <a:solidFill>
                  <a:srgbClr val="FFFFFF"/>
                </a:solidFill>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5"/>
          <p:cNvSpPr>
            <a:spLocks noGrp="1"/>
          </p:cNvSpPr>
          <p:nvPr>
            <p:ph type="body" sz="quarter" idx="11"/>
          </p:nvPr>
        </p:nvSpPr>
        <p:spPr>
          <a:xfrm>
            <a:off x="3048000" y="6272784"/>
            <a:ext cx="68072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12" name="Text Placeholder 6"/>
          <p:cNvSpPr>
            <a:spLocks noGrp="1"/>
          </p:cNvSpPr>
          <p:nvPr>
            <p:ph type="body" sz="quarter" idx="12"/>
          </p:nvPr>
        </p:nvSpPr>
        <p:spPr>
          <a:xfrm>
            <a:off x="3048000" y="6464808"/>
            <a:ext cx="68072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6219057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46423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AutoShape 19"/>
          <p:cNvSpPr>
            <a:spLocks noChangeArrowheads="1"/>
          </p:cNvSpPr>
          <p:nvPr userDrawn="1"/>
        </p:nvSpPr>
        <p:spPr bwMode="auto">
          <a:xfrm>
            <a:off x="406401" y="323850"/>
            <a:ext cx="11112500" cy="1003300"/>
          </a:xfrm>
          <a:prstGeom prst="roundRect">
            <a:avLst>
              <a:gd name="adj" fmla="val 16667"/>
            </a:avLst>
          </a:prstGeom>
          <a:solidFill>
            <a:schemeClr val="accent6">
              <a:lumMod val="50000"/>
            </a:schemeClr>
          </a:solidFill>
          <a:ln>
            <a:noFill/>
          </a:ln>
          <a:effectLst>
            <a:outerShdw blurRad="50800" dist="38100" dir="2700000" algn="tl" rotWithShape="0">
              <a:prstClr val="black">
                <a:alpha val="40000"/>
              </a:prstClr>
            </a:outerShdw>
          </a:effectLst>
        </p:spPr>
        <p:txBody>
          <a:bodyPr wrap="none" anchor="ctr"/>
          <a:lstStyle/>
          <a:p>
            <a:pPr algn="ctr">
              <a:defRPr/>
            </a:pPr>
            <a:endParaRPr lang="en-US" sz="1800">
              <a:solidFill>
                <a:srgbClr val="000090"/>
              </a:solidFill>
              <a:latin typeface="Arial" charset="0"/>
              <a:ea typeface="ＭＳ Ｐゴシック" charset="0"/>
              <a:cs typeface="ＭＳ Ｐゴシック" charset="0"/>
            </a:endParaRPr>
          </a:p>
        </p:txBody>
      </p:sp>
      <p:sp>
        <p:nvSpPr>
          <p:cNvPr id="8" name="Title 1"/>
          <p:cNvSpPr>
            <a:spLocks noGrp="1"/>
          </p:cNvSpPr>
          <p:nvPr>
            <p:ph type="title"/>
          </p:nvPr>
        </p:nvSpPr>
        <p:spPr>
          <a:xfrm>
            <a:off x="573618" y="427039"/>
            <a:ext cx="10688431" cy="828675"/>
          </a:xfrm>
          <a:prstGeom prst="rect">
            <a:avLst/>
          </a:prstGeom>
        </p:spPr>
        <p:txBody>
          <a:bodyPr/>
          <a:lstStyle>
            <a:lvl1pPr>
              <a:defRPr sz="3200">
                <a:solidFill>
                  <a:schemeClr val="bg1"/>
                </a:solidFill>
              </a:defRPr>
            </a:lvl1pPr>
          </a:lstStyle>
          <a:p>
            <a:r>
              <a:rPr lang="en-US"/>
              <a:t>Click to edit Master title style</a:t>
            </a:r>
          </a:p>
        </p:txBody>
      </p:sp>
      <p:sp>
        <p:nvSpPr>
          <p:cNvPr id="4" name="Rectangle 5"/>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8737600" y="6245225"/>
            <a:ext cx="2844800" cy="476250"/>
          </a:xfrm>
          <a:prstGeom prst="rect">
            <a:avLst/>
          </a:prstGeom>
        </p:spPr>
        <p:txBody>
          <a:bodyPr/>
          <a:lstStyle>
            <a:lvl1pPr>
              <a:defRPr/>
            </a:lvl1pPr>
          </a:lstStyle>
          <a:p>
            <a:fld id="{B3C164FD-7F15-FB44-9263-625413A543F3}" type="slidenum">
              <a:rPr lang="en-US"/>
              <a:pPr/>
              <a:t>‹#›</a:t>
            </a:fld>
            <a:endParaRPr lang="en-US"/>
          </a:p>
        </p:txBody>
      </p:sp>
    </p:spTree>
    <p:extLst>
      <p:ext uri="{BB962C8B-B14F-4D97-AF65-F5344CB8AC3E}">
        <p14:creationId xmlns:p14="http://schemas.microsoft.com/office/powerpoint/2010/main" val="279835358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401880267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95259888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rgbClr val="FFC000"/>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2604561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46755301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293645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latin typeface="Arial" pitchFamily="34" charset="0"/>
                <a:cs typeface="Arial" pitchFamily="34" charset="0"/>
              </a:defRPr>
            </a:lvl1pPr>
          </a:lstStyle>
          <a:p>
            <a:r>
              <a:rPr lang="en-US" dirty="0"/>
              <a:t>Section Header</a:t>
            </a:r>
            <a:br>
              <a:rPr lang="en-US" dirty="0"/>
            </a:br>
            <a:r>
              <a:rPr lang="en-US" dirty="0"/>
              <a:t>Arial, bold, NO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Arial, 20pt</a:t>
            </a:r>
          </a:p>
        </p:txBody>
      </p:sp>
    </p:spTree>
    <p:extLst>
      <p:ext uri="{BB962C8B-B14F-4D97-AF65-F5344CB8AC3E}">
        <p14:creationId xmlns:p14="http://schemas.microsoft.com/office/powerpoint/2010/main" val="58925638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41149090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45606803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5256096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9812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828800" y="4343401"/>
            <a:ext cx="85344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828800" y="4706035"/>
            <a:ext cx="79248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Rectangle 6"/>
          <p:cNvSpPr/>
          <p:nvPr/>
        </p:nvSpPr>
        <p:spPr>
          <a:xfrm>
            <a:off x="1828800" y="5421868"/>
            <a:ext cx="79248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48583744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1219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015737"/>
      </p:ext>
    </p:extLst>
  </p:cSld>
  <p:clrMapOvr>
    <a:masterClrMapping/>
  </p:clrMapOvr>
  <p:transition spd="slow">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8384993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8259028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rgbClr val="FFC000"/>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65657321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5186273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2273734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Arial" pitchFamily="34" charset="0"/>
                <a:cs typeface="Arial" pitchFamily="34" charset="0"/>
              </a:defRPr>
            </a:lvl1pPr>
          </a:lstStyle>
          <a:p>
            <a:r>
              <a:rPr lang="en-US" dirty="0"/>
              <a:t>Header – Arial,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bg1"/>
              </a:buClr>
              <a:buSzPct val="70000"/>
              <a:buFont typeface="Arial" pitchFamily="34" charset="0"/>
              <a:buChar char="□"/>
              <a:defRPr sz="2400" b="1">
                <a:solidFill>
                  <a:schemeClr val="bg2"/>
                </a:solidFill>
                <a:latin typeface="Arial" pitchFamily="34" charset="0"/>
                <a:cs typeface="Arial" pitchFamily="34" charset="0"/>
              </a:defRPr>
            </a:lvl1pPr>
            <a:lvl2pPr>
              <a:buClr>
                <a:schemeClr val="bg1"/>
              </a:buClr>
              <a:buSzPct val="100000"/>
              <a:buFont typeface="Arial" pitchFamily="34" charset="0"/>
              <a:buChar char="●"/>
              <a:defRPr sz="2000">
                <a:solidFill>
                  <a:schemeClr val="bg2"/>
                </a:solidFill>
                <a:latin typeface="Arial" pitchFamily="34" charset="0"/>
                <a:cs typeface="Arial" pitchFamily="34" charset="0"/>
              </a:defRPr>
            </a:lvl2pPr>
            <a:lvl3pPr>
              <a:buClr>
                <a:schemeClr val="bg1"/>
              </a:buClr>
              <a:buSzPct val="60000"/>
              <a:buFont typeface="Arial" pitchFamily="34" charset="0"/>
              <a:buChar char="●"/>
              <a:defRPr sz="1800">
                <a:solidFill>
                  <a:schemeClr val="bg2"/>
                </a:solidFill>
                <a:latin typeface="Arial" pitchFamily="34" charset="0"/>
                <a:cs typeface="Arial" pitchFamily="34" charset="0"/>
              </a:defRPr>
            </a:lvl3pPr>
            <a:lvl4pPr>
              <a:buClr>
                <a:schemeClr val="bg1"/>
              </a:buClr>
              <a:buSzPct val="70000"/>
              <a:buFont typeface="Arial" pitchFamily="34" charset="0"/>
              <a:buChar char="○"/>
              <a:defRPr sz="1800">
                <a:solidFill>
                  <a:schemeClr val="bg2"/>
                </a:solidFill>
                <a:latin typeface="Arial" pitchFamily="34" charset="0"/>
                <a:cs typeface="Arial" pitchFamily="34" charset="0"/>
              </a:defRPr>
            </a:lvl4pPr>
            <a:lvl5pPr>
              <a:buClr>
                <a:schemeClr val="bg1"/>
              </a:buClr>
              <a:buSzPct val="50000"/>
              <a:buFont typeface="Arial" pitchFamily="34" charset="0"/>
              <a:buChar char="●"/>
              <a:defRPr sz="1800">
                <a:solidFill>
                  <a:schemeClr val="bg2"/>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First level – Arial, bold, 24pt</a:t>
            </a:r>
          </a:p>
          <a:p>
            <a:pPr lvl="1"/>
            <a:r>
              <a:rPr lang="en-US" dirty="0"/>
              <a:t>Second level – Arial, 20pt</a:t>
            </a:r>
          </a:p>
          <a:p>
            <a:pPr lvl="2"/>
            <a:r>
              <a:rPr lang="en-US" dirty="0"/>
              <a:t>Third level – Arial, 18pt	</a:t>
            </a:r>
          </a:p>
          <a:p>
            <a:pPr lvl="3"/>
            <a:r>
              <a:rPr lang="en-US" dirty="0"/>
              <a:t>Fourth level – Arial, 18pt</a:t>
            </a:r>
          </a:p>
          <a:p>
            <a:pPr lvl="4"/>
            <a:r>
              <a:rPr lang="en-US" dirty="0"/>
              <a:t>Fifth level – Arial,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Arial, 14pt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22678684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58199866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9892307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05589564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9812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828800" y="4343401"/>
            <a:ext cx="85344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828800" y="4706035"/>
            <a:ext cx="79248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Rectangle 6"/>
          <p:cNvSpPr/>
          <p:nvPr/>
        </p:nvSpPr>
        <p:spPr>
          <a:xfrm>
            <a:off x="1828800" y="5421868"/>
            <a:ext cx="79248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09806500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200979552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5074080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76167545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3337481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4164795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6603385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latin typeface="Arial" pitchFamily="34" charset="0"/>
                <a:cs typeface="Arial" pitchFamily="34" charset="0"/>
              </a:defRPr>
            </a:lvl1pPr>
          </a:lstStyle>
          <a:p>
            <a:r>
              <a:rPr lang="en-US" dirty="0"/>
              <a:t>Photo Title –Arial,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Arial, 14pt</a:t>
            </a:r>
          </a:p>
        </p:txBody>
      </p:sp>
    </p:spTree>
    <p:extLst>
      <p:ext uri="{BB962C8B-B14F-4D97-AF65-F5344CB8AC3E}">
        <p14:creationId xmlns:p14="http://schemas.microsoft.com/office/powerpoint/2010/main" val="298797657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7797812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27054579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50241983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612" y="186519"/>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555846"/>
            <a:ext cx="10363200" cy="45401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007016"/>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Arial" pitchFamily="34" charset="0"/>
                <a:cs typeface="Arial" pitchFamily="34" charset="0"/>
              </a:defRPr>
            </a:lvl1pPr>
          </a:lstStyle>
          <a:p>
            <a:r>
              <a:rPr lang="en-US" dirty="0"/>
              <a:t>Title of Presentation – Arial</a:t>
            </a:r>
            <a:br>
              <a:rPr lang="en-US" dirty="0"/>
            </a:br>
            <a:r>
              <a:rPr lang="en-US" dirty="0"/>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Arial,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–Arial,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3048000" y="6272784"/>
            <a:ext cx="6807200" cy="18288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a:t>Place Descriptor Here</a:t>
            </a:r>
          </a:p>
        </p:txBody>
      </p:sp>
      <p:sp>
        <p:nvSpPr>
          <p:cNvPr id="7" name="Text Placeholder 6"/>
          <p:cNvSpPr>
            <a:spLocks noGrp="1"/>
          </p:cNvSpPr>
          <p:nvPr userDrawn="1">
            <p:ph type="body" sz="quarter" idx="12" hasCustomPrompt="1"/>
          </p:nvPr>
        </p:nvSpPr>
        <p:spPr>
          <a:xfrm>
            <a:off x="3048000" y="6464808"/>
            <a:ext cx="6807200" cy="22860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a:t>Place Descriptor Here</a:t>
            </a:r>
          </a:p>
        </p:txBody>
      </p:sp>
    </p:spTree>
    <p:extLst>
      <p:ext uri="{BB962C8B-B14F-4D97-AF65-F5344CB8AC3E}">
        <p14:creationId xmlns:p14="http://schemas.microsoft.com/office/powerpoint/2010/main" val="220974298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Arial" pitchFamily="34" charset="0"/>
                <a:cs typeface="Arial" pitchFamily="34" charset="0"/>
              </a:defRPr>
            </a:lvl1pPr>
          </a:lstStyle>
          <a:p>
            <a:r>
              <a:rPr lang="en-US" dirty="0"/>
              <a:t>Headline – Arial, Bold, No Shadow, 28pt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Arial 11pt</a:t>
            </a:r>
          </a:p>
        </p:txBody>
      </p:sp>
      <p:sp>
        <p:nvSpPr>
          <p:cNvPr id="6" name="Content Placeholder 4"/>
          <p:cNvSpPr>
            <a:spLocks noGrp="1"/>
          </p:cNvSpPr>
          <p:nvPr userDrawn="1">
            <p:ph idx="11"/>
          </p:nvPr>
        </p:nvSpPr>
        <p:spPr>
          <a:xfrm>
            <a:off x="609600" y="1600200"/>
            <a:ext cx="10972800" cy="4191000"/>
          </a:xfrm>
          <a:prstGeom prst="rect">
            <a:avLst/>
          </a:prstGeom>
        </p:spPr>
        <p:txBody>
          <a:bodyPr/>
          <a:lstStyle>
            <a:lvl1pPr>
              <a:defRPr sz="2400" b="1">
                <a:solidFill>
                  <a:schemeClr val="bg2"/>
                </a:solidFill>
              </a:defRPr>
            </a:lvl1pPr>
            <a:lvl2pPr>
              <a:defRPr sz="20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buFont typeface="Arial" pitchFamily="34" charset="0"/>
              <a:buChar char="□"/>
              <a:defRPr/>
            </a:pPr>
            <a:r>
              <a:rPr lang="en-US" dirty="0">
                <a:latin typeface="Arial" pitchFamily="34" charset="0"/>
                <a:cs typeface="Arial" pitchFamily="34" charset="0"/>
              </a:rPr>
              <a:t>First Level Bullet – Arial, Bold, 24pt</a:t>
            </a:r>
          </a:p>
          <a:p>
            <a:pPr lvl="1">
              <a:buSzPct val="60000"/>
              <a:buFont typeface="Arial" pitchFamily="34" charset="0"/>
              <a:buChar char="■"/>
              <a:defRPr/>
            </a:pPr>
            <a:r>
              <a:rPr lang="en-US" dirty="0">
                <a:latin typeface="Arial" pitchFamily="34" charset="0"/>
                <a:cs typeface="Arial" pitchFamily="34" charset="0"/>
              </a:rPr>
              <a:t>Second Level Bullet – Arial, 20pt</a:t>
            </a:r>
          </a:p>
          <a:p>
            <a:pPr lvl="2">
              <a:buFont typeface="Arial" pitchFamily="34" charset="0"/>
              <a:buChar char="▪"/>
              <a:defRPr/>
            </a:pPr>
            <a:r>
              <a:rPr lang="en-US" dirty="0">
                <a:latin typeface="Arial" pitchFamily="34" charset="0"/>
                <a:cs typeface="Arial" pitchFamily="34" charset="0"/>
              </a:rPr>
              <a:t>Third Level Bullet – Arial, 18pt</a:t>
            </a:r>
          </a:p>
          <a:p>
            <a:pPr lvl="3">
              <a:buSzPct val="100000"/>
              <a:buFont typeface="Arial" pitchFamily="34" charset="0"/>
              <a:buChar char="○"/>
              <a:defRPr/>
            </a:pPr>
            <a:r>
              <a:rPr lang="en-US" dirty="0">
                <a:latin typeface="Arial" pitchFamily="34" charset="0"/>
                <a:cs typeface="Arial" pitchFamily="34" charset="0"/>
              </a:rPr>
              <a:t>Fourth Level Bullet – Arial, 18pt</a:t>
            </a:r>
          </a:p>
          <a:p>
            <a:pPr lvl="4">
              <a:defRPr/>
            </a:pPr>
            <a:r>
              <a:rPr lang="en-US" dirty="0">
                <a:latin typeface="Arial" pitchFamily="34" charset="0"/>
                <a:cs typeface="Arial" pitchFamily="34" charset="0"/>
              </a:rPr>
              <a:t>Fifth Level Bullet – Arial, 18pt</a:t>
            </a:r>
          </a:p>
        </p:txBody>
      </p:sp>
    </p:spTree>
    <p:extLst>
      <p:ext uri="{BB962C8B-B14F-4D97-AF65-F5344CB8AC3E}">
        <p14:creationId xmlns:p14="http://schemas.microsoft.com/office/powerpoint/2010/main" val="182717556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Arial,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–Arial,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Arial" pitchFamily="34" charset="0"/>
                <a:cs typeface="Arial" pitchFamily="34" charset="0"/>
              </a:defRPr>
            </a:lvl1pPr>
          </a:lstStyle>
          <a:p>
            <a:r>
              <a:rPr lang="en-US" dirty="0"/>
              <a:t>Title of Presentation – Arial</a:t>
            </a:r>
            <a:br>
              <a:rPr lang="en-US" dirty="0"/>
            </a:br>
            <a:r>
              <a:rPr lang="en-US" dirty="0"/>
              <a:t> Bold, No Shadow 28pt</a:t>
            </a:r>
          </a:p>
        </p:txBody>
      </p:sp>
    </p:spTree>
    <p:extLst>
      <p:ext uri="{BB962C8B-B14F-4D97-AF65-F5344CB8AC3E}">
        <p14:creationId xmlns:p14="http://schemas.microsoft.com/office/powerpoint/2010/main" val="31432145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latin typeface="Arial" pitchFamily="34" charset="0"/>
                <a:cs typeface="Arial" pitchFamily="34" charset="0"/>
              </a:defRPr>
            </a:lvl1pPr>
          </a:lstStyle>
          <a:p>
            <a:r>
              <a:rPr lang="en-US" dirty="0"/>
              <a:t>Section Header</a:t>
            </a:r>
            <a:br>
              <a:rPr lang="en-US" dirty="0"/>
            </a:br>
            <a:r>
              <a:rPr lang="en-US" dirty="0"/>
              <a:t>Arial, bold, NO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Arial, 20pt</a:t>
            </a:r>
          </a:p>
        </p:txBody>
      </p:sp>
    </p:spTree>
    <p:extLst>
      <p:ext uri="{BB962C8B-B14F-4D97-AF65-F5344CB8AC3E}">
        <p14:creationId xmlns:p14="http://schemas.microsoft.com/office/powerpoint/2010/main" val="192532633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Arial" pitchFamily="34" charset="0"/>
                <a:cs typeface="Arial" pitchFamily="34" charset="0"/>
              </a:defRPr>
            </a:lvl1pPr>
          </a:lstStyle>
          <a:p>
            <a:r>
              <a:rPr lang="en-US" dirty="0"/>
              <a:t>Header – Arial,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bg1"/>
              </a:buClr>
              <a:buSzPct val="70000"/>
              <a:buFont typeface="Arial" pitchFamily="34" charset="0"/>
              <a:buChar char="□"/>
              <a:defRPr sz="2400" b="1">
                <a:solidFill>
                  <a:schemeClr val="bg2"/>
                </a:solidFill>
                <a:latin typeface="Arial" pitchFamily="34" charset="0"/>
                <a:cs typeface="Arial" pitchFamily="34" charset="0"/>
              </a:defRPr>
            </a:lvl1pPr>
            <a:lvl2pPr>
              <a:buClr>
                <a:schemeClr val="bg1"/>
              </a:buClr>
              <a:buSzPct val="100000"/>
              <a:buFont typeface="Arial" pitchFamily="34" charset="0"/>
              <a:buChar char="●"/>
              <a:defRPr sz="2000">
                <a:solidFill>
                  <a:schemeClr val="bg2"/>
                </a:solidFill>
                <a:latin typeface="Arial" pitchFamily="34" charset="0"/>
                <a:cs typeface="Arial" pitchFamily="34" charset="0"/>
              </a:defRPr>
            </a:lvl2pPr>
            <a:lvl3pPr>
              <a:buClr>
                <a:schemeClr val="bg1"/>
              </a:buClr>
              <a:buSzPct val="60000"/>
              <a:buFont typeface="Arial" pitchFamily="34" charset="0"/>
              <a:buChar char="●"/>
              <a:defRPr sz="1800">
                <a:solidFill>
                  <a:schemeClr val="bg2"/>
                </a:solidFill>
                <a:latin typeface="Arial" pitchFamily="34" charset="0"/>
                <a:cs typeface="Arial" pitchFamily="34" charset="0"/>
              </a:defRPr>
            </a:lvl3pPr>
            <a:lvl4pPr>
              <a:buClr>
                <a:schemeClr val="bg1"/>
              </a:buClr>
              <a:buSzPct val="70000"/>
              <a:buFont typeface="Arial" pitchFamily="34" charset="0"/>
              <a:buChar char="○"/>
              <a:defRPr sz="1800">
                <a:solidFill>
                  <a:schemeClr val="bg2"/>
                </a:solidFill>
                <a:latin typeface="Arial" pitchFamily="34" charset="0"/>
                <a:cs typeface="Arial" pitchFamily="34" charset="0"/>
              </a:defRPr>
            </a:lvl4pPr>
            <a:lvl5pPr>
              <a:buClr>
                <a:schemeClr val="bg1"/>
              </a:buClr>
              <a:buSzPct val="50000"/>
              <a:buFont typeface="Arial" pitchFamily="34" charset="0"/>
              <a:buChar char="●"/>
              <a:defRPr sz="1800">
                <a:solidFill>
                  <a:schemeClr val="bg2"/>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First level – Arial, bold, 24pt</a:t>
            </a:r>
          </a:p>
          <a:p>
            <a:pPr lvl="1"/>
            <a:r>
              <a:rPr lang="en-US" dirty="0"/>
              <a:t>Second level – Arial, 20pt</a:t>
            </a:r>
          </a:p>
          <a:p>
            <a:pPr lvl="2"/>
            <a:r>
              <a:rPr lang="en-US" dirty="0"/>
              <a:t>Third level – Arial, 18pt	</a:t>
            </a:r>
          </a:p>
          <a:p>
            <a:pPr lvl="3"/>
            <a:r>
              <a:rPr lang="en-US" dirty="0"/>
              <a:t>Fourth level – Arial, 18pt</a:t>
            </a:r>
          </a:p>
          <a:p>
            <a:pPr lvl="4"/>
            <a:r>
              <a:rPr lang="en-US" dirty="0"/>
              <a:t>Fifth level – Arial,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Arial, 14pt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01386378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latin typeface="Arial" pitchFamily="34" charset="0"/>
                <a:cs typeface="Arial" pitchFamily="34" charset="0"/>
              </a:defRPr>
            </a:lvl1pPr>
          </a:lstStyle>
          <a:p>
            <a:r>
              <a:rPr lang="en-US" dirty="0"/>
              <a:t>Photo Title –Arial,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Arial, 14pt</a:t>
            </a:r>
          </a:p>
        </p:txBody>
      </p:sp>
    </p:spTree>
    <p:extLst>
      <p:ext uri="{BB962C8B-B14F-4D97-AF65-F5344CB8AC3E}">
        <p14:creationId xmlns:p14="http://schemas.microsoft.com/office/powerpoint/2010/main" val="32400065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Arial, Bold, 28pt</a:t>
            </a:r>
          </a:p>
        </p:txBody>
      </p:sp>
      <p:sp>
        <p:nvSpPr>
          <p:cNvPr id="10"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a:t>Place Descriptor Here</a:t>
            </a:r>
          </a:p>
        </p:txBody>
      </p:sp>
    </p:spTree>
    <p:extLst>
      <p:ext uri="{BB962C8B-B14F-4D97-AF65-F5344CB8AC3E}">
        <p14:creationId xmlns:p14="http://schemas.microsoft.com/office/powerpoint/2010/main" val="309509995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Arial, Bold, 28pt</a:t>
            </a:r>
          </a:p>
        </p:txBody>
      </p:sp>
      <p:sp>
        <p:nvSpPr>
          <p:cNvPr id="10"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a:t>Place Descriptor Here</a:t>
            </a:r>
          </a:p>
        </p:txBody>
      </p:sp>
    </p:spTree>
    <p:extLst>
      <p:ext uri="{BB962C8B-B14F-4D97-AF65-F5344CB8AC3E}">
        <p14:creationId xmlns:p14="http://schemas.microsoft.com/office/powerpoint/2010/main" val="309896040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Click to edit Master title style</a:t>
            </a:r>
          </a:p>
        </p:txBody>
      </p:sp>
      <p:sp>
        <p:nvSpPr>
          <p:cNvPr id="6" name="Text Placeholder 5"/>
          <p:cNvSpPr>
            <a:spLocks noGrp="1"/>
          </p:cNvSpPr>
          <p:nvPr>
            <p:ph type="body" sz="quarter" idx="11"/>
          </p:nvPr>
        </p:nvSpPr>
        <p:spPr>
          <a:xfrm>
            <a:off x="3048000" y="6272784"/>
            <a:ext cx="6807200" cy="182880"/>
          </a:xfrm>
          <a:prstGeom prst="rect">
            <a:avLst/>
          </a:prstGeom>
        </p:spPr>
        <p:txBody>
          <a:bodyPr/>
          <a:lstStyle>
            <a:lvl1pPr>
              <a:buNone/>
              <a:defRPr sz="1000" baseline="0">
                <a:solidFill>
                  <a:schemeClr val="tx2"/>
                </a:solidFill>
              </a:defRPr>
            </a:lvl1pPr>
          </a:lstStyle>
          <a:p>
            <a:pPr lvl="0"/>
            <a:r>
              <a:rPr lang="en-US" dirty="0"/>
              <a:t>Click to edit Master text styles</a:t>
            </a:r>
          </a:p>
        </p:txBody>
      </p:sp>
      <p:sp>
        <p:nvSpPr>
          <p:cNvPr id="7" name="Text Placeholder 6"/>
          <p:cNvSpPr>
            <a:spLocks noGrp="1"/>
          </p:cNvSpPr>
          <p:nvPr>
            <p:ph type="body" sz="quarter" idx="12"/>
          </p:nvPr>
        </p:nvSpPr>
        <p:spPr>
          <a:xfrm>
            <a:off x="3048000" y="6464808"/>
            <a:ext cx="6807200" cy="228600"/>
          </a:xfrm>
          <a:prstGeom prst="rect">
            <a:avLst/>
          </a:prstGeom>
        </p:spPr>
        <p:txBody>
          <a:bodyPr/>
          <a:lstStyle>
            <a:lvl1pPr>
              <a:buNone/>
              <a:defRPr sz="1000" baseline="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17237653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36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86903164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5" name="Rectangle 5"/>
          <p:cNvSpPr>
            <a:spLocks noGrp="1" noChangeArrowheads="1"/>
          </p:cNvSpPr>
          <p:nvPr>
            <p:ph type="ftr" sz="quarter" idx="11"/>
          </p:nvPr>
        </p:nvSpPr>
        <p:spPr>
          <a:xfrm>
            <a:off x="4470400" y="6324601"/>
            <a:ext cx="2540000" cy="244475"/>
          </a:xfrm>
          <a:prstGeom prst="rect">
            <a:avLst/>
          </a:prstGeom>
        </p:spPr>
        <p:txBody>
          <a:bodyPr/>
          <a:lstStyle>
            <a:lvl1pPr>
              <a:defRPr sz="900" smtClean="0">
                <a:solidFill>
                  <a:schemeClr val="tx2"/>
                </a:solidFill>
              </a:defRPr>
            </a:lvl1pPr>
          </a:lstStyle>
          <a:p>
            <a:pPr fontAlgn="base">
              <a:spcBef>
                <a:spcPct val="0"/>
              </a:spcBef>
              <a:spcAft>
                <a:spcPct val="0"/>
              </a:spcAft>
              <a:defRPr/>
            </a:pPr>
            <a:r>
              <a:rPr lang="en-US" dirty="0">
                <a:solidFill>
                  <a:srgbClr val="FFFFFF"/>
                </a:solidFill>
                <a:latin typeface="Arial" pitchFamily="34" charset="0"/>
              </a:rPr>
              <a:t>Semaan-2010-dis_conv</a:t>
            </a:r>
          </a:p>
        </p:txBody>
      </p:sp>
      <p:sp>
        <p:nvSpPr>
          <p:cNvPr id="6" name="Rectangle 6"/>
          <p:cNvSpPr>
            <a:spLocks noGrp="1" noChangeArrowheads="1"/>
          </p:cNvSpPr>
          <p:nvPr>
            <p:ph type="sldNum" sz="quarter" idx="12"/>
          </p:nvPr>
        </p:nvSpPr>
        <p:spPr>
          <a:xfrm>
            <a:off x="8839200" y="6248401"/>
            <a:ext cx="1964267" cy="168275"/>
          </a:xfrm>
          <a:prstGeom prst="rect">
            <a:avLst/>
          </a:prstGeom>
        </p:spPr>
        <p:txBody>
          <a:bodyPr/>
          <a:lstStyle>
            <a:lvl1pPr>
              <a:defRPr sz="900" smtClean="0">
                <a:solidFill>
                  <a:schemeClr val="tx2"/>
                </a:solidFill>
              </a:defRPr>
            </a:lvl1pPr>
          </a:lstStyle>
          <a:p>
            <a:pPr fontAlgn="base">
              <a:spcBef>
                <a:spcPct val="0"/>
              </a:spcBef>
              <a:spcAft>
                <a:spcPct val="0"/>
              </a:spcAft>
              <a:defRPr/>
            </a:pPr>
            <a:fld id="{F8A7F747-FF01-4827-A4C5-5CEA55618D97}" type="slidenum">
              <a:rPr lang="en-US">
                <a:solidFill>
                  <a:srgbClr val="FFFFFF"/>
                </a:solidFill>
                <a:latin typeface="Arial" pitchFamily="34" charset="0"/>
              </a:rPr>
              <a:pPr fontAlgn="base">
                <a:spcBef>
                  <a:spcPct val="0"/>
                </a:spcBef>
                <a:spcAft>
                  <a:spcPct val="0"/>
                </a:spcAft>
                <a:defRPr/>
              </a:pPr>
              <a:t>‹#›</a:t>
            </a:fld>
            <a:endParaRPr lang="en-US" dirty="0">
              <a:solidFill>
                <a:srgbClr val="FFFFFF"/>
              </a:solidFill>
              <a:latin typeface="Arial" pitchFamily="34" charset="0"/>
            </a:endParaRPr>
          </a:p>
        </p:txBody>
      </p:sp>
    </p:spTree>
    <p:extLst>
      <p:ext uri="{BB962C8B-B14F-4D97-AF65-F5344CB8AC3E}">
        <p14:creationId xmlns:p14="http://schemas.microsoft.com/office/powerpoint/2010/main" val="59746152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Click to edit Master title style</a:t>
            </a:r>
          </a:p>
        </p:txBody>
      </p:sp>
    </p:spTree>
    <p:extLst>
      <p:ext uri="{BB962C8B-B14F-4D97-AF65-F5344CB8AC3E}">
        <p14:creationId xmlns:p14="http://schemas.microsoft.com/office/powerpoint/2010/main" val="124169436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5" name="Rectangle 5"/>
          <p:cNvSpPr>
            <a:spLocks noGrp="1" noChangeArrowheads="1"/>
          </p:cNvSpPr>
          <p:nvPr>
            <p:ph type="ftr" sz="quarter" idx="11"/>
          </p:nvPr>
        </p:nvSpPr>
        <p:spPr>
          <a:xfrm>
            <a:off x="3556000" y="6384926"/>
            <a:ext cx="2540000" cy="244475"/>
          </a:xfrm>
          <a:prstGeom prst="rect">
            <a:avLst/>
          </a:prstGeom>
        </p:spPr>
        <p:txBody>
          <a:bodyPr/>
          <a:lstStyle>
            <a:lvl1pPr>
              <a:defRPr sz="900" smtClean="0">
                <a:solidFill>
                  <a:schemeClr val="tx2"/>
                </a:solidFill>
              </a:defRPr>
            </a:lvl1pPr>
          </a:lstStyle>
          <a:p>
            <a:pPr fontAlgn="base">
              <a:spcBef>
                <a:spcPct val="0"/>
              </a:spcBef>
              <a:spcAft>
                <a:spcPct val="0"/>
              </a:spcAft>
              <a:defRPr/>
            </a:pPr>
            <a:r>
              <a:rPr lang="en-US" dirty="0">
                <a:solidFill>
                  <a:srgbClr val="FFFFFF"/>
                </a:solidFill>
                <a:latin typeface="Arial" pitchFamily="34" charset="0"/>
              </a:rPr>
              <a:t>Semaan-2010-dis_conv</a:t>
            </a:r>
          </a:p>
        </p:txBody>
      </p:sp>
      <p:sp>
        <p:nvSpPr>
          <p:cNvPr id="6" name="Rectangle 6"/>
          <p:cNvSpPr>
            <a:spLocks noGrp="1" noChangeArrowheads="1"/>
          </p:cNvSpPr>
          <p:nvPr>
            <p:ph type="sldNum" sz="quarter" idx="12"/>
          </p:nvPr>
        </p:nvSpPr>
        <p:spPr>
          <a:xfrm>
            <a:off x="7924800" y="6308726"/>
            <a:ext cx="1964267" cy="168275"/>
          </a:xfrm>
          <a:prstGeom prst="rect">
            <a:avLst/>
          </a:prstGeom>
        </p:spPr>
        <p:txBody>
          <a:bodyPr/>
          <a:lstStyle>
            <a:lvl1pPr>
              <a:defRPr sz="900" smtClean="0">
                <a:solidFill>
                  <a:schemeClr val="tx2"/>
                </a:solidFill>
              </a:defRPr>
            </a:lvl1pPr>
          </a:lstStyle>
          <a:p>
            <a:pPr fontAlgn="base">
              <a:spcBef>
                <a:spcPct val="0"/>
              </a:spcBef>
              <a:spcAft>
                <a:spcPct val="0"/>
              </a:spcAft>
              <a:defRPr/>
            </a:pPr>
            <a:fld id="{88D38047-60D9-467E-9CE0-8913E49BA18F}" type="slidenum">
              <a:rPr lang="en-US">
                <a:solidFill>
                  <a:srgbClr val="FFFFFF"/>
                </a:solidFill>
                <a:latin typeface="Arial" pitchFamily="34" charset="0"/>
              </a:rPr>
              <a:pPr fontAlgn="base">
                <a:spcBef>
                  <a:spcPct val="0"/>
                </a:spcBef>
                <a:spcAft>
                  <a:spcPct val="0"/>
                </a:spcAft>
                <a:defRPr/>
              </a:pPr>
              <a:t>‹#›</a:t>
            </a:fld>
            <a:endParaRPr lang="en-US" dirty="0">
              <a:solidFill>
                <a:srgbClr val="FFFFFF"/>
              </a:solidFill>
              <a:latin typeface="Arial" pitchFamily="34" charset="0"/>
            </a:endParaRPr>
          </a:p>
        </p:txBody>
      </p:sp>
    </p:spTree>
    <p:extLst>
      <p:ext uri="{BB962C8B-B14F-4D97-AF65-F5344CB8AC3E}">
        <p14:creationId xmlns:p14="http://schemas.microsoft.com/office/powerpoint/2010/main" val="73234064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6812828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411500050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0837067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8"/>
          <p:cNvSpPr/>
          <p:nvPr userDrawn="1"/>
        </p:nvSpPr>
        <p:spPr>
          <a:xfrm>
            <a:off x="1828800" y="4343401"/>
            <a:ext cx="8534400" cy="292388"/>
          </a:xfrm>
          <a:prstGeom prst="rect">
            <a:avLst/>
          </a:prstGeom>
        </p:spPr>
        <p:txBody>
          <a:bodyPr>
            <a:spAutoFit/>
          </a:bodyPr>
          <a:lstStyle/>
          <a:p>
            <a:pPr>
              <a:defRPr/>
            </a:pPr>
            <a:r>
              <a:rPr lang="en-US" sz="1300" b="1" dirty="0">
                <a:solidFill>
                  <a:srgbClr val="FFFFFF"/>
                </a:solidFill>
              </a:rPr>
              <a:t>For more information please contact Centers for Disease Control and Prevention</a:t>
            </a:r>
          </a:p>
        </p:txBody>
      </p:sp>
      <p:sp>
        <p:nvSpPr>
          <p:cNvPr id="6" name="Rectangle 10"/>
          <p:cNvSpPr/>
          <p:nvPr userDrawn="1"/>
        </p:nvSpPr>
        <p:spPr>
          <a:xfrm>
            <a:off x="1828800" y="4705350"/>
            <a:ext cx="7924800" cy="647700"/>
          </a:xfrm>
          <a:prstGeom prst="rect">
            <a:avLst/>
          </a:prstGeom>
        </p:spPr>
        <p:txBody>
          <a:bodyPr>
            <a:spAutoFit/>
          </a:bodyPr>
          <a:lstStyle/>
          <a:p>
            <a:pPr>
              <a:defRPr/>
            </a:pPr>
            <a:r>
              <a:rPr lang="en-US" sz="1200" dirty="0">
                <a:solidFill>
                  <a:srgbClr val="FFFFFF"/>
                </a:solidFill>
              </a:rPr>
              <a:t>1600 Clifton Road NE, Atlanta, GA 30333</a:t>
            </a:r>
          </a:p>
          <a:p>
            <a:pPr>
              <a:defRPr/>
            </a:pPr>
            <a:r>
              <a:rPr lang="en-US" sz="1200" dirty="0">
                <a:solidFill>
                  <a:srgbClr val="FFFFFF"/>
                </a:solidFill>
              </a:rPr>
              <a:t>Telephone, 1-800-CDC-INFO (232-4636)/TTY: 1-888-232-6348</a:t>
            </a:r>
          </a:p>
          <a:p>
            <a:pPr>
              <a:defRPr/>
            </a:pPr>
            <a:r>
              <a:rPr lang="en-US" sz="1200" dirty="0">
                <a:solidFill>
                  <a:srgbClr val="FFFFFF"/>
                </a:solidFill>
              </a:rPr>
              <a:t>E-mail: cdcinfo@cdc.gov 	Web: www.cdc.gov</a:t>
            </a:r>
          </a:p>
        </p:txBody>
      </p:sp>
      <p:sp>
        <p:nvSpPr>
          <p:cNvPr id="7" name="Rectangle 6"/>
          <p:cNvSpPr/>
          <p:nvPr userDrawn="1"/>
        </p:nvSpPr>
        <p:spPr>
          <a:xfrm>
            <a:off x="1828800" y="5421314"/>
            <a:ext cx="7924800" cy="369887"/>
          </a:xfrm>
          <a:prstGeom prst="rect">
            <a:avLst/>
          </a:prstGeom>
        </p:spPr>
        <p:txBody>
          <a:bodyPr>
            <a:spAutoFit/>
          </a:bodyPr>
          <a:lstStyle/>
          <a:p>
            <a:pPr>
              <a:defRPr/>
            </a:pPr>
            <a:r>
              <a:rPr lang="en-US" sz="900" dirty="0">
                <a:solidFill>
                  <a:srgbClr val="FFFFFF"/>
                </a:solidFill>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5"/>
          <p:cNvSpPr>
            <a:spLocks noGrp="1"/>
          </p:cNvSpPr>
          <p:nvPr>
            <p:ph type="body" sz="quarter" idx="11"/>
          </p:nvPr>
        </p:nvSpPr>
        <p:spPr>
          <a:xfrm>
            <a:off x="3048000" y="6272784"/>
            <a:ext cx="6807200" cy="182880"/>
          </a:xfrm>
          <a:prstGeom prst="rect">
            <a:avLst/>
          </a:prstGeom>
        </p:spPr>
        <p:txBody>
          <a:bodyPr/>
          <a:lstStyle>
            <a:lvl1pPr>
              <a:buNone/>
              <a:defRPr sz="1000" baseline="0">
                <a:solidFill>
                  <a:schemeClr val="tx2"/>
                </a:solidFill>
              </a:defRPr>
            </a:lvl1pPr>
          </a:lstStyle>
          <a:p>
            <a:pPr lvl="0"/>
            <a:r>
              <a:rPr lang="en-US" dirty="0"/>
              <a:t>Click to edit Master text styles</a:t>
            </a:r>
          </a:p>
        </p:txBody>
      </p:sp>
      <p:sp>
        <p:nvSpPr>
          <p:cNvPr id="12" name="Text Placeholder 6"/>
          <p:cNvSpPr>
            <a:spLocks noGrp="1"/>
          </p:cNvSpPr>
          <p:nvPr>
            <p:ph type="body" sz="quarter" idx="12"/>
          </p:nvPr>
        </p:nvSpPr>
        <p:spPr>
          <a:xfrm>
            <a:off x="3048000" y="6464808"/>
            <a:ext cx="6807200" cy="228600"/>
          </a:xfrm>
          <a:prstGeom prst="rect">
            <a:avLst/>
          </a:prstGeom>
        </p:spPr>
        <p:txBody>
          <a:bodyPr/>
          <a:lstStyle>
            <a:lvl1pPr>
              <a:buNone/>
              <a:defRPr sz="1000" baseline="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2161596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963FD46C-46D7-43F8-BCAF-64CE7FE04890}" type="slidenum">
              <a:rPr lang="en-US"/>
              <a:pPr>
                <a:defRPr/>
              </a:pPr>
              <a:t>‹#›</a:t>
            </a:fld>
            <a:endParaRPr lang="en-US"/>
          </a:p>
        </p:txBody>
      </p:sp>
    </p:spTree>
    <p:extLst>
      <p:ext uri="{BB962C8B-B14F-4D97-AF65-F5344CB8AC3E}">
        <p14:creationId xmlns:p14="http://schemas.microsoft.com/office/powerpoint/2010/main" val="36172484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82634846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51944822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36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800" b="0" baseline="0">
                <a:solidFill>
                  <a:schemeClr val="bg2"/>
                </a:solidFill>
              </a:defRPr>
            </a:lvl1pPr>
            <a:lvl2pPr>
              <a:buClr>
                <a:schemeClr val="tx1"/>
              </a:buClr>
              <a:buSzPct val="100000"/>
              <a:buFont typeface="Wingdings" pitchFamily="2" charset="2"/>
              <a:buChar char="§"/>
              <a:defRPr sz="2400" b="0">
                <a:solidFill>
                  <a:schemeClr val="bg2"/>
                </a:solidFill>
              </a:defRPr>
            </a:lvl2pPr>
            <a:lvl3pPr>
              <a:buClr>
                <a:schemeClr val="tx1"/>
              </a:buClr>
              <a:buSzPct val="100000"/>
              <a:buFont typeface="Arial" pitchFamily="34" charset="0"/>
              <a:buChar char="•"/>
              <a:defRPr sz="2000" b="0">
                <a:solidFill>
                  <a:schemeClr val="bg2"/>
                </a:solidFill>
              </a:defRPr>
            </a:lvl3pPr>
            <a:lvl4pPr>
              <a:buClr>
                <a:schemeClr val="tx1"/>
              </a:buClr>
              <a:buSzPct val="70000"/>
              <a:buFont typeface="Courier New" pitchFamily="49" charset="0"/>
              <a:buChar char="o"/>
              <a:defRPr sz="2000" b="0" baseline="0">
                <a:solidFill>
                  <a:schemeClr val="bg2"/>
                </a:solidFill>
              </a:defRPr>
            </a:lvl4pPr>
            <a:lvl5pPr>
              <a:buClr>
                <a:schemeClr val="tx1"/>
              </a:buClr>
              <a:buSzPct val="70000"/>
              <a:buFont typeface="Arial" pitchFamily="34" charset="0"/>
              <a:buChar char="•"/>
              <a:defRPr sz="2000" b="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113206568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70"/>
            <a:ext cx="12192000" cy="1134295"/>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306282"/>
            <a:ext cx="10972800" cy="4730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683563"/>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6813"/>
            <a:ext cx="2844800" cy="476250"/>
          </a:xfrm>
          <a:prstGeom prst="rect">
            <a:avLst/>
          </a:prstGeom>
          <a:ln/>
        </p:spPr>
        <p:txBody>
          <a:bodyPr/>
          <a:lstStyle>
            <a:lvl1pPr>
              <a:defRPr/>
            </a:lvl1pPr>
          </a:lstStyle>
          <a:p>
            <a:pPr fontAlgn="base">
              <a:spcBef>
                <a:spcPct val="0"/>
              </a:spcBef>
              <a:spcAft>
                <a:spcPct val="0"/>
              </a:spcAft>
              <a:defRPr/>
            </a:pPr>
            <a:endParaRPr lang="en-US" dirty="0">
              <a:solidFill>
                <a:srgbClr val="0F56DC"/>
              </a:solidFill>
              <a:latin typeface="Arial" pitchFamily="34" charset="0"/>
            </a:endParaRPr>
          </a:p>
        </p:txBody>
      </p:sp>
      <p:sp>
        <p:nvSpPr>
          <p:cNvPr id="5" name="Rectangle 5"/>
          <p:cNvSpPr>
            <a:spLocks noGrp="1" noChangeArrowheads="1"/>
          </p:cNvSpPr>
          <p:nvPr>
            <p:ph type="ftr" sz="quarter" idx="11"/>
          </p:nvPr>
        </p:nvSpPr>
        <p:spPr>
          <a:xfrm>
            <a:off x="4470400" y="6324601"/>
            <a:ext cx="2540000" cy="244475"/>
          </a:xfrm>
          <a:prstGeom prst="rect">
            <a:avLst/>
          </a:prstGeom>
          <a:ln/>
        </p:spPr>
        <p:txBody>
          <a:bodyPr/>
          <a:lstStyle>
            <a:lvl1pPr>
              <a:defRPr/>
            </a:lvl1pPr>
          </a:lstStyle>
          <a:p>
            <a:pPr fontAlgn="base">
              <a:spcBef>
                <a:spcPct val="0"/>
              </a:spcBef>
              <a:spcAft>
                <a:spcPct val="0"/>
              </a:spcAft>
              <a:defRPr/>
            </a:pPr>
            <a:endParaRPr lang="en-US" dirty="0">
              <a:solidFill>
                <a:srgbClr val="0F56DC"/>
              </a:solidFill>
              <a:latin typeface="Arial" pitchFamily="34" charset="0"/>
            </a:endParaRPr>
          </a:p>
        </p:txBody>
      </p:sp>
      <p:sp>
        <p:nvSpPr>
          <p:cNvPr id="6" name="Rectangle 6"/>
          <p:cNvSpPr>
            <a:spLocks noGrp="1" noChangeArrowheads="1"/>
          </p:cNvSpPr>
          <p:nvPr>
            <p:ph type="sldNum" sz="quarter" idx="12"/>
          </p:nvPr>
        </p:nvSpPr>
        <p:spPr>
          <a:xfrm>
            <a:off x="8839200" y="6248401"/>
            <a:ext cx="1964267" cy="168275"/>
          </a:xfrm>
          <a:prstGeom prst="rect">
            <a:avLst/>
          </a:prstGeom>
          <a:ln/>
        </p:spPr>
        <p:txBody>
          <a:bodyPr/>
          <a:lstStyle>
            <a:lvl1pPr>
              <a:defRPr/>
            </a:lvl1pPr>
          </a:lstStyle>
          <a:p>
            <a:pPr fontAlgn="base">
              <a:spcBef>
                <a:spcPct val="0"/>
              </a:spcBef>
              <a:spcAft>
                <a:spcPct val="0"/>
              </a:spcAft>
            </a:pPr>
            <a:fld id="{EB523C6E-6D71-4480-A47C-A2C056AEE551}" type="slidenum">
              <a:rPr lang="en-US">
                <a:solidFill>
                  <a:srgbClr val="0F56DC"/>
                </a:solidFill>
                <a:latin typeface="Arial" pitchFamily="34" charset="0"/>
              </a:rPr>
              <a:pPr fontAlgn="base">
                <a:spcBef>
                  <a:spcPct val="0"/>
                </a:spcBef>
                <a:spcAft>
                  <a:spcPct val="0"/>
                </a:spcAft>
              </a:pPr>
              <a:t>‹#›</a:t>
            </a:fld>
            <a:endParaRPr lang="en-US" dirty="0">
              <a:solidFill>
                <a:srgbClr val="0F56DC"/>
              </a:solidFill>
              <a:latin typeface="Arial" pitchFamily="34" charset="0"/>
            </a:endParaRPr>
          </a:p>
        </p:txBody>
      </p:sp>
    </p:spTree>
    <p:extLst>
      <p:ext uri="{BB962C8B-B14F-4D97-AF65-F5344CB8AC3E}">
        <p14:creationId xmlns:p14="http://schemas.microsoft.com/office/powerpoint/2010/main" val="3311881372"/>
      </p:ext>
    </p:extLst>
  </p:cSld>
  <p:clrMapOvr>
    <a:masterClrMapping/>
  </p:clrMapOvr>
  <p:transition spd="med">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Click to edit Master title style</a:t>
            </a:r>
          </a:p>
        </p:txBody>
      </p:sp>
      <p:sp>
        <p:nvSpPr>
          <p:cNvPr id="6" name="Text Placeholder 5"/>
          <p:cNvSpPr>
            <a:spLocks noGrp="1"/>
          </p:cNvSpPr>
          <p:nvPr>
            <p:ph type="body" sz="quarter" idx="11"/>
          </p:nvPr>
        </p:nvSpPr>
        <p:spPr>
          <a:xfrm>
            <a:off x="3048000" y="6272784"/>
            <a:ext cx="6807200" cy="182880"/>
          </a:xfrm>
          <a:prstGeom prst="rect">
            <a:avLst/>
          </a:prstGeom>
        </p:spPr>
        <p:txBody>
          <a:bodyPr/>
          <a:lstStyle>
            <a:lvl1pPr>
              <a:buNone/>
              <a:defRPr sz="1000" baseline="0">
                <a:solidFill>
                  <a:schemeClr val="tx2"/>
                </a:solidFill>
              </a:defRPr>
            </a:lvl1pPr>
          </a:lstStyle>
          <a:p>
            <a:pPr lvl="0"/>
            <a:r>
              <a:rPr lang="en-US" dirty="0"/>
              <a:t>Click to edit Master text styles</a:t>
            </a:r>
          </a:p>
        </p:txBody>
      </p:sp>
      <p:sp>
        <p:nvSpPr>
          <p:cNvPr id="7" name="Text Placeholder 6"/>
          <p:cNvSpPr>
            <a:spLocks noGrp="1"/>
          </p:cNvSpPr>
          <p:nvPr>
            <p:ph type="body" sz="quarter" idx="12"/>
          </p:nvPr>
        </p:nvSpPr>
        <p:spPr>
          <a:xfrm>
            <a:off x="3048000" y="6464808"/>
            <a:ext cx="6807200" cy="228600"/>
          </a:xfrm>
          <a:prstGeom prst="rect">
            <a:avLst/>
          </a:prstGeom>
        </p:spPr>
        <p:txBody>
          <a:bodyPr/>
          <a:lstStyle>
            <a:lvl1pPr>
              <a:buNone/>
              <a:defRPr sz="1000" baseline="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57115488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3600" b="1" baseline="0">
                <a:solidFill>
                  <a:srgbClr val="FFFF00"/>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rgbClr val="FFFF00"/>
              </a:buClr>
              <a:buSzPct val="70000"/>
              <a:buFont typeface="Wingdings" pitchFamily="2" charset="2"/>
              <a:buChar char="q"/>
              <a:defRPr sz="2400" b="1" baseline="0">
                <a:solidFill>
                  <a:schemeClr val="bg2"/>
                </a:solidFill>
                <a:latin typeface="Arial" panose="020B0604020202020204" pitchFamily="34" charset="0"/>
                <a:cs typeface="Arial" panose="020B0604020202020204" pitchFamily="34" charset="0"/>
              </a:defRPr>
            </a:lvl1pPr>
            <a:lvl2pPr>
              <a:buClr>
                <a:srgbClr val="FFFF00"/>
              </a:buClr>
              <a:buSzPct val="100000"/>
              <a:buFont typeface="Wingdings" pitchFamily="2" charset="2"/>
              <a:buChar char="§"/>
              <a:defRPr sz="2000">
                <a:solidFill>
                  <a:schemeClr val="bg2"/>
                </a:solidFill>
                <a:latin typeface="Arial" panose="020B0604020202020204" pitchFamily="34" charset="0"/>
                <a:cs typeface="Arial" panose="020B0604020202020204" pitchFamily="34" charset="0"/>
              </a:defRPr>
            </a:lvl2pPr>
            <a:lvl3pPr>
              <a:buClr>
                <a:schemeClr val="bg1"/>
              </a:buClr>
              <a:buSzPct val="100000"/>
              <a:buFont typeface="Arial" pitchFamily="34" charset="0"/>
              <a:buChar char="•"/>
              <a:defRPr sz="1800">
                <a:solidFill>
                  <a:schemeClr val="bg2"/>
                </a:solidFill>
                <a:latin typeface="Arial" panose="020B0604020202020204" pitchFamily="34" charset="0"/>
                <a:cs typeface="Arial" panose="020B0604020202020204" pitchFamily="34" charset="0"/>
              </a:defRPr>
            </a:lvl3pPr>
            <a:lvl4pPr>
              <a:buClr>
                <a:schemeClr val="bg1"/>
              </a:buClr>
              <a:buSzPct val="70000"/>
              <a:buFont typeface="Courier New" pitchFamily="49" charset="0"/>
              <a:buChar char="o"/>
              <a:defRPr sz="1800" baseline="0">
                <a:solidFill>
                  <a:schemeClr val="bg2"/>
                </a:solidFill>
                <a:latin typeface="Arial" panose="020B0604020202020204" pitchFamily="34" charset="0"/>
                <a:cs typeface="Arial" panose="020B0604020202020204" pitchFamily="34" charset="0"/>
              </a:defRPr>
            </a:lvl4pPr>
            <a:lvl5pPr>
              <a:buClr>
                <a:schemeClr val="bg1"/>
              </a:buClr>
              <a:buSzPct val="70000"/>
              <a:buFont typeface="Arial" pitchFamily="34" charset="0"/>
              <a:buChar char="•"/>
              <a:defRPr sz="1800">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54809236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5" name="Rectangle 5"/>
          <p:cNvSpPr>
            <a:spLocks noGrp="1" noChangeArrowheads="1"/>
          </p:cNvSpPr>
          <p:nvPr>
            <p:ph type="ftr" sz="quarter" idx="11"/>
          </p:nvPr>
        </p:nvSpPr>
        <p:spPr>
          <a:xfrm>
            <a:off x="4470400" y="6324601"/>
            <a:ext cx="2540000" cy="244475"/>
          </a:xfrm>
          <a:prstGeom prst="rect">
            <a:avLst/>
          </a:prstGeom>
        </p:spPr>
        <p:txBody>
          <a:bodyPr/>
          <a:lstStyle>
            <a:lvl1pPr>
              <a:defRPr sz="900" smtClean="0">
                <a:solidFill>
                  <a:schemeClr val="tx2"/>
                </a:solidFill>
              </a:defRPr>
            </a:lvl1pPr>
          </a:lstStyle>
          <a:p>
            <a:pPr fontAlgn="base">
              <a:spcBef>
                <a:spcPct val="0"/>
              </a:spcBef>
              <a:spcAft>
                <a:spcPct val="0"/>
              </a:spcAft>
              <a:defRPr/>
            </a:pPr>
            <a:r>
              <a:rPr lang="en-US" dirty="0">
                <a:solidFill>
                  <a:srgbClr val="FFFFFF"/>
                </a:solidFill>
                <a:latin typeface="Arial" pitchFamily="34" charset="0"/>
              </a:rPr>
              <a:t>Semaan-2010-dis_conv</a:t>
            </a:r>
          </a:p>
        </p:txBody>
      </p:sp>
      <p:sp>
        <p:nvSpPr>
          <p:cNvPr id="6" name="Rectangle 6"/>
          <p:cNvSpPr>
            <a:spLocks noGrp="1" noChangeArrowheads="1"/>
          </p:cNvSpPr>
          <p:nvPr>
            <p:ph type="sldNum" sz="quarter" idx="12"/>
          </p:nvPr>
        </p:nvSpPr>
        <p:spPr>
          <a:xfrm>
            <a:off x="8839200" y="6248401"/>
            <a:ext cx="1964267" cy="168275"/>
          </a:xfrm>
          <a:prstGeom prst="rect">
            <a:avLst/>
          </a:prstGeom>
        </p:spPr>
        <p:txBody>
          <a:bodyPr/>
          <a:lstStyle>
            <a:lvl1pPr>
              <a:defRPr sz="900" smtClean="0">
                <a:solidFill>
                  <a:schemeClr val="tx2"/>
                </a:solidFill>
              </a:defRPr>
            </a:lvl1pPr>
          </a:lstStyle>
          <a:p>
            <a:pPr fontAlgn="base">
              <a:spcBef>
                <a:spcPct val="0"/>
              </a:spcBef>
              <a:spcAft>
                <a:spcPct val="0"/>
              </a:spcAft>
              <a:defRPr/>
            </a:pPr>
            <a:fld id="{F8A7F747-FF01-4827-A4C5-5CEA55618D97}" type="slidenum">
              <a:rPr lang="en-US">
                <a:solidFill>
                  <a:srgbClr val="FFFFFF"/>
                </a:solidFill>
                <a:latin typeface="Arial" pitchFamily="34" charset="0"/>
              </a:rPr>
              <a:pPr fontAlgn="base">
                <a:spcBef>
                  <a:spcPct val="0"/>
                </a:spcBef>
                <a:spcAft>
                  <a:spcPct val="0"/>
                </a:spcAft>
                <a:defRPr/>
              </a:pPr>
              <a:t>‹#›</a:t>
            </a:fld>
            <a:endParaRPr lang="en-US" dirty="0">
              <a:solidFill>
                <a:srgbClr val="FFFFFF"/>
              </a:solidFill>
              <a:latin typeface="Arial" pitchFamily="34" charset="0"/>
            </a:endParaRPr>
          </a:p>
        </p:txBody>
      </p:sp>
    </p:spTree>
    <p:extLst>
      <p:ext uri="{BB962C8B-B14F-4D97-AF65-F5344CB8AC3E}">
        <p14:creationId xmlns:p14="http://schemas.microsoft.com/office/powerpoint/2010/main" val="21274187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Click to edit Master title style</a:t>
            </a:r>
          </a:p>
        </p:txBody>
      </p:sp>
    </p:spTree>
    <p:extLst>
      <p:ext uri="{BB962C8B-B14F-4D97-AF65-F5344CB8AC3E}">
        <p14:creationId xmlns:p14="http://schemas.microsoft.com/office/powerpoint/2010/main" val="383202492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5" name="Rectangle 5"/>
          <p:cNvSpPr>
            <a:spLocks noGrp="1" noChangeArrowheads="1"/>
          </p:cNvSpPr>
          <p:nvPr>
            <p:ph type="ftr" sz="quarter" idx="11"/>
          </p:nvPr>
        </p:nvSpPr>
        <p:spPr>
          <a:xfrm>
            <a:off x="3556000" y="6384926"/>
            <a:ext cx="2540000" cy="244475"/>
          </a:xfrm>
          <a:prstGeom prst="rect">
            <a:avLst/>
          </a:prstGeom>
        </p:spPr>
        <p:txBody>
          <a:bodyPr/>
          <a:lstStyle>
            <a:lvl1pPr>
              <a:defRPr sz="900" smtClean="0">
                <a:solidFill>
                  <a:schemeClr val="tx2"/>
                </a:solidFill>
              </a:defRPr>
            </a:lvl1pPr>
          </a:lstStyle>
          <a:p>
            <a:pPr fontAlgn="base">
              <a:spcBef>
                <a:spcPct val="0"/>
              </a:spcBef>
              <a:spcAft>
                <a:spcPct val="0"/>
              </a:spcAft>
              <a:defRPr/>
            </a:pPr>
            <a:r>
              <a:rPr lang="en-US" dirty="0">
                <a:solidFill>
                  <a:srgbClr val="FFFFFF"/>
                </a:solidFill>
                <a:latin typeface="Arial" pitchFamily="34" charset="0"/>
              </a:rPr>
              <a:t>Semaan-2010-dis_conv</a:t>
            </a:r>
          </a:p>
        </p:txBody>
      </p:sp>
      <p:sp>
        <p:nvSpPr>
          <p:cNvPr id="6" name="Rectangle 6"/>
          <p:cNvSpPr>
            <a:spLocks noGrp="1" noChangeArrowheads="1"/>
          </p:cNvSpPr>
          <p:nvPr>
            <p:ph type="sldNum" sz="quarter" idx="12"/>
          </p:nvPr>
        </p:nvSpPr>
        <p:spPr>
          <a:xfrm>
            <a:off x="7924800" y="6308726"/>
            <a:ext cx="1964267" cy="168275"/>
          </a:xfrm>
          <a:prstGeom prst="rect">
            <a:avLst/>
          </a:prstGeom>
        </p:spPr>
        <p:txBody>
          <a:bodyPr/>
          <a:lstStyle>
            <a:lvl1pPr>
              <a:defRPr sz="900" smtClean="0">
                <a:solidFill>
                  <a:schemeClr val="tx2"/>
                </a:solidFill>
              </a:defRPr>
            </a:lvl1pPr>
          </a:lstStyle>
          <a:p>
            <a:pPr fontAlgn="base">
              <a:spcBef>
                <a:spcPct val="0"/>
              </a:spcBef>
              <a:spcAft>
                <a:spcPct val="0"/>
              </a:spcAft>
              <a:defRPr/>
            </a:pPr>
            <a:fld id="{88D38047-60D9-467E-9CE0-8913E49BA18F}" type="slidenum">
              <a:rPr lang="en-US">
                <a:solidFill>
                  <a:srgbClr val="FFFFFF"/>
                </a:solidFill>
                <a:latin typeface="Arial" pitchFamily="34" charset="0"/>
              </a:rPr>
              <a:pPr fontAlgn="base">
                <a:spcBef>
                  <a:spcPct val="0"/>
                </a:spcBef>
                <a:spcAft>
                  <a:spcPct val="0"/>
                </a:spcAft>
                <a:defRPr/>
              </a:pPr>
              <a:t>‹#›</a:t>
            </a:fld>
            <a:endParaRPr lang="en-US" dirty="0">
              <a:solidFill>
                <a:srgbClr val="FFFFFF"/>
              </a:solidFill>
              <a:latin typeface="Arial" pitchFamily="34" charset="0"/>
            </a:endParaRPr>
          </a:p>
        </p:txBody>
      </p:sp>
    </p:spTree>
    <p:extLst>
      <p:ext uri="{BB962C8B-B14F-4D97-AF65-F5344CB8AC3E}">
        <p14:creationId xmlns:p14="http://schemas.microsoft.com/office/powerpoint/2010/main" val="28311835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EDB1590-6C22-5145-9B22-6523CD110981}" type="datetimeFigureOut">
              <a:rPr lang="en-US" smtClean="0"/>
              <a:pPr/>
              <a:t>4/6/2023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88B79B-C1A7-4C47-AEB8-58122F7CE89C}" type="slidenum">
              <a:rPr lang="en-US" smtClean="0"/>
              <a:pPr/>
              <a:t>‹#›</a:t>
            </a:fld>
            <a:endParaRPr lang="en-US"/>
          </a:p>
        </p:txBody>
      </p:sp>
    </p:spTree>
    <p:extLst>
      <p:ext uri="{BB962C8B-B14F-4D97-AF65-F5344CB8AC3E}">
        <p14:creationId xmlns:p14="http://schemas.microsoft.com/office/powerpoint/2010/main" val="179551872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5260372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49507965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solidFill>
                  <a:schemeClr val="bg1"/>
                </a:solidFill>
                <a:effectLst/>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0084800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8"/>
          <p:cNvSpPr/>
          <p:nvPr userDrawn="1"/>
        </p:nvSpPr>
        <p:spPr>
          <a:xfrm>
            <a:off x="1828800" y="4343401"/>
            <a:ext cx="8534400" cy="292388"/>
          </a:xfrm>
          <a:prstGeom prst="rect">
            <a:avLst/>
          </a:prstGeom>
        </p:spPr>
        <p:txBody>
          <a:bodyPr>
            <a:spAutoFit/>
          </a:bodyPr>
          <a:lstStyle/>
          <a:p>
            <a:pPr>
              <a:defRPr/>
            </a:pPr>
            <a:r>
              <a:rPr lang="en-US" sz="1300" b="1" dirty="0">
                <a:solidFill>
                  <a:srgbClr val="FFFFFF"/>
                </a:solidFill>
              </a:rPr>
              <a:t>For more information please contact Centers for Disease Control and Prevention</a:t>
            </a:r>
          </a:p>
        </p:txBody>
      </p:sp>
      <p:sp>
        <p:nvSpPr>
          <p:cNvPr id="6" name="Rectangle 10"/>
          <p:cNvSpPr/>
          <p:nvPr userDrawn="1"/>
        </p:nvSpPr>
        <p:spPr>
          <a:xfrm>
            <a:off x="1828800" y="4705350"/>
            <a:ext cx="7924800" cy="647700"/>
          </a:xfrm>
          <a:prstGeom prst="rect">
            <a:avLst/>
          </a:prstGeom>
        </p:spPr>
        <p:txBody>
          <a:bodyPr>
            <a:spAutoFit/>
          </a:bodyPr>
          <a:lstStyle/>
          <a:p>
            <a:pPr>
              <a:defRPr/>
            </a:pPr>
            <a:r>
              <a:rPr lang="en-US" sz="1200" dirty="0">
                <a:solidFill>
                  <a:srgbClr val="FFFFFF"/>
                </a:solidFill>
              </a:rPr>
              <a:t>1600 Clifton Road NE, Atlanta, GA 30333</a:t>
            </a:r>
          </a:p>
          <a:p>
            <a:pPr>
              <a:defRPr/>
            </a:pPr>
            <a:r>
              <a:rPr lang="en-US" sz="1200" dirty="0">
                <a:solidFill>
                  <a:srgbClr val="FFFFFF"/>
                </a:solidFill>
              </a:rPr>
              <a:t>Telephone, 1-800-CDC-INFO (232-4636)/TTY: 1-888-232-6348</a:t>
            </a:r>
          </a:p>
          <a:p>
            <a:pPr>
              <a:defRPr/>
            </a:pPr>
            <a:r>
              <a:rPr lang="en-US" sz="1200" dirty="0">
                <a:solidFill>
                  <a:srgbClr val="FFFFFF"/>
                </a:solidFill>
              </a:rPr>
              <a:t>E-mail: cdcinfo@cdc.gov 	Web: www.cdc.gov</a:t>
            </a:r>
          </a:p>
        </p:txBody>
      </p:sp>
      <p:sp>
        <p:nvSpPr>
          <p:cNvPr id="7" name="Rectangle 6"/>
          <p:cNvSpPr/>
          <p:nvPr userDrawn="1"/>
        </p:nvSpPr>
        <p:spPr>
          <a:xfrm>
            <a:off x="1828800" y="5421314"/>
            <a:ext cx="7924800" cy="369887"/>
          </a:xfrm>
          <a:prstGeom prst="rect">
            <a:avLst/>
          </a:prstGeom>
        </p:spPr>
        <p:txBody>
          <a:bodyPr>
            <a:spAutoFit/>
          </a:bodyPr>
          <a:lstStyle/>
          <a:p>
            <a:pPr>
              <a:defRPr/>
            </a:pPr>
            <a:r>
              <a:rPr lang="en-US" sz="900" dirty="0">
                <a:solidFill>
                  <a:srgbClr val="FFFFFF"/>
                </a:solidFill>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5"/>
          <p:cNvSpPr>
            <a:spLocks noGrp="1"/>
          </p:cNvSpPr>
          <p:nvPr>
            <p:ph type="body" sz="quarter" idx="11"/>
          </p:nvPr>
        </p:nvSpPr>
        <p:spPr>
          <a:xfrm>
            <a:off x="3048000" y="6272784"/>
            <a:ext cx="6807200" cy="182880"/>
          </a:xfrm>
          <a:prstGeom prst="rect">
            <a:avLst/>
          </a:prstGeom>
        </p:spPr>
        <p:txBody>
          <a:bodyPr/>
          <a:lstStyle>
            <a:lvl1pPr>
              <a:buNone/>
              <a:defRPr sz="1000" baseline="0">
                <a:solidFill>
                  <a:schemeClr val="tx2"/>
                </a:solidFill>
              </a:defRPr>
            </a:lvl1pPr>
          </a:lstStyle>
          <a:p>
            <a:pPr lvl="0"/>
            <a:r>
              <a:rPr lang="en-US" dirty="0"/>
              <a:t>Click to edit Master text styles</a:t>
            </a:r>
          </a:p>
        </p:txBody>
      </p:sp>
      <p:sp>
        <p:nvSpPr>
          <p:cNvPr id="12" name="Text Placeholder 6"/>
          <p:cNvSpPr>
            <a:spLocks noGrp="1"/>
          </p:cNvSpPr>
          <p:nvPr>
            <p:ph type="body" sz="quarter" idx="12"/>
          </p:nvPr>
        </p:nvSpPr>
        <p:spPr>
          <a:xfrm>
            <a:off x="3048000" y="6464808"/>
            <a:ext cx="6807200" cy="228600"/>
          </a:xfrm>
          <a:prstGeom prst="rect">
            <a:avLst/>
          </a:prstGeom>
        </p:spPr>
        <p:txBody>
          <a:bodyPr/>
          <a:lstStyle>
            <a:lvl1pPr>
              <a:buNone/>
              <a:defRPr sz="1000" baseline="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180134729"/>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26638098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36567961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_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36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800" b="0" baseline="0">
                <a:solidFill>
                  <a:schemeClr val="bg2"/>
                </a:solidFill>
              </a:defRPr>
            </a:lvl1pPr>
            <a:lvl2pPr>
              <a:buClr>
                <a:schemeClr val="tx1"/>
              </a:buClr>
              <a:buSzPct val="100000"/>
              <a:buFont typeface="Wingdings" pitchFamily="2" charset="2"/>
              <a:buChar char="§"/>
              <a:defRPr sz="2400" b="0">
                <a:solidFill>
                  <a:schemeClr val="bg2"/>
                </a:solidFill>
              </a:defRPr>
            </a:lvl2pPr>
            <a:lvl3pPr>
              <a:buClr>
                <a:schemeClr val="tx1"/>
              </a:buClr>
              <a:buSzPct val="100000"/>
              <a:buFont typeface="Arial" pitchFamily="34" charset="0"/>
              <a:buChar char="•"/>
              <a:defRPr sz="2000" b="0">
                <a:solidFill>
                  <a:schemeClr val="bg2"/>
                </a:solidFill>
              </a:defRPr>
            </a:lvl3pPr>
            <a:lvl4pPr>
              <a:buClr>
                <a:schemeClr val="tx1"/>
              </a:buClr>
              <a:buSzPct val="70000"/>
              <a:buFont typeface="Courier New" pitchFamily="49" charset="0"/>
              <a:buChar char="o"/>
              <a:defRPr sz="2000" b="0" baseline="0">
                <a:solidFill>
                  <a:schemeClr val="bg2"/>
                </a:solidFill>
              </a:defRPr>
            </a:lvl4pPr>
            <a:lvl5pPr>
              <a:buClr>
                <a:schemeClr val="tx1"/>
              </a:buClr>
              <a:buSzPct val="70000"/>
              <a:buFont typeface="Arial" pitchFamily="34" charset="0"/>
              <a:buChar char="•"/>
              <a:defRPr sz="2000" b="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288896370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3048000" y="6272784"/>
            <a:ext cx="68072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Text Placeholder 6"/>
          <p:cNvSpPr>
            <a:spLocks noGrp="1"/>
          </p:cNvSpPr>
          <p:nvPr>
            <p:ph type="body" sz="quarter" idx="12" hasCustomPrompt="1"/>
          </p:nvPr>
        </p:nvSpPr>
        <p:spPr>
          <a:xfrm>
            <a:off x="3048000" y="6464808"/>
            <a:ext cx="6807200" cy="228600"/>
          </a:xfrm>
          <a:prstGeom prst="rect">
            <a:avLst/>
          </a:prstGeom>
        </p:spPr>
        <p:txBody>
          <a:bodyPr/>
          <a:lstStyle>
            <a:lvl1pPr>
              <a:buNone/>
              <a:defRPr sz="10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88007859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39866663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rgbClr val="FFC000"/>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9567214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0.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7.png"/><Relationship Id="rId5" Type="http://schemas.openxmlformats.org/officeDocument/2006/relationships/slideLayout" Target="../slideLayouts/slideLayout113.xml"/><Relationship Id="rId10" Type="http://schemas.openxmlformats.org/officeDocument/2006/relationships/theme" Target="../theme/theme11.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7.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7.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8.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984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70" r:id="rId8"/>
    <p:sldLayoutId id="2147483771" r:id="rId9"/>
    <p:sldLayoutId id="2147483772" r:id="rId10"/>
    <p:sldLayoutId id="2147484005" r:id="rId11"/>
    <p:sldLayoutId id="2147484199"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85199"/>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1" r:id="rId11"/>
    <p:sldLayoutId id="2147484092"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2168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066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768" r:id="rId10"/>
    <p:sldLayoutId id="2147484165"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89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4" r:id="rId10"/>
    <p:sldLayoutId id="2147483774"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itchFamily="34" charset="0"/>
        </a:defRPr>
      </a:lvl2pPr>
      <a:lvl3pPr algn="ctr" rtl="0" eaLnBrk="0" fontAlgn="base" hangingPunct="0">
        <a:spcBef>
          <a:spcPct val="0"/>
        </a:spcBef>
        <a:spcAft>
          <a:spcPct val="0"/>
        </a:spcAft>
        <a:defRPr sz="4400">
          <a:solidFill>
            <a:schemeClr val="tx1"/>
          </a:solidFill>
          <a:latin typeface="Myriad Web Pro" pitchFamily="34" charset="0"/>
        </a:defRPr>
      </a:lvl3pPr>
      <a:lvl4pPr algn="ctr" rtl="0" eaLnBrk="0" fontAlgn="base" hangingPunct="0">
        <a:spcBef>
          <a:spcPct val="0"/>
        </a:spcBef>
        <a:spcAft>
          <a:spcPct val="0"/>
        </a:spcAft>
        <a:defRPr sz="4400">
          <a:solidFill>
            <a:schemeClr val="tx1"/>
          </a:solidFill>
          <a:latin typeface="Myriad Web Pro" pitchFamily="34" charset="0"/>
        </a:defRPr>
      </a:lvl4pPr>
      <a:lvl5pPr algn="ctr" rtl="0" eaLnBrk="0" fontAlgn="base" hangingPunct="0">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04353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4123"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85593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875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01000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63702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26" r:id="rId13"/>
    <p:sldLayoutId id="2147483927" r:id="rId14"/>
  </p:sldLayoutIdLst>
  <p:transition>
    <p:fade/>
  </p:transition>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59338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transition>
    <p:fade/>
  </p:transition>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09.xml"/><Relationship Id="rId6" Type="http://schemas.openxmlformats.org/officeDocument/2006/relationships/image" Target="../media/image19.jpeg"/><Relationship Id="rId5" Type="http://schemas.openxmlformats.org/officeDocument/2006/relationships/image" Target="../media/image18.tiff"/><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emf"/><Relationship Id="rId1" Type="http://schemas.openxmlformats.org/officeDocument/2006/relationships/slideLayout" Target="../slideLayouts/slideLayout51.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gif"/></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86.xml"/><Relationship Id="rId4" Type="http://schemas.openxmlformats.org/officeDocument/2006/relationships/image" Target="../media/image49.jp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55.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2.xml"/><Relationship Id="rId1" Type="http://schemas.openxmlformats.org/officeDocument/2006/relationships/slideLayout" Target="../slideLayouts/slideLayout55.xml"/><Relationship Id="rId4"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55.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16305" y="3733800"/>
            <a:ext cx="7391400" cy="354012"/>
          </a:xfrm>
        </p:spPr>
        <p:txBody>
          <a:bodyPr/>
          <a:lstStyle/>
          <a:p>
            <a:pPr lvl="0">
              <a:defRPr/>
            </a:pPr>
            <a:r>
              <a:rPr lang="en-US" dirty="0">
                <a:solidFill>
                  <a:schemeClr val="bg1"/>
                </a:solidFill>
                <a:latin typeface="Arial" panose="020B0604020202020204" pitchFamily="34" charset="0"/>
                <a:cs typeface="Arial" panose="020B0604020202020204" pitchFamily="34" charset="0"/>
              </a:rPr>
              <a:t>Jonathan Mermin, MD, MPH</a:t>
            </a:r>
          </a:p>
          <a:p>
            <a:pPr lvl="0">
              <a:defRPr/>
            </a:pPr>
            <a:r>
              <a:rPr lang="en-US" sz="1600" dirty="0">
                <a:solidFill>
                  <a:schemeClr val="bg1"/>
                </a:solidFill>
              </a:rPr>
              <a:t>National Center for HIV/AIDS, Viral Hepatitis, STD, and TB Prevention </a:t>
            </a:r>
          </a:p>
          <a:p>
            <a:pPr lvl="0">
              <a:defRPr/>
            </a:pPr>
            <a:r>
              <a:rPr lang="en-US" sz="1600" dirty="0">
                <a:solidFill>
                  <a:schemeClr val="bg1"/>
                </a:solidFill>
              </a:rPr>
              <a:t>Centers for Disease Control and Prevention</a:t>
            </a:r>
          </a:p>
          <a:p>
            <a:pPr lvl="0">
              <a:defRPr/>
            </a:pP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876401" y="514262"/>
            <a:ext cx="8458200" cy="1238338"/>
          </a:xfrm>
        </p:spPr>
        <p:txBody>
          <a:bodyPr/>
          <a:lstStyle/>
          <a:p>
            <a:pPr>
              <a:lnSpc>
                <a:spcPct val="100000"/>
              </a:lnSpc>
              <a:spcBef>
                <a:spcPts val="0"/>
              </a:spcBef>
            </a:pPr>
            <a:r>
              <a:rPr lang="en-US" sz="3200" dirty="0"/>
              <a:t>High Impact Prevention: Science, Practice, and the Future of HIV</a:t>
            </a:r>
          </a:p>
        </p:txBody>
      </p:sp>
      <p:sp>
        <p:nvSpPr>
          <p:cNvPr id="5" name="Text Placeholder 4"/>
          <p:cNvSpPr>
            <a:spLocks noGrp="1"/>
          </p:cNvSpPr>
          <p:nvPr>
            <p:ph type="body" sz="quarter" idx="11"/>
          </p:nvPr>
        </p:nvSpPr>
        <p:spPr/>
        <p:txBody>
          <a:bodyPr/>
          <a:lstStyle/>
          <a:p>
            <a:r>
              <a:rPr lang="en-US" b="1" dirty="0">
                <a:solidFill>
                  <a:schemeClr val="bg1"/>
                </a:solidFill>
                <a:latin typeface="Arial" panose="020B0604020202020204" pitchFamily="34" charset="0"/>
                <a:cs typeface="Arial" panose="020B0604020202020204" pitchFamily="34" charset="0"/>
              </a:rPr>
              <a:t>National Center for HIV/AIDS, Viral Hepatitis, STD, and TB Prevention</a:t>
            </a:r>
          </a:p>
          <a:p>
            <a:endParaRPr lang="en-US" b="1" dirty="0">
              <a:solidFill>
                <a:schemeClr val="bg1"/>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2"/>
          </p:nvPr>
        </p:nvSpPr>
        <p:spPr/>
        <p:txBody>
          <a:bodyPr/>
          <a:lstStyle/>
          <a:p>
            <a:r>
              <a:rPr lang="en-US" b="1" dirty="0">
                <a:solidFill>
                  <a:schemeClr val="bg1"/>
                </a:solidFill>
                <a:latin typeface="Arial" panose="020B0604020202020204" pitchFamily="34" charset="0"/>
                <a:cs typeface="Arial" panose="020B0604020202020204" pitchFamily="34" charset="0"/>
              </a:rPr>
              <a:t>Office of Director</a:t>
            </a:r>
          </a:p>
        </p:txBody>
      </p:sp>
      <p:sp>
        <p:nvSpPr>
          <p:cNvPr id="7" name="Title 1"/>
          <p:cNvSpPr txBox="1">
            <a:spLocks/>
          </p:cNvSpPr>
          <p:nvPr/>
        </p:nvSpPr>
        <p:spPr>
          <a:xfrm>
            <a:off x="2692505" y="2895601"/>
            <a:ext cx="7772400" cy="1470025"/>
          </a:xfrm>
          <a:prstGeom prst="rect">
            <a:avLst/>
          </a:prstGeom>
        </p:spPr>
        <p:txBody>
          <a:bodyPr>
            <a:normAutofit fontScale="97500"/>
          </a:bodyPr>
          <a:lstStyle/>
          <a:p>
            <a:pPr algn="ctr">
              <a:lnSpc>
                <a:spcPts val="3000"/>
              </a:lnSpc>
              <a:spcBef>
                <a:spcPct val="0"/>
              </a:spcBef>
              <a:defRPr/>
            </a:pPr>
            <a:endParaRPr lang="en-US" sz="2800" b="1" dirty="0">
              <a:solidFill>
                <a:srgbClr val="FFC000"/>
              </a:solidFill>
              <a:latin typeface="Arial" panose="020B0604020202020204" pitchFamily="34" charset="0"/>
              <a:cs typeface="Arial" panose="020B0604020202020204" pitchFamily="34" charset="0"/>
            </a:endParaRPr>
          </a:p>
        </p:txBody>
      </p:sp>
      <p:sp>
        <p:nvSpPr>
          <p:cNvPr id="11" name="Rectangle 10"/>
          <p:cNvSpPr/>
          <p:nvPr/>
        </p:nvSpPr>
        <p:spPr>
          <a:xfrm>
            <a:off x="2819400" y="5068670"/>
            <a:ext cx="6477000" cy="646331"/>
          </a:xfrm>
          <a:prstGeom prst="rect">
            <a:avLst/>
          </a:prstGeom>
        </p:spPr>
        <p:txBody>
          <a:bodyPr wrap="square">
            <a:spAutoFit/>
          </a:bodyPr>
          <a:lstStyle/>
          <a:p>
            <a:pPr algn="ctr"/>
            <a:r>
              <a:rPr lang="en-US" b="1" dirty="0">
                <a:solidFill>
                  <a:prstClr val="white"/>
                </a:solidFill>
                <a:latin typeface="Arial" panose="020B0604020202020204" pitchFamily="34" charset="0"/>
              </a:rPr>
              <a:t>National HIV Prevention Conference</a:t>
            </a:r>
          </a:p>
          <a:p>
            <a:pPr algn="ctr"/>
            <a:r>
              <a:rPr lang="en-US" b="1" dirty="0">
                <a:solidFill>
                  <a:prstClr val="white"/>
                </a:solidFill>
                <a:latin typeface="Arial" panose="020B0604020202020204" pitchFamily="34" charset="0"/>
              </a:rPr>
              <a:t>December 7, 2015</a:t>
            </a:r>
          </a:p>
        </p:txBody>
      </p:sp>
      <p:sp>
        <p:nvSpPr>
          <p:cNvPr id="36" name="Rectangle 35"/>
          <p:cNvSpPr/>
          <p:nvPr/>
        </p:nvSpPr>
        <p:spPr>
          <a:xfrm>
            <a:off x="383629" y="1996432"/>
            <a:ext cx="11427371" cy="1402796"/>
          </a:xfrm>
          <a:prstGeom prst="rect">
            <a:avLst/>
          </a:prstGeom>
          <a:solidFill>
            <a:srgbClr val="00C6D7">
              <a:lumMod val="40000"/>
              <a:lumOff val="60000"/>
            </a:srgbClr>
          </a:solidFill>
          <a:ln w="25400" cap="flat" cmpd="sng" algn="ctr">
            <a:solidFill>
              <a:srgbClr val="00C6D7">
                <a:shade val="50000"/>
              </a:srgbClr>
            </a:solidFill>
            <a:prstDash val="solid"/>
          </a:ln>
          <a:effectLst/>
        </p:spPr>
        <p:txBody>
          <a:bodyPr rtlCol="0" anchor="ctr"/>
          <a:lstStyle/>
          <a:p>
            <a:pPr algn="ctr" fontAlgn="base">
              <a:spcBef>
                <a:spcPct val="0"/>
              </a:spcBef>
              <a:spcAft>
                <a:spcPct val="0"/>
              </a:spcAft>
              <a:defRPr/>
            </a:pPr>
            <a:endParaRPr lang="en-US" kern="0" dirty="0">
              <a:solidFill>
                <a:srgbClr val="FFC000"/>
              </a:solidFill>
            </a:endParaRPr>
          </a:p>
        </p:txBody>
      </p:sp>
      <p:pic>
        <p:nvPicPr>
          <p:cNvPr id="37" name="Picture 20" descr="couple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843751" y="1983624"/>
            <a:ext cx="1069116" cy="142097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05200" y="1939457"/>
            <a:ext cx="1537737" cy="1466392"/>
          </a:xfrm>
          <a:prstGeom prst="rect">
            <a:avLst/>
          </a:prstGeom>
          <a:ln>
            <a:noFill/>
          </a:ln>
          <a:effectLst>
            <a:outerShdw blurRad="292100" dist="139700" dir="2700000" algn="tl" rotWithShape="0">
              <a:srgbClr val="333333">
                <a:alpha val="65000"/>
              </a:srgbClr>
            </a:outerShdw>
          </a:effectLst>
        </p:spPr>
      </p:pic>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74786" y="1962623"/>
            <a:ext cx="1066800" cy="1434979"/>
          </a:xfrm>
          <a:prstGeom prst="rect">
            <a:avLst/>
          </a:prstGeom>
          <a:ln>
            <a:noFill/>
          </a:ln>
          <a:effectLst>
            <a:outerShdw blurRad="292100" dist="139700" dir="2700000" algn="tl" rotWithShape="0">
              <a:srgbClr val="333333">
                <a:alpha val="65000"/>
              </a:srgbClr>
            </a:outerShdw>
          </a:effectLst>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26135" y="1942250"/>
            <a:ext cx="1015815" cy="141942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370153" y="1930783"/>
            <a:ext cx="1447800" cy="1463312"/>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81000" y="1972353"/>
            <a:ext cx="1738411" cy="1371049"/>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403242" y="1937141"/>
            <a:ext cx="1244705" cy="142964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l="20096" r="25327"/>
          <a:stretch/>
        </p:blipFill>
        <p:spPr>
          <a:xfrm>
            <a:off x="9067800" y="1954496"/>
            <a:ext cx="1143000" cy="1439599"/>
          </a:xfrm>
          <a:prstGeom prst="rect">
            <a:avLst/>
          </a:prstGeom>
          <a:ln>
            <a:noFill/>
          </a:ln>
          <a:effectLst>
            <a:outerShdw blurRad="292100" dist="139700" dir="2700000" algn="tl" rotWithShape="0">
              <a:srgbClr val="333333">
                <a:alpha val="65000"/>
              </a:srgbClr>
            </a:outerShdw>
          </a:effectLst>
        </p:spPr>
      </p:pic>
      <p:sp>
        <p:nvSpPr>
          <p:cNvPr id="44" name="Rectangle 1043"/>
          <p:cNvSpPr>
            <a:spLocks noChangeAspect="1" noChangeArrowheads="1"/>
          </p:cNvSpPr>
          <p:nvPr/>
        </p:nvSpPr>
        <p:spPr bwMode="auto">
          <a:xfrm>
            <a:off x="365323" y="1917501"/>
            <a:ext cx="11452630" cy="110122"/>
          </a:xfrm>
          <a:prstGeom prst="rect">
            <a:avLst/>
          </a:prstGeom>
          <a:gradFill rotWithShape="1">
            <a:gsLst>
              <a:gs pos="0">
                <a:srgbClr val="00C6D7">
                  <a:lumMod val="40000"/>
                  <a:lumOff val="60000"/>
                </a:srgbClr>
              </a:gs>
              <a:gs pos="100000">
                <a:srgbClr val="6600FF">
                  <a:gamma/>
                  <a:shade val="46275"/>
                  <a:invGamma/>
                </a:srgbClr>
              </a:gs>
            </a:gsLst>
            <a:lin ang="5400000" scaled="1"/>
          </a:gradFill>
          <a:ln w="9525">
            <a:noFill/>
            <a:miter lim="800000"/>
            <a:headEnd/>
            <a:tailEnd/>
          </a:ln>
        </p:spPr>
        <p:txBody>
          <a:bodyPr/>
          <a:lstStyle/>
          <a:p>
            <a:pPr fontAlgn="base">
              <a:spcBef>
                <a:spcPct val="0"/>
              </a:spcBef>
              <a:spcAft>
                <a:spcPct val="0"/>
              </a:spcAft>
              <a:defRPr/>
            </a:pPr>
            <a:endParaRPr lang="en-US" kern="0" dirty="0">
              <a:solidFill>
                <a:srgbClr val="0F56DC"/>
              </a:solidFill>
              <a:latin typeface="Arial" pitchFamily="34" charset="0"/>
            </a:endParaRPr>
          </a:p>
        </p:txBody>
      </p:sp>
      <p:sp>
        <p:nvSpPr>
          <p:cNvPr id="45" name="Rectangle 1043"/>
          <p:cNvSpPr>
            <a:spLocks noChangeAspect="1" noChangeArrowheads="1"/>
          </p:cNvSpPr>
          <p:nvPr/>
        </p:nvSpPr>
        <p:spPr bwMode="auto">
          <a:xfrm>
            <a:off x="381000" y="3319390"/>
            <a:ext cx="11436953" cy="109972"/>
          </a:xfrm>
          <a:prstGeom prst="rect">
            <a:avLst/>
          </a:prstGeom>
          <a:gradFill rotWithShape="1">
            <a:gsLst>
              <a:gs pos="0">
                <a:srgbClr val="00C6D7">
                  <a:lumMod val="40000"/>
                  <a:lumOff val="60000"/>
                </a:srgbClr>
              </a:gs>
              <a:gs pos="100000">
                <a:srgbClr val="6600FF">
                  <a:gamma/>
                  <a:shade val="46275"/>
                  <a:invGamma/>
                </a:srgbClr>
              </a:gs>
            </a:gsLst>
            <a:lin ang="5400000" scaled="1"/>
          </a:gradFill>
          <a:ln w="9525">
            <a:noFill/>
            <a:miter lim="800000"/>
            <a:headEnd/>
            <a:tailEnd/>
          </a:ln>
        </p:spPr>
        <p:txBody>
          <a:bodyPr/>
          <a:lstStyle/>
          <a:p>
            <a:pPr fontAlgn="base">
              <a:spcBef>
                <a:spcPct val="0"/>
              </a:spcBef>
              <a:spcAft>
                <a:spcPct val="0"/>
              </a:spcAft>
              <a:defRPr/>
            </a:pPr>
            <a:endParaRPr lang="en-US" kern="0" dirty="0">
              <a:solidFill>
                <a:srgbClr val="0F56DC"/>
              </a:solidFill>
              <a:latin typeface="Arial" pitchFamily="34" charset="0"/>
            </a:endParaRPr>
          </a:p>
        </p:txBody>
      </p:sp>
    </p:spTree>
    <p:extLst>
      <p:ext uri="{BB962C8B-B14F-4D97-AF65-F5344CB8AC3E}">
        <p14:creationId xmlns:p14="http://schemas.microsoft.com/office/powerpoint/2010/main" val="3157546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924050" y="450850"/>
            <a:ext cx="8229600" cy="768350"/>
          </a:xfrm>
        </p:spPr>
        <p:txBody>
          <a:bodyPr/>
          <a:lstStyle/>
          <a:p>
            <a:r>
              <a:rPr lang="en-US" sz="2800" b="1" dirty="0">
                <a:solidFill>
                  <a:srgbClr val="FFFF00"/>
                </a:solidFill>
                <a:latin typeface="Arial" panose="020B0604020202020204" pitchFamily="34" charset="0"/>
                <a:cs typeface="Arial" panose="020B0604020202020204" pitchFamily="34" charset="0"/>
              </a:rPr>
              <a:t>Implementation of High Impact Prevention</a:t>
            </a:r>
          </a:p>
        </p:txBody>
      </p:sp>
      <p:sp>
        <p:nvSpPr>
          <p:cNvPr id="113667" name="Rectangle 3"/>
          <p:cNvSpPr>
            <a:spLocks noGrp="1" noChangeArrowheads="1"/>
          </p:cNvSpPr>
          <p:nvPr>
            <p:ph idx="1"/>
          </p:nvPr>
        </p:nvSpPr>
        <p:spPr>
          <a:xfrm>
            <a:off x="1295400" y="1190655"/>
            <a:ext cx="9220200" cy="5362545"/>
          </a:xfrm>
          <a:ln>
            <a:noFill/>
          </a:ln>
        </p:spPr>
        <p:txBody>
          <a:bodyPr/>
          <a:lstStyle/>
          <a:p>
            <a:pPr>
              <a:spcBef>
                <a:spcPts val="0"/>
              </a:spcBef>
              <a:spcAft>
                <a:spcPts val="100"/>
              </a:spcAft>
              <a:buClr>
                <a:srgbClr val="FFFF00"/>
              </a:buClr>
              <a:buSzPct val="100000"/>
              <a:defRPr/>
            </a:pPr>
            <a:r>
              <a:rPr lang="en-US" sz="2400" b="1" dirty="0">
                <a:solidFill>
                  <a:schemeClr val="bg2"/>
                </a:solidFill>
                <a:latin typeface="Arial" panose="020B0604020202020204" pitchFamily="34" charset="0"/>
                <a:ea typeface="+mj-ea"/>
                <a:cs typeface="Arial" panose="020B0604020202020204" pitchFamily="34" charset="0"/>
              </a:rPr>
              <a:t>Program shifts:</a:t>
            </a:r>
          </a:p>
          <a:p>
            <a:pPr lvl="1">
              <a:spcBef>
                <a:spcPts val="0"/>
              </a:spcBef>
              <a:spcAft>
                <a:spcPts val="100"/>
              </a:spcAft>
              <a:buClr>
                <a:srgbClr val="FFFF00"/>
              </a:buClr>
              <a:buSzPct val="100000"/>
              <a:defRPr/>
            </a:pPr>
            <a:r>
              <a:rPr lang="en-US" sz="2400" b="1" dirty="0">
                <a:solidFill>
                  <a:schemeClr val="bg2"/>
                </a:solidFill>
                <a:latin typeface="Arial" panose="020B0604020202020204" pitchFamily="34" charset="0"/>
                <a:ea typeface="+mj-ea"/>
                <a:cs typeface="Arial" panose="020B0604020202020204" pitchFamily="34" charset="0"/>
              </a:rPr>
              <a:t>Most activities focused on priority interventions</a:t>
            </a:r>
          </a:p>
          <a:p>
            <a:pPr lvl="1">
              <a:spcBef>
                <a:spcPts val="0"/>
              </a:spcBef>
              <a:spcAft>
                <a:spcPts val="100"/>
              </a:spcAft>
              <a:buClr>
                <a:srgbClr val="FFFF00"/>
              </a:buClr>
              <a:buSzPct val="100000"/>
              <a:defRPr/>
            </a:pPr>
            <a:r>
              <a:rPr lang="en-US" sz="2400" b="1" dirty="0">
                <a:solidFill>
                  <a:schemeClr val="bg2"/>
                </a:solidFill>
                <a:latin typeface="Arial" panose="020B0604020202020204" pitchFamily="34" charset="0"/>
                <a:ea typeface="+mj-ea"/>
                <a:cs typeface="Arial" panose="020B0604020202020204" pitchFamily="34" charset="0"/>
              </a:rPr>
              <a:t>Doubling of jurisdictions with integrated HIV prevention and care planning</a:t>
            </a:r>
          </a:p>
          <a:p>
            <a:pPr lvl="1">
              <a:spcBef>
                <a:spcPts val="0"/>
              </a:spcBef>
              <a:spcAft>
                <a:spcPts val="100"/>
              </a:spcAft>
              <a:buClr>
                <a:srgbClr val="FFFF00"/>
              </a:buClr>
              <a:buSzPct val="100000"/>
              <a:defRPr/>
            </a:pPr>
            <a:r>
              <a:rPr lang="en-US" sz="2400" b="1" dirty="0">
                <a:solidFill>
                  <a:schemeClr val="bg2"/>
                </a:solidFill>
                <a:latin typeface="Arial" panose="020B0604020202020204" pitchFamily="34" charset="0"/>
                <a:ea typeface="+mj-ea"/>
                <a:cs typeface="Arial" panose="020B0604020202020204" pitchFamily="34" charset="0"/>
              </a:rPr>
              <a:t>Increased activities with PLWHV and MSM, especially black MSM</a:t>
            </a:r>
          </a:p>
          <a:p>
            <a:pPr lvl="1">
              <a:spcBef>
                <a:spcPts val="0"/>
              </a:spcBef>
              <a:spcAft>
                <a:spcPts val="100"/>
              </a:spcAft>
              <a:buClr>
                <a:srgbClr val="FFFF00"/>
              </a:buClr>
              <a:buSzPct val="100000"/>
              <a:defRPr/>
            </a:pPr>
            <a:r>
              <a:rPr lang="en-US" sz="2400" b="1" dirty="0">
                <a:solidFill>
                  <a:schemeClr val="bg2"/>
                </a:solidFill>
                <a:latin typeface="Arial" panose="020B0604020202020204" pitchFamily="34" charset="0"/>
                <a:ea typeface="+mj-ea"/>
                <a:cs typeface="Arial" panose="020B0604020202020204" pitchFamily="34" charset="0"/>
              </a:rPr>
              <a:t>Funding for HE/RR reduced from 34% to 11%</a:t>
            </a:r>
          </a:p>
          <a:p>
            <a:pPr lvl="1">
              <a:spcBef>
                <a:spcPts val="0"/>
              </a:spcBef>
              <a:spcAft>
                <a:spcPts val="100"/>
              </a:spcAft>
              <a:buClr>
                <a:srgbClr val="FFFF00"/>
              </a:buClr>
              <a:buSzPct val="100000"/>
              <a:defRPr/>
            </a:pPr>
            <a:r>
              <a:rPr lang="en-US" sz="2400" b="1" dirty="0">
                <a:solidFill>
                  <a:schemeClr val="bg2"/>
                </a:solidFill>
                <a:latin typeface="Arial" panose="020B0604020202020204" pitchFamily="34" charset="0"/>
                <a:ea typeface="+mj-ea"/>
                <a:cs typeface="Arial" panose="020B0604020202020204" pitchFamily="34" charset="0"/>
              </a:rPr>
              <a:t>Focus on use of ACA and billing capacity</a:t>
            </a:r>
          </a:p>
          <a:p>
            <a:pPr lvl="1">
              <a:spcBef>
                <a:spcPts val="0"/>
              </a:spcBef>
              <a:spcAft>
                <a:spcPts val="100"/>
              </a:spcAft>
              <a:buClr>
                <a:srgbClr val="FFFF00"/>
              </a:buClr>
              <a:buSzPct val="100000"/>
              <a:defRPr/>
            </a:pPr>
            <a:endParaRPr lang="en-US" sz="2400" b="1" dirty="0">
              <a:solidFill>
                <a:schemeClr val="bg2"/>
              </a:solidFill>
              <a:latin typeface="Arial" panose="020B0604020202020204" pitchFamily="34" charset="0"/>
              <a:ea typeface="+mj-ea"/>
              <a:cs typeface="Arial" panose="020B0604020202020204" pitchFamily="34" charset="0"/>
            </a:endParaRPr>
          </a:p>
          <a:p>
            <a:pPr>
              <a:spcBef>
                <a:spcPts val="0"/>
              </a:spcBef>
              <a:spcAft>
                <a:spcPts val="100"/>
              </a:spcAft>
              <a:buClr>
                <a:srgbClr val="FFFF00"/>
              </a:buClr>
              <a:buSzPct val="100000"/>
              <a:defRPr/>
            </a:pPr>
            <a:r>
              <a:rPr lang="en-US" sz="2400" b="1" dirty="0">
                <a:solidFill>
                  <a:schemeClr val="bg2"/>
                </a:solidFill>
                <a:latin typeface="Arial" panose="020B0604020202020204" pitchFamily="34" charset="0"/>
                <a:ea typeface="+mj-ea"/>
                <a:cs typeface="Arial" panose="020B0604020202020204" pitchFamily="34" charset="0"/>
              </a:rPr>
              <a:t>About 50% of jurisdictions receive no state HIV prevention resources</a:t>
            </a:r>
          </a:p>
          <a:p>
            <a:pPr lvl="1">
              <a:spcBef>
                <a:spcPts val="0"/>
              </a:spcBef>
              <a:spcAft>
                <a:spcPts val="100"/>
              </a:spcAft>
              <a:buClr>
                <a:srgbClr val="FFFF00"/>
              </a:buClr>
              <a:buSzPct val="100000"/>
              <a:defRPr/>
            </a:pPr>
            <a:endParaRPr lang="en-US" sz="1800" b="1" dirty="0">
              <a:solidFill>
                <a:schemeClr val="bg2"/>
              </a:solidFill>
              <a:latin typeface="Arial" panose="020B0604020202020204" pitchFamily="34" charset="0"/>
              <a:ea typeface="+mj-ea"/>
              <a:cs typeface="Arial" panose="020B0604020202020204" pitchFamily="34" charset="0"/>
            </a:endParaRPr>
          </a:p>
        </p:txBody>
      </p:sp>
      <p:sp>
        <p:nvSpPr>
          <p:cNvPr id="5" name="TextBox 4"/>
          <p:cNvSpPr txBox="1"/>
          <p:nvPr/>
        </p:nvSpPr>
        <p:spPr>
          <a:xfrm>
            <a:off x="1971136" y="6553201"/>
            <a:ext cx="7315200" cy="276999"/>
          </a:xfrm>
          <a:prstGeom prst="rect">
            <a:avLst/>
          </a:prstGeom>
          <a:noFill/>
        </p:spPr>
        <p:txBody>
          <a:bodyPr wrap="square" rtlCol="0">
            <a:spAutoFit/>
          </a:bodyPr>
          <a:lstStyle/>
          <a:p>
            <a:r>
              <a:rPr lang="en-US" sz="1200" b="1" dirty="0">
                <a:solidFill>
                  <a:srgbClr val="FFFF00"/>
                </a:solidFill>
                <a:latin typeface="Arial" panose="020B0604020202020204" pitchFamily="34" charset="0"/>
                <a:cs typeface="Arial" panose="020B0604020202020204" pitchFamily="34" charset="0"/>
              </a:rPr>
              <a:t>NASTAD National HIV Prevention Inventories 2013, 2014</a:t>
            </a:r>
          </a:p>
        </p:txBody>
      </p:sp>
    </p:spTree>
    <p:extLst>
      <p:ext uri="{BB962C8B-B14F-4D97-AF65-F5344CB8AC3E}">
        <p14:creationId xmlns:p14="http://schemas.microsoft.com/office/powerpoint/2010/main" val="2240737873"/>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8229600" cy="773252"/>
          </a:xfrm>
        </p:spPr>
        <p:txBody>
          <a:bodyPr/>
          <a:lstStyle/>
          <a:p>
            <a:r>
              <a:rPr lang="en-US" dirty="0">
                <a:solidFill>
                  <a:srgbClr val="FFFF00"/>
                </a:solidFill>
                <a:latin typeface="Arial" panose="020B0604020202020204" pitchFamily="34" charset="0"/>
                <a:cs typeface="Arial" panose="020B0604020202020204" pitchFamily="34" charset="0"/>
              </a:rPr>
              <a:t>Reducing disparities is good public health</a:t>
            </a:r>
            <a:br>
              <a:rPr lang="en-US" dirty="0">
                <a:solidFill>
                  <a:srgbClr val="FFFF00"/>
                </a:solidFill>
                <a:latin typeface="Arial" panose="020B0604020202020204" pitchFamily="34" charset="0"/>
                <a:cs typeface="Arial" panose="020B0604020202020204" pitchFamily="34" charset="0"/>
              </a:rPr>
            </a:br>
            <a:endParaRPr lang="en-US" sz="2400" dirty="0">
              <a:solidFill>
                <a:srgbClr val="FFFF00"/>
              </a:solidFill>
              <a:latin typeface="Arial" panose="020B0604020202020204" pitchFamily="34" charset="0"/>
              <a:cs typeface="Arial" panose="020B0604020202020204" pitchFamily="34" charset="0"/>
            </a:endParaRPr>
          </a:p>
        </p:txBody>
      </p:sp>
      <p:sp>
        <p:nvSpPr>
          <p:cNvPr id="4" name="Content Placeholder 3"/>
          <p:cNvSpPr>
            <a:spLocks noGrp="1"/>
          </p:cNvSpPr>
          <p:nvPr>
            <p:ph idx="4294967295"/>
          </p:nvPr>
        </p:nvSpPr>
        <p:spPr>
          <a:xfrm>
            <a:off x="838200" y="1219200"/>
            <a:ext cx="9296400" cy="4191000"/>
          </a:xfrm>
          <a:prstGeom prst="rect">
            <a:avLst/>
          </a:prstGeom>
        </p:spPr>
        <p:txBody>
          <a:bodyPr/>
          <a:lstStyle/>
          <a:p>
            <a:pPr>
              <a:buClr>
                <a:srgbClr val="FFFF00"/>
              </a:buClr>
              <a:buSzPct val="100000"/>
            </a:pPr>
            <a:r>
              <a:rPr lang="en-US" sz="2400" b="1" dirty="0">
                <a:solidFill>
                  <a:schemeClr val="bg1"/>
                </a:solidFill>
                <a:latin typeface="Arial" panose="020B0604020202020204" pitchFamily="34" charset="0"/>
                <a:cs typeface="Arial" panose="020B0604020202020204" pitchFamily="34" charset="0"/>
              </a:rPr>
              <a:t>Care and Prevention in U.S. (CAPUS)</a:t>
            </a:r>
          </a:p>
          <a:p>
            <a:pPr lvl="1">
              <a:buClr>
                <a:srgbClr val="FFFF00"/>
              </a:buClr>
              <a:buSzPct val="100000"/>
            </a:pPr>
            <a:r>
              <a:rPr lang="en-US" sz="2000" b="1" dirty="0">
                <a:solidFill>
                  <a:schemeClr val="bg1"/>
                </a:solidFill>
                <a:latin typeface="Arial" panose="020B0604020202020204" pitchFamily="34" charset="0"/>
                <a:cs typeface="Arial" panose="020B0604020202020204" pitchFamily="34" charset="0"/>
              </a:rPr>
              <a:t>Partnership with CDC, HHS offices, HRSA, SAMHSA</a:t>
            </a:r>
          </a:p>
          <a:p>
            <a:pPr lvl="1">
              <a:buClr>
                <a:srgbClr val="FFFF00"/>
              </a:buClr>
              <a:buSzPct val="100000"/>
            </a:pPr>
            <a:r>
              <a:rPr lang="en-US" sz="2000" b="1" dirty="0">
                <a:solidFill>
                  <a:schemeClr val="bg1"/>
                </a:solidFill>
                <a:latin typeface="Arial" panose="020B0604020202020204" pitchFamily="34" charset="0"/>
                <a:cs typeface="Arial" panose="020B0604020202020204" pitchFamily="34" charset="0"/>
              </a:rPr>
              <a:t>$45M total funding over 3 years to 8 states</a:t>
            </a:r>
          </a:p>
          <a:p>
            <a:pPr lvl="1">
              <a:buClr>
                <a:srgbClr val="FFFF00"/>
              </a:buClr>
              <a:buSzPct val="100000"/>
            </a:pPr>
            <a:r>
              <a:rPr lang="en-US" sz="2000" b="1" dirty="0">
                <a:solidFill>
                  <a:schemeClr val="bg1"/>
                </a:solidFill>
                <a:latin typeface="Arial" panose="020B0604020202020204" pitchFamily="34" charset="0"/>
                <a:cs typeface="Arial" panose="020B0604020202020204" pitchFamily="34" charset="0"/>
              </a:rPr>
              <a:t>Eligible states had highest HIV burden among African Americans and Latinos, high AIDS diagnosis rates</a:t>
            </a:r>
            <a:endParaRPr lang="en-US" sz="1600" b="1" dirty="0">
              <a:solidFill>
                <a:schemeClr val="bg1"/>
              </a:solidFill>
              <a:latin typeface="Arial" panose="020B0604020202020204" pitchFamily="34" charset="0"/>
              <a:cs typeface="Arial" panose="020B0604020202020204" pitchFamily="34" charset="0"/>
            </a:endParaRPr>
          </a:p>
          <a:p>
            <a:pPr lvl="1">
              <a:buClr>
                <a:srgbClr val="FFFF00"/>
              </a:buClr>
              <a:buSzPct val="100000"/>
            </a:pPr>
            <a:r>
              <a:rPr lang="en-US" sz="2000" b="1" dirty="0">
                <a:solidFill>
                  <a:schemeClr val="bg1"/>
                </a:solidFill>
                <a:latin typeface="Arial" panose="020B0604020202020204" pitchFamily="34" charset="0"/>
                <a:cs typeface="Arial" panose="020B0604020202020204" pitchFamily="34" charset="0"/>
              </a:rPr>
              <a:t>Overcome social determinants that prevent people from reaching a suppressed viral load </a:t>
            </a:r>
          </a:p>
          <a:p>
            <a:pPr lvl="1">
              <a:buClr>
                <a:srgbClr val="FFFF00"/>
              </a:buClr>
              <a:buSzPct val="100000"/>
            </a:pPr>
            <a:r>
              <a:rPr lang="en-US" sz="2000" b="1" dirty="0">
                <a:solidFill>
                  <a:schemeClr val="bg1"/>
                </a:solidFill>
                <a:latin typeface="Arial" panose="020B0604020202020204" pitchFamily="34" charset="0"/>
                <a:cs typeface="Arial" panose="020B0604020202020204" pitchFamily="34" charset="0"/>
              </a:rPr>
              <a:t>25% of resources for CBOs</a:t>
            </a:r>
          </a:p>
          <a:p>
            <a:pPr>
              <a:buClr>
                <a:srgbClr val="FFC000"/>
              </a:buClr>
              <a:buSzPct val="70000"/>
            </a:pPr>
            <a:endParaRPr lang="en-US" sz="2400" b="1" dirty="0">
              <a:solidFill>
                <a:schemeClr val="bg1"/>
              </a:solidFill>
              <a:latin typeface="Arial" panose="020B0604020202020204" pitchFamily="34" charset="0"/>
              <a:cs typeface="Arial" panose="020B0604020202020204" pitchFamily="34" charset="0"/>
            </a:endParaRPr>
          </a:p>
          <a:p>
            <a:pPr>
              <a:buClr>
                <a:srgbClr val="FFFF00"/>
              </a:buClr>
              <a:buSzPct val="100000"/>
            </a:pPr>
            <a:r>
              <a:rPr lang="en-US" sz="2400" b="1" dirty="0">
                <a:solidFill>
                  <a:schemeClr val="bg1"/>
                </a:solidFill>
                <a:latin typeface="Arial" panose="020B0604020202020204" pitchFamily="34" charset="0"/>
                <a:cs typeface="Arial" panose="020B0604020202020204" pitchFamily="34" charset="0"/>
              </a:rPr>
              <a:t>YMSM and Transgender  Persons of Color</a:t>
            </a:r>
          </a:p>
          <a:p>
            <a:pPr lvl="1">
              <a:buClr>
                <a:srgbClr val="FFFF00"/>
              </a:buClr>
              <a:buSzPct val="100000"/>
            </a:pPr>
            <a:r>
              <a:rPr lang="en-US" sz="2000" b="1" dirty="0">
                <a:solidFill>
                  <a:schemeClr val="bg1"/>
                </a:solidFill>
                <a:latin typeface="Arial" panose="020B0604020202020204" pitchFamily="34" charset="0"/>
                <a:cs typeface="Arial" panose="020B0604020202020204" pitchFamily="34" charset="0"/>
              </a:rPr>
              <a:t>$11 million annually to 34 CBOs to improve care and prevention</a:t>
            </a:r>
          </a:p>
          <a:p>
            <a:pPr lvl="1">
              <a:buClr>
                <a:srgbClr val="FFFF00"/>
              </a:buClr>
              <a:buSzPct val="100000"/>
            </a:pPr>
            <a:r>
              <a:rPr lang="en-US" sz="2000" b="1" dirty="0">
                <a:solidFill>
                  <a:schemeClr val="bg1"/>
                </a:solidFill>
                <a:latin typeface="Arial" panose="020B0604020202020204" pitchFamily="34" charset="0"/>
                <a:cs typeface="Arial" panose="020B0604020202020204" pitchFamily="34" charset="0"/>
              </a:rPr>
              <a:t>&gt;3,000 new HIV diagnoses anticipated</a:t>
            </a:r>
          </a:p>
          <a:p>
            <a:pPr lvl="1">
              <a:buClr>
                <a:srgbClr val="FFC000"/>
              </a:buClr>
              <a:buSzPct val="75000"/>
              <a:buFontTx/>
              <a:buChar char="−"/>
            </a:pPr>
            <a:endParaRPr lang="en-US" sz="24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2895600"/>
            <a:ext cx="2290164" cy="1905000"/>
          </a:xfrm>
          <a:prstGeom prst="rect">
            <a:avLst/>
          </a:prstGeom>
        </p:spPr>
      </p:pic>
    </p:spTree>
    <p:extLst>
      <p:ext uri="{BB962C8B-B14F-4D97-AF65-F5344CB8AC3E}">
        <p14:creationId xmlns:p14="http://schemas.microsoft.com/office/powerpoint/2010/main" val="9095595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5257800"/>
            <a:ext cx="7086600" cy="1143000"/>
          </a:xfrm>
        </p:spPr>
        <p:txBody>
          <a:bodyPr/>
          <a:lstStyle/>
          <a:p>
            <a:pPr>
              <a:lnSpc>
                <a:spcPct val="100000"/>
              </a:lnSpc>
            </a:pPr>
            <a:r>
              <a:rPr lang="en-US" dirty="0"/>
              <a:t>Has it worked?</a:t>
            </a:r>
            <a:br>
              <a:rPr lang="en-US" dirty="0"/>
            </a:br>
            <a:br>
              <a:rPr lang="en-US" dirty="0"/>
            </a:br>
            <a:br>
              <a:rPr lang="en-US" dirty="0"/>
            </a:br>
            <a:br>
              <a:rPr lang="en-US" dirty="0">
                <a:solidFill>
                  <a:schemeClr val="bg1"/>
                </a:solidFill>
              </a:rPr>
            </a:br>
            <a:br>
              <a:rPr lang="en-US" dirty="0"/>
            </a:br>
            <a:br>
              <a:rPr lang="en-US" dirty="0"/>
            </a:br>
            <a:br>
              <a:rPr lang="en-US" sz="3200" dirty="0"/>
            </a:br>
            <a:endParaRPr lang="en-US" sz="3200"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848535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981200" y="457200"/>
            <a:ext cx="8229600" cy="768350"/>
          </a:xfrm>
        </p:spPr>
        <p:txBody>
          <a:bodyPr/>
          <a:lstStyle/>
          <a:p>
            <a:r>
              <a:rPr lang="en-US" sz="3600" b="1" dirty="0">
                <a:solidFill>
                  <a:srgbClr val="FFFF00"/>
                </a:solidFill>
                <a:latin typeface="Arial" panose="020B0604020202020204" pitchFamily="34" charset="0"/>
                <a:cs typeface="Arial" panose="020B0604020202020204" pitchFamily="34" charset="0"/>
              </a:rPr>
              <a:t>Selected program outcomes</a:t>
            </a:r>
          </a:p>
        </p:txBody>
      </p:sp>
      <p:sp>
        <p:nvSpPr>
          <p:cNvPr id="113667" name="Rectangle 3"/>
          <p:cNvSpPr>
            <a:spLocks noGrp="1" noChangeArrowheads="1"/>
          </p:cNvSpPr>
          <p:nvPr>
            <p:ph idx="1"/>
          </p:nvPr>
        </p:nvSpPr>
        <p:spPr>
          <a:xfrm>
            <a:off x="1638300" y="1524000"/>
            <a:ext cx="8915400" cy="5362545"/>
          </a:xfrm>
          <a:ln>
            <a:noFill/>
          </a:ln>
        </p:spPr>
        <p:txBody>
          <a:bodyPr/>
          <a:lstStyle/>
          <a:p>
            <a:pPr>
              <a:spcBef>
                <a:spcPts val="0"/>
              </a:spcBef>
              <a:spcAft>
                <a:spcPts val="100"/>
              </a:spcAft>
              <a:buClr>
                <a:srgbClr val="FFFF00"/>
              </a:buClr>
              <a:buSzPct val="100000"/>
              <a:defRPr/>
            </a:pPr>
            <a:r>
              <a:rPr lang="en-US" sz="2600" b="1" dirty="0">
                <a:solidFill>
                  <a:schemeClr val="bg2"/>
                </a:solidFill>
                <a:latin typeface="Arial" panose="020B0604020202020204" pitchFamily="34" charset="0"/>
                <a:cs typeface="Arial" panose="020B0604020202020204" pitchFamily="34" charset="0"/>
              </a:rPr>
              <a:t>States requiring reporting CD4 counts and viral loads increased from 19 in 2011 to 42 in 2015</a:t>
            </a:r>
          </a:p>
          <a:p>
            <a:pPr>
              <a:spcBef>
                <a:spcPts val="0"/>
              </a:spcBef>
              <a:spcAft>
                <a:spcPts val="100"/>
              </a:spcAft>
              <a:buClr>
                <a:srgbClr val="FFFF00"/>
              </a:buClr>
              <a:buSzPct val="100000"/>
              <a:defRPr/>
            </a:pPr>
            <a:r>
              <a:rPr lang="en-US" sz="2600" b="1" dirty="0">
                <a:solidFill>
                  <a:schemeClr val="bg2"/>
                </a:solidFill>
                <a:latin typeface="Arial" panose="020B0604020202020204" pitchFamily="34" charset="0"/>
                <a:cs typeface="Arial" panose="020B0604020202020204" pitchFamily="34" charset="0"/>
              </a:rPr>
              <a:t>Proportion of persons with HIV who know status highest ever at 87%</a:t>
            </a:r>
          </a:p>
          <a:p>
            <a:pPr lvl="1">
              <a:spcBef>
                <a:spcPts val="0"/>
              </a:spcBef>
              <a:spcAft>
                <a:spcPts val="100"/>
              </a:spcAft>
              <a:buClr>
                <a:srgbClr val="FFFF00"/>
              </a:buClr>
              <a:buSzPct val="100000"/>
              <a:defRPr/>
            </a:pPr>
            <a:r>
              <a:rPr lang="en-US" sz="2200" b="1" dirty="0">
                <a:solidFill>
                  <a:schemeClr val="bg2"/>
                </a:solidFill>
                <a:latin typeface="Arial" panose="020B0604020202020204" pitchFamily="34" charset="0"/>
                <a:cs typeface="Arial" panose="020B0604020202020204" pitchFamily="34" charset="0"/>
              </a:rPr>
              <a:t>CDC resources associated with over 1/3</a:t>
            </a:r>
            <a:r>
              <a:rPr lang="en-US" sz="2200" b="1" baseline="30000" dirty="0">
                <a:solidFill>
                  <a:schemeClr val="bg2"/>
                </a:solidFill>
                <a:latin typeface="Arial" panose="020B0604020202020204" pitchFamily="34" charset="0"/>
                <a:cs typeface="Arial" panose="020B0604020202020204" pitchFamily="34" charset="0"/>
              </a:rPr>
              <a:t>rd</a:t>
            </a:r>
            <a:r>
              <a:rPr lang="en-US" sz="2200" b="1" dirty="0">
                <a:solidFill>
                  <a:schemeClr val="bg2"/>
                </a:solidFill>
                <a:latin typeface="Arial" panose="020B0604020202020204" pitchFamily="34" charset="0"/>
                <a:cs typeface="Arial" panose="020B0604020202020204" pitchFamily="34" charset="0"/>
              </a:rPr>
              <a:t> of HIV diagnoses</a:t>
            </a:r>
          </a:p>
          <a:p>
            <a:pPr lvl="1">
              <a:spcBef>
                <a:spcPts val="0"/>
              </a:spcBef>
              <a:spcAft>
                <a:spcPts val="100"/>
              </a:spcAft>
              <a:buClr>
                <a:srgbClr val="FFFF00"/>
              </a:buClr>
              <a:buSzPct val="100000"/>
              <a:defRPr/>
            </a:pPr>
            <a:r>
              <a:rPr lang="en-US" sz="2200" b="1" dirty="0">
                <a:solidFill>
                  <a:schemeClr val="bg2"/>
                </a:solidFill>
                <a:latin typeface="Arial" panose="020B0604020202020204" pitchFamily="34" charset="0"/>
                <a:cs typeface="Arial" panose="020B0604020202020204" pitchFamily="34" charset="0"/>
              </a:rPr>
              <a:t>CDC testing funding correlated with increase in proportion of persons tested for HIV (2.4% increase per $0.34 higher per capita funding)</a:t>
            </a:r>
          </a:p>
          <a:p>
            <a:pPr>
              <a:spcBef>
                <a:spcPts val="0"/>
              </a:spcBef>
              <a:spcAft>
                <a:spcPts val="100"/>
              </a:spcAft>
              <a:buClr>
                <a:srgbClr val="FFFF00"/>
              </a:buClr>
              <a:buSzPct val="100000"/>
              <a:defRPr/>
            </a:pPr>
            <a:r>
              <a:rPr lang="en-US" sz="2600" b="1" dirty="0">
                <a:solidFill>
                  <a:schemeClr val="bg2"/>
                </a:solidFill>
                <a:latin typeface="Arial" panose="020B0604020202020204" pitchFamily="34" charset="0"/>
                <a:cs typeface="Arial" panose="020B0604020202020204" pitchFamily="34" charset="0"/>
              </a:rPr>
              <a:t>Viral suppression among persons receiving care increased from 72% in 2009 to 80% in 2013</a:t>
            </a:r>
          </a:p>
          <a:p>
            <a:pPr>
              <a:spcBef>
                <a:spcPts val="0"/>
              </a:spcBef>
              <a:spcAft>
                <a:spcPts val="100"/>
              </a:spcAft>
              <a:buClr>
                <a:srgbClr val="FFFF00"/>
              </a:buClr>
              <a:buSzPct val="100000"/>
              <a:defRPr/>
            </a:pPr>
            <a:endParaRPr lang="en-US" sz="2200" b="1" dirty="0">
              <a:solidFill>
                <a:schemeClr val="bg2"/>
              </a:solidFill>
              <a:latin typeface="Arial" panose="020B0604020202020204" pitchFamily="34" charset="0"/>
              <a:cs typeface="Arial" panose="020B0604020202020204" pitchFamily="34" charset="0"/>
            </a:endParaRPr>
          </a:p>
          <a:p>
            <a:pPr lvl="1">
              <a:spcBef>
                <a:spcPts val="0"/>
              </a:spcBef>
              <a:spcAft>
                <a:spcPts val="100"/>
              </a:spcAft>
              <a:buClr>
                <a:srgbClr val="FFFF00"/>
              </a:buClr>
              <a:buSzPct val="100000"/>
              <a:defRPr/>
            </a:pPr>
            <a:endParaRPr lang="en-US" sz="1800" b="1" dirty="0">
              <a:solidFill>
                <a:schemeClr val="bg2"/>
              </a:solidFill>
              <a:latin typeface="Arial" panose="020B0604020202020204" pitchFamily="34" charset="0"/>
              <a:ea typeface="+mj-ea"/>
              <a:cs typeface="Arial" panose="020B0604020202020204" pitchFamily="34" charset="0"/>
            </a:endParaRPr>
          </a:p>
        </p:txBody>
      </p:sp>
      <p:sp>
        <p:nvSpPr>
          <p:cNvPr id="2" name="TextBox 1"/>
          <p:cNvSpPr txBox="1"/>
          <p:nvPr/>
        </p:nvSpPr>
        <p:spPr>
          <a:xfrm>
            <a:off x="533400" y="6504801"/>
            <a:ext cx="11049000" cy="276999"/>
          </a:xfrm>
          <a:prstGeom prst="rect">
            <a:avLst/>
          </a:prstGeom>
          <a:noFill/>
        </p:spPr>
        <p:txBody>
          <a:bodyPr wrap="square" rtlCol="0">
            <a:spAutoFit/>
          </a:bodyPr>
          <a:lstStyle/>
          <a:p>
            <a:r>
              <a:rPr lang="en-US" sz="1200" b="1" dirty="0">
                <a:solidFill>
                  <a:srgbClr val="FFFF00"/>
                </a:solidFill>
                <a:latin typeface="Arial" panose="020B0604020202020204" pitchFamily="34" charset="0"/>
                <a:cs typeface="Arial" panose="020B0604020202020204" pitchFamily="34" charset="0"/>
              </a:rPr>
              <a:t>Krueger NHPC 2015; Hayek S </a:t>
            </a:r>
            <a:r>
              <a:rPr lang="en-US" sz="1200" b="1" i="1" dirty="0">
                <a:solidFill>
                  <a:srgbClr val="FFFF00"/>
                </a:solidFill>
                <a:latin typeface="Arial" panose="020B0604020202020204" pitchFamily="34" charset="0"/>
                <a:cs typeface="Arial" panose="020B0604020202020204" pitchFamily="34" charset="0"/>
              </a:rPr>
              <a:t>J Public Health </a:t>
            </a:r>
            <a:r>
              <a:rPr lang="en-US" sz="1200" b="1" i="1" dirty="0" err="1">
                <a:solidFill>
                  <a:srgbClr val="FFFF00"/>
                </a:solidFill>
                <a:latin typeface="Arial" panose="020B0604020202020204" pitchFamily="34" charset="0"/>
                <a:cs typeface="Arial" panose="020B0604020202020204" pitchFamily="34" charset="0"/>
              </a:rPr>
              <a:t>Manag</a:t>
            </a:r>
            <a:r>
              <a:rPr lang="en-US" sz="1200" b="1" i="1" dirty="0">
                <a:solidFill>
                  <a:srgbClr val="FFFF00"/>
                </a:solidFill>
                <a:latin typeface="Arial" panose="020B0604020202020204" pitchFamily="34" charset="0"/>
                <a:cs typeface="Arial" panose="020B0604020202020204" pitchFamily="34" charset="0"/>
              </a:rPr>
              <a:t> </a:t>
            </a:r>
            <a:r>
              <a:rPr lang="en-US" sz="1200" b="1" i="1" dirty="0" err="1">
                <a:solidFill>
                  <a:srgbClr val="FFFF00"/>
                </a:solidFill>
                <a:latin typeface="Arial" panose="020B0604020202020204" pitchFamily="34" charset="0"/>
                <a:cs typeface="Arial" panose="020B0604020202020204" pitchFamily="34" charset="0"/>
              </a:rPr>
              <a:t>Pract</a:t>
            </a:r>
            <a:r>
              <a:rPr lang="en-US" sz="1200" b="1" dirty="0">
                <a:solidFill>
                  <a:srgbClr val="FFFF00"/>
                </a:solidFill>
                <a:latin typeface="Arial" panose="020B0604020202020204" pitchFamily="34" charset="0"/>
                <a:cs typeface="Arial" panose="020B0604020202020204" pitchFamily="34" charset="0"/>
              </a:rPr>
              <a:t> 2015 (</a:t>
            </a:r>
            <a:r>
              <a:rPr lang="en-US" sz="1200" b="1" dirty="0" err="1">
                <a:solidFill>
                  <a:srgbClr val="FFFF00"/>
                </a:solidFill>
                <a:latin typeface="Arial" panose="020B0604020202020204" pitchFamily="34" charset="0"/>
                <a:cs typeface="Arial" panose="020B0604020202020204" pitchFamily="34" charset="0"/>
              </a:rPr>
              <a:t>epub</a:t>
            </a:r>
            <a:r>
              <a:rPr lang="en-US" sz="1200" b="1" dirty="0">
                <a:solidFill>
                  <a:srgbClr val="FFFF00"/>
                </a:solidFill>
                <a:latin typeface="Arial" panose="020B0604020202020204" pitchFamily="34" charset="0"/>
                <a:cs typeface="Arial" panose="020B0604020202020204" pitchFamily="34" charset="0"/>
              </a:rPr>
              <a:t>); National HIV Prevention Progress Report, 2013; </a:t>
            </a:r>
            <a:r>
              <a:rPr lang="en-US" sz="1200" b="1" i="1" dirty="0">
                <a:solidFill>
                  <a:srgbClr val="FFFF00"/>
                </a:solidFill>
                <a:latin typeface="Arial" panose="020B0604020202020204" pitchFamily="34" charset="0"/>
                <a:cs typeface="Arial" panose="020B0604020202020204" pitchFamily="34" charset="0"/>
              </a:rPr>
              <a:t>MMWR</a:t>
            </a:r>
            <a:r>
              <a:rPr lang="en-US" sz="1200" b="1" dirty="0">
                <a:solidFill>
                  <a:srgbClr val="FFFF00"/>
                </a:solidFill>
                <a:latin typeface="Arial" panose="020B0604020202020204" pitchFamily="34" charset="0"/>
                <a:cs typeface="Arial" panose="020B0604020202020204" pitchFamily="34" charset="0"/>
              </a:rPr>
              <a:t>, June 26, 2015</a:t>
            </a:r>
          </a:p>
        </p:txBody>
      </p:sp>
    </p:spTree>
    <p:extLst>
      <p:ext uri="{BB962C8B-B14F-4D97-AF65-F5344CB8AC3E}">
        <p14:creationId xmlns:p14="http://schemas.microsoft.com/office/powerpoint/2010/main" val="645368920"/>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1"/>
          </p:nvPr>
        </p:nvSpPr>
        <p:spPr>
          <a:xfrm>
            <a:off x="1447800" y="1264250"/>
            <a:ext cx="9296400" cy="4953000"/>
          </a:xfrm>
        </p:spPr>
        <p:txBody>
          <a:bodyPr/>
          <a:lstStyle/>
          <a:p>
            <a:pPr>
              <a:buClr>
                <a:srgbClr val="FFFF00"/>
              </a:buClr>
            </a:pPr>
            <a:r>
              <a:rPr lang="en-US" dirty="0">
                <a:latin typeface="Arial" panose="020B0604020202020204" pitchFamily="34" charset="0"/>
                <a:cs typeface="Arial" panose="020B0604020202020204" pitchFamily="34" charset="0"/>
              </a:rPr>
              <a:t>2010-14, annual new HIV diagnoses decreased 9%</a:t>
            </a:r>
          </a:p>
          <a:p>
            <a:pPr lvl="1">
              <a:buClr>
                <a:srgbClr val="FFFF00"/>
              </a:buClr>
            </a:pPr>
            <a:r>
              <a:rPr lang="en-US" b="1" dirty="0">
                <a:latin typeface="Arial" panose="020B0604020202020204" pitchFamily="34" charset="0"/>
                <a:cs typeface="Arial" panose="020B0604020202020204" pitchFamily="34" charset="0"/>
              </a:rPr>
              <a:t>6% reduction in men; 21% in women</a:t>
            </a:r>
          </a:p>
          <a:p>
            <a:pPr lvl="1">
              <a:buClr>
                <a:srgbClr val="FFFF00"/>
              </a:buClr>
            </a:pPr>
            <a:r>
              <a:rPr lang="en-US" b="1" dirty="0">
                <a:latin typeface="Arial" panose="020B0604020202020204" pitchFamily="34" charset="0"/>
                <a:cs typeface="Arial" panose="020B0604020202020204" pitchFamily="34" charset="0"/>
              </a:rPr>
              <a:t>32% decrease in infections attributed to injection drug use</a:t>
            </a:r>
          </a:p>
          <a:p>
            <a:pPr lvl="1">
              <a:buClr>
                <a:srgbClr val="FFFF00"/>
              </a:buClr>
            </a:pPr>
            <a:r>
              <a:rPr lang="en-US" b="1" dirty="0">
                <a:latin typeface="Arial" panose="020B0604020202020204" pitchFamily="34" charset="0"/>
                <a:cs typeface="Arial" panose="020B0604020202020204" pitchFamily="34" charset="0"/>
              </a:rPr>
              <a:t>2% decrease in young black MSM, following 114% increase during prior 5 years</a:t>
            </a:r>
          </a:p>
          <a:p>
            <a:pPr>
              <a:buClr>
                <a:srgbClr val="FFFF00"/>
              </a:buClr>
            </a:pPr>
            <a:r>
              <a:rPr lang="en-US" dirty="0">
                <a:latin typeface="Arial" panose="020B0604020202020204" pitchFamily="34" charset="0"/>
                <a:cs typeface="Arial" panose="020B0604020202020204" pitchFamily="34" charset="0"/>
              </a:rPr>
              <a:t>Proportion of persons with HIV aware of status increased, so decreases not due to less testing</a:t>
            </a:r>
          </a:p>
          <a:p>
            <a:pPr>
              <a:buClr>
                <a:srgbClr val="FFFF00"/>
              </a:buClr>
            </a:pPr>
            <a:r>
              <a:rPr lang="en-US" dirty="0">
                <a:latin typeface="Arial" panose="020B0604020202020204" pitchFamily="34" charset="0"/>
                <a:cs typeface="Arial" panose="020B0604020202020204" pitchFamily="34" charset="0"/>
              </a:rPr>
              <a:t>2010-2013, 9%  less mortality--seen in all race/ethnic groups</a:t>
            </a:r>
          </a:p>
          <a:p>
            <a:pPr lvl="1">
              <a:buClr>
                <a:srgbClr val="FFFF00"/>
              </a:buClr>
            </a:pPr>
            <a:r>
              <a:rPr lang="en-US" b="1" dirty="0">
                <a:latin typeface="Arial" panose="020B0604020202020204" pitchFamily="34" charset="0"/>
                <a:cs typeface="Arial" panose="020B0604020202020204" pitchFamily="34" charset="0"/>
              </a:rPr>
              <a:t>2008-12, mortality among African Americans diagnosed with HIV decreased 28%</a:t>
            </a:r>
          </a:p>
          <a:p>
            <a:pPr lvl="1">
              <a:buClr>
                <a:srgbClr val="FFFF00"/>
              </a:buClr>
            </a:pPr>
            <a:r>
              <a:rPr lang="en-US" b="1" dirty="0">
                <a:latin typeface="Arial" panose="020B0604020202020204" pitchFamily="34" charset="0"/>
                <a:cs typeface="Arial" panose="020B0604020202020204" pitchFamily="34" charset="0"/>
              </a:rPr>
              <a:t>Hispanic/Latinos have lowest mortality among PLWH</a:t>
            </a:r>
          </a:p>
          <a:p>
            <a:pPr lvl="1">
              <a:buClr>
                <a:srgbClr val="FFFF00"/>
              </a:buClr>
            </a:pPr>
            <a:endParaRPr lang="en-US" dirty="0">
              <a:latin typeface="Arial" panose="020B0604020202020204" pitchFamily="34" charset="0"/>
              <a:cs typeface="Arial" panose="020B0604020202020204" pitchFamily="34" charset="0"/>
            </a:endParaRPr>
          </a:p>
        </p:txBody>
      </p:sp>
      <p:sp>
        <p:nvSpPr>
          <p:cNvPr id="6" name="Rectangle 2"/>
          <p:cNvSpPr>
            <a:spLocks noGrp="1" noChangeArrowheads="1"/>
          </p:cNvSpPr>
          <p:nvPr>
            <p:ph type="title"/>
          </p:nvPr>
        </p:nvSpPr>
        <p:spPr>
          <a:xfrm>
            <a:off x="1981200" y="304800"/>
            <a:ext cx="8229600" cy="685800"/>
          </a:xfrm>
        </p:spPr>
        <p:txBody>
          <a:bodyPr/>
          <a:lstStyle/>
          <a:p>
            <a:r>
              <a:rPr lang="en-US" sz="3600" dirty="0">
                <a:solidFill>
                  <a:srgbClr val="FFFF00"/>
                </a:solidFill>
              </a:rPr>
              <a:t>Some indicators of success</a:t>
            </a:r>
          </a:p>
        </p:txBody>
      </p:sp>
      <p:sp>
        <p:nvSpPr>
          <p:cNvPr id="2" name="TextBox 1"/>
          <p:cNvSpPr txBox="1"/>
          <p:nvPr/>
        </p:nvSpPr>
        <p:spPr>
          <a:xfrm>
            <a:off x="457200" y="6490900"/>
            <a:ext cx="6482080" cy="276999"/>
          </a:xfrm>
          <a:prstGeom prst="rect">
            <a:avLst/>
          </a:prstGeom>
          <a:noFill/>
        </p:spPr>
        <p:txBody>
          <a:bodyPr wrap="square" rtlCol="0">
            <a:spAutoFit/>
          </a:bodyPr>
          <a:lstStyle/>
          <a:p>
            <a:r>
              <a:rPr lang="en-US" sz="1200" b="1" i="1" dirty="0">
                <a:solidFill>
                  <a:srgbClr val="FFFF00"/>
                </a:solidFill>
                <a:latin typeface="Arial" panose="020B0604020202020204" pitchFamily="34" charset="0"/>
                <a:cs typeface="Arial" panose="020B0604020202020204" pitchFamily="34" charset="0"/>
              </a:rPr>
              <a:t>HIV Surveillance Report</a:t>
            </a:r>
            <a:r>
              <a:rPr lang="en-US" sz="1200" b="1" dirty="0">
                <a:solidFill>
                  <a:srgbClr val="FFFF00"/>
                </a:solidFill>
                <a:latin typeface="Arial" panose="020B0604020202020204" pitchFamily="34" charset="0"/>
                <a:cs typeface="Arial" panose="020B0604020202020204" pitchFamily="34" charset="0"/>
              </a:rPr>
              <a:t>, Volume 26, 2014, CDC</a:t>
            </a:r>
          </a:p>
        </p:txBody>
      </p:sp>
    </p:spTree>
    <p:extLst>
      <p:ext uri="{BB962C8B-B14F-4D97-AF65-F5344CB8AC3E}">
        <p14:creationId xmlns:p14="http://schemas.microsoft.com/office/powerpoint/2010/main" val="34580627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10972800" cy="1143000"/>
          </a:xfrm>
        </p:spPr>
        <p:txBody>
          <a:bodyPr/>
          <a:lstStyle/>
          <a:p>
            <a:r>
              <a:rPr lang="en-US" dirty="0"/>
              <a:t>Trends in HIV disparities</a:t>
            </a:r>
          </a:p>
        </p:txBody>
      </p:sp>
      <p:pic>
        <p:nvPicPr>
          <p:cNvPr id="5" name="Picture 4"/>
          <p:cNvPicPr>
            <a:picLocks noChangeAspect="1"/>
          </p:cNvPicPr>
          <p:nvPr/>
        </p:nvPicPr>
        <p:blipFill>
          <a:blip r:embed="rId2"/>
          <a:stretch>
            <a:fillRect/>
          </a:stretch>
        </p:blipFill>
        <p:spPr>
          <a:xfrm>
            <a:off x="1447800" y="1215390"/>
            <a:ext cx="4114800" cy="4423410"/>
          </a:xfrm>
          <a:prstGeom prst="rect">
            <a:avLst/>
          </a:prstGeom>
        </p:spPr>
      </p:pic>
      <p:pic>
        <p:nvPicPr>
          <p:cNvPr id="6" name="Picture 5"/>
          <p:cNvPicPr>
            <a:picLocks noChangeAspect="1"/>
          </p:cNvPicPr>
          <p:nvPr/>
        </p:nvPicPr>
        <p:blipFill rotWithShape="1">
          <a:blip r:embed="rId3"/>
          <a:srcRect b="3138"/>
          <a:stretch/>
        </p:blipFill>
        <p:spPr>
          <a:xfrm>
            <a:off x="6239940" y="1227034"/>
            <a:ext cx="4656660" cy="4411766"/>
          </a:xfrm>
          <a:prstGeom prst="rect">
            <a:avLst/>
          </a:prstGeom>
        </p:spPr>
      </p:pic>
    </p:spTree>
    <p:extLst>
      <p:ext uri="{BB962C8B-B14F-4D97-AF65-F5344CB8AC3E}">
        <p14:creationId xmlns:p14="http://schemas.microsoft.com/office/powerpoint/2010/main" val="5674530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1"/>
          </p:nvPr>
        </p:nvSpPr>
        <p:spPr>
          <a:xfrm>
            <a:off x="457200" y="1143000"/>
            <a:ext cx="4495800" cy="4800600"/>
          </a:xfrm>
        </p:spPr>
        <p:txBody>
          <a:bodyPr/>
          <a:lstStyle/>
          <a:p>
            <a:pPr lvl="1">
              <a:buClr>
                <a:srgbClr val="FFFF00"/>
              </a:buClr>
            </a:pPr>
            <a:endParaRPr lang="en-US" b="1" dirty="0">
              <a:latin typeface="Arial" panose="020B0604020202020204" pitchFamily="34" charset="0"/>
              <a:cs typeface="Arial" panose="020B0604020202020204" pitchFamily="34" charset="0"/>
            </a:endParaRPr>
          </a:p>
          <a:p>
            <a:pPr>
              <a:buClr>
                <a:srgbClr val="FFFF00"/>
              </a:buClr>
            </a:pPr>
            <a:r>
              <a:rPr lang="en-US" sz="2000" dirty="0">
                <a:latin typeface="Arial" panose="020B0604020202020204" pitchFamily="34" charset="0"/>
                <a:cs typeface="Arial" panose="020B0604020202020204" pitchFamily="34" charset="0"/>
              </a:rPr>
              <a:t>HIV prevalence associated with population density, poverty, education, employment, and homelessness, region of residence</a:t>
            </a:r>
          </a:p>
          <a:p>
            <a:pPr>
              <a:buClr>
                <a:srgbClr val="FFFF00"/>
              </a:buClr>
            </a:pPr>
            <a:endParaRPr lang="en-US" sz="2000" dirty="0">
              <a:latin typeface="Arial" panose="020B0604020202020204" pitchFamily="34" charset="0"/>
              <a:cs typeface="Arial" panose="020B0604020202020204" pitchFamily="34" charset="0"/>
            </a:endParaRPr>
          </a:p>
          <a:p>
            <a:pPr>
              <a:buClr>
                <a:srgbClr val="FFFF00"/>
              </a:buClr>
            </a:pPr>
            <a:r>
              <a:rPr lang="en-US" sz="2000" dirty="0">
                <a:latin typeface="Arial" panose="020B0604020202020204" pitchFamily="34" charset="0"/>
                <a:cs typeface="Arial" panose="020B0604020202020204" pitchFamily="34" charset="0"/>
              </a:rPr>
              <a:t>For disproportionately affected populations, especially MSM and transgender persons, higher prevalence, increased sexual risk require improved coverage of ART, PrEP, education, support services</a:t>
            </a:r>
          </a:p>
        </p:txBody>
      </p:sp>
      <p:sp>
        <p:nvSpPr>
          <p:cNvPr id="6" name="Rectangle 2"/>
          <p:cNvSpPr>
            <a:spLocks noGrp="1" noChangeArrowheads="1"/>
          </p:cNvSpPr>
          <p:nvPr>
            <p:ph type="title"/>
          </p:nvPr>
        </p:nvSpPr>
        <p:spPr>
          <a:xfrm>
            <a:off x="2133600" y="457200"/>
            <a:ext cx="8229600" cy="685800"/>
          </a:xfrm>
        </p:spPr>
        <p:txBody>
          <a:bodyPr/>
          <a:lstStyle/>
          <a:p>
            <a:r>
              <a:rPr lang="en-US" sz="3600" dirty="0">
                <a:solidFill>
                  <a:srgbClr val="FFFF00"/>
                </a:solidFill>
              </a:rPr>
              <a:t>Major disparities persist </a:t>
            </a:r>
          </a:p>
        </p:txBody>
      </p:sp>
      <p:sp>
        <p:nvSpPr>
          <p:cNvPr id="5" name="TextBox 4"/>
          <p:cNvSpPr txBox="1"/>
          <p:nvPr/>
        </p:nvSpPr>
        <p:spPr>
          <a:xfrm>
            <a:off x="457200" y="6553200"/>
            <a:ext cx="7001978" cy="246221"/>
          </a:xfrm>
          <a:prstGeom prst="rect">
            <a:avLst/>
          </a:prstGeom>
          <a:noFill/>
        </p:spPr>
        <p:txBody>
          <a:bodyPr wrap="square" rtlCol="0">
            <a:spAutoFit/>
          </a:bodyPr>
          <a:lstStyle/>
          <a:p>
            <a:pPr fontAlgn="base">
              <a:spcBef>
                <a:spcPct val="0"/>
              </a:spcBef>
              <a:spcAft>
                <a:spcPct val="0"/>
              </a:spcAft>
            </a:pPr>
            <a:r>
              <a:rPr lang="en-US" sz="1000" b="1" dirty="0">
                <a:solidFill>
                  <a:srgbClr val="FFFF00"/>
                </a:solidFill>
                <a:latin typeface="Arial" panose="020B0604020202020204" pitchFamily="34" charset="0"/>
                <a:cs typeface="Arial" panose="020B0604020202020204" pitchFamily="34" charset="0"/>
              </a:rPr>
              <a:t>*Includes MSM/IDU; CDC surveillance report</a:t>
            </a:r>
            <a:endParaRPr lang="en-US" sz="1000" b="1"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4953000" y="1455008"/>
            <a:ext cx="6628057" cy="4176584"/>
          </a:xfrm>
          <a:prstGeom prst="rect">
            <a:avLst/>
          </a:prstGeom>
        </p:spPr>
      </p:pic>
    </p:spTree>
    <p:extLst>
      <p:ext uri="{BB962C8B-B14F-4D97-AF65-F5344CB8AC3E}">
        <p14:creationId xmlns:p14="http://schemas.microsoft.com/office/powerpoint/2010/main" val="6720731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715" y="381000"/>
            <a:ext cx="8229600" cy="1371600"/>
          </a:xfrm>
        </p:spPr>
        <p:txBody>
          <a:bodyPr/>
          <a:lstStyle/>
          <a:p>
            <a:r>
              <a:rPr lang="en-US" sz="3200" b="1" dirty="0">
                <a:solidFill>
                  <a:srgbClr val="FFFF00"/>
                </a:solidFill>
                <a:latin typeface="Arial" panose="020B0604020202020204" pitchFamily="34" charset="0"/>
                <a:cs typeface="Arial" panose="020B0604020202020204" pitchFamily="34" charset="0"/>
              </a:rPr>
              <a:t>HIV prevalence, new diagnoses, and mortality, San Francisco, 2006-2014</a:t>
            </a:r>
          </a:p>
        </p:txBody>
      </p:sp>
      <p:sp>
        <p:nvSpPr>
          <p:cNvPr id="4" name="Rectangle 3"/>
          <p:cNvSpPr/>
          <p:nvPr/>
        </p:nvSpPr>
        <p:spPr>
          <a:xfrm>
            <a:off x="457200" y="6553200"/>
            <a:ext cx="6544075" cy="246221"/>
          </a:xfrm>
          <a:prstGeom prst="rect">
            <a:avLst/>
          </a:prstGeom>
        </p:spPr>
        <p:txBody>
          <a:bodyPr wrap="square">
            <a:spAutoFit/>
          </a:bodyPr>
          <a:lstStyle/>
          <a:p>
            <a:pPr fontAlgn="base">
              <a:spcBef>
                <a:spcPct val="0"/>
              </a:spcBef>
              <a:spcAft>
                <a:spcPct val="0"/>
              </a:spcAft>
            </a:pPr>
            <a:r>
              <a:rPr lang="en-US" sz="1000" b="1" dirty="0">
                <a:solidFill>
                  <a:srgbClr val="FFFF00"/>
                </a:solidFill>
                <a:latin typeface="Arial" panose="020B0604020202020204" pitchFamily="34" charset="0"/>
                <a:cs typeface="Arial" panose="020B0604020202020204" pitchFamily="34" charset="0"/>
              </a:rPr>
              <a:t>San Francisco Department of Public Health, HIV epidemiology annual report 2014; Pilcher </a:t>
            </a:r>
            <a:r>
              <a:rPr lang="en-US" sz="1000" b="1" i="1" dirty="0">
                <a:solidFill>
                  <a:srgbClr val="FFFF00"/>
                </a:solidFill>
                <a:latin typeface="Arial" panose="020B0604020202020204" pitchFamily="34" charset="0"/>
                <a:cs typeface="Arial" panose="020B0604020202020204" pitchFamily="34" charset="0"/>
              </a:rPr>
              <a:t>IAS</a:t>
            </a:r>
          </a:p>
        </p:txBody>
      </p:sp>
      <p:pic>
        <p:nvPicPr>
          <p:cNvPr id="5" name="Picture 6" descr="http://de.academic.ru/pictures/dewiki/80/Pride_2004_stop_aids_project.jpg"/>
          <p:cNvPicPr>
            <a:picLocks noChangeAspect="1" noChangeArrowheads="1"/>
          </p:cNvPicPr>
          <p:nvPr/>
        </p:nvPicPr>
        <p:blipFill>
          <a:blip r:embed="rId3" cstate="print"/>
          <a:srcRect/>
          <a:stretch>
            <a:fillRect/>
          </a:stretch>
        </p:blipFill>
        <p:spPr bwMode="auto">
          <a:xfrm>
            <a:off x="8153401" y="3347385"/>
            <a:ext cx="2064119" cy="2139015"/>
          </a:xfrm>
          <a:prstGeom prst="rect">
            <a:avLst/>
          </a:prstGeom>
          <a:noFill/>
        </p:spPr>
      </p:pic>
      <p:pic>
        <p:nvPicPr>
          <p:cNvPr id="6" name="Picture 8" descr="http://hab.hrsa.gov/livinghistory/images/programs/Castro_street_theatre.jpg"/>
          <p:cNvPicPr>
            <a:picLocks noChangeAspect="1" noChangeArrowheads="1"/>
          </p:cNvPicPr>
          <p:nvPr/>
        </p:nvPicPr>
        <p:blipFill>
          <a:blip r:embed="rId4" cstate="print"/>
          <a:srcRect l="24615" t="2494"/>
          <a:stretch>
            <a:fillRect/>
          </a:stretch>
        </p:blipFill>
        <p:spPr bwMode="auto">
          <a:xfrm>
            <a:off x="8153401" y="1619159"/>
            <a:ext cx="2021913" cy="1613010"/>
          </a:xfrm>
          <a:prstGeom prst="rect">
            <a:avLst/>
          </a:prstGeom>
          <a:noFill/>
        </p:spPr>
      </p:pic>
      <p:sp>
        <p:nvSpPr>
          <p:cNvPr id="7" name="Rectangle 6"/>
          <p:cNvSpPr/>
          <p:nvPr/>
        </p:nvSpPr>
        <p:spPr bwMode="auto">
          <a:xfrm>
            <a:off x="8991601" y="4948728"/>
            <a:ext cx="192025" cy="115216"/>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500" b="1">
              <a:solidFill>
                <a:srgbClr val="000000"/>
              </a:solidFill>
              <a:latin typeface="Times New Roman" pitchFamily="18" charset="0"/>
            </a:endParaRPr>
          </a:p>
        </p:txBody>
      </p:sp>
      <p:pic>
        <p:nvPicPr>
          <p:cNvPr id="3" name="Picture 2"/>
          <p:cNvPicPr>
            <a:picLocks noChangeAspect="1"/>
          </p:cNvPicPr>
          <p:nvPr/>
        </p:nvPicPr>
        <p:blipFill rotWithShape="1">
          <a:blip r:embed="rId5"/>
          <a:srcRect l="6972" t="-986" r="4718"/>
          <a:stretch/>
        </p:blipFill>
        <p:spPr>
          <a:xfrm>
            <a:off x="2057401" y="1582509"/>
            <a:ext cx="6025396" cy="3903890"/>
          </a:xfrm>
          <a:prstGeom prst="rect">
            <a:avLst/>
          </a:prstGeom>
        </p:spPr>
      </p:pic>
      <p:sp>
        <p:nvSpPr>
          <p:cNvPr id="10" name="Content Placeholder 3"/>
          <p:cNvSpPr txBox="1">
            <a:spLocks/>
          </p:cNvSpPr>
          <p:nvPr/>
        </p:nvSpPr>
        <p:spPr>
          <a:xfrm>
            <a:off x="609600" y="5690626"/>
            <a:ext cx="11582400" cy="1091174"/>
          </a:xfrm>
          <a:prstGeom prst="rect">
            <a:avLst/>
          </a:prstGeom>
        </p:spPr>
        <p:txBody>
          <a:bodyPr/>
          <a:lstStyle>
            <a:lvl1pPr marL="342900" indent="-342900" algn="l" defTabSz="914400" rtl="0" eaLnBrk="1" latinLnBrk="0" hangingPunct="1">
              <a:spcBef>
                <a:spcPct val="20000"/>
              </a:spcBef>
              <a:buFont typeface="Arial" pitchFamily="34" charset="0"/>
              <a:buChar char="•"/>
              <a:defRPr sz="2400" b="1"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00"/>
              </a:buClr>
              <a:buNone/>
            </a:pPr>
            <a:r>
              <a:rPr lang="en-US" sz="2000" dirty="0">
                <a:solidFill>
                  <a:schemeClr val="bg1"/>
                </a:solidFill>
                <a:latin typeface="Arial" panose="020B0604020202020204" pitchFamily="34" charset="0"/>
                <a:cs typeface="Arial" panose="020B0604020202020204" pitchFamily="34" charset="0"/>
              </a:rPr>
              <a:t>Average time to viral suppression reduced from 218 days (2006-9) to 132 days (2010-13)</a:t>
            </a:r>
          </a:p>
        </p:txBody>
      </p:sp>
    </p:spTree>
    <p:extLst>
      <p:ext uri="{BB962C8B-B14F-4D97-AF65-F5344CB8AC3E}">
        <p14:creationId xmlns:p14="http://schemas.microsoft.com/office/powerpoint/2010/main" val="183118665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22" name="Picture 10" descr="5202832-3723x4694"/>
          <p:cNvPicPr>
            <a:picLocks noChangeAspect="1" noChangeArrowheads="1"/>
          </p:cNvPicPr>
          <p:nvPr/>
        </p:nvPicPr>
        <p:blipFill>
          <a:blip r:embed="rId3" cstate="print"/>
          <a:srcRect/>
          <a:stretch>
            <a:fillRect/>
          </a:stretch>
        </p:blipFill>
        <p:spPr bwMode="auto">
          <a:xfrm>
            <a:off x="7086600" y="3660768"/>
            <a:ext cx="3187615" cy="2528272"/>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905" y="1559011"/>
            <a:ext cx="3182112" cy="4242816"/>
          </a:xfrm>
          <a:prstGeom prst="rect">
            <a:avLst/>
          </a:prstGeom>
        </p:spPr>
      </p:pic>
      <p:sp>
        <p:nvSpPr>
          <p:cNvPr id="525314" name="Rectangle 2"/>
          <p:cNvSpPr>
            <a:spLocks noGrp="1" noChangeArrowheads="1"/>
          </p:cNvSpPr>
          <p:nvPr>
            <p:ph type="title"/>
          </p:nvPr>
        </p:nvSpPr>
        <p:spPr>
          <a:xfrm>
            <a:off x="1981200" y="552490"/>
            <a:ext cx="8229600" cy="1371600"/>
          </a:xfrm>
        </p:spPr>
        <p:txBody>
          <a:bodyPr/>
          <a:lstStyle/>
          <a:p>
            <a:r>
              <a:rPr lang="en-US" sz="3200" b="1" dirty="0">
                <a:solidFill>
                  <a:srgbClr val="FFFF00"/>
                </a:solidFill>
                <a:latin typeface="Arial" panose="020B0604020202020204" pitchFamily="34" charset="0"/>
                <a:cs typeface="Arial" panose="020B0604020202020204" pitchFamily="34" charset="0"/>
              </a:rPr>
              <a:t>High Impact Prevention 2.0</a:t>
            </a:r>
            <a:br>
              <a:rPr lang="en-US" sz="3200" b="1" dirty="0">
                <a:solidFill>
                  <a:srgbClr val="FFFF00"/>
                </a:solidFill>
                <a:latin typeface="Arial" panose="020B0604020202020204" pitchFamily="34" charset="0"/>
                <a:cs typeface="Arial" panose="020B0604020202020204" pitchFamily="34" charset="0"/>
              </a:rPr>
            </a:br>
            <a:endParaRPr lang="en-US" sz="2400" b="1" dirty="0">
              <a:solidFill>
                <a:srgbClr val="FFFF00"/>
              </a:solidFill>
              <a:latin typeface="Arial" panose="020B0604020202020204" pitchFamily="34" charset="0"/>
              <a:cs typeface="Arial" panose="020B0604020202020204" pitchFamily="34" charset="0"/>
            </a:endParaRPr>
          </a:p>
        </p:txBody>
      </p:sp>
      <p:sp>
        <p:nvSpPr>
          <p:cNvPr id="525315" name="Rectangle 3"/>
          <p:cNvSpPr>
            <a:spLocks noChangeArrowheads="1"/>
          </p:cNvSpPr>
          <p:nvPr/>
        </p:nvSpPr>
        <p:spPr bwMode="auto">
          <a:xfrm>
            <a:off x="4819650" y="2425622"/>
            <a:ext cx="219932" cy="246221"/>
          </a:xfrm>
          <a:prstGeom prst="rect">
            <a:avLst/>
          </a:prstGeom>
          <a:noFill/>
          <a:ln w="9525" algn="ctr">
            <a:noFill/>
            <a:miter lim="800000"/>
            <a:headEnd/>
            <a:tailEnd/>
          </a:ln>
          <a:effectLst/>
        </p:spPr>
        <p:txBody>
          <a:bodyPr wrap="none" anchor="ctr">
            <a:spAutoFit/>
          </a:bodyPr>
          <a:lstStyle/>
          <a:p>
            <a:pPr fontAlgn="base">
              <a:spcBef>
                <a:spcPct val="0"/>
              </a:spcBef>
              <a:spcAft>
                <a:spcPct val="0"/>
              </a:spcAft>
            </a:pPr>
            <a:r>
              <a:rPr lang="en-US" sz="1000">
                <a:solidFill>
                  <a:srgbClr val="000080"/>
                </a:solidFill>
                <a:ea typeface="Times New Roman" pitchFamily="18" charset="0"/>
                <a:cs typeface="Arial" charset="0"/>
              </a:rPr>
              <a:t> </a:t>
            </a:r>
            <a:endParaRPr lang="en-US">
              <a:solidFill>
                <a:srgbClr val="000000"/>
              </a:solidFill>
              <a:ea typeface="Times New Roman" pitchFamily="18" charset="0"/>
              <a:cs typeface="Arial" charset="0"/>
            </a:endParaRPr>
          </a:p>
        </p:txBody>
      </p:sp>
      <p:pic>
        <p:nvPicPr>
          <p:cNvPr id="525317" name="Picture 5" descr="TESTING IS FOR EVERYONE copy"/>
          <p:cNvPicPr>
            <a:picLocks noChangeAspect="1" noChangeArrowheads="1"/>
          </p:cNvPicPr>
          <p:nvPr/>
        </p:nvPicPr>
        <p:blipFill>
          <a:blip r:embed="rId5" cstate="print"/>
          <a:srcRect/>
          <a:stretch>
            <a:fillRect/>
          </a:stretch>
        </p:blipFill>
        <p:spPr bwMode="auto">
          <a:xfrm>
            <a:off x="1315164" y="1596081"/>
            <a:ext cx="2093913" cy="2895600"/>
          </a:xfrm>
          <a:prstGeom prst="rect">
            <a:avLst/>
          </a:prstGeom>
          <a:noFill/>
        </p:spPr>
      </p:pic>
      <p:pic>
        <p:nvPicPr>
          <p:cNvPr id="525324" name="Picture 12" descr="TEST MIAMI BUS PIC 3"/>
          <p:cNvPicPr>
            <a:picLocks noChangeAspect="1" noChangeArrowheads="1"/>
          </p:cNvPicPr>
          <p:nvPr/>
        </p:nvPicPr>
        <p:blipFill>
          <a:blip r:embed="rId6" cstate="print"/>
          <a:srcRect/>
          <a:stretch>
            <a:fillRect/>
          </a:stretch>
        </p:blipFill>
        <p:spPr bwMode="auto">
          <a:xfrm>
            <a:off x="8065424" y="1714321"/>
            <a:ext cx="2743200" cy="1952625"/>
          </a:xfrm>
          <a:prstGeom prst="rect">
            <a:avLst/>
          </a:prstGeom>
          <a:noFill/>
        </p:spPr>
      </p:pic>
      <p:pic>
        <p:nvPicPr>
          <p:cNvPr id="525328" name="Picture 16" descr="5203425-5609x3739"/>
          <p:cNvPicPr>
            <a:picLocks noChangeAspect="1" noChangeArrowheads="1"/>
          </p:cNvPicPr>
          <p:nvPr/>
        </p:nvPicPr>
        <p:blipFill>
          <a:blip r:embed="rId7" cstate="print"/>
          <a:srcRect/>
          <a:stretch>
            <a:fillRect/>
          </a:stretch>
        </p:blipFill>
        <p:spPr bwMode="auto">
          <a:xfrm>
            <a:off x="3192922" y="3660768"/>
            <a:ext cx="1497794" cy="2246692"/>
          </a:xfrm>
          <a:prstGeom prst="rect">
            <a:avLst/>
          </a:prstGeom>
          <a:noFill/>
        </p:spPr>
      </p:pic>
    </p:spTree>
    <p:extLst>
      <p:ext uri="{BB962C8B-B14F-4D97-AF65-F5344CB8AC3E}">
        <p14:creationId xmlns:p14="http://schemas.microsoft.com/office/powerpoint/2010/main" val="349476242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824" y="-152400"/>
            <a:ext cx="8382000" cy="1143000"/>
          </a:xfrm>
        </p:spPr>
        <p:txBody>
          <a:bodyPr/>
          <a:lstStyle/>
          <a:p>
            <a:r>
              <a:rPr lang="en-US" sz="3600" dirty="0">
                <a:solidFill>
                  <a:srgbClr val="FFFF00"/>
                </a:solidFill>
                <a:latin typeface="Arial" panose="020B0604020202020204" pitchFamily="34" charset="0"/>
                <a:cs typeface="Arial" panose="020B0604020202020204" pitchFamily="34" charset="0"/>
              </a:rPr>
              <a:t>Antiretroviral treatment works</a:t>
            </a:r>
          </a:p>
        </p:txBody>
      </p:sp>
      <p:sp>
        <p:nvSpPr>
          <p:cNvPr id="6" name="Text Placeholder 5"/>
          <p:cNvSpPr>
            <a:spLocks noGrp="1"/>
          </p:cNvSpPr>
          <p:nvPr>
            <p:ph type="body" sz="half" idx="2"/>
          </p:nvPr>
        </p:nvSpPr>
        <p:spPr>
          <a:xfrm>
            <a:off x="685800" y="1587501"/>
            <a:ext cx="5772374" cy="4356099"/>
          </a:xfrm>
        </p:spPr>
        <p:txBody>
          <a:bodyPr/>
          <a:lstStyle/>
          <a:p>
            <a:pPr marL="285750" indent="-285750">
              <a:buClr>
                <a:srgbClr val="FFFF00"/>
              </a:buClr>
              <a:buFont typeface="Arial" panose="020B0604020202020204" pitchFamily="34" charset="0"/>
              <a:buChar char="•"/>
            </a:pPr>
            <a:r>
              <a:rPr lang="en-GB" sz="2400" b="1" dirty="0">
                <a:latin typeface="Arial" charset="0"/>
              </a:rPr>
              <a:t>START trial</a:t>
            </a:r>
          </a:p>
          <a:p>
            <a:pPr marL="742950" lvl="1" indent="-285750">
              <a:buClr>
                <a:srgbClr val="FFFF00"/>
              </a:buClr>
              <a:buFont typeface="Arial" panose="020B0604020202020204" pitchFamily="34" charset="0"/>
              <a:buChar char="−"/>
            </a:pPr>
            <a:r>
              <a:rPr lang="en-GB" sz="2000" b="1" dirty="0">
                <a:solidFill>
                  <a:schemeClr val="bg1"/>
                </a:solidFill>
                <a:latin typeface="Arial" charset="0"/>
              </a:rPr>
              <a:t>ART at CD4 count &gt;500  fewer severe adverse events and mortality than delaying therapy</a:t>
            </a:r>
          </a:p>
          <a:p>
            <a:pPr marL="742950" lvl="1" indent="-285750">
              <a:buClr>
                <a:srgbClr val="FFFF00"/>
              </a:buClr>
              <a:buFont typeface="Arial" panose="020B0604020202020204" pitchFamily="34" charset="0"/>
              <a:buChar char="−"/>
            </a:pPr>
            <a:r>
              <a:rPr lang="en-GB" sz="2000" b="1" dirty="0">
                <a:solidFill>
                  <a:schemeClr val="bg1"/>
                </a:solidFill>
                <a:latin typeface="Arial" charset="0"/>
              </a:rPr>
              <a:t>68% of primary endpoints occurred in persons with CD4&gt;500</a:t>
            </a:r>
          </a:p>
          <a:p>
            <a:pPr marL="742950" lvl="1" indent="-285750">
              <a:buClr>
                <a:srgbClr val="FFFF00"/>
              </a:buClr>
              <a:buFont typeface="Arial" panose="020B0604020202020204" pitchFamily="34" charset="0"/>
              <a:buChar char="•"/>
            </a:pPr>
            <a:endParaRPr lang="en-GB" sz="2400" b="1" dirty="0">
              <a:solidFill>
                <a:schemeClr val="bg1"/>
              </a:solidFill>
              <a:latin typeface="Arial" charset="0"/>
              <a:cs typeface="Arial" panose="020B0604020202020204" pitchFamily="34" charset="0"/>
            </a:endParaRPr>
          </a:p>
          <a:p>
            <a:pPr marL="285750" indent="-285750">
              <a:buClr>
                <a:srgbClr val="FFFF00"/>
              </a:buClr>
              <a:buFont typeface="Arial" panose="020B0604020202020204" pitchFamily="34" charset="0"/>
              <a:buChar char="•"/>
            </a:pPr>
            <a:r>
              <a:rPr lang="en-GB" sz="2400" b="1" dirty="0">
                <a:solidFill>
                  <a:schemeClr val="bg1"/>
                </a:solidFill>
                <a:latin typeface="Arial" charset="0"/>
                <a:cs typeface="Arial" panose="020B0604020202020204" pitchFamily="34" charset="0"/>
              </a:rPr>
              <a:t>ART </a:t>
            </a:r>
            <a:r>
              <a:rPr lang="en-US" sz="2400" b="1" dirty="0">
                <a:solidFill>
                  <a:schemeClr val="bg1"/>
                </a:solidFill>
                <a:latin typeface="Arial" panose="020B0604020202020204" pitchFamily="34" charset="0"/>
                <a:cs typeface="Arial" panose="020B0604020202020204" pitchFamily="34" charset="0"/>
              </a:rPr>
              <a:t>reduces transmission of HIV by &gt;96%</a:t>
            </a:r>
          </a:p>
          <a:p>
            <a:pPr marL="285750" indent="-285750">
              <a:buClr>
                <a:srgbClr val="FFFF00"/>
              </a:buClr>
              <a:buFont typeface="Arial" panose="020B0604020202020204" pitchFamily="34" charset="0"/>
              <a:buChar char="•"/>
            </a:pPr>
            <a:endParaRPr lang="en-US" sz="2000" b="1" dirty="0">
              <a:solidFill>
                <a:schemeClr val="bg1"/>
              </a:solidFill>
              <a:latin typeface="Arial" panose="020B0604020202020204" pitchFamily="34" charset="0"/>
              <a:cs typeface="Arial" panose="020B0604020202020204" pitchFamily="34" charset="0"/>
            </a:endParaRPr>
          </a:p>
          <a:p>
            <a:pPr marL="285750" indent="-285750">
              <a:buClr>
                <a:srgbClr val="FFFF00"/>
              </a:buClr>
              <a:buFont typeface="Arial" panose="020B0604020202020204" pitchFamily="34" charset="0"/>
              <a:buChar char="•"/>
            </a:pPr>
            <a:endParaRPr lang="en-US" sz="1800" b="1" dirty="0">
              <a:solidFill>
                <a:schemeClr val="bg1"/>
              </a:solidFill>
            </a:endParaRPr>
          </a:p>
        </p:txBody>
      </p:sp>
      <p:sp>
        <p:nvSpPr>
          <p:cNvPr id="8" name="TextBox 7"/>
          <p:cNvSpPr txBox="1"/>
          <p:nvPr/>
        </p:nvSpPr>
        <p:spPr>
          <a:xfrm>
            <a:off x="533400" y="6489700"/>
            <a:ext cx="4267200" cy="307777"/>
          </a:xfrm>
          <a:prstGeom prst="rect">
            <a:avLst/>
          </a:prstGeom>
          <a:noFill/>
        </p:spPr>
        <p:txBody>
          <a:bodyPr wrap="square" rtlCol="0">
            <a:spAutoFit/>
          </a:bodyPr>
          <a:lstStyle/>
          <a:p>
            <a:r>
              <a:rPr lang="en-US" sz="1400" b="1" dirty="0">
                <a:solidFill>
                  <a:srgbClr val="FFFF00"/>
                </a:solidFill>
                <a:latin typeface="Arial" panose="020B0604020202020204" pitchFamily="34" charset="0"/>
                <a:cs typeface="Arial" panose="020B0604020202020204" pitchFamily="34" charset="0"/>
              </a:rPr>
              <a:t>NEJM, August 27, 2015</a:t>
            </a:r>
          </a:p>
        </p:txBody>
      </p:sp>
      <p:pic>
        <p:nvPicPr>
          <p:cNvPr id="3" name="Picture 2"/>
          <p:cNvPicPr>
            <a:picLocks noChangeAspect="1"/>
          </p:cNvPicPr>
          <p:nvPr/>
        </p:nvPicPr>
        <p:blipFill>
          <a:blip r:embed="rId2"/>
          <a:stretch>
            <a:fillRect/>
          </a:stretch>
        </p:blipFill>
        <p:spPr>
          <a:xfrm>
            <a:off x="6681341" y="1077333"/>
            <a:ext cx="3747283" cy="24373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761" y="3886201"/>
            <a:ext cx="1714500" cy="2219325"/>
          </a:xfrm>
          <a:prstGeom prst="rect">
            <a:avLst/>
          </a:prstGeom>
        </p:spPr>
      </p:pic>
      <p:pic>
        <p:nvPicPr>
          <p:cNvPr id="11"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61" y="4286250"/>
            <a:ext cx="1714500" cy="2190750"/>
          </a:xfrm>
          <a:prstGeom prst="rect">
            <a:avLst/>
          </a:prstGeom>
        </p:spPr>
      </p:pic>
    </p:spTree>
    <p:extLst>
      <p:ext uri="{BB962C8B-B14F-4D97-AF65-F5344CB8AC3E}">
        <p14:creationId xmlns:p14="http://schemas.microsoft.com/office/powerpoint/2010/main" val="198476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pPr>
              <a:lnSpc>
                <a:spcPct val="100000"/>
              </a:lnSpc>
              <a:spcBef>
                <a:spcPts val="1200"/>
              </a:spcBef>
            </a:pPr>
            <a:r>
              <a:rPr lang="en-US" dirty="0"/>
              <a:t>Why are we here when these are 100% effective?</a:t>
            </a:r>
          </a:p>
        </p:txBody>
      </p:sp>
      <p:sp>
        <p:nvSpPr>
          <p:cNvPr id="4" name="Text Placeholder 3"/>
          <p:cNvSpPr>
            <a:spLocks noGrp="1"/>
          </p:cNvSpPr>
          <p:nvPr>
            <p:ph type="body" sz="quarter" idx="10"/>
          </p:nvPr>
        </p:nvSpPr>
        <p:spPr/>
        <p:txBody>
          <a:bodyPr/>
          <a:lstStyle/>
          <a:p>
            <a:endParaRPr lang="en-US" dirty="0"/>
          </a:p>
        </p:txBody>
      </p:sp>
      <p:pic>
        <p:nvPicPr>
          <p:cNvPr id="5122" name="Picture 2" descr="C:\Users\jhm7\Pictures\No sex.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066800" y="1708912"/>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jhm7\Pictures\serosortingmythos.jpg"/>
          <p:cNvPicPr>
            <a:picLocks noChangeAspect="1" noChangeArrowheads="1"/>
          </p:cNvPicPr>
          <p:nvPr/>
        </p:nvPicPr>
        <p:blipFill rotWithShape="1">
          <a:blip r:embed="rId3">
            <a:extLst>
              <a:ext uri="{28A0092B-C50C-407E-A947-70E740481C1C}">
                <a14:useLocalDpi xmlns:a14="http://schemas.microsoft.com/office/drawing/2010/main"/>
              </a:ext>
            </a:extLst>
          </a:blip>
          <a:srcRect l="525" b="71172"/>
          <a:stretch/>
        </p:blipFill>
        <p:spPr bwMode="auto">
          <a:xfrm>
            <a:off x="5867400" y="4132306"/>
            <a:ext cx="5617461" cy="129539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jhm7\Pictures\drugs1.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50830" y="1708912"/>
            <a:ext cx="2177288" cy="217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3119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81200" y="407987"/>
            <a:ext cx="8229600" cy="9636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Arial" panose="020B0604020202020204" pitchFamily="34" charset="0"/>
                <a:cs typeface="Arial" panose="020B0604020202020204" pitchFamily="34" charset="0"/>
              </a:rPr>
              <a:t>HIV transmission at each step of care continuum, United States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2761"/>
          <a:stretch/>
        </p:blipFill>
        <p:spPr>
          <a:xfrm>
            <a:off x="4114800" y="1676013"/>
            <a:ext cx="6790497" cy="4308583"/>
          </a:xfrm>
          <a:ln>
            <a:solidFill>
              <a:schemeClr val="tx1"/>
            </a:solidFill>
          </a:ln>
        </p:spPr>
      </p:pic>
      <p:sp>
        <p:nvSpPr>
          <p:cNvPr id="5" name="TextBox 4"/>
          <p:cNvSpPr txBox="1"/>
          <p:nvPr/>
        </p:nvSpPr>
        <p:spPr>
          <a:xfrm>
            <a:off x="685800" y="1994575"/>
            <a:ext cx="3200400" cy="1938992"/>
          </a:xfrm>
          <a:prstGeom prst="rect">
            <a:avLst/>
          </a:prstGeom>
          <a:noFill/>
        </p:spPr>
        <p:txBody>
          <a:bodyPr wrap="square" rtlCol="0">
            <a:spAutoFit/>
          </a:bodyPr>
          <a:lstStyle/>
          <a:p>
            <a:pPr marL="285750" indent="-285750">
              <a:buClr>
                <a:srgbClr val="FFFF00"/>
              </a:buClr>
              <a:buFont typeface="Arial" panose="020B0604020202020204" pitchFamily="34" charset="0"/>
              <a:buChar char="•"/>
            </a:pPr>
            <a:r>
              <a:rPr lang="en-US" sz="2000" b="1" dirty="0">
                <a:solidFill>
                  <a:schemeClr val="bg2"/>
                </a:solidFill>
                <a:latin typeface="Arial" panose="020B0604020202020204" pitchFamily="34" charset="0"/>
                <a:cs typeface="Arial" panose="020B0604020202020204" pitchFamily="34" charset="0"/>
              </a:rPr>
              <a:t>9 of 10 new infections transmitted by HIV-infected people who are undiagnosed or diagnosed but not in medical care</a:t>
            </a:r>
          </a:p>
        </p:txBody>
      </p:sp>
      <p:sp>
        <p:nvSpPr>
          <p:cNvPr id="9" name="Text Placeholder 3"/>
          <p:cNvSpPr txBox="1">
            <a:spLocks/>
          </p:cNvSpPr>
          <p:nvPr/>
        </p:nvSpPr>
        <p:spPr>
          <a:xfrm>
            <a:off x="533400" y="6495535"/>
            <a:ext cx="3200400" cy="38100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2"/>
                </a:solidFill>
                <a:latin typeface="Arial" panose="020B0604020202020204" pitchFamily="34" charset="0"/>
                <a:cs typeface="Arial" panose="020B0604020202020204" pitchFamily="34" charset="0"/>
              </a:rPr>
              <a:t>Frieden </a:t>
            </a:r>
            <a:r>
              <a:rPr lang="en-US" sz="1200" b="1" i="1" dirty="0">
                <a:solidFill>
                  <a:schemeClr val="bg2"/>
                </a:solidFill>
                <a:latin typeface="Arial" panose="020B0604020202020204" pitchFamily="34" charset="0"/>
                <a:cs typeface="Arial" panose="020B0604020202020204" pitchFamily="34" charset="0"/>
              </a:rPr>
              <a:t>NEJM</a:t>
            </a:r>
            <a:r>
              <a:rPr lang="en-US" sz="1200" b="1" dirty="0">
                <a:solidFill>
                  <a:schemeClr val="bg2"/>
                </a:solidFill>
                <a:latin typeface="Arial" panose="020B0604020202020204" pitchFamily="34" charset="0"/>
                <a:cs typeface="Arial" panose="020B0604020202020204" pitchFamily="34" charset="0"/>
              </a:rPr>
              <a:t> 2015</a:t>
            </a:r>
          </a:p>
        </p:txBody>
      </p:sp>
    </p:spTree>
    <p:extLst>
      <p:ext uri="{BB962C8B-B14F-4D97-AF65-F5344CB8AC3E}">
        <p14:creationId xmlns:p14="http://schemas.microsoft.com/office/powerpoint/2010/main" val="16170267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1828800" y="1310640"/>
            <a:ext cx="8663652" cy="4937760"/>
            <a:chOff x="76200" y="685800"/>
            <a:chExt cx="9396661" cy="5486400"/>
          </a:xfrm>
        </p:grpSpPr>
        <p:sp>
          <p:nvSpPr>
            <p:cNvPr id="31" name="Oval 30"/>
            <p:cNvSpPr/>
            <p:nvPr/>
          </p:nvSpPr>
          <p:spPr>
            <a:xfrm>
              <a:off x="76200" y="685800"/>
              <a:ext cx="5486400" cy="548640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a:spLocks noChangeAspect="1"/>
            </p:cNvSpPr>
            <p:nvPr/>
          </p:nvSpPr>
          <p:spPr>
            <a:xfrm>
              <a:off x="624840" y="1234440"/>
              <a:ext cx="4389120" cy="4389120"/>
            </a:xfrm>
            <a:prstGeom prst="ellipse">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a:spLocks noChangeAspect="1"/>
            </p:cNvSpPr>
            <p:nvPr/>
          </p:nvSpPr>
          <p:spPr>
            <a:xfrm>
              <a:off x="1063752" y="1673352"/>
              <a:ext cx="3511296" cy="3511296"/>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a:spLocks noChangeAspect="1"/>
            </p:cNvSpPr>
            <p:nvPr/>
          </p:nvSpPr>
          <p:spPr>
            <a:xfrm>
              <a:off x="1414882" y="2024482"/>
              <a:ext cx="2809037" cy="2809037"/>
            </a:xfrm>
            <a:prstGeom prst="ellipse">
              <a:avLst/>
            </a:prstGeom>
            <a:solidFill>
              <a:srgbClr val="99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a:spLocks noChangeAspect="1"/>
            </p:cNvSpPr>
            <p:nvPr/>
          </p:nvSpPr>
          <p:spPr>
            <a:xfrm>
              <a:off x="1695785" y="2305385"/>
              <a:ext cx="2247230" cy="2247230"/>
            </a:xfrm>
            <a:prstGeom prst="ellipse">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a:spLocks noChangeAspect="1"/>
            </p:cNvSpPr>
            <p:nvPr/>
          </p:nvSpPr>
          <p:spPr>
            <a:xfrm>
              <a:off x="1920508" y="2530108"/>
              <a:ext cx="1797784" cy="1797784"/>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2"/>
            <p:cNvGrpSpPr/>
            <p:nvPr/>
          </p:nvGrpSpPr>
          <p:grpSpPr>
            <a:xfrm>
              <a:off x="3781381" y="3733800"/>
              <a:ext cx="4415534" cy="718145"/>
              <a:chOff x="3781381" y="3573253"/>
              <a:chExt cx="4415534" cy="718145"/>
            </a:xfrm>
          </p:grpSpPr>
          <p:sp>
            <p:nvSpPr>
              <p:cNvPr id="32" name="TextBox 31"/>
              <p:cNvSpPr txBox="1"/>
              <p:nvPr/>
            </p:nvSpPr>
            <p:spPr>
              <a:xfrm>
                <a:off x="6165590" y="3573253"/>
                <a:ext cx="2031325" cy="718145"/>
              </a:xfrm>
              <a:prstGeom prst="rect">
                <a:avLst/>
              </a:prstGeom>
              <a:noFill/>
            </p:spPr>
            <p:txBody>
              <a:bodyPr wrap="square" rtlCol="0">
                <a:spAutoFit/>
              </a:bodyPr>
              <a:lstStyle/>
              <a:p>
                <a:r>
                  <a:rPr lang="en-US" b="1" dirty="0">
                    <a:solidFill>
                      <a:srgbClr val="92D050"/>
                    </a:solidFill>
                    <a:latin typeface="Arial" panose="020B0604020202020204" pitchFamily="34" charset="0"/>
                    <a:cs typeface="Arial" panose="020B0604020202020204" pitchFamily="34" charset="0"/>
                  </a:rPr>
                  <a:t>Prescribed ART</a:t>
                </a:r>
              </a:p>
            </p:txBody>
          </p:sp>
          <p:cxnSp>
            <p:nvCxnSpPr>
              <p:cNvPr id="33" name="Straight Arrow Connector 32"/>
              <p:cNvCxnSpPr/>
              <p:nvPr/>
            </p:nvCxnSpPr>
            <p:spPr>
              <a:xfrm flipH="1">
                <a:off x="3781381" y="3757919"/>
                <a:ext cx="2486283" cy="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5"/>
            <p:cNvGrpSpPr/>
            <p:nvPr/>
          </p:nvGrpSpPr>
          <p:grpSpPr>
            <a:xfrm>
              <a:off x="4439856" y="2288040"/>
              <a:ext cx="5033005" cy="410369"/>
              <a:chOff x="4439856" y="2231744"/>
              <a:chExt cx="5033005" cy="410369"/>
            </a:xfrm>
          </p:grpSpPr>
          <p:sp>
            <p:nvSpPr>
              <p:cNvPr id="8" name="TextBox 7"/>
              <p:cNvSpPr txBox="1"/>
              <p:nvPr/>
            </p:nvSpPr>
            <p:spPr>
              <a:xfrm>
                <a:off x="5832955" y="2231744"/>
                <a:ext cx="3639906" cy="410369"/>
              </a:xfrm>
              <a:prstGeom prst="rect">
                <a:avLst/>
              </a:prstGeom>
              <a:noFill/>
            </p:spPr>
            <p:txBody>
              <a:bodyPr wrap="square" rtlCol="0">
                <a:spAutoFit/>
              </a:bodyPr>
              <a:lstStyle/>
              <a:p>
                <a:r>
                  <a:rPr lang="en-US" b="1" dirty="0">
                    <a:solidFill>
                      <a:srgbClr val="C0504D">
                        <a:lumMod val="20000"/>
                        <a:lumOff val="80000"/>
                      </a:srgbClr>
                    </a:solidFill>
                    <a:latin typeface="Arial" panose="020B0604020202020204" pitchFamily="34" charset="0"/>
                    <a:cs typeface="Arial" panose="020B0604020202020204" pitchFamily="34" charset="0"/>
                  </a:rPr>
                  <a:t>All diagnosed persons</a:t>
                </a:r>
              </a:p>
            </p:txBody>
          </p:sp>
          <p:cxnSp>
            <p:nvCxnSpPr>
              <p:cNvPr id="35" name="Straight Arrow Connector 34"/>
              <p:cNvCxnSpPr/>
              <p:nvPr/>
            </p:nvCxnSpPr>
            <p:spPr>
              <a:xfrm flipH="1">
                <a:off x="4439856" y="2465757"/>
                <a:ext cx="1464268" cy="4684"/>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4"/>
            <p:cNvGrpSpPr/>
            <p:nvPr/>
          </p:nvGrpSpPr>
          <p:grpSpPr>
            <a:xfrm>
              <a:off x="4245923" y="2774427"/>
              <a:ext cx="4204076" cy="410369"/>
              <a:chOff x="4245923" y="2659965"/>
              <a:chExt cx="4204076" cy="410369"/>
            </a:xfrm>
          </p:grpSpPr>
          <p:sp>
            <p:nvSpPr>
              <p:cNvPr id="52" name="TextBox 51"/>
              <p:cNvSpPr txBox="1"/>
              <p:nvPr/>
            </p:nvSpPr>
            <p:spPr>
              <a:xfrm>
                <a:off x="6204576" y="2659965"/>
                <a:ext cx="2245423" cy="410369"/>
              </a:xfrm>
              <a:prstGeom prst="rect">
                <a:avLst/>
              </a:prstGeom>
              <a:noFill/>
            </p:spPr>
            <p:txBody>
              <a:bodyPr wrap="square" rtlCol="0">
                <a:spAutoFit/>
              </a:bodyPr>
              <a:lstStyle/>
              <a:p>
                <a:r>
                  <a:rPr lang="en-US" b="1" dirty="0">
                    <a:solidFill>
                      <a:srgbClr val="FFC000"/>
                    </a:solidFill>
                    <a:latin typeface="Arial" panose="020B0604020202020204" pitchFamily="34" charset="0"/>
                    <a:cs typeface="Arial" panose="020B0604020202020204" pitchFamily="34" charset="0"/>
                  </a:rPr>
                  <a:t>Any HIV care</a:t>
                </a:r>
              </a:p>
            </p:txBody>
          </p:sp>
          <p:cxnSp>
            <p:nvCxnSpPr>
              <p:cNvPr id="37" name="Straight Arrow Connector 36"/>
              <p:cNvCxnSpPr/>
              <p:nvPr/>
            </p:nvCxnSpPr>
            <p:spPr>
              <a:xfrm flipH="1">
                <a:off x="4245923" y="2840415"/>
                <a:ext cx="2021741" cy="8432"/>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17"/>
            <p:cNvGrpSpPr/>
            <p:nvPr/>
          </p:nvGrpSpPr>
          <p:grpSpPr>
            <a:xfrm>
              <a:off x="4800602" y="1811377"/>
              <a:ext cx="3732002" cy="410369"/>
              <a:chOff x="4800602" y="1811377"/>
              <a:chExt cx="3732002" cy="410369"/>
            </a:xfrm>
          </p:grpSpPr>
          <p:sp>
            <p:nvSpPr>
              <p:cNvPr id="25" name="TextBox 24"/>
              <p:cNvSpPr txBox="1"/>
              <p:nvPr/>
            </p:nvSpPr>
            <p:spPr>
              <a:xfrm>
                <a:off x="5912143" y="1811377"/>
                <a:ext cx="2620461" cy="410369"/>
              </a:xfrm>
              <a:prstGeom prst="rect">
                <a:avLst/>
              </a:prstGeom>
              <a:noFill/>
            </p:spPr>
            <p:txBody>
              <a:bodyPr wrap="none" rtlCol="0">
                <a:spAutoFit/>
              </a:bodyPr>
              <a:lstStyle/>
              <a:p>
                <a:r>
                  <a:rPr lang="en-US" b="1" dirty="0">
                    <a:solidFill>
                      <a:srgbClr val="4F81BD">
                        <a:lumMod val="60000"/>
                        <a:lumOff val="40000"/>
                      </a:srgbClr>
                    </a:solidFill>
                    <a:latin typeface="Arial" panose="020B0604020202020204" pitchFamily="34" charset="0"/>
                    <a:cs typeface="Arial" panose="020B0604020202020204" pitchFamily="34" charset="0"/>
                  </a:rPr>
                  <a:t>All persons with HIV</a:t>
                </a:r>
              </a:p>
            </p:txBody>
          </p:sp>
          <p:cxnSp>
            <p:nvCxnSpPr>
              <p:cNvPr id="38" name="Straight Arrow Connector 37"/>
              <p:cNvCxnSpPr/>
              <p:nvPr/>
            </p:nvCxnSpPr>
            <p:spPr>
              <a:xfrm flipH="1" flipV="1">
                <a:off x="4800602" y="1996043"/>
                <a:ext cx="1217600" cy="3678"/>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a:xfrm>
              <a:off x="4114800" y="3233596"/>
              <a:ext cx="4239636" cy="410369"/>
              <a:chOff x="4114800" y="3061903"/>
              <a:chExt cx="4239636" cy="410369"/>
            </a:xfrm>
          </p:grpSpPr>
          <p:cxnSp>
            <p:nvCxnSpPr>
              <p:cNvPr id="41" name="Straight Arrow Connector 40"/>
              <p:cNvCxnSpPr/>
              <p:nvPr/>
            </p:nvCxnSpPr>
            <p:spPr>
              <a:xfrm flipH="1" flipV="1">
                <a:off x="4114800" y="3267086"/>
                <a:ext cx="2152862" cy="1"/>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151246" y="3061903"/>
                <a:ext cx="2203190" cy="410369"/>
              </a:xfrm>
              <a:prstGeom prst="rect">
                <a:avLst/>
              </a:prstGeom>
            </p:spPr>
            <p:txBody>
              <a:bodyPr wrap="none">
                <a:spAutoFit/>
              </a:bodyPr>
              <a:lstStyle/>
              <a:p>
                <a:r>
                  <a:rPr lang="en-US" b="1" dirty="0">
                    <a:solidFill>
                      <a:srgbClr val="990099"/>
                    </a:solidFill>
                    <a:latin typeface="Arial" panose="020B0604020202020204" pitchFamily="34" charset="0"/>
                    <a:cs typeface="Arial" panose="020B0604020202020204" pitchFamily="34" charset="0"/>
                  </a:rPr>
                  <a:t>Regular HIV care</a:t>
                </a:r>
              </a:p>
            </p:txBody>
          </p:sp>
        </p:grpSp>
        <p:grpSp>
          <p:nvGrpSpPr>
            <p:cNvPr id="9" name="Group 49"/>
            <p:cNvGrpSpPr/>
            <p:nvPr/>
          </p:nvGrpSpPr>
          <p:grpSpPr>
            <a:xfrm>
              <a:off x="5121590" y="4852191"/>
              <a:ext cx="4093083" cy="769414"/>
              <a:chOff x="5081814" y="4572561"/>
              <a:chExt cx="4093083" cy="769414"/>
            </a:xfrm>
          </p:grpSpPr>
          <p:sp>
            <p:nvSpPr>
              <p:cNvPr id="57" name="TextBox 56"/>
              <p:cNvSpPr txBox="1"/>
              <p:nvPr/>
            </p:nvSpPr>
            <p:spPr>
              <a:xfrm>
                <a:off x="5872368" y="4829014"/>
                <a:ext cx="3302529" cy="512961"/>
              </a:xfrm>
              <a:prstGeom prst="rect">
                <a:avLst/>
              </a:prstGeom>
              <a:noFill/>
            </p:spPr>
            <p:txBody>
              <a:bodyPr wrap="square" rtlCol="0">
                <a:spAutoFit/>
              </a:bodyPr>
              <a:lstStyle/>
              <a:p>
                <a:r>
                  <a:rPr lang="en-US" sz="2400" b="1" dirty="0">
                    <a:solidFill>
                      <a:schemeClr val="tx1">
                        <a:lumMod val="60000"/>
                        <a:lumOff val="40000"/>
                      </a:schemeClr>
                    </a:solidFill>
                    <a:latin typeface="Arial" panose="020B0604020202020204" pitchFamily="34" charset="0"/>
                    <a:cs typeface="Arial" panose="020B0604020202020204" pitchFamily="34" charset="0"/>
                  </a:rPr>
                  <a:t>PUBLIC HEALTH </a:t>
                </a:r>
              </a:p>
            </p:txBody>
          </p:sp>
          <p:sp>
            <p:nvSpPr>
              <p:cNvPr id="58" name="Down Arrow 57"/>
              <p:cNvSpPr/>
              <p:nvPr/>
            </p:nvSpPr>
            <p:spPr>
              <a:xfrm rot="17637610" flipV="1">
                <a:off x="5148440" y="4505935"/>
                <a:ext cx="673253" cy="806505"/>
              </a:xfrm>
              <a:prstGeom prst="downArrow">
                <a:avLst/>
              </a:prstGeom>
              <a:solidFill>
                <a:srgbClr val="FF0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60"/>
            <p:cNvGrpSpPr/>
            <p:nvPr/>
          </p:nvGrpSpPr>
          <p:grpSpPr>
            <a:xfrm>
              <a:off x="1914626" y="2744721"/>
              <a:ext cx="1803664" cy="1432227"/>
              <a:chOff x="2098570" y="2853836"/>
              <a:chExt cx="1803664" cy="1432227"/>
            </a:xfrm>
          </p:grpSpPr>
          <p:sp>
            <p:nvSpPr>
              <p:cNvPr id="56" name="TextBox 55"/>
              <p:cNvSpPr txBox="1"/>
              <p:nvPr/>
            </p:nvSpPr>
            <p:spPr>
              <a:xfrm>
                <a:off x="2098570" y="2853836"/>
                <a:ext cx="1803664" cy="718145"/>
              </a:xfrm>
              <a:prstGeom prst="rect">
                <a:avLst/>
              </a:prstGeom>
              <a:noFill/>
            </p:spPr>
            <p:txBody>
              <a:bodyPr wrap="square" rtlCol="0">
                <a:spAutoFit/>
              </a:bodyPr>
              <a:lstStyle/>
              <a:p>
                <a:pPr algn="ctr"/>
                <a:r>
                  <a:rPr lang="en-US" b="1" dirty="0">
                    <a:solidFill>
                      <a:prstClr val="white"/>
                    </a:solidFill>
                    <a:latin typeface="Arial Black" panose="020B0A04020102020204" pitchFamily="34" charset="0"/>
                    <a:cs typeface="Arial" panose="020B0604020202020204" pitchFamily="34" charset="0"/>
                  </a:rPr>
                  <a:t>CLINICAL </a:t>
                </a:r>
              </a:p>
              <a:p>
                <a:pPr algn="ctr"/>
                <a:r>
                  <a:rPr lang="en-US" b="1" dirty="0">
                    <a:solidFill>
                      <a:prstClr val="white"/>
                    </a:solidFill>
                    <a:latin typeface="Arial Black" panose="020B0A04020102020204" pitchFamily="34" charset="0"/>
                    <a:cs typeface="Arial" panose="020B0604020202020204" pitchFamily="34" charset="0"/>
                  </a:rPr>
                  <a:t>MEDICINE</a:t>
                </a:r>
              </a:p>
            </p:txBody>
          </p:sp>
          <p:sp>
            <p:nvSpPr>
              <p:cNvPr id="59" name="Down Arrow 58"/>
              <p:cNvSpPr/>
              <p:nvPr/>
            </p:nvSpPr>
            <p:spPr>
              <a:xfrm rot="6837610" flipV="1">
                <a:off x="2893629" y="3540269"/>
                <a:ext cx="685082" cy="806505"/>
              </a:xfrm>
              <a:prstGeom prst="downArrow">
                <a:avLst/>
              </a:prstGeom>
              <a:solidFill>
                <a:srgbClr val="FF0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51" name="Title 3"/>
          <p:cNvSpPr txBox="1">
            <a:spLocks/>
          </p:cNvSpPr>
          <p:nvPr/>
        </p:nvSpPr>
        <p:spPr bwMode="auto">
          <a:xfrm>
            <a:off x="1219200" y="-48384"/>
            <a:ext cx="9760335" cy="16288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yriad Pro" pitchFamily="34" charset="0"/>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a:lstStyle>
          <a:p>
            <a:pPr eaLnBrk="1" fontAlgn="auto" hangingPunct="1">
              <a:spcBef>
                <a:spcPts val="0"/>
              </a:spcBef>
              <a:spcAft>
                <a:spcPts val="0"/>
              </a:spcAft>
              <a:buClr>
                <a:srgbClr val="FFC000"/>
              </a:buClr>
              <a:buSzPct val="75000"/>
            </a:pPr>
            <a:r>
              <a:rPr lang="en-US" sz="3200" dirty="0">
                <a:solidFill>
                  <a:srgbClr val="FFFF00"/>
                </a:solidFill>
                <a:latin typeface="Arial" panose="020B0604020202020204" pitchFamily="34" charset="0"/>
                <a:cs typeface="Arial" panose="020B0604020202020204" pitchFamily="34" charset="0"/>
              </a:rPr>
              <a:t>Clinical Medicine, Community, and Public Health </a:t>
            </a:r>
          </a:p>
        </p:txBody>
      </p:sp>
      <p:sp>
        <p:nvSpPr>
          <p:cNvPr id="43" name="TextBox 42"/>
          <p:cNvSpPr txBox="1"/>
          <p:nvPr/>
        </p:nvSpPr>
        <p:spPr>
          <a:xfrm rot="5400000">
            <a:off x="8380052" y="3406339"/>
            <a:ext cx="3076769" cy="369332"/>
          </a:xfrm>
          <a:prstGeom prst="rect">
            <a:avLst/>
          </a:prstGeom>
          <a:noFill/>
          <a:ln w="28575">
            <a:solidFill>
              <a:srgbClr val="FFC000"/>
            </a:solidFill>
          </a:ln>
        </p:spPr>
        <p:txBody>
          <a:bodyPr wrap="square" rtlCol="0">
            <a:spAutoFit/>
          </a:bodyPr>
          <a:lstStyle/>
          <a:p>
            <a:pPr algn="ctr"/>
            <a:r>
              <a:rPr lang="en-US" b="1" dirty="0">
                <a:solidFill>
                  <a:srgbClr val="FFFF00"/>
                </a:solidFill>
                <a:latin typeface="Arial" panose="020B0604020202020204" pitchFamily="34" charset="0"/>
                <a:cs typeface="Arial" panose="020B0604020202020204" pitchFamily="34" charset="0"/>
              </a:rPr>
              <a:t>Reduce</a:t>
            </a:r>
            <a:r>
              <a:rPr lang="en-US" b="1" dirty="0">
                <a:solidFill>
                  <a:srgbClr val="FFFF00"/>
                </a:solidFill>
                <a:cs typeface="Arial" panose="020B0604020202020204" pitchFamily="34" charset="0"/>
              </a:rPr>
              <a:t> Risk Behavior</a:t>
            </a:r>
          </a:p>
        </p:txBody>
      </p:sp>
      <p:sp>
        <p:nvSpPr>
          <p:cNvPr id="44" name="TextBox 43"/>
          <p:cNvSpPr txBox="1"/>
          <p:nvPr/>
        </p:nvSpPr>
        <p:spPr>
          <a:xfrm>
            <a:off x="7136486" y="1485649"/>
            <a:ext cx="3044907" cy="461665"/>
          </a:xfrm>
          <a:prstGeom prst="rect">
            <a:avLst/>
          </a:prstGeom>
          <a:noFill/>
        </p:spPr>
        <p:txBody>
          <a:bodyPr wrap="square" rtlCol="0">
            <a:spAutoFit/>
          </a:bodyPr>
          <a:lstStyle/>
          <a:p>
            <a:r>
              <a:rPr lang="en-US" sz="2400" b="1" dirty="0">
                <a:solidFill>
                  <a:schemeClr val="tx1">
                    <a:lumMod val="60000"/>
                    <a:lumOff val="40000"/>
                  </a:schemeClr>
                </a:solidFill>
                <a:latin typeface="Arial" panose="020B0604020202020204" pitchFamily="34" charset="0"/>
                <a:cs typeface="Arial" panose="020B0604020202020204" pitchFamily="34" charset="0"/>
              </a:rPr>
              <a:t>COMMUNITY</a:t>
            </a:r>
          </a:p>
        </p:txBody>
      </p:sp>
      <p:pic>
        <p:nvPicPr>
          <p:cNvPr id="11" name="Picture 10"/>
          <p:cNvPicPr>
            <a:picLocks noChangeAspect="1"/>
          </p:cNvPicPr>
          <p:nvPr/>
        </p:nvPicPr>
        <p:blipFill>
          <a:blip r:embed="rId3"/>
          <a:stretch>
            <a:fillRect/>
          </a:stretch>
        </p:blipFill>
        <p:spPr>
          <a:xfrm rot="-2940000">
            <a:off x="6279560" y="1537678"/>
            <a:ext cx="780356" cy="640135"/>
          </a:xfrm>
          <a:prstGeom prst="rect">
            <a:avLst/>
          </a:prstGeom>
        </p:spPr>
      </p:pic>
    </p:spTree>
    <p:extLst>
      <p:ext uri="{BB962C8B-B14F-4D97-AF65-F5344CB8AC3E}">
        <p14:creationId xmlns:p14="http://schemas.microsoft.com/office/powerpoint/2010/main" val="228056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229600" cy="792162"/>
          </a:xfrm>
        </p:spPr>
        <p:txBody>
          <a:bodyPr/>
          <a:lstStyle/>
          <a:p>
            <a:r>
              <a:rPr lang="en-US" dirty="0">
                <a:solidFill>
                  <a:srgbClr val="FFFF00"/>
                </a:solidFill>
                <a:latin typeface="Arial" panose="020B0604020202020204" pitchFamily="34" charset="0"/>
                <a:cs typeface="Arial" panose="020B0604020202020204" pitchFamily="34" charset="0"/>
              </a:rPr>
              <a:t>Data to Care Strategy</a:t>
            </a:r>
          </a:p>
        </p:txBody>
      </p:sp>
      <p:sp>
        <p:nvSpPr>
          <p:cNvPr id="3" name="Content Placeholder 2"/>
          <p:cNvSpPr>
            <a:spLocks noGrp="1"/>
          </p:cNvSpPr>
          <p:nvPr>
            <p:ph idx="1"/>
          </p:nvPr>
        </p:nvSpPr>
        <p:spPr>
          <a:xfrm>
            <a:off x="1143000" y="1499286"/>
            <a:ext cx="9982200" cy="4191000"/>
          </a:xfrm>
        </p:spPr>
        <p:txBody>
          <a:bodyPr/>
          <a:lstStyle/>
          <a:p>
            <a:pPr>
              <a:buClr>
                <a:srgbClr val="FFFF00"/>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Using CD4 count and viral load surveillance data to identify people who are not engaged in care or not receiving optimal care</a:t>
            </a:r>
          </a:p>
          <a:p>
            <a:pPr lvl="1">
              <a:buClr>
                <a:srgbClr val="FFFF00"/>
              </a:buClr>
              <a:buFont typeface="Arial" panose="020B0604020202020204" pitchFamily="34" charset="0"/>
              <a:buChar char="−"/>
            </a:pPr>
            <a:r>
              <a:rPr lang="en-US" b="1" dirty="0">
                <a:latin typeface="Arial" panose="020B0604020202020204" pitchFamily="34" charset="0"/>
                <a:cs typeface="Arial" panose="020B0604020202020204" pitchFamily="34" charset="0"/>
              </a:rPr>
              <a:t>Never linked to care, dropped out of care</a:t>
            </a:r>
          </a:p>
          <a:p>
            <a:pPr lvl="1">
              <a:buClr>
                <a:srgbClr val="FFFF00"/>
              </a:buClr>
              <a:buFont typeface="Arial" panose="020B0604020202020204" pitchFamily="34" charset="0"/>
              <a:buChar char="−"/>
            </a:pPr>
            <a:r>
              <a:rPr lang="en-US" b="1" dirty="0">
                <a:latin typeface="Arial" panose="020B0604020202020204" pitchFamily="34" charset="0"/>
                <a:cs typeface="Arial" panose="020B0604020202020204" pitchFamily="34" charset="0"/>
              </a:rPr>
              <a:t>Persistently low CD4 count or detectable viral load</a:t>
            </a:r>
          </a:p>
          <a:p>
            <a:pPr lvl="1"/>
            <a:endParaRPr lang="en-US" b="1" dirty="0">
              <a:latin typeface="Arial" panose="020B0604020202020204" pitchFamily="34" charset="0"/>
              <a:cs typeface="Arial" panose="020B0604020202020204" pitchFamily="34" charset="0"/>
            </a:endParaRPr>
          </a:p>
          <a:p>
            <a:pPr>
              <a:buClr>
                <a:srgbClr val="FFFF00"/>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Data are used for public health follow up</a:t>
            </a:r>
          </a:p>
          <a:p>
            <a:pPr lvl="1">
              <a:buClr>
                <a:srgbClr val="FFFF00"/>
              </a:buClr>
              <a:buFont typeface="Arial" panose="020B0604020202020204" pitchFamily="34" charset="0"/>
              <a:buChar char="−"/>
            </a:pPr>
            <a:r>
              <a:rPr lang="en-US" b="1" dirty="0">
                <a:latin typeface="Arial" panose="020B0604020202020204" pitchFamily="34" charset="0"/>
                <a:cs typeface="Arial" panose="020B0604020202020204" pitchFamily="34" charset="0"/>
              </a:rPr>
              <a:t>Continuum of Care uses aggregate data for monitoring</a:t>
            </a:r>
          </a:p>
          <a:p>
            <a:pPr lvl="1">
              <a:buClr>
                <a:srgbClr val="FFFF00"/>
              </a:buClr>
              <a:buFont typeface="Arial" panose="020B0604020202020204" pitchFamily="34" charset="0"/>
              <a:buChar char="−"/>
            </a:pPr>
            <a:r>
              <a:rPr lang="en-US" b="1" dirty="0">
                <a:latin typeface="Arial" panose="020B0604020202020204" pitchFamily="34" charset="0"/>
                <a:cs typeface="Arial" panose="020B0604020202020204" pitchFamily="34" charset="0"/>
              </a:rPr>
              <a:t>Data to Care helps people with HIV get the care, prevention, mental health, behavioral health, and social services they need</a:t>
            </a:r>
          </a:p>
        </p:txBody>
      </p:sp>
      <p:sp>
        <p:nvSpPr>
          <p:cNvPr id="5" name="Text Placeholder 4"/>
          <p:cNvSpPr>
            <a:spLocks noGrp="1"/>
          </p:cNvSpPr>
          <p:nvPr>
            <p:ph type="body" sz="quarter" idx="10"/>
          </p:nvPr>
        </p:nvSpPr>
        <p:spPr>
          <a:xfrm>
            <a:off x="457200" y="6172200"/>
            <a:ext cx="10972800" cy="609600"/>
          </a:xfrm>
        </p:spPr>
        <p:txBody>
          <a:bodyPr/>
          <a:lstStyle/>
          <a:p>
            <a:r>
              <a:rPr lang="en-US" b="1" dirty="0">
                <a:solidFill>
                  <a:srgbClr val="FFFF00"/>
                </a:solidFill>
                <a:latin typeface="Arial" panose="020B0604020202020204" pitchFamily="34" charset="0"/>
                <a:cs typeface="Arial" panose="020B0604020202020204" pitchFamily="34" charset="0"/>
              </a:rPr>
              <a:t>Sweeney P et al Milbank Quarterly 2013</a:t>
            </a:r>
          </a:p>
        </p:txBody>
      </p:sp>
      <p:pic>
        <p:nvPicPr>
          <p:cNvPr id="4" name="Picture 3"/>
          <p:cNvPicPr>
            <a:picLocks noChangeAspect="1"/>
          </p:cNvPicPr>
          <p:nvPr/>
        </p:nvPicPr>
        <p:blipFill>
          <a:blip r:embed="rId3"/>
          <a:stretch>
            <a:fillRect/>
          </a:stretch>
        </p:blipFill>
        <p:spPr>
          <a:xfrm>
            <a:off x="8305799" y="5798950"/>
            <a:ext cx="3629025" cy="920035"/>
          </a:xfrm>
          <a:prstGeom prst="rect">
            <a:avLst/>
          </a:prstGeom>
        </p:spPr>
      </p:pic>
    </p:spTree>
    <p:extLst>
      <p:ext uri="{BB962C8B-B14F-4D97-AF65-F5344CB8AC3E}">
        <p14:creationId xmlns:p14="http://schemas.microsoft.com/office/powerpoint/2010/main" val="80236230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202" y="281940"/>
            <a:ext cx="8610600" cy="708660"/>
          </a:xfrm>
        </p:spPr>
        <p:txBody>
          <a:bodyPr/>
          <a:lstStyle/>
          <a:p>
            <a:r>
              <a:rPr lang="en-US" sz="3200" dirty="0"/>
              <a:t>PrEP in practice</a:t>
            </a:r>
          </a:p>
        </p:txBody>
      </p:sp>
      <p:sp>
        <p:nvSpPr>
          <p:cNvPr id="3" name="Content Placeholder 2"/>
          <p:cNvSpPr>
            <a:spLocks noGrp="1"/>
          </p:cNvSpPr>
          <p:nvPr>
            <p:ph idx="1"/>
          </p:nvPr>
        </p:nvSpPr>
        <p:spPr>
          <a:xfrm>
            <a:off x="914400" y="1143000"/>
            <a:ext cx="10363200" cy="4152900"/>
          </a:xfrm>
        </p:spPr>
        <p:txBody>
          <a:bodyPr/>
          <a:lstStyle/>
          <a:p>
            <a:pPr marL="0" indent="0">
              <a:buNone/>
            </a:pPr>
            <a:r>
              <a:rPr lang="en-US" sz="2000" dirty="0">
                <a:solidFill>
                  <a:srgbClr val="FFFF00"/>
                </a:solidFill>
              </a:rPr>
              <a:t>Randomized trials</a:t>
            </a:r>
          </a:p>
          <a:p>
            <a:r>
              <a:rPr lang="en-US" sz="2000" dirty="0">
                <a:solidFill>
                  <a:schemeClr val="bg1"/>
                </a:solidFill>
              </a:rPr>
              <a:t>When taken as directed, PrEP prevents &gt;90% of sexually transmitted HIV</a:t>
            </a:r>
            <a:endParaRPr lang="en-US" sz="2000" dirty="0">
              <a:solidFill>
                <a:srgbClr val="FFFF00"/>
              </a:solidFill>
            </a:endParaRPr>
          </a:p>
          <a:p>
            <a:pPr marL="0" indent="0">
              <a:buNone/>
            </a:pPr>
            <a:r>
              <a:rPr lang="en-US" sz="2000" dirty="0">
                <a:solidFill>
                  <a:srgbClr val="FFFF00"/>
                </a:solidFill>
              </a:rPr>
              <a:t>PrEP Demonstration Project</a:t>
            </a:r>
          </a:p>
          <a:p>
            <a:r>
              <a:rPr lang="en-US" sz="2000" dirty="0">
                <a:solidFill>
                  <a:schemeClr val="bg1"/>
                </a:solidFill>
              </a:rPr>
              <a:t>2 HIV infections with moderate adherence among MSM and transgender women</a:t>
            </a:r>
          </a:p>
          <a:p>
            <a:pPr marL="0" indent="0">
              <a:buNone/>
            </a:pPr>
            <a:r>
              <a:rPr lang="en-US" altLang="en-US" sz="2000" dirty="0">
                <a:solidFill>
                  <a:srgbClr val="FFFF00"/>
                </a:solidFill>
              </a:rPr>
              <a:t>PrEP Use, Kaiser Permanent, San Francisco</a:t>
            </a:r>
          </a:p>
          <a:p>
            <a:r>
              <a:rPr lang="en-US" altLang="en-US" sz="2000" dirty="0">
                <a:solidFill>
                  <a:schemeClr val="bg1"/>
                </a:solidFill>
              </a:rPr>
              <a:t>No HIV infections despite high rates of STIs, risk behavior</a:t>
            </a:r>
          </a:p>
          <a:p>
            <a:pPr marL="0" indent="0">
              <a:buNone/>
            </a:pPr>
            <a:r>
              <a:rPr lang="en-US" altLang="en-US" sz="2000" dirty="0">
                <a:solidFill>
                  <a:srgbClr val="FFFF00"/>
                </a:solidFill>
              </a:rPr>
              <a:t>HIV PrEP demonstration project for YMSM </a:t>
            </a:r>
          </a:p>
          <a:p>
            <a:r>
              <a:rPr lang="en-US" altLang="en-US" sz="2000" dirty="0">
                <a:solidFill>
                  <a:schemeClr val="bg1"/>
                </a:solidFill>
              </a:rPr>
              <a:t>56% of participants had protective drug level at first visit, but adherence declined</a:t>
            </a:r>
          </a:p>
          <a:p>
            <a:r>
              <a:rPr lang="en-US" altLang="en-US" sz="2000" dirty="0">
                <a:solidFill>
                  <a:schemeClr val="bg1"/>
                </a:solidFill>
              </a:rPr>
              <a:t>4 HIV infections; all had undetectable drug levels</a:t>
            </a:r>
          </a:p>
          <a:p>
            <a:pPr marL="0" indent="0">
              <a:buNone/>
            </a:pPr>
            <a:r>
              <a:rPr lang="en-US" altLang="en-US" sz="2000" dirty="0">
                <a:solidFill>
                  <a:srgbClr val="FFFF00"/>
                </a:solidFill>
              </a:rPr>
              <a:t>PrEP empowers</a:t>
            </a:r>
          </a:p>
          <a:p>
            <a:endParaRPr lang="en-US" altLang="en-US" sz="2000" dirty="0">
              <a:solidFill>
                <a:schemeClr val="bg1"/>
              </a:solidFill>
            </a:endParaRPr>
          </a:p>
          <a:p>
            <a:endParaRPr lang="en-US" altLang="en-US" sz="2000" dirty="0">
              <a:solidFill>
                <a:srgbClr val="FFFF00"/>
              </a:solidFill>
            </a:endParaRPr>
          </a:p>
          <a:p>
            <a:pPr lvl="1"/>
            <a:endParaRPr lang="en-US" altLang="en-US" sz="1600" b="1" dirty="0">
              <a:solidFill>
                <a:srgbClr val="FFFF00"/>
              </a:solidFill>
            </a:endParaRPr>
          </a:p>
          <a:p>
            <a:endParaRPr lang="en-US" altLang="en-US" sz="2000" dirty="0"/>
          </a:p>
          <a:p>
            <a:endParaRPr lang="en-US" sz="2000" dirty="0"/>
          </a:p>
          <a:p>
            <a:endParaRPr lang="en-US" sz="2000" dirty="0"/>
          </a:p>
          <a:p>
            <a:endParaRPr lang="en-US" dirty="0"/>
          </a:p>
        </p:txBody>
      </p:sp>
      <p:sp>
        <p:nvSpPr>
          <p:cNvPr id="4" name="TextBox 3"/>
          <p:cNvSpPr txBox="1"/>
          <p:nvPr/>
        </p:nvSpPr>
        <p:spPr>
          <a:xfrm>
            <a:off x="457200" y="6477000"/>
            <a:ext cx="5029200" cy="307777"/>
          </a:xfrm>
          <a:prstGeom prst="rect">
            <a:avLst/>
          </a:prstGeom>
          <a:noFill/>
        </p:spPr>
        <p:txBody>
          <a:bodyPr wrap="square" rtlCol="0">
            <a:spAutoFit/>
          </a:bodyPr>
          <a:lstStyle/>
          <a:p>
            <a:r>
              <a:rPr lang="en-US" sz="1400" b="1" i="1" dirty="0">
                <a:solidFill>
                  <a:srgbClr val="FFFF00"/>
                </a:solidFill>
                <a:latin typeface="Arial" panose="020B0604020202020204" pitchFamily="34" charset="0"/>
                <a:cs typeface="Arial" panose="020B0604020202020204" pitchFamily="34" charset="0"/>
              </a:rPr>
              <a:t>IAS</a:t>
            </a:r>
            <a:r>
              <a:rPr lang="en-US" sz="1400" b="1" dirty="0">
                <a:solidFill>
                  <a:srgbClr val="FFFF00"/>
                </a:solidFill>
                <a:latin typeface="Arial" panose="020B0604020202020204" pitchFamily="34" charset="0"/>
                <a:cs typeface="Arial" panose="020B0604020202020204" pitchFamily="34" charset="0"/>
              </a:rPr>
              <a:t> 2015; Volk </a:t>
            </a:r>
            <a:r>
              <a:rPr lang="en-US" sz="1400" b="1" i="1" dirty="0">
                <a:solidFill>
                  <a:srgbClr val="FFFF00"/>
                </a:solidFill>
                <a:latin typeface="Arial" panose="020B0604020202020204" pitchFamily="34" charset="0"/>
                <a:cs typeface="Arial" panose="020B0604020202020204" pitchFamily="34" charset="0"/>
              </a:rPr>
              <a:t>CID</a:t>
            </a:r>
            <a:r>
              <a:rPr lang="en-US" sz="1400" b="1" dirty="0">
                <a:solidFill>
                  <a:srgbClr val="FFFF00"/>
                </a:solidFill>
                <a:latin typeface="Arial" panose="020B0604020202020204" pitchFamily="34" charset="0"/>
                <a:cs typeface="Arial" panose="020B0604020202020204" pitchFamily="34" charset="0"/>
              </a:rPr>
              <a:t> 2015</a:t>
            </a:r>
          </a:p>
        </p:txBody>
      </p:sp>
      <p:pic>
        <p:nvPicPr>
          <p:cNvPr id="5"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2707" y="4572001"/>
            <a:ext cx="4158293" cy="2133600"/>
          </a:xfrm>
          <a:prstGeom prst="rect">
            <a:avLst/>
          </a:prstGeom>
        </p:spPr>
      </p:pic>
    </p:spTree>
    <p:extLst>
      <p:ext uri="{BB962C8B-B14F-4D97-AF65-F5344CB8AC3E}">
        <p14:creationId xmlns:p14="http://schemas.microsoft.com/office/powerpoint/2010/main" val="20985054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z="3200" dirty="0">
                <a:solidFill>
                  <a:srgbClr val="FFFF00"/>
                </a:solidFill>
                <a:latin typeface="Arial" panose="020B0604020202020204" pitchFamily="34" charset="0"/>
                <a:cs typeface="Arial" panose="020B0604020202020204" pitchFamily="34" charset="0"/>
              </a:rPr>
              <a:t>Prevention as healthcare – Healthcare as prevention</a:t>
            </a:r>
          </a:p>
        </p:txBody>
      </p:sp>
      <p:sp>
        <p:nvSpPr>
          <p:cNvPr id="3" name="Content Placeholder 2"/>
          <p:cNvSpPr>
            <a:spLocks noGrp="1"/>
          </p:cNvSpPr>
          <p:nvPr>
            <p:ph idx="1"/>
          </p:nvPr>
        </p:nvSpPr>
        <p:spPr/>
        <p:txBody>
          <a:bodyPr/>
          <a:lstStyle/>
          <a:p>
            <a:pPr>
              <a:buClr>
                <a:srgbClr val="FFFF00"/>
              </a:buClr>
              <a:buSzPct val="100000"/>
              <a:buFont typeface="Arial" pitchFamily="34" charset="0"/>
              <a:buChar char="•"/>
            </a:pPr>
            <a:r>
              <a:rPr lang="en-US" sz="2800" dirty="0">
                <a:latin typeface="Arial" panose="020B0604020202020204" pitchFamily="34" charset="0"/>
                <a:cs typeface="Arial" panose="020B0604020202020204" pitchFamily="34" charset="0"/>
              </a:rPr>
              <a:t>How do we make HIV prevention services, including PrEP, a normative part of healthcare?</a:t>
            </a:r>
          </a:p>
          <a:p>
            <a:pPr lvl="1">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HIV testing as routine as cholesterol testing</a:t>
            </a:r>
          </a:p>
          <a:p>
            <a:pPr lvl="1">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Risk reduction as common as nutrition counseling, foot care for people with diabetes</a:t>
            </a:r>
          </a:p>
          <a:p>
            <a:pPr>
              <a:buClr>
                <a:srgbClr val="FFFF00"/>
              </a:buClr>
              <a:buSzPct val="100000"/>
              <a:buFont typeface="Arial" pitchFamily="34" charset="0"/>
              <a:buChar char="•"/>
            </a:pPr>
            <a:r>
              <a:rPr lang="en-US" sz="2800" dirty="0">
                <a:latin typeface="Arial" panose="020B0604020202020204" pitchFamily="34" charset="0"/>
                <a:cs typeface="Arial" panose="020B0604020202020204" pitchFamily="34" charset="0"/>
              </a:rPr>
              <a:t>Ensure reimbursement systems support routine HIV prevention services within clinics and by CBOs</a:t>
            </a:r>
          </a:p>
          <a:p>
            <a:pPr>
              <a:buFont typeface="Arial" pitchFamily="34" charset="0"/>
              <a:buChar char="•"/>
            </a:pPr>
            <a:endParaRPr lang="en-US" sz="2800" dirty="0">
              <a:latin typeface="Arial" panose="020B0604020202020204" pitchFamily="34" charset="0"/>
              <a:cs typeface="Arial" panose="020B0604020202020204" pitchFamily="34" charset="0"/>
            </a:endParaRPr>
          </a:p>
          <a:p>
            <a:pPr lvl="1">
              <a:buFont typeface="Arial" pitchFamily="34" charset="0"/>
              <a:buChar char="•"/>
            </a:pPr>
            <a:endParaRPr lang="en-US" sz="24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886804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a:t>New activities</a:t>
            </a:r>
          </a:p>
        </p:txBody>
      </p:sp>
      <p:sp>
        <p:nvSpPr>
          <p:cNvPr id="3" name="Content Placeholder 2"/>
          <p:cNvSpPr>
            <a:spLocks noGrp="1"/>
          </p:cNvSpPr>
          <p:nvPr>
            <p:ph idx="1"/>
          </p:nvPr>
        </p:nvSpPr>
        <p:spPr>
          <a:xfrm>
            <a:off x="533400" y="1143000"/>
            <a:ext cx="8001000" cy="4724400"/>
          </a:xfrm>
        </p:spPr>
        <p:txBody>
          <a:bodyPr/>
          <a:lstStyle/>
          <a:p>
            <a:pPr>
              <a:buSzPct val="100000"/>
              <a:buFont typeface="Arial" panose="020B0604020202020204" pitchFamily="34" charset="0"/>
              <a:buChar char="•"/>
            </a:pPr>
            <a:r>
              <a:rPr lang="en-US" dirty="0"/>
              <a:t>Community-based organization funding</a:t>
            </a:r>
          </a:p>
          <a:p>
            <a:pPr lvl="1">
              <a:buFont typeface="Arial" panose="020B0604020202020204" pitchFamily="34" charset="0"/>
              <a:buChar char="−"/>
            </a:pPr>
            <a:r>
              <a:rPr lang="en-US" b="1" dirty="0"/>
              <a:t>$216 million over 5 years; 137 organizations</a:t>
            </a:r>
          </a:p>
          <a:p>
            <a:pPr lvl="1">
              <a:buFont typeface="Arial" panose="020B0604020202020204" pitchFamily="34" charset="0"/>
              <a:buChar char="−"/>
            </a:pPr>
            <a:r>
              <a:rPr lang="en-US" b="1" dirty="0"/>
              <a:t>Highly affected jurisdictions and populations</a:t>
            </a:r>
          </a:p>
          <a:p>
            <a:pPr lvl="1">
              <a:buFont typeface="Arial" panose="020B0604020202020204" pitchFamily="34" charset="0"/>
              <a:buChar char="−"/>
            </a:pPr>
            <a:r>
              <a:rPr lang="en-US" b="1" dirty="0"/>
              <a:t>Support testing and continuum of care, empowering people to protect themselves, including PrEP</a:t>
            </a:r>
          </a:p>
          <a:p>
            <a:pPr lvl="1">
              <a:buFont typeface="Arial" panose="020B0604020202020204" pitchFamily="34" charset="0"/>
              <a:buChar char="−"/>
            </a:pPr>
            <a:endParaRPr lang="en-US" b="1" dirty="0"/>
          </a:p>
          <a:p>
            <a:pPr>
              <a:buSzPct val="100000"/>
              <a:buFont typeface="Arial" panose="020B0604020202020204" pitchFamily="34" charset="0"/>
              <a:buChar char="•"/>
            </a:pPr>
            <a:r>
              <a:rPr lang="en-US" dirty="0"/>
              <a:t>State and local health department funding focused on MSM and transgender persons of color</a:t>
            </a:r>
          </a:p>
          <a:p>
            <a:pPr lvl="1">
              <a:buFont typeface="Arial" panose="020B0604020202020204" pitchFamily="34" charset="0"/>
              <a:buChar char="−"/>
            </a:pPr>
            <a:r>
              <a:rPr lang="en-US" b="1" dirty="0"/>
              <a:t>1) Improve continuum of care, PrEP, risk reduction </a:t>
            </a:r>
          </a:p>
          <a:p>
            <a:pPr lvl="1">
              <a:buFont typeface="Arial" panose="020B0604020202020204" pitchFamily="34" charset="0"/>
              <a:buChar char="−"/>
            </a:pPr>
            <a:r>
              <a:rPr lang="en-US" b="1" dirty="0"/>
              <a:t>2) Data to Care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752" y="990600"/>
            <a:ext cx="2212848" cy="24018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352" y="3200400"/>
            <a:ext cx="2212848" cy="24201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600" y="5257800"/>
            <a:ext cx="1106424" cy="947376"/>
          </a:xfrm>
          <a:prstGeom prst="rect">
            <a:avLst/>
          </a:prstGeom>
        </p:spPr>
      </p:pic>
    </p:spTree>
    <p:extLst>
      <p:ext uri="{BB962C8B-B14F-4D97-AF65-F5344CB8AC3E}">
        <p14:creationId xmlns:p14="http://schemas.microsoft.com/office/powerpoint/2010/main" val="30329150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46" y="693332"/>
            <a:ext cx="10972800" cy="625248"/>
          </a:xfrm>
        </p:spPr>
        <p:txBody>
          <a:bodyPr/>
          <a:lstStyle/>
          <a:p>
            <a:r>
              <a:rPr lang="en-US" dirty="0">
                <a:solidFill>
                  <a:srgbClr val="FFFF00"/>
                </a:solidFill>
                <a:latin typeface="Arial" panose="020B0604020202020204" pitchFamily="34" charset="0"/>
                <a:cs typeface="Arial" panose="020B0604020202020204" pitchFamily="34" charset="0"/>
              </a:rPr>
              <a:t>Act Against AIDS new National Testing Campaign</a:t>
            </a:r>
            <a:br>
              <a:rPr lang="en-US" dirty="0">
                <a:solidFill>
                  <a:srgbClr val="FFFF00"/>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08463" y="1160975"/>
            <a:ext cx="7680961" cy="512064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6204" y="392346"/>
            <a:ext cx="1017129" cy="10439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67" y="274638"/>
            <a:ext cx="1017129" cy="1043942"/>
          </a:xfrm>
          <a:prstGeom prst="rect">
            <a:avLst/>
          </a:prstGeom>
        </p:spPr>
      </p:pic>
    </p:spTree>
    <p:extLst>
      <p:ext uri="{BB962C8B-B14F-4D97-AF65-F5344CB8AC3E}">
        <p14:creationId xmlns:p14="http://schemas.microsoft.com/office/powerpoint/2010/main" val="25029029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591800" cy="1143000"/>
          </a:xfrm>
        </p:spPr>
        <p:txBody>
          <a:bodyPr/>
          <a:lstStyle/>
          <a:p>
            <a:pPr>
              <a:lnSpc>
                <a:spcPts val="3600"/>
              </a:lnSpc>
            </a:pPr>
            <a:r>
              <a:rPr lang="en-US" sz="3600" dirty="0">
                <a:solidFill>
                  <a:srgbClr val="FFFF00"/>
                </a:solidFill>
              </a:rPr>
              <a:t>What is the new generation of risk messaging?</a:t>
            </a:r>
          </a:p>
        </p:txBody>
      </p:sp>
      <p:sp>
        <p:nvSpPr>
          <p:cNvPr id="3" name="Content Placeholder 4"/>
          <p:cNvSpPr>
            <a:spLocks noGrp="1"/>
          </p:cNvSpPr>
          <p:nvPr>
            <p:ph idx="4294967295"/>
          </p:nvPr>
        </p:nvSpPr>
        <p:spPr>
          <a:xfrm>
            <a:off x="685800" y="1295402"/>
            <a:ext cx="7772400" cy="2819399"/>
          </a:xfrm>
          <a:prstGeom prst="rect">
            <a:avLst/>
          </a:prstGeom>
        </p:spPr>
        <p:txBody>
          <a:bodyPr/>
          <a:lstStyle/>
          <a:p>
            <a:pPr>
              <a:spcBef>
                <a:spcPts val="600"/>
              </a:spcBef>
              <a:spcAft>
                <a:spcPts val="600"/>
              </a:spcAft>
              <a:buClr>
                <a:srgbClr val="FFFF00"/>
              </a:buClr>
              <a:defRPr/>
            </a:pPr>
            <a:r>
              <a:rPr lang="en-US" sz="2400" b="1" dirty="0">
                <a:solidFill>
                  <a:schemeClr val="bg2"/>
                </a:solidFill>
                <a:latin typeface="Arial" pitchFamily="34" charset="0"/>
                <a:cs typeface="Arial" pitchFamily="34" charset="0"/>
              </a:rPr>
              <a:t>“Protection” is no longer restricted to condoms</a:t>
            </a:r>
          </a:p>
          <a:p>
            <a:pPr>
              <a:spcBef>
                <a:spcPts val="600"/>
              </a:spcBef>
              <a:spcAft>
                <a:spcPts val="600"/>
              </a:spcAft>
              <a:buClr>
                <a:srgbClr val="FFFF00"/>
              </a:buClr>
              <a:defRPr/>
            </a:pPr>
            <a:r>
              <a:rPr lang="en-US" sz="2400" b="1" dirty="0">
                <a:solidFill>
                  <a:schemeClr val="bg2"/>
                </a:solidFill>
                <a:latin typeface="Arial" pitchFamily="34" charset="0"/>
                <a:cs typeface="Arial" pitchFamily="34" charset="0"/>
              </a:rPr>
              <a:t>No studies have assessed effectiveness of risk reduction for HIV-negative persons incorporating ART by partner, PrEP, </a:t>
            </a:r>
            <a:r>
              <a:rPr lang="en-US" sz="2400" b="1" dirty="0" err="1">
                <a:solidFill>
                  <a:schemeClr val="bg2"/>
                </a:solidFill>
                <a:latin typeface="Arial" pitchFamily="34" charset="0"/>
                <a:cs typeface="Arial" pitchFamily="34" charset="0"/>
              </a:rPr>
              <a:t>nPEP</a:t>
            </a:r>
            <a:r>
              <a:rPr lang="en-US" sz="2400" b="1" dirty="0">
                <a:solidFill>
                  <a:schemeClr val="bg2"/>
                </a:solidFill>
                <a:latin typeface="Arial" pitchFamily="34" charset="0"/>
                <a:cs typeface="Arial" pitchFamily="34" charset="0"/>
              </a:rPr>
              <a:t>, male circumcision, and </a:t>
            </a:r>
            <a:r>
              <a:rPr lang="en-US" sz="2400" b="1" dirty="0" err="1">
                <a:solidFill>
                  <a:schemeClr val="bg2"/>
                </a:solidFill>
                <a:latin typeface="Arial" pitchFamily="34" charset="0"/>
                <a:cs typeface="Arial" pitchFamily="34" charset="0"/>
              </a:rPr>
              <a:t>serosorting</a:t>
            </a:r>
            <a:endParaRPr lang="en-US" sz="2400" b="1" dirty="0">
              <a:solidFill>
                <a:schemeClr val="bg2"/>
              </a:solidFill>
              <a:latin typeface="Arial" pitchFamily="34" charset="0"/>
              <a:cs typeface="Arial" pitchFamily="34" charset="0"/>
            </a:endParaRPr>
          </a:p>
          <a:p>
            <a:pPr>
              <a:spcBef>
                <a:spcPts val="600"/>
              </a:spcBef>
              <a:spcAft>
                <a:spcPts val="600"/>
              </a:spcAft>
              <a:buClr>
                <a:srgbClr val="FFFF00"/>
              </a:buClr>
              <a:defRPr/>
            </a:pPr>
            <a:r>
              <a:rPr lang="en-US" sz="2400" b="1" dirty="0">
                <a:solidFill>
                  <a:schemeClr val="bg2"/>
                </a:solidFill>
                <a:latin typeface="Arial" pitchFamily="34" charset="0"/>
                <a:cs typeface="Arial" pitchFamily="34" charset="0"/>
              </a:rPr>
              <a:t>Few studies have assessed new approaches for persons with HIV and their partners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904" y="990600"/>
            <a:ext cx="2749296" cy="3863629"/>
          </a:xfrm>
          <a:prstGeom prst="rect">
            <a:avLst/>
          </a:prstGeom>
        </p:spPr>
      </p:pic>
      <p:pic>
        <p:nvPicPr>
          <p:cNvPr id="9" name="Picture 8" descr="stronger_Page_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8200" y="3745990"/>
            <a:ext cx="1999966" cy="2666621"/>
          </a:xfrm>
          <a:prstGeom prst="rect">
            <a:avLst/>
          </a:prstGeom>
          <a:ln>
            <a:solidFill>
              <a:schemeClr val="tx2"/>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5079301"/>
            <a:ext cx="3651504" cy="1194816"/>
          </a:xfrm>
          <a:prstGeom prst="rect">
            <a:avLst/>
          </a:prstGeom>
        </p:spPr>
      </p:pic>
    </p:spTree>
    <p:extLst>
      <p:ext uri="{BB962C8B-B14F-4D97-AF65-F5344CB8AC3E}">
        <p14:creationId xmlns:p14="http://schemas.microsoft.com/office/powerpoint/2010/main" val="158610645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78" y="2667000"/>
            <a:ext cx="3258922" cy="2514600"/>
          </a:xfrm>
          <a:prstGeom prst="rect">
            <a:avLst/>
          </a:prstGeom>
        </p:spPr>
      </p:pic>
      <p:cxnSp>
        <p:nvCxnSpPr>
          <p:cNvPr id="10" name="Straight Arrow Connector 9"/>
          <p:cNvCxnSpPr/>
          <p:nvPr/>
        </p:nvCxnSpPr>
        <p:spPr>
          <a:xfrm>
            <a:off x="6096000" y="3924300"/>
            <a:ext cx="914400" cy="876300"/>
          </a:xfrm>
          <a:prstGeom prst="straightConnector1">
            <a:avLst/>
          </a:prstGeom>
          <a:ln w="2857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81200" y="350838"/>
            <a:ext cx="8229600" cy="639762"/>
          </a:xfrm>
        </p:spPr>
        <p:txBody>
          <a:bodyPr/>
          <a:lstStyle/>
          <a:p>
            <a:r>
              <a:rPr lang="en-US" sz="3200" dirty="0">
                <a:solidFill>
                  <a:srgbClr val="FFFF00"/>
                </a:solidFill>
              </a:rPr>
              <a:t>HIV Risk Reduction Tool</a:t>
            </a:r>
          </a:p>
        </p:txBody>
      </p:sp>
      <p:sp>
        <p:nvSpPr>
          <p:cNvPr id="3" name="Content Placeholder 2"/>
          <p:cNvSpPr>
            <a:spLocks noGrp="1"/>
          </p:cNvSpPr>
          <p:nvPr>
            <p:ph idx="11"/>
          </p:nvPr>
        </p:nvSpPr>
        <p:spPr>
          <a:xfrm>
            <a:off x="685800" y="1143000"/>
            <a:ext cx="10820400" cy="4990219"/>
          </a:xfrm>
        </p:spPr>
        <p:txBody>
          <a:bodyPr/>
          <a:lstStyle/>
          <a:p>
            <a:pPr>
              <a:buClr>
                <a:srgbClr val="FFFF00"/>
              </a:buClr>
            </a:pPr>
            <a:r>
              <a:rPr lang="en-US" dirty="0">
                <a:latin typeface="Arial" panose="020B0604020202020204" pitchFamily="34" charset="0"/>
                <a:cs typeface="Arial" panose="020B0604020202020204" pitchFamily="34" charset="0"/>
              </a:rPr>
              <a:t>User-friendly tool for different audiences of risk estimates and HIV prevention messages incorporating ART, PrEP and new prevention tools</a:t>
            </a:r>
          </a:p>
          <a:p>
            <a:pPr lvl="1"/>
            <a:r>
              <a:rPr lang="en-US" b="1" dirty="0">
                <a:latin typeface="Arial" panose="020B0604020202020204" pitchFamily="34" charset="0"/>
                <a:cs typeface="Arial" panose="020B0604020202020204" pitchFamily="34" charset="0"/>
              </a:rPr>
              <a:t>Content structured to enable tailoring by user</a:t>
            </a:r>
          </a:p>
          <a:p>
            <a:pPr lvl="1"/>
            <a:endParaRPr lang="en-US" sz="2800" dirty="0"/>
          </a:p>
          <a:p>
            <a:pPr lvl="1"/>
            <a:endParaRPr lang="en-US" dirty="0"/>
          </a:p>
        </p:txBody>
      </p:sp>
      <p:cxnSp>
        <p:nvCxnSpPr>
          <p:cNvPr id="9" name="Straight Arrow Connector 8"/>
          <p:cNvCxnSpPr/>
          <p:nvPr/>
        </p:nvCxnSpPr>
        <p:spPr>
          <a:xfrm flipV="1">
            <a:off x="6293007" y="3187890"/>
            <a:ext cx="992501" cy="545910"/>
          </a:xfrm>
          <a:prstGeom prst="straightConnector1">
            <a:avLst/>
          </a:prstGeom>
          <a:ln w="2857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6860" y="4012736"/>
            <a:ext cx="2592633" cy="26928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583" y="2895600"/>
            <a:ext cx="4139184" cy="3054096"/>
          </a:xfrm>
          <a:prstGeom prst="rect">
            <a:avLst/>
          </a:prstGeom>
        </p:spPr>
      </p:pic>
    </p:spTree>
    <p:extLst>
      <p:ext uri="{BB962C8B-B14F-4D97-AF65-F5344CB8AC3E}">
        <p14:creationId xmlns:p14="http://schemas.microsoft.com/office/powerpoint/2010/main" val="352940639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828800" y="533400"/>
            <a:ext cx="8616675" cy="768350"/>
          </a:xfrm>
        </p:spPr>
        <p:txBody>
          <a:bodyPr/>
          <a:lstStyle/>
          <a:p>
            <a:r>
              <a:rPr lang="en-US" sz="3200" b="1" dirty="0">
                <a:solidFill>
                  <a:srgbClr val="FFFF00"/>
                </a:solidFill>
                <a:latin typeface="Arial" panose="020B0604020202020204" pitchFamily="34" charset="0"/>
                <a:cs typeface="Arial" panose="020B0604020202020204" pitchFamily="34" charset="0"/>
              </a:rPr>
              <a:t>Condom use</a:t>
            </a:r>
          </a:p>
        </p:txBody>
      </p:sp>
      <p:sp>
        <p:nvSpPr>
          <p:cNvPr id="113667" name="Rectangle 3"/>
          <p:cNvSpPr>
            <a:spLocks noGrp="1" noChangeArrowheads="1"/>
          </p:cNvSpPr>
          <p:nvPr>
            <p:ph idx="1"/>
          </p:nvPr>
        </p:nvSpPr>
        <p:spPr>
          <a:xfrm>
            <a:off x="896869" y="1219200"/>
            <a:ext cx="10480538" cy="2725737"/>
          </a:xfrm>
        </p:spPr>
        <p:txBody>
          <a:bodyPr/>
          <a:lstStyle/>
          <a:p>
            <a:pPr>
              <a:spcBef>
                <a:spcPct val="0"/>
              </a:spcBef>
              <a:spcAft>
                <a:spcPts val="300"/>
              </a:spcAft>
              <a:buClr>
                <a:srgbClr val="FFFF00"/>
              </a:buClr>
              <a:defRPr/>
            </a:pPr>
            <a:r>
              <a:rPr lang="en-US" sz="2800" b="1" dirty="0">
                <a:solidFill>
                  <a:schemeClr val="bg1"/>
                </a:solidFill>
                <a:latin typeface="Arial" panose="020B0604020202020204" pitchFamily="34" charset="0"/>
                <a:ea typeface="+mj-ea"/>
                <a:cs typeface="Arial" panose="020B0604020202020204" pitchFamily="34" charset="0"/>
              </a:rPr>
              <a:t>In national sample, &gt;70% of adolescents reported condom use during last sex</a:t>
            </a:r>
          </a:p>
          <a:p>
            <a:pPr lvl="1">
              <a:spcBef>
                <a:spcPct val="0"/>
              </a:spcBef>
              <a:spcAft>
                <a:spcPts val="300"/>
              </a:spcAft>
              <a:buClr>
                <a:srgbClr val="FFFF00"/>
              </a:buClr>
              <a:buFontTx/>
              <a:buChar char="−"/>
              <a:defRPr/>
            </a:pPr>
            <a:r>
              <a:rPr lang="en-US" sz="2000" b="1" dirty="0">
                <a:solidFill>
                  <a:schemeClr val="bg1"/>
                </a:solidFill>
                <a:latin typeface="Arial" panose="020B0604020202020204" pitchFamily="34" charset="0"/>
                <a:ea typeface="+mj-ea"/>
                <a:cs typeface="Arial" panose="020B0604020202020204" pitchFamily="34" charset="0"/>
              </a:rPr>
              <a:t>However, 22% of women and 25% of men of all ages reported condom use</a:t>
            </a:r>
          </a:p>
          <a:p>
            <a:pPr lvl="1">
              <a:spcBef>
                <a:spcPct val="0"/>
              </a:spcBef>
              <a:spcAft>
                <a:spcPts val="300"/>
              </a:spcAft>
              <a:buClr>
                <a:srgbClr val="FFFF00"/>
              </a:buClr>
              <a:buFontTx/>
              <a:buChar char="−"/>
              <a:defRPr/>
            </a:pPr>
            <a:r>
              <a:rPr lang="en-US" sz="2000" b="1" dirty="0">
                <a:solidFill>
                  <a:schemeClr val="bg1"/>
                </a:solidFill>
                <a:latin typeface="Arial" panose="020B0604020202020204" pitchFamily="34" charset="0"/>
                <a:ea typeface="+mj-ea"/>
                <a:cs typeface="Arial" panose="020B0604020202020204" pitchFamily="34" charset="0"/>
              </a:rPr>
              <a:t>Use more than twice as likely with casual than “relationship” partner</a:t>
            </a:r>
          </a:p>
          <a:p>
            <a:pPr>
              <a:spcBef>
                <a:spcPct val="0"/>
              </a:spcBef>
              <a:spcAft>
                <a:spcPts val="300"/>
              </a:spcAft>
              <a:buClr>
                <a:srgbClr val="FFFF00"/>
              </a:buClr>
              <a:defRPr/>
            </a:pPr>
            <a:r>
              <a:rPr lang="en-US" sz="2800" b="1" dirty="0">
                <a:solidFill>
                  <a:schemeClr val="bg1"/>
                </a:solidFill>
                <a:latin typeface="Arial" panose="020B0604020202020204" pitchFamily="34" charset="0"/>
                <a:ea typeface="+mj-ea"/>
                <a:cs typeface="Arial" panose="020B0604020202020204" pitchFamily="34" charset="0"/>
              </a:rPr>
              <a:t>Couples stop using condoms over time</a:t>
            </a:r>
          </a:p>
          <a:p>
            <a:pPr lvl="1">
              <a:spcBef>
                <a:spcPct val="0"/>
              </a:spcBef>
              <a:spcAft>
                <a:spcPts val="300"/>
              </a:spcAft>
              <a:buClr>
                <a:srgbClr val="FFFF00"/>
              </a:buClr>
              <a:buFontTx/>
              <a:buChar char="−"/>
              <a:defRPr/>
            </a:pPr>
            <a:r>
              <a:rPr lang="en-US" sz="2000" b="1" dirty="0">
                <a:solidFill>
                  <a:schemeClr val="bg1"/>
                </a:solidFill>
                <a:latin typeface="Arial" panose="020B0604020202020204" pitchFamily="34" charset="0"/>
                <a:ea typeface="+mj-ea"/>
                <a:cs typeface="Arial" panose="020B0604020202020204" pitchFamily="34" charset="0"/>
              </a:rPr>
              <a:t>Men and women &gt;5 times less likely to use condom if had sex &gt;10 times previously</a:t>
            </a:r>
          </a:p>
          <a:p>
            <a:pPr>
              <a:spcBef>
                <a:spcPts val="600"/>
              </a:spcBef>
              <a:buClr>
                <a:srgbClr val="FFFF00"/>
              </a:buClr>
            </a:pPr>
            <a:r>
              <a:rPr lang="en-US" sz="2800" b="1" dirty="0">
                <a:solidFill>
                  <a:schemeClr val="bg1"/>
                </a:solidFill>
                <a:latin typeface="Arial" panose="020B0604020202020204" pitchFamily="34" charset="0"/>
                <a:cs typeface="Arial" panose="020B0604020202020204" pitchFamily="34" charset="0"/>
              </a:rPr>
              <a:t>Among MSM, 68% of HIV transmission from main partner</a:t>
            </a:r>
          </a:p>
          <a:p>
            <a:pPr lvl="1">
              <a:spcBef>
                <a:spcPts val="600"/>
              </a:spcBef>
              <a:buClr>
                <a:srgbClr val="FFFF00"/>
              </a:buClr>
              <a:buFontTx/>
              <a:buChar char="−"/>
            </a:pPr>
            <a:r>
              <a:rPr lang="en-US" sz="2000" b="1" dirty="0">
                <a:solidFill>
                  <a:schemeClr val="bg1"/>
                </a:solidFill>
                <a:latin typeface="Arial" panose="020B0604020202020204" pitchFamily="34" charset="0"/>
                <a:cs typeface="Arial" panose="020B0604020202020204" pitchFamily="34" charset="0"/>
              </a:rPr>
              <a:t>Higher number of sex acts, more frequent receptive role, and lower condom use</a:t>
            </a:r>
          </a:p>
          <a:p>
            <a:pPr lvl="1">
              <a:spcBef>
                <a:spcPct val="0"/>
              </a:spcBef>
              <a:spcAft>
                <a:spcPts val="300"/>
              </a:spcAft>
              <a:buFont typeface="Arial" pitchFamily="34" charset="0"/>
              <a:buChar char="•"/>
              <a:defRPr/>
            </a:pPr>
            <a:endParaRPr lang="en-US" sz="2400" b="1" dirty="0">
              <a:latin typeface="Arial" panose="020B0604020202020204" pitchFamily="34" charset="0"/>
              <a:ea typeface="+mj-ea"/>
              <a:cs typeface="Arial" panose="020B0604020202020204" pitchFamily="34" charset="0"/>
            </a:endParaRPr>
          </a:p>
          <a:p>
            <a:pPr>
              <a:spcBef>
                <a:spcPct val="0"/>
              </a:spcBef>
              <a:defRPr/>
            </a:pPr>
            <a:endParaRPr lang="en-US" b="1" dirty="0">
              <a:latin typeface="+mj-lt"/>
              <a:ea typeface="+mj-ea"/>
              <a:cs typeface="+mj-cs"/>
            </a:endParaRPr>
          </a:p>
        </p:txBody>
      </p:sp>
      <p:sp>
        <p:nvSpPr>
          <p:cNvPr id="5" name="Text Box 4"/>
          <p:cNvSpPr txBox="1">
            <a:spLocks noChangeArrowheads="1"/>
          </p:cNvSpPr>
          <p:nvPr/>
        </p:nvSpPr>
        <p:spPr bwMode="auto">
          <a:xfrm>
            <a:off x="457200" y="6580887"/>
            <a:ext cx="5857056" cy="246221"/>
          </a:xfrm>
          <a:prstGeom prst="rect">
            <a:avLst/>
          </a:prstGeom>
          <a:noFill/>
          <a:ln w="9525">
            <a:noFill/>
            <a:miter lim="800000"/>
            <a:headEnd/>
            <a:tailEnd/>
          </a:ln>
        </p:spPr>
        <p:txBody>
          <a:bodyPr wrap="square">
            <a:spAutoFit/>
          </a:bodyPr>
          <a:lstStyle/>
          <a:p>
            <a:r>
              <a:rPr lang="en-US" sz="1000" b="1" dirty="0">
                <a:solidFill>
                  <a:srgbClr val="FFFF00"/>
                </a:solidFill>
                <a:latin typeface="Arial" panose="020B0604020202020204" pitchFamily="34" charset="0"/>
                <a:cs typeface="Arial" panose="020B0604020202020204" pitchFamily="34" charset="0"/>
              </a:rPr>
              <a:t>Reece  </a:t>
            </a:r>
            <a:r>
              <a:rPr lang="en-US" sz="1000" b="1" i="1" dirty="0">
                <a:solidFill>
                  <a:srgbClr val="FFFF00"/>
                </a:solidFill>
                <a:latin typeface="Arial" panose="020B0604020202020204" pitchFamily="34" charset="0"/>
                <a:cs typeface="Arial" panose="020B0604020202020204" pitchFamily="34" charset="0"/>
              </a:rPr>
              <a:t>J Sex Med </a:t>
            </a:r>
            <a:r>
              <a:rPr lang="en-US" sz="1000" b="1" dirty="0">
                <a:solidFill>
                  <a:srgbClr val="FFFF00"/>
                </a:solidFill>
                <a:latin typeface="Arial" panose="020B0604020202020204" pitchFamily="34" charset="0"/>
                <a:cs typeface="Arial" panose="020B0604020202020204" pitchFamily="34" charset="0"/>
              </a:rPr>
              <a:t>2010; 7 (</a:t>
            </a:r>
            <a:r>
              <a:rPr lang="en-US" sz="1000" b="1" dirty="0" err="1">
                <a:solidFill>
                  <a:srgbClr val="FFFF00"/>
                </a:solidFill>
                <a:latin typeface="Arial" panose="020B0604020202020204" pitchFamily="34" charset="0"/>
                <a:cs typeface="Arial" panose="020B0604020202020204" pitchFamily="34" charset="0"/>
              </a:rPr>
              <a:t>suppl</a:t>
            </a:r>
            <a:r>
              <a:rPr lang="en-US" sz="1000" b="1" dirty="0">
                <a:solidFill>
                  <a:srgbClr val="FFFF00"/>
                </a:solidFill>
                <a:latin typeface="Arial" panose="020B0604020202020204" pitchFamily="34" charset="0"/>
                <a:cs typeface="Arial" panose="020B0604020202020204" pitchFamily="34" charset="0"/>
              </a:rPr>
              <a:t> 5); Sanders </a:t>
            </a:r>
            <a:r>
              <a:rPr lang="en-US" sz="1000" b="1" i="1" dirty="0">
                <a:solidFill>
                  <a:srgbClr val="FFFF00"/>
                </a:solidFill>
                <a:latin typeface="Arial" panose="020B0604020202020204" pitchFamily="34" charset="0"/>
                <a:cs typeface="Arial" panose="020B0604020202020204" pitchFamily="34" charset="0"/>
              </a:rPr>
              <a:t>J Sex Med </a:t>
            </a:r>
            <a:r>
              <a:rPr lang="en-US" sz="1000" b="1" dirty="0">
                <a:solidFill>
                  <a:srgbClr val="FFFF00"/>
                </a:solidFill>
                <a:latin typeface="Arial" panose="020B0604020202020204" pitchFamily="34" charset="0"/>
                <a:cs typeface="Arial" panose="020B0604020202020204" pitchFamily="34" charset="0"/>
              </a:rPr>
              <a:t>2010; 7 (</a:t>
            </a:r>
            <a:r>
              <a:rPr lang="en-US" sz="1000" b="1" dirty="0" err="1">
                <a:solidFill>
                  <a:srgbClr val="FFFF00"/>
                </a:solidFill>
                <a:latin typeface="Arial" panose="020B0604020202020204" pitchFamily="34" charset="0"/>
                <a:cs typeface="Arial" panose="020B0604020202020204" pitchFamily="34" charset="0"/>
              </a:rPr>
              <a:t>suppl</a:t>
            </a:r>
            <a:r>
              <a:rPr lang="en-US" sz="1000" b="1" dirty="0">
                <a:solidFill>
                  <a:srgbClr val="FFFF00"/>
                </a:solidFill>
                <a:latin typeface="Arial" panose="020B0604020202020204" pitchFamily="34" charset="0"/>
                <a:cs typeface="Arial" panose="020B0604020202020204" pitchFamily="34" charset="0"/>
              </a:rPr>
              <a:t> 5); Sullivan </a:t>
            </a:r>
            <a:r>
              <a:rPr lang="en-US" sz="1000" b="1" i="1" dirty="0">
                <a:solidFill>
                  <a:srgbClr val="FFFF00"/>
                </a:solidFill>
                <a:latin typeface="Arial" panose="020B0604020202020204" pitchFamily="34" charset="0"/>
                <a:cs typeface="Arial" panose="020B0604020202020204" pitchFamily="34" charset="0"/>
              </a:rPr>
              <a:t>AIDS</a:t>
            </a:r>
            <a:r>
              <a:rPr lang="en-US" sz="1000" b="1" dirty="0">
                <a:solidFill>
                  <a:srgbClr val="FFFF00"/>
                </a:solidFill>
                <a:latin typeface="Arial" panose="020B0604020202020204" pitchFamily="34" charset="0"/>
                <a:cs typeface="Arial" panose="020B0604020202020204" pitchFamily="34" charset="0"/>
              </a:rPr>
              <a:t> 2009</a:t>
            </a:r>
            <a:r>
              <a:rPr lang="fr-FR" sz="1000" b="1" dirty="0">
                <a:solidFill>
                  <a:prstClr val="white"/>
                </a:solidFill>
                <a:latin typeface="Arial" panose="020B0604020202020204" pitchFamily="34" charset="0"/>
                <a:cs typeface="Arial" panose="020B0604020202020204" pitchFamily="34" charset="0"/>
              </a:rPr>
              <a:t> </a:t>
            </a:r>
            <a:r>
              <a:rPr lang="en-US" sz="1000" b="1"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253840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Overview</a:t>
            </a:r>
          </a:p>
        </p:txBody>
      </p:sp>
      <p:sp>
        <p:nvSpPr>
          <p:cNvPr id="3" name="Content Placeholder 2"/>
          <p:cNvSpPr>
            <a:spLocks noGrp="1"/>
          </p:cNvSpPr>
          <p:nvPr>
            <p:ph idx="1"/>
          </p:nvPr>
        </p:nvSpPr>
        <p:spPr>
          <a:xfrm>
            <a:off x="2209800" y="1676400"/>
            <a:ext cx="8229600" cy="4191000"/>
          </a:xfrm>
        </p:spPr>
        <p:txBody>
          <a:bodyPr/>
          <a:lstStyle/>
          <a:p>
            <a:r>
              <a:rPr lang="en-US" dirty="0"/>
              <a:t>Science and practice of High Impact Prevention</a:t>
            </a:r>
          </a:p>
          <a:p>
            <a:r>
              <a:rPr lang="en-US" dirty="0"/>
              <a:t>State of HIV epidemic including health equity</a:t>
            </a:r>
          </a:p>
          <a:p>
            <a:r>
              <a:rPr lang="en-US" dirty="0"/>
              <a:t>High Impact Prevention 2.0</a:t>
            </a:r>
          </a:p>
          <a:p>
            <a:r>
              <a:rPr lang="en-US" dirty="0"/>
              <a:t>Importance of monitoring and feedback</a:t>
            </a:r>
          </a:p>
          <a:p>
            <a:endParaRPr lang="en-US" dirty="0"/>
          </a:p>
        </p:txBody>
      </p:sp>
    </p:spTree>
    <p:extLst>
      <p:ext uri="{BB962C8B-B14F-4D97-AF65-F5344CB8AC3E}">
        <p14:creationId xmlns:p14="http://schemas.microsoft.com/office/powerpoint/2010/main" val="120713873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92162"/>
          </a:xfrm>
        </p:spPr>
        <p:txBody>
          <a:bodyPr/>
          <a:lstStyle/>
          <a:p>
            <a:r>
              <a:rPr lang="en-US" sz="3600" dirty="0">
                <a:solidFill>
                  <a:srgbClr val="FFFF00"/>
                </a:solidFill>
                <a:latin typeface="Arial" panose="020B0604020202020204" pitchFamily="34" charset="0"/>
                <a:cs typeface="Arial" panose="020B0604020202020204" pitchFamily="34" charset="0"/>
              </a:rPr>
              <a:t>Sexual health education</a:t>
            </a:r>
          </a:p>
        </p:txBody>
      </p:sp>
      <p:sp>
        <p:nvSpPr>
          <p:cNvPr id="3" name="Content Placeholder 2"/>
          <p:cNvSpPr>
            <a:spLocks noGrp="1"/>
          </p:cNvSpPr>
          <p:nvPr>
            <p:ph idx="1"/>
          </p:nvPr>
        </p:nvSpPr>
        <p:spPr>
          <a:xfrm>
            <a:off x="1600200" y="1066800"/>
            <a:ext cx="9677400" cy="4191000"/>
          </a:xfrm>
        </p:spPr>
        <p:txBody>
          <a:bodyPr/>
          <a:lstStyle/>
          <a:p>
            <a:pPr>
              <a:buClr>
                <a:srgbClr val="FFFF00"/>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Good sex education is a counter measure to false information</a:t>
            </a:r>
          </a:p>
          <a:p>
            <a:pPr marL="0" indent="0">
              <a:buNone/>
            </a:pP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39" t="3653" r="2739" b="5023"/>
          <a:stretch/>
        </p:blipFill>
        <p:spPr>
          <a:xfrm>
            <a:off x="3102496" y="1828800"/>
            <a:ext cx="5965304" cy="4322684"/>
          </a:xfrm>
          <a:prstGeom prst="rect">
            <a:avLst/>
          </a:prstGeom>
          <a:ln>
            <a:solidFill>
              <a:schemeClr val="tx1">
                <a:lumMod val="50000"/>
              </a:schemeClr>
            </a:solidFill>
          </a:ln>
        </p:spPr>
      </p:pic>
      <p:sp>
        <p:nvSpPr>
          <p:cNvPr id="6" name="Text Placeholder 9"/>
          <p:cNvSpPr>
            <a:spLocks noGrp="1"/>
          </p:cNvSpPr>
          <p:nvPr>
            <p:ph type="body" sz="quarter" idx="10"/>
          </p:nvPr>
        </p:nvSpPr>
        <p:spPr>
          <a:xfrm>
            <a:off x="381000" y="6159619"/>
            <a:ext cx="8229600" cy="609600"/>
          </a:xfrm>
        </p:spPr>
        <p:txBody>
          <a:bodyPr/>
          <a:lstStyle/>
          <a:p>
            <a:r>
              <a:rPr lang="en-US" b="1" dirty="0">
                <a:solidFill>
                  <a:srgbClr val="FFFF00"/>
                </a:solidFill>
                <a:latin typeface="Arial" panose="020B0604020202020204" pitchFamily="34" charset="0"/>
                <a:cs typeface="Arial" panose="020B0604020202020204" pitchFamily="34" charset="0"/>
              </a:rPr>
              <a:t>School Health Policies and Practices Study, 2014</a:t>
            </a:r>
          </a:p>
        </p:txBody>
      </p:sp>
    </p:spTree>
    <p:extLst>
      <p:ext uri="{BB962C8B-B14F-4D97-AF65-F5344CB8AC3E}">
        <p14:creationId xmlns:p14="http://schemas.microsoft.com/office/powerpoint/2010/main" val="332962419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73162"/>
            <a:ext cx="8229600" cy="884238"/>
          </a:xfrm>
        </p:spPr>
        <p:txBody>
          <a:bodyPr/>
          <a:lstStyle/>
          <a:p>
            <a:pPr>
              <a:lnSpc>
                <a:spcPts val="3900"/>
              </a:lnSpc>
            </a:pPr>
            <a:r>
              <a:rPr lang="en-US" dirty="0"/>
              <a:t>Substance abuse as risk for HIV, hepatitis, and STDs among teens</a:t>
            </a:r>
            <a:br>
              <a:rPr lang="en-US" dirty="0"/>
            </a:br>
            <a:endParaRPr lang="en-US" dirty="0"/>
          </a:p>
        </p:txBody>
      </p:sp>
      <p:sp>
        <p:nvSpPr>
          <p:cNvPr id="4" name="Text Placeholder 3"/>
          <p:cNvSpPr>
            <a:spLocks noGrp="1"/>
          </p:cNvSpPr>
          <p:nvPr>
            <p:ph type="body" sz="quarter" idx="10"/>
          </p:nvPr>
        </p:nvSpPr>
        <p:spPr>
          <a:xfrm>
            <a:off x="457200" y="6172200"/>
            <a:ext cx="9144000" cy="609600"/>
          </a:xfrm>
          <a:prstGeom prst="rect">
            <a:avLst/>
          </a:prstGeom>
        </p:spPr>
        <p:txBody>
          <a:bodyPr/>
          <a:lstStyle/>
          <a:p>
            <a:pPr marL="89297" indent="-89297"/>
            <a:r>
              <a:rPr lang="en-US" b="1" dirty="0" err="1">
                <a:solidFill>
                  <a:srgbClr val="FFFF00"/>
                </a:solidFill>
                <a:latin typeface="Arial" panose="020B0604020202020204" pitchFamily="34" charset="0"/>
                <a:cs typeface="Arial" panose="020B0604020202020204" pitchFamily="34" charset="0"/>
              </a:rPr>
              <a:t>Kann</a:t>
            </a:r>
            <a:r>
              <a:rPr lang="en-US" b="1" dirty="0">
                <a:solidFill>
                  <a:srgbClr val="FFFF00"/>
                </a:solidFill>
                <a:latin typeface="Arial" panose="020B0604020202020204" pitchFamily="34" charset="0"/>
                <a:cs typeface="Arial" panose="020B0604020202020204" pitchFamily="34" charset="0"/>
              </a:rPr>
              <a:t> L, Olsen EO, McManus T, et al.. MMWR 2011;60(No. SS-7):101.</a:t>
            </a:r>
          </a:p>
        </p:txBody>
      </p:sp>
      <p:sp>
        <p:nvSpPr>
          <p:cNvPr id="3" name="Content Placeholder 2"/>
          <p:cNvSpPr>
            <a:spLocks noGrp="1"/>
          </p:cNvSpPr>
          <p:nvPr>
            <p:ph idx="1"/>
          </p:nvPr>
        </p:nvSpPr>
        <p:spPr>
          <a:xfrm>
            <a:off x="838200" y="1752599"/>
            <a:ext cx="5648325" cy="4191001"/>
          </a:xfrm>
        </p:spPr>
        <p:txBody>
          <a:bodyPr/>
          <a:lstStyle/>
          <a:p>
            <a:pPr>
              <a:buSzPct val="100000"/>
              <a:buFont typeface="Arial" panose="020B0604020202020204" pitchFamily="34" charset="0"/>
              <a:buChar char="•"/>
            </a:pPr>
            <a:r>
              <a:rPr lang="en-US" dirty="0"/>
              <a:t>Teens have low risk of injecting drugs—fewer than 2% inject drugs</a:t>
            </a:r>
          </a:p>
          <a:p>
            <a:pPr>
              <a:buSzPct val="100000"/>
              <a:buFont typeface="Arial" panose="020B0604020202020204" pitchFamily="34" charset="0"/>
              <a:buChar char="•"/>
            </a:pPr>
            <a:r>
              <a:rPr lang="en-US" dirty="0"/>
              <a:t>However, in selected states and cities that collect data, sexual minority youth rates of injection drug use up to 7 times greater than those of heterosexuals</a:t>
            </a:r>
          </a:p>
          <a:p>
            <a:pPr>
              <a:buSzPct val="100000"/>
              <a:buFont typeface="Arial" panose="020B0604020202020204" pitchFamily="34" charset="0"/>
              <a:buChar char="•"/>
            </a:pPr>
            <a:r>
              <a:rPr lang="en-US" dirty="0"/>
              <a:t>Many studies show alcohol and drug use associated with HIV and STD risk behavior</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086" r="11417"/>
          <a:stretch/>
        </p:blipFill>
        <p:spPr>
          <a:xfrm>
            <a:off x="6486525" y="1828798"/>
            <a:ext cx="5152875" cy="3556603"/>
          </a:xfrm>
          <a:prstGeom prst="rect">
            <a:avLst/>
          </a:prstGeom>
        </p:spPr>
      </p:pic>
    </p:spTree>
    <p:extLst>
      <p:ext uri="{BB962C8B-B14F-4D97-AF65-F5344CB8AC3E}">
        <p14:creationId xmlns:p14="http://schemas.microsoft.com/office/powerpoint/2010/main" val="157802072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515600" cy="792162"/>
          </a:xfrm>
        </p:spPr>
        <p:txBody>
          <a:bodyPr/>
          <a:lstStyle/>
          <a:p>
            <a:r>
              <a:rPr lang="en-US" dirty="0">
                <a:solidFill>
                  <a:srgbClr val="FFFF00"/>
                </a:solidFill>
                <a:latin typeface="Arial" panose="020B0604020202020204" pitchFamily="34" charset="0"/>
                <a:cs typeface="Arial" panose="020B0604020202020204" pitchFamily="34" charset="0"/>
              </a:rPr>
              <a:t>High Impact Program Coordination and Service Integration (HIP PCSI)</a:t>
            </a:r>
          </a:p>
        </p:txBody>
      </p:sp>
      <p:sp>
        <p:nvSpPr>
          <p:cNvPr id="3" name="Content Placeholder 2"/>
          <p:cNvSpPr>
            <a:spLocks noGrp="1"/>
          </p:cNvSpPr>
          <p:nvPr>
            <p:ph idx="1"/>
          </p:nvPr>
        </p:nvSpPr>
        <p:spPr>
          <a:xfrm>
            <a:off x="685800" y="1371600"/>
            <a:ext cx="9753600" cy="4191000"/>
          </a:xfrm>
        </p:spPr>
        <p:txBody>
          <a:bodyPr/>
          <a:lstStyle/>
          <a:p>
            <a:pPr marL="0" indent="0">
              <a:buNone/>
            </a:pPr>
            <a:r>
              <a:rPr lang="en-US" dirty="0">
                <a:latin typeface="Arial" panose="020B0604020202020204" pitchFamily="34" charset="0"/>
                <a:cs typeface="Arial" panose="020B0604020202020204" pitchFamily="34" charset="0"/>
              </a:rPr>
              <a:t>Examples</a:t>
            </a:r>
          </a:p>
          <a:p>
            <a:pPr lvl="1">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Age-based screening for HIV and HCV using computerized clinical decision tools</a:t>
            </a:r>
          </a:p>
          <a:p>
            <a:pPr lvl="1">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Annual STD screening of people with HIV</a:t>
            </a:r>
          </a:p>
          <a:p>
            <a:pPr lvl="1">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STD diagnosis as potential indicator for PrEP, and provision of PrEP at STD clinics</a:t>
            </a:r>
          </a:p>
          <a:p>
            <a:pPr lvl="1">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Integrated partner services</a:t>
            </a:r>
          </a:p>
          <a:p>
            <a:pPr lvl="1">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HIV, HCV, and HBV screening and treatment at</a:t>
            </a:r>
          </a:p>
          <a:p>
            <a:pPr marL="457200" lvl="1" indent="0">
              <a:buClr>
                <a:srgbClr val="FFFF00"/>
              </a:buClr>
              <a:buNone/>
            </a:pPr>
            <a:r>
              <a:rPr lang="en-US" sz="2400" b="1" dirty="0">
                <a:latin typeface="Arial" panose="020B0604020202020204" pitchFamily="34" charset="0"/>
                <a:cs typeface="Arial" panose="020B0604020202020204" pitchFamily="34" charset="0"/>
              </a:rPr>
              <a:t>	 drug treatment centers</a:t>
            </a:r>
          </a:p>
          <a:p>
            <a:pPr marL="457200" lvl="1" indent="0">
              <a:buNone/>
            </a:pP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760" y="4495800"/>
            <a:ext cx="3692040" cy="1961396"/>
          </a:xfrm>
          <a:prstGeom prst="rect">
            <a:avLst/>
          </a:prstGeom>
        </p:spPr>
      </p:pic>
    </p:spTree>
    <p:extLst>
      <p:ext uri="{BB962C8B-B14F-4D97-AF65-F5344CB8AC3E}">
        <p14:creationId xmlns:p14="http://schemas.microsoft.com/office/powerpoint/2010/main" val="322432863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792162"/>
          </a:xfrm>
        </p:spPr>
        <p:txBody>
          <a:bodyPr/>
          <a:lstStyle/>
          <a:p>
            <a:r>
              <a:rPr lang="en-US" dirty="0">
                <a:solidFill>
                  <a:srgbClr val="FFFF00"/>
                </a:solidFill>
                <a:latin typeface="Arial" panose="020B0604020202020204" pitchFamily="34" charset="0"/>
                <a:cs typeface="Arial" panose="020B0604020202020204" pitchFamily="34" charset="0"/>
              </a:rPr>
              <a:t>Molecular epidemiology</a:t>
            </a:r>
            <a:br>
              <a:rPr lang="en-US" dirty="0">
                <a:solidFill>
                  <a:srgbClr val="FFFF00"/>
                </a:solidFill>
                <a:latin typeface="Arial" panose="020B0604020202020204" pitchFamily="34" charset="0"/>
                <a:cs typeface="Arial" panose="020B0604020202020204" pitchFamily="34" charset="0"/>
              </a:rPr>
            </a:br>
            <a:r>
              <a:rPr lang="en-US" sz="2400" dirty="0">
                <a:solidFill>
                  <a:srgbClr val="FFFF00"/>
                </a:solidFill>
                <a:latin typeface="Arial" panose="020B0604020202020204" pitchFamily="34" charset="0"/>
                <a:cs typeface="Arial" panose="020B0604020202020204" pitchFamily="34" charset="0"/>
              </a:rPr>
              <a:t>Helping with the basics</a:t>
            </a:r>
          </a:p>
        </p:txBody>
      </p:sp>
      <p:sp>
        <p:nvSpPr>
          <p:cNvPr id="3" name="Content Placeholder 2"/>
          <p:cNvSpPr>
            <a:spLocks noGrp="1"/>
          </p:cNvSpPr>
          <p:nvPr>
            <p:ph idx="1"/>
          </p:nvPr>
        </p:nvSpPr>
        <p:spPr>
          <a:xfrm>
            <a:off x="838200" y="1340224"/>
            <a:ext cx="10287000" cy="4191000"/>
          </a:xfrm>
        </p:spPr>
        <p:txBody>
          <a:bodyPr/>
          <a:lstStyle/>
          <a:p>
            <a:pPr>
              <a:buClr>
                <a:srgbClr val="FFFF00"/>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ART resistance testing routinely performed for new diagnoses</a:t>
            </a:r>
          </a:p>
          <a:p>
            <a:pPr>
              <a:buClr>
                <a:srgbClr val="FFFF00"/>
              </a:buClr>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Reporting by </a:t>
            </a:r>
            <a:r>
              <a:rPr lang="en-US" dirty="0">
                <a:latin typeface="Arial" panose="020B0604020202020204" pitchFamily="34" charset="0"/>
                <a:cs typeface="Arial" panose="020B0604020202020204" pitchFamily="34" charset="0"/>
              </a:rPr>
              <a:t>27</a:t>
            </a:r>
            <a:r>
              <a:rPr lang="en-US" dirty="0">
                <a:solidFill>
                  <a:srgbClr val="FF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jurisdictions</a:t>
            </a:r>
          </a:p>
          <a:p>
            <a:pPr>
              <a:buClr>
                <a:srgbClr val="FFFF00"/>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Allows for rapid response to outbreaks and clusters including providing needed social, prevention, treatment services to sexual and drug using networks</a:t>
            </a:r>
          </a:p>
          <a:p>
            <a:pPr>
              <a:buClr>
                <a:srgbClr val="FFFF00"/>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Precedent with TB where 95% of all TB isolates tested and outbreaks rapidly identified</a:t>
            </a:r>
          </a:p>
        </p:txBody>
      </p:sp>
      <p:grpSp>
        <p:nvGrpSpPr>
          <p:cNvPr id="4" name="Group 3"/>
          <p:cNvGrpSpPr/>
          <p:nvPr/>
        </p:nvGrpSpPr>
        <p:grpSpPr>
          <a:xfrm>
            <a:off x="1118412" y="4559622"/>
            <a:ext cx="2740631" cy="1993578"/>
            <a:chOff x="1524000" y="4528778"/>
            <a:chExt cx="2438400" cy="1917378"/>
          </a:xfrm>
          <a:solidFill>
            <a:schemeClr val="tx1">
              <a:lumMod val="60000"/>
              <a:lumOff val="40000"/>
            </a:schemeClr>
          </a:solidFill>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28778"/>
              <a:ext cx="1219200" cy="1582057"/>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64099"/>
              <a:ext cx="1219200" cy="1582057"/>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Right Arrow 6"/>
            <p:cNvSpPr/>
            <p:nvPr/>
          </p:nvSpPr>
          <p:spPr>
            <a:xfrm rot="19989284">
              <a:off x="2236086" y="4965711"/>
              <a:ext cx="487751" cy="202156"/>
            </a:xfrm>
            <a:prstGeom prst="leftRightArrow">
              <a:avLst/>
            </a:prstGeom>
            <a:grp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rot="19989284">
              <a:off x="2438016" y="5318425"/>
              <a:ext cx="487751" cy="202156"/>
            </a:xfrm>
            <a:prstGeom prst="leftRightArrow">
              <a:avLst/>
            </a:prstGeom>
            <a:grp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rot="19989284">
              <a:off x="2701254" y="5671140"/>
              <a:ext cx="487751" cy="202156"/>
            </a:xfrm>
            <a:prstGeom prst="leftRightArrow">
              <a:avLst/>
            </a:prstGeom>
            <a:grp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p:nvPicPr>
        <p:blipFill>
          <a:blip r:embed="rId4"/>
          <a:stretch>
            <a:fillRect/>
          </a:stretch>
        </p:blipFill>
        <p:spPr>
          <a:xfrm>
            <a:off x="9629827" y="4025543"/>
            <a:ext cx="2068973" cy="2713087"/>
          </a:xfrm>
          <a:prstGeom prst="rect">
            <a:avLst/>
          </a:prstGeom>
        </p:spPr>
      </p:pic>
    </p:spTree>
    <p:extLst>
      <p:ext uri="{BB962C8B-B14F-4D97-AF65-F5344CB8AC3E}">
        <p14:creationId xmlns:p14="http://schemas.microsoft.com/office/powerpoint/2010/main" val="213827902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861220"/>
            <a:ext cx="8763000" cy="1851820"/>
          </a:xfrm>
        </p:spPr>
        <p:txBody>
          <a:bodyPr/>
          <a:lstStyle/>
          <a:p>
            <a:pPr>
              <a:lnSpc>
                <a:spcPct val="100000"/>
              </a:lnSpc>
            </a:pPr>
            <a:r>
              <a:rPr lang="en-US" sz="3200" dirty="0"/>
              <a:t>HIV and HCV in persons who inject drugs</a:t>
            </a:r>
          </a:p>
        </p:txBody>
      </p:sp>
      <p:sp>
        <p:nvSpPr>
          <p:cNvPr id="5" name="Content Placeholder 4"/>
          <p:cNvSpPr>
            <a:spLocks noGrp="1"/>
          </p:cNvSpPr>
          <p:nvPr>
            <p:ph idx="1"/>
          </p:nvPr>
        </p:nvSpPr>
        <p:spPr>
          <a:xfrm>
            <a:off x="923519" y="1366992"/>
            <a:ext cx="7540534" cy="4267201"/>
          </a:xfrm>
        </p:spPr>
        <p:txBody>
          <a:bodyPr/>
          <a:lstStyle/>
          <a:p>
            <a:pPr>
              <a:buSzPct val="100000"/>
              <a:buFont typeface="Arial" panose="020B0604020202020204" pitchFamily="34" charset="0"/>
              <a:buChar char="•"/>
            </a:pPr>
            <a:r>
              <a:rPr lang="en-US" b="1" dirty="0"/>
              <a:t>Indiana community of 4,300</a:t>
            </a:r>
            <a:endParaRPr lang="en-US" dirty="0"/>
          </a:p>
          <a:p>
            <a:pPr>
              <a:buSzPct val="100000"/>
              <a:buFont typeface="Arial" panose="020B0604020202020204" pitchFamily="34" charset="0"/>
              <a:buChar char="•"/>
            </a:pPr>
            <a:r>
              <a:rPr lang="en-US" b="1" dirty="0"/>
              <a:t>184 persons with HIV</a:t>
            </a:r>
          </a:p>
          <a:p>
            <a:pPr>
              <a:buSzPct val="100000"/>
              <a:buFont typeface="Arial" panose="020B0604020202020204" pitchFamily="34" charset="0"/>
              <a:buChar char="•"/>
            </a:pPr>
            <a:r>
              <a:rPr lang="en-US" dirty="0"/>
              <a:t>Injecting </a:t>
            </a:r>
            <a:r>
              <a:rPr lang="en-US" dirty="0" err="1"/>
              <a:t>oxymorphone</a:t>
            </a:r>
            <a:endParaRPr lang="en-US" dirty="0"/>
          </a:p>
          <a:p>
            <a:pPr>
              <a:buSzPct val="100000"/>
              <a:buFont typeface="Arial" panose="020B0604020202020204" pitchFamily="34" charset="0"/>
              <a:buChar char="•"/>
            </a:pPr>
            <a:r>
              <a:rPr lang="en-US" b="1" dirty="0"/>
              <a:t>Majority of HIV infections recently acquired; all but 2 phylogenetically linked</a:t>
            </a:r>
          </a:p>
          <a:p>
            <a:pPr>
              <a:buSzPct val="100000"/>
              <a:buFont typeface="Arial" panose="020B0604020202020204" pitchFamily="34" charset="0"/>
              <a:buChar char="•"/>
            </a:pPr>
            <a:r>
              <a:rPr lang="en-US" dirty="0"/>
              <a:t>Rapid response with contact tracing and testing, one-stop-shop for social services, syringe service program, HIV and HCV testing and treatment, medication-assisted therapy, educational campaign</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9310" y="3733800"/>
            <a:ext cx="1739537" cy="2590800"/>
          </a:xfrm>
          <a:prstGeom prst="rect">
            <a:avLst/>
          </a:prstGeom>
        </p:spPr>
      </p:pic>
      <p:pic>
        <p:nvPicPr>
          <p:cNvPr id="2" name="Picture 1"/>
          <p:cNvPicPr>
            <a:picLocks noChangeAspect="1"/>
          </p:cNvPicPr>
          <p:nvPr/>
        </p:nvPicPr>
        <p:blipFill>
          <a:blip r:embed="rId3"/>
          <a:stretch>
            <a:fillRect/>
          </a:stretch>
        </p:blipFill>
        <p:spPr>
          <a:xfrm>
            <a:off x="8464053" y="1041986"/>
            <a:ext cx="3556629" cy="2225399"/>
          </a:xfrm>
          <a:prstGeom prst="rect">
            <a:avLst/>
          </a:prstGeom>
        </p:spPr>
      </p:pic>
      <p:sp>
        <p:nvSpPr>
          <p:cNvPr id="6" name="TextBox 5"/>
          <p:cNvSpPr txBox="1"/>
          <p:nvPr/>
        </p:nvSpPr>
        <p:spPr>
          <a:xfrm>
            <a:off x="533400" y="6477000"/>
            <a:ext cx="5257800" cy="276999"/>
          </a:xfrm>
          <a:prstGeom prst="rect">
            <a:avLst/>
          </a:prstGeom>
          <a:noFill/>
        </p:spPr>
        <p:txBody>
          <a:bodyPr wrap="square" rtlCol="0">
            <a:spAutoFit/>
          </a:bodyPr>
          <a:lstStyle/>
          <a:p>
            <a:r>
              <a:rPr lang="en-US" sz="1200" b="1" dirty="0">
                <a:solidFill>
                  <a:srgbClr val="FFFF00"/>
                </a:solidFill>
                <a:latin typeface="Arial" panose="020B0604020202020204" pitchFamily="34" charset="0"/>
                <a:cs typeface="Arial" panose="020B0604020202020204" pitchFamily="34" charset="0"/>
              </a:rPr>
              <a:t>Adams </a:t>
            </a:r>
            <a:r>
              <a:rPr lang="en-US" sz="1200" b="1" i="1" dirty="0">
                <a:solidFill>
                  <a:srgbClr val="FFFF00"/>
                </a:solidFill>
                <a:latin typeface="Arial" panose="020B0604020202020204" pitchFamily="34" charset="0"/>
                <a:cs typeface="Arial" panose="020B0604020202020204" pitchFamily="34" charset="0"/>
              </a:rPr>
              <a:t>NEJM</a:t>
            </a:r>
            <a:r>
              <a:rPr lang="en-US" sz="1200" b="1" dirty="0">
                <a:solidFill>
                  <a:srgbClr val="FFFF00"/>
                </a:solidFill>
                <a:latin typeface="Arial" panose="020B0604020202020204" pitchFamily="34" charset="0"/>
                <a:cs typeface="Arial" panose="020B0604020202020204" pitchFamily="34" charset="0"/>
              </a:rPr>
              <a:t> 2015</a:t>
            </a:r>
          </a:p>
        </p:txBody>
      </p:sp>
    </p:spTree>
    <p:extLst>
      <p:ext uri="{BB962C8B-B14F-4D97-AF65-F5344CB8AC3E}">
        <p14:creationId xmlns:p14="http://schemas.microsoft.com/office/powerpoint/2010/main" val="331361206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solidFill>
                  <a:srgbClr val="FFFF00"/>
                </a:solidFill>
                <a:latin typeface="Arial" panose="020B0604020202020204" pitchFamily="34" charset="0"/>
                <a:cs typeface="Arial" panose="020B0604020202020204" pitchFamily="34" charset="0"/>
              </a:rPr>
              <a:t>National and State Progress Reports</a:t>
            </a:r>
          </a:p>
        </p:txBody>
      </p:sp>
      <p:sp>
        <p:nvSpPr>
          <p:cNvPr id="3" name="Content Placeholder 2"/>
          <p:cNvSpPr>
            <a:spLocks noGrp="1"/>
          </p:cNvSpPr>
          <p:nvPr>
            <p:ph idx="1"/>
          </p:nvPr>
        </p:nvSpPr>
        <p:spPr>
          <a:xfrm>
            <a:off x="5334000" y="1193018"/>
            <a:ext cx="6400800" cy="4648200"/>
          </a:xfrm>
        </p:spPr>
        <p:txBody>
          <a:bodyPr/>
          <a:lstStyle/>
          <a:p>
            <a:pPr marL="0" indent="0">
              <a:buNone/>
            </a:pPr>
            <a:r>
              <a:rPr lang="en-US" dirty="0">
                <a:latin typeface="Arial" panose="020B0604020202020204" pitchFamily="34" charset="0"/>
                <a:cs typeface="Arial" panose="020B0604020202020204" pitchFamily="34" charset="0"/>
              </a:rPr>
              <a:t>State HIV progress report</a:t>
            </a:r>
          </a:p>
          <a:p>
            <a:pPr lvl="1">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National goals can be achieved</a:t>
            </a:r>
          </a:p>
          <a:p>
            <a:pPr lvl="2">
              <a:buClr>
                <a:srgbClr val="FFFF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2015 targets have already been met by one or more states</a:t>
            </a:r>
          </a:p>
          <a:p>
            <a:pPr lvl="3">
              <a:buClr>
                <a:srgbClr val="FFFF00"/>
              </a:buClr>
              <a:buSzPct val="100000"/>
            </a:pPr>
            <a:r>
              <a:rPr lang="en-US" sz="2400" b="1" dirty="0">
                <a:latin typeface="Arial" panose="020B0604020202020204" pitchFamily="34" charset="0"/>
                <a:cs typeface="Arial" panose="020B0604020202020204" pitchFamily="34" charset="0"/>
              </a:rPr>
              <a:t>In 5 states 90% or more of people living with HIV know their status, meeting the updated NHAS goal for 2020</a:t>
            </a:r>
          </a:p>
          <a:p>
            <a:pPr marL="457200" lvl="1" indent="0">
              <a:buNone/>
            </a:pPr>
            <a:r>
              <a:rPr lang="en-US" sz="2400" b="1" dirty="0">
                <a:latin typeface="Arial" panose="020B0604020202020204" pitchFamily="34" charset="0"/>
                <a:cs typeface="Arial" panose="020B0604020202020204" pitchFamily="34" charset="0"/>
              </a:rPr>
              <a:t>Uneven progress</a:t>
            </a:r>
          </a:p>
          <a:p>
            <a:pPr lvl="2">
              <a:buClr>
                <a:srgbClr val="FFFF00"/>
              </a:buClr>
            </a:pPr>
            <a:r>
              <a:rPr lang="en-US" sz="2400" b="1" dirty="0">
                <a:latin typeface="Arial" panose="020B0604020202020204" pitchFamily="34" charset="0"/>
                <a:cs typeface="Arial" panose="020B0604020202020204" pitchFamily="34" charset="0"/>
              </a:rPr>
              <a:t>More than half of states improved on 6 of 11 indicators</a:t>
            </a:r>
          </a:p>
          <a:p>
            <a:pPr lvl="2">
              <a:buClr>
                <a:srgbClr val="FFFF00"/>
              </a:buClr>
            </a:pPr>
            <a:r>
              <a:rPr lang="en-US" sz="2400" b="1" dirty="0">
                <a:latin typeface="Arial" panose="020B0604020202020204" pitchFamily="34" charset="0"/>
                <a:cs typeface="Arial" panose="020B0604020202020204" pitchFamily="34" charset="0"/>
              </a:rPr>
              <a:t>Large disparities continue to exist</a:t>
            </a:r>
          </a:p>
          <a:p>
            <a:pPr lvl="3"/>
            <a:endParaRPr lang="en-US" sz="2000" b="1" dirty="0">
              <a:latin typeface="Arial" panose="020B0604020202020204" pitchFamily="34" charset="0"/>
              <a:cs typeface="Arial" panose="020B0604020202020204" pitchFamily="34" charset="0"/>
            </a:endParaRPr>
          </a:p>
          <a:p>
            <a:pPr lvl="2"/>
            <a:endParaRPr lang="en-US" sz="2000" dirty="0"/>
          </a:p>
          <a:p>
            <a:pPr lvl="1"/>
            <a:endParaRPr lang="en-US" dirty="0"/>
          </a:p>
        </p:txBody>
      </p:sp>
      <p:pic>
        <p:nvPicPr>
          <p:cNvPr id="5" name="Picture 4"/>
          <p:cNvPicPr>
            <a:picLocks noChangeAspect="1"/>
          </p:cNvPicPr>
          <p:nvPr/>
        </p:nvPicPr>
        <p:blipFill>
          <a:blip r:embed="rId2"/>
          <a:stretch>
            <a:fillRect/>
          </a:stretch>
        </p:blipFill>
        <p:spPr>
          <a:xfrm>
            <a:off x="304800" y="990600"/>
            <a:ext cx="2236110" cy="5653087"/>
          </a:xfrm>
          <a:prstGeom prst="rect">
            <a:avLst/>
          </a:prstGeom>
        </p:spPr>
      </p:pic>
      <p:grpSp>
        <p:nvGrpSpPr>
          <p:cNvPr id="6" name="Group 5"/>
          <p:cNvGrpSpPr/>
          <p:nvPr/>
        </p:nvGrpSpPr>
        <p:grpSpPr>
          <a:xfrm>
            <a:off x="2108655" y="3429000"/>
            <a:ext cx="3530145" cy="2463704"/>
            <a:chOff x="2667000" y="2057400"/>
            <a:chExt cx="3076575" cy="233838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309812"/>
              <a:ext cx="3076575" cy="2085975"/>
            </a:xfrm>
            <a:prstGeom prst="rect">
              <a:avLst/>
            </a:prstGeom>
          </p:spPr>
        </p:pic>
        <p:sp>
          <p:nvSpPr>
            <p:cNvPr id="8" name="TextBox 7"/>
            <p:cNvSpPr txBox="1"/>
            <p:nvPr/>
          </p:nvSpPr>
          <p:spPr>
            <a:xfrm>
              <a:off x="2667000" y="2057400"/>
              <a:ext cx="3076575" cy="523220"/>
            </a:xfrm>
            <a:prstGeom prst="rect">
              <a:avLst/>
            </a:prstGeom>
            <a:solidFill>
              <a:schemeClr val="bg2"/>
            </a:solidFill>
          </p:spPr>
          <p:txBody>
            <a:bodyPr wrap="square" rtlCol="0">
              <a:spAutoFit/>
            </a:bodyPr>
            <a:lstStyle/>
            <a:p>
              <a:r>
                <a:rPr lang="en-US" sz="1400" b="1" dirty="0">
                  <a:solidFill>
                    <a:srgbClr val="000000"/>
                  </a:solidFill>
                  <a:latin typeface="Arial" panose="020B0604020202020204" pitchFamily="34" charset="0"/>
                  <a:cs typeface="Arial" panose="020B0604020202020204" pitchFamily="34" charset="0"/>
                </a:rPr>
                <a:t>Fewer People Have Undiagnosed HIV Infection</a:t>
              </a:r>
            </a:p>
          </p:txBody>
        </p:sp>
      </p:grpSp>
    </p:spTree>
    <p:extLst>
      <p:ext uri="{BB962C8B-B14F-4D97-AF65-F5344CB8AC3E}">
        <p14:creationId xmlns:p14="http://schemas.microsoft.com/office/powerpoint/2010/main" val="25759694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sz="3600" dirty="0">
                <a:solidFill>
                  <a:srgbClr val="FFFF00"/>
                </a:solidFill>
                <a:latin typeface="Arial" panose="020B0604020202020204" pitchFamily="34" charset="0"/>
                <a:cs typeface="Arial" panose="020B0604020202020204" pitchFamily="34" charset="0"/>
              </a:rPr>
              <a:t>Think bigger, act faster</a:t>
            </a:r>
            <a:br>
              <a:rPr lang="en-US" sz="3600" dirty="0">
                <a:solidFill>
                  <a:srgbClr val="FFFF00"/>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Achieving the prevention goals of National HIV/AIDS Strategy would avert tens of thousands of new infections and save billions of dollars</a:t>
            </a:r>
          </a:p>
        </p:txBody>
      </p:sp>
      <p:graphicFrame>
        <p:nvGraphicFramePr>
          <p:cNvPr id="8" name="Content Placeholder 7"/>
          <p:cNvGraphicFramePr>
            <a:graphicFrameLocks noGrp="1"/>
          </p:cNvGraphicFramePr>
          <p:nvPr>
            <p:ph idx="1"/>
          </p:nvPr>
        </p:nvGraphicFramePr>
        <p:xfrm>
          <a:off x="1981200" y="1757172"/>
          <a:ext cx="88392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a:xfrm>
            <a:off x="457200" y="6446838"/>
            <a:ext cx="2895600" cy="334962"/>
          </a:xfrm>
          <a:noFill/>
          <a:ln>
            <a:noFill/>
          </a:ln>
        </p:spPr>
        <p:txBody>
          <a:bodyPr/>
          <a:lstStyle/>
          <a:p>
            <a:r>
              <a:rPr lang="en-US" sz="1400" b="1" dirty="0">
                <a:solidFill>
                  <a:srgbClr val="FFFF00"/>
                </a:solidFill>
                <a:latin typeface="Arial" panose="020B0604020202020204" pitchFamily="34" charset="0"/>
                <a:cs typeface="Arial" panose="020B0604020202020204" pitchFamily="34" charset="0"/>
              </a:rPr>
              <a:t>Unpublished CDC Data, 2015</a:t>
            </a:r>
          </a:p>
        </p:txBody>
      </p:sp>
      <p:sp>
        <p:nvSpPr>
          <p:cNvPr id="9" name="TextBox 8"/>
          <p:cNvSpPr txBox="1"/>
          <p:nvPr/>
        </p:nvSpPr>
        <p:spPr>
          <a:xfrm>
            <a:off x="8229600" y="3966972"/>
            <a:ext cx="2286000" cy="1077218"/>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291,309 infections prevented, $127 billion saved in health care costs</a:t>
            </a:r>
          </a:p>
        </p:txBody>
      </p:sp>
    </p:spTree>
    <p:extLst>
      <p:ext uri="{BB962C8B-B14F-4D97-AF65-F5344CB8AC3E}">
        <p14:creationId xmlns:p14="http://schemas.microsoft.com/office/powerpoint/2010/main" val="140723557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7400" y="641887"/>
            <a:ext cx="8229600" cy="944562"/>
          </a:xfrm>
        </p:spPr>
        <p:txBody>
          <a:bodyPr/>
          <a:lstStyle/>
          <a:p>
            <a:pPr lvl="0"/>
            <a:r>
              <a:rPr lang="en-US" dirty="0"/>
              <a:t>Conclusions </a:t>
            </a:r>
            <a:br>
              <a:rPr lang="en-US" dirty="0"/>
            </a:br>
            <a:endParaRPr lang="en-US" dirty="0"/>
          </a:p>
        </p:txBody>
      </p:sp>
      <p:sp>
        <p:nvSpPr>
          <p:cNvPr id="4" name="Text Placeholder 3"/>
          <p:cNvSpPr>
            <a:spLocks noGrp="1"/>
          </p:cNvSpPr>
          <p:nvPr>
            <p:ph idx="1"/>
          </p:nvPr>
        </p:nvSpPr>
        <p:spPr>
          <a:xfrm>
            <a:off x="838200" y="1219200"/>
            <a:ext cx="10820400" cy="4191000"/>
          </a:xfrm>
        </p:spPr>
        <p:txBody>
          <a:bodyPr/>
          <a:lstStyle/>
          <a:p>
            <a:pPr>
              <a:buSzPct val="100000"/>
            </a:pPr>
            <a:r>
              <a:rPr lang="en-US" sz="2800" dirty="0">
                <a:solidFill>
                  <a:schemeClr val="bg1"/>
                </a:solidFill>
              </a:rPr>
              <a:t>We have turned the corner on HIV, but we are far from achieving success</a:t>
            </a:r>
          </a:p>
          <a:p>
            <a:pPr>
              <a:buClr>
                <a:srgbClr val="FFFF00"/>
              </a:buClr>
              <a:buSzPct val="100000"/>
              <a:buFont typeface="Arial" panose="020B0604020202020204" pitchFamily="34" charset="0"/>
              <a:buChar char="•"/>
            </a:pPr>
            <a:r>
              <a:rPr lang="en-US" sz="2800" dirty="0">
                <a:solidFill>
                  <a:schemeClr val="bg1"/>
                </a:solidFill>
              </a:rPr>
              <a:t>Prioritizing the tools and programs that will have the greatest impact is essential</a:t>
            </a:r>
          </a:p>
          <a:p>
            <a:pPr>
              <a:buClr>
                <a:srgbClr val="FFFF00"/>
              </a:buClr>
              <a:buSzPct val="100000"/>
              <a:buFont typeface="Arial" panose="020B0604020202020204" pitchFamily="34" charset="0"/>
              <a:buChar char="•"/>
            </a:pPr>
            <a:r>
              <a:rPr lang="en-US" sz="2800" dirty="0">
                <a:solidFill>
                  <a:schemeClr val="bg1"/>
                </a:solidFill>
              </a:rPr>
              <a:t>New science, creative education, sound policy, and innovative programs can make easier, more effective choices</a:t>
            </a:r>
          </a:p>
          <a:p>
            <a:pPr>
              <a:buSzPct val="100000"/>
            </a:pPr>
            <a:r>
              <a:rPr lang="en-US" sz="2800" dirty="0">
                <a:solidFill>
                  <a:schemeClr val="bg1"/>
                </a:solidFill>
              </a:rPr>
              <a:t>Future includes integration of treatment, PrEP, molecular epidemiology, and use of data to improve programs</a:t>
            </a:r>
          </a:p>
          <a:p>
            <a:pPr>
              <a:buSzPct val="100000"/>
            </a:pPr>
            <a:r>
              <a:rPr lang="en-US" sz="2800" dirty="0">
                <a:solidFill>
                  <a:schemeClr val="bg1"/>
                </a:solidFill>
              </a:rPr>
              <a:t>Think bigger, act faster</a:t>
            </a:r>
          </a:p>
          <a:p>
            <a:pPr>
              <a:buSzPct val="100000"/>
            </a:pPr>
            <a:endParaRPr lang="en-US" sz="2800" dirty="0">
              <a:solidFill>
                <a:schemeClr val="bg1"/>
              </a:solidFill>
            </a:endParaRPr>
          </a:p>
        </p:txBody>
      </p:sp>
      <p:sp>
        <p:nvSpPr>
          <p:cNvPr id="5" name="Title 1"/>
          <p:cNvSpPr txBox="1">
            <a:spLocks/>
          </p:cNvSpPr>
          <p:nvPr/>
        </p:nvSpPr>
        <p:spPr>
          <a:xfrm>
            <a:off x="1964267" y="-152400"/>
            <a:ext cx="8229600" cy="1143000"/>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bg1"/>
                </a:solidFill>
                <a:effectLst/>
                <a:latin typeface="+mj-lt"/>
                <a:ea typeface="+mj-ea"/>
                <a:cs typeface="+mj-cs"/>
              </a:defRPr>
            </a:lvl1pPr>
          </a:lstStyle>
          <a:p>
            <a:pPr>
              <a:defRPr/>
            </a:pPr>
            <a:endParaRPr lang="en-US" sz="3200" dirty="0">
              <a:solidFill>
                <a:srgbClr val="FFC000"/>
              </a:solidFill>
              <a:latin typeface="Myriad Web Pro"/>
            </a:endParaRPr>
          </a:p>
        </p:txBody>
      </p:sp>
    </p:spTree>
    <p:extLst>
      <p:ext uri="{BB962C8B-B14F-4D97-AF65-F5344CB8AC3E}">
        <p14:creationId xmlns:p14="http://schemas.microsoft.com/office/powerpoint/2010/main" val="345276172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7400" y="641887"/>
            <a:ext cx="8229600" cy="944562"/>
          </a:xfrm>
        </p:spPr>
        <p:txBody>
          <a:bodyPr/>
          <a:lstStyle/>
          <a:p>
            <a:pPr lvl="0"/>
            <a:r>
              <a:rPr lang="en-US" dirty="0"/>
              <a:t>Acknowledgments </a:t>
            </a:r>
            <a:br>
              <a:rPr lang="en-US" dirty="0"/>
            </a:br>
            <a:endParaRPr lang="en-US" dirty="0"/>
          </a:p>
        </p:txBody>
      </p:sp>
      <p:sp>
        <p:nvSpPr>
          <p:cNvPr id="4" name="Text Placeholder 3"/>
          <p:cNvSpPr>
            <a:spLocks noGrp="1"/>
          </p:cNvSpPr>
          <p:nvPr>
            <p:ph idx="1"/>
          </p:nvPr>
        </p:nvSpPr>
        <p:spPr>
          <a:xfrm>
            <a:off x="1066800" y="1304925"/>
            <a:ext cx="4572000" cy="4191000"/>
          </a:xfrm>
        </p:spPr>
        <p:txBody>
          <a:bodyPr/>
          <a:lstStyle/>
          <a:p>
            <a:pPr>
              <a:buClr>
                <a:srgbClr val="FFFF00"/>
              </a:buClr>
              <a:buSzPct val="100000"/>
              <a:buFont typeface="Arial" panose="020B0604020202020204" pitchFamily="34" charset="0"/>
              <a:buChar char="•"/>
            </a:pPr>
            <a:r>
              <a:rPr lang="en-US" sz="2800" dirty="0">
                <a:solidFill>
                  <a:schemeClr val="bg1"/>
                </a:solidFill>
              </a:rPr>
              <a:t>Sara Bingham</a:t>
            </a:r>
          </a:p>
          <a:p>
            <a:pPr>
              <a:buClr>
                <a:srgbClr val="FFFF00"/>
              </a:buClr>
              <a:buSzPct val="100000"/>
              <a:buFont typeface="Arial" panose="020B0604020202020204" pitchFamily="34" charset="0"/>
              <a:buChar char="•"/>
            </a:pPr>
            <a:r>
              <a:rPr lang="en-US" sz="2800" dirty="0">
                <a:solidFill>
                  <a:schemeClr val="bg1"/>
                </a:solidFill>
              </a:rPr>
              <a:t>Rich Wolitski</a:t>
            </a:r>
          </a:p>
          <a:p>
            <a:pPr>
              <a:buClr>
                <a:srgbClr val="FFFF00"/>
              </a:buClr>
              <a:buSzPct val="100000"/>
              <a:buFont typeface="Arial" panose="020B0604020202020204" pitchFamily="34" charset="0"/>
              <a:buChar char="•"/>
            </a:pPr>
            <a:r>
              <a:rPr lang="en-US" sz="2800" dirty="0">
                <a:solidFill>
                  <a:schemeClr val="bg1"/>
                </a:solidFill>
              </a:rPr>
              <a:t>Eugene McCray</a:t>
            </a:r>
          </a:p>
          <a:p>
            <a:pPr>
              <a:buClr>
                <a:srgbClr val="FFFF00"/>
              </a:buClr>
              <a:buSzPct val="100000"/>
              <a:buFont typeface="Arial" panose="020B0604020202020204" pitchFamily="34" charset="0"/>
              <a:buChar char="•"/>
            </a:pPr>
            <a:r>
              <a:rPr lang="en-US" sz="2800" dirty="0">
                <a:solidFill>
                  <a:schemeClr val="bg1"/>
                </a:solidFill>
              </a:rPr>
              <a:t>Stephanie Sansom</a:t>
            </a:r>
          </a:p>
          <a:p>
            <a:pPr>
              <a:buClr>
                <a:srgbClr val="FFFF00"/>
              </a:buClr>
              <a:buSzPct val="100000"/>
              <a:buFont typeface="Arial" panose="020B0604020202020204" pitchFamily="34" charset="0"/>
              <a:buChar char="•"/>
            </a:pPr>
            <a:r>
              <a:rPr lang="en-US" sz="2800" dirty="0">
                <a:solidFill>
                  <a:schemeClr val="bg1"/>
                </a:solidFill>
              </a:rPr>
              <a:t>Irene Hall</a:t>
            </a:r>
          </a:p>
          <a:p>
            <a:pPr>
              <a:buClr>
                <a:srgbClr val="FFFF00"/>
              </a:buClr>
              <a:buSzPct val="100000"/>
              <a:buFont typeface="Arial" panose="020B0604020202020204" pitchFamily="34" charset="0"/>
              <a:buChar char="•"/>
            </a:pPr>
            <a:r>
              <a:rPr lang="en-US" sz="2800" dirty="0">
                <a:solidFill>
                  <a:schemeClr val="bg1"/>
                </a:solidFill>
              </a:rPr>
              <a:t>Janet Cleveland</a:t>
            </a:r>
          </a:p>
          <a:p>
            <a:pPr>
              <a:buClr>
                <a:srgbClr val="FFFF00"/>
              </a:buClr>
              <a:buSzPct val="100000"/>
              <a:buFont typeface="Arial" panose="020B0604020202020204" pitchFamily="34" charset="0"/>
              <a:buChar char="•"/>
            </a:pPr>
            <a:r>
              <a:rPr lang="en-US" sz="2800" dirty="0">
                <a:solidFill>
                  <a:schemeClr val="bg1"/>
                </a:solidFill>
              </a:rPr>
              <a:t>David Purcell</a:t>
            </a:r>
          </a:p>
          <a:p>
            <a:pPr>
              <a:buSzPct val="100000"/>
            </a:pPr>
            <a:r>
              <a:rPr lang="en-US" sz="2800" dirty="0">
                <a:solidFill>
                  <a:schemeClr val="bg1"/>
                </a:solidFill>
              </a:rPr>
              <a:t>Stephanie Zaza</a:t>
            </a:r>
          </a:p>
          <a:p>
            <a:pPr>
              <a:buClr>
                <a:srgbClr val="FFFF00"/>
              </a:buClr>
              <a:buSzPct val="100000"/>
              <a:buFont typeface="Arial" panose="020B0604020202020204" pitchFamily="34" charset="0"/>
              <a:buChar char="•"/>
            </a:pPr>
            <a:endParaRPr lang="en-US" sz="2800" dirty="0">
              <a:solidFill>
                <a:schemeClr val="bg1"/>
              </a:solidFill>
            </a:endParaRPr>
          </a:p>
          <a:p>
            <a:pPr>
              <a:buClr>
                <a:srgbClr val="FFFF00"/>
              </a:buClr>
              <a:buSzPct val="100000"/>
              <a:buFont typeface="Arial" panose="020B0604020202020204" pitchFamily="34" charset="0"/>
              <a:buChar char="•"/>
            </a:pPr>
            <a:endParaRPr lang="en-US" sz="2800" dirty="0">
              <a:solidFill>
                <a:schemeClr val="bg1"/>
              </a:solidFill>
            </a:endParaRPr>
          </a:p>
        </p:txBody>
      </p:sp>
      <p:sp>
        <p:nvSpPr>
          <p:cNvPr id="5" name="Title 1"/>
          <p:cNvSpPr txBox="1">
            <a:spLocks/>
          </p:cNvSpPr>
          <p:nvPr/>
        </p:nvSpPr>
        <p:spPr>
          <a:xfrm>
            <a:off x="1964267" y="-152400"/>
            <a:ext cx="8229600" cy="1143000"/>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bg1"/>
                </a:solidFill>
                <a:effectLst/>
                <a:latin typeface="+mj-lt"/>
                <a:ea typeface="+mj-ea"/>
                <a:cs typeface="+mj-cs"/>
              </a:defRPr>
            </a:lvl1pPr>
          </a:lstStyle>
          <a:p>
            <a:pPr>
              <a:defRPr/>
            </a:pPr>
            <a:endParaRPr lang="en-US" sz="3200" dirty="0">
              <a:solidFill>
                <a:srgbClr val="FFC000"/>
              </a:solidFill>
            </a:endParaRPr>
          </a:p>
        </p:txBody>
      </p:sp>
      <p:sp>
        <p:nvSpPr>
          <p:cNvPr id="7" name="Text Placeholder 3"/>
          <p:cNvSpPr txBox="1">
            <a:spLocks/>
          </p:cNvSpPr>
          <p:nvPr/>
        </p:nvSpPr>
        <p:spPr>
          <a:xfrm>
            <a:off x="6172200" y="1304925"/>
            <a:ext cx="4572000" cy="4191000"/>
          </a:xfrm>
          <a:prstGeom prst="rect">
            <a:avLst/>
          </a:prstGeom>
        </p:spPr>
        <p:txBody>
          <a:bodyPr/>
          <a:lstStyle>
            <a:lvl1pPr marL="342900" indent="-342900" algn="l" defTabSz="914400" rtl="0" eaLnBrk="1" latinLnBrk="0" hangingPunct="1">
              <a:spcBef>
                <a:spcPct val="20000"/>
              </a:spcBef>
              <a:buClr>
                <a:srgbClr val="FFFF00"/>
              </a:buClr>
              <a:buSzPct val="70000"/>
              <a:buFont typeface="Arial" panose="020B0604020202020204" pitchFamily="34" charset="0"/>
              <a:buChar char="•"/>
              <a:defRPr sz="2400" b="1" kern="1200" baseline="0">
                <a:solidFill>
                  <a:schemeClr val="bg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FFFF00"/>
              </a:buClr>
              <a:buSzPct val="100000"/>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sz="2800" dirty="0">
                <a:solidFill>
                  <a:schemeClr val="bg1"/>
                </a:solidFill>
              </a:rPr>
              <a:t>Nick DeLuca</a:t>
            </a:r>
          </a:p>
          <a:p>
            <a:pPr>
              <a:buSzPct val="100000"/>
            </a:pPr>
            <a:r>
              <a:rPr lang="en-US" sz="2800" dirty="0">
                <a:solidFill>
                  <a:schemeClr val="bg1"/>
                </a:solidFill>
              </a:rPr>
              <a:t>Dawn Smith</a:t>
            </a:r>
          </a:p>
          <a:p>
            <a:pPr>
              <a:buSzPct val="100000"/>
            </a:pPr>
            <a:r>
              <a:rPr lang="en-US" sz="2800" dirty="0" err="1">
                <a:solidFill>
                  <a:schemeClr val="bg1"/>
                </a:solidFill>
              </a:rPr>
              <a:t>Evin</a:t>
            </a:r>
            <a:r>
              <a:rPr lang="en-US" sz="2800" dirty="0">
                <a:solidFill>
                  <a:schemeClr val="bg1"/>
                </a:solidFill>
              </a:rPr>
              <a:t> Jacobson</a:t>
            </a:r>
          </a:p>
          <a:p>
            <a:pPr>
              <a:buSzPct val="100000"/>
            </a:pPr>
            <a:r>
              <a:rPr lang="en-US" sz="2800" dirty="0">
                <a:solidFill>
                  <a:schemeClr val="bg1"/>
                </a:solidFill>
              </a:rPr>
              <a:t>Patty Dietz</a:t>
            </a:r>
          </a:p>
          <a:p>
            <a:pPr>
              <a:buSzPct val="100000"/>
            </a:pPr>
            <a:r>
              <a:rPr lang="en-US" sz="2800" dirty="0">
                <a:solidFill>
                  <a:schemeClr val="bg1"/>
                </a:solidFill>
              </a:rPr>
              <a:t>Norma Harris</a:t>
            </a:r>
          </a:p>
          <a:p>
            <a:pPr>
              <a:buSzPct val="100000"/>
            </a:pPr>
            <a:r>
              <a:rPr lang="en-US" sz="2800" dirty="0">
                <a:solidFill>
                  <a:schemeClr val="bg1"/>
                </a:solidFill>
              </a:rPr>
              <a:t>Alexa Oster</a:t>
            </a:r>
          </a:p>
          <a:p>
            <a:pPr>
              <a:buSzPct val="100000"/>
            </a:pPr>
            <a:r>
              <a:rPr lang="en-US" sz="2800" dirty="0">
                <a:solidFill>
                  <a:schemeClr val="bg1"/>
                </a:solidFill>
              </a:rPr>
              <a:t>John Brooks</a:t>
            </a:r>
          </a:p>
          <a:p>
            <a:pPr>
              <a:buSzPct val="100000"/>
            </a:pPr>
            <a:endParaRPr lang="en-US" sz="2800" dirty="0">
              <a:solidFill>
                <a:schemeClr val="bg1"/>
              </a:solidFill>
            </a:endParaRPr>
          </a:p>
        </p:txBody>
      </p:sp>
      <p:sp>
        <p:nvSpPr>
          <p:cNvPr id="8" name="Subtitle 4"/>
          <p:cNvSpPr txBox="1">
            <a:spLocks/>
          </p:cNvSpPr>
          <p:nvPr/>
        </p:nvSpPr>
        <p:spPr>
          <a:xfrm>
            <a:off x="381000" y="5562601"/>
            <a:ext cx="11430000" cy="1676399"/>
          </a:xfrm>
          <a:prstGeom prst="rect">
            <a:avLst/>
          </a:prstGeom>
        </p:spPr>
        <p:txBody>
          <a:bodyPr/>
          <a:lstStyle>
            <a:lvl1pPr marL="0" indent="0" algn="ctr" defTabSz="914400" rtl="0" eaLnBrk="1" latinLnBrk="0" hangingPunct="1">
              <a:spcBef>
                <a:spcPct val="20000"/>
              </a:spcBef>
              <a:buClr>
                <a:srgbClr val="FFFF00"/>
              </a:buClr>
              <a:buSzPct val="70000"/>
              <a:buFont typeface="Arial" panose="020B0604020202020204" pitchFamily="34" charset="0"/>
              <a:buNone/>
              <a:defRPr sz="2000" b="1" kern="1200" baseline="0">
                <a:solidFill>
                  <a:schemeClr val="bg2"/>
                </a:solidFill>
                <a:effectLst/>
                <a:latin typeface="Arial" pitchFamily="34" charset="0"/>
                <a:ea typeface="+mn-ea"/>
                <a:cs typeface="Arial" pitchFamily="34" charset="0"/>
              </a:defRPr>
            </a:lvl1pPr>
            <a:lvl2pPr marL="457200" indent="0" algn="ctr" defTabSz="914400" rtl="0" eaLnBrk="1" latinLnBrk="0" hangingPunct="1">
              <a:spcBef>
                <a:spcPct val="20000"/>
              </a:spcBef>
              <a:buClr>
                <a:srgbClr val="FFFF00"/>
              </a:buClr>
              <a:buSzPct val="100000"/>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bg1"/>
              </a:buClr>
              <a:buSzPct val="100000"/>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bg1"/>
              </a:buClr>
              <a:buSzPct val="70000"/>
              <a:buFont typeface="Arial" pitchFamily="34" charset="0"/>
              <a:buNone/>
              <a:defRPr sz="20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bg1"/>
              </a:buClr>
              <a:buSzPct val="70000"/>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200" b="0" dirty="0"/>
          </a:p>
          <a:p>
            <a:r>
              <a:rPr lang="en-US" sz="1800" dirty="0">
                <a:solidFill>
                  <a:schemeClr val="bg1"/>
                </a:solidFill>
              </a:rPr>
              <a:t>The findings and conclusions in this presentation do not necessarily represent official position of CDC</a:t>
            </a:r>
          </a:p>
        </p:txBody>
      </p:sp>
    </p:spTree>
    <p:extLst>
      <p:ext uri="{BB962C8B-B14F-4D97-AF65-F5344CB8AC3E}">
        <p14:creationId xmlns:p14="http://schemas.microsoft.com/office/powerpoint/2010/main" val="171573340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027130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2743200"/>
            <a:ext cx="7086600" cy="1143000"/>
          </a:xfrm>
        </p:spPr>
        <p:txBody>
          <a:bodyPr/>
          <a:lstStyle/>
          <a:p>
            <a:pPr>
              <a:lnSpc>
                <a:spcPct val="100000"/>
              </a:lnSpc>
            </a:pPr>
            <a:r>
              <a:rPr lang="en-US" dirty="0"/>
              <a:t>High Impact Prevention</a:t>
            </a:r>
            <a:br>
              <a:rPr lang="en-US" dirty="0"/>
            </a:br>
            <a:br>
              <a:rPr lang="en-US" sz="3200" dirty="0"/>
            </a:br>
            <a:endParaRPr lang="en-US" sz="3200"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972739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9762" y="206482"/>
            <a:ext cx="4186238" cy="1143000"/>
          </a:xfrm>
          <a:prstGeom prst="rect">
            <a:avLst/>
          </a:prstGeom>
        </p:spPr>
        <p:txBody>
          <a:bodyPr/>
          <a:lstStyle/>
          <a:p>
            <a:r>
              <a:rPr lang="en-US" sz="2400" b="1" dirty="0">
                <a:solidFill>
                  <a:srgbClr val="FFFF00"/>
                </a:solidFill>
                <a:latin typeface="Arial" panose="020B0604020202020204" pitchFamily="34" charset="0"/>
                <a:cs typeface="Arial" panose="020B0604020202020204" pitchFamily="34" charset="0"/>
              </a:rPr>
              <a:t>Prevention with Positives</a:t>
            </a:r>
          </a:p>
        </p:txBody>
      </p:sp>
      <p:sp>
        <p:nvSpPr>
          <p:cNvPr id="7" name="Rounded Rectangle 6"/>
          <p:cNvSpPr/>
          <p:nvPr/>
        </p:nvSpPr>
        <p:spPr bwMode="auto">
          <a:xfrm>
            <a:off x="2985195" y="5183747"/>
            <a:ext cx="6144800" cy="1267365"/>
          </a:xfrm>
          <a:prstGeom prst="roundRect">
            <a:avLst/>
          </a:prstGeom>
          <a:solidFill>
            <a:schemeClr val="accent1">
              <a:alpha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500" b="1">
              <a:solidFill>
                <a:srgbClr val="000000"/>
              </a:solidFill>
              <a:latin typeface="Times New Roman" pitchFamily="18" charset="0"/>
            </a:endParaRPr>
          </a:p>
        </p:txBody>
      </p:sp>
      <p:grpSp>
        <p:nvGrpSpPr>
          <p:cNvPr id="15" name="Group 14"/>
          <p:cNvGrpSpPr/>
          <p:nvPr/>
        </p:nvGrpSpPr>
        <p:grpSpPr>
          <a:xfrm>
            <a:off x="2362200" y="625437"/>
            <a:ext cx="3426561" cy="4098964"/>
            <a:chOff x="846715" y="740650"/>
            <a:chExt cx="3418045" cy="4186145"/>
          </a:xfrm>
        </p:grpSpPr>
        <p:sp>
          <p:nvSpPr>
            <p:cNvPr id="5" name="Rounded Rectangle 4"/>
            <p:cNvSpPr/>
            <p:nvPr/>
          </p:nvSpPr>
          <p:spPr bwMode="auto">
            <a:xfrm>
              <a:off x="846715" y="740650"/>
              <a:ext cx="3418045" cy="4186145"/>
            </a:xfrm>
            <a:prstGeom prst="roundRect">
              <a:avLst/>
            </a:prstGeom>
            <a:solidFill>
              <a:schemeClr val="accent1">
                <a:alpha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500" b="1">
                <a:solidFill>
                  <a:srgbClr val="000000"/>
                </a:solidFill>
                <a:latin typeface="Times New Roman" pitchFamily="18" charset="0"/>
              </a:endParaRPr>
            </a:p>
          </p:txBody>
        </p:sp>
        <p:sp>
          <p:nvSpPr>
            <p:cNvPr id="8" name="TextBox 7"/>
            <p:cNvSpPr txBox="1"/>
            <p:nvPr/>
          </p:nvSpPr>
          <p:spPr>
            <a:xfrm>
              <a:off x="846715" y="894270"/>
              <a:ext cx="3379640" cy="3785652"/>
            </a:xfrm>
            <a:prstGeom prst="rect">
              <a:avLst/>
            </a:prstGeom>
            <a:noFill/>
          </p:spPr>
          <p:txBody>
            <a:bodyPr wrap="square" rtlCol="0">
              <a:spAutoFit/>
            </a:bodyPr>
            <a:lstStyle/>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HIV testing, linkage to care and prevention services</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Antiretroviral therapy</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Retention in care and adherence</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Partner services</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Risk reduction interventions and condoms</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STD screening and treatment</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Perinatal transmission</a:t>
              </a:r>
            </a:p>
          </p:txBody>
        </p:sp>
      </p:grpSp>
      <p:sp>
        <p:nvSpPr>
          <p:cNvPr id="10" name="TextBox 9"/>
          <p:cNvSpPr txBox="1"/>
          <p:nvPr/>
        </p:nvSpPr>
        <p:spPr>
          <a:xfrm>
            <a:off x="2793171" y="5181600"/>
            <a:ext cx="6490445" cy="1231106"/>
          </a:xfrm>
          <a:prstGeom prst="rect">
            <a:avLst/>
          </a:prstGeom>
          <a:noFill/>
        </p:spPr>
        <p:txBody>
          <a:bodyPr wrap="square" rtlCol="0">
            <a:spAutoFit/>
          </a:bodyPr>
          <a:lstStyle/>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Sexual health education and social mobilization</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Condom availability</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Substance use, mental health, and social support</a:t>
            </a:r>
          </a:p>
        </p:txBody>
      </p:sp>
      <p:sp>
        <p:nvSpPr>
          <p:cNvPr id="11" name="Title 1"/>
          <p:cNvSpPr txBox="1">
            <a:spLocks/>
          </p:cNvSpPr>
          <p:nvPr/>
        </p:nvSpPr>
        <p:spPr bwMode="auto">
          <a:xfrm>
            <a:off x="6043144" y="-137018"/>
            <a:ext cx="4032524"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algn="ctr" fontAlgn="base">
              <a:spcBef>
                <a:spcPct val="0"/>
              </a:spcBef>
              <a:spcAft>
                <a:spcPct val="0"/>
              </a:spcAft>
              <a:defRPr/>
            </a:pPr>
            <a:r>
              <a:rPr lang="en-US" sz="2400" b="1" kern="0" dirty="0">
                <a:solidFill>
                  <a:srgbClr val="FFFF00"/>
                </a:solidFill>
                <a:latin typeface="Arial" panose="020B0604020202020204" pitchFamily="34" charset="0"/>
                <a:cs typeface="Arial" panose="020B0604020202020204" pitchFamily="34" charset="0"/>
              </a:rPr>
              <a:t>Prevention with Negatives</a:t>
            </a:r>
          </a:p>
        </p:txBody>
      </p:sp>
      <p:grpSp>
        <p:nvGrpSpPr>
          <p:cNvPr id="16" name="Group 15"/>
          <p:cNvGrpSpPr/>
          <p:nvPr/>
        </p:nvGrpSpPr>
        <p:grpSpPr>
          <a:xfrm>
            <a:off x="6096001" y="625436"/>
            <a:ext cx="3725286" cy="4098965"/>
            <a:chOff x="4648810" y="740650"/>
            <a:chExt cx="3648475" cy="4186145"/>
          </a:xfrm>
        </p:grpSpPr>
        <p:sp>
          <p:nvSpPr>
            <p:cNvPr id="12" name="Rounded Rectangle 11"/>
            <p:cNvSpPr/>
            <p:nvPr/>
          </p:nvSpPr>
          <p:spPr bwMode="auto">
            <a:xfrm>
              <a:off x="4687215" y="740650"/>
              <a:ext cx="3418045" cy="4186145"/>
            </a:xfrm>
            <a:prstGeom prst="roundRect">
              <a:avLst/>
            </a:prstGeom>
            <a:solidFill>
              <a:schemeClr val="accent1">
                <a:alpha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500" b="1">
                <a:solidFill>
                  <a:srgbClr val="000000"/>
                </a:solidFill>
                <a:latin typeface="Times New Roman" pitchFamily="18" charset="0"/>
              </a:endParaRPr>
            </a:p>
          </p:txBody>
        </p:sp>
        <p:sp>
          <p:nvSpPr>
            <p:cNvPr id="13" name="TextBox 12"/>
            <p:cNvSpPr txBox="1"/>
            <p:nvPr/>
          </p:nvSpPr>
          <p:spPr>
            <a:xfrm>
              <a:off x="4648810" y="894269"/>
              <a:ext cx="3648475" cy="3077766"/>
            </a:xfrm>
            <a:prstGeom prst="rect">
              <a:avLst/>
            </a:prstGeom>
            <a:noFill/>
          </p:spPr>
          <p:txBody>
            <a:bodyPr wrap="square" rtlCol="0">
              <a:spAutoFit/>
            </a:bodyPr>
            <a:lstStyle/>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Behavioral risk reduction interventions and condoms</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Pre-exposure prophylaxis (</a:t>
              </a:r>
              <a:r>
                <a:rPr lang="en-US" b="1" dirty="0" err="1">
                  <a:solidFill>
                    <a:srgbClr val="FFFFFF"/>
                  </a:solidFill>
                  <a:latin typeface="Arial" panose="020B0604020202020204" pitchFamily="34" charset="0"/>
                  <a:cs typeface="Arial" panose="020B0604020202020204" pitchFamily="34" charset="0"/>
                </a:rPr>
                <a:t>PrEP</a:t>
              </a:r>
              <a:r>
                <a:rPr lang="en-US" b="1" dirty="0">
                  <a:solidFill>
                    <a:srgbClr val="FFFFFF"/>
                  </a:solidFill>
                  <a:latin typeface="Arial" panose="020B0604020202020204" pitchFamily="34" charset="0"/>
                  <a:cs typeface="Arial" panose="020B0604020202020204" pitchFamily="34" charset="0"/>
                </a:rPr>
                <a:t>)</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Syringe services</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Male circumcision</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STD screening and treatment</a:t>
              </a:r>
            </a:p>
            <a:p>
              <a:pPr algn="ctr" fontAlgn="base">
                <a:spcBef>
                  <a:spcPts val="600"/>
                </a:spcBef>
                <a:spcAft>
                  <a:spcPts val="600"/>
                </a:spcAft>
              </a:pPr>
              <a:r>
                <a:rPr lang="en-US" b="1" dirty="0">
                  <a:solidFill>
                    <a:srgbClr val="FFFFFF"/>
                  </a:solidFill>
                  <a:latin typeface="Arial" panose="020B0604020202020204" pitchFamily="34" charset="0"/>
                  <a:cs typeface="Arial" panose="020B0604020202020204" pitchFamily="34" charset="0"/>
                </a:rPr>
                <a:t>Post-exposure prophylaxis</a:t>
              </a:r>
            </a:p>
          </p:txBody>
        </p:sp>
      </p:grpSp>
      <p:sp>
        <p:nvSpPr>
          <p:cNvPr id="14" name="Title 1"/>
          <p:cNvSpPr txBox="1">
            <a:spLocks/>
          </p:cNvSpPr>
          <p:nvPr/>
        </p:nvSpPr>
        <p:spPr bwMode="auto">
          <a:xfrm>
            <a:off x="3906915" y="4459225"/>
            <a:ext cx="4070930" cy="950975"/>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algn="ctr" fontAlgn="base">
              <a:spcBef>
                <a:spcPct val="0"/>
              </a:spcBef>
              <a:spcAft>
                <a:spcPct val="0"/>
              </a:spcAft>
              <a:defRPr/>
            </a:pPr>
            <a:r>
              <a:rPr lang="en-US" sz="2400" b="1" kern="0" dirty="0">
                <a:solidFill>
                  <a:srgbClr val="FFFF00"/>
                </a:solidFill>
                <a:latin typeface="Arial" panose="020B0604020202020204" pitchFamily="34" charset="0"/>
                <a:cs typeface="Arial" panose="020B0604020202020204" pitchFamily="34" charset="0"/>
              </a:rPr>
              <a:t>Not focused on HIV status</a:t>
            </a:r>
          </a:p>
        </p:txBody>
      </p:sp>
    </p:spTree>
    <p:extLst>
      <p:ext uri="{BB962C8B-B14F-4D97-AF65-F5344CB8AC3E}">
        <p14:creationId xmlns:p14="http://schemas.microsoft.com/office/powerpoint/2010/main" val="13607696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228600"/>
            <a:ext cx="7772400" cy="1143000"/>
          </a:xfrm>
        </p:spPr>
        <p:txBody>
          <a:bodyPr/>
          <a:lstStyle/>
          <a:p>
            <a:r>
              <a:rPr lang="en-US" sz="3600" b="1" dirty="0">
                <a:solidFill>
                  <a:srgbClr val="FFFF00"/>
                </a:solidFill>
                <a:latin typeface="Arial" panose="020B0604020202020204" pitchFamily="34" charset="0"/>
                <a:cs typeface="Arial" panose="020B0604020202020204" pitchFamily="34" charset="0"/>
              </a:rPr>
              <a:t>Combination prevention</a:t>
            </a:r>
            <a:br>
              <a:rPr lang="en-US" sz="2800" b="1" dirty="0">
                <a:solidFill>
                  <a:srgbClr val="FFFF00"/>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Multiple disciplines and approaches</a:t>
            </a:r>
          </a:p>
        </p:txBody>
      </p:sp>
      <p:grpSp>
        <p:nvGrpSpPr>
          <p:cNvPr id="2" name="Group 1"/>
          <p:cNvGrpSpPr/>
          <p:nvPr/>
        </p:nvGrpSpPr>
        <p:grpSpPr>
          <a:xfrm>
            <a:off x="2956474" y="1270426"/>
            <a:ext cx="5349326" cy="4564175"/>
            <a:chOff x="248046" y="1285764"/>
            <a:chExt cx="6076554" cy="5184663"/>
          </a:xfrm>
        </p:grpSpPr>
        <p:grpSp>
          <p:nvGrpSpPr>
            <p:cNvPr id="25" name="Group 3"/>
            <p:cNvGrpSpPr>
              <a:grpSpLocks/>
            </p:cNvGrpSpPr>
            <p:nvPr/>
          </p:nvGrpSpPr>
          <p:grpSpPr bwMode="auto">
            <a:xfrm>
              <a:off x="1182143" y="4646391"/>
              <a:ext cx="1842702" cy="1790700"/>
              <a:chOff x="1068" y="1921"/>
              <a:chExt cx="1039" cy="1032"/>
            </a:xfrm>
          </p:grpSpPr>
          <p:sp>
            <p:nvSpPr>
              <p:cNvPr id="26" name="Oval 4"/>
              <p:cNvSpPr>
                <a:spLocks noChangeArrowheads="1"/>
              </p:cNvSpPr>
              <p:nvPr/>
            </p:nvSpPr>
            <p:spPr bwMode="auto">
              <a:xfrm>
                <a:off x="1068" y="1921"/>
                <a:ext cx="1024" cy="1032"/>
              </a:xfrm>
              <a:prstGeom prst="ellipse">
                <a:avLst/>
              </a:prstGeom>
              <a:solidFill>
                <a:srgbClr val="FF99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27" name="Text Box 5"/>
              <p:cNvSpPr txBox="1">
                <a:spLocks noChangeArrowheads="1"/>
              </p:cNvSpPr>
              <p:nvPr/>
            </p:nvSpPr>
            <p:spPr bwMode="auto">
              <a:xfrm>
                <a:off x="1083" y="2267"/>
                <a:ext cx="1024" cy="383"/>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Community interventions</a:t>
                </a:r>
              </a:p>
            </p:txBody>
          </p:sp>
        </p:grpSp>
        <p:grpSp>
          <p:nvGrpSpPr>
            <p:cNvPr id="28" name="Group 6"/>
            <p:cNvGrpSpPr>
              <a:grpSpLocks/>
            </p:cNvGrpSpPr>
            <p:nvPr/>
          </p:nvGrpSpPr>
          <p:grpSpPr bwMode="auto">
            <a:xfrm>
              <a:off x="2534012" y="1285764"/>
              <a:ext cx="1816100" cy="1790700"/>
              <a:chOff x="1107" y="1997"/>
              <a:chExt cx="1024" cy="1032"/>
            </a:xfrm>
          </p:grpSpPr>
          <p:sp>
            <p:nvSpPr>
              <p:cNvPr id="29" name="Oval 7"/>
              <p:cNvSpPr>
                <a:spLocks noChangeArrowheads="1"/>
              </p:cNvSpPr>
              <p:nvPr/>
            </p:nvSpPr>
            <p:spPr bwMode="auto">
              <a:xfrm>
                <a:off x="1107" y="1997"/>
                <a:ext cx="1024" cy="1032"/>
              </a:xfrm>
              <a:prstGeom prst="ellipse">
                <a:avLst/>
              </a:prstGeom>
              <a:solidFill>
                <a:schemeClr val="tx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30" name="Text Box 8"/>
              <p:cNvSpPr txBox="1">
                <a:spLocks noChangeArrowheads="1"/>
              </p:cNvSpPr>
              <p:nvPr/>
            </p:nvSpPr>
            <p:spPr bwMode="auto">
              <a:xfrm>
                <a:off x="1107" y="2292"/>
                <a:ext cx="1024" cy="383"/>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Biomedical interventions</a:t>
                </a:r>
              </a:p>
            </p:txBody>
          </p:sp>
        </p:grpSp>
        <p:grpSp>
          <p:nvGrpSpPr>
            <p:cNvPr id="31" name="Group 9"/>
            <p:cNvGrpSpPr>
              <a:grpSpLocks/>
            </p:cNvGrpSpPr>
            <p:nvPr/>
          </p:nvGrpSpPr>
          <p:grpSpPr bwMode="auto">
            <a:xfrm>
              <a:off x="248046" y="2563480"/>
              <a:ext cx="1872853" cy="1778000"/>
              <a:chOff x="928" y="1965"/>
              <a:chExt cx="1056" cy="1032"/>
            </a:xfrm>
          </p:grpSpPr>
          <p:sp>
            <p:nvSpPr>
              <p:cNvPr id="32" name="Oval 10"/>
              <p:cNvSpPr>
                <a:spLocks noChangeArrowheads="1"/>
              </p:cNvSpPr>
              <p:nvPr/>
            </p:nvSpPr>
            <p:spPr bwMode="auto">
              <a:xfrm>
                <a:off x="960" y="1965"/>
                <a:ext cx="1024" cy="1032"/>
              </a:xfrm>
              <a:prstGeom prst="ellipse">
                <a:avLst/>
              </a:prstGeom>
              <a:solidFill>
                <a:srgbClr val="FFFF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33" name="Text Box 11"/>
              <p:cNvSpPr txBox="1">
                <a:spLocks noChangeArrowheads="1"/>
              </p:cNvSpPr>
              <p:nvPr/>
            </p:nvSpPr>
            <p:spPr bwMode="auto">
              <a:xfrm>
                <a:off x="928" y="2288"/>
                <a:ext cx="1011" cy="386"/>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Structural interventions</a:t>
                </a:r>
              </a:p>
            </p:txBody>
          </p:sp>
        </p:grpSp>
        <p:grpSp>
          <p:nvGrpSpPr>
            <p:cNvPr id="34" name="Group 12"/>
            <p:cNvGrpSpPr>
              <a:grpSpLocks/>
            </p:cNvGrpSpPr>
            <p:nvPr/>
          </p:nvGrpSpPr>
          <p:grpSpPr bwMode="auto">
            <a:xfrm>
              <a:off x="4521200" y="2531854"/>
              <a:ext cx="1803400" cy="1765300"/>
              <a:chOff x="960" y="2110"/>
              <a:chExt cx="1024" cy="1032"/>
            </a:xfrm>
          </p:grpSpPr>
          <p:sp>
            <p:nvSpPr>
              <p:cNvPr id="35" name="Oval 13"/>
              <p:cNvSpPr>
                <a:spLocks noChangeArrowheads="1"/>
              </p:cNvSpPr>
              <p:nvPr/>
            </p:nvSpPr>
            <p:spPr bwMode="auto">
              <a:xfrm>
                <a:off x="960" y="2110"/>
                <a:ext cx="1024" cy="1032"/>
              </a:xfrm>
              <a:prstGeom prst="ellipse">
                <a:avLst/>
              </a:prstGeom>
              <a:solidFill>
                <a:srgbClr val="99FF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36" name="Text Box 14"/>
              <p:cNvSpPr txBox="1">
                <a:spLocks noChangeArrowheads="1"/>
              </p:cNvSpPr>
              <p:nvPr/>
            </p:nvSpPr>
            <p:spPr bwMode="auto">
              <a:xfrm>
                <a:off x="1061" y="2386"/>
                <a:ext cx="892" cy="552"/>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HIV testing and linkage to care</a:t>
                </a:r>
              </a:p>
            </p:txBody>
          </p:sp>
        </p:grpSp>
        <p:grpSp>
          <p:nvGrpSpPr>
            <p:cNvPr id="37" name="Group 15"/>
            <p:cNvGrpSpPr>
              <a:grpSpLocks/>
            </p:cNvGrpSpPr>
            <p:nvPr/>
          </p:nvGrpSpPr>
          <p:grpSpPr bwMode="auto">
            <a:xfrm>
              <a:off x="3879328" y="4679727"/>
              <a:ext cx="1816100" cy="1790700"/>
              <a:chOff x="906" y="2050"/>
              <a:chExt cx="1024" cy="1032"/>
            </a:xfrm>
          </p:grpSpPr>
          <p:sp>
            <p:nvSpPr>
              <p:cNvPr id="38" name="Oval 16"/>
              <p:cNvSpPr>
                <a:spLocks noChangeArrowheads="1"/>
              </p:cNvSpPr>
              <p:nvPr/>
            </p:nvSpPr>
            <p:spPr bwMode="auto">
              <a:xfrm>
                <a:off x="906" y="2050"/>
                <a:ext cx="1024" cy="1032"/>
              </a:xfrm>
              <a:prstGeom prst="ellipse">
                <a:avLst/>
              </a:prstGeom>
              <a:solidFill>
                <a:srgbClr val="FFCC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39" name="Text Box 17"/>
              <p:cNvSpPr txBox="1">
                <a:spLocks noChangeArrowheads="1"/>
              </p:cNvSpPr>
              <p:nvPr/>
            </p:nvSpPr>
            <p:spPr bwMode="auto">
              <a:xfrm>
                <a:off x="906" y="2360"/>
                <a:ext cx="1024" cy="544"/>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Individual and small group Interventions</a:t>
                </a:r>
              </a:p>
            </p:txBody>
          </p:sp>
        </p:grpSp>
        <p:grpSp>
          <p:nvGrpSpPr>
            <p:cNvPr id="40" name="Group 18"/>
            <p:cNvGrpSpPr>
              <a:grpSpLocks/>
            </p:cNvGrpSpPr>
            <p:nvPr/>
          </p:nvGrpSpPr>
          <p:grpSpPr bwMode="auto">
            <a:xfrm>
              <a:off x="1884049" y="2562764"/>
              <a:ext cx="2869543" cy="2847975"/>
              <a:chOff x="1984" y="1302"/>
              <a:chExt cx="1656" cy="1698"/>
            </a:xfrm>
          </p:grpSpPr>
          <p:sp>
            <p:nvSpPr>
              <p:cNvPr id="41" name="Oval 19"/>
              <p:cNvSpPr>
                <a:spLocks noChangeArrowheads="1"/>
              </p:cNvSpPr>
              <p:nvPr/>
            </p:nvSpPr>
            <p:spPr bwMode="auto">
              <a:xfrm>
                <a:off x="1984" y="1302"/>
                <a:ext cx="1656" cy="1698"/>
              </a:xfrm>
              <a:prstGeom prst="ellipse">
                <a:avLst/>
              </a:prstGeom>
              <a:solidFill>
                <a:schemeClr val="accent5">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42" name="Text Box 20"/>
              <p:cNvSpPr txBox="1">
                <a:spLocks noChangeArrowheads="1"/>
              </p:cNvSpPr>
              <p:nvPr/>
            </p:nvSpPr>
            <p:spPr bwMode="auto">
              <a:xfrm>
                <a:off x="1997" y="1707"/>
                <a:ext cx="1630" cy="646"/>
              </a:xfrm>
              <a:prstGeom prst="rect">
                <a:avLst/>
              </a:prstGeom>
              <a:noFill/>
              <a:ln w="12700" algn="ctr">
                <a:noFill/>
                <a:miter lim="800000"/>
                <a:headEnd/>
                <a:tailEnd/>
              </a:ln>
            </p:spPr>
            <p:txBody>
              <a:bodyPr>
                <a:spAutoFit/>
              </a:bodyPr>
              <a:lstStyle/>
              <a:p>
                <a:pPr algn="ctr">
                  <a:spcBef>
                    <a:spcPct val="50000"/>
                  </a:spcBef>
                </a:pPr>
                <a:r>
                  <a:rPr lang="en-US" sz="2800" b="1" dirty="0">
                    <a:solidFill>
                      <a:prstClr val="white"/>
                    </a:solidFill>
                    <a:latin typeface="Myriad Pro" pitchFamily="34" charset="0"/>
                  </a:rPr>
                  <a:t> </a:t>
                </a:r>
                <a:r>
                  <a:rPr lang="en-US" sz="2800" b="1" dirty="0">
                    <a:solidFill>
                      <a:schemeClr val="bg1"/>
                    </a:solidFill>
                    <a:latin typeface="Arial Black" panose="020B0A04020102020204" pitchFamily="34" charset="0"/>
                  </a:rPr>
                  <a:t>HIV prevention</a:t>
                </a:r>
              </a:p>
            </p:txBody>
          </p:sp>
        </p:grpSp>
      </p:grpSp>
    </p:spTree>
    <p:extLst>
      <p:ext uri="{BB962C8B-B14F-4D97-AF65-F5344CB8AC3E}">
        <p14:creationId xmlns:p14="http://schemas.microsoft.com/office/powerpoint/2010/main" val="2289936746"/>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228600"/>
            <a:ext cx="7772400" cy="1143000"/>
          </a:xfrm>
        </p:spPr>
        <p:txBody>
          <a:bodyPr/>
          <a:lstStyle/>
          <a:p>
            <a:r>
              <a:rPr lang="en-US" sz="3600" b="1" dirty="0">
                <a:solidFill>
                  <a:srgbClr val="FFFF00"/>
                </a:solidFill>
                <a:latin typeface="Arial" panose="020B0604020202020204" pitchFamily="34" charset="0"/>
                <a:cs typeface="Arial" panose="020B0604020202020204" pitchFamily="34" charset="0"/>
              </a:rPr>
              <a:t>Combination prevention</a:t>
            </a:r>
            <a:br>
              <a:rPr lang="en-US" sz="3600" b="1" dirty="0">
                <a:solidFill>
                  <a:srgbClr val="FFFF00"/>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Multiple disciplines and approaches</a:t>
            </a:r>
          </a:p>
        </p:txBody>
      </p:sp>
      <p:sp>
        <p:nvSpPr>
          <p:cNvPr id="24" name="TextBox 23"/>
          <p:cNvSpPr txBox="1"/>
          <p:nvPr/>
        </p:nvSpPr>
        <p:spPr>
          <a:xfrm>
            <a:off x="8241190" y="1981200"/>
            <a:ext cx="2769405" cy="1015663"/>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1200"/>
              </a:spcBef>
              <a:spcAft>
                <a:spcPts val="1200"/>
              </a:spcAft>
              <a:buClr>
                <a:prstClr val="white"/>
              </a:buClr>
              <a:buSzPct val="75000"/>
            </a:pPr>
            <a:r>
              <a:rPr lang="en-US" sz="2000" b="1" dirty="0">
                <a:solidFill>
                  <a:prstClr val="white"/>
                </a:solidFill>
                <a:latin typeface="Arial" panose="020B0604020202020204" pitchFamily="34" charset="0"/>
                <a:cs typeface="Arial" panose="020B0604020202020204" pitchFamily="34" charset="0"/>
              </a:rPr>
              <a:t>Combining interventions </a:t>
            </a:r>
            <a:br>
              <a:rPr lang="en-US" sz="2000" b="1" dirty="0">
                <a:solidFill>
                  <a:prstClr val="white"/>
                </a:solidFill>
                <a:latin typeface="Arial" panose="020B0604020202020204" pitchFamily="34" charset="0"/>
                <a:cs typeface="Arial" panose="020B0604020202020204" pitchFamily="34" charset="0"/>
              </a:rPr>
            </a:br>
            <a:r>
              <a:rPr lang="en-US" sz="2000" b="1" dirty="0">
                <a:solidFill>
                  <a:prstClr val="white"/>
                </a:solidFill>
                <a:latin typeface="Arial" panose="020B0604020202020204" pitchFamily="34" charset="0"/>
                <a:cs typeface="Arial" panose="020B0604020202020204" pitchFamily="34" charset="0"/>
              </a:rPr>
              <a:t>is not enough</a:t>
            </a:r>
          </a:p>
        </p:txBody>
      </p:sp>
      <p:grpSp>
        <p:nvGrpSpPr>
          <p:cNvPr id="2" name="Group 1"/>
          <p:cNvGrpSpPr/>
          <p:nvPr/>
        </p:nvGrpSpPr>
        <p:grpSpPr>
          <a:xfrm>
            <a:off x="609600" y="1531825"/>
            <a:ext cx="5349326" cy="4564175"/>
            <a:chOff x="248046" y="1285764"/>
            <a:chExt cx="6076554" cy="5184663"/>
          </a:xfrm>
        </p:grpSpPr>
        <p:grpSp>
          <p:nvGrpSpPr>
            <p:cNvPr id="25" name="Group 3"/>
            <p:cNvGrpSpPr>
              <a:grpSpLocks/>
            </p:cNvGrpSpPr>
            <p:nvPr/>
          </p:nvGrpSpPr>
          <p:grpSpPr bwMode="auto">
            <a:xfrm>
              <a:off x="1182143" y="4646391"/>
              <a:ext cx="1842702" cy="1790700"/>
              <a:chOff x="1068" y="1921"/>
              <a:chExt cx="1039" cy="1032"/>
            </a:xfrm>
          </p:grpSpPr>
          <p:sp>
            <p:nvSpPr>
              <p:cNvPr id="26" name="Oval 4"/>
              <p:cNvSpPr>
                <a:spLocks noChangeArrowheads="1"/>
              </p:cNvSpPr>
              <p:nvPr/>
            </p:nvSpPr>
            <p:spPr bwMode="auto">
              <a:xfrm>
                <a:off x="1068" y="1921"/>
                <a:ext cx="1024" cy="1032"/>
              </a:xfrm>
              <a:prstGeom prst="ellipse">
                <a:avLst/>
              </a:prstGeom>
              <a:solidFill>
                <a:srgbClr val="FF99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27" name="Text Box 5"/>
              <p:cNvSpPr txBox="1">
                <a:spLocks noChangeArrowheads="1"/>
              </p:cNvSpPr>
              <p:nvPr/>
            </p:nvSpPr>
            <p:spPr bwMode="auto">
              <a:xfrm>
                <a:off x="1083" y="2267"/>
                <a:ext cx="1024" cy="383"/>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Community interventions</a:t>
                </a:r>
              </a:p>
            </p:txBody>
          </p:sp>
        </p:grpSp>
        <p:grpSp>
          <p:nvGrpSpPr>
            <p:cNvPr id="28" name="Group 6"/>
            <p:cNvGrpSpPr>
              <a:grpSpLocks/>
            </p:cNvGrpSpPr>
            <p:nvPr/>
          </p:nvGrpSpPr>
          <p:grpSpPr bwMode="auto">
            <a:xfrm>
              <a:off x="2534012" y="1285764"/>
              <a:ext cx="1816100" cy="1790700"/>
              <a:chOff x="1107" y="1997"/>
              <a:chExt cx="1024" cy="1032"/>
            </a:xfrm>
          </p:grpSpPr>
          <p:sp>
            <p:nvSpPr>
              <p:cNvPr id="29" name="Oval 7"/>
              <p:cNvSpPr>
                <a:spLocks noChangeArrowheads="1"/>
              </p:cNvSpPr>
              <p:nvPr/>
            </p:nvSpPr>
            <p:spPr bwMode="auto">
              <a:xfrm>
                <a:off x="1107" y="1997"/>
                <a:ext cx="1024" cy="1032"/>
              </a:xfrm>
              <a:prstGeom prst="ellipse">
                <a:avLst/>
              </a:prstGeom>
              <a:solidFill>
                <a:schemeClr val="tx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30" name="Text Box 8"/>
              <p:cNvSpPr txBox="1">
                <a:spLocks noChangeArrowheads="1"/>
              </p:cNvSpPr>
              <p:nvPr/>
            </p:nvSpPr>
            <p:spPr bwMode="auto">
              <a:xfrm>
                <a:off x="1107" y="2292"/>
                <a:ext cx="1024" cy="383"/>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Biomedical interventions</a:t>
                </a:r>
              </a:p>
            </p:txBody>
          </p:sp>
        </p:grpSp>
        <p:grpSp>
          <p:nvGrpSpPr>
            <p:cNvPr id="31" name="Group 9"/>
            <p:cNvGrpSpPr>
              <a:grpSpLocks/>
            </p:cNvGrpSpPr>
            <p:nvPr/>
          </p:nvGrpSpPr>
          <p:grpSpPr bwMode="auto">
            <a:xfrm>
              <a:off x="248046" y="2563480"/>
              <a:ext cx="1872853" cy="1778000"/>
              <a:chOff x="928" y="1965"/>
              <a:chExt cx="1056" cy="1032"/>
            </a:xfrm>
          </p:grpSpPr>
          <p:sp>
            <p:nvSpPr>
              <p:cNvPr id="32" name="Oval 10"/>
              <p:cNvSpPr>
                <a:spLocks noChangeArrowheads="1"/>
              </p:cNvSpPr>
              <p:nvPr/>
            </p:nvSpPr>
            <p:spPr bwMode="auto">
              <a:xfrm>
                <a:off x="960" y="1965"/>
                <a:ext cx="1024" cy="1032"/>
              </a:xfrm>
              <a:prstGeom prst="ellipse">
                <a:avLst/>
              </a:prstGeom>
              <a:solidFill>
                <a:srgbClr val="FFFF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33" name="Text Box 11"/>
              <p:cNvSpPr txBox="1">
                <a:spLocks noChangeArrowheads="1"/>
              </p:cNvSpPr>
              <p:nvPr/>
            </p:nvSpPr>
            <p:spPr bwMode="auto">
              <a:xfrm>
                <a:off x="928" y="2288"/>
                <a:ext cx="1011" cy="386"/>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Structural interventions</a:t>
                </a:r>
              </a:p>
            </p:txBody>
          </p:sp>
        </p:grpSp>
        <p:grpSp>
          <p:nvGrpSpPr>
            <p:cNvPr id="34" name="Group 12"/>
            <p:cNvGrpSpPr>
              <a:grpSpLocks/>
            </p:cNvGrpSpPr>
            <p:nvPr/>
          </p:nvGrpSpPr>
          <p:grpSpPr bwMode="auto">
            <a:xfrm>
              <a:off x="4521200" y="2531854"/>
              <a:ext cx="1803400" cy="1765300"/>
              <a:chOff x="960" y="2110"/>
              <a:chExt cx="1024" cy="1032"/>
            </a:xfrm>
          </p:grpSpPr>
          <p:sp>
            <p:nvSpPr>
              <p:cNvPr id="35" name="Oval 13"/>
              <p:cNvSpPr>
                <a:spLocks noChangeArrowheads="1"/>
              </p:cNvSpPr>
              <p:nvPr/>
            </p:nvSpPr>
            <p:spPr bwMode="auto">
              <a:xfrm>
                <a:off x="960" y="2110"/>
                <a:ext cx="1024" cy="1032"/>
              </a:xfrm>
              <a:prstGeom prst="ellipse">
                <a:avLst/>
              </a:prstGeom>
              <a:solidFill>
                <a:srgbClr val="99FF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36" name="Text Box 14"/>
              <p:cNvSpPr txBox="1">
                <a:spLocks noChangeArrowheads="1"/>
              </p:cNvSpPr>
              <p:nvPr/>
            </p:nvSpPr>
            <p:spPr bwMode="auto">
              <a:xfrm>
                <a:off x="1061" y="2386"/>
                <a:ext cx="892" cy="552"/>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HIV testing and linkage to care</a:t>
                </a:r>
              </a:p>
            </p:txBody>
          </p:sp>
        </p:grpSp>
        <p:grpSp>
          <p:nvGrpSpPr>
            <p:cNvPr id="37" name="Group 15"/>
            <p:cNvGrpSpPr>
              <a:grpSpLocks/>
            </p:cNvGrpSpPr>
            <p:nvPr/>
          </p:nvGrpSpPr>
          <p:grpSpPr bwMode="auto">
            <a:xfrm>
              <a:off x="3879328" y="4679727"/>
              <a:ext cx="1816100" cy="1790700"/>
              <a:chOff x="906" y="2050"/>
              <a:chExt cx="1024" cy="1032"/>
            </a:xfrm>
          </p:grpSpPr>
          <p:sp>
            <p:nvSpPr>
              <p:cNvPr id="38" name="Oval 16"/>
              <p:cNvSpPr>
                <a:spLocks noChangeArrowheads="1"/>
              </p:cNvSpPr>
              <p:nvPr/>
            </p:nvSpPr>
            <p:spPr bwMode="auto">
              <a:xfrm>
                <a:off x="906" y="2050"/>
                <a:ext cx="1024" cy="1032"/>
              </a:xfrm>
              <a:prstGeom prst="ellipse">
                <a:avLst/>
              </a:prstGeom>
              <a:solidFill>
                <a:srgbClr val="FFCC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39" name="Text Box 17"/>
              <p:cNvSpPr txBox="1">
                <a:spLocks noChangeArrowheads="1"/>
              </p:cNvSpPr>
              <p:nvPr/>
            </p:nvSpPr>
            <p:spPr bwMode="auto">
              <a:xfrm>
                <a:off x="906" y="2360"/>
                <a:ext cx="1024" cy="544"/>
              </a:xfrm>
              <a:prstGeom prst="rect">
                <a:avLst/>
              </a:prstGeom>
              <a:noFill/>
              <a:ln w="12700" algn="ctr">
                <a:noFill/>
                <a:miter lim="800000"/>
                <a:headEnd/>
                <a:tailEnd/>
              </a:ln>
            </p:spPr>
            <p:txBody>
              <a:bodyPr wrap="square">
                <a:spAutoFit/>
              </a:bodyPr>
              <a:lstStyle/>
              <a:p>
                <a:pPr algn="ctr">
                  <a:spcBef>
                    <a:spcPct val="50000"/>
                  </a:spcBef>
                </a:pPr>
                <a:r>
                  <a:rPr lang="en-US" sz="1600" b="1" dirty="0">
                    <a:solidFill>
                      <a:srgbClr val="333300"/>
                    </a:solidFill>
                    <a:latin typeface="Arial" panose="020B0604020202020204" pitchFamily="34" charset="0"/>
                    <a:cs typeface="Arial" panose="020B0604020202020204" pitchFamily="34" charset="0"/>
                  </a:rPr>
                  <a:t>Individual and small group Interventions</a:t>
                </a:r>
              </a:p>
            </p:txBody>
          </p:sp>
        </p:grpSp>
        <p:grpSp>
          <p:nvGrpSpPr>
            <p:cNvPr id="40" name="Group 18"/>
            <p:cNvGrpSpPr>
              <a:grpSpLocks/>
            </p:cNvGrpSpPr>
            <p:nvPr/>
          </p:nvGrpSpPr>
          <p:grpSpPr bwMode="auto">
            <a:xfrm>
              <a:off x="1884049" y="2562764"/>
              <a:ext cx="2869543" cy="2847975"/>
              <a:chOff x="1984" y="1302"/>
              <a:chExt cx="1656" cy="1698"/>
            </a:xfrm>
          </p:grpSpPr>
          <p:sp>
            <p:nvSpPr>
              <p:cNvPr id="41" name="Oval 19"/>
              <p:cNvSpPr>
                <a:spLocks noChangeArrowheads="1"/>
              </p:cNvSpPr>
              <p:nvPr/>
            </p:nvSpPr>
            <p:spPr bwMode="auto">
              <a:xfrm>
                <a:off x="1984" y="1302"/>
                <a:ext cx="1656" cy="1698"/>
              </a:xfrm>
              <a:prstGeom prst="ellipse">
                <a:avLst/>
              </a:prstGeom>
              <a:solidFill>
                <a:schemeClr val="accent5">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dirty="0">
                  <a:solidFill>
                    <a:prstClr val="white"/>
                  </a:solidFill>
                  <a:latin typeface="Myriad Pro" pitchFamily="34" charset="0"/>
                </a:endParaRPr>
              </a:p>
            </p:txBody>
          </p:sp>
          <p:sp>
            <p:nvSpPr>
              <p:cNvPr id="42" name="Text Box 20"/>
              <p:cNvSpPr txBox="1">
                <a:spLocks noChangeArrowheads="1"/>
              </p:cNvSpPr>
              <p:nvPr/>
            </p:nvSpPr>
            <p:spPr bwMode="auto">
              <a:xfrm>
                <a:off x="1997" y="1707"/>
                <a:ext cx="1630" cy="646"/>
              </a:xfrm>
              <a:prstGeom prst="rect">
                <a:avLst/>
              </a:prstGeom>
              <a:noFill/>
              <a:ln w="12700" algn="ctr">
                <a:noFill/>
                <a:miter lim="800000"/>
                <a:headEnd/>
                <a:tailEnd/>
              </a:ln>
            </p:spPr>
            <p:txBody>
              <a:bodyPr>
                <a:spAutoFit/>
              </a:bodyPr>
              <a:lstStyle/>
              <a:p>
                <a:pPr algn="ctr">
                  <a:spcBef>
                    <a:spcPct val="50000"/>
                  </a:spcBef>
                </a:pPr>
                <a:r>
                  <a:rPr lang="en-US" sz="2800" b="1" dirty="0">
                    <a:solidFill>
                      <a:prstClr val="white"/>
                    </a:solidFill>
                    <a:latin typeface="Myriad Pro" pitchFamily="34" charset="0"/>
                  </a:rPr>
                  <a:t> </a:t>
                </a:r>
                <a:r>
                  <a:rPr lang="en-US" sz="2800" b="1" dirty="0">
                    <a:solidFill>
                      <a:schemeClr val="bg1"/>
                    </a:solidFill>
                    <a:latin typeface="Arial" panose="020B0604020202020204" pitchFamily="34" charset="0"/>
                    <a:cs typeface="Arial" panose="020B0604020202020204" pitchFamily="34" charset="0"/>
                  </a:rPr>
                  <a:t>HIV prevention</a:t>
                </a:r>
              </a:p>
            </p:txBody>
          </p:sp>
        </p:grpSp>
      </p:grpSp>
      <p:sp>
        <p:nvSpPr>
          <p:cNvPr id="43" name="TextBox 42"/>
          <p:cNvSpPr txBox="1"/>
          <p:nvPr/>
        </p:nvSpPr>
        <p:spPr>
          <a:xfrm>
            <a:off x="8266824" y="4280794"/>
            <a:ext cx="2769405" cy="1015663"/>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1200"/>
              </a:spcBef>
              <a:spcAft>
                <a:spcPts val="1200"/>
              </a:spcAft>
              <a:buClr>
                <a:prstClr val="white"/>
              </a:buClr>
              <a:buSzPct val="75000"/>
            </a:pPr>
            <a:r>
              <a:rPr lang="en-US" sz="2000" b="1" dirty="0">
                <a:solidFill>
                  <a:prstClr val="white"/>
                </a:solidFill>
                <a:latin typeface="Arial" panose="020B0604020202020204" pitchFamily="34" charset="0"/>
                <a:cs typeface="Arial" panose="020B0604020202020204" pitchFamily="34" charset="0"/>
              </a:rPr>
              <a:t>All effective interventions </a:t>
            </a:r>
            <a:br>
              <a:rPr lang="en-US" sz="2000" b="1" dirty="0">
                <a:solidFill>
                  <a:prstClr val="white"/>
                </a:solidFill>
                <a:latin typeface="Arial" panose="020B0604020202020204" pitchFamily="34" charset="0"/>
                <a:cs typeface="Arial" panose="020B0604020202020204" pitchFamily="34" charset="0"/>
              </a:rPr>
            </a:br>
            <a:r>
              <a:rPr lang="en-US" sz="2000" b="1" dirty="0">
                <a:solidFill>
                  <a:prstClr val="white"/>
                </a:solidFill>
                <a:latin typeface="Arial" panose="020B0604020202020204" pitchFamily="34" charset="0"/>
                <a:cs typeface="Arial" panose="020B0604020202020204" pitchFamily="34" charset="0"/>
              </a:rPr>
              <a:t>are not equal</a:t>
            </a:r>
          </a:p>
        </p:txBody>
      </p:sp>
      <p:sp>
        <p:nvSpPr>
          <p:cNvPr id="44" name="TextBox 43"/>
          <p:cNvSpPr txBox="1"/>
          <p:nvPr/>
        </p:nvSpPr>
        <p:spPr>
          <a:xfrm>
            <a:off x="8279595" y="3320668"/>
            <a:ext cx="2769405" cy="707886"/>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1200"/>
              </a:spcBef>
              <a:spcAft>
                <a:spcPts val="1200"/>
              </a:spcAft>
              <a:buClr>
                <a:prstClr val="white"/>
              </a:buClr>
              <a:buSzPct val="75000"/>
            </a:pPr>
            <a:r>
              <a:rPr lang="en-US" sz="2000" b="1" dirty="0">
                <a:solidFill>
                  <a:prstClr val="white"/>
                </a:solidFill>
                <a:latin typeface="Arial" panose="020B0604020202020204" pitchFamily="34" charset="0"/>
                <a:cs typeface="Arial" panose="020B0604020202020204" pitchFamily="34" charset="0"/>
              </a:rPr>
              <a:t>All interventions </a:t>
            </a:r>
            <a:br>
              <a:rPr lang="en-US" sz="2000" b="1" dirty="0">
                <a:solidFill>
                  <a:prstClr val="white"/>
                </a:solidFill>
                <a:latin typeface="Arial" panose="020B0604020202020204" pitchFamily="34" charset="0"/>
                <a:cs typeface="Arial" panose="020B0604020202020204" pitchFamily="34" charset="0"/>
              </a:rPr>
            </a:br>
            <a:r>
              <a:rPr lang="en-US" sz="2000" b="1" dirty="0">
                <a:solidFill>
                  <a:prstClr val="white"/>
                </a:solidFill>
                <a:latin typeface="Arial" panose="020B0604020202020204" pitchFamily="34" charset="0"/>
                <a:cs typeface="Arial" panose="020B0604020202020204" pitchFamily="34" charset="0"/>
              </a:rPr>
              <a:t>are not effective</a:t>
            </a:r>
          </a:p>
        </p:txBody>
      </p:sp>
      <p:sp>
        <p:nvSpPr>
          <p:cNvPr id="3" name="Right Arrow 2"/>
          <p:cNvSpPr/>
          <p:nvPr/>
        </p:nvSpPr>
        <p:spPr>
          <a:xfrm>
            <a:off x="6324600" y="2885115"/>
            <a:ext cx="1600200" cy="16106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98304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210447" y="923146"/>
            <a:ext cx="2272543" cy="1410613"/>
            <a:chOff x="270640" y="1383537"/>
            <a:chExt cx="2112276" cy="1410613"/>
          </a:xfrm>
        </p:grpSpPr>
        <p:sp>
          <p:nvSpPr>
            <p:cNvPr id="25" name="Rounded Rectangle 24"/>
            <p:cNvSpPr/>
            <p:nvPr/>
          </p:nvSpPr>
          <p:spPr>
            <a:xfrm>
              <a:off x="270640" y="1383537"/>
              <a:ext cx="2112276" cy="141061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66652" y="1775124"/>
              <a:ext cx="1920251"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a:solidFill>
                    <a:prstClr val="white"/>
                  </a:solidFill>
                  <a:latin typeface="Arial" panose="020B0604020202020204" pitchFamily="34" charset="0"/>
                  <a:cs typeface="Arial" panose="020B0604020202020204" pitchFamily="34" charset="0"/>
                </a:rPr>
                <a:t>Potential interventions </a:t>
              </a:r>
            </a:p>
          </p:txBody>
        </p:sp>
      </p:grpSp>
      <p:grpSp>
        <p:nvGrpSpPr>
          <p:cNvPr id="49" name="Group 48"/>
          <p:cNvGrpSpPr/>
          <p:nvPr/>
        </p:nvGrpSpPr>
        <p:grpSpPr>
          <a:xfrm>
            <a:off x="2178690" y="2584090"/>
            <a:ext cx="2326847" cy="1410613"/>
            <a:chOff x="643416" y="3079444"/>
            <a:chExt cx="2326847" cy="1410613"/>
          </a:xfrm>
        </p:grpSpPr>
        <p:sp>
          <p:nvSpPr>
            <p:cNvPr id="42" name="Rounded Rectangle 41"/>
            <p:cNvSpPr/>
            <p:nvPr/>
          </p:nvSpPr>
          <p:spPr>
            <a:xfrm>
              <a:off x="643416" y="3079444"/>
              <a:ext cx="2326847" cy="141061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31500" y="3435554"/>
              <a:ext cx="2115618"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Assess efficacy and effectiveness</a:t>
              </a:r>
            </a:p>
          </p:txBody>
        </p:sp>
      </p:grpSp>
      <p:grpSp>
        <p:nvGrpSpPr>
          <p:cNvPr id="48" name="Group 47"/>
          <p:cNvGrpSpPr/>
          <p:nvPr/>
        </p:nvGrpSpPr>
        <p:grpSpPr>
          <a:xfrm>
            <a:off x="1871449" y="4235506"/>
            <a:ext cx="2880376" cy="1410613"/>
            <a:chOff x="1522145" y="4157822"/>
            <a:chExt cx="2880376" cy="1410613"/>
          </a:xfrm>
        </p:grpSpPr>
        <p:sp>
          <p:nvSpPr>
            <p:cNvPr id="13" name="Rounded Rectangle 12"/>
            <p:cNvSpPr/>
            <p:nvPr/>
          </p:nvSpPr>
          <p:spPr>
            <a:xfrm>
              <a:off x="1806840" y="4157822"/>
              <a:ext cx="2326847" cy="141061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1522145" y="4262665"/>
              <a:ext cx="2880376"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dirty="0">
                  <a:solidFill>
                    <a:prstClr val="white"/>
                  </a:solidFill>
                  <a:latin typeface="Arial" panose="020B0604020202020204" pitchFamily="34" charset="0"/>
                  <a:cs typeface="Arial" panose="020B0604020202020204" pitchFamily="34" charset="0"/>
                </a:rPr>
                <a:t>Establish cost and cost effectiveness per </a:t>
              </a:r>
            </a:p>
            <a:p>
              <a:pPr algn="ctr"/>
              <a:r>
                <a:rPr lang="en-US" sz="1600" b="1" dirty="0">
                  <a:solidFill>
                    <a:prstClr val="white"/>
                  </a:solidFill>
                  <a:latin typeface="Arial" panose="020B0604020202020204" pitchFamily="34" charset="0"/>
                  <a:cs typeface="Arial" panose="020B0604020202020204" pitchFamily="34" charset="0"/>
                </a:rPr>
                <a:t>infections averted </a:t>
              </a:r>
              <a:br>
                <a:rPr lang="en-US" sz="1600" b="1" dirty="0">
                  <a:solidFill>
                    <a:prstClr val="white"/>
                  </a:solidFill>
                  <a:latin typeface="Arial" panose="020B0604020202020204" pitchFamily="34" charset="0"/>
                  <a:cs typeface="Arial" panose="020B0604020202020204" pitchFamily="34" charset="0"/>
                </a:rPr>
              </a:br>
              <a:r>
                <a:rPr lang="en-US" sz="1600" b="1" dirty="0">
                  <a:solidFill>
                    <a:prstClr val="white"/>
                  </a:solidFill>
                  <a:latin typeface="Arial" panose="020B0604020202020204" pitchFamily="34" charset="0"/>
                  <a:cs typeface="Arial" panose="020B0604020202020204" pitchFamily="34" charset="0"/>
                </a:rPr>
                <a:t>and life-years saved </a:t>
              </a:r>
            </a:p>
          </p:txBody>
        </p:sp>
      </p:grpSp>
      <p:grpSp>
        <p:nvGrpSpPr>
          <p:cNvPr id="47" name="Group 46"/>
          <p:cNvGrpSpPr/>
          <p:nvPr/>
        </p:nvGrpSpPr>
        <p:grpSpPr>
          <a:xfrm>
            <a:off x="4853948" y="4197101"/>
            <a:ext cx="2394203" cy="1410613"/>
            <a:chOff x="4341570" y="4668332"/>
            <a:chExt cx="2394203" cy="1410613"/>
          </a:xfrm>
        </p:grpSpPr>
        <p:sp>
          <p:nvSpPr>
            <p:cNvPr id="39" name="Rounded Rectangle 38"/>
            <p:cNvSpPr/>
            <p:nvPr/>
          </p:nvSpPr>
          <p:spPr>
            <a:xfrm>
              <a:off x="4395833" y="4668332"/>
              <a:ext cx="2326847" cy="141061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p:nvSpPr>
          <p:spPr>
            <a:xfrm>
              <a:off x="4341570" y="4773175"/>
              <a:ext cx="2394203"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Determine feasibility of full scale implementation</a:t>
              </a:r>
            </a:p>
          </p:txBody>
        </p:sp>
      </p:grpSp>
      <p:grpSp>
        <p:nvGrpSpPr>
          <p:cNvPr id="46" name="Group 45"/>
          <p:cNvGrpSpPr/>
          <p:nvPr/>
        </p:nvGrpSpPr>
        <p:grpSpPr>
          <a:xfrm>
            <a:off x="7611394" y="4235506"/>
            <a:ext cx="2419515" cy="1410613"/>
            <a:chOff x="6584917" y="3604915"/>
            <a:chExt cx="2419515" cy="1410613"/>
          </a:xfrm>
        </p:grpSpPr>
        <p:sp>
          <p:nvSpPr>
            <p:cNvPr id="41" name="Rounded Rectangle 40"/>
            <p:cNvSpPr/>
            <p:nvPr/>
          </p:nvSpPr>
          <p:spPr>
            <a:xfrm>
              <a:off x="6584917" y="3604915"/>
              <a:ext cx="2326847" cy="141061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6584917" y="3726466"/>
              <a:ext cx="2419515"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Develop epidemic models to project impact of interventions</a:t>
              </a:r>
            </a:p>
          </p:txBody>
        </p:sp>
      </p:grpSp>
      <p:grpSp>
        <p:nvGrpSpPr>
          <p:cNvPr id="50" name="Group 49"/>
          <p:cNvGrpSpPr/>
          <p:nvPr/>
        </p:nvGrpSpPr>
        <p:grpSpPr>
          <a:xfrm>
            <a:off x="7661336" y="923146"/>
            <a:ext cx="2326847" cy="1410613"/>
            <a:chOff x="-431924" y="4011047"/>
            <a:chExt cx="2326847" cy="1410613"/>
          </a:xfrm>
        </p:grpSpPr>
        <p:sp>
          <p:nvSpPr>
            <p:cNvPr id="38" name="Rounded Rectangle 37"/>
            <p:cNvSpPr/>
            <p:nvPr/>
          </p:nvSpPr>
          <p:spPr>
            <a:xfrm>
              <a:off x="-431924" y="4011047"/>
              <a:ext cx="2326847" cy="141061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102137" y="4267900"/>
              <a:ext cx="176663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Implement and evaluate programs </a:t>
              </a:r>
            </a:p>
          </p:txBody>
        </p:sp>
      </p:grpSp>
      <p:grpSp>
        <p:nvGrpSpPr>
          <p:cNvPr id="45" name="Group 44"/>
          <p:cNvGrpSpPr/>
          <p:nvPr/>
        </p:nvGrpSpPr>
        <p:grpSpPr>
          <a:xfrm>
            <a:off x="7553785" y="2584090"/>
            <a:ext cx="2534730" cy="1410613"/>
            <a:chOff x="6453845" y="2088843"/>
            <a:chExt cx="2534730" cy="1410613"/>
          </a:xfrm>
        </p:grpSpPr>
        <p:sp>
          <p:nvSpPr>
            <p:cNvPr id="40" name="Rounded Rectangle 39"/>
            <p:cNvSpPr/>
            <p:nvPr/>
          </p:nvSpPr>
          <p:spPr>
            <a:xfrm>
              <a:off x="6538582" y="2088843"/>
              <a:ext cx="2326847" cy="141061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6453845" y="2438009"/>
              <a:ext cx="253473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Prioritize interventions</a:t>
              </a:r>
            </a:p>
          </p:txBody>
        </p:sp>
      </p:grpSp>
      <p:sp>
        <p:nvSpPr>
          <p:cNvPr id="51" name="Oval 50"/>
          <p:cNvSpPr/>
          <p:nvPr/>
        </p:nvSpPr>
        <p:spPr>
          <a:xfrm>
            <a:off x="4713421" y="1163106"/>
            <a:ext cx="2690079" cy="2568649"/>
          </a:xfrm>
          <a:prstGeom prst="ellipse">
            <a:avLst/>
          </a:prstGeom>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Content Placeholder 4"/>
          <p:cNvSpPr>
            <a:spLocks noGrp="1"/>
          </p:cNvSpPr>
          <p:nvPr>
            <p:ph idx="4294967295"/>
          </p:nvPr>
        </p:nvSpPr>
        <p:spPr>
          <a:xfrm>
            <a:off x="4726593" y="1931205"/>
            <a:ext cx="2667000" cy="1160036"/>
          </a:xfrm>
          <a:prstGeom prst="rect">
            <a:avLst/>
          </a:prstGeom>
        </p:spPr>
        <p:txBody>
          <a:bodyPr/>
          <a:lstStyle/>
          <a:p>
            <a:pPr marL="0" indent="0" algn="ctr">
              <a:spcBef>
                <a:spcPts val="1080"/>
              </a:spcBef>
              <a:spcAft>
                <a:spcPts val="600"/>
              </a:spcAft>
              <a:buClr>
                <a:srgbClr val="FFC000"/>
              </a:buClr>
              <a:buNone/>
              <a:defRPr/>
            </a:pPr>
            <a:r>
              <a:rPr lang="en-US" sz="2800" b="1" dirty="0">
                <a:solidFill>
                  <a:schemeClr val="bg1"/>
                </a:solidFill>
                <a:latin typeface="Arial" panose="020B0604020202020204" pitchFamily="34" charset="0"/>
                <a:cs typeface="Arial" panose="020B0604020202020204" pitchFamily="34" charset="0"/>
              </a:rPr>
              <a:t>HIGH-IMPACT PREVENTION</a:t>
            </a:r>
          </a:p>
        </p:txBody>
      </p:sp>
      <p:sp>
        <p:nvSpPr>
          <p:cNvPr id="54" name="Down Arrow 53"/>
          <p:cNvSpPr/>
          <p:nvPr/>
        </p:nvSpPr>
        <p:spPr>
          <a:xfrm>
            <a:off x="3213963" y="2200041"/>
            <a:ext cx="268835" cy="345645"/>
          </a:xfrm>
          <a:prstGeom prst="downArrow">
            <a:avLst/>
          </a:prstGeom>
          <a:solidFill>
            <a:srgbClr val="FF0000"/>
          </a:solidFill>
          <a:ln>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Down Arrow 54"/>
          <p:cNvSpPr/>
          <p:nvPr/>
        </p:nvSpPr>
        <p:spPr>
          <a:xfrm flipV="1">
            <a:off x="8715181" y="2353661"/>
            <a:ext cx="268835" cy="345645"/>
          </a:xfrm>
          <a:prstGeom prst="downArrow">
            <a:avLst/>
          </a:prstGeom>
          <a:solidFill>
            <a:srgbClr val="FF0000"/>
          </a:solidFill>
          <a:ln>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Down Arrow 55"/>
          <p:cNvSpPr/>
          <p:nvPr/>
        </p:nvSpPr>
        <p:spPr>
          <a:xfrm>
            <a:off x="3213963" y="3889861"/>
            <a:ext cx="268835" cy="345645"/>
          </a:xfrm>
          <a:prstGeom prst="downArrow">
            <a:avLst/>
          </a:prstGeom>
          <a:solidFill>
            <a:srgbClr val="FF0000"/>
          </a:solidFill>
          <a:ln>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Down Arrow 56"/>
          <p:cNvSpPr/>
          <p:nvPr/>
        </p:nvSpPr>
        <p:spPr>
          <a:xfrm flipV="1">
            <a:off x="8715181" y="4005076"/>
            <a:ext cx="268835" cy="345645"/>
          </a:xfrm>
          <a:prstGeom prst="downArrow">
            <a:avLst/>
          </a:prstGeom>
          <a:solidFill>
            <a:srgbClr val="FF0000"/>
          </a:solidFill>
          <a:ln>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Down Arrow 57"/>
          <p:cNvSpPr/>
          <p:nvPr/>
        </p:nvSpPr>
        <p:spPr>
          <a:xfrm rot="16200000">
            <a:off x="4559801" y="4734771"/>
            <a:ext cx="268835" cy="345645"/>
          </a:xfrm>
          <a:prstGeom prst="downArrow">
            <a:avLst/>
          </a:prstGeom>
          <a:solidFill>
            <a:srgbClr val="FF0000"/>
          </a:solidFill>
          <a:ln>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Down Arrow 58"/>
          <p:cNvSpPr/>
          <p:nvPr/>
        </p:nvSpPr>
        <p:spPr>
          <a:xfrm rot="16200000">
            <a:off x="7286556" y="4717658"/>
            <a:ext cx="268835" cy="345645"/>
          </a:xfrm>
          <a:prstGeom prst="downArrow">
            <a:avLst/>
          </a:prstGeom>
          <a:solidFill>
            <a:srgbClr val="FF0000"/>
          </a:solidFill>
          <a:ln>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2"/>
          <p:cNvSpPr>
            <a:spLocks noGrp="1" noChangeArrowheads="1"/>
          </p:cNvSpPr>
          <p:nvPr>
            <p:ph type="title"/>
          </p:nvPr>
        </p:nvSpPr>
        <p:spPr>
          <a:xfrm>
            <a:off x="2215782" y="-219855"/>
            <a:ext cx="7772400" cy="1143000"/>
          </a:xfrm>
        </p:spPr>
        <p:txBody>
          <a:bodyPr/>
          <a:lstStyle/>
          <a:p>
            <a:r>
              <a:rPr lang="en-US" sz="3600" dirty="0">
                <a:solidFill>
                  <a:srgbClr val="FFFF00"/>
                </a:solidFill>
                <a:latin typeface="Arial" panose="020B0604020202020204" pitchFamily="34" charset="0"/>
                <a:cs typeface="Arial" panose="020B0604020202020204" pitchFamily="34" charset="0"/>
              </a:rPr>
              <a:t>Strategy</a:t>
            </a:r>
          </a:p>
        </p:txBody>
      </p:sp>
    </p:spTree>
    <p:extLst>
      <p:ext uri="{BB962C8B-B14F-4D97-AF65-F5344CB8AC3E}">
        <p14:creationId xmlns:p14="http://schemas.microsoft.com/office/powerpoint/2010/main" val="637255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6867" y="326648"/>
            <a:ext cx="8418898" cy="892552"/>
          </a:xfrm>
          <a:prstGeom prst="rect">
            <a:avLst/>
          </a:prstGeom>
          <a:noFill/>
        </p:spPr>
        <p:txBody>
          <a:bodyPr wrap="square" rtlCol="0">
            <a:spAutoFit/>
          </a:bodyPr>
          <a:lstStyle/>
          <a:p>
            <a:pPr algn="ctr"/>
            <a:r>
              <a:rPr lang="en-US" sz="2800" b="1" dirty="0">
                <a:solidFill>
                  <a:srgbClr val="FFFF00"/>
                </a:solidFill>
                <a:latin typeface="Arial" pitchFamily="34" charset="0"/>
                <a:cs typeface="Arial" panose="020B0604020202020204" pitchFamily="34" charset="0"/>
              </a:rPr>
              <a:t>Aligning resources with the epidemic</a:t>
            </a:r>
          </a:p>
          <a:p>
            <a:pPr algn="ctr"/>
            <a:r>
              <a:rPr lang="en-US" sz="2400" b="1" i="1" dirty="0">
                <a:solidFill>
                  <a:srgbClr val="FFFF00"/>
                </a:solidFill>
                <a:latin typeface="Arial" pitchFamily="34" charset="0"/>
                <a:cs typeface="Arial" panose="020B0604020202020204" pitchFamily="34" charset="0"/>
              </a:rPr>
              <a:t>CDC funding of state and local health departments</a:t>
            </a:r>
          </a:p>
        </p:txBody>
      </p:sp>
      <p:grpSp>
        <p:nvGrpSpPr>
          <p:cNvPr id="2" name="Group 1"/>
          <p:cNvGrpSpPr/>
          <p:nvPr/>
        </p:nvGrpSpPr>
        <p:grpSpPr>
          <a:xfrm>
            <a:off x="2016868" y="1447800"/>
            <a:ext cx="8235843" cy="4693834"/>
            <a:chOff x="1599942" y="3736240"/>
            <a:chExt cx="5867400" cy="289249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942" y="3736240"/>
              <a:ext cx="5867400" cy="2892499"/>
            </a:xfrm>
            <a:prstGeom prst="rect">
              <a:avLst/>
            </a:prstGeom>
            <a:ln>
              <a:solidFill>
                <a:schemeClr val="accent6">
                  <a:lumMod val="60000"/>
                  <a:lumOff val="40000"/>
                </a:schemeClr>
              </a:solidFill>
            </a:ln>
          </p:spPr>
        </p:pic>
        <p:sp>
          <p:nvSpPr>
            <p:cNvPr id="9" name="TextBox 8"/>
            <p:cNvSpPr txBox="1"/>
            <p:nvPr/>
          </p:nvSpPr>
          <p:spPr>
            <a:xfrm>
              <a:off x="1625072" y="4345840"/>
              <a:ext cx="3048000" cy="73020"/>
            </a:xfrm>
            <a:prstGeom prst="rect">
              <a:avLst/>
            </a:prstGeom>
            <a:solidFill>
              <a:schemeClr val="bg1"/>
            </a:solidFill>
            <a:ln>
              <a:noFill/>
            </a:ln>
          </p:spPr>
          <p:txBody>
            <a:bodyPr wrap="square" lIns="0" tIns="9144" rIns="0" bIns="9144" rtlCol="0">
              <a:spAutoFit/>
            </a:bodyPr>
            <a:lstStyle/>
            <a:p>
              <a:pPr algn="ctr"/>
              <a:r>
                <a:rPr lang="en-US" sz="650" b="1" dirty="0">
                  <a:solidFill>
                    <a:srgbClr val="0070C0"/>
                  </a:solidFill>
                  <a:latin typeface="Arial" pitchFamily="34" charset="0"/>
                  <a:cs typeface="Arial" pitchFamily="34" charset="0"/>
                </a:rPr>
                <a:t>Proportion of Americans Diagnosed with HIV Who Live in Each State (2008)</a:t>
              </a:r>
            </a:p>
          </p:txBody>
        </p:sp>
        <p:sp>
          <p:nvSpPr>
            <p:cNvPr id="10" name="TextBox 9"/>
            <p:cNvSpPr txBox="1"/>
            <p:nvPr/>
          </p:nvSpPr>
          <p:spPr>
            <a:xfrm>
              <a:off x="4673072" y="4345840"/>
              <a:ext cx="2475149" cy="73020"/>
            </a:xfrm>
            <a:prstGeom prst="rect">
              <a:avLst/>
            </a:prstGeom>
            <a:solidFill>
              <a:schemeClr val="bg1"/>
            </a:solidFill>
            <a:ln>
              <a:noFill/>
            </a:ln>
          </p:spPr>
          <p:txBody>
            <a:bodyPr wrap="square" lIns="0" tIns="9144" rIns="0" bIns="9144" rtlCol="0">
              <a:spAutoFit/>
            </a:bodyPr>
            <a:lstStyle/>
            <a:p>
              <a:pPr algn="ctr"/>
              <a:r>
                <a:rPr lang="en-US" sz="650" b="1" dirty="0">
                  <a:solidFill>
                    <a:srgbClr val="DE6400"/>
                  </a:solidFill>
                  <a:latin typeface="Arial" pitchFamily="34" charset="0"/>
                  <a:cs typeface="Arial" pitchFamily="34" charset="0"/>
                </a:rPr>
                <a:t>Proportion of CDC Core HIV Prevention Funding—FY2016</a:t>
              </a:r>
              <a:r>
                <a:rPr lang="en-US" sz="650" b="1" baseline="30000" dirty="0">
                  <a:solidFill>
                    <a:srgbClr val="DE6400"/>
                  </a:solidFill>
                  <a:latin typeface="Arial" pitchFamily="34" charset="0"/>
                  <a:cs typeface="Arial" pitchFamily="34" charset="0"/>
                </a:rPr>
                <a:t>2</a:t>
              </a:r>
              <a:r>
                <a:rPr lang="en-US" sz="650" b="1" dirty="0">
                  <a:solidFill>
                    <a:srgbClr val="DE6400"/>
                  </a:solidFill>
                  <a:latin typeface="Arial" pitchFamily="34" charset="0"/>
                  <a:cs typeface="Arial" pitchFamily="34" charset="0"/>
                </a:rPr>
                <a:t> </a:t>
              </a:r>
            </a:p>
          </p:txBody>
        </p:sp>
      </p:grpSp>
      <p:sp>
        <p:nvSpPr>
          <p:cNvPr id="3" name="Rectangle 2"/>
          <p:cNvSpPr/>
          <p:nvPr/>
        </p:nvSpPr>
        <p:spPr>
          <a:xfrm>
            <a:off x="1905321" y="6474024"/>
            <a:ext cx="4572000" cy="307777"/>
          </a:xfrm>
          <a:prstGeom prst="rect">
            <a:avLst/>
          </a:prstGeom>
        </p:spPr>
        <p:txBody>
          <a:bodyPr>
            <a:spAutoFit/>
          </a:bodyPr>
          <a:lstStyle/>
          <a:p>
            <a:pPr fontAlgn="base">
              <a:spcBef>
                <a:spcPct val="0"/>
              </a:spcBef>
              <a:spcAft>
                <a:spcPct val="0"/>
              </a:spcAft>
            </a:pPr>
            <a:r>
              <a:rPr lang="en-US" sz="1400" b="1" dirty="0">
                <a:solidFill>
                  <a:srgbClr val="FFFF00"/>
                </a:solidFill>
                <a:latin typeface="Arial" pitchFamily="34" charset="0"/>
                <a:cs typeface="Arial" panose="020B0604020202020204" pitchFamily="34" charset="0"/>
              </a:rPr>
              <a:t>www.cdc.gov/hiv/strategy/hihp/healthDepartments/</a:t>
            </a:r>
          </a:p>
        </p:txBody>
      </p:sp>
    </p:spTree>
    <p:extLst>
      <p:ext uri="{BB962C8B-B14F-4D97-AF65-F5344CB8AC3E}">
        <p14:creationId xmlns:p14="http://schemas.microsoft.com/office/powerpoint/2010/main" val="895316258"/>
      </p:ext>
    </p:extLst>
  </p:cSld>
  <p:clrMapOvr>
    <a:masterClrMapping/>
  </p:clrMapOvr>
  <p:transition>
    <p:fade/>
  </p:transition>
</p:sld>
</file>

<file path=ppt/theme/theme1.xml><?xml version="1.0" encoding="utf-8"?>
<a:theme xmlns:a="http://schemas.openxmlformats.org/drawingml/2006/main" name="3_DHAP-DARK-508-TEMPLATE">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DC-newDarkTheme1">
  <a:themeElements>
    <a:clrScheme name="Custom 1">
      <a:dk1>
        <a:srgbClr val="0070C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DC-newDarkTheme1">
  <a:themeElements>
    <a:clrScheme name="Custom 1">
      <a:dk1>
        <a:srgbClr val="0070C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C-newDarkTheme1">
  <a:themeElements>
    <a:clrScheme name="Custom 1">
      <a:dk1>
        <a:srgbClr val="0070C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DC-newDarkTheme1">
  <a:themeElements>
    <a:clrScheme name="Custom 1">
      <a:dk1>
        <a:srgbClr val="0070C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DC-newDarkTheme1">
  <a:themeElements>
    <a:clrScheme name="Custom 1">
      <a:dk1>
        <a:srgbClr val="0070C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HAP-DARK-508-TEMPLATE">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22848</TotalTime>
  <Words>2545</Words>
  <Application>Microsoft Office PowerPoint</Application>
  <PresentationFormat>Widescreen</PresentationFormat>
  <Paragraphs>316</Paragraphs>
  <Slides>39</Slides>
  <Notes>27</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39</vt:i4>
      </vt:variant>
    </vt:vector>
  </HeadingPairs>
  <TitlesOfParts>
    <vt:vector size="58" baseType="lpstr">
      <vt:lpstr>Arial</vt:lpstr>
      <vt:lpstr>Arial Black</vt:lpstr>
      <vt:lpstr>Calibri</vt:lpstr>
      <vt:lpstr>Courier New</vt:lpstr>
      <vt:lpstr>Myriad Pro</vt:lpstr>
      <vt:lpstr>Myriad Web Pro</vt:lpstr>
      <vt:lpstr>Times New Roman</vt:lpstr>
      <vt:lpstr>Wingdings</vt:lpstr>
      <vt:lpstr>3_DHAP-DARK-508-TEMPLATE</vt:lpstr>
      <vt:lpstr>CDC-newDarkTheme1</vt:lpstr>
      <vt:lpstr>NCHHSTP_PPT_dark(</vt:lpstr>
      <vt:lpstr>1_CDC-newDarkTheme1</vt:lpstr>
      <vt:lpstr>3_CDC-newDarkTheme1</vt:lpstr>
      <vt:lpstr>1_NCHHSTP_PPT_dark(</vt:lpstr>
      <vt:lpstr>1_DHAP-DARK-508-TEMPLATE</vt:lpstr>
      <vt:lpstr>2_NCHHSTP_PPT_dark(</vt:lpstr>
      <vt:lpstr>3_NCHHSTP_PPT_dark(</vt:lpstr>
      <vt:lpstr>8_CDC-newDarkTheme1</vt:lpstr>
      <vt:lpstr>9_CDC-newDarkTheme1</vt:lpstr>
      <vt:lpstr>High Impact Prevention: Science, Practice, and the Future of HIV</vt:lpstr>
      <vt:lpstr>Why are we here when these are 100% effective?</vt:lpstr>
      <vt:lpstr>Overview</vt:lpstr>
      <vt:lpstr>High Impact Prevention  </vt:lpstr>
      <vt:lpstr>Prevention with Positives</vt:lpstr>
      <vt:lpstr>Combination prevention Multiple disciplines and approaches</vt:lpstr>
      <vt:lpstr>Combination prevention Multiple disciplines and approaches</vt:lpstr>
      <vt:lpstr>Strategy</vt:lpstr>
      <vt:lpstr>PowerPoint Presentation</vt:lpstr>
      <vt:lpstr>Implementation of High Impact Prevention</vt:lpstr>
      <vt:lpstr>Reducing disparities is good public health </vt:lpstr>
      <vt:lpstr>Has it worked?       </vt:lpstr>
      <vt:lpstr>Selected program outcomes</vt:lpstr>
      <vt:lpstr>Some indicators of success</vt:lpstr>
      <vt:lpstr>Trends in HIV disparities</vt:lpstr>
      <vt:lpstr>Major disparities persist </vt:lpstr>
      <vt:lpstr>HIV prevalence, new diagnoses, and mortality, San Francisco, 2006-2014</vt:lpstr>
      <vt:lpstr>High Impact Prevention 2.0 </vt:lpstr>
      <vt:lpstr>Antiretroviral treatment works</vt:lpstr>
      <vt:lpstr>PowerPoint Presentation</vt:lpstr>
      <vt:lpstr>PowerPoint Presentation</vt:lpstr>
      <vt:lpstr>Data to Care Strategy</vt:lpstr>
      <vt:lpstr>PrEP in practice</vt:lpstr>
      <vt:lpstr>Prevention as healthcare – Healthcare as prevention</vt:lpstr>
      <vt:lpstr>New activities</vt:lpstr>
      <vt:lpstr>Act Against AIDS new National Testing Campaign </vt:lpstr>
      <vt:lpstr>What is the new generation of risk messaging?</vt:lpstr>
      <vt:lpstr>HIV Risk Reduction Tool</vt:lpstr>
      <vt:lpstr>Condom use</vt:lpstr>
      <vt:lpstr>Sexual health education</vt:lpstr>
      <vt:lpstr>Substance abuse as risk for HIV, hepatitis, and STDs among teens </vt:lpstr>
      <vt:lpstr>High Impact Program Coordination and Service Integration (HIP PCSI)</vt:lpstr>
      <vt:lpstr>Molecular epidemiology Helping with the basics</vt:lpstr>
      <vt:lpstr>HIV and HCV in persons who inject drugs</vt:lpstr>
      <vt:lpstr>National and State Progress Reports</vt:lpstr>
      <vt:lpstr>Think bigger, act faster Achieving the prevention goals of National HIV/AIDS Strategy would avert tens of thousands of new infections and save billions of dollars</vt:lpstr>
      <vt:lpstr>Conclusions  </vt:lpstr>
      <vt:lpstr>Acknowledgments  </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Prevention: Science, Practice, and the Future of HIV</dc:title>
  <dc:subject>High Impact Prevention: Science, Practice, and the Future of HIV</dc:subject>
  <dc:creator>CDC/NCHHSTP</dc:creator>
  <cp:keywords>CDC, NCHHSTP, Centers for Disease Control and Prevention, High Impact Prevention: Science, Practice, and the Future of HIV, Jonathan Mermin, MD, MPH</cp:keywords>
  <cp:lastModifiedBy>Risner, Michael (CDC/DDID/NCHHSTP/OD)</cp:lastModifiedBy>
  <cp:revision>1243</cp:revision>
  <cp:lastPrinted>2015-12-02T22:03:17Z</cp:lastPrinted>
  <dcterms:created xsi:type="dcterms:W3CDTF">2015-11-15T16:58:55Z</dcterms:created>
  <dcterms:modified xsi:type="dcterms:W3CDTF">2023-04-06T20:13:21Z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2023-04-06T20:10:21Z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bd1e550a-aa84-454c-a3fc-db3e2f2c99fc</vt:lpwstr>
  </property>
  <property fmtid="{D5CDD505-2E9C-101B-9397-08002B2CF9AE}" pid="8" name="MSIP_Label_8af03ff0-41c5-4c41-b55e-fabb8fae94be_ContentBits">
    <vt:lpwstr>0</vt:lpwstr>
  </property>
</Properties>
</file>