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52"/>
  </p:notesMasterIdLst>
  <p:handoutMasterIdLst>
    <p:handoutMasterId r:id="rId53"/>
  </p:handoutMasterIdLst>
  <p:sldIdLst>
    <p:sldId id="257" r:id="rId2"/>
    <p:sldId id="317" r:id="rId3"/>
    <p:sldId id="258" r:id="rId4"/>
    <p:sldId id="259" r:id="rId5"/>
    <p:sldId id="260" r:id="rId6"/>
    <p:sldId id="261" r:id="rId7"/>
    <p:sldId id="262" r:id="rId8"/>
    <p:sldId id="263" r:id="rId9"/>
    <p:sldId id="264" r:id="rId10"/>
    <p:sldId id="265" r:id="rId11"/>
    <p:sldId id="266" r:id="rId12"/>
    <p:sldId id="267" r:id="rId13"/>
    <p:sldId id="319" r:id="rId14"/>
    <p:sldId id="320" r:id="rId15"/>
    <p:sldId id="268" r:id="rId16"/>
    <p:sldId id="285" r:id="rId17"/>
    <p:sldId id="269" r:id="rId18"/>
    <p:sldId id="270" r:id="rId19"/>
    <p:sldId id="316" r:id="rId20"/>
    <p:sldId id="271" r:id="rId21"/>
    <p:sldId id="272" r:id="rId22"/>
    <p:sldId id="273" r:id="rId23"/>
    <p:sldId id="274" r:id="rId24"/>
    <p:sldId id="275" r:id="rId25"/>
    <p:sldId id="276" r:id="rId26"/>
    <p:sldId id="277" r:id="rId27"/>
    <p:sldId id="318" r:id="rId28"/>
    <p:sldId id="278" r:id="rId29"/>
    <p:sldId id="279" r:id="rId30"/>
    <p:sldId id="280" r:id="rId31"/>
    <p:sldId id="286" r:id="rId32"/>
    <p:sldId id="287" r:id="rId33"/>
    <p:sldId id="288" r:id="rId34"/>
    <p:sldId id="289" r:id="rId35"/>
    <p:sldId id="290" r:id="rId36"/>
    <p:sldId id="321" r:id="rId37"/>
    <p:sldId id="291" r:id="rId38"/>
    <p:sldId id="314" r:id="rId39"/>
    <p:sldId id="296" r:id="rId40"/>
    <p:sldId id="297" r:id="rId41"/>
    <p:sldId id="298" r:id="rId42"/>
    <p:sldId id="299" r:id="rId43"/>
    <p:sldId id="300" r:id="rId44"/>
    <p:sldId id="315" r:id="rId45"/>
    <p:sldId id="305" r:id="rId46"/>
    <p:sldId id="322" r:id="rId47"/>
    <p:sldId id="306" r:id="rId48"/>
    <p:sldId id="307" r:id="rId49"/>
    <p:sldId id="312" r:id="rId50"/>
    <p:sldId id="313" r:id="rId51"/>
  </p:sldIdLst>
  <p:sldSz cx="12192000" cy="6858000"/>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ia Sweeney" initials="pas" lastIdx="37" clrIdx="0">
    <p:extLst>
      <p:ext uri="{19B8F6BF-5375-455C-9EA6-DF929625EA0E}">
        <p15:presenceInfo xmlns:p15="http://schemas.microsoft.com/office/powerpoint/2012/main" userId="Patricia Sweeney" providerId="None"/>
      </p:ext>
    </p:extLst>
  </p:cmAuthor>
  <p:cmAuthor id="2" name="Clopton, Tracy (CDC/OID/NCHHSTP)" initials="CT(" lastIdx="19" clrIdx="1">
    <p:extLst>
      <p:ext uri="{19B8F6BF-5375-455C-9EA6-DF929625EA0E}">
        <p15:presenceInfo xmlns:p15="http://schemas.microsoft.com/office/powerpoint/2012/main" userId="S-1-5-21-1207783550-2075000910-922709458-314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09" autoAdjust="0"/>
    <p:restoredTop sz="65243" autoAdjust="0"/>
  </p:normalViewPr>
  <p:slideViewPr>
    <p:cSldViewPr snapToGrid="0">
      <p:cViewPr varScale="1">
        <p:scale>
          <a:sx n="72" d="100"/>
          <a:sy n="72" d="100"/>
        </p:scale>
        <p:origin x="57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913B5882-BFCC-4AF9-B7CC-D3918A78EAD2}" type="datetimeFigureOut">
              <a:rPr lang="en-US" smtClean="0"/>
              <a:t>6/23/2017</a:t>
            </a:fld>
            <a:endParaRPr lang="en-US" dirty="0"/>
          </a:p>
        </p:txBody>
      </p:sp>
      <p:sp>
        <p:nvSpPr>
          <p:cNvPr id="4" name="Footer Placeholder 3"/>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A2C314F4-456F-4AE7-949A-4879F7BDAE5F}" type="slidenum">
              <a:rPr lang="en-US" smtClean="0"/>
              <a:t>‹#›</a:t>
            </a:fld>
            <a:endParaRPr lang="en-US" dirty="0"/>
          </a:p>
        </p:txBody>
      </p:sp>
    </p:spTree>
    <p:extLst>
      <p:ext uri="{BB962C8B-B14F-4D97-AF65-F5344CB8AC3E}">
        <p14:creationId xmlns:p14="http://schemas.microsoft.com/office/powerpoint/2010/main" val="3423341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BF7D004C-2CBC-4515-8A21-9FFF4577B6A3}" type="datetimeFigureOut">
              <a:rPr lang="en-US" smtClean="0"/>
              <a:t>6/23/2017</a:t>
            </a:fld>
            <a:endParaRPr lang="en-US" dirty="0"/>
          </a:p>
        </p:txBody>
      </p:sp>
      <p:sp>
        <p:nvSpPr>
          <p:cNvPr id="4" name="Slide Image Placeholder 3"/>
          <p:cNvSpPr>
            <a:spLocks noGrp="1" noRot="1" noChangeAspect="1"/>
          </p:cNvSpPr>
          <p:nvPr>
            <p:ph type="sldImg" idx="2"/>
          </p:nvPr>
        </p:nvSpPr>
        <p:spPr>
          <a:xfrm>
            <a:off x="711200" y="1158875"/>
            <a:ext cx="5562600" cy="3128963"/>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6D4D6027-0B80-4953-A967-2CB431D6793F}" type="slidenum">
              <a:rPr lang="en-US" smtClean="0"/>
              <a:t>‹#›</a:t>
            </a:fld>
            <a:endParaRPr lang="en-US" dirty="0"/>
          </a:p>
        </p:txBody>
      </p:sp>
    </p:spTree>
    <p:extLst>
      <p:ext uri="{BB962C8B-B14F-4D97-AF65-F5344CB8AC3E}">
        <p14:creationId xmlns:p14="http://schemas.microsoft.com/office/powerpoint/2010/main" val="342298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8EAC1-D588-467A-B3D5-56E43A21D7A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434311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12</a:t>
            </a:fld>
            <a:endParaRPr lang="en-US" dirty="0"/>
          </a:p>
        </p:txBody>
      </p:sp>
    </p:spTree>
    <p:extLst>
      <p:ext uri="{BB962C8B-B14F-4D97-AF65-F5344CB8AC3E}">
        <p14:creationId xmlns:p14="http://schemas.microsoft.com/office/powerpoint/2010/main" val="3414166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15</a:t>
            </a:fld>
            <a:endParaRPr lang="en-US" dirty="0"/>
          </a:p>
        </p:txBody>
      </p:sp>
    </p:spTree>
    <p:extLst>
      <p:ext uri="{BB962C8B-B14F-4D97-AF65-F5344CB8AC3E}">
        <p14:creationId xmlns:p14="http://schemas.microsoft.com/office/powerpoint/2010/main" val="2982700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16</a:t>
            </a:fld>
            <a:endParaRPr lang="en-US" dirty="0"/>
          </a:p>
        </p:txBody>
      </p:sp>
    </p:spTree>
    <p:extLst>
      <p:ext uri="{BB962C8B-B14F-4D97-AF65-F5344CB8AC3E}">
        <p14:creationId xmlns:p14="http://schemas.microsoft.com/office/powerpoint/2010/main" val="4171186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19</a:t>
            </a:fld>
            <a:endParaRPr lang="en-US" dirty="0"/>
          </a:p>
        </p:txBody>
      </p:sp>
    </p:spTree>
    <p:extLst>
      <p:ext uri="{BB962C8B-B14F-4D97-AF65-F5344CB8AC3E}">
        <p14:creationId xmlns:p14="http://schemas.microsoft.com/office/powerpoint/2010/main" val="2013279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20</a:t>
            </a:fld>
            <a:endParaRPr lang="en-US" dirty="0"/>
          </a:p>
        </p:txBody>
      </p:sp>
    </p:spTree>
    <p:extLst>
      <p:ext uri="{BB962C8B-B14F-4D97-AF65-F5344CB8AC3E}">
        <p14:creationId xmlns:p14="http://schemas.microsoft.com/office/powerpoint/2010/main" val="3413141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5D57C-E629-40E0-9BDF-6835B3A4B344}" type="slidenum">
              <a:rPr lang="en-US" smtClean="0"/>
              <a:pPr/>
              <a:t>23</a:t>
            </a:fld>
            <a:endParaRPr lang="en-US" dirty="0"/>
          </a:p>
        </p:txBody>
      </p:sp>
    </p:spTree>
    <p:extLst>
      <p:ext uri="{BB962C8B-B14F-4D97-AF65-F5344CB8AC3E}">
        <p14:creationId xmlns:p14="http://schemas.microsoft.com/office/powerpoint/2010/main" val="184217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5D57C-E629-40E0-9BDF-6835B3A4B344}" type="slidenum">
              <a:rPr lang="en-US" smtClean="0"/>
              <a:pPr/>
              <a:t>24</a:t>
            </a:fld>
            <a:endParaRPr lang="en-US" dirty="0"/>
          </a:p>
        </p:txBody>
      </p:sp>
    </p:spTree>
    <p:extLst>
      <p:ext uri="{BB962C8B-B14F-4D97-AF65-F5344CB8AC3E}">
        <p14:creationId xmlns:p14="http://schemas.microsoft.com/office/powerpoint/2010/main" val="657185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25</a:t>
            </a:fld>
            <a:endParaRPr lang="en-US" dirty="0"/>
          </a:p>
        </p:txBody>
      </p:sp>
    </p:spTree>
    <p:extLst>
      <p:ext uri="{BB962C8B-B14F-4D97-AF65-F5344CB8AC3E}">
        <p14:creationId xmlns:p14="http://schemas.microsoft.com/office/powerpoint/2010/main" val="2451599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26</a:t>
            </a:fld>
            <a:endParaRPr lang="en-US" dirty="0"/>
          </a:p>
        </p:txBody>
      </p:sp>
    </p:spTree>
    <p:extLst>
      <p:ext uri="{BB962C8B-B14F-4D97-AF65-F5344CB8AC3E}">
        <p14:creationId xmlns:p14="http://schemas.microsoft.com/office/powerpoint/2010/main" val="1448270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27</a:t>
            </a:fld>
            <a:endParaRPr lang="en-US" dirty="0"/>
          </a:p>
        </p:txBody>
      </p:sp>
    </p:spTree>
    <p:extLst>
      <p:ext uri="{BB962C8B-B14F-4D97-AF65-F5344CB8AC3E}">
        <p14:creationId xmlns:p14="http://schemas.microsoft.com/office/powerpoint/2010/main" val="406079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smtClean="0"/>
          </a:p>
          <a:p>
            <a:r>
              <a:rPr lang="en-US" b="0" dirty="0" smtClean="0"/>
              <a:t>Note to Presenter:</a:t>
            </a:r>
            <a:r>
              <a:rPr lang="en-US" b="0" baseline="0" dirty="0" smtClean="0"/>
              <a:t> Always keep this slide to credit the presentation’s source.  Please do not remove or change this particular slide.</a:t>
            </a:r>
            <a:endParaRPr lang="en-US" b="0" dirty="0"/>
          </a:p>
        </p:txBody>
      </p:sp>
      <p:sp>
        <p:nvSpPr>
          <p:cNvPr id="4" name="Slide Number Placeholder 3"/>
          <p:cNvSpPr>
            <a:spLocks noGrp="1"/>
          </p:cNvSpPr>
          <p:nvPr>
            <p:ph type="sldNum" sz="quarter" idx="10"/>
          </p:nvPr>
        </p:nvSpPr>
        <p:spPr/>
        <p:txBody>
          <a:bodyPr/>
          <a:lstStyle/>
          <a:p>
            <a:fld id="{9C68EAC1-D588-467A-B3D5-56E43A21D7A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756545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5D57C-E629-40E0-9BDF-6835B3A4B344}" type="slidenum">
              <a:rPr lang="en-US" smtClean="0"/>
              <a:pPr/>
              <a:t>28</a:t>
            </a:fld>
            <a:endParaRPr lang="en-US" dirty="0"/>
          </a:p>
        </p:txBody>
      </p:sp>
    </p:spTree>
    <p:extLst>
      <p:ext uri="{BB962C8B-B14F-4D97-AF65-F5344CB8AC3E}">
        <p14:creationId xmlns:p14="http://schemas.microsoft.com/office/powerpoint/2010/main" val="2215925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29</a:t>
            </a:fld>
            <a:endParaRPr lang="en-US" dirty="0"/>
          </a:p>
        </p:txBody>
      </p:sp>
    </p:spTree>
    <p:extLst>
      <p:ext uri="{BB962C8B-B14F-4D97-AF65-F5344CB8AC3E}">
        <p14:creationId xmlns:p14="http://schemas.microsoft.com/office/powerpoint/2010/main" val="1170131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5D57C-E629-40E0-9BDF-6835B3A4B344}" type="slidenum">
              <a:rPr lang="en-US" smtClean="0"/>
              <a:pPr/>
              <a:t>30</a:t>
            </a:fld>
            <a:endParaRPr lang="en-US" dirty="0"/>
          </a:p>
        </p:txBody>
      </p:sp>
    </p:spTree>
    <p:extLst>
      <p:ext uri="{BB962C8B-B14F-4D97-AF65-F5344CB8AC3E}">
        <p14:creationId xmlns:p14="http://schemas.microsoft.com/office/powerpoint/2010/main" val="896879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32</a:t>
            </a:fld>
            <a:endParaRPr lang="en-US" dirty="0"/>
          </a:p>
        </p:txBody>
      </p:sp>
    </p:spTree>
    <p:extLst>
      <p:ext uri="{BB962C8B-B14F-4D97-AF65-F5344CB8AC3E}">
        <p14:creationId xmlns:p14="http://schemas.microsoft.com/office/powerpoint/2010/main" val="2672538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33</a:t>
            </a:fld>
            <a:endParaRPr lang="en-US" dirty="0"/>
          </a:p>
        </p:txBody>
      </p:sp>
    </p:spTree>
    <p:extLst>
      <p:ext uri="{BB962C8B-B14F-4D97-AF65-F5344CB8AC3E}">
        <p14:creationId xmlns:p14="http://schemas.microsoft.com/office/powerpoint/2010/main" val="4156623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36</a:t>
            </a:fld>
            <a:endParaRPr lang="en-US" dirty="0"/>
          </a:p>
        </p:txBody>
      </p:sp>
    </p:spTree>
    <p:extLst>
      <p:ext uri="{BB962C8B-B14F-4D97-AF65-F5344CB8AC3E}">
        <p14:creationId xmlns:p14="http://schemas.microsoft.com/office/powerpoint/2010/main" val="717628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Accessed 20170224</a:t>
            </a:r>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38</a:t>
            </a:fld>
            <a:endParaRPr lang="en-US" dirty="0"/>
          </a:p>
        </p:txBody>
      </p:sp>
    </p:spTree>
    <p:extLst>
      <p:ext uri="{BB962C8B-B14F-4D97-AF65-F5344CB8AC3E}">
        <p14:creationId xmlns:p14="http://schemas.microsoft.com/office/powerpoint/2010/main" val="2903309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39</a:t>
            </a:fld>
            <a:endParaRPr lang="en-US" dirty="0"/>
          </a:p>
        </p:txBody>
      </p:sp>
    </p:spTree>
    <p:extLst>
      <p:ext uri="{BB962C8B-B14F-4D97-AF65-F5344CB8AC3E}">
        <p14:creationId xmlns:p14="http://schemas.microsoft.com/office/powerpoint/2010/main" val="1894469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43</a:t>
            </a:fld>
            <a:endParaRPr lang="en-US" dirty="0"/>
          </a:p>
        </p:txBody>
      </p:sp>
    </p:spTree>
    <p:extLst>
      <p:ext uri="{BB962C8B-B14F-4D97-AF65-F5344CB8AC3E}">
        <p14:creationId xmlns:p14="http://schemas.microsoft.com/office/powerpoint/2010/main" val="695659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44</a:t>
            </a:fld>
            <a:endParaRPr lang="en-US" dirty="0"/>
          </a:p>
        </p:txBody>
      </p:sp>
    </p:spTree>
    <p:extLst>
      <p:ext uri="{BB962C8B-B14F-4D97-AF65-F5344CB8AC3E}">
        <p14:creationId xmlns:p14="http://schemas.microsoft.com/office/powerpoint/2010/main" val="199909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3</a:t>
            </a:fld>
            <a:endParaRPr lang="en-US" dirty="0"/>
          </a:p>
        </p:txBody>
      </p:sp>
    </p:spTree>
    <p:extLst>
      <p:ext uri="{BB962C8B-B14F-4D97-AF65-F5344CB8AC3E}">
        <p14:creationId xmlns:p14="http://schemas.microsoft.com/office/powerpoint/2010/main" val="18962503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45</a:t>
            </a:fld>
            <a:endParaRPr lang="en-US" dirty="0"/>
          </a:p>
        </p:txBody>
      </p:sp>
    </p:spTree>
    <p:extLst>
      <p:ext uri="{BB962C8B-B14F-4D97-AF65-F5344CB8AC3E}">
        <p14:creationId xmlns:p14="http://schemas.microsoft.com/office/powerpoint/2010/main" val="5542129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46</a:t>
            </a:fld>
            <a:endParaRPr lang="en-US" dirty="0"/>
          </a:p>
        </p:txBody>
      </p:sp>
    </p:spTree>
    <p:extLst>
      <p:ext uri="{BB962C8B-B14F-4D97-AF65-F5344CB8AC3E}">
        <p14:creationId xmlns:p14="http://schemas.microsoft.com/office/powerpoint/2010/main" val="3661591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50</a:t>
            </a:fld>
            <a:endParaRPr lang="en-US" dirty="0"/>
          </a:p>
        </p:txBody>
      </p:sp>
    </p:spTree>
    <p:extLst>
      <p:ext uri="{BB962C8B-B14F-4D97-AF65-F5344CB8AC3E}">
        <p14:creationId xmlns:p14="http://schemas.microsoft.com/office/powerpoint/2010/main" val="423830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5</a:t>
            </a:fld>
            <a:endParaRPr lang="en-US" dirty="0"/>
          </a:p>
        </p:txBody>
      </p:sp>
    </p:spTree>
    <p:extLst>
      <p:ext uri="{BB962C8B-B14F-4D97-AF65-F5344CB8AC3E}">
        <p14:creationId xmlns:p14="http://schemas.microsoft.com/office/powerpoint/2010/main" val="2906462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6</a:t>
            </a:fld>
            <a:endParaRPr lang="en-US" dirty="0"/>
          </a:p>
        </p:txBody>
      </p:sp>
    </p:spTree>
    <p:extLst>
      <p:ext uri="{BB962C8B-B14F-4D97-AF65-F5344CB8AC3E}">
        <p14:creationId xmlns:p14="http://schemas.microsoft.com/office/powerpoint/2010/main" val="1476714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D6027-0B80-4953-A967-2CB431D6793F}" type="slidenum">
              <a:rPr lang="en-US" smtClean="0"/>
              <a:t>7</a:t>
            </a:fld>
            <a:endParaRPr lang="en-US" dirty="0"/>
          </a:p>
        </p:txBody>
      </p:sp>
    </p:spTree>
    <p:extLst>
      <p:ext uri="{BB962C8B-B14F-4D97-AF65-F5344CB8AC3E}">
        <p14:creationId xmlns:p14="http://schemas.microsoft.com/office/powerpoint/2010/main" val="3872467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normAutofit/>
          </a:bodyPr>
          <a:lstStyle/>
          <a:p>
            <a:pPr defTabSz="944922"/>
            <a:endParaRPr lang="en-US" dirty="0" smtClean="0"/>
          </a:p>
          <a:p>
            <a:pPr defTabSz="944922"/>
            <a:endParaRPr lang="en-US" dirty="0" smtClean="0"/>
          </a:p>
          <a:p>
            <a:pPr defTabSz="944922"/>
            <a:endParaRPr lang="en-US" dirty="0" smtClean="0"/>
          </a:p>
          <a:p>
            <a:pPr defTabSz="944922"/>
            <a:endParaRPr lang="en-US" dirty="0" smtClean="0"/>
          </a:p>
        </p:txBody>
      </p:sp>
      <p:sp>
        <p:nvSpPr>
          <p:cNvPr id="62468" name="Slide Number Placeholder 3"/>
          <p:cNvSpPr>
            <a:spLocks noGrp="1"/>
          </p:cNvSpPr>
          <p:nvPr>
            <p:ph type="sldNum" sz="quarter" idx="5"/>
          </p:nvPr>
        </p:nvSpPr>
        <p:spPr>
          <a:noFill/>
        </p:spPr>
        <p:txBody>
          <a:bodyPr/>
          <a:lstStyle/>
          <a:p>
            <a:fld id="{08C28930-A3AD-4B8D-ABE7-424ED618CB49}" type="slidenum">
              <a:rPr lang="en-US" smtClean="0"/>
              <a:pPr/>
              <a:t>8</a:t>
            </a:fld>
            <a:endParaRPr lang="en-US" dirty="0" smtClean="0"/>
          </a:p>
        </p:txBody>
      </p:sp>
    </p:spTree>
    <p:extLst>
      <p:ext uri="{BB962C8B-B14F-4D97-AF65-F5344CB8AC3E}">
        <p14:creationId xmlns:p14="http://schemas.microsoft.com/office/powerpoint/2010/main" val="1990747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smtClean="0"/>
          </a:p>
        </p:txBody>
      </p:sp>
      <p:sp>
        <p:nvSpPr>
          <p:cNvPr id="63492" name="Slide Number Placeholder 3"/>
          <p:cNvSpPr>
            <a:spLocks noGrp="1"/>
          </p:cNvSpPr>
          <p:nvPr>
            <p:ph type="sldNum" sz="quarter" idx="5"/>
          </p:nvPr>
        </p:nvSpPr>
        <p:spPr>
          <a:noFill/>
        </p:spPr>
        <p:txBody>
          <a:bodyPr/>
          <a:lstStyle/>
          <a:p>
            <a:fld id="{F159452E-D4A5-4290-94A7-1F51BB7F1318}" type="slidenum">
              <a:rPr lang="en-US" smtClean="0"/>
              <a:pPr/>
              <a:t>9</a:t>
            </a:fld>
            <a:endParaRPr lang="en-US" dirty="0" smtClean="0"/>
          </a:p>
        </p:txBody>
      </p:sp>
    </p:spTree>
    <p:extLst>
      <p:ext uri="{BB962C8B-B14F-4D97-AF65-F5344CB8AC3E}">
        <p14:creationId xmlns:p14="http://schemas.microsoft.com/office/powerpoint/2010/main" val="1347994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5BE7622-D284-41D9-8844-C4335BD944DC}" type="slidenum">
              <a:rPr lang="en-US" smtClean="0"/>
              <a:pPr/>
              <a:t>10</a:t>
            </a:fld>
            <a:endParaRPr lang="en-US" dirty="0" smtClean="0"/>
          </a:p>
        </p:txBody>
      </p:sp>
    </p:spTree>
    <p:extLst>
      <p:ext uri="{BB962C8B-B14F-4D97-AF65-F5344CB8AC3E}">
        <p14:creationId xmlns:p14="http://schemas.microsoft.com/office/powerpoint/2010/main" val="2714766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D7B1EA-671C-41F5-BA60-4D0B7486B06C}"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9224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A34A0C-B6AF-49B8-8C97-B1879FCE8C98}"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1490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89D69-36BF-45EE-B733-EC8735203279}"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85849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EFD93-AC3E-4139-AC59-5F673D420F5E}"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76621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3B428-D6BD-4250-8AC1-CA711DF98802}"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defTabSz="9144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247250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D5F9-8B1B-4D88-AD18-C3402FF2F692}"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1040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90D0D4-2604-4BEB-862C-19DF529A3BF4}"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69264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8D833-C8A3-47EE-8C9E-534DB97D5A26}"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4626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8AEBF-B2A0-4AC0-80AC-A565B066138D}"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7788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4CA68-FE56-4BDB-8DA6-20A59877FAFA}"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06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FF1E8A-C514-4FF5-B183-BAD2B8D39CB4}" type="datetime1">
              <a:rPr lang="en-US" smtClean="0">
                <a:solidFill>
                  <a:prstClr val="black">
                    <a:tint val="75000"/>
                  </a:prstClr>
                </a:solidFill>
              </a:rPr>
              <a:t>6/23/2017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8632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93CF52-0C7B-4937-826A-0A82DAEE1EA4}" type="datetime1">
              <a:rPr lang="en-US" smtClean="0">
                <a:solidFill>
                  <a:prstClr val="black">
                    <a:tint val="75000"/>
                  </a:prstClr>
                </a:solidFill>
              </a:rPr>
              <a:t>6/23/2017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3170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F69DA8-C092-4305-A5A1-0E976CB127A1}" type="datetime1">
              <a:rPr lang="en-US" smtClean="0">
                <a:solidFill>
                  <a:prstClr val="black">
                    <a:tint val="75000"/>
                  </a:prstClr>
                </a:solidFill>
              </a:rPr>
              <a:t>6/23/2017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8636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B736F-BBC9-41B7-A0EF-6476CFB43027}" type="datetime1">
              <a:rPr lang="en-US" smtClean="0">
                <a:solidFill>
                  <a:prstClr val="black">
                    <a:tint val="75000"/>
                  </a:prstClr>
                </a:solidFill>
              </a:rPr>
              <a:t>6/23/2017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0310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778DA-898A-45DC-9855-A655F95C5BD6}" type="datetime1">
              <a:rPr lang="en-US" smtClean="0">
                <a:solidFill>
                  <a:prstClr val="black">
                    <a:tint val="75000"/>
                  </a:prstClr>
                </a:solidFill>
              </a:rPr>
              <a:t>6/23/2017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9911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FE219-0838-4194-9CFE-71C7E657F47F}" type="datetime1">
              <a:rPr lang="en-US" smtClean="0">
                <a:solidFill>
                  <a:prstClr val="black">
                    <a:tint val="75000"/>
                  </a:prstClr>
                </a:solidFill>
              </a:rPr>
              <a:t>6/23/2017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9F61D29-9B18-4C18-84F4-EE6CDFAA2973}"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9681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1C560BEF-EA2A-47B7-80EA-29B13AEEFEF6}" type="datetime1">
              <a:rPr lang="en-US" smtClean="0">
                <a:solidFill>
                  <a:prstClr val="black">
                    <a:tint val="75000"/>
                  </a:prstClr>
                </a:solidFill>
              </a:rPr>
              <a:t>6/23/2017</a:t>
            </a:fld>
            <a:endParaRPr lang="en-US" dirty="0">
              <a:solidFill>
                <a:prstClr val="black">
                  <a:tint val="75000"/>
                </a:prstClr>
              </a:solidFill>
            </a:endParaRPr>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pPr defTabSz="914400"/>
            <a:fld id="{69F61D29-9B18-4C18-84F4-EE6CDFAA2973}" type="slidenum">
              <a:rPr lang="en-US" smtClean="0">
                <a:solidFill>
                  <a:srgbClr val="90C226"/>
                </a:solidFill>
              </a:rPr>
              <a:pPr defTabSz="914400"/>
              <a:t>‹#›</a:t>
            </a:fld>
            <a:endParaRPr lang="en-US" dirty="0">
              <a:solidFill>
                <a:srgbClr val="90C226"/>
              </a:solidFill>
            </a:endParaRPr>
          </a:p>
        </p:txBody>
      </p:sp>
    </p:spTree>
    <p:extLst>
      <p:ext uri="{BB962C8B-B14F-4D97-AF65-F5344CB8AC3E}">
        <p14:creationId xmlns:p14="http://schemas.microsoft.com/office/powerpoint/2010/main" val="14665525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hhs.gov/hipaa/for-professionals/privacy/index.html?language=e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cbsnews.com/news/digital-photocopiers-loaded-with-secret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cdc.gov/nchhstp/programintegration/data-security.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csrc.nist.gov/publication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785" y="2450124"/>
            <a:ext cx="9126415" cy="1887414"/>
          </a:xfrm>
        </p:spPr>
        <p:txBody>
          <a:bodyPr>
            <a:noAutofit/>
          </a:bodyPr>
          <a:lstStyle/>
          <a:p>
            <a:pPr algn="ctr"/>
            <a:r>
              <a:rPr lang="en-US" sz="3200" b="1" dirty="0" smtClean="0">
                <a:solidFill>
                  <a:schemeClr val="tx1"/>
                </a:solidFill>
              </a:rPr>
              <a:t>Annual Security and Confidentiality Training</a:t>
            </a:r>
            <a:r>
              <a:rPr lang="en-US" sz="3200" dirty="0" smtClean="0">
                <a:solidFill>
                  <a:schemeClr val="tx1"/>
                </a:solidFill>
              </a:rPr>
              <a:t/>
            </a:r>
            <a:br>
              <a:rPr lang="en-US" sz="3200" dirty="0" smtClean="0">
                <a:solidFill>
                  <a:schemeClr val="tx1"/>
                </a:solidFill>
              </a:rPr>
            </a:br>
            <a:r>
              <a:rPr lang="en-US" sz="3200" dirty="0">
                <a:solidFill>
                  <a:schemeClr val="tx1"/>
                </a:solidFill>
              </a:rPr>
              <a:t/>
            </a:r>
            <a:br>
              <a:rPr lang="en-US" sz="3200" dirty="0">
                <a:solidFill>
                  <a:schemeClr val="tx1"/>
                </a:solidFill>
              </a:rPr>
            </a:br>
            <a:r>
              <a:rPr lang="en-US" sz="2800" b="1" dirty="0" smtClean="0">
                <a:solidFill>
                  <a:srgbClr val="0070C0"/>
                </a:solidFill>
              </a:rPr>
              <a:t>Insert Name of Your Program</a:t>
            </a:r>
            <a:r>
              <a:rPr lang="en-US" sz="2800" b="1" dirty="0">
                <a:solidFill>
                  <a:srgbClr val="0070C0"/>
                </a:solidFill>
              </a:rPr>
              <a:t/>
            </a:r>
            <a:br>
              <a:rPr lang="en-US" sz="2800" b="1" dirty="0">
                <a:solidFill>
                  <a:srgbClr val="0070C0"/>
                </a:solidFill>
              </a:rPr>
            </a:br>
            <a:r>
              <a:rPr lang="en-US" sz="3200" dirty="0">
                <a:solidFill>
                  <a:srgbClr val="0070C0"/>
                </a:solidFill>
              </a:rPr>
              <a:t> </a:t>
            </a:r>
          </a:p>
        </p:txBody>
      </p:sp>
      <p:sp>
        <p:nvSpPr>
          <p:cNvPr id="3" name="Subtitle 2"/>
          <p:cNvSpPr>
            <a:spLocks noGrp="1"/>
          </p:cNvSpPr>
          <p:nvPr>
            <p:ph type="subTitle" idx="1"/>
          </p:nvPr>
        </p:nvSpPr>
        <p:spPr>
          <a:xfrm>
            <a:off x="2654596" y="4050834"/>
            <a:ext cx="5826719" cy="2197566"/>
          </a:xfrm>
        </p:spPr>
        <p:txBody>
          <a:bodyPr>
            <a:normAutofit fontScale="77500" lnSpcReduction="20000"/>
          </a:bodyPr>
          <a:lstStyle/>
          <a:p>
            <a:pPr algn="ctr"/>
            <a:endParaRPr lang="en-US" sz="2000" dirty="0"/>
          </a:p>
          <a:p>
            <a:pPr algn="ctr"/>
            <a:endParaRPr lang="en-US" sz="2000" dirty="0"/>
          </a:p>
          <a:p>
            <a:pPr algn="ctr"/>
            <a:r>
              <a:rPr lang="en-US" sz="3100" b="1" dirty="0" smtClean="0">
                <a:solidFill>
                  <a:srgbClr val="0070C0"/>
                </a:solidFill>
              </a:rPr>
              <a:t>Your name</a:t>
            </a:r>
            <a:endParaRPr lang="en-US" sz="3100" b="1" dirty="0">
              <a:solidFill>
                <a:srgbClr val="0070C0"/>
              </a:solidFill>
            </a:endParaRPr>
          </a:p>
          <a:p>
            <a:pPr algn="ctr"/>
            <a:r>
              <a:rPr lang="en-US" sz="3100" b="1" dirty="0" smtClean="0">
                <a:solidFill>
                  <a:srgbClr val="0070C0"/>
                </a:solidFill>
              </a:rPr>
              <a:t>Your Title</a:t>
            </a:r>
            <a:endParaRPr lang="en-US" sz="3100" b="1" dirty="0">
              <a:solidFill>
                <a:srgbClr val="0070C0"/>
              </a:solidFill>
            </a:endParaRPr>
          </a:p>
          <a:p>
            <a:pPr algn="ctr"/>
            <a:r>
              <a:rPr lang="en-US" sz="3100" b="1" dirty="0" smtClean="0">
                <a:solidFill>
                  <a:srgbClr val="0070C0"/>
                </a:solidFill>
              </a:rPr>
              <a:t>Current date</a:t>
            </a:r>
            <a:endParaRPr lang="en-US" sz="3100" b="1" dirty="0">
              <a:solidFill>
                <a:srgbClr val="0070C0"/>
              </a:solidFill>
            </a:endParaRPr>
          </a:p>
          <a:p>
            <a:r>
              <a:rPr lang="en-US" sz="2000" dirty="0"/>
              <a:t> </a:t>
            </a:r>
          </a:p>
        </p:txBody>
      </p:sp>
      <p:sp>
        <p:nvSpPr>
          <p:cNvPr id="5" name="Slide Number Placeholder 4"/>
          <p:cNvSpPr>
            <a:spLocks noGrp="1"/>
          </p:cNvSpPr>
          <p:nvPr>
            <p:ph type="sldNum" sz="quarter" idx="12"/>
          </p:nvPr>
        </p:nvSpPr>
        <p:spPr/>
        <p:txBody>
          <a:bodyPr/>
          <a:lstStyle/>
          <a:p>
            <a:fld id="{69F61D29-9B18-4C18-84F4-EE6CDFAA2973}" type="slidenum">
              <a:rPr lang="en-US" smtClean="0">
                <a:solidFill>
                  <a:srgbClr val="90C226"/>
                </a:solidFill>
              </a:rPr>
              <a:pPr/>
              <a:t>1</a:t>
            </a:fld>
            <a:endParaRPr lang="en-US" dirty="0">
              <a:solidFill>
                <a:srgbClr val="90C226"/>
              </a:solidFill>
            </a:endParaRPr>
          </a:p>
        </p:txBody>
      </p:sp>
    </p:spTree>
    <p:extLst>
      <p:ext uri="{BB962C8B-B14F-4D97-AF65-F5344CB8AC3E}">
        <p14:creationId xmlns:p14="http://schemas.microsoft.com/office/powerpoint/2010/main" val="1751564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885" y="686719"/>
            <a:ext cx="7239000" cy="1143000"/>
          </a:xfrm>
        </p:spPr>
        <p:txBody>
          <a:bodyPr>
            <a:normAutofit fontScale="90000"/>
          </a:bodyPr>
          <a:lstStyle/>
          <a:p>
            <a:pPr algn="ctr">
              <a:defRPr/>
            </a:pPr>
            <a:r>
              <a:rPr lang="en-US" b="1" dirty="0" smtClean="0">
                <a:solidFill>
                  <a:schemeClr val="tx1"/>
                </a:solidFill>
              </a:rPr>
              <a:t>Ten Guiding Principles </a:t>
            </a:r>
            <a:r>
              <a:rPr lang="en-US" b="1" dirty="0">
                <a:solidFill>
                  <a:schemeClr val="tx1"/>
                </a:solidFill>
              </a:rPr>
              <a:t>(Continued</a:t>
            </a:r>
            <a:r>
              <a:rPr lang="en-US" i="1" dirty="0">
                <a:solidFill>
                  <a:schemeClr val="tx1"/>
                </a:solidFill>
              </a:rPr>
              <a:t>)</a:t>
            </a:r>
          </a:p>
        </p:txBody>
      </p:sp>
      <p:sp>
        <p:nvSpPr>
          <p:cNvPr id="13315" name="Content Placeholder 2"/>
          <p:cNvSpPr>
            <a:spLocks noGrp="1"/>
          </p:cNvSpPr>
          <p:nvPr>
            <p:ph idx="1"/>
          </p:nvPr>
        </p:nvSpPr>
        <p:spPr>
          <a:xfrm>
            <a:off x="1759026" y="1758289"/>
            <a:ext cx="7836666" cy="4648200"/>
          </a:xfrm>
        </p:spPr>
        <p:txBody>
          <a:bodyPr>
            <a:normAutofit/>
          </a:bodyPr>
          <a:lstStyle/>
          <a:p>
            <a:pPr marL="514350" indent="-514350">
              <a:buClrTx/>
              <a:buSzPct val="100000"/>
              <a:buFont typeface="+mj-lt"/>
              <a:buAutoNum type="arabicPeriod" startAt="8"/>
            </a:pPr>
            <a:r>
              <a:rPr lang="en-US" sz="2800" dirty="0" smtClean="0">
                <a:solidFill>
                  <a:schemeClr val="tx1"/>
                </a:solidFill>
              </a:rPr>
              <a:t>Public </a:t>
            </a:r>
            <a:r>
              <a:rPr lang="en-US" sz="2800" dirty="0">
                <a:solidFill>
                  <a:schemeClr val="tx1"/>
                </a:solidFill>
              </a:rPr>
              <a:t>health data should be maintained in a secure environment and transmitted through secure methods.</a:t>
            </a:r>
          </a:p>
          <a:p>
            <a:pPr marL="514350" indent="-514350">
              <a:buClrTx/>
              <a:buSzPct val="100000"/>
              <a:buFont typeface="+mj-lt"/>
              <a:buAutoNum type="arabicPeriod" startAt="8"/>
            </a:pPr>
            <a:r>
              <a:rPr lang="en-US" sz="2800" dirty="0">
                <a:solidFill>
                  <a:schemeClr val="tx1"/>
                </a:solidFill>
              </a:rPr>
              <a:t>Minimize the number of persons and entities granted access to identifiable data.</a:t>
            </a:r>
          </a:p>
          <a:p>
            <a:pPr marL="514350" indent="-514350">
              <a:buClrTx/>
              <a:buSzPct val="100000"/>
              <a:buFont typeface="+mj-lt"/>
              <a:buAutoNum type="arabicPeriod" startAt="8"/>
            </a:pPr>
            <a:r>
              <a:rPr lang="en-US" sz="2800" dirty="0">
                <a:solidFill>
                  <a:schemeClr val="tx1"/>
                </a:solidFill>
              </a:rPr>
              <a:t>Program officials should be active, responsible stewards of </a:t>
            </a:r>
            <a:r>
              <a:rPr lang="en-US" sz="2800" dirty="0" smtClean="0">
                <a:solidFill>
                  <a:schemeClr val="tx1"/>
                </a:solidFill>
              </a:rPr>
              <a:t>public health data</a:t>
            </a:r>
            <a:r>
              <a:rPr lang="en-US" sz="2800" dirty="0">
                <a:solidFill>
                  <a:schemeClr val="tx1"/>
                </a:solidFill>
              </a:rPr>
              <a:t>. </a:t>
            </a:r>
            <a:endParaRPr lang="en-US" sz="2800" dirty="0" smtClean="0">
              <a:solidFill>
                <a:schemeClr val="tx1"/>
              </a:solidFill>
            </a:endParaRPr>
          </a:p>
          <a:p>
            <a:pPr marL="514350" indent="-514350">
              <a:buClrTx/>
              <a:buSzPct val="100000"/>
              <a:buFont typeface="+mj-lt"/>
              <a:buAutoNum type="arabicPeriod" startAt="8"/>
            </a:pPr>
            <a:endParaRPr lang="en-US" sz="2400" dirty="0">
              <a:solidFill>
                <a:schemeClr val="tx1"/>
              </a:solidFill>
            </a:endParaRPr>
          </a:p>
        </p:txBody>
      </p:sp>
      <p:sp>
        <p:nvSpPr>
          <p:cNvPr id="3" name="Slide Number Placeholder 2"/>
          <p:cNvSpPr>
            <a:spLocks noGrp="1"/>
          </p:cNvSpPr>
          <p:nvPr>
            <p:ph type="sldNum" sz="quarter" idx="12"/>
          </p:nvPr>
        </p:nvSpPr>
        <p:spPr/>
        <p:txBody>
          <a:bodyPr/>
          <a:lstStyle/>
          <a:p>
            <a:fld id="{69F61D29-9B18-4C18-84F4-EE6CDFAA2973}" type="slidenum">
              <a:rPr lang="en-US" smtClean="0">
                <a:solidFill>
                  <a:schemeClr val="tx1"/>
                </a:solidFill>
              </a:rPr>
              <a:pPr/>
              <a:t>10</a:t>
            </a:fld>
            <a:endParaRPr lang="en-US" dirty="0">
              <a:solidFill>
                <a:schemeClr val="tx1"/>
              </a:solidFill>
            </a:endParaRPr>
          </a:p>
        </p:txBody>
      </p:sp>
    </p:spTree>
    <p:extLst>
      <p:ext uri="{BB962C8B-B14F-4D97-AF65-F5344CB8AC3E}">
        <p14:creationId xmlns:p14="http://schemas.microsoft.com/office/powerpoint/2010/main" val="998782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33599" y="1016000"/>
            <a:ext cx="6347713" cy="872761"/>
          </a:xfrm>
        </p:spPr>
        <p:txBody>
          <a:bodyPr>
            <a:normAutofit/>
          </a:bodyPr>
          <a:lstStyle/>
          <a:p>
            <a:r>
              <a:rPr lang="en-US" sz="3200" b="1" dirty="0" smtClean="0">
                <a:solidFill>
                  <a:schemeClr val="tx1"/>
                </a:solidFill>
              </a:rPr>
              <a:t>Definitions</a:t>
            </a:r>
            <a:endParaRPr lang="en-US" sz="3200" b="1" dirty="0">
              <a:solidFill>
                <a:schemeClr val="tx1"/>
              </a:solidFill>
            </a:endParaRPr>
          </a:p>
        </p:txBody>
      </p:sp>
      <p:sp>
        <p:nvSpPr>
          <p:cNvPr id="2" name="Content Placeholder 1"/>
          <p:cNvSpPr>
            <a:spLocks noGrp="1"/>
          </p:cNvSpPr>
          <p:nvPr>
            <p:ph idx="1"/>
          </p:nvPr>
        </p:nvSpPr>
        <p:spPr>
          <a:xfrm>
            <a:off x="2133598" y="1676401"/>
            <a:ext cx="6347714" cy="4730088"/>
          </a:xfrm>
        </p:spPr>
        <p:txBody>
          <a:bodyPr>
            <a:normAutofit fontScale="92500" lnSpcReduction="20000"/>
          </a:bodyPr>
          <a:lstStyle/>
          <a:p>
            <a:endParaRPr lang="en-US" dirty="0" smtClean="0">
              <a:solidFill>
                <a:schemeClr val="tx1"/>
              </a:solidFill>
            </a:endParaRPr>
          </a:p>
          <a:p>
            <a:r>
              <a:rPr lang="en-US" sz="3000" dirty="0">
                <a:solidFill>
                  <a:schemeClr val="tx1"/>
                </a:solidFill>
              </a:rPr>
              <a:t>Confidential </a:t>
            </a:r>
            <a:r>
              <a:rPr lang="en-US" sz="3000" dirty="0" smtClean="0">
                <a:solidFill>
                  <a:schemeClr val="tx1"/>
                </a:solidFill>
              </a:rPr>
              <a:t>Information</a:t>
            </a:r>
          </a:p>
          <a:p>
            <a:endParaRPr lang="en-US" sz="3000" dirty="0">
              <a:solidFill>
                <a:schemeClr val="tx1"/>
              </a:solidFill>
            </a:endParaRPr>
          </a:p>
          <a:p>
            <a:r>
              <a:rPr lang="en-US" sz="3000" dirty="0" smtClean="0">
                <a:solidFill>
                  <a:schemeClr val="tx1"/>
                </a:solidFill>
              </a:rPr>
              <a:t>Personally Identifiable Information</a:t>
            </a:r>
          </a:p>
          <a:p>
            <a:pPr marL="0" indent="0">
              <a:buNone/>
            </a:pPr>
            <a:endParaRPr lang="en-US" sz="3000" dirty="0">
              <a:solidFill>
                <a:schemeClr val="tx1"/>
              </a:solidFill>
            </a:endParaRPr>
          </a:p>
          <a:p>
            <a:r>
              <a:rPr lang="en-US" sz="3000" dirty="0">
                <a:solidFill>
                  <a:schemeClr val="tx1"/>
                </a:solidFill>
              </a:rPr>
              <a:t>Security</a:t>
            </a:r>
          </a:p>
          <a:p>
            <a:endParaRPr lang="en-US" sz="3000" dirty="0">
              <a:solidFill>
                <a:schemeClr val="tx1"/>
              </a:solidFill>
            </a:endParaRPr>
          </a:p>
          <a:p>
            <a:r>
              <a:rPr lang="en-US" sz="3000" dirty="0">
                <a:solidFill>
                  <a:schemeClr val="tx1"/>
                </a:solidFill>
              </a:rPr>
              <a:t>Overall Responsible Party (ORP)</a:t>
            </a:r>
          </a:p>
          <a:p>
            <a:endParaRPr lang="en-US" sz="3000" dirty="0">
              <a:solidFill>
                <a:schemeClr val="tx1"/>
              </a:solidFill>
            </a:endParaRPr>
          </a:p>
          <a:p>
            <a:r>
              <a:rPr lang="en-US" sz="3000" dirty="0">
                <a:solidFill>
                  <a:schemeClr val="tx1"/>
                </a:solidFill>
              </a:rPr>
              <a:t>Breach of Confidentiality</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11</a:t>
            </a:fld>
            <a:endParaRPr lang="en-US" dirty="0">
              <a:solidFill>
                <a:schemeClr val="tx1"/>
              </a:solidFill>
            </a:endParaRPr>
          </a:p>
        </p:txBody>
      </p:sp>
    </p:spTree>
    <p:extLst>
      <p:ext uri="{BB962C8B-B14F-4D97-AF65-F5344CB8AC3E}">
        <p14:creationId xmlns:p14="http://schemas.microsoft.com/office/powerpoint/2010/main" val="240215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Confidential Information</a:t>
            </a:r>
            <a:endParaRPr lang="en-US" sz="3200" b="1" dirty="0">
              <a:solidFill>
                <a:schemeClr val="tx1"/>
              </a:solidFill>
            </a:endParaRPr>
          </a:p>
        </p:txBody>
      </p:sp>
      <p:sp>
        <p:nvSpPr>
          <p:cNvPr id="2" name="Content Placeholder 1"/>
          <p:cNvSpPr>
            <a:spLocks noGrp="1"/>
          </p:cNvSpPr>
          <p:nvPr>
            <p:ph idx="1"/>
          </p:nvPr>
        </p:nvSpPr>
        <p:spPr>
          <a:xfrm>
            <a:off x="2122225" y="1828801"/>
            <a:ext cx="6347714" cy="3880773"/>
          </a:xfrm>
        </p:spPr>
        <p:txBody>
          <a:bodyPr>
            <a:normAutofit/>
          </a:bodyPr>
          <a:lstStyle/>
          <a:p>
            <a:r>
              <a:rPr lang="en-US" sz="2800" dirty="0">
                <a:solidFill>
                  <a:schemeClr val="tx1"/>
                </a:solidFill>
              </a:rPr>
              <a:t>Any </a:t>
            </a:r>
            <a:r>
              <a:rPr lang="en-US" sz="2800" dirty="0" smtClean="0">
                <a:solidFill>
                  <a:schemeClr val="tx1"/>
                </a:solidFill>
              </a:rPr>
              <a:t>private information about an identifiable person who has not given consent to make that information public, or </a:t>
            </a:r>
            <a:r>
              <a:rPr lang="en-US" sz="2800" dirty="0">
                <a:solidFill>
                  <a:schemeClr val="tx1"/>
                </a:solidFill>
              </a:rPr>
              <a:t>any </a:t>
            </a:r>
            <a:r>
              <a:rPr lang="en-US" sz="2800" dirty="0" smtClean="0">
                <a:solidFill>
                  <a:schemeClr val="tx1"/>
                </a:solidFill>
              </a:rPr>
              <a:t>person </a:t>
            </a:r>
            <a:r>
              <a:rPr lang="en-US" sz="2800" dirty="0">
                <a:solidFill>
                  <a:schemeClr val="tx1"/>
                </a:solidFill>
              </a:rPr>
              <a:t>whose identity was learned through a case investigation, case report, personal interview, database, or research study.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12</a:t>
            </a:fld>
            <a:endParaRPr lang="en-US" dirty="0">
              <a:solidFill>
                <a:schemeClr val="tx1"/>
              </a:solidFill>
            </a:endParaRPr>
          </a:p>
        </p:txBody>
      </p:sp>
    </p:spTree>
    <p:extLst>
      <p:ext uri="{BB962C8B-B14F-4D97-AF65-F5344CB8AC3E}">
        <p14:creationId xmlns:p14="http://schemas.microsoft.com/office/powerpoint/2010/main" val="371171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Personally Identifiable Information (PII)</a:t>
            </a:r>
            <a:endParaRPr lang="en-US" sz="3200" b="1" dirty="0">
              <a:solidFill>
                <a:schemeClr val="tx1"/>
              </a:solidFill>
            </a:endParaRPr>
          </a:p>
        </p:txBody>
      </p:sp>
      <p:sp>
        <p:nvSpPr>
          <p:cNvPr id="2" name="Content Placeholder 1"/>
          <p:cNvSpPr>
            <a:spLocks noGrp="1"/>
          </p:cNvSpPr>
          <p:nvPr>
            <p:ph idx="1"/>
          </p:nvPr>
        </p:nvSpPr>
        <p:spPr>
          <a:xfrm>
            <a:off x="2058430" y="1329070"/>
            <a:ext cx="6347714" cy="4848446"/>
          </a:xfrm>
        </p:spPr>
        <p:txBody>
          <a:bodyPr>
            <a:normAutofit fontScale="77500" lnSpcReduction="20000"/>
          </a:bodyPr>
          <a:lstStyle/>
          <a:p>
            <a:r>
              <a:rPr lang="en-US" sz="2800" dirty="0" smtClean="0"/>
              <a:t>“Any </a:t>
            </a:r>
            <a:r>
              <a:rPr lang="en-US" sz="2800" dirty="0"/>
              <a:t>information about an individual maintained by an agency, including (1) any information that can be used to distinguish or trace an individual‘s identity, such as name, social security number, date and place of birth, mother‘s maiden name, or biometric records; and (2) any other information that is linked or linkable to an individual, such as medical, educational, financial, and employment information</a:t>
            </a:r>
            <a:r>
              <a:rPr lang="en-US" sz="2800" dirty="0" smtClean="0"/>
              <a:t>.” </a:t>
            </a:r>
          </a:p>
          <a:p>
            <a:pPr marL="0" indent="0">
              <a:buNone/>
            </a:pPr>
            <a:r>
              <a:rPr lang="en-US" sz="2800" dirty="0" smtClean="0">
                <a:solidFill>
                  <a:schemeClr val="tx1"/>
                </a:solidFill>
              </a:rPr>
              <a:t>Source: </a:t>
            </a:r>
            <a:r>
              <a:rPr lang="en-US" sz="2800" dirty="0"/>
              <a:t>National Institute of Standards and Technology Special Publication 800-122, Guide to Protecting the Confidentiality of Personally Identifiable Information (PII), available at http://csrc.nist.gov/publications/ </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13</a:t>
            </a:fld>
            <a:endParaRPr lang="en-US" dirty="0">
              <a:solidFill>
                <a:schemeClr val="tx1"/>
              </a:solidFill>
            </a:endParaRPr>
          </a:p>
        </p:txBody>
      </p:sp>
    </p:spTree>
    <p:extLst>
      <p:ext uri="{BB962C8B-B14F-4D97-AF65-F5344CB8AC3E}">
        <p14:creationId xmlns:p14="http://schemas.microsoft.com/office/powerpoint/2010/main" val="2149147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0" y="609600"/>
            <a:ext cx="10218057" cy="1320800"/>
          </a:xfrm>
        </p:spPr>
        <p:txBody>
          <a:bodyPr>
            <a:normAutofit/>
          </a:bodyPr>
          <a:lstStyle/>
          <a:p>
            <a:r>
              <a:rPr lang="en-US" sz="3200" b="1" dirty="0" smtClean="0">
                <a:solidFill>
                  <a:schemeClr val="tx1"/>
                </a:solidFill>
              </a:rPr>
              <a:t>Personally Identifiable Information (PII) (continued)</a:t>
            </a:r>
            <a:endParaRPr lang="en-US" sz="3200" b="1" dirty="0">
              <a:solidFill>
                <a:schemeClr val="tx1"/>
              </a:solidFill>
            </a:endParaRPr>
          </a:p>
        </p:txBody>
      </p:sp>
      <p:sp>
        <p:nvSpPr>
          <p:cNvPr id="2" name="Content Placeholder 1"/>
          <p:cNvSpPr>
            <a:spLocks noGrp="1"/>
          </p:cNvSpPr>
          <p:nvPr>
            <p:ph idx="1"/>
          </p:nvPr>
        </p:nvSpPr>
        <p:spPr>
          <a:xfrm>
            <a:off x="2058430" y="1329070"/>
            <a:ext cx="6347714" cy="4848446"/>
          </a:xfrm>
        </p:spPr>
        <p:txBody>
          <a:bodyPr>
            <a:normAutofit fontScale="92500" lnSpcReduction="20000"/>
          </a:bodyPr>
          <a:lstStyle/>
          <a:p>
            <a:pPr marL="0" indent="0">
              <a:buNone/>
            </a:pPr>
            <a:endParaRPr lang="en-US" dirty="0" smtClean="0"/>
          </a:p>
          <a:p>
            <a:r>
              <a:rPr lang="en-US" sz="3000" dirty="0" smtClean="0"/>
              <a:t>Direct </a:t>
            </a:r>
            <a:r>
              <a:rPr lang="en-US" sz="3000" dirty="0"/>
              <a:t>identifiers – e.g., name, social security number or other information that is unique to an </a:t>
            </a:r>
            <a:r>
              <a:rPr lang="en-US" sz="3000" dirty="0" smtClean="0"/>
              <a:t>individual.</a:t>
            </a:r>
          </a:p>
          <a:p>
            <a:pPr marL="0" indent="0">
              <a:buNone/>
            </a:pPr>
            <a:endParaRPr lang="en-US" sz="3000" dirty="0"/>
          </a:p>
          <a:p>
            <a:r>
              <a:rPr lang="en-US" sz="3000" dirty="0"/>
              <a:t>Indirect identifiers – e.g., uncommon race, ethnicity, extreme age, unusual occupation and other details, especially in combination with each other or other </a:t>
            </a:r>
            <a:r>
              <a:rPr lang="en-US" sz="3000" dirty="0" smtClean="0"/>
              <a:t>information.</a:t>
            </a:r>
            <a:endParaRPr lang="en-US" sz="3000"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14</a:t>
            </a:fld>
            <a:endParaRPr lang="en-US" dirty="0">
              <a:solidFill>
                <a:schemeClr val="tx1"/>
              </a:solidFill>
            </a:endParaRPr>
          </a:p>
        </p:txBody>
      </p:sp>
    </p:spTree>
    <p:extLst>
      <p:ext uri="{BB962C8B-B14F-4D97-AF65-F5344CB8AC3E}">
        <p14:creationId xmlns:p14="http://schemas.microsoft.com/office/powerpoint/2010/main" val="4119725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8040" y="466382"/>
            <a:ext cx="8463617" cy="1320800"/>
          </a:xfrm>
        </p:spPr>
        <p:txBody>
          <a:bodyPr>
            <a:normAutofit/>
          </a:bodyPr>
          <a:lstStyle/>
          <a:p>
            <a:r>
              <a:rPr lang="en-US" sz="3200" b="1" dirty="0" smtClean="0">
                <a:solidFill>
                  <a:schemeClr val="tx1"/>
                </a:solidFill>
              </a:rPr>
              <a:t>Security</a:t>
            </a:r>
            <a:endParaRPr lang="en-US" sz="3200" b="1" dirty="0">
              <a:solidFill>
                <a:schemeClr val="tx1"/>
              </a:solidFill>
            </a:endParaRPr>
          </a:p>
        </p:txBody>
      </p:sp>
      <p:sp>
        <p:nvSpPr>
          <p:cNvPr id="2" name="Content Placeholder 1"/>
          <p:cNvSpPr>
            <a:spLocks noGrp="1"/>
          </p:cNvSpPr>
          <p:nvPr>
            <p:ph idx="1"/>
          </p:nvPr>
        </p:nvSpPr>
        <p:spPr>
          <a:xfrm>
            <a:off x="922463" y="1787182"/>
            <a:ext cx="8452892" cy="3880773"/>
          </a:xfrm>
        </p:spPr>
        <p:txBody>
          <a:bodyPr>
            <a:normAutofit/>
          </a:bodyPr>
          <a:lstStyle/>
          <a:p>
            <a:r>
              <a:rPr lang="en-US" sz="2800" dirty="0">
                <a:solidFill>
                  <a:schemeClr val="tx2"/>
                </a:solidFill>
              </a:rPr>
              <a:t>Protection of public health data and information systems to prevent unauthorized release of identifying information and accidental loss of data or damage to the systems. Security measures include measures to detect, document, and counter threats to data confidentiality or the integrity of data systems.</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15</a:t>
            </a:fld>
            <a:endParaRPr lang="en-US" dirty="0">
              <a:solidFill>
                <a:schemeClr val="tx2"/>
              </a:solidFill>
            </a:endParaRPr>
          </a:p>
        </p:txBody>
      </p:sp>
    </p:spTree>
    <p:extLst>
      <p:ext uri="{BB962C8B-B14F-4D97-AF65-F5344CB8AC3E}">
        <p14:creationId xmlns:p14="http://schemas.microsoft.com/office/powerpoint/2010/main" val="385830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Security	</a:t>
            </a:r>
            <a:endParaRPr lang="en-US" sz="3200" b="1" dirty="0">
              <a:solidFill>
                <a:schemeClr val="tx1"/>
              </a:solidFill>
            </a:endParaRPr>
          </a:p>
        </p:txBody>
      </p:sp>
      <p:sp>
        <p:nvSpPr>
          <p:cNvPr id="2" name="Content Placeholder 1"/>
          <p:cNvSpPr>
            <a:spLocks noGrp="1"/>
          </p:cNvSpPr>
          <p:nvPr>
            <p:ph idx="1"/>
          </p:nvPr>
        </p:nvSpPr>
        <p:spPr>
          <a:xfrm>
            <a:off x="129285" y="1282022"/>
            <a:ext cx="9147132" cy="5351128"/>
          </a:xfrm>
        </p:spPr>
        <p:txBody>
          <a:bodyPr>
            <a:noAutofit/>
          </a:bodyPr>
          <a:lstStyle/>
          <a:p>
            <a:pPr>
              <a:defRPr/>
            </a:pPr>
            <a:r>
              <a:rPr lang="en-US" sz="2800" dirty="0">
                <a:solidFill>
                  <a:schemeClr val="tx1"/>
                </a:solidFill>
              </a:rPr>
              <a:t>Physical Security</a:t>
            </a:r>
          </a:p>
          <a:p>
            <a:pPr lvl="1">
              <a:buFont typeface="Wingdings" panose="05000000000000000000" pitchFamily="2" charset="2"/>
              <a:buChar char="Ø"/>
              <a:defRPr/>
            </a:pPr>
            <a:r>
              <a:rPr lang="en-US" sz="2800" dirty="0" smtClean="0">
                <a:solidFill>
                  <a:schemeClr val="tx1"/>
                </a:solidFill>
              </a:rPr>
              <a:t>Personally identifiable program and surveillance </a:t>
            </a:r>
            <a:r>
              <a:rPr lang="en-US" sz="2800" dirty="0">
                <a:solidFill>
                  <a:schemeClr val="tx1"/>
                </a:solidFill>
              </a:rPr>
              <a:t>data and information must be maintained in a physically secure environment, such as restricted access </a:t>
            </a:r>
            <a:r>
              <a:rPr lang="en-US" sz="2800" dirty="0" smtClean="0">
                <a:solidFill>
                  <a:schemeClr val="tx1"/>
                </a:solidFill>
              </a:rPr>
              <a:t>area with locking file cabinets.</a:t>
            </a:r>
            <a:endParaRPr lang="en-US" sz="2800" dirty="0">
              <a:solidFill>
                <a:schemeClr val="tx1"/>
              </a:solidFill>
            </a:endParaRPr>
          </a:p>
          <a:p>
            <a:pPr>
              <a:defRPr/>
            </a:pPr>
            <a:endParaRPr lang="en-US" sz="2800" dirty="0">
              <a:solidFill>
                <a:schemeClr val="tx1"/>
              </a:solidFill>
            </a:endParaRPr>
          </a:p>
          <a:p>
            <a:pPr>
              <a:defRPr/>
            </a:pPr>
            <a:r>
              <a:rPr lang="en-US" sz="2800" dirty="0">
                <a:solidFill>
                  <a:schemeClr val="tx1"/>
                </a:solidFill>
              </a:rPr>
              <a:t>Electronic Data Security</a:t>
            </a:r>
          </a:p>
          <a:p>
            <a:pPr lvl="1">
              <a:buFont typeface="Wingdings" panose="05000000000000000000" pitchFamily="2" charset="2"/>
              <a:buChar char="Ø"/>
              <a:defRPr/>
            </a:pPr>
            <a:r>
              <a:rPr lang="en-US" sz="2800" dirty="0" smtClean="0">
                <a:solidFill>
                  <a:schemeClr val="tx1"/>
                </a:solidFill>
              </a:rPr>
              <a:t>Identifiable electronic data </a:t>
            </a:r>
            <a:r>
              <a:rPr lang="en-US" sz="2800" dirty="0">
                <a:solidFill>
                  <a:schemeClr val="tx1"/>
                </a:solidFill>
              </a:rPr>
              <a:t>will be held in a technically secure environment, with the number of data locations and individuals permitted access kept to minimum.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16</a:t>
            </a:fld>
            <a:endParaRPr lang="en-US" dirty="0">
              <a:solidFill>
                <a:schemeClr val="tx2"/>
              </a:solidFill>
            </a:endParaRPr>
          </a:p>
        </p:txBody>
      </p:sp>
    </p:spTree>
    <p:extLst>
      <p:ext uri="{BB962C8B-B14F-4D97-AF65-F5344CB8AC3E}">
        <p14:creationId xmlns:p14="http://schemas.microsoft.com/office/powerpoint/2010/main" val="928532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2820" y="684551"/>
            <a:ext cx="8463617" cy="769495"/>
          </a:xfrm>
        </p:spPr>
        <p:txBody>
          <a:bodyPr>
            <a:normAutofit/>
          </a:bodyPr>
          <a:lstStyle/>
          <a:p>
            <a:r>
              <a:rPr lang="en-US" sz="3200" b="1" dirty="0" smtClean="0">
                <a:solidFill>
                  <a:schemeClr val="tx1"/>
                </a:solidFill>
              </a:rPr>
              <a:t>Overall Responsible Party (ORP)</a:t>
            </a:r>
            <a:endParaRPr lang="en-US" sz="3200" b="1" dirty="0">
              <a:solidFill>
                <a:schemeClr val="tx1"/>
              </a:solidFill>
            </a:endParaRPr>
          </a:p>
        </p:txBody>
      </p:sp>
      <p:sp>
        <p:nvSpPr>
          <p:cNvPr id="2" name="Content Placeholder 1"/>
          <p:cNvSpPr>
            <a:spLocks noGrp="1"/>
          </p:cNvSpPr>
          <p:nvPr>
            <p:ph idx="1"/>
          </p:nvPr>
        </p:nvSpPr>
        <p:spPr>
          <a:xfrm>
            <a:off x="812799" y="2160591"/>
            <a:ext cx="8463619" cy="2957320"/>
          </a:xfrm>
        </p:spPr>
        <p:txBody>
          <a:bodyPr>
            <a:normAutofit/>
          </a:bodyPr>
          <a:lstStyle/>
          <a:p>
            <a:r>
              <a:rPr lang="en-US" sz="2800" dirty="0">
                <a:solidFill>
                  <a:schemeClr val="tx2"/>
                </a:solidFill>
              </a:rPr>
              <a:t>Designated individual who is ultimately responsible for the security and confidentiality of </a:t>
            </a:r>
            <a:r>
              <a:rPr lang="en-US" sz="2800" dirty="0" smtClean="0">
                <a:solidFill>
                  <a:schemeClr val="tx2"/>
                </a:solidFill>
              </a:rPr>
              <a:t>HIV/VH/STD/TB </a:t>
            </a:r>
            <a:r>
              <a:rPr lang="en-US" sz="2800" dirty="0">
                <a:solidFill>
                  <a:schemeClr val="tx2"/>
                </a:solidFill>
              </a:rPr>
              <a:t>surveillance </a:t>
            </a:r>
            <a:r>
              <a:rPr lang="en-US" sz="2800" dirty="0" smtClean="0">
                <a:solidFill>
                  <a:schemeClr val="tx2"/>
                </a:solidFill>
              </a:rPr>
              <a:t>information</a:t>
            </a:r>
            <a:r>
              <a:rPr lang="en-US" sz="2800" dirty="0">
                <a:solidFill>
                  <a:schemeClr val="tx2"/>
                </a:solidFill>
              </a:rPr>
              <a:t>.  The ORP in the </a:t>
            </a:r>
            <a:r>
              <a:rPr lang="en-US" sz="2800" b="1" dirty="0" smtClean="0">
                <a:solidFill>
                  <a:srgbClr val="0070C0"/>
                </a:solidFill>
              </a:rPr>
              <a:t>insert name of your program</a:t>
            </a:r>
            <a:r>
              <a:rPr lang="en-US" sz="2800" dirty="0" smtClean="0"/>
              <a:t> </a:t>
            </a:r>
            <a:r>
              <a:rPr lang="en-US" sz="2800" dirty="0" smtClean="0">
                <a:solidFill>
                  <a:schemeClr val="tx2"/>
                </a:solidFill>
              </a:rPr>
              <a:t>is</a:t>
            </a:r>
            <a:r>
              <a:rPr lang="en-US" sz="2800" dirty="0" smtClean="0"/>
              <a:t> </a:t>
            </a:r>
            <a:r>
              <a:rPr lang="en-US" sz="2800" b="1" dirty="0" smtClean="0">
                <a:solidFill>
                  <a:srgbClr val="0070C0"/>
                </a:solidFill>
              </a:rPr>
              <a:t>insert name of your ORP</a:t>
            </a:r>
            <a:r>
              <a:rPr lang="en-US" sz="2800" dirty="0" smtClean="0"/>
              <a:t>.</a:t>
            </a:r>
            <a:endParaRPr lang="en-US"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17</a:t>
            </a:fld>
            <a:endParaRPr lang="en-US" dirty="0">
              <a:solidFill>
                <a:schemeClr val="tx2"/>
              </a:solidFill>
            </a:endParaRPr>
          </a:p>
        </p:txBody>
      </p:sp>
    </p:spTree>
    <p:extLst>
      <p:ext uri="{BB962C8B-B14F-4D97-AF65-F5344CB8AC3E}">
        <p14:creationId xmlns:p14="http://schemas.microsoft.com/office/powerpoint/2010/main" val="2673010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2" y="841507"/>
            <a:ext cx="8463617" cy="672500"/>
          </a:xfrm>
        </p:spPr>
        <p:txBody>
          <a:bodyPr>
            <a:normAutofit/>
          </a:bodyPr>
          <a:lstStyle/>
          <a:p>
            <a:r>
              <a:rPr lang="en-US" sz="3200" b="1" dirty="0" smtClean="0">
                <a:solidFill>
                  <a:schemeClr val="tx1"/>
                </a:solidFill>
              </a:rPr>
              <a:t>Breach of Confidentiality	</a:t>
            </a:r>
            <a:endParaRPr lang="en-US" sz="3200" b="1" dirty="0">
              <a:solidFill>
                <a:schemeClr val="tx1"/>
              </a:solidFill>
            </a:endParaRPr>
          </a:p>
        </p:txBody>
      </p:sp>
      <p:sp>
        <p:nvSpPr>
          <p:cNvPr id="2" name="Content Placeholder 1"/>
          <p:cNvSpPr>
            <a:spLocks noGrp="1"/>
          </p:cNvSpPr>
          <p:nvPr>
            <p:ph idx="1"/>
          </p:nvPr>
        </p:nvSpPr>
        <p:spPr>
          <a:xfrm>
            <a:off x="900776" y="1930401"/>
            <a:ext cx="9355928" cy="3880773"/>
          </a:xfrm>
        </p:spPr>
        <p:txBody>
          <a:bodyPr>
            <a:normAutofit/>
          </a:bodyPr>
          <a:lstStyle/>
          <a:p>
            <a:pPr marL="0" indent="0">
              <a:buNone/>
            </a:pPr>
            <a:r>
              <a:rPr lang="en-US" sz="2800" dirty="0">
                <a:solidFill>
                  <a:schemeClr val="tx1"/>
                </a:solidFill>
              </a:rPr>
              <a:t>A release or disclosure of </a:t>
            </a:r>
            <a:r>
              <a:rPr lang="en-US" sz="2800" dirty="0" smtClean="0">
                <a:solidFill>
                  <a:schemeClr val="tx1"/>
                </a:solidFill>
              </a:rPr>
              <a:t>personally identifiable information to unauthorized persons (e.g. employees or members of the general public) that </a:t>
            </a:r>
            <a:r>
              <a:rPr lang="en-US" sz="2800" dirty="0">
                <a:solidFill>
                  <a:schemeClr val="tx1"/>
                </a:solidFill>
              </a:rPr>
              <a:t>is not authorized by the Overall Responsible Party (ORP) as defined in Security and Confidentiality Policy.</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18</a:t>
            </a:fld>
            <a:endParaRPr lang="en-US" dirty="0">
              <a:solidFill>
                <a:schemeClr val="tx2"/>
              </a:solidFill>
            </a:endParaRPr>
          </a:p>
        </p:txBody>
      </p:sp>
    </p:spTree>
    <p:extLst>
      <p:ext uri="{BB962C8B-B14F-4D97-AF65-F5344CB8AC3E}">
        <p14:creationId xmlns:p14="http://schemas.microsoft.com/office/powerpoint/2010/main" val="386951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6854" y="609600"/>
            <a:ext cx="8709546" cy="1020762"/>
          </a:xfrm>
        </p:spPr>
        <p:txBody>
          <a:bodyPr>
            <a:noAutofit/>
          </a:bodyPr>
          <a:lstStyle/>
          <a:p>
            <a:r>
              <a:rPr lang="en-US" sz="3200" b="1" dirty="0">
                <a:solidFill>
                  <a:schemeClr val="tx1"/>
                </a:solidFill>
              </a:rPr>
              <a:t>Security &amp; Confidentiality Training</a:t>
            </a:r>
            <a:r>
              <a:rPr lang="en-US" sz="3200" b="1" dirty="0" smtClean="0">
                <a:solidFill>
                  <a:schemeClr val="tx1"/>
                </a:solidFill>
              </a:rPr>
              <a:t>	</a:t>
            </a:r>
            <a:r>
              <a:rPr lang="en-US" sz="3200" dirty="0" smtClean="0">
                <a:solidFill>
                  <a:schemeClr val="tx1"/>
                </a:solidFill>
              </a:rPr>
              <a:t>	</a:t>
            </a:r>
            <a:endParaRPr lang="en-US" sz="3200" dirty="0">
              <a:solidFill>
                <a:schemeClr val="tx1"/>
              </a:solidFill>
            </a:endParaRPr>
          </a:p>
        </p:txBody>
      </p:sp>
      <p:sp>
        <p:nvSpPr>
          <p:cNvPr id="2" name="Content Placeholder 1"/>
          <p:cNvSpPr>
            <a:spLocks noGrp="1"/>
          </p:cNvSpPr>
          <p:nvPr>
            <p:ph idx="1"/>
          </p:nvPr>
        </p:nvSpPr>
        <p:spPr>
          <a:xfrm>
            <a:off x="750627" y="1528551"/>
            <a:ext cx="8911987" cy="4621997"/>
          </a:xfrm>
        </p:spPr>
        <p:txBody>
          <a:bodyPr>
            <a:normAutofit lnSpcReduction="10000"/>
          </a:bodyPr>
          <a:lstStyle/>
          <a:p>
            <a:pPr>
              <a:lnSpc>
                <a:spcPct val="115000"/>
              </a:lnSpc>
              <a:defRPr/>
            </a:pPr>
            <a:r>
              <a:rPr lang="en-US" sz="2400" dirty="0" smtClean="0">
                <a:solidFill>
                  <a:schemeClr val="tx1"/>
                </a:solidFill>
              </a:rPr>
              <a:t>CDC </a:t>
            </a:r>
            <a:r>
              <a:rPr lang="en-US" sz="2400" dirty="0">
                <a:solidFill>
                  <a:schemeClr val="tx1"/>
                </a:solidFill>
              </a:rPr>
              <a:t>mandates annual training for all authorized </a:t>
            </a:r>
            <a:r>
              <a:rPr lang="en-US" sz="2400" dirty="0" smtClean="0">
                <a:solidFill>
                  <a:schemeClr val="tx1"/>
                </a:solidFill>
              </a:rPr>
              <a:t>staff funded under NCHHSTP cooperative agreements.</a:t>
            </a:r>
            <a:endParaRPr lang="en-US" sz="2400" dirty="0">
              <a:solidFill>
                <a:schemeClr val="tx1"/>
              </a:solidFill>
            </a:endParaRPr>
          </a:p>
          <a:p>
            <a:pPr>
              <a:lnSpc>
                <a:spcPct val="90000"/>
              </a:lnSpc>
              <a:defRPr/>
            </a:pPr>
            <a:r>
              <a:rPr lang="en-US" sz="2400" dirty="0" smtClean="0">
                <a:solidFill>
                  <a:schemeClr val="tx1"/>
                </a:solidFill>
              </a:rPr>
              <a:t>All </a:t>
            </a:r>
            <a:r>
              <a:rPr lang="en-US" sz="2400" dirty="0">
                <a:solidFill>
                  <a:schemeClr val="tx1"/>
                </a:solidFill>
              </a:rPr>
              <a:t>employees, including contractors, are required to sign a confidentiality </a:t>
            </a:r>
            <a:r>
              <a:rPr lang="en-US" sz="2400" dirty="0" smtClean="0">
                <a:solidFill>
                  <a:schemeClr val="tx1"/>
                </a:solidFill>
              </a:rPr>
              <a:t>agreement as new employees and annually thereafter.</a:t>
            </a:r>
            <a:endParaRPr lang="en-US" sz="2400" dirty="0">
              <a:solidFill>
                <a:schemeClr val="tx1"/>
              </a:solidFill>
            </a:endParaRPr>
          </a:p>
          <a:p>
            <a:pPr>
              <a:lnSpc>
                <a:spcPct val="90000"/>
              </a:lnSpc>
              <a:defRPr/>
            </a:pPr>
            <a:r>
              <a:rPr lang="en-US" sz="2400" dirty="0">
                <a:solidFill>
                  <a:schemeClr val="tx1"/>
                </a:solidFill>
              </a:rPr>
              <a:t>Data security, confidentiality, breaches of confidentiality, and personal responsibility </a:t>
            </a:r>
            <a:r>
              <a:rPr lang="en-US" sz="2400" dirty="0" smtClean="0">
                <a:solidFill>
                  <a:schemeClr val="tx1"/>
                </a:solidFill>
              </a:rPr>
              <a:t>will be covered in the training.</a:t>
            </a:r>
            <a:endParaRPr lang="en-US" sz="2400" dirty="0">
              <a:solidFill>
                <a:schemeClr val="tx1"/>
              </a:solidFill>
            </a:endParaRPr>
          </a:p>
          <a:p>
            <a:pPr>
              <a:lnSpc>
                <a:spcPct val="90000"/>
              </a:lnSpc>
              <a:defRPr/>
            </a:pPr>
            <a:r>
              <a:rPr lang="en-US" sz="2400" dirty="0">
                <a:solidFill>
                  <a:schemeClr val="tx1"/>
                </a:solidFill>
              </a:rPr>
              <a:t>Secure and confidential collection, storage, use, and transmission of </a:t>
            </a:r>
            <a:r>
              <a:rPr lang="en-US" sz="2400" dirty="0" smtClean="0">
                <a:solidFill>
                  <a:schemeClr val="tx1"/>
                </a:solidFill>
              </a:rPr>
              <a:t>Viral Hepatitis/HIV/STD/TB </a:t>
            </a:r>
            <a:r>
              <a:rPr lang="en-US" sz="2400" dirty="0">
                <a:solidFill>
                  <a:schemeClr val="tx1"/>
                </a:solidFill>
              </a:rPr>
              <a:t>case information is central to </a:t>
            </a:r>
            <a:r>
              <a:rPr lang="en-US" sz="2400" dirty="0" smtClean="0">
                <a:solidFill>
                  <a:schemeClr val="tx1"/>
                </a:solidFill>
              </a:rPr>
              <a:t>surveillance </a:t>
            </a:r>
            <a:r>
              <a:rPr lang="en-US" sz="2400" dirty="0">
                <a:solidFill>
                  <a:schemeClr val="tx1"/>
                </a:solidFill>
              </a:rPr>
              <a:t>success.</a:t>
            </a:r>
          </a:p>
          <a:p>
            <a:pPr>
              <a:lnSpc>
                <a:spcPct val="90000"/>
              </a:lnSpc>
              <a:defRPr/>
            </a:pPr>
            <a:r>
              <a:rPr lang="en-US" sz="2400" dirty="0">
                <a:solidFill>
                  <a:schemeClr val="tx1"/>
                </a:solidFill>
              </a:rPr>
              <a:t>No manual or training can cover everything. Ask your supervisor for guidance when a issue is unclear.</a:t>
            </a:r>
          </a:p>
          <a:p>
            <a:pPr>
              <a:lnSpc>
                <a:spcPct val="90000"/>
              </a:lnSpc>
              <a:defRPr/>
            </a:pPr>
            <a:endParaRPr lang="en-US" sz="2000" dirty="0">
              <a:solidFill>
                <a:schemeClr val="tx2"/>
              </a:solidFill>
            </a:endParaRPr>
          </a:p>
          <a:p>
            <a:pPr marL="0" indent="0">
              <a:lnSpc>
                <a:spcPct val="115000"/>
              </a:lnSpc>
              <a:buNone/>
              <a:defRPr/>
            </a:pPr>
            <a:endParaRPr lang="en-US" sz="2000" dirty="0">
              <a:solidFill>
                <a:schemeClr val="tx2"/>
              </a:solidFill>
            </a:endParaRPr>
          </a:p>
          <a:p>
            <a:endParaRPr lang="en-US" sz="20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19</a:t>
            </a:fld>
            <a:endParaRPr lang="en-US" dirty="0">
              <a:solidFill>
                <a:schemeClr val="tx2"/>
              </a:solidFill>
            </a:endParaRPr>
          </a:p>
        </p:txBody>
      </p:sp>
    </p:spTree>
    <p:extLst>
      <p:ext uri="{BB962C8B-B14F-4D97-AF65-F5344CB8AC3E}">
        <p14:creationId xmlns:p14="http://schemas.microsoft.com/office/powerpoint/2010/main" val="90621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876" y="557920"/>
            <a:ext cx="9126415" cy="3881120"/>
          </a:xfrm>
        </p:spPr>
        <p:txBody>
          <a:bodyPr>
            <a:noAutofit/>
          </a:bodyPr>
          <a:lstStyle/>
          <a:p>
            <a:pPr algn="l"/>
            <a:r>
              <a:rPr lang="en-US" sz="3200" b="1" dirty="0" smtClean="0">
                <a:solidFill>
                  <a:schemeClr val="tx1"/>
                </a:solidFill>
              </a:rPr>
              <a:t>Annual Security and Confidentiality Training</a:t>
            </a:r>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a:t> </a:t>
            </a:r>
            <a:r>
              <a:rPr lang="en-US" sz="3200" b="1" dirty="0" smtClean="0">
                <a:solidFill>
                  <a:schemeClr val="tx1"/>
                </a:solidFill>
              </a:rPr>
              <a:t>Acknowledgments:</a:t>
            </a:r>
            <a:r>
              <a:rPr lang="en-US" sz="3200" dirty="0">
                <a:solidFill>
                  <a:schemeClr val="tx1"/>
                </a:solidFill>
              </a:rPr>
              <a:t/>
            </a:r>
            <a:br>
              <a:rPr lang="en-US" sz="3200" dirty="0">
                <a:solidFill>
                  <a:schemeClr val="tx1"/>
                </a:solidFill>
              </a:rPr>
            </a:br>
            <a:r>
              <a:rPr lang="en-US" sz="3200" dirty="0">
                <a:solidFill>
                  <a:schemeClr val="tx1"/>
                </a:solidFill>
              </a:rPr>
              <a:t/>
            </a:r>
            <a:br>
              <a:rPr lang="en-US" sz="3200" dirty="0">
                <a:solidFill>
                  <a:schemeClr val="tx1"/>
                </a:solidFill>
              </a:rPr>
            </a:br>
            <a:r>
              <a:rPr lang="en-US" sz="2800" b="1" dirty="0" smtClean="0">
                <a:solidFill>
                  <a:srgbClr val="0070C0"/>
                </a:solidFill>
              </a:rPr>
              <a:t>Provide Acknowledgments If Needed </a:t>
            </a:r>
            <a:endParaRPr lang="en-US" sz="2800" b="1" dirty="0">
              <a:solidFill>
                <a:srgbClr val="0070C0"/>
              </a:solidFill>
            </a:endParaRPr>
          </a:p>
        </p:txBody>
      </p:sp>
      <p:sp>
        <p:nvSpPr>
          <p:cNvPr id="5" name="Slide Number Placeholder 4"/>
          <p:cNvSpPr>
            <a:spLocks noGrp="1"/>
          </p:cNvSpPr>
          <p:nvPr>
            <p:ph type="sldNum" sz="quarter" idx="12"/>
          </p:nvPr>
        </p:nvSpPr>
        <p:spPr>
          <a:xfrm>
            <a:off x="8592902" y="6086335"/>
            <a:ext cx="683517" cy="365125"/>
          </a:xfrm>
        </p:spPr>
        <p:txBody>
          <a:bodyPr/>
          <a:lstStyle/>
          <a:p>
            <a:fld id="{69F61D29-9B18-4C18-84F4-EE6CDFAA2973}" type="slidenum">
              <a:rPr lang="en-US" smtClean="0">
                <a:solidFill>
                  <a:schemeClr val="tx2"/>
                </a:solidFill>
              </a:rPr>
              <a:pPr/>
              <a:t>2</a:t>
            </a:fld>
            <a:endParaRPr lang="en-US" dirty="0">
              <a:solidFill>
                <a:schemeClr val="tx2"/>
              </a:solidFill>
            </a:endParaRPr>
          </a:p>
        </p:txBody>
      </p:sp>
    </p:spTree>
    <p:extLst>
      <p:ext uri="{BB962C8B-B14F-4D97-AF65-F5344CB8AC3E}">
        <p14:creationId xmlns:p14="http://schemas.microsoft.com/office/powerpoint/2010/main" val="2330630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6854" y="609600"/>
            <a:ext cx="8709546" cy="1020762"/>
          </a:xfrm>
        </p:spPr>
        <p:txBody>
          <a:bodyPr>
            <a:normAutofit/>
          </a:bodyPr>
          <a:lstStyle/>
          <a:p>
            <a:r>
              <a:rPr lang="en-US" sz="3200" b="1" dirty="0" smtClean="0">
                <a:solidFill>
                  <a:schemeClr val="tx1"/>
                </a:solidFill>
              </a:rPr>
              <a:t>Confidentiality Agreement</a:t>
            </a:r>
            <a:endParaRPr lang="en-US" sz="3200" b="1" dirty="0">
              <a:solidFill>
                <a:schemeClr val="tx1"/>
              </a:solidFill>
            </a:endParaRPr>
          </a:p>
        </p:txBody>
      </p:sp>
      <p:sp>
        <p:nvSpPr>
          <p:cNvPr id="2" name="Content Placeholder 1"/>
          <p:cNvSpPr>
            <a:spLocks noGrp="1"/>
          </p:cNvSpPr>
          <p:nvPr>
            <p:ph idx="1"/>
          </p:nvPr>
        </p:nvSpPr>
        <p:spPr>
          <a:xfrm>
            <a:off x="450376" y="1528551"/>
            <a:ext cx="9539785" cy="5012926"/>
          </a:xfrm>
        </p:spPr>
        <p:txBody>
          <a:bodyPr>
            <a:normAutofit fontScale="62500" lnSpcReduction="20000"/>
          </a:bodyPr>
          <a:lstStyle/>
          <a:p>
            <a:pPr>
              <a:lnSpc>
                <a:spcPct val="115000"/>
              </a:lnSpc>
              <a:defRPr/>
            </a:pPr>
            <a:r>
              <a:rPr lang="en-US" sz="3800" dirty="0">
                <a:solidFill>
                  <a:schemeClr val="tx1"/>
                </a:solidFill>
              </a:rPr>
              <a:t>CDC mandates </a:t>
            </a:r>
            <a:r>
              <a:rPr lang="en-US" sz="3800" dirty="0" smtClean="0">
                <a:solidFill>
                  <a:schemeClr val="tx1"/>
                </a:solidFill>
              </a:rPr>
              <a:t>that all staff that have access to identifiable information </a:t>
            </a:r>
            <a:r>
              <a:rPr lang="en-US" sz="3800" dirty="0">
                <a:solidFill>
                  <a:schemeClr val="tx1"/>
                </a:solidFill>
              </a:rPr>
              <a:t>(including IT, mail room, and </a:t>
            </a:r>
            <a:r>
              <a:rPr lang="en-US" sz="3800" dirty="0" smtClean="0">
                <a:solidFill>
                  <a:schemeClr val="tx1"/>
                </a:solidFill>
              </a:rPr>
              <a:t>even custodial staff as necessary) </a:t>
            </a:r>
            <a:r>
              <a:rPr lang="en-US" sz="3800" dirty="0">
                <a:solidFill>
                  <a:schemeClr val="tx1"/>
                </a:solidFill>
              </a:rPr>
              <a:t>should sign a </a:t>
            </a:r>
            <a:r>
              <a:rPr lang="en-US" sz="3800" dirty="0" smtClean="0">
                <a:solidFill>
                  <a:schemeClr val="tx1"/>
                </a:solidFill>
              </a:rPr>
              <a:t>nondisclosure, </a:t>
            </a:r>
            <a:r>
              <a:rPr lang="en-US" sz="3800" dirty="0">
                <a:solidFill>
                  <a:schemeClr val="tx1"/>
                </a:solidFill>
              </a:rPr>
              <a:t>confidentiality agreement </a:t>
            </a:r>
            <a:r>
              <a:rPr lang="en-US" sz="3800" dirty="0" smtClean="0">
                <a:solidFill>
                  <a:schemeClr val="tx1"/>
                </a:solidFill>
              </a:rPr>
              <a:t>or oath as new employees and annually thereafter.</a:t>
            </a:r>
          </a:p>
          <a:p>
            <a:pPr>
              <a:lnSpc>
                <a:spcPct val="115000"/>
              </a:lnSpc>
              <a:defRPr/>
            </a:pPr>
            <a:r>
              <a:rPr lang="en-US" sz="3800" dirty="0" smtClean="0">
                <a:solidFill>
                  <a:schemeClr val="tx1"/>
                </a:solidFill>
              </a:rPr>
              <a:t>The confidentiality agreement states </a:t>
            </a:r>
            <a:r>
              <a:rPr lang="en-US" sz="3800" dirty="0">
                <a:solidFill>
                  <a:schemeClr val="tx1"/>
                </a:solidFill>
              </a:rPr>
              <a:t>that the employee agrees not to release PII to any unauthorized persons. </a:t>
            </a:r>
          </a:p>
          <a:p>
            <a:pPr>
              <a:lnSpc>
                <a:spcPct val="115000"/>
              </a:lnSpc>
              <a:defRPr/>
            </a:pPr>
            <a:r>
              <a:rPr lang="en-US" sz="3800" dirty="0">
                <a:solidFill>
                  <a:schemeClr val="tx1"/>
                </a:solidFill>
              </a:rPr>
              <a:t>The agreement should be maintained in the employee’s personnel file. </a:t>
            </a:r>
            <a:endParaRPr lang="en-US" sz="3800" dirty="0" smtClean="0">
              <a:solidFill>
                <a:schemeClr val="tx1"/>
              </a:solidFill>
            </a:endParaRPr>
          </a:p>
          <a:p>
            <a:pPr>
              <a:lnSpc>
                <a:spcPct val="115000"/>
              </a:lnSpc>
              <a:defRPr/>
            </a:pPr>
            <a:r>
              <a:rPr lang="en-US" sz="3800" dirty="0" smtClean="0">
                <a:solidFill>
                  <a:schemeClr val="tx1"/>
                </a:solidFill>
              </a:rPr>
              <a:t>A </a:t>
            </a:r>
            <a:r>
              <a:rPr lang="en-US" sz="3800" dirty="0">
                <a:solidFill>
                  <a:schemeClr val="tx1"/>
                </a:solidFill>
              </a:rPr>
              <a:t>confidentiality agreement should be required before assigning passwords or keys that allow access to PII. </a:t>
            </a:r>
            <a:endParaRPr lang="en-US" sz="3800" dirty="0" smtClean="0">
              <a:solidFill>
                <a:schemeClr val="tx1"/>
              </a:solidFill>
            </a:endParaRPr>
          </a:p>
          <a:p>
            <a:pPr>
              <a:lnSpc>
                <a:spcPct val="115000"/>
              </a:lnSpc>
              <a:defRPr/>
            </a:pPr>
            <a:r>
              <a:rPr lang="en-US" sz="3800" dirty="0" smtClean="0">
                <a:solidFill>
                  <a:schemeClr val="tx1"/>
                </a:solidFill>
              </a:rPr>
              <a:t>Policies </a:t>
            </a:r>
            <a:r>
              <a:rPr lang="en-US" sz="3800" dirty="0">
                <a:solidFill>
                  <a:schemeClr val="tx1"/>
                </a:solidFill>
              </a:rPr>
              <a:t>and procedures should address staff out-processing and relinquishment of authorized access.</a:t>
            </a:r>
          </a:p>
          <a:p>
            <a:pPr>
              <a:lnSpc>
                <a:spcPct val="90000"/>
              </a:lnSpc>
              <a:defRPr/>
            </a:pPr>
            <a:endParaRPr lang="en-US" sz="2000" dirty="0">
              <a:solidFill>
                <a:schemeClr val="tx2"/>
              </a:solidFill>
            </a:endParaRPr>
          </a:p>
          <a:p>
            <a:pPr marL="0" indent="0">
              <a:lnSpc>
                <a:spcPct val="115000"/>
              </a:lnSpc>
              <a:buNone/>
              <a:defRPr/>
            </a:pPr>
            <a:endParaRPr lang="en-US" sz="2000" dirty="0">
              <a:solidFill>
                <a:schemeClr val="tx2"/>
              </a:solidFill>
            </a:endParaRPr>
          </a:p>
          <a:p>
            <a:endParaRPr lang="en-US" sz="20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20</a:t>
            </a:fld>
            <a:endParaRPr lang="en-US" dirty="0">
              <a:solidFill>
                <a:schemeClr val="tx2"/>
              </a:solidFill>
            </a:endParaRPr>
          </a:p>
        </p:txBody>
      </p:sp>
    </p:spTree>
    <p:extLst>
      <p:ext uri="{BB962C8B-B14F-4D97-AF65-F5344CB8AC3E}">
        <p14:creationId xmlns:p14="http://schemas.microsoft.com/office/powerpoint/2010/main" val="2422300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537" y="1316736"/>
            <a:ext cx="8530215" cy="1197864"/>
          </a:xfrm>
        </p:spPr>
        <p:txBody>
          <a:bodyPr>
            <a:normAutofit/>
          </a:bodyPr>
          <a:lstStyle/>
          <a:p>
            <a:r>
              <a:rPr lang="en-US" sz="3200" b="1" dirty="0" smtClean="0">
                <a:solidFill>
                  <a:schemeClr val="tx2"/>
                </a:solidFill>
              </a:rPr>
              <a:t>Physical Security and Data Movement</a:t>
            </a:r>
            <a:endParaRPr lang="en-US" sz="3200" b="1" dirty="0">
              <a:solidFill>
                <a:schemeClr val="tx2"/>
              </a:solidFill>
            </a:endParaRPr>
          </a:p>
        </p:txBody>
      </p:sp>
      <p:sp>
        <p:nvSpPr>
          <p:cNvPr id="5" name="Text Placeholder 4"/>
          <p:cNvSpPr>
            <a:spLocks noGrp="1"/>
          </p:cNvSpPr>
          <p:nvPr>
            <p:ph type="body" idx="1"/>
          </p:nvPr>
        </p:nvSpPr>
        <p:spPr>
          <a:xfrm>
            <a:off x="2057400" y="2971800"/>
            <a:ext cx="7772400" cy="1509712"/>
          </a:xfrm>
        </p:spPr>
        <p:txBody>
          <a:bodyPr>
            <a:normAutofit/>
          </a:bodyPr>
          <a:lstStyle/>
          <a:p>
            <a:r>
              <a:rPr lang="en-US" sz="5000" b="1" dirty="0">
                <a:ln w="635">
                  <a:noFill/>
                </a:ln>
                <a:solidFill>
                  <a:srgbClr val="10CF9B">
                    <a:tint val="90000"/>
                    <a:satMod val="125000"/>
                  </a:srgbClr>
                </a:solidFill>
                <a:effectLst>
                  <a:outerShdw blurRad="38100" dist="25400" dir="5400000" algn="tl" rotWithShape="0">
                    <a:srgbClr val="000000">
                      <a:alpha val="43000"/>
                    </a:srgbClr>
                  </a:outerShdw>
                </a:effectLst>
                <a:latin typeface="Calibri"/>
                <a:ea typeface="+mj-ea"/>
                <a:cs typeface="+mj-cs"/>
              </a:rPr>
              <a:t> </a:t>
            </a:r>
            <a:endParaRPr lang="en-US" dirty="0"/>
          </a:p>
        </p:txBody>
      </p:sp>
      <p:sp>
        <p:nvSpPr>
          <p:cNvPr id="3" name="Slide Number Placeholder 2"/>
          <p:cNvSpPr>
            <a:spLocks noGrp="1"/>
          </p:cNvSpPr>
          <p:nvPr>
            <p:ph type="sldNum" sz="quarter" idx="12"/>
          </p:nvPr>
        </p:nvSpPr>
        <p:spPr/>
        <p:txBody>
          <a:bodyPr/>
          <a:lstStyle/>
          <a:p>
            <a:fld id="{69F61D29-9B18-4C18-84F4-EE6CDFAA2973}" type="slidenum">
              <a:rPr lang="en-US" smtClean="0">
                <a:solidFill>
                  <a:schemeClr val="tx2"/>
                </a:solidFill>
              </a:rPr>
              <a:pPr/>
              <a:t>21</a:t>
            </a:fld>
            <a:endParaRPr lang="en-US" dirty="0">
              <a:solidFill>
                <a:schemeClr val="tx2"/>
              </a:solidFill>
            </a:endParaRPr>
          </a:p>
        </p:txBody>
      </p:sp>
    </p:spTree>
    <p:extLst>
      <p:ext uri="{BB962C8B-B14F-4D97-AF65-F5344CB8AC3E}">
        <p14:creationId xmlns:p14="http://schemas.microsoft.com/office/powerpoint/2010/main" val="2011092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03" y="659569"/>
            <a:ext cx="9262837" cy="1423613"/>
          </a:xfrm>
        </p:spPr>
        <p:txBody>
          <a:bodyPr>
            <a:noAutofit/>
          </a:bodyPr>
          <a:lstStyle/>
          <a:p>
            <a:r>
              <a:rPr lang="en-US" sz="3000" dirty="0">
                <a:solidFill>
                  <a:schemeClr val="tx2"/>
                </a:solidFill>
              </a:rPr>
              <a:t/>
            </a:r>
            <a:br>
              <a:rPr lang="en-US" sz="3000" dirty="0">
                <a:solidFill>
                  <a:schemeClr val="tx2"/>
                </a:solidFill>
              </a:rPr>
            </a:br>
            <a:r>
              <a:rPr lang="en-US" sz="3000" dirty="0">
                <a:solidFill>
                  <a:schemeClr val="tx2"/>
                </a:solidFill>
              </a:rPr>
              <a:t/>
            </a:r>
            <a:br>
              <a:rPr lang="en-US" sz="3000" dirty="0">
                <a:solidFill>
                  <a:schemeClr val="tx2"/>
                </a:solidFill>
              </a:rPr>
            </a:br>
            <a:r>
              <a:rPr lang="en-US" sz="3000" dirty="0">
                <a:solidFill>
                  <a:schemeClr val="tx2"/>
                </a:solidFill>
              </a:rPr>
              <a:t/>
            </a:r>
            <a:br>
              <a:rPr lang="en-US" sz="3000" dirty="0">
                <a:solidFill>
                  <a:schemeClr val="tx2"/>
                </a:solidFill>
              </a:rPr>
            </a:br>
            <a:r>
              <a:rPr lang="en-US" sz="2400" dirty="0">
                <a:solidFill>
                  <a:schemeClr val="tx2"/>
                </a:solidFill>
              </a:rPr>
              <a:t/>
            </a:r>
            <a:br>
              <a:rPr lang="en-US" sz="2400" dirty="0">
                <a:solidFill>
                  <a:schemeClr val="tx2"/>
                </a:solidFill>
              </a:rPr>
            </a:br>
            <a:r>
              <a:rPr lang="en-US" sz="2400" dirty="0">
                <a:solidFill>
                  <a:schemeClr val="tx2"/>
                </a:solidFill>
              </a:rPr>
              <a:t/>
            </a:r>
            <a:br>
              <a:rPr lang="en-US" sz="2400" dirty="0">
                <a:solidFill>
                  <a:schemeClr val="tx2"/>
                </a:solidFill>
              </a:rPr>
            </a:br>
            <a:r>
              <a:rPr lang="en-US" sz="2400" dirty="0">
                <a:solidFill>
                  <a:schemeClr val="tx2"/>
                </a:solidFill>
              </a:rPr>
              <a:t/>
            </a:r>
            <a:br>
              <a:rPr lang="en-US" sz="2400" dirty="0">
                <a:solidFill>
                  <a:schemeClr val="tx2"/>
                </a:solidFill>
              </a:rPr>
            </a:br>
            <a:r>
              <a:rPr lang="en-US" sz="2800" b="1" dirty="0" smtClean="0">
                <a:solidFill>
                  <a:schemeClr val="tx1"/>
                </a:solidFill>
              </a:rPr>
              <a:t>4.1</a:t>
            </a:r>
            <a:r>
              <a:rPr lang="en-US" sz="2800" b="1" dirty="0">
                <a:solidFill>
                  <a:schemeClr val="tx1"/>
                </a:solidFill>
              </a:rPr>
              <a:t>: To the extent possible, ensure that persons working with hard copies of documents containing confidential, identifiable information do so in a secure, locked area</a:t>
            </a:r>
          </a:p>
        </p:txBody>
      </p:sp>
      <p:sp>
        <p:nvSpPr>
          <p:cNvPr id="3" name="Content Placeholder 2"/>
          <p:cNvSpPr>
            <a:spLocks noGrp="1"/>
          </p:cNvSpPr>
          <p:nvPr>
            <p:ph sz="half" idx="1"/>
          </p:nvPr>
        </p:nvSpPr>
        <p:spPr>
          <a:xfrm>
            <a:off x="557074" y="2197213"/>
            <a:ext cx="8675918" cy="3384197"/>
          </a:xfrm>
        </p:spPr>
        <p:txBody>
          <a:bodyPr>
            <a:noAutofit/>
          </a:bodyPr>
          <a:lstStyle/>
          <a:p>
            <a:pPr marL="0" indent="0" algn="ctr">
              <a:buNone/>
            </a:pPr>
            <a:r>
              <a:rPr lang="en-US" sz="2800" u="sng" dirty="0">
                <a:solidFill>
                  <a:schemeClr val="tx1"/>
                </a:solidFill>
              </a:rPr>
              <a:t>Minimum Secure Area:</a:t>
            </a:r>
          </a:p>
          <a:p>
            <a:pPr lvl="1"/>
            <a:r>
              <a:rPr lang="en-US" sz="2800" dirty="0">
                <a:solidFill>
                  <a:schemeClr val="tx1"/>
                </a:solidFill>
              </a:rPr>
              <a:t>Work space with limited access for only necessary staff </a:t>
            </a:r>
          </a:p>
          <a:p>
            <a:pPr lvl="1"/>
            <a:r>
              <a:rPr lang="en-US" sz="2800" dirty="0">
                <a:solidFill>
                  <a:schemeClr val="tx1"/>
                </a:solidFill>
              </a:rPr>
              <a:t>Locked file cabinets that are large and heavy enough to render them immobile </a:t>
            </a:r>
          </a:p>
          <a:p>
            <a:pPr lvl="1"/>
            <a:r>
              <a:rPr lang="en-US" sz="2800" dirty="0">
                <a:solidFill>
                  <a:schemeClr val="tx1"/>
                </a:solidFill>
              </a:rPr>
              <a:t>A designated location within the work space where confidential conversations may be held </a:t>
            </a:r>
          </a:p>
          <a:p>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22</a:t>
            </a:fld>
            <a:endParaRPr lang="en-US" dirty="0">
              <a:solidFill>
                <a:schemeClr val="tx2"/>
              </a:solidFill>
            </a:endParaRPr>
          </a:p>
        </p:txBody>
      </p:sp>
    </p:spTree>
    <p:extLst>
      <p:ext uri="{BB962C8B-B14F-4D97-AF65-F5344CB8AC3E}">
        <p14:creationId xmlns:p14="http://schemas.microsoft.com/office/powerpoint/2010/main" val="158725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793" y="479685"/>
            <a:ext cx="8166253" cy="1754672"/>
          </a:xfrm>
        </p:spPr>
        <p:txBody>
          <a:bodyPr>
            <a:noAutofit/>
          </a:bodyPr>
          <a:lstStyle/>
          <a:p>
            <a:r>
              <a:rPr lang="en-US" sz="3200" dirty="0">
                <a:solidFill>
                  <a:schemeClr val="tx2"/>
                </a:solidFill>
              </a:rPr>
              <a:t/>
            </a:r>
            <a:br>
              <a:rPr lang="en-US" sz="3200" dirty="0">
                <a:solidFill>
                  <a:schemeClr val="tx2"/>
                </a:solidFill>
              </a:rPr>
            </a:br>
            <a:r>
              <a:rPr lang="en-US" sz="3200" dirty="0">
                <a:solidFill>
                  <a:schemeClr val="tx2"/>
                </a:solidFill>
              </a:rPr>
              <a:t/>
            </a:r>
            <a:br>
              <a:rPr lang="en-US" sz="3200" dirty="0">
                <a:solidFill>
                  <a:schemeClr val="tx2"/>
                </a:solidFill>
              </a:rPr>
            </a:br>
            <a:r>
              <a:rPr lang="en-US" sz="2800" b="1" dirty="0">
                <a:solidFill>
                  <a:schemeClr val="tx1"/>
                </a:solidFill>
              </a:rPr>
              <a:t>4.2: Ensure that documents containing confidential information are shredded with crosscutting shredders before </a:t>
            </a:r>
            <a:r>
              <a:rPr lang="en-US" sz="2800" b="1" dirty="0" smtClean="0">
                <a:solidFill>
                  <a:schemeClr val="tx1"/>
                </a:solidFill>
              </a:rPr>
              <a:t>disposal</a:t>
            </a:r>
            <a:endParaRPr lang="en-US" sz="2800" b="1" dirty="0">
              <a:solidFill>
                <a:schemeClr val="tx1"/>
              </a:solidFill>
            </a:endParaRPr>
          </a:p>
        </p:txBody>
      </p:sp>
      <p:sp>
        <p:nvSpPr>
          <p:cNvPr id="3" name="Content Placeholder 2"/>
          <p:cNvSpPr>
            <a:spLocks noGrp="1"/>
          </p:cNvSpPr>
          <p:nvPr>
            <p:ph type="body" idx="2"/>
          </p:nvPr>
        </p:nvSpPr>
        <p:spPr>
          <a:xfrm>
            <a:off x="1142999" y="2577029"/>
            <a:ext cx="8926417" cy="3464335"/>
          </a:xfrm>
        </p:spPr>
        <p:txBody>
          <a:bodyPr>
            <a:noAutofit/>
          </a:bodyPr>
          <a:lstStyle/>
          <a:p>
            <a:pPr marL="342900" indent="-342900">
              <a:buFont typeface="Webdings" panose="05030102010509060703" pitchFamily="18" charset="2"/>
              <a:buChar char=""/>
            </a:pPr>
            <a:r>
              <a:rPr lang="en-US" sz="2800" dirty="0">
                <a:solidFill>
                  <a:schemeClr val="tx2"/>
                </a:solidFill>
              </a:rPr>
              <a:t>Crosscutting features are needed to ensure confidential information cannot be recovered. </a:t>
            </a:r>
          </a:p>
          <a:p>
            <a:pPr marL="342900" indent="-342900">
              <a:buFont typeface="Webdings" panose="05030102010509060703" pitchFamily="18" charset="2"/>
              <a:buChar char=""/>
            </a:pPr>
            <a:r>
              <a:rPr lang="en-US" sz="2800" dirty="0">
                <a:solidFill>
                  <a:schemeClr val="tx2"/>
                </a:solidFill>
              </a:rPr>
              <a:t>If a commercial shredding service is used, be sure that documents are shredded on site and in the presence of a staff member. </a:t>
            </a:r>
          </a:p>
          <a:p>
            <a:pPr marL="342900" indent="-342900">
              <a:buFont typeface="Webdings" panose="05030102010509060703" pitchFamily="18" charset="2"/>
              <a:buChar char=""/>
            </a:pPr>
            <a:r>
              <a:rPr lang="en-US" sz="2800" dirty="0">
                <a:solidFill>
                  <a:schemeClr val="tx2"/>
                </a:solidFill>
              </a:rPr>
              <a:t>In all cases, a contract shredding or disposal company must be bonded, and due diligence should be taken in the selection of the company.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23</a:t>
            </a:fld>
            <a:endParaRPr lang="en-US" dirty="0">
              <a:solidFill>
                <a:schemeClr val="tx2"/>
              </a:solidFill>
            </a:endParaRPr>
          </a:p>
        </p:txBody>
      </p:sp>
    </p:spTree>
    <p:extLst>
      <p:ext uri="{BB962C8B-B14F-4D97-AF65-F5344CB8AC3E}">
        <p14:creationId xmlns:p14="http://schemas.microsoft.com/office/powerpoint/2010/main" val="3555261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385" y="879230"/>
            <a:ext cx="8701988" cy="896112"/>
          </a:xfrm>
        </p:spPr>
        <p:txBody>
          <a:bodyPr>
            <a:noAutofit/>
          </a:bodyPr>
          <a:lstStyle/>
          <a:p>
            <a:r>
              <a:rPr lang="en-US" sz="3200" b="1" dirty="0" smtClean="0">
                <a:solidFill>
                  <a:schemeClr val="tx1"/>
                </a:solidFill>
              </a:rPr>
              <a:t>Acceptable Ways to Destroy Paper Documents</a:t>
            </a:r>
            <a:endParaRPr lang="en-US" sz="3200" b="1" dirty="0">
              <a:solidFill>
                <a:schemeClr val="tx1"/>
              </a:solidFill>
            </a:endParaRPr>
          </a:p>
        </p:txBody>
      </p:sp>
      <p:sp>
        <p:nvSpPr>
          <p:cNvPr id="5" name="Text Placeholder 4"/>
          <p:cNvSpPr>
            <a:spLocks noGrp="1"/>
          </p:cNvSpPr>
          <p:nvPr>
            <p:ph type="body" idx="1"/>
          </p:nvPr>
        </p:nvSpPr>
        <p:spPr>
          <a:xfrm>
            <a:off x="1184031" y="2563318"/>
            <a:ext cx="8064899" cy="1828800"/>
          </a:xfrm>
        </p:spPr>
        <p:txBody>
          <a:bodyPr/>
          <a:lstStyle/>
          <a:p>
            <a:pPr marL="342900" indent="-342900">
              <a:buSzPct val="100000"/>
              <a:buFont typeface="Webdings" panose="05030102010509060703" pitchFamily="18" charset="2"/>
              <a:buChar char=""/>
            </a:pPr>
            <a:r>
              <a:rPr lang="en-US" sz="2800" dirty="0" smtClean="0">
                <a:solidFill>
                  <a:schemeClr val="tx1"/>
                </a:solidFill>
              </a:rPr>
              <a:t>Corporate  shredding services – if done on site and witnessed by Health Department staff</a:t>
            </a:r>
          </a:p>
          <a:p>
            <a:pPr marL="342900" indent="-342900">
              <a:buSzPct val="100000"/>
              <a:buFont typeface="Webdings" panose="05030102010509060703" pitchFamily="18" charset="2"/>
              <a:buChar char=""/>
            </a:pPr>
            <a:r>
              <a:rPr lang="en-US" sz="2800" dirty="0" smtClean="0">
                <a:solidFill>
                  <a:schemeClr val="tx1"/>
                </a:solidFill>
              </a:rPr>
              <a:t>Manual shredding by Health Department staff</a:t>
            </a:r>
          </a:p>
        </p:txBody>
      </p:sp>
      <p:sp>
        <p:nvSpPr>
          <p:cNvPr id="2" name="Slide Number Placeholder 1"/>
          <p:cNvSpPr>
            <a:spLocks noGrp="1"/>
          </p:cNvSpPr>
          <p:nvPr>
            <p:ph type="sldNum" sz="quarter" idx="12"/>
          </p:nvPr>
        </p:nvSpPr>
        <p:spPr/>
        <p:txBody>
          <a:bodyPr/>
          <a:lstStyle/>
          <a:p>
            <a:fld id="{69F61D29-9B18-4C18-84F4-EE6CDFAA2973}" type="slidenum">
              <a:rPr lang="en-US" smtClean="0">
                <a:solidFill>
                  <a:schemeClr val="tx2"/>
                </a:solidFill>
              </a:rPr>
              <a:pPr/>
              <a:t>24</a:t>
            </a:fld>
            <a:endParaRPr lang="en-US" dirty="0">
              <a:solidFill>
                <a:schemeClr val="tx2"/>
              </a:solidFill>
            </a:endParaRPr>
          </a:p>
        </p:txBody>
      </p:sp>
    </p:spTree>
    <p:extLst>
      <p:ext uri="{BB962C8B-B14F-4D97-AF65-F5344CB8AC3E}">
        <p14:creationId xmlns:p14="http://schemas.microsoft.com/office/powerpoint/2010/main" val="1569902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74" y="572282"/>
            <a:ext cx="9653665" cy="1581912"/>
          </a:xfrm>
        </p:spPr>
        <p:txBody>
          <a:bodyPr>
            <a:noAutofit/>
          </a:bodyPr>
          <a:lstStyle/>
          <a:p>
            <a:r>
              <a:rPr lang="en-US" sz="2800" b="1" dirty="0">
                <a:solidFill>
                  <a:schemeClr val="tx1"/>
                </a:solidFill>
              </a:rPr>
              <a:t>4.3: Ensure that data-security policies and procedures address records and data retention</a:t>
            </a:r>
          </a:p>
        </p:txBody>
      </p:sp>
      <p:sp>
        <p:nvSpPr>
          <p:cNvPr id="3" name="Content Placeholder 2"/>
          <p:cNvSpPr>
            <a:spLocks noGrp="1"/>
          </p:cNvSpPr>
          <p:nvPr>
            <p:ph idx="1"/>
          </p:nvPr>
        </p:nvSpPr>
        <p:spPr>
          <a:xfrm>
            <a:off x="1111295" y="1926564"/>
            <a:ext cx="8774743" cy="4579744"/>
          </a:xfrm>
        </p:spPr>
        <p:txBody>
          <a:bodyPr>
            <a:noAutofit/>
          </a:bodyPr>
          <a:lstStyle/>
          <a:p>
            <a:r>
              <a:rPr lang="en-US" sz="2800" u="sng" dirty="0">
                <a:solidFill>
                  <a:schemeClr val="tx1"/>
                </a:solidFill>
              </a:rPr>
              <a:t>Question for the group</a:t>
            </a:r>
            <a:r>
              <a:rPr lang="en-US" sz="2800" dirty="0">
                <a:solidFill>
                  <a:schemeClr val="tx1"/>
                </a:solidFill>
              </a:rPr>
              <a:t>: How long should you keep </a:t>
            </a:r>
            <a:r>
              <a:rPr lang="en-US" sz="2800" dirty="0" smtClean="0">
                <a:solidFill>
                  <a:schemeClr val="tx1"/>
                </a:solidFill>
              </a:rPr>
              <a:t>Viral Hepatitis/HIV/STD/TB-related </a:t>
            </a:r>
            <a:r>
              <a:rPr lang="en-US" sz="2800" dirty="0">
                <a:solidFill>
                  <a:schemeClr val="tx1"/>
                </a:solidFill>
              </a:rPr>
              <a:t>test information?</a:t>
            </a:r>
          </a:p>
          <a:p>
            <a:r>
              <a:rPr lang="en-US" sz="2800" dirty="0">
                <a:solidFill>
                  <a:schemeClr val="tx1"/>
                </a:solidFill>
              </a:rPr>
              <a:t>Records retention policies vary by agency- know </a:t>
            </a:r>
            <a:r>
              <a:rPr lang="en-US" sz="2800" dirty="0" smtClean="0">
                <a:solidFill>
                  <a:schemeClr val="tx1"/>
                </a:solidFill>
              </a:rPr>
              <a:t>yours.</a:t>
            </a:r>
            <a:endParaRPr lang="en-US" sz="2800" dirty="0">
              <a:solidFill>
                <a:schemeClr val="tx1"/>
              </a:solidFill>
            </a:endParaRPr>
          </a:p>
          <a:p>
            <a:r>
              <a:rPr lang="en-US" sz="2800" dirty="0">
                <a:solidFill>
                  <a:schemeClr val="tx1"/>
                </a:solidFill>
              </a:rPr>
              <a:t>If electronic copies exist, paper copies can be destroyed when no longer needed, in accordance with established policies (if applicable</a:t>
            </a:r>
            <a:r>
              <a:rPr lang="en-US" sz="2800" dirty="0" smtClean="0">
                <a:solidFill>
                  <a:schemeClr val="tx1"/>
                </a:solidFill>
              </a:rPr>
              <a:t>).</a:t>
            </a:r>
            <a:endParaRPr lang="en-US" sz="2800" dirty="0">
              <a:solidFill>
                <a:schemeClr val="tx1"/>
              </a:solidFill>
            </a:endParaRPr>
          </a:p>
          <a:p>
            <a:r>
              <a:rPr lang="en-US" sz="2800" dirty="0">
                <a:solidFill>
                  <a:schemeClr val="tx1"/>
                </a:solidFill>
              </a:rPr>
              <a:t>Provisions should be made to destroy copies using methods described in Standard </a:t>
            </a:r>
            <a:r>
              <a:rPr lang="en-US" sz="2800" dirty="0" smtClean="0">
                <a:solidFill>
                  <a:schemeClr val="tx1"/>
                </a:solidFill>
              </a:rPr>
              <a:t>4.2.</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25</a:t>
            </a:fld>
            <a:endParaRPr lang="en-US" dirty="0">
              <a:solidFill>
                <a:schemeClr val="tx2"/>
              </a:solidFill>
            </a:endParaRPr>
          </a:p>
        </p:txBody>
      </p:sp>
    </p:spTree>
    <p:extLst>
      <p:ext uri="{BB962C8B-B14F-4D97-AF65-F5344CB8AC3E}">
        <p14:creationId xmlns:p14="http://schemas.microsoft.com/office/powerpoint/2010/main" val="425192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6781800" cy="838200"/>
          </a:xfrm>
        </p:spPr>
        <p:txBody>
          <a:bodyPr>
            <a:noAutofit/>
          </a:bodyPr>
          <a:lstStyle/>
          <a:p>
            <a:pPr algn="ctr"/>
            <a:r>
              <a:rPr lang="en-US" sz="3200" b="1" u="sng" dirty="0"/>
              <a:t>The HIPAA Privacy Rule</a:t>
            </a:r>
            <a:br>
              <a:rPr lang="en-US" sz="3200" b="1" u="sng" dirty="0"/>
            </a:br>
            <a:endParaRPr lang="en-US" sz="3200" b="1" dirty="0">
              <a:solidFill>
                <a:schemeClr val="tx1"/>
              </a:solidFill>
            </a:endParaRPr>
          </a:p>
        </p:txBody>
      </p:sp>
      <p:sp>
        <p:nvSpPr>
          <p:cNvPr id="3" name="Content Placeholder 2"/>
          <p:cNvSpPr>
            <a:spLocks noGrp="1"/>
          </p:cNvSpPr>
          <p:nvPr>
            <p:ph sz="half" idx="1"/>
          </p:nvPr>
        </p:nvSpPr>
        <p:spPr>
          <a:xfrm>
            <a:off x="1109505" y="1377289"/>
            <a:ext cx="8166913" cy="5029200"/>
          </a:xfrm>
        </p:spPr>
        <p:txBody>
          <a:bodyPr>
            <a:noAutofit/>
          </a:bodyPr>
          <a:lstStyle/>
          <a:p>
            <a:r>
              <a:rPr lang="en-US" sz="2000" u="sng" dirty="0" smtClean="0"/>
              <a:t>The </a:t>
            </a:r>
            <a:r>
              <a:rPr lang="en-US" sz="2000" u="sng" dirty="0"/>
              <a:t>HIPAA Privacy Rule establishes national standards to protect individuals’ medical records and other personal health information and applies to health plans, health care clearinghouses, and those health care providers that conduct certain health care transactions electronically.  The Rule requires appropriate safeguards to protect the privacy of personal health information, and sets limits and conditions on the uses and disclosures that may be made of such information without patient authorization. The Rule also gives patients rights over their health information, including rights to examine and obtain a copy of their health records, and to request corrections.</a:t>
            </a:r>
          </a:p>
          <a:p>
            <a:pPr marL="0" indent="0">
              <a:buNone/>
            </a:pPr>
            <a:endParaRPr lang="en-US" sz="2000" dirty="0" smtClean="0">
              <a:solidFill>
                <a:schemeClr val="tx1"/>
              </a:solidFill>
            </a:endParaRPr>
          </a:p>
          <a:p>
            <a:pPr marL="0" indent="0">
              <a:buNone/>
            </a:pPr>
            <a:r>
              <a:rPr lang="en-US" sz="2000" dirty="0" smtClean="0">
                <a:solidFill>
                  <a:schemeClr val="tx1"/>
                </a:solidFill>
              </a:rPr>
              <a:t>Source: Retrieved April 7, </a:t>
            </a:r>
            <a:r>
              <a:rPr lang="en-US" sz="2000" dirty="0">
                <a:solidFill>
                  <a:schemeClr val="tx1"/>
                </a:solidFill>
              </a:rPr>
              <a:t>2017 from </a:t>
            </a:r>
            <a:r>
              <a:rPr lang="en-US" sz="2000" dirty="0">
                <a:solidFill>
                  <a:schemeClr val="tx1"/>
                </a:solidFill>
                <a:hlinkClick r:id="rId3"/>
              </a:rPr>
              <a:t>https://</a:t>
            </a:r>
            <a:r>
              <a:rPr lang="en-US" sz="2000" dirty="0" smtClean="0">
                <a:solidFill>
                  <a:schemeClr val="tx1"/>
                </a:solidFill>
                <a:hlinkClick r:id="rId3"/>
              </a:rPr>
              <a:t>www.hhs.gov/hipaa/for-professionals/privacy/index.html?language=es</a:t>
            </a:r>
            <a:endParaRPr lang="en-US" sz="2000" dirty="0" smtClean="0">
              <a:solidFill>
                <a:schemeClr val="tx1"/>
              </a:solidFill>
            </a:endParaRPr>
          </a:p>
          <a:p>
            <a:pPr marL="0" indent="0">
              <a:buNone/>
            </a:pP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26</a:t>
            </a:fld>
            <a:endParaRPr lang="en-US" dirty="0">
              <a:solidFill>
                <a:schemeClr val="tx2"/>
              </a:solidFill>
            </a:endParaRPr>
          </a:p>
        </p:txBody>
      </p:sp>
    </p:spTree>
    <p:extLst>
      <p:ext uri="{BB962C8B-B14F-4D97-AF65-F5344CB8AC3E}">
        <p14:creationId xmlns:p14="http://schemas.microsoft.com/office/powerpoint/2010/main" val="3712281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6781800" cy="838200"/>
          </a:xfrm>
        </p:spPr>
        <p:txBody>
          <a:bodyPr>
            <a:normAutofit/>
          </a:bodyPr>
          <a:lstStyle/>
          <a:p>
            <a:r>
              <a:rPr lang="en-US" sz="3200" b="1" dirty="0" smtClean="0">
                <a:solidFill>
                  <a:schemeClr val="tx1"/>
                </a:solidFill>
              </a:rPr>
              <a:t>Important!</a:t>
            </a:r>
            <a:endParaRPr lang="en-US" sz="3200" b="1" dirty="0">
              <a:solidFill>
                <a:schemeClr val="tx1"/>
              </a:solidFill>
            </a:endParaRPr>
          </a:p>
        </p:txBody>
      </p:sp>
      <p:sp>
        <p:nvSpPr>
          <p:cNvPr id="3" name="Content Placeholder 2"/>
          <p:cNvSpPr>
            <a:spLocks noGrp="1"/>
          </p:cNvSpPr>
          <p:nvPr>
            <p:ph sz="half" idx="1"/>
          </p:nvPr>
        </p:nvSpPr>
        <p:spPr>
          <a:xfrm>
            <a:off x="1109505" y="1377289"/>
            <a:ext cx="8166913" cy="5029200"/>
          </a:xfrm>
        </p:spPr>
        <p:txBody>
          <a:bodyPr>
            <a:noAutofit/>
          </a:bodyPr>
          <a:lstStyle/>
          <a:p>
            <a:r>
              <a:rPr lang="en-US" sz="2800" dirty="0">
                <a:solidFill>
                  <a:schemeClr val="tx1"/>
                </a:solidFill>
              </a:rPr>
              <a:t>Paper copies of any protected health information </a:t>
            </a:r>
            <a:r>
              <a:rPr lang="en-US" sz="2800" dirty="0" smtClean="0">
                <a:solidFill>
                  <a:schemeClr val="tx1"/>
                </a:solidFill>
              </a:rPr>
              <a:t>can </a:t>
            </a:r>
            <a:r>
              <a:rPr lang="en-US" sz="2800" dirty="0">
                <a:solidFill>
                  <a:schemeClr val="tx1"/>
                </a:solidFill>
              </a:rPr>
              <a:t>constitute a security risk if they are lost or </a:t>
            </a:r>
            <a:r>
              <a:rPr lang="en-US" sz="2800" dirty="0" smtClean="0">
                <a:solidFill>
                  <a:schemeClr val="tx1"/>
                </a:solidFill>
              </a:rPr>
              <a:t>misplaced.</a:t>
            </a:r>
            <a:endParaRPr lang="en-US" sz="2800" dirty="0">
              <a:solidFill>
                <a:schemeClr val="tx1"/>
              </a:solidFill>
            </a:endParaRPr>
          </a:p>
          <a:p>
            <a:pPr marL="0" indent="0">
              <a:buNone/>
            </a:pPr>
            <a:endParaRPr lang="en-US" sz="2800" dirty="0">
              <a:solidFill>
                <a:schemeClr val="tx1"/>
              </a:solidFill>
            </a:endParaRPr>
          </a:p>
          <a:p>
            <a:r>
              <a:rPr lang="en-US" sz="2800" dirty="0">
                <a:solidFill>
                  <a:schemeClr val="tx1"/>
                </a:solidFill>
              </a:rPr>
              <a:t>Avoid a Health Insurance Portability and Accountability Act (HIPAA) violation and destroy paper records per your local records retention policy!</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27</a:t>
            </a:fld>
            <a:endParaRPr lang="en-US" dirty="0">
              <a:solidFill>
                <a:schemeClr val="tx2"/>
              </a:solidFill>
            </a:endParaRPr>
          </a:p>
        </p:txBody>
      </p:sp>
    </p:spTree>
    <p:extLst>
      <p:ext uri="{BB962C8B-B14F-4D97-AF65-F5344CB8AC3E}">
        <p14:creationId xmlns:p14="http://schemas.microsoft.com/office/powerpoint/2010/main" val="702739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6705600" cy="1143000"/>
          </a:xfrm>
        </p:spPr>
        <p:txBody>
          <a:bodyPr>
            <a:normAutofit/>
          </a:bodyPr>
          <a:lstStyle/>
          <a:p>
            <a:r>
              <a:rPr lang="en-US" sz="3200" b="1" dirty="0" smtClean="0">
                <a:solidFill>
                  <a:schemeClr val="tx1"/>
                </a:solidFill>
              </a:rPr>
              <a:t>Physical Security</a:t>
            </a:r>
            <a:endParaRPr lang="en-US" sz="3200" b="1" dirty="0">
              <a:solidFill>
                <a:schemeClr val="tx1"/>
              </a:solidFill>
            </a:endParaRPr>
          </a:p>
        </p:txBody>
      </p:sp>
      <p:sp>
        <p:nvSpPr>
          <p:cNvPr id="3" name="Content Placeholder 2"/>
          <p:cNvSpPr>
            <a:spLocks noGrp="1"/>
          </p:cNvSpPr>
          <p:nvPr>
            <p:ph sz="half" idx="1"/>
          </p:nvPr>
        </p:nvSpPr>
        <p:spPr>
          <a:xfrm>
            <a:off x="368491" y="1685925"/>
            <a:ext cx="4016222" cy="4648200"/>
          </a:xfrm>
        </p:spPr>
        <p:txBody>
          <a:bodyPr>
            <a:noAutofit/>
          </a:bodyPr>
          <a:lstStyle/>
          <a:p>
            <a:r>
              <a:rPr lang="en-US" sz="2400" dirty="0" smtClean="0">
                <a:solidFill>
                  <a:schemeClr val="tx1"/>
                </a:solidFill>
              </a:rPr>
              <a:t>Rooms containing public health data should not be easily accessible by window.</a:t>
            </a:r>
          </a:p>
          <a:p>
            <a:r>
              <a:rPr lang="en-US" sz="2400" dirty="0" smtClean="0">
                <a:solidFill>
                  <a:schemeClr val="tx1"/>
                </a:solidFill>
              </a:rPr>
              <a:t>If people can potentially see through windows, close blinds when using the computer.</a:t>
            </a:r>
          </a:p>
          <a:p>
            <a:r>
              <a:rPr lang="en-US" sz="2400" dirty="0" smtClean="0">
                <a:solidFill>
                  <a:schemeClr val="tx1"/>
                </a:solidFill>
              </a:rPr>
              <a:t>Monitor screens provide an additional level of security.</a:t>
            </a:r>
            <a:endParaRPr lang="en-US" sz="2400" dirty="0">
              <a:solidFill>
                <a:schemeClr val="tx1"/>
              </a:solidFill>
            </a:endParaRPr>
          </a:p>
        </p:txBody>
      </p:sp>
      <p:pic>
        <p:nvPicPr>
          <p:cNvPr id="5" name="Content Placeholder 4" descr="proj34pic11.jpg"/>
          <p:cNvPicPr>
            <a:picLocks noGrp="1" noChangeAspect="1"/>
          </p:cNvPicPr>
          <p:nvPr>
            <p:ph sz="half" idx="2"/>
          </p:nvPr>
        </p:nvPicPr>
        <p:blipFill>
          <a:blip r:embed="rId3" cstate="print"/>
          <a:stretch>
            <a:fillRect/>
          </a:stretch>
        </p:blipFill>
        <p:spPr>
          <a:xfrm>
            <a:off x="4629227" y="1685925"/>
            <a:ext cx="5359400" cy="4019550"/>
          </a:xfrm>
        </p:spPr>
      </p:pic>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28</a:t>
            </a:fld>
            <a:endParaRPr lang="en-US" dirty="0">
              <a:solidFill>
                <a:schemeClr val="tx2"/>
              </a:solidFill>
            </a:endParaRPr>
          </a:p>
        </p:txBody>
      </p:sp>
    </p:spTree>
    <p:extLst>
      <p:ext uri="{BB962C8B-B14F-4D97-AF65-F5344CB8AC3E}">
        <p14:creationId xmlns:p14="http://schemas.microsoft.com/office/powerpoint/2010/main" val="39285110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25" y="554516"/>
            <a:ext cx="9471987" cy="1143000"/>
          </a:xfrm>
        </p:spPr>
        <p:txBody>
          <a:bodyPr>
            <a:noAutofit/>
          </a:bodyPr>
          <a:lstStyle/>
          <a:p>
            <a:r>
              <a:rPr lang="en-US" sz="2800" b="1" dirty="0">
                <a:solidFill>
                  <a:schemeClr val="tx1"/>
                </a:solidFill>
              </a:rPr>
              <a:t>4.5: Ensure that documents containing public health data used by field staff are adequately </a:t>
            </a:r>
            <a:r>
              <a:rPr lang="en-US" sz="2800" b="1" dirty="0" smtClean="0">
                <a:solidFill>
                  <a:schemeClr val="tx1"/>
                </a:solidFill>
              </a:rPr>
              <a:t>protected</a:t>
            </a:r>
            <a:endParaRPr lang="en-US" sz="2800" b="1" dirty="0">
              <a:solidFill>
                <a:schemeClr val="tx1"/>
              </a:solidFill>
            </a:endParaRPr>
          </a:p>
        </p:txBody>
      </p:sp>
      <p:sp>
        <p:nvSpPr>
          <p:cNvPr id="3" name="Content Placeholder 2"/>
          <p:cNvSpPr>
            <a:spLocks noGrp="1"/>
          </p:cNvSpPr>
          <p:nvPr>
            <p:ph idx="1"/>
          </p:nvPr>
        </p:nvSpPr>
        <p:spPr>
          <a:xfrm>
            <a:off x="419725" y="1606205"/>
            <a:ext cx="8871045" cy="5064225"/>
          </a:xfrm>
        </p:spPr>
        <p:txBody>
          <a:bodyPr>
            <a:noAutofit/>
          </a:bodyPr>
          <a:lstStyle/>
          <a:p>
            <a:r>
              <a:rPr lang="en-US" sz="2400" dirty="0">
                <a:solidFill>
                  <a:schemeClr val="tx1"/>
                </a:solidFill>
              </a:rPr>
              <a:t>Simple physical theft is a major cause of health information breaches. </a:t>
            </a:r>
          </a:p>
          <a:p>
            <a:r>
              <a:rPr lang="en-US" sz="2400" dirty="0">
                <a:solidFill>
                  <a:schemeClr val="tx1"/>
                </a:solidFill>
              </a:rPr>
              <a:t>Transportation and use of </a:t>
            </a:r>
            <a:r>
              <a:rPr lang="en-US" sz="2400" dirty="0" smtClean="0">
                <a:solidFill>
                  <a:schemeClr val="tx1"/>
                </a:solidFill>
              </a:rPr>
              <a:t>public health data </a:t>
            </a:r>
            <a:r>
              <a:rPr lang="en-US" sz="2400" dirty="0">
                <a:solidFill>
                  <a:schemeClr val="tx1"/>
                </a:solidFill>
              </a:rPr>
              <a:t>outside of secure areas should, therefore, be minimized and carefully controlled. </a:t>
            </a:r>
          </a:p>
          <a:p>
            <a:r>
              <a:rPr lang="en-US" sz="2400" dirty="0">
                <a:solidFill>
                  <a:schemeClr val="tx1"/>
                </a:solidFill>
              </a:rPr>
              <a:t>Programs employing field workers should establish specific procedures for: </a:t>
            </a:r>
          </a:p>
          <a:p>
            <a:pPr lvl="1"/>
            <a:r>
              <a:rPr lang="en-US" sz="2400" dirty="0">
                <a:solidFill>
                  <a:schemeClr val="tx1"/>
                </a:solidFill>
              </a:rPr>
              <a:t>Working with PII outside of secure </a:t>
            </a:r>
            <a:r>
              <a:rPr lang="en-US" sz="2400" dirty="0" smtClean="0">
                <a:solidFill>
                  <a:schemeClr val="tx1"/>
                </a:solidFill>
              </a:rPr>
              <a:t>areas. </a:t>
            </a:r>
          </a:p>
          <a:p>
            <a:pPr lvl="1"/>
            <a:r>
              <a:rPr lang="en-US" sz="2400" dirty="0" smtClean="0">
                <a:solidFill>
                  <a:schemeClr val="tx1"/>
                </a:solidFill>
              </a:rPr>
              <a:t>Obtaining or documenting a manager’s approval to do so. </a:t>
            </a:r>
          </a:p>
          <a:p>
            <a:pPr marL="457200" lvl="1" indent="0">
              <a:buNone/>
            </a:pPr>
            <a:r>
              <a:rPr lang="en-US" sz="2400" b="1" dirty="0" smtClean="0">
                <a:solidFill>
                  <a:srgbClr val="0070C0"/>
                </a:solidFill>
              </a:rPr>
              <a:t>Insert slide with your specific procedures for working   with PII in the field after this slide </a:t>
            </a:r>
            <a:endParaRPr lang="en-US" sz="2400" dirty="0">
              <a:solidFill>
                <a:schemeClr val="tx1"/>
              </a:solidFill>
            </a:endParaRPr>
          </a:p>
          <a:p>
            <a:pPr lvl="1"/>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29</a:t>
            </a:fld>
            <a:endParaRPr lang="en-US" dirty="0">
              <a:solidFill>
                <a:schemeClr val="tx2"/>
              </a:solidFill>
            </a:endParaRPr>
          </a:p>
        </p:txBody>
      </p:sp>
    </p:spTree>
    <p:extLst>
      <p:ext uri="{BB962C8B-B14F-4D97-AF65-F5344CB8AC3E}">
        <p14:creationId xmlns:p14="http://schemas.microsoft.com/office/powerpoint/2010/main" val="41812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rPr>
              <a:t>Objectives</a:t>
            </a:r>
            <a:endParaRPr lang="en-US" sz="3200" b="1" dirty="0">
              <a:solidFill>
                <a:schemeClr val="tx1"/>
              </a:solidFill>
            </a:endParaRPr>
          </a:p>
        </p:txBody>
      </p:sp>
      <p:sp>
        <p:nvSpPr>
          <p:cNvPr id="3" name="Content Placeholder 2"/>
          <p:cNvSpPr>
            <a:spLocks noGrp="1"/>
          </p:cNvSpPr>
          <p:nvPr>
            <p:ph idx="1"/>
          </p:nvPr>
        </p:nvSpPr>
        <p:spPr>
          <a:xfrm>
            <a:off x="1450553" y="1663548"/>
            <a:ext cx="8134122" cy="3880773"/>
          </a:xfrm>
        </p:spPr>
        <p:txBody>
          <a:bodyPr>
            <a:noAutofit/>
          </a:bodyPr>
          <a:lstStyle/>
          <a:p>
            <a:r>
              <a:rPr lang="en-US" sz="2400" dirty="0">
                <a:solidFill>
                  <a:schemeClr val="tx1"/>
                </a:solidFill>
              </a:rPr>
              <a:t>Introduce current </a:t>
            </a:r>
            <a:r>
              <a:rPr lang="en-US" sz="2400" dirty="0" smtClean="0">
                <a:solidFill>
                  <a:schemeClr val="tx1"/>
                </a:solidFill>
              </a:rPr>
              <a:t>NCHHSTP Data Security </a:t>
            </a:r>
            <a:r>
              <a:rPr lang="en-US" sz="2400" dirty="0">
                <a:solidFill>
                  <a:schemeClr val="tx1"/>
                </a:solidFill>
              </a:rPr>
              <a:t>and Confidentiality (S&amp;C) </a:t>
            </a:r>
            <a:r>
              <a:rPr lang="en-US" sz="2400" dirty="0" smtClean="0">
                <a:solidFill>
                  <a:schemeClr val="tx1"/>
                </a:solidFill>
              </a:rPr>
              <a:t>guidelines.</a:t>
            </a:r>
            <a:endParaRPr lang="en-US" sz="2400" dirty="0">
              <a:solidFill>
                <a:schemeClr val="tx1"/>
              </a:solidFill>
            </a:endParaRPr>
          </a:p>
          <a:p>
            <a:pPr marL="0" indent="0">
              <a:buNone/>
            </a:pPr>
            <a:endParaRPr lang="en-US" sz="2400" dirty="0">
              <a:solidFill>
                <a:schemeClr val="tx1"/>
              </a:solidFill>
            </a:endParaRPr>
          </a:p>
          <a:p>
            <a:r>
              <a:rPr lang="en-US" sz="2400" dirty="0">
                <a:solidFill>
                  <a:schemeClr val="tx1"/>
                </a:solidFill>
              </a:rPr>
              <a:t>Initiate the process of developing or updating written surveillance systems </a:t>
            </a:r>
            <a:r>
              <a:rPr lang="en-US" sz="2400" dirty="0" smtClean="0">
                <a:solidFill>
                  <a:schemeClr val="tx1"/>
                </a:solidFill>
              </a:rPr>
              <a:t>(hepatitis, HIV</a:t>
            </a:r>
            <a:r>
              <a:rPr lang="en-US" sz="2400" dirty="0">
                <a:solidFill>
                  <a:schemeClr val="tx1"/>
                </a:solidFill>
              </a:rPr>
              <a:t>, STD, and TB) S&amp;C </a:t>
            </a:r>
            <a:r>
              <a:rPr lang="en-US" sz="2400" dirty="0" smtClean="0">
                <a:solidFill>
                  <a:schemeClr val="tx1"/>
                </a:solidFill>
              </a:rPr>
              <a:t>guidelines.</a:t>
            </a:r>
            <a:endParaRPr lang="en-US" sz="2400" dirty="0">
              <a:solidFill>
                <a:schemeClr val="tx1"/>
              </a:solidFill>
            </a:endParaRPr>
          </a:p>
          <a:p>
            <a:pPr marL="0" indent="0">
              <a:buNone/>
            </a:pPr>
            <a:endParaRPr lang="en-US" sz="2400" dirty="0">
              <a:solidFill>
                <a:schemeClr val="tx1"/>
              </a:solidFill>
            </a:endParaRPr>
          </a:p>
          <a:p>
            <a:r>
              <a:rPr lang="en-US" sz="2400" dirty="0">
                <a:solidFill>
                  <a:schemeClr val="tx1"/>
                </a:solidFill>
              </a:rPr>
              <a:t>Initiate the process of developing written guidelines for data sharing across surveillance </a:t>
            </a:r>
            <a:r>
              <a:rPr lang="en-US" sz="2400" dirty="0" smtClean="0">
                <a:solidFill>
                  <a:schemeClr val="tx1"/>
                </a:solidFill>
              </a:rPr>
              <a:t>systems.</a:t>
            </a:r>
            <a:endParaRPr lang="en-US" sz="2400" dirty="0">
              <a:solidFill>
                <a:schemeClr val="tx1"/>
              </a:solidFill>
            </a:endParaRPr>
          </a:p>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a:t>
            </a:fld>
            <a:endParaRPr lang="en-US" dirty="0">
              <a:solidFill>
                <a:schemeClr val="tx2"/>
              </a:solidFill>
            </a:endParaRPr>
          </a:p>
        </p:txBody>
      </p:sp>
    </p:spTree>
    <p:extLst>
      <p:ext uri="{BB962C8B-B14F-4D97-AF65-F5344CB8AC3E}">
        <p14:creationId xmlns:p14="http://schemas.microsoft.com/office/powerpoint/2010/main" val="3718480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26122"/>
            <a:ext cx="8429740" cy="1704784"/>
          </a:xfrm>
        </p:spPr>
        <p:txBody>
          <a:bodyPr>
            <a:normAutofit fontScale="90000"/>
          </a:bodyPr>
          <a:lstStyle/>
          <a:p>
            <a:r>
              <a:rPr lang="en-US" sz="3100" b="1" dirty="0">
                <a:solidFill>
                  <a:schemeClr val="tx1"/>
                </a:solidFill>
              </a:rPr>
              <a:t>4.5: Ensure that documents containing public health data </a:t>
            </a:r>
            <a:r>
              <a:rPr lang="en-US" sz="3100" b="1" dirty="0" smtClean="0">
                <a:solidFill>
                  <a:schemeClr val="tx1"/>
                </a:solidFill>
              </a:rPr>
              <a:t>used by </a:t>
            </a:r>
            <a:r>
              <a:rPr lang="en-US" sz="3100" b="1" dirty="0">
                <a:solidFill>
                  <a:schemeClr val="tx1"/>
                </a:solidFill>
              </a:rPr>
              <a:t>field staff are adequately </a:t>
            </a:r>
            <a:r>
              <a:rPr lang="en-US" sz="3100" b="1" dirty="0" smtClean="0">
                <a:solidFill>
                  <a:schemeClr val="tx1"/>
                </a:solidFill>
              </a:rPr>
              <a:t>protected (Continued)</a:t>
            </a: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half" idx="1"/>
          </p:nvPr>
        </p:nvSpPr>
        <p:spPr>
          <a:xfrm>
            <a:off x="1310548" y="2143912"/>
            <a:ext cx="7942244" cy="4262577"/>
          </a:xfrm>
        </p:spPr>
        <p:txBody>
          <a:bodyPr>
            <a:noAutofit/>
          </a:bodyPr>
          <a:lstStyle/>
          <a:p>
            <a:pPr marL="342900" lvl="1" indent="-342900"/>
            <a:r>
              <a:rPr lang="en-US" sz="2800" dirty="0">
                <a:solidFill>
                  <a:schemeClr val="tx1"/>
                </a:solidFill>
              </a:rPr>
              <a:t>Physically securing documents containing PII that remain in staff custody after usual work </a:t>
            </a:r>
            <a:r>
              <a:rPr lang="en-US" sz="2800" dirty="0" smtClean="0">
                <a:solidFill>
                  <a:schemeClr val="tx1"/>
                </a:solidFill>
              </a:rPr>
              <a:t>hours: </a:t>
            </a:r>
            <a:endParaRPr lang="en-US" sz="2800" dirty="0">
              <a:solidFill>
                <a:schemeClr val="tx1"/>
              </a:solidFill>
            </a:endParaRPr>
          </a:p>
          <a:p>
            <a:pPr lvl="1">
              <a:buFont typeface="Wingdings" panose="05000000000000000000" pitchFamily="2" charset="2"/>
              <a:buChar char="v"/>
            </a:pPr>
            <a:r>
              <a:rPr lang="en-US" sz="2800" dirty="0">
                <a:solidFill>
                  <a:schemeClr val="tx1"/>
                </a:solidFill>
              </a:rPr>
              <a:t>Client information with public health data</a:t>
            </a:r>
            <a:r>
              <a:rPr lang="en-US" sz="2800" dirty="0" smtClean="0">
                <a:solidFill>
                  <a:schemeClr val="tx1"/>
                </a:solidFill>
              </a:rPr>
              <a:t> </a:t>
            </a:r>
            <a:r>
              <a:rPr lang="en-US" sz="2800" dirty="0">
                <a:solidFill>
                  <a:schemeClr val="tx1"/>
                </a:solidFill>
              </a:rPr>
              <a:t>should not be taken to private residences unless specific documented permission is received from the </a:t>
            </a:r>
            <a:r>
              <a:rPr lang="en-US" sz="2800" dirty="0" smtClean="0">
                <a:solidFill>
                  <a:schemeClr val="tx1"/>
                </a:solidFill>
              </a:rPr>
              <a:t>ORP.</a:t>
            </a:r>
            <a:endParaRPr lang="en-US" sz="2800" dirty="0">
              <a:solidFill>
                <a:schemeClr val="tx1"/>
              </a:solidFill>
            </a:endParaRPr>
          </a:p>
          <a:p>
            <a:pPr lvl="1">
              <a:buFont typeface="Wingdings" panose="05000000000000000000" pitchFamily="2" charset="2"/>
              <a:buChar char="v"/>
            </a:pPr>
            <a:r>
              <a:rPr lang="en-US" sz="2800" dirty="0">
                <a:solidFill>
                  <a:schemeClr val="tx1"/>
                </a:solidFill>
              </a:rPr>
              <a:t>Policies should include how these data will be protected when not in the </a:t>
            </a:r>
            <a:r>
              <a:rPr lang="en-US" sz="2800" dirty="0" smtClean="0">
                <a:solidFill>
                  <a:schemeClr val="tx1"/>
                </a:solidFill>
              </a:rPr>
              <a:t>office.</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30</a:t>
            </a:fld>
            <a:endParaRPr lang="en-US" dirty="0">
              <a:solidFill>
                <a:schemeClr val="tx2"/>
              </a:solidFill>
            </a:endParaRPr>
          </a:p>
        </p:txBody>
      </p:sp>
    </p:spTree>
    <p:extLst>
      <p:ext uri="{BB962C8B-B14F-4D97-AF65-F5344CB8AC3E}">
        <p14:creationId xmlns:p14="http://schemas.microsoft.com/office/powerpoint/2010/main" val="4199189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Physical Security</a:t>
            </a:r>
            <a:endParaRPr lang="en-US" sz="3200" b="1" dirty="0">
              <a:solidFill>
                <a:schemeClr val="tx1"/>
              </a:solidFill>
            </a:endParaRPr>
          </a:p>
        </p:txBody>
      </p:sp>
      <p:sp>
        <p:nvSpPr>
          <p:cNvPr id="2" name="Content Placeholder 1"/>
          <p:cNvSpPr>
            <a:spLocks noGrp="1"/>
          </p:cNvSpPr>
          <p:nvPr>
            <p:ph idx="1"/>
          </p:nvPr>
        </p:nvSpPr>
        <p:spPr>
          <a:xfrm>
            <a:off x="202792" y="1270000"/>
            <a:ext cx="9206319" cy="4267200"/>
          </a:xfrm>
        </p:spPr>
        <p:txBody>
          <a:bodyPr>
            <a:noAutofit/>
          </a:bodyPr>
          <a:lstStyle/>
          <a:p>
            <a:pPr lvl="1">
              <a:defRPr/>
            </a:pPr>
            <a:r>
              <a:rPr lang="en-US" sz="2800" dirty="0">
                <a:solidFill>
                  <a:schemeClr val="tx1"/>
                </a:solidFill>
              </a:rPr>
              <a:t>Restricted Access Area</a:t>
            </a:r>
          </a:p>
          <a:p>
            <a:pPr>
              <a:defRPr/>
            </a:pPr>
            <a:endParaRPr lang="en-US" sz="2800" dirty="0" smtClean="0">
              <a:solidFill>
                <a:schemeClr val="tx1"/>
              </a:solidFill>
            </a:endParaRPr>
          </a:p>
          <a:p>
            <a:pPr lvl="1">
              <a:defRPr/>
            </a:pPr>
            <a:r>
              <a:rPr lang="en-US" sz="2800" dirty="0">
                <a:solidFill>
                  <a:schemeClr val="tx1"/>
                </a:solidFill>
              </a:rPr>
              <a:t>A secured area with limited access for authorized staff only.</a:t>
            </a:r>
          </a:p>
          <a:p>
            <a:pPr lvl="1">
              <a:defRPr/>
            </a:pPr>
            <a:endParaRPr lang="en-US" sz="2800" dirty="0">
              <a:solidFill>
                <a:schemeClr val="tx1"/>
              </a:solidFill>
            </a:endParaRPr>
          </a:p>
          <a:p>
            <a:pPr lvl="1">
              <a:defRPr/>
            </a:pPr>
            <a:r>
              <a:rPr lang="en-US" sz="2800" dirty="0">
                <a:solidFill>
                  <a:schemeClr val="tx1"/>
                </a:solidFill>
              </a:rPr>
              <a:t>Includes the work stations and computers of authorized staff.</a:t>
            </a:r>
          </a:p>
          <a:p>
            <a:pPr lvl="1">
              <a:defRPr/>
            </a:pPr>
            <a:endParaRPr lang="en-US" sz="2800" dirty="0">
              <a:solidFill>
                <a:schemeClr val="tx1"/>
              </a:solidFill>
            </a:endParaRPr>
          </a:p>
          <a:p>
            <a:pPr lvl="1">
              <a:defRPr/>
            </a:pPr>
            <a:r>
              <a:rPr lang="en-US" sz="2800" dirty="0">
                <a:solidFill>
                  <a:schemeClr val="tx1"/>
                </a:solidFill>
              </a:rPr>
              <a:t>Includes locked file cabinets and cross-cut shredders used to destroy paper files.</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31</a:t>
            </a:fld>
            <a:endParaRPr lang="en-US" dirty="0">
              <a:solidFill>
                <a:schemeClr val="tx2"/>
              </a:solidFill>
            </a:endParaRPr>
          </a:p>
        </p:txBody>
      </p:sp>
    </p:spTree>
    <p:extLst>
      <p:ext uri="{BB962C8B-B14F-4D97-AF65-F5344CB8AC3E}">
        <p14:creationId xmlns:p14="http://schemas.microsoft.com/office/powerpoint/2010/main" val="583473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Physical Security (Continued)</a:t>
            </a:r>
            <a:endParaRPr lang="en-US" sz="3200" b="1" dirty="0">
              <a:solidFill>
                <a:schemeClr val="tx1"/>
              </a:solidFill>
            </a:endParaRPr>
          </a:p>
        </p:txBody>
      </p:sp>
      <p:sp>
        <p:nvSpPr>
          <p:cNvPr id="2" name="Content Placeholder 1"/>
          <p:cNvSpPr>
            <a:spLocks noGrp="1"/>
          </p:cNvSpPr>
          <p:nvPr>
            <p:ph idx="1"/>
          </p:nvPr>
        </p:nvSpPr>
        <p:spPr>
          <a:xfrm>
            <a:off x="596827" y="1610068"/>
            <a:ext cx="9145050" cy="5124667"/>
          </a:xfrm>
        </p:spPr>
        <p:txBody>
          <a:bodyPr>
            <a:noAutofit/>
          </a:bodyPr>
          <a:lstStyle/>
          <a:p>
            <a:pPr lvl="1">
              <a:defRPr/>
            </a:pPr>
            <a:r>
              <a:rPr lang="en-US" sz="2800" dirty="0">
                <a:solidFill>
                  <a:schemeClr val="tx1"/>
                </a:solidFill>
              </a:rPr>
              <a:t>Hard (Paper) File </a:t>
            </a:r>
            <a:r>
              <a:rPr lang="en-US" sz="2800" dirty="0" smtClean="0">
                <a:solidFill>
                  <a:schemeClr val="tx1"/>
                </a:solidFill>
              </a:rPr>
              <a:t>Storage</a:t>
            </a:r>
            <a:endParaRPr lang="en-US" sz="2800" dirty="0">
              <a:solidFill>
                <a:schemeClr val="tx1"/>
              </a:solidFill>
            </a:endParaRPr>
          </a:p>
          <a:p>
            <a:pPr lvl="1">
              <a:defRPr/>
            </a:pPr>
            <a:r>
              <a:rPr lang="en-US" sz="2800" dirty="0">
                <a:solidFill>
                  <a:schemeClr val="tx1"/>
                </a:solidFill>
              </a:rPr>
              <a:t>Confidential data must be stored filing cabinets heavy enough to render them immobile with a lock</a:t>
            </a:r>
            <a:r>
              <a:rPr lang="en-US" sz="2800" dirty="0" smtClean="0">
                <a:solidFill>
                  <a:schemeClr val="tx1"/>
                </a:solidFill>
              </a:rPr>
              <a:t>.</a:t>
            </a:r>
          </a:p>
          <a:p>
            <a:pPr lvl="1">
              <a:defRPr/>
            </a:pPr>
            <a:r>
              <a:rPr lang="en-US" sz="2800" dirty="0" smtClean="0">
                <a:solidFill>
                  <a:schemeClr val="tx1"/>
                </a:solidFill>
              </a:rPr>
              <a:t>Keys to the locks should be stored in a manner to protect security and prevent unauthorized duplication.</a:t>
            </a:r>
            <a:endParaRPr lang="en-US" sz="2800" dirty="0">
              <a:solidFill>
                <a:schemeClr val="tx1"/>
              </a:solidFill>
            </a:endParaRPr>
          </a:p>
          <a:p>
            <a:pPr lvl="1">
              <a:defRPr/>
            </a:pPr>
            <a:r>
              <a:rPr lang="en-US" sz="2800" dirty="0">
                <a:solidFill>
                  <a:schemeClr val="tx1"/>
                </a:solidFill>
              </a:rPr>
              <a:t>Duplicate information should NOT be maintained</a:t>
            </a:r>
            <a:r>
              <a:rPr lang="en-US" sz="2800" dirty="0" smtClean="0">
                <a:solidFill>
                  <a:schemeClr val="tx1"/>
                </a:solidFill>
              </a:rPr>
              <a:t>.</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32</a:t>
            </a:fld>
            <a:endParaRPr lang="en-US" dirty="0">
              <a:solidFill>
                <a:schemeClr val="tx2"/>
              </a:solidFill>
            </a:endParaRPr>
          </a:p>
        </p:txBody>
      </p:sp>
    </p:spTree>
    <p:extLst>
      <p:ext uri="{BB962C8B-B14F-4D97-AF65-F5344CB8AC3E}">
        <p14:creationId xmlns:p14="http://schemas.microsoft.com/office/powerpoint/2010/main" val="1683871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Physical Security (Continued)</a:t>
            </a:r>
            <a:endParaRPr lang="en-US" sz="3200" b="1" dirty="0">
              <a:solidFill>
                <a:schemeClr val="tx1"/>
              </a:solidFill>
            </a:endParaRPr>
          </a:p>
        </p:txBody>
      </p:sp>
      <p:sp>
        <p:nvSpPr>
          <p:cNvPr id="2" name="Content Placeholder 1"/>
          <p:cNvSpPr>
            <a:spLocks noGrp="1"/>
          </p:cNvSpPr>
          <p:nvPr>
            <p:ph idx="1"/>
          </p:nvPr>
        </p:nvSpPr>
        <p:spPr>
          <a:xfrm>
            <a:off x="965809" y="1439481"/>
            <a:ext cx="8673949" cy="5138738"/>
          </a:xfrm>
        </p:spPr>
        <p:txBody>
          <a:bodyPr>
            <a:normAutofit fontScale="92500"/>
          </a:bodyPr>
          <a:lstStyle/>
          <a:p>
            <a:r>
              <a:rPr lang="en-US" sz="3000" dirty="0">
                <a:solidFill>
                  <a:schemeClr val="tx1"/>
                </a:solidFill>
              </a:rPr>
              <a:t>Staff Responsibilities</a:t>
            </a:r>
          </a:p>
          <a:p>
            <a:pPr lvl="1">
              <a:defRPr/>
            </a:pPr>
            <a:r>
              <a:rPr lang="en-US" sz="2800" dirty="0" smtClean="0">
                <a:solidFill>
                  <a:schemeClr val="tx1"/>
                </a:solidFill>
              </a:rPr>
              <a:t>Ensure </a:t>
            </a:r>
            <a:r>
              <a:rPr lang="en-US" sz="2800" dirty="0">
                <a:solidFill>
                  <a:schemeClr val="tx1"/>
                </a:solidFill>
              </a:rPr>
              <a:t>confidentiality of individual workstations.</a:t>
            </a:r>
          </a:p>
          <a:p>
            <a:pPr lvl="1">
              <a:defRPr/>
            </a:pPr>
            <a:r>
              <a:rPr lang="en-US" sz="2800" dirty="0" smtClean="0">
                <a:solidFill>
                  <a:schemeClr val="tx1"/>
                </a:solidFill>
              </a:rPr>
              <a:t>“</a:t>
            </a:r>
            <a:r>
              <a:rPr lang="en-US" sz="2800" dirty="0">
                <a:solidFill>
                  <a:schemeClr val="tx1"/>
                </a:solidFill>
              </a:rPr>
              <a:t>Clean Desk” Policy – Any loose paperwork containing sensitive information should be cleaned off desktop and locked securely in a drawer when you leave office and </a:t>
            </a:r>
            <a:r>
              <a:rPr lang="en-US" sz="2800" dirty="0" smtClean="0">
                <a:solidFill>
                  <a:schemeClr val="tx1"/>
                </a:solidFill>
              </a:rPr>
              <a:t>at </a:t>
            </a:r>
            <a:r>
              <a:rPr lang="en-US" sz="2800" dirty="0">
                <a:solidFill>
                  <a:schemeClr val="tx1"/>
                </a:solidFill>
              </a:rPr>
              <a:t>end of every workday. </a:t>
            </a:r>
          </a:p>
          <a:p>
            <a:pPr lvl="1">
              <a:defRPr/>
            </a:pPr>
            <a:r>
              <a:rPr lang="en-US" sz="2800" dirty="0">
                <a:solidFill>
                  <a:schemeClr val="tx1"/>
                </a:solidFill>
              </a:rPr>
              <a:t>Lock computer screen every time leaving the computer, even for a few minutes. </a:t>
            </a:r>
          </a:p>
          <a:p>
            <a:pPr lvl="1">
              <a:defRPr/>
            </a:pPr>
            <a:r>
              <a:rPr lang="en-US" sz="2800" dirty="0" smtClean="0">
                <a:solidFill>
                  <a:schemeClr val="tx1"/>
                </a:solidFill>
              </a:rPr>
              <a:t>Wear employee </a:t>
            </a:r>
            <a:r>
              <a:rPr lang="en-US" sz="2800" dirty="0">
                <a:solidFill>
                  <a:schemeClr val="tx1"/>
                </a:solidFill>
              </a:rPr>
              <a:t>Identification badge</a:t>
            </a:r>
            <a:r>
              <a:rPr lang="en-US" sz="2800" dirty="0" smtClean="0">
                <a:solidFill>
                  <a:schemeClr val="tx1"/>
                </a:solidFill>
              </a:rPr>
              <a:t>.</a:t>
            </a:r>
            <a:endParaRPr lang="en-US" sz="2800" dirty="0">
              <a:solidFill>
                <a:schemeClr val="tx1"/>
              </a:solidFill>
            </a:endParaRPr>
          </a:p>
          <a:p>
            <a:pPr lvl="1">
              <a:defRPr/>
            </a:pPr>
            <a:r>
              <a:rPr lang="en-US" sz="2800" dirty="0">
                <a:solidFill>
                  <a:schemeClr val="tx1"/>
                </a:solidFill>
              </a:rPr>
              <a:t>Properly destroy </a:t>
            </a:r>
            <a:r>
              <a:rPr lang="en-US" sz="2800" dirty="0" smtClean="0">
                <a:solidFill>
                  <a:schemeClr val="tx1"/>
                </a:solidFill>
              </a:rPr>
              <a:t>documents containing </a:t>
            </a:r>
            <a:r>
              <a:rPr lang="en-US" sz="2800" dirty="0">
                <a:solidFill>
                  <a:schemeClr val="tx1"/>
                </a:solidFill>
              </a:rPr>
              <a:t>confidential </a:t>
            </a:r>
            <a:r>
              <a:rPr lang="en-US" sz="2800" dirty="0" smtClean="0">
                <a:solidFill>
                  <a:schemeClr val="tx1"/>
                </a:solidFill>
              </a:rPr>
              <a:t>information when no longer needed. </a:t>
            </a:r>
            <a:endParaRPr lang="en-US" sz="2800" dirty="0">
              <a:solidFill>
                <a:schemeClr val="tx1"/>
              </a:solidFill>
            </a:endParaRPr>
          </a:p>
          <a:p>
            <a:pPr lvl="1">
              <a:defRPr/>
            </a:pPr>
            <a:endParaRPr lang="en-US" sz="2800" dirty="0">
              <a:solidFill>
                <a:schemeClr val="tx2"/>
              </a:solidFill>
            </a:endParaRPr>
          </a:p>
          <a:p>
            <a:pPr lvl="1">
              <a:defRPr/>
            </a:pPr>
            <a:endParaRPr lang="en-US" sz="2800" dirty="0" smtClean="0">
              <a:solidFill>
                <a:schemeClr val="tx2"/>
              </a:solidFill>
            </a:endParaRPr>
          </a:p>
          <a:p>
            <a:pPr lvl="1"/>
            <a:endParaRPr lang="en-US" sz="26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33</a:t>
            </a:fld>
            <a:endParaRPr lang="en-US" dirty="0">
              <a:solidFill>
                <a:schemeClr val="tx2"/>
              </a:solidFill>
            </a:endParaRPr>
          </a:p>
        </p:txBody>
      </p:sp>
    </p:spTree>
    <p:extLst>
      <p:ext uri="{BB962C8B-B14F-4D97-AF65-F5344CB8AC3E}">
        <p14:creationId xmlns:p14="http://schemas.microsoft.com/office/powerpoint/2010/main" val="1645296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Electronic Data Security</a:t>
            </a:r>
            <a:endParaRPr lang="en-US" sz="3200" b="1" dirty="0">
              <a:solidFill>
                <a:schemeClr val="tx1"/>
              </a:solidFill>
            </a:endParaRPr>
          </a:p>
        </p:txBody>
      </p:sp>
      <p:sp>
        <p:nvSpPr>
          <p:cNvPr id="2" name="Content Placeholder 1"/>
          <p:cNvSpPr>
            <a:spLocks noGrp="1"/>
          </p:cNvSpPr>
          <p:nvPr>
            <p:ph idx="1"/>
          </p:nvPr>
        </p:nvSpPr>
        <p:spPr>
          <a:xfrm>
            <a:off x="919560" y="1570891"/>
            <a:ext cx="9403245" cy="4161692"/>
          </a:xfrm>
        </p:spPr>
        <p:txBody>
          <a:bodyPr>
            <a:noAutofit/>
          </a:bodyPr>
          <a:lstStyle/>
          <a:p>
            <a:pPr>
              <a:defRPr/>
            </a:pPr>
            <a:r>
              <a:rPr lang="en-US" sz="2800" dirty="0">
                <a:solidFill>
                  <a:schemeClr val="tx1"/>
                </a:solidFill>
              </a:rPr>
              <a:t>Computers, Fax </a:t>
            </a:r>
            <a:r>
              <a:rPr lang="en-US" sz="2800" dirty="0" smtClean="0">
                <a:solidFill>
                  <a:schemeClr val="tx1"/>
                </a:solidFill>
              </a:rPr>
              <a:t>Machines, and </a:t>
            </a:r>
            <a:r>
              <a:rPr lang="en-US" sz="2800" dirty="0">
                <a:solidFill>
                  <a:schemeClr val="tx1"/>
                </a:solidFill>
              </a:rPr>
              <a:t>Printers</a:t>
            </a:r>
            <a:r>
              <a:rPr lang="en-US" sz="2400" dirty="0" smtClean="0">
                <a:solidFill>
                  <a:schemeClr val="tx1"/>
                </a:solidFill>
              </a:rPr>
              <a:t>	</a:t>
            </a:r>
          </a:p>
          <a:p>
            <a:pPr lvl="1">
              <a:defRPr/>
            </a:pPr>
            <a:r>
              <a:rPr lang="en-US" sz="2600" dirty="0" smtClean="0">
                <a:solidFill>
                  <a:schemeClr val="tx1"/>
                </a:solidFill>
              </a:rPr>
              <a:t>Always </a:t>
            </a:r>
            <a:r>
              <a:rPr lang="en-US" sz="2600" dirty="0">
                <a:solidFill>
                  <a:schemeClr val="tx1"/>
                </a:solidFill>
              </a:rPr>
              <a:t>use passwords with a minimum of 7 characters comprised of numbers and letters.</a:t>
            </a:r>
          </a:p>
          <a:p>
            <a:pPr lvl="1">
              <a:defRPr/>
            </a:pPr>
            <a:r>
              <a:rPr lang="en-US" sz="2600" dirty="0" smtClean="0">
                <a:solidFill>
                  <a:schemeClr val="tx1"/>
                </a:solidFill>
              </a:rPr>
              <a:t>Do </a:t>
            </a:r>
            <a:r>
              <a:rPr lang="en-US" sz="2600" dirty="0">
                <a:solidFill>
                  <a:schemeClr val="tx1"/>
                </a:solidFill>
              </a:rPr>
              <a:t>NOT share passwords with anyone.</a:t>
            </a:r>
          </a:p>
          <a:p>
            <a:pPr lvl="1">
              <a:defRPr/>
            </a:pPr>
            <a:r>
              <a:rPr lang="en-US" sz="2600" dirty="0" smtClean="0">
                <a:solidFill>
                  <a:schemeClr val="tx1"/>
                </a:solidFill>
              </a:rPr>
              <a:t>Do </a:t>
            </a:r>
            <a:r>
              <a:rPr lang="en-US" sz="2600" dirty="0">
                <a:solidFill>
                  <a:schemeClr val="tx1"/>
                </a:solidFill>
              </a:rPr>
              <a:t>NOT sign on and allow someone else to access data. </a:t>
            </a:r>
          </a:p>
          <a:p>
            <a:pPr lvl="1">
              <a:defRPr/>
            </a:pPr>
            <a:r>
              <a:rPr lang="en-US" sz="2600" dirty="0" smtClean="0">
                <a:solidFill>
                  <a:schemeClr val="tx1"/>
                </a:solidFill>
              </a:rPr>
              <a:t>Restrict </a:t>
            </a:r>
            <a:r>
              <a:rPr lang="en-US" sz="2600" dirty="0">
                <a:solidFill>
                  <a:schemeClr val="tx1"/>
                </a:solidFill>
              </a:rPr>
              <a:t>printer and fax access space.  If fax machines are used, they should be maintained in a secure locked space</a:t>
            </a:r>
            <a:r>
              <a:rPr lang="en-US" sz="2600" dirty="0" smtClean="0">
                <a:solidFill>
                  <a:schemeClr val="tx1"/>
                </a:solidFill>
              </a:rPr>
              <a:t>. Guidelines for us of FAX provided in Appendix F. of NCHHSTP Guidelines.</a:t>
            </a:r>
            <a:endParaRPr lang="en-US" sz="2600" dirty="0">
              <a:solidFill>
                <a:schemeClr val="tx1"/>
              </a:solidFill>
            </a:endParaRPr>
          </a:p>
          <a:p>
            <a:pPr lvl="1">
              <a:defRPr/>
            </a:pPr>
            <a:r>
              <a:rPr lang="en-US" sz="2600" dirty="0" smtClean="0">
                <a:solidFill>
                  <a:schemeClr val="tx1"/>
                </a:solidFill>
              </a:rPr>
              <a:t>Only </a:t>
            </a:r>
            <a:r>
              <a:rPr lang="en-US" sz="2600" dirty="0">
                <a:solidFill>
                  <a:schemeClr val="tx1"/>
                </a:solidFill>
              </a:rPr>
              <a:t>use printers that do NOT store information on an internal hard drive</a:t>
            </a:r>
            <a:r>
              <a:rPr lang="en-US" sz="2600" dirty="0" smtClean="0">
                <a:solidFill>
                  <a:schemeClr val="tx1"/>
                </a:solidFill>
              </a:rPr>
              <a:t>.</a:t>
            </a:r>
            <a:endParaRPr lang="en-US" sz="26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34</a:t>
            </a:fld>
            <a:endParaRPr lang="en-US" dirty="0">
              <a:solidFill>
                <a:schemeClr val="tx2"/>
              </a:solidFill>
            </a:endParaRPr>
          </a:p>
        </p:txBody>
      </p:sp>
    </p:spTree>
    <p:extLst>
      <p:ext uri="{BB962C8B-B14F-4D97-AF65-F5344CB8AC3E}">
        <p14:creationId xmlns:p14="http://schemas.microsoft.com/office/powerpoint/2010/main" val="3351620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Electronic Data Security (Continued)</a:t>
            </a:r>
            <a:endParaRPr lang="en-US" sz="3200" b="1" dirty="0">
              <a:solidFill>
                <a:schemeClr val="tx1"/>
              </a:solidFill>
            </a:endParaRPr>
          </a:p>
        </p:txBody>
      </p:sp>
      <p:sp>
        <p:nvSpPr>
          <p:cNvPr id="2" name="Content Placeholder 1"/>
          <p:cNvSpPr>
            <a:spLocks noGrp="1"/>
          </p:cNvSpPr>
          <p:nvPr>
            <p:ph idx="1"/>
          </p:nvPr>
        </p:nvSpPr>
        <p:spPr>
          <a:xfrm>
            <a:off x="906490" y="1370608"/>
            <a:ext cx="8784117" cy="4876800"/>
          </a:xfrm>
        </p:spPr>
        <p:txBody>
          <a:bodyPr>
            <a:noAutofit/>
          </a:bodyPr>
          <a:lstStyle/>
          <a:p>
            <a:pPr>
              <a:defRPr/>
            </a:pPr>
            <a:r>
              <a:rPr lang="en-US" sz="2800" dirty="0">
                <a:solidFill>
                  <a:schemeClr val="tx1"/>
                </a:solidFill>
              </a:rPr>
              <a:t>Electronic Databases</a:t>
            </a:r>
            <a:r>
              <a:rPr lang="en-US" sz="2800" dirty="0" smtClean="0">
                <a:solidFill>
                  <a:schemeClr val="tx1"/>
                </a:solidFill>
              </a:rPr>
              <a:t>	</a:t>
            </a:r>
          </a:p>
          <a:p>
            <a:pPr lvl="1">
              <a:defRPr/>
            </a:pPr>
            <a:r>
              <a:rPr lang="en-US" sz="2600" dirty="0" smtClean="0">
                <a:solidFill>
                  <a:schemeClr val="tx1"/>
                </a:solidFill>
              </a:rPr>
              <a:t>Electronic </a:t>
            </a:r>
            <a:r>
              <a:rPr lang="en-US" sz="2600" dirty="0">
                <a:solidFill>
                  <a:schemeClr val="tx1"/>
                </a:solidFill>
              </a:rPr>
              <a:t>databases should be maintained on secure servers with backups preformed regularly on secure servers.</a:t>
            </a:r>
          </a:p>
          <a:p>
            <a:pPr lvl="1">
              <a:defRPr/>
            </a:pPr>
            <a:r>
              <a:rPr lang="en-US" sz="2600" dirty="0" smtClean="0">
                <a:solidFill>
                  <a:schemeClr val="tx1"/>
                </a:solidFill>
              </a:rPr>
              <a:t>Only </a:t>
            </a:r>
            <a:r>
              <a:rPr lang="en-US" sz="2600" dirty="0">
                <a:solidFill>
                  <a:schemeClr val="tx1"/>
                </a:solidFill>
              </a:rPr>
              <a:t>required staff should have access to databases with the minimum level of access granted to fulfill job responsibilities </a:t>
            </a:r>
            <a:r>
              <a:rPr lang="en-US" sz="2600" dirty="0" smtClean="0">
                <a:solidFill>
                  <a:schemeClr val="tx1"/>
                </a:solidFill>
              </a:rPr>
              <a:t>(i.e., </a:t>
            </a:r>
            <a:r>
              <a:rPr lang="en-US" sz="2600" dirty="0">
                <a:solidFill>
                  <a:schemeClr val="tx1"/>
                </a:solidFill>
              </a:rPr>
              <a:t>read only access).</a:t>
            </a:r>
          </a:p>
          <a:p>
            <a:pPr lvl="1">
              <a:defRPr/>
            </a:pPr>
            <a:r>
              <a:rPr lang="en-US" sz="2600" dirty="0" smtClean="0">
                <a:solidFill>
                  <a:schemeClr val="tx1"/>
                </a:solidFill>
              </a:rPr>
              <a:t>Do </a:t>
            </a:r>
            <a:r>
              <a:rPr lang="en-US" sz="2600" dirty="0">
                <a:solidFill>
                  <a:schemeClr val="tx1"/>
                </a:solidFill>
              </a:rPr>
              <a:t>NOT share passwords with anyone.</a:t>
            </a:r>
          </a:p>
          <a:p>
            <a:pPr lvl="1">
              <a:defRPr/>
            </a:pPr>
            <a:r>
              <a:rPr lang="en-US" sz="2600" dirty="0" smtClean="0">
                <a:solidFill>
                  <a:schemeClr val="tx1"/>
                </a:solidFill>
              </a:rPr>
              <a:t>Do </a:t>
            </a:r>
            <a:r>
              <a:rPr lang="en-US" sz="2600" dirty="0">
                <a:solidFill>
                  <a:schemeClr val="tx1"/>
                </a:solidFill>
              </a:rPr>
              <a:t>NOT sign on and allow someone else to access data. </a:t>
            </a:r>
          </a:p>
          <a:p>
            <a:pPr lvl="1">
              <a:defRPr/>
            </a:pPr>
            <a:r>
              <a:rPr lang="en-US" sz="2600" dirty="0" smtClean="0">
                <a:solidFill>
                  <a:schemeClr val="tx1"/>
                </a:solidFill>
              </a:rPr>
              <a:t>Once </a:t>
            </a:r>
            <a:r>
              <a:rPr lang="en-US" sz="2600" dirty="0">
                <a:solidFill>
                  <a:schemeClr val="tx1"/>
                </a:solidFill>
              </a:rPr>
              <a:t>access is no longer required, user accounts should be deactivated.</a:t>
            </a:r>
          </a:p>
          <a:p>
            <a:pPr lvl="1">
              <a:defRPr/>
            </a:pPr>
            <a:endParaRPr lang="en-US" sz="2400" dirty="0">
              <a:solidFill>
                <a:schemeClr val="tx2"/>
              </a:solidFill>
            </a:endParaRPr>
          </a:p>
          <a:p>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35</a:t>
            </a:fld>
            <a:endParaRPr lang="en-US" dirty="0">
              <a:solidFill>
                <a:schemeClr val="tx2"/>
              </a:solidFill>
            </a:endParaRPr>
          </a:p>
        </p:txBody>
      </p:sp>
    </p:spTree>
    <p:extLst>
      <p:ext uri="{BB962C8B-B14F-4D97-AF65-F5344CB8AC3E}">
        <p14:creationId xmlns:p14="http://schemas.microsoft.com/office/powerpoint/2010/main" val="295952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Electronic Data Security (Continued)</a:t>
            </a:r>
            <a:endParaRPr lang="en-US" sz="3200" b="1" dirty="0">
              <a:solidFill>
                <a:schemeClr val="tx1"/>
              </a:solidFill>
            </a:endParaRPr>
          </a:p>
        </p:txBody>
      </p:sp>
      <p:sp>
        <p:nvSpPr>
          <p:cNvPr id="2" name="Content Placeholder 1"/>
          <p:cNvSpPr>
            <a:spLocks noGrp="1"/>
          </p:cNvSpPr>
          <p:nvPr>
            <p:ph idx="1"/>
          </p:nvPr>
        </p:nvSpPr>
        <p:spPr>
          <a:xfrm>
            <a:off x="976828" y="1556132"/>
            <a:ext cx="8784117" cy="4876800"/>
          </a:xfrm>
        </p:spPr>
        <p:txBody>
          <a:bodyPr>
            <a:noAutofit/>
          </a:bodyPr>
          <a:lstStyle/>
          <a:p>
            <a:pPr>
              <a:defRPr/>
            </a:pPr>
            <a:r>
              <a:rPr lang="en-US" sz="2800" dirty="0">
                <a:solidFill>
                  <a:schemeClr val="tx1"/>
                </a:solidFill>
              </a:rPr>
              <a:t>Electronic </a:t>
            </a:r>
            <a:r>
              <a:rPr lang="en-US" sz="2800" dirty="0" smtClean="0">
                <a:solidFill>
                  <a:schemeClr val="tx1"/>
                </a:solidFill>
              </a:rPr>
              <a:t>Databases</a:t>
            </a:r>
          </a:p>
          <a:p>
            <a:pPr marL="0" indent="0">
              <a:buNone/>
              <a:defRPr/>
            </a:pPr>
            <a:r>
              <a:rPr lang="en-US" sz="2800" dirty="0" smtClean="0">
                <a:solidFill>
                  <a:schemeClr val="tx1"/>
                </a:solidFill>
              </a:rPr>
              <a:t>	</a:t>
            </a:r>
            <a:endParaRPr lang="en-US" sz="2400" dirty="0" smtClean="0">
              <a:solidFill>
                <a:schemeClr val="tx1"/>
              </a:solidFill>
            </a:endParaRPr>
          </a:p>
          <a:p>
            <a:pPr lvl="1">
              <a:defRPr/>
            </a:pPr>
            <a:r>
              <a:rPr lang="en-US" sz="2600" dirty="0" smtClean="0">
                <a:solidFill>
                  <a:schemeClr val="tx1"/>
                </a:solidFill>
              </a:rPr>
              <a:t>Data should be encrypted if removed from the  secure server and always encrypted before transfer.</a:t>
            </a:r>
          </a:p>
          <a:p>
            <a:pPr lvl="1">
              <a:defRPr/>
            </a:pPr>
            <a:r>
              <a:rPr lang="en-US" sz="2600" dirty="0" smtClean="0">
                <a:solidFill>
                  <a:schemeClr val="tx1"/>
                </a:solidFill>
              </a:rPr>
              <a:t>Encryption is still recommended for a data system if it is located on a secure separate server.</a:t>
            </a:r>
          </a:p>
          <a:p>
            <a:pPr lvl="1">
              <a:defRPr/>
            </a:pPr>
            <a:r>
              <a:rPr lang="en-US" sz="2600" dirty="0" smtClean="0">
                <a:solidFill>
                  <a:schemeClr val="tx1"/>
                </a:solidFill>
              </a:rPr>
              <a:t>Back-ups should be encrypted, if possible, before being copied to a secure location.</a:t>
            </a:r>
          </a:p>
          <a:p>
            <a:pPr lvl="1">
              <a:defRPr/>
            </a:pPr>
            <a:endParaRPr lang="en-US" sz="2400" dirty="0">
              <a:solidFill>
                <a:schemeClr val="tx1"/>
              </a:solidFill>
            </a:endParaRPr>
          </a:p>
          <a:p>
            <a:pPr marL="457200" lvl="1" indent="0">
              <a:buNone/>
              <a:defRPr/>
            </a:pPr>
            <a:endParaRPr lang="en-US" sz="2400" dirty="0">
              <a:solidFill>
                <a:schemeClr val="tx2"/>
              </a:solidFill>
            </a:endParaRPr>
          </a:p>
          <a:p>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36</a:t>
            </a:fld>
            <a:endParaRPr lang="en-US" dirty="0">
              <a:solidFill>
                <a:schemeClr val="tx2"/>
              </a:solidFill>
            </a:endParaRPr>
          </a:p>
        </p:txBody>
      </p:sp>
    </p:spTree>
    <p:extLst>
      <p:ext uri="{BB962C8B-B14F-4D97-AF65-F5344CB8AC3E}">
        <p14:creationId xmlns:p14="http://schemas.microsoft.com/office/powerpoint/2010/main" val="2396746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a:solidFill>
                  <a:schemeClr val="tx1"/>
                </a:solidFill>
              </a:rPr>
              <a:t>Electronic Data Security (Continued)</a:t>
            </a:r>
            <a:r>
              <a:rPr lang="en-US" sz="3200" b="1" dirty="0" smtClean="0"/>
              <a:t>	</a:t>
            </a:r>
            <a:endParaRPr lang="en-US" sz="3200" b="1" dirty="0"/>
          </a:p>
        </p:txBody>
      </p:sp>
      <p:sp>
        <p:nvSpPr>
          <p:cNvPr id="2" name="Content Placeholder 1"/>
          <p:cNvSpPr>
            <a:spLocks noGrp="1"/>
          </p:cNvSpPr>
          <p:nvPr>
            <p:ph idx="1"/>
          </p:nvPr>
        </p:nvSpPr>
        <p:spPr>
          <a:xfrm>
            <a:off x="1013221" y="1675483"/>
            <a:ext cx="9291364" cy="3880773"/>
          </a:xfrm>
        </p:spPr>
        <p:txBody>
          <a:bodyPr>
            <a:normAutofit/>
          </a:bodyPr>
          <a:lstStyle/>
          <a:p>
            <a:pPr>
              <a:defRPr/>
            </a:pPr>
            <a:r>
              <a:rPr lang="en-US" sz="2800" dirty="0">
                <a:solidFill>
                  <a:schemeClr val="tx1"/>
                </a:solidFill>
              </a:rPr>
              <a:t>Destruction of Data</a:t>
            </a:r>
          </a:p>
          <a:p>
            <a:pPr>
              <a:defRPr/>
            </a:pPr>
            <a:endParaRPr lang="en-US" sz="2800" dirty="0">
              <a:solidFill>
                <a:schemeClr val="tx1"/>
              </a:solidFill>
            </a:endParaRPr>
          </a:p>
          <a:p>
            <a:pPr lvl="1">
              <a:defRPr/>
            </a:pPr>
            <a:r>
              <a:rPr lang="en-US" sz="2600" dirty="0">
                <a:solidFill>
                  <a:schemeClr val="tx1"/>
                </a:solidFill>
              </a:rPr>
              <a:t>Computer disks and hard drives are wiped prior to destruction. </a:t>
            </a:r>
          </a:p>
          <a:p>
            <a:pPr marL="457200" lvl="1" indent="0">
              <a:buNone/>
              <a:defRPr/>
            </a:pPr>
            <a:endParaRPr lang="en-US" sz="2600" dirty="0">
              <a:solidFill>
                <a:schemeClr val="tx1"/>
              </a:solidFill>
            </a:endParaRPr>
          </a:p>
          <a:p>
            <a:pPr lvl="1">
              <a:defRPr/>
            </a:pPr>
            <a:r>
              <a:rPr lang="en-US" sz="2600" dirty="0">
                <a:solidFill>
                  <a:schemeClr val="tx1"/>
                </a:solidFill>
              </a:rPr>
              <a:t>Hard drives </a:t>
            </a:r>
            <a:r>
              <a:rPr lang="en-US" sz="2600" dirty="0" smtClean="0">
                <a:solidFill>
                  <a:schemeClr val="tx1"/>
                </a:solidFill>
              </a:rPr>
              <a:t>of computers, scanners, and copy machines should </a:t>
            </a:r>
            <a:r>
              <a:rPr lang="en-US" sz="2600" dirty="0">
                <a:solidFill>
                  <a:schemeClr val="tx1"/>
                </a:solidFill>
              </a:rPr>
              <a:t>be physically removed and destroyed.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37</a:t>
            </a:fld>
            <a:endParaRPr lang="en-US" dirty="0">
              <a:solidFill>
                <a:schemeClr val="tx2"/>
              </a:solidFill>
            </a:endParaRPr>
          </a:p>
        </p:txBody>
      </p:sp>
    </p:spTree>
    <p:extLst>
      <p:ext uri="{BB962C8B-B14F-4D97-AF65-F5344CB8AC3E}">
        <p14:creationId xmlns:p14="http://schemas.microsoft.com/office/powerpoint/2010/main" val="1533242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rPr>
              <a:t>Digital Photocopiers and Data Security</a:t>
            </a:r>
            <a:endParaRPr lang="en-US" sz="3200" b="1" dirty="0">
              <a:solidFill>
                <a:schemeClr val="tx1"/>
              </a:solidFill>
            </a:endParaRPr>
          </a:p>
        </p:txBody>
      </p:sp>
      <p:sp>
        <p:nvSpPr>
          <p:cNvPr id="3" name="Content Placeholder 2"/>
          <p:cNvSpPr>
            <a:spLocks noGrp="1"/>
          </p:cNvSpPr>
          <p:nvPr>
            <p:ph idx="1"/>
          </p:nvPr>
        </p:nvSpPr>
        <p:spPr>
          <a:xfrm>
            <a:off x="812801" y="1246909"/>
            <a:ext cx="9666342" cy="5340927"/>
          </a:xfrm>
        </p:spPr>
        <p:txBody>
          <a:bodyPr>
            <a:normAutofit fontScale="92500" lnSpcReduction="10000"/>
          </a:bodyPr>
          <a:lstStyle/>
          <a:p>
            <a:pPr marL="0" indent="0">
              <a:buNone/>
            </a:pPr>
            <a:r>
              <a:rPr lang="en-US" sz="4000" dirty="0" smtClean="0"/>
              <a:t> </a:t>
            </a:r>
          </a:p>
          <a:p>
            <a:pPr marL="0" indent="0">
              <a:buNone/>
            </a:pPr>
            <a:r>
              <a:rPr lang="en-US" sz="2800" dirty="0">
                <a:solidFill>
                  <a:schemeClr val="tx1"/>
                </a:solidFill>
                <a:hlinkClick r:id="rId3"/>
              </a:rPr>
              <a:t>http://www.cbsnews.com/news/digital-photocopiers-loaded-with-secrets</a:t>
            </a:r>
            <a:r>
              <a:rPr lang="en-US" sz="2800" dirty="0" smtClean="0">
                <a:solidFill>
                  <a:schemeClr val="tx1"/>
                </a:solidFill>
                <a:hlinkClick r:id="rId3"/>
              </a:rPr>
              <a:t>/</a:t>
            </a:r>
            <a:endParaRPr lang="en-US" sz="2800" dirty="0" smtClean="0">
              <a:solidFill>
                <a:schemeClr val="tx1"/>
              </a:solidFill>
            </a:endParaRPr>
          </a:p>
          <a:p>
            <a:pPr marL="0" indent="0">
              <a:buNone/>
            </a:pPr>
            <a:endParaRPr lang="en-US" sz="2800" dirty="0" smtClean="0"/>
          </a:p>
          <a:p>
            <a:pPr>
              <a:buFont typeface="Wingdings" panose="05000000000000000000" pitchFamily="2" charset="2"/>
              <a:buChar char="Ø"/>
            </a:pPr>
            <a:r>
              <a:rPr lang="en-US" sz="3000" dirty="0" smtClean="0"/>
              <a:t>The link above provides an illustration of why securing PII is important, even the use of photocopy machines can put people at risk of having their personal information exposed.</a:t>
            </a:r>
          </a:p>
          <a:p>
            <a:pPr>
              <a:buFont typeface="Wingdings" panose="05000000000000000000" pitchFamily="2" charset="2"/>
              <a:buChar char="Ø"/>
            </a:pPr>
            <a:r>
              <a:rPr lang="en-US" sz="3000" dirty="0" smtClean="0"/>
              <a:t>Bottom Line: Organizations should ensure that all PII is protected, particularly in places where they are least suspected of being released someday - photocopy machines.</a:t>
            </a:r>
          </a:p>
          <a:p>
            <a:pPr>
              <a:buFont typeface="Wingdings" panose="05000000000000000000" pitchFamily="2" charset="2"/>
              <a:buChar char="Ø"/>
            </a:pPr>
            <a:endParaRPr lang="en-US" sz="2800" dirty="0" smtClean="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38</a:t>
            </a:fld>
            <a:endParaRPr lang="en-US" dirty="0">
              <a:solidFill>
                <a:schemeClr val="tx1"/>
              </a:solidFill>
            </a:endParaRPr>
          </a:p>
        </p:txBody>
      </p:sp>
    </p:spTree>
    <p:extLst>
      <p:ext uri="{BB962C8B-B14F-4D97-AF65-F5344CB8AC3E}">
        <p14:creationId xmlns:p14="http://schemas.microsoft.com/office/powerpoint/2010/main" val="1790243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0" y="282051"/>
            <a:ext cx="8463617" cy="864358"/>
          </a:xfrm>
        </p:spPr>
        <p:txBody>
          <a:bodyPr>
            <a:normAutofit/>
          </a:bodyPr>
          <a:lstStyle/>
          <a:p>
            <a:r>
              <a:rPr lang="en-US" sz="3200" b="1" dirty="0" smtClean="0">
                <a:solidFill>
                  <a:schemeClr val="tx1"/>
                </a:solidFill>
              </a:rPr>
              <a:t>Data Security</a:t>
            </a:r>
            <a:endParaRPr lang="en-US" sz="3200" b="1" dirty="0">
              <a:solidFill>
                <a:schemeClr val="tx1"/>
              </a:solidFill>
            </a:endParaRPr>
          </a:p>
        </p:txBody>
      </p:sp>
      <p:sp>
        <p:nvSpPr>
          <p:cNvPr id="2" name="Content Placeholder 1"/>
          <p:cNvSpPr>
            <a:spLocks noGrp="1"/>
          </p:cNvSpPr>
          <p:nvPr>
            <p:ph idx="1"/>
          </p:nvPr>
        </p:nvSpPr>
        <p:spPr>
          <a:xfrm>
            <a:off x="812800" y="787228"/>
            <a:ext cx="8718378" cy="6070772"/>
          </a:xfrm>
        </p:spPr>
        <p:txBody>
          <a:bodyPr>
            <a:noAutofit/>
          </a:bodyPr>
          <a:lstStyle/>
          <a:p>
            <a:pPr>
              <a:defRPr/>
            </a:pPr>
            <a:r>
              <a:rPr lang="en-US" sz="2400" dirty="0">
                <a:solidFill>
                  <a:schemeClr val="tx1"/>
                </a:solidFill>
              </a:rPr>
              <a:t>All discussions pertaining to confidential information are conducted in secure private areas.  Medical record reviews are conducted as discreetly as possible.</a:t>
            </a:r>
          </a:p>
          <a:p>
            <a:pPr marL="0" indent="0">
              <a:buNone/>
              <a:defRPr/>
            </a:pPr>
            <a:endParaRPr lang="en-US" sz="2400" dirty="0">
              <a:solidFill>
                <a:schemeClr val="tx1"/>
              </a:solidFill>
            </a:endParaRPr>
          </a:p>
          <a:p>
            <a:pPr>
              <a:defRPr/>
            </a:pPr>
            <a:r>
              <a:rPr lang="en-US" sz="2400" dirty="0">
                <a:solidFill>
                  <a:schemeClr val="tx1"/>
                </a:solidFill>
              </a:rPr>
              <a:t>Confidential information is never left in public or general access areas. </a:t>
            </a:r>
          </a:p>
          <a:p>
            <a:pPr>
              <a:defRPr/>
            </a:pPr>
            <a:endParaRPr lang="en-US" sz="2400" dirty="0">
              <a:solidFill>
                <a:schemeClr val="tx1"/>
              </a:solidFill>
            </a:endParaRPr>
          </a:p>
          <a:p>
            <a:pPr>
              <a:defRPr/>
            </a:pPr>
            <a:r>
              <a:rPr lang="en-US" sz="2400" dirty="0">
                <a:solidFill>
                  <a:schemeClr val="tx1"/>
                </a:solidFill>
              </a:rPr>
              <a:t>Analysis datasets are held in secure restricted access locations.</a:t>
            </a:r>
          </a:p>
          <a:p>
            <a:pPr marL="0" indent="0">
              <a:buNone/>
              <a:defRPr/>
            </a:pPr>
            <a:endParaRPr lang="en-US" sz="2400" dirty="0">
              <a:solidFill>
                <a:schemeClr val="tx1"/>
              </a:solidFill>
            </a:endParaRPr>
          </a:p>
          <a:p>
            <a:pPr>
              <a:defRPr/>
            </a:pPr>
            <a:r>
              <a:rPr lang="en-US" sz="2400" dirty="0">
                <a:solidFill>
                  <a:schemeClr val="tx1"/>
                </a:solidFill>
              </a:rPr>
              <a:t>Surveillance information must have personal identifiers removed and must be encrypted before electronically transferring to </a:t>
            </a:r>
            <a:r>
              <a:rPr lang="en-US" sz="2400" dirty="0" smtClean="0">
                <a:solidFill>
                  <a:schemeClr val="tx1"/>
                </a:solidFill>
              </a:rPr>
              <a:t>CDC and other health partners agreeing to keep data secure. </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39</a:t>
            </a:fld>
            <a:endParaRPr lang="en-US" dirty="0">
              <a:solidFill>
                <a:schemeClr val="tx2"/>
              </a:solidFill>
            </a:endParaRPr>
          </a:p>
        </p:txBody>
      </p:sp>
    </p:spTree>
    <p:extLst>
      <p:ext uri="{BB962C8B-B14F-4D97-AF65-F5344CB8AC3E}">
        <p14:creationId xmlns:p14="http://schemas.microsoft.com/office/powerpoint/2010/main" val="175012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smtClean="0">
                <a:solidFill>
                  <a:schemeClr val="tx1"/>
                </a:solidFill>
              </a:rPr>
              <a:t>Legal</a:t>
            </a:r>
            <a:r>
              <a:rPr lang="en-US" b="1" dirty="0" smtClean="0">
                <a:solidFill>
                  <a:schemeClr val="tx1"/>
                </a:solidFill>
              </a:rPr>
              <a:t> </a:t>
            </a:r>
            <a:r>
              <a:rPr lang="en-US" sz="3200" b="1" dirty="0" smtClean="0">
                <a:solidFill>
                  <a:schemeClr val="tx1"/>
                </a:solidFill>
              </a:rPr>
              <a:t>Background</a:t>
            </a:r>
            <a:endParaRPr lang="en-US" b="1" dirty="0">
              <a:solidFill>
                <a:schemeClr val="tx1"/>
              </a:solidFill>
            </a:endParaRPr>
          </a:p>
        </p:txBody>
      </p:sp>
      <p:sp>
        <p:nvSpPr>
          <p:cNvPr id="2" name="Content Placeholder 1"/>
          <p:cNvSpPr>
            <a:spLocks noGrp="1"/>
          </p:cNvSpPr>
          <p:nvPr>
            <p:ph idx="1"/>
          </p:nvPr>
        </p:nvSpPr>
        <p:spPr/>
        <p:txBody>
          <a:bodyPr/>
          <a:lstStyle/>
          <a:p>
            <a:r>
              <a:rPr lang="en-US" sz="2800" b="1" dirty="0">
                <a:solidFill>
                  <a:schemeClr val="tx1"/>
                </a:solidFill>
              </a:rPr>
              <a:t>Federal Regulations.  </a:t>
            </a:r>
            <a:r>
              <a:rPr lang="en-US" sz="2800" dirty="0">
                <a:solidFill>
                  <a:schemeClr val="tx1"/>
                </a:solidFill>
              </a:rPr>
              <a:t>At the national level, HIV information is protected by a Federal Assurance of Confidentiality </a:t>
            </a:r>
            <a:r>
              <a:rPr lang="en-US" sz="2800" dirty="0" smtClean="0">
                <a:solidFill>
                  <a:schemeClr val="tx1"/>
                </a:solidFill>
              </a:rPr>
              <a:t>under Section 308(d) of the </a:t>
            </a:r>
            <a:r>
              <a:rPr lang="en-US" sz="2800" dirty="0">
                <a:solidFill>
                  <a:schemeClr val="tx1"/>
                </a:solidFill>
              </a:rPr>
              <a:t>Public Health Service Act, 42 U.S.C. </a:t>
            </a:r>
            <a:r>
              <a:rPr lang="en-US" sz="2800" dirty="0" smtClean="0">
                <a:solidFill>
                  <a:schemeClr val="tx1"/>
                </a:solidFill>
              </a:rPr>
              <a:t>242m(d</a:t>
            </a:r>
            <a:r>
              <a:rPr lang="en-US" sz="2800" dirty="0">
                <a:solidFill>
                  <a:schemeClr val="tx1"/>
                </a:solidFill>
              </a:rPr>
              <a:t>), that prohibits disclosure </a:t>
            </a:r>
            <a:r>
              <a:rPr lang="en-US" sz="2800" dirty="0" smtClean="0">
                <a:solidFill>
                  <a:schemeClr val="tx1"/>
                </a:solidFill>
              </a:rPr>
              <a:t>of identifiable information that </a:t>
            </a:r>
            <a:r>
              <a:rPr lang="en-US" sz="2800" dirty="0">
                <a:solidFill>
                  <a:schemeClr val="tx1"/>
                </a:solidFill>
              </a:rPr>
              <a:t>could be used to directly and indirectly identify </a:t>
            </a:r>
            <a:r>
              <a:rPr lang="en-US" sz="2800" dirty="0" smtClean="0">
                <a:solidFill>
                  <a:schemeClr val="tx1"/>
                </a:solidFill>
              </a:rPr>
              <a:t>individuals. </a:t>
            </a:r>
            <a:endParaRPr lang="en-US" sz="2800"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5785895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Data Security (Continued)</a:t>
            </a:r>
            <a:endParaRPr lang="en-US" sz="3200" b="1" dirty="0">
              <a:solidFill>
                <a:schemeClr val="tx1"/>
              </a:solidFill>
            </a:endParaRPr>
          </a:p>
        </p:txBody>
      </p:sp>
      <p:sp>
        <p:nvSpPr>
          <p:cNvPr id="2" name="Content Placeholder 1"/>
          <p:cNvSpPr>
            <a:spLocks noGrp="1"/>
          </p:cNvSpPr>
          <p:nvPr>
            <p:ph idx="1"/>
          </p:nvPr>
        </p:nvSpPr>
        <p:spPr>
          <a:xfrm>
            <a:off x="926719" y="1664466"/>
            <a:ext cx="8713040" cy="4648199"/>
          </a:xfrm>
        </p:spPr>
        <p:txBody>
          <a:bodyPr>
            <a:normAutofit lnSpcReduction="10000"/>
          </a:bodyPr>
          <a:lstStyle/>
          <a:p>
            <a:r>
              <a:rPr lang="en-US" sz="2800" b="1" dirty="0">
                <a:solidFill>
                  <a:schemeClr val="tx1"/>
                </a:solidFill>
              </a:rPr>
              <a:t>Mail</a:t>
            </a:r>
          </a:p>
          <a:p>
            <a:endParaRPr lang="en-US" dirty="0" smtClean="0">
              <a:solidFill>
                <a:schemeClr val="tx1"/>
              </a:solidFill>
            </a:endParaRPr>
          </a:p>
          <a:p>
            <a:pPr lvl="1">
              <a:lnSpc>
                <a:spcPct val="90000"/>
              </a:lnSpc>
              <a:defRPr/>
            </a:pPr>
            <a:r>
              <a:rPr lang="en-US" sz="2600" b="1" dirty="0">
                <a:solidFill>
                  <a:schemeClr val="tx1"/>
                </a:solidFill>
              </a:rPr>
              <a:t>Outgoing:</a:t>
            </a:r>
            <a:r>
              <a:rPr lang="en-US" sz="2600" dirty="0">
                <a:solidFill>
                  <a:schemeClr val="tx1"/>
                </a:solidFill>
              </a:rPr>
              <a:t>  Managed by the </a:t>
            </a:r>
            <a:r>
              <a:rPr lang="en-US" sz="2600" dirty="0" smtClean="0">
                <a:solidFill>
                  <a:schemeClr val="tx1"/>
                </a:solidFill>
              </a:rPr>
              <a:t>health department </a:t>
            </a:r>
            <a:r>
              <a:rPr lang="en-US" sz="2600" dirty="0">
                <a:solidFill>
                  <a:schemeClr val="tx1"/>
                </a:solidFill>
              </a:rPr>
              <a:t>and U.S. federal mail. All confidential information is placed in double envelopes, with “Confidential” marked on the inner envelope. No envelope should have any direct or indirect reference to </a:t>
            </a:r>
            <a:r>
              <a:rPr lang="en-US" sz="2600" dirty="0" smtClean="0">
                <a:solidFill>
                  <a:schemeClr val="tx1"/>
                </a:solidFill>
              </a:rPr>
              <a:t>any disease.</a:t>
            </a:r>
            <a:endParaRPr lang="en-US" sz="2600" dirty="0">
              <a:solidFill>
                <a:schemeClr val="tx1"/>
              </a:solidFill>
            </a:endParaRPr>
          </a:p>
          <a:p>
            <a:pPr lvl="1">
              <a:lnSpc>
                <a:spcPct val="90000"/>
              </a:lnSpc>
              <a:defRPr/>
            </a:pPr>
            <a:endParaRPr lang="en-US" sz="2600" dirty="0">
              <a:solidFill>
                <a:schemeClr val="tx1"/>
              </a:solidFill>
            </a:endParaRPr>
          </a:p>
          <a:p>
            <a:pPr lvl="1">
              <a:lnSpc>
                <a:spcPct val="90000"/>
              </a:lnSpc>
              <a:defRPr/>
            </a:pPr>
            <a:r>
              <a:rPr lang="en-US" sz="2600" b="1" dirty="0">
                <a:solidFill>
                  <a:schemeClr val="tx1"/>
                </a:solidFill>
              </a:rPr>
              <a:t>Incoming:</a:t>
            </a:r>
            <a:r>
              <a:rPr lang="en-US" sz="2600" dirty="0">
                <a:solidFill>
                  <a:schemeClr val="tx1"/>
                </a:solidFill>
              </a:rPr>
              <a:t>  Only designated </a:t>
            </a:r>
            <a:r>
              <a:rPr lang="en-US" sz="2600" dirty="0" smtClean="0">
                <a:solidFill>
                  <a:schemeClr val="tx1"/>
                </a:solidFill>
              </a:rPr>
              <a:t>staff </a:t>
            </a:r>
            <a:r>
              <a:rPr lang="en-US" sz="2600" dirty="0">
                <a:solidFill>
                  <a:schemeClr val="tx1"/>
                </a:solidFill>
              </a:rPr>
              <a:t>opens program mail and distributes to appropriate supervisor.  Reports are filed on a locked cabinet.</a:t>
            </a:r>
          </a:p>
          <a:p>
            <a:endParaRPr lang="en-US" sz="20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40</a:t>
            </a:fld>
            <a:endParaRPr lang="en-US" dirty="0">
              <a:solidFill>
                <a:schemeClr val="tx2"/>
              </a:solidFill>
            </a:endParaRPr>
          </a:p>
        </p:txBody>
      </p:sp>
    </p:spTree>
    <p:extLst>
      <p:ext uri="{BB962C8B-B14F-4D97-AF65-F5344CB8AC3E}">
        <p14:creationId xmlns:p14="http://schemas.microsoft.com/office/powerpoint/2010/main" val="16015548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Data </a:t>
            </a:r>
            <a:r>
              <a:rPr lang="en-US" sz="3200" b="1" dirty="0">
                <a:solidFill>
                  <a:schemeClr val="tx1"/>
                </a:solidFill>
              </a:rPr>
              <a:t>Security (Continued)</a:t>
            </a:r>
          </a:p>
        </p:txBody>
      </p:sp>
      <p:sp>
        <p:nvSpPr>
          <p:cNvPr id="2" name="Content Placeholder 1"/>
          <p:cNvSpPr>
            <a:spLocks noGrp="1"/>
          </p:cNvSpPr>
          <p:nvPr>
            <p:ph idx="1"/>
          </p:nvPr>
        </p:nvSpPr>
        <p:spPr>
          <a:xfrm>
            <a:off x="932761" y="1654368"/>
            <a:ext cx="8795133" cy="3880773"/>
          </a:xfrm>
        </p:spPr>
        <p:txBody>
          <a:bodyPr>
            <a:normAutofit fontScale="92500" lnSpcReduction="20000"/>
          </a:bodyPr>
          <a:lstStyle/>
          <a:p>
            <a:r>
              <a:rPr lang="en-US" sz="3000" b="1" dirty="0">
                <a:solidFill>
                  <a:schemeClr val="tx1"/>
                </a:solidFill>
              </a:rPr>
              <a:t>Electronic Communication</a:t>
            </a:r>
          </a:p>
          <a:p>
            <a:endParaRPr lang="en-US" sz="2800" dirty="0">
              <a:solidFill>
                <a:schemeClr val="tx1"/>
              </a:solidFill>
            </a:endParaRPr>
          </a:p>
          <a:p>
            <a:pPr lvl="1">
              <a:lnSpc>
                <a:spcPct val="90000"/>
              </a:lnSpc>
              <a:defRPr/>
            </a:pPr>
            <a:r>
              <a:rPr lang="en-US" sz="2800" dirty="0" smtClean="0">
                <a:solidFill>
                  <a:schemeClr val="tx1"/>
                </a:solidFill>
              </a:rPr>
              <a:t>Faxing identifiable information should be avoided. Programs should minimize the inclusion of PII, and if faxing is necessary, all steps should be taken to minimize the risks when using a fax (refer to 2011 Guidelines pp. 33 and 61, Appendix F</a:t>
            </a:r>
            <a:r>
              <a:rPr lang="en-US" sz="2800" dirty="0" smtClean="0">
                <a:solidFill>
                  <a:schemeClr val="tx1"/>
                </a:solidFill>
              </a:rPr>
              <a:t>).</a:t>
            </a:r>
          </a:p>
          <a:p>
            <a:pPr lvl="2">
              <a:lnSpc>
                <a:spcPct val="90000"/>
              </a:lnSpc>
              <a:defRPr/>
            </a:pPr>
            <a:r>
              <a:rPr lang="en-US" u="sng" dirty="0">
                <a:hlinkClick r:id="rId2"/>
              </a:rPr>
              <a:t>https://</a:t>
            </a:r>
            <a:r>
              <a:rPr lang="en-US" u="sng" dirty="0" smtClean="0">
                <a:hlinkClick r:id="rId2"/>
              </a:rPr>
              <a:t>www.cdc.gov/nchhstp/programintegration/data-security.htm</a:t>
            </a:r>
            <a:endParaRPr lang="en-US" sz="2600" dirty="0">
              <a:solidFill>
                <a:schemeClr val="tx1"/>
              </a:solidFill>
            </a:endParaRPr>
          </a:p>
          <a:p>
            <a:pPr lvl="1">
              <a:lnSpc>
                <a:spcPct val="90000"/>
              </a:lnSpc>
              <a:defRPr/>
            </a:pPr>
            <a:endParaRPr lang="en-US" sz="2800" dirty="0">
              <a:solidFill>
                <a:schemeClr val="tx1"/>
              </a:solidFill>
            </a:endParaRPr>
          </a:p>
          <a:p>
            <a:pPr lvl="1">
              <a:lnSpc>
                <a:spcPct val="90000"/>
              </a:lnSpc>
              <a:defRPr/>
            </a:pPr>
            <a:r>
              <a:rPr lang="en-US" sz="2800" dirty="0">
                <a:solidFill>
                  <a:schemeClr val="tx1"/>
                </a:solidFill>
              </a:rPr>
              <a:t>Email is </a:t>
            </a:r>
            <a:r>
              <a:rPr lang="en-US" sz="2800" dirty="0" smtClean="0">
                <a:solidFill>
                  <a:schemeClr val="tx1"/>
                </a:solidFill>
              </a:rPr>
              <a:t>NOT used </a:t>
            </a:r>
            <a:r>
              <a:rPr lang="en-US" sz="2800" dirty="0">
                <a:solidFill>
                  <a:schemeClr val="tx1"/>
                </a:solidFill>
              </a:rPr>
              <a:t>to transmit confidential information.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41</a:t>
            </a:fld>
            <a:endParaRPr lang="en-US" dirty="0">
              <a:solidFill>
                <a:schemeClr val="tx2"/>
              </a:solidFill>
            </a:endParaRPr>
          </a:p>
        </p:txBody>
      </p:sp>
    </p:spTree>
    <p:extLst>
      <p:ext uri="{BB962C8B-B14F-4D97-AF65-F5344CB8AC3E}">
        <p14:creationId xmlns:p14="http://schemas.microsoft.com/office/powerpoint/2010/main" val="27263707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Data </a:t>
            </a:r>
            <a:r>
              <a:rPr lang="en-US" sz="3200" b="1" dirty="0">
                <a:solidFill>
                  <a:schemeClr val="tx1"/>
                </a:solidFill>
              </a:rPr>
              <a:t>Security (Continued)</a:t>
            </a:r>
          </a:p>
        </p:txBody>
      </p:sp>
      <p:sp>
        <p:nvSpPr>
          <p:cNvPr id="2" name="Content Placeholder 1"/>
          <p:cNvSpPr>
            <a:spLocks noGrp="1"/>
          </p:cNvSpPr>
          <p:nvPr>
            <p:ph idx="1"/>
          </p:nvPr>
        </p:nvSpPr>
        <p:spPr>
          <a:xfrm>
            <a:off x="812800" y="1367858"/>
            <a:ext cx="9158688" cy="5267404"/>
          </a:xfrm>
        </p:spPr>
        <p:txBody>
          <a:bodyPr>
            <a:noAutofit/>
          </a:bodyPr>
          <a:lstStyle/>
          <a:p>
            <a:r>
              <a:rPr lang="en-US" sz="2800" b="1" dirty="0">
                <a:solidFill>
                  <a:schemeClr val="tx1"/>
                </a:solidFill>
              </a:rPr>
              <a:t>Incoming Telephone Calls</a:t>
            </a:r>
          </a:p>
          <a:p>
            <a:pPr lvl="1"/>
            <a:endParaRPr lang="en-US" sz="1200" dirty="0">
              <a:solidFill>
                <a:schemeClr val="tx1"/>
              </a:solidFill>
            </a:endParaRPr>
          </a:p>
          <a:p>
            <a:pPr lvl="1"/>
            <a:r>
              <a:rPr lang="en-US" sz="2600" dirty="0">
                <a:solidFill>
                  <a:schemeClr val="tx1"/>
                </a:solidFill>
              </a:rPr>
              <a:t>Generic identifiers (e.g., “Department of Health, this is </a:t>
            </a:r>
            <a:r>
              <a:rPr lang="en-US" sz="2600" u="sng" dirty="0">
                <a:solidFill>
                  <a:schemeClr val="tx1"/>
                </a:solidFill>
              </a:rPr>
              <a:t>Name</a:t>
            </a:r>
            <a:r>
              <a:rPr lang="en-US" sz="2600" dirty="0">
                <a:solidFill>
                  <a:schemeClr val="tx1"/>
                </a:solidFill>
              </a:rPr>
              <a:t>”), without direct reference to </a:t>
            </a:r>
            <a:r>
              <a:rPr lang="en-US" sz="2600" dirty="0" smtClean="0">
                <a:solidFill>
                  <a:schemeClr val="tx1"/>
                </a:solidFill>
              </a:rPr>
              <a:t>the particular disease(s) </a:t>
            </a:r>
            <a:r>
              <a:rPr lang="en-US" sz="2600" dirty="0">
                <a:solidFill>
                  <a:schemeClr val="tx1"/>
                </a:solidFill>
              </a:rPr>
              <a:t>are used to answer all incoming calls.</a:t>
            </a:r>
          </a:p>
          <a:p>
            <a:pPr lvl="1"/>
            <a:endParaRPr lang="en-US" sz="2600" dirty="0">
              <a:solidFill>
                <a:schemeClr val="tx1"/>
              </a:solidFill>
            </a:endParaRPr>
          </a:p>
          <a:p>
            <a:r>
              <a:rPr lang="en-US" sz="2800" b="1" dirty="0">
                <a:solidFill>
                  <a:schemeClr val="tx1"/>
                </a:solidFill>
              </a:rPr>
              <a:t>Outgoing Telephone Calls</a:t>
            </a:r>
          </a:p>
          <a:p>
            <a:pPr lvl="1"/>
            <a:endParaRPr lang="en-US" sz="1400" dirty="0" smtClean="0">
              <a:solidFill>
                <a:schemeClr val="tx1"/>
              </a:solidFill>
            </a:endParaRPr>
          </a:p>
          <a:p>
            <a:pPr lvl="1"/>
            <a:r>
              <a:rPr lang="en-US" sz="2600" dirty="0" smtClean="0">
                <a:solidFill>
                  <a:schemeClr val="tx1"/>
                </a:solidFill>
              </a:rPr>
              <a:t>Surveillance </a:t>
            </a:r>
            <a:r>
              <a:rPr lang="en-US" sz="2600" dirty="0">
                <a:solidFill>
                  <a:schemeClr val="tx1"/>
                </a:solidFill>
              </a:rPr>
              <a:t>staff should discuss confidential information so as not to be overheard by others, release information to only those individuals with a need-to-know, and always use utmost discretion.  </a:t>
            </a: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42</a:t>
            </a:fld>
            <a:endParaRPr lang="en-US" dirty="0">
              <a:solidFill>
                <a:schemeClr val="tx2"/>
              </a:solidFill>
            </a:endParaRPr>
          </a:p>
        </p:txBody>
      </p:sp>
    </p:spTree>
    <p:extLst>
      <p:ext uri="{BB962C8B-B14F-4D97-AF65-F5344CB8AC3E}">
        <p14:creationId xmlns:p14="http://schemas.microsoft.com/office/powerpoint/2010/main" val="6756661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2"/>
                </a:solidFill>
              </a:rPr>
              <a:t>Data </a:t>
            </a:r>
            <a:r>
              <a:rPr lang="en-US" sz="3200" b="1" dirty="0">
                <a:solidFill>
                  <a:schemeClr val="tx2"/>
                </a:solidFill>
              </a:rPr>
              <a:t>Security (Continued)</a:t>
            </a:r>
          </a:p>
        </p:txBody>
      </p:sp>
      <p:sp>
        <p:nvSpPr>
          <p:cNvPr id="2" name="Content Placeholder 1"/>
          <p:cNvSpPr>
            <a:spLocks noGrp="1"/>
          </p:cNvSpPr>
          <p:nvPr>
            <p:ph idx="1"/>
          </p:nvPr>
        </p:nvSpPr>
        <p:spPr>
          <a:xfrm>
            <a:off x="812800" y="1756936"/>
            <a:ext cx="9157466" cy="4649553"/>
          </a:xfrm>
        </p:spPr>
        <p:txBody>
          <a:bodyPr>
            <a:normAutofit fontScale="32500" lnSpcReduction="20000"/>
          </a:bodyPr>
          <a:lstStyle/>
          <a:p>
            <a:r>
              <a:rPr lang="en-US" sz="8600" b="1" dirty="0">
                <a:solidFill>
                  <a:schemeClr val="tx1"/>
                </a:solidFill>
              </a:rPr>
              <a:t>Cellular Phone Service</a:t>
            </a:r>
          </a:p>
          <a:p>
            <a:endParaRPr lang="en-US" sz="2400" dirty="0" smtClean="0">
              <a:solidFill>
                <a:schemeClr val="tx1"/>
              </a:solidFill>
            </a:endParaRPr>
          </a:p>
          <a:p>
            <a:endParaRPr lang="en-US" sz="2400" dirty="0">
              <a:solidFill>
                <a:schemeClr val="tx1"/>
              </a:solidFill>
            </a:endParaRPr>
          </a:p>
          <a:p>
            <a:pPr lvl="1"/>
            <a:r>
              <a:rPr lang="en-US" sz="7400" dirty="0">
                <a:solidFill>
                  <a:schemeClr val="tx1"/>
                </a:solidFill>
              </a:rPr>
              <a:t>Cellular phone transmission is NOT secure.  Never use patient-identifying information during a cellular phone call.  Callers should refer to specific individuals by stateno or some other reference that is familiar to the recipient of the information.  If patient-identifying information must be shared, the caller should return the call from a land line telephone</a:t>
            </a:r>
            <a:r>
              <a:rPr lang="en-US" sz="7400" dirty="0" smtClean="0">
                <a:solidFill>
                  <a:schemeClr val="tx1"/>
                </a:solidFill>
              </a:rPr>
              <a:t>.</a:t>
            </a:r>
          </a:p>
          <a:p>
            <a:pPr lvl="1"/>
            <a:r>
              <a:rPr lang="en-US" sz="7400" dirty="0" smtClean="0"/>
              <a:t>Cell </a:t>
            </a:r>
            <a:r>
              <a:rPr lang="en-US" sz="7400" dirty="0"/>
              <a:t>Phone and PDA Security, National Institute of Standards and Technology Special Publication 800-124  [Natl. Inst. Stand. Technol. Spec. Publ. 800-124, 51 pages (Oct. 2008),  </a:t>
            </a:r>
            <a:r>
              <a:rPr lang="en-US" sz="7400" u="sng" dirty="0">
                <a:hlinkClick r:id="rId3"/>
              </a:rPr>
              <a:t>http://csrc.nist.gov/publications/</a:t>
            </a:r>
            <a:r>
              <a:rPr lang="en-US" sz="7400" dirty="0"/>
              <a:t>]  when developing </a:t>
            </a:r>
            <a:r>
              <a:rPr lang="en-US" sz="7400" dirty="0" smtClean="0"/>
              <a:t>policies.</a:t>
            </a:r>
            <a:endParaRPr lang="en-US" sz="74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43</a:t>
            </a:fld>
            <a:endParaRPr lang="en-US" dirty="0">
              <a:solidFill>
                <a:schemeClr val="tx2"/>
              </a:solidFill>
            </a:endParaRPr>
          </a:p>
        </p:txBody>
      </p:sp>
    </p:spTree>
    <p:extLst>
      <p:ext uri="{BB962C8B-B14F-4D97-AF65-F5344CB8AC3E}">
        <p14:creationId xmlns:p14="http://schemas.microsoft.com/office/powerpoint/2010/main" val="517272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569" y="18551"/>
            <a:ext cx="8463617" cy="609600"/>
          </a:xfrm>
        </p:spPr>
        <p:txBody>
          <a:bodyPr>
            <a:noAutofit/>
          </a:bodyPr>
          <a:lstStyle/>
          <a:p>
            <a:r>
              <a:rPr lang="en-US" sz="3200" b="1" dirty="0" smtClean="0">
                <a:solidFill>
                  <a:schemeClr val="tx2"/>
                </a:solidFill>
              </a:rPr>
              <a:t>Data Release Policy</a:t>
            </a:r>
            <a:endParaRPr lang="en-US" sz="3200" b="1" dirty="0">
              <a:solidFill>
                <a:schemeClr val="tx2"/>
              </a:solidFill>
            </a:endParaRPr>
          </a:p>
        </p:txBody>
      </p:sp>
      <p:sp>
        <p:nvSpPr>
          <p:cNvPr id="3" name="Content Placeholder 2"/>
          <p:cNvSpPr>
            <a:spLocks noGrp="1"/>
          </p:cNvSpPr>
          <p:nvPr>
            <p:ph idx="1"/>
          </p:nvPr>
        </p:nvSpPr>
        <p:spPr>
          <a:xfrm>
            <a:off x="0" y="750983"/>
            <a:ext cx="10617958" cy="6124341"/>
          </a:xfrm>
        </p:spPr>
        <p:txBody>
          <a:bodyPr>
            <a:noAutofit/>
          </a:bodyPr>
          <a:lstStyle/>
          <a:p>
            <a:pPr lvl="1"/>
            <a:r>
              <a:rPr lang="en-US" sz="2400" dirty="0" smtClean="0">
                <a:solidFill>
                  <a:schemeClr val="tx2"/>
                </a:solidFill>
              </a:rPr>
              <a:t>A </a:t>
            </a:r>
            <a:r>
              <a:rPr lang="en-US" sz="2400" dirty="0" smtClean="0">
                <a:solidFill>
                  <a:schemeClr val="tx1"/>
                </a:solidFill>
              </a:rPr>
              <a:t>Data Release Policy for the program describes the roles </a:t>
            </a:r>
            <a:r>
              <a:rPr lang="en-US" sz="2400" dirty="0">
                <a:solidFill>
                  <a:schemeClr val="tx1"/>
                </a:solidFill>
              </a:rPr>
              <a:t>and responsibilities of program personnel, including any confidentiality agreements </a:t>
            </a:r>
            <a:r>
              <a:rPr lang="en-US" sz="2400" dirty="0" smtClean="0">
                <a:solidFill>
                  <a:schemeClr val="tx1"/>
                </a:solidFill>
              </a:rPr>
              <a:t>and </a:t>
            </a:r>
            <a:r>
              <a:rPr lang="en-US" sz="2400" dirty="0">
                <a:solidFill>
                  <a:schemeClr val="tx1"/>
                </a:solidFill>
              </a:rPr>
              <a:t>training they must </a:t>
            </a:r>
            <a:r>
              <a:rPr lang="en-US" sz="2400" dirty="0" smtClean="0">
                <a:solidFill>
                  <a:schemeClr val="tx1"/>
                </a:solidFill>
              </a:rPr>
              <a:t>receive. </a:t>
            </a:r>
          </a:p>
          <a:p>
            <a:pPr lvl="1"/>
            <a:r>
              <a:rPr lang="en-US" sz="2400" dirty="0" smtClean="0">
                <a:solidFill>
                  <a:schemeClr val="tx1"/>
                </a:solidFill>
              </a:rPr>
              <a:t>The policy describes: </a:t>
            </a:r>
            <a:endParaRPr lang="en-US" sz="3200" dirty="0">
              <a:solidFill>
                <a:schemeClr val="tx1"/>
              </a:solidFill>
            </a:endParaRPr>
          </a:p>
          <a:p>
            <a:pPr lvl="2"/>
            <a:r>
              <a:rPr lang="en-US" sz="2000" dirty="0">
                <a:solidFill>
                  <a:schemeClr val="tx1"/>
                </a:solidFill>
              </a:rPr>
              <a:t>Access procedures and authorization rules </a:t>
            </a:r>
          </a:p>
          <a:p>
            <a:pPr lvl="2"/>
            <a:r>
              <a:rPr lang="en-US" sz="2000" dirty="0">
                <a:solidFill>
                  <a:schemeClr val="tx1"/>
                </a:solidFill>
              </a:rPr>
              <a:t>Descriptions of the data and to whom, and in what format, they can be released </a:t>
            </a:r>
          </a:p>
          <a:p>
            <a:pPr lvl="2"/>
            <a:r>
              <a:rPr lang="en-US" sz="2000" dirty="0">
                <a:solidFill>
                  <a:schemeClr val="tx1"/>
                </a:solidFill>
              </a:rPr>
              <a:t>Procedures for data release </a:t>
            </a:r>
          </a:p>
          <a:p>
            <a:pPr lvl="2"/>
            <a:r>
              <a:rPr lang="en-US" sz="2000" dirty="0">
                <a:solidFill>
                  <a:schemeClr val="tx1"/>
                </a:solidFill>
              </a:rPr>
              <a:t>Specific requirements for sharing identifiable data </a:t>
            </a:r>
          </a:p>
          <a:p>
            <a:pPr lvl="2"/>
            <a:r>
              <a:rPr lang="en-US" sz="2000" dirty="0">
                <a:solidFill>
                  <a:schemeClr val="tx1"/>
                </a:solidFill>
              </a:rPr>
              <a:t>Mechanisms for data release, including rules for minimizing disclosure such as cell-size </a:t>
            </a:r>
            <a:r>
              <a:rPr lang="en-US" sz="2000" dirty="0" smtClean="0">
                <a:solidFill>
                  <a:schemeClr val="tx1"/>
                </a:solidFill>
              </a:rPr>
              <a:t>restrictions (needed when the number of cases are very small)</a:t>
            </a:r>
            <a:endParaRPr lang="en-US" sz="2000" dirty="0">
              <a:solidFill>
                <a:schemeClr val="tx1"/>
              </a:solidFill>
            </a:endParaRPr>
          </a:p>
          <a:p>
            <a:pPr lvl="2"/>
            <a:r>
              <a:rPr lang="en-US" sz="2000" dirty="0" smtClean="0">
                <a:solidFill>
                  <a:schemeClr val="tx1"/>
                </a:solidFill>
              </a:rPr>
              <a:t>Disposition </a:t>
            </a:r>
            <a:r>
              <a:rPr lang="en-US" sz="2000" dirty="0">
                <a:solidFill>
                  <a:schemeClr val="tx1"/>
                </a:solidFill>
              </a:rPr>
              <a:t>of data after they have been used for a stated purpose </a:t>
            </a:r>
          </a:p>
          <a:p>
            <a:pPr lvl="1"/>
            <a:r>
              <a:rPr lang="en-US" sz="2400" dirty="0" smtClean="0">
                <a:solidFill>
                  <a:schemeClr val="tx1"/>
                </a:solidFill>
              </a:rPr>
              <a:t>Data </a:t>
            </a:r>
            <a:r>
              <a:rPr lang="en-US" sz="2400" dirty="0">
                <a:solidFill>
                  <a:schemeClr val="tx1"/>
                </a:solidFill>
              </a:rPr>
              <a:t>release plans </a:t>
            </a:r>
            <a:r>
              <a:rPr lang="en-US" sz="2400" dirty="0" smtClean="0">
                <a:solidFill>
                  <a:schemeClr val="tx1"/>
                </a:solidFill>
              </a:rPr>
              <a:t>should include </a:t>
            </a:r>
            <a:r>
              <a:rPr lang="en-US" sz="2400" dirty="0">
                <a:solidFill>
                  <a:schemeClr val="tx1"/>
                </a:solidFill>
              </a:rPr>
              <a:t>mechanisms for evaluating the usefulness of released data and whether the release of data is causing undue burden on individuals or </a:t>
            </a:r>
            <a:r>
              <a:rPr lang="en-US" sz="2400" dirty="0" smtClean="0">
                <a:solidFill>
                  <a:schemeClr val="tx1"/>
                </a:solidFill>
              </a:rPr>
              <a:t>communities.</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44</a:t>
            </a:fld>
            <a:endParaRPr lang="en-US" dirty="0">
              <a:solidFill>
                <a:schemeClr val="tx2"/>
              </a:solidFill>
            </a:endParaRPr>
          </a:p>
        </p:txBody>
      </p:sp>
    </p:spTree>
    <p:extLst>
      <p:ext uri="{BB962C8B-B14F-4D97-AF65-F5344CB8AC3E}">
        <p14:creationId xmlns:p14="http://schemas.microsoft.com/office/powerpoint/2010/main" val="2480743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2" y="364781"/>
            <a:ext cx="8463617" cy="889861"/>
          </a:xfrm>
        </p:spPr>
        <p:txBody>
          <a:bodyPr>
            <a:normAutofit/>
          </a:bodyPr>
          <a:lstStyle/>
          <a:p>
            <a:r>
              <a:rPr lang="en-US" sz="3200" b="1" dirty="0" smtClean="0">
                <a:solidFill>
                  <a:schemeClr val="tx1"/>
                </a:solidFill>
              </a:rPr>
              <a:t>Breach of Confidentiality</a:t>
            </a:r>
            <a:endParaRPr lang="en-US" sz="3200" b="1" dirty="0">
              <a:solidFill>
                <a:schemeClr val="tx1"/>
              </a:solidFill>
            </a:endParaRPr>
          </a:p>
        </p:txBody>
      </p:sp>
      <p:sp>
        <p:nvSpPr>
          <p:cNvPr id="2" name="Content Placeholder 1"/>
          <p:cNvSpPr>
            <a:spLocks noGrp="1"/>
          </p:cNvSpPr>
          <p:nvPr>
            <p:ph idx="1"/>
          </p:nvPr>
        </p:nvSpPr>
        <p:spPr>
          <a:xfrm>
            <a:off x="274717" y="1254642"/>
            <a:ext cx="9539785" cy="5443870"/>
          </a:xfrm>
        </p:spPr>
        <p:txBody>
          <a:bodyPr>
            <a:noAutofit/>
          </a:bodyPr>
          <a:lstStyle/>
          <a:p>
            <a:pPr>
              <a:lnSpc>
                <a:spcPct val="110000"/>
              </a:lnSpc>
              <a:defRPr/>
            </a:pPr>
            <a:r>
              <a:rPr lang="en-US" sz="2600" dirty="0">
                <a:solidFill>
                  <a:schemeClr val="tx1"/>
                </a:solidFill>
              </a:rPr>
              <a:t>A breach of confidentiality is an unauthorized release or disclosure of </a:t>
            </a:r>
            <a:r>
              <a:rPr lang="en-US" sz="2600" dirty="0" smtClean="0">
                <a:solidFill>
                  <a:schemeClr val="tx1"/>
                </a:solidFill>
              </a:rPr>
              <a:t>personally identifiable information (PII) </a:t>
            </a:r>
            <a:r>
              <a:rPr lang="en-US" sz="2600" dirty="0">
                <a:solidFill>
                  <a:schemeClr val="tx1"/>
                </a:solidFill>
              </a:rPr>
              <a:t>that is not authorized by the Overall Responsible Party (ORP</a:t>
            </a:r>
            <a:r>
              <a:rPr lang="en-US" sz="2600" dirty="0" smtClean="0">
                <a:solidFill>
                  <a:schemeClr val="tx1"/>
                </a:solidFill>
              </a:rPr>
              <a:t>).</a:t>
            </a:r>
            <a:endParaRPr lang="en-US" sz="2600" dirty="0">
              <a:solidFill>
                <a:schemeClr val="tx1"/>
              </a:solidFill>
            </a:endParaRPr>
          </a:p>
          <a:p>
            <a:pPr marL="0" indent="0">
              <a:lnSpc>
                <a:spcPct val="110000"/>
              </a:lnSpc>
              <a:buNone/>
              <a:defRPr/>
            </a:pPr>
            <a:r>
              <a:rPr lang="en-US" sz="2600" dirty="0">
                <a:solidFill>
                  <a:schemeClr val="tx1"/>
                </a:solidFill>
              </a:rPr>
              <a:t>    </a:t>
            </a:r>
            <a:r>
              <a:rPr lang="en-US" sz="2600" b="1" dirty="0">
                <a:solidFill>
                  <a:schemeClr val="tx1"/>
                </a:solidFill>
              </a:rPr>
              <a:t>Example: </a:t>
            </a:r>
            <a:r>
              <a:rPr lang="en-US" sz="2600" dirty="0">
                <a:solidFill>
                  <a:schemeClr val="tx1"/>
                </a:solidFill>
              </a:rPr>
              <a:t> Releasing </a:t>
            </a:r>
            <a:r>
              <a:rPr lang="en-US" sz="2600" dirty="0" smtClean="0">
                <a:solidFill>
                  <a:schemeClr val="tx1"/>
                </a:solidFill>
              </a:rPr>
              <a:t>PII outside </a:t>
            </a:r>
            <a:r>
              <a:rPr lang="en-US" sz="2600" dirty="0">
                <a:solidFill>
                  <a:schemeClr val="tx1"/>
                </a:solidFill>
              </a:rPr>
              <a:t>of your job </a:t>
            </a:r>
            <a:endParaRPr lang="en-US" sz="2600" dirty="0" smtClean="0">
              <a:solidFill>
                <a:schemeClr val="tx1"/>
              </a:solidFill>
            </a:endParaRPr>
          </a:p>
          <a:p>
            <a:pPr marL="0" indent="0">
              <a:lnSpc>
                <a:spcPct val="110000"/>
              </a:lnSpc>
              <a:buNone/>
              <a:defRPr/>
            </a:pPr>
            <a:r>
              <a:rPr lang="en-US" sz="2600" dirty="0" smtClean="0">
                <a:solidFill>
                  <a:schemeClr val="tx1"/>
                </a:solidFill>
              </a:rPr>
              <a:t>                    responsibilities.</a:t>
            </a:r>
          </a:p>
          <a:p>
            <a:pPr>
              <a:lnSpc>
                <a:spcPct val="110000"/>
              </a:lnSpc>
              <a:defRPr/>
            </a:pPr>
            <a:r>
              <a:rPr lang="en-US" sz="2600" dirty="0" smtClean="0">
                <a:solidFill>
                  <a:schemeClr val="tx1"/>
                </a:solidFill>
              </a:rPr>
              <a:t>Report </a:t>
            </a:r>
            <a:r>
              <a:rPr lang="en-US" sz="2600" dirty="0">
                <a:solidFill>
                  <a:schemeClr val="tx1"/>
                </a:solidFill>
              </a:rPr>
              <a:t>all breaches or suspected breaches of confidentiality </a:t>
            </a:r>
            <a:r>
              <a:rPr lang="en-US" sz="2600" dirty="0" smtClean="0">
                <a:solidFill>
                  <a:schemeClr val="tx1"/>
                </a:solidFill>
              </a:rPr>
              <a:t>immediately to your supervisor or ORP.</a:t>
            </a:r>
            <a:endParaRPr lang="en-US" sz="2600" dirty="0">
              <a:solidFill>
                <a:schemeClr val="tx1"/>
              </a:solidFill>
            </a:endParaRPr>
          </a:p>
          <a:p>
            <a:pPr>
              <a:lnSpc>
                <a:spcPct val="110000"/>
              </a:lnSpc>
              <a:defRPr/>
            </a:pPr>
            <a:r>
              <a:rPr lang="en-US" sz="2600" dirty="0" smtClean="0">
                <a:solidFill>
                  <a:schemeClr val="tx1"/>
                </a:solidFill>
              </a:rPr>
              <a:t>The ORP is to be notified as soon as possible after the event occurs; within the same day if possible.</a:t>
            </a:r>
          </a:p>
          <a:p>
            <a:pPr>
              <a:lnSpc>
                <a:spcPct val="110000"/>
              </a:lnSpc>
              <a:defRPr/>
            </a:pPr>
            <a:r>
              <a:rPr lang="en-US" sz="2600" dirty="0" smtClean="0">
                <a:solidFill>
                  <a:schemeClr val="tx1"/>
                </a:solidFill>
              </a:rPr>
              <a:t>Report breaches to your CDC Epidemiologist and Project Officer too.</a:t>
            </a:r>
            <a:endParaRPr lang="en-US" sz="2600" dirty="0">
              <a:solidFill>
                <a:schemeClr val="tx1"/>
              </a:solidFill>
            </a:endParaRPr>
          </a:p>
          <a:p>
            <a:pPr>
              <a:lnSpc>
                <a:spcPct val="110000"/>
              </a:lnSpc>
              <a:defRPr/>
            </a:pPr>
            <a:endParaRPr lang="en-US" sz="2400" dirty="0" smtClean="0">
              <a:solidFill>
                <a:schemeClr val="tx2"/>
              </a:solidFill>
            </a:endParaRPr>
          </a:p>
          <a:p>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45</a:t>
            </a:fld>
            <a:endParaRPr lang="en-US" dirty="0">
              <a:solidFill>
                <a:schemeClr val="tx2"/>
              </a:solidFill>
            </a:endParaRPr>
          </a:p>
        </p:txBody>
      </p:sp>
    </p:spTree>
    <p:extLst>
      <p:ext uri="{BB962C8B-B14F-4D97-AF65-F5344CB8AC3E}">
        <p14:creationId xmlns:p14="http://schemas.microsoft.com/office/powerpoint/2010/main" val="17998300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802" y="364781"/>
            <a:ext cx="8463617" cy="889861"/>
          </a:xfrm>
        </p:spPr>
        <p:txBody>
          <a:bodyPr>
            <a:normAutofit/>
          </a:bodyPr>
          <a:lstStyle/>
          <a:p>
            <a:r>
              <a:rPr lang="en-US" sz="3200" b="1" dirty="0" smtClean="0">
                <a:solidFill>
                  <a:schemeClr val="tx1"/>
                </a:solidFill>
              </a:rPr>
              <a:t>Breach of Confidentiality (Continued)</a:t>
            </a:r>
            <a:endParaRPr lang="en-US" sz="3200" b="1" dirty="0">
              <a:solidFill>
                <a:schemeClr val="tx1"/>
              </a:solidFill>
            </a:endParaRPr>
          </a:p>
        </p:txBody>
      </p:sp>
      <p:sp>
        <p:nvSpPr>
          <p:cNvPr id="2" name="Content Placeholder 1"/>
          <p:cNvSpPr>
            <a:spLocks noGrp="1"/>
          </p:cNvSpPr>
          <p:nvPr>
            <p:ph idx="1"/>
          </p:nvPr>
        </p:nvSpPr>
        <p:spPr>
          <a:xfrm>
            <a:off x="274717" y="1254642"/>
            <a:ext cx="9539785" cy="5443870"/>
          </a:xfrm>
        </p:spPr>
        <p:txBody>
          <a:bodyPr>
            <a:noAutofit/>
          </a:bodyPr>
          <a:lstStyle/>
          <a:p>
            <a:pPr>
              <a:lnSpc>
                <a:spcPct val="110000"/>
              </a:lnSpc>
              <a:defRPr/>
            </a:pPr>
            <a:r>
              <a:rPr lang="en-US" sz="2600" dirty="0" smtClean="0">
                <a:solidFill>
                  <a:schemeClr val="tx1"/>
                </a:solidFill>
              </a:rPr>
              <a:t>Unauthorized release of PII from a federally supported data system must be reported to CDC within one hour of discovery to the NCHHSTP Information System Security Officer (ISSO).</a:t>
            </a:r>
          </a:p>
          <a:p>
            <a:pPr>
              <a:lnSpc>
                <a:spcPct val="110000"/>
              </a:lnSpc>
              <a:defRPr/>
            </a:pPr>
            <a:r>
              <a:rPr lang="en-US" sz="2600" dirty="0" smtClean="0">
                <a:solidFill>
                  <a:schemeClr val="tx1"/>
                </a:solidFill>
              </a:rPr>
              <a:t>Notify your CDC program project officer or epidemiologist who can assist you with required reporting.</a:t>
            </a:r>
          </a:p>
          <a:p>
            <a:pPr>
              <a:lnSpc>
                <a:spcPct val="110000"/>
              </a:lnSpc>
              <a:defRPr/>
            </a:pPr>
            <a:r>
              <a:rPr lang="en-US" sz="2600" dirty="0" smtClean="0">
                <a:solidFill>
                  <a:schemeClr val="tx1"/>
                </a:solidFill>
              </a:rPr>
              <a:t>See Standard 1.5 of the NCHHSTP Data Security and Confidentiality Guidelines for more information regarding policies and procedures related to breaches in confidentiality. </a:t>
            </a:r>
            <a:endParaRPr lang="en-US" sz="2600" dirty="0" smtClean="0">
              <a:solidFill>
                <a:schemeClr val="tx2"/>
              </a:solidFill>
            </a:endParaRPr>
          </a:p>
          <a:p>
            <a:endParaRPr lang="en-US" sz="2600" dirty="0">
              <a:solidFill>
                <a:schemeClr val="tx2"/>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46</a:t>
            </a:fld>
            <a:endParaRPr lang="en-US" dirty="0">
              <a:solidFill>
                <a:schemeClr val="tx2"/>
              </a:solidFill>
            </a:endParaRPr>
          </a:p>
        </p:txBody>
      </p:sp>
    </p:spTree>
    <p:extLst>
      <p:ext uri="{BB962C8B-B14F-4D97-AF65-F5344CB8AC3E}">
        <p14:creationId xmlns:p14="http://schemas.microsoft.com/office/powerpoint/2010/main" val="32141525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8863" y="576549"/>
            <a:ext cx="8008659" cy="1320800"/>
          </a:xfrm>
        </p:spPr>
        <p:txBody>
          <a:bodyPr>
            <a:normAutofit/>
          </a:bodyPr>
          <a:lstStyle/>
          <a:p>
            <a:r>
              <a:rPr lang="en-US" sz="3200" b="1" dirty="0" smtClean="0">
                <a:solidFill>
                  <a:schemeClr val="tx1"/>
                </a:solidFill>
              </a:rPr>
              <a:t>Breach of Confidentiality </a:t>
            </a:r>
            <a:r>
              <a:rPr lang="en-US" sz="3200" b="1" dirty="0">
                <a:solidFill>
                  <a:schemeClr val="tx1"/>
                </a:solidFill>
              </a:rPr>
              <a:t>(Continued)</a:t>
            </a:r>
            <a:endParaRPr lang="en-US" b="1" dirty="0">
              <a:solidFill>
                <a:schemeClr val="tx1"/>
              </a:solidFill>
            </a:endParaRPr>
          </a:p>
        </p:txBody>
      </p:sp>
      <p:sp>
        <p:nvSpPr>
          <p:cNvPr id="2" name="Content Placeholder 1"/>
          <p:cNvSpPr>
            <a:spLocks noGrp="1"/>
          </p:cNvSpPr>
          <p:nvPr>
            <p:ph idx="1"/>
          </p:nvPr>
        </p:nvSpPr>
        <p:spPr>
          <a:xfrm>
            <a:off x="998862" y="1897349"/>
            <a:ext cx="8607845" cy="4509140"/>
          </a:xfrm>
        </p:spPr>
        <p:txBody>
          <a:bodyPr>
            <a:normAutofit/>
          </a:bodyPr>
          <a:lstStyle/>
          <a:p>
            <a:r>
              <a:rPr lang="en-US" sz="2800" b="1" dirty="0">
                <a:solidFill>
                  <a:schemeClr val="tx1"/>
                </a:solidFill>
              </a:rPr>
              <a:t>Staff Responsibilities</a:t>
            </a:r>
          </a:p>
          <a:p>
            <a:endParaRPr lang="en-US" sz="2800" dirty="0">
              <a:solidFill>
                <a:schemeClr val="tx1"/>
              </a:solidFill>
            </a:endParaRPr>
          </a:p>
          <a:p>
            <a:pPr lvl="1"/>
            <a:r>
              <a:rPr lang="en-US" sz="2600" dirty="0" smtClean="0">
                <a:solidFill>
                  <a:schemeClr val="tx1"/>
                </a:solidFill>
              </a:rPr>
              <a:t>Example: All </a:t>
            </a:r>
            <a:r>
              <a:rPr lang="en-US" sz="2600" dirty="0">
                <a:solidFill>
                  <a:schemeClr val="tx1"/>
                </a:solidFill>
              </a:rPr>
              <a:t>staff authorized to handle </a:t>
            </a:r>
            <a:r>
              <a:rPr lang="en-US" sz="2600" dirty="0" smtClean="0">
                <a:solidFill>
                  <a:schemeClr val="tx1"/>
                </a:solidFill>
              </a:rPr>
              <a:t>Surveillance </a:t>
            </a:r>
            <a:r>
              <a:rPr lang="en-US" sz="2600" dirty="0">
                <a:solidFill>
                  <a:schemeClr val="tx1"/>
                </a:solidFill>
              </a:rPr>
              <a:t>information will immediately report all breaches or suspected breaches of confidentiality to the </a:t>
            </a:r>
            <a:r>
              <a:rPr lang="en-US" sz="2600" dirty="0" smtClean="0">
                <a:solidFill>
                  <a:schemeClr val="tx1"/>
                </a:solidFill>
              </a:rPr>
              <a:t>appropriate </a:t>
            </a:r>
            <a:r>
              <a:rPr lang="en-US" sz="2600" dirty="0">
                <a:solidFill>
                  <a:schemeClr val="tx1"/>
                </a:solidFill>
              </a:rPr>
              <a:t>Surveillance Coordinator who will then immediately notify the ORP. </a:t>
            </a:r>
            <a:endParaRPr lang="en-US" sz="2600" dirty="0" smtClean="0">
              <a:solidFill>
                <a:schemeClr val="tx1"/>
              </a:solidFill>
            </a:endParaRPr>
          </a:p>
          <a:p>
            <a:pPr lvl="1"/>
            <a:r>
              <a:rPr lang="en-US" sz="2600" dirty="0" smtClean="0">
                <a:solidFill>
                  <a:schemeClr val="tx1"/>
                </a:solidFill>
              </a:rPr>
              <a:t>This applies to all public health information including HIV, TB, STD, and hepatitis.</a:t>
            </a:r>
            <a:endParaRPr lang="en-US" sz="2600" dirty="0">
              <a:solidFill>
                <a:schemeClr val="tx1"/>
              </a:solidFill>
            </a:endParaRPr>
          </a:p>
          <a:p>
            <a:pPr>
              <a:buNone/>
            </a:pPr>
            <a:endParaRPr lang="en-US"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47</a:t>
            </a:fld>
            <a:endParaRPr lang="en-US" dirty="0">
              <a:solidFill>
                <a:schemeClr val="tx2"/>
              </a:solidFill>
            </a:endParaRPr>
          </a:p>
        </p:txBody>
      </p:sp>
    </p:spTree>
    <p:extLst>
      <p:ext uri="{BB962C8B-B14F-4D97-AF65-F5344CB8AC3E}">
        <p14:creationId xmlns:p14="http://schemas.microsoft.com/office/powerpoint/2010/main" val="2275326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5811" y="532482"/>
            <a:ext cx="8612903" cy="681721"/>
          </a:xfrm>
        </p:spPr>
        <p:txBody>
          <a:bodyPr/>
          <a:lstStyle/>
          <a:p>
            <a:r>
              <a:rPr lang="en-US" sz="3200" b="1" dirty="0" smtClean="0">
                <a:solidFill>
                  <a:schemeClr val="tx1"/>
                </a:solidFill>
              </a:rPr>
              <a:t>Breach of Confidentiality </a:t>
            </a:r>
            <a:r>
              <a:rPr lang="en-US" sz="3200" b="1" dirty="0">
                <a:solidFill>
                  <a:schemeClr val="tx1"/>
                </a:solidFill>
              </a:rPr>
              <a:t>(Continued</a:t>
            </a:r>
            <a:r>
              <a:rPr lang="en-US" b="1" dirty="0">
                <a:solidFill>
                  <a:schemeClr val="tx1"/>
                </a:solidFill>
              </a:rPr>
              <a:t>) </a:t>
            </a:r>
          </a:p>
        </p:txBody>
      </p:sp>
      <p:sp>
        <p:nvSpPr>
          <p:cNvPr id="2" name="Content Placeholder 1"/>
          <p:cNvSpPr>
            <a:spLocks noGrp="1"/>
          </p:cNvSpPr>
          <p:nvPr>
            <p:ph idx="1"/>
          </p:nvPr>
        </p:nvSpPr>
        <p:spPr>
          <a:xfrm>
            <a:off x="736979" y="1624546"/>
            <a:ext cx="9012947" cy="5233453"/>
          </a:xfrm>
        </p:spPr>
        <p:txBody>
          <a:bodyPr>
            <a:normAutofit/>
          </a:bodyPr>
          <a:lstStyle/>
          <a:p>
            <a:r>
              <a:rPr lang="en-US" sz="2800" b="1" dirty="0">
                <a:solidFill>
                  <a:schemeClr val="tx2"/>
                </a:solidFill>
              </a:rPr>
              <a:t>Penalty for unauthorized release of </a:t>
            </a:r>
            <a:r>
              <a:rPr lang="en-US" sz="2800" b="1" dirty="0" smtClean="0">
                <a:solidFill>
                  <a:schemeClr val="tx2"/>
                </a:solidFill>
              </a:rPr>
              <a:t>information</a:t>
            </a:r>
            <a:endParaRPr lang="en-US" sz="2800" b="1" dirty="0">
              <a:solidFill>
                <a:schemeClr val="tx2"/>
              </a:solidFill>
            </a:endParaRPr>
          </a:p>
          <a:p>
            <a:pPr marL="457200" lvl="1" indent="0">
              <a:buNone/>
            </a:pPr>
            <a:endParaRPr lang="en-US" sz="2200" b="1" dirty="0"/>
          </a:p>
          <a:p>
            <a:pPr lvl="1"/>
            <a:r>
              <a:rPr lang="en-US" sz="2400" dirty="0">
                <a:solidFill>
                  <a:schemeClr val="tx2"/>
                </a:solidFill>
              </a:rPr>
              <a:t>Breach of security and confidentiality pertaining to confidential Surveillance information may result in suspension, demotion, or termination based on the severity of the offense.  The severity of the offense and appropriate disciplinary action for all </a:t>
            </a:r>
            <a:r>
              <a:rPr lang="en-US" sz="2400" b="1" dirty="0" smtClean="0">
                <a:solidFill>
                  <a:srgbClr val="0070C0"/>
                </a:solidFill>
              </a:rPr>
              <a:t>insert program name</a:t>
            </a:r>
            <a:r>
              <a:rPr lang="en-US" sz="2400" dirty="0" smtClean="0"/>
              <a:t> </a:t>
            </a:r>
            <a:r>
              <a:rPr lang="en-US" sz="2400" dirty="0">
                <a:solidFill>
                  <a:schemeClr val="tx2"/>
                </a:solidFill>
              </a:rPr>
              <a:t>staff with access to </a:t>
            </a:r>
            <a:r>
              <a:rPr lang="en-US" sz="2400" dirty="0" smtClean="0">
                <a:solidFill>
                  <a:schemeClr val="tx2"/>
                </a:solidFill>
              </a:rPr>
              <a:t>surveillance </a:t>
            </a:r>
            <a:r>
              <a:rPr lang="en-US" sz="2400" dirty="0">
                <a:solidFill>
                  <a:schemeClr val="tx2"/>
                </a:solidFill>
              </a:rPr>
              <a:t>information will be determined by the </a:t>
            </a:r>
            <a:r>
              <a:rPr lang="en-US" sz="2400" dirty="0" smtClean="0">
                <a:solidFill>
                  <a:schemeClr val="tx2"/>
                </a:solidFill>
              </a:rPr>
              <a:t>ORP, HR, and the Legal Affairs Office.  </a:t>
            </a:r>
            <a:endParaRPr lang="en-US" sz="2400" dirty="0">
              <a:solidFill>
                <a:schemeClr val="tx2"/>
              </a:solidFill>
            </a:endParaRPr>
          </a:p>
          <a:p>
            <a:pPr lvl="1"/>
            <a:r>
              <a:rPr lang="en-US" sz="2400" b="1" dirty="0" smtClean="0">
                <a:solidFill>
                  <a:srgbClr val="0070C0"/>
                </a:solidFill>
              </a:rPr>
              <a:t>Give your program’s disciplinary action here</a:t>
            </a:r>
          </a:p>
          <a:p>
            <a:pPr lvl="1"/>
            <a:endParaRPr lang="en-US"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48</a:t>
            </a:fld>
            <a:endParaRPr lang="en-US" dirty="0">
              <a:solidFill>
                <a:schemeClr val="tx1"/>
              </a:solidFill>
            </a:endParaRPr>
          </a:p>
        </p:txBody>
      </p:sp>
    </p:spTree>
    <p:extLst>
      <p:ext uri="{BB962C8B-B14F-4D97-AF65-F5344CB8AC3E}">
        <p14:creationId xmlns:p14="http://schemas.microsoft.com/office/powerpoint/2010/main" val="7319155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Remember</a:t>
            </a:r>
            <a:endParaRPr lang="en-US" sz="3200" b="1" dirty="0">
              <a:solidFill>
                <a:schemeClr val="tx1"/>
              </a:solidFill>
            </a:endParaRPr>
          </a:p>
        </p:txBody>
      </p:sp>
      <p:sp>
        <p:nvSpPr>
          <p:cNvPr id="2" name="Content Placeholder 1"/>
          <p:cNvSpPr>
            <a:spLocks noGrp="1"/>
          </p:cNvSpPr>
          <p:nvPr>
            <p:ph idx="1"/>
          </p:nvPr>
        </p:nvSpPr>
        <p:spPr>
          <a:xfrm>
            <a:off x="958274" y="1426684"/>
            <a:ext cx="8461147" cy="4648200"/>
          </a:xfrm>
        </p:spPr>
        <p:txBody>
          <a:bodyPr>
            <a:normAutofit lnSpcReduction="10000"/>
          </a:bodyPr>
          <a:lstStyle/>
          <a:p>
            <a:endParaRPr lang="en-US" sz="2400" dirty="0">
              <a:solidFill>
                <a:schemeClr val="tx2"/>
              </a:solidFill>
            </a:endParaRPr>
          </a:p>
          <a:p>
            <a:r>
              <a:rPr lang="en-US" sz="2800" dirty="0">
                <a:solidFill>
                  <a:schemeClr val="tx1"/>
                </a:solidFill>
              </a:rPr>
              <a:t>Security &amp; Confidentiality is EVERYONE’S responsibility. Exercise good judgment in the daily management of </a:t>
            </a:r>
            <a:r>
              <a:rPr lang="en-US" sz="2800" dirty="0" smtClean="0">
                <a:solidFill>
                  <a:schemeClr val="tx1"/>
                </a:solidFill>
              </a:rPr>
              <a:t>all public health information.</a:t>
            </a:r>
            <a:endParaRPr lang="en-US" sz="2800" dirty="0">
              <a:solidFill>
                <a:schemeClr val="tx1"/>
              </a:solidFill>
            </a:endParaRPr>
          </a:p>
          <a:p>
            <a:r>
              <a:rPr lang="en-US" sz="2800" dirty="0">
                <a:solidFill>
                  <a:schemeClr val="tx1"/>
                </a:solidFill>
              </a:rPr>
              <a:t>As public health workers, we have an obligation to conduct our jobs in a manner that protects the confidentiality of clients infected with </a:t>
            </a:r>
            <a:r>
              <a:rPr lang="en-US" sz="2800" dirty="0" smtClean="0">
                <a:solidFill>
                  <a:schemeClr val="tx1"/>
                </a:solidFill>
              </a:rPr>
              <a:t>HIV/STD/TB/hepatitis or other diseases, and </a:t>
            </a:r>
            <a:r>
              <a:rPr lang="en-US" sz="2800" dirty="0">
                <a:solidFill>
                  <a:schemeClr val="tx1"/>
                </a:solidFill>
              </a:rPr>
              <a:t>to maintain the public trust.</a:t>
            </a:r>
          </a:p>
          <a:p>
            <a:r>
              <a:rPr lang="en-US" sz="2800" dirty="0">
                <a:solidFill>
                  <a:schemeClr val="tx1"/>
                </a:solidFill>
              </a:rPr>
              <a:t>Destroy data if it is no longer needed.</a:t>
            </a:r>
          </a:p>
          <a:p>
            <a:pPr marL="0" indent="0">
              <a:buNone/>
            </a:pPr>
            <a:endParaRPr lang="en-US" sz="2400" dirty="0">
              <a:solidFill>
                <a:schemeClr val="tx2"/>
              </a:solidFill>
            </a:endParaRPr>
          </a:p>
          <a:p>
            <a:endParaRPr lang="en-US" sz="2400" dirty="0">
              <a:solidFill>
                <a:schemeClr val="tx2"/>
              </a:solidFill>
            </a:endParaRPr>
          </a:p>
        </p:txBody>
      </p:sp>
      <p:sp>
        <p:nvSpPr>
          <p:cNvPr id="4" name="Slide Number Placeholder 3"/>
          <p:cNvSpPr>
            <a:spLocks noGrp="1"/>
          </p:cNvSpPr>
          <p:nvPr>
            <p:ph type="sldNum" sz="quarter" idx="12"/>
          </p:nvPr>
        </p:nvSpPr>
        <p:spPr>
          <a:xfrm>
            <a:off x="8592902" y="6026374"/>
            <a:ext cx="683517" cy="365125"/>
          </a:xfrm>
        </p:spPr>
        <p:txBody>
          <a:bodyPr/>
          <a:lstStyle/>
          <a:p>
            <a:fld id="{69F61D29-9B18-4C18-84F4-EE6CDFAA2973}" type="slidenum">
              <a:rPr lang="en-US" smtClean="0">
                <a:solidFill>
                  <a:schemeClr val="tx2"/>
                </a:solidFill>
              </a:rPr>
              <a:pPr/>
              <a:t>49</a:t>
            </a:fld>
            <a:endParaRPr lang="en-US" dirty="0">
              <a:solidFill>
                <a:schemeClr val="tx2"/>
              </a:solidFill>
            </a:endParaRPr>
          </a:p>
        </p:txBody>
      </p:sp>
    </p:spTree>
    <p:extLst>
      <p:ext uri="{BB962C8B-B14F-4D97-AF65-F5344CB8AC3E}">
        <p14:creationId xmlns:p14="http://schemas.microsoft.com/office/powerpoint/2010/main" val="217835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Legal Background  </a:t>
            </a:r>
            <a:endParaRPr lang="en-US" sz="3200" b="1" dirty="0">
              <a:solidFill>
                <a:schemeClr val="tx1"/>
              </a:solidFill>
            </a:endParaRPr>
          </a:p>
        </p:txBody>
      </p:sp>
      <p:sp>
        <p:nvSpPr>
          <p:cNvPr id="2" name="Content Placeholder 1"/>
          <p:cNvSpPr>
            <a:spLocks noGrp="1"/>
          </p:cNvSpPr>
          <p:nvPr>
            <p:ph idx="1"/>
          </p:nvPr>
        </p:nvSpPr>
        <p:spPr>
          <a:xfrm>
            <a:off x="943775" y="1665385"/>
            <a:ext cx="8927337" cy="3880773"/>
          </a:xfrm>
        </p:spPr>
        <p:txBody>
          <a:bodyPr>
            <a:normAutofit/>
          </a:bodyPr>
          <a:lstStyle/>
          <a:p>
            <a:r>
              <a:rPr lang="en-US" sz="2800" b="1" dirty="0">
                <a:solidFill>
                  <a:schemeClr val="tx1"/>
                </a:solidFill>
              </a:rPr>
              <a:t>Local </a:t>
            </a:r>
            <a:r>
              <a:rPr lang="en-US" sz="2800" b="1" dirty="0" smtClean="0">
                <a:solidFill>
                  <a:schemeClr val="tx1"/>
                </a:solidFill>
              </a:rPr>
              <a:t>Regulations: Insert here  </a:t>
            </a:r>
            <a:endParaRPr lang="en-US" sz="2800" dirty="0" smtClean="0">
              <a:solidFill>
                <a:schemeClr val="tx1"/>
              </a:solidFill>
            </a:endParaRPr>
          </a:p>
          <a:p>
            <a:endParaRPr lang="en-US" sz="2800" dirty="0"/>
          </a:p>
          <a:p>
            <a:pPr marL="0" indent="0">
              <a:buNone/>
            </a:pPr>
            <a:r>
              <a:rPr lang="en-US" sz="2800" dirty="0"/>
              <a:t> </a:t>
            </a:r>
            <a:r>
              <a:rPr lang="en-US" sz="2800" dirty="0" smtClean="0"/>
              <a:t>    </a:t>
            </a:r>
            <a:r>
              <a:rPr lang="en-US" sz="2800" b="1" dirty="0" smtClean="0">
                <a:solidFill>
                  <a:srgbClr val="0070C0"/>
                </a:solidFill>
              </a:rPr>
              <a:t>Insert wording of your local law that requires reporting of HIV/hepatitis/TB/STDs and other communicable diseases and covers confidentiality of personal information</a:t>
            </a:r>
            <a:endParaRPr lang="en-US"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5</a:t>
            </a:fld>
            <a:endParaRPr lang="en-US" sz="1050" dirty="0">
              <a:solidFill>
                <a:schemeClr val="tx2"/>
              </a:solidFill>
            </a:endParaRPr>
          </a:p>
        </p:txBody>
      </p:sp>
    </p:spTree>
    <p:extLst>
      <p:ext uri="{BB962C8B-B14F-4D97-AF65-F5344CB8AC3E}">
        <p14:creationId xmlns:p14="http://schemas.microsoft.com/office/powerpoint/2010/main" val="3444536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rPr>
              <a:t>Who to Contact?  </a:t>
            </a:r>
            <a:endParaRPr lang="en-US" sz="3200" b="1" dirty="0">
              <a:solidFill>
                <a:schemeClr val="tx1"/>
              </a:solidFill>
            </a:endParaRPr>
          </a:p>
        </p:txBody>
      </p:sp>
      <p:sp>
        <p:nvSpPr>
          <p:cNvPr id="3" name="Content Placeholder 2"/>
          <p:cNvSpPr>
            <a:spLocks noGrp="1"/>
          </p:cNvSpPr>
          <p:nvPr>
            <p:ph idx="1"/>
          </p:nvPr>
        </p:nvSpPr>
        <p:spPr>
          <a:xfrm>
            <a:off x="1324708" y="1814750"/>
            <a:ext cx="4982307" cy="3249619"/>
          </a:xfrm>
        </p:spPr>
        <p:txBody>
          <a:bodyPr>
            <a:normAutofit fontScale="85000" lnSpcReduction="20000"/>
          </a:bodyPr>
          <a:lstStyle/>
          <a:p>
            <a:pPr marL="0" indent="0">
              <a:buSzPct val="100000"/>
              <a:buNone/>
            </a:pPr>
            <a:r>
              <a:rPr lang="en-US" sz="3600" b="1" dirty="0" smtClean="0">
                <a:solidFill>
                  <a:srgbClr val="0070C0"/>
                </a:solidFill>
              </a:rPr>
              <a:t>Insert name of ORP</a:t>
            </a:r>
          </a:p>
          <a:p>
            <a:pPr marL="0" indent="0">
              <a:buSzPct val="100000"/>
              <a:buNone/>
            </a:pPr>
            <a:r>
              <a:rPr lang="en-US" sz="3600" b="1" i="1" dirty="0" smtClean="0">
                <a:solidFill>
                  <a:srgbClr val="0070C0"/>
                </a:solidFill>
              </a:rPr>
              <a:t>ORP email</a:t>
            </a:r>
            <a:endParaRPr lang="en-US" sz="3600" b="1" dirty="0">
              <a:solidFill>
                <a:srgbClr val="0070C0"/>
              </a:solidFill>
            </a:endParaRPr>
          </a:p>
          <a:p>
            <a:pPr marL="0" indent="0">
              <a:buSzPct val="100000"/>
              <a:buNone/>
            </a:pPr>
            <a:r>
              <a:rPr lang="en-US" sz="3600" dirty="0" smtClean="0">
                <a:solidFill>
                  <a:schemeClr val="tx1"/>
                </a:solidFill>
              </a:rPr>
              <a:t>Telephone</a:t>
            </a:r>
            <a:r>
              <a:rPr lang="en-US" sz="3600" dirty="0">
                <a:solidFill>
                  <a:schemeClr val="tx1"/>
                </a:solidFill>
              </a:rPr>
              <a:t>: </a:t>
            </a:r>
            <a:r>
              <a:rPr lang="en-US" sz="3600" b="1" dirty="0" smtClean="0">
                <a:solidFill>
                  <a:srgbClr val="0070C0"/>
                </a:solidFill>
              </a:rPr>
              <a:t>ORP number</a:t>
            </a:r>
          </a:p>
          <a:p>
            <a:pPr marL="457200" indent="-457200">
              <a:buFont typeface="+mj-lt"/>
              <a:buAutoNum type="arabicPeriod"/>
            </a:pPr>
            <a:endParaRPr lang="en-US" sz="3600" dirty="0">
              <a:solidFill>
                <a:schemeClr val="tx1"/>
              </a:solidFill>
            </a:endParaRPr>
          </a:p>
          <a:p>
            <a:pPr marL="0" indent="0">
              <a:buNone/>
            </a:pPr>
            <a:r>
              <a:rPr lang="en-US" sz="3600" b="1" dirty="0" smtClean="0">
                <a:solidFill>
                  <a:srgbClr val="0070C0"/>
                </a:solidFill>
              </a:rPr>
              <a:t>Your </a:t>
            </a:r>
            <a:r>
              <a:rPr lang="en-US" sz="3600" b="1" dirty="0">
                <a:solidFill>
                  <a:srgbClr val="0070C0"/>
                </a:solidFill>
              </a:rPr>
              <a:t>Supervisor  </a:t>
            </a:r>
          </a:p>
          <a:p>
            <a:pPr marL="0" indent="0">
              <a:buNone/>
            </a:pPr>
            <a:endParaRPr lang="en-US" sz="2400" dirty="0"/>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50</a:t>
            </a:fld>
            <a:endParaRPr lang="en-US" dirty="0">
              <a:solidFill>
                <a:schemeClr val="tx2"/>
              </a:solidFill>
            </a:endParaRPr>
          </a:p>
        </p:txBody>
      </p:sp>
    </p:spTree>
    <p:extLst>
      <p:ext uri="{BB962C8B-B14F-4D97-AF65-F5344CB8AC3E}">
        <p14:creationId xmlns:p14="http://schemas.microsoft.com/office/powerpoint/2010/main" val="316785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solidFill>
                  <a:schemeClr val="tx1"/>
                </a:solidFill>
              </a:rPr>
              <a:t>Grantees’ Responsibilities</a:t>
            </a:r>
            <a:endParaRPr lang="en-US" sz="3200" b="1" dirty="0">
              <a:solidFill>
                <a:schemeClr val="tx1"/>
              </a:solidFill>
            </a:endParaRPr>
          </a:p>
        </p:txBody>
      </p:sp>
      <p:sp>
        <p:nvSpPr>
          <p:cNvPr id="2" name="Content Placeholder 1"/>
          <p:cNvSpPr>
            <a:spLocks noGrp="1"/>
          </p:cNvSpPr>
          <p:nvPr>
            <p:ph idx="1"/>
          </p:nvPr>
        </p:nvSpPr>
        <p:spPr>
          <a:xfrm>
            <a:off x="910725" y="1590102"/>
            <a:ext cx="8453611" cy="3880773"/>
          </a:xfrm>
        </p:spPr>
        <p:txBody>
          <a:bodyPr>
            <a:noAutofit/>
          </a:bodyPr>
          <a:lstStyle/>
          <a:p>
            <a:r>
              <a:rPr lang="en-US" sz="2800" dirty="0">
                <a:solidFill>
                  <a:schemeClr val="tx1"/>
                </a:solidFill>
              </a:rPr>
              <a:t>The CDC requires all federally funded </a:t>
            </a:r>
            <a:r>
              <a:rPr lang="en-US" sz="2800" dirty="0" smtClean="0">
                <a:solidFill>
                  <a:schemeClr val="tx1"/>
                </a:solidFill>
              </a:rPr>
              <a:t>Viral Hepatitis/HIV/STD/TB </a:t>
            </a:r>
            <a:r>
              <a:rPr lang="en-US" sz="2800" dirty="0">
                <a:solidFill>
                  <a:schemeClr val="tx1"/>
                </a:solidFill>
              </a:rPr>
              <a:t>Surveillance programs (Funding Opportunity Announcement </a:t>
            </a:r>
            <a:r>
              <a:rPr lang="en-US" sz="2800" dirty="0" smtClean="0">
                <a:solidFill>
                  <a:schemeClr val="tx1"/>
                </a:solidFill>
              </a:rPr>
              <a:t>PS18-1801) </a:t>
            </a:r>
            <a:r>
              <a:rPr lang="en-US" sz="2800" dirty="0">
                <a:solidFill>
                  <a:schemeClr val="tx1"/>
                </a:solidFill>
              </a:rPr>
              <a:t>to have a security and confidentiality policy that is in full compliance with the </a:t>
            </a:r>
            <a:r>
              <a:rPr lang="en-US" sz="2800" i="1" dirty="0">
                <a:solidFill>
                  <a:schemeClr val="tx1"/>
                </a:solidFill>
              </a:rPr>
              <a:t>National Center for HIV/AIDS, Viral Hepatitis, STD, and TB Prevention’s (NCHHSTP) Data Security and Confidentiality Guidelines for HIV, Viral Hepatitis, Sexually Transmitted Disease, and Tuberculosis Programs (2011)</a:t>
            </a:r>
            <a:r>
              <a:rPr lang="en-US" sz="2800" i="1" dirty="0" smtClean="0">
                <a:solidFill>
                  <a:schemeClr val="tx1"/>
                </a:solidFill>
              </a:rPr>
              <a:t> </a:t>
            </a:r>
            <a:endParaRPr lang="en-US" sz="2800" i="1"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2"/>
                </a:solidFill>
              </a:rPr>
              <a:pPr/>
              <a:t>6</a:t>
            </a:fld>
            <a:endParaRPr lang="en-US" dirty="0">
              <a:solidFill>
                <a:schemeClr val="tx2"/>
              </a:solidFill>
            </a:endParaRPr>
          </a:p>
        </p:txBody>
      </p:sp>
    </p:spTree>
    <p:extLst>
      <p:ext uri="{BB962C8B-B14F-4D97-AF65-F5344CB8AC3E}">
        <p14:creationId xmlns:p14="http://schemas.microsoft.com/office/powerpoint/2010/main" val="3710910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9784" y="589512"/>
            <a:ext cx="8184629" cy="1077218"/>
          </a:xfrm>
          <a:prstGeom prst="rect">
            <a:avLst/>
          </a:prstGeom>
        </p:spPr>
        <p:txBody>
          <a:bodyPr wrap="square">
            <a:spAutoFit/>
          </a:bodyPr>
          <a:lstStyle/>
          <a:p>
            <a:r>
              <a:rPr lang="en-US" sz="3200" b="1" dirty="0"/>
              <a:t>2011 NCHHSTP </a:t>
            </a:r>
            <a:r>
              <a:rPr lang="en-US" sz="3200" b="1" dirty="0" smtClean="0"/>
              <a:t>Data </a:t>
            </a:r>
            <a:r>
              <a:rPr lang="en-US" sz="3200" b="1" dirty="0"/>
              <a:t>Security and Confidentiality Guidelines</a:t>
            </a:r>
            <a:endParaRPr lang="en-US" sz="3200" dirty="0"/>
          </a:p>
        </p:txBody>
      </p:sp>
      <p:sp>
        <p:nvSpPr>
          <p:cNvPr id="8" name="Rectangle 7"/>
          <p:cNvSpPr/>
          <p:nvPr/>
        </p:nvSpPr>
        <p:spPr>
          <a:xfrm>
            <a:off x="812799" y="1494197"/>
            <a:ext cx="5646298" cy="5293757"/>
          </a:xfrm>
          <a:prstGeom prst="rect">
            <a:avLst/>
          </a:prstGeom>
        </p:spPr>
        <p:txBody>
          <a:bodyPr wrap="square">
            <a:spAutoFit/>
          </a:bodyPr>
          <a:lstStyle/>
          <a:p>
            <a:pPr marL="285750" indent="-285750">
              <a:spcAft>
                <a:spcPts val="600"/>
              </a:spcAft>
              <a:buFont typeface="Arial" panose="020B0604020202020204" pitchFamily="34" charset="0"/>
              <a:buChar char="•"/>
            </a:pPr>
            <a:endParaRPr lang="en-US" sz="2000" dirty="0"/>
          </a:p>
          <a:p>
            <a:pPr marL="342900" indent="-342900">
              <a:spcAft>
                <a:spcPts val="600"/>
              </a:spcAft>
              <a:buClr>
                <a:schemeClr val="accent1"/>
              </a:buClr>
              <a:buFont typeface="Webdings" panose="05030102010509060703" pitchFamily="18" charset="2"/>
              <a:buChar char=""/>
            </a:pPr>
            <a:r>
              <a:rPr lang="en-US" sz="2000" dirty="0"/>
              <a:t>Establishes standards to ensure appropriate  collection, storage, sharing, and use of data across surveillance and program areas for the National Center for HIV/AIDS, Viral Hepatitis, STD, and TB Prevention (NCHHSTP).</a:t>
            </a:r>
          </a:p>
          <a:p>
            <a:pPr marL="342900" indent="-342900">
              <a:spcAft>
                <a:spcPts val="600"/>
              </a:spcAft>
              <a:buClr>
                <a:schemeClr val="accent1"/>
              </a:buClr>
              <a:buFont typeface="Webdings" panose="05030102010509060703" pitchFamily="18" charset="2"/>
              <a:buChar char=""/>
            </a:pPr>
            <a:r>
              <a:rPr lang="en-US" sz="2000" dirty="0"/>
              <a:t>Replaces previous guidelines for HIV surveillance programs and establish standards for Viral Hepatitis, STD and TB programs. </a:t>
            </a:r>
          </a:p>
          <a:p>
            <a:pPr marL="342900" indent="-342900">
              <a:spcAft>
                <a:spcPts val="600"/>
              </a:spcAft>
              <a:buClr>
                <a:schemeClr val="accent1"/>
              </a:buClr>
              <a:buFont typeface="Webdings" panose="05030102010509060703" pitchFamily="18" charset="2"/>
              <a:buChar char=""/>
            </a:pPr>
            <a:r>
              <a:rPr lang="en-US" sz="2000" dirty="0"/>
              <a:t>Implementation of common standards across programs will allow for increased use of </a:t>
            </a:r>
            <a:r>
              <a:rPr lang="en-US" sz="2000" dirty="0" smtClean="0"/>
              <a:t>HIV/ hepatitis/ STD/TB surveillance </a:t>
            </a:r>
            <a:r>
              <a:rPr lang="en-US" sz="2000" dirty="0"/>
              <a:t>data for public health action. </a:t>
            </a:r>
          </a:p>
          <a:p>
            <a:pPr marL="285750" indent="-285750">
              <a:buFont typeface="Arial" panose="020B0604020202020204" pitchFamily="34" charset="0"/>
              <a:buChar char="•"/>
            </a:pPr>
            <a:endParaRPr lang="en-US" dirty="0"/>
          </a:p>
        </p:txBody>
      </p:sp>
      <p:pic>
        <p:nvPicPr>
          <p:cNvPr id="9"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765276" y="1769689"/>
            <a:ext cx="3242187" cy="3996184"/>
          </a:xfrm>
          <a:prstGeom prst="rect">
            <a:avLst/>
          </a:prstGeom>
          <a:noFill/>
          <a:ln w="9525">
            <a:noFill/>
            <a:miter lim="800000"/>
            <a:headEnd/>
            <a:tailEnd/>
          </a:ln>
          <a:scene3d>
            <a:camera prst="orthographicFront"/>
            <a:lightRig rig="threePt" dir="t"/>
          </a:scene3d>
          <a:sp3d>
            <a:bevelT/>
          </a:sp3d>
        </p:spPr>
      </p:pic>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7</a:t>
            </a:fld>
            <a:endParaRPr lang="en-US" dirty="0">
              <a:solidFill>
                <a:schemeClr val="tx1"/>
              </a:solidFill>
            </a:endParaRPr>
          </a:p>
        </p:txBody>
      </p:sp>
    </p:spTree>
    <p:extLst>
      <p:ext uri="{BB962C8B-B14F-4D97-AF65-F5344CB8AC3E}">
        <p14:creationId xmlns:p14="http://schemas.microsoft.com/office/powerpoint/2010/main" val="3066125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7239000" cy="822960"/>
          </a:xfrm>
        </p:spPr>
        <p:txBody>
          <a:bodyPr>
            <a:normAutofit/>
          </a:bodyPr>
          <a:lstStyle/>
          <a:p>
            <a:pPr>
              <a:defRPr/>
            </a:pPr>
            <a:r>
              <a:rPr lang="en-US" sz="3200" b="1" dirty="0" smtClean="0">
                <a:solidFill>
                  <a:schemeClr val="tx1"/>
                </a:solidFill>
              </a:rPr>
              <a:t>Ten Guiding Principles</a:t>
            </a:r>
            <a:endParaRPr lang="en-US" sz="3200" b="1" dirty="0">
              <a:solidFill>
                <a:schemeClr val="tx1"/>
              </a:solidFill>
            </a:endParaRPr>
          </a:p>
        </p:txBody>
      </p:sp>
      <p:sp>
        <p:nvSpPr>
          <p:cNvPr id="3" name="Content Placeholder 2"/>
          <p:cNvSpPr>
            <a:spLocks noGrp="1"/>
          </p:cNvSpPr>
          <p:nvPr>
            <p:ph idx="1"/>
          </p:nvPr>
        </p:nvSpPr>
        <p:spPr>
          <a:xfrm>
            <a:off x="961292" y="1508760"/>
            <a:ext cx="8258908" cy="4197034"/>
          </a:xfrm>
        </p:spPr>
        <p:txBody>
          <a:bodyPr>
            <a:noAutofit/>
          </a:bodyPr>
          <a:lstStyle/>
          <a:p>
            <a:pPr marL="457200" indent="-457200">
              <a:buClrTx/>
              <a:buSzPct val="100000"/>
              <a:buFont typeface="+mj-lt"/>
              <a:buAutoNum type="arabicPeriod"/>
              <a:defRPr/>
            </a:pPr>
            <a:r>
              <a:rPr lang="en-US" sz="2800" dirty="0">
                <a:solidFill>
                  <a:schemeClr val="tx1"/>
                </a:solidFill>
              </a:rPr>
              <a:t>Public </a:t>
            </a:r>
            <a:r>
              <a:rPr lang="en-US" sz="2800" dirty="0" smtClean="0">
                <a:solidFill>
                  <a:schemeClr val="tx1"/>
                </a:solidFill>
              </a:rPr>
              <a:t>health data </a:t>
            </a:r>
            <a:r>
              <a:rPr lang="en-US" sz="2800" dirty="0">
                <a:solidFill>
                  <a:schemeClr val="tx1"/>
                </a:solidFill>
              </a:rPr>
              <a:t>should be acquired, used, disclosed and stored for legitimate public health purposes.</a:t>
            </a:r>
          </a:p>
          <a:p>
            <a:pPr marL="457200" indent="-457200">
              <a:buClrTx/>
              <a:buSzPct val="100000"/>
              <a:buFont typeface="+mj-lt"/>
              <a:buAutoNum type="arabicPeriod"/>
              <a:defRPr/>
            </a:pPr>
            <a:r>
              <a:rPr lang="en-US" sz="2800" dirty="0">
                <a:solidFill>
                  <a:schemeClr val="tx1"/>
                </a:solidFill>
              </a:rPr>
              <a:t>Programs should collect the minimum amount of personally identifiable information </a:t>
            </a:r>
            <a:r>
              <a:rPr lang="en-US" sz="2800" dirty="0" smtClean="0">
                <a:solidFill>
                  <a:schemeClr val="tx1"/>
                </a:solidFill>
              </a:rPr>
              <a:t>(PII) necessary </a:t>
            </a:r>
            <a:r>
              <a:rPr lang="en-US" sz="2800" dirty="0">
                <a:solidFill>
                  <a:schemeClr val="tx1"/>
                </a:solidFill>
              </a:rPr>
              <a:t>to conduct </a:t>
            </a:r>
            <a:r>
              <a:rPr lang="en-US" sz="2800" dirty="0" smtClean="0">
                <a:solidFill>
                  <a:schemeClr val="tx1"/>
                </a:solidFill>
              </a:rPr>
              <a:t>public health activities</a:t>
            </a:r>
            <a:r>
              <a:rPr lang="en-US" sz="2800" dirty="0">
                <a:solidFill>
                  <a:schemeClr val="tx1"/>
                </a:solidFill>
              </a:rPr>
              <a:t>.</a:t>
            </a:r>
          </a:p>
          <a:p>
            <a:pPr marL="457200" indent="-457200">
              <a:buClrTx/>
              <a:buSzPct val="100000"/>
              <a:buFont typeface="+mj-lt"/>
              <a:buAutoNum type="arabicPeriod"/>
              <a:defRPr/>
            </a:pPr>
            <a:r>
              <a:rPr lang="en-US" sz="2800" dirty="0">
                <a:solidFill>
                  <a:schemeClr val="tx1"/>
                </a:solidFill>
              </a:rPr>
              <a:t>Programs should have strong policies to protect the privacy and security of </a:t>
            </a:r>
            <a:r>
              <a:rPr lang="en-US" sz="2800" dirty="0" smtClean="0">
                <a:solidFill>
                  <a:schemeClr val="tx1"/>
                </a:solidFill>
              </a:rPr>
              <a:t>PII.</a:t>
            </a:r>
          </a:p>
          <a:p>
            <a:pPr marL="457200" indent="-457200">
              <a:buClrTx/>
              <a:buSzPct val="100000"/>
              <a:buFont typeface="+mj-lt"/>
              <a:buAutoNum type="arabicPeriod"/>
              <a:defRPr/>
            </a:pPr>
            <a:r>
              <a:rPr lang="en-US" sz="2800" dirty="0">
                <a:solidFill>
                  <a:schemeClr val="tx1"/>
                </a:solidFill>
              </a:rPr>
              <a:t>Data collection and use policies should reflect respect for the rights of individuals and community groups and minimize undue burden.</a:t>
            </a:r>
          </a:p>
          <a:p>
            <a:pPr marL="457200" indent="-457200">
              <a:buClrTx/>
              <a:buSzPct val="100000"/>
              <a:buFont typeface="+mj-lt"/>
              <a:buAutoNum type="arabicPeriod"/>
              <a:defRPr/>
            </a:pPr>
            <a:endParaRPr lang="en-US" sz="2400" dirty="0">
              <a:solidFill>
                <a:schemeClr val="tx1"/>
              </a:solidFill>
            </a:endParaRPr>
          </a:p>
          <a:p>
            <a:pPr marL="0" indent="0">
              <a:buClrTx/>
              <a:buSzPct val="100000"/>
              <a:buNone/>
              <a:defRPr/>
            </a:pPr>
            <a:endParaRPr lang="en-US" sz="2400" dirty="0">
              <a:solidFill>
                <a:schemeClr val="tx1"/>
              </a:solidFill>
            </a:endParaRPr>
          </a:p>
          <a:p>
            <a:pPr marL="274320" indent="-274320">
              <a:buFont typeface="Wingdings 2"/>
              <a:buChar char=""/>
              <a:defRPr/>
            </a:pP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69F61D29-9B18-4C18-84F4-EE6CDFAA2973}" type="slidenum">
              <a:rPr lang="en-US" smtClean="0">
                <a:solidFill>
                  <a:schemeClr val="tx1"/>
                </a:solidFill>
              </a:rPr>
              <a:pPr/>
              <a:t>8</a:t>
            </a:fld>
            <a:endParaRPr lang="en-US" dirty="0">
              <a:solidFill>
                <a:schemeClr val="tx1"/>
              </a:solidFill>
            </a:endParaRPr>
          </a:p>
        </p:txBody>
      </p:sp>
    </p:spTree>
    <p:extLst>
      <p:ext uri="{BB962C8B-B14F-4D97-AF65-F5344CB8AC3E}">
        <p14:creationId xmlns:p14="http://schemas.microsoft.com/office/powerpoint/2010/main" val="281759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114" y="526439"/>
            <a:ext cx="7239000" cy="811042"/>
          </a:xfrm>
        </p:spPr>
        <p:txBody>
          <a:bodyPr>
            <a:normAutofit fontScale="90000"/>
          </a:bodyPr>
          <a:lstStyle/>
          <a:p>
            <a:pPr algn="ctr">
              <a:defRPr/>
            </a:pPr>
            <a:r>
              <a:rPr lang="en-US" b="1" dirty="0" smtClean="0">
                <a:solidFill>
                  <a:schemeClr val="tx1"/>
                </a:solidFill>
              </a:rPr>
              <a:t>Ten Guiding Principles </a:t>
            </a:r>
            <a:r>
              <a:rPr lang="en-US" b="1" dirty="0">
                <a:solidFill>
                  <a:schemeClr val="tx1"/>
                </a:solidFill>
              </a:rPr>
              <a:t>(Continued)</a:t>
            </a:r>
          </a:p>
        </p:txBody>
      </p:sp>
      <p:sp>
        <p:nvSpPr>
          <p:cNvPr id="12291" name="Content Placeholder 2"/>
          <p:cNvSpPr>
            <a:spLocks noGrp="1"/>
          </p:cNvSpPr>
          <p:nvPr>
            <p:ph idx="1"/>
          </p:nvPr>
        </p:nvSpPr>
        <p:spPr>
          <a:xfrm>
            <a:off x="1166114" y="1621764"/>
            <a:ext cx="8110305" cy="4419600"/>
          </a:xfrm>
        </p:spPr>
        <p:txBody>
          <a:bodyPr>
            <a:normAutofit lnSpcReduction="10000"/>
          </a:bodyPr>
          <a:lstStyle/>
          <a:p>
            <a:pPr marL="457200" indent="-457200">
              <a:buClrTx/>
              <a:buSzPct val="100000"/>
              <a:buFont typeface="+mj-lt"/>
              <a:buAutoNum type="arabicPeriod" startAt="5"/>
            </a:pPr>
            <a:r>
              <a:rPr lang="en-US" sz="2800" dirty="0">
                <a:solidFill>
                  <a:schemeClr val="tx1"/>
                </a:solidFill>
              </a:rPr>
              <a:t>Programs should have policies and procedures to ensure the quality of any data they collect or use.</a:t>
            </a:r>
          </a:p>
          <a:p>
            <a:pPr marL="457200" indent="-457200">
              <a:buClrTx/>
              <a:buSzPct val="100000"/>
              <a:buFont typeface="+mj-lt"/>
              <a:buAutoNum type="arabicPeriod" startAt="5"/>
            </a:pPr>
            <a:r>
              <a:rPr lang="en-US" sz="2800" dirty="0">
                <a:solidFill>
                  <a:schemeClr val="tx1"/>
                </a:solidFill>
              </a:rPr>
              <a:t>Programs have the obligation to use and disseminate summary data to relevant stakeholders in a timely manner.</a:t>
            </a:r>
          </a:p>
          <a:p>
            <a:pPr marL="457200" indent="-457200">
              <a:buClrTx/>
              <a:buSzPct val="100000"/>
              <a:buFont typeface="+mj-lt"/>
              <a:buAutoNum type="arabicPeriod" startAt="5"/>
            </a:pPr>
            <a:r>
              <a:rPr lang="en-US" sz="2800" dirty="0">
                <a:solidFill>
                  <a:schemeClr val="tx1"/>
                </a:solidFill>
              </a:rPr>
              <a:t>Programs should share data for legitimate </a:t>
            </a:r>
            <a:r>
              <a:rPr lang="en-US" sz="2800" dirty="0" smtClean="0">
                <a:solidFill>
                  <a:schemeClr val="tx1"/>
                </a:solidFill>
              </a:rPr>
              <a:t>public health </a:t>
            </a:r>
            <a:r>
              <a:rPr lang="en-US" sz="2800" dirty="0">
                <a:solidFill>
                  <a:schemeClr val="tx1"/>
                </a:solidFill>
              </a:rPr>
              <a:t>and may establish data-use agreements to facilitate sharing data in a timely manner.</a:t>
            </a:r>
          </a:p>
          <a:p>
            <a:pPr eaLnBrk="1" hangingPunct="1"/>
            <a:endParaRPr lang="en-US" dirty="0" smtClean="0">
              <a:solidFill>
                <a:schemeClr val="tx1"/>
              </a:solidFill>
            </a:endParaRPr>
          </a:p>
        </p:txBody>
      </p:sp>
      <p:sp>
        <p:nvSpPr>
          <p:cNvPr id="3" name="Slide Number Placeholder 2"/>
          <p:cNvSpPr>
            <a:spLocks noGrp="1"/>
          </p:cNvSpPr>
          <p:nvPr>
            <p:ph type="sldNum" sz="quarter" idx="12"/>
          </p:nvPr>
        </p:nvSpPr>
        <p:spPr/>
        <p:txBody>
          <a:bodyPr/>
          <a:lstStyle/>
          <a:p>
            <a:fld id="{69F61D29-9B18-4C18-84F4-EE6CDFAA2973}" type="slidenum">
              <a:rPr lang="en-US" smtClean="0">
                <a:solidFill>
                  <a:schemeClr val="tx1"/>
                </a:solidFill>
              </a:rPr>
              <a:pPr/>
              <a:t>9</a:t>
            </a:fld>
            <a:endParaRPr lang="en-US" dirty="0">
              <a:solidFill>
                <a:schemeClr val="tx1"/>
              </a:solidFill>
            </a:endParaRPr>
          </a:p>
        </p:txBody>
      </p:sp>
    </p:spTree>
    <p:extLst>
      <p:ext uri="{BB962C8B-B14F-4D97-AF65-F5344CB8AC3E}">
        <p14:creationId xmlns:p14="http://schemas.microsoft.com/office/powerpoint/2010/main" val="2894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1508</TotalTime>
  <Words>2945</Words>
  <Application>Microsoft Office PowerPoint</Application>
  <PresentationFormat>Widescreen</PresentationFormat>
  <Paragraphs>350</Paragraphs>
  <Slides>50</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Trebuchet MS</vt:lpstr>
      <vt:lpstr>Webdings</vt:lpstr>
      <vt:lpstr>Wingdings</vt:lpstr>
      <vt:lpstr>Wingdings 2</vt:lpstr>
      <vt:lpstr>Wingdings 3</vt:lpstr>
      <vt:lpstr>1_Facet</vt:lpstr>
      <vt:lpstr>Annual Security and Confidentiality Training  Insert Name of Your Program  </vt:lpstr>
      <vt:lpstr>Annual Security and Confidentiality Training   Acknowledgments:  Provide Acknowledgments If Needed </vt:lpstr>
      <vt:lpstr>Objectives</vt:lpstr>
      <vt:lpstr>Legal Background</vt:lpstr>
      <vt:lpstr>Legal Background  </vt:lpstr>
      <vt:lpstr>Grantees’ Responsibilities</vt:lpstr>
      <vt:lpstr>PowerPoint Presentation</vt:lpstr>
      <vt:lpstr>Ten Guiding Principles</vt:lpstr>
      <vt:lpstr>Ten Guiding Principles (Continued)</vt:lpstr>
      <vt:lpstr>Ten Guiding Principles (Continued)</vt:lpstr>
      <vt:lpstr>Definitions</vt:lpstr>
      <vt:lpstr>Confidential Information</vt:lpstr>
      <vt:lpstr>Personally Identifiable Information (PII)</vt:lpstr>
      <vt:lpstr>Personally Identifiable Information (PII) (continued)</vt:lpstr>
      <vt:lpstr>Security</vt:lpstr>
      <vt:lpstr>Security </vt:lpstr>
      <vt:lpstr>Overall Responsible Party (ORP)</vt:lpstr>
      <vt:lpstr>Breach of Confidentiality </vt:lpstr>
      <vt:lpstr>Security &amp; Confidentiality Training  </vt:lpstr>
      <vt:lpstr>Confidentiality Agreement</vt:lpstr>
      <vt:lpstr>Physical Security and Data Movement</vt:lpstr>
      <vt:lpstr>      4.1: To the extent possible, ensure that persons working with hard copies of documents containing confidential, identifiable information do so in a secure, locked area</vt:lpstr>
      <vt:lpstr>  4.2: Ensure that documents containing confidential information are shredded with crosscutting shredders before disposal</vt:lpstr>
      <vt:lpstr>Acceptable Ways to Destroy Paper Documents</vt:lpstr>
      <vt:lpstr>4.3: Ensure that data-security policies and procedures address records and data retention</vt:lpstr>
      <vt:lpstr>The HIPAA Privacy Rule </vt:lpstr>
      <vt:lpstr>Important!</vt:lpstr>
      <vt:lpstr>Physical Security</vt:lpstr>
      <vt:lpstr>4.5: Ensure that documents containing public health data used by field staff are adequately protected</vt:lpstr>
      <vt:lpstr>4.5: Ensure that documents containing public health data used by field staff are adequately protected (Continued) </vt:lpstr>
      <vt:lpstr>Physical Security</vt:lpstr>
      <vt:lpstr>Physical Security (Continued)</vt:lpstr>
      <vt:lpstr>Physical Security (Continued)</vt:lpstr>
      <vt:lpstr>Electronic Data Security</vt:lpstr>
      <vt:lpstr>Electronic Data Security (Continued)</vt:lpstr>
      <vt:lpstr>Electronic Data Security (Continued)</vt:lpstr>
      <vt:lpstr>Electronic Data Security (Continued) </vt:lpstr>
      <vt:lpstr>Digital Photocopiers and Data Security</vt:lpstr>
      <vt:lpstr>Data Security</vt:lpstr>
      <vt:lpstr>Data Security (Continued)</vt:lpstr>
      <vt:lpstr>Data Security (Continued)</vt:lpstr>
      <vt:lpstr>Data Security (Continued)</vt:lpstr>
      <vt:lpstr>Data Security (Continued)</vt:lpstr>
      <vt:lpstr>Data Release Policy</vt:lpstr>
      <vt:lpstr>Breach of Confidentiality</vt:lpstr>
      <vt:lpstr>Breach of Confidentiality (Continued)</vt:lpstr>
      <vt:lpstr>Breach of Confidentiality (Continued)</vt:lpstr>
      <vt:lpstr>Breach of Confidentiality (Continued) </vt:lpstr>
      <vt:lpstr>Remember</vt:lpstr>
      <vt:lpstr>Who to Contact?  </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Gonzalez-Alvarez, Yolanda (CDC/OID/NCHHSTP)</dc:creator>
  <cp:lastModifiedBy>Hoyte, Tamika (CDC/OID/NCHHSTP)</cp:lastModifiedBy>
  <cp:revision>154</cp:revision>
  <cp:lastPrinted>2015-09-28T20:41:32Z</cp:lastPrinted>
  <dcterms:created xsi:type="dcterms:W3CDTF">2015-07-29T12:01:11Z</dcterms:created>
  <dcterms:modified xsi:type="dcterms:W3CDTF">2017-06-23T18:37:48Z</dcterms:modified>
</cp:coreProperties>
</file>