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12"/>
  </p:notesMasterIdLst>
  <p:handoutMasterIdLst>
    <p:handoutMasterId r:id="rId13"/>
  </p:handoutMasterIdLst>
  <p:sldIdLst>
    <p:sldId id="376" r:id="rId4"/>
    <p:sldId id="377" r:id="rId5"/>
    <p:sldId id="374" r:id="rId6"/>
    <p:sldId id="373" r:id="rId7"/>
    <p:sldId id="375" r:id="rId8"/>
    <p:sldId id="365" r:id="rId9"/>
    <p:sldId id="366" r:id="rId10"/>
    <p:sldId id="378" r:id="rId11"/>
  </p:sldIdLst>
  <p:sldSz cx="9144000" cy="5143500" type="screen16x9"/>
  <p:notesSz cx="7315200" cy="9601200"/>
  <p:embeddedFontLst>
    <p:embeddedFont>
      <p:font typeface="Myriad Web Pro" panose="020B0604020202020204" charset="0"/>
      <p:regular r:id="rId14"/>
      <p:bold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Elmore, Kim (CDC/OID/NCHHSTP)" initials="EK(" lastIdx="11" clrIdx="1">
    <p:extLst>
      <p:ext uri="{19B8F6BF-5375-455C-9EA6-DF929625EA0E}">
        <p15:presenceInfo xmlns:p15="http://schemas.microsoft.com/office/powerpoint/2012/main" userId="S-1-5-21-1207783550-2075000910-922709458-1693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111111"/>
    <a:srgbClr val="F2F2F2"/>
    <a:srgbClr val="F6A01A"/>
    <a:srgbClr val="9A4E9E"/>
    <a:srgbClr val="00788A"/>
    <a:srgbClr val="86B2D8"/>
    <a:srgbClr val="000000"/>
    <a:srgbClr val="1C08A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1" autoAdjust="0"/>
    <p:restoredTop sz="75350" autoAdjust="0"/>
  </p:normalViewPr>
  <p:slideViewPr>
    <p:cSldViewPr snapToGrid="0">
      <p:cViewPr varScale="1">
        <p:scale>
          <a:sx n="89" d="100"/>
          <a:sy n="89" d="100"/>
        </p:scale>
        <p:origin x="756" y="78"/>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6/15/2017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6/15/2017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included on these</a:t>
            </a:r>
            <a:r>
              <a:rPr lang="en-US" baseline="0" dirty="0" smtClean="0"/>
              <a:t> slides are related to our Center’s mission to </a:t>
            </a:r>
            <a:r>
              <a:rPr lang="en-US" dirty="0" smtClean="0"/>
              <a:t>reduce health inequities among populations most disproportionately affected by HIV, AIDS, viral hepatitis, STDs, and TB, based on the available surveillance data. </a:t>
            </a:r>
          </a:p>
          <a:p>
            <a:r>
              <a:rPr lang="en-US" dirty="0" smtClean="0"/>
              <a:t>For the most part, we used American</a:t>
            </a:r>
            <a:r>
              <a:rPr lang="en-US" baseline="0" dirty="0" smtClean="0"/>
              <a:t> Community Survey (ACS) data, from the US Bureau of the Census; please see individual slides for exact source. </a:t>
            </a:r>
            <a:r>
              <a:rPr lang="en-US" altLang="en-US" dirty="0" smtClean="0">
                <a:cs typeface="Times New Roman" panose="02020603050405020304" pitchFamily="18" charset="0"/>
              </a:rPr>
              <a:t>The </a:t>
            </a:r>
            <a:r>
              <a:rPr lang="en-US" altLang="en-US" dirty="0" smtClean="0"/>
              <a:t>ACS </a:t>
            </a:r>
            <a:r>
              <a:rPr lang="en-US" altLang="en-US" dirty="0" smtClean="0">
                <a:cs typeface="Times New Roman" panose="02020603050405020304" pitchFamily="18" charset="0"/>
              </a:rPr>
              <a:t>collects survey information continuously nearly every day of the year and then aggregates the results over a specific period of time – one year or five years (the 3-years estimates</a:t>
            </a:r>
            <a:r>
              <a:rPr lang="en-US" altLang="en-US" baseline="0" dirty="0" smtClean="0">
                <a:cs typeface="Times New Roman" panose="02020603050405020304" pitchFamily="18" charset="0"/>
              </a:rPr>
              <a:t> have been discontinued)</a:t>
            </a:r>
            <a:r>
              <a:rPr lang="en-US" altLang="en-US" dirty="0" smtClean="0">
                <a:cs typeface="Times New Roman" panose="02020603050405020304" pitchFamily="18" charset="0"/>
              </a:rPr>
              <a:t>. We used the 5-year estimates as</a:t>
            </a:r>
            <a:r>
              <a:rPr lang="en-US" altLang="en-US" baseline="0" dirty="0" smtClean="0">
                <a:cs typeface="Times New Roman" panose="02020603050405020304" pitchFamily="18" charset="0"/>
              </a:rPr>
              <a:t> they have data for all of the US counties (the 1-year estimates, in contrast, are only collected for areas of over 65,000 people).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of the NCHHSTP AtlasPlus maps are choropleth maps, which use sequential colors (e.g., light blue to dark blue) to display data that progress from low to high values. Typically, one uses light colors for low data values and dark colors for high data values.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195683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POVERTY  RATES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maps of poverty rates in 2015.</a:t>
            </a:r>
            <a:r>
              <a:rPr lang="en-US" baseline="0" dirty="0" smtClean="0"/>
              <a:t> The data are grouped into 5 classes, using natural breaks.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the state level </a:t>
            </a:r>
            <a:r>
              <a:rPr lang="en-US" baseline="0" dirty="0" smtClean="0"/>
              <a:t>(smaller map, top right), the range is from 8.4% to 22.1%. The 3 states with the highest percentage of the population living below the poverty level are New Mexico, Louisiana, and Mississippi. Other southern and western states have a high percentage of the population living below the poverty level. The lowest percentages are found in the </a:t>
            </a:r>
            <a:r>
              <a:rPr lang="en-US" baseline="0" dirty="0" err="1" smtClean="0"/>
              <a:t>midwest</a:t>
            </a:r>
            <a:r>
              <a:rPr lang="en-US" baseline="0" dirty="0" smtClean="0"/>
              <a:t> and northeast.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County-level data </a:t>
            </a:r>
            <a:r>
              <a:rPr lang="en-US" sz="1200" b="0" i="0" u="none" strike="noStrike" kern="1200" dirty="0" smtClean="0">
                <a:solidFill>
                  <a:schemeClr val="tx1"/>
                </a:solidFill>
                <a:effectLst/>
                <a:latin typeface="+mn-lt"/>
                <a:ea typeface="+mn-ea"/>
                <a:cs typeface="+mn-cs"/>
              </a:rPr>
              <a:t>can illustrate patterns of poverty rates within states, as well as cross-state patterns. </a:t>
            </a:r>
            <a:r>
              <a:rPr lang="en-US" dirty="0" smtClean="0"/>
              <a:t>At the county level, t</a:t>
            </a:r>
            <a:r>
              <a:rPr lang="en-US" baseline="0" dirty="0" smtClean="0"/>
              <a:t>he range is from 3.4% to 47.4%. </a:t>
            </a:r>
            <a:r>
              <a:rPr lang="en-US" i="0" dirty="0" smtClean="0">
                <a:solidFill>
                  <a:srgbClr val="FF0000"/>
                </a:solidFill>
              </a:rPr>
              <a:t>As seen in the map, </a:t>
            </a:r>
            <a:r>
              <a:rPr lang="en-US" baseline="0" dirty="0" smtClean="0"/>
              <a:t>the highest percentage of the population living below the poverty level are found in the southern half of the US, as well as several counties in the Dakotas, and the lowest percentages in the </a:t>
            </a:r>
            <a:r>
              <a:rPr lang="en-US" baseline="0" dirty="0" err="1" smtClean="0"/>
              <a:t>midwest</a:t>
            </a:r>
            <a:r>
              <a:rPr lang="en-US" baseline="0" dirty="0" smtClean="0"/>
              <a:t> and northeast.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(SAIPE does</a:t>
            </a:r>
            <a:r>
              <a:rPr lang="en-US" baseline="0" dirty="0" smtClean="0"/>
              <a:t> not provide </a:t>
            </a:r>
            <a:r>
              <a:rPr lang="en-US" dirty="0" smtClean="0"/>
              <a:t>data for US territories.)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9384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MEDIAN  HOUSEHOLD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maps of median household (HH)</a:t>
            </a:r>
            <a:r>
              <a:rPr lang="en-US" baseline="0" dirty="0" smtClean="0"/>
              <a:t> </a:t>
            </a:r>
            <a:r>
              <a:rPr lang="en-US" dirty="0" smtClean="0"/>
              <a:t>income, 2011 - 2015.</a:t>
            </a:r>
            <a:r>
              <a:rPr lang="en-US" baseline="0" dirty="0" smtClean="0"/>
              <a:t> The data are grouped into 5 classes, using natural breaks.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the state level </a:t>
            </a:r>
            <a:r>
              <a:rPr lang="en-US" baseline="0" dirty="0" smtClean="0"/>
              <a:t>(smaller map, top right), the range is from $19,350 (PR) to $74,551. The highest median HH incomes are found in the northeast, </a:t>
            </a:r>
            <a:r>
              <a:rPr lang="en-US" baseline="0" dirty="0" err="1" smtClean="0"/>
              <a:t>midwest</a:t>
            </a:r>
            <a:r>
              <a:rPr lang="en-US" baseline="0" dirty="0" smtClean="0"/>
              <a:t>, and west, and the lowest median HH incomes are seen in Puerto Rico and most of the south.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County-level data </a:t>
            </a:r>
            <a:r>
              <a:rPr lang="en-US" sz="1200" b="0" i="0" u="none" strike="noStrike" kern="1200" dirty="0" smtClean="0">
                <a:solidFill>
                  <a:schemeClr val="tx1"/>
                </a:solidFill>
                <a:effectLst/>
                <a:latin typeface="+mn-lt"/>
                <a:ea typeface="+mn-ea"/>
                <a:cs typeface="+mn-cs"/>
              </a:rPr>
              <a:t>can illustrate patterns of median</a:t>
            </a:r>
            <a:r>
              <a:rPr lang="en-US" sz="1200" b="0" i="0" u="none" strike="noStrike" kern="1200" baseline="0" dirty="0" smtClean="0">
                <a:solidFill>
                  <a:schemeClr val="tx1"/>
                </a:solidFill>
                <a:effectLst/>
                <a:latin typeface="+mn-lt"/>
                <a:ea typeface="+mn-ea"/>
                <a:cs typeface="+mn-cs"/>
              </a:rPr>
              <a:t> HH income </a:t>
            </a:r>
            <a:r>
              <a:rPr lang="en-US" sz="1200" b="0" i="0" u="none" strike="noStrike" kern="1200" dirty="0" smtClean="0">
                <a:solidFill>
                  <a:schemeClr val="tx1"/>
                </a:solidFill>
                <a:effectLst/>
                <a:latin typeface="+mn-lt"/>
                <a:ea typeface="+mn-ea"/>
                <a:cs typeface="+mn-cs"/>
              </a:rPr>
              <a:t>within states, as well as cross-state patterns. At the county level, </a:t>
            </a:r>
            <a:r>
              <a:rPr lang="en-US" baseline="0" dirty="0" smtClean="0"/>
              <a:t>the range is from $10,499 to $123,453. </a:t>
            </a:r>
            <a:r>
              <a:rPr lang="en-US" i="0" dirty="0" smtClean="0">
                <a:solidFill>
                  <a:srgbClr val="FF0000"/>
                </a:solidFill>
              </a:rPr>
              <a:t>As seen in the map, </a:t>
            </a:r>
            <a:r>
              <a:rPr lang="en-US" baseline="0" dirty="0" smtClean="0"/>
              <a:t>the highest median HH incomes are found in the northeast and west, and the lowest median HH incomes are seen in Puerto Rico and parts of the south and southwest.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49295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smtClean="0"/>
              <a:t>Population  Aged  </a:t>
            </a:r>
            <a:r>
              <a:rPr lang="en-US" b="1" dirty="0" smtClean="0"/>
              <a:t>25  </a:t>
            </a:r>
            <a:r>
              <a:rPr lang="en-US" b="1" cap="all" baseline="0" dirty="0" smtClean="0"/>
              <a:t>and  Older  with  No  High  School  Diploma</a:t>
            </a:r>
          </a:p>
          <a:p>
            <a:r>
              <a:rPr lang="en-US" dirty="0" smtClean="0"/>
              <a:t>These</a:t>
            </a:r>
            <a:r>
              <a:rPr lang="en-US" baseline="0" dirty="0" smtClean="0"/>
              <a:t> are maps </a:t>
            </a:r>
            <a:r>
              <a:rPr lang="en-US" dirty="0" smtClean="0"/>
              <a:t>of percentage of the population aged 25 and older with no high school diploma, 2011 - 2015.</a:t>
            </a:r>
            <a:r>
              <a:rPr lang="en-US" baseline="0" dirty="0" smtClean="0"/>
              <a:t> The data are grouped into 5 classes, using natural breaks.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the state level </a:t>
            </a:r>
            <a:r>
              <a:rPr lang="en-US" baseline="0" dirty="0" smtClean="0"/>
              <a:t>(smaller map, top right), the range is from 7.2% to 27.0%. With the exception of New York, the states where a high percentage of the population aged 25 and over have no high school diploma are in the southern half of the US (and also Puerto Rico).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County-level data </a:t>
            </a:r>
            <a:r>
              <a:rPr lang="en-US" sz="1200" b="0" i="0" u="none" strike="noStrike" kern="1200" dirty="0" smtClean="0">
                <a:solidFill>
                  <a:schemeClr val="tx1"/>
                </a:solidFill>
                <a:effectLst/>
                <a:latin typeface="+mn-lt"/>
                <a:ea typeface="+mn-ea"/>
                <a:cs typeface="+mn-cs"/>
              </a:rPr>
              <a:t>can illustrate patterns of percentage </a:t>
            </a:r>
            <a:r>
              <a:rPr lang="en-US" dirty="0" smtClean="0"/>
              <a:t>of the population aged 25 and older with no high school diploma </a:t>
            </a:r>
            <a:r>
              <a:rPr lang="en-US" sz="1200" b="0" i="0" u="none" strike="noStrike" kern="1200" dirty="0" smtClean="0">
                <a:solidFill>
                  <a:schemeClr val="tx1"/>
                </a:solidFill>
                <a:effectLst/>
                <a:latin typeface="+mn-lt"/>
                <a:ea typeface="+mn-ea"/>
                <a:cs typeface="+mn-cs"/>
              </a:rPr>
              <a:t>within states, as well as cross-state patterns. </a:t>
            </a:r>
            <a:r>
              <a:rPr lang="en-US" baseline="0" dirty="0" smtClean="0"/>
              <a:t>At the county level, the range is from 1.6% to 53.7%. With a few exceptions, the counties where 20% or greater of the population aged 25 and over have no high school diploma are in the southern half of the US (and also Puerto Rico).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53863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VACANCY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maps of percentage of vacant housing units, 2011 - 2015.</a:t>
            </a:r>
            <a:r>
              <a:rPr lang="en-US" baseline="0" dirty="0" smtClean="0"/>
              <a:t> The data are grouped into 5 classes, using natural breaks.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the state level </a:t>
            </a:r>
            <a:r>
              <a:rPr lang="en-US" baseline="0" dirty="0" smtClean="0"/>
              <a:t>(smaller map, top right), the range is from 5.1% to 15.9%. Generally speaking, there is a higher percentage of vacant housing in the south, West Virginia, Nevada, New Mexico, and Puerto Rico. Vacancy rates are lowest in the western US, MN, WI, and several northeastern states.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County-level data </a:t>
            </a:r>
            <a:r>
              <a:rPr lang="en-US" sz="1200" b="0" i="0" u="none" strike="noStrike" kern="1200" dirty="0" smtClean="0">
                <a:solidFill>
                  <a:schemeClr val="tx1"/>
                </a:solidFill>
                <a:effectLst/>
                <a:latin typeface="+mn-lt"/>
                <a:ea typeface="+mn-ea"/>
                <a:cs typeface="+mn-cs"/>
              </a:rPr>
              <a:t>can illustrate patterns of percentage </a:t>
            </a:r>
            <a:r>
              <a:rPr lang="en-US" dirty="0" smtClean="0"/>
              <a:t>of vacant</a:t>
            </a:r>
            <a:r>
              <a:rPr lang="en-US" baseline="0" dirty="0" smtClean="0"/>
              <a:t> housing units</a:t>
            </a:r>
            <a:r>
              <a:rPr lang="en-US" dirty="0" smtClean="0"/>
              <a:t> </a:t>
            </a:r>
            <a:r>
              <a:rPr lang="en-US" sz="1200" b="0" i="0" u="none" strike="noStrike" kern="1200" dirty="0" smtClean="0">
                <a:solidFill>
                  <a:schemeClr val="tx1"/>
                </a:solidFill>
                <a:effectLst/>
                <a:latin typeface="+mn-lt"/>
                <a:ea typeface="+mn-ea"/>
                <a:cs typeface="+mn-cs"/>
              </a:rPr>
              <a:t>within states, as well as cross-state patterns. </a:t>
            </a:r>
            <a:r>
              <a:rPr lang="en-US" baseline="0" dirty="0" smtClean="0"/>
              <a:t>At the county level, the range is from 1.9% to 37.8%. Generally speaking, there is a higher percentage of vacant housing in Puerto Rico, the western half of the country (including AK), aside from the states along the Pacific coast. Vacancy rates are lowest in counties in the Midwest and northeast.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 other than Puerto Rico.)</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77495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RATE  OF  PRIMARY  CARE  PHYSICIANS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maps </a:t>
            </a:r>
            <a:r>
              <a:rPr lang="en-US" dirty="0" smtClean="0"/>
              <a:t>of the rate of physicians</a:t>
            </a:r>
            <a:r>
              <a:rPr lang="en-US" baseline="0" dirty="0" smtClean="0"/>
              <a:t> (per 100,000), 2011 - 2015. The data are grouped into 5 classes, using natural breaks.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At the state level </a:t>
            </a:r>
            <a:r>
              <a:rPr lang="en-US" baseline="0" dirty="0" smtClean="0"/>
              <a:t>(smaller map, top right), the range is from 54.0 to 115.9 per 100,000. The rate of physicians per 100,000 is highest in AK, HI, WA, OR and the northeastern US. Generally speaking, there is a lower rate of physicians per 100,000 in the south, with the exception of Florida and Tennessee.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rPr>
              <a:t>County-level data </a:t>
            </a:r>
            <a:r>
              <a:rPr lang="en-US" sz="1200" b="0" i="0" u="none" strike="noStrike" kern="1200" dirty="0" smtClean="0">
                <a:solidFill>
                  <a:schemeClr val="tx1"/>
                </a:solidFill>
                <a:effectLst/>
                <a:latin typeface="+mn-lt"/>
                <a:ea typeface="+mn-ea"/>
                <a:cs typeface="+mn-cs"/>
              </a:rPr>
              <a:t>can illustrate patterns of rates </a:t>
            </a:r>
            <a:r>
              <a:rPr lang="en-US" dirty="0" smtClean="0"/>
              <a:t>of primary care physicians </a:t>
            </a:r>
            <a:r>
              <a:rPr lang="en-US" sz="1200" b="0" i="0" u="none" strike="noStrike" kern="1200" dirty="0" smtClean="0">
                <a:solidFill>
                  <a:schemeClr val="tx1"/>
                </a:solidFill>
                <a:effectLst/>
                <a:latin typeface="+mn-lt"/>
                <a:ea typeface="+mn-ea"/>
                <a:cs typeface="+mn-cs"/>
              </a:rPr>
              <a:t>within states, as well as cross-state patterns. </a:t>
            </a:r>
            <a:r>
              <a:rPr lang="en-US" baseline="0" dirty="0" smtClean="0"/>
              <a:t>At the county level, the range is from 0.0 to 469.2 per 100,000 (there are several dozen counties with no data). The county level pattern of physicians per 100,000 is somewhat random, but somewhat mirrors that at the state level - higher rates out west and in the northeast, and lower rates in the south.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data for US territories.)</a:t>
            </a:r>
          </a:p>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4052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cap="all" baseline="0" dirty="0" smtClean="0"/>
              <a:t>NCHS Urban-Rural Classification Scheme for Counties, 2013</a:t>
            </a:r>
          </a:p>
          <a:p>
            <a:r>
              <a:rPr lang="en-US" dirty="0" smtClean="0"/>
              <a:t>This scheme uses 2010 census population numbers and OMB standards for defining metropolitan statistical areas. 4 metro &amp; 2 non-metro</a:t>
            </a:r>
            <a:r>
              <a:rPr lang="en-US" baseline="0" dirty="0" smtClean="0"/>
              <a:t> areas </a:t>
            </a:r>
            <a:r>
              <a:rPr lang="en-US" dirty="0" smtClean="0"/>
              <a:t>are produced by NCHS. The largest MSAs are separated into two groups, large central and fringe metro; NCHS says fringe metro may be very important in health status.</a:t>
            </a:r>
          </a:p>
          <a:p>
            <a:r>
              <a:rPr lang="en-US" dirty="0" smtClean="0"/>
              <a:t>Large central metro: counties in Metropolitan Statistical Areas (MSAs) of 1 million or more population that: </a:t>
            </a:r>
          </a:p>
          <a:p>
            <a:r>
              <a:rPr lang="en-US" dirty="0" smtClean="0"/>
              <a:t>1) contain the entire population of the largest principal city of the MSA, or 2) have their entire population contained </a:t>
            </a:r>
          </a:p>
          <a:p>
            <a:r>
              <a:rPr lang="en-US" dirty="0" smtClean="0"/>
              <a:t>in the largest principal city of the MSA, or 3) contain at least 250,000 inhabitants of any principal city of the MSA </a:t>
            </a:r>
          </a:p>
          <a:p>
            <a:r>
              <a:rPr lang="en-US" dirty="0" smtClean="0"/>
              <a:t>(n = 68, percent of US population = 30.5);</a:t>
            </a:r>
          </a:p>
          <a:p>
            <a:r>
              <a:rPr lang="en-US" dirty="0" smtClean="0"/>
              <a:t>Large fringe metro: counties in MSAs of 1 million or more population that did not qualify as large central metro </a:t>
            </a:r>
          </a:p>
          <a:p>
            <a:r>
              <a:rPr lang="en-US" dirty="0" smtClean="0"/>
              <a:t>counties (n = 368, percent of US population = 24.7);</a:t>
            </a:r>
          </a:p>
          <a:p>
            <a:r>
              <a:rPr lang="en-US" dirty="0" smtClean="0"/>
              <a:t>Medium metro: counties in MSAs of populations of 250,000–999,999 (n = 373, percent of US population = 20.9);</a:t>
            </a:r>
          </a:p>
          <a:p>
            <a:r>
              <a:rPr lang="en-US" dirty="0" smtClean="0"/>
              <a:t>Small metro: counties in MSAs of populations less than 250,000 (n = 358, percent of US population = 9.2);</a:t>
            </a:r>
          </a:p>
          <a:p>
            <a:r>
              <a:rPr lang="en-US" dirty="0" err="1" smtClean="0"/>
              <a:t>Micropolitan</a:t>
            </a:r>
            <a:r>
              <a:rPr lang="en-US" dirty="0" smtClean="0"/>
              <a:t>: counties in </a:t>
            </a:r>
            <a:r>
              <a:rPr lang="en-US" dirty="0" err="1" smtClean="0"/>
              <a:t>micropolitan</a:t>
            </a:r>
            <a:r>
              <a:rPr lang="en-US" dirty="0" smtClean="0"/>
              <a:t> statistical areas (n = 641, percent of US population = 8.7); </a:t>
            </a:r>
          </a:p>
          <a:p>
            <a:r>
              <a:rPr lang="en-US" dirty="0" smtClean="0"/>
              <a:t>Noncore: nonmetropolitan counties that did not qualify as </a:t>
            </a:r>
            <a:r>
              <a:rPr lang="en-US" dirty="0" err="1" smtClean="0"/>
              <a:t>micropolitan</a:t>
            </a:r>
            <a:r>
              <a:rPr lang="en-US" dirty="0" smtClean="0"/>
              <a:t> (n = 1,335, percent of US population = 6.1).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no data for PR or other territories.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6986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3091" y="3356836"/>
            <a:ext cx="4860057" cy="584775"/>
          </a:xfrm>
          <a:prstGeom prst="rect">
            <a:avLst/>
          </a:prstGeom>
          <a:noFill/>
        </p:spPr>
        <p:txBody>
          <a:bodyPr wrap="square" rtlCol="0">
            <a:spAutoFit/>
          </a:bodyPr>
          <a:lstStyle/>
          <a:p>
            <a:r>
              <a:rPr lang="en-US" sz="3200" dirty="0"/>
              <a:t>Socioeconomic </a:t>
            </a:r>
            <a:r>
              <a:rPr lang="en-US" sz="3200" dirty="0" smtClean="0"/>
              <a:t>Data, 2015</a:t>
            </a:r>
            <a:endParaRPr lang="en-US" sz="3200" dirty="0"/>
          </a:p>
        </p:txBody>
      </p:sp>
      <p:pic>
        <p:nvPicPr>
          <p:cNvPr id="4" name="Picture 3"/>
          <p:cNvPicPr>
            <a:picLocks noChangeAspect="1"/>
          </p:cNvPicPr>
          <p:nvPr/>
        </p:nvPicPr>
        <p:blipFill>
          <a:blip r:embed="rId3"/>
          <a:stretch>
            <a:fillRect/>
          </a:stretch>
        </p:blipFill>
        <p:spPr>
          <a:xfrm>
            <a:off x="894909" y="66875"/>
            <a:ext cx="7315200" cy="2983054"/>
          </a:xfrm>
          <a:prstGeom prst="rect">
            <a:avLst/>
          </a:prstGeom>
        </p:spPr>
      </p:pic>
    </p:spTree>
    <p:extLst>
      <p:ext uri="{BB962C8B-B14F-4D97-AF65-F5344CB8AC3E}">
        <p14:creationId xmlns:p14="http://schemas.microsoft.com/office/powerpoint/2010/main" val="40014370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640286" cy="1143000"/>
          </a:xfrm>
        </p:spPr>
        <p:txBody>
          <a:bodyPr>
            <a:normAutofit fontScale="90000"/>
          </a:bodyPr>
          <a:lstStyle/>
          <a:p>
            <a:pPr algn="ctr"/>
            <a:r>
              <a:rPr lang="en-US" sz="3200" b="1" dirty="0" smtClean="0"/>
              <a:t>NCHHSTP AtlasPlus</a:t>
            </a:r>
            <a:r>
              <a:rPr lang="en-US" dirty="0" smtClean="0"/>
              <a:t/>
            </a:r>
            <a:br>
              <a:rPr lang="en-US" dirty="0" smtClean="0"/>
            </a:br>
            <a:r>
              <a:rPr lang="en-US" sz="2000" dirty="0" smtClean="0">
                <a:solidFill>
                  <a:srgbClr val="111111"/>
                </a:solidFill>
              </a:rPr>
              <a:t>National Center for HIV/AIDS, Viral Hepatitis, STD and TB Prevention</a:t>
            </a:r>
            <a:endParaRPr lang="en-US" sz="2000" dirty="0">
              <a:solidFill>
                <a:srgbClr val="111111"/>
              </a:solidFill>
            </a:endParaRPr>
          </a:p>
        </p:txBody>
      </p:sp>
      <p:sp>
        <p:nvSpPr>
          <p:cNvPr id="5" name="Content Placeholder 2"/>
          <p:cNvSpPr txBox="1">
            <a:spLocks/>
          </p:cNvSpPr>
          <p:nvPr/>
        </p:nvSpPr>
        <p:spPr>
          <a:xfrm>
            <a:off x="111419" y="1154527"/>
            <a:ext cx="8229600" cy="3525050"/>
          </a:xfrm>
          <a:prstGeom prst="rect">
            <a:avLst/>
          </a:prstGeom>
        </p:spPr>
        <p:txBody>
          <a:bodyPr>
            <a:normAutofit fontScale="850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111111"/>
                </a:solidFill>
              </a:rPr>
              <a:t>The</a:t>
            </a:r>
            <a:r>
              <a:rPr lang="en-US" sz="1600" dirty="0" smtClean="0"/>
              <a:t> </a:t>
            </a:r>
            <a:r>
              <a:rPr lang="en-US" sz="1600" b="1" dirty="0" smtClean="0">
                <a:solidFill>
                  <a:srgbClr val="00788A"/>
                </a:solidFill>
              </a:rPr>
              <a:t>NCHHSTP AtlasPlus </a:t>
            </a:r>
            <a:r>
              <a:rPr lang="en-US" sz="1600" dirty="0" smtClean="0">
                <a:solidFill>
                  <a:srgbClr val="111111"/>
                </a:solidFill>
              </a:rPr>
              <a:t>is an online, interactive tool that gives you the power to analyze, map, and create tables using HIV, viral hepatitis, </a:t>
            </a:r>
            <a:r>
              <a:rPr lang="en-US" sz="1600" dirty="0">
                <a:solidFill>
                  <a:srgbClr val="111111"/>
                </a:solidFill>
              </a:rPr>
              <a:t>STD, </a:t>
            </a:r>
            <a:r>
              <a:rPr lang="en-US" sz="1600" dirty="0" smtClean="0">
                <a:solidFill>
                  <a:srgbClr val="111111"/>
                </a:solidFill>
              </a:rPr>
              <a:t>and TB data that are reported to CDC.</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solidFill>
                  <a:srgbClr val="111111"/>
                </a:solidFill>
              </a:rPr>
              <a:t>Using the </a:t>
            </a:r>
            <a:r>
              <a:rPr lang="en-US" sz="1600" b="1" dirty="0" smtClean="0">
                <a:solidFill>
                  <a:srgbClr val="00788A"/>
                </a:solidFill>
              </a:rPr>
              <a:t>NCHHSTP AtlasPlus</a:t>
            </a:r>
            <a:r>
              <a:rPr lang="en-US" sz="1600" dirty="0" smtClean="0">
                <a:solidFill>
                  <a:srgbClr val="111111"/>
                </a:solidFill>
              </a:rPr>
              <a:t>, you can:</a:t>
            </a:r>
          </a:p>
          <a:p>
            <a:r>
              <a:rPr lang="en-US" sz="1600" dirty="0" smtClean="0">
                <a:solidFill>
                  <a:srgbClr val="111111"/>
                </a:solidFill>
              </a:rPr>
              <a:t>Create custom maps and bar graphs using HIV, viral hepatitis, </a:t>
            </a:r>
            <a:r>
              <a:rPr lang="en-US" sz="1600" dirty="0">
                <a:solidFill>
                  <a:srgbClr val="111111"/>
                </a:solidFill>
              </a:rPr>
              <a:t>STD, </a:t>
            </a:r>
            <a:r>
              <a:rPr lang="en-US" sz="1600" dirty="0" smtClean="0">
                <a:solidFill>
                  <a:srgbClr val="111111"/>
                </a:solidFill>
              </a:rPr>
              <a:t>or TB data (</a:t>
            </a:r>
            <a:r>
              <a:rPr lang="en-US" sz="1600" b="1" dirty="0" smtClean="0">
                <a:solidFill>
                  <a:srgbClr val="00788A"/>
                </a:solidFill>
              </a:rPr>
              <a:t>NCHHSTP AtlasPlus </a:t>
            </a:r>
            <a:r>
              <a:rPr lang="en-US" sz="1600" dirty="0" smtClean="0">
                <a:solidFill>
                  <a:srgbClr val="111111"/>
                </a:solidFill>
              </a:rPr>
              <a:t>has 15 disease variables to explore);</a:t>
            </a:r>
          </a:p>
          <a:p>
            <a:r>
              <a:rPr lang="en-US" sz="1600" dirty="0">
                <a:solidFill>
                  <a:srgbClr val="111111"/>
                </a:solidFill>
              </a:rPr>
              <a:t>View a list of diagnoses for most recent year and change from the previous </a:t>
            </a:r>
            <a:r>
              <a:rPr lang="en-US" sz="1600" dirty="0" smtClean="0">
                <a:solidFill>
                  <a:srgbClr val="111111"/>
                </a:solidFill>
              </a:rPr>
              <a:t>year;</a:t>
            </a:r>
          </a:p>
          <a:p>
            <a:r>
              <a:rPr lang="en-US" sz="1600" dirty="0" smtClean="0">
                <a:solidFill>
                  <a:srgbClr val="111111"/>
                </a:solidFill>
              </a:rPr>
              <a:t>Create </a:t>
            </a:r>
            <a:r>
              <a:rPr lang="en-US" sz="1600" dirty="0">
                <a:solidFill>
                  <a:srgbClr val="111111"/>
                </a:solidFill>
              </a:rPr>
              <a:t>2 side-by-side maps or </a:t>
            </a:r>
            <a:r>
              <a:rPr lang="en-US" sz="1600" dirty="0" smtClean="0">
                <a:solidFill>
                  <a:srgbClr val="111111"/>
                </a:solidFill>
              </a:rPr>
              <a:t>charts (e.g</a:t>
            </a:r>
            <a:r>
              <a:rPr lang="en-US" sz="1600" dirty="0">
                <a:solidFill>
                  <a:srgbClr val="111111"/>
                </a:solidFill>
              </a:rPr>
              <a:t>., 2 diseases, 2 race/ethnicity groups, or 2 age </a:t>
            </a:r>
            <a:r>
              <a:rPr lang="en-US" sz="1600" dirty="0" smtClean="0">
                <a:solidFill>
                  <a:srgbClr val="111111"/>
                </a:solidFill>
              </a:rPr>
              <a:t>groups);</a:t>
            </a:r>
          </a:p>
          <a:p>
            <a:r>
              <a:rPr lang="en-US" sz="1600" dirty="0" smtClean="0">
                <a:solidFill>
                  <a:srgbClr val="111111"/>
                </a:solidFill>
              </a:rPr>
              <a:t>Display changes over time and patterns across the United States (</a:t>
            </a:r>
            <a:r>
              <a:rPr lang="en-US" sz="1600" b="1" dirty="0" smtClean="0">
                <a:solidFill>
                  <a:srgbClr val="00788A"/>
                </a:solidFill>
              </a:rPr>
              <a:t>NCHHSTP AtlasPlus </a:t>
            </a:r>
            <a:r>
              <a:rPr lang="en-US" sz="1600" dirty="0" smtClean="0">
                <a:solidFill>
                  <a:srgbClr val="111111"/>
                </a:solidFill>
              </a:rPr>
              <a:t>has 16 years of data for most variables);</a:t>
            </a:r>
          </a:p>
          <a:p>
            <a:r>
              <a:rPr lang="en-US" sz="1600" dirty="0">
                <a:solidFill>
                  <a:srgbClr val="111111"/>
                </a:solidFill>
              </a:rPr>
              <a:t>Generate Charts:  </a:t>
            </a:r>
          </a:p>
          <a:p>
            <a:pPr lvl="1"/>
            <a:r>
              <a:rPr lang="en-US" sz="1400" dirty="0">
                <a:solidFill>
                  <a:srgbClr val="111111"/>
                </a:solidFill>
              </a:rPr>
              <a:t>Line graphs by year</a:t>
            </a:r>
          </a:p>
          <a:p>
            <a:pPr lvl="1"/>
            <a:r>
              <a:rPr lang="en-US" sz="1400" dirty="0">
                <a:solidFill>
                  <a:srgbClr val="111111"/>
                </a:solidFill>
              </a:rPr>
              <a:t>Pie charts for sex</a:t>
            </a:r>
          </a:p>
          <a:p>
            <a:pPr lvl="1"/>
            <a:r>
              <a:rPr lang="en-US" sz="1400" dirty="0">
                <a:solidFill>
                  <a:srgbClr val="111111"/>
                </a:solidFill>
              </a:rPr>
              <a:t>Bar charts for age, race/ethnicity, transmission category (HIV), country of birth (TB)</a:t>
            </a:r>
          </a:p>
          <a:p>
            <a:pPr lvl="1"/>
            <a:r>
              <a:rPr lang="en-US" sz="1400" dirty="0">
                <a:solidFill>
                  <a:srgbClr val="111111"/>
                </a:solidFill>
              </a:rPr>
              <a:t>Bar charts for state and </a:t>
            </a:r>
            <a:r>
              <a:rPr lang="en-US" sz="1400" dirty="0" smtClean="0">
                <a:solidFill>
                  <a:srgbClr val="111111"/>
                </a:solidFill>
              </a:rPr>
              <a:t>country; and,</a:t>
            </a:r>
          </a:p>
          <a:p>
            <a:r>
              <a:rPr lang="en-US" sz="1600" dirty="0" smtClean="0">
                <a:solidFill>
                  <a:srgbClr val="111111"/>
                </a:solidFill>
              </a:rPr>
              <a:t>Download data and export graphics.</a:t>
            </a:r>
          </a:p>
          <a:p>
            <a:endParaRPr lang="en-US" sz="1600" dirty="0" smtClean="0"/>
          </a:p>
          <a:p>
            <a:endParaRPr lang="en-US" sz="1600" dirty="0" smtClean="0"/>
          </a:p>
        </p:txBody>
      </p:sp>
      <p:pic>
        <p:nvPicPr>
          <p:cNvPr id="6" name="Picture 5"/>
          <p:cNvPicPr>
            <a:picLocks noChangeAspect="1"/>
          </p:cNvPicPr>
          <p:nvPr/>
        </p:nvPicPr>
        <p:blipFill>
          <a:blip r:embed="rId2"/>
          <a:stretch>
            <a:fillRect/>
          </a:stretch>
        </p:blipFill>
        <p:spPr>
          <a:xfrm>
            <a:off x="6709727" y="59191"/>
            <a:ext cx="2360994" cy="962786"/>
          </a:xfrm>
          <a:prstGeom prst="rect">
            <a:avLst/>
          </a:prstGeom>
        </p:spPr>
      </p:pic>
    </p:spTree>
    <p:extLst>
      <p:ext uri="{BB962C8B-B14F-4D97-AF65-F5344CB8AC3E}">
        <p14:creationId xmlns:p14="http://schemas.microsoft.com/office/powerpoint/2010/main" val="60151273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Tree>
    <p:extLst>
      <p:ext uri="{BB962C8B-B14F-4D97-AF65-F5344CB8AC3E}">
        <p14:creationId xmlns:p14="http://schemas.microsoft.com/office/powerpoint/2010/main" val="36434906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89472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95079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50303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5566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853" y="0"/>
            <a:ext cx="6656294" cy="5143500"/>
          </a:xfrm>
          <a:prstGeom prst="rect">
            <a:avLst/>
          </a:prstGeom>
        </p:spPr>
      </p:pic>
    </p:spTree>
    <p:extLst>
      <p:ext uri="{BB962C8B-B14F-4D97-AF65-F5344CB8AC3E}">
        <p14:creationId xmlns:p14="http://schemas.microsoft.com/office/powerpoint/2010/main" val="27475405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10962</TotalTime>
  <Words>1574</Words>
  <Application>Microsoft Office PowerPoint</Application>
  <PresentationFormat>On-screen Show (16:9)</PresentationFormat>
  <Paragraphs>63</Paragraphs>
  <Slides>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Myriad Web Pro</vt:lpstr>
      <vt:lpstr>Times New Roman</vt:lpstr>
      <vt:lpstr>Courier New</vt:lpstr>
      <vt:lpstr>Arial</vt:lpstr>
      <vt:lpstr>Calibri</vt:lpstr>
      <vt:lpstr>Wingdings</vt:lpstr>
      <vt:lpstr>NCEH_ATSDR_combined</vt:lpstr>
      <vt:lpstr>Theme1</vt:lpstr>
      <vt:lpstr>NCHHSTP_PPT_dark(</vt:lpstr>
      <vt:lpstr>PowerPoint Presentation</vt:lpstr>
      <vt:lpstr>NCHHSTP AtlasPlus National Center for HIV/AIDS, Viral Hepatitis, STD and TB Prevention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 Recommended Queries</dc:title>
  <dc:subject>Social Determinants of Health Recommended Queries</dc:subject>
  <dc:creator>HHS?CDC/NCHHSTP</dc:creator>
  <cp:keywords>HHS, CDC, NCHHSTP, Socioeconomic Data, 2015, Social Determinants of Health Recommended Queries, Centers for Disease Control and Prevention</cp:keywords>
  <cp:lastModifiedBy>Afon, John K. (CDC/OID/NCHHSTP) (CTR)</cp:lastModifiedBy>
  <cp:revision>636</cp:revision>
  <dcterms:created xsi:type="dcterms:W3CDTF">2011-03-17T17:43:16Z</dcterms:created>
  <dcterms:modified xsi:type="dcterms:W3CDTF">2017-06-15T14:25:06Z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