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58" r:id="rId2"/>
    <p:sldMasterId id="2147483865" r:id="rId3"/>
  </p:sldMasterIdLst>
  <p:notesMasterIdLst>
    <p:notesMasterId r:id="rId16"/>
  </p:notesMasterIdLst>
  <p:handoutMasterIdLst>
    <p:handoutMasterId r:id="rId17"/>
  </p:handoutMasterIdLst>
  <p:sldIdLst>
    <p:sldId id="358" r:id="rId4"/>
    <p:sldId id="376" r:id="rId5"/>
    <p:sldId id="374" r:id="rId6"/>
    <p:sldId id="373" r:id="rId7"/>
    <p:sldId id="375" r:id="rId8"/>
    <p:sldId id="382" r:id="rId9"/>
    <p:sldId id="383" r:id="rId10"/>
    <p:sldId id="379" r:id="rId11"/>
    <p:sldId id="380" r:id="rId12"/>
    <p:sldId id="381" r:id="rId13"/>
    <p:sldId id="378" r:id="rId14"/>
    <p:sldId id="377" r:id="rId15"/>
  </p:sldIdLst>
  <p:sldSz cx="9144000" cy="5143500" type="screen16x9"/>
  <p:notesSz cx="7315200" cy="9601200"/>
  <p:embeddedFontLst>
    <p:embeddedFont>
      <p:font typeface="Myriad Web Pro" panose="020B0503030403020204" pitchFamily="34" charset="0"/>
      <p:regular r:id="rId18"/>
      <p:bold r:id="rId19"/>
      <p:italic r:id="rId20"/>
    </p:embeddedFont>
    <p:embeddedFont>
      <p:font typeface="Calibri" panose="020F0502020204030204" pitchFamily="34" charset="0"/>
      <p:regular r:id="rId21"/>
      <p:bold r:id="rId22"/>
      <p:italic r:id="rId23"/>
      <p:boldItalic r:id="rId2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Elmore, Kim (CDC/OID/NCHHSTP)" initials="EK(" lastIdx="11" clrIdx="1">
    <p:extLst>
      <p:ext uri="{19B8F6BF-5375-455C-9EA6-DF929625EA0E}">
        <p15:presenceInfo xmlns:p15="http://schemas.microsoft.com/office/powerpoint/2012/main" userId="S-1-5-21-1207783550-2075000910-922709458-169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A"/>
    <a:srgbClr val="111111"/>
    <a:srgbClr val="5F5F5F"/>
    <a:srgbClr val="F2F2F2"/>
    <a:srgbClr val="F6A01A"/>
    <a:srgbClr val="9A4E9E"/>
    <a:srgbClr val="86B2D8"/>
    <a:srgbClr val="000000"/>
    <a:srgbClr val="1C08A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1" autoAdjust="0"/>
    <p:restoredTop sz="76022" autoAdjust="0"/>
  </p:normalViewPr>
  <p:slideViewPr>
    <p:cSldViewPr snapToGrid="0">
      <p:cViewPr varScale="1">
        <p:scale>
          <a:sx n="101" d="100"/>
          <a:sy n="101" d="100"/>
        </p:scale>
        <p:origin x="108" y="252"/>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3/24/2017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3/24/2017</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nchhstp/atla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cdc.gov/std/stats10/app-interpret.htm"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cdc.gov/std/stats/default.htm" TargetMode="External"/><Relationship Id="rId3" Type="http://schemas.openxmlformats.org/officeDocument/2006/relationships/hyperlink" Target="http://www.cdc.gov/hiv/" TargetMode="External"/><Relationship Id="rId7" Type="http://schemas.openxmlformats.org/officeDocument/2006/relationships/hyperlink" Target="http://www.cdc.gov/hiv/statistics/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cdc.gov/TB" TargetMode="External"/><Relationship Id="rId11" Type="http://schemas.openxmlformats.org/officeDocument/2006/relationships/hyperlink" Target="mailto:NCHHSTPatlas@cdc.gov" TargetMode="External"/><Relationship Id="rId5" Type="http://schemas.openxmlformats.org/officeDocument/2006/relationships/hyperlink" Target="http://www.cdc.gov/hepatitis/" TargetMode="External"/><Relationship Id="rId10" Type="http://schemas.openxmlformats.org/officeDocument/2006/relationships/hyperlink" Target="http://www.cdc.gov/tb/statistics/" TargetMode="External"/><Relationship Id="rId4" Type="http://schemas.openxmlformats.org/officeDocument/2006/relationships/hyperlink" Target="http://www.cdc.gov/std" TargetMode="External"/><Relationship Id="rId9" Type="http://schemas.openxmlformats.org/officeDocument/2006/relationships/hyperlink" Target="http://www.cdc.gov/hepatitis/Statistics/index.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Division of STD Prevention scientific staff drafted these to highlight some of the most important data. In</a:t>
            </a:r>
            <a:r>
              <a:rPr lang="en-US" sz="1200" kern="1200" baseline="0" dirty="0" smtClean="0">
                <a:solidFill>
                  <a:schemeClr val="tx1"/>
                </a:solidFill>
                <a:effectLst/>
                <a:latin typeface="+mn-lt"/>
                <a:ea typeface="+mn-ea"/>
                <a:cs typeface="+mn-cs"/>
              </a:rPr>
              <a:t> this notes area of the PowerPoint slides, e</a:t>
            </a:r>
            <a:r>
              <a:rPr lang="en-US" sz="1200" kern="1200" dirty="0" smtClean="0">
                <a:solidFill>
                  <a:schemeClr val="tx1"/>
                </a:solidFill>
                <a:effectLst/>
                <a:latin typeface="+mn-lt"/>
                <a:ea typeface="+mn-ea"/>
                <a:cs typeface="+mn-cs"/>
              </a:rPr>
              <a:t>ach slide contains the title (with the variables selected), some contextual information, and links to additional data and information</a:t>
            </a:r>
            <a:r>
              <a:rPr lang="en-US" sz="1200" kern="1200" baseline="0" dirty="0" smtClean="0">
                <a:solidFill>
                  <a:schemeClr val="tx1"/>
                </a:solidFill>
                <a:effectLst/>
                <a:latin typeface="+mn-lt"/>
                <a:ea typeface="+mn-ea"/>
                <a:cs typeface="+mn-cs"/>
              </a:rPr>
              <a:t> on the topic.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All of the NCHHSTP AtlasPlus maps are choropleth maps, which use sequential colors (e.g., light blue to dark blue) to display data that progress from low to high values. Typically, one uses light colors for low data values and dark colors for high data values.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263152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Congenital syphilis cases (2015), </a:t>
            </a:r>
            <a:r>
              <a:rPr lang="en-US" sz="1200" kern="1200" dirty="0" smtClean="0">
                <a:solidFill>
                  <a:schemeClr val="tx1"/>
                </a:solidFill>
                <a:effectLst/>
                <a:latin typeface="+mn-lt"/>
                <a:ea typeface="+mn-ea"/>
                <a:cs typeface="+mn-cs"/>
              </a:rPr>
              <a:t>50 states, DC, and outlying areas</a:t>
            </a:r>
            <a:r>
              <a:rPr lang="en-US" sz="1200" b="0" i="0" u="none" strike="noStrike" kern="1200" dirty="0" smtClean="0">
                <a:solidFill>
                  <a:schemeClr val="tx1"/>
                </a:solidFill>
                <a:effectLst/>
                <a:latin typeface="+mn-lt"/>
                <a:ea typeface="+mn-ea"/>
                <a:cs typeface="+mn-cs"/>
              </a:rPr>
              <a:t>, by state/area</a:t>
            </a:r>
            <a:r>
              <a:rPr lang="en-US" dirty="0" smtClean="0"/>
              <a:t>  </a:t>
            </a:r>
          </a:p>
          <a:p>
            <a:r>
              <a:rPr lang="en-US" b="1" dirty="0" smtClean="0"/>
              <a:t>Description:</a:t>
            </a:r>
            <a:r>
              <a:rPr lang="en-US" dirty="0" smtClean="0"/>
              <a:t> </a:t>
            </a:r>
            <a:r>
              <a:rPr lang="en-US" sz="1200" b="0" i="0" u="none" strike="noStrike" kern="1200" dirty="0" smtClean="0">
                <a:solidFill>
                  <a:schemeClr val="tx1"/>
                </a:solidFill>
                <a:effectLst/>
                <a:latin typeface="+mn-lt"/>
                <a:ea typeface="+mn-ea"/>
                <a:cs typeface="+mn-cs"/>
              </a:rPr>
              <a:t>“Congenital syphilis</a:t>
            </a:r>
            <a:r>
              <a:rPr lang="en-US" sz="1200" b="0" i="0" u="none" strike="noStrike" kern="1200" smtClean="0">
                <a:solidFill>
                  <a:schemeClr val="tx1"/>
                </a:solidFill>
                <a:effectLst/>
                <a:latin typeface="+mn-lt"/>
                <a:ea typeface="+mn-ea"/>
                <a:cs typeface="+mn-cs"/>
              </a:rPr>
              <a:t>" </a:t>
            </a:r>
            <a:r>
              <a:rPr lang="en-US" sz="1200" b="0" i="0" u="none" strike="noStrike" kern="1200" baseline="0" smtClean="0">
                <a:solidFill>
                  <a:schemeClr val="tx1"/>
                </a:solidFill>
                <a:latin typeface="+mn-lt"/>
                <a:ea typeface="+mn-ea"/>
                <a:cs typeface="+mn-cs"/>
              </a:rPr>
              <a:t>is </a:t>
            </a:r>
            <a:r>
              <a:rPr lang="en-US" sz="1200" b="0" i="0" u="none" strike="noStrike" kern="1200" baseline="0" dirty="0" smtClean="0">
                <a:solidFill>
                  <a:schemeClr val="tx1"/>
                </a:solidFill>
                <a:latin typeface="+mn-lt"/>
                <a:ea typeface="+mn-ea"/>
                <a:cs typeface="+mn-cs"/>
              </a:rPr>
              <a:t>a disease that occurs when a mother with syphilis passes the infection on to her baby during pregnancy. An infected baby may be born without signs or symptoms of congenital syphilis. However, if not treated immediately, the baby may develop serious problems within a few weeks. Untreated babies can have health problems such as cataracts, deafness, or seizures, and</a:t>
            </a:r>
          </a:p>
          <a:p>
            <a:r>
              <a:rPr lang="en-US" sz="1200" b="0" i="0" u="none" strike="noStrike" kern="1200" baseline="0" dirty="0" smtClean="0">
                <a:solidFill>
                  <a:schemeClr val="tx1"/>
                </a:solidFill>
                <a:latin typeface="+mn-lt"/>
                <a:ea typeface="+mn-ea"/>
                <a:cs typeface="+mn-cs"/>
              </a:rPr>
              <a:t>can die. </a:t>
            </a:r>
            <a:r>
              <a:rPr lang="en-US" i="0" dirty="0" smtClean="0"/>
              <a:t>As</a:t>
            </a:r>
            <a:r>
              <a:rPr lang="en-US" i="0" baseline="0" dirty="0" smtClean="0"/>
              <a:t> seen in the map, the highest rates of congenital syphilis in 2015 are in the southern US, western US, Illinois, Guam, and Puerto Rico.</a:t>
            </a:r>
            <a:endParaRPr lang="en-US" i="0" dirty="0" smtClean="0"/>
          </a:p>
          <a:p>
            <a:r>
              <a:rPr lang="en-US" b="1" dirty="0" smtClean="0"/>
              <a:t>For</a:t>
            </a:r>
            <a:r>
              <a:rPr lang="en-US" b="1" baseline="0" dirty="0" smtClean="0"/>
              <a:t> m</a:t>
            </a:r>
            <a:r>
              <a:rPr lang="en-US" b="1" dirty="0" smtClean="0"/>
              <a:t>ore information: </a:t>
            </a:r>
            <a:r>
              <a:rPr lang="en-US" dirty="0" smtClean="0"/>
              <a:t>http://www.cdc.gov/std/syphilis/default.htm</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38513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Disclaimer: This is a user-generated report. The findings and conclusions are those of the user and do not necessarily represent the views of the CDC.</a:t>
            </a:r>
          </a:p>
          <a:p>
            <a:r>
              <a:rPr lang="en-US" sz="1200" kern="1200" dirty="0" smtClean="0">
                <a:solidFill>
                  <a:schemeClr val="tx1"/>
                </a:solidFill>
                <a:effectLst/>
                <a:latin typeface="+mn-lt"/>
                <a:ea typeface="+mn-ea"/>
                <a:cs typeface="+mn-cs"/>
              </a:rPr>
              <a:t>Notes: The Atlas includes data from STD case reports from 54 areas (all 50 states, the District of Columbia, Guam, Puerto Rico, and the U.S. Virgin Islands). </a:t>
            </a:r>
            <a:r>
              <a:rPr lang="en-US" sz="1200" b="1" kern="1200" dirty="0" smtClean="0">
                <a:solidFill>
                  <a:schemeClr val="tx1"/>
                </a:solidFill>
                <a:effectLst/>
                <a:latin typeface="+mn-lt"/>
                <a:ea typeface="+mn-ea"/>
                <a:cs typeface="+mn-cs"/>
              </a:rPr>
              <a:t>Cases</a:t>
            </a:r>
            <a:r>
              <a:rPr lang="en-US" sz="1200" kern="1200" dirty="0" smtClean="0">
                <a:solidFill>
                  <a:schemeClr val="tx1"/>
                </a:solidFill>
                <a:effectLst/>
                <a:latin typeface="+mn-lt"/>
                <a:ea typeface="+mn-ea"/>
                <a:cs typeface="+mn-cs"/>
              </a:rPr>
              <a:t> of a given STD refer to confirmed diagnoses during a given time period. </a:t>
            </a:r>
            <a:r>
              <a:rPr lang="en-US" sz="1200" b="1" kern="1200" dirty="0" smtClean="0">
                <a:solidFill>
                  <a:schemeClr val="tx1"/>
                </a:solidFill>
                <a:effectLst/>
                <a:latin typeface="+mn-lt"/>
                <a:ea typeface="+mn-ea"/>
                <a:cs typeface="+mn-cs"/>
              </a:rPr>
              <a:t>Rates</a:t>
            </a:r>
            <a:r>
              <a:rPr lang="en-US" sz="1200" kern="1200" dirty="0" smtClean="0">
                <a:solidFill>
                  <a:schemeClr val="tx1"/>
                </a:solidFill>
                <a:effectLst/>
                <a:latin typeface="+mn-lt"/>
                <a:ea typeface="+mn-ea"/>
                <a:cs typeface="+mn-cs"/>
              </a:rPr>
              <a:t> per 100,000 population were calculated for each STD. The population denominators used to compute rates for the 50 states and the District of Columbia were based on the National Center for Health Statistics (NCHS) bridged-race population counts. Due to the lack of data from the U.S. Census Bureau and small cell sizes, rates for some demographic categories are not available for dependent areas (except Puerto Rico for age and sex). Natality data from the NCHS is used to calculate congenital syphilis rates at the national- and state- levels. County-level rates are not available for congenital syphilis. </a:t>
            </a:r>
            <a:r>
              <a:rPr lang="en-US" sz="1200" b="1" kern="1200" dirty="0" smtClean="0">
                <a:solidFill>
                  <a:schemeClr val="tx1"/>
                </a:solidFill>
                <a:effectLst/>
                <a:latin typeface="+mn-lt"/>
                <a:ea typeface="+mn-ea"/>
                <a:cs typeface="+mn-cs"/>
              </a:rPr>
              <a:t>Cell suppression:</a:t>
            </a:r>
            <a:r>
              <a:rPr lang="en-US" sz="1200" kern="1200" dirty="0" smtClean="0">
                <a:solidFill>
                  <a:schemeClr val="tx1"/>
                </a:solidFill>
                <a:effectLst/>
                <a:latin typeface="+mn-lt"/>
                <a:ea typeface="+mn-ea"/>
                <a:cs typeface="+mn-cs"/>
              </a:rPr>
              <a:t> CDC follows the 1996 CSTE data re-release rules for STD data. For state-level analysis, data are suppressed when the numerator for a given state is 3 or less. When suppressed, data are only available as state totals and no demographic data are shown. </a:t>
            </a:r>
            <a:r>
              <a:rPr lang="en-US" sz="1200" b="1" kern="1200" dirty="0" smtClean="0">
                <a:solidFill>
                  <a:schemeClr val="tx1"/>
                </a:solidFill>
                <a:effectLst/>
                <a:latin typeface="+mn-lt"/>
                <a:ea typeface="+mn-ea"/>
                <a:cs typeface="+mn-cs"/>
              </a:rPr>
              <a:t>Chlamydia: </a:t>
            </a:r>
            <a:r>
              <a:rPr lang="en-US" sz="1200" kern="1200" dirty="0" smtClean="0">
                <a:solidFill>
                  <a:schemeClr val="tx1"/>
                </a:solidFill>
                <a:effectLst/>
                <a:latin typeface="+mn-lt"/>
                <a:ea typeface="+mn-ea"/>
                <a:cs typeface="+mn-cs"/>
              </a:rPr>
              <a:t>Trends in chlamydia morbidity reporting from many state and local jurisdictions are more reflective of changes in diagnostic, screening, and reporting practices than of actual trends in disease incidence.</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Suggested citation: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NCHHSTP Atlas.</a:t>
            </a:r>
            <a:r>
              <a:rPr lang="en-US" sz="1200" kern="1200" dirty="0" smtClean="0">
                <a:solidFill>
                  <a:schemeClr val="tx1"/>
                </a:solidFill>
                <a:effectLst/>
                <a:latin typeface="+mn-lt"/>
                <a:ea typeface="+mn-ea"/>
                <a:cs typeface="+mn-cs"/>
              </a:rPr>
              <a:t> Accessed &lt;date&gt;.</a:t>
            </a:r>
          </a:p>
          <a:p>
            <a:r>
              <a:rPr lang="en-US" sz="1200" b="1" kern="1200" dirty="0" smtClean="0">
                <a:solidFill>
                  <a:schemeClr val="tx1"/>
                </a:solidFill>
                <a:effectLst/>
                <a:latin typeface="+mn-lt"/>
                <a:ea typeface="+mn-ea"/>
                <a:cs typeface="+mn-cs"/>
              </a:rPr>
              <a:t>For more information, see: </a:t>
            </a:r>
            <a:r>
              <a:rPr lang="en-US" sz="1200" u="sng" kern="1200" dirty="0" smtClean="0">
                <a:solidFill>
                  <a:schemeClr val="tx1"/>
                </a:solidFill>
                <a:effectLst/>
                <a:latin typeface="+mn-lt"/>
                <a:ea typeface="+mn-ea"/>
                <a:cs typeface="+mn-cs"/>
                <a:hlinkClick r:id="rId4"/>
              </a:rPr>
              <a:t>Interpreting STD Surveillance Data.</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00449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solidFill>
                  <a:srgbClr val="00788A"/>
                </a:solidFill>
              </a:rPr>
              <a:t>To learn more about the diseases</a:t>
            </a:r>
            <a:r>
              <a:rPr lang="en-US" sz="1200" dirty="0" smtClean="0">
                <a:solidFill>
                  <a:srgbClr val="00788A"/>
                </a:solidFill>
              </a:rPr>
              <a:t>:</a:t>
            </a:r>
          </a:p>
          <a:p>
            <a:pPr marL="0" indent="0">
              <a:buNone/>
            </a:pPr>
            <a:r>
              <a:rPr lang="en-US" sz="1200" dirty="0" smtClean="0">
                <a:hlinkClick r:id="rId3"/>
              </a:rPr>
              <a:t>HIV</a:t>
            </a:r>
            <a:endParaRPr lang="en-US" sz="1200" dirty="0" smtClean="0"/>
          </a:p>
          <a:p>
            <a:pPr marL="0" indent="0">
              <a:buNone/>
            </a:pPr>
            <a:r>
              <a:rPr lang="en-US" sz="1200" dirty="0" smtClean="0">
                <a:hlinkClick r:id="rId4"/>
              </a:rPr>
              <a:t>Chlamydia, Gonorrhea, Syphilis</a:t>
            </a:r>
            <a:endParaRPr lang="en-US" sz="1200" dirty="0" smtClean="0"/>
          </a:p>
          <a:p>
            <a:pPr marL="0" indent="0">
              <a:buNone/>
            </a:pPr>
            <a:r>
              <a:rPr lang="en-US" sz="1200" dirty="0" smtClean="0">
                <a:hlinkClick r:id="rId5"/>
              </a:rPr>
              <a:t>Acute Viral Hepatitis A, Acute Viral Hepatitis B, and Acute Viral Hepatitis C</a:t>
            </a:r>
            <a:endParaRPr lang="en-US" sz="1200" dirty="0" smtClean="0"/>
          </a:p>
          <a:p>
            <a:pPr marL="0" indent="0">
              <a:buNone/>
            </a:pPr>
            <a:r>
              <a:rPr lang="en-US" sz="1200" dirty="0" smtClean="0">
                <a:hlinkClick r:id="rId6"/>
              </a:rPr>
              <a:t>Tuberculosis (TB)</a:t>
            </a:r>
            <a:endParaRPr lang="en-US" sz="1200" dirty="0" smtClean="0"/>
          </a:p>
          <a:p>
            <a:pPr marL="0" indent="0">
              <a:buNone/>
            </a:pPr>
            <a:endParaRPr lang="en-US" sz="1200" dirty="0" smtClean="0"/>
          </a:p>
          <a:p>
            <a:pPr marL="0" indent="0">
              <a:buNone/>
            </a:pPr>
            <a:r>
              <a:rPr lang="en-US" sz="1200" b="1" dirty="0" smtClean="0">
                <a:solidFill>
                  <a:srgbClr val="00788A"/>
                </a:solidFill>
              </a:rPr>
              <a:t>For data sources:</a:t>
            </a:r>
          </a:p>
          <a:p>
            <a:pPr marL="0" indent="0">
              <a:buNone/>
            </a:pPr>
            <a:r>
              <a:rPr lang="en-US" sz="1200" dirty="0" smtClean="0">
                <a:hlinkClick r:id="rId7"/>
              </a:rPr>
              <a:t>HIV Statistics and Surveillance</a:t>
            </a:r>
            <a:endParaRPr lang="en-US" sz="1200" dirty="0" smtClean="0"/>
          </a:p>
          <a:p>
            <a:pPr marL="0" indent="0">
              <a:buNone/>
            </a:pPr>
            <a:r>
              <a:rPr lang="en-US" sz="1200" dirty="0" smtClean="0">
                <a:hlinkClick r:id="rId8"/>
              </a:rPr>
              <a:t>STD Data &amp; Statistics</a:t>
            </a:r>
            <a:endParaRPr lang="en-US" sz="1200" dirty="0" smtClean="0"/>
          </a:p>
          <a:p>
            <a:pPr marL="0" indent="0">
              <a:buNone/>
            </a:pPr>
            <a:r>
              <a:rPr lang="en-US" sz="1200" dirty="0" smtClean="0">
                <a:hlinkClick r:id="rId9"/>
              </a:rPr>
              <a:t>Viral Hepatitis Statistics and Surveillance</a:t>
            </a:r>
            <a:endParaRPr lang="en-US" sz="1200" dirty="0" smtClean="0"/>
          </a:p>
          <a:p>
            <a:pPr marL="0" indent="0">
              <a:buNone/>
            </a:pPr>
            <a:r>
              <a:rPr lang="en-US" sz="1200" dirty="0" smtClean="0">
                <a:hlinkClick r:id="rId10"/>
              </a:rPr>
              <a:t>TB Data and Statistics</a:t>
            </a:r>
            <a:endParaRPr lang="en-US" sz="1200" dirty="0" smtClean="0"/>
          </a:p>
          <a:p>
            <a:pPr marL="0" indent="0">
              <a:buNone/>
            </a:pPr>
            <a:endParaRPr lang="en-US" sz="1200" dirty="0" smtClean="0"/>
          </a:p>
          <a:p>
            <a:pPr marL="0" indent="0">
              <a:buNone/>
            </a:pPr>
            <a:r>
              <a:rPr lang="en-US" sz="1200" dirty="0" smtClean="0">
                <a:hlinkClick r:id="rId11"/>
              </a:rPr>
              <a:t>Contact Atlas</a:t>
            </a:r>
            <a:endParaRPr lang="en-US" sz="1200" dirty="0" smtClean="0"/>
          </a:p>
        </p:txBody>
      </p:sp>
      <p:sp>
        <p:nvSpPr>
          <p:cNvPr id="4" name="Slide Number Placeholder 3"/>
          <p:cNvSpPr>
            <a:spLocks noGrp="1"/>
          </p:cNvSpPr>
          <p:nvPr>
            <p:ph type="sldNum" sz="quarter" idx="10"/>
          </p:nvPr>
        </p:nvSpPr>
        <p:spPr/>
        <p:txBody>
          <a:bodyPr/>
          <a:lstStyle/>
          <a:p>
            <a:fld id="{4ACD2498-6C2C-4625-8431-CEC8CC5BC14D}" type="slidenum">
              <a:rPr lang="en-US" smtClean="0"/>
              <a:t>12</a:t>
            </a:fld>
            <a:endParaRPr lang="en-US"/>
          </a:p>
        </p:txBody>
      </p:sp>
    </p:spTree>
    <p:extLst>
      <p:ext uri="{BB962C8B-B14F-4D97-AF65-F5344CB8AC3E}">
        <p14:creationId xmlns:p14="http://schemas.microsoft.com/office/powerpoint/2010/main" val="137285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US" sz="1600" dirty="0" smtClean="0">
                <a:solidFill>
                  <a:srgbClr val="111111"/>
                </a:solidFill>
              </a:rPr>
              <a:t>The</a:t>
            </a:r>
            <a:r>
              <a:rPr lang="en-US" sz="1600" dirty="0" smtClean="0"/>
              <a:t> </a:t>
            </a:r>
            <a:r>
              <a:rPr lang="en-US" sz="1600" b="1" dirty="0" smtClean="0">
                <a:solidFill>
                  <a:srgbClr val="00788A"/>
                </a:solidFill>
              </a:rPr>
              <a:t>NCHHSTP </a:t>
            </a:r>
            <a:r>
              <a:rPr lang="en-US" sz="1600" b="1" dirty="0" err="1" smtClean="0">
                <a:solidFill>
                  <a:srgbClr val="00788A"/>
                </a:solidFill>
              </a:rPr>
              <a:t>AtlasPlus</a:t>
            </a:r>
            <a:r>
              <a:rPr lang="en-US" sz="1600" b="1" dirty="0" smtClean="0">
                <a:solidFill>
                  <a:srgbClr val="00788A"/>
                </a:solidFill>
              </a:rPr>
              <a:t> </a:t>
            </a:r>
            <a:r>
              <a:rPr lang="en-US" sz="1600" dirty="0" smtClean="0">
                <a:solidFill>
                  <a:srgbClr val="111111"/>
                </a:solidFill>
              </a:rPr>
              <a:t>is an online, interactive tool that gives you the power to analyze, map, and create tables using HIV, viral hepatitis, STD, and TB data that are reported to CDC.</a:t>
            </a: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solidFill>
                  <a:srgbClr val="111111"/>
                </a:solidFill>
              </a:rPr>
              <a:t>Using the </a:t>
            </a:r>
            <a:r>
              <a:rPr lang="en-US" sz="1600" b="1" dirty="0" smtClean="0">
                <a:solidFill>
                  <a:srgbClr val="00788A"/>
                </a:solidFill>
              </a:rPr>
              <a:t>NCHHSTP </a:t>
            </a:r>
            <a:r>
              <a:rPr lang="en-US" sz="1600" b="1" dirty="0" err="1" smtClean="0">
                <a:solidFill>
                  <a:srgbClr val="00788A"/>
                </a:solidFill>
              </a:rPr>
              <a:t>AtlasPlus</a:t>
            </a:r>
            <a:r>
              <a:rPr lang="en-US" sz="1600" dirty="0" smtClean="0">
                <a:solidFill>
                  <a:srgbClr val="111111"/>
                </a:solidFill>
              </a:rPr>
              <a:t>, you can:</a:t>
            </a:r>
          </a:p>
          <a:p>
            <a:r>
              <a:rPr lang="en-US" sz="1600" dirty="0" smtClean="0">
                <a:solidFill>
                  <a:srgbClr val="111111"/>
                </a:solidFill>
              </a:rPr>
              <a:t>Create custom maps and bar graphs using HIV, viral hepatitis, STD, or TB data (</a:t>
            </a:r>
            <a:r>
              <a:rPr lang="en-US" sz="1600" b="1" dirty="0" smtClean="0">
                <a:solidFill>
                  <a:srgbClr val="00788A"/>
                </a:solidFill>
              </a:rPr>
              <a:t>NCHHSTP </a:t>
            </a:r>
            <a:r>
              <a:rPr lang="en-US" sz="1600" b="1" dirty="0" err="1" smtClean="0">
                <a:solidFill>
                  <a:srgbClr val="00788A"/>
                </a:solidFill>
              </a:rPr>
              <a:t>AtlasPlus</a:t>
            </a:r>
            <a:r>
              <a:rPr lang="en-US" sz="1600" b="1" dirty="0" smtClean="0">
                <a:solidFill>
                  <a:srgbClr val="00788A"/>
                </a:solidFill>
              </a:rPr>
              <a:t> </a:t>
            </a:r>
            <a:r>
              <a:rPr lang="en-US" sz="1600" dirty="0" smtClean="0">
                <a:solidFill>
                  <a:srgbClr val="111111"/>
                </a:solidFill>
              </a:rPr>
              <a:t>has 15 disease variables to explore);</a:t>
            </a:r>
          </a:p>
          <a:p>
            <a:r>
              <a:rPr lang="en-US" sz="1600" dirty="0" smtClean="0">
                <a:solidFill>
                  <a:srgbClr val="111111"/>
                </a:solidFill>
              </a:rPr>
              <a:t>View a list of diagnoses for most recent year and change from the previous year;</a:t>
            </a:r>
          </a:p>
          <a:p>
            <a:r>
              <a:rPr lang="en-US" sz="1600" dirty="0" smtClean="0">
                <a:solidFill>
                  <a:srgbClr val="111111"/>
                </a:solidFill>
              </a:rPr>
              <a:t>Create 2 side-by-side maps or charts (e.g., 2 diseases, 2 race/ethnicity groups, or 2 age groups);</a:t>
            </a:r>
          </a:p>
          <a:p>
            <a:r>
              <a:rPr lang="en-US" sz="1600" dirty="0" smtClean="0">
                <a:solidFill>
                  <a:srgbClr val="111111"/>
                </a:solidFill>
              </a:rPr>
              <a:t>Display changes over time and patterns across the United States (</a:t>
            </a:r>
            <a:r>
              <a:rPr lang="en-US" sz="1600" b="1" dirty="0" smtClean="0">
                <a:solidFill>
                  <a:srgbClr val="00788A"/>
                </a:solidFill>
              </a:rPr>
              <a:t>NCHHSTP </a:t>
            </a:r>
            <a:r>
              <a:rPr lang="en-US" sz="1600" b="1" dirty="0" err="1" smtClean="0">
                <a:solidFill>
                  <a:srgbClr val="00788A"/>
                </a:solidFill>
              </a:rPr>
              <a:t>AtlasPlus</a:t>
            </a:r>
            <a:r>
              <a:rPr lang="en-US" sz="1600" b="1" dirty="0" smtClean="0">
                <a:solidFill>
                  <a:srgbClr val="00788A"/>
                </a:solidFill>
              </a:rPr>
              <a:t> </a:t>
            </a:r>
            <a:r>
              <a:rPr lang="en-US" sz="1600" dirty="0" smtClean="0">
                <a:solidFill>
                  <a:srgbClr val="111111"/>
                </a:solidFill>
              </a:rPr>
              <a:t>has 16 years of data for most variables);</a:t>
            </a:r>
          </a:p>
          <a:p>
            <a:r>
              <a:rPr lang="en-US" sz="1600" dirty="0" smtClean="0">
                <a:solidFill>
                  <a:srgbClr val="111111"/>
                </a:solidFill>
              </a:rPr>
              <a:t>Generate Charts:  </a:t>
            </a:r>
          </a:p>
          <a:p>
            <a:pPr lvl="1"/>
            <a:r>
              <a:rPr lang="en-US" sz="1400" dirty="0" smtClean="0">
                <a:solidFill>
                  <a:srgbClr val="111111"/>
                </a:solidFill>
              </a:rPr>
              <a:t>Line graphs by year</a:t>
            </a:r>
          </a:p>
          <a:p>
            <a:pPr lvl="1"/>
            <a:r>
              <a:rPr lang="en-US" sz="1400" dirty="0" smtClean="0">
                <a:solidFill>
                  <a:srgbClr val="111111"/>
                </a:solidFill>
              </a:rPr>
              <a:t>Pie charts for sex</a:t>
            </a:r>
          </a:p>
          <a:p>
            <a:pPr lvl="1"/>
            <a:r>
              <a:rPr lang="en-US" sz="1400" dirty="0" smtClean="0">
                <a:solidFill>
                  <a:srgbClr val="111111"/>
                </a:solidFill>
              </a:rPr>
              <a:t>Bar charts for age, race/ethnicity, transmission category (HIV), country of birth (TB)</a:t>
            </a:r>
          </a:p>
          <a:p>
            <a:pPr lvl="1"/>
            <a:r>
              <a:rPr lang="en-US" sz="1400" dirty="0" smtClean="0">
                <a:solidFill>
                  <a:srgbClr val="111111"/>
                </a:solidFill>
              </a:rPr>
              <a:t>Bar charts for state and country; and,</a:t>
            </a:r>
          </a:p>
          <a:p>
            <a:r>
              <a:rPr lang="en-US" sz="1600" dirty="0" smtClean="0">
                <a:solidFill>
                  <a:srgbClr val="111111"/>
                </a:solidFill>
              </a:rPr>
              <a:t>Download data and export graphics.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94047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Chlamydia cases among females (2015), </a:t>
            </a:r>
            <a:r>
              <a:rPr lang="en-US" sz="1200" kern="1200" dirty="0" smtClean="0">
                <a:solidFill>
                  <a:schemeClr val="tx1"/>
                </a:solidFill>
                <a:effectLst/>
                <a:latin typeface="+mn-lt"/>
                <a:ea typeface="+mn-ea"/>
                <a:cs typeface="+mn-cs"/>
              </a:rPr>
              <a:t>50 states, DC, and outlying areas</a:t>
            </a:r>
            <a:r>
              <a:rPr lang="en-US" sz="1200" b="0" i="0" u="none" strike="noStrike" kern="1200" dirty="0" smtClean="0">
                <a:solidFill>
                  <a:schemeClr val="tx1"/>
                </a:solidFill>
                <a:effectLst/>
                <a:latin typeface="+mn-lt"/>
                <a:ea typeface="+mn-ea"/>
                <a:cs typeface="+mn-cs"/>
              </a:rPr>
              <a:t>, by state/area</a:t>
            </a:r>
            <a:r>
              <a:rPr lang="en-US" dirty="0" smtClean="0"/>
              <a:t> </a:t>
            </a:r>
          </a:p>
          <a:p>
            <a:r>
              <a:rPr lang="en-US" b="1" dirty="0" smtClean="0"/>
              <a:t>Description:</a:t>
            </a:r>
            <a:r>
              <a:rPr lang="en-US" dirty="0" smtClean="0"/>
              <a:t> </a:t>
            </a:r>
            <a:r>
              <a:rPr lang="en-US" sz="1200" b="0" i="0" u="none" strike="noStrike" kern="1200" dirty="0" smtClean="0">
                <a:solidFill>
                  <a:schemeClr val="tx1"/>
                </a:solidFill>
                <a:effectLst/>
                <a:latin typeface="+mn-lt"/>
                <a:ea typeface="+mn-ea"/>
                <a:cs typeface="+mn-cs"/>
              </a:rPr>
              <a:t>Trends in rates of reported cases of chlamydia are influenced by changes in incidence of infection, as well as changes in diagnostic, screening, and reporting practices. As chlamydial infections are usually asymptomatic, the number of infections identified and reported can increase as more people are screened even when incidence is flat or decreasing.</a:t>
            </a:r>
            <a:r>
              <a:rPr lang="en-US" i="0" baseline="0" dirty="0" smtClean="0"/>
              <a:t>  </a:t>
            </a:r>
            <a:r>
              <a:rPr lang="en-US" sz="1200" b="0" i="0" u="none" strike="noStrike" kern="1200" dirty="0" smtClean="0">
                <a:solidFill>
                  <a:schemeClr val="tx1"/>
                </a:solidFill>
                <a:effectLst/>
                <a:latin typeface="+mn-lt"/>
                <a:ea typeface="+mn-ea"/>
                <a:cs typeface="+mn-cs"/>
              </a:rPr>
              <a:t>Females and infants disproportionately bear the long-term consequences of STDs. Females infected with </a:t>
            </a:r>
            <a:r>
              <a:rPr lang="en-US" sz="1200" b="0" i="1" u="none" strike="noStrike" kern="1200" dirty="0" smtClean="0">
                <a:solidFill>
                  <a:schemeClr val="tx1"/>
                </a:solidFill>
                <a:effectLst/>
                <a:latin typeface="+mn-lt"/>
                <a:ea typeface="+mn-ea"/>
                <a:cs typeface="+mn-cs"/>
              </a:rPr>
              <a:t>C. trachomatis</a:t>
            </a:r>
            <a:r>
              <a:rPr lang="en-US" sz="1200" b="0" i="0" u="none" strike="noStrike" kern="1200" dirty="0" smtClean="0">
                <a:solidFill>
                  <a:schemeClr val="tx1"/>
                </a:solidFill>
                <a:effectLst/>
                <a:latin typeface="+mn-lt"/>
                <a:ea typeface="+mn-ea"/>
                <a:cs typeface="+mn-cs"/>
              </a:rPr>
              <a:t> or </a:t>
            </a:r>
            <a:r>
              <a:rPr lang="en-US" sz="1200" b="0" i="1" u="none" strike="noStrike" kern="1200" dirty="0" smtClean="0">
                <a:solidFill>
                  <a:schemeClr val="tx1"/>
                </a:solidFill>
                <a:effectLst/>
                <a:latin typeface="+mn-lt"/>
                <a:ea typeface="+mn-ea"/>
                <a:cs typeface="+mn-cs"/>
              </a:rPr>
              <a:t>N. gonorrhoeae</a:t>
            </a:r>
            <a:r>
              <a:rPr lang="en-US" sz="1200" b="0" i="0" u="none" strike="noStrike" kern="1200" dirty="0" smtClean="0">
                <a:solidFill>
                  <a:schemeClr val="tx1"/>
                </a:solidFill>
                <a:effectLst/>
                <a:latin typeface="+mn-lt"/>
                <a:ea typeface="+mn-ea"/>
                <a:cs typeface="+mn-cs"/>
              </a:rPr>
              <a:t> can develop </a:t>
            </a:r>
            <a:r>
              <a:rPr lang="en-US" sz="1200" kern="1200" dirty="0" smtClean="0">
                <a:solidFill>
                  <a:schemeClr val="tx1"/>
                </a:solidFill>
                <a:effectLst/>
                <a:latin typeface="+mn-lt"/>
                <a:ea typeface="+mn-ea"/>
                <a:cs typeface="+mn-cs"/>
              </a:rPr>
              <a:t>pelvic inflammatory disease</a:t>
            </a:r>
            <a:r>
              <a:rPr lang="en-US" sz="1200" b="0" i="0" u="none" strike="noStrike" kern="1200" dirty="0" smtClean="0">
                <a:solidFill>
                  <a:schemeClr val="tx1"/>
                </a:solidFill>
                <a:effectLst/>
                <a:latin typeface="+mn-lt"/>
                <a:ea typeface="+mn-ea"/>
                <a:cs typeface="+mn-cs"/>
              </a:rPr>
              <a:t>, which, in turn, can lead to reproductive system morbidity such as ectopic pregnancy and tubal factor infertility.</a:t>
            </a:r>
            <a:r>
              <a:rPr lang="en-US" dirty="0" smtClean="0"/>
              <a:t> </a:t>
            </a:r>
            <a:r>
              <a:rPr lang="en-US" i="0" dirty="0" smtClean="0"/>
              <a:t>As</a:t>
            </a:r>
            <a:r>
              <a:rPr lang="en-US" i="0" baseline="0" dirty="0" smtClean="0"/>
              <a:t> seen in the map, the highest rates of reported chlamydia among females in 2015 are in the south. </a:t>
            </a:r>
            <a:endParaRPr lang="en-US" i="0" dirty="0" smtClean="0"/>
          </a:p>
          <a:p>
            <a:r>
              <a:rPr lang="en-US" b="1" dirty="0" smtClean="0"/>
              <a:t>For</a:t>
            </a:r>
            <a:r>
              <a:rPr lang="en-US" b="1" baseline="0" dirty="0" smtClean="0"/>
              <a:t> m</a:t>
            </a:r>
            <a:r>
              <a:rPr lang="en-US" b="1" dirty="0" smtClean="0"/>
              <a:t>ore information:</a:t>
            </a:r>
            <a:r>
              <a:rPr lang="en-US" dirty="0" smtClean="0"/>
              <a:t> http://www.cdc.gov/std/infertility/default.htm</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93842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a:t>
            </a:r>
            <a:r>
              <a:rPr lang="en-US" b="1" baseline="0" dirty="0" smtClean="0"/>
              <a:t> </a:t>
            </a:r>
            <a:r>
              <a:rPr lang="en-US" sz="1200" b="0" i="0" u="none" strike="noStrike" kern="1200" dirty="0" smtClean="0">
                <a:solidFill>
                  <a:schemeClr val="tx1"/>
                </a:solidFill>
                <a:effectLst/>
                <a:latin typeface="+mn-lt"/>
                <a:ea typeface="+mn-ea"/>
                <a:cs typeface="+mn-cs"/>
              </a:rPr>
              <a:t>Chlamydia cases (2015), </a:t>
            </a:r>
            <a:r>
              <a:rPr lang="en-US" sz="1200" kern="1200" dirty="0" smtClean="0">
                <a:solidFill>
                  <a:schemeClr val="tx1"/>
                </a:solidFill>
                <a:effectLst/>
                <a:latin typeface="+mn-lt"/>
                <a:ea typeface="+mn-ea"/>
                <a:cs typeface="+mn-cs"/>
              </a:rPr>
              <a:t>50 states, DC, and outlying areas</a:t>
            </a:r>
            <a:r>
              <a:rPr lang="en-US" sz="1200" b="0" i="0" u="none" strike="noStrike" kern="1200" dirty="0" smtClean="0">
                <a:solidFill>
                  <a:schemeClr val="tx1"/>
                </a:solidFill>
                <a:effectLst/>
                <a:latin typeface="+mn-lt"/>
                <a:ea typeface="+mn-ea"/>
                <a:cs typeface="+mn-cs"/>
              </a:rPr>
              <a:t>, by county</a:t>
            </a:r>
            <a:r>
              <a:rPr lang="en-US" dirty="0" smtClean="0"/>
              <a:t> </a:t>
            </a:r>
          </a:p>
          <a:p>
            <a:r>
              <a:rPr lang="en-US" b="1" dirty="0" smtClean="0"/>
              <a:t>Description:</a:t>
            </a:r>
            <a:r>
              <a:rPr lang="en-US" dirty="0" smtClean="0"/>
              <a:t> </a:t>
            </a:r>
            <a:r>
              <a:rPr lang="en-US" sz="1200" b="0" i="0" u="none" strike="noStrike" kern="1200" dirty="0" smtClean="0">
                <a:solidFill>
                  <a:schemeClr val="tx1"/>
                </a:solidFill>
                <a:effectLst/>
                <a:latin typeface="+mn-lt"/>
                <a:ea typeface="+mn-ea"/>
                <a:cs typeface="+mn-cs"/>
              </a:rPr>
              <a:t>Trends in rates of reported cases of chlamydia are influenced by changes in incidence of infection, as well as changes in diagnostic, screening, and reporting practices. As chlamydial infections are usually asymptomatic, the number of infections identified and reported can increase as more people are screened even when incidence is flat or decreasing.</a:t>
            </a:r>
            <a:r>
              <a:rPr lang="en-US" i="0" baseline="0" dirty="0" smtClean="0"/>
              <a:t> </a:t>
            </a:r>
            <a:r>
              <a:rPr lang="en-US" i="0" dirty="0" smtClean="0"/>
              <a:t>Generally speaking</a:t>
            </a:r>
            <a:r>
              <a:rPr lang="en-US" i="0" baseline="0" dirty="0" smtClean="0"/>
              <a:t>, the highest rates of reported chlamydia in 2015 are in many counties of the southern and western US, as well as Guam and the US Virgin Islands. </a:t>
            </a:r>
          </a:p>
          <a:p>
            <a:r>
              <a:rPr lang="en-US" b="1" dirty="0" smtClean="0"/>
              <a:t>For</a:t>
            </a:r>
            <a:r>
              <a:rPr lang="en-US" b="1" baseline="0" dirty="0" smtClean="0"/>
              <a:t> m</a:t>
            </a:r>
            <a:r>
              <a:rPr lang="en-US" b="1" dirty="0" smtClean="0"/>
              <a:t>ore information: </a:t>
            </a:r>
            <a:r>
              <a:rPr lang="en-US" dirty="0" smtClean="0"/>
              <a:t>http://www.cdc.gov/std/chlamydia/default.htm</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49295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Gonorrhea cases (2015), </a:t>
            </a:r>
            <a:r>
              <a:rPr lang="en-US" sz="1200" kern="1200" dirty="0" smtClean="0">
                <a:solidFill>
                  <a:schemeClr val="tx1"/>
                </a:solidFill>
                <a:effectLst/>
                <a:latin typeface="+mn-lt"/>
                <a:ea typeface="+mn-ea"/>
                <a:cs typeface="+mn-cs"/>
              </a:rPr>
              <a:t>50 states, DC, and outlying areas</a:t>
            </a:r>
            <a:r>
              <a:rPr lang="en-US" sz="1200" b="0" i="0" u="none" strike="noStrike" kern="1200" dirty="0" smtClean="0">
                <a:solidFill>
                  <a:schemeClr val="tx1"/>
                </a:solidFill>
                <a:effectLst/>
                <a:latin typeface="+mn-lt"/>
                <a:ea typeface="+mn-ea"/>
                <a:cs typeface="+mn-cs"/>
              </a:rPr>
              <a:t>, by county</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Description:</a:t>
            </a:r>
            <a:r>
              <a:rPr lang="en-US" dirty="0" smtClean="0"/>
              <a:t> </a:t>
            </a:r>
            <a:r>
              <a:rPr lang="en-US" sz="1200" b="0" i="0" u="none" strike="noStrike" kern="1200" dirty="0" smtClean="0">
                <a:solidFill>
                  <a:schemeClr val="tx1"/>
                </a:solidFill>
                <a:effectLst/>
                <a:latin typeface="+mn-lt"/>
                <a:ea typeface="+mn-ea"/>
                <a:cs typeface="+mn-cs"/>
              </a:rPr>
              <a:t>The national gonorrhea rate reached the lowest level ever recorded in 2009, but has increased slightly each year since then. County-level data can illustrate gonorrhea patterns within states, as well as cross-state patterns and networks affecting public health. </a:t>
            </a:r>
            <a:r>
              <a:rPr lang="en-US" i="0" dirty="0" smtClean="0"/>
              <a:t>As</a:t>
            </a:r>
            <a:r>
              <a:rPr lang="en-US" i="0" baseline="0" dirty="0" smtClean="0"/>
              <a:t> seen in the map, in 2015 rates of reported gonorrhea are high in many counties of the southern and western US. </a:t>
            </a:r>
            <a:endParaRPr lang="en-US" i="0" dirty="0" smtClean="0"/>
          </a:p>
          <a:p>
            <a:r>
              <a:rPr lang="en-US" b="1" i="0" dirty="0" smtClean="0"/>
              <a:t>For</a:t>
            </a:r>
            <a:r>
              <a:rPr lang="en-US" b="1" i="0" baseline="0" dirty="0" smtClean="0"/>
              <a:t> m</a:t>
            </a:r>
            <a:r>
              <a:rPr lang="en-US" b="1" i="0" dirty="0" smtClean="0"/>
              <a:t>ore information: </a:t>
            </a:r>
            <a:r>
              <a:rPr lang="en-US" i="0" dirty="0" smtClean="0"/>
              <a:t>http://www.cdc.gov/std/gonorrhea/default.htm</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53863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Gonorrhea cases among females (2015), </a:t>
            </a:r>
            <a:r>
              <a:rPr lang="en-US" sz="1200" kern="1200" dirty="0" smtClean="0">
                <a:solidFill>
                  <a:schemeClr val="tx1"/>
                </a:solidFill>
                <a:effectLst/>
                <a:latin typeface="+mn-lt"/>
                <a:ea typeface="+mn-ea"/>
                <a:cs typeface="+mn-cs"/>
              </a:rPr>
              <a:t>50 states, DC, and outlying areas</a:t>
            </a:r>
            <a:r>
              <a:rPr lang="en-US" sz="1200" b="0" i="0" u="none" strike="noStrike" kern="1200" dirty="0" smtClean="0">
                <a:solidFill>
                  <a:schemeClr val="tx1"/>
                </a:solidFill>
                <a:effectLst/>
                <a:latin typeface="+mn-lt"/>
                <a:ea typeface="+mn-ea"/>
                <a:cs typeface="+mn-cs"/>
              </a:rPr>
              <a:t>, by state</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Description:</a:t>
            </a:r>
            <a:r>
              <a:rPr lang="en-US" dirty="0" smtClean="0"/>
              <a:t> </a:t>
            </a:r>
            <a:r>
              <a:rPr lang="en-US" sz="1200" b="0" i="0" u="none" strike="noStrike" kern="1200" dirty="0" smtClean="0">
                <a:solidFill>
                  <a:schemeClr val="tx1"/>
                </a:solidFill>
                <a:effectLst/>
                <a:latin typeface="+mn-lt"/>
                <a:ea typeface="+mn-ea"/>
                <a:cs typeface="+mn-cs"/>
              </a:rPr>
              <a:t>The national gonorrhea rate reached the lowest level ever recorded in 2009, but has increased slightly each year since then. </a:t>
            </a:r>
            <a:r>
              <a:rPr lang="en-US" i="0" dirty="0" smtClean="0"/>
              <a:t>As</a:t>
            </a:r>
            <a:r>
              <a:rPr lang="en-US" i="0" baseline="0" dirty="0" smtClean="0"/>
              <a:t> seen in the map, in 2015 rates of reported gonorrhea among females are highest in the south, South Dakota, and Alaska. </a:t>
            </a:r>
            <a:endParaRPr lang="en-US" i="0" dirty="0" smtClean="0"/>
          </a:p>
          <a:p>
            <a:r>
              <a:rPr lang="en-US" b="1" i="0" dirty="0" smtClean="0"/>
              <a:t>For</a:t>
            </a:r>
            <a:r>
              <a:rPr lang="en-US" b="1" i="0" baseline="0" dirty="0" smtClean="0"/>
              <a:t> m</a:t>
            </a:r>
            <a:r>
              <a:rPr lang="en-US" b="1" i="0" dirty="0" smtClean="0"/>
              <a:t>ore information: </a:t>
            </a:r>
            <a:r>
              <a:rPr lang="en-US" i="0" dirty="0" smtClean="0"/>
              <a:t>http://www.cdc.gov/std/gonorrhea/default.htm</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56135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Gonorrhea cases among females (2015), </a:t>
            </a:r>
            <a:r>
              <a:rPr lang="en-US" sz="1200" kern="1200" dirty="0" smtClean="0">
                <a:solidFill>
                  <a:schemeClr val="tx1"/>
                </a:solidFill>
                <a:effectLst/>
                <a:latin typeface="+mn-lt"/>
                <a:ea typeface="+mn-ea"/>
                <a:cs typeface="+mn-cs"/>
              </a:rPr>
              <a:t>50 states, DC, and outlying areas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Description:</a:t>
            </a:r>
            <a:r>
              <a:rPr lang="en-US" dirty="0" smtClean="0"/>
              <a:t> </a:t>
            </a:r>
            <a:r>
              <a:rPr lang="en-US" i="0" dirty="0" smtClean="0"/>
              <a:t>As</a:t>
            </a:r>
            <a:r>
              <a:rPr lang="en-US" i="0" baseline="0" dirty="0" smtClean="0"/>
              <a:t> seen in the bar chart, in 2015 rates of reported gonorrhea among females are highest among 20-24 year olds, followed by 15-19 year old females. </a:t>
            </a:r>
            <a:endParaRPr lang="en-US" i="0" dirty="0" smtClean="0"/>
          </a:p>
          <a:p>
            <a:r>
              <a:rPr lang="en-US" b="1" i="0" dirty="0" smtClean="0"/>
              <a:t>For</a:t>
            </a:r>
            <a:r>
              <a:rPr lang="en-US" b="1" i="0" baseline="0" dirty="0" smtClean="0"/>
              <a:t> m</a:t>
            </a:r>
            <a:r>
              <a:rPr lang="en-US" b="1" i="0" dirty="0" smtClean="0"/>
              <a:t>ore information: </a:t>
            </a:r>
            <a:r>
              <a:rPr lang="en-US" i="0" dirty="0" smtClean="0"/>
              <a:t>http://www.cdc.gov/std/gonorrhea/default.htm</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57249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Primary and secondary syphilis cases among 15-19 year old males (2015), </a:t>
            </a:r>
            <a:r>
              <a:rPr lang="en-US" sz="1200" kern="1200" dirty="0" smtClean="0">
                <a:solidFill>
                  <a:schemeClr val="tx1"/>
                </a:solidFill>
                <a:effectLst/>
                <a:latin typeface="+mn-lt"/>
                <a:ea typeface="+mn-ea"/>
                <a:cs typeface="+mn-cs"/>
              </a:rPr>
              <a:t>50 states, DC, and outlying areas</a:t>
            </a:r>
            <a:r>
              <a:rPr lang="en-US" sz="1200" b="0" i="0" u="none" strike="noStrike" kern="1200" dirty="0" smtClean="0">
                <a:solidFill>
                  <a:schemeClr val="tx1"/>
                </a:solidFill>
                <a:effectLst/>
                <a:latin typeface="+mn-lt"/>
                <a:ea typeface="+mn-ea"/>
                <a:cs typeface="+mn-cs"/>
              </a:rPr>
              <a:t>, by state/area</a:t>
            </a:r>
            <a:r>
              <a:rPr lang="en-US" dirty="0" smtClean="0"/>
              <a:t> </a:t>
            </a:r>
          </a:p>
          <a:p>
            <a:r>
              <a:rPr lang="en-US" b="1" dirty="0" smtClean="0"/>
              <a:t>Description:</a:t>
            </a:r>
            <a:r>
              <a:rPr lang="en-US" dirty="0" smtClean="0"/>
              <a:t> </a:t>
            </a:r>
            <a:r>
              <a:rPr lang="en-US" sz="1200" b="0" i="0" u="none" strike="noStrike" kern="1200" dirty="0" smtClean="0">
                <a:solidFill>
                  <a:schemeClr val="tx1"/>
                </a:solidFill>
                <a:effectLst/>
                <a:latin typeface="+mn-lt"/>
                <a:ea typeface="+mn-ea"/>
                <a:cs typeface="+mn-cs"/>
              </a:rPr>
              <a:t>Although rates among males aged 15–19 years are much lower than those of males in older age groups, rates in this group have increased from 1.6 cases per 100,000 population in 2000 to 8.0 cases per 100,000 population in 2015. </a:t>
            </a:r>
            <a:r>
              <a:rPr lang="en-US" i="0" dirty="0" smtClean="0"/>
              <a:t>As</a:t>
            </a:r>
            <a:r>
              <a:rPr lang="en-US" i="0" baseline="0" dirty="0" smtClean="0"/>
              <a:t> seen in the map, the highest rates of primary and secondary syphilis among males aged 15 to 19 in 2015 are in the south, California, Rhode Island, District of Columbia, and Puerto Rico. </a:t>
            </a:r>
            <a:endParaRPr lang="en-US" i="0" dirty="0" smtClean="0"/>
          </a:p>
          <a:p>
            <a:r>
              <a:rPr lang="en-US" b="1" dirty="0" smtClean="0"/>
              <a:t>For</a:t>
            </a:r>
            <a:r>
              <a:rPr lang="en-US" b="1" baseline="0" dirty="0" smtClean="0"/>
              <a:t> m</a:t>
            </a:r>
            <a:r>
              <a:rPr lang="en-US" b="1" dirty="0" smtClean="0"/>
              <a:t>ore information:</a:t>
            </a:r>
            <a:r>
              <a:rPr lang="en-US" dirty="0" smtClean="0"/>
              <a:t> http://www.cdc.gov/std/syphilis/default.htm</a:t>
            </a:r>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15511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Primary and secondary syphilis cases among females (2015), </a:t>
            </a:r>
            <a:r>
              <a:rPr lang="en-US" sz="1200" kern="1200" dirty="0" smtClean="0">
                <a:solidFill>
                  <a:schemeClr val="tx1"/>
                </a:solidFill>
                <a:effectLst/>
                <a:latin typeface="+mn-lt"/>
                <a:ea typeface="+mn-ea"/>
                <a:cs typeface="+mn-cs"/>
              </a:rPr>
              <a:t>50 states, DC, and outlying areas</a:t>
            </a:r>
            <a:r>
              <a:rPr lang="en-US" sz="1200" b="0" i="0" u="none" strike="noStrike" kern="1200" dirty="0" smtClean="0">
                <a:solidFill>
                  <a:schemeClr val="tx1"/>
                </a:solidFill>
                <a:effectLst/>
                <a:latin typeface="+mn-lt"/>
                <a:ea typeface="+mn-ea"/>
                <a:cs typeface="+mn-cs"/>
              </a:rPr>
              <a:t>, by state/area</a:t>
            </a:r>
            <a:r>
              <a:rPr lang="en-US" dirty="0" smtClean="0"/>
              <a:t>  </a:t>
            </a:r>
          </a:p>
          <a:p>
            <a:r>
              <a:rPr lang="en-US" b="1" dirty="0" smtClean="0"/>
              <a:t>Description:</a:t>
            </a:r>
            <a:r>
              <a:rPr lang="en-US" dirty="0" smtClean="0"/>
              <a:t> </a:t>
            </a:r>
            <a:r>
              <a:rPr lang="en-US" sz="1200" b="0" i="0" u="none" strike="noStrike" kern="1200" dirty="0" smtClean="0">
                <a:solidFill>
                  <a:schemeClr val="tx1"/>
                </a:solidFill>
                <a:effectLst/>
                <a:latin typeface="+mn-lt"/>
                <a:ea typeface="+mn-ea"/>
                <a:cs typeface="+mn-cs"/>
              </a:rPr>
              <a:t>The rate among women has ranged from a low of 0.8 cases per 100,000 observed in 2003 and a high of 1.7 cases per 100,000 in 2007, with the rate in 2015 being 1.4 cases per 100,000. </a:t>
            </a:r>
            <a:r>
              <a:rPr lang="en-US" i="0" dirty="0" smtClean="0"/>
              <a:t>As</a:t>
            </a:r>
            <a:r>
              <a:rPr lang="en-US" i="0" baseline="0" dirty="0" smtClean="0"/>
              <a:t> seen in the map, the highest rates of primary and secondary syphilis among females in 2015 are in the south, California, Puerto Rico, and the US Virgin Islands.</a:t>
            </a:r>
            <a:endParaRPr lang="en-US" i="0" dirty="0" smtClean="0"/>
          </a:p>
          <a:p>
            <a:r>
              <a:rPr lang="en-US" b="1" dirty="0" smtClean="0"/>
              <a:t>For</a:t>
            </a:r>
            <a:r>
              <a:rPr lang="en-US" b="1" baseline="0" dirty="0" smtClean="0"/>
              <a:t> m</a:t>
            </a:r>
            <a:r>
              <a:rPr lang="en-US" b="1" dirty="0" smtClean="0"/>
              <a:t>ore information: </a:t>
            </a:r>
            <a:r>
              <a:rPr lang="en-US" dirty="0" smtClean="0"/>
              <a:t>http://www.cdc.gov/std/syphilis/default.htm</a:t>
            </a:r>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58504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4A463E7-6F52-4A09-B7D8-6CA975987C75}" type="datetimeFigureOut">
              <a:rPr lang="en-US" smtClean="0"/>
              <a:t>3/24/2017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7E28B31-78A4-4C8D-80A1-0F166F437CC9}" type="slidenum">
              <a:rPr lang="en-US" smtClean="0"/>
              <a:t>‹#›</a:t>
            </a:fld>
            <a:endParaRPr lang="en-US"/>
          </a:p>
        </p:txBody>
      </p:sp>
    </p:spTree>
    <p:extLst>
      <p:ext uri="{BB962C8B-B14F-4D97-AF65-F5344CB8AC3E}">
        <p14:creationId xmlns:p14="http://schemas.microsoft.com/office/powerpoint/2010/main" val="372527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smtClean="0"/>
              <a:t>Headline – Myriad Pro, Bold, Shadow, 26pt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smtClean="0"/>
              <a:t>Headline – Myriad Pro, Bold, Shadow, 26pt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75" r:id="rId5"/>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cdc.gov/std/stats/default.htm" TargetMode="External"/><Relationship Id="rId3" Type="http://schemas.openxmlformats.org/officeDocument/2006/relationships/hyperlink" Target="http://www.cdc.gov/hiv/" TargetMode="External"/><Relationship Id="rId7" Type="http://schemas.openxmlformats.org/officeDocument/2006/relationships/hyperlink" Target="http://www.cdc.gov/hiv/statistics/index.html" TargetMode="External"/><Relationship Id="rId12"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www.cdc.gov/TB" TargetMode="External"/><Relationship Id="rId11" Type="http://schemas.openxmlformats.org/officeDocument/2006/relationships/hyperlink" Target="mailto:NCHHSTPatlas@cdc.gov" TargetMode="External"/><Relationship Id="rId5" Type="http://schemas.openxmlformats.org/officeDocument/2006/relationships/hyperlink" Target="http://www.cdc.gov/hepatitis/" TargetMode="External"/><Relationship Id="rId10" Type="http://schemas.openxmlformats.org/officeDocument/2006/relationships/hyperlink" Target="http://www.cdc.gov/tb/statistics/" TargetMode="External"/><Relationship Id="rId4" Type="http://schemas.openxmlformats.org/officeDocument/2006/relationships/hyperlink" Target="http://www.cdc.gov/std" TargetMode="External"/><Relationship Id="rId9" Type="http://schemas.openxmlformats.org/officeDocument/2006/relationships/hyperlink" Target="http://www.cdc.gov/hepatitis/Statistic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3327" y="3379321"/>
            <a:ext cx="6681444" cy="584775"/>
          </a:xfrm>
          <a:prstGeom prst="rect">
            <a:avLst/>
          </a:prstGeom>
          <a:noFill/>
        </p:spPr>
        <p:txBody>
          <a:bodyPr wrap="none" rtlCol="0">
            <a:spAutoFit/>
          </a:bodyPr>
          <a:lstStyle/>
          <a:p>
            <a:r>
              <a:rPr lang="en-US" sz="3200" dirty="0" smtClean="0"/>
              <a:t>STD Slide Set, 2015 Surveillance Data</a:t>
            </a:r>
            <a:endParaRPr lang="en-US" sz="3200" dirty="0"/>
          </a:p>
        </p:txBody>
      </p:sp>
      <p:pic>
        <p:nvPicPr>
          <p:cNvPr id="4" name="Picture 3"/>
          <p:cNvPicPr>
            <a:picLocks noChangeAspect="1"/>
          </p:cNvPicPr>
          <p:nvPr/>
        </p:nvPicPr>
        <p:blipFill>
          <a:blip r:embed="rId3"/>
          <a:stretch>
            <a:fillRect/>
          </a:stretch>
        </p:blipFill>
        <p:spPr>
          <a:xfrm>
            <a:off x="894909" y="66875"/>
            <a:ext cx="7315200" cy="2983054"/>
          </a:xfrm>
          <a:prstGeom prst="rect">
            <a:avLst/>
          </a:prstGeom>
        </p:spPr>
      </p:pic>
    </p:spTree>
    <p:extLst>
      <p:ext uri="{BB962C8B-B14F-4D97-AF65-F5344CB8AC3E}">
        <p14:creationId xmlns:p14="http://schemas.microsoft.com/office/powerpoint/2010/main" val="7037547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6068" y="-18106"/>
            <a:ext cx="6492240" cy="5088512"/>
          </a:xfrm>
          <a:prstGeom prst="rect">
            <a:avLst/>
          </a:prstGeom>
        </p:spPr>
      </p:pic>
    </p:spTree>
    <p:extLst>
      <p:ext uri="{BB962C8B-B14F-4D97-AF65-F5344CB8AC3E}">
        <p14:creationId xmlns:p14="http://schemas.microsoft.com/office/powerpoint/2010/main" val="15907303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4601" y="0"/>
            <a:ext cx="6492240" cy="5045362"/>
          </a:xfrm>
          <a:prstGeom prst="rect">
            <a:avLst/>
          </a:prstGeom>
        </p:spPr>
      </p:pic>
    </p:spTree>
    <p:extLst>
      <p:ext uri="{BB962C8B-B14F-4D97-AF65-F5344CB8AC3E}">
        <p14:creationId xmlns:p14="http://schemas.microsoft.com/office/powerpoint/2010/main" val="22599305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844" y="171450"/>
            <a:ext cx="5090506" cy="857250"/>
          </a:xfrm>
        </p:spPr>
        <p:txBody>
          <a:bodyPr>
            <a:normAutofit fontScale="90000"/>
          </a:bodyPr>
          <a:lstStyle/>
          <a:p>
            <a:r>
              <a:rPr lang="en-US" sz="2400" b="1" dirty="0">
                <a:solidFill>
                  <a:srgbClr val="0070C0"/>
                </a:solidFill>
              </a:rPr>
              <a:t>NCHHSTP Atlas</a:t>
            </a:r>
            <a:r>
              <a:rPr lang="en-US" dirty="0" smtClean="0"/>
              <a:t/>
            </a:r>
            <a:br>
              <a:rPr lang="en-US" dirty="0" smtClean="0"/>
            </a:br>
            <a:r>
              <a:rPr lang="en-US" sz="1500" dirty="0"/>
              <a:t>National Center for HIV, Viral Hepatitis, STD and TB Prevention</a:t>
            </a:r>
          </a:p>
        </p:txBody>
      </p:sp>
      <p:sp>
        <p:nvSpPr>
          <p:cNvPr id="3" name="Content Placeholder 2"/>
          <p:cNvSpPr>
            <a:spLocks noGrp="1"/>
          </p:cNvSpPr>
          <p:nvPr>
            <p:ph idx="1"/>
          </p:nvPr>
        </p:nvSpPr>
        <p:spPr>
          <a:xfrm>
            <a:off x="628650" y="1370013"/>
            <a:ext cx="7886700" cy="3584372"/>
          </a:xfrm>
        </p:spPr>
        <p:txBody>
          <a:bodyPr>
            <a:noAutofit/>
          </a:bodyPr>
          <a:lstStyle/>
          <a:p>
            <a:pPr marL="0" indent="0">
              <a:buNone/>
            </a:pPr>
            <a:r>
              <a:rPr lang="en-US" sz="1400" b="1" dirty="0">
                <a:solidFill>
                  <a:srgbClr val="00788A"/>
                </a:solidFill>
              </a:rPr>
              <a:t>To learn more about the diseases</a:t>
            </a:r>
            <a:r>
              <a:rPr lang="en-US" sz="1400" dirty="0">
                <a:solidFill>
                  <a:srgbClr val="00788A"/>
                </a:solidFill>
              </a:rPr>
              <a:t>:</a:t>
            </a:r>
          </a:p>
          <a:p>
            <a:pPr marL="0" indent="0">
              <a:buNone/>
            </a:pPr>
            <a:r>
              <a:rPr lang="en-US" sz="1400" dirty="0">
                <a:hlinkClick r:id="rId3"/>
              </a:rPr>
              <a:t>HIV</a:t>
            </a:r>
            <a:endParaRPr lang="en-US" sz="1400" dirty="0"/>
          </a:p>
          <a:p>
            <a:pPr marL="0" indent="0">
              <a:buNone/>
            </a:pPr>
            <a:r>
              <a:rPr lang="en-US" sz="1400" dirty="0">
                <a:hlinkClick r:id="rId4"/>
              </a:rPr>
              <a:t>Chlamydia, Gonorrhea, Syphilis</a:t>
            </a:r>
            <a:endParaRPr lang="en-US" sz="1400" dirty="0"/>
          </a:p>
          <a:p>
            <a:pPr marL="0" indent="0">
              <a:buNone/>
            </a:pPr>
            <a:r>
              <a:rPr lang="en-US" sz="1400" dirty="0">
                <a:hlinkClick r:id="rId5"/>
              </a:rPr>
              <a:t>Acute Viral Hepatitis A, Acute Viral Hepatitis B, and Acute Viral Hepatitis C</a:t>
            </a:r>
            <a:endParaRPr lang="en-US" sz="1400" dirty="0"/>
          </a:p>
          <a:p>
            <a:pPr marL="0" indent="0">
              <a:buNone/>
            </a:pPr>
            <a:r>
              <a:rPr lang="en-US" sz="1400" dirty="0">
                <a:hlinkClick r:id="rId6"/>
              </a:rPr>
              <a:t>Tuberculosis (TB)</a:t>
            </a:r>
            <a:endParaRPr lang="en-US" sz="1400" dirty="0"/>
          </a:p>
          <a:p>
            <a:pPr marL="0" indent="0">
              <a:buNone/>
            </a:pPr>
            <a:endParaRPr lang="en-US" sz="1400" dirty="0"/>
          </a:p>
          <a:p>
            <a:pPr marL="0" indent="0">
              <a:buNone/>
            </a:pPr>
            <a:r>
              <a:rPr lang="en-US" sz="1400" b="1" dirty="0">
                <a:solidFill>
                  <a:srgbClr val="00788A"/>
                </a:solidFill>
              </a:rPr>
              <a:t>For data sources:</a:t>
            </a:r>
          </a:p>
          <a:p>
            <a:pPr marL="0" indent="0">
              <a:buNone/>
            </a:pPr>
            <a:r>
              <a:rPr lang="en-US" sz="1400" dirty="0">
                <a:hlinkClick r:id="rId7"/>
              </a:rPr>
              <a:t>HIV Statistics and Surveillance</a:t>
            </a:r>
            <a:endParaRPr lang="en-US" sz="1400" dirty="0"/>
          </a:p>
          <a:p>
            <a:pPr marL="0" indent="0">
              <a:buNone/>
            </a:pPr>
            <a:r>
              <a:rPr lang="en-US" sz="1400" dirty="0">
                <a:hlinkClick r:id="rId8"/>
              </a:rPr>
              <a:t>STD Data &amp; Statistics</a:t>
            </a:r>
            <a:endParaRPr lang="en-US" sz="1400" dirty="0"/>
          </a:p>
          <a:p>
            <a:pPr marL="0" indent="0">
              <a:buNone/>
            </a:pPr>
            <a:r>
              <a:rPr lang="en-US" sz="1400" dirty="0">
                <a:hlinkClick r:id="rId9"/>
              </a:rPr>
              <a:t>Viral Hepatitis Statistics and Surveillance</a:t>
            </a:r>
            <a:endParaRPr lang="en-US" sz="1400" dirty="0"/>
          </a:p>
          <a:p>
            <a:pPr marL="0" indent="0">
              <a:buNone/>
            </a:pPr>
            <a:r>
              <a:rPr lang="en-US" sz="1400" dirty="0">
                <a:hlinkClick r:id="rId10"/>
              </a:rPr>
              <a:t>TB Data and Statistics</a:t>
            </a:r>
            <a:endParaRPr lang="en-US" sz="1400" dirty="0"/>
          </a:p>
          <a:p>
            <a:pPr marL="0" indent="0">
              <a:buNone/>
            </a:pPr>
            <a:endParaRPr lang="en-US" sz="1400" dirty="0"/>
          </a:p>
          <a:p>
            <a:pPr marL="0" indent="0">
              <a:buNone/>
            </a:pPr>
            <a:r>
              <a:rPr lang="en-US" sz="1400" dirty="0">
                <a:hlinkClick r:id="rId11"/>
              </a:rPr>
              <a:t>Contact Atlas</a:t>
            </a:r>
            <a:endParaRPr lang="en-US" sz="1400" dirty="0"/>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9350" y="285750"/>
            <a:ext cx="1668780" cy="595993"/>
          </a:xfrm>
          <a:prstGeom prst="rect">
            <a:avLst/>
          </a:prstGeom>
        </p:spPr>
      </p:pic>
    </p:spTree>
    <p:extLst>
      <p:ext uri="{BB962C8B-B14F-4D97-AF65-F5344CB8AC3E}">
        <p14:creationId xmlns:p14="http://schemas.microsoft.com/office/powerpoint/2010/main" val="899550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6640286" cy="1143000"/>
          </a:xfrm>
        </p:spPr>
        <p:txBody>
          <a:bodyPr>
            <a:normAutofit fontScale="90000"/>
          </a:bodyPr>
          <a:lstStyle/>
          <a:p>
            <a:pPr algn="ctr"/>
            <a:r>
              <a:rPr lang="en-US" sz="3200" b="1" dirty="0" smtClean="0"/>
              <a:t>NCHHSTP AtlasPlus</a:t>
            </a:r>
            <a:r>
              <a:rPr lang="en-US" dirty="0" smtClean="0"/>
              <a:t/>
            </a:r>
            <a:br>
              <a:rPr lang="en-US" dirty="0" smtClean="0"/>
            </a:br>
            <a:r>
              <a:rPr lang="en-US" sz="2000" dirty="0" smtClean="0">
                <a:solidFill>
                  <a:srgbClr val="111111"/>
                </a:solidFill>
              </a:rPr>
              <a:t>National Center for HIV/AIDS, Viral Hepatitis, STD and TB Prevention</a:t>
            </a:r>
            <a:endParaRPr lang="en-US" sz="2000" dirty="0">
              <a:solidFill>
                <a:srgbClr val="111111"/>
              </a:solidFill>
            </a:endParaRPr>
          </a:p>
        </p:txBody>
      </p:sp>
      <p:sp>
        <p:nvSpPr>
          <p:cNvPr id="5" name="Content Placeholder 2"/>
          <p:cNvSpPr txBox="1">
            <a:spLocks/>
          </p:cNvSpPr>
          <p:nvPr/>
        </p:nvSpPr>
        <p:spPr>
          <a:xfrm>
            <a:off x="111419" y="1154527"/>
            <a:ext cx="8229600" cy="3525050"/>
          </a:xfrm>
          <a:prstGeom prst="rect">
            <a:avLst/>
          </a:prstGeom>
        </p:spPr>
        <p:txBody>
          <a:bodyPr>
            <a:normAutofit fontScale="850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111111"/>
                </a:solidFill>
              </a:rPr>
              <a:t>The</a:t>
            </a:r>
            <a:r>
              <a:rPr lang="en-US" sz="1600" dirty="0" smtClean="0"/>
              <a:t> </a:t>
            </a:r>
            <a:r>
              <a:rPr lang="en-US" sz="1600" b="1" dirty="0" smtClean="0">
                <a:solidFill>
                  <a:srgbClr val="00788A"/>
                </a:solidFill>
              </a:rPr>
              <a:t>NCHHSTP AtlasPlus </a:t>
            </a:r>
            <a:r>
              <a:rPr lang="en-US" sz="1600" dirty="0" smtClean="0">
                <a:solidFill>
                  <a:srgbClr val="111111"/>
                </a:solidFill>
              </a:rPr>
              <a:t>is an online, interactive tool that gives you the power to analyze, map, and create tables using HIV, viral hepatitis, </a:t>
            </a:r>
            <a:r>
              <a:rPr lang="en-US" sz="1600" dirty="0">
                <a:solidFill>
                  <a:srgbClr val="111111"/>
                </a:solidFill>
              </a:rPr>
              <a:t>STD, </a:t>
            </a:r>
            <a:r>
              <a:rPr lang="en-US" sz="1600" dirty="0" smtClean="0">
                <a:solidFill>
                  <a:srgbClr val="111111"/>
                </a:solidFill>
              </a:rPr>
              <a:t>and TB data that are reported to CDC.</a:t>
            </a: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solidFill>
                  <a:srgbClr val="111111"/>
                </a:solidFill>
              </a:rPr>
              <a:t>Using the </a:t>
            </a:r>
            <a:r>
              <a:rPr lang="en-US" sz="1600" b="1" dirty="0" smtClean="0">
                <a:solidFill>
                  <a:srgbClr val="00788A"/>
                </a:solidFill>
              </a:rPr>
              <a:t>NCHHSTP AtlasPlus</a:t>
            </a:r>
            <a:r>
              <a:rPr lang="en-US" sz="1600" dirty="0" smtClean="0">
                <a:solidFill>
                  <a:srgbClr val="111111"/>
                </a:solidFill>
              </a:rPr>
              <a:t>, you can:</a:t>
            </a:r>
          </a:p>
          <a:p>
            <a:r>
              <a:rPr lang="en-US" sz="1600" dirty="0" smtClean="0">
                <a:solidFill>
                  <a:srgbClr val="111111"/>
                </a:solidFill>
              </a:rPr>
              <a:t>Create custom maps and bar graphs using HIV, viral hepatitis, </a:t>
            </a:r>
            <a:r>
              <a:rPr lang="en-US" sz="1600" dirty="0">
                <a:solidFill>
                  <a:srgbClr val="111111"/>
                </a:solidFill>
              </a:rPr>
              <a:t>STD, </a:t>
            </a:r>
            <a:r>
              <a:rPr lang="en-US" sz="1600" dirty="0" smtClean="0">
                <a:solidFill>
                  <a:srgbClr val="111111"/>
                </a:solidFill>
              </a:rPr>
              <a:t>or TB data (</a:t>
            </a:r>
            <a:r>
              <a:rPr lang="en-US" sz="1600" b="1" dirty="0" smtClean="0">
                <a:solidFill>
                  <a:srgbClr val="00788A"/>
                </a:solidFill>
              </a:rPr>
              <a:t>NCHHSTP AtlasPlus </a:t>
            </a:r>
            <a:r>
              <a:rPr lang="en-US" sz="1600" dirty="0" smtClean="0">
                <a:solidFill>
                  <a:srgbClr val="111111"/>
                </a:solidFill>
              </a:rPr>
              <a:t>has 15 disease variables to explore);</a:t>
            </a:r>
          </a:p>
          <a:p>
            <a:r>
              <a:rPr lang="en-US" sz="1600" dirty="0">
                <a:solidFill>
                  <a:srgbClr val="111111"/>
                </a:solidFill>
              </a:rPr>
              <a:t>View a list of diagnoses for most recent year and change from the previous </a:t>
            </a:r>
            <a:r>
              <a:rPr lang="en-US" sz="1600" dirty="0" smtClean="0">
                <a:solidFill>
                  <a:srgbClr val="111111"/>
                </a:solidFill>
              </a:rPr>
              <a:t>year;</a:t>
            </a:r>
          </a:p>
          <a:p>
            <a:r>
              <a:rPr lang="en-US" sz="1600" dirty="0" smtClean="0">
                <a:solidFill>
                  <a:srgbClr val="111111"/>
                </a:solidFill>
              </a:rPr>
              <a:t>Create </a:t>
            </a:r>
            <a:r>
              <a:rPr lang="en-US" sz="1600" dirty="0">
                <a:solidFill>
                  <a:srgbClr val="111111"/>
                </a:solidFill>
              </a:rPr>
              <a:t>2 side-by-side maps or </a:t>
            </a:r>
            <a:r>
              <a:rPr lang="en-US" sz="1600" dirty="0" smtClean="0">
                <a:solidFill>
                  <a:srgbClr val="111111"/>
                </a:solidFill>
              </a:rPr>
              <a:t>charts (e.g</a:t>
            </a:r>
            <a:r>
              <a:rPr lang="en-US" sz="1600" dirty="0">
                <a:solidFill>
                  <a:srgbClr val="111111"/>
                </a:solidFill>
              </a:rPr>
              <a:t>., 2 diseases, 2 race/ethnicity groups, or 2 age </a:t>
            </a:r>
            <a:r>
              <a:rPr lang="en-US" sz="1600" dirty="0" smtClean="0">
                <a:solidFill>
                  <a:srgbClr val="111111"/>
                </a:solidFill>
              </a:rPr>
              <a:t>groups);</a:t>
            </a:r>
          </a:p>
          <a:p>
            <a:r>
              <a:rPr lang="en-US" sz="1600" dirty="0" smtClean="0">
                <a:solidFill>
                  <a:srgbClr val="111111"/>
                </a:solidFill>
              </a:rPr>
              <a:t>Display changes over time and patterns across the United States (</a:t>
            </a:r>
            <a:r>
              <a:rPr lang="en-US" sz="1600" b="1" dirty="0" smtClean="0">
                <a:solidFill>
                  <a:srgbClr val="00788A"/>
                </a:solidFill>
              </a:rPr>
              <a:t>NCHHSTP AtlasPlus </a:t>
            </a:r>
            <a:r>
              <a:rPr lang="en-US" sz="1600" dirty="0" smtClean="0">
                <a:solidFill>
                  <a:srgbClr val="111111"/>
                </a:solidFill>
              </a:rPr>
              <a:t>has 16 years of data for most variables);</a:t>
            </a:r>
          </a:p>
          <a:p>
            <a:r>
              <a:rPr lang="en-US" sz="1600" dirty="0">
                <a:solidFill>
                  <a:srgbClr val="111111"/>
                </a:solidFill>
              </a:rPr>
              <a:t>Generate Charts:  </a:t>
            </a:r>
          </a:p>
          <a:p>
            <a:pPr lvl="1"/>
            <a:r>
              <a:rPr lang="en-US" sz="1400" dirty="0">
                <a:solidFill>
                  <a:srgbClr val="111111"/>
                </a:solidFill>
              </a:rPr>
              <a:t>Line graphs by year</a:t>
            </a:r>
          </a:p>
          <a:p>
            <a:pPr lvl="1"/>
            <a:r>
              <a:rPr lang="en-US" sz="1400" dirty="0">
                <a:solidFill>
                  <a:srgbClr val="111111"/>
                </a:solidFill>
              </a:rPr>
              <a:t>Pie charts for sex</a:t>
            </a:r>
          </a:p>
          <a:p>
            <a:pPr lvl="1"/>
            <a:r>
              <a:rPr lang="en-US" sz="1400" dirty="0">
                <a:solidFill>
                  <a:srgbClr val="111111"/>
                </a:solidFill>
              </a:rPr>
              <a:t>Bar charts for age, race/ethnicity, transmission category (HIV), country of birth (TB)</a:t>
            </a:r>
          </a:p>
          <a:p>
            <a:pPr lvl="1"/>
            <a:r>
              <a:rPr lang="en-US" sz="1400" dirty="0">
                <a:solidFill>
                  <a:srgbClr val="111111"/>
                </a:solidFill>
              </a:rPr>
              <a:t>Bar charts for state and </a:t>
            </a:r>
            <a:r>
              <a:rPr lang="en-US" sz="1400" dirty="0" smtClean="0">
                <a:solidFill>
                  <a:srgbClr val="111111"/>
                </a:solidFill>
              </a:rPr>
              <a:t>country; and,</a:t>
            </a:r>
          </a:p>
          <a:p>
            <a:r>
              <a:rPr lang="en-US" sz="1600" dirty="0" smtClean="0">
                <a:solidFill>
                  <a:srgbClr val="111111"/>
                </a:solidFill>
              </a:rPr>
              <a:t>Download data and export graphics.</a:t>
            </a:r>
          </a:p>
          <a:p>
            <a:endParaRPr lang="en-US" sz="1600" dirty="0" smtClean="0"/>
          </a:p>
          <a:p>
            <a:endParaRPr lang="en-US" sz="1600" dirty="0" smtClean="0"/>
          </a:p>
        </p:txBody>
      </p:sp>
      <p:pic>
        <p:nvPicPr>
          <p:cNvPr id="6" name="Picture 5"/>
          <p:cNvPicPr>
            <a:picLocks noChangeAspect="1"/>
          </p:cNvPicPr>
          <p:nvPr/>
        </p:nvPicPr>
        <p:blipFill>
          <a:blip r:embed="rId3"/>
          <a:stretch>
            <a:fillRect/>
          </a:stretch>
        </p:blipFill>
        <p:spPr>
          <a:xfrm>
            <a:off x="6709727" y="59191"/>
            <a:ext cx="2360994" cy="962786"/>
          </a:xfrm>
          <a:prstGeom prst="rect">
            <a:avLst/>
          </a:prstGeom>
        </p:spPr>
      </p:pic>
    </p:spTree>
    <p:extLst>
      <p:ext uri="{BB962C8B-B14F-4D97-AF65-F5344CB8AC3E}">
        <p14:creationId xmlns:p14="http://schemas.microsoft.com/office/powerpoint/2010/main" val="35641709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1318" y="-26126"/>
            <a:ext cx="6492240" cy="5068941"/>
          </a:xfrm>
          <a:prstGeom prst="rect">
            <a:avLst/>
          </a:prstGeom>
        </p:spPr>
      </p:pic>
    </p:spTree>
    <p:extLst>
      <p:ext uri="{BB962C8B-B14F-4D97-AF65-F5344CB8AC3E}">
        <p14:creationId xmlns:p14="http://schemas.microsoft.com/office/powerpoint/2010/main" val="36434906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1221" y="0"/>
            <a:ext cx="6492240" cy="5074611"/>
          </a:xfrm>
          <a:prstGeom prst="rect">
            <a:avLst/>
          </a:prstGeom>
        </p:spPr>
      </p:pic>
    </p:spTree>
    <p:extLst>
      <p:ext uri="{BB962C8B-B14F-4D97-AF65-F5344CB8AC3E}">
        <p14:creationId xmlns:p14="http://schemas.microsoft.com/office/powerpoint/2010/main" val="20189472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4114" y="0"/>
            <a:ext cx="6492240" cy="5075979"/>
          </a:xfrm>
          <a:prstGeom prst="rect">
            <a:avLst/>
          </a:prstGeom>
        </p:spPr>
      </p:pic>
    </p:spTree>
    <p:extLst>
      <p:ext uri="{BB962C8B-B14F-4D97-AF65-F5344CB8AC3E}">
        <p14:creationId xmlns:p14="http://schemas.microsoft.com/office/powerpoint/2010/main" val="35095079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51249" y="0"/>
            <a:ext cx="6492240" cy="5032263"/>
          </a:xfrm>
          <a:prstGeom prst="rect">
            <a:avLst/>
          </a:prstGeom>
        </p:spPr>
      </p:pic>
    </p:spTree>
    <p:extLst>
      <p:ext uri="{BB962C8B-B14F-4D97-AF65-F5344CB8AC3E}">
        <p14:creationId xmlns:p14="http://schemas.microsoft.com/office/powerpoint/2010/main" val="23463150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81298" y="0"/>
            <a:ext cx="6492240" cy="5062699"/>
          </a:xfrm>
          <a:prstGeom prst="rect">
            <a:avLst/>
          </a:prstGeom>
        </p:spPr>
      </p:pic>
    </p:spTree>
    <p:extLst>
      <p:ext uri="{BB962C8B-B14F-4D97-AF65-F5344CB8AC3E}">
        <p14:creationId xmlns:p14="http://schemas.microsoft.com/office/powerpoint/2010/main" val="3570723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8106" y="0"/>
            <a:ext cx="6492240" cy="5072453"/>
          </a:xfrm>
          <a:prstGeom prst="rect">
            <a:avLst/>
          </a:prstGeom>
        </p:spPr>
      </p:pic>
    </p:spTree>
    <p:extLst>
      <p:ext uri="{BB962C8B-B14F-4D97-AF65-F5344CB8AC3E}">
        <p14:creationId xmlns:p14="http://schemas.microsoft.com/office/powerpoint/2010/main" val="29970851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0439" y="0"/>
            <a:ext cx="6492240" cy="5080883"/>
          </a:xfrm>
          <a:prstGeom prst="rect">
            <a:avLst/>
          </a:prstGeom>
        </p:spPr>
      </p:pic>
    </p:spTree>
    <p:extLst>
      <p:ext uri="{BB962C8B-B14F-4D97-AF65-F5344CB8AC3E}">
        <p14:creationId xmlns:p14="http://schemas.microsoft.com/office/powerpoint/2010/main" val="93832235"/>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11513</TotalTime>
  <Words>1724</Words>
  <Application>Microsoft Office PowerPoint</Application>
  <PresentationFormat>On-screen Show (16:9)</PresentationFormat>
  <Paragraphs>99</Paragraphs>
  <Slides>12</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Wingdings</vt:lpstr>
      <vt:lpstr>Myriad Web Pro</vt:lpstr>
      <vt:lpstr>Courier New</vt:lpstr>
      <vt:lpstr>Calibri</vt:lpstr>
      <vt:lpstr>NCEH_ATSDR_combined</vt:lpstr>
      <vt:lpstr>Theme1</vt:lpstr>
      <vt:lpstr>NCHHSTP_PPT_dark(</vt:lpstr>
      <vt:lpstr>PowerPoint Presentation</vt:lpstr>
      <vt:lpstr>NCHHSTP AtlasPlus National Center for HIV/AIDS, Viral Hepatitis, STD and TB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NCHHSTP Atlas National Center for HIV, Viral Hepatitis, STD and TB Prevention</vt:lpstr>
    </vt:vector>
  </TitlesOfParts>
  <Company>CDC/NCHHSTP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 Slide Set, 2015 Surveillance Data</dc:title>
  <dc:creator>Centers for Disease Control and Prevention</dc:creator>
  <cp:keywords>Centers for Disease Control and Prevention, STD Slide Set, 2015 Surveillance Data, CDC, NCHHSTP</cp:keywords>
  <cp:lastModifiedBy>Afon, John K. (CDC/OID/NCHHSTP) (CTR)</cp:lastModifiedBy>
  <cp:revision>656</cp:revision>
  <dcterms:created xsi:type="dcterms:W3CDTF">2011-03-17T17:43:16Z</dcterms:created>
  <dcterms:modified xsi:type="dcterms:W3CDTF">2017-03-24T18:19:20Z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