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2.xml" ContentType="application/vnd.openxmlformats-officedocument.presentationml.comment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 id="2147483858" r:id="rId2"/>
    <p:sldMasterId id="2147483865" r:id="rId3"/>
  </p:sldMasterIdLst>
  <p:notesMasterIdLst>
    <p:notesMasterId r:id="rId17"/>
  </p:notesMasterIdLst>
  <p:handoutMasterIdLst>
    <p:handoutMasterId r:id="rId18"/>
  </p:handoutMasterIdLst>
  <p:sldIdLst>
    <p:sldId id="358" r:id="rId4"/>
    <p:sldId id="376" r:id="rId5"/>
    <p:sldId id="374" r:id="rId6"/>
    <p:sldId id="373" r:id="rId7"/>
    <p:sldId id="382" r:id="rId8"/>
    <p:sldId id="383" r:id="rId9"/>
    <p:sldId id="384" r:id="rId10"/>
    <p:sldId id="375" r:id="rId11"/>
    <p:sldId id="365" r:id="rId12"/>
    <p:sldId id="385" r:id="rId13"/>
    <p:sldId id="366" r:id="rId14"/>
    <p:sldId id="386" r:id="rId15"/>
    <p:sldId id="377" r:id="rId16"/>
  </p:sldIdLst>
  <p:sldSz cx="9144000" cy="5143500" type="screen16x9"/>
  <p:notesSz cx="7315200" cy="9601200"/>
  <p:embeddedFontLst>
    <p:embeddedFont>
      <p:font typeface="Trebuchet MS" panose="020B0603020202020204" pitchFamily="34" charset="0"/>
      <p:regular r:id="rId19"/>
      <p:bold r:id="rId20"/>
      <p:italic r:id="rId21"/>
      <p:boldItalic r:id="rId22"/>
    </p:embeddedFont>
    <p:embeddedFont>
      <p:font typeface="Calibri" panose="020F0502020204030204" pitchFamily="34" charset="0"/>
      <p:regular r:id="rId23"/>
      <p:bold r:id="rId24"/>
      <p:italic r:id="rId25"/>
      <p:boldItalic r:id="rId26"/>
    </p:embeddedFont>
    <p:embeddedFont>
      <p:font typeface="Myriad Web Pro" panose="020B0604020202020204" charset="0"/>
      <p:regular r:id="rId27"/>
      <p:bold r:id="rId28"/>
      <p:italic r:id="rId29"/>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Elmore, Kim (CDC/OID/NCHHSTP)" initials="EK(" lastIdx="11" clrIdx="1">
    <p:extLst>
      <p:ext uri="{19B8F6BF-5375-455C-9EA6-DF929625EA0E}">
        <p15:presenceInfo xmlns:p15="http://schemas.microsoft.com/office/powerpoint/2012/main" userId="S-1-5-21-1207783550-2075000910-922709458-169398" providerId="AD"/>
      </p:ext>
    </p:extLst>
  </p:cmAuthor>
  <p:cmAuthor id="3" name="EHK1" initials="KE" lastIdx="1" clrIdx="2">
    <p:extLst>
      <p:ext uri="{19B8F6BF-5375-455C-9EA6-DF929625EA0E}">
        <p15:presenceInfo xmlns:p15="http://schemas.microsoft.com/office/powerpoint/2012/main" userId="EHK1" providerId="None"/>
      </p:ext>
    </p:extLst>
  </p:cmAuthor>
  <p:cmAuthor id="4" name="Resha, Karen (CDC/OID/NCHHSTP)" initials="RK(" lastIdx="5" clrIdx="3">
    <p:extLst>
      <p:ext uri="{19B8F6BF-5375-455C-9EA6-DF929625EA0E}">
        <p15:presenceInfo xmlns:p15="http://schemas.microsoft.com/office/powerpoint/2012/main" userId="S-1-5-21-1207783550-2075000910-922709458-197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A"/>
    <a:srgbClr val="111111"/>
    <a:srgbClr val="5F5F5F"/>
    <a:srgbClr val="F2F2F2"/>
    <a:srgbClr val="F6A01A"/>
    <a:srgbClr val="9A4E9E"/>
    <a:srgbClr val="86B2D8"/>
    <a:srgbClr val="000000"/>
    <a:srgbClr val="1C08A1"/>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46144" autoAdjust="0"/>
  </p:normalViewPr>
  <p:slideViewPr>
    <p:cSldViewPr snapToGrid="0">
      <p:cViewPr varScale="1">
        <p:scale>
          <a:sx n="74" d="100"/>
          <a:sy n="74" d="100"/>
        </p:scale>
        <p:origin x="1908" y="66"/>
      </p:cViewPr>
      <p:guideLst>
        <p:guide orient="horz" pos="162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8-03-16T13:32:09.137" idx="4">
    <p:pos x="4955" y="0"/>
    <p:text>can the spacing in the note be fixed?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4" dt="2018-03-16T13:34:58.209" idx="5">
    <p:pos x="4967" y="0"/>
    <p:text>Just for my FYI - the disclaimer is not clear - the implied user woudl seem to me to be CDC - since this is on our site - who is the "user" in this context?</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3/22/2018</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3/22/2018</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Division of HIV/AIDS Prevention scientific staff drafted these to highlight some of the most important data. In</a:t>
            </a:r>
            <a:r>
              <a:rPr lang="en-US" sz="1200" kern="1200" baseline="0" dirty="0" smtClean="0">
                <a:solidFill>
                  <a:schemeClr val="tx1"/>
                </a:solidFill>
                <a:effectLst/>
                <a:latin typeface="+mn-lt"/>
                <a:ea typeface="+mn-ea"/>
                <a:cs typeface="+mn-cs"/>
              </a:rPr>
              <a:t> this notes area of the PowerPoint slides, e</a:t>
            </a:r>
            <a:r>
              <a:rPr lang="en-US" sz="1200" kern="1200" dirty="0" smtClean="0">
                <a:solidFill>
                  <a:schemeClr val="tx1"/>
                </a:solidFill>
                <a:effectLst/>
                <a:latin typeface="+mn-lt"/>
                <a:ea typeface="+mn-ea"/>
                <a:cs typeface="+mn-cs"/>
              </a:rPr>
              <a:t>ach slide contains the title (with the variables selected), some contextual information, and links to additional data and information</a:t>
            </a:r>
            <a:r>
              <a:rPr lang="en-US" sz="1200" kern="1200" baseline="0" dirty="0" smtClean="0">
                <a:solidFill>
                  <a:schemeClr val="tx1"/>
                </a:solidFill>
                <a:effectLst/>
                <a:latin typeface="+mn-lt"/>
                <a:ea typeface="+mn-ea"/>
                <a:cs typeface="+mn-cs"/>
              </a:rPr>
              <a:t> on the topic.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Note: </a:t>
            </a:r>
            <a:r>
              <a:rPr lang="en-US" sz="1200" b="1" i="1" dirty="0" smtClean="0">
                <a:solidFill>
                  <a:srgbClr val="000000"/>
                </a:solidFill>
                <a:sym typeface="Trebuchet MS"/>
              </a:rPr>
              <a:t>Data displayed are for individuals 13 years of age or older, and therefore may not reflect the numbers and rates provided in the HIV Surveillance Reports which include data for children.</a:t>
            </a:r>
            <a:r>
              <a:rPr lang="en-US" sz="1200" dirty="0" smtClean="0">
                <a:solidFill>
                  <a:srgbClr val="000000"/>
                </a:solidFill>
                <a:sym typeface="Trebuchet MS"/>
              </a:rPr>
              <a:t> </a:t>
            </a: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All of the NCHHSTP AtlasPlus maps are choropleth maps, which use sequential colors (e.g., light blue to dark blue) to display data that progress from low to high values. Typically, one uses light colors for low data values and dark colors for high data values.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2631521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AIDS prevalence among males, year-end 2015 — United States and 5 dependent areas, by state</a:t>
            </a:r>
          </a:p>
          <a:p>
            <a:r>
              <a:rPr lang="en-US" b="1" dirty="0" smtClean="0"/>
              <a:t>Description: </a:t>
            </a:r>
            <a:r>
              <a:rPr lang="en-US" sz="1200" b="0" i="0" u="none" strike="noStrike" kern="1200" dirty="0" smtClean="0">
                <a:solidFill>
                  <a:schemeClr val="tx1"/>
                </a:solidFill>
                <a:effectLst/>
                <a:latin typeface="+mn-lt"/>
                <a:ea typeface="+mn-ea"/>
                <a:cs typeface="+mn-cs"/>
              </a:rPr>
              <a:t>At the end of 2015, adult and adolescent males represented approximately 76% of the adults and adolescents living with HIV infection ever classified as stage 3 (AIDS) in the United States.</a:t>
            </a:r>
            <a:r>
              <a:rPr lang="en-US" dirty="0" smtClean="0"/>
              <a:t> </a:t>
            </a:r>
            <a:r>
              <a:rPr lang="en-US" i="0" dirty="0" smtClean="0">
                <a:solidFill>
                  <a:srgbClr val="FF0000"/>
                </a:solidFill>
              </a:rPr>
              <a:t>As seen in the map, the</a:t>
            </a:r>
            <a:r>
              <a:rPr lang="en-US" i="0" baseline="0" dirty="0" smtClean="0">
                <a:solidFill>
                  <a:srgbClr val="FF0000"/>
                </a:solidFill>
              </a:rPr>
              <a:t> highest rates are in the southern and northeastern regions of the </a:t>
            </a:r>
            <a:r>
              <a:rPr lang="en-US" sz="1200" b="0" i="0" u="none" strike="noStrike" kern="1200" dirty="0" smtClean="0">
                <a:solidFill>
                  <a:schemeClr val="tx1"/>
                </a:solidFill>
                <a:effectLst/>
                <a:latin typeface="+mn-lt"/>
                <a:ea typeface="+mn-ea"/>
                <a:cs typeface="+mn-cs"/>
              </a:rPr>
              <a:t>United States,</a:t>
            </a:r>
            <a:r>
              <a:rPr lang="en-US" sz="1200" b="0" i="0" u="none" strike="noStrike" kern="1200" baseline="0" dirty="0" smtClean="0">
                <a:solidFill>
                  <a:schemeClr val="tx1"/>
                </a:solidFill>
                <a:effectLst/>
                <a:latin typeface="+mn-lt"/>
                <a:ea typeface="+mn-ea"/>
                <a:cs typeface="+mn-cs"/>
              </a:rPr>
              <a:t> California and Puerto Rico</a:t>
            </a:r>
            <a:r>
              <a:rPr lang="en-US" b="0" i="0" baseline="0" dirty="0" smtClean="0">
                <a:solidFill>
                  <a:srgbClr val="FF0000"/>
                </a:solidFill>
              </a:rPr>
              <a:t>. </a:t>
            </a:r>
            <a:endParaRPr lang="en-US" b="0" i="0" dirty="0" smtClean="0"/>
          </a:p>
          <a:p>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2102869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AIDS prevalence among females, year-end 2015 — United States and 5 dependent areas, by state</a:t>
            </a:r>
          </a:p>
          <a:p>
            <a:r>
              <a:rPr lang="en-US" b="1" dirty="0" smtClean="0"/>
              <a:t>Description: </a:t>
            </a:r>
            <a:r>
              <a:rPr lang="en-US" sz="1200" b="0" i="0" u="none" strike="noStrike" kern="1200" dirty="0" smtClean="0">
                <a:solidFill>
                  <a:schemeClr val="tx1"/>
                </a:solidFill>
                <a:effectLst/>
                <a:latin typeface="+mn-lt"/>
                <a:ea typeface="+mn-ea"/>
                <a:cs typeface="+mn-cs"/>
              </a:rPr>
              <a:t>At the end of 2015, adult and adolescent females represented approximately 24% of the adults and adolescents living with HIV infection ever classified as stage 3 (AIDS) in the United States.</a:t>
            </a:r>
            <a:r>
              <a:rPr lang="en-US" dirty="0" smtClean="0"/>
              <a:t> </a:t>
            </a:r>
            <a:r>
              <a:rPr lang="en-US" i="0" dirty="0" smtClean="0">
                <a:solidFill>
                  <a:srgbClr val="FF0000"/>
                </a:solidFill>
              </a:rPr>
              <a:t>As seen in the map, the</a:t>
            </a:r>
            <a:r>
              <a:rPr lang="en-US" i="0" baseline="0" dirty="0" smtClean="0">
                <a:solidFill>
                  <a:srgbClr val="FF0000"/>
                </a:solidFill>
              </a:rPr>
              <a:t> highest rates are in the southern and northeastern regions of the </a:t>
            </a:r>
            <a:r>
              <a:rPr lang="en-US" sz="1200" b="0" i="0" u="none" strike="noStrike" kern="1200" dirty="0" smtClean="0">
                <a:solidFill>
                  <a:schemeClr val="tx1"/>
                </a:solidFill>
                <a:effectLst/>
                <a:latin typeface="+mn-lt"/>
                <a:ea typeface="+mn-ea"/>
                <a:cs typeface="+mn-cs"/>
              </a:rPr>
              <a:t>United States and Puerto Rico</a:t>
            </a:r>
            <a:r>
              <a:rPr lang="en-US" b="0" i="0" baseline="0" dirty="0" smtClean="0">
                <a:solidFill>
                  <a:srgbClr val="FF0000"/>
                </a:solidFill>
              </a:rPr>
              <a:t>. </a:t>
            </a:r>
            <a:endParaRPr lang="en-US" b="0" i="0" dirty="0" smtClean="0"/>
          </a:p>
          <a:p>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340524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CD2498-6C2C-4625-8431-CEC8CC5BC14D}" type="slidenum">
              <a:rPr lang="en-US" smtClean="0"/>
              <a:t>13</a:t>
            </a:fld>
            <a:endParaRPr lang="en-US"/>
          </a:p>
        </p:txBody>
      </p:sp>
    </p:spTree>
    <p:extLst>
      <p:ext uri="{BB962C8B-B14F-4D97-AF65-F5344CB8AC3E}">
        <p14:creationId xmlns:p14="http://schemas.microsoft.com/office/powerpoint/2010/main" val="1372852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indent="0">
              <a:buNone/>
            </a:pPr>
            <a:r>
              <a:rPr lang="en-US" sz="1600" dirty="0" smtClean="0">
                <a:solidFill>
                  <a:srgbClr val="111111"/>
                </a:solidFill>
              </a:rPr>
              <a:t>The</a:t>
            </a:r>
            <a:r>
              <a:rPr lang="en-US" sz="1600" dirty="0" smtClean="0"/>
              <a:t>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is an online, interactive tool that gives you the power to analyze, map, and create tables using HIV, viral hepatitis, STD, and TB data that are reported to CDC.</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solidFill>
                  <a:srgbClr val="111111"/>
                </a:solidFill>
              </a:rPr>
              <a:t>Using the </a:t>
            </a:r>
            <a:r>
              <a:rPr lang="en-US" sz="1600" b="1" dirty="0" smtClean="0">
                <a:solidFill>
                  <a:srgbClr val="00788A"/>
                </a:solidFill>
              </a:rPr>
              <a:t>NCHHSTP </a:t>
            </a:r>
            <a:r>
              <a:rPr lang="en-US" sz="1600" b="1" dirty="0" err="1" smtClean="0">
                <a:solidFill>
                  <a:srgbClr val="00788A"/>
                </a:solidFill>
              </a:rPr>
              <a:t>AtlasPlus</a:t>
            </a:r>
            <a:r>
              <a:rPr lang="en-US" sz="1600" dirty="0" smtClean="0">
                <a:solidFill>
                  <a:srgbClr val="111111"/>
                </a:solidFill>
              </a:rPr>
              <a:t>, you can do the following:</a:t>
            </a:r>
          </a:p>
          <a:p>
            <a:r>
              <a:rPr lang="en-US" sz="1600" dirty="0" smtClean="0">
                <a:solidFill>
                  <a:srgbClr val="111111"/>
                </a:solidFill>
              </a:rPr>
              <a:t>Create custom maps and bar graphs using HIV, viral hepatitis, STD, or TB data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has 15 disease variables to explore);</a:t>
            </a:r>
          </a:p>
          <a:p>
            <a:r>
              <a:rPr lang="en-US" sz="1600" dirty="0" smtClean="0">
                <a:solidFill>
                  <a:srgbClr val="111111"/>
                </a:solidFill>
              </a:rPr>
              <a:t>View a list of diagnoses for most recent year and change from the previous year;</a:t>
            </a:r>
          </a:p>
          <a:p>
            <a:r>
              <a:rPr lang="en-US" sz="1600" dirty="0" smtClean="0">
                <a:solidFill>
                  <a:srgbClr val="111111"/>
                </a:solidFill>
              </a:rPr>
              <a:t>Create 2 side-by-side maps or charts (e.g., 2 diseases, 2 race/ethnicity groups, or 2 age groups);</a:t>
            </a:r>
          </a:p>
          <a:p>
            <a:r>
              <a:rPr lang="en-US" sz="1600" dirty="0" smtClean="0">
                <a:solidFill>
                  <a:srgbClr val="111111"/>
                </a:solidFill>
              </a:rPr>
              <a:t>Display changes over time and patterns across the United States (</a:t>
            </a:r>
            <a:r>
              <a:rPr lang="en-US" sz="1600" b="1" dirty="0" smtClean="0">
                <a:solidFill>
                  <a:srgbClr val="00788A"/>
                </a:solidFill>
              </a:rPr>
              <a:t>NCHHSTP </a:t>
            </a:r>
            <a:r>
              <a:rPr lang="en-US" sz="1600" b="1" dirty="0" err="1" smtClean="0">
                <a:solidFill>
                  <a:srgbClr val="00788A"/>
                </a:solidFill>
              </a:rPr>
              <a:t>AtlasPlus</a:t>
            </a:r>
            <a:r>
              <a:rPr lang="en-US" sz="1600" b="1" dirty="0" smtClean="0">
                <a:solidFill>
                  <a:srgbClr val="00788A"/>
                </a:solidFill>
              </a:rPr>
              <a:t> </a:t>
            </a:r>
            <a:r>
              <a:rPr lang="en-US" sz="1600" dirty="0" smtClean="0">
                <a:solidFill>
                  <a:srgbClr val="111111"/>
                </a:solidFill>
              </a:rPr>
              <a:t>has 16 years of data for most variables);</a:t>
            </a:r>
          </a:p>
          <a:p>
            <a:r>
              <a:rPr lang="en-US" sz="1600" dirty="0" smtClean="0">
                <a:solidFill>
                  <a:srgbClr val="111111"/>
                </a:solidFill>
              </a:rPr>
              <a:t>Generate Charts:  </a:t>
            </a:r>
          </a:p>
          <a:p>
            <a:pPr lvl="1"/>
            <a:r>
              <a:rPr lang="en-US" sz="1400" dirty="0" smtClean="0">
                <a:solidFill>
                  <a:srgbClr val="111111"/>
                </a:solidFill>
              </a:rPr>
              <a:t>Line graphs by year;</a:t>
            </a:r>
          </a:p>
          <a:p>
            <a:pPr lvl="1"/>
            <a:r>
              <a:rPr lang="en-US" sz="1400" dirty="0" smtClean="0">
                <a:solidFill>
                  <a:srgbClr val="111111"/>
                </a:solidFill>
              </a:rPr>
              <a:t>Pie charts for sex;</a:t>
            </a:r>
          </a:p>
          <a:p>
            <a:pPr lvl="1"/>
            <a:r>
              <a:rPr lang="en-US" sz="1400" dirty="0" smtClean="0">
                <a:solidFill>
                  <a:srgbClr val="111111"/>
                </a:solidFill>
              </a:rPr>
              <a:t>Bar charts for age, race/ethnicity, transmission category (HIV), U.S.-born and non-U.S.-born (TB); and</a:t>
            </a:r>
          </a:p>
          <a:p>
            <a:pPr lvl="1"/>
            <a:r>
              <a:rPr lang="en-US" sz="1400" dirty="0" smtClean="0">
                <a:solidFill>
                  <a:srgbClr val="111111"/>
                </a:solidFill>
              </a:rPr>
              <a:t>Bar charts for state and country.</a:t>
            </a:r>
          </a:p>
          <a:p>
            <a:r>
              <a:rPr lang="en-US" sz="1600" dirty="0" smtClean="0">
                <a:solidFill>
                  <a:srgbClr val="111111"/>
                </a:solidFill>
              </a:rPr>
              <a:t>Download data and export graphics.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285968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a:t>
            </a:r>
            <a:r>
              <a:rPr lang="en-US" sz="1200" b="0" i="0" u="none" strike="noStrike" kern="1200" baseline="0" dirty="0" smtClean="0">
                <a:solidFill>
                  <a:schemeClr val="tx1"/>
                </a:solidFill>
                <a:effectLst/>
                <a:latin typeface="+mn-lt"/>
                <a:ea typeface="+mn-ea"/>
                <a:cs typeface="+mn-cs"/>
              </a:rPr>
              <a:t> 2016 </a:t>
            </a:r>
            <a:r>
              <a:rPr lang="en-US" sz="1200" b="0" i="0" u="none" strike="noStrike" kern="1200" dirty="0" smtClean="0">
                <a:solidFill>
                  <a:schemeClr val="tx1"/>
                </a:solidFill>
                <a:effectLst/>
                <a:latin typeface="+mn-lt"/>
                <a:ea typeface="+mn-ea"/>
                <a:cs typeface="+mn-cs"/>
              </a:rPr>
              <a:t>— United States and 5 dependent areas, by state/area</a:t>
            </a:r>
            <a:endParaRPr lang="en-US" b="1" dirty="0" smtClean="0"/>
          </a:p>
          <a:p>
            <a:r>
              <a:rPr lang="en-US" b="1" dirty="0" smtClean="0"/>
              <a:t>Description: </a:t>
            </a:r>
            <a:r>
              <a:rPr lang="en-US" sz="1200" b="0" i="0" u="none" strike="noStrike" kern="1200" dirty="0" smtClean="0">
                <a:solidFill>
                  <a:schemeClr val="tx1"/>
                </a:solidFill>
                <a:effectLst/>
                <a:latin typeface="+mn-lt"/>
                <a:ea typeface="+mn-ea"/>
                <a:cs typeface="+mn-cs"/>
              </a:rPr>
              <a:t>From 2011 through 2015, the annual number and rate of diagnoses of HIV infection among adults and adolescents remained stable in the United States</a:t>
            </a:r>
            <a:r>
              <a:rPr lang="en-US" sz="1200" b="1" i="0" u="none" strike="noStrike" kern="120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and 5 dependent areas; in 2016, 39,782 persons were diagnosed with HIV infection.</a:t>
            </a:r>
            <a:r>
              <a:rPr lang="en-US" b="0" dirty="0" smtClean="0"/>
              <a:t> </a:t>
            </a:r>
            <a:r>
              <a:rPr lang="en-US" b="0" i="0" dirty="0" smtClean="0">
                <a:solidFill>
                  <a:srgbClr val="FF0000"/>
                </a:solidFill>
              </a:rPr>
              <a:t>As seen in the map, the</a:t>
            </a:r>
            <a:r>
              <a:rPr lang="en-US" b="0" i="0" baseline="0" dirty="0" smtClean="0">
                <a:solidFill>
                  <a:srgbClr val="FF0000"/>
                </a:solidFill>
              </a:rPr>
              <a:t> highest rates were in the southern and northeastern regions of the </a:t>
            </a:r>
            <a:r>
              <a:rPr lang="en-US" sz="1200" b="0" i="0" u="none" strike="noStrike" kern="1200" dirty="0" smtClean="0">
                <a:solidFill>
                  <a:schemeClr val="tx1"/>
                </a:solidFill>
                <a:effectLst/>
                <a:latin typeface="+mn-lt"/>
                <a:ea typeface="+mn-ea"/>
                <a:cs typeface="+mn-cs"/>
              </a:rPr>
              <a:t>United States, Nevada and in Puerto Rico.</a:t>
            </a:r>
            <a:endParaRPr lang="en-US" b="1" i="0" dirty="0" smtClean="0"/>
          </a:p>
          <a:p>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a:t>
            </a:fld>
            <a:endParaRPr lang="en-US"/>
          </a:p>
        </p:txBody>
      </p:sp>
    </p:spTree>
    <p:extLst>
      <p:ext uri="{BB962C8B-B14F-4D97-AF65-F5344CB8AC3E}">
        <p14:creationId xmlns:p14="http://schemas.microsoft.com/office/powerpoint/2010/main" val="93842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attributed to male-to-male sexual contact, 2016 — United States and 5 dependent areas, by state/area</a:t>
            </a:r>
            <a:endParaRPr lang="en-US" b="1" dirty="0" smtClean="0"/>
          </a:p>
          <a:p>
            <a:r>
              <a:rPr lang="en-US" b="1" dirty="0" smtClean="0"/>
              <a:t>Description: </a:t>
            </a:r>
            <a:r>
              <a:rPr lang="en-US" sz="1200" b="0" i="0" u="none" strike="noStrike" kern="1200" dirty="0" smtClean="0">
                <a:solidFill>
                  <a:schemeClr val="tx1"/>
                </a:solidFill>
                <a:effectLst/>
                <a:latin typeface="+mn-lt"/>
                <a:ea typeface="+mn-ea"/>
                <a:cs typeface="+mn-cs"/>
              </a:rPr>
              <a:t>In 2016, diagnosed HIV infection attributed to male-to-male sexual contact (including persons with infection attributed to</a:t>
            </a:r>
            <a:r>
              <a:rPr lang="en-US" sz="1200" b="0" i="0" u="none" strike="noStrike" kern="1200" baseline="0" dirty="0" smtClean="0">
                <a:solidFill>
                  <a:schemeClr val="tx1"/>
                </a:solidFill>
                <a:effectLst/>
                <a:latin typeface="+mn-lt"/>
                <a:ea typeface="+mn-ea"/>
                <a:cs typeface="+mn-cs"/>
              </a:rPr>
              <a:t> male-to-male sexual contact </a:t>
            </a:r>
            <a:r>
              <a:rPr lang="en-US" sz="1200" b="0" i="0" u="none" strike="noStrike" kern="1200" dirty="0" smtClean="0">
                <a:solidFill>
                  <a:schemeClr val="tx1"/>
                </a:solidFill>
                <a:effectLst/>
                <a:latin typeface="+mn-lt"/>
                <a:ea typeface="+mn-ea"/>
                <a:cs typeface="+mn-cs"/>
              </a:rPr>
              <a:t>and injection drug use) accounted for approximately 70% of diagnosed HIV infections in the United States.</a:t>
            </a:r>
            <a:r>
              <a:rPr lang="en-US" i="0" dirty="0" smtClean="0"/>
              <a:t> </a:t>
            </a:r>
            <a:r>
              <a:rPr lang="en-US" i="0" dirty="0" smtClean="0">
                <a:solidFill>
                  <a:srgbClr val="FF0000"/>
                </a:solidFill>
              </a:rPr>
              <a:t>As seen in the map, the</a:t>
            </a:r>
            <a:r>
              <a:rPr lang="en-US" i="0" baseline="0" dirty="0" smtClean="0">
                <a:solidFill>
                  <a:srgbClr val="FF0000"/>
                </a:solidFill>
              </a:rPr>
              <a:t> highest number of cases were in the eastern </a:t>
            </a:r>
            <a:r>
              <a:rPr lang="en-US" sz="1200" b="0" i="0" u="none" strike="noStrike" kern="1200" dirty="0" smtClean="0">
                <a:solidFill>
                  <a:schemeClr val="tx1"/>
                </a:solidFill>
                <a:effectLst/>
                <a:latin typeface="+mn-lt"/>
                <a:ea typeface="+mn-ea"/>
                <a:cs typeface="+mn-cs"/>
              </a:rPr>
              <a:t>United States</a:t>
            </a:r>
            <a:r>
              <a:rPr lang="en-US" i="0" baseline="0" dirty="0" smtClean="0">
                <a:solidFill>
                  <a:srgbClr val="FF0000"/>
                </a:solidFill>
              </a:rPr>
              <a:t>, Texas, Illinois, and California. </a:t>
            </a:r>
            <a:endParaRPr lang="en-US" b="1" i="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a:t>
            </a:r>
            <a:r>
              <a:rPr lang="en-US" b="1" baseline="0" dirty="0" smtClean="0"/>
              <a:t> m</a:t>
            </a:r>
            <a:r>
              <a:rPr lang="en-US" b="1" dirty="0" smtClean="0"/>
              <a:t>ore information: </a:t>
            </a:r>
            <a:r>
              <a:rPr lang="en-US" sz="1200" u="sng" kern="1200" dirty="0" smtClean="0">
                <a:solidFill>
                  <a:schemeClr val="tx1"/>
                </a:solidFill>
                <a:effectLst/>
                <a:latin typeface="+mn-lt"/>
                <a:ea typeface="+mn-ea"/>
                <a:cs typeface="+mn-cs"/>
              </a:rPr>
              <a:t>http://www.cdc.gov/hiv/library/reports/surveillance/index.html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492955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attributed to heterosexual contact, 2016 — United States and 5 dependent areas, by state/area</a:t>
            </a:r>
            <a:endParaRPr lang="en-US" b="1" dirty="0" smtClean="0"/>
          </a:p>
          <a:p>
            <a:r>
              <a:rPr lang="en-US" b="1" dirty="0" smtClean="0"/>
              <a:t>Description: </a:t>
            </a:r>
            <a:r>
              <a:rPr lang="en-US" sz="1200" b="0" i="0" u="none" strike="noStrike" kern="1200" dirty="0" smtClean="0">
                <a:solidFill>
                  <a:schemeClr val="tx1"/>
                </a:solidFill>
                <a:effectLst/>
                <a:latin typeface="+mn-lt"/>
                <a:ea typeface="+mn-ea"/>
                <a:cs typeface="+mn-cs"/>
              </a:rPr>
              <a:t>In 2016, diagnosed HIV infection attributed to heterosexual contact accounted for approximately 24% of diagnosed HIV infections in the United States.</a:t>
            </a:r>
            <a:r>
              <a:rPr lang="en-US" i="0" dirty="0" smtClean="0"/>
              <a:t> </a:t>
            </a:r>
            <a:r>
              <a:rPr lang="en-US" i="0" dirty="0" smtClean="0">
                <a:solidFill>
                  <a:srgbClr val="FF0000"/>
                </a:solidFill>
              </a:rPr>
              <a:t>As seen in the map, the</a:t>
            </a:r>
            <a:r>
              <a:rPr lang="en-US" i="0" baseline="0" dirty="0" smtClean="0">
                <a:solidFill>
                  <a:srgbClr val="FF0000"/>
                </a:solidFill>
              </a:rPr>
              <a:t> highest number of cases were in the eastern </a:t>
            </a:r>
            <a:r>
              <a:rPr lang="en-US" sz="1200" b="0" i="0" u="none" strike="noStrike" kern="1200" dirty="0" smtClean="0">
                <a:solidFill>
                  <a:schemeClr val="tx1"/>
                </a:solidFill>
                <a:effectLst/>
                <a:latin typeface="+mn-lt"/>
                <a:ea typeface="+mn-ea"/>
                <a:cs typeface="+mn-cs"/>
              </a:rPr>
              <a:t>United States</a:t>
            </a:r>
            <a:r>
              <a:rPr lang="en-US" i="0" baseline="0" dirty="0" smtClean="0">
                <a:solidFill>
                  <a:srgbClr val="FF0000"/>
                </a:solidFill>
              </a:rPr>
              <a:t>, Texas, and California. </a:t>
            </a:r>
            <a:endParaRPr lang="en-US" b="1" i="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a:t>
            </a:r>
            <a:r>
              <a:rPr lang="en-US" b="1" baseline="0" dirty="0" smtClean="0"/>
              <a:t> m</a:t>
            </a:r>
            <a:r>
              <a:rPr lang="en-US" b="1" dirty="0" smtClean="0"/>
              <a:t>ore information: </a:t>
            </a:r>
            <a:r>
              <a:rPr lang="en-US" sz="1200" u="sng" kern="1200" dirty="0" smtClean="0">
                <a:solidFill>
                  <a:schemeClr val="tx1"/>
                </a:solidFill>
                <a:effectLst/>
                <a:latin typeface="+mn-lt"/>
                <a:ea typeface="+mn-ea"/>
                <a:cs typeface="+mn-cs"/>
              </a:rPr>
              <a:t>http://www.cdc.gov/hiv/library/reports/surveillance/index.html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807593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attributed to injection</a:t>
            </a:r>
            <a:r>
              <a:rPr lang="en-US" sz="1200" b="0" i="0" u="none" strike="noStrike" kern="1200" baseline="0" dirty="0" smtClean="0">
                <a:solidFill>
                  <a:schemeClr val="tx1"/>
                </a:solidFill>
                <a:effectLst/>
                <a:latin typeface="+mn-lt"/>
                <a:ea typeface="+mn-ea"/>
                <a:cs typeface="+mn-cs"/>
              </a:rPr>
              <a:t> drug use</a:t>
            </a:r>
            <a:r>
              <a:rPr lang="en-US" sz="1200" b="0" i="0" u="none" strike="noStrike" kern="1200" dirty="0" smtClean="0">
                <a:solidFill>
                  <a:schemeClr val="tx1"/>
                </a:solidFill>
                <a:effectLst/>
                <a:latin typeface="+mn-lt"/>
                <a:ea typeface="+mn-ea"/>
                <a:cs typeface="+mn-cs"/>
              </a:rPr>
              <a:t>, 2016 — United States and 5 dependent areas, by state/area</a:t>
            </a:r>
            <a:endParaRPr lang="en-US" b="1" dirty="0" smtClean="0"/>
          </a:p>
          <a:p>
            <a:r>
              <a:rPr lang="en-US" b="1" dirty="0" smtClean="0"/>
              <a:t>Description: </a:t>
            </a:r>
            <a:r>
              <a:rPr lang="en-US" sz="1200" b="0" i="0" u="none" strike="noStrike" kern="1200" dirty="0" smtClean="0">
                <a:solidFill>
                  <a:schemeClr val="tx1"/>
                </a:solidFill>
                <a:effectLst/>
                <a:latin typeface="+mn-lt"/>
                <a:ea typeface="+mn-ea"/>
                <a:cs typeface="+mn-cs"/>
              </a:rPr>
              <a:t>In 2016, diagnosed HIV infection attributed to injection</a:t>
            </a:r>
            <a:r>
              <a:rPr lang="en-US" sz="1200" b="0" i="0" u="none" strike="noStrike" kern="1200" baseline="0" dirty="0" smtClean="0">
                <a:solidFill>
                  <a:schemeClr val="tx1"/>
                </a:solidFill>
                <a:effectLst/>
                <a:latin typeface="+mn-lt"/>
                <a:ea typeface="+mn-ea"/>
                <a:cs typeface="+mn-cs"/>
              </a:rPr>
              <a:t> drug use</a:t>
            </a:r>
            <a:r>
              <a:rPr lang="en-US" sz="1200" b="0" i="0" u="none" strike="noStrike" kern="1200" dirty="0" smtClean="0">
                <a:solidFill>
                  <a:schemeClr val="tx1"/>
                </a:solidFill>
                <a:effectLst/>
                <a:latin typeface="+mn-lt"/>
                <a:ea typeface="+mn-ea"/>
                <a:cs typeface="+mn-cs"/>
              </a:rPr>
              <a:t> (including persons</a:t>
            </a:r>
            <a:r>
              <a:rPr lang="en-US" sz="1200" b="0" i="0" u="none" strike="noStrike" kern="1200" baseline="0" dirty="0" smtClean="0">
                <a:solidFill>
                  <a:schemeClr val="tx1"/>
                </a:solidFill>
                <a:effectLst/>
                <a:latin typeface="+mn-lt"/>
                <a:ea typeface="+mn-ea"/>
                <a:cs typeface="+mn-cs"/>
              </a:rPr>
              <a:t> with infection attributed to injection drug use </a:t>
            </a:r>
            <a:r>
              <a:rPr lang="en-US" sz="1200" b="0" i="0" u="none" strike="noStrike" kern="1200" dirty="0" smtClean="0">
                <a:solidFill>
                  <a:schemeClr val="tx1"/>
                </a:solidFill>
                <a:effectLst/>
                <a:latin typeface="+mn-lt"/>
                <a:ea typeface="+mn-ea"/>
                <a:cs typeface="+mn-cs"/>
              </a:rPr>
              <a:t>and male-to-male sexual</a:t>
            </a:r>
            <a:r>
              <a:rPr lang="en-US" sz="1200" b="0" i="0" u="none" strike="noStrike" kern="1200" baseline="0" dirty="0" smtClean="0">
                <a:solidFill>
                  <a:schemeClr val="tx1"/>
                </a:solidFill>
                <a:effectLst/>
                <a:latin typeface="+mn-lt"/>
                <a:ea typeface="+mn-ea"/>
                <a:cs typeface="+mn-cs"/>
              </a:rPr>
              <a:t> contact</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accounted for approximately 9% of diagnosed HIV infections in the United States.</a:t>
            </a:r>
            <a:r>
              <a:rPr lang="en-US" i="0" dirty="0" smtClean="0"/>
              <a:t> </a:t>
            </a:r>
            <a:r>
              <a:rPr lang="en-US" i="0" dirty="0" smtClean="0">
                <a:solidFill>
                  <a:srgbClr val="FF0000"/>
                </a:solidFill>
              </a:rPr>
              <a:t>As seen in the map, the</a:t>
            </a:r>
            <a:r>
              <a:rPr lang="en-US" i="0" baseline="0" dirty="0" smtClean="0">
                <a:solidFill>
                  <a:srgbClr val="FF0000"/>
                </a:solidFill>
              </a:rPr>
              <a:t> highest number of cases were in the eastern </a:t>
            </a:r>
            <a:r>
              <a:rPr lang="en-US" sz="1200" b="0" i="0" u="none" strike="noStrike" kern="1200" dirty="0" smtClean="0">
                <a:solidFill>
                  <a:schemeClr val="tx1"/>
                </a:solidFill>
                <a:effectLst/>
                <a:latin typeface="+mn-lt"/>
                <a:ea typeface="+mn-ea"/>
                <a:cs typeface="+mn-cs"/>
              </a:rPr>
              <a:t>United States</a:t>
            </a:r>
            <a:r>
              <a:rPr lang="en-US" i="0" baseline="0" dirty="0" smtClean="0">
                <a:solidFill>
                  <a:srgbClr val="FF0000"/>
                </a:solidFill>
              </a:rPr>
              <a:t>, Texas, and California. </a:t>
            </a:r>
            <a:endParaRPr lang="en-US" b="1" i="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a:t>
            </a:r>
            <a:r>
              <a:rPr lang="en-US" b="1" baseline="0" dirty="0" smtClean="0"/>
              <a:t> m</a:t>
            </a:r>
            <a:r>
              <a:rPr lang="en-US" b="1" dirty="0" smtClean="0"/>
              <a:t>ore information: </a:t>
            </a:r>
            <a:r>
              <a:rPr lang="en-US" sz="1200" u="sng" kern="1200" dirty="0" smtClean="0">
                <a:solidFill>
                  <a:schemeClr val="tx1"/>
                </a:solidFill>
                <a:effectLst/>
                <a:latin typeface="+mn-lt"/>
                <a:ea typeface="+mn-ea"/>
                <a:cs typeface="+mn-cs"/>
              </a:rPr>
              <a:t>http://www.cdc.gov/hiv/library/reports/surveillance/index.html</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495122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among Whites, 2016 — United States and Puerto</a:t>
            </a:r>
            <a:r>
              <a:rPr lang="en-US" sz="1200" b="0" i="0" u="none" strike="noStrike" kern="1200" baseline="0" dirty="0" smtClean="0">
                <a:solidFill>
                  <a:schemeClr val="tx1"/>
                </a:solidFill>
                <a:effectLst/>
                <a:latin typeface="+mn-lt"/>
                <a:ea typeface="+mn-ea"/>
                <a:cs typeface="+mn-cs"/>
              </a:rPr>
              <a:t> Rico</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by state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Description: </a:t>
            </a:r>
            <a:r>
              <a:rPr lang="en-US" sz="1200" b="0" i="0" u="none" strike="noStrike" kern="1200" dirty="0" smtClean="0">
                <a:solidFill>
                  <a:schemeClr val="tx1"/>
                </a:solidFill>
                <a:effectLst/>
                <a:latin typeface="+mn-lt"/>
                <a:ea typeface="+mn-ea"/>
                <a:cs typeface="+mn-cs"/>
              </a:rPr>
              <a:t>In 2016, white adults and adolescents made up approximately 77% of the population of the United States but accounted for 26% of diagnoses of HIV infection.</a:t>
            </a:r>
            <a:r>
              <a:rPr lang="en-US" dirty="0" smtClean="0"/>
              <a:t> </a:t>
            </a:r>
            <a:r>
              <a:rPr lang="en-US" i="0" dirty="0" smtClean="0">
                <a:solidFill>
                  <a:srgbClr val="FF0000"/>
                </a:solidFill>
              </a:rPr>
              <a:t>As seen in the map, the</a:t>
            </a:r>
            <a:r>
              <a:rPr lang="en-US" i="0" baseline="0" dirty="0" smtClean="0">
                <a:solidFill>
                  <a:srgbClr val="FF0000"/>
                </a:solidFill>
              </a:rPr>
              <a:t> highest rates were in the southern and western regions of the </a:t>
            </a:r>
            <a:r>
              <a:rPr lang="en-US" sz="1200" b="0" i="0" u="none" strike="noStrike" kern="1200" dirty="0" smtClean="0">
                <a:solidFill>
                  <a:schemeClr val="tx1"/>
                </a:solidFill>
                <a:effectLst/>
                <a:latin typeface="+mn-lt"/>
                <a:ea typeface="+mn-ea"/>
                <a:cs typeface="+mn-cs"/>
              </a:rPr>
              <a:t>United States</a:t>
            </a:r>
            <a:r>
              <a:rPr lang="en-US" i="0" baseline="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623755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among blacks/African Americans, 2016 — United States and Puerto</a:t>
            </a:r>
            <a:r>
              <a:rPr lang="en-US" sz="1200" b="0" i="0" u="none" strike="noStrike" kern="1200" baseline="0" dirty="0" smtClean="0">
                <a:solidFill>
                  <a:schemeClr val="tx1"/>
                </a:solidFill>
                <a:effectLst/>
                <a:latin typeface="+mn-lt"/>
                <a:ea typeface="+mn-ea"/>
                <a:cs typeface="+mn-cs"/>
              </a:rPr>
              <a:t> Rico</a:t>
            </a:r>
            <a:r>
              <a:rPr lang="en-US" sz="1200" b="0" i="0" u="none" strike="noStrike" kern="1200" dirty="0" smtClean="0">
                <a:solidFill>
                  <a:schemeClr val="tx1"/>
                </a:solidFill>
                <a:effectLst/>
                <a:latin typeface="+mn-lt"/>
                <a:ea typeface="+mn-ea"/>
                <a:cs typeface="+mn-cs"/>
              </a:rPr>
              <a:t>,</a:t>
            </a:r>
            <a:r>
              <a:rPr lang="en-US" sz="1200" b="0" i="0" u="none" strike="noStrike" kern="1200" baseline="0" dirty="0" smtClean="0">
                <a:solidFill>
                  <a:schemeClr val="tx1"/>
                </a:solidFill>
                <a:effectLst/>
                <a:latin typeface="+mn-lt"/>
                <a:ea typeface="+mn-ea"/>
                <a:cs typeface="+mn-cs"/>
              </a:rPr>
              <a:t> by state</a:t>
            </a:r>
            <a:endParaRPr lang="en-US"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Description: </a:t>
            </a:r>
            <a:r>
              <a:rPr lang="en-US" sz="1200" kern="1200" dirty="0" smtClean="0">
                <a:solidFill>
                  <a:schemeClr val="tx1"/>
                </a:solidFill>
                <a:effectLst/>
                <a:latin typeface="+mn-lt"/>
                <a:ea typeface="+mn-ea"/>
                <a:cs typeface="+mn-cs"/>
              </a:rPr>
              <a:t>In 2016, the overall rate of diagnoses of HIV infection for black/African American adults and adolescents was 52.9 per 100,000 population in the United States. The rates of diagnoses of HIV infection for black/African American adults and adolescents ranged from 0.0 per 100,000 population in Montana and Wyoming to 115.8 per 100,000 population in Maine. The District of Columbia (i.e., Washington, DC) is a city; use caution when comparing the HIV diagnosis rate in DC with the rates in states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b="1"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538633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a:t>
            </a:r>
            <a:r>
              <a:rPr lang="en-US" b="1" baseline="0" dirty="0" smtClean="0"/>
              <a:t> t</a:t>
            </a:r>
            <a:r>
              <a:rPr lang="en-US" b="1" dirty="0" smtClean="0"/>
              <a:t>itle: </a:t>
            </a:r>
            <a:r>
              <a:rPr lang="en-US" sz="1200" b="0" i="0" u="none" strike="noStrike" kern="1200" dirty="0" smtClean="0">
                <a:solidFill>
                  <a:schemeClr val="tx1"/>
                </a:solidFill>
                <a:effectLst/>
                <a:latin typeface="+mn-lt"/>
                <a:ea typeface="+mn-ea"/>
                <a:cs typeface="+mn-cs"/>
              </a:rPr>
              <a:t>HIV diagnoses among Hispanics/Latinos, 2016 — United States and Puerto</a:t>
            </a:r>
            <a:r>
              <a:rPr lang="en-US" sz="1200" b="0" i="0" u="none" strike="noStrike" kern="1200" baseline="0" dirty="0" smtClean="0">
                <a:solidFill>
                  <a:schemeClr val="tx1"/>
                </a:solidFill>
                <a:effectLst/>
                <a:latin typeface="+mn-lt"/>
                <a:ea typeface="+mn-ea"/>
                <a:cs typeface="+mn-cs"/>
              </a:rPr>
              <a:t> Rico</a:t>
            </a:r>
            <a:r>
              <a:rPr lang="en-US" sz="1200" b="0" i="0" u="none" strike="noStrike" kern="1200" dirty="0" smtClean="0">
                <a:solidFill>
                  <a:schemeClr val="tx1"/>
                </a:solidFill>
                <a:effectLst/>
                <a:latin typeface="+mn-lt"/>
                <a:ea typeface="+mn-ea"/>
                <a:cs typeface="+mn-cs"/>
              </a:rPr>
              <a:t>, by state</a:t>
            </a:r>
            <a:r>
              <a:rPr lang="en-US" b="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Description: </a:t>
            </a:r>
            <a:r>
              <a:rPr lang="en-US" sz="1200" b="0" i="0" u="none" strike="noStrike" kern="1200" dirty="0" smtClean="0">
                <a:solidFill>
                  <a:schemeClr val="tx1"/>
                </a:solidFill>
                <a:effectLst/>
                <a:latin typeface="+mn-lt"/>
                <a:ea typeface="+mn-ea"/>
                <a:cs typeface="+mn-cs"/>
              </a:rPr>
              <a:t>In 2016, Hispanic/Latino</a:t>
            </a:r>
            <a:r>
              <a:rPr lang="en-US" sz="1200" b="0" i="0" u="none" strike="noStrike" kern="1200" baseline="0" dirty="0" smtClean="0">
                <a:solidFill>
                  <a:schemeClr val="tx1"/>
                </a:solidFill>
                <a:effectLst/>
                <a:latin typeface="+mn-lt"/>
                <a:ea typeface="+mn-ea"/>
                <a:cs typeface="+mn-cs"/>
              </a:rPr>
              <a:t> adults and adolescents</a:t>
            </a:r>
            <a:r>
              <a:rPr lang="en-US" sz="1200" b="0" i="0" u="none" strike="noStrike" kern="1200" dirty="0" smtClean="0">
                <a:solidFill>
                  <a:schemeClr val="tx1"/>
                </a:solidFill>
                <a:effectLst/>
                <a:latin typeface="+mn-lt"/>
                <a:ea typeface="+mn-ea"/>
                <a:cs typeface="+mn-cs"/>
              </a:rPr>
              <a:t> made up 18% of the population of the United States but accounted for 25% of diagnoses of HIV infection. </a:t>
            </a:r>
            <a:r>
              <a:rPr lang="en-US" i="0" dirty="0" smtClean="0">
                <a:solidFill>
                  <a:srgbClr val="FF0000"/>
                </a:solidFill>
              </a:rPr>
              <a:t>As seen in the map, the</a:t>
            </a:r>
            <a:r>
              <a:rPr lang="en-US" i="0" baseline="0" dirty="0" smtClean="0">
                <a:solidFill>
                  <a:srgbClr val="FF0000"/>
                </a:solidFill>
              </a:rPr>
              <a:t> highest rates were in the southern and northeastern regions of the </a:t>
            </a:r>
            <a:r>
              <a:rPr lang="en-US" sz="1200" b="0" i="0" u="none" strike="noStrike" kern="1200" dirty="0" smtClean="0">
                <a:solidFill>
                  <a:schemeClr val="tx1"/>
                </a:solidFill>
                <a:effectLst/>
                <a:latin typeface="+mn-lt"/>
                <a:ea typeface="+mn-ea"/>
                <a:cs typeface="+mn-cs"/>
              </a:rPr>
              <a:t>United States</a:t>
            </a:r>
            <a:r>
              <a:rPr lang="en-US" sz="1200" b="0" i="0" u="none" strike="noStrike" kern="1200" baseline="0" dirty="0" smtClean="0">
                <a:solidFill>
                  <a:schemeClr val="tx1"/>
                </a:solidFill>
                <a:effectLst/>
                <a:latin typeface="+mn-lt"/>
                <a:ea typeface="+mn-ea"/>
                <a:cs typeface="+mn-cs"/>
              </a:rPr>
              <a:t> and North Dakota</a:t>
            </a:r>
            <a:r>
              <a:rPr lang="en-US" i="0" baseline="0" dirty="0" smtClean="0">
                <a:solidFill>
                  <a:srgbClr val="FF0000"/>
                </a:solidFill>
              </a:rPr>
              <a:t>.</a:t>
            </a:r>
            <a:endParaRPr lang="en-US" b="1" i="0" dirty="0" smtClean="0">
              <a:solidFill>
                <a:srgbClr val="FF0000"/>
              </a:solidFill>
            </a:endParaRPr>
          </a:p>
          <a:p>
            <a:r>
              <a:rPr lang="en-US" b="1" dirty="0" smtClean="0"/>
              <a:t>For</a:t>
            </a:r>
            <a:r>
              <a:rPr lang="en-US" b="1" baseline="0" dirty="0" smtClean="0"/>
              <a:t> m</a:t>
            </a:r>
            <a:r>
              <a:rPr lang="en-US" b="1" dirty="0" smtClean="0"/>
              <a:t>ore information: </a:t>
            </a:r>
            <a:r>
              <a:rPr lang="en-US" sz="1200" b="0" i="0" u="sng" strike="noStrike" kern="1200" dirty="0" smtClean="0">
                <a:solidFill>
                  <a:schemeClr val="tx1"/>
                </a:solidFill>
                <a:effectLst/>
                <a:latin typeface="+mn-lt"/>
                <a:ea typeface="+mn-ea"/>
                <a:cs typeface="+mn-cs"/>
              </a:rPr>
              <a:t>http://www.cdc.gov/hiv/library/reports/surveillance/index.html</a:t>
            </a:r>
            <a:endParaRPr lang="en-US"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774958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4A463E7-6F52-4A09-B7D8-6CA975987C75}" type="datetimeFigureOut">
              <a:rPr lang="en-US" smtClean="0"/>
              <a:t>3/22/2018</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57E28B31-78A4-4C8D-80A1-0F166F437CC9}" type="slidenum">
              <a:rPr lang="en-US" smtClean="0"/>
              <a:t>‹#›</a:t>
            </a:fld>
            <a:endParaRPr lang="en-US"/>
          </a:p>
        </p:txBody>
      </p:sp>
    </p:spTree>
    <p:extLst>
      <p:ext uri="{BB962C8B-B14F-4D97-AF65-F5344CB8AC3E}">
        <p14:creationId xmlns:p14="http://schemas.microsoft.com/office/powerpoint/2010/main" val="372527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smtClean="0"/>
              <a:t>Title of Presenter –Myriad Pro, 18pt</a:t>
            </a:r>
          </a:p>
          <a:p>
            <a:pPr lvl="0"/>
            <a:endParaRPr lang="en-US" sz="1350" dirty="0" smtClean="0"/>
          </a:p>
          <a:p>
            <a:pPr lvl="0"/>
            <a:r>
              <a:rPr lang="en-US" sz="1350" dirty="0" smtClean="0"/>
              <a:t>Title of Event</a:t>
            </a:r>
          </a:p>
          <a:p>
            <a:pPr lvl="0"/>
            <a:r>
              <a:rPr lang="en-US" sz="1350" dirty="0" smtClean="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smtClean="0"/>
              <a:t>Title of Presentation – Myriad Pro</a:t>
            </a:r>
            <a:br>
              <a:rPr lang="en-US" dirty="0" smtClean="0"/>
            </a:br>
            <a:r>
              <a:rPr lang="en-US" dirty="0" smtClean="0"/>
              <a:t> Bold, Shadow 28pt</a:t>
            </a:r>
            <a:endParaRPr lang="en-US" dirty="0"/>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smtClean="0"/>
              <a:t>Headline – Myriad Pro, Bold, Shadow, 26pt</a:t>
            </a:r>
            <a:endParaRPr lang="en-US" dirty="0"/>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smtClean="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smtClean="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smtClean="0"/>
              <a:t>Place Descriptor Here</a:t>
            </a:r>
            <a:endParaRPr lang="en-US" dirty="0"/>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87376256"/>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smtClean="0">
                <a:solidFill>
                  <a:srgbClr val="695E4A"/>
                </a:solidFill>
                <a:latin typeface="Calibri" panose="020F0502020204030204" pitchFamily="34" charset="0"/>
              </a:rPr>
              <a:t>For more information, contact CDC</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1-800-CDC-INFO (232-4636)</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TTY:  1-888-232-6348    www.cdc.gov</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
            </a:r>
            <a:br>
              <a:rPr lang="en-US" sz="1200" dirty="0" smtClean="0">
                <a:solidFill>
                  <a:srgbClr val="695E4A"/>
                </a:solidFill>
                <a:latin typeface="Calibri" panose="020F0502020204030204" pitchFamily="34" charset="0"/>
              </a:rPr>
            </a:br>
            <a:r>
              <a:rPr lang="en-US" sz="1200" dirty="0" smtClean="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smtClean="0"/>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smtClean="0"/>
              <a:t>Bottom band: NCHHSTP</a:t>
            </a:r>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smtClean="0"/>
              <a:t>Click to edit Master text styles</a:t>
            </a:r>
          </a:p>
          <a:p>
            <a:pPr lvl="1"/>
            <a:r>
              <a:rPr lang="en-US" smtClean="0"/>
              <a:t>Second level</a:t>
            </a:r>
          </a:p>
          <a:p>
            <a:pPr lvl="2"/>
            <a:r>
              <a:rPr lang="en-US" smtClean="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87503"/>
          <a:stretch/>
        </p:blipFill>
        <p:spPr>
          <a:xfrm>
            <a:off x="0" y="5015564"/>
            <a:ext cx="9144000" cy="13437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3.png"/><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95000"/>
          </a:schemeClr>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75" r:id="rId5"/>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hyperlink" Target="http://www.cdc.gov/hepatitis/Statistics/index.htm" TargetMode="External"/><Relationship Id="rId3" Type="http://schemas.openxmlformats.org/officeDocument/2006/relationships/hyperlink" Target="http://www.cdc.gov/hiv/" TargetMode="External"/><Relationship Id="rId7" Type="http://schemas.openxmlformats.org/officeDocument/2006/relationships/hyperlink" Target="http://www.cdc.gov/hiv/statistics/index.html" TargetMode="External"/><Relationship Id="rId12"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www.cdc.gov/TB" TargetMode="External"/><Relationship Id="rId11" Type="http://schemas.openxmlformats.org/officeDocument/2006/relationships/hyperlink" Target="mailto:NCHHSTPatlas@cdc.gov" TargetMode="External"/><Relationship Id="rId5" Type="http://schemas.openxmlformats.org/officeDocument/2006/relationships/hyperlink" Target="http://www.cdc.gov/std" TargetMode="External"/><Relationship Id="rId10" Type="http://schemas.openxmlformats.org/officeDocument/2006/relationships/hyperlink" Target="http://www.cdc.gov/tb/statistics/" TargetMode="External"/><Relationship Id="rId4" Type="http://schemas.openxmlformats.org/officeDocument/2006/relationships/hyperlink" Target="http://www.cdc.gov/hepatitis/" TargetMode="External"/><Relationship Id="rId9" Type="http://schemas.openxmlformats.org/officeDocument/2006/relationships/hyperlink" Target="http://www.cdc.gov/std/stats/default.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13327" y="3379321"/>
            <a:ext cx="6808082" cy="584775"/>
          </a:xfrm>
          <a:prstGeom prst="rect">
            <a:avLst/>
          </a:prstGeom>
          <a:noFill/>
        </p:spPr>
        <p:txBody>
          <a:bodyPr wrap="none" rtlCol="0">
            <a:spAutoFit/>
          </a:bodyPr>
          <a:lstStyle/>
          <a:p>
            <a:r>
              <a:rPr lang="en-US" sz="3200" dirty="0"/>
              <a:t>HIV </a:t>
            </a:r>
            <a:r>
              <a:rPr lang="en-US" sz="3200" dirty="0" smtClean="0"/>
              <a:t>Slide Set, 2016 Surveillance Data</a:t>
            </a:r>
            <a:endParaRPr lang="en-US" sz="3200" dirty="0"/>
          </a:p>
        </p:txBody>
      </p:sp>
      <p:pic>
        <p:nvPicPr>
          <p:cNvPr id="4" name="Picture 3"/>
          <p:cNvPicPr>
            <a:picLocks noChangeAspect="1"/>
          </p:cNvPicPr>
          <p:nvPr/>
        </p:nvPicPr>
        <p:blipFill>
          <a:blip r:embed="rId3"/>
          <a:stretch>
            <a:fillRect/>
          </a:stretch>
        </p:blipFill>
        <p:spPr>
          <a:xfrm>
            <a:off x="894909" y="66875"/>
            <a:ext cx="7315200" cy="2983054"/>
          </a:xfrm>
          <a:prstGeom prst="rect">
            <a:avLst/>
          </a:prstGeom>
        </p:spPr>
      </p:pic>
    </p:spTree>
    <p:extLst>
      <p:ext uri="{BB962C8B-B14F-4D97-AF65-F5344CB8AC3E}">
        <p14:creationId xmlns:p14="http://schemas.microsoft.com/office/powerpoint/2010/main" val="70375476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34908" cy="5051181"/>
          </a:xfrm>
          <a:prstGeom prst="rect">
            <a:avLst/>
          </a:prstGeom>
        </p:spPr>
      </p:pic>
    </p:spTree>
    <p:extLst>
      <p:ext uri="{BB962C8B-B14F-4D97-AF65-F5344CB8AC3E}">
        <p14:creationId xmlns:p14="http://schemas.microsoft.com/office/powerpoint/2010/main" val="157223289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1"/>
            <a:ext cx="6717323" cy="5037992"/>
          </a:xfrm>
          <a:prstGeom prst="rect">
            <a:avLst/>
          </a:prstGeom>
        </p:spPr>
      </p:pic>
    </p:spTree>
    <p:extLst>
      <p:ext uri="{BB962C8B-B14F-4D97-AF65-F5344CB8AC3E}">
        <p14:creationId xmlns:p14="http://schemas.microsoft.com/office/powerpoint/2010/main" val="385556697"/>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43000" y="0"/>
            <a:ext cx="6741459" cy="5056094"/>
          </a:xfrm>
          <a:prstGeom prst="rect">
            <a:avLst/>
          </a:prstGeom>
        </p:spPr>
      </p:pic>
    </p:spTree>
    <p:extLst>
      <p:ext uri="{BB962C8B-B14F-4D97-AF65-F5344CB8AC3E}">
        <p14:creationId xmlns:p14="http://schemas.microsoft.com/office/powerpoint/2010/main" val="179270106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71450"/>
            <a:ext cx="4800600" cy="857250"/>
          </a:xfrm>
        </p:spPr>
        <p:txBody>
          <a:bodyPr>
            <a:normAutofit fontScale="90000"/>
          </a:bodyPr>
          <a:lstStyle/>
          <a:p>
            <a:r>
              <a:rPr lang="en-US" sz="2400" b="1" dirty="0">
                <a:solidFill>
                  <a:srgbClr val="0070C0"/>
                </a:solidFill>
              </a:rPr>
              <a:t>NCHHSTP Atlas</a:t>
            </a:r>
            <a:r>
              <a:rPr lang="en-US" dirty="0" smtClean="0"/>
              <a:t/>
            </a:r>
            <a:br>
              <a:rPr lang="en-US" dirty="0" smtClean="0"/>
            </a:br>
            <a:r>
              <a:rPr lang="en-US" sz="1500" dirty="0"/>
              <a:t>National Center for HIV, Viral Hepatitis, STD and TB Prevention</a:t>
            </a:r>
          </a:p>
        </p:txBody>
      </p:sp>
      <p:sp>
        <p:nvSpPr>
          <p:cNvPr id="3" name="Content Placeholder 2"/>
          <p:cNvSpPr>
            <a:spLocks noGrp="1"/>
          </p:cNvSpPr>
          <p:nvPr>
            <p:ph idx="1"/>
          </p:nvPr>
        </p:nvSpPr>
        <p:spPr>
          <a:xfrm>
            <a:off x="628650" y="1370012"/>
            <a:ext cx="7886700" cy="3517871"/>
          </a:xfrm>
        </p:spPr>
        <p:txBody>
          <a:bodyPr>
            <a:noAutofit/>
          </a:bodyPr>
          <a:lstStyle/>
          <a:p>
            <a:pPr marL="0" indent="0">
              <a:buNone/>
            </a:pPr>
            <a:r>
              <a:rPr lang="en-US" sz="1400" b="1" dirty="0">
                <a:solidFill>
                  <a:srgbClr val="00788A"/>
                </a:solidFill>
              </a:rPr>
              <a:t>To learn more about the diseases</a:t>
            </a:r>
            <a:r>
              <a:rPr lang="en-US" sz="1400" dirty="0">
                <a:solidFill>
                  <a:srgbClr val="00788A"/>
                </a:solidFill>
              </a:rPr>
              <a:t>:</a:t>
            </a:r>
          </a:p>
          <a:p>
            <a:pPr marL="0" indent="0">
              <a:buNone/>
            </a:pPr>
            <a:r>
              <a:rPr lang="en-US" sz="1400" dirty="0">
                <a:hlinkClick r:id="rId3"/>
              </a:rPr>
              <a:t>HIV</a:t>
            </a:r>
            <a:endParaRPr lang="en-US" sz="1400" dirty="0"/>
          </a:p>
          <a:p>
            <a:pPr marL="0" indent="0">
              <a:buNone/>
            </a:pPr>
            <a:r>
              <a:rPr lang="en-US" sz="1400" dirty="0" smtClean="0">
                <a:hlinkClick r:id="rId4"/>
              </a:rPr>
              <a:t>Acute </a:t>
            </a:r>
            <a:r>
              <a:rPr lang="en-US" sz="1400" dirty="0">
                <a:hlinkClick r:id="rId4"/>
              </a:rPr>
              <a:t>Viral Hepatitis A, Acute Viral Hepatitis B, and Acute Viral Hepatitis </a:t>
            </a:r>
            <a:r>
              <a:rPr lang="en-US" sz="1400" dirty="0" smtClean="0">
                <a:hlinkClick r:id="rId4"/>
              </a:rPr>
              <a:t>C</a:t>
            </a:r>
            <a:endParaRPr lang="en-US" sz="1400" dirty="0" smtClean="0"/>
          </a:p>
          <a:p>
            <a:pPr marL="0" indent="0">
              <a:buNone/>
            </a:pPr>
            <a:r>
              <a:rPr lang="en-US" sz="1400" dirty="0">
                <a:hlinkClick r:id="rId5"/>
              </a:rPr>
              <a:t>Chlamydia, Gonorrhea, Syphilis</a:t>
            </a:r>
            <a:endParaRPr lang="en-US" sz="1400" dirty="0"/>
          </a:p>
          <a:p>
            <a:pPr marL="0" indent="0">
              <a:buNone/>
            </a:pPr>
            <a:r>
              <a:rPr lang="en-US" sz="1400" dirty="0" smtClean="0">
                <a:hlinkClick r:id="rId6"/>
              </a:rPr>
              <a:t>Tuberculosis </a:t>
            </a:r>
            <a:r>
              <a:rPr lang="en-US" sz="1400" dirty="0">
                <a:hlinkClick r:id="rId6"/>
              </a:rPr>
              <a:t>(TB)</a:t>
            </a:r>
            <a:endParaRPr lang="en-US" sz="1400" dirty="0"/>
          </a:p>
          <a:p>
            <a:pPr marL="0" indent="0">
              <a:buNone/>
            </a:pPr>
            <a:endParaRPr lang="en-US" sz="1400" dirty="0"/>
          </a:p>
          <a:p>
            <a:pPr marL="0" indent="0">
              <a:buNone/>
            </a:pPr>
            <a:r>
              <a:rPr lang="en-US" sz="1400" b="1" dirty="0">
                <a:solidFill>
                  <a:srgbClr val="00788A"/>
                </a:solidFill>
              </a:rPr>
              <a:t>For data sources:</a:t>
            </a:r>
          </a:p>
          <a:p>
            <a:pPr marL="0" indent="0">
              <a:buNone/>
            </a:pPr>
            <a:r>
              <a:rPr lang="en-US" sz="1400" dirty="0">
                <a:hlinkClick r:id="rId7"/>
              </a:rPr>
              <a:t>HIV Statistics and Surveillance</a:t>
            </a:r>
            <a:endParaRPr lang="en-US" sz="1400" dirty="0"/>
          </a:p>
          <a:p>
            <a:pPr marL="0" indent="0">
              <a:buNone/>
            </a:pPr>
            <a:r>
              <a:rPr lang="en-US" sz="1400" dirty="0" smtClean="0">
                <a:hlinkClick r:id="rId8"/>
              </a:rPr>
              <a:t>Viral </a:t>
            </a:r>
            <a:r>
              <a:rPr lang="en-US" sz="1400" dirty="0">
                <a:hlinkClick r:id="rId8"/>
              </a:rPr>
              <a:t>Hepatitis Statistics and </a:t>
            </a:r>
            <a:r>
              <a:rPr lang="en-US" sz="1400" dirty="0" smtClean="0">
                <a:hlinkClick r:id="rId8"/>
              </a:rPr>
              <a:t>Surveillance</a:t>
            </a:r>
            <a:endParaRPr lang="en-US" sz="1400" dirty="0" smtClean="0"/>
          </a:p>
          <a:p>
            <a:pPr marL="0" indent="0">
              <a:buNone/>
            </a:pPr>
            <a:r>
              <a:rPr lang="en-US" sz="1400" dirty="0">
                <a:hlinkClick r:id="rId9"/>
              </a:rPr>
              <a:t>STD Data &amp; Statistics</a:t>
            </a:r>
            <a:endParaRPr lang="en-US" sz="1400" dirty="0"/>
          </a:p>
          <a:p>
            <a:pPr marL="0" indent="0">
              <a:buNone/>
            </a:pPr>
            <a:r>
              <a:rPr lang="en-US" sz="1400" dirty="0" smtClean="0">
                <a:hlinkClick r:id="rId10"/>
              </a:rPr>
              <a:t>TB </a:t>
            </a:r>
            <a:r>
              <a:rPr lang="en-US" sz="1400" dirty="0">
                <a:hlinkClick r:id="rId10"/>
              </a:rPr>
              <a:t>Data and Statistics</a:t>
            </a:r>
            <a:endParaRPr lang="en-US" sz="1400" dirty="0"/>
          </a:p>
          <a:p>
            <a:pPr marL="0" indent="0">
              <a:buNone/>
            </a:pPr>
            <a:endParaRPr lang="en-US" sz="1400" dirty="0"/>
          </a:p>
          <a:p>
            <a:pPr marL="0" indent="0">
              <a:buNone/>
            </a:pPr>
            <a:r>
              <a:rPr lang="en-US" sz="1400" dirty="0">
                <a:hlinkClick r:id="rId11"/>
              </a:rPr>
              <a:t>Contact Atlas</a:t>
            </a:r>
            <a:endParaRPr lang="en-US" sz="1400" dirty="0"/>
          </a:p>
        </p:txBody>
      </p:sp>
      <p:pic>
        <p:nvPicPr>
          <p:cNvPr id="4" name="Picture 3"/>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229350" y="285750"/>
            <a:ext cx="1668780" cy="595993"/>
          </a:xfrm>
          <a:prstGeom prst="rect">
            <a:avLst/>
          </a:prstGeom>
        </p:spPr>
      </p:pic>
    </p:spTree>
    <p:extLst>
      <p:ext uri="{BB962C8B-B14F-4D97-AF65-F5344CB8AC3E}">
        <p14:creationId xmlns:p14="http://schemas.microsoft.com/office/powerpoint/2010/main" val="899550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6640286" cy="1143000"/>
          </a:xfrm>
        </p:spPr>
        <p:txBody>
          <a:bodyPr>
            <a:normAutofit fontScale="90000"/>
          </a:bodyPr>
          <a:lstStyle/>
          <a:p>
            <a:pPr algn="ctr"/>
            <a:r>
              <a:rPr lang="en-US" sz="3200" b="1" dirty="0" smtClean="0"/>
              <a:t>NCHHSTP AtlasPlus</a:t>
            </a:r>
            <a:r>
              <a:rPr lang="en-US" dirty="0" smtClean="0"/>
              <a:t/>
            </a:r>
            <a:br>
              <a:rPr lang="en-US" dirty="0" smtClean="0"/>
            </a:br>
            <a:r>
              <a:rPr lang="en-US" sz="2000" dirty="0" smtClean="0">
                <a:solidFill>
                  <a:srgbClr val="111111"/>
                </a:solidFill>
              </a:rPr>
              <a:t>National Center for HIV/AIDS, Viral Hepatitis, STD and TB Prevention</a:t>
            </a:r>
            <a:endParaRPr lang="en-US" sz="2000" dirty="0">
              <a:solidFill>
                <a:srgbClr val="111111"/>
              </a:solidFill>
            </a:endParaRPr>
          </a:p>
        </p:txBody>
      </p:sp>
      <p:sp>
        <p:nvSpPr>
          <p:cNvPr id="5" name="Content Placeholder 2"/>
          <p:cNvSpPr txBox="1">
            <a:spLocks/>
          </p:cNvSpPr>
          <p:nvPr/>
        </p:nvSpPr>
        <p:spPr>
          <a:xfrm>
            <a:off x="111419" y="1154527"/>
            <a:ext cx="8229600" cy="3525050"/>
          </a:xfrm>
          <a:prstGeom prst="rect">
            <a:avLst/>
          </a:prstGeom>
        </p:spPr>
        <p:txBody>
          <a:bodyPr>
            <a:normAutofit fontScale="85000" lnSpcReduction="20000"/>
          </a:bodyPr>
          <a:lst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smtClean="0">
                <a:solidFill>
                  <a:srgbClr val="111111"/>
                </a:solidFill>
              </a:rPr>
              <a:t>The</a:t>
            </a:r>
            <a:r>
              <a:rPr lang="en-US" sz="1600" dirty="0" smtClean="0"/>
              <a:t> </a:t>
            </a:r>
            <a:r>
              <a:rPr lang="en-US" sz="1600" b="1" dirty="0" smtClean="0">
                <a:solidFill>
                  <a:srgbClr val="00788A"/>
                </a:solidFill>
              </a:rPr>
              <a:t>NCHHSTP AtlasPlus </a:t>
            </a:r>
            <a:r>
              <a:rPr lang="en-US" sz="1600" dirty="0" smtClean="0">
                <a:solidFill>
                  <a:srgbClr val="111111"/>
                </a:solidFill>
              </a:rPr>
              <a:t>is an online, interactive tool that gives you the power to analyze, map, and create tables using HIV, viral hepatitis, </a:t>
            </a:r>
            <a:r>
              <a:rPr lang="en-US" sz="1600" dirty="0">
                <a:solidFill>
                  <a:srgbClr val="111111"/>
                </a:solidFill>
              </a:rPr>
              <a:t>STD, </a:t>
            </a:r>
            <a:r>
              <a:rPr lang="en-US" sz="1600" dirty="0" smtClean="0">
                <a:solidFill>
                  <a:srgbClr val="111111"/>
                </a:solidFill>
              </a:rPr>
              <a:t>and TB data that are reported to CDC.</a:t>
            </a:r>
          </a:p>
          <a:p>
            <a:pPr marL="0" indent="0">
              <a:buFont typeface="Arial" panose="020B0604020202020204" pitchFamily="34" charset="0"/>
              <a:buNone/>
            </a:pPr>
            <a:endParaRPr lang="en-US" sz="1600" dirty="0" smtClean="0"/>
          </a:p>
          <a:p>
            <a:pPr marL="0" indent="0">
              <a:buFont typeface="Arial" panose="020B0604020202020204" pitchFamily="34" charset="0"/>
              <a:buNone/>
            </a:pPr>
            <a:r>
              <a:rPr lang="en-US" sz="1600" dirty="0" smtClean="0">
                <a:solidFill>
                  <a:srgbClr val="111111"/>
                </a:solidFill>
              </a:rPr>
              <a:t>Using the </a:t>
            </a:r>
            <a:r>
              <a:rPr lang="en-US" sz="1600" b="1" dirty="0" smtClean="0">
                <a:solidFill>
                  <a:srgbClr val="00788A"/>
                </a:solidFill>
              </a:rPr>
              <a:t>NCHHSTP AtlasPlus</a:t>
            </a:r>
            <a:r>
              <a:rPr lang="en-US" sz="1600" dirty="0" smtClean="0">
                <a:solidFill>
                  <a:srgbClr val="111111"/>
                </a:solidFill>
              </a:rPr>
              <a:t>, you can do the following:</a:t>
            </a:r>
          </a:p>
          <a:p>
            <a:r>
              <a:rPr lang="en-US" sz="1600" dirty="0">
                <a:solidFill>
                  <a:srgbClr val="111111"/>
                </a:solidFill>
              </a:rPr>
              <a:t>C</a:t>
            </a:r>
            <a:r>
              <a:rPr lang="en-US" sz="1600" dirty="0" smtClean="0">
                <a:solidFill>
                  <a:srgbClr val="111111"/>
                </a:solidFill>
              </a:rPr>
              <a:t>reate custom maps and bar graphs using HIV, viral hepatitis, </a:t>
            </a:r>
            <a:r>
              <a:rPr lang="en-US" sz="1600" dirty="0">
                <a:solidFill>
                  <a:srgbClr val="111111"/>
                </a:solidFill>
              </a:rPr>
              <a:t>STD, </a:t>
            </a:r>
            <a:r>
              <a:rPr lang="en-US" sz="1600" dirty="0" smtClean="0">
                <a:solidFill>
                  <a:srgbClr val="111111"/>
                </a:solidFill>
              </a:rPr>
              <a:t>or TB data (</a:t>
            </a:r>
            <a:r>
              <a:rPr lang="en-US" sz="1600" b="1" dirty="0" smtClean="0">
                <a:solidFill>
                  <a:srgbClr val="00788A"/>
                </a:solidFill>
              </a:rPr>
              <a:t>NCHHSTP AtlasPlus </a:t>
            </a:r>
            <a:r>
              <a:rPr lang="en-US" sz="1600" dirty="0" smtClean="0">
                <a:solidFill>
                  <a:srgbClr val="111111"/>
                </a:solidFill>
              </a:rPr>
              <a:t>has 15 disease variables to explore).</a:t>
            </a:r>
          </a:p>
          <a:p>
            <a:r>
              <a:rPr lang="en-US" sz="1600" dirty="0">
                <a:solidFill>
                  <a:srgbClr val="111111"/>
                </a:solidFill>
              </a:rPr>
              <a:t>View a list of diagnoses for most recent year and change from the previous </a:t>
            </a:r>
            <a:r>
              <a:rPr lang="en-US" sz="1600" dirty="0" smtClean="0">
                <a:solidFill>
                  <a:srgbClr val="111111"/>
                </a:solidFill>
              </a:rPr>
              <a:t>year;</a:t>
            </a:r>
          </a:p>
          <a:p>
            <a:r>
              <a:rPr lang="en-US" sz="1600" dirty="0" smtClean="0">
                <a:solidFill>
                  <a:srgbClr val="111111"/>
                </a:solidFill>
              </a:rPr>
              <a:t>Create </a:t>
            </a:r>
            <a:r>
              <a:rPr lang="en-US" sz="1600" dirty="0">
                <a:solidFill>
                  <a:srgbClr val="111111"/>
                </a:solidFill>
              </a:rPr>
              <a:t>2 side-by-side maps or </a:t>
            </a:r>
            <a:r>
              <a:rPr lang="en-US" sz="1600" dirty="0" smtClean="0">
                <a:solidFill>
                  <a:srgbClr val="111111"/>
                </a:solidFill>
              </a:rPr>
              <a:t>charts (e.g</a:t>
            </a:r>
            <a:r>
              <a:rPr lang="en-US" sz="1600" dirty="0">
                <a:solidFill>
                  <a:srgbClr val="111111"/>
                </a:solidFill>
              </a:rPr>
              <a:t>., 2 diseases, 2 race/ethnicity groups, or 2 age </a:t>
            </a:r>
            <a:r>
              <a:rPr lang="en-US" sz="1600" dirty="0" smtClean="0">
                <a:solidFill>
                  <a:srgbClr val="111111"/>
                </a:solidFill>
              </a:rPr>
              <a:t>groups);</a:t>
            </a:r>
          </a:p>
          <a:p>
            <a:r>
              <a:rPr lang="en-US" sz="1600" dirty="0" smtClean="0">
                <a:solidFill>
                  <a:srgbClr val="111111"/>
                </a:solidFill>
              </a:rPr>
              <a:t>Display changes over time and patterns across the United States (</a:t>
            </a:r>
            <a:r>
              <a:rPr lang="en-US" sz="1600" b="1" dirty="0" smtClean="0">
                <a:solidFill>
                  <a:srgbClr val="00788A"/>
                </a:solidFill>
              </a:rPr>
              <a:t>NCHHSTP AtlasPlus </a:t>
            </a:r>
            <a:r>
              <a:rPr lang="en-US" sz="1600" dirty="0" smtClean="0">
                <a:solidFill>
                  <a:srgbClr val="111111"/>
                </a:solidFill>
              </a:rPr>
              <a:t>has 16 years of data for most variables);</a:t>
            </a:r>
          </a:p>
          <a:p>
            <a:r>
              <a:rPr lang="en-US" sz="1600" dirty="0">
                <a:solidFill>
                  <a:srgbClr val="111111"/>
                </a:solidFill>
              </a:rPr>
              <a:t>Generate Charts:  </a:t>
            </a:r>
          </a:p>
          <a:p>
            <a:pPr lvl="1"/>
            <a:r>
              <a:rPr lang="en-US" sz="1400" dirty="0">
                <a:solidFill>
                  <a:srgbClr val="111111"/>
                </a:solidFill>
              </a:rPr>
              <a:t>Line graphs by </a:t>
            </a:r>
            <a:r>
              <a:rPr lang="en-US" sz="1400" dirty="0" smtClean="0">
                <a:solidFill>
                  <a:srgbClr val="111111"/>
                </a:solidFill>
              </a:rPr>
              <a:t>year;</a:t>
            </a:r>
            <a:endParaRPr lang="en-US" sz="1400" dirty="0">
              <a:solidFill>
                <a:srgbClr val="111111"/>
              </a:solidFill>
            </a:endParaRPr>
          </a:p>
          <a:p>
            <a:pPr lvl="1"/>
            <a:r>
              <a:rPr lang="en-US" sz="1400" dirty="0">
                <a:solidFill>
                  <a:srgbClr val="111111"/>
                </a:solidFill>
              </a:rPr>
              <a:t>Pie charts for </a:t>
            </a:r>
            <a:r>
              <a:rPr lang="en-US" sz="1400" dirty="0" smtClean="0">
                <a:solidFill>
                  <a:srgbClr val="111111"/>
                </a:solidFill>
              </a:rPr>
              <a:t>sex;</a:t>
            </a:r>
            <a:endParaRPr lang="en-US" sz="1400" dirty="0">
              <a:solidFill>
                <a:srgbClr val="111111"/>
              </a:solidFill>
            </a:endParaRPr>
          </a:p>
          <a:p>
            <a:pPr lvl="1"/>
            <a:r>
              <a:rPr lang="en-US" sz="1400" dirty="0">
                <a:solidFill>
                  <a:srgbClr val="111111"/>
                </a:solidFill>
              </a:rPr>
              <a:t>Bar charts for age, race/ethnicity, transmission category (HIV), </a:t>
            </a:r>
            <a:r>
              <a:rPr lang="en-US" sz="1400" dirty="0" smtClean="0">
                <a:solidFill>
                  <a:srgbClr val="111111"/>
                </a:solidFill>
              </a:rPr>
              <a:t>U.S.-born and non-U.S.-born (TB); and</a:t>
            </a:r>
            <a:endParaRPr lang="en-US" sz="1400" dirty="0">
              <a:solidFill>
                <a:srgbClr val="111111"/>
              </a:solidFill>
            </a:endParaRPr>
          </a:p>
          <a:p>
            <a:pPr lvl="1"/>
            <a:r>
              <a:rPr lang="en-US" sz="1400" dirty="0">
                <a:solidFill>
                  <a:srgbClr val="111111"/>
                </a:solidFill>
              </a:rPr>
              <a:t>Bar charts for state and </a:t>
            </a:r>
            <a:r>
              <a:rPr lang="en-US" sz="1400" dirty="0" smtClean="0">
                <a:solidFill>
                  <a:srgbClr val="111111"/>
                </a:solidFill>
              </a:rPr>
              <a:t>country.</a:t>
            </a:r>
          </a:p>
          <a:p>
            <a:r>
              <a:rPr lang="en-US" sz="1600" dirty="0" smtClean="0">
                <a:solidFill>
                  <a:srgbClr val="111111"/>
                </a:solidFill>
              </a:rPr>
              <a:t>Download data and export graphics.</a:t>
            </a:r>
          </a:p>
          <a:p>
            <a:endParaRPr lang="en-US" sz="1600" dirty="0" smtClean="0"/>
          </a:p>
          <a:p>
            <a:endParaRPr lang="en-US" sz="1600" dirty="0" smtClean="0"/>
          </a:p>
        </p:txBody>
      </p:sp>
      <p:pic>
        <p:nvPicPr>
          <p:cNvPr id="6" name="Picture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709727" y="59191"/>
            <a:ext cx="2360994" cy="962786"/>
          </a:xfrm>
          <a:prstGeom prst="rect">
            <a:avLst/>
          </a:prstGeom>
        </p:spPr>
      </p:pic>
    </p:spTree>
    <p:extLst>
      <p:ext uri="{BB962C8B-B14F-4D97-AF65-F5344CB8AC3E}">
        <p14:creationId xmlns:p14="http://schemas.microsoft.com/office/powerpoint/2010/main" val="356417096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23185" cy="5042389"/>
          </a:xfrm>
          <a:prstGeom prst="rect">
            <a:avLst/>
          </a:prstGeom>
        </p:spPr>
      </p:pic>
    </p:spTree>
    <p:extLst>
      <p:ext uri="{BB962C8B-B14F-4D97-AF65-F5344CB8AC3E}">
        <p14:creationId xmlns:p14="http://schemas.microsoft.com/office/powerpoint/2010/main" val="3643490615"/>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58368" y="0"/>
            <a:ext cx="6717766" cy="5038325"/>
          </a:xfrm>
          <a:prstGeom prst="rect">
            <a:avLst/>
          </a:prstGeom>
        </p:spPr>
      </p:pic>
    </p:spTree>
    <p:extLst>
      <p:ext uri="{BB962C8B-B14F-4D97-AF65-F5344CB8AC3E}">
        <p14:creationId xmlns:p14="http://schemas.microsoft.com/office/powerpoint/2010/main" val="20189472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40818" cy="5055614"/>
          </a:xfrm>
          <a:prstGeom prst="rect">
            <a:avLst/>
          </a:prstGeom>
        </p:spPr>
      </p:pic>
    </p:spTree>
    <p:extLst>
      <p:ext uri="{BB962C8B-B14F-4D97-AF65-F5344CB8AC3E}">
        <p14:creationId xmlns:p14="http://schemas.microsoft.com/office/powerpoint/2010/main" val="21719232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33134" cy="5049851"/>
          </a:xfrm>
          <a:prstGeom prst="rect">
            <a:avLst/>
          </a:prstGeom>
        </p:spPr>
      </p:pic>
    </p:spTree>
    <p:extLst>
      <p:ext uri="{BB962C8B-B14F-4D97-AF65-F5344CB8AC3E}">
        <p14:creationId xmlns:p14="http://schemas.microsoft.com/office/powerpoint/2010/main" val="3653816568"/>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33134" cy="5049851"/>
          </a:xfrm>
          <a:prstGeom prst="rect">
            <a:avLst/>
          </a:prstGeom>
        </p:spPr>
      </p:pic>
    </p:spTree>
    <p:extLst>
      <p:ext uri="{BB962C8B-B14F-4D97-AF65-F5344CB8AC3E}">
        <p14:creationId xmlns:p14="http://schemas.microsoft.com/office/powerpoint/2010/main" val="32339429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43700" cy="5057775"/>
          </a:xfrm>
          <a:prstGeom prst="rect">
            <a:avLst/>
          </a:prstGeom>
        </p:spPr>
      </p:pic>
    </p:spTree>
    <p:extLst>
      <p:ext uri="{BB962C8B-B14F-4D97-AF65-F5344CB8AC3E}">
        <p14:creationId xmlns:p14="http://schemas.microsoft.com/office/powerpoint/2010/main" val="350950792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43000" y="0"/>
            <a:ext cx="6743700" cy="5057775"/>
          </a:xfrm>
          <a:prstGeom prst="rect">
            <a:avLst/>
          </a:prstGeom>
        </p:spPr>
      </p:pic>
    </p:spTree>
    <p:extLst>
      <p:ext uri="{BB962C8B-B14F-4D97-AF65-F5344CB8AC3E}">
        <p14:creationId xmlns:p14="http://schemas.microsoft.com/office/powerpoint/2010/main" val="342503034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12162</TotalTime>
  <Words>1402</Words>
  <Application>Microsoft Office PowerPoint</Application>
  <PresentationFormat>On-screen Show (16:9)</PresentationFormat>
  <Paragraphs>84</Paragraphs>
  <Slides>13</Slides>
  <Notes>12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13</vt:i4>
      </vt:variant>
    </vt:vector>
  </HeadingPairs>
  <TitlesOfParts>
    <vt:vector size="22" baseType="lpstr">
      <vt:lpstr>Courier New</vt:lpstr>
      <vt:lpstr>Trebuchet MS</vt:lpstr>
      <vt:lpstr>Arial</vt:lpstr>
      <vt:lpstr>Calibri</vt:lpstr>
      <vt:lpstr>Wingdings</vt:lpstr>
      <vt:lpstr>Myriad Web Pro</vt:lpstr>
      <vt:lpstr>NCEH_ATSDR_combined</vt:lpstr>
      <vt:lpstr>Theme1</vt:lpstr>
      <vt:lpstr>NCHHSTP_PPT_dark(</vt:lpstr>
      <vt:lpstr>PowerPoint Presentation</vt:lpstr>
      <vt:lpstr>NCHHSTP AtlasPlus National Center for HIV/AIDS, Viral Hepatitis, STD and TB Prevention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NCHHSTP Atlas National Center for HIV, Viral Hepatitis, STD and TB Prevention</vt:lpstr>
    </vt:vector>
  </TitlesOfParts>
  <Company>CDC/NCHHSTP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Slide Set 2016 Surveillance Data</dc:title>
  <dc:creator>Centers for Disease Control and Prevention</dc:creator>
  <cp:keywords>CDC, NCHHSTP, HIV Slide Set 2016 Surveillance Data</cp:keywords>
  <cp:lastModifiedBy>Afon, John K. (CDC/OID/NCHHSTP) (CTR)</cp:lastModifiedBy>
  <cp:revision>708</cp:revision>
  <dcterms:created xsi:type="dcterms:W3CDTF">2011-03-17T17:43:16Z</dcterms:created>
  <dcterms:modified xsi:type="dcterms:W3CDTF">2018-03-22T17:19:31Z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