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5" r:id="rId3"/>
    <p:sldMasterId id="2147483706" r:id="rId4"/>
    <p:sldMasterId id="2147483717" r:id="rId5"/>
    <p:sldMasterId id="2147483728" r:id="rId6"/>
    <p:sldMasterId id="2147483739" r:id="rId7"/>
    <p:sldMasterId id="2147483750" r:id="rId8"/>
    <p:sldMasterId id="2147483761" r:id="rId9"/>
    <p:sldMasterId id="2147483772" r:id="rId10"/>
  </p:sldMasterIdLst>
  <p:notesMasterIdLst>
    <p:notesMasterId r:id="rId150"/>
  </p:notesMasterIdLst>
  <p:handoutMasterIdLst>
    <p:handoutMasterId r:id="rId151"/>
  </p:handoutMasterIdLst>
  <p:sldIdLst>
    <p:sldId id="429" r:id="rId11"/>
    <p:sldId id="257" r:id="rId12"/>
    <p:sldId id="449" r:id="rId13"/>
    <p:sldId id="258" r:id="rId14"/>
    <p:sldId id="302" r:id="rId15"/>
    <p:sldId id="430" r:id="rId16"/>
    <p:sldId id="431" r:id="rId17"/>
    <p:sldId id="260" r:id="rId18"/>
    <p:sldId id="303" r:id="rId19"/>
    <p:sldId id="432" r:id="rId20"/>
    <p:sldId id="277" r:id="rId21"/>
    <p:sldId id="304" r:id="rId22"/>
    <p:sldId id="433" r:id="rId23"/>
    <p:sldId id="269" r:id="rId24"/>
    <p:sldId id="448" r:id="rId25"/>
    <p:sldId id="270" r:id="rId26"/>
    <p:sldId id="263" r:id="rId27"/>
    <p:sldId id="305" r:id="rId28"/>
    <p:sldId id="434" r:id="rId29"/>
    <p:sldId id="274" r:id="rId30"/>
    <p:sldId id="275" r:id="rId31"/>
    <p:sldId id="276" r:id="rId32"/>
    <p:sldId id="435" r:id="rId33"/>
    <p:sldId id="436" r:id="rId34"/>
    <p:sldId id="280" r:id="rId35"/>
    <p:sldId id="281" r:id="rId36"/>
    <p:sldId id="282" r:id="rId37"/>
    <p:sldId id="285" r:id="rId38"/>
    <p:sldId id="443" r:id="rId39"/>
    <p:sldId id="265" r:id="rId40"/>
    <p:sldId id="300" r:id="rId41"/>
    <p:sldId id="284" r:id="rId42"/>
    <p:sldId id="286" r:id="rId43"/>
    <p:sldId id="301" r:id="rId44"/>
    <p:sldId id="437" r:id="rId45"/>
    <p:sldId id="266" r:id="rId46"/>
    <p:sldId id="288" r:id="rId47"/>
    <p:sldId id="289" r:id="rId48"/>
    <p:sldId id="294" r:id="rId49"/>
    <p:sldId id="267" r:id="rId50"/>
    <p:sldId id="290" r:id="rId51"/>
    <p:sldId id="291" r:id="rId52"/>
    <p:sldId id="292" r:id="rId53"/>
    <p:sldId id="318" r:id="rId54"/>
    <p:sldId id="296" r:id="rId55"/>
    <p:sldId id="444" r:id="rId56"/>
    <p:sldId id="306" r:id="rId57"/>
    <p:sldId id="293" r:id="rId58"/>
    <p:sldId id="297" r:id="rId59"/>
    <p:sldId id="298" r:id="rId60"/>
    <p:sldId id="307" r:id="rId61"/>
    <p:sldId id="398" r:id="rId62"/>
    <p:sldId id="308" r:id="rId63"/>
    <p:sldId id="311" r:id="rId64"/>
    <p:sldId id="312" r:id="rId65"/>
    <p:sldId id="299" r:id="rId66"/>
    <p:sldId id="314" r:id="rId67"/>
    <p:sldId id="315" r:id="rId68"/>
    <p:sldId id="402" r:id="rId69"/>
    <p:sldId id="401" r:id="rId70"/>
    <p:sldId id="428" r:id="rId71"/>
    <p:sldId id="438" r:id="rId72"/>
    <p:sldId id="310" r:id="rId73"/>
    <p:sldId id="328" r:id="rId74"/>
    <p:sldId id="326" r:id="rId75"/>
    <p:sldId id="327" r:id="rId76"/>
    <p:sldId id="329" r:id="rId77"/>
    <p:sldId id="409" r:id="rId78"/>
    <p:sldId id="410" r:id="rId79"/>
    <p:sldId id="324" r:id="rId80"/>
    <p:sldId id="439" r:id="rId81"/>
    <p:sldId id="412" r:id="rId82"/>
    <p:sldId id="413" r:id="rId83"/>
    <p:sldId id="332" r:id="rId84"/>
    <p:sldId id="334" r:id="rId85"/>
    <p:sldId id="336" r:id="rId86"/>
    <p:sldId id="440" r:id="rId87"/>
    <p:sldId id="338" r:id="rId88"/>
    <p:sldId id="441" r:id="rId89"/>
    <p:sldId id="339" r:id="rId90"/>
    <p:sldId id="337" r:id="rId91"/>
    <p:sldId id="335" r:id="rId92"/>
    <p:sldId id="380" r:id="rId93"/>
    <p:sldId id="381" r:id="rId94"/>
    <p:sldId id="414" r:id="rId95"/>
    <p:sldId id="415" r:id="rId96"/>
    <p:sldId id="340" r:id="rId97"/>
    <p:sldId id="341" r:id="rId98"/>
    <p:sldId id="445" r:id="rId99"/>
    <p:sldId id="342" r:id="rId100"/>
    <p:sldId id="344" r:id="rId101"/>
    <p:sldId id="345" r:id="rId102"/>
    <p:sldId id="346" r:id="rId103"/>
    <p:sldId id="347" r:id="rId104"/>
    <p:sldId id="351" r:id="rId105"/>
    <p:sldId id="349" r:id="rId106"/>
    <p:sldId id="348" r:id="rId107"/>
    <p:sldId id="350" r:id="rId108"/>
    <p:sldId id="352" r:id="rId109"/>
    <p:sldId id="353" r:id="rId110"/>
    <p:sldId id="354" r:id="rId111"/>
    <p:sldId id="333" r:id="rId112"/>
    <p:sldId id="356" r:id="rId113"/>
    <p:sldId id="359" r:id="rId114"/>
    <p:sldId id="360" r:id="rId115"/>
    <p:sldId id="446" r:id="rId116"/>
    <p:sldId id="391" r:id="rId117"/>
    <p:sldId id="392" r:id="rId118"/>
    <p:sldId id="393" r:id="rId119"/>
    <p:sldId id="416" r:id="rId120"/>
    <p:sldId id="362" r:id="rId121"/>
    <p:sldId id="363" r:id="rId122"/>
    <p:sldId id="417" r:id="rId123"/>
    <p:sldId id="364" r:id="rId124"/>
    <p:sldId id="365" r:id="rId125"/>
    <p:sldId id="418" r:id="rId126"/>
    <p:sldId id="419" r:id="rId127"/>
    <p:sldId id="377" r:id="rId128"/>
    <p:sldId id="378" r:id="rId129"/>
    <p:sldId id="420" r:id="rId130"/>
    <p:sldId id="357" r:id="rId131"/>
    <p:sldId id="383" r:id="rId132"/>
    <p:sldId id="379" r:id="rId133"/>
    <p:sldId id="421" r:id="rId134"/>
    <p:sldId id="422" r:id="rId135"/>
    <p:sldId id="384" r:id="rId136"/>
    <p:sldId id="426" r:id="rId137"/>
    <p:sldId id="385" r:id="rId138"/>
    <p:sldId id="386" r:id="rId139"/>
    <p:sldId id="287" r:id="rId140"/>
    <p:sldId id="447" r:id="rId141"/>
    <p:sldId id="387" r:id="rId142"/>
    <p:sldId id="389" r:id="rId143"/>
    <p:sldId id="388" r:id="rId144"/>
    <p:sldId id="395" r:id="rId145"/>
    <p:sldId id="424" r:id="rId146"/>
    <p:sldId id="425" r:id="rId147"/>
    <p:sldId id="427" r:id="rId148"/>
    <p:sldId id="451" r:id="rId1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arner, Cameron (CDC/ONDIEH/NCEH)" initials="ype4" lastIdx="2" clrIdx="6">
    <p:extLst>
      <p:ext uri="{19B8F6BF-5375-455C-9EA6-DF929625EA0E}">
        <p15:presenceInfo xmlns:p15="http://schemas.microsoft.com/office/powerpoint/2012/main" userId="Warner, Cameron (CDC/ONDIEH/NCEH)" providerId="None"/>
      </p:ext>
    </p:extLst>
  </p:cmAuthor>
  <p:cmAuthor id="1" name="Wilson, Holly R. (CDC/ONDIEH/NCEH)" initials="hdw8" lastIdx="2" clrIdx="0">
    <p:extLst/>
  </p:cmAuthor>
  <p:cmAuthor id="8" name="Burt, Preston C. (CDC/ONDIEH/NCEH)" initials="BPC(" lastIdx="5" clrIdx="7">
    <p:extLst>
      <p:ext uri="{19B8F6BF-5375-455C-9EA6-DF929625EA0E}">
        <p15:presenceInfo xmlns:p15="http://schemas.microsoft.com/office/powerpoint/2012/main" userId="S-1-5-21-1207783550-2075000910-922709458-294374" providerId="AD"/>
      </p:ext>
    </p:extLst>
  </p:cmAuthor>
  <p:cmAuthor id="2" name="Wilson, Holly R. (CDC/ONDIEH/NCEH)" initials="WHR(" lastIdx="18" clrIdx="1">
    <p:extLst/>
  </p:cmAuthor>
  <p:cmAuthor id="3" name="Yip, Fuyuen Y. (CDC/ONDIEH/NCEH)" initials="YFY(" lastIdx="3" clrIdx="2">
    <p:extLst/>
  </p:cmAuthor>
  <p:cmAuthor id="4" name="Siegel, Vivi (CDC/ONDIEH/NCEH)" initials="SV(" lastIdx="24" clrIdx="3">
    <p:extLst/>
  </p:cmAuthor>
  <p:cmAuthor id="5" name="Mackenzie Welsh" initials="MW" lastIdx="1" clrIdx="4"/>
  <p:cmAuthor id="6" name="Warner, Cameron (CDC/ONDIEH/NCEH)" initials="WC(" lastIdx="3" clrIdx="5">
    <p:extLst>
      <p:ext uri="{19B8F6BF-5375-455C-9EA6-DF929625EA0E}">
        <p15:presenceInfo xmlns:p15="http://schemas.microsoft.com/office/powerpoint/2012/main" userId="S-1-5-21-1207783550-2075000910-922709458-4486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5A3"/>
    <a:srgbClr val="02084E"/>
    <a:srgbClr val="D9D9D9"/>
    <a:srgbClr val="000E63"/>
    <a:srgbClr val="97D2FF"/>
    <a:srgbClr val="5B7C44"/>
    <a:srgbClr val="9DBD87"/>
    <a:srgbClr val="764A0A"/>
    <a:srgbClr val="935B00"/>
    <a:srgbClr val="73A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99" autoAdjust="0"/>
    <p:restoredTop sz="94206" autoAdjust="0"/>
  </p:normalViewPr>
  <p:slideViewPr>
    <p:cSldViewPr snapToGrid="0">
      <p:cViewPr varScale="1">
        <p:scale>
          <a:sx n="105" d="100"/>
          <a:sy n="105" d="100"/>
        </p:scale>
        <p:origin x="22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6" d="100"/>
        <a:sy n="26" d="100"/>
      </p:scale>
      <p:origin x="0" y="-24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viewProps" Target="view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slide" Target="slides/slide135.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handoutMaster" Target="handoutMasters/handoutMaster1.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commentAuthors" Target="commentAuthor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382AD-9F13-4267-96B1-A44307F46D8E}" type="doc">
      <dgm:prSet loTypeId="urn:microsoft.com/office/officeart/2005/8/layout/venn1" loCatId="relationship" qsTypeId="urn:microsoft.com/office/officeart/2005/8/quickstyle/simple1" qsCatId="simple" csTypeId="urn:microsoft.com/office/officeart/2005/8/colors/colorful1" csCatId="colorful" phldr="1"/>
      <dgm:spPr/>
    </dgm:pt>
    <dgm:pt modelId="{43293B28-6FC8-462B-9CB7-2D0B4EB34C3C}">
      <dgm:prSet phldrT="[Text]" custT="1"/>
      <dgm:spPr/>
      <dgm:t>
        <a:bodyPr/>
        <a:lstStyle/>
        <a:p>
          <a:endParaRPr lang="en-US" sz="2000" b="1" dirty="0" smtClean="0"/>
        </a:p>
      </dgm:t>
    </dgm:pt>
    <dgm:pt modelId="{234EC46C-7EEC-4BA2-86A8-ECD18DD563A6}" type="parTrans" cxnId="{5F652BF0-DE30-4D39-B2CB-FE3E59A0A16D}">
      <dgm:prSet/>
      <dgm:spPr/>
      <dgm:t>
        <a:bodyPr/>
        <a:lstStyle/>
        <a:p>
          <a:endParaRPr lang="en-US" b="1"/>
        </a:p>
      </dgm:t>
    </dgm:pt>
    <dgm:pt modelId="{766AF871-5442-4DE8-AEDC-8040DB2D0D90}" type="sibTrans" cxnId="{5F652BF0-DE30-4D39-B2CB-FE3E59A0A16D}">
      <dgm:prSet/>
      <dgm:spPr/>
      <dgm:t>
        <a:bodyPr/>
        <a:lstStyle/>
        <a:p>
          <a:endParaRPr lang="en-US" b="1"/>
        </a:p>
      </dgm:t>
    </dgm:pt>
    <dgm:pt modelId="{4F5667E2-79DE-4847-916D-7101D30342D3}">
      <dgm:prSet phldrT="[Text]" custT="1"/>
      <dgm:spPr/>
      <dgm:t>
        <a:bodyPr/>
        <a:lstStyle/>
        <a:p>
          <a:pPr algn="r"/>
          <a:endParaRPr lang="en-US" sz="2000" b="1" dirty="0"/>
        </a:p>
      </dgm:t>
    </dgm:pt>
    <dgm:pt modelId="{2B164504-35AC-4171-80D0-3DFD2C8DEA6A}" type="parTrans" cxnId="{0C8259D1-F474-47F9-A372-573AD1B900B2}">
      <dgm:prSet/>
      <dgm:spPr/>
      <dgm:t>
        <a:bodyPr/>
        <a:lstStyle/>
        <a:p>
          <a:endParaRPr lang="en-US" b="1"/>
        </a:p>
      </dgm:t>
    </dgm:pt>
    <dgm:pt modelId="{1FA3683F-DCBC-4BC5-A210-2E527573F3CD}" type="sibTrans" cxnId="{0C8259D1-F474-47F9-A372-573AD1B900B2}">
      <dgm:prSet/>
      <dgm:spPr/>
      <dgm:t>
        <a:bodyPr/>
        <a:lstStyle/>
        <a:p>
          <a:endParaRPr lang="en-US" b="1"/>
        </a:p>
      </dgm:t>
    </dgm:pt>
    <dgm:pt modelId="{08182431-82FE-4799-8A96-6B221FEA2F61}">
      <dgm:prSet phldrT="[Text]" custT="1"/>
      <dgm:spPr/>
      <dgm:t>
        <a:bodyPr/>
        <a:lstStyle/>
        <a:p>
          <a:pPr algn="ctr"/>
          <a:endParaRPr lang="en-US" sz="1800" b="1" dirty="0" smtClean="0"/>
        </a:p>
      </dgm:t>
    </dgm:pt>
    <dgm:pt modelId="{D26F13F3-7A26-4C7E-B6CF-E69AE7525FC7}" type="parTrans" cxnId="{A703BA80-895C-4AB2-9699-BC13F4F196A0}">
      <dgm:prSet/>
      <dgm:spPr/>
      <dgm:t>
        <a:bodyPr/>
        <a:lstStyle/>
        <a:p>
          <a:endParaRPr lang="en-US" b="1"/>
        </a:p>
      </dgm:t>
    </dgm:pt>
    <dgm:pt modelId="{B16E3DC8-2DC9-4916-B413-7DF0E9470FF7}" type="sibTrans" cxnId="{A703BA80-895C-4AB2-9699-BC13F4F196A0}">
      <dgm:prSet/>
      <dgm:spPr/>
      <dgm:t>
        <a:bodyPr/>
        <a:lstStyle/>
        <a:p>
          <a:endParaRPr lang="en-US" b="1"/>
        </a:p>
      </dgm:t>
    </dgm:pt>
    <dgm:pt modelId="{44BC4EB9-F2C9-4B77-9F01-A52867AA44B4}">
      <dgm:prSet phldrT="[Text]" custT="1"/>
      <dgm:spPr/>
      <dgm:t>
        <a:bodyPr/>
        <a:lstStyle/>
        <a:p>
          <a:pPr algn="l"/>
          <a:endParaRPr lang="en-US" sz="1800" b="1" dirty="0" smtClean="0"/>
        </a:p>
      </dgm:t>
    </dgm:pt>
    <dgm:pt modelId="{653A40A3-698B-4EBF-86B7-5B227AEDBF6C}" type="parTrans" cxnId="{ECD23AE1-6739-4315-925C-33A98EDBAB60}">
      <dgm:prSet/>
      <dgm:spPr/>
      <dgm:t>
        <a:bodyPr/>
        <a:lstStyle/>
        <a:p>
          <a:endParaRPr lang="en-US" b="1"/>
        </a:p>
      </dgm:t>
    </dgm:pt>
    <dgm:pt modelId="{087F66DD-7C87-4199-B656-A0246CE7CAB2}" type="sibTrans" cxnId="{ECD23AE1-6739-4315-925C-33A98EDBAB60}">
      <dgm:prSet/>
      <dgm:spPr/>
      <dgm:t>
        <a:bodyPr/>
        <a:lstStyle/>
        <a:p>
          <a:endParaRPr lang="en-US" b="1"/>
        </a:p>
      </dgm:t>
    </dgm:pt>
    <dgm:pt modelId="{B7D1EFE6-C66B-4860-BC6C-D05D33DE51B7}" type="pres">
      <dgm:prSet presAssocID="{DD6382AD-9F13-4267-96B1-A44307F46D8E}" presName="compositeShape" presStyleCnt="0">
        <dgm:presLayoutVars>
          <dgm:chMax val="7"/>
          <dgm:dir/>
          <dgm:resizeHandles val="exact"/>
        </dgm:presLayoutVars>
      </dgm:prSet>
      <dgm:spPr/>
    </dgm:pt>
    <dgm:pt modelId="{662655E8-0D05-494D-BB9C-74DA8CC40780}" type="pres">
      <dgm:prSet presAssocID="{43293B28-6FC8-462B-9CB7-2D0B4EB34C3C}" presName="circ1" presStyleLbl="vennNode1" presStyleIdx="0" presStyleCnt="4" custLinFactNeighborY="-2287"/>
      <dgm:spPr/>
      <dgm:t>
        <a:bodyPr/>
        <a:lstStyle/>
        <a:p>
          <a:endParaRPr lang="en-US"/>
        </a:p>
      </dgm:t>
    </dgm:pt>
    <dgm:pt modelId="{BAF56F97-4F38-4D75-A183-78DDA84E8C9E}" type="pres">
      <dgm:prSet presAssocID="{43293B28-6FC8-462B-9CB7-2D0B4EB34C3C}" presName="circ1Tx" presStyleLbl="revTx" presStyleIdx="0" presStyleCnt="0">
        <dgm:presLayoutVars>
          <dgm:chMax val="0"/>
          <dgm:chPref val="0"/>
          <dgm:bulletEnabled val="1"/>
        </dgm:presLayoutVars>
      </dgm:prSet>
      <dgm:spPr/>
      <dgm:t>
        <a:bodyPr/>
        <a:lstStyle/>
        <a:p>
          <a:endParaRPr lang="en-US"/>
        </a:p>
      </dgm:t>
    </dgm:pt>
    <dgm:pt modelId="{02C1D3B8-435B-4E4F-88AA-A5C8765AE6B0}" type="pres">
      <dgm:prSet presAssocID="{4F5667E2-79DE-4847-916D-7101D30342D3}" presName="circ2" presStyleLbl="vennNode1" presStyleIdx="1" presStyleCnt="4" custLinFactNeighborX="4368"/>
      <dgm:spPr/>
      <dgm:t>
        <a:bodyPr/>
        <a:lstStyle/>
        <a:p>
          <a:endParaRPr lang="en-US"/>
        </a:p>
      </dgm:t>
    </dgm:pt>
    <dgm:pt modelId="{1D044A97-52A7-497B-A273-308C7F05EC66}" type="pres">
      <dgm:prSet presAssocID="{4F5667E2-79DE-4847-916D-7101D30342D3}" presName="circ2Tx" presStyleLbl="revTx" presStyleIdx="0" presStyleCnt="0">
        <dgm:presLayoutVars>
          <dgm:chMax val="0"/>
          <dgm:chPref val="0"/>
          <dgm:bulletEnabled val="1"/>
        </dgm:presLayoutVars>
      </dgm:prSet>
      <dgm:spPr/>
      <dgm:t>
        <a:bodyPr/>
        <a:lstStyle/>
        <a:p>
          <a:endParaRPr lang="en-US"/>
        </a:p>
      </dgm:t>
    </dgm:pt>
    <dgm:pt modelId="{96F4A000-C4CE-4304-A243-C379DCAFB987}" type="pres">
      <dgm:prSet presAssocID="{08182431-82FE-4799-8A96-6B221FEA2F61}" presName="circ3" presStyleLbl="vennNode1" presStyleIdx="2" presStyleCnt="4" custLinFactNeighborY="1820"/>
      <dgm:spPr/>
      <dgm:t>
        <a:bodyPr/>
        <a:lstStyle/>
        <a:p>
          <a:endParaRPr lang="en-US"/>
        </a:p>
      </dgm:t>
    </dgm:pt>
    <dgm:pt modelId="{FDF2CF6D-8B01-4EAC-93BF-FD8C5F3C318F}" type="pres">
      <dgm:prSet presAssocID="{08182431-82FE-4799-8A96-6B221FEA2F61}" presName="circ3Tx" presStyleLbl="revTx" presStyleIdx="0" presStyleCnt="0">
        <dgm:presLayoutVars>
          <dgm:chMax val="0"/>
          <dgm:chPref val="0"/>
          <dgm:bulletEnabled val="1"/>
        </dgm:presLayoutVars>
      </dgm:prSet>
      <dgm:spPr/>
      <dgm:t>
        <a:bodyPr/>
        <a:lstStyle/>
        <a:p>
          <a:endParaRPr lang="en-US"/>
        </a:p>
      </dgm:t>
    </dgm:pt>
    <dgm:pt modelId="{DEEEF330-164F-4D09-BB50-C4B8BE1BC5DE}" type="pres">
      <dgm:prSet presAssocID="{44BC4EB9-F2C9-4B77-9F01-A52867AA44B4}" presName="circ4" presStyleLbl="vennNode1" presStyleIdx="3" presStyleCnt="4" custLinFactNeighborX="-2184"/>
      <dgm:spPr/>
      <dgm:t>
        <a:bodyPr/>
        <a:lstStyle/>
        <a:p>
          <a:endParaRPr lang="en-US"/>
        </a:p>
      </dgm:t>
    </dgm:pt>
    <dgm:pt modelId="{F0DCAA89-8C48-4EBF-8990-933E77D57B7D}" type="pres">
      <dgm:prSet presAssocID="{44BC4EB9-F2C9-4B77-9F01-A52867AA44B4}" presName="circ4Tx" presStyleLbl="revTx" presStyleIdx="0" presStyleCnt="0">
        <dgm:presLayoutVars>
          <dgm:chMax val="0"/>
          <dgm:chPref val="0"/>
          <dgm:bulletEnabled val="1"/>
        </dgm:presLayoutVars>
      </dgm:prSet>
      <dgm:spPr/>
      <dgm:t>
        <a:bodyPr/>
        <a:lstStyle/>
        <a:p>
          <a:endParaRPr lang="en-US"/>
        </a:p>
      </dgm:t>
    </dgm:pt>
  </dgm:ptLst>
  <dgm:cxnLst>
    <dgm:cxn modelId="{B0ECF130-1DF5-45F3-8E2E-8843E1160526}" type="presOf" srcId="{43293B28-6FC8-462B-9CB7-2D0B4EB34C3C}" destId="{662655E8-0D05-494D-BB9C-74DA8CC40780}" srcOrd="1" destOrd="0" presId="urn:microsoft.com/office/officeart/2005/8/layout/venn1"/>
    <dgm:cxn modelId="{ECD23AE1-6739-4315-925C-33A98EDBAB60}" srcId="{DD6382AD-9F13-4267-96B1-A44307F46D8E}" destId="{44BC4EB9-F2C9-4B77-9F01-A52867AA44B4}" srcOrd="3" destOrd="0" parTransId="{653A40A3-698B-4EBF-86B7-5B227AEDBF6C}" sibTransId="{087F66DD-7C87-4199-B656-A0246CE7CAB2}"/>
    <dgm:cxn modelId="{82C766A0-2D02-4FF6-81CF-0866E302B0A4}" type="presOf" srcId="{DD6382AD-9F13-4267-96B1-A44307F46D8E}" destId="{B7D1EFE6-C66B-4860-BC6C-D05D33DE51B7}" srcOrd="0" destOrd="0" presId="urn:microsoft.com/office/officeart/2005/8/layout/venn1"/>
    <dgm:cxn modelId="{5F652BF0-DE30-4D39-B2CB-FE3E59A0A16D}" srcId="{DD6382AD-9F13-4267-96B1-A44307F46D8E}" destId="{43293B28-6FC8-462B-9CB7-2D0B4EB34C3C}" srcOrd="0" destOrd="0" parTransId="{234EC46C-7EEC-4BA2-86A8-ECD18DD563A6}" sibTransId="{766AF871-5442-4DE8-AEDC-8040DB2D0D90}"/>
    <dgm:cxn modelId="{D798A250-6DE5-4FFA-A92A-040C44E7FAB6}" type="presOf" srcId="{4F5667E2-79DE-4847-916D-7101D30342D3}" destId="{02C1D3B8-435B-4E4F-88AA-A5C8765AE6B0}" srcOrd="1" destOrd="0" presId="urn:microsoft.com/office/officeart/2005/8/layout/venn1"/>
    <dgm:cxn modelId="{0B4A3B12-F3EF-4AA7-8456-5FA8F6FA3DBD}" type="presOf" srcId="{4F5667E2-79DE-4847-916D-7101D30342D3}" destId="{1D044A97-52A7-497B-A273-308C7F05EC66}" srcOrd="0" destOrd="0" presId="urn:microsoft.com/office/officeart/2005/8/layout/venn1"/>
    <dgm:cxn modelId="{A703BA80-895C-4AB2-9699-BC13F4F196A0}" srcId="{DD6382AD-9F13-4267-96B1-A44307F46D8E}" destId="{08182431-82FE-4799-8A96-6B221FEA2F61}" srcOrd="2" destOrd="0" parTransId="{D26F13F3-7A26-4C7E-B6CF-E69AE7525FC7}" sibTransId="{B16E3DC8-2DC9-4916-B413-7DF0E9470FF7}"/>
    <dgm:cxn modelId="{706E476A-5B61-4629-AD0F-A1FCB13B3B3F}" type="presOf" srcId="{08182431-82FE-4799-8A96-6B221FEA2F61}" destId="{96F4A000-C4CE-4304-A243-C379DCAFB987}" srcOrd="1" destOrd="0" presId="urn:microsoft.com/office/officeart/2005/8/layout/venn1"/>
    <dgm:cxn modelId="{0C8259D1-F474-47F9-A372-573AD1B900B2}" srcId="{DD6382AD-9F13-4267-96B1-A44307F46D8E}" destId="{4F5667E2-79DE-4847-916D-7101D30342D3}" srcOrd="1" destOrd="0" parTransId="{2B164504-35AC-4171-80D0-3DFD2C8DEA6A}" sibTransId="{1FA3683F-DCBC-4BC5-A210-2E527573F3CD}"/>
    <dgm:cxn modelId="{51F2063D-B186-4A0F-8A96-73F61AC94DD9}" type="presOf" srcId="{43293B28-6FC8-462B-9CB7-2D0B4EB34C3C}" destId="{BAF56F97-4F38-4D75-A183-78DDA84E8C9E}" srcOrd="0" destOrd="0" presId="urn:microsoft.com/office/officeart/2005/8/layout/venn1"/>
    <dgm:cxn modelId="{E6538ADC-9311-48CF-8D4D-8E7ECFC12BBF}" type="presOf" srcId="{08182431-82FE-4799-8A96-6B221FEA2F61}" destId="{FDF2CF6D-8B01-4EAC-93BF-FD8C5F3C318F}" srcOrd="0" destOrd="0" presId="urn:microsoft.com/office/officeart/2005/8/layout/venn1"/>
    <dgm:cxn modelId="{F94C5078-8F55-43AE-9852-3930C076640D}" type="presOf" srcId="{44BC4EB9-F2C9-4B77-9F01-A52867AA44B4}" destId="{DEEEF330-164F-4D09-BB50-C4B8BE1BC5DE}" srcOrd="1" destOrd="0" presId="urn:microsoft.com/office/officeart/2005/8/layout/venn1"/>
    <dgm:cxn modelId="{1617B8BB-1AE2-45B6-A7C7-965A9AFFB6A4}" type="presOf" srcId="{44BC4EB9-F2C9-4B77-9F01-A52867AA44B4}" destId="{F0DCAA89-8C48-4EBF-8990-933E77D57B7D}" srcOrd="0" destOrd="0" presId="urn:microsoft.com/office/officeart/2005/8/layout/venn1"/>
    <dgm:cxn modelId="{D22A0046-B525-4C7C-A4A9-812E11A268F0}" type="presParOf" srcId="{B7D1EFE6-C66B-4860-BC6C-D05D33DE51B7}" destId="{662655E8-0D05-494D-BB9C-74DA8CC40780}" srcOrd="0" destOrd="0" presId="urn:microsoft.com/office/officeart/2005/8/layout/venn1"/>
    <dgm:cxn modelId="{C7FB7490-AFF1-4576-B083-4BD0734CA703}" type="presParOf" srcId="{B7D1EFE6-C66B-4860-BC6C-D05D33DE51B7}" destId="{BAF56F97-4F38-4D75-A183-78DDA84E8C9E}" srcOrd="1" destOrd="0" presId="urn:microsoft.com/office/officeart/2005/8/layout/venn1"/>
    <dgm:cxn modelId="{CBAEF778-7136-4AF1-9592-DD860E9DBA57}" type="presParOf" srcId="{B7D1EFE6-C66B-4860-BC6C-D05D33DE51B7}" destId="{02C1D3B8-435B-4E4F-88AA-A5C8765AE6B0}" srcOrd="2" destOrd="0" presId="urn:microsoft.com/office/officeart/2005/8/layout/venn1"/>
    <dgm:cxn modelId="{57F8DA51-810E-4A98-9209-F34367FE12EB}" type="presParOf" srcId="{B7D1EFE6-C66B-4860-BC6C-D05D33DE51B7}" destId="{1D044A97-52A7-497B-A273-308C7F05EC66}" srcOrd="3" destOrd="0" presId="urn:microsoft.com/office/officeart/2005/8/layout/venn1"/>
    <dgm:cxn modelId="{3AB61C1B-AB1D-4DD0-B1C4-994A4F40EE8F}" type="presParOf" srcId="{B7D1EFE6-C66B-4860-BC6C-D05D33DE51B7}" destId="{96F4A000-C4CE-4304-A243-C379DCAFB987}" srcOrd="4" destOrd="0" presId="urn:microsoft.com/office/officeart/2005/8/layout/venn1"/>
    <dgm:cxn modelId="{448DB992-0F1A-49F7-BA65-D4E5CB79C44E}" type="presParOf" srcId="{B7D1EFE6-C66B-4860-BC6C-D05D33DE51B7}" destId="{FDF2CF6D-8B01-4EAC-93BF-FD8C5F3C318F}" srcOrd="5" destOrd="0" presId="urn:microsoft.com/office/officeart/2005/8/layout/venn1"/>
    <dgm:cxn modelId="{1C16F163-C7DC-48DC-A32F-A511702BBC8F}" type="presParOf" srcId="{B7D1EFE6-C66B-4860-BC6C-D05D33DE51B7}" destId="{DEEEF330-164F-4D09-BB50-C4B8BE1BC5DE}" srcOrd="6" destOrd="0" presId="urn:microsoft.com/office/officeart/2005/8/layout/venn1"/>
    <dgm:cxn modelId="{F38364DD-6192-4E4D-9E0D-250F954FF6D4}" type="presParOf" srcId="{B7D1EFE6-C66B-4860-BC6C-D05D33DE51B7}" destId="{F0DCAA89-8C48-4EBF-8990-933E77D57B7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655E8-0D05-494D-BB9C-74DA8CC40780}">
      <dsp:nvSpPr>
        <dsp:cNvPr id="0" name=""/>
        <dsp:cNvSpPr/>
      </dsp:nvSpPr>
      <dsp:spPr>
        <a:xfrm>
          <a:off x="2921035" y="0"/>
          <a:ext cx="3099873" cy="309987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b="1" kern="1200" dirty="0" smtClean="0"/>
        </a:p>
      </dsp:txBody>
      <dsp:txXfrm>
        <a:off x="3278712" y="417290"/>
        <a:ext cx="2384518" cy="983613"/>
      </dsp:txXfrm>
    </dsp:sp>
    <dsp:sp modelId="{02C1D3B8-435B-4E4F-88AA-A5C8765AE6B0}">
      <dsp:nvSpPr>
        <dsp:cNvPr id="0" name=""/>
        <dsp:cNvSpPr/>
      </dsp:nvSpPr>
      <dsp:spPr>
        <a:xfrm>
          <a:off x="4427535" y="1430711"/>
          <a:ext cx="3099873" cy="309987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889000">
            <a:lnSpc>
              <a:spcPct val="90000"/>
            </a:lnSpc>
            <a:spcBef>
              <a:spcPct val="0"/>
            </a:spcBef>
            <a:spcAft>
              <a:spcPct val="35000"/>
            </a:spcAft>
          </a:pPr>
          <a:endParaRPr lang="en-US" sz="2000" b="1" kern="1200" dirty="0"/>
        </a:p>
      </dsp:txBody>
      <dsp:txXfrm>
        <a:off x="6096698" y="1788388"/>
        <a:ext cx="1192259" cy="2384518"/>
      </dsp:txXfrm>
    </dsp:sp>
    <dsp:sp modelId="{96F4A000-C4CE-4304-A243-C379DCAFB987}">
      <dsp:nvSpPr>
        <dsp:cNvPr id="0" name=""/>
        <dsp:cNvSpPr/>
      </dsp:nvSpPr>
      <dsp:spPr>
        <a:xfrm>
          <a:off x="2921035" y="2858226"/>
          <a:ext cx="3099873" cy="309987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dirty="0" smtClean="0"/>
        </a:p>
      </dsp:txBody>
      <dsp:txXfrm>
        <a:off x="3278712" y="4557196"/>
        <a:ext cx="2384518" cy="983613"/>
      </dsp:txXfrm>
    </dsp:sp>
    <dsp:sp modelId="{DEEEF330-164F-4D09-BB50-C4B8BE1BC5DE}">
      <dsp:nvSpPr>
        <dsp:cNvPr id="0" name=""/>
        <dsp:cNvSpPr/>
      </dsp:nvSpPr>
      <dsp:spPr>
        <a:xfrm>
          <a:off x="1482235" y="1430711"/>
          <a:ext cx="3099873" cy="309987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endParaRPr lang="en-US" sz="1800" b="1" kern="1200" dirty="0" smtClean="0"/>
        </a:p>
      </dsp:txBody>
      <dsp:txXfrm>
        <a:off x="1720687" y="1788388"/>
        <a:ext cx="1192259" cy="238451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AAD373A-12FE-4195-8062-BAC97C2B9836}" type="datetimeFigureOut">
              <a:rPr lang="en-US" smtClean="0"/>
              <a:t>1/4/2019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16B73AC-2A55-4057-8212-D6268DF0FAE2}" type="slidenum">
              <a:rPr lang="en-US" smtClean="0"/>
              <a:t>‹#›</a:t>
            </a:fld>
            <a:endParaRPr lang="en-US"/>
          </a:p>
        </p:txBody>
      </p:sp>
    </p:spTree>
    <p:extLst>
      <p:ext uri="{BB962C8B-B14F-4D97-AF65-F5344CB8AC3E}">
        <p14:creationId xmlns:p14="http://schemas.microsoft.com/office/powerpoint/2010/main" val="3306842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52EB29-D1B1-4C14-B10C-192FFD0CC806}" type="datetimeFigureOut">
              <a:rPr lang="en-US" smtClean="0"/>
              <a:t>1/4/2019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2826F8-33BB-4281-9A27-6F202E136156}" type="slidenum">
              <a:rPr lang="en-US" smtClean="0"/>
              <a:t>‹#›</a:t>
            </a:fld>
            <a:endParaRPr lang="en-US"/>
          </a:p>
        </p:txBody>
      </p:sp>
    </p:spTree>
    <p:extLst>
      <p:ext uri="{BB962C8B-B14F-4D97-AF65-F5344CB8AC3E}">
        <p14:creationId xmlns:p14="http://schemas.microsoft.com/office/powerpoint/2010/main" val="2221997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nceh/hsb/success_stories/ecigarette_study.htm"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cdc.gov/nceh/hsb/success_stories/steroid_laced.htm" TargetMode="External"/><Relationship Id="rId4" Type="http://schemas.openxmlformats.org/officeDocument/2006/relationships/hyperlink" Target="https://www.cdc.gov/nceh/hsb/success_stories/synthetic_marijuana.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8</a:t>
            </a:fld>
            <a:endParaRPr lang="en-US"/>
          </a:p>
        </p:txBody>
      </p:sp>
    </p:spTree>
    <p:extLst>
      <p:ext uri="{BB962C8B-B14F-4D97-AF65-F5344CB8AC3E}">
        <p14:creationId xmlns:p14="http://schemas.microsoft.com/office/powerpoint/2010/main" val="259518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F62826F8-33BB-4281-9A27-6F202E136156}" type="slidenum">
              <a:rPr lang="en-US" smtClean="0"/>
              <a:t>27</a:t>
            </a:fld>
            <a:endParaRPr lang="en-US"/>
          </a:p>
        </p:txBody>
      </p:sp>
    </p:spTree>
    <p:extLst>
      <p:ext uri="{BB962C8B-B14F-4D97-AF65-F5344CB8AC3E}">
        <p14:creationId xmlns:p14="http://schemas.microsoft.com/office/powerpoint/2010/main" val="482004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62826F8-33BB-4281-9A27-6F202E136156}" type="slidenum">
              <a:rPr lang="en-US" smtClean="0"/>
              <a:t>30</a:t>
            </a:fld>
            <a:endParaRPr lang="en-US"/>
          </a:p>
        </p:txBody>
      </p:sp>
    </p:spTree>
    <p:extLst>
      <p:ext uri="{BB962C8B-B14F-4D97-AF65-F5344CB8AC3E}">
        <p14:creationId xmlns:p14="http://schemas.microsoft.com/office/powerpoint/2010/main" val="397193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p:txBody>
      </p:sp>
      <p:sp>
        <p:nvSpPr>
          <p:cNvPr id="4" name="Slide Number Placeholder 3"/>
          <p:cNvSpPr>
            <a:spLocks noGrp="1"/>
          </p:cNvSpPr>
          <p:nvPr>
            <p:ph type="sldNum" sz="quarter" idx="10"/>
          </p:nvPr>
        </p:nvSpPr>
        <p:spPr/>
        <p:txBody>
          <a:bodyPr/>
          <a:lstStyle/>
          <a:p>
            <a:fld id="{F62826F8-33BB-4281-9A27-6F202E136156}" type="slidenum">
              <a:rPr lang="en-US" smtClean="0"/>
              <a:t>45</a:t>
            </a:fld>
            <a:endParaRPr lang="en-US"/>
          </a:p>
        </p:txBody>
      </p:sp>
    </p:spTree>
    <p:extLst>
      <p:ext uri="{BB962C8B-B14F-4D97-AF65-F5344CB8AC3E}">
        <p14:creationId xmlns:p14="http://schemas.microsoft.com/office/powerpoint/2010/main" val="287545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62826F8-33BB-4281-9A27-6F202E136156}" type="slidenum">
              <a:rPr lang="en-US" smtClean="0"/>
              <a:t>49</a:t>
            </a:fld>
            <a:endParaRPr lang="en-US"/>
          </a:p>
        </p:txBody>
      </p:sp>
    </p:spTree>
    <p:extLst>
      <p:ext uri="{BB962C8B-B14F-4D97-AF65-F5344CB8AC3E}">
        <p14:creationId xmlns:p14="http://schemas.microsoft.com/office/powerpoint/2010/main" val="3501069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50</a:t>
            </a:fld>
            <a:endParaRPr lang="en-US"/>
          </a:p>
        </p:txBody>
      </p:sp>
    </p:spTree>
    <p:extLst>
      <p:ext uri="{BB962C8B-B14F-4D97-AF65-F5344CB8AC3E}">
        <p14:creationId xmlns:p14="http://schemas.microsoft.com/office/powerpoint/2010/main" val="509670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https://www.cdc.gov/nceh/hsb/success_stories/ecigarette_study.htm</a:t>
            </a:r>
            <a:endParaRPr lang="en-US" dirty="0" smtClean="0"/>
          </a:p>
          <a:p>
            <a:r>
              <a:rPr lang="en-US" dirty="0" smtClean="0">
                <a:hlinkClick r:id="rId4"/>
              </a:rPr>
              <a:t>https://www.cdc.gov/nceh/hsb/success_stories/synthetic_marijuana.htm</a:t>
            </a:r>
            <a:endParaRPr lang="en-US" dirty="0" smtClean="0"/>
          </a:p>
          <a:p>
            <a:r>
              <a:rPr lang="en-US" dirty="0" smtClean="0">
                <a:hlinkClick r:id="rId5"/>
              </a:rPr>
              <a:t>https://www.cdc.gov/nceh/hsb/success_stories/steroid_laced.htm</a:t>
            </a:r>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51</a:t>
            </a:fld>
            <a:endParaRPr lang="en-US"/>
          </a:p>
        </p:txBody>
      </p:sp>
    </p:spTree>
    <p:extLst>
      <p:ext uri="{BB962C8B-B14F-4D97-AF65-F5344CB8AC3E}">
        <p14:creationId xmlns:p14="http://schemas.microsoft.com/office/powerpoint/2010/main" val="2610852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52</a:t>
            </a:fld>
            <a:endParaRPr lang="en-US"/>
          </a:p>
        </p:txBody>
      </p:sp>
    </p:spTree>
    <p:extLst>
      <p:ext uri="{BB962C8B-B14F-4D97-AF65-F5344CB8AC3E}">
        <p14:creationId xmlns:p14="http://schemas.microsoft.com/office/powerpoint/2010/main" val="3362438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a:endParaRPr>
          </a:p>
        </p:txBody>
      </p:sp>
      <p:sp>
        <p:nvSpPr>
          <p:cNvPr id="4" name="Slide Number Placeholder 3"/>
          <p:cNvSpPr>
            <a:spLocks noGrp="1"/>
          </p:cNvSpPr>
          <p:nvPr>
            <p:ph type="sldNum" sz="quarter" idx="10"/>
          </p:nvPr>
        </p:nvSpPr>
        <p:spPr/>
        <p:txBody>
          <a:bodyPr/>
          <a:lstStyle/>
          <a:p>
            <a:fld id="{F62826F8-33BB-4281-9A27-6F202E136156}" type="slidenum">
              <a:rPr lang="en-US" smtClean="0"/>
              <a:t>64</a:t>
            </a:fld>
            <a:endParaRPr lang="en-US"/>
          </a:p>
        </p:txBody>
      </p:sp>
    </p:spTree>
    <p:extLst>
      <p:ext uri="{BB962C8B-B14F-4D97-AF65-F5344CB8AC3E}">
        <p14:creationId xmlns:p14="http://schemas.microsoft.com/office/powerpoint/2010/main" val="254125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66</a:t>
            </a:fld>
            <a:endParaRPr lang="en-US"/>
          </a:p>
        </p:txBody>
      </p:sp>
    </p:spTree>
    <p:extLst>
      <p:ext uri="{BB962C8B-B14F-4D97-AF65-F5344CB8AC3E}">
        <p14:creationId xmlns:p14="http://schemas.microsoft.com/office/powerpoint/2010/main" val="614174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67</a:t>
            </a:fld>
            <a:endParaRPr lang="en-US"/>
          </a:p>
        </p:txBody>
      </p:sp>
    </p:spTree>
    <p:extLst>
      <p:ext uri="{BB962C8B-B14F-4D97-AF65-F5344CB8AC3E}">
        <p14:creationId xmlns:p14="http://schemas.microsoft.com/office/powerpoint/2010/main" val="349137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14</a:t>
            </a:fld>
            <a:endParaRPr lang="en-US"/>
          </a:p>
        </p:txBody>
      </p:sp>
    </p:spTree>
    <p:extLst>
      <p:ext uri="{BB962C8B-B14F-4D97-AF65-F5344CB8AC3E}">
        <p14:creationId xmlns:p14="http://schemas.microsoft.com/office/powerpoint/2010/main" val="428058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AUDIO SCRIPT: On the Tracking Network, you can view</a:t>
            </a:r>
            <a:r>
              <a:rPr lang="en-US" baseline="0" dirty="0" smtClean="0"/>
              <a:t> data and contextual information </a:t>
            </a:r>
            <a:r>
              <a:rPr lang="en-US" sz="3100" dirty="0" smtClean="0"/>
              <a:t>about:</a:t>
            </a:r>
          </a:p>
          <a:p>
            <a:pPr marL="914400" lvl="1" indent="-457200">
              <a:buFont typeface="Arial" panose="020B0604020202020204" pitchFamily="34" charset="0"/>
              <a:buChar char="•"/>
            </a:pPr>
            <a:r>
              <a:rPr lang="en-US" sz="3100" dirty="0" smtClean="0"/>
              <a:t>Chemicals and other substances found in the environment</a:t>
            </a:r>
          </a:p>
          <a:p>
            <a:pPr marL="914400" lvl="1" indent="-457200">
              <a:buFont typeface="Arial" panose="020B0604020202020204" pitchFamily="34" charset="0"/>
              <a:buChar char="•"/>
            </a:pPr>
            <a:r>
              <a:rPr lang="en-US" sz="3100" dirty="0" smtClean="0"/>
              <a:t>Some chronic diseases and conditions</a:t>
            </a:r>
          </a:p>
          <a:p>
            <a:pPr marL="914400" lvl="1" indent="-457200">
              <a:buFont typeface="Arial" panose="020B0604020202020204" pitchFamily="34" charset="0"/>
              <a:buChar char="•"/>
            </a:pPr>
            <a:r>
              <a:rPr lang="en-US" sz="3100" dirty="0" smtClean="0"/>
              <a:t>The area where you live</a:t>
            </a:r>
          </a:p>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74</a:t>
            </a:fld>
            <a:endParaRPr lang="en-US"/>
          </a:p>
        </p:txBody>
      </p:sp>
    </p:spTree>
    <p:extLst>
      <p:ext uri="{BB962C8B-B14F-4D97-AF65-F5344CB8AC3E}">
        <p14:creationId xmlns:p14="http://schemas.microsoft.com/office/powerpoint/2010/main" val="727070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AUDIO SCRIPT: There are several kinds of environmental hazard data on the Tracking Network. Let’s look at each one a little more closely.</a:t>
            </a:r>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75</a:t>
            </a:fld>
            <a:endParaRPr lang="en-US"/>
          </a:p>
        </p:txBody>
      </p:sp>
    </p:spTree>
    <p:extLst>
      <p:ext uri="{BB962C8B-B14F-4D97-AF65-F5344CB8AC3E}">
        <p14:creationId xmlns:p14="http://schemas.microsoft.com/office/powerpoint/2010/main" val="1684157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83</a:t>
            </a:fld>
            <a:endParaRPr lang="en-US"/>
          </a:p>
        </p:txBody>
      </p:sp>
    </p:spTree>
    <p:extLst>
      <p:ext uri="{BB962C8B-B14F-4D97-AF65-F5344CB8AC3E}">
        <p14:creationId xmlns:p14="http://schemas.microsoft.com/office/powerpoint/2010/main" val="1593644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AUDIO SCRIPT: There are several kinds of health effect data on the Tracking Network. Let’s look at each one a little more closely.</a:t>
            </a:r>
          </a:p>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91</a:t>
            </a:fld>
            <a:endParaRPr lang="en-US"/>
          </a:p>
        </p:txBody>
      </p:sp>
    </p:spTree>
    <p:extLst>
      <p:ext uri="{BB962C8B-B14F-4D97-AF65-F5344CB8AC3E}">
        <p14:creationId xmlns:p14="http://schemas.microsoft.com/office/powerpoint/2010/main" val="607804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AUDIO SCRIPT: There are several kinds of population health</a:t>
            </a:r>
            <a:r>
              <a:rPr lang="en-US" baseline="0" dirty="0" smtClean="0"/>
              <a:t> </a:t>
            </a:r>
            <a:r>
              <a:rPr lang="en-US" dirty="0" smtClean="0"/>
              <a:t>data on the Tracking Network. Let’s look at each one a little more closely.</a:t>
            </a:r>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102</a:t>
            </a:fld>
            <a:endParaRPr lang="en-US"/>
          </a:p>
        </p:txBody>
      </p:sp>
    </p:spTree>
    <p:extLst>
      <p:ext uri="{BB962C8B-B14F-4D97-AF65-F5344CB8AC3E}">
        <p14:creationId xmlns:p14="http://schemas.microsoft.com/office/powerpoint/2010/main" val="1613788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110</a:t>
            </a:fld>
            <a:endParaRPr lang="en-US"/>
          </a:p>
        </p:txBody>
      </p:sp>
    </p:spTree>
    <p:extLst>
      <p:ext uri="{BB962C8B-B14F-4D97-AF65-F5344CB8AC3E}">
        <p14:creationId xmlns:p14="http://schemas.microsoft.com/office/powerpoint/2010/main" val="377892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E15733-ED96-4508-80F8-BEC536829CA5}" type="slidenum">
              <a:rPr lang="en-US" smtClean="0"/>
              <a:pPr/>
              <a:t>111</a:t>
            </a:fld>
            <a:endParaRPr lang="en-US"/>
          </a:p>
        </p:txBody>
      </p:sp>
    </p:spTree>
    <p:extLst>
      <p:ext uri="{BB962C8B-B14F-4D97-AF65-F5344CB8AC3E}">
        <p14:creationId xmlns:p14="http://schemas.microsoft.com/office/powerpoint/2010/main" val="4210154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endParaRPr lang="en-US" sz="1100" dirty="0"/>
          </a:p>
        </p:txBody>
      </p:sp>
      <p:sp>
        <p:nvSpPr>
          <p:cNvPr id="4" name="Slide Number Placeholder 3"/>
          <p:cNvSpPr>
            <a:spLocks noGrp="1"/>
          </p:cNvSpPr>
          <p:nvPr>
            <p:ph type="sldNum" sz="quarter" idx="10"/>
          </p:nvPr>
        </p:nvSpPr>
        <p:spPr/>
        <p:txBody>
          <a:bodyPr/>
          <a:lstStyle/>
          <a:p>
            <a:fld id="{ACEDC534-A512-4B88-9990-B83E886917D5}" type="slidenum">
              <a:rPr lang="en-US" smtClean="0"/>
              <a:pPr/>
              <a:t>112</a:t>
            </a:fld>
            <a:endParaRPr lang="en-US"/>
          </a:p>
        </p:txBody>
      </p:sp>
    </p:spTree>
    <p:extLst>
      <p:ext uri="{BB962C8B-B14F-4D97-AF65-F5344CB8AC3E}">
        <p14:creationId xmlns:p14="http://schemas.microsoft.com/office/powerpoint/2010/main" val="1834235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CONTENT THAT WOULD APPEAR WHEN A USER CLICKS ON EACH WORD IN THE TRIANGLE</a:t>
            </a:r>
            <a:endParaRPr lang="en-US" dirty="0"/>
          </a:p>
          <a:p>
            <a:endParaRPr lang="en-US" dirty="0"/>
          </a:p>
          <a:p>
            <a:pPr marL="0" indent="0">
              <a:buNone/>
            </a:pPr>
            <a:r>
              <a:rPr lang="en-US" b="1" dirty="0"/>
              <a:t>Content area: </a:t>
            </a:r>
            <a:r>
              <a:rPr lang="en-US" dirty="0"/>
              <a:t>The health condition, hazard, or population characteristic</a:t>
            </a:r>
            <a:r>
              <a:rPr lang="en-US" dirty="0" smtClean="0"/>
              <a:t>. Examples: Asthma, Climate Change, Populations &amp; Vulnerabilities</a:t>
            </a:r>
            <a:endParaRPr lang="en-US" dirty="0"/>
          </a:p>
          <a:p>
            <a:pPr marL="0" indent="0">
              <a:buNone/>
            </a:pPr>
            <a:endParaRPr lang="en-US" b="1" dirty="0" smtClean="0"/>
          </a:p>
          <a:p>
            <a:pPr marL="0" indent="0">
              <a:buNone/>
            </a:pPr>
            <a:r>
              <a:rPr lang="en-US" b="1" dirty="0" smtClean="0"/>
              <a:t>Indicator</a:t>
            </a:r>
            <a:r>
              <a:rPr lang="en-US" b="1" dirty="0"/>
              <a:t>: </a:t>
            </a:r>
            <a:r>
              <a:rPr lang="en-US" dirty="0"/>
              <a:t>An indicator is </a:t>
            </a:r>
            <a:r>
              <a:rPr lang="en-US" dirty="0" smtClean="0"/>
              <a:t>the specific type of data</a:t>
            </a:r>
            <a:r>
              <a:rPr lang="en-US" baseline="0" dirty="0" smtClean="0"/>
              <a:t> that helps describe the content area in more detail. Examples: incidence, prevalence, levels of contaminants, demographics.</a:t>
            </a:r>
            <a:endParaRPr lang="en-US" dirty="0" smtClean="0"/>
          </a:p>
          <a:p>
            <a:pPr marL="0" indent="0">
              <a:buNone/>
            </a:pPr>
            <a:endParaRPr lang="en-US" b="1" dirty="0" smtClean="0"/>
          </a:p>
          <a:p>
            <a:pPr marL="0" indent="0">
              <a:buNone/>
            </a:pPr>
            <a:r>
              <a:rPr lang="en-US" b="1" dirty="0" smtClean="0"/>
              <a:t>Measure</a:t>
            </a:r>
            <a:r>
              <a:rPr lang="en-US" b="1" dirty="0"/>
              <a:t>: </a:t>
            </a:r>
            <a:r>
              <a:rPr lang="en-US" b="0" dirty="0" smtClean="0"/>
              <a:t>Each</a:t>
            </a:r>
            <a:r>
              <a:rPr lang="en-US" b="0" baseline="0" dirty="0" smtClean="0"/>
              <a:t> indicator has at least one measure. </a:t>
            </a:r>
            <a:r>
              <a:rPr lang="en-US" dirty="0" smtClean="0"/>
              <a:t>A measure </a:t>
            </a:r>
            <a:r>
              <a:rPr lang="en-US" dirty="0"/>
              <a:t>is a summary characteristic or statistic, such as a </a:t>
            </a:r>
            <a:r>
              <a:rPr lang="en-US" dirty="0" smtClean="0"/>
              <a:t>number,</a:t>
            </a:r>
            <a:r>
              <a:rPr lang="en-US" baseline="0" dirty="0" smtClean="0"/>
              <a:t> </a:t>
            </a:r>
            <a:r>
              <a:rPr lang="en-US" dirty="0" smtClean="0"/>
              <a:t>sum</a:t>
            </a:r>
            <a:r>
              <a:rPr lang="en-US" dirty="0"/>
              <a:t>, percentage, or </a:t>
            </a:r>
            <a:r>
              <a:rPr lang="en-US" dirty="0" smtClean="0"/>
              <a:t>rate.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CEDC534-A512-4B88-9990-B83E886917D5}" type="slidenum">
              <a:rPr lang="en-US" smtClean="0"/>
              <a:pPr/>
              <a:t>114</a:t>
            </a:fld>
            <a:endParaRPr lang="en-US"/>
          </a:p>
        </p:txBody>
      </p:sp>
    </p:spTree>
    <p:extLst>
      <p:ext uri="{BB962C8B-B14F-4D97-AF65-F5344CB8AC3E}">
        <p14:creationId xmlns:p14="http://schemas.microsoft.com/office/powerpoint/2010/main" val="1002828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DC534-A512-4B88-9990-B83E886917D5}" type="slidenum">
              <a:rPr lang="en-US" smtClean="0"/>
              <a:pPr/>
              <a:t>115</a:t>
            </a:fld>
            <a:endParaRPr lang="en-US"/>
          </a:p>
        </p:txBody>
      </p:sp>
    </p:spTree>
    <p:extLst>
      <p:ext uri="{BB962C8B-B14F-4D97-AF65-F5344CB8AC3E}">
        <p14:creationId xmlns:p14="http://schemas.microsoft.com/office/powerpoint/2010/main" val="247670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15</a:t>
            </a:fld>
            <a:endParaRPr lang="en-US"/>
          </a:p>
        </p:txBody>
      </p:sp>
    </p:spTree>
    <p:extLst>
      <p:ext uri="{BB962C8B-B14F-4D97-AF65-F5344CB8AC3E}">
        <p14:creationId xmlns:p14="http://schemas.microsoft.com/office/powerpoint/2010/main" val="3337856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CEDC534-A512-4B88-9990-B83E886917D5}" type="slidenum">
              <a:rPr lang="en-US" smtClean="0"/>
              <a:pPr/>
              <a:t>118</a:t>
            </a:fld>
            <a:endParaRPr lang="en-US" dirty="0"/>
          </a:p>
        </p:txBody>
      </p:sp>
    </p:spTree>
    <p:extLst>
      <p:ext uri="{BB962C8B-B14F-4D97-AF65-F5344CB8AC3E}">
        <p14:creationId xmlns:p14="http://schemas.microsoft.com/office/powerpoint/2010/main" val="45006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0663" y="465138"/>
            <a:ext cx="4029075" cy="3021012"/>
          </a:xfrm>
        </p:spPr>
      </p:sp>
      <p:sp>
        <p:nvSpPr>
          <p:cNvPr id="3" name="Notes Placeholder 2"/>
          <p:cNvSpPr>
            <a:spLocks noGrp="1"/>
          </p:cNvSpPr>
          <p:nvPr>
            <p:ph type="body" idx="1"/>
          </p:nvPr>
        </p:nvSpPr>
        <p:spPr>
          <a:xfrm>
            <a:off x="701040" y="3718560"/>
            <a:ext cx="5608320" cy="5267960"/>
          </a:xfrm>
        </p:spPr>
        <p:txBody>
          <a:bodyPr>
            <a:normAutofit/>
          </a:bodyPr>
          <a:lstStyle/>
          <a:p>
            <a:pPr marL="0" lvl="1" defTabSz="931774">
              <a:defRPr/>
            </a:pPr>
            <a:endParaRPr lang="en-US" baseline="0" dirty="0" smtClean="0"/>
          </a:p>
          <a:p>
            <a:pPr>
              <a:buFont typeface="Arial" pitchFamily="34" charset="0"/>
              <a:buNone/>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ACEDC534-A512-4B88-9990-B83E886917D5}" type="slidenum">
              <a:rPr lang="en-US" smtClean="0"/>
              <a:pPr/>
              <a:t>119</a:t>
            </a:fld>
            <a:endParaRPr lang="en-US"/>
          </a:p>
        </p:txBody>
      </p:sp>
    </p:spTree>
    <p:extLst>
      <p:ext uri="{BB962C8B-B14F-4D97-AF65-F5344CB8AC3E}">
        <p14:creationId xmlns:p14="http://schemas.microsoft.com/office/powerpoint/2010/main" val="4102562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387350"/>
            <a:ext cx="4648200" cy="3486150"/>
          </a:xfrm>
        </p:spPr>
      </p:sp>
      <p:sp>
        <p:nvSpPr>
          <p:cNvPr id="3" name="Notes Placeholder 2"/>
          <p:cNvSpPr>
            <a:spLocks noGrp="1"/>
          </p:cNvSpPr>
          <p:nvPr>
            <p:ph type="body" idx="1"/>
          </p:nvPr>
        </p:nvSpPr>
        <p:spPr>
          <a:xfrm>
            <a:off x="701040" y="4105910"/>
            <a:ext cx="5608320" cy="4803140"/>
          </a:xfrm>
        </p:spPr>
        <p:txBody>
          <a:bodyPr>
            <a:normAutofit/>
          </a:bodyPr>
          <a:lstStyle/>
          <a:p>
            <a:pPr marL="0" lvl="2" defTabSz="931774">
              <a:defRPr/>
            </a:pPr>
            <a:endParaRPr lang="en-US" dirty="0"/>
          </a:p>
        </p:txBody>
      </p:sp>
      <p:sp>
        <p:nvSpPr>
          <p:cNvPr id="4" name="Slide Number Placeholder 3"/>
          <p:cNvSpPr>
            <a:spLocks noGrp="1"/>
          </p:cNvSpPr>
          <p:nvPr>
            <p:ph type="sldNum" sz="quarter" idx="10"/>
          </p:nvPr>
        </p:nvSpPr>
        <p:spPr/>
        <p:txBody>
          <a:bodyPr/>
          <a:lstStyle/>
          <a:p>
            <a:fld id="{ACEDC534-A512-4B88-9990-B83E886917D5}" type="slidenum">
              <a:rPr lang="en-US" smtClean="0"/>
              <a:pPr/>
              <a:t>123</a:t>
            </a:fld>
            <a:endParaRPr lang="en-US"/>
          </a:p>
        </p:txBody>
      </p:sp>
    </p:spTree>
    <p:extLst>
      <p:ext uri="{BB962C8B-B14F-4D97-AF65-F5344CB8AC3E}">
        <p14:creationId xmlns:p14="http://schemas.microsoft.com/office/powerpoint/2010/main" val="1679824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p:txBody>
      </p:sp>
      <p:sp>
        <p:nvSpPr>
          <p:cNvPr id="4" name="Slide Number Placeholder 3"/>
          <p:cNvSpPr>
            <a:spLocks noGrp="1"/>
          </p:cNvSpPr>
          <p:nvPr>
            <p:ph type="sldNum" sz="quarter" idx="10"/>
          </p:nvPr>
        </p:nvSpPr>
        <p:spPr/>
        <p:txBody>
          <a:bodyPr/>
          <a:lstStyle/>
          <a:p>
            <a:fld id="{F62826F8-33BB-4281-9A27-6F202E136156}" type="slidenum">
              <a:rPr lang="en-US" smtClean="0"/>
              <a:t>126</a:t>
            </a:fld>
            <a:endParaRPr lang="en-US"/>
          </a:p>
        </p:txBody>
      </p:sp>
    </p:spTree>
    <p:extLst>
      <p:ext uri="{BB962C8B-B14F-4D97-AF65-F5344CB8AC3E}">
        <p14:creationId xmlns:p14="http://schemas.microsoft.com/office/powerpoint/2010/main" val="1525661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p:txBody>
      </p:sp>
      <p:sp>
        <p:nvSpPr>
          <p:cNvPr id="4" name="Slide Number Placeholder 3"/>
          <p:cNvSpPr>
            <a:spLocks noGrp="1"/>
          </p:cNvSpPr>
          <p:nvPr>
            <p:ph type="sldNum" sz="quarter" idx="10"/>
          </p:nvPr>
        </p:nvSpPr>
        <p:spPr/>
        <p:txBody>
          <a:bodyPr/>
          <a:lstStyle/>
          <a:p>
            <a:fld id="{F62826F8-33BB-4281-9A27-6F202E136156}" type="slidenum">
              <a:rPr lang="en-US" smtClean="0"/>
              <a:t>127</a:t>
            </a:fld>
            <a:endParaRPr lang="en-US"/>
          </a:p>
        </p:txBody>
      </p:sp>
    </p:spTree>
    <p:extLst>
      <p:ext uri="{BB962C8B-B14F-4D97-AF65-F5344CB8AC3E}">
        <p14:creationId xmlns:p14="http://schemas.microsoft.com/office/powerpoint/2010/main" val="369416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16</a:t>
            </a:fld>
            <a:endParaRPr lang="en-US"/>
          </a:p>
        </p:txBody>
      </p:sp>
    </p:spTree>
    <p:extLst>
      <p:ext uri="{BB962C8B-B14F-4D97-AF65-F5344CB8AC3E}">
        <p14:creationId xmlns:p14="http://schemas.microsoft.com/office/powerpoint/2010/main" val="38268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19</a:t>
            </a:fld>
            <a:endParaRPr lang="en-US"/>
          </a:p>
        </p:txBody>
      </p:sp>
    </p:spTree>
    <p:extLst>
      <p:ext uri="{BB962C8B-B14F-4D97-AF65-F5344CB8AC3E}">
        <p14:creationId xmlns:p14="http://schemas.microsoft.com/office/powerpoint/2010/main" val="333785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20</a:t>
            </a:fld>
            <a:endParaRPr lang="en-US"/>
          </a:p>
        </p:txBody>
      </p:sp>
    </p:spTree>
    <p:extLst>
      <p:ext uri="{BB962C8B-B14F-4D97-AF65-F5344CB8AC3E}">
        <p14:creationId xmlns:p14="http://schemas.microsoft.com/office/powerpoint/2010/main" val="406691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21</a:t>
            </a:fld>
            <a:endParaRPr lang="en-US"/>
          </a:p>
        </p:txBody>
      </p:sp>
    </p:spTree>
    <p:extLst>
      <p:ext uri="{BB962C8B-B14F-4D97-AF65-F5344CB8AC3E}">
        <p14:creationId xmlns:p14="http://schemas.microsoft.com/office/powerpoint/2010/main" val="304239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22</a:t>
            </a:fld>
            <a:endParaRPr lang="en-US"/>
          </a:p>
        </p:txBody>
      </p:sp>
    </p:spTree>
    <p:extLst>
      <p:ext uri="{BB962C8B-B14F-4D97-AF65-F5344CB8AC3E}">
        <p14:creationId xmlns:p14="http://schemas.microsoft.com/office/powerpoint/2010/main" val="109350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62826F8-33BB-4281-9A27-6F202E136156}" type="slidenum">
              <a:rPr lang="en-US" smtClean="0"/>
              <a:t>26</a:t>
            </a:fld>
            <a:endParaRPr lang="en-US"/>
          </a:p>
        </p:txBody>
      </p:sp>
    </p:spTree>
    <p:extLst>
      <p:ext uri="{BB962C8B-B14F-4D97-AF65-F5344CB8AC3E}">
        <p14:creationId xmlns:p14="http://schemas.microsoft.com/office/powerpoint/2010/main" val="1838055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r>
              <a:rPr lang="en-US" smtClean="0"/>
              <a:t>Click icon to add picture</a:t>
            </a:r>
            <a:endParaRPr lang="en-US" dirty="0"/>
          </a:p>
        </p:txBody>
      </p:sp>
      <p:sp>
        <p:nvSpPr>
          <p:cNvPr id="13" name="Rectangle 11"/>
          <p:cNvSpPr/>
          <p:nvPr/>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14" name="Straight Connector 13"/>
          <p:cNvCxnSpPr/>
          <p:nvPr/>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568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83DCE0FD-225F-4A7C-A2D5-29F3F12D3456}" type="slidenum">
              <a:rPr lang="en-US" smtClean="0"/>
              <a:t>‹#›</a:t>
            </a:fld>
            <a:endParaRPr lang="en-US"/>
          </a:p>
        </p:txBody>
      </p:sp>
    </p:spTree>
    <p:extLst>
      <p:ext uri="{BB962C8B-B14F-4D97-AF65-F5344CB8AC3E}">
        <p14:creationId xmlns:p14="http://schemas.microsoft.com/office/powerpoint/2010/main" val="402120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98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329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3DCE0FD-225F-4A7C-A2D5-29F3F12D3456}" type="slidenum">
              <a:rPr lang="en-US" smtClean="0"/>
              <a:t>‹#›</a:t>
            </a:fld>
            <a:endParaRPr lang="en-US"/>
          </a:p>
        </p:txBody>
      </p:sp>
    </p:spTree>
    <p:extLst>
      <p:ext uri="{BB962C8B-B14F-4D97-AF65-F5344CB8AC3E}">
        <p14:creationId xmlns:p14="http://schemas.microsoft.com/office/powerpoint/2010/main" val="186836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912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6051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68844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3880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56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3955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75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9730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r>
              <a:rPr lang="en-US" smtClean="0"/>
              <a:t>Click icon to add picture</a:t>
            </a:r>
            <a:endParaRPr lang="en-US" dirty="0"/>
          </a:p>
        </p:txBody>
      </p:sp>
      <p:sp>
        <p:nvSpPr>
          <p:cNvPr id="5" name="Rectangle 11"/>
          <p:cNvSpPr/>
          <p:nvPr/>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8" name="Straight Connector 7"/>
          <p:cNvCxnSpPr/>
          <p:nvPr/>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687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920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06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639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4402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37571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11461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5553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243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125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244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r>
              <a:rPr lang="en-US" smtClean="0"/>
              <a:t>Click icon to add picture</a:t>
            </a:r>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83DCE0FD-225F-4A7C-A2D5-29F3F12D3456}" type="slidenum">
              <a:rPr lang="en-US" smtClean="0"/>
              <a:t>‹#›</a:t>
            </a:fld>
            <a:endParaRPr lang="en-US"/>
          </a:p>
        </p:txBody>
      </p:sp>
      <p:grpSp>
        <p:nvGrpSpPr>
          <p:cNvPr id="13" name="Group 12"/>
          <p:cNvGrpSpPr/>
          <p:nvPr/>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59040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3054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558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441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5505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8308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285891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563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325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699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79697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6727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1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3928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4660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92813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93935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87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3121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30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356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83DCE0FD-225F-4A7C-A2D5-29F3F12D3456}" type="slidenum">
              <a:rPr lang="en-US" smtClean="0"/>
              <a:t>‹#›</a:t>
            </a:fld>
            <a:endParaRPr lang="en-US"/>
          </a:p>
        </p:txBody>
      </p:sp>
      <p:sp>
        <p:nvSpPr>
          <p:cNvPr id="21" name="Rectangle 11"/>
          <p:cNvSpPr/>
          <p:nvPr/>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472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9467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52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21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744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3986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9916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937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7630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04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6942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break-blue">
    <p:spTree>
      <p:nvGrpSpPr>
        <p:cNvPr id="1" name=""/>
        <p:cNvGrpSpPr/>
        <p:nvPr/>
      </p:nvGrpSpPr>
      <p:grpSpPr>
        <a:xfrm>
          <a:off x="0" y="0"/>
          <a:ext cx="0" cy="0"/>
          <a:chOff x="0" y="0"/>
          <a:chExt cx="0" cy="0"/>
        </a:xfrm>
      </p:grpSpPr>
      <p:sp>
        <p:nvSpPr>
          <p:cNvPr id="13" name="Rectangle 12"/>
          <p:cNvSpPr/>
          <p:nvPr/>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83DCE0FD-225F-4A7C-A2D5-29F3F12D3456}" type="slidenum">
              <a:rPr lang="en-US" smtClean="0"/>
              <a:t>‹#›</a:t>
            </a:fld>
            <a:endParaRPr lang="en-US"/>
          </a:p>
        </p:txBody>
      </p:sp>
      <p:sp>
        <p:nvSpPr>
          <p:cNvPr id="19" name="Rectangle 11"/>
          <p:cNvSpPr/>
          <p:nvPr/>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583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0848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137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471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89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5075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8024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44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8812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13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5257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83DCE0FD-225F-4A7C-A2D5-29F3F12D3456}" type="slidenum">
              <a:rPr lang="en-US" smtClean="0"/>
              <a:t>‹#›</a:t>
            </a:fld>
            <a:endParaRPr lang="en-US"/>
          </a:p>
        </p:txBody>
      </p:sp>
    </p:spTree>
    <p:extLst>
      <p:ext uri="{BB962C8B-B14F-4D97-AF65-F5344CB8AC3E}">
        <p14:creationId xmlns:p14="http://schemas.microsoft.com/office/powerpoint/2010/main" val="1461497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18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838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2287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0004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90150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91995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624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561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483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2970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83DCE0FD-225F-4A7C-A2D5-29F3F12D3456}" type="slidenum">
              <a:rPr lang="en-US" smtClean="0"/>
              <a:t>‹#›</a:t>
            </a:fld>
            <a:endParaRPr lang="en-US"/>
          </a:p>
        </p:txBody>
      </p:sp>
    </p:spTree>
    <p:extLst>
      <p:ext uri="{BB962C8B-B14F-4D97-AF65-F5344CB8AC3E}">
        <p14:creationId xmlns:p14="http://schemas.microsoft.com/office/powerpoint/2010/main" val="2629900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271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18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91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2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996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3843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6636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235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19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4816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83DCE0FD-225F-4A7C-A2D5-29F3F12D3456}" type="slidenum">
              <a:rPr lang="en-US" smtClean="0"/>
              <a:t>‹#›</a:t>
            </a:fld>
            <a:endParaRPr lang="en-US"/>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37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5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629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6188"/>
            <a:ext cx="9144000" cy="6534219"/>
          </a:xfrm>
        </p:spPr>
        <p:txBody>
          <a:bodyPr/>
          <a:lstStyle/>
          <a:p>
            <a:endParaRPr lang="en-US" dirty="0"/>
          </a:p>
        </p:txBody>
      </p:sp>
      <p:sp>
        <p:nvSpPr>
          <p:cNvPr id="13"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a:spLocks noGrp="1"/>
          </p:cNvSpPr>
          <p:nvPr>
            <p:ph type="title"/>
          </p:nvPr>
        </p:nvSpPr>
        <p:spPr>
          <a:xfrm>
            <a:off x="3470658" y="4406900"/>
            <a:ext cx="5216142" cy="1421851"/>
          </a:xfr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470658" y="2906713"/>
            <a:ext cx="5216142" cy="1566024"/>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14" name="Straight Connector 13"/>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6" name="Straight Connector 15"/>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709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lt cover">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6188"/>
            <a:ext cx="9144000" cy="2912901"/>
          </a:xfrm>
        </p:spPr>
        <p:txBody>
          <a:bodyPr/>
          <a:lstStyle/>
          <a:p>
            <a:endParaRPr lang="en-US" dirty="0"/>
          </a:p>
        </p:txBody>
      </p:sp>
      <p:sp>
        <p:nvSpPr>
          <p:cNvPr id="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470658" y="2906713"/>
            <a:ext cx="5216142" cy="1566024"/>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9" name="Picture 8"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0" name="Straight Connector 9"/>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074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pter break-photo">
    <p:spTree>
      <p:nvGrpSpPr>
        <p:cNvPr id="1" name=""/>
        <p:cNvGrpSpPr/>
        <p:nvPr/>
      </p:nvGrpSpPr>
      <p:grpSpPr>
        <a:xfrm>
          <a:off x="0" y="0"/>
          <a:ext cx="0" cy="0"/>
          <a:chOff x="0" y="0"/>
          <a:chExt cx="0" cy="0"/>
        </a:xfrm>
      </p:grpSpPr>
      <p:sp>
        <p:nvSpPr>
          <p:cNvPr id="12" name="Picture Placeholder 9"/>
          <p:cNvSpPr>
            <a:spLocks noGrp="1"/>
          </p:cNvSpPr>
          <p:nvPr>
            <p:ph type="pic" sz="quarter" idx="11"/>
          </p:nvPr>
        </p:nvSpPr>
        <p:spPr>
          <a:xfrm>
            <a:off x="0" y="-6188"/>
            <a:ext cx="3288902" cy="6534219"/>
          </a:xfrm>
        </p:spPr>
        <p:txBody>
          <a:bodyPr/>
          <a:lstStyle/>
          <a:p>
            <a:endParaRPr lang="en-US" dirty="0"/>
          </a:p>
        </p:txBody>
      </p:sp>
      <p:sp>
        <p:nvSpPr>
          <p:cNvPr id="5"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grpSp>
        <p:nvGrpSpPr>
          <p:cNvPr id="13" name="Group 12"/>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272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pter break-photo2">
    <p:spTree>
      <p:nvGrpSpPr>
        <p:cNvPr id="1" name=""/>
        <p:cNvGrpSpPr/>
        <p:nvPr/>
      </p:nvGrpSpPr>
      <p:grpSpPr>
        <a:xfrm>
          <a:off x="0" y="0"/>
          <a:ext cx="0" cy="0"/>
          <a:chOff x="0" y="0"/>
          <a:chExt cx="0" cy="0"/>
        </a:xfrm>
      </p:grpSpPr>
      <p:pic>
        <p:nvPicPr>
          <p:cNvPr id="6" name="Picture Placeholder 12" descr="pexels-photo-325807.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88"/>
            <a:ext cx="3288902" cy="6534219"/>
          </a:xfrm>
          <a:prstGeom prst="rect">
            <a:avLst/>
          </a:prstGeom>
        </p:spPr>
      </p:pic>
      <p:grpSp>
        <p:nvGrpSpPr>
          <p:cNvPr id="7" name="Group 6"/>
          <p:cNvGrpSpPr/>
          <p:nvPr userDrawn="1"/>
        </p:nvGrpSpPr>
        <p:grpSpPr>
          <a:xfrm>
            <a:off x="-20615" y="5956177"/>
            <a:ext cx="9164615" cy="901824"/>
            <a:chOff x="-20615" y="5956177"/>
            <a:chExt cx="9164615" cy="901824"/>
          </a:xfrm>
        </p:grpSpPr>
        <p:sp>
          <p:nvSpPr>
            <p:cNvPr id="8"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Connector 8"/>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1" name="Straight Connector 10"/>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a:spLocks noGrp="1"/>
          </p:cNvSpPr>
          <p:nvPr>
            <p:ph type="title"/>
          </p:nvPr>
        </p:nvSpPr>
        <p:spPr>
          <a:xfrm>
            <a:off x="3470658" y="4406900"/>
            <a:ext cx="5216142" cy="1421851"/>
          </a:xfrm>
        </p:spPr>
        <p:txBody>
          <a:bodyPr anchor="t"/>
          <a:lstStyle>
            <a:lvl1pPr algn="l">
              <a:defRPr sz="4000" b="1" cap="all">
                <a:solidFill>
                  <a:schemeClr val="tx1">
                    <a:lumMod val="75000"/>
                    <a:lumOff val="25000"/>
                  </a:schemeClr>
                </a:solidFil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0908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chapter break-yellow">
    <p:spTree>
      <p:nvGrpSpPr>
        <p:cNvPr id="1" name=""/>
        <p:cNvGrpSpPr/>
        <p:nvPr/>
      </p:nvGrpSpPr>
      <p:grpSpPr>
        <a:xfrm>
          <a:off x="0" y="0"/>
          <a:ext cx="0" cy="0"/>
          <a:chOff x="0" y="0"/>
          <a:chExt cx="0" cy="0"/>
        </a:xfrm>
      </p:grpSpPr>
      <p:sp>
        <p:nvSpPr>
          <p:cNvPr id="20" name="Rectangle 19"/>
          <p:cNvSpPr/>
          <p:nvPr userDrawn="1"/>
        </p:nvSpPr>
        <p:spPr>
          <a:xfrm>
            <a:off x="0" y="-1"/>
            <a:ext cx="3288902" cy="652682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3470658" y="4406900"/>
            <a:ext cx="5216142" cy="1421851"/>
          </a:xfrm>
        </p:spPr>
        <p:txBody>
          <a:bodyPr anchor="t"/>
          <a:lstStyle>
            <a:lvl1pPr algn="l">
              <a:defRPr sz="4000" b="1"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0658" y="2906713"/>
            <a:ext cx="5216142" cy="1566024"/>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2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Straight Connector 2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4" name="Straight Connector 2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088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pter break-blue">
    <p:spTree>
      <p:nvGrpSpPr>
        <p:cNvPr id="1" name=""/>
        <p:cNvGrpSpPr/>
        <p:nvPr/>
      </p:nvGrpSpPr>
      <p:grpSpPr>
        <a:xfrm>
          <a:off x="0" y="0"/>
          <a:ext cx="0" cy="0"/>
          <a:chOff x="0" y="0"/>
          <a:chExt cx="0" cy="0"/>
        </a:xfrm>
      </p:grpSpPr>
      <p:sp>
        <p:nvSpPr>
          <p:cNvPr id="13" name="Rectangle 12"/>
          <p:cNvSpPr/>
          <p:nvPr userDrawn="1"/>
        </p:nvSpPr>
        <p:spPr>
          <a:xfrm>
            <a:off x="0" y="-1"/>
            <a:ext cx="3288902" cy="65268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itle 1"/>
          <p:cNvSpPr>
            <a:spLocks noGrp="1"/>
          </p:cNvSpPr>
          <p:nvPr>
            <p:ph type="title"/>
          </p:nvPr>
        </p:nvSpPr>
        <p:spPr>
          <a:xfrm>
            <a:off x="3470658" y="4406900"/>
            <a:ext cx="5216142" cy="1421851"/>
          </a:xfrm>
        </p:spPr>
        <p:txBody>
          <a:bodyPr anchor="t"/>
          <a:lstStyle>
            <a:lvl1pPr algn="l">
              <a:defRPr sz="4000" b="1" cap="all">
                <a:solidFill>
                  <a:schemeClr val="accent2"/>
                </a:solidFill>
              </a:defRPr>
            </a:lvl1pPr>
          </a:lstStyle>
          <a:p>
            <a:r>
              <a:rPr lang="en-US" dirty="0" smtClean="0"/>
              <a:t>Click to edit Master title style</a:t>
            </a:r>
            <a:endParaRPr lang="en-US" dirty="0"/>
          </a:p>
        </p:txBody>
      </p:sp>
      <p:sp>
        <p:nvSpPr>
          <p:cNvPr id="15" name="Text Placeholder 2"/>
          <p:cNvSpPr>
            <a:spLocks noGrp="1"/>
          </p:cNvSpPr>
          <p:nvPr>
            <p:ph type="body" idx="1"/>
          </p:nvPr>
        </p:nvSpPr>
        <p:spPr>
          <a:xfrm>
            <a:off x="3470658" y="2906713"/>
            <a:ext cx="5216142" cy="1566024"/>
          </a:xfrm>
          <a:no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6" name="Slide Number Placeholder 5"/>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
        <p:nvSpPr>
          <p:cNvPr id="19"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0" name="Straight Connector 19"/>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22" name="Straight Connector 21"/>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6736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910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499063"/>
            <a:ext cx="2133600" cy="365125"/>
          </a:xfrm>
          <a:prstGeom prst="rect">
            <a:avLst/>
          </a:prstGeom>
        </p:spPr>
        <p:txBody>
          <a:bodyPr/>
          <a:lstStyle/>
          <a:p>
            <a:fld id="{300633ED-B16B-BC4A-8614-4FA463371E1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5250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10.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7.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9.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11"/>
          <p:cNvSpPr/>
          <p:nvPr/>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83DCE0FD-225F-4A7C-A2D5-29F3F12D3456}" type="slidenum">
              <a:rPr lang="en-US" smtClean="0"/>
              <a:t>‹#›</a:t>
            </a:fld>
            <a:endParaRPr lang="en-US"/>
          </a:p>
        </p:txBody>
      </p:sp>
    </p:spTree>
    <p:extLst>
      <p:ext uri="{BB962C8B-B14F-4D97-AF65-F5344CB8AC3E}">
        <p14:creationId xmlns:p14="http://schemas.microsoft.com/office/powerpoint/2010/main" val="4138891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0600942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677680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2875785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20852501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9343798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8844685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3464472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496981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6553200" y="6499063"/>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457200"/>
            <a:fld id="{300633ED-B16B-BC4A-8614-4FA463371E1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8193897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28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www.cdc.gov/nceh/tracking/tracking-intro.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34.xml"/><Relationship Id="rId4" Type="http://schemas.openxmlformats.org/officeDocument/2006/relationships/slide" Target="slide11.xm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dc.gov/mmwr/preview/mmwrhtml/ss6313a1.htm" TargetMode="External"/><Relationship Id="rId1" Type="http://schemas.openxmlformats.org/officeDocument/2006/relationships/slideLayout" Target="../slideLayouts/slideLayout9.xml"/><Relationship Id="rId4" Type="http://schemas.openxmlformats.org/officeDocument/2006/relationships/slide" Target="slide101.xml"/></Relationships>
</file>

<file path=ppt/slides/_rels/slide101.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hyperlink" Target="http://www.cdc.gov/nchs/nhanes.htm" TargetMode="Externa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hyperlink" Target="http://www.cdc.gov/brfss/index.html" TargetMode="Externa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slide" Target="slide10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slide" Target="slide1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hyperlink" Target="http://www.cdc.gov/ephtracking"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slide" Target="slide113.xml"/></Relationships>
</file>

<file path=ppt/slides/_rels/slide113.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slide" Target="slide115.xml"/></Relationships>
</file>

<file path=ppt/slides/_rels/slide115.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slide" Target="slide118.xml"/><Relationship Id="rId4" Type="http://schemas.openxmlformats.org/officeDocument/2006/relationships/image" Target="../media/image39.png"/></Relationships>
</file>

<file path=ppt/slides/_rels/slide1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slide" Target="slide119.xml"/></Relationships>
</file>

<file path=ppt/slides/_rels/slide119.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slide" Target="slide121.xml"/><Relationship Id="rId5" Type="http://schemas.openxmlformats.org/officeDocument/2006/relationships/image" Target="../media/image44.png"/><Relationship Id="rId4" Type="http://schemas.openxmlformats.org/officeDocument/2006/relationships/image" Target="../media/image43.png"/></Relationships>
</file>

<file path=ppt/slides/_rels/slide121.xml.rels><?xml version="1.0" encoding="UTF-8" standalone="yes"?>
<Relationships xmlns="http://schemas.openxmlformats.org/package/2006/relationships"><Relationship Id="rId2" Type="http://schemas.openxmlformats.org/officeDocument/2006/relationships/slide" Target="slide122.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slide" Target="slide123.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slide" Target="slide125.xml"/><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2.wdp"/></Relationships>
</file>

<file path=ppt/slides/_rels/slide125.xml.rels><?xml version="1.0" encoding="UTF-8" standalone="yes"?>
<Relationships xmlns="http://schemas.openxmlformats.org/package/2006/relationships"><Relationship Id="rId2" Type="http://schemas.openxmlformats.org/officeDocument/2006/relationships/slide" Target="slide126.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hyperlink" Target="http://www.cehtp.org/"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slide" Target="slide127.xml"/><Relationship Id="rId4" Type="http://schemas.openxmlformats.org/officeDocument/2006/relationships/hyperlink" Target="http://www.cehtp.org/page/main" TargetMode="External"/></Relationships>
</file>

<file path=ppt/slides/_rels/slide127.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hyperlink" Target="https://www.floridatracking.com/healthtracking/default.htm" TargetMode="External"/><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slide" Target="slide129.xml"/></Relationships>
</file>

<file path=ppt/slides/_rels/slide129.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hyperlink" Target="https://www.floridatracking.com/healthtracking/"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44.xml"/><Relationship Id="rId4" Type="http://schemas.openxmlformats.org/officeDocument/2006/relationships/slide" Target="slide14.xml"/></Relationships>
</file>

<file path=ppt/slides/_rels/slide130.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hyperlink" Target="https://ephtn.dhss.mo.gov/EPHTN_Data_Portal/index.php" TargetMode="Externa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hyperlink" Target="https://youtu.be/HE4yJYY4WH8" TargetMode="External"/><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slide" Target="slide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cdc.gov/nceh/tracking/facesoftracking.htm" TargetMode="External"/><Relationship Id="rId1" Type="http://schemas.openxmlformats.org/officeDocument/2006/relationships/slideLayout" Target="../slideLayouts/slideLayout9.xml"/><Relationship Id="rId4" Type="http://schemas.openxmlformats.org/officeDocument/2006/relationships/slide" Target="slide133.xml"/></Relationships>
</file>

<file path=ppt/slides/_rels/slide133.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slide" Target="slide135.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slide" Target="slide137.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slide" Target="slide138.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cdc.gov/ephtracking" TargetMode="Externa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hyperlink" Target="https://twitter.com/CDC_EPHTracking" TargetMode="External"/><Relationship Id="rId2" Type="http://schemas.openxmlformats.org/officeDocument/2006/relationships/hyperlink" Target="mailto:epht@listserv.cdc.gov" TargetMode="External"/><Relationship Id="rId1" Type="http://schemas.openxmlformats.org/officeDocument/2006/relationships/slideLayout" Target="../slideLayouts/slideLayout17.xml"/><Relationship Id="rId4" Type="http://schemas.openxmlformats.org/officeDocument/2006/relationships/hyperlink" Target="https://www.facebook.com/CDCEPHTracking/" TargetMode="Externa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slide" Target="slide1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IAjkm_a4yv8" TargetMode="External"/><Relationship Id="rId1" Type="http://schemas.openxmlformats.org/officeDocument/2006/relationships/slideLayout" Target="../slideLayouts/slideLayout9.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slide" Target="slide20.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cdc.gov/co/" TargetMode="External"/><Relationship Id="rId1" Type="http://schemas.openxmlformats.org/officeDocument/2006/relationships/slideLayout" Target="../slideLayouts/slideLayout9.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74.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9BVydjpKRH8" TargetMode="External"/><Relationship Id="rId1" Type="http://schemas.openxmlformats.org/officeDocument/2006/relationships/slideLayout" Target="../slideLayouts/slideLayout8.xml"/><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www.cdc.gov/publichealth101/index.html"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slide" Target="slide51.xml"/><Relationship Id="rId5" Type="http://schemas.openxmlformats.org/officeDocument/2006/relationships/image" Target="../media/image18.png"/><Relationship Id="rId4" Type="http://schemas.openxmlformats.org/officeDocument/2006/relationships/hyperlink" Target="https://youtu.be/4oaQUAnA6n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cdc.gov/nceh/tracking/successstories_combined.html"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dc.gov/publichealth101/index.html" TargetMode="External"/><Relationship Id="rId1" Type="http://schemas.openxmlformats.org/officeDocument/2006/relationships/slideLayout" Target="../slideLayouts/slideLayout9.xml"/><Relationship Id="rId5" Type="http://schemas.openxmlformats.org/officeDocument/2006/relationships/slide" Target="slide54.xml"/><Relationship Id="rId4" Type="http://schemas.openxmlformats.org/officeDocument/2006/relationships/hyperlink" Target="https://youtu.be/kATQimRXcs4"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1.emf"/><Relationship Id="rId7" Type="http://schemas.openxmlformats.org/officeDocument/2006/relationships/slide" Target="slide54.xml"/><Relationship Id="rId2" Type="http://schemas.openxmlformats.org/officeDocument/2006/relationships/slide" Target="slide57.xml"/><Relationship Id="rId1" Type="http://schemas.openxmlformats.org/officeDocument/2006/relationships/slideLayout" Target="../slideLayouts/slideLayout9.xml"/><Relationship Id="rId6" Type="http://schemas.openxmlformats.org/officeDocument/2006/relationships/slide" Target="slide55.xml"/><Relationship Id="rId5" Type="http://schemas.openxmlformats.org/officeDocument/2006/relationships/image" Target="../media/image22.emf"/><Relationship Id="rId10" Type="http://schemas.openxmlformats.org/officeDocument/2006/relationships/image" Target="../media/image24.png"/><Relationship Id="rId4" Type="http://schemas.openxmlformats.org/officeDocument/2006/relationships/slide" Target="slide56.xml"/><Relationship Id="rId9" Type="http://schemas.openxmlformats.org/officeDocument/2006/relationships/slide" Target="slide58.xml"/></Relationships>
</file>

<file path=ppt/slides/_rels/slide5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23.emf"/><Relationship Id="rId1" Type="http://schemas.openxmlformats.org/officeDocument/2006/relationships/slideLayout" Target="../slideLayouts/slideLayout9.xml"/><Relationship Id="rId4" Type="http://schemas.openxmlformats.org/officeDocument/2006/relationships/slide" Target="slide59.xml"/></Relationships>
</file>

<file path=ppt/slides/_rels/slide5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22.emf"/><Relationship Id="rId1" Type="http://schemas.openxmlformats.org/officeDocument/2006/relationships/slideLayout" Target="../slideLayouts/slideLayout9.xml"/><Relationship Id="rId4" Type="http://schemas.openxmlformats.org/officeDocument/2006/relationships/slide" Target="slide59.xml"/></Relationships>
</file>

<file path=ppt/slides/_rels/slide5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21.emf"/><Relationship Id="rId1" Type="http://schemas.openxmlformats.org/officeDocument/2006/relationships/slideLayout" Target="../slideLayouts/slideLayout9.xml"/><Relationship Id="rId4" Type="http://schemas.openxmlformats.org/officeDocument/2006/relationships/slide" Target="slide59.xml"/></Relationships>
</file>

<file path=ppt/slides/_rels/slide5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84.xml"/><Relationship Id="rId6" Type="http://schemas.openxmlformats.org/officeDocument/2006/relationships/slide" Target="slide63.xml"/><Relationship Id="rId5" Type="http://schemas.openxmlformats.org/officeDocument/2006/relationships/hyperlink" Target="http://www.cdc.gov/ephtracking" TargetMode="Externa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hyperlink" Target="https://www.cdc.gov/ephtracking" TargetMode="Externa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Layout" Target="../slideLayouts/slideLayout9.xml"/><Relationship Id="rId1" Type="http://schemas.openxmlformats.org/officeDocument/2006/relationships/video" Target="https://www.youtube.com/embed/T1Ad79HGeJE" TargetMode="External"/><Relationship Id="rId5" Type="http://schemas.openxmlformats.org/officeDocument/2006/relationships/image" Target="../media/image30.png"/><Relationship Id="rId4" Type="http://schemas.openxmlformats.org/officeDocument/2006/relationships/hyperlink" Target="https://www.youtube.com/watch?v=T1Ad79HGeJ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cdc.gov/grand-rounds/pp/2016/20160621-environmental-tracking.html"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slide" Target="slide67.xml"/><Relationship Id="rId5" Type="http://schemas.openxmlformats.org/officeDocument/2006/relationships/hyperlink" Target="https://www.cdc.gov/cdcgrandrounds/archives/2016/June2016.htm" TargetMode="Externa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94.xml"/><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astho.org/Programs/Environmental-Health/Tracking-Environmental-Health-Hazards/" TargetMode="External"/><Relationship Id="rId1" Type="http://schemas.openxmlformats.org/officeDocument/2006/relationships/slideLayout" Target="../slideLayouts/slideLayout9.xml"/><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hyperlink" Target="http://www.cdc.gov/climateandhealth/default.htm" TargetMode="Externa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slide" Target="slide82.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hyperlink" Target="http://airnow.go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slide" Target="slide84.xml"/></Relationships>
</file>

<file path=ppt/slides/_rels/slide8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hyperlink" Target="http://www.epa.gov/nata/" TargetMode="Externa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slide" Target="slide86.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hyperlink" Target="https://www.aapcc.org/" TargetMode="Externa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hyperlink" Target="https://www.atsdr.cdc.gov/ntsip/index.html" TargetMode="Externa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slide" Target="slide90.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hyperlink" Target="https://www.cdc.gov/brfss%20/" TargetMode="External"/><Relationship Id="rId2" Type="http://schemas.openxmlformats.org/officeDocument/2006/relationships/hyperlink" Target="https://www.cdc.gov/brfss/" TargetMode="External"/><Relationship Id="rId1" Type="http://schemas.openxmlformats.org/officeDocument/2006/relationships/slideLayout" Target="../slideLayouts/slideLayout9.xml"/><Relationship Id="rId4" Type="http://schemas.openxmlformats.org/officeDocument/2006/relationships/slide" Target="slide93.xml"/></Relationships>
</file>

<file path=ppt/slides/_rels/slide93.xml.rels><?xml version="1.0" encoding="UTF-8" standalone="yes"?>
<Relationships xmlns="http://schemas.openxmlformats.org/package/2006/relationships"><Relationship Id="rId2" Type="http://schemas.openxmlformats.org/officeDocument/2006/relationships/slide" Target="slide9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slide" Target="slide96.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slide" Target="slide97.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seshoe-bend-page-arizona-colorado-river-86703.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Rectangle 15"/>
          <p:cNvSpPr/>
          <p:nvPr/>
        </p:nvSpPr>
        <p:spPr>
          <a:xfrm>
            <a:off x="0" y="3950209"/>
            <a:ext cx="9144000" cy="2907792"/>
          </a:xfrm>
          <a:prstGeom prst="rect">
            <a:avLst/>
          </a:prstGeom>
          <a:solidFill>
            <a:schemeClr val="tx1">
              <a:alpha val="51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448818" y="3938426"/>
            <a:ext cx="8853442" cy="1421851"/>
          </a:xfrm>
        </p:spPr>
        <p:txBody>
          <a:bodyPr>
            <a:normAutofit fontScale="90000"/>
          </a:bodyPr>
          <a:lstStyle/>
          <a:p>
            <a:r>
              <a:rPr lang="en-US" dirty="0"/>
              <a:t>Introduction to</a:t>
            </a:r>
            <a:br>
              <a:rPr lang="en-US" dirty="0"/>
            </a:br>
            <a:r>
              <a:rPr lang="en-US" dirty="0"/>
              <a:t>Environmental Public Health Tracking</a:t>
            </a:r>
          </a:p>
        </p:txBody>
      </p:sp>
      <p:sp>
        <p:nvSpPr>
          <p:cNvPr id="11" name="Text Placeholder 10"/>
          <p:cNvSpPr>
            <a:spLocks noGrp="1"/>
          </p:cNvSpPr>
          <p:nvPr>
            <p:ph type="body" idx="1"/>
          </p:nvPr>
        </p:nvSpPr>
        <p:spPr>
          <a:xfrm>
            <a:off x="1609569" y="5717927"/>
            <a:ext cx="7280031" cy="604121"/>
          </a:xfrm>
        </p:spPr>
        <p:txBody>
          <a:bodyPr>
            <a:normAutofit/>
          </a:bodyPr>
          <a:lstStyle/>
          <a:p>
            <a:r>
              <a:rPr lang="en-US" dirty="0" smtClean="0"/>
              <a:t>Centers for Disease Control and Prevention, Winter </a:t>
            </a:r>
            <a:r>
              <a:rPr lang="en-US" dirty="0" smtClean="0"/>
              <a:t>2018</a:t>
            </a:r>
          </a:p>
        </p:txBody>
      </p:sp>
      <p:sp>
        <p:nvSpPr>
          <p:cNvPr id="12" name="Rectangle 11"/>
          <p:cNvSpPr/>
          <p:nvPr/>
        </p:nvSpPr>
        <p:spPr>
          <a:xfrm>
            <a:off x="-20615" y="6333831"/>
            <a:ext cx="9164615"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500139-121_CDC_NCEH_TrackingBadge_vfina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5" name="Straight Connector 14"/>
          <p:cNvCxnSpPr/>
          <p:nvPr/>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727201" y="6408563"/>
            <a:ext cx="6629400" cy="415498"/>
          </a:xfrm>
          <a:prstGeom prst="rect">
            <a:avLst/>
          </a:prstGeom>
        </p:spPr>
        <p:txBody>
          <a:bodyPr wrap="square">
            <a:spAutoFit/>
          </a:bodyPr>
          <a:lstStyle/>
          <a:p>
            <a:pPr algn="ctr" fontAlgn="auto">
              <a:spcBef>
                <a:spcPts val="0"/>
              </a:spcBef>
              <a:spcAft>
                <a:spcPts val="0"/>
              </a:spcAft>
              <a:defRPr/>
            </a:pPr>
            <a:r>
              <a:rPr lang="en-US" sz="1050" dirty="0" smtClean="0"/>
              <a:t>Disclaimer: The </a:t>
            </a:r>
            <a:r>
              <a:rPr lang="en-US" sz="1050" dirty="0"/>
              <a:t>findings and conclusions in this report are those of the authors and do not necessarily represent the official position of the Centers for Disease Control and Prevention.</a:t>
            </a:r>
          </a:p>
        </p:txBody>
      </p:sp>
      <p:sp>
        <p:nvSpPr>
          <p:cNvPr id="18" name="Rectangle 17"/>
          <p:cNvSpPr/>
          <p:nvPr/>
        </p:nvSpPr>
        <p:spPr>
          <a:xfrm>
            <a:off x="0" y="-1"/>
            <a:ext cx="9144000" cy="338329"/>
          </a:xfrm>
          <a:prstGeom prst="rect">
            <a:avLst/>
          </a:prstGeom>
          <a:solidFill>
            <a:schemeClr val="bg1">
              <a:alpha val="51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 name="TextBox 2"/>
          <p:cNvSpPr txBox="1"/>
          <p:nvPr/>
        </p:nvSpPr>
        <p:spPr>
          <a:xfrm>
            <a:off x="134833" y="9144"/>
            <a:ext cx="8910215" cy="584775"/>
          </a:xfrm>
          <a:prstGeom prst="rect">
            <a:avLst/>
          </a:prstGeom>
          <a:noFill/>
        </p:spPr>
        <p:txBody>
          <a:bodyPr wrap="square" rtlCol="0">
            <a:spAutoFit/>
          </a:bodyPr>
          <a:lstStyle/>
          <a:p>
            <a:r>
              <a:rPr lang="en-US" sz="1400" dirty="0"/>
              <a:t>Access the 508 </a:t>
            </a:r>
            <a:r>
              <a:rPr lang="en-US" sz="1400" dirty="0" smtClean="0"/>
              <a:t>accessible version of the document here: </a:t>
            </a:r>
            <a:r>
              <a:rPr lang="en-US" sz="1400" u="sng" dirty="0">
                <a:solidFill>
                  <a:schemeClr val="bg1"/>
                </a:solidFill>
                <a:hlinkClick r:id="rId4"/>
              </a:rPr>
              <a:t>https://www.cdc.gov/nceh/tracking/tracking-intro.html</a:t>
            </a:r>
            <a:r>
              <a:rPr lang="en-US" sz="1400" dirty="0" smtClean="0">
                <a:solidFill>
                  <a:schemeClr val="bg1"/>
                </a:solidFill>
              </a:rPr>
              <a:t> </a:t>
            </a:r>
            <a:endParaRPr lang="en-US" sz="1400" dirty="0">
              <a:solidFill>
                <a:schemeClr val="bg1"/>
              </a:solidFill>
            </a:endParaRPr>
          </a:p>
          <a:p>
            <a:endParaRPr lang="en-US" dirty="0"/>
          </a:p>
        </p:txBody>
      </p:sp>
    </p:spTree>
    <p:extLst>
      <p:ext uri="{BB962C8B-B14F-4D97-AF65-F5344CB8AC3E}">
        <p14:creationId xmlns:p14="http://schemas.microsoft.com/office/powerpoint/2010/main" val="117152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0" y="0"/>
            <a:ext cx="3288902" cy="6526823"/>
          </a:xfrm>
          <a:prstGeom prst="rect">
            <a:avLst/>
          </a:prstGeom>
        </p:spPr>
      </p:pic>
      <p:grpSp>
        <p:nvGrpSpPr>
          <p:cNvPr id="14" name="Group 13"/>
          <p:cNvGrpSpPr/>
          <p:nvPr/>
        </p:nvGrpSpPr>
        <p:grpSpPr>
          <a:xfrm>
            <a:off x="-20615" y="5956177"/>
            <a:ext cx="9164615" cy="901824"/>
            <a:chOff x="-20615" y="5956177"/>
            <a:chExt cx="9164615" cy="901824"/>
          </a:xfrm>
        </p:grpSpPr>
        <p:sp>
          <p:nvSpPr>
            <p:cNvPr id="15"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Straight Connector 15"/>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8" name="Straight Connector 17"/>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0" name="Title 1"/>
          <p:cNvSpPr>
            <a:spLocks noGrp="1"/>
          </p:cNvSpPr>
          <p:nvPr>
            <p:ph type="title"/>
          </p:nvPr>
        </p:nvSpPr>
        <p:spPr>
          <a:xfrm>
            <a:off x="3341076" y="249396"/>
            <a:ext cx="5802924" cy="1325563"/>
          </a:xfrm>
        </p:spPr>
        <p:txBody>
          <a:bodyPr>
            <a:noAutofit/>
          </a:bodyPr>
          <a:lstStyle/>
          <a:p>
            <a:r>
              <a:rPr lang="en-US" sz="3200" b="1" cap="none" dirty="0" smtClean="0">
                <a:solidFill>
                  <a:schemeClr val="tx2"/>
                </a:solidFill>
              </a:rPr>
              <a:t>WHAT ARE ENVIRONMENTAL HEALTH HAZARDS?</a:t>
            </a:r>
            <a:endParaRPr lang="en-US" sz="3200" b="1" cap="none" dirty="0">
              <a:solidFill>
                <a:schemeClr val="tx2"/>
              </a:solidFill>
            </a:endParaRPr>
          </a:p>
        </p:txBody>
      </p:sp>
      <p:sp>
        <p:nvSpPr>
          <p:cNvPr id="11" name="Content Placeholder 2"/>
          <p:cNvSpPr txBox="1">
            <a:spLocks/>
          </p:cNvSpPr>
          <p:nvPr/>
        </p:nvSpPr>
        <p:spPr>
          <a:xfrm>
            <a:off x="3341076" y="2039200"/>
            <a:ext cx="5416062" cy="4028123"/>
          </a:xfrm>
          <a:prstGeom prst="rect">
            <a:avLst/>
          </a:prstGeom>
          <a:noFill/>
        </p:spPr>
        <p:txBody>
          <a:bodyPr vert="horz" lIns="91440" tIns="45720" rIns="91440" bIns="45720" rtlCol="0" anchor="b">
            <a:normAutofit lnSpcReduction="10000"/>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2400" dirty="0" smtClean="0">
                <a:solidFill>
                  <a:schemeClr val="tx1">
                    <a:lumMod val="75000"/>
                    <a:lumOff val="25000"/>
                  </a:schemeClr>
                </a:solidFill>
              </a:rPr>
              <a:t>An </a:t>
            </a:r>
            <a:r>
              <a:rPr lang="en-US" sz="2400" b="1" dirty="0" smtClean="0">
                <a:solidFill>
                  <a:schemeClr val="tx1">
                    <a:lumMod val="75000"/>
                    <a:lumOff val="25000"/>
                  </a:schemeClr>
                </a:solidFill>
              </a:rPr>
              <a:t>environmental health hazard </a:t>
            </a:r>
            <a:r>
              <a:rPr lang="en-US" sz="2400" dirty="0" smtClean="0">
                <a:solidFill>
                  <a:schemeClr val="tx1">
                    <a:lumMod val="75000"/>
                    <a:lumOff val="25000"/>
                  </a:schemeClr>
                </a:solidFill>
              </a:rPr>
              <a:t>is a substance that has the ability to cause an adverse health event. </a:t>
            </a:r>
          </a:p>
          <a:p>
            <a:pPr marL="342900" indent="-342900">
              <a:buFont typeface="Arial" panose="020B0604020202020204" pitchFamily="34" charset="0"/>
              <a:buChar char="•"/>
            </a:pPr>
            <a:endParaRPr lang="en-US" sz="2400" dirty="0" smtClean="0">
              <a:solidFill>
                <a:schemeClr val="tx1">
                  <a:lumMod val="75000"/>
                  <a:lumOff val="25000"/>
                </a:schemeClr>
              </a:solidFill>
            </a:endParaRPr>
          </a:p>
          <a:p>
            <a:pPr marL="342900" indent="-342900">
              <a:buFont typeface="Arial" panose="020B0604020202020204" pitchFamily="34" charset="0"/>
              <a:buChar char="•"/>
            </a:pPr>
            <a:r>
              <a:rPr lang="en-US" sz="2400" dirty="0" smtClean="0">
                <a:solidFill>
                  <a:schemeClr val="tx1">
                    <a:lumMod val="75000"/>
                    <a:lumOff val="25000"/>
                  </a:schemeClr>
                </a:solidFill>
              </a:rPr>
              <a:t>This includes physical, chemical, and biological factors that are external to a person. </a:t>
            </a:r>
          </a:p>
          <a:p>
            <a:pPr marL="342900" indent="-342900">
              <a:buFont typeface="Arial" panose="020B0604020202020204" pitchFamily="34" charset="0"/>
              <a:buChar char="•"/>
            </a:pPr>
            <a:endParaRPr lang="en-US" sz="2400" dirty="0" smtClean="0">
              <a:solidFill>
                <a:schemeClr val="tx1">
                  <a:lumMod val="75000"/>
                  <a:lumOff val="25000"/>
                </a:schemeClr>
              </a:solidFill>
            </a:endParaRPr>
          </a:p>
          <a:p>
            <a:pPr marL="342900" indent="-342900">
              <a:buFont typeface="Arial" panose="020B0604020202020204" pitchFamily="34" charset="0"/>
              <a:buChar char="•"/>
            </a:pPr>
            <a:r>
              <a:rPr lang="en-US" sz="2400" dirty="0" smtClean="0">
                <a:solidFill>
                  <a:schemeClr val="tx1">
                    <a:lumMod val="75000"/>
                    <a:lumOff val="25000"/>
                  </a:schemeClr>
                </a:solidFill>
              </a:rPr>
              <a:t>Hazards can be natural or human-made. </a:t>
            </a:r>
            <a:endParaRPr lang="en-US" sz="2400" dirty="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10</a:t>
            </a:fld>
            <a:endParaRPr lang="en-US" dirty="0">
              <a:solidFill>
                <a:prstClr val="black">
                  <a:tint val="75000"/>
                </a:prstClr>
              </a:solidFill>
            </a:endParaRPr>
          </a:p>
        </p:txBody>
      </p:sp>
      <p:sp>
        <p:nvSpPr>
          <p:cNvPr id="12"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174133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8447" y="1146385"/>
            <a:ext cx="5272442" cy="5407024"/>
          </a:xfrm>
        </p:spPr>
        <p:txBody>
          <a:bodyPr>
            <a:noAutofit/>
          </a:bodyPr>
          <a:lstStyle/>
          <a:p>
            <a:pPr marL="0" indent="0">
              <a:lnSpc>
                <a:spcPct val="100000"/>
              </a:lnSpc>
              <a:spcBef>
                <a:spcPts val="0"/>
              </a:spcBef>
              <a:buNone/>
            </a:pPr>
            <a:r>
              <a:rPr lang="en-US" sz="1800" dirty="0"/>
              <a:t>CDC tracks the effects of </a:t>
            </a:r>
            <a:r>
              <a:rPr lang="en-US" sz="1800" dirty="0" smtClean="0"/>
              <a:t>extreme heat by </a:t>
            </a:r>
            <a:r>
              <a:rPr lang="en-US" sz="1800" dirty="0"/>
              <a:t>collecting and reviewing the number of health conditions reported from local hospitals and the number of deaths reported from state health departments</a:t>
            </a:r>
            <a:r>
              <a:rPr lang="en-US" sz="1800" dirty="0" smtClean="0"/>
              <a:t>.</a:t>
            </a:r>
          </a:p>
          <a:p>
            <a:r>
              <a:rPr lang="en-US" sz="1800" dirty="0"/>
              <a:t>Reviewing these national data helps public health professionals: </a:t>
            </a:r>
          </a:p>
          <a:p>
            <a:pPr marL="463550" lvl="1" indent="-231775">
              <a:spcBef>
                <a:spcPts val="0"/>
              </a:spcBef>
              <a:buFont typeface="Arial" panose="020B0604020202020204" pitchFamily="34" charset="0"/>
              <a:buChar char="•"/>
            </a:pPr>
            <a:r>
              <a:rPr lang="en-US" sz="1800" dirty="0"/>
              <a:t>Make comparisons between environmental conditions and health problems.</a:t>
            </a:r>
          </a:p>
          <a:p>
            <a:pPr marL="463550" lvl="1" indent="-231775">
              <a:spcBef>
                <a:spcPts val="0"/>
              </a:spcBef>
              <a:buFont typeface="Arial" panose="020B0604020202020204" pitchFamily="34" charset="0"/>
              <a:buChar char="•"/>
            </a:pPr>
            <a:r>
              <a:rPr lang="en-US" sz="1800" dirty="0"/>
              <a:t>Identify populations and areas with high risk for heat-associated death</a:t>
            </a:r>
            <a:r>
              <a:rPr lang="en-US" sz="1800" dirty="0" smtClean="0"/>
              <a:t>.</a:t>
            </a:r>
          </a:p>
          <a:p>
            <a:pPr marL="463550" lvl="1" indent="-231775">
              <a:spcBef>
                <a:spcPts val="0"/>
              </a:spcBef>
              <a:buFont typeface="Arial" panose="020B0604020202020204" pitchFamily="34" charset="0"/>
              <a:buChar char="•"/>
            </a:pPr>
            <a:r>
              <a:rPr lang="en-US" sz="1800" dirty="0"/>
              <a:t>Gain a better understanding of trends in heat-related deaths over time.</a:t>
            </a:r>
          </a:p>
          <a:p>
            <a:pPr marL="463550" lvl="1" indent="-231775">
              <a:spcBef>
                <a:spcPts val="0"/>
              </a:spcBef>
              <a:buFont typeface="Arial" panose="020B0604020202020204" pitchFamily="34" charset="0"/>
              <a:buChar char="•"/>
            </a:pPr>
            <a:r>
              <a:rPr lang="en-US" sz="1800" dirty="0"/>
              <a:t>Compare states and counties to plan interventions.</a:t>
            </a:r>
          </a:p>
          <a:p>
            <a:pPr marL="463550" lvl="1" indent="-231775">
              <a:spcBef>
                <a:spcPts val="0"/>
              </a:spcBef>
              <a:buFont typeface="Arial" panose="020B0604020202020204" pitchFamily="34" charset="0"/>
              <a:buChar char="•"/>
            </a:pPr>
            <a:r>
              <a:rPr lang="en-US" sz="1800" dirty="0"/>
              <a:t>Identify communities at risk and the groups of people that may be at risk</a:t>
            </a:r>
            <a:r>
              <a:rPr lang="en-US" sz="1800" dirty="0" smtClean="0"/>
              <a:t>.</a:t>
            </a:r>
            <a:endParaRPr lang="en-US" sz="1800" dirty="0"/>
          </a:p>
        </p:txBody>
      </p:sp>
      <p:sp>
        <p:nvSpPr>
          <p:cNvPr id="9" name="Rectangle 8"/>
          <p:cNvSpPr/>
          <p:nvPr/>
        </p:nvSpPr>
        <p:spPr>
          <a:xfrm>
            <a:off x="5561694" y="1382555"/>
            <a:ext cx="3582306" cy="2642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673218" y="1569134"/>
            <a:ext cx="3592262" cy="2455992"/>
            <a:chOff x="5673218" y="1569134"/>
            <a:chExt cx="3592262" cy="2455992"/>
          </a:xfrm>
        </p:grpSpPr>
        <p:sp>
          <p:nvSpPr>
            <p:cNvPr id="4" name="Rectangle 3"/>
            <p:cNvSpPr/>
            <p:nvPr/>
          </p:nvSpPr>
          <p:spPr>
            <a:xfrm>
              <a:off x="7324591" y="1654126"/>
              <a:ext cx="1921738" cy="1569660"/>
            </a:xfrm>
            <a:prstGeom prst="rect">
              <a:avLst/>
            </a:prstGeom>
            <a:ln>
              <a:noFill/>
            </a:ln>
          </p:spPr>
          <p:txBody>
            <a:bodyPr wrap="square">
              <a:spAutoFit/>
            </a:bodyPr>
            <a:lstStyle/>
            <a:p>
              <a:r>
                <a:rPr lang="en-US" sz="1600" dirty="0" smtClean="0">
                  <a:solidFill>
                    <a:schemeClr val="bg1"/>
                  </a:solidFill>
                </a:rPr>
                <a:t>This </a:t>
              </a:r>
              <a:r>
                <a:rPr lang="en-US" sz="1600" i="1" dirty="0" smtClean="0">
                  <a:solidFill>
                    <a:schemeClr val="bg1"/>
                  </a:solidFill>
                </a:rPr>
                <a:t>MMWR</a:t>
              </a:r>
              <a:r>
                <a:rPr lang="en-US" sz="1600" dirty="0" smtClean="0">
                  <a:solidFill>
                    <a:schemeClr val="bg1"/>
                  </a:solidFill>
                </a:rPr>
                <a:t>  summarizes heat </a:t>
              </a:r>
              <a:r>
                <a:rPr lang="en-US" sz="1600" dirty="0">
                  <a:solidFill>
                    <a:schemeClr val="bg1"/>
                  </a:solidFill>
                </a:rPr>
                <a:t>stress illness hospitalizations </a:t>
              </a:r>
              <a:r>
                <a:rPr lang="en-US" sz="1600" dirty="0" smtClean="0">
                  <a:solidFill>
                    <a:schemeClr val="bg1"/>
                  </a:solidFill>
                </a:rPr>
                <a:t>data from the Tracking Network. </a:t>
              </a:r>
            </a:p>
          </p:txBody>
        </p:sp>
        <p:pic>
          <p:nvPicPr>
            <p:cNvPr id="6" name="Picture 5">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l="26079" t="16341" r="24172" b="1316"/>
            <a:stretch/>
          </p:blipFill>
          <p:spPr>
            <a:xfrm>
              <a:off x="5746439" y="1569134"/>
              <a:ext cx="1475823" cy="1885859"/>
            </a:xfrm>
            <a:prstGeom prst="rect">
              <a:avLst/>
            </a:prstGeom>
            <a:ln>
              <a:solidFill>
                <a:srgbClr val="2C55A3"/>
              </a:solidFill>
            </a:ln>
          </p:spPr>
        </p:pic>
        <p:sp>
          <p:nvSpPr>
            <p:cNvPr id="8" name="Rectangle 7"/>
            <p:cNvSpPr/>
            <p:nvPr/>
          </p:nvSpPr>
          <p:spPr>
            <a:xfrm>
              <a:off x="5673218" y="3471128"/>
              <a:ext cx="3592262" cy="553998"/>
            </a:xfrm>
            <a:prstGeom prst="rect">
              <a:avLst/>
            </a:prstGeom>
          </p:spPr>
          <p:txBody>
            <a:bodyPr wrap="square">
              <a:spAutoFit/>
            </a:bodyPr>
            <a:lstStyle/>
            <a:p>
              <a:r>
                <a:rPr lang="en-US" sz="1000" dirty="0" smtClean="0">
                  <a:solidFill>
                    <a:schemeClr val="bg1"/>
                  </a:solidFill>
                </a:rPr>
                <a:t>Heat </a:t>
              </a:r>
              <a:r>
                <a:rPr lang="en-US" sz="1000" dirty="0">
                  <a:solidFill>
                    <a:schemeClr val="bg1"/>
                  </a:solidFill>
                </a:rPr>
                <a:t>Stress Illness Hospitalizations - Environmental Public Health Tracking Program, 20 States, 2001-2010, MMWR. December 12, 2014 / 63(SS13);1-10. </a:t>
              </a:r>
            </a:p>
          </p:txBody>
        </p:sp>
      </p:grpSp>
      <p:sp>
        <p:nvSpPr>
          <p:cNvPr id="13" name="Rectangle 12"/>
          <p:cNvSpPr/>
          <p:nvPr/>
        </p:nvSpPr>
        <p:spPr>
          <a:xfrm>
            <a:off x="5561695" y="4004309"/>
            <a:ext cx="3582306" cy="584775"/>
          </a:xfrm>
          <a:prstGeom prst="rect">
            <a:avLst/>
          </a:prstGeom>
        </p:spPr>
        <p:txBody>
          <a:bodyPr wrap="square">
            <a:spAutoFit/>
          </a:bodyPr>
          <a:lstStyle/>
          <a:p>
            <a:r>
              <a:rPr lang="en-US" sz="1600" dirty="0">
                <a:solidFill>
                  <a:srgbClr val="02084E"/>
                </a:solidFill>
                <a:hlinkClick r:id="rId2"/>
              </a:rPr>
              <a:t>https://</a:t>
            </a:r>
            <a:r>
              <a:rPr lang="en-US" sz="1600" dirty="0" smtClean="0">
                <a:solidFill>
                  <a:srgbClr val="02084E"/>
                </a:solidFill>
                <a:hlinkClick r:id="rId2"/>
              </a:rPr>
              <a:t>www.cdc.gov/mmwr/preview/mmwrhtml/ss6313a1.htm</a:t>
            </a:r>
            <a:r>
              <a:rPr lang="en-US" sz="1600" dirty="0" smtClean="0">
                <a:solidFill>
                  <a:srgbClr val="02084E"/>
                </a:solidFill>
              </a:rPr>
              <a:t> </a:t>
            </a:r>
            <a:endParaRPr lang="en-US" sz="1600" dirty="0">
              <a:solidFill>
                <a:srgbClr val="02084E"/>
              </a:solidFill>
            </a:endParaRPr>
          </a:p>
        </p:txBody>
      </p:sp>
      <p:sp>
        <p:nvSpPr>
          <p:cNvPr id="14" name="Title 1"/>
          <p:cNvSpPr>
            <a:spLocks noGrp="1"/>
          </p:cNvSpPr>
          <p:nvPr>
            <p:ph type="title"/>
          </p:nvPr>
        </p:nvSpPr>
        <p:spPr>
          <a:xfrm>
            <a:off x="627328" y="274638"/>
            <a:ext cx="8229600" cy="1143000"/>
          </a:xfrm>
        </p:spPr>
        <p:txBody>
          <a:bodyPr>
            <a:normAutofit/>
          </a:bodyPr>
          <a:lstStyle/>
          <a:p>
            <a:r>
              <a:rPr lang="en-US" sz="3200" b="1" dirty="0" smtClean="0"/>
              <a:t>HEAT STRESS ILLNESS DATA</a:t>
            </a:r>
            <a:endParaRPr lang="en-US" sz="3200" b="1" dirty="0"/>
          </a:p>
        </p:txBody>
      </p:sp>
      <p:sp>
        <p:nvSpPr>
          <p:cNvPr id="15" name="Freeform 14"/>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10" name="Slide Number Placeholder 9"/>
          <p:cNvSpPr>
            <a:spLocks noGrp="1"/>
          </p:cNvSpPr>
          <p:nvPr>
            <p:ph type="sldNum" sz="quarter" idx="10"/>
          </p:nvPr>
        </p:nvSpPr>
        <p:spPr/>
        <p:txBody>
          <a:bodyPr/>
          <a:lstStyle/>
          <a:p>
            <a:fld id="{83DCE0FD-225F-4A7C-A2D5-29F3F12D3456}" type="slidenum">
              <a:rPr lang="en-US" smtClean="0"/>
              <a:t>100</a:t>
            </a:fld>
            <a:endParaRPr lang="en-US"/>
          </a:p>
        </p:txBody>
      </p:sp>
      <p:sp>
        <p:nvSpPr>
          <p:cNvPr id="12"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14148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483451"/>
            <a:ext cx="8266425" cy="4429079"/>
          </a:xfrm>
        </p:spPr>
        <p:txBody>
          <a:bodyPr>
            <a:noAutofit/>
          </a:bodyPr>
          <a:lstStyle/>
          <a:p>
            <a:pPr marL="0" indent="0">
              <a:lnSpc>
                <a:spcPct val="110000"/>
              </a:lnSpc>
              <a:spcBef>
                <a:spcPts val="0"/>
              </a:spcBef>
              <a:buNone/>
            </a:pPr>
            <a:r>
              <a:rPr lang="en-US" sz="2200" dirty="0" smtClean="0"/>
              <a:t>In order to understand better the role that environmental exposures play in reproductive and infant health problems, the Tracking Network collects and displays data on: </a:t>
            </a:r>
          </a:p>
          <a:p>
            <a:pPr marL="0" indent="0">
              <a:lnSpc>
                <a:spcPct val="110000"/>
              </a:lnSpc>
              <a:spcBef>
                <a:spcPts val="0"/>
              </a:spcBef>
              <a:buNone/>
            </a:pPr>
            <a:endParaRPr lang="en-US" sz="2200" dirty="0" smtClean="0"/>
          </a:p>
          <a:p>
            <a:pPr marL="0" indent="0">
              <a:lnSpc>
                <a:spcPct val="110000"/>
              </a:lnSpc>
              <a:spcBef>
                <a:spcPts val="0"/>
              </a:spcBef>
              <a:buNone/>
            </a:pPr>
            <a:endParaRPr lang="en-US" sz="2200" dirty="0"/>
          </a:p>
          <a:p>
            <a:pPr marL="0" indent="0">
              <a:lnSpc>
                <a:spcPct val="110000"/>
              </a:lnSpc>
              <a:spcBef>
                <a:spcPts val="0"/>
              </a:spcBef>
              <a:buNone/>
            </a:pPr>
            <a:endParaRPr lang="en-US" sz="2200" dirty="0" smtClean="0"/>
          </a:p>
          <a:p>
            <a:pPr marL="0" indent="0">
              <a:lnSpc>
                <a:spcPct val="110000"/>
              </a:lnSpc>
              <a:spcBef>
                <a:spcPts val="0"/>
              </a:spcBef>
              <a:buNone/>
            </a:pPr>
            <a:endParaRPr lang="en-US" sz="2200" dirty="0"/>
          </a:p>
          <a:p>
            <a:pPr marL="0" indent="0">
              <a:lnSpc>
                <a:spcPct val="110000"/>
              </a:lnSpc>
              <a:spcBef>
                <a:spcPts val="0"/>
              </a:spcBef>
              <a:buNone/>
            </a:pPr>
            <a:endParaRPr lang="en-US" sz="2200" dirty="0" smtClean="0"/>
          </a:p>
          <a:p>
            <a:pPr marL="0" indent="0">
              <a:lnSpc>
                <a:spcPct val="110000"/>
              </a:lnSpc>
              <a:spcBef>
                <a:spcPts val="0"/>
              </a:spcBef>
              <a:buNone/>
            </a:pPr>
            <a:endParaRPr lang="en-US" sz="2200" dirty="0"/>
          </a:p>
          <a:p>
            <a:pPr marL="0" indent="0">
              <a:lnSpc>
                <a:spcPct val="110000"/>
              </a:lnSpc>
              <a:spcBef>
                <a:spcPts val="0"/>
              </a:spcBef>
              <a:buNone/>
            </a:pPr>
            <a:r>
              <a:rPr lang="en-US" sz="2200" dirty="0" smtClean="0"/>
              <a:t>Vital </a:t>
            </a:r>
            <a:r>
              <a:rPr lang="en-US" sz="2200" dirty="0"/>
              <a:t>statistics data collected by CDC are </a:t>
            </a:r>
            <a:r>
              <a:rPr lang="en-US" sz="2200" dirty="0" smtClean="0"/>
              <a:t>used </a:t>
            </a:r>
            <a:r>
              <a:rPr lang="en-US" sz="2200" dirty="0"/>
              <a:t>to estimate these measures.  </a:t>
            </a:r>
          </a:p>
        </p:txBody>
      </p:sp>
      <p:sp>
        <p:nvSpPr>
          <p:cNvPr id="6" name="Title 1"/>
          <p:cNvSpPr>
            <a:spLocks noGrp="1"/>
          </p:cNvSpPr>
          <p:nvPr>
            <p:ph type="title"/>
          </p:nvPr>
        </p:nvSpPr>
        <p:spPr>
          <a:xfrm>
            <a:off x="627328" y="274638"/>
            <a:ext cx="8229600" cy="1143000"/>
          </a:xfrm>
        </p:spPr>
        <p:txBody>
          <a:bodyPr>
            <a:normAutofit/>
          </a:bodyPr>
          <a:lstStyle/>
          <a:p>
            <a:r>
              <a:rPr lang="en-US" sz="3200" b="1" dirty="0" smtClean="0"/>
              <a:t>REPRODUCTIVE AND BIRTH OUTCOMES DATA</a:t>
            </a:r>
            <a:endParaRPr lang="en-US" sz="3200" b="1" dirty="0"/>
          </a:p>
        </p:txBody>
      </p:sp>
      <p:sp>
        <p:nvSpPr>
          <p:cNvPr id="7" name="Freeform 6"/>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101</a:t>
            </a:fld>
            <a:endParaRPr lang="en-US"/>
          </a:p>
        </p:txBody>
      </p:sp>
      <p:sp>
        <p:nvSpPr>
          <p:cNvPr id="2" name="Rectangle 1"/>
          <p:cNvSpPr/>
          <p:nvPr/>
        </p:nvSpPr>
        <p:spPr>
          <a:xfrm>
            <a:off x="538717" y="2599163"/>
            <a:ext cx="4572000" cy="2197653"/>
          </a:xfrm>
          <a:prstGeom prst="rect">
            <a:avLst/>
          </a:prstGeom>
        </p:spPr>
        <p:txBody>
          <a:bodyPr>
            <a:spAutoFit/>
          </a:bodyPr>
          <a:lstStyle/>
          <a:p>
            <a:pPr marL="574675" indent="-342900">
              <a:lnSpc>
                <a:spcPct val="110000"/>
              </a:lnSpc>
              <a:spcBef>
                <a:spcPts val="0"/>
              </a:spcBef>
              <a:buFont typeface="Arial" panose="020B0604020202020204" pitchFamily="34" charset="0"/>
              <a:buChar char="•"/>
            </a:pPr>
            <a:r>
              <a:rPr lang="en-US" sz="2100" dirty="0">
                <a:solidFill>
                  <a:schemeClr val="tx1">
                    <a:lumMod val="75000"/>
                    <a:lumOff val="25000"/>
                  </a:schemeClr>
                </a:solidFill>
              </a:rPr>
              <a:t>Fertility and infertility</a:t>
            </a:r>
          </a:p>
          <a:p>
            <a:pPr marL="574675" indent="-342900">
              <a:lnSpc>
                <a:spcPct val="110000"/>
              </a:lnSpc>
              <a:spcBef>
                <a:spcPts val="0"/>
              </a:spcBef>
              <a:buFont typeface="Arial" panose="020B0604020202020204" pitchFamily="34" charset="0"/>
              <a:buChar char="•"/>
            </a:pPr>
            <a:r>
              <a:rPr lang="en-US" sz="2100" dirty="0">
                <a:solidFill>
                  <a:schemeClr val="tx1">
                    <a:lumMod val="75000"/>
                    <a:lumOff val="25000"/>
                  </a:schemeClr>
                </a:solidFill>
              </a:rPr>
              <a:t>Infant and perinatal deaths</a:t>
            </a:r>
          </a:p>
          <a:p>
            <a:pPr marL="574675" indent="-342900">
              <a:lnSpc>
                <a:spcPct val="110000"/>
              </a:lnSpc>
              <a:spcBef>
                <a:spcPts val="0"/>
              </a:spcBef>
              <a:buFont typeface="Arial" panose="020B0604020202020204" pitchFamily="34" charset="0"/>
              <a:buChar char="•"/>
            </a:pPr>
            <a:r>
              <a:rPr lang="en-US" sz="2100" dirty="0">
                <a:solidFill>
                  <a:schemeClr val="tx1">
                    <a:lumMod val="75000"/>
                    <a:lumOff val="25000"/>
                  </a:schemeClr>
                </a:solidFill>
              </a:rPr>
              <a:t>Sex ratio (the ratio of male to female births)</a:t>
            </a:r>
          </a:p>
          <a:p>
            <a:pPr marL="574675" indent="-342900">
              <a:lnSpc>
                <a:spcPct val="110000"/>
              </a:lnSpc>
              <a:spcBef>
                <a:spcPts val="0"/>
              </a:spcBef>
              <a:buFont typeface="Arial" panose="020B0604020202020204" pitchFamily="34" charset="0"/>
              <a:buChar char="•"/>
            </a:pPr>
            <a:r>
              <a:rPr lang="en-US" sz="2100" dirty="0">
                <a:solidFill>
                  <a:schemeClr val="tx1">
                    <a:lumMod val="75000"/>
                    <a:lumOff val="25000"/>
                  </a:schemeClr>
                </a:solidFill>
              </a:rPr>
              <a:t>Premature births</a:t>
            </a:r>
          </a:p>
          <a:p>
            <a:pPr marL="574675" indent="-342900">
              <a:lnSpc>
                <a:spcPct val="110000"/>
              </a:lnSpc>
              <a:spcBef>
                <a:spcPts val="0"/>
              </a:spcBef>
              <a:buFont typeface="Arial" panose="020B0604020202020204" pitchFamily="34" charset="0"/>
              <a:buChar char="•"/>
            </a:pPr>
            <a:r>
              <a:rPr lang="en-US" sz="2100" dirty="0">
                <a:solidFill>
                  <a:schemeClr val="tx1">
                    <a:lumMod val="75000"/>
                    <a:lumOff val="25000"/>
                  </a:schemeClr>
                </a:solidFill>
              </a:rPr>
              <a:t>Low birthweight</a:t>
            </a:r>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912783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27328"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POPULATION HEALTH DATA</a:t>
            </a:r>
            <a:endParaRPr lang="en-US" sz="3200" dirty="0"/>
          </a:p>
        </p:txBody>
      </p:sp>
      <p:sp>
        <p:nvSpPr>
          <p:cNvPr id="3" name="Content Placeholder 2"/>
          <p:cNvSpPr>
            <a:spLocks noGrp="1"/>
          </p:cNvSpPr>
          <p:nvPr>
            <p:ph sz="half" idx="1"/>
          </p:nvPr>
        </p:nvSpPr>
        <p:spPr>
          <a:xfrm>
            <a:off x="234821" y="1553841"/>
            <a:ext cx="5845858" cy="4430457"/>
          </a:xfrm>
        </p:spPr>
        <p:txBody>
          <a:bodyPr>
            <a:noAutofit/>
          </a:bodyPr>
          <a:lstStyle/>
          <a:p>
            <a:pPr marL="0" indent="0">
              <a:buNone/>
            </a:pPr>
            <a:r>
              <a:rPr lang="en-US" sz="2200" dirty="0" smtClean="0"/>
              <a:t>Population health data </a:t>
            </a:r>
            <a:r>
              <a:rPr lang="en-US" sz="2200" dirty="0"/>
              <a:t>can provide context about relationships between exposures and health </a:t>
            </a:r>
            <a:r>
              <a:rPr lang="en-US" sz="2200" dirty="0" smtClean="0"/>
              <a:t>effects. </a:t>
            </a:r>
          </a:p>
          <a:p>
            <a:pPr marL="0" indent="0">
              <a:buNone/>
            </a:pPr>
            <a:endParaRPr lang="en-US" sz="2200" dirty="0" smtClean="0"/>
          </a:p>
          <a:p>
            <a:pPr marL="0" indent="0">
              <a:buNone/>
            </a:pPr>
            <a:r>
              <a:rPr lang="en-US" sz="2200" dirty="0" smtClean="0"/>
              <a:t>Information </a:t>
            </a:r>
            <a:r>
              <a:rPr lang="en-US" sz="2200" dirty="0"/>
              <a:t>about age, sex, race, and behavior or lifestyle may help us understand why a person has a particular health </a:t>
            </a:r>
            <a:r>
              <a:rPr lang="en-US" sz="2200" dirty="0" smtClean="0"/>
              <a:t>problem.  </a:t>
            </a:r>
          </a:p>
          <a:p>
            <a:pPr marL="0" indent="0">
              <a:buNone/>
            </a:pPr>
            <a:endParaRPr lang="en-US" sz="2200" dirty="0"/>
          </a:p>
          <a:p>
            <a:pPr marL="0" indent="0">
              <a:buNone/>
            </a:pPr>
            <a:r>
              <a:rPr lang="en-US" sz="2200" dirty="0" smtClean="0"/>
              <a:t>Data </a:t>
            </a:r>
            <a:r>
              <a:rPr lang="en-US" sz="2200" dirty="0"/>
              <a:t>sources for </a:t>
            </a:r>
            <a:r>
              <a:rPr lang="en-US" sz="2200" dirty="0" smtClean="0"/>
              <a:t>population characteristics data </a:t>
            </a:r>
            <a:r>
              <a:rPr lang="en-US" sz="2200" dirty="0"/>
              <a:t>on the Tracking Network include CDC’s National Vital Statistics System and the U.S. Census </a:t>
            </a:r>
            <a:r>
              <a:rPr lang="en-US" sz="2200" dirty="0" smtClean="0"/>
              <a:t>Bureau.</a:t>
            </a:r>
            <a:endParaRPr lang="en-US" sz="2200" dirty="0"/>
          </a:p>
        </p:txBody>
      </p:sp>
      <p:sp>
        <p:nvSpPr>
          <p:cNvPr id="4" name="Rectangle 3"/>
          <p:cNvSpPr/>
          <p:nvPr/>
        </p:nvSpPr>
        <p:spPr>
          <a:xfrm>
            <a:off x="6230319" y="1338519"/>
            <a:ext cx="2897667" cy="2308324"/>
          </a:xfrm>
          <a:prstGeom prst="rect">
            <a:avLst/>
          </a:prstGeom>
          <a:solidFill>
            <a:schemeClr val="tx2"/>
          </a:solidFill>
          <a:ln>
            <a:solidFill>
              <a:schemeClr val="tx1"/>
            </a:solidFill>
          </a:ln>
        </p:spPr>
        <p:txBody>
          <a:bodyPr wrap="square">
            <a:spAutoFit/>
          </a:bodyPr>
          <a:lstStyle/>
          <a:p>
            <a:r>
              <a:rPr lang="en-US" b="1" dirty="0" smtClean="0">
                <a:solidFill>
                  <a:schemeClr val="bg1"/>
                </a:solidFill>
              </a:rPr>
              <a:t>Types of Population Health Data on the Tracking Network: </a:t>
            </a:r>
          </a:p>
          <a:p>
            <a:pPr marL="285750" indent="-285750">
              <a:buFont typeface="Arial" panose="020B0604020202020204" pitchFamily="34" charset="0"/>
              <a:buChar char="•"/>
            </a:pPr>
            <a:r>
              <a:rPr lang="en-US" dirty="0" smtClean="0">
                <a:solidFill>
                  <a:schemeClr val="bg1"/>
                </a:solidFill>
              </a:rPr>
              <a:t>Biomonitoring</a:t>
            </a:r>
            <a:r>
              <a:rPr lang="en-US" dirty="0">
                <a:solidFill>
                  <a:schemeClr val="bg1"/>
                </a:solidFill>
              </a:rPr>
              <a:t>: Population exposures</a:t>
            </a:r>
          </a:p>
          <a:p>
            <a:pPr marL="285750" indent="-285750">
              <a:buFont typeface="Arial" panose="020B0604020202020204" pitchFamily="34" charset="0"/>
              <a:buChar char="•"/>
            </a:pPr>
            <a:r>
              <a:rPr lang="en-US" dirty="0">
                <a:solidFill>
                  <a:schemeClr val="bg1"/>
                </a:solidFill>
              </a:rPr>
              <a:t>Lifestyle risk factors</a:t>
            </a:r>
          </a:p>
          <a:p>
            <a:pPr marL="285750" indent="-285750">
              <a:buFont typeface="Arial" panose="020B0604020202020204" pitchFamily="34" charset="0"/>
              <a:buChar char="•"/>
            </a:pPr>
            <a:r>
              <a:rPr lang="en-US" dirty="0">
                <a:solidFill>
                  <a:schemeClr val="bg1"/>
                </a:solidFill>
              </a:rPr>
              <a:t>Populations &amp; Vulnerabilities</a:t>
            </a:r>
          </a:p>
        </p:txBody>
      </p:sp>
      <p:sp>
        <p:nvSpPr>
          <p:cNvPr id="5" name="Freeform 4"/>
          <p:cNvSpPr/>
          <p:nvPr/>
        </p:nvSpPr>
        <p:spPr>
          <a:xfrm>
            <a:off x="0" y="699526"/>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FFA50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9" name="Slide Number Placeholder 8"/>
          <p:cNvSpPr>
            <a:spLocks noGrp="1"/>
          </p:cNvSpPr>
          <p:nvPr>
            <p:ph type="sldNum" sz="quarter" idx="10"/>
          </p:nvPr>
        </p:nvSpPr>
        <p:spPr/>
        <p:txBody>
          <a:bodyPr/>
          <a:lstStyle/>
          <a:p>
            <a:fld id="{83DCE0FD-225F-4A7C-A2D5-29F3F12D3456}" type="slidenum">
              <a:rPr lang="en-US" smtClean="0"/>
              <a:t>102</a:t>
            </a:fld>
            <a:endParaRPr lang="en-US"/>
          </a:p>
        </p:txBody>
      </p:sp>
      <p:sp>
        <p:nvSpPr>
          <p:cNvPr id="7"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999941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4695" y="1061673"/>
            <a:ext cx="8879305" cy="4879568"/>
          </a:xfrm>
        </p:spPr>
        <p:txBody>
          <a:bodyPr>
            <a:noAutofit/>
          </a:bodyPr>
          <a:lstStyle/>
          <a:p>
            <a:r>
              <a:rPr lang="en-US" sz="1800" dirty="0"/>
              <a:t>Biomonitoring data come from </a:t>
            </a:r>
            <a:r>
              <a:rPr lang="en-US" sz="1800" dirty="0">
                <a:solidFill>
                  <a:srgbClr val="02084E"/>
                </a:solidFill>
                <a:hlinkClick r:id="rId2"/>
              </a:rPr>
              <a:t>CDC's National Health and Nutrition Examination Survey </a:t>
            </a:r>
            <a:r>
              <a:rPr lang="en-US" sz="1800" dirty="0">
                <a:hlinkClick r:id="rId2"/>
              </a:rPr>
              <a:t>(</a:t>
            </a:r>
            <a:r>
              <a:rPr lang="en-US" sz="1800" dirty="0">
                <a:solidFill>
                  <a:srgbClr val="02084E"/>
                </a:solidFill>
                <a:hlinkClick r:id="rId2"/>
              </a:rPr>
              <a:t>NHANES</a:t>
            </a:r>
            <a:r>
              <a:rPr lang="en-US" sz="1800" dirty="0"/>
              <a:t>). </a:t>
            </a:r>
          </a:p>
          <a:p>
            <a:pPr marL="0" indent="0">
              <a:lnSpc>
                <a:spcPct val="100000"/>
              </a:lnSpc>
              <a:buNone/>
            </a:pPr>
            <a:endParaRPr lang="en-US" sz="1050" dirty="0" smtClean="0"/>
          </a:p>
          <a:p>
            <a:pPr marL="0" indent="0">
              <a:lnSpc>
                <a:spcPct val="100000"/>
              </a:lnSpc>
              <a:buNone/>
            </a:pPr>
            <a:r>
              <a:rPr lang="en-US" sz="1800" dirty="0" smtClean="0"/>
              <a:t>Biomonitoring data can be used to:</a:t>
            </a:r>
          </a:p>
          <a:p>
            <a:pPr marL="285750" lvl="1" indent="-285750">
              <a:spcBef>
                <a:spcPts val="24"/>
              </a:spcBef>
            </a:pPr>
            <a:r>
              <a:rPr lang="en-US" sz="1800" dirty="0"/>
              <a:t>Find out what chemicals people are exposed to and the levels of the chemicals found.</a:t>
            </a:r>
          </a:p>
          <a:p>
            <a:pPr marL="347472" lvl="1" indent="-347472">
              <a:spcBef>
                <a:spcPts val="24"/>
              </a:spcBef>
              <a:buFont typeface="Arial" panose="020B0604020202020204" pitchFamily="34" charset="0"/>
              <a:buChar char="•"/>
            </a:pPr>
            <a:r>
              <a:rPr lang="en-US" sz="1800" dirty="0"/>
              <a:t>Evaluate prevention efforts.</a:t>
            </a:r>
          </a:p>
          <a:p>
            <a:pPr marL="347472" lvl="1" indent="-347472">
              <a:spcBef>
                <a:spcPts val="24"/>
              </a:spcBef>
              <a:buFont typeface="Arial" panose="020B0604020202020204" pitchFamily="34" charset="0"/>
              <a:buChar char="•"/>
            </a:pPr>
            <a:r>
              <a:rPr lang="en-US" sz="1800" dirty="0"/>
              <a:t>Determine if exposure levels are different among potentially vulnerable groups. </a:t>
            </a:r>
            <a:endParaRPr lang="en-US" sz="1800" dirty="0" smtClean="0"/>
          </a:p>
          <a:p>
            <a:pPr marL="0" lvl="1" indent="0">
              <a:spcBef>
                <a:spcPts val="1800"/>
              </a:spcBef>
              <a:buNone/>
            </a:pPr>
            <a:r>
              <a:rPr lang="en-US" sz="1800" dirty="0" smtClean="0"/>
              <a:t>The </a:t>
            </a:r>
            <a:r>
              <a:rPr lang="en-US" sz="1800" dirty="0"/>
              <a:t>environmental chemicals </a:t>
            </a:r>
            <a:r>
              <a:rPr lang="en-US" sz="1800" dirty="0" smtClean="0"/>
              <a:t>included on the Tracking Network were </a:t>
            </a:r>
            <a:r>
              <a:rPr lang="en-US" sz="1800" dirty="0"/>
              <a:t>selected </a:t>
            </a:r>
            <a:r>
              <a:rPr lang="en-US" sz="1800" dirty="0" smtClean="0"/>
              <a:t>for </a:t>
            </a:r>
            <a:r>
              <a:rPr lang="en-US" sz="1800" dirty="0"/>
              <a:t>one or more of the following </a:t>
            </a:r>
            <a:r>
              <a:rPr lang="en-US" sz="1800" dirty="0" smtClean="0"/>
              <a:t>reasons:</a:t>
            </a:r>
          </a:p>
          <a:p>
            <a:pPr marL="347472" lvl="1" indent="-347472">
              <a:spcBef>
                <a:spcPts val="24"/>
              </a:spcBef>
              <a:buFont typeface="Arial" panose="020B0604020202020204" pitchFamily="34" charset="0"/>
              <a:buChar char="•"/>
            </a:pPr>
            <a:r>
              <a:rPr lang="en-US" sz="1800" dirty="0"/>
              <a:t>At least half of the U.S. population has enough of the specific chemical in their blood or urine to measure.</a:t>
            </a:r>
          </a:p>
          <a:p>
            <a:pPr marL="347472" lvl="1" indent="-347472">
              <a:spcBef>
                <a:spcPts val="24"/>
              </a:spcBef>
              <a:buFont typeface="Arial" panose="020B0604020202020204" pitchFamily="34" charset="0"/>
              <a:buChar char="•"/>
            </a:pPr>
            <a:r>
              <a:rPr lang="en-US" sz="1800" dirty="0"/>
              <a:t>They have widespread environmental sources of exposure.</a:t>
            </a:r>
          </a:p>
          <a:p>
            <a:pPr marL="347472" lvl="1" indent="-347472">
              <a:spcBef>
                <a:spcPts val="24"/>
              </a:spcBef>
              <a:buFont typeface="Arial" panose="020B0604020202020204" pitchFamily="34" charset="0"/>
              <a:buChar char="•"/>
            </a:pPr>
            <a:r>
              <a:rPr lang="en-US" sz="1800" dirty="0"/>
              <a:t>The data are related to other data on the Tracking Network or other environmental data sources such as drinking water or air quality data.</a:t>
            </a:r>
          </a:p>
          <a:p>
            <a:pPr marL="347472" lvl="1" indent="-347472">
              <a:spcBef>
                <a:spcPts val="24"/>
              </a:spcBef>
              <a:buFont typeface="Arial" panose="020B0604020202020204" pitchFamily="34" charset="0"/>
              <a:buChar char="•"/>
            </a:pPr>
            <a:r>
              <a:rPr lang="en-US" sz="1800" dirty="0"/>
              <a:t>We can likely reduce exposures to these chemicals through changes in policy, regulations, or personal behaviors</a:t>
            </a:r>
            <a:r>
              <a:rPr lang="en-US" sz="1800" dirty="0" smtClean="0"/>
              <a:t>.</a:t>
            </a:r>
            <a:endParaRPr lang="en-US" sz="1800" dirty="0"/>
          </a:p>
        </p:txBody>
      </p:sp>
      <p:sp>
        <p:nvSpPr>
          <p:cNvPr id="6" name="Title 1"/>
          <p:cNvSpPr txBox="1">
            <a:spLocks/>
          </p:cNvSpPr>
          <p:nvPr/>
        </p:nvSpPr>
        <p:spPr>
          <a:xfrm>
            <a:off x="627328"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BIOMONITORING DATA</a:t>
            </a:r>
            <a:endParaRPr lang="en-US" sz="3200" dirty="0"/>
          </a:p>
        </p:txBody>
      </p:sp>
      <p:sp>
        <p:nvSpPr>
          <p:cNvPr id="7" name="Freeform 6"/>
          <p:cNvSpPr/>
          <p:nvPr/>
        </p:nvSpPr>
        <p:spPr>
          <a:xfrm>
            <a:off x="0" y="699526"/>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FFA50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103</a:t>
            </a:fld>
            <a:endParaRPr lang="en-US"/>
          </a:p>
        </p:txBody>
      </p:sp>
      <p:sp>
        <p:nvSpPr>
          <p:cNvPr id="5" name="Rectangle 4"/>
          <p:cNvSpPr/>
          <p:nvPr/>
        </p:nvSpPr>
        <p:spPr>
          <a:xfrm>
            <a:off x="1759834" y="6528130"/>
            <a:ext cx="2295821" cy="246221"/>
          </a:xfrm>
          <a:prstGeom prst="rect">
            <a:avLst/>
          </a:prstGeom>
        </p:spPr>
        <p:txBody>
          <a:bodyPr wrap="none">
            <a:spAutoFit/>
          </a:bodyPr>
          <a:lstStyle/>
          <a:p>
            <a:r>
              <a:rPr lang="en-US" sz="1000" dirty="0">
                <a:hlinkClick r:id="rId2"/>
              </a:rPr>
              <a:t>http://</a:t>
            </a:r>
            <a:r>
              <a:rPr lang="en-US" sz="1000" dirty="0" smtClean="0">
                <a:hlinkClick r:id="rId2"/>
              </a:rPr>
              <a:t>www.cdc.gov/nchs/nhanes.htm</a:t>
            </a:r>
            <a:r>
              <a:rPr lang="en-US" sz="1000" dirty="0" smtClean="0"/>
              <a:t> </a:t>
            </a:r>
            <a:endParaRPr lang="en-US" sz="1000" dirty="0"/>
          </a:p>
        </p:txBody>
      </p:sp>
      <p:sp>
        <p:nvSpPr>
          <p:cNvPr id="9"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446748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0164" y="1486561"/>
            <a:ext cx="8446636" cy="4691295"/>
          </a:xfrm>
        </p:spPr>
        <p:txBody>
          <a:bodyPr>
            <a:normAutofit/>
          </a:bodyPr>
          <a:lstStyle/>
          <a:p>
            <a:pPr marL="0" indent="0">
              <a:lnSpc>
                <a:spcPct val="120000"/>
              </a:lnSpc>
              <a:spcBef>
                <a:spcPts val="0"/>
              </a:spcBef>
              <a:buNone/>
            </a:pPr>
            <a:r>
              <a:rPr lang="en-US" sz="1800" dirty="0"/>
              <a:t>When examining chronic diseases and their potential connection to the environment, it is important to consider other health risk factors that could play a role in their development</a:t>
            </a:r>
            <a:r>
              <a:rPr lang="en-US" sz="1800" dirty="0" smtClean="0"/>
              <a:t>.</a:t>
            </a:r>
          </a:p>
          <a:p>
            <a:pPr marL="0" indent="0">
              <a:lnSpc>
                <a:spcPct val="120000"/>
              </a:lnSpc>
              <a:spcBef>
                <a:spcPts val="0"/>
              </a:spcBef>
              <a:buNone/>
            </a:pPr>
            <a:endParaRPr lang="en-US" sz="1800" dirty="0" smtClean="0"/>
          </a:p>
          <a:p>
            <a:pPr marL="0" indent="0">
              <a:lnSpc>
                <a:spcPct val="120000"/>
              </a:lnSpc>
              <a:spcBef>
                <a:spcPts val="0"/>
              </a:spcBef>
              <a:buNone/>
            </a:pPr>
            <a:r>
              <a:rPr lang="en-US" sz="1800" dirty="0" smtClean="0"/>
              <a:t>These </a:t>
            </a:r>
            <a:r>
              <a:rPr lang="en-US" sz="1800" dirty="0"/>
              <a:t>data can be used by public health professionals </a:t>
            </a:r>
            <a:r>
              <a:rPr lang="en-US" sz="1800" dirty="0" smtClean="0"/>
              <a:t>to: </a:t>
            </a:r>
          </a:p>
          <a:p>
            <a:pPr marL="457200" indent="-457200">
              <a:lnSpc>
                <a:spcPct val="120000"/>
              </a:lnSpc>
              <a:spcBef>
                <a:spcPts val="0"/>
              </a:spcBef>
              <a:buFont typeface="Arial" panose="020B0604020202020204" pitchFamily="34" charset="0"/>
              <a:buChar char="•"/>
            </a:pPr>
            <a:r>
              <a:rPr lang="en-US" sz="1800" dirty="0"/>
              <a:t>Determine if certain health outcomes are related to the environment or if they could also be due to lifestyle risk factors such as smoking and lack of physical activity. </a:t>
            </a:r>
          </a:p>
          <a:p>
            <a:pPr marL="457200" indent="-457200">
              <a:lnSpc>
                <a:spcPct val="120000"/>
              </a:lnSpc>
              <a:spcBef>
                <a:spcPts val="0"/>
              </a:spcBef>
              <a:buFont typeface="Arial" panose="020B0604020202020204" pitchFamily="34" charset="0"/>
              <a:buChar char="•"/>
            </a:pPr>
            <a:r>
              <a:rPr lang="en-US" sz="1800" dirty="0"/>
              <a:t>Determine the best public health actions to reduce modifiable lifestyle risk factors in their communities.</a:t>
            </a:r>
          </a:p>
          <a:p>
            <a:pPr marL="0" indent="0">
              <a:lnSpc>
                <a:spcPct val="120000"/>
              </a:lnSpc>
              <a:spcBef>
                <a:spcPts val="0"/>
              </a:spcBef>
              <a:buNone/>
            </a:pPr>
            <a:endParaRPr lang="en-US" sz="1800" dirty="0" smtClean="0"/>
          </a:p>
          <a:p>
            <a:pPr marL="0" indent="0">
              <a:lnSpc>
                <a:spcPct val="120000"/>
              </a:lnSpc>
              <a:spcBef>
                <a:spcPts val="0"/>
              </a:spcBef>
              <a:buNone/>
            </a:pPr>
            <a:r>
              <a:rPr lang="en-US" sz="1800" dirty="0" smtClean="0"/>
              <a:t>The </a:t>
            </a:r>
            <a:r>
              <a:rPr lang="en-US" sz="1800" dirty="0"/>
              <a:t>lifestyle risk factor data available on the Tracking Network are collected as part of </a:t>
            </a:r>
            <a:r>
              <a:rPr lang="en-US" sz="1800" dirty="0">
                <a:solidFill>
                  <a:srgbClr val="02084E"/>
                </a:solidFill>
                <a:hlinkClick r:id="rId2"/>
              </a:rPr>
              <a:t>CDC's Behavioral Risk Factor Surveillance System (BRFSS</a:t>
            </a:r>
            <a:r>
              <a:rPr lang="en-US" sz="1800" dirty="0" smtClean="0">
                <a:solidFill>
                  <a:srgbClr val="02084E"/>
                </a:solidFill>
                <a:hlinkClick r:id="rId2"/>
              </a:rPr>
              <a:t>)</a:t>
            </a:r>
            <a:r>
              <a:rPr lang="en-US" sz="1800" dirty="0" smtClean="0"/>
              <a:t>.</a:t>
            </a:r>
            <a:endParaRPr lang="en-US" sz="1800" dirty="0"/>
          </a:p>
        </p:txBody>
      </p:sp>
      <p:sp>
        <p:nvSpPr>
          <p:cNvPr id="6" name="Title 1"/>
          <p:cNvSpPr txBox="1">
            <a:spLocks/>
          </p:cNvSpPr>
          <p:nvPr/>
        </p:nvSpPr>
        <p:spPr>
          <a:xfrm>
            <a:off x="627328"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LIFESTYLE RISK FACTORS DATA</a:t>
            </a:r>
            <a:endParaRPr lang="en-US" sz="3200" dirty="0"/>
          </a:p>
        </p:txBody>
      </p:sp>
      <p:sp>
        <p:nvSpPr>
          <p:cNvPr id="7" name="Freeform 6"/>
          <p:cNvSpPr/>
          <p:nvPr/>
        </p:nvSpPr>
        <p:spPr>
          <a:xfrm>
            <a:off x="0" y="699526"/>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FFA50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104</a:t>
            </a:fld>
            <a:endParaRPr lang="en-US"/>
          </a:p>
        </p:txBody>
      </p:sp>
      <p:sp>
        <p:nvSpPr>
          <p:cNvPr id="4" name="Rectangle 3"/>
          <p:cNvSpPr/>
          <p:nvPr/>
        </p:nvSpPr>
        <p:spPr>
          <a:xfrm>
            <a:off x="1752307" y="6499063"/>
            <a:ext cx="2220480" cy="246221"/>
          </a:xfrm>
          <a:prstGeom prst="rect">
            <a:avLst/>
          </a:prstGeom>
        </p:spPr>
        <p:txBody>
          <a:bodyPr wrap="none">
            <a:spAutoFit/>
          </a:bodyPr>
          <a:lstStyle/>
          <a:p>
            <a:r>
              <a:rPr lang="en-US" sz="1000" dirty="0">
                <a:hlinkClick r:id="rId2"/>
              </a:rPr>
              <a:t>http://</a:t>
            </a:r>
            <a:r>
              <a:rPr lang="en-US" sz="1000" dirty="0" smtClean="0">
                <a:hlinkClick r:id="rId2"/>
              </a:rPr>
              <a:t>www.cdc.gov/brfss/index.html</a:t>
            </a:r>
            <a:r>
              <a:rPr lang="en-US" sz="1000" dirty="0" smtClean="0"/>
              <a:t> </a:t>
            </a:r>
            <a:endParaRPr lang="en-US" sz="1000" dirty="0"/>
          </a:p>
        </p:txBody>
      </p:sp>
      <p:sp>
        <p:nvSpPr>
          <p:cNvPr id="9"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256409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6690" y="1486561"/>
            <a:ext cx="8761564" cy="4750696"/>
          </a:xfrm>
        </p:spPr>
        <p:txBody>
          <a:bodyPr>
            <a:normAutofit fontScale="92500"/>
          </a:bodyPr>
          <a:lstStyle/>
          <a:p>
            <a:pPr marL="0" indent="0">
              <a:buNone/>
            </a:pPr>
            <a:r>
              <a:rPr lang="en-US" sz="2200" dirty="0"/>
              <a:t>Certain factors, like </a:t>
            </a:r>
            <a:r>
              <a:rPr lang="en-US" sz="2200" dirty="0" smtClean="0"/>
              <a:t>sex</a:t>
            </a:r>
            <a:r>
              <a:rPr lang="en-US" sz="2200" dirty="0"/>
              <a:t>, age, or income can influence </a:t>
            </a:r>
            <a:r>
              <a:rPr lang="en-US" sz="2200" dirty="0" smtClean="0"/>
              <a:t>health</a:t>
            </a:r>
            <a:r>
              <a:rPr lang="en-US" sz="2200" dirty="0"/>
              <a:t>, </a:t>
            </a:r>
            <a:r>
              <a:rPr lang="en-US" sz="2200" dirty="0" smtClean="0"/>
              <a:t>the </a:t>
            </a:r>
            <a:r>
              <a:rPr lang="en-US" sz="2200" dirty="0"/>
              <a:t>risk for certain diseases, and </a:t>
            </a:r>
            <a:r>
              <a:rPr lang="en-US" sz="2200" dirty="0" smtClean="0"/>
              <a:t>the risk </a:t>
            </a:r>
            <a:r>
              <a:rPr lang="en-US" sz="2200" dirty="0"/>
              <a:t>for being seriously affected by public health emergencies. The same is true for populations</a:t>
            </a:r>
            <a:r>
              <a:rPr lang="en-US" sz="2200" dirty="0" smtClean="0"/>
              <a:t>.</a:t>
            </a:r>
          </a:p>
          <a:p>
            <a:pPr marL="0" indent="0">
              <a:buNone/>
            </a:pPr>
            <a:endParaRPr lang="en-US" sz="1900" dirty="0" smtClean="0"/>
          </a:p>
          <a:p>
            <a:pPr marL="0" indent="0">
              <a:buNone/>
            </a:pPr>
            <a:r>
              <a:rPr lang="en-US" sz="2200" dirty="0" smtClean="0"/>
              <a:t>Knowing </a:t>
            </a:r>
            <a:r>
              <a:rPr lang="en-US" sz="2200" dirty="0"/>
              <a:t>a population’s characteristics, including their vulnerabilities and resources, can help public health professionals determine possible effects of health problems or environmental conditions on disease trends and patterns over time and across locations. </a:t>
            </a:r>
            <a:endParaRPr lang="en-US" sz="2200" dirty="0" smtClean="0"/>
          </a:p>
          <a:p>
            <a:pPr marL="0" indent="0">
              <a:buNone/>
            </a:pPr>
            <a:endParaRPr lang="en-US" sz="1900" dirty="0" smtClean="0"/>
          </a:p>
          <a:p>
            <a:r>
              <a:rPr lang="en-US" sz="2200" dirty="0"/>
              <a:t>These data can show which areas or population groups are likely to </a:t>
            </a:r>
            <a:r>
              <a:rPr lang="en-US" sz="2200" dirty="0" smtClean="0"/>
              <a:t>be:</a:t>
            </a:r>
            <a:endParaRPr lang="en-US" sz="2200" dirty="0"/>
          </a:p>
          <a:p>
            <a:pPr marL="509588" indent="341313">
              <a:buFont typeface="Arial" panose="020B0604020202020204" pitchFamily="34" charset="0"/>
              <a:buChar char="•"/>
              <a:tabLst>
                <a:tab pos="287338" algn="l"/>
              </a:tabLst>
            </a:pPr>
            <a:r>
              <a:rPr lang="en-US" sz="2200" dirty="0"/>
              <a:t>A</a:t>
            </a:r>
            <a:r>
              <a:rPr lang="en-US" sz="2200" dirty="0" smtClean="0"/>
              <a:t>t-risk </a:t>
            </a:r>
            <a:r>
              <a:rPr lang="en-US" sz="2200" dirty="0"/>
              <a:t>for acute and chronic illnesses.</a:t>
            </a:r>
          </a:p>
          <a:p>
            <a:pPr marL="509588" indent="341313">
              <a:spcBef>
                <a:spcPts val="24"/>
              </a:spcBef>
              <a:buFont typeface="Arial" panose="020B0604020202020204" pitchFamily="34" charset="0"/>
              <a:buChar char="•"/>
              <a:tabLst>
                <a:tab pos="287338" algn="l"/>
              </a:tabLst>
            </a:pPr>
            <a:r>
              <a:rPr lang="en-US" sz="2200" dirty="0"/>
              <a:t>E</a:t>
            </a:r>
            <a:r>
              <a:rPr lang="en-US" sz="2200" dirty="0" smtClean="0"/>
              <a:t>xposed </a:t>
            </a:r>
            <a:r>
              <a:rPr lang="en-US" sz="2200" dirty="0"/>
              <a:t>to different chemicals in the environment.</a:t>
            </a:r>
          </a:p>
          <a:p>
            <a:pPr marL="509588" indent="341313">
              <a:spcBef>
                <a:spcPts val="24"/>
              </a:spcBef>
              <a:buFont typeface="Arial" panose="020B0604020202020204" pitchFamily="34" charset="0"/>
              <a:buChar char="•"/>
              <a:tabLst>
                <a:tab pos="287338" algn="l"/>
              </a:tabLst>
            </a:pPr>
            <a:r>
              <a:rPr lang="en-US" sz="2200" dirty="0"/>
              <a:t>R</a:t>
            </a:r>
            <a:r>
              <a:rPr lang="en-US" sz="2200" dirty="0" smtClean="0"/>
              <a:t>ace </a:t>
            </a:r>
            <a:r>
              <a:rPr lang="en-US" sz="2200" dirty="0"/>
              <a:t>and </a:t>
            </a:r>
            <a:r>
              <a:rPr lang="en-US" sz="2200" dirty="0" smtClean="0"/>
              <a:t>ethnicity.</a:t>
            </a:r>
            <a:endParaRPr lang="en-US" sz="2200" dirty="0"/>
          </a:p>
          <a:p>
            <a:pPr marL="509588" indent="341313">
              <a:spcBef>
                <a:spcPts val="24"/>
              </a:spcBef>
              <a:buFont typeface="Arial" panose="020B0604020202020204" pitchFamily="34" charset="0"/>
              <a:buChar char="•"/>
              <a:tabLst>
                <a:tab pos="287338" algn="l"/>
              </a:tabLst>
            </a:pPr>
            <a:r>
              <a:rPr lang="en-US" sz="2200" dirty="0"/>
              <a:t>A</a:t>
            </a:r>
            <a:r>
              <a:rPr lang="en-US" sz="2200" dirty="0" smtClean="0"/>
              <a:t>ffected </a:t>
            </a:r>
            <a:r>
              <a:rPr lang="en-US" sz="2200" dirty="0"/>
              <a:t>by a public health emergency</a:t>
            </a:r>
            <a:r>
              <a:rPr lang="en-US" sz="2200" dirty="0" smtClean="0"/>
              <a:t>.</a:t>
            </a:r>
            <a:endParaRPr lang="en-US" sz="2200" dirty="0"/>
          </a:p>
        </p:txBody>
      </p:sp>
      <p:sp>
        <p:nvSpPr>
          <p:cNvPr id="9" name="Title 1"/>
          <p:cNvSpPr txBox="1">
            <a:spLocks/>
          </p:cNvSpPr>
          <p:nvPr/>
        </p:nvSpPr>
        <p:spPr>
          <a:xfrm>
            <a:off x="627328" y="274638"/>
            <a:ext cx="8516672"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POPULATIONS AND VULNERABILITIES DATA</a:t>
            </a:r>
            <a:endParaRPr lang="en-US" sz="3200" dirty="0"/>
          </a:p>
        </p:txBody>
      </p:sp>
      <p:sp>
        <p:nvSpPr>
          <p:cNvPr id="10" name="Freeform 9"/>
          <p:cNvSpPr/>
          <p:nvPr/>
        </p:nvSpPr>
        <p:spPr>
          <a:xfrm>
            <a:off x="0" y="699526"/>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FFA50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11" name="Slide Number Placeholder 10"/>
          <p:cNvSpPr>
            <a:spLocks noGrp="1"/>
          </p:cNvSpPr>
          <p:nvPr>
            <p:ph type="sldNum" sz="quarter" idx="10"/>
          </p:nvPr>
        </p:nvSpPr>
        <p:spPr/>
        <p:txBody>
          <a:bodyPr/>
          <a:lstStyle/>
          <a:p>
            <a:fld id="{83DCE0FD-225F-4A7C-A2D5-29F3F12D3456}" type="slidenum">
              <a:rPr lang="en-US" smtClean="0"/>
              <a:t>105</a:t>
            </a:fld>
            <a:endParaRPr lang="en-US"/>
          </a:p>
        </p:txBody>
      </p:sp>
      <p:sp>
        <p:nvSpPr>
          <p:cNvPr id="6"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656456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3DCE0FD-225F-4A7C-A2D5-29F3F12D3456}" type="slidenum">
              <a:rPr lang="en-US" smtClean="0"/>
              <a:t>106</a:t>
            </a:fld>
            <a:endParaRPr lang="en-US"/>
          </a:p>
        </p:txBody>
      </p:sp>
      <p:sp>
        <p:nvSpPr>
          <p:cNvPr id="7" name="Title 1"/>
          <p:cNvSpPr txBox="1">
            <a:spLocks/>
          </p:cNvSpPr>
          <p:nvPr/>
        </p:nvSpPr>
        <p:spPr>
          <a:xfrm>
            <a:off x="627328"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POPULATIONS AND VULNERABILITIES </a:t>
            </a:r>
            <a:r>
              <a:rPr lang="en-US" sz="3200" dirty="0"/>
              <a:t>DATA</a:t>
            </a:r>
          </a:p>
        </p:txBody>
      </p:sp>
      <p:sp>
        <p:nvSpPr>
          <p:cNvPr id="8" name="Freeform 7"/>
          <p:cNvSpPr/>
          <p:nvPr/>
        </p:nvSpPr>
        <p:spPr>
          <a:xfrm>
            <a:off x="0" y="699526"/>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FFA50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graphicFrame>
        <p:nvGraphicFramePr>
          <p:cNvPr id="9" name="Table 8"/>
          <p:cNvGraphicFramePr>
            <a:graphicFrameLocks noGrp="1"/>
          </p:cNvGraphicFramePr>
          <p:nvPr>
            <p:extLst>
              <p:ext uri="{D42A27DB-BD31-4B8C-83A1-F6EECF244321}">
                <p14:modId xmlns:p14="http://schemas.microsoft.com/office/powerpoint/2010/main" val="2590385056"/>
              </p:ext>
            </p:extLst>
          </p:nvPr>
        </p:nvGraphicFramePr>
        <p:xfrm>
          <a:off x="1008184" y="2183614"/>
          <a:ext cx="7159083" cy="3637323"/>
        </p:xfrm>
        <a:graphic>
          <a:graphicData uri="http://schemas.openxmlformats.org/drawingml/2006/table">
            <a:tbl>
              <a:tblPr firstRow="1" firstCol="1" bandRow="1">
                <a:tableStyleId>{5C22544A-7EE6-4342-B048-85BDC9FD1C3A}</a:tableStyleId>
              </a:tblPr>
              <a:tblGrid>
                <a:gridCol w="2263983">
                  <a:extLst>
                    <a:ext uri="{9D8B030D-6E8A-4147-A177-3AD203B41FA5}">
                      <a16:colId xmlns:a16="http://schemas.microsoft.com/office/drawing/2014/main" val="265755295"/>
                    </a:ext>
                  </a:extLst>
                </a:gridCol>
                <a:gridCol w="2488342">
                  <a:extLst>
                    <a:ext uri="{9D8B030D-6E8A-4147-A177-3AD203B41FA5}">
                      <a16:colId xmlns:a16="http://schemas.microsoft.com/office/drawing/2014/main" val="2525082457"/>
                    </a:ext>
                  </a:extLst>
                </a:gridCol>
                <a:gridCol w="2406758">
                  <a:extLst>
                    <a:ext uri="{9D8B030D-6E8A-4147-A177-3AD203B41FA5}">
                      <a16:colId xmlns:a16="http://schemas.microsoft.com/office/drawing/2014/main" val="3843973257"/>
                    </a:ext>
                  </a:extLst>
                </a:gridCol>
              </a:tblGrid>
              <a:tr h="595522">
                <a:tc>
                  <a:txBody>
                    <a:bodyPr/>
                    <a:lstStyle/>
                    <a:p>
                      <a:pPr marL="0" marR="0" indent="0" algn="ctr">
                        <a:lnSpc>
                          <a:spcPct val="115000"/>
                        </a:lnSpc>
                        <a:spcBef>
                          <a:spcPts val="0"/>
                        </a:spcBef>
                        <a:spcAft>
                          <a:spcPts val="1000"/>
                        </a:spcAft>
                      </a:pPr>
                      <a:r>
                        <a:rPr lang="en-US" sz="1600" dirty="0" smtClean="0">
                          <a:solidFill>
                            <a:schemeClr val="tx1">
                              <a:lumMod val="75000"/>
                              <a:lumOff val="25000"/>
                            </a:schemeClr>
                          </a:solidFill>
                          <a:effectLst/>
                        </a:rPr>
                        <a:t>Demographics</a:t>
                      </a:r>
                      <a:endParaRPr lang="en-US"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0" algn="ctr">
                        <a:lnSpc>
                          <a:spcPct val="115000"/>
                        </a:lnSpc>
                        <a:spcBef>
                          <a:spcPts val="0"/>
                        </a:spcBef>
                        <a:spcAft>
                          <a:spcPts val="1000"/>
                        </a:spcAft>
                      </a:pPr>
                      <a:r>
                        <a:rPr lang="en-US" sz="1600" dirty="0" smtClean="0">
                          <a:solidFill>
                            <a:schemeClr val="tx1">
                              <a:lumMod val="75000"/>
                              <a:lumOff val="25000"/>
                            </a:schemeClr>
                          </a:solidFill>
                          <a:effectLst/>
                        </a:rPr>
                        <a:t>Health Status</a:t>
                      </a:r>
                      <a:endParaRPr lang="en-US"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600" dirty="0" smtClean="0">
                          <a:solidFill>
                            <a:schemeClr val="tx1">
                              <a:lumMod val="75000"/>
                              <a:lumOff val="25000"/>
                            </a:schemeClr>
                          </a:solidFill>
                          <a:effectLst/>
                        </a:rPr>
                        <a:t>Socioeconomic Factors</a:t>
                      </a: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654786866"/>
                  </a:ext>
                </a:extLst>
              </a:tr>
              <a:tr h="3041801">
                <a:tc>
                  <a:txBody>
                    <a:bodyPr/>
                    <a:lstStyle/>
                    <a:p>
                      <a:pPr marL="0" marR="0" lvl="0" indent="0">
                        <a:lnSpc>
                          <a:spcPct val="150000"/>
                        </a:lnSpc>
                        <a:spcBef>
                          <a:spcPts val="0"/>
                        </a:spcBef>
                        <a:spcAft>
                          <a:spcPts val="0"/>
                        </a:spcAft>
                        <a:buFont typeface="Symbol" panose="05050102010706020507" pitchFamily="18" charset="2"/>
                        <a:buNone/>
                      </a:pPr>
                      <a:endParaRPr lang="en-US" sz="500" b="0" dirty="0" smtClean="0">
                        <a:solidFill>
                          <a:schemeClr val="bg1"/>
                        </a:solidFill>
                        <a:effectLst/>
                      </a:endParaRPr>
                    </a:p>
                    <a:p>
                      <a:pPr marL="111125" marR="0" lvl="0" indent="-111125">
                        <a:lnSpc>
                          <a:spcPct val="150000"/>
                        </a:lnSpc>
                        <a:spcBef>
                          <a:spcPts val="0"/>
                        </a:spcBef>
                        <a:spcAft>
                          <a:spcPts val="0"/>
                        </a:spcAft>
                        <a:buFont typeface="Symbol" panose="05050102010706020507" pitchFamily="18" charset="2"/>
                        <a:buChar char=""/>
                      </a:pPr>
                      <a:r>
                        <a:rPr lang="en-US" sz="1600" b="0" dirty="0" smtClean="0">
                          <a:solidFill>
                            <a:schemeClr val="tx1">
                              <a:lumMod val="75000"/>
                              <a:lumOff val="25000"/>
                            </a:schemeClr>
                          </a:solidFill>
                          <a:effectLst/>
                        </a:rPr>
                        <a:t>Age</a:t>
                      </a:r>
                      <a:endParaRPr lang="en-US" sz="1600" b="0" dirty="0">
                        <a:solidFill>
                          <a:schemeClr val="tx1">
                            <a:lumMod val="75000"/>
                            <a:lumOff val="25000"/>
                          </a:schemeClr>
                        </a:solidFill>
                        <a:effectLst/>
                      </a:endParaRPr>
                    </a:p>
                    <a:p>
                      <a:pPr marL="111125" marR="0" lvl="0" indent="-1111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English language proficiency</a:t>
                      </a:r>
                    </a:p>
                    <a:p>
                      <a:pPr marL="111125" marR="0" lvl="0" indent="-1111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Household type</a:t>
                      </a:r>
                    </a:p>
                    <a:p>
                      <a:pPr marL="111125" marR="0" lvl="0" indent="-1111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Population density</a:t>
                      </a:r>
                    </a:p>
                    <a:p>
                      <a:pPr marL="111125" marR="0" lvl="0" indent="-1111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Race and ethnicity</a:t>
                      </a:r>
                    </a:p>
                    <a:p>
                      <a:pPr marL="111125" marR="0" lvl="0" indent="-111125">
                        <a:lnSpc>
                          <a:spcPct val="150000"/>
                        </a:lnSpc>
                        <a:spcBef>
                          <a:spcPts val="0"/>
                        </a:spcBef>
                        <a:spcAft>
                          <a:spcPts val="0"/>
                        </a:spcAft>
                        <a:buFont typeface="Symbol" panose="05050102010706020507" pitchFamily="18" charset="2"/>
                        <a:buChar char=""/>
                      </a:pPr>
                      <a:r>
                        <a:rPr lang="en-US" sz="1600" b="0" dirty="0" smtClean="0">
                          <a:solidFill>
                            <a:schemeClr val="tx1">
                              <a:lumMod val="75000"/>
                              <a:lumOff val="25000"/>
                            </a:schemeClr>
                          </a:solidFill>
                          <a:effectLst/>
                        </a:rPr>
                        <a:t>Sex</a:t>
                      </a:r>
                      <a:r>
                        <a:rPr lang="en-US" sz="1600" dirty="0">
                          <a:solidFill>
                            <a:srgbClr val="003C9F"/>
                          </a:solidFill>
                          <a:effectLst/>
                        </a:rPr>
                        <a:t> </a:t>
                      </a:r>
                      <a:endParaRPr lang="en-US" sz="1600" dirty="0">
                        <a:solidFill>
                          <a:srgbClr val="003C9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nSpc>
                          <a:spcPct val="150000"/>
                        </a:lnSpc>
                        <a:spcBef>
                          <a:spcPts val="0"/>
                        </a:spcBef>
                        <a:spcAft>
                          <a:spcPts val="0"/>
                        </a:spcAft>
                        <a:buFont typeface="Symbol" panose="05050102010706020507" pitchFamily="18" charset="2"/>
                        <a:buNone/>
                      </a:pPr>
                      <a:endParaRPr lang="en-US" sz="500" b="0" dirty="0" smtClean="0">
                        <a:solidFill>
                          <a:schemeClr val="bg1"/>
                        </a:solidFill>
                        <a:effectLst/>
                      </a:endParaRPr>
                    </a:p>
                    <a:p>
                      <a:pPr marL="111125" marR="0" lvl="0" indent="-111125">
                        <a:lnSpc>
                          <a:spcPct val="150000"/>
                        </a:lnSpc>
                        <a:spcBef>
                          <a:spcPts val="0"/>
                        </a:spcBef>
                        <a:spcAft>
                          <a:spcPts val="0"/>
                        </a:spcAft>
                        <a:buFont typeface="Symbol" panose="05050102010706020507" pitchFamily="18" charset="2"/>
                        <a:buChar char=""/>
                      </a:pPr>
                      <a:r>
                        <a:rPr lang="en-US" sz="1600" b="0" dirty="0" smtClean="0">
                          <a:solidFill>
                            <a:schemeClr val="tx1">
                              <a:lumMod val="75000"/>
                              <a:lumOff val="25000"/>
                            </a:schemeClr>
                          </a:solidFill>
                          <a:effectLst/>
                        </a:rPr>
                        <a:t>Chronic </a:t>
                      </a:r>
                      <a:r>
                        <a:rPr lang="en-US" sz="1600" b="0" dirty="0">
                          <a:solidFill>
                            <a:schemeClr val="tx1">
                              <a:lumMod val="75000"/>
                              <a:lumOff val="25000"/>
                            </a:schemeClr>
                          </a:solidFill>
                          <a:effectLst/>
                        </a:rPr>
                        <a:t>health conditions </a:t>
                      </a:r>
                    </a:p>
                    <a:p>
                      <a:pPr marL="111125" marR="0" lvl="0" indent="-1111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Disabilities </a:t>
                      </a:r>
                    </a:p>
                    <a:p>
                      <a:pPr marL="111125" marR="0" lvl="0" indent="-1111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Health insurance status</a:t>
                      </a:r>
                    </a:p>
                    <a:p>
                      <a:pPr marL="111125" marR="0" indent="-111125">
                        <a:lnSpc>
                          <a:spcPct val="150000"/>
                        </a:lnSpc>
                        <a:spcBef>
                          <a:spcPts val="0"/>
                        </a:spcBef>
                        <a:spcAft>
                          <a:spcPts val="0"/>
                        </a:spcAft>
                      </a:pPr>
                      <a:endParaRPr lang="en-US" sz="1600" dirty="0">
                        <a:solidFill>
                          <a:srgbClr val="003C9F"/>
                        </a:solidFill>
                        <a:effectLst/>
                      </a:endParaRPr>
                    </a:p>
                  </a:txBody>
                  <a:tcPr marL="68580" marR="68580" marT="0" marB="0">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11125" marR="0" lvl="0" indent="0">
                        <a:lnSpc>
                          <a:spcPct val="150000"/>
                        </a:lnSpc>
                        <a:spcBef>
                          <a:spcPts val="0"/>
                        </a:spcBef>
                        <a:spcAft>
                          <a:spcPts val="0"/>
                        </a:spcAft>
                        <a:buFont typeface="Symbol" panose="05050102010706020507" pitchFamily="18" charset="2"/>
                        <a:buNone/>
                      </a:pPr>
                      <a:endParaRPr lang="en-US" sz="500" b="0" dirty="0" smtClean="0">
                        <a:solidFill>
                          <a:schemeClr val="bg1"/>
                        </a:solidFill>
                        <a:effectLst/>
                      </a:endParaRPr>
                    </a:p>
                    <a:p>
                      <a:pPr marL="234950" marR="0" lvl="0" indent="-123825">
                        <a:lnSpc>
                          <a:spcPct val="150000"/>
                        </a:lnSpc>
                        <a:spcBef>
                          <a:spcPts val="0"/>
                        </a:spcBef>
                        <a:spcAft>
                          <a:spcPts val="0"/>
                        </a:spcAft>
                        <a:buFont typeface="Symbol" panose="05050102010706020507" pitchFamily="18" charset="2"/>
                        <a:buChar char=""/>
                      </a:pPr>
                      <a:r>
                        <a:rPr lang="en-US" sz="1600" b="0" dirty="0" smtClean="0">
                          <a:solidFill>
                            <a:schemeClr val="tx1">
                              <a:lumMod val="75000"/>
                              <a:lumOff val="25000"/>
                            </a:schemeClr>
                          </a:solidFill>
                          <a:effectLst/>
                        </a:rPr>
                        <a:t>Education </a:t>
                      </a:r>
                      <a:r>
                        <a:rPr lang="en-US" sz="1600" b="0" dirty="0">
                          <a:solidFill>
                            <a:schemeClr val="tx1">
                              <a:lumMod val="75000"/>
                              <a:lumOff val="25000"/>
                            </a:schemeClr>
                          </a:solidFill>
                          <a:effectLst/>
                        </a:rPr>
                        <a:t>level </a:t>
                      </a:r>
                    </a:p>
                    <a:p>
                      <a:pPr marL="234950" marR="0" lvl="0" indent="-1238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Employment status</a:t>
                      </a:r>
                    </a:p>
                    <a:p>
                      <a:pPr marL="234950" marR="0" lvl="0" indent="-1238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Household income</a:t>
                      </a:r>
                    </a:p>
                    <a:p>
                      <a:pPr marL="234950" marR="0" lvl="0" indent="-123825">
                        <a:lnSpc>
                          <a:spcPct val="150000"/>
                        </a:lnSpc>
                        <a:spcBef>
                          <a:spcPts val="0"/>
                        </a:spcBef>
                        <a:spcAft>
                          <a:spcPts val="0"/>
                        </a:spcAft>
                        <a:buFont typeface="Symbol" panose="05050102010706020507" pitchFamily="18" charset="2"/>
                        <a:buChar char=""/>
                      </a:pPr>
                      <a:r>
                        <a:rPr lang="en-US" sz="1600" b="0" dirty="0">
                          <a:solidFill>
                            <a:schemeClr val="tx1">
                              <a:lumMod val="75000"/>
                              <a:lumOff val="25000"/>
                            </a:schemeClr>
                          </a:solidFill>
                          <a:effectLst/>
                        </a:rPr>
                        <a:t>Poverty status</a:t>
                      </a:r>
                    </a:p>
                    <a:p>
                      <a:pPr marL="234950" marR="0" indent="-123825">
                        <a:lnSpc>
                          <a:spcPct val="150000"/>
                        </a:lnSpc>
                        <a:spcBef>
                          <a:spcPts val="0"/>
                        </a:spcBef>
                        <a:spcAft>
                          <a:spcPts val="1000"/>
                        </a:spcAft>
                      </a:pPr>
                      <a:endParaRPr lang="en-US" sz="1600" dirty="0">
                        <a:solidFill>
                          <a:srgbClr val="003C9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556106861"/>
                  </a:ext>
                </a:extLst>
              </a:tr>
            </a:tbl>
          </a:graphicData>
        </a:graphic>
      </p:graphicFrame>
      <p:sp>
        <p:nvSpPr>
          <p:cNvPr id="10" name="Rectangle 1"/>
          <p:cNvSpPr>
            <a:spLocks noChangeArrowheads="1"/>
          </p:cNvSpPr>
          <p:nvPr/>
        </p:nvSpPr>
        <p:spPr bwMode="auto">
          <a:xfrm>
            <a:off x="987883" y="1383395"/>
            <a:ext cx="7190535" cy="800219"/>
          </a:xfrm>
          <a:prstGeom prst="rect">
            <a:avLst/>
          </a:prstGeom>
          <a:solidFill>
            <a:schemeClr val="tx2"/>
          </a:solidFill>
          <a:ln>
            <a:solidFill>
              <a:srgbClr val="02084E"/>
            </a:solidFill>
          </a:ln>
          <a:effec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bg1"/>
                </a:solidFill>
                <a:effectLst/>
                <a:latin typeface="+mj-lt"/>
                <a:ea typeface="Times New Roman" panose="02020603050405020304" pitchFamily="18" charset="0"/>
                <a:cs typeface="Times New Roman" panose="02020603050405020304" pitchFamily="18" charset="0"/>
              </a:rPr>
              <a:t>Categories of population characteristics and vulnerabilities</a:t>
            </a:r>
            <a:r>
              <a:rPr kumimoji="0" lang="en-US" altLang="en-US" b="1" i="0" u="none" strike="noStrike" cap="none" normalizeH="0" dirty="0" smtClean="0">
                <a:ln>
                  <a:noFill/>
                </a:ln>
                <a:solidFill>
                  <a:schemeClr val="bg1"/>
                </a:solidFill>
                <a:effectLst/>
                <a:latin typeface="+mj-lt"/>
                <a:ea typeface="Times New Roman" panose="02020603050405020304" pitchFamily="18" charset="0"/>
                <a:cs typeface="Times New Roman" panose="02020603050405020304" pitchFamily="18" charset="0"/>
              </a:rPr>
              <a:t> data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bg1"/>
              </a:solidFill>
              <a:effectLst/>
              <a:latin typeface="+mj-lt"/>
            </a:endParaRPr>
          </a:p>
        </p:txBody>
      </p:sp>
      <p:sp>
        <p:nvSpPr>
          <p:cNvPr id="11"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15501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96230" y="419691"/>
            <a:ext cx="5216142" cy="1421851"/>
          </a:xfrm>
        </p:spPr>
        <p:txBody>
          <a:bodyPr>
            <a:normAutofit/>
          </a:bodyPr>
          <a:lstStyle/>
          <a:p>
            <a:r>
              <a:rPr lang="en-US" sz="3200" dirty="0">
                <a:solidFill>
                  <a:schemeClr val="tx2"/>
                </a:solidFill>
              </a:rPr>
              <a:t>Knowledge Check</a:t>
            </a:r>
          </a:p>
        </p:txBody>
      </p:sp>
      <p:sp>
        <p:nvSpPr>
          <p:cNvPr id="3" name="Slide Number Placeholder 2"/>
          <p:cNvSpPr>
            <a:spLocks noGrp="1"/>
          </p:cNvSpPr>
          <p:nvPr>
            <p:ph type="sldNum" sz="quarter" idx="12"/>
          </p:nvPr>
        </p:nvSpPr>
        <p:spPr/>
        <p:txBody>
          <a:bodyPr/>
          <a:lstStyle/>
          <a:p>
            <a:fld id="{83DCE0FD-225F-4A7C-A2D5-29F3F12D3456}" type="slidenum">
              <a:rPr lang="en-US" smtClean="0"/>
              <a:t>107</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926763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476" y="1475329"/>
            <a:ext cx="8495414" cy="1114416"/>
          </a:xfrm>
        </p:spPr>
        <p:txBody>
          <a:bodyPr>
            <a:normAutofit/>
          </a:bodyPr>
          <a:lstStyle/>
          <a:p>
            <a:pPr marL="514350" indent="-514350">
              <a:buFont typeface="+mj-lt"/>
              <a:buAutoNum type="arabicPeriod"/>
            </a:pPr>
            <a:r>
              <a:rPr lang="en-US" sz="2400" b="1" dirty="0" smtClean="0"/>
              <a:t>The Tracking Network has data on all of the following environmental hazards EXCEPT:</a:t>
            </a:r>
          </a:p>
        </p:txBody>
      </p:sp>
      <p:sp>
        <p:nvSpPr>
          <p:cNvPr id="4" name="Slide Number Placeholder 3"/>
          <p:cNvSpPr>
            <a:spLocks noGrp="1"/>
          </p:cNvSpPr>
          <p:nvPr>
            <p:ph type="sldNum" sz="quarter" idx="10"/>
          </p:nvPr>
        </p:nvSpPr>
        <p:spPr/>
        <p:txBody>
          <a:bodyPr/>
          <a:lstStyle/>
          <a:p>
            <a:fld id="{83DCE0FD-225F-4A7C-A2D5-29F3F12D3456}" type="slidenum">
              <a:rPr lang="en-US" smtClean="0"/>
              <a:t>108</a:t>
            </a:fld>
            <a:endParaRPr lang="en-US"/>
          </a:p>
        </p:txBody>
      </p:sp>
      <p:sp>
        <p:nvSpPr>
          <p:cNvPr id="8" name="Content Placeholder 3"/>
          <p:cNvSpPr txBox="1">
            <a:spLocks/>
          </p:cNvSpPr>
          <p:nvPr/>
        </p:nvSpPr>
        <p:spPr>
          <a:xfrm>
            <a:off x="214476" y="1002595"/>
            <a:ext cx="7886700" cy="514052"/>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20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b="1" dirty="0" smtClean="0"/>
              <a:t>Read each statement and click whether it is TRUE or FALSE. </a:t>
            </a:r>
            <a:endParaRPr lang="en-US" sz="2400" b="1" dirty="0"/>
          </a:p>
        </p:txBody>
      </p:sp>
      <p:sp>
        <p:nvSpPr>
          <p:cNvPr id="9" name="Title 2"/>
          <p:cNvSpPr>
            <a:spLocks noGrp="1"/>
          </p:cNvSpPr>
          <p:nvPr>
            <p:ph type="title"/>
          </p:nvPr>
        </p:nvSpPr>
        <p:spPr>
          <a:xfrm>
            <a:off x="214476" y="228489"/>
            <a:ext cx="8300874" cy="833054"/>
          </a:xfrm>
        </p:spPr>
        <p:txBody>
          <a:bodyPr>
            <a:normAutofit/>
          </a:bodyPr>
          <a:lstStyle/>
          <a:p>
            <a:r>
              <a:rPr lang="en-US" sz="3200" b="1" dirty="0" smtClean="0"/>
              <a:t>KNOWLEDGE CHECK 4</a:t>
            </a:r>
            <a:endParaRPr lang="en-US" sz="3200" b="1" dirty="0"/>
          </a:p>
        </p:txBody>
      </p:sp>
      <p:sp>
        <p:nvSpPr>
          <p:cNvPr id="2" name="A."/>
          <p:cNvSpPr/>
          <p:nvPr/>
        </p:nvSpPr>
        <p:spPr>
          <a:xfrm>
            <a:off x="214476" y="2381996"/>
            <a:ext cx="2076209" cy="415498"/>
          </a:xfrm>
          <a:prstGeom prst="rect">
            <a:avLst/>
          </a:prstGeom>
        </p:spPr>
        <p:txBody>
          <a:bodyPr wrap="none">
            <a:spAutoFit/>
          </a:bodyPr>
          <a:lstStyle/>
          <a:p>
            <a:pPr marL="971550" lvl="1" indent="-514350">
              <a:buFont typeface="+mj-lt"/>
              <a:buAutoNum type="alphaLcPeriod"/>
            </a:pPr>
            <a:r>
              <a:rPr lang="en-US" sz="2000" dirty="0">
                <a:solidFill>
                  <a:schemeClr val="tx1">
                    <a:lumMod val="75000"/>
                    <a:lumOff val="25000"/>
                  </a:schemeClr>
                </a:solidFill>
              </a:rPr>
              <a:t>Climate</a:t>
            </a:r>
          </a:p>
        </p:txBody>
      </p:sp>
      <p:sp>
        <p:nvSpPr>
          <p:cNvPr id="6" name="B."/>
          <p:cNvSpPr/>
          <p:nvPr/>
        </p:nvSpPr>
        <p:spPr>
          <a:xfrm>
            <a:off x="214476" y="2910186"/>
            <a:ext cx="3390672" cy="415498"/>
          </a:xfrm>
          <a:prstGeom prst="rect">
            <a:avLst/>
          </a:prstGeom>
        </p:spPr>
        <p:txBody>
          <a:bodyPr wrap="none">
            <a:spAutoFit/>
          </a:bodyPr>
          <a:lstStyle/>
          <a:p>
            <a:pPr marL="971550" lvl="1" indent="-514350">
              <a:buFont typeface="+mj-lt"/>
              <a:buAutoNum type="alphaLcPeriod" startAt="2"/>
            </a:pPr>
            <a:r>
              <a:rPr lang="en-US" sz="2000" dirty="0">
                <a:solidFill>
                  <a:schemeClr val="tx1">
                    <a:lumMod val="75000"/>
                    <a:lumOff val="25000"/>
                  </a:schemeClr>
                </a:solidFill>
              </a:rPr>
              <a:t>Community design</a:t>
            </a:r>
          </a:p>
        </p:txBody>
      </p:sp>
      <p:sp>
        <p:nvSpPr>
          <p:cNvPr id="7" name="C."/>
          <p:cNvSpPr/>
          <p:nvPr/>
        </p:nvSpPr>
        <p:spPr>
          <a:xfrm>
            <a:off x="214476" y="3438376"/>
            <a:ext cx="3374642" cy="415498"/>
          </a:xfrm>
          <a:prstGeom prst="rect">
            <a:avLst/>
          </a:prstGeom>
        </p:spPr>
        <p:txBody>
          <a:bodyPr wrap="none">
            <a:spAutoFit/>
          </a:bodyPr>
          <a:lstStyle/>
          <a:p>
            <a:pPr marL="971550" lvl="1" indent="-514350">
              <a:buFont typeface="+mj-lt"/>
              <a:buAutoNum type="alphaLcPeriod" startAt="3"/>
            </a:pPr>
            <a:r>
              <a:rPr lang="en-US" sz="2000" dirty="0">
                <a:solidFill>
                  <a:schemeClr val="tx1">
                    <a:lumMod val="75000"/>
                    <a:lumOff val="25000"/>
                  </a:schemeClr>
                </a:solidFill>
              </a:rPr>
              <a:t>Indoor air pollution</a:t>
            </a:r>
          </a:p>
        </p:txBody>
      </p:sp>
      <p:sp>
        <p:nvSpPr>
          <p:cNvPr id="10" name="D."/>
          <p:cNvSpPr/>
          <p:nvPr/>
        </p:nvSpPr>
        <p:spPr>
          <a:xfrm>
            <a:off x="214476" y="3966566"/>
            <a:ext cx="3584636" cy="415498"/>
          </a:xfrm>
          <a:prstGeom prst="rect">
            <a:avLst/>
          </a:prstGeom>
        </p:spPr>
        <p:txBody>
          <a:bodyPr wrap="none">
            <a:spAutoFit/>
          </a:bodyPr>
          <a:lstStyle/>
          <a:p>
            <a:pPr marL="971550" lvl="1" indent="-514350">
              <a:buFont typeface="+mj-lt"/>
              <a:buAutoNum type="alphaLcPeriod" startAt="4"/>
            </a:pPr>
            <a:r>
              <a:rPr lang="en-US" sz="2000" dirty="0">
                <a:solidFill>
                  <a:schemeClr val="tx1">
                    <a:lumMod val="75000"/>
                    <a:lumOff val="25000"/>
                  </a:schemeClr>
                </a:solidFill>
              </a:rPr>
              <a:t>Outdoor air pollution</a:t>
            </a:r>
          </a:p>
        </p:txBody>
      </p:sp>
      <p:sp>
        <p:nvSpPr>
          <p:cNvPr id="11"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12" name="Rounded Rectangle 11"/>
          <p:cNvSpPr/>
          <p:nvPr/>
        </p:nvSpPr>
        <p:spPr>
          <a:xfrm>
            <a:off x="2064829" y="2899252"/>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C, “Indoor air pollution.” </a:t>
            </a:r>
          </a:p>
          <a:p>
            <a:pPr algn="ctr"/>
            <a:r>
              <a:rPr lang="en-US" dirty="0" smtClean="0">
                <a:solidFill>
                  <a:schemeClr val="tx1"/>
                </a:solidFill>
              </a:rPr>
              <a:t>Hit “Next” to proceed.</a:t>
            </a:r>
            <a:endParaRPr lang="en-US" dirty="0">
              <a:solidFill>
                <a:schemeClr val="tx1"/>
              </a:solidFill>
            </a:endParaRPr>
          </a:p>
        </p:txBody>
      </p:sp>
      <p:sp>
        <p:nvSpPr>
          <p:cNvPr id="13" name="Rounded Rectangle 12"/>
          <p:cNvSpPr/>
          <p:nvPr/>
        </p:nvSpPr>
        <p:spPr>
          <a:xfrm>
            <a:off x="2064829" y="2895485"/>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C, “Indoor air pollution.” </a:t>
            </a:r>
          </a:p>
          <a:p>
            <a:pPr algn="ctr"/>
            <a:r>
              <a:rPr lang="en-US" dirty="0" smtClean="0">
                <a:solidFill>
                  <a:schemeClr val="tx1"/>
                </a:solidFill>
              </a:rPr>
              <a:t>Hit “Next” to proceed.</a:t>
            </a:r>
            <a:endParaRPr lang="en-US" dirty="0">
              <a:solidFill>
                <a:schemeClr val="tx1"/>
              </a:solidFill>
            </a:endParaRPr>
          </a:p>
        </p:txBody>
      </p:sp>
      <p:sp>
        <p:nvSpPr>
          <p:cNvPr id="14" name="Rounded Rectangle 13"/>
          <p:cNvSpPr/>
          <p:nvPr/>
        </p:nvSpPr>
        <p:spPr>
          <a:xfrm>
            <a:off x="2064829" y="2891718"/>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C, “Indoor air pollution.” </a:t>
            </a:r>
          </a:p>
          <a:p>
            <a:pPr algn="ctr"/>
            <a:r>
              <a:rPr lang="en-US" dirty="0" smtClean="0">
                <a:solidFill>
                  <a:schemeClr val="tx1"/>
                </a:solidFill>
              </a:rPr>
              <a:t>Hit “Next” to proceed.</a:t>
            </a:r>
            <a:endParaRPr lang="en-US" dirty="0">
              <a:solidFill>
                <a:schemeClr val="tx1"/>
              </a:solidFill>
            </a:endParaRPr>
          </a:p>
        </p:txBody>
      </p:sp>
      <p:sp>
        <p:nvSpPr>
          <p:cNvPr id="15" name="Rounded Rectangle 14"/>
          <p:cNvSpPr/>
          <p:nvPr/>
        </p:nvSpPr>
        <p:spPr>
          <a:xfrm>
            <a:off x="2064829" y="2887951"/>
            <a:ext cx="4689566" cy="128820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“Indoor air pollution”!</a:t>
            </a:r>
          </a:p>
          <a:p>
            <a:pPr algn="ctr"/>
            <a:r>
              <a:rPr lang="en-US" dirty="0" smtClean="0">
                <a:solidFill>
                  <a:schemeClr val="tx1"/>
                </a:solidFill>
              </a:rPr>
              <a:t> </a:t>
            </a:r>
          </a:p>
          <a:p>
            <a:pPr algn="ctr"/>
            <a:r>
              <a:rPr lang="en-US" dirty="0" smtClean="0">
                <a:solidFill>
                  <a:schemeClr val="tx1"/>
                </a:solidFill>
              </a:rPr>
              <a:t>Hit “Next” to proceed.</a:t>
            </a:r>
            <a:endParaRPr lang="en-US" dirty="0">
              <a:solidFill>
                <a:schemeClr val="tx1"/>
              </a:solidFill>
            </a:endParaRPr>
          </a:p>
        </p:txBody>
      </p:sp>
    </p:spTree>
    <p:extLst>
      <p:ext uri="{BB962C8B-B14F-4D97-AF65-F5344CB8AC3E}">
        <p14:creationId xmlns:p14="http://schemas.microsoft.com/office/powerpoint/2010/main" val="3486993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12" grpId="0" animBg="1"/>
      <p:bldP spid="13" grpId="0" animBg="1"/>
      <p:bldP spid="14" grpId="0" animBg="1"/>
      <p:bldP spid="1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476" y="1485727"/>
            <a:ext cx="8115300" cy="4472111"/>
          </a:xfrm>
        </p:spPr>
        <p:txBody>
          <a:bodyPr>
            <a:normAutofit/>
          </a:bodyPr>
          <a:lstStyle/>
          <a:p>
            <a:pPr marL="514350" indent="-514350">
              <a:buFont typeface="+mj-lt"/>
              <a:buAutoNum type="arabicPeriod" startAt="2"/>
            </a:pPr>
            <a:r>
              <a:rPr lang="en-US" sz="2400" b="1" dirty="0"/>
              <a:t>The Tracking Network has data on the following health effects:  </a:t>
            </a:r>
          </a:p>
        </p:txBody>
      </p:sp>
      <p:sp>
        <p:nvSpPr>
          <p:cNvPr id="4" name="Title 1"/>
          <p:cNvSpPr txBox="1">
            <a:spLocks/>
          </p:cNvSpPr>
          <p:nvPr/>
        </p:nvSpPr>
        <p:spPr>
          <a:xfrm>
            <a:off x="404038" y="315301"/>
            <a:ext cx="7886700" cy="1180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
        <p:nvSpPr>
          <p:cNvPr id="10" name="Slide Number Placeholder 9"/>
          <p:cNvSpPr>
            <a:spLocks noGrp="1"/>
          </p:cNvSpPr>
          <p:nvPr>
            <p:ph type="sldNum" sz="quarter" idx="10"/>
          </p:nvPr>
        </p:nvSpPr>
        <p:spPr/>
        <p:txBody>
          <a:bodyPr/>
          <a:lstStyle/>
          <a:p>
            <a:fld id="{83DCE0FD-225F-4A7C-A2D5-29F3F12D3456}" type="slidenum">
              <a:rPr lang="en-US" smtClean="0"/>
              <a:t>109</a:t>
            </a:fld>
            <a:endParaRPr lang="en-US"/>
          </a:p>
        </p:txBody>
      </p:sp>
      <p:sp>
        <p:nvSpPr>
          <p:cNvPr id="11" name="Content Placeholder 3"/>
          <p:cNvSpPr txBox="1">
            <a:spLocks/>
          </p:cNvSpPr>
          <p:nvPr/>
        </p:nvSpPr>
        <p:spPr>
          <a:xfrm>
            <a:off x="214476" y="1021559"/>
            <a:ext cx="7886700" cy="514052"/>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20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b="1" dirty="0" smtClean="0"/>
              <a:t>Read each statement and click whether it is TRUE or FALSE. </a:t>
            </a:r>
            <a:endParaRPr lang="en-US" sz="2400" b="1" dirty="0"/>
          </a:p>
        </p:txBody>
      </p:sp>
      <p:sp>
        <p:nvSpPr>
          <p:cNvPr id="12" name="Title 2"/>
          <p:cNvSpPr>
            <a:spLocks noGrp="1"/>
          </p:cNvSpPr>
          <p:nvPr>
            <p:ph type="title"/>
          </p:nvPr>
        </p:nvSpPr>
        <p:spPr>
          <a:xfrm>
            <a:off x="214476" y="228489"/>
            <a:ext cx="8300874" cy="833054"/>
          </a:xfrm>
        </p:spPr>
        <p:txBody>
          <a:bodyPr>
            <a:normAutofit/>
          </a:bodyPr>
          <a:lstStyle/>
          <a:p>
            <a:r>
              <a:rPr lang="en-US" sz="3200" b="1" dirty="0" smtClean="0"/>
              <a:t>KNOWLEDGE CHECK 4</a:t>
            </a:r>
            <a:endParaRPr lang="en-US" sz="3200" b="1" dirty="0"/>
          </a:p>
        </p:txBody>
      </p:sp>
      <p:sp>
        <p:nvSpPr>
          <p:cNvPr id="2" name="A."/>
          <p:cNvSpPr/>
          <p:nvPr/>
        </p:nvSpPr>
        <p:spPr>
          <a:xfrm>
            <a:off x="214476" y="2387837"/>
            <a:ext cx="7389154" cy="707886"/>
          </a:xfrm>
          <a:prstGeom prst="rect">
            <a:avLst/>
          </a:prstGeom>
        </p:spPr>
        <p:txBody>
          <a:bodyPr wrap="square">
            <a:spAutoFit/>
          </a:bodyPr>
          <a:lstStyle/>
          <a:p>
            <a:pPr marL="971550" lvl="1" indent="-514350">
              <a:buFont typeface="+mj-lt"/>
              <a:buAutoNum type="alphaLcPeriod"/>
            </a:pPr>
            <a:r>
              <a:rPr lang="en-US" sz="2000" dirty="0">
                <a:solidFill>
                  <a:schemeClr val="tx1">
                    <a:lumMod val="75000"/>
                    <a:lumOff val="25000"/>
                  </a:schemeClr>
                </a:solidFill>
              </a:rPr>
              <a:t>Adult lead poisoning, asthma, birth defects, heat stress illness</a:t>
            </a:r>
          </a:p>
        </p:txBody>
      </p:sp>
      <p:sp>
        <p:nvSpPr>
          <p:cNvPr id="5" name="B."/>
          <p:cNvSpPr/>
          <p:nvPr/>
        </p:nvSpPr>
        <p:spPr>
          <a:xfrm>
            <a:off x="214476" y="3184822"/>
            <a:ext cx="7389154" cy="400110"/>
          </a:xfrm>
          <a:prstGeom prst="rect">
            <a:avLst/>
          </a:prstGeom>
        </p:spPr>
        <p:txBody>
          <a:bodyPr wrap="square">
            <a:spAutoFit/>
          </a:bodyPr>
          <a:lstStyle/>
          <a:p>
            <a:pPr marL="971550" lvl="1" indent="-514350">
              <a:buFont typeface="+mj-lt"/>
              <a:buAutoNum type="alphaLcPeriod" startAt="2"/>
            </a:pPr>
            <a:r>
              <a:rPr lang="en-US" sz="2000" dirty="0">
                <a:solidFill>
                  <a:schemeClr val="tx1">
                    <a:lumMod val="75000"/>
                    <a:lumOff val="25000"/>
                  </a:schemeClr>
                </a:solidFill>
              </a:rPr>
              <a:t>Cancer, COPD, chronic kidney disease, heart disease</a:t>
            </a:r>
          </a:p>
        </p:txBody>
      </p:sp>
      <p:sp>
        <p:nvSpPr>
          <p:cNvPr id="7" name="C."/>
          <p:cNvSpPr/>
          <p:nvPr/>
        </p:nvSpPr>
        <p:spPr>
          <a:xfrm>
            <a:off x="214476" y="3674031"/>
            <a:ext cx="7389154" cy="707886"/>
          </a:xfrm>
          <a:prstGeom prst="rect">
            <a:avLst/>
          </a:prstGeom>
        </p:spPr>
        <p:txBody>
          <a:bodyPr wrap="square">
            <a:spAutoFit/>
          </a:bodyPr>
          <a:lstStyle/>
          <a:p>
            <a:pPr marL="971550" lvl="1" indent="-514350">
              <a:buFont typeface="+mj-lt"/>
              <a:buAutoNum type="alphaLcPeriod" startAt="3"/>
            </a:pPr>
            <a:r>
              <a:rPr lang="en-US" sz="2000" dirty="0">
                <a:solidFill>
                  <a:schemeClr val="tx1">
                    <a:lumMod val="75000"/>
                    <a:lumOff val="25000"/>
                  </a:schemeClr>
                </a:solidFill>
              </a:rPr>
              <a:t>Asthma, developmental disabilities, heart disease, heat stress illness</a:t>
            </a:r>
          </a:p>
        </p:txBody>
      </p:sp>
      <p:sp>
        <p:nvSpPr>
          <p:cNvPr id="8" name="D."/>
          <p:cNvSpPr/>
          <p:nvPr/>
        </p:nvSpPr>
        <p:spPr>
          <a:xfrm>
            <a:off x="214476" y="4471016"/>
            <a:ext cx="7389154" cy="400110"/>
          </a:xfrm>
          <a:prstGeom prst="rect">
            <a:avLst/>
          </a:prstGeom>
        </p:spPr>
        <p:txBody>
          <a:bodyPr wrap="square">
            <a:spAutoFit/>
          </a:bodyPr>
          <a:lstStyle/>
          <a:p>
            <a:pPr marL="971550" lvl="1" indent="-514350">
              <a:buFont typeface="+mj-lt"/>
              <a:buAutoNum type="alphaLcPeriod" startAt="4"/>
            </a:pPr>
            <a:r>
              <a:rPr lang="en-US" sz="2000" dirty="0">
                <a:solidFill>
                  <a:schemeClr val="tx1">
                    <a:lumMod val="75000"/>
                    <a:lumOff val="25000"/>
                  </a:schemeClr>
                </a:solidFill>
              </a:rPr>
              <a:t>Birth defects, birth outcomes, cancer, foodborne illness</a:t>
            </a:r>
          </a:p>
        </p:txBody>
      </p:sp>
      <p:sp>
        <p:nvSpPr>
          <p:cNvPr id="13"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14" name="Rounded Rectangle 13"/>
          <p:cNvSpPr/>
          <p:nvPr/>
        </p:nvSpPr>
        <p:spPr>
          <a:xfrm>
            <a:off x="2064829" y="2899252"/>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C, “</a:t>
            </a:r>
            <a:r>
              <a:rPr lang="en-US" dirty="0">
                <a:solidFill>
                  <a:schemeClr val="tx1">
                    <a:lumMod val="75000"/>
                    <a:lumOff val="25000"/>
                  </a:schemeClr>
                </a:solidFill>
              </a:rPr>
              <a:t>Asthma, developmental disabilities, heart disease, heat stress </a:t>
            </a:r>
            <a:r>
              <a:rPr lang="en-US" dirty="0" smtClean="0">
                <a:solidFill>
                  <a:schemeClr val="tx1">
                    <a:lumMod val="75000"/>
                    <a:lumOff val="25000"/>
                  </a:schemeClr>
                </a:solidFill>
              </a:rPr>
              <a:t>illness</a:t>
            </a:r>
            <a:r>
              <a:rPr lang="en-US" dirty="0" smtClean="0">
                <a:solidFill>
                  <a:schemeClr val="tx1"/>
                </a:solidFill>
              </a:rPr>
              <a:t>.” </a:t>
            </a:r>
          </a:p>
          <a:p>
            <a:pPr algn="ctr"/>
            <a:r>
              <a:rPr lang="en-US" dirty="0" smtClean="0">
                <a:solidFill>
                  <a:schemeClr val="tx1"/>
                </a:solidFill>
              </a:rPr>
              <a:t>Hit “Next” to proceed.</a:t>
            </a:r>
            <a:endParaRPr lang="en-US" dirty="0">
              <a:solidFill>
                <a:schemeClr val="tx1"/>
              </a:solidFill>
            </a:endParaRPr>
          </a:p>
        </p:txBody>
      </p:sp>
      <p:sp>
        <p:nvSpPr>
          <p:cNvPr id="15" name="Rounded Rectangle 14"/>
          <p:cNvSpPr/>
          <p:nvPr/>
        </p:nvSpPr>
        <p:spPr>
          <a:xfrm>
            <a:off x="2064829" y="2904045"/>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C, “</a:t>
            </a:r>
            <a:r>
              <a:rPr lang="en-US" dirty="0">
                <a:solidFill>
                  <a:schemeClr val="tx1">
                    <a:lumMod val="75000"/>
                    <a:lumOff val="25000"/>
                  </a:schemeClr>
                </a:solidFill>
              </a:rPr>
              <a:t>Asthma, developmental disabilities, heart disease, heat stress </a:t>
            </a:r>
            <a:r>
              <a:rPr lang="en-US" dirty="0" smtClean="0">
                <a:solidFill>
                  <a:schemeClr val="tx1">
                    <a:lumMod val="75000"/>
                    <a:lumOff val="25000"/>
                  </a:schemeClr>
                </a:solidFill>
              </a:rPr>
              <a:t>illness</a:t>
            </a:r>
            <a:r>
              <a:rPr lang="en-US" dirty="0" smtClean="0">
                <a:solidFill>
                  <a:schemeClr val="tx1"/>
                </a:solidFill>
              </a:rPr>
              <a:t>.” </a:t>
            </a:r>
          </a:p>
          <a:p>
            <a:pPr algn="ctr"/>
            <a:r>
              <a:rPr lang="en-US" dirty="0" smtClean="0">
                <a:solidFill>
                  <a:schemeClr val="tx1"/>
                </a:solidFill>
              </a:rPr>
              <a:t>Hit “Next” to proceed.</a:t>
            </a:r>
            <a:endParaRPr lang="en-US" dirty="0">
              <a:solidFill>
                <a:schemeClr val="tx1"/>
              </a:solidFill>
            </a:endParaRPr>
          </a:p>
        </p:txBody>
      </p:sp>
      <p:sp>
        <p:nvSpPr>
          <p:cNvPr id="16" name="Rounded Rectangle 15"/>
          <p:cNvSpPr/>
          <p:nvPr/>
        </p:nvSpPr>
        <p:spPr>
          <a:xfrm>
            <a:off x="2064829" y="2895546"/>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C, “</a:t>
            </a:r>
            <a:r>
              <a:rPr lang="en-US" dirty="0">
                <a:solidFill>
                  <a:schemeClr val="tx1">
                    <a:lumMod val="75000"/>
                    <a:lumOff val="25000"/>
                  </a:schemeClr>
                </a:solidFill>
              </a:rPr>
              <a:t>Asthma, developmental disabilities, heart disease, heat stress </a:t>
            </a:r>
            <a:r>
              <a:rPr lang="en-US" dirty="0" smtClean="0">
                <a:solidFill>
                  <a:schemeClr val="tx1">
                    <a:lumMod val="75000"/>
                    <a:lumOff val="25000"/>
                  </a:schemeClr>
                </a:solidFill>
              </a:rPr>
              <a:t>illness</a:t>
            </a:r>
            <a:r>
              <a:rPr lang="en-US" dirty="0" smtClean="0">
                <a:solidFill>
                  <a:schemeClr val="tx1"/>
                </a:solidFill>
              </a:rPr>
              <a:t>.” </a:t>
            </a:r>
          </a:p>
          <a:p>
            <a:pPr algn="ctr"/>
            <a:r>
              <a:rPr lang="en-US" dirty="0" smtClean="0">
                <a:solidFill>
                  <a:schemeClr val="tx1"/>
                </a:solidFill>
              </a:rPr>
              <a:t>Hit “Next” to proceed.</a:t>
            </a:r>
            <a:endParaRPr lang="en-US" dirty="0">
              <a:solidFill>
                <a:schemeClr val="tx1"/>
              </a:solidFill>
            </a:endParaRPr>
          </a:p>
        </p:txBody>
      </p:sp>
      <p:sp>
        <p:nvSpPr>
          <p:cNvPr id="17" name="Rounded Rectangle 16"/>
          <p:cNvSpPr/>
          <p:nvPr/>
        </p:nvSpPr>
        <p:spPr>
          <a:xfrm>
            <a:off x="2064829" y="2890753"/>
            <a:ext cx="4689566" cy="187128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a:t>
            </a:r>
            <a:r>
              <a:rPr lang="en-US" dirty="0">
                <a:solidFill>
                  <a:schemeClr val="tx1">
                    <a:lumMod val="75000"/>
                    <a:lumOff val="25000"/>
                  </a:schemeClr>
                </a:solidFill>
              </a:rPr>
              <a:t>Asthma, developmental disabilities, heart disease, heat stress </a:t>
            </a:r>
            <a:r>
              <a:rPr lang="en-US" dirty="0" smtClean="0">
                <a:solidFill>
                  <a:schemeClr val="tx1">
                    <a:lumMod val="75000"/>
                    <a:lumOff val="25000"/>
                  </a:schemeClr>
                </a:solidFill>
              </a:rPr>
              <a:t>illness</a:t>
            </a:r>
            <a:r>
              <a:rPr lang="en-US" dirty="0" smtClean="0">
                <a:solidFill>
                  <a:schemeClr val="tx1"/>
                </a:solidFill>
              </a:rPr>
              <a:t>”!</a:t>
            </a:r>
          </a:p>
          <a:p>
            <a:pPr algn="ctr"/>
            <a:r>
              <a:rPr lang="en-US" dirty="0" smtClean="0">
                <a:solidFill>
                  <a:schemeClr val="tx1"/>
                </a:solidFill>
              </a:rPr>
              <a:t> </a:t>
            </a:r>
          </a:p>
          <a:p>
            <a:pPr algn="ctr"/>
            <a:r>
              <a:rPr lang="en-US" dirty="0" smtClean="0">
                <a:solidFill>
                  <a:schemeClr val="tx1"/>
                </a:solidFill>
              </a:rPr>
              <a:t>Hit “Next” to proceed.</a:t>
            </a:r>
            <a:endParaRPr lang="en-US" dirty="0">
              <a:solidFill>
                <a:schemeClr val="tx1"/>
              </a:solidFill>
            </a:endParaRPr>
          </a:p>
        </p:txBody>
      </p:sp>
    </p:spTree>
    <p:extLst>
      <p:ext uri="{BB962C8B-B14F-4D97-AF65-F5344CB8AC3E}">
        <p14:creationId xmlns:p14="http://schemas.microsoft.com/office/powerpoint/2010/main" val="4163431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49" y="168489"/>
            <a:ext cx="7823689" cy="1325563"/>
          </a:xfrm>
        </p:spPr>
        <p:txBody>
          <a:bodyPr>
            <a:noAutofit/>
          </a:bodyPr>
          <a:lstStyle/>
          <a:p>
            <a:r>
              <a:rPr lang="en-US" sz="3200" b="1" dirty="0" smtClean="0"/>
              <a:t>EXAMPLES OF ENVIRONMENTAL HAZARDS INCLUDE:</a:t>
            </a:r>
            <a:endParaRPr lang="en-US" sz="3200" b="1" dirty="0"/>
          </a:p>
        </p:txBody>
      </p:sp>
      <p:sp>
        <p:nvSpPr>
          <p:cNvPr id="3" name="Content Placeholder 2"/>
          <p:cNvSpPr>
            <a:spLocks noGrp="1"/>
          </p:cNvSpPr>
          <p:nvPr>
            <p:ph sz="half" idx="1"/>
          </p:nvPr>
        </p:nvSpPr>
        <p:spPr>
          <a:xfrm>
            <a:off x="189849" y="1494052"/>
            <a:ext cx="7972036" cy="4618781"/>
          </a:xfrm>
        </p:spPr>
        <p:txBody>
          <a:bodyPr>
            <a:normAutofit/>
          </a:bodyPr>
          <a:lstStyle/>
          <a:p>
            <a:pPr marL="347472" indent="-347472">
              <a:spcBef>
                <a:spcPts val="24"/>
              </a:spcBef>
              <a:buFont typeface="Arial" panose="020B0604020202020204" pitchFamily="34" charset="0"/>
              <a:buChar char="•"/>
            </a:pPr>
            <a:r>
              <a:rPr lang="en-US" dirty="0" smtClean="0"/>
              <a:t>Air </a:t>
            </a:r>
            <a:r>
              <a:rPr lang="en-US" dirty="0"/>
              <a:t>contaminants</a:t>
            </a:r>
          </a:p>
          <a:p>
            <a:pPr marL="347472" indent="-347472">
              <a:spcBef>
                <a:spcPts val="24"/>
              </a:spcBef>
              <a:buFont typeface="Arial" panose="020B0604020202020204" pitchFamily="34" charset="0"/>
              <a:buChar char="•"/>
            </a:pPr>
            <a:r>
              <a:rPr lang="en-US" dirty="0"/>
              <a:t>T</a:t>
            </a:r>
            <a:r>
              <a:rPr lang="en-US" dirty="0" smtClean="0"/>
              <a:t>oxic waste</a:t>
            </a:r>
          </a:p>
          <a:p>
            <a:pPr marL="347472" indent="-347472">
              <a:spcBef>
                <a:spcPts val="24"/>
              </a:spcBef>
              <a:buFont typeface="Arial" panose="020B0604020202020204" pitchFamily="34" charset="0"/>
              <a:buChar char="•"/>
            </a:pPr>
            <a:r>
              <a:rPr lang="en-US" dirty="0"/>
              <a:t>R</a:t>
            </a:r>
            <a:r>
              <a:rPr lang="en-US" dirty="0" smtClean="0"/>
              <a:t>adiation</a:t>
            </a:r>
          </a:p>
          <a:p>
            <a:pPr marL="347472" indent="-347472">
              <a:spcBef>
                <a:spcPts val="24"/>
              </a:spcBef>
              <a:buFont typeface="Arial" panose="020B0604020202020204" pitchFamily="34" charset="0"/>
              <a:buChar char="•"/>
            </a:pPr>
            <a:r>
              <a:rPr lang="en-US" dirty="0"/>
              <a:t>D</a:t>
            </a:r>
            <a:r>
              <a:rPr lang="en-US" dirty="0" smtClean="0"/>
              <a:t>isease-causing microorganisms and plants</a:t>
            </a:r>
          </a:p>
          <a:p>
            <a:pPr marL="347472" indent="-347472">
              <a:spcBef>
                <a:spcPts val="24"/>
              </a:spcBef>
              <a:buFont typeface="Arial" panose="020B0604020202020204" pitchFamily="34" charset="0"/>
              <a:buChar char="•"/>
            </a:pPr>
            <a:r>
              <a:rPr lang="en-US" dirty="0"/>
              <a:t>P</a:t>
            </a:r>
            <a:r>
              <a:rPr lang="en-US" dirty="0" smtClean="0"/>
              <a:t>esticides</a:t>
            </a:r>
          </a:p>
          <a:p>
            <a:pPr marL="347472" indent="-347472">
              <a:spcBef>
                <a:spcPts val="24"/>
              </a:spcBef>
              <a:buFont typeface="Arial" panose="020B0604020202020204" pitchFamily="34" charset="0"/>
              <a:buChar char="•"/>
            </a:pPr>
            <a:r>
              <a:rPr lang="en-US" dirty="0"/>
              <a:t>H</a:t>
            </a:r>
            <a:r>
              <a:rPr lang="en-US" dirty="0" smtClean="0"/>
              <a:t>eavy metals</a:t>
            </a:r>
          </a:p>
          <a:p>
            <a:pPr marL="347472" indent="-347472">
              <a:spcBef>
                <a:spcPts val="24"/>
              </a:spcBef>
              <a:buFont typeface="Arial" panose="020B0604020202020204" pitchFamily="34" charset="0"/>
              <a:buChar char="•"/>
            </a:pPr>
            <a:r>
              <a:rPr lang="en-US" dirty="0"/>
              <a:t>C</a:t>
            </a:r>
            <a:r>
              <a:rPr lang="en-US" dirty="0" smtClean="0"/>
              <a:t>hemicals in </a:t>
            </a:r>
            <a:r>
              <a:rPr lang="en-US" dirty="0"/>
              <a:t>consumer </a:t>
            </a:r>
            <a:r>
              <a:rPr lang="en-US" dirty="0" smtClean="0"/>
              <a:t>products</a:t>
            </a:r>
          </a:p>
          <a:p>
            <a:pPr marL="347472" indent="-347472">
              <a:spcBef>
                <a:spcPts val="24"/>
              </a:spcBef>
              <a:buFont typeface="Arial" panose="020B0604020202020204" pitchFamily="34" charset="0"/>
              <a:buChar char="•"/>
            </a:pPr>
            <a:r>
              <a:rPr lang="en-US" dirty="0"/>
              <a:t>E</a:t>
            </a:r>
            <a:r>
              <a:rPr lang="en-US" dirty="0" smtClean="0"/>
              <a:t>xtreme </a:t>
            </a:r>
            <a:r>
              <a:rPr lang="en-US" dirty="0"/>
              <a:t>temperatures and weather </a:t>
            </a:r>
            <a:r>
              <a:rPr lang="en-US" dirty="0" smtClean="0"/>
              <a:t>events</a:t>
            </a:r>
          </a:p>
        </p:txBody>
      </p:sp>
      <p:sp>
        <p:nvSpPr>
          <p:cNvPr id="4" name="TextBox 3"/>
          <p:cNvSpPr txBox="1"/>
          <p:nvPr/>
        </p:nvSpPr>
        <p:spPr>
          <a:xfrm>
            <a:off x="5843954" y="1107822"/>
            <a:ext cx="3300046" cy="1569660"/>
          </a:xfrm>
          <a:prstGeom prst="rect">
            <a:avLst/>
          </a:prstGeom>
          <a:solidFill>
            <a:schemeClr val="tx2"/>
          </a:solidFill>
          <a:ln w="19050">
            <a:noFill/>
          </a:ln>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The most common environmental health hazards are air and water pollution.</a:t>
            </a:r>
            <a:endParaRPr lang="en-US" sz="24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83DCE0FD-225F-4A7C-A2D5-29F3F12D3456}" type="slidenum">
              <a:rPr lang="en-US" smtClean="0"/>
              <a:t>11</a:t>
            </a:fld>
            <a:endParaRPr lang="en-US"/>
          </a:p>
        </p:txBody>
      </p:sp>
      <p:sp>
        <p:nvSpPr>
          <p:cNvPr id="6"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25815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214476" y="1490838"/>
            <a:ext cx="8115300" cy="4515409"/>
          </a:xfrm>
        </p:spPr>
        <p:txBody>
          <a:bodyPr/>
          <a:lstStyle/>
          <a:p>
            <a:pPr marL="514350" indent="-514350">
              <a:buFont typeface="+mj-lt"/>
              <a:buAutoNum type="arabicPeriod" startAt="3"/>
            </a:pPr>
            <a:r>
              <a:rPr lang="en-US" b="1" dirty="0" smtClean="0"/>
              <a:t>Population health data on the </a:t>
            </a:r>
            <a:r>
              <a:rPr lang="en-US" b="1" dirty="0"/>
              <a:t>Tracking Network </a:t>
            </a:r>
            <a:r>
              <a:rPr lang="en-US" b="1" dirty="0" smtClean="0"/>
              <a:t>include:  </a:t>
            </a:r>
            <a:endParaRPr lang="en-US" b="1" dirty="0"/>
          </a:p>
        </p:txBody>
      </p:sp>
      <p:sp>
        <p:nvSpPr>
          <p:cNvPr id="9" name="D."/>
          <p:cNvSpPr>
            <a:spLocks noGrp="1"/>
          </p:cNvSpPr>
          <p:nvPr>
            <p:ph type="sldNum" sz="quarter" idx="10"/>
          </p:nvPr>
        </p:nvSpPr>
        <p:spPr>
          <a:xfrm>
            <a:off x="214476" y="4110251"/>
            <a:ext cx="4377804" cy="365125"/>
          </a:xfrm>
        </p:spPr>
        <p:txBody>
          <a:bodyPr/>
          <a:lstStyle/>
          <a:p>
            <a:pPr marL="971550" lvl="1" indent="-514350">
              <a:buFont typeface="+mj-lt"/>
              <a:buAutoNum type="alphaLcPeriod" startAt="4"/>
            </a:pPr>
            <a:r>
              <a:rPr lang="en-US" sz="2000" dirty="0">
                <a:solidFill>
                  <a:schemeClr val="tx1">
                    <a:lumMod val="75000"/>
                    <a:lumOff val="25000"/>
                  </a:schemeClr>
                </a:solidFill>
              </a:rPr>
              <a:t>Socioeconomics</a:t>
            </a:r>
          </a:p>
        </p:txBody>
      </p:sp>
      <p:sp>
        <p:nvSpPr>
          <p:cNvPr id="10" name="Content Placeholder 3"/>
          <p:cNvSpPr txBox="1">
            <a:spLocks/>
          </p:cNvSpPr>
          <p:nvPr/>
        </p:nvSpPr>
        <p:spPr>
          <a:xfrm>
            <a:off x="214476" y="1052378"/>
            <a:ext cx="7886700" cy="514052"/>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 typeface="Arial"/>
              <a:buNone/>
              <a:defRPr sz="2800" kern="1200">
                <a:solidFill>
                  <a:schemeClr val="tx1">
                    <a:lumMod val="75000"/>
                    <a:lumOff val="25000"/>
                  </a:schemeClr>
                </a:solidFill>
                <a:latin typeface="Arial"/>
                <a:ea typeface="+mn-ea"/>
                <a:cs typeface="Arial"/>
              </a:defRPr>
            </a:lvl1pPr>
            <a:lvl2pPr marL="800100" indent="-3429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Wingdings" charset="2"/>
              <a:buChar char="ü"/>
              <a:defRPr sz="20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b="1" dirty="0" smtClean="0"/>
              <a:t>Read each statement and click whether it is TRUE or FALSE. </a:t>
            </a:r>
            <a:endParaRPr lang="en-US" sz="2400" b="1" dirty="0"/>
          </a:p>
        </p:txBody>
      </p:sp>
      <p:sp>
        <p:nvSpPr>
          <p:cNvPr id="11" name="Title 2"/>
          <p:cNvSpPr>
            <a:spLocks noGrp="1"/>
          </p:cNvSpPr>
          <p:nvPr>
            <p:ph type="title"/>
          </p:nvPr>
        </p:nvSpPr>
        <p:spPr>
          <a:xfrm>
            <a:off x="214476" y="228489"/>
            <a:ext cx="8300874" cy="833054"/>
          </a:xfrm>
        </p:spPr>
        <p:txBody>
          <a:bodyPr>
            <a:normAutofit/>
          </a:bodyPr>
          <a:lstStyle/>
          <a:p>
            <a:r>
              <a:rPr lang="en-US" sz="3200" b="1" dirty="0" smtClean="0"/>
              <a:t>KNOWLEDGE CHECK 4</a:t>
            </a:r>
            <a:endParaRPr lang="en-US" sz="3200" b="1" dirty="0"/>
          </a:p>
        </p:txBody>
      </p:sp>
      <p:sp>
        <p:nvSpPr>
          <p:cNvPr id="2" name="A."/>
          <p:cNvSpPr/>
          <p:nvPr/>
        </p:nvSpPr>
        <p:spPr>
          <a:xfrm>
            <a:off x="214476" y="2500612"/>
            <a:ext cx="2735044" cy="400110"/>
          </a:xfrm>
          <a:prstGeom prst="rect">
            <a:avLst/>
          </a:prstGeom>
        </p:spPr>
        <p:txBody>
          <a:bodyPr wrap="none">
            <a:spAutoFit/>
          </a:bodyPr>
          <a:lstStyle/>
          <a:p>
            <a:pPr marL="971550" lvl="1" indent="-514350">
              <a:buFont typeface="+mj-lt"/>
              <a:buAutoNum type="alphaLcPeriod"/>
            </a:pPr>
            <a:r>
              <a:rPr lang="en-US" sz="2000" dirty="0">
                <a:solidFill>
                  <a:schemeClr val="tx1">
                    <a:lumMod val="75000"/>
                    <a:lumOff val="25000"/>
                  </a:schemeClr>
                </a:solidFill>
              </a:rPr>
              <a:t>Biomonitoring</a:t>
            </a:r>
          </a:p>
        </p:txBody>
      </p:sp>
      <p:sp>
        <p:nvSpPr>
          <p:cNvPr id="3" name="B."/>
          <p:cNvSpPr/>
          <p:nvPr/>
        </p:nvSpPr>
        <p:spPr>
          <a:xfrm>
            <a:off x="214476" y="3027125"/>
            <a:ext cx="2820003" cy="400110"/>
          </a:xfrm>
          <a:prstGeom prst="rect">
            <a:avLst/>
          </a:prstGeom>
        </p:spPr>
        <p:txBody>
          <a:bodyPr wrap="none">
            <a:spAutoFit/>
          </a:bodyPr>
          <a:lstStyle/>
          <a:p>
            <a:pPr marL="971550" lvl="1" indent="-514350">
              <a:buFont typeface="+mj-lt"/>
              <a:buAutoNum type="alphaLcPeriod" startAt="2"/>
            </a:pPr>
            <a:r>
              <a:rPr lang="en-US" sz="2000" dirty="0">
                <a:solidFill>
                  <a:schemeClr val="tx1">
                    <a:lumMod val="75000"/>
                    <a:lumOff val="25000"/>
                  </a:schemeClr>
                </a:solidFill>
              </a:rPr>
              <a:t>Demographics</a:t>
            </a:r>
          </a:p>
        </p:txBody>
      </p:sp>
      <p:sp>
        <p:nvSpPr>
          <p:cNvPr id="5" name="C."/>
          <p:cNvSpPr/>
          <p:nvPr/>
        </p:nvSpPr>
        <p:spPr>
          <a:xfrm>
            <a:off x="214476" y="3553638"/>
            <a:ext cx="3414717" cy="400110"/>
          </a:xfrm>
          <a:prstGeom prst="rect">
            <a:avLst/>
          </a:prstGeom>
        </p:spPr>
        <p:txBody>
          <a:bodyPr wrap="none">
            <a:spAutoFit/>
          </a:bodyPr>
          <a:lstStyle/>
          <a:p>
            <a:pPr marL="971550" lvl="1" indent="-514350">
              <a:buFont typeface="+mj-lt"/>
              <a:buAutoNum type="alphaLcPeriod" startAt="3"/>
            </a:pPr>
            <a:r>
              <a:rPr lang="en-US" sz="2000" dirty="0">
                <a:solidFill>
                  <a:schemeClr val="tx1">
                    <a:lumMod val="75000"/>
                    <a:lumOff val="25000"/>
                  </a:schemeClr>
                </a:solidFill>
              </a:rPr>
              <a:t>Lifestyle risk factors</a:t>
            </a:r>
          </a:p>
        </p:txBody>
      </p:sp>
      <p:sp>
        <p:nvSpPr>
          <p:cNvPr id="7" name="E."/>
          <p:cNvSpPr/>
          <p:nvPr/>
        </p:nvSpPr>
        <p:spPr>
          <a:xfrm>
            <a:off x="214476" y="4596362"/>
            <a:ext cx="2932213" cy="400110"/>
          </a:xfrm>
          <a:prstGeom prst="rect">
            <a:avLst/>
          </a:prstGeom>
        </p:spPr>
        <p:txBody>
          <a:bodyPr wrap="none">
            <a:spAutoFit/>
          </a:bodyPr>
          <a:lstStyle/>
          <a:p>
            <a:pPr marL="971550" lvl="1" indent="-514350">
              <a:buFont typeface="+mj-lt"/>
              <a:buAutoNum type="alphaLcPeriod" startAt="5"/>
            </a:pPr>
            <a:r>
              <a:rPr lang="en-US" sz="2000" dirty="0">
                <a:solidFill>
                  <a:schemeClr val="tx1">
                    <a:lumMod val="75000"/>
                    <a:lumOff val="25000"/>
                  </a:schemeClr>
                </a:solidFill>
              </a:rPr>
              <a:t>All of the above</a:t>
            </a:r>
          </a:p>
        </p:txBody>
      </p:sp>
      <p:sp>
        <p:nvSpPr>
          <p:cNvPr id="12"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13" name="Rounded Rectangle 12"/>
          <p:cNvSpPr/>
          <p:nvPr/>
        </p:nvSpPr>
        <p:spPr>
          <a:xfrm>
            <a:off x="2064829" y="2890754"/>
            <a:ext cx="4689566" cy="1219498"/>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a:t>
            </a:r>
            <a:r>
              <a:rPr lang="en-US" dirty="0" smtClean="0">
                <a:solidFill>
                  <a:schemeClr val="tx1">
                    <a:lumMod val="75000"/>
                    <a:lumOff val="25000"/>
                  </a:schemeClr>
                </a:solidFill>
              </a:rPr>
              <a:t>All of the above</a:t>
            </a:r>
            <a:r>
              <a:rPr lang="en-US" dirty="0" smtClean="0">
                <a:solidFill>
                  <a:schemeClr val="tx1"/>
                </a:solidFill>
              </a:rPr>
              <a:t>”!</a:t>
            </a:r>
          </a:p>
          <a:p>
            <a:pPr algn="ctr"/>
            <a:r>
              <a:rPr lang="en-US" dirty="0" smtClean="0">
                <a:solidFill>
                  <a:schemeClr val="tx1"/>
                </a:solidFill>
              </a:rPr>
              <a:t> </a:t>
            </a:r>
          </a:p>
          <a:p>
            <a:pPr algn="ctr"/>
            <a:r>
              <a:rPr lang="en-US" dirty="0" smtClean="0">
                <a:solidFill>
                  <a:schemeClr val="tx1"/>
                </a:solidFill>
              </a:rPr>
              <a:t>Hit “Next” to proceed.</a:t>
            </a:r>
            <a:endParaRPr lang="en-US" dirty="0">
              <a:solidFill>
                <a:schemeClr val="tx1"/>
              </a:solidFill>
            </a:endParaRPr>
          </a:p>
        </p:txBody>
      </p:sp>
      <p:sp>
        <p:nvSpPr>
          <p:cNvPr id="14" name="Rounded Rectangle 13"/>
          <p:cNvSpPr/>
          <p:nvPr/>
        </p:nvSpPr>
        <p:spPr>
          <a:xfrm>
            <a:off x="2064829" y="2815297"/>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
        <p:nvSpPr>
          <p:cNvPr id="15" name="Rounded Rectangle 14"/>
          <p:cNvSpPr/>
          <p:nvPr/>
        </p:nvSpPr>
        <p:spPr>
          <a:xfrm>
            <a:off x="2064829" y="2831342"/>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
        <p:nvSpPr>
          <p:cNvPr id="16" name="Rounded Rectangle 15"/>
          <p:cNvSpPr/>
          <p:nvPr/>
        </p:nvSpPr>
        <p:spPr>
          <a:xfrm>
            <a:off x="2064829" y="2825328"/>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
        <p:nvSpPr>
          <p:cNvPr id="17" name="Rounded Rectangle 16"/>
          <p:cNvSpPr/>
          <p:nvPr/>
        </p:nvSpPr>
        <p:spPr>
          <a:xfrm>
            <a:off x="2064829" y="2805266"/>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Tree>
    <p:extLst>
      <p:ext uri="{BB962C8B-B14F-4D97-AF65-F5344CB8AC3E}">
        <p14:creationId xmlns:p14="http://schemas.microsoft.com/office/powerpoint/2010/main" val="1927407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13" grpId="0" animBg="1"/>
      <p:bldP spid="14" grpId="0" animBg="1"/>
      <p:bldP spid="15" grpId="0" animBg="1"/>
      <p:bldP spid="16" grpId="0" animBg="1"/>
      <p:bldP spid="1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53700" y="515383"/>
            <a:ext cx="5216142" cy="1421851"/>
          </a:xfrm>
        </p:spPr>
        <p:txBody>
          <a:bodyPr>
            <a:normAutofit/>
          </a:bodyPr>
          <a:lstStyle/>
          <a:p>
            <a:r>
              <a:rPr lang="en-US" sz="3200" dirty="0">
                <a:solidFill>
                  <a:schemeClr val="tx2"/>
                </a:solidFill>
              </a:rPr>
              <a:t>Accessing the Tracking Network</a:t>
            </a:r>
          </a:p>
        </p:txBody>
      </p:sp>
      <p:sp>
        <p:nvSpPr>
          <p:cNvPr id="3" name="Slide Number Placeholder 2"/>
          <p:cNvSpPr>
            <a:spLocks noGrp="1"/>
          </p:cNvSpPr>
          <p:nvPr>
            <p:ph type="sldNum" sz="quarter" idx="12"/>
          </p:nvPr>
        </p:nvSpPr>
        <p:spPr/>
        <p:txBody>
          <a:bodyPr/>
          <a:lstStyle/>
          <a:p>
            <a:fld id="{83DCE0FD-225F-4A7C-A2D5-29F3F12D3456}" type="slidenum">
              <a:rPr lang="en-US" smtClean="0"/>
              <a:t>111</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753330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66" y="230448"/>
            <a:ext cx="8229600" cy="958739"/>
          </a:xfrm>
        </p:spPr>
        <p:txBody>
          <a:bodyPr>
            <a:normAutofit/>
          </a:bodyPr>
          <a:lstStyle/>
          <a:p>
            <a:r>
              <a:rPr lang="en-US" sz="3200" b="1" dirty="0" smtClean="0"/>
              <a:t>USING THE TRACKING NETWORK</a:t>
            </a:r>
            <a:endParaRPr lang="en-US" sz="3200" b="1" dirty="0"/>
          </a:p>
        </p:txBody>
      </p:sp>
      <p:sp>
        <p:nvSpPr>
          <p:cNvPr id="3" name="Content Placeholder 2"/>
          <p:cNvSpPr>
            <a:spLocks noGrp="1"/>
          </p:cNvSpPr>
          <p:nvPr>
            <p:ph sz="half" idx="1"/>
          </p:nvPr>
        </p:nvSpPr>
        <p:spPr>
          <a:xfrm>
            <a:off x="215766" y="1529121"/>
            <a:ext cx="8602881" cy="4502690"/>
          </a:xfrm>
        </p:spPr>
        <p:txBody>
          <a:bodyPr>
            <a:normAutofit/>
          </a:bodyPr>
          <a:lstStyle/>
          <a:p>
            <a:pPr marL="0" indent="0">
              <a:buNone/>
            </a:pPr>
            <a:r>
              <a:rPr lang="en-US" sz="2400" dirty="0" smtClean="0"/>
              <a:t>On the </a:t>
            </a:r>
            <a:r>
              <a:rPr lang="en-US" sz="2400" dirty="0" smtClean="0">
                <a:hlinkClick r:id="rId3"/>
              </a:rPr>
              <a:t>Tracking Network</a:t>
            </a:r>
            <a:r>
              <a:rPr lang="en-US" sz="2400" dirty="0" smtClean="0"/>
              <a:t>, you can </a:t>
            </a:r>
            <a:r>
              <a:rPr lang="en-US" sz="2400" dirty="0"/>
              <a:t>view maps, tables, and charts </a:t>
            </a:r>
            <a:r>
              <a:rPr lang="en-US" sz="2400" dirty="0" smtClean="0"/>
              <a:t>through the </a:t>
            </a:r>
            <a:r>
              <a:rPr lang="en-US" sz="2400" b="1" dirty="0" smtClean="0"/>
              <a:t>Data Explorer</a:t>
            </a:r>
            <a:r>
              <a:rPr lang="en-US" sz="2400" dirty="0" smtClean="0"/>
              <a:t>. </a:t>
            </a:r>
          </a:p>
          <a:p>
            <a:pPr marL="0" indent="0">
              <a:buNone/>
            </a:pPr>
            <a:endParaRPr lang="en-US" sz="1050" dirty="0" smtClean="0"/>
          </a:p>
          <a:p>
            <a:r>
              <a:rPr lang="en-US" sz="2400" dirty="0"/>
              <a:t>Contextual Information about each content area is also provided, covering:</a:t>
            </a:r>
          </a:p>
          <a:p>
            <a:pPr marL="862013" lvl="1" indent="-352425">
              <a:buFont typeface="Arial" pitchFamily="34" charset="0"/>
              <a:buChar char="•"/>
            </a:pPr>
            <a:r>
              <a:rPr lang="en-US" sz="2000" dirty="0"/>
              <a:t>General information about the topic</a:t>
            </a:r>
          </a:p>
          <a:p>
            <a:pPr marL="862013" lvl="1" indent="-352425">
              <a:buFont typeface="Arial" pitchFamily="34" charset="0"/>
              <a:buChar char="•"/>
            </a:pPr>
            <a:r>
              <a:rPr lang="en-US" sz="2000" dirty="0"/>
              <a:t>Exposure and risk information</a:t>
            </a:r>
          </a:p>
          <a:p>
            <a:pPr marL="862013" lvl="1" indent="-352425">
              <a:buFont typeface="Arial" pitchFamily="34" charset="0"/>
              <a:buChar char="•"/>
            </a:pPr>
            <a:r>
              <a:rPr lang="en-US" sz="2000" dirty="0"/>
              <a:t>Prevention tips</a:t>
            </a:r>
          </a:p>
          <a:p>
            <a:pPr marL="862013" lvl="1" indent="-352425">
              <a:buFont typeface="Arial" pitchFamily="34" charset="0"/>
              <a:buChar char="•"/>
            </a:pPr>
            <a:r>
              <a:rPr lang="en-US" sz="2000" dirty="0"/>
              <a:t>Information about why the topic is included on the Tracking Network</a:t>
            </a:r>
          </a:p>
          <a:p>
            <a:pPr marL="862013" lvl="1" indent="-352425">
              <a:buFont typeface="Arial" pitchFamily="34" charset="0"/>
              <a:buChar char="•"/>
            </a:pPr>
            <a:r>
              <a:rPr lang="en-US" sz="2000" dirty="0"/>
              <a:t>Potential uses for the </a:t>
            </a:r>
            <a:r>
              <a:rPr lang="en-US" sz="2000" dirty="0" smtClean="0"/>
              <a:t>data</a:t>
            </a:r>
            <a:endParaRPr lang="en-US" sz="2000" dirty="0"/>
          </a:p>
        </p:txBody>
      </p:sp>
      <p:sp>
        <p:nvSpPr>
          <p:cNvPr id="4" name="Slide Number Placeholder 3"/>
          <p:cNvSpPr>
            <a:spLocks noGrp="1"/>
          </p:cNvSpPr>
          <p:nvPr>
            <p:ph type="sldNum" sz="quarter" idx="10"/>
          </p:nvPr>
        </p:nvSpPr>
        <p:spPr/>
        <p:txBody>
          <a:bodyPr/>
          <a:lstStyle/>
          <a:p>
            <a:fld id="{83DCE0FD-225F-4A7C-A2D5-29F3F12D3456}" type="slidenum">
              <a:rPr lang="en-US" smtClean="0"/>
              <a:t>112</a:t>
            </a:fld>
            <a:endParaRPr lang="en-US"/>
          </a:p>
        </p:txBody>
      </p:sp>
      <p:sp>
        <p:nvSpPr>
          <p:cNvPr id="5" name="Rectangle 4"/>
          <p:cNvSpPr/>
          <p:nvPr/>
        </p:nvSpPr>
        <p:spPr>
          <a:xfrm>
            <a:off x="1750640" y="6435404"/>
            <a:ext cx="1632178" cy="246221"/>
          </a:xfrm>
          <a:prstGeom prst="rect">
            <a:avLst/>
          </a:prstGeom>
        </p:spPr>
        <p:txBody>
          <a:bodyPr wrap="none">
            <a:spAutoFit/>
          </a:bodyPr>
          <a:lstStyle/>
          <a:p>
            <a:r>
              <a:rPr lang="en-US" sz="1000" dirty="0">
                <a:hlinkClick r:id="rId3"/>
              </a:rPr>
              <a:t>www.cdc.gov/ephtracking</a:t>
            </a:r>
            <a:endParaRPr lang="en-US" sz="1000" dirty="0"/>
          </a:p>
        </p:txBody>
      </p:sp>
      <p:sp>
        <p:nvSpPr>
          <p:cNvPr id="6"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87994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31" y="208464"/>
            <a:ext cx="7886700" cy="699745"/>
          </a:xfrm>
        </p:spPr>
        <p:txBody>
          <a:bodyPr>
            <a:normAutofit/>
          </a:bodyPr>
          <a:lstStyle/>
          <a:p>
            <a:r>
              <a:rPr lang="en-US" sz="3200" b="1" dirty="0" smtClean="0"/>
              <a:t>DATA EXPLORER</a:t>
            </a:r>
            <a:endParaRPr lang="en-US" sz="3200" b="1" dirty="0"/>
          </a:p>
        </p:txBody>
      </p:sp>
      <p:sp>
        <p:nvSpPr>
          <p:cNvPr id="3" name="Content Placeholder 2"/>
          <p:cNvSpPr>
            <a:spLocks noGrp="1"/>
          </p:cNvSpPr>
          <p:nvPr>
            <p:ph sz="half" idx="1"/>
          </p:nvPr>
        </p:nvSpPr>
        <p:spPr>
          <a:xfrm>
            <a:off x="182788" y="5080777"/>
            <a:ext cx="8693064" cy="938170"/>
          </a:xfrm>
        </p:spPr>
        <p:txBody>
          <a:bodyPr>
            <a:normAutofit fontScale="85000" lnSpcReduction="10000"/>
          </a:bodyPr>
          <a:lstStyle/>
          <a:p>
            <a:pPr marL="0" indent="0">
              <a:buNone/>
            </a:pPr>
            <a:r>
              <a:rPr lang="en-US" dirty="0" smtClean="0"/>
              <a:t>The Tracking Network’s Data Explorer allows you to access the hazard, health, and population data just described. </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9605" y="919149"/>
            <a:ext cx="6877874" cy="3927476"/>
          </a:xfrm>
          <a:prstGeom prst="rect">
            <a:avLst/>
          </a:prstGeom>
          <a:ln>
            <a:solidFill>
              <a:srgbClr val="003C9F"/>
            </a:solidFill>
          </a:ln>
        </p:spPr>
      </p:pic>
      <p:sp>
        <p:nvSpPr>
          <p:cNvPr id="5" name="Slide Number Placeholder 4"/>
          <p:cNvSpPr>
            <a:spLocks noGrp="1"/>
          </p:cNvSpPr>
          <p:nvPr>
            <p:ph type="sldNum" sz="quarter" idx="10"/>
          </p:nvPr>
        </p:nvSpPr>
        <p:spPr/>
        <p:txBody>
          <a:bodyPr/>
          <a:lstStyle/>
          <a:p>
            <a:fld id="{83DCE0FD-225F-4A7C-A2D5-29F3F12D3456}" type="slidenum">
              <a:rPr lang="en-US" smtClean="0"/>
              <a:t>113</a:t>
            </a:fld>
            <a:endParaRPr lang="en-US"/>
          </a:p>
        </p:txBody>
      </p:sp>
      <p:sp>
        <p:nvSpPr>
          <p:cNvPr id="6"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397248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94" y="77490"/>
            <a:ext cx="7886700" cy="768178"/>
          </a:xfrm>
        </p:spPr>
        <p:txBody>
          <a:bodyPr>
            <a:normAutofit/>
          </a:bodyPr>
          <a:lstStyle/>
          <a:p>
            <a:r>
              <a:rPr lang="en-US" sz="3200" b="1" dirty="0" smtClean="0"/>
              <a:t>TO ACCESS THE DATA</a:t>
            </a:r>
            <a:endParaRPr lang="en-US" sz="3200" b="1" dirty="0"/>
          </a:p>
        </p:txBody>
      </p:sp>
      <p:sp>
        <p:nvSpPr>
          <p:cNvPr id="25" name="Content Placeholder 24"/>
          <p:cNvSpPr>
            <a:spLocks noGrp="1"/>
          </p:cNvSpPr>
          <p:nvPr>
            <p:ph sz="half" idx="1"/>
          </p:nvPr>
        </p:nvSpPr>
        <p:spPr>
          <a:xfrm>
            <a:off x="152594" y="810117"/>
            <a:ext cx="4993841" cy="2663321"/>
          </a:xfrm>
        </p:spPr>
        <p:txBody>
          <a:bodyPr>
            <a:normAutofit/>
          </a:bodyPr>
          <a:lstStyle/>
          <a:p>
            <a:pPr marL="0" indent="0">
              <a:buNone/>
            </a:pPr>
            <a:r>
              <a:rPr lang="en-US" sz="2400" dirty="0" smtClean="0"/>
              <a:t>The first step is to select your content. </a:t>
            </a:r>
          </a:p>
          <a:p>
            <a:pPr marL="457200" lvl="1"/>
            <a:r>
              <a:rPr lang="en-US" dirty="0" smtClean="0"/>
              <a:t>Select </a:t>
            </a:r>
            <a:r>
              <a:rPr lang="en-US" dirty="0"/>
              <a:t>the content area you are interested </a:t>
            </a:r>
            <a:r>
              <a:rPr lang="en-US" dirty="0" smtClean="0"/>
              <a:t>in.</a:t>
            </a:r>
          </a:p>
          <a:p>
            <a:pPr marL="457200" lvl="1"/>
            <a:r>
              <a:rPr lang="en-US" dirty="0" smtClean="0"/>
              <a:t>Select </a:t>
            </a:r>
            <a:r>
              <a:rPr lang="en-US" dirty="0"/>
              <a:t>an </a:t>
            </a:r>
            <a:r>
              <a:rPr lang="en-US" dirty="0" smtClean="0"/>
              <a:t>indicator.</a:t>
            </a:r>
          </a:p>
          <a:p>
            <a:pPr marL="457200" lvl="1"/>
            <a:r>
              <a:rPr lang="en-US" dirty="0" smtClean="0"/>
              <a:t>Select </a:t>
            </a:r>
            <a:r>
              <a:rPr lang="en-US" dirty="0"/>
              <a:t>a measure.</a:t>
            </a:r>
          </a:p>
          <a:p>
            <a:endParaRPr lang="en-US" dirty="0"/>
          </a:p>
        </p:txBody>
      </p:sp>
      <p:sp>
        <p:nvSpPr>
          <p:cNvPr id="12" name="Content Placeholder 2"/>
          <p:cNvSpPr txBox="1">
            <a:spLocks/>
          </p:cNvSpPr>
          <p:nvPr/>
        </p:nvSpPr>
        <p:spPr>
          <a:xfrm>
            <a:off x="470673" y="4209623"/>
            <a:ext cx="3802678" cy="204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cxnSp>
        <p:nvCxnSpPr>
          <p:cNvPr id="31" name="Straight Connector 30"/>
          <p:cNvCxnSpPr/>
          <p:nvPr/>
        </p:nvCxnSpPr>
        <p:spPr>
          <a:xfrm>
            <a:off x="5913570" y="4096488"/>
            <a:ext cx="2440359" cy="6685"/>
          </a:xfrm>
          <a:prstGeom prst="line">
            <a:avLst/>
          </a:prstGeom>
          <a:solidFill>
            <a:srgbClr val="003C9F"/>
          </a:solidFill>
          <a:ln w="28575" cap="rnd">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446948" y="5034527"/>
            <a:ext cx="1407059" cy="4776"/>
          </a:xfrm>
          <a:prstGeom prst="line">
            <a:avLst/>
          </a:prstGeom>
          <a:solidFill>
            <a:srgbClr val="003C9F"/>
          </a:solidFill>
          <a:ln w="28575" cap="rnd">
            <a:solidFill>
              <a:srgbClr val="73A8C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04136" y="1995055"/>
            <a:ext cx="8839098" cy="3937912"/>
            <a:chOff x="304136" y="1995055"/>
            <a:chExt cx="8839098" cy="3937912"/>
          </a:xfrm>
        </p:grpSpPr>
        <p:grpSp>
          <p:nvGrpSpPr>
            <p:cNvPr id="5" name="Group 4"/>
            <p:cNvGrpSpPr/>
            <p:nvPr/>
          </p:nvGrpSpPr>
          <p:grpSpPr>
            <a:xfrm>
              <a:off x="304136" y="3473438"/>
              <a:ext cx="4661269" cy="2459529"/>
              <a:chOff x="148487" y="4335924"/>
              <a:chExt cx="4135750" cy="2012765"/>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411" y="4335924"/>
                <a:ext cx="4008826" cy="2012765"/>
              </a:xfrm>
              <a:prstGeom prst="rect">
                <a:avLst/>
              </a:prstGeom>
              <a:ln>
                <a:solidFill>
                  <a:srgbClr val="003C9F"/>
                </a:solidFill>
              </a:ln>
            </p:spPr>
          </p:pic>
          <p:sp>
            <p:nvSpPr>
              <p:cNvPr id="4" name="Oval 3"/>
              <p:cNvSpPr/>
              <p:nvPr/>
            </p:nvSpPr>
            <p:spPr>
              <a:xfrm>
                <a:off x="148487" y="4614029"/>
                <a:ext cx="1244723" cy="942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441029" y="1995055"/>
              <a:ext cx="3702205" cy="3404370"/>
              <a:chOff x="5441029" y="1995055"/>
              <a:chExt cx="3702205" cy="3404370"/>
            </a:xfrm>
            <a:solidFill>
              <a:schemeClr val="tx2"/>
            </a:solidFill>
          </p:grpSpPr>
          <p:sp>
            <p:nvSpPr>
              <p:cNvPr id="7" name="Rectangle 6"/>
              <p:cNvSpPr/>
              <p:nvPr/>
            </p:nvSpPr>
            <p:spPr>
              <a:xfrm>
                <a:off x="5441029" y="1995055"/>
                <a:ext cx="3702205" cy="3404370"/>
              </a:xfrm>
              <a:prstGeom prst="rect">
                <a:avLst/>
              </a:prstGeom>
              <a:grpFill/>
              <a:ln>
                <a:solidFill>
                  <a:srgbClr val="000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656274" y="2268612"/>
                <a:ext cx="3199273" cy="2906067"/>
                <a:chOff x="5656274" y="2268612"/>
                <a:chExt cx="3199273" cy="2906067"/>
              </a:xfrm>
              <a:grpFill/>
            </p:grpSpPr>
            <p:sp>
              <p:nvSpPr>
                <p:cNvPr id="26" name="Isosceles Triangle 25"/>
                <p:cNvSpPr/>
                <p:nvPr/>
              </p:nvSpPr>
              <p:spPr>
                <a:xfrm rot="10800000">
                  <a:off x="5656274" y="2268612"/>
                  <a:ext cx="3199273" cy="2906067"/>
                </a:xfrm>
                <a:prstGeom prst="triangl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TextBox 26"/>
                <p:cNvSpPr txBox="1"/>
                <p:nvPr/>
              </p:nvSpPr>
              <p:spPr>
                <a:xfrm>
                  <a:off x="6354669" y="2419727"/>
                  <a:ext cx="1802481" cy="338554"/>
                </a:xfrm>
                <a:prstGeom prst="rect">
                  <a:avLst/>
                </a:prstGeom>
                <a:solidFill>
                  <a:schemeClr val="accent4">
                    <a:lumMod val="20000"/>
                    <a:lumOff val="80000"/>
                  </a:schemeClr>
                </a:solidFill>
              </p:spPr>
              <p:txBody>
                <a:bodyPr wrap="none" rtlCol="0">
                  <a:spAutoFit/>
                </a:bodyPr>
                <a:lstStyle/>
                <a:p>
                  <a:pPr algn="ctr"/>
                  <a:r>
                    <a:rPr lang="en-US" sz="1600" b="1" dirty="0" smtClean="0">
                      <a:solidFill>
                        <a:schemeClr val="tx2"/>
                      </a:solidFill>
                    </a:rPr>
                    <a:t>CONTENT AREA</a:t>
                  </a:r>
                  <a:endParaRPr lang="en-US" sz="1600" b="1" dirty="0">
                    <a:solidFill>
                      <a:schemeClr val="tx2"/>
                    </a:solidFill>
                  </a:endParaRPr>
                </a:p>
              </p:txBody>
            </p:sp>
            <p:sp>
              <p:nvSpPr>
                <p:cNvPr id="28" name="TextBox 27"/>
                <p:cNvSpPr txBox="1"/>
                <p:nvPr/>
              </p:nvSpPr>
              <p:spPr>
                <a:xfrm>
                  <a:off x="6604001" y="3217039"/>
                  <a:ext cx="1303818" cy="338554"/>
                </a:xfrm>
                <a:prstGeom prst="rect">
                  <a:avLst/>
                </a:prstGeom>
                <a:solidFill>
                  <a:schemeClr val="accent4">
                    <a:lumMod val="20000"/>
                    <a:lumOff val="80000"/>
                  </a:schemeClr>
                </a:solidFill>
              </p:spPr>
              <p:txBody>
                <a:bodyPr wrap="none" rtlCol="0">
                  <a:spAutoFit/>
                </a:bodyPr>
                <a:lstStyle/>
                <a:p>
                  <a:pPr algn="ctr"/>
                  <a:r>
                    <a:rPr lang="en-US" sz="1600" b="1" dirty="0" smtClean="0">
                      <a:solidFill>
                        <a:schemeClr val="tx2"/>
                      </a:solidFill>
                    </a:rPr>
                    <a:t>INDICATOR</a:t>
                  </a:r>
                  <a:endParaRPr lang="en-US" sz="1600" b="1" dirty="0">
                    <a:solidFill>
                      <a:schemeClr val="tx2"/>
                    </a:solidFill>
                  </a:endParaRPr>
                </a:p>
              </p:txBody>
            </p:sp>
            <p:sp>
              <p:nvSpPr>
                <p:cNvPr id="29" name="TextBox 28"/>
                <p:cNvSpPr txBox="1"/>
                <p:nvPr/>
              </p:nvSpPr>
              <p:spPr>
                <a:xfrm>
                  <a:off x="6643455" y="3917038"/>
                  <a:ext cx="1207382" cy="338554"/>
                </a:xfrm>
                <a:prstGeom prst="rect">
                  <a:avLst/>
                </a:prstGeom>
                <a:noFill/>
              </p:spPr>
              <p:txBody>
                <a:bodyPr wrap="none" rtlCol="0">
                  <a:spAutoFit/>
                </a:bodyPr>
                <a:lstStyle/>
                <a:p>
                  <a:pPr algn="ctr"/>
                  <a:r>
                    <a:rPr lang="en-US" sz="1600" b="1" dirty="0" smtClean="0">
                      <a:solidFill>
                        <a:schemeClr val="tx2"/>
                      </a:solidFill>
                    </a:rPr>
                    <a:t>MEASURE</a:t>
                  </a:r>
                  <a:endParaRPr lang="en-US" sz="1600" b="1" dirty="0">
                    <a:solidFill>
                      <a:schemeClr val="tx2"/>
                    </a:solidFill>
                  </a:endParaRPr>
                </a:p>
              </p:txBody>
            </p:sp>
            <p:cxnSp>
              <p:nvCxnSpPr>
                <p:cNvPr id="11" name="Straight Connector 10"/>
                <p:cNvCxnSpPr/>
                <p:nvPr/>
              </p:nvCxnSpPr>
              <p:spPr>
                <a:xfrm>
                  <a:off x="6103495" y="3077737"/>
                  <a:ext cx="2252547"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39936" y="3875049"/>
                  <a:ext cx="1407059" cy="0"/>
                </a:xfrm>
                <a:prstGeom prst="line">
                  <a:avLst/>
                </a:prstGeom>
                <a:grpFill/>
              </p:spPr>
              <p:style>
                <a:lnRef idx="1">
                  <a:schemeClr val="accent1"/>
                </a:lnRef>
                <a:fillRef idx="0">
                  <a:schemeClr val="accent1"/>
                </a:fillRef>
                <a:effectRef idx="0">
                  <a:schemeClr val="accent1"/>
                </a:effectRef>
                <a:fontRef idx="minor">
                  <a:schemeClr val="tx1"/>
                </a:fontRef>
              </p:style>
            </p:cxnSp>
          </p:grpSp>
        </p:grpSp>
      </p:grpSp>
      <p:sp>
        <p:nvSpPr>
          <p:cNvPr id="3" name="Slide Number Placeholder 2"/>
          <p:cNvSpPr>
            <a:spLocks noGrp="1"/>
          </p:cNvSpPr>
          <p:nvPr>
            <p:ph type="sldNum" sz="quarter" idx="10"/>
          </p:nvPr>
        </p:nvSpPr>
        <p:spPr/>
        <p:txBody>
          <a:bodyPr/>
          <a:lstStyle/>
          <a:p>
            <a:fld id="{83DCE0FD-225F-4A7C-A2D5-29F3F12D3456}" type="slidenum">
              <a:rPr lang="en-US" smtClean="0"/>
              <a:t>114</a:t>
            </a:fld>
            <a:endParaRPr lang="en-US"/>
          </a:p>
        </p:txBody>
      </p:sp>
      <p:sp>
        <p:nvSpPr>
          <p:cNvPr id="22"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023559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85061"/>
            <a:ext cx="8229600" cy="1143000"/>
          </a:xfrm>
        </p:spPr>
        <p:txBody>
          <a:bodyPr/>
          <a:lstStyle/>
          <a:p>
            <a:r>
              <a:rPr lang="en-US" sz="3200" b="1" dirty="0" smtClean="0"/>
              <a:t>EXAMPLES</a:t>
            </a:r>
            <a:endParaRPr lang="en-US" b="1"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148657507"/>
              </p:ext>
            </p:extLst>
          </p:nvPr>
        </p:nvGraphicFramePr>
        <p:xfrm>
          <a:off x="299634" y="1176171"/>
          <a:ext cx="8472407" cy="4053840"/>
        </p:xfrm>
        <a:graphic>
          <a:graphicData uri="http://schemas.openxmlformats.org/drawingml/2006/table">
            <a:tbl>
              <a:tblPr firstRow="1" bandRow="1">
                <a:tableStyleId>{073A0DAA-6AF3-43AB-8588-CEC1D06C72B9}</a:tableStyleId>
              </a:tblPr>
              <a:tblGrid>
                <a:gridCol w="1696994">
                  <a:extLst>
                    <a:ext uri="{9D8B030D-6E8A-4147-A177-3AD203B41FA5}">
                      <a16:colId xmlns:a16="http://schemas.microsoft.com/office/drawing/2014/main" val="20000"/>
                    </a:ext>
                  </a:extLst>
                </a:gridCol>
                <a:gridCol w="3393989">
                  <a:extLst>
                    <a:ext uri="{9D8B030D-6E8A-4147-A177-3AD203B41FA5}">
                      <a16:colId xmlns:a16="http://schemas.microsoft.com/office/drawing/2014/main" val="20001"/>
                    </a:ext>
                  </a:extLst>
                </a:gridCol>
                <a:gridCol w="3381424">
                  <a:extLst>
                    <a:ext uri="{9D8B030D-6E8A-4147-A177-3AD203B41FA5}">
                      <a16:colId xmlns:a16="http://schemas.microsoft.com/office/drawing/2014/main" val="20002"/>
                    </a:ext>
                  </a:extLst>
                </a:gridCol>
              </a:tblGrid>
              <a:tr h="306047">
                <a:tc>
                  <a:txBody>
                    <a:bodyPr/>
                    <a:lstStyle/>
                    <a:p>
                      <a:r>
                        <a:rPr lang="en-US" sz="1600" dirty="0" smtClean="0">
                          <a:latin typeface="Arial" panose="020B0604020202020204" pitchFamily="34" charset="0"/>
                          <a:cs typeface="Arial" panose="020B0604020202020204" pitchFamily="34" charset="0"/>
                        </a:rPr>
                        <a:t>Content Area</a:t>
                      </a:r>
                      <a:endParaRPr lang="en-US" sz="1600" dirty="0">
                        <a:latin typeface="Arial" panose="020B0604020202020204" pitchFamily="34" charset="0"/>
                        <a:cs typeface="Arial" panose="020B0604020202020204" pitchFamily="34" charset="0"/>
                      </a:endParaRPr>
                    </a:p>
                  </a:txBody>
                  <a:tcPr>
                    <a:solidFill>
                      <a:schemeClr val="tx2"/>
                    </a:solidFill>
                  </a:tcPr>
                </a:tc>
                <a:tc>
                  <a:txBody>
                    <a:bodyPr/>
                    <a:lstStyle/>
                    <a:p>
                      <a:r>
                        <a:rPr lang="en-US" sz="1600" dirty="0" smtClean="0">
                          <a:latin typeface="Arial" panose="020B0604020202020204" pitchFamily="34" charset="0"/>
                          <a:cs typeface="Arial" panose="020B0604020202020204" pitchFamily="34" charset="0"/>
                        </a:rPr>
                        <a:t>Indicator</a:t>
                      </a:r>
                      <a:endParaRPr lang="en-US" sz="1600" dirty="0">
                        <a:latin typeface="Arial" panose="020B0604020202020204" pitchFamily="34" charset="0"/>
                        <a:cs typeface="Arial" panose="020B0604020202020204" pitchFamily="34" charset="0"/>
                      </a:endParaRPr>
                    </a:p>
                  </a:txBody>
                  <a:tcPr>
                    <a:solidFill>
                      <a:schemeClr val="tx2"/>
                    </a:solidFill>
                  </a:tcPr>
                </a:tc>
                <a:tc>
                  <a:txBody>
                    <a:bodyPr/>
                    <a:lstStyle/>
                    <a:p>
                      <a:r>
                        <a:rPr lang="en-US" sz="1600" dirty="0" smtClean="0">
                          <a:latin typeface="Arial" panose="020B0604020202020204" pitchFamily="34" charset="0"/>
                          <a:cs typeface="Arial" panose="020B0604020202020204" pitchFamily="34" charset="0"/>
                        </a:rPr>
                        <a:t>Measure</a:t>
                      </a:r>
                      <a:endParaRPr lang="en-US" sz="1600" dirty="0">
                        <a:latin typeface="Arial" panose="020B0604020202020204" pitchFamily="34" charset="0"/>
                        <a:cs typeface="Arial" panose="020B0604020202020204" pitchFamily="34" charset="0"/>
                      </a:endParaRPr>
                    </a:p>
                  </a:txBody>
                  <a:tcPr>
                    <a:solidFill>
                      <a:schemeClr val="tx2"/>
                    </a:solidFill>
                  </a:tcPr>
                </a:tc>
                <a:extLst>
                  <a:ext uri="{0D108BD9-81ED-4DB2-BD59-A6C34878D82A}">
                    <a16:rowId xmlns:a16="http://schemas.microsoft.com/office/drawing/2014/main" val="10000"/>
                  </a:ext>
                </a:extLst>
              </a:tr>
              <a:tr h="514086">
                <a:tc>
                  <a:txBody>
                    <a:bodyPr/>
                    <a:lstStyle/>
                    <a:p>
                      <a:r>
                        <a:rPr lang="en-US" sz="1600" dirty="0" smtClean="0">
                          <a:latin typeface="Arial" panose="020B0604020202020204" pitchFamily="34" charset="0"/>
                          <a:cs typeface="Arial" panose="020B0604020202020204" pitchFamily="34" charset="0"/>
                        </a:rPr>
                        <a:t>Asthma</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Hospitalizations for</a:t>
                      </a:r>
                      <a:r>
                        <a:rPr lang="en-US" sz="1600" baseline="0" dirty="0" smtClean="0">
                          <a:latin typeface="Arial" panose="020B0604020202020204" pitchFamily="34" charset="0"/>
                          <a:cs typeface="Arial" panose="020B0604020202020204" pitchFamily="34" charset="0"/>
                        </a:rPr>
                        <a:t> Asthma</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Crude</a:t>
                      </a:r>
                      <a:r>
                        <a:rPr lang="en-US" sz="1600" baseline="0" dirty="0" smtClean="0">
                          <a:latin typeface="Arial" panose="020B0604020202020204" pitchFamily="34" charset="0"/>
                          <a:cs typeface="Arial" panose="020B0604020202020204" pitchFamily="34" charset="0"/>
                        </a:rPr>
                        <a:t> Rate of Hospitalizations for Asthma per 10,000 population</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59080">
                <a:tc>
                  <a:txBody>
                    <a:bodyPr/>
                    <a:lstStyle/>
                    <a:p>
                      <a:r>
                        <a:rPr lang="en-US" sz="1600" dirty="0" smtClean="0">
                          <a:latin typeface="Arial" panose="020B0604020202020204" pitchFamily="34" charset="0"/>
                          <a:cs typeface="Arial" panose="020B0604020202020204" pitchFamily="34" charset="0"/>
                        </a:rPr>
                        <a:t>Cancer</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Incidence of Bladder Cancer</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Annual</a:t>
                      </a:r>
                      <a:r>
                        <a:rPr lang="en-US" sz="1600" baseline="0" dirty="0" smtClean="0">
                          <a:latin typeface="Arial" panose="020B0604020202020204" pitchFamily="34" charset="0"/>
                          <a:cs typeface="Arial" panose="020B0604020202020204" pitchFamily="34" charset="0"/>
                        </a:rPr>
                        <a:t> Number of Cases of Bladder Cancer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65760">
                <a:tc>
                  <a:txBody>
                    <a:bodyPr/>
                    <a:lstStyle/>
                    <a:p>
                      <a:r>
                        <a:rPr lang="en-US" sz="1600" dirty="0" smtClean="0">
                          <a:latin typeface="Arial" panose="020B0604020202020204" pitchFamily="34" charset="0"/>
                          <a:cs typeface="Arial" panose="020B0604020202020204" pitchFamily="34" charset="0"/>
                        </a:rPr>
                        <a:t>Climate Change</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Heat-Related</a:t>
                      </a:r>
                      <a:r>
                        <a:rPr lang="en-US" sz="1600" baseline="0" dirty="0" smtClean="0">
                          <a:latin typeface="Arial" panose="020B0604020202020204" pitchFamily="34" charset="0"/>
                          <a:cs typeface="Arial" panose="020B0604020202020204" pitchFamily="34" charset="0"/>
                        </a:rPr>
                        <a:t> Mortality</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Number of Deaths due to Heat Stroke/Exhaustion by state, by month, by year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65760">
                <a:tc>
                  <a:txBody>
                    <a:bodyPr/>
                    <a:lstStyle/>
                    <a:p>
                      <a:r>
                        <a:rPr lang="en-US" sz="1600" dirty="0" smtClean="0">
                          <a:latin typeface="Arial" panose="020B0604020202020204" pitchFamily="34" charset="0"/>
                          <a:cs typeface="Arial" panose="020B0604020202020204" pitchFamily="34" charset="0"/>
                        </a:rPr>
                        <a:t>Heart Disease</a:t>
                      </a:r>
                    </a:p>
                  </a:txBody>
                  <a:tcPr/>
                </a:tc>
                <a:tc>
                  <a:txBody>
                    <a:bodyPr/>
                    <a:lstStyle/>
                    <a:p>
                      <a:r>
                        <a:rPr lang="en-US" sz="1600" dirty="0" smtClean="0">
                          <a:latin typeface="Arial" panose="020B0604020202020204" pitchFamily="34" charset="0"/>
                          <a:cs typeface="Arial" panose="020B0604020202020204" pitchFamily="34" charset="0"/>
                        </a:rPr>
                        <a:t>Heart</a:t>
                      </a:r>
                      <a:r>
                        <a:rPr lang="en-US" sz="1600" baseline="0" dirty="0" smtClean="0">
                          <a:latin typeface="Arial" panose="020B0604020202020204" pitchFamily="34" charset="0"/>
                          <a:cs typeface="Arial" panose="020B0604020202020204" pitchFamily="34" charset="0"/>
                        </a:rPr>
                        <a:t> Attack Mortality</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Number of deaths from heart attack among persons 35</a:t>
                      </a:r>
                      <a:r>
                        <a:rPr lang="en-US" sz="1600" baseline="0" dirty="0" smtClean="0">
                          <a:latin typeface="Arial" panose="020B0604020202020204" pitchFamily="34" charset="0"/>
                          <a:cs typeface="Arial" panose="020B0604020202020204" pitchFamily="34" charset="0"/>
                        </a:rPr>
                        <a:t> and older</a:t>
                      </a:r>
                      <a:endParaRPr lang="en-US" sz="16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86146831"/>
                  </a:ext>
                </a:extLst>
              </a:tr>
              <a:tr h="259080">
                <a:tc>
                  <a:txBody>
                    <a:bodyPr/>
                    <a:lstStyle/>
                    <a:p>
                      <a:r>
                        <a:rPr lang="en-US" sz="1600" dirty="0" smtClean="0">
                          <a:latin typeface="Arial" panose="020B0604020202020204" pitchFamily="34" charset="0"/>
                          <a:cs typeface="Arial" panose="020B0604020202020204" pitchFamily="34" charset="0"/>
                        </a:rPr>
                        <a:t>Pesticide Exposures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Reported pesticide exposures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Rate of reported exposures to all pesticides</a:t>
                      </a:r>
                      <a:r>
                        <a:rPr lang="en-US" sz="1600" baseline="0" dirty="0" smtClean="0">
                          <a:latin typeface="Arial" panose="020B0604020202020204" pitchFamily="34" charset="0"/>
                          <a:cs typeface="Arial" panose="020B0604020202020204" pitchFamily="34" charset="0"/>
                        </a:rPr>
                        <a:t> per 100,000 people</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259080">
                <a:tc>
                  <a:txBody>
                    <a:bodyPr/>
                    <a:lstStyle/>
                    <a:p>
                      <a:r>
                        <a:rPr lang="en-US" sz="1600" dirty="0" smtClean="0">
                          <a:latin typeface="Arial" panose="020B0604020202020204" pitchFamily="34" charset="0"/>
                          <a:cs typeface="Arial" panose="020B0604020202020204" pitchFamily="34" charset="0"/>
                        </a:rPr>
                        <a:t>Population Characteristics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Demographic</a:t>
                      </a:r>
                      <a:r>
                        <a:rPr lang="en-US" sz="1600" baseline="0" dirty="0" smtClean="0">
                          <a:latin typeface="Arial" panose="020B0604020202020204" pitchFamily="34" charset="0"/>
                          <a:cs typeface="Arial" panose="020B0604020202020204" pitchFamily="34" charset="0"/>
                        </a:rPr>
                        <a:t> Measures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Number of People</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80098863"/>
                  </a:ext>
                </a:extLst>
              </a:tr>
            </a:tbl>
          </a:graphicData>
        </a:graphic>
      </p:graphicFrame>
      <p:sp>
        <p:nvSpPr>
          <p:cNvPr id="3" name="Slide Number Placeholder 2"/>
          <p:cNvSpPr>
            <a:spLocks noGrp="1"/>
          </p:cNvSpPr>
          <p:nvPr>
            <p:ph type="sldNum" sz="quarter" idx="10"/>
          </p:nvPr>
        </p:nvSpPr>
        <p:spPr/>
        <p:txBody>
          <a:bodyPr/>
          <a:lstStyle/>
          <a:p>
            <a:fld id="{83DCE0FD-225F-4A7C-A2D5-29F3F12D3456}" type="slidenum">
              <a:rPr lang="en-US" smtClean="0"/>
              <a:t>115</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559936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16" y="214854"/>
            <a:ext cx="7886700" cy="872659"/>
          </a:xfrm>
        </p:spPr>
        <p:txBody>
          <a:bodyPr>
            <a:normAutofit/>
          </a:bodyPr>
          <a:lstStyle/>
          <a:p>
            <a:r>
              <a:rPr lang="en-US" sz="3200" b="1" dirty="0" smtClean="0"/>
              <a:t>NEXT STEPS</a:t>
            </a:r>
            <a:endParaRPr lang="en-US" sz="3200" b="1" dirty="0"/>
          </a:p>
        </p:txBody>
      </p:sp>
      <p:sp>
        <p:nvSpPr>
          <p:cNvPr id="3" name="Content Placeholder 2"/>
          <p:cNvSpPr>
            <a:spLocks noGrp="1"/>
          </p:cNvSpPr>
          <p:nvPr>
            <p:ph sz="half" idx="1"/>
          </p:nvPr>
        </p:nvSpPr>
        <p:spPr>
          <a:xfrm>
            <a:off x="304983" y="1485403"/>
            <a:ext cx="4355139" cy="4787446"/>
          </a:xfrm>
        </p:spPr>
        <p:txBody>
          <a:bodyPr>
            <a:normAutofit/>
          </a:bodyPr>
          <a:lstStyle/>
          <a:p>
            <a:pPr marL="457200" indent="-457200">
              <a:spcAft>
                <a:spcPts val="600"/>
              </a:spcAft>
              <a:buFont typeface="+mj-lt"/>
              <a:buAutoNum type="arabicPeriod"/>
            </a:pPr>
            <a:r>
              <a:rPr lang="en-US" sz="2400" dirty="0" smtClean="0"/>
              <a:t>Once you’ve selected your content, you will need to select the geography.</a:t>
            </a:r>
          </a:p>
          <a:p>
            <a:pPr marL="457200" indent="-457200">
              <a:spcAft>
                <a:spcPts val="600"/>
              </a:spcAft>
              <a:buFont typeface="+mj-lt"/>
              <a:buAutoNum type="arabicPeriod"/>
            </a:pPr>
            <a:r>
              <a:rPr lang="en-US" sz="2400" dirty="0" smtClean="0"/>
              <a:t>Next, select the timeframe. </a:t>
            </a:r>
          </a:p>
          <a:p>
            <a:pPr marL="457200" indent="-457200">
              <a:spcAft>
                <a:spcPts val="600"/>
              </a:spcAft>
              <a:buFont typeface="+mj-lt"/>
              <a:buAutoNum type="arabicPeriod"/>
            </a:pPr>
            <a:r>
              <a:rPr lang="en-US" sz="2400" dirty="0">
                <a:latin typeface="Arial" panose="020B0604020202020204" pitchFamily="34" charset="0"/>
                <a:cs typeface="Arial" panose="020B0604020202020204" pitchFamily="34" charset="0"/>
              </a:rPr>
              <a:t>Some of the data have advanced options, like breakdowns by age, race, or gender. Advanced options are selected last</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grpSp>
        <p:nvGrpSpPr>
          <p:cNvPr id="7" name="Group 6"/>
          <p:cNvGrpSpPr/>
          <p:nvPr/>
        </p:nvGrpSpPr>
        <p:grpSpPr>
          <a:xfrm>
            <a:off x="5035275" y="635431"/>
            <a:ext cx="3659274" cy="5594888"/>
            <a:chOff x="5035275" y="635431"/>
            <a:chExt cx="3659274" cy="5594888"/>
          </a:xfrm>
        </p:grpSpPr>
        <p:grpSp>
          <p:nvGrpSpPr>
            <p:cNvPr id="10" name="Group 9"/>
            <p:cNvGrpSpPr/>
            <p:nvPr/>
          </p:nvGrpSpPr>
          <p:grpSpPr>
            <a:xfrm>
              <a:off x="5035275" y="635431"/>
              <a:ext cx="3659274" cy="1803937"/>
              <a:chOff x="2523681" y="2259270"/>
              <a:chExt cx="4116194" cy="2012765"/>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1049" y="2259270"/>
                <a:ext cx="4008826" cy="2012765"/>
              </a:xfrm>
              <a:prstGeom prst="rect">
                <a:avLst/>
              </a:prstGeom>
              <a:ln>
                <a:solidFill>
                  <a:srgbClr val="003C9F"/>
                </a:solidFill>
              </a:ln>
            </p:spPr>
          </p:pic>
          <p:sp>
            <p:nvSpPr>
              <p:cNvPr id="6" name="Oval 5"/>
              <p:cNvSpPr/>
              <p:nvPr/>
            </p:nvSpPr>
            <p:spPr>
              <a:xfrm>
                <a:off x="2523681" y="3345366"/>
                <a:ext cx="1244723" cy="557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57238" y="2544140"/>
                <a:ext cx="1070517" cy="557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117446" y="2532263"/>
              <a:ext cx="3577103" cy="1751892"/>
              <a:chOff x="5053185" y="3030443"/>
              <a:chExt cx="3068049" cy="1540416"/>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3185" y="3030443"/>
                <a:ext cx="3068049" cy="1540416"/>
              </a:xfrm>
              <a:prstGeom prst="rect">
                <a:avLst/>
              </a:prstGeom>
              <a:ln>
                <a:solidFill>
                  <a:srgbClr val="003C9F"/>
                </a:solidFill>
              </a:ln>
            </p:spPr>
          </p:pic>
          <p:sp>
            <p:nvSpPr>
              <p:cNvPr id="18" name="Oval 17"/>
              <p:cNvSpPr/>
              <p:nvPr/>
            </p:nvSpPr>
            <p:spPr>
              <a:xfrm>
                <a:off x="6456556" y="3205313"/>
                <a:ext cx="749224" cy="4634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117446" y="4392641"/>
              <a:ext cx="3577103" cy="1837678"/>
              <a:chOff x="5094270" y="4818847"/>
              <a:chExt cx="3068049" cy="1540416"/>
            </a:xfrm>
          </p:grpSpPr>
          <p:pic>
            <p:nvPicPr>
              <p:cNvPr id="21" name="Picture 2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94270" y="4818847"/>
                <a:ext cx="3068049" cy="1540416"/>
              </a:xfrm>
              <a:prstGeom prst="rect">
                <a:avLst/>
              </a:prstGeom>
              <a:ln>
                <a:solidFill>
                  <a:srgbClr val="003C9F"/>
                </a:solidFill>
              </a:ln>
            </p:spPr>
          </p:pic>
          <p:sp>
            <p:nvSpPr>
              <p:cNvPr id="23" name="Oval 22"/>
              <p:cNvSpPr/>
              <p:nvPr/>
            </p:nvSpPr>
            <p:spPr>
              <a:xfrm>
                <a:off x="7052041" y="4975567"/>
                <a:ext cx="1034006" cy="4267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Slide Number Placeholder 3"/>
          <p:cNvSpPr>
            <a:spLocks noGrp="1"/>
          </p:cNvSpPr>
          <p:nvPr>
            <p:ph type="sldNum" sz="quarter" idx="10"/>
          </p:nvPr>
        </p:nvSpPr>
        <p:spPr/>
        <p:txBody>
          <a:bodyPr/>
          <a:lstStyle/>
          <a:p>
            <a:fld id="{83DCE0FD-225F-4A7C-A2D5-29F3F12D3456}" type="slidenum">
              <a:rPr lang="en-US" smtClean="0"/>
              <a:t>116</a:t>
            </a:fld>
            <a:endParaRPr lang="en-US"/>
          </a:p>
        </p:txBody>
      </p:sp>
      <p:sp>
        <p:nvSpPr>
          <p:cNvPr id="17" name="Next">
            <a:hlinkClick r:id="rId3" action="ppaction://hlinksldjump"/>
          </p:cNvPr>
          <p:cNvSpPr/>
          <p:nvPr/>
        </p:nvSpPr>
        <p:spPr>
          <a:xfrm>
            <a:off x="7240373" y="6304205"/>
            <a:ext cx="1739085" cy="50788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54766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74428"/>
            <a:ext cx="8229600" cy="886010"/>
          </a:xfrm>
        </p:spPr>
        <p:txBody>
          <a:bodyPr>
            <a:normAutofit/>
          </a:bodyPr>
          <a:lstStyle/>
          <a:p>
            <a:r>
              <a:rPr lang="en-US" sz="3200" b="1" dirty="0" smtClean="0"/>
              <a:t>VIEWING THE DATA</a:t>
            </a:r>
            <a:endParaRPr lang="en-US" sz="3200" b="1" dirty="0"/>
          </a:p>
        </p:txBody>
      </p:sp>
      <p:sp>
        <p:nvSpPr>
          <p:cNvPr id="3" name="Content Placeholder 2"/>
          <p:cNvSpPr>
            <a:spLocks noGrp="1"/>
          </p:cNvSpPr>
          <p:nvPr>
            <p:ph sz="half" idx="1"/>
          </p:nvPr>
        </p:nvSpPr>
        <p:spPr>
          <a:xfrm>
            <a:off x="299041" y="1015164"/>
            <a:ext cx="7886700" cy="1094996"/>
          </a:xfrm>
        </p:spPr>
        <p:txBody>
          <a:bodyPr>
            <a:normAutofit/>
          </a:bodyPr>
          <a:lstStyle/>
          <a:p>
            <a:pPr marL="0" indent="0">
              <a:buNone/>
            </a:pPr>
            <a:r>
              <a:rPr lang="en-US" sz="2400" dirty="0" smtClean="0"/>
              <a:t>Tracking Network data can be viewed in maps, tables, and charts. </a:t>
            </a:r>
            <a:endParaRPr lang="en-US" sz="2400" dirty="0"/>
          </a:p>
        </p:txBody>
      </p:sp>
      <p:grpSp>
        <p:nvGrpSpPr>
          <p:cNvPr id="9" name="Group 8"/>
          <p:cNvGrpSpPr/>
          <p:nvPr/>
        </p:nvGrpSpPr>
        <p:grpSpPr>
          <a:xfrm>
            <a:off x="304641" y="2143741"/>
            <a:ext cx="5543424" cy="1799405"/>
            <a:chOff x="304641" y="2143741"/>
            <a:chExt cx="5543424" cy="1799405"/>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04641" y="2143741"/>
              <a:ext cx="2670570" cy="1799405"/>
            </a:xfrm>
            <a:prstGeom prst="rect">
              <a:avLst/>
            </a:prstGeom>
            <a:ln>
              <a:solidFill>
                <a:srgbClr val="003C9F"/>
              </a:solidFill>
            </a:ln>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26389" y="2143743"/>
              <a:ext cx="2621676" cy="1789074"/>
            </a:xfrm>
            <a:prstGeom prst="rect">
              <a:avLst/>
            </a:prstGeom>
            <a:ln>
              <a:solidFill>
                <a:srgbClr val="003C9F"/>
              </a:solidFill>
            </a:ln>
          </p:spPr>
        </p:pic>
      </p:gr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7831" y="2143743"/>
            <a:ext cx="2650384" cy="1799404"/>
          </a:xfrm>
          <a:prstGeom prst="rect">
            <a:avLst/>
          </a:prstGeom>
          <a:ln>
            <a:solidFill>
              <a:srgbClr val="003C9F"/>
            </a:solidFill>
          </a:ln>
        </p:spPr>
      </p:pic>
      <p:sp>
        <p:nvSpPr>
          <p:cNvPr id="7" name="Content Placeholder 2"/>
          <p:cNvSpPr txBox="1">
            <a:spLocks/>
          </p:cNvSpPr>
          <p:nvPr/>
        </p:nvSpPr>
        <p:spPr>
          <a:xfrm>
            <a:off x="350873" y="4262068"/>
            <a:ext cx="8397342" cy="1746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tx1">
                    <a:lumMod val="75000"/>
                    <a:lumOff val="25000"/>
                  </a:schemeClr>
                </a:solidFill>
                <a:latin typeface="Arial" panose="020B0604020202020204" pitchFamily="34" charset="0"/>
                <a:cs typeface="Arial" panose="020B0604020202020204" pitchFamily="34" charset="0"/>
              </a:rPr>
              <a:t>Users can customize the maps, tables, and charts. </a:t>
            </a:r>
          </a:p>
          <a:p>
            <a:pPr marL="0" indent="0">
              <a:buFont typeface="Arial" panose="020B0604020202020204" pitchFamily="34" charset="0"/>
              <a:buNone/>
            </a:pPr>
            <a:r>
              <a:rPr lang="en-US" sz="2400" dirty="0" smtClean="0">
                <a:solidFill>
                  <a:schemeClr val="tx1">
                    <a:lumMod val="75000"/>
                    <a:lumOff val="25000"/>
                  </a:schemeClr>
                </a:solidFill>
                <a:latin typeface="Arial" panose="020B0604020202020204" pitchFamily="34" charset="0"/>
                <a:cs typeface="Arial" panose="020B0604020202020204" pitchFamily="34" charset="0"/>
              </a:rPr>
              <a:t>Examples include adjusting the zoom, changing map backgrounds and color schemes, sorting and hiding table columns, and selecting different chart types. </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0"/>
          </p:nvPr>
        </p:nvSpPr>
        <p:spPr/>
        <p:txBody>
          <a:bodyPr/>
          <a:lstStyle/>
          <a:p>
            <a:fld id="{83DCE0FD-225F-4A7C-A2D5-29F3F12D3456}" type="slidenum">
              <a:rPr lang="en-US" smtClean="0"/>
              <a:t>117</a:t>
            </a:fld>
            <a:endParaRPr lang="en-US"/>
          </a:p>
        </p:txBody>
      </p:sp>
      <p:sp>
        <p:nvSpPr>
          <p:cNvPr id="10" name="Next">
            <a:hlinkClick r:id="rId5"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9268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42" y="0"/>
            <a:ext cx="8229600" cy="1013601"/>
          </a:xfrm>
        </p:spPr>
        <p:txBody>
          <a:bodyPr/>
          <a:lstStyle/>
          <a:p>
            <a:r>
              <a:rPr lang="en-US" sz="3200" b="1" dirty="0" smtClean="0"/>
              <a:t>METADATA</a:t>
            </a:r>
            <a:endParaRPr lang="en-US" b="1" dirty="0"/>
          </a:p>
        </p:txBody>
      </p:sp>
      <p:sp>
        <p:nvSpPr>
          <p:cNvPr id="4" name="Content Placeholder 3"/>
          <p:cNvSpPr>
            <a:spLocks noGrp="1"/>
          </p:cNvSpPr>
          <p:nvPr>
            <p:ph sz="half" idx="1"/>
          </p:nvPr>
        </p:nvSpPr>
        <p:spPr>
          <a:xfrm>
            <a:off x="210642" y="915171"/>
            <a:ext cx="3818917" cy="4096862"/>
          </a:xfrm>
        </p:spPr>
        <p:txBody>
          <a:bodyPr>
            <a:noAutofit/>
          </a:bodyPr>
          <a:lstStyle/>
          <a:p>
            <a:pPr marL="0" indent="0">
              <a:lnSpc>
                <a:spcPct val="100000"/>
              </a:lnSpc>
              <a:spcBef>
                <a:spcPts val="0"/>
              </a:spcBef>
              <a:buNone/>
            </a:pPr>
            <a:r>
              <a:rPr lang="en-US" sz="2200" dirty="0" smtClean="0"/>
              <a:t>The Tracking Network provides </a:t>
            </a:r>
            <a:r>
              <a:rPr lang="en-US" sz="2200" b="1" dirty="0" smtClean="0"/>
              <a:t>metadata</a:t>
            </a:r>
            <a:r>
              <a:rPr lang="en-US" sz="2200" dirty="0" smtClean="0"/>
              <a:t>, or data about the data, for all indicators. </a:t>
            </a:r>
          </a:p>
          <a:p>
            <a:pPr marL="0" indent="0">
              <a:lnSpc>
                <a:spcPct val="100000"/>
              </a:lnSpc>
              <a:spcBef>
                <a:spcPts val="0"/>
              </a:spcBef>
              <a:buNone/>
            </a:pPr>
            <a:endParaRPr lang="en-US" sz="2200" dirty="0" smtClean="0"/>
          </a:p>
          <a:p>
            <a:pPr marL="0" indent="0">
              <a:lnSpc>
                <a:spcPct val="100000"/>
              </a:lnSpc>
              <a:spcBef>
                <a:spcPts val="0"/>
              </a:spcBef>
              <a:buNone/>
            </a:pPr>
            <a:r>
              <a:rPr lang="en-US" sz="2200" dirty="0" smtClean="0"/>
              <a:t>Metadata </a:t>
            </a:r>
            <a:r>
              <a:rPr lang="en-US" sz="2200" dirty="0"/>
              <a:t>describe the content, quality, and context of a dataset and provide links to additional information such as quality assurance documents and data </a:t>
            </a:r>
            <a:r>
              <a:rPr lang="en-US" sz="2200" dirty="0" smtClean="0"/>
              <a:t>dictionaries.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7795" y="970700"/>
            <a:ext cx="4960707" cy="3384325"/>
          </a:xfrm>
          <a:prstGeom prst="rect">
            <a:avLst/>
          </a:prstGeom>
          <a:ln>
            <a:solidFill>
              <a:srgbClr val="003C9F"/>
            </a:solidFill>
          </a:ln>
        </p:spPr>
      </p:pic>
      <p:sp>
        <p:nvSpPr>
          <p:cNvPr id="5" name="Rectangle 4"/>
          <p:cNvSpPr/>
          <p:nvPr/>
        </p:nvSpPr>
        <p:spPr>
          <a:xfrm>
            <a:off x="210641" y="5135720"/>
            <a:ext cx="8933359" cy="769441"/>
          </a:xfrm>
          <a:prstGeom prst="rect">
            <a:avLst/>
          </a:prstGeom>
        </p:spPr>
        <p:txBody>
          <a:bodyPr wrap="square">
            <a:spAutoFit/>
          </a:bodyPr>
          <a:lstStyle/>
          <a:p>
            <a:r>
              <a:rPr lang="en-US" sz="2200" dirty="0">
                <a:solidFill>
                  <a:schemeClr val="tx1">
                    <a:lumMod val="75000"/>
                    <a:lumOff val="25000"/>
                  </a:schemeClr>
                </a:solidFill>
                <a:latin typeface="Arial" panose="020B0604020202020204" pitchFamily="34" charset="0"/>
                <a:cs typeface="Arial" panose="020B0604020202020204" pitchFamily="34" charset="0"/>
              </a:rPr>
              <a:t>Once you have </a:t>
            </a:r>
            <a:r>
              <a:rPr lang="en-US" sz="2200" dirty="0" smtClean="0">
                <a:solidFill>
                  <a:schemeClr val="tx1">
                    <a:lumMod val="75000"/>
                    <a:lumOff val="25000"/>
                  </a:schemeClr>
                </a:solidFill>
                <a:latin typeface="Arial" panose="020B0604020202020204" pitchFamily="34" charset="0"/>
                <a:cs typeface="Arial" panose="020B0604020202020204" pitchFamily="34" charset="0"/>
              </a:rPr>
              <a:t>completed your search through the Data Explorer, </a:t>
            </a:r>
            <a:r>
              <a:rPr lang="en-US" sz="2200" dirty="0">
                <a:solidFill>
                  <a:schemeClr val="tx1">
                    <a:lumMod val="75000"/>
                    <a:lumOff val="25000"/>
                  </a:schemeClr>
                </a:solidFill>
                <a:latin typeface="Arial" panose="020B0604020202020204" pitchFamily="34" charset="0"/>
                <a:cs typeface="Arial" panose="020B0604020202020204" pitchFamily="34" charset="0"/>
              </a:rPr>
              <a:t>the metadata will help you decide if it meets your needs.</a:t>
            </a:r>
          </a:p>
        </p:txBody>
      </p:sp>
      <p:sp>
        <p:nvSpPr>
          <p:cNvPr id="6" name="Slide Number Placeholder 5"/>
          <p:cNvSpPr>
            <a:spLocks noGrp="1"/>
          </p:cNvSpPr>
          <p:nvPr>
            <p:ph type="sldNum" sz="quarter" idx="10"/>
          </p:nvPr>
        </p:nvSpPr>
        <p:spPr/>
        <p:txBody>
          <a:bodyPr/>
          <a:lstStyle/>
          <a:p>
            <a:fld id="{83DCE0FD-225F-4A7C-A2D5-29F3F12D3456}" type="slidenum">
              <a:rPr lang="en-US" smtClean="0"/>
              <a:t>118</a:t>
            </a:fld>
            <a:endParaRPr lang="en-US"/>
          </a:p>
        </p:txBody>
      </p:sp>
      <p:sp>
        <p:nvSpPr>
          <p:cNvPr id="7"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64012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80" y="304316"/>
            <a:ext cx="7886700" cy="739393"/>
          </a:xfrm>
        </p:spPr>
        <p:txBody>
          <a:bodyPr>
            <a:normAutofit/>
          </a:bodyPr>
          <a:lstStyle/>
          <a:p>
            <a:r>
              <a:rPr lang="en-US" sz="3200" b="1" dirty="0" smtClean="0"/>
              <a:t>ADDITIONAL FEATURES</a:t>
            </a:r>
            <a:endParaRPr lang="en-US" sz="3200" b="1" dirty="0"/>
          </a:p>
        </p:txBody>
      </p:sp>
      <p:sp>
        <p:nvSpPr>
          <p:cNvPr id="3" name="Content Placeholder 2"/>
          <p:cNvSpPr>
            <a:spLocks noGrp="1"/>
          </p:cNvSpPr>
          <p:nvPr>
            <p:ph sz="half" idx="1"/>
          </p:nvPr>
        </p:nvSpPr>
        <p:spPr>
          <a:xfrm>
            <a:off x="285830" y="1489645"/>
            <a:ext cx="7886700" cy="3647599"/>
          </a:xfrm>
        </p:spPr>
        <p:txBody>
          <a:bodyPr>
            <a:normAutofit/>
          </a:bodyPr>
          <a:lstStyle/>
          <a:p>
            <a:pPr marL="0" indent="0">
              <a:buNone/>
            </a:pPr>
            <a:r>
              <a:rPr lang="en-US" sz="2400" dirty="0" smtClean="0"/>
              <a:t>In addition to data and contextual information, the </a:t>
            </a:r>
            <a:r>
              <a:rPr lang="en-US" sz="2400" dirty="0"/>
              <a:t>Tracking Network </a:t>
            </a:r>
            <a:r>
              <a:rPr lang="en-US" sz="2400" dirty="0" smtClean="0"/>
              <a:t>provides </a:t>
            </a:r>
            <a:r>
              <a:rPr lang="en-US" sz="2400" dirty="0"/>
              <a:t>a number of </a:t>
            </a:r>
            <a:r>
              <a:rPr lang="en-US" sz="2400" dirty="0" smtClean="0"/>
              <a:t>tools to help users better understand and use environmental health data. </a:t>
            </a:r>
          </a:p>
          <a:p>
            <a:pPr marL="0" indent="0">
              <a:buNone/>
            </a:pPr>
            <a:endParaRPr lang="en-US" sz="2400" dirty="0"/>
          </a:p>
          <a:p>
            <a:pPr marL="0" indent="0">
              <a:buNone/>
            </a:pPr>
            <a:r>
              <a:rPr lang="en-US" sz="2400" dirty="0" smtClean="0"/>
              <a:t>Some of the tools you will find are: </a:t>
            </a:r>
          </a:p>
          <a:p>
            <a:pPr marL="862013" indent="-352425">
              <a:buFont typeface="Arial" panose="020B0604020202020204" pitchFamily="34" charset="0"/>
              <a:buChar char="•"/>
            </a:pPr>
            <a:r>
              <a:rPr lang="en-US" sz="2400" dirty="0" smtClean="0"/>
              <a:t>Info by Location</a:t>
            </a:r>
          </a:p>
          <a:p>
            <a:pPr marL="862013" indent="-352425">
              <a:buFont typeface="Arial" panose="020B0604020202020204" pitchFamily="34" charset="0"/>
              <a:buChar char="•"/>
            </a:pPr>
            <a:r>
              <a:rPr lang="en-US" sz="2400" dirty="0" smtClean="0"/>
              <a:t>Health Impact Assessment (HIA) Toolkit</a:t>
            </a:r>
            <a:endParaRPr lang="en-US" sz="2400" dirty="0"/>
          </a:p>
        </p:txBody>
      </p:sp>
      <p:sp>
        <p:nvSpPr>
          <p:cNvPr id="4" name="Slide Number Placeholder 3"/>
          <p:cNvSpPr>
            <a:spLocks noGrp="1"/>
          </p:cNvSpPr>
          <p:nvPr>
            <p:ph type="sldNum" sz="quarter" idx="10"/>
          </p:nvPr>
        </p:nvSpPr>
        <p:spPr/>
        <p:txBody>
          <a:bodyPr/>
          <a:lstStyle/>
          <a:p>
            <a:fld id="{83DCE0FD-225F-4A7C-A2D5-29F3F12D3456}" type="slidenum">
              <a:rPr lang="en-US" smtClean="0"/>
              <a:t>119</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97467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35489" y="837223"/>
            <a:ext cx="5216142" cy="1421851"/>
          </a:xfrm>
        </p:spPr>
        <p:txBody>
          <a:bodyPr>
            <a:normAutofit/>
          </a:bodyPr>
          <a:lstStyle/>
          <a:p>
            <a:r>
              <a:rPr lang="en-US" sz="3200" cap="none" dirty="0" smtClean="0">
                <a:solidFill>
                  <a:schemeClr val="tx2"/>
                </a:solidFill>
              </a:rPr>
              <a:t>ENVIRONMENTAL HEALTH PRACTICE</a:t>
            </a:r>
            <a:endParaRPr lang="en-US" sz="3200" cap="none" dirty="0">
              <a:solidFill>
                <a:schemeClr val="tx2"/>
              </a:solidFill>
            </a:endParaRPr>
          </a:p>
        </p:txBody>
      </p:sp>
      <p:sp>
        <p:nvSpPr>
          <p:cNvPr id="2" name="Slide Number Placeholder 1"/>
          <p:cNvSpPr>
            <a:spLocks noGrp="1"/>
          </p:cNvSpPr>
          <p:nvPr>
            <p:ph type="sldNum" sz="quarter" idx="12"/>
          </p:nvPr>
        </p:nvSpPr>
        <p:spPr/>
        <p:txBody>
          <a:bodyPr/>
          <a:lstStyle/>
          <a:p>
            <a:fld id="{83DCE0FD-225F-4A7C-A2D5-29F3F12D3456}" type="slidenum">
              <a:rPr lang="en-US" smtClean="0"/>
              <a:t>12</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228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108283"/>
            <a:ext cx="8229600" cy="1143000"/>
          </a:xfrm>
        </p:spPr>
        <p:txBody>
          <a:bodyPr>
            <a:normAutofit/>
          </a:bodyPr>
          <a:lstStyle/>
          <a:p>
            <a:r>
              <a:rPr lang="en-US" sz="3200" b="1" dirty="0" smtClean="0"/>
              <a:t>TOOLS: INFO BY LOCATION</a:t>
            </a:r>
            <a:endParaRPr lang="en-US" sz="3200" b="1" dirty="0"/>
          </a:p>
        </p:txBody>
      </p:sp>
      <p:sp>
        <p:nvSpPr>
          <p:cNvPr id="3" name="Content Placeholder 2"/>
          <p:cNvSpPr>
            <a:spLocks noGrp="1"/>
          </p:cNvSpPr>
          <p:nvPr>
            <p:ph sz="half" idx="1"/>
          </p:nvPr>
        </p:nvSpPr>
        <p:spPr>
          <a:xfrm>
            <a:off x="405367" y="1491749"/>
            <a:ext cx="5996739" cy="4351338"/>
          </a:xfrm>
        </p:spPr>
        <p:txBody>
          <a:bodyPr>
            <a:normAutofit/>
          </a:bodyPr>
          <a:lstStyle/>
          <a:p>
            <a:pPr marL="0" indent="0">
              <a:buNone/>
            </a:pPr>
            <a:r>
              <a:rPr lang="en-US" sz="2400" dirty="0" smtClean="0"/>
              <a:t>Info by Location is a data tool that provides a snapshot of environmental health issues by county. </a:t>
            </a:r>
          </a:p>
          <a:p>
            <a:pPr marL="0" indent="0">
              <a:buNone/>
            </a:pPr>
            <a:endParaRPr lang="en-US" sz="2400" dirty="0"/>
          </a:p>
          <a:p>
            <a:pPr marL="0" indent="0">
              <a:buNone/>
            </a:pPr>
            <a:r>
              <a:rPr lang="en-US" sz="2400" dirty="0" smtClean="0"/>
              <a:t>Data come from the Data Explorer but are presented in an infographic format.</a:t>
            </a:r>
            <a:endParaRPr lang="en-US" sz="2400" dirty="0"/>
          </a:p>
        </p:txBody>
      </p:sp>
      <p:grpSp>
        <p:nvGrpSpPr>
          <p:cNvPr id="12" name="Group 11"/>
          <p:cNvGrpSpPr/>
          <p:nvPr/>
        </p:nvGrpSpPr>
        <p:grpSpPr>
          <a:xfrm>
            <a:off x="6431939" y="108283"/>
            <a:ext cx="1188061" cy="6665493"/>
            <a:chOff x="6218194" y="0"/>
            <a:chExt cx="1373083" cy="7703538"/>
          </a:xfrm>
        </p:grpSpPr>
        <p:grpSp>
          <p:nvGrpSpPr>
            <p:cNvPr id="8" name="Group 7"/>
            <p:cNvGrpSpPr/>
            <p:nvPr/>
          </p:nvGrpSpPr>
          <p:grpSpPr>
            <a:xfrm>
              <a:off x="6218194" y="0"/>
              <a:ext cx="1373083" cy="6054135"/>
              <a:chOff x="6069338" y="122828"/>
              <a:chExt cx="1373083" cy="6054135"/>
            </a:xfrm>
          </p:grpSpPr>
          <p:grpSp>
            <p:nvGrpSpPr>
              <p:cNvPr id="6" name="Group 5"/>
              <p:cNvGrpSpPr/>
              <p:nvPr/>
            </p:nvGrpSpPr>
            <p:grpSpPr>
              <a:xfrm>
                <a:off x="6069338" y="122828"/>
                <a:ext cx="1368692" cy="4299240"/>
                <a:chOff x="3643098" y="-2470246"/>
                <a:chExt cx="4872252" cy="15304382"/>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43098" y="-2470246"/>
                  <a:ext cx="4872252" cy="793958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4816"/>
                <a:stretch/>
              </p:blipFill>
              <p:spPr>
                <a:xfrm>
                  <a:off x="3643952" y="4526061"/>
                  <a:ext cx="4871398" cy="8308075"/>
                </a:xfrm>
                <a:prstGeom prst="rect">
                  <a:avLst/>
                </a:prstGeom>
              </p:spPr>
            </p:pic>
          </p:gr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217" r="2469"/>
              <a:stretch/>
            </p:blipFill>
            <p:spPr>
              <a:xfrm>
                <a:off x="6069339" y="4285397"/>
                <a:ext cx="1373082" cy="1891566"/>
              </a:xfrm>
              <a:prstGeom prst="rect">
                <a:avLst/>
              </a:prstGeom>
            </p:spPr>
          </p:pic>
        </p:grpSp>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19824" y="6054135"/>
              <a:ext cx="1367061" cy="1649403"/>
            </a:xfrm>
            <a:prstGeom prst="rect">
              <a:avLst/>
            </a:prstGeom>
          </p:spPr>
        </p:pic>
      </p:grpSp>
      <p:sp>
        <p:nvSpPr>
          <p:cNvPr id="9" name="Slide Number Placeholder 8"/>
          <p:cNvSpPr>
            <a:spLocks noGrp="1"/>
          </p:cNvSpPr>
          <p:nvPr>
            <p:ph type="sldNum" sz="quarter" idx="10"/>
          </p:nvPr>
        </p:nvSpPr>
        <p:spPr/>
        <p:txBody>
          <a:bodyPr/>
          <a:lstStyle/>
          <a:p>
            <a:fld id="{83DCE0FD-225F-4A7C-A2D5-29F3F12D3456}" type="slidenum">
              <a:rPr lang="en-US" smtClean="0"/>
              <a:t>120</a:t>
            </a:fld>
            <a:endParaRPr lang="en-US"/>
          </a:p>
        </p:txBody>
      </p:sp>
      <p:sp>
        <p:nvSpPr>
          <p:cNvPr id="13" name="Next">
            <a:hlinkClick r:id="rId6" action="ppaction://hlinksldjump"/>
          </p:cNvPr>
          <p:cNvSpPr/>
          <p:nvPr/>
        </p:nvSpPr>
        <p:spPr>
          <a:xfrm>
            <a:off x="7736050" y="6186512"/>
            <a:ext cx="1368593" cy="394754"/>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40599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53" y="125987"/>
            <a:ext cx="8354929" cy="1325563"/>
          </a:xfrm>
        </p:spPr>
        <p:txBody>
          <a:bodyPr>
            <a:noAutofit/>
          </a:bodyPr>
          <a:lstStyle/>
          <a:p>
            <a:r>
              <a:rPr lang="en-US" sz="3200" b="1" dirty="0" smtClean="0"/>
              <a:t>TOOLS: HEALTH IMPACT ASSESSMENT (HIA) TOOLKIT</a:t>
            </a:r>
            <a:endParaRPr lang="en-US" sz="3200" b="1" dirty="0"/>
          </a:p>
        </p:txBody>
      </p:sp>
      <p:sp>
        <p:nvSpPr>
          <p:cNvPr id="3" name="Content Placeholder 2"/>
          <p:cNvSpPr>
            <a:spLocks noGrp="1"/>
          </p:cNvSpPr>
          <p:nvPr>
            <p:ph sz="half" idx="1"/>
          </p:nvPr>
        </p:nvSpPr>
        <p:spPr>
          <a:xfrm>
            <a:off x="297939" y="1498622"/>
            <a:ext cx="5079972" cy="2543905"/>
          </a:xfrm>
        </p:spPr>
        <p:txBody>
          <a:bodyPr>
            <a:normAutofit/>
          </a:bodyPr>
          <a:lstStyle/>
          <a:p>
            <a:pPr marL="0" indent="0">
              <a:buNone/>
            </a:pPr>
            <a:r>
              <a:rPr lang="en-US" sz="2400" dirty="0" smtClean="0"/>
              <a:t>Tracking </a:t>
            </a:r>
            <a:r>
              <a:rPr lang="en-US" sz="2400" dirty="0"/>
              <a:t>Network </a:t>
            </a:r>
            <a:r>
              <a:rPr lang="en-US" sz="2400" dirty="0" smtClean="0"/>
              <a:t>data may </a:t>
            </a:r>
            <a:r>
              <a:rPr lang="en-US" sz="2400" dirty="0"/>
              <a:t>be used in several HIA steps, including community engagement, scoping, assessment, and evaluation</a:t>
            </a:r>
            <a:r>
              <a:rPr lang="en-US" dirty="0"/>
              <a:t>. </a:t>
            </a:r>
            <a:endParaRPr lang="en-US" dirty="0" smtClean="0"/>
          </a:p>
        </p:txBody>
      </p:sp>
      <p:sp>
        <p:nvSpPr>
          <p:cNvPr id="5" name="Rectangle 4"/>
          <p:cNvSpPr/>
          <p:nvPr/>
        </p:nvSpPr>
        <p:spPr>
          <a:xfrm>
            <a:off x="5827568" y="1723733"/>
            <a:ext cx="3316432" cy="2246769"/>
          </a:xfrm>
          <a:prstGeom prst="rect">
            <a:avLst/>
          </a:prstGeom>
          <a:solidFill>
            <a:schemeClr val="tx2"/>
          </a:solidFill>
          <a:ln>
            <a:solidFill>
              <a:srgbClr val="003C9F"/>
            </a:solidFill>
          </a:ln>
        </p:spPr>
        <p:txBody>
          <a:bodyPr wrap="square">
            <a:spAutoFit/>
          </a:bodyPr>
          <a:lstStyle/>
          <a:p>
            <a:r>
              <a:rPr lang="en-US" sz="2000" dirty="0" smtClean="0">
                <a:solidFill>
                  <a:schemeClr val="bg1"/>
                </a:solidFill>
              </a:rPr>
              <a:t>An </a:t>
            </a:r>
            <a:r>
              <a:rPr lang="en-US" sz="2000" b="1" dirty="0" smtClean="0">
                <a:solidFill>
                  <a:schemeClr val="bg1"/>
                </a:solidFill>
              </a:rPr>
              <a:t>HIA</a:t>
            </a:r>
            <a:r>
              <a:rPr lang="en-US" sz="2000" dirty="0" smtClean="0">
                <a:solidFill>
                  <a:schemeClr val="bg1"/>
                </a:solidFill>
              </a:rPr>
              <a:t> </a:t>
            </a:r>
            <a:r>
              <a:rPr lang="en-US" sz="2000" dirty="0">
                <a:solidFill>
                  <a:schemeClr val="bg1"/>
                </a:solidFill>
              </a:rPr>
              <a:t>is a process to evaluate the potential positive and negative public health effects of a plan, project, or policy before it is approved, built, or implemented.</a:t>
            </a:r>
          </a:p>
        </p:txBody>
      </p:sp>
      <p:sp>
        <p:nvSpPr>
          <p:cNvPr id="6" name="Rectangle 5"/>
          <p:cNvSpPr/>
          <p:nvPr/>
        </p:nvSpPr>
        <p:spPr>
          <a:xfrm>
            <a:off x="317043" y="3320491"/>
            <a:ext cx="4952381" cy="1938992"/>
          </a:xfrm>
          <a:prstGeom prst="rect">
            <a:avLst/>
          </a:prstGeom>
        </p:spPr>
        <p:txBody>
          <a:bodyPr wrap="square">
            <a:spAutoFit/>
          </a:bodyPr>
          <a:lstStyle/>
          <a:p>
            <a:r>
              <a:rPr lang="en-US" sz="2400" dirty="0">
                <a:solidFill>
                  <a:schemeClr val="tx1">
                    <a:lumMod val="75000"/>
                    <a:lumOff val="25000"/>
                  </a:schemeClr>
                </a:solidFill>
              </a:rPr>
              <a:t>The Tracking Program has developed a data guide which provides suggestions for how to use data from the Tracking Network in an HIA.</a:t>
            </a:r>
          </a:p>
        </p:txBody>
      </p:sp>
      <p:sp>
        <p:nvSpPr>
          <p:cNvPr id="4" name="Slide Number Placeholder 3"/>
          <p:cNvSpPr>
            <a:spLocks noGrp="1"/>
          </p:cNvSpPr>
          <p:nvPr>
            <p:ph type="sldNum" sz="quarter" idx="10"/>
          </p:nvPr>
        </p:nvSpPr>
        <p:spPr/>
        <p:txBody>
          <a:bodyPr/>
          <a:lstStyle/>
          <a:p>
            <a:fld id="{83DCE0FD-225F-4A7C-A2D5-29F3F12D3456}" type="slidenum">
              <a:rPr lang="en-US" smtClean="0"/>
              <a:t>121</a:t>
            </a:fld>
            <a:endParaRPr lang="en-US"/>
          </a:p>
        </p:txBody>
      </p:sp>
      <p:sp>
        <p:nvSpPr>
          <p:cNvPr id="7"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313623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4332" y="451588"/>
            <a:ext cx="5216142" cy="1421851"/>
          </a:xfrm>
        </p:spPr>
        <p:txBody>
          <a:bodyPr>
            <a:normAutofit/>
          </a:bodyPr>
          <a:lstStyle/>
          <a:p>
            <a:r>
              <a:rPr lang="en-US" sz="3200" dirty="0">
                <a:solidFill>
                  <a:schemeClr val="tx2"/>
                </a:solidFill>
              </a:rPr>
              <a:t>Tracking in Action</a:t>
            </a:r>
          </a:p>
        </p:txBody>
      </p:sp>
      <p:sp>
        <p:nvSpPr>
          <p:cNvPr id="3" name="Slide Number Placeholder 2"/>
          <p:cNvSpPr>
            <a:spLocks noGrp="1"/>
          </p:cNvSpPr>
          <p:nvPr>
            <p:ph type="sldNum" sz="quarter" idx="12"/>
          </p:nvPr>
        </p:nvSpPr>
        <p:spPr/>
        <p:txBody>
          <a:bodyPr/>
          <a:lstStyle/>
          <a:p>
            <a:fld id="{83DCE0FD-225F-4A7C-A2D5-29F3F12D3456}" type="slidenum">
              <a:rPr lang="en-US" smtClean="0"/>
              <a:t>122</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59713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81" y="267123"/>
            <a:ext cx="7886700" cy="753811"/>
          </a:xfrm>
        </p:spPr>
        <p:txBody>
          <a:bodyPr>
            <a:normAutofit/>
          </a:bodyPr>
          <a:lstStyle/>
          <a:p>
            <a:r>
              <a:rPr lang="en-US" sz="3200" b="1" dirty="0" smtClean="0"/>
              <a:t>WHY </a:t>
            </a:r>
            <a:r>
              <a:rPr lang="en-US" sz="3200" dirty="0" smtClean="0"/>
              <a:t>U</a:t>
            </a:r>
            <a:r>
              <a:rPr lang="en-US" sz="3200" b="1" dirty="0" smtClean="0"/>
              <a:t>SE THE TRACKING NETWORK?</a:t>
            </a:r>
            <a:endParaRPr lang="en-US" sz="3200" b="1" dirty="0"/>
          </a:p>
        </p:txBody>
      </p:sp>
      <p:sp>
        <p:nvSpPr>
          <p:cNvPr id="5" name="Content Placeholder 4"/>
          <p:cNvSpPr>
            <a:spLocks noGrp="1"/>
          </p:cNvSpPr>
          <p:nvPr>
            <p:ph sz="half" idx="1"/>
          </p:nvPr>
        </p:nvSpPr>
        <p:spPr>
          <a:xfrm>
            <a:off x="278969" y="1464326"/>
            <a:ext cx="8479549" cy="5071682"/>
          </a:xfrm>
        </p:spPr>
        <p:txBody>
          <a:bodyPr>
            <a:normAutofit/>
          </a:bodyPr>
          <a:lstStyle/>
          <a:p>
            <a:pPr marL="457200" indent="-457200">
              <a:buFont typeface="+mj-lt"/>
              <a:buAutoNum type="arabicPeriod"/>
            </a:pPr>
            <a:r>
              <a:rPr lang="en-US" sz="2600" dirty="0"/>
              <a:t>S</a:t>
            </a:r>
            <a:r>
              <a:rPr lang="en-US" sz="2600" dirty="0" smtClean="0"/>
              <a:t>earch </a:t>
            </a:r>
            <a:r>
              <a:rPr lang="en-US" sz="2600" dirty="0"/>
              <a:t>environment and health data easily in one </a:t>
            </a:r>
            <a:r>
              <a:rPr lang="en-US" sz="2600" dirty="0" smtClean="0"/>
              <a:t>place.</a:t>
            </a:r>
          </a:p>
          <a:p>
            <a:pPr marL="457200" indent="-457200">
              <a:spcBef>
                <a:spcPts val="0"/>
              </a:spcBef>
              <a:buFont typeface="+mj-lt"/>
              <a:buAutoNum type="arabicPeriod"/>
            </a:pPr>
            <a:endParaRPr lang="en-US" sz="2600" dirty="0"/>
          </a:p>
          <a:p>
            <a:pPr marL="457200" indent="-457200">
              <a:spcBef>
                <a:spcPts val="0"/>
              </a:spcBef>
              <a:buFont typeface="+mj-lt"/>
              <a:buAutoNum type="arabicPeriod"/>
            </a:pPr>
            <a:r>
              <a:rPr lang="en-US" sz="2600" dirty="0"/>
              <a:t>Find contextual information and resources about how the environment may be affecting public </a:t>
            </a:r>
            <a:r>
              <a:rPr lang="en-US" sz="2600" dirty="0" smtClean="0"/>
              <a:t>health.</a:t>
            </a:r>
          </a:p>
          <a:p>
            <a:pPr marL="457200" indent="-457200">
              <a:spcBef>
                <a:spcPts val="0"/>
              </a:spcBef>
              <a:buFont typeface="+mj-lt"/>
              <a:buAutoNum type="arabicPeriod"/>
            </a:pPr>
            <a:endParaRPr lang="en-US" sz="2600" dirty="0"/>
          </a:p>
          <a:p>
            <a:pPr marL="457200" indent="-457200">
              <a:spcBef>
                <a:spcPts val="0"/>
              </a:spcBef>
              <a:buFont typeface="+mj-lt"/>
              <a:buAutoNum type="arabicPeriod"/>
            </a:pPr>
            <a:r>
              <a:rPr lang="en-US" sz="2600" dirty="0" smtClean="0"/>
              <a:t>Use </a:t>
            </a:r>
            <a:r>
              <a:rPr lang="en-US" sz="2600" dirty="0"/>
              <a:t>that information for a range of personal and public health </a:t>
            </a:r>
            <a:r>
              <a:rPr lang="en-US" sz="2600" dirty="0" smtClean="0"/>
              <a:t>actions.</a:t>
            </a:r>
            <a:endParaRPr lang="en-US" sz="2100" dirty="0"/>
          </a:p>
          <a:p>
            <a:pPr marL="0" indent="0">
              <a:buNone/>
            </a:pPr>
            <a:endParaRPr lang="en-US" dirty="0"/>
          </a:p>
        </p:txBody>
      </p:sp>
      <p:sp>
        <p:nvSpPr>
          <p:cNvPr id="3" name="Slide Number Placeholder 2"/>
          <p:cNvSpPr>
            <a:spLocks noGrp="1"/>
          </p:cNvSpPr>
          <p:nvPr>
            <p:ph type="sldNum" sz="quarter" idx="10"/>
          </p:nvPr>
        </p:nvSpPr>
        <p:spPr/>
        <p:txBody>
          <a:bodyPr/>
          <a:lstStyle/>
          <a:p>
            <a:fld id="{83DCE0FD-225F-4A7C-A2D5-29F3F12D3456}" type="slidenum">
              <a:rPr lang="en-US" smtClean="0"/>
              <a:t>123</a:t>
            </a:fld>
            <a:endParaRPr lang="en-US"/>
          </a:p>
        </p:txBody>
      </p:sp>
      <p:sp>
        <p:nvSpPr>
          <p:cNvPr id="6"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1229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34" y="230600"/>
            <a:ext cx="8229600" cy="896643"/>
          </a:xfrm>
        </p:spPr>
        <p:txBody>
          <a:bodyPr>
            <a:normAutofit/>
          </a:bodyPr>
          <a:lstStyle/>
          <a:p>
            <a:r>
              <a:rPr lang="en-US" sz="3200" b="1" dirty="0" smtClean="0"/>
              <a:t>USES FOR TRACKING NETWORK DATA</a:t>
            </a:r>
            <a:endParaRPr lang="en-US" sz="3200" b="1" dirty="0"/>
          </a:p>
        </p:txBody>
      </p:sp>
      <p:grpSp>
        <p:nvGrpSpPr>
          <p:cNvPr id="4" name="Group 3"/>
          <p:cNvGrpSpPr/>
          <p:nvPr/>
        </p:nvGrpSpPr>
        <p:grpSpPr>
          <a:xfrm>
            <a:off x="388517" y="1171513"/>
            <a:ext cx="8347775" cy="4423091"/>
            <a:chOff x="458768" y="1526083"/>
            <a:chExt cx="8347775" cy="4423091"/>
          </a:xfrm>
        </p:grpSpPr>
        <p:pic>
          <p:nvPicPr>
            <p:cNvPr id="5" name="Picture 4"/>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770397" y="2739037"/>
              <a:ext cx="687264" cy="678100"/>
            </a:xfrm>
            <a:prstGeom prst="ellipse">
              <a:avLst/>
            </a:prstGeom>
            <a:ln w="38100" cap="rnd">
              <a:solidFill>
                <a:schemeClr val="tx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75477" y="1690689"/>
              <a:ext cx="679813" cy="688877"/>
            </a:xfrm>
            <a:prstGeom prst="ellipse">
              <a:avLst/>
            </a:prstGeom>
            <a:ln w="63500" cap="rnd">
              <a:solidFill>
                <a:schemeClr val="accent5">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58768" y="2726415"/>
              <a:ext cx="707816" cy="703345"/>
            </a:xfrm>
            <a:prstGeom prst="ellipse">
              <a:avLst/>
            </a:prstGeom>
            <a:ln w="63500" cap="rnd">
              <a:solidFill>
                <a:schemeClr val="accent5">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0062" y="5144895"/>
              <a:ext cx="685228" cy="685228"/>
            </a:xfrm>
            <a:prstGeom prst="ellipse">
              <a:avLst/>
            </a:prstGeom>
            <a:ln w="38100" cap="rnd">
              <a:solidFill>
                <a:schemeClr val="accent5">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ackgroundRemoval t="0" b="97600" l="267" r="99467">
                          <a14:foregroundMark x1="23467" y1="30667" x2="23467" y2="30667"/>
                          <a14:foregroundMark x1="39467" y1="17333" x2="39467" y2="17333"/>
                          <a14:foregroundMark x1="17867" y1="12533" x2="17867" y2="12533"/>
                        </a14:backgroundRemoval>
                      </a14:imgEffect>
                    </a14:imgLayer>
                  </a14:imgProps>
                </a:ext>
                <a:ext uri="{28A0092B-C50C-407E-A947-70E740481C1C}">
                  <a14:useLocalDpi xmlns:a14="http://schemas.microsoft.com/office/drawing/2010/main" val="0"/>
                </a:ext>
              </a:extLst>
            </a:blip>
            <a:stretch>
              <a:fillRect/>
            </a:stretch>
          </p:blipFill>
          <p:spPr>
            <a:xfrm>
              <a:off x="4770397" y="3897643"/>
              <a:ext cx="699835" cy="699835"/>
            </a:xfrm>
            <a:prstGeom prst="ellipse">
              <a:avLst/>
            </a:prstGeom>
            <a:ln w="38100" cap="rnd">
              <a:solidFill>
                <a:schemeClr val="accent5">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8286" l="0" r="100000">
                          <a14:foregroundMark x1="50289" y1="30857" x2="50289" y2="30857"/>
                          <a14:foregroundMark x1="25434" y1="46857" x2="25434" y2="46857"/>
                          <a14:foregroundMark x1="21387" y1="66286" x2="21387" y2="66286"/>
                          <a14:foregroundMark x1="78035" y1="63429" x2="78035" y2="63429"/>
                          <a14:foregroundMark x1="78035" y1="49143" x2="78035" y2="49143"/>
                          <a14:foregroundMark x1="83237" y1="19429" x2="83237" y2="19429"/>
                        </a14:backgroundRemoval>
                      </a14:imgEffect>
                      <a14:imgEffect>
                        <a14:saturation sat="0"/>
                      </a14:imgEffect>
                    </a14:imgLayer>
                  </a14:imgProps>
                </a:ext>
                <a:ext uri="{28A0092B-C50C-407E-A947-70E740481C1C}">
                  <a14:useLocalDpi xmlns:a14="http://schemas.microsoft.com/office/drawing/2010/main"/>
                </a:ext>
              </a:extLst>
            </a:blip>
            <a:srcRect/>
            <a:stretch/>
          </p:blipFill>
          <p:spPr>
            <a:xfrm>
              <a:off x="458768" y="3885742"/>
              <a:ext cx="711587" cy="723636"/>
            </a:xfrm>
            <a:prstGeom prst="ellipse">
              <a:avLst/>
            </a:prstGeom>
            <a:ln w="190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t="5111" r="2724" b="3982"/>
            <a:stretch/>
          </p:blipFill>
          <p:spPr>
            <a:xfrm>
              <a:off x="4736171" y="1690689"/>
              <a:ext cx="669624" cy="666946"/>
            </a:xfrm>
            <a:prstGeom prst="ellipse">
              <a:avLst/>
            </a:prstGeom>
            <a:ln w="38100" cap="rnd">
              <a:solidFill>
                <a:srgbClr val="2C55A3"/>
              </a:solidFill>
            </a:ln>
            <a:effectLst/>
            <a:scene3d>
              <a:camera prst="orthographicFront"/>
              <a:lightRig rig="contrasting" dir="t">
                <a:rot lat="0" lon="0" rev="3000000"/>
              </a:lightRig>
            </a:scene3d>
            <a:sp3d contourW="7620">
              <a:bevelT w="95250" h="31750"/>
              <a:contourClr>
                <a:srgbClr val="333333"/>
              </a:contourClr>
            </a:sp3d>
          </p:spPr>
        </p:pic>
        <p:sp>
          <p:nvSpPr>
            <p:cNvPr id="14" name="Rectangle 13"/>
            <p:cNvSpPr/>
            <p:nvPr/>
          </p:nvSpPr>
          <p:spPr>
            <a:xfrm>
              <a:off x="1196953" y="1664583"/>
              <a:ext cx="2830761" cy="646331"/>
            </a:xfrm>
            <a:prstGeom prst="rect">
              <a:avLst/>
            </a:prstGeom>
          </p:spPr>
          <p:txBody>
            <a:bodyPr wrap="square">
              <a:spAutoFit/>
            </a:bodyPr>
            <a:lstStyle/>
            <a:p>
              <a:r>
                <a:rPr lang="en-US" dirty="0"/>
                <a:t>Quantify the magnitude of a public health problem</a:t>
              </a:r>
            </a:p>
          </p:txBody>
        </p:sp>
        <p:sp>
          <p:nvSpPr>
            <p:cNvPr id="15" name="Rectangle 14"/>
            <p:cNvSpPr/>
            <p:nvPr/>
          </p:nvSpPr>
          <p:spPr>
            <a:xfrm>
              <a:off x="1242644" y="2761708"/>
              <a:ext cx="3111641" cy="646331"/>
            </a:xfrm>
            <a:prstGeom prst="rect">
              <a:avLst/>
            </a:prstGeom>
          </p:spPr>
          <p:txBody>
            <a:bodyPr wrap="square">
              <a:spAutoFit/>
            </a:bodyPr>
            <a:lstStyle/>
            <a:p>
              <a:r>
                <a:rPr lang="en-US" dirty="0"/>
                <a:t>Detect unusual trends in health, exposures, and hazards</a:t>
              </a:r>
            </a:p>
          </p:txBody>
        </p:sp>
        <p:sp>
          <p:nvSpPr>
            <p:cNvPr id="16" name="Rectangle 15"/>
            <p:cNvSpPr/>
            <p:nvPr/>
          </p:nvSpPr>
          <p:spPr>
            <a:xfrm>
              <a:off x="1242644" y="3868920"/>
              <a:ext cx="3242271" cy="923330"/>
            </a:xfrm>
            <a:prstGeom prst="rect">
              <a:avLst/>
            </a:prstGeom>
          </p:spPr>
          <p:txBody>
            <a:bodyPr wrap="square">
              <a:spAutoFit/>
            </a:bodyPr>
            <a:lstStyle/>
            <a:p>
              <a:r>
                <a:rPr lang="en-US" dirty="0"/>
                <a:t>Identify populations at risk of environmentally related diseases or of exposure to hazards</a:t>
              </a:r>
            </a:p>
          </p:txBody>
        </p:sp>
        <p:sp>
          <p:nvSpPr>
            <p:cNvPr id="17" name="Rectangle 16"/>
            <p:cNvSpPr/>
            <p:nvPr/>
          </p:nvSpPr>
          <p:spPr>
            <a:xfrm>
              <a:off x="1196953" y="5025844"/>
              <a:ext cx="3015818" cy="923330"/>
            </a:xfrm>
            <a:prstGeom prst="rect">
              <a:avLst/>
            </a:prstGeom>
          </p:spPr>
          <p:txBody>
            <a:bodyPr wrap="square">
              <a:spAutoFit/>
            </a:bodyPr>
            <a:lstStyle/>
            <a:p>
              <a:r>
                <a:rPr lang="en-US" dirty="0"/>
                <a:t>Generate hypotheses about the relationship between health and the environment</a:t>
              </a:r>
            </a:p>
          </p:txBody>
        </p:sp>
        <p:sp>
          <p:nvSpPr>
            <p:cNvPr id="18" name="Rectangle 17"/>
            <p:cNvSpPr/>
            <p:nvPr/>
          </p:nvSpPr>
          <p:spPr>
            <a:xfrm>
              <a:off x="5405795" y="1526083"/>
              <a:ext cx="3400748" cy="923330"/>
            </a:xfrm>
            <a:prstGeom prst="rect">
              <a:avLst/>
            </a:prstGeom>
          </p:spPr>
          <p:txBody>
            <a:bodyPr wrap="square">
              <a:spAutoFit/>
            </a:bodyPr>
            <a:lstStyle/>
            <a:p>
              <a:r>
                <a:rPr lang="en-US" dirty="0"/>
                <a:t>Direct and evaluate control and prevention measures and individual actions</a:t>
              </a:r>
            </a:p>
          </p:txBody>
        </p:sp>
        <p:sp>
          <p:nvSpPr>
            <p:cNvPr id="19" name="Rectangle 18"/>
            <p:cNvSpPr/>
            <p:nvPr/>
          </p:nvSpPr>
          <p:spPr>
            <a:xfrm>
              <a:off x="5533722" y="2900207"/>
              <a:ext cx="2927468" cy="369332"/>
            </a:xfrm>
            <a:prstGeom prst="rect">
              <a:avLst/>
            </a:prstGeom>
          </p:spPr>
          <p:txBody>
            <a:bodyPr wrap="none">
              <a:spAutoFit/>
            </a:bodyPr>
            <a:lstStyle/>
            <a:p>
              <a:r>
                <a:rPr lang="en-US" dirty="0"/>
                <a:t>Facilitate policy development</a:t>
              </a:r>
            </a:p>
          </p:txBody>
        </p:sp>
        <p:sp>
          <p:nvSpPr>
            <p:cNvPr id="20" name="Rectangle 19"/>
            <p:cNvSpPr/>
            <p:nvPr/>
          </p:nvSpPr>
          <p:spPr>
            <a:xfrm>
              <a:off x="5504458" y="3730421"/>
              <a:ext cx="3057689" cy="1200329"/>
            </a:xfrm>
            <a:prstGeom prst="rect">
              <a:avLst/>
            </a:prstGeom>
          </p:spPr>
          <p:txBody>
            <a:bodyPr wrap="square">
              <a:spAutoFit/>
            </a:bodyPr>
            <a:lstStyle/>
            <a:p>
              <a:r>
                <a:rPr lang="en-US" dirty="0"/>
                <a:t>Educate the public so they can take action to protect their health and the health of their families</a:t>
              </a:r>
            </a:p>
          </p:txBody>
        </p:sp>
      </p:grpSp>
      <p:sp>
        <p:nvSpPr>
          <p:cNvPr id="3" name="Slide Number Placeholder 2"/>
          <p:cNvSpPr>
            <a:spLocks noGrp="1"/>
          </p:cNvSpPr>
          <p:nvPr>
            <p:ph type="sldNum" sz="quarter" idx="12"/>
          </p:nvPr>
        </p:nvSpPr>
        <p:spPr/>
        <p:txBody>
          <a:bodyPr/>
          <a:lstStyle/>
          <a:p>
            <a:fld id="{83DCE0FD-225F-4A7C-A2D5-29F3F12D3456}" type="slidenum">
              <a:rPr lang="en-US" smtClean="0"/>
              <a:t>124</a:t>
            </a:fld>
            <a:endParaRPr lang="en-US"/>
          </a:p>
        </p:txBody>
      </p:sp>
      <p:sp>
        <p:nvSpPr>
          <p:cNvPr id="21" name="Next">
            <a:hlinkClick r:id="rId11"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80097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16" y="202019"/>
            <a:ext cx="8229600" cy="854112"/>
          </a:xfrm>
        </p:spPr>
        <p:txBody>
          <a:bodyPr>
            <a:normAutofit/>
          </a:bodyPr>
          <a:lstStyle/>
          <a:p>
            <a:r>
              <a:rPr lang="en-US" sz="3200" b="1" dirty="0" smtClean="0"/>
              <a:t>TRACKING IN ACTION</a:t>
            </a:r>
            <a:endParaRPr lang="en-US" sz="3200" b="1" dirty="0"/>
          </a:p>
        </p:txBody>
      </p:sp>
      <p:sp>
        <p:nvSpPr>
          <p:cNvPr id="3" name="Content Placeholder 2"/>
          <p:cNvSpPr>
            <a:spLocks noGrp="1"/>
          </p:cNvSpPr>
          <p:nvPr>
            <p:ph sz="half" idx="1"/>
          </p:nvPr>
        </p:nvSpPr>
        <p:spPr>
          <a:xfrm>
            <a:off x="382772" y="1514615"/>
            <a:ext cx="8229600" cy="4525963"/>
          </a:xfrm>
        </p:spPr>
        <p:txBody>
          <a:bodyPr>
            <a:normAutofit/>
          </a:bodyPr>
          <a:lstStyle/>
          <a:p>
            <a:pPr marL="0" indent="0">
              <a:buNone/>
            </a:pPr>
            <a:r>
              <a:rPr lang="en-US" sz="2400" dirty="0" smtClean="0"/>
              <a:t>There are many examples of how environmental public health tracking data from the Tracking Network have been used to improve public health across the United States. </a:t>
            </a:r>
          </a:p>
          <a:p>
            <a:pPr marL="0" indent="0">
              <a:buNone/>
            </a:pPr>
            <a:endParaRPr lang="en-US" sz="2400" dirty="0"/>
          </a:p>
          <a:p>
            <a:pPr marL="0" indent="0">
              <a:buNone/>
            </a:pPr>
            <a:r>
              <a:rPr lang="en-US" sz="2400" dirty="0" smtClean="0"/>
              <a:t>Let’s take a closer look at three examples from Tracking Program grantees.</a:t>
            </a:r>
            <a:endParaRPr lang="en-US" sz="2400" dirty="0"/>
          </a:p>
        </p:txBody>
      </p:sp>
      <p:sp>
        <p:nvSpPr>
          <p:cNvPr id="4" name="Slide Number Placeholder 3"/>
          <p:cNvSpPr>
            <a:spLocks noGrp="1"/>
          </p:cNvSpPr>
          <p:nvPr>
            <p:ph type="sldNum" sz="quarter" idx="10"/>
          </p:nvPr>
        </p:nvSpPr>
        <p:spPr/>
        <p:txBody>
          <a:bodyPr/>
          <a:lstStyle/>
          <a:p>
            <a:fld id="{83DCE0FD-225F-4A7C-A2D5-29F3F12D3456}" type="slidenum">
              <a:rPr lang="en-US" smtClean="0"/>
              <a:t>125</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286467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6330" y="1657556"/>
            <a:ext cx="8823325" cy="1608138"/>
          </a:xfrm>
        </p:spPr>
        <p:txBody>
          <a:bodyPr>
            <a:noAutofit/>
          </a:bodyPr>
          <a:lstStyle/>
          <a:p>
            <a:pPr marL="0" indent="0">
              <a:lnSpc>
                <a:spcPct val="100000"/>
              </a:lnSpc>
              <a:spcBef>
                <a:spcPts val="0"/>
              </a:spcBef>
              <a:buNone/>
            </a:pPr>
            <a:r>
              <a:rPr lang="en-US" sz="1800" dirty="0"/>
              <a:t>Breast cancer is </a:t>
            </a:r>
            <a:r>
              <a:rPr lang="en-US" sz="1800" dirty="0" smtClean="0"/>
              <a:t>a public health concern in California</a:t>
            </a:r>
            <a:r>
              <a:rPr lang="en-US" sz="1800" dirty="0"/>
              <a:t>. Breast cancer data are usually analyzed and reported for the state as a whole or at the county level. Not having city or neighborhood level data makes it difficult for public health professionals and health care providers to identify specific areas that are most in need of breast cancer </a:t>
            </a:r>
            <a:r>
              <a:rPr lang="en-US" sz="1800" dirty="0" smtClean="0"/>
              <a:t>services</a:t>
            </a:r>
            <a:r>
              <a:rPr lang="en-US" sz="1800" dirty="0"/>
              <a:t>.</a:t>
            </a:r>
            <a:endParaRPr lang="en-US" sz="1800" dirty="0" smtClean="0"/>
          </a:p>
        </p:txBody>
      </p:sp>
      <p:sp>
        <p:nvSpPr>
          <p:cNvPr id="11" name="Rectangle 10"/>
          <p:cNvSpPr/>
          <p:nvPr/>
        </p:nvSpPr>
        <p:spPr>
          <a:xfrm>
            <a:off x="106330" y="1305071"/>
            <a:ext cx="8910613" cy="400110"/>
          </a:xfrm>
          <a:prstGeom prst="rect">
            <a:avLst/>
          </a:prstGeom>
        </p:spPr>
        <p:txBody>
          <a:bodyPr wrap="square">
            <a:spAutoFit/>
          </a:bodyPr>
          <a:lstStyle/>
          <a:p>
            <a:r>
              <a:rPr lang="en-US" sz="2000" b="1" dirty="0"/>
              <a:t>Lack of Data Limits Delivery of Breast Cancer Services and Education</a:t>
            </a:r>
            <a:endParaRPr lang="en-US" sz="2000" dirty="0"/>
          </a:p>
        </p:txBody>
      </p:sp>
      <p:sp>
        <p:nvSpPr>
          <p:cNvPr id="12" name="Rectangle 11"/>
          <p:cNvSpPr/>
          <p:nvPr/>
        </p:nvSpPr>
        <p:spPr>
          <a:xfrm>
            <a:off x="85064" y="3369241"/>
            <a:ext cx="5966030" cy="400110"/>
          </a:xfrm>
          <a:prstGeom prst="rect">
            <a:avLst/>
          </a:prstGeom>
        </p:spPr>
        <p:txBody>
          <a:bodyPr wrap="square">
            <a:spAutoFit/>
          </a:bodyPr>
          <a:lstStyle/>
          <a:p>
            <a:r>
              <a:rPr lang="en-US" sz="2000" b="1" dirty="0" smtClean="0"/>
              <a:t>CA Tracking Program Uses Small-Area Mapping</a:t>
            </a:r>
            <a:endParaRPr lang="en-US" sz="2000" dirty="0"/>
          </a:p>
        </p:txBody>
      </p:sp>
      <p:sp>
        <p:nvSpPr>
          <p:cNvPr id="15" name="Rectangle 14"/>
          <p:cNvSpPr/>
          <p:nvPr/>
        </p:nvSpPr>
        <p:spPr>
          <a:xfrm>
            <a:off x="85064" y="3757499"/>
            <a:ext cx="8872513" cy="2185214"/>
          </a:xfrm>
          <a:prstGeom prst="rect">
            <a:avLst/>
          </a:prstGeom>
        </p:spPr>
        <p:txBody>
          <a:bodyPr wrap="square">
            <a:spAutoFit/>
          </a:bodyPr>
          <a:lstStyle/>
          <a:p>
            <a:pPr>
              <a:spcAft>
                <a:spcPts val="1200"/>
              </a:spcAft>
            </a:pPr>
            <a:r>
              <a:rPr lang="en-US" dirty="0"/>
              <a:t>The </a:t>
            </a:r>
            <a:r>
              <a:rPr lang="en-US" dirty="0">
                <a:solidFill>
                  <a:schemeClr val="tx1">
                    <a:lumMod val="75000"/>
                    <a:lumOff val="25000"/>
                  </a:schemeClr>
                </a:solidFill>
                <a:hlinkClick r:id="rId3"/>
              </a:rPr>
              <a:t>California Tracking Program</a:t>
            </a:r>
            <a:r>
              <a:rPr lang="en-US" dirty="0">
                <a:solidFill>
                  <a:schemeClr val="tx1">
                    <a:lumMod val="75000"/>
                    <a:lumOff val="25000"/>
                  </a:schemeClr>
                </a:solidFill>
              </a:rPr>
              <a:t> </a:t>
            </a:r>
            <a:r>
              <a:rPr lang="en-US" dirty="0" smtClean="0"/>
              <a:t>worked </a:t>
            </a:r>
            <a:r>
              <a:rPr lang="en-US" dirty="0"/>
              <a:t>with an advisory group </a:t>
            </a:r>
            <a:r>
              <a:rPr lang="en-US" dirty="0" smtClean="0"/>
              <a:t>to </a:t>
            </a:r>
            <a:r>
              <a:rPr lang="en-US" dirty="0"/>
              <a:t>determine </a:t>
            </a:r>
            <a:r>
              <a:rPr lang="en-US" dirty="0" smtClean="0"/>
              <a:t>that the </a:t>
            </a:r>
            <a:r>
              <a:rPr lang="en-US" dirty="0"/>
              <a:t>best way to map breast cancer data for the </a:t>
            </a:r>
            <a:r>
              <a:rPr lang="en-US" dirty="0" smtClean="0"/>
              <a:t>state is to show </a:t>
            </a:r>
            <a:r>
              <a:rPr lang="en-US" dirty="0"/>
              <a:t>data not limited by county boundaries</a:t>
            </a:r>
            <a:r>
              <a:rPr lang="en-US" dirty="0" smtClean="0"/>
              <a:t>. </a:t>
            </a:r>
          </a:p>
          <a:p>
            <a:pPr>
              <a:spcAft>
                <a:spcPts val="1200"/>
              </a:spcAft>
            </a:pPr>
            <a:r>
              <a:rPr lang="en-US" dirty="0"/>
              <a:t>Mapping data to smaller area showed places with elevated rates of invasive breast cancer, including portions of East Ventura and West Los Angeles. This was surprising because Ventura and Los Angeles Counties had not shown consistently elevated rates of invasive breast cancer when shown in previous county-level maps</a:t>
            </a:r>
            <a:r>
              <a:rPr lang="en-US" dirty="0" smtClean="0"/>
              <a:t>.</a:t>
            </a:r>
            <a:endParaRPr lang="en-US" dirty="0"/>
          </a:p>
        </p:txBody>
      </p:sp>
      <p:sp>
        <p:nvSpPr>
          <p:cNvPr id="4" name="Slide Number Placeholder 3"/>
          <p:cNvSpPr>
            <a:spLocks noGrp="1"/>
          </p:cNvSpPr>
          <p:nvPr>
            <p:ph type="sldNum" sz="quarter" idx="12"/>
          </p:nvPr>
        </p:nvSpPr>
        <p:spPr/>
        <p:txBody>
          <a:bodyPr/>
          <a:lstStyle/>
          <a:p>
            <a:fld id="{83DCE0FD-225F-4A7C-A2D5-29F3F12D3456}" type="slidenum">
              <a:rPr lang="en-US" smtClean="0"/>
              <a:t>126</a:t>
            </a:fld>
            <a:endParaRPr lang="en-US"/>
          </a:p>
        </p:txBody>
      </p:sp>
      <p:sp>
        <p:nvSpPr>
          <p:cNvPr id="13" name="Title 1"/>
          <p:cNvSpPr txBox="1">
            <a:spLocks/>
          </p:cNvSpPr>
          <p:nvPr/>
        </p:nvSpPr>
        <p:spPr>
          <a:xfrm>
            <a:off x="0" y="159400"/>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smtClean="0"/>
              <a:t>CASE STUDY: CALIFORNIA</a:t>
            </a:r>
            <a:endParaRPr lang="en-US" dirty="0"/>
          </a:p>
        </p:txBody>
      </p:sp>
      <p:sp>
        <p:nvSpPr>
          <p:cNvPr id="2" name="Rectangle 1"/>
          <p:cNvSpPr/>
          <p:nvPr/>
        </p:nvSpPr>
        <p:spPr>
          <a:xfrm>
            <a:off x="1736447" y="6499063"/>
            <a:ext cx="2012089" cy="246221"/>
          </a:xfrm>
          <a:prstGeom prst="rect">
            <a:avLst/>
          </a:prstGeom>
        </p:spPr>
        <p:txBody>
          <a:bodyPr wrap="none">
            <a:spAutoFit/>
          </a:bodyPr>
          <a:lstStyle/>
          <a:p>
            <a:r>
              <a:rPr lang="en-US" sz="1000" dirty="0">
                <a:hlinkClick r:id="rId4"/>
              </a:rPr>
              <a:t>http://</a:t>
            </a:r>
            <a:r>
              <a:rPr lang="en-US" sz="1000" dirty="0" smtClean="0">
                <a:hlinkClick r:id="rId4"/>
              </a:rPr>
              <a:t>www.cehtp.org/page/main</a:t>
            </a:r>
            <a:r>
              <a:rPr lang="en-US" sz="1000" dirty="0" smtClean="0"/>
              <a:t> </a:t>
            </a:r>
            <a:endParaRPr lang="en-US" sz="1000" dirty="0"/>
          </a:p>
        </p:txBody>
      </p:sp>
      <p:sp>
        <p:nvSpPr>
          <p:cNvPr id="9" name="Next">
            <a:hlinkClick r:id="rId5"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041792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81313" y="1195372"/>
            <a:ext cx="3362687" cy="4567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4775" y="1217204"/>
            <a:ext cx="4306186" cy="769441"/>
          </a:xfrm>
          <a:prstGeom prst="rect">
            <a:avLst/>
          </a:prstGeom>
        </p:spPr>
        <p:txBody>
          <a:bodyPr wrap="square">
            <a:spAutoFit/>
          </a:bodyPr>
          <a:lstStyle/>
          <a:p>
            <a:r>
              <a:rPr lang="en-US" sz="2200" b="1" dirty="0" smtClean="0"/>
              <a:t>Small-Area Mapping </a:t>
            </a:r>
            <a:r>
              <a:rPr lang="en-US" sz="2200" b="1" dirty="0"/>
              <a:t>Identifies Vulnerable Population</a:t>
            </a:r>
            <a:endParaRPr lang="en-US" sz="2200" dirty="0"/>
          </a:p>
        </p:txBody>
      </p:sp>
      <p:sp>
        <p:nvSpPr>
          <p:cNvPr id="14" name="Rectangle 13"/>
          <p:cNvSpPr/>
          <p:nvPr/>
        </p:nvSpPr>
        <p:spPr>
          <a:xfrm>
            <a:off x="5830558" y="970446"/>
            <a:ext cx="3264195" cy="4832092"/>
          </a:xfrm>
          <a:prstGeom prst="rect">
            <a:avLst/>
          </a:prstGeom>
          <a:noFill/>
          <a:ln>
            <a:noFill/>
          </a:ln>
        </p:spPr>
        <p:txBody>
          <a:bodyPr wrap="square">
            <a:spAutoFit/>
          </a:bodyPr>
          <a:lstStyle/>
          <a:p>
            <a:pPr algn="ctr"/>
            <a:endParaRPr lang="en-US" sz="1600" b="1" dirty="0" smtClean="0">
              <a:solidFill>
                <a:schemeClr val="bg1"/>
              </a:solidFill>
            </a:endParaRPr>
          </a:p>
          <a:p>
            <a:pPr algn="ctr"/>
            <a:r>
              <a:rPr lang="en-US" b="1" dirty="0" smtClean="0">
                <a:solidFill>
                  <a:schemeClr val="bg1"/>
                </a:solidFill>
              </a:rPr>
              <a:t>Targeted </a:t>
            </a:r>
            <a:r>
              <a:rPr lang="en-US" b="1" dirty="0">
                <a:solidFill>
                  <a:schemeClr val="bg1"/>
                </a:solidFill>
              </a:rPr>
              <a:t>Outreach and Education </a:t>
            </a:r>
            <a:r>
              <a:rPr lang="en-US" b="1" dirty="0" smtClean="0">
                <a:solidFill>
                  <a:schemeClr val="bg1"/>
                </a:solidFill>
              </a:rPr>
              <a:t/>
            </a:r>
            <a:br>
              <a:rPr lang="en-US" b="1" dirty="0" smtClean="0">
                <a:solidFill>
                  <a:schemeClr val="bg1"/>
                </a:solidFill>
              </a:rPr>
            </a:br>
            <a:r>
              <a:rPr lang="en-US" b="1" dirty="0" smtClean="0">
                <a:solidFill>
                  <a:schemeClr val="bg1"/>
                </a:solidFill>
              </a:rPr>
              <a:t>for </a:t>
            </a:r>
            <a:r>
              <a:rPr lang="en-US" b="1" dirty="0">
                <a:solidFill>
                  <a:schemeClr val="bg1"/>
                </a:solidFill>
              </a:rPr>
              <a:t>Underserved Patients</a:t>
            </a:r>
          </a:p>
          <a:p>
            <a:endParaRPr lang="en-US" sz="1600" dirty="0" smtClean="0">
              <a:solidFill>
                <a:schemeClr val="bg1"/>
              </a:solidFill>
            </a:endParaRPr>
          </a:p>
          <a:p>
            <a:r>
              <a:rPr lang="en-US" sz="1600" dirty="0" smtClean="0">
                <a:solidFill>
                  <a:schemeClr val="bg1"/>
                </a:solidFill>
              </a:rPr>
              <a:t>The </a:t>
            </a:r>
            <a:r>
              <a:rPr lang="en-US" sz="1600" dirty="0">
                <a:solidFill>
                  <a:schemeClr val="bg1"/>
                </a:solidFill>
              </a:rPr>
              <a:t>Los Robles Hospital &amp; Medical </a:t>
            </a:r>
            <a:r>
              <a:rPr lang="en-US" sz="1600" dirty="0" smtClean="0">
                <a:solidFill>
                  <a:schemeClr val="bg1"/>
                </a:solidFill>
              </a:rPr>
              <a:t>Center, </a:t>
            </a:r>
            <a:r>
              <a:rPr lang="en-US" sz="1600" dirty="0">
                <a:solidFill>
                  <a:schemeClr val="bg1"/>
                </a:solidFill>
              </a:rPr>
              <a:t>located in East </a:t>
            </a:r>
            <a:r>
              <a:rPr lang="en-US" sz="1600" dirty="0" smtClean="0">
                <a:solidFill>
                  <a:schemeClr val="bg1"/>
                </a:solidFill>
              </a:rPr>
              <a:t>Ventura, used </a:t>
            </a:r>
            <a:r>
              <a:rPr lang="en-US" sz="1600" dirty="0">
                <a:solidFill>
                  <a:schemeClr val="bg1"/>
                </a:solidFill>
              </a:rPr>
              <a:t>the mapping results to focus some of their outreach and education on low-income clients. They incorporated breast cancer–specific messages into other hospital education and outreach efforts. The tracking program’s maps helped them identify and focus efforts on meeting the needs of women in their community</a:t>
            </a:r>
            <a:r>
              <a:rPr lang="en-US" sz="1600" dirty="0" smtClean="0">
                <a:solidFill>
                  <a:schemeClr val="bg1"/>
                </a:solidFill>
              </a:rPr>
              <a:t>.</a:t>
            </a:r>
          </a:p>
          <a:p>
            <a:endParaRPr lang="en-US" sz="1400" dirty="0"/>
          </a:p>
        </p:txBody>
      </p:sp>
      <p:sp>
        <p:nvSpPr>
          <p:cNvPr id="16" name="Rectangle 15"/>
          <p:cNvSpPr/>
          <p:nvPr/>
        </p:nvSpPr>
        <p:spPr>
          <a:xfrm>
            <a:off x="95250" y="1985557"/>
            <a:ext cx="5592726" cy="4093428"/>
          </a:xfrm>
          <a:prstGeom prst="rect">
            <a:avLst/>
          </a:prstGeom>
        </p:spPr>
        <p:txBody>
          <a:bodyPr wrap="square">
            <a:spAutoFit/>
          </a:bodyPr>
          <a:lstStyle/>
          <a:p>
            <a:r>
              <a:rPr lang="en-US" sz="2000" dirty="0">
                <a:solidFill>
                  <a:schemeClr val="tx1">
                    <a:lumMod val="75000"/>
                    <a:lumOff val="25000"/>
                  </a:schemeClr>
                </a:solidFill>
              </a:rPr>
              <a:t>The tracking program enhanced the cancer data by providing and analyzing demographic data for the areas with elevated rates, which was a key recommendation from the advisory group. </a:t>
            </a:r>
            <a:endParaRPr lang="en-US" sz="2000" b="1" dirty="0">
              <a:solidFill>
                <a:schemeClr val="tx1">
                  <a:lumMod val="75000"/>
                  <a:lumOff val="25000"/>
                </a:schemeClr>
              </a:solidFill>
            </a:endParaRPr>
          </a:p>
          <a:p>
            <a:endParaRPr lang="en-US" sz="2000" dirty="0" smtClean="0">
              <a:solidFill>
                <a:schemeClr val="tx1">
                  <a:lumMod val="75000"/>
                  <a:lumOff val="25000"/>
                </a:schemeClr>
              </a:solidFill>
            </a:endParaRPr>
          </a:p>
          <a:p>
            <a:r>
              <a:rPr lang="en-US" sz="2000" dirty="0" smtClean="0">
                <a:solidFill>
                  <a:schemeClr val="tx1">
                    <a:lumMod val="75000"/>
                    <a:lumOff val="25000"/>
                  </a:schemeClr>
                </a:solidFill>
              </a:rPr>
              <a:t>Doing </a:t>
            </a:r>
            <a:r>
              <a:rPr lang="en-US" sz="2000" dirty="0">
                <a:solidFill>
                  <a:schemeClr val="tx1">
                    <a:lumMod val="75000"/>
                    <a:lumOff val="25000"/>
                  </a:schemeClr>
                </a:solidFill>
              </a:rPr>
              <a:t>this highlighted that, compared to breast cancer patients across California, the women who were diagnosed with invasive breast cancer in the East Ventura/West Los Angeles area were more likely to be uninsured or receiving government assistance at the time of diagnosis.</a:t>
            </a:r>
          </a:p>
        </p:txBody>
      </p:sp>
      <p:sp>
        <p:nvSpPr>
          <p:cNvPr id="3" name="Slide Number Placeholder 2"/>
          <p:cNvSpPr>
            <a:spLocks noGrp="1"/>
          </p:cNvSpPr>
          <p:nvPr>
            <p:ph type="sldNum" sz="quarter" idx="12"/>
          </p:nvPr>
        </p:nvSpPr>
        <p:spPr/>
        <p:txBody>
          <a:bodyPr/>
          <a:lstStyle/>
          <a:p>
            <a:fld id="{83DCE0FD-225F-4A7C-A2D5-29F3F12D3456}" type="slidenum">
              <a:rPr lang="en-US" smtClean="0"/>
              <a:t>127</a:t>
            </a:fld>
            <a:endParaRPr lang="en-US"/>
          </a:p>
        </p:txBody>
      </p:sp>
      <p:sp>
        <p:nvSpPr>
          <p:cNvPr id="8" name="Title 1"/>
          <p:cNvSpPr txBox="1">
            <a:spLocks/>
          </p:cNvSpPr>
          <p:nvPr/>
        </p:nvSpPr>
        <p:spPr>
          <a:xfrm>
            <a:off x="0" y="102704"/>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smtClean="0"/>
              <a:t>CASE STUDY: CALIFORNIA</a:t>
            </a:r>
            <a:endParaRPr lang="en-US" dirty="0"/>
          </a:p>
        </p:txBody>
      </p:sp>
      <p:sp>
        <p:nvSpPr>
          <p:cNvPr id="9"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862029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9045" y="1503717"/>
            <a:ext cx="5111100" cy="5177908"/>
          </a:xfrm>
        </p:spPr>
        <p:txBody>
          <a:bodyPr>
            <a:noAutofit/>
          </a:bodyPr>
          <a:lstStyle/>
          <a:p>
            <a:pPr marL="0" indent="0">
              <a:spcBef>
                <a:spcPts val="0"/>
              </a:spcBef>
              <a:buNone/>
            </a:pPr>
            <a:r>
              <a:rPr lang="en-US" sz="2000" dirty="0" smtClean="0"/>
              <a:t>The </a:t>
            </a:r>
            <a:r>
              <a:rPr lang="en-US" sz="2000" dirty="0"/>
              <a:t>Florida Department of Health had been sampling drinking water </a:t>
            </a:r>
            <a:r>
              <a:rPr lang="en-US" sz="2000" dirty="0" smtClean="0"/>
              <a:t>wells in the central part of the state </a:t>
            </a:r>
            <a:r>
              <a:rPr lang="en-US" sz="2000" dirty="0"/>
              <a:t>for arsenic </a:t>
            </a:r>
            <a:r>
              <a:rPr lang="en-US" sz="2000" dirty="0" smtClean="0"/>
              <a:t>based </a:t>
            </a:r>
            <a:r>
              <a:rPr lang="en-US" sz="2000" dirty="0"/>
              <a:t>on suspected areas of concern. </a:t>
            </a:r>
            <a:r>
              <a:rPr lang="en-US" sz="2000" dirty="0" smtClean="0"/>
              <a:t>They found that </a:t>
            </a:r>
            <a:r>
              <a:rPr lang="en-US" sz="2000" b="1" dirty="0" smtClean="0"/>
              <a:t>about 1 </a:t>
            </a:r>
            <a:r>
              <a:rPr lang="en-US" sz="2000" b="1" dirty="0"/>
              <a:t>out of every </a:t>
            </a:r>
            <a:r>
              <a:rPr lang="en-US" sz="2000" b="1" dirty="0" smtClean="0"/>
              <a:t>3 </a:t>
            </a:r>
            <a:r>
              <a:rPr lang="en-US" sz="2000" b="1" dirty="0"/>
              <a:t>Hernando County </a:t>
            </a:r>
            <a:r>
              <a:rPr lang="en-US" sz="2000" b="1" dirty="0" smtClean="0"/>
              <a:t>drinking </a:t>
            </a:r>
            <a:r>
              <a:rPr lang="en-US" sz="2000" b="1" dirty="0"/>
              <a:t>water wells </a:t>
            </a:r>
            <a:r>
              <a:rPr lang="en-US" sz="2000" b="1" dirty="0" smtClean="0"/>
              <a:t>tested </a:t>
            </a:r>
            <a:r>
              <a:rPr lang="en-US" sz="2000" b="1" dirty="0"/>
              <a:t>had elevated levels of arsenic. </a:t>
            </a:r>
            <a:endParaRPr lang="en-US" sz="2000" b="1" dirty="0" smtClean="0"/>
          </a:p>
          <a:p>
            <a:pPr marL="0" indent="0">
              <a:lnSpc>
                <a:spcPct val="120000"/>
              </a:lnSpc>
              <a:spcBef>
                <a:spcPts val="0"/>
              </a:spcBef>
              <a:buNone/>
            </a:pPr>
            <a:endParaRPr lang="en-US" sz="1100" b="1" dirty="0"/>
          </a:p>
          <a:p>
            <a:pPr marL="0" indent="0">
              <a:spcBef>
                <a:spcPts val="0"/>
              </a:spcBef>
              <a:buNone/>
            </a:pPr>
            <a:r>
              <a:rPr lang="en-US" sz="2000" dirty="0" smtClean="0"/>
              <a:t>As </a:t>
            </a:r>
            <a:r>
              <a:rPr lang="en-US" sz="2000" dirty="0"/>
              <a:t>a result, the Florida Department of Health in Hernando County and the Florida Tracking Program conducted a year-long study in "hot spot" areas that had a higher risk of arsenic exposure from well water</a:t>
            </a:r>
            <a:r>
              <a:rPr lang="en-US" sz="2000" dirty="0" smtClean="0"/>
              <a:t>. </a:t>
            </a:r>
            <a:endParaRPr lang="en-US" sz="2000" dirty="0"/>
          </a:p>
        </p:txBody>
      </p:sp>
      <p:grpSp>
        <p:nvGrpSpPr>
          <p:cNvPr id="12" name="Group 11"/>
          <p:cNvGrpSpPr/>
          <p:nvPr/>
        </p:nvGrpSpPr>
        <p:grpSpPr>
          <a:xfrm>
            <a:off x="5634834" y="1812985"/>
            <a:ext cx="3516086" cy="3139021"/>
            <a:chOff x="5627914" y="1110342"/>
            <a:chExt cx="3516086" cy="3139021"/>
          </a:xfrm>
          <a:solidFill>
            <a:schemeClr val="tx2"/>
          </a:solidFill>
        </p:grpSpPr>
        <p:sp>
          <p:nvSpPr>
            <p:cNvPr id="11" name="Rectangle 10"/>
            <p:cNvSpPr/>
            <p:nvPr/>
          </p:nvSpPr>
          <p:spPr>
            <a:xfrm>
              <a:off x="5627914" y="1110342"/>
              <a:ext cx="3516086" cy="31390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75227" y="2000272"/>
              <a:ext cx="1829287" cy="2062103"/>
            </a:xfrm>
            <a:prstGeom prst="rect">
              <a:avLst/>
            </a:prstGeom>
            <a:grpFill/>
            <a:ln>
              <a:noFill/>
            </a:ln>
          </p:spPr>
          <p:txBody>
            <a:bodyPr wrap="square">
              <a:spAutoFit/>
            </a:bodyPr>
            <a:lstStyle/>
            <a:p>
              <a:r>
                <a:rPr lang="en-US"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Read the full report summarizing the Florida Tracking Program’s year-long study of arsenic exposure from well water.</a:t>
              </a: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rotWithShape="1">
            <a:blip r:embed="rId2"/>
            <a:srcRect l="31444" t="11373" r="33272" b="23319"/>
            <a:stretch/>
          </p:blipFill>
          <p:spPr>
            <a:xfrm>
              <a:off x="5783193" y="2000272"/>
              <a:ext cx="1292033" cy="1838416"/>
            </a:xfrm>
            <a:prstGeom prst="rect">
              <a:avLst/>
            </a:prstGeom>
            <a:grpFill/>
            <a:ln>
              <a:noFill/>
            </a:ln>
          </p:spPr>
        </p:pic>
        <p:sp>
          <p:nvSpPr>
            <p:cNvPr id="4" name="Rectangle 3"/>
            <p:cNvSpPr/>
            <p:nvPr/>
          </p:nvSpPr>
          <p:spPr>
            <a:xfrm>
              <a:off x="5878286" y="1262920"/>
              <a:ext cx="3026228" cy="646331"/>
            </a:xfrm>
            <a:prstGeom prst="rect">
              <a:avLst/>
            </a:prstGeom>
            <a:grpFill/>
            <a:ln>
              <a:noFill/>
            </a:ln>
          </p:spPr>
          <p:txBody>
            <a:bodyPr wrap="square">
              <a:spAutoFit/>
            </a:bodyPr>
            <a:lstStyle/>
            <a:p>
              <a:pPr algn="ctr"/>
              <a:r>
                <a:rPr lang="en-US" b="1" dirty="0">
                  <a:solidFill>
                    <a:schemeClr val="bg1"/>
                  </a:solidFill>
                  <a:latin typeface="Calibri" panose="020F0502020204030204" pitchFamily="34" charset="0"/>
                  <a:ea typeface="Times New Roman" panose="02020603050405020304" pitchFamily="18" charset="0"/>
                  <a:cs typeface="Helvetica" panose="020B0604020202020204" pitchFamily="34" charset="0"/>
                </a:rPr>
                <a:t>2013 Hernando County </a:t>
              </a:r>
              <a:br>
                <a:rPr lang="en-US" b="1" dirty="0">
                  <a:solidFill>
                    <a:schemeClr val="bg1"/>
                  </a:solidFill>
                  <a:latin typeface="Calibri" panose="020F0502020204030204" pitchFamily="34" charset="0"/>
                  <a:ea typeface="Times New Roman" panose="02020603050405020304" pitchFamily="18" charset="0"/>
                  <a:cs typeface="Helvetica" panose="020B0604020202020204" pitchFamily="34" charset="0"/>
                </a:rPr>
              </a:br>
              <a:r>
                <a:rPr lang="en-US" b="1" dirty="0">
                  <a:solidFill>
                    <a:schemeClr val="bg1"/>
                  </a:solidFill>
                  <a:latin typeface="Calibri" panose="020F0502020204030204" pitchFamily="34" charset="0"/>
                  <a:ea typeface="Times New Roman" panose="02020603050405020304" pitchFamily="18" charset="0"/>
                  <a:cs typeface="Helvetica" panose="020B0604020202020204" pitchFamily="34" charset="0"/>
                </a:rPr>
                <a:t>Arsenic Study</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12"/>
          <p:cNvSpPr/>
          <p:nvPr/>
        </p:nvSpPr>
        <p:spPr>
          <a:xfrm>
            <a:off x="5634835" y="4952007"/>
            <a:ext cx="3475294" cy="553998"/>
          </a:xfrm>
          <a:prstGeom prst="rect">
            <a:avLst/>
          </a:prstGeom>
        </p:spPr>
        <p:txBody>
          <a:bodyPr wrap="square">
            <a:spAutoFit/>
          </a:bodyPr>
          <a:lstStyle/>
          <a:p>
            <a:r>
              <a:rPr lang="en-US" sz="1000" dirty="0" smtClean="0">
                <a:solidFill>
                  <a:schemeClr val="tx1">
                    <a:lumMod val="75000"/>
                    <a:lumOff val="25000"/>
                  </a:schemeClr>
                </a:solidFill>
              </a:rPr>
              <a:t>Report found under “Notable Projects” on the left-hand side: </a:t>
            </a:r>
            <a:r>
              <a:rPr lang="en-US" sz="1000" dirty="0" smtClean="0">
                <a:solidFill>
                  <a:schemeClr val="tx1">
                    <a:lumMod val="75000"/>
                    <a:lumOff val="25000"/>
                  </a:schemeClr>
                </a:solidFill>
                <a:hlinkClick r:id="rId3"/>
              </a:rPr>
              <a:t>https</a:t>
            </a:r>
            <a:r>
              <a:rPr lang="en-US" sz="1000" dirty="0">
                <a:solidFill>
                  <a:schemeClr val="tx1">
                    <a:lumMod val="75000"/>
                    <a:lumOff val="25000"/>
                  </a:schemeClr>
                </a:solidFill>
                <a:hlinkClick r:id="rId3"/>
              </a:rPr>
              <a:t>://</a:t>
            </a:r>
            <a:r>
              <a:rPr lang="en-US" sz="1000" dirty="0" smtClean="0">
                <a:solidFill>
                  <a:schemeClr val="tx1">
                    <a:lumMod val="75000"/>
                    <a:lumOff val="25000"/>
                  </a:schemeClr>
                </a:solidFill>
                <a:hlinkClick r:id="rId3"/>
              </a:rPr>
              <a:t>www.floridatracking.com/healthtracking/default.htm</a:t>
            </a:r>
            <a:r>
              <a:rPr lang="en-US" sz="1000" dirty="0" smtClean="0">
                <a:solidFill>
                  <a:schemeClr val="tx1">
                    <a:lumMod val="75000"/>
                    <a:lumOff val="25000"/>
                  </a:schemeClr>
                </a:solidFill>
              </a:rPr>
              <a:t> </a:t>
            </a:r>
            <a:endParaRPr lang="en-US" sz="1000" dirty="0">
              <a:solidFill>
                <a:schemeClr val="tx1">
                  <a:lumMod val="75000"/>
                  <a:lumOff val="25000"/>
                </a:schemeClr>
              </a:solidFill>
            </a:endParaRPr>
          </a:p>
        </p:txBody>
      </p:sp>
      <p:sp>
        <p:nvSpPr>
          <p:cNvPr id="6" name="Slide Number Placeholder 5"/>
          <p:cNvSpPr>
            <a:spLocks noGrp="1"/>
          </p:cNvSpPr>
          <p:nvPr>
            <p:ph type="sldNum" sz="quarter" idx="10"/>
          </p:nvPr>
        </p:nvSpPr>
        <p:spPr/>
        <p:txBody>
          <a:bodyPr/>
          <a:lstStyle/>
          <a:p>
            <a:fld id="{83DCE0FD-225F-4A7C-A2D5-29F3F12D3456}" type="slidenum">
              <a:rPr lang="en-US" smtClean="0"/>
              <a:t>128</a:t>
            </a:fld>
            <a:endParaRPr lang="en-US"/>
          </a:p>
        </p:txBody>
      </p:sp>
      <p:sp>
        <p:nvSpPr>
          <p:cNvPr id="14" name="Title 1"/>
          <p:cNvSpPr txBox="1">
            <a:spLocks/>
          </p:cNvSpPr>
          <p:nvPr/>
        </p:nvSpPr>
        <p:spPr>
          <a:xfrm>
            <a:off x="6920" y="67029"/>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smtClean="0"/>
              <a:t>CASE STUDY: FLORIDA</a:t>
            </a:r>
            <a:endParaRPr lang="en-US" dirty="0"/>
          </a:p>
        </p:txBody>
      </p:sp>
      <p:sp>
        <p:nvSpPr>
          <p:cNvPr id="15"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453858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8419" y="1169082"/>
            <a:ext cx="3362687" cy="5050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49422" y="1205204"/>
            <a:ext cx="5353936" cy="5234104"/>
          </a:xfrm>
        </p:spPr>
        <p:txBody>
          <a:bodyPr>
            <a:normAutofit/>
          </a:bodyPr>
          <a:lstStyle/>
          <a:p>
            <a:pPr marL="0" indent="0">
              <a:buNone/>
            </a:pPr>
            <a:r>
              <a:rPr lang="en-US" sz="2000" b="1" dirty="0"/>
              <a:t>Florida Tracking Program Leads Study to Determine Health Risks </a:t>
            </a:r>
            <a:endParaRPr lang="en-US" sz="2000" b="1" dirty="0" smtClean="0"/>
          </a:p>
          <a:p>
            <a:pPr marL="0" indent="0">
              <a:buNone/>
            </a:pPr>
            <a:endParaRPr lang="en-US" sz="1800" b="1" dirty="0" smtClean="0"/>
          </a:p>
          <a:p>
            <a:pPr marL="0" indent="0">
              <a:buNone/>
            </a:pPr>
            <a:r>
              <a:rPr lang="en-US" sz="1800" dirty="0" smtClean="0">
                <a:hlinkClick r:id="rId2"/>
              </a:rPr>
              <a:t>The </a:t>
            </a:r>
            <a:r>
              <a:rPr lang="en-US" sz="1800" dirty="0">
                <a:hlinkClick r:id="rId2"/>
              </a:rPr>
              <a:t>Florida Tracking Program </a:t>
            </a:r>
            <a:r>
              <a:rPr lang="en-US" sz="1800" dirty="0"/>
              <a:t>led the well water project </a:t>
            </a:r>
            <a:r>
              <a:rPr lang="en-US" sz="1800" dirty="0" smtClean="0"/>
              <a:t>in </a:t>
            </a:r>
            <a:r>
              <a:rPr lang="en-US" sz="1800" dirty="0"/>
              <a:t>Hernando County with help from the local department of health. The study looked at whether using filters on kitchen water faucets could reduce a person’s exposure to arsenic</a:t>
            </a:r>
            <a:r>
              <a:rPr lang="en-US" sz="1800" dirty="0" smtClean="0"/>
              <a:t>.</a:t>
            </a:r>
          </a:p>
          <a:p>
            <a:pPr marL="0" indent="0">
              <a:buNone/>
            </a:pPr>
            <a:r>
              <a:rPr lang="en-US" sz="1800" dirty="0" smtClean="0"/>
              <a:t> </a:t>
            </a:r>
          </a:p>
          <a:p>
            <a:pPr marL="0" indent="0">
              <a:buNone/>
            </a:pPr>
            <a:r>
              <a:rPr lang="en-US" sz="1800" dirty="0" smtClean="0"/>
              <a:t>Results </a:t>
            </a:r>
            <a:r>
              <a:rPr lang="en-US" sz="1800" dirty="0"/>
              <a:t>from the study confirmed that using filters is an effective way to reduce exposure to elevated levels of arsenic. </a:t>
            </a:r>
            <a:r>
              <a:rPr lang="en-US" sz="1800" dirty="0" smtClean="0"/>
              <a:t>Also, study </a:t>
            </a:r>
            <a:r>
              <a:rPr lang="en-US" sz="1800" dirty="0"/>
              <a:t>results showed that other exposures to arsenic in water from non-filtered locations in the home, such as bathrooms, did not significantly increase the level of arsenic found in a person’s body. </a:t>
            </a:r>
          </a:p>
        </p:txBody>
      </p:sp>
      <p:sp>
        <p:nvSpPr>
          <p:cNvPr id="2" name="Rectangle 1"/>
          <p:cNvSpPr/>
          <p:nvPr/>
        </p:nvSpPr>
        <p:spPr>
          <a:xfrm>
            <a:off x="5844205" y="1169081"/>
            <a:ext cx="3236901" cy="5093702"/>
          </a:xfrm>
          <a:prstGeom prst="rect">
            <a:avLst/>
          </a:prstGeom>
        </p:spPr>
        <p:txBody>
          <a:bodyPr wrap="square">
            <a:spAutoFit/>
          </a:bodyPr>
          <a:lstStyle/>
          <a:p>
            <a:pPr algn="ctr"/>
            <a:r>
              <a:rPr lang="en-US" b="1" dirty="0" smtClean="0">
                <a:solidFill>
                  <a:schemeClr val="bg1"/>
                </a:solidFill>
              </a:rPr>
              <a:t>Study shows filters can reduce arsenic exposure</a:t>
            </a:r>
          </a:p>
          <a:p>
            <a:pPr algn="ctr"/>
            <a:endParaRPr lang="en-US" sz="500" b="1" dirty="0">
              <a:solidFill>
                <a:schemeClr val="bg1"/>
              </a:solidFill>
            </a:endParaRPr>
          </a:p>
          <a:p>
            <a:r>
              <a:rPr lang="en-US" sz="1600" dirty="0">
                <a:solidFill>
                  <a:schemeClr val="bg1"/>
                </a:solidFill>
              </a:rPr>
              <a:t>During the study, two households had such high levels of arsenic in their well water that they qualified for free bottled water or filters. </a:t>
            </a:r>
            <a:endParaRPr lang="en-US" sz="1600" dirty="0" smtClean="0">
              <a:solidFill>
                <a:schemeClr val="bg1"/>
              </a:solidFill>
            </a:endParaRPr>
          </a:p>
          <a:p>
            <a:endParaRPr lang="en-US" sz="600" dirty="0">
              <a:solidFill>
                <a:schemeClr val="bg1"/>
              </a:solidFill>
            </a:endParaRPr>
          </a:p>
          <a:p>
            <a:r>
              <a:rPr lang="en-US" sz="1600" dirty="0" smtClean="0">
                <a:solidFill>
                  <a:schemeClr val="bg1"/>
                </a:solidFill>
              </a:rPr>
              <a:t>Before </a:t>
            </a:r>
            <a:r>
              <a:rPr lang="en-US" sz="1600" dirty="0">
                <a:solidFill>
                  <a:schemeClr val="bg1"/>
                </a:solidFill>
              </a:rPr>
              <a:t>the study, these households were not aware of the high arsenic levels and the need for a filter to reduce exposure. </a:t>
            </a:r>
            <a:endParaRPr lang="en-US" sz="1600" dirty="0" smtClean="0">
              <a:solidFill>
                <a:schemeClr val="bg1"/>
              </a:solidFill>
            </a:endParaRPr>
          </a:p>
          <a:p>
            <a:endParaRPr lang="en-US" sz="600" dirty="0">
              <a:solidFill>
                <a:schemeClr val="bg1"/>
              </a:solidFill>
            </a:endParaRPr>
          </a:p>
          <a:p>
            <a:r>
              <a:rPr lang="en-US" sz="1600" dirty="0" smtClean="0">
                <a:solidFill>
                  <a:schemeClr val="bg1"/>
                </a:solidFill>
              </a:rPr>
              <a:t>Al </a:t>
            </a:r>
            <a:r>
              <a:rPr lang="en-US" sz="1600" dirty="0">
                <a:solidFill>
                  <a:schemeClr val="bg1"/>
                </a:solidFill>
              </a:rPr>
              <a:t>Gray, Environmental Manager at the Florida Department of Health in Hernando </a:t>
            </a:r>
            <a:r>
              <a:rPr lang="en-US" sz="1600" dirty="0" smtClean="0">
                <a:solidFill>
                  <a:schemeClr val="bg1"/>
                </a:solidFill>
              </a:rPr>
              <a:t>County, says </a:t>
            </a:r>
            <a:r>
              <a:rPr lang="en-US" sz="1600" dirty="0">
                <a:solidFill>
                  <a:schemeClr val="bg1"/>
                </a:solidFill>
              </a:rPr>
              <a:t>that the strong collaborative relationships among the affected communities, the Florida Tracking Program, and local media contributed to the success of the study. </a:t>
            </a:r>
            <a:endParaRPr lang="en-US" sz="1600" b="1" dirty="0">
              <a:solidFill>
                <a:schemeClr val="bg1"/>
              </a:solidFill>
            </a:endParaRPr>
          </a:p>
        </p:txBody>
      </p:sp>
      <p:sp>
        <p:nvSpPr>
          <p:cNvPr id="6" name="Slide Number Placeholder 5"/>
          <p:cNvSpPr>
            <a:spLocks noGrp="1"/>
          </p:cNvSpPr>
          <p:nvPr>
            <p:ph type="sldNum" sz="quarter" idx="10"/>
          </p:nvPr>
        </p:nvSpPr>
        <p:spPr/>
        <p:txBody>
          <a:bodyPr/>
          <a:lstStyle/>
          <a:p>
            <a:fld id="{83DCE0FD-225F-4A7C-A2D5-29F3F12D3456}" type="slidenum">
              <a:rPr lang="en-US" smtClean="0"/>
              <a:t>129</a:t>
            </a:fld>
            <a:endParaRPr lang="en-US"/>
          </a:p>
        </p:txBody>
      </p:sp>
      <p:sp>
        <p:nvSpPr>
          <p:cNvPr id="7" name="Title 1"/>
          <p:cNvSpPr txBox="1">
            <a:spLocks/>
          </p:cNvSpPr>
          <p:nvPr/>
        </p:nvSpPr>
        <p:spPr>
          <a:xfrm>
            <a:off x="0" y="927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smtClean="0"/>
              <a:t>CASE STUDY: FLORIDA</a:t>
            </a:r>
            <a:endParaRPr lang="en-US" dirty="0"/>
          </a:p>
        </p:txBody>
      </p:sp>
      <p:sp>
        <p:nvSpPr>
          <p:cNvPr id="4" name="Rectangle 3"/>
          <p:cNvSpPr/>
          <p:nvPr/>
        </p:nvSpPr>
        <p:spPr>
          <a:xfrm>
            <a:off x="1735873" y="6495447"/>
            <a:ext cx="4572000" cy="246221"/>
          </a:xfrm>
          <a:prstGeom prst="rect">
            <a:avLst/>
          </a:prstGeom>
        </p:spPr>
        <p:txBody>
          <a:bodyPr>
            <a:spAutoFit/>
          </a:bodyPr>
          <a:lstStyle/>
          <a:p>
            <a:r>
              <a:rPr lang="en-US" sz="1000" dirty="0">
                <a:hlinkClick r:id="rId2"/>
              </a:rPr>
              <a:t>https://www.floridatracking.com/healthtracking</a:t>
            </a:r>
            <a:r>
              <a:rPr lang="en-US" sz="1000" dirty="0" smtClean="0">
                <a:hlinkClick r:id="rId2"/>
              </a:rPr>
              <a:t>/</a:t>
            </a:r>
            <a:r>
              <a:rPr lang="en-US" sz="1000" dirty="0" smtClean="0"/>
              <a:t> </a:t>
            </a:r>
            <a:endParaRPr lang="en-US" sz="1000" dirty="0"/>
          </a:p>
        </p:txBody>
      </p:sp>
      <p:sp>
        <p:nvSpPr>
          <p:cNvPr id="8" name="Next">
            <a:hlinkClick r:id="rId3" action="ppaction://hlinksldjump"/>
          </p:cNvPr>
          <p:cNvSpPr/>
          <p:nvPr/>
        </p:nvSpPr>
        <p:spPr>
          <a:xfrm>
            <a:off x="5996685" y="6262783"/>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242889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pexels-photo-265087.jpg"/>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5" name="Title 1"/>
          <p:cNvSpPr>
            <a:spLocks noGrp="1"/>
          </p:cNvSpPr>
          <p:nvPr>
            <p:ph type="title"/>
          </p:nvPr>
        </p:nvSpPr>
        <p:spPr>
          <a:xfrm>
            <a:off x="3397205" y="220055"/>
            <a:ext cx="5429868" cy="2080260"/>
          </a:xfrm>
        </p:spPr>
        <p:txBody>
          <a:bodyPr>
            <a:noAutofit/>
          </a:bodyPr>
          <a:lstStyle/>
          <a:p>
            <a:r>
              <a:rPr lang="en-US" sz="3200" b="1" cap="none" dirty="0" smtClean="0">
                <a:solidFill>
                  <a:schemeClr val="tx2"/>
                </a:solidFill>
              </a:rPr>
              <a:t>ENVIRONMENTAL HEALTH PRACTITIONERS AIM TO REDUCE ENVIRONMENAL HAZARDS AND THEIR ADVERSE HEALTH EFFECTS THROUGH: </a:t>
            </a:r>
            <a:endParaRPr lang="en-US" sz="3200" b="1" cap="none" dirty="0">
              <a:solidFill>
                <a:schemeClr val="tx2"/>
              </a:solidFill>
            </a:endParaRPr>
          </a:p>
        </p:txBody>
      </p:sp>
      <p:sp>
        <p:nvSpPr>
          <p:cNvPr id="16" name="Content Placeholder 2"/>
          <p:cNvSpPr txBox="1">
            <a:spLocks/>
          </p:cNvSpPr>
          <p:nvPr/>
        </p:nvSpPr>
        <p:spPr>
          <a:xfrm>
            <a:off x="3385653" y="3148317"/>
            <a:ext cx="5345722" cy="2872280"/>
          </a:xfrm>
          <a:prstGeom prst="rect">
            <a:avLst/>
          </a:prstGeom>
          <a:noFill/>
        </p:spPr>
        <p:txBody>
          <a:bodyPr vert="horz" lIns="91440" tIns="45720" rIns="91440" bIns="45720" rtlCol="0" anchor="b">
            <a:noAutofit/>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457200" indent="-457200">
              <a:spcAft>
                <a:spcPts val="600"/>
              </a:spcAft>
              <a:buFont typeface="Arial" panose="020B0604020202020204" pitchFamily="34" charset="0"/>
              <a:buChar char="•"/>
            </a:pPr>
            <a:r>
              <a:rPr lang="en-US" sz="2400" dirty="0" smtClean="0">
                <a:solidFill>
                  <a:schemeClr val="tx1">
                    <a:lumMod val="75000"/>
                    <a:lumOff val="25000"/>
                  </a:schemeClr>
                </a:solidFill>
              </a:rPr>
              <a:t>Conducting research</a:t>
            </a:r>
          </a:p>
          <a:p>
            <a:pPr marL="457200" indent="-457200">
              <a:spcAft>
                <a:spcPts val="600"/>
              </a:spcAft>
              <a:buFont typeface="Arial" panose="020B0604020202020204" pitchFamily="34" charset="0"/>
              <a:buChar char="•"/>
            </a:pPr>
            <a:r>
              <a:rPr lang="en-US" sz="2400" dirty="0" smtClean="0">
                <a:solidFill>
                  <a:schemeClr val="tx1">
                    <a:lumMod val="75000"/>
                    <a:lumOff val="25000"/>
                  </a:schemeClr>
                </a:solidFill>
              </a:rPr>
              <a:t>Developing standards, guidelines, and recommendations</a:t>
            </a:r>
          </a:p>
          <a:p>
            <a:pPr marL="457200" indent="-457200">
              <a:spcAft>
                <a:spcPts val="600"/>
              </a:spcAft>
              <a:buFont typeface="Arial" panose="020B0604020202020204" pitchFamily="34" charset="0"/>
              <a:buChar char="•"/>
            </a:pPr>
            <a:r>
              <a:rPr lang="en-US" sz="2400" dirty="0" smtClean="0">
                <a:solidFill>
                  <a:schemeClr val="tx1">
                    <a:lumMod val="75000"/>
                    <a:lumOff val="25000"/>
                  </a:schemeClr>
                </a:solidFill>
              </a:rPr>
              <a:t>Implementing interventions and programs to address environmental health issues</a:t>
            </a: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13</a:t>
            </a:fld>
            <a:endParaRPr lang="en-US" dirty="0">
              <a:solidFill>
                <a:prstClr val="black">
                  <a:tint val="75000"/>
                </a:prstClr>
              </a:solidFill>
            </a:endParaRPr>
          </a:p>
        </p:txBody>
      </p:sp>
      <p:sp>
        <p:nvSpPr>
          <p:cNvPr id="17" name="Next">
            <a:hlinkClick r:id="rId4" action="ppaction://hlinksldjump"/>
          </p:cNvPr>
          <p:cNvSpPr/>
          <p:nvPr/>
        </p:nvSpPr>
        <p:spPr>
          <a:xfrm>
            <a:off x="6643455" y="6116394"/>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16167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1259" y="1252489"/>
            <a:ext cx="8793119" cy="1538670"/>
          </a:xfrm>
        </p:spPr>
        <p:txBody>
          <a:bodyPr>
            <a:normAutofit/>
          </a:bodyPr>
          <a:lstStyle/>
          <a:p>
            <a:pPr marL="0" indent="0">
              <a:buNone/>
            </a:pPr>
            <a:r>
              <a:rPr lang="en-US" sz="2000" dirty="0" smtClean="0"/>
              <a:t>The elderly </a:t>
            </a:r>
            <a:r>
              <a:rPr lang="en-US" sz="2000" dirty="0"/>
              <a:t>are among the most vulnerable to heat illness during a heat </a:t>
            </a:r>
            <a:r>
              <a:rPr lang="en-US" sz="2000" dirty="0" smtClean="0"/>
              <a:t>wave. Knowing this has prompted public health practitioners to develop prevention messages, community </a:t>
            </a:r>
            <a:r>
              <a:rPr lang="en-US" sz="2000" dirty="0"/>
              <a:t>outreach </a:t>
            </a:r>
            <a:r>
              <a:rPr lang="en-US" sz="2000" dirty="0" smtClean="0"/>
              <a:t>programs, and other interventions to help keep seniors safe during extreme heat events.  </a:t>
            </a:r>
          </a:p>
        </p:txBody>
      </p:sp>
      <p:sp>
        <p:nvSpPr>
          <p:cNvPr id="11" name="Rectangle 10"/>
          <p:cNvSpPr/>
          <p:nvPr/>
        </p:nvSpPr>
        <p:spPr>
          <a:xfrm>
            <a:off x="0" y="2690037"/>
            <a:ext cx="9144000" cy="2923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5428" y="2948385"/>
            <a:ext cx="8533144" cy="2508379"/>
          </a:xfrm>
          <a:prstGeom prst="rect">
            <a:avLst/>
          </a:prstGeom>
        </p:spPr>
        <p:txBody>
          <a:bodyPr wrap="square">
            <a:spAutoFit/>
          </a:bodyPr>
          <a:lstStyle/>
          <a:p>
            <a:r>
              <a:rPr lang="en-US" sz="2000" b="1" dirty="0" smtClean="0">
                <a:solidFill>
                  <a:schemeClr val="bg1"/>
                </a:solidFill>
              </a:rPr>
              <a:t>Making Missouri cooling centers easier to find</a:t>
            </a:r>
            <a:r>
              <a:rPr lang="en-US" sz="2000" dirty="0" smtClean="0">
                <a:solidFill>
                  <a:schemeClr val="bg1"/>
                </a:solidFill>
              </a:rPr>
              <a:t> </a:t>
            </a:r>
            <a:endParaRPr lang="en-US" sz="2000" dirty="0">
              <a:solidFill>
                <a:schemeClr val="bg1"/>
              </a:solidFill>
            </a:endParaRPr>
          </a:p>
          <a:p>
            <a:r>
              <a:rPr lang="en-US" sz="1100" dirty="0" smtClean="0">
                <a:solidFill>
                  <a:schemeClr val="bg1"/>
                </a:solidFill>
              </a:rPr>
              <a:t> </a:t>
            </a:r>
          </a:p>
          <a:p>
            <a:r>
              <a:rPr lang="en-US" dirty="0">
                <a:solidFill>
                  <a:schemeClr val="bg1"/>
                </a:solidFill>
              </a:rPr>
              <a:t>In the summer, cooling centers can be critical for keeping people, especially seniors, from getting heat related illnesses. </a:t>
            </a:r>
            <a:r>
              <a:rPr lang="en-US" dirty="0" smtClean="0">
                <a:solidFill>
                  <a:schemeClr val="bg1"/>
                </a:solidFill>
              </a:rPr>
              <a:t>The CDC-funded </a:t>
            </a:r>
            <a:r>
              <a:rPr lang="en-US" u="sng" dirty="0">
                <a:solidFill>
                  <a:schemeClr val="bg1"/>
                </a:solidFill>
              </a:rPr>
              <a:t>Missouri Environmental Public Health Tracking </a:t>
            </a:r>
            <a:r>
              <a:rPr lang="en-US" u="sng" dirty="0" smtClean="0">
                <a:solidFill>
                  <a:schemeClr val="bg1"/>
                </a:solidFill>
              </a:rPr>
              <a:t>Program</a:t>
            </a:r>
            <a:r>
              <a:rPr lang="en-US" dirty="0">
                <a:solidFill>
                  <a:schemeClr val="bg1"/>
                </a:solidFill>
              </a:rPr>
              <a:t> </a:t>
            </a:r>
            <a:r>
              <a:rPr lang="en-US" dirty="0" smtClean="0">
                <a:solidFill>
                  <a:schemeClr val="bg1"/>
                </a:solidFill>
              </a:rPr>
              <a:t>and </a:t>
            </a:r>
            <a:r>
              <a:rPr lang="en-US" dirty="0">
                <a:solidFill>
                  <a:schemeClr val="bg1"/>
                </a:solidFill>
              </a:rPr>
              <a:t>the Division of Senior and Disability Services joined forces to develop an online map of cooling centers available to all Missourians. This interactive map allows Missouri residents to locate a cooling center close to their homes</a:t>
            </a:r>
            <a:r>
              <a:rPr lang="en-US" dirty="0" smtClean="0">
                <a:solidFill>
                  <a:schemeClr val="bg1"/>
                </a:solidFill>
              </a:rPr>
              <a:t>. </a:t>
            </a:r>
          </a:p>
          <a:p>
            <a:endParaRPr lang="en-US" dirty="0">
              <a:solidFill>
                <a:schemeClr val="bg1"/>
              </a:solidFill>
            </a:endParaRPr>
          </a:p>
        </p:txBody>
      </p:sp>
      <p:sp>
        <p:nvSpPr>
          <p:cNvPr id="2" name="Slide Number Placeholder 1"/>
          <p:cNvSpPr>
            <a:spLocks noGrp="1"/>
          </p:cNvSpPr>
          <p:nvPr>
            <p:ph type="sldNum" sz="quarter" idx="10"/>
          </p:nvPr>
        </p:nvSpPr>
        <p:spPr/>
        <p:txBody>
          <a:bodyPr/>
          <a:lstStyle/>
          <a:p>
            <a:fld id="{83DCE0FD-225F-4A7C-A2D5-29F3F12D3456}" type="slidenum">
              <a:rPr lang="en-US" smtClean="0"/>
              <a:t>130</a:t>
            </a:fld>
            <a:endParaRPr lang="en-US"/>
          </a:p>
        </p:txBody>
      </p:sp>
      <p:sp>
        <p:nvSpPr>
          <p:cNvPr id="7"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smtClean="0"/>
              <a:t>CASE STUDY: MISSOURI</a:t>
            </a:r>
            <a:endParaRPr lang="en-US" dirty="0"/>
          </a:p>
        </p:txBody>
      </p:sp>
      <p:sp>
        <p:nvSpPr>
          <p:cNvPr id="5" name="Rectangle 4"/>
          <p:cNvSpPr/>
          <p:nvPr/>
        </p:nvSpPr>
        <p:spPr>
          <a:xfrm>
            <a:off x="1745408" y="6499063"/>
            <a:ext cx="4164738" cy="246221"/>
          </a:xfrm>
          <a:prstGeom prst="rect">
            <a:avLst/>
          </a:prstGeom>
        </p:spPr>
        <p:txBody>
          <a:bodyPr wrap="square">
            <a:spAutoFit/>
          </a:bodyPr>
          <a:lstStyle/>
          <a:p>
            <a:r>
              <a:rPr lang="en-US" sz="1000" dirty="0" smtClean="0">
                <a:hlinkClick r:id="rId2"/>
              </a:rPr>
              <a:t>https</a:t>
            </a:r>
            <a:r>
              <a:rPr lang="en-US" sz="1000" dirty="0">
                <a:hlinkClick r:id="rId2"/>
              </a:rPr>
              <a:t>://</a:t>
            </a:r>
            <a:r>
              <a:rPr lang="en-US" sz="1000" dirty="0" smtClean="0">
                <a:hlinkClick r:id="rId2"/>
              </a:rPr>
              <a:t>ephtn.dhss.mo.gov/EPHTN_Data_Portal/index.php</a:t>
            </a:r>
            <a:r>
              <a:rPr lang="en-US" sz="1000" dirty="0" smtClean="0"/>
              <a:t> </a:t>
            </a:r>
            <a:endParaRPr lang="en-US" sz="1000" dirty="0"/>
          </a:p>
        </p:txBody>
      </p:sp>
      <p:sp>
        <p:nvSpPr>
          <p:cNvPr id="8"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929675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3DCE0FD-225F-4A7C-A2D5-29F3F12D3456}" type="slidenum">
              <a:rPr lang="en-US" smtClean="0"/>
              <a:t>131</a:t>
            </a:fld>
            <a:endParaRPr lang="en-US"/>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3552" t="25567" r="26287" b="35351"/>
          <a:stretch/>
        </p:blipFill>
        <p:spPr>
          <a:xfrm>
            <a:off x="2076287" y="2643930"/>
            <a:ext cx="4619466" cy="2766867"/>
          </a:xfrm>
          <a:prstGeom prst="rect">
            <a:avLst/>
          </a:prstGeom>
        </p:spPr>
      </p:pic>
      <p:sp>
        <p:nvSpPr>
          <p:cNvPr id="7" name="Rectangle 6"/>
          <p:cNvSpPr/>
          <p:nvPr/>
        </p:nvSpPr>
        <p:spPr>
          <a:xfrm>
            <a:off x="120068" y="1530695"/>
            <a:ext cx="8837952" cy="1015663"/>
          </a:xfrm>
          <a:prstGeom prst="rect">
            <a:avLst/>
          </a:prstGeom>
        </p:spPr>
        <p:txBody>
          <a:bodyPr wrap="square">
            <a:spAutoFit/>
          </a:bodyPr>
          <a:lstStyle/>
          <a:p>
            <a:r>
              <a:rPr lang="en-US" sz="2000" dirty="0" smtClean="0">
                <a:solidFill>
                  <a:schemeClr val="tx1">
                    <a:lumMod val="75000"/>
                    <a:lumOff val="25000"/>
                  </a:schemeClr>
                </a:solidFill>
              </a:rPr>
              <a:t>Watch this video to see how </a:t>
            </a:r>
            <a:r>
              <a:rPr lang="en-US" sz="2000" dirty="0">
                <a:solidFill>
                  <a:schemeClr val="tx1">
                    <a:lumMod val="75000"/>
                    <a:lumOff val="25000"/>
                  </a:schemeClr>
                </a:solidFill>
              </a:rPr>
              <a:t>the Missouri Tracking Program worked with local health officials to create an interactive, dynamic online map that makes cooling centers easy to find. </a:t>
            </a:r>
          </a:p>
        </p:txBody>
      </p:sp>
      <p:sp>
        <p:nvSpPr>
          <p:cNvPr id="8" name="Rectangle 7"/>
          <p:cNvSpPr/>
          <p:nvPr/>
        </p:nvSpPr>
        <p:spPr>
          <a:xfrm>
            <a:off x="2626564" y="5323703"/>
            <a:ext cx="3518912" cy="369332"/>
          </a:xfrm>
          <a:prstGeom prst="rect">
            <a:avLst/>
          </a:prstGeom>
        </p:spPr>
        <p:txBody>
          <a:bodyPr wrap="none">
            <a:spAutoFit/>
          </a:bodyPr>
          <a:lstStyle/>
          <a:p>
            <a:r>
              <a:rPr lang="en-US" dirty="0">
                <a:solidFill>
                  <a:schemeClr val="tx1">
                    <a:lumMod val="75000"/>
                    <a:lumOff val="25000"/>
                  </a:schemeClr>
                </a:solidFill>
                <a:hlinkClick r:id="rId3"/>
              </a:rPr>
              <a:t>https://</a:t>
            </a:r>
            <a:r>
              <a:rPr lang="en-US" dirty="0" smtClean="0">
                <a:solidFill>
                  <a:schemeClr val="tx1">
                    <a:lumMod val="75000"/>
                    <a:lumOff val="25000"/>
                  </a:schemeClr>
                </a:solidFill>
                <a:hlinkClick r:id="rId3"/>
              </a:rPr>
              <a:t>youtu.be/HE4yJYY4WH8</a:t>
            </a:r>
            <a:r>
              <a:rPr lang="en-US" dirty="0" smtClean="0">
                <a:solidFill>
                  <a:schemeClr val="tx1">
                    <a:lumMod val="75000"/>
                    <a:lumOff val="25000"/>
                  </a:schemeClr>
                </a:solidFill>
              </a:rPr>
              <a:t> </a:t>
            </a:r>
            <a:endParaRPr lang="en-US" dirty="0">
              <a:solidFill>
                <a:schemeClr val="tx1">
                  <a:lumMod val="75000"/>
                  <a:lumOff val="25000"/>
                </a:schemeClr>
              </a:solidFill>
            </a:endParaRPr>
          </a:p>
        </p:txBody>
      </p:sp>
      <p:sp>
        <p:nvSpPr>
          <p:cNvPr id="9" name="Title 1"/>
          <p:cNvSpPr txBox="1">
            <a:spLocks/>
          </p:cNvSpPr>
          <p:nvPr/>
        </p:nvSpPr>
        <p:spPr>
          <a:xfrm>
            <a:off x="0" y="927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smtClean="0"/>
              <a:t>CASE STUDY: MISSOURI</a:t>
            </a:r>
            <a:endParaRPr lang="en-US" dirty="0"/>
          </a:p>
        </p:txBody>
      </p:sp>
      <p:sp>
        <p:nvSpPr>
          <p:cNvPr id="10"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688823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575821"/>
            <a:ext cx="9144000" cy="24057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862" y="308748"/>
            <a:ext cx="7886700" cy="712442"/>
          </a:xfrm>
        </p:spPr>
        <p:txBody>
          <a:bodyPr>
            <a:normAutofit/>
          </a:bodyPr>
          <a:lstStyle/>
          <a:p>
            <a:r>
              <a:rPr lang="en-US" sz="3200" b="1" dirty="0" smtClean="0"/>
              <a:t>BEYOND DATA: FACES OF TRACKING</a:t>
            </a:r>
            <a:endParaRPr lang="en-US" sz="3200" b="1" dirty="0"/>
          </a:p>
        </p:txBody>
      </p:sp>
      <p:sp>
        <p:nvSpPr>
          <p:cNvPr id="3" name="Content Placeholder 2"/>
          <p:cNvSpPr>
            <a:spLocks noGrp="1"/>
          </p:cNvSpPr>
          <p:nvPr>
            <p:ph sz="half" idx="1"/>
          </p:nvPr>
        </p:nvSpPr>
        <p:spPr>
          <a:xfrm>
            <a:off x="126862" y="1208590"/>
            <a:ext cx="8635093" cy="2255044"/>
          </a:xfrm>
        </p:spPr>
        <p:txBody>
          <a:bodyPr>
            <a:noAutofit/>
          </a:bodyPr>
          <a:lstStyle/>
          <a:p>
            <a:pPr marL="0" indent="0">
              <a:buNone/>
            </a:pPr>
            <a:r>
              <a:rPr lang="en-US" sz="2000" dirty="0"/>
              <a:t>The Tracking Network is more than just data – it’s also a network of people and resources that transform data into public health action. </a:t>
            </a:r>
            <a:endParaRPr lang="en-US" sz="2000" dirty="0" smtClean="0"/>
          </a:p>
          <a:p>
            <a:pPr marL="0" indent="0">
              <a:spcBef>
                <a:spcPts val="0"/>
              </a:spcBef>
              <a:buNone/>
            </a:pPr>
            <a:endParaRPr lang="en-US" sz="2000" dirty="0" smtClean="0"/>
          </a:p>
          <a:p>
            <a:pPr marL="0" indent="0">
              <a:buNone/>
            </a:pPr>
            <a:r>
              <a:rPr lang="en-US" sz="2000" dirty="0" smtClean="0"/>
              <a:t>Tracking </a:t>
            </a:r>
            <a:r>
              <a:rPr lang="en-US" sz="2000" dirty="0"/>
              <a:t>programs provide essential environmental health infrastructure and expertise to keep communities safe and help improve where we live, work, and play. </a:t>
            </a:r>
            <a:endParaRPr lang="en-US" sz="2000" dirty="0" smtClean="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36" y="3693997"/>
            <a:ext cx="3222329" cy="1872343"/>
          </a:xfrm>
          <a:prstGeom prst="rect">
            <a:avLst/>
          </a:prstGeom>
          <a:ln>
            <a:noFill/>
          </a:ln>
        </p:spPr>
      </p:pic>
      <p:sp>
        <p:nvSpPr>
          <p:cNvPr id="5" name="Rectangle 4"/>
          <p:cNvSpPr/>
          <p:nvPr/>
        </p:nvSpPr>
        <p:spPr>
          <a:xfrm>
            <a:off x="1226701" y="6487598"/>
            <a:ext cx="4453678" cy="268407"/>
          </a:xfrm>
          <a:prstGeom prst="rect">
            <a:avLst/>
          </a:prstGeom>
        </p:spPr>
        <p:txBody>
          <a:bodyPr wrap="square">
            <a:spAutoFit/>
          </a:bodyPr>
          <a:lstStyle/>
          <a:p>
            <a:pPr algn="ctr">
              <a:lnSpc>
                <a:spcPct val="120000"/>
              </a:lnSpc>
            </a:pPr>
            <a:r>
              <a:rPr lang="en-US" sz="1000" dirty="0">
                <a:solidFill>
                  <a:schemeClr val="bg1"/>
                </a:solidFill>
                <a:hlinkClick r:id="rId2"/>
              </a:rPr>
              <a:t>https://www.cdc.gov/nceh/tracking/facesoftracking.htm</a:t>
            </a:r>
            <a:r>
              <a:rPr lang="en-US" sz="1000" dirty="0">
                <a:solidFill>
                  <a:schemeClr val="bg1"/>
                </a:solidFill>
              </a:rPr>
              <a:t> </a:t>
            </a:r>
          </a:p>
        </p:txBody>
      </p:sp>
      <p:sp>
        <p:nvSpPr>
          <p:cNvPr id="6" name="Rectangle 5"/>
          <p:cNvSpPr/>
          <p:nvPr/>
        </p:nvSpPr>
        <p:spPr>
          <a:xfrm>
            <a:off x="3944679" y="3693998"/>
            <a:ext cx="4916291" cy="1938992"/>
          </a:xfrm>
          <a:prstGeom prst="rect">
            <a:avLst/>
          </a:prstGeom>
        </p:spPr>
        <p:txBody>
          <a:bodyPr wrap="square">
            <a:spAutoFit/>
          </a:bodyPr>
          <a:lstStyle/>
          <a:p>
            <a:r>
              <a:rPr lang="en-US" sz="2400" dirty="0">
                <a:solidFill>
                  <a:schemeClr val="bg1"/>
                </a:solidFill>
              </a:rPr>
              <a:t>Faces of Tracking showcases the people who have been impacted by Tracking, or have used Tracking data to enact public health change across the United States.</a:t>
            </a:r>
            <a:endParaRPr lang="en-US" sz="2400" dirty="0">
              <a:solidFill>
                <a:schemeClr val="bg1"/>
              </a:solidFill>
              <a:hlinkClick r:id="rId2"/>
            </a:endParaRPr>
          </a:p>
        </p:txBody>
      </p:sp>
      <p:sp>
        <p:nvSpPr>
          <p:cNvPr id="8" name="Slide Number Placeholder 7"/>
          <p:cNvSpPr>
            <a:spLocks noGrp="1"/>
          </p:cNvSpPr>
          <p:nvPr>
            <p:ph type="sldNum" sz="quarter" idx="10"/>
          </p:nvPr>
        </p:nvSpPr>
        <p:spPr/>
        <p:txBody>
          <a:bodyPr/>
          <a:lstStyle/>
          <a:p>
            <a:fld id="{83DCE0FD-225F-4A7C-A2D5-29F3F12D3456}" type="slidenum">
              <a:rPr lang="en-US" smtClean="0"/>
              <a:t>132</a:t>
            </a:fld>
            <a:endParaRPr lang="en-US"/>
          </a:p>
        </p:txBody>
      </p:sp>
      <p:sp>
        <p:nvSpPr>
          <p:cNvPr id="9"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883027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9393" y="611077"/>
            <a:ext cx="5216142" cy="1421851"/>
          </a:xfrm>
        </p:spPr>
        <p:txBody>
          <a:bodyPr>
            <a:normAutofit/>
          </a:bodyPr>
          <a:lstStyle/>
          <a:p>
            <a:r>
              <a:rPr lang="en-US" sz="3200" dirty="0">
                <a:solidFill>
                  <a:schemeClr val="tx2"/>
                </a:solidFill>
              </a:rPr>
              <a:t>Review of Key Points</a:t>
            </a:r>
          </a:p>
        </p:txBody>
      </p:sp>
      <p:sp>
        <p:nvSpPr>
          <p:cNvPr id="3" name="Slide Number Placeholder 2"/>
          <p:cNvSpPr>
            <a:spLocks noGrp="1"/>
          </p:cNvSpPr>
          <p:nvPr>
            <p:ph type="sldNum" sz="quarter" idx="12"/>
          </p:nvPr>
        </p:nvSpPr>
        <p:spPr/>
        <p:txBody>
          <a:bodyPr/>
          <a:lstStyle/>
          <a:p>
            <a:fld id="{83DCE0FD-225F-4A7C-A2D5-29F3F12D3456}" type="slidenum">
              <a:rPr lang="en-US" smtClean="0"/>
              <a:t>133</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385445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224" y="956930"/>
            <a:ext cx="8867554" cy="5282863"/>
          </a:xfrm>
        </p:spPr>
        <p:txBody>
          <a:bodyPr>
            <a:normAutofit fontScale="55000" lnSpcReduction="20000"/>
          </a:bodyPr>
          <a:lstStyle/>
          <a:p>
            <a:pPr marL="457200" indent="-457200">
              <a:spcAft>
                <a:spcPts val="600"/>
              </a:spcAft>
              <a:buFont typeface="Arial" panose="020B0604020202020204" pitchFamily="34" charset="0"/>
              <a:buChar char="•"/>
            </a:pPr>
            <a:r>
              <a:rPr lang="en-US" sz="3600" dirty="0"/>
              <a:t>There is a connection between the environment and the health of individuals and communities</a:t>
            </a:r>
            <a:r>
              <a:rPr lang="en-US" sz="3600" dirty="0" smtClean="0"/>
              <a:t>.</a:t>
            </a:r>
          </a:p>
          <a:p>
            <a:pPr marL="457200" indent="-457200">
              <a:spcAft>
                <a:spcPts val="600"/>
              </a:spcAft>
              <a:buFont typeface="Arial" panose="020B0604020202020204" pitchFamily="34" charset="0"/>
              <a:buChar char="•"/>
            </a:pPr>
            <a:r>
              <a:rPr lang="en-US" sz="3600" b="1" dirty="0" smtClean="0"/>
              <a:t>Environmental </a:t>
            </a:r>
            <a:r>
              <a:rPr lang="en-US" sz="3600" b="1" dirty="0"/>
              <a:t>health </a:t>
            </a:r>
            <a:r>
              <a:rPr lang="en-US" sz="3600" dirty="0" smtClean="0"/>
              <a:t>is the </a:t>
            </a:r>
            <a:r>
              <a:rPr lang="en-US" sz="3600" dirty="0"/>
              <a:t>discipline that focuses on the interrelationships between people and their environment, promotes human health and well-being, and fosters a safe and healthful environment</a:t>
            </a:r>
            <a:r>
              <a:rPr lang="en-US" sz="3600" dirty="0" smtClean="0"/>
              <a:t>. </a:t>
            </a:r>
            <a:endParaRPr lang="en-US" sz="3600" dirty="0"/>
          </a:p>
          <a:p>
            <a:pPr marL="457200" indent="-457200">
              <a:spcAft>
                <a:spcPts val="600"/>
              </a:spcAft>
              <a:buFont typeface="Arial" panose="020B0604020202020204" pitchFamily="34" charset="0"/>
              <a:buChar char="•"/>
            </a:pPr>
            <a:r>
              <a:rPr lang="en-US" sz="3600" dirty="0"/>
              <a:t>Environmental health practitioners aim to reduce environmental hazards and their adverse health effects </a:t>
            </a:r>
            <a:r>
              <a:rPr lang="en-US" sz="3600" dirty="0" smtClean="0"/>
              <a:t>through: </a:t>
            </a:r>
          </a:p>
          <a:p>
            <a:pPr lvl="2">
              <a:buFont typeface="Courier New" panose="02070309020205020404" pitchFamily="49" charset="0"/>
              <a:buChar char="o"/>
            </a:pPr>
            <a:r>
              <a:rPr lang="en-US" sz="3300" dirty="0"/>
              <a:t>Conducting research</a:t>
            </a:r>
          </a:p>
          <a:p>
            <a:pPr lvl="2">
              <a:buFont typeface="Courier New" panose="02070309020205020404" pitchFamily="49" charset="0"/>
              <a:buChar char="o"/>
            </a:pPr>
            <a:r>
              <a:rPr lang="en-US" sz="3300" dirty="0"/>
              <a:t>Developing standards, guidelines, and recommendations</a:t>
            </a:r>
          </a:p>
          <a:p>
            <a:pPr lvl="2">
              <a:buFont typeface="Courier New" panose="02070309020205020404" pitchFamily="49" charset="0"/>
              <a:buChar char="o"/>
            </a:pPr>
            <a:r>
              <a:rPr lang="en-US" sz="3300" dirty="0"/>
              <a:t>Implementing interventions and programs to address environmental health </a:t>
            </a:r>
            <a:r>
              <a:rPr lang="en-US" sz="3300" dirty="0" smtClean="0"/>
              <a:t>issues</a:t>
            </a:r>
          </a:p>
          <a:p>
            <a:pPr lvl="1"/>
            <a:endParaRPr lang="en-US" sz="3100" dirty="0"/>
          </a:p>
          <a:p>
            <a:pPr marL="457200" indent="-457200">
              <a:spcAft>
                <a:spcPts val="600"/>
              </a:spcAft>
              <a:buFont typeface="Arial" panose="020B0604020202020204" pitchFamily="34" charset="0"/>
              <a:buChar char="•"/>
            </a:pPr>
            <a:r>
              <a:rPr lang="en-US" sz="3600" dirty="0"/>
              <a:t>There are gaps in information about how the environment affects human </a:t>
            </a:r>
            <a:r>
              <a:rPr lang="en-US" sz="3600" dirty="0" smtClean="0"/>
              <a:t>health. Some </a:t>
            </a:r>
            <a:r>
              <a:rPr lang="en-US" sz="3600" dirty="0"/>
              <a:t>health effects are known, others are suspected.</a:t>
            </a:r>
          </a:p>
          <a:p>
            <a:pPr marL="457200" indent="-457200">
              <a:spcAft>
                <a:spcPts val="600"/>
              </a:spcAft>
              <a:buFont typeface="Arial" panose="020B0604020202020204" pitchFamily="34" charset="0"/>
              <a:buChar char="•"/>
            </a:pPr>
            <a:r>
              <a:rPr lang="en-US" sz="3600" dirty="0"/>
              <a:t>Exposure to environmental hazards does not necessarily mean that a person will get sick. </a:t>
            </a:r>
            <a:endParaRPr lang="en-US" b="1" dirty="0"/>
          </a:p>
          <a:p>
            <a:endParaRPr lang="en-US" dirty="0"/>
          </a:p>
        </p:txBody>
      </p:sp>
      <p:sp>
        <p:nvSpPr>
          <p:cNvPr id="4" name="Slide Number Placeholder 3"/>
          <p:cNvSpPr>
            <a:spLocks noGrp="1"/>
          </p:cNvSpPr>
          <p:nvPr>
            <p:ph type="sldNum" sz="quarter" idx="10"/>
          </p:nvPr>
        </p:nvSpPr>
        <p:spPr/>
        <p:txBody>
          <a:bodyPr/>
          <a:lstStyle/>
          <a:p>
            <a:fld id="{83DCE0FD-225F-4A7C-A2D5-29F3F12D3456}" type="slidenum">
              <a:rPr lang="en-US" smtClean="0"/>
              <a:t>134</a:t>
            </a:fld>
            <a:endParaRPr lang="en-US"/>
          </a:p>
        </p:txBody>
      </p:sp>
      <p:sp>
        <p:nvSpPr>
          <p:cNvPr id="6" name="Title 1"/>
          <p:cNvSpPr txBox="1">
            <a:spLocks/>
          </p:cNvSpPr>
          <p:nvPr/>
        </p:nvSpPr>
        <p:spPr>
          <a:xfrm>
            <a:off x="138223" y="147047"/>
            <a:ext cx="8229600" cy="8098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REVIEW OF KEY POINTS</a:t>
            </a:r>
            <a:endParaRPr lang="en-US" sz="3200" dirty="0"/>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601254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223" y="956930"/>
            <a:ext cx="8782493" cy="4582078"/>
          </a:xfrm>
        </p:spPr>
        <p:txBody>
          <a:bodyPr>
            <a:normAutofit fontScale="92500" lnSpcReduction="20000"/>
          </a:bodyPr>
          <a:lstStyle/>
          <a:p>
            <a:pPr marL="342900" indent="-342900">
              <a:spcBef>
                <a:spcPts val="428"/>
              </a:spcBef>
              <a:spcAft>
                <a:spcPts val="600"/>
              </a:spcAft>
              <a:buFont typeface="Arial" panose="020B0604020202020204" pitchFamily="34" charset="0"/>
              <a:buChar char="•"/>
            </a:pPr>
            <a:r>
              <a:rPr lang="en-US" sz="2400" dirty="0"/>
              <a:t>The effect of an environmental hazard on individual health is influenced by several factors: dose, duration, exposure route, and personal traits</a:t>
            </a:r>
            <a:r>
              <a:rPr lang="en-US" sz="2400" dirty="0" smtClean="0"/>
              <a:t>.</a:t>
            </a:r>
          </a:p>
          <a:p>
            <a:pPr marL="342900" indent="-342900">
              <a:spcBef>
                <a:spcPts val="428"/>
              </a:spcBef>
              <a:spcAft>
                <a:spcPts val="600"/>
              </a:spcAft>
              <a:buFont typeface="Arial" panose="020B0604020202020204" pitchFamily="34" charset="0"/>
              <a:buChar char="•"/>
            </a:pPr>
            <a:r>
              <a:rPr lang="en-US" sz="2400" dirty="0"/>
              <a:t>The more we know about the health consequences of an environmental hazard, the better we can protect public health through policies, education, and interventions.</a:t>
            </a:r>
          </a:p>
          <a:p>
            <a:pPr marL="342900" indent="-342900">
              <a:spcBef>
                <a:spcPts val="428"/>
              </a:spcBef>
              <a:spcAft>
                <a:spcPts val="600"/>
              </a:spcAft>
              <a:buFont typeface="Arial" panose="020B0604020202020204" pitchFamily="34" charset="0"/>
              <a:buChar char="•"/>
            </a:pPr>
            <a:r>
              <a:rPr lang="en-US" sz="2400" dirty="0" smtClean="0"/>
              <a:t>CDC’s Environmental Public Health Tracking Program </a:t>
            </a:r>
            <a:r>
              <a:rPr lang="en-US" sz="2400" dirty="0"/>
              <a:t>connects environmental and public health data and information to drive innovative programs that improve health, save lives, and enable efficient use of resources.</a:t>
            </a:r>
          </a:p>
          <a:p>
            <a:pPr marL="342900" indent="-342900">
              <a:spcBef>
                <a:spcPts val="428"/>
              </a:spcBef>
              <a:spcAft>
                <a:spcPts val="600"/>
              </a:spcAft>
              <a:buFont typeface="Arial" panose="020B0604020202020204" pitchFamily="34" charset="0"/>
              <a:buChar char="•"/>
            </a:pPr>
            <a:r>
              <a:rPr lang="en-US" sz="2400" dirty="0" smtClean="0"/>
              <a:t>The Tracking Program uses </a:t>
            </a:r>
            <a:r>
              <a:rPr lang="en-US" sz="2400" b="1" dirty="0"/>
              <a:t>a network of people and information systems</a:t>
            </a:r>
            <a:r>
              <a:rPr lang="en-US" sz="2400" dirty="0"/>
              <a:t> to deliver a core set of health, exposure, and hazards data, information summaries, and tools to enable analysis, </a:t>
            </a:r>
            <a:r>
              <a:rPr lang="en-US" sz="2400" dirty="0" smtClean="0"/>
              <a:t>visualization, </a:t>
            </a:r>
            <a:r>
              <a:rPr lang="en-US" sz="2400" dirty="0"/>
              <a:t>and reporting of insights drawn from data. </a:t>
            </a:r>
          </a:p>
          <a:p>
            <a:pPr marL="342900" indent="-342900">
              <a:spcBef>
                <a:spcPts val="428"/>
              </a:spcBef>
              <a:spcAft>
                <a:spcPts val="600"/>
              </a:spcAft>
              <a:buFont typeface="Arial" panose="020B0604020202020204" pitchFamily="34" charset="0"/>
              <a:buChar char="•"/>
            </a:pPr>
            <a:endParaRPr lang="en-US" sz="2400" dirty="0"/>
          </a:p>
        </p:txBody>
      </p:sp>
      <p:sp>
        <p:nvSpPr>
          <p:cNvPr id="6" name="Slide Number Placeholder 5"/>
          <p:cNvSpPr>
            <a:spLocks noGrp="1"/>
          </p:cNvSpPr>
          <p:nvPr>
            <p:ph type="sldNum" sz="quarter" idx="10"/>
          </p:nvPr>
        </p:nvSpPr>
        <p:spPr/>
        <p:txBody>
          <a:bodyPr/>
          <a:lstStyle/>
          <a:p>
            <a:fld id="{83DCE0FD-225F-4A7C-A2D5-29F3F12D3456}" type="slidenum">
              <a:rPr lang="en-US" smtClean="0"/>
              <a:t>135</a:t>
            </a:fld>
            <a:endParaRPr lang="en-US"/>
          </a:p>
        </p:txBody>
      </p:sp>
      <p:sp>
        <p:nvSpPr>
          <p:cNvPr id="8" name="Title 1"/>
          <p:cNvSpPr txBox="1">
            <a:spLocks/>
          </p:cNvSpPr>
          <p:nvPr/>
        </p:nvSpPr>
        <p:spPr>
          <a:xfrm>
            <a:off x="138223" y="147047"/>
            <a:ext cx="8229600" cy="8098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REVIEW OF KEY POINTS</a:t>
            </a:r>
            <a:endParaRPr lang="en-US" sz="3200" dirty="0"/>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737436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223" y="956930"/>
            <a:ext cx="8153843" cy="4707184"/>
          </a:xfrm>
        </p:spPr>
        <p:txBody>
          <a:bodyPr>
            <a:normAutofit/>
          </a:bodyPr>
          <a:lstStyle/>
          <a:p>
            <a:pPr marL="342900" indent="-342900">
              <a:buFont typeface="Arial" panose="020B0604020202020204" pitchFamily="34" charset="0"/>
              <a:buChar char="•"/>
            </a:pPr>
            <a:r>
              <a:rPr lang="en-US" sz="2200" dirty="0"/>
              <a:t>The Environmental Public Health Tracking Network is a product of CDC's National Tracking Program</a:t>
            </a:r>
            <a:r>
              <a:rPr lang="en-US" sz="2200" dirty="0" smtClean="0"/>
              <a:t>. </a:t>
            </a:r>
            <a:r>
              <a:rPr lang="en-US" sz="2200" dirty="0"/>
              <a:t>It is </a:t>
            </a:r>
            <a:r>
              <a:rPr lang="en-US" sz="2200" dirty="0" smtClean="0"/>
              <a:t>a dynamic, online </a:t>
            </a:r>
            <a:r>
              <a:rPr lang="en-US" sz="2200" dirty="0"/>
              <a:t>system of integrated health, exposure, and hazard information and data from a variety of national, state, and city sources. </a:t>
            </a:r>
          </a:p>
          <a:p>
            <a:pPr marL="342900" indent="-342900">
              <a:buFont typeface="Arial" panose="020B0604020202020204" pitchFamily="34" charset="0"/>
              <a:buChar char="•"/>
            </a:pPr>
            <a:r>
              <a:rPr lang="en-US" sz="2200" dirty="0" smtClean="0"/>
              <a:t>Content on the Tracking Network includes environmental hazards, health effects, and population health. </a:t>
            </a:r>
          </a:p>
          <a:p>
            <a:pPr marL="342900" indent="-342900">
              <a:buFont typeface="Arial" panose="020B0604020202020204" pitchFamily="34" charset="0"/>
              <a:buChar char="•"/>
            </a:pPr>
            <a:r>
              <a:rPr lang="en-US" sz="2200" dirty="0" smtClean="0"/>
              <a:t>You can use the Tracking Network to:</a:t>
            </a:r>
            <a:endParaRPr lang="en-US" dirty="0" smtClean="0"/>
          </a:p>
          <a:p>
            <a:pPr marL="914400" lvl="1" indent="-457200">
              <a:buFont typeface="+mj-lt"/>
              <a:buAutoNum type="arabicPeriod"/>
            </a:pPr>
            <a:r>
              <a:rPr lang="en-US" sz="2000" dirty="0"/>
              <a:t>Search environment and health data easily in one </a:t>
            </a:r>
            <a:r>
              <a:rPr lang="en-US" sz="2000" dirty="0" smtClean="0"/>
              <a:t>place.</a:t>
            </a:r>
            <a:endParaRPr lang="en-US" sz="2000" dirty="0"/>
          </a:p>
          <a:p>
            <a:pPr marL="914400" lvl="1" indent="-457200">
              <a:buFont typeface="+mj-lt"/>
              <a:buAutoNum type="arabicPeriod"/>
            </a:pPr>
            <a:r>
              <a:rPr lang="en-US" sz="2000" dirty="0"/>
              <a:t>Find contextual information and resources about how the environment may be affecting public </a:t>
            </a:r>
            <a:r>
              <a:rPr lang="en-US" sz="2000" dirty="0" smtClean="0"/>
              <a:t>health.</a:t>
            </a:r>
            <a:endParaRPr lang="en-US" sz="2000" dirty="0"/>
          </a:p>
          <a:p>
            <a:pPr marL="914400" lvl="1" indent="-457200">
              <a:buFont typeface="+mj-lt"/>
              <a:buAutoNum type="arabicPeriod"/>
            </a:pPr>
            <a:r>
              <a:rPr lang="en-US" sz="2000" dirty="0"/>
              <a:t>Use that information for a range of personal and public health actions</a:t>
            </a:r>
            <a:r>
              <a:rPr lang="en-US" sz="2000" dirty="0" smtClean="0"/>
              <a:t>.</a:t>
            </a:r>
            <a:endParaRPr lang="en-US" sz="2000" dirty="0"/>
          </a:p>
        </p:txBody>
      </p:sp>
      <p:sp>
        <p:nvSpPr>
          <p:cNvPr id="6" name="Slide Number Placeholder 5"/>
          <p:cNvSpPr>
            <a:spLocks noGrp="1"/>
          </p:cNvSpPr>
          <p:nvPr>
            <p:ph type="sldNum" sz="quarter" idx="10"/>
          </p:nvPr>
        </p:nvSpPr>
        <p:spPr/>
        <p:txBody>
          <a:bodyPr/>
          <a:lstStyle/>
          <a:p>
            <a:fld id="{83DCE0FD-225F-4A7C-A2D5-29F3F12D3456}" type="slidenum">
              <a:rPr lang="en-US" smtClean="0"/>
              <a:t>136</a:t>
            </a:fld>
            <a:endParaRPr lang="en-US"/>
          </a:p>
        </p:txBody>
      </p:sp>
      <p:sp>
        <p:nvSpPr>
          <p:cNvPr id="8" name="Title 1"/>
          <p:cNvSpPr txBox="1">
            <a:spLocks/>
          </p:cNvSpPr>
          <p:nvPr/>
        </p:nvSpPr>
        <p:spPr>
          <a:xfrm>
            <a:off x="138223" y="147047"/>
            <a:ext cx="8229600" cy="8098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REVIEW OF KEY POINTS</a:t>
            </a:r>
            <a:endParaRPr lang="en-US" sz="3200" dirty="0"/>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48161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223" y="956930"/>
            <a:ext cx="8270801" cy="4631192"/>
          </a:xfrm>
        </p:spPr>
        <p:txBody>
          <a:bodyPr>
            <a:normAutofit/>
          </a:bodyPr>
          <a:lstStyle/>
          <a:p>
            <a:r>
              <a:rPr lang="en-US" sz="2400" dirty="0" smtClean="0"/>
              <a:t>Examples of applications of Tracking Network data:</a:t>
            </a:r>
          </a:p>
          <a:p>
            <a:r>
              <a:rPr lang="en-US" sz="2400" dirty="0" smtClean="0"/>
              <a:t> </a:t>
            </a:r>
          </a:p>
          <a:p>
            <a:pPr lvl="1">
              <a:lnSpc>
                <a:spcPct val="110000"/>
              </a:lnSpc>
            </a:pPr>
            <a:r>
              <a:rPr lang="en-US" sz="2100" dirty="0" smtClean="0"/>
              <a:t>Quantifying </a:t>
            </a:r>
            <a:r>
              <a:rPr lang="en-US" sz="2100" dirty="0"/>
              <a:t>the magnitude of a public health problem</a:t>
            </a:r>
          </a:p>
          <a:p>
            <a:pPr lvl="1">
              <a:lnSpc>
                <a:spcPct val="110000"/>
              </a:lnSpc>
              <a:spcBef>
                <a:spcPts val="600"/>
              </a:spcBef>
            </a:pPr>
            <a:r>
              <a:rPr lang="en-US" sz="2100" dirty="0" smtClean="0"/>
              <a:t>Detecting </a:t>
            </a:r>
            <a:r>
              <a:rPr lang="en-US" sz="2100" dirty="0"/>
              <a:t>unusual </a:t>
            </a:r>
            <a:r>
              <a:rPr lang="en-US" sz="2100" dirty="0" smtClean="0"/>
              <a:t>trends</a:t>
            </a:r>
            <a:endParaRPr lang="en-US" sz="2100" dirty="0"/>
          </a:p>
          <a:p>
            <a:pPr lvl="1">
              <a:lnSpc>
                <a:spcPct val="110000"/>
              </a:lnSpc>
              <a:spcBef>
                <a:spcPts val="600"/>
              </a:spcBef>
            </a:pPr>
            <a:r>
              <a:rPr lang="en-US" sz="2100" dirty="0" smtClean="0"/>
              <a:t>Identifying </a:t>
            </a:r>
            <a:r>
              <a:rPr lang="en-US" sz="2100" dirty="0"/>
              <a:t>populations at risk </a:t>
            </a:r>
            <a:endParaRPr lang="en-US" sz="2100" dirty="0" smtClean="0"/>
          </a:p>
          <a:p>
            <a:pPr lvl="1">
              <a:lnSpc>
                <a:spcPct val="110000"/>
              </a:lnSpc>
              <a:spcBef>
                <a:spcPts val="600"/>
              </a:spcBef>
            </a:pPr>
            <a:r>
              <a:rPr lang="en-US" sz="2100" dirty="0" smtClean="0"/>
              <a:t>Generating </a:t>
            </a:r>
            <a:r>
              <a:rPr lang="en-US" sz="2100" dirty="0"/>
              <a:t>hypotheses </a:t>
            </a:r>
          </a:p>
          <a:p>
            <a:pPr lvl="1">
              <a:lnSpc>
                <a:spcPct val="110000"/>
              </a:lnSpc>
              <a:spcBef>
                <a:spcPts val="600"/>
              </a:spcBef>
            </a:pPr>
            <a:r>
              <a:rPr lang="en-US" sz="2100" dirty="0" smtClean="0"/>
              <a:t>Directing </a:t>
            </a:r>
            <a:r>
              <a:rPr lang="en-US" sz="2100" dirty="0"/>
              <a:t>and </a:t>
            </a:r>
            <a:r>
              <a:rPr lang="en-US" sz="2100" dirty="0" smtClean="0"/>
              <a:t>evaluating </a:t>
            </a:r>
            <a:r>
              <a:rPr lang="en-US" sz="2100" dirty="0"/>
              <a:t>control and prevention measures and individual actions</a:t>
            </a:r>
          </a:p>
          <a:p>
            <a:pPr lvl="1">
              <a:lnSpc>
                <a:spcPct val="110000"/>
              </a:lnSpc>
              <a:spcBef>
                <a:spcPts val="600"/>
              </a:spcBef>
            </a:pPr>
            <a:r>
              <a:rPr lang="en-US" sz="2100" dirty="0" smtClean="0"/>
              <a:t>Facilitating </a:t>
            </a:r>
            <a:r>
              <a:rPr lang="en-US" sz="2100" dirty="0"/>
              <a:t>policy development</a:t>
            </a:r>
          </a:p>
          <a:p>
            <a:pPr lvl="1">
              <a:lnSpc>
                <a:spcPct val="110000"/>
              </a:lnSpc>
              <a:spcBef>
                <a:spcPts val="600"/>
              </a:spcBef>
            </a:pPr>
            <a:r>
              <a:rPr lang="en-US" sz="2100" dirty="0" smtClean="0"/>
              <a:t>Educating </a:t>
            </a:r>
            <a:r>
              <a:rPr lang="en-US" sz="2100" dirty="0"/>
              <a:t>the public so they can take action to protect their health and the health of their families</a:t>
            </a:r>
          </a:p>
          <a:p>
            <a:endParaRPr lang="en-US" dirty="0"/>
          </a:p>
        </p:txBody>
      </p:sp>
      <p:sp>
        <p:nvSpPr>
          <p:cNvPr id="5" name="Title 1"/>
          <p:cNvSpPr>
            <a:spLocks noGrp="1"/>
          </p:cNvSpPr>
          <p:nvPr>
            <p:ph type="title"/>
          </p:nvPr>
        </p:nvSpPr>
        <p:spPr>
          <a:xfrm>
            <a:off x="138223" y="147047"/>
            <a:ext cx="8229600" cy="809883"/>
          </a:xfrm>
        </p:spPr>
        <p:txBody>
          <a:bodyPr>
            <a:normAutofit/>
          </a:bodyPr>
          <a:lstStyle/>
          <a:p>
            <a:r>
              <a:rPr lang="en-US" sz="3200" b="1" dirty="0" smtClean="0"/>
              <a:t>REVIEW OF KEY POINTS</a:t>
            </a:r>
            <a:endParaRPr lang="en-US" sz="3200" b="1" dirty="0"/>
          </a:p>
        </p:txBody>
      </p:sp>
      <p:sp>
        <p:nvSpPr>
          <p:cNvPr id="6" name="Slide Number Placeholder 5"/>
          <p:cNvSpPr>
            <a:spLocks noGrp="1"/>
          </p:cNvSpPr>
          <p:nvPr>
            <p:ph type="sldNum" sz="quarter" idx="10"/>
          </p:nvPr>
        </p:nvSpPr>
        <p:spPr/>
        <p:txBody>
          <a:bodyPr/>
          <a:lstStyle/>
          <a:p>
            <a:fld id="{83DCE0FD-225F-4A7C-A2D5-29F3F12D3456}" type="slidenum">
              <a:rPr lang="en-US" smtClean="0"/>
              <a:t>137</a:t>
            </a:fld>
            <a:endParaRPr lang="en-US"/>
          </a:p>
        </p:txBody>
      </p:sp>
      <p:sp>
        <p:nvSpPr>
          <p:cNvPr id="7"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95120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p:sp>
      <p:sp>
        <p:nvSpPr>
          <p:cNvPr id="7" name="Title 6"/>
          <p:cNvSpPr>
            <a:spLocks noGrp="1"/>
          </p:cNvSpPr>
          <p:nvPr>
            <p:ph type="title"/>
          </p:nvPr>
        </p:nvSpPr>
        <p:spPr>
          <a:xfrm>
            <a:off x="31896" y="4109176"/>
            <a:ext cx="9069572" cy="1421851"/>
          </a:xfrm>
        </p:spPr>
        <p:txBody>
          <a:bodyPr>
            <a:noAutofit/>
          </a:bodyPr>
          <a:lstStyle/>
          <a:p>
            <a:pPr algn="ctr"/>
            <a:r>
              <a:rPr lang="en-US" sz="3200" dirty="0">
                <a:solidFill>
                  <a:schemeClr val="tx2"/>
                </a:solidFill>
                <a:hlinkClick r:id="rId2"/>
              </a:rPr>
              <a:t>www.cdc.gov/ephtracking</a:t>
            </a:r>
            <a:r>
              <a:rPr lang="en-US" sz="3200" dirty="0">
                <a:solidFill>
                  <a:schemeClr val="tx2"/>
                </a:solidFill>
              </a:rPr>
              <a:t> </a:t>
            </a:r>
          </a:p>
        </p:txBody>
      </p:sp>
      <p:sp>
        <p:nvSpPr>
          <p:cNvPr id="4" name="Rectangle 8"/>
          <p:cNvSpPr/>
          <p:nvPr/>
        </p:nvSpPr>
        <p:spPr>
          <a:xfrm>
            <a:off x="1028700" y="4948969"/>
            <a:ext cx="7086600" cy="307777"/>
          </a:xfrm>
          <a:prstGeom prst="rect">
            <a:avLst/>
          </a:prstGeom>
        </p:spPr>
        <p:txBody>
          <a:bodyPr wrap="square">
            <a:spAutoFit/>
          </a:bodyPr>
          <a:lstStyle/>
          <a:p>
            <a:pPr algn="ctr" fontAlgn="auto">
              <a:spcBef>
                <a:spcPts val="0"/>
              </a:spcBef>
              <a:spcAft>
                <a:spcPts val="0"/>
              </a:spcAft>
              <a:defRPr/>
            </a:pPr>
            <a:r>
              <a:rPr lang="en-US" sz="1400" b="1" dirty="0">
                <a:solidFill>
                  <a:schemeClr val="tx1">
                    <a:lumMod val="75000"/>
                    <a:lumOff val="25000"/>
                  </a:schemeClr>
                </a:solidFill>
                <a:latin typeface="Arial" panose="020B0604020202020204" pitchFamily="34" charset="0"/>
                <a:cs typeface="Arial" panose="020B0604020202020204" pitchFamily="34" charset="0"/>
              </a:rPr>
              <a:t>For more information please contact Centers for Disease Control and Prevention</a:t>
            </a:r>
          </a:p>
        </p:txBody>
      </p:sp>
      <p:sp>
        <p:nvSpPr>
          <p:cNvPr id="5" name="Rectangle 10"/>
          <p:cNvSpPr/>
          <p:nvPr/>
        </p:nvSpPr>
        <p:spPr>
          <a:xfrm>
            <a:off x="1750126" y="5387579"/>
            <a:ext cx="5643748" cy="738664"/>
          </a:xfrm>
          <a:prstGeom prst="rect">
            <a:avLst/>
          </a:prstGeom>
        </p:spPr>
        <p:txBody>
          <a:bodyPr wrap="square">
            <a:spAutoFit/>
          </a:bodyPr>
          <a:lstStyle/>
          <a:p>
            <a:pPr algn="ctr" fontAlgn="auto">
              <a:spcBef>
                <a:spcPts val="0"/>
              </a:spcBef>
              <a:spcAft>
                <a:spcPts val="0"/>
              </a:spcAft>
              <a:defRPr/>
            </a:pPr>
            <a:r>
              <a:rPr lang="en-US" sz="1400" dirty="0">
                <a:solidFill>
                  <a:schemeClr val="tx1">
                    <a:lumMod val="75000"/>
                    <a:lumOff val="25000"/>
                  </a:schemeClr>
                </a:solidFill>
                <a:latin typeface="Arial" panose="020B0604020202020204" pitchFamily="34" charset="0"/>
                <a:cs typeface="Arial" panose="020B0604020202020204" pitchFamily="34" charset="0"/>
              </a:rPr>
              <a:t>1600 Clifton Road NE, Atlanta, GA 30333</a:t>
            </a:r>
          </a:p>
          <a:p>
            <a:pPr algn="ctr" fontAlgn="auto">
              <a:spcBef>
                <a:spcPts val="0"/>
              </a:spcBef>
              <a:spcAft>
                <a:spcPts val="0"/>
              </a:spcAft>
              <a:defRPr/>
            </a:pPr>
            <a:r>
              <a:rPr lang="en-US" sz="1400" dirty="0" smtClean="0">
                <a:solidFill>
                  <a:schemeClr val="tx1">
                    <a:lumMod val="75000"/>
                    <a:lumOff val="25000"/>
                  </a:schemeClr>
                </a:solidFill>
                <a:latin typeface="Arial" panose="020B0604020202020204" pitchFamily="34" charset="0"/>
                <a:cs typeface="Arial" panose="020B0604020202020204" pitchFamily="34" charset="0"/>
              </a:rPr>
              <a:t>Telephone: </a:t>
            </a:r>
            <a:r>
              <a:rPr lang="en-US" sz="1400" dirty="0">
                <a:solidFill>
                  <a:schemeClr val="tx1">
                    <a:lumMod val="75000"/>
                    <a:lumOff val="25000"/>
                  </a:schemeClr>
                </a:solidFill>
                <a:latin typeface="Arial" panose="020B0604020202020204" pitchFamily="34" charset="0"/>
                <a:cs typeface="Arial" panose="020B0604020202020204" pitchFamily="34" charset="0"/>
              </a:rPr>
              <a:t>1-800-CDC-INFO (232-4636)/TTY: 1-888-232-6348</a:t>
            </a:r>
          </a:p>
          <a:p>
            <a:pPr algn="ctr" fontAlgn="auto">
              <a:spcBef>
                <a:spcPts val="0"/>
              </a:spcBef>
              <a:spcAft>
                <a:spcPts val="0"/>
              </a:spcAft>
              <a:defRPr/>
            </a:pPr>
            <a:r>
              <a:rPr lang="en-US" sz="1400" dirty="0">
                <a:solidFill>
                  <a:schemeClr val="tx1">
                    <a:lumMod val="75000"/>
                    <a:lumOff val="25000"/>
                  </a:schemeClr>
                </a:solidFill>
                <a:latin typeface="Arial" panose="020B0604020202020204" pitchFamily="34" charset="0"/>
                <a:cs typeface="Arial" panose="020B0604020202020204" pitchFamily="34" charset="0"/>
              </a:rPr>
              <a:t>E-mail: cdcinfo@cdc.gov 	Web: www.cdc.gov</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714" t="37546" r="32573" b="26790"/>
          <a:stretch/>
        </p:blipFill>
        <p:spPr>
          <a:xfrm>
            <a:off x="0" y="0"/>
            <a:ext cx="9144000" cy="3873909"/>
          </a:xfrm>
          <a:prstGeom prst="rect">
            <a:avLst/>
          </a:prstGeom>
          <a:ln>
            <a:solidFill>
              <a:srgbClr val="2C55A3"/>
            </a:solidFill>
          </a:ln>
        </p:spPr>
      </p:pic>
    </p:spTree>
    <p:extLst>
      <p:ext uri="{BB962C8B-B14F-4D97-AF65-F5344CB8AC3E}">
        <p14:creationId xmlns:p14="http://schemas.microsoft.com/office/powerpoint/2010/main" val="2581454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9393" y="611077"/>
            <a:ext cx="5216142" cy="1421851"/>
          </a:xfrm>
        </p:spPr>
        <p:txBody>
          <a:bodyPr>
            <a:normAutofit/>
          </a:bodyPr>
          <a:lstStyle/>
          <a:p>
            <a:r>
              <a:rPr lang="en-US" sz="3200" dirty="0" smtClean="0">
                <a:solidFill>
                  <a:schemeClr val="tx2"/>
                </a:solidFill>
              </a:rPr>
              <a:t>Follow us on social media!</a:t>
            </a:r>
            <a:endParaRPr lang="en-US" sz="3200" dirty="0">
              <a:solidFill>
                <a:schemeClr val="tx2"/>
              </a:solidFill>
            </a:endParaRPr>
          </a:p>
        </p:txBody>
      </p:sp>
      <p:sp>
        <p:nvSpPr>
          <p:cNvPr id="3" name="Slide Number Placeholder 2"/>
          <p:cNvSpPr>
            <a:spLocks noGrp="1"/>
          </p:cNvSpPr>
          <p:nvPr>
            <p:ph type="sldNum" sz="quarter" idx="12"/>
          </p:nvPr>
        </p:nvSpPr>
        <p:spPr/>
        <p:txBody>
          <a:bodyPr/>
          <a:lstStyle/>
          <a:p>
            <a:fld id="{83DCE0FD-225F-4A7C-A2D5-29F3F12D3456}" type="slidenum">
              <a:rPr lang="en-US" smtClean="0"/>
              <a:t>139</a:t>
            </a:fld>
            <a:endParaRPr lang="en-US"/>
          </a:p>
        </p:txBody>
      </p:sp>
      <p:sp>
        <p:nvSpPr>
          <p:cNvPr id="2" name="Rectangle 1"/>
          <p:cNvSpPr/>
          <p:nvPr/>
        </p:nvSpPr>
        <p:spPr>
          <a:xfrm>
            <a:off x="3449393" y="2046137"/>
            <a:ext cx="5216142" cy="3347840"/>
          </a:xfrm>
          <a:prstGeom prst="rect">
            <a:avLst/>
          </a:prstGeom>
        </p:spPr>
        <p:txBody>
          <a:bodyPr wrap="square">
            <a:spAutoFit/>
          </a:bodyPr>
          <a:lstStyle/>
          <a:p>
            <a:pPr>
              <a:lnSpc>
                <a:spcPct val="150000"/>
              </a:lnSpc>
            </a:pPr>
            <a:r>
              <a:rPr lang="en-US" sz="2400" dirty="0">
                <a:latin typeface="Arial" panose="020B0604020202020204" pitchFamily="34" charset="0"/>
                <a:ea typeface="Calibri" panose="020F0502020204030204" pitchFamily="34" charset="0"/>
                <a:cs typeface="Arial" panose="020B0604020202020204" pitchFamily="34" charset="0"/>
              </a:rPr>
              <a:t>Connect with us to learn about new data, tools, and resources available on the Tracking Network</a:t>
            </a:r>
            <a:r>
              <a:rPr lang="en-US" sz="2400" dirty="0" smtClean="0">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hlinkClick r:id="rId2"/>
              </a:rPr>
              <a:t>Join our email </a:t>
            </a:r>
            <a:r>
              <a:rPr lang="en-US" sz="2400" dirty="0" smtClean="0">
                <a:latin typeface="Arial" panose="020B0604020202020204" pitchFamily="34" charset="0"/>
                <a:ea typeface="Calibri" panose="020F0502020204030204" pitchFamily="34" charset="0"/>
                <a:cs typeface="Arial" panose="020B0604020202020204" pitchFamily="34" charset="0"/>
                <a:hlinkClick r:id="rId2"/>
              </a:rPr>
              <a:t>listserv</a:t>
            </a:r>
            <a:endParaRPr lang="en-US" sz="24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hlinkClick r:id="rId3"/>
              </a:rPr>
              <a:t>Twitter</a:t>
            </a:r>
            <a:endParaRPr lang="en-US" sz="24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hlinkClick r:id="rId4"/>
              </a:rPr>
              <a:t>Facebook</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042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290" y="316760"/>
            <a:ext cx="8229600" cy="1143000"/>
          </a:xfrm>
        </p:spPr>
        <p:txBody>
          <a:bodyPr>
            <a:noAutofit/>
          </a:bodyPr>
          <a:lstStyle/>
          <a:p>
            <a:r>
              <a:rPr lang="en-US" sz="3200" b="1" dirty="0" smtClean="0"/>
              <a:t>ENVIRONMENTAL HEALTH EXAMPLE: ERIN BROCKOVICH</a:t>
            </a:r>
            <a:endParaRPr lang="en-US" sz="3200" b="1" dirty="0"/>
          </a:p>
        </p:txBody>
      </p:sp>
      <p:sp>
        <p:nvSpPr>
          <p:cNvPr id="3" name="Content Placeholder 2"/>
          <p:cNvSpPr>
            <a:spLocks noGrp="1"/>
          </p:cNvSpPr>
          <p:nvPr>
            <p:ph sz="half" idx="1"/>
          </p:nvPr>
        </p:nvSpPr>
        <p:spPr>
          <a:xfrm>
            <a:off x="310704" y="1506945"/>
            <a:ext cx="8093322" cy="4383332"/>
          </a:xfrm>
        </p:spPr>
        <p:txBody>
          <a:bodyPr>
            <a:noAutofit/>
          </a:bodyPr>
          <a:lstStyle/>
          <a:p>
            <a:pPr>
              <a:spcBef>
                <a:spcPts val="0"/>
              </a:spcBef>
            </a:pPr>
            <a:r>
              <a:rPr lang="en-US" sz="2200" dirty="0" smtClean="0"/>
              <a:t>This is a real-life </a:t>
            </a:r>
            <a:r>
              <a:rPr lang="en-US" sz="2200" dirty="0"/>
              <a:t>environmental health story about a woman who helped spearhead a case alleging contamination of drinking water with hexavalent chromium, which was </a:t>
            </a:r>
            <a:r>
              <a:rPr lang="en-US" sz="2200" dirty="0" smtClean="0"/>
              <a:t>suspected by residents of causing </a:t>
            </a:r>
            <a:r>
              <a:rPr lang="en-US" sz="2200" dirty="0"/>
              <a:t>cancer in the southern California town of </a:t>
            </a:r>
            <a:r>
              <a:rPr lang="en-US" sz="2200" dirty="0" err="1"/>
              <a:t>Hinkley</a:t>
            </a:r>
            <a:r>
              <a:rPr lang="en-US" sz="2200" dirty="0"/>
              <a:t>.  </a:t>
            </a:r>
          </a:p>
          <a:p>
            <a:pPr>
              <a:spcBef>
                <a:spcPts val="0"/>
              </a:spcBef>
            </a:pPr>
            <a:endParaRPr lang="en-US" sz="2200" dirty="0"/>
          </a:p>
          <a:p>
            <a:pPr>
              <a:spcBef>
                <a:spcPts val="0"/>
              </a:spcBef>
            </a:pPr>
            <a:r>
              <a:rPr lang="en-US" sz="2200" dirty="0"/>
              <a:t>Between 1952 and 1966, PG&amp;E used hexavalent chromium in its cooling towers to fight corrosion. The wastewater dissolved the hexavalent chromium from the cooling towers and was discharged to unlined ponds at the site. Some of the wastewater percolated into the groundwater, affecting an area near the plant</a:t>
            </a:r>
            <a:r>
              <a:rPr lang="en-US" sz="2200" dirty="0" smtClean="0"/>
              <a:t>.</a:t>
            </a:r>
            <a:endParaRPr lang="en-US" sz="2200" dirty="0"/>
          </a:p>
        </p:txBody>
      </p:sp>
      <p:sp>
        <p:nvSpPr>
          <p:cNvPr id="4" name="Slide Number Placeholder 3"/>
          <p:cNvSpPr>
            <a:spLocks noGrp="1"/>
          </p:cNvSpPr>
          <p:nvPr>
            <p:ph type="sldNum" sz="quarter" idx="10"/>
          </p:nvPr>
        </p:nvSpPr>
        <p:spPr/>
        <p:txBody>
          <a:bodyPr/>
          <a:lstStyle/>
          <a:p>
            <a:fld id="{83DCE0FD-225F-4A7C-A2D5-29F3F12D3456}" type="slidenum">
              <a:rPr lang="en-US" smtClean="0"/>
              <a:t>14</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140899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52035" t="2646" r="15060"/>
          <a:stretch/>
        </p:blipFill>
        <p:spPr>
          <a:xfrm>
            <a:off x="-20616" y="0"/>
            <a:ext cx="3309915" cy="6526822"/>
          </a:xfrm>
          <a:prstGeom prst="rect">
            <a:avLst/>
          </a:prstGeom>
        </p:spPr>
      </p:pic>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15</a:t>
            </a:fld>
            <a:endParaRPr lang="en-US" dirty="0">
              <a:solidFill>
                <a:prstClr val="black">
                  <a:tint val="75000"/>
                </a:prstClr>
              </a:solidFill>
            </a:endParaRPr>
          </a:p>
        </p:txBody>
      </p:sp>
      <p:sp>
        <p:nvSpPr>
          <p:cNvPr id="16" name="Title 1"/>
          <p:cNvSpPr>
            <a:spLocks noGrp="1"/>
          </p:cNvSpPr>
          <p:nvPr>
            <p:ph type="title"/>
          </p:nvPr>
        </p:nvSpPr>
        <p:spPr>
          <a:xfrm>
            <a:off x="3484305" y="298924"/>
            <a:ext cx="5216142" cy="1421851"/>
          </a:xfrm>
        </p:spPr>
        <p:txBody>
          <a:bodyPr>
            <a:noAutofit/>
          </a:bodyPr>
          <a:lstStyle/>
          <a:p>
            <a:r>
              <a:rPr lang="en-US" sz="3200" dirty="0">
                <a:solidFill>
                  <a:schemeClr val="tx2"/>
                </a:solidFill>
              </a:rPr>
              <a:t>ENVIRONMENTAL HEALTH EXAMPLE: ERIN BROCKOVICH</a:t>
            </a:r>
            <a:endParaRPr lang="en-US" sz="3200" b="1" dirty="0">
              <a:solidFill>
                <a:schemeClr val="tx2"/>
              </a:solidFill>
            </a:endParaRPr>
          </a:p>
        </p:txBody>
      </p:sp>
      <p:sp>
        <p:nvSpPr>
          <p:cNvPr id="17" name="Content Placeholder 2"/>
          <p:cNvSpPr>
            <a:spLocks noGrp="1"/>
          </p:cNvSpPr>
          <p:nvPr>
            <p:ph type="body" idx="1"/>
          </p:nvPr>
        </p:nvSpPr>
        <p:spPr>
          <a:xfrm>
            <a:off x="3443362" y="2356889"/>
            <a:ext cx="5216142" cy="3176200"/>
          </a:xfrm>
        </p:spPr>
        <p:txBody>
          <a:bodyPr>
            <a:noAutofit/>
          </a:bodyPr>
          <a:lstStyle/>
          <a:p>
            <a:pPr>
              <a:spcBef>
                <a:spcPts val="0"/>
              </a:spcBef>
            </a:pPr>
            <a:r>
              <a:rPr lang="en-US" sz="2400" dirty="0" smtClean="0">
                <a:solidFill>
                  <a:schemeClr val="tx1">
                    <a:lumMod val="75000"/>
                    <a:lumOff val="25000"/>
                  </a:schemeClr>
                </a:solidFill>
              </a:rPr>
              <a:t>What </a:t>
            </a:r>
            <a:r>
              <a:rPr lang="en-US" sz="2400" dirty="0">
                <a:solidFill>
                  <a:schemeClr val="tx1">
                    <a:lumMod val="75000"/>
                    <a:lumOff val="25000"/>
                  </a:schemeClr>
                </a:solidFill>
              </a:rPr>
              <a:t>she found out led to a record-breaking settlement for a group of class-action plaintiffs in 1996</a:t>
            </a:r>
            <a:r>
              <a:rPr lang="en-US" sz="2400" dirty="0" smtClean="0">
                <a:solidFill>
                  <a:schemeClr val="tx1">
                    <a:lumMod val="75000"/>
                    <a:lumOff val="25000"/>
                  </a:schemeClr>
                </a:solidFill>
              </a:rPr>
              <a:t>.</a:t>
            </a:r>
          </a:p>
          <a:p>
            <a:pPr>
              <a:spcBef>
                <a:spcPts val="0"/>
              </a:spcBef>
            </a:pPr>
            <a:endParaRPr lang="en-US" sz="2400" dirty="0">
              <a:solidFill>
                <a:schemeClr val="tx1">
                  <a:lumMod val="75000"/>
                  <a:lumOff val="25000"/>
                </a:schemeClr>
              </a:solidFill>
            </a:endParaRPr>
          </a:p>
          <a:p>
            <a:pPr>
              <a:spcBef>
                <a:spcPts val="0"/>
              </a:spcBef>
            </a:pPr>
            <a:r>
              <a:rPr lang="en-US" sz="2400" dirty="0">
                <a:solidFill>
                  <a:schemeClr val="tx1">
                    <a:lumMod val="75000"/>
                    <a:lumOff val="25000"/>
                  </a:schemeClr>
                </a:solidFill>
              </a:rPr>
              <a:t>Though she was not an environmental health professional, Erin </a:t>
            </a:r>
            <a:r>
              <a:rPr lang="en-US" sz="2400" dirty="0" err="1">
                <a:solidFill>
                  <a:schemeClr val="tx1">
                    <a:lumMod val="75000"/>
                    <a:lumOff val="25000"/>
                  </a:schemeClr>
                </a:solidFill>
              </a:rPr>
              <a:t>Brockovich</a:t>
            </a:r>
            <a:r>
              <a:rPr lang="en-US" sz="2400" dirty="0">
                <a:solidFill>
                  <a:schemeClr val="tx1">
                    <a:lumMod val="75000"/>
                    <a:lumOff val="25000"/>
                  </a:schemeClr>
                </a:solidFill>
              </a:rPr>
              <a:t> did plenty of activities that are part of environmental health practice. </a:t>
            </a:r>
          </a:p>
        </p:txBody>
      </p:sp>
      <p:sp>
        <p:nvSpPr>
          <p:cNvPr id="14" name="Next">
            <a:hlinkClick r:id="rId5"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746799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226" y="222097"/>
            <a:ext cx="9144000" cy="1093583"/>
          </a:xfrm>
        </p:spPr>
        <p:txBody>
          <a:bodyPr>
            <a:normAutofit/>
          </a:bodyPr>
          <a:lstStyle/>
          <a:p>
            <a:r>
              <a:rPr lang="en-US" sz="3200" b="1" dirty="0" smtClean="0"/>
              <a:t>ENVIRONMENAL HEALTH PRACTICES INCLUDE:</a:t>
            </a:r>
            <a:endParaRPr lang="en-US" sz="3200" b="1" dirty="0"/>
          </a:p>
        </p:txBody>
      </p:sp>
      <p:sp>
        <p:nvSpPr>
          <p:cNvPr id="3" name="Content Placeholder 2"/>
          <p:cNvSpPr>
            <a:spLocks noGrp="1"/>
          </p:cNvSpPr>
          <p:nvPr>
            <p:ph sz="half" idx="1"/>
          </p:nvPr>
        </p:nvSpPr>
        <p:spPr>
          <a:xfrm>
            <a:off x="298726" y="1491510"/>
            <a:ext cx="4324964" cy="4351338"/>
          </a:xfrm>
        </p:spPr>
        <p:txBody>
          <a:bodyPr numCol="1">
            <a:normAutofit fontScale="92500"/>
          </a:bodyPr>
          <a:lstStyle/>
          <a:p>
            <a:pPr marL="457200" indent="-457200">
              <a:buFont typeface="Arial" panose="020B0604020202020204" pitchFamily="34" charset="0"/>
              <a:buChar char="•"/>
            </a:pPr>
            <a:r>
              <a:rPr lang="en-US" dirty="0"/>
              <a:t>Collecting and monitoring data on environmental hazards and health effects</a:t>
            </a:r>
          </a:p>
          <a:p>
            <a:pPr marL="457200" indent="-457200">
              <a:buFont typeface="Arial" panose="020B0604020202020204" pitchFamily="34" charset="0"/>
              <a:buChar char="•"/>
            </a:pPr>
            <a:r>
              <a:rPr lang="en-US" dirty="0" smtClean="0"/>
              <a:t>Identifying </a:t>
            </a:r>
            <a:r>
              <a:rPr lang="en-US" dirty="0"/>
              <a:t>environmental hazards</a:t>
            </a:r>
          </a:p>
          <a:p>
            <a:pPr marL="457200" indent="-457200">
              <a:buFont typeface="Arial" panose="020B0604020202020204" pitchFamily="34" charset="0"/>
              <a:buChar char="•"/>
            </a:pPr>
            <a:r>
              <a:rPr lang="en-US" dirty="0" smtClean="0"/>
              <a:t>Investigating environmental concerns</a:t>
            </a:r>
          </a:p>
          <a:p>
            <a:pPr marL="457200" indent="-457200">
              <a:buFont typeface="Arial" panose="020B0604020202020204" pitchFamily="34" charset="0"/>
              <a:buChar char="•"/>
            </a:pPr>
            <a:r>
              <a:rPr lang="en-US" dirty="0" smtClean="0"/>
              <a:t>Stopping </a:t>
            </a:r>
            <a:r>
              <a:rPr lang="en-US" dirty="0"/>
              <a:t>or lessening </a:t>
            </a:r>
            <a:r>
              <a:rPr lang="en-US" dirty="0" smtClean="0"/>
              <a:t>hazards</a:t>
            </a:r>
          </a:p>
          <a:p>
            <a:pPr marL="0" indent="0">
              <a:buNone/>
            </a:pPr>
            <a:endParaRPr lang="en-US" dirty="0"/>
          </a:p>
        </p:txBody>
      </p:sp>
      <p:sp>
        <p:nvSpPr>
          <p:cNvPr id="5" name="Content Placeholder 4"/>
          <p:cNvSpPr>
            <a:spLocks noGrp="1"/>
          </p:cNvSpPr>
          <p:nvPr>
            <p:ph sz="half" idx="2"/>
          </p:nvPr>
        </p:nvSpPr>
        <p:spPr>
          <a:xfrm>
            <a:off x="4830519" y="1491510"/>
            <a:ext cx="3886200" cy="4351338"/>
          </a:xfrm>
        </p:spPr>
        <p:txBody>
          <a:bodyPr>
            <a:normAutofit fontScale="92500"/>
          </a:bodyPr>
          <a:lstStyle/>
          <a:p>
            <a:pPr marL="457200" indent="-457200">
              <a:buFont typeface="Arial" panose="020B0604020202020204" pitchFamily="34" charset="0"/>
              <a:buChar char="•"/>
            </a:pPr>
            <a:r>
              <a:rPr lang="en-US" dirty="0"/>
              <a:t>Assessing individuals’ exposure to hazards</a:t>
            </a:r>
          </a:p>
          <a:p>
            <a:pPr marL="457200" indent="-457200">
              <a:buFont typeface="Arial" panose="020B0604020202020204" pitchFamily="34" charset="0"/>
              <a:buChar char="•"/>
            </a:pPr>
            <a:r>
              <a:rPr lang="en-US" dirty="0"/>
              <a:t>Researching possible health effects related to exposures</a:t>
            </a:r>
          </a:p>
          <a:p>
            <a:pPr marL="457200" indent="-457200">
              <a:buFont typeface="Arial" panose="020B0604020202020204" pitchFamily="34" charset="0"/>
              <a:buChar char="•"/>
            </a:pPr>
            <a:r>
              <a:rPr lang="en-US" dirty="0"/>
              <a:t>Preventing and/or lessening health effects</a:t>
            </a:r>
          </a:p>
          <a:p>
            <a:pPr marL="457200" indent="-457200">
              <a:buFont typeface="Arial" panose="020B0604020202020204" pitchFamily="34" charset="0"/>
              <a:buChar char="•"/>
            </a:pPr>
            <a:r>
              <a:rPr lang="en-US" dirty="0"/>
              <a:t>Diagnosing and treating health </a:t>
            </a:r>
            <a:r>
              <a:rPr lang="en-US" dirty="0" smtClean="0"/>
              <a:t>effects</a:t>
            </a:r>
            <a:endParaRPr lang="en-US" dirty="0"/>
          </a:p>
        </p:txBody>
      </p:sp>
      <p:sp>
        <p:nvSpPr>
          <p:cNvPr id="2" name="Slide Number Placeholder 1"/>
          <p:cNvSpPr>
            <a:spLocks noGrp="1"/>
          </p:cNvSpPr>
          <p:nvPr>
            <p:ph type="sldNum" sz="quarter" idx="12"/>
          </p:nvPr>
        </p:nvSpPr>
        <p:spPr/>
        <p:txBody>
          <a:bodyPr/>
          <a:lstStyle/>
          <a:p>
            <a:fld id="{83DCE0FD-225F-4A7C-A2D5-29F3F12D3456}" type="slidenum">
              <a:rPr lang="en-US" smtClean="0"/>
              <a:t>16</a:t>
            </a:fld>
            <a:endParaRPr lang="en-US"/>
          </a:p>
        </p:txBody>
      </p:sp>
      <p:sp>
        <p:nvSpPr>
          <p:cNvPr id="6"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225477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03" y="255326"/>
            <a:ext cx="8303315" cy="1126907"/>
          </a:xfrm>
        </p:spPr>
        <p:txBody>
          <a:bodyPr>
            <a:normAutofit/>
          </a:bodyPr>
          <a:lstStyle/>
          <a:p>
            <a:r>
              <a:rPr lang="en-US" sz="3200" dirty="0"/>
              <a:t>ENVIRONMENTAL PUBLIC HEALTH PRACTICE AT THE NATIONAL LEVEL</a:t>
            </a:r>
            <a:endParaRPr lang="en-US" sz="3200" b="1" dirty="0"/>
          </a:p>
        </p:txBody>
      </p:sp>
      <p:sp>
        <p:nvSpPr>
          <p:cNvPr id="9" name="Content Placeholder 8"/>
          <p:cNvSpPr>
            <a:spLocks noGrp="1"/>
          </p:cNvSpPr>
          <p:nvPr>
            <p:ph sz="half" idx="1"/>
          </p:nvPr>
        </p:nvSpPr>
        <p:spPr>
          <a:xfrm>
            <a:off x="194803" y="1826360"/>
            <a:ext cx="4384157" cy="3974334"/>
          </a:xfrm>
        </p:spPr>
        <p:txBody>
          <a:bodyPr>
            <a:normAutofit/>
          </a:bodyPr>
          <a:lstStyle/>
          <a:p>
            <a:pPr marL="0" indent="0">
              <a:lnSpc>
                <a:spcPct val="110000"/>
              </a:lnSpc>
              <a:buNone/>
            </a:pPr>
            <a:r>
              <a:rPr lang="en-US" sz="2500" dirty="0"/>
              <a:t>To </a:t>
            </a:r>
            <a:r>
              <a:rPr lang="en-US" sz="2500" dirty="0" smtClean="0"/>
              <a:t>give </a:t>
            </a:r>
            <a:r>
              <a:rPr lang="en-US" sz="2500" dirty="0"/>
              <a:t>you a sense </a:t>
            </a:r>
            <a:r>
              <a:rPr lang="en-US" sz="2500" dirty="0" smtClean="0"/>
              <a:t>of the </a:t>
            </a:r>
            <a:r>
              <a:rPr lang="en-US" sz="2500" dirty="0"/>
              <a:t>practice of environmental public </a:t>
            </a:r>
            <a:r>
              <a:rPr lang="en-US" sz="2500" dirty="0" smtClean="0"/>
              <a:t>health from a national perspective, </a:t>
            </a:r>
            <a:r>
              <a:rPr lang="en-US" sz="2500" dirty="0"/>
              <a:t>watch </a:t>
            </a:r>
            <a:r>
              <a:rPr lang="en-US" sz="2500" dirty="0" smtClean="0"/>
              <a:t>this </a:t>
            </a:r>
            <a:r>
              <a:rPr lang="en-US" sz="2500" dirty="0"/>
              <a:t>video </a:t>
            </a:r>
            <a:r>
              <a:rPr lang="en-US" sz="2500" dirty="0" smtClean="0"/>
              <a:t>from </a:t>
            </a:r>
            <a:r>
              <a:rPr lang="en-US" sz="2500" dirty="0"/>
              <a:t>CDC’s National Center for Environmental Health about the work they do. </a:t>
            </a:r>
            <a:endParaRPr lang="en-US" sz="2500" dirty="0" smtClean="0"/>
          </a:p>
        </p:txBody>
      </p:sp>
      <p:sp>
        <p:nvSpPr>
          <p:cNvPr id="4" name="Rectangle 3"/>
          <p:cNvSpPr/>
          <p:nvPr/>
        </p:nvSpPr>
        <p:spPr>
          <a:xfrm>
            <a:off x="5146765" y="4959818"/>
            <a:ext cx="2879314" cy="338554"/>
          </a:xfrm>
          <a:prstGeom prst="rect">
            <a:avLst/>
          </a:prstGeom>
        </p:spPr>
        <p:txBody>
          <a:bodyPr wrap="none">
            <a:spAutoFit/>
          </a:bodyPr>
          <a:lstStyle/>
          <a:p>
            <a:r>
              <a:rPr lang="en-US" sz="1600" dirty="0">
                <a:hlinkClick r:id="rId2"/>
              </a:rPr>
              <a:t>https://</a:t>
            </a:r>
            <a:r>
              <a:rPr lang="en-US" sz="1600" dirty="0" smtClean="0">
                <a:hlinkClick r:id="rId2"/>
              </a:rPr>
              <a:t>youtu.be/IAjkm_a4yv8</a:t>
            </a:r>
            <a:r>
              <a:rPr lang="en-US" sz="1600" dirty="0" smtClean="0"/>
              <a:t> </a:t>
            </a:r>
            <a:endParaRPr lang="en-US" sz="1600" dirty="0"/>
          </a:p>
        </p:txBody>
      </p:sp>
      <p:pic>
        <p:nvPicPr>
          <p:cNvPr id="8" name="Picture 7">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2706" y="1826360"/>
            <a:ext cx="4300761" cy="3026325"/>
          </a:xfrm>
          <a:prstGeom prst="rect">
            <a:avLst/>
          </a:prstGeom>
          <a:ln>
            <a:solidFill>
              <a:schemeClr val="tx1">
                <a:lumMod val="50000"/>
                <a:lumOff val="50000"/>
              </a:schemeClr>
            </a:solidFill>
          </a:ln>
        </p:spPr>
      </p:pic>
      <p:sp>
        <p:nvSpPr>
          <p:cNvPr id="3" name="Slide Number Placeholder 2"/>
          <p:cNvSpPr>
            <a:spLocks noGrp="1"/>
          </p:cNvSpPr>
          <p:nvPr>
            <p:ph type="sldNum" sz="quarter" idx="10"/>
          </p:nvPr>
        </p:nvSpPr>
        <p:spPr/>
        <p:txBody>
          <a:bodyPr/>
          <a:lstStyle/>
          <a:p>
            <a:fld id="{83DCE0FD-225F-4A7C-A2D5-29F3F12D3456}" type="slidenum">
              <a:rPr lang="en-US" smtClean="0"/>
              <a:t>17</a:t>
            </a:fld>
            <a:endParaRPr lang="en-US"/>
          </a:p>
        </p:txBody>
      </p:sp>
      <p:sp>
        <p:nvSpPr>
          <p:cNvPr id="7"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03877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826" y="608622"/>
            <a:ext cx="5216142" cy="1421851"/>
          </a:xfrm>
        </p:spPr>
        <p:txBody>
          <a:bodyPr>
            <a:noAutofit/>
          </a:bodyPr>
          <a:lstStyle/>
          <a:p>
            <a:r>
              <a:rPr lang="en-US" sz="3200" cap="none" dirty="0" smtClean="0">
                <a:solidFill>
                  <a:schemeClr val="tx2"/>
                </a:solidFill>
              </a:rPr>
              <a:t>ENVIRONMENTAL HAZARDS &amp; HEALTH EFFECTS</a:t>
            </a:r>
            <a:endParaRPr lang="en-US" sz="3200" cap="none" dirty="0">
              <a:solidFill>
                <a:schemeClr val="tx2"/>
              </a:solidFill>
            </a:endParaRPr>
          </a:p>
        </p:txBody>
      </p:sp>
      <p:sp>
        <p:nvSpPr>
          <p:cNvPr id="2" name="Slide Number Placeholder 1"/>
          <p:cNvSpPr>
            <a:spLocks noGrp="1"/>
          </p:cNvSpPr>
          <p:nvPr>
            <p:ph type="sldNum" sz="quarter" idx="12"/>
          </p:nvPr>
        </p:nvSpPr>
        <p:spPr/>
        <p:txBody>
          <a:bodyPr/>
          <a:lstStyle/>
          <a:p>
            <a:fld id="{83DCE0FD-225F-4A7C-A2D5-29F3F12D3456}" type="slidenum">
              <a:rPr lang="en-US" smtClean="0"/>
              <a:t>18</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319052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1840" r="24347"/>
          <a:stretch/>
        </p:blipFill>
        <p:spPr>
          <a:xfrm>
            <a:off x="-20616" y="-4539"/>
            <a:ext cx="3309915" cy="6531362"/>
          </a:xfrm>
          <a:prstGeom prst="rect">
            <a:avLst/>
          </a:prstGeom>
        </p:spPr>
      </p:pic>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4" name="Title 1"/>
          <p:cNvSpPr>
            <a:spLocks noGrp="1"/>
          </p:cNvSpPr>
          <p:nvPr>
            <p:ph type="title"/>
          </p:nvPr>
        </p:nvSpPr>
        <p:spPr>
          <a:xfrm>
            <a:off x="3376246" y="274638"/>
            <a:ext cx="5767754" cy="1143000"/>
          </a:xfrm>
        </p:spPr>
        <p:txBody>
          <a:bodyPr>
            <a:noAutofit/>
          </a:bodyPr>
          <a:lstStyle/>
          <a:p>
            <a:r>
              <a:rPr lang="en-US" sz="3200" b="1" cap="none" dirty="0" smtClean="0">
                <a:solidFill>
                  <a:schemeClr val="tx2"/>
                </a:solidFill>
              </a:rPr>
              <a:t>ENVIRONMENTAL HAZARDS CAN AFFECT HUMAN HEALTH</a:t>
            </a:r>
            <a:endParaRPr lang="en-US" sz="3200" b="1" cap="none" dirty="0">
              <a:solidFill>
                <a:schemeClr val="tx2"/>
              </a:solidFill>
            </a:endParaRPr>
          </a:p>
        </p:txBody>
      </p:sp>
      <p:sp>
        <p:nvSpPr>
          <p:cNvPr id="15" name="Rectangle 14"/>
          <p:cNvSpPr/>
          <p:nvPr/>
        </p:nvSpPr>
        <p:spPr>
          <a:xfrm>
            <a:off x="3494941" y="2247857"/>
            <a:ext cx="5438043" cy="2123658"/>
          </a:xfrm>
          <a:prstGeom prst="rect">
            <a:avLst/>
          </a:prstGeom>
        </p:spPr>
        <p:txBody>
          <a:bodyPr wrap="square">
            <a:spAutoFit/>
          </a:bodyPr>
          <a:lstStyle/>
          <a:p>
            <a:r>
              <a:rPr lang="en-US" sz="2200" dirty="0">
                <a:solidFill>
                  <a:schemeClr val="tx1">
                    <a:lumMod val="75000"/>
                    <a:lumOff val="25000"/>
                  </a:schemeClr>
                </a:solidFill>
                <a:latin typeface="Arial" panose="020B0604020202020204" pitchFamily="34" charset="0"/>
                <a:cs typeface="Arial" panose="020B0604020202020204" pitchFamily="34" charset="0"/>
              </a:rPr>
              <a:t>Environmental </a:t>
            </a:r>
            <a:r>
              <a:rPr lang="en-US" sz="2200" dirty="0" smtClean="0">
                <a:solidFill>
                  <a:schemeClr val="tx1">
                    <a:lumMod val="75000"/>
                    <a:lumOff val="25000"/>
                  </a:schemeClr>
                </a:solidFill>
                <a:latin typeface="Arial" panose="020B0604020202020204" pitchFamily="34" charset="0"/>
                <a:cs typeface="Arial" panose="020B0604020202020204" pitchFamily="34" charset="0"/>
              </a:rPr>
              <a:t>hazards—like water and air pollution, extreme weather, or chemical exposures—can affect </a:t>
            </a:r>
            <a:r>
              <a:rPr lang="en-US" sz="2200" dirty="0">
                <a:solidFill>
                  <a:schemeClr val="tx1">
                    <a:lumMod val="75000"/>
                    <a:lumOff val="25000"/>
                  </a:schemeClr>
                </a:solidFill>
                <a:latin typeface="Arial" panose="020B0604020202020204" pitchFamily="34" charset="0"/>
                <a:cs typeface="Arial" panose="020B0604020202020204" pitchFamily="34" charset="0"/>
              </a:rPr>
              <a:t>human health in a number of ways, from contributing to chronic diseases like </a:t>
            </a:r>
            <a:r>
              <a:rPr lang="en-US" sz="2200" dirty="0" smtClean="0">
                <a:solidFill>
                  <a:schemeClr val="tx1">
                    <a:lumMod val="75000"/>
                    <a:lumOff val="25000"/>
                  </a:schemeClr>
                </a:solidFill>
                <a:latin typeface="Arial" panose="020B0604020202020204" pitchFamily="34" charset="0"/>
                <a:cs typeface="Arial" panose="020B0604020202020204" pitchFamily="34" charset="0"/>
              </a:rPr>
              <a:t>cancer or </a:t>
            </a:r>
            <a:r>
              <a:rPr lang="en-US" sz="2200" dirty="0">
                <a:solidFill>
                  <a:schemeClr val="tx1">
                    <a:lumMod val="75000"/>
                    <a:lumOff val="25000"/>
                  </a:schemeClr>
                </a:solidFill>
                <a:latin typeface="Arial" panose="020B0604020202020204" pitchFamily="34" charset="0"/>
                <a:cs typeface="Arial" panose="020B0604020202020204" pitchFamily="34" charset="0"/>
              </a:rPr>
              <a:t>to acute illnesses like heat </a:t>
            </a:r>
            <a:r>
              <a:rPr lang="en-US" sz="2200" dirty="0" smtClean="0">
                <a:solidFill>
                  <a:schemeClr val="tx1">
                    <a:lumMod val="75000"/>
                    <a:lumOff val="25000"/>
                  </a:schemeClr>
                </a:solidFill>
                <a:latin typeface="Arial" panose="020B0604020202020204" pitchFamily="34" charset="0"/>
                <a:cs typeface="Arial" panose="020B0604020202020204" pitchFamily="34" charset="0"/>
              </a:rPr>
              <a:t>exhaustion.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19</a:t>
            </a:fld>
            <a:endParaRPr lang="en-US" dirty="0">
              <a:solidFill>
                <a:prstClr val="black">
                  <a:tint val="75000"/>
                </a:prstClr>
              </a:solidFill>
            </a:endParaRPr>
          </a:p>
        </p:txBody>
      </p:sp>
      <p:sp>
        <p:nvSpPr>
          <p:cNvPr id="16" name="Next">
            <a:hlinkClick r:id="rId5"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8234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4409" y="256931"/>
            <a:ext cx="5216142" cy="742529"/>
          </a:xfrm>
        </p:spPr>
        <p:txBody>
          <a:bodyPr>
            <a:normAutofit/>
          </a:bodyPr>
          <a:lstStyle/>
          <a:p>
            <a:r>
              <a:rPr lang="en-US" sz="3200" b="1" cap="none" dirty="0" smtClean="0">
                <a:solidFill>
                  <a:schemeClr val="tx2"/>
                </a:solidFill>
              </a:rPr>
              <a:t>WELCOME</a:t>
            </a:r>
            <a:endParaRPr lang="en-US" sz="3200" b="1" cap="none" dirty="0">
              <a:solidFill>
                <a:schemeClr val="tx2"/>
              </a:solidFill>
            </a:endParaRPr>
          </a:p>
        </p:txBody>
      </p:sp>
      <p:sp>
        <p:nvSpPr>
          <p:cNvPr id="3" name="Content Placeholder 2"/>
          <p:cNvSpPr>
            <a:spLocks noGrp="1"/>
          </p:cNvSpPr>
          <p:nvPr>
            <p:ph type="body" idx="1"/>
          </p:nvPr>
        </p:nvSpPr>
        <p:spPr>
          <a:xfrm>
            <a:off x="3540995" y="1073883"/>
            <a:ext cx="5462327" cy="4941792"/>
          </a:xfrm>
        </p:spPr>
        <p:txBody>
          <a:bodyPr>
            <a:noAutofit/>
          </a:bodyPr>
          <a:lstStyle/>
          <a:p>
            <a:pPr marL="0" indent="0">
              <a:buNone/>
            </a:pPr>
            <a:r>
              <a:rPr lang="en-US" sz="2400" dirty="0" smtClean="0">
                <a:solidFill>
                  <a:schemeClr val="tx1">
                    <a:lumMod val="75000"/>
                    <a:lumOff val="25000"/>
                  </a:schemeClr>
                </a:solidFill>
              </a:rPr>
              <a:t>Essentials of Environmental Public Health Tracking is a learning module designed to:</a:t>
            </a:r>
          </a:p>
          <a:p>
            <a:pPr marL="0" indent="0">
              <a:spcBef>
                <a:spcPts val="0"/>
              </a:spcBef>
              <a:buNone/>
            </a:pPr>
            <a:endParaRPr lang="en-US" sz="2400" dirty="0" smtClean="0">
              <a:solidFill>
                <a:schemeClr val="tx1">
                  <a:lumMod val="75000"/>
                  <a:lumOff val="25000"/>
                </a:schemeClr>
              </a:solidFill>
            </a:endParaRPr>
          </a:p>
          <a:p>
            <a:pPr marL="800100" lvl="1" indent="-342900">
              <a:buFont typeface="Arial" panose="020B0604020202020204" pitchFamily="34" charset="0"/>
              <a:buChar char="•"/>
            </a:pPr>
            <a:r>
              <a:rPr lang="en-US" sz="2400" dirty="0">
                <a:solidFill>
                  <a:schemeClr val="tx1">
                    <a:lumMod val="75000"/>
                    <a:lumOff val="25000"/>
                  </a:schemeClr>
                </a:solidFill>
              </a:rPr>
              <a:t>P</a:t>
            </a:r>
            <a:r>
              <a:rPr lang="en-US" sz="2400" dirty="0" smtClean="0">
                <a:solidFill>
                  <a:schemeClr val="tx1">
                    <a:lumMod val="75000"/>
                    <a:lumOff val="25000"/>
                  </a:schemeClr>
                </a:solidFill>
              </a:rPr>
              <a:t>rovide </a:t>
            </a:r>
            <a:r>
              <a:rPr lang="en-US" sz="2400" dirty="0">
                <a:solidFill>
                  <a:schemeClr val="tx1">
                    <a:lumMod val="75000"/>
                    <a:lumOff val="25000"/>
                  </a:schemeClr>
                </a:solidFill>
              </a:rPr>
              <a:t>you with information about how the environment affects public health and </a:t>
            </a:r>
          </a:p>
          <a:p>
            <a:pPr marL="800100" lvl="1" indent="-342900">
              <a:buFont typeface="Arial" panose="020B0604020202020204" pitchFamily="34" charset="0"/>
              <a:buChar char="•"/>
            </a:pPr>
            <a:r>
              <a:rPr lang="en-US" sz="2400" dirty="0">
                <a:solidFill>
                  <a:schemeClr val="tx1">
                    <a:lumMod val="75000"/>
                    <a:lumOff val="25000"/>
                  </a:schemeClr>
                </a:solidFill>
              </a:rPr>
              <a:t>T</a:t>
            </a:r>
            <a:r>
              <a:rPr lang="en-US" sz="2400" dirty="0" smtClean="0">
                <a:solidFill>
                  <a:schemeClr val="tx1">
                    <a:lumMod val="75000"/>
                    <a:lumOff val="25000"/>
                  </a:schemeClr>
                </a:solidFill>
              </a:rPr>
              <a:t>each </a:t>
            </a:r>
            <a:r>
              <a:rPr lang="en-US" sz="2400" dirty="0">
                <a:solidFill>
                  <a:schemeClr val="tx1">
                    <a:lumMod val="75000"/>
                    <a:lumOff val="25000"/>
                  </a:schemeClr>
                </a:solidFill>
              </a:rPr>
              <a:t>you about the National Environmental Public Health Tracking </a:t>
            </a:r>
            <a:r>
              <a:rPr lang="en-US" sz="2400" dirty="0" smtClean="0">
                <a:solidFill>
                  <a:schemeClr val="tx1">
                    <a:lumMod val="75000"/>
                    <a:lumOff val="25000"/>
                  </a:schemeClr>
                </a:solidFill>
              </a:rPr>
              <a:t>Program and its flagship product, the Environmental Public Health Tracking Network</a:t>
            </a:r>
            <a:r>
              <a:rPr lang="en-US" sz="2400" dirty="0">
                <a:solidFill>
                  <a:schemeClr val="tx1">
                    <a:lumMod val="75000"/>
                    <a:lumOff val="25000"/>
                  </a:schemeClr>
                </a:solidFill>
              </a:rPr>
              <a:t>. </a:t>
            </a:r>
            <a:r>
              <a:rPr lang="en-US" sz="2400" dirty="0" smtClean="0">
                <a:solidFill>
                  <a:schemeClr val="tx1">
                    <a:lumMod val="75000"/>
                    <a:lumOff val="25000"/>
                  </a:schemeClr>
                </a:solidFill>
              </a:rPr>
              <a:t>  </a:t>
            </a:r>
            <a:endParaRPr lang="en-US" sz="2400" dirty="0">
              <a:solidFill>
                <a:schemeClr val="tx1">
                  <a:lumMod val="75000"/>
                  <a:lumOff val="25000"/>
                </a:schemeClr>
              </a:solidFill>
            </a:endParaRPr>
          </a:p>
        </p:txBody>
      </p:sp>
      <p:sp>
        <p:nvSpPr>
          <p:cNvPr id="4"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20080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94" y="331134"/>
            <a:ext cx="8440615" cy="910781"/>
          </a:xfrm>
        </p:spPr>
        <p:txBody>
          <a:bodyPr>
            <a:normAutofit/>
          </a:bodyPr>
          <a:lstStyle/>
          <a:p>
            <a:r>
              <a:rPr lang="en-US" sz="3200" b="1" dirty="0" smtClean="0"/>
              <a:t>ENVIRONMENAL HEALTH IS COMPLEX.</a:t>
            </a:r>
            <a:endParaRPr lang="en-US" sz="3200" b="1" dirty="0"/>
          </a:p>
        </p:txBody>
      </p:sp>
      <p:sp>
        <p:nvSpPr>
          <p:cNvPr id="8" name="Content Placeholder 7"/>
          <p:cNvSpPr>
            <a:spLocks noGrp="1"/>
          </p:cNvSpPr>
          <p:nvPr>
            <p:ph sz="half" idx="1"/>
          </p:nvPr>
        </p:nvSpPr>
        <p:spPr>
          <a:xfrm>
            <a:off x="309978" y="1495329"/>
            <a:ext cx="7886700" cy="4351338"/>
          </a:xfrm>
        </p:spPr>
        <p:txBody>
          <a:bodyPr>
            <a:noAutofit/>
          </a:bodyPr>
          <a:lstStyle/>
          <a:p>
            <a:pPr marL="457200" indent="-457200">
              <a:spcAft>
                <a:spcPts val="600"/>
              </a:spcAft>
              <a:buFont typeface="Arial" panose="020B0604020202020204" pitchFamily="34" charset="0"/>
              <a:buChar char="•"/>
            </a:pPr>
            <a:r>
              <a:rPr lang="en-US" sz="2500" dirty="0"/>
              <a:t>There are gaps in information about how the </a:t>
            </a:r>
            <a:r>
              <a:rPr lang="en-US" sz="2500" dirty="0" smtClean="0"/>
              <a:t>environment affects human health.</a:t>
            </a:r>
          </a:p>
          <a:p>
            <a:pPr marL="457200" indent="-457200">
              <a:spcAft>
                <a:spcPts val="600"/>
              </a:spcAft>
              <a:buFont typeface="Arial" panose="020B0604020202020204" pitchFamily="34" charset="0"/>
              <a:buChar char="•"/>
            </a:pPr>
            <a:r>
              <a:rPr lang="en-US" sz="2500" dirty="0" smtClean="0"/>
              <a:t>Some health effects are known, others are suspected.</a:t>
            </a:r>
          </a:p>
          <a:p>
            <a:pPr marL="457200" indent="-457200">
              <a:spcAft>
                <a:spcPts val="600"/>
              </a:spcAft>
              <a:buFont typeface="Arial" panose="020B0604020202020204" pitchFamily="34" charset="0"/>
              <a:buChar char="•"/>
            </a:pPr>
            <a:r>
              <a:rPr lang="en-US" sz="2500" dirty="0"/>
              <a:t>These health effects can be both short term (acute) and longer term (chronic</a:t>
            </a:r>
            <a:r>
              <a:rPr lang="en-US" sz="2500" dirty="0" smtClean="0"/>
              <a:t>).</a:t>
            </a:r>
          </a:p>
        </p:txBody>
      </p:sp>
      <p:sp>
        <p:nvSpPr>
          <p:cNvPr id="3" name="Slide Number Placeholder 2"/>
          <p:cNvSpPr>
            <a:spLocks noGrp="1"/>
          </p:cNvSpPr>
          <p:nvPr>
            <p:ph type="sldNum" sz="quarter" idx="10"/>
          </p:nvPr>
        </p:nvSpPr>
        <p:spPr/>
        <p:txBody>
          <a:bodyPr/>
          <a:lstStyle/>
          <a:p>
            <a:fld id="{83DCE0FD-225F-4A7C-A2D5-29F3F12D3456}" type="slidenum">
              <a:rPr lang="en-US" smtClean="0"/>
              <a:t>20</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66107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92" y="226095"/>
            <a:ext cx="9020908" cy="1325563"/>
          </a:xfrm>
        </p:spPr>
        <p:txBody>
          <a:bodyPr>
            <a:noAutofit/>
          </a:bodyPr>
          <a:lstStyle/>
          <a:p>
            <a:r>
              <a:rPr lang="en-US" sz="3200" b="1" dirty="0" smtClean="0"/>
              <a:t>WE KNOW SOME THINGS ABOUT ENVIRONMENTAL HAZARDS AND HEALTH EFFECTS.</a:t>
            </a:r>
            <a:endParaRPr lang="en-US" sz="3200" b="1" dirty="0"/>
          </a:p>
        </p:txBody>
      </p:sp>
      <p:sp>
        <p:nvSpPr>
          <p:cNvPr id="3" name="Content Placeholder 2"/>
          <p:cNvSpPr>
            <a:spLocks noGrp="1"/>
          </p:cNvSpPr>
          <p:nvPr>
            <p:ph sz="half" idx="1"/>
          </p:nvPr>
        </p:nvSpPr>
        <p:spPr>
          <a:xfrm>
            <a:off x="246185" y="1665177"/>
            <a:ext cx="8269165" cy="4764844"/>
          </a:xfrm>
        </p:spPr>
        <p:txBody>
          <a:bodyPr>
            <a:normAutofit/>
          </a:bodyPr>
          <a:lstStyle/>
          <a:p>
            <a:pPr marL="0" indent="0">
              <a:lnSpc>
                <a:spcPct val="110000"/>
              </a:lnSpc>
              <a:spcAft>
                <a:spcPts val="1200"/>
              </a:spcAft>
              <a:buNone/>
              <a:defRPr/>
            </a:pPr>
            <a:r>
              <a:rPr lang="en-US" sz="2300" dirty="0"/>
              <a:t>Science has proven some links between health conditions and the environment. </a:t>
            </a:r>
          </a:p>
          <a:p>
            <a:pPr marL="0" indent="0">
              <a:lnSpc>
                <a:spcPct val="110000"/>
              </a:lnSpc>
              <a:buNone/>
              <a:defRPr/>
            </a:pPr>
            <a:r>
              <a:rPr lang="en-US" sz="2300" dirty="0" smtClean="0"/>
              <a:t>We know that:</a:t>
            </a:r>
          </a:p>
          <a:p>
            <a:pPr marL="862013" indent="-457200">
              <a:lnSpc>
                <a:spcPct val="110000"/>
              </a:lnSpc>
              <a:spcBef>
                <a:spcPts val="0"/>
              </a:spcBef>
              <a:buFont typeface="Arial" panose="020B0604020202020204" pitchFamily="34" charset="0"/>
              <a:buChar char="•"/>
              <a:defRPr/>
            </a:pPr>
            <a:r>
              <a:rPr lang="en-US" sz="2300" dirty="0"/>
              <a:t>P</a:t>
            </a:r>
            <a:r>
              <a:rPr lang="en-US" sz="2300" dirty="0" smtClean="0"/>
              <a:t>oor </a:t>
            </a:r>
            <a:r>
              <a:rPr lang="en-US" sz="2300" dirty="0"/>
              <a:t>air quality can trigger </a:t>
            </a:r>
            <a:r>
              <a:rPr lang="en-US" sz="2300" dirty="0" smtClean="0"/>
              <a:t>asthma attacks.</a:t>
            </a:r>
          </a:p>
          <a:p>
            <a:pPr marL="862013" indent="-457200">
              <a:lnSpc>
                <a:spcPct val="110000"/>
              </a:lnSpc>
              <a:spcBef>
                <a:spcPts val="0"/>
              </a:spcBef>
              <a:buFont typeface="Arial" panose="020B0604020202020204" pitchFamily="34" charset="0"/>
              <a:buChar char="•"/>
              <a:defRPr/>
            </a:pPr>
            <a:r>
              <a:rPr lang="en-US" sz="2300" dirty="0"/>
              <a:t>E</a:t>
            </a:r>
            <a:r>
              <a:rPr lang="en-US" sz="2300" dirty="0" smtClean="0"/>
              <a:t>levated </a:t>
            </a:r>
            <a:r>
              <a:rPr lang="en-US" sz="2300" dirty="0"/>
              <a:t>blood lead levels in children can cause developmental </a:t>
            </a:r>
            <a:r>
              <a:rPr lang="en-US" sz="2300" dirty="0" smtClean="0"/>
              <a:t>disabilities.</a:t>
            </a:r>
            <a:endParaRPr lang="en-US" sz="2300" dirty="0"/>
          </a:p>
          <a:p>
            <a:pPr marL="862013" indent="-457200">
              <a:lnSpc>
                <a:spcPct val="110000"/>
              </a:lnSpc>
              <a:spcBef>
                <a:spcPts val="0"/>
              </a:spcBef>
              <a:buFont typeface="Arial" panose="020B0604020202020204" pitchFamily="34" charset="0"/>
              <a:buChar char="•"/>
              <a:defRPr/>
            </a:pPr>
            <a:r>
              <a:rPr lang="en-US" sz="2300" dirty="0"/>
              <a:t>V</a:t>
            </a:r>
            <a:r>
              <a:rPr lang="en-US" sz="2300" dirty="0" smtClean="0"/>
              <a:t>ulnerable </a:t>
            </a:r>
            <a:r>
              <a:rPr lang="en-US" sz="2300" dirty="0"/>
              <a:t>populations like the elderly and infants are most at risk </a:t>
            </a:r>
            <a:r>
              <a:rPr lang="en-US" sz="2300" dirty="0" smtClean="0"/>
              <a:t>for </a:t>
            </a:r>
            <a:r>
              <a:rPr lang="en-US" sz="2300" dirty="0"/>
              <a:t>heat-related illnesses during heat </a:t>
            </a:r>
            <a:r>
              <a:rPr lang="en-US" sz="2300" dirty="0" smtClean="0"/>
              <a:t>waves.</a:t>
            </a:r>
          </a:p>
          <a:p>
            <a:pPr marL="862013" indent="-457200">
              <a:lnSpc>
                <a:spcPct val="110000"/>
              </a:lnSpc>
              <a:spcBef>
                <a:spcPts val="0"/>
              </a:spcBef>
              <a:buFont typeface="Arial" panose="020B0604020202020204" pitchFamily="34" charset="0"/>
              <a:buChar char="•"/>
              <a:defRPr/>
            </a:pPr>
            <a:r>
              <a:rPr lang="en-US" sz="2300" dirty="0"/>
              <a:t>E</a:t>
            </a:r>
            <a:r>
              <a:rPr lang="en-US" sz="2300" dirty="0" smtClean="0"/>
              <a:t>xtreme </a:t>
            </a:r>
            <a:r>
              <a:rPr lang="en-US" sz="2300" dirty="0"/>
              <a:t>weather that causes power outages can lead to cases of carbon monoxide </a:t>
            </a:r>
            <a:r>
              <a:rPr lang="en-US" sz="2300" dirty="0" smtClean="0"/>
              <a:t>poisoning.</a:t>
            </a:r>
            <a:endParaRPr lang="en-US" sz="2300" dirty="0"/>
          </a:p>
        </p:txBody>
      </p:sp>
      <p:sp>
        <p:nvSpPr>
          <p:cNvPr id="4" name="Slide Number Placeholder 3"/>
          <p:cNvSpPr>
            <a:spLocks noGrp="1"/>
          </p:cNvSpPr>
          <p:nvPr>
            <p:ph type="sldNum" sz="quarter" idx="10"/>
          </p:nvPr>
        </p:nvSpPr>
        <p:spPr/>
        <p:txBody>
          <a:bodyPr/>
          <a:lstStyle/>
          <a:p>
            <a:fld id="{83DCE0FD-225F-4A7C-A2D5-29F3F12D3456}" type="slidenum">
              <a:rPr lang="en-US" smtClean="0"/>
              <a:t>21</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540618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15" y="197316"/>
            <a:ext cx="8638041" cy="1572112"/>
          </a:xfrm>
        </p:spPr>
        <p:txBody>
          <a:bodyPr>
            <a:noAutofit/>
          </a:bodyPr>
          <a:lstStyle/>
          <a:p>
            <a:pPr>
              <a:lnSpc>
                <a:spcPct val="100000"/>
              </a:lnSpc>
              <a:spcBef>
                <a:spcPts val="0"/>
              </a:spcBef>
              <a:defRPr/>
            </a:pPr>
            <a:r>
              <a:rPr lang="en-US" sz="3200" b="1" dirty="0" smtClean="0"/>
              <a:t>MANY LINKS BETWEEN HEALTH CONDITIONS AND THE ENVIRONMENT ARE SUSPECTED BUT NOT YET PROVEN. </a:t>
            </a:r>
            <a:endParaRPr lang="en-US" sz="3200" b="1" dirty="0"/>
          </a:p>
        </p:txBody>
      </p:sp>
      <p:sp>
        <p:nvSpPr>
          <p:cNvPr id="3" name="Content Placeholder 2"/>
          <p:cNvSpPr>
            <a:spLocks noGrp="1"/>
          </p:cNvSpPr>
          <p:nvPr>
            <p:ph sz="half" idx="1"/>
          </p:nvPr>
        </p:nvSpPr>
        <p:spPr>
          <a:xfrm>
            <a:off x="222628" y="2080568"/>
            <a:ext cx="8663898" cy="4310470"/>
          </a:xfrm>
        </p:spPr>
        <p:txBody>
          <a:bodyPr>
            <a:normAutofit/>
          </a:bodyPr>
          <a:lstStyle/>
          <a:p>
            <a:pPr marL="0" indent="0">
              <a:lnSpc>
                <a:spcPct val="100000"/>
              </a:lnSpc>
              <a:spcBef>
                <a:spcPts val="0"/>
              </a:spcBef>
              <a:buNone/>
              <a:defRPr/>
            </a:pPr>
            <a:r>
              <a:rPr lang="en-US" sz="2500" dirty="0" smtClean="0"/>
              <a:t>Health </a:t>
            </a:r>
            <a:r>
              <a:rPr lang="en-US" sz="2500" dirty="0"/>
              <a:t>problems with suspected links to environmental issues include:</a:t>
            </a:r>
          </a:p>
          <a:p>
            <a:pPr marL="914400" indent="-457200">
              <a:buFont typeface="Arial" panose="020B0604020202020204" pitchFamily="34" charset="0"/>
              <a:buChar char="•"/>
            </a:pPr>
            <a:r>
              <a:rPr lang="en-US" sz="2500" dirty="0"/>
              <a:t>C</a:t>
            </a:r>
            <a:r>
              <a:rPr lang="en-US" sz="2500" dirty="0" smtClean="0"/>
              <a:t>ertain </a:t>
            </a:r>
            <a:r>
              <a:rPr lang="en-US" sz="2500" dirty="0"/>
              <a:t>cancers (i.e., bladder, liver) </a:t>
            </a:r>
          </a:p>
          <a:p>
            <a:pPr marL="914400" indent="-457200">
              <a:buFont typeface="Arial" panose="020B0604020202020204" pitchFamily="34" charset="0"/>
              <a:buChar char="•"/>
            </a:pPr>
            <a:r>
              <a:rPr lang="en-US" sz="2500" dirty="0"/>
              <a:t>A</a:t>
            </a:r>
            <a:r>
              <a:rPr lang="en-US" sz="2500" dirty="0" smtClean="0"/>
              <a:t>sthma </a:t>
            </a:r>
            <a:r>
              <a:rPr lang="en-US" sz="2500" dirty="0"/>
              <a:t>and other respiratory diseases</a:t>
            </a:r>
          </a:p>
          <a:p>
            <a:pPr marL="914400" indent="-457200">
              <a:buFont typeface="Arial" panose="020B0604020202020204" pitchFamily="34" charset="0"/>
              <a:buChar char="•"/>
            </a:pPr>
            <a:r>
              <a:rPr lang="en-US" sz="2500" dirty="0"/>
              <a:t>N</a:t>
            </a:r>
            <a:r>
              <a:rPr lang="en-US" sz="2500" dirty="0" smtClean="0"/>
              <a:t>eurological diseases such as Parkinson’s </a:t>
            </a:r>
            <a:r>
              <a:rPr lang="en-US" sz="2500" dirty="0"/>
              <a:t>disease, multiple sclerosis, </a:t>
            </a:r>
            <a:r>
              <a:rPr lang="en-US" sz="2500" dirty="0" smtClean="0"/>
              <a:t>or Alzheimer’s </a:t>
            </a:r>
            <a:r>
              <a:rPr lang="en-US" sz="2500" dirty="0"/>
              <a:t>disease</a:t>
            </a:r>
          </a:p>
          <a:p>
            <a:pPr marL="914400" indent="-457200">
              <a:buFont typeface="Arial" panose="020B0604020202020204" pitchFamily="34" charset="0"/>
              <a:buChar char="•"/>
            </a:pPr>
            <a:r>
              <a:rPr lang="en-US" sz="2500" dirty="0"/>
              <a:t>D</a:t>
            </a:r>
            <a:r>
              <a:rPr lang="en-US" sz="2500" dirty="0" smtClean="0"/>
              <a:t>evelopmental disabilities </a:t>
            </a:r>
            <a:r>
              <a:rPr lang="en-US" sz="2500" dirty="0"/>
              <a:t>such as cerebral </a:t>
            </a:r>
            <a:r>
              <a:rPr lang="en-US" sz="2500" dirty="0" smtClean="0"/>
              <a:t>palsy or autism</a:t>
            </a:r>
            <a:endParaRPr lang="en-US" sz="2500" dirty="0"/>
          </a:p>
        </p:txBody>
      </p:sp>
      <p:sp>
        <p:nvSpPr>
          <p:cNvPr id="4" name="Slide Number Placeholder 3"/>
          <p:cNvSpPr>
            <a:spLocks noGrp="1"/>
          </p:cNvSpPr>
          <p:nvPr>
            <p:ph type="sldNum" sz="quarter" idx="10"/>
          </p:nvPr>
        </p:nvSpPr>
        <p:spPr/>
        <p:txBody>
          <a:bodyPr/>
          <a:lstStyle/>
          <a:p>
            <a:fld id="{83DCE0FD-225F-4A7C-A2D5-29F3F12D3456}" type="slidenum">
              <a:rPr lang="en-US" smtClean="0"/>
              <a:t>22</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736664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4" name="Title 1"/>
          <p:cNvSpPr>
            <a:spLocks noGrp="1"/>
          </p:cNvSpPr>
          <p:nvPr>
            <p:ph type="title"/>
          </p:nvPr>
        </p:nvSpPr>
        <p:spPr>
          <a:xfrm>
            <a:off x="214101" y="264801"/>
            <a:ext cx="8647677" cy="1745028"/>
          </a:xfrm>
          <a:noFill/>
        </p:spPr>
        <p:txBody>
          <a:bodyPr>
            <a:noAutofit/>
          </a:bodyPr>
          <a:lstStyle/>
          <a:p>
            <a:r>
              <a:rPr lang="en-US" sz="3200" b="1" cap="none" dirty="0" smtClean="0">
                <a:solidFill>
                  <a:schemeClr val="tx2"/>
                </a:solidFill>
              </a:rPr>
              <a:t>AND, THERE IS A LOT THAT WE DON’T KNOW ABOUT THE RELATIONSHIPS BETWEEN ENVIRONMENTAL HAZARDS AND HEALTH. </a:t>
            </a:r>
            <a:endParaRPr lang="en-US" sz="3200" b="1" cap="none" dirty="0">
              <a:solidFill>
                <a:schemeClr val="tx2"/>
              </a:solidFill>
            </a:endParaRPr>
          </a:p>
        </p:txBody>
      </p:sp>
      <p:sp>
        <p:nvSpPr>
          <p:cNvPr id="15" name="Content Placeholder 2"/>
          <p:cNvSpPr txBox="1">
            <a:spLocks/>
          </p:cNvSpPr>
          <p:nvPr/>
        </p:nvSpPr>
        <p:spPr>
          <a:xfrm>
            <a:off x="214101" y="2438400"/>
            <a:ext cx="8303544" cy="3089376"/>
          </a:xfrm>
          <a:prstGeom prst="rect">
            <a:avLst/>
          </a:prstGeom>
          <a:noFill/>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800" dirty="0" smtClean="0">
                <a:solidFill>
                  <a:schemeClr val="tx1">
                    <a:lumMod val="75000"/>
                    <a:lumOff val="25000"/>
                  </a:schemeClr>
                </a:solidFill>
              </a:rPr>
              <a:t>More research is needed to determine how exposure is cause for health concern and what levels of exposure are safe.</a:t>
            </a:r>
          </a:p>
          <a:p>
            <a:pPr algn="ctr"/>
            <a:endParaRPr lang="en-US" sz="2800" dirty="0" smtClean="0">
              <a:solidFill>
                <a:schemeClr val="tx1">
                  <a:lumMod val="75000"/>
                  <a:lumOff val="25000"/>
                </a:schemeClr>
              </a:solidFill>
            </a:endParaRPr>
          </a:p>
          <a:p>
            <a:r>
              <a:rPr lang="en-US" sz="2800" dirty="0" smtClean="0">
                <a:solidFill>
                  <a:schemeClr val="tx1">
                    <a:lumMod val="75000"/>
                    <a:lumOff val="25000"/>
                  </a:schemeClr>
                </a:solidFill>
              </a:rPr>
              <a:t>For most chemicals, we do not know how low level environmental exposures affect our health. </a:t>
            </a:r>
            <a:endParaRPr lang="en-US" sz="2800" dirty="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23</a:t>
            </a:fld>
            <a:endParaRPr lang="en-US" dirty="0">
              <a:solidFill>
                <a:prstClr val="black">
                  <a:tint val="75000"/>
                </a:prstClr>
              </a:solidFill>
            </a:endParaRPr>
          </a:p>
        </p:txBody>
      </p:sp>
      <p:sp>
        <p:nvSpPr>
          <p:cNvPr id="16"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020752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3307" t="19" r="35514" b="-19"/>
          <a:stretch/>
        </p:blipFill>
        <p:spPr>
          <a:xfrm flipH="1">
            <a:off x="-24063" y="-6188"/>
            <a:ext cx="3288902" cy="6534219"/>
          </a:xfrm>
        </p:spPr>
      </p:pic>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4" name="Title 1"/>
          <p:cNvSpPr>
            <a:spLocks noGrp="1"/>
          </p:cNvSpPr>
          <p:nvPr>
            <p:ph type="title"/>
          </p:nvPr>
        </p:nvSpPr>
        <p:spPr>
          <a:xfrm>
            <a:off x="3464568" y="268037"/>
            <a:ext cx="5216142" cy="1421851"/>
          </a:xfrm>
        </p:spPr>
        <p:txBody>
          <a:bodyPr>
            <a:noAutofit/>
          </a:bodyPr>
          <a:lstStyle/>
          <a:p>
            <a:r>
              <a:rPr lang="en-US" sz="3200" b="1" cap="none" dirty="0" smtClean="0">
                <a:solidFill>
                  <a:schemeClr val="tx2"/>
                </a:solidFill>
              </a:rPr>
              <a:t>ASSESSING EXPOSURES</a:t>
            </a:r>
            <a:endParaRPr lang="en-US" sz="3200" b="1" cap="none" dirty="0">
              <a:solidFill>
                <a:schemeClr val="tx2"/>
              </a:solidFill>
            </a:endParaRP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24</a:t>
            </a:fld>
            <a:endParaRPr lang="en-US" dirty="0">
              <a:solidFill>
                <a:prstClr val="black">
                  <a:tint val="75000"/>
                </a:prstClr>
              </a:solidFill>
            </a:endParaRPr>
          </a:p>
        </p:txBody>
      </p:sp>
      <p:sp>
        <p:nvSpPr>
          <p:cNvPr id="15" name="Content Placeholder 2"/>
          <p:cNvSpPr txBox="1">
            <a:spLocks/>
          </p:cNvSpPr>
          <p:nvPr/>
        </p:nvSpPr>
        <p:spPr>
          <a:xfrm>
            <a:off x="3549989" y="1244755"/>
            <a:ext cx="4660291" cy="3303431"/>
          </a:xfrm>
          <a:prstGeom prst="rect">
            <a:avLst/>
          </a:prstGeom>
          <a:noFill/>
        </p:spPr>
        <p:txBody>
          <a:bodyPr vert="horz" lIns="91440" tIns="45720" rIns="91440" bIns="45720" rtlCol="0" anchor="b">
            <a:noAutofit/>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600" dirty="0" smtClean="0">
                <a:solidFill>
                  <a:schemeClr val="tx1">
                    <a:lumMod val="75000"/>
                    <a:lumOff val="25000"/>
                  </a:schemeClr>
                </a:solidFill>
              </a:rPr>
              <a:t>After being exposed to an environmental hazard, it may be possible to detect how much of a substance has gotten into a person’s body. </a:t>
            </a:r>
          </a:p>
          <a:p>
            <a:endParaRPr lang="en-US" sz="2600" dirty="0" smtClean="0">
              <a:solidFill>
                <a:schemeClr val="tx1">
                  <a:lumMod val="75000"/>
                  <a:lumOff val="25000"/>
                </a:schemeClr>
              </a:solidFill>
            </a:endParaRPr>
          </a:p>
          <a:p>
            <a:r>
              <a:rPr lang="en-US" sz="2600" dirty="0" smtClean="0">
                <a:solidFill>
                  <a:schemeClr val="tx1">
                    <a:lumMod val="75000"/>
                    <a:lumOff val="25000"/>
                  </a:schemeClr>
                </a:solidFill>
              </a:rPr>
              <a:t>This is called </a:t>
            </a:r>
            <a:r>
              <a:rPr lang="en-US" sz="2600" b="1" dirty="0" smtClean="0">
                <a:solidFill>
                  <a:schemeClr val="tx1">
                    <a:lumMod val="75000"/>
                    <a:lumOff val="25000"/>
                  </a:schemeClr>
                </a:solidFill>
              </a:rPr>
              <a:t>biomonitoring.</a:t>
            </a:r>
            <a:endParaRPr lang="en-US" sz="2600" dirty="0" smtClean="0">
              <a:solidFill>
                <a:schemeClr val="tx1">
                  <a:lumMod val="75000"/>
                  <a:lumOff val="25000"/>
                </a:schemeClr>
              </a:solidFill>
            </a:endParaRPr>
          </a:p>
        </p:txBody>
      </p:sp>
      <p:sp>
        <p:nvSpPr>
          <p:cNvPr id="16"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670060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34" y="305049"/>
            <a:ext cx="7886700" cy="785446"/>
          </a:xfrm>
        </p:spPr>
        <p:txBody>
          <a:bodyPr>
            <a:noAutofit/>
          </a:bodyPr>
          <a:lstStyle/>
          <a:p>
            <a:r>
              <a:rPr lang="en-US" sz="3200" b="1" dirty="0" smtClean="0"/>
              <a:t>BIOMONITORING</a:t>
            </a:r>
            <a:endParaRPr lang="en-US" sz="3200" b="1" dirty="0"/>
          </a:p>
        </p:txBody>
      </p:sp>
      <p:sp>
        <p:nvSpPr>
          <p:cNvPr id="3" name="Content Placeholder 2"/>
          <p:cNvSpPr>
            <a:spLocks noGrp="1"/>
          </p:cNvSpPr>
          <p:nvPr>
            <p:ph sz="half" idx="1"/>
          </p:nvPr>
        </p:nvSpPr>
        <p:spPr>
          <a:xfrm>
            <a:off x="266834" y="1526556"/>
            <a:ext cx="8304335" cy="4785468"/>
          </a:xfrm>
        </p:spPr>
        <p:txBody>
          <a:bodyPr>
            <a:normAutofit fontScale="92500" lnSpcReduction="20000"/>
          </a:bodyPr>
          <a:lstStyle/>
          <a:p>
            <a:pPr marL="0" indent="0">
              <a:lnSpc>
                <a:spcPct val="120000"/>
              </a:lnSpc>
              <a:buNone/>
            </a:pPr>
            <a:r>
              <a:rPr lang="en-US" dirty="0"/>
              <a:t>Most biomonitoring involves measuring the amount of a chemical or its breakdown product (metabolite) that is in a small sample of a person's blood or urine. </a:t>
            </a:r>
            <a:endParaRPr lang="en-US" dirty="0" smtClean="0"/>
          </a:p>
          <a:p>
            <a:pPr marL="0" indent="0">
              <a:lnSpc>
                <a:spcPct val="120000"/>
              </a:lnSpc>
              <a:buNone/>
            </a:pPr>
            <a:endParaRPr lang="en-US" sz="1300" dirty="0"/>
          </a:p>
          <a:p>
            <a:pPr marL="0" indent="0">
              <a:lnSpc>
                <a:spcPct val="120000"/>
              </a:lnSpc>
              <a:buNone/>
            </a:pPr>
            <a:r>
              <a:rPr lang="en-US" sz="2600" dirty="0" smtClean="0"/>
              <a:t>The </a:t>
            </a:r>
            <a:r>
              <a:rPr lang="en-US" sz="2600" dirty="0"/>
              <a:t>amount of the chemical or metabolite in </a:t>
            </a:r>
            <a:r>
              <a:rPr lang="en-US" sz="2600" dirty="0" smtClean="0"/>
              <a:t>a person’s  </a:t>
            </a:r>
            <a:r>
              <a:rPr lang="en-US" sz="2600" dirty="0"/>
              <a:t>blood or urine depends on the amount of the chemical that has entered </a:t>
            </a:r>
            <a:r>
              <a:rPr lang="en-US" sz="2600" dirty="0" smtClean="0"/>
              <a:t>that person’s body. Exposure </a:t>
            </a:r>
            <a:r>
              <a:rPr lang="en-US" sz="2600" dirty="0"/>
              <a:t>pathways </a:t>
            </a:r>
            <a:r>
              <a:rPr lang="en-US" sz="2600" dirty="0" smtClean="0"/>
              <a:t>include </a:t>
            </a:r>
            <a:r>
              <a:rPr lang="en-US" sz="2600" dirty="0"/>
              <a:t>eating, drinking, breathing, and touching. </a:t>
            </a:r>
            <a:endParaRPr lang="en-US" sz="2600" dirty="0" smtClean="0"/>
          </a:p>
          <a:p>
            <a:pPr marL="0" indent="0">
              <a:lnSpc>
                <a:spcPct val="120000"/>
              </a:lnSpc>
              <a:buNone/>
            </a:pPr>
            <a:endParaRPr lang="en-US" sz="1300" dirty="0"/>
          </a:p>
          <a:p>
            <a:pPr marL="0" indent="0">
              <a:lnSpc>
                <a:spcPct val="120000"/>
              </a:lnSpc>
              <a:buNone/>
            </a:pPr>
            <a:r>
              <a:rPr lang="en-US" sz="2600" dirty="0" smtClean="0"/>
              <a:t>This </a:t>
            </a:r>
            <a:r>
              <a:rPr lang="en-US" sz="2600" dirty="0"/>
              <a:t>amount represents the amount of a chemical that entered the body from all sources and through all exposure pathways combined</a:t>
            </a:r>
            <a:r>
              <a:rPr lang="en-US" sz="2600" dirty="0" smtClean="0"/>
              <a:t>.</a:t>
            </a:r>
            <a:endParaRPr lang="en-US" sz="2600" dirty="0"/>
          </a:p>
        </p:txBody>
      </p:sp>
      <p:sp>
        <p:nvSpPr>
          <p:cNvPr id="4" name="Slide Number Placeholder 3"/>
          <p:cNvSpPr>
            <a:spLocks noGrp="1"/>
          </p:cNvSpPr>
          <p:nvPr>
            <p:ph type="sldNum" sz="quarter" idx="10"/>
          </p:nvPr>
        </p:nvSpPr>
        <p:spPr/>
        <p:txBody>
          <a:bodyPr/>
          <a:lstStyle/>
          <a:p>
            <a:fld id="{83DCE0FD-225F-4A7C-A2D5-29F3F12D3456}" type="slidenum">
              <a:rPr lang="en-US" smtClean="0"/>
              <a:t>25</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448848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36" y="170122"/>
            <a:ext cx="8583020" cy="2274164"/>
          </a:xfrm>
        </p:spPr>
        <p:txBody>
          <a:bodyPr>
            <a:noAutofit/>
          </a:bodyPr>
          <a:lstStyle/>
          <a:p>
            <a:r>
              <a:rPr lang="en-US" sz="3200" b="1" dirty="0" smtClean="0"/>
              <a:t>IT’S IMPORTANT TO NOTE THAT BEING EXPOSED TO AN ENVIRONMENTAL HAZARD DOESN’T MEAN THAT A PERSON WILL HAVE A NEGATIVE HEALTH EFFECT. </a:t>
            </a:r>
            <a:endParaRPr lang="en-US" sz="3200" b="1" dirty="0"/>
          </a:p>
        </p:txBody>
      </p:sp>
      <p:grpSp>
        <p:nvGrpSpPr>
          <p:cNvPr id="14" name="Group 13"/>
          <p:cNvGrpSpPr/>
          <p:nvPr/>
        </p:nvGrpSpPr>
        <p:grpSpPr>
          <a:xfrm>
            <a:off x="565332" y="2887829"/>
            <a:ext cx="7522648" cy="2740358"/>
            <a:chOff x="870650" y="3811879"/>
            <a:chExt cx="7292302" cy="2656448"/>
          </a:xfrm>
        </p:grpSpPr>
        <p:grpSp>
          <p:nvGrpSpPr>
            <p:cNvPr id="15" name="Group 14"/>
            <p:cNvGrpSpPr/>
            <p:nvPr/>
          </p:nvGrpSpPr>
          <p:grpSpPr>
            <a:xfrm>
              <a:off x="870650" y="3811879"/>
              <a:ext cx="2835020" cy="2507602"/>
              <a:chOff x="4172952" y="2292605"/>
              <a:chExt cx="2835020" cy="2507602"/>
            </a:xfrm>
          </p:grpSpPr>
          <p:sp>
            <p:nvSpPr>
              <p:cNvPr id="19" name="Right Arrow 18"/>
              <p:cNvSpPr/>
              <p:nvPr/>
            </p:nvSpPr>
            <p:spPr>
              <a:xfrm>
                <a:off x="5236322" y="3835515"/>
                <a:ext cx="1771650" cy="964692"/>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Exposure to </a:t>
                </a:r>
              </a:p>
              <a:p>
                <a:pPr algn="ctr"/>
                <a:r>
                  <a:rPr lang="en-US" dirty="0" smtClean="0"/>
                  <a:t>Hazard</a:t>
                </a:r>
                <a:endParaRPr lang="en-US" dirty="0"/>
              </a:p>
            </p:txBody>
          </p:sp>
          <p:sp>
            <p:nvSpPr>
              <p:cNvPr id="21" name="Rectangle 20"/>
              <p:cNvSpPr/>
              <p:nvPr/>
            </p:nvSpPr>
            <p:spPr>
              <a:xfrm>
                <a:off x="5236322" y="3389814"/>
                <a:ext cx="387238" cy="702462"/>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4172952" y="2292605"/>
                <a:ext cx="2638589" cy="1494723"/>
              </a:xfrm>
              <a:prstGeom prst="cloud">
                <a:avLst/>
              </a:prstGeom>
              <a:solidFill>
                <a:schemeClr val="bg1">
                  <a:lumMod val="75000"/>
                </a:schemeClr>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Environmental Hazard</a:t>
                </a:r>
                <a:endParaRPr lang="en-US" b="1" dirty="0">
                  <a:solidFill>
                    <a:schemeClr val="tx1"/>
                  </a:solidFill>
                </a:endParaRPr>
              </a:p>
            </p:txBody>
          </p:sp>
        </p:grpSp>
        <p:sp>
          <p:nvSpPr>
            <p:cNvPr id="16" name="Right Arrow 15"/>
            <p:cNvSpPr/>
            <p:nvPr/>
          </p:nvSpPr>
          <p:spPr>
            <a:xfrm>
              <a:off x="5344042" y="5698245"/>
              <a:ext cx="1209158" cy="323235"/>
            </a:xfrm>
            <a:prstGeom prst="rightArrow">
              <a:avLst/>
            </a:prstGeom>
            <a:solidFill>
              <a:srgbClr val="0070C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74121" y="5053212"/>
              <a:ext cx="1488831" cy="1323439"/>
            </a:xfrm>
            <a:prstGeom prst="rect">
              <a:avLst/>
            </a:prstGeom>
            <a:solidFill>
              <a:srgbClr val="0070C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illness</a:t>
              </a:r>
            </a:p>
            <a:p>
              <a:pPr algn="ctr"/>
              <a:r>
                <a:rPr lang="en-US" dirty="0" smtClean="0"/>
                <a:t>injury</a:t>
              </a:r>
            </a:p>
            <a:p>
              <a:pPr algn="ctr"/>
              <a:r>
                <a:rPr lang="en-US" dirty="0" smtClean="0"/>
                <a:t>death</a:t>
              </a:r>
              <a:endParaRPr lang="en-US" dirty="0"/>
            </a:p>
          </p:txBody>
        </p:sp>
        <p:sp>
          <p:nvSpPr>
            <p:cNvPr id="18" name="TextBox 17"/>
            <p:cNvSpPr txBox="1"/>
            <p:nvPr/>
          </p:nvSpPr>
          <p:spPr>
            <a:xfrm>
              <a:off x="5567718" y="5185412"/>
              <a:ext cx="682481" cy="1282915"/>
            </a:xfrm>
            <a:prstGeom prst="rect">
              <a:avLst/>
            </a:prstGeom>
            <a:noFill/>
          </p:spPr>
          <p:txBody>
            <a:bodyPr wrap="none" rtlCol="0">
              <a:spAutoFit/>
            </a:bodyPr>
            <a:lstStyle/>
            <a:p>
              <a:r>
                <a:rPr lang="en-US" sz="8000" b="1" dirty="0" smtClean="0">
                  <a:ln>
                    <a:solidFill>
                      <a:schemeClr val="accent4"/>
                    </a:solidFill>
                  </a:ln>
                  <a:effectLst>
                    <a:outerShdw blurRad="127000" dist="50800" dir="5400000" algn="t" rotWithShape="0">
                      <a:prstClr val="black">
                        <a:alpha val="40000"/>
                      </a:prstClr>
                    </a:outerShdw>
                  </a:effectLst>
                  <a:latin typeface="Cooper Std Black" panose="0208090304030B020404" pitchFamily="18" charset="0"/>
                </a:rPr>
                <a:t>?</a:t>
              </a:r>
              <a:endParaRPr lang="en-US" sz="8000" b="1" dirty="0">
                <a:ln>
                  <a:solidFill>
                    <a:schemeClr val="accent4"/>
                  </a:solidFill>
                </a:ln>
                <a:effectLst>
                  <a:outerShdw blurRad="127000" dist="50800" dir="5400000" algn="t" rotWithShape="0">
                    <a:prstClr val="black">
                      <a:alpha val="40000"/>
                    </a:prstClr>
                  </a:outerShdw>
                </a:effectLst>
                <a:latin typeface="Cooper Std Black" panose="0208090304030B020404" pitchFamily="18" charset="0"/>
              </a:endParaRPr>
            </a:p>
          </p:txBody>
        </p:sp>
      </p:grpSp>
      <p:sp>
        <p:nvSpPr>
          <p:cNvPr id="3" name="Slide Number Placeholder 2"/>
          <p:cNvSpPr>
            <a:spLocks noGrp="1"/>
          </p:cNvSpPr>
          <p:nvPr>
            <p:ph type="sldNum" sz="quarter" idx="12"/>
          </p:nvPr>
        </p:nvSpPr>
        <p:spPr/>
        <p:txBody>
          <a:bodyPr/>
          <a:lstStyle/>
          <a:p>
            <a:fld id="{83DCE0FD-225F-4A7C-A2D5-29F3F12D3456}" type="slidenum">
              <a:rPr lang="en-US" smtClean="0"/>
              <a:t>26</a:t>
            </a:fld>
            <a:endParaRPr lang="en-US"/>
          </a:p>
        </p:txBody>
      </p:sp>
      <p:pic>
        <p:nvPicPr>
          <p:cNvPr id="3074" name="Picture 2" descr="C:\Users\mackenzie welsh\Desktop\513489506_FamilySilhouett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02" r="42031" b="54434"/>
          <a:stretch/>
        </p:blipFill>
        <p:spPr bwMode="auto">
          <a:xfrm>
            <a:off x="3520575" y="4192436"/>
            <a:ext cx="1616849" cy="1459814"/>
          </a:xfrm>
          <a:prstGeom prst="rect">
            <a:avLst/>
          </a:prstGeom>
          <a:noFill/>
          <a:extLst>
            <a:ext uri="{909E8E84-426E-40DD-AFC4-6F175D3DCCD1}">
              <a14:hiddenFill xmlns:a14="http://schemas.microsoft.com/office/drawing/2010/main">
                <a:solidFill>
                  <a:srgbClr val="FFFFFF"/>
                </a:solidFill>
              </a14:hiddenFill>
            </a:ext>
          </a:extLst>
        </p:spPr>
      </p:pic>
      <p:sp>
        <p:nvSpPr>
          <p:cNvPr id="13"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91717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82" y="1008881"/>
            <a:ext cx="4262595" cy="1924493"/>
          </a:xfrm>
        </p:spPr>
        <p:txBody>
          <a:bodyPr>
            <a:noAutofit/>
          </a:bodyPr>
          <a:lstStyle/>
          <a:p>
            <a:pPr marL="0" indent="0"/>
            <a:r>
              <a:rPr lang="en-US" sz="3200" b="1" dirty="0" smtClean="0"/>
              <a:t>THE EFFECT OF AN ENVIRONMENTAL HAZARD ON INDIVIDUAL HEALTH IS INFLUENCED    BY SEVERAL FACTORS:</a:t>
            </a:r>
            <a:endParaRPr lang="en-US" sz="3200" dirty="0"/>
          </a:p>
        </p:txBody>
      </p:sp>
      <p:grpSp>
        <p:nvGrpSpPr>
          <p:cNvPr id="24" name="Group 23"/>
          <p:cNvGrpSpPr/>
          <p:nvPr/>
        </p:nvGrpSpPr>
        <p:grpSpPr>
          <a:xfrm>
            <a:off x="1573584" y="815651"/>
            <a:ext cx="8941944" cy="5961296"/>
            <a:chOff x="1334814" y="449866"/>
            <a:chExt cx="8941944" cy="5961296"/>
          </a:xfrm>
        </p:grpSpPr>
        <p:grpSp>
          <p:nvGrpSpPr>
            <p:cNvPr id="19" name="Group 18"/>
            <p:cNvGrpSpPr/>
            <p:nvPr/>
          </p:nvGrpSpPr>
          <p:grpSpPr>
            <a:xfrm>
              <a:off x="1334814" y="449866"/>
              <a:ext cx="8941944" cy="5961296"/>
              <a:chOff x="-1219200" y="809121"/>
              <a:chExt cx="8332781" cy="5555187"/>
            </a:xfrm>
          </p:grpSpPr>
          <p:graphicFrame>
            <p:nvGraphicFramePr>
              <p:cNvPr id="4" name="Diagram 3"/>
              <p:cNvGraphicFramePr/>
              <p:nvPr>
                <p:extLst>
                  <p:ext uri="{D42A27DB-BD31-4B8C-83A1-F6EECF244321}">
                    <p14:modId xmlns:p14="http://schemas.microsoft.com/office/powerpoint/2010/main" val="2743990565"/>
                  </p:ext>
                </p:extLst>
              </p:nvPr>
            </p:nvGraphicFramePr>
            <p:xfrm>
              <a:off x="-1219200" y="809121"/>
              <a:ext cx="8332781" cy="5555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2496272" y="2859561"/>
                <a:ext cx="1130081" cy="1099829"/>
                <a:chOff x="8243930" y="3412478"/>
                <a:chExt cx="1250905" cy="1217418"/>
              </a:xfrm>
            </p:grpSpPr>
            <p:sp>
              <p:nvSpPr>
                <p:cNvPr id="3" name="Oval 2"/>
                <p:cNvSpPr/>
                <p:nvPr/>
              </p:nvSpPr>
              <p:spPr>
                <a:xfrm>
                  <a:off x="8243930" y="3412478"/>
                  <a:ext cx="1250905" cy="1217418"/>
                </a:xfrm>
                <a:prstGeom prst="ellipse">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285468" y="3667244"/>
                  <a:ext cx="1144561" cy="666696"/>
                </a:xfrm>
                <a:prstGeom prst="rect">
                  <a:avLst/>
                </a:prstGeom>
                <a:noFill/>
              </p:spPr>
              <p:txBody>
                <a:bodyPr wrap="none" rtlCol="0">
                  <a:spAutoFit/>
                </a:bodyPr>
                <a:lstStyle/>
                <a:p>
                  <a:pPr algn="ctr"/>
                  <a:r>
                    <a:rPr lang="en-US" b="1" dirty="0" smtClean="0">
                      <a:solidFill>
                        <a:schemeClr val="accent5">
                          <a:lumMod val="50000"/>
                        </a:schemeClr>
                      </a:solidFill>
                      <a:latin typeface="Arial Rounded MT Bold" panose="020F0704030504030204" pitchFamily="34" charset="0"/>
                    </a:rPr>
                    <a:t>HEALTH</a:t>
                  </a:r>
                </a:p>
                <a:p>
                  <a:pPr algn="ctr"/>
                  <a:r>
                    <a:rPr lang="en-US" b="1" dirty="0" smtClean="0">
                      <a:solidFill>
                        <a:schemeClr val="accent5">
                          <a:lumMod val="50000"/>
                        </a:schemeClr>
                      </a:solidFill>
                      <a:latin typeface="Arial Rounded MT Bold" panose="020F0704030504030204" pitchFamily="34" charset="0"/>
                    </a:rPr>
                    <a:t>EFFECT</a:t>
                  </a:r>
                  <a:endParaRPr lang="en-US" b="1" dirty="0">
                    <a:solidFill>
                      <a:schemeClr val="accent5">
                        <a:lumMod val="50000"/>
                      </a:schemeClr>
                    </a:solidFill>
                    <a:latin typeface="Arial Rounded MT Bold" panose="020F0704030504030204" pitchFamily="34" charset="0"/>
                  </a:endParaRPr>
                </a:p>
              </p:txBody>
            </p:sp>
          </p:grpSp>
          <p:sp>
            <p:nvSpPr>
              <p:cNvPr id="16" name="Rectangle 15"/>
              <p:cNvSpPr/>
              <p:nvPr/>
            </p:nvSpPr>
            <p:spPr>
              <a:xfrm>
                <a:off x="2064357" y="1524912"/>
                <a:ext cx="1876097" cy="738664"/>
              </a:xfrm>
              <a:prstGeom prst="rect">
                <a:avLst/>
              </a:prstGeom>
            </p:spPr>
            <p:txBody>
              <a:bodyPr wrap="square">
                <a:spAutoFit/>
              </a:bodyPr>
              <a:lstStyle/>
              <a:p>
                <a:pPr lvl="0" algn="ctr"/>
                <a:r>
                  <a:rPr lang="en-US" sz="1400" b="1" dirty="0"/>
                  <a:t>How much of the hazard a person is exposed to</a:t>
                </a:r>
              </a:p>
            </p:txBody>
          </p:sp>
          <p:sp>
            <p:nvSpPr>
              <p:cNvPr id="17" name="Rectangle 16"/>
              <p:cNvSpPr/>
              <p:nvPr/>
            </p:nvSpPr>
            <p:spPr>
              <a:xfrm>
                <a:off x="415570" y="3515851"/>
                <a:ext cx="2007476" cy="738664"/>
              </a:xfrm>
              <a:prstGeom prst="rect">
                <a:avLst/>
              </a:prstGeom>
            </p:spPr>
            <p:txBody>
              <a:bodyPr wrap="square">
                <a:spAutoFit/>
              </a:bodyPr>
              <a:lstStyle/>
              <a:p>
                <a:pPr lvl="0"/>
                <a:r>
                  <a:rPr lang="en-US" sz="1400" b="1" dirty="0"/>
                  <a:t>Factors like age, diet, genetics, health status, lifestyle, and sex</a:t>
                </a:r>
              </a:p>
            </p:txBody>
          </p:sp>
          <p:sp>
            <p:nvSpPr>
              <p:cNvPr id="18" name="Rectangle 17"/>
              <p:cNvSpPr/>
              <p:nvPr/>
            </p:nvSpPr>
            <p:spPr>
              <a:xfrm>
                <a:off x="4057268" y="3493543"/>
                <a:ext cx="1581684" cy="523220"/>
              </a:xfrm>
              <a:prstGeom prst="rect">
                <a:avLst/>
              </a:prstGeom>
            </p:spPr>
            <p:txBody>
              <a:bodyPr wrap="square">
                <a:spAutoFit/>
              </a:bodyPr>
              <a:lstStyle/>
              <a:p>
                <a:pPr lvl="0" algn="r"/>
                <a:r>
                  <a:rPr lang="en-US" sz="1400" b="1" dirty="0"/>
                  <a:t>How long a person was exposed</a:t>
                </a:r>
              </a:p>
            </p:txBody>
          </p:sp>
          <p:sp>
            <p:nvSpPr>
              <p:cNvPr id="15" name="Rectangle 14"/>
              <p:cNvSpPr/>
              <p:nvPr/>
            </p:nvSpPr>
            <p:spPr>
              <a:xfrm>
                <a:off x="1876598" y="5220047"/>
                <a:ext cx="2241901" cy="954107"/>
              </a:xfrm>
              <a:prstGeom prst="rect">
                <a:avLst/>
              </a:prstGeom>
            </p:spPr>
            <p:txBody>
              <a:bodyPr wrap="square">
                <a:spAutoFit/>
              </a:bodyPr>
              <a:lstStyle/>
              <a:p>
                <a:pPr lvl="0" algn="ctr"/>
                <a:r>
                  <a:rPr lang="en-US" sz="1400" b="1" dirty="0"/>
                  <a:t>How a person came in contact with the hazard </a:t>
                </a:r>
                <a:r>
                  <a:rPr lang="en-US" sz="1400" b="1" dirty="0" smtClean="0"/>
                  <a:t/>
                </a:r>
                <a:br>
                  <a:rPr lang="en-US" sz="1400" b="1" dirty="0" smtClean="0"/>
                </a:br>
                <a:r>
                  <a:rPr lang="en-US" sz="1400" b="1" dirty="0" smtClean="0"/>
                  <a:t>(</a:t>
                </a:r>
                <a:r>
                  <a:rPr lang="en-US" sz="1400" b="1" dirty="0"/>
                  <a:t>e.g., breathing, eating, drinking, touching)</a:t>
                </a:r>
              </a:p>
            </p:txBody>
          </p:sp>
        </p:grpSp>
        <p:sp>
          <p:nvSpPr>
            <p:cNvPr id="20" name="TextBox 19"/>
            <p:cNvSpPr txBox="1"/>
            <p:nvPr/>
          </p:nvSpPr>
          <p:spPr>
            <a:xfrm>
              <a:off x="5331878" y="756319"/>
              <a:ext cx="1066318" cy="461665"/>
            </a:xfrm>
            <a:prstGeom prst="rect">
              <a:avLst/>
            </a:prstGeom>
            <a:noFill/>
          </p:spPr>
          <p:txBody>
            <a:bodyPr wrap="none" rtlCol="0">
              <a:spAutoFit/>
            </a:bodyPr>
            <a:lstStyle/>
            <a:p>
              <a:r>
                <a:rPr lang="en-US" sz="2400" b="1" dirty="0" smtClean="0">
                  <a:solidFill>
                    <a:srgbClr val="001848"/>
                  </a:solidFill>
                  <a:latin typeface="Arial Rounded MT Bold" panose="020F0704030504030204" pitchFamily="34" charset="0"/>
                </a:rPr>
                <a:t>DOSE</a:t>
              </a:r>
              <a:endParaRPr lang="en-US" sz="2400" b="1" dirty="0">
                <a:solidFill>
                  <a:srgbClr val="001848"/>
                </a:solidFill>
                <a:latin typeface="Arial Rounded MT Bold" panose="020F0704030504030204" pitchFamily="34" charset="0"/>
              </a:endParaRPr>
            </a:p>
          </p:txBody>
        </p:sp>
        <p:sp>
          <p:nvSpPr>
            <p:cNvPr id="21" name="TextBox 20"/>
            <p:cNvSpPr txBox="1"/>
            <p:nvPr/>
          </p:nvSpPr>
          <p:spPr>
            <a:xfrm>
              <a:off x="6950650" y="2897186"/>
              <a:ext cx="1827936" cy="461665"/>
            </a:xfrm>
            <a:prstGeom prst="rect">
              <a:avLst/>
            </a:prstGeom>
            <a:noFill/>
          </p:spPr>
          <p:txBody>
            <a:bodyPr wrap="none" rtlCol="0">
              <a:spAutoFit/>
            </a:bodyPr>
            <a:lstStyle/>
            <a:p>
              <a:r>
                <a:rPr lang="en-US" sz="2400" b="1" dirty="0" smtClean="0">
                  <a:solidFill>
                    <a:srgbClr val="001848"/>
                  </a:solidFill>
                  <a:latin typeface="Arial Rounded MT Bold" panose="020F0704030504030204" pitchFamily="34" charset="0"/>
                </a:rPr>
                <a:t>DURATION</a:t>
              </a:r>
              <a:endParaRPr lang="en-US" sz="2400" b="1" dirty="0">
                <a:solidFill>
                  <a:srgbClr val="001848"/>
                </a:solidFill>
                <a:latin typeface="Arial Rounded MT Bold" panose="020F0704030504030204" pitchFamily="34" charset="0"/>
              </a:endParaRPr>
            </a:p>
          </p:txBody>
        </p:sp>
        <p:sp>
          <p:nvSpPr>
            <p:cNvPr id="22" name="TextBox 21"/>
            <p:cNvSpPr txBox="1"/>
            <p:nvPr/>
          </p:nvSpPr>
          <p:spPr>
            <a:xfrm>
              <a:off x="4914694" y="4354212"/>
              <a:ext cx="1890261" cy="830997"/>
            </a:xfrm>
            <a:prstGeom prst="rect">
              <a:avLst/>
            </a:prstGeom>
            <a:noFill/>
          </p:spPr>
          <p:txBody>
            <a:bodyPr wrap="none" rtlCol="0">
              <a:spAutoFit/>
            </a:bodyPr>
            <a:lstStyle/>
            <a:p>
              <a:pPr algn="ctr"/>
              <a:r>
                <a:rPr lang="en-US" sz="2400" b="1" dirty="0" smtClean="0">
                  <a:solidFill>
                    <a:srgbClr val="001848"/>
                  </a:solidFill>
                  <a:latin typeface="Arial Rounded MT Bold" panose="020F0704030504030204" pitchFamily="34" charset="0"/>
                </a:rPr>
                <a:t>EXPOSURE</a:t>
              </a:r>
            </a:p>
            <a:p>
              <a:pPr algn="ctr"/>
              <a:r>
                <a:rPr lang="en-US" sz="2400" b="1" dirty="0" smtClean="0">
                  <a:solidFill>
                    <a:srgbClr val="001848"/>
                  </a:solidFill>
                  <a:latin typeface="Arial Rounded MT Bold" panose="020F0704030504030204" pitchFamily="34" charset="0"/>
                </a:rPr>
                <a:t>ROUTE</a:t>
              </a:r>
              <a:endParaRPr lang="en-US" sz="2400" b="1" dirty="0">
                <a:solidFill>
                  <a:srgbClr val="001848"/>
                </a:solidFill>
                <a:latin typeface="Arial Rounded MT Bold" panose="020F0704030504030204" pitchFamily="34" charset="0"/>
              </a:endParaRPr>
            </a:p>
          </p:txBody>
        </p:sp>
        <p:sp>
          <p:nvSpPr>
            <p:cNvPr id="23" name="TextBox 22"/>
            <p:cNvSpPr txBox="1"/>
            <p:nvPr/>
          </p:nvSpPr>
          <p:spPr>
            <a:xfrm>
              <a:off x="3089094" y="2541506"/>
              <a:ext cx="1902252" cy="830997"/>
            </a:xfrm>
            <a:prstGeom prst="rect">
              <a:avLst/>
            </a:prstGeom>
            <a:noFill/>
          </p:spPr>
          <p:txBody>
            <a:bodyPr wrap="none" rtlCol="0">
              <a:spAutoFit/>
            </a:bodyPr>
            <a:lstStyle/>
            <a:p>
              <a:r>
                <a:rPr lang="en-US" sz="2400" b="1" dirty="0" smtClean="0">
                  <a:solidFill>
                    <a:srgbClr val="001848"/>
                  </a:solidFill>
                  <a:latin typeface="Arial Rounded MT Bold" panose="020F0704030504030204" pitchFamily="34" charset="0"/>
                </a:rPr>
                <a:t>PERSONAL</a:t>
              </a:r>
              <a:br>
                <a:rPr lang="en-US" sz="2400" b="1" dirty="0" smtClean="0">
                  <a:solidFill>
                    <a:srgbClr val="001848"/>
                  </a:solidFill>
                  <a:latin typeface="Arial Rounded MT Bold" panose="020F0704030504030204" pitchFamily="34" charset="0"/>
                </a:rPr>
              </a:br>
              <a:r>
                <a:rPr lang="en-US" sz="2400" b="1" dirty="0" smtClean="0">
                  <a:solidFill>
                    <a:srgbClr val="001848"/>
                  </a:solidFill>
                  <a:latin typeface="Arial Rounded MT Bold" panose="020F0704030504030204" pitchFamily="34" charset="0"/>
                </a:rPr>
                <a:t>TRAITS</a:t>
              </a:r>
              <a:endParaRPr lang="en-US" sz="2400" b="1" dirty="0">
                <a:solidFill>
                  <a:srgbClr val="001848"/>
                </a:solidFill>
                <a:latin typeface="Arial Rounded MT Bold" panose="020F0704030504030204" pitchFamily="34" charset="0"/>
              </a:endParaRPr>
            </a:p>
          </p:txBody>
        </p:sp>
      </p:grpSp>
      <p:sp>
        <p:nvSpPr>
          <p:cNvPr id="6" name="Slide Number Placeholder 5"/>
          <p:cNvSpPr>
            <a:spLocks noGrp="1"/>
          </p:cNvSpPr>
          <p:nvPr>
            <p:ph type="sldNum" sz="quarter" idx="12"/>
          </p:nvPr>
        </p:nvSpPr>
        <p:spPr/>
        <p:txBody>
          <a:bodyPr/>
          <a:lstStyle/>
          <a:p>
            <a:fld id="{83DCE0FD-225F-4A7C-A2D5-29F3F12D3456}" type="slidenum">
              <a:rPr lang="en-US" smtClean="0"/>
              <a:t>27</a:t>
            </a:fld>
            <a:endParaRPr lang="en-US"/>
          </a:p>
        </p:txBody>
      </p:sp>
      <p:sp>
        <p:nvSpPr>
          <p:cNvPr id="25" name="Next">
            <a:hlinkClick r:id="rId8" action="ppaction://hlinksldjump"/>
          </p:cNvPr>
          <p:cNvSpPr/>
          <p:nvPr/>
        </p:nvSpPr>
        <p:spPr>
          <a:xfrm>
            <a:off x="7281348" y="6150446"/>
            <a:ext cx="1736008" cy="466066"/>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12556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8626"/>
            <a:ext cx="9143999" cy="1224794"/>
          </a:xfrm>
          <a:solidFill>
            <a:schemeClr val="bg1">
              <a:lumMod val="95000"/>
            </a:schemeClr>
          </a:solidFill>
        </p:spPr>
        <p:txBody>
          <a:bodyPr>
            <a:normAutofit/>
          </a:bodyPr>
          <a:lstStyle/>
          <a:p>
            <a:r>
              <a:rPr lang="en-US" sz="3200" b="1" dirty="0" smtClean="0"/>
              <a:t>EXAMPLE: CARBON MONOXIDE POISONING</a:t>
            </a:r>
            <a:endParaRPr lang="en-US" sz="3200" b="1" dirty="0"/>
          </a:p>
        </p:txBody>
      </p:sp>
      <p:sp>
        <p:nvSpPr>
          <p:cNvPr id="3" name="Content Placeholder 2"/>
          <p:cNvSpPr>
            <a:spLocks noGrp="1"/>
          </p:cNvSpPr>
          <p:nvPr>
            <p:ph sz="half" idx="1"/>
          </p:nvPr>
        </p:nvSpPr>
        <p:spPr>
          <a:xfrm>
            <a:off x="164878" y="1504537"/>
            <a:ext cx="8814241" cy="2772230"/>
          </a:xfrm>
        </p:spPr>
        <p:txBody>
          <a:bodyPr>
            <a:noAutofit/>
          </a:bodyPr>
          <a:lstStyle/>
          <a:p>
            <a:pPr marL="0" indent="0">
              <a:lnSpc>
                <a:spcPct val="100000"/>
              </a:lnSpc>
              <a:spcBef>
                <a:spcPts val="600"/>
              </a:spcBef>
              <a:spcAft>
                <a:spcPts val="600"/>
              </a:spcAft>
              <a:buNone/>
            </a:pPr>
            <a:r>
              <a:rPr lang="en-US" sz="1800" dirty="0"/>
              <a:t>Populations are at increased risk </a:t>
            </a:r>
            <a:r>
              <a:rPr lang="en-US" sz="1800" dirty="0" smtClean="0"/>
              <a:t>for </a:t>
            </a:r>
            <a:r>
              <a:rPr lang="en-US" sz="1800" dirty="0"/>
              <a:t>carbon monoxide poisoning during extreme weather events </a:t>
            </a:r>
            <a:r>
              <a:rPr lang="en-US" sz="1800" dirty="0" smtClean="0"/>
              <a:t>that </a:t>
            </a:r>
            <a:r>
              <a:rPr lang="en-US" sz="1800" dirty="0"/>
              <a:t>can cause power outages. </a:t>
            </a:r>
            <a:endParaRPr lang="en-US" sz="1800" dirty="0" smtClean="0"/>
          </a:p>
          <a:p>
            <a:pPr marL="0" indent="0">
              <a:lnSpc>
                <a:spcPct val="100000"/>
              </a:lnSpc>
              <a:spcBef>
                <a:spcPts val="600"/>
              </a:spcBef>
              <a:spcAft>
                <a:spcPts val="600"/>
              </a:spcAft>
              <a:buNone/>
            </a:pPr>
            <a:r>
              <a:rPr lang="en-US" sz="1800" dirty="0"/>
              <a:t>Without power, people may use charcoal or gas grills indoors to cook or keep warm. Doing this may expose them to </a:t>
            </a:r>
            <a:r>
              <a:rPr lang="en-US" sz="1800" dirty="0" smtClean="0"/>
              <a:t>carbon </a:t>
            </a:r>
            <a:r>
              <a:rPr lang="en-US" sz="1800" dirty="0"/>
              <a:t>monoxide (CO) through the air they breathe. </a:t>
            </a:r>
            <a:endParaRPr lang="en-US" sz="1800" dirty="0" smtClean="0"/>
          </a:p>
          <a:p>
            <a:pPr marL="0" indent="0">
              <a:lnSpc>
                <a:spcPct val="100000"/>
              </a:lnSpc>
              <a:spcBef>
                <a:spcPts val="600"/>
              </a:spcBef>
              <a:spcAft>
                <a:spcPts val="600"/>
              </a:spcAft>
              <a:buNone/>
            </a:pPr>
            <a:r>
              <a:rPr lang="en-US" sz="1800" dirty="0"/>
              <a:t>While everyone in the home may be exposed to the gas, not everyone will get CO poisoning. </a:t>
            </a:r>
            <a:endParaRPr lang="en-US" sz="1800" dirty="0" smtClean="0"/>
          </a:p>
          <a:p>
            <a:pPr marL="0" indent="0">
              <a:lnSpc>
                <a:spcPct val="100000"/>
              </a:lnSpc>
              <a:spcBef>
                <a:spcPts val="600"/>
              </a:spcBef>
              <a:spcAft>
                <a:spcPts val="600"/>
              </a:spcAft>
              <a:buNone/>
            </a:pPr>
            <a:r>
              <a:rPr lang="en-US" sz="1800" dirty="0"/>
              <a:t>The likelihood of poisoning depends on the amount of CO a person is exposed to, how long a person is exposed to CO, and an individual’s characteristics like age or having chronic health problems. </a:t>
            </a:r>
          </a:p>
        </p:txBody>
      </p:sp>
      <p:grpSp>
        <p:nvGrpSpPr>
          <p:cNvPr id="6" name="Group 5"/>
          <p:cNvGrpSpPr/>
          <p:nvPr/>
        </p:nvGrpSpPr>
        <p:grpSpPr>
          <a:xfrm>
            <a:off x="0" y="4637103"/>
            <a:ext cx="9143999" cy="1317326"/>
            <a:chOff x="0" y="4637103"/>
            <a:chExt cx="9143999" cy="1317326"/>
          </a:xfrm>
        </p:grpSpPr>
        <p:sp>
          <p:nvSpPr>
            <p:cNvPr id="10" name="Rectangle 9"/>
            <p:cNvSpPr/>
            <p:nvPr/>
          </p:nvSpPr>
          <p:spPr>
            <a:xfrm>
              <a:off x="0" y="4866217"/>
              <a:ext cx="9143999" cy="8590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76601" y="5001067"/>
              <a:ext cx="5577113" cy="584775"/>
            </a:xfrm>
            <a:prstGeom prst="rect">
              <a:avLst/>
            </a:prstGeom>
            <a:noFill/>
          </p:spPr>
          <p:txBody>
            <a:bodyPr wrap="square" rtlCol="0">
              <a:spAutoFit/>
            </a:bodyPr>
            <a:lstStyle/>
            <a:p>
              <a:r>
                <a:rPr lang="en-US" sz="1600" b="1" dirty="0" smtClean="0">
                  <a:hlinkClick r:id="rId2"/>
                </a:rPr>
                <a:t>Learn more </a:t>
              </a:r>
              <a:r>
                <a:rPr lang="en-US" sz="1600" b="1" dirty="0" smtClean="0"/>
                <a:t>about CO poisoning, prevention, clinical management, and more.</a:t>
              </a:r>
              <a:endParaRPr lang="en-US" sz="1600" b="1" dirty="0"/>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164" y="4637103"/>
              <a:ext cx="2177370" cy="1317326"/>
            </a:xfrm>
            <a:prstGeom prst="rect">
              <a:avLst/>
            </a:prstGeom>
            <a:ln>
              <a:solidFill>
                <a:schemeClr val="tx1"/>
              </a:solidFill>
            </a:ln>
          </p:spPr>
        </p:pic>
      </p:grpSp>
      <p:sp>
        <p:nvSpPr>
          <p:cNvPr id="4" name="Slide Number Placeholder 3"/>
          <p:cNvSpPr>
            <a:spLocks noGrp="1"/>
          </p:cNvSpPr>
          <p:nvPr>
            <p:ph type="sldNum" sz="quarter" idx="10"/>
          </p:nvPr>
        </p:nvSpPr>
        <p:spPr/>
        <p:txBody>
          <a:bodyPr/>
          <a:lstStyle/>
          <a:p>
            <a:fld id="{83DCE0FD-225F-4A7C-A2D5-29F3F12D3456}" type="slidenum">
              <a:rPr lang="en-US" smtClean="0"/>
              <a:t>28</a:t>
            </a:fld>
            <a:endParaRPr lang="en-US"/>
          </a:p>
        </p:txBody>
      </p:sp>
      <p:sp>
        <p:nvSpPr>
          <p:cNvPr id="5" name="Rectangle 4"/>
          <p:cNvSpPr/>
          <p:nvPr/>
        </p:nvSpPr>
        <p:spPr>
          <a:xfrm>
            <a:off x="1751825" y="6499063"/>
            <a:ext cx="1524776" cy="246221"/>
          </a:xfrm>
          <a:prstGeom prst="rect">
            <a:avLst/>
          </a:prstGeom>
        </p:spPr>
        <p:txBody>
          <a:bodyPr wrap="none">
            <a:spAutoFit/>
          </a:bodyPr>
          <a:lstStyle/>
          <a:p>
            <a:r>
              <a:rPr lang="en-US" sz="1000" dirty="0">
                <a:hlinkClick r:id="rId2"/>
              </a:rPr>
              <a:t>https://www.cdc.gov/co</a:t>
            </a:r>
            <a:r>
              <a:rPr lang="en-US" sz="1000" dirty="0" smtClean="0">
                <a:hlinkClick r:id="rId2"/>
              </a:rPr>
              <a:t>/</a:t>
            </a:r>
            <a:endParaRPr lang="en-US" sz="1000" dirty="0"/>
          </a:p>
        </p:txBody>
      </p:sp>
      <p:sp>
        <p:nvSpPr>
          <p:cNvPr id="11"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664793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3DCE0FD-225F-4A7C-A2D5-29F3F12D3456}" type="slidenum">
              <a:rPr lang="en-US" smtClean="0"/>
              <a:t>29</a:t>
            </a:fld>
            <a:endParaRPr lang="en-US"/>
          </a:p>
        </p:txBody>
      </p:sp>
      <p:sp>
        <p:nvSpPr>
          <p:cNvPr id="4" name="Content Placeholder 3"/>
          <p:cNvSpPr>
            <a:spLocks noGrp="1"/>
          </p:cNvSpPr>
          <p:nvPr>
            <p:ph sz="half" idx="1"/>
          </p:nvPr>
        </p:nvSpPr>
        <p:spPr>
          <a:xfrm>
            <a:off x="381179" y="1498600"/>
            <a:ext cx="8229600" cy="4525963"/>
          </a:xfrm>
        </p:spPr>
        <p:txBody>
          <a:bodyPr/>
          <a:lstStyle/>
          <a:p>
            <a:r>
              <a:rPr lang="en-US" sz="2400" dirty="0" smtClean="0"/>
              <a:t>The following diagram will </a:t>
            </a:r>
            <a:r>
              <a:rPr lang="en-US" sz="2400" dirty="0"/>
              <a:t>help illustrate the point that being exposed to an environmental hazard does not mean that a person will become ill. </a:t>
            </a:r>
            <a:endParaRPr lang="en-US" sz="2400" dirty="0" smtClean="0"/>
          </a:p>
          <a:p>
            <a:endParaRPr lang="en-US" sz="2400" dirty="0"/>
          </a:p>
          <a:p>
            <a:r>
              <a:rPr lang="en-US" sz="2400" dirty="0" smtClean="0"/>
              <a:t>Likewise</a:t>
            </a:r>
            <a:r>
              <a:rPr lang="en-US" sz="2400" dirty="0"/>
              <a:t>, being able to measure amounts of an environmental chemical in a person’s blood, saliva, urine, or other body fluids or tissues does not mean that a person will become sick. </a:t>
            </a:r>
          </a:p>
          <a:p>
            <a:endParaRPr lang="en-US" dirty="0"/>
          </a:p>
        </p:txBody>
      </p:sp>
      <p:sp>
        <p:nvSpPr>
          <p:cNvPr id="6" name="Title 1"/>
          <p:cNvSpPr>
            <a:spLocks noGrp="1"/>
          </p:cNvSpPr>
          <p:nvPr>
            <p:ph type="title"/>
          </p:nvPr>
        </p:nvSpPr>
        <p:spPr>
          <a:xfrm>
            <a:off x="176227" y="262401"/>
            <a:ext cx="8639504" cy="1049116"/>
          </a:xfrm>
        </p:spPr>
        <p:txBody>
          <a:bodyPr>
            <a:noAutofit/>
          </a:bodyPr>
          <a:lstStyle/>
          <a:p>
            <a:r>
              <a:rPr lang="en-US" sz="3200" b="1" dirty="0" smtClean="0"/>
              <a:t>ENVIRONMENTAL HAZARDS AND HEALTH EFFECTS</a:t>
            </a:r>
            <a:endParaRPr lang="en-US" sz="3200" b="1" dirty="0"/>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294438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BEGIN</a:t>
            </a:r>
            <a:endParaRPr lang="en-US" dirty="0"/>
          </a:p>
        </p:txBody>
      </p:sp>
      <p:sp>
        <p:nvSpPr>
          <p:cNvPr id="3" name="Slide Number Placeholder 2"/>
          <p:cNvSpPr>
            <a:spLocks noGrp="1"/>
          </p:cNvSpPr>
          <p:nvPr>
            <p:ph type="sldNum" sz="quarter" idx="12"/>
          </p:nvPr>
        </p:nvSpPr>
        <p:spPr/>
        <p:txBody>
          <a:bodyPr/>
          <a:lstStyle/>
          <a:p>
            <a:fld id="{83DCE0FD-225F-4A7C-A2D5-29F3F12D3456}" type="slidenum">
              <a:rPr lang="en-US" smtClean="0"/>
              <a:t>3</a:t>
            </a:fld>
            <a:endParaRPr lang="en-US"/>
          </a:p>
        </p:txBody>
      </p:sp>
      <p:sp>
        <p:nvSpPr>
          <p:cNvPr id="4" name="TextBox 3"/>
          <p:cNvSpPr txBox="1"/>
          <p:nvPr/>
        </p:nvSpPr>
        <p:spPr>
          <a:xfrm>
            <a:off x="457200" y="1820242"/>
            <a:ext cx="8229600" cy="2739211"/>
          </a:xfrm>
          <a:prstGeom prst="rect">
            <a:avLst/>
          </a:prstGeom>
          <a:noFill/>
        </p:spPr>
        <p:txBody>
          <a:bodyPr wrap="square" rtlCol="0">
            <a:spAutoFit/>
          </a:bodyPr>
          <a:lstStyle/>
          <a:p>
            <a:pPr algn="ctr"/>
            <a:r>
              <a:rPr lang="en-US" sz="2400" b="1" dirty="0" smtClean="0">
                <a:solidFill>
                  <a:schemeClr val="tx1">
                    <a:lumMod val="75000"/>
                    <a:lumOff val="25000"/>
                  </a:schemeClr>
                </a:solidFill>
              </a:rPr>
              <a:t>This PowerPoint includes enhanced features including interactive knowledge checks. </a:t>
            </a:r>
          </a:p>
          <a:p>
            <a:pPr algn="ctr"/>
            <a:endParaRPr lang="en-US" sz="2400" dirty="0">
              <a:solidFill>
                <a:schemeClr val="tx1">
                  <a:lumMod val="75000"/>
                  <a:lumOff val="25000"/>
                </a:schemeClr>
              </a:solidFill>
            </a:endParaRPr>
          </a:p>
          <a:p>
            <a:pPr algn="ctr"/>
            <a:r>
              <a:rPr lang="en-US" sz="2000" dirty="0" smtClean="0">
                <a:solidFill>
                  <a:schemeClr val="tx1">
                    <a:lumMod val="75000"/>
                    <a:lumOff val="25000"/>
                  </a:schemeClr>
                </a:solidFill>
              </a:rPr>
              <a:t>Knowledge checks are included throughout the PowerPoint. You can answer knowledge check questions by clicking on a response option. A pop-up window will appear, indicating whether or not you were correct.</a:t>
            </a:r>
          </a:p>
          <a:p>
            <a:pPr algn="ctr"/>
            <a:endParaRPr lang="en-US" sz="2000" dirty="0" smtClean="0">
              <a:solidFill>
                <a:schemeClr val="tx1">
                  <a:lumMod val="75000"/>
                  <a:lumOff val="25000"/>
                </a:schemeClr>
              </a:solidFill>
            </a:endParaRPr>
          </a:p>
          <a:p>
            <a:pPr algn="ctr"/>
            <a:r>
              <a:rPr lang="en-US" sz="2000" dirty="0" smtClean="0">
                <a:solidFill>
                  <a:schemeClr val="tx1">
                    <a:lumMod val="75000"/>
                    <a:lumOff val="25000"/>
                  </a:schemeClr>
                </a:solidFill>
              </a:rPr>
              <a:t>To </a:t>
            </a:r>
            <a:r>
              <a:rPr lang="en-US" sz="2000" dirty="0">
                <a:solidFill>
                  <a:schemeClr val="tx1">
                    <a:lumMod val="75000"/>
                    <a:lumOff val="25000"/>
                  </a:schemeClr>
                </a:solidFill>
              </a:rPr>
              <a:t>advance slides, click the “Next” or “Move to next section” buttons</a:t>
            </a:r>
            <a:r>
              <a:rPr lang="en-US" sz="2000" dirty="0" smtClean="0">
                <a:solidFill>
                  <a:schemeClr val="tx1">
                    <a:lumMod val="75000"/>
                    <a:lumOff val="25000"/>
                  </a:schemeClr>
                </a:solidFill>
              </a:rPr>
              <a:t>.</a:t>
            </a:r>
            <a:endParaRPr lang="en-US" sz="2000" dirty="0">
              <a:solidFill>
                <a:schemeClr val="tx1">
                  <a:lumMod val="75000"/>
                  <a:lumOff val="25000"/>
                </a:schemeClr>
              </a:solidFill>
            </a:endParaRPr>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032023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27" y="262401"/>
            <a:ext cx="8639504" cy="1049116"/>
          </a:xfrm>
        </p:spPr>
        <p:txBody>
          <a:bodyPr>
            <a:noAutofit/>
          </a:bodyPr>
          <a:lstStyle/>
          <a:p>
            <a:r>
              <a:rPr lang="en-US" sz="3200" b="1" dirty="0" smtClean="0"/>
              <a:t>ENVIRONMENTAL HAZARDS AND HEALTH EFFECTS</a:t>
            </a:r>
            <a:endParaRPr lang="en-US" sz="3200" b="1" dirty="0"/>
          </a:p>
        </p:txBody>
      </p:sp>
      <p:sp>
        <p:nvSpPr>
          <p:cNvPr id="7" name="Flowchart: Decision 6"/>
          <p:cNvSpPr/>
          <p:nvPr/>
        </p:nvSpPr>
        <p:spPr>
          <a:xfrm>
            <a:off x="4495979" y="3032092"/>
            <a:ext cx="1741933" cy="1741933"/>
          </a:xfrm>
          <a:prstGeom prst="flowChartDecision">
            <a:avLst/>
          </a:prstGeom>
          <a:solidFill>
            <a:schemeClr val="accent4"/>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cxnSp>
        <p:nvCxnSpPr>
          <p:cNvPr id="29" name="Straight Arrow Connector 28"/>
          <p:cNvCxnSpPr/>
          <p:nvPr/>
        </p:nvCxnSpPr>
        <p:spPr>
          <a:xfrm>
            <a:off x="5749178" y="1793618"/>
            <a:ext cx="1612857" cy="779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1041512" y="3195504"/>
            <a:ext cx="387238" cy="702462"/>
          </a:xfrm>
          <a:prstGeom prst="rect">
            <a:avLst/>
          </a:prstGeom>
          <a:solidFill>
            <a:srgbClr val="3B3838"/>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1442586"/>
            <a:ext cx="9069572" cy="4857608"/>
            <a:chOff x="0" y="1442586"/>
            <a:chExt cx="9069572" cy="4857608"/>
          </a:xfrm>
        </p:grpSpPr>
        <p:cxnSp>
          <p:nvCxnSpPr>
            <p:cNvPr id="16" name="Straight Arrow Connector 15"/>
            <p:cNvCxnSpPr/>
            <p:nvPr/>
          </p:nvCxnSpPr>
          <p:spPr>
            <a:xfrm flipV="1">
              <a:off x="5356188" y="2501163"/>
              <a:ext cx="8418" cy="520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366945" y="4767384"/>
              <a:ext cx="8419" cy="476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722358" y="2011869"/>
              <a:ext cx="2072088" cy="1748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610607" y="2129260"/>
              <a:ext cx="1902486" cy="2626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 idx="7"/>
            </p:cNvCxnSpPr>
            <p:nvPr/>
          </p:nvCxnSpPr>
          <p:spPr>
            <a:xfrm flipV="1">
              <a:off x="5752813" y="2704702"/>
              <a:ext cx="1609222" cy="2732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778071" y="4008832"/>
              <a:ext cx="2006844" cy="1686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93960" y="5288365"/>
              <a:ext cx="1558544" cy="638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0" y="1442586"/>
              <a:ext cx="9069572" cy="4857608"/>
              <a:chOff x="0" y="1442586"/>
              <a:chExt cx="9069572" cy="4857608"/>
            </a:xfrm>
          </p:grpSpPr>
          <p:sp>
            <p:nvSpPr>
              <p:cNvPr id="10" name="Oval 9"/>
              <p:cNvSpPr/>
              <p:nvPr/>
            </p:nvSpPr>
            <p:spPr>
              <a:xfrm>
                <a:off x="4854241" y="5288966"/>
                <a:ext cx="1052742" cy="1011228"/>
              </a:xfrm>
              <a:prstGeom prst="ellipse">
                <a:avLst/>
              </a:prstGeom>
              <a:solidFill>
                <a:srgbClr val="C00000"/>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NO</a:t>
                </a:r>
                <a:endParaRPr lang="en-US" b="1" dirty="0"/>
              </a:p>
            </p:txBody>
          </p:sp>
          <p:grpSp>
            <p:nvGrpSpPr>
              <p:cNvPr id="19" name="Group 18"/>
              <p:cNvGrpSpPr/>
              <p:nvPr/>
            </p:nvGrpSpPr>
            <p:grpSpPr>
              <a:xfrm>
                <a:off x="0" y="1442586"/>
                <a:ext cx="9069572" cy="4351994"/>
                <a:chOff x="0" y="1442586"/>
                <a:chExt cx="9069572" cy="4351994"/>
              </a:xfrm>
            </p:grpSpPr>
            <p:sp>
              <p:nvSpPr>
                <p:cNvPr id="6" name="Rectangle 5"/>
                <p:cNvSpPr/>
                <p:nvPr/>
              </p:nvSpPr>
              <p:spPr>
                <a:xfrm>
                  <a:off x="7393814" y="2059409"/>
                  <a:ext cx="1000767" cy="1000767"/>
                </a:xfrm>
                <a:prstGeom prst="rect">
                  <a:avLst/>
                </a:prstGeom>
                <a:solidFill>
                  <a:srgbClr val="002060"/>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Health</a:t>
                  </a:r>
                  <a:r>
                    <a:rPr lang="en-US" dirty="0" smtClean="0"/>
                    <a:t> </a:t>
                  </a:r>
                  <a:r>
                    <a:rPr lang="en-US" b="1" dirty="0" smtClean="0"/>
                    <a:t>Effect</a:t>
                  </a:r>
                  <a:endParaRPr lang="en-US" b="1" dirty="0"/>
                </a:p>
              </p:txBody>
            </p:sp>
            <p:grpSp>
              <p:nvGrpSpPr>
                <p:cNvPr id="17" name="Group 16"/>
                <p:cNvGrpSpPr/>
                <p:nvPr/>
              </p:nvGrpSpPr>
              <p:grpSpPr>
                <a:xfrm>
                  <a:off x="0" y="1442586"/>
                  <a:ext cx="9069572" cy="4351994"/>
                  <a:chOff x="0" y="1442586"/>
                  <a:chExt cx="9069572" cy="4351994"/>
                </a:xfrm>
              </p:grpSpPr>
              <p:sp>
                <p:nvSpPr>
                  <p:cNvPr id="11" name="Rectangle 10"/>
                  <p:cNvSpPr/>
                  <p:nvPr/>
                </p:nvSpPr>
                <p:spPr>
                  <a:xfrm>
                    <a:off x="7826224" y="3417410"/>
                    <a:ext cx="1243348" cy="1000768"/>
                  </a:xfrm>
                  <a:prstGeom prst="rect">
                    <a:avLst/>
                  </a:prstGeom>
                  <a:solidFill>
                    <a:schemeClr val="accent1">
                      <a:lumMod val="60000"/>
                      <a:lumOff val="40000"/>
                    </a:schemeClr>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5">
                            <a:lumMod val="50000"/>
                          </a:schemeClr>
                        </a:solidFill>
                      </a:rPr>
                      <a:t>Unknown Effect</a:t>
                    </a:r>
                    <a:endParaRPr lang="en-US" b="1" dirty="0">
                      <a:solidFill>
                        <a:schemeClr val="accent5">
                          <a:lumMod val="50000"/>
                        </a:schemeClr>
                      </a:solidFill>
                    </a:endParaRPr>
                  </a:p>
                </p:txBody>
              </p:sp>
              <p:grpSp>
                <p:nvGrpSpPr>
                  <p:cNvPr id="15" name="Group 14"/>
                  <p:cNvGrpSpPr/>
                  <p:nvPr/>
                </p:nvGrpSpPr>
                <p:grpSpPr>
                  <a:xfrm>
                    <a:off x="0" y="1442586"/>
                    <a:ext cx="8394580" cy="4351994"/>
                    <a:chOff x="0" y="1442586"/>
                    <a:chExt cx="8394580" cy="4351994"/>
                  </a:xfrm>
                </p:grpSpPr>
                <p:sp>
                  <p:nvSpPr>
                    <p:cNvPr id="12" name="Rectangle 11"/>
                    <p:cNvSpPr/>
                    <p:nvPr/>
                  </p:nvSpPr>
                  <p:spPr>
                    <a:xfrm>
                      <a:off x="7393813" y="4793813"/>
                      <a:ext cx="1000767" cy="1000767"/>
                    </a:xfrm>
                    <a:prstGeom prst="rect">
                      <a:avLst/>
                    </a:prstGeom>
                    <a:solidFill>
                      <a:schemeClr val="bg1"/>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5">
                              <a:lumMod val="50000"/>
                            </a:schemeClr>
                          </a:solidFill>
                        </a:rPr>
                        <a:t>No Health Effect</a:t>
                      </a:r>
                      <a:endParaRPr lang="en-US" b="1" dirty="0">
                        <a:solidFill>
                          <a:schemeClr val="accent5">
                            <a:lumMod val="50000"/>
                          </a:schemeClr>
                        </a:solidFill>
                      </a:endParaRPr>
                    </a:p>
                  </p:txBody>
                </p:sp>
                <p:grpSp>
                  <p:nvGrpSpPr>
                    <p:cNvPr id="13" name="Group 12"/>
                    <p:cNvGrpSpPr/>
                    <p:nvPr/>
                  </p:nvGrpSpPr>
                  <p:grpSpPr>
                    <a:xfrm>
                      <a:off x="0" y="1442586"/>
                      <a:ext cx="6069776" cy="3402607"/>
                      <a:chOff x="0" y="1442586"/>
                      <a:chExt cx="6069776" cy="3402607"/>
                    </a:xfrm>
                  </p:grpSpPr>
                  <p:pic>
                    <p:nvPicPr>
                      <p:cNvPr id="2050" name="Picture 2" descr="C:\Users\mackenzie welsh\Desktop\513489506_FamilySilhouett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4" t="2204" r="45355" b="55645"/>
                      <a:stretch/>
                    </p:blipFill>
                    <p:spPr bwMode="auto">
                      <a:xfrm>
                        <a:off x="2716911" y="3370563"/>
                        <a:ext cx="1748557" cy="147463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1041512" y="3663933"/>
                        <a:ext cx="1771650" cy="964692"/>
                      </a:xfrm>
                      <a:prstGeom prst="rightArrow">
                        <a:avLst/>
                      </a:prstGeom>
                      <a:solidFill>
                        <a:schemeClr val="bg2">
                          <a:lumMod val="25000"/>
                        </a:schemeClr>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Exposure to </a:t>
                        </a:r>
                      </a:p>
                      <a:p>
                        <a:pPr algn="ctr"/>
                        <a:r>
                          <a:rPr lang="en-US" dirty="0" smtClean="0"/>
                          <a:t>Hazard</a:t>
                        </a:r>
                        <a:endParaRPr lang="en-US" dirty="0"/>
                      </a:p>
                    </p:txBody>
                  </p:sp>
                  <p:sp>
                    <p:nvSpPr>
                      <p:cNvPr id="4" name="Cloud 3"/>
                      <p:cNvSpPr/>
                      <p:nvPr/>
                    </p:nvSpPr>
                    <p:spPr>
                      <a:xfrm>
                        <a:off x="0" y="2098295"/>
                        <a:ext cx="2813162" cy="1494723"/>
                      </a:xfrm>
                      <a:prstGeom prst="cloud">
                        <a:avLst/>
                      </a:prstGeom>
                      <a:solidFill>
                        <a:schemeClr val="bg1">
                          <a:lumMod val="75000"/>
                        </a:schemeClr>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Environmental Hazard</a:t>
                        </a:r>
                        <a:endParaRPr lang="en-US" b="1" dirty="0">
                          <a:solidFill>
                            <a:schemeClr val="tx1"/>
                          </a:solidFill>
                        </a:endParaRPr>
                      </a:p>
                    </p:txBody>
                  </p:sp>
                  <p:grpSp>
                    <p:nvGrpSpPr>
                      <p:cNvPr id="9" name="Group 8"/>
                      <p:cNvGrpSpPr/>
                      <p:nvPr/>
                    </p:nvGrpSpPr>
                    <p:grpSpPr>
                      <a:xfrm>
                        <a:off x="4625163" y="1442586"/>
                        <a:ext cx="1444613" cy="2796763"/>
                        <a:chOff x="4625163" y="1442586"/>
                        <a:chExt cx="1444613" cy="2796763"/>
                      </a:xfrm>
                    </p:grpSpPr>
                    <p:sp>
                      <p:nvSpPr>
                        <p:cNvPr id="14" name="TextBox 13"/>
                        <p:cNvSpPr txBox="1"/>
                        <p:nvPr/>
                      </p:nvSpPr>
                      <p:spPr>
                        <a:xfrm>
                          <a:off x="4625163" y="3593018"/>
                          <a:ext cx="1444613" cy="646331"/>
                        </a:xfrm>
                        <a:prstGeom prst="rect">
                          <a:avLst/>
                        </a:prstGeom>
                        <a:noFill/>
                      </p:spPr>
                      <p:txBody>
                        <a:bodyPr wrap="square" rtlCol="0">
                          <a:spAutoFit/>
                        </a:bodyPr>
                        <a:lstStyle/>
                        <a:p>
                          <a:pPr algn="ctr"/>
                          <a:r>
                            <a:rPr lang="en-US" dirty="0" smtClean="0"/>
                            <a:t>Measurable in the body?</a:t>
                          </a:r>
                          <a:endParaRPr lang="en-US" dirty="0"/>
                        </a:p>
                      </p:txBody>
                    </p:sp>
                    <p:sp>
                      <p:nvSpPr>
                        <p:cNvPr id="23" name="Oval 22"/>
                        <p:cNvSpPr/>
                        <p:nvPr/>
                      </p:nvSpPr>
                      <p:spPr>
                        <a:xfrm>
                          <a:off x="4840574" y="1442586"/>
                          <a:ext cx="1052741" cy="1013754"/>
                        </a:xfrm>
                        <a:prstGeom prst="ellipse">
                          <a:avLst/>
                        </a:prstGeom>
                        <a:solidFill>
                          <a:srgbClr val="00B050"/>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YES</a:t>
                          </a:r>
                          <a:endParaRPr lang="en-US" b="1" dirty="0"/>
                        </a:p>
                      </p:txBody>
                    </p:sp>
                  </p:grpSp>
                </p:grpSp>
              </p:grpSp>
            </p:grpSp>
          </p:grpSp>
        </p:grpSp>
      </p:grpSp>
      <p:sp>
        <p:nvSpPr>
          <p:cNvPr id="3" name="Slide Number Placeholder 2"/>
          <p:cNvSpPr>
            <a:spLocks noGrp="1"/>
          </p:cNvSpPr>
          <p:nvPr>
            <p:ph type="sldNum" sz="quarter" idx="10"/>
          </p:nvPr>
        </p:nvSpPr>
        <p:spPr/>
        <p:txBody>
          <a:bodyPr/>
          <a:lstStyle/>
          <a:p>
            <a:fld id="{83DCE0FD-225F-4A7C-A2D5-29F3F12D3456}" type="slidenum">
              <a:rPr lang="en-US" smtClean="0"/>
              <a:t>30</a:t>
            </a:fld>
            <a:endParaRPr lang="en-US"/>
          </a:p>
        </p:txBody>
      </p:sp>
      <p:sp>
        <p:nvSpPr>
          <p:cNvPr id="30"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817628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419" y="410087"/>
            <a:ext cx="5216142" cy="1421851"/>
          </a:xfrm>
        </p:spPr>
        <p:txBody>
          <a:bodyPr>
            <a:normAutofit/>
          </a:bodyPr>
          <a:lstStyle/>
          <a:p>
            <a:r>
              <a:rPr lang="en-US" sz="3200" cap="none" dirty="0" smtClean="0">
                <a:solidFill>
                  <a:schemeClr val="tx2"/>
                </a:solidFill>
              </a:rPr>
              <a:t>KNOWLEDGE CHECK</a:t>
            </a:r>
            <a:endParaRPr lang="en-US" sz="3200" cap="none" dirty="0">
              <a:solidFill>
                <a:schemeClr val="tx2"/>
              </a:solidFill>
            </a:endParaRPr>
          </a:p>
        </p:txBody>
      </p:sp>
      <p:sp>
        <p:nvSpPr>
          <p:cNvPr id="3" name="Slide Number Placeholder 2"/>
          <p:cNvSpPr>
            <a:spLocks noGrp="1"/>
          </p:cNvSpPr>
          <p:nvPr>
            <p:ph type="sldNum" sz="quarter" idx="12"/>
          </p:nvPr>
        </p:nvSpPr>
        <p:spPr/>
        <p:txBody>
          <a:bodyPr/>
          <a:lstStyle/>
          <a:p>
            <a:fld id="{83DCE0FD-225F-4A7C-A2D5-29F3F12D3456}" type="slidenum">
              <a:rPr lang="en-US" smtClean="0"/>
              <a:t>31</a:t>
            </a:fld>
            <a:endParaRPr lang="en-US"/>
          </a:p>
        </p:txBody>
      </p:sp>
      <p:sp>
        <p:nvSpPr>
          <p:cNvPr id="5" name="Rectangle 4"/>
          <p:cNvSpPr/>
          <p:nvPr/>
        </p:nvSpPr>
        <p:spPr>
          <a:xfrm>
            <a:off x="3367419" y="1799485"/>
            <a:ext cx="5319380" cy="3810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latin typeface="Arial (Body)"/>
              </a:rPr>
              <a:t>This PowerPoint has added interactive features. </a:t>
            </a:r>
          </a:p>
          <a:p>
            <a:pPr algn="ctr"/>
            <a:endParaRPr lang="en-US" sz="2400" b="1" dirty="0">
              <a:solidFill>
                <a:schemeClr val="tx1">
                  <a:lumMod val="75000"/>
                  <a:lumOff val="25000"/>
                </a:schemeClr>
              </a:solidFill>
              <a:latin typeface="Arial (Body)"/>
            </a:endParaRPr>
          </a:p>
          <a:p>
            <a:pPr algn="ctr"/>
            <a:r>
              <a:rPr lang="en-US" sz="2400" b="1" dirty="0" smtClean="0">
                <a:solidFill>
                  <a:schemeClr val="tx1">
                    <a:lumMod val="75000"/>
                    <a:lumOff val="25000"/>
                  </a:schemeClr>
                </a:solidFill>
                <a:latin typeface="Arial (Body)"/>
              </a:rPr>
              <a:t>Please click on the response you think best answers the question.</a:t>
            </a:r>
          </a:p>
          <a:p>
            <a:pPr algn="ctr"/>
            <a:r>
              <a:rPr lang="en-US" sz="2400" dirty="0" smtClean="0">
                <a:solidFill>
                  <a:schemeClr val="tx1">
                    <a:lumMod val="75000"/>
                    <a:lumOff val="25000"/>
                  </a:schemeClr>
                </a:solidFill>
                <a:latin typeface="Arial (Body)"/>
              </a:rPr>
              <a:t> </a:t>
            </a:r>
          </a:p>
          <a:p>
            <a:pPr algn="ctr"/>
            <a:r>
              <a:rPr lang="en-US" sz="2000" dirty="0" smtClean="0">
                <a:solidFill>
                  <a:schemeClr val="tx1">
                    <a:lumMod val="75000"/>
                    <a:lumOff val="25000"/>
                  </a:schemeClr>
                </a:solidFill>
                <a:latin typeface="Arial (Body)"/>
              </a:rPr>
              <a:t>If you select the correct answer you will see a congratulatory pop-up! If you select the incorrect answer a pop-up with the correct answer will appear.</a:t>
            </a:r>
            <a:endParaRPr lang="en-US" sz="2000" dirty="0">
              <a:solidFill>
                <a:schemeClr val="tx1">
                  <a:lumMod val="75000"/>
                  <a:lumOff val="25000"/>
                </a:schemeClr>
              </a:solidFill>
              <a:latin typeface="Arial (Body)"/>
            </a:endParaRPr>
          </a:p>
        </p:txBody>
      </p:sp>
      <p:sp>
        <p:nvSpPr>
          <p:cNvPr id="6"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03785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4476" y="228489"/>
            <a:ext cx="8300874" cy="833054"/>
          </a:xfrm>
        </p:spPr>
        <p:txBody>
          <a:bodyPr>
            <a:normAutofit/>
          </a:bodyPr>
          <a:lstStyle/>
          <a:p>
            <a:r>
              <a:rPr lang="en-US" sz="3200" b="1" dirty="0" smtClean="0"/>
              <a:t>KNOWLEDGE CHECK 1</a:t>
            </a:r>
            <a:endParaRPr lang="en-US" sz="3200" b="1" dirty="0"/>
          </a:p>
        </p:txBody>
      </p:sp>
      <p:sp>
        <p:nvSpPr>
          <p:cNvPr id="4" name="Content Placeholder 3"/>
          <p:cNvSpPr>
            <a:spLocks noGrp="1"/>
          </p:cNvSpPr>
          <p:nvPr>
            <p:ph sz="half" idx="1"/>
          </p:nvPr>
        </p:nvSpPr>
        <p:spPr>
          <a:xfrm>
            <a:off x="258193" y="965849"/>
            <a:ext cx="8302839" cy="844003"/>
          </a:xfrm>
        </p:spPr>
        <p:txBody>
          <a:bodyPr>
            <a:normAutofit/>
          </a:bodyPr>
          <a:lstStyle/>
          <a:p>
            <a:pPr marL="0" indent="0">
              <a:buNone/>
            </a:pPr>
            <a:r>
              <a:rPr lang="en-US" sz="2200" dirty="0" smtClean="0"/>
              <a:t>Read each question and click on the best answer from the choices provided. </a:t>
            </a:r>
            <a:endParaRPr lang="en-US" sz="2200" dirty="0"/>
          </a:p>
        </p:txBody>
      </p:sp>
      <p:sp>
        <p:nvSpPr>
          <p:cNvPr id="5" name="Content Placeholder 3"/>
          <p:cNvSpPr txBox="1">
            <a:spLocks/>
          </p:cNvSpPr>
          <p:nvPr/>
        </p:nvSpPr>
        <p:spPr>
          <a:xfrm>
            <a:off x="214476" y="1725245"/>
            <a:ext cx="8715047" cy="70978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sz="2400" b="1" dirty="0" smtClean="0">
                <a:solidFill>
                  <a:schemeClr val="tx1">
                    <a:lumMod val="75000"/>
                    <a:lumOff val="25000"/>
                  </a:schemeClr>
                </a:solidFill>
              </a:rPr>
              <a:t>Which of the following is true about environmental health?</a:t>
            </a:r>
            <a:endParaRPr lang="en-US" dirty="0" smtClean="0">
              <a:solidFill>
                <a:schemeClr val="tx1">
                  <a:lumMod val="75000"/>
                  <a:lumOff val="25000"/>
                </a:schemeClr>
              </a:solidFill>
            </a:endParaRPr>
          </a:p>
        </p:txBody>
      </p:sp>
      <p:sp>
        <p:nvSpPr>
          <p:cNvPr id="6" name="Page #"/>
          <p:cNvSpPr>
            <a:spLocks noGrp="1"/>
          </p:cNvSpPr>
          <p:nvPr>
            <p:ph type="sldNum" sz="quarter" idx="10"/>
          </p:nvPr>
        </p:nvSpPr>
        <p:spPr/>
        <p:txBody>
          <a:bodyPr/>
          <a:lstStyle/>
          <a:p>
            <a:fld id="{83DCE0FD-225F-4A7C-A2D5-29F3F12D3456}" type="slidenum">
              <a:rPr lang="en-US" smtClean="0"/>
              <a:t>32</a:t>
            </a:fld>
            <a:endParaRPr lang="en-US"/>
          </a:p>
        </p:txBody>
      </p:sp>
      <p:sp>
        <p:nvSpPr>
          <p:cNvPr id="7" name="A."/>
          <p:cNvSpPr/>
          <p:nvPr/>
        </p:nvSpPr>
        <p:spPr>
          <a:xfrm>
            <a:off x="671677" y="2435029"/>
            <a:ext cx="7843674" cy="707886"/>
          </a:xfrm>
          <a:prstGeom prst="rect">
            <a:avLst/>
          </a:prstGeom>
        </p:spPr>
        <p:txBody>
          <a:bodyPr wrap="square">
            <a:spAutoFit/>
          </a:bodyPr>
          <a:lstStyle/>
          <a:p>
            <a:pPr lvl="1" indent="-457200">
              <a:spcBef>
                <a:spcPts val="24"/>
              </a:spcBef>
              <a:buFont typeface="+mj-lt"/>
              <a:buAutoNum type="alphaLcPeriod"/>
            </a:pPr>
            <a:r>
              <a:rPr lang="en-US" sz="2000" dirty="0">
                <a:solidFill>
                  <a:schemeClr val="tx1">
                    <a:lumMod val="75000"/>
                    <a:lumOff val="25000"/>
                  </a:schemeClr>
                </a:solidFill>
              </a:rPr>
              <a:t>There is a lot we do not understand about the connections between the environment and health. </a:t>
            </a:r>
          </a:p>
        </p:txBody>
      </p:sp>
      <p:sp>
        <p:nvSpPr>
          <p:cNvPr id="8" name="B."/>
          <p:cNvSpPr/>
          <p:nvPr/>
        </p:nvSpPr>
        <p:spPr>
          <a:xfrm>
            <a:off x="671678" y="3142915"/>
            <a:ext cx="7843674" cy="400110"/>
          </a:xfrm>
          <a:prstGeom prst="rect">
            <a:avLst/>
          </a:prstGeom>
        </p:spPr>
        <p:txBody>
          <a:bodyPr wrap="square">
            <a:spAutoFit/>
          </a:bodyPr>
          <a:lstStyle/>
          <a:p>
            <a:pPr lvl="1" indent="-457200">
              <a:spcBef>
                <a:spcPts val="24"/>
              </a:spcBef>
              <a:buFont typeface="+mj-lt"/>
              <a:buAutoNum type="alphaLcPeriod" startAt="2"/>
            </a:pPr>
            <a:r>
              <a:rPr lang="en-US" sz="2000" dirty="0">
                <a:solidFill>
                  <a:schemeClr val="tx1">
                    <a:lumMod val="75000"/>
                    <a:lumOff val="25000"/>
                  </a:schemeClr>
                </a:solidFill>
              </a:rPr>
              <a:t>Environmental health effects are chronic only.</a:t>
            </a:r>
          </a:p>
        </p:txBody>
      </p:sp>
      <p:sp>
        <p:nvSpPr>
          <p:cNvPr id="9" name="C."/>
          <p:cNvSpPr/>
          <p:nvPr/>
        </p:nvSpPr>
        <p:spPr>
          <a:xfrm>
            <a:off x="671673" y="3543025"/>
            <a:ext cx="7843678" cy="707886"/>
          </a:xfrm>
          <a:prstGeom prst="rect">
            <a:avLst/>
          </a:prstGeom>
        </p:spPr>
        <p:txBody>
          <a:bodyPr wrap="square">
            <a:spAutoFit/>
          </a:bodyPr>
          <a:lstStyle/>
          <a:p>
            <a:pPr lvl="1" indent="-457200">
              <a:spcBef>
                <a:spcPts val="24"/>
              </a:spcBef>
              <a:buFont typeface="+mj-lt"/>
              <a:buAutoNum type="alphaLcPeriod" startAt="3"/>
            </a:pPr>
            <a:r>
              <a:rPr lang="en-US" sz="2000" dirty="0">
                <a:solidFill>
                  <a:schemeClr val="tx1">
                    <a:lumMod val="75000"/>
                    <a:lumOff val="25000"/>
                  </a:schemeClr>
                </a:solidFill>
              </a:rPr>
              <a:t>The most common environmental hazards are air and noise pollution.</a:t>
            </a:r>
          </a:p>
        </p:txBody>
      </p:sp>
      <p:sp>
        <p:nvSpPr>
          <p:cNvPr id="10" name="D."/>
          <p:cNvSpPr/>
          <p:nvPr/>
        </p:nvSpPr>
        <p:spPr>
          <a:xfrm>
            <a:off x="671673" y="4248463"/>
            <a:ext cx="7843678" cy="707886"/>
          </a:xfrm>
          <a:prstGeom prst="rect">
            <a:avLst/>
          </a:prstGeom>
        </p:spPr>
        <p:txBody>
          <a:bodyPr wrap="square">
            <a:spAutoFit/>
          </a:bodyPr>
          <a:lstStyle/>
          <a:p>
            <a:pPr lvl="1" indent="-457200">
              <a:spcBef>
                <a:spcPts val="24"/>
              </a:spcBef>
              <a:buFont typeface="+mj-lt"/>
              <a:buAutoNum type="alphaLcPeriod" startAt="4"/>
            </a:pPr>
            <a:r>
              <a:rPr lang="en-US" sz="2000" dirty="0">
                <a:solidFill>
                  <a:schemeClr val="tx1">
                    <a:lumMod val="75000"/>
                    <a:lumOff val="25000"/>
                  </a:schemeClr>
                </a:solidFill>
              </a:rPr>
              <a:t>For most chemicals, we know that low level environmental exposures affect our health. </a:t>
            </a:r>
          </a:p>
        </p:txBody>
      </p:sp>
      <p:sp>
        <p:nvSpPr>
          <p:cNvPr id="11" name="E."/>
          <p:cNvSpPr/>
          <p:nvPr/>
        </p:nvSpPr>
        <p:spPr>
          <a:xfrm>
            <a:off x="671672" y="4987340"/>
            <a:ext cx="7843678" cy="400110"/>
          </a:xfrm>
          <a:prstGeom prst="rect">
            <a:avLst/>
          </a:prstGeom>
        </p:spPr>
        <p:txBody>
          <a:bodyPr wrap="square">
            <a:spAutoFit/>
          </a:bodyPr>
          <a:lstStyle/>
          <a:p>
            <a:pPr lvl="1" indent="-457200">
              <a:spcBef>
                <a:spcPts val="24"/>
              </a:spcBef>
              <a:buFont typeface="+mj-lt"/>
              <a:buAutoNum type="alphaLcPeriod" startAt="5"/>
            </a:pPr>
            <a:r>
              <a:rPr lang="en-US" sz="2000" dirty="0">
                <a:solidFill>
                  <a:schemeClr val="tx1">
                    <a:lumMod val="75000"/>
                    <a:lumOff val="25000"/>
                  </a:schemeClr>
                </a:solidFill>
              </a:rPr>
              <a:t>None of the above</a:t>
            </a:r>
          </a:p>
        </p:txBody>
      </p:sp>
      <p:sp>
        <p:nvSpPr>
          <p:cNvPr id="12"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2" name="Rounded Rectangle 1"/>
          <p:cNvSpPr/>
          <p:nvPr/>
        </p:nvSpPr>
        <p:spPr>
          <a:xfrm>
            <a:off x="2056580" y="3220385"/>
            <a:ext cx="4689566" cy="131068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There is a lot we do not understand about the connections between the environment and health. Hit “Next” to proceed.</a:t>
            </a:r>
            <a:endParaRPr lang="en-US" dirty="0">
              <a:solidFill>
                <a:schemeClr val="tx1"/>
              </a:solidFill>
            </a:endParaRPr>
          </a:p>
        </p:txBody>
      </p:sp>
      <p:sp>
        <p:nvSpPr>
          <p:cNvPr id="13" name="Rounded Rectangle 12"/>
          <p:cNvSpPr/>
          <p:nvPr/>
        </p:nvSpPr>
        <p:spPr>
          <a:xfrm>
            <a:off x="2071648" y="3178050"/>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A, “There is a lot we do not understand about the connections between the environment and health.” </a:t>
            </a:r>
          </a:p>
          <a:p>
            <a:pPr algn="ctr"/>
            <a:r>
              <a:rPr lang="en-US" dirty="0" smtClean="0">
                <a:solidFill>
                  <a:schemeClr val="tx1"/>
                </a:solidFill>
              </a:rPr>
              <a:t>Hit “Next” to proceed.</a:t>
            </a:r>
            <a:endParaRPr lang="en-US" dirty="0">
              <a:solidFill>
                <a:schemeClr val="tx1"/>
              </a:solidFill>
            </a:endParaRPr>
          </a:p>
        </p:txBody>
      </p:sp>
      <p:sp>
        <p:nvSpPr>
          <p:cNvPr id="14" name="Rounded Rectangle 13"/>
          <p:cNvSpPr/>
          <p:nvPr/>
        </p:nvSpPr>
        <p:spPr>
          <a:xfrm>
            <a:off x="2071648" y="3178050"/>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A, “There is a lot we do not understand about the connections between the environment and health.” </a:t>
            </a:r>
          </a:p>
          <a:p>
            <a:pPr algn="ctr"/>
            <a:r>
              <a:rPr lang="en-US" dirty="0" smtClean="0">
                <a:solidFill>
                  <a:schemeClr val="tx1"/>
                </a:solidFill>
              </a:rPr>
              <a:t>Hit “Next” to proceed.</a:t>
            </a:r>
            <a:endParaRPr lang="en-US" dirty="0">
              <a:solidFill>
                <a:schemeClr val="tx1"/>
              </a:solidFill>
            </a:endParaRPr>
          </a:p>
        </p:txBody>
      </p:sp>
      <p:sp>
        <p:nvSpPr>
          <p:cNvPr id="15" name="Rounded Rectangle 14"/>
          <p:cNvSpPr/>
          <p:nvPr/>
        </p:nvSpPr>
        <p:spPr>
          <a:xfrm>
            <a:off x="2071648" y="3178050"/>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A, “There is a lot we do not understand about the connections between the environment and health.” </a:t>
            </a:r>
          </a:p>
          <a:p>
            <a:pPr algn="ctr"/>
            <a:r>
              <a:rPr lang="en-US" dirty="0" smtClean="0">
                <a:solidFill>
                  <a:schemeClr val="tx1"/>
                </a:solidFill>
              </a:rPr>
              <a:t>Hit “Next” to proceed.</a:t>
            </a:r>
            <a:endParaRPr lang="en-US" dirty="0">
              <a:solidFill>
                <a:schemeClr val="tx1"/>
              </a:solidFill>
            </a:endParaRPr>
          </a:p>
        </p:txBody>
      </p:sp>
      <p:sp>
        <p:nvSpPr>
          <p:cNvPr id="16" name="Rounded Rectangle 15"/>
          <p:cNvSpPr/>
          <p:nvPr/>
        </p:nvSpPr>
        <p:spPr>
          <a:xfrm>
            <a:off x="2071648" y="3189394"/>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a:t>
            </a:r>
            <a:r>
              <a:rPr lang="en-US" dirty="0">
                <a:solidFill>
                  <a:schemeClr val="tx1"/>
                </a:solidFill>
              </a:rPr>
              <a:t> </a:t>
            </a:r>
            <a:r>
              <a:rPr lang="en-US" dirty="0" smtClean="0">
                <a:solidFill>
                  <a:schemeClr val="tx1"/>
                </a:solidFill>
              </a:rPr>
              <a:t>A, “There is a lot we do not understand about the connections between the environment and health.” </a:t>
            </a:r>
          </a:p>
          <a:p>
            <a:pPr algn="ctr"/>
            <a:r>
              <a:rPr lang="en-US" dirty="0" smtClean="0">
                <a:solidFill>
                  <a:schemeClr val="tx1"/>
                </a:solidFill>
              </a:rPr>
              <a:t>Hit “Next” to proceed.</a:t>
            </a:r>
            <a:endParaRPr lang="en-US" dirty="0">
              <a:solidFill>
                <a:schemeClr val="tx1"/>
              </a:solidFill>
            </a:endParaRPr>
          </a:p>
        </p:txBody>
      </p:sp>
    </p:spTree>
    <p:extLst>
      <p:ext uri="{BB962C8B-B14F-4D97-AF65-F5344CB8AC3E}">
        <p14:creationId xmlns:p14="http://schemas.microsoft.com/office/powerpoint/2010/main" val="3036992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2" grpId="0" animBg="1"/>
      <p:bldP spid="13"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a:xfrm>
            <a:off x="214476" y="1712395"/>
            <a:ext cx="8715047" cy="1129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r>
              <a:rPr lang="en-US" sz="2400" b="1" dirty="0" smtClean="0">
                <a:solidFill>
                  <a:schemeClr val="tx1">
                    <a:lumMod val="75000"/>
                    <a:lumOff val="25000"/>
                  </a:schemeClr>
                </a:solidFill>
              </a:rPr>
              <a:t>Which of the following influence the effect an environmental hazard can have on an individual’s health?</a:t>
            </a:r>
          </a:p>
          <a:p>
            <a:pPr marL="971550" lvl="1" indent="-514350">
              <a:buFont typeface="+mj-lt"/>
              <a:buAutoNum type="alphaLcPeriod"/>
            </a:pPr>
            <a:endParaRPr lang="en-US" dirty="0" smtClean="0">
              <a:solidFill>
                <a:schemeClr val="tx1">
                  <a:lumMod val="75000"/>
                  <a:lumOff val="25000"/>
                </a:schemeClr>
              </a:solidFill>
            </a:endParaRPr>
          </a:p>
          <a:p>
            <a:pPr marL="971550" lvl="1" indent="-514350">
              <a:buFont typeface="+mj-lt"/>
              <a:buAutoNum type="alphaLcPeriod"/>
            </a:pPr>
            <a:endParaRPr lang="en-US"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83DCE0FD-225F-4A7C-A2D5-29F3F12D3456}" type="slidenum">
              <a:rPr lang="en-US" smtClean="0"/>
              <a:t>33</a:t>
            </a:fld>
            <a:endParaRPr lang="en-US"/>
          </a:p>
        </p:txBody>
      </p:sp>
      <p:sp>
        <p:nvSpPr>
          <p:cNvPr id="8" name="Content Placeholder 3"/>
          <p:cNvSpPr>
            <a:spLocks noGrp="1"/>
          </p:cNvSpPr>
          <p:nvPr>
            <p:ph sz="half" idx="1"/>
          </p:nvPr>
        </p:nvSpPr>
        <p:spPr>
          <a:xfrm>
            <a:off x="258193" y="965849"/>
            <a:ext cx="8302839" cy="844003"/>
          </a:xfrm>
        </p:spPr>
        <p:txBody>
          <a:bodyPr>
            <a:normAutofit/>
          </a:bodyPr>
          <a:lstStyle/>
          <a:p>
            <a:pPr marL="0" indent="0">
              <a:buNone/>
            </a:pPr>
            <a:r>
              <a:rPr lang="en-US" sz="2200" dirty="0" smtClean="0"/>
              <a:t>Read each question and click on the best answer from the choices provided. </a:t>
            </a:r>
            <a:endParaRPr lang="en-US" sz="2200" dirty="0"/>
          </a:p>
        </p:txBody>
      </p:sp>
      <p:sp>
        <p:nvSpPr>
          <p:cNvPr id="9" name="Title 2"/>
          <p:cNvSpPr>
            <a:spLocks noGrp="1"/>
          </p:cNvSpPr>
          <p:nvPr>
            <p:ph type="title"/>
          </p:nvPr>
        </p:nvSpPr>
        <p:spPr>
          <a:xfrm>
            <a:off x="214476" y="228489"/>
            <a:ext cx="8300874" cy="833054"/>
          </a:xfrm>
        </p:spPr>
        <p:txBody>
          <a:bodyPr>
            <a:normAutofit/>
          </a:bodyPr>
          <a:lstStyle/>
          <a:p>
            <a:r>
              <a:rPr lang="en-US" sz="3200" b="1" dirty="0" smtClean="0"/>
              <a:t>KNOWLEDGE CHECK 1</a:t>
            </a:r>
            <a:endParaRPr lang="en-US" sz="3200" b="1" dirty="0"/>
          </a:p>
        </p:txBody>
      </p:sp>
      <p:sp>
        <p:nvSpPr>
          <p:cNvPr id="3" name="A."/>
          <p:cNvSpPr/>
          <p:nvPr/>
        </p:nvSpPr>
        <p:spPr>
          <a:xfrm>
            <a:off x="661044" y="2841564"/>
            <a:ext cx="2173672" cy="400110"/>
          </a:xfrm>
          <a:prstGeom prst="rect">
            <a:avLst/>
          </a:prstGeom>
        </p:spPr>
        <p:txBody>
          <a:bodyPr wrap="none">
            <a:spAutoFit/>
          </a:bodyPr>
          <a:lstStyle/>
          <a:p>
            <a:pPr marL="347472" lvl="1" indent="-347472">
              <a:spcBef>
                <a:spcPts val="24"/>
              </a:spcBef>
              <a:buFont typeface="+mj-lt"/>
              <a:buAutoNum type="alphaLcPeriod"/>
            </a:pPr>
            <a:r>
              <a:rPr lang="en-US" sz="2000" dirty="0">
                <a:solidFill>
                  <a:schemeClr val="tx1">
                    <a:lumMod val="75000"/>
                    <a:lumOff val="25000"/>
                  </a:schemeClr>
                </a:solidFill>
              </a:rPr>
              <a:t>Personal traits</a:t>
            </a:r>
          </a:p>
        </p:txBody>
      </p:sp>
      <p:sp>
        <p:nvSpPr>
          <p:cNvPr id="6" name="B."/>
          <p:cNvSpPr/>
          <p:nvPr/>
        </p:nvSpPr>
        <p:spPr>
          <a:xfrm>
            <a:off x="661044" y="3238491"/>
            <a:ext cx="1134926" cy="400110"/>
          </a:xfrm>
          <a:prstGeom prst="rect">
            <a:avLst/>
          </a:prstGeom>
        </p:spPr>
        <p:txBody>
          <a:bodyPr wrap="none">
            <a:spAutoFit/>
          </a:bodyPr>
          <a:lstStyle/>
          <a:p>
            <a:pPr marL="347472" lvl="1" indent="-347472">
              <a:spcBef>
                <a:spcPts val="24"/>
              </a:spcBef>
              <a:buFont typeface="+mj-lt"/>
              <a:buAutoNum type="alphaLcPeriod" startAt="2"/>
            </a:pPr>
            <a:r>
              <a:rPr lang="en-US" sz="2000" dirty="0">
                <a:solidFill>
                  <a:schemeClr val="tx1">
                    <a:lumMod val="75000"/>
                    <a:lumOff val="25000"/>
                  </a:schemeClr>
                </a:solidFill>
              </a:rPr>
              <a:t>Dose</a:t>
            </a:r>
          </a:p>
        </p:txBody>
      </p:sp>
      <p:sp>
        <p:nvSpPr>
          <p:cNvPr id="7" name="C."/>
          <p:cNvSpPr/>
          <p:nvPr/>
        </p:nvSpPr>
        <p:spPr>
          <a:xfrm>
            <a:off x="661044" y="3646835"/>
            <a:ext cx="2273058" cy="400110"/>
          </a:xfrm>
          <a:prstGeom prst="rect">
            <a:avLst/>
          </a:prstGeom>
        </p:spPr>
        <p:txBody>
          <a:bodyPr wrap="none">
            <a:spAutoFit/>
          </a:bodyPr>
          <a:lstStyle/>
          <a:p>
            <a:pPr marL="347472" lvl="1" indent="-347472">
              <a:spcBef>
                <a:spcPts val="24"/>
              </a:spcBef>
              <a:buFont typeface="+mj-lt"/>
              <a:buAutoNum type="alphaLcPeriod" startAt="3"/>
            </a:pPr>
            <a:r>
              <a:rPr lang="en-US" sz="2000" dirty="0">
                <a:solidFill>
                  <a:schemeClr val="tx1">
                    <a:lumMod val="75000"/>
                    <a:lumOff val="25000"/>
                  </a:schemeClr>
                </a:solidFill>
              </a:rPr>
              <a:t>Exposure route</a:t>
            </a:r>
          </a:p>
        </p:txBody>
      </p:sp>
      <p:sp>
        <p:nvSpPr>
          <p:cNvPr id="10" name="D."/>
          <p:cNvSpPr/>
          <p:nvPr/>
        </p:nvSpPr>
        <p:spPr>
          <a:xfrm>
            <a:off x="661044" y="4060967"/>
            <a:ext cx="3222305" cy="400110"/>
          </a:xfrm>
          <a:prstGeom prst="rect">
            <a:avLst/>
          </a:prstGeom>
        </p:spPr>
        <p:txBody>
          <a:bodyPr wrap="square">
            <a:spAutoFit/>
          </a:bodyPr>
          <a:lstStyle/>
          <a:p>
            <a:pPr marL="347472" indent="-347472">
              <a:spcBef>
                <a:spcPts val="24"/>
              </a:spcBef>
              <a:buFont typeface="+mj-lt"/>
              <a:buAutoNum type="alphaLcPeriod" startAt="4"/>
            </a:pPr>
            <a:r>
              <a:rPr lang="en-US" sz="2000" dirty="0" smtClean="0">
                <a:solidFill>
                  <a:schemeClr val="tx1">
                    <a:lumMod val="75000"/>
                    <a:lumOff val="25000"/>
                  </a:schemeClr>
                </a:solidFill>
              </a:rPr>
              <a:t>Duration</a:t>
            </a:r>
            <a:endParaRPr lang="en-US" sz="2000" dirty="0">
              <a:solidFill>
                <a:schemeClr val="tx1">
                  <a:lumMod val="75000"/>
                  <a:lumOff val="25000"/>
                </a:schemeClr>
              </a:solidFill>
            </a:endParaRPr>
          </a:p>
        </p:txBody>
      </p:sp>
      <p:sp>
        <p:nvSpPr>
          <p:cNvPr id="11" name="E."/>
          <p:cNvSpPr/>
          <p:nvPr/>
        </p:nvSpPr>
        <p:spPr>
          <a:xfrm>
            <a:off x="646616" y="4450239"/>
            <a:ext cx="2301912" cy="400110"/>
          </a:xfrm>
          <a:prstGeom prst="rect">
            <a:avLst/>
          </a:prstGeom>
        </p:spPr>
        <p:txBody>
          <a:bodyPr wrap="none">
            <a:spAutoFit/>
          </a:bodyPr>
          <a:lstStyle/>
          <a:p>
            <a:pPr marL="347472" lvl="1" indent="-347472">
              <a:spcBef>
                <a:spcPts val="24"/>
              </a:spcBef>
              <a:buFont typeface="+mj-lt"/>
              <a:buAutoNum type="alphaLcPeriod" startAt="5"/>
            </a:pPr>
            <a:r>
              <a:rPr lang="en-US" sz="2000" dirty="0">
                <a:solidFill>
                  <a:schemeClr val="tx1">
                    <a:lumMod val="75000"/>
                    <a:lumOff val="25000"/>
                  </a:schemeClr>
                </a:solidFill>
              </a:rPr>
              <a:t>All of the above</a:t>
            </a:r>
          </a:p>
        </p:txBody>
      </p:sp>
      <p:sp>
        <p:nvSpPr>
          <p:cNvPr id="12"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16" name="Rounded Rectangle 15"/>
          <p:cNvSpPr/>
          <p:nvPr/>
        </p:nvSpPr>
        <p:spPr>
          <a:xfrm>
            <a:off x="2052632" y="2971185"/>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
        <p:nvSpPr>
          <p:cNvPr id="17" name="Rounded Rectangle 16"/>
          <p:cNvSpPr/>
          <p:nvPr/>
        </p:nvSpPr>
        <p:spPr>
          <a:xfrm>
            <a:off x="2151193" y="2972525"/>
            <a:ext cx="4689566" cy="1156458"/>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“All of the above”! </a:t>
            </a:r>
          </a:p>
          <a:p>
            <a:pPr algn="ctr"/>
            <a:endParaRPr lang="en-US" dirty="0">
              <a:solidFill>
                <a:schemeClr val="tx1"/>
              </a:solidFill>
            </a:endParaRPr>
          </a:p>
          <a:p>
            <a:pPr algn="ctr"/>
            <a:r>
              <a:rPr lang="en-US" dirty="0" smtClean="0">
                <a:solidFill>
                  <a:schemeClr val="tx1"/>
                </a:solidFill>
              </a:rPr>
              <a:t>Hit “Next” to proceed.</a:t>
            </a:r>
            <a:endParaRPr lang="en-US" dirty="0">
              <a:solidFill>
                <a:schemeClr val="tx1"/>
              </a:solidFill>
            </a:endParaRPr>
          </a:p>
        </p:txBody>
      </p:sp>
      <p:sp>
        <p:nvSpPr>
          <p:cNvPr id="15" name="Rounded Rectangle 14"/>
          <p:cNvSpPr/>
          <p:nvPr/>
        </p:nvSpPr>
        <p:spPr>
          <a:xfrm>
            <a:off x="2073319" y="2975085"/>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
        <p:nvSpPr>
          <p:cNvPr id="14" name="Rounded Rectangle 13"/>
          <p:cNvSpPr/>
          <p:nvPr/>
        </p:nvSpPr>
        <p:spPr>
          <a:xfrm>
            <a:off x="2073319" y="2966310"/>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
        <p:nvSpPr>
          <p:cNvPr id="13" name="Rounded Rectangle 12"/>
          <p:cNvSpPr/>
          <p:nvPr/>
        </p:nvSpPr>
        <p:spPr>
          <a:xfrm>
            <a:off x="2073319" y="2966310"/>
            <a:ext cx="4689566" cy="186649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a:t>
            </a:r>
          </a:p>
          <a:p>
            <a:pPr algn="ctr"/>
            <a:endParaRPr lang="en-US" dirty="0">
              <a:solidFill>
                <a:schemeClr val="tx1"/>
              </a:solidFill>
            </a:endParaRPr>
          </a:p>
          <a:p>
            <a:pPr algn="ctr"/>
            <a:r>
              <a:rPr lang="en-US" dirty="0" smtClean="0">
                <a:solidFill>
                  <a:schemeClr val="tx1"/>
                </a:solidFill>
              </a:rPr>
              <a:t>The correct answer is E, “All of the above.” </a:t>
            </a:r>
          </a:p>
          <a:p>
            <a:pPr algn="ctr"/>
            <a:r>
              <a:rPr lang="en-US" dirty="0" smtClean="0">
                <a:solidFill>
                  <a:schemeClr val="tx1"/>
                </a:solidFill>
              </a:rPr>
              <a:t>Hit “Next” to proceed.</a:t>
            </a:r>
            <a:endParaRPr lang="en-US" dirty="0">
              <a:solidFill>
                <a:schemeClr val="tx1"/>
              </a:solidFill>
            </a:endParaRPr>
          </a:p>
        </p:txBody>
      </p:sp>
    </p:spTree>
    <p:extLst>
      <p:ext uri="{BB962C8B-B14F-4D97-AF65-F5344CB8AC3E}">
        <p14:creationId xmlns:p14="http://schemas.microsoft.com/office/powerpoint/2010/main" val="2586463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16" grpId="0" animBg="1"/>
      <p:bldP spid="17" grpId="0" animBg="1"/>
      <p:bldP spid="15" grpId="0" animBg="1"/>
      <p:bldP spid="14"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1664" y="572319"/>
            <a:ext cx="5494211" cy="1421851"/>
          </a:xfrm>
        </p:spPr>
        <p:txBody>
          <a:bodyPr>
            <a:noAutofit/>
          </a:bodyPr>
          <a:lstStyle/>
          <a:p>
            <a:r>
              <a:rPr lang="en-US" sz="3200" cap="none" dirty="0" smtClean="0">
                <a:solidFill>
                  <a:schemeClr val="tx2"/>
                </a:solidFill>
              </a:rPr>
              <a:t>THE HEALTH-ENVIRONMENT CONNECTION</a:t>
            </a:r>
            <a:endParaRPr lang="en-US" sz="3200" cap="none" dirty="0">
              <a:solidFill>
                <a:schemeClr val="tx2"/>
              </a:solidFill>
            </a:endParaRPr>
          </a:p>
        </p:txBody>
      </p:sp>
      <p:sp>
        <p:nvSpPr>
          <p:cNvPr id="3" name="Slide Number Placeholder 2"/>
          <p:cNvSpPr>
            <a:spLocks noGrp="1"/>
          </p:cNvSpPr>
          <p:nvPr>
            <p:ph type="sldNum" sz="quarter" idx="12"/>
          </p:nvPr>
        </p:nvSpPr>
        <p:spPr/>
        <p:txBody>
          <a:bodyPr/>
          <a:lstStyle/>
          <a:p>
            <a:fld id="{83DCE0FD-225F-4A7C-A2D5-29F3F12D3456}" type="slidenum">
              <a:rPr lang="en-US" smtClean="0"/>
              <a:t>34</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433604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0" y="-1"/>
            <a:ext cx="3289300" cy="6526823"/>
          </a:xfrm>
          <a:prstGeom prst="rect">
            <a:avLst/>
          </a:prstGeom>
        </p:spPr>
      </p:pic>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4" name="Title 1"/>
          <p:cNvSpPr>
            <a:spLocks noGrp="1"/>
          </p:cNvSpPr>
          <p:nvPr>
            <p:ph type="title"/>
          </p:nvPr>
        </p:nvSpPr>
        <p:spPr>
          <a:xfrm>
            <a:off x="3392128" y="274638"/>
            <a:ext cx="5589640" cy="1143000"/>
          </a:xfrm>
        </p:spPr>
        <p:txBody>
          <a:bodyPr>
            <a:normAutofit fontScale="90000"/>
          </a:bodyPr>
          <a:lstStyle/>
          <a:p>
            <a:r>
              <a:rPr lang="en-US" sz="3600" b="1" cap="none" dirty="0" smtClean="0">
                <a:solidFill>
                  <a:schemeClr val="tx2"/>
                </a:solidFill>
              </a:rPr>
              <a:t>UNDERSTANDING THE CONNECTION BETWEEN OUR ENVIRONMENT AND HEALTH IS IMPORTANT. </a:t>
            </a:r>
            <a:endParaRPr lang="en-US" sz="3600" b="1" cap="none" dirty="0">
              <a:solidFill>
                <a:schemeClr val="tx2"/>
              </a:solidFill>
            </a:endParaRPr>
          </a:p>
        </p:txBody>
      </p:sp>
      <p:sp>
        <p:nvSpPr>
          <p:cNvPr id="15" name="Content Placeholder 2"/>
          <p:cNvSpPr txBox="1">
            <a:spLocks/>
          </p:cNvSpPr>
          <p:nvPr/>
        </p:nvSpPr>
        <p:spPr>
          <a:xfrm>
            <a:off x="3436374" y="1600200"/>
            <a:ext cx="5250426" cy="4525963"/>
          </a:xfrm>
          <a:prstGeom prst="rect">
            <a:avLst/>
          </a:prstGeom>
          <a:noFill/>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400" dirty="0" smtClean="0">
                <a:solidFill>
                  <a:schemeClr val="tx1">
                    <a:lumMod val="75000"/>
                    <a:lumOff val="25000"/>
                  </a:schemeClr>
                </a:solidFill>
              </a:rPr>
              <a:t>The more we know about the health consequences of an environmental hazard, the better we can protect public health through policies, education, and interventions. </a:t>
            </a:r>
          </a:p>
          <a:p>
            <a:endParaRPr lang="en-US" sz="2400" dirty="0" smtClean="0">
              <a:solidFill>
                <a:schemeClr val="tx1">
                  <a:lumMod val="75000"/>
                  <a:lumOff val="25000"/>
                </a:schemeClr>
              </a:solidFill>
            </a:endParaRPr>
          </a:p>
          <a:p>
            <a:r>
              <a:rPr lang="en-US" sz="2400" dirty="0" smtClean="0">
                <a:solidFill>
                  <a:schemeClr val="tx1">
                    <a:lumMod val="75000"/>
                    <a:lumOff val="25000"/>
                  </a:schemeClr>
                </a:solidFill>
              </a:rPr>
              <a:t>Let’s take a closer look at the relationship between air pollution and health.</a:t>
            </a:r>
            <a:endParaRPr lang="en-US" sz="2400" dirty="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35</a:t>
            </a:fld>
            <a:endParaRPr lang="en-US" dirty="0">
              <a:solidFill>
                <a:prstClr val="black">
                  <a:tint val="75000"/>
                </a:prstClr>
              </a:solidFill>
            </a:endParaRPr>
          </a:p>
        </p:txBody>
      </p:sp>
      <p:sp>
        <p:nvSpPr>
          <p:cNvPr id="16"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124693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9291"/>
            <a:ext cx="9144000" cy="860368"/>
          </a:xfrm>
          <a:noFill/>
        </p:spPr>
        <p:txBody>
          <a:bodyPr>
            <a:normAutofit/>
          </a:bodyPr>
          <a:lstStyle/>
          <a:p>
            <a:pPr algn="ctr"/>
            <a:r>
              <a:rPr lang="en-US" b="1" dirty="0" smtClean="0"/>
              <a:t>Outdoor air quality</a:t>
            </a:r>
            <a:endParaRPr lang="en-US" b="1" dirty="0"/>
          </a:p>
        </p:txBody>
      </p:sp>
      <p:sp>
        <p:nvSpPr>
          <p:cNvPr id="3" name="Content Placeholder 2"/>
          <p:cNvSpPr>
            <a:spLocks noGrp="1"/>
          </p:cNvSpPr>
          <p:nvPr>
            <p:ph sz="half" idx="1"/>
          </p:nvPr>
        </p:nvSpPr>
        <p:spPr>
          <a:xfrm>
            <a:off x="176708" y="1986454"/>
            <a:ext cx="8793119" cy="4207515"/>
          </a:xfrm>
        </p:spPr>
        <p:txBody>
          <a:bodyPr>
            <a:normAutofit/>
          </a:bodyPr>
          <a:lstStyle/>
          <a:p>
            <a:pPr marL="0" indent="0">
              <a:lnSpc>
                <a:spcPct val="100000"/>
              </a:lnSpc>
              <a:spcBef>
                <a:spcPts val="600"/>
              </a:spcBef>
              <a:spcAft>
                <a:spcPts val="600"/>
              </a:spcAft>
              <a:buNone/>
            </a:pPr>
            <a:r>
              <a:rPr lang="en-US" sz="2500" dirty="0"/>
              <a:t>Since the 1950s, air quality has been a major public health and environmental concern. Local, state, and national programs have helped us learn more about the problems and how to solve them</a:t>
            </a:r>
            <a:r>
              <a:rPr lang="en-US" sz="2500" dirty="0" smtClean="0"/>
              <a:t>.</a:t>
            </a:r>
          </a:p>
          <a:p>
            <a:pPr marL="0" indent="0">
              <a:lnSpc>
                <a:spcPct val="100000"/>
              </a:lnSpc>
              <a:spcBef>
                <a:spcPts val="600"/>
              </a:spcBef>
              <a:spcAft>
                <a:spcPts val="600"/>
              </a:spcAft>
              <a:buNone/>
            </a:pPr>
            <a:r>
              <a:rPr lang="en-US" sz="2500" dirty="0" smtClean="0"/>
              <a:t>National </a:t>
            </a:r>
            <a:r>
              <a:rPr lang="en-US" sz="2500" dirty="0"/>
              <a:t>air quality has improved since the early </a:t>
            </a:r>
            <a:r>
              <a:rPr lang="en-US" sz="2500" dirty="0" smtClean="0"/>
              <a:t>1990s</a:t>
            </a:r>
            <a:r>
              <a:rPr lang="en-US" sz="2500" dirty="0"/>
              <a:t>, but many challenges remain in protecting public health and the environment from air quality problems</a:t>
            </a:r>
            <a:r>
              <a:rPr lang="en-US" sz="2500" dirty="0" smtClean="0"/>
              <a:t>.</a:t>
            </a:r>
            <a:endParaRPr lang="en-US" sz="2500" dirty="0"/>
          </a:p>
        </p:txBody>
      </p:sp>
      <p:sp>
        <p:nvSpPr>
          <p:cNvPr id="14"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4" name="Slide Number Placeholder 3"/>
          <p:cNvSpPr>
            <a:spLocks noGrp="1"/>
          </p:cNvSpPr>
          <p:nvPr>
            <p:ph type="sldNum" sz="quarter" idx="10"/>
          </p:nvPr>
        </p:nvSpPr>
        <p:spPr/>
        <p:txBody>
          <a:bodyPr/>
          <a:lstStyle/>
          <a:p>
            <a:fld id="{83DCE0FD-225F-4A7C-A2D5-29F3F12D3456}" type="slidenum">
              <a:rPr lang="en-US" smtClean="0"/>
              <a:t>36</a:t>
            </a:fld>
            <a:endParaRPr lang="en-US"/>
          </a:p>
        </p:txBody>
      </p:sp>
      <p:pic>
        <p:nvPicPr>
          <p:cNvPr id="6" name="Picture 2" descr="Health Impacts of Fine Particles in Ai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7309" y="4970171"/>
            <a:ext cx="4203795" cy="1310020"/>
          </a:xfrm>
          <a:prstGeom prst="rect">
            <a:avLst/>
          </a:prstGeom>
          <a:noFill/>
          <a:extLst>
            <a:ext uri="{909E8E84-426E-40DD-AFC4-6F175D3DCCD1}">
              <a14:hiddenFill xmlns:a14="http://schemas.microsoft.com/office/drawing/2010/main">
                <a:solidFill>
                  <a:srgbClr val="FFFFFF"/>
                </a:solidFill>
              </a14:hiddenFill>
            </a:ext>
          </a:extLst>
        </p:spPr>
      </p:pic>
      <p:sp>
        <p:nvSpPr>
          <p:cNvPr id="7"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12736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6" y="1262129"/>
            <a:ext cx="8665027" cy="628441"/>
          </a:xfrm>
        </p:spPr>
        <p:txBody>
          <a:bodyPr>
            <a:normAutofit/>
          </a:bodyPr>
          <a:lstStyle/>
          <a:p>
            <a:pPr algn="ctr"/>
            <a:r>
              <a:rPr lang="en-US" b="1" dirty="0" smtClean="0"/>
              <a:t>Particle pollution</a:t>
            </a:r>
            <a:endParaRPr lang="en-US" dirty="0"/>
          </a:p>
        </p:txBody>
      </p:sp>
      <p:sp>
        <p:nvSpPr>
          <p:cNvPr id="3" name="Content Placeholder 2"/>
          <p:cNvSpPr>
            <a:spLocks noGrp="1"/>
          </p:cNvSpPr>
          <p:nvPr>
            <p:ph sz="half" idx="1"/>
          </p:nvPr>
        </p:nvSpPr>
        <p:spPr>
          <a:xfrm>
            <a:off x="348595" y="1907632"/>
            <a:ext cx="8512628" cy="3908382"/>
          </a:xfrm>
        </p:spPr>
        <p:txBody>
          <a:bodyPr>
            <a:noAutofit/>
          </a:bodyPr>
          <a:lstStyle/>
          <a:p>
            <a:pPr marL="0" indent="0">
              <a:lnSpc>
                <a:spcPct val="100000"/>
              </a:lnSpc>
              <a:spcBef>
                <a:spcPts val="600"/>
              </a:spcBef>
              <a:spcAft>
                <a:spcPts val="600"/>
              </a:spcAft>
              <a:buNone/>
            </a:pPr>
            <a:r>
              <a:rPr lang="en-US" sz="2000" dirty="0"/>
              <a:t>Particle pollution, or particulate matter, consists of particles that are in the air, including </a:t>
            </a:r>
            <a:r>
              <a:rPr lang="en-US" sz="2000" b="1" dirty="0"/>
              <a:t>dust, dirt, </a:t>
            </a:r>
            <a:r>
              <a:rPr lang="en-US" sz="2000" b="1" dirty="0" smtClean="0"/>
              <a:t>soot </a:t>
            </a:r>
            <a:r>
              <a:rPr lang="en-US" sz="2000" dirty="0"/>
              <a:t>and </a:t>
            </a:r>
            <a:r>
              <a:rPr lang="en-US" sz="2000" b="1" dirty="0"/>
              <a:t>smoke</a:t>
            </a:r>
            <a:r>
              <a:rPr lang="en-US" sz="2000" dirty="0"/>
              <a:t>, and </a:t>
            </a:r>
            <a:r>
              <a:rPr lang="en-US" sz="2000" b="1" dirty="0"/>
              <a:t>little drops of liquid</a:t>
            </a:r>
            <a:r>
              <a:rPr lang="en-US" sz="2000" dirty="0"/>
              <a:t>. </a:t>
            </a:r>
            <a:endParaRPr lang="en-US" sz="2000" dirty="0" smtClean="0"/>
          </a:p>
          <a:p>
            <a:pPr marL="0" indent="0">
              <a:lnSpc>
                <a:spcPct val="100000"/>
              </a:lnSpc>
              <a:spcBef>
                <a:spcPts val="600"/>
              </a:spcBef>
              <a:spcAft>
                <a:spcPts val="600"/>
              </a:spcAft>
              <a:buNone/>
            </a:pPr>
            <a:r>
              <a:rPr lang="en-US" sz="2000" dirty="0" smtClean="0"/>
              <a:t>Some </a:t>
            </a:r>
            <a:r>
              <a:rPr lang="en-US" sz="2000" dirty="0"/>
              <a:t>particles, such as soot or smoke, are large or dark enough to be seen. Other particles are so small that you cannot see them</a:t>
            </a:r>
            <a:r>
              <a:rPr lang="en-US" sz="2000" dirty="0" smtClean="0"/>
              <a:t>.</a:t>
            </a:r>
          </a:p>
          <a:p>
            <a:pPr marL="0" indent="0">
              <a:lnSpc>
                <a:spcPct val="100000"/>
              </a:lnSpc>
              <a:spcBef>
                <a:spcPts val="1200"/>
              </a:spcBef>
              <a:buNone/>
            </a:pPr>
            <a:r>
              <a:rPr lang="en-US" sz="2000" dirty="0"/>
              <a:t>Particle pollution </a:t>
            </a:r>
            <a:r>
              <a:rPr lang="en-US" sz="2000" dirty="0" smtClean="0"/>
              <a:t>includes: </a:t>
            </a:r>
            <a:endParaRPr lang="en-US" sz="2000" dirty="0"/>
          </a:p>
          <a:p>
            <a:pPr marL="342900" indent="-342900">
              <a:lnSpc>
                <a:spcPct val="100000"/>
              </a:lnSpc>
              <a:spcBef>
                <a:spcPts val="600"/>
              </a:spcBef>
              <a:spcAft>
                <a:spcPts val="600"/>
              </a:spcAft>
              <a:buFont typeface="Arial" panose="020B0604020202020204" pitchFamily="34" charset="0"/>
              <a:buChar char="•"/>
            </a:pPr>
            <a:r>
              <a:rPr lang="en-US" sz="2000" dirty="0" smtClean="0"/>
              <a:t>PM</a:t>
            </a:r>
            <a:r>
              <a:rPr lang="en-US" sz="2000" baseline="-25000" dirty="0" smtClean="0"/>
              <a:t>10</a:t>
            </a:r>
            <a:r>
              <a:rPr lang="en-US" sz="2000" dirty="0" smtClean="0"/>
              <a:t>: coarse, inhalable particles with diameters 10 micrometers and smaller</a:t>
            </a:r>
            <a:endParaRPr lang="en-US" sz="2000" dirty="0"/>
          </a:p>
          <a:p>
            <a:pPr marL="342900" indent="-342900">
              <a:lnSpc>
                <a:spcPct val="100000"/>
              </a:lnSpc>
              <a:spcBef>
                <a:spcPts val="600"/>
              </a:spcBef>
              <a:spcAft>
                <a:spcPts val="600"/>
              </a:spcAft>
              <a:buFont typeface="Arial" panose="020B0604020202020204" pitchFamily="34" charset="0"/>
              <a:buChar char="•"/>
            </a:pPr>
            <a:r>
              <a:rPr lang="en-US" sz="2000" dirty="0" smtClean="0"/>
              <a:t>PM</a:t>
            </a:r>
            <a:r>
              <a:rPr lang="en-US" sz="2000" baseline="-25000" dirty="0" smtClean="0"/>
              <a:t>2.5</a:t>
            </a:r>
            <a:r>
              <a:rPr lang="en-US" sz="2000" dirty="0" smtClean="0"/>
              <a:t>: fine, inhalable particles with diameters that are generally 2.5 micrometers and smaller</a:t>
            </a:r>
            <a:endParaRPr lang="en-US" sz="2000" dirty="0"/>
          </a:p>
          <a:p>
            <a:pPr marL="342900" indent="-342900">
              <a:lnSpc>
                <a:spcPct val="100000"/>
              </a:lnSpc>
              <a:spcBef>
                <a:spcPts val="600"/>
              </a:spcBef>
              <a:spcAft>
                <a:spcPts val="600"/>
              </a:spcAft>
              <a:buFont typeface="Arial" panose="020B0604020202020204" pitchFamily="34" charset="0"/>
              <a:buChar char="•"/>
            </a:pPr>
            <a:r>
              <a:rPr lang="en-US" sz="2000" dirty="0"/>
              <a:t>U</a:t>
            </a:r>
            <a:r>
              <a:rPr lang="en-US" sz="2000" dirty="0" smtClean="0"/>
              <a:t>ltrafine </a:t>
            </a:r>
            <a:r>
              <a:rPr lang="en-US" sz="2000" dirty="0"/>
              <a:t>particles that are smaller than 0.1 micrometers</a:t>
            </a:r>
            <a:r>
              <a:rPr lang="en-US" sz="2000" dirty="0" smtClean="0"/>
              <a:t>.</a:t>
            </a:r>
            <a:endParaRPr lang="en-US" sz="2000" dirty="0"/>
          </a:p>
        </p:txBody>
      </p:sp>
      <p:sp>
        <p:nvSpPr>
          <p:cNvPr id="4" name="Slide Number Placeholder 3"/>
          <p:cNvSpPr>
            <a:spLocks noGrp="1"/>
          </p:cNvSpPr>
          <p:nvPr>
            <p:ph type="sldNum" sz="quarter" idx="10"/>
          </p:nvPr>
        </p:nvSpPr>
        <p:spPr/>
        <p:txBody>
          <a:bodyPr/>
          <a:lstStyle/>
          <a:p>
            <a:fld id="{83DCE0FD-225F-4A7C-A2D5-29F3F12D3456}" type="slidenum">
              <a:rPr lang="en-US" smtClean="0"/>
              <a:t>37</a:t>
            </a:fld>
            <a:endParaRPr lang="en-US"/>
          </a:p>
        </p:txBody>
      </p:sp>
      <p:sp>
        <p:nvSpPr>
          <p:cNvPr id="7"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6"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735679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3386"/>
            <a:ext cx="9144000" cy="971823"/>
          </a:xfrm>
        </p:spPr>
        <p:txBody>
          <a:bodyPr>
            <a:normAutofit/>
          </a:bodyPr>
          <a:lstStyle/>
          <a:p>
            <a:pPr algn="ctr"/>
            <a:r>
              <a:rPr lang="en-US" b="1" dirty="0" smtClean="0"/>
              <a:t>How big is particulate matter?</a:t>
            </a:r>
            <a:endParaRPr lang="en-US" b="1"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25408" b="21781"/>
          <a:stretch/>
        </p:blipFill>
        <p:spPr>
          <a:xfrm>
            <a:off x="205256" y="2184810"/>
            <a:ext cx="8733487" cy="3545692"/>
          </a:xfrm>
          <a:prstGeom prst="rect">
            <a:avLst/>
          </a:prstGeom>
          <a:ln>
            <a:solidFill>
              <a:schemeClr val="accent5">
                <a:lumMod val="50000"/>
              </a:schemeClr>
            </a:solidFill>
          </a:ln>
        </p:spPr>
      </p:pic>
      <p:sp>
        <p:nvSpPr>
          <p:cNvPr id="3" name="Slide Number Placeholder 2"/>
          <p:cNvSpPr>
            <a:spLocks noGrp="1"/>
          </p:cNvSpPr>
          <p:nvPr>
            <p:ph type="sldNum" sz="quarter" idx="10"/>
          </p:nvPr>
        </p:nvSpPr>
        <p:spPr/>
        <p:txBody>
          <a:bodyPr/>
          <a:lstStyle/>
          <a:p>
            <a:fld id="{83DCE0FD-225F-4A7C-A2D5-29F3F12D3456}" type="slidenum">
              <a:rPr lang="en-US" smtClean="0"/>
              <a:t>38</a:t>
            </a:fld>
            <a:endParaRPr lang="en-US"/>
          </a:p>
        </p:txBody>
      </p:sp>
      <p:sp>
        <p:nvSpPr>
          <p:cNvPr id="8"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7"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930488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13"/>
          <p:cNvSpPr/>
          <p:nvPr/>
        </p:nvSpPr>
        <p:spPr>
          <a:xfrm>
            <a:off x="2273374" y="4444790"/>
            <a:ext cx="3471023" cy="1452969"/>
          </a:xfrm>
          <a:prstGeom prst="rightArrow">
            <a:avLst/>
          </a:prstGeom>
          <a:solidFill>
            <a:srgbClr val="DFDFD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3914" y="1146747"/>
            <a:ext cx="8221436" cy="623889"/>
          </a:xfrm>
        </p:spPr>
        <p:txBody>
          <a:bodyPr>
            <a:normAutofit/>
          </a:bodyPr>
          <a:lstStyle/>
          <a:p>
            <a:pPr algn="ctr"/>
            <a:r>
              <a:rPr lang="en-US" b="1" dirty="0" smtClean="0"/>
              <a:t>Sources of particulate matter</a:t>
            </a:r>
            <a:endParaRPr lang="en-US" b="1" dirty="0"/>
          </a:p>
        </p:txBody>
      </p:sp>
      <p:sp>
        <p:nvSpPr>
          <p:cNvPr id="3" name="Content Placeholder 2"/>
          <p:cNvSpPr>
            <a:spLocks noGrp="1"/>
          </p:cNvSpPr>
          <p:nvPr>
            <p:ph sz="half" idx="1"/>
          </p:nvPr>
        </p:nvSpPr>
        <p:spPr>
          <a:xfrm>
            <a:off x="293914" y="1770636"/>
            <a:ext cx="8493247" cy="854181"/>
          </a:xfrm>
        </p:spPr>
        <p:txBody>
          <a:bodyPr>
            <a:noAutofit/>
          </a:bodyPr>
          <a:lstStyle/>
          <a:p>
            <a:pPr marL="0" indent="0">
              <a:buNone/>
            </a:pPr>
            <a:r>
              <a:rPr lang="en-US" sz="2000" dirty="0"/>
              <a:t>The composition of these particles can vary based on location, season, and whether they are from primary or secondary sources. </a:t>
            </a:r>
          </a:p>
        </p:txBody>
      </p:sp>
      <p:sp>
        <p:nvSpPr>
          <p:cNvPr id="6" name="Rectangle 5"/>
          <p:cNvSpPr/>
          <p:nvPr/>
        </p:nvSpPr>
        <p:spPr>
          <a:xfrm>
            <a:off x="5983111" y="4777286"/>
            <a:ext cx="2870172" cy="923330"/>
          </a:xfrm>
          <a:prstGeom prst="rect">
            <a:avLst/>
          </a:prstGeom>
        </p:spPr>
        <p:txBody>
          <a:bodyPr wrap="square">
            <a:spAutoFit/>
          </a:bodyPr>
          <a:lstStyle/>
          <a:p>
            <a:r>
              <a:rPr lang="en-US" dirty="0" smtClean="0">
                <a:solidFill>
                  <a:schemeClr val="tx1">
                    <a:lumMod val="75000"/>
                    <a:lumOff val="25000"/>
                  </a:schemeClr>
                </a:solidFill>
                <a:latin typeface="Arial" panose="020B0604020202020204" pitchFamily="34" charset="0"/>
                <a:cs typeface="Arial" panose="020B0604020202020204" pitchFamily="34" charset="0"/>
              </a:rPr>
              <a:t>Examples:</a:t>
            </a:r>
          </a:p>
          <a:p>
            <a:pPr marL="285750" indent="-285750">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cs typeface="Arial" panose="020B0604020202020204" pitchFamily="34" charset="0"/>
              </a:rPr>
              <a:t>Coal-fired </a:t>
            </a:r>
            <a:r>
              <a:rPr lang="en-US" dirty="0">
                <a:solidFill>
                  <a:schemeClr val="tx1">
                    <a:lumMod val="75000"/>
                    <a:lumOff val="25000"/>
                  </a:schemeClr>
                </a:solidFill>
                <a:latin typeface="Arial" panose="020B0604020202020204" pitchFamily="34" charset="0"/>
                <a:cs typeface="Arial" panose="020B0604020202020204" pitchFamily="34" charset="0"/>
              </a:rPr>
              <a:t>power plants </a:t>
            </a:r>
          </a:p>
          <a:p>
            <a:pPr marL="285750"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a:t>
            </a:r>
            <a:r>
              <a:rPr lang="en-US" dirty="0" smtClean="0">
                <a:solidFill>
                  <a:schemeClr val="tx1">
                    <a:lumMod val="75000"/>
                    <a:lumOff val="25000"/>
                  </a:schemeClr>
                </a:solidFill>
                <a:latin typeface="Arial" panose="020B0604020202020204" pitchFamily="34" charset="0"/>
                <a:cs typeface="Arial" panose="020B0604020202020204" pitchFamily="34" charset="0"/>
              </a:rPr>
              <a:t>ar &amp; truck exhaust </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Rectangle 6"/>
          <p:cNvSpPr/>
          <p:nvPr/>
        </p:nvSpPr>
        <p:spPr>
          <a:xfrm>
            <a:off x="5892800" y="2689298"/>
            <a:ext cx="2960482" cy="1754326"/>
          </a:xfrm>
          <a:prstGeom prst="rect">
            <a:avLst/>
          </a:prstGeom>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Examples: </a:t>
            </a:r>
          </a:p>
          <a:p>
            <a:pPr marL="346075" lvl="1" indent="-234950">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cs typeface="Arial" panose="020B0604020202020204" pitchFamily="34" charset="0"/>
              </a:rPr>
              <a:t>Forest </a:t>
            </a:r>
            <a:r>
              <a:rPr lang="en-US" dirty="0">
                <a:solidFill>
                  <a:schemeClr val="tx1">
                    <a:lumMod val="75000"/>
                    <a:lumOff val="25000"/>
                  </a:schemeClr>
                </a:solidFill>
                <a:latin typeface="Arial" panose="020B0604020202020204" pitchFamily="34" charset="0"/>
                <a:cs typeface="Arial" panose="020B0604020202020204" pitchFamily="34" charset="0"/>
              </a:rPr>
              <a:t>fires</a:t>
            </a:r>
          </a:p>
          <a:p>
            <a:pPr marL="346075" lvl="1" indent="-2349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R</a:t>
            </a:r>
            <a:r>
              <a:rPr lang="en-US" dirty="0" smtClean="0">
                <a:solidFill>
                  <a:schemeClr val="tx1">
                    <a:lumMod val="75000"/>
                    <a:lumOff val="25000"/>
                  </a:schemeClr>
                </a:solidFill>
                <a:latin typeface="Arial" panose="020B0604020202020204" pitchFamily="34" charset="0"/>
                <a:cs typeface="Arial" panose="020B0604020202020204" pitchFamily="34" charset="0"/>
              </a:rPr>
              <a:t>oad </a:t>
            </a:r>
            <a:r>
              <a:rPr lang="en-US" dirty="0">
                <a:solidFill>
                  <a:schemeClr val="tx1">
                    <a:lumMod val="75000"/>
                    <a:lumOff val="25000"/>
                  </a:schemeClr>
                </a:solidFill>
                <a:latin typeface="Arial" panose="020B0604020202020204" pitchFamily="34" charset="0"/>
                <a:cs typeface="Arial" panose="020B0604020202020204" pitchFamily="34" charset="0"/>
              </a:rPr>
              <a:t>dust</a:t>
            </a:r>
          </a:p>
          <a:p>
            <a:pPr marL="346075" lvl="1" indent="-2349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E</a:t>
            </a:r>
            <a:r>
              <a:rPr lang="en-US" dirty="0" smtClean="0">
                <a:solidFill>
                  <a:schemeClr val="tx1">
                    <a:lumMod val="75000"/>
                    <a:lumOff val="25000"/>
                  </a:schemeClr>
                </a:solidFill>
                <a:latin typeface="Arial" panose="020B0604020202020204" pitchFamily="34" charset="0"/>
                <a:cs typeface="Arial" panose="020B0604020202020204" pitchFamily="34" charset="0"/>
              </a:rPr>
              <a:t>lectrical </a:t>
            </a:r>
            <a:r>
              <a:rPr lang="en-US" dirty="0">
                <a:solidFill>
                  <a:schemeClr val="tx1">
                    <a:lumMod val="75000"/>
                    <a:lumOff val="25000"/>
                  </a:schemeClr>
                </a:solidFill>
                <a:latin typeface="Arial" panose="020B0604020202020204" pitchFamily="34" charset="0"/>
                <a:cs typeface="Arial" panose="020B0604020202020204" pitchFamily="34" charset="0"/>
              </a:rPr>
              <a:t>power plants</a:t>
            </a:r>
          </a:p>
          <a:p>
            <a:pPr marL="346075" lvl="1" indent="-2349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a:t>
            </a:r>
            <a:r>
              <a:rPr lang="en-US" dirty="0" smtClean="0">
                <a:solidFill>
                  <a:schemeClr val="tx1">
                    <a:lumMod val="75000"/>
                    <a:lumOff val="25000"/>
                  </a:schemeClr>
                </a:solidFill>
                <a:latin typeface="Arial" panose="020B0604020202020204" pitchFamily="34" charset="0"/>
                <a:cs typeface="Arial" panose="020B0604020202020204" pitchFamily="34" charset="0"/>
              </a:rPr>
              <a:t>ndustrial </a:t>
            </a:r>
            <a:r>
              <a:rPr lang="en-US" dirty="0">
                <a:solidFill>
                  <a:schemeClr val="tx1">
                    <a:lumMod val="75000"/>
                    <a:lumOff val="25000"/>
                  </a:schemeClr>
                </a:solidFill>
                <a:latin typeface="Arial" panose="020B0604020202020204" pitchFamily="34" charset="0"/>
                <a:cs typeface="Arial" panose="020B0604020202020204" pitchFamily="34" charset="0"/>
              </a:rPr>
              <a:t>processes</a:t>
            </a:r>
          </a:p>
          <a:p>
            <a:pPr marL="346075" lvl="1" indent="-2349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a:t>
            </a:r>
            <a:r>
              <a:rPr lang="en-US" dirty="0" smtClean="0">
                <a:solidFill>
                  <a:schemeClr val="tx1">
                    <a:lumMod val="75000"/>
                    <a:lumOff val="25000"/>
                  </a:schemeClr>
                </a:solidFill>
                <a:latin typeface="Arial" panose="020B0604020202020204" pitchFamily="34" charset="0"/>
                <a:cs typeface="Arial" panose="020B0604020202020204" pitchFamily="34" charset="0"/>
              </a:rPr>
              <a:t>ars &amp; </a:t>
            </a:r>
            <a:r>
              <a:rPr lang="en-US" dirty="0">
                <a:solidFill>
                  <a:schemeClr val="tx1">
                    <a:lumMod val="75000"/>
                    <a:lumOff val="25000"/>
                  </a:schemeClr>
                </a:solidFill>
                <a:latin typeface="Arial" panose="020B0604020202020204" pitchFamily="34" charset="0"/>
                <a:cs typeface="Arial" panose="020B0604020202020204" pitchFamily="34" charset="0"/>
              </a:rPr>
              <a:t>trucks</a:t>
            </a:r>
          </a:p>
        </p:txBody>
      </p:sp>
      <p:grpSp>
        <p:nvGrpSpPr>
          <p:cNvPr id="18" name="Group 17"/>
          <p:cNvGrpSpPr/>
          <p:nvPr/>
        </p:nvGrpSpPr>
        <p:grpSpPr>
          <a:xfrm>
            <a:off x="434057" y="2500037"/>
            <a:ext cx="5310341" cy="1686285"/>
            <a:chOff x="434057" y="2500037"/>
            <a:chExt cx="5310341" cy="1686285"/>
          </a:xfrm>
        </p:grpSpPr>
        <p:sp>
          <p:nvSpPr>
            <p:cNvPr id="9" name="Right Arrow 8"/>
            <p:cNvSpPr/>
            <p:nvPr/>
          </p:nvSpPr>
          <p:spPr>
            <a:xfrm>
              <a:off x="2273375" y="2626621"/>
              <a:ext cx="3471023" cy="1559701"/>
            </a:xfrm>
            <a:prstGeom prst="rightArrow">
              <a:avLst/>
            </a:prstGeom>
            <a:solidFill>
              <a:srgbClr val="DFDFD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34057" y="2500037"/>
              <a:ext cx="1839318" cy="1686285"/>
              <a:chOff x="434057" y="2500037"/>
              <a:chExt cx="1839318" cy="1686285"/>
            </a:xfrm>
          </p:grpSpPr>
          <p:sp>
            <p:nvSpPr>
              <p:cNvPr id="4" name="Rounded Rectangle 3"/>
              <p:cNvSpPr/>
              <p:nvPr/>
            </p:nvSpPr>
            <p:spPr>
              <a:xfrm>
                <a:off x="434057" y="2500037"/>
                <a:ext cx="1839318" cy="168628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5788" y="2868503"/>
                <a:ext cx="1315855" cy="838110"/>
              </a:xfrm>
              <a:prstGeom prst="rect">
                <a:avLst/>
              </a:prstGeom>
              <a:noFill/>
            </p:spPr>
            <p:txBody>
              <a:bodyPr wrap="none" rtlCol="0">
                <a:spAutoFit/>
              </a:bodyPr>
              <a:lstStyle/>
              <a:p>
                <a:pPr algn="ctr"/>
                <a:r>
                  <a:rPr lang="en-US" sz="2800" dirty="0" smtClean="0">
                    <a:solidFill>
                      <a:schemeClr val="bg1"/>
                    </a:solidFill>
                  </a:rPr>
                  <a:t>Primary </a:t>
                </a:r>
              </a:p>
              <a:p>
                <a:pPr algn="ctr"/>
                <a:r>
                  <a:rPr lang="en-US" sz="2800" dirty="0" smtClean="0">
                    <a:solidFill>
                      <a:schemeClr val="bg1"/>
                    </a:solidFill>
                  </a:rPr>
                  <a:t>Sources</a:t>
                </a:r>
                <a:endParaRPr lang="en-US" sz="2800" dirty="0">
                  <a:solidFill>
                    <a:schemeClr val="bg1"/>
                  </a:solidFill>
                </a:endParaRPr>
              </a:p>
            </p:txBody>
          </p:sp>
        </p:grpSp>
      </p:grpSp>
      <p:sp>
        <p:nvSpPr>
          <p:cNvPr id="10" name="Rectangle 9"/>
          <p:cNvSpPr/>
          <p:nvPr/>
        </p:nvSpPr>
        <p:spPr>
          <a:xfrm>
            <a:off x="2273374" y="3225647"/>
            <a:ext cx="2847190" cy="307777"/>
          </a:xfrm>
          <a:prstGeom prst="rect">
            <a:avLst/>
          </a:prstGeom>
        </p:spPr>
        <p:txBody>
          <a:bodyPr wrap="none">
            <a:spAutoFit/>
          </a:bodyPr>
          <a:lstStyle/>
          <a:p>
            <a:pPr lvl="0"/>
            <a:r>
              <a:rPr lang="en-US" sz="1400" dirty="0">
                <a:latin typeface="Arial" panose="020B0604020202020204" pitchFamily="34" charset="0"/>
                <a:cs typeface="Arial" panose="020B0604020202020204" pitchFamily="34" charset="0"/>
              </a:rPr>
              <a:t>Give off particulate matter directly</a:t>
            </a:r>
            <a:endParaRPr lang="en-US" sz="1200" dirty="0">
              <a:latin typeface="Arial" panose="020B0604020202020204" pitchFamily="34" charset="0"/>
              <a:cs typeface="Arial" panose="020B0604020202020204" pitchFamily="34" charset="0"/>
            </a:endParaRPr>
          </a:p>
        </p:txBody>
      </p:sp>
      <p:grpSp>
        <p:nvGrpSpPr>
          <p:cNvPr id="19" name="Group 18"/>
          <p:cNvGrpSpPr/>
          <p:nvPr/>
        </p:nvGrpSpPr>
        <p:grpSpPr>
          <a:xfrm>
            <a:off x="434057" y="4318206"/>
            <a:ext cx="4882539" cy="1686285"/>
            <a:chOff x="434057" y="4318206"/>
            <a:chExt cx="4882539" cy="1686285"/>
          </a:xfrm>
        </p:grpSpPr>
        <p:grpSp>
          <p:nvGrpSpPr>
            <p:cNvPr id="17" name="Group 16"/>
            <p:cNvGrpSpPr/>
            <p:nvPr/>
          </p:nvGrpSpPr>
          <p:grpSpPr>
            <a:xfrm>
              <a:off x="434057" y="4318206"/>
              <a:ext cx="1839317" cy="1686285"/>
              <a:chOff x="434057" y="4318206"/>
              <a:chExt cx="1839317" cy="1686285"/>
            </a:xfrm>
          </p:grpSpPr>
          <p:sp>
            <p:nvSpPr>
              <p:cNvPr id="12" name="Rounded Rectangle 11"/>
              <p:cNvSpPr/>
              <p:nvPr/>
            </p:nvSpPr>
            <p:spPr>
              <a:xfrm>
                <a:off x="434057" y="4318206"/>
                <a:ext cx="1839317" cy="168628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8922" y="4657577"/>
                <a:ext cx="1671578" cy="838110"/>
              </a:xfrm>
              <a:prstGeom prst="rect">
                <a:avLst/>
              </a:prstGeom>
              <a:noFill/>
            </p:spPr>
            <p:txBody>
              <a:bodyPr wrap="none" rtlCol="0">
                <a:spAutoFit/>
              </a:bodyPr>
              <a:lstStyle/>
              <a:p>
                <a:pPr algn="ctr"/>
                <a:r>
                  <a:rPr lang="en-US" sz="2800" dirty="0" smtClean="0">
                    <a:solidFill>
                      <a:schemeClr val="bg1"/>
                    </a:solidFill>
                  </a:rPr>
                  <a:t>Secondary </a:t>
                </a:r>
              </a:p>
              <a:p>
                <a:pPr algn="ctr"/>
                <a:r>
                  <a:rPr lang="en-US" sz="2800" dirty="0" smtClean="0">
                    <a:solidFill>
                      <a:schemeClr val="bg1"/>
                    </a:solidFill>
                  </a:rPr>
                  <a:t>Sources</a:t>
                </a:r>
                <a:endParaRPr lang="en-US" sz="2800" dirty="0">
                  <a:solidFill>
                    <a:schemeClr val="bg1"/>
                  </a:solidFill>
                </a:endParaRPr>
              </a:p>
            </p:txBody>
          </p:sp>
        </p:grpSp>
        <p:sp>
          <p:nvSpPr>
            <p:cNvPr id="15" name="Rectangle 14"/>
            <p:cNvSpPr/>
            <p:nvPr/>
          </p:nvSpPr>
          <p:spPr>
            <a:xfrm>
              <a:off x="2246354" y="4794447"/>
              <a:ext cx="3070242" cy="738664"/>
            </a:xfrm>
            <a:prstGeom prst="rect">
              <a:avLst/>
            </a:prstGeom>
          </p:spPr>
          <p:txBody>
            <a:bodyPr wrap="square">
              <a:spAutoFit/>
            </a:bodyPr>
            <a:lstStyle/>
            <a:p>
              <a:pPr lvl="0"/>
              <a:r>
                <a:rPr lang="en-US" sz="1400" dirty="0">
                  <a:latin typeface="Arial" panose="020B0604020202020204" pitchFamily="34" charset="0"/>
                  <a:cs typeface="Arial" panose="020B0604020202020204" pitchFamily="34" charset="0"/>
                </a:rPr>
                <a:t>Give off gases that react with sunlight and water in the air to form particles</a:t>
              </a:r>
            </a:p>
          </p:txBody>
        </p:sp>
      </p:grpSp>
      <p:sp>
        <p:nvSpPr>
          <p:cNvPr id="5" name="Slide Number Placeholder 4"/>
          <p:cNvSpPr>
            <a:spLocks noGrp="1"/>
          </p:cNvSpPr>
          <p:nvPr>
            <p:ph type="sldNum" sz="quarter" idx="10"/>
          </p:nvPr>
        </p:nvSpPr>
        <p:spPr/>
        <p:txBody>
          <a:bodyPr/>
          <a:lstStyle/>
          <a:p>
            <a:fld id="{83DCE0FD-225F-4A7C-A2D5-29F3F12D3456}" type="slidenum">
              <a:rPr lang="en-US" smtClean="0"/>
              <a:t>39</a:t>
            </a:fld>
            <a:endParaRPr lang="en-US"/>
          </a:p>
        </p:txBody>
      </p:sp>
      <p:sp>
        <p:nvSpPr>
          <p:cNvPr id="16"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20"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189384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17" y="160879"/>
            <a:ext cx="7886700" cy="857251"/>
          </a:xfrm>
        </p:spPr>
        <p:txBody>
          <a:bodyPr>
            <a:noAutofit/>
          </a:bodyPr>
          <a:lstStyle/>
          <a:p>
            <a:r>
              <a:rPr lang="en-US" sz="3200" b="1" dirty="0" smtClean="0">
                <a:latin typeface="+mn-lt"/>
              </a:rPr>
              <a:t>LEARNING OBJECTIVES</a:t>
            </a:r>
            <a:endParaRPr lang="en-US" sz="3200" b="1" dirty="0">
              <a:latin typeface="+mn-lt"/>
            </a:endParaRPr>
          </a:p>
        </p:txBody>
      </p:sp>
      <p:sp>
        <p:nvSpPr>
          <p:cNvPr id="3" name="Content Placeholder 2"/>
          <p:cNvSpPr>
            <a:spLocks noGrp="1"/>
          </p:cNvSpPr>
          <p:nvPr>
            <p:ph sz="half" idx="1"/>
          </p:nvPr>
        </p:nvSpPr>
        <p:spPr>
          <a:xfrm>
            <a:off x="0" y="1269910"/>
            <a:ext cx="8270317" cy="4977372"/>
          </a:xfrm>
        </p:spPr>
        <p:txBody>
          <a:bodyPr>
            <a:noAutofit/>
          </a:bodyPr>
          <a:lstStyle/>
          <a:p>
            <a:pPr marL="347472" indent="0">
              <a:spcBef>
                <a:spcPts val="24"/>
              </a:spcBef>
              <a:buNone/>
            </a:pPr>
            <a:r>
              <a:rPr lang="en-US" sz="2600" b="1" dirty="0" smtClean="0"/>
              <a:t>By the end of this module, you will be able to:</a:t>
            </a:r>
          </a:p>
          <a:p>
            <a:pPr marL="4572">
              <a:spcBef>
                <a:spcPts val="24"/>
              </a:spcBef>
            </a:pPr>
            <a:endParaRPr lang="en-US" sz="2200" dirty="0" smtClean="0"/>
          </a:p>
          <a:p>
            <a:pPr marL="862013" indent="-342900">
              <a:spcBef>
                <a:spcPts val="24"/>
              </a:spcBef>
              <a:buFont typeface="Arial" panose="020B0604020202020204" pitchFamily="34" charset="0"/>
              <a:buChar char="•"/>
            </a:pPr>
            <a:r>
              <a:rPr lang="en-US" sz="2200" dirty="0" smtClean="0"/>
              <a:t>Define </a:t>
            </a:r>
            <a:r>
              <a:rPr lang="en-US" sz="2200" dirty="0"/>
              <a:t>environmental </a:t>
            </a:r>
            <a:r>
              <a:rPr lang="en-US" sz="2200" dirty="0" smtClean="0"/>
              <a:t>health</a:t>
            </a:r>
          </a:p>
          <a:p>
            <a:pPr marL="862013" indent="-342900">
              <a:spcBef>
                <a:spcPts val="24"/>
              </a:spcBef>
              <a:buFont typeface="Arial" panose="020B0604020202020204" pitchFamily="34" charset="0"/>
              <a:buChar char="•"/>
            </a:pPr>
            <a:r>
              <a:rPr lang="en-US" sz="2200" dirty="0" smtClean="0"/>
              <a:t>Discuss environmental public health practice</a:t>
            </a:r>
          </a:p>
          <a:p>
            <a:pPr marL="862013" indent="-342900">
              <a:spcBef>
                <a:spcPts val="24"/>
              </a:spcBef>
              <a:buFont typeface="Arial" panose="020B0604020202020204" pitchFamily="34" charset="0"/>
              <a:buChar char="•"/>
            </a:pPr>
            <a:r>
              <a:rPr lang="en-US" sz="2200" dirty="0"/>
              <a:t>Describe the relationship between the environment and health</a:t>
            </a:r>
          </a:p>
          <a:p>
            <a:pPr marL="862013" indent="-342900">
              <a:spcBef>
                <a:spcPts val="24"/>
              </a:spcBef>
              <a:buFont typeface="Arial" panose="020B0604020202020204" pitchFamily="34" charset="0"/>
              <a:buChar char="•"/>
            </a:pPr>
            <a:r>
              <a:rPr lang="en-US" sz="2200" dirty="0" smtClean="0"/>
              <a:t>Explain environmental public health surveillance</a:t>
            </a:r>
          </a:p>
          <a:p>
            <a:pPr marL="862013" indent="-342900">
              <a:spcBef>
                <a:spcPts val="24"/>
              </a:spcBef>
              <a:buFont typeface="Arial" panose="020B0604020202020204" pitchFamily="34" charset="0"/>
              <a:buChar char="•"/>
            </a:pPr>
            <a:r>
              <a:rPr lang="en-US" sz="2200" dirty="0" smtClean="0"/>
              <a:t>Describe the National Environmental Public Health Tracking Program</a:t>
            </a:r>
            <a:endParaRPr lang="en-US" sz="2200" dirty="0"/>
          </a:p>
          <a:p>
            <a:pPr marL="862013" indent="-342900">
              <a:spcBef>
                <a:spcPts val="24"/>
              </a:spcBef>
              <a:buFont typeface="Arial" panose="020B0604020202020204" pitchFamily="34" charset="0"/>
              <a:buChar char="•"/>
            </a:pPr>
            <a:r>
              <a:rPr lang="en-US" sz="2200" dirty="0" smtClean="0"/>
              <a:t>Identify </a:t>
            </a:r>
            <a:r>
              <a:rPr lang="en-US" sz="2200" dirty="0"/>
              <a:t>types of environmental public health </a:t>
            </a:r>
            <a:r>
              <a:rPr lang="en-US" sz="2200" dirty="0" smtClean="0"/>
              <a:t>data available on the Tracking Network</a:t>
            </a:r>
          </a:p>
          <a:p>
            <a:pPr marL="862013" indent="-342900">
              <a:spcBef>
                <a:spcPts val="24"/>
              </a:spcBef>
              <a:buFont typeface="Arial" panose="020B0604020202020204" pitchFamily="34" charset="0"/>
              <a:buChar char="•"/>
            </a:pPr>
            <a:r>
              <a:rPr lang="en-US" sz="2200" dirty="0" smtClean="0"/>
              <a:t>List examples of applications of environmental public health tracking data</a:t>
            </a:r>
          </a:p>
        </p:txBody>
      </p:sp>
      <p:sp>
        <p:nvSpPr>
          <p:cNvPr id="4" name="Slide Number Placeholder 3"/>
          <p:cNvSpPr>
            <a:spLocks noGrp="1"/>
          </p:cNvSpPr>
          <p:nvPr>
            <p:ph type="sldNum" sz="quarter" idx="10"/>
          </p:nvPr>
        </p:nvSpPr>
        <p:spPr/>
        <p:txBody>
          <a:bodyPr/>
          <a:lstStyle/>
          <a:p>
            <a:fld id="{83DCE0FD-225F-4A7C-A2D5-29F3F12D3456}" type="slidenum">
              <a:rPr lang="en-US" smtClean="0"/>
              <a:t>4</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907625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3493"/>
            <a:ext cx="9143999" cy="755221"/>
          </a:xfrm>
        </p:spPr>
        <p:txBody>
          <a:bodyPr>
            <a:normAutofit/>
          </a:bodyPr>
          <a:lstStyle/>
          <a:p>
            <a:pPr algn="ctr"/>
            <a:r>
              <a:rPr lang="en-US" b="1" dirty="0" smtClean="0"/>
              <a:t>Particulate matter &amp; health </a:t>
            </a:r>
            <a:endParaRPr lang="en-US" b="1" dirty="0"/>
          </a:p>
        </p:txBody>
      </p:sp>
      <p:sp>
        <p:nvSpPr>
          <p:cNvPr id="3" name="Content Placeholder 2"/>
          <p:cNvSpPr>
            <a:spLocks noGrp="1"/>
          </p:cNvSpPr>
          <p:nvPr>
            <p:ph sz="half" idx="1"/>
          </p:nvPr>
        </p:nvSpPr>
        <p:spPr>
          <a:xfrm>
            <a:off x="396343" y="2127570"/>
            <a:ext cx="8351314" cy="3762867"/>
          </a:xfrm>
        </p:spPr>
        <p:txBody>
          <a:bodyPr>
            <a:normAutofit/>
          </a:bodyPr>
          <a:lstStyle/>
          <a:p>
            <a:pPr marL="0" indent="0">
              <a:buNone/>
            </a:pPr>
            <a:r>
              <a:rPr lang="en-US" sz="2400" dirty="0"/>
              <a:t>Particles bigger than 10 micrometers can irritate your eyes, nose, and throat but do not usually reach your lungs. </a:t>
            </a:r>
            <a:endParaRPr lang="en-US" sz="2400" dirty="0" smtClean="0"/>
          </a:p>
          <a:p>
            <a:pPr marL="0" indent="0">
              <a:buNone/>
            </a:pPr>
            <a:endParaRPr lang="en-US" sz="1800" dirty="0" smtClean="0"/>
          </a:p>
          <a:p>
            <a:pPr marL="0" indent="0">
              <a:buNone/>
            </a:pPr>
            <a:r>
              <a:rPr lang="en-US" sz="2400" dirty="0"/>
              <a:t>Fine and ultrafine </a:t>
            </a:r>
            <a:r>
              <a:rPr lang="en-US" sz="2400" dirty="0" smtClean="0"/>
              <a:t>particles less than 2.5 micrometers (PM </a:t>
            </a:r>
            <a:r>
              <a:rPr lang="en-US" sz="2400" baseline="-25000" dirty="0" smtClean="0"/>
              <a:t>2.5</a:t>
            </a:r>
            <a:r>
              <a:rPr lang="en-US" sz="2400" dirty="0" smtClean="0"/>
              <a:t> or smaller) are </a:t>
            </a:r>
            <a:r>
              <a:rPr lang="en-US" sz="2400" dirty="0"/>
              <a:t>the most concerning because they are most likely to cause health problems. Their small size allows them to get into the deep part of your lungs and even into your blood</a:t>
            </a:r>
            <a:r>
              <a:rPr lang="en-US" sz="2400" dirty="0" smtClean="0"/>
              <a:t>.</a:t>
            </a:r>
            <a:endParaRPr lang="en-US" sz="2400" dirty="0"/>
          </a:p>
        </p:txBody>
      </p:sp>
      <p:sp>
        <p:nvSpPr>
          <p:cNvPr id="4" name="Slide Number Placeholder 3"/>
          <p:cNvSpPr>
            <a:spLocks noGrp="1"/>
          </p:cNvSpPr>
          <p:nvPr>
            <p:ph type="sldNum" sz="quarter" idx="10"/>
          </p:nvPr>
        </p:nvSpPr>
        <p:spPr/>
        <p:txBody>
          <a:bodyPr/>
          <a:lstStyle/>
          <a:p>
            <a:fld id="{83DCE0FD-225F-4A7C-A2D5-29F3F12D3456}" type="slidenum">
              <a:rPr lang="en-US" smtClean="0"/>
              <a:t>40</a:t>
            </a:fld>
            <a:endParaRPr lang="en-US"/>
          </a:p>
        </p:txBody>
      </p:sp>
      <p:sp>
        <p:nvSpPr>
          <p:cNvPr id="7"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6"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85981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 y="1305000"/>
            <a:ext cx="9144000" cy="496667"/>
          </a:xfrm>
        </p:spPr>
        <p:txBody>
          <a:bodyPr>
            <a:noAutofit/>
          </a:bodyPr>
          <a:lstStyle/>
          <a:p>
            <a:pPr algn="ctr"/>
            <a:r>
              <a:rPr lang="en-US" b="1" dirty="0"/>
              <a:t>Particulate matter &amp; health </a:t>
            </a:r>
            <a:r>
              <a:rPr lang="en-US" b="1" dirty="0" smtClean="0"/>
              <a:t>effects</a:t>
            </a:r>
            <a:endParaRPr lang="en-US" dirty="0"/>
          </a:p>
        </p:txBody>
      </p:sp>
      <p:sp>
        <p:nvSpPr>
          <p:cNvPr id="3" name="Content Placeholder 2"/>
          <p:cNvSpPr>
            <a:spLocks noGrp="1"/>
          </p:cNvSpPr>
          <p:nvPr>
            <p:ph idx="4294967295"/>
          </p:nvPr>
        </p:nvSpPr>
        <p:spPr>
          <a:xfrm>
            <a:off x="383381" y="1881228"/>
            <a:ext cx="8377237" cy="4681537"/>
          </a:xfrm>
        </p:spPr>
        <p:txBody>
          <a:bodyPr>
            <a:normAutofit fontScale="85000" lnSpcReduction="10000"/>
          </a:bodyPr>
          <a:lstStyle/>
          <a:p>
            <a:pPr marL="0" indent="0">
              <a:buNone/>
            </a:pPr>
            <a:r>
              <a:rPr lang="en-US" sz="3000" dirty="0"/>
              <a:t>Being exposed to any kind of particulate matter has been linked </a:t>
            </a:r>
            <a:r>
              <a:rPr lang="en-US" sz="3000" dirty="0" smtClean="0"/>
              <a:t>to: </a:t>
            </a:r>
            <a:endParaRPr lang="en-US" sz="3000" dirty="0"/>
          </a:p>
          <a:p>
            <a:pPr marL="1030287" indent="-457200">
              <a:buFont typeface="Arial" panose="020B0604020202020204" pitchFamily="34" charset="0"/>
              <a:buChar char="•"/>
              <a:tabLst>
                <a:tab pos="682625" algn="l"/>
                <a:tab pos="1146175" algn="l"/>
              </a:tabLst>
            </a:pPr>
            <a:r>
              <a:rPr lang="en-US" sz="3000" dirty="0"/>
              <a:t>I</a:t>
            </a:r>
            <a:r>
              <a:rPr lang="en-US" sz="3000" dirty="0" smtClean="0"/>
              <a:t>ncreased </a:t>
            </a:r>
            <a:r>
              <a:rPr lang="en-US" sz="3000" dirty="0"/>
              <a:t>emergency department visits and hospital stays for breathing and heart </a:t>
            </a:r>
            <a:r>
              <a:rPr lang="en-US" sz="3000" dirty="0" smtClean="0"/>
              <a:t>problems</a:t>
            </a:r>
            <a:endParaRPr lang="en-US" sz="3000" dirty="0"/>
          </a:p>
          <a:p>
            <a:pPr marL="1030287" indent="-457200">
              <a:buFont typeface="Arial" panose="020B0604020202020204" pitchFamily="34" charset="0"/>
              <a:buChar char="•"/>
              <a:tabLst>
                <a:tab pos="682625" algn="l"/>
                <a:tab pos="1146175" algn="l"/>
              </a:tabLst>
            </a:pPr>
            <a:r>
              <a:rPr lang="en-US" sz="3000" dirty="0"/>
              <a:t>B</a:t>
            </a:r>
            <a:r>
              <a:rPr lang="en-US" sz="3000" dirty="0" smtClean="0"/>
              <a:t>reathing problems</a:t>
            </a:r>
            <a:endParaRPr lang="en-US" sz="3000" dirty="0"/>
          </a:p>
          <a:p>
            <a:pPr marL="1030287" indent="-457200">
              <a:buFont typeface="Arial" panose="020B0604020202020204" pitchFamily="34" charset="0"/>
              <a:buChar char="•"/>
              <a:tabLst>
                <a:tab pos="682625" algn="l"/>
                <a:tab pos="1146175" algn="l"/>
              </a:tabLst>
            </a:pPr>
            <a:r>
              <a:rPr lang="en-US" sz="3000" dirty="0"/>
              <a:t>E</a:t>
            </a:r>
            <a:r>
              <a:rPr lang="en-US" sz="3000" dirty="0" smtClean="0"/>
              <a:t>xacerbated asthma </a:t>
            </a:r>
            <a:r>
              <a:rPr lang="en-US" sz="3000" dirty="0"/>
              <a:t>symptoms </a:t>
            </a:r>
            <a:endParaRPr lang="en-US" sz="3000" dirty="0" smtClean="0"/>
          </a:p>
          <a:p>
            <a:pPr marL="1030287" indent="-457200">
              <a:buFont typeface="Arial" panose="020B0604020202020204" pitchFamily="34" charset="0"/>
              <a:buChar char="•"/>
              <a:tabLst>
                <a:tab pos="682625" algn="l"/>
                <a:tab pos="1146175" algn="l"/>
              </a:tabLst>
            </a:pPr>
            <a:r>
              <a:rPr lang="en-US" sz="3000" dirty="0"/>
              <a:t>A</a:t>
            </a:r>
            <a:r>
              <a:rPr lang="en-US" sz="3000" dirty="0" smtClean="0"/>
              <a:t>dverse </a:t>
            </a:r>
            <a:r>
              <a:rPr lang="en-US" sz="3000" dirty="0"/>
              <a:t>birth </a:t>
            </a:r>
            <a:r>
              <a:rPr lang="en-US" sz="3000" dirty="0" smtClean="0"/>
              <a:t>outcomes (e.g. </a:t>
            </a:r>
            <a:r>
              <a:rPr lang="en-US" sz="3000" dirty="0"/>
              <a:t>low birth </a:t>
            </a:r>
            <a:r>
              <a:rPr lang="en-US" sz="3000" dirty="0" smtClean="0"/>
              <a:t>weight)</a:t>
            </a:r>
            <a:endParaRPr lang="en-US" sz="3000" dirty="0"/>
          </a:p>
          <a:p>
            <a:pPr marL="1030287" indent="-457200">
              <a:buFont typeface="Arial" panose="020B0604020202020204" pitchFamily="34" charset="0"/>
              <a:buChar char="•"/>
              <a:tabLst>
                <a:tab pos="682625" algn="l"/>
                <a:tab pos="1146175" algn="l"/>
              </a:tabLst>
            </a:pPr>
            <a:r>
              <a:rPr lang="en-US" sz="3000" dirty="0"/>
              <a:t>D</a:t>
            </a:r>
            <a:r>
              <a:rPr lang="en-US" sz="3000" dirty="0" smtClean="0"/>
              <a:t>ecreased </a:t>
            </a:r>
            <a:r>
              <a:rPr lang="en-US" sz="3000" dirty="0"/>
              <a:t>lung growth in </a:t>
            </a:r>
            <a:r>
              <a:rPr lang="en-US" sz="3000" dirty="0" smtClean="0"/>
              <a:t>children</a:t>
            </a:r>
            <a:endParaRPr lang="en-US" sz="3000" dirty="0"/>
          </a:p>
          <a:p>
            <a:pPr marL="1030287" indent="-457200">
              <a:buFont typeface="Arial" panose="020B0604020202020204" pitchFamily="34" charset="0"/>
              <a:buChar char="•"/>
              <a:tabLst>
                <a:tab pos="682625" algn="l"/>
                <a:tab pos="1146175" algn="l"/>
              </a:tabLst>
            </a:pPr>
            <a:r>
              <a:rPr lang="en-US" sz="3000" dirty="0"/>
              <a:t>L</a:t>
            </a:r>
            <a:r>
              <a:rPr lang="en-US" sz="3000" dirty="0" smtClean="0"/>
              <a:t>ung cancer</a:t>
            </a:r>
            <a:endParaRPr lang="en-US" sz="3000" dirty="0"/>
          </a:p>
          <a:p>
            <a:pPr marL="1030287" indent="-457200">
              <a:buFont typeface="Arial" panose="020B0604020202020204" pitchFamily="34" charset="0"/>
              <a:buChar char="•"/>
              <a:tabLst>
                <a:tab pos="682625" algn="l"/>
                <a:tab pos="1146175" algn="l"/>
              </a:tabLst>
            </a:pPr>
            <a:r>
              <a:rPr lang="en-US" sz="3000" dirty="0"/>
              <a:t>E</a:t>
            </a:r>
            <a:r>
              <a:rPr lang="en-US" sz="3000" dirty="0" smtClean="0"/>
              <a:t>arly deaths</a:t>
            </a:r>
            <a:endParaRPr lang="en-US" sz="3000" dirty="0"/>
          </a:p>
        </p:txBody>
      </p:sp>
      <p:sp>
        <p:nvSpPr>
          <p:cNvPr id="9" name="Title 1"/>
          <p:cNvSpPr txBox="1">
            <a:spLocks/>
          </p:cNvSpPr>
          <p:nvPr/>
        </p:nvSpPr>
        <p:spPr>
          <a:xfrm>
            <a:off x="396343" y="1305000"/>
            <a:ext cx="7886700" cy="6964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p>
        </p:txBody>
      </p:sp>
      <p:sp>
        <p:nvSpPr>
          <p:cNvPr id="4" name="Slide Number Placeholder 3"/>
          <p:cNvSpPr>
            <a:spLocks noGrp="1"/>
          </p:cNvSpPr>
          <p:nvPr>
            <p:ph type="sldNum" sz="quarter" idx="12"/>
          </p:nvPr>
        </p:nvSpPr>
        <p:spPr/>
        <p:txBody>
          <a:bodyPr/>
          <a:lstStyle/>
          <a:p>
            <a:fld id="{83DCE0FD-225F-4A7C-A2D5-29F3F12D3456}" type="slidenum">
              <a:rPr lang="en-US" smtClean="0"/>
              <a:t>41</a:t>
            </a:fld>
            <a:endParaRPr lang="en-US"/>
          </a:p>
        </p:txBody>
      </p:sp>
      <p:sp>
        <p:nvSpPr>
          <p:cNvPr id="7"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8"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85132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3493"/>
            <a:ext cx="9144000" cy="1136155"/>
          </a:xfrm>
        </p:spPr>
        <p:txBody>
          <a:bodyPr>
            <a:normAutofit/>
          </a:bodyPr>
          <a:lstStyle/>
          <a:p>
            <a:r>
              <a:rPr lang="en-US" b="1" dirty="0"/>
              <a:t>People who are at the highest risk of being </a:t>
            </a:r>
            <a:r>
              <a:rPr lang="en-US" b="1" dirty="0" smtClean="0"/>
              <a:t>bothered by </a:t>
            </a:r>
            <a:r>
              <a:rPr lang="en-US" b="1" dirty="0"/>
              <a:t>particulate matter </a:t>
            </a:r>
            <a:r>
              <a:rPr lang="en-US" b="1" dirty="0" smtClean="0"/>
              <a:t>include: </a:t>
            </a:r>
            <a:endParaRPr lang="en-US" b="1" dirty="0"/>
          </a:p>
        </p:txBody>
      </p:sp>
      <p:sp>
        <p:nvSpPr>
          <p:cNvPr id="3" name="Infants"/>
          <p:cNvSpPr>
            <a:spLocks noGrp="1"/>
          </p:cNvSpPr>
          <p:nvPr>
            <p:ph sz="half" idx="1"/>
          </p:nvPr>
        </p:nvSpPr>
        <p:spPr>
          <a:xfrm>
            <a:off x="138208" y="4945528"/>
            <a:ext cx="4646020" cy="481014"/>
          </a:xfrm>
        </p:spPr>
        <p:txBody>
          <a:bodyPr>
            <a:noAutofit/>
          </a:bodyPr>
          <a:lstStyle/>
          <a:p>
            <a:pPr marL="457200" indent="-457200">
              <a:buFont typeface="Arial" panose="020B0604020202020204" pitchFamily="34" charset="0"/>
              <a:buChar char="•"/>
            </a:pPr>
            <a:r>
              <a:rPr lang="en-US" sz="2000" dirty="0" smtClean="0"/>
              <a:t>Infants</a:t>
            </a:r>
            <a:endParaRPr lang="en-US" sz="2000" dirty="0"/>
          </a:p>
        </p:txBody>
      </p:sp>
      <p:sp>
        <p:nvSpPr>
          <p:cNvPr id="6" name="People explain"/>
          <p:cNvSpPr/>
          <p:nvPr/>
        </p:nvSpPr>
        <p:spPr>
          <a:xfrm>
            <a:off x="5053644" y="2221419"/>
            <a:ext cx="4090356" cy="646331"/>
          </a:xfrm>
          <a:prstGeom prst="rect">
            <a:avLst/>
          </a:prstGeom>
        </p:spPr>
        <p:txBody>
          <a:bodyPr wrap="square">
            <a:spAutoFit/>
          </a:bodyPr>
          <a:lstStyle/>
          <a:p>
            <a:r>
              <a:rPr lang="en-US" sz="1200" b="1" dirty="0" smtClean="0"/>
              <a:t>People </a:t>
            </a:r>
            <a:r>
              <a:rPr lang="en-US" sz="1200" b="1" dirty="0"/>
              <a:t>with heart or lung diseases</a:t>
            </a:r>
            <a:r>
              <a:rPr lang="en-US" sz="1200" dirty="0"/>
              <a:t> </a:t>
            </a:r>
            <a:r>
              <a:rPr lang="en-US" sz="1200" dirty="0" smtClean="0"/>
              <a:t>will </a:t>
            </a:r>
            <a:r>
              <a:rPr lang="en-US" sz="1200" dirty="0"/>
              <a:t>feel the effects of particulate matter sooner and at lower levels than </a:t>
            </a:r>
            <a:r>
              <a:rPr lang="en-US" sz="1200" dirty="0" smtClean="0"/>
              <a:t>less sensitive </a:t>
            </a:r>
            <a:r>
              <a:rPr lang="en-US" sz="1200" dirty="0"/>
              <a:t>people</a:t>
            </a:r>
            <a:r>
              <a:rPr lang="en-US" sz="1200" dirty="0" smtClean="0"/>
              <a:t>.</a:t>
            </a:r>
            <a:endParaRPr lang="en-US" sz="1200" dirty="0"/>
          </a:p>
        </p:txBody>
      </p:sp>
      <p:sp>
        <p:nvSpPr>
          <p:cNvPr id="7" name="Olderadults explain"/>
          <p:cNvSpPr/>
          <p:nvPr/>
        </p:nvSpPr>
        <p:spPr>
          <a:xfrm>
            <a:off x="5053644" y="2886222"/>
            <a:ext cx="4090356" cy="1015663"/>
          </a:xfrm>
          <a:prstGeom prst="rect">
            <a:avLst/>
          </a:prstGeom>
        </p:spPr>
        <p:txBody>
          <a:bodyPr wrap="square">
            <a:spAutoFit/>
          </a:bodyPr>
          <a:lstStyle/>
          <a:p>
            <a:r>
              <a:rPr lang="en-US" sz="1200" b="1" dirty="0" smtClean="0"/>
              <a:t>Older </a:t>
            </a:r>
            <a:r>
              <a:rPr lang="en-US" sz="1200" b="1" dirty="0"/>
              <a:t>adults</a:t>
            </a:r>
            <a:r>
              <a:rPr lang="en-US" sz="1200" dirty="0"/>
              <a:t> </a:t>
            </a:r>
            <a:r>
              <a:rPr lang="en-US" sz="1200" dirty="0" smtClean="0"/>
              <a:t>may </a:t>
            </a:r>
            <a:r>
              <a:rPr lang="en-US" sz="1200" dirty="0"/>
              <a:t>not know they have lung or heart disease. When particle levels are high, older adults are more likely than young adults to have to go to the hospital or die because the exposure to particle pollution has made their heart or lung disease worse.</a:t>
            </a:r>
          </a:p>
        </p:txBody>
      </p:sp>
      <p:sp>
        <p:nvSpPr>
          <p:cNvPr id="8" name="Children explain"/>
          <p:cNvSpPr/>
          <p:nvPr/>
        </p:nvSpPr>
        <p:spPr>
          <a:xfrm>
            <a:off x="5053644" y="3944742"/>
            <a:ext cx="4090356" cy="1569660"/>
          </a:xfrm>
          <a:prstGeom prst="rect">
            <a:avLst/>
          </a:prstGeom>
        </p:spPr>
        <p:txBody>
          <a:bodyPr wrap="square">
            <a:spAutoFit/>
          </a:bodyPr>
          <a:lstStyle/>
          <a:p>
            <a:r>
              <a:rPr lang="en-US" sz="1200" b="1" dirty="0" smtClean="0"/>
              <a:t>Children</a:t>
            </a:r>
            <a:r>
              <a:rPr lang="en-US" sz="1200" dirty="0" smtClean="0"/>
              <a:t> are </a:t>
            </a:r>
            <a:r>
              <a:rPr lang="en-US" sz="1200" dirty="0"/>
              <a:t>still growing and spend more time at high activity levels. When children come in contact with particle pollution over a long period of time they may have problems as their lungs and airways are developing. This exposure may put them at risk for lowered lung function and other respiratory problems later in life. Children are more likely than adults to have asthma and other respiratory problems that can worsen when particle pollution is high.</a:t>
            </a:r>
          </a:p>
        </p:txBody>
      </p:sp>
      <p:sp>
        <p:nvSpPr>
          <p:cNvPr id="9" name="Infant explain"/>
          <p:cNvSpPr/>
          <p:nvPr/>
        </p:nvSpPr>
        <p:spPr>
          <a:xfrm>
            <a:off x="5053644" y="5745235"/>
            <a:ext cx="4090356" cy="461665"/>
          </a:xfrm>
          <a:prstGeom prst="rect">
            <a:avLst/>
          </a:prstGeom>
        </p:spPr>
        <p:txBody>
          <a:bodyPr wrap="square">
            <a:spAutoFit/>
          </a:bodyPr>
          <a:lstStyle/>
          <a:p>
            <a:r>
              <a:rPr lang="en-US" sz="1200" b="1" dirty="0" smtClean="0"/>
              <a:t>Infants’ </a:t>
            </a:r>
            <a:r>
              <a:rPr lang="en-US" sz="1200" dirty="0" smtClean="0"/>
              <a:t>lungs </a:t>
            </a:r>
            <a:r>
              <a:rPr lang="en-US" sz="1200" dirty="0"/>
              <a:t>continue to develop after birth and can be </a:t>
            </a:r>
            <a:r>
              <a:rPr lang="en-US" sz="1200" dirty="0" smtClean="0"/>
              <a:t>affected </a:t>
            </a:r>
            <a:r>
              <a:rPr lang="en-US" sz="1200" dirty="0"/>
              <a:t>by air pollutants.</a:t>
            </a:r>
          </a:p>
        </p:txBody>
      </p:sp>
      <p:sp>
        <p:nvSpPr>
          <p:cNvPr id="10" name="TextBox 9"/>
          <p:cNvSpPr txBox="1"/>
          <p:nvPr/>
        </p:nvSpPr>
        <p:spPr>
          <a:xfrm>
            <a:off x="264748" y="2628481"/>
            <a:ext cx="4091552" cy="707886"/>
          </a:xfrm>
          <a:prstGeom prst="rect">
            <a:avLst/>
          </a:prstGeom>
          <a:solidFill>
            <a:schemeClr val="tx2"/>
          </a:solidFill>
          <a:ln>
            <a:noFill/>
          </a:ln>
        </p:spPr>
        <p:txBody>
          <a:bodyPr wrap="square" rtlCol="0">
            <a:spAutoFit/>
          </a:bodyPr>
          <a:lstStyle/>
          <a:p>
            <a:pPr algn="ctr"/>
            <a:r>
              <a:rPr lang="en-US" sz="2000" dirty="0" smtClean="0">
                <a:solidFill>
                  <a:schemeClr val="bg1"/>
                </a:solidFill>
              </a:rPr>
              <a:t>Click on the population group to learn why their risk is higher.</a:t>
            </a:r>
            <a:endParaRPr lang="en-US" sz="2000" dirty="0">
              <a:solidFill>
                <a:schemeClr val="bg1"/>
              </a:solidFill>
            </a:endParaRPr>
          </a:p>
        </p:txBody>
      </p:sp>
      <p:sp>
        <p:nvSpPr>
          <p:cNvPr id="4" name="Slide Number Placeholder 3"/>
          <p:cNvSpPr>
            <a:spLocks noGrp="1"/>
          </p:cNvSpPr>
          <p:nvPr>
            <p:ph type="sldNum" sz="quarter" idx="10"/>
          </p:nvPr>
        </p:nvSpPr>
        <p:spPr/>
        <p:txBody>
          <a:bodyPr/>
          <a:lstStyle/>
          <a:p>
            <a:fld id="{83DCE0FD-225F-4A7C-A2D5-29F3F12D3456}" type="slidenum">
              <a:rPr lang="en-US" smtClean="0"/>
              <a:t>42</a:t>
            </a:fld>
            <a:endParaRPr lang="en-US"/>
          </a:p>
        </p:txBody>
      </p:sp>
      <p:sp>
        <p:nvSpPr>
          <p:cNvPr id="13"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5" name="People w/Heart or lung Dzs"/>
          <p:cNvSpPr/>
          <p:nvPr/>
        </p:nvSpPr>
        <p:spPr>
          <a:xfrm>
            <a:off x="138208" y="3452316"/>
            <a:ext cx="4787182" cy="400110"/>
          </a:xfrm>
          <a:prstGeom prst="rect">
            <a:avLst/>
          </a:prstGeom>
        </p:spPr>
        <p:txBody>
          <a:bodyPr wrap="square">
            <a:spAutoFit/>
          </a:bodyPr>
          <a:lstStyle/>
          <a:p>
            <a:pPr marL="457200" indent="-457200" defTabSz="457200">
              <a:spcBef>
                <a:spcPct val="20000"/>
              </a:spcBef>
              <a:buFont typeface="Arial" panose="020B0604020202020204" pitchFamily="34" charset="0"/>
              <a:buChar char="•"/>
            </a:pPr>
            <a:r>
              <a:rPr lang="en-US" sz="2000" dirty="0">
                <a:solidFill>
                  <a:schemeClr val="tx1">
                    <a:lumMod val="75000"/>
                    <a:lumOff val="25000"/>
                  </a:schemeClr>
                </a:solidFill>
                <a:latin typeface="Arial"/>
                <a:cs typeface="Arial"/>
              </a:rPr>
              <a:t>People with heart or lung diseases </a:t>
            </a:r>
          </a:p>
        </p:txBody>
      </p:sp>
      <p:sp>
        <p:nvSpPr>
          <p:cNvPr id="11" name="Olderadults"/>
          <p:cNvSpPr/>
          <p:nvPr/>
        </p:nvSpPr>
        <p:spPr>
          <a:xfrm>
            <a:off x="138208" y="3944742"/>
            <a:ext cx="2098651" cy="400110"/>
          </a:xfrm>
          <a:prstGeom prst="rect">
            <a:avLst/>
          </a:prstGeom>
        </p:spPr>
        <p:txBody>
          <a:bodyPr wrap="none">
            <a:spAutoFit/>
          </a:bodyPr>
          <a:lstStyle/>
          <a:p>
            <a:pPr marL="457200" indent="-457200">
              <a:buFont typeface="Arial" panose="020B0604020202020204" pitchFamily="34" charset="0"/>
              <a:buChar char="•"/>
            </a:pPr>
            <a:r>
              <a:rPr lang="en-US" sz="2000" dirty="0">
                <a:solidFill>
                  <a:schemeClr val="tx1">
                    <a:lumMod val="75000"/>
                    <a:lumOff val="25000"/>
                  </a:schemeClr>
                </a:solidFill>
                <a:latin typeface="Arial"/>
                <a:cs typeface="Arial"/>
              </a:rPr>
              <a:t>Older adults </a:t>
            </a:r>
          </a:p>
        </p:txBody>
      </p:sp>
      <p:sp>
        <p:nvSpPr>
          <p:cNvPr id="12" name="Children"/>
          <p:cNvSpPr/>
          <p:nvPr/>
        </p:nvSpPr>
        <p:spPr>
          <a:xfrm>
            <a:off x="138208" y="4445135"/>
            <a:ext cx="1558440" cy="400110"/>
          </a:xfrm>
          <a:prstGeom prst="rect">
            <a:avLst/>
          </a:prstGeom>
        </p:spPr>
        <p:txBody>
          <a:bodyPr wrap="none">
            <a:spAutoFit/>
          </a:bodyPr>
          <a:lstStyle/>
          <a:p>
            <a:pPr marL="342900" indent="-342900">
              <a:buFont typeface="Arial" panose="020B0604020202020204" pitchFamily="34" charset="0"/>
              <a:buChar char="•"/>
            </a:pPr>
            <a:r>
              <a:rPr lang="en-US" sz="2000" dirty="0" smtClean="0">
                <a:solidFill>
                  <a:schemeClr val="tx1">
                    <a:lumMod val="75000"/>
                    <a:lumOff val="25000"/>
                  </a:schemeClr>
                </a:solidFill>
                <a:latin typeface="Arial"/>
                <a:cs typeface="Arial"/>
              </a:rPr>
              <a:t> Children</a:t>
            </a:r>
            <a:endParaRPr lang="en-US" sz="2000" dirty="0">
              <a:solidFill>
                <a:schemeClr val="tx1">
                  <a:lumMod val="75000"/>
                  <a:lumOff val="25000"/>
                </a:schemeClr>
              </a:solidFill>
              <a:latin typeface="Arial"/>
              <a:cs typeface="Arial"/>
            </a:endParaRPr>
          </a:p>
        </p:txBody>
      </p:sp>
      <p:sp>
        <p:nvSpPr>
          <p:cNvPr id="14" name="Next">
            <a:hlinkClick r:id="rId2" action="ppaction://hlinksldjump"/>
          </p:cNvPr>
          <p:cNvSpPr/>
          <p:nvPr/>
        </p:nvSpPr>
        <p:spPr>
          <a:xfrm>
            <a:off x="6387483" y="6193342"/>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Next</a:t>
            </a:r>
          </a:p>
        </p:txBody>
      </p:sp>
    </p:spTree>
    <p:extLst>
      <p:ext uri="{BB962C8B-B14F-4D97-AF65-F5344CB8AC3E}">
        <p14:creationId xmlns:p14="http://schemas.microsoft.com/office/powerpoint/2010/main" val="2360605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4489"/>
            <a:ext cx="9063635" cy="628878"/>
          </a:xfrm>
        </p:spPr>
        <p:txBody>
          <a:bodyPr>
            <a:normAutofit/>
          </a:bodyPr>
          <a:lstStyle/>
          <a:p>
            <a:pPr algn="ctr"/>
            <a:r>
              <a:rPr lang="en-US" sz="3200" b="1" dirty="0" smtClean="0"/>
              <a:t>Improving air quality improves health. </a:t>
            </a:r>
            <a:endParaRPr lang="en-US" sz="3200" dirty="0"/>
          </a:p>
        </p:txBody>
      </p:sp>
      <p:sp>
        <p:nvSpPr>
          <p:cNvPr id="3" name="Content Placeholder 2"/>
          <p:cNvSpPr>
            <a:spLocks noGrp="1"/>
          </p:cNvSpPr>
          <p:nvPr>
            <p:ph sz="half" idx="1"/>
          </p:nvPr>
        </p:nvSpPr>
        <p:spPr>
          <a:xfrm>
            <a:off x="358165" y="1989609"/>
            <a:ext cx="8427667" cy="4049687"/>
          </a:xfrm>
        </p:spPr>
        <p:txBody>
          <a:bodyPr>
            <a:normAutofit/>
          </a:bodyPr>
          <a:lstStyle/>
          <a:p>
            <a:pPr marL="0" indent="0">
              <a:lnSpc>
                <a:spcPct val="100000"/>
              </a:lnSpc>
              <a:buNone/>
            </a:pPr>
            <a:r>
              <a:rPr lang="en-US" sz="2400" dirty="0"/>
              <a:t>Lowering </a:t>
            </a:r>
            <a:r>
              <a:rPr lang="en-US" sz="2400" dirty="0" smtClean="0"/>
              <a:t>particulate matter </a:t>
            </a:r>
            <a:r>
              <a:rPr lang="en-US" sz="2400" dirty="0"/>
              <a:t>levels would prevent deaths, mostly from heart attacks and heart disease. </a:t>
            </a:r>
          </a:p>
          <a:p>
            <a:pPr marL="0" indent="0">
              <a:lnSpc>
                <a:spcPct val="100000"/>
              </a:lnSpc>
              <a:spcAft>
                <a:spcPts val="600"/>
              </a:spcAft>
              <a:buNone/>
            </a:pPr>
            <a:r>
              <a:rPr lang="en-US" sz="2400" dirty="0" smtClean="0"/>
              <a:t>According to 2012 data, a </a:t>
            </a:r>
            <a:r>
              <a:rPr lang="en-US" sz="2400" b="1" dirty="0" smtClean="0"/>
              <a:t>10% reduction in </a:t>
            </a:r>
            <a:r>
              <a:rPr lang="en-US" sz="2400" b="1" dirty="0"/>
              <a:t>PM</a:t>
            </a:r>
            <a:r>
              <a:rPr lang="en-US" sz="2400" b="1" baseline="-25000" dirty="0"/>
              <a:t>2.5</a:t>
            </a:r>
            <a:r>
              <a:rPr lang="en-US" sz="2400" b="1" dirty="0" smtClean="0"/>
              <a:t> </a:t>
            </a:r>
            <a:r>
              <a:rPr lang="en-US" sz="2400" dirty="0" smtClean="0"/>
              <a:t>could prevent:</a:t>
            </a:r>
            <a:endParaRPr lang="en-US" sz="1200" dirty="0" smtClean="0"/>
          </a:p>
          <a:p>
            <a:pPr lvl="1">
              <a:lnSpc>
                <a:spcPct val="100000"/>
              </a:lnSpc>
              <a:spcBef>
                <a:spcPts val="0"/>
              </a:spcBef>
              <a:spcAft>
                <a:spcPts val="1200"/>
              </a:spcAft>
            </a:pPr>
            <a:r>
              <a:rPr lang="en-US" b="1" dirty="0" smtClean="0"/>
              <a:t>376</a:t>
            </a:r>
            <a:r>
              <a:rPr lang="en-US" dirty="0" smtClean="0"/>
              <a:t> deaths </a:t>
            </a:r>
            <a:r>
              <a:rPr lang="en-US" dirty="0"/>
              <a:t>per year in a highly populated county, like Los Angeles County;</a:t>
            </a:r>
          </a:p>
          <a:p>
            <a:pPr lvl="1">
              <a:lnSpc>
                <a:spcPct val="100000"/>
              </a:lnSpc>
              <a:spcBef>
                <a:spcPts val="0"/>
              </a:spcBef>
              <a:spcAft>
                <a:spcPts val="1200"/>
              </a:spcAft>
            </a:pPr>
            <a:r>
              <a:rPr lang="en-US" dirty="0"/>
              <a:t>A</a:t>
            </a:r>
            <a:r>
              <a:rPr lang="en-US" dirty="0" smtClean="0"/>
              <a:t>lmost </a:t>
            </a:r>
            <a:r>
              <a:rPr lang="en-US" b="1" dirty="0"/>
              <a:t>1,500</a:t>
            </a:r>
            <a:r>
              <a:rPr lang="en-US" dirty="0"/>
              <a:t> deaths every year in California; and </a:t>
            </a:r>
          </a:p>
          <a:p>
            <a:pPr lvl="1">
              <a:lnSpc>
                <a:spcPct val="100000"/>
              </a:lnSpc>
              <a:spcBef>
                <a:spcPts val="0"/>
              </a:spcBef>
              <a:spcAft>
                <a:spcPts val="1200"/>
              </a:spcAft>
            </a:pPr>
            <a:r>
              <a:rPr lang="en-US" dirty="0"/>
              <a:t>O</a:t>
            </a:r>
            <a:r>
              <a:rPr lang="en-US" dirty="0" smtClean="0"/>
              <a:t>ver </a:t>
            </a:r>
            <a:r>
              <a:rPr lang="en-US" b="1" dirty="0" smtClean="0"/>
              <a:t>12,700</a:t>
            </a:r>
            <a:r>
              <a:rPr lang="en-US" dirty="0" smtClean="0"/>
              <a:t> </a:t>
            </a:r>
            <a:r>
              <a:rPr lang="en-US" dirty="0"/>
              <a:t>deaths across the nation. </a:t>
            </a:r>
          </a:p>
        </p:txBody>
      </p:sp>
      <p:sp>
        <p:nvSpPr>
          <p:cNvPr id="4" name="Slide Number Placeholder 3"/>
          <p:cNvSpPr>
            <a:spLocks noGrp="1"/>
          </p:cNvSpPr>
          <p:nvPr>
            <p:ph type="sldNum" sz="quarter" idx="10"/>
          </p:nvPr>
        </p:nvSpPr>
        <p:spPr/>
        <p:txBody>
          <a:bodyPr/>
          <a:lstStyle/>
          <a:p>
            <a:fld id="{83DCE0FD-225F-4A7C-A2D5-29F3F12D3456}" type="slidenum">
              <a:rPr lang="en-US" smtClean="0"/>
              <a:t>43</a:t>
            </a:fld>
            <a:endParaRPr lang="en-US"/>
          </a:p>
        </p:txBody>
      </p:sp>
      <p:sp>
        <p:nvSpPr>
          <p:cNvPr id="8" name="Title 1"/>
          <p:cNvSpPr txBox="1">
            <a:spLocks/>
          </p:cNvSpPr>
          <p:nvPr/>
        </p:nvSpPr>
        <p:spPr>
          <a:xfrm>
            <a:off x="0" y="130825"/>
            <a:ext cx="9144000" cy="1092668"/>
          </a:xfrm>
          <a:prstGeom prst="rect">
            <a:avLst/>
          </a:prstGeom>
          <a:solidFill>
            <a:schemeClr val="bg1">
              <a:lumMod val="95000"/>
            </a:schemeClr>
          </a:solidFill>
        </p:spPr>
        <p:txBody>
          <a:bodyPr vert="horz" lIns="91440" tIns="45720" rIns="91440" bIns="45720" rtlCol="0" anchor="ctr">
            <a:normAutofit/>
          </a:bodyPr>
          <a:lstStyle>
            <a:lvl1pPr defTabSz="457200">
              <a:spcBef>
                <a:spcPct val="0"/>
              </a:spcBef>
              <a:buNone/>
              <a:defRPr sz="3200" b="1">
                <a:solidFill>
                  <a:schemeClr val="tx2"/>
                </a:solidFill>
                <a:latin typeface="Arial"/>
                <a:ea typeface="+mj-ea"/>
                <a:cs typeface="Arial"/>
              </a:defRPr>
            </a:lvl1pPr>
          </a:lstStyle>
          <a:p>
            <a:r>
              <a:rPr lang="en-US" dirty="0"/>
              <a:t>EXAMPLE: AIR POLLUTION AND HEALTH</a:t>
            </a:r>
          </a:p>
        </p:txBody>
      </p:sp>
      <p:sp>
        <p:nvSpPr>
          <p:cNvPr id="6"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71436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0024" y="579178"/>
            <a:ext cx="5216142" cy="1421851"/>
          </a:xfrm>
        </p:spPr>
        <p:txBody>
          <a:bodyPr>
            <a:normAutofit/>
          </a:bodyPr>
          <a:lstStyle/>
          <a:p>
            <a:r>
              <a:rPr lang="en-US" sz="3200" dirty="0">
                <a:solidFill>
                  <a:schemeClr val="tx2"/>
                </a:solidFill>
              </a:rPr>
              <a:t>Case Study</a:t>
            </a:r>
          </a:p>
        </p:txBody>
      </p:sp>
      <p:sp>
        <p:nvSpPr>
          <p:cNvPr id="3" name="Slide Number Placeholder 2"/>
          <p:cNvSpPr>
            <a:spLocks noGrp="1"/>
          </p:cNvSpPr>
          <p:nvPr>
            <p:ph type="sldNum" sz="quarter" idx="12"/>
          </p:nvPr>
        </p:nvSpPr>
        <p:spPr/>
        <p:txBody>
          <a:bodyPr/>
          <a:lstStyle/>
          <a:p>
            <a:fld id="{83DCE0FD-225F-4A7C-A2D5-29F3F12D3456}" type="slidenum">
              <a:rPr lang="en-US" smtClean="0"/>
              <a:t>44</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278418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63" t="20037" r="36902" b="47725"/>
          <a:stretch/>
        </p:blipFill>
        <p:spPr bwMode="auto">
          <a:xfrm>
            <a:off x="-4762" y="2929049"/>
            <a:ext cx="9144000" cy="301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80307"/>
            <a:ext cx="9144000" cy="965914"/>
          </a:xfrm>
          <a:solidFill>
            <a:schemeClr val="bg1">
              <a:lumMod val="95000"/>
            </a:schemeClr>
          </a:solidFill>
        </p:spPr>
        <p:txBody>
          <a:bodyPr vert="horz" lIns="91440" tIns="45720" rIns="91440" bIns="45720" rtlCol="0" anchor="ctr">
            <a:normAutofit/>
          </a:bodyPr>
          <a:lstStyle/>
          <a:p>
            <a:r>
              <a:rPr lang="en-US" sz="3200" dirty="0" smtClean="0"/>
              <a:t>CASE STUDY: MASSACHUSETTS</a:t>
            </a:r>
            <a:endParaRPr lang="en-US" sz="3200" dirty="0"/>
          </a:p>
        </p:txBody>
      </p:sp>
      <p:sp>
        <p:nvSpPr>
          <p:cNvPr id="3" name="Content Placeholder 2"/>
          <p:cNvSpPr>
            <a:spLocks noGrp="1"/>
          </p:cNvSpPr>
          <p:nvPr>
            <p:ph idx="4294967295"/>
          </p:nvPr>
        </p:nvSpPr>
        <p:spPr>
          <a:xfrm>
            <a:off x="138224" y="1322007"/>
            <a:ext cx="8739963" cy="1376363"/>
          </a:xfrm>
        </p:spPr>
        <p:txBody>
          <a:bodyPr>
            <a:noAutofit/>
          </a:bodyPr>
          <a:lstStyle/>
          <a:p>
            <a:pPr marL="0" indent="0">
              <a:lnSpc>
                <a:spcPct val="100000"/>
              </a:lnSpc>
              <a:spcBef>
                <a:spcPts val="600"/>
              </a:spcBef>
              <a:buNone/>
            </a:pPr>
            <a:r>
              <a:rPr lang="en-US" sz="2200" dirty="0" smtClean="0"/>
              <a:t>Asphalt </a:t>
            </a:r>
            <a:r>
              <a:rPr lang="en-US" sz="2200" dirty="0"/>
              <a:t>production releases several dangerous pollutants into the air. These pollutants are known to cause some cancers. For people living nearby, the pollutants might also aggravate respiratory conditions like asthma and chronic obstructive pulmonary disease</a:t>
            </a:r>
            <a:r>
              <a:rPr lang="en-US" sz="2200" dirty="0" smtClean="0"/>
              <a:t>.</a:t>
            </a:r>
            <a:endParaRPr lang="en-US" sz="2200" dirty="0"/>
          </a:p>
        </p:txBody>
      </p:sp>
      <p:sp>
        <p:nvSpPr>
          <p:cNvPr id="5" name="Rectangle 4"/>
          <p:cNvSpPr/>
          <p:nvPr/>
        </p:nvSpPr>
        <p:spPr>
          <a:xfrm>
            <a:off x="-4762" y="2929049"/>
            <a:ext cx="9148762" cy="3012800"/>
          </a:xfrm>
          <a:prstGeom prst="rect">
            <a:avLst/>
          </a:prstGeom>
          <a:solidFill>
            <a:srgbClr val="02084E">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8189" y="3156182"/>
            <a:ext cx="8558099" cy="2600712"/>
          </a:xfrm>
          <a:prstGeom prst="rect">
            <a:avLst/>
          </a:prstGeom>
        </p:spPr>
        <p:txBody>
          <a:bodyPr wrap="square">
            <a:spAutoFit/>
          </a:bodyPr>
          <a:lstStyle/>
          <a:p>
            <a:pPr>
              <a:spcAft>
                <a:spcPts val="1200"/>
              </a:spcAft>
            </a:pPr>
            <a:r>
              <a:rPr lang="en-US" b="1" dirty="0" smtClean="0">
                <a:solidFill>
                  <a:schemeClr val="bg1"/>
                </a:solidFill>
              </a:rPr>
              <a:t>Protecting air quality in Massachusetts</a:t>
            </a:r>
            <a:endParaRPr lang="en-US" sz="1100" dirty="0">
              <a:solidFill>
                <a:schemeClr val="bg1"/>
              </a:solidFill>
            </a:endParaRPr>
          </a:p>
          <a:p>
            <a:r>
              <a:rPr lang="en-US" sz="1500" dirty="0">
                <a:solidFill>
                  <a:schemeClr val="bg1"/>
                </a:solidFill>
              </a:rPr>
              <a:t>The Town of Norwood's Board of Health asked the </a:t>
            </a:r>
            <a:r>
              <a:rPr lang="en-US" sz="1500" dirty="0" smtClean="0">
                <a:solidFill>
                  <a:schemeClr val="bg1"/>
                </a:solidFill>
              </a:rPr>
              <a:t>Massachusetts Environmental Public Health Tracking Program </a:t>
            </a:r>
            <a:r>
              <a:rPr lang="en-US" sz="1500" dirty="0">
                <a:solidFill>
                  <a:schemeClr val="bg1"/>
                </a:solidFill>
              </a:rPr>
              <a:t>for help in deciding whether to allow construction of a new asphalt plant within the town limits</a:t>
            </a:r>
            <a:r>
              <a:rPr lang="en-US" sz="1500" dirty="0" smtClean="0">
                <a:solidFill>
                  <a:schemeClr val="bg1"/>
                </a:solidFill>
              </a:rPr>
              <a:t>.</a:t>
            </a:r>
          </a:p>
          <a:p>
            <a:endParaRPr lang="en-US" sz="1500" dirty="0" smtClean="0">
              <a:solidFill>
                <a:schemeClr val="bg1"/>
              </a:solidFill>
            </a:endParaRPr>
          </a:p>
          <a:p>
            <a:r>
              <a:rPr lang="en-US" sz="1500" dirty="0" smtClean="0">
                <a:solidFill>
                  <a:schemeClr val="bg1"/>
                </a:solidFill>
              </a:rPr>
              <a:t>Data </a:t>
            </a:r>
            <a:r>
              <a:rPr lang="en-US" sz="1500" dirty="0">
                <a:solidFill>
                  <a:schemeClr val="bg1"/>
                </a:solidFill>
              </a:rPr>
              <a:t>from the state tracking network informed policymakers about the potential effects of asphalt production on public health. </a:t>
            </a:r>
            <a:r>
              <a:rPr lang="en-US" sz="1500" dirty="0" smtClean="0">
                <a:solidFill>
                  <a:schemeClr val="bg1"/>
                </a:solidFill>
              </a:rPr>
              <a:t>Ultimately, based in </a:t>
            </a:r>
            <a:r>
              <a:rPr lang="en-US" sz="1500" dirty="0">
                <a:solidFill>
                  <a:schemeClr val="bg1"/>
                </a:solidFill>
              </a:rPr>
              <a:t>part on the data and recommendations provided by the </a:t>
            </a:r>
            <a:r>
              <a:rPr lang="en-US" sz="1500" dirty="0" smtClean="0">
                <a:solidFill>
                  <a:schemeClr val="bg1"/>
                </a:solidFill>
              </a:rPr>
              <a:t>state tracking program, construction was approved. Norwood's </a:t>
            </a:r>
            <a:r>
              <a:rPr lang="en-US" sz="1500" dirty="0">
                <a:solidFill>
                  <a:schemeClr val="bg1"/>
                </a:solidFill>
              </a:rPr>
              <a:t>Board of Health </a:t>
            </a:r>
            <a:r>
              <a:rPr lang="en-US" sz="1500" dirty="0" smtClean="0">
                <a:solidFill>
                  <a:schemeClr val="bg1"/>
                </a:solidFill>
              </a:rPr>
              <a:t>worked </a:t>
            </a:r>
            <a:r>
              <a:rPr lang="en-US" sz="1500" dirty="0">
                <a:solidFill>
                  <a:schemeClr val="bg1"/>
                </a:solidFill>
              </a:rPr>
              <a:t>with the company to establish certain conditions for the site </a:t>
            </a:r>
            <a:r>
              <a:rPr lang="en-US" sz="1500" dirty="0" smtClean="0">
                <a:solidFill>
                  <a:schemeClr val="bg1"/>
                </a:solidFill>
              </a:rPr>
              <a:t>during development and operation that would help protect </a:t>
            </a:r>
            <a:r>
              <a:rPr lang="en-US" sz="1500" dirty="0">
                <a:solidFill>
                  <a:schemeClr val="bg1"/>
                </a:solidFill>
              </a:rPr>
              <a:t>public </a:t>
            </a:r>
            <a:r>
              <a:rPr lang="en-US" sz="1500" dirty="0" smtClean="0">
                <a:solidFill>
                  <a:schemeClr val="bg1"/>
                </a:solidFill>
              </a:rPr>
              <a:t>health. </a:t>
            </a:r>
            <a:endParaRPr lang="en-US" sz="1500" dirty="0">
              <a:solidFill>
                <a:schemeClr val="bg1"/>
              </a:solidFill>
            </a:endParaRPr>
          </a:p>
        </p:txBody>
      </p:sp>
      <p:sp>
        <p:nvSpPr>
          <p:cNvPr id="4" name="Slide Number Placeholder 3"/>
          <p:cNvSpPr>
            <a:spLocks noGrp="1"/>
          </p:cNvSpPr>
          <p:nvPr>
            <p:ph type="sldNum" sz="quarter" idx="12"/>
          </p:nvPr>
        </p:nvSpPr>
        <p:spPr/>
        <p:txBody>
          <a:bodyPr/>
          <a:lstStyle/>
          <a:p>
            <a:fld id="{83DCE0FD-225F-4A7C-A2D5-29F3F12D3456}" type="slidenum">
              <a:rPr lang="en-US" smtClean="0"/>
              <a:t>45</a:t>
            </a:fld>
            <a:endParaRPr lang="en-US"/>
          </a:p>
        </p:txBody>
      </p:sp>
      <p:sp>
        <p:nvSpPr>
          <p:cNvPr id="8"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61677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DCE0FD-225F-4A7C-A2D5-29F3F12D3456}" type="slidenum">
              <a:rPr lang="en-US" smtClean="0"/>
              <a:t>46</a:t>
            </a:fld>
            <a:endParaRPr lang="en-US"/>
          </a:p>
        </p:txBody>
      </p:sp>
      <p:sp>
        <p:nvSpPr>
          <p:cNvPr id="5" name="Rectangle 4"/>
          <p:cNvSpPr/>
          <p:nvPr/>
        </p:nvSpPr>
        <p:spPr>
          <a:xfrm>
            <a:off x="409814" y="4559500"/>
            <a:ext cx="8595961" cy="1323439"/>
          </a:xfrm>
          <a:prstGeom prst="rect">
            <a:avLst/>
          </a:prstGeom>
        </p:spPr>
        <p:txBody>
          <a:bodyPr wrap="square">
            <a:spAutoFit/>
          </a:bodyPr>
          <a:lstStyle/>
          <a:p>
            <a:r>
              <a:rPr lang="en-US" sz="2000" dirty="0" smtClean="0">
                <a:solidFill>
                  <a:schemeClr val="tx1">
                    <a:lumMod val="75000"/>
                    <a:lumOff val="25000"/>
                  </a:schemeClr>
                </a:solidFill>
              </a:rPr>
              <a:t>Watch this video to see </a:t>
            </a:r>
            <a:r>
              <a:rPr lang="en-US" sz="2000" dirty="0">
                <a:solidFill>
                  <a:schemeClr val="tx1">
                    <a:lumMod val="75000"/>
                    <a:lumOff val="25000"/>
                  </a:schemeClr>
                </a:solidFill>
              </a:rPr>
              <a:t>how the Massachusetts Tracking Program worked with local health officials to protect air quality in Norwood with the arrival of a new asphalt plant. It's important to have data that can inform regulations maintaining public and environmental health.</a:t>
            </a:r>
          </a:p>
        </p:txBody>
      </p:sp>
      <p:sp>
        <p:nvSpPr>
          <p:cNvPr id="6" name="Rectangle 5"/>
          <p:cNvSpPr/>
          <p:nvPr/>
        </p:nvSpPr>
        <p:spPr>
          <a:xfrm>
            <a:off x="2678170" y="4065548"/>
            <a:ext cx="3370127" cy="338554"/>
          </a:xfrm>
          <a:prstGeom prst="rect">
            <a:avLst/>
          </a:prstGeom>
        </p:spPr>
        <p:txBody>
          <a:bodyPr wrap="square">
            <a:spAutoFit/>
          </a:bodyPr>
          <a:lstStyle/>
          <a:p>
            <a:r>
              <a:rPr lang="en-US" sz="1600" b="1" dirty="0">
                <a:solidFill>
                  <a:srgbClr val="02084E"/>
                </a:solidFill>
                <a:hlinkClick r:id="rId2"/>
              </a:rPr>
              <a:t>https://</a:t>
            </a:r>
            <a:r>
              <a:rPr lang="en-US" sz="1600" b="1" dirty="0" smtClean="0">
                <a:solidFill>
                  <a:srgbClr val="02084E"/>
                </a:solidFill>
                <a:hlinkClick r:id="rId2"/>
              </a:rPr>
              <a:t>youtu.be/9BVydjpKRH8</a:t>
            </a:r>
            <a:r>
              <a:rPr lang="en-US" sz="1600" b="1" dirty="0" smtClean="0">
                <a:solidFill>
                  <a:srgbClr val="02084E"/>
                </a:solidFill>
              </a:rPr>
              <a:t> </a:t>
            </a:r>
            <a:endParaRPr lang="en-US" sz="1600" b="1" dirty="0">
              <a:solidFill>
                <a:srgbClr val="02084E"/>
              </a:solidFill>
            </a:endParaRPr>
          </a:p>
        </p:txBody>
      </p:sp>
      <p:pic>
        <p:nvPicPr>
          <p:cNvPr id="7" name="Picture 6">
            <a:hlinkClick r:id="rId2"/>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50066" y="1280492"/>
            <a:ext cx="5026336" cy="2835698"/>
          </a:xfrm>
          <a:prstGeom prst="rect">
            <a:avLst/>
          </a:prstGeom>
        </p:spPr>
      </p:pic>
      <p:sp>
        <p:nvSpPr>
          <p:cNvPr id="8" name="Title 1"/>
          <p:cNvSpPr txBox="1">
            <a:spLocks/>
          </p:cNvSpPr>
          <p:nvPr/>
        </p:nvSpPr>
        <p:spPr>
          <a:xfrm>
            <a:off x="0" y="180307"/>
            <a:ext cx="9144000" cy="965914"/>
          </a:xfrm>
          <a:prstGeom prst="rect">
            <a:avLst/>
          </a:prstGeom>
          <a:solidFill>
            <a:schemeClr val="bg1">
              <a:lumMod val="95000"/>
            </a:schemeClr>
          </a:solidFill>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CASE STUDY: MASSACHUSETTS</a:t>
            </a:r>
            <a:endParaRPr lang="en-US" sz="3200" dirty="0"/>
          </a:p>
        </p:txBody>
      </p:sp>
      <p:sp>
        <p:nvSpPr>
          <p:cNvPr id="9"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15007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6863" y="472853"/>
            <a:ext cx="5216142" cy="1421851"/>
          </a:xfrm>
        </p:spPr>
        <p:txBody>
          <a:bodyPr>
            <a:normAutofit/>
          </a:bodyPr>
          <a:lstStyle/>
          <a:p>
            <a:r>
              <a:rPr lang="en-US" sz="3200" dirty="0">
                <a:solidFill>
                  <a:schemeClr val="tx2"/>
                </a:solidFill>
              </a:rPr>
              <a:t>Knowledge Check</a:t>
            </a:r>
          </a:p>
        </p:txBody>
      </p:sp>
      <p:sp>
        <p:nvSpPr>
          <p:cNvPr id="3" name="Slide Number Placeholder 2"/>
          <p:cNvSpPr>
            <a:spLocks noGrp="1"/>
          </p:cNvSpPr>
          <p:nvPr>
            <p:ph type="sldNum" sz="quarter" idx="12"/>
          </p:nvPr>
        </p:nvSpPr>
        <p:spPr/>
        <p:txBody>
          <a:bodyPr/>
          <a:lstStyle/>
          <a:p>
            <a:fld id="{83DCE0FD-225F-4A7C-A2D5-29F3F12D3456}" type="slidenum">
              <a:rPr lang="en-US" smtClean="0"/>
              <a:t>47</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2974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476" y="1476102"/>
            <a:ext cx="8495414" cy="4699043"/>
          </a:xfrm>
        </p:spPr>
        <p:txBody>
          <a:bodyPr>
            <a:normAutofit/>
          </a:bodyPr>
          <a:lstStyle/>
          <a:p>
            <a:pPr marL="514350" indent="-514350">
              <a:buFont typeface="+mj-lt"/>
              <a:buAutoNum type="arabicPeriod"/>
            </a:pPr>
            <a:r>
              <a:rPr lang="en-US" sz="2400" b="1" dirty="0"/>
              <a:t>National air quality has improved since the early 1990s, but many challenges </a:t>
            </a:r>
            <a:r>
              <a:rPr lang="en-US" sz="2400" b="1" dirty="0" smtClean="0"/>
              <a:t>remain in </a:t>
            </a:r>
            <a:r>
              <a:rPr lang="en-US" sz="2400" b="1" dirty="0"/>
              <a:t>protecting public health and the environment from air quality problems</a:t>
            </a:r>
            <a:r>
              <a:rPr lang="en-US" sz="2400" b="1" dirty="0" smtClean="0"/>
              <a:t>.</a:t>
            </a:r>
          </a:p>
          <a:p>
            <a:pPr marL="457200" lvl="1" indent="0">
              <a:buNone/>
            </a:pPr>
            <a:endParaRPr lang="en-US" dirty="0"/>
          </a:p>
          <a:p>
            <a:pPr marL="457200" lvl="1" indent="0">
              <a:buNone/>
            </a:pPr>
            <a:endParaRPr lang="en-US" dirty="0" smtClean="0"/>
          </a:p>
          <a:p>
            <a:pPr marL="457200" lvl="1" indent="0">
              <a:buNone/>
            </a:pPr>
            <a:endParaRPr lang="en-US" dirty="0"/>
          </a:p>
          <a:p>
            <a:pPr marL="514350" indent="-514350">
              <a:buFont typeface="+mj-lt"/>
              <a:buAutoNum type="arabicPeriod"/>
            </a:pPr>
            <a:r>
              <a:rPr lang="en-US" sz="2400" b="1" dirty="0"/>
              <a:t>Fine and ultrafine particles are </a:t>
            </a:r>
            <a:r>
              <a:rPr lang="en-US" sz="2400" b="1" dirty="0" smtClean="0"/>
              <a:t>not concerning </a:t>
            </a:r>
            <a:r>
              <a:rPr lang="en-US" sz="2400" b="1" dirty="0"/>
              <a:t>because they are </a:t>
            </a:r>
            <a:r>
              <a:rPr lang="en-US" sz="2400" b="1" dirty="0" smtClean="0"/>
              <a:t>too small to </a:t>
            </a:r>
            <a:r>
              <a:rPr lang="en-US" sz="2400" b="1" dirty="0"/>
              <a:t>cause health </a:t>
            </a:r>
            <a:r>
              <a:rPr lang="en-US" sz="2400" b="1" dirty="0" smtClean="0"/>
              <a:t>problems. </a:t>
            </a:r>
          </a:p>
        </p:txBody>
      </p:sp>
      <p:sp>
        <p:nvSpPr>
          <p:cNvPr id="4" name="Content Placeholder 3"/>
          <p:cNvSpPr txBox="1">
            <a:spLocks/>
          </p:cNvSpPr>
          <p:nvPr/>
        </p:nvSpPr>
        <p:spPr>
          <a:xfrm>
            <a:off x="214476" y="1011614"/>
            <a:ext cx="7886700" cy="55876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chemeClr val="tx1">
                    <a:lumMod val="75000"/>
                    <a:lumOff val="25000"/>
                  </a:schemeClr>
                </a:solidFill>
                <a:latin typeface="Arial" panose="020B0604020202020204" pitchFamily="34" charset="0"/>
                <a:cs typeface="Arial" panose="020B0604020202020204" pitchFamily="34" charset="0"/>
              </a:rPr>
              <a:t>Read each statement and click whether it is TRUE or FALSE. </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0"/>
          </p:nvPr>
        </p:nvSpPr>
        <p:spPr/>
        <p:txBody>
          <a:bodyPr/>
          <a:lstStyle/>
          <a:p>
            <a:fld id="{83DCE0FD-225F-4A7C-A2D5-29F3F12D3456}" type="slidenum">
              <a:rPr lang="en-US" smtClean="0"/>
              <a:t>48</a:t>
            </a:fld>
            <a:endParaRPr lang="en-US"/>
          </a:p>
        </p:txBody>
      </p:sp>
      <p:sp>
        <p:nvSpPr>
          <p:cNvPr id="9" name="Title 2"/>
          <p:cNvSpPr>
            <a:spLocks noGrp="1"/>
          </p:cNvSpPr>
          <p:nvPr>
            <p:ph type="title"/>
          </p:nvPr>
        </p:nvSpPr>
        <p:spPr>
          <a:xfrm>
            <a:off x="214476" y="228489"/>
            <a:ext cx="8300874" cy="833054"/>
          </a:xfrm>
        </p:spPr>
        <p:txBody>
          <a:bodyPr>
            <a:normAutofit/>
          </a:bodyPr>
          <a:lstStyle/>
          <a:p>
            <a:r>
              <a:rPr lang="en-US" sz="3200" b="1" dirty="0" smtClean="0"/>
              <a:t>KNOWLEDGE CHECK 2</a:t>
            </a:r>
            <a:endParaRPr lang="en-US" sz="3200" b="1" dirty="0"/>
          </a:p>
        </p:txBody>
      </p:sp>
      <p:sp>
        <p:nvSpPr>
          <p:cNvPr id="2" name="A."/>
          <p:cNvSpPr/>
          <p:nvPr/>
        </p:nvSpPr>
        <p:spPr>
          <a:xfrm>
            <a:off x="214585" y="3014409"/>
            <a:ext cx="1683602" cy="400110"/>
          </a:xfrm>
          <a:prstGeom prst="rect">
            <a:avLst/>
          </a:prstGeom>
        </p:spPr>
        <p:txBody>
          <a:bodyPr wrap="none">
            <a:spAutoFit/>
          </a:bodyPr>
          <a:lstStyle/>
          <a:p>
            <a:pPr marL="971550" lvl="1" indent="-514350">
              <a:buFont typeface="+mj-lt"/>
              <a:buAutoNum type="alphaLcPeriod"/>
            </a:pPr>
            <a:r>
              <a:rPr lang="en-US" sz="2000" dirty="0">
                <a:solidFill>
                  <a:schemeClr val="tx1">
                    <a:lumMod val="75000"/>
                    <a:lumOff val="25000"/>
                  </a:schemeClr>
                </a:solidFill>
              </a:rPr>
              <a:t>True</a:t>
            </a:r>
          </a:p>
        </p:txBody>
      </p:sp>
      <p:sp>
        <p:nvSpPr>
          <p:cNvPr id="8" name="B."/>
          <p:cNvSpPr/>
          <p:nvPr/>
        </p:nvSpPr>
        <p:spPr>
          <a:xfrm>
            <a:off x="214585" y="3383741"/>
            <a:ext cx="1794081" cy="400110"/>
          </a:xfrm>
          <a:prstGeom prst="rect">
            <a:avLst/>
          </a:prstGeom>
        </p:spPr>
        <p:txBody>
          <a:bodyPr wrap="none">
            <a:spAutoFit/>
          </a:bodyPr>
          <a:lstStyle/>
          <a:p>
            <a:pPr marL="971550" lvl="1" indent="-514350">
              <a:buFont typeface="+mj-lt"/>
              <a:buAutoNum type="alphaLcPeriod" startAt="2"/>
            </a:pPr>
            <a:r>
              <a:rPr lang="en-US" sz="2000" dirty="0">
                <a:solidFill>
                  <a:schemeClr val="tx1">
                    <a:lumMod val="75000"/>
                    <a:lumOff val="25000"/>
                  </a:schemeClr>
                </a:solidFill>
              </a:rPr>
              <a:t>False</a:t>
            </a:r>
          </a:p>
        </p:txBody>
      </p:sp>
      <p:sp>
        <p:nvSpPr>
          <p:cNvPr id="10" name="A."/>
          <p:cNvSpPr/>
          <p:nvPr/>
        </p:nvSpPr>
        <p:spPr>
          <a:xfrm>
            <a:off x="214585" y="5084494"/>
            <a:ext cx="1683602" cy="400110"/>
          </a:xfrm>
          <a:prstGeom prst="rect">
            <a:avLst/>
          </a:prstGeom>
        </p:spPr>
        <p:txBody>
          <a:bodyPr wrap="none">
            <a:spAutoFit/>
          </a:bodyPr>
          <a:lstStyle/>
          <a:p>
            <a:pPr marL="971550" lvl="1" indent="-514350">
              <a:buFont typeface="+mj-lt"/>
              <a:buAutoNum type="alphaLcPeriod"/>
            </a:pPr>
            <a:r>
              <a:rPr lang="en-US" sz="2000" dirty="0">
                <a:solidFill>
                  <a:schemeClr val="tx1">
                    <a:lumMod val="75000"/>
                    <a:lumOff val="25000"/>
                  </a:schemeClr>
                </a:solidFill>
              </a:rPr>
              <a:t>True</a:t>
            </a:r>
          </a:p>
        </p:txBody>
      </p:sp>
      <p:sp>
        <p:nvSpPr>
          <p:cNvPr id="11" name="B."/>
          <p:cNvSpPr/>
          <p:nvPr/>
        </p:nvSpPr>
        <p:spPr>
          <a:xfrm>
            <a:off x="214585" y="5429764"/>
            <a:ext cx="1794081" cy="400110"/>
          </a:xfrm>
          <a:prstGeom prst="rect">
            <a:avLst/>
          </a:prstGeom>
        </p:spPr>
        <p:txBody>
          <a:bodyPr wrap="none">
            <a:spAutoFit/>
          </a:bodyPr>
          <a:lstStyle/>
          <a:p>
            <a:pPr marL="971550" lvl="1" indent="-514350">
              <a:buFont typeface="+mj-lt"/>
              <a:buAutoNum type="alphaLcPeriod" startAt="2"/>
            </a:pPr>
            <a:r>
              <a:rPr lang="en-US" sz="2000" dirty="0">
                <a:solidFill>
                  <a:schemeClr val="tx1">
                    <a:lumMod val="75000"/>
                    <a:lumOff val="25000"/>
                  </a:schemeClr>
                </a:solidFill>
              </a:rPr>
              <a:t>False</a:t>
            </a:r>
          </a:p>
        </p:txBody>
      </p:sp>
      <p:sp>
        <p:nvSpPr>
          <p:cNvPr id="12"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13" name="Rounded Rectangle 12"/>
          <p:cNvSpPr/>
          <p:nvPr/>
        </p:nvSpPr>
        <p:spPr>
          <a:xfrm>
            <a:off x="2117400" y="2161033"/>
            <a:ext cx="4689566" cy="105343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This statement is true.</a:t>
            </a:r>
          </a:p>
          <a:p>
            <a:pPr algn="ctr"/>
            <a:endParaRPr lang="en-US" dirty="0">
              <a:solidFill>
                <a:schemeClr val="tx1"/>
              </a:solidFill>
            </a:endParaRPr>
          </a:p>
          <a:p>
            <a:pPr algn="ctr"/>
            <a:r>
              <a:rPr lang="en-US" dirty="0" smtClean="0">
                <a:solidFill>
                  <a:schemeClr val="tx1"/>
                </a:solidFill>
              </a:rPr>
              <a:t>Please answer the second question.</a:t>
            </a:r>
            <a:endParaRPr lang="en-US" dirty="0">
              <a:solidFill>
                <a:schemeClr val="tx1"/>
              </a:solidFill>
            </a:endParaRPr>
          </a:p>
        </p:txBody>
      </p:sp>
      <p:sp>
        <p:nvSpPr>
          <p:cNvPr id="14" name="Rounded Rectangle 13"/>
          <p:cNvSpPr/>
          <p:nvPr/>
        </p:nvSpPr>
        <p:spPr>
          <a:xfrm>
            <a:off x="2117400" y="2161033"/>
            <a:ext cx="4689566" cy="137735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This statement is true.</a:t>
            </a:r>
          </a:p>
          <a:p>
            <a:pPr algn="ctr"/>
            <a:endParaRPr lang="en-US" dirty="0">
              <a:solidFill>
                <a:schemeClr val="tx1"/>
              </a:solidFill>
            </a:endParaRPr>
          </a:p>
          <a:p>
            <a:pPr algn="ctr"/>
            <a:r>
              <a:rPr lang="en-US" dirty="0" smtClean="0">
                <a:solidFill>
                  <a:schemeClr val="tx1"/>
                </a:solidFill>
              </a:rPr>
              <a:t>Please answer the second question.</a:t>
            </a:r>
            <a:endParaRPr lang="en-US" dirty="0">
              <a:solidFill>
                <a:schemeClr val="tx1"/>
              </a:solidFill>
            </a:endParaRPr>
          </a:p>
        </p:txBody>
      </p:sp>
      <p:sp>
        <p:nvSpPr>
          <p:cNvPr id="15" name="Rounded Rectangle 14"/>
          <p:cNvSpPr/>
          <p:nvPr/>
        </p:nvSpPr>
        <p:spPr>
          <a:xfrm>
            <a:off x="2117400" y="4286216"/>
            <a:ext cx="4689566" cy="105343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This statement is false.</a:t>
            </a:r>
          </a:p>
          <a:p>
            <a:pPr algn="ctr"/>
            <a:endParaRPr lang="en-US" dirty="0">
              <a:solidFill>
                <a:schemeClr val="tx1"/>
              </a:solidFill>
            </a:endParaRPr>
          </a:p>
          <a:p>
            <a:pPr algn="ctr"/>
            <a:r>
              <a:rPr lang="en-US" dirty="0" smtClean="0">
                <a:solidFill>
                  <a:schemeClr val="tx1"/>
                </a:solidFill>
              </a:rPr>
              <a:t>Click “Next” to proceed.</a:t>
            </a:r>
            <a:endParaRPr lang="en-US" dirty="0">
              <a:solidFill>
                <a:schemeClr val="tx1"/>
              </a:solidFill>
            </a:endParaRPr>
          </a:p>
        </p:txBody>
      </p:sp>
      <p:sp>
        <p:nvSpPr>
          <p:cNvPr id="16" name="Rounded Rectangle 15"/>
          <p:cNvSpPr/>
          <p:nvPr/>
        </p:nvSpPr>
        <p:spPr>
          <a:xfrm>
            <a:off x="2117400" y="4286216"/>
            <a:ext cx="4689566" cy="126931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This statement is false.</a:t>
            </a:r>
          </a:p>
          <a:p>
            <a:pPr algn="ctr"/>
            <a:endParaRPr lang="en-US" dirty="0">
              <a:solidFill>
                <a:schemeClr val="tx1"/>
              </a:solidFill>
            </a:endParaRPr>
          </a:p>
          <a:p>
            <a:pPr algn="ctr"/>
            <a:r>
              <a:rPr lang="en-US" dirty="0" smtClean="0">
                <a:solidFill>
                  <a:schemeClr val="tx1"/>
                </a:solidFill>
              </a:rPr>
              <a:t>Click “Next” to proceed.</a:t>
            </a:r>
            <a:endParaRPr lang="en-US" dirty="0">
              <a:solidFill>
                <a:schemeClr val="tx1"/>
              </a:solidFill>
            </a:endParaRPr>
          </a:p>
        </p:txBody>
      </p:sp>
    </p:spTree>
    <p:extLst>
      <p:ext uri="{BB962C8B-B14F-4D97-AF65-F5344CB8AC3E}">
        <p14:creationId xmlns:p14="http://schemas.microsoft.com/office/powerpoint/2010/main" val="3646427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38761" y="419691"/>
            <a:ext cx="5216142" cy="1421851"/>
          </a:xfrm>
        </p:spPr>
        <p:txBody>
          <a:bodyPr>
            <a:noAutofit/>
          </a:bodyPr>
          <a:lstStyle/>
          <a:p>
            <a:r>
              <a:rPr lang="en-US" sz="3200" dirty="0">
                <a:solidFill>
                  <a:schemeClr val="tx2"/>
                </a:solidFill>
              </a:rPr>
              <a:t>Monitoring Environmental Health</a:t>
            </a:r>
          </a:p>
        </p:txBody>
      </p:sp>
      <p:sp>
        <p:nvSpPr>
          <p:cNvPr id="3" name="Slide Number Placeholder 2"/>
          <p:cNvSpPr>
            <a:spLocks noGrp="1"/>
          </p:cNvSpPr>
          <p:nvPr>
            <p:ph type="sldNum" sz="quarter" idx="12"/>
          </p:nvPr>
        </p:nvSpPr>
        <p:spPr/>
        <p:txBody>
          <a:bodyPr/>
          <a:lstStyle/>
          <a:p>
            <a:fld id="{83DCE0FD-225F-4A7C-A2D5-29F3F12D3456}" type="slidenum">
              <a:rPr lang="en-US" smtClean="0"/>
              <a:t>49</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0262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35489" y="802054"/>
            <a:ext cx="5216142" cy="1421851"/>
          </a:xfrm>
        </p:spPr>
        <p:txBody>
          <a:bodyPr>
            <a:normAutofit/>
          </a:bodyPr>
          <a:lstStyle/>
          <a:p>
            <a:r>
              <a:rPr lang="en-US" sz="3200" cap="none" dirty="0" smtClean="0">
                <a:solidFill>
                  <a:schemeClr val="tx2"/>
                </a:solidFill>
              </a:rPr>
              <a:t>INTRODUCTION</a:t>
            </a:r>
            <a:endParaRPr lang="en-US" sz="3200" cap="none" dirty="0">
              <a:solidFill>
                <a:schemeClr val="tx2"/>
              </a:solidFill>
            </a:endParaRPr>
          </a:p>
        </p:txBody>
      </p:sp>
      <p:sp>
        <p:nvSpPr>
          <p:cNvPr id="2" name="Slide Number Placeholder 1"/>
          <p:cNvSpPr>
            <a:spLocks noGrp="1"/>
          </p:cNvSpPr>
          <p:nvPr>
            <p:ph type="sldNum" sz="quarter" idx="12"/>
          </p:nvPr>
        </p:nvSpPr>
        <p:spPr/>
        <p:txBody>
          <a:bodyPr/>
          <a:lstStyle/>
          <a:p>
            <a:fld id="{83DCE0FD-225F-4A7C-A2D5-29F3F12D3456}" type="slidenum">
              <a:rPr lang="en-US" smtClean="0"/>
              <a:t>5</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361770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02" y="141842"/>
            <a:ext cx="8115964" cy="1325563"/>
          </a:xfrm>
        </p:spPr>
        <p:txBody>
          <a:bodyPr>
            <a:noAutofit/>
          </a:bodyPr>
          <a:lstStyle/>
          <a:p>
            <a:r>
              <a:rPr lang="en-US" sz="3200" b="1" dirty="0" smtClean="0"/>
              <a:t>A KEY DISCIPLINE WITHIN PUBLIC HEALTH IS EPIDEMIOLOGY. </a:t>
            </a:r>
            <a:endParaRPr lang="en-US" sz="3200" b="1" dirty="0"/>
          </a:p>
        </p:txBody>
      </p:sp>
      <p:sp>
        <p:nvSpPr>
          <p:cNvPr id="3" name="Content Placeholder 2"/>
          <p:cNvSpPr>
            <a:spLocks noGrp="1"/>
          </p:cNvSpPr>
          <p:nvPr>
            <p:ph sz="half" idx="1"/>
          </p:nvPr>
        </p:nvSpPr>
        <p:spPr>
          <a:xfrm>
            <a:off x="176102" y="1501784"/>
            <a:ext cx="4633073" cy="4614838"/>
          </a:xfrm>
        </p:spPr>
        <p:txBody>
          <a:bodyPr>
            <a:noAutofit/>
          </a:bodyPr>
          <a:lstStyle/>
          <a:p>
            <a:pPr marL="0" indent="0">
              <a:buNone/>
            </a:pPr>
            <a:r>
              <a:rPr lang="en-US" sz="2400" b="1" dirty="0"/>
              <a:t>Epidemiology is defined by CDC as: </a:t>
            </a:r>
            <a:endParaRPr lang="en-US" sz="2400" b="1" dirty="0" smtClean="0"/>
          </a:p>
          <a:p>
            <a:pPr marL="342900" indent="-342900">
              <a:buFont typeface="Arial" panose="020B0604020202020204" pitchFamily="34" charset="0"/>
              <a:buChar char="•"/>
            </a:pPr>
            <a:r>
              <a:rPr lang="en-US" sz="2400" dirty="0" smtClean="0"/>
              <a:t>The </a:t>
            </a:r>
            <a:r>
              <a:rPr lang="en-US" sz="2400" dirty="0"/>
              <a:t>study of the origin and causes of diseases in a community, and </a:t>
            </a:r>
          </a:p>
          <a:p>
            <a:pPr marL="342900" indent="-342900">
              <a:buFont typeface="Arial" panose="020B0604020202020204" pitchFamily="34" charset="0"/>
              <a:buChar char="•"/>
            </a:pPr>
            <a:r>
              <a:rPr lang="en-US" sz="2400" dirty="0"/>
              <a:t>The scientific method of investigation </a:t>
            </a:r>
            <a:r>
              <a:rPr lang="en-US" sz="2400" dirty="0" smtClean="0"/>
              <a:t>to </a:t>
            </a:r>
            <a:r>
              <a:rPr lang="en-US" sz="2400" dirty="0"/>
              <a:t>get to the root of health problems and outbreaks in a </a:t>
            </a:r>
            <a:r>
              <a:rPr lang="en-US" sz="2400" dirty="0" smtClean="0"/>
              <a:t>community.</a:t>
            </a:r>
          </a:p>
        </p:txBody>
      </p:sp>
      <p:grpSp>
        <p:nvGrpSpPr>
          <p:cNvPr id="4" name="Group 3"/>
          <p:cNvGrpSpPr/>
          <p:nvPr/>
        </p:nvGrpSpPr>
        <p:grpSpPr>
          <a:xfrm>
            <a:off x="4833566" y="1501784"/>
            <a:ext cx="3827441" cy="4549060"/>
            <a:chOff x="5666379" y="1376022"/>
            <a:chExt cx="3293625" cy="3784701"/>
          </a:xfrm>
        </p:grpSpPr>
        <p:sp>
          <p:nvSpPr>
            <p:cNvPr id="5" name="Rectangle 4"/>
            <p:cNvSpPr/>
            <p:nvPr/>
          </p:nvSpPr>
          <p:spPr>
            <a:xfrm>
              <a:off x="5666379" y="1376022"/>
              <a:ext cx="3293625" cy="378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55956" y="3731290"/>
              <a:ext cx="3104047" cy="691368"/>
            </a:xfrm>
            <a:prstGeom prst="rect">
              <a:avLst/>
            </a:prstGeom>
            <a:ln>
              <a:noFill/>
            </a:ln>
          </p:spPr>
          <p:txBody>
            <a:bodyPr wrap="square">
              <a:spAutoFit/>
            </a:bodyPr>
            <a:lstStyle/>
            <a:p>
              <a:r>
                <a:rPr lang="en-US" sz="1600" dirty="0" smtClean="0">
                  <a:solidFill>
                    <a:schemeClr val="tx1">
                      <a:lumMod val="75000"/>
                      <a:lumOff val="25000"/>
                    </a:schemeClr>
                  </a:solidFill>
                </a:rPr>
                <a:t>Watch this video to learn more about the basics of epidemiology from </a:t>
              </a:r>
              <a:r>
                <a:rPr lang="en-US" sz="1600" dirty="0">
                  <a:solidFill>
                    <a:srgbClr val="02084E"/>
                  </a:solidFill>
                  <a:hlinkClick r:id="rId3"/>
                </a:rPr>
                <a:t>CDC’s Public Health 101 </a:t>
              </a:r>
              <a:r>
                <a:rPr lang="en-US" sz="1600" dirty="0" smtClean="0">
                  <a:solidFill>
                    <a:srgbClr val="02084E"/>
                  </a:solidFill>
                  <a:hlinkClick r:id="rId3"/>
                </a:rPr>
                <a:t>series</a:t>
              </a:r>
              <a:r>
                <a:rPr lang="en-US" sz="1600" dirty="0">
                  <a:solidFill>
                    <a:srgbClr val="02084E"/>
                  </a:solidFill>
                </a:rPr>
                <a:t>:</a:t>
              </a:r>
            </a:p>
          </p:txBody>
        </p:sp>
        <p:sp>
          <p:nvSpPr>
            <p:cNvPr id="7" name="Rectangle 6"/>
            <p:cNvSpPr/>
            <p:nvPr/>
          </p:nvSpPr>
          <p:spPr>
            <a:xfrm>
              <a:off x="5855955" y="4422658"/>
              <a:ext cx="2833186" cy="281668"/>
            </a:xfrm>
            <a:prstGeom prst="rect">
              <a:avLst/>
            </a:prstGeom>
            <a:ln>
              <a:noFill/>
            </a:ln>
          </p:spPr>
          <p:txBody>
            <a:bodyPr wrap="none">
              <a:spAutoFit/>
            </a:bodyPr>
            <a:lstStyle/>
            <a:p>
              <a:r>
                <a:rPr lang="en-US" sz="1600" b="1" dirty="0">
                  <a:solidFill>
                    <a:srgbClr val="02084E"/>
                  </a:solidFill>
                  <a:hlinkClick r:id="rId4"/>
                </a:rPr>
                <a:t>https://</a:t>
              </a:r>
              <a:r>
                <a:rPr lang="en-US" sz="1600" b="1" dirty="0" smtClean="0">
                  <a:solidFill>
                    <a:srgbClr val="02084E"/>
                  </a:solidFill>
                  <a:hlinkClick r:id="rId4"/>
                </a:rPr>
                <a:t>youtu.be/4oaQUAnA6nY</a:t>
              </a:r>
              <a:r>
                <a:rPr lang="en-US" sz="1600" b="1" dirty="0" smtClean="0">
                  <a:solidFill>
                    <a:srgbClr val="02084E"/>
                  </a:solidFill>
                </a:rPr>
                <a:t> </a:t>
              </a:r>
              <a:endParaRPr lang="en-US" sz="1600" b="1" dirty="0">
                <a:solidFill>
                  <a:srgbClr val="02084E"/>
                </a:solidFill>
              </a:endParaRP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41591" y="1376023"/>
              <a:ext cx="2887602" cy="2304364"/>
            </a:xfrm>
            <a:prstGeom prst="rect">
              <a:avLst/>
            </a:prstGeom>
            <a:ln>
              <a:noFill/>
            </a:ln>
          </p:spPr>
        </p:pic>
      </p:grpSp>
      <p:sp>
        <p:nvSpPr>
          <p:cNvPr id="9" name="Slide Number Placeholder 8"/>
          <p:cNvSpPr>
            <a:spLocks noGrp="1"/>
          </p:cNvSpPr>
          <p:nvPr>
            <p:ph type="sldNum" sz="quarter" idx="10"/>
          </p:nvPr>
        </p:nvSpPr>
        <p:spPr/>
        <p:txBody>
          <a:bodyPr/>
          <a:lstStyle/>
          <a:p>
            <a:fld id="{83DCE0FD-225F-4A7C-A2D5-29F3F12D3456}" type="slidenum">
              <a:rPr lang="en-US" smtClean="0"/>
              <a:t>50</a:t>
            </a:fld>
            <a:endParaRPr lang="en-US"/>
          </a:p>
        </p:txBody>
      </p:sp>
      <p:sp>
        <p:nvSpPr>
          <p:cNvPr id="10" name="Next">
            <a:hlinkClick r:id="rId6"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11" name="Rectangle 10"/>
          <p:cNvSpPr/>
          <p:nvPr/>
        </p:nvSpPr>
        <p:spPr>
          <a:xfrm>
            <a:off x="1698208" y="6465641"/>
            <a:ext cx="4572000" cy="246221"/>
          </a:xfrm>
          <a:prstGeom prst="rect">
            <a:avLst/>
          </a:prstGeom>
        </p:spPr>
        <p:txBody>
          <a:bodyPr>
            <a:spAutoFit/>
          </a:bodyPr>
          <a:lstStyle/>
          <a:p>
            <a:r>
              <a:rPr lang="en-US" sz="1000" dirty="0">
                <a:hlinkClick r:id="rId3"/>
              </a:rPr>
              <a:t>https://</a:t>
            </a:r>
            <a:r>
              <a:rPr lang="en-US" sz="1000" dirty="0" smtClean="0">
                <a:hlinkClick r:id="rId3"/>
              </a:rPr>
              <a:t>www.cdc.gov/publichealth101/index.html</a:t>
            </a:r>
            <a:r>
              <a:rPr lang="en-US" sz="1000" dirty="0" smtClean="0"/>
              <a:t> </a:t>
            </a:r>
            <a:endParaRPr lang="en-US" sz="1000" dirty="0"/>
          </a:p>
        </p:txBody>
      </p:sp>
    </p:spTree>
    <p:extLst>
      <p:ext uri="{BB962C8B-B14F-4D97-AF65-F5344CB8AC3E}">
        <p14:creationId xmlns:p14="http://schemas.microsoft.com/office/powerpoint/2010/main" val="1295223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52" y="0"/>
            <a:ext cx="7886700" cy="1059749"/>
          </a:xfrm>
        </p:spPr>
        <p:txBody>
          <a:bodyPr>
            <a:normAutofit/>
          </a:bodyPr>
          <a:lstStyle/>
          <a:p>
            <a:r>
              <a:rPr lang="en-US" sz="3200" b="1" dirty="0" smtClean="0"/>
              <a:t>ENVIRONMENTAL EPIDEMIOLOGY</a:t>
            </a:r>
            <a:endParaRPr lang="en-US" sz="3200" b="1" dirty="0"/>
          </a:p>
        </p:txBody>
      </p:sp>
      <p:sp>
        <p:nvSpPr>
          <p:cNvPr id="3" name="Content Placeholder 2"/>
          <p:cNvSpPr>
            <a:spLocks noGrp="1"/>
          </p:cNvSpPr>
          <p:nvPr>
            <p:ph sz="half" idx="1"/>
          </p:nvPr>
        </p:nvSpPr>
        <p:spPr>
          <a:xfrm>
            <a:off x="224613" y="1079865"/>
            <a:ext cx="7239443" cy="585674"/>
          </a:xfrm>
        </p:spPr>
        <p:txBody>
          <a:bodyPr>
            <a:noAutofit/>
          </a:bodyPr>
          <a:lstStyle/>
          <a:p>
            <a:pPr marL="0" indent="0">
              <a:lnSpc>
                <a:spcPct val="100000"/>
              </a:lnSpc>
              <a:spcBef>
                <a:spcPts val="0"/>
              </a:spcBef>
              <a:spcAft>
                <a:spcPts val="1200"/>
              </a:spcAft>
              <a:buNone/>
            </a:pPr>
            <a:r>
              <a:rPr lang="en-US" sz="2400" dirty="0"/>
              <a:t>Epidemiologists in environmental </a:t>
            </a:r>
            <a:r>
              <a:rPr lang="en-US" sz="2400" dirty="0" smtClean="0"/>
              <a:t>health…</a:t>
            </a:r>
            <a:endParaRPr lang="en-US" sz="2400" dirty="0"/>
          </a:p>
        </p:txBody>
      </p:sp>
      <p:sp>
        <p:nvSpPr>
          <p:cNvPr id="5" name="Rectangle 4"/>
          <p:cNvSpPr/>
          <p:nvPr/>
        </p:nvSpPr>
        <p:spPr>
          <a:xfrm>
            <a:off x="0" y="1761231"/>
            <a:ext cx="5672138" cy="4324261"/>
          </a:xfrm>
          <a:prstGeom prst="rect">
            <a:avLst/>
          </a:prstGeom>
        </p:spPr>
        <p:txBody>
          <a:bodyPr wrap="square">
            <a:spAutoFit/>
          </a:bodyPr>
          <a:lstStyle/>
          <a:p>
            <a:pPr marL="800100" lvl="1" indent="-342900">
              <a:lnSpc>
                <a:spcPct val="100000"/>
              </a:lnSpc>
              <a:spcBef>
                <a:spcPts val="0"/>
              </a:spcBef>
              <a:spcAft>
                <a:spcPts val="600"/>
              </a:spcAft>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Identify the number of persons who have a particular disease or </a:t>
            </a:r>
            <a:r>
              <a:rPr lang="en-US" sz="2000" dirty="0" smtClean="0">
                <a:solidFill>
                  <a:schemeClr val="tx1">
                    <a:lumMod val="75000"/>
                    <a:lumOff val="25000"/>
                  </a:schemeClr>
                </a:solidFill>
                <a:latin typeface="Arial" panose="020B0604020202020204" pitchFamily="34" charset="0"/>
                <a:cs typeface="Arial" panose="020B0604020202020204" pitchFamily="34" charset="0"/>
              </a:rPr>
              <a:t>illness.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lnSpc>
                <a:spcPct val="100000"/>
              </a:lnSpc>
              <a:spcBef>
                <a:spcPts val="0"/>
              </a:spcBef>
              <a:spcAft>
                <a:spcPts val="600"/>
              </a:spcAft>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Measure or estimate whether those persons have come in contact with an environmental </a:t>
            </a:r>
            <a:r>
              <a:rPr lang="en-US" sz="2000" dirty="0" smtClean="0">
                <a:solidFill>
                  <a:schemeClr val="tx1">
                    <a:lumMod val="75000"/>
                    <a:lumOff val="25000"/>
                  </a:schemeClr>
                </a:solidFill>
                <a:latin typeface="Arial" panose="020B0604020202020204" pitchFamily="34" charset="0"/>
                <a:cs typeface="Arial" panose="020B0604020202020204" pitchFamily="34" charset="0"/>
              </a:rPr>
              <a:t>hazard.</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lnSpc>
                <a:spcPct val="100000"/>
              </a:lnSpc>
              <a:spcBef>
                <a:spcPts val="0"/>
              </a:spcBef>
              <a:spcAft>
                <a:spcPts val="600"/>
              </a:spcAft>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Compare the number of persons who have a health problem to their potential </a:t>
            </a:r>
            <a:r>
              <a:rPr lang="en-US" sz="2000" dirty="0" smtClean="0">
                <a:solidFill>
                  <a:schemeClr val="tx1">
                    <a:lumMod val="75000"/>
                    <a:lumOff val="25000"/>
                  </a:schemeClr>
                </a:solidFill>
                <a:latin typeface="Arial" panose="020B0604020202020204" pitchFamily="34" charset="0"/>
                <a:cs typeface="Arial" panose="020B0604020202020204" pitchFamily="34" charset="0"/>
              </a:rPr>
              <a:t>exposure.</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lnSpc>
                <a:spcPct val="100000"/>
              </a:lnSpc>
              <a:spcBef>
                <a:spcPts val="0"/>
              </a:spcBef>
              <a:spcAft>
                <a:spcPts val="600"/>
              </a:spcAft>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Study the same kinds of health problems in people who have not come in contact with an environmental hazard and compare results to those who have not been </a:t>
            </a:r>
            <a:r>
              <a:rPr lang="en-US" sz="2000" dirty="0" smtClean="0">
                <a:solidFill>
                  <a:schemeClr val="tx1">
                    <a:lumMod val="75000"/>
                    <a:lumOff val="25000"/>
                  </a:schemeClr>
                </a:solidFill>
                <a:latin typeface="Arial" panose="020B0604020202020204" pitchFamily="34" charset="0"/>
                <a:cs typeface="Arial" panose="020B0604020202020204" pitchFamily="34" charset="0"/>
              </a:rPr>
              <a:t>exposed.</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0"/>
          </p:nvPr>
        </p:nvSpPr>
        <p:spPr/>
        <p:txBody>
          <a:bodyPr/>
          <a:lstStyle/>
          <a:p>
            <a:fld id="{83DCE0FD-225F-4A7C-A2D5-29F3F12D3456}" type="slidenum">
              <a:rPr lang="en-US" smtClean="0"/>
              <a:t>51</a:t>
            </a:fld>
            <a:endParaRPr lang="en-US"/>
          </a:p>
        </p:txBody>
      </p:sp>
      <p:sp>
        <p:nvSpPr>
          <p:cNvPr id="4" name="TextBox 3">
            <a:hlinkClick r:id="rId3"/>
          </p:cNvPr>
          <p:cNvSpPr txBox="1"/>
          <p:nvPr/>
        </p:nvSpPr>
        <p:spPr>
          <a:xfrm>
            <a:off x="5927320" y="1609606"/>
            <a:ext cx="3216680" cy="3754874"/>
          </a:xfrm>
          <a:prstGeom prst="rect">
            <a:avLst/>
          </a:prstGeom>
          <a:solidFill>
            <a:srgbClr val="02084E"/>
          </a:solidFill>
          <a:ln>
            <a:noFill/>
          </a:ln>
        </p:spPr>
        <p:txBody>
          <a:bodyPr wrap="square" rtlCol="0">
            <a:spAutoFit/>
          </a:bodyPr>
          <a:lstStyle/>
          <a:p>
            <a:r>
              <a:rPr lang="en-US" sz="1400" b="1" dirty="0" smtClean="0">
                <a:solidFill>
                  <a:schemeClr val="bg1"/>
                </a:solidFill>
              </a:rPr>
              <a:t>Read about examples of CDC’s environmental epidemiology activities, such as:</a:t>
            </a:r>
          </a:p>
          <a:p>
            <a:endParaRPr lang="en-US" sz="1400" b="1" dirty="0" smtClean="0">
              <a:solidFill>
                <a:schemeClr val="bg1"/>
              </a:solidFill>
            </a:endParaRPr>
          </a:p>
          <a:p>
            <a:pPr marL="285750" indent="-285750">
              <a:buFont typeface="Arial" panose="020B0604020202020204" pitchFamily="34" charset="0"/>
              <a:buChar char="•"/>
            </a:pPr>
            <a:r>
              <a:rPr lang="en-US" sz="1400" b="1" dirty="0">
                <a:solidFill>
                  <a:schemeClr val="bg1"/>
                </a:solidFill>
              </a:rPr>
              <a:t>E-cigarette study sparks national attention around e-cigarettes and nicotine toxicity </a:t>
            </a:r>
          </a:p>
          <a:p>
            <a:pPr marL="285750" indent="-285750">
              <a:buFont typeface="Arial" panose="020B0604020202020204" pitchFamily="34" charset="0"/>
              <a:buChar char="•"/>
            </a:pPr>
            <a:endParaRPr lang="en-US" sz="1400" b="1" dirty="0">
              <a:solidFill>
                <a:schemeClr val="bg1"/>
              </a:solidFill>
            </a:endParaRPr>
          </a:p>
          <a:p>
            <a:pPr marL="285750" indent="-285750">
              <a:buFont typeface="Arial" panose="020B0604020202020204" pitchFamily="34" charset="0"/>
              <a:buChar char="•"/>
            </a:pPr>
            <a:r>
              <a:rPr lang="en-US" sz="1400" b="1" dirty="0">
                <a:solidFill>
                  <a:schemeClr val="bg1"/>
                </a:solidFill>
              </a:rPr>
              <a:t>Rise in Colorado ED visits launches epi investigation associated with synthetic marijuana </a:t>
            </a:r>
          </a:p>
          <a:p>
            <a:pPr marL="285750" indent="-285750">
              <a:buFont typeface="Arial" panose="020B0604020202020204" pitchFamily="34" charset="0"/>
              <a:buChar char="•"/>
            </a:pPr>
            <a:endParaRPr lang="en-US" sz="1400" b="1" dirty="0">
              <a:solidFill>
                <a:schemeClr val="bg1"/>
              </a:solidFill>
            </a:endParaRPr>
          </a:p>
          <a:p>
            <a:pPr marL="285750" indent="-285750">
              <a:buFont typeface="Arial" panose="020B0604020202020204" pitchFamily="34" charset="0"/>
              <a:buChar char="•"/>
            </a:pPr>
            <a:r>
              <a:rPr lang="en-US" sz="1400" b="1" dirty="0">
                <a:solidFill>
                  <a:schemeClr val="bg1"/>
                </a:solidFill>
              </a:rPr>
              <a:t>Epi investigation finds steroid-laced vitamins and minerals; Purity First offers product </a:t>
            </a:r>
            <a:r>
              <a:rPr lang="en-US" sz="1400" b="1" dirty="0" smtClean="0">
                <a:solidFill>
                  <a:schemeClr val="bg1"/>
                </a:solidFill>
              </a:rPr>
              <a:t>recalls</a:t>
            </a:r>
          </a:p>
        </p:txBody>
      </p:sp>
      <p:sp>
        <p:nvSpPr>
          <p:cNvPr id="7"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8" name="Rectangle 7"/>
          <p:cNvSpPr/>
          <p:nvPr/>
        </p:nvSpPr>
        <p:spPr>
          <a:xfrm>
            <a:off x="5927320" y="5364431"/>
            <a:ext cx="3216680" cy="584775"/>
          </a:xfrm>
          <a:prstGeom prst="rect">
            <a:avLst/>
          </a:prstGeom>
        </p:spPr>
        <p:txBody>
          <a:bodyPr wrap="square">
            <a:spAutoFit/>
          </a:bodyPr>
          <a:lstStyle/>
          <a:p>
            <a:r>
              <a:rPr lang="en-US" sz="1600" dirty="0">
                <a:hlinkClick r:id="rId3"/>
              </a:rPr>
              <a:t>https://</a:t>
            </a:r>
            <a:r>
              <a:rPr lang="en-US" sz="1600" dirty="0" smtClean="0">
                <a:hlinkClick r:id="rId3"/>
              </a:rPr>
              <a:t>www.cdc.gov/nceh/tracking/successstories_combined.html</a:t>
            </a:r>
            <a:r>
              <a:rPr lang="en-US" sz="1600" dirty="0" smtClean="0"/>
              <a:t> </a:t>
            </a:r>
            <a:endParaRPr lang="en-US" sz="1600" dirty="0"/>
          </a:p>
        </p:txBody>
      </p:sp>
    </p:spTree>
    <p:extLst>
      <p:ext uri="{BB962C8B-B14F-4D97-AF65-F5344CB8AC3E}">
        <p14:creationId xmlns:p14="http://schemas.microsoft.com/office/powerpoint/2010/main" val="1624674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 y="95693"/>
            <a:ext cx="8996539" cy="843480"/>
          </a:xfrm>
        </p:spPr>
        <p:txBody>
          <a:bodyPr>
            <a:noAutofit/>
          </a:bodyPr>
          <a:lstStyle/>
          <a:p>
            <a:r>
              <a:rPr lang="en-US" sz="3200" dirty="0" smtClean="0"/>
              <a:t>DATA ARE ESSENTIAL TO PUBLIC HEALTH.</a:t>
            </a:r>
            <a:endParaRPr lang="en-US" sz="3200" b="1" dirty="0"/>
          </a:p>
        </p:txBody>
      </p:sp>
      <p:sp>
        <p:nvSpPr>
          <p:cNvPr id="3" name="Slide Number Placeholder 2"/>
          <p:cNvSpPr>
            <a:spLocks noGrp="1"/>
          </p:cNvSpPr>
          <p:nvPr>
            <p:ph type="sldNum" sz="quarter" idx="12"/>
          </p:nvPr>
        </p:nvSpPr>
        <p:spPr/>
        <p:txBody>
          <a:bodyPr/>
          <a:lstStyle/>
          <a:p>
            <a:fld id="{83DCE0FD-225F-4A7C-A2D5-29F3F12D3456}" type="slidenum">
              <a:rPr lang="en-US" smtClean="0"/>
              <a:t>52</a:t>
            </a:fld>
            <a:endParaRPr lang="en-US"/>
          </a:p>
        </p:txBody>
      </p:sp>
      <p:sp>
        <p:nvSpPr>
          <p:cNvPr id="6" name="TextBox 5"/>
          <p:cNvSpPr txBox="1"/>
          <p:nvPr/>
        </p:nvSpPr>
        <p:spPr>
          <a:xfrm>
            <a:off x="180754" y="873381"/>
            <a:ext cx="8644270" cy="1908215"/>
          </a:xfrm>
          <a:prstGeom prst="rect">
            <a:avLst/>
          </a:prstGeom>
          <a:noFill/>
        </p:spPr>
        <p:txBody>
          <a:bodyPr wrap="square" rtlCol="0">
            <a:spAutoFit/>
          </a:bodyPr>
          <a:lstStyle/>
          <a:p>
            <a:pPr lvl="0"/>
            <a:r>
              <a:rPr lang="en-US" sz="2000" dirty="0">
                <a:solidFill>
                  <a:schemeClr val="tx1">
                    <a:lumMod val="75000"/>
                    <a:lumOff val="25000"/>
                  </a:schemeClr>
                </a:solidFill>
              </a:rPr>
              <a:t>As mentioned earlier, environmental causes of chronic diseases can be hard to identify. Measuring amounts of hazardous substances in our environment in a standard way, tracing the spread of these over time and area, seeing how they show up in human tissues, and understanding how they may cause illness is critical. </a:t>
            </a:r>
          </a:p>
          <a:p>
            <a:endParaRPr lang="en-US" dirty="0"/>
          </a:p>
        </p:txBody>
      </p:sp>
      <p:pic>
        <p:nvPicPr>
          <p:cNvPr id="1026" name="Picture 2" descr="C:\Users\mackenzie welsh\Desktop\614746468_DataComputerC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8678" y="2573568"/>
            <a:ext cx="5578080" cy="3700756"/>
          </a:xfrm>
          <a:prstGeom prst="rect">
            <a:avLst/>
          </a:prstGeom>
          <a:noFill/>
          <a:extLst>
            <a:ext uri="{909E8E84-426E-40DD-AFC4-6F175D3DCCD1}">
              <a14:hiddenFill xmlns:a14="http://schemas.microsoft.com/office/drawing/2010/main">
                <a:solidFill>
                  <a:srgbClr val="FFFFFF"/>
                </a:solidFill>
              </a14:hiddenFill>
            </a:ext>
          </a:extLst>
        </p:spPr>
      </p:pic>
      <p:sp>
        <p:nvSpPr>
          <p:cNvPr id="7" name="Next">
            <a:hlinkClick r:id="rId4" action="ppaction://hlinksldjump"/>
          </p:cNvPr>
          <p:cNvSpPr/>
          <p:nvPr/>
        </p:nvSpPr>
        <p:spPr>
          <a:xfrm>
            <a:off x="7259444" y="6110868"/>
            <a:ext cx="1683328" cy="477884"/>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592203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6" y="61992"/>
            <a:ext cx="8229600" cy="1143000"/>
          </a:xfrm>
        </p:spPr>
        <p:txBody>
          <a:bodyPr>
            <a:normAutofit/>
          </a:bodyPr>
          <a:lstStyle/>
          <a:p>
            <a:r>
              <a:rPr lang="en-US" sz="3200" b="1" dirty="0" smtClean="0"/>
              <a:t>PUBLIC HEALTH SURVEILLANCE IS…</a:t>
            </a:r>
            <a:endParaRPr lang="en-US" sz="3200" b="1" dirty="0"/>
          </a:p>
        </p:txBody>
      </p:sp>
      <p:sp>
        <p:nvSpPr>
          <p:cNvPr id="3" name="Content Placeholder 2"/>
          <p:cNvSpPr>
            <a:spLocks noGrp="1"/>
          </p:cNvSpPr>
          <p:nvPr>
            <p:ph sz="half" idx="1"/>
          </p:nvPr>
        </p:nvSpPr>
        <p:spPr>
          <a:xfrm>
            <a:off x="236258" y="1461296"/>
            <a:ext cx="4722503" cy="3509961"/>
          </a:xfrm>
        </p:spPr>
        <p:txBody>
          <a:bodyPr>
            <a:normAutofit/>
          </a:bodyPr>
          <a:lstStyle/>
          <a:p>
            <a:pPr marL="0" indent="0">
              <a:buNone/>
            </a:pPr>
            <a:r>
              <a:rPr lang="en-US" sz="2600" dirty="0">
                <a:latin typeface="+mn-lt"/>
              </a:rPr>
              <a:t>T</a:t>
            </a:r>
            <a:r>
              <a:rPr lang="en-US" sz="2600" dirty="0" smtClean="0">
                <a:latin typeface="+mn-lt"/>
              </a:rPr>
              <a:t>he </a:t>
            </a:r>
            <a:r>
              <a:rPr lang="en-US" sz="2600" dirty="0">
                <a:latin typeface="+mn-lt"/>
              </a:rPr>
              <a:t>continuous, systematic </a:t>
            </a:r>
            <a:r>
              <a:rPr lang="en-US" sz="2600" b="1" dirty="0">
                <a:latin typeface="+mn-lt"/>
              </a:rPr>
              <a:t>collection</a:t>
            </a:r>
            <a:r>
              <a:rPr lang="en-US" sz="2600" dirty="0">
                <a:latin typeface="+mn-lt"/>
              </a:rPr>
              <a:t>, </a:t>
            </a:r>
            <a:r>
              <a:rPr lang="en-US" sz="2600" b="1" dirty="0">
                <a:latin typeface="+mn-lt"/>
              </a:rPr>
              <a:t>analysis</a:t>
            </a:r>
            <a:r>
              <a:rPr lang="en-US" sz="2600" dirty="0">
                <a:latin typeface="+mn-lt"/>
              </a:rPr>
              <a:t>, and </a:t>
            </a:r>
            <a:r>
              <a:rPr lang="en-US" sz="2600" b="1" dirty="0">
                <a:latin typeface="+mn-lt"/>
              </a:rPr>
              <a:t>interpretation</a:t>
            </a:r>
            <a:r>
              <a:rPr lang="en-US" sz="2600" dirty="0">
                <a:latin typeface="+mn-lt"/>
              </a:rPr>
              <a:t> of health-related data needed for the planning, implementation, and evaluation of public health </a:t>
            </a:r>
            <a:r>
              <a:rPr lang="en-US" sz="2600" dirty="0" smtClean="0">
                <a:latin typeface="+mn-lt"/>
              </a:rPr>
              <a:t>practice.</a:t>
            </a:r>
            <a:endParaRPr lang="en-US" sz="2600" dirty="0">
              <a:latin typeface="+mn-lt"/>
            </a:endParaRPr>
          </a:p>
        </p:txBody>
      </p:sp>
      <p:grpSp>
        <p:nvGrpSpPr>
          <p:cNvPr id="10" name="Group 9"/>
          <p:cNvGrpSpPr/>
          <p:nvPr/>
        </p:nvGrpSpPr>
        <p:grpSpPr>
          <a:xfrm>
            <a:off x="5067946" y="1461296"/>
            <a:ext cx="3793832" cy="4204530"/>
            <a:chOff x="5666379" y="1376022"/>
            <a:chExt cx="3293625" cy="3784701"/>
          </a:xfrm>
        </p:grpSpPr>
        <p:sp>
          <p:nvSpPr>
            <p:cNvPr id="6" name="Rectangle 5"/>
            <p:cNvSpPr/>
            <p:nvPr/>
          </p:nvSpPr>
          <p:spPr>
            <a:xfrm>
              <a:off x="5666379" y="1376022"/>
              <a:ext cx="3293625" cy="378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55957" y="3697937"/>
              <a:ext cx="2914468" cy="969656"/>
            </a:xfrm>
            <a:prstGeom prst="rect">
              <a:avLst/>
            </a:prstGeom>
            <a:ln>
              <a:noFill/>
            </a:ln>
          </p:spPr>
          <p:txBody>
            <a:bodyPr wrap="square">
              <a:spAutoFit/>
            </a:bodyPr>
            <a:lstStyle/>
            <a:p>
              <a:r>
                <a:rPr lang="en-US" sz="1600" dirty="0" smtClean="0"/>
                <a:t>Watch this video to learn more about the basics of public health surveillance from </a:t>
              </a:r>
              <a:r>
                <a:rPr lang="en-US" sz="1600" dirty="0" smtClean="0">
                  <a:solidFill>
                    <a:srgbClr val="02084E"/>
                  </a:solidFill>
                  <a:hlinkClick r:id="rId2"/>
                </a:rPr>
                <a:t>CDC’s Public Health 101 series</a:t>
              </a:r>
              <a:r>
                <a:rPr lang="en-US" sz="1600" dirty="0">
                  <a:solidFill>
                    <a:srgbClr val="02084E"/>
                  </a:solidFill>
                </a:rPr>
                <a: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55957" y="1376022"/>
              <a:ext cx="2646185" cy="2090177"/>
            </a:xfrm>
            <a:prstGeom prst="rect">
              <a:avLst/>
            </a:prstGeom>
            <a:ln>
              <a:noFill/>
            </a:ln>
          </p:spPr>
        </p:pic>
        <p:sp>
          <p:nvSpPr>
            <p:cNvPr id="9" name="Rectangle 8"/>
            <p:cNvSpPr/>
            <p:nvPr/>
          </p:nvSpPr>
          <p:spPr>
            <a:xfrm>
              <a:off x="5855957" y="4641985"/>
              <a:ext cx="2810690" cy="304749"/>
            </a:xfrm>
            <a:prstGeom prst="rect">
              <a:avLst/>
            </a:prstGeom>
            <a:ln>
              <a:noFill/>
            </a:ln>
          </p:spPr>
          <p:txBody>
            <a:bodyPr wrap="none">
              <a:spAutoFit/>
            </a:bodyPr>
            <a:lstStyle/>
            <a:p>
              <a:r>
                <a:rPr lang="en-US" sz="1600" b="1" dirty="0">
                  <a:solidFill>
                    <a:srgbClr val="02084E"/>
                  </a:solidFill>
                  <a:hlinkClick r:id="rId4"/>
                </a:rPr>
                <a:t>https://</a:t>
              </a:r>
              <a:r>
                <a:rPr lang="en-US" sz="1600" b="1" dirty="0" smtClean="0">
                  <a:solidFill>
                    <a:srgbClr val="02084E"/>
                  </a:solidFill>
                  <a:hlinkClick r:id="rId4"/>
                </a:rPr>
                <a:t>youtu.be/kATQimRXcs4</a:t>
              </a:r>
              <a:r>
                <a:rPr lang="en-US" sz="1600" b="1" dirty="0" smtClean="0">
                  <a:solidFill>
                    <a:srgbClr val="02084E"/>
                  </a:solidFill>
                </a:rPr>
                <a:t> </a:t>
              </a:r>
              <a:endParaRPr lang="en-US" sz="1600" b="1" dirty="0">
                <a:solidFill>
                  <a:srgbClr val="02084E"/>
                </a:solidFill>
              </a:endParaRPr>
            </a:p>
          </p:txBody>
        </p:sp>
      </p:grpSp>
      <p:sp>
        <p:nvSpPr>
          <p:cNvPr id="4" name="Slide Number Placeholder 3"/>
          <p:cNvSpPr>
            <a:spLocks noGrp="1"/>
          </p:cNvSpPr>
          <p:nvPr>
            <p:ph type="sldNum" sz="quarter" idx="10"/>
          </p:nvPr>
        </p:nvSpPr>
        <p:spPr/>
        <p:txBody>
          <a:bodyPr/>
          <a:lstStyle/>
          <a:p>
            <a:fld id="{83DCE0FD-225F-4A7C-A2D5-29F3F12D3456}" type="slidenum">
              <a:rPr lang="en-US" smtClean="0"/>
              <a:t>53</a:t>
            </a:fld>
            <a:endParaRPr lang="en-US"/>
          </a:p>
        </p:txBody>
      </p:sp>
      <p:sp>
        <p:nvSpPr>
          <p:cNvPr id="11" name="Next">
            <a:hlinkClick r:id="rId5"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8" name="Rectangle 7"/>
          <p:cNvSpPr/>
          <p:nvPr/>
        </p:nvSpPr>
        <p:spPr>
          <a:xfrm>
            <a:off x="1801368" y="6499063"/>
            <a:ext cx="4572000" cy="246221"/>
          </a:xfrm>
          <a:prstGeom prst="rect">
            <a:avLst/>
          </a:prstGeom>
        </p:spPr>
        <p:txBody>
          <a:bodyPr>
            <a:spAutoFit/>
          </a:bodyPr>
          <a:lstStyle/>
          <a:p>
            <a:r>
              <a:rPr lang="en-US" sz="1000" dirty="0">
                <a:hlinkClick r:id="rId2"/>
              </a:rPr>
              <a:t>https://</a:t>
            </a:r>
            <a:r>
              <a:rPr lang="en-US" sz="1000" dirty="0" smtClean="0">
                <a:hlinkClick r:id="rId2"/>
              </a:rPr>
              <a:t>www.cdc.gov/publichealth101/index.html</a:t>
            </a:r>
            <a:r>
              <a:rPr lang="en-US" sz="1000" dirty="0" smtClean="0"/>
              <a:t> </a:t>
            </a:r>
            <a:endParaRPr lang="en-US" sz="1000" dirty="0"/>
          </a:p>
        </p:txBody>
      </p:sp>
    </p:spTree>
    <p:extLst>
      <p:ext uri="{BB962C8B-B14F-4D97-AF65-F5344CB8AC3E}">
        <p14:creationId xmlns:p14="http://schemas.microsoft.com/office/powerpoint/2010/main" val="4031344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0" y="241135"/>
            <a:ext cx="9016410" cy="854112"/>
          </a:xfrm>
        </p:spPr>
        <p:txBody>
          <a:bodyPr>
            <a:noAutofit/>
          </a:bodyPr>
          <a:lstStyle/>
          <a:p>
            <a:r>
              <a:rPr lang="en-US" sz="3200" b="1" dirty="0" smtClean="0"/>
              <a:t>ENVIRONMENTAL PUBLIC HEALTH SURVEILLANCE DATA </a:t>
            </a:r>
            <a:endParaRPr lang="en-US" sz="3200" b="1" dirty="0"/>
          </a:p>
        </p:txBody>
      </p:sp>
      <p:sp>
        <p:nvSpPr>
          <p:cNvPr id="3" name="Content Placeholder 2"/>
          <p:cNvSpPr>
            <a:spLocks noGrp="1"/>
          </p:cNvSpPr>
          <p:nvPr>
            <p:ph sz="half" idx="1"/>
          </p:nvPr>
        </p:nvSpPr>
        <p:spPr>
          <a:xfrm>
            <a:off x="190747" y="1272946"/>
            <a:ext cx="8068783" cy="1048486"/>
          </a:xfrm>
        </p:spPr>
        <p:txBody>
          <a:bodyPr>
            <a:normAutofit fontScale="85000" lnSpcReduction="20000"/>
          </a:bodyPr>
          <a:lstStyle/>
          <a:p>
            <a:pPr marL="0" indent="0">
              <a:buNone/>
            </a:pPr>
            <a:r>
              <a:rPr lang="en-US" dirty="0" smtClean="0"/>
              <a:t>There are several types of data that are important and useful to environmental public health practice. Click on a data source to learn more!</a:t>
            </a:r>
            <a:endParaRPr lang="en-US" dirty="0"/>
          </a:p>
        </p:txBody>
      </p:sp>
      <p:grpSp>
        <p:nvGrpSpPr>
          <p:cNvPr id="9" name="Group 8"/>
          <p:cNvGrpSpPr/>
          <p:nvPr/>
        </p:nvGrpSpPr>
        <p:grpSpPr>
          <a:xfrm>
            <a:off x="879504" y="2639940"/>
            <a:ext cx="6943061" cy="3153080"/>
            <a:chOff x="879504" y="2639940"/>
            <a:chExt cx="6943061" cy="3153080"/>
          </a:xfrm>
        </p:grpSpPr>
        <p:grpSp>
          <p:nvGrpSpPr>
            <p:cNvPr id="22" name="Group 21"/>
            <p:cNvGrpSpPr/>
            <p:nvPr/>
          </p:nvGrpSpPr>
          <p:grpSpPr>
            <a:xfrm>
              <a:off x="879504" y="4642804"/>
              <a:ext cx="2940876" cy="1150216"/>
              <a:chOff x="879504" y="4626323"/>
              <a:chExt cx="2940876" cy="1150216"/>
            </a:xfrm>
          </p:grpSpPr>
          <p:sp>
            <p:nvSpPr>
              <p:cNvPr id="7" name="Exposure Data">
                <a:hlinkClick r:id="rId2" action="ppaction://hlinksldjump"/>
              </p:cNvPr>
              <p:cNvSpPr txBox="1"/>
              <p:nvPr/>
            </p:nvSpPr>
            <p:spPr>
              <a:xfrm>
                <a:off x="1968197" y="4771065"/>
                <a:ext cx="1852183" cy="830996"/>
              </a:xfrm>
              <a:prstGeom prst="rect">
                <a:avLst/>
              </a:prstGeom>
              <a:noFill/>
            </p:spPr>
            <p:txBody>
              <a:bodyPr wrap="square" rtlCol="0">
                <a:spAutoFit/>
              </a:bodyPr>
              <a:lstStyle/>
              <a:p>
                <a:r>
                  <a:rPr lang="en-US" sz="2400" dirty="0" smtClean="0">
                    <a:solidFill>
                      <a:schemeClr val="tx1">
                        <a:lumMod val="75000"/>
                        <a:lumOff val="25000"/>
                      </a:schemeClr>
                    </a:solidFill>
                    <a:latin typeface="Arial" panose="020B0604020202020204" pitchFamily="34" charset="0"/>
                    <a:cs typeface="Arial" panose="020B0604020202020204" pitchFamily="34" charset="0"/>
                    <a:hlinkClick r:id="rId2" action="ppaction://hlinksldjump"/>
                  </a:rPr>
                  <a:t>Exposure Data</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2" name="Group 31"/>
              <p:cNvGrpSpPr/>
              <p:nvPr/>
            </p:nvGrpSpPr>
            <p:grpSpPr>
              <a:xfrm>
                <a:off x="879504" y="4626323"/>
                <a:ext cx="1063540" cy="1150216"/>
                <a:chOff x="6168787" y="3523404"/>
                <a:chExt cx="873457" cy="863707"/>
              </a:xfrm>
            </p:grpSpPr>
            <p:sp>
              <p:nvSpPr>
                <p:cNvPr id="18" name="Oval 17">
                  <a:hlinkClick r:id="rId2" action="ppaction://hlinksldjump"/>
                </p:cNvPr>
                <p:cNvSpPr/>
                <p:nvPr/>
              </p:nvSpPr>
              <p:spPr>
                <a:xfrm>
                  <a:off x="6168787" y="3523404"/>
                  <a:ext cx="873457" cy="863707"/>
                </a:xfrm>
                <a:prstGeom prst="ellipse">
                  <a:avLst/>
                </a:prstGeom>
                <a:noFill/>
                <a:ln w="38100">
                  <a:solidFill>
                    <a:srgbClr val="E3B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2" action="ppaction://hlinksldjump"/>
                </p:cNvPr>
                <p:cNvPicPr>
                  <a:picLocks noChangeAspect="1"/>
                </p:cNvPicPr>
                <p:nvPr/>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b="39165"/>
                <a:stretch/>
              </p:blipFill>
              <p:spPr>
                <a:xfrm>
                  <a:off x="6309415" y="3656840"/>
                  <a:ext cx="592200" cy="611573"/>
                </a:xfrm>
                <a:prstGeom prst="rect">
                  <a:avLst/>
                </a:prstGeom>
              </p:spPr>
            </p:pic>
          </p:grpSp>
        </p:grpSp>
        <p:grpSp>
          <p:nvGrpSpPr>
            <p:cNvPr id="20" name="Group 19"/>
            <p:cNvGrpSpPr/>
            <p:nvPr/>
          </p:nvGrpSpPr>
          <p:grpSpPr>
            <a:xfrm>
              <a:off x="4835923" y="2639940"/>
              <a:ext cx="2708393" cy="1150216"/>
              <a:chOff x="4835923" y="2639940"/>
              <a:chExt cx="2708393" cy="1150216"/>
            </a:xfrm>
          </p:grpSpPr>
          <p:sp>
            <p:nvSpPr>
              <p:cNvPr id="6" name="Health Data">
                <a:hlinkClick r:id="rId4" action="ppaction://hlinksldjump"/>
              </p:cNvPr>
              <p:cNvSpPr txBox="1"/>
              <p:nvPr/>
            </p:nvSpPr>
            <p:spPr>
              <a:xfrm>
                <a:off x="5955817" y="2784682"/>
                <a:ext cx="1588499" cy="830996"/>
              </a:xfrm>
              <a:prstGeom prst="rect">
                <a:avLst/>
              </a:prstGeom>
              <a:noFill/>
            </p:spPr>
            <p:txBody>
              <a:bodyPr wrap="square" rtlCol="0">
                <a:spAutoFit/>
              </a:bodyPr>
              <a:lstStyle/>
              <a:p>
                <a:r>
                  <a:rPr lang="en-US" sz="2400" dirty="0" smtClean="0">
                    <a:solidFill>
                      <a:schemeClr val="tx1">
                        <a:lumMod val="75000"/>
                        <a:lumOff val="25000"/>
                      </a:schemeClr>
                    </a:solidFill>
                    <a:latin typeface="Arial" panose="020B0604020202020204" pitchFamily="34" charset="0"/>
                    <a:cs typeface="Arial" panose="020B0604020202020204" pitchFamily="34" charset="0"/>
                    <a:hlinkClick r:id="rId4" action="ppaction://hlinksldjump"/>
                  </a:rPr>
                  <a:t>Health </a:t>
                </a:r>
                <a:r>
                  <a:rPr lang="en-US" sz="2400" dirty="0">
                    <a:solidFill>
                      <a:schemeClr val="tx1">
                        <a:lumMod val="75000"/>
                        <a:lumOff val="25000"/>
                      </a:schemeClr>
                    </a:solidFill>
                    <a:latin typeface="Arial" panose="020B0604020202020204" pitchFamily="34" charset="0"/>
                    <a:cs typeface="Arial" panose="020B0604020202020204" pitchFamily="34" charset="0"/>
                    <a:hlinkClick r:id="rId4" action="ppaction://hlinksldjump"/>
                  </a:rPr>
                  <a:t/>
                </a:r>
                <a:br>
                  <a:rPr lang="en-US" sz="2400" dirty="0">
                    <a:solidFill>
                      <a:schemeClr val="tx1">
                        <a:lumMod val="75000"/>
                        <a:lumOff val="25000"/>
                      </a:schemeClr>
                    </a:solidFill>
                    <a:latin typeface="Arial" panose="020B0604020202020204" pitchFamily="34" charset="0"/>
                    <a:cs typeface="Arial" panose="020B0604020202020204" pitchFamily="34" charset="0"/>
                    <a:hlinkClick r:id="rId4" action="ppaction://hlinksldjump"/>
                  </a:rPr>
                </a:br>
                <a:r>
                  <a:rPr lang="en-US" sz="2400" dirty="0" smtClean="0">
                    <a:solidFill>
                      <a:schemeClr val="tx1">
                        <a:lumMod val="75000"/>
                        <a:lumOff val="25000"/>
                      </a:schemeClr>
                    </a:solidFill>
                    <a:latin typeface="Arial" panose="020B0604020202020204" pitchFamily="34" charset="0"/>
                    <a:cs typeface="Arial" panose="020B0604020202020204" pitchFamily="34" charset="0"/>
                    <a:hlinkClick r:id="rId4" action="ppaction://hlinksldjump"/>
                  </a:rPr>
                  <a:t>Data</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3" name="Group 32"/>
              <p:cNvGrpSpPr/>
              <p:nvPr/>
            </p:nvGrpSpPr>
            <p:grpSpPr>
              <a:xfrm>
                <a:off x="4835923" y="2639940"/>
                <a:ext cx="1063540" cy="1150216"/>
                <a:chOff x="3760710" y="3523404"/>
                <a:chExt cx="873457" cy="863707"/>
              </a:xfrm>
            </p:grpSpPr>
            <p:pic>
              <p:nvPicPr>
                <p:cNvPr id="15" name="Picture 14"/>
                <p:cNvPicPr>
                  <a:picLocks noChangeAspect="1"/>
                </p:cNvPicPr>
                <p:nvPr/>
              </p:nvPicPr>
              <p:blipFill rotWithShape="1">
                <a:blip r:embed="rId5" cstate="email">
                  <a:duotone>
                    <a:prstClr val="black"/>
                    <a:srgbClr val="FF0000">
                      <a:tint val="45000"/>
                      <a:satMod val="400000"/>
                    </a:srgbClr>
                  </a:duotone>
                  <a:extLst>
                    <a:ext uri="{28A0092B-C50C-407E-A947-70E740481C1C}">
                      <a14:useLocalDpi xmlns:a14="http://schemas.microsoft.com/office/drawing/2010/main"/>
                    </a:ext>
                  </a:extLst>
                </a:blip>
                <a:srcRect t="1" r="-289" b="39257"/>
                <a:stretch/>
              </p:blipFill>
              <p:spPr>
                <a:xfrm>
                  <a:off x="3831544" y="3715477"/>
                  <a:ext cx="731788" cy="597780"/>
                </a:xfrm>
                <a:prstGeom prst="rect">
                  <a:avLst/>
                </a:prstGeom>
              </p:spPr>
            </p:pic>
            <p:sp>
              <p:nvSpPr>
                <p:cNvPr id="19" name="Oval 18">
                  <a:hlinkClick r:id="rId4" action="ppaction://hlinksldjump"/>
                </p:cNvPr>
                <p:cNvSpPr/>
                <p:nvPr/>
              </p:nvSpPr>
              <p:spPr>
                <a:xfrm>
                  <a:off x="3760710" y="3523404"/>
                  <a:ext cx="873457" cy="863707"/>
                </a:xfrm>
                <a:prstGeom prst="ellipse">
                  <a:avLst/>
                </a:prstGeom>
                <a:noFill/>
                <a:ln w="38100">
                  <a:solidFill>
                    <a:srgbClr val="71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881261" y="2639940"/>
              <a:ext cx="3451959" cy="1183175"/>
              <a:chOff x="881261" y="2623459"/>
              <a:chExt cx="3451959" cy="1183175"/>
            </a:xfrm>
          </p:grpSpPr>
          <p:sp>
            <p:nvSpPr>
              <p:cNvPr id="5" name="Enviro Hazard Data">
                <a:hlinkClick r:id="rId6" action="ppaction://hlinksldjump"/>
              </p:cNvPr>
              <p:cNvSpPr txBox="1"/>
              <p:nvPr/>
            </p:nvSpPr>
            <p:spPr>
              <a:xfrm>
                <a:off x="1968197" y="2784682"/>
                <a:ext cx="2365023" cy="830996"/>
              </a:xfrm>
              <a:prstGeom prst="rect">
                <a:avLst/>
              </a:prstGeom>
              <a:noFill/>
            </p:spPr>
            <p:txBody>
              <a:bodyPr wrap="square" rtlCol="0">
                <a:spAutoFit/>
              </a:bodyPr>
              <a:lstStyle/>
              <a:p>
                <a:r>
                  <a:rPr lang="en-US" sz="2400" dirty="0" smtClean="0">
                    <a:solidFill>
                      <a:schemeClr val="tx1">
                        <a:lumMod val="75000"/>
                        <a:lumOff val="25000"/>
                      </a:schemeClr>
                    </a:solidFill>
                    <a:latin typeface="Arial" panose="020B0604020202020204" pitchFamily="34" charset="0"/>
                    <a:cs typeface="Arial" panose="020B0604020202020204" pitchFamily="34" charset="0"/>
                    <a:hlinkClick r:id="rId6" action="ppaction://hlinksldjump"/>
                  </a:rPr>
                  <a:t>Environmental</a:t>
                </a:r>
                <a:r>
                  <a:rPr lang="en-US" sz="2400" dirty="0" smtClean="0">
                    <a:solidFill>
                      <a:schemeClr val="tx1">
                        <a:lumMod val="75000"/>
                        <a:lumOff val="25000"/>
                      </a:schemeClr>
                    </a:solidFill>
                    <a:latin typeface="Arial" panose="020B0604020202020204" pitchFamily="34" charset="0"/>
                    <a:cs typeface="Arial" panose="020B0604020202020204" pitchFamily="34" charset="0"/>
                  </a:rPr>
                  <a:t> </a:t>
                </a:r>
                <a:r>
                  <a:rPr lang="en-US" sz="2400" dirty="0" smtClean="0">
                    <a:solidFill>
                      <a:schemeClr val="tx1">
                        <a:lumMod val="75000"/>
                        <a:lumOff val="25000"/>
                      </a:schemeClr>
                    </a:solidFill>
                    <a:latin typeface="Arial" panose="020B0604020202020204" pitchFamily="34" charset="0"/>
                    <a:cs typeface="Arial" panose="020B0604020202020204" pitchFamily="34" charset="0"/>
                    <a:hlinkClick r:id="rId7" action="ppaction://hlinksldjump"/>
                  </a:rPr>
                  <a:t>Hazard Data</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7" name="Picture 26">
                <a:hlinkClick r:id="rId6" action="ppaction://hlinksldjump"/>
              </p:cNvPr>
              <p:cNvPicPr>
                <a:picLocks noChangeAspect="1"/>
              </p:cNvPicPr>
              <p:nvPr/>
            </p:nvPicPr>
            <p:blipFill>
              <a:blip r:embed="rId8">
                <a:duotone>
                  <a:schemeClr val="accent6">
                    <a:shade val="45000"/>
                    <a:satMod val="135000"/>
                  </a:schemeClr>
                  <a:prstClr val="white"/>
                </a:duotone>
              </a:blip>
              <a:stretch>
                <a:fillRect/>
              </a:stretch>
            </p:blipFill>
            <p:spPr>
              <a:xfrm>
                <a:off x="881261" y="2623459"/>
                <a:ext cx="1060024" cy="1183175"/>
              </a:xfrm>
              <a:prstGeom prst="rect">
                <a:avLst/>
              </a:prstGeom>
            </p:spPr>
          </p:pic>
        </p:grpSp>
        <p:grpSp>
          <p:nvGrpSpPr>
            <p:cNvPr id="21" name="Group 20"/>
            <p:cNvGrpSpPr/>
            <p:nvPr/>
          </p:nvGrpSpPr>
          <p:grpSpPr>
            <a:xfrm>
              <a:off x="4835920" y="4626319"/>
              <a:ext cx="2986645" cy="1150216"/>
              <a:chOff x="4835920" y="4626319"/>
              <a:chExt cx="2986645" cy="1150216"/>
            </a:xfrm>
          </p:grpSpPr>
          <p:sp>
            <p:nvSpPr>
              <p:cNvPr id="8" name="Pop data">
                <a:hlinkClick r:id="rId9" action="ppaction://hlinksldjump"/>
              </p:cNvPr>
              <p:cNvSpPr txBox="1"/>
              <p:nvPr/>
            </p:nvSpPr>
            <p:spPr>
              <a:xfrm>
                <a:off x="5955817" y="4771065"/>
                <a:ext cx="1866748" cy="830996"/>
              </a:xfrm>
              <a:prstGeom prst="rect">
                <a:avLst/>
              </a:prstGeom>
              <a:noFill/>
            </p:spPr>
            <p:txBody>
              <a:bodyPr wrap="square" rtlCol="0">
                <a:spAutoFit/>
              </a:bodyPr>
              <a:lstStyle/>
              <a:p>
                <a:r>
                  <a:rPr lang="en-US" sz="2400" dirty="0" smtClean="0">
                    <a:solidFill>
                      <a:schemeClr val="tx1">
                        <a:lumMod val="75000"/>
                        <a:lumOff val="25000"/>
                      </a:schemeClr>
                    </a:solidFill>
                    <a:latin typeface="Arial" panose="020B0604020202020204" pitchFamily="34" charset="0"/>
                    <a:cs typeface="Arial" panose="020B0604020202020204" pitchFamily="34" charset="0"/>
                    <a:hlinkClick r:id="rId9" action="ppaction://hlinksldjump"/>
                  </a:rPr>
                  <a:t>Population Data</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4835920" y="4626319"/>
                <a:ext cx="1063540" cy="1150216"/>
                <a:chOff x="1947943" y="4966731"/>
                <a:chExt cx="873457" cy="863707"/>
              </a:xfrm>
            </p:grpSpPr>
            <p:sp>
              <p:nvSpPr>
                <p:cNvPr id="47" name="Oval 46">
                  <a:hlinkClick r:id="rId9" action="ppaction://hlinksldjump"/>
                </p:cNvPr>
                <p:cNvSpPr/>
                <p:nvPr/>
              </p:nvSpPr>
              <p:spPr>
                <a:xfrm>
                  <a:off x="1947943" y="4966731"/>
                  <a:ext cx="873457" cy="863707"/>
                </a:xfrm>
                <a:prstGeom prst="ellipse">
                  <a:avLst/>
                </a:prstGeom>
                <a:solidFill>
                  <a:srgbClr val="0C0D0E"/>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1" name="Picture 2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00568" y="5196268"/>
                  <a:ext cx="568205" cy="481266"/>
                </a:xfrm>
                <a:prstGeom prst="rect">
                  <a:avLst/>
                </a:prstGeom>
                <a:solidFill>
                  <a:srgbClr val="2C2E30"/>
                </a:solidFill>
                <a:ln>
                  <a:noFill/>
                </a:ln>
              </p:spPr>
            </p:pic>
          </p:grpSp>
        </p:grpSp>
      </p:grpSp>
      <p:sp>
        <p:nvSpPr>
          <p:cNvPr id="10" name="Slide Number Placeholder 9"/>
          <p:cNvSpPr>
            <a:spLocks noGrp="1"/>
          </p:cNvSpPr>
          <p:nvPr>
            <p:ph type="sldNum" sz="quarter" idx="10"/>
          </p:nvPr>
        </p:nvSpPr>
        <p:spPr/>
        <p:txBody>
          <a:bodyPr/>
          <a:lstStyle/>
          <a:p>
            <a:fld id="{83DCE0FD-225F-4A7C-A2D5-29F3F12D3456}" type="slidenum">
              <a:rPr lang="en-US" smtClean="0"/>
              <a:t>54</a:t>
            </a:fld>
            <a:endParaRPr lang="en-US"/>
          </a:p>
        </p:txBody>
      </p:sp>
      <p:sp>
        <p:nvSpPr>
          <p:cNvPr id="24" name="Next">
            <a:hlinkClick r:id="rId6"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845123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962" y="81919"/>
            <a:ext cx="7394265" cy="846986"/>
          </a:xfrm>
        </p:spPr>
        <p:txBody>
          <a:bodyPr>
            <a:normAutofit/>
          </a:bodyPr>
          <a:lstStyle/>
          <a:p>
            <a:r>
              <a:rPr lang="en-US" sz="3200" b="1" dirty="0" smtClean="0"/>
              <a:t>ENVIRONMENTAL HAZARD DATA</a:t>
            </a:r>
            <a:endParaRPr lang="en-US" sz="3200" b="1" dirty="0"/>
          </a:p>
        </p:txBody>
      </p:sp>
      <p:sp>
        <p:nvSpPr>
          <p:cNvPr id="3" name="Content Placeholder 2"/>
          <p:cNvSpPr>
            <a:spLocks noGrp="1"/>
          </p:cNvSpPr>
          <p:nvPr>
            <p:ph sz="half" idx="1"/>
          </p:nvPr>
        </p:nvSpPr>
        <p:spPr>
          <a:xfrm>
            <a:off x="458520" y="859838"/>
            <a:ext cx="8856921" cy="893134"/>
          </a:xfrm>
        </p:spPr>
        <p:txBody>
          <a:bodyPr>
            <a:noAutofit/>
          </a:bodyPr>
          <a:lstStyle/>
          <a:p>
            <a:pPr marL="0" indent="0">
              <a:buNone/>
            </a:pPr>
            <a:r>
              <a:rPr lang="en-US" sz="2000" dirty="0"/>
              <a:t>The main types of hazard data that systems contain </a:t>
            </a:r>
            <a:r>
              <a:rPr lang="en-US" sz="2000" dirty="0" smtClean="0"/>
              <a:t>include the following: </a:t>
            </a:r>
            <a:endParaRPr lang="en-US" sz="2000" dirty="0"/>
          </a:p>
        </p:txBody>
      </p:sp>
      <p:grpSp>
        <p:nvGrpSpPr>
          <p:cNvPr id="15" name="Group 14"/>
          <p:cNvGrpSpPr/>
          <p:nvPr/>
        </p:nvGrpSpPr>
        <p:grpSpPr>
          <a:xfrm>
            <a:off x="458520" y="2753390"/>
            <a:ext cx="3763186" cy="2918852"/>
            <a:chOff x="5253222" y="4217017"/>
            <a:chExt cx="3763186" cy="2918852"/>
          </a:xfrm>
        </p:grpSpPr>
        <p:sp>
          <p:nvSpPr>
            <p:cNvPr id="4" name="Rectangle 3"/>
            <p:cNvSpPr/>
            <p:nvPr/>
          </p:nvSpPr>
          <p:spPr>
            <a:xfrm>
              <a:off x="5295164" y="4673656"/>
              <a:ext cx="3721244" cy="2462213"/>
            </a:xfrm>
            <a:prstGeom prst="rect">
              <a:avLst/>
            </a:prstGeom>
            <a:solidFill>
              <a:schemeClr val="bg1"/>
            </a:solidFill>
          </p:spPr>
          <p:txBody>
            <a:bodyPr wrap="square">
              <a:spAutoFit/>
            </a:bodyPr>
            <a:lstStyle/>
            <a:p>
              <a:r>
                <a:rPr lang="en-US" sz="1400" b="1" dirty="0" smtClean="0">
                  <a:solidFill>
                    <a:schemeClr val="tx1">
                      <a:lumMod val="75000"/>
                      <a:lumOff val="25000"/>
                    </a:schemeClr>
                  </a:solidFill>
                </a:rPr>
                <a:t>Modeling</a:t>
              </a:r>
              <a:r>
                <a:rPr lang="en-US" sz="1400" b="1" dirty="0">
                  <a:solidFill>
                    <a:schemeClr val="tx1">
                      <a:lumMod val="75000"/>
                      <a:lumOff val="25000"/>
                    </a:schemeClr>
                  </a:solidFill>
                </a:rPr>
                <a:t>:</a:t>
              </a:r>
              <a:r>
                <a:rPr lang="en-US" sz="1400" dirty="0">
                  <a:solidFill>
                    <a:schemeClr val="tx1">
                      <a:lumMod val="75000"/>
                      <a:lumOff val="25000"/>
                    </a:schemeClr>
                  </a:solidFill>
                </a:rPr>
                <a:t> </a:t>
              </a:r>
              <a:r>
                <a:rPr lang="en-US" sz="1400" dirty="0" smtClean="0">
                  <a:solidFill>
                    <a:schemeClr val="tx1">
                      <a:lumMod val="75000"/>
                      <a:lumOff val="25000"/>
                    </a:schemeClr>
                  </a:solidFill>
                </a:rPr>
                <a:t>A </a:t>
              </a:r>
              <a:r>
                <a:rPr lang="en-US" sz="1400" dirty="0">
                  <a:solidFill>
                    <a:schemeClr val="tx1">
                      <a:lumMod val="75000"/>
                      <a:lumOff val="25000"/>
                    </a:schemeClr>
                  </a:solidFill>
                </a:rPr>
                <a:t>mathematical method using known information to make simulations, estimates, or predictions about a system or condition</a:t>
              </a:r>
            </a:p>
            <a:p>
              <a:endParaRPr lang="en-US" sz="1400" dirty="0" smtClean="0">
                <a:solidFill>
                  <a:schemeClr val="tx1">
                    <a:lumMod val="75000"/>
                    <a:lumOff val="25000"/>
                  </a:schemeClr>
                </a:solidFill>
              </a:endParaRPr>
            </a:p>
            <a:p>
              <a:r>
                <a:rPr lang="en-US" sz="1400" dirty="0" smtClean="0">
                  <a:solidFill>
                    <a:schemeClr val="tx1">
                      <a:lumMod val="75000"/>
                      <a:lumOff val="25000"/>
                    </a:schemeClr>
                  </a:solidFill>
                </a:rPr>
                <a:t>For </a:t>
              </a:r>
              <a:r>
                <a:rPr lang="en-US" sz="1400" dirty="0">
                  <a:solidFill>
                    <a:schemeClr val="tx1">
                      <a:lumMod val="75000"/>
                      <a:lumOff val="25000"/>
                    </a:schemeClr>
                  </a:solidFill>
                </a:rPr>
                <a:t>example, modeled air data are used to estimate levels  of ozone and particulate matter in the air. These data are applied to areas that don't have air quality monitors and to fill in time gaps when monitors may not be recording data</a:t>
              </a:r>
              <a:r>
                <a:rPr lang="en-US" sz="1400" dirty="0"/>
                <a:t>.</a:t>
              </a:r>
            </a:p>
          </p:txBody>
        </p:sp>
        <p:sp>
          <p:nvSpPr>
            <p:cNvPr id="8" name="Rectangle 7"/>
            <p:cNvSpPr/>
            <p:nvPr/>
          </p:nvSpPr>
          <p:spPr>
            <a:xfrm>
              <a:off x="5253222" y="4217017"/>
              <a:ext cx="3222831" cy="461665"/>
            </a:xfrm>
            <a:prstGeom prst="rect">
              <a:avLst/>
            </a:prstGeom>
            <a:solidFill>
              <a:schemeClr val="tx2"/>
            </a:solidFill>
            <a:ln>
              <a:noFill/>
            </a:ln>
          </p:spPr>
          <p:txBody>
            <a:bodyPr wrap="square">
              <a:spAutoFit/>
            </a:bodyPr>
            <a:lstStyle/>
            <a:p>
              <a:r>
                <a:rPr lang="en-US" sz="2400" b="1" dirty="0" smtClean="0">
                  <a:solidFill>
                    <a:schemeClr val="bg1"/>
                  </a:solidFill>
                </a:rPr>
                <a:t>Modeling</a:t>
              </a:r>
              <a:endParaRPr lang="en-US" sz="2400" dirty="0">
                <a:solidFill>
                  <a:schemeClr val="bg1"/>
                </a:solidFill>
              </a:endParaRPr>
            </a:p>
          </p:txBody>
        </p:sp>
      </p:grpSp>
      <p:grpSp>
        <p:nvGrpSpPr>
          <p:cNvPr id="16" name="Group 15"/>
          <p:cNvGrpSpPr/>
          <p:nvPr/>
        </p:nvGrpSpPr>
        <p:grpSpPr>
          <a:xfrm>
            <a:off x="458520" y="1258645"/>
            <a:ext cx="3359889" cy="1413147"/>
            <a:chOff x="426622" y="1631445"/>
            <a:chExt cx="3359889" cy="1413147"/>
          </a:xfrm>
        </p:grpSpPr>
        <p:sp>
          <p:nvSpPr>
            <p:cNvPr id="5" name="Rectangle 4"/>
            <p:cNvSpPr/>
            <p:nvPr/>
          </p:nvSpPr>
          <p:spPr>
            <a:xfrm>
              <a:off x="426622" y="2090485"/>
              <a:ext cx="3359889" cy="954107"/>
            </a:xfrm>
            <a:prstGeom prst="rect">
              <a:avLst/>
            </a:prstGeom>
          </p:spPr>
          <p:txBody>
            <a:bodyPr wrap="square">
              <a:spAutoFit/>
            </a:bodyPr>
            <a:lstStyle/>
            <a:p>
              <a:r>
                <a:rPr lang="en-US" sz="1400" b="1" dirty="0">
                  <a:solidFill>
                    <a:schemeClr val="tx1">
                      <a:lumMod val="75000"/>
                      <a:lumOff val="25000"/>
                    </a:schemeClr>
                  </a:solidFill>
                </a:rPr>
                <a:t>Site specific: </a:t>
              </a:r>
              <a:r>
                <a:rPr lang="en-US" sz="1400" dirty="0">
                  <a:solidFill>
                    <a:schemeClr val="tx1">
                      <a:lumMod val="75000"/>
                      <a:lumOff val="25000"/>
                    </a:schemeClr>
                  </a:solidFill>
                </a:rPr>
                <a:t>S</a:t>
              </a:r>
              <a:r>
                <a:rPr lang="en-US" sz="1400" dirty="0" smtClean="0">
                  <a:solidFill>
                    <a:schemeClr val="tx1">
                      <a:lumMod val="75000"/>
                      <a:lumOff val="25000"/>
                    </a:schemeClr>
                  </a:solidFill>
                </a:rPr>
                <a:t>amples</a:t>
              </a:r>
              <a:r>
                <a:rPr lang="en-US" sz="1400" dirty="0">
                  <a:solidFill>
                    <a:schemeClr val="tx1">
                      <a:lumMod val="75000"/>
                      <a:lumOff val="25000"/>
                    </a:schemeClr>
                  </a:solidFill>
                </a:rPr>
                <a:t>, observations, inspection </a:t>
              </a:r>
              <a:r>
                <a:rPr lang="en-US" sz="1400" dirty="0" smtClean="0">
                  <a:solidFill>
                    <a:schemeClr val="tx1">
                      <a:lumMod val="75000"/>
                      <a:lumOff val="25000"/>
                    </a:schemeClr>
                  </a:solidFill>
                </a:rPr>
                <a:t>reports, </a:t>
              </a:r>
              <a:r>
                <a:rPr lang="en-US" sz="1400" dirty="0">
                  <a:solidFill>
                    <a:schemeClr val="tx1">
                      <a:lumMod val="75000"/>
                      <a:lumOff val="25000"/>
                    </a:schemeClr>
                  </a:solidFill>
                </a:rPr>
                <a:t>or source/compliance tests conducted at a specific location </a:t>
              </a:r>
              <a:endParaRPr lang="en-US" sz="1400" b="1" dirty="0">
                <a:solidFill>
                  <a:schemeClr val="tx1">
                    <a:lumMod val="75000"/>
                    <a:lumOff val="25000"/>
                  </a:schemeClr>
                </a:solidFill>
              </a:endParaRPr>
            </a:p>
          </p:txBody>
        </p:sp>
        <p:sp>
          <p:nvSpPr>
            <p:cNvPr id="9" name="Rectangle 8"/>
            <p:cNvSpPr/>
            <p:nvPr/>
          </p:nvSpPr>
          <p:spPr>
            <a:xfrm>
              <a:off x="479787" y="1631445"/>
              <a:ext cx="3169666" cy="461665"/>
            </a:xfrm>
            <a:prstGeom prst="rect">
              <a:avLst/>
            </a:prstGeom>
            <a:solidFill>
              <a:schemeClr val="tx2"/>
            </a:solidFill>
            <a:ln>
              <a:noFill/>
            </a:ln>
          </p:spPr>
          <p:txBody>
            <a:bodyPr wrap="square">
              <a:spAutoFit/>
            </a:bodyPr>
            <a:lstStyle/>
            <a:p>
              <a:r>
                <a:rPr lang="en-US" sz="2400" b="1" dirty="0" smtClean="0">
                  <a:solidFill>
                    <a:schemeClr val="bg1"/>
                  </a:solidFill>
                </a:rPr>
                <a:t>Site-specific</a:t>
              </a:r>
              <a:endParaRPr lang="en-US" sz="2400" b="1" dirty="0">
                <a:solidFill>
                  <a:schemeClr val="bg1"/>
                </a:solidFill>
              </a:endParaRPr>
            </a:p>
          </p:txBody>
        </p:sp>
      </p:grpSp>
      <p:grpSp>
        <p:nvGrpSpPr>
          <p:cNvPr id="13" name="Group 12"/>
          <p:cNvGrpSpPr/>
          <p:nvPr/>
        </p:nvGrpSpPr>
        <p:grpSpPr>
          <a:xfrm>
            <a:off x="5104360" y="3437407"/>
            <a:ext cx="3965212" cy="2509230"/>
            <a:chOff x="575484" y="4217017"/>
            <a:chExt cx="3965212" cy="2509230"/>
          </a:xfrm>
        </p:grpSpPr>
        <p:sp>
          <p:nvSpPr>
            <p:cNvPr id="6" name="Rectangle 5"/>
            <p:cNvSpPr/>
            <p:nvPr/>
          </p:nvSpPr>
          <p:spPr>
            <a:xfrm>
              <a:off x="575484" y="4694922"/>
              <a:ext cx="3965212" cy="2031325"/>
            </a:xfrm>
            <a:prstGeom prst="rect">
              <a:avLst/>
            </a:prstGeom>
          </p:spPr>
          <p:txBody>
            <a:bodyPr wrap="square">
              <a:spAutoFit/>
            </a:bodyPr>
            <a:lstStyle/>
            <a:p>
              <a:r>
                <a:rPr lang="en-US" sz="1400" b="1" dirty="0" smtClean="0">
                  <a:solidFill>
                    <a:schemeClr val="tx1">
                      <a:lumMod val="75000"/>
                      <a:lumOff val="25000"/>
                    </a:schemeClr>
                  </a:solidFill>
                </a:rPr>
                <a:t>Facility: </a:t>
              </a:r>
              <a:r>
                <a:rPr lang="en-US" sz="1400" dirty="0" smtClean="0">
                  <a:solidFill>
                    <a:schemeClr val="tx1">
                      <a:lumMod val="75000"/>
                      <a:lumOff val="25000"/>
                    </a:schemeClr>
                  </a:solidFill>
                </a:rPr>
                <a:t>Any </a:t>
              </a:r>
              <a:r>
                <a:rPr lang="en-US" sz="1400" dirty="0">
                  <a:solidFill>
                    <a:schemeClr val="tx1">
                      <a:lumMod val="75000"/>
                      <a:lumOff val="25000"/>
                    </a:schemeClr>
                  </a:solidFill>
                </a:rPr>
                <a:t>facility that emits pollutants into the environment is required by law to keep detailed records of these emissions and to report them to the U.S. Environmental Protection Agency (EPA</a:t>
              </a:r>
              <a:r>
                <a:rPr lang="en-US" sz="1400" dirty="0" smtClean="0">
                  <a:solidFill>
                    <a:schemeClr val="tx1">
                      <a:lumMod val="75000"/>
                      <a:lumOff val="25000"/>
                    </a:schemeClr>
                  </a:solidFill>
                </a:rPr>
                <a:t>).</a:t>
              </a:r>
              <a:endParaRPr lang="en-US" sz="1400" dirty="0">
                <a:solidFill>
                  <a:schemeClr val="tx1">
                    <a:lumMod val="75000"/>
                    <a:lumOff val="25000"/>
                  </a:schemeClr>
                </a:solidFill>
              </a:endParaRPr>
            </a:p>
            <a:p>
              <a:endParaRPr lang="en-US" sz="1400" dirty="0" smtClean="0">
                <a:solidFill>
                  <a:schemeClr val="tx1">
                    <a:lumMod val="75000"/>
                    <a:lumOff val="25000"/>
                  </a:schemeClr>
                </a:solidFill>
              </a:endParaRPr>
            </a:p>
            <a:p>
              <a:r>
                <a:rPr lang="en-US" sz="1400" dirty="0" smtClean="0">
                  <a:solidFill>
                    <a:schemeClr val="tx1">
                      <a:lumMod val="75000"/>
                      <a:lumOff val="25000"/>
                    </a:schemeClr>
                  </a:solidFill>
                </a:rPr>
                <a:t>Extensive </a:t>
              </a:r>
              <a:r>
                <a:rPr lang="en-US" sz="1400" dirty="0">
                  <a:solidFill>
                    <a:schemeClr val="tx1">
                      <a:lumMod val="75000"/>
                      <a:lumOff val="25000"/>
                    </a:schemeClr>
                  </a:solidFill>
                </a:rPr>
                <a:t>hazard data are generated from internal records of these facilities and from their publicly available reports. </a:t>
              </a:r>
              <a:endParaRPr lang="en-US" sz="1400" b="1" dirty="0">
                <a:solidFill>
                  <a:schemeClr val="tx1">
                    <a:lumMod val="75000"/>
                    <a:lumOff val="25000"/>
                  </a:schemeClr>
                </a:solidFill>
              </a:endParaRPr>
            </a:p>
          </p:txBody>
        </p:sp>
        <p:sp>
          <p:nvSpPr>
            <p:cNvPr id="10" name="Rectangle 9"/>
            <p:cNvSpPr/>
            <p:nvPr/>
          </p:nvSpPr>
          <p:spPr>
            <a:xfrm>
              <a:off x="628650" y="4217017"/>
              <a:ext cx="3912046" cy="461665"/>
            </a:xfrm>
            <a:prstGeom prst="rect">
              <a:avLst/>
            </a:prstGeom>
            <a:solidFill>
              <a:schemeClr val="tx2"/>
            </a:solidFill>
            <a:ln>
              <a:noFill/>
            </a:ln>
          </p:spPr>
          <p:txBody>
            <a:bodyPr wrap="square">
              <a:spAutoFit/>
            </a:bodyPr>
            <a:lstStyle/>
            <a:p>
              <a:r>
                <a:rPr lang="en-US" sz="2400" b="1" dirty="0" smtClean="0">
                  <a:solidFill>
                    <a:schemeClr val="bg1"/>
                  </a:solidFill>
                </a:rPr>
                <a:t>Facility</a:t>
              </a:r>
              <a:endParaRPr lang="en-US" sz="2400" b="1" dirty="0">
                <a:solidFill>
                  <a:schemeClr val="bg1"/>
                </a:solidFill>
              </a:endParaRPr>
            </a:p>
          </p:txBody>
        </p:sp>
      </p:grpSp>
      <p:grpSp>
        <p:nvGrpSpPr>
          <p:cNvPr id="14" name="Group 13"/>
          <p:cNvGrpSpPr/>
          <p:nvPr/>
        </p:nvGrpSpPr>
        <p:grpSpPr>
          <a:xfrm>
            <a:off x="5104360" y="1258645"/>
            <a:ext cx="3965212" cy="2059478"/>
            <a:chOff x="5253222" y="1950435"/>
            <a:chExt cx="3965212" cy="2059478"/>
          </a:xfrm>
        </p:grpSpPr>
        <p:sp>
          <p:nvSpPr>
            <p:cNvPr id="7" name="Rectangle 6"/>
            <p:cNvSpPr/>
            <p:nvPr/>
          </p:nvSpPr>
          <p:spPr>
            <a:xfrm>
              <a:off x="5253222" y="2409475"/>
              <a:ext cx="3965212" cy="1600438"/>
            </a:xfrm>
            <a:prstGeom prst="rect">
              <a:avLst/>
            </a:prstGeom>
          </p:spPr>
          <p:txBody>
            <a:bodyPr wrap="square">
              <a:spAutoFit/>
            </a:bodyPr>
            <a:lstStyle/>
            <a:p>
              <a:r>
                <a:rPr lang="en-US" sz="1400" b="1" dirty="0">
                  <a:solidFill>
                    <a:schemeClr val="tx1">
                      <a:lumMod val="75000"/>
                      <a:lumOff val="25000"/>
                    </a:schemeClr>
                  </a:solidFill>
                </a:rPr>
                <a:t>Environmental</a:t>
              </a:r>
              <a:r>
                <a:rPr lang="en-US" sz="1400" dirty="0">
                  <a:solidFill>
                    <a:schemeClr val="tx1">
                      <a:lumMod val="75000"/>
                      <a:lumOff val="25000"/>
                    </a:schemeClr>
                  </a:solidFill>
                </a:rPr>
                <a:t> </a:t>
              </a:r>
              <a:r>
                <a:rPr lang="en-US" sz="1400" b="1" dirty="0">
                  <a:solidFill>
                    <a:schemeClr val="tx1">
                      <a:lumMod val="75000"/>
                      <a:lumOff val="25000"/>
                    </a:schemeClr>
                  </a:solidFill>
                </a:rPr>
                <a:t>monitoring: </a:t>
              </a:r>
              <a:r>
                <a:rPr lang="en-US" sz="1400" dirty="0">
                  <a:solidFill>
                    <a:schemeClr val="tx1">
                      <a:lumMod val="75000"/>
                      <a:lumOff val="25000"/>
                    </a:schemeClr>
                  </a:solidFill>
                </a:rPr>
                <a:t>P</a:t>
              </a:r>
              <a:r>
                <a:rPr lang="en-US" sz="1400" dirty="0" smtClean="0">
                  <a:solidFill>
                    <a:schemeClr val="tx1">
                      <a:lumMod val="75000"/>
                      <a:lumOff val="25000"/>
                    </a:schemeClr>
                  </a:solidFill>
                </a:rPr>
                <a:t>eriodic </a:t>
              </a:r>
              <a:r>
                <a:rPr lang="en-US" sz="1400" dirty="0">
                  <a:solidFill>
                    <a:schemeClr val="tx1">
                      <a:lumMod val="75000"/>
                      <a:lumOff val="25000"/>
                    </a:schemeClr>
                  </a:solidFill>
                </a:rPr>
                <a:t>or continuous surveillance or testing </a:t>
              </a:r>
            </a:p>
            <a:p>
              <a:endParaRPr lang="en-US" sz="1400" dirty="0" smtClean="0">
                <a:solidFill>
                  <a:schemeClr val="tx1">
                    <a:lumMod val="75000"/>
                    <a:lumOff val="25000"/>
                  </a:schemeClr>
                </a:solidFill>
              </a:endParaRPr>
            </a:p>
            <a:p>
              <a:r>
                <a:rPr lang="en-US" sz="1400" dirty="0" smtClean="0">
                  <a:solidFill>
                    <a:schemeClr val="tx1">
                      <a:lumMod val="75000"/>
                      <a:lumOff val="25000"/>
                    </a:schemeClr>
                  </a:solidFill>
                </a:rPr>
                <a:t>Data </a:t>
              </a:r>
              <a:r>
                <a:rPr lang="en-US" sz="1400" dirty="0">
                  <a:solidFill>
                    <a:schemeClr val="tx1">
                      <a:lumMod val="75000"/>
                      <a:lumOff val="25000"/>
                    </a:schemeClr>
                  </a:solidFill>
                </a:rPr>
                <a:t>are gathered from fixed points within the environment (e.g., air monitoring stations, routine groundwater sampling, or monitoring of wells) to determine pollutant </a:t>
              </a:r>
              <a:r>
                <a:rPr lang="en-US" sz="1400" dirty="0" smtClean="0">
                  <a:solidFill>
                    <a:schemeClr val="tx1">
                      <a:lumMod val="75000"/>
                      <a:lumOff val="25000"/>
                    </a:schemeClr>
                  </a:solidFill>
                </a:rPr>
                <a:t>levels.</a:t>
              </a:r>
              <a:endParaRPr lang="en-US" sz="1400" b="1" dirty="0">
                <a:solidFill>
                  <a:schemeClr val="tx1">
                    <a:lumMod val="75000"/>
                    <a:lumOff val="25000"/>
                  </a:schemeClr>
                </a:solidFill>
              </a:endParaRPr>
            </a:p>
          </p:txBody>
        </p:sp>
        <p:sp>
          <p:nvSpPr>
            <p:cNvPr id="11" name="Rectangle 10"/>
            <p:cNvSpPr/>
            <p:nvPr/>
          </p:nvSpPr>
          <p:spPr>
            <a:xfrm>
              <a:off x="5253222" y="1950435"/>
              <a:ext cx="3965212" cy="461665"/>
            </a:xfrm>
            <a:prstGeom prst="rect">
              <a:avLst/>
            </a:prstGeom>
            <a:solidFill>
              <a:schemeClr val="tx2"/>
            </a:solidFill>
            <a:ln>
              <a:noFill/>
            </a:ln>
          </p:spPr>
          <p:txBody>
            <a:bodyPr wrap="square">
              <a:spAutoFit/>
            </a:bodyPr>
            <a:lstStyle/>
            <a:p>
              <a:r>
                <a:rPr lang="en-US" sz="2400" b="1" dirty="0">
                  <a:solidFill>
                    <a:schemeClr val="bg1"/>
                  </a:solidFill>
                </a:rPr>
                <a:t>Environmental</a:t>
              </a:r>
              <a:r>
                <a:rPr lang="en-US" sz="2400" dirty="0">
                  <a:solidFill>
                    <a:schemeClr val="bg1"/>
                  </a:solidFill>
                </a:rPr>
                <a:t> </a:t>
              </a:r>
              <a:r>
                <a:rPr lang="en-US" sz="2400" b="1" dirty="0" smtClean="0">
                  <a:solidFill>
                    <a:schemeClr val="bg1"/>
                  </a:solidFill>
                </a:rPr>
                <a:t>Monitoring</a:t>
              </a:r>
              <a:endParaRPr lang="en-US" sz="2400" b="1" dirty="0">
                <a:solidFill>
                  <a:schemeClr val="bg1"/>
                </a:solidFill>
              </a:endParaRPr>
            </a:p>
          </p:txBody>
        </p:sp>
      </p:grpSp>
      <p:pic>
        <p:nvPicPr>
          <p:cNvPr id="12" name="Picture 11"/>
          <p:cNvPicPr>
            <a:picLocks noChangeAspect="1"/>
          </p:cNvPicPr>
          <p:nvPr/>
        </p:nvPicPr>
        <p:blipFill>
          <a:blip r:embed="rId2">
            <a:duotone>
              <a:schemeClr val="accent6">
                <a:shade val="45000"/>
                <a:satMod val="135000"/>
              </a:schemeClr>
              <a:prstClr val="white"/>
            </a:duotone>
          </a:blip>
          <a:stretch>
            <a:fillRect/>
          </a:stretch>
        </p:blipFill>
        <p:spPr>
          <a:xfrm>
            <a:off x="259392" y="62777"/>
            <a:ext cx="870570" cy="888456"/>
          </a:xfrm>
          <a:prstGeom prst="rect">
            <a:avLst/>
          </a:prstGeom>
        </p:spPr>
      </p:pic>
      <p:sp>
        <p:nvSpPr>
          <p:cNvPr id="17" name="Slide Number Placeholder 16"/>
          <p:cNvSpPr>
            <a:spLocks noGrp="1"/>
          </p:cNvSpPr>
          <p:nvPr>
            <p:ph type="sldNum" sz="quarter" idx="10"/>
          </p:nvPr>
        </p:nvSpPr>
        <p:spPr/>
        <p:txBody>
          <a:bodyPr/>
          <a:lstStyle/>
          <a:p>
            <a:fld id="{83DCE0FD-225F-4A7C-A2D5-29F3F12D3456}" type="slidenum">
              <a:rPr lang="en-US" smtClean="0"/>
              <a:t>55</a:t>
            </a:fld>
            <a:endParaRPr lang="en-US" dirty="0"/>
          </a:p>
        </p:txBody>
      </p:sp>
      <p:sp>
        <p:nvSpPr>
          <p:cNvPr id="18" name="Choose another">
            <a:hlinkClick r:id="rId3" action="ppaction://hlinksldjump"/>
          </p:cNvPr>
          <p:cNvSpPr/>
          <p:nvPr/>
        </p:nvSpPr>
        <p:spPr>
          <a:xfrm>
            <a:off x="4253883"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Choose another type of data!</a:t>
            </a:r>
            <a:endParaRPr lang="en-US" dirty="0"/>
          </a:p>
        </p:txBody>
      </p:sp>
      <p:sp>
        <p:nvSpPr>
          <p:cNvPr id="19"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Move onto the next section.</a:t>
            </a:r>
            <a:endParaRPr lang="en-US" dirty="0"/>
          </a:p>
        </p:txBody>
      </p:sp>
    </p:spTree>
    <p:extLst>
      <p:ext uri="{BB962C8B-B14F-4D97-AF65-F5344CB8AC3E}">
        <p14:creationId xmlns:p14="http://schemas.microsoft.com/office/powerpoint/2010/main" val="2010341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579" y="212673"/>
            <a:ext cx="4395370" cy="963944"/>
          </a:xfrm>
        </p:spPr>
        <p:txBody>
          <a:bodyPr>
            <a:normAutofit/>
          </a:bodyPr>
          <a:lstStyle/>
          <a:p>
            <a:r>
              <a:rPr lang="en-US" sz="3200" b="1" dirty="0" smtClean="0"/>
              <a:t>HEALTH DATA</a:t>
            </a:r>
            <a:endParaRPr lang="en-US" sz="3200" b="1" dirty="0"/>
          </a:p>
        </p:txBody>
      </p:sp>
      <p:sp>
        <p:nvSpPr>
          <p:cNvPr id="3" name="Content Placeholder 2"/>
          <p:cNvSpPr>
            <a:spLocks noGrp="1"/>
          </p:cNvSpPr>
          <p:nvPr>
            <p:ph sz="half" idx="1"/>
          </p:nvPr>
        </p:nvSpPr>
        <p:spPr>
          <a:xfrm>
            <a:off x="348610" y="1507190"/>
            <a:ext cx="5591396" cy="2662656"/>
          </a:xfrm>
        </p:spPr>
        <p:txBody>
          <a:bodyPr>
            <a:noAutofit/>
          </a:bodyPr>
          <a:lstStyle/>
          <a:p>
            <a:pPr marL="0" indent="0">
              <a:buNone/>
            </a:pPr>
            <a:r>
              <a:rPr lang="en-US" sz="2000" dirty="0"/>
              <a:t>Rich data exist on most health conditions—from chronic to acute illnesses to injuries and disabilities. </a:t>
            </a:r>
            <a:endParaRPr lang="en-US" sz="2000" dirty="0" smtClean="0"/>
          </a:p>
          <a:p>
            <a:pPr marL="0" indent="0">
              <a:buNone/>
            </a:pPr>
            <a:endParaRPr lang="en-US" sz="1600" dirty="0" smtClean="0"/>
          </a:p>
          <a:p>
            <a:pPr marL="0" indent="0">
              <a:buNone/>
            </a:pPr>
            <a:r>
              <a:rPr lang="en-US" sz="2000" dirty="0" smtClean="0"/>
              <a:t>These </a:t>
            </a:r>
            <a:r>
              <a:rPr lang="en-US" sz="2000" dirty="0"/>
              <a:t>data come from a variety of sources including the census, electronic medical records, national surveys, surveillance systems, and vital statistics</a:t>
            </a:r>
            <a:r>
              <a:rPr lang="en-US" sz="2400" dirty="0" smtClean="0"/>
              <a:t>.</a:t>
            </a:r>
            <a:endParaRPr lang="en-US" sz="2400" dirty="0"/>
          </a:p>
        </p:txBody>
      </p:sp>
      <p:sp>
        <p:nvSpPr>
          <p:cNvPr id="4" name="Rectangle 3"/>
          <p:cNvSpPr/>
          <p:nvPr/>
        </p:nvSpPr>
        <p:spPr>
          <a:xfrm>
            <a:off x="6312196" y="156434"/>
            <a:ext cx="2860157" cy="3877985"/>
          </a:xfrm>
          <a:prstGeom prst="rect">
            <a:avLst/>
          </a:prstGeom>
          <a:solidFill>
            <a:schemeClr val="tx2"/>
          </a:solidFill>
          <a:ln>
            <a:noFill/>
          </a:ln>
        </p:spPr>
        <p:txBody>
          <a:bodyPr wrap="square">
            <a:spAutoFit/>
          </a:bodyPr>
          <a:lstStyle/>
          <a:p>
            <a:pPr lvl="0"/>
            <a:r>
              <a:rPr lang="en-US" b="1" dirty="0" smtClean="0">
                <a:solidFill>
                  <a:schemeClr val="bg1"/>
                </a:solidFill>
              </a:rPr>
              <a:t>Health Data Sources</a:t>
            </a:r>
          </a:p>
          <a:p>
            <a:pPr lvl="0"/>
            <a:r>
              <a:rPr lang="en-US" sz="1200" dirty="0" smtClean="0">
                <a:solidFill>
                  <a:schemeClr val="bg1"/>
                </a:solidFill>
              </a:rPr>
              <a:t>Census</a:t>
            </a:r>
          </a:p>
          <a:p>
            <a:pPr marL="285750" lvl="0" indent="-168275">
              <a:buFont typeface="Arial" panose="020B0604020202020204" pitchFamily="34" charset="0"/>
              <a:buChar char="•"/>
            </a:pPr>
            <a:r>
              <a:rPr lang="en-US" sz="1200" dirty="0" smtClean="0">
                <a:solidFill>
                  <a:schemeClr val="bg1"/>
                </a:solidFill>
              </a:rPr>
              <a:t>Demographics</a:t>
            </a:r>
            <a:r>
              <a:rPr lang="en-US" sz="1200" dirty="0">
                <a:solidFill>
                  <a:schemeClr val="bg1"/>
                </a:solidFill>
              </a:rPr>
              <a:t>, </a:t>
            </a:r>
            <a:r>
              <a:rPr lang="en-US" sz="1200" dirty="0" smtClean="0">
                <a:solidFill>
                  <a:schemeClr val="bg1"/>
                </a:solidFill>
              </a:rPr>
              <a:t>socioeconomics</a:t>
            </a:r>
          </a:p>
          <a:p>
            <a:pPr lvl="0"/>
            <a:endParaRPr lang="en-US" sz="1200" dirty="0">
              <a:solidFill>
                <a:schemeClr val="bg1"/>
              </a:solidFill>
            </a:endParaRPr>
          </a:p>
          <a:p>
            <a:pPr lvl="0"/>
            <a:r>
              <a:rPr lang="en-US" sz="1200" dirty="0" smtClean="0">
                <a:solidFill>
                  <a:schemeClr val="bg1"/>
                </a:solidFill>
              </a:rPr>
              <a:t>Electronic </a:t>
            </a:r>
            <a:r>
              <a:rPr lang="en-US" sz="1200" dirty="0">
                <a:solidFill>
                  <a:schemeClr val="bg1"/>
                </a:solidFill>
              </a:rPr>
              <a:t>medical records </a:t>
            </a:r>
            <a:endParaRPr lang="en-US" sz="1200" dirty="0" smtClean="0">
              <a:solidFill>
                <a:schemeClr val="bg1"/>
              </a:solidFill>
            </a:endParaRPr>
          </a:p>
          <a:p>
            <a:pPr lvl="0"/>
            <a:endParaRPr lang="en-US" sz="1200" dirty="0">
              <a:solidFill>
                <a:schemeClr val="bg1"/>
              </a:solidFill>
            </a:endParaRPr>
          </a:p>
          <a:p>
            <a:pPr lvl="0"/>
            <a:r>
              <a:rPr lang="en-US" sz="1200" dirty="0" smtClean="0">
                <a:solidFill>
                  <a:schemeClr val="bg1"/>
                </a:solidFill>
              </a:rPr>
              <a:t>National surveys</a:t>
            </a:r>
          </a:p>
          <a:p>
            <a:pPr marL="285750" lvl="0" indent="-168275">
              <a:buFont typeface="Arial" panose="020B0604020202020204" pitchFamily="34" charset="0"/>
              <a:buChar char="•"/>
            </a:pPr>
            <a:r>
              <a:rPr lang="en-US" sz="1200" dirty="0" smtClean="0">
                <a:solidFill>
                  <a:schemeClr val="bg1"/>
                </a:solidFill>
              </a:rPr>
              <a:t>National </a:t>
            </a:r>
            <a:r>
              <a:rPr lang="en-US" sz="1200" dirty="0">
                <a:solidFill>
                  <a:schemeClr val="bg1"/>
                </a:solidFill>
              </a:rPr>
              <a:t>Health and Nutrition Examination Survey (NHANES), Youth Risk Behavior Survey (</a:t>
            </a:r>
            <a:r>
              <a:rPr lang="en-US" sz="1200" dirty="0" smtClean="0">
                <a:solidFill>
                  <a:schemeClr val="bg1"/>
                </a:solidFill>
              </a:rPr>
              <a:t>YRBS)</a:t>
            </a:r>
          </a:p>
          <a:p>
            <a:pPr lvl="0"/>
            <a:endParaRPr lang="en-US" sz="1200" dirty="0">
              <a:solidFill>
                <a:schemeClr val="bg1"/>
              </a:solidFill>
            </a:endParaRPr>
          </a:p>
          <a:p>
            <a:pPr lvl="0"/>
            <a:r>
              <a:rPr lang="en-US" sz="1200" dirty="0" smtClean="0">
                <a:solidFill>
                  <a:schemeClr val="bg1"/>
                </a:solidFill>
              </a:rPr>
              <a:t>Surveillance </a:t>
            </a:r>
            <a:r>
              <a:rPr lang="en-US" sz="1200" dirty="0">
                <a:solidFill>
                  <a:schemeClr val="bg1"/>
                </a:solidFill>
              </a:rPr>
              <a:t>systems (state and </a:t>
            </a:r>
            <a:r>
              <a:rPr lang="en-US" sz="1200" dirty="0" smtClean="0">
                <a:solidFill>
                  <a:schemeClr val="bg1"/>
                </a:solidFill>
              </a:rPr>
              <a:t>national)</a:t>
            </a:r>
          </a:p>
          <a:p>
            <a:pPr marL="285750" lvl="0" indent="-168275">
              <a:buFont typeface="Arial" panose="020B0604020202020204" pitchFamily="34" charset="0"/>
              <a:buChar char="•"/>
            </a:pPr>
            <a:r>
              <a:rPr lang="en-US" sz="1200" dirty="0" smtClean="0">
                <a:solidFill>
                  <a:schemeClr val="bg1"/>
                </a:solidFill>
              </a:rPr>
              <a:t>Disease </a:t>
            </a:r>
            <a:r>
              <a:rPr lang="en-US" sz="1200" dirty="0">
                <a:solidFill>
                  <a:schemeClr val="bg1"/>
                </a:solidFill>
              </a:rPr>
              <a:t>registries, immunization </a:t>
            </a:r>
            <a:r>
              <a:rPr lang="en-US" sz="1200" dirty="0" smtClean="0">
                <a:solidFill>
                  <a:schemeClr val="bg1"/>
                </a:solidFill>
              </a:rPr>
              <a:t>records</a:t>
            </a:r>
          </a:p>
          <a:p>
            <a:pPr lvl="0"/>
            <a:endParaRPr lang="en-US" sz="1200" dirty="0">
              <a:solidFill>
                <a:schemeClr val="bg1"/>
              </a:solidFill>
            </a:endParaRPr>
          </a:p>
          <a:p>
            <a:pPr lvl="0"/>
            <a:r>
              <a:rPr lang="en-US" sz="1200" dirty="0" smtClean="0">
                <a:solidFill>
                  <a:schemeClr val="bg1"/>
                </a:solidFill>
              </a:rPr>
              <a:t>Vital statistics</a:t>
            </a:r>
          </a:p>
          <a:p>
            <a:pPr marL="285750" lvl="0" indent="-168275">
              <a:buFont typeface="Arial" panose="020B0604020202020204" pitchFamily="34" charset="0"/>
              <a:buChar char="•"/>
            </a:pPr>
            <a:r>
              <a:rPr lang="en-US" sz="1200" dirty="0" smtClean="0">
                <a:solidFill>
                  <a:schemeClr val="bg1"/>
                </a:solidFill>
              </a:rPr>
              <a:t>Births</a:t>
            </a:r>
            <a:r>
              <a:rPr lang="en-US" sz="1200" dirty="0">
                <a:solidFill>
                  <a:schemeClr val="bg1"/>
                </a:solidFill>
              </a:rPr>
              <a:t>, </a:t>
            </a:r>
            <a:r>
              <a:rPr lang="en-US" sz="1200" dirty="0" smtClean="0">
                <a:solidFill>
                  <a:schemeClr val="bg1"/>
                </a:solidFill>
              </a:rPr>
              <a:t>deaths</a:t>
            </a:r>
          </a:p>
          <a:p>
            <a:pPr marL="285750" lvl="0" indent="-168275">
              <a:buFont typeface="Arial" panose="020B0604020202020204" pitchFamily="34" charset="0"/>
              <a:buChar char="•"/>
            </a:pPr>
            <a:endParaRPr lang="en-US" sz="1200" dirty="0">
              <a:solidFill>
                <a:schemeClr val="bg1"/>
              </a:solidFill>
            </a:endParaRPr>
          </a:p>
        </p:txBody>
      </p:sp>
      <p:sp>
        <p:nvSpPr>
          <p:cNvPr id="5" name="Rectangle 4"/>
          <p:cNvSpPr/>
          <p:nvPr/>
        </p:nvSpPr>
        <p:spPr>
          <a:xfrm>
            <a:off x="348610" y="4364992"/>
            <a:ext cx="8589777" cy="1631216"/>
          </a:xfrm>
          <a:prstGeom prst="rect">
            <a:avLst/>
          </a:prstGeom>
        </p:spPr>
        <p:txBody>
          <a:bodyPr wrap="square">
            <a:spAutoFit/>
          </a:bodyPr>
          <a:lstStyle/>
          <a:p>
            <a:pPr>
              <a:spcBef>
                <a:spcPts val="2400"/>
              </a:spcBef>
            </a:pPr>
            <a:r>
              <a:rPr lang="en-US" sz="2000" dirty="0">
                <a:solidFill>
                  <a:schemeClr val="tx1">
                    <a:lumMod val="75000"/>
                    <a:lumOff val="25000"/>
                  </a:schemeClr>
                </a:solidFill>
                <a:latin typeface="Arial" panose="020B0604020202020204" pitchFamily="34" charset="0"/>
                <a:cs typeface="Arial" panose="020B0604020202020204" pitchFamily="34" charset="0"/>
              </a:rPr>
              <a:t>Some data are collected by state agencies and some by federal agencies. It can be very difficult to compare data collected by different groups because the data may not be collected or analyzed the same way. There may also be privacy issues that prevent agencies from sharing data, especially health data. </a:t>
            </a:r>
          </a:p>
        </p:txBody>
      </p:sp>
      <p:grpSp>
        <p:nvGrpSpPr>
          <p:cNvPr id="6" name="Group 5"/>
          <p:cNvGrpSpPr/>
          <p:nvPr/>
        </p:nvGrpSpPr>
        <p:grpSpPr>
          <a:xfrm>
            <a:off x="277776" y="310627"/>
            <a:ext cx="873457" cy="863707"/>
            <a:chOff x="3760710" y="3523404"/>
            <a:chExt cx="873457" cy="863707"/>
          </a:xfrm>
        </p:grpSpPr>
        <p:pic>
          <p:nvPicPr>
            <p:cNvPr id="7" name="Picture 6"/>
            <p:cNvPicPr>
              <a:picLocks noChangeAspect="1"/>
            </p:cNvPicPr>
            <p:nvPr/>
          </p:nvPicPr>
          <p:blipFill rotWithShape="1">
            <a:blip r:embed="rId2" cstate="email">
              <a:duotone>
                <a:prstClr val="black"/>
                <a:srgbClr val="FF0000">
                  <a:tint val="45000"/>
                  <a:satMod val="400000"/>
                </a:srgbClr>
              </a:duotone>
              <a:extLst>
                <a:ext uri="{28A0092B-C50C-407E-A947-70E740481C1C}">
                  <a14:useLocalDpi xmlns:a14="http://schemas.microsoft.com/office/drawing/2010/main"/>
                </a:ext>
              </a:extLst>
            </a:blip>
            <a:srcRect t="1" r="-289" b="39257"/>
            <a:stretch/>
          </p:blipFill>
          <p:spPr>
            <a:xfrm>
              <a:off x="3831544" y="3715477"/>
              <a:ext cx="731788" cy="597780"/>
            </a:xfrm>
            <a:prstGeom prst="rect">
              <a:avLst/>
            </a:prstGeom>
          </p:spPr>
        </p:pic>
        <p:sp>
          <p:nvSpPr>
            <p:cNvPr id="8" name="Oval 7"/>
            <p:cNvSpPr/>
            <p:nvPr/>
          </p:nvSpPr>
          <p:spPr>
            <a:xfrm>
              <a:off x="3760710" y="3523404"/>
              <a:ext cx="873457" cy="863707"/>
            </a:xfrm>
            <a:prstGeom prst="ellipse">
              <a:avLst/>
            </a:prstGeom>
            <a:noFill/>
            <a:ln w="38100">
              <a:solidFill>
                <a:srgbClr val="71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p:cNvSpPr>
            <a:spLocks noGrp="1"/>
          </p:cNvSpPr>
          <p:nvPr>
            <p:ph type="sldNum" sz="quarter" idx="10"/>
          </p:nvPr>
        </p:nvSpPr>
        <p:spPr/>
        <p:txBody>
          <a:bodyPr/>
          <a:lstStyle/>
          <a:p>
            <a:fld id="{83DCE0FD-225F-4A7C-A2D5-29F3F12D3456}" type="slidenum">
              <a:rPr lang="en-US" smtClean="0"/>
              <a:t>56</a:t>
            </a:fld>
            <a:endParaRPr lang="en-US"/>
          </a:p>
        </p:txBody>
      </p:sp>
      <p:sp>
        <p:nvSpPr>
          <p:cNvPr id="12" name="Choose Another">
            <a:hlinkClick r:id="rId3" action="ppaction://hlinksldjump"/>
          </p:cNvPr>
          <p:cNvSpPr/>
          <p:nvPr/>
        </p:nvSpPr>
        <p:spPr>
          <a:xfrm>
            <a:off x="4253883"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Choose another type of data!</a:t>
            </a:r>
            <a:endParaRPr lang="en-US" dirty="0"/>
          </a:p>
        </p:txBody>
      </p:sp>
      <p:sp>
        <p:nvSpPr>
          <p:cNvPr id="13"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Move onto the next section.</a:t>
            </a:r>
            <a:endParaRPr lang="en-US" dirty="0"/>
          </a:p>
        </p:txBody>
      </p:sp>
    </p:spTree>
    <p:extLst>
      <p:ext uri="{BB962C8B-B14F-4D97-AF65-F5344CB8AC3E}">
        <p14:creationId xmlns:p14="http://schemas.microsoft.com/office/powerpoint/2010/main" val="406174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006" y="0"/>
            <a:ext cx="7309344" cy="1325563"/>
          </a:xfrm>
        </p:spPr>
        <p:txBody>
          <a:bodyPr>
            <a:normAutofit/>
          </a:bodyPr>
          <a:lstStyle/>
          <a:p>
            <a:r>
              <a:rPr lang="en-US" sz="3200" b="1" dirty="0" smtClean="0"/>
              <a:t>EXPOSURE DATA</a:t>
            </a:r>
            <a:endParaRPr lang="en-US" sz="3200" b="1" dirty="0"/>
          </a:p>
        </p:txBody>
      </p:sp>
      <p:sp>
        <p:nvSpPr>
          <p:cNvPr id="3" name="Content Placeholder 2"/>
          <p:cNvSpPr>
            <a:spLocks noGrp="1"/>
          </p:cNvSpPr>
          <p:nvPr>
            <p:ph sz="half" idx="1"/>
          </p:nvPr>
        </p:nvSpPr>
        <p:spPr>
          <a:xfrm>
            <a:off x="426631" y="1510144"/>
            <a:ext cx="5203438" cy="1409350"/>
          </a:xfrm>
        </p:spPr>
        <p:txBody>
          <a:bodyPr>
            <a:normAutofit/>
          </a:bodyPr>
          <a:lstStyle/>
          <a:p>
            <a:pPr marL="0" indent="0">
              <a:lnSpc>
                <a:spcPct val="100000"/>
              </a:lnSpc>
              <a:spcBef>
                <a:spcPts val="0"/>
              </a:spcBef>
              <a:buNone/>
            </a:pPr>
            <a:r>
              <a:rPr lang="en-US" sz="2200" dirty="0" smtClean="0"/>
              <a:t>Biomonitoring </a:t>
            </a:r>
            <a:r>
              <a:rPr lang="en-US" sz="2200" dirty="0"/>
              <a:t>is critical in measuring the impact of environmental exposure on individuals</a:t>
            </a:r>
            <a:r>
              <a:rPr lang="en-US" sz="2200" dirty="0" smtClean="0"/>
              <a:t>. </a:t>
            </a:r>
          </a:p>
        </p:txBody>
      </p:sp>
      <p:grpSp>
        <p:nvGrpSpPr>
          <p:cNvPr id="4" name="Group 3"/>
          <p:cNvGrpSpPr/>
          <p:nvPr/>
        </p:nvGrpSpPr>
        <p:grpSpPr>
          <a:xfrm>
            <a:off x="191921" y="322592"/>
            <a:ext cx="873457" cy="863707"/>
            <a:chOff x="6168787" y="3523404"/>
            <a:chExt cx="873457" cy="863707"/>
          </a:xfrm>
        </p:grpSpPr>
        <p:sp>
          <p:nvSpPr>
            <p:cNvPr id="5" name="Oval 4"/>
            <p:cNvSpPr/>
            <p:nvPr/>
          </p:nvSpPr>
          <p:spPr>
            <a:xfrm>
              <a:off x="6168787" y="3523404"/>
              <a:ext cx="873457" cy="863707"/>
            </a:xfrm>
            <a:prstGeom prst="ellipse">
              <a:avLst/>
            </a:prstGeom>
            <a:noFill/>
            <a:ln w="38100">
              <a:solidFill>
                <a:srgbClr val="E3B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b="39165"/>
            <a:stretch/>
          </p:blipFill>
          <p:spPr>
            <a:xfrm>
              <a:off x="6309415" y="3614308"/>
              <a:ext cx="592200" cy="611573"/>
            </a:xfrm>
            <a:prstGeom prst="rect">
              <a:avLst/>
            </a:prstGeom>
          </p:spPr>
        </p:pic>
      </p:grpSp>
      <p:sp>
        <p:nvSpPr>
          <p:cNvPr id="7" name="Rectangle 6"/>
          <p:cNvSpPr/>
          <p:nvPr/>
        </p:nvSpPr>
        <p:spPr>
          <a:xfrm>
            <a:off x="6283843" y="322592"/>
            <a:ext cx="2860157" cy="3231654"/>
          </a:xfrm>
          <a:prstGeom prst="rect">
            <a:avLst/>
          </a:prstGeom>
          <a:solidFill>
            <a:schemeClr val="tx2"/>
          </a:solidFill>
          <a:ln>
            <a:noFill/>
          </a:ln>
        </p:spPr>
        <p:txBody>
          <a:bodyPr wrap="square">
            <a:spAutoFit/>
          </a:bodyPr>
          <a:lstStyle/>
          <a:p>
            <a:pPr lvl="0"/>
            <a:r>
              <a:rPr lang="en-US" b="1" dirty="0" smtClean="0">
                <a:solidFill>
                  <a:schemeClr val="bg1"/>
                </a:solidFill>
              </a:rPr>
              <a:t>Biomonitoring Data Sources</a:t>
            </a:r>
          </a:p>
          <a:p>
            <a:pPr lvl="0"/>
            <a:endParaRPr lang="en-US" sz="1200" dirty="0">
              <a:solidFill>
                <a:schemeClr val="bg1"/>
              </a:solidFill>
            </a:endParaRPr>
          </a:p>
          <a:p>
            <a:pPr lvl="0"/>
            <a:r>
              <a:rPr lang="en-US" sz="1600" dirty="0" smtClean="0">
                <a:solidFill>
                  <a:schemeClr val="bg1"/>
                </a:solidFill>
              </a:rPr>
              <a:t>National surveys</a:t>
            </a:r>
          </a:p>
          <a:p>
            <a:pPr marL="285750" lvl="0" indent="-168275">
              <a:buFont typeface="Arial" panose="020B0604020202020204" pitchFamily="34" charset="0"/>
              <a:buChar char="•"/>
            </a:pPr>
            <a:r>
              <a:rPr lang="en-US" sz="1600" dirty="0" smtClean="0">
                <a:solidFill>
                  <a:schemeClr val="bg1"/>
                </a:solidFill>
              </a:rPr>
              <a:t>National </a:t>
            </a:r>
            <a:r>
              <a:rPr lang="en-US" sz="1600" dirty="0">
                <a:solidFill>
                  <a:schemeClr val="bg1"/>
                </a:solidFill>
              </a:rPr>
              <a:t>Health and Nutrition Examination Survey (NHANES</a:t>
            </a:r>
            <a:r>
              <a:rPr lang="en-US" sz="1600" dirty="0" smtClean="0">
                <a:solidFill>
                  <a:schemeClr val="bg1"/>
                </a:solidFill>
              </a:rPr>
              <a:t>)</a:t>
            </a:r>
          </a:p>
          <a:p>
            <a:pPr lvl="0"/>
            <a:endParaRPr lang="en-US" sz="1600" dirty="0">
              <a:solidFill>
                <a:schemeClr val="bg1"/>
              </a:solidFill>
            </a:endParaRPr>
          </a:p>
          <a:p>
            <a:pPr lvl="0"/>
            <a:r>
              <a:rPr lang="en-US" sz="1600" dirty="0" smtClean="0">
                <a:solidFill>
                  <a:schemeClr val="bg1"/>
                </a:solidFill>
              </a:rPr>
              <a:t>Reports </a:t>
            </a:r>
          </a:p>
          <a:p>
            <a:pPr marL="285750" lvl="0" indent="-168275">
              <a:buFont typeface="Arial" panose="020B0604020202020204" pitchFamily="34" charset="0"/>
              <a:buChar char="•"/>
            </a:pPr>
            <a:r>
              <a:rPr lang="en-US" sz="1600" dirty="0" smtClean="0">
                <a:solidFill>
                  <a:schemeClr val="bg1"/>
                </a:solidFill>
              </a:rPr>
              <a:t>National Report on Human Exposure to Environmental Chemicals</a:t>
            </a:r>
          </a:p>
          <a:p>
            <a:pPr marL="117475" lvl="0"/>
            <a:endParaRPr lang="en-US" sz="1200" dirty="0" smtClean="0">
              <a:solidFill>
                <a:schemeClr val="bg1"/>
              </a:solidFill>
            </a:endParaRPr>
          </a:p>
        </p:txBody>
      </p:sp>
      <p:sp>
        <p:nvSpPr>
          <p:cNvPr id="8" name="Rectangle 7"/>
          <p:cNvSpPr/>
          <p:nvPr/>
        </p:nvSpPr>
        <p:spPr>
          <a:xfrm>
            <a:off x="438875" y="2765114"/>
            <a:ext cx="5844968" cy="2800767"/>
          </a:xfrm>
          <a:prstGeom prst="rect">
            <a:avLst/>
          </a:prstGeom>
        </p:spPr>
        <p:txBody>
          <a:bodyPr wrap="square">
            <a:spAutoFit/>
          </a:bodyPr>
          <a:lstStyle/>
          <a:p>
            <a:r>
              <a:rPr lang="en-US" sz="2200" dirty="0">
                <a:solidFill>
                  <a:schemeClr val="tx1">
                    <a:lumMod val="75000"/>
                    <a:lumOff val="25000"/>
                  </a:schemeClr>
                </a:solidFill>
                <a:latin typeface="Arial" panose="020B0604020202020204" pitchFamily="34" charset="0"/>
                <a:cs typeface="Arial" panose="020B0604020202020204" pitchFamily="34" charset="0"/>
              </a:rPr>
              <a:t>Most biomonitoring involves measuring the amount of a chemical or its breakdown product (metabolite) that is in a small sample of a person's blood or urine. </a:t>
            </a:r>
          </a:p>
          <a:p>
            <a:endParaRPr lang="en-US" sz="2200" dirty="0" smtClean="0">
              <a:solidFill>
                <a:schemeClr val="tx1">
                  <a:lumMod val="75000"/>
                  <a:lumOff val="25000"/>
                </a:schemeClr>
              </a:solidFill>
              <a:latin typeface="Arial" panose="020B0604020202020204" pitchFamily="34" charset="0"/>
              <a:cs typeface="Arial" panose="020B0604020202020204" pitchFamily="34" charset="0"/>
            </a:endParaRPr>
          </a:p>
          <a:p>
            <a:r>
              <a:rPr lang="en-US" sz="2200" dirty="0" smtClean="0">
                <a:solidFill>
                  <a:schemeClr val="tx1">
                    <a:lumMod val="75000"/>
                    <a:lumOff val="25000"/>
                  </a:schemeClr>
                </a:solidFill>
                <a:latin typeface="Arial" panose="020B0604020202020204" pitchFamily="34" charset="0"/>
                <a:cs typeface="Arial" panose="020B0604020202020204" pitchFamily="34" charset="0"/>
              </a:rPr>
              <a:t>Other </a:t>
            </a:r>
            <a:r>
              <a:rPr lang="en-US" sz="2200" dirty="0">
                <a:solidFill>
                  <a:schemeClr val="tx1">
                    <a:lumMod val="75000"/>
                    <a:lumOff val="25000"/>
                  </a:schemeClr>
                </a:solidFill>
                <a:latin typeface="Arial" panose="020B0604020202020204" pitchFamily="34" charset="0"/>
                <a:cs typeface="Arial" panose="020B0604020202020204" pitchFamily="34" charset="0"/>
              </a:rPr>
              <a:t>biological substances that may be used in biomonitoring include hair, nails, semen, breast milk, saliva, or adipose tissue (fat). </a:t>
            </a:r>
          </a:p>
        </p:txBody>
      </p:sp>
      <p:sp>
        <p:nvSpPr>
          <p:cNvPr id="9" name="Slide Number Placeholder 8"/>
          <p:cNvSpPr>
            <a:spLocks noGrp="1"/>
          </p:cNvSpPr>
          <p:nvPr>
            <p:ph type="sldNum" sz="quarter" idx="10"/>
          </p:nvPr>
        </p:nvSpPr>
        <p:spPr/>
        <p:txBody>
          <a:bodyPr/>
          <a:lstStyle/>
          <a:p>
            <a:fld id="{83DCE0FD-225F-4A7C-A2D5-29F3F12D3456}" type="slidenum">
              <a:rPr lang="en-US" smtClean="0"/>
              <a:t>57</a:t>
            </a:fld>
            <a:endParaRPr lang="en-US"/>
          </a:p>
        </p:txBody>
      </p:sp>
      <p:sp>
        <p:nvSpPr>
          <p:cNvPr id="12" name="Choose Another">
            <a:hlinkClick r:id="rId3" action="ppaction://hlinksldjump"/>
          </p:cNvPr>
          <p:cNvSpPr/>
          <p:nvPr/>
        </p:nvSpPr>
        <p:spPr>
          <a:xfrm>
            <a:off x="4253883"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Choose another type of data!</a:t>
            </a:r>
            <a:endParaRPr lang="en-US" dirty="0"/>
          </a:p>
        </p:txBody>
      </p:sp>
      <p:sp>
        <p:nvSpPr>
          <p:cNvPr id="13"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Move onto the next section.</a:t>
            </a:r>
            <a:endParaRPr lang="en-US" dirty="0"/>
          </a:p>
        </p:txBody>
      </p:sp>
    </p:spTree>
    <p:extLst>
      <p:ext uri="{BB962C8B-B14F-4D97-AF65-F5344CB8AC3E}">
        <p14:creationId xmlns:p14="http://schemas.microsoft.com/office/powerpoint/2010/main" val="628470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365" y="46136"/>
            <a:ext cx="7431149" cy="1325563"/>
          </a:xfrm>
        </p:spPr>
        <p:txBody>
          <a:bodyPr>
            <a:normAutofit/>
          </a:bodyPr>
          <a:lstStyle/>
          <a:p>
            <a:r>
              <a:rPr lang="en-US" sz="3200" b="1" dirty="0" smtClean="0"/>
              <a:t>POPULATION DATA</a:t>
            </a:r>
            <a:endParaRPr lang="en-US" sz="3200" b="1" dirty="0"/>
          </a:p>
        </p:txBody>
      </p:sp>
      <p:sp>
        <p:nvSpPr>
          <p:cNvPr id="3" name="Content Placeholder 2"/>
          <p:cNvSpPr>
            <a:spLocks noGrp="1"/>
          </p:cNvSpPr>
          <p:nvPr>
            <p:ph sz="half" idx="1"/>
          </p:nvPr>
        </p:nvSpPr>
        <p:spPr>
          <a:xfrm>
            <a:off x="418436" y="1485159"/>
            <a:ext cx="6349765" cy="4136058"/>
          </a:xfrm>
        </p:spPr>
        <p:txBody>
          <a:bodyPr>
            <a:noAutofit/>
          </a:bodyPr>
          <a:lstStyle/>
          <a:p>
            <a:pPr marL="0" indent="0">
              <a:buNone/>
            </a:pPr>
            <a:r>
              <a:rPr lang="en-US" sz="2400" dirty="0" smtClean="0"/>
              <a:t>Population characteristics can </a:t>
            </a:r>
            <a:r>
              <a:rPr lang="en-US" sz="2400" dirty="0"/>
              <a:t>help predict the possible end results of health problems and </a:t>
            </a:r>
            <a:r>
              <a:rPr lang="en-US" sz="2400" dirty="0" smtClean="0"/>
              <a:t>the </a:t>
            </a:r>
            <a:r>
              <a:rPr lang="en-US" sz="2400" dirty="0"/>
              <a:t>risk for certain diseases or of public health emergencies and </a:t>
            </a:r>
            <a:r>
              <a:rPr lang="en-US" sz="2400" dirty="0" smtClean="0"/>
              <a:t>associated </a:t>
            </a:r>
            <a:r>
              <a:rPr lang="en-US" sz="2400" dirty="0"/>
              <a:t>risks. </a:t>
            </a:r>
            <a:endParaRPr lang="en-US" sz="2400" dirty="0" smtClean="0"/>
          </a:p>
          <a:p>
            <a:pPr marL="0" indent="0">
              <a:buNone/>
            </a:pPr>
            <a:endParaRPr lang="en-US" sz="1800" dirty="0" smtClean="0"/>
          </a:p>
          <a:p>
            <a:pPr marL="0" indent="0">
              <a:buNone/>
            </a:pPr>
            <a:r>
              <a:rPr lang="en-US" sz="2400" dirty="0" smtClean="0"/>
              <a:t>They </a:t>
            </a:r>
            <a:r>
              <a:rPr lang="en-US" sz="2400" dirty="0"/>
              <a:t>can also show how diseases can develop and change over time and from one place to another. </a:t>
            </a:r>
            <a:endParaRPr lang="en-US" sz="2400" dirty="0" smtClean="0"/>
          </a:p>
          <a:p>
            <a:pPr marL="0" indent="0">
              <a:buNone/>
            </a:pPr>
            <a:endParaRPr lang="en-US" sz="1800" dirty="0" smtClean="0"/>
          </a:p>
          <a:p>
            <a:pPr marL="0" indent="0">
              <a:buNone/>
            </a:pPr>
            <a:r>
              <a:rPr lang="en-US" sz="2400" dirty="0" smtClean="0"/>
              <a:t>The main source of population data is the U.S. Census Bureau. </a:t>
            </a:r>
            <a:endParaRPr lang="en-US" sz="2400" dirty="0"/>
          </a:p>
        </p:txBody>
      </p:sp>
      <p:sp>
        <p:nvSpPr>
          <p:cNvPr id="4" name="TextBox 3"/>
          <p:cNvSpPr txBox="1"/>
          <p:nvPr/>
        </p:nvSpPr>
        <p:spPr>
          <a:xfrm>
            <a:off x="6844913" y="616385"/>
            <a:ext cx="2299087" cy="2154436"/>
          </a:xfrm>
          <a:prstGeom prst="rect">
            <a:avLst/>
          </a:prstGeom>
          <a:solidFill>
            <a:schemeClr val="tx2"/>
          </a:solidFill>
          <a:ln>
            <a:noFill/>
          </a:ln>
        </p:spPr>
        <p:txBody>
          <a:bodyPr wrap="square" rtlCol="0">
            <a:spAutoFit/>
          </a:bodyPr>
          <a:lstStyle/>
          <a:p>
            <a:r>
              <a:rPr lang="en-US" b="1" dirty="0" smtClean="0">
                <a:solidFill>
                  <a:schemeClr val="bg1"/>
                </a:solidFill>
              </a:rPr>
              <a:t>Population data include:</a:t>
            </a:r>
          </a:p>
          <a:p>
            <a:endParaRPr lang="en-US" b="1"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Demographics</a:t>
            </a:r>
          </a:p>
          <a:p>
            <a:pPr marL="285750" indent="-285750">
              <a:buFont typeface="Arial" panose="020B0604020202020204" pitchFamily="34" charset="0"/>
              <a:buChar char="•"/>
            </a:pPr>
            <a:r>
              <a:rPr lang="en-US" sz="1600" dirty="0" smtClean="0">
                <a:solidFill>
                  <a:schemeClr val="bg1"/>
                </a:solidFill>
              </a:rPr>
              <a:t>Health status</a:t>
            </a:r>
          </a:p>
          <a:p>
            <a:pPr marL="285750" indent="-285750">
              <a:buFont typeface="Arial" panose="020B0604020202020204" pitchFamily="34" charset="0"/>
              <a:buChar char="•"/>
            </a:pPr>
            <a:r>
              <a:rPr lang="en-US" sz="1600" dirty="0" smtClean="0">
                <a:solidFill>
                  <a:schemeClr val="bg1"/>
                </a:solidFill>
              </a:rPr>
              <a:t>Socioeconomic factors</a:t>
            </a:r>
          </a:p>
          <a:p>
            <a:endParaRPr lang="en-US" sz="1600" dirty="0">
              <a:solidFill>
                <a:schemeClr val="bg1"/>
              </a:solidFill>
            </a:endParaRPr>
          </a:p>
        </p:txBody>
      </p:sp>
      <p:grpSp>
        <p:nvGrpSpPr>
          <p:cNvPr id="6" name="Group 5"/>
          <p:cNvGrpSpPr/>
          <p:nvPr/>
        </p:nvGrpSpPr>
        <p:grpSpPr>
          <a:xfrm>
            <a:off x="191921" y="271967"/>
            <a:ext cx="873457" cy="863707"/>
            <a:chOff x="1947943" y="4966731"/>
            <a:chExt cx="873457" cy="863707"/>
          </a:xfrm>
        </p:grpSpPr>
        <p:sp>
          <p:nvSpPr>
            <p:cNvPr id="7" name="Oval 6"/>
            <p:cNvSpPr/>
            <p:nvPr/>
          </p:nvSpPr>
          <p:spPr>
            <a:xfrm>
              <a:off x="1947943" y="4966731"/>
              <a:ext cx="873457" cy="863707"/>
            </a:xfrm>
            <a:prstGeom prst="ellipse">
              <a:avLst/>
            </a:prstGeom>
            <a:solidFill>
              <a:srgbClr val="0C0D0E"/>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0568" y="5196268"/>
              <a:ext cx="568205" cy="481266"/>
            </a:xfrm>
            <a:prstGeom prst="rect">
              <a:avLst/>
            </a:prstGeom>
            <a:solidFill>
              <a:srgbClr val="2C2E30"/>
            </a:solidFill>
            <a:ln>
              <a:noFill/>
            </a:ln>
          </p:spPr>
        </p:pic>
      </p:grpSp>
      <p:sp>
        <p:nvSpPr>
          <p:cNvPr id="5" name="Slide Number Placeholder 4"/>
          <p:cNvSpPr>
            <a:spLocks noGrp="1"/>
          </p:cNvSpPr>
          <p:nvPr>
            <p:ph type="sldNum" sz="quarter" idx="10"/>
          </p:nvPr>
        </p:nvSpPr>
        <p:spPr/>
        <p:txBody>
          <a:bodyPr/>
          <a:lstStyle/>
          <a:p>
            <a:fld id="{83DCE0FD-225F-4A7C-A2D5-29F3F12D3456}" type="slidenum">
              <a:rPr lang="en-US" smtClean="0"/>
              <a:t>58</a:t>
            </a:fld>
            <a:endParaRPr lang="en-US"/>
          </a:p>
        </p:txBody>
      </p:sp>
      <p:sp>
        <p:nvSpPr>
          <p:cNvPr id="11" name="Choose Another">
            <a:hlinkClick r:id="rId3" action="ppaction://hlinksldjump"/>
          </p:cNvPr>
          <p:cNvSpPr/>
          <p:nvPr/>
        </p:nvSpPr>
        <p:spPr>
          <a:xfrm>
            <a:off x="4253883"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Choose another type of data!</a:t>
            </a:r>
            <a:endParaRPr lang="en-US" dirty="0"/>
          </a:p>
        </p:txBody>
      </p:sp>
      <p:sp>
        <p:nvSpPr>
          <p:cNvPr id="12"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Move onto the next section.</a:t>
            </a:r>
            <a:endParaRPr lang="en-US" dirty="0"/>
          </a:p>
        </p:txBody>
      </p:sp>
    </p:spTree>
    <p:extLst>
      <p:ext uri="{BB962C8B-B14F-4D97-AF65-F5344CB8AC3E}">
        <p14:creationId xmlns:p14="http://schemas.microsoft.com/office/powerpoint/2010/main" val="79692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80" y="207268"/>
            <a:ext cx="8698251" cy="1265773"/>
          </a:xfrm>
        </p:spPr>
        <p:txBody>
          <a:bodyPr>
            <a:noAutofit/>
          </a:bodyPr>
          <a:lstStyle/>
          <a:p>
            <a:r>
              <a:rPr lang="en-US" sz="3200" b="1" dirty="0" smtClean="0"/>
              <a:t>ACCESSING QUALITY AND COMPLETE ENVIRONMENTAL HEALTH DATA CAN BE DIFFICULT. </a:t>
            </a:r>
            <a:endParaRPr lang="en-US" sz="3200" b="1" dirty="0"/>
          </a:p>
        </p:txBody>
      </p:sp>
      <p:sp>
        <p:nvSpPr>
          <p:cNvPr id="3" name="Content Placeholder 2"/>
          <p:cNvSpPr>
            <a:spLocks noGrp="1"/>
          </p:cNvSpPr>
          <p:nvPr>
            <p:ph sz="half" idx="1"/>
          </p:nvPr>
        </p:nvSpPr>
        <p:spPr>
          <a:xfrm>
            <a:off x="489176" y="1797733"/>
            <a:ext cx="7513864" cy="4066204"/>
          </a:xfrm>
        </p:spPr>
        <p:txBody>
          <a:bodyPr>
            <a:normAutofit/>
          </a:bodyPr>
          <a:lstStyle/>
          <a:p>
            <a:pPr marL="342900" indent="-342900">
              <a:buFont typeface="Arial" panose="020B0604020202020204" pitchFamily="34" charset="0"/>
              <a:buChar char="•"/>
            </a:pPr>
            <a:r>
              <a:rPr lang="en-US" sz="2500" dirty="0"/>
              <a:t>Environment and health data are often </a:t>
            </a:r>
            <a:r>
              <a:rPr lang="en-US" sz="2500" dirty="0" smtClean="0"/>
              <a:t>separated, both physically and philosophically.</a:t>
            </a:r>
          </a:p>
          <a:p>
            <a:pPr marL="342900" indent="-342900">
              <a:buFont typeface="Arial" panose="020B0604020202020204" pitchFamily="34" charset="0"/>
              <a:buChar char="•"/>
            </a:pPr>
            <a:endParaRPr lang="en-US" sz="2500" dirty="0" smtClean="0"/>
          </a:p>
          <a:p>
            <a:pPr marL="342900" indent="-342900">
              <a:buFont typeface="Arial" panose="020B0604020202020204" pitchFamily="34" charset="0"/>
              <a:buChar char="•"/>
            </a:pPr>
            <a:r>
              <a:rPr lang="en-US" sz="2500" dirty="0" smtClean="0"/>
              <a:t>However, CDC has addressed this challenge through the National Environmental Public Health Tracking Program. </a:t>
            </a:r>
          </a:p>
        </p:txBody>
      </p:sp>
      <p:sp>
        <p:nvSpPr>
          <p:cNvPr id="4" name="Slide Number Placeholder 3"/>
          <p:cNvSpPr>
            <a:spLocks noGrp="1"/>
          </p:cNvSpPr>
          <p:nvPr>
            <p:ph type="sldNum" sz="quarter" idx="10"/>
          </p:nvPr>
        </p:nvSpPr>
        <p:spPr/>
        <p:txBody>
          <a:bodyPr/>
          <a:lstStyle/>
          <a:p>
            <a:fld id="{83DCE0FD-225F-4A7C-A2D5-29F3F12D3456}" type="slidenum">
              <a:rPr lang="en-US" smtClean="0"/>
              <a:t>59</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296819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7" descr="pexels-photo-130111.jpeg"/>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prstGeom prst="rect">
            <a:avLst/>
          </a:prstGeom>
        </p:spPr>
      </p:pic>
      <p:grpSp>
        <p:nvGrpSpPr>
          <p:cNvPr id="10" name="Group 9"/>
          <p:cNvGrpSpPr/>
          <p:nvPr/>
        </p:nvGrpSpPr>
        <p:grpSpPr>
          <a:xfrm>
            <a:off x="-20615" y="5956177"/>
            <a:ext cx="9164615" cy="901824"/>
            <a:chOff x="-20615" y="5956177"/>
            <a:chExt cx="9164615" cy="901824"/>
          </a:xfrm>
        </p:grpSpPr>
        <p:sp>
          <p:nvSpPr>
            <p:cNvPr id="1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2" name="Straight Connector 1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4" name="Straight Connector 1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5" name="Title 1"/>
          <p:cNvSpPr>
            <a:spLocks noGrp="1"/>
          </p:cNvSpPr>
          <p:nvPr>
            <p:ph type="title"/>
          </p:nvPr>
        </p:nvSpPr>
        <p:spPr>
          <a:xfrm>
            <a:off x="3453073" y="503333"/>
            <a:ext cx="5216142" cy="1421851"/>
          </a:xfrm>
        </p:spPr>
        <p:txBody>
          <a:bodyPr>
            <a:normAutofit/>
          </a:bodyPr>
          <a:lstStyle/>
          <a:p>
            <a:r>
              <a:rPr lang="en-US" sz="3200" b="1" cap="none" dirty="0" smtClean="0">
                <a:solidFill>
                  <a:schemeClr val="tx2"/>
                </a:solidFill>
              </a:rPr>
              <a:t>THE ENVIRONMENT IS…</a:t>
            </a:r>
            <a:endParaRPr lang="en-US" sz="3200" b="1" cap="none" dirty="0">
              <a:solidFill>
                <a:schemeClr val="tx2"/>
              </a:solidFill>
            </a:endParaRPr>
          </a:p>
        </p:txBody>
      </p:sp>
      <p:sp>
        <p:nvSpPr>
          <p:cNvPr id="17" name="Content Placeholder 2"/>
          <p:cNvSpPr>
            <a:spLocks noGrp="1"/>
          </p:cNvSpPr>
          <p:nvPr>
            <p:ph type="body" idx="1"/>
          </p:nvPr>
        </p:nvSpPr>
        <p:spPr>
          <a:xfrm>
            <a:off x="3277224" y="2941883"/>
            <a:ext cx="5216142" cy="1566024"/>
          </a:xfrm>
        </p:spPr>
        <p:txBody>
          <a:bodyPr>
            <a:noAutofit/>
          </a:bodyPr>
          <a:lstStyle/>
          <a:p>
            <a:pPr marL="685800"/>
            <a:r>
              <a:rPr lang="en-US" sz="2800" dirty="0">
                <a:solidFill>
                  <a:schemeClr val="tx1">
                    <a:lumMod val="75000"/>
                    <a:lumOff val="25000"/>
                  </a:schemeClr>
                </a:solidFill>
              </a:rPr>
              <a:t>T</a:t>
            </a:r>
            <a:r>
              <a:rPr lang="en-US" sz="2800" dirty="0" smtClean="0">
                <a:solidFill>
                  <a:schemeClr val="tx1">
                    <a:lumMod val="75000"/>
                    <a:lumOff val="25000"/>
                  </a:schemeClr>
                </a:solidFill>
              </a:rPr>
              <a:t>he </a:t>
            </a:r>
            <a:r>
              <a:rPr lang="en-US" sz="2800" b="1" dirty="0">
                <a:solidFill>
                  <a:schemeClr val="tx1">
                    <a:lumMod val="75000"/>
                    <a:lumOff val="25000"/>
                  </a:schemeClr>
                </a:solidFill>
              </a:rPr>
              <a:t>air</a:t>
            </a:r>
            <a:r>
              <a:rPr lang="en-US" sz="2800" dirty="0">
                <a:solidFill>
                  <a:schemeClr val="tx1">
                    <a:lumMod val="75000"/>
                    <a:lumOff val="25000"/>
                  </a:schemeClr>
                </a:solidFill>
              </a:rPr>
              <a:t> we breathe, </a:t>
            </a:r>
          </a:p>
          <a:p>
            <a:pPr marL="685800"/>
            <a:r>
              <a:rPr lang="en-US" sz="2800" dirty="0">
                <a:solidFill>
                  <a:schemeClr val="tx1">
                    <a:lumMod val="75000"/>
                    <a:lumOff val="25000"/>
                  </a:schemeClr>
                </a:solidFill>
              </a:rPr>
              <a:t>T</a:t>
            </a:r>
            <a:r>
              <a:rPr lang="en-US" sz="2800" dirty="0" smtClean="0">
                <a:solidFill>
                  <a:schemeClr val="tx1">
                    <a:lumMod val="75000"/>
                    <a:lumOff val="25000"/>
                  </a:schemeClr>
                </a:solidFill>
              </a:rPr>
              <a:t>he </a:t>
            </a:r>
            <a:r>
              <a:rPr lang="en-US" sz="2800" b="1" dirty="0">
                <a:solidFill>
                  <a:schemeClr val="tx1">
                    <a:lumMod val="75000"/>
                    <a:lumOff val="25000"/>
                  </a:schemeClr>
                </a:solidFill>
              </a:rPr>
              <a:t>water</a:t>
            </a:r>
            <a:r>
              <a:rPr lang="en-US" sz="2800" dirty="0">
                <a:solidFill>
                  <a:schemeClr val="tx1">
                    <a:lumMod val="75000"/>
                    <a:lumOff val="25000"/>
                  </a:schemeClr>
                </a:solidFill>
              </a:rPr>
              <a:t> we drink, </a:t>
            </a:r>
          </a:p>
          <a:p>
            <a:pPr marL="685800"/>
            <a:r>
              <a:rPr lang="en-US" sz="2800" dirty="0">
                <a:solidFill>
                  <a:schemeClr val="tx1">
                    <a:lumMod val="75000"/>
                    <a:lumOff val="25000"/>
                  </a:schemeClr>
                </a:solidFill>
              </a:rPr>
              <a:t>T</a:t>
            </a:r>
            <a:r>
              <a:rPr lang="en-US" sz="2800" dirty="0" smtClean="0">
                <a:solidFill>
                  <a:schemeClr val="tx1">
                    <a:lumMod val="75000"/>
                    <a:lumOff val="25000"/>
                  </a:schemeClr>
                </a:solidFill>
              </a:rPr>
              <a:t>he </a:t>
            </a:r>
            <a:r>
              <a:rPr lang="en-US" sz="2800" b="1" dirty="0">
                <a:solidFill>
                  <a:schemeClr val="tx1">
                    <a:lumMod val="75000"/>
                    <a:lumOff val="25000"/>
                  </a:schemeClr>
                </a:solidFill>
              </a:rPr>
              <a:t>food</a:t>
            </a:r>
            <a:r>
              <a:rPr lang="en-US" sz="2800" dirty="0">
                <a:solidFill>
                  <a:schemeClr val="tx1">
                    <a:lumMod val="75000"/>
                    <a:lumOff val="25000"/>
                  </a:schemeClr>
                </a:solidFill>
              </a:rPr>
              <a:t> we eat, and </a:t>
            </a:r>
          </a:p>
          <a:p>
            <a:pPr marL="685800"/>
            <a:r>
              <a:rPr lang="en-US" sz="2800" dirty="0">
                <a:solidFill>
                  <a:schemeClr val="tx1">
                    <a:lumMod val="75000"/>
                    <a:lumOff val="25000"/>
                  </a:schemeClr>
                </a:solidFill>
              </a:rPr>
              <a:t>T</a:t>
            </a:r>
            <a:r>
              <a:rPr lang="en-US" sz="2800" dirty="0" smtClean="0">
                <a:solidFill>
                  <a:schemeClr val="tx1">
                    <a:lumMod val="75000"/>
                    <a:lumOff val="25000"/>
                  </a:schemeClr>
                </a:solidFill>
              </a:rPr>
              <a:t>he </a:t>
            </a:r>
            <a:r>
              <a:rPr lang="en-US" sz="2800" b="1" dirty="0">
                <a:solidFill>
                  <a:schemeClr val="tx1">
                    <a:lumMod val="75000"/>
                    <a:lumOff val="25000"/>
                  </a:schemeClr>
                </a:solidFill>
              </a:rPr>
              <a:t>places</a:t>
            </a:r>
            <a:r>
              <a:rPr lang="en-US" sz="2800" dirty="0">
                <a:solidFill>
                  <a:schemeClr val="tx1">
                    <a:lumMod val="75000"/>
                    <a:lumOff val="25000"/>
                  </a:schemeClr>
                </a:solidFill>
              </a:rPr>
              <a:t> where we live, work, and play. </a:t>
            </a: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6</a:t>
            </a:fld>
            <a:endParaRPr lang="en-US" dirty="0">
              <a:solidFill>
                <a:prstClr val="black">
                  <a:tint val="75000"/>
                </a:prstClr>
              </a:solidFill>
            </a:endParaRPr>
          </a:p>
        </p:txBody>
      </p:sp>
      <p:sp>
        <p:nvSpPr>
          <p:cNvPr id="18"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33586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05" y="126472"/>
            <a:ext cx="8229600" cy="1143000"/>
          </a:xfrm>
        </p:spPr>
        <p:txBody>
          <a:bodyPr>
            <a:normAutofit/>
          </a:bodyPr>
          <a:lstStyle/>
          <a:p>
            <a:r>
              <a:rPr lang="en-US" sz="3200" b="1" dirty="0" smtClean="0"/>
              <a:t>CDC’S ENVIRONMENTAL PUBLIC HEALTH TRACKING PROGRAM…</a:t>
            </a:r>
            <a:endParaRPr lang="en-US" sz="3200" dirty="0"/>
          </a:p>
        </p:txBody>
      </p:sp>
      <p:sp>
        <p:nvSpPr>
          <p:cNvPr id="3" name="Content Placeholder 2"/>
          <p:cNvSpPr>
            <a:spLocks noGrp="1"/>
          </p:cNvSpPr>
          <p:nvPr>
            <p:ph sz="half" idx="1"/>
          </p:nvPr>
        </p:nvSpPr>
        <p:spPr>
          <a:xfrm>
            <a:off x="193205" y="1522075"/>
            <a:ext cx="4953282" cy="3977029"/>
          </a:xfrm>
        </p:spPr>
        <p:txBody>
          <a:bodyPr>
            <a:noAutofit/>
          </a:bodyPr>
          <a:lstStyle/>
          <a:p>
            <a:pPr marL="0" indent="0">
              <a:buNone/>
            </a:pPr>
            <a:r>
              <a:rPr lang="en-US" sz="2600" dirty="0" smtClean="0"/>
              <a:t>Connects </a:t>
            </a:r>
            <a:r>
              <a:rPr lang="en-US" sz="2600" dirty="0"/>
              <a:t>environmental and public health </a:t>
            </a:r>
            <a:r>
              <a:rPr lang="en-US" sz="2600" dirty="0" smtClean="0"/>
              <a:t>data and information </a:t>
            </a:r>
            <a:r>
              <a:rPr lang="en-US" sz="2600" dirty="0"/>
              <a:t>to drive innovative programs that improve health, save lives, and enable efficient use of </a:t>
            </a:r>
            <a:r>
              <a:rPr lang="en-US" sz="2600" dirty="0" smtClean="0"/>
              <a:t>resources.</a:t>
            </a:r>
          </a:p>
          <a:p>
            <a:pPr marL="0" indent="0">
              <a:buNone/>
            </a:pPr>
            <a:endParaRPr lang="en-US" sz="3200" dirty="0"/>
          </a:p>
        </p:txBody>
      </p:sp>
      <p:grpSp>
        <p:nvGrpSpPr>
          <p:cNvPr id="4" name="Group 3"/>
          <p:cNvGrpSpPr/>
          <p:nvPr/>
        </p:nvGrpSpPr>
        <p:grpSpPr>
          <a:xfrm>
            <a:off x="5146487" y="1522075"/>
            <a:ext cx="3612995" cy="2928801"/>
            <a:chOff x="280572" y="1961477"/>
            <a:chExt cx="3612995" cy="292880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572" y="1961477"/>
              <a:ext cx="3612995" cy="2851857"/>
            </a:xfrm>
            <a:prstGeom prst="rect">
              <a:avLst/>
            </a:prstGeom>
          </p:spPr>
        </p:pic>
        <p:sp>
          <p:nvSpPr>
            <p:cNvPr id="7" name="TextBox 6"/>
            <p:cNvSpPr txBox="1"/>
            <p:nvPr/>
          </p:nvSpPr>
          <p:spPr>
            <a:xfrm>
              <a:off x="498496" y="4551724"/>
              <a:ext cx="3177147" cy="338554"/>
            </a:xfrm>
            <a:prstGeom prst="rect">
              <a:avLst/>
            </a:prstGeom>
            <a:noFill/>
          </p:spPr>
          <p:txBody>
            <a:bodyPr wrap="square" rtlCol="0">
              <a:spAutoFit/>
            </a:bodyPr>
            <a:lstStyle/>
            <a:p>
              <a:r>
                <a:rPr lang="en-US" sz="1600" dirty="0" smtClean="0">
                  <a:solidFill>
                    <a:srgbClr val="000E63"/>
                  </a:solidFill>
                  <a:latin typeface="Myriad Pro" panose="020B0503030403020204" pitchFamily="34" charset="0"/>
                </a:rPr>
                <a:t>Better information for better health</a:t>
              </a:r>
              <a:endParaRPr lang="en-US" sz="1600" dirty="0">
                <a:solidFill>
                  <a:srgbClr val="000E63"/>
                </a:solidFill>
                <a:latin typeface="Myriad Pro" panose="020B0503030403020204" pitchFamily="34" charset="0"/>
              </a:endParaRPr>
            </a:p>
          </p:txBody>
        </p:sp>
      </p:grpSp>
      <p:sp>
        <p:nvSpPr>
          <p:cNvPr id="6" name="Slide Number Placeholder 5"/>
          <p:cNvSpPr>
            <a:spLocks noGrp="1"/>
          </p:cNvSpPr>
          <p:nvPr>
            <p:ph type="sldNum" sz="quarter" idx="10"/>
          </p:nvPr>
        </p:nvSpPr>
        <p:spPr/>
        <p:txBody>
          <a:bodyPr/>
          <a:lstStyle/>
          <a:p>
            <a:fld id="{83DCE0FD-225F-4A7C-A2D5-29F3F12D3456}" type="slidenum">
              <a:rPr lang="en-US" smtClean="0"/>
              <a:t>60</a:t>
            </a:fld>
            <a:endParaRPr lang="en-US"/>
          </a:p>
        </p:txBody>
      </p:sp>
      <p:sp>
        <p:nvSpPr>
          <p:cNvPr id="8"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61055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2" y="262192"/>
            <a:ext cx="9064978" cy="733758"/>
          </a:xfrm>
        </p:spPr>
        <p:txBody>
          <a:bodyPr>
            <a:noAutofit/>
          </a:bodyPr>
          <a:lstStyle/>
          <a:p>
            <a:r>
              <a:rPr lang="en-US" sz="3200" b="1" dirty="0" smtClean="0"/>
              <a:t>BETTER INFORMATION FOR BETTER HEALTH</a:t>
            </a:r>
            <a:endParaRPr lang="en-US" sz="3200" b="1" dirty="0"/>
          </a:p>
        </p:txBody>
      </p:sp>
      <p:sp>
        <p:nvSpPr>
          <p:cNvPr id="3" name="Content Placeholder 2"/>
          <p:cNvSpPr>
            <a:spLocks noGrp="1"/>
          </p:cNvSpPr>
          <p:nvPr>
            <p:ph sz="half" idx="1"/>
          </p:nvPr>
        </p:nvSpPr>
        <p:spPr>
          <a:xfrm>
            <a:off x="443590" y="1485963"/>
            <a:ext cx="4602567" cy="4315502"/>
          </a:xfrm>
        </p:spPr>
        <p:txBody>
          <a:bodyPr>
            <a:normAutofit/>
          </a:bodyPr>
          <a:lstStyle/>
          <a:p>
            <a:pPr marL="0" indent="0">
              <a:lnSpc>
                <a:spcPct val="100000"/>
              </a:lnSpc>
              <a:buNone/>
            </a:pPr>
            <a:r>
              <a:rPr lang="en-US" sz="2400" dirty="0"/>
              <a:t>At the local, state, and national levels, the Tracking Program uses </a:t>
            </a:r>
            <a:r>
              <a:rPr lang="en-US" sz="2400" b="1" dirty="0"/>
              <a:t>a network of people and information systems</a:t>
            </a:r>
            <a:r>
              <a:rPr lang="en-US" sz="2400" dirty="0"/>
              <a:t> to deliver a core set of health, exposure, and hazards data, information summaries, and tools to enable analysis, </a:t>
            </a:r>
            <a:r>
              <a:rPr lang="en-US" sz="2400" dirty="0" smtClean="0"/>
              <a:t>visualization, </a:t>
            </a:r>
            <a:r>
              <a:rPr lang="en-US" sz="2400" dirty="0"/>
              <a:t>and reporting of insights drawn from data.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84865" y="1190959"/>
            <a:ext cx="2351314" cy="4166668"/>
          </a:xfrm>
          <a:prstGeom prst="rect">
            <a:avLst/>
          </a:prstGeom>
          <a:ln>
            <a:solidFill>
              <a:srgbClr val="2C55A3"/>
            </a:solidFill>
          </a:ln>
        </p:spPr>
      </p:pic>
      <p:sp>
        <p:nvSpPr>
          <p:cNvPr id="5" name="Slide Number Placeholder 4"/>
          <p:cNvSpPr>
            <a:spLocks noGrp="1"/>
          </p:cNvSpPr>
          <p:nvPr>
            <p:ph type="sldNum" sz="quarter" idx="10"/>
          </p:nvPr>
        </p:nvSpPr>
        <p:spPr/>
        <p:txBody>
          <a:bodyPr/>
          <a:lstStyle/>
          <a:p>
            <a:fld id="{83DCE0FD-225F-4A7C-A2D5-29F3F12D3456}" type="slidenum">
              <a:rPr lang="en-US" smtClean="0"/>
              <a:t>61</a:t>
            </a:fld>
            <a:endParaRPr lang="en-US"/>
          </a:p>
        </p:txBody>
      </p:sp>
      <p:sp>
        <p:nvSpPr>
          <p:cNvPr id="6"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19944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pexels-photo-94654.jpg"/>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0" y="-6350"/>
            <a:ext cx="3289300" cy="6534150"/>
          </a:xfrm>
          <a:prstGeom prst="rect">
            <a:avLst/>
          </a:prstGeom>
        </p:spPr>
      </p:pic>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5" name="Title 1"/>
          <p:cNvSpPr>
            <a:spLocks noGrp="1"/>
          </p:cNvSpPr>
          <p:nvPr>
            <p:ph type="title"/>
          </p:nvPr>
        </p:nvSpPr>
        <p:spPr>
          <a:xfrm>
            <a:off x="3370520" y="274638"/>
            <a:ext cx="5316279" cy="1143000"/>
          </a:xfrm>
        </p:spPr>
        <p:txBody>
          <a:bodyPr>
            <a:noAutofit/>
          </a:bodyPr>
          <a:lstStyle/>
          <a:p>
            <a:r>
              <a:rPr lang="en-US" sz="3200" cap="none" dirty="0">
                <a:solidFill>
                  <a:schemeClr val="tx2"/>
                </a:solidFill>
              </a:rPr>
              <a:t>THE ENVIRONMENTAL PUBLIC HEALTH TRACKING NETWORK</a:t>
            </a:r>
            <a:endParaRPr lang="en-US" sz="3200" b="1" cap="none" dirty="0">
              <a:solidFill>
                <a:schemeClr val="tx2"/>
              </a:solidFill>
            </a:endParaRPr>
          </a:p>
        </p:txBody>
      </p:sp>
      <p:sp>
        <p:nvSpPr>
          <p:cNvPr id="16" name="Content Placeholder 2"/>
          <p:cNvSpPr txBox="1">
            <a:spLocks/>
          </p:cNvSpPr>
          <p:nvPr/>
        </p:nvSpPr>
        <p:spPr>
          <a:xfrm>
            <a:off x="3317446" y="1061669"/>
            <a:ext cx="5677786" cy="2159915"/>
          </a:xfrm>
          <a:prstGeom prst="rect">
            <a:avLst/>
          </a:prstGeom>
          <a:noFill/>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spcBef>
                <a:spcPts val="0"/>
              </a:spcBef>
            </a:pPr>
            <a:r>
              <a:rPr lang="en-US" dirty="0" smtClean="0">
                <a:solidFill>
                  <a:schemeClr val="tx1">
                    <a:lumMod val="75000"/>
                    <a:lumOff val="25000"/>
                  </a:schemeClr>
                </a:solidFill>
              </a:rPr>
              <a:t>The Environmental Public Health Tracking Network is a product of CDC's National Tracking Program. </a:t>
            </a:r>
          </a:p>
          <a:p>
            <a:pPr>
              <a:spcBef>
                <a:spcPts val="0"/>
              </a:spcBef>
            </a:pPr>
            <a:endParaRPr lang="en-US" dirty="0" smtClean="0"/>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t="10851"/>
          <a:stretch/>
        </p:blipFill>
        <p:spPr>
          <a:xfrm>
            <a:off x="4183196" y="2989178"/>
            <a:ext cx="3988640" cy="2733542"/>
          </a:xfrm>
          <a:prstGeom prst="rect">
            <a:avLst/>
          </a:prstGeom>
          <a:ln>
            <a:noFill/>
          </a:ln>
        </p:spPr>
      </p:pic>
      <p:sp>
        <p:nvSpPr>
          <p:cNvPr id="18" name="TextBox 17"/>
          <p:cNvSpPr txBox="1"/>
          <p:nvPr/>
        </p:nvSpPr>
        <p:spPr>
          <a:xfrm>
            <a:off x="4786221" y="5722720"/>
            <a:ext cx="2740237" cy="369332"/>
          </a:xfrm>
          <a:prstGeom prst="rect">
            <a:avLst/>
          </a:prstGeom>
          <a:noFill/>
        </p:spPr>
        <p:txBody>
          <a:bodyPr wrap="none" rtlCol="0">
            <a:spAutoFit/>
          </a:bodyPr>
          <a:lstStyle/>
          <a:p>
            <a:r>
              <a:rPr lang="en-US" b="1" dirty="0" smtClean="0">
                <a:solidFill>
                  <a:srgbClr val="02084E"/>
                </a:solidFill>
                <a:hlinkClick r:id="rId5"/>
              </a:rPr>
              <a:t>www.cdc.gov/ephtracking</a:t>
            </a:r>
            <a:r>
              <a:rPr lang="en-US" b="1" dirty="0" smtClean="0"/>
              <a:t> </a:t>
            </a:r>
            <a:endParaRPr lang="en-US" b="1" dirty="0"/>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62</a:t>
            </a:fld>
            <a:endParaRPr lang="en-US" dirty="0">
              <a:solidFill>
                <a:prstClr val="black">
                  <a:tint val="75000"/>
                </a:prstClr>
              </a:solidFill>
            </a:endParaRPr>
          </a:p>
        </p:txBody>
      </p:sp>
      <p:sp>
        <p:nvSpPr>
          <p:cNvPr id="19" name="Next">
            <a:hlinkClick r:id="rId6" action="ppaction://hlinksldjump"/>
          </p:cNvPr>
          <p:cNvSpPr/>
          <p:nvPr/>
        </p:nvSpPr>
        <p:spPr>
          <a:xfrm>
            <a:off x="6616083" y="6127512"/>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7689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92" y="235081"/>
            <a:ext cx="8695563" cy="1007809"/>
          </a:xfrm>
        </p:spPr>
        <p:txBody>
          <a:bodyPr>
            <a:noAutofit/>
          </a:bodyPr>
          <a:lstStyle/>
          <a:p>
            <a:r>
              <a:rPr lang="en-US" sz="3200" b="1" dirty="0" smtClean="0"/>
              <a:t>ENVIRONMENTAL PUBLIC HEALTH SURVEILLANCE</a:t>
            </a:r>
            <a:endParaRPr lang="en-US" sz="3200" b="1" dirty="0"/>
          </a:p>
        </p:txBody>
      </p:sp>
      <p:sp>
        <p:nvSpPr>
          <p:cNvPr id="3" name="Content Placeholder 2"/>
          <p:cNvSpPr>
            <a:spLocks noGrp="1"/>
          </p:cNvSpPr>
          <p:nvPr>
            <p:ph sz="half" idx="1"/>
          </p:nvPr>
        </p:nvSpPr>
        <p:spPr>
          <a:xfrm>
            <a:off x="329082" y="1703616"/>
            <a:ext cx="8255581" cy="2887640"/>
          </a:xfrm>
        </p:spPr>
        <p:txBody>
          <a:bodyPr>
            <a:noAutofit/>
          </a:bodyPr>
          <a:lstStyle/>
          <a:p>
            <a:pPr marL="342900" indent="-342900">
              <a:lnSpc>
                <a:spcPct val="100000"/>
              </a:lnSpc>
              <a:spcBef>
                <a:spcPts val="0"/>
              </a:spcBef>
              <a:spcAft>
                <a:spcPts val="1200"/>
              </a:spcAft>
              <a:buFont typeface="Arial" panose="020B0604020202020204" pitchFamily="34" charset="0"/>
              <a:buChar char="•"/>
            </a:pPr>
            <a:r>
              <a:rPr lang="en-US" sz="2400" dirty="0"/>
              <a:t>CDC’s </a:t>
            </a:r>
            <a:r>
              <a:rPr lang="en-US" sz="2400" dirty="0">
                <a:solidFill>
                  <a:srgbClr val="02084E"/>
                </a:solidFill>
                <a:hlinkClick r:id="rId2"/>
              </a:rPr>
              <a:t>Environmental Public Health Tracking Network </a:t>
            </a:r>
            <a:r>
              <a:rPr lang="en-US" sz="2400" dirty="0"/>
              <a:t>is </a:t>
            </a:r>
            <a:r>
              <a:rPr lang="en-US" sz="2400" dirty="0" smtClean="0"/>
              <a:t>an environmental </a:t>
            </a:r>
            <a:r>
              <a:rPr lang="en-US" sz="2400" dirty="0"/>
              <a:t>public health surveillance system. </a:t>
            </a:r>
            <a:endParaRPr lang="en-US" sz="2400" dirty="0" smtClean="0"/>
          </a:p>
          <a:p>
            <a:pPr marL="342900" indent="-342900">
              <a:lnSpc>
                <a:spcPct val="100000"/>
              </a:lnSpc>
              <a:spcBef>
                <a:spcPts val="0"/>
              </a:spcBef>
              <a:spcAft>
                <a:spcPts val="1200"/>
              </a:spcAft>
              <a:buFont typeface="Arial" panose="020B0604020202020204" pitchFamily="34" charset="0"/>
              <a:buChar char="•"/>
            </a:pPr>
            <a:r>
              <a:rPr lang="en-US" sz="2400" dirty="0" smtClean="0"/>
              <a:t>It </a:t>
            </a:r>
            <a:r>
              <a:rPr lang="en-US" sz="2400" dirty="0"/>
              <a:t>is a </a:t>
            </a:r>
            <a:r>
              <a:rPr lang="en-US" sz="2400" dirty="0" smtClean="0"/>
              <a:t>dynamic, online system </a:t>
            </a:r>
            <a:r>
              <a:rPr lang="en-US" sz="2400" dirty="0"/>
              <a:t>of integrated health, exposure, and hazard information and data from a variety of national, state, and city sources. </a:t>
            </a:r>
            <a:endParaRPr lang="en-US" sz="2400" dirty="0" smtClean="0"/>
          </a:p>
        </p:txBody>
      </p:sp>
      <p:sp>
        <p:nvSpPr>
          <p:cNvPr id="4" name="Slide Number Placeholder 3"/>
          <p:cNvSpPr>
            <a:spLocks noGrp="1"/>
          </p:cNvSpPr>
          <p:nvPr>
            <p:ph type="sldNum" sz="quarter" idx="10"/>
          </p:nvPr>
        </p:nvSpPr>
        <p:spPr/>
        <p:txBody>
          <a:bodyPr/>
          <a:lstStyle/>
          <a:p>
            <a:fld id="{83DCE0FD-225F-4A7C-A2D5-29F3F12D3456}" type="slidenum">
              <a:rPr lang="en-US" smtClean="0"/>
              <a:t>63</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6" name="Rectangle 5"/>
          <p:cNvSpPr/>
          <p:nvPr/>
        </p:nvSpPr>
        <p:spPr>
          <a:xfrm>
            <a:off x="1746296" y="6499063"/>
            <a:ext cx="2048959" cy="246221"/>
          </a:xfrm>
          <a:prstGeom prst="rect">
            <a:avLst/>
          </a:prstGeom>
        </p:spPr>
        <p:txBody>
          <a:bodyPr wrap="none">
            <a:spAutoFit/>
          </a:bodyPr>
          <a:lstStyle/>
          <a:p>
            <a:r>
              <a:rPr lang="en-US" sz="1000" dirty="0">
                <a:hlinkClick r:id="rId2"/>
              </a:rPr>
              <a:t>https://</a:t>
            </a:r>
            <a:r>
              <a:rPr lang="en-US" sz="1000" dirty="0" smtClean="0">
                <a:hlinkClick r:id="rId2"/>
              </a:rPr>
              <a:t>www.cdc.gov/ephtracking</a:t>
            </a:r>
            <a:r>
              <a:rPr lang="en-US" sz="1000" dirty="0" smtClean="0"/>
              <a:t> </a:t>
            </a:r>
            <a:endParaRPr lang="en-US" sz="1000" dirty="0"/>
          </a:p>
        </p:txBody>
      </p:sp>
    </p:spTree>
    <p:extLst>
      <p:ext uri="{BB962C8B-B14F-4D97-AF65-F5344CB8AC3E}">
        <p14:creationId xmlns:p14="http://schemas.microsoft.com/office/powerpoint/2010/main" val="3729985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49" y="180752"/>
            <a:ext cx="8229600" cy="822215"/>
          </a:xfrm>
        </p:spPr>
        <p:txBody>
          <a:bodyPr>
            <a:normAutofit/>
          </a:bodyPr>
          <a:lstStyle/>
          <a:p>
            <a:r>
              <a:rPr lang="en-US" sz="3200" dirty="0"/>
              <a:t>CONCEPTUAL MODEL</a:t>
            </a:r>
            <a:endParaRPr lang="en-US" sz="3200" b="1" dirty="0"/>
          </a:p>
        </p:txBody>
      </p:sp>
      <p:pic>
        <p:nvPicPr>
          <p:cNvPr id="4" name="Picture 1" descr="image001"/>
          <p:cNvPicPr>
            <a:picLocks noChangeAspect="1" noChangeArrowheads="1"/>
          </p:cNvPicPr>
          <p:nvPr/>
        </p:nvPicPr>
        <p:blipFill>
          <a:blip r:embed="rId3" cstate="print"/>
          <a:srcRect l="1919" b="17073"/>
          <a:stretch>
            <a:fillRect/>
          </a:stretch>
        </p:blipFill>
        <p:spPr bwMode="auto">
          <a:xfrm>
            <a:off x="3476193" y="1235174"/>
            <a:ext cx="5259704" cy="306544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0"/>
          </p:nvPr>
        </p:nvSpPr>
        <p:spPr/>
        <p:txBody>
          <a:bodyPr/>
          <a:lstStyle/>
          <a:p>
            <a:fld id="{83DCE0FD-225F-4A7C-A2D5-29F3F12D3456}" type="slidenum">
              <a:rPr lang="en-US" smtClean="0"/>
              <a:t>64</a:t>
            </a:fld>
            <a:endParaRPr lang="en-US"/>
          </a:p>
        </p:txBody>
      </p:sp>
      <p:grpSp>
        <p:nvGrpSpPr>
          <p:cNvPr id="7" name="Group 6"/>
          <p:cNvGrpSpPr/>
          <p:nvPr/>
        </p:nvGrpSpPr>
        <p:grpSpPr>
          <a:xfrm>
            <a:off x="233916" y="1525106"/>
            <a:ext cx="8411380" cy="4339650"/>
            <a:chOff x="233916" y="1525106"/>
            <a:chExt cx="8411380" cy="4339650"/>
          </a:xfrm>
        </p:grpSpPr>
        <p:sp>
          <p:nvSpPr>
            <p:cNvPr id="5" name="TextBox 4"/>
            <p:cNvSpPr txBox="1"/>
            <p:nvPr/>
          </p:nvSpPr>
          <p:spPr>
            <a:xfrm>
              <a:off x="233916" y="1525106"/>
              <a:ext cx="3072810" cy="3139321"/>
            </a:xfrm>
            <a:prstGeom prst="rect">
              <a:avLst/>
            </a:prstGeom>
            <a:noFill/>
          </p:spPr>
          <p:txBody>
            <a:bodyPr wrap="square" rtlCol="0">
              <a:spAutoFit/>
            </a:bodyPr>
            <a:lstStyle/>
            <a:p>
              <a:r>
                <a:rPr lang="en-US" dirty="0">
                  <a:solidFill>
                    <a:schemeClr val="tx1">
                      <a:lumMod val="75000"/>
                      <a:lumOff val="25000"/>
                    </a:schemeClr>
                  </a:solidFill>
                  <a:ea typeface="ＭＳ Ｐゴシック"/>
                </a:rPr>
                <a:t>Hazard, exposure, and health effect data are standardized and integrated into the National Tracking Network.  In many states and at the national level environmental and health data are kept in separate systems, which makes it difficult to combine them for meaningful analysis. </a:t>
              </a:r>
              <a:endParaRPr lang="en-US" dirty="0">
                <a:solidFill>
                  <a:schemeClr val="tx1">
                    <a:lumMod val="75000"/>
                    <a:lumOff val="25000"/>
                  </a:schemeClr>
                </a:solidFill>
              </a:endParaRPr>
            </a:p>
          </p:txBody>
        </p:sp>
        <p:sp>
          <p:nvSpPr>
            <p:cNvPr id="6" name="TextBox 5"/>
            <p:cNvSpPr txBox="1"/>
            <p:nvPr/>
          </p:nvSpPr>
          <p:spPr>
            <a:xfrm>
              <a:off x="244549" y="4664427"/>
              <a:ext cx="8400747" cy="1200329"/>
            </a:xfrm>
            <a:prstGeom prst="rect">
              <a:avLst/>
            </a:prstGeom>
            <a:noFill/>
          </p:spPr>
          <p:txBody>
            <a:bodyPr wrap="square" rtlCol="0">
              <a:spAutoFit/>
            </a:bodyPr>
            <a:lstStyle/>
            <a:p>
              <a:r>
                <a:rPr lang="en-US" dirty="0" smtClean="0">
                  <a:solidFill>
                    <a:schemeClr val="tx1">
                      <a:lumMod val="75000"/>
                      <a:lumOff val="25000"/>
                    </a:schemeClr>
                  </a:solidFill>
                  <a:ea typeface="ＭＳ Ｐゴシック"/>
                </a:rPr>
                <a:t>Once </a:t>
              </a:r>
              <a:r>
                <a:rPr lang="en-US" dirty="0">
                  <a:solidFill>
                    <a:schemeClr val="tx1">
                      <a:lumMod val="75000"/>
                      <a:lumOff val="25000"/>
                    </a:schemeClr>
                  </a:solidFill>
                  <a:ea typeface="ＭＳ Ｐゴシック"/>
                </a:rPr>
                <a:t>these data are integrated into one system</a:t>
              </a:r>
              <a:r>
                <a:rPr lang="en-US" i="1" dirty="0">
                  <a:solidFill>
                    <a:schemeClr val="tx1">
                      <a:lumMod val="75000"/>
                      <a:lumOff val="25000"/>
                    </a:schemeClr>
                  </a:solidFill>
                  <a:ea typeface="ＭＳ Ｐゴシック"/>
                </a:rPr>
                <a:t>, (orange circle), </a:t>
              </a:r>
              <a:r>
                <a:rPr lang="en-US" dirty="0">
                  <a:solidFill>
                    <a:schemeClr val="tx1">
                      <a:lumMod val="75000"/>
                      <a:lumOff val="25000"/>
                    </a:schemeClr>
                  </a:solidFill>
                  <a:ea typeface="ＭＳ Ｐゴシック"/>
                </a:rPr>
                <a:t>they can be analyzed, interpreted, and disseminated to the many stakeholders who want access to this type of information. Stakeholders </a:t>
              </a:r>
              <a:r>
                <a:rPr lang="en-US" i="1" dirty="0">
                  <a:solidFill>
                    <a:schemeClr val="tx1">
                      <a:lumMod val="75000"/>
                      <a:lumOff val="25000"/>
                    </a:schemeClr>
                  </a:solidFill>
                  <a:ea typeface="ＭＳ Ｐゴシック"/>
                </a:rPr>
                <a:t>(purple circle) </a:t>
              </a:r>
              <a:r>
                <a:rPr lang="en-US" dirty="0">
                  <a:solidFill>
                    <a:schemeClr val="tx1">
                      <a:lumMod val="75000"/>
                      <a:lumOff val="25000"/>
                    </a:schemeClr>
                  </a:solidFill>
                  <a:ea typeface="ＭＳ Ｐゴシック"/>
                </a:rPr>
                <a:t>include a wide variety of audiences</a:t>
              </a:r>
              <a:r>
                <a:rPr lang="en-US" dirty="0" smtClean="0">
                  <a:solidFill>
                    <a:schemeClr val="tx1">
                      <a:lumMod val="75000"/>
                      <a:lumOff val="25000"/>
                    </a:schemeClr>
                  </a:solidFill>
                  <a:ea typeface="ＭＳ Ｐゴシック"/>
                </a:rPr>
                <a:t>.</a:t>
              </a:r>
              <a:endParaRPr lang="en-US" dirty="0">
                <a:solidFill>
                  <a:schemeClr val="tx1">
                    <a:lumMod val="75000"/>
                    <a:lumOff val="25000"/>
                  </a:schemeClr>
                </a:solidFill>
                <a:ea typeface="ＭＳ Ｐゴシック"/>
              </a:endParaRPr>
            </a:p>
          </p:txBody>
        </p:sp>
      </p:grpSp>
      <p:sp>
        <p:nvSpPr>
          <p:cNvPr id="8"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744080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2" y="212649"/>
            <a:ext cx="8229600" cy="779685"/>
          </a:xfrm>
        </p:spPr>
        <p:txBody>
          <a:bodyPr>
            <a:normAutofit/>
          </a:bodyPr>
          <a:lstStyle/>
          <a:p>
            <a:r>
              <a:rPr lang="en-US" sz="3200" b="1" dirty="0" smtClean="0"/>
              <a:t>THE TRACKING NETWORK</a:t>
            </a:r>
            <a:endParaRPr lang="en-US" sz="3200" b="1" dirty="0"/>
          </a:p>
        </p:txBody>
      </p:sp>
      <p:sp>
        <p:nvSpPr>
          <p:cNvPr id="4" name="Slide Number Placeholder 3"/>
          <p:cNvSpPr>
            <a:spLocks noGrp="1"/>
          </p:cNvSpPr>
          <p:nvPr>
            <p:ph type="sldNum" sz="quarter" idx="10"/>
          </p:nvPr>
        </p:nvSpPr>
        <p:spPr/>
        <p:txBody>
          <a:bodyPr/>
          <a:lstStyle/>
          <a:p>
            <a:fld id="{83DCE0FD-225F-4A7C-A2D5-29F3F12D3456}" type="slidenum">
              <a:rPr lang="en-US" smtClean="0"/>
              <a:t>65</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8" name="Rectangle 7"/>
          <p:cNvSpPr/>
          <p:nvPr/>
        </p:nvSpPr>
        <p:spPr>
          <a:xfrm>
            <a:off x="1665970" y="4970177"/>
            <a:ext cx="5322963" cy="369332"/>
          </a:xfrm>
          <a:prstGeom prst="rect">
            <a:avLst/>
          </a:prstGeom>
        </p:spPr>
        <p:txBody>
          <a:bodyPr wrap="square">
            <a:spAutoFit/>
          </a:bodyPr>
          <a:lstStyle/>
          <a:p>
            <a:pPr algn="ctr"/>
            <a:r>
              <a:rPr lang="en-US" dirty="0">
                <a:hlinkClick r:id="rId4"/>
              </a:rPr>
              <a:t>https://</a:t>
            </a:r>
            <a:r>
              <a:rPr lang="en-US" dirty="0" smtClean="0">
                <a:hlinkClick r:id="rId4"/>
              </a:rPr>
              <a:t>www.youtube.com/watch?v=T1Ad79HGeJE</a:t>
            </a:r>
            <a:r>
              <a:rPr lang="en-US" dirty="0" smtClean="0"/>
              <a:t> </a:t>
            </a:r>
            <a:endParaRPr lang="en-US" dirty="0"/>
          </a:p>
        </p:txBody>
      </p:sp>
      <p:pic>
        <p:nvPicPr>
          <p:cNvPr id="9" name="T1Ad79HGeJE"/>
          <p:cNvPicPr>
            <a:picLocks noRot="1" noChangeAspect="1"/>
          </p:cNvPicPr>
          <p:nvPr>
            <a:videoFile r:link="rId1"/>
          </p:nvPr>
        </p:nvPicPr>
        <p:blipFill>
          <a:blip r:embed="rId5"/>
          <a:stretch>
            <a:fillRect/>
          </a:stretch>
        </p:blipFill>
        <p:spPr>
          <a:xfrm>
            <a:off x="1201126" y="1453060"/>
            <a:ext cx="6252652" cy="3517117"/>
          </a:xfrm>
          <a:prstGeom prst="rect">
            <a:avLst/>
          </a:prstGeom>
        </p:spPr>
      </p:pic>
    </p:spTree>
    <p:extLst>
      <p:ext uri="{BB962C8B-B14F-4D97-AF65-F5344CB8AC3E}">
        <p14:creationId xmlns:p14="http://schemas.microsoft.com/office/powerpoint/2010/main" val="3582289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cTn>
                <p:tgtEl>
                  <p:spTgt spid="9"/>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49" y="147047"/>
            <a:ext cx="8229600" cy="724822"/>
          </a:xfrm>
        </p:spPr>
        <p:txBody>
          <a:bodyPr>
            <a:normAutofit/>
          </a:bodyPr>
          <a:lstStyle/>
          <a:p>
            <a:r>
              <a:rPr lang="en-US" sz="3200" b="1" dirty="0" smtClean="0"/>
              <a:t>GOAL OF TRACKING</a:t>
            </a:r>
            <a:endParaRPr lang="en-US" sz="3200" b="1" dirty="0"/>
          </a:p>
        </p:txBody>
      </p:sp>
      <p:sp>
        <p:nvSpPr>
          <p:cNvPr id="3" name="Content Placeholder 2"/>
          <p:cNvSpPr>
            <a:spLocks noGrp="1"/>
          </p:cNvSpPr>
          <p:nvPr>
            <p:ph sz="half" idx="1"/>
          </p:nvPr>
        </p:nvSpPr>
        <p:spPr>
          <a:xfrm>
            <a:off x="435935" y="1474381"/>
            <a:ext cx="5018567" cy="4781540"/>
          </a:xfrm>
        </p:spPr>
        <p:txBody>
          <a:bodyPr>
            <a:normAutofit/>
          </a:bodyPr>
          <a:lstStyle/>
          <a:p>
            <a:pPr marL="0" indent="0">
              <a:lnSpc>
                <a:spcPct val="100000"/>
              </a:lnSpc>
              <a:spcBef>
                <a:spcPts val="0"/>
              </a:spcBef>
              <a:buNone/>
              <a:defRPr/>
            </a:pPr>
            <a:r>
              <a:rPr lang="en-US" sz="2200" dirty="0" smtClean="0">
                <a:ea typeface="ＭＳ Ｐゴシック"/>
              </a:rPr>
              <a:t>The </a:t>
            </a:r>
            <a:r>
              <a:rPr lang="en-US" sz="2200" dirty="0">
                <a:ea typeface="ＭＳ Ｐゴシック"/>
              </a:rPr>
              <a:t>overarching goal of the Tracking Network is to improve and protect public health by giving scientists, researchers, public health professionals, and policy makers access to data that were previously not available in standardized formats. </a:t>
            </a:r>
            <a:endParaRPr lang="en-US" sz="2200" dirty="0" smtClean="0">
              <a:ea typeface="ＭＳ Ｐゴシック"/>
            </a:endParaRPr>
          </a:p>
          <a:p>
            <a:pPr marL="0" indent="0">
              <a:lnSpc>
                <a:spcPct val="100000"/>
              </a:lnSpc>
              <a:spcBef>
                <a:spcPts val="0"/>
              </a:spcBef>
              <a:buNone/>
              <a:defRPr/>
            </a:pPr>
            <a:endParaRPr lang="en-US" sz="2200" dirty="0">
              <a:ea typeface="ＭＳ Ｐゴシック"/>
            </a:endParaRPr>
          </a:p>
          <a:p>
            <a:pPr marL="0" indent="0">
              <a:lnSpc>
                <a:spcPct val="100000"/>
              </a:lnSpc>
              <a:spcBef>
                <a:spcPts val="0"/>
              </a:spcBef>
              <a:buNone/>
              <a:defRPr/>
            </a:pPr>
            <a:r>
              <a:rPr lang="en-US" sz="2200" dirty="0" smtClean="0">
                <a:ea typeface="ＭＳ Ｐゴシック"/>
              </a:rPr>
              <a:t>This </a:t>
            </a:r>
            <a:r>
              <a:rPr lang="en-US" sz="2200" dirty="0">
                <a:ea typeface="ＭＳ Ｐゴシック"/>
              </a:rPr>
              <a:t>allows them to monitor trends over time and to see where resources are needed for further research or public health interventions.  </a:t>
            </a:r>
          </a:p>
        </p:txBody>
      </p:sp>
      <p:sp>
        <p:nvSpPr>
          <p:cNvPr id="5" name="Rectangle 4"/>
          <p:cNvSpPr/>
          <p:nvPr/>
        </p:nvSpPr>
        <p:spPr>
          <a:xfrm>
            <a:off x="5842907" y="1233376"/>
            <a:ext cx="3301093" cy="3879524"/>
          </a:xfrm>
          <a:prstGeom prst="rect">
            <a:avLst/>
          </a:prstGeom>
          <a:solidFill>
            <a:schemeClr val="tx2"/>
          </a:solidFill>
          <a:ln>
            <a:noFill/>
          </a:ln>
        </p:spPr>
        <p:txBody>
          <a:bodyPr wrap="square">
            <a:spAutoFit/>
          </a:bodyPr>
          <a:lstStyle/>
          <a:p>
            <a:pPr algn="ctr">
              <a:lnSpc>
                <a:spcPct val="115000"/>
              </a:lnSpc>
            </a:pPr>
            <a:r>
              <a:rPr lang="en-US" sz="1600" b="1" dirty="0">
                <a:solidFill>
                  <a:schemeClr val="bg1"/>
                </a:solidFill>
                <a:latin typeface="Calibri" panose="020F0502020204030204" pitchFamily="34" charset="0"/>
                <a:ea typeface="Times New Roman" panose="02020603050405020304" pitchFamily="18" charset="0"/>
                <a:cs typeface="Helvetica" panose="020B0604020202020204" pitchFamily="34" charset="0"/>
              </a:rPr>
              <a:t>Tracking Environmental Health Data for Public Health Decision Making</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US" sz="1400" dirty="0" smtClean="0">
              <a:solidFill>
                <a:srgbClr val="333333"/>
              </a:solidFill>
              <a:latin typeface="Calibri" panose="020F0502020204030204" pitchFamily="34" charset="0"/>
              <a:ea typeface="Times New Roman" panose="02020603050405020304" pitchFamily="18" charset="0"/>
              <a:cs typeface="Helvetica" panose="020B0604020202020204" pitchFamily="34" charset="0"/>
            </a:endParaRPr>
          </a:p>
          <a:p>
            <a:pPr>
              <a:lnSpc>
                <a:spcPct val="115000"/>
              </a:lnSpc>
            </a:pPr>
            <a:endParaRPr lang="en-US" sz="1400" dirty="0" smtClean="0">
              <a:solidFill>
                <a:srgbClr val="333333"/>
              </a:solidFill>
              <a:latin typeface="Calibri" panose="020F0502020204030204" pitchFamily="34" charset="0"/>
              <a:ea typeface="Times New Roman" panose="02020603050405020304" pitchFamily="18" charset="0"/>
              <a:cs typeface="Helvetica" panose="020B0604020202020204" pitchFamily="34" charset="0"/>
            </a:endParaRPr>
          </a:p>
          <a:p>
            <a:pPr>
              <a:lnSpc>
                <a:spcPct val="115000"/>
              </a:lnSpc>
            </a:pPr>
            <a:endParaRPr lang="en-US" sz="1400" dirty="0">
              <a:solidFill>
                <a:srgbClr val="333333"/>
              </a:solidFill>
              <a:latin typeface="Calibri" panose="020F0502020204030204" pitchFamily="34" charset="0"/>
              <a:ea typeface="Times New Roman" panose="02020603050405020304" pitchFamily="18" charset="0"/>
              <a:cs typeface="Helvetica" panose="020B0604020202020204" pitchFamily="34" charset="0"/>
            </a:endParaRPr>
          </a:p>
          <a:p>
            <a:pPr>
              <a:lnSpc>
                <a:spcPct val="115000"/>
              </a:lnSpc>
            </a:pPr>
            <a:endParaRPr lang="en-US" sz="1400" dirty="0" smtClean="0">
              <a:solidFill>
                <a:srgbClr val="333333"/>
              </a:solidFill>
              <a:latin typeface="Calibri" panose="020F0502020204030204" pitchFamily="34" charset="0"/>
              <a:ea typeface="Times New Roman" panose="02020603050405020304" pitchFamily="18" charset="0"/>
              <a:cs typeface="Helvetica" panose="020B0604020202020204" pitchFamily="34" charset="0"/>
            </a:endParaRPr>
          </a:p>
          <a:p>
            <a:pPr>
              <a:lnSpc>
                <a:spcPct val="115000"/>
              </a:lnSpc>
            </a:pPr>
            <a:endParaRPr lang="en-US" sz="1400" dirty="0">
              <a:solidFill>
                <a:srgbClr val="333333"/>
              </a:solidFill>
              <a:latin typeface="Calibri" panose="020F0502020204030204" pitchFamily="34" charset="0"/>
              <a:ea typeface="Times New Roman" panose="02020603050405020304" pitchFamily="18" charset="0"/>
              <a:cs typeface="Helvetica" panose="020B0604020202020204" pitchFamily="34" charset="0"/>
            </a:endParaRPr>
          </a:p>
          <a:p>
            <a:pPr>
              <a:lnSpc>
                <a:spcPct val="115000"/>
              </a:lnSpc>
            </a:pPr>
            <a:endParaRPr lang="en-US" sz="1400" dirty="0" smtClean="0">
              <a:solidFill>
                <a:srgbClr val="333333"/>
              </a:solidFill>
              <a:latin typeface="Calibri" panose="020F0502020204030204" pitchFamily="34" charset="0"/>
              <a:ea typeface="Times New Roman" panose="02020603050405020304" pitchFamily="18" charset="0"/>
              <a:cs typeface="Helvetica" panose="020B0604020202020204" pitchFamily="34" charset="0"/>
            </a:endParaRPr>
          </a:p>
          <a:p>
            <a:pPr>
              <a:lnSpc>
                <a:spcPct val="115000"/>
              </a:lnSpc>
            </a:pPr>
            <a:r>
              <a:rPr lang="en-US" sz="1400" dirty="0" smtClean="0">
                <a:solidFill>
                  <a:schemeClr val="bg1"/>
                </a:solidFill>
                <a:latin typeface="Calibri" panose="020F0502020204030204" pitchFamily="34" charset="0"/>
                <a:ea typeface="Times New Roman" panose="02020603050405020304" pitchFamily="18" charset="0"/>
                <a:cs typeface="Helvetica" panose="020B0604020202020204" pitchFamily="34" charset="0"/>
              </a:rPr>
              <a:t>Watch this CDC Public Health Grand Rounds Presentation to </a:t>
            </a:r>
            <a:r>
              <a:rPr lang="en-US" sz="1400" dirty="0">
                <a:solidFill>
                  <a:schemeClr val="bg1"/>
                </a:solidFill>
                <a:latin typeface="Calibri" panose="020F0502020204030204" pitchFamily="34" charset="0"/>
                <a:ea typeface="Times New Roman" panose="02020603050405020304" pitchFamily="18" charset="0"/>
                <a:cs typeface="Helvetica" panose="020B0604020202020204" pitchFamily="34" charset="0"/>
              </a:rPr>
              <a:t>learn how the Tracking Program is addressing the lack of environmental health data and how the program has informed public health decision making and action at the state and local levels.</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chemeClr val="bg1"/>
                </a:solidFill>
                <a:latin typeface="Calibri" panose="020F0502020204030204" pitchFamily="34" charset="0"/>
                <a:ea typeface="Times New Roman" panose="02020603050405020304" pitchFamily="18" charset="0"/>
                <a:cs typeface="Helvetica" panose="020B0604020202020204" pitchFamily="34" charset="0"/>
              </a:rPr>
              <a:t> </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58105" y="1925500"/>
            <a:ext cx="2070696" cy="1285784"/>
          </a:xfrm>
          <a:prstGeom prst="rect">
            <a:avLst/>
          </a:prstGeom>
        </p:spPr>
      </p:pic>
      <p:sp>
        <p:nvSpPr>
          <p:cNvPr id="7" name="Slide Number Placeholder 6"/>
          <p:cNvSpPr>
            <a:spLocks noGrp="1"/>
          </p:cNvSpPr>
          <p:nvPr>
            <p:ph type="sldNum" sz="quarter" idx="10"/>
          </p:nvPr>
        </p:nvSpPr>
        <p:spPr/>
        <p:txBody>
          <a:bodyPr/>
          <a:lstStyle/>
          <a:p>
            <a:fld id="{83DCE0FD-225F-4A7C-A2D5-29F3F12D3456}" type="slidenum">
              <a:rPr lang="en-US" smtClean="0"/>
              <a:t>66</a:t>
            </a:fld>
            <a:endParaRPr lang="en-US"/>
          </a:p>
        </p:txBody>
      </p:sp>
      <p:sp>
        <p:nvSpPr>
          <p:cNvPr id="4" name="Rectangle 3"/>
          <p:cNvSpPr/>
          <p:nvPr/>
        </p:nvSpPr>
        <p:spPr>
          <a:xfrm>
            <a:off x="5842907" y="5112900"/>
            <a:ext cx="3301093" cy="584775"/>
          </a:xfrm>
          <a:prstGeom prst="rect">
            <a:avLst/>
          </a:prstGeom>
        </p:spPr>
        <p:txBody>
          <a:bodyPr wrap="square">
            <a:spAutoFit/>
          </a:bodyPr>
          <a:lstStyle/>
          <a:p>
            <a:r>
              <a:rPr lang="en-US" sz="1600" dirty="0" smtClean="0">
                <a:hlinkClick r:id="rId5"/>
              </a:rPr>
              <a:t>https</a:t>
            </a:r>
            <a:r>
              <a:rPr lang="en-US" sz="1600" dirty="0">
                <a:hlinkClick r:id="rId5"/>
              </a:rPr>
              <a:t>://</a:t>
            </a:r>
            <a:r>
              <a:rPr lang="en-US" sz="1600" dirty="0" smtClean="0">
                <a:hlinkClick r:id="rId5"/>
              </a:rPr>
              <a:t>www.cdc.gov/cdcgrandrounds/archives/2016/June2016.htm</a:t>
            </a:r>
            <a:r>
              <a:rPr lang="en-US" sz="1600" dirty="0" smtClean="0"/>
              <a:t> </a:t>
            </a:r>
            <a:endParaRPr lang="en-US" sz="1600" dirty="0"/>
          </a:p>
        </p:txBody>
      </p:sp>
      <p:sp>
        <p:nvSpPr>
          <p:cNvPr id="8" name="Next">
            <a:hlinkClick r:id="rId6"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260913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46" y="125776"/>
            <a:ext cx="8995153" cy="820522"/>
          </a:xfrm>
        </p:spPr>
        <p:txBody>
          <a:bodyPr>
            <a:noAutofit/>
          </a:bodyPr>
          <a:lstStyle/>
          <a:p>
            <a:r>
              <a:rPr lang="en-US" sz="3200" b="1" dirty="0" smtClean="0"/>
              <a:t>THE TRACKING NETWORK IS IMPORTANT</a:t>
            </a:r>
            <a:endParaRPr lang="en-US" sz="3200" b="1"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824968207"/>
              </p:ext>
            </p:extLst>
          </p:nvPr>
        </p:nvGraphicFramePr>
        <p:xfrm>
          <a:off x="564852" y="976392"/>
          <a:ext cx="7886700" cy="5093784"/>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391648407"/>
                    </a:ext>
                  </a:extLst>
                </a:gridCol>
                <a:gridCol w="3943350">
                  <a:extLst>
                    <a:ext uri="{9D8B030D-6E8A-4147-A177-3AD203B41FA5}">
                      <a16:colId xmlns:a16="http://schemas.microsoft.com/office/drawing/2014/main" val="2183674774"/>
                    </a:ext>
                  </a:extLst>
                </a:gridCol>
              </a:tblGrid>
              <a:tr h="389368">
                <a:tc>
                  <a:txBody>
                    <a:bodyPr/>
                    <a:lstStyle/>
                    <a:p>
                      <a:r>
                        <a:rPr lang="en-US" dirty="0" smtClean="0"/>
                        <a:t>Before</a:t>
                      </a:r>
                      <a:r>
                        <a:rPr lang="en-US" baseline="0" dirty="0" smtClean="0"/>
                        <a:t> Tracking</a:t>
                      </a:r>
                      <a:endParaRPr lang="en-US" dirty="0"/>
                    </a:p>
                  </a:txBody>
                  <a:tcPr>
                    <a:solidFill>
                      <a:schemeClr val="tx2"/>
                    </a:solidFill>
                  </a:tcPr>
                </a:tc>
                <a:tc>
                  <a:txBody>
                    <a:bodyPr/>
                    <a:lstStyle/>
                    <a:p>
                      <a:r>
                        <a:rPr lang="en-US" dirty="0" smtClean="0"/>
                        <a:t>With</a:t>
                      </a:r>
                      <a:r>
                        <a:rPr lang="en-US" baseline="0" dirty="0" smtClean="0"/>
                        <a:t> Tracking</a:t>
                      </a:r>
                      <a:endParaRPr lang="en-US" dirty="0"/>
                    </a:p>
                  </a:txBody>
                  <a:tcPr>
                    <a:solidFill>
                      <a:schemeClr val="tx2"/>
                    </a:solidFill>
                  </a:tcPr>
                </a:tc>
                <a:extLst>
                  <a:ext uri="{0D108BD9-81ED-4DB2-BD59-A6C34878D82A}">
                    <a16:rowId xmlns:a16="http://schemas.microsoft.com/office/drawing/2014/main" val="4068815710"/>
                  </a:ext>
                </a:extLst>
              </a:tr>
              <a:tr h="960085">
                <a:tc>
                  <a:txBody>
                    <a:bodyPr/>
                    <a:lstStyle/>
                    <a:p>
                      <a:r>
                        <a:rPr lang="en-US" sz="1800" dirty="0" smtClean="0"/>
                        <a:t>Simple questions could take months to answer</a:t>
                      </a:r>
                      <a:endParaRPr lang="en-US" dirty="0"/>
                    </a:p>
                  </a:txBody>
                  <a:tcPr>
                    <a:solidFill>
                      <a:srgbClr val="D9D9D9"/>
                    </a:solidFill>
                  </a:tcPr>
                </a:tc>
                <a:tc>
                  <a:txBody>
                    <a:bodyPr/>
                    <a:lstStyle/>
                    <a:p>
                      <a:r>
                        <a:rPr lang="en-US" sz="1800" dirty="0" smtClean="0"/>
                        <a:t>Can</a:t>
                      </a:r>
                      <a:r>
                        <a:rPr lang="en-US" sz="1800" baseline="0" dirty="0" smtClean="0"/>
                        <a:t> </a:t>
                      </a:r>
                      <a:r>
                        <a:rPr lang="en-US" sz="1800" dirty="0" smtClean="0"/>
                        <a:t>respond quickly-often within hours-to locate hazard sources or answer concerns</a:t>
                      </a:r>
                    </a:p>
                  </a:txBody>
                  <a:tcPr>
                    <a:solidFill>
                      <a:srgbClr val="D9D9D9"/>
                    </a:solidFill>
                  </a:tcPr>
                </a:tc>
                <a:extLst>
                  <a:ext uri="{0D108BD9-81ED-4DB2-BD59-A6C34878D82A}">
                    <a16:rowId xmlns:a16="http://schemas.microsoft.com/office/drawing/2014/main" val="991634689"/>
                  </a:ext>
                </a:extLst>
              </a:tr>
              <a:tr h="672059">
                <a:tc>
                  <a:txBody>
                    <a:bodyPr/>
                    <a:lstStyle/>
                    <a:p>
                      <a:r>
                        <a:rPr lang="en-US" sz="1800" dirty="0" smtClean="0"/>
                        <a:t>Environmental and health fields were often separated</a:t>
                      </a:r>
                      <a:endParaRPr lang="en-US" dirty="0"/>
                    </a:p>
                  </a:txBody>
                  <a:tcPr>
                    <a:solidFill>
                      <a:srgbClr val="D9D9D9"/>
                    </a:solidFill>
                  </a:tcPr>
                </a:tc>
                <a:tc>
                  <a:txBody>
                    <a:bodyPr/>
                    <a:lstStyle/>
                    <a:p>
                      <a:r>
                        <a:rPr lang="en-US" sz="1800" dirty="0" smtClean="0"/>
                        <a:t>These two worlds are brought together to the benefit of all</a:t>
                      </a:r>
                      <a:endParaRPr lang="en-US" dirty="0"/>
                    </a:p>
                  </a:txBody>
                  <a:tcPr>
                    <a:solidFill>
                      <a:srgbClr val="D9D9D9"/>
                    </a:solidFill>
                  </a:tcPr>
                </a:tc>
                <a:extLst>
                  <a:ext uri="{0D108BD9-81ED-4DB2-BD59-A6C34878D82A}">
                    <a16:rowId xmlns:a16="http://schemas.microsoft.com/office/drawing/2014/main" val="3574664979"/>
                  </a:ext>
                </a:extLst>
              </a:tr>
              <a:tr h="1536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Focused</a:t>
                      </a:r>
                      <a:r>
                        <a:rPr lang="en-US" sz="1800" baseline="0" dirty="0" smtClean="0"/>
                        <a:t> </a:t>
                      </a:r>
                      <a:r>
                        <a:rPr lang="en-US" sz="1800" dirty="0" smtClean="0"/>
                        <a:t>mainly on acute events such as hazardous chemical releases or point-source pollution</a:t>
                      </a:r>
                      <a:br>
                        <a:rPr lang="en-US" sz="1800" dirty="0" smtClean="0"/>
                      </a:br>
                      <a:endParaRPr lang="en-US" sz="1800" dirty="0" smtClean="0"/>
                    </a:p>
                  </a:txBody>
                  <a:tcPr>
                    <a:solidFill>
                      <a:srgbClr val="D9D9D9"/>
                    </a:solidFill>
                  </a:tcPr>
                </a:tc>
                <a:tc>
                  <a:txBody>
                    <a:bodyPr/>
                    <a:lstStyle/>
                    <a:p>
                      <a:r>
                        <a:rPr lang="en-US" sz="1800" b="0" dirty="0" smtClean="0"/>
                        <a:t>Ability</a:t>
                      </a:r>
                      <a:r>
                        <a:rPr lang="en-US" sz="1800" b="0" baseline="0" dirty="0" smtClean="0"/>
                        <a:t> to </a:t>
                      </a:r>
                      <a:r>
                        <a:rPr lang="en-US" sz="1800" dirty="0" smtClean="0"/>
                        <a:t>trace amounts and geographic spread of pollutants over time, allowing</a:t>
                      </a:r>
                      <a:r>
                        <a:rPr lang="en-US" sz="1800" baseline="0" dirty="0" smtClean="0"/>
                        <a:t> </a:t>
                      </a:r>
                      <a:r>
                        <a:rPr lang="en-US" sz="1800" dirty="0" smtClean="0"/>
                        <a:t>monitoring of  long-term trends and place those acute events in context</a:t>
                      </a:r>
                      <a:endParaRPr lang="en-US" dirty="0"/>
                    </a:p>
                  </a:txBody>
                  <a:tcPr>
                    <a:solidFill>
                      <a:srgbClr val="D9D9D9"/>
                    </a:solidFill>
                  </a:tcPr>
                </a:tc>
                <a:extLst>
                  <a:ext uri="{0D108BD9-81ED-4DB2-BD59-A6C34878D82A}">
                    <a16:rowId xmlns:a16="http://schemas.microsoft.com/office/drawing/2014/main" val="2546663916"/>
                  </a:ext>
                </a:extLst>
              </a:tr>
              <a:tr h="1536136">
                <a:tc>
                  <a:txBody>
                    <a:bodyPr/>
                    <a:lstStyle/>
                    <a:p>
                      <a:r>
                        <a:rPr lang="en-US" sz="1800" dirty="0" smtClean="0"/>
                        <a:t>Environmental health surveillance was more difficult than infectious disease surveillance</a:t>
                      </a:r>
                      <a:endParaRPr lang="en-US" dirty="0"/>
                    </a:p>
                  </a:txBody>
                  <a:tcPr>
                    <a:solidFill>
                      <a:srgbClr val="D9D9D9"/>
                    </a:solidFill>
                  </a:tcPr>
                </a:tc>
                <a:tc>
                  <a:txBody>
                    <a:bodyPr/>
                    <a:lstStyle/>
                    <a:p>
                      <a:r>
                        <a:rPr lang="en-US" sz="1800" dirty="0" smtClean="0"/>
                        <a:t>The same "disease detective" skills can</a:t>
                      </a:r>
                      <a:r>
                        <a:rPr lang="en-US" sz="1800" baseline="0" dirty="0" smtClean="0"/>
                        <a:t> be applied </a:t>
                      </a:r>
                      <a:r>
                        <a:rPr lang="en-US" sz="1800" dirty="0" smtClean="0"/>
                        <a:t>to finding environmental causes of illnesses and then take preventive measures to protect the public's health</a:t>
                      </a:r>
                      <a:endParaRPr lang="en-US" dirty="0"/>
                    </a:p>
                  </a:txBody>
                  <a:tcPr>
                    <a:solidFill>
                      <a:srgbClr val="D9D9D9"/>
                    </a:solidFill>
                  </a:tcPr>
                </a:tc>
                <a:extLst>
                  <a:ext uri="{0D108BD9-81ED-4DB2-BD59-A6C34878D82A}">
                    <a16:rowId xmlns:a16="http://schemas.microsoft.com/office/drawing/2014/main" val="3374621479"/>
                  </a:ext>
                </a:extLst>
              </a:tr>
            </a:tbl>
          </a:graphicData>
        </a:graphic>
      </p:graphicFrame>
      <p:sp>
        <p:nvSpPr>
          <p:cNvPr id="3" name="Slide Number Placeholder 2"/>
          <p:cNvSpPr>
            <a:spLocks noGrp="1"/>
          </p:cNvSpPr>
          <p:nvPr>
            <p:ph type="sldNum" sz="quarter" idx="10"/>
          </p:nvPr>
        </p:nvSpPr>
        <p:spPr/>
        <p:txBody>
          <a:bodyPr/>
          <a:lstStyle/>
          <a:p>
            <a:fld id="{83DCE0FD-225F-4A7C-A2D5-29F3F12D3456}" type="slidenum">
              <a:rPr lang="en-US" smtClean="0"/>
              <a:t>67</a:t>
            </a:fld>
            <a:endParaRPr lang="en-US"/>
          </a:p>
        </p:txBody>
      </p:sp>
      <p:sp>
        <p:nvSpPr>
          <p:cNvPr id="6" name="Next">
            <a:hlinkClick r:id="rId3" action="ppaction://hlinksldjump"/>
          </p:cNvPr>
          <p:cNvSpPr/>
          <p:nvPr/>
        </p:nvSpPr>
        <p:spPr>
          <a:xfrm>
            <a:off x="7142609" y="6193696"/>
            <a:ext cx="1672177" cy="488482"/>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026924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74965" y="749300"/>
            <a:ext cx="5216142" cy="1421851"/>
          </a:xfrm>
        </p:spPr>
        <p:txBody>
          <a:bodyPr>
            <a:normAutofit/>
          </a:bodyPr>
          <a:lstStyle/>
          <a:p>
            <a:r>
              <a:rPr lang="en-US" sz="3200" dirty="0">
                <a:solidFill>
                  <a:schemeClr val="tx2"/>
                </a:solidFill>
              </a:rPr>
              <a:t>Knowledge Check</a:t>
            </a:r>
          </a:p>
        </p:txBody>
      </p:sp>
      <p:sp>
        <p:nvSpPr>
          <p:cNvPr id="3" name="Slide Number Placeholder 2"/>
          <p:cNvSpPr>
            <a:spLocks noGrp="1"/>
          </p:cNvSpPr>
          <p:nvPr>
            <p:ph type="sldNum" sz="quarter" idx="12"/>
          </p:nvPr>
        </p:nvSpPr>
        <p:spPr/>
        <p:txBody>
          <a:bodyPr/>
          <a:lstStyle/>
          <a:p>
            <a:fld id="{300633ED-B16B-BC4A-8614-4FA463371E11}" type="slidenum">
              <a:rPr lang="en-US" smtClean="0">
                <a:solidFill>
                  <a:prstClr val="black">
                    <a:tint val="75000"/>
                  </a:prstClr>
                </a:solidFill>
              </a:rPr>
              <a:pPr/>
              <a:t>68</a:t>
            </a:fld>
            <a:endParaRPr lang="en-US" dirty="0">
              <a:solidFill>
                <a:prstClr val="black">
                  <a:tint val="75000"/>
                </a:prstClr>
              </a:solidFill>
            </a:endParaRPr>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573504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14476" y="946371"/>
            <a:ext cx="7886700" cy="514052"/>
          </a:xfrm>
        </p:spPr>
        <p:txBody>
          <a:bodyPr>
            <a:normAutofit fontScale="85000" lnSpcReduction="10000"/>
          </a:bodyPr>
          <a:lstStyle/>
          <a:p>
            <a:pPr marL="0" indent="0">
              <a:buNone/>
            </a:pPr>
            <a:r>
              <a:rPr lang="en-US" sz="2400" b="1" dirty="0"/>
              <a:t>Read each statement and </a:t>
            </a:r>
            <a:r>
              <a:rPr lang="en-US" sz="2400" b="1" dirty="0" smtClean="0"/>
              <a:t>click </a:t>
            </a:r>
            <a:r>
              <a:rPr lang="en-US" sz="2400" b="1" dirty="0"/>
              <a:t>whether it is TRUE or FALSE. </a:t>
            </a:r>
          </a:p>
        </p:txBody>
      </p:sp>
      <p:sp>
        <p:nvSpPr>
          <p:cNvPr id="5" name="Content Placeholder 3"/>
          <p:cNvSpPr txBox="1">
            <a:spLocks/>
          </p:cNvSpPr>
          <p:nvPr/>
        </p:nvSpPr>
        <p:spPr>
          <a:xfrm>
            <a:off x="214476" y="1522269"/>
            <a:ext cx="8715047" cy="4386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sz="2400" b="1" dirty="0">
                <a:solidFill>
                  <a:schemeClr val="tx1">
                    <a:lumMod val="75000"/>
                    <a:lumOff val="25000"/>
                  </a:schemeClr>
                </a:solidFill>
                <a:latin typeface="Arial" panose="020B0604020202020204" pitchFamily="34" charset="0"/>
                <a:ea typeface="ＭＳ Ｐゴシック"/>
                <a:cs typeface="Arial" panose="020B0604020202020204" pitchFamily="34" charset="0"/>
              </a:rPr>
              <a:t>The overarching goal of the Tracking Network is to improve and protect public health by </a:t>
            </a:r>
            <a:r>
              <a:rPr lang="en-US" sz="2400" b="1" dirty="0" smtClean="0">
                <a:solidFill>
                  <a:schemeClr val="tx1">
                    <a:lumMod val="75000"/>
                    <a:lumOff val="25000"/>
                  </a:schemeClr>
                </a:solidFill>
                <a:latin typeface="Arial" panose="020B0604020202020204" pitchFamily="34" charset="0"/>
                <a:ea typeface="ＭＳ Ｐゴシック"/>
                <a:cs typeface="Arial" panose="020B0604020202020204" pitchFamily="34" charset="0"/>
              </a:rPr>
              <a:t>making data </a:t>
            </a:r>
            <a:r>
              <a:rPr lang="en-US" sz="2400" b="1" dirty="0">
                <a:solidFill>
                  <a:schemeClr val="tx1">
                    <a:lumMod val="75000"/>
                    <a:lumOff val="25000"/>
                  </a:schemeClr>
                </a:solidFill>
                <a:latin typeface="Arial" panose="020B0604020202020204" pitchFamily="34" charset="0"/>
                <a:ea typeface="ＭＳ Ｐゴシック"/>
                <a:cs typeface="Arial" panose="020B0604020202020204" pitchFamily="34" charset="0"/>
              </a:rPr>
              <a:t>that were previously not </a:t>
            </a:r>
            <a:r>
              <a:rPr lang="en-US" sz="2400" b="1" dirty="0" smtClean="0">
                <a:solidFill>
                  <a:schemeClr val="tx1">
                    <a:lumMod val="75000"/>
                    <a:lumOff val="25000"/>
                  </a:schemeClr>
                </a:solidFill>
                <a:latin typeface="Arial" panose="020B0604020202020204" pitchFamily="34" charset="0"/>
                <a:ea typeface="ＭＳ Ｐゴシック"/>
                <a:cs typeface="Arial" panose="020B0604020202020204" pitchFamily="34" charset="0"/>
              </a:rPr>
              <a:t>available accessible </a:t>
            </a:r>
            <a:r>
              <a:rPr lang="en-US" sz="2400" b="1" dirty="0">
                <a:solidFill>
                  <a:schemeClr val="tx1">
                    <a:lumMod val="75000"/>
                    <a:lumOff val="25000"/>
                  </a:schemeClr>
                </a:solidFill>
                <a:latin typeface="Arial" panose="020B0604020202020204" pitchFamily="34" charset="0"/>
                <a:ea typeface="ＭＳ Ｐゴシック"/>
                <a:cs typeface="Arial" panose="020B0604020202020204" pitchFamily="34" charset="0"/>
              </a:rPr>
              <a:t>in standardized </a:t>
            </a:r>
            <a:r>
              <a:rPr lang="en-US" sz="2400" b="1" dirty="0" smtClean="0">
                <a:solidFill>
                  <a:schemeClr val="tx1">
                    <a:lumMod val="75000"/>
                    <a:lumOff val="25000"/>
                  </a:schemeClr>
                </a:solidFill>
                <a:latin typeface="Arial" panose="020B0604020202020204" pitchFamily="34" charset="0"/>
                <a:ea typeface="ＭＳ Ｐゴシック"/>
                <a:cs typeface="Arial" panose="020B0604020202020204" pitchFamily="34" charset="0"/>
              </a:rPr>
              <a:t>formats. </a:t>
            </a:r>
          </a:p>
          <a:p>
            <a:pPr marL="457200" lvl="1" indent="0">
              <a:buNone/>
            </a:pPr>
            <a:endParaRPr lang="en-US" dirty="0" smtClean="0">
              <a:solidFill>
                <a:schemeClr val="tx1">
                  <a:lumMod val="75000"/>
                  <a:lumOff val="25000"/>
                </a:schemeClr>
              </a:solidFill>
              <a:latin typeface="Arial" panose="020B0604020202020204" pitchFamily="34" charset="0"/>
              <a:cs typeface="Arial" panose="020B0604020202020204" pitchFamily="34" charset="0"/>
            </a:endParaRPr>
          </a:p>
          <a:p>
            <a:pPr marL="457200" lvl="1" indent="0">
              <a:buNone/>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457200" lvl="1" indent="0">
              <a:buNone/>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514350" indent="-514350">
              <a:buFont typeface="+mj-lt"/>
              <a:buAutoNum type="arabicPeriod"/>
            </a:pPr>
            <a:r>
              <a:rPr lang="en-US" sz="2400" b="1" dirty="0" smtClean="0">
                <a:solidFill>
                  <a:schemeClr val="tx1">
                    <a:lumMod val="75000"/>
                    <a:lumOff val="25000"/>
                  </a:schemeClr>
                </a:solidFill>
                <a:latin typeface="Arial" panose="020B0604020202020204" pitchFamily="34" charset="0"/>
                <a:cs typeface="Arial" panose="020B0604020202020204" pitchFamily="34" charset="0"/>
              </a:rPr>
              <a:t>Environmental hazard data may be modeled, monitored, site-specific, or facility</a:t>
            </a:r>
            <a:r>
              <a:rPr lang="en-US" sz="2400" b="1" dirty="0">
                <a:solidFill>
                  <a:schemeClr val="tx1">
                    <a:lumMod val="75000"/>
                    <a:lumOff val="25000"/>
                  </a:schemeClr>
                </a:solidFill>
                <a:latin typeface="Arial" panose="020B0604020202020204" pitchFamily="34" charset="0"/>
                <a:cs typeface="Arial" panose="020B0604020202020204" pitchFamily="34" charset="0"/>
              </a:rPr>
              <a:t>.</a:t>
            </a:r>
            <a:endParaRPr lang="en-US" sz="2400" b="1"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0"/>
          </p:nvPr>
        </p:nvSpPr>
        <p:spPr/>
        <p:txBody>
          <a:bodyPr/>
          <a:lstStyle/>
          <a:p>
            <a:fld id="{83DCE0FD-225F-4A7C-A2D5-29F3F12D3456}" type="slidenum">
              <a:rPr lang="en-US" smtClean="0"/>
              <a:t>69</a:t>
            </a:fld>
            <a:endParaRPr lang="en-US"/>
          </a:p>
        </p:txBody>
      </p:sp>
      <p:sp>
        <p:nvSpPr>
          <p:cNvPr id="9" name="Title 2"/>
          <p:cNvSpPr>
            <a:spLocks noGrp="1"/>
          </p:cNvSpPr>
          <p:nvPr>
            <p:ph type="title"/>
          </p:nvPr>
        </p:nvSpPr>
        <p:spPr>
          <a:xfrm>
            <a:off x="214476" y="228489"/>
            <a:ext cx="8300874" cy="833054"/>
          </a:xfrm>
        </p:spPr>
        <p:txBody>
          <a:bodyPr>
            <a:normAutofit/>
          </a:bodyPr>
          <a:lstStyle/>
          <a:p>
            <a:r>
              <a:rPr lang="en-US" sz="3200" b="1" dirty="0" smtClean="0"/>
              <a:t>KNOWLEDGE CHECK 3</a:t>
            </a:r>
            <a:endParaRPr lang="en-US" sz="3200" b="1" dirty="0"/>
          </a:p>
        </p:txBody>
      </p:sp>
      <p:sp>
        <p:nvSpPr>
          <p:cNvPr id="8" name="A."/>
          <p:cNvSpPr/>
          <p:nvPr/>
        </p:nvSpPr>
        <p:spPr>
          <a:xfrm>
            <a:off x="214476" y="2848267"/>
            <a:ext cx="1683602" cy="400110"/>
          </a:xfrm>
          <a:prstGeom prst="rect">
            <a:avLst/>
          </a:prstGeom>
        </p:spPr>
        <p:txBody>
          <a:bodyPr wrap="none">
            <a:spAutoFit/>
          </a:bodyPr>
          <a:lstStyle/>
          <a:p>
            <a:pPr marL="971550" lvl="1" indent="-514350">
              <a:buFont typeface="+mj-lt"/>
              <a:buAutoNum type="alphaLcPeriod"/>
            </a:pPr>
            <a:r>
              <a:rPr lang="en-US" sz="2000" dirty="0">
                <a:solidFill>
                  <a:schemeClr val="tx1">
                    <a:lumMod val="75000"/>
                    <a:lumOff val="25000"/>
                  </a:schemeClr>
                </a:solidFill>
              </a:rPr>
              <a:t>True</a:t>
            </a:r>
          </a:p>
        </p:txBody>
      </p:sp>
      <p:sp>
        <p:nvSpPr>
          <p:cNvPr id="10" name="B."/>
          <p:cNvSpPr/>
          <p:nvPr/>
        </p:nvSpPr>
        <p:spPr>
          <a:xfrm>
            <a:off x="214476" y="3205629"/>
            <a:ext cx="1794081" cy="400110"/>
          </a:xfrm>
          <a:prstGeom prst="rect">
            <a:avLst/>
          </a:prstGeom>
        </p:spPr>
        <p:txBody>
          <a:bodyPr wrap="none">
            <a:spAutoFit/>
          </a:bodyPr>
          <a:lstStyle/>
          <a:p>
            <a:pPr marL="971550" lvl="1" indent="-514350">
              <a:buFont typeface="+mj-lt"/>
              <a:buAutoNum type="alphaLcPeriod" startAt="2"/>
            </a:pPr>
            <a:r>
              <a:rPr lang="en-US" sz="2000" dirty="0">
                <a:solidFill>
                  <a:schemeClr val="tx1">
                    <a:lumMod val="75000"/>
                    <a:lumOff val="25000"/>
                  </a:schemeClr>
                </a:solidFill>
              </a:rPr>
              <a:t>False</a:t>
            </a:r>
          </a:p>
        </p:txBody>
      </p:sp>
      <p:sp>
        <p:nvSpPr>
          <p:cNvPr id="11" name="A."/>
          <p:cNvSpPr/>
          <p:nvPr/>
        </p:nvSpPr>
        <p:spPr>
          <a:xfrm>
            <a:off x="214476" y="4846255"/>
            <a:ext cx="1683602" cy="400110"/>
          </a:xfrm>
          <a:prstGeom prst="rect">
            <a:avLst/>
          </a:prstGeom>
        </p:spPr>
        <p:txBody>
          <a:bodyPr wrap="none">
            <a:spAutoFit/>
          </a:bodyPr>
          <a:lstStyle/>
          <a:p>
            <a:pPr marL="971550" lvl="1" indent="-514350">
              <a:buFont typeface="+mj-lt"/>
              <a:buAutoNum type="alphaLcPeriod"/>
            </a:pPr>
            <a:r>
              <a:rPr lang="en-US" sz="2000" dirty="0">
                <a:solidFill>
                  <a:schemeClr val="tx1">
                    <a:lumMod val="75000"/>
                    <a:lumOff val="25000"/>
                  </a:schemeClr>
                </a:solidFill>
              </a:rPr>
              <a:t>True</a:t>
            </a:r>
          </a:p>
        </p:txBody>
      </p:sp>
      <p:sp>
        <p:nvSpPr>
          <p:cNvPr id="12" name="B."/>
          <p:cNvSpPr/>
          <p:nvPr/>
        </p:nvSpPr>
        <p:spPr>
          <a:xfrm>
            <a:off x="214476" y="5197703"/>
            <a:ext cx="1794081" cy="400110"/>
          </a:xfrm>
          <a:prstGeom prst="rect">
            <a:avLst/>
          </a:prstGeom>
        </p:spPr>
        <p:txBody>
          <a:bodyPr wrap="none">
            <a:spAutoFit/>
          </a:bodyPr>
          <a:lstStyle/>
          <a:p>
            <a:pPr marL="971550" lvl="1" indent="-514350">
              <a:buFont typeface="+mj-lt"/>
              <a:buAutoNum type="alphaLcPeriod" startAt="2"/>
            </a:pPr>
            <a:r>
              <a:rPr lang="en-US" sz="2000" dirty="0">
                <a:solidFill>
                  <a:schemeClr val="tx1">
                    <a:lumMod val="75000"/>
                    <a:lumOff val="25000"/>
                  </a:schemeClr>
                </a:solidFill>
              </a:rPr>
              <a:t>False</a:t>
            </a:r>
          </a:p>
        </p:txBody>
      </p:sp>
      <p:sp>
        <p:nvSpPr>
          <p:cNvPr id="13"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14" name="Rounded Rectangle 13"/>
          <p:cNvSpPr/>
          <p:nvPr/>
        </p:nvSpPr>
        <p:spPr>
          <a:xfrm>
            <a:off x="2224208" y="4069621"/>
            <a:ext cx="4689566" cy="126931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This statement is true.</a:t>
            </a:r>
          </a:p>
          <a:p>
            <a:pPr algn="ctr"/>
            <a:endParaRPr lang="en-US" dirty="0">
              <a:solidFill>
                <a:schemeClr val="tx1"/>
              </a:solidFill>
            </a:endParaRPr>
          </a:p>
          <a:p>
            <a:pPr algn="ctr"/>
            <a:r>
              <a:rPr lang="en-US" dirty="0" smtClean="0">
                <a:solidFill>
                  <a:schemeClr val="tx1"/>
                </a:solidFill>
              </a:rPr>
              <a:t>Click “Next” to proceed.</a:t>
            </a:r>
            <a:endParaRPr lang="en-US" dirty="0">
              <a:solidFill>
                <a:schemeClr val="tx1"/>
              </a:solidFill>
            </a:endParaRPr>
          </a:p>
        </p:txBody>
      </p:sp>
      <p:sp>
        <p:nvSpPr>
          <p:cNvPr id="15" name="Rounded Rectangle 14"/>
          <p:cNvSpPr/>
          <p:nvPr/>
        </p:nvSpPr>
        <p:spPr>
          <a:xfrm>
            <a:off x="2224208" y="4069621"/>
            <a:ext cx="4689566" cy="126931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This statement is true.</a:t>
            </a:r>
          </a:p>
          <a:p>
            <a:pPr algn="ctr"/>
            <a:endParaRPr lang="en-US" dirty="0">
              <a:solidFill>
                <a:schemeClr val="tx1"/>
              </a:solidFill>
            </a:endParaRPr>
          </a:p>
          <a:p>
            <a:pPr algn="ctr"/>
            <a:r>
              <a:rPr lang="en-US" dirty="0" smtClean="0">
                <a:solidFill>
                  <a:schemeClr val="tx1"/>
                </a:solidFill>
              </a:rPr>
              <a:t>Click “Next” to proceed.</a:t>
            </a:r>
            <a:endParaRPr lang="en-US" dirty="0">
              <a:solidFill>
                <a:schemeClr val="tx1"/>
              </a:solidFill>
            </a:endParaRPr>
          </a:p>
        </p:txBody>
      </p:sp>
      <p:sp>
        <p:nvSpPr>
          <p:cNvPr id="16" name="Rounded Rectangle 15"/>
          <p:cNvSpPr/>
          <p:nvPr/>
        </p:nvSpPr>
        <p:spPr>
          <a:xfrm>
            <a:off x="2227216" y="1921149"/>
            <a:ext cx="4689566" cy="126931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Unfortunately, that is incorrect. This statement is true.</a:t>
            </a:r>
          </a:p>
          <a:p>
            <a:pPr algn="ctr"/>
            <a:endParaRPr lang="en-US" dirty="0">
              <a:solidFill>
                <a:schemeClr val="tx1"/>
              </a:solidFill>
            </a:endParaRPr>
          </a:p>
          <a:p>
            <a:pPr algn="ctr"/>
            <a:r>
              <a:rPr lang="en-US" dirty="0" smtClean="0">
                <a:solidFill>
                  <a:schemeClr val="tx1"/>
                </a:solidFill>
              </a:rPr>
              <a:t>Please answer the next question.</a:t>
            </a:r>
            <a:endParaRPr lang="en-US" dirty="0">
              <a:solidFill>
                <a:schemeClr val="tx1"/>
              </a:solidFill>
            </a:endParaRPr>
          </a:p>
        </p:txBody>
      </p:sp>
      <p:sp>
        <p:nvSpPr>
          <p:cNvPr id="17" name="Rounded Rectangle 16"/>
          <p:cNvSpPr/>
          <p:nvPr/>
        </p:nvSpPr>
        <p:spPr>
          <a:xfrm>
            <a:off x="2229610" y="1921149"/>
            <a:ext cx="4689566" cy="126931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Correct! This statement is true.</a:t>
            </a:r>
          </a:p>
          <a:p>
            <a:pPr algn="ctr"/>
            <a:endParaRPr lang="en-US" dirty="0">
              <a:solidFill>
                <a:schemeClr val="tx1"/>
              </a:solidFill>
            </a:endParaRPr>
          </a:p>
          <a:p>
            <a:pPr algn="ctr"/>
            <a:r>
              <a:rPr lang="en-US" dirty="0" smtClean="0">
                <a:solidFill>
                  <a:schemeClr val="tx1"/>
                </a:solidFill>
              </a:rPr>
              <a:t>Click “Next” to proceed.</a:t>
            </a:r>
            <a:endParaRPr lang="en-US" dirty="0">
              <a:solidFill>
                <a:schemeClr val="tx1"/>
              </a:solidFill>
            </a:endParaRPr>
          </a:p>
        </p:txBody>
      </p:sp>
    </p:spTree>
    <p:extLst>
      <p:ext uri="{BB962C8B-B14F-4D97-AF65-F5344CB8AC3E}">
        <p14:creationId xmlns:p14="http://schemas.microsoft.com/office/powerpoint/2010/main" val="1839983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615" y="5956177"/>
            <a:ext cx="9164615" cy="901824"/>
            <a:chOff x="-20615" y="5956177"/>
            <a:chExt cx="9164615" cy="901824"/>
          </a:xfrm>
        </p:grpSpPr>
        <p:sp>
          <p:nvSpPr>
            <p:cNvPr id="11"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2" name="Straight Connector 11"/>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500139-121_CDC_NCEH_TrackingBadge_v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4" name="Straight Connector 13"/>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6" name="Title 1"/>
          <p:cNvSpPr>
            <a:spLocks noGrp="1"/>
          </p:cNvSpPr>
          <p:nvPr>
            <p:ph type="title"/>
          </p:nvPr>
        </p:nvSpPr>
        <p:spPr>
          <a:xfrm>
            <a:off x="360485" y="386858"/>
            <a:ext cx="7671534" cy="1143000"/>
          </a:xfrm>
        </p:spPr>
        <p:txBody>
          <a:bodyPr>
            <a:normAutofit/>
          </a:bodyPr>
          <a:lstStyle/>
          <a:p>
            <a:r>
              <a:rPr lang="en-US" sz="3200" b="1" cap="none" dirty="0" smtClean="0">
                <a:solidFill>
                  <a:schemeClr val="tx2"/>
                </a:solidFill>
              </a:rPr>
              <a:t>HEALTH AND THE ENVIRONMENT</a:t>
            </a:r>
            <a:endParaRPr lang="en-US" sz="3200" b="1" dirty="0">
              <a:solidFill>
                <a:schemeClr val="tx2"/>
              </a:solidFill>
            </a:endParaRPr>
          </a:p>
        </p:txBody>
      </p:sp>
      <p:sp>
        <p:nvSpPr>
          <p:cNvPr id="17" name="Content Placeholder 2"/>
          <p:cNvSpPr txBox="1">
            <a:spLocks/>
          </p:cNvSpPr>
          <p:nvPr/>
        </p:nvSpPr>
        <p:spPr>
          <a:xfrm>
            <a:off x="349591" y="1232655"/>
            <a:ext cx="7608500" cy="3084684"/>
          </a:xfrm>
          <a:prstGeom prst="rect">
            <a:avLst/>
          </a:prstGeom>
          <a:noFill/>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800" dirty="0" smtClean="0">
                <a:solidFill>
                  <a:schemeClr val="tx1">
                    <a:lumMod val="75000"/>
                    <a:lumOff val="25000"/>
                  </a:schemeClr>
                </a:solidFill>
              </a:rPr>
              <a:t>There is a connection between the environment and the health of individuals and communities. </a:t>
            </a:r>
          </a:p>
          <a:p>
            <a:endParaRPr lang="en-US" sz="2800" dirty="0">
              <a:solidFill>
                <a:schemeClr val="tx1">
                  <a:lumMod val="75000"/>
                  <a:lumOff val="25000"/>
                </a:schemeClr>
              </a:solidFill>
            </a:endParaRPr>
          </a:p>
          <a:p>
            <a:r>
              <a:rPr lang="en-US" sz="2800" dirty="0" smtClean="0">
                <a:solidFill>
                  <a:schemeClr val="tx1">
                    <a:lumMod val="75000"/>
                    <a:lumOff val="25000"/>
                  </a:schemeClr>
                </a:solidFill>
              </a:rPr>
              <a:t>Likewise, people can affect the health of the environment.  </a:t>
            </a:r>
            <a:endParaRPr lang="en-US" sz="2800" dirty="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fld id="{300633ED-B16B-BC4A-8614-4FA463371E11}" type="slidenum">
              <a:rPr lang="en-US" smtClean="0">
                <a:solidFill>
                  <a:prstClr val="black">
                    <a:tint val="75000"/>
                  </a:prstClr>
                </a:solidFill>
              </a:rPr>
              <a:pPr/>
              <a:t>7</a:t>
            </a:fld>
            <a:endParaRPr lang="en-US" dirty="0">
              <a:solidFill>
                <a:prstClr val="black">
                  <a:tint val="75000"/>
                </a:prstClr>
              </a:solidFill>
            </a:endParaRPr>
          </a:p>
        </p:txBody>
      </p:sp>
      <p:sp>
        <p:nvSpPr>
          <p:cNvPr id="1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89033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290" y="440956"/>
            <a:ext cx="5216142" cy="1421851"/>
          </a:xfrm>
        </p:spPr>
        <p:txBody>
          <a:bodyPr>
            <a:normAutofit/>
          </a:bodyPr>
          <a:lstStyle/>
          <a:p>
            <a:r>
              <a:rPr lang="en-US" sz="3200" dirty="0">
                <a:solidFill>
                  <a:schemeClr val="tx2"/>
                </a:solidFill>
              </a:rPr>
              <a:t>Tracking Network Content</a:t>
            </a:r>
          </a:p>
        </p:txBody>
      </p:sp>
      <p:sp>
        <p:nvSpPr>
          <p:cNvPr id="4" name="Slide Number Placeholder 3"/>
          <p:cNvSpPr>
            <a:spLocks noGrp="1"/>
          </p:cNvSpPr>
          <p:nvPr>
            <p:ph type="sldNum" sz="quarter" idx="12"/>
          </p:nvPr>
        </p:nvSpPr>
        <p:spPr/>
        <p:txBody>
          <a:bodyPr/>
          <a:lstStyle/>
          <a:p>
            <a:fld id="{83DCE0FD-225F-4A7C-A2D5-29F3F12D3456}" type="slidenum">
              <a:rPr lang="en-US" smtClean="0"/>
              <a:t>70</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286497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ard-electronics-computer-data-processing-50711.jpg"/>
          <p:cNvPicPr>
            <a:picLocks noChangeAspect="1"/>
          </p:cNvPicPr>
          <p:nvPr/>
        </p:nvPicPr>
        <p:blipFill rotWithShape="1">
          <a:blip r:embed="rId2" cstate="print">
            <a:extLst>
              <a:ext uri="{28A0092B-C50C-407E-A947-70E740481C1C}">
                <a14:useLocalDpi xmlns:a14="http://schemas.microsoft.com/office/drawing/2010/main"/>
              </a:ext>
            </a:extLst>
          </a:blip>
          <a:srcRect b="-361"/>
          <a:stretch/>
        </p:blipFill>
        <p:spPr>
          <a:xfrm>
            <a:off x="0" y="-1"/>
            <a:ext cx="3289300" cy="6550393"/>
          </a:xfrm>
          <a:prstGeom prst="rect">
            <a:avLst/>
          </a:prstGeom>
        </p:spPr>
      </p:pic>
      <p:grpSp>
        <p:nvGrpSpPr>
          <p:cNvPr id="9" name="Group 8"/>
          <p:cNvGrpSpPr/>
          <p:nvPr/>
        </p:nvGrpSpPr>
        <p:grpSpPr>
          <a:xfrm>
            <a:off x="-20615" y="5956177"/>
            <a:ext cx="9164615" cy="901824"/>
            <a:chOff x="-20615" y="5956177"/>
            <a:chExt cx="9164615" cy="901824"/>
          </a:xfrm>
        </p:grpSpPr>
        <p:sp>
          <p:nvSpPr>
            <p:cNvPr id="10" name="Rectangle 11"/>
            <p:cNvSpPr/>
            <p:nvPr userDrawn="1"/>
          </p:nvSpPr>
          <p:spPr>
            <a:xfrm>
              <a:off x="0" y="6333831"/>
              <a:ext cx="9144000" cy="524170"/>
            </a:xfrm>
            <a:custGeom>
              <a:avLst/>
              <a:gdLst>
                <a:gd name="connsiteX0" fmla="*/ 0 w 9144000"/>
                <a:gd name="connsiteY0" fmla="*/ 0 h 512542"/>
                <a:gd name="connsiteX1" fmla="*/ 9144000 w 9144000"/>
                <a:gd name="connsiteY1" fmla="*/ 0 h 512542"/>
                <a:gd name="connsiteX2" fmla="*/ 9144000 w 9144000"/>
                <a:gd name="connsiteY2" fmla="*/ 512542 h 512542"/>
                <a:gd name="connsiteX3" fmla="*/ 0 w 9144000"/>
                <a:gd name="connsiteY3" fmla="*/ 512542 h 512542"/>
                <a:gd name="connsiteX4" fmla="*/ 0 w 9144000"/>
                <a:gd name="connsiteY4" fmla="*/ 0 h 512542"/>
                <a:gd name="connsiteX0" fmla="*/ 0 w 9144000"/>
                <a:gd name="connsiteY0" fmla="*/ 680 h 513222"/>
                <a:gd name="connsiteX1" fmla="*/ 843030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0 w 9144000"/>
                <a:gd name="connsiteY0" fmla="*/ 680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0 w 9144000"/>
                <a:gd name="connsiteY5" fmla="*/ 680 h 513222"/>
                <a:gd name="connsiteX0" fmla="*/ 968937 w 9144000"/>
                <a:gd name="connsiteY0" fmla="*/ 230603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968937 w 9144000"/>
                <a:gd name="connsiteY5" fmla="*/ 230603 h 513222"/>
                <a:gd name="connsiteX0" fmla="*/ 1488988 w 9144000"/>
                <a:gd name="connsiteY0" fmla="*/ 274398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88988 w 9144000"/>
                <a:gd name="connsiteY5" fmla="*/ 274398 h 513222"/>
                <a:gd name="connsiteX0" fmla="*/ 1149586 w 9144000"/>
                <a:gd name="connsiteY0" fmla="*/ 93744 h 513222"/>
                <a:gd name="connsiteX1" fmla="*/ 1286442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68555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149586 w 9144000"/>
                <a:gd name="connsiteY0" fmla="*/ 93744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9586 w 9144000"/>
                <a:gd name="connsiteY5" fmla="*/ 93744 h 513222"/>
                <a:gd name="connsiteX0" fmla="*/ 1450668 w 9144000"/>
                <a:gd name="connsiteY0" fmla="*/ 296295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450668 w 9144000"/>
                <a:gd name="connsiteY5" fmla="*/ 296295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1144112 w 9144000"/>
                <a:gd name="connsiteY5" fmla="*/ 104693 h 513222"/>
                <a:gd name="connsiteX0" fmla="*/ 1144112 w 9144000"/>
                <a:gd name="connsiteY0" fmla="*/ 104693 h 513222"/>
                <a:gd name="connsiteX1" fmla="*/ 1324761 w 9144000"/>
                <a:gd name="connsiteY1" fmla="*/ 0 h 513222"/>
                <a:gd name="connsiteX2" fmla="*/ 9144000 w 9144000"/>
                <a:gd name="connsiteY2" fmla="*/ 680 h 513222"/>
                <a:gd name="connsiteX3" fmla="*/ 9144000 w 9144000"/>
                <a:gd name="connsiteY3" fmla="*/ 513222 h 513222"/>
                <a:gd name="connsiteX4" fmla="*/ 0 w 9144000"/>
                <a:gd name="connsiteY4" fmla="*/ 513222 h 513222"/>
                <a:gd name="connsiteX5" fmla="*/ 629535 w 9144000"/>
                <a:gd name="connsiteY5" fmla="*/ 290141 h 513222"/>
                <a:gd name="connsiteX6" fmla="*/ 1144112 w 9144000"/>
                <a:gd name="connsiteY6" fmla="*/ 104693 h 513222"/>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574792 w 9144000"/>
                <a:gd name="connsiteY5" fmla="*/ 0 h 524170"/>
                <a:gd name="connsiteX6" fmla="*/ 1144112 w 9144000"/>
                <a:gd name="connsiteY6"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240866 w 9144000"/>
                <a:gd name="connsiteY5" fmla="*/ 295615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749969 w 9144000"/>
                <a:gd name="connsiteY5" fmla="*/ 317512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454361 w 9144000"/>
                <a:gd name="connsiteY5" fmla="*/ 175179 h 524170"/>
                <a:gd name="connsiteX6" fmla="*/ 574792 w 9144000"/>
                <a:gd name="connsiteY6" fmla="*/ 0 h 524170"/>
                <a:gd name="connsiteX7" fmla="*/ 1144112 w 9144000"/>
                <a:gd name="connsiteY7"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153278 w 9144000"/>
                <a:gd name="connsiteY5" fmla="*/ 4051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54361 w 9144000"/>
                <a:gd name="connsiteY6" fmla="*/ 175179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3413 w 9144000"/>
                <a:gd name="connsiteY6" fmla="*/ 262768 h 524170"/>
                <a:gd name="connsiteX7" fmla="*/ 574792 w 9144000"/>
                <a:gd name="connsiteY7" fmla="*/ 0 h 524170"/>
                <a:gd name="connsiteX8" fmla="*/ 1144112 w 9144000"/>
                <a:gd name="connsiteY8" fmla="*/ 115641 h 524170"/>
                <a:gd name="connsiteX0" fmla="*/ 1144112 w 9144000"/>
                <a:gd name="connsiteY0" fmla="*/ 115641 h 524170"/>
                <a:gd name="connsiteX1" fmla="*/ 1324761 w 9144000"/>
                <a:gd name="connsiteY1" fmla="*/ 10948 h 524170"/>
                <a:gd name="connsiteX2" fmla="*/ 9144000 w 9144000"/>
                <a:gd name="connsiteY2" fmla="*/ 11628 h 524170"/>
                <a:gd name="connsiteX3" fmla="*/ 9144000 w 9144000"/>
                <a:gd name="connsiteY3" fmla="*/ 524170 h 524170"/>
                <a:gd name="connsiteX4" fmla="*/ 0 w 9144000"/>
                <a:gd name="connsiteY4" fmla="*/ 524170 h 524170"/>
                <a:gd name="connsiteX5" fmla="*/ 0 w 9144000"/>
                <a:gd name="connsiteY5" fmla="*/ 191602 h 524170"/>
                <a:gd name="connsiteX6" fmla="*/ 448887 w 9144000"/>
                <a:gd name="connsiteY6" fmla="*/ 191602 h 524170"/>
                <a:gd name="connsiteX7" fmla="*/ 574792 w 9144000"/>
                <a:gd name="connsiteY7" fmla="*/ 0 h 524170"/>
                <a:gd name="connsiteX8" fmla="*/ 1144112 w 9144000"/>
                <a:gd name="connsiteY8" fmla="*/ 115641 h 52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24170">
                  <a:moveTo>
                    <a:pt x="1144112" y="115641"/>
                  </a:moveTo>
                  <a:lnTo>
                    <a:pt x="1324761" y="10948"/>
                  </a:lnTo>
                  <a:lnTo>
                    <a:pt x="9144000" y="11628"/>
                  </a:lnTo>
                  <a:lnTo>
                    <a:pt x="9144000" y="524170"/>
                  </a:lnTo>
                  <a:lnTo>
                    <a:pt x="0" y="524170"/>
                  </a:lnTo>
                  <a:lnTo>
                    <a:pt x="0" y="191602"/>
                  </a:lnTo>
                  <a:lnTo>
                    <a:pt x="448887" y="191602"/>
                  </a:lnTo>
                  <a:lnTo>
                    <a:pt x="574792" y="0"/>
                  </a:lnTo>
                  <a:lnTo>
                    <a:pt x="1144112" y="11564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1" name="Straight Connector 10"/>
            <p:cNvCxnSpPr/>
            <p:nvPr userDrawn="1"/>
          </p:nvCxnSpPr>
          <p:spPr>
            <a:xfrm>
              <a:off x="1355171" y="6345458"/>
              <a:ext cx="778882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500139-121_CDC_NCEH_TrackingBadge_vfina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91" y="5956177"/>
              <a:ext cx="1114518" cy="879726"/>
            </a:xfrm>
            <a:prstGeom prst="rect">
              <a:avLst/>
            </a:prstGeom>
          </p:spPr>
        </p:pic>
        <p:cxnSp>
          <p:nvCxnSpPr>
            <p:cNvPr id="13" name="Straight Connector 12"/>
            <p:cNvCxnSpPr/>
            <p:nvPr userDrawn="1"/>
          </p:nvCxnSpPr>
          <p:spPr>
            <a:xfrm>
              <a:off x="-20615" y="6526823"/>
              <a:ext cx="469433"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4" name="Title 3"/>
          <p:cNvSpPr>
            <a:spLocks noGrp="1"/>
          </p:cNvSpPr>
          <p:nvPr>
            <p:ph type="title"/>
          </p:nvPr>
        </p:nvSpPr>
        <p:spPr>
          <a:xfrm>
            <a:off x="3423683" y="210844"/>
            <a:ext cx="5560828" cy="1143000"/>
          </a:xfrm>
        </p:spPr>
        <p:txBody>
          <a:bodyPr>
            <a:normAutofit/>
          </a:bodyPr>
          <a:lstStyle/>
          <a:p>
            <a:r>
              <a:rPr lang="en-US" sz="3200" b="1" cap="none" dirty="0" smtClean="0">
                <a:solidFill>
                  <a:schemeClr val="tx2"/>
                </a:solidFill>
              </a:rPr>
              <a:t>TRACKING NETWORK DATA SOURCES</a:t>
            </a:r>
            <a:endParaRPr lang="en-US" sz="3200" b="1" cap="none" dirty="0">
              <a:solidFill>
                <a:schemeClr val="tx2"/>
              </a:solidFill>
            </a:endParaRPr>
          </a:p>
        </p:txBody>
      </p:sp>
      <p:sp>
        <p:nvSpPr>
          <p:cNvPr id="15" name="Content Placeholder 4"/>
          <p:cNvSpPr txBox="1">
            <a:spLocks/>
          </p:cNvSpPr>
          <p:nvPr/>
        </p:nvSpPr>
        <p:spPr>
          <a:xfrm>
            <a:off x="3498110" y="1818167"/>
            <a:ext cx="4699591" cy="1327990"/>
          </a:xfrm>
          <a:prstGeom prst="rect">
            <a:avLst/>
          </a:prstGeom>
          <a:noFill/>
        </p:spPr>
        <p:txBody>
          <a:bodyPr vert="horz" lIns="91440" tIns="45720" rIns="91440" bIns="45720" rtlCol="0" anchor="b">
            <a:noAutofit/>
          </a:bodyPr>
          <a:lstStyle>
            <a:lvl1pPr marL="0" indent="0" algn="l" defTabSz="457200" rtl="0" eaLnBrk="1" latinLnBrk="0" hangingPunct="1">
              <a:spcBef>
                <a:spcPct val="20000"/>
              </a:spcBef>
              <a:buFont typeface="Arial"/>
              <a:buNone/>
              <a:defRPr sz="2000" kern="1200">
                <a:solidFill>
                  <a:schemeClr val="accent6"/>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Wingdings" charset="2"/>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Tracking Network data come from a variety of national, state, and city sources. </a:t>
            </a:r>
          </a:p>
        </p:txBody>
      </p:sp>
      <p:sp>
        <p:nvSpPr>
          <p:cNvPr id="3" name="Slide Number Placeholder 2"/>
          <p:cNvSpPr>
            <a:spLocks noGrp="1"/>
          </p:cNvSpPr>
          <p:nvPr>
            <p:ph type="sldNum" sz="quarter" idx="12"/>
          </p:nvPr>
        </p:nvSpPr>
        <p:spPr/>
        <p:txBody>
          <a:bodyPr/>
          <a:lstStyle/>
          <a:p>
            <a:fld id="{300633ED-B16B-BC4A-8614-4FA463371E11}" type="slidenum">
              <a:rPr lang="en-US" smtClean="0">
                <a:solidFill>
                  <a:prstClr val="black">
                    <a:tint val="75000"/>
                  </a:prstClr>
                </a:solidFill>
              </a:rPr>
              <a:pPr/>
              <a:t>71</a:t>
            </a:fld>
            <a:endParaRPr lang="en-US" dirty="0">
              <a:solidFill>
                <a:prstClr val="black">
                  <a:tint val="75000"/>
                </a:prstClr>
              </a:solidFill>
            </a:endParaRPr>
          </a:p>
        </p:txBody>
      </p:sp>
      <p:sp>
        <p:nvSpPr>
          <p:cNvPr id="16"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64180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78" y="104514"/>
            <a:ext cx="8229600" cy="894947"/>
          </a:xfrm>
        </p:spPr>
        <p:txBody>
          <a:bodyPr>
            <a:normAutofit/>
          </a:bodyPr>
          <a:lstStyle/>
          <a:p>
            <a:r>
              <a:rPr lang="en-US" sz="3200" b="1" dirty="0" smtClean="0"/>
              <a:t>TRACKING GRANTEE DATA</a:t>
            </a:r>
            <a:endParaRPr lang="en-US" sz="3200" b="1" dirty="0"/>
          </a:p>
        </p:txBody>
      </p:sp>
      <p:sp>
        <p:nvSpPr>
          <p:cNvPr id="3" name="Content Placeholder 2"/>
          <p:cNvSpPr>
            <a:spLocks noGrp="1"/>
          </p:cNvSpPr>
          <p:nvPr>
            <p:ph sz="half" idx="1"/>
          </p:nvPr>
        </p:nvSpPr>
        <p:spPr>
          <a:xfrm>
            <a:off x="409555" y="1486411"/>
            <a:ext cx="5044511" cy="4361156"/>
          </a:xfrm>
        </p:spPr>
        <p:txBody>
          <a:bodyPr>
            <a:normAutofit fontScale="92500"/>
          </a:bodyPr>
          <a:lstStyle/>
          <a:p>
            <a:pPr marL="0" indent="0">
              <a:buNone/>
            </a:pPr>
            <a:r>
              <a:rPr lang="en-US" dirty="0">
                <a:ea typeface="Calibri" panose="020F0502020204030204" pitchFamily="34" charset="0"/>
              </a:rPr>
              <a:t>Grantee health departments currently provide data on hospitalizations and emergency department </a:t>
            </a:r>
            <a:r>
              <a:rPr lang="en-US" dirty="0" smtClean="0">
                <a:ea typeface="Calibri" panose="020F0502020204030204" pitchFamily="34" charset="0"/>
              </a:rPr>
              <a:t>visits, </a:t>
            </a:r>
            <a:r>
              <a:rPr lang="en-US" dirty="0">
                <a:ea typeface="Calibri" panose="020F0502020204030204" pitchFamily="34" charset="0"/>
              </a:rPr>
              <a:t>birth </a:t>
            </a:r>
            <a:r>
              <a:rPr lang="en-US" dirty="0" smtClean="0">
                <a:ea typeface="Calibri" panose="020F0502020204030204" pitchFamily="34" charset="0"/>
              </a:rPr>
              <a:t>defects, </a:t>
            </a:r>
            <a:r>
              <a:rPr lang="en-US" dirty="0">
                <a:ea typeface="Calibri" panose="020F0502020204030204" pitchFamily="34" charset="0"/>
              </a:rPr>
              <a:t>and community drinking water. </a:t>
            </a:r>
            <a:endParaRPr lang="en-US" dirty="0" smtClean="0">
              <a:ea typeface="Calibri" panose="020F0502020204030204" pitchFamily="34" charset="0"/>
            </a:endParaRPr>
          </a:p>
          <a:p>
            <a:pPr marL="0" indent="0">
              <a:buNone/>
            </a:pPr>
            <a:endParaRPr lang="en-US" dirty="0">
              <a:ea typeface="Calibri" panose="020F0502020204030204" pitchFamily="34" charset="0"/>
            </a:endParaRPr>
          </a:p>
          <a:p>
            <a:pPr marL="0" indent="0">
              <a:buNone/>
            </a:pPr>
            <a:r>
              <a:rPr lang="en-US" dirty="0">
                <a:ea typeface="Calibri" panose="020F0502020204030204" pitchFamily="34" charset="0"/>
              </a:rPr>
              <a:t>In addition, some </a:t>
            </a:r>
            <a:r>
              <a:rPr lang="en-US" dirty="0">
                <a:solidFill>
                  <a:srgbClr val="02084E"/>
                </a:solidFill>
                <a:ea typeface="Calibri" panose="020F0502020204030204" pitchFamily="34" charset="0"/>
                <a:hlinkClick r:id="rId2"/>
              </a:rPr>
              <a:t>Tracking Fellowship</a:t>
            </a:r>
            <a:r>
              <a:rPr lang="en-US" dirty="0">
                <a:solidFill>
                  <a:srgbClr val="02084E"/>
                </a:solidFill>
                <a:ea typeface="Calibri" panose="020F0502020204030204" pitchFamily="34" charset="0"/>
              </a:rPr>
              <a:t> </a:t>
            </a:r>
            <a:r>
              <a:rPr lang="en-US" dirty="0">
                <a:ea typeface="Calibri" panose="020F0502020204030204" pitchFamily="34" charset="0"/>
              </a:rPr>
              <a:t>recipients provide data on hospitalizations and emergency department visits</a:t>
            </a:r>
            <a:r>
              <a:rPr lang="en-US" dirty="0" smtClean="0">
                <a:ea typeface="Calibri" panose="020F0502020204030204" pitchFamily="34" charset="0"/>
              </a:rPr>
              <a:t>.</a:t>
            </a:r>
            <a:endParaRPr lang="en-US" dirty="0"/>
          </a:p>
        </p:txBody>
      </p:sp>
      <p:grpSp>
        <p:nvGrpSpPr>
          <p:cNvPr id="12" name="Group 11"/>
          <p:cNvGrpSpPr/>
          <p:nvPr/>
        </p:nvGrpSpPr>
        <p:grpSpPr>
          <a:xfrm>
            <a:off x="6130684" y="1105787"/>
            <a:ext cx="3013316" cy="3785557"/>
            <a:chOff x="6130684" y="1105787"/>
            <a:chExt cx="3013316" cy="3790764"/>
          </a:xfrm>
        </p:grpSpPr>
        <p:sp>
          <p:nvSpPr>
            <p:cNvPr id="5" name="Rounded Rectangle 4"/>
            <p:cNvSpPr/>
            <p:nvPr/>
          </p:nvSpPr>
          <p:spPr>
            <a:xfrm>
              <a:off x="6130684" y="1105787"/>
              <a:ext cx="3013316" cy="37855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81201" y="2590276"/>
              <a:ext cx="2877598" cy="2306275"/>
            </a:xfrm>
            <a:prstGeom prst="rect">
              <a:avLst/>
            </a:prstGeom>
            <a:solidFill>
              <a:schemeClr val="tx2"/>
            </a:solidFill>
            <a:ln>
              <a:noFill/>
            </a:ln>
          </p:spPr>
          <p:txBody>
            <a:bodyPr wrap="square">
              <a:spAutoFit/>
            </a:bodyPr>
            <a:lstStyle/>
            <a:p>
              <a:pPr lvl="0"/>
              <a:r>
                <a:rPr lang="en-US" b="1" dirty="0" smtClean="0">
                  <a:solidFill>
                    <a:srgbClr val="FFA50B"/>
                  </a:solidFill>
                </a:rPr>
                <a:t>Tracking Grantees</a:t>
              </a:r>
            </a:p>
            <a:p>
              <a:pPr lvl="0"/>
              <a:r>
                <a:rPr lang="en-US" sz="1600" dirty="0">
                  <a:solidFill>
                    <a:schemeClr val="bg1"/>
                  </a:solidFill>
                </a:rPr>
                <a:t>CDC funds </a:t>
              </a:r>
              <a:r>
                <a:rPr lang="en-US" sz="1600" dirty="0" smtClean="0">
                  <a:solidFill>
                    <a:schemeClr val="bg1"/>
                  </a:solidFill>
                </a:rPr>
                <a:t>state and local health </a:t>
              </a:r>
              <a:r>
                <a:rPr lang="en-US" sz="1600" dirty="0">
                  <a:solidFill>
                    <a:schemeClr val="bg1"/>
                  </a:solidFill>
                </a:rPr>
                <a:t>departments </a:t>
              </a:r>
              <a:r>
                <a:rPr lang="en-US" sz="1600" dirty="0" smtClean="0">
                  <a:solidFill>
                    <a:schemeClr val="bg1"/>
                  </a:solidFill>
                </a:rPr>
                <a:t>to </a:t>
              </a:r>
              <a:r>
                <a:rPr lang="en-US" sz="1600" dirty="0">
                  <a:solidFill>
                    <a:schemeClr val="bg1"/>
                  </a:solidFill>
                </a:rPr>
                <a:t>build and implement local tracking networks. These state and local data systems feed into the national Tracking Network</a:t>
              </a:r>
              <a:r>
                <a:rPr lang="en-US" sz="1600" dirty="0" smtClean="0">
                  <a:solidFill>
                    <a:schemeClr val="bg1"/>
                  </a:solidFill>
                </a:rPr>
                <a:t>. </a:t>
              </a:r>
            </a:p>
            <a:p>
              <a:pPr lvl="0"/>
              <a:endParaRPr lang="en-US" dirty="0"/>
            </a:p>
          </p:txBody>
        </p:sp>
      </p:grpSp>
      <p:grpSp>
        <p:nvGrpSpPr>
          <p:cNvPr id="7" name="Group 6"/>
          <p:cNvGrpSpPr/>
          <p:nvPr/>
        </p:nvGrpSpPr>
        <p:grpSpPr>
          <a:xfrm>
            <a:off x="6289577" y="1364490"/>
            <a:ext cx="2788654" cy="1350913"/>
            <a:chOff x="5922019" y="1457668"/>
            <a:chExt cx="2788654" cy="1288830"/>
          </a:xfrm>
          <a:solidFill>
            <a:schemeClr val="tx2"/>
          </a:solidFill>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2019" y="1457668"/>
              <a:ext cx="2695530" cy="1174420"/>
            </a:xfrm>
            <a:prstGeom prst="rect">
              <a:avLst/>
            </a:prstGeom>
            <a:grpFill/>
            <a:ln>
              <a:noFill/>
            </a:ln>
          </p:spPr>
        </p:pic>
        <p:sp>
          <p:nvSpPr>
            <p:cNvPr id="10" name="Diamond 9"/>
            <p:cNvSpPr/>
            <p:nvPr/>
          </p:nvSpPr>
          <p:spPr>
            <a:xfrm rot="8182549">
              <a:off x="8452447" y="2587825"/>
              <a:ext cx="258226" cy="158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p:cNvSpPr>
            <a:spLocks noGrp="1"/>
          </p:cNvSpPr>
          <p:nvPr>
            <p:ph type="sldNum" sz="quarter" idx="10"/>
          </p:nvPr>
        </p:nvSpPr>
        <p:spPr/>
        <p:txBody>
          <a:bodyPr/>
          <a:lstStyle/>
          <a:p>
            <a:fld id="{83DCE0FD-225F-4A7C-A2D5-29F3F12D3456}" type="slidenum">
              <a:rPr lang="en-US" smtClean="0"/>
              <a:t>72</a:t>
            </a:fld>
            <a:endParaRPr lang="en-US"/>
          </a:p>
        </p:txBody>
      </p:sp>
      <p:sp>
        <p:nvSpPr>
          <p:cNvPr id="13" name="Rectangle 12"/>
          <p:cNvSpPr/>
          <p:nvPr/>
        </p:nvSpPr>
        <p:spPr>
          <a:xfrm>
            <a:off x="6130684" y="4891344"/>
            <a:ext cx="3013316" cy="584775"/>
          </a:xfrm>
          <a:prstGeom prst="rect">
            <a:avLst/>
          </a:prstGeom>
        </p:spPr>
        <p:txBody>
          <a:bodyPr wrap="square">
            <a:spAutoFit/>
          </a:bodyPr>
          <a:lstStyle/>
          <a:p>
            <a:r>
              <a:rPr lang="en-US" sz="1600" dirty="0"/>
              <a:t>https://ephtracking.cdc.gov/showStateTracking </a:t>
            </a:r>
          </a:p>
        </p:txBody>
      </p:sp>
      <p:sp>
        <p:nvSpPr>
          <p:cNvPr id="14" name="Rectangle 13"/>
          <p:cNvSpPr/>
          <p:nvPr/>
        </p:nvSpPr>
        <p:spPr>
          <a:xfrm>
            <a:off x="1685064" y="6450611"/>
            <a:ext cx="5934936" cy="246221"/>
          </a:xfrm>
          <a:prstGeom prst="rect">
            <a:avLst/>
          </a:prstGeom>
        </p:spPr>
        <p:txBody>
          <a:bodyPr wrap="square">
            <a:spAutoFit/>
          </a:bodyPr>
          <a:lstStyle/>
          <a:p>
            <a:r>
              <a:rPr lang="en-US" sz="1000" dirty="0">
                <a:hlinkClick r:id="rId2"/>
              </a:rPr>
              <a:t>http://www.astho.org/Programs/Environmental-Health/Tracking-Environmental-Health-Hazards</a:t>
            </a:r>
            <a:r>
              <a:rPr lang="en-US" sz="1000" dirty="0" smtClean="0">
                <a:hlinkClick r:id="rId2"/>
              </a:rPr>
              <a:t>/</a:t>
            </a:r>
            <a:r>
              <a:rPr lang="en-US" sz="1000" dirty="0" smtClean="0"/>
              <a:t> </a:t>
            </a:r>
            <a:endParaRPr lang="en-US" sz="1000" dirty="0"/>
          </a:p>
        </p:txBody>
      </p:sp>
      <p:sp>
        <p:nvSpPr>
          <p:cNvPr id="15" name="Next">
            <a:hlinkClick r:id="rId4" action="ppaction://hlinksldjump"/>
          </p:cNvPr>
          <p:cNvSpPr/>
          <p:nvPr/>
        </p:nvSpPr>
        <p:spPr>
          <a:xfrm>
            <a:off x="6643455" y="5893373"/>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8248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13" y="46906"/>
            <a:ext cx="7886700" cy="611623"/>
          </a:xfrm>
        </p:spPr>
        <p:txBody>
          <a:bodyPr>
            <a:normAutofit/>
          </a:bodyPr>
          <a:lstStyle/>
          <a:p>
            <a:r>
              <a:rPr lang="en-US" sz="3200" dirty="0" smtClean="0"/>
              <a:t>NATIONAL DATA SOURCES</a:t>
            </a:r>
            <a:endParaRPr lang="en-US" sz="3200" b="1" dirty="0"/>
          </a:p>
        </p:txBody>
      </p:sp>
      <p:grpSp>
        <p:nvGrpSpPr>
          <p:cNvPr id="4" name="Group 3"/>
          <p:cNvGrpSpPr/>
          <p:nvPr/>
        </p:nvGrpSpPr>
        <p:grpSpPr>
          <a:xfrm>
            <a:off x="1699462" y="753464"/>
            <a:ext cx="5977245" cy="4538250"/>
            <a:chOff x="1699462" y="753464"/>
            <a:chExt cx="5977245" cy="4538250"/>
          </a:xfrm>
        </p:grpSpPr>
        <p:grpSp>
          <p:nvGrpSpPr>
            <p:cNvPr id="21" name="Group 20"/>
            <p:cNvGrpSpPr/>
            <p:nvPr/>
          </p:nvGrpSpPr>
          <p:grpSpPr>
            <a:xfrm>
              <a:off x="1699462" y="753464"/>
              <a:ext cx="5977245" cy="1889875"/>
              <a:chOff x="256479" y="1647628"/>
              <a:chExt cx="5746795" cy="1889875"/>
            </a:xfrm>
          </p:grpSpPr>
          <p:sp>
            <p:nvSpPr>
              <p:cNvPr id="17" name="Rounded Rectangle 16"/>
              <p:cNvSpPr/>
              <p:nvPr/>
            </p:nvSpPr>
            <p:spPr>
              <a:xfrm>
                <a:off x="256479" y="1647628"/>
                <a:ext cx="5452946" cy="1889875"/>
              </a:xfrm>
              <a:prstGeom prst="roundRect">
                <a:avLst/>
              </a:prstGeom>
              <a:solidFill>
                <a:srgbClr val="020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4" name="Group 13"/>
              <p:cNvGrpSpPr/>
              <p:nvPr/>
            </p:nvGrpSpPr>
            <p:grpSpPr>
              <a:xfrm>
                <a:off x="380311" y="1647628"/>
                <a:ext cx="5622963" cy="1889875"/>
                <a:chOff x="476754" y="1506023"/>
                <a:chExt cx="5622963" cy="1889875"/>
              </a:xfrm>
            </p:grpSpPr>
            <p:sp>
              <p:nvSpPr>
                <p:cNvPr id="5" name="TextBox 4"/>
                <p:cNvSpPr txBox="1"/>
                <p:nvPr/>
              </p:nvSpPr>
              <p:spPr>
                <a:xfrm>
                  <a:off x="508858" y="1826238"/>
                  <a:ext cx="5590859" cy="1569660"/>
                </a:xfrm>
                <a:prstGeom prst="rect">
                  <a:avLst/>
                </a:prstGeom>
                <a:noFill/>
              </p:spPr>
              <p:txBody>
                <a:bodyPr wrap="square" rtlCol="0">
                  <a:spAutoFit/>
                </a:bodyPr>
                <a:lstStyle/>
                <a:p>
                  <a:pPr marL="252146" indent="-252146">
                    <a:buFont typeface="Wingdings" panose="05000000000000000000" pitchFamily="2" charset="2"/>
                    <a:buChar char="§"/>
                  </a:pPr>
                  <a:r>
                    <a:rPr lang="en-US" sz="1600" dirty="0" smtClean="0">
                      <a:solidFill>
                        <a:schemeClr val="bg1"/>
                      </a:solidFill>
                    </a:rPr>
                    <a:t>Autism </a:t>
                  </a:r>
                  <a:r>
                    <a:rPr lang="en-US" sz="1600" dirty="0">
                      <a:solidFill>
                        <a:schemeClr val="bg1"/>
                      </a:solidFill>
                    </a:rPr>
                    <a:t>&amp; Developmental Disabilities </a:t>
                  </a:r>
                  <a:r>
                    <a:rPr lang="en-US" sz="1600" dirty="0" smtClean="0">
                      <a:solidFill>
                        <a:schemeClr val="bg1"/>
                      </a:solidFill>
                    </a:rPr>
                    <a:t>Monitoring </a:t>
                  </a:r>
                  <a:r>
                    <a:rPr lang="en-US" sz="1600" dirty="0">
                      <a:solidFill>
                        <a:schemeClr val="bg1"/>
                      </a:solidFill>
                    </a:rPr>
                    <a:t>Network</a:t>
                  </a:r>
                </a:p>
                <a:p>
                  <a:pPr marL="252146" indent="-252146">
                    <a:buFont typeface="Wingdings" panose="05000000000000000000" pitchFamily="2" charset="2"/>
                    <a:buChar char="§"/>
                  </a:pPr>
                  <a:r>
                    <a:rPr lang="en-US" sz="1600" dirty="0">
                      <a:solidFill>
                        <a:schemeClr val="bg1"/>
                      </a:solidFill>
                    </a:rPr>
                    <a:t>Behavioral Risk Factor Surveillance System </a:t>
                  </a:r>
                  <a:endParaRPr lang="en-US" sz="1600" dirty="0" smtClean="0">
                    <a:solidFill>
                      <a:schemeClr val="bg1"/>
                    </a:solidFill>
                  </a:endParaRPr>
                </a:p>
                <a:p>
                  <a:pPr marL="252146" indent="-252146">
                    <a:buFont typeface="Wingdings" panose="05000000000000000000" pitchFamily="2" charset="2"/>
                    <a:buChar char="§"/>
                  </a:pPr>
                  <a:r>
                    <a:rPr lang="en-US" sz="1600" dirty="0">
                      <a:solidFill>
                        <a:schemeClr val="bg1"/>
                      </a:solidFill>
                    </a:rPr>
                    <a:t>National Health &amp; Nutrition Examination Survey </a:t>
                  </a:r>
                </a:p>
                <a:p>
                  <a:pPr marL="252146" indent="-252146">
                    <a:buFont typeface="Wingdings" panose="05000000000000000000" pitchFamily="2" charset="2"/>
                    <a:buChar char="§"/>
                  </a:pPr>
                  <a:r>
                    <a:rPr lang="en-US" sz="1600" dirty="0" smtClean="0">
                      <a:solidFill>
                        <a:schemeClr val="bg1"/>
                      </a:solidFill>
                    </a:rPr>
                    <a:t>National Toxic Substance Incidence Program</a:t>
                  </a:r>
                </a:p>
                <a:p>
                  <a:pPr marL="252146" indent="-252146">
                    <a:buFont typeface="Wingdings" panose="05000000000000000000" pitchFamily="2" charset="2"/>
                    <a:buChar char="§"/>
                  </a:pPr>
                  <a:r>
                    <a:rPr lang="en-US" sz="1600" dirty="0" smtClean="0">
                      <a:solidFill>
                        <a:schemeClr val="bg1"/>
                      </a:solidFill>
                    </a:rPr>
                    <a:t>National Vital Statistics System</a:t>
                  </a:r>
                </a:p>
                <a:p>
                  <a:pPr marL="252146" indent="-252146">
                    <a:buFont typeface="Wingdings" panose="05000000000000000000" pitchFamily="2" charset="2"/>
                    <a:buChar char="§"/>
                  </a:pPr>
                  <a:r>
                    <a:rPr lang="en-US" sz="1600" dirty="0" smtClean="0">
                      <a:solidFill>
                        <a:schemeClr val="bg1"/>
                      </a:solidFill>
                    </a:rPr>
                    <a:t>United States Cancer Statistics</a:t>
                  </a:r>
                  <a:endParaRPr lang="en-US" sz="1600" dirty="0">
                    <a:solidFill>
                      <a:schemeClr val="bg1"/>
                    </a:solidFill>
                  </a:endParaRPr>
                </a:p>
              </p:txBody>
            </p:sp>
            <p:sp>
              <p:nvSpPr>
                <p:cNvPr id="10" name="Rectangle 9"/>
                <p:cNvSpPr/>
                <p:nvPr/>
              </p:nvSpPr>
              <p:spPr>
                <a:xfrm>
                  <a:off x="476754" y="1506023"/>
                  <a:ext cx="1282274" cy="369332"/>
                </a:xfrm>
                <a:prstGeom prst="rect">
                  <a:avLst/>
                </a:prstGeom>
              </p:spPr>
              <p:txBody>
                <a:bodyPr wrap="none">
                  <a:spAutoFit/>
                </a:bodyPr>
                <a:lstStyle/>
                <a:p>
                  <a:r>
                    <a:rPr lang="en-US" b="1" dirty="0">
                      <a:solidFill>
                        <a:schemeClr val="bg1"/>
                      </a:solidFill>
                    </a:rPr>
                    <a:t>CDC/ATSDR</a:t>
                  </a:r>
                </a:p>
              </p:txBody>
            </p:sp>
          </p:grpSp>
        </p:grpSp>
        <p:grpSp>
          <p:nvGrpSpPr>
            <p:cNvPr id="22" name="Group 21"/>
            <p:cNvGrpSpPr/>
            <p:nvPr/>
          </p:nvGrpSpPr>
          <p:grpSpPr>
            <a:xfrm>
              <a:off x="1699462" y="2675064"/>
              <a:ext cx="5671612" cy="2616650"/>
              <a:chOff x="256479" y="3955845"/>
              <a:chExt cx="5452946" cy="2616650"/>
            </a:xfrm>
          </p:grpSpPr>
          <p:sp>
            <p:nvSpPr>
              <p:cNvPr id="19" name="Rounded Rectangle 18"/>
              <p:cNvSpPr/>
              <p:nvPr/>
            </p:nvSpPr>
            <p:spPr>
              <a:xfrm>
                <a:off x="256479" y="3955845"/>
                <a:ext cx="5452946" cy="2420142"/>
              </a:xfrm>
              <a:prstGeom prst="roundRect">
                <a:avLst/>
              </a:prstGeom>
              <a:solidFill>
                <a:srgbClr val="020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5" name="Group 14"/>
              <p:cNvGrpSpPr/>
              <p:nvPr/>
            </p:nvGrpSpPr>
            <p:grpSpPr>
              <a:xfrm>
                <a:off x="412415" y="3984049"/>
                <a:ext cx="5199217" cy="2588446"/>
                <a:chOff x="476754" y="3725409"/>
                <a:chExt cx="5199217" cy="2588446"/>
              </a:xfrm>
            </p:grpSpPr>
            <p:sp>
              <p:nvSpPr>
                <p:cNvPr id="6" name="TextBox 5"/>
                <p:cNvSpPr txBox="1"/>
                <p:nvPr/>
              </p:nvSpPr>
              <p:spPr>
                <a:xfrm>
                  <a:off x="508858" y="4005531"/>
                  <a:ext cx="5167113" cy="2308324"/>
                </a:xfrm>
                <a:prstGeom prst="rect">
                  <a:avLst/>
                </a:prstGeom>
                <a:noFill/>
                <a:ln>
                  <a:noFill/>
                </a:ln>
              </p:spPr>
              <p:txBody>
                <a:bodyPr wrap="square" rtlCol="0">
                  <a:spAutoFit/>
                </a:bodyPr>
                <a:lstStyle/>
                <a:p>
                  <a:pPr marL="252146" indent="-252146">
                    <a:buFont typeface="Wingdings" panose="05000000000000000000" pitchFamily="2" charset="2"/>
                    <a:buChar char="§"/>
                  </a:pPr>
                  <a:r>
                    <a:rPr lang="en-US" sz="1600" dirty="0" smtClean="0">
                      <a:solidFill>
                        <a:schemeClr val="bg1"/>
                      </a:solidFill>
                    </a:rPr>
                    <a:t>Census </a:t>
                  </a:r>
                  <a:r>
                    <a:rPr lang="en-US" sz="1600" dirty="0">
                      <a:solidFill>
                        <a:schemeClr val="bg1"/>
                      </a:solidFill>
                    </a:rPr>
                    <a:t>Bureau</a:t>
                  </a:r>
                </a:p>
                <a:p>
                  <a:pPr marL="252146" indent="-252146">
                    <a:buFont typeface="Wingdings" panose="05000000000000000000" pitchFamily="2" charset="2"/>
                    <a:buChar char="§"/>
                  </a:pPr>
                  <a:r>
                    <a:rPr lang="en-US" sz="1600" dirty="0">
                      <a:solidFill>
                        <a:schemeClr val="bg1"/>
                      </a:solidFill>
                    </a:rPr>
                    <a:t>Department of Education</a:t>
                  </a:r>
                </a:p>
                <a:p>
                  <a:pPr marL="252146" indent="-252146">
                    <a:buFont typeface="Wingdings" panose="05000000000000000000" pitchFamily="2" charset="2"/>
                    <a:buChar char="§"/>
                  </a:pPr>
                  <a:r>
                    <a:rPr lang="en-US" sz="1600" dirty="0">
                      <a:solidFill>
                        <a:schemeClr val="bg1"/>
                      </a:solidFill>
                    </a:rPr>
                    <a:t>Environmental Protection Agency</a:t>
                  </a:r>
                </a:p>
                <a:p>
                  <a:pPr marL="252146" indent="-252146">
                    <a:buFont typeface="Wingdings" panose="05000000000000000000" pitchFamily="2" charset="2"/>
                    <a:buChar char="§"/>
                  </a:pPr>
                  <a:r>
                    <a:rPr lang="en-US" sz="1600" dirty="0">
                      <a:solidFill>
                        <a:schemeClr val="bg1"/>
                      </a:solidFill>
                    </a:rPr>
                    <a:t>Federal Emergency Management </a:t>
                  </a:r>
                  <a:r>
                    <a:rPr lang="en-US" sz="1600" dirty="0" smtClean="0">
                      <a:solidFill>
                        <a:schemeClr val="bg1"/>
                      </a:solidFill>
                    </a:rPr>
                    <a:t>Agency</a:t>
                  </a:r>
                </a:p>
                <a:p>
                  <a:pPr marL="252146" indent="-252146">
                    <a:buFont typeface="Wingdings" panose="05000000000000000000" pitchFamily="2" charset="2"/>
                    <a:buChar char="§"/>
                  </a:pPr>
                  <a:r>
                    <a:rPr lang="en-US" sz="1600" dirty="0">
                      <a:solidFill>
                        <a:schemeClr val="bg1"/>
                      </a:solidFill>
                    </a:rPr>
                    <a:t>National Aeronautics &amp; Space Administration</a:t>
                  </a:r>
                </a:p>
                <a:p>
                  <a:pPr marL="252146" indent="-252146">
                    <a:buFont typeface="Wingdings" panose="05000000000000000000" pitchFamily="2" charset="2"/>
                    <a:buChar char="§"/>
                  </a:pPr>
                  <a:r>
                    <a:rPr lang="en-US" sz="1600" dirty="0">
                      <a:solidFill>
                        <a:schemeClr val="bg1"/>
                      </a:solidFill>
                    </a:rPr>
                    <a:t>National Cancer Institute</a:t>
                  </a:r>
                </a:p>
                <a:p>
                  <a:pPr marL="252146" indent="-252146">
                    <a:buFont typeface="Wingdings" panose="05000000000000000000" pitchFamily="2" charset="2"/>
                    <a:buChar char="§"/>
                  </a:pPr>
                  <a:r>
                    <a:rPr lang="en-US" sz="1600" dirty="0">
                      <a:solidFill>
                        <a:schemeClr val="bg1"/>
                      </a:solidFill>
                    </a:rPr>
                    <a:t>National Center for Education Statistics</a:t>
                  </a:r>
                </a:p>
                <a:p>
                  <a:pPr marL="252146" indent="-252146">
                    <a:buFont typeface="Wingdings" panose="05000000000000000000" pitchFamily="2" charset="2"/>
                    <a:buChar char="§"/>
                  </a:pPr>
                  <a:r>
                    <a:rPr lang="en-US" sz="1600" dirty="0">
                      <a:solidFill>
                        <a:schemeClr val="bg1"/>
                      </a:solidFill>
                    </a:rPr>
                    <a:t>National Oceanic &amp; Atmospheric Administration</a:t>
                  </a:r>
                </a:p>
                <a:p>
                  <a:endParaRPr lang="en-US" sz="1600" dirty="0">
                    <a:solidFill>
                      <a:srgbClr val="004B74"/>
                    </a:solidFill>
                  </a:endParaRPr>
                </a:p>
              </p:txBody>
            </p:sp>
            <p:sp>
              <p:nvSpPr>
                <p:cNvPr id="11" name="Rectangle 10"/>
                <p:cNvSpPr/>
                <p:nvPr/>
              </p:nvSpPr>
              <p:spPr>
                <a:xfrm>
                  <a:off x="476754" y="3725409"/>
                  <a:ext cx="3017423" cy="369332"/>
                </a:xfrm>
                <a:prstGeom prst="rect">
                  <a:avLst/>
                </a:prstGeom>
                <a:ln>
                  <a:noFill/>
                </a:ln>
              </p:spPr>
              <p:txBody>
                <a:bodyPr wrap="none">
                  <a:spAutoFit/>
                </a:bodyPr>
                <a:lstStyle/>
                <a:p>
                  <a:r>
                    <a:rPr lang="en-US" b="1" dirty="0">
                      <a:solidFill>
                        <a:schemeClr val="bg1"/>
                      </a:solidFill>
                    </a:rPr>
                    <a:t>U.S. Government Agencies</a:t>
                  </a:r>
                </a:p>
              </p:txBody>
            </p:sp>
          </p:grpSp>
        </p:grpSp>
      </p:grpSp>
      <p:sp>
        <p:nvSpPr>
          <p:cNvPr id="20" name="Rounded Rectangle 19"/>
          <p:cNvSpPr/>
          <p:nvPr/>
        </p:nvSpPr>
        <p:spPr>
          <a:xfrm>
            <a:off x="1699462" y="5140502"/>
            <a:ext cx="5671612" cy="1156738"/>
          </a:xfrm>
          <a:prstGeom prst="roundRect">
            <a:avLst/>
          </a:prstGeom>
          <a:solidFill>
            <a:srgbClr val="020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6" name="Group 15"/>
          <p:cNvGrpSpPr/>
          <p:nvPr/>
        </p:nvGrpSpPr>
        <p:grpSpPr>
          <a:xfrm>
            <a:off x="1855398" y="5154443"/>
            <a:ext cx="4487654" cy="1090713"/>
            <a:chOff x="3518922" y="3713236"/>
            <a:chExt cx="4487654" cy="1090713"/>
          </a:xfrm>
        </p:grpSpPr>
        <p:sp>
          <p:nvSpPr>
            <p:cNvPr id="12" name="Rectangle 11"/>
            <p:cNvSpPr/>
            <p:nvPr/>
          </p:nvSpPr>
          <p:spPr>
            <a:xfrm>
              <a:off x="3551026" y="3972952"/>
              <a:ext cx="4455550" cy="830997"/>
            </a:xfrm>
            <a:prstGeom prst="rect">
              <a:avLst/>
            </a:prstGeom>
          </p:spPr>
          <p:txBody>
            <a:bodyPr wrap="square">
              <a:spAutoFit/>
            </a:bodyPr>
            <a:lstStyle/>
            <a:p>
              <a:pPr marL="252146" indent="-252146">
                <a:buFont typeface="Wingdings" panose="05000000000000000000" pitchFamily="2" charset="2"/>
                <a:buChar char="§"/>
              </a:pPr>
              <a:r>
                <a:rPr lang="en-US" sz="1600" dirty="0">
                  <a:solidFill>
                    <a:schemeClr val="bg1"/>
                  </a:solidFill>
                </a:rPr>
                <a:t>American Association of Poison Control Centers</a:t>
              </a:r>
            </a:p>
            <a:p>
              <a:pPr marL="252146" indent="-252146">
                <a:buFont typeface="Wingdings" panose="05000000000000000000" pitchFamily="2" charset="2"/>
                <a:buChar char="§"/>
              </a:pPr>
              <a:r>
                <a:rPr lang="en-US" sz="1600" dirty="0">
                  <a:solidFill>
                    <a:schemeClr val="bg1"/>
                  </a:solidFill>
                </a:rPr>
                <a:t>NAVTEQ</a:t>
              </a:r>
            </a:p>
          </p:txBody>
        </p:sp>
        <p:sp>
          <p:nvSpPr>
            <p:cNvPr id="13" name="Rectangle 12"/>
            <p:cNvSpPr/>
            <p:nvPr/>
          </p:nvSpPr>
          <p:spPr>
            <a:xfrm>
              <a:off x="3518922" y="3713236"/>
              <a:ext cx="800219" cy="369332"/>
            </a:xfrm>
            <a:prstGeom prst="rect">
              <a:avLst/>
            </a:prstGeom>
          </p:spPr>
          <p:txBody>
            <a:bodyPr wrap="none">
              <a:spAutoFit/>
            </a:bodyPr>
            <a:lstStyle/>
            <a:p>
              <a:r>
                <a:rPr lang="en-US" b="1" dirty="0" smtClean="0">
                  <a:solidFill>
                    <a:schemeClr val="bg1"/>
                  </a:solidFill>
                </a:rPr>
                <a:t>Other</a:t>
              </a:r>
              <a:endParaRPr lang="en-US" b="1" dirty="0">
                <a:solidFill>
                  <a:schemeClr val="bg1"/>
                </a:solidFill>
              </a:endParaRPr>
            </a:p>
          </p:txBody>
        </p:sp>
      </p:grpSp>
      <p:sp>
        <p:nvSpPr>
          <p:cNvPr id="3" name="Slide Number Placeholder 2"/>
          <p:cNvSpPr>
            <a:spLocks noGrp="1"/>
          </p:cNvSpPr>
          <p:nvPr>
            <p:ph type="sldNum" sz="quarter" idx="12"/>
          </p:nvPr>
        </p:nvSpPr>
        <p:spPr/>
        <p:txBody>
          <a:bodyPr/>
          <a:lstStyle/>
          <a:p>
            <a:fld id="{83DCE0FD-225F-4A7C-A2D5-29F3F12D3456}" type="slidenum">
              <a:rPr lang="en-US" smtClean="0"/>
              <a:t>73</a:t>
            </a:fld>
            <a:endParaRPr lang="en-US"/>
          </a:p>
        </p:txBody>
      </p:sp>
      <p:sp>
        <p:nvSpPr>
          <p:cNvPr id="23" name="Next">
            <a:hlinkClick r:id="rId2" action="ppaction://hlinksldjump"/>
          </p:cNvPr>
          <p:cNvSpPr/>
          <p:nvPr/>
        </p:nvSpPr>
        <p:spPr>
          <a:xfrm>
            <a:off x="7403178" y="6008117"/>
            <a:ext cx="1571698" cy="57824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522529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08" y="285927"/>
            <a:ext cx="8229600" cy="1143000"/>
          </a:xfrm>
        </p:spPr>
        <p:txBody>
          <a:bodyPr>
            <a:normAutofit/>
          </a:bodyPr>
          <a:lstStyle/>
          <a:p>
            <a:r>
              <a:rPr lang="en-US" sz="3200" b="1" dirty="0" smtClean="0"/>
              <a:t>TYPES OF CONTENT ON THE TRACKING NETWORK</a:t>
            </a:r>
            <a:endParaRPr lang="en-US" sz="3200" b="1" dirty="0"/>
          </a:p>
        </p:txBody>
      </p:sp>
      <p:grpSp>
        <p:nvGrpSpPr>
          <p:cNvPr id="7" name="Group 6"/>
          <p:cNvGrpSpPr/>
          <p:nvPr/>
        </p:nvGrpSpPr>
        <p:grpSpPr>
          <a:xfrm>
            <a:off x="1020727" y="2027573"/>
            <a:ext cx="6836733" cy="3656706"/>
            <a:chOff x="1020727" y="2027573"/>
            <a:chExt cx="6836733" cy="3656706"/>
          </a:xfrm>
        </p:grpSpPr>
        <p:sp>
          <p:nvSpPr>
            <p:cNvPr id="4" name="Freeform 3"/>
            <p:cNvSpPr/>
            <p:nvPr/>
          </p:nvSpPr>
          <p:spPr>
            <a:xfrm>
              <a:off x="1020727" y="2027573"/>
              <a:ext cx="3150038" cy="1687710"/>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Environmental Hazard</a:t>
              </a:r>
              <a:endParaRPr lang="en-US" sz="3300" kern="1200" dirty="0"/>
            </a:p>
          </p:txBody>
        </p:sp>
        <p:sp>
          <p:nvSpPr>
            <p:cNvPr id="5" name="Freeform 4"/>
            <p:cNvSpPr/>
            <p:nvPr/>
          </p:nvSpPr>
          <p:spPr>
            <a:xfrm>
              <a:off x="4853542" y="2027573"/>
              <a:ext cx="3003918" cy="1687710"/>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Health </a:t>
              </a:r>
              <a:r>
                <a:rPr lang="en-US" sz="3300" dirty="0"/>
                <a:t> </a:t>
              </a:r>
              <a:r>
                <a:rPr lang="en-US" sz="3300" dirty="0" smtClean="0"/>
                <a:t> </a:t>
              </a:r>
              <a:r>
                <a:rPr lang="en-US" sz="3300" kern="1200" dirty="0" smtClean="0"/>
                <a:t>Effects</a:t>
              </a:r>
              <a:endParaRPr lang="en-US" sz="3300" kern="1200" dirty="0"/>
            </a:p>
          </p:txBody>
        </p:sp>
        <p:sp>
          <p:nvSpPr>
            <p:cNvPr id="6" name="Freeform 5"/>
            <p:cNvSpPr/>
            <p:nvPr/>
          </p:nvSpPr>
          <p:spPr>
            <a:xfrm>
              <a:off x="2904983" y="3996569"/>
              <a:ext cx="2812851" cy="1687710"/>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FFA50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Population Health</a:t>
              </a:r>
              <a:endParaRPr lang="en-US" sz="3300" kern="1200" dirty="0"/>
            </a:p>
          </p:txBody>
        </p:sp>
      </p:grpSp>
      <p:sp>
        <p:nvSpPr>
          <p:cNvPr id="3" name="Slide Number Placeholder 2"/>
          <p:cNvSpPr>
            <a:spLocks noGrp="1"/>
          </p:cNvSpPr>
          <p:nvPr>
            <p:ph type="sldNum" sz="quarter" idx="10"/>
          </p:nvPr>
        </p:nvSpPr>
        <p:spPr/>
        <p:txBody>
          <a:bodyPr/>
          <a:lstStyle/>
          <a:p>
            <a:fld id="{83DCE0FD-225F-4A7C-A2D5-29F3F12D3456}" type="slidenum">
              <a:rPr lang="en-US" smtClean="0"/>
              <a:t>74</a:t>
            </a:fld>
            <a:endParaRPr lang="en-US"/>
          </a:p>
        </p:txBody>
      </p:sp>
      <p:sp>
        <p:nvSpPr>
          <p:cNvPr id="8"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73205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2" name="Title 1"/>
          <p:cNvSpPr>
            <a:spLocks noGrp="1"/>
          </p:cNvSpPr>
          <p:nvPr>
            <p:ph type="title"/>
          </p:nvPr>
        </p:nvSpPr>
        <p:spPr>
          <a:xfrm>
            <a:off x="606062" y="285271"/>
            <a:ext cx="8229600" cy="1143000"/>
          </a:xfrm>
        </p:spPr>
        <p:txBody>
          <a:bodyPr>
            <a:normAutofit/>
          </a:bodyPr>
          <a:lstStyle/>
          <a:p>
            <a:r>
              <a:rPr lang="en-US" sz="3200" b="1" dirty="0" smtClean="0"/>
              <a:t>ENVIRONMENTAL HAZARD DATA</a:t>
            </a:r>
            <a:endParaRPr lang="en-US" sz="3200" b="1" dirty="0"/>
          </a:p>
        </p:txBody>
      </p:sp>
      <p:sp>
        <p:nvSpPr>
          <p:cNvPr id="3" name="Content Placeholder 2"/>
          <p:cNvSpPr>
            <a:spLocks noGrp="1"/>
          </p:cNvSpPr>
          <p:nvPr>
            <p:ph sz="half" idx="1"/>
          </p:nvPr>
        </p:nvSpPr>
        <p:spPr>
          <a:xfrm>
            <a:off x="5432796" y="1534931"/>
            <a:ext cx="3711204" cy="3873410"/>
          </a:xfrm>
          <a:solidFill>
            <a:schemeClr val="tx2"/>
          </a:solidFill>
          <a:ln>
            <a:solidFill>
              <a:schemeClr val="tx1"/>
            </a:solidFill>
          </a:ln>
        </p:spPr>
        <p:txBody>
          <a:bodyPr>
            <a:noAutofit/>
          </a:bodyPr>
          <a:lstStyle/>
          <a:p>
            <a:pPr marL="0" indent="0" algn="ctr">
              <a:buNone/>
            </a:pPr>
            <a:r>
              <a:rPr lang="en-US" sz="2000" b="1" dirty="0" smtClean="0">
                <a:solidFill>
                  <a:schemeClr val="bg1"/>
                </a:solidFill>
              </a:rPr>
              <a:t>Environmental Hazard Data </a:t>
            </a:r>
            <a:br>
              <a:rPr lang="en-US" sz="2000" b="1" dirty="0" smtClean="0">
                <a:solidFill>
                  <a:schemeClr val="bg1"/>
                </a:solidFill>
              </a:rPr>
            </a:br>
            <a:r>
              <a:rPr lang="en-US" sz="2000" b="1" dirty="0" smtClean="0">
                <a:solidFill>
                  <a:schemeClr val="bg1"/>
                </a:solidFill>
              </a:rPr>
              <a:t>on the Tracking Network </a:t>
            </a:r>
          </a:p>
          <a:p>
            <a:pPr marL="342900" indent="-342900">
              <a:buFont typeface="Arial" panose="020B0604020202020204" pitchFamily="34" charset="0"/>
              <a:buChar char="•"/>
            </a:pPr>
            <a:r>
              <a:rPr lang="en-US" sz="2000" dirty="0" smtClean="0">
                <a:solidFill>
                  <a:schemeClr val="bg1"/>
                </a:solidFill>
              </a:rPr>
              <a:t>Climate </a:t>
            </a:r>
            <a:r>
              <a:rPr lang="en-US" sz="2000" dirty="0">
                <a:solidFill>
                  <a:schemeClr val="bg1"/>
                </a:solidFill>
              </a:rPr>
              <a:t>change</a:t>
            </a:r>
          </a:p>
          <a:p>
            <a:pPr marL="342900" indent="-342900">
              <a:buFont typeface="Arial" panose="020B0604020202020204" pitchFamily="34" charset="0"/>
              <a:buChar char="•"/>
            </a:pPr>
            <a:r>
              <a:rPr lang="en-US" sz="2000" dirty="0">
                <a:solidFill>
                  <a:schemeClr val="bg1"/>
                </a:solidFill>
              </a:rPr>
              <a:t>Community characteristics</a:t>
            </a:r>
          </a:p>
          <a:p>
            <a:pPr marL="342900" indent="-342900">
              <a:buFont typeface="Arial" panose="020B0604020202020204" pitchFamily="34" charset="0"/>
              <a:buChar char="•"/>
            </a:pPr>
            <a:r>
              <a:rPr lang="en-US" sz="2000" dirty="0" smtClean="0">
                <a:solidFill>
                  <a:schemeClr val="bg1"/>
                </a:solidFill>
              </a:rPr>
              <a:t>Community design</a:t>
            </a:r>
          </a:p>
          <a:p>
            <a:pPr marL="342900" indent="-342900">
              <a:buFont typeface="Arial" panose="020B0604020202020204" pitchFamily="34" charset="0"/>
              <a:buChar char="•"/>
            </a:pPr>
            <a:r>
              <a:rPr lang="en-US" sz="2000" dirty="0" smtClean="0">
                <a:solidFill>
                  <a:schemeClr val="bg1"/>
                </a:solidFill>
              </a:rPr>
              <a:t>Drought</a:t>
            </a:r>
          </a:p>
          <a:p>
            <a:pPr marL="342900" indent="-342900">
              <a:buFont typeface="Arial" panose="020B0604020202020204" pitchFamily="34" charset="0"/>
              <a:buChar char="•"/>
            </a:pPr>
            <a:r>
              <a:rPr lang="en-US" sz="2000" dirty="0" smtClean="0">
                <a:solidFill>
                  <a:schemeClr val="bg1"/>
                </a:solidFill>
              </a:rPr>
              <a:t>Outdoor </a:t>
            </a:r>
            <a:r>
              <a:rPr lang="en-US" sz="2000" dirty="0">
                <a:solidFill>
                  <a:schemeClr val="bg1"/>
                </a:solidFill>
              </a:rPr>
              <a:t>air quality </a:t>
            </a:r>
          </a:p>
          <a:p>
            <a:pPr marL="342900" indent="-342900">
              <a:buFont typeface="Arial" panose="020B0604020202020204" pitchFamily="34" charset="0"/>
              <a:buChar char="•"/>
            </a:pPr>
            <a:r>
              <a:rPr lang="en-US" sz="2000" dirty="0" smtClean="0">
                <a:solidFill>
                  <a:schemeClr val="bg1"/>
                </a:solidFill>
              </a:rPr>
              <a:t>Pesticide exposures</a:t>
            </a:r>
          </a:p>
          <a:p>
            <a:pPr marL="342900" indent="-342900">
              <a:buFont typeface="Arial" panose="020B0604020202020204" pitchFamily="34" charset="0"/>
              <a:buChar char="•"/>
            </a:pPr>
            <a:r>
              <a:rPr lang="en-US" sz="2000" dirty="0" smtClean="0">
                <a:solidFill>
                  <a:schemeClr val="bg1"/>
                </a:solidFill>
              </a:rPr>
              <a:t>Toxic substance releases</a:t>
            </a:r>
          </a:p>
          <a:p>
            <a:pPr marL="342900" indent="-342900">
              <a:buFont typeface="Arial" panose="020B0604020202020204" pitchFamily="34" charset="0"/>
              <a:buChar char="•"/>
            </a:pPr>
            <a:r>
              <a:rPr lang="en-US" sz="2000" dirty="0" smtClean="0">
                <a:solidFill>
                  <a:schemeClr val="bg1"/>
                </a:solidFill>
              </a:rPr>
              <a:t>Water quality</a:t>
            </a:r>
            <a:endParaRPr lang="en-US" sz="2000" dirty="0">
              <a:solidFill>
                <a:schemeClr val="bg1"/>
              </a:solidFill>
            </a:endParaRPr>
          </a:p>
        </p:txBody>
      </p:sp>
      <p:sp>
        <p:nvSpPr>
          <p:cNvPr id="4" name="Rectangle 3"/>
          <p:cNvSpPr/>
          <p:nvPr/>
        </p:nvSpPr>
        <p:spPr>
          <a:xfrm>
            <a:off x="314324" y="1486554"/>
            <a:ext cx="4678326" cy="4154984"/>
          </a:xfrm>
          <a:prstGeom prst="rect">
            <a:avLst/>
          </a:prstGeom>
        </p:spPr>
        <p:txBody>
          <a:bodyPr wrap="square">
            <a:spAutoFit/>
          </a:bodyPr>
          <a:lstStyle/>
          <a:p>
            <a:r>
              <a:rPr lang="en-US" sz="2400" dirty="0">
                <a:solidFill>
                  <a:schemeClr val="tx1">
                    <a:lumMod val="75000"/>
                    <a:lumOff val="25000"/>
                  </a:schemeClr>
                </a:solidFill>
              </a:rPr>
              <a:t>Environmental hazard data play a vital role in tracking efforts. </a:t>
            </a:r>
            <a:endParaRPr lang="en-US" sz="2400" dirty="0" smtClean="0">
              <a:solidFill>
                <a:schemeClr val="tx1">
                  <a:lumMod val="75000"/>
                  <a:lumOff val="25000"/>
                </a:schemeClr>
              </a:solidFill>
            </a:endParaRPr>
          </a:p>
          <a:p>
            <a:endParaRPr lang="en-US" sz="2400" dirty="0">
              <a:solidFill>
                <a:schemeClr val="tx1">
                  <a:lumMod val="75000"/>
                  <a:lumOff val="25000"/>
                </a:schemeClr>
              </a:solidFill>
            </a:endParaRPr>
          </a:p>
          <a:p>
            <a:r>
              <a:rPr lang="en-US" sz="2400" dirty="0" smtClean="0">
                <a:solidFill>
                  <a:schemeClr val="tx1">
                    <a:lumMod val="75000"/>
                    <a:lumOff val="25000"/>
                  </a:schemeClr>
                </a:solidFill>
              </a:rPr>
              <a:t>Understanding </a:t>
            </a:r>
            <a:r>
              <a:rPr lang="en-US" sz="2400" dirty="0">
                <a:solidFill>
                  <a:schemeClr val="tx1">
                    <a:lumMod val="75000"/>
                    <a:lumOff val="25000"/>
                  </a:schemeClr>
                </a:solidFill>
              </a:rPr>
              <a:t>the distribution and concentrations of pollutants in the environment </a:t>
            </a:r>
            <a:r>
              <a:rPr lang="en-US" sz="2400" dirty="0" smtClean="0">
                <a:solidFill>
                  <a:schemeClr val="tx1">
                    <a:lumMod val="75000"/>
                    <a:lumOff val="25000"/>
                  </a:schemeClr>
                </a:solidFill>
              </a:rPr>
              <a:t>increases </a:t>
            </a:r>
            <a:r>
              <a:rPr lang="en-US" sz="2400" dirty="0">
                <a:solidFill>
                  <a:schemeClr val="tx1">
                    <a:lumMod val="75000"/>
                    <a:lumOff val="25000"/>
                  </a:schemeClr>
                </a:solidFill>
              </a:rPr>
              <a:t>public health professionals’ ability to understand the role these hazards play in peoples’ health and to develop ways to help people stay healthier.</a:t>
            </a:r>
          </a:p>
        </p:txBody>
      </p:sp>
      <p:sp>
        <p:nvSpPr>
          <p:cNvPr id="6" name="Slide Number Placeholder 5"/>
          <p:cNvSpPr>
            <a:spLocks noGrp="1"/>
          </p:cNvSpPr>
          <p:nvPr>
            <p:ph type="sldNum" sz="quarter" idx="10"/>
          </p:nvPr>
        </p:nvSpPr>
        <p:spPr/>
        <p:txBody>
          <a:bodyPr/>
          <a:lstStyle/>
          <a:p>
            <a:fld id="{83DCE0FD-225F-4A7C-A2D5-29F3F12D3456}" type="slidenum">
              <a:rPr lang="en-US" smtClean="0"/>
              <a:t>75</a:t>
            </a:fld>
            <a:endParaRPr lang="en-US"/>
          </a:p>
        </p:txBody>
      </p:sp>
      <p:sp>
        <p:nvSpPr>
          <p:cNvPr id="7"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594351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6554"/>
            <a:ext cx="8608003" cy="5245768"/>
          </a:xfrm>
        </p:spPr>
        <p:txBody>
          <a:bodyPr>
            <a:noAutofit/>
          </a:bodyPr>
          <a:lstStyle/>
          <a:p>
            <a:pPr marL="0" indent="0">
              <a:lnSpc>
                <a:spcPct val="100000"/>
              </a:lnSpc>
              <a:buNone/>
            </a:pPr>
            <a:r>
              <a:rPr lang="en-US" sz="2000" dirty="0"/>
              <a:t>CDC's Tracking Network uses data from many sources to track the effects of climate change. While there are a number of indicators related to climate change, the Tracking Network currently has data on extreme heat and flood vulnerability. </a:t>
            </a:r>
            <a:endParaRPr lang="en-US" sz="2000" dirty="0" smtClean="0"/>
          </a:p>
          <a:p>
            <a:pPr marL="0" indent="0">
              <a:lnSpc>
                <a:spcPct val="100000"/>
              </a:lnSpc>
              <a:buNone/>
            </a:pPr>
            <a:endParaRPr lang="en-US" sz="2000" dirty="0" smtClean="0"/>
          </a:p>
          <a:p>
            <a:pPr marL="0" indent="0">
              <a:lnSpc>
                <a:spcPct val="100000"/>
              </a:lnSpc>
              <a:buNone/>
            </a:pPr>
            <a:r>
              <a:rPr lang="en-US" sz="2000" dirty="0"/>
              <a:t>CDC scientists are working with other organizations, agencies, and partners in the United States and around the world to monitor climate change and its health effects</a:t>
            </a:r>
            <a:r>
              <a:rPr lang="en-US" sz="2000" dirty="0" smtClean="0"/>
              <a:t>.</a:t>
            </a:r>
          </a:p>
          <a:p>
            <a:pPr marL="0" indent="0">
              <a:lnSpc>
                <a:spcPct val="100000"/>
              </a:lnSpc>
              <a:buNone/>
            </a:pPr>
            <a:endParaRPr lang="en-US" sz="2000" dirty="0" smtClean="0"/>
          </a:p>
          <a:p>
            <a:pPr marL="0" indent="0">
              <a:lnSpc>
                <a:spcPct val="100000"/>
              </a:lnSpc>
              <a:buNone/>
            </a:pPr>
            <a:r>
              <a:rPr lang="en-US" sz="2000" dirty="0" smtClean="0"/>
              <a:t>It </a:t>
            </a:r>
            <a:r>
              <a:rPr lang="en-US" sz="2000" dirty="0"/>
              <a:t>is important to note that linking climate change to a specific health problem is difficult. For example, a person having a heart attack may have other health conditions not related to heat exposure. However, the information CDC has used is a good starting point to track how climate change can affect health</a:t>
            </a:r>
            <a:r>
              <a:rPr lang="en-US" sz="2000" dirty="0" smtClean="0"/>
              <a:t>.</a:t>
            </a:r>
            <a:endParaRPr lang="en-US" sz="2000" dirty="0"/>
          </a:p>
        </p:txBody>
      </p:sp>
      <p:sp>
        <p:nvSpPr>
          <p:cNvPr id="7" name="Freeform 6"/>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Title 1"/>
          <p:cNvSpPr>
            <a:spLocks noGrp="1"/>
          </p:cNvSpPr>
          <p:nvPr>
            <p:ph type="title"/>
          </p:nvPr>
        </p:nvSpPr>
        <p:spPr>
          <a:xfrm>
            <a:off x="606062" y="285271"/>
            <a:ext cx="8229600" cy="1143000"/>
          </a:xfrm>
        </p:spPr>
        <p:txBody>
          <a:bodyPr>
            <a:normAutofit/>
          </a:bodyPr>
          <a:lstStyle/>
          <a:p>
            <a:r>
              <a:rPr lang="en-US" sz="3200" b="1" dirty="0" smtClean="0"/>
              <a:t>CLIMATE CHANGE DATA</a:t>
            </a:r>
            <a:endParaRPr lang="en-US" sz="3200" b="1" dirty="0"/>
          </a:p>
        </p:txBody>
      </p:sp>
      <p:sp>
        <p:nvSpPr>
          <p:cNvPr id="9" name="Slide Number Placeholder 8"/>
          <p:cNvSpPr>
            <a:spLocks noGrp="1"/>
          </p:cNvSpPr>
          <p:nvPr>
            <p:ph type="sldNum" sz="quarter" idx="10"/>
          </p:nvPr>
        </p:nvSpPr>
        <p:spPr/>
        <p:txBody>
          <a:bodyPr/>
          <a:lstStyle/>
          <a:p>
            <a:fld id="{83DCE0FD-225F-4A7C-A2D5-29F3F12D3456}" type="slidenum">
              <a:rPr lang="en-US" smtClean="0"/>
              <a:t>76</a:t>
            </a:fld>
            <a:endParaRPr lang="en-US"/>
          </a:p>
        </p:txBody>
      </p:sp>
      <p:sp>
        <p:nvSpPr>
          <p:cNvPr id="6"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02942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324" y="1486554"/>
            <a:ext cx="8452503" cy="2862322"/>
          </a:xfrm>
          <a:prstGeom prst="rect">
            <a:avLst/>
          </a:prstGeom>
          <a:ln>
            <a:noFill/>
          </a:ln>
        </p:spPr>
        <p:txBody>
          <a:bodyPr wrap="square">
            <a:spAutoFit/>
          </a:bodyPr>
          <a:lstStyle/>
          <a:p>
            <a:r>
              <a:rPr lang="en-US" sz="2000" dirty="0" smtClean="0">
                <a:solidFill>
                  <a:schemeClr val="tx1">
                    <a:lumMod val="75000"/>
                    <a:lumOff val="25000"/>
                  </a:schemeClr>
                </a:solidFill>
                <a:latin typeface="Arial" panose="020B0604020202020204" pitchFamily="34" charset="0"/>
                <a:cs typeface="Arial" panose="020B0604020202020204" pitchFamily="34" charset="0"/>
              </a:rPr>
              <a:t>CDC's </a:t>
            </a:r>
            <a:r>
              <a:rPr lang="en-US" sz="2000" dirty="0">
                <a:solidFill>
                  <a:srgbClr val="02084E"/>
                </a:solidFill>
                <a:latin typeface="Arial" panose="020B0604020202020204" pitchFamily="34" charset="0"/>
                <a:cs typeface="Arial" panose="020B0604020202020204" pitchFamily="34" charset="0"/>
                <a:hlinkClick r:id="rId2"/>
              </a:rPr>
              <a:t>Climate and Health Program</a:t>
            </a:r>
            <a:r>
              <a:rPr lang="en-US" sz="2000" dirty="0">
                <a:solidFill>
                  <a:srgbClr val="02084E"/>
                </a:solidFill>
                <a:latin typeface="Arial" panose="020B0604020202020204" pitchFamily="34" charset="0"/>
                <a:cs typeface="Arial" panose="020B0604020202020204" pitchFamily="34" charset="0"/>
              </a:rPr>
              <a:t> </a:t>
            </a:r>
            <a:r>
              <a:rPr lang="en-US" sz="2000" dirty="0">
                <a:solidFill>
                  <a:schemeClr val="tx1">
                    <a:lumMod val="75000"/>
                    <a:lumOff val="25000"/>
                  </a:schemeClr>
                </a:solidFill>
                <a:latin typeface="Arial" panose="020B0604020202020204" pitchFamily="34" charset="0"/>
                <a:cs typeface="Arial" panose="020B0604020202020204" pitchFamily="34" charset="0"/>
              </a:rPr>
              <a:t>looks for people in places who could be most affected by climate change.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endParaRPr lang="en-US" sz="2000" dirty="0">
              <a:solidFill>
                <a:schemeClr val="tx1">
                  <a:lumMod val="75000"/>
                  <a:lumOff val="25000"/>
                </a:schemeClr>
              </a:solidFill>
              <a:latin typeface="Arial" panose="020B0604020202020204" pitchFamily="34" charset="0"/>
              <a:cs typeface="Arial" panose="020B0604020202020204" pitchFamily="34" charset="0"/>
            </a:endParaRPr>
          </a:p>
          <a:p>
            <a:r>
              <a:rPr lang="en-US" sz="2000" dirty="0" smtClean="0">
                <a:solidFill>
                  <a:schemeClr val="tx1">
                    <a:lumMod val="75000"/>
                    <a:lumOff val="25000"/>
                  </a:schemeClr>
                </a:solidFill>
                <a:latin typeface="Arial" panose="020B0604020202020204" pitchFamily="34" charset="0"/>
                <a:cs typeface="Arial" panose="020B0604020202020204" pitchFamily="34" charset="0"/>
              </a:rPr>
              <a:t>The </a:t>
            </a:r>
            <a:r>
              <a:rPr lang="en-US" sz="2000" dirty="0">
                <a:solidFill>
                  <a:schemeClr val="tx1">
                    <a:lumMod val="75000"/>
                    <a:lumOff val="25000"/>
                  </a:schemeClr>
                </a:solidFill>
                <a:latin typeface="Arial" panose="020B0604020202020204" pitchFamily="34" charset="0"/>
                <a:cs typeface="Arial" panose="020B0604020202020204" pitchFamily="34" charset="0"/>
              </a:rPr>
              <a:t>program uses forecasts of future climate change trends and studies how diseases have spread in similar conditions in the past to find and respond to possible health threats now and in the future.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endParaRPr lang="en-US" sz="2000" dirty="0">
              <a:solidFill>
                <a:schemeClr val="tx1">
                  <a:lumMod val="75000"/>
                  <a:lumOff val="25000"/>
                </a:schemeClr>
              </a:solidFill>
              <a:latin typeface="Arial" panose="020B0604020202020204" pitchFamily="34" charset="0"/>
              <a:cs typeface="Arial" panose="020B0604020202020204" pitchFamily="34" charset="0"/>
            </a:endParaRPr>
          </a:p>
          <a:p>
            <a:r>
              <a:rPr lang="en-US" sz="2000" dirty="0" smtClean="0">
                <a:solidFill>
                  <a:schemeClr val="tx1">
                    <a:lumMod val="75000"/>
                    <a:lumOff val="25000"/>
                  </a:schemeClr>
                </a:solidFill>
                <a:latin typeface="Arial" panose="020B0604020202020204" pitchFamily="34" charset="0"/>
                <a:cs typeface="Arial" panose="020B0604020202020204" pitchFamily="34" charset="0"/>
              </a:rPr>
              <a:t>Although </a:t>
            </a:r>
            <a:r>
              <a:rPr lang="en-US" sz="2000" dirty="0">
                <a:solidFill>
                  <a:schemeClr val="tx1">
                    <a:lumMod val="75000"/>
                    <a:lumOff val="25000"/>
                  </a:schemeClr>
                </a:solidFill>
                <a:latin typeface="Arial" panose="020B0604020202020204" pitchFamily="34" charset="0"/>
                <a:cs typeface="Arial" panose="020B0604020202020204" pitchFamily="34" charset="0"/>
              </a:rPr>
              <a:t>scientific understanding of the effects of climate change is still emerging, there is a pressing need to prepare for potential health risks.</a:t>
            </a:r>
          </a:p>
        </p:txBody>
      </p:sp>
      <p:sp>
        <p:nvSpPr>
          <p:cNvPr id="5" name="Freeform 4"/>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6" name="Title 1"/>
          <p:cNvSpPr>
            <a:spLocks noGrp="1"/>
          </p:cNvSpPr>
          <p:nvPr>
            <p:ph type="title"/>
          </p:nvPr>
        </p:nvSpPr>
        <p:spPr>
          <a:xfrm>
            <a:off x="606062" y="285271"/>
            <a:ext cx="8229600" cy="1143000"/>
          </a:xfrm>
        </p:spPr>
        <p:txBody>
          <a:bodyPr>
            <a:normAutofit/>
          </a:bodyPr>
          <a:lstStyle/>
          <a:p>
            <a:r>
              <a:rPr lang="en-US" sz="3200" b="1" dirty="0" smtClean="0"/>
              <a:t>CLIMATE CHANGE DATA</a:t>
            </a:r>
            <a:endParaRPr lang="en-US" sz="3200" b="1" dirty="0"/>
          </a:p>
        </p:txBody>
      </p:sp>
      <p:sp>
        <p:nvSpPr>
          <p:cNvPr id="7" name="Slide Number Placeholder 6"/>
          <p:cNvSpPr>
            <a:spLocks noGrp="1"/>
          </p:cNvSpPr>
          <p:nvPr>
            <p:ph type="sldNum" sz="quarter" idx="10"/>
          </p:nvPr>
        </p:nvSpPr>
        <p:spPr/>
        <p:txBody>
          <a:bodyPr/>
          <a:lstStyle/>
          <a:p>
            <a:fld id="{83DCE0FD-225F-4A7C-A2D5-29F3F12D3456}" type="slidenum">
              <a:rPr lang="en-US" smtClean="0"/>
              <a:t>77</a:t>
            </a:fld>
            <a:endParaRPr lang="en-US"/>
          </a:p>
        </p:txBody>
      </p:sp>
      <p:sp>
        <p:nvSpPr>
          <p:cNvPr id="8"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
        <p:nvSpPr>
          <p:cNvPr id="2" name="Rectangle 1"/>
          <p:cNvSpPr/>
          <p:nvPr/>
        </p:nvSpPr>
        <p:spPr>
          <a:xfrm>
            <a:off x="1936073" y="6499063"/>
            <a:ext cx="4572000" cy="246221"/>
          </a:xfrm>
          <a:prstGeom prst="rect">
            <a:avLst/>
          </a:prstGeom>
        </p:spPr>
        <p:txBody>
          <a:bodyPr>
            <a:spAutoFit/>
          </a:bodyPr>
          <a:lstStyle/>
          <a:p>
            <a:r>
              <a:rPr lang="en-US" sz="1000" dirty="0">
                <a:hlinkClick r:id="rId2"/>
              </a:rPr>
              <a:t>http://</a:t>
            </a:r>
            <a:r>
              <a:rPr lang="en-US" sz="1000" dirty="0" smtClean="0">
                <a:hlinkClick r:id="rId2"/>
              </a:rPr>
              <a:t>www.cdc.gov/climateandhealth/default.htm</a:t>
            </a:r>
            <a:r>
              <a:rPr lang="en-US" sz="1000" dirty="0" smtClean="0"/>
              <a:t> </a:t>
            </a:r>
            <a:endParaRPr lang="en-US" sz="1000" dirty="0"/>
          </a:p>
        </p:txBody>
      </p:sp>
    </p:spTree>
    <p:extLst>
      <p:ext uri="{BB962C8B-B14F-4D97-AF65-F5344CB8AC3E}">
        <p14:creationId xmlns:p14="http://schemas.microsoft.com/office/powerpoint/2010/main" val="3389737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6554"/>
            <a:ext cx="5342197" cy="3939751"/>
          </a:xfrm>
        </p:spPr>
        <p:txBody>
          <a:bodyPr>
            <a:noAutofit/>
          </a:bodyPr>
          <a:lstStyle/>
          <a:p>
            <a:pPr marL="0" indent="0">
              <a:buNone/>
            </a:pPr>
            <a:r>
              <a:rPr lang="en-US" sz="2400" dirty="0"/>
              <a:t>Community characteristics can include information about an area's natural features, such as how much land is covered by forests or water, and its human-made features </a:t>
            </a:r>
            <a:r>
              <a:rPr lang="en-US" sz="2400" dirty="0" smtClean="0"/>
              <a:t>like </a:t>
            </a:r>
            <a:r>
              <a:rPr lang="en-US" sz="2400" dirty="0"/>
              <a:t>types of </a:t>
            </a:r>
            <a:r>
              <a:rPr lang="en-US" sz="2400" dirty="0" smtClean="0"/>
              <a:t>housing and locations public </a:t>
            </a:r>
            <a:r>
              <a:rPr lang="en-US" sz="2400" dirty="0"/>
              <a:t>service buildings. </a:t>
            </a:r>
            <a:endParaRPr lang="en-US" sz="2400" dirty="0" smtClean="0"/>
          </a:p>
          <a:p>
            <a:pPr marL="0" indent="0">
              <a:buNone/>
            </a:pPr>
            <a:endParaRPr lang="en-US" sz="1200" dirty="0" smtClean="0"/>
          </a:p>
          <a:p>
            <a:pPr marL="0" indent="0">
              <a:buNone/>
            </a:pPr>
            <a:r>
              <a:rPr lang="en-US" sz="2400" dirty="0" smtClean="0"/>
              <a:t>The </a:t>
            </a:r>
            <a:r>
              <a:rPr lang="en-US" sz="2400" dirty="0"/>
              <a:t>Tracking Network has data about some of these community characteristics.</a:t>
            </a:r>
          </a:p>
          <a:p>
            <a:pPr marL="0" indent="0">
              <a:buNone/>
            </a:pPr>
            <a:endParaRPr lang="en-US" sz="2000" dirty="0" smtClean="0"/>
          </a:p>
        </p:txBody>
      </p:sp>
      <p:sp>
        <p:nvSpPr>
          <p:cNvPr id="4" name="Rectangle 3"/>
          <p:cNvSpPr/>
          <p:nvPr/>
        </p:nvSpPr>
        <p:spPr>
          <a:xfrm>
            <a:off x="6305107" y="1703667"/>
            <a:ext cx="2838893" cy="3077766"/>
          </a:xfrm>
          <a:prstGeom prst="rect">
            <a:avLst/>
          </a:prstGeom>
          <a:solidFill>
            <a:schemeClr val="tx2"/>
          </a:solidFill>
          <a:ln>
            <a:noFill/>
          </a:ln>
        </p:spPr>
        <p:txBody>
          <a:bodyPr wrap="square">
            <a:spAutoFit/>
          </a:bodyPr>
          <a:lstStyle/>
          <a:p>
            <a:endParaRPr lang="en-US" sz="1600" dirty="0" smtClean="0">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Community </a:t>
            </a:r>
            <a:r>
              <a:rPr lang="en-US" dirty="0">
                <a:solidFill>
                  <a:schemeClr val="bg1"/>
                </a:solidFill>
                <a:latin typeface="Arial" panose="020B0604020202020204" pitchFamily="34" charset="0"/>
                <a:cs typeface="Arial" panose="020B0604020202020204" pitchFamily="34" charset="0"/>
              </a:rPr>
              <a:t>characteristics data can be used with Tracking Network data on </a:t>
            </a:r>
            <a:r>
              <a:rPr lang="en-US" dirty="0" smtClean="0">
                <a:solidFill>
                  <a:schemeClr val="bg1"/>
                </a:solidFill>
                <a:latin typeface="Arial" panose="020B0604020202020204" pitchFamily="34" charset="0"/>
                <a:cs typeface="Arial" panose="020B0604020202020204" pitchFamily="34" charset="0"/>
              </a:rPr>
              <a:t>Populations and Vulnerabilities to </a:t>
            </a:r>
            <a:r>
              <a:rPr lang="en-US" dirty="0">
                <a:solidFill>
                  <a:schemeClr val="bg1"/>
                </a:solidFill>
                <a:latin typeface="Arial" panose="020B0604020202020204" pitchFamily="34" charset="0"/>
                <a:cs typeface="Arial" panose="020B0604020202020204" pitchFamily="34" charset="0"/>
              </a:rPr>
              <a:t>plan effective public health responses to public health emergencies</a:t>
            </a:r>
            <a:r>
              <a:rPr lang="en-US" dirty="0" smtClean="0">
                <a:solidFill>
                  <a:schemeClr val="bg1"/>
                </a:solidFill>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p:txBody>
      </p:sp>
      <p:sp>
        <p:nvSpPr>
          <p:cNvPr id="11" name="Freeform 10"/>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12" name="Title 1"/>
          <p:cNvSpPr>
            <a:spLocks noGrp="1"/>
          </p:cNvSpPr>
          <p:nvPr>
            <p:ph type="title"/>
          </p:nvPr>
        </p:nvSpPr>
        <p:spPr>
          <a:xfrm>
            <a:off x="606062" y="285271"/>
            <a:ext cx="8229600" cy="1143000"/>
          </a:xfrm>
        </p:spPr>
        <p:txBody>
          <a:bodyPr>
            <a:normAutofit/>
          </a:bodyPr>
          <a:lstStyle/>
          <a:p>
            <a:r>
              <a:rPr lang="en-US" sz="3200" b="1" dirty="0" smtClean="0"/>
              <a:t>COMMUNITY CHARACTERISTICS DATA</a:t>
            </a:r>
            <a:endParaRPr lang="en-US" sz="3200" b="1" dirty="0"/>
          </a:p>
        </p:txBody>
      </p:sp>
      <p:sp>
        <p:nvSpPr>
          <p:cNvPr id="13" name="Slide Number Placeholder 12"/>
          <p:cNvSpPr>
            <a:spLocks noGrp="1"/>
          </p:cNvSpPr>
          <p:nvPr>
            <p:ph type="sldNum" sz="quarter" idx="10"/>
          </p:nvPr>
        </p:nvSpPr>
        <p:spPr/>
        <p:txBody>
          <a:bodyPr/>
          <a:lstStyle/>
          <a:p>
            <a:fld id="{83DCE0FD-225F-4A7C-A2D5-29F3F12D3456}" type="slidenum">
              <a:rPr lang="en-US" smtClean="0"/>
              <a:t>78</a:t>
            </a:fld>
            <a:endParaRPr lang="en-US"/>
          </a:p>
        </p:txBody>
      </p:sp>
      <p:sp>
        <p:nvSpPr>
          <p:cNvPr id="7"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406492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324" y="1491519"/>
            <a:ext cx="8127927" cy="3939540"/>
          </a:xfrm>
          <a:prstGeom prst="rect">
            <a:avLst/>
          </a:prstGeom>
        </p:spPr>
        <p:txBody>
          <a:bodyPr wrap="square">
            <a:spAutoFit/>
          </a:bodyPr>
          <a:lstStyle/>
          <a:p>
            <a:r>
              <a:rPr lang="en-US" sz="2400" dirty="0">
                <a:solidFill>
                  <a:schemeClr val="tx1">
                    <a:lumMod val="75000"/>
                    <a:lumOff val="25000"/>
                  </a:schemeClr>
                </a:solidFill>
                <a:latin typeface="Arial" panose="020B0604020202020204" pitchFamily="34" charset="0"/>
                <a:cs typeface="Arial" panose="020B0604020202020204" pitchFamily="34" charset="0"/>
              </a:rPr>
              <a:t>Understanding community characteristics, including resources and vulnerabilities, can help public health </a:t>
            </a:r>
            <a:r>
              <a:rPr lang="en-US" sz="2400" dirty="0" smtClean="0">
                <a:solidFill>
                  <a:schemeClr val="tx1">
                    <a:lumMod val="75000"/>
                    <a:lumOff val="25000"/>
                  </a:schemeClr>
                </a:solidFill>
                <a:latin typeface="Arial" panose="020B0604020202020204" pitchFamily="34" charset="0"/>
                <a:cs typeface="Arial" panose="020B0604020202020204" pitchFamily="34" charset="0"/>
              </a:rPr>
              <a:t>professionals:</a:t>
            </a:r>
          </a:p>
          <a:p>
            <a:endParaRPr lang="en-US" sz="24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200" dirty="0">
                <a:solidFill>
                  <a:schemeClr val="tx1">
                    <a:lumMod val="75000"/>
                    <a:lumOff val="25000"/>
                  </a:schemeClr>
                </a:solidFill>
                <a:latin typeface="Arial" panose="020B0604020202020204" pitchFamily="34" charset="0"/>
                <a:cs typeface="Arial" panose="020B0604020202020204" pitchFamily="34" charset="0"/>
              </a:rPr>
              <a:t>Identify threats, hazards, and at-risk </a:t>
            </a:r>
            <a:r>
              <a:rPr lang="en-US" sz="2200" dirty="0" smtClean="0">
                <a:solidFill>
                  <a:schemeClr val="tx1">
                    <a:lumMod val="75000"/>
                    <a:lumOff val="25000"/>
                  </a:schemeClr>
                </a:solidFill>
                <a:latin typeface="Arial" panose="020B0604020202020204" pitchFamily="34" charset="0"/>
                <a:cs typeface="Arial" panose="020B0604020202020204" pitchFamily="34" charset="0"/>
              </a:rPr>
              <a:t>populations.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200" dirty="0">
                <a:solidFill>
                  <a:schemeClr val="tx1">
                    <a:lumMod val="75000"/>
                    <a:lumOff val="25000"/>
                  </a:schemeClr>
                </a:solidFill>
                <a:latin typeface="Arial" panose="020B0604020202020204" pitchFamily="34" charset="0"/>
                <a:cs typeface="Arial" panose="020B0604020202020204" pitchFamily="34" charset="0"/>
              </a:rPr>
              <a:t>Evaluate potential impact of threats or hazards within the context of a community's population, climate, built environments, infrastructure, and </a:t>
            </a:r>
            <a:r>
              <a:rPr lang="en-US" sz="2200" dirty="0" smtClean="0">
                <a:solidFill>
                  <a:schemeClr val="tx1">
                    <a:lumMod val="75000"/>
                    <a:lumOff val="25000"/>
                  </a:schemeClr>
                </a:solidFill>
                <a:latin typeface="Arial" panose="020B0604020202020204" pitchFamily="34" charset="0"/>
                <a:cs typeface="Arial" panose="020B0604020202020204" pitchFamily="34" charset="0"/>
              </a:rPr>
              <a:t>resources.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200" dirty="0">
                <a:solidFill>
                  <a:schemeClr val="tx1">
                    <a:lumMod val="75000"/>
                    <a:lumOff val="25000"/>
                  </a:schemeClr>
                </a:solidFill>
                <a:latin typeface="Arial" panose="020B0604020202020204" pitchFamily="34" charset="0"/>
                <a:cs typeface="Arial" panose="020B0604020202020204" pitchFamily="34" charset="0"/>
              </a:rPr>
              <a:t>Determine potential resource needs and public health actions which could lessen or prevent sickness, injury, or death in the event of a public health emergency. </a:t>
            </a:r>
          </a:p>
        </p:txBody>
      </p:sp>
      <p:sp>
        <p:nvSpPr>
          <p:cNvPr id="5" name="Freeform 4"/>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6" name="Title 1"/>
          <p:cNvSpPr>
            <a:spLocks noGrp="1"/>
          </p:cNvSpPr>
          <p:nvPr>
            <p:ph type="title"/>
          </p:nvPr>
        </p:nvSpPr>
        <p:spPr>
          <a:xfrm>
            <a:off x="606062" y="285271"/>
            <a:ext cx="8229600" cy="1143000"/>
          </a:xfrm>
        </p:spPr>
        <p:txBody>
          <a:bodyPr>
            <a:normAutofit/>
          </a:bodyPr>
          <a:lstStyle/>
          <a:p>
            <a:r>
              <a:rPr lang="en-US" sz="3200" b="1" dirty="0" smtClean="0"/>
              <a:t>COMMUNITY CHARACTERISTICS DATA</a:t>
            </a:r>
            <a:endParaRPr lang="en-US" sz="3200" b="1" dirty="0"/>
          </a:p>
        </p:txBody>
      </p:sp>
      <p:sp>
        <p:nvSpPr>
          <p:cNvPr id="7" name="Slide Number Placeholder 6"/>
          <p:cNvSpPr>
            <a:spLocks noGrp="1"/>
          </p:cNvSpPr>
          <p:nvPr>
            <p:ph type="sldNum" sz="quarter" idx="10"/>
          </p:nvPr>
        </p:nvSpPr>
        <p:spPr/>
        <p:txBody>
          <a:bodyPr/>
          <a:lstStyle/>
          <a:p>
            <a:fld id="{83DCE0FD-225F-4A7C-A2D5-29F3F12D3456}" type="slidenum">
              <a:rPr lang="en-US" smtClean="0"/>
              <a:t>79</a:t>
            </a:fld>
            <a:endParaRPr lang="en-US"/>
          </a:p>
        </p:txBody>
      </p:sp>
      <p:sp>
        <p:nvSpPr>
          <p:cNvPr id="8"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658085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17" y="309808"/>
            <a:ext cx="8229600" cy="1143000"/>
          </a:xfrm>
        </p:spPr>
        <p:txBody>
          <a:bodyPr>
            <a:noAutofit/>
          </a:bodyPr>
          <a:lstStyle/>
          <a:p>
            <a:r>
              <a:rPr lang="en-US" sz="3200" b="1" dirty="0" smtClean="0"/>
              <a:t>ENVIRONMENTAL HEALTH IS THE DISCIPLINE THAT…</a:t>
            </a:r>
            <a:endParaRPr lang="en-US" sz="3200" b="1" dirty="0"/>
          </a:p>
        </p:txBody>
      </p:sp>
      <p:sp>
        <p:nvSpPr>
          <p:cNvPr id="3" name="Content Placeholder 2"/>
          <p:cNvSpPr>
            <a:spLocks noGrp="1"/>
          </p:cNvSpPr>
          <p:nvPr>
            <p:ph sz="half" idx="1"/>
          </p:nvPr>
        </p:nvSpPr>
        <p:spPr>
          <a:xfrm>
            <a:off x="436598" y="1782419"/>
            <a:ext cx="7748187" cy="4039553"/>
          </a:xfrm>
        </p:spPr>
        <p:txBody>
          <a:bodyPr/>
          <a:lstStyle/>
          <a:p>
            <a:pPr marL="347472" indent="-347472">
              <a:spcBef>
                <a:spcPts val="24"/>
              </a:spcBef>
              <a:buFont typeface="Arial" panose="020B0604020202020204" pitchFamily="34" charset="0"/>
              <a:buChar char="•"/>
            </a:pPr>
            <a:r>
              <a:rPr lang="en-US" dirty="0" smtClean="0"/>
              <a:t>Focuses </a:t>
            </a:r>
            <a:r>
              <a:rPr lang="en-US" dirty="0"/>
              <a:t>on the </a:t>
            </a:r>
            <a:r>
              <a:rPr lang="en-US" dirty="0" smtClean="0"/>
              <a:t>inter-relationships </a:t>
            </a:r>
            <a:r>
              <a:rPr lang="en-US" dirty="0"/>
              <a:t>between people and their </a:t>
            </a:r>
            <a:r>
              <a:rPr lang="en-US" dirty="0" smtClean="0"/>
              <a:t>environment,</a:t>
            </a:r>
          </a:p>
          <a:p>
            <a:pPr marL="347472" indent="-346075">
              <a:spcBef>
                <a:spcPts val="24"/>
              </a:spcBef>
              <a:buFont typeface="Arial" panose="020B0604020202020204" pitchFamily="34" charset="0"/>
              <a:buChar char="•"/>
            </a:pPr>
            <a:r>
              <a:rPr lang="en-US" dirty="0"/>
              <a:t>P</a:t>
            </a:r>
            <a:r>
              <a:rPr lang="en-US" dirty="0" smtClean="0"/>
              <a:t>romotes </a:t>
            </a:r>
            <a:r>
              <a:rPr lang="en-US" dirty="0"/>
              <a:t>human health and well-being, and </a:t>
            </a:r>
            <a:endParaRPr lang="en-US" dirty="0" smtClean="0"/>
          </a:p>
          <a:p>
            <a:pPr marL="347472" indent="-346075">
              <a:spcBef>
                <a:spcPts val="24"/>
              </a:spcBef>
              <a:buFont typeface="Arial" panose="020B0604020202020204" pitchFamily="34" charset="0"/>
              <a:buChar char="•"/>
            </a:pPr>
            <a:r>
              <a:rPr lang="en-US" dirty="0"/>
              <a:t>F</a:t>
            </a:r>
            <a:r>
              <a:rPr lang="en-US" dirty="0" smtClean="0"/>
              <a:t>osters </a:t>
            </a:r>
            <a:r>
              <a:rPr lang="en-US" dirty="0"/>
              <a:t>a safe and healthful </a:t>
            </a:r>
            <a:r>
              <a:rPr lang="en-US" dirty="0" smtClean="0"/>
              <a:t>environment</a:t>
            </a:r>
            <a:r>
              <a:rPr lang="en-US" dirty="0"/>
              <a:t>.</a:t>
            </a:r>
          </a:p>
        </p:txBody>
      </p:sp>
      <p:sp>
        <p:nvSpPr>
          <p:cNvPr id="4" name="Slide Number Placeholder 3"/>
          <p:cNvSpPr>
            <a:spLocks noGrp="1"/>
          </p:cNvSpPr>
          <p:nvPr>
            <p:ph type="sldNum" sz="quarter" idx="10"/>
          </p:nvPr>
        </p:nvSpPr>
        <p:spPr/>
        <p:txBody>
          <a:bodyPr/>
          <a:lstStyle/>
          <a:p>
            <a:fld id="{83DCE0FD-225F-4A7C-A2D5-29F3F12D3456}" type="slidenum">
              <a:rPr lang="en-US" smtClean="0"/>
              <a:t>8</a:t>
            </a:fld>
            <a:endParaRPr lang="en-US"/>
          </a:p>
        </p:txBody>
      </p:sp>
      <p:sp>
        <p:nvSpPr>
          <p:cNvPr id="5"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12811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6554"/>
            <a:ext cx="7886700" cy="4672362"/>
          </a:xfrm>
        </p:spPr>
        <p:txBody>
          <a:bodyPr>
            <a:noAutofit/>
          </a:bodyPr>
          <a:lstStyle/>
          <a:p>
            <a:pPr marL="0" indent="0">
              <a:buNone/>
            </a:pPr>
            <a:r>
              <a:rPr lang="en-US" sz="2100" dirty="0"/>
              <a:t>Public health problems in the United States, such as motor vehicle-related injuries, obesity, physical inactivity, and breathing and heart problems related to air pollution, are all influenced by the design of our communities. </a:t>
            </a:r>
            <a:endParaRPr lang="en-US" sz="2100" dirty="0" smtClean="0"/>
          </a:p>
          <a:p>
            <a:pPr marL="0" indent="0">
              <a:buNone/>
            </a:pPr>
            <a:endParaRPr lang="en-US" sz="2100" dirty="0" smtClean="0"/>
          </a:p>
          <a:p>
            <a:pPr marL="0" indent="0">
              <a:buNone/>
            </a:pPr>
            <a:r>
              <a:rPr lang="en-US" sz="2100" dirty="0" smtClean="0"/>
              <a:t>Designing </a:t>
            </a:r>
            <a:r>
              <a:rPr lang="en-US" sz="2100" dirty="0"/>
              <a:t>communities that encourage healthy choices is critical to improving the health and quality of life of community members. </a:t>
            </a:r>
            <a:endParaRPr lang="en-US" sz="2100" dirty="0" smtClean="0"/>
          </a:p>
          <a:p>
            <a:pPr marL="0" indent="0">
              <a:buNone/>
            </a:pPr>
            <a:endParaRPr lang="en-US" sz="2100" dirty="0"/>
          </a:p>
          <a:p>
            <a:pPr marL="0" indent="0">
              <a:buNone/>
            </a:pPr>
            <a:r>
              <a:rPr lang="en-US" sz="2100" dirty="0" smtClean="0"/>
              <a:t>The Tracking Network has data on </a:t>
            </a:r>
            <a:r>
              <a:rPr lang="en-US" sz="2100" dirty="0"/>
              <a:t>elements of community </a:t>
            </a:r>
            <a:r>
              <a:rPr lang="en-US" sz="2100" dirty="0" smtClean="0"/>
              <a:t>design including </a:t>
            </a:r>
            <a:r>
              <a:rPr lang="en-US" sz="2100" dirty="0"/>
              <a:t>motor vehicle-related </a:t>
            </a:r>
            <a:r>
              <a:rPr lang="en-US" sz="2100" dirty="0" smtClean="0"/>
              <a:t>fatalities, types </a:t>
            </a:r>
            <a:r>
              <a:rPr lang="en-US" sz="2100" dirty="0"/>
              <a:t>of transportation to work, </a:t>
            </a:r>
            <a:r>
              <a:rPr lang="en-US" sz="2100" dirty="0" smtClean="0"/>
              <a:t>and commute times, which can </a:t>
            </a:r>
            <a:r>
              <a:rPr lang="en-US" sz="2100" dirty="0"/>
              <a:t>help </a:t>
            </a:r>
            <a:r>
              <a:rPr lang="en-US" sz="2100" dirty="0" smtClean="0"/>
              <a:t>inform community </a:t>
            </a:r>
            <a:r>
              <a:rPr lang="en-US" sz="2100" dirty="0"/>
              <a:t>design decisions. </a:t>
            </a:r>
          </a:p>
        </p:txBody>
      </p:sp>
      <p:sp>
        <p:nvSpPr>
          <p:cNvPr id="6" name="Freeform 5"/>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7" name="Title 1"/>
          <p:cNvSpPr>
            <a:spLocks noGrp="1"/>
          </p:cNvSpPr>
          <p:nvPr>
            <p:ph type="title"/>
          </p:nvPr>
        </p:nvSpPr>
        <p:spPr>
          <a:xfrm>
            <a:off x="606062" y="285271"/>
            <a:ext cx="8229600" cy="1143000"/>
          </a:xfrm>
        </p:spPr>
        <p:txBody>
          <a:bodyPr>
            <a:normAutofit/>
          </a:bodyPr>
          <a:lstStyle/>
          <a:p>
            <a:r>
              <a:rPr lang="en-US" sz="3200" b="1" dirty="0" smtClean="0"/>
              <a:t>COMMUNITY DESIGN DATA</a:t>
            </a:r>
            <a:endParaRPr lang="en-US" sz="3200" b="1" dirty="0"/>
          </a:p>
        </p:txBody>
      </p:sp>
      <p:sp>
        <p:nvSpPr>
          <p:cNvPr id="8" name="Slide Number Placeholder 7"/>
          <p:cNvSpPr>
            <a:spLocks noGrp="1"/>
          </p:cNvSpPr>
          <p:nvPr>
            <p:ph type="sldNum" sz="quarter" idx="10"/>
          </p:nvPr>
        </p:nvSpPr>
        <p:spPr/>
        <p:txBody>
          <a:bodyPr/>
          <a:lstStyle/>
          <a:p>
            <a:fld id="{83DCE0FD-225F-4A7C-A2D5-29F3F12D3456}" type="slidenum">
              <a:rPr lang="en-US" smtClean="0"/>
              <a:t>80</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26028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6554"/>
            <a:ext cx="7886700" cy="4351338"/>
          </a:xfrm>
        </p:spPr>
        <p:txBody>
          <a:bodyPr>
            <a:noAutofit/>
          </a:bodyPr>
          <a:lstStyle/>
          <a:p>
            <a:pPr marL="0" indent="0">
              <a:buNone/>
            </a:pPr>
            <a:r>
              <a:rPr lang="en-US" sz="2400" dirty="0"/>
              <a:t>Understanding drought trends is important for public health professionals, water and sanitation officials, and policy makers for community planning purposes. </a:t>
            </a:r>
            <a:endParaRPr lang="en-US" sz="2400" dirty="0" smtClean="0"/>
          </a:p>
          <a:p>
            <a:pPr marL="0" indent="0">
              <a:buNone/>
            </a:pPr>
            <a:endParaRPr lang="en-US" sz="2400" dirty="0"/>
          </a:p>
          <a:p>
            <a:pPr marL="0" indent="0">
              <a:buNone/>
            </a:pPr>
            <a:r>
              <a:rPr lang="en-US" sz="2400" dirty="0" smtClean="0"/>
              <a:t>Although </a:t>
            </a:r>
            <a:r>
              <a:rPr lang="en-US" sz="2400" dirty="0"/>
              <a:t>many factors influence how drought will affect a community, drought trend data and other related indicators can be used to prepare for </a:t>
            </a:r>
            <a:r>
              <a:rPr lang="en-US" sz="2400" dirty="0" smtClean="0"/>
              <a:t>and </a:t>
            </a:r>
            <a:r>
              <a:rPr lang="en-US" sz="2400" dirty="0"/>
              <a:t>prevent potential health risks.  </a:t>
            </a:r>
            <a:endParaRPr lang="en-US" sz="2400" dirty="0" smtClean="0"/>
          </a:p>
          <a:p>
            <a:pPr marL="0" indent="0">
              <a:buNone/>
            </a:pPr>
            <a:endParaRPr lang="en-US" sz="2400" dirty="0"/>
          </a:p>
          <a:p>
            <a:pPr marL="0" indent="0">
              <a:buNone/>
            </a:pPr>
            <a:r>
              <a:rPr lang="en-US" sz="2400" dirty="0" smtClean="0"/>
              <a:t>The Tracking Network has data on drought duration and severity in the United States.</a:t>
            </a:r>
            <a:endParaRPr lang="en-US" sz="2400" dirty="0"/>
          </a:p>
        </p:txBody>
      </p:sp>
      <p:sp>
        <p:nvSpPr>
          <p:cNvPr id="6" name="Freeform 5"/>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7" name="Title 1"/>
          <p:cNvSpPr>
            <a:spLocks noGrp="1"/>
          </p:cNvSpPr>
          <p:nvPr>
            <p:ph type="title"/>
          </p:nvPr>
        </p:nvSpPr>
        <p:spPr>
          <a:xfrm>
            <a:off x="606062" y="285271"/>
            <a:ext cx="8229600" cy="1143000"/>
          </a:xfrm>
        </p:spPr>
        <p:txBody>
          <a:bodyPr>
            <a:normAutofit/>
          </a:bodyPr>
          <a:lstStyle/>
          <a:p>
            <a:r>
              <a:rPr lang="en-US" sz="3200" b="1" dirty="0" smtClean="0"/>
              <a:t>DROUGHT DATA</a:t>
            </a:r>
            <a:endParaRPr lang="en-US" sz="3200" b="1" dirty="0"/>
          </a:p>
        </p:txBody>
      </p:sp>
      <p:sp>
        <p:nvSpPr>
          <p:cNvPr id="8" name="Slide Number Placeholder 7"/>
          <p:cNvSpPr>
            <a:spLocks noGrp="1"/>
          </p:cNvSpPr>
          <p:nvPr>
            <p:ph type="sldNum" sz="quarter" idx="10"/>
          </p:nvPr>
        </p:nvSpPr>
        <p:spPr/>
        <p:txBody>
          <a:bodyPr/>
          <a:lstStyle/>
          <a:p>
            <a:fld id="{83DCE0FD-225F-4A7C-A2D5-29F3F12D3456}" type="slidenum">
              <a:rPr lang="en-US" smtClean="0"/>
              <a:t>81</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88185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6554"/>
            <a:ext cx="8229600" cy="4525963"/>
          </a:xfrm>
        </p:spPr>
        <p:txBody>
          <a:bodyPr>
            <a:normAutofit/>
          </a:bodyPr>
          <a:lstStyle/>
          <a:p>
            <a:pPr marL="0" indent="0">
              <a:buNone/>
            </a:pPr>
            <a:r>
              <a:rPr lang="en-US" sz="2400" dirty="0" smtClean="0"/>
              <a:t>Tracking </a:t>
            </a:r>
            <a:r>
              <a:rPr lang="en-US" sz="2400" dirty="0"/>
              <a:t>air pollution can help people understand how often they are exposed to unhealthy levels of air pollution. </a:t>
            </a:r>
            <a:endParaRPr lang="en-US" sz="2400" dirty="0" smtClean="0"/>
          </a:p>
          <a:p>
            <a:pPr marL="0" indent="0">
              <a:buNone/>
            </a:pPr>
            <a:endParaRPr lang="en-US" sz="2400" dirty="0" smtClean="0"/>
          </a:p>
          <a:p>
            <a:pPr marL="0" indent="0">
              <a:buNone/>
            </a:pPr>
            <a:r>
              <a:rPr lang="en-US" sz="2400" dirty="0" smtClean="0"/>
              <a:t>Having </a:t>
            </a:r>
            <a:r>
              <a:rPr lang="en-US" sz="2400" dirty="0"/>
              <a:t>these data can also help public health professionals or policymakers understand which areas may be most in need of prevention and control activities</a:t>
            </a:r>
            <a:r>
              <a:rPr lang="en-US" sz="2400" dirty="0" smtClean="0"/>
              <a:t>.</a:t>
            </a:r>
          </a:p>
          <a:p>
            <a:pPr marL="0" indent="0">
              <a:buNone/>
            </a:pPr>
            <a:endParaRPr lang="en-US" sz="2400" dirty="0" smtClean="0"/>
          </a:p>
          <a:p>
            <a:pPr marL="0" indent="0">
              <a:buNone/>
            </a:pPr>
            <a:r>
              <a:rPr lang="en-US" sz="2400" dirty="0" smtClean="0"/>
              <a:t>The Tracking Network hosts several types of air quality data.</a:t>
            </a:r>
            <a:endParaRPr lang="en-US" sz="2400" dirty="0"/>
          </a:p>
        </p:txBody>
      </p:sp>
      <p:sp>
        <p:nvSpPr>
          <p:cNvPr id="6" name="Freeform 5"/>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7" name="Title 1"/>
          <p:cNvSpPr>
            <a:spLocks noGrp="1"/>
          </p:cNvSpPr>
          <p:nvPr>
            <p:ph type="title"/>
          </p:nvPr>
        </p:nvSpPr>
        <p:spPr>
          <a:xfrm>
            <a:off x="606062" y="285271"/>
            <a:ext cx="8229600" cy="1143000"/>
          </a:xfrm>
        </p:spPr>
        <p:txBody>
          <a:bodyPr>
            <a:normAutofit/>
          </a:bodyPr>
          <a:lstStyle/>
          <a:p>
            <a:r>
              <a:rPr lang="en-US" sz="3200" b="1" dirty="0" smtClean="0"/>
              <a:t>OUTDOOR AIR QUALITY DATA</a:t>
            </a:r>
            <a:endParaRPr lang="en-US" sz="3200" b="1" dirty="0"/>
          </a:p>
        </p:txBody>
      </p:sp>
      <p:sp>
        <p:nvSpPr>
          <p:cNvPr id="8" name="Slide Number Placeholder 7"/>
          <p:cNvSpPr>
            <a:spLocks noGrp="1"/>
          </p:cNvSpPr>
          <p:nvPr>
            <p:ph type="sldNum" sz="quarter" idx="10"/>
          </p:nvPr>
        </p:nvSpPr>
        <p:spPr/>
        <p:txBody>
          <a:bodyPr/>
          <a:lstStyle/>
          <a:p>
            <a:fld id="{83DCE0FD-225F-4A7C-A2D5-29F3F12D3456}" type="slidenum">
              <a:rPr lang="en-US" smtClean="0"/>
              <a:t>82</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509888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3939" y="1455507"/>
            <a:ext cx="4402665" cy="4755720"/>
          </a:xfrm>
          <a:noFill/>
          <a:ln>
            <a:noFill/>
          </a:ln>
        </p:spPr>
        <p:txBody>
          <a:bodyPr>
            <a:noAutofit/>
          </a:bodyPr>
          <a:lstStyle/>
          <a:p>
            <a:pPr marL="0" indent="0">
              <a:lnSpc>
                <a:spcPct val="100000"/>
              </a:lnSpc>
              <a:spcBef>
                <a:spcPts val="0"/>
              </a:spcBef>
              <a:spcAft>
                <a:spcPts val="1200"/>
              </a:spcAft>
              <a:buNone/>
            </a:pPr>
            <a:r>
              <a:rPr lang="en-US" sz="1800" b="1" u="sng" dirty="0" smtClean="0"/>
              <a:t>Monitored Data</a:t>
            </a:r>
          </a:p>
          <a:p>
            <a:pPr marL="285750" indent="-285750">
              <a:lnSpc>
                <a:spcPct val="100000"/>
              </a:lnSpc>
              <a:spcBef>
                <a:spcPts val="0"/>
              </a:spcBef>
              <a:buFont typeface="Arial" panose="020B0604020202020204" pitchFamily="34" charset="0"/>
              <a:buChar char="•"/>
            </a:pPr>
            <a:r>
              <a:rPr lang="en-US" sz="1600" dirty="0" smtClean="0"/>
              <a:t>The </a:t>
            </a:r>
            <a:r>
              <a:rPr lang="en-US" sz="1600" dirty="0"/>
              <a:t>U.S. Environmental Protection Agency (EPA) provides air pollution data about ozone and particulate matter (PM</a:t>
            </a:r>
            <a:r>
              <a:rPr lang="en-US" sz="1600" baseline="-25000" dirty="0"/>
              <a:t>2.5</a:t>
            </a:r>
            <a:r>
              <a:rPr lang="en-US" sz="1600" dirty="0"/>
              <a:t>) to CDC for the Tracking Network. </a:t>
            </a:r>
            <a:endParaRPr lang="en-US" sz="1600" dirty="0" smtClean="0"/>
          </a:p>
          <a:p>
            <a:pPr marL="171450" indent="-171450">
              <a:lnSpc>
                <a:spcPct val="100000"/>
              </a:lnSpc>
              <a:spcBef>
                <a:spcPts val="0"/>
              </a:spcBef>
              <a:buFont typeface="Arial" panose="020B0604020202020204" pitchFamily="34" charset="0"/>
              <a:buChar char="•"/>
            </a:pPr>
            <a:endParaRPr lang="en-US" sz="1000" dirty="0" smtClean="0"/>
          </a:p>
          <a:p>
            <a:pPr marL="285750" indent="-285750">
              <a:lnSpc>
                <a:spcPct val="100000"/>
              </a:lnSpc>
              <a:spcBef>
                <a:spcPts val="0"/>
              </a:spcBef>
              <a:buFont typeface="Arial" panose="020B0604020202020204" pitchFamily="34" charset="0"/>
              <a:buChar char="•"/>
            </a:pPr>
            <a:r>
              <a:rPr lang="en-US" sz="1600" dirty="0" smtClean="0"/>
              <a:t>The </a:t>
            </a:r>
            <a:r>
              <a:rPr lang="en-US" sz="1600" dirty="0"/>
              <a:t>EPA maintains a database called the </a:t>
            </a:r>
            <a:r>
              <a:rPr lang="en-US" sz="1600" dirty="0">
                <a:solidFill>
                  <a:srgbClr val="02084E"/>
                </a:solidFill>
                <a:hlinkClick r:id="rId3" tooltip="Link to External Web Site"/>
              </a:rPr>
              <a:t>Air Quality System (AQS)</a:t>
            </a:r>
            <a:r>
              <a:rPr lang="en-US" sz="1600" dirty="0">
                <a:solidFill>
                  <a:srgbClr val="02084E"/>
                </a:solidFill>
              </a:rPr>
              <a:t> </a:t>
            </a:r>
            <a:r>
              <a:rPr lang="en-US" sz="1600" dirty="0"/>
              <a:t>which contains data from approximately 4,000 monitoring stations around the country, mainly in urban areas. </a:t>
            </a:r>
            <a:r>
              <a:rPr lang="en-US" sz="1600" dirty="0" smtClean="0"/>
              <a:t>While data </a:t>
            </a:r>
            <a:r>
              <a:rPr lang="en-US" sz="1600" dirty="0"/>
              <a:t>from the AQS is considered the "gold standard" for determining outdoor air </a:t>
            </a:r>
            <a:r>
              <a:rPr lang="en-US" sz="1600" dirty="0" smtClean="0"/>
              <a:t>pollution, the data </a:t>
            </a:r>
            <a:r>
              <a:rPr lang="en-US" sz="1600" dirty="0"/>
              <a:t>are limited because </a:t>
            </a:r>
            <a:r>
              <a:rPr lang="en-US" sz="1600" dirty="0" smtClean="0"/>
              <a:t>the </a:t>
            </a:r>
            <a:r>
              <a:rPr lang="en-US" sz="1600" dirty="0"/>
              <a:t>monitoring stations are usually in urban areas or cities and </a:t>
            </a:r>
            <a:r>
              <a:rPr lang="en-US" sz="1600" dirty="0" smtClean="0"/>
              <a:t>they </a:t>
            </a:r>
            <a:r>
              <a:rPr lang="en-US" sz="1600" dirty="0"/>
              <a:t>only take air samples for some air pollutants every three days or during times of the year when air pollution is very high</a:t>
            </a:r>
            <a:r>
              <a:rPr lang="en-US" sz="1600" dirty="0" smtClean="0"/>
              <a:t>.</a:t>
            </a:r>
            <a:endParaRPr lang="en-US" sz="1600" dirty="0"/>
          </a:p>
        </p:txBody>
      </p:sp>
      <p:sp>
        <p:nvSpPr>
          <p:cNvPr id="4" name="Content Placeholder 3"/>
          <p:cNvSpPr>
            <a:spLocks noGrp="1"/>
          </p:cNvSpPr>
          <p:nvPr>
            <p:ph sz="half" idx="2"/>
          </p:nvPr>
        </p:nvSpPr>
        <p:spPr>
          <a:xfrm>
            <a:off x="4743448" y="1455507"/>
            <a:ext cx="4110616" cy="4877559"/>
          </a:xfrm>
          <a:noFill/>
          <a:ln>
            <a:noFill/>
          </a:ln>
        </p:spPr>
        <p:txBody>
          <a:bodyPr>
            <a:noAutofit/>
          </a:bodyPr>
          <a:lstStyle/>
          <a:p>
            <a:pPr marL="0" indent="0">
              <a:lnSpc>
                <a:spcPct val="100000"/>
              </a:lnSpc>
              <a:spcBef>
                <a:spcPts val="0"/>
              </a:spcBef>
              <a:spcAft>
                <a:spcPts val="1200"/>
              </a:spcAft>
              <a:buNone/>
            </a:pPr>
            <a:r>
              <a:rPr lang="en-US" sz="1800" b="1" u="sng" dirty="0" smtClean="0"/>
              <a:t>Modeled Data</a:t>
            </a:r>
          </a:p>
          <a:p>
            <a:pPr marL="285750" indent="-285750">
              <a:lnSpc>
                <a:spcPct val="100000"/>
              </a:lnSpc>
              <a:spcBef>
                <a:spcPts val="0"/>
              </a:spcBef>
              <a:buFont typeface="Arial" panose="020B0604020202020204" pitchFamily="34" charset="0"/>
              <a:buChar char="•"/>
            </a:pPr>
            <a:r>
              <a:rPr lang="en-US" sz="1600" dirty="0"/>
              <a:t>CDC and EPA have worked together to develop a statistical model (</a:t>
            </a:r>
            <a:r>
              <a:rPr lang="en-US" sz="1600" dirty="0" err="1"/>
              <a:t>Downscaler</a:t>
            </a:r>
            <a:r>
              <a:rPr lang="en-US" sz="1600" dirty="0" smtClean="0"/>
              <a:t>) to help fill in the AQS data gaps. </a:t>
            </a:r>
          </a:p>
          <a:p>
            <a:pPr marL="171450" indent="-171450">
              <a:lnSpc>
                <a:spcPct val="100000"/>
              </a:lnSpc>
              <a:spcBef>
                <a:spcPts val="0"/>
              </a:spcBef>
              <a:buFont typeface="Arial" panose="020B0604020202020204" pitchFamily="34" charset="0"/>
              <a:buChar char="•"/>
            </a:pPr>
            <a:endParaRPr lang="en-US" sz="1000" dirty="0" smtClean="0"/>
          </a:p>
          <a:p>
            <a:pPr marL="285750" indent="-285750">
              <a:lnSpc>
                <a:spcPct val="100000"/>
              </a:lnSpc>
              <a:spcBef>
                <a:spcPts val="0"/>
              </a:spcBef>
              <a:buFont typeface="Arial" panose="020B0604020202020204" pitchFamily="34" charset="0"/>
              <a:buChar char="•"/>
            </a:pPr>
            <a:r>
              <a:rPr lang="en-US" sz="1600" dirty="0" smtClean="0"/>
              <a:t>With </a:t>
            </a:r>
            <a:r>
              <a:rPr lang="en-US" sz="1600" dirty="0"/>
              <a:t>modeled data, the Tracking Network is able to </a:t>
            </a:r>
            <a:r>
              <a:rPr lang="en-US" sz="1600" dirty="0" smtClean="0"/>
              <a:t>create </a:t>
            </a:r>
            <a:r>
              <a:rPr lang="en-US" sz="1600" dirty="0"/>
              <a:t>indicators for counties that do not have monitors (excluding Alaska and Hawaii</a:t>
            </a:r>
            <a:r>
              <a:rPr lang="en-US" sz="1600" dirty="0" smtClean="0"/>
              <a:t>), and</a:t>
            </a:r>
          </a:p>
          <a:p>
            <a:pPr marL="285750" indent="-285750">
              <a:lnSpc>
                <a:spcPct val="100000"/>
              </a:lnSpc>
              <a:spcBef>
                <a:spcPts val="0"/>
              </a:spcBef>
              <a:buFont typeface="Arial" panose="020B0604020202020204" pitchFamily="34" charset="0"/>
              <a:buChar char="•"/>
            </a:pPr>
            <a:r>
              <a:rPr lang="en-US" sz="1600" dirty="0" smtClean="0"/>
              <a:t>fill in time gaps when monitors may not be recording data.</a:t>
            </a:r>
          </a:p>
          <a:p>
            <a:pPr marL="285750" indent="-285750">
              <a:lnSpc>
                <a:spcPct val="100000"/>
              </a:lnSpc>
              <a:spcBef>
                <a:spcPts val="0"/>
              </a:spcBef>
              <a:buFont typeface="Arial" panose="020B0604020202020204" pitchFamily="34" charset="0"/>
              <a:buChar char="•"/>
            </a:pPr>
            <a:endParaRPr lang="en-US" sz="1600" dirty="0"/>
          </a:p>
          <a:p>
            <a:pPr marL="285750" indent="-285750">
              <a:lnSpc>
                <a:spcPct val="100000"/>
              </a:lnSpc>
              <a:spcBef>
                <a:spcPts val="0"/>
              </a:spcBef>
              <a:buFont typeface="Arial" panose="020B0604020202020204" pitchFamily="34" charset="0"/>
              <a:buChar char="•"/>
            </a:pPr>
            <a:r>
              <a:rPr lang="en-US" sz="1600" dirty="0" smtClean="0"/>
              <a:t>The </a:t>
            </a:r>
            <a:r>
              <a:rPr lang="en-US" sz="1600" dirty="0"/>
              <a:t>best way to use modeled air data is in conjunction with actual monitoring data. </a:t>
            </a:r>
          </a:p>
          <a:p>
            <a:pPr marL="0" indent="0">
              <a:lnSpc>
                <a:spcPct val="100000"/>
              </a:lnSpc>
              <a:spcBef>
                <a:spcPts val="0"/>
              </a:spcBef>
              <a:buNone/>
            </a:pPr>
            <a:endParaRPr lang="en-US" sz="1600" dirty="0"/>
          </a:p>
          <a:p>
            <a:pPr marL="0" indent="0">
              <a:lnSpc>
                <a:spcPct val="100000"/>
              </a:lnSpc>
              <a:spcBef>
                <a:spcPts val="0"/>
              </a:spcBef>
              <a:buNone/>
            </a:pPr>
            <a:endParaRPr lang="en-US" sz="1800" dirty="0"/>
          </a:p>
        </p:txBody>
      </p:sp>
      <p:sp>
        <p:nvSpPr>
          <p:cNvPr id="6" name="Freeform 5"/>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7" name="Title 1"/>
          <p:cNvSpPr txBox="1">
            <a:spLocks/>
          </p:cNvSpPr>
          <p:nvPr/>
        </p:nvSpPr>
        <p:spPr>
          <a:xfrm>
            <a:off x="606062"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AIR QUALITY DATA: MONITORED AND MODELED</a:t>
            </a:r>
            <a:endParaRPr lang="en-US" sz="3200" dirty="0"/>
          </a:p>
        </p:txBody>
      </p:sp>
      <p:sp>
        <p:nvSpPr>
          <p:cNvPr id="9" name="Slide Number Placeholder 8"/>
          <p:cNvSpPr>
            <a:spLocks noGrp="1"/>
          </p:cNvSpPr>
          <p:nvPr>
            <p:ph type="sldNum" sz="quarter" idx="12"/>
          </p:nvPr>
        </p:nvSpPr>
        <p:spPr/>
        <p:txBody>
          <a:bodyPr/>
          <a:lstStyle/>
          <a:p>
            <a:fld id="{83DCE0FD-225F-4A7C-A2D5-29F3F12D3456}" type="slidenum">
              <a:rPr lang="en-US" smtClean="0"/>
              <a:t>83</a:t>
            </a:fld>
            <a:endParaRPr lang="en-US"/>
          </a:p>
        </p:txBody>
      </p:sp>
      <p:sp>
        <p:nvSpPr>
          <p:cNvPr id="2" name="Rectangle 1"/>
          <p:cNvSpPr/>
          <p:nvPr/>
        </p:nvSpPr>
        <p:spPr>
          <a:xfrm>
            <a:off x="1778029" y="6501108"/>
            <a:ext cx="1189749" cy="246221"/>
          </a:xfrm>
          <a:prstGeom prst="rect">
            <a:avLst/>
          </a:prstGeom>
        </p:spPr>
        <p:txBody>
          <a:bodyPr wrap="none">
            <a:spAutoFit/>
          </a:bodyPr>
          <a:lstStyle/>
          <a:p>
            <a:r>
              <a:rPr lang="en-US" sz="1000" dirty="0">
                <a:hlinkClick r:id="rId3"/>
              </a:rPr>
              <a:t>http://airnow.gov</a:t>
            </a:r>
            <a:r>
              <a:rPr lang="en-US" sz="1000" dirty="0" smtClean="0">
                <a:hlinkClick r:id="rId3"/>
              </a:rPr>
              <a:t>/</a:t>
            </a:r>
            <a:r>
              <a:rPr lang="en-US" sz="1000" dirty="0" smtClean="0"/>
              <a:t> </a:t>
            </a:r>
            <a:endParaRPr lang="en-US" sz="1000" dirty="0"/>
          </a:p>
        </p:txBody>
      </p:sp>
      <p:sp>
        <p:nvSpPr>
          <p:cNvPr id="8"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57216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314324" y="1486554"/>
            <a:ext cx="8180813" cy="4615792"/>
          </a:xfrm>
        </p:spPr>
        <p:txBody>
          <a:bodyPr>
            <a:normAutofit fontScale="77500" lnSpcReduction="20000"/>
          </a:bodyPr>
          <a:lstStyle/>
          <a:p>
            <a:pPr marL="0" indent="0">
              <a:lnSpc>
                <a:spcPct val="120000"/>
              </a:lnSpc>
              <a:spcBef>
                <a:spcPts val="0"/>
              </a:spcBef>
              <a:spcAft>
                <a:spcPts val="1800"/>
              </a:spcAft>
              <a:buNone/>
            </a:pPr>
            <a:r>
              <a:rPr lang="en-US" dirty="0" smtClean="0"/>
              <a:t>Another type of air quality data is from the </a:t>
            </a:r>
            <a:r>
              <a:rPr lang="en-US" dirty="0"/>
              <a:t>National-Scale Air Toxics Assessment (</a:t>
            </a:r>
            <a:r>
              <a:rPr lang="en-US" dirty="0">
                <a:solidFill>
                  <a:srgbClr val="02084E"/>
                </a:solidFill>
                <a:hlinkClick r:id="rId2" tooltip="Link to External Web Site"/>
              </a:rPr>
              <a:t>NATA</a:t>
            </a:r>
            <a:r>
              <a:rPr lang="en-US" dirty="0" smtClean="0"/>
              <a:t>). NATA </a:t>
            </a:r>
            <a:r>
              <a:rPr lang="en-US" dirty="0"/>
              <a:t>is EPA's ongoing comprehensive evaluation of air toxics in the United States. Data from this system are used to calculate the Tracking Network’s Air Toxics indicators for benzene and formaldehyde.</a:t>
            </a:r>
          </a:p>
          <a:p>
            <a:pPr marL="0" indent="0">
              <a:lnSpc>
                <a:spcPct val="120000"/>
              </a:lnSpc>
              <a:spcBef>
                <a:spcPts val="0"/>
              </a:spcBef>
              <a:spcAft>
                <a:spcPts val="1800"/>
              </a:spcAft>
              <a:buNone/>
            </a:pPr>
            <a:r>
              <a:rPr lang="en-US" dirty="0" smtClean="0"/>
              <a:t>NATA </a:t>
            </a:r>
            <a:r>
              <a:rPr lang="en-US" dirty="0"/>
              <a:t>was developed as a tool to inform both national and more localized efforts to collect air toxics information, characterize emissions, and help prioritize pollutants/geographic areas of interest for more refined data collection and analyses. The goal is to identify those air toxics which are of greatest potential concern in terms of contribution to population risk. </a:t>
            </a:r>
          </a:p>
          <a:p>
            <a:pPr marL="0" indent="0">
              <a:spcBef>
                <a:spcPts val="0"/>
              </a:spcBef>
              <a:spcAft>
                <a:spcPts val="1800"/>
              </a:spcAft>
              <a:buNone/>
            </a:pPr>
            <a:endParaRPr lang="en-US" dirty="0"/>
          </a:p>
        </p:txBody>
      </p:sp>
      <p:sp>
        <p:nvSpPr>
          <p:cNvPr id="7" name="Freeform 6"/>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Title 1"/>
          <p:cNvSpPr txBox="1">
            <a:spLocks/>
          </p:cNvSpPr>
          <p:nvPr/>
        </p:nvSpPr>
        <p:spPr>
          <a:xfrm>
            <a:off x="606062"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AIR QUALITY DATA: NATIONAL-SCALE AIR TOXICS ASSESSMENT DATA</a:t>
            </a:r>
            <a:endParaRPr lang="en-US" sz="3200" dirty="0"/>
          </a:p>
        </p:txBody>
      </p:sp>
      <p:sp>
        <p:nvSpPr>
          <p:cNvPr id="9" name="Slide Number Placeholder 8"/>
          <p:cNvSpPr>
            <a:spLocks noGrp="1"/>
          </p:cNvSpPr>
          <p:nvPr>
            <p:ph type="sldNum" sz="quarter" idx="10"/>
          </p:nvPr>
        </p:nvSpPr>
        <p:spPr/>
        <p:txBody>
          <a:bodyPr/>
          <a:lstStyle/>
          <a:p>
            <a:fld id="{83DCE0FD-225F-4A7C-A2D5-29F3F12D3456}" type="slidenum">
              <a:rPr lang="en-US" smtClean="0"/>
              <a:t>84</a:t>
            </a:fld>
            <a:endParaRPr lang="en-US"/>
          </a:p>
        </p:txBody>
      </p:sp>
      <p:sp>
        <p:nvSpPr>
          <p:cNvPr id="2" name="Rectangle 1"/>
          <p:cNvSpPr/>
          <p:nvPr/>
        </p:nvSpPr>
        <p:spPr>
          <a:xfrm>
            <a:off x="1744508" y="6499063"/>
            <a:ext cx="1620957" cy="246221"/>
          </a:xfrm>
          <a:prstGeom prst="rect">
            <a:avLst/>
          </a:prstGeom>
        </p:spPr>
        <p:txBody>
          <a:bodyPr wrap="none">
            <a:spAutoFit/>
          </a:bodyPr>
          <a:lstStyle/>
          <a:p>
            <a:r>
              <a:rPr lang="en-US" sz="1000" dirty="0">
                <a:hlinkClick r:id="rId2"/>
              </a:rPr>
              <a:t>http://www.epa.gov/nata</a:t>
            </a:r>
            <a:r>
              <a:rPr lang="en-US" sz="1000" dirty="0" smtClean="0">
                <a:hlinkClick r:id="rId2"/>
              </a:rPr>
              <a:t>/</a:t>
            </a:r>
            <a:r>
              <a:rPr lang="en-US" sz="1000" dirty="0" smtClean="0"/>
              <a:t> </a:t>
            </a:r>
            <a:endParaRPr lang="en-US" sz="1000" dirty="0"/>
          </a:p>
        </p:txBody>
      </p:sp>
      <p:sp>
        <p:nvSpPr>
          <p:cNvPr id="11"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19830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6554"/>
            <a:ext cx="8372476" cy="4525963"/>
          </a:xfrm>
        </p:spPr>
        <p:txBody>
          <a:bodyPr/>
          <a:lstStyle/>
          <a:p>
            <a:pPr marL="0" indent="0">
              <a:buNone/>
            </a:pPr>
            <a:r>
              <a:rPr lang="en-US" sz="2400" dirty="0" smtClean="0"/>
              <a:t>A third type of air quality data comes from the </a:t>
            </a:r>
            <a:r>
              <a:rPr lang="en-US" sz="2400" dirty="0"/>
              <a:t>National Aeronautics and Space Administration (NASA</a:t>
            </a:r>
            <a:r>
              <a:rPr lang="en-US" sz="2400" dirty="0" smtClean="0"/>
              <a:t>). NASA </a:t>
            </a:r>
            <a:r>
              <a:rPr lang="en-US" sz="2400" dirty="0"/>
              <a:t>provides atmospheric sensing data from their satellites to CDC for this project. </a:t>
            </a:r>
            <a:endParaRPr lang="en-US" sz="2400" dirty="0" smtClean="0"/>
          </a:p>
          <a:p>
            <a:pPr marL="0" indent="0">
              <a:buNone/>
            </a:pPr>
            <a:endParaRPr lang="en-US" sz="2400" dirty="0" smtClean="0"/>
          </a:p>
          <a:p>
            <a:pPr marL="0" indent="0">
              <a:buNone/>
            </a:pPr>
            <a:r>
              <a:rPr lang="en-US" sz="2400" dirty="0" smtClean="0"/>
              <a:t>Scientists </a:t>
            </a:r>
            <a:r>
              <a:rPr lang="en-US" sz="2400" dirty="0"/>
              <a:t>from CDC, NASA, and Emory University are working together to determine how these data can be used with other air pollution monitoring data to measure fine particulate matter (PM</a:t>
            </a:r>
            <a:r>
              <a:rPr lang="en-US" sz="2400" baseline="-25000" dirty="0"/>
              <a:t>2.5</a:t>
            </a:r>
            <a:r>
              <a:rPr lang="en-US" sz="2400" dirty="0"/>
              <a:t>) in outdoor air. </a:t>
            </a:r>
          </a:p>
          <a:p>
            <a:pPr marL="0" indent="0">
              <a:buNone/>
            </a:pPr>
            <a:endParaRPr lang="en-US" dirty="0"/>
          </a:p>
        </p:txBody>
      </p:sp>
      <p:sp>
        <p:nvSpPr>
          <p:cNvPr id="6" name="Freeform 5"/>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7" name="Title 1"/>
          <p:cNvSpPr txBox="1">
            <a:spLocks/>
          </p:cNvSpPr>
          <p:nvPr/>
        </p:nvSpPr>
        <p:spPr>
          <a:xfrm>
            <a:off x="606062"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pPr>
              <a:lnSpc>
                <a:spcPct val="100000"/>
              </a:lnSpc>
              <a:spcBef>
                <a:spcPts val="0"/>
              </a:spcBef>
            </a:pPr>
            <a:r>
              <a:rPr lang="en-US" sz="3200" dirty="0" smtClean="0"/>
              <a:t>AIR QUALITY DATA: ATMOSPHERIC REMOTE SENSING MODELED PM</a:t>
            </a:r>
            <a:r>
              <a:rPr lang="en-US" sz="3200" baseline="-25000" dirty="0" smtClean="0"/>
              <a:t>2.5</a:t>
            </a:r>
            <a:endParaRPr lang="en-US" sz="3200" baseline="-25000" dirty="0"/>
          </a:p>
        </p:txBody>
      </p:sp>
      <p:sp>
        <p:nvSpPr>
          <p:cNvPr id="2" name="Slide Number Placeholder 1"/>
          <p:cNvSpPr>
            <a:spLocks noGrp="1"/>
          </p:cNvSpPr>
          <p:nvPr>
            <p:ph type="sldNum" sz="quarter" idx="10"/>
          </p:nvPr>
        </p:nvSpPr>
        <p:spPr/>
        <p:txBody>
          <a:bodyPr/>
          <a:lstStyle/>
          <a:p>
            <a:fld id="{83DCE0FD-225F-4A7C-A2D5-29F3F12D3456}" type="slidenum">
              <a:rPr lang="en-US" smtClean="0"/>
              <a:t>85</a:t>
            </a:fld>
            <a:endParaRPr lang="en-US"/>
          </a:p>
        </p:txBody>
      </p:sp>
      <p:sp>
        <p:nvSpPr>
          <p:cNvPr id="8"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486299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97551"/>
            <a:ext cx="8372476" cy="4640227"/>
          </a:xfrm>
        </p:spPr>
        <p:txBody>
          <a:bodyPr>
            <a:normAutofit fontScale="62500" lnSpcReduction="20000"/>
          </a:bodyPr>
          <a:lstStyle/>
          <a:p>
            <a:pPr marL="0" indent="0">
              <a:lnSpc>
                <a:spcPct val="120000"/>
              </a:lnSpc>
              <a:spcBef>
                <a:spcPts val="0"/>
              </a:spcBef>
              <a:spcAft>
                <a:spcPts val="1200"/>
              </a:spcAft>
              <a:buNone/>
            </a:pPr>
            <a:r>
              <a:rPr lang="en-US" dirty="0" smtClean="0"/>
              <a:t>The next type of air quality data on the </a:t>
            </a:r>
            <a:r>
              <a:rPr lang="en-US" dirty="0"/>
              <a:t>Tracking Network uses methods developed by the EPA and others to estimate how lowering air pollution levels can affect health. </a:t>
            </a:r>
            <a:r>
              <a:rPr lang="en-US" dirty="0" smtClean="0"/>
              <a:t>To calculate these estimates, CDC uses modeled air data for fine particulates, death data from CDC's National Center for Health Statistics, population data from the U.S. Census Bureau, and information about the relationship between change in air pollution and how that influences health effects from scientific literature. </a:t>
            </a:r>
          </a:p>
          <a:p>
            <a:pPr marL="0" indent="0">
              <a:lnSpc>
                <a:spcPct val="120000"/>
              </a:lnSpc>
              <a:spcBef>
                <a:spcPts val="0"/>
              </a:spcBef>
              <a:spcAft>
                <a:spcPts val="1200"/>
              </a:spcAft>
              <a:buNone/>
            </a:pPr>
            <a:r>
              <a:rPr lang="en-US" dirty="0" smtClean="0"/>
              <a:t>These </a:t>
            </a:r>
            <a:r>
              <a:rPr lang="en-US" dirty="0"/>
              <a:t>data summarize the estimated number of deaths prevented and percent change in deaths associated with lowering PM </a:t>
            </a:r>
            <a:r>
              <a:rPr lang="en-US" baseline="-25000" dirty="0"/>
              <a:t>2.5</a:t>
            </a:r>
            <a:r>
              <a:rPr lang="en-US" dirty="0"/>
              <a:t> concentration levels. </a:t>
            </a:r>
            <a:r>
              <a:rPr lang="en-US" dirty="0" smtClean="0"/>
              <a:t>They can be used to help:</a:t>
            </a:r>
          </a:p>
          <a:p>
            <a:pPr marL="347472" indent="-347472">
              <a:lnSpc>
                <a:spcPct val="120000"/>
              </a:lnSpc>
              <a:spcBef>
                <a:spcPts val="24"/>
              </a:spcBef>
              <a:spcAft>
                <a:spcPts val="1200"/>
              </a:spcAft>
              <a:buFont typeface="Arial" panose="020B0604020202020204" pitchFamily="34" charset="0"/>
              <a:buChar char="•"/>
            </a:pPr>
            <a:r>
              <a:rPr lang="en-US" dirty="0" smtClean="0"/>
              <a:t>Identify </a:t>
            </a:r>
            <a:r>
              <a:rPr lang="en-US" dirty="0"/>
              <a:t>areas where interventions to reduce air pollution could result in meaningful health </a:t>
            </a:r>
            <a:r>
              <a:rPr lang="en-US" dirty="0" smtClean="0"/>
              <a:t>improvements.</a:t>
            </a:r>
          </a:p>
          <a:p>
            <a:pPr marL="347472" indent="-347472">
              <a:lnSpc>
                <a:spcPct val="120000"/>
              </a:lnSpc>
              <a:spcBef>
                <a:spcPts val="24"/>
              </a:spcBef>
              <a:spcAft>
                <a:spcPts val="1200"/>
              </a:spcAft>
              <a:buFont typeface="Arial" panose="020B0604020202020204" pitchFamily="34" charset="0"/>
              <a:buChar char="•"/>
            </a:pPr>
            <a:r>
              <a:rPr lang="en-US" dirty="0" smtClean="0"/>
              <a:t>Inform policy or programmatic decisions about </a:t>
            </a:r>
            <a:r>
              <a:rPr lang="en-US" dirty="0"/>
              <a:t>improving air quality, which can </a:t>
            </a:r>
            <a:r>
              <a:rPr lang="en-US" dirty="0" smtClean="0"/>
              <a:t>reduce illness </a:t>
            </a:r>
            <a:r>
              <a:rPr lang="en-US" dirty="0"/>
              <a:t>and </a:t>
            </a:r>
            <a:r>
              <a:rPr lang="en-US" dirty="0" smtClean="0"/>
              <a:t>death.</a:t>
            </a:r>
            <a:endParaRPr lang="en-US" dirty="0"/>
          </a:p>
        </p:txBody>
      </p:sp>
      <p:sp>
        <p:nvSpPr>
          <p:cNvPr id="4" name="Title 1"/>
          <p:cNvSpPr txBox="1">
            <a:spLocks/>
          </p:cNvSpPr>
          <p:nvPr/>
        </p:nvSpPr>
        <p:spPr>
          <a:xfrm>
            <a:off x="628650" y="271463"/>
            <a:ext cx="8426140" cy="8763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3600" b="1" baseline="-25000" dirty="0"/>
          </a:p>
        </p:txBody>
      </p:sp>
      <p:sp>
        <p:nvSpPr>
          <p:cNvPr id="6" name="Freeform 5"/>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7" name="Title 1"/>
          <p:cNvSpPr txBox="1">
            <a:spLocks/>
          </p:cNvSpPr>
          <p:nvPr/>
        </p:nvSpPr>
        <p:spPr>
          <a:xfrm>
            <a:off x="606062"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pPr>
              <a:lnSpc>
                <a:spcPct val="100000"/>
              </a:lnSpc>
              <a:spcBef>
                <a:spcPts val="0"/>
              </a:spcBef>
            </a:pPr>
            <a:r>
              <a:rPr lang="en-US" sz="3200" dirty="0" smtClean="0"/>
              <a:t>AIR QUALITY DATA: MORTALITY BENEFITS OF REDUCING PM</a:t>
            </a:r>
            <a:r>
              <a:rPr lang="en-US" sz="3200" baseline="-25000" dirty="0" smtClean="0"/>
              <a:t>2.5</a:t>
            </a:r>
            <a:r>
              <a:rPr lang="en-US" sz="3200" dirty="0" smtClean="0"/>
              <a:t> LEVELS</a:t>
            </a:r>
            <a:endParaRPr lang="en-US" sz="3200" baseline="-25000" dirty="0"/>
          </a:p>
        </p:txBody>
      </p:sp>
      <p:sp>
        <p:nvSpPr>
          <p:cNvPr id="9" name="Slide Number Placeholder 8"/>
          <p:cNvSpPr>
            <a:spLocks noGrp="1"/>
          </p:cNvSpPr>
          <p:nvPr>
            <p:ph type="sldNum" sz="quarter" idx="10"/>
          </p:nvPr>
        </p:nvSpPr>
        <p:spPr/>
        <p:txBody>
          <a:bodyPr/>
          <a:lstStyle/>
          <a:p>
            <a:fld id="{83DCE0FD-225F-4A7C-A2D5-29F3F12D3456}" type="slidenum">
              <a:rPr lang="en-US" smtClean="0"/>
              <a:t>86</a:t>
            </a:fld>
            <a:endParaRPr lang="en-US"/>
          </a:p>
        </p:txBody>
      </p:sp>
      <p:sp>
        <p:nvSpPr>
          <p:cNvPr id="8"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224207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507728"/>
            <a:ext cx="5381857" cy="4433776"/>
          </a:xfrm>
        </p:spPr>
        <p:txBody>
          <a:bodyPr>
            <a:normAutofit/>
          </a:bodyPr>
          <a:lstStyle/>
          <a:p>
            <a:pPr marL="0" indent="0">
              <a:buNone/>
            </a:pPr>
            <a:r>
              <a:rPr lang="en-US" sz="2400" dirty="0" smtClean="0"/>
              <a:t>Scientists </a:t>
            </a:r>
            <a:r>
              <a:rPr lang="en-US" sz="2400" dirty="0"/>
              <a:t>do not yet have a clear understanding of </a:t>
            </a:r>
            <a:r>
              <a:rPr lang="en-US" sz="2400" dirty="0" smtClean="0"/>
              <a:t>the </a:t>
            </a:r>
            <a:r>
              <a:rPr lang="en-US" sz="2400" dirty="0"/>
              <a:t>chronic health effects of pesticide exposures</a:t>
            </a:r>
            <a:r>
              <a:rPr lang="en-US" sz="2400" dirty="0" smtClean="0"/>
              <a:t>. </a:t>
            </a:r>
          </a:p>
          <a:p>
            <a:pPr marL="0" indent="0">
              <a:buNone/>
            </a:pPr>
            <a:endParaRPr lang="en-US" sz="1800" dirty="0" smtClean="0"/>
          </a:p>
          <a:p>
            <a:pPr marL="0" indent="0">
              <a:buNone/>
            </a:pPr>
            <a:r>
              <a:rPr lang="en-US" sz="2400" dirty="0" smtClean="0"/>
              <a:t>However, pesticide exposure data on the Tracking Network can be used to estimate the extent of pesticide-related illnesses and identify </a:t>
            </a:r>
            <a:r>
              <a:rPr lang="en-US" sz="2400" dirty="0"/>
              <a:t>trends and patterns of reported pesticide exposures over time and in different </a:t>
            </a:r>
            <a:r>
              <a:rPr lang="en-US" sz="2400" dirty="0" smtClean="0"/>
              <a:t>geographic regions.</a:t>
            </a:r>
          </a:p>
        </p:txBody>
      </p:sp>
      <p:sp>
        <p:nvSpPr>
          <p:cNvPr id="4" name="Rectangle 3"/>
          <p:cNvSpPr/>
          <p:nvPr/>
        </p:nvSpPr>
        <p:spPr>
          <a:xfrm>
            <a:off x="6322741" y="1566512"/>
            <a:ext cx="2821259" cy="2308324"/>
          </a:xfrm>
          <a:prstGeom prst="rect">
            <a:avLst/>
          </a:prstGeom>
          <a:solidFill>
            <a:schemeClr val="tx2"/>
          </a:solidFill>
          <a:ln>
            <a:solidFill>
              <a:schemeClr val="tx1"/>
            </a:solidFill>
          </a:ln>
        </p:spPr>
        <p:txBody>
          <a:bodyPr wrap="square">
            <a:spAutoFit/>
          </a:bodyPr>
          <a:lstStyle/>
          <a:p>
            <a:r>
              <a:rPr lang="en-US" dirty="0" smtClean="0">
                <a:solidFill>
                  <a:schemeClr val="bg1"/>
                </a:solidFill>
              </a:rPr>
              <a:t>The American Association of Poison Control Centers (AAPCC) works </a:t>
            </a:r>
            <a:r>
              <a:rPr lang="en-US" dirty="0">
                <a:solidFill>
                  <a:schemeClr val="bg1"/>
                </a:solidFill>
              </a:rPr>
              <a:t>with the nation's poison centers throughout the United States to monitor poisonings and their sources. </a:t>
            </a:r>
          </a:p>
        </p:txBody>
      </p:sp>
      <p:sp>
        <p:nvSpPr>
          <p:cNvPr id="6" name="Rectangle 5"/>
          <p:cNvSpPr/>
          <p:nvPr/>
        </p:nvSpPr>
        <p:spPr>
          <a:xfrm>
            <a:off x="1430501" y="5730982"/>
            <a:ext cx="7713499" cy="584775"/>
          </a:xfrm>
          <a:prstGeom prst="rect">
            <a:avLst/>
          </a:prstGeom>
        </p:spPr>
        <p:txBody>
          <a:bodyPr wrap="square">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The pesticide exposure data used on the Tracking Network come from the American Association of Poison Control Centers. </a:t>
            </a:r>
          </a:p>
        </p:txBody>
      </p:sp>
      <p:sp>
        <p:nvSpPr>
          <p:cNvPr id="9" name="Freeform 8"/>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10" name="Title 1"/>
          <p:cNvSpPr txBox="1">
            <a:spLocks/>
          </p:cNvSpPr>
          <p:nvPr/>
        </p:nvSpPr>
        <p:spPr>
          <a:xfrm>
            <a:off x="606062"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pPr>
              <a:lnSpc>
                <a:spcPct val="100000"/>
              </a:lnSpc>
              <a:spcBef>
                <a:spcPts val="0"/>
              </a:spcBef>
            </a:pPr>
            <a:r>
              <a:rPr lang="en-US" sz="3200" dirty="0" smtClean="0"/>
              <a:t>PESTICIDE EXPOSURE DATA</a:t>
            </a:r>
            <a:endParaRPr lang="en-US" sz="3200" baseline="-25000" dirty="0"/>
          </a:p>
        </p:txBody>
      </p:sp>
      <p:sp>
        <p:nvSpPr>
          <p:cNvPr id="11" name="Slide Number Placeholder 10"/>
          <p:cNvSpPr>
            <a:spLocks noGrp="1"/>
          </p:cNvSpPr>
          <p:nvPr>
            <p:ph type="sldNum" sz="quarter" idx="10"/>
          </p:nvPr>
        </p:nvSpPr>
        <p:spPr/>
        <p:txBody>
          <a:bodyPr/>
          <a:lstStyle/>
          <a:p>
            <a:fld id="{83DCE0FD-225F-4A7C-A2D5-29F3F12D3456}" type="slidenum">
              <a:rPr lang="en-US" smtClean="0"/>
              <a:t>87</a:t>
            </a:fld>
            <a:endParaRPr lang="en-US"/>
          </a:p>
        </p:txBody>
      </p:sp>
      <p:sp>
        <p:nvSpPr>
          <p:cNvPr id="2" name="Rectangle 1"/>
          <p:cNvSpPr/>
          <p:nvPr/>
        </p:nvSpPr>
        <p:spPr>
          <a:xfrm>
            <a:off x="6322741" y="3874836"/>
            <a:ext cx="2308517" cy="338554"/>
          </a:xfrm>
          <a:prstGeom prst="rect">
            <a:avLst/>
          </a:prstGeom>
        </p:spPr>
        <p:txBody>
          <a:bodyPr wrap="none">
            <a:spAutoFit/>
          </a:bodyPr>
          <a:lstStyle/>
          <a:p>
            <a:r>
              <a:rPr lang="en-US" sz="1600" dirty="0">
                <a:hlinkClick r:id="rId2"/>
              </a:rPr>
              <a:t>https://www.aapcc.org</a:t>
            </a:r>
            <a:r>
              <a:rPr lang="en-US" sz="1600" dirty="0" smtClean="0">
                <a:hlinkClick r:id="rId2"/>
              </a:rPr>
              <a:t>/</a:t>
            </a:r>
            <a:r>
              <a:rPr lang="en-US" sz="1600" dirty="0" smtClean="0"/>
              <a:t> </a:t>
            </a:r>
            <a:endParaRPr lang="en-US" sz="1600" dirty="0"/>
          </a:p>
        </p:txBody>
      </p:sp>
      <p:sp>
        <p:nvSpPr>
          <p:cNvPr id="12" name="Next">
            <a:hlinkClick r:id="rId3" action="ppaction://hlinksldjump"/>
          </p:cNvPr>
          <p:cNvSpPr/>
          <p:nvPr/>
        </p:nvSpPr>
        <p:spPr>
          <a:xfrm>
            <a:off x="6643455" y="6094092"/>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85774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6554"/>
            <a:ext cx="5314950" cy="3687050"/>
          </a:xfrm>
        </p:spPr>
        <p:txBody>
          <a:bodyPr>
            <a:noAutofit/>
          </a:bodyPr>
          <a:lstStyle/>
          <a:p>
            <a:pPr marL="0" indent="0">
              <a:lnSpc>
                <a:spcPct val="100000"/>
              </a:lnSpc>
              <a:spcBef>
                <a:spcPts val="0"/>
              </a:spcBef>
              <a:buNone/>
            </a:pPr>
            <a:r>
              <a:rPr lang="en-US" sz="2400" dirty="0"/>
              <a:t>Despite efforts to prevent toxic substance incidents, accidental releases occur routinely wherever substances are stored, used, or transported</a:t>
            </a:r>
            <a:r>
              <a:rPr lang="en-US" sz="2400" dirty="0" smtClean="0"/>
              <a:t>. These incidents can be harmful for human health and the environment.</a:t>
            </a:r>
          </a:p>
        </p:txBody>
      </p:sp>
      <p:sp>
        <p:nvSpPr>
          <p:cNvPr id="4" name="Rectangle 3"/>
          <p:cNvSpPr/>
          <p:nvPr/>
        </p:nvSpPr>
        <p:spPr>
          <a:xfrm>
            <a:off x="6447497" y="1732505"/>
            <a:ext cx="2696503" cy="2585323"/>
          </a:xfrm>
          <a:prstGeom prst="rect">
            <a:avLst/>
          </a:prstGeom>
          <a:solidFill>
            <a:schemeClr val="tx2"/>
          </a:solidFill>
          <a:ln>
            <a:solidFill>
              <a:schemeClr val="tx1"/>
            </a:solidFill>
          </a:ln>
        </p:spPr>
        <p:txBody>
          <a:bodyPr wrap="square">
            <a:spAutoFit/>
          </a:bodyPr>
          <a:lstStyle/>
          <a:p>
            <a:r>
              <a:rPr lang="en-US" dirty="0">
                <a:solidFill>
                  <a:schemeClr val="bg1"/>
                </a:solidFill>
              </a:rPr>
              <a:t>The toxic substance release data on the Tracking Network are from the Agency for Toxic Substance and Disease Registry's (ATSDR) </a:t>
            </a:r>
            <a:r>
              <a:rPr lang="en-US" dirty="0" smtClean="0">
                <a:solidFill>
                  <a:schemeClr val="bg1"/>
                </a:solidFill>
              </a:rPr>
              <a:t>National Toxic Substance Incident Program (NTSIP).</a:t>
            </a:r>
            <a:endParaRPr lang="en-US" sz="1600" dirty="0">
              <a:solidFill>
                <a:schemeClr val="bg1"/>
              </a:solidFill>
            </a:endParaRPr>
          </a:p>
        </p:txBody>
      </p:sp>
      <p:sp>
        <p:nvSpPr>
          <p:cNvPr id="8" name="Freeform 7"/>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9" name="Title 1"/>
          <p:cNvSpPr txBox="1">
            <a:spLocks/>
          </p:cNvSpPr>
          <p:nvPr/>
        </p:nvSpPr>
        <p:spPr>
          <a:xfrm>
            <a:off x="606062"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pPr>
              <a:lnSpc>
                <a:spcPct val="100000"/>
              </a:lnSpc>
              <a:spcBef>
                <a:spcPts val="0"/>
              </a:spcBef>
            </a:pPr>
            <a:r>
              <a:rPr lang="en-US" sz="3200" dirty="0" smtClean="0"/>
              <a:t>TOXIC SUBSTANCE RELEASES DATA</a:t>
            </a:r>
            <a:endParaRPr lang="en-US" sz="3200" baseline="-25000" dirty="0"/>
          </a:p>
        </p:txBody>
      </p:sp>
      <p:sp>
        <p:nvSpPr>
          <p:cNvPr id="10" name="Slide Number Placeholder 9"/>
          <p:cNvSpPr>
            <a:spLocks noGrp="1"/>
          </p:cNvSpPr>
          <p:nvPr>
            <p:ph type="sldNum" sz="quarter" idx="10"/>
          </p:nvPr>
        </p:nvSpPr>
        <p:spPr/>
        <p:txBody>
          <a:bodyPr/>
          <a:lstStyle/>
          <a:p>
            <a:fld id="{83DCE0FD-225F-4A7C-A2D5-29F3F12D3456}" type="slidenum">
              <a:rPr lang="en-US" smtClean="0"/>
              <a:t>88</a:t>
            </a:fld>
            <a:endParaRPr lang="en-US"/>
          </a:p>
        </p:txBody>
      </p:sp>
      <p:sp>
        <p:nvSpPr>
          <p:cNvPr id="5" name="Rectangle 4"/>
          <p:cNvSpPr/>
          <p:nvPr/>
        </p:nvSpPr>
        <p:spPr>
          <a:xfrm>
            <a:off x="6447496" y="4317828"/>
            <a:ext cx="2696503" cy="584775"/>
          </a:xfrm>
          <a:prstGeom prst="rect">
            <a:avLst/>
          </a:prstGeom>
        </p:spPr>
        <p:txBody>
          <a:bodyPr wrap="square">
            <a:spAutoFit/>
          </a:bodyPr>
          <a:lstStyle/>
          <a:p>
            <a:r>
              <a:rPr lang="en-US" sz="1600" dirty="0">
                <a:hlinkClick r:id="rId2"/>
              </a:rPr>
              <a:t>https://</a:t>
            </a:r>
            <a:r>
              <a:rPr lang="en-US" sz="1600" dirty="0" smtClean="0">
                <a:hlinkClick r:id="rId2"/>
              </a:rPr>
              <a:t>www.atsdr.cdc.gov/ntsip/index.html</a:t>
            </a:r>
            <a:r>
              <a:rPr lang="en-US" sz="1600" dirty="0" smtClean="0"/>
              <a:t> </a:t>
            </a:r>
            <a:endParaRPr lang="en-US" sz="1600" dirty="0"/>
          </a:p>
        </p:txBody>
      </p:sp>
      <p:sp>
        <p:nvSpPr>
          <p:cNvPr id="11"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04378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3DCE0FD-225F-4A7C-A2D5-29F3F12D3456}" type="slidenum">
              <a:rPr lang="en-US" smtClean="0"/>
              <a:t>89</a:t>
            </a:fld>
            <a:endParaRPr lang="en-US"/>
          </a:p>
        </p:txBody>
      </p:sp>
      <p:sp>
        <p:nvSpPr>
          <p:cNvPr id="5" name="Rectangle 4"/>
          <p:cNvSpPr/>
          <p:nvPr/>
        </p:nvSpPr>
        <p:spPr>
          <a:xfrm>
            <a:off x="93392" y="1486554"/>
            <a:ext cx="8742271" cy="3985706"/>
          </a:xfrm>
          <a:prstGeom prst="rect">
            <a:avLst/>
          </a:prstGeom>
        </p:spPr>
        <p:txBody>
          <a:bodyPr wrap="square">
            <a:spAutoFit/>
          </a:bodyPr>
          <a:lstStyle/>
          <a:p>
            <a:pPr marL="111125"/>
            <a:r>
              <a:rPr lang="en-US" sz="2400" b="1" dirty="0">
                <a:solidFill>
                  <a:schemeClr val="tx1">
                    <a:lumMod val="75000"/>
                    <a:lumOff val="25000"/>
                  </a:schemeClr>
                </a:solidFill>
                <a:latin typeface="Arial" panose="020B0604020202020204" pitchFamily="34" charset="0"/>
                <a:cs typeface="Arial" panose="020B0604020202020204" pitchFamily="34" charset="0"/>
              </a:rPr>
              <a:t>Tracking Network data can be used to: </a:t>
            </a:r>
          </a:p>
          <a:p>
            <a:pPr marL="346075" indent="-234950">
              <a:lnSpc>
                <a:spcPct val="100000"/>
              </a:lnSpc>
              <a:spcBef>
                <a:spcPts val="0"/>
              </a:spcBef>
              <a:buFont typeface="Arial" panose="020B0604020202020204" pitchFamily="34" charset="0"/>
              <a:buChar char="•"/>
            </a:pPr>
            <a:r>
              <a:rPr lang="en-US" sz="2100" dirty="0" smtClean="0">
                <a:solidFill>
                  <a:schemeClr val="tx1">
                    <a:lumMod val="75000"/>
                    <a:lumOff val="25000"/>
                  </a:schemeClr>
                </a:solidFill>
                <a:latin typeface="Arial" panose="020B0604020202020204" pitchFamily="34" charset="0"/>
                <a:cs typeface="Arial" panose="020B0604020202020204" pitchFamily="34" charset="0"/>
              </a:rPr>
              <a:t>Track </a:t>
            </a:r>
            <a:r>
              <a:rPr lang="en-US" sz="2100" dirty="0">
                <a:solidFill>
                  <a:schemeClr val="tx1">
                    <a:lumMod val="75000"/>
                    <a:lumOff val="25000"/>
                  </a:schemeClr>
                </a:solidFill>
                <a:latin typeface="Arial" panose="020B0604020202020204" pitchFamily="34" charset="0"/>
                <a:cs typeface="Arial" panose="020B0604020202020204" pitchFamily="34" charset="0"/>
              </a:rPr>
              <a:t>toxic substance release incidents reported by state health departments.</a:t>
            </a:r>
          </a:p>
          <a:p>
            <a:pPr marL="346075" indent="-234950">
              <a:lnSpc>
                <a:spcPct val="100000"/>
              </a:lnSpc>
              <a:spcBef>
                <a:spcPts val="0"/>
              </a:spcBef>
              <a:buFont typeface="Arial" panose="020B0604020202020204" pitchFamily="34" charset="0"/>
              <a:buChar char="•"/>
            </a:pPr>
            <a:r>
              <a:rPr lang="en-US" sz="2100" dirty="0">
                <a:solidFill>
                  <a:schemeClr val="tx1">
                    <a:lumMod val="75000"/>
                    <a:lumOff val="25000"/>
                  </a:schemeClr>
                </a:solidFill>
                <a:latin typeface="Arial" panose="020B0604020202020204" pitchFamily="34" charset="0"/>
                <a:cs typeface="Arial" panose="020B0604020202020204" pitchFamily="34" charset="0"/>
              </a:rPr>
              <a:t>M</a:t>
            </a:r>
            <a:r>
              <a:rPr lang="en-US" sz="2100" dirty="0" smtClean="0">
                <a:solidFill>
                  <a:schemeClr val="tx1">
                    <a:lumMod val="75000"/>
                    <a:lumOff val="25000"/>
                  </a:schemeClr>
                </a:solidFill>
                <a:latin typeface="Arial" panose="020B0604020202020204" pitchFamily="34" charset="0"/>
                <a:cs typeface="Arial" panose="020B0604020202020204" pitchFamily="34" charset="0"/>
              </a:rPr>
              <a:t>onitor </a:t>
            </a:r>
            <a:r>
              <a:rPr lang="en-US" sz="2100" dirty="0">
                <a:solidFill>
                  <a:schemeClr val="tx1">
                    <a:lumMod val="75000"/>
                    <a:lumOff val="25000"/>
                  </a:schemeClr>
                </a:solidFill>
                <a:latin typeface="Arial" panose="020B0604020202020204" pitchFamily="34" charset="0"/>
                <a:cs typeface="Arial" panose="020B0604020202020204" pitchFamily="34" charset="0"/>
              </a:rPr>
              <a:t>trends in acute toxic substance release incidents from various areas across the United States.</a:t>
            </a:r>
          </a:p>
          <a:p>
            <a:pPr marL="346075" indent="-234950">
              <a:lnSpc>
                <a:spcPct val="100000"/>
              </a:lnSpc>
              <a:spcBef>
                <a:spcPts val="0"/>
              </a:spcBef>
              <a:buFont typeface="Arial" panose="020B0604020202020204" pitchFamily="34" charset="0"/>
              <a:buChar char="•"/>
            </a:pPr>
            <a:r>
              <a:rPr lang="en-US" sz="2100" dirty="0">
                <a:solidFill>
                  <a:schemeClr val="tx1">
                    <a:lumMod val="75000"/>
                    <a:lumOff val="25000"/>
                  </a:schemeClr>
                </a:solidFill>
                <a:latin typeface="Arial" panose="020B0604020202020204" pitchFamily="34" charset="0"/>
                <a:cs typeface="Arial" panose="020B0604020202020204" pitchFamily="34" charset="0"/>
              </a:rPr>
              <a:t>E</a:t>
            </a:r>
            <a:r>
              <a:rPr lang="en-US" sz="2100" dirty="0" smtClean="0">
                <a:solidFill>
                  <a:schemeClr val="tx1">
                    <a:lumMod val="75000"/>
                    <a:lumOff val="25000"/>
                  </a:schemeClr>
                </a:solidFill>
                <a:latin typeface="Arial" panose="020B0604020202020204" pitchFamily="34" charset="0"/>
                <a:cs typeface="Arial" panose="020B0604020202020204" pitchFamily="34" charset="0"/>
              </a:rPr>
              <a:t>xamine </a:t>
            </a:r>
            <a:r>
              <a:rPr lang="en-US" sz="2100" dirty="0">
                <a:solidFill>
                  <a:schemeClr val="tx1">
                    <a:lumMod val="75000"/>
                    <a:lumOff val="25000"/>
                  </a:schemeClr>
                </a:solidFill>
                <a:latin typeface="Arial" panose="020B0604020202020204" pitchFamily="34" charset="0"/>
                <a:cs typeface="Arial" panose="020B0604020202020204" pitchFamily="34" charset="0"/>
              </a:rPr>
              <a:t>patterns and trends in locations of reported toxic substance releases, types of industries and substances involved, contributing factors, and the resulting injuries and public health actions </a:t>
            </a:r>
            <a:r>
              <a:rPr lang="en-US" sz="2100" dirty="0" smtClean="0">
                <a:solidFill>
                  <a:schemeClr val="tx1">
                    <a:lumMod val="75000"/>
                    <a:lumOff val="25000"/>
                  </a:schemeClr>
                </a:solidFill>
                <a:latin typeface="Arial" panose="020B0604020202020204" pitchFamily="34" charset="0"/>
                <a:cs typeface="Arial" panose="020B0604020202020204" pitchFamily="34" charset="0"/>
              </a:rPr>
              <a:t>(e.g., </a:t>
            </a:r>
            <a:r>
              <a:rPr lang="en-US" sz="2100" dirty="0">
                <a:solidFill>
                  <a:schemeClr val="tx1">
                    <a:lumMod val="75000"/>
                    <a:lumOff val="25000"/>
                  </a:schemeClr>
                </a:solidFill>
                <a:latin typeface="Arial" panose="020B0604020202020204" pitchFamily="34" charset="0"/>
                <a:cs typeface="Arial" panose="020B0604020202020204" pitchFamily="34" charset="0"/>
              </a:rPr>
              <a:t>evacuations, decontamination). </a:t>
            </a:r>
          </a:p>
          <a:p>
            <a:pPr marL="346075" indent="-234950">
              <a:lnSpc>
                <a:spcPct val="100000"/>
              </a:lnSpc>
              <a:spcBef>
                <a:spcPts val="0"/>
              </a:spcBef>
              <a:buFont typeface="Arial" panose="020B0604020202020204" pitchFamily="34" charset="0"/>
              <a:buChar char="•"/>
            </a:pPr>
            <a:r>
              <a:rPr lang="en-US" sz="2100" dirty="0">
                <a:solidFill>
                  <a:schemeClr val="tx1">
                    <a:lumMod val="75000"/>
                    <a:lumOff val="25000"/>
                  </a:schemeClr>
                </a:solidFill>
                <a:latin typeface="Arial" panose="020B0604020202020204" pitchFamily="34" charset="0"/>
                <a:cs typeface="Arial" panose="020B0604020202020204" pitchFamily="34" charset="0"/>
              </a:rPr>
              <a:t>B</a:t>
            </a:r>
            <a:r>
              <a:rPr lang="en-US" sz="2100" dirty="0" smtClean="0">
                <a:solidFill>
                  <a:schemeClr val="tx1">
                    <a:lumMod val="75000"/>
                    <a:lumOff val="25000"/>
                  </a:schemeClr>
                </a:solidFill>
                <a:latin typeface="Arial" panose="020B0604020202020204" pitchFamily="34" charset="0"/>
                <a:cs typeface="Arial" panose="020B0604020202020204" pitchFamily="34" charset="0"/>
              </a:rPr>
              <a:t>etter understand the </a:t>
            </a:r>
            <a:r>
              <a:rPr lang="en-US" sz="2100" dirty="0">
                <a:solidFill>
                  <a:schemeClr val="tx1">
                    <a:lumMod val="75000"/>
                    <a:lumOff val="25000"/>
                  </a:schemeClr>
                </a:solidFill>
                <a:latin typeface="Arial" panose="020B0604020202020204" pitchFamily="34" charset="0"/>
                <a:cs typeface="Arial" panose="020B0604020202020204" pitchFamily="34" charset="0"/>
              </a:rPr>
              <a:t>causes of incidents and injures, which can help public health officials focus prevention efforts and prepare for future toxic substance emergencies.</a:t>
            </a:r>
          </a:p>
        </p:txBody>
      </p:sp>
      <p:sp>
        <p:nvSpPr>
          <p:cNvPr id="6" name="Freeform 5"/>
          <p:cNvSpPr/>
          <p:nvPr/>
        </p:nvSpPr>
        <p:spPr>
          <a:xfrm>
            <a:off x="0"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7" name="Title 1"/>
          <p:cNvSpPr txBox="1">
            <a:spLocks/>
          </p:cNvSpPr>
          <p:nvPr/>
        </p:nvSpPr>
        <p:spPr>
          <a:xfrm>
            <a:off x="606063"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pPr>
              <a:lnSpc>
                <a:spcPct val="100000"/>
              </a:lnSpc>
              <a:spcBef>
                <a:spcPts val="0"/>
              </a:spcBef>
            </a:pPr>
            <a:r>
              <a:rPr lang="en-US" sz="3200" dirty="0" smtClean="0"/>
              <a:t>TOXIC SUBSTANCE RELEASES DATA</a:t>
            </a:r>
            <a:endParaRPr lang="en-US" sz="3200" baseline="-25000" dirty="0"/>
          </a:p>
        </p:txBody>
      </p:sp>
      <p:sp>
        <p:nvSpPr>
          <p:cNvPr id="8"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628048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3073" y="503115"/>
            <a:ext cx="5216142" cy="1421851"/>
          </a:xfrm>
        </p:spPr>
        <p:txBody>
          <a:bodyPr>
            <a:normAutofit/>
          </a:bodyPr>
          <a:lstStyle/>
          <a:p>
            <a:r>
              <a:rPr lang="en-US" sz="3200" cap="none" dirty="0" smtClean="0">
                <a:solidFill>
                  <a:schemeClr val="tx2"/>
                </a:solidFill>
              </a:rPr>
              <a:t>ENVIRONMENTAL HAZARDS</a:t>
            </a:r>
            <a:endParaRPr lang="en-US" sz="3200" cap="none" dirty="0">
              <a:solidFill>
                <a:schemeClr val="tx2"/>
              </a:solidFill>
            </a:endParaRPr>
          </a:p>
        </p:txBody>
      </p:sp>
      <p:sp>
        <p:nvSpPr>
          <p:cNvPr id="2" name="Slide Number Placeholder 1"/>
          <p:cNvSpPr>
            <a:spLocks noGrp="1"/>
          </p:cNvSpPr>
          <p:nvPr>
            <p:ph type="sldNum" sz="quarter" idx="12"/>
          </p:nvPr>
        </p:nvSpPr>
        <p:spPr/>
        <p:txBody>
          <a:bodyPr/>
          <a:lstStyle/>
          <a:p>
            <a:fld id="{83DCE0FD-225F-4A7C-A2D5-29F3F12D3456}" type="slidenum">
              <a:rPr lang="en-US" smtClean="0"/>
              <a:t>9</a:t>
            </a:fld>
            <a:endParaRPr lang="en-US"/>
          </a:p>
        </p:txBody>
      </p:sp>
      <p:sp>
        <p:nvSpPr>
          <p:cNvPr id="5"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818630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4" y="1489560"/>
            <a:ext cx="8694550" cy="4833629"/>
          </a:xfrm>
        </p:spPr>
        <p:txBody>
          <a:bodyPr>
            <a:noAutofit/>
          </a:bodyPr>
          <a:lstStyle/>
          <a:p>
            <a:pPr marL="0" indent="0">
              <a:lnSpc>
                <a:spcPct val="100000"/>
              </a:lnSpc>
              <a:spcBef>
                <a:spcPts val="0"/>
              </a:spcBef>
              <a:buNone/>
              <a:defRPr/>
            </a:pPr>
            <a:r>
              <a:rPr lang="en-US" sz="2200" dirty="0"/>
              <a:t>Drinking water quality is an important public health issue because contamination in a single system can expose many people at once</a:t>
            </a:r>
            <a:r>
              <a:rPr lang="en-US" sz="2200" dirty="0" smtClean="0"/>
              <a:t>. </a:t>
            </a:r>
          </a:p>
          <a:p>
            <a:pPr marL="0" indent="0">
              <a:lnSpc>
                <a:spcPct val="100000"/>
              </a:lnSpc>
              <a:spcBef>
                <a:spcPts val="0"/>
              </a:spcBef>
              <a:buNone/>
              <a:defRPr/>
            </a:pPr>
            <a:endParaRPr lang="en-US" sz="2200" dirty="0"/>
          </a:p>
          <a:p>
            <a:pPr marL="0" indent="0">
              <a:lnSpc>
                <a:spcPct val="100000"/>
              </a:lnSpc>
              <a:spcBef>
                <a:spcPts val="0"/>
              </a:spcBef>
              <a:buNone/>
              <a:defRPr/>
            </a:pPr>
            <a:r>
              <a:rPr lang="en-US" sz="2200" dirty="0" smtClean="0"/>
              <a:t>Drinking </a:t>
            </a:r>
            <a:r>
              <a:rPr lang="en-US" sz="2200" dirty="0"/>
              <a:t>water protection programs at the state and national levels play a critical role in ensuring high-quality drinking water and in protecting the public's health</a:t>
            </a:r>
            <a:r>
              <a:rPr lang="en-US" sz="2200" dirty="0" smtClean="0"/>
              <a:t>.</a:t>
            </a:r>
          </a:p>
          <a:p>
            <a:pPr marL="0" indent="0">
              <a:lnSpc>
                <a:spcPct val="100000"/>
              </a:lnSpc>
              <a:spcBef>
                <a:spcPts val="0"/>
              </a:spcBef>
              <a:buNone/>
              <a:defRPr/>
            </a:pPr>
            <a:endParaRPr lang="en-US" sz="2200" dirty="0" smtClean="0"/>
          </a:p>
          <a:p>
            <a:pPr>
              <a:spcBef>
                <a:spcPts val="0"/>
              </a:spcBef>
              <a:defRPr/>
            </a:pPr>
            <a:r>
              <a:rPr lang="en-US" sz="2200" dirty="0"/>
              <a:t>The Tracking Network has data and information about the levels of several contaminants that can be found in drinking water. While they are not gathered specifically to assess the level of exposure or to track changes in water quality over time, they can be used to determine the potential for public health impacts from contaminant levels of concern.</a:t>
            </a:r>
          </a:p>
          <a:p>
            <a:pPr marL="0" indent="0">
              <a:lnSpc>
                <a:spcPct val="100000"/>
              </a:lnSpc>
              <a:spcBef>
                <a:spcPts val="0"/>
              </a:spcBef>
              <a:buNone/>
              <a:defRPr/>
            </a:pPr>
            <a:endParaRPr lang="en-US" sz="2200" dirty="0"/>
          </a:p>
        </p:txBody>
      </p:sp>
      <p:sp>
        <p:nvSpPr>
          <p:cNvPr id="8" name="Freeform 7"/>
          <p:cNvSpPr/>
          <p:nvPr/>
        </p:nvSpPr>
        <p:spPr>
          <a:xfrm>
            <a:off x="-1" y="704839"/>
            <a:ext cx="628651"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5AB13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9" name="Title 1"/>
          <p:cNvSpPr txBox="1">
            <a:spLocks/>
          </p:cNvSpPr>
          <p:nvPr/>
        </p:nvSpPr>
        <p:spPr>
          <a:xfrm>
            <a:off x="606062" y="28527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pPr>
              <a:lnSpc>
                <a:spcPct val="100000"/>
              </a:lnSpc>
              <a:spcBef>
                <a:spcPts val="0"/>
              </a:spcBef>
            </a:pPr>
            <a:r>
              <a:rPr lang="en-US" sz="3200" dirty="0" smtClean="0"/>
              <a:t>WATER QUALITY DATA</a:t>
            </a:r>
            <a:endParaRPr lang="en-US" sz="3200" baseline="-25000" dirty="0"/>
          </a:p>
        </p:txBody>
      </p:sp>
      <p:sp>
        <p:nvSpPr>
          <p:cNvPr id="6" name="Slide Number Placeholder 5"/>
          <p:cNvSpPr>
            <a:spLocks noGrp="1"/>
          </p:cNvSpPr>
          <p:nvPr>
            <p:ph type="sldNum" sz="quarter" idx="10"/>
          </p:nvPr>
        </p:nvSpPr>
        <p:spPr/>
        <p:txBody>
          <a:bodyPr/>
          <a:lstStyle/>
          <a:p>
            <a:fld id="{83DCE0FD-225F-4A7C-A2D5-29F3F12D3456}" type="slidenum">
              <a:rPr lang="en-US" smtClean="0"/>
              <a:t>90</a:t>
            </a:fld>
            <a:endParaRPr lang="en-US"/>
          </a:p>
        </p:txBody>
      </p:sp>
      <p:sp>
        <p:nvSpPr>
          <p:cNvPr id="7"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45731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328" y="274638"/>
            <a:ext cx="8229600" cy="1143000"/>
          </a:xfrm>
        </p:spPr>
        <p:txBody>
          <a:bodyPr>
            <a:normAutofit/>
          </a:bodyPr>
          <a:lstStyle/>
          <a:p>
            <a:r>
              <a:rPr lang="en-US" sz="3200" b="1" dirty="0" smtClean="0"/>
              <a:t>HEALTH EFFECTS DATA</a:t>
            </a:r>
            <a:endParaRPr lang="en-US" sz="3200" b="1" dirty="0"/>
          </a:p>
        </p:txBody>
      </p:sp>
      <p:sp>
        <p:nvSpPr>
          <p:cNvPr id="3" name="Content Placeholder 2"/>
          <p:cNvSpPr>
            <a:spLocks noGrp="1"/>
          </p:cNvSpPr>
          <p:nvPr>
            <p:ph sz="half" idx="1"/>
          </p:nvPr>
        </p:nvSpPr>
        <p:spPr>
          <a:xfrm>
            <a:off x="314325" y="1547075"/>
            <a:ext cx="3921048" cy="4675536"/>
          </a:xfrm>
        </p:spPr>
        <p:txBody>
          <a:bodyPr>
            <a:normAutofit fontScale="85000" lnSpcReduction="20000"/>
          </a:bodyPr>
          <a:lstStyle/>
          <a:p>
            <a:pPr marL="0" indent="0">
              <a:lnSpc>
                <a:spcPct val="110000"/>
              </a:lnSpc>
              <a:spcBef>
                <a:spcPts val="0"/>
              </a:spcBef>
              <a:buNone/>
            </a:pPr>
            <a:r>
              <a:rPr lang="en-US" dirty="0" smtClean="0"/>
              <a:t>Health effect data also play </a:t>
            </a:r>
            <a:r>
              <a:rPr lang="en-US" dirty="0"/>
              <a:t>a vital role in tracking efforts. </a:t>
            </a:r>
          </a:p>
          <a:p>
            <a:pPr marL="0" indent="0">
              <a:lnSpc>
                <a:spcPct val="110000"/>
              </a:lnSpc>
              <a:spcBef>
                <a:spcPts val="0"/>
              </a:spcBef>
              <a:buNone/>
            </a:pPr>
            <a:endParaRPr lang="en-US" dirty="0" smtClean="0"/>
          </a:p>
          <a:p>
            <a:pPr marL="0" indent="0">
              <a:lnSpc>
                <a:spcPct val="110000"/>
              </a:lnSpc>
              <a:spcBef>
                <a:spcPts val="0"/>
              </a:spcBef>
              <a:buNone/>
            </a:pPr>
            <a:r>
              <a:rPr lang="en-US" dirty="0" smtClean="0"/>
              <a:t>Understanding </a:t>
            </a:r>
            <a:r>
              <a:rPr lang="en-US" dirty="0"/>
              <a:t>the </a:t>
            </a:r>
            <a:r>
              <a:rPr lang="en-US" dirty="0" smtClean="0"/>
              <a:t>trends in health effects related to environmental hazard exposures increases </a:t>
            </a:r>
            <a:r>
              <a:rPr lang="en-US" dirty="0"/>
              <a:t>public health professionals’ ability to </a:t>
            </a:r>
            <a:r>
              <a:rPr lang="en-US" dirty="0" smtClean="0"/>
              <a:t>prioritize resources and plan interventions and programs to protect public health.</a:t>
            </a:r>
            <a:endParaRPr lang="en-US" dirty="0"/>
          </a:p>
          <a:p>
            <a:pPr marL="0" indent="0">
              <a:lnSpc>
                <a:spcPct val="110000"/>
              </a:lnSpc>
              <a:spcBef>
                <a:spcPts val="0"/>
              </a:spcBef>
              <a:buNone/>
            </a:pPr>
            <a:endParaRPr lang="en-US" dirty="0"/>
          </a:p>
        </p:txBody>
      </p:sp>
      <p:sp>
        <p:nvSpPr>
          <p:cNvPr id="4" name="Rectangle 3"/>
          <p:cNvSpPr/>
          <p:nvPr/>
        </p:nvSpPr>
        <p:spPr>
          <a:xfrm>
            <a:off x="5040351" y="1478038"/>
            <a:ext cx="4103649" cy="4401205"/>
          </a:xfrm>
          <a:prstGeom prst="rect">
            <a:avLst/>
          </a:prstGeom>
          <a:solidFill>
            <a:schemeClr val="tx2"/>
          </a:solidFill>
          <a:ln>
            <a:solidFill>
              <a:schemeClr val="tx1"/>
            </a:solidFill>
          </a:ln>
        </p:spPr>
        <p:txBody>
          <a:bodyPr wrap="square">
            <a:spAutoFit/>
          </a:bodyPr>
          <a:lstStyle/>
          <a:p>
            <a:pPr algn="ctr"/>
            <a:r>
              <a:rPr lang="en-US" sz="2000" b="1" dirty="0" smtClean="0">
                <a:solidFill>
                  <a:schemeClr val="bg1"/>
                </a:solidFill>
                <a:latin typeface="Arial" panose="020B0604020202020204" pitchFamily="34" charset="0"/>
                <a:cs typeface="Arial" panose="020B0604020202020204" pitchFamily="34" charset="0"/>
              </a:rPr>
              <a:t>Health Effects Data </a:t>
            </a:r>
            <a:br>
              <a:rPr lang="en-US" sz="2000" b="1" dirty="0" smtClean="0">
                <a:solidFill>
                  <a:schemeClr val="bg1"/>
                </a:solidFill>
                <a:latin typeface="Arial" panose="020B0604020202020204" pitchFamily="34" charset="0"/>
                <a:cs typeface="Arial" panose="020B0604020202020204" pitchFamily="34" charset="0"/>
              </a:rPr>
            </a:br>
            <a:r>
              <a:rPr lang="en-US" sz="2000" b="1" dirty="0" smtClean="0">
                <a:solidFill>
                  <a:schemeClr val="bg1"/>
                </a:solidFill>
                <a:latin typeface="Arial" panose="020B0604020202020204" pitchFamily="34" charset="0"/>
                <a:cs typeface="Arial" panose="020B0604020202020204" pitchFamily="34" charset="0"/>
              </a:rPr>
              <a:t>on the Tracking Network </a:t>
            </a:r>
          </a:p>
          <a:p>
            <a:pPr marL="285750"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Asthma</a:t>
            </a: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Birth defects</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Cancer </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Carbon monoxide poisoning</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Childhood lead poisoning </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Chronic Obstructive Pulmonary Disease</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Developmental disabilities</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Heart disease</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Heat Stress Illness</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Reproductive and birth outcomes</a:t>
            </a:r>
          </a:p>
        </p:txBody>
      </p:sp>
      <p:sp>
        <p:nvSpPr>
          <p:cNvPr id="5" name="Freeform 4"/>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91</a:t>
            </a:fld>
            <a:endParaRPr lang="en-US"/>
          </a:p>
        </p:txBody>
      </p:sp>
      <p:sp>
        <p:nvSpPr>
          <p:cNvPr id="7" name="Next">
            <a:hlinkClick r:id="rId3"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822180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483451"/>
            <a:ext cx="8034903" cy="4749607"/>
          </a:xfrm>
        </p:spPr>
        <p:txBody>
          <a:bodyPr>
            <a:normAutofit/>
          </a:bodyPr>
          <a:lstStyle/>
          <a:p>
            <a:pPr marL="0" indent="0">
              <a:lnSpc>
                <a:spcPct val="100000"/>
              </a:lnSpc>
              <a:spcBef>
                <a:spcPts val="0"/>
              </a:spcBef>
              <a:buNone/>
              <a:defRPr/>
            </a:pPr>
            <a:r>
              <a:rPr lang="en-US" sz="2400" dirty="0" smtClean="0"/>
              <a:t>The </a:t>
            </a:r>
            <a:r>
              <a:rPr lang="en-US" sz="2400" dirty="0"/>
              <a:t>Tracking Network includes data on asthma hospitalizations and asthma prevalence, which is the number of people diagnosed with and living with asthma. </a:t>
            </a:r>
            <a:endParaRPr lang="en-US" sz="2400" dirty="0" smtClean="0"/>
          </a:p>
          <a:p>
            <a:pPr marL="0" indent="0">
              <a:lnSpc>
                <a:spcPct val="100000"/>
              </a:lnSpc>
              <a:spcBef>
                <a:spcPts val="0"/>
              </a:spcBef>
              <a:buNone/>
              <a:defRPr/>
            </a:pPr>
            <a:endParaRPr lang="en-US" sz="2400" dirty="0"/>
          </a:p>
          <a:p>
            <a:pPr marL="0" indent="0">
              <a:lnSpc>
                <a:spcPct val="100000"/>
              </a:lnSpc>
              <a:spcBef>
                <a:spcPts val="0"/>
              </a:spcBef>
              <a:buNone/>
              <a:defRPr/>
            </a:pPr>
            <a:r>
              <a:rPr lang="en-US" sz="2400" dirty="0" smtClean="0"/>
              <a:t>These </a:t>
            </a:r>
            <a:r>
              <a:rPr lang="en-US" sz="2400" dirty="0"/>
              <a:t>data are useful in providing estimates about the geographic distribution and effects of asthma among different populations. </a:t>
            </a:r>
            <a:r>
              <a:rPr lang="en-US" sz="2400" dirty="0" smtClean="0"/>
              <a:t>They can be </a:t>
            </a:r>
            <a:r>
              <a:rPr lang="en-US" sz="2400" dirty="0"/>
              <a:t>used to plan and evaluate asthma interventions. </a:t>
            </a:r>
            <a:endParaRPr lang="en-US" sz="2400" dirty="0" smtClean="0"/>
          </a:p>
          <a:p>
            <a:pPr marL="0" indent="0">
              <a:lnSpc>
                <a:spcPct val="100000"/>
              </a:lnSpc>
              <a:spcBef>
                <a:spcPts val="0"/>
              </a:spcBef>
              <a:buNone/>
              <a:defRPr/>
            </a:pPr>
            <a:endParaRPr lang="en-US" sz="2400" dirty="0"/>
          </a:p>
          <a:p>
            <a:pPr marL="0" indent="0">
              <a:lnSpc>
                <a:spcPct val="100000"/>
              </a:lnSpc>
              <a:spcBef>
                <a:spcPts val="0"/>
              </a:spcBef>
              <a:buNone/>
              <a:defRPr/>
            </a:pPr>
            <a:r>
              <a:rPr lang="en-US" sz="2400" dirty="0" smtClean="0"/>
              <a:t>Hospitalization </a:t>
            </a:r>
            <a:r>
              <a:rPr lang="en-US" sz="2400" dirty="0"/>
              <a:t>data come from Tracking grantees and asthma prevalence data come from CDC’s </a:t>
            </a:r>
            <a:r>
              <a:rPr lang="en-US" sz="2400" dirty="0">
                <a:solidFill>
                  <a:srgbClr val="02084E"/>
                </a:solidFill>
                <a:hlinkClick r:id="rId2"/>
              </a:rPr>
              <a:t>Behavioral Risk Factor Surveillance System (BRFSS</a:t>
            </a:r>
            <a:r>
              <a:rPr lang="en-US" sz="2400" dirty="0" smtClean="0">
                <a:solidFill>
                  <a:srgbClr val="02084E"/>
                </a:solidFill>
                <a:hlinkClick r:id="rId2"/>
              </a:rPr>
              <a:t>).</a:t>
            </a:r>
            <a:endParaRPr lang="en-US" sz="2400" dirty="0">
              <a:solidFill>
                <a:srgbClr val="02084E"/>
              </a:solidFill>
            </a:endParaRPr>
          </a:p>
        </p:txBody>
      </p:sp>
      <p:sp>
        <p:nvSpPr>
          <p:cNvPr id="6" name="Title 1"/>
          <p:cNvSpPr>
            <a:spLocks noGrp="1"/>
          </p:cNvSpPr>
          <p:nvPr>
            <p:ph type="title"/>
          </p:nvPr>
        </p:nvSpPr>
        <p:spPr>
          <a:xfrm>
            <a:off x="627328" y="274638"/>
            <a:ext cx="8229600" cy="1143000"/>
          </a:xfrm>
        </p:spPr>
        <p:txBody>
          <a:bodyPr>
            <a:normAutofit/>
          </a:bodyPr>
          <a:lstStyle/>
          <a:p>
            <a:r>
              <a:rPr lang="en-US" sz="3200" b="1" dirty="0" smtClean="0"/>
              <a:t>ASTHMA DATA</a:t>
            </a:r>
            <a:endParaRPr lang="en-US" sz="3200" b="1" dirty="0"/>
          </a:p>
        </p:txBody>
      </p:sp>
      <p:sp>
        <p:nvSpPr>
          <p:cNvPr id="7" name="Freeform 6"/>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92</a:t>
            </a:fld>
            <a:endParaRPr lang="en-US"/>
          </a:p>
        </p:txBody>
      </p:sp>
      <p:sp>
        <p:nvSpPr>
          <p:cNvPr id="2" name="Rectangle 1"/>
          <p:cNvSpPr/>
          <p:nvPr/>
        </p:nvSpPr>
        <p:spPr>
          <a:xfrm>
            <a:off x="1747278" y="6499063"/>
            <a:ext cx="1737976" cy="246221"/>
          </a:xfrm>
          <a:prstGeom prst="rect">
            <a:avLst/>
          </a:prstGeom>
        </p:spPr>
        <p:txBody>
          <a:bodyPr wrap="none">
            <a:spAutoFit/>
          </a:bodyPr>
          <a:lstStyle/>
          <a:p>
            <a:r>
              <a:rPr lang="en-US" sz="1000" dirty="0">
                <a:hlinkClick r:id="rId3"/>
              </a:rPr>
              <a:t>https://</a:t>
            </a:r>
            <a:r>
              <a:rPr lang="en-US" sz="1000" dirty="0" smtClean="0">
                <a:hlinkClick r:id="rId3"/>
              </a:rPr>
              <a:t>www.cdc.gov/brfss/</a:t>
            </a:r>
            <a:r>
              <a:rPr lang="en-US" sz="1000" dirty="0" smtClean="0"/>
              <a:t> </a:t>
            </a:r>
            <a:endParaRPr lang="en-US" sz="1000" dirty="0"/>
          </a:p>
        </p:txBody>
      </p:sp>
      <p:sp>
        <p:nvSpPr>
          <p:cNvPr id="9" name="Next">
            <a:hlinkClick r:id="rId4"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60262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520798"/>
            <a:ext cx="8034903" cy="4875105"/>
          </a:xfrm>
        </p:spPr>
        <p:txBody>
          <a:bodyPr>
            <a:normAutofit lnSpcReduction="10000"/>
          </a:bodyPr>
          <a:lstStyle/>
          <a:p>
            <a:pPr marL="0" indent="0">
              <a:buNone/>
              <a:defRPr/>
            </a:pPr>
            <a:r>
              <a:rPr lang="en-US" sz="2200" dirty="0" smtClean="0"/>
              <a:t>Birth defects data </a:t>
            </a:r>
            <a:r>
              <a:rPr lang="en-US" sz="2200" dirty="0"/>
              <a:t>on the Tracking Network come from several grantee states. </a:t>
            </a:r>
            <a:endParaRPr lang="en-US" sz="2200" dirty="0" smtClean="0"/>
          </a:p>
          <a:p>
            <a:pPr marL="0" indent="0">
              <a:buNone/>
              <a:defRPr/>
            </a:pPr>
            <a:endParaRPr lang="en-US" sz="2200" dirty="0" smtClean="0"/>
          </a:p>
          <a:p>
            <a:pPr marL="0" indent="0">
              <a:buNone/>
              <a:defRPr/>
            </a:pPr>
            <a:r>
              <a:rPr lang="en-US" sz="2200" dirty="0" smtClean="0"/>
              <a:t>Not </a:t>
            </a:r>
            <a:r>
              <a:rPr lang="en-US" sz="2200" dirty="0"/>
              <a:t>every state collects birth defects data. Among </a:t>
            </a:r>
            <a:r>
              <a:rPr lang="en-US" sz="2200" dirty="0" smtClean="0"/>
              <a:t>the </a:t>
            </a:r>
            <a:r>
              <a:rPr lang="en-US" sz="2200" dirty="0"/>
              <a:t>states that do collect birth defects data, not all of their surveillance systems collect data in the same way; so you should not compare information from one state to another. </a:t>
            </a:r>
            <a:endParaRPr lang="en-US" sz="2200" dirty="0" smtClean="0"/>
          </a:p>
          <a:p>
            <a:pPr marL="0" indent="0">
              <a:buNone/>
              <a:defRPr/>
            </a:pPr>
            <a:endParaRPr lang="en-US" sz="2200" dirty="0" smtClean="0"/>
          </a:p>
          <a:p>
            <a:pPr marL="0" indent="0">
              <a:buNone/>
              <a:defRPr/>
            </a:pPr>
            <a:r>
              <a:rPr lang="en-US" sz="2200" dirty="0" smtClean="0"/>
              <a:t>Comparisons </a:t>
            </a:r>
            <a:r>
              <a:rPr lang="en-US" sz="2200" dirty="0"/>
              <a:t>that can be made within a state include:</a:t>
            </a:r>
          </a:p>
          <a:p>
            <a:pPr marL="628650" lvl="1" indent="-171450"/>
            <a:r>
              <a:rPr lang="en-US" sz="2200" dirty="0"/>
              <a:t>Frequency of birth defects by area such as county,</a:t>
            </a:r>
          </a:p>
          <a:p>
            <a:pPr marL="628650" lvl="1" indent="-171450"/>
            <a:r>
              <a:rPr lang="en-US" sz="2200" dirty="0"/>
              <a:t>Frequency of birth defects over time, and</a:t>
            </a:r>
          </a:p>
          <a:p>
            <a:pPr marL="628650" lvl="1" indent="-171450"/>
            <a:r>
              <a:rPr lang="en-US" sz="2200" dirty="0"/>
              <a:t>Frequency of birth defects by race or ethnicity and changes in these measures over time</a:t>
            </a:r>
            <a:r>
              <a:rPr lang="en-US" sz="2200" dirty="0" smtClean="0"/>
              <a:t>.</a:t>
            </a:r>
            <a:endParaRPr lang="en-US" sz="2200" dirty="0"/>
          </a:p>
        </p:txBody>
      </p:sp>
      <p:sp>
        <p:nvSpPr>
          <p:cNvPr id="6" name="Title 1"/>
          <p:cNvSpPr>
            <a:spLocks noGrp="1"/>
          </p:cNvSpPr>
          <p:nvPr>
            <p:ph type="title"/>
          </p:nvPr>
        </p:nvSpPr>
        <p:spPr>
          <a:xfrm>
            <a:off x="627328" y="274638"/>
            <a:ext cx="8229600" cy="1143000"/>
          </a:xfrm>
        </p:spPr>
        <p:txBody>
          <a:bodyPr>
            <a:normAutofit/>
          </a:bodyPr>
          <a:lstStyle/>
          <a:p>
            <a:r>
              <a:rPr lang="en-US" sz="3200" b="1" dirty="0" smtClean="0"/>
              <a:t>BIRTH DEFECTS DATA</a:t>
            </a:r>
            <a:endParaRPr lang="en-US" sz="3200" b="1" dirty="0"/>
          </a:p>
        </p:txBody>
      </p:sp>
      <p:sp>
        <p:nvSpPr>
          <p:cNvPr id="7" name="Freeform 6"/>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93</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981782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483451"/>
            <a:ext cx="8721188" cy="4828610"/>
          </a:xfrm>
        </p:spPr>
        <p:txBody>
          <a:bodyPr>
            <a:noAutofit/>
          </a:bodyPr>
          <a:lstStyle/>
          <a:p>
            <a:pPr marL="0" indent="0">
              <a:lnSpc>
                <a:spcPct val="100000"/>
              </a:lnSpc>
              <a:spcBef>
                <a:spcPts val="0"/>
              </a:spcBef>
              <a:buNone/>
              <a:defRPr/>
            </a:pPr>
            <a:r>
              <a:rPr lang="en-US" sz="2200" dirty="0"/>
              <a:t>Cancer </a:t>
            </a:r>
            <a:r>
              <a:rPr lang="en-US" sz="2200" dirty="0" smtClean="0"/>
              <a:t>surveillance systems are the </a:t>
            </a:r>
            <a:r>
              <a:rPr lang="en-US" sz="2200" dirty="0"/>
              <a:t>most well-established and extensive disease surveillance </a:t>
            </a:r>
            <a:r>
              <a:rPr lang="en-US" sz="2200" dirty="0" smtClean="0"/>
              <a:t>networks </a:t>
            </a:r>
            <a:r>
              <a:rPr lang="en-US" sz="2200" dirty="0"/>
              <a:t>in the United States. The Tracking Network is making cancer incidence data easier to use by integrating the information with other health outcome data and environmental data. </a:t>
            </a:r>
            <a:endParaRPr lang="en-US" sz="2200" dirty="0" smtClean="0"/>
          </a:p>
          <a:p>
            <a:pPr marL="0" indent="0">
              <a:lnSpc>
                <a:spcPct val="100000"/>
              </a:lnSpc>
              <a:spcBef>
                <a:spcPts val="0"/>
              </a:spcBef>
              <a:buNone/>
              <a:defRPr/>
            </a:pPr>
            <a:endParaRPr lang="en-US" sz="2200" dirty="0"/>
          </a:p>
          <a:p>
            <a:pPr marL="0" indent="0">
              <a:lnSpc>
                <a:spcPct val="100000"/>
              </a:lnSpc>
              <a:spcBef>
                <a:spcPts val="0"/>
              </a:spcBef>
              <a:buNone/>
              <a:defRPr/>
            </a:pPr>
            <a:r>
              <a:rPr lang="en-US" sz="2200" dirty="0" smtClean="0"/>
              <a:t>In </a:t>
            </a:r>
            <a:r>
              <a:rPr lang="en-US" sz="2200" dirty="0"/>
              <a:t>addition, the Tracking Network can add to existing public health surveillance of cancer by examining potential ecological relationships with environmental exposures. </a:t>
            </a:r>
            <a:endParaRPr lang="en-US" sz="2200" dirty="0" smtClean="0"/>
          </a:p>
          <a:p>
            <a:pPr marL="0" indent="0">
              <a:lnSpc>
                <a:spcPct val="100000"/>
              </a:lnSpc>
              <a:spcBef>
                <a:spcPts val="0"/>
              </a:spcBef>
              <a:buNone/>
              <a:defRPr/>
            </a:pPr>
            <a:endParaRPr lang="en-US" sz="2200" dirty="0"/>
          </a:p>
          <a:p>
            <a:pPr marL="0" indent="0">
              <a:lnSpc>
                <a:spcPct val="100000"/>
              </a:lnSpc>
              <a:spcBef>
                <a:spcPts val="0"/>
              </a:spcBef>
              <a:buNone/>
              <a:defRPr/>
            </a:pPr>
            <a:r>
              <a:rPr lang="en-US" sz="2200" dirty="0" smtClean="0"/>
              <a:t>Cancer </a:t>
            </a:r>
            <a:r>
              <a:rPr lang="en-US" sz="2200" dirty="0"/>
              <a:t>data on the Tracking Network come from the National Cancer Institute’s Surveillance Epidemiology and End Results (SEER) Program and CDC’s National Program of Cancer Registries. </a:t>
            </a:r>
          </a:p>
        </p:txBody>
      </p:sp>
      <p:sp>
        <p:nvSpPr>
          <p:cNvPr id="6" name="Title 1"/>
          <p:cNvSpPr>
            <a:spLocks noGrp="1"/>
          </p:cNvSpPr>
          <p:nvPr>
            <p:ph type="title"/>
          </p:nvPr>
        </p:nvSpPr>
        <p:spPr>
          <a:xfrm>
            <a:off x="627328" y="274638"/>
            <a:ext cx="8229600" cy="1143000"/>
          </a:xfrm>
        </p:spPr>
        <p:txBody>
          <a:bodyPr>
            <a:normAutofit/>
          </a:bodyPr>
          <a:lstStyle/>
          <a:p>
            <a:r>
              <a:rPr lang="en-US" sz="3200" b="1" dirty="0" smtClean="0"/>
              <a:t>CANCER DATA</a:t>
            </a:r>
            <a:endParaRPr lang="en-US" sz="3200" b="1" dirty="0"/>
          </a:p>
        </p:txBody>
      </p:sp>
      <p:sp>
        <p:nvSpPr>
          <p:cNvPr id="7" name="Freeform 6"/>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94</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3883929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303305"/>
            <a:ext cx="8587485" cy="5100637"/>
          </a:xfrm>
        </p:spPr>
        <p:txBody>
          <a:bodyPr>
            <a:normAutofit fontScale="92500"/>
          </a:bodyPr>
          <a:lstStyle/>
          <a:p>
            <a:pPr marL="0" indent="0">
              <a:lnSpc>
                <a:spcPct val="100000"/>
              </a:lnSpc>
              <a:spcBef>
                <a:spcPts val="0"/>
              </a:spcBef>
              <a:buNone/>
              <a:defRPr/>
            </a:pPr>
            <a:r>
              <a:rPr lang="en-US" sz="2400" dirty="0" smtClean="0"/>
              <a:t>The </a:t>
            </a:r>
            <a:r>
              <a:rPr lang="en-US" sz="2400" dirty="0"/>
              <a:t>Tracking Network uses several sources to get state and local data about carbon monoxide (CO) poisoning. These sources include Tracking grantees’ hospital and emergency department databases and death certificate data collected by CDC’s National Vital Statistics System. </a:t>
            </a:r>
            <a:endParaRPr lang="en-US" sz="2400" dirty="0" smtClean="0"/>
          </a:p>
          <a:p>
            <a:pPr marL="0" indent="0">
              <a:buNone/>
            </a:pPr>
            <a:endParaRPr lang="en-US" sz="1600" dirty="0" smtClean="0"/>
          </a:p>
          <a:p>
            <a:pPr marL="0" indent="0">
              <a:buNone/>
            </a:pPr>
            <a:r>
              <a:rPr lang="en-US" sz="2400" dirty="0" smtClean="0"/>
              <a:t>Tracking CO </a:t>
            </a:r>
            <a:r>
              <a:rPr lang="en-US" sz="2400" dirty="0"/>
              <a:t>poisoning in a standard way over time can help </a:t>
            </a:r>
            <a:r>
              <a:rPr lang="en-US" sz="2400" dirty="0" smtClean="0"/>
              <a:t>us:</a:t>
            </a:r>
            <a:endParaRPr lang="en-US" sz="2400" dirty="0"/>
          </a:p>
          <a:p>
            <a:pPr lvl="1"/>
            <a:r>
              <a:rPr lang="en-US" sz="2200" dirty="0"/>
              <a:t>B</a:t>
            </a:r>
            <a:r>
              <a:rPr lang="en-US" sz="2200" dirty="0" smtClean="0"/>
              <a:t>etter </a:t>
            </a:r>
            <a:r>
              <a:rPr lang="en-US" sz="2200" dirty="0"/>
              <a:t>understand the health consequences of CO poisoning across the United States,</a:t>
            </a:r>
          </a:p>
          <a:p>
            <a:pPr lvl="1"/>
            <a:r>
              <a:rPr lang="en-US" sz="2200" dirty="0"/>
              <a:t>L</a:t>
            </a:r>
            <a:r>
              <a:rPr lang="en-US" sz="2200" dirty="0" smtClean="0"/>
              <a:t>earn </a:t>
            </a:r>
            <a:r>
              <a:rPr lang="en-US" sz="2200" dirty="0"/>
              <a:t>about the effects of long-term exposures to low levels of CO,</a:t>
            </a:r>
          </a:p>
          <a:p>
            <a:pPr lvl="1"/>
            <a:r>
              <a:rPr lang="en-US" sz="2200" dirty="0"/>
              <a:t>M</a:t>
            </a:r>
            <a:r>
              <a:rPr lang="en-US" sz="2200" dirty="0" smtClean="0"/>
              <a:t>onitor </a:t>
            </a:r>
            <a:r>
              <a:rPr lang="en-US" sz="2200" dirty="0"/>
              <a:t>trends,</a:t>
            </a:r>
          </a:p>
          <a:p>
            <a:pPr lvl="1"/>
            <a:r>
              <a:rPr lang="en-US" sz="2200" dirty="0"/>
              <a:t>I</a:t>
            </a:r>
            <a:r>
              <a:rPr lang="en-US" sz="2200" dirty="0" smtClean="0"/>
              <a:t>dentify </a:t>
            </a:r>
            <a:r>
              <a:rPr lang="en-US" sz="2200" dirty="0"/>
              <a:t>high risk groups, and</a:t>
            </a:r>
          </a:p>
          <a:p>
            <a:pPr lvl="1"/>
            <a:r>
              <a:rPr lang="en-US" sz="2200" dirty="0"/>
              <a:t>D</a:t>
            </a:r>
            <a:r>
              <a:rPr lang="en-US" sz="2200" dirty="0" smtClean="0"/>
              <a:t>etermine </a:t>
            </a:r>
            <a:r>
              <a:rPr lang="en-US" sz="2200" dirty="0"/>
              <a:t>the impact of public health policy aimed at preventing CO poisoning.</a:t>
            </a:r>
          </a:p>
          <a:p>
            <a:pPr marL="0" indent="0">
              <a:lnSpc>
                <a:spcPct val="100000"/>
              </a:lnSpc>
              <a:spcBef>
                <a:spcPts val="0"/>
              </a:spcBef>
              <a:buNone/>
              <a:defRPr/>
            </a:pPr>
            <a:endParaRPr lang="en-US" sz="2400" dirty="0"/>
          </a:p>
          <a:p>
            <a:endParaRPr lang="en-US" sz="2400" dirty="0"/>
          </a:p>
        </p:txBody>
      </p:sp>
      <p:sp>
        <p:nvSpPr>
          <p:cNvPr id="6" name="Title 1"/>
          <p:cNvSpPr>
            <a:spLocks noGrp="1"/>
          </p:cNvSpPr>
          <p:nvPr>
            <p:ph type="title"/>
          </p:nvPr>
        </p:nvSpPr>
        <p:spPr>
          <a:xfrm>
            <a:off x="627328" y="274638"/>
            <a:ext cx="8229600" cy="1143000"/>
          </a:xfrm>
        </p:spPr>
        <p:txBody>
          <a:bodyPr>
            <a:normAutofit/>
          </a:bodyPr>
          <a:lstStyle/>
          <a:p>
            <a:r>
              <a:rPr lang="en-US" sz="3200" b="1" dirty="0" smtClean="0"/>
              <a:t>CARBON MONOXIDE POISONING DATA</a:t>
            </a:r>
            <a:endParaRPr lang="en-US" sz="3200" b="1" dirty="0"/>
          </a:p>
        </p:txBody>
      </p:sp>
      <p:sp>
        <p:nvSpPr>
          <p:cNvPr id="7" name="Freeform 6"/>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95</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68202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495958"/>
            <a:ext cx="8103700" cy="5185667"/>
          </a:xfrm>
        </p:spPr>
        <p:txBody>
          <a:bodyPr>
            <a:noAutofit/>
          </a:bodyPr>
          <a:lstStyle/>
          <a:p>
            <a:pPr marL="0" indent="0">
              <a:lnSpc>
                <a:spcPct val="100000"/>
              </a:lnSpc>
              <a:spcBef>
                <a:spcPts val="0"/>
              </a:spcBef>
              <a:buNone/>
              <a:defRPr/>
            </a:pPr>
            <a:r>
              <a:rPr lang="en-US" sz="2000" dirty="0" smtClean="0"/>
              <a:t>The </a:t>
            </a:r>
            <a:r>
              <a:rPr lang="en-US" sz="2000" dirty="0"/>
              <a:t>Tracking Network uses several sources to get state and local data about lead </a:t>
            </a:r>
            <a:r>
              <a:rPr lang="en-US" sz="2000" dirty="0" smtClean="0"/>
              <a:t>poisoning, including data </a:t>
            </a:r>
            <a:r>
              <a:rPr lang="en-US" sz="2000" dirty="0"/>
              <a:t>collected by state and local childhood lead poisoning prevention programs</a:t>
            </a:r>
            <a:r>
              <a:rPr lang="en-US" sz="2000" dirty="0" smtClean="0"/>
              <a:t>. It provides information about blood lead testing and blood lead levels among children born in the same year, known as a birth cohort. </a:t>
            </a:r>
          </a:p>
          <a:p>
            <a:pPr marL="0" indent="0">
              <a:lnSpc>
                <a:spcPct val="100000"/>
              </a:lnSpc>
              <a:spcBef>
                <a:spcPts val="0"/>
              </a:spcBef>
              <a:buNone/>
              <a:defRPr/>
            </a:pPr>
            <a:endParaRPr lang="en-US" sz="1800" dirty="0"/>
          </a:p>
          <a:p>
            <a:pPr marL="0" indent="0">
              <a:lnSpc>
                <a:spcPct val="100000"/>
              </a:lnSpc>
              <a:spcBef>
                <a:spcPts val="0"/>
              </a:spcBef>
              <a:buNone/>
              <a:defRPr/>
            </a:pPr>
            <a:r>
              <a:rPr lang="en-US" sz="2000" dirty="0" smtClean="0"/>
              <a:t>The </a:t>
            </a:r>
            <a:r>
              <a:rPr lang="en-US" sz="2000" dirty="0"/>
              <a:t>Tracking Network also uses U.S. Census data to provide information about the number of homes built before 1950 and the poverty level in a specific area. </a:t>
            </a:r>
            <a:r>
              <a:rPr lang="en-US" sz="2000" dirty="0" smtClean="0"/>
              <a:t>Living </a:t>
            </a:r>
            <a:r>
              <a:rPr lang="en-US" sz="2000" dirty="0"/>
              <a:t>in homes built before the 1950s and living in poverty have been </a:t>
            </a:r>
            <a:r>
              <a:rPr lang="en-US" sz="2000" dirty="0" smtClean="0"/>
              <a:t>identified </a:t>
            </a:r>
            <a:r>
              <a:rPr lang="en-US" sz="2000" dirty="0"/>
              <a:t>as risk factors for elevated blood lead levels in children. </a:t>
            </a:r>
            <a:endParaRPr lang="en-US" sz="2000" dirty="0" smtClean="0"/>
          </a:p>
          <a:p>
            <a:pPr marL="0" indent="0">
              <a:lnSpc>
                <a:spcPct val="100000"/>
              </a:lnSpc>
              <a:spcBef>
                <a:spcPts val="0"/>
              </a:spcBef>
              <a:buNone/>
              <a:defRPr/>
            </a:pPr>
            <a:endParaRPr lang="en-US" sz="1800" dirty="0"/>
          </a:p>
          <a:p>
            <a:pPr marL="0" indent="0">
              <a:lnSpc>
                <a:spcPct val="100000"/>
              </a:lnSpc>
              <a:spcBef>
                <a:spcPts val="0"/>
              </a:spcBef>
              <a:buNone/>
              <a:defRPr/>
            </a:pPr>
            <a:r>
              <a:rPr lang="en-US" sz="2000" dirty="0"/>
              <a:t>Having measures for blood lead levels and a measure for age of housing together on the Tracking Network can help assess testing within areas of high risk</a:t>
            </a:r>
            <a:r>
              <a:rPr lang="en-US" sz="2000" dirty="0" smtClean="0"/>
              <a:t>.</a:t>
            </a:r>
          </a:p>
        </p:txBody>
      </p:sp>
      <p:sp>
        <p:nvSpPr>
          <p:cNvPr id="6" name="Title 1"/>
          <p:cNvSpPr>
            <a:spLocks noGrp="1"/>
          </p:cNvSpPr>
          <p:nvPr>
            <p:ph type="title"/>
          </p:nvPr>
        </p:nvSpPr>
        <p:spPr>
          <a:xfrm>
            <a:off x="627328" y="274638"/>
            <a:ext cx="8229600" cy="1143000"/>
          </a:xfrm>
        </p:spPr>
        <p:txBody>
          <a:bodyPr>
            <a:normAutofit/>
          </a:bodyPr>
          <a:lstStyle/>
          <a:p>
            <a:r>
              <a:rPr lang="en-US" sz="3200" b="1" dirty="0" smtClean="0"/>
              <a:t>CHILDHOOD LEAD POISONING DATA</a:t>
            </a:r>
            <a:endParaRPr lang="en-US" sz="3200" b="1" dirty="0"/>
          </a:p>
        </p:txBody>
      </p:sp>
      <p:sp>
        <p:nvSpPr>
          <p:cNvPr id="7" name="Freeform 6"/>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96</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2714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499921"/>
            <a:ext cx="7886700" cy="4916858"/>
          </a:xfrm>
        </p:spPr>
        <p:txBody>
          <a:bodyPr>
            <a:normAutofit/>
          </a:bodyPr>
          <a:lstStyle/>
          <a:p>
            <a:pPr marL="0" indent="0">
              <a:buNone/>
            </a:pPr>
            <a:r>
              <a:rPr lang="en-US" sz="2200" dirty="0"/>
              <a:t>The Tracking Network uses data from the U.S. Census Bureau, hospital and emergency department databases provided by state and/or local health departments, and death certificates from </a:t>
            </a:r>
            <a:r>
              <a:rPr lang="en-US" sz="2200" dirty="0" smtClean="0"/>
              <a:t>CDC’s </a:t>
            </a:r>
            <a:r>
              <a:rPr lang="en-US" sz="2200" dirty="0"/>
              <a:t>National Center for Health Statistics to calculate state and local data about </a:t>
            </a:r>
            <a:r>
              <a:rPr lang="en-US" sz="2200" dirty="0" smtClean="0"/>
              <a:t>COPD. </a:t>
            </a:r>
          </a:p>
          <a:p>
            <a:pPr marL="0" indent="0">
              <a:buNone/>
            </a:pPr>
            <a:endParaRPr lang="en-US" sz="2400" dirty="0"/>
          </a:p>
          <a:p>
            <a:pPr marL="0" indent="0">
              <a:buNone/>
            </a:pPr>
            <a:r>
              <a:rPr lang="en-US" sz="2200" dirty="0"/>
              <a:t>Tracking COPD in a standard way will help us:</a:t>
            </a:r>
          </a:p>
          <a:p>
            <a:pPr lvl="1"/>
            <a:r>
              <a:rPr lang="en-US" sz="2000" dirty="0"/>
              <a:t>A</a:t>
            </a:r>
            <a:r>
              <a:rPr lang="en-US" sz="2000" dirty="0" smtClean="0"/>
              <a:t>ssess </a:t>
            </a:r>
            <a:r>
              <a:rPr lang="en-US" sz="2000" dirty="0"/>
              <a:t>the burden of </a:t>
            </a:r>
            <a:r>
              <a:rPr lang="en-US" sz="2000" dirty="0" smtClean="0"/>
              <a:t>COPD;</a:t>
            </a:r>
            <a:endParaRPr lang="en-US" sz="2000" dirty="0"/>
          </a:p>
          <a:p>
            <a:pPr lvl="1"/>
            <a:r>
              <a:rPr lang="en-US" sz="2000" dirty="0"/>
              <a:t>E</a:t>
            </a:r>
            <a:r>
              <a:rPr lang="en-US" sz="2000" dirty="0" smtClean="0"/>
              <a:t>xamine </a:t>
            </a:r>
            <a:r>
              <a:rPr lang="en-US" sz="2000" dirty="0"/>
              <a:t>trends over </a:t>
            </a:r>
            <a:r>
              <a:rPr lang="en-US" sz="2000" dirty="0" smtClean="0"/>
              <a:t>time;</a:t>
            </a:r>
            <a:endParaRPr lang="en-US" sz="2000" dirty="0"/>
          </a:p>
          <a:p>
            <a:pPr lvl="1"/>
            <a:r>
              <a:rPr lang="en-US" sz="2000" dirty="0"/>
              <a:t>I</a:t>
            </a:r>
            <a:r>
              <a:rPr lang="en-US" sz="2000" dirty="0" smtClean="0"/>
              <a:t>dentify </a:t>
            </a:r>
            <a:r>
              <a:rPr lang="en-US" sz="2000" dirty="0"/>
              <a:t>high-risk groups in need of targeted </a:t>
            </a:r>
            <a:r>
              <a:rPr lang="en-US" sz="2000" dirty="0" smtClean="0"/>
              <a:t>intervention;</a:t>
            </a:r>
          </a:p>
          <a:p>
            <a:pPr lvl="1"/>
            <a:r>
              <a:rPr lang="en-US" sz="2000" dirty="0" smtClean="0"/>
              <a:t>Assess </a:t>
            </a:r>
            <a:r>
              <a:rPr lang="en-US" sz="2000" dirty="0"/>
              <a:t>geographic </a:t>
            </a:r>
            <a:r>
              <a:rPr lang="en-US" sz="2000" dirty="0" smtClean="0"/>
              <a:t>differences; </a:t>
            </a:r>
            <a:r>
              <a:rPr lang="en-US" sz="2000" dirty="0"/>
              <a:t>and</a:t>
            </a:r>
          </a:p>
          <a:p>
            <a:pPr lvl="1"/>
            <a:r>
              <a:rPr lang="en-US" sz="2000" dirty="0"/>
              <a:t>E</a:t>
            </a:r>
            <a:r>
              <a:rPr lang="en-US" sz="2000" dirty="0" smtClean="0"/>
              <a:t>nhance </a:t>
            </a:r>
            <a:r>
              <a:rPr lang="en-US" sz="2000" dirty="0"/>
              <a:t>prevention, education, and evaluation efforts</a:t>
            </a:r>
            <a:r>
              <a:rPr lang="en-US" sz="2000" dirty="0" smtClean="0"/>
              <a:t>.</a:t>
            </a:r>
            <a:endParaRPr lang="en-US" sz="2000" dirty="0"/>
          </a:p>
        </p:txBody>
      </p:sp>
      <p:sp>
        <p:nvSpPr>
          <p:cNvPr id="5" name="Title 1"/>
          <p:cNvSpPr txBox="1">
            <a:spLocks/>
          </p:cNvSpPr>
          <p:nvPr/>
        </p:nvSpPr>
        <p:spPr>
          <a:xfrm>
            <a:off x="627328"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2"/>
                </a:solidFill>
                <a:latin typeface="Arial"/>
                <a:ea typeface="+mj-ea"/>
                <a:cs typeface="Arial"/>
              </a:defRPr>
            </a:lvl1pPr>
          </a:lstStyle>
          <a:p>
            <a:r>
              <a:rPr lang="en-US" sz="3200" dirty="0" smtClean="0"/>
              <a:t>CHRONIC OBSTRUCTIVE PULMONARY DISEASE (COPD) DATA</a:t>
            </a:r>
            <a:endParaRPr lang="en-US" sz="3200" dirty="0"/>
          </a:p>
        </p:txBody>
      </p:sp>
      <p:sp>
        <p:nvSpPr>
          <p:cNvPr id="6" name="Freeform 5"/>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97</a:t>
            </a:fld>
            <a:endParaRPr lang="en-US"/>
          </a:p>
        </p:txBody>
      </p:sp>
      <p:sp>
        <p:nvSpPr>
          <p:cNvPr id="7"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4081056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483451"/>
            <a:ext cx="8643937" cy="1259043"/>
          </a:xfrm>
        </p:spPr>
        <p:txBody>
          <a:bodyPr>
            <a:noAutofit/>
          </a:bodyPr>
          <a:lstStyle/>
          <a:p>
            <a:pPr marL="0" indent="0">
              <a:buNone/>
            </a:pPr>
            <a:r>
              <a:rPr lang="en-US" sz="2000" dirty="0" smtClean="0"/>
              <a:t>No </a:t>
            </a:r>
            <a:r>
              <a:rPr lang="en-US" sz="2000" dirty="0"/>
              <a:t>nationwide system actively tracks all developmental disabilities. The </a:t>
            </a:r>
            <a:r>
              <a:rPr lang="en-US" sz="2000" dirty="0" smtClean="0"/>
              <a:t>Tracking </a:t>
            </a:r>
            <a:r>
              <a:rPr lang="en-US" sz="2000" dirty="0"/>
              <a:t>Network is currently using two developmental disabilities data sources: CDC's Autism and Developmental Disabilities Monitoring (ADDM) Network, and the Department of Education's Individuals with Disabilities Education Act (IDEA). </a:t>
            </a:r>
          </a:p>
        </p:txBody>
      </p:sp>
      <p:sp>
        <p:nvSpPr>
          <p:cNvPr id="5" name="Rectangle 4"/>
          <p:cNvSpPr/>
          <p:nvPr/>
        </p:nvSpPr>
        <p:spPr>
          <a:xfrm>
            <a:off x="6194502" y="2976367"/>
            <a:ext cx="2949498" cy="2862322"/>
          </a:xfrm>
          <a:prstGeom prst="rect">
            <a:avLst/>
          </a:prstGeom>
          <a:solidFill>
            <a:schemeClr val="tx2"/>
          </a:solidFill>
          <a:ln>
            <a:solidFill>
              <a:srgbClr val="003C9F"/>
            </a:solidFill>
          </a:ln>
        </p:spPr>
        <p:txBody>
          <a:bodyPr wrap="square">
            <a:spAutoFit/>
          </a:bodyPr>
          <a:lstStyle/>
          <a:p>
            <a:r>
              <a:rPr lang="en-US" dirty="0">
                <a:solidFill>
                  <a:schemeClr val="bg1"/>
                </a:solidFill>
              </a:rPr>
              <a:t>Although causes of specific developmental disabilities are often not known, these disabilities were chosen because some scientific evidence suggests environmental exposures may play a role in developing these conditions. </a:t>
            </a:r>
            <a:endParaRPr lang="en-US" dirty="0" smtClean="0">
              <a:solidFill>
                <a:schemeClr val="bg1"/>
              </a:solidFill>
            </a:endParaRPr>
          </a:p>
        </p:txBody>
      </p:sp>
      <p:sp>
        <p:nvSpPr>
          <p:cNvPr id="6" name="Rectangle 5"/>
          <p:cNvSpPr/>
          <p:nvPr/>
        </p:nvSpPr>
        <p:spPr>
          <a:xfrm>
            <a:off x="314324" y="3165827"/>
            <a:ext cx="5880178" cy="2862322"/>
          </a:xfrm>
          <a:prstGeom prst="rect">
            <a:avLst/>
          </a:prstGeom>
        </p:spPr>
        <p:txBody>
          <a:bodyPr wrap="square">
            <a:spAutoFit/>
          </a:bodyPr>
          <a:lstStyle/>
          <a:p>
            <a:r>
              <a:rPr lang="en-US" b="1" dirty="0"/>
              <a:t>ADDM Network</a:t>
            </a:r>
            <a:r>
              <a:rPr lang="en-US" dirty="0"/>
              <a:t>: </a:t>
            </a:r>
            <a:r>
              <a:rPr lang="en-US" dirty="0" smtClean="0"/>
              <a:t>Monitors </a:t>
            </a:r>
            <a:r>
              <a:rPr lang="en-US" dirty="0"/>
              <a:t>autism spectrum disorders (ASDs) and other developmental disabilities for several locations across the country in order to estimate the population prevalence of ASDs among 8-year-old children.</a:t>
            </a:r>
          </a:p>
          <a:p>
            <a:endParaRPr lang="en-US" b="1" dirty="0" smtClean="0"/>
          </a:p>
          <a:p>
            <a:r>
              <a:rPr lang="en-US" b="1" dirty="0" smtClean="0"/>
              <a:t>IDEA</a:t>
            </a:r>
            <a:r>
              <a:rPr lang="en-US" dirty="0"/>
              <a:t>: </a:t>
            </a:r>
            <a:r>
              <a:rPr lang="en-US" dirty="0" smtClean="0"/>
              <a:t>Provides </a:t>
            </a:r>
            <a:r>
              <a:rPr lang="en-US" dirty="0"/>
              <a:t>an estimate of children who are receiving public special education services in the United States. IDEA data are collected for regulatory purposes and implementation varies from state to state. </a:t>
            </a:r>
          </a:p>
        </p:txBody>
      </p:sp>
      <p:sp>
        <p:nvSpPr>
          <p:cNvPr id="8" name="Title 1"/>
          <p:cNvSpPr>
            <a:spLocks noGrp="1"/>
          </p:cNvSpPr>
          <p:nvPr>
            <p:ph type="title"/>
          </p:nvPr>
        </p:nvSpPr>
        <p:spPr>
          <a:xfrm>
            <a:off x="627328" y="274638"/>
            <a:ext cx="8229600" cy="1143000"/>
          </a:xfrm>
        </p:spPr>
        <p:txBody>
          <a:bodyPr>
            <a:normAutofit/>
          </a:bodyPr>
          <a:lstStyle/>
          <a:p>
            <a:r>
              <a:rPr lang="en-US" sz="3200" b="1" dirty="0" smtClean="0"/>
              <a:t>DEVELOPMENTAL DISABILITIES DATA</a:t>
            </a:r>
            <a:endParaRPr lang="en-US" sz="3200" b="1" dirty="0"/>
          </a:p>
        </p:txBody>
      </p:sp>
      <p:sp>
        <p:nvSpPr>
          <p:cNvPr id="9" name="Freeform 8"/>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10" name="Slide Number Placeholder 9"/>
          <p:cNvSpPr>
            <a:spLocks noGrp="1"/>
          </p:cNvSpPr>
          <p:nvPr>
            <p:ph type="sldNum" sz="quarter" idx="10"/>
          </p:nvPr>
        </p:nvSpPr>
        <p:spPr/>
        <p:txBody>
          <a:bodyPr/>
          <a:lstStyle/>
          <a:p>
            <a:fld id="{83DCE0FD-225F-4A7C-A2D5-29F3F12D3456}" type="slidenum">
              <a:rPr lang="en-US" smtClean="0"/>
              <a:t>98</a:t>
            </a:fld>
            <a:endParaRPr lang="en-US"/>
          </a:p>
        </p:txBody>
      </p:sp>
      <p:sp>
        <p:nvSpPr>
          <p:cNvPr id="11"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706956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506398"/>
            <a:ext cx="8743530" cy="4691063"/>
          </a:xfrm>
        </p:spPr>
        <p:txBody>
          <a:bodyPr>
            <a:normAutofit fontScale="62500" lnSpcReduction="20000"/>
          </a:bodyPr>
          <a:lstStyle/>
          <a:p>
            <a:pPr marL="0" indent="0">
              <a:lnSpc>
                <a:spcPct val="120000"/>
              </a:lnSpc>
              <a:spcBef>
                <a:spcPts val="0"/>
              </a:spcBef>
              <a:buNone/>
              <a:defRPr/>
            </a:pPr>
            <a:r>
              <a:rPr lang="en-US" sz="3200" dirty="0" smtClean="0"/>
              <a:t>Currently</a:t>
            </a:r>
            <a:r>
              <a:rPr lang="en-US" sz="3200" dirty="0"/>
              <a:t>, the United States does not have a single heart attack surveillance system, nor does a surveillance system exist for coronary heart disease in general. </a:t>
            </a:r>
            <a:endParaRPr lang="en-US" sz="3200" dirty="0" smtClean="0"/>
          </a:p>
          <a:p>
            <a:pPr marL="0" indent="0">
              <a:lnSpc>
                <a:spcPct val="120000"/>
              </a:lnSpc>
              <a:spcBef>
                <a:spcPts val="0"/>
              </a:spcBef>
              <a:buNone/>
              <a:defRPr/>
            </a:pPr>
            <a:endParaRPr lang="en-US" sz="3200" dirty="0"/>
          </a:p>
          <a:p>
            <a:pPr marL="0" indent="0">
              <a:lnSpc>
                <a:spcPct val="120000"/>
              </a:lnSpc>
              <a:spcBef>
                <a:spcPts val="0"/>
              </a:spcBef>
              <a:buNone/>
            </a:pPr>
            <a:r>
              <a:rPr lang="en-US" sz="3200" dirty="0" smtClean="0"/>
              <a:t>The </a:t>
            </a:r>
            <a:r>
              <a:rPr lang="en-US" sz="3200" dirty="0"/>
              <a:t>Tracking Network hosts </a:t>
            </a:r>
            <a:r>
              <a:rPr lang="en-US" sz="3200" dirty="0" smtClean="0"/>
              <a:t>mortality data for heart attack and ischemic heart disease from </a:t>
            </a:r>
            <a:r>
              <a:rPr lang="en-US" sz="3200" dirty="0"/>
              <a:t>CDC’s National Center for Health Statistics</a:t>
            </a:r>
            <a:r>
              <a:rPr lang="en-US" sz="3200" dirty="0" smtClean="0"/>
              <a:t> as well as heart </a:t>
            </a:r>
            <a:r>
              <a:rPr lang="en-US" sz="3200" dirty="0"/>
              <a:t>attack hospitalization data from Tracking grantees. </a:t>
            </a:r>
            <a:endParaRPr lang="en-US" sz="3200" dirty="0" smtClean="0"/>
          </a:p>
          <a:p>
            <a:pPr marL="0" indent="0">
              <a:lnSpc>
                <a:spcPct val="120000"/>
              </a:lnSpc>
              <a:spcBef>
                <a:spcPts val="0"/>
              </a:spcBef>
              <a:buNone/>
              <a:defRPr/>
            </a:pPr>
            <a:endParaRPr lang="en-US" sz="3200" dirty="0"/>
          </a:p>
          <a:p>
            <a:pPr marL="0" indent="0">
              <a:lnSpc>
                <a:spcPct val="120000"/>
              </a:lnSpc>
              <a:spcBef>
                <a:spcPts val="0"/>
              </a:spcBef>
              <a:buNone/>
              <a:defRPr/>
            </a:pPr>
            <a:r>
              <a:rPr lang="en-US" sz="3200" dirty="0" smtClean="0"/>
              <a:t>Tracking </a:t>
            </a:r>
            <a:r>
              <a:rPr lang="en-US" sz="3200" dirty="0"/>
              <a:t>heart disease will help with:</a:t>
            </a:r>
          </a:p>
          <a:p>
            <a:pPr lvl="1">
              <a:lnSpc>
                <a:spcPct val="120000"/>
              </a:lnSpc>
              <a:spcBef>
                <a:spcPts val="0"/>
              </a:spcBef>
            </a:pPr>
            <a:r>
              <a:rPr lang="en-US" sz="2900" dirty="0"/>
              <a:t>E</a:t>
            </a:r>
            <a:r>
              <a:rPr lang="en-US" sz="2900" dirty="0" smtClean="0"/>
              <a:t>xamination </a:t>
            </a:r>
            <a:r>
              <a:rPr lang="en-US" sz="2900" dirty="0"/>
              <a:t>of time trends;</a:t>
            </a:r>
          </a:p>
          <a:p>
            <a:pPr lvl="1">
              <a:lnSpc>
                <a:spcPct val="120000"/>
              </a:lnSpc>
              <a:spcBef>
                <a:spcPts val="0"/>
              </a:spcBef>
            </a:pPr>
            <a:r>
              <a:rPr lang="en-US" sz="2900" dirty="0"/>
              <a:t>I</a:t>
            </a:r>
            <a:r>
              <a:rPr lang="en-US" sz="2900" dirty="0" smtClean="0"/>
              <a:t>dentification </a:t>
            </a:r>
            <a:r>
              <a:rPr lang="en-US" sz="2900" dirty="0"/>
              <a:t>of any seasonal patterns;</a:t>
            </a:r>
          </a:p>
          <a:p>
            <a:pPr lvl="1">
              <a:lnSpc>
                <a:spcPct val="120000"/>
              </a:lnSpc>
              <a:spcBef>
                <a:spcPts val="0"/>
              </a:spcBef>
            </a:pPr>
            <a:r>
              <a:rPr lang="en-US" sz="2900" dirty="0" smtClean="0"/>
              <a:t>Assessment </a:t>
            </a:r>
            <a:r>
              <a:rPr lang="en-US" sz="2900" dirty="0"/>
              <a:t>of geographic differences;</a:t>
            </a:r>
          </a:p>
          <a:p>
            <a:pPr lvl="1">
              <a:lnSpc>
                <a:spcPct val="120000"/>
              </a:lnSpc>
              <a:spcBef>
                <a:spcPts val="0"/>
              </a:spcBef>
            </a:pPr>
            <a:r>
              <a:rPr lang="en-US" sz="2900" dirty="0"/>
              <a:t>E</a:t>
            </a:r>
            <a:r>
              <a:rPr lang="en-US" sz="2900" dirty="0" smtClean="0"/>
              <a:t>valuation </a:t>
            </a:r>
            <a:r>
              <a:rPr lang="en-US" sz="2900" dirty="0"/>
              <a:t>of differences in heart disease by age, gender, and race/ethnicity; and</a:t>
            </a:r>
          </a:p>
          <a:p>
            <a:pPr lvl="1">
              <a:lnSpc>
                <a:spcPct val="120000"/>
              </a:lnSpc>
              <a:spcBef>
                <a:spcPts val="0"/>
              </a:spcBef>
            </a:pPr>
            <a:r>
              <a:rPr lang="en-US" sz="2900" dirty="0"/>
              <a:t>D</a:t>
            </a:r>
            <a:r>
              <a:rPr lang="en-US" sz="2900" dirty="0" smtClean="0"/>
              <a:t>etermination </a:t>
            </a:r>
            <a:r>
              <a:rPr lang="en-US" sz="2900" dirty="0"/>
              <a:t>of populations in need of targeted interventions.</a:t>
            </a:r>
          </a:p>
          <a:p>
            <a:pPr marL="0" indent="0">
              <a:lnSpc>
                <a:spcPct val="120000"/>
              </a:lnSpc>
              <a:spcBef>
                <a:spcPts val="0"/>
              </a:spcBef>
              <a:buNone/>
              <a:defRPr/>
            </a:pPr>
            <a:endParaRPr lang="en-US" dirty="0"/>
          </a:p>
        </p:txBody>
      </p:sp>
      <p:sp>
        <p:nvSpPr>
          <p:cNvPr id="6" name="Title 1"/>
          <p:cNvSpPr>
            <a:spLocks noGrp="1"/>
          </p:cNvSpPr>
          <p:nvPr>
            <p:ph type="title"/>
          </p:nvPr>
        </p:nvSpPr>
        <p:spPr>
          <a:xfrm>
            <a:off x="627328" y="274638"/>
            <a:ext cx="8229600" cy="1143000"/>
          </a:xfrm>
        </p:spPr>
        <p:txBody>
          <a:bodyPr>
            <a:normAutofit/>
          </a:bodyPr>
          <a:lstStyle/>
          <a:p>
            <a:r>
              <a:rPr lang="en-US" sz="3200" b="1" dirty="0" smtClean="0"/>
              <a:t>HEART DISEASE DATA</a:t>
            </a:r>
            <a:endParaRPr lang="en-US" sz="3200" b="1" dirty="0"/>
          </a:p>
        </p:txBody>
      </p:sp>
      <p:sp>
        <p:nvSpPr>
          <p:cNvPr id="7" name="Freeform 6"/>
          <p:cNvSpPr/>
          <p:nvPr/>
        </p:nvSpPr>
        <p:spPr>
          <a:xfrm>
            <a:off x="0" y="697971"/>
            <a:ext cx="628650" cy="362147"/>
          </a:xfrm>
          <a:custGeom>
            <a:avLst/>
            <a:gdLst>
              <a:gd name="connsiteX0" fmla="*/ 0 w 2812851"/>
              <a:gd name="connsiteY0" fmla="*/ 0 h 1687710"/>
              <a:gd name="connsiteX1" fmla="*/ 2812851 w 2812851"/>
              <a:gd name="connsiteY1" fmla="*/ 0 h 1687710"/>
              <a:gd name="connsiteX2" fmla="*/ 2812851 w 2812851"/>
              <a:gd name="connsiteY2" fmla="*/ 1687710 h 1687710"/>
              <a:gd name="connsiteX3" fmla="*/ 0 w 2812851"/>
              <a:gd name="connsiteY3" fmla="*/ 1687710 h 1687710"/>
              <a:gd name="connsiteX4" fmla="*/ 0 w 2812851"/>
              <a:gd name="connsiteY4" fmla="*/ 0 h 168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851" h="1687710">
                <a:moveTo>
                  <a:pt x="0" y="0"/>
                </a:moveTo>
                <a:lnTo>
                  <a:pt x="2812851" y="0"/>
                </a:lnTo>
                <a:lnTo>
                  <a:pt x="2812851" y="1687710"/>
                </a:lnTo>
                <a:lnTo>
                  <a:pt x="0" y="1687710"/>
                </a:lnTo>
                <a:lnTo>
                  <a:pt x="0" y="0"/>
                </a:lnTo>
                <a:close/>
              </a:path>
            </a:pathLst>
          </a:custGeom>
          <a:solidFill>
            <a:srgbClr val="02084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endParaRPr lang="en-US" sz="3300" kern="1200" dirty="0"/>
          </a:p>
        </p:txBody>
      </p:sp>
      <p:sp>
        <p:nvSpPr>
          <p:cNvPr id="8" name="Slide Number Placeholder 7"/>
          <p:cNvSpPr>
            <a:spLocks noGrp="1"/>
          </p:cNvSpPr>
          <p:nvPr>
            <p:ph type="sldNum" sz="quarter" idx="10"/>
          </p:nvPr>
        </p:nvSpPr>
        <p:spPr/>
        <p:txBody>
          <a:bodyPr/>
          <a:lstStyle/>
          <a:p>
            <a:fld id="{83DCE0FD-225F-4A7C-A2D5-29F3F12D3456}" type="slidenum">
              <a:rPr lang="en-US" smtClean="0"/>
              <a:t>99</a:t>
            </a:fld>
            <a:endParaRPr lang="en-US"/>
          </a:p>
        </p:txBody>
      </p:sp>
      <p:sp>
        <p:nvSpPr>
          <p:cNvPr id="9" name="Next">
            <a:hlinkClick r:id="rId2" action="ppaction://hlinksldjump"/>
          </p:cNvPr>
          <p:cNvSpPr/>
          <p:nvPr/>
        </p:nvSpPr>
        <p:spPr>
          <a:xfrm>
            <a:off x="6643455" y="6038337"/>
            <a:ext cx="2299317" cy="55041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236914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NCEH Tracking">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NCEH">
      <a:dk1>
        <a:sysClr val="windowText" lastClr="000000"/>
      </a:dk1>
      <a:lt1>
        <a:sysClr val="window" lastClr="FFFFFF"/>
      </a:lt1>
      <a:dk2>
        <a:srgbClr val="02084E"/>
      </a:dk2>
      <a:lt2>
        <a:srgbClr val="EEECE1"/>
      </a:lt2>
      <a:accent1>
        <a:srgbClr val="F9701C"/>
      </a:accent1>
      <a:accent2>
        <a:srgbClr val="092A8A"/>
      </a:accent2>
      <a:accent3>
        <a:srgbClr val="FB9321"/>
      </a:accent3>
      <a:accent4>
        <a:srgbClr val="6397B4"/>
      </a:accent4>
      <a:accent5>
        <a:srgbClr val="FDC337"/>
      </a:accent5>
      <a:accent6>
        <a:srgbClr val="4EA334"/>
      </a:accent6>
      <a:hlink>
        <a:srgbClr val="092A8A"/>
      </a:hlink>
      <a:folHlink>
        <a:srgbClr val="3F61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NCEH Tracking</Template>
  <TotalTime>6698</TotalTime>
  <Words>11005</Words>
  <Application>Microsoft Office PowerPoint</Application>
  <PresentationFormat>On-screen Show (4:3)</PresentationFormat>
  <Paragraphs>1370</Paragraphs>
  <Slides>139</Slides>
  <Notes>34</Notes>
  <HiddenSlides>0</HiddenSlides>
  <MMClips>1</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139</vt:i4>
      </vt:variant>
    </vt:vector>
  </HeadingPairs>
  <TitlesOfParts>
    <vt:vector size="161" baseType="lpstr">
      <vt:lpstr>ＭＳ Ｐゴシック</vt:lpstr>
      <vt:lpstr>Arial</vt:lpstr>
      <vt:lpstr>Arial (Body)</vt:lpstr>
      <vt:lpstr>Arial Rounded MT Bold</vt:lpstr>
      <vt:lpstr>Calibri</vt:lpstr>
      <vt:lpstr>Cooper Std Black</vt:lpstr>
      <vt:lpstr>Courier New</vt:lpstr>
      <vt:lpstr>Helvetica</vt:lpstr>
      <vt:lpstr>Myriad Pro</vt:lpstr>
      <vt:lpstr>Symbol</vt:lpstr>
      <vt:lpstr>Times New Roman</vt:lpstr>
      <vt:lpstr>Wingdings</vt:lpstr>
      <vt:lpstr>NCEH Tracking</vt:lpstr>
      <vt:lpstr>Office Theme</vt:lpstr>
      <vt:lpstr>1_Office Theme</vt:lpstr>
      <vt:lpstr>2_Office Theme</vt:lpstr>
      <vt:lpstr>3_Office Theme</vt:lpstr>
      <vt:lpstr>4_Office Theme</vt:lpstr>
      <vt:lpstr>5_Office Theme</vt:lpstr>
      <vt:lpstr>6_Office Theme</vt:lpstr>
      <vt:lpstr>7_Office Theme</vt:lpstr>
      <vt:lpstr>8_Office Theme</vt:lpstr>
      <vt:lpstr>Introduction to Environmental Public Health Tracking</vt:lpstr>
      <vt:lpstr>WELCOME</vt:lpstr>
      <vt:lpstr>BEFORE WE BEGIN</vt:lpstr>
      <vt:lpstr>LEARNING OBJECTIVES</vt:lpstr>
      <vt:lpstr>INTRODUCTION</vt:lpstr>
      <vt:lpstr>THE ENVIRONMENT IS…</vt:lpstr>
      <vt:lpstr>HEALTH AND THE ENVIRONMENT</vt:lpstr>
      <vt:lpstr>ENVIRONMENTAL HEALTH IS THE DISCIPLINE THAT…</vt:lpstr>
      <vt:lpstr>ENVIRONMENTAL HAZARDS</vt:lpstr>
      <vt:lpstr>WHAT ARE ENVIRONMENTAL HEALTH HAZARDS?</vt:lpstr>
      <vt:lpstr>EXAMPLES OF ENVIRONMENTAL HAZARDS INCLUDE:</vt:lpstr>
      <vt:lpstr>ENVIRONMENTAL HEALTH PRACTICE</vt:lpstr>
      <vt:lpstr>ENVIRONMENTAL HEALTH PRACTITIONERS AIM TO REDUCE ENVIRONMENAL HAZARDS AND THEIR ADVERSE HEALTH EFFECTS THROUGH: </vt:lpstr>
      <vt:lpstr>ENVIRONMENTAL HEALTH EXAMPLE: ERIN BROCKOVICH</vt:lpstr>
      <vt:lpstr>ENVIRONMENTAL HEALTH EXAMPLE: ERIN BROCKOVICH</vt:lpstr>
      <vt:lpstr>ENVIRONMENAL HEALTH PRACTICES INCLUDE:</vt:lpstr>
      <vt:lpstr>ENVIRONMENTAL PUBLIC HEALTH PRACTICE AT THE NATIONAL LEVEL</vt:lpstr>
      <vt:lpstr>ENVIRONMENTAL HAZARDS &amp; HEALTH EFFECTS</vt:lpstr>
      <vt:lpstr>ENVIRONMENTAL HAZARDS CAN AFFECT HUMAN HEALTH</vt:lpstr>
      <vt:lpstr>ENVIRONMENAL HEALTH IS COMPLEX.</vt:lpstr>
      <vt:lpstr>WE KNOW SOME THINGS ABOUT ENVIRONMENTAL HAZARDS AND HEALTH EFFECTS.</vt:lpstr>
      <vt:lpstr>MANY LINKS BETWEEN HEALTH CONDITIONS AND THE ENVIRONMENT ARE SUSPECTED BUT NOT YET PROVEN. </vt:lpstr>
      <vt:lpstr>AND, THERE IS A LOT THAT WE DON’T KNOW ABOUT THE RELATIONSHIPS BETWEEN ENVIRONMENTAL HAZARDS AND HEALTH. </vt:lpstr>
      <vt:lpstr>ASSESSING EXPOSURES</vt:lpstr>
      <vt:lpstr>BIOMONITORING</vt:lpstr>
      <vt:lpstr>IT’S IMPORTANT TO NOTE THAT BEING EXPOSED TO AN ENVIRONMENTAL HAZARD DOESN’T MEAN THAT A PERSON WILL HAVE A NEGATIVE HEALTH EFFECT. </vt:lpstr>
      <vt:lpstr>THE EFFECT OF AN ENVIRONMENTAL HAZARD ON INDIVIDUAL HEALTH IS INFLUENCED    BY SEVERAL FACTORS:</vt:lpstr>
      <vt:lpstr>EXAMPLE: CARBON MONOXIDE POISONING</vt:lpstr>
      <vt:lpstr>ENVIRONMENTAL HAZARDS AND HEALTH EFFECTS</vt:lpstr>
      <vt:lpstr>ENVIRONMENTAL HAZARDS AND HEALTH EFFECTS</vt:lpstr>
      <vt:lpstr>KNOWLEDGE CHECK</vt:lpstr>
      <vt:lpstr>KNOWLEDGE CHECK 1</vt:lpstr>
      <vt:lpstr>KNOWLEDGE CHECK 1</vt:lpstr>
      <vt:lpstr>THE HEALTH-ENVIRONMENT CONNECTION</vt:lpstr>
      <vt:lpstr>UNDERSTANDING THE CONNECTION BETWEEN OUR ENVIRONMENT AND HEALTH IS IMPORTANT. </vt:lpstr>
      <vt:lpstr>Outdoor air quality</vt:lpstr>
      <vt:lpstr>Particle pollution</vt:lpstr>
      <vt:lpstr>How big is particulate matter?</vt:lpstr>
      <vt:lpstr>Sources of particulate matter</vt:lpstr>
      <vt:lpstr>Particulate matter &amp; health </vt:lpstr>
      <vt:lpstr>Particulate matter &amp; health effects</vt:lpstr>
      <vt:lpstr>People who are at the highest risk of being bothered by particulate matter include: </vt:lpstr>
      <vt:lpstr>Improving air quality improves health. </vt:lpstr>
      <vt:lpstr>Case Study</vt:lpstr>
      <vt:lpstr>CASE STUDY: MASSACHUSETTS</vt:lpstr>
      <vt:lpstr>PowerPoint Presentation</vt:lpstr>
      <vt:lpstr>Knowledge Check</vt:lpstr>
      <vt:lpstr>KNOWLEDGE CHECK 2</vt:lpstr>
      <vt:lpstr>Monitoring Environmental Health</vt:lpstr>
      <vt:lpstr>A KEY DISCIPLINE WITHIN PUBLIC HEALTH IS EPIDEMIOLOGY. </vt:lpstr>
      <vt:lpstr>ENVIRONMENTAL EPIDEMIOLOGY</vt:lpstr>
      <vt:lpstr>DATA ARE ESSENTIAL TO PUBLIC HEALTH.</vt:lpstr>
      <vt:lpstr>PUBLIC HEALTH SURVEILLANCE IS…</vt:lpstr>
      <vt:lpstr>ENVIRONMENTAL PUBLIC HEALTH SURVEILLANCE DATA </vt:lpstr>
      <vt:lpstr>ENVIRONMENTAL HAZARD DATA</vt:lpstr>
      <vt:lpstr>HEALTH DATA</vt:lpstr>
      <vt:lpstr>EXPOSURE DATA</vt:lpstr>
      <vt:lpstr>POPULATION DATA</vt:lpstr>
      <vt:lpstr>ACCESSING QUALITY AND COMPLETE ENVIRONMENTAL HEALTH DATA CAN BE DIFFICULT. </vt:lpstr>
      <vt:lpstr>CDC’S ENVIRONMENTAL PUBLIC HEALTH TRACKING PROGRAM…</vt:lpstr>
      <vt:lpstr>BETTER INFORMATION FOR BETTER HEALTH</vt:lpstr>
      <vt:lpstr>THE ENVIRONMENTAL PUBLIC HEALTH TRACKING NETWORK</vt:lpstr>
      <vt:lpstr>ENVIRONMENTAL PUBLIC HEALTH SURVEILLANCE</vt:lpstr>
      <vt:lpstr>CONCEPTUAL MODEL</vt:lpstr>
      <vt:lpstr>THE TRACKING NETWORK</vt:lpstr>
      <vt:lpstr>GOAL OF TRACKING</vt:lpstr>
      <vt:lpstr>THE TRACKING NETWORK IS IMPORTANT</vt:lpstr>
      <vt:lpstr>Knowledge Check</vt:lpstr>
      <vt:lpstr>KNOWLEDGE CHECK 3</vt:lpstr>
      <vt:lpstr>Tracking Network Content</vt:lpstr>
      <vt:lpstr>TRACKING NETWORK DATA SOURCES</vt:lpstr>
      <vt:lpstr>TRACKING GRANTEE DATA</vt:lpstr>
      <vt:lpstr>NATIONAL DATA SOURCES</vt:lpstr>
      <vt:lpstr>TYPES OF CONTENT ON THE TRACKING NETWORK</vt:lpstr>
      <vt:lpstr>ENVIRONMENTAL HAZARD DATA</vt:lpstr>
      <vt:lpstr>CLIMATE CHANGE DATA</vt:lpstr>
      <vt:lpstr>CLIMATE CHANGE DATA</vt:lpstr>
      <vt:lpstr>COMMUNITY CHARACTERISTICS DATA</vt:lpstr>
      <vt:lpstr>COMMUNITY CHARACTERISTICS DATA</vt:lpstr>
      <vt:lpstr>COMMUNITY DESIGN DATA</vt:lpstr>
      <vt:lpstr>DROUGHT DATA</vt:lpstr>
      <vt:lpstr>OUTDOOR AIR QUALITY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EFFECTS DATA</vt:lpstr>
      <vt:lpstr>ASTHMA DATA</vt:lpstr>
      <vt:lpstr>BIRTH DEFECTS DATA</vt:lpstr>
      <vt:lpstr>CANCER DATA</vt:lpstr>
      <vt:lpstr>CARBON MONOXIDE POISONING DATA</vt:lpstr>
      <vt:lpstr>CHILDHOOD LEAD POISONING DATA</vt:lpstr>
      <vt:lpstr>PowerPoint Presentation</vt:lpstr>
      <vt:lpstr>DEVELOPMENTAL DISABILITIES DATA</vt:lpstr>
      <vt:lpstr>HEART DISEASE DATA</vt:lpstr>
      <vt:lpstr>HEAT STRESS ILLNESS DATA</vt:lpstr>
      <vt:lpstr>REPRODUCTIVE AND BIRTH OUTCOMES DATA</vt:lpstr>
      <vt:lpstr>PowerPoint Presentation</vt:lpstr>
      <vt:lpstr>PowerPoint Presentation</vt:lpstr>
      <vt:lpstr>PowerPoint Presentation</vt:lpstr>
      <vt:lpstr>PowerPoint Presentation</vt:lpstr>
      <vt:lpstr>PowerPoint Presentation</vt:lpstr>
      <vt:lpstr>Knowledge Check</vt:lpstr>
      <vt:lpstr>KNOWLEDGE CHECK 4</vt:lpstr>
      <vt:lpstr>KNOWLEDGE CHECK 4</vt:lpstr>
      <vt:lpstr>KNOWLEDGE CHECK 4</vt:lpstr>
      <vt:lpstr>Accessing the Tracking Network</vt:lpstr>
      <vt:lpstr>USING THE TRACKING NETWORK</vt:lpstr>
      <vt:lpstr>DATA EXPLORER</vt:lpstr>
      <vt:lpstr>TO ACCESS THE DATA</vt:lpstr>
      <vt:lpstr>EXAMPLES</vt:lpstr>
      <vt:lpstr>NEXT STEPS</vt:lpstr>
      <vt:lpstr>VIEWING THE DATA</vt:lpstr>
      <vt:lpstr>METADATA</vt:lpstr>
      <vt:lpstr>ADDITIONAL FEATURES</vt:lpstr>
      <vt:lpstr>TOOLS: INFO BY LOCATION</vt:lpstr>
      <vt:lpstr>TOOLS: HEALTH IMPACT ASSESSMENT (HIA) TOOLKIT</vt:lpstr>
      <vt:lpstr>Tracking in Action</vt:lpstr>
      <vt:lpstr>WHY USE THE TRACKING NETWORK?</vt:lpstr>
      <vt:lpstr>USES FOR TRACKING NETWORK DATA</vt:lpstr>
      <vt:lpstr>TRACKING IN ACTION</vt:lpstr>
      <vt:lpstr>PowerPoint Presentation</vt:lpstr>
      <vt:lpstr>PowerPoint Presentation</vt:lpstr>
      <vt:lpstr>PowerPoint Presentation</vt:lpstr>
      <vt:lpstr>PowerPoint Presentation</vt:lpstr>
      <vt:lpstr>PowerPoint Presentation</vt:lpstr>
      <vt:lpstr>PowerPoint Presentation</vt:lpstr>
      <vt:lpstr>BEYOND DATA: FACES OF TRACKING</vt:lpstr>
      <vt:lpstr>Review of Key Points</vt:lpstr>
      <vt:lpstr>PowerPoint Presentation</vt:lpstr>
      <vt:lpstr>PowerPoint Presentation</vt:lpstr>
      <vt:lpstr>PowerPoint Presentation</vt:lpstr>
      <vt:lpstr>REVIEW OF KEY POINTS</vt:lpstr>
      <vt:lpstr>www.cdc.gov/ephtracking </vt:lpstr>
      <vt:lpstr>Follow us on social media!</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Environmental Public Health Tracking</dc:title>
  <dc:creator>Wilson, Holly R. (CDC/ONDIEH/NCEH)</dc:creator>
  <cp:lastModifiedBy>Burt, Preston C. (CDC/ONDIEH/NCEH)</cp:lastModifiedBy>
  <cp:revision>629</cp:revision>
  <cp:lastPrinted>2017-06-24T18:06:46Z</cp:lastPrinted>
  <dcterms:created xsi:type="dcterms:W3CDTF">2017-05-30T19:26:05Z</dcterms:created>
  <dcterms:modified xsi:type="dcterms:W3CDTF">2019-01-04T16:21:43Z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