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3.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4.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5.xml" ContentType="application/vnd.openxmlformats-officedocument.presentationml.comments+xml"/>
  <Override PartName="/ppt/notesSlides/notesSlide21.xml" ContentType="application/vnd.openxmlformats-officedocument.presentationml.notesSlide+xml"/>
  <Override PartName="/ppt/comments/comment6.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7.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8.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9.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comment10.xml" ContentType="application/vnd.openxmlformats-officedocument.presentationml.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145"/>
  </p:notesMasterIdLst>
  <p:handoutMasterIdLst>
    <p:handoutMasterId r:id="rId146"/>
  </p:handoutMasterIdLst>
  <p:sldIdLst>
    <p:sldId id="257" r:id="rId2"/>
    <p:sldId id="488" r:id="rId3"/>
    <p:sldId id="603" r:id="rId4"/>
    <p:sldId id="560" r:id="rId5"/>
    <p:sldId id="561" r:id="rId6"/>
    <p:sldId id="309" r:id="rId7"/>
    <p:sldId id="562" r:id="rId8"/>
    <p:sldId id="563" r:id="rId9"/>
    <p:sldId id="564" r:id="rId10"/>
    <p:sldId id="565" r:id="rId11"/>
    <p:sldId id="482" r:id="rId12"/>
    <p:sldId id="308" r:id="rId13"/>
    <p:sldId id="311" r:id="rId14"/>
    <p:sldId id="312" r:id="rId15"/>
    <p:sldId id="314" r:id="rId16"/>
    <p:sldId id="483" r:id="rId17"/>
    <p:sldId id="315" r:id="rId18"/>
    <p:sldId id="436" r:id="rId19"/>
    <p:sldId id="437" r:id="rId20"/>
    <p:sldId id="316" r:id="rId21"/>
    <p:sldId id="438" r:id="rId22"/>
    <p:sldId id="317" r:id="rId23"/>
    <p:sldId id="370" r:id="rId24"/>
    <p:sldId id="348" r:id="rId25"/>
    <p:sldId id="580" r:id="rId26"/>
    <p:sldId id="581" r:id="rId27"/>
    <p:sldId id="582" r:id="rId28"/>
    <p:sldId id="583" r:id="rId29"/>
    <p:sldId id="584" r:id="rId30"/>
    <p:sldId id="585" r:id="rId31"/>
    <p:sldId id="324" r:id="rId32"/>
    <p:sldId id="586" r:id="rId33"/>
    <p:sldId id="327" r:id="rId34"/>
    <p:sldId id="587" r:id="rId35"/>
    <p:sldId id="329" r:id="rId36"/>
    <p:sldId id="330" r:id="rId37"/>
    <p:sldId id="659" r:id="rId38"/>
    <p:sldId id="331" r:id="rId39"/>
    <p:sldId id="588" r:id="rId40"/>
    <p:sldId id="350" r:id="rId41"/>
    <p:sldId id="349" r:id="rId42"/>
    <p:sldId id="356" r:id="rId43"/>
    <p:sldId id="357" r:id="rId44"/>
    <p:sldId id="358" r:id="rId45"/>
    <p:sldId id="374" r:id="rId46"/>
    <p:sldId id="461" r:id="rId47"/>
    <p:sldId id="372" r:id="rId48"/>
    <p:sldId id="373" r:id="rId49"/>
    <p:sldId id="385" r:id="rId50"/>
    <p:sldId id="388" r:id="rId51"/>
    <p:sldId id="387" r:id="rId52"/>
    <p:sldId id="390" r:id="rId53"/>
    <p:sldId id="391" r:id="rId54"/>
    <p:sldId id="392" r:id="rId55"/>
    <p:sldId id="393" r:id="rId56"/>
    <p:sldId id="395" r:id="rId57"/>
    <p:sldId id="397" r:id="rId58"/>
    <p:sldId id="396" r:id="rId59"/>
    <p:sldId id="604" r:id="rId60"/>
    <p:sldId id="394" r:id="rId61"/>
    <p:sldId id="590" r:id="rId62"/>
    <p:sldId id="398" r:id="rId63"/>
    <p:sldId id="577" r:id="rId64"/>
    <p:sldId id="578" r:id="rId65"/>
    <p:sldId id="579" r:id="rId66"/>
    <p:sldId id="401" r:id="rId67"/>
    <p:sldId id="591" r:id="rId68"/>
    <p:sldId id="402" r:id="rId69"/>
    <p:sldId id="403" r:id="rId70"/>
    <p:sldId id="404" r:id="rId71"/>
    <p:sldId id="405" r:id="rId72"/>
    <p:sldId id="406" r:id="rId73"/>
    <p:sldId id="407" r:id="rId74"/>
    <p:sldId id="408" r:id="rId75"/>
    <p:sldId id="409" r:id="rId76"/>
    <p:sldId id="519" r:id="rId77"/>
    <p:sldId id="592" r:id="rId78"/>
    <p:sldId id="593" r:id="rId79"/>
    <p:sldId id="594" r:id="rId80"/>
    <p:sldId id="595" r:id="rId81"/>
    <p:sldId id="420" r:id="rId82"/>
    <p:sldId id="421" r:id="rId83"/>
    <p:sldId id="422" r:id="rId84"/>
    <p:sldId id="423" r:id="rId85"/>
    <p:sldId id="448" r:id="rId86"/>
    <p:sldId id="449" r:id="rId87"/>
    <p:sldId id="426" r:id="rId88"/>
    <p:sldId id="660" r:id="rId89"/>
    <p:sldId id="450" r:id="rId90"/>
    <p:sldId id="597" r:id="rId91"/>
    <p:sldId id="428" r:id="rId92"/>
    <p:sldId id="430" r:id="rId93"/>
    <p:sldId id="432" r:id="rId94"/>
    <p:sldId id="598" r:id="rId95"/>
    <p:sldId id="599" r:id="rId96"/>
    <p:sldId id="600" r:id="rId97"/>
    <p:sldId id="601" r:id="rId98"/>
    <p:sldId id="602" r:id="rId99"/>
    <p:sldId id="435" r:id="rId100"/>
    <p:sldId id="605" r:id="rId101"/>
    <p:sldId id="606" r:id="rId102"/>
    <p:sldId id="652" r:id="rId103"/>
    <p:sldId id="653" r:id="rId104"/>
    <p:sldId id="654" r:id="rId105"/>
    <p:sldId id="658" r:id="rId106"/>
    <p:sldId id="610" r:id="rId107"/>
    <p:sldId id="611" r:id="rId108"/>
    <p:sldId id="612" r:id="rId109"/>
    <p:sldId id="613" r:id="rId110"/>
    <p:sldId id="614" r:id="rId111"/>
    <p:sldId id="615" r:id="rId112"/>
    <p:sldId id="616" r:id="rId113"/>
    <p:sldId id="617" r:id="rId114"/>
    <p:sldId id="618" r:id="rId115"/>
    <p:sldId id="619" r:id="rId116"/>
    <p:sldId id="620" r:id="rId117"/>
    <p:sldId id="623" r:id="rId118"/>
    <p:sldId id="624" r:id="rId119"/>
    <p:sldId id="626" r:id="rId120"/>
    <p:sldId id="627" r:id="rId121"/>
    <p:sldId id="628" r:id="rId122"/>
    <p:sldId id="629" r:id="rId123"/>
    <p:sldId id="630" r:id="rId124"/>
    <p:sldId id="631" r:id="rId125"/>
    <p:sldId id="632" r:id="rId126"/>
    <p:sldId id="633" r:id="rId127"/>
    <p:sldId id="634" r:id="rId128"/>
    <p:sldId id="635" r:id="rId129"/>
    <p:sldId id="636" r:id="rId130"/>
    <p:sldId id="637" r:id="rId131"/>
    <p:sldId id="638" r:id="rId132"/>
    <p:sldId id="639" r:id="rId133"/>
    <p:sldId id="640" r:id="rId134"/>
    <p:sldId id="641" r:id="rId135"/>
    <p:sldId id="642" r:id="rId136"/>
    <p:sldId id="643" r:id="rId137"/>
    <p:sldId id="644" r:id="rId138"/>
    <p:sldId id="645" r:id="rId139"/>
    <p:sldId id="646" r:id="rId140"/>
    <p:sldId id="647" r:id="rId141"/>
    <p:sldId id="648" r:id="rId142"/>
    <p:sldId id="649" r:id="rId143"/>
    <p:sldId id="650" r:id="rId144"/>
  </p:sldIdLst>
  <p:sldSz cx="9144000" cy="5143500" type="screen16x9"/>
  <p:notesSz cx="7010400" cy="9296400"/>
  <p:embeddedFontLst>
    <p:embeddedFont>
      <p:font typeface="Calibri" panose="020F0502020204030204" pitchFamily="34" charset="0"/>
      <p:regular r:id="rId147"/>
      <p:bold r:id="rId148"/>
      <p:italic r:id="rId149"/>
      <p:boldItalic r:id="rId150"/>
    </p:embeddedFont>
    <p:embeddedFont>
      <p:font typeface="Freestyle Script" panose="030804020302050B0404" pitchFamily="66" charset="0"/>
      <p:regular r:id="rId151"/>
    </p:embeddedFont>
    <p:embeddedFont>
      <p:font typeface="Myriad Web Pro" panose="020B0604020202020204" charset="0"/>
      <p:regular r:id="rId152"/>
      <p:bold r:id="rId153"/>
      <p:italic r:id="rId154"/>
    </p:embeddedFont>
    <p:embeddedFont>
      <p:font typeface="Lucida Handwriting" panose="03010101010101010101" pitchFamily="66" charset="0"/>
      <p:regular r:id="rId155"/>
    </p:embeddedFont>
  </p:embeddedFontLst>
  <p:custDataLst>
    <p:tags r:id="rId156"/>
  </p:custData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nall, Amy (CDC/ONDIEH/NCEH)" initials="ghu5" lastIdx="10" clrIdx="0">
    <p:extLst>
      <p:ext uri="{19B8F6BF-5375-455C-9EA6-DF929625EA0E}">
        <p15:presenceInfo xmlns:p15="http://schemas.microsoft.com/office/powerpoint/2012/main" userId="Schnall, Amy (CDC/ONDIEH/NCE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5F5F5F"/>
    <a:srgbClr val="E5E5E5"/>
    <a:srgbClr val="008265"/>
    <a:srgbClr val="CFD9FA"/>
    <a:srgbClr val="FFFFFF"/>
    <a:srgbClr val="C0C0C0"/>
    <a:srgbClr val="E6A799"/>
    <a:srgbClr val="0A0402"/>
    <a:srgbClr val="D1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71184" autoAdjust="0"/>
  </p:normalViewPr>
  <p:slideViewPr>
    <p:cSldViewPr snapToGrid="0">
      <p:cViewPr varScale="1">
        <p:scale>
          <a:sx n="76" d="100"/>
          <a:sy n="76" d="100"/>
        </p:scale>
        <p:origin x="235" y="6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8.fntdata"/><Relationship Id="rId159"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font" Target="fonts/font3.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4.fntdata"/><Relationship Id="rId155" Type="http://schemas.openxmlformats.org/officeDocument/2006/relationships/font" Target="fonts/font9.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53" Type="http://schemas.openxmlformats.org/officeDocument/2006/relationships/font" Target="fonts/font7.fntdata"/><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1-05T08:57:59.329" idx="8">
    <p:pos x="10" y="10"/>
    <p:text>added note</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8-11-05T08:59:43.992" idx="10">
    <p:pos x="1977" y="1178"/>
    <p:text>added "~90%" to second subbullet</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1-05T08:58:03.470" idx="9">
    <p:pos x="10" y="10"/>
    <p:text>added note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1-05T08:47:20.669" idx="1">
    <p:pos x="5146" y="1371"/>
    <p:text>added these bullets. deleted 2 under "community assessment for accreditation" and image for space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1-05T08:47:52.894" idx="2">
    <p:pos x="10" y="10"/>
    <p:text>added note of video</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1-05T08:49:25.780" idx="3">
    <p:pos x="10" y="10"/>
    <p:text>deleted bullet of laptops and moved tablets to top. added note</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1-05T08:50:14.241" idx="4">
    <p:pos x="10" y="10"/>
    <p:text>added question in first bullet "what action can be taken" and note</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1-05T08:51:10.225" idx="5">
    <p:pos x="10" y="10"/>
    <p:text>add "or CASPER@cdc.gov" email</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11-05T08:52:23.339" idx="6">
    <p:pos x="3181" y="1487"/>
    <p:text>added nextdoor</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8-11-05T08:54:27.555" idx="7">
    <p:pos x="3654" y="1866"/>
    <p:text>changed last bullet</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CCD9D4F3-1CB6-4E57-BC6A-8FDD6DF1AC39}" type="datetimeFigureOut">
              <a:rPr lang="en-US" smtClean="0"/>
              <a:t>11/5/2018</a:t>
            </a:fld>
            <a:endParaRPr lang="en-US" dirty="0"/>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A352C7E1-5E17-4B76-93F9-C135FF019537}" type="slidenum">
              <a:rPr lang="en-US" smtClean="0"/>
              <a:t>‹#›</a:t>
            </a:fld>
            <a:endParaRPr lang="en-US" dirty="0"/>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145" cy="464205"/>
          </a:xfrm>
          <a:prstGeom prst="rect">
            <a:avLst/>
          </a:prstGeom>
        </p:spPr>
        <p:txBody>
          <a:bodyPr vert="horz" lIns="88139" tIns="44070" rIns="88139" bIns="4407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734" y="1"/>
            <a:ext cx="3038145" cy="464205"/>
          </a:xfrm>
          <a:prstGeom prst="rect">
            <a:avLst/>
          </a:prstGeom>
        </p:spPr>
        <p:txBody>
          <a:bodyPr vert="horz" lIns="88139" tIns="44070" rIns="88139" bIns="4407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11/5/2018</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39" tIns="44070" rIns="88139" bIns="44070" rtlCol="0" anchor="ctr"/>
          <a:lstStyle/>
          <a:p>
            <a:pPr lvl="0"/>
            <a:endParaRPr lang="en-US" noProof="0" dirty="0"/>
          </a:p>
        </p:txBody>
      </p:sp>
      <p:sp>
        <p:nvSpPr>
          <p:cNvPr id="5" name="Notes Placeholder 4"/>
          <p:cNvSpPr>
            <a:spLocks noGrp="1"/>
          </p:cNvSpPr>
          <p:nvPr>
            <p:ph type="body" sz="quarter" idx="3"/>
          </p:nvPr>
        </p:nvSpPr>
        <p:spPr>
          <a:xfrm>
            <a:off x="701345" y="4416099"/>
            <a:ext cx="5607711" cy="4182457"/>
          </a:xfrm>
          <a:prstGeom prst="rect">
            <a:avLst/>
          </a:prstGeom>
        </p:spPr>
        <p:txBody>
          <a:bodyPr vert="horz" lIns="88139" tIns="44070" rIns="88139" bIns="4407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30659"/>
            <a:ext cx="3038145" cy="464205"/>
          </a:xfrm>
          <a:prstGeom prst="rect">
            <a:avLst/>
          </a:prstGeom>
        </p:spPr>
        <p:txBody>
          <a:bodyPr vert="horz" lIns="88139" tIns="44070" rIns="88139" bIns="4407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734" y="8830659"/>
            <a:ext cx="3038145" cy="464205"/>
          </a:xfrm>
          <a:prstGeom prst="rect">
            <a:avLst/>
          </a:prstGeom>
        </p:spPr>
        <p:txBody>
          <a:bodyPr vert="horz" lIns="88139" tIns="44070" rIns="88139" bIns="4407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dirty="0"/>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bTc91V1Xex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16130" indent="-275434">
              <a:defRPr>
                <a:solidFill>
                  <a:schemeClr val="tx1"/>
                </a:solidFill>
                <a:latin typeface="Myriad Web Pro" panose="020B0503030403020204" pitchFamily="34" charset="0"/>
              </a:defRPr>
            </a:lvl2pPr>
            <a:lvl3pPr marL="1101738" indent="-220348">
              <a:defRPr>
                <a:solidFill>
                  <a:schemeClr val="tx1"/>
                </a:solidFill>
                <a:latin typeface="Myriad Web Pro" panose="020B0503030403020204" pitchFamily="34" charset="0"/>
              </a:defRPr>
            </a:lvl3pPr>
            <a:lvl4pPr marL="1542433" indent="-220348">
              <a:defRPr>
                <a:solidFill>
                  <a:schemeClr val="tx1"/>
                </a:solidFill>
                <a:latin typeface="Myriad Web Pro" panose="020B0503030403020204" pitchFamily="34" charset="0"/>
              </a:defRPr>
            </a:lvl4pPr>
            <a:lvl5pPr marL="1983128" indent="-220348">
              <a:defRPr>
                <a:solidFill>
                  <a:schemeClr val="tx1"/>
                </a:solidFill>
                <a:latin typeface="Myriad Web Pro" panose="020B0503030403020204" pitchFamily="34" charset="0"/>
              </a:defRPr>
            </a:lvl5pPr>
            <a:lvl6pPr marL="2423823" indent="-220348" fontAlgn="base">
              <a:spcBef>
                <a:spcPct val="0"/>
              </a:spcBef>
              <a:spcAft>
                <a:spcPct val="0"/>
              </a:spcAft>
              <a:defRPr>
                <a:solidFill>
                  <a:schemeClr val="tx1"/>
                </a:solidFill>
                <a:latin typeface="Myriad Web Pro" panose="020B0503030403020204" pitchFamily="34" charset="0"/>
              </a:defRPr>
            </a:lvl6pPr>
            <a:lvl7pPr marL="2864518" indent="-220348" fontAlgn="base">
              <a:spcBef>
                <a:spcPct val="0"/>
              </a:spcBef>
              <a:spcAft>
                <a:spcPct val="0"/>
              </a:spcAft>
              <a:defRPr>
                <a:solidFill>
                  <a:schemeClr val="tx1"/>
                </a:solidFill>
                <a:latin typeface="Myriad Web Pro" panose="020B0503030403020204" pitchFamily="34" charset="0"/>
              </a:defRPr>
            </a:lvl7pPr>
            <a:lvl8pPr marL="3305213" indent="-220348" fontAlgn="base">
              <a:spcBef>
                <a:spcPct val="0"/>
              </a:spcBef>
              <a:spcAft>
                <a:spcPct val="0"/>
              </a:spcAft>
              <a:defRPr>
                <a:solidFill>
                  <a:schemeClr val="tx1"/>
                </a:solidFill>
                <a:latin typeface="Myriad Web Pro" panose="020B0503030403020204" pitchFamily="34" charset="0"/>
              </a:defRPr>
            </a:lvl8pPr>
            <a:lvl9pPr marL="3745908" indent="-220348"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dirty="0">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456374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12</a:t>
            </a:fld>
            <a:endParaRPr lang="en-US" dirty="0"/>
          </a:p>
        </p:txBody>
      </p:sp>
    </p:spTree>
    <p:extLst>
      <p:ext uri="{BB962C8B-B14F-4D97-AF65-F5344CB8AC3E}">
        <p14:creationId xmlns:p14="http://schemas.microsoft.com/office/powerpoint/2010/main" val="3884777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screenshot</a:t>
            </a:r>
            <a:r>
              <a:rPr lang="en-US" baseline="0" dirty="0" smtClean="0"/>
              <a:t> – Suggest looking at CASPERs conducted in your state or surrounding states</a:t>
            </a:r>
            <a:endParaRPr lang="en-US" dirty="0" smtClean="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dirty="0"/>
          </a:p>
        </p:txBody>
      </p:sp>
    </p:spTree>
    <p:extLst>
      <p:ext uri="{BB962C8B-B14F-4D97-AF65-F5344CB8AC3E}">
        <p14:creationId xmlns:p14="http://schemas.microsoft.com/office/powerpoint/2010/main" val="251505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TO PLAY CASPER VIDEO HERE </a:t>
            </a:r>
            <a:r>
              <a:rPr lang="en-US" sz="1200" b="0" i="0" u="none" strike="noStrike" kern="1200" dirty="0" smtClean="0">
                <a:solidFill>
                  <a:schemeClr val="tx1"/>
                </a:solidFill>
                <a:effectLst/>
                <a:latin typeface="+mn-lt"/>
                <a:ea typeface="+mn-ea"/>
                <a:cs typeface="+mn-cs"/>
                <a:hlinkClick r:id="rId3"/>
              </a:rPr>
              <a:t>https://youtu.be/bTc91V1Xexg</a:t>
            </a:r>
            <a:r>
              <a:rPr lang="en-US" sz="1200" b="0" i="0" u="none" strike="noStrike"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22</a:t>
            </a:fld>
            <a:endParaRPr lang="en-US" dirty="0"/>
          </a:p>
        </p:txBody>
      </p:sp>
    </p:spTree>
    <p:extLst>
      <p:ext uri="{BB962C8B-B14F-4D97-AF65-F5344CB8AC3E}">
        <p14:creationId xmlns:p14="http://schemas.microsoft.com/office/powerpoint/2010/main" val="452673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4D4D4D"/>
                </a:solidFill>
              </a:rPr>
              <a:t>Who are the stakeholders?</a:t>
            </a:r>
          </a:p>
          <a:p>
            <a:r>
              <a:rPr lang="en-US" dirty="0" smtClean="0">
                <a:solidFill>
                  <a:srgbClr val="4D4D4D"/>
                </a:solidFill>
              </a:rPr>
              <a:t>Who will do your sampling?</a:t>
            </a:r>
          </a:p>
          <a:p>
            <a:r>
              <a:rPr lang="en-US" dirty="0" smtClean="0">
                <a:solidFill>
                  <a:srgbClr val="4D4D4D"/>
                </a:solidFill>
              </a:rPr>
              <a:t>Who needs to be involved in questionnaire development?</a:t>
            </a:r>
          </a:p>
          <a:p>
            <a:r>
              <a:rPr lang="en-US" dirty="0" smtClean="0">
                <a:solidFill>
                  <a:srgbClr val="4D4D4D"/>
                </a:solidFill>
              </a:rPr>
              <a:t>What forms/approvals do you need? Who will complete them?</a:t>
            </a:r>
          </a:p>
          <a:p>
            <a:r>
              <a:rPr lang="en-US" dirty="0" smtClean="0">
                <a:solidFill>
                  <a:srgbClr val="4D4D4D"/>
                </a:solidFill>
              </a:rPr>
              <a:t>Who will be your interview teams?</a:t>
            </a:r>
          </a:p>
          <a:p>
            <a:r>
              <a:rPr lang="en-US" dirty="0" smtClean="0">
                <a:solidFill>
                  <a:srgbClr val="4D4D4D"/>
                </a:solidFill>
              </a:rPr>
              <a:t>Who will analyze the data?</a:t>
            </a:r>
          </a:p>
          <a:p>
            <a:r>
              <a:rPr lang="en-US" dirty="0" smtClean="0">
                <a:solidFill>
                  <a:srgbClr val="4D4D4D"/>
                </a:solidFill>
              </a:rPr>
              <a:t>Who will write the report?</a:t>
            </a:r>
          </a:p>
          <a:p>
            <a:pPr lvl="1"/>
            <a:r>
              <a:rPr lang="en-US" dirty="0" smtClean="0">
                <a:solidFill>
                  <a:srgbClr val="4D4D4D"/>
                </a:solidFill>
              </a:rPr>
              <a:t>Who needs to approve the report before distribution?</a:t>
            </a:r>
          </a:p>
          <a:p>
            <a:pPr lvl="1"/>
            <a:r>
              <a:rPr lang="en-US" dirty="0" smtClean="0">
                <a:solidFill>
                  <a:srgbClr val="4D4D4D"/>
                </a:solidFill>
              </a:rPr>
              <a:t>Who will get the report?</a:t>
            </a:r>
          </a:p>
          <a:p>
            <a:r>
              <a:rPr lang="en-US" dirty="0" smtClean="0">
                <a:solidFill>
                  <a:srgbClr val="4D4D4D"/>
                </a:solidFill>
              </a:rPr>
              <a:t>Who will provide funding?</a:t>
            </a:r>
          </a:p>
          <a:p>
            <a:endParaRPr lang="en-US" dirty="0"/>
          </a:p>
        </p:txBody>
      </p:sp>
      <p:sp>
        <p:nvSpPr>
          <p:cNvPr id="4" name="Slide Number Placeholder 3"/>
          <p:cNvSpPr>
            <a:spLocks noGrp="1"/>
          </p:cNvSpPr>
          <p:nvPr>
            <p:ph type="sldNum" sz="quarter" idx="10"/>
          </p:nvPr>
        </p:nvSpPr>
        <p:spPr/>
        <p:txBody>
          <a:bodyPr/>
          <a:lstStyle/>
          <a:p>
            <a:fld id="{F959115B-217D-40D3-A882-4185120DA855}" type="slidenum">
              <a:rPr lang="en-US" smtClean="0"/>
              <a:t>25</a:t>
            </a:fld>
            <a:endParaRPr lang="en-US"/>
          </a:p>
        </p:txBody>
      </p:sp>
    </p:spTree>
    <p:extLst>
      <p:ext uri="{BB962C8B-B14F-4D97-AF65-F5344CB8AC3E}">
        <p14:creationId xmlns:p14="http://schemas.microsoft.com/office/powerpoint/2010/main" val="2965047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OPTION – Discuss different CASPER objectives here</a:t>
            </a:r>
          </a:p>
          <a:p>
            <a:endParaRPr lang="en-US" dirty="0" smtClean="0"/>
          </a:p>
          <a:p>
            <a:r>
              <a:rPr lang="en-US" dirty="0" smtClean="0">
                <a:solidFill>
                  <a:srgbClr val="4D4D4D"/>
                </a:solidFill>
              </a:rPr>
              <a:t>S.M.A.R.T objectives</a:t>
            </a:r>
          </a:p>
          <a:p>
            <a:r>
              <a:rPr lang="en-US" dirty="0" smtClean="0">
                <a:solidFill>
                  <a:srgbClr val="4D4D4D"/>
                </a:solidFill>
              </a:rPr>
              <a:t>Involve stakeholders and decision-makers</a:t>
            </a:r>
          </a:p>
          <a:p>
            <a:r>
              <a:rPr lang="en-US" dirty="0" smtClean="0">
                <a:solidFill>
                  <a:srgbClr val="4D4D4D"/>
                </a:solidFill>
              </a:rPr>
              <a:t>Fit CASPER into larger disaster response or project purpose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59115B-217D-40D3-A882-4185120DA8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483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Conducted</a:t>
            </a:r>
            <a:r>
              <a:rPr lang="en-US" baseline="0" dirty="0" smtClean="0"/>
              <a:t> 4 CASPERs among 10 counties based on health districts in western portion of KY where there was limited communication/information after ice storms in 2009 </a:t>
            </a:r>
            <a:endParaRPr lang="en-US" dirty="0"/>
          </a:p>
        </p:txBody>
      </p:sp>
      <p:sp>
        <p:nvSpPr>
          <p:cNvPr id="4" name="Slide Number Placeholder 3"/>
          <p:cNvSpPr>
            <a:spLocks noGrp="1"/>
          </p:cNvSpPr>
          <p:nvPr>
            <p:ph type="sldNum" sz="quarter" idx="10"/>
          </p:nvPr>
        </p:nvSpPr>
        <p:spPr/>
        <p:txBody>
          <a:bodyPr/>
          <a:lstStyle/>
          <a:p>
            <a:fld id="{F959115B-217D-40D3-A882-4185120DA855}" type="slidenum">
              <a:rPr lang="en-US" smtClean="0"/>
              <a:t>28</a:t>
            </a:fld>
            <a:endParaRPr lang="en-US"/>
          </a:p>
        </p:txBody>
      </p:sp>
    </p:spTree>
    <p:extLst>
      <p:ext uri="{BB962C8B-B14F-4D97-AF65-F5344CB8AC3E}">
        <p14:creationId xmlns:p14="http://schemas.microsoft.com/office/powerpoint/2010/main" val="484602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Conducted CSAPER based on key landmarks (highways and </a:t>
            </a:r>
            <a:r>
              <a:rPr lang="en-US" dirty="0" err="1" smtClean="0"/>
              <a:t>zipcodes</a:t>
            </a:r>
            <a:r>
              <a:rPr lang="en-US" dirty="0" smtClean="0"/>
              <a:t>). Wanted to only us</a:t>
            </a:r>
            <a:r>
              <a:rPr lang="en-US" baseline="0" dirty="0" smtClean="0"/>
              <a:t>e coastal area of county affected by </a:t>
            </a:r>
            <a:r>
              <a:rPr lang="en-US" baseline="0" dirty="0" err="1" smtClean="0"/>
              <a:t>deepwater</a:t>
            </a:r>
            <a:r>
              <a:rPr lang="en-US" baseline="0" dirty="0" smtClean="0"/>
              <a:t> horizon oil spill, 2010</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dirty="0"/>
          </a:p>
        </p:txBody>
      </p:sp>
    </p:spTree>
    <p:extLst>
      <p:ext uri="{BB962C8B-B14F-4D97-AF65-F5344CB8AC3E}">
        <p14:creationId xmlns:p14="http://schemas.microsoft.com/office/powerpoint/2010/main" val="2352617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9115B-217D-40D3-A882-4185120DA855}" type="slidenum">
              <a:rPr lang="en-US" smtClean="0"/>
              <a:t>30</a:t>
            </a:fld>
            <a:endParaRPr lang="en-US"/>
          </a:p>
        </p:txBody>
      </p:sp>
    </p:spTree>
    <p:extLst>
      <p:ext uri="{BB962C8B-B14F-4D97-AF65-F5344CB8AC3E}">
        <p14:creationId xmlns:p14="http://schemas.microsoft.com/office/powerpoint/2010/main" val="156190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59115B-217D-40D3-A882-4185120DA855}" type="slidenum">
              <a:rPr lang="en-US" smtClean="0"/>
              <a:t>32</a:t>
            </a:fld>
            <a:endParaRPr lang="en-US"/>
          </a:p>
        </p:txBody>
      </p:sp>
    </p:spTree>
    <p:extLst>
      <p:ext uri="{BB962C8B-B14F-4D97-AF65-F5344CB8AC3E}">
        <p14:creationId xmlns:p14="http://schemas.microsoft.com/office/powerpoint/2010/main" val="2189645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ways to define disaster</a:t>
            </a:r>
          </a:p>
          <a:p>
            <a:r>
              <a:rPr lang="en-US" dirty="0" smtClean="0"/>
              <a:t>“a sudden event, such as an accident or a natural catastrophe, that causes great damage or loss of life” – Google </a:t>
            </a:r>
          </a:p>
          <a:p>
            <a:r>
              <a:rPr lang="en-US" dirty="0" smtClean="0"/>
              <a:t>“a sudden calamitous event bringing great damage, loss, or destruction” – Merriam Webster </a:t>
            </a:r>
          </a:p>
          <a:p>
            <a:r>
              <a:rPr lang="en-US" dirty="0" smtClean="0">
                <a:effectLst/>
              </a:rPr>
              <a:t>“A disaster is a sudden, calamitous event that seriously disrupts the functioning of a community or society and causes human, material, and economic or environmental losses that exceed the community’s or society’s ability to cope using its own resources. Though often caused by nature, disasters can have human origins.” – IFRC</a:t>
            </a:r>
          </a:p>
          <a:p>
            <a:r>
              <a:rPr lang="en-US" dirty="0" smtClean="0">
                <a:effectLst/>
              </a:rPr>
              <a:t>DISASTER</a:t>
            </a:r>
            <a:r>
              <a:rPr lang="en-US" baseline="0" dirty="0" smtClean="0">
                <a:effectLst/>
              </a:rPr>
              <a:t> = (VULNERABILITY + HAZARD) / CAPACITY</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171569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Pros and cons to both. Often, CASPERs use</a:t>
            </a:r>
            <a:r>
              <a:rPr lang="en-US" baseline="0" dirty="0" smtClean="0"/>
              <a:t> a mixed method. Have found that paper forms encourage better rapport with the interviewee and tend to be faster….tablets can be difficult to type quickly. Many times, teams complete both and is a way to have data checks (paper allows for backup of data in case electronic does not work). See toolkit for more information </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33</a:t>
            </a:fld>
            <a:endParaRPr lang="en-US" dirty="0"/>
          </a:p>
        </p:txBody>
      </p:sp>
    </p:spTree>
    <p:extLst>
      <p:ext uri="{BB962C8B-B14F-4D97-AF65-F5344CB8AC3E}">
        <p14:creationId xmlns:p14="http://schemas.microsoft.com/office/powerpoint/2010/main" val="1460001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ALL QUESTIONS</a:t>
            </a:r>
            <a:r>
              <a:rPr lang="en-US" baseline="0" dirty="0" smtClean="0"/>
              <a:t> TO ACTION</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dirty="0"/>
          </a:p>
        </p:txBody>
      </p:sp>
    </p:spTree>
    <p:extLst>
      <p:ext uri="{BB962C8B-B14F-4D97-AF65-F5344CB8AC3E}">
        <p14:creationId xmlns:p14="http://schemas.microsoft.com/office/powerpoint/2010/main" val="3280377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previously used questionnaires posted on </a:t>
            </a:r>
            <a:r>
              <a:rPr lang="en-US" dirty="0" err="1" smtClean="0"/>
              <a:t>DECoP</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dirty="0"/>
          </a:p>
        </p:txBody>
      </p:sp>
    </p:spTree>
    <p:extLst>
      <p:ext uri="{BB962C8B-B14F-4D97-AF65-F5344CB8AC3E}">
        <p14:creationId xmlns:p14="http://schemas.microsoft.com/office/powerpoint/2010/main" val="2158686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dirty="0"/>
          </a:p>
        </p:txBody>
      </p:sp>
    </p:spTree>
    <p:extLst>
      <p:ext uri="{BB962C8B-B14F-4D97-AF65-F5344CB8AC3E}">
        <p14:creationId xmlns:p14="http://schemas.microsoft.com/office/powerpoint/2010/main" val="845812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dirty="0"/>
          </a:p>
        </p:txBody>
      </p:sp>
    </p:spTree>
    <p:extLst>
      <p:ext uri="{BB962C8B-B14F-4D97-AF65-F5344CB8AC3E}">
        <p14:creationId xmlns:p14="http://schemas.microsoft.com/office/powerpoint/2010/main" val="2724497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44</a:t>
            </a:fld>
            <a:endParaRPr lang="en-US" dirty="0"/>
          </a:p>
        </p:txBody>
      </p:sp>
    </p:spTree>
    <p:extLst>
      <p:ext uri="{BB962C8B-B14F-4D97-AF65-F5344CB8AC3E}">
        <p14:creationId xmlns:p14="http://schemas.microsoft.com/office/powerpoint/2010/main" val="2695583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46</a:t>
            </a:fld>
            <a:endParaRPr lang="en-US" dirty="0"/>
          </a:p>
        </p:txBody>
      </p:sp>
    </p:spTree>
    <p:extLst>
      <p:ext uri="{BB962C8B-B14F-4D97-AF65-F5344CB8AC3E}">
        <p14:creationId xmlns:p14="http://schemas.microsoft.com/office/powerpoint/2010/main" val="30689932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posted on CDC</a:t>
            </a:r>
            <a:r>
              <a:rPr lang="en-US" baseline="0" dirty="0" smtClean="0"/>
              <a:t> </a:t>
            </a:r>
            <a:r>
              <a:rPr lang="en-US" dirty="0" smtClean="0"/>
              <a:t>CASPER website and </a:t>
            </a:r>
            <a:r>
              <a:rPr lang="en-US" dirty="0" err="1" smtClean="0"/>
              <a:t>DECoP</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49</a:t>
            </a:fld>
            <a:endParaRPr lang="en-US" dirty="0"/>
          </a:p>
        </p:txBody>
      </p:sp>
    </p:spTree>
    <p:extLst>
      <p:ext uri="{BB962C8B-B14F-4D97-AF65-F5344CB8AC3E}">
        <p14:creationId xmlns:p14="http://schemas.microsoft.com/office/powerpoint/2010/main" val="2890465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50</a:t>
            </a:fld>
            <a:endParaRPr lang="en-US" dirty="0"/>
          </a:p>
        </p:txBody>
      </p:sp>
    </p:spTree>
    <p:extLst>
      <p:ext uri="{BB962C8B-B14F-4D97-AF65-F5344CB8AC3E}">
        <p14:creationId xmlns:p14="http://schemas.microsoft.com/office/powerpoint/2010/main" val="4065685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55</a:t>
            </a:fld>
            <a:endParaRPr lang="en-US" dirty="0"/>
          </a:p>
        </p:txBody>
      </p:sp>
    </p:spTree>
    <p:extLst>
      <p:ext uri="{BB962C8B-B14F-4D97-AF65-F5344CB8AC3E}">
        <p14:creationId xmlns:p14="http://schemas.microsoft.com/office/powerpoint/2010/main" val="82627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disasters in your jurisdiction	</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4</a:t>
            </a:fld>
            <a:endParaRPr lang="en-US" dirty="0"/>
          </a:p>
        </p:txBody>
      </p:sp>
    </p:spTree>
    <p:extLst>
      <p:ext uri="{BB962C8B-B14F-4D97-AF65-F5344CB8AC3E}">
        <p14:creationId xmlns:p14="http://schemas.microsoft.com/office/powerpoint/2010/main" val="32885257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56</a:t>
            </a:fld>
            <a:endParaRPr lang="en-US" dirty="0"/>
          </a:p>
        </p:txBody>
      </p:sp>
    </p:spTree>
    <p:extLst>
      <p:ext uri="{BB962C8B-B14F-4D97-AF65-F5344CB8AC3E}">
        <p14:creationId xmlns:p14="http://schemas.microsoft.com/office/powerpoint/2010/main" val="580593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These</a:t>
            </a:r>
            <a:r>
              <a:rPr lang="en-US" baseline="0" dirty="0" smtClean="0"/>
              <a:t> are apartment buildings. </a:t>
            </a:r>
          </a:p>
          <a:p>
            <a:endParaRPr lang="en-US" baseline="0" dirty="0" smtClean="0"/>
          </a:p>
          <a:p>
            <a:r>
              <a:rPr lang="en-US" baseline="0" dirty="0" smtClean="0"/>
              <a:t>OPTION – randomly select 7 apartment buildings….randomly select 1 household from each selected building. </a:t>
            </a: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58</a:t>
            </a:fld>
            <a:endParaRPr lang="en-US" dirty="0"/>
          </a:p>
        </p:txBody>
      </p:sp>
    </p:spTree>
    <p:extLst>
      <p:ext uri="{BB962C8B-B14F-4D97-AF65-F5344CB8AC3E}">
        <p14:creationId xmlns:p14="http://schemas.microsoft.com/office/powerpoint/2010/main" val="1160117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ANIMATED SLIDE</a:t>
            </a:r>
          </a:p>
          <a:p>
            <a:endParaRPr lang="en-US" dirty="0" smtClean="0"/>
          </a:p>
          <a:p>
            <a:r>
              <a:rPr lang="en-US" dirty="0" smtClean="0"/>
              <a:t>ONLY replace households if the household</a:t>
            </a:r>
          </a:p>
          <a:p>
            <a:pPr lvl="1"/>
            <a:r>
              <a:rPr lang="en-US" dirty="0" smtClean="0"/>
              <a:t>is </a:t>
            </a:r>
            <a:r>
              <a:rPr lang="en-US" u="sng" dirty="0" smtClean="0"/>
              <a:t>VACANT</a:t>
            </a:r>
            <a:r>
              <a:rPr lang="en-US" dirty="0" smtClean="0"/>
              <a:t>,</a:t>
            </a:r>
          </a:p>
          <a:p>
            <a:pPr lvl="1"/>
            <a:r>
              <a:rPr lang="en-US" u="sng" dirty="0" smtClean="0"/>
              <a:t>REFUSES</a:t>
            </a:r>
            <a:r>
              <a:rPr lang="en-US" dirty="0" smtClean="0"/>
              <a:t>, or</a:t>
            </a:r>
          </a:p>
          <a:p>
            <a:pPr lvl="1"/>
            <a:r>
              <a:rPr lang="en-US" dirty="0" smtClean="0"/>
              <a:t>no answer after </a:t>
            </a:r>
          </a:p>
          <a:p>
            <a:pPr marL="457200" lvl="1" indent="0">
              <a:buNone/>
            </a:pPr>
            <a:r>
              <a:rPr lang="en-US" dirty="0" smtClean="0"/>
              <a:t>     </a:t>
            </a:r>
            <a:r>
              <a:rPr lang="en-US" u="sng" dirty="0" smtClean="0"/>
              <a:t>THREE</a:t>
            </a:r>
            <a:r>
              <a:rPr lang="en-US" dirty="0" smtClean="0"/>
              <a:t> attempts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59</a:t>
            </a:fld>
            <a:endParaRPr lang="en-US" dirty="0"/>
          </a:p>
        </p:txBody>
      </p:sp>
    </p:spTree>
    <p:extLst>
      <p:ext uri="{BB962C8B-B14F-4D97-AF65-F5344CB8AC3E}">
        <p14:creationId xmlns:p14="http://schemas.microsoft.com/office/powerpoint/2010/main" val="2075714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Sequential sampling acceptable IF</a:t>
            </a:r>
            <a:r>
              <a:rPr lang="en-US" baseline="0" dirty="0" smtClean="0"/>
              <a:t> (1) few households in cluster (e.g., &lt;10) or (2) decided by leadership to do sequential for all clusters due to time constraints or other circumstances (see next slides)</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60</a:t>
            </a:fld>
            <a:endParaRPr lang="en-US" dirty="0"/>
          </a:p>
        </p:txBody>
      </p:sp>
    </p:spTree>
    <p:extLst>
      <p:ext uri="{BB962C8B-B14F-4D97-AF65-F5344CB8AC3E}">
        <p14:creationId xmlns:p14="http://schemas.microsoft.com/office/powerpoint/2010/main" val="7099365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63</a:t>
            </a:fld>
            <a:endParaRPr lang="en-US" dirty="0"/>
          </a:p>
        </p:txBody>
      </p:sp>
    </p:spTree>
    <p:extLst>
      <p:ext uri="{BB962C8B-B14F-4D97-AF65-F5344CB8AC3E}">
        <p14:creationId xmlns:p14="http://schemas.microsoft.com/office/powerpoint/2010/main" val="2740582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64</a:t>
            </a:fld>
            <a:endParaRPr lang="en-US" dirty="0"/>
          </a:p>
        </p:txBody>
      </p:sp>
    </p:spTree>
    <p:extLst>
      <p:ext uri="{BB962C8B-B14F-4D97-AF65-F5344CB8AC3E}">
        <p14:creationId xmlns:p14="http://schemas.microsoft.com/office/powerpoint/2010/main" val="528480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65</a:t>
            </a:fld>
            <a:endParaRPr lang="en-US" dirty="0"/>
          </a:p>
        </p:txBody>
      </p:sp>
    </p:spTree>
    <p:extLst>
      <p:ext uri="{BB962C8B-B14F-4D97-AF65-F5344CB8AC3E}">
        <p14:creationId xmlns:p14="http://schemas.microsoft.com/office/powerpoint/2010/main" val="3993051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66</a:t>
            </a:fld>
            <a:endParaRPr lang="en-US" dirty="0"/>
          </a:p>
        </p:txBody>
      </p:sp>
    </p:spTree>
    <p:extLst>
      <p:ext uri="{BB962C8B-B14F-4D97-AF65-F5344CB8AC3E}">
        <p14:creationId xmlns:p14="http://schemas.microsoft.com/office/powerpoint/2010/main" val="1122201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68</a:t>
            </a:fld>
            <a:endParaRPr lang="en-US" dirty="0"/>
          </a:p>
        </p:txBody>
      </p:sp>
    </p:spTree>
    <p:extLst>
      <p:ext uri="{BB962C8B-B14F-4D97-AF65-F5344CB8AC3E}">
        <p14:creationId xmlns:p14="http://schemas.microsoft.com/office/powerpoint/2010/main" val="42467496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should all be considered</a:t>
            </a:r>
            <a:r>
              <a:rPr lang="en-US" baseline="0" dirty="0" smtClean="0"/>
              <a:t> in the preparedness phase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74</a:t>
            </a:fld>
            <a:endParaRPr lang="en-US" dirty="0"/>
          </a:p>
        </p:txBody>
      </p:sp>
    </p:spTree>
    <p:extLst>
      <p:ext uri="{BB962C8B-B14F-4D97-AF65-F5344CB8AC3E}">
        <p14:creationId xmlns:p14="http://schemas.microsoft.com/office/powerpoint/2010/main" val="906626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impact of the community is at the heart of what defines a disaster</a:t>
            </a:r>
          </a:p>
        </p:txBody>
      </p:sp>
      <p:sp>
        <p:nvSpPr>
          <p:cNvPr id="4" name="Slide Number Placeholder 3"/>
          <p:cNvSpPr>
            <a:spLocks noGrp="1"/>
          </p:cNvSpPr>
          <p:nvPr>
            <p:ph type="sldNum" sz="quarter" idx="10"/>
          </p:nvPr>
        </p:nvSpPr>
        <p:spPr/>
        <p:txBody>
          <a:bodyPr/>
          <a:lstStyle/>
          <a:p>
            <a:fld id="{7E82054C-5FFB-4925-88B8-34BFE44764D6}" type="slidenum">
              <a:rPr lang="en-US" smtClean="0"/>
              <a:pPr/>
              <a:t>5</a:t>
            </a:fld>
            <a:endParaRPr lang="en-US" dirty="0"/>
          </a:p>
        </p:txBody>
      </p:sp>
    </p:spTree>
    <p:extLst>
      <p:ext uri="{BB962C8B-B14F-4D97-AF65-F5344CB8AC3E}">
        <p14:creationId xmlns:p14="http://schemas.microsoft.com/office/powerpoint/2010/main" val="1642638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200 by approaching 500</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88</a:t>
            </a:fld>
            <a:endParaRPr lang="en-US" dirty="0"/>
          </a:p>
        </p:txBody>
      </p:sp>
    </p:spTree>
    <p:extLst>
      <p:ext uri="{BB962C8B-B14F-4D97-AF65-F5344CB8AC3E}">
        <p14:creationId xmlns:p14="http://schemas.microsoft.com/office/powerpoint/2010/main" val="235654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ACTIVITY – What</a:t>
            </a:r>
            <a:r>
              <a:rPr lang="en-US" baseline="0" dirty="0" smtClean="0"/>
              <a:t> are some conclusions that can be drawn based on this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Notice – even if frequency is same, estimated HH may be different due to weight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90</a:t>
            </a:fld>
            <a:endParaRPr lang="en-US" dirty="0"/>
          </a:p>
        </p:txBody>
      </p:sp>
    </p:spTree>
    <p:extLst>
      <p:ext uri="{BB962C8B-B14F-4D97-AF65-F5344CB8AC3E}">
        <p14:creationId xmlns:p14="http://schemas.microsoft.com/office/powerpoint/2010/main" val="3799156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Decided in preparedness phase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93</a:t>
            </a:fld>
            <a:endParaRPr lang="en-US" dirty="0"/>
          </a:p>
        </p:txBody>
      </p:sp>
    </p:spTree>
    <p:extLst>
      <p:ext uri="{BB962C8B-B14F-4D97-AF65-F5344CB8AC3E}">
        <p14:creationId xmlns:p14="http://schemas.microsoft.com/office/powerpoint/2010/main" val="2133824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CASPER</a:t>
            </a:r>
            <a:r>
              <a:rPr lang="en-US" baseline="0" dirty="0" smtClean="0"/>
              <a:t> Case Study activity (1-2 hours)</a:t>
            </a:r>
          </a:p>
          <a:p>
            <a:r>
              <a:rPr lang="en-US" baseline="0" dirty="0" smtClean="0"/>
              <a:t>Example case studies available on the </a:t>
            </a:r>
            <a:r>
              <a:rPr lang="en-US" baseline="0" dirty="0" err="1" smtClean="0"/>
              <a:t>DECoP</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99</a:t>
            </a:fld>
            <a:endParaRPr lang="en-US" dirty="0"/>
          </a:p>
        </p:txBody>
      </p:sp>
    </p:spTree>
    <p:extLst>
      <p:ext uri="{BB962C8B-B14F-4D97-AF65-F5344CB8AC3E}">
        <p14:creationId xmlns:p14="http://schemas.microsoft.com/office/powerpoint/2010/main" val="3628663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EXTRA/ADVANCED</a:t>
            </a:r>
            <a:r>
              <a:rPr lang="en-US" baseline="0" dirty="0" smtClean="0"/>
              <a:t> SLIDES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100</a:t>
            </a:fld>
            <a:endParaRPr lang="en-US" dirty="0"/>
          </a:p>
        </p:txBody>
      </p:sp>
    </p:spTree>
    <p:extLst>
      <p:ext uri="{BB962C8B-B14F-4D97-AF65-F5344CB8AC3E}">
        <p14:creationId xmlns:p14="http://schemas.microsoft.com/office/powerpoint/2010/main" val="3182856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103</a:t>
            </a:fld>
            <a:endParaRPr lang="en-US" dirty="0"/>
          </a:p>
        </p:txBody>
      </p:sp>
    </p:spTree>
    <p:extLst>
      <p:ext uri="{BB962C8B-B14F-4D97-AF65-F5344CB8AC3E}">
        <p14:creationId xmlns:p14="http://schemas.microsoft.com/office/powerpoint/2010/main" val="3563546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are concerned that entire clusters may be inaccessible due to storm damage or restricted entries, you may consider increasing the number of clusters selected </a:t>
            </a:r>
            <a:r>
              <a:rPr lang="en-US" sz="1200" i="1" kern="1200" dirty="0" smtClean="0">
                <a:solidFill>
                  <a:schemeClr val="tx1"/>
                </a:solidFill>
                <a:effectLst/>
                <a:latin typeface="+mn-lt"/>
                <a:ea typeface="+mn-ea"/>
                <a:cs typeface="+mn-cs"/>
              </a:rPr>
              <a:t>a priori</a:t>
            </a:r>
            <a:r>
              <a:rPr lang="en-US" sz="1200" kern="1200" dirty="0" smtClean="0">
                <a:solidFill>
                  <a:schemeClr val="tx1"/>
                </a:solidFill>
                <a:effectLst/>
                <a:latin typeface="+mn-lt"/>
                <a:ea typeface="+mn-ea"/>
                <a:cs typeface="+mn-cs"/>
              </a:rPr>
              <a:t>. While it is tempting to select a substitution cluster once in the field, this is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recommended and it negatively affects the representativeness of the data. Clusters should be chosen </a:t>
            </a:r>
            <a:r>
              <a:rPr lang="en-US" sz="1200" i="1" kern="1200" dirty="0" smtClean="0">
                <a:solidFill>
                  <a:schemeClr val="tx1"/>
                </a:solidFill>
                <a:effectLst/>
                <a:latin typeface="+mn-lt"/>
                <a:ea typeface="+mn-ea"/>
                <a:cs typeface="+mn-cs"/>
              </a:rPr>
              <a:t>without substitution</a:t>
            </a:r>
            <a:r>
              <a:rPr lang="en-US" sz="1200" kern="1200" dirty="0" smtClean="0">
                <a:solidFill>
                  <a:schemeClr val="tx1"/>
                </a:solidFill>
                <a:effectLst/>
                <a:latin typeface="+mn-lt"/>
                <a:ea typeface="+mn-ea"/>
                <a:cs typeface="+mn-cs"/>
              </a:rPr>
              <a:t> – meaning that the clusters originally selected are the clusters that are assessed –and this process may result in having fewer than 30 clusters interviewed due to inaccessibility. However, if you are worried this may be the case while preparing for the CASPER, you can increase the number of clusters selected prior to going into the field. For example, you may decide to select 35 census blocks instead of the standard 30. If this method is chosen, it is essential that teams then visit </a:t>
            </a:r>
            <a:r>
              <a:rPr lang="en-US" sz="1200" i="1" kern="1200" dirty="0" smtClean="0">
                <a:solidFill>
                  <a:schemeClr val="tx1"/>
                </a:solidFill>
                <a:effectLst/>
                <a:latin typeface="+mn-lt"/>
                <a:ea typeface="+mn-ea"/>
                <a:cs typeface="+mn-cs"/>
              </a:rPr>
              <a:t>all 35 census blocks</a:t>
            </a:r>
            <a:r>
              <a:rPr lang="en-US" sz="1200" kern="1200" dirty="0" smtClean="0">
                <a:solidFill>
                  <a:schemeClr val="tx1"/>
                </a:solidFill>
                <a:effectLst/>
                <a:latin typeface="+mn-lt"/>
                <a:ea typeface="+mn-ea"/>
                <a:cs typeface="+mn-cs"/>
              </a:rPr>
              <a:t> and treat the design as 35x7 (sample size of 245).  In this situation, rather than choosing “substitution” clusters, you are oversampling clusters to get closer to the desired sample size of 210. It is important to remember that oversampling does not improve response rates, but can increase the sample size (and thus power). It is also important to know that if a selected cluster is dropped because of accessibility or other issue during the assessment, then the survey will no longer be expected to be representative of the assessment area. Any a priori change in number of clusters selected (i.e., any number other than 30) is considered a </a:t>
            </a:r>
            <a:r>
              <a:rPr lang="en-US" sz="1200" i="1" kern="1200" dirty="0" smtClean="0">
                <a:solidFill>
                  <a:schemeClr val="tx1"/>
                </a:solidFill>
                <a:effectLst/>
                <a:latin typeface="+mn-lt"/>
                <a:ea typeface="+mn-ea"/>
                <a:cs typeface="+mn-cs"/>
              </a:rPr>
              <a:t>modified CASPER</a:t>
            </a:r>
            <a:r>
              <a:rPr lang="en-US" sz="1200" kern="1200" dirty="0" smtClean="0">
                <a:solidFill>
                  <a:schemeClr val="tx1"/>
                </a:solidFill>
                <a:effectLst/>
                <a:latin typeface="+mn-lt"/>
                <a:ea typeface="+mn-ea"/>
                <a:cs typeface="+mn-cs"/>
              </a:rPr>
              <a:t> and should be noted in the methodology section of your report.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104</a:t>
            </a:fld>
            <a:endParaRPr lang="en-US" dirty="0"/>
          </a:p>
        </p:txBody>
      </p:sp>
    </p:spTree>
    <p:extLst>
      <p:ext uri="{BB962C8B-B14F-4D97-AF65-F5344CB8AC3E}">
        <p14:creationId xmlns:p14="http://schemas.microsoft.com/office/powerpoint/2010/main" val="965800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smtClean="0"/>
              <a:t>Suggest less than 10%</a:t>
            </a:r>
            <a:r>
              <a:rPr lang="en-US" baseline="0" dirty="0" smtClean="0"/>
              <a:t> individual questions</a:t>
            </a:r>
          </a:p>
          <a:p>
            <a:pPr marL="228600" indent="-228600">
              <a:buAutoNum type="arabicParenBoth"/>
            </a:pPr>
            <a:r>
              <a:rPr lang="en-US" baseline="0" dirty="0" smtClean="0"/>
              <a:t>Household level questions! the exception is if you are doing a direct comparison of the data</a:t>
            </a:r>
          </a:p>
          <a:p>
            <a:pPr marL="228600" indent="-228600">
              <a:buAutoNum type="arabicParenBoth"/>
            </a:pPr>
            <a:r>
              <a:rPr lang="en-US" baseline="0" dirty="0" smtClean="0"/>
              <a:t>Ideally ONLY if absolutely necessary. For example, if have data for direct comparison. Individual mental health questions are the most common to allow for comparison to BRFSS data</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117</a:t>
            </a:fld>
            <a:endParaRPr lang="en-US" dirty="0"/>
          </a:p>
        </p:txBody>
      </p:sp>
    </p:spTree>
    <p:extLst>
      <p:ext uri="{BB962C8B-B14F-4D97-AF65-F5344CB8AC3E}">
        <p14:creationId xmlns:p14="http://schemas.microsoft.com/office/powerpoint/2010/main" val="3944632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119</a:t>
            </a:fld>
            <a:endParaRPr lang="en-US" dirty="0"/>
          </a:p>
        </p:txBody>
      </p:sp>
    </p:spTree>
    <p:extLst>
      <p:ext uri="{BB962C8B-B14F-4D97-AF65-F5344CB8AC3E}">
        <p14:creationId xmlns:p14="http://schemas.microsoft.com/office/powerpoint/2010/main" val="1883638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120</a:t>
            </a:fld>
            <a:endParaRPr lang="en-US" dirty="0"/>
          </a:p>
        </p:txBody>
      </p:sp>
    </p:spTree>
    <p:extLst>
      <p:ext uri="{BB962C8B-B14F-4D97-AF65-F5344CB8AC3E}">
        <p14:creationId xmlns:p14="http://schemas.microsoft.com/office/powerpoint/2010/main" val="2191462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Biprrtison</a:t>
            </a:r>
            <a:r>
              <a:rPr lang="en-US" baseline="0" dirty="0" smtClean="0"/>
              <a:t> r</a:t>
            </a:r>
            <a:r>
              <a:rPr lang="en-US" dirty="0" smtClean="0"/>
              <a:t>eport after Hurricane Katrina – Released Wednesday February 15, 2006</a:t>
            </a:r>
          </a:p>
          <a:p>
            <a:r>
              <a:rPr lang="en-US" dirty="0" smtClean="0"/>
              <a:t>https://katrina.house.gov	</a:t>
            </a:r>
          </a:p>
          <a:p>
            <a:endParaRPr lang="en-US" dirty="0" smtClean="0"/>
          </a:p>
          <a:p>
            <a:r>
              <a:rPr lang="en-US" dirty="0" smtClean="0"/>
              <a:t>Key</a:t>
            </a:r>
            <a:r>
              <a:rPr lang="en-US" baseline="0" dirty="0" smtClean="0"/>
              <a:t> point = getting the RIGHT INFORMATION (i.e., evidence-based) to the RIGHT PEOPLE (e.g., leadership and decision-makers) at the RIGHT TIME (i.e. NOW)…..and THAT is what disaster epi does (next slide)</a:t>
            </a: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dirty="0"/>
          </a:p>
        </p:txBody>
      </p:sp>
    </p:spTree>
    <p:extLst>
      <p:ext uri="{BB962C8B-B14F-4D97-AF65-F5344CB8AC3E}">
        <p14:creationId xmlns:p14="http://schemas.microsoft.com/office/powerpoint/2010/main" val="3449672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121</a:t>
            </a:fld>
            <a:endParaRPr lang="en-US" dirty="0"/>
          </a:p>
        </p:txBody>
      </p:sp>
    </p:spTree>
    <p:extLst>
      <p:ext uri="{BB962C8B-B14F-4D97-AF65-F5344CB8AC3E}">
        <p14:creationId xmlns:p14="http://schemas.microsoft.com/office/powerpoint/2010/main" val="3414601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122</a:t>
            </a:fld>
            <a:endParaRPr lang="en-US" dirty="0"/>
          </a:p>
        </p:txBody>
      </p:sp>
    </p:spTree>
    <p:extLst>
      <p:ext uri="{BB962C8B-B14F-4D97-AF65-F5344CB8AC3E}">
        <p14:creationId xmlns:p14="http://schemas.microsoft.com/office/powerpoint/2010/main" val="4286329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126</a:t>
            </a:fld>
            <a:endParaRPr lang="en-US" dirty="0"/>
          </a:p>
        </p:txBody>
      </p:sp>
    </p:spTree>
    <p:extLst>
      <p:ext uri="{BB962C8B-B14F-4D97-AF65-F5344CB8AC3E}">
        <p14:creationId xmlns:p14="http://schemas.microsoft.com/office/powerpoint/2010/main" val="6568171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131</a:t>
            </a:fld>
            <a:endParaRPr lang="en-US" dirty="0"/>
          </a:p>
        </p:txBody>
      </p:sp>
    </p:spTree>
    <p:extLst>
      <p:ext uri="{BB962C8B-B14F-4D97-AF65-F5344CB8AC3E}">
        <p14:creationId xmlns:p14="http://schemas.microsoft.com/office/powerpoint/2010/main" val="2617676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132</a:t>
            </a:fld>
            <a:endParaRPr lang="en-US" dirty="0"/>
          </a:p>
        </p:txBody>
      </p:sp>
    </p:spTree>
    <p:extLst>
      <p:ext uri="{BB962C8B-B14F-4D97-AF65-F5344CB8AC3E}">
        <p14:creationId xmlns:p14="http://schemas.microsoft.com/office/powerpoint/2010/main" val="2172918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137</a:t>
            </a:fld>
            <a:endParaRPr lang="en-US" dirty="0"/>
          </a:p>
        </p:txBody>
      </p:sp>
    </p:spTree>
    <p:extLst>
      <p:ext uri="{BB962C8B-B14F-4D97-AF65-F5344CB8AC3E}">
        <p14:creationId xmlns:p14="http://schemas.microsoft.com/office/powerpoint/2010/main" val="381904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141</a:t>
            </a:fld>
            <a:endParaRPr lang="en-US" dirty="0"/>
          </a:p>
        </p:txBody>
      </p:sp>
    </p:spTree>
    <p:extLst>
      <p:ext uri="{BB962C8B-B14F-4D97-AF65-F5344CB8AC3E}">
        <p14:creationId xmlns:p14="http://schemas.microsoft.com/office/powerpoint/2010/main" val="52342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Disaster epi addresses that problem….getting the right information</a:t>
            </a:r>
            <a:r>
              <a:rPr lang="en-US" baseline="0" dirty="0" smtClean="0"/>
              <a:t> (data driven, evidence-based), to the right people (leaders and decision makers) at the right time (ASAP)</a:t>
            </a:r>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7</a:t>
            </a:fld>
            <a:endParaRPr lang="en-US" dirty="0"/>
          </a:p>
        </p:txBody>
      </p:sp>
    </p:spTree>
    <p:extLst>
      <p:ext uri="{BB962C8B-B14F-4D97-AF65-F5344CB8AC3E}">
        <p14:creationId xmlns:p14="http://schemas.microsoft.com/office/powerpoint/2010/main" val="3007964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8</a:t>
            </a:fld>
            <a:endParaRPr lang="en-US" dirty="0"/>
          </a:p>
        </p:txBody>
      </p:sp>
    </p:spTree>
    <p:extLst>
      <p:ext uri="{BB962C8B-B14F-4D97-AF65-F5344CB8AC3E}">
        <p14:creationId xmlns:p14="http://schemas.microsoft.com/office/powerpoint/2010/main" val="33828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9</a:t>
            </a:fld>
            <a:endParaRPr lang="en-US" dirty="0"/>
          </a:p>
        </p:txBody>
      </p:sp>
    </p:spTree>
    <p:extLst>
      <p:ext uri="{BB962C8B-B14F-4D97-AF65-F5344CB8AC3E}">
        <p14:creationId xmlns:p14="http://schemas.microsoft.com/office/powerpoint/2010/main" val="3428428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10</a:t>
            </a:fld>
            <a:endParaRPr lang="en-US" dirty="0"/>
          </a:p>
        </p:txBody>
      </p:sp>
    </p:spTree>
    <p:extLst>
      <p:ext uri="{BB962C8B-B14F-4D97-AF65-F5344CB8AC3E}">
        <p14:creationId xmlns:p14="http://schemas.microsoft.com/office/powerpoint/2010/main" val="1465176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EH">
    <p:spTree>
      <p:nvGrpSpPr>
        <p:cNvPr id="1" name=""/>
        <p:cNvGrpSpPr/>
        <p:nvPr/>
      </p:nvGrpSpPr>
      <p:grpSpPr>
        <a:xfrm>
          <a:off x="0" y="0"/>
          <a:ext cx="0" cy="0"/>
          <a:chOff x="0" y="0"/>
          <a:chExt cx="0" cy="0"/>
        </a:xfrm>
      </p:grpSpPr>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pic>
        <p:nvPicPr>
          <p:cNvPr id="162" name="Picture 161"/>
          <p:cNvPicPr>
            <a:picLocks noChangeAspect="1"/>
          </p:cNvPicPr>
          <p:nvPr userDrawn="1"/>
        </p:nvPicPr>
        <p:blipFill rotWithShape="1">
          <a:blip r:embed="rId2">
            <a:extLst>
              <a:ext uri="{28A0092B-C50C-407E-A947-70E740481C1C}">
                <a14:useLocalDpi xmlns:a14="http://schemas.microsoft.com/office/drawing/2010/main" val="0"/>
              </a:ext>
            </a:extLst>
          </a:blip>
          <a:srcRect r="4815"/>
          <a:stretch/>
        </p:blipFill>
        <p:spPr>
          <a:xfrm>
            <a:off x="0" y="-4979"/>
            <a:ext cx="9144000" cy="880382"/>
          </a:xfrm>
          <a:prstGeom prst="rect">
            <a:avLst/>
          </a:prstGeom>
        </p:spPr>
      </p:pic>
    </p:spTree>
    <p:extLst>
      <p:ext uri="{BB962C8B-B14F-4D97-AF65-F5344CB8AC3E}">
        <p14:creationId xmlns:p14="http://schemas.microsoft.com/office/powerpoint/2010/main" val="1109747660"/>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smtClean="0"/>
              <a:t>Bottom band: NCEH</a:t>
            </a:r>
            <a:endParaRPr lang="en-US" dirty="0"/>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25" t="6329" r="6399" b="61112"/>
          <a:stretch/>
        </p:blipFill>
        <p:spPr>
          <a:xfrm flipV="1">
            <a:off x="0" y="4937760"/>
            <a:ext cx="9144000" cy="205740"/>
          </a:xfrm>
          <a:prstGeom prst="rect">
            <a:avLst/>
          </a:prstGeom>
        </p:spPr>
      </p:pic>
    </p:spTree>
    <p:extLst>
      <p:ext uri="{BB962C8B-B14F-4D97-AF65-F5344CB8AC3E}">
        <p14:creationId xmlns:p14="http://schemas.microsoft.com/office/powerpoint/2010/main" val="3072855583"/>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7050"/>
                </a:solidFill>
                <a:effectLst/>
                <a:latin typeface="Calibri" pitchFamily="34" charset="0"/>
              </a:defRPr>
            </a:lvl1pPr>
          </a:lstStyle>
          <a:p>
            <a:endParaRPr lang="en-US" dirty="0"/>
          </a:p>
        </p:txBody>
      </p:sp>
      <p:sp>
        <p:nvSpPr>
          <p:cNvPr id="3" name="Content Placeholder 2"/>
          <p:cNvSpPr>
            <a:spLocks noGrp="1"/>
          </p:cNvSpPr>
          <p:nvPr>
            <p:ph idx="1" hasCustomPrompt="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0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a:buClr>
                <a:srgbClr val="007050"/>
              </a:buClr>
            </a:pPr>
            <a:r>
              <a:rPr lang="en-US" dirty="0" smtClean="0">
                <a:solidFill>
                  <a:srgbClr val="007050"/>
                </a:solidFill>
              </a:rPr>
              <a:t>Bullet</a:t>
            </a:r>
            <a:endParaRPr lang="en-US" dirty="0" smtClean="0"/>
          </a:p>
          <a:p>
            <a:pPr lvl="1"/>
            <a:r>
              <a:rPr lang="en-US" dirty="0" smtClean="0"/>
              <a:t>Sub</a:t>
            </a:r>
          </a:p>
          <a:p>
            <a:pPr lvl="1"/>
            <a:r>
              <a:rPr lang="en-US" dirty="0" smtClean="0"/>
              <a:t>Sub</a:t>
            </a:r>
          </a:p>
          <a:p>
            <a:pPr lvl="0"/>
            <a:endParaRPr lang="en-US" dirty="0" smtClean="0"/>
          </a:p>
          <a:p>
            <a:pPr lvl="2"/>
            <a:endParaRPr lang="en-US" dirty="0" smtClean="0"/>
          </a:p>
          <a:p>
            <a:pPr lvl="1"/>
            <a:endParaRPr lang="en-US" dirty="0" smtClean="0"/>
          </a:p>
          <a:p>
            <a:pPr lvl="1"/>
            <a:endParaRPr lang="en-US" dirty="0" smtClean="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smtClean="0"/>
          </a:p>
          <a:p>
            <a:pPr lvl="0"/>
            <a:endParaRPr lang="en-US" dirty="0" smtClean="0"/>
          </a:p>
          <a:p>
            <a:pPr lvl="2"/>
            <a:endParaRPr lang="en-US" dirty="0" smtClean="0"/>
          </a:p>
          <a:p>
            <a:pPr lvl="1"/>
            <a:endParaRPr lang="en-US" dirty="0" smtClean="0"/>
          </a:p>
          <a:p>
            <a:pPr lvl="1"/>
            <a:endParaRPr lang="en-US" dirty="0" smtClean="0"/>
          </a:p>
          <a:p>
            <a:pPr lvl="1"/>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25" t="6329" r="6399" b="61112"/>
          <a:stretch/>
        </p:blipFill>
        <p:spPr>
          <a:xfrm flipV="1">
            <a:off x="0" y="4937760"/>
            <a:ext cx="9144000" cy="205740"/>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Data Slide (for content heavy tables and chart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8265"/>
                </a:solidFill>
                <a:effectLst/>
                <a:latin typeface="Calibri" pitchFamily="34" charset="0"/>
              </a:defRPr>
            </a:lvl1pPr>
          </a:lstStyle>
          <a:p>
            <a:r>
              <a:rPr lang="en-US" dirty="0" smtClean="0"/>
              <a:t>Bottom band: NCEH</a:t>
            </a:r>
            <a:endParaRPr lang="en-US" dirty="0"/>
          </a:p>
        </p:txBody>
      </p:sp>
      <p:sp>
        <p:nvSpPr>
          <p:cNvPr id="6" name="Text Placeholder 7"/>
          <p:cNvSpPr>
            <a:spLocks noGrp="1"/>
          </p:cNvSpPr>
          <p:nvPr>
            <p:ph type="body" sz="quarter" idx="10"/>
          </p:nvPr>
        </p:nvSpPr>
        <p:spPr>
          <a:xfrm>
            <a:off x="457200" y="1158875"/>
            <a:ext cx="8229600" cy="3341688"/>
          </a:xfrm>
        </p:spPr>
        <p:txBody>
          <a:bodyPr/>
          <a:lstStyle>
            <a:lvl1pPr marL="342900" indent="-342900">
              <a:buClr>
                <a:schemeClr val="accent2"/>
              </a:buClr>
              <a:buFont typeface="Wingdings" panose="05000000000000000000" pitchFamily="2" charset="2"/>
              <a:buChar char="§"/>
              <a:defRPr sz="2000" b="1" baseline="0">
                <a:solidFill>
                  <a:srgbClr val="5F5F5F"/>
                </a:solidFill>
              </a:defRPr>
            </a:lvl1pPr>
            <a:lvl2pPr marL="742950" indent="-285750">
              <a:buClr>
                <a:srgbClr val="005DAA"/>
              </a:buClr>
              <a:buFont typeface="Arial" panose="020B0604020202020204" pitchFamily="34" charset="0"/>
              <a:buChar char="•"/>
              <a:defRPr sz="2000">
                <a:solidFill>
                  <a:schemeClr val="accent4">
                    <a:lumMod val="75000"/>
                  </a:schemeClr>
                </a:solidFill>
              </a:defRPr>
            </a:lvl2pPr>
            <a:lvl3pPr marL="1143000" indent="-228600">
              <a:buClr>
                <a:srgbClr val="5F5F5F"/>
              </a:buClr>
              <a:buFont typeface="Calibri" panose="020F0502020204030204" pitchFamily="34" charset="0"/>
              <a:buChar cha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72639835"/>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826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LOSIN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039553"/>
            <a:ext cx="8229600" cy="866834"/>
          </a:xfrm>
          <a:prstGeom prst="rect">
            <a:avLst/>
          </a:prstGeom>
        </p:spPr>
        <p:txBody>
          <a:bodyPr/>
          <a:lstStyle>
            <a:lvl1pPr algn="ctr">
              <a:lnSpc>
                <a:spcPts val="3000"/>
              </a:lnSpc>
              <a:defRPr sz="2800" b="1" baseline="0">
                <a:solidFill>
                  <a:srgbClr val="008265"/>
                </a:solidFill>
                <a:effectLst/>
                <a:latin typeface="Calibri" pitchFamily="34" charset="0"/>
              </a:defRPr>
            </a:lvl1pPr>
          </a:lstStyle>
          <a:p>
            <a:r>
              <a:rPr lang="en-US" dirty="0" smtClean="0"/>
              <a:t>Thank You</a:t>
            </a:r>
            <a:endParaRPr lang="en-US" dirty="0"/>
          </a:p>
        </p:txBody>
      </p:sp>
      <p:sp>
        <p:nvSpPr>
          <p:cNvPr id="8" name="Subtitle 2"/>
          <p:cNvSpPr>
            <a:spLocks noGrp="1"/>
          </p:cNvSpPr>
          <p:nvPr>
            <p:ph type="subTitle" idx="1"/>
          </p:nvPr>
        </p:nvSpPr>
        <p:spPr>
          <a:xfrm>
            <a:off x="457200" y="2144512"/>
            <a:ext cx="8229600" cy="342900"/>
          </a:xfrm>
          <a:prstGeom prst="rect">
            <a:avLst/>
          </a:prstGeom>
        </p:spPr>
        <p:txBody>
          <a:bodyPr/>
          <a:lstStyle>
            <a:lvl1pPr marL="0" indent="0" algn="l">
              <a:buNone/>
              <a:defRPr sz="20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4815"/>
          <a:stretch/>
        </p:blipFill>
        <p:spPr>
          <a:xfrm>
            <a:off x="0" y="3968274"/>
            <a:ext cx="9144000" cy="1175226"/>
          </a:xfrm>
          <a:prstGeom prst="rect">
            <a:avLst/>
          </a:prstGeom>
        </p:spPr>
      </p:pic>
      <p:sp>
        <p:nvSpPr>
          <p:cNvPr id="9" name="TextBox 8"/>
          <p:cNvSpPr txBox="1"/>
          <p:nvPr userDrawn="1"/>
        </p:nvSpPr>
        <p:spPr>
          <a:xfrm>
            <a:off x="0" y="4497169"/>
            <a:ext cx="6028509" cy="646331"/>
          </a:xfrm>
          <a:prstGeom prst="rect">
            <a:avLst/>
          </a:prstGeom>
          <a:noFill/>
        </p:spPr>
        <p:txBody>
          <a:bodyPr wrap="square" rtlCol="0">
            <a:spAutoFit/>
          </a:bodyPr>
          <a:lstStyle/>
          <a:p>
            <a:r>
              <a:rPr lang="en-US" sz="1200" dirty="0" smtClean="0">
                <a:solidFill>
                  <a:schemeClr val="bg2"/>
                </a:solidFill>
                <a:latin typeface="Calibri" panose="020F0502020204030204" pitchFamily="34" charset="0"/>
              </a:rPr>
              <a:t/>
            </a:r>
            <a:br>
              <a:rPr lang="en-US" sz="1200" dirty="0" smtClean="0">
                <a:solidFill>
                  <a:schemeClr val="bg2"/>
                </a:solidFill>
                <a:latin typeface="Calibri" panose="020F0502020204030204" pitchFamily="34" charset="0"/>
              </a:rPr>
            </a:br>
            <a:r>
              <a:rPr lang="en-US" sz="1200" dirty="0" smtClean="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152273763"/>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5000">
              <a:schemeClr val="bg2">
                <a:lumMod val="95000"/>
              </a:schemeClr>
            </a:gs>
            <a:gs pos="97000">
              <a:schemeClr val="bg2">
                <a:lumMod val="8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3" name="Title Placeholder 2"/>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2" r:id="rId3"/>
    <p:sldLayoutId id="2147483857" r:id="rId4"/>
    <p:sldLayoutId id="2147483823" r:id="rId5"/>
    <p:sldLayoutId id="2147483856" r:id="rId6"/>
  </p:sldLayoutIdLst>
  <p:transition>
    <p:fade/>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omments" Target="../comments/comment10.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35.xml.rels><?xml version="1.0" encoding="UTF-8" standalone="yes"?>
<Relationships xmlns="http://schemas.openxmlformats.org/package/2006/relationships"><Relationship Id="rId3" Type="http://schemas.openxmlformats.org/officeDocument/2006/relationships/hyperlink" Target="http://www.cdc.gov/nceh/hsb/disaster/caspe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GHU5@cdc.gov"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hyperlink" Target="mailto:CASPER@cdc.gov"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dirty="0" smtClean="0"/>
              <a:t>Community Assessment for Public Health Emergency Response (CASPER)</a:t>
            </a:r>
            <a:endParaRPr lang="en-US" altLang="en-US" dirty="0"/>
          </a:p>
        </p:txBody>
      </p:sp>
      <p:sp>
        <p:nvSpPr>
          <p:cNvPr id="6" name="Text Placeholder 5"/>
          <p:cNvSpPr>
            <a:spLocks noGrp="1"/>
          </p:cNvSpPr>
          <p:nvPr>
            <p:ph type="body" sz="quarter" idx="10"/>
          </p:nvPr>
        </p:nvSpPr>
        <p:spPr/>
        <p:txBody>
          <a:bodyPr/>
          <a:lstStyle/>
          <a:p>
            <a:pPr marL="0" indent="0"/>
            <a:r>
              <a:rPr lang="en-US" dirty="0" smtClean="0"/>
              <a:t>[LOCATION]</a:t>
            </a:r>
          </a:p>
          <a:p>
            <a:pPr marL="0" indent="0"/>
            <a:endParaRPr lang="en-US" sz="900" dirty="0" smtClean="0"/>
          </a:p>
          <a:p>
            <a:r>
              <a:rPr lang="en-US" dirty="0" smtClean="0"/>
              <a:t>[DATE]</a:t>
            </a:r>
          </a:p>
          <a:p>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826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CDC Disaster Epidemiology Products</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379" t="4842" r="6471" b="5747"/>
          <a:stretch/>
        </p:blipFill>
        <p:spPr>
          <a:xfrm>
            <a:off x="6836425" y="659606"/>
            <a:ext cx="1650084" cy="2122487"/>
          </a:xfrm>
          <a:prstGeom prst="rect">
            <a:avLst/>
          </a:prstGeom>
        </p:spPr>
      </p:pic>
      <p:pic>
        <p:nvPicPr>
          <p:cNvPr id="5" name="Picture 4"/>
          <p:cNvPicPr>
            <a:picLocks noChangeAspect="1"/>
          </p:cNvPicPr>
          <p:nvPr/>
        </p:nvPicPr>
        <p:blipFill>
          <a:blip r:embed="rId4"/>
          <a:stretch>
            <a:fillRect/>
          </a:stretch>
        </p:blipFill>
        <p:spPr>
          <a:xfrm rot="20934253">
            <a:off x="5443732" y="935464"/>
            <a:ext cx="1556301" cy="1968814"/>
          </a:xfrm>
          <a:prstGeom prst="rect">
            <a:avLst/>
          </a:prstGeom>
        </p:spPr>
      </p:pic>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54" t="2002" r="2769" b="1402"/>
          <a:stretch/>
        </p:blipFill>
        <p:spPr bwMode="auto">
          <a:xfrm rot="942393">
            <a:off x="7732149" y="2749041"/>
            <a:ext cx="1415478" cy="182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pcmap45.bmp"/>
          <p:cNvPicPr>
            <a:picLocks noChangeAspect="1"/>
          </p:cNvPicPr>
          <p:nvPr/>
        </p:nvPicPr>
        <p:blipFill>
          <a:blip r:embed="rId6" cstate="print"/>
          <a:srcRect/>
          <a:stretch>
            <a:fillRect/>
          </a:stretch>
        </p:blipFill>
        <p:spPr bwMode="auto">
          <a:xfrm>
            <a:off x="5610197" y="3447336"/>
            <a:ext cx="2306944" cy="1456695"/>
          </a:xfrm>
          <a:prstGeom prst="rect">
            <a:avLst/>
          </a:prstGeom>
          <a:noFill/>
          <a:ln w="9525">
            <a:noFill/>
            <a:miter lim="800000"/>
            <a:headEnd/>
            <a:tailEnd/>
          </a:ln>
        </p:spPr>
      </p:pic>
      <p:sp>
        <p:nvSpPr>
          <p:cNvPr id="3" name="Content Placeholder 2"/>
          <p:cNvSpPr>
            <a:spLocks noGrp="1"/>
          </p:cNvSpPr>
          <p:nvPr>
            <p:ph type="body" sz="quarter" idx="10"/>
          </p:nvPr>
        </p:nvSpPr>
        <p:spPr>
          <a:xfrm>
            <a:off x="457200" y="1111250"/>
            <a:ext cx="8486775" cy="3341688"/>
          </a:xfrm>
        </p:spPr>
        <p:txBody>
          <a:bodyPr/>
          <a:lstStyle/>
          <a:p>
            <a:r>
              <a:rPr lang="en-US" dirty="0"/>
              <a:t>Surveillance</a:t>
            </a:r>
          </a:p>
          <a:p>
            <a:pPr lvl="1"/>
            <a:r>
              <a:rPr lang="en-US" dirty="0"/>
              <a:t>Mortality </a:t>
            </a:r>
          </a:p>
          <a:p>
            <a:pPr lvl="1"/>
            <a:r>
              <a:rPr lang="en-US" dirty="0"/>
              <a:t>Morbidity</a:t>
            </a:r>
          </a:p>
          <a:p>
            <a:pPr lvl="1"/>
            <a:r>
              <a:rPr lang="en-US" dirty="0" smtClean="0"/>
              <a:t>National </a:t>
            </a:r>
            <a:r>
              <a:rPr lang="en-US" dirty="0"/>
              <a:t>Poison Data System (NPDS)</a:t>
            </a:r>
          </a:p>
          <a:p>
            <a:pPr lvl="2"/>
            <a:endParaRPr lang="en-US" sz="500" dirty="0"/>
          </a:p>
          <a:p>
            <a:r>
              <a:rPr lang="en-US" dirty="0" smtClean="0">
                <a:solidFill>
                  <a:srgbClr val="005DAA"/>
                </a:solidFill>
              </a:rPr>
              <a:t>Assessments</a:t>
            </a:r>
            <a:endParaRPr lang="en-US" dirty="0">
              <a:solidFill>
                <a:srgbClr val="005DAA"/>
              </a:solidFill>
            </a:endParaRPr>
          </a:p>
          <a:p>
            <a:pPr lvl="1"/>
            <a:r>
              <a:rPr lang="en-US" dirty="0">
                <a:solidFill>
                  <a:srgbClr val="005DAA"/>
                </a:solidFill>
              </a:rPr>
              <a:t>Community Assessment for Public Health </a:t>
            </a:r>
            <a:r>
              <a:rPr lang="en-US" dirty="0" smtClean="0">
                <a:solidFill>
                  <a:srgbClr val="005DAA"/>
                </a:solidFill>
              </a:rPr>
              <a:t>Emergency Response</a:t>
            </a:r>
            <a:endParaRPr lang="en-US" sz="500" dirty="0"/>
          </a:p>
          <a:p>
            <a:r>
              <a:rPr lang="en-US" dirty="0" smtClean="0"/>
              <a:t>Research</a:t>
            </a:r>
          </a:p>
          <a:p>
            <a:pPr lvl="1"/>
            <a:r>
              <a:rPr lang="en-US" dirty="0" smtClean="0"/>
              <a:t>Epidemiologic studies</a:t>
            </a:r>
          </a:p>
          <a:p>
            <a:pPr lvl="1"/>
            <a:r>
              <a:rPr lang="en-US" dirty="0" smtClean="0"/>
              <a:t>Evaluation studies</a:t>
            </a:r>
          </a:p>
          <a:p>
            <a:pPr lvl="1"/>
            <a:endParaRPr lang="en-US" sz="500" dirty="0" smtClean="0"/>
          </a:p>
          <a:p>
            <a:r>
              <a:rPr lang="en-US" dirty="0" smtClean="0"/>
              <a:t>Trainings</a:t>
            </a:r>
            <a:endParaRPr lang="en-US" dirty="0"/>
          </a:p>
        </p:txBody>
      </p:sp>
    </p:spTree>
    <p:extLst>
      <p:ext uri="{BB962C8B-B14F-4D97-AF65-F5344CB8AC3E}">
        <p14:creationId xmlns:p14="http://schemas.microsoft.com/office/powerpoint/2010/main" val="3233671450"/>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Common CASPER Questions</a:t>
            </a:r>
            <a:endParaRPr lang="en-US" dirty="0"/>
          </a:p>
        </p:txBody>
      </p:sp>
    </p:spTree>
    <p:extLst>
      <p:ext uri="{BB962C8B-B14F-4D97-AF65-F5344CB8AC3E}">
        <p14:creationId xmlns:p14="http://schemas.microsoft.com/office/powerpoint/2010/main" val="1673232843"/>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CASPER Questions</a:t>
            </a:r>
            <a:endParaRPr lang="en-US" dirty="0"/>
          </a:p>
        </p:txBody>
      </p:sp>
      <p:sp>
        <p:nvSpPr>
          <p:cNvPr id="3" name="Text Placeholder 2"/>
          <p:cNvSpPr>
            <a:spLocks noGrp="1"/>
          </p:cNvSpPr>
          <p:nvPr>
            <p:ph type="body" sz="quarter" idx="10"/>
          </p:nvPr>
        </p:nvSpPr>
        <p:spPr>
          <a:xfrm>
            <a:off x="457200" y="1063229"/>
            <a:ext cx="8229600" cy="3341688"/>
          </a:xfrm>
        </p:spPr>
        <p:txBody>
          <a:bodyPr/>
          <a:lstStyle/>
          <a:p>
            <a:r>
              <a:rPr lang="en-US" dirty="0" smtClean="0"/>
              <a:t>What type of information can CASPER collect?</a:t>
            </a:r>
          </a:p>
          <a:p>
            <a:endParaRPr lang="en-US" sz="700" dirty="0" smtClean="0"/>
          </a:p>
          <a:p>
            <a:r>
              <a:rPr lang="en-US" dirty="0" smtClean="0"/>
              <a:t>How is CASPER different from other epi investigations?</a:t>
            </a:r>
          </a:p>
          <a:p>
            <a:endParaRPr lang="en-US" sz="700" dirty="0" smtClean="0"/>
          </a:p>
          <a:p>
            <a:r>
              <a:rPr lang="en-US" dirty="0"/>
              <a:t>How is CASPER different from other rapid needs assessments</a:t>
            </a:r>
            <a:r>
              <a:rPr lang="en-US" dirty="0" smtClean="0"/>
              <a:t>?</a:t>
            </a:r>
          </a:p>
          <a:p>
            <a:endParaRPr lang="en-US" sz="700" dirty="0" smtClean="0"/>
          </a:p>
          <a:p>
            <a:r>
              <a:rPr lang="en-US" dirty="0" smtClean="0"/>
              <a:t>Can I replace a cluster? </a:t>
            </a:r>
          </a:p>
          <a:p>
            <a:endParaRPr lang="en-US" sz="700" dirty="0" smtClean="0"/>
          </a:p>
          <a:p>
            <a:r>
              <a:rPr lang="en-US" dirty="0"/>
              <a:t>C</a:t>
            </a:r>
            <a:r>
              <a:rPr lang="en-US" dirty="0" smtClean="0"/>
              <a:t>an I replace a cluster if it is in a bad neighborhood or I know I won’t have access to it?</a:t>
            </a:r>
          </a:p>
          <a:p>
            <a:endParaRPr lang="en-US" sz="700" dirty="0" smtClean="0"/>
          </a:p>
          <a:p>
            <a:r>
              <a:rPr lang="en-US" dirty="0" smtClean="0"/>
              <a:t>What do I do with a cluster with accessibility issues (e.g., gated community, apartments)?</a:t>
            </a:r>
          </a:p>
          <a:p>
            <a:endParaRPr lang="en-US" dirty="0"/>
          </a:p>
          <a:p>
            <a:endParaRPr lang="en-US" dirty="0" smtClean="0"/>
          </a:p>
          <a:p>
            <a:pPr lvl="1"/>
            <a:endParaRPr lang="en-US" dirty="0" smtClean="0"/>
          </a:p>
        </p:txBody>
      </p:sp>
    </p:spTree>
    <p:extLst>
      <p:ext uri="{BB962C8B-B14F-4D97-AF65-F5344CB8AC3E}">
        <p14:creationId xmlns:p14="http://schemas.microsoft.com/office/powerpoint/2010/main" val="3291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3" presetClass="emph" presetSubtype="2" fill="hold" nodeType="withEffect">
                                  <p:stCondLst>
                                    <p:cond delay="0"/>
                                  </p:stCondLst>
                                  <p:childTnLst>
                                    <p:animClr clrSpc="rgb" dir="cw">
                                      <p:cBhvr override="childStyle">
                                        <p:cTn id="8" dur="10" fill="hold"/>
                                        <p:tgtEl>
                                          <p:spTgt spid="3">
                                            <p:txEl>
                                              <p:pRg st="0" end="0"/>
                                            </p:txEl>
                                          </p:spTgt>
                                        </p:tgtEl>
                                        <p:attrNameLst>
                                          <p:attrName>style.color</p:attrName>
                                        </p:attrNameLst>
                                      </p:cBhvr>
                                      <p:to>
                                        <a:srgbClr val="BFBFBF"/>
                                      </p:to>
                                    </p:animClr>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3" presetClass="emph" presetSubtype="2" fill="hold" nodeType="withEffect">
                                  <p:stCondLst>
                                    <p:cond delay="0"/>
                                  </p:stCondLst>
                                  <p:childTnLst>
                                    <p:animClr clrSpc="rgb" dir="cw">
                                      <p:cBhvr override="childStyle">
                                        <p:cTn id="14" dur="10" fill="hold"/>
                                        <p:tgtEl>
                                          <p:spTgt spid="3">
                                            <p:txEl>
                                              <p:pRg st="2" end="2"/>
                                            </p:txEl>
                                          </p:spTgt>
                                        </p:tgtEl>
                                        <p:attrNameLst>
                                          <p:attrName>style.color</p:attrName>
                                        </p:attrNameLst>
                                      </p:cBhvr>
                                      <p:to>
                                        <a:srgbClr val="BFBFBF"/>
                                      </p:to>
                                    </p:animClr>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3" presetClass="emph" presetSubtype="2" fill="hold" nodeType="withEffect">
                                  <p:stCondLst>
                                    <p:cond delay="0"/>
                                  </p:stCondLst>
                                  <p:childTnLst>
                                    <p:animClr clrSpc="rgb" dir="cw">
                                      <p:cBhvr override="childStyle">
                                        <p:cTn id="20" dur="10" fill="hold"/>
                                        <p:tgtEl>
                                          <p:spTgt spid="3">
                                            <p:txEl>
                                              <p:pRg st="4" end="4"/>
                                            </p:txEl>
                                          </p:spTgt>
                                        </p:tgtEl>
                                        <p:attrNameLst>
                                          <p:attrName>style.color</p:attrName>
                                        </p:attrNameLst>
                                      </p:cBhvr>
                                      <p:to>
                                        <a:srgbClr val="BFBFBF"/>
                                      </p:to>
                                    </p:animClr>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 fill="hold"/>
                                        <p:tgtEl>
                                          <p:spTgt spid="3">
                                            <p:txEl>
                                              <p:pRg st="6" end="6"/>
                                            </p:txEl>
                                          </p:spTgt>
                                        </p:tgtEl>
                                        <p:attrNameLst>
                                          <p:attrName>style.color</p:attrName>
                                        </p:attrNameLst>
                                      </p:cBhvr>
                                      <p:to>
                                        <a:srgbClr val="BFBFBF"/>
                                      </p:to>
                                    </p:animClr>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3" presetClass="emph" presetSubtype="2" fill="hold" nodeType="withEffect">
                                  <p:stCondLst>
                                    <p:cond delay="0"/>
                                  </p:stCondLst>
                                  <p:childTnLst>
                                    <p:animClr clrSpc="rgb" dir="cw">
                                      <p:cBhvr override="childStyle">
                                        <p:cTn id="32" dur="10" fill="hold"/>
                                        <p:tgtEl>
                                          <p:spTgt spid="3">
                                            <p:txEl>
                                              <p:pRg st="8" end="8"/>
                                            </p:txEl>
                                          </p:spTgt>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information can CASPER collect?</a:t>
            </a:r>
          </a:p>
        </p:txBody>
      </p:sp>
      <p:sp>
        <p:nvSpPr>
          <p:cNvPr id="3" name="Text Placeholder 2"/>
          <p:cNvSpPr>
            <a:spLocks noGrp="1"/>
          </p:cNvSpPr>
          <p:nvPr>
            <p:ph type="body" sz="quarter" idx="10"/>
          </p:nvPr>
        </p:nvSpPr>
        <p:spPr>
          <a:xfrm>
            <a:off x="457200" y="1063229"/>
            <a:ext cx="8229600" cy="3341688"/>
          </a:xfrm>
        </p:spPr>
        <p:txBody>
          <a:bodyPr/>
          <a:lstStyle/>
          <a:p>
            <a:pPr marL="0" indent="0">
              <a:buNone/>
            </a:pPr>
            <a:r>
              <a:rPr lang="en-US" dirty="0"/>
              <a:t>CASPER collected </a:t>
            </a:r>
            <a:r>
              <a:rPr lang="en-US" i="1" dirty="0" smtClean="0">
                <a:solidFill>
                  <a:srgbClr val="005DAA"/>
                </a:solidFill>
              </a:rPr>
              <a:t>household-based</a:t>
            </a:r>
            <a:r>
              <a:rPr lang="en-US" dirty="0" smtClean="0"/>
              <a:t> </a:t>
            </a:r>
            <a:r>
              <a:rPr lang="en-US" dirty="0"/>
              <a:t>information. It is designed to give a general estimate of the needs of the community. A CASPER may collect information on household status; physical and behavioral health; knowledge, opinions, and beliefs at the household level; and other household-level topics</a:t>
            </a:r>
          </a:p>
          <a:p>
            <a:pPr marL="0" indent="0">
              <a:buNone/>
            </a:pPr>
            <a:endParaRPr lang="en-US" sz="700" dirty="0" smtClean="0"/>
          </a:p>
        </p:txBody>
      </p:sp>
    </p:spTree>
    <p:extLst>
      <p:ext uri="{BB962C8B-B14F-4D97-AF65-F5344CB8AC3E}">
        <p14:creationId xmlns:p14="http://schemas.microsoft.com/office/powerpoint/2010/main" val="3749336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3">
                                            <p:txEl>
                                              <p:pRg st="0" end="0"/>
                                            </p:txEl>
                                          </p:spTgt>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472196" cy="857250"/>
          </a:xfrm>
        </p:spPr>
        <p:txBody>
          <a:bodyPr>
            <a:normAutofit fontScale="90000"/>
          </a:bodyPr>
          <a:lstStyle/>
          <a:p>
            <a:r>
              <a:rPr lang="en-US" dirty="0"/>
              <a:t>How is CASPER different from other epi investigations</a:t>
            </a:r>
            <a:r>
              <a:rPr lang="en-US" dirty="0" smtClean="0"/>
              <a:t>?</a:t>
            </a:r>
            <a:r>
              <a:rPr lang="en-US" dirty="0"/>
              <a:t> How is CASPER different from other rapid needs assessments</a:t>
            </a:r>
            <a:r>
              <a:rPr lang="en-US" dirty="0" smtClean="0"/>
              <a:t>?</a:t>
            </a:r>
            <a:endParaRPr lang="en-US" dirty="0"/>
          </a:p>
        </p:txBody>
      </p:sp>
      <p:sp>
        <p:nvSpPr>
          <p:cNvPr id="3" name="Text Placeholder 2"/>
          <p:cNvSpPr>
            <a:spLocks noGrp="1"/>
          </p:cNvSpPr>
          <p:nvPr>
            <p:ph type="body" sz="quarter" idx="10"/>
          </p:nvPr>
        </p:nvSpPr>
        <p:spPr>
          <a:xfrm>
            <a:off x="457200" y="1063228"/>
            <a:ext cx="8593494" cy="3816682"/>
          </a:xfrm>
        </p:spPr>
        <p:txBody>
          <a:bodyPr/>
          <a:lstStyle/>
          <a:p>
            <a:pPr marL="0" indent="0">
              <a:buNone/>
            </a:pPr>
            <a:r>
              <a:rPr lang="en-US" sz="1900" dirty="0"/>
              <a:t>CASPER </a:t>
            </a:r>
            <a:r>
              <a:rPr lang="en-US" sz="1900" dirty="0" smtClean="0"/>
              <a:t>uses an epidemiologic technique – cluster sampling. A CASPER is a type of Rapid Needs Assessment (RNA). An RNA is a </a:t>
            </a:r>
            <a:r>
              <a:rPr lang="en-US" sz="1900" dirty="0"/>
              <a:t>systematic process of information collection and analysis regarding the type, depth, and scope of a </a:t>
            </a:r>
            <a:r>
              <a:rPr lang="en-US" sz="1900" dirty="0" smtClean="0"/>
              <a:t>problem. Information is collected and generated ideally within 5 days (~1 day to few weeks)</a:t>
            </a:r>
          </a:p>
          <a:p>
            <a:pPr marL="0" indent="0">
              <a:buNone/>
            </a:pPr>
            <a:r>
              <a:rPr lang="en-US" sz="1900" dirty="0" smtClean="0"/>
              <a:t>There are many forms of RNAs used in disaster response. Some examples include</a:t>
            </a:r>
          </a:p>
          <a:p>
            <a:pPr lvl="1"/>
            <a:r>
              <a:rPr lang="en-US" sz="1900" dirty="0" smtClean="0"/>
              <a:t>International </a:t>
            </a:r>
            <a:r>
              <a:rPr lang="en-US" sz="1900" dirty="0"/>
              <a:t>Federation of Red Cross and Red Crescent Societies (IFRC) </a:t>
            </a:r>
            <a:r>
              <a:rPr lang="en-US" sz="1900" dirty="0" smtClean="0"/>
              <a:t>Rapid Assessment</a:t>
            </a:r>
            <a:endParaRPr lang="en-US" sz="1900" dirty="0"/>
          </a:p>
          <a:p>
            <a:pPr lvl="1"/>
            <a:r>
              <a:rPr lang="en-US" sz="1900" dirty="0"/>
              <a:t>Federal Emergency Management Association (FEMA) </a:t>
            </a:r>
            <a:r>
              <a:rPr lang="en-US" sz="1900" dirty="0" smtClean="0"/>
              <a:t>Preliminary Damage Assessment or “windshield” survey</a:t>
            </a:r>
            <a:endParaRPr lang="en-US" sz="1900" dirty="0"/>
          </a:p>
          <a:p>
            <a:pPr lvl="1"/>
            <a:r>
              <a:rPr lang="en-US" sz="1900" dirty="0"/>
              <a:t>United Nations Office for the Coordination of Humanitarian Affairs (UNOCHA</a:t>
            </a:r>
            <a:r>
              <a:rPr lang="en-US" sz="1900" dirty="0" smtClean="0"/>
              <a:t>) </a:t>
            </a:r>
            <a:r>
              <a:rPr lang="en-US" sz="1900" dirty="0"/>
              <a:t>Multi-sectoral Initial Rapid Assessment </a:t>
            </a:r>
            <a:r>
              <a:rPr lang="en-US" sz="1900" dirty="0" smtClean="0"/>
              <a:t>(MIRA)</a:t>
            </a:r>
            <a:endParaRPr lang="en-US" sz="1900" dirty="0"/>
          </a:p>
          <a:p>
            <a:pPr lvl="1"/>
            <a:r>
              <a:rPr lang="en-US" sz="1900" dirty="0"/>
              <a:t>Inter-Agency Standing Committee (IASC</a:t>
            </a:r>
            <a:r>
              <a:rPr lang="en-US" sz="1900" dirty="0" smtClean="0"/>
              <a:t>) Initial Rapid Assessment (IRA)</a:t>
            </a:r>
            <a:endParaRPr lang="en-US" sz="1900" dirty="0"/>
          </a:p>
          <a:p>
            <a:pPr lvl="1"/>
            <a:endParaRPr lang="en-US" sz="1800" dirty="0"/>
          </a:p>
          <a:p>
            <a:endParaRPr lang="en-US" sz="1800" dirty="0" smtClean="0"/>
          </a:p>
          <a:p>
            <a:pPr lvl="1"/>
            <a:endParaRPr lang="en-US" sz="1800" dirty="0" smtClean="0"/>
          </a:p>
        </p:txBody>
      </p:sp>
    </p:spTree>
    <p:extLst>
      <p:ext uri="{BB962C8B-B14F-4D97-AF65-F5344CB8AC3E}">
        <p14:creationId xmlns:p14="http://schemas.microsoft.com/office/powerpoint/2010/main" val="2720783251"/>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I replace a cluster? Can I replace a cluster if it is in a bad neighborhood or I know I won’t have access to it</a:t>
            </a:r>
            <a:r>
              <a:rPr lang="en-US" dirty="0" smtClean="0"/>
              <a:t>?</a:t>
            </a:r>
            <a:endParaRPr lang="en-US" dirty="0"/>
          </a:p>
        </p:txBody>
      </p:sp>
      <p:sp>
        <p:nvSpPr>
          <p:cNvPr id="3" name="Text Placeholder 2"/>
          <p:cNvSpPr>
            <a:spLocks noGrp="1"/>
          </p:cNvSpPr>
          <p:nvPr>
            <p:ph type="body" sz="quarter" idx="10"/>
          </p:nvPr>
        </p:nvSpPr>
        <p:spPr>
          <a:xfrm>
            <a:off x="401216" y="1222309"/>
            <a:ext cx="8229600" cy="3182607"/>
          </a:xfrm>
        </p:spPr>
        <p:txBody>
          <a:bodyPr/>
          <a:lstStyle/>
          <a:p>
            <a:pPr marL="0" indent="0">
              <a:buNone/>
            </a:pPr>
            <a:r>
              <a:rPr lang="en-US" dirty="0" smtClean="0"/>
              <a:t>One clusters are selected, you </a:t>
            </a:r>
            <a:r>
              <a:rPr lang="en-US" i="1" dirty="0" smtClean="0">
                <a:solidFill>
                  <a:srgbClr val="005DAA"/>
                </a:solidFill>
              </a:rPr>
              <a:t>can not </a:t>
            </a:r>
            <a:r>
              <a:rPr lang="en-US" dirty="0"/>
              <a:t>replace them; </a:t>
            </a:r>
            <a:r>
              <a:rPr lang="en-US" dirty="0" smtClean="0"/>
              <a:t>replacement will negatively affect </a:t>
            </a:r>
            <a:r>
              <a:rPr lang="en-US" dirty="0"/>
              <a:t>the representativeness of the </a:t>
            </a:r>
            <a:r>
              <a:rPr lang="en-US" dirty="0" smtClean="0"/>
              <a:t>data</a:t>
            </a:r>
          </a:p>
          <a:p>
            <a:pPr marL="0" indent="0">
              <a:buNone/>
            </a:pPr>
            <a:endParaRPr lang="en-US" sz="1050" dirty="0" smtClean="0"/>
          </a:p>
          <a:p>
            <a:pPr marL="0" indent="0">
              <a:buNone/>
            </a:pPr>
            <a:r>
              <a:rPr lang="en-US" dirty="0"/>
              <a:t>If you are concerned that entire clusters may be inaccessible due to storm damage or restricted entries, you may consider increasing the number of clusters selected </a:t>
            </a:r>
            <a:r>
              <a:rPr lang="en-US" i="1" dirty="0">
                <a:solidFill>
                  <a:srgbClr val="005DAA"/>
                </a:solidFill>
              </a:rPr>
              <a:t>a priori. </a:t>
            </a:r>
            <a:r>
              <a:rPr lang="en-US" dirty="0" smtClean="0"/>
              <a:t>If </a:t>
            </a:r>
            <a:r>
              <a:rPr lang="en-US" dirty="0"/>
              <a:t>this </a:t>
            </a:r>
            <a:r>
              <a:rPr lang="en-US" dirty="0" smtClean="0"/>
              <a:t>is </a:t>
            </a:r>
            <a:r>
              <a:rPr lang="en-US" dirty="0"/>
              <a:t>chosen, it is essential that teams then visit </a:t>
            </a:r>
            <a:r>
              <a:rPr lang="en-US" dirty="0" smtClean="0"/>
              <a:t>ALL selected census </a:t>
            </a:r>
            <a:r>
              <a:rPr lang="en-US" dirty="0"/>
              <a:t>blocks and treat the design </a:t>
            </a:r>
            <a:r>
              <a:rPr lang="en-US" dirty="0" smtClean="0"/>
              <a:t>as a </a:t>
            </a:r>
            <a:r>
              <a:rPr lang="en-US" i="1" dirty="0" smtClean="0">
                <a:solidFill>
                  <a:srgbClr val="005DAA"/>
                </a:solidFill>
              </a:rPr>
              <a:t>modified CASPER </a:t>
            </a:r>
            <a:r>
              <a:rPr lang="en-US" dirty="0" smtClean="0"/>
              <a:t>(e.g., 35x7 = goal of 245 interviews). </a:t>
            </a:r>
          </a:p>
        </p:txBody>
      </p:sp>
    </p:spTree>
    <p:extLst>
      <p:ext uri="{BB962C8B-B14F-4D97-AF65-F5344CB8AC3E}">
        <p14:creationId xmlns:p14="http://schemas.microsoft.com/office/powerpoint/2010/main" val="3005794410"/>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I do with a cluster with accessibility issues (e.g., gated community, apartments)?</a:t>
            </a:r>
          </a:p>
        </p:txBody>
      </p:sp>
      <p:sp>
        <p:nvSpPr>
          <p:cNvPr id="3" name="Text Placeholder 2"/>
          <p:cNvSpPr>
            <a:spLocks noGrp="1"/>
          </p:cNvSpPr>
          <p:nvPr>
            <p:ph type="body" sz="quarter" idx="10"/>
          </p:nvPr>
        </p:nvSpPr>
        <p:spPr>
          <a:xfrm>
            <a:off x="457200" y="1287623"/>
            <a:ext cx="8229600" cy="3117293"/>
          </a:xfrm>
        </p:spPr>
        <p:txBody>
          <a:bodyPr/>
          <a:lstStyle/>
          <a:p>
            <a:pPr marL="0" indent="0">
              <a:buNone/>
            </a:pPr>
            <a:r>
              <a:rPr lang="en-US" dirty="0" smtClean="0"/>
              <a:t>As clusters as selected prior to going into the field, you will have an idea of potential accessibility issues. You may attempt to contact the homeowners association (HOA) or property managers of gated communities and apartments beforehand to let them know of the upcoming CASPER and to gain access. </a:t>
            </a:r>
            <a:endParaRPr lang="en-US" dirty="0"/>
          </a:p>
          <a:p>
            <a:pPr marL="0" indent="0">
              <a:buNone/>
            </a:pPr>
            <a:endParaRPr lang="en-US" sz="700" dirty="0" smtClean="0"/>
          </a:p>
        </p:txBody>
      </p:sp>
    </p:spTree>
    <p:extLst>
      <p:ext uri="{BB962C8B-B14F-4D97-AF65-F5344CB8AC3E}">
        <p14:creationId xmlns:p14="http://schemas.microsoft.com/office/powerpoint/2010/main" val="3994180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0" fill="hold"/>
                                        <p:tgtEl>
                                          <p:spTgt spid="3">
                                            <p:txEl>
                                              <p:pRg st="0" end="0"/>
                                            </p:txEl>
                                          </p:spTgt>
                                        </p:tgtEl>
                                        <p:attrNameLst>
                                          <p:attrName>style.color</p:attrName>
                                        </p:attrNameLst>
                                      </p:cBhvr>
                                      <p:to>
                                        <a:srgbClr val="BFBFB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CASPER Modifications</a:t>
            </a:r>
            <a:endParaRPr lang="en-US" dirty="0"/>
          </a:p>
        </p:txBody>
      </p:sp>
    </p:spTree>
    <p:extLst>
      <p:ext uri="{BB962C8B-B14F-4D97-AF65-F5344CB8AC3E}">
        <p14:creationId xmlns:p14="http://schemas.microsoft.com/office/powerpoint/2010/main" val="2389609120"/>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CASPER methodology</a:t>
            </a:r>
            <a:endParaRPr lang="en-US" dirty="0"/>
          </a:p>
        </p:txBody>
      </p:sp>
      <p:sp>
        <p:nvSpPr>
          <p:cNvPr id="3" name="Text Placeholder 2"/>
          <p:cNvSpPr>
            <a:spLocks noGrp="1"/>
          </p:cNvSpPr>
          <p:nvPr>
            <p:ph type="body" sz="quarter" idx="10"/>
          </p:nvPr>
        </p:nvSpPr>
        <p:spPr/>
        <p:txBody>
          <a:bodyPr/>
          <a:lstStyle/>
          <a:p>
            <a:r>
              <a:rPr lang="en-US" dirty="0" smtClean="0"/>
              <a:t>Some situations where traditional 30x7 cluster design may not be feasible or ideal</a:t>
            </a:r>
          </a:p>
          <a:p>
            <a:pPr lvl="1"/>
            <a:r>
              <a:rPr lang="en-US" dirty="0" smtClean="0"/>
              <a:t>Clusters with destroyed households</a:t>
            </a:r>
          </a:p>
          <a:p>
            <a:pPr lvl="1"/>
            <a:r>
              <a:rPr lang="en-US" dirty="0" smtClean="0"/>
              <a:t>Low number of households within sampling frame</a:t>
            </a:r>
          </a:p>
          <a:p>
            <a:pPr lvl="1"/>
            <a:r>
              <a:rPr lang="en-US" dirty="0" smtClean="0"/>
              <a:t>Sampling frame that is both urban and rural</a:t>
            </a:r>
          </a:p>
          <a:p>
            <a:pPr lvl="1"/>
            <a:r>
              <a:rPr lang="en-US" dirty="0" smtClean="0"/>
              <a:t>Need for individual-level questions</a:t>
            </a:r>
          </a:p>
          <a:p>
            <a:pPr lvl="1"/>
            <a:endParaRPr lang="en-US" sz="700" dirty="0" smtClean="0"/>
          </a:p>
          <a:p>
            <a:r>
              <a:rPr lang="en-US" dirty="0" smtClean="0"/>
              <a:t>Modified CASPERs are allowed, but </a:t>
            </a:r>
            <a:r>
              <a:rPr lang="en-US" i="1" u="sng" dirty="0" smtClean="0"/>
              <a:t>must be recognized as modified</a:t>
            </a:r>
            <a:endParaRPr lang="en-US" i="1" u="sng" dirty="0"/>
          </a:p>
        </p:txBody>
      </p:sp>
    </p:spTree>
    <p:extLst>
      <p:ext uri="{BB962C8B-B14F-4D97-AF65-F5344CB8AC3E}">
        <p14:creationId xmlns:p14="http://schemas.microsoft.com/office/powerpoint/2010/main" val="559917556"/>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CASPER: Clusters with destroyed households</a:t>
            </a:r>
            <a:endParaRPr lang="en-US" dirty="0"/>
          </a:p>
        </p:txBody>
      </p:sp>
      <p:sp>
        <p:nvSpPr>
          <p:cNvPr id="3" name="Text Placeholder 2"/>
          <p:cNvSpPr>
            <a:spLocks noGrp="1"/>
          </p:cNvSpPr>
          <p:nvPr>
            <p:ph type="body" sz="quarter" idx="10"/>
          </p:nvPr>
        </p:nvSpPr>
        <p:spPr/>
        <p:txBody>
          <a:bodyPr/>
          <a:lstStyle/>
          <a:p>
            <a:r>
              <a:rPr lang="en-US" dirty="0" smtClean="0"/>
              <a:t>If a sampling frame potentially has many destroyed households (e.g., fire, tornado), you may want to increase the number of clusters </a:t>
            </a:r>
            <a:r>
              <a:rPr lang="en-US" i="1" u="sng" dirty="0" smtClean="0">
                <a:solidFill>
                  <a:srgbClr val="005DAA"/>
                </a:solidFill>
              </a:rPr>
              <a:t>PRIOR to going into the field</a:t>
            </a:r>
          </a:p>
          <a:p>
            <a:pPr lvl="1"/>
            <a:r>
              <a:rPr lang="en-US" dirty="0" smtClean="0">
                <a:solidFill>
                  <a:srgbClr val="5F5F5F"/>
                </a:solidFill>
              </a:rPr>
              <a:t>For example, 35x7 or 40x7 design</a:t>
            </a:r>
          </a:p>
          <a:p>
            <a:pPr lvl="1"/>
            <a:r>
              <a:rPr lang="en-US" i="1" dirty="0" smtClean="0">
                <a:solidFill>
                  <a:srgbClr val="5F5F5F"/>
                </a:solidFill>
              </a:rPr>
              <a:t>MUST GO TO ALL CLUSTERS!</a:t>
            </a:r>
          </a:p>
          <a:p>
            <a:pPr lvl="2"/>
            <a:r>
              <a:rPr lang="en-US" dirty="0" smtClean="0">
                <a:solidFill>
                  <a:srgbClr val="5F5F5F"/>
                </a:solidFill>
              </a:rPr>
              <a:t>Goal will be 245 or 280, respectively</a:t>
            </a:r>
          </a:p>
          <a:p>
            <a:endParaRPr lang="en-US" sz="700" i="1" u="sng" dirty="0" smtClean="0">
              <a:solidFill>
                <a:srgbClr val="005DAA"/>
              </a:solidFill>
            </a:endParaRPr>
          </a:p>
          <a:p>
            <a:r>
              <a:rPr lang="en-US" dirty="0" smtClean="0"/>
              <a:t>This </a:t>
            </a:r>
            <a:r>
              <a:rPr lang="en-US" i="1" u="sng" dirty="0" smtClean="0"/>
              <a:t>will</a:t>
            </a:r>
            <a:r>
              <a:rPr lang="en-US" dirty="0" smtClean="0"/>
              <a:t> help with the power of your data, but </a:t>
            </a:r>
            <a:r>
              <a:rPr lang="en-US" i="1" u="sng" dirty="0" smtClean="0"/>
              <a:t>will not </a:t>
            </a:r>
            <a:r>
              <a:rPr lang="en-US" dirty="0" smtClean="0"/>
              <a:t>increase your response rates</a:t>
            </a:r>
          </a:p>
          <a:p>
            <a:pPr lvl="1"/>
            <a:endParaRPr lang="en-US" sz="700" dirty="0" smtClean="0"/>
          </a:p>
        </p:txBody>
      </p:sp>
    </p:spTree>
    <p:extLst>
      <p:ext uri="{BB962C8B-B14F-4D97-AF65-F5344CB8AC3E}">
        <p14:creationId xmlns:p14="http://schemas.microsoft.com/office/powerpoint/2010/main" val="3435169842"/>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CASPER”: Low number of households</a:t>
            </a:r>
            <a:endParaRPr lang="en-US" dirty="0"/>
          </a:p>
        </p:txBody>
      </p:sp>
      <p:sp>
        <p:nvSpPr>
          <p:cNvPr id="3" name="Text Placeholder 2"/>
          <p:cNvSpPr>
            <a:spLocks noGrp="1"/>
          </p:cNvSpPr>
          <p:nvPr>
            <p:ph type="body" sz="quarter" idx="10"/>
          </p:nvPr>
        </p:nvSpPr>
        <p:spPr/>
        <p:txBody>
          <a:bodyPr/>
          <a:lstStyle/>
          <a:p>
            <a:r>
              <a:rPr lang="en-US" sz="1800" dirty="0" smtClean="0"/>
              <a:t>Some situations where a sampling frame is very small or within a rural area with limited number of households</a:t>
            </a:r>
          </a:p>
          <a:p>
            <a:pPr lvl="1"/>
            <a:endParaRPr lang="en-US" sz="600" dirty="0" smtClean="0"/>
          </a:p>
          <a:p>
            <a:r>
              <a:rPr lang="en-US" sz="1800" dirty="0" smtClean="0"/>
              <a:t>Cluster methodology may not be appropriate in these situations</a:t>
            </a:r>
          </a:p>
          <a:p>
            <a:pPr lvl="1"/>
            <a:r>
              <a:rPr lang="en-US" sz="1800" dirty="0" smtClean="0"/>
              <a:t>Not enough clusters with 10+ households </a:t>
            </a:r>
          </a:p>
          <a:p>
            <a:endParaRPr lang="en-US" sz="600" dirty="0" smtClean="0"/>
          </a:p>
          <a:p>
            <a:r>
              <a:rPr lang="en-US" sz="1800" dirty="0" smtClean="0"/>
              <a:t>Contact HSB for help with a new sampling methodology</a:t>
            </a:r>
          </a:p>
          <a:p>
            <a:pPr lvl="1"/>
            <a:r>
              <a:rPr lang="en-US" sz="1800" dirty="0" smtClean="0"/>
              <a:t>Options include stratified sampling, simple random sampling, systematic sampling, etc.</a:t>
            </a:r>
          </a:p>
          <a:p>
            <a:pPr lvl="1"/>
            <a:endParaRPr lang="en-US" sz="700" dirty="0" smtClean="0"/>
          </a:p>
          <a:p>
            <a:r>
              <a:rPr lang="en-US" sz="1800" dirty="0" smtClean="0"/>
              <a:t>A change in methodology from cluster sampling means </a:t>
            </a:r>
            <a:r>
              <a:rPr lang="en-US" sz="1800" i="1" u="sng" dirty="0" smtClean="0">
                <a:solidFill>
                  <a:srgbClr val="005DAA"/>
                </a:solidFill>
              </a:rPr>
              <a:t>this </a:t>
            </a:r>
            <a:r>
              <a:rPr lang="en-US" sz="1800" i="1" u="sng" dirty="0">
                <a:solidFill>
                  <a:srgbClr val="005DAA"/>
                </a:solidFill>
              </a:rPr>
              <a:t>is no longer </a:t>
            </a:r>
            <a:r>
              <a:rPr lang="en-US" sz="1800" i="1" u="sng" dirty="0" smtClean="0">
                <a:solidFill>
                  <a:srgbClr val="005DAA"/>
                </a:solidFill>
              </a:rPr>
              <a:t>considered a CASPER or modified CASPER!</a:t>
            </a:r>
            <a:r>
              <a:rPr lang="en-US" sz="1800" i="1" dirty="0" smtClean="0">
                <a:solidFill>
                  <a:srgbClr val="005DAA"/>
                </a:solidFill>
              </a:rPr>
              <a:t> </a:t>
            </a:r>
          </a:p>
          <a:p>
            <a:pPr lvl="1"/>
            <a:r>
              <a:rPr lang="en-US" sz="1800" dirty="0" smtClean="0"/>
              <a:t>However</a:t>
            </a:r>
            <a:r>
              <a:rPr lang="en-US" sz="1800" i="1" dirty="0" smtClean="0"/>
              <a:t>, </a:t>
            </a:r>
            <a:r>
              <a:rPr lang="en-US" sz="1800" dirty="0" smtClean="0"/>
              <a:t>you can use the same principals </a:t>
            </a:r>
            <a:r>
              <a:rPr lang="en-US" sz="1800" dirty="0"/>
              <a:t>for </a:t>
            </a:r>
            <a:r>
              <a:rPr lang="en-US" sz="1800" dirty="0" smtClean="0"/>
              <a:t>implementation (e.g., JIT training, team composition, tracking form)</a:t>
            </a:r>
          </a:p>
        </p:txBody>
      </p:sp>
    </p:spTree>
    <p:extLst>
      <p:ext uri="{BB962C8B-B14F-4D97-AF65-F5344CB8AC3E}">
        <p14:creationId xmlns:p14="http://schemas.microsoft.com/office/powerpoint/2010/main" val="646773337"/>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CASPER</a:t>
            </a:r>
            <a:endParaRPr lang="en-US" dirty="0"/>
          </a:p>
        </p:txBody>
      </p:sp>
      <p:sp>
        <p:nvSpPr>
          <p:cNvPr id="3" name="Text Placeholder 2"/>
          <p:cNvSpPr>
            <a:spLocks noGrp="1"/>
          </p:cNvSpPr>
          <p:nvPr>
            <p:ph type="body" sz="quarter" idx="10"/>
          </p:nvPr>
        </p:nvSpPr>
        <p:spPr/>
        <p:txBody>
          <a:bodyPr/>
          <a:lstStyle/>
          <a:p>
            <a:r>
              <a:rPr lang="en-US" sz="2100" dirty="0" smtClean="0"/>
              <a:t>1970s: </a:t>
            </a:r>
            <a:r>
              <a:rPr lang="en-US" sz="2100" dirty="0"/>
              <a:t>the WHO Expanded </a:t>
            </a:r>
            <a:r>
              <a:rPr lang="en-US" sz="2100" dirty="0" err="1"/>
              <a:t>Programme</a:t>
            </a:r>
            <a:r>
              <a:rPr lang="en-US" sz="2100" dirty="0"/>
              <a:t> on Immunization (EPI) </a:t>
            </a:r>
            <a:r>
              <a:rPr lang="en-US" sz="2100" dirty="0" smtClean="0"/>
              <a:t>looking for survey </a:t>
            </a:r>
            <a:r>
              <a:rPr lang="en-US" sz="2100" dirty="0"/>
              <a:t>technique for estimating vaccine coverage</a:t>
            </a:r>
          </a:p>
          <a:p>
            <a:endParaRPr lang="en-US" sz="700" dirty="0"/>
          </a:p>
          <a:p>
            <a:r>
              <a:rPr lang="en-US" sz="2100" dirty="0" smtClean="0"/>
              <a:t>1980s: </a:t>
            </a:r>
            <a:r>
              <a:rPr lang="en-US" sz="2100" dirty="0"/>
              <a:t>U.S. Academy of </a:t>
            </a:r>
            <a:r>
              <a:rPr lang="en-US" sz="2100" dirty="0" smtClean="0"/>
              <a:t>Science’s </a:t>
            </a:r>
            <a:r>
              <a:rPr lang="en-US" sz="2100" dirty="0"/>
              <a:t>identified </a:t>
            </a:r>
            <a:r>
              <a:rPr lang="en-US" sz="2100" dirty="0" smtClean="0"/>
              <a:t>fastest </a:t>
            </a:r>
            <a:r>
              <a:rPr lang="en-US" sz="2100" dirty="0"/>
              <a:t>technique for EPI</a:t>
            </a:r>
          </a:p>
          <a:p>
            <a:endParaRPr lang="en-US" sz="700" dirty="0"/>
          </a:p>
          <a:p>
            <a:r>
              <a:rPr lang="en-US" sz="2100" dirty="0" smtClean="0"/>
              <a:t>1990s: </a:t>
            </a:r>
            <a:r>
              <a:rPr lang="en-US" sz="2100" dirty="0"/>
              <a:t>WHO published the protocol for best practice</a:t>
            </a:r>
          </a:p>
          <a:p>
            <a:endParaRPr lang="en-US" sz="700" dirty="0"/>
          </a:p>
          <a:p>
            <a:r>
              <a:rPr lang="en-US" sz="2100" dirty="0" smtClean="0"/>
              <a:t>1996: modified </a:t>
            </a:r>
            <a:r>
              <a:rPr lang="en-US" sz="2100" dirty="0"/>
              <a:t>cluster-sampling method for </a:t>
            </a:r>
            <a:r>
              <a:rPr lang="en-US" sz="2100" dirty="0" smtClean="0"/>
              <a:t>rapid </a:t>
            </a:r>
            <a:r>
              <a:rPr lang="en-US" sz="2100" dirty="0"/>
              <a:t>assessment of needs </a:t>
            </a:r>
            <a:r>
              <a:rPr lang="en-US" sz="2100" dirty="0" smtClean="0"/>
              <a:t>after a disaster published</a:t>
            </a:r>
            <a:endParaRPr lang="en-US" sz="2100" dirty="0"/>
          </a:p>
          <a:p>
            <a:endParaRPr lang="en-US" sz="700" dirty="0"/>
          </a:p>
          <a:p>
            <a:r>
              <a:rPr lang="en-US" sz="2100" dirty="0" smtClean="0"/>
              <a:t>2009: </a:t>
            </a:r>
            <a:r>
              <a:rPr lang="en-US" sz="2100" dirty="0"/>
              <a:t>CDC Health Studies Branch published CASPER toolkit to assist personnel in conducting a CASPER</a:t>
            </a:r>
          </a:p>
          <a:p>
            <a:pPr lvl="1"/>
            <a:r>
              <a:rPr lang="en-US" dirty="0"/>
              <a:t>2012 – </a:t>
            </a:r>
            <a:r>
              <a:rPr lang="en-US" dirty="0" smtClean="0"/>
              <a:t>second edition; 2018 –</a:t>
            </a:r>
            <a:r>
              <a:rPr lang="en-US" dirty="0"/>
              <a:t> </a:t>
            </a:r>
            <a:r>
              <a:rPr lang="en-US" dirty="0" smtClean="0"/>
              <a:t>third edition</a:t>
            </a:r>
            <a:endParaRPr lang="en-US" dirty="0"/>
          </a:p>
          <a:p>
            <a:endParaRPr lang="en-US" dirty="0"/>
          </a:p>
        </p:txBody>
      </p:sp>
    </p:spTree>
    <p:extLst>
      <p:ext uri="{BB962C8B-B14F-4D97-AF65-F5344CB8AC3E}">
        <p14:creationId xmlns:p14="http://schemas.microsoft.com/office/powerpoint/2010/main" val="3116971441"/>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CASPER: Urban and rural area</a:t>
            </a:r>
            <a:endParaRPr lang="en-US" dirty="0"/>
          </a:p>
        </p:txBody>
      </p:sp>
      <p:sp>
        <p:nvSpPr>
          <p:cNvPr id="3" name="Text Placeholder 2"/>
          <p:cNvSpPr>
            <a:spLocks noGrp="1"/>
          </p:cNvSpPr>
          <p:nvPr>
            <p:ph type="body" sz="quarter" idx="10"/>
          </p:nvPr>
        </p:nvSpPr>
        <p:spPr/>
        <p:txBody>
          <a:bodyPr/>
          <a:lstStyle/>
          <a:p>
            <a:r>
              <a:rPr lang="en-US" sz="1800" dirty="0" smtClean="0"/>
              <a:t>Some counties are both urban and rural</a:t>
            </a:r>
          </a:p>
          <a:p>
            <a:pPr lvl="1"/>
            <a:r>
              <a:rPr lang="en-US" sz="1800" dirty="0" smtClean="0"/>
              <a:t>Traditional design may oversample the urban, leaving limited/no clusters in the rural area</a:t>
            </a:r>
          </a:p>
          <a:p>
            <a:pPr lvl="1"/>
            <a:endParaRPr lang="en-US" sz="600" dirty="0" smtClean="0"/>
          </a:p>
          <a:p>
            <a:r>
              <a:rPr lang="en-US" sz="1800" dirty="0" smtClean="0"/>
              <a:t>Modified CASPER to a three-stage sampling design</a:t>
            </a:r>
          </a:p>
          <a:p>
            <a:pPr lvl="1"/>
            <a:r>
              <a:rPr lang="en-US" sz="1800" dirty="0" smtClean="0"/>
              <a:t>Stage 1: stratify area into “urban” and “rural”</a:t>
            </a:r>
          </a:p>
          <a:p>
            <a:pPr lvl="1"/>
            <a:r>
              <a:rPr lang="en-US" sz="1800" dirty="0" smtClean="0"/>
              <a:t>Stage 2: select clusters from  strata (e.g., 23 from urban, 7 from rural)</a:t>
            </a:r>
          </a:p>
          <a:p>
            <a:pPr lvl="1"/>
            <a:r>
              <a:rPr lang="en-US" sz="1800" dirty="0" smtClean="0"/>
              <a:t>Stage 3: systematically select households within clusters</a:t>
            </a:r>
          </a:p>
          <a:p>
            <a:pPr lvl="1"/>
            <a:r>
              <a:rPr lang="en-US" sz="1800" dirty="0" smtClean="0"/>
              <a:t>Analysis: weight calculation takes into account the number of households and number of clusters selected in the two strata</a:t>
            </a:r>
          </a:p>
          <a:p>
            <a:pPr lvl="1"/>
            <a:endParaRPr lang="en-US" sz="600" dirty="0" smtClean="0"/>
          </a:p>
          <a:p>
            <a:r>
              <a:rPr lang="en-US" sz="1800" dirty="0" smtClean="0"/>
              <a:t>This is considered a </a:t>
            </a:r>
            <a:r>
              <a:rPr lang="en-US" sz="1800" i="1" u="sng" dirty="0" smtClean="0">
                <a:solidFill>
                  <a:srgbClr val="005DAA"/>
                </a:solidFill>
              </a:rPr>
              <a:t>“modified CASPER” </a:t>
            </a:r>
            <a:r>
              <a:rPr lang="en-US" sz="1800" dirty="0" smtClean="0"/>
              <a:t>as it still retains the cluster sampling methodology</a:t>
            </a:r>
          </a:p>
        </p:txBody>
      </p:sp>
    </p:spTree>
    <p:extLst>
      <p:ext uri="{BB962C8B-B14F-4D97-AF65-F5344CB8AC3E}">
        <p14:creationId xmlns:p14="http://schemas.microsoft.com/office/powerpoint/2010/main" val="1300154310"/>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CASPER: Urban and rural </a:t>
            </a:r>
            <a:r>
              <a:rPr lang="en-US" dirty="0" smtClean="0"/>
              <a:t>area analysis</a:t>
            </a:r>
            <a:endParaRPr lang="en-US" dirty="0"/>
          </a:p>
        </p:txBody>
      </p:sp>
      <p:sp>
        <p:nvSpPr>
          <p:cNvPr id="3" name="Text Placeholder 2"/>
          <p:cNvSpPr>
            <a:spLocks noGrp="1"/>
          </p:cNvSpPr>
          <p:nvPr>
            <p:ph type="body" sz="quarter" idx="10"/>
          </p:nvPr>
        </p:nvSpPr>
        <p:spPr>
          <a:xfrm>
            <a:off x="457200" y="1063229"/>
            <a:ext cx="8229600" cy="3341688"/>
          </a:xfrm>
        </p:spPr>
        <p:txBody>
          <a:bodyPr/>
          <a:lstStyle/>
          <a:p>
            <a:r>
              <a:rPr lang="en-US" sz="1800" dirty="0" smtClean="0"/>
              <a:t>X county USA is conducting a CASPER but wants to ensure representation from the large town as well as the rural areas</a:t>
            </a:r>
          </a:p>
          <a:p>
            <a:r>
              <a:rPr lang="en-US" sz="1800" dirty="0" smtClean="0"/>
              <a:t>Stage 1: Divide X county into 2 strata</a:t>
            </a:r>
          </a:p>
          <a:p>
            <a:pPr lvl="1"/>
            <a:r>
              <a:rPr lang="en-US" sz="1800" dirty="0" smtClean="0"/>
              <a:t>Strata 1: Urban – defined as Y city limits. 23,000 households</a:t>
            </a:r>
          </a:p>
          <a:p>
            <a:pPr lvl="1"/>
            <a:r>
              <a:rPr lang="en-US" sz="1800" dirty="0" smtClean="0"/>
              <a:t>Strata 2: Rural – defined as outside of Y city limits. 2,500 households</a:t>
            </a:r>
          </a:p>
          <a:p>
            <a:r>
              <a:rPr lang="en-US" sz="1800" dirty="0" smtClean="0"/>
              <a:t>Stage 2: Select clusters from each strata probability proportional to size</a:t>
            </a:r>
          </a:p>
          <a:p>
            <a:pPr lvl="1"/>
            <a:r>
              <a:rPr lang="en-US" sz="1800" dirty="0" smtClean="0"/>
              <a:t>Strata 1: selected 20 clusters, probability proportional to size</a:t>
            </a:r>
          </a:p>
          <a:p>
            <a:pPr lvl="1"/>
            <a:r>
              <a:rPr lang="en-US" sz="1800" dirty="0" smtClean="0"/>
              <a:t>Strata 2: selected 10 clusters, probability proportional to size</a:t>
            </a:r>
          </a:p>
          <a:p>
            <a:r>
              <a:rPr lang="en-US" sz="1800" dirty="0" smtClean="0"/>
              <a:t>Stage 3: Select 7 households systematically in each cluster</a:t>
            </a:r>
          </a:p>
          <a:p>
            <a:pPr lvl="1"/>
            <a:r>
              <a:rPr lang="en-US" sz="1800" dirty="0"/>
              <a:t>Urban: Cluster 1 had 7 total surveys completed</a:t>
            </a:r>
          </a:p>
          <a:p>
            <a:pPr lvl="1"/>
            <a:r>
              <a:rPr lang="en-US" sz="1800" dirty="0"/>
              <a:t>Rural: Cluster 23 had 6 total surveys completed</a:t>
            </a:r>
          </a:p>
          <a:p>
            <a:r>
              <a:rPr lang="en-US" sz="1800" dirty="0"/>
              <a:t>What is the weight</a:t>
            </a:r>
            <a:r>
              <a:rPr lang="en-US" sz="1800" dirty="0" smtClean="0"/>
              <a:t>?</a:t>
            </a:r>
            <a:endParaRPr lang="en-US" sz="1800" dirty="0"/>
          </a:p>
        </p:txBody>
      </p:sp>
    </p:spTree>
    <p:extLst>
      <p:ext uri="{BB962C8B-B14F-4D97-AF65-F5344CB8AC3E}">
        <p14:creationId xmlns:p14="http://schemas.microsoft.com/office/powerpoint/2010/main" val="1552996911"/>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Modified CASPER: Urban and rural </a:t>
            </a:r>
            <a:r>
              <a:rPr lang="en-US" dirty="0" smtClean="0"/>
              <a:t>area analysis, cont.</a:t>
            </a:r>
            <a:endParaRPr lang="en-US" dirty="0"/>
          </a:p>
        </p:txBody>
      </p:sp>
      <p:sp>
        <p:nvSpPr>
          <p:cNvPr id="3" name="Text Placeholder 2"/>
          <p:cNvSpPr>
            <a:spLocks noGrp="1"/>
          </p:cNvSpPr>
          <p:nvPr>
            <p:ph type="body" sz="quarter" idx="10"/>
          </p:nvPr>
        </p:nvSpPr>
        <p:spPr/>
        <p:txBody>
          <a:bodyPr/>
          <a:lstStyle/>
          <a:p>
            <a:r>
              <a:rPr lang="en-US" sz="1800" dirty="0" smtClean="0"/>
              <a:t>Example Summary</a:t>
            </a:r>
          </a:p>
          <a:p>
            <a:pPr lvl="1"/>
            <a:r>
              <a:rPr lang="en-US" sz="1800" dirty="0" smtClean="0"/>
              <a:t>Strata 1: Urban –23,000 households, 20 clusters, Cluster 1 = 7 surveys</a:t>
            </a:r>
          </a:p>
          <a:p>
            <a:pPr lvl="1"/>
            <a:r>
              <a:rPr lang="en-US" sz="1800" dirty="0" smtClean="0"/>
              <a:t>Strata 2: Rural – 2,500 households, 10 clusters, Cluster 23 = 6 surveys</a:t>
            </a:r>
          </a:p>
          <a:p>
            <a:r>
              <a:rPr lang="en-US" sz="1800" dirty="0" smtClean="0"/>
              <a:t>Weight formula</a:t>
            </a:r>
          </a:p>
          <a:p>
            <a:endParaRPr lang="en-US" sz="1800" dirty="0"/>
          </a:p>
          <a:p>
            <a:endParaRPr lang="en-US" sz="1800" dirty="0" smtClean="0"/>
          </a:p>
          <a:p>
            <a:endParaRPr lang="en-US" sz="1800" dirty="0"/>
          </a:p>
          <a:p>
            <a:endParaRPr lang="en-US" sz="1800" dirty="0" smtClean="0"/>
          </a:p>
          <a:p>
            <a:r>
              <a:rPr lang="en-US" sz="1800" dirty="0" smtClean="0"/>
              <a:t>Example weight:</a:t>
            </a:r>
          </a:p>
          <a:p>
            <a:pPr lvl="1"/>
            <a:r>
              <a:rPr lang="en-US" sz="1800" dirty="0" smtClean="0"/>
              <a:t>Urban: </a:t>
            </a:r>
            <a:endParaRPr lang="en-US" sz="1800" dirty="0"/>
          </a:p>
          <a:p>
            <a:pPr lvl="1"/>
            <a:r>
              <a:rPr lang="en-US" sz="1800" dirty="0" smtClean="0"/>
              <a:t>Rural: </a:t>
            </a:r>
          </a:p>
        </p:txBody>
      </p:sp>
      <p:sp>
        <p:nvSpPr>
          <p:cNvPr id="4" name="TextBox 3"/>
          <p:cNvSpPr txBox="1"/>
          <p:nvPr/>
        </p:nvSpPr>
        <p:spPr>
          <a:xfrm>
            <a:off x="1951893" y="4100238"/>
            <a:ext cx="2417650" cy="369332"/>
          </a:xfrm>
          <a:prstGeom prst="rect">
            <a:avLst/>
          </a:prstGeom>
          <a:noFill/>
        </p:spPr>
        <p:txBody>
          <a:bodyPr wrap="none" rtlCol="0">
            <a:spAutoFit/>
          </a:bodyPr>
          <a:lstStyle/>
          <a:p>
            <a:r>
              <a:rPr lang="en-US" dirty="0" smtClean="0"/>
              <a:t>23,000</a:t>
            </a:r>
            <a:r>
              <a:rPr lang="en-US" dirty="0"/>
              <a:t>/(20*7) = </a:t>
            </a:r>
            <a:r>
              <a:rPr lang="en-US" dirty="0" smtClean="0"/>
              <a:t>164.29</a:t>
            </a:r>
            <a:endParaRPr lang="en-US" dirty="0"/>
          </a:p>
        </p:txBody>
      </p:sp>
      <p:sp>
        <p:nvSpPr>
          <p:cNvPr id="5" name="TextBox 4"/>
          <p:cNvSpPr txBox="1"/>
          <p:nvPr/>
        </p:nvSpPr>
        <p:spPr>
          <a:xfrm>
            <a:off x="1485165" y="4469570"/>
            <a:ext cx="2635658" cy="369332"/>
          </a:xfrm>
          <a:prstGeom prst="rect">
            <a:avLst/>
          </a:prstGeom>
          <a:noFill/>
        </p:spPr>
        <p:txBody>
          <a:bodyPr wrap="none" rtlCol="0">
            <a:spAutoFit/>
          </a:bodyPr>
          <a:lstStyle/>
          <a:p>
            <a:pPr lvl="1"/>
            <a:r>
              <a:rPr lang="en-US" dirty="0" smtClean="0"/>
              <a:t>2,500</a:t>
            </a:r>
            <a:r>
              <a:rPr lang="en-US" dirty="0"/>
              <a:t>/(10*6) = 41.67</a:t>
            </a:r>
          </a:p>
        </p:txBody>
      </p:sp>
      <p:sp>
        <p:nvSpPr>
          <p:cNvPr id="6" name="Rectangle 2"/>
          <p:cNvSpPr>
            <a:spLocks noChangeArrowheads="1"/>
          </p:cNvSpPr>
          <p:nvPr/>
        </p:nvSpPr>
        <p:spPr bwMode="auto">
          <a:xfrm>
            <a:off x="457200" y="2457882"/>
            <a:ext cx="8229601" cy="1100399"/>
          </a:xfrm>
          <a:prstGeom prst="rect">
            <a:avLst/>
          </a:prstGeom>
          <a:solidFill>
            <a:srgbClr val="005DAA"/>
          </a:solidFill>
          <a:ln w="9525">
            <a:solidFill>
              <a:schemeClr val="tx1"/>
            </a:solidFill>
            <a:miter lim="800000"/>
            <a:headEnd/>
            <a:tailEnd/>
          </a:ln>
        </p:spPr>
        <p:txBody>
          <a:bodyPr wrap="none" anchor="ctr"/>
          <a:lstStyle/>
          <a:p>
            <a:endParaRPr lang="en-US" dirty="0">
              <a:solidFill>
                <a:schemeClr val="accent5"/>
              </a:solidFill>
            </a:endParaRPr>
          </a:p>
        </p:txBody>
      </p:sp>
      <p:sp>
        <p:nvSpPr>
          <p:cNvPr id="7" name="Rectangle 6"/>
          <p:cNvSpPr>
            <a:spLocks noChangeArrowheads="1"/>
          </p:cNvSpPr>
          <p:nvPr/>
        </p:nvSpPr>
        <p:spPr bwMode="auto">
          <a:xfrm>
            <a:off x="1009651" y="2504774"/>
            <a:ext cx="7677150" cy="1548572"/>
          </a:xfrm>
          <a:prstGeom prst="rect">
            <a:avLst/>
          </a:prstGeom>
          <a:noFill/>
          <a:ln>
            <a:noFill/>
          </a:ln>
        </p:spPr>
        <p:txBody>
          <a:bodyPr/>
          <a:lstStyle/>
          <a:p>
            <a:pPr marL="342900" indent="-342900" algn="ctr">
              <a:spcBef>
                <a:spcPts val="0"/>
              </a:spcBef>
              <a:spcAft>
                <a:spcPts val="0"/>
              </a:spcAft>
            </a:pPr>
            <a:r>
              <a:rPr lang="en-US" dirty="0" smtClean="0">
                <a:solidFill>
                  <a:schemeClr val="bg2"/>
                </a:solidFill>
                <a:latin typeface="Calibri" panose="020F0502020204030204" pitchFamily="34" charset="0"/>
              </a:rPr>
              <a:t>(Total number of households in Strata)</a:t>
            </a:r>
          </a:p>
          <a:p>
            <a:pPr marL="342900" indent="-342900" algn="ctr">
              <a:spcBef>
                <a:spcPts val="0"/>
              </a:spcBef>
              <a:spcAft>
                <a:spcPts val="0"/>
              </a:spcAft>
            </a:pPr>
            <a:r>
              <a:rPr lang="en-US" dirty="0" smtClean="0">
                <a:solidFill>
                  <a:schemeClr val="bg2"/>
                </a:solidFill>
                <a:latin typeface="Calibri" panose="020F0502020204030204" pitchFamily="34" charset="0"/>
              </a:rPr>
              <a:t> </a:t>
            </a:r>
            <a:r>
              <a:rPr lang="en-US" sz="1400" b="1" u="sng" dirty="0" smtClean="0">
                <a:solidFill>
                  <a:schemeClr val="bg2"/>
                </a:solidFill>
                <a:latin typeface="Calibri" panose="020F0502020204030204" pitchFamily="34" charset="0"/>
              </a:rPr>
              <a:t>									</a:t>
            </a:r>
          </a:p>
          <a:p>
            <a:pPr marL="342900" indent="-342900" algn="ctr">
              <a:spcBef>
                <a:spcPts val="600"/>
              </a:spcBef>
              <a:spcAft>
                <a:spcPts val="0"/>
              </a:spcAft>
            </a:pPr>
            <a:r>
              <a:rPr lang="en-US" dirty="0" smtClean="0">
                <a:solidFill>
                  <a:schemeClr val="bg2"/>
                </a:solidFill>
                <a:latin typeface="Calibri" panose="020F0502020204030204" pitchFamily="34" charset="0"/>
              </a:rPr>
              <a:t>(</a:t>
            </a:r>
            <a:r>
              <a:rPr lang="en-US" dirty="0">
                <a:solidFill>
                  <a:schemeClr val="bg2"/>
                </a:solidFill>
                <a:latin typeface="Calibri" panose="020F0502020204030204" pitchFamily="34" charset="0"/>
              </a:rPr>
              <a:t>number of </a:t>
            </a:r>
            <a:r>
              <a:rPr lang="en-US" dirty="0" smtClean="0">
                <a:solidFill>
                  <a:schemeClr val="bg2"/>
                </a:solidFill>
                <a:latin typeface="Calibri" panose="020F0502020204030204" pitchFamily="34" charset="0"/>
              </a:rPr>
              <a:t>households interviewed </a:t>
            </a:r>
            <a:r>
              <a:rPr lang="en-US" dirty="0">
                <a:solidFill>
                  <a:schemeClr val="bg2"/>
                </a:solidFill>
                <a:latin typeface="Calibri" panose="020F0502020204030204" pitchFamily="34" charset="0"/>
              </a:rPr>
              <a:t>within cluster</a:t>
            </a:r>
            <a:r>
              <a:rPr lang="en-US" dirty="0" smtClean="0">
                <a:solidFill>
                  <a:schemeClr val="bg2"/>
                </a:solidFill>
                <a:latin typeface="Calibri" panose="020F0502020204030204" pitchFamily="34" charset="0"/>
              </a:rPr>
              <a:t>) (</a:t>
            </a:r>
            <a:r>
              <a:rPr lang="en-US" dirty="0">
                <a:solidFill>
                  <a:schemeClr val="bg2"/>
                </a:solidFill>
                <a:latin typeface="Calibri" panose="020F0502020204030204" pitchFamily="34" charset="0"/>
              </a:rPr>
              <a:t>number of clusters </a:t>
            </a:r>
            <a:r>
              <a:rPr lang="en-US" dirty="0" smtClean="0">
                <a:solidFill>
                  <a:schemeClr val="bg2"/>
                </a:solidFill>
                <a:latin typeface="Calibri" panose="020F0502020204030204" pitchFamily="34" charset="0"/>
              </a:rPr>
              <a:t>in strata)</a:t>
            </a:r>
            <a:endParaRPr lang="en-US" dirty="0">
              <a:solidFill>
                <a:schemeClr val="bg2"/>
              </a:solidFill>
              <a:latin typeface="Calibri" panose="020F0502020204030204" pitchFamily="34" charset="0"/>
            </a:endParaRPr>
          </a:p>
        </p:txBody>
      </p:sp>
      <p:sp>
        <p:nvSpPr>
          <p:cNvPr id="8" name="TextBox 7"/>
          <p:cNvSpPr txBox="1"/>
          <p:nvPr/>
        </p:nvSpPr>
        <p:spPr>
          <a:xfrm>
            <a:off x="614991" y="2692688"/>
            <a:ext cx="413896" cy="646331"/>
          </a:xfrm>
          <a:prstGeom prst="rect">
            <a:avLst/>
          </a:prstGeom>
          <a:noFill/>
        </p:spPr>
        <p:txBody>
          <a:bodyPr wrap="none" rtlCol="0">
            <a:spAutoFit/>
          </a:bodyPr>
          <a:lstStyle/>
          <a:p>
            <a:pPr eaLnBrk="1" hangingPunct="1">
              <a:spcBef>
                <a:spcPct val="50000"/>
              </a:spcBef>
            </a:pPr>
            <a:r>
              <a:rPr lang="en-US" sz="3600" dirty="0">
                <a:solidFill>
                  <a:schemeClr val="bg2"/>
                </a:solidFill>
                <a:latin typeface="Calibri" panose="020F0502020204030204" pitchFamily="34" charset="0"/>
              </a:rPr>
              <a:t>=</a:t>
            </a:r>
          </a:p>
        </p:txBody>
      </p:sp>
    </p:spTree>
    <p:extLst>
      <p:ext uri="{BB962C8B-B14F-4D97-AF65-F5344CB8AC3E}">
        <p14:creationId xmlns:p14="http://schemas.microsoft.com/office/powerpoint/2010/main" val="2235862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CASPER: Individual-level questions</a:t>
            </a:r>
            <a:endParaRPr lang="en-US" dirty="0"/>
          </a:p>
        </p:txBody>
      </p:sp>
      <p:sp>
        <p:nvSpPr>
          <p:cNvPr id="3" name="Text Placeholder 2"/>
          <p:cNvSpPr>
            <a:spLocks noGrp="1"/>
          </p:cNvSpPr>
          <p:nvPr>
            <p:ph type="body" sz="quarter" idx="10"/>
          </p:nvPr>
        </p:nvSpPr>
        <p:spPr/>
        <p:txBody>
          <a:bodyPr/>
          <a:lstStyle/>
          <a:p>
            <a:r>
              <a:rPr lang="en-US" dirty="0" smtClean="0"/>
              <a:t>Can you ask individual level questions in a CASPER?</a:t>
            </a:r>
          </a:p>
          <a:p>
            <a:pPr lvl="1"/>
            <a:endParaRPr lang="en-US" dirty="0"/>
          </a:p>
          <a:p>
            <a:pPr marL="0" indent="0">
              <a:buNone/>
            </a:pPr>
            <a:r>
              <a:rPr lang="en-US" sz="2800" dirty="0" smtClean="0"/>
              <a:t>Yes! HOWEVER, you </a:t>
            </a:r>
            <a:r>
              <a:rPr lang="en-US" sz="2800" u="sng" dirty="0" smtClean="0"/>
              <a:t>MUST</a:t>
            </a:r>
            <a:r>
              <a:rPr lang="en-US" sz="2800" dirty="0" smtClean="0"/>
              <a:t> modify the analysis for these questions</a:t>
            </a:r>
            <a:endParaRPr lang="en-US" sz="2800" dirty="0"/>
          </a:p>
        </p:txBody>
      </p:sp>
    </p:spTree>
    <p:extLst>
      <p:ext uri="{BB962C8B-B14F-4D97-AF65-F5344CB8AC3E}">
        <p14:creationId xmlns:p14="http://schemas.microsoft.com/office/powerpoint/2010/main" val="984247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Modifying CASPER for Individual Questions	</a:t>
            </a:r>
            <a:endParaRPr lang="en-US" dirty="0"/>
          </a:p>
        </p:txBody>
      </p:sp>
      <p:sp>
        <p:nvSpPr>
          <p:cNvPr id="3" name="Text Placeholder 2"/>
          <p:cNvSpPr>
            <a:spLocks noGrp="1"/>
          </p:cNvSpPr>
          <p:nvPr>
            <p:ph type="body" sz="quarter" idx="10"/>
          </p:nvPr>
        </p:nvSpPr>
        <p:spPr/>
        <p:txBody>
          <a:bodyPr/>
          <a:lstStyle/>
          <a:p>
            <a:r>
              <a:rPr lang="en-US" dirty="0" smtClean="0"/>
              <a:t>Planning: Questionnaire development</a:t>
            </a:r>
          </a:p>
          <a:p>
            <a:pPr lvl="1"/>
            <a:r>
              <a:rPr lang="en-US" dirty="0" smtClean="0"/>
              <a:t>Must ask how many people are in the household</a:t>
            </a:r>
          </a:p>
          <a:p>
            <a:pPr lvl="1"/>
            <a:r>
              <a:rPr lang="en-US" dirty="0" smtClean="0"/>
              <a:t>Majority (~90%) of questionnaire should be at the household level</a:t>
            </a:r>
          </a:p>
          <a:p>
            <a:pPr lvl="1"/>
            <a:r>
              <a:rPr lang="en-US" dirty="0" smtClean="0"/>
              <a:t>Only do individual level questions when absolutely needed</a:t>
            </a:r>
          </a:p>
          <a:p>
            <a:pPr lvl="2"/>
            <a:r>
              <a:rPr lang="en-US" dirty="0" smtClean="0"/>
              <a:t>If can modify to household, use household! </a:t>
            </a:r>
          </a:p>
          <a:p>
            <a:pPr lvl="1"/>
            <a:endParaRPr lang="en-US" sz="700" dirty="0" smtClean="0"/>
          </a:p>
          <a:p>
            <a:r>
              <a:rPr lang="en-US" dirty="0" smtClean="0"/>
              <a:t>Conducting: Interview in the field</a:t>
            </a:r>
          </a:p>
          <a:p>
            <a:pPr lvl="1"/>
            <a:r>
              <a:rPr lang="en-US" dirty="0" smtClean="0"/>
              <a:t>Must select the individual in a systematic way (e.g., adult in household with the next birthday)</a:t>
            </a:r>
          </a:p>
          <a:p>
            <a:pPr lvl="1"/>
            <a:endParaRPr lang="en-US" sz="700" dirty="0" smtClean="0"/>
          </a:p>
          <a:p>
            <a:r>
              <a:rPr lang="en-US" dirty="0" smtClean="0"/>
              <a:t>Analyzing: Weighted data analysis</a:t>
            </a:r>
          </a:p>
          <a:p>
            <a:pPr lvl="1"/>
            <a:r>
              <a:rPr lang="en-US" dirty="0" smtClean="0"/>
              <a:t>Must create a second weight for individual data</a:t>
            </a:r>
          </a:p>
          <a:p>
            <a:pPr lvl="1"/>
            <a:endParaRPr lang="en-US" dirty="0"/>
          </a:p>
        </p:txBody>
      </p:sp>
    </p:spTree>
    <p:extLst>
      <p:ext uri="{BB962C8B-B14F-4D97-AF65-F5344CB8AC3E}">
        <p14:creationId xmlns:p14="http://schemas.microsoft.com/office/powerpoint/2010/main" val="1823020189"/>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Data Weight</a:t>
            </a:r>
            <a:endParaRPr lang="en-US" dirty="0"/>
          </a:p>
        </p:txBody>
      </p:sp>
      <p:sp>
        <p:nvSpPr>
          <p:cNvPr id="3" name="Text Placeholder 2"/>
          <p:cNvSpPr>
            <a:spLocks noGrp="1"/>
          </p:cNvSpPr>
          <p:nvPr>
            <p:ph type="body" sz="quarter" idx="10"/>
          </p:nvPr>
        </p:nvSpPr>
        <p:spPr/>
        <p:txBody>
          <a:bodyPr/>
          <a:lstStyle/>
          <a:p>
            <a:r>
              <a:rPr lang="en-US" dirty="0" smtClean="0"/>
              <a:t>Probability that the individual is selected from the household</a:t>
            </a:r>
          </a:p>
          <a:p>
            <a:pPr lvl="1"/>
            <a:r>
              <a:rPr lang="en-US" dirty="0" smtClean="0"/>
              <a:t>MUST have how many individuals live in the selected household!</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r>
              <a:rPr lang="en-US" dirty="0"/>
              <a:t>Numerator will be the </a:t>
            </a:r>
            <a:r>
              <a:rPr lang="en-US" dirty="0" smtClean="0"/>
              <a:t>DIFFERENT for every interview within the cluster</a:t>
            </a:r>
            <a:endParaRPr lang="en-US" dirty="0"/>
          </a:p>
          <a:p>
            <a:endParaRPr lang="en-US" sz="700" dirty="0"/>
          </a:p>
          <a:p>
            <a:r>
              <a:rPr lang="en-US" dirty="0"/>
              <a:t>Denominator will </a:t>
            </a:r>
            <a:r>
              <a:rPr lang="en-US" dirty="0" smtClean="0"/>
              <a:t>be the SAME as for household weight </a:t>
            </a:r>
            <a:endParaRPr lang="en-US" dirty="0"/>
          </a:p>
          <a:p>
            <a:pPr lvl="1"/>
            <a:endParaRPr lang="en-US" dirty="0" smtClean="0"/>
          </a:p>
          <a:p>
            <a:pPr lvl="1"/>
            <a:endParaRPr lang="en-US" dirty="0"/>
          </a:p>
        </p:txBody>
      </p:sp>
      <p:sp>
        <p:nvSpPr>
          <p:cNvPr id="4" name="Rectangle 2"/>
          <p:cNvSpPr>
            <a:spLocks noChangeArrowheads="1"/>
          </p:cNvSpPr>
          <p:nvPr/>
        </p:nvSpPr>
        <p:spPr bwMode="auto">
          <a:xfrm>
            <a:off x="457200" y="2025254"/>
            <a:ext cx="8229601" cy="1981200"/>
          </a:xfrm>
          <a:prstGeom prst="rect">
            <a:avLst/>
          </a:prstGeom>
          <a:solidFill>
            <a:srgbClr val="005DAA"/>
          </a:solidFill>
          <a:ln w="9525">
            <a:solidFill>
              <a:schemeClr val="tx1"/>
            </a:solidFill>
            <a:miter lim="800000"/>
            <a:headEnd/>
            <a:tailEnd/>
          </a:ln>
        </p:spPr>
        <p:txBody>
          <a:bodyPr wrap="none" anchor="ctr"/>
          <a:lstStyle/>
          <a:p>
            <a:endParaRPr lang="en-US" dirty="0">
              <a:solidFill>
                <a:schemeClr val="accent5"/>
              </a:solidFill>
            </a:endParaRPr>
          </a:p>
        </p:txBody>
      </p:sp>
      <p:sp>
        <p:nvSpPr>
          <p:cNvPr id="5" name="Rectangle 4"/>
          <p:cNvSpPr>
            <a:spLocks noChangeArrowheads="1"/>
          </p:cNvSpPr>
          <p:nvPr/>
        </p:nvSpPr>
        <p:spPr bwMode="auto">
          <a:xfrm>
            <a:off x="1009651" y="2203054"/>
            <a:ext cx="7677150" cy="1803400"/>
          </a:xfrm>
          <a:prstGeom prst="rect">
            <a:avLst/>
          </a:prstGeom>
          <a:noFill/>
          <a:ln>
            <a:noFill/>
          </a:ln>
        </p:spPr>
        <p:txBody>
          <a:bodyPr/>
          <a:lstStyle/>
          <a:p>
            <a:pPr marL="342900" indent="-342900" algn="ctr">
              <a:spcBef>
                <a:spcPts val="0"/>
              </a:spcBef>
              <a:spcAft>
                <a:spcPts val="0"/>
              </a:spcAft>
            </a:pPr>
            <a:r>
              <a:rPr lang="en-US" sz="2000" dirty="0" smtClean="0">
                <a:solidFill>
                  <a:schemeClr val="bg2"/>
                </a:solidFill>
                <a:latin typeface="Calibri" panose="020F0502020204030204" pitchFamily="34" charset="0"/>
              </a:rPr>
              <a:t>(Total number of households in sampling frame) (Total number of individuals in household)</a:t>
            </a:r>
          </a:p>
          <a:p>
            <a:pPr marL="342900" indent="-342900" algn="ctr">
              <a:spcBef>
                <a:spcPts val="0"/>
              </a:spcBef>
              <a:spcAft>
                <a:spcPts val="600"/>
              </a:spcAft>
            </a:pPr>
            <a:r>
              <a:rPr lang="en-US" sz="1400" b="1" u="sng" dirty="0" smtClean="0">
                <a:solidFill>
                  <a:schemeClr val="bg2"/>
                </a:solidFill>
                <a:latin typeface="Calibri" panose="020F0502020204030204" pitchFamily="34" charset="0"/>
              </a:rPr>
              <a:t>									</a:t>
            </a:r>
          </a:p>
          <a:p>
            <a:pPr marL="342900" indent="-342900" algn="ctr">
              <a:spcBef>
                <a:spcPts val="600"/>
              </a:spcBef>
              <a:spcAft>
                <a:spcPts val="0"/>
              </a:spcAft>
            </a:pPr>
            <a:r>
              <a:rPr lang="en-US" sz="2000" dirty="0" smtClean="0">
                <a:solidFill>
                  <a:schemeClr val="bg2"/>
                </a:solidFill>
                <a:latin typeface="Calibri" panose="020F0502020204030204" pitchFamily="34" charset="0"/>
              </a:rPr>
              <a:t>(</a:t>
            </a:r>
            <a:r>
              <a:rPr lang="en-US" sz="2000" dirty="0">
                <a:solidFill>
                  <a:schemeClr val="bg2"/>
                </a:solidFill>
                <a:latin typeface="Calibri" panose="020F0502020204030204" pitchFamily="34" charset="0"/>
              </a:rPr>
              <a:t>number of </a:t>
            </a:r>
            <a:r>
              <a:rPr lang="en-US" sz="2000" dirty="0" smtClean="0">
                <a:solidFill>
                  <a:schemeClr val="bg2"/>
                </a:solidFill>
                <a:latin typeface="Calibri" panose="020F0502020204030204" pitchFamily="34" charset="0"/>
              </a:rPr>
              <a:t>households interviewed </a:t>
            </a:r>
            <a:r>
              <a:rPr lang="en-US" sz="2000" dirty="0">
                <a:solidFill>
                  <a:schemeClr val="bg2"/>
                </a:solidFill>
                <a:latin typeface="Calibri" panose="020F0502020204030204" pitchFamily="34" charset="0"/>
              </a:rPr>
              <a:t>within cluster</a:t>
            </a:r>
            <a:r>
              <a:rPr lang="en-US" sz="2000" dirty="0" smtClean="0">
                <a:solidFill>
                  <a:schemeClr val="bg2"/>
                </a:solidFill>
                <a:latin typeface="Calibri" panose="020F0502020204030204" pitchFamily="34" charset="0"/>
              </a:rPr>
              <a:t>) (</a:t>
            </a:r>
            <a:r>
              <a:rPr lang="en-US" sz="2000" dirty="0">
                <a:solidFill>
                  <a:schemeClr val="bg2"/>
                </a:solidFill>
                <a:latin typeface="Calibri" panose="020F0502020204030204" pitchFamily="34" charset="0"/>
              </a:rPr>
              <a:t>number of clusters surveyed</a:t>
            </a:r>
            <a:r>
              <a:rPr lang="en-US" sz="2000" dirty="0" smtClean="0">
                <a:solidFill>
                  <a:schemeClr val="bg2"/>
                </a:solidFill>
                <a:latin typeface="Calibri" panose="020F0502020204030204" pitchFamily="34" charset="0"/>
              </a:rPr>
              <a:t>)</a:t>
            </a:r>
            <a:endParaRPr lang="en-US" sz="2000" dirty="0">
              <a:solidFill>
                <a:schemeClr val="bg2"/>
              </a:solidFill>
              <a:latin typeface="Calibri" panose="020F0502020204030204" pitchFamily="34" charset="0"/>
            </a:endParaRPr>
          </a:p>
        </p:txBody>
      </p:sp>
      <p:sp>
        <p:nvSpPr>
          <p:cNvPr id="6" name="TextBox 5"/>
          <p:cNvSpPr txBox="1"/>
          <p:nvPr/>
        </p:nvSpPr>
        <p:spPr>
          <a:xfrm>
            <a:off x="614991" y="2692688"/>
            <a:ext cx="413896" cy="646331"/>
          </a:xfrm>
          <a:prstGeom prst="rect">
            <a:avLst/>
          </a:prstGeom>
          <a:noFill/>
        </p:spPr>
        <p:txBody>
          <a:bodyPr wrap="none" rtlCol="0">
            <a:spAutoFit/>
          </a:bodyPr>
          <a:lstStyle/>
          <a:p>
            <a:pPr eaLnBrk="1" hangingPunct="1">
              <a:spcBef>
                <a:spcPct val="50000"/>
              </a:spcBef>
            </a:pPr>
            <a:r>
              <a:rPr lang="en-US" sz="3600" dirty="0">
                <a:solidFill>
                  <a:schemeClr val="bg2"/>
                </a:solidFill>
                <a:latin typeface="Calibri" panose="020F0502020204030204" pitchFamily="34" charset="0"/>
              </a:rPr>
              <a:t>=</a:t>
            </a:r>
          </a:p>
        </p:txBody>
      </p:sp>
    </p:spTree>
    <p:extLst>
      <p:ext uri="{BB962C8B-B14F-4D97-AF65-F5344CB8AC3E}">
        <p14:creationId xmlns:p14="http://schemas.microsoft.com/office/powerpoint/2010/main" val="2720889753"/>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Individual Data Weight</a:t>
            </a:r>
            <a:endParaRPr lang="en-US" dirty="0"/>
          </a:p>
        </p:txBody>
      </p:sp>
      <p:sp>
        <p:nvSpPr>
          <p:cNvPr id="3" name="Text Placeholder 2"/>
          <p:cNvSpPr>
            <a:spLocks noGrp="1"/>
          </p:cNvSpPr>
          <p:nvPr>
            <p:ph type="body" sz="quarter" idx="10"/>
          </p:nvPr>
        </p:nvSpPr>
        <p:spPr/>
        <p:txBody>
          <a:bodyPr/>
          <a:lstStyle/>
          <a:p>
            <a:r>
              <a:rPr lang="en-US" dirty="0" smtClean="0"/>
              <a:t>Traditional CASPER (30x7 design) conducted in Austin CASPER</a:t>
            </a:r>
          </a:p>
          <a:p>
            <a:pPr lvl="1"/>
            <a:r>
              <a:rPr lang="en-US" dirty="0" smtClean="0"/>
              <a:t>211,939 total households </a:t>
            </a:r>
          </a:p>
          <a:p>
            <a:pPr lvl="1"/>
            <a:r>
              <a:rPr lang="en-US" dirty="0" smtClean="0"/>
              <a:t>203 interviews completed</a:t>
            </a:r>
          </a:p>
          <a:p>
            <a:pPr lvl="1"/>
            <a:endParaRPr lang="en-US" sz="700" dirty="0" smtClean="0"/>
          </a:p>
          <a:p>
            <a:r>
              <a:rPr lang="en-US" dirty="0" smtClean="0"/>
              <a:t>Cluster 1 had 6 interviews completed</a:t>
            </a:r>
          </a:p>
          <a:p>
            <a:endParaRPr lang="en-US" sz="700" dirty="0" smtClean="0"/>
          </a:p>
          <a:p>
            <a:r>
              <a:rPr lang="en-US" dirty="0" smtClean="0"/>
              <a:t>Household 1 within Cluster 1 had 5 household members</a:t>
            </a:r>
          </a:p>
          <a:p>
            <a:endParaRPr lang="en-US" sz="700" dirty="0" smtClean="0"/>
          </a:p>
          <a:p>
            <a:r>
              <a:rPr lang="en-US" dirty="0" smtClean="0"/>
              <a:t>What is the HOUSEHOLD weight?     </a:t>
            </a:r>
            <a:endParaRPr lang="en-US" b="0" dirty="0" smtClean="0">
              <a:solidFill>
                <a:srgbClr val="005DAA"/>
              </a:solidFill>
            </a:endParaRPr>
          </a:p>
          <a:p>
            <a:endParaRPr lang="en-US" sz="700" dirty="0" smtClean="0"/>
          </a:p>
          <a:p>
            <a:r>
              <a:rPr lang="en-US" dirty="0" smtClean="0"/>
              <a:t>What is the INDIVIDUAL weight?       </a:t>
            </a:r>
            <a:endParaRPr lang="en-US" dirty="0"/>
          </a:p>
        </p:txBody>
      </p:sp>
      <p:sp>
        <p:nvSpPr>
          <p:cNvPr id="6" name="TextBox 5"/>
          <p:cNvSpPr txBox="1"/>
          <p:nvPr/>
        </p:nvSpPr>
        <p:spPr>
          <a:xfrm>
            <a:off x="614991" y="2692688"/>
            <a:ext cx="413896" cy="646331"/>
          </a:xfrm>
          <a:prstGeom prst="rect">
            <a:avLst/>
          </a:prstGeom>
          <a:noFill/>
        </p:spPr>
        <p:txBody>
          <a:bodyPr wrap="none" rtlCol="0">
            <a:spAutoFit/>
          </a:bodyPr>
          <a:lstStyle/>
          <a:p>
            <a:pPr eaLnBrk="1" hangingPunct="1">
              <a:spcBef>
                <a:spcPct val="50000"/>
              </a:spcBef>
            </a:pPr>
            <a:r>
              <a:rPr lang="en-US" sz="3600" dirty="0">
                <a:solidFill>
                  <a:schemeClr val="bg2"/>
                </a:solidFill>
                <a:latin typeface="Calibri" panose="020F0502020204030204" pitchFamily="34" charset="0"/>
              </a:rPr>
              <a:t>=</a:t>
            </a:r>
          </a:p>
        </p:txBody>
      </p:sp>
      <p:sp>
        <p:nvSpPr>
          <p:cNvPr id="7" name="TextBox 6"/>
          <p:cNvSpPr txBox="1"/>
          <p:nvPr/>
        </p:nvSpPr>
        <p:spPr>
          <a:xfrm>
            <a:off x="4629150" y="3381375"/>
            <a:ext cx="3155031" cy="646331"/>
          </a:xfrm>
          <a:prstGeom prst="rect">
            <a:avLst/>
          </a:prstGeom>
          <a:noFill/>
        </p:spPr>
        <p:txBody>
          <a:bodyPr wrap="none" rtlCol="0">
            <a:spAutoFit/>
          </a:bodyPr>
          <a:lstStyle/>
          <a:p>
            <a:r>
              <a:rPr lang="en-US" dirty="0">
                <a:solidFill>
                  <a:srgbClr val="005DAA"/>
                </a:solidFill>
              </a:rPr>
              <a:t>= (211,939)/(30*6)  or 1,177.44</a:t>
            </a:r>
          </a:p>
          <a:p>
            <a:endParaRPr lang="en-US" dirty="0" smtClean="0">
              <a:solidFill>
                <a:srgbClr val="000000"/>
              </a:solidFill>
              <a:latin typeface="Calibri" panose="020F0502020204030204" pitchFamily="34" charset="0"/>
            </a:endParaRPr>
          </a:p>
        </p:txBody>
      </p:sp>
      <p:sp>
        <p:nvSpPr>
          <p:cNvPr id="8" name="TextBox 7"/>
          <p:cNvSpPr txBox="1"/>
          <p:nvPr/>
        </p:nvSpPr>
        <p:spPr>
          <a:xfrm>
            <a:off x="4629150" y="3894802"/>
            <a:ext cx="3252814" cy="369332"/>
          </a:xfrm>
          <a:prstGeom prst="rect">
            <a:avLst/>
          </a:prstGeom>
          <a:noFill/>
        </p:spPr>
        <p:txBody>
          <a:bodyPr wrap="none" rtlCol="0">
            <a:spAutoFit/>
          </a:bodyPr>
          <a:lstStyle/>
          <a:p>
            <a:r>
              <a:rPr lang="en-US" dirty="0">
                <a:solidFill>
                  <a:srgbClr val="005DAA"/>
                </a:solidFill>
              </a:rPr>
              <a:t>= (211,939*5)/(30*6)  or 5,887.2</a:t>
            </a:r>
            <a:endParaRPr lang="en-US" dirty="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62330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Data: FAQs</a:t>
            </a:r>
            <a:endParaRPr lang="en-US" dirty="0"/>
          </a:p>
        </p:txBody>
      </p:sp>
      <p:sp>
        <p:nvSpPr>
          <p:cNvPr id="3" name="Text Placeholder 2"/>
          <p:cNvSpPr>
            <a:spLocks noGrp="1"/>
          </p:cNvSpPr>
          <p:nvPr>
            <p:ph type="body" sz="quarter" idx="10"/>
          </p:nvPr>
        </p:nvSpPr>
        <p:spPr/>
        <p:txBody>
          <a:bodyPr/>
          <a:lstStyle/>
          <a:p>
            <a:r>
              <a:rPr lang="en-US" dirty="0" smtClean="0"/>
              <a:t>How many individual questions can I use during a CASPER?</a:t>
            </a:r>
          </a:p>
          <a:p>
            <a:pPr marL="0" indent="0">
              <a:buNone/>
            </a:pPr>
            <a:endParaRPr lang="en-US" sz="700" dirty="0" smtClean="0"/>
          </a:p>
          <a:p>
            <a:r>
              <a:rPr lang="en-US" dirty="0" smtClean="0"/>
              <a:t>What is more important – using exact wording of previous CASPER questions or asking household level questions?</a:t>
            </a:r>
          </a:p>
          <a:p>
            <a:endParaRPr lang="en-US" sz="700" dirty="0" smtClean="0"/>
          </a:p>
          <a:p>
            <a:r>
              <a:rPr lang="en-US" dirty="0"/>
              <a:t>When are individual level questions permissible/recommended?</a:t>
            </a:r>
          </a:p>
          <a:p>
            <a:endParaRPr lang="en-US" dirty="0" smtClean="0"/>
          </a:p>
        </p:txBody>
      </p:sp>
    </p:spTree>
    <p:extLst>
      <p:ext uri="{BB962C8B-B14F-4D97-AF65-F5344CB8AC3E}">
        <p14:creationId xmlns:p14="http://schemas.microsoft.com/office/powerpoint/2010/main" val="2747665775"/>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Developing Questionnaires in </a:t>
            </a:r>
            <a:r>
              <a:rPr lang="en-US" dirty="0" err="1" smtClean="0"/>
              <a:t>EpiInfo</a:t>
            </a:r>
            <a:r>
              <a:rPr lang="en-US" dirty="0" smtClean="0"/>
              <a:t> 7</a:t>
            </a:r>
            <a:endParaRPr lang="en-US" dirty="0"/>
          </a:p>
        </p:txBody>
      </p:sp>
    </p:spTree>
    <p:extLst>
      <p:ext uri="{BB962C8B-B14F-4D97-AF65-F5344CB8AC3E}">
        <p14:creationId xmlns:p14="http://schemas.microsoft.com/office/powerpoint/2010/main" val="2575280265"/>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 New Project</a:t>
            </a:r>
            <a:endParaRPr lang="en-US" dirty="0"/>
          </a:p>
        </p:txBody>
      </p:sp>
      <p:sp>
        <p:nvSpPr>
          <p:cNvPr id="4" name="Text Placeholder 3"/>
          <p:cNvSpPr>
            <a:spLocks noGrp="1"/>
          </p:cNvSpPr>
          <p:nvPr>
            <p:ph type="body" sz="quarter" idx="10"/>
          </p:nvPr>
        </p:nvSpPr>
        <p:spPr/>
        <p:txBody>
          <a:bodyPr/>
          <a:lstStyle/>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2696"/>
          <a:stretch/>
        </p:blipFill>
        <p:spPr>
          <a:xfrm>
            <a:off x="457200" y="1063229"/>
            <a:ext cx="6438484" cy="3782912"/>
          </a:xfrm>
          <a:prstGeom prst="rect">
            <a:avLst/>
          </a:prstGeom>
        </p:spPr>
      </p:pic>
      <p:sp>
        <p:nvSpPr>
          <p:cNvPr id="7" name="Oval 6"/>
          <p:cNvSpPr/>
          <p:nvPr/>
        </p:nvSpPr>
        <p:spPr>
          <a:xfrm>
            <a:off x="371475" y="1214877"/>
            <a:ext cx="816864" cy="3048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43084" y="3922811"/>
            <a:ext cx="3505199" cy="923330"/>
          </a:xfrm>
          <a:prstGeom prst="rect">
            <a:avLst/>
          </a:prstGeom>
          <a:solidFill>
            <a:schemeClr val="bg2">
              <a:lumMod val="95000"/>
            </a:schemeClr>
          </a:solidFill>
          <a:ln>
            <a:solidFill>
              <a:srgbClr val="005DAA"/>
            </a:solidFill>
          </a:ln>
        </p:spPr>
        <p:txBody>
          <a:bodyPr wrap="square" rtlCol="0">
            <a:spAutoFit/>
          </a:bodyPr>
          <a:lstStyle/>
          <a:p>
            <a:r>
              <a:rPr lang="en-US" sz="1800" dirty="0" smtClean="0">
                <a:solidFill>
                  <a:srgbClr val="005DAA"/>
                </a:solidFill>
                <a:latin typeface="+mn-lt"/>
              </a:rPr>
              <a:t>Name your project, select the desired save location, name the form, and click OK</a:t>
            </a:r>
            <a:endParaRPr lang="en-US" sz="1800" b="1" dirty="0">
              <a:solidFill>
                <a:srgbClr val="005DAA"/>
              </a:solidFill>
            </a:endParaRPr>
          </a:p>
        </p:txBody>
      </p:sp>
    </p:spTree>
    <p:extLst>
      <p:ext uri="{BB962C8B-B14F-4D97-AF65-F5344CB8AC3E}">
        <p14:creationId xmlns:p14="http://schemas.microsoft.com/office/powerpoint/2010/main" val="427822879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What CASPER is</a:t>
            </a:r>
            <a:endParaRPr lang="en-US" dirty="0"/>
          </a:p>
        </p:txBody>
      </p:sp>
      <p:sp>
        <p:nvSpPr>
          <p:cNvPr id="3" name="Content Placeholder 2"/>
          <p:cNvSpPr>
            <a:spLocks noGrp="1"/>
          </p:cNvSpPr>
          <p:nvPr>
            <p:ph type="body" sz="quarter" idx="10"/>
          </p:nvPr>
        </p:nvSpPr>
        <p:spPr/>
        <p:txBody>
          <a:bodyPr/>
          <a:lstStyle/>
          <a:p>
            <a:r>
              <a:rPr lang="en-US" dirty="0"/>
              <a:t>Epidemiologic technique designed to provide quickly and at low cost, </a:t>
            </a:r>
            <a:r>
              <a:rPr lang="en-US" u="sng" dirty="0">
                <a:solidFill>
                  <a:srgbClr val="005DAA"/>
                </a:solidFill>
              </a:rPr>
              <a:t>household-based</a:t>
            </a:r>
            <a:r>
              <a:rPr lang="en-US" dirty="0">
                <a:solidFill>
                  <a:srgbClr val="00B050"/>
                </a:solidFill>
              </a:rPr>
              <a:t> </a:t>
            </a:r>
            <a:r>
              <a:rPr lang="en-US" dirty="0"/>
              <a:t>information about </a:t>
            </a:r>
            <a:r>
              <a:rPr lang="en-US" dirty="0" smtClean="0"/>
              <a:t>a </a:t>
            </a:r>
            <a:r>
              <a:rPr lang="en-US" dirty="0"/>
              <a:t>community’s needs in a simple format to </a:t>
            </a:r>
            <a:r>
              <a:rPr lang="en-US" dirty="0" smtClean="0"/>
              <a:t>decision-makers.</a:t>
            </a:r>
          </a:p>
          <a:p>
            <a:endParaRPr lang="en-US" sz="700" dirty="0" smtClean="0"/>
          </a:p>
          <a:p>
            <a:r>
              <a:rPr lang="en-US" dirty="0" smtClean="0"/>
              <a:t>Goals of CASPER</a:t>
            </a:r>
          </a:p>
          <a:p>
            <a:pPr lvl="1"/>
            <a:r>
              <a:rPr lang="en-US" dirty="0"/>
              <a:t>R</a:t>
            </a:r>
            <a:r>
              <a:rPr lang="en-US" dirty="0" smtClean="0"/>
              <a:t>apidly obtain information about the needs of a community</a:t>
            </a:r>
          </a:p>
          <a:p>
            <a:pPr lvl="1"/>
            <a:r>
              <a:rPr lang="en-US" dirty="0" smtClean="0"/>
              <a:t>Produce population-based estimates for decision-makers</a:t>
            </a:r>
          </a:p>
          <a:p>
            <a:pPr lvl="1"/>
            <a:r>
              <a:rPr lang="en-US" dirty="0" smtClean="0"/>
              <a:t>Assess new or changing needs</a:t>
            </a:r>
            <a:endParaRPr lang="en-US" dirty="0"/>
          </a:p>
        </p:txBody>
      </p:sp>
    </p:spTree>
    <p:extLst>
      <p:ext uri="{BB962C8B-B14F-4D97-AF65-F5344CB8AC3E}">
        <p14:creationId xmlns:p14="http://schemas.microsoft.com/office/powerpoint/2010/main" val="1680758336"/>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the Title and Instructions</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894" b="6798"/>
          <a:stretch/>
        </p:blipFill>
        <p:spPr>
          <a:xfrm>
            <a:off x="457200" y="1063230"/>
            <a:ext cx="6496048" cy="3956446"/>
          </a:xfrm>
          <a:prstGeom prst="rect">
            <a:avLst/>
          </a:prstGeom>
        </p:spPr>
      </p:pic>
      <p:sp>
        <p:nvSpPr>
          <p:cNvPr id="5" name="TextBox 4"/>
          <p:cNvSpPr txBox="1"/>
          <p:nvPr/>
        </p:nvSpPr>
        <p:spPr>
          <a:xfrm>
            <a:off x="5666095" y="2118123"/>
            <a:ext cx="3393929" cy="923330"/>
          </a:xfrm>
          <a:prstGeom prst="rect">
            <a:avLst/>
          </a:prstGeom>
          <a:solidFill>
            <a:schemeClr val="bg2">
              <a:lumMod val="95000"/>
            </a:schemeClr>
          </a:solidFill>
          <a:ln>
            <a:solidFill>
              <a:srgbClr val="005DAA"/>
            </a:solidFill>
          </a:ln>
        </p:spPr>
        <p:txBody>
          <a:bodyPr wrap="square" rtlCol="0">
            <a:spAutoFit/>
          </a:bodyPr>
          <a:lstStyle/>
          <a:p>
            <a:r>
              <a:rPr lang="en-US" sz="1800" dirty="0" smtClean="0">
                <a:solidFill>
                  <a:srgbClr val="005DAA"/>
                </a:solidFill>
                <a:latin typeface="+mn-lt"/>
              </a:rPr>
              <a:t>Right click on the form and select “</a:t>
            </a:r>
            <a:r>
              <a:rPr lang="en-US" dirty="0" smtClean="0">
                <a:solidFill>
                  <a:srgbClr val="005DAA"/>
                </a:solidFill>
              </a:rPr>
              <a:t>New Field” </a:t>
            </a:r>
            <a:r>
              <a:rPr lang="en-US" sz="1800" dirty="0" smtClean="0">
                <a:solidFill>
                  <a:srgbClr val="005DAA"/>
                </a:solidFill>
                <a:latin typeface="+mn-lt"/>
              </a:rPr>
              <a:t>to bring up field options. </a:t>
            </a:r>
            <a:r>
              <a:rPr lang="en-US" dirty="0">
                <a:solidFill>
                  <a:srgbClr val="005DAA"/>
                </a:solidFill>
              </a:rPr>
              <a:t> </a:t>
            </a:r>
            <a:r>
              <a:rPr lang="en-US" dirty="0" smtClean="0">
                <a:solidFill>
                  <a:srgbClr val="005DAA"/>
                </a:solidFill>
              </a:rPr>
              <a:t>Select </a:t>
            </a:r>
            <a:r>
              <a:rPr lang="en-US" b="1" dirty="0" smtClean="0">
                <a:solidFill>
                  <a:srgbClr val="005DAA"/>
                </a:solidFill>
              </a:rPr>
              <a:t>Label/Title</a:t>
            </a:r>
            <a:endParaRPr lang="en-US" sz="1800" b="1" dirty="0">
              <a:solidFill>
                <a:srgbClr val="005DAA"/>
              </a:solidFill>
            </a:endParaRPr>
          </a:p>
        </p:txBody>
      </p:sp>
    </p:spTree>
    <p:extLst>
      <p:ext uri="{BB962C8B-B14F-4D97-AF65-F5344CB8AC3E}">
        <p14:creationId xmlns:p14="http://schemas.microsoft.com/office/powerpoint/2010/main" val="2692436599"/>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the Title and Instructions</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208" b="8390"/>
          <a:stretch/>
        </p:blipFill>
        <p:spPr>
          <a:xfrm>
            <a:off x="457200" y="1063229"/>
            <a:ext cx="6486525" cy="3807351"/>
          </a:xfrm>
          <a:prstGeom prst="rect">
            <a:avLst/>
          </a:prstGeom>
        </p:spPr>
      </p:pic>
      <p:sp>
        <p:nvSpPr>
          <p:cNvPr id="7" name="TextBox 6"/>
          <p:cNvSpPr txBox="1"/>
          <p:nvPr/>
        </p:nvSpPr>
        <p:spPr>
          <a:xfrm>
            <a:off x="5552687" y="2545810"/>
            <a:ext cx="3249305" cy="1200329"/>
          </a:xfrm>
          <a:prstGeom prst="rect">
            <a:avLst/>
          </a:prstGeom>
          <a:solidFill>
            <a:schemeClr val="bg2">
              <a:lumMod val="95000"/>
            </a:schemeClr>
          </a:solidFill>
          <a:ln>
            <a:solidFill>
              <a:srgbClr val="005DAA"/>
            </a:solidFill>
          </a:ln>
        </p:spPr>
        <p:txBody>
          <a:bodyPr wrap="square" rtlCol="0">
            <a:spAutoFit/>
          </a:bodyPr>
          <a:lstStyle/>
          <a:p>
            <a:r>
              <a:rPr lang="en-US" sz="1800" dirty="0" smtClean="0">
                <a:solidFill>
                  <a:srgbClr val="005DAA"/>
                </a:solidFill>
                <a:latin typeface="+mn-lt"/>
              </a:rPr>
              <a:t>Type your tex</a:t>
            </a:r>
            <a:r>
              <a:rPr lang="en-US" dirty="0" smtClean="0">
                <a:solidFill>
                  <a:srgbClr val="005DAA"/>
                </a:solidFill>
              </a:rPr>
              <a:t>t and provide a Field Name.  </a:t>
            </a:r>
            <a:r>
              <a:rPr lang="en-US" sz="1800" dirty="0" smtClean="0">
                <a:solidFill>
                  <a:srgbClr val="005DAA"/>
                </a:solidFill>
                <a:latin typeface="+mn-lt"/>
              </a:rPr>
              <a:t>Use </a:t>
            </a:r>
            <a:r>
              <a:rPr lang="en-US" sz="1800" b="1" dirty="0" smtClean="0">
                <a:solidFill>
                  <a:srgbClr val="005DAA"/>
                </a:solidFill>
                <a:latin typeface="+mn-lt"/>
              </a:rPr>
              <a:t>Label/Title</a:t>
            </a:r>
            <a:r>
              <a:rPr lang="en-US" sz="1800" dirty="0" smtClean="0">
                <a:solidFill>
                  <a:srgbClr val="005DAA"/>
                </a:solidFill>
                <a:latin typeface="+mn-lt"/>
              </a:rPr>
              <a:t> for writing text only (not for data entry)</a:t>
            </a:r>
            <a:endParaRPr lang="en-US" sz="1800" dirty="0">
              <a:solidFill>
                <a:srgbClr val="005DAA"/>
              </a:solidFill>
              <a:latin typeface="+mn-lt"/>
            </a:endParaRPr>
          </a:p>
        </p:txBody>
      </p:sp>
    </p:spTree>
    <p:extLst>
      <p:ext uri="{BB962C8B-B14F-4D97-AF65-F5344CB8AC3E}">
        <p14:creationId xmlns:p14="http://schemas.microsoft.com/office/powerpoint/2010/main" val="40037491"/>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the Title and Instructions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3229"/>
            <a:ext cx="6229350" cy="3788689"/>
          </a:xfrm>
          <a:prstGeom prst="rect">
            <a:avLst/>
          </a:prstGeom>
        </p:spPr>
      </p:pic>
      <p:sp>
        <p:nvSpPr>
          <p:cNvPr id="5" name="TextBox 4"/>
          <p:cNvSpPr txBox="1"/>
          <p:nvPr/>
        </p:nvSpPr>
        <p:spPr>
          <a:xfrm>
            <a:off x="5619750" y="2662333"/>
            <a:ext cx="2436979"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Click </a:t>
            </a:r>
            <a:r>
              <a:rPr lang="en-US" sz="1800" b="1" dirty="0" smtClean="0">
                <a:solidFill>
                  <a:srgbClr val="005DAA"/>
                </a:solidFill>
                <a:latin typeface="+mn-lt"/>
              </a:rPr>
              <a:t>Font</a:t>
            </a:r>
            <a:r>
              <a:rPr lang="en-US" sz="1800" dirty="0" smtClean="0">
                <a:solidFill>
                  <a:srgbClr val="005DAA"/>
                </a:solidFill>
                <a:latin typeface="+mn-lt"/>
              </a:rPr>
              <a:t> if you would like to change the font style/size</a:t>
            </a:r>
            <a:endParaRPr lang="en-US" sz="1800" dirty="0">
              <a:solidFill>
                <a:srgbClr val="005DAA"/>
              </a:solidFill>
              <a:latin typeface="+mn-lt"/>
            </a:endParaRPr>
          </a:p>
        </p:txBody>
      </p:sp>
      <p:sp>
        <p:nvSpPr>
          <p:cNvPr id="6" name="Oval 5"/>
          <p:cNvSpPr/>
          <p:nvPr/>
        </p:nvSpPr>
        <p:spPr>
          <a:xfrm>
            <a:off x="2809292" y="4349228"/>
            <a:ext cx="562458" cy="2286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A"/>
              </a:solidFill>
            </a:endParaRPr>
          </a:p>
        </p:txBody>
      </p:sp>
    </p:spTree>
    <p:extLst>
      <p:ext uri="{BB962C8B-B14F-4D97-AF65-F5344CB8AC3E}">
        <p14:creationId xmlns:p14="http://schemas.microsoft.com/office/powerpoint/2010/main" val="3667788572"/>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Variables: Date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168" b="10364"/>
          <a:stretch/>
        </p:blipFill>
        <p:spPr>
          <a:xfrm>
            <a:off x="457200" y="1063230"/>
            <a:ext cx="6677025" cy="3826012"/>
          </a:xfrm>
          <a:prstGeom prst="rect">
            <a:avLst/>
          </a:prstGeom>
        </p:spPr>
      </p:pic>
      <p:sp>
        <p:nvSpPr>
          <p:cNvPr id="5" name="TextBox 4"/>
          <p:cNvSpPr txBox="1"/>
          <p:nvPr/>
        </p:nvSpPr>
        <p:spPr>
          <a:xfrm>
            <a:off x="5395272" y="2238375"/>
            <a:ext cx="3477905"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Right click on the form and select “</a:t>
            </a:r>
            <a:r>
              <a:rPr lang="en-US" dirty="0" smtClean="0">
                <a:solidFill>
                  <a:srgbClr val="005DAA"/>
                </a:solidFill>
              </a:rPr>
              <a:t>New Field” </a:t>
            </a:r>
            <a:r>
              <a:rPr lang="en-US" sz="1800" dirty="0" smtClean="0">
                <a:solidFill>
                  <a:srgbClr val="005DAA"/>
                </a:solidFill>
                <a:latin typeface="+mn-lt"/>
              </a:rPr>
              <a:t>to bring up field options. </a:t>
            </a:r>
            <a:r>
              <a:rPr lang="en-US" dirty="0">
                <a:solidFill>
                  <a:srgbClr val="005DAA"/>
                </a:solidFill>
              </a:rPr>
              <a:t> </a:t>
            </a:r>
            <a:r>
              <a:rPr lang="en-US" dirty="0" smtClean="0">
                <a:solidFill>
                  <a:srgbClr val="005DAA"/>
                </a:solidFill>
              </a:rPr>
              <a:t>Select </a:t>
            </a:r>
            <a:r>
              <a:rPr lang="en-US" b="1" dirty="0" smtClean="0">
                <a:solidFill>
                  <a:srgbClr val="005DAA"/>
                </a:solidFill>
              </a:rPr>
              <a:t>Date</a:t>
            </a:r>
            <a:endParaRPr lang="en-US" sz="1800" b="1" dirty="0">
              <a:solidFill>
                <a:srgbClr val="005DAA"/>
              </a:solidFill>
            </a:endParaRPr>
          </a:p>
        </p:txBody>
      </p:sp>
    </p:spTree>
    <p:extLst>
      <p:ext uri="{BB962C8B-B14F-4D97-AF65-F5344CB8AC3E}">
        <p14:creationId xmlns:p14="http://schemas.microsoft.com/office/powerpoint/2010/main" val="76741626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Variables: Date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9144" b="14409"/>
          <a:stretch/>
        </p:blipFill>
        <p:spPr>
          <a:xfrm>
            <a:off x="457200" y="1063230"/>
            <a:ext cx="6600825" cy="3807350"/>
          </a:xfrm>
          <a:prstGeom prst="rect">
            <a:avLst/>
          </a:prstGeom>
        </p:spPr>
      </p:pic>
      <p:sp>
        <p:nvSpPr>
          <p:cNvPr id="5" name="TextBox 4"/>
          <p:cNvSpPr txBox="1"/>
          <p:nvPr/>
        </p:nvSpPr>
        <p:spPr>
          <a:xfrm>
            <a:off x="603054" y="4085804"/>
            <a:ext cx="3249305"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Click “Range” to set specific data range “allowable”  to prevent data entry error</a:t>
            </a:r>
            <a:endParaRPr lang="en-US" sz="1800" dirty="0">
              <a:solidFill>
                <a:srgbClr val="005DAA"/>
              </a:solidFill>
              <a:latin typeface="+mn-lt"/>
            </a:endParaRPr>
          </a:p>
        </p:txBody>
      </p:sp>
      <p:sp>
        <p:nvSpPr>
          <p:cNvPr id="6" name="TextBox 5"/>
          <p:cNvSpPr txBox="1"/>
          <p:nvPr/>
        </p:nvSpPr>
        <p:spPr>
          <a:xfrm>
            <a:off x="5949002" y="2674082"/>
            <a:ext cx="2057400" cy="369332"/>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Select date format</a:t>
            </a:r>
            <a:endParaRPr lang="en-US" sz="1800" dirty="0">
              <a:solidFill>
                <a:srgbClr val="005DAA"/>
              </a:solidFill>
              <a:latin typeface="+mn-lt"/>
            </a:endParaRPr>
          </a:p>
        </p:txBody>
      </p:sp>
      <p:sp>
        <p:nvSpPr>
          <p:cNvPr id="7" name="TextBox 6"/>
          <p:cNvSpPr txBox="1"/>
          <p:nvPr/>
        </p:nvSpPr>
        <p:spPr>
          <a:xfrm>
            <a:off x="845439" y="2209384"/>
            <a:ext cx="2764536" cy="646331"/>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Type the question in the “Question </a:t>
            </a:r>
            <a:r>
              <a:rPr lang="en-US" dirty="0" smtClean="0">
                <a:solidFill>
                  <a:srgbClr val="005DAA"/>
                </a:solidFill>
              </a:rPr>
              <a:t>or Prompt” box. </a:t>
            </a:r>
            <a:endParaRPr lang="en-US" sz="1800" b="1" dirty="0">
              <a:solidFill>
                <a:srgbClr val="005DAA"/>
              </a:solidFill>
            </a:endParaRPr>
          </a:p>
        </p:txBody>
      </p:sp>
      <p:sp>
        <p:nvSpPr>
          <p:cNvPr id="8" name="Oval 7"/>
          <p:cNvSpPr/>
          <p:nvPr/>
        </p:nvSpPr>
        <p:spPr>
          <a:xfrm>
            <a:off x="3737767" y="3651956"/>
            <a:ext cx="603695" cy="18402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687832" y="2920284"/>
            <a:ext cx="1046607" cy="24626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A"/>
              </a:solidFill>
            </a:endParaRPr>
          </a:p>
        </p:txBody>
      </p:sp>
    </p:spTree>
    <p:extLst>
      <p:ext uri="{BB962C8B-B14F-4D97-AF65-F5344CB8AC3E}">
        <p14:creationId xmlns:p14="http://schemas.microsoft.com/office/powerpoint/2010/main" val="2341250413"/>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Variables: “Check All That Apply”</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5602" b="15566"/>
          <a:stretch/>
        </p:blipFill>
        <p:spPr>
          <a:xfrm>
            <a:off x="457200" y="1063229"/>
            <a:ext cx="6858000" cy="3770028"/>
          </a:xfrm>
          <a:prstGeom prst="rect">
            <a:avLst/>
          </a:prstGeom>
        </p:spPr>
      </p:pic>
      <p:sp>
        <p:nvSpPr>
          <p:cNvPr id="5" name="TextBox 4"/>
          <p:cNvSpPr txBox="1"/>
          <p:nvPr/>
        </p:nvSpPr>
        <p:spPr>
          <a:xfrm>
            <a:off x="5423916" y="3575608"/>
            <a:ext cx="3477905" cy="646331"/>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Right click on the form and select </a:t>
            </a:r>
            <a:r>
              <a:rPr lang="en-US" b="1" dirty="0" smtClean="0">
                <a:solidFill>
                  <a:srgbClr val="005DAA"/>
                </a:solidFill>
              </a:rPr>
              <a:t>Label/Title</a:t>
            </a:r>
            <a:endParaRPr lang="en-US" sz="1800" b="1" dirty="0">
              <a:solidFill>
                <a:srgbClr val="005DAA"/>
              </a:solidFill>
            </a:endParaRPr>
          </a:p>
        </p:txBody>
      </p:sp>
    </p:spTree>
    <p:extLst>
      <p:ext uri="{BB962C8B-B14F-4D97-AF65-F5344CB8AC3E}">
        <p14:creationId xmlns:p14="http://schemas.microsoft.com/office/powerpoint/2010/main" val="542657643"/>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All That Apply”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3229"/>
            <a:ext cx="6267450" cy="3779359"/>
          </a:xfrm>
          <a:prstGeom prst="rect">
            <a:avLst/>
          </a:prstGeom>
        </p:spPr>
      </p:pic>
      <p:sp>
        <p:nvSpPr>
          <p:cNvPr id="5" name="TextBox 4"/>
          <p:cNvSpPr txBox="1"/>
          <p:nvPr/>
        </p:nvSpPr>
        <p:spPr>
          <a:xfrm>
            <a:off x="5181600" y="2728341"/>
            <a:ext cx="3505200" cy="1477328"/>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Type your question prompt in the box and give a field name (we recommend the format question number then descriptor. For example, Q2_Language)</a:t>
            </a:r>
            <a:endParaRPr lang="en-US" sz="1800" dirty="0">
              <a:solidFill>
                <a:srgbClr val="005DAA"/>
              </a:solidFill>
              <a:latin typeface="+mn-lt"/>
            </a:endParaRPr>
          </a:p>
        </p:txBody>
      </p:sp>
    </p:spTree>
    <p:extLst>
      <p:ext uri="{BB962C8B-B14F-4D97-AF65-F5344CB8AC3E}">
        <p14:creationId xmlns:p14="http://schemas.microsoft.com/office/powerpoint/2010/main" val="3555634658"/>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All That Apply”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725" b="15139"/>
          <a:stretch/>
        </p:blipFill>
        <p:spPr>
          <a:xfrm>
            <a:off x="457200" y="1063229"/>
            <a:ext cx="6925436" cy="3807351"/>
          </a:xfrm>
          <a:prstGeom prst="rect">
            <a:avLst/>
          </a:prstGeom>
        </p:spPr>
      </p:pic>
      <p:sp>
        <p:nvSpPr>
          <p:cNvPr id="5" name="TextBox 4"/>
          <p:cNvSpPr txBox="1"/>
          <p:nvPr/>
        </p:nvSpPr>
        <p:spPr>
          <a:xfrm>
            <a:off x="1699641" y="4054221"/>
            <a:ext cx="3505200" cy="646331"/>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Use </a:t>
            </a:r>
            <a:r>
              <a:rPr lang="en-US" sz="1800" b="1" dirty="0" smtClean="0">
                <a:solidFill>
                  <a:srgbClr val="005DAA"/>
                </a:solidFill>
                <a:latin typeface="+mn-lt"/>
              </a:rPr>
              <a:t>Checkbox</a:t>
            </a:r>
            <a:r>
              <a:rPr lang="en-US" sz="1800" dirty="0" smtClean="0">
                <a:solidFill>
                  <a:srgbClr val="005DAA"/>
                </a:solidFill>
                <a:latin typeface="+mn-lt"/>
              </a:rPr>
              <a:t> for questions that specify  “check all that apply”</a:t>
            </a:r>
            <a:endParaRPr lang="en-US" sz="1800" dirty="0">
              <a:solidFill>
                <a:srgbClr val="005DAA"/>
              </a:solidFill>
              <a:latin typeface="+mn-lt"/>
            </a:endParaRPr>
          </a:p>
        </p:txBody>
      </p:sp>
    </p:spTree>
    <p:extLst>
      <p:ext uri="{BB962C8B-B14F-4D97-AF65-F5344CB8AC3E}">
        <p14:creationId xmlns:p14="http://schemas.microsoft.com/office/powerpoint/2010/main" val="2799341304"/>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All That Apply”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929" b="10477"/>
          <a:stretch/>
        </p:blipFill>
        <p:spPr>
          <a:xfrm>
            <a:off x="457200" y="1063229"/>
            <a:ext cx="6410325" cy="3788689"/>
          </a:xfrm>
          <a:prstGeom prst="rect">
            <a:avLst/>
          </a:prstGeom>
        </p:spPr>
      </p:pic>
      <p:sp>
        <p:nvSpPr>
          <p:cNvPr id="5" name="TextBox 4"/>
          <p:cNvSpPr txBox="1"/>
          <p:nvPr/>
        </p:nvSpPr>
        <p:spPr>
          <a:xfrm>
            <a:off x="5420052" y="3416808"/>
            <a:ext cx="3505200" cy="646331"/>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Write the first response option in the Question or Prompt section. </a:t>
            </a:r>
            <a:endParaRPr lang="en-US" sz="1800" dirty="0">
              <a:solidFill>
                <a:srgbClr val="005DAA"/>
              </a:solidFill>
              <a:latin typeface="+mn-lt"/>
            </a:endParaRPr>
          </a:p>
        </p:txBody>
      </p:sp>
    </p:spTree>
    <p:extLst>
      <p:ext uri="{BB962C8B-B14F-4D97-AF65-F5344CB8AC3E}">
        <p14:creationId xmlns:p14="http://schemas.microsoft.com/office/powerpoint/2010/main" val="1557396405"/>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All That Apply”</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298" b="12298"/>
          <a:stretch/>
        </p:blipFill>
        <p:spPr>
          <a:xfrm>
            <a:off x="457200" y="1063230"/>
            <a:ext cx="6248400" cy="3816680"/>
          </a:xfrm>
          <a:prstGeom prst="rect">
            <a:avLst/>
          </a:prstGeom>
        </p:spPr>
      </p:pic>
      <p:sp>
        <p:nvSpPr>
          <p:cNvPr id="5" name="TextBox 4"/>
          <p:cNvSpPr txBox="1"/>
          <p:nvPr/>
        </p:nvSpPr>
        <p:spPr>
          <a:xfrm>
            <a:off x="4905375" y="3076575"/>
            <a:ext cx="3249305" cy="1477328"/>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Repeat steps until all options are listed.   In this example, Q2 would have 3 response options (variables):  “English”,  “Spanish”,  and “Other”</a:t>
            </a:r>
            <a:endParaRPr lang="en-US" sz="1800" dirty="0">
              <a:solidFill>
                <a:srgbClr val="005DAA"/>
              </a:solidFill>
              <a:latin typeface="+mn-lt"/>
            </a:endParaRPr>
          </a:p>
        </p:txBody>
      </p:sp>
    </p:spTree>
    <p:extLst>
      <p:ext uri="{BB962C8B-B14F-4D97-AF65-F5344CB8AC3E}">
        <p14:creationId xmlns:p14="http://schemas.microsoft.com/office/powerpoint/2010/main" val="424263995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CASPER</a:t>
            </a:r>
            <a:endParaRPr lang="en-US" dirty="0"/>
          </a:p>
        </p:txBody>
      </p:sp>
      <p:sp>
        <p:nvSpPr>
          <p:cNvPr id="3" name="Text Placeholder 2"/>
          <p:cNvSpPr>
            <a:spLocks noGrp="1"/>
          </p:cNvSpPr>
          <p:nvPr>
            <p:ph type="body" sz="quarter" idx="10"/>
          </p:nvPr>
        </p:nvSpPr>
        <p:spPr/>
        <p:txBody>
          <a:bodyPr/>
          <a:lstStyle/>
          <a:p>
            <a:r>
              <a:rPr lang="en-US" dirty="0" smtClean="0"/>
              <a:t>Generalizable data (provides population estimates)</a:t>
            </a:r>
          </a:p>
          <a:p>
            <a:endParaRPr lang="en-US" sz="700" dirty="0" smtClean="0"/>
          </a:p>
          <a:p>
            <a:r>
              <a:rPr lang="en-US" dirty="0" smtClean="0"/>
              <a:t>Timely</a:t>
            </a:r>
          </a:p>
          <a:p>
            <a:endParaRPr lang="en-US" sz="700" dirty="0" smtClean="0"/>
          </a:p>
          <a:p>
            <a:r>
              <a:rPr lang="en-US" dirty="0" smtClean="0"/>
              <a:t>Relatively low cost</a:t>
            </a:r>
          </a:p>
          <a:p>
            <a:endParaRPr lang="en-US" sz="700" dirty="0" smtClean="0"/>
          </a:p>
          <a:p>
            <a:r>
              <a:rPr lang="en-US" dirty="0" smtClean="0"/>
              <a:t>Simple reporting format</a:t>
            </a:r>
          </a:p>
          <a:p>
            <a:endParaRPr lang="en-US" sz="700" dirty="0" smtClean="0"/>
          </a:p>
          <a:p>
            <a:r>
              <a:rPr lang="en-US" dirty="0" smtClean="0"/>
              <a:t>Flexible</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150" y="1631156"/>
            <a:ext cx="4391025" cy="3293269"/>
          </a:xfrm>
          <a:prstGeom prst="rect">
            <a:avLst/>
          </a:prstGeom>
        </p:spPr>
      </p:pic>
    </p:spTree>
    <p:extLst>
      <p:ext uri="{BB962C8B-B14F-4D97-AF65-F5344CB8AC3E}">
        <p14:creationId xmlns:p14="http://schemas.microsoft.com/office/powerpoint/2010/main" val="2837948086"/>
      </p:ext>
    </p:extLst>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Variables: Check One Response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63230"/>
            <a:ext cx="6191250" cy="3798019"/>
          </a:xfrm>
          <a:prstGeom prst="rect">
            <a:avLst/>
          </a:prstGeom>
        </p:spPr>
      </p:pic>
      <p:sp>
        <p:nvSpPr>
          <p:cNvPr id="5" name="TextBox 4"/>
          <p:cNvSpPr txBox="1"/>
          <p:nvPr/>
        </p:nvSpPr>
        <p:spPr>
          <a:xfrm>
            <a:off x="5306050" y="3418018"/>
            <a:ext cx="3249305"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Use </a:t>
            </a:r>
            <a:r>
              <a:rPr lang="en-US" sz="1800" b="1" dirty="0" smtClean="0">
                <a:solidFill>
                  <a:srgbClr val="005DAA"/>
                </a:solidFill>
                <a:latin typeface="+mn-lt"/>
              </a:rPr>
              <a:t>Legal Values  </a:t>
            </a:r>
            <a:r>
              <a:rPr lang="en-US" sz="1800" dirty="0" smtClean="0">
                <a:solidFill>
                  <a:srgbClr val="005DAA"/>
                </a:solidFill>
                <a:latin typeface="+mn-lt"/>
              </a:rPr>
              <a:t>for questions that ask for one response only</a:t>
            </a:r>
            <a:endParaRPr lang="en-US" sz="1800" dirty="0">
              <a:solidFill>
                <a:srgbClr val="005DAA"/>
              </a:solidFill>
              <a:latin typeface="+mn-lt"/>
            </a:endParaRPr>
          </a:p>
        </p:txBody>
      </p:sp>
    </p:spTree>
    <p:extLst>
      <p:ext uri="{BB962C8B-B14F-4D97-AF65-F5344CB8AC3E}">
        <p14:creationId xmlns:p14="http://schemas.microsoft.com/office/powerpoint/2010/main" val="3957482738"/>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One Response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1809" b="11809"/>
          <a:stretch/>
        </p:blipFill>
        <p:spPr>
          <a:xfrm>
            <a:off x="457200" y="1063230"/>
            <a:ext cx="6296025" cy="3798020"/>
          </a:xfrm>
          <a:prstGeom prst="rect">
            <a:avLst/>
          </a:prstGeom>
        </p:spPr>
      </p:pic>
      <p:sp>
        <p:nvSpPr>
          <p:cNvPr id="5" name="TextBox 4"/>
          <p:cNvSpPr txBox="1"/>
          <p:nvPr/>
        </p:nvSpPr>
        <p:spPr>
          <a:xfrm>
            <a:off x="5539359" y="3519304"/>
            <a:ext cx="3249305"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Click on the “</a:t>
            </a:r>
            <a:r>
              <a:rPr lang="en-US" sz="1800" b="1" dirty="0" smtClean="0">
                <a:solidFill>
                  <a:srgbClr val="005DAA"/>
                </a:solidFill>
                <a:latin typeface="+mn-lt"/>
              </a:rPr>
              <a:t>…</a:t>
            </a:r>
            <a:r>
              <a:rPr lang="en-US" sz="1800" dirty="0" smtClean="0">
                <a:solidFill>
                  <a:srgbClr val="005DAA"/>
                </a:solidFill>
                <a:latin typeface="+mn-lt"/>
              </a:rPr>
              <a:t>” to create drop-down menu of response options</a:t>
            </a:r>
            <a:endParaRPr lang="en-US" sz="1800" dirty="0">
              <a:solidFill>
                <a:srgbClr val="005DAA"/>
              </a:solidFill>
              <a:latin typeface="+mn-lt"/>
            </a:endParaRPr>
          </a:p>
        </p:txBody>
      </p:sp>
      <p:sp>
        <p:nvSpPr>
          <p:cNvPr id="6" name="Oval 5"/>
          <p:cNvSpPr/>
          <p:nvPr/>
        </p:nvSpPr>
        <p:spPr>
          <a:xfrm>
            <a:off x="4999433" y="4346996"/>
            <a:ext cx="374972" cy="2286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A"/>
              </a:solidFill>
            </a:endParaRPr>
          </a:p>
        </p:txBody>
      </p:sp>
    </p:spTree>
    <p:extLst>
      <p:ext uri="{BB962C8B-B14F-4D97-AF65-F5344CB8AC3E}">
        <p14:creationId xmlns:p14="http://schemas.microsoft.com/office/powerpoint/2010/main" val="868382849"/>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One Response</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0426" b="3413"/>
          <a:stretch/>
        </p:blipFill>
        <p:spPr>
          <a:xfrm>
            <a:off x="457200" y="1063229"/>
            <a:ext cx="5829300" cy="3754367"/>
          </a:xfrm>
          <a:prstGeom prst="rect">
            <a:avLst/>
          </a:prstGeom>
        </p:spPr>
      </p:pic>
      <p:sp>
        <p:nvSpPr>
          <p:cNvPr id="5" name="TextBox 4"/>
          <p:cNvSpPr txBox="1"/>
          <p:nvPr/>
        </p:nvSpPr>
        <p:spPr>
          <a:xfrm>
            <a:off x="4375472" y="3942665"/>
            <a:ext cx="3249305" cy="646331"/>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Click “Create New” to create  response options</a:t>
            </a:r>
            <a:endParaRPr lang="en-US" sz="1800" dirty="0">
              <a:solidFill>
                <a:srgbClr val="005DAA"/>
              </a:solidFill>
              <a:latin typeface="+mn-lt"/>
            </a:endParaRPr>
          </a:p>
        </p:txBody>
      </p:sp>
      <p:sp>
        <p:nvSpPr>
          <p:cNvPr id="6" name="TextBox 5"/>
          <p:cNvSpPr txBox="1"/>
          <p:nvPr/>
        </p:nvSpPr>
        <p:spPr>
          <a:xfrm>
            <a:off x="122545" y="3619499"/>
            <a:ext cx="3249305" cy="646331"/>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Select “Do not sort” to keep the options in the order written</a:t>
            </a:r>
            <a:endParaRPr lang="en-US" sz="1800" dirty="0">
              <a:solidFill>
                <a:srgbClr val="005DAA"/>
              </a:solidFill>
              <a:latin typeface="+mn-lt"/>
            </a:endParaRPr>
          </a:p>
        </p:txBody>
      </p:sp>
      <p:sp>
        <p:nvSpPr>
          <p:cNvPr id="7" name="Oval 6"/>
          <p:cNvSpPr/>
          <p:nvPr/>
        </p:nvSpPr>
        <p:spPr>
          <a:xfrm>
            <a:off x="2287250" y="4360396"/>
            <a:ext cx="749945" cy="2286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327904" y="4360396"/>
            <a:ext cx="749945" cy="2286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598075" y="2872906"/>
            <a:ext cx="2694295" cy="369332"/>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Type all response options</a:t>
            </a:r>
            <a:endParaRPr lang="en-US" sz="1800" dirty="0">
              <a:solidFill>
                <a:srgbClr val="005DAA"/>
              </a:solidFill>
              <a:latin typeface="+mn-lt"/>
            </a:endParaRPr>
          </a:p>
        </p:txBody>
      </p:sp>
    </p:spTree>
    <p:extLst>
      <p:ext uri="{BB962C8B-B14F-4D97-AF65-F5344CB8AC3E}">
        <p14:creationId xmlns:p14="http://schemas.microsoft.com/office/powerpoint/2010/main" val="3562326205"/>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Check One Response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569" b="8569"/>
          <a:stretch/>
        </p:blipFill>
        <p:spPr>
          <a:xfrm>
            <a:off x="457200" y="1063230"/>
            <a:ext cx="6353175" cy="3788688"/>
          </a:xfrm>
          <a:prstGeom prst="rect">
            <a:avLst/>
          </a:prstGeom>
        </p:spPr>
      </p:pic>
      <p:sp>
        <p:nvSpPr>
          <p:cNvPr id="5" name="TextBox 4"/>
          <p:cNvSpPr txBox="1"/>
          <p:nvPr/>
        </p:nvSpPr>
        <p:spPr>
          <a:xfrm>
            <a:off x="4885182" y="3632602"/>
            <a:ext cx="3249305" cy="646331"/>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Your options will appear in a drop-down box</a:t>
            </a:r>
            <a:endParaRPr lang="en-US" sz="1800" dirty="0">
              <a:solidFill>
                <a:srgbClr val="005DAA"/>
              </a:solidFill>
              <a:latin typeface="+mn-lt"/>
            </a:endParaRPr>
          </a:p>
        </p:txBody>
      </p:sp>
    </p:spTree>
    <p:extLst>
      <p:ext uri="{BB962C8B-B14F-4D97-AF65-F5344CB8AC3E}">
        <p14:creationId xmlns:p14="http://schemas.microsoft.com/office/powerpoint/2010/main" val="1462978392"/>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Variables: Open-Ended</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1339" b="11339"/>
          <a:stretch/>
        </p:blipFill>
        <p:spPr>
          <a:xfrm>
            <a:off x="457201" y="1063229"/>
            <a:ext cx="6191250" cy="3751367"/>
          </a:xfrm>
          <a:prstGeom prst="rect">
            <a:avLst/>
          </a:prstGeom>
        </p:spPr>
      </p:pic>
      <p:sp>
        <p:nvSpPr>
          <p:cNvPr id="5" name="TextBox 4"/>
          <p:cNvSpPr txBox="1"/>
          <p:nvPr/>
        </p:nvSpPr>
        <p:spPr>
          <a:xfrm>
            <a:off x="5724144" y="3318355"/>
            <a:ext cx="3084575" cy="923330"/>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Use </a:t>
            </a:r>
            <a:r>
              <a:rPr lang="en-US" b="1" dirty="0" smtClean="0">
                <a:solidFill>
                  <a:srgbClr val="005DAA"/>
                </a:solidFill>
              </a:rPr>
              <a:t>Text</a:t>
            </a:r>
            <a:r>
              <a:rPr lang="en-US" dirty="0" smtClean="0">
                <a:solidFill>
                  <a:srgbClr val="005DAA"/>
                </a:solidFill>
              </a:rPr>
              <a:t> for open-ended questions such as specifying an “other” option</a:t>
            </a:r>
            <a:endParaRPr lang="en-US" sz="1800" dirty="0">
              <a:solidFill>
                <a:srgbClr val="005DAA"/>
              </a:solidFill>
              <a:latin typeface="+mn-lt"/>
            </a:endParaRPr>
          </a:p>
        </p:txBody>
      </p:sp>
    </p:spTree>
    <p:extLst>
      <p:ext uri="{BB962C8B-B14F-4D97-AF65-F5344CB8AC3E}">
        <p14:creationId xmlns:p14="http://schemas.microsoft.com/office/powerpoint/2010/main" val="7737355"/>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 Open-Ended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1602" b="11602"/>
          <a:stretch/>
        </p:blipFill>
        <p:spPr>
          <a:xfrm>
            <a:off x="457200" y="1063230"/>
            <a:ext cx="6267450" cy="3798020"/>
          </a:xfrm>
          <a:prstGeom prst="rect">
            <a:avLst/>
          </a:prstGeom>
        </p:spPr>
      </p:pic>
      <p:sp>
        <p:nvSpPr>
          <p:cNvPr id="5" name="TextBox 4"/>
          <p:cNvSpPr txBox="1"/>
          <p:nvPr/>
        </p:nvSpPr>
        <p:spPr>
          <a:xfrm>
            <a:off x="5544313" y="3283861"/>
            <a:ext cx="3142487" cy="923330"/>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Write your prompt and field name (e.g., Q3_OthSpecify) then click OK</a:t>
            </a:r>
            <a:endParaRPr lang="en-US" sz="1800" dirty="0">
              <a:solidFill>
                <a:srgbClr val="005DAA"/>
              </a:solidFill>
              <a:latin typeface="+mn-lt"/>
            </a:endParaRPr>
          </a:p>
        </p:txBody>
      </p:sp>
    </p:spTree>
    <p:extLst>
      <p:ext uri="{BB962C8B-B14F-4D97-AF65-F5344CB8AC3E}">
        <p14:creationId xmlns:p14="http://schemas.microsoft.com/office/powerpoint/2010/main" val="540319944"/>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Templates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516" b="6516"/>
          <a:stretch/>
        </p:blipFill>
        <p:spPr>
          <a:xfrm>
            <a:off x="457200" y="1063229"/>
            <a:ext cx="6238875" cy="3779359"/>
          </a:xfrm>
          <a:prstGeom prst="rect">
            <a:avLst/>
          </a:prstGeom>
        </p:spPr>
      </p:pic>
      <p:sp>
        <p:nvSpPr>
          <p:cNvPr id="5" name="TextBox 4"/>
          <p:cNvSpPr txBox="1"/>
          <p:nvPr/>
        </p:nvSpPr>
        <p:spPr>
          <a:xfrm>
            <a:off x="4786503" y="3342917"/>
            <a:ext cx="3425952"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Select the Template you would like to use under the Templates list. </a:t>
            </a:r>
            <a:r>
              <a:rPr lang="en-US" sz="1800" b="1" dirty="0" smtClean="0">
                <a:solidFill>
                  <a:srgbClr val="005DAA"/>
                </a:solidFill>
                <a:latin typeface="+mn-lt"/>
              </a:rPr>
              <a:t>DRAG</a:t>
            </a:r>
            <a:r>
              <a:rPr lang="en-US" sz="1800" dirty="0" smtClean="0">
                <a:solidFill>
                  <a:srgbClr val="005DAA"/>
                </a:solidFill>
                <a:latin typeface="+mn-lt"/>
              </a:rPr>
              <a:t> and </a:t>
            </a:r>
            <a:r>
              <a:rPr lang="en-US" sz="1800" b="1" dirty="0" smtClean="0">
                <a:solidFill>
                  <a:srgbClr val="005DAA"/>
                </a:solidFill>
                <a:latin typeface="+mn-lt"/>
              </a:rPr>
              <a:t>DROP </a:t>
            </a:r>
            <a:r>
              <a:rPr lang="en-US" sz="1800" dirty="0" smtClean="0">
                <a:solidFill>
                  <a:srgbClr val="005DAA"/>
                </a:solidFill>
                <a:latin typeface="+mn-lt"/>
              </a:rPr>
              <a:t>in the form</a:t>
            </a:r>
            <a:endParaRPr lang="en-US" sz="1800" b="1" dirty="0">
              <a:solidFill>
                <a:srgbClr val="005DAA"/>
              </a:solidFill>
              <a:latin typeface="+mn-lt"/>
            </a:endParaRPr>
          </a:p>
        </p:txBody>
      </p:sp>
    </p:spTree>
    <p:extLst>
      <p:ext uri="{BB962C8B-B14F-4D97-AF65-F5344CB8AC3E}">
        <p14:creationId xmlns:p14="http://schemas.microsoft.com/office/powerpoint/2010/main" val="1532258780"/>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Templates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431" b="2431"/>
          <a:stretch/>
        </p:blipFill>
        <p:spPr>
          <a:xfrm>
            <a:off x="457200" y="1063230"/>
            <a:ext cx="6296025" cy="3760697"/>
          </a:xfrm>
          <a:prstGeom prst="rect">
            <a:avLst/>
          </a:prstGeom>
        </p:spPr>
      </p:pic>
      <p:sp>
        <p:nvSpPr>
          <p:cNvPr id="5" name="TextBox 4"/>
          <p:cNvSpPr txBox="1"/>
          <p:nvPr/>
        </p:nvSpPr>
        <p:spPr>
          <a:xfrm>
            <a:off x="5726049" y="1503699"/>
            <a:ext cx="3249305" cy="923330"/>
          </a:xfrm>
          <a:prstGeom prst="rect">
            <a:avLst/>
          </a:prstGeom>
          <a:solidFill>
            <a:schemeClr val="bg2">
              <a:lumMod val="95000"/>
              <a:alpha val="90000"/>
            </a:schemeClr>
          </a:solidFill>
          <a:ln>
            <a:solidFill>
              <a:srgbClr val="005DAA"/>
            </a:solidFill>
          </a:ln>
        </p:spPr>
        <p:txBody>
          <a:bodyPr wrap="square" rtlCol="0">
            <a:spAutoFit/>
          </a:bodyPr>
          <a:lstStyle/>
          <a:p>
            <a:r>
              <a:rPr lang="en-US" sz="1800" dirty="0" smtClean="0">
                <a:solidFill>
                  <a:srgbClr val="005DAA"/>
                </a:solidFill>
                <a:latin typeface="+mn-lt"/>
              </a:rPr>
              <a:t>You can modify the template by selecting variables and moving them or deleting them</a:t>
            </a:r>
            <a:endParaRPr lang="en-US" sz="1800" dirty="0">
              <a:solidFill>
                <a:srgbClr val="005DAA"/>
              </a:solidFill>
              <a:latin typeface="+mn-lt"/>
            </a:endParaRPr>
          </a:p>
        </p:txBody>
      </p:sp>
    </p:spTree>
    <p:extLst>
      <p:ext uri="{BB962C8B-B14F-4D97-AF65-F5344CB8AC3E}">
        <p14:creationId xmlns:p14="http://schemas.microsoft.com/office/powerpoint/2010/main" val="2502712411"/>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the Tab Order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63229"/>
            <a:ext cx="6267450" cy="3788689"/>
          </a:xfrm>
          <a:prstGeom prst="rect">
            <a:avLst/>
          </a:prstGeom>
        </p:spPr>
      </p:pic>
      <p:sp>
        <p:nvSpPr>
          <p:cNvPr id="5" name="TextBox 4"/>
          <p:cNvSpPr txBox="1"/>
          <p:nvPr/>
        </p:nvSpPr>
        <p:spPr>
          <a:xfrm>
            <a:off x="5438775" y="1482442"/>
            <a:ext cx="3506633" cy="646331"/>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Right click </a:t>
            </a:r>
            <a:r>
              <a:rPr lang="en-US" dirty="0">
                <a:solidFill>
                  <a:srgbClr val="005DAA"/>
                </a:solidFill>
              </a:rPr>
              <a:t>on the form and select </a:t>
            </a:r>
            <a:r>
              <a:rPr lang="en-US" dirty="0" smtClean="0">
                <a:solidFill>
                  <a:srgbClr val="005DAA"/>
                </a:solidFill>
              </a:rPr>
              <a:t>“Tabs”  then </a:t>
            </a:r>
            <a:r>
              <a:rPr lang="en-US" b="1" dirty="0" smtClean="0">
                <a:solidFill>
                  <a:srgbClr val="005DAA"/>
                </a:solidFill>
              </a:rPr>
              <a:t>Show Tab Order</a:t>
            </a:r>
            <a:endParaRPr lang="en-US" b="1" dirty="0">
              <a:solidFill>
                <a:srgbClr val="005DAA"/>
              </a:solidFill>
            </a:endParaRPr>
          </a:p>
        </p:txBody>
      </p:sp>
    </p:spTree>
    <p:extLst>
      <p:ext uri="{BB962C8B-B14F-4D97-AF65-F5344CB8AC3E}">
        <p14:creationId xmlns:p14="http://schemas.microsoft.com/office/powerpoint/2010/main" val="2886825181"/>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Checking the Tab Order</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872" b="7253"/>
          <a:stretch/>
        </p:blipFill>
        <p:spPr>
          <a:xfrm>
            <a:off x="457200" y="1063229"/>
            <a:ext cx="6629400" cy="3816681"/>
          </a:xfrm>
          <a:prstGeom prst="rect">
            <a:avLst/>
          </a:prstGeom>
        </p:spPr>
      </p:pic>
      <p:sp>
        <p:nvSpPr>
          <p:cNvPr id="5" name="TextBox 4"/>
          <p:cNvSpPr txBox="1"/>
          <p:nvPr/>
        </p:nvSpPr>
        <p:spPr>
          <a:xfrm>
            <a:off x="5257800" y="1458814"/>
            <a:ext cx="3657600" cy="923330"/>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If something is out of place, Right click </a:t>
            </a:r>
            <a:r>
              <a:rPr lang="en-US" dirty="0">
                <a:solidFill>
                  <a:srgbClr val="005DAA"/>
                </a:solidFill>
              </a:rPr>
              <a:t>on the </a:t>
            </a:r>
            <a:r>
              <a:rPr lang="en-US" dirty="0" smtClean="0">
                <a:solidFill>
                  <a:srgbClr val="005DAA"/>
                </a:solidFill>
              </a:rPr>
              <a:t>form, select “Tabs”  then </a:t>
            </a:r>
            <a:r>
              <a:rPr lang="en-US" b="1" dirty="0" smtClean="0">
                <a:solidFill>
                  <a:srgbClr val="005DAA"/>
                </a:solidFill>
              </a:rPr>
              <a:t>Start New Tab Order</a:t>
            </a:r>
            <a:endParaRPr lang="en-US" b="1" dirty="0">
              <a:solidFill>
                <a:srgbClr val="005DAA"/>
              </a:solidFill>
            </a:endParaRPr>
          </a:p>
        </p:txBody>
      </p:sp>
    </p:spTree>
    <p:extLst>
      <p:ext uri="{BB962C8B-B14F-4D97-AF65-F5344CB8AC3E}">
        <p14:creationId xmlns:p14="http://schemas.microsoft.com/office/powerpoint/2010/main" val="201459781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Phases</a:t>
            </a:r>
            <a:endParaRPr lang="en-US" dirty="0"/>
          </a:p>
        </p:txBody>
      </p:sp>
      <p:sp>
        <p:nvSpPr>
          <p:cNvPr id="3" name="Text Placeholder 2"/>
          <p:cNvSpPr>
            <a:spLocks noGrp="1"/>
          </p:cNvSpPr>
          <p:nvPr>
            <p:ph type="body" sz="quarter" idx="10"/>
          </p:nvPr>
        </p:nvSpPr>
        <p:spPr/>
        <p:txBody>
          <a:bodyPr/>
          <a:lstStyle/>
          <a:p>
            <a:r>
              <a:rPr lang="en-US" dirty="0" smtClean="0"/>
              <a:t>Prepare for the CASPER</a:t>
            </a:r>
          </a:p>
          <a:p>
            <a:pPr lvl="1"/>
            <a:r>
              <a:rPr lang="en-US" dirty="0"/>
              <a:t>Determine </a:t>
            </a:r>
            <a:r>
              <a:rPr lang="en-US" dirty="0" smtClean="0"/>
              <a:t>objectives and assessment area</a:t>
            </a:r>
            <a:endParaRPr lang="en-US" dirty="0"/>
          </a:p>
          <a:p>
            <a:pPr lvl="1"/>
            <a:r>
              <a:rPr lang="en-US" dirty="0" smtClean="0"/>
              <a:t>Develop questionnaire and forms</a:t>
            </a:r>
            <a:endParaRPr lang="en-US" dirty="0"/>
          </a:p>
          <a:p>
            <a:pPr lvl="1"/>
            <a:r>
              <a:rPr lang="en-US" dirty="0"/>
              <a:t>Select first stage sample (30 clusters</a:t>
            </a:r>
            <a:r>
              <a:rPr lang="en-US" dirty="0" smtClean="0"/>
              <a:t>)</a:t>
            </a:r>
            <a:endParaRPr lang="en-US" sz="700" dirty="0" smtClean="0"/>
          </a:p>
          <a:p>
            <a:r>
              <a:rPr lang="en-US" dirty="0" smtClean="0"/>
              <a:t>Conduct the CASPER in the field</a:t>
            </a:r>
          </a:p>
          <a:p>
            <a:pPr lvl="1"/>
            <a:r>
              <a:rPr lang="en-US" dirty="0" smtClean="0"/>
              <a:t>Organize and train assessment teams</a:t>
            </a:r>
          </a:p>
          <a:p>
            <a:pPr lvl="1"/>
            <a:r>
              <a:rPr lang="en-US" dirty="0"/>
              <a:t>Select second stage of sample (7 households</a:t>
            </a:r>
            <a:r>
              <a:rPr lang="en-US" dirty="0" smtClean="0"/>
              <a:t>) in the field</a:t>
            </a:r>
          </a:p>
          <a:p>
            <a:r>
              <a:rPr lang="en-US" dirty="0" smtClean="0"/>
              <a:t>Analyze the data</a:t>
            </a:r>
          </a:p>
          <a:p>
            <a:pPr lvl="1"/>
            <a:r>
              <a:rPr lang="en-US" dirty="0" smtClean="0"/>
              <a:t>Calculate weighted frequencies and percentages</a:t>
            </a:r>
          </a:p>
          <a:p>
            <a:r>
              <a:rPr lang="en-US" dirty="0" smtClean="0"/>
              <a:t>Write the report and share results</a:t>
            </a:r>
            <a:endParaRPr lang="en-US" dirty="0"/>
          </a:p>
        </p:txBody>
      </p:sp>
    </p:spTree>
    <p:extLst>
      <p:ext uri="{BB962C8B-B14F-4D97-AF65-F5344CB8AC3E}">
        <p14:creationId xmlns:p14="http://schemas.microsoft.com/office/powerpoint/2010/main" val="1617203010"/>
      </p:ext>
    </p:extLst>
  </p:cSld>
  <p:clrMapOvr>
    <a:masterClrMapping/>
  </p:clrMapOvr>
  <p:transition>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Questionnaire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215" b="1571"/>
          <a:stretch/>
        </p:blipFill>
        <p:spPr>
          <a:xfrm>
            <a:off x="457200" y="1063230"/>
            <a:ext cx="6238875" cy="3798020"/>
          </a:xfrm>
          <a:prstGeom prst="rect">
            <a:avLst/>
          </a:prstGeom>
        </p:spPr>
      </p:pic>
      <p:sp>
        <p:nvSpPr>
          <p:cNvPr id="5" name="TextBox 4"/>
          <p:cNvSpPr txBox="1"/>
          <p:nvPr/>
        </p:nvSpPr>
        <p:spPr>
          <a:xfrm>
            <a:off x="5555917" y="1545717"/>
            <a:ext cx="3292046" cy="923330"/>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Click on “Tools” and select “Create Data Table” when your form is complete</a:t>
            </a:r>
            <a:endParaRPr lang="en-US" sz="1800" dirty="0">
              <a:solidFill>
                <a:srgbClr val="005DAA"/>
              </a:solidFill>
              <a:latin typeface="+mn-lt"/>
            </a:endParaRPr>
          </a:p>
        </p:txBody>
      </p:sp>
    </p:spTree>
    <p:extLst>
      <p:ext uri="{BB962C8B-B14F-4D97-AF65-F5344CB8AC3E}">
        <p14:creationId xmlns:p14="http://schemas.microsoft.com/office/powerpoint/2010/main" val="1680468837"/>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Questionnaire</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1974" b="1048"/>
          <a:stretch/>
        </p:blipFill>
        <p:spPr>
          <a:xfrm>
            <a:off x="457200" y="1063230"/>
            <a:ext cx="6219825" cy="3770028"/>
          </a:xfrm>
          <a:prstGeom prst="rect">
            <a:avLst/>
          </a:prstGeom>
        </p:spPr>
      </p:pic>
      <p:sp>
        <p:nvSpPr>
          <p:cNvPr id="5" name="TextBox 4"/>
          <p:cNvSpPr txBox="1"/>
          <p:nvPr/>
        </p:nvSpPr>
        <p:spPr>
          <a:xfrm>
            <a:off x="6911998" y="3896358"/>
            <a:ext cx="1069985" cy="369332"/>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Click Yes</a:t>
            </a:r>
            <a:endParaRPr lang="en-US" sz="1800" dirty="0">
              <a:solidFill>
                <a:srgbClr val="005DAA"/>
              </a:solidFill>
              <a:latin typeface="+mn-lt"/>
            </a:endParaRPr>
          </a:p>
        </p:txBody>
      </p:sp>
      <p:sp>
        <p:nvSpPr>
          <p:cNvPr id="6" name="Oval 5"/>
          <p:cNvSpPr/>
          <p:nvPr/>
        </p:nvSpPr>
        <p:spPr>
          <a:xfrm>
            <a:off x="4043542" y="3896358"/>
            <a:ext cx="689053" cy="2286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7339374"/>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Completing the Questionnaire</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885" b="1857"/>
          <a:stretch/>
        </p:blipFill>
        <p:spPr>
          <a:xfrm>
            <a:off x="457200" y="1063229"/>
            <a:ext cx="6276975" cy="3788689"/>
          </a:xfrm>
          <a:prstGeom prst="rect">
            <a:avLst/>
          </a:prstGeom>
        </p:spPr>
      </p:pic>
      <p:sp>
        <p:nvSpPr>
          <p:cNvPr id="5" name="TextBox 4"/>
          <p:cNvSpPr txBox="1"/>
          <p:nvPr/>
        </p:nvSpPr>
        <p:spPr>
          <a:xfrm>
            <a:off x="6882818" y="3893946"/>
            <a:ext cx="1155329" cy="369332"/>
          </a:xfrm>
          <a:prstGeom prst="rect">
            <a:avLst/>
          </a:prstGeom>
          <a:solidFill>
            <a:schemeClr val="bg2">
              <a:lumMod val="95000"/>
              <a:alpha val="90000"/>
            </a:schemeClr>
          </a:solidFill>
          <a:ln>
            <a:solidFill>
              <a:srgbClr val="005DAA"/>
            </a:solidFill>
          </a:ln>
        </p:spPr>
        <p:txBody>
          <a:bodyPr wrap="square" rtlCol="0">
            <a:spAutoFit/>
          </a:bodyPr>
          <a:lstStyle/>
          <a:p>
            <a:r>
              <a:rPr lang="en-US" dirty="0" smtClean="0">
                <a:solidFill>
                  <a:srgbClr val="005DAA"/>
                </a:solidFill>
              </a:rPr>
              <a:t>Click OK</a:t>
            </a:r>
            <a:endParaRPr lang="en-US" sz="1800" dirty="0">
              <a:solidFill>
                <a:srgbClr val="005DAA"/>
              </a:solidFill>
              <a:latin typeface="+mn-lt"/>
            </a:endParaRPr>
          </a:p>
        </p:txBody>
      </p:sp>
      <p:sp>
        <p:nvSpPr>
          <p:cNvPr id="6" name="Oval 5"/>
          <p:cNvSpPr/>
          <p:nvPr/>
        </p:nvSpPr>
        <p:spPr>
          <a:xfrm>
            <a:off x="3538478" y="3822019"/>
            <a:ext cx="606414" cy="228600"/>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7954534"/>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Creation Tips</a:t>
            </a:r>
            <a:endParaRPr lang="en-US" dirty="0"/>
          </a:p>
        </p:txBody>
      </p:sp>
      <p:sp>
        <p:nvSpPr>
          <p:cNvPr id="3" name="Text Placeholder 2"/>
          <p:cNvSpPr>
            <a:spLocks noGrp="1"/>
          </p:cNvSpPr>
          <p:nvPr>
            <p:ph type="body" sz="quarter" idx="10"/>
          </p:nvPr>
        </p:nvSpPr>
        <p:spPr/>
        <p:txBody>
          <a:bodyPr/>
          <a:lstStyle/>
          <a:p>
            <a:r>
              <a:rPr lang="en-US" dirty="0" smtClean="0"/>
              <a:t>Title/label (text only, not for data entry)</a:t>
            </a:r>
          </a:p>
          <a:p>
            <a:r>
              <a:rPr lang="en-US" dirty="0" smtClean="0"/>
              <a:t>Legal values (check one)</a:t>
            </a:r>
          </a:p>
          <a:p>
            <a:r>
              <a:rPr lang="en-US" dirty="0" smtClean="0"/>
              <a:t>Check boxes (check all that apply)</a:t>
            </a:r>
          </a:p>
          <a:p>
            <a:r>
              <a:rPr lang="en-US" dirty="0" smtClean="0"/>
              <a:t>Dates (can restrict to specific date range)</a:t>
            </a:r>
          </a:p>
          <a:p>
            <a:r>
              <a:rPr lang="en-US" dirty="0" smtClean="0"/>
              <a:t>Numbers (can restrict to # digits)</a:t>
            </a:r>
          </a:p>
          <a:p>
            <a:r>
              <a:rPr lang="en-US" dirty="0" smtClean="0"/>
              <a:t>Text (open-ended answers)</a:t>
            </a:r>
          </a:p>
          <a:p>
            <a:r>
              <a:rPr lang="en-US" dirty="0" smtClean="0"/>
              <a:t>Check tab order at the end</a:t>
            </a:r>
          </a:p>
          <a:p>
            <a:r>
              <a:rPr lang="en-US" dirty="0" smtClean="0"/>
              <a:t>Create data table before entering data</a:t>
            </a:r>
            <a:endParaRPr lang="en-US" dirty="0"/>
          </a:p>
        </p:txBody>
      </p:sp>
    </p:spTree>
    <p:extLst>
      <p:ext uri="{BB962C8B-B14F-4D97-AF65-F5344CB8AC3E}">
        <p14:creationId xmlns:p14="http://schemas.microsoft.com/office/powerpoint/2010/main" val="374654706"/>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Conduct CASPER</a:t>
            </a:r>
            <a:endParaRPr lang="en-US" dirty="0"/>
          </a:p>
        </p:txBody>
      </p:sp>
      <p:sp>
        <p:nvSpPr>
          <p:cNvPr id="3" name="Text Placeholder 2"/>
          <p:cNvSpPr>
            <a:spLocks noGrp="1"/>
          </p:cNvSpPr>
          <p:nvPr>
            <p:ph type="body" sz="quarter" idx="10"/>
          </p:nvPr>
        </p:nvSpPr>
        <p:spPr/>
        <p:txBody>
          <a:bodyPr/>
          <a:lstStyle/>
          <a:p>
            <a:r>
              <a:rPr lang="en-US" dirty="0" smtClean="0"/>
              <a:t>When population-representative data is needed</a:t>
            </a:r>
          </a:p>
          <a:p>
            <a:endParaRPr lang="en-US" sz="700" dirty="0" smtClean="0"/>
          </a:p>
          <a:p>
            <a:r>
              <a:rPr lang="en-US" dirty="0" smtClean="0"/>
              <a:t>Determine if CASPERs 30x7 method is appropriate</a:t>
            </a:r>
          </a:p>
          <a:p>
            <a:pPr lvl="1"/>
            <a:r>
              <a:rPr lang="en-US" dirty="0" smtClean="0"/>
              <a:t>Size and feasibility considerations (e.g., minimum of 800 households)</a:t>
            </a:r>
          </a:p>
          <a:p>
            <a:pPr lvl="1"/>
            <a:r>
              <a:rPr lang="en-US" dirty="0" smtClean="0"/>
              <a:t>Other sampling methods may be  more appropriate</a:t>
            </a:r>
          </a:p>
          <a:p>
            <a:pPr lvl="1"/>
            <a:endParaRPr lang="en-US" sz="700" dirty="0" smtClean="0"/>
          </a:p>
          <a:p>
            <a:r>
              <a:rPr lang="en-US" dirty="0" smtClean="0"/>
              <a:t>CASPER results will be descriptive of the entire area</a:t>
            </a:r>
          </a:p>
          <a:p>
            <a:endParaRPr lang="en-US" sz="700" dirty="0" smtClean="0"/>
          </a:p>
          <a:p>
            <a:r>
              <a:rPr lang="en-US" dirty="0" smtClean="0"/>
              <a:t>Useful throughout the disaster lifecycle</a:t>
            </a:r>
            <a:endParaRPr lang="en-US" dirty="0"/>
          </a:p>
        </p:txBody>
      </p:sp>
    </p:spTree>
    <p:extLst>
      <p:ext uri="{BB962C8B-B14F-4D97-AF65-F5344CB8AC3E}">
        <p14:creationId xmlns:p14="http://schemas.microsoft.com/office/powerpoint/2010/main" val="206193921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Emergency Preparedness (PHEP)</a:t>
            </a:r>
            <a:endParaRPr lang="en-US" dirty="0"/>
          </a:p>
        </p:txBody>
      </p:sp>
      <p:sp>
        <p:nvSpPr>
          <p:cNvPr id="3" name="Text Placeholder 2"/>
          <p:cNvSpPr>
            <a:spLocks noGrp="1"/>
          </p:cNvSpPr>
          <p:nvPr>
            <p:ph type="body" sz="quarter" idx="10"/>
          </p:nvPr>
        </p:nvSpPr>
        <p:spPr/>
        <p:txBody>
          <a:bodyPr/>
          <a:lstStyle/>
          <a:p>
            <a:r>
              <a:rPr lang="en-US" sz="1800" dirty="0"/>
              <a:t>Capability 2: Community recovery</a:t>
            </a:r>
          </a:p>
          <a:p>
            <a:pPr lvl="1"/>
            <a:r>
              <a:rPr lang="en-US" sz="1800" dirty="0"/>
              <a:t>Function 1 – Identify and monitor public health, medical, and mental/behavioral health system recovery needs</a:t>
            </a:r>
          </a:p>
          <a:p>
            <a:pPr lvl="2"/>
            <a:r>
              <a:rPr lang="en-US" sz="1800" dirty="0"/>
              <a:t>Priority 2 – Written plans should include how the health agency and other partners will conduct a community assessment and follow-up monitoring of public health, medical, and mental/behavioral health systems needs after an incident.</a:t>
            </a:r>
          </a:p>
          <a:p>
            <a:pPr marL="914400" lvl="2" indent="0">
              <a:buNone/>
            </a:pPr>
            <a:endParaRPr lang="en-US" sz="600" dirty="0"/>
          </a:p>
          <a:p>
            <a:r>
              <a:rPr lang="en-US" sz="1800" dirty="0"/>
              <a:t>Capability 7: Mass care</a:t>
            </a:r>
          </a:p>
          <a:p>
            <a:pPr lvl="1"/>
            <a:r>
              <a:rPr lang="en-US" sz="1800" dirty="0"/>
              <a:t>Function 4 – Monitor mass care population health</a:t>
            </a:r>
          </a:p>
          <a:p>
            <a:pPr lvl="2"/>
            <a:r>
              <a:rPr lang="en-US" sz="1800" dirty="0"/>
              <a:t>Priority 2 – Written plans should include templates for disaster-surveillance forms, including Active Surveillance and Facility 24-hour Report forms</a:t>
            </a:r>
          </a:p>
          <a:p>
            <a:endParaRPr lang="en-US" dirty="0"/>
          </a:p>
        </p:txBody>
      </p:sp>
    </p:spTree>
    <p:extLst>
      <p:ext uri="{BB962C8B-B14F-4D97-AF65-F5344CB8AC3E}">
        <p14:creationId xmlns:p14="http://schemas.microsoft.com/office/powerpoint/2010/main" val="244741260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CASPER Across the Disaster Life Cycle</a:t>
            </a:r>
            <a:endParaRPr lang="en-US" dirty="0"/>
          </a:p>
        </p:txBody>
      </p:sp>
      <p:sp>
        <p:nvSpPr>
          <p:cNvPr id="3" name="Text Placeholder 2"/>
          <p:cNvSpPr>
            <a:spLocks noGrp="1"/>
          </p:cNvSpPr>
          <p:nvPr>
            <p:ph type="body" sz="quarter" idx="10"/>
          </p:nvPr>
        </p:nvSpPr>
        <p:spPr/>
        <p:txBody>
          <a:bodyPr/>
          <a:lstStyle/>
          <a:p>
            <a:r>
              <a:rPr lang="en-US" dirty="0" smtClean="0"/>
              <a:t>Preparedness phase</a:t>
            </a:r>
          </a:p>
          <a:p>
            <a:pPr lvl="1"/>
            <a:r>
              <a:rPr lang="en-US" dirty="0" smtClean="0"/>
              <a:t>Evacuation plans</a:t>
            </a:r>
          </a:p>
          <a:p>
            <a:pPr lvl="1"/>
            <a:r>
              <a:rPr lang="en-US" dirty="0" smtClean="0"/>
              <a:t>Personal readiness plans</a:t>
            </a:r>
          </a:p>
          <a:p>
            <a:pPr lvl="1"/>
            <a:r>
              <a:rPr lang="en-US" dirty="0" smtClean="0"/>
              <a:t>Communications</a:t>
            </a:r>
          </a:p>
          <a:p>
            <a:pPr lvl="1"/>
            <a:endParaRPr lang="en-US" sz="700" dirty="0" smtClean="0"/>
          </a:p>
          <a:p>
            <a:r>
              <a:rPr lang="en-US" dirty="0" smtClean="0">
                <a:solidFill>
                  <a:schemeClr val="bg2">
                    <a:lumMod val="85000"/>
                  </a:schemeClr>
                </a:solidFill>
              </a:rPr>
              <a:t>Response phase</a:t>
            </a:r>
          </a:p>
          <a:p>
            <a:endParaRPr lang="en-US" sz="700" dirty="0" smtClean="0">
              <a:solidFill>
                <a:schemeClr val="bg2">
                  <a:lumMod val="85000"/>
                </a:schemeClr>
              </a:solidFill>
            </a:endParaRPr>
          </a:p>
          <a:p>
            <a:r>
              <a:rPr lang="en-US" dirty="0" smtClean="0">
                <a:solidFill>
                  <a:schemeClr val="bg2">
                    <a:lumMod val="85000"/>
                  </a:schemeClr>
                </a:solidFill>
              </a:rPr>
              <a:t>Recovery phase</a:t>
            </a:r>
            <a:endParaRPr lang="en-US" dirty="0">
              <a:solidFill>
                <a:schemeClr val="bg2">
                  <a:lumMod val="8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888" y="2642953"/>
            <a:ext cx="4427993" cy="2138597"/>
          </a:xfrm>
          <a:prstGeom prst="rect">
            <a:avLst/>
          </a:prstGeom>
        </p:spPr>
      </p:pic>
    </p:spTree>
    <p:extLst>
      <p:ext uri="{BB962C8B-B14F-4D97-AF65-F5344CB8AC3E}">
        <p14:creationId xmlns:p14="http://schemas.microsoft.com/office/powerpoint/2010/main" val="17231677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CASPER Across the Disaster Life Cycle</a:t>
            </a:r>
            <a:endParaRPr lang="en-US" dirty="0"/>
          </a:p>
        </p:txBody>
      </p:sp>
      <p:sp>
        <p:nvSpPr>
          <p:cNvPr id="3" name="Text Placeholder 2"/>
          <p:cNvSpPr>
            <a:spLocks noGrp="1"/>
          </p:cNvSpPr>
          <p:nvPr>
            <p:ph type="body" sz="quarter" idx="10"/>
          </p:nvPr>
        </p:nvSpPr>
        <p:spPr/>
        <p:txBody>
          <a:bodyPr/>
          <a:lstStyle/>
          <a:p>
            <a:r>
              <a:rPr lang="en-US" dirty="0" smtClean="0">
                <a:solidFill>
                  <a:schemeClr val="bg2">
                    <a:lumMod val="85000"/>
                  </a:schemeClr>
                </a:solidFill>
              </a:rPr>
              <a:t>Preparedness phase </a:t>
            </a:r>
          </a:p>
          <a:p>
            <a:pPr lvl="1"/>
            <a:endParaRPr lang="en-US" sz="700" dirty="0" smtClean="0"/>
          </a:p>
          <a:p>
            <a:r>
              <a:rPr lang="en-US" dirty="0" smtClean="0"/>
              <a:t>Response phase </a:t>
            </a:r>
            <a:endParaRPr lang="en-US" dirty="0"/>
          </a:p>
          <a:p>
            <a:pPr lvl="1"/>
            <a:r>
              <a:rPr lang="en-US" dirty="0" smtClean="0"/>
              <a:t>Needs change rapidly in first several days/weeks after a disaster</a:t>
            </a:r>
          </a:p>
          <a:p>
            <a:pPr lvl="1"/>
            <a:r>
              <a:rPr lang="en-US" dirty="0" smtClean="0"/>
              <a:t>Communications</a:t>
            </a:r>
            <a:endParaRPr lang="en-US" dirty="0"/>
          </a:p>
          <a:p>
            <a:endParaRPr lang="en-US" sz="700" dirty="0" smtClean="0">
              <a:solidFill>
                <a:schemeClr val="bg2">
                  <a:lumMod val="85000"/>
                </a:schemeClr>
              </a:solidFill>
            </a:endParaRPr>
          </a:p>
          <a:p>
            <a:r>
              <a:rPr lang="en-US" dirty="0" smtClean="0">
                <a:solidFill>
                  <a:schemeClr val="bg2">
                    <a:lumMod val="85000"/>
                  </a:schemeClr>
                </a:solidFill>
              </a:rPr>
              <a:t>Recovery phase</a:t>
            </a:r>
            <a:endParaRPr lang="en-US" dirty="0">
              <a:solidFill>
                <a:schemeClr val="bg2">
                  <a:lumMod val="85000"/>
                </a:schemeClr>
              </a:solidFill>
            </a:endParaRPr>
          </a:p>
        </p:txBody>
      </p:sp>
      <p:pic>
        <p:nvPicPr>
          <p:cNvPr id="4" name="Picture 3" descr="Deepwater-Horizon-Explosion.jpg"/>
          <p:cNvPicPr>
            <a:picLocks noChangeAspect="1"/>
          </p:cNvPicPr>
          <p:nvPr/>
        </p:nvPicPr>
        <p:blipFill>
          <a:blip r:embed="rId2" cstate="print"/>
          <a:stretch>
            <a:fillRect/>
          </a:stretch>
        </p:blipFill>
        <p:spPr>
          <a:xfrm>
            <a:off x="5895975" y="2361973"/>
            <a:ext cx="3086100" cy="2654954"/>
          </a:xfrm>
          <a:prstGeom prst="rect">
            <a:avLst/>
          </a:prstGeom>
        </p:spPr>
      </p:pic>
    </p:spTree>
    <p:extLst>
      <p:ext uri="{BB962C8B-B14F-4D97-AF65-F5344CB8AC3E}">
        <p14:creationId xmlns:p14="http://schemas.microsoft.com/office/powerpoint/2010/main" val="226711341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CASPER Across the Disaster Life Cycle</a:t>
            </a:r>
            <a:endParaRPr lang="en-US" dirty="0"/>
          </a:p>
        </p:txBody>
      </p:sp>
      <p:sp>
        <p:nvSpPr>
          <p:cNvPr id="3" name="Text Placeholder 2"/>
          <p:cNvSpPr>
            <a:spLocks noGrp="1"/>
          </p:cNvSpPr>
          <p:nvPr>
            <p:ph type="body" sz="quarter" idx="10"/>
          </p:nvPr>
        </p:nvSpPr>
        <p:spPr/>
        <p:txBody>
          <a:bodyPr/>
          <a:lstStyle/>
          <a:p>
            <a:r>
              <a:rPr lang="en-US" dirty="0" smtClean="0">
                <a:solidFill>
                  <a:schemeClr val="bg2">
                    <a:lumMod val="85000"/>
                  </a:schemeClr>
                </a:solidFill>
              </a:rPr>
              <a:t>Preparedness phase </a:t>
            </a:r>
          </a:p>
          <a:p>
            <a:pPr lvl="1"/>
            <a:endParaRPr lang="en-US" sz="700" dirty="0" smtClean="0"/>
          </a:p>
          <a:p>
            <a:r>
              <a:rPr lang="en-US" dirty="0" smtClean="0">
                <a:solidFill>
                  <a:schemeClr val="bg2">
                    <a:lumMod val="85000"/>
                  </a:schemeClr>
                </a:solidFill>
              </a:rPr>
              <a:t>Response phase</a:t>
            </a:r>
          </a:p>
          <a:p>
            <a:endParaRPr lang="en-US" sz="700" dirty="0" smtClean="0">
              <a:solidFill>
                <a:schemeClr val="bg2">
                  <a:lumMod val="85000"/>
                </a:schemeClr>
              </a:solidFill>
            </a:endParaRPr>
          </a:p>
          <a:p>
            <a:r>
              <a:rPr lang="en-US" dirty="0"/>
              <a:t>Recovery </a:t>
            </a:r>
            <a:r>
              <a:rPr lang="en-US" dirty="0" smtClean="0"/>
              <a:t>phase </a:t>
            </a:r>
          </a:p>
          <a:p>
            <a:pPr lvl="1"/>
            <a:r>
              <a:rPr lang="en-US" dirty="0" smtClean="0"/>
              <a:t>Assess long term or ongoing needs</a:t>
            </a:r>
          </a:p>
          <a:p>
            <a:pPr lvl="1"/>
            <a:r>
              <a:rPr lang="en-US" dirty="0" smtClean="0"/>
              <a:t>Evaluate response efforts or programs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801" y="2829719"/>
            <a:ext cx="3342326" cy="2012395"/>
          </a:xfrm>
          <a:prstGeom prst="rect">
            <a:avLst/>
          </a:prstGeom>
        </p:spPr>
      </p:pic>
    </p:spTree>
    <p:extLst>
      <p:ext uri="{BB962C8B-B14F-4D97-AF65-F5344CB8AC3E}">
        <p14:creationId xmlns:p14="http://schemas.microsoft.com/office/powerpoint/2010/main" val="41085146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Text Placeholder 2"/>
          <p:cNvSpPr>
            <a:spLocks noGrp="1"/>
          </p:cNvSpPr>
          <p:nvPr>
            <p:ph type="body" sz="quarter" idx="10"/>
          </p:nvPr>
        </p:nvSpPr>
        <p:spPr/>
        <p:txBody>
          <a:bodyPr/>
          <a:lstStyle/>
          <a:p>
            <a:r>
              <a:rPr lang="en-US" sz="2400" dirty="0" smtClean="0"/>
              <a:t>CASPER Review</a:t>
            </a:r>
          </a:p>
          <a:p>
            <a:pPr lvl="1"/>
            <a:r>
              <a:rPr lang="en-US" sz="2400" dirty="0" smtClean="0"/>
              <a:t>Background</a:t>
            </a:r>
          </a:p>
          <a:p>
            <a:pPr lvl="1"/>
            <a:r>
              <a:rPr lang="en-US" sz="2400" dirty="0" smtClean="0"/>
              <a:t>Preparing for CASPER</a:t>
            </a:r>
          </a:p>
          <a:p>
            <a:pPr lvl="1"/>
            <a:r>
              <a:rPr lang="en-US" sz="2400" dirty="0" smtClean="0"/>
              <a:t>Conducting CASPER in the field</a:t>
            </a:r>
          </a:p>
          <a:p>
            <a:pPr lvl="1"/>
            <a:r>
              <a:rPr lang="en-US" sz="2400" dirty="0" smtClean="0"/>
              <a:t>Analyzing CASPER data &amp; writing reports</a:t>
            </a:r>
          </a:p>
          <a:p>
            <a:pPr lvl="1"/>
            <a:endParaRPr lang="en-US" sz="800" dirty="0" smtClean="0"/>
          </a:p>
          <a:p>
            <a:r>
              <a:rPr lang="en-US" sz="2400" dirty="0" smtClean="0"/>
              <a:t>CASPER Case Study</a:t>
            </a:r>
          </a:p>
        </p:txBody>
      </p:sp>
    </p:spTree>
    <p:extLst>
      <p:ext uri="{BB962C8B-B14F-4D97-AF65-F5344CB8AC3E}">
        <p14:creationId xmlns:p14="http://schemas.microsoft.com/office/powerpoint/2010/main" val="129069102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Non-disaster Uses of CASPER</a:t>
            </a:r>
            <a:endParaRPr lang="en-US" dirty="0"/>
          </a:p>
        </p:txBody>
      </p:sp>
      <p:sp>
        <p:nvSpPr>
          <p:cNvPr id="3" name="Text Placeholder 2"/>
          <p:cNvSpPr>
            <a:spLocks noGrp="1"/>
          </p:cNvSpPr>
          <p:nvPr>
            <p:ph type="body" sz="quarter" idx="10"/>
          </p:nvPr>
        </p:nvSpPr>
        <p:spPr/>
        <p:txBody>
          <a:bodyPr/>
          <a:lstStyle/>
          <a:p>
            <a:r>
              <a:rPr lang="en-US" dirty="0"/>
              <a:t>Non-emergent setting</a:t>
            </a:r>
          </a:p>
          <a:p>
            <a:pPr lvl="1"/>
            <a:r>
              <a:rPr lang="en-US" dirty="0"/>
              <a:t>Assess community knowledge, awareness, opinions, etc. of current topics related to public health</a:t>
            </a:r>
          </a:p>
          <a:p>
            <a:pPr lvl="2"/>
            <a:r>
              <a:rPr lang="en-US" dirty="0" err="1"/>
              <a:t>Zika</a:t>
            </a:r>
            <a:r>
              <a:rPr lang="en-US" dirty="0"/>
              <a:t> virus, opioid epidemic, vaccination practices, etc.</a:t>
            </a:r>
          </a:p>
          <a:p>
            <a:pPr lvl="1"/>
            <a:r>
              <a:rPr lang="en-US" dirty="0"/>
              <a:t>Determine current health status, assess public health perceptions, estimate needs of a community</a:t>
            </a:r>
            <a:endParaRPr lang="en-US" sz="700" dirty="0"/>
          </a:p>
          <a:p>
            <a:r>
              <a:rPr lang="en-US" dirty="0"/>
              <a:t>Health Impact Assessments (HIA)</a:t>
            </a:r>
          </a:p>
          <a:p>
            <a:pPr lvl="1"/>
            <a:r>
              <a:rPr lang="en-US" dirty="0"/>
              <a:t>Assess community awareness, opinions and concerns regarding  the impact of a new project (e.g., new transportation route,                     new power plant, school closure) on health in the community</a:t>
            </a:r>
            <a:endParaRPr lang="en-US" sz="700" dirty="0"/>
          </a:p>
          <a:p>
            <a:r>
              <a:rPr lang="en-US" dirty="0"/>
              <a:t>Community assessment for accreditation</a:t>
            </a:r>
          </a:p>
        </p:txBody>
      </p:sp>
    </p:spTree>
    <p:extLst>
      <p:ext uri="{BB962C8B-B14F-4D97-AF65-F5344CB8AC3E}">
        <p14:creationId xmlns:p14="http://schemas.microsoft.com/office/powerpoint/2010/main" val="328647403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of CASPER in the United States</a:t>
            </a:r>
            <a:endParaRPr lang="en-US" dirty="0"/>
          </a:p>
        </p:txBody>
      </p:sp>
      <p:sp>
        <p:nvSpPr>
          <p:cNvPr id="3" name="Text Placeholder 2"/>
          <p:cNvSpPr>
            <a:spLocks noGrp="1"/>
          </p:cNvSpPr>
          <p:nvPr>
            <p:ph type="body" sz="quarter" idx="10"/>
          </p:nvPr>
        </p:nvSpPr>
        <p:spPr>
          <a:xfrm>
            <a:off x="457200" y="4859282"/>
            <a:ext cx="8229600" cy="412432"/>
          </a:xfrm>
        </p:spPr>
        <p:txBody>
          <a:bodyPr/>
          <a:lstStyle/>
          <a:p>
            <a:pPr marL="0" indent="0">
              <a:buNone/>
            </a:pPr>
            <a:r>
              <a:rPr lang="en-US" sz="1400" b="0" dirty="0">
                <a:solidFill>
                  <a:schemeClr val="bg2"/>
                </a:solidFill>
              </a:rPr>
              <a:t>http://www.cdc.gov/nceh/hsb/disaster/casper/casper_map.htm</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7000" contrast="40000"/>
                    </a14:imgEffect>
                  </a14:imgLayer>
                </a14:imgProps>
              </a:ext>
            </a:extLst>
          </a:blip>
          <a:srcRect l="26891" t="30414" r="11976" b="13940"/>
          <a:stretch/>
        </p:blipFill>
        <p:spPr>
          <a:xfrm>
            <a:off x="531843" y="1063229"/>
            <a:ext cx="7352523" cy="3764658"/>
          </a:xfrm>
          <a:prstGeom prst="rect">
            <a:avLst/>
          </a:prstGeom>
        </p:spPr>
      </p:pic>
    </p:spTree>
    <p:extLst>
      <p:ext uri="{BB962C8B-B14F-4D97-AF65-F5344CB8AC3E}">
        <p14:creationId xmlns:p14="http://schemas.microsoft.com/office/powerpoint/2010/main" val="3563785020"/>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PAST CASPERs</a:t>
            </a:r>
            <a:endParaRPr lang="en-US" dirty="0"/>
          </a:p>
        </p:txBody>
      </p:sp>
      <p:sp>
        <p:nvSpPr>
          <p:cNvPr id="3" name="Text Placeholder 2"/>
          <p:cNvSpPr>
            <a:spLocks noGrp="1"/>
          </p:cNvSpPr>
          <p:nvPr>
            <p:ph type="body" sz="quarter" idx="10"/>
          </p:nvPr>
        </p:nvSpPr>
        <p:spPr/>
        <p:txBody>
          <a:bodyPr/>
          <a:lstStyle/>
          <a:p>
            <a:r>
              <a:rPr lang="en-US" dirty="0" smtClean="0"/>
              <a:t>Resources</a:t>
            </a:r>
          </a:p>
          <a:p>
            <a:pPr lvl="1"/>
            <a:r>
              <a:rPr lang="en-US" dirty="0" smtClean="0"/>
              <a:t>Allocate scarce resources</a:t>
            </a:r>
          </a:p>
          <a:p>
            <a:pPr lvl="1"/>
            <a:r>
              <a:rPr lang="en-US" dirty="0" smtClean="0"/>
              <a:t>Respond to specific needs (e.g., supplemental oxygen, medications)</a:t>
            </a:r>
            <a:endParaRPr lang="en-US" sz="700" dirty="0" smtClean="0"/>
          </a:p>
          <a:p>
            <a:r>
              <a:rPr lang="en-US" dirty="0" smtClean="0"/>
              <a:t>Support</a:t>
            </a:r>
          </a:p>
          <a:p>
            <a:pPr lvl="1"/>
            <a:r>
              <a:rPr lang="en-US" dirty="0" smtClean="0"/>
              <a:t>Provide valid information to governors, news media, etc.</a:t>
            </a:r>
          </a:p>
          <a:p>
            <a:pPr lvl="1"/>
            <a:r>
              <a:rPr lang="en-US" dirty="0" smtClean="0"/>
              <a:t>Support funding of projects</a:t>
            </a:r>
          </a:p>
          <a:p>
            <a:r>
              <a:rPr lang="en-US" dirty="0" smtClean="0"/>
              <a:t>Messaging</a:t>
            </a:r>
          </a:p>
          <a:p>
            <a:pPr lvl="1"/>
            <a:r>
              <a:rPr lang="en-US" dirty="0" smtClean="0"/>
              <a:t>Target communication messages and education</a:t>
            </a:r>
          </a:p>
          <a:p>
            <a:r>
              <a:rPr lang="en-US" dirty="0" smtClean="0"/>
              <a:t>Future planning</a:t>
            </a:r>
          </a:p>
          <a:p>
            <a:pPr lvl="1"/>
            <a:r>
              <a:rPr lang="en-US" dirty="0" smtClean="0"/>
              <a:t>Modify emergency management plans</a:t>
            </a:r>
          </a:p>
        </p:txBody>
      </p:sp>
    </p:spTree>
    <p:extLst>
      <p:ext uri="{BB962C8B-B14F-4D97-AF65-F5344CB8AC3E}">
        <p14:creationId xmlns:p14="http://schemas.microsoft.com/office/powerpoint/2010/main" val="25684183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Preparing for CASPER</a:t>
            </a:r>
            <a:endParaRPr lang="en-US" dirty="0"/>
          </a:p>
        </p:txBody>
      </p:sp>
    </p:spTree>
    <p:extLst>
      <p:ext uri="{BB962C8B-B14F-4D97-AF65-F5344CB8AC3E}">
        <p14:creationId xmlns:p14="http://schemas.microsoft.com/office/powerpoint/2010/main" val="1465480735"/>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Phases</a:t>
            </a:r>
            <a:endParaRPr lang="en-US" dirty="0"/>
          </a:p>
        </p:txBody>
      </p:sp>
      <p:sp>
        <p:nvSpPr>
          <p:cNvPr id="3" name="Text Placeholder 2"/>
          <p:cNvSpPr>
            <a:spLocks noGrp="1"/>
          </p:cNvSpPr>
          <p:nvPr>
            <p:ph type="body" sz="quarter" idx="10"/>
          </p:nvPr>
        </p:nvSpPr>
        <p:spPr/>
        <p:txBody>
          <a:bodyPr/>
          <a:lstStyle/>
          <a:p>
            <a:r>
              <a:rPr lang="en-US" dirty="0" smtClean="0">
                <a:solidFill>
                  <a:srgbClr val="005DAA"/>
                </a:solidFill>
              </a:rPr>
              <a:t>Prepare for the CASPER</a:t>
            </a:r>
          </a:p>
          <a:p>
            <a:pPr lvl="1"/>
            <a:r>
              <a:rPr lang="en-US" dirty="0">
                <a:solidFill>
                  <a:srgbClr val="005DAA"/>
                </a:solidFill>
              </a:rPr>
              <a:t>Determine </a:t>
            </a:r>
            <a:r>
              <a:rPr lang="en-US" dirty="0" smtClean="0">
                <a:solidFill>
                  <a:srgbClr val="005DAA"/>
                </a:solidFill>
              </a:rPr>
              <a:t>objectives and assessment area</a:t>
            </a:r>
            <a:endParaRPr lang="en-US" dirty="0">
              <a:solidFill>
                <a:srgbClr val="005DAA"/>
              </a:solidFill>
            </a:endParaRPr>
          </a:p>
          <a:p>
            <a:pPr lvl="1"/>
            <a:r>
              <a:rPr lang="en-US" dirty="0" smtClean="0">
                <a:solidFill>
                  <a:srgbClr val="005DAA"/>
                </a:solidFill>
              </a:rPr>
              <a:t>Develop questionnaire and forms</a:t>
            </a:r>
            <a:endParaRPr lang="en-US" dirty="0">
              <a:solidFill>
                <a:srgbClr val="005DAA"/>
              </a:solidFill>
            </a:endParaRPr>
          </a:p>
          <a:p>
            <a:pPr lvl="1"/>
            <a:r>
              <a:rPr lang="en-US" dirty="0"/>
              <a:t>Select first stage sample (30 clusters</a:t>
            </a:r>
            <a:r>
              <a:rPr lang="en-US" dirty="0" smtClean="0"/>
              <a:t>)</a:t>
            </a:r>
            <a:endParaRPr lang="en-US" sz="700" dirty="0" smtClean="0"/>
          </a:p>
          <a:p>
            <a:r>
              <a:rPr lang="en-US" dirty="0" smtClean="0"/>
              <a:t>Conduct the CASPER in the field</a:t>
            </a:r>
          </a:p>
          <a:p>
            <a:pPr lvl="1"/>
            <a:r>
              <a:rPr lang="en-US" dirty="0" smtClean="0"/>
              <a:t>Organize and train assessment teams</a:t>
            </a:r>
          </a:p>
          <a:p>
            <a:pPr lvl="1"/>
            <a:r>
              <a:rPr lang="en-US" dirty="0"/>
              <a:t>Select second stage of sample (7 households</a:t>
            </a:r>
            <a:r>
              <a:rPr lang="en-US" dirty="0" smtClean="0"/>
              <a:t>) in the field</a:t>
            </a:r>
          </a:p>
          <a:p>
            <a:r>
              <a:rPr lang="en-US" dirty="0" smtClean="0"/>
              <a:t>Analyze the data</a:t>
            </a:r>
          </a:p>
          <a:p>
            <a:pPr lvl="1"/>
            <a:r>
              <a:rPr lang="en-US" dirty="0" smtClean="0"/>
              <a:t>Calculate weighted frequencies and percentages</a:t>
            </a:r>
          </a:p>
          <a:p>
            <a:r>
              <a:rPr lang="en-US" dirty="0" smtClean="0"/>
              <a:t>Write the report and share results</a:t>
            </a:r>
            <a:endParaRPr lang="en-US" dirty="0"/>
          </a:p>
        </p:txBody>
      </p:sp>
    </p:spTree>
    <p:extLst>
      <p:ext uri="{BB962C8B-B14F-4D97-AF65-F5344CB8AC3E}">
        <p14:creationId xmlns:p14="http://schemas.microsoft.com/office/powerpoint/2010/main" val="257166839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Preparing for CASPER</a:t>
            </a:r>
            <a:endParaRPr lang="en-US" dirty="0"/>
          </a:p>
        </p:txBody>
      </p:sp>
      <p:sp>
        <p:nvSpPr>
          <p:cNvPr id="3" name="Text Placeholder 2"/>
          <p:cNvSpPr>
            <a:spLocks noGrp="1"/>
          </p:cNvSpPr>
          <p:nvPr>
            <p:ph type="body" sz="quarter" idx="10"/>
          </p:nvPr>
        </p:nvSpPr>
        <p:spPr>
          <a:xfrm>
            <a:off x="457200" y="1158875"/>
            <a:ext cx="8229600" cy="3821607"/>
          </a:xfrm>
        </p:spPr>
        <p:txBody>
          <a:bodyPr>
            <a:normAutofit fontScale="77500" lnSpcReduction="20000"/>
          </a:bodyPr>
          <a:lstStyle/>
          <a:p>
            <a:r>
              <a:rPr lang="en-US" sz="2175" dirty="0">
                <a:solidFill>
                  <a:srgbClr val="4D4D4D"/>
                </a:solidFill>
              </a:rPr>
              <a:t>Many questions need to be addressed prior to conducting a CASPER</a:t>
            </a:r>
          </a:p>
          <a:p>
            <a:pPr lvl="1"/>
            <a:r>
              <a:rPr lang="en-US" sz="2175" dirty="0">
                <a:solidFill>
                  <a:srgbClr val="4D4D4D"/>
                </a:solidFill>
              </a:rPr>
              <a:t>Work with leadership and key stakeholders</a:t>
            </a:r>
          </a:p>
          <a:p>
            <a:r>
              <a:rPr lang="en-US" sz="2175" dirty="0">
                <a:solidFill>
                  <a:srgbClr val="4D4D4D"/>
                </a:solidFill>
              </a:rPr>
              <a:t>Preparation</a:t>
            </a:r>
          </a:p>
          <a:p>
            <a:pPr lvl="1"/>
            <a:r>
              <a:rPr lang="en-US" sz="2175" dirty="0">
                <a:solidFill>
                  <a:srgbClr val="4D4D4D"/>
                </a:solidFill>
              </a:rPr>
              <a:t>Determine partners and stakeholders for questionnaire development and recommendation implementation</a:t>
            </a:r>
          </a:p>
          <a:p>
            <a:pPr lvl="1"/>
            <a:r>
              <a:rPr lang="en-US" sz="2175" dirty="0">
                <a:solidFill>
                  <a:srgbClr val="4D4D4D"/>
                </a:solidFill>
              </a:rPr>
              <a:t>Identify who will do first stage of sampling</a:t>
            </a:r>
          </a:p>
          <a:p>
            <a:pPr lvl="1"/>
            <a:r>
              <a:rPr lang="en-US" sz="2175" dirty="0">
                <a:solidFill>
                  <a:srgbClr val="4D4D4D"/>
                </a:solidFill>
              </a:rPr>
              <a:t>Receive approvals for assessment</a:t>
            </a:r>
          </a:p>
          <a:p>
            <a:r>
              <a:rPr lang="en-US" sz="2175" dirty="0">
                <a:solidFill>
                  <a:srgbClr val="4D4D4D"/>
                </a:solidFill>
              </a:rPr>
              <a:t>Fieldwork</a:t>
            </a:r>
          </a:p>
          <a:p>
            <a:pPr lvl="1"/>
            <a:r>
              <a:rPr lang="en-US" sz="2175" dirty="0">
                <a:solidFill>
                  <a:srgbClr val="4D4D4D"/>
                </a:solidFill>
              </a:rPr>
              <a:t>Identify interview team members</a:t>
            </a:r>
          </a:p>
          <a:p>
            <a:pPr lvl="1"/>
            <a:r>
              <a:rPr lang="en-US" sz="2175" dirty="0">
                <a:solidFill>
                  <a:srgbClr val="4D4D4D"/>
                </a:solidFill>
              </a:rPr>
              <a:t>Find headquarter location and resources needed</a:t>
            </a:r>
          </a:p>
          <a:p>
            <a:pPr lvl="1"/>
            <a:r>
              <a:rPr lang="en-US" sz="2175" dirty="0">
                <a:solidFill>
                  <a:srgbClr val="4D4D4D"/>
                </a:solidFill>
              </a:rPr>
              <a:t>Secure funding</a:t>
            </a:r>
          </a:p>
          <a:p>
            <a:r>
              <a:rPr lang="en-US" sz="2175" dirty="0">
                <a:solidFill>
                  <a:srgbClr val="4D4D4D"/>
                </a:solidFill>
              </a:rPr>
              <a:t>Analysis and reporting</a:t>
            </a:r>
          </a:p>
          <a:p>
            <a:pPr lvl="1"/>
            <a:r>
              <a:rPr lang="en-US" sz="2175" dirty="0">
                <a:solidFill>
                  <a:srgbClr val="4D4D4D"/>
                </a:solidFill>
              </a:rPr>
              <a:t>Identify who will analyze data and write the report</a:t>
            </a:r>
          </a:p>
          <a:p>
            <a:pPr lvl="1"/>
            <a:r>
              <a:rPr lang="en-US" sz="2175" dirty="0">
                <a:solidFill>
                  <a:srgbClr val="4D4D4D"/>
                </a:solidFill>
              </a:rPr>
              <a:t>Determine dissemination plan </a:t>
            </a:r>
          </a:p>
          <a:p>
            <a:pPr lvl="1"/>
            <a:endParaRPr lang="en-US" sz="2175" dirty="0">
              <a:solidFill>
                <a:srgbClr val="4D4D4D"/>
              </a:solidFill>
            </a:endParaRPr>
          </a:p>
        </p:txBody>
      </p:sp>
    </p:spTree>
    <p:extLst>
      <p:ext uri="{BB962C8B-B14F-4D97-AF65-F5344CB8AC3E}">
        <p14:creationId xmlns:p14="http://schemas.microsoft.com/office/powerpoint/2010/main" val="38966842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Determine Objectives and Sampling Frame</a:t>
            </a:r>
            <a:endParaRPr lang="en-US" dirty="0"/>
          </a:p>
        </p:txBody>
      </p:sp>
      <p:sp>
        <p:nvSpPr>
          <p:cNvPr id="3" name="Text Placeholder 2"/>
          <p:cNvSpPr>
            <a:spLocks noGrp="1"/>
          </p:cNvSpPr>
          <p:nvPr>
            <p:ph type="body" sz="quarter" idx="10"/>
          </p:nvPr>
        </p:nvSpPr>
        <p:spPr>
          <a:xfrm>
            <a:off x="457200" y="1158875"/>
            <a:ext cx="8229600" cy="4586105"/>
          </a:xfrm>
        </p:spPr>
        <p:txBody>
          <a:bodyPr>
            <a:normAutofit/>
          </a:bodyPr>
          <a:lstStyle/>
          <a:p>
            <a:r>
              <a:rPr lang="en-US" sz="2175" dirty="0"/>
              <a:t>Every </a:t>
            </a:r>
            <a:r>
              <a:rPr lang="en-US" sz="2175" dirty="0">
                <a:solidFill>
                  <a:srgbClr val="4D4D4D"/>
                </a:solidFill>
              </a:rPr>
              <a:t>CASPER will have different objectives</a:t>
            </a:r>
          </a:p>
          <a:p>
            <a:pPr lvl="1"/>
            <a:r>
              <a:rPr lang="en-US" sz="2175" dirty="0">
                <a:solidFill>
                  <a:srgbClr val="4D4D4D"/>
                </a:solidFill>
              </a:rPr>
              <a:t>Will help determine if CASPER is the appropriate methodology </a:t>
            </a:r>
          </a:p>
          <a:p>
            <a:pPr lvl="1"/>
            <a:r>
              <a:rPr lang="en-US" sz="2175" dirty="0">
                <a:solidFill>
                  <a:srgbClr val="4D4D4D"/>
                </a:solidFill>
              </a:rPr>
              <a:t>Will help determine the sampling frame</a:t>
            </a:r>
          </a:p>
          <a:p>
            <a:pPr lvl="1"/>
            <a:r>
              <a:rPr lang="en-US" sz="2175" dirty="0">
                <a:solidFill>
                  <a:srgbClr val="4D4D4D"/>
                </a:solidFill>
              </a:rPr>
              <a:t>Will focus the questionnaire</a:t>
            </a:r>
          </a:p>
          <a:p>
            <a:pPr lvl="1"/>
            <a:endParaRPr lang="en-US" sz="1600" dirty="0">
              <a:solidFill>
                <a:srgbClr val="4D4D4D"/>
              </a:solidFill>
            </a:endParaRPr>
          </a:p>
          <a:p>
            <a:r>
              <a:rPr lang="en-US" sz="2175" dirty="0">
                <a:solidFill>
                  <a:srgbClr val="4D4D4D"/>
                </a:solidFill>
              </a:rPr>
              <a:t>Sampling frame: All households within the selected                           geographic area</a:t>
            </a:r>
          </a:p>
          <a:p>
            <a:pPr lvl="1"/>
            <a:r>
              <a:rPr lang="en-US" sz="2175" dirty="0">
                <a:solidFill>
                  <a:srgbClr val="4D4D4D"/>
                </a:solidFill>
              </a:rPr>
              <a:t>Results descriptive of entire sampling frame</a:t>
            </a:r>
          </a:p>
          <a:p>
            <a:pPr lvl="1"/>
            <a:r>
              <a:rPr lang="en-US" sz="2175" dirty="0">
                <a:solidFill>
                  <a:srgbClr val="4D4D4D"/>
                </a:solidFill>
              </a:rPr>
              <a:t>Determined by local official </a:t>
            </a:r>
          </a:p>
          <a:p>
            <a:pPr lvl="1"/>
            <a:r>
              <a:rPr lang="en-US" sz="2175" dirty="0">
                <a:solidFill>
                  <a:srgbClr val="4D4D4D"/>
                </a:solidFill>
              </a:rPr>
              <a:t>May need to conduct more than one CASPER </a:t>
            </a:r>
          </a:p>
        </p:txBody>
      </p:sp>
      <p:sp>
        <p:nvSpPr>
          <p:cNvPr id="4" name="Rectangle 3"/>
          <p:cNvSpPr/>
          <p:nvPr/>
        </p:nvSpPr>
        <p:spPr>
          <a:xfrm>
            <a:off x="6813029" y="2057400"/>
            <a:ext cx="2192310" cy="2540832"/>
          </a:xfrm>
          <a:prstGeom prst="rect">
            <a:avLst/>
          </a:prstGeom>
          <a:solidFill>
            <a:srgbClr val="005D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3122" defTabSz="685800" eaLnBrk="1" fontAlgn="auto" hangingPunct="1">
              <a:spcBef>
                <a:spcPts val="0"/>
              </a:spcBef>
              <a:spcAft>
                <a:spcPts val="0"/>
              </a:spcAft>
            </a:pPr>
            <a:r>
              <a:rPr lang="en-US" sz="2550" b="1" dirty="0">
                <a:solidFill>
                  <a:prstClr val="white"/>
                </a:solidFill>
                <a:latin typeface="Calibri" panose="020F0502020204030204"/>
              </a:rPr>
              <a:t>S</a:t>
            </a:r>
            <a:r>
              <a:rPr lang="en-US" sz="2550" dirty="0">
                <a:solidFill>
                  <a:prstClr val="white"/>
                </a:solidFill>
                <a:latin typeface="Calibri" panose="020F0502020204030204"/>
              </a:rPr>
              <a:t>pecific</a:t>
            </a:r>
          </a:p>
          <a:p>
            <a:pPr marL="213122" defTabSz="685800" eaLnBrk="1" fontAlgn="auto" hangingPunct="1">
              <a:spcBef>
                <a:spcPts val="0"/>
              </a:spcBef>
              <a:spcAft>
                <a:spcPts val="0"/>
              </a:spcAft>
            </a:pPr>
            <a:r>
              <a:rPr lang="en-US" sz="2550" b="1" dirty="0">
                <a:solidFill>
                  <a:prstClr val="white"/>
                </a:solidFill>
                <a:latin typeface="Calibri" panose="020F0502020204030204"/>
              </a:rPr>
              <a:t>M</a:t>
            </a:r>
            <a:r>
              <a:rPr lang="en-US" sz="2550" dirty="0">
                <a:solidFill>
                  <a:prstClr val="white"/>
                </a:solidFill>
                <a:latin typeface="Calibri" panose="020F0502020204030204"/>
              </a:rPr>
              <a:t>easurable</a:t>
            </a:r>
          </a:p>
          <a:p>
            <a:pPr marL="213122" defTabSz="685800" eaLnBrk="1" fontAlgn="auto" hangingPunct="1">
              <a:spcBef>
                <a:spcPts val="0"/>
              </a:spcBef>
              <a:spcAft>
                <a:spcPts val="0"/>
              </a:spcAft>
            </a:pPr>
            <a:r>
              <a:rPr lang="en-US" sz="2550" b="1" dirty="0">
                <a:solidFill>
                  <a:prstClr val="white"/>
                </a:solidFill>
                <a:latin typeface="Calibri" panose="020F0502020204030204"/>
              </a:rPr>
              <a:t>A</a:t>
            </a:r>
            <a:r>
              <a:rPr lang="en-US" sz="2550" dirty="0">
                <a:solidFill>
                  <a:prstClr val="white"/>
                </a:solidFill>
                <a:latin typeface="Calibri" panose="020F0502020204030204"/>
              </a:rPr>
              <a:t>chievable</a:t>
            </a:r>
          </a:p>
          <a:p>
            <a:pPr marL="213122" defTabSz="685800" eaLnBrk="1" fontAlgn="auto" hangingPunct="1">
              <a:spcBef>
                <a:spcPts val="0"/>
              </a:spcBef>
              <a:spcAft>
                <a:spcPts val="0"/>
              </a:spcAft>
            </a:pPr>
            <a:r>
              <a:rPr lang="en-US" sz="2550" b="1" dirty="0">
                <a:solidFill>
                  <a:prstClr val="white"/>
                </a:solidFill>
                <a:latin typeface="Calibri" panose="020F0502020204030204"/>
              </a:rPr>
              <a:t>R</a:t>
            </a:r>
            <a:r>
              <a:rPr lang="en-US" sz="2550" dirty="0">
                <a:solidFill>
                  <a:prstClr val="white"/>
                </a:solidFill>
                <a:latin typeface="Calibri" panose="020F0502020204030204"/>
              </a:rPr>
              <a:t>elevant</a:t>
            </a:r>
          </a:p>
          <a:p>
            <a:pPr marL="213122" defTabSz="685800" eaLnBrk="1" fontAlgn="auto" hangingPunct="1">
              <a:spcBef>
                <a:spcPts val="0"/>
              </a:spcBef>
              <a:spcAft>
                <a:spcPts val="0"/>
              </a:spcAft>
            </a:pPr>
            <a:r>
              <a:rPr lang="en-US" sz="2550" b="1" dirty="0">
                <a:solidFill>
                  <a:prstClr val="white"/>
                </a:solidFill>
                <a:latin typeface="Calibri" panose="020F0502020204030204"/>
              </a:rPr>
              <a:t>T</a:t>
            </a:r>
            <a:r>
              <a:rPr lang="en-US" sz="2550" dirty="0">
                <a:solidFill>
                  <a:prstClr val="white"/>
                </a:solidFill>
                <a:latin typeface="Calibri" panose="020F0502020204030204"/>
              </a:rPr>
              <a:t>ime-bound</a:t>
            </a:r>
          </a:p>
        </p:txBody>
      </p:sp>
    </p:spTree>
    <p:extLst>
      <p:ext uri="{BB962C8B-B14F-4D97-AF65-F5344CB8AC3E}">
        <p14:creationId xmlns:p14="http://schemas.microsoft.com/office/powerpoint/2010/main" val="26795970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 for Choosing an Assessment Area(s)</a:t>
            </a:r>
            <a:endParaRPr lang="en-US" dirty="0"/>
          </a:p>
        </p:txBody>
      </p:sp>
      <p:sp>
        <p:nvSpPr>
          <p:cNvPr id="3" name="Text Placeholder 2"/>
          <p:cNvSpPr>
            <a:spLocks noGrp="1"/>
          </p:cNvSpPr>
          <p:nvPr>
            <p:ph type="body" sz="quarter" idx="10"/>
          </p:nvPr>
        </p:nvSpPr>
        <p:spPr>
          <a:xfrm>
            <a:off x="457200" y="1120775"/>
            <a:ext cx="8229600" cy="3833780"/>
          </a:xfrm>
        </p:spPr>
        <p:txBody>
          <a:bodyPr>
            <a:normAutofit fontScale="92500" lnSpcReduction="10000"/>
          </a:bodyPr>
          <a:lstStyle/>
          <a:p>
            <a:r>
              <a:rPr lang="en-US" sz="2175" dirty="0">
                <a:solidFill>
                  <a:srgbClr val="4D4D4D"/>
                </a:solidFill>
              </a:rPr>
              <a:t>Impact area </a:t>
            </a:r>
          </a:p>
          <a:p>
            <a:pPr lvl="1"/>
            <a:r>
              <a:rPr lang="en-US" sz="2175" dirty="0">
                <a:solidFill>
                  <a:srgbClr val="4D4D4D"/>
                </a:solidFill>
              </a:rPr>
              <a:t>Storm track</a:t>
            </a:r>
          </a:p>
          <a:p>
            <a:pPr lvl="1"/>
            <a:r>
              <a:rPr lang="en-US" sz="2175" dirty="0">
                <a:solidFill>
                  <a:srgbClr val="4D4D4D"/>
                </a:solidFill>
              </a:rPr>
              <a:t>Damage maps</a:t>
            </a:r>
          </a:p>
          <a:p>
            <a:pPr lvl="1"/>
            <a:r>
              <a:rPr lang="en-US" sz="2175" dirty="0">
                <a:solidFill>
                  <a:srgbClr val="4D4D4D"/>
                </a:solidFill>
              </a:rPr>
              <a:t>Utility information (e.g., electricity, water</a:t>
            </a:r>
            <a:r>
              <a:rPr lang="en-US" sz="2175" dirty="0" smtClean="0">
                <a:solidFill>
                  <a:srgbClr val="4D4D4D"/>
                </a:solidFill>
              </a:rPr>
              <a:t>)</a:t>
            </a:r>
            <a:endParaRPr lang="en-US" sz="2175" dirty="0">
              <a:solidFill>
                <a:srgbClr val="4D4D4D"/>
              </a:solidFill>
            </a:endParaRPr>
          </a:p>
          <a:p>
            <a:endParaRPr lang="en-US" sz="1000" dirty="0" smtClean="0">
              <a:solidFill>
                <a:srgbClr val="4D4D4D"/>
              </a:solidFill>
            </a:endParaRPr>
          </a:p>
          <a:p>
            <a:r>
              <a:rPr lang="en-US" sz="2175" dirty="0" smtClean="0">
                <a:solidFill>
                  <a:srgbClr val="4D4D4D"/>
                </a:solidFill>
              </a:rPr>
              <a:t>Specific </a:t>
            </a:r>
            <a:r>
              <a:rPr lang="en-US" sz="2175" dirty="0">
                <a:solidFill>
                  <a:srgbClr val="4D4D4D"/>
                </a:solidFill>
              </a:rPr>
              <a:t>community</a:t>
            </a:r>
          </a:p>
          <a:p>
            <a:pPr lvl="1"/>
            <a:r>
              <a:rPr lang="en-US" sz="2175" dirty="0">
                <a:solidFill>
                  <a:srgbClr val="4D4D4D"/>
                </a:solidFill>
              </a:rPr>
              <a:t>Most affected</a:t>
            </a:r>
          </a:p>
          <a:p>
            <a:pPr lvl="1"/>
            <a:r>
              <a:rPr lang="en-US" sz="2175" dirty="0">
                <a:solidFill>
                  <a:srgbClr val="4D4D4D"/>
                </a:solidFill>
              </a:rPr>
              <a:t>Least available knowledge</a:t>
            </a:r>
          </a:p>
          <a:p>
            <a:pPr lvl="1"/>
            <a:r>
              <a:rPr lang="en-US" sz="2175" dirty="0">
                <a:solidFill>
                  <a:srgbClr val="4D4D4D"/>
                </a:solidFill>
              </a:rPr>
              <a:t>High social vulnerability</a:t>
            </a:r>
          </a:p>
          <a:p>
            <a:pPr lvl="1"/>
            <a:r>
              <a:rPr lang="en-US" sz="2175" dirty="0">
                <a:solidFill>
                  <a:srgbClr val="4D4D4D"/>
                </a:solidFill>
              </a:rPr>
              <a:t>Political/jurisdictional layout of state (resource distribution</a:t>
            </a:r>
            <a:r>
              <a:rPr lang="en-US" sz="2175" dirty="0" smtClean="0">
                <a:solidFill>
                  <a:srgbClr val="4D4D4D"/>
                </a:solidFill>
              </a:rPr>
              <a:t>)</a:t>
            </a:r>
          </a:p>
          <a:p>
            <a:pPr lvl="1"/>
            <a:endParaRPr lang="en-US" sz="1000" dirty="0">
              <a:solidFill>
                <a:srgbClr val="4D4D4D"/>
              </a:solidFill>
            </a:endParaRPr>
          </a:p>
          <a:p>
            <a:r>
              <a:rPr lang="en-US" sz="2175" dirty="0">
                <a:solidFill>
                  <a:srgbClr val="4D4D4D"/>
                </a:solidFill>
              </a:rPr>
              <a:t>Geographic size</a:t>
            </a:r>
          </a:p>
        </p:txBody>
      </p:sp>
    </p:spTree>
    <p:extLst>
      <p:ext uri="{BB962C8B-B14F-4D97-AF65-F5344CB8AC3E}">
        <p14:creationId xmlns:p14="http://schemas.microsoft.com/office/powerpoint/2010/main" val="15457460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t>Sampling Frame Example: Kentucky Ice Storms</a:t>
            </a:r>
          </a:p>
        </p:txBody>
      </p:sp>
      <p:pic>
        <p:nvPicPr>
          <p:cNvPr id="4" name="Picture 3" descr="KY"/>
          <p:cNvPicPr>
            <a:picLocks noChangeAspect="1" noChangeArrowheads="1"/>
          </p:cNvPicPr>
          <p:nvPr/>
        </p:nvPicPr>
        <p:blipFill>
          <a:blip r:embed="rId3" cstate="print">
            <a:clrChange>
              <a:clrFrom>
                <a:srgbClr val="000080"/>
              </a:clrFrom>
              <a:clrTo>
                <a:srgbClr val="000080">
                  <a:alpha val="0"/>
                </a:srgbClr>
              </a:clrTo>
            </a:clrChange>
            <a:extLst>
              <a:ext uri="{28A0092B-C50C-407E-A947-70E740481C1C}">
                <a14:useLocalDpi xmlns:a14="http://schemas.microsoft.com/office/drawing/2010/main" val="0"/>
              </a:ext>
            </a:extLst>
          </a:blip>
          <a:srcRect/>
          <a:stretch>
            <a:fillRect/>
          </a:stretch>
        </p:blipFill>
        <p:spPr bwMode="auto">
          <a:xfrm>
            <a:off x="266700" y="1063229"/>
            <a:ext cx="8610600" cy="3711942"/>
          </a:xfrm>
          <a:prstGeom prst="rect">
            <a:avLst/>
          </a:prstGeom>
          <a:noFill/>
          <a:ln w="9525">
            <a:noFill/>
            <a:miter lim="800000"/>
            <a:headEnd/>
            <a:tailEnd/>
          </a:ln>
        </p:spPr>
      </p:pic>
      <p:sp>
        <p:nvSpPr>
          <p:cNvPr id="5" name="TextBox 4"/>
          <p:cNvSpPr txBox="1"/>
          <p:nvPr/>
        </p:nvSpPr>
        <p:spPr>
          <a:xfrm>
            <a:off x="2219325" y="3124201"/>
            <a:ext cx="685800" cy="461665"/>
          </a:xfrm>
          <a:prstGeom prst="rect">
            <a:avLst/>
          </a:prstGeom>
          <a:noFill/>
        </p:spPr>
        <p:txBody>
          <a:bodyPr wrap="square" rtlCol="0">
            <a:spAutoFit/>
          </a:bodyPr>
          <a:lstStyle/>
          <a:p>
            <a:r>
              <a:rPr lang="en-US" sz="2400" b="1" dirty="0">
                <a:solidFill>
                  <a:schemeClr val="accent6"/>
                </a:solidFill>
              </a:rPr>
              <a:t>1</a:t>
            </a:r>
          </a:p>
        </p:txBody>
      </p:sp>
      <p:sp>
        <p:nvSpPr>
          <p:cNvPr id="6" name="TextBox 5"/>
          <p:cNvSpPr txBox="1"/>
          <p:nvPr/>
        </p:nvSpPr>
        <p:spPr>
          <a:xfrm>
            <a:off x="2476500" y="3457576"/>
            <a:ext cx="685800" cy="461665"/>
          </a:xfrm>
          <a:prstGeom prst="rect">
            <a:avLst/>
          </a:prstGeom>
          <a:noFill/>
        </p:spPr>
        <p:txBody>
          <a:bodyPr wrap="square" rtlCol="0">
            <a:spAutoFit/>
          </a:bodyPr>
          <a:lstStyle/>
          <a:p>
            <a:r>
              <a:rPr lang="en-US" sz="2400" b="1" dirty="0">
                <a:solidFill>
                  <a:schemeClr val="accent6"/>
                </a:solidFill>
              </a:rPr>
              <a:t>2</a:t>
            </a:r>
          </a:p>
        </p:txBody>
      </p:sp>
      <p:sp>
        <p:nvSpPr>
          <p:cNvPr id="7" name="TextBox 6"/>
          <p:cNvSpPr txBox="1"/>
          <p:nvPr/>
        </p:nvSpPr>
        <p:spPr>
          <a:xfrm>
            <a:off x="1771650" y="3409951"/>
            <a:ext cx="685800" cy="461665"/>
          </a:xfrm>
          <a:prstGeom prst="rect">
            <a:avLst/>
          </a:prstGeom>
          <a:noFill/>
        </p:spPr>
        <p:txBody>
          <a:bodyPr wrap="square" rtlCol="0">
            <a:spAutoFit/>
          </a:bodyPr>
          <a:lstStyle/>
          <a:p>
            <a:r>
              <a:rPr lang="en-US" sz="2400" b="1" dirty="0">
                <a:solidFill>
                  <a:schemeClr val="accent6"/>
                </a:solidFill>
              </a:rPr>
              <a:t>3</a:t>
            </a:r>
          </a:p>
        </p:txBody>
      </p:sp>
      <p:sp>
        <p:nvSpPr>
          <p:cNvPr id="8" name="TextBox 7"/>
          <p:cNvSpPr txBox="1"/>
          <p:nvPr/>
        </p:nvSpPr>
        <p:spPr>
          <a:xfrm>
            <a:off x="2447925" y="4038601"/>
            <a:ext cx="685800" cy="461665"/>
          </a:xfrm>
          <a:prstGeom prst="rect">
            <a:avLst/>
          </a:prstGeom>
          <a:noFill/>
        </p:spPr>
        <p:txBody>
          <a:bodyPr wrap="square" rtlCol="0">
            <a:spAutoFit/>
          </a:bodyPr>
          <a:lstStyle/>
          <a:p>
            <a:r>
              <a:rPr lang="en-US" sz="2400" b="1" dirty="0">
                <a:solidFill>
                  <a:schemeClr val="accent6"/>
                </a:solidFill>
              </a:rPr>
              <a:t>4</a:t>
            </a:r>
          </a:p>
        </p:txBody>
      </p:sp>
    </p:spTree>
    <p:extLst>
      <p:ext uri="{BB962C8B-B14F-4D97-AF65-F5344CB8AC3E}">
        <p14:creationId xmlns:p14="http://schemas.microsoft.com/office/powerpoint/2010/main" val="159542486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Sampling Frame Example: Alabama Oil Spill</a:t>
            </a:r>
            <a:endParaRPr lang="en-US" dirty="0"/>
          </a:p>
        </p:txBody>
      </p:sp>
      <p:sp>
        <p:nvSpPr>
          <p:cNvPr id="3" name="Text Placeholder 2"/>
          <p:cNvSpPr>
            <a:spLocks noGrp="1"/>
          </p:cNvSpPr>
          <p:nvPr>
            <p:ph type="body" sz="quarter" idx="10"/>
          </p:nvPr>
        </p:nvSpPr>
        <p:spPr>
          <a:xfrm>
            <a:off x="457201" y="1447800"/>
            <a:ext cx="3209925" cy="3052763"/>
          </a:xfrm>
        </p:spPr>
        <p:txBody>
          <a:bodyPr/>
          <a:lstStyle/>
          <a:p>
            <a:pPr marL="0" indent="0">
              <a:buNone/>
            </a:pPr>
            <a:r>
              <a:rPr lang="en-US" sz="1800" b="0" i="1" dirty="0"/>
              <a:t>Deepwater Horizon Oil Spill, Mobile and Baldwin Counties </a:t>
            </a:r>
          </a:p>
        </p:txBody>
      </p:sp>
      <p:pic>
        <p:nvPicPr>
          <p:cNvPr id="4" name="Picture 3" descr="AL-Baldnofram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1451" y="1036398"/>
            <a:ext cx="5019675" cy="3916603"/>
          </a:xfrm>
          <a:prstGeom prst="rect">
            <a:avLst/>
          </a:prstGeom>
        </p:spPr>
      </p:pic>
      <p:pic>
        <p:nvPicPr>
          <p:cNvPr id="6" name="Picture 5"/>
          <p:cNvPicPr>
            <a:picLocks noChangeAspect="1"/>
          </p:cNvPicPr>
          <p:nvPr/>
        </p:nvPicPr>
        <p:blipFill rotWithShape="1">
          <a:blip r:embed="rId4"/>
          <a:srcRect l="9766" t="29101" r="61054" b="19434"/>
          <a:stretch/>
        </p:blipFill>
        <p:spPr>
          <a:xfrm>
            <a:off x="157163" y="2298018"/>
            <a:ext cx="3667125" cy="2587115"/>
          </a:xfrm>
          <a:prstGeom prst="rect">
            <a:avLst/>
          </a:prstGeom>
        </p:spPr>
      </p:pic>
    </p:spTree>
    <p:extLst>
      <p:ext uri="{BB962C8B-B14F-4D97-AF65-F5344CB8AC3E}">
        <p14:creationId xmlns:p14="http://schemas.microsoft.com/office/powerpoint/2010/main" val="247638664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
                    </a14:imgEffect>
                    <a14:imgEffect>
                      <a14:brightnessContrast bright="-17000" contrast="40000"/>
                    </a14:imgEffect>
                  </a14:imgLayer>
                </a14:imgProps>
              </a:ext>
            </a:extLst>
          </a:blip>
          <a:srcRect l="43843" t="34798" r="5153" b="17779"/>
          <a:stretch/>
        </p:blipFill>
        <p:spPr>
          <a:xfrm>
            <a:off x="1067254" y="634603"/>
            <a:ext cx="8076746" cy="4021373"/>
          </a:xfrm>
          <a:prstGeom prst="rect">
            <a:avLst/>
          </a:prstGeom>
          <a:gradFill>
            <a:gsLst>
              <a:gs pos="0">
                <a:schemeClr val="accent4">
                  <a:lumMod val="5000"/>
                  <a:lumOff val="95000"/>
                </a:schemeClr>
              </a:gs>
              <a:gs pos="6000">
                <a:schemeClr val="bg2">
                  <a:lumMod val="95000"/>
                </a:schemeClr>
              </a:gs>
              <a:gs pos="97000">
                <a:schemeClr val="bg2">
                  <a:lumMod val="85000"/>
                </a:schemeClr>
              </a:gs>
              <a:gs pos="100000">
                <a:schemeClr val="accent4">
                  <a:lumMod val="30000"/>
                  <a:lumOff val="70000"/>
                </a:schemeClr>
              </a:gs>
            </a:gsLst>
            <a:lin ang="2700000" scaled="1"/>
          </a:gradFill>
        </p:spPr>
      </p:pic>
      <p:sp>
        <p:nvSpPr>
          <p:cNvPr id="4" name="Title 3"/>
          <p:cNvSpPr>
            <a:spLocks noGrp="1"/>
          </p:cNvSpPr>
          <p:nvPr>
            <p:ph type="title"/>
          </p:nvPr>
        </p:nvSpPr>
        <p:spPr/>
        <p:txBody>
          <a:bodyPr/>
          <a:lstStyle/>
          <a:p>
            <a:r>
              <a:rPr lang="en-US" dirty="0" smtClean="0"/>
              <a:t>Defining Disasters</a:t>
            </a:r>
            <a:endParaRPr lang="en-US" dirty="0"/>
          </a:p>
        </p:txBody>
      </p:sp>
      <p:sp>
        <p:nvSpPr>
          <p:cNvPr id="10" name="Title 3"/>
          <p:cNvSpPr txBox="1">
            <a:spLocks/>
          </p:cNvSpPr>
          <p:nvPr/>
        </p:nvSpPr>
        <p:spPr>
          <a:xfrm>
            <a:off x="3208963" y="4475696"/>
            <a:ext cx="5935037" cy="492371"/>
          </a:xfrm>
          <a:prstGeom prst="rect">
            <a:avLst/>
          </a:prstGeom>
        </p:spPr>
        <p:txBody>
          <a:bodyPr vert="horz" lIns="91440" tIns="45720" rIns="91440" bIns="45720" rtlCol="0" anchor="b" anchorCtr="0">
            <a:normAutofit/>
          </a:bodyPr>
          <a:lstStyle>
            <a:lvl1pPr algn="l" rtl="0" eaLnBrk="0" fontAlgn="base" hangingPunct="0">
              <a:lnSpc>
                <a:spcPts val="3000"/>
              </a:lnSpc>
              <a:spcBef>
                <a:spcPct val="0"/>
              </a:spcBef>
              <a:spcAft>
                <a:spcPct val="0"/>
              </a:spcAft>
              <a:defRPr sz="2800" b="1" kern="1200" baseline="0">
                <a:solidFill>
                  <a:srgbClr val="008265"/>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r>
              <a:rPr lang="en-US" dirty="0" smtClean="0">
                <a:solidFill>
                  <a:srgbClr val="005DAA"/>
                </a:solidFill>
              </a:rPr>
              <a:t>(VULNERABILTY + HAZARD) / CAPACITY</a:t>
            </a:r>
            <a:endParaRPr lang="en-US" dirty="0">
              <a:solidFill>
                <a:srgbClr val="005DAA"/>
              </a:solidFill>
            </a:endParaRPr>
          </a:p>
        </p:txBody>
      </p:sp>
    </p:spTree>
    <p:extLst>
      <p:ext uri="{BB962C8B-B14F-4D97-AF65-F5344CB8AC3E}">
        <p14:creationId xmlns:p14="http://schemas.microsoft.com/office/powerpoint/2010/main" val="13963542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Sampling Frame Example: Elk River Chemical Spill</a:t>
            </a:r>
            <a:endParaRPr lang="en-US" dirty="0"/>
          </a:p>
        </p:txBody>
      </p:sp>
      <p:sp>
        <p:nvSpPr>
          <p:cNvPr id="3" name="Text Placeholder 2"/>
          <p:cNvSpPr>
            <a:spLocks noGrp="1"/>
          </p:cNvSpPr>
          <p:nvPr>
            <p:ph type="body" sz="quarter" idx="10"/>
          </p:nvPr>
        </p:nvSpPr>
        <p:spPr>
          <a:xfrm>
            <a:off x="457200" y="1158875"/>
            <a:ext cx="3848725" cy="3341688"/>
          </a:xfrm>
        </p:spPr>
        <p:txBody>
          <a:bodyPr/>
          <a:lstStyle/>
          <a:p>
            <a:r>
              <a:rPr lang="en-US" dirty="0" smtClean="0"/>
              <a:t>“Do Not Use” order affected 10 counties in West Virginia</a:t>
            </a:r>
          </a:p>
          <a:p>
            <a:endParaRPr lang="en-US" dirty="0"/>
          </a:p>
        </p:txBody>
      </p:sp>
      <p:pic>
        <p:nvPicPr>
          <p:cNvPr id="5" name="Picture 4"/>
          <p:cNvPicPr>
            <a:picLocks noChangeAspect="1"/>
          </p:cNvPicPr>
          <p:nvPr/>
        </p:nvPicPr>
        <p:blipFill rotWithShape="1">
          <a:blip r:embed="rId3"/>
          <a:srcRect l="58957" t="20874" r="9683" b="10648"/>
          <a:stretch/>
        </p:blipFill>
        <p:spPr>
          <a:xfrm>
            <a:off x="4463322" y="1093535"/>
            <a:ext cx="4223479" cy="3688860"/>
          </a:xfrm>
          <a:prstGeom prst="rect">
            <a:avLst/>
          </a:prstGeom>
        </p:spPr>
      </p:pic>
    </p:spTree>
    <p:extLst>
      <p:ext uri="{BB962C8B-B14F-4D97-AF65-F5344CB8AC3E}">
        <p14:creationId xmlns:p14="http://schemas.microsoft.com/office/powerpoint/2010/main" val="7597586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 data collection forms</a:t>
            </a:r>
            <a:endParaRPr lang="en-US" dirty="0"/>
          </a:p>
        </p:txBody>
      </p:sp>
      <p:sp>
        <p:nvSpPr>
          <p:cNvPr id="3" name="Text Placeholder 2"/>
          <p:cNvSpPr>
            <a:spLocks noGrp="1"/>
          </p:cNvSpPr>
          <p:nvPr>
            <p:ph type="body" sz="quarter" idx="10"/>
          </p:nvPr>
        </p:nvSpPr>
        <p:spPr/>
        <p:txBody>
          <a:bodyPr/>
          <a:lstStyle/>
          <a:p>
            <a:r>
              <a:rPr lang="en-US" dirty="0" smtClean="0">
                <a:solidFill>
                  <a:srgbClr val="005DAA"/>
                </a:solidFill>
              </a:rPr>
              <a:t>Introduction letter and consent script</a:t>
            </a:r>
          </a:p>
          <a:p>
            <a:endParaRPr lang="en-US" sz="700" dirty="0" smtClean="0">
              <a:solidFill>
                <a:srgbClr val="005DAA"/>
              </a:solidFill>
            </a:endParaRPr>
          </a:p>
          <a:p>
            <a:r>
              <a:rPr lang="en-US" dirty="0" smtClean="0">
                <a:solidFill>
                  <a:srgbClr val="005DAA"/>
                </a:solidFill>
              </a:rPr>
              <a:t>Questionnaire</a:t>
            </a:r>
          </a:p>
          <a:p>
            <a:endParaRPr lang="en-US" sz="700" dirty="0" smtClean="0"/>
          </a:p>
          <a:p>
            <a:r>
              <a:rPr lang="en-US" dirty="0" smtClean="0"/>
              <a:t>Tracking form</a:t>
            </a:r>
          </a:p>
          <a:p>
            <a:endParaRPr lang="en-US" sz="700" dirty="0" smtClean="0"/>
          </a:p>
          <a:p>
            <a:r>
              <a:rPr lang="en-US" dirty="0" smtClean="0"/>
              <a:t>Confidential referral form</a:t>
            </a:r>
          </a:p>
          <a:p>
            <a:endParaRPr lang="en-US" sz="700" dirty="0" smtClean="0"/>
          </a:p>
          <a:p>
            <a:r>
              <a:rPr lang="en-US" dirty="0" smtClean="0"/>
              <a:t>Public health materials</a:t>
            </a:r>
            <a:endParaRPr lang="en-US" dirty="0"/>
          </a:p>
        </p:txBody>
      </p:sp>
    </p:spTree>
    <p:extLst>
      <p:ext uri="{BB962C8B-B14F-4D97-AF65-F5344CB8AC3E}">
        <p14:creationId xmlns:p14="http://schemas.microsoft.com/office/powerpoint/2010/main" val="15107946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Opening: Consent Script</a:t>
            </a:r>
            <a:endParaRPr lang="en-US" dirty="0"/>
          </a:p>
        </p:txBody>
      </p:sp>
      <p:sp>
        <p:nvSpPr>
          <p:cNvPr id="3" name="Text Placeholder 2"/>
          <p:cNvSpPr>
            <a:spLocks noGrp="1"/>
          </p:cNvSpPr>
          <p:nvPr>
            <p:ph type="body" sz="quarter" idx="10"/>
          </p:nvPr>
        </p:nvSpPr>
        <p:spPr>
          <a:xfrm>
            <a:off x="457200" y="1158875"/>
            <a:ext cx="4883046" cy="3697938"/>
          </a:xfrm>
        </p:spPr>
        <p:txBody>
          <a:bodyPr>
            <a:normAutofit lnSpcReduction="10000"/>
          </a:bodyPr>
          <a:lstStyle/>
          <a:p>
            <a:r>
              <a:rPr lang="en-US" dirty="0" smtClean="0">
                <a:solidFill>
                  <a:srgbClr val="4D4D4D"/>
                </a:solidFill>
              </a:rPr>
              <a:t>Introduction to the CASPER</a:t>
            </a:r>
          </a:p>
          <a:p>
            <a:r>
              <a:rPr lang="en-US" dirty="0" smtClean="0">
                <a:solidFill>
                  <a:srgbClr val="4D4D4D"/>
                </a:solidFill>
              </a:rPr>
              <a:t>Verbal consent is sufficient</a:t>
            </a:r>
          </a:p>
          <a:p>
            <a:pPr lvl="1"/>
            <a:r>
              <a:rPr lang="en-US" dirty="0" smtClean="0">
                <a:solidFill>
                  <a:srgbClr val="4D4D4D"/>
                </a:solidFill>
              </a:rPr>
              <a:t>No personal identifiers collected</a:t>
            </a:r>
          </a:p>
          <a:p>
            <a:r>
              <a:rPr lang="en-US" dirty="0" smtClean="0">
                <a:solidFill>
                  <a:srgbClr val="4D4D4D"/>
                </a:solidFill>
              </a:rPr>
              <a:t>Provide interviewee’s with written letter</a:t>
            </a:r>
          </a:p>
          <a:p>
            <a:r>
              <a:rPr lang="en-US" dirty="0" smtClean="0">
                <a:solidFill>
                  <a:srgbClr val="4D4D4D"/>
                </a:solidFill>
              </a:rPr>
              <a:t>Follow your local guidance (area IRB)</a:t>
            </a:r>
          </a:p>
          <a:p>
            <a:pPr lvl="1"/>
            <a:r>
              <a:rPr lang="en-US" dirty="0" smtClean="0">
                <a:solidFill>
                  <a:srgbClr val="4D4D4D"/>
                </a:solidFill>
              </a:rPr>
              <a:t>Who you are</a:t>
            </a:r>
          </a:p>
          <a:p>
            <a:pPr lvl="1"/>
            <a:r>
              <a:rPr lang="en-US" dirty="0" smtClean="0">
                <a:solidFill>
                  <a:srgbClr val="4D4D4D"/>
                </a:solidFill>
              </a:rPr>
              <a:t>Why you are there</a:t>
            </a:r>
          </a:p>
          <a:p>
            <a:pPr lvl="1"/>
            <a:r>
              <a:rPr lang="en-US" dirty="0" smtClean="0">
                <a:solidFill>
                  <a:srgbClr val="4D4D4D"/>
                </a:solidFill>
              </a:rPr>
              <a:t>How long it will take</a:t>
            </a:r>
          </a:p>
          <a:p>
            <a:pPr lvl="1"/>
            <a:r>
              <a:rPr lang="en-US" dirty="0" smtClean="0">
                <a:solidFill>
                  <a:srgbClr val="4D4D4D"/>
                </a:solidFill>
              </a:rPr>
              <a:t>Explicit request for consent</a:t>
            </a:r>
          </a:p>
          <a:p>
            <a:pPr lvl="1"/>
            <a:r>
              <a:rPr lang="en-US" dirty="0" smtClean="0">
                <a:solidFill>
                  <a:srgbClr val="4D4D4D"/>
                </a:solidFill>
              </a:rPr>
              <a:t>Phone number for verification or questions</a:t>
            </a:r>
          </a:p>
        </p:txBody>
      </p:sp>
      <p:pic>
        <p:nvPicPr>
          <p:cNvPr id="5" name="Picture 4"/>
          <p:cNvPicPr>
            <a:picLocks noChangeAspect="1"/>
          </p:cNvPicPr>
          <p:nvPr/>
        </p:nvPicPr>
        <p:blipFill rotWithShape="1">
          <a:blip r:embed="rId3"/>
          <a:srcRect l="62593" t="28590" r="13403" b="11977"/>
          <a:stretch/>
        </p:blipFill>
        <p:spPr>
          <a:xfrm>
            <a:off x="5282609" y="1158875"/>
            <a:ext cx="3733976" cy="3697938"/>
          </a:xfrm>
          <a:prstGeom prst="rect">
            <a:avLst/>
          </a:prstGeom>
        </p:spPr>
      </p:pic>
      <p:sp>
        <p:nvSpPr>
          <p:cNvPr id="6" name="Rectangle 5"/>
          <p:cNvSpPr/>
          <p:nvPr/>
        </p:nvSpPr>
        <p:spPr>
          <a:xfrm>
            <a:off x="8083447" y="3429000"/>
            <a:ext cx="472190" cy="123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282610" y="3552670"/>
            <a:ext cx="248762" cy="101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661730" y="3429001"/>
            <a:ext cx="248762" cy="101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621838"/>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 Options</a:t>
            </a:r>
            <a:endParaRPr lang="en-US" dirty="0"/>
          </a:p>
        </p:txBody>
      </p:sp>
      <p:sp>
        <p:nvSpPr>
          <p:cNvPr id="3" name="Text Placeholder 2"/>
          <p:cNvSpPr>
            <a:spLocks noGrp="1"/>
          </p:cNvSpPr>
          <p:nvPr>
            <p:ph type="body" sz="quarter" idx="10"/>
          </p:nvPr>
        </p:nvSpPr>
        <p:spPr>
          <a:xfrm>
            <a:off x="457200" y="1158875"/>
            <a:ext cx="4000500" cy="3341688"/>
          </a:xfrm>
        </p:spPr>
        <p:txBody>
          <a:bodyPr/>
          <a:lstStyle/>
          <a:p>
            <a:r>
              <a:rPr lang="en-US" dirty="0" smtClean="0"/>
              <a:t>Paper Form</a:t>
            </a:r>
            <a:endParaRPr lang="en-US" dirty="0"/>
          </a:p>
        </p:txBody>
      </p:sp>
      <p:sp>
        <p:nvSpPr>
          <p:cNvPr id="4" name="Text Placeholder 2"/>
          <p:cNvSpPr txBox="1">
            <a:spLocks/>
          </p:cNvSpPr>
          <p:nvPr/>
        </p:nvSpPr>
        <p:spPr bwMode="auto">
          <a:xfrm>
            <a:off x="4457700" y="1158875"/>
            <a:ext cx="400050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Electronic Form</a:t>
            </a:r>
          </a:p>
          <a:p>
            <a:pPr lvl="1"/>
            <a:r>
              <a:rPr lang="en-US" dirty="0" smtClean="0"/>
              <a:t>Tablets</a:t>
            </a:r>
          </a:p>
          <a:p>
            <a:pPr lvl="1"/>
            <a:r>
              <a:rPr lang="en-US" dirty="0" smtClean="0"/>
              <a:t>Digital pens</a:t>
            </a:r>
          </a:p>
          <a:p>
            <a:pPr lvl="1"/>
            <a:r>
              <a:rPr lang="en-US" dirty="0" smtClean="0"/>
              <a:t>Cell phones</a:t>
            </a:r>
          </a:p>
          <a:p>
            <a:pPr lvl="1"/>
            <a:r>
              <a:rPr lang="en-US" dirty="0" smtClean="0"/>
              <a:t>PDAs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 b="29165"/>
          <a:stretch/>
        </p:blipFill>
        <p:spPr>
          <a:xfrm>
            <a:off x="6257925" y="1718423"/>
            <a:ext cx="2886075" cy="3344395"/>
          </a:xfrm>
          <a:prstGeom prst="rect">
            <a:avLst/>
          </a:prstGeom>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750" y="1524000"/>
            <a:ext cx="2800282" cy="3365241"/>
          </a:xfrm>
          <a:prstGeom prst="rect">
            <a:avLst/>
          </a:prstGeom>
          <a:noFill/>
          <a:ln w="9525">
            <a:noFill/>
            <a:miter lim="800000"/>
            <a:headEnd/>
            <a:tailEnd/>
          </a:ln>
        </p:spPr>
      </p:pic>
    </p:spTree>
    <p:extLst>
      <p:ext uri="{BB962C8B-B14F-4D97-AF65-F5344CB8AC3E}">
        <p14:creationId xmlns:p14="http://schemas.microsoft.com/office/powerpoint/2010/main" val="312080555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the CASPER Questionnaire</a:t>
            </a:r>
            <a:endParaRPr lang="en-US" dirty="0"/>
          </a:p>
        </p:txBody>
      </p:sp>
      <p:sp>
        <p:nvSpPr>
          <p:cNvPr id="3" name="Text Placeholder 2"/>
          <p:cNvSpPr>
            <a:spLocks noGrp="1"/>
          </p:cNvSpPr>
          <p:nvPr>
            <p:ph type="body" sz="quarter" idx="10"/>
          </p:nvPr>
        </p:nvSpPr>
        <p:spPr>
          <a:xfrm>
            <a:off x="457200" y="1158875"/>
            <a:ext cx="8229600" cy="3741543"/>
          </a:xfrm>
        </p:spPr>
        <p:txBody>
          <a:bodyPr>
            <a:normAutofit fontScale="92500" lnSpcReduction="20000"/>
          </a:bodyPr>
          <a:lstStyle/>
          <a:p>
            <a:r>
              <a:rPr lang="en-US" sz="2325" dirty="0">
                <a:solidFill>
                  <a:srgbClr val="4D4D4D"/>
                </a:solidFill>
              </a:rPr>
              <a:t>Determine the scope and nature of the questions</a:t>
            </a:r>
          </a:p>
          <a:p>
            <a:pPr lvl="1"/>
            <a:r>
              <a:rPr lang="en-US" sz="2325" dirty="0">
                <a:solidFill>
                  <a:srgbClr val="4D4D4D"/>
                </a:solidFill>
              </a:rPr>
              <a:t>Why ask the question</a:t>
            </a:r>
            <a:r>
              <a:rPr lang="en-US" sz="2325" dirty="0" smtClean="0">
                <a:solidFill>
                  <a:srgbClr val="4D4D4D"/>
                </a:solidFill>
              </a:rPr>
              <a:t>? What ACTION can be taken?</a:t>
            </a:r>
            <a:endParaRPr lang="en-US" sz="2325" dirty="0">
              <a:solidFill>
                <a:srgbClr val="4D4D4D"/>
              </a:solidFill>
            </a:endParaRPr>
          </a:p>
          <a:p>
            <a:pPr lvl="1"/>
            <a:r>
              <a:rPr lang="en-US" sz="2325" dirty="0">
                <a:solidFill>
                  <a:srgbClr val="4D4D4D"/>
                </a:solidFill>
              </a:rPr>
              <a:t>What do you already know?</a:t>
            </a:r>
          </a:p>
          <a:p>
            <a:r>
              <a:rPr lang="en-US" sz="2325" dirty="0">
                <a:solidFill>
                  <a:srgbClr val="4D4D4D"/>
                </a:solidFill>
              </a:rPr>
              <a:t>Identify the critical information needed</a:t>
            </a:r>
          </a:p>
          <a:p>
            <a:pPr lvl="1"/>
            <a:r>
              <a:rPr lang="en-US" sz="2325" dirty="0">
                <a:solidFill>
                  <a:srgbClr val="4D4D4D"/>
                </a:solidFill>
              </a:rPr>
              <a:t>Is the question necessary?</a:t>
            </a:r>
          </a:p>
          <a:p>
            <a:pPr lvl="1"/>
            <a:r>
              <a:rPr lang="en-US" sz="2325" dirty="0">
                <a:solidFill>
                  <a:srgbClr val="4D4D4D"/>
                </a:solidFill>
              </a:rPr>
              <a:t>How will the data be used?</a:t>
            </a:r>
          </a:p>
          <a:p>
            <a:pPr lvl="2"/>
            <a:r>
              <a:rPr lang="en-US" sz="2325" dirty="0">
                <a:solidFill>
                  <a:srgbClr val="4D4D4D"/>
                </a:solidFill>
              </a:rPr>
              <a:t>Outline basic analysis </a:t>
            </a:r>
          </a:p>
          <a:p>
            <a:r>
              <a:rPr lang="en-US" sz="2325" dirty="0">
                <a:solidFill>
                  <a:srgbClr val="4D4D4D"/>
                </a:solidFill>
              </a:rPr>
              <a:t>Questionnaire design</a:t>
            </a:r>
          </a:p>
          <a:p>
            <a:pPr lvl="1"/>
            <a:r>
              <a:rPr lang="en-US" sz="2325" dirty="0">
                <a:solidFill>
                  <a:srgbClr val="4D4D4D"/>
                </a:solidFill>
              </a:rPr>
              <a:t>Keep questionnaires short</a:t>
            </a:r>
          </a:p>
          <a:p>
            <a:pPr lvl="1"/>
            <a:r>
              <a:rPr lang="en-US" sz="2325" dirty="0">
                <a:solidFill>
                  <a:srgbClr val="4D4D4D"/>
                </a:solidFill>
              </a:rPr>
              <a:t>Closed-ended questions preferred </a:t>
            </a:r>
          </a:p>
          <a:p>
            <a:pPr lvl="1"/>
            <a:r>
              <a:rPr lang="en-US" sz="2325" dirty="0">
                <a:solidFill>
                  <a:srgbClr val="4D4D4D"/>
                </a:solidFill>
              </a:rPr>
              <a:t>Sensitive information later</a:t>
            </a:r>
          </a:p>
          <a:p>
            <a:pPr lvl="1"/>
            <a:endParaRPr lang="en-US" dirty="0">
              <a:solidFill>
                <a:srgbClr val="4D4D4D"/>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7029" y="2255615"/>
            <a:ext cx="3403146" cy="2678334"/>
          </a:xfrm>
          <a:prstGeom prst="rect">
            <a:avLst/>
          </a:prstGeom>
        </p:spPr>
      </p:pic>
    </p:spTree>
    <p:extLst>
      <p:ext uri="{BB962C8B-B14F-4D97-AF65-F5344CB8AC3E}">
        <p14:creationId xmlns:p14="http://schemas.microsoft.com/office/powerpoint/2010/main" val="1839328676"/>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Pre-Existing Questions for CASPER</a:t>
            </a:r>
            <a:endParaRPr lang="en-US" dirty="0"/>
          </a:p>
        </p:txBody>
      </p:sp>
      <p:sp>
        <p:nvSpPr>
          <p:cNvPr id="3" name="Text Placeholder 2"/>
          <p:cNvSpPr>
            <a:spLocks noGrp="1"/>
          </p:cNvSpPr>
          <p:nvPr>
            <p:ph type="body" sz="quarter" idx="10"/>
          </p:nvPr>
        </p:nvSpPr>
        <p:spPr/>
        <p:txBody>
          <a:bodyPr/>
          <a:lstStyle/>
          <a:p>
            <a:r>
              <a:rPr lang="en-US" dirty="0" smtClean="0"/>
              <a:t>CASPER resources</a:t>
            </a:r>
          </a:p>
          <a:p>
            <a:pPr lvl="1"/>
            <a:r>
              <a:rPr lang="en-US" dirty="0" smtClean="0"/>
              <a:t>CASPER toolkit</a:t>
            </a:r>
          </a:p>
          <a:p>
            <a:pPr lvl="1"/>
            <a:r>
              <a:rPr lang="en-US" dirty="0" smtClean="0"/>
              <a:t>CDC CASPER Website </a:t>
            </a:r>
            <a:r>
              <a:rPr lang="en-US" dirty="0"/>
              <a:t>- </a:t>
            </a:r>
            <a:r>
              <a:rPr lang="en-US" dirty="0">
                <a:solidFill>
                  <a:srgbClr val="005DAA"/>
                </a:solidFill>
                <a:hlinkClick r:id="rId3"/>
              </a:rPr>
              <a:t>http://</a:t>
            </a:r>
            <a:r>
              <a:rPr lang="en-US" dirty="0" smtClean="0">
                <a:solidFill>
                  <a:srgbClr val="005DAA"/>
                </a:solidFill>
                <a:hlinkClick r:id="rId3"/>
              </a:rPr>
              <a:t>www.cdc.gov/nceh/hsb/disaster/casper/</a:t>
            </a:r>
            <a:endParaRPr lang="en-US" dirty="0" smtClean="0">
              <a:solidFill>
                <a:srgbClr val="005DAA"/>
              </a:solidFill>
            </a:endParaRPr>
          </a:p>
          <a:p>
            <a:pPr lvl="1"/>
            <a:r>
              <a:rPr lang="en-US" dirty="0" smtClean="0"/>
              <a:t>Previously used questionnaires</a:t>
            </a:r>
          </a:p>
          <a:p>
            <a:pPr lvl="1"/>
            <a:r>
              <a:rPr lang="en-US" dirty="0" smtClean="0"/>
              <a:t>CSTE Disaster Epidemiology Subcommittee</a:t>
            </a:r>
          </a:p>
          <a:p>
            <a:pPr lvl="1"/>
            <a:r>
              <a:rPr lang="en-US" dirty="0" smtClean="0"/>
              <a:t>Disaster Epidemiology Community of Practice (DECoP)</a:t>
            </a:r>
          </a:p>
          <a:p>
            <a:pPr lvl="1"/>
            <a:r>
              <a:rPr lang="en-US" dirty="0" smtClean="0"/>
              <a:t>NIH Disaster Research Response Project (DR2)</a:t>
            </a:r>
          </a:p>
          <a:p>
            <a:pPr lvl="1"/>
            <a:endParaRPr lang="en-US" sz="700" dirty="0" smtClean="0"/>
          </a:p>
          <a:p>
            <a:r>
              <a:rPr lang="en-US" dirty="0" smtClean="0"/>
              <a:t>CDC resources</a:t>
            </a:r>
          </a:p>
          <a:p>
            <a:pPr lvl="1"/>
            <a:r>
              <a:rPr lang="en-US" dirty="0" smtClean="0"/>
              <a:t>Behavioral Risk Factor Surveillance System (BRFSS)</a:t>
            </a:r>
          </a:p>
          <a:p>
            <a:pPr lvl="1"/>
            <a:r>
              <a:rPr lang="en-US" dirty="0" smtClean="0"/>
              <a:t>National Health and Nutrition Examination Survey (NHANES)</a:t>
            </a:r>
            <a:endParaRPr lang="en-US" dirty="0"/>
          </a:p>
        </p:txBody>
      </p:sp>
    </p:spTree>
    <p:extLst>
      <p:ext uri="{BB962C8B-B14F-4D97-AF65-F5344CB8AC3E}">
        <p14:creationId xmlns:p14="http://schemas.microsoft.com/office/powerpoint/2010/main" val="212447332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Questions</a:t>
            </a:r>
            <a:endParaRPr lang="en-US" dirty="0"/>
          </a:p>
        </p:txBody>
      </p:sp>
      <p:sp>
        <p:nvSpPr>
          <p:cNvPr id="3" name="Text Placeholder 2"/>
          <p:cNvSpPr>
            <a:spLocks noGrp="1"/>
          </p:cNvSpPr>
          <p:nvPr>
            <p:ph type="body" sz="quarter" idx="10"/>
          </p:nvPr>
        </p:nvSpPr>
        <p:spPr>
          <a:xfrm>
            <a:off x="457200" y="1158875"/>
            <a:ext cx="4838701" cy="3341688"/>
          </a:xfrm>
        </p:spPr>
        <p:txBody>
          <a:bodyPr/>
          <a:lstStyle/>
          <a:p>
            <a:r>
              <a:rPr lang="en-US" dirty="0" smtClean="0"/>
              <a:t>Use as few questions as possible</a:t>
            </a:r>
            <a:endParaRPr lang="en-US" sz="700" dirty="0" smtClean="0"/>
          </a:p>
          <a:p>
            <a:r>
              <a:rPr lang="en-US" dirty="0" smtClean="0"/>
              <a:t>Consider the best ways to facilitate recall</a:t>
            </a:r>
            <a:endParaRPr lang="en-US" sz="700" dirty="0" smtClean="0"/>
          </a:p>
          <a:p>
            <a:r>
              <a:rPr lang="en-US" dirty="0"/>
              <a:t>Determine who sees the questionnaire prior to field implementation</a:t>
            </a:r>
          </a:p>
          <a:p>
            <a:r>
              <a:rPr lang="en-US" dirty="0"/>
              <a:t>Pilot test for acceptability, comprehension, and appropriate order </a:t>
            </a:r>
          </a:p>
          <a:p>
            <a:pPr lvl="1"/>
            <a:r>
              <a:rPr lang="en-US" dirty="0"/>
              <a:t>Develop interviewer instructions</a:t>
            </a:r>
          </a:p>
          <a:p>
            <a:pPr lvl="1"/>
            <a:r>
              <a:rPr lang="en-US" dirty="0"/>
              <a:t>Determine average </a:t>
            </a:r>
            <a:r>
              <a:rPr lang="en-US" dirty="0" smtClean="0"/>
              <a:t>completion time</a:t>
            </a:r>
          </a:p>
          <a:p>
            <a:pPr lvl="1"/>
            <a:r>
              <a:rPr lang="en-US" dirty="0" smtClean="0"/>
              <a:t>Incorporate </a:t>
            </a:r>
            <a:r>
              <a:rPr lang="en-US" dirty="0"/>
              <a:t>comments on wording, content, and format</a:t>
            </a:r>
          </a:p>
        </p:txBody>
      </p:sp>
      <p:pic>
        <p:nvPicPr>
          <p:cNvPr id="5" name="Picture 4"/>
          <p:cNvPicPr>
            <a:picLocks noChangeAspect="1"/>
          </p:cNvPicPr>
          <p:nvPr/>
        </p:nvPicPr>
        <p:blipFill rotWithShape="1">
          <a:blip r:embed="rId2"/>
          <a:srcRect l="17110" t="12890" r="59258" b="11036"/>
          <a:stretch/>
        </p:blipFill>
        <p:spPr>
          <a:xfrm>
            <a:off x="5295901" y="274974"/>
            <a:ext cx="3679878" cy="4738223"/>
          </a:xfrm>
          <a:prstGeom prst="rect">
            <a:avLst/>
          </a:prstGeom>
        </p:spPr>
      </p:pic>
    </p:spTree>
    <p:extLst>
      <p:ext uri="{BB962C8B-B14F-4D97-AF65-F5344CB8AC3E}">
        <p14:creationId xmlns:p14="http://schemas.microsoft.com/office/powerpoint/2010/main" val="417181395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Developing Questionnaires</a:t>
            </a:r>
            <a:endParaRPr lang="en-US" dirty="0"/>
          </a:p>
        </p:txBody>
      </p:sp>
      <p:sp>
        <p:nvSpPr>
          <p:cNvPr id="3" name="Text Placeholder 2"/>
          <p:cNvSpPr>
            <a:spLocks noGrp="1"/>
          </p:cNvSpPr>
          <p:nvPr>
            <p:ph type="body" sz="quarter" idx="10"/>
          </p:nvPr>
        </p:nvSpPr>
        <p:spPr>
          <a:xfrm>
            <a:off x="457200" y="1063229"/>
            <a:ext cx="8229600" cy="3341688"/>
          </a:xfrm>
        </p:spPr>
        <p:txBody>
          <a:bodyPr/>
          <a:lstStyle/>
          <a:p>
            <a:r>
              <a:rPr lang="en-US" dirty="0" smtClean="0"/>
              <a:t>Modifying pre-existing questions</a:t>
            </a:r>
          </a:p>
          <a:p>
            <a:pPr lvl="1"/>
            <a:r>
              <a:rPr lang="en-US" dirty="0" smtClean="0"/>
              <a:t>Changing individual questions to household</a:t>
            </a:r>
          </a:p>
          <a:p>
            <a:pPr lvl="1"/>
            <a:endParaRPr lang="en-US" sz="700" dirty="0" smtClean="0"/>
          </a:p>
          <a:p>
            <a:r>
              <a:rPr lang="en-US" dirty="0" smtClean="0"/>
              <a:t>Who pilot tests your questionnaire?</a:t>
            </a:r>
          </a:p>
          <a:p>
            <a:pPr lvl="1"/>
            <a:r>
              <a:rPr lang="en-US" dirty="0"/>
              <a:t>P</a:t>
            </a:r>
            <a:r>
              <a:rPr lang="en-US" dirty="0" smtClean="0"/>
              <a:t>ilot test your questionnaire with participants who are similar to the sampled population, but not a part of the sampled population </a:t>
            </a:r>
          </a:p>
          <a:p>
            <a:pPr lvl="1"/>
            <a:r>
              <a:rPr lang="en-US" dirty="0" smtClean="0"/>
              <a:t>If no time allows, do the best you can</a:t>
            </a:r>
          </a:p>
          <a:p>
            <a:pPr lvl="1"/>
            <a:endParaRPr lang="en-US" sz="700" dirty="0" smtClean="0"/>
          </a:p>
          <a:p>
            <a:r>
              <a:rPr lang="en-US" dirty="0" smtClean="0"/>
              <a:t>Who sees the questionnaire prior to field implementation?</a:t>
            </a:r>
          </a:p>
          <a:p>
            <a:pPr lvl="1"/>
            <a:r>
              <a:rPr lang="en-US" dirty="0" smtClean="0"/>
              <a:t>Key stakeholders</a:t>
            </a:r>
          </a:p>
          <a:p>
            <a:pPr lvl="2"/>
            <a:r>
              <a:rPr lang="en-US" dirty="0" smtClean="0"/>
              <a:t>Do not release your questionnaire to the media or public as it may bias your results</a:t>
            </a:r>
          </a:p>
        </p:txBody>
      </p:sp>
    </p:spTree>
    <p:extLst>
      <p:ext uri="{BB962C8B-B14F-4D97-AF65-F5344CB8AC3E}">
        <p14:creationId xmlns:p14="http://schemas.microsoft.com/office/powerpoint/2010/main" val="2841840385"/>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Questionnaires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4457" y="129779"/>
            <a:ext cx="3759468" cy="4826189"/>
          </a:xfrm>
          <a:prstGeom prst="rect">
            <a:avLst/>
          </a:prstGeom>
        </p:spPr>
      </p:pic>
      <p:pic>
        <p:nvPicPr>
          <p:cNvPr id="5" name="Picture 4"/>
          <p:cNvPicPr>
            <a:picLocks noChangeAspect="1" noChangeArrowheads="1"/>
          </p:cNvPicPr>
          <p:nvPr/>
        </p:nvPicPr>
        <p:blipFill rotWithShape="1">
          <a:blip r:embed="rId3" cstate="print"/>
          <a:srcRect b="3221"/>
          <a:stretch/>
        </p:blipFill>
        <p:spPr bwMode="auto">
          <a:xfrm>
            <a:off x="676274" y="1063230"/>
            <a:ext cx="3764479" cy="3892738"/>
          </a:xfrm>
          <a:prstGeom prst="rect">
            <a:avLst/>
          </a:prstGeom>
          <a:noFill/>
          <a:ln w="9525">
            <a:noFill/>
            <a:miter lim="800000"/>
            <a:headEnd/>
            <a:tailEnd/>
          </a:ln>
        </p:spPr>
      </p:pic>
    </p:spTree>
    <p:extLst>
      <p:ext uri="{BB962C8B-B14F-4D97-AF65-F5344CB8AC3E}">
        <p14:creationId xmlns:p14="http://schemas.microsoft.com/office/powerpoint/2010/main" val="2329701779"/>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Standardization Procedures</a:t>
            </a:r>
            <a:endParaRPr lang="en-US" dirty="0"/>
          </a:p>
        </p:txBody>
      </p:sp>
      <p:sp>
        <p:nvSpPr>
          <p:cNvPr id="3" name="Text Placeholder 2"/>
          <p:cNvSpPr>
            <a:spLocks noGrp="1"/>
          </p:cNvSpPr>
          <p:nvPr>
            <p:ph type="body" sz="quarter" idx="10"/>
          </p:nvPr>
        </p:nvSpPr>
        <p:spPr>
          <a:xfrm>
            <a:off x="457200" y="1063229"/>
            <a:ext cx="8229600" cy="3245174"/>
          </a:xfrm>
        </p:spPr>
        <p:txBody>
          <a:bodyPr/>
          <a:lstStyle/>
          <a:p>
            <a:r>
              <a:rPr lang="en-US" dirty="0" smtClean="0"/>
              <a:t>Standardization increases reliability of data</a:t>
            </a:r>
          </a:p>
          <a:p>
            <a:endParaRPr lang="en-US" sz="700" dirty="0" smtClean="0"/>
          </a:p>
          <a:p>
            <a:r>
              <a:rPr lang="en-US" dirty="0" smtClean="0"/>
              <a:t>Tips for standardization</a:t>
            </a:r>
          </a:p>
          <a:p>
            <a:pPr lvl="1"/>
            <a:r>
              <a:rPr lang="en-US" dirty="0" smtClean="0"/>
              <a:t>Ask the question in the </a:t>
            </a:r>
            <a:r>
              <a:rPr lang="en-US" i="1" dirty="0" smtClean="0"/>
              <a:t>same order </a:t>
            </a:r>
            <a:r>
              <a:rPr lang="en-US" dirty="0" smtClean="0"/>
              <a:t>with </a:t>
            </a:r>
            <a:r>
              <a:rPr lang="en-US" i="1" dirty="0" smtClean="0"/>
              <a:t>exact wording</a:t>
            </a:r>
          </a:p>
          <a:p>
            <a:pPr lvl="1"/>
            <a:r>
              <a:rPr lang="en-US" dirty="0" smtClean="0"/>
              <a:t>Don’t prefill questions or finish respondents sentences</a:t>
            </a:r>
          </a:p>
          <a:p>
            <a:pPr lvl="1"/>
            <a:r>
              <a:rPr lang="en-US" dirty="0" smtClean="0"/>
              <a:t>Read the entire question</a:t>
            </a:r>
          </a:p>
          <a:p>
            <a:pPr lvl="1"/>
            <a:r>
              <a:rPr lang="en-US" dirty="0" smtClean="0"/>
              <a:t>Record answer verbatim</a:t>
            </a:r>
          </a:p>
          <a:p>
            <a:pPr lvl="1"/>
            <a:endParaRPr lang="en-US" sz="700" dirty="0" smtClean="0"/>
          </a:p>
          <a:p>
            <a:r>
              <a:rPr lang="en-US" dirty="0" smtClean="0"/>
              <a:t>Departures from standardization</a:t>
            </a:r>
          </a:p>
          <a:p>
            <a:pPr lvl="1"/>
            <a:r>
              <a:rPr lang="en-US" dirty="0" smtClean="0"/>
              <a:t>Changing wording = asking different questions</a:t>
            </a:r>
          </a:p>
          <a:p>
            <a:pPr lvl="1"/>
            <a:r>
              <a:rPr lang="en-US" dirty="0" smtClean="0"/>
              <a:t>If respondents have difficulty….pause!</a:t>
            </a:r>
          </a:p>
          <a:p>
            <a:pPr lvl="1"/>
            <a:r>
              <a:rPr lang="en-US" dirty="0" smtClean="0"/>
              <a:t>Document any departures </a:t>
            </a:r>
            <a:endParaRPr lang="en-US" dirty="0"/>
          </a:p>
        </p:txBody>
      </p:sp>
    </p:spTree>
    <p:extLst>
      <p:ext uri="{BB962C8B-B14F-4D97-AF65-F5344CB8AC3E}">
        <p14:creationId xmlns:p14="http://schemas.microsoft.com/office/powerpoint/2010/main" val="309396679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495" r="12724"/>
          <a:stretch/>
        </p:blipFill>
        <p:spPr>
          <a:xfrm>
            <a:off x="6292517" y="2475125"/>
            <a:ext cx="2406316" cy="2454850"/>
          </a:xfrm>
          <a:prstGeom prst="rect">
            <a:avLst/>
          </a:prstGeom>
          <a:ln w="19050">
            <a:solidFill>
              <a:srgbClr val="000000"/>
            </a:solidFill>
          </a:ln>
        </p:spPr>
      </p:pic>
      <p:sp>
        <p:nvSpPr>
          <p:cNvPr id="16" name="Title 15"/>
          <p:cNvSpPr>
            <a:spLocks noGrp="1"/>
          </p:cNvSpPr>
          <p:nvPr>
            <p:ph type="title"/>
          </p:nvPr>
        </p:nvSpPr>
        <p:spPr/>
        <p:txBody>
          <a:bodyPr/>
          <a:lstStyle/>
          <a:p>
            <a:r>
              <a:rPr lang="en-US" dirty="0" smtClean="0"/>
              <a:t>CDC/WHO Definition of Disasters</a:t>
            </a:r>
            <a:endParaRPr lang="en-US" dirty="0"/>
          </a:p>
        </p:txBody>
      </p:sp>
      <p:sp>
        <p:nvSpPr>
          <p:cNvPr id="3" name="Content Placeholder 2"/>
          <p:cNvSpPr>
            <a:spLocks noGrp="1"/>
          </p:cNvSpPr>
          <p:nvPr>
            <p:ph type="body" sz="quarter" idx="10"/>
          </p:nvPr>
        </p:nvSpPr>
        <p:spPr/>
        <p:txBody>
          <a:bodyPr/>
          <a:lstStyle/>
          <a:p>
            <a:pPr marL="0" indent="0">
              <a:buNone/>
            </a:pPr>
            <a:r>
              <a:rPr lang="en-US" i="1" dirty="0"/>
              <a:t>A </a:t>
            </a:r>
            <a:r>
              <a:rPr lang="en-US" i="1" dirty="0">
                <a:solidFill>
                  <a:srgbClr val="5F5F5F"/>
                </a:solidFill>
              </a:rPr>
              <a:t>serious</a:t>
            </a:r>
            <a:r>
              <a:rPr lang="en-US" i="1" dirty="0"/>
              <a:t> disruption of the functioning of society, causing widespread human, material or environmental losses, that </a:t>
            </a:r>
            <a:r>
              <a:rPr lang="en-US" i="1" dirty="0">
                <a:solidFill>
                  <a:srgbClr val="005DAA"/>
                </a:solidFill>
              </a:rPr>
              <a:t>exceeds the local capacity to respond </a:t>
            </a:r>
            <a:r>
              <a:rPr lang="en-US" i="1" dirty="0"/>
              <a:t>and </a:t>
            </a:r>
            <a:r>
              <a:rPr lang="en-US" i="1" dirty="0">
                <a:solidFill>
                  <a:srgbClr val="0D65AE"/>
                </a:solidFill>
              </a:rPr>
              <a:t>calls</a:t>
            </a:r>
            <a:r>
              <a:rPr lang="en-US" i="1" dirty="0">
                <a:solidFill>
                  <a:srgbClr val="005DAA"/>
                </a:solidFill>
              </a:rPr>
              <a:t> for external </a:t>
            </a:r>
            <a:r>
              <a:rPr lang="en-US" i="1" dirty="0" smtClean="0">
                <a:solidFill>
                  <a:srgbClr val="005DAA"/>
                </a:solidFill>
              </a:rPr>
              <a:t>assistance</a:t>
            </a:r>
            <a:r>
              <a:rPr lang="en-US" sz="1600" i="1" baseline="30000" dirty="0" smtClean="0">
                <a:solidFill>
                  <a:srgbClr val="005DAA"/>
                </a:solidFill>
              </a:rPr>
              <a:t>*</a:t>
            </a:r>
            <a:endParaRPr lang="en-US" sz="1600" i="1" dirty="0">
              <a:solidFill>
                <a:srgbClr val="005DAA"/>
              </a:solidFill>
            </a:endParaRPr>
          </a:p>
          <a:p>
            <a:endParaRPr lang="en-US" dirty="0"/>
          </a:p>
        </p:txBody>
      </p:sp>
      <p:pic>
        <p:nvPicPr>
          <p:cNvPr id="6" name="Picture 3" descr="\\cdc.gov\private\L314\RHN9\My Pictures\Tornadoes\IMG00033-20110510-17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784" y="2475125"/>
            <a:ext cx="2367908" cy="2463492"/>
          </a:xfrm>
          <a:prstGeom prst="rect">
            <a:avLst/>
          </a:prstGeom>
          <a:noFill/>
          <a:ln w="28575">
            <a:solidFill>
              <a:srgbClr val="0F0F0F"/>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568753" y="2075015"/>
            <a:ext cx="2259641" cy="400110"/>
          </a:xfrm>
          <a:prstGeom prst="rect">
            <a:avLst/>
          </a:prstGeom>
          <a:noFill/>
        </p:spPr>
        <p:txBody>
          <a:bodyPr wrap="square" rtlCol="0">
            <a:spAutoFit/>
          </a:bodyPr>
          <a:lstStyle/>
          <a:p>
            <a:pPr algn="ctr"/>
            <a:r>
              <a:rPr lang="en-US" sz="2000" dirty="0" smtClean="0">
                <a:solidFill>
                  <a:srgbClr val="5F5F5F"/>
                </a:solidFill>
                <a:latin typeface="Calibri" panose="020F0502020204030204" pitchFamily="34" charset="0"/>
              </a:rPr>
              <a:t>Human-Induced</a:t>
            </a:r>
            <a:endParaRPr lang="en-US" sz="2000" dirty="0">
              <a:solidFill>
                <a:srgbClr val="5F5F5F"/>
              </a:solidFill>
              <a:latin typeface="Calibri" panose="020F0502020204030204" pitchFamily="34" charset="0"/>
            </a:endParaRPr>
          </a:p>
        </p:txBody>
      </p:sp>
      <p:sp>
        <p:nvSpPr>
          <p:cNvPr id="10" name="TextBox 9"/>
          <p:cNvSpPr txBox="1"/>
          <p:nvPr/>
        </p:nvSpPr>
        <p:spPr>
          <a:xfrm>
            <a:off x="6280484" y="2092507"/>
            <a:ext cx="2517900" cy="400110"/>
          </a:xfrm>
          <a:prstGeom prst="rect">
            <a:avLst/>
          </a:prstGeom>
          <a:noFill/>
        </p:spPr>
        <p:txBody>
          <a:bodyPr wrap="square" rtlCol="0">
            <a:spAutoFit/>
          </a:bodyPr>
          <a:lstStyle/>
          <a:p>
            <a:pPr algn="ctr"/>
            <a:r>
              <a:rPr lang="en-US" sz="2000" dirty="0" smtClean="0">
                <a:solidFill>
                  <a:srgbClr val="5F5F5F"/>
                </a:solidFill>
                <a:latin typeface="Calibri" panose="020F0502020204030204" pitchFamily="34" charset="0"/>
              </a:rPr>
              <a:t>Complex emergencies</a:t>
            </a:r>
            <a:endParaRPr lang="en-US" sz="2000" dirty="0">
              <a:solidFill>
                <a:srgbClr val="5F5F5F"/>
              </a:solidFill>
              <a:latin typeface="Calibri" panose="020F0502020204030204" pitchFamily="34" charset="0"/>
            </a:endParaRPr>
          </a:p>
        </p:txBody>
      </p:sp>
      <p:sp>
        <p:nvSpPr>
          <p:cNvPr id="11" name="TextBox 10"/>
          <p:cNvSpPr txBox="1"/>
          <p:nvPr/>
        </p:nvSpPr>
        <p:spPr>
          <a:xfrm>
            <a:off x="765481" y="2092507"/>
            <a:ext cx="1966587" cy="400110"/>
          </a:xfrm>
          <a:prstGeom prst="rect">
            <a:avLst/>
          </a:prstGeom>
          <a:noFill/>
        </p:spPr>
        <p:txBody>
          <a:bodyPr wrap="square" rtlCol="0">
            <a:spAutoFit/>
          </a:bodyPr>
          <a:lstStyle/>
          <a:p>
            <a:pPr algn="ctr"/>
            <a:r>
              <a:rPr lang="en-US" sz="2000" dirty="0" smtClean="0">
                <a:solidFill>
                  <a:srgbClr val="5F5F5F"/>
                </a:solidFill>
                <a:latin typeface="Calibri" panose="020F0502020204030204" pitchFamily="34" charset="0"/>
              </a:rPr>
              <a:t>Natural hazards</a:t>
            </a:r>
            <a:endParaRPr lang="en-US" sz="2000" dirty="0">
              <a:solidFill>
                <a:srgbClr val="5F5F5F"/>
              </a:solidFill>
              <a:latin typeface="Calibri" panose="020F050202020403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724" r="16451"/>
          <a:stretch/>
        </p:blipFill>
        <p:spPr>
          <a:xfrm>
            <a:off x="3503340" y="2492617"/>
            <a:ext cx="2390465" cy="2446000"/>
          </a:xfrm>
          <a:prstGeom prst="rect">
            <a:avLst/>
          </a:prstGeom>
          <a:ln w="19050">
            <a:solidFill>
              <a:srgbClr val="000000"/>
            </a:solidFill>
          </a:ln>
        </p:spPr>
      </p:pic>
      <p:sp>
        <p:nvSpPr>
          <p:cNvPr id="12" name="TextBox 11"/>
          <p:cNvSpPr txBox="1"/>
          <p:nvPr/>
        </p:nvSpPr>
        <p:spPr>
          <a:xfrm>
            <a:off x="8638673" y="4784728"/>
            <a:ext cx="588623" cy="307777"/>
          </a:xfrm>
          <a:prstGeom prst="rect">
            <a:avLst/>
          </a:prstGeom>
          <a:noFill/>
        </p:spPr>
        <p:txBody>
          <a:bodyPr wrap="none" rtlCol="0">
            <a:spAutoFit/>
          </a:bodyPr>
          <a:lstStyle/>
          <a:p>
            <a:r>
              <a:rPr lang="en-US" sz="1400" i="1" dirty="0" smtClean="0">
                <a:solidFill>
                  <a:srgbClr val="0D65AE"/>
                </a:solidFill>
              </a:rPr>
              <a:t>*CDC</a:t>
            </a:r>
            <a:endParaRPr lang="en-US" sz="1400" i="1" dirty="0">
              <a:solidFill>
                <a:srgbClr val="0D65AE"/>
              </a:solidFill>
            </a:endParaRPr>
          </a:p>
        </p:txBody>
      </p:sp>
    </p:spTree>
    <p:extLst>
      <p:ext uri="{BB962C8B-B14F-4D97-AF65-F5344CB8AC3E}">
        <p14:creationId xmlns:p14="http://schemas.microsoft.com/office/powerpoint/2010/main" val="367807348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CASPER Sampling (First Stage)</a:t>
            </a:r>
            <a:endParaRPr lang="en-US" dirty="0"/>
          </a:p>
        </p:txBody>
      </p:sp>
    </p:spTree>
    <p:extLst>
      <p:ext uri="{BB962C8B-B14F-4D97-AF65-F5344CB8AC3E}">
        <p14:creationId xmlns:p14="http://schemas.microsoft.com/office/powerpoint/2010/main" val="378532118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Phases</a:t>
            </a:r>
            <a:endParaRPr lang="en-US" dirty="0"/>
          </a:p>
        </p:txBody>
      </p:sp>
      <p:sp>
        <p:nvSpPr>
          <p:cNvPr id="3" name="Text Placeholder 2"/>
          <p:cNvSpPr>
            <a:spLocks noGrp="1"/>
          </p:cNvSpPr>
          <p:nvPr>
            <p:ph type="body" sz="quarter" idx="10"/>
          </p:nvPr>
        </p:nvSpPr>
        <p:spPr/>
        <p:txBody>
          <a:bodyPr/>
          <a:lstStyle/>
          <a:p>
            <a:r>
              <a:rPr lang="en-US" dirty="0" smtClean="0"/>
              <a:t>Prepare for the CASPER</a:t>
            </a:r>
          </a:p>
          <a:p>
            <a:pPr lvl="1"/>
            <a:r>
              <a:rPr lang="en-US" dirty="0"/>
              <a:t>Determine </a:t>
            </a:r>
            <a:r>
              <a:rPr lang="en-US" dirty="0" smtClean="0"/>
              <a:t>objectives and assessment area</a:t>
            </a:r>
            <a:endParaRPr lang="en-US" dirty="0"/>
          </a:p>
          <a:p>
            <a:pPr lvl="1"/>
            <a:r>
              <a:rPr lang="en-US" dirty="0" smtClean="0"/>
              <a:t>Develop questionnaire and forms</a:t>
            </a:r>
            <a:endParaRPr lang="en-US" dirty="0"/>
          </a:p>
          <a:p>
            <a:pPr lvl="1"/>
            <a:r>
              <a:rPr lang="en-US" dirty="0">
                <a:solidFill>
                  <a:srgbClr val="005DAA"/>
                </a:solidFill>
              </a:rPr>
              <a:t>Select first stage sample (30 clusters</a:t>
            </a:r>
            <a:r>
              <a:rPr lang="en-US" dirty="0" smtClean="0">
                <a:solidFill>
                  <a:srgbClr val="005DAA"/>
                </a:solidFill>
              </a:rPr>
              <a:t>)</a:t>
            </a:r>
            <a:endParaRPr lang="en-US" sz="700" dirty="0" smtClean="0">
              <a:solidFill>
                <a:srgbClr val="005DAA"/>
              </a:solidFill>
            </a:endParaRPr>
          </a:p>
          <a:p>
            <a:r>
              <a:rPr lang="en-US" dirty="0" smtClean="0"/>
              <a:t>Conduct the CASPER in the field</a:t>
            </a:r>
          </a:p>
          <a:p>
            <a:pPr lvl="1"/>
            <a:r>
              <a:rPr lang="en-US" dirty="0" smtClean="0"/>
              <a:t>Organize and train assessment teams</a:t>
            </a:r>
          </a:p>
          <a:p>
            <a:pPr lvl="1"/>
            <a:r>
              <a:rPr lang="en-US" dirty="0"/>
              <a:t>Select second stage of sample (7 households</a:t>
            </a:r>
            <a:r>
              <a:rPr lang="en-US" dirty="0" smtClean="0"/>
              <a:t>) in the field</a:t>
            </a:r>
          </a:p>
          <a:p>
            <a:r>
              <a:rPr lang="en-US" dirty="0" smtClean="0"/>
              <a:t>Analyze the data</a:t>
            </a:r>
          </a:p>
          <a:p>
            <a:pPr lvl="1"/>
            <a:r>
              <a:rPr lang="en-US" dirty="0" smtClean="0"/>
              <a:t>Calculate weighted frequencies and percentages</a:t>
            </a:r>
          </a:p>
          <a:p>
            <a:r>
              <a:rPr lang="en-US" dirty="0" smtClean="0"/>
              <a:t>Write the report and share results</a:t>
            </a:r>
            <a:endParaRPr lang="en-US" dirty="0"/>
          </a:p>
        </p:txBody>
      </p:sp>
    </p:spTree>
    <p:extLst>
      <p:ext uri="{BB962C8B-B14F-4D97-AF65-F5344CB8AC3E}">
        <p14:creationId xmlns:p14="http://schemas.microsoft.com/office/powerpoint/2010/main" val="232314658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Selecting Clusters</a:t>
            </a:r>
            <a:endParaRPr lang="en-US" dirty="0"/>
          </a:p>
        </p:txBody>
      </p:sp>
      <p:sp>
        <p:nvSpPr>
          <p:cNvPr id="3" name="Text Placeholder 2"/>
          <p:cNvSpPr>
            <a:spLocks noGrp="1"/>
          </p:cNvSpPr>
          <p:nvPr>
            <p:ph type="body" sz="quarter" idx="10"/>
          </p:nvPr>
        </p:nvSpPr>
        <p:spPr/>
        <p:txBody>
          <a:bodyPr/>
          <a:lstStyle/>
          <a:p>
            <a:r>
              <a:rPr lang="en-US" dirty="0" smtClean="0"/>
              <a:t>What is a cluster?</a:t>
            </a:r>
          </a:p>
          <a:p>
            <a:pPr lvl="1"/>
            <a:r>
              <a:rPr lang="en-US" dirty="0" smtClean="0"/>
              <a:t>Mutually exclusive</a:t>
            </a:r>
          </a:p>
          <a:p>
            <a:pPr lvl="1"/>
            <a:r>
              <a:rPr lang="en-US" dirty="0" smtClean="0"/>
              <a:t>Known number of households</a:t>
            </a:r>
          </a:p>
          <a:p>
            <a:pPr lvl="1"/>
            <a:endParaRPr lang="en-US" sz="700" dirty="0" smtClean="0"/>
          </a:p>
          <a:p>
            <a:r>
              <a:rPr lang="en-US" dirty="0" smtClean="0"/>
              <a:t>Census blocks are ideal clusters</a:t>
            </a:r>
          </a:p>
          <a:p>
            <a:endParaRPr lang="en-US" sz="700" dirty="0" smtClean="0"/>
          </a:p>
          <a:p>
            <a:r>
              <a:rPr lang="en-US" dirty="0" smtClean="0"/>
              <a:t>Select with </a:t>
            </a:r>
            <a:r>
              <a:rPr lang="en-US" dirty="0" smtClean="0">
                <a:solidFill>
                  <a:srgbClr val="005DAA"/>
                </a:solidFill>
              </a:rPr>
              <a:t>probability proportional to size</a:t>
            </a:r>
          </a:p>
          <a:p>
            <a:pPr lvl="1"/>
            <a:r>
              <a:rPr lang="en-US" dirty="0" smtClean="0"/>
              <a:t>This ensures that clusters with more households have a higher chance of being selected</a:t>
            </a:r>
          </a:p>
          <a:p>
            <a:pPr lvl="1"/>
            <a:r>
              <a:rPr lang="en-US" dirty="0" smtClean="0"/>
              <a:t>All data are </a:t>
            </a:r>
            <a:r>
              <a:rPr lang="en-US" dirty="0" smtClean="0">
                <a:solidFill>
                  <a:srgbClr val="005DAA"/>
                </a:solidFill>
              </a:rPr>
              <a:t>weighted </a:t>
            </a:r>
            <a:r>
              <a:rPr lang="en-US" dirty="0" smtClean="0"/>
              <a:t>to obtain population estimates</a:t>
            </a:r>
            <a:endParaRPr lang="en-US" dirty="0" smtClean="0">
              <a:solidFill>
                <a:srgbClr val="005DAA"/>
              </a:solidFill>
            </a:endParaRPr>
          </a:p>
        </p:txBody>
      </p:sp>
    </p:spTree>
    <p:extLst>
      <p:ext uri="{BB962C8B-B14F-4D97-AF65-F5344CB8AC3E}">
        <p14:creationId xmlns:p14="http://schemas.microsoft.com/office/powerpoint/2010/main" val="210382312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Overview</a:t>
            </a:r>
            <a:endParaRPr lang="en-US" dirty="0"/>
          </a:p>
        </p:txBody>
      </p:sp>
      <p:sp>
        <p:nvSpPr>
          <p:cNvPr id="3" name="Text Placeholder 2"/>
          <p:cNvSpPr>
            <a:spLocks noGrp="1"/>
          </p:cNvSpPr>
          <p:nvPr>
            <p:ph type="body" sz="quarter" idx="10"/>
          </p:nvPr>
        </p:nvSpPr>
        <p:spPr/>
        <p:txBody>
          <a:bodyPr/>
          <a:lstStyle/>
          <a:p>
            <a:r>
              <a:rPr lang="en-US" dirty="0" smtClean="0"/>
              <a:t>List all census blocks in the sampling frame with their corresponding number of households</a:t>
            </a:r>
          </a:p>
          <a:p>
            <a:pPr lvl="1"/>
            <a:r>
              <a:rPr lang="en-US" dirty="0" smtClean="0"/>
              <a:t>Download from the Census website</a:t>
            </a:r>
          </a:p>
          <a:p>
            <a:pPr lvl="1"/>
            <a:endParaRPr lang="en-US" sz="700" dirty="0"/>
          </a:p>
          <a:p>
            <a:r>
              <a:rPr lang="en-US" dirty="0" smtClean="0"/>
              <a:t>Number each household</a:t>
            </a:r>
          </a:p>
          <a:p>
            <a:endParaRPr lang="en-US" sz="700" dirty="0" smtClean="0"/>
          </a:p>
          <a:p>
            <a:r>
              <a:rPr lang="en-US" dirty="0" smtClean="0"/>
              <a:t>Randomly select 30 clusters using </a:t>
            </a:r>
            <a:r>
              <a:rPr lang="en-US" dirty="0" smtClean="0">
                <a:solidFill>
                  <a:srgbClr val="005DAA"/>
                </a:solidFill>
              </a:rPr>
              <a:t>probability proportional to size </a:t>
            </a:r>
            <a:r>
              <a:rPr lang="en-US" dirty="0" smtClean="0"/>
              <a:t>(number of households)</a:t>
            </a:r>
          </a:p>
          <a:p>
            <a:pPr lvl="1"/>
            <a:r>
              <a:rPr lang="en-US" dirty="0" smtClean="0"/>
              <a:t>Some clusters may be chosen twice</a:t>
            </a:r>
          </a:p>
          <a:p>
            <a:pPr lvl="1"/>
            <a:endParaRPr lang="en-US" sz="700" dirty="0" smtClean="0"/>
          </a:p>
          <a:p>
            <a:r>
              <a:rPr lang="en-US" dirty="0" smtClean="0"/>
              <a:t>Map the 30 clusters using the Census website or GIS software</a:t>
            </a:r>
            <a:endParaRPr lang="en-US" dirty="0"/>
          </a:p>
        </p:txBody>
      </p:sp>
    </p:spTree>
    <p:extLst>
      <p:ext uri="{BB962C8B-B14F-4D97-AF65-F5344CB8AC3E}">
        <p14:creationId xmlns:p14="http://schemas.microsoft.com/office/powerpoint/2010/main" val="2320160734"/>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FactFinder2 Website: County Level</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rotWithShape="1">
          <a:blip r:embed="rId3"/>
          <a:srcRect t="10351" r="50742" b="32875"/>
          <a:stretch/>
        </p:blipFill>
        <p:spPr>
          <a:xfrm>
            <a:off x="457200" y="1082675"/>
            <a:ext cx="8229600" cy="3794125"/>
          </a:xfrm>
          <a:prstGeom prst="rect">
            <a:avLst/>
          </a:prstGeom>
        </p:spPr>
      </p:pic>
      <p:sp>
        <p:nvSpPr>
          <p:cNvPr id="6" name="Rectangle 5"/>
          <p:cNvSpPr/>
          <p:nvPr/>
        </p:nvSpPr>
        <p:spPr>
          <a:xfrm>
            <a:off x="4439039" y="4719735"/>
            <a:ext cx="914400" cy="157065"/>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27815" y="4562767"/>
            <a:ext cx="5658985" cy="338554"/>
          </a:xfrm>
          <a:prstGeom prst="rect">
            <a:avLst/>
          </a:prstGeom>
          <a:noFill/>
        </p:spPr>
        <p:txBody>
          <a:bodyPr wrap="none" rtlCol="0">
            <a:spAutoFit/>
          </a:bodyPr>
          <a:lstStyle/>
          <a:p>
            <a:r>
              <a:rPr lang="en-US" sz="1600" dirty="0" smtClean="0">
                <a:solidFill>
                  <a:srgbClr val="005DAA"/>
                </a:solidFill>
              </a:rPr>
              <a:t>http://factfinder2.census.gov/faces/nav/jsf/pages/index.xhtml</a:t>
            </a:r>
            <a:endParaRPr lang="en-US" sz="1600" dirty="0">
              <a:solidFill>
                <a:srgbClr val="005DAA"/>
              </a:solidFill>
            </a:endParaRPr>
          </a:p>
        </p:txBody>
      </p:sp>
    </p:spTree>
    <p:extLst>
      <p:ext uri="{BB962C8B-B14F-4D97-AF65-F5344CB8AC3E}">
        <p14:creationId xmlns:p14="http://schemas.microsoft.com/office/powerpoint/2010/main" val="222166476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ArcGIS 10 CASPER Toolkit</a:t>
            </a:r>
            <a:endParaRPr lang="en-US" dirty="0"/>
          </a:p>
        </p:txBody>
      </p:sp>
      <p:pic>
        <p:nvPicPr>
          <p:cNvPr id="8" name="Picture 7"/>
          <p:cNvPicPr>
            <a:picLocks noChangeAspect="1"/>
          </p:cNvPicPr>
          <p:nvPr/>
        </p:nvPicPr>
        <p:blipFill rotWithShape="1">
          <a:blip r:embed="rId2"/>
          <a:srcRect l="16133" t="35058" r="66133" b="39356"/>
          <a:stretch/>
        </p:blipFill>
        <p:spPr>
          <a:xfrm>
            <a:off x="4924425" y="2646522"/>
            <a:ext cx="4095750" cy="2363628"/>
          </a:xfrm>
          <a:prstGeom prst="rect">
            <a:avLst/>
          </a:prstGeom>
          <a:ln>
            <a:solidFill>
              <a:srgbClr val="005DAA"/>
            </a:solidFill>
          </a:ln>
        </p:spPr>
      </p:pic>
      <p:sp>
        <p:nvSpPr>
          <p:cNvPr id="3" name="Text Placeholder 2"/>
          <p:cNvSpPr>
            <a:spLocks noGrp="1"/>
          </p:cNvSpPr>
          <p:nvPr>
            <p:ph type="body" sz="quarter" idx="10"/>
          </p:nvPr>
        </p:nvSpPr>
        <p:spPr>
          <a:xfrm>
            <a:off x="457199" y="1158875"/>
            <a:ext cx="8562975" cy="3341688"/>
          </a:xfrm>
        </p:spPr>
        <p:txBody>
          <a:bodyPr/>
          <a:lstStyle/>
          <a:p>
            <a:r>
              <a:rPr lang="en-US" dirty="0" smtClean="0"/>
              <a:t>Any sampling frame</a:t>
            </a:r>
          </a:p>
          <a:p>
            <a:pPr lvl="1"/>
            <a:r>
              <a:rPr lang="en-US" dirty="0" smtClean="0"/>
              <a:t>Not limited to county or groups of counties</a:t>
            </a:r>
          </a:p>
          <a:p>
            <a:pPr lvl="1"/>
            <a:r>
              <a:rPr lang="en-US" dirty="0" smtClean="0"/>
              <a:t>Can use zip codes, landmarks, disaster track, shapefiles, etc.</a:t>
            </a:r>
          </a:p>
          <a:p>
            <a:pPr lvl="1"/>
            <a:r>
              <a:rPr lang="en-US" dirty="0" smtClean="0"/>
              <a:t>Contact Amy Schnall (</a:t>
            </a:r>
            <a:r>
              <a:rPr lang="en-US" dirty="0" smtClean="0">
                <a:hlinkClick r:id="rId3"/>
              </a:rPr>
              <a:t>GHU5@cdc.gov</a:t>
            </a:r>
            <a:r>
              <a:rPr lang="en-US" dirty="0" smtClean="0"/>
              <a:t>) or </a:t>
            </a:r>
            <a:r>
              <a:rPr lang="en-US" dirty="0" smtClean="0">
                <a:hlinkClick r:id="rId4"/>
              </a:rPr>
              <a:t>CASPER@cdc.gov</a:t>
            </a:r>
            <a:r>
              <a:rPr lang="en-US" dirty="0" smtClean="0"/>
              <a:t> for mapping assistance or toolkit</a:t>
            </a:r>
          </a:p>
          <a:p>
            <a:pPr lvl="1"/>
            <a:endParaRPr lang="en-US" sz="700" dirty="0" smtClean="0"/>
          </a:p>
          <a:p>
            <a:r>
              <a:rPr lang="en-US" dirty="0" smtClean="0"/>
              <a:t>Faster, less time-consuming</a:t>
            </a:r>
            <a:endParaRPr lang="en-US" dirty="0"/>
          </a:p>
        </p:txBody>
      </p:sp>
    </p:spTree>
    <p:extLst>
      <p:ext uri="{BB962C8B-B14F-4D97-AF65-F5344CB8AC3E}">
        <p14:creationId xmlns:p14="http://schemas.microsoft.com/office/powerpoint/2010/main" val="4283316442"/>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CASPER Cluster Maps</a:t>
            </a:r>
            <a:endParaRPr lang="en-US" dirty="0"/>
          </a:p>
        </p:txBody>
      </p:sp>
      <p:sp>
        <p:nvSpPr>
          <p:cNvPr id="3" name="TextBox 2"/>
          <p:cNvSpPr txBox="1"/>
          <p:nvPr/>
        </p:nvSpPr>
        <p:spPr>
          <a:xfrm rot="16200000">
            <a:off x="294856" y="2292928"/>
            <a:ext cx="793173" cy="200055"/>
          </a:xfrm>
          <a:prstGeom prst="rect">
            <a:avLst/>
          </a:prstGeom>
          <a:noFill/>
        </p:spPr>
        <p:txBody>
          <a:bodyPr wrap="square" rtlCol="0">
            <a:spAutoFit/>
          </a:bodyPr>
          <a:lstStyle/>
          <a:p>
            <a:r>
              <a:rPr lang="en-US" sz="700" dirty="0" smtClean="0">
                <a:solidFill>
                  <a:schemeClr val="bg1"/>
                </a:solidFill>
              </a:rPr>
              <a:t>Broadway</a:t>
            </a:r>
            <a:endParaRPr lang="en-US" sz="700" dirty="0">
              <a:solidFill>
                <a:schemeClr val="bg1"/>
              </a:solidFill>
            </a:endParaRPr>
          </a:p>
        </p:txBody>
      </p:sp>
      <p:sp>
        <p:nvSpPr>
          <p:cNvPr id="7" name="TextBox 6"/>
          <p:cNvSpPr txBox="1"/>
          <p:nvPr/>
        </p:nvSpPr>
        <p:spPr>
          <a:xfrm>
            <a:off x="1697629" y="2656609"/>
            <a:ext cx="793173" cy="200055"/>
          </a:xfrm>
          <a:prstGeom prst="rect">
            <a:avLst/>
          </a:prstGeom>
          <a:noFill/>
        </p:spPr>
        <p:txBody>
          <a:bodyPr wrap="square" rtlCol="0">
            <a:spAutoFit/>
          </a:bodyPr>
          <a:lstStyle/>
          <a:p>
            <a:r>
              <a:rPr lang="en-US" sz="700" dirty="0" smtClean="0">
                <a:solidFill>
                  <a:schemeClr val="bg1"/>
                </a:solidFill>
              </a:rPr>
              <a:t>E 28</a:t>
            </a:r>
            <a:r>
              <a:rPr lang="en-US" sz="700" baseline="30000" dirty="0" smtClean="0">
                <a:solidFill>
                  <a:schemeClr val="bg1"/>
                </a:solidFill>
              </a:rPr>
              <a:t>Th</a:t>
            </a:r>
            <a:r>
              <a:rPr lang="en-US" sz="700" dirty="0">
                <a:solidFill>
                  <a:schemeClr val="bg1"/>
                </a:solidFill>
              </a:rPr>
              <a:t> </a:t>
            </a:r>
            <a:r>
              <a:rPr lang="en-US" sz="700" dirty="0" smtClean="0">
                <a:solidFill>
                  <a:schemeClr val="bg1"/>
                </a:solidFill>
              </a:rPr>
              <a:t>Street</a:t>
            </a:r>
            <a:endParaRPr lang="en-US" sz="700" dirty="0">
              <a:solidFill>
                <a:schemeClr val="bg1"/>
              </a:solidFill>
            </a:endParaRPr>
          </a:p>
        </p:txBody>
      </p:sp>
      <p:sp>
        <p:nvSpPr>
          <p:cNvPr id="9" name="TextBox 8"/>
          <p:cNvSpPr txBox="1"/>
          <p:nvPr/>
        </p:nvSpPr>
        <p:spPr>
          <a:xfrm>
            <a:off x="1763438" y="3091072"/>
            <a:ext cx="793173" cy="200055"/>
          </a:xfrm>
          <a:prstGeom prst="rect">
            <a:avLst/>
          </a:prstGeom>
          <a:noFill/>
        </p:spPr>
        <p:txBody>
          <a:bodyPr wrap="square" rtlCol="0">
            <a:spAutoFit/>
          </a:bodyPr>
          <a:lstStyle/>
          <a:p>
            <a:r>
              <a:rPr lang="en-US" sz="700" dirty="0" smtClean="0">
                <a:solidFill>
                  <a:schemeClr val="bg1"/>
                </a:solidFill>
              </a:rPr>
              <a:t>E 27</a:t>
            </a:r>
            <a:r>
              <a:rPr lang="en-US" sz="700" baseline="30000" dirty="0" smtClean="0">
                <a:solidFill>
                  <a:schemeClr val="bg1"/>
                </a:solidFill>
              </a:rPr>
              <a:t>Th</a:t>
            </a:r>
            <a:r>
              <a:rPr lang="en-US" sz="700" dirty="0" smtClean="0">
                <a:solidFill>
                  <a:schemeClr val="bg1"/>
                </a:solidFill>
              </a:rPr>
              <a:t> Street</a:t>
            </a:r>
            <a:endParaRPr lang="en-US" sz="700" dirty="0">
              <a:solidFill>
                <a:schemeClr val="bg1"/>
              </a:solidFill>
            </a:endParaRPr>
          </a:p>
        </p:txBody>
      </p:sp>
      <p:sp>
        <p:nvSpPr>
          <p:cNvPr id="10" name="TextBox 9"/>
          <p:cNvSpPr txBox="1"/>
          <p:nvPr/>
        </p:nvSpPr>
        <p:spPr>
          <a:xfrm rot="2284641">
            <a:off x="2502986" y="2398563"/>
            <a:ext cx="1083671" cy="200055"/>
          </a:xfrm>
          <a:prstGeom prst="rect">
            <a:avLst/>
          </a:prstGeom>
          <a:noFill/>
        </p:spPr>
        <p:txBody>
          <a:bodyPr wrap="square" rtlCol="0">
            <a:spAutoFit/>
          </a:bodyPr>
          <a:lstStyle/>
          <a:p>
            <a:r>
              <a:rPr lang="en-US" sz="700" dirty="0" smtClean="0">
                <a:solidFill>
                  <a:schemeClr val="bg1"/>
                </a:solidFill>
              </a:rPr>
              <a:t>Lakeshore Drive</a:t>
            </a:r>
            <a:endParaRPr lang="en-US" sz="700" dirty="0">
              <a:solidFill>
                <a:schemeClr val="bg1"/>
              </a:solidFill>
            </a:endParaRPr>
          </a:p>
        </p:txBody>
      </p:sp>
      <p:sp>
        <p:nvSpPr>
          <p:cNvPr id="11" name="TextBox 10"/>
          <p:cNvSpPr txBox="1"/>
          <p:nvPr/>
        </p:nvSpPr>
        <p:spPr>
          <a:xfrm>
            <a:off x="1728802" y="3454905"/>
            <a:ext cx="1042107" cy="200055"/>
          </a:xfrm>
          <a:prstGeom prst="rect">
            <a:avLst/>
          </a:prstGeom>
          <a:noFill/>
        </p:spPr>
        <p:txBody>
          <a:bodyPr wrap="square" rtlCol="0">
            <a:spAutoFit/>
          </a:bodyPr>
          <a:lstStyle/>
          <a:p>
            <a:r>
              <a:rPr lang="en-US" sz="700" dirty="0" smtClean="0">
                <a:solidFill>
                  <a:schemeClr val="bg1"/>
                </a:solidFill>
              </a:rPr>
              <a:t>Blue Heron Blvd</a:t>
            </a:r>
            <a:endParaRPr lang="en-US" sz="700" dirty="0">
              <a:solidFill>
                <a:schemeClr val="bg1"/>
              </a:solidFill>
            </a:endParaRPr>
          </a:p>
        </p:txBody>
      </p:sp>
      <p:sp>
        <p:nvSpPr>
          <p:cNvPr id="12" name="TextBox 11"/>
          <p:cNvSpPr txBox="1"/>
          <p:nvPr/>
        </p:nvSpPr>
        <p:spPr>
          <a:xfrm>
            <a:off x="1874270" y="2405153"/>
            <a:ext cx="793173" cy="200055"/>
          </a:xfrm>
          <a:prstGeom prst="rect">
            <a:avLst/>
          </a:prstGeom>
          <a:noFill/>
        </p:spPr>
        <p:txBody>
          <a:bodyPr wrap="square" rtlCol="0">
            <a:spAutoFit/>
          </a:bodyPr>
          <a:lstStyle/>
          <a:p>
            <a:r>
              <a:rPr lang="en-US" sz="700" dirty="0" smtClean="0">
                <a:solidFill>
                  <a:schemeClr val="bg1"/>
                </a:solidFill>
              </a:rPr>
              <a:t>E 29</a:t>
            </a:r>
            <a:r>
              <a:rPr lang="en-US" sz="700" baseline="30000" dirty="0" smtClean="0">
                <a:solidFill>
                  <a:schemeClr val="bg1"/>
                </a:solidFill>
              </a:rPr>
              <a:t>TH</a:t>
            </a:r>
            <a:r>
              <a:rPr lang="en-US" sz="700" dirty="0" smtClean="0">
                <a:solidFill>
                  <a:schemeClr val="bg1"/>
                </a:solidFill>
              </a:rPr>
              <a:t> Ct</a:t>
            </a:r>
            <a:endParaRPr lang="en-US" sz="700" dirty="0">
              <a:solidFill>
                <a:schemeClr val="bg1"/>
              </a:solidFill>
            </a:endParaRPr>
          </a:p>
        </p:txBody>
      </p:sp>
      <p:sp>
        <p:nvSpPr>
          <p:cNvPr id="13" name="TextBox 12"/>
          <p:cNvSpPr txBox="1"/>
          <p:nvPr/>
        </p:nvSpPr>
        <p:spPr>
          <a:xfrm rot="15337189">
            <a:off x="5496319" y="3611542"/>
            <a:ext cx="964889" cy="200055"/>
          </a:xfrm>
          <a:prstGeom prst="rect">
            <a:avLst/>
          </a:prstGeom>
          <a:noFill/>
        </p:spPr>
        <p:txBody>
          <a:bodyPr wrap="square" rtlCol="0">
            <a:spAutoFit/>
          </a:bodyPr>
          <a:lstStyle/>
          <a:p>
            <a:r>
              <a:rPr lang="en-US" sz="700" dirty="0" smtClean="0">
                <a:solidFill>
                  <a:schemeClr val="bg1"/>
                </a:solidFill>
              </a:rPr>
              <a:t>Crestwood Blvd N</a:t>
            </a:r>
            <a:endParaRPr lang="en-US" sz="700" dirty="0">
              <a:solidFill>
                <a:schemeClr val="bg1"/>
              </a:solidFill>
            </a:endParaRPr>
          </a:p>
        </p:txBody>
      </p:sp>
      <p:sp>
        <p:nvSpPr>
          <p:cNvPr id="14" name="TextBox 13"/>
          <p:cNvSpPr txBox="1"/>
          <p:nvPr/>
        </p:nvSpPr>
        <p:spPr>
          <a:xfrm rot="949555">
            <a:off x="5446826" y="2287028"/>
            <a:ext cx="793173" cy="200055"/>
          </a:xfrm>
          <a:prstGeom prst="rect">
            <a:avLst/>
          </a:prstGeom>
          <a:noFill/>
        </p:spPr>
        <p:txBody>
          <a:bodyPr wrap="square" rtlCol="0">
            <a:spAutoFit/>
          </a:bodyPr>
          <a:lstStyle/>
          <a:p>
            <a:r>
              <a:rPr lang="en-US" sz="700" dirty="0" smtClean="0">
                <a:solidFill>
                  <a:schemeClr val="bg1"/>
                </a:solidFill>
              </a:rPr>
              <a:t>Saratoga Blvd E</a:t>
            </a:r>
            <a:endParaRPr lang="en-US" sz="700" dirty="0">
              <a:solidFill>
                <a:schemeClr val="bg1"/>
              </a:solidFill>
            </a:endParaRPr>
          </a:p>
        </p:txBody>
      </p:sp>
      <p:sp>
        <p:nvSpPr>
          <p:cNvPr id="15" name="TextBox 14"/>
          <p:cNvSpPr txBox="1"/>
          <p:nvPr/>
        </p:nvSpPr>
        <p:spPr>
          <a:xfrm rot="21068262">
            <a:off x="6206151" y="3368955"/>
            <a:ext cx="793173" cy="200055"/>
          </a:xfrm>
          <a:prstGeom prst="rect">
            <a:avLst/>
          </a:prstGeom>
          <a:noFill/>
        </p:spPr>
        <p:txBody>
          <a:bodyPr wrap="square" rtlCol="0">
            <a:spAutoFit/>
          </a:bodyPr>
          <a:lstStyle/>
          <a:p>
            <a:r>
              <a:rPr lang="en-US" sz="700" dirty="0" smtClean="0">
                <a:solidFill>
                  <a:schemeClr val="bg1"/>
                </a:solidFill>
              </a:rPr>
              <a:t>Westmont Ln</a:t>
            </a:r>
            <a:endParaRPr lang="en-US" sz="700" dirty="0">
              <a:solidFill>
                <a:schemeClr val="bg1"/>
              </a:solidFill>
            </a:endParaRPr>
          </a:p>
        </p:txBody>
      </p:sp>
      <p:sp>
        <p:nvSpPr>
          <p:cNvPr id="16" name="TextBox 15"/>
          <p:cNvSpPr txBox="1"/>
          <p:nvPr/>
        </p:nvSpPr>
        <p:spPr>
          <a:xfrm rot="21068262">
            <a:off x="6182248" y="3471044"/>
            <a:ext cx="793173" cy="200055"/>
          </a:xfrm>
          <a:prstGeom prst="rect">
            <a:avLst/>
          </a:prstGeom>
          <a:noFill/>
        </p:spPr>
        <p:txBody>
          <a:bodyPr wrap="square" rtlCol="0">
            <a:spAutoFit/>
          </a:bodyPr>
          <a:lstStyle/>
          <a:p>
            <a:r>
              <a:rPr lang="en-US" sz="700" dirty="0" smtClean="0">
                <a:solidFill>
                  <a:schemeClr val="bg1"/>
                </a:solidFill>
              </a:rPr>
              <a:t>Westmont </a:t>
            </a:r>
            <a:r>
              <a:rPr lang="en-US" sz="700" dirty="0" err="1" smtClean="0">
                <a:solidFill>
                  <a:schemeClr val="bg1"/>
                </a:solidFill>
              </a:rPr>
              <a:t>Dr</a:t>
            </a:r>
            <a:endParaRPr lang="en-US" sz="700" dirty="0">
              <a:solidFill>
                <a:schemeClr val="bg1"/>
              </a:solidFill>
            </a:endParaRPr>
          </a:p>
        </p:txBody>
      </p:sp>
      <p:sp>
        <p:nvSpPr>
          <p:cNvPr id="17" name="TextBox 16"/>
          <p:cNvSpPr txBox="1"/>
          <p:nvPr/>
        </p:nvSpPr>
        <p:spPr>
          <a:xfrm rot="225139">
            <a:off x="5897638" y="4229480"/>
            <a:ext cx="793173" cy="200055"/>
          </a:xfrm>
          <a:prstGeom prst="rect">
            <a:avLst/>
          </a:prstGeom>
          <a:noFill/>
        </p:spPr>
        <p:txBody>
          <a:bodyPr wrap="square" rtlCol="0">
            <a:spAutoFit/>
          </a:bodyPr>
          <a:lstStyle/>
          <a:p>
            <a:r>
              <a:rPr lang="en-US" sz="700" dirty="0" err="1" smtClean="0">
                <a:solidFill>
                  <a:schemeClr val="bg1"/>
                </a:solidFill>
              </a:rPr>
              <a:t>Bellcrest</a:t>
            </a:r>
            <a:r>
              <a:rPr lang="en-US" sz="700" dirty="0" smtClean="0">
                <a:solidFill>
                  <a:schemeClr val="bg1"/>
                </a:solidFill>
              </a:rPr>
              <a:t> Cir</a:t>
            </a:r>
            <a:endParaRPr lang="en-US" sz="700" dirty="0">
              <a:solidFill>
                <a:schemeClr val="bg1"/>
              </a:solidFill>
            </a:endParaRPr>
          </a:p>
        </p:txBody>
      </p:sp>
      <p:pic>
        <p:nvPicPr>
          <p:cNvPr id="18" name="Picture 17"/>
          <p:cNvPicPr/>
          <p:nvPr/>
        </p:nvPicPr>
        <p:blipFill rotWithShape="1">
          <a:blip r:embed="rId3"/>
          <a:srcRect l="4762" t="18106" r="52976" b="5292"/>
          <a:stretch/>
        </p:blipFill>
        <p:spPr bwMode="auto">
          <a:xfrm>
            <a:off x="591415" y="1051064"/>
            <a:ext cx="4713295" cy="3651144"/>
          </a:xfrm>
          <a:prstGeom prst="rect">
            <a:avLst/>
          </a:prstGeom>
          <a:ln>
            <a:noFill/>
          </a:ln>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4"/>
          <a:srcRect l="54390" t="11992" r="3074" b="7817"/>
          <a:stretch/>
        </p:blipFill>
        <p:spPr>
          <a:xfrm>
            <a:off x="4572000" y="1626069"/>
            <a:ext cx="4416023" cy="3330116"/>
          </a:xfrm>
          <a:prstGeom prst="rect">
            <a:avLst/>
          </a:prstGeom>
        </p:spPr>
      </p:pic>
    </p:spTree>
    <p:extLst>
      <p:ext uri="{BB962C8B-B14F-4D97-AF65-F5344CB8AC3E}">
        <p14:creationId xmlns:p14="http://schemas.microsoft.com/office/powerpoint/2010/main" val="1720401867"/>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Conducting CASPER in the Field</a:t>
            </a:r>
            <a:endParaRPr lang="en-US" dirty="0"/>
          </a:p>
        </p:txBody>
      </p:sp>
    </p:spTree>
    <p:extLst>
      <p:ext uri="{BB962C8B-B14F-4D97-AF65-F5344CB8AC3E}">
        <p14:creationId xmlns:p14="http://schemas.microsoft.com/office/powerpoint/2010/main" val="8855918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Phases</a:t>
            </a:r>
            <a:endParaRPr lang="en-US" dirty="0"/>
          </a:p>
        </p:txBody>
      </p:sp>
      <p:sp>
        <p:nvSpPr>
          <p:cNvPr id="3" name="Text Placeholder 2"/>
          <p:cNvSpPr>
            <a:spLocks noGrp="1"/>
          </p:cNvSpPr>
          <p:nvPr>
            <p:ph type="body" sz="quarter" idx="10"/>
          </p:nvPr>
        </p:nvSpPr>
        <p:spPr/>
        <p:txBody>
          <a:bodyPr/>
          <a:lstStyle/>
          <a:p>
            <a:r>
              <a:rPr lang="en-US" dirty="0" smtClean="0"/>
              <a:t>Prepare for the CASPER</a:t>
            </a:r>
          </a:p>
          <a:p>
            <a:pPr lvl="1"/>
            <a:r>
              <a:rPr lang="en-US" dirty="0"/>
              <a:t>Determine </a:t>
            </a:r>
            <a:r>
              <a:rPr lang="en-US" dirty="0" smtClean="0"/>
              <a:t>objectives and assessment area</a:t>
            </a:r>
            <a:endParaRPr lang="en-US" dirty="0"/>
          </a:p>
          <a:p>
            <a:pPr lvl="1"/>
            <a:r>
              <a:rPr lang="en-US" dirty="0" smtClean="0"/>
              <a:t>Develop questionnaire and forms</a:t>
            </a:r>
            <a:endParaRPr lang="en-US" dirty="0"/>
          </a:p>
          <a:p>
            <a:pPr lvl="1"/>
            <a:r>
              <a:rPr lang="en-US" dirty="0"/>
              <a:t>Select first stage sample (30 clusters</a:t>
            </a:r>
            <a:r>
              <a:rPr lang="en-US" dirty="0" smtClean="0"/>
              <a:t>)</a:t>
            </a:r>
            <a:endParaRPr lang="en-US" sz="700" dirty="0" smtClean="0"/>
          </a:p>
          <a:p>
            <a:r>
              <a:rPr lang="en-US" dirty="0" smtClean="0">
                <a:solidFill>
                  <a:srgbClr val="005DAA"/>
                </a:solidFill>
              </a:rPr>
              <a:t>Conduct the CASPER in the field</a:t>
            </a:r>
          </a:p>
          <a:p>
            <a:pPr lvl="1"/>
            <a:r>
              <a:rPr lang="en-US" dirty="0" smtClean="0">
                <a:solidFill>
                  <a:srgbClr val="005DAA"/>
                </a:solidFill>
              </a:rPr>
              <a:t>Organize and train assessment teams</a:t>
            </a:r>
          </a:p>
          <a:p>
            <a:pPr lvl="1"/>
            <a:r>
              <a:rPr lang="en-US" dirty="0">
                <a:solidFill>
                  <a:srgbClr val="005DAA"/>
                </a:solidFill>
              </a:rPr>
              <a:t>Select second stage of sample (7 households</a:t>
            </a:r>
            <a:r>
              <a:rPr lang="en-US" dirty="0" smtClean="0">
                <a:solidFill>
                  <a:srgbClr val="005DAA"/>
                </a:solidFill>
              </a:rPr>
              <a:t>) in the field</a:t>
            </a:r>
          </a:p>
          <a:p>
            <a:r>
              <a:rPr lang="en-US" dirty="0" smtClean="0"/>
              <a:t>Analyze the data</a:t>
            </a:r>
          </a:p>
          <a:p>
            <a:pPr lvl="1"/>
            <a:r>
              <a:rPr lang="en-US" dirty="0" smtClean="0"/>
              <a:t>Calculate weighted frequencies and percentages</a:t>
            </a:r>
          </a:p>
          <a:p>
            <a:r>
              <a:rPr lang="en-US" dirty="0" smtClean="0"/>
              <a:t>Write the report and share results</a:t>
            </a:r>
            <a:endParaRPr lang="en-US" dirty="0"/>
          </a:p>
        </p:txBody>
      </p:sp>
    </p:spTree>
    <p:extLst>
      <p:ext uri="{BB962C8B-B14F-4D97-AF65-F5344CB8AC3E}">
        <p14:creationId xmlns:p14="http://schemas.microsoft.com/office/powerpoint/2010/main" val="419739155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Notice of CASPER</a:t>
            </a:r>
            <a:endParaRPr lang="en-US" dirty="0"/>
          </a:p>
        </p:txBody>
      </p:sp>
      <p:sp>
        <p:nvSpPr>
          <p:cNvPr id="3" name="Text Placeholder 2"/>
          <p:cNvSpPr>
            <a:spLocks noGrp="1"/>
          </p:cNvSpPr>
          <p:nvPr>
            <p:ph type="body" sz="quarter" idx="10"/>
          </p:nvPr>
        </p:nvSpPr>
        <p:spPr>
          <a:xfrm>
            <a:off x="457200" y="1158875"/>
            <a:ext cx="5048250" cy="3341688"/>
          </a:xfrm>
        </p:spPr>
        <p:txBody>
          <a:bodyPr/>
          <a:lstStyle/>
          <a:p>
            <a:r>
              <a:rPr lang="en-US" dirty="0" smtClean="0"/>
              <a:t>Local police department</a:t>
            </a:r>
          </a:p>
          <a:p>
            <a:endParaRPr lang="en-US" sz="700" dirty="0" smtClean="0"/>
          </a:p>
          <a:p>
            <a:r>
              <a:rPr lang="en-US" dirty="0" smtClean="0"/>
              <a:t>Local media</a:t>
            </a:r>
          </a:p>
          <a:p>
            <a:pPr lvl="1"/>
            <a:r>
              <a:rPr lang="en-US" dirty="0" smtClean="0"/>
              <a:t>Press release, official webpage, social media (</a:t>
            </a:r>
            <a:r>
              <a:rPr lang="en-US" dirty="0" err="1" smtClean="0"/>
              <a:t>NextDoor</a:t>
            </a:r>
            <a:r>
              <a:rPr lang="en-US" dirty="0" smtClean="0"/>
              <a:t>, Facebook, twitter)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250" y="2729976"/>
            <a:ext cx="3698778" cy="2140604"/>
          </a:xfrm>
          <a:prstGeom prst="rect">
            <a:avLst/>
          </a:prstGeom>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175" y="457200"/>
            <a:ext cx="3390739" cy="4413380"/>
          </a:xfrm>
          <a:prstGeom prst="rect">
            <a:avLst/>
          </a:prstGeom>
          <a:ln>
            <a:noFill/>
          </a:ln>
        </p:spPr>
      </p:pic>
    </p:spTree>
    <p:extLst>
      <p:ext uri="{BB962C8B-B14F-4D97-AF65-F5344CB8AC3E}">
        <p14:creationId xmlns:p14="http://schemas.microsoft.com/office/powerpoint/2010/main" val="1174605218"/>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The Public Health Perspective</a:t>
            </a:r>
            <a:endParaRPr lang="en-US" dirty="0"/>
          </a:p>
        </p:txBody>
      </p:sp>
      <p:sp>
        <p:nvSpPr>
          <p:cNvPr id="3" name="Content Placeholder 2"/>
          <p:cNvSpPr>
            <a:spLocks noGrp="1"/>
          </p:cNvSpPr>
          <p:nvPr>
            <p:ph type="body" sz="quarter" idx="10"/>
          </p:nvPr>
        </p:nvSpPr>
        <p:spPr/>
        <p:txBody>
          <a:bodyPr/>
          <a:lstStyle/>
          <a:p>
            <a:pPr marL="0" indent="0">
              <a:buNone/>
            </a:pPr>
            <a:r>
              <a:rPr lang="en-US" dirty="0" smtClean="0"/>
              <a:t>…</a:t>
            </a:r>
            <a:r>
              <a:rPr lang="en-US" dirty="0"/>
              <a:t>disasters are defined by </a:t>
            </a:r>
            <a:r>
              <a:rPr lang="en-US" dirty="0">
                <a:solidFill>
                  <a:srgbClr val="005DAA"/>
                </a:solidFill>
              </a:rPr>
              <a:t>what they do to people</a:t>
            </a:r>
            <a:r>
              <a:rPr lang="en-US" dirty="0"/>
              <a:t>, otherwise they are simply interesting geological or meteorological </a:t>
            </a:r>
            <a:r>
              <a:rPr lang="en-US" dirty="0" smtClean="0"/>
              <a:t>phenomena…</a:t>
            </a:r>
            <a:endParaRPr lang="en-US" dirty="0"/>
          </a:p>
          <a:p>
            <a:endParaRPr lang="en-US" dirty="0"/>
          </a:p>
        </p:txBody>
      </p:sp>
      <p:pic>
        <p:nvPicPr>
          <p:cNvPr id="4" name="Picture 7" descr="Fire and Deers in the Bitterroots"/>
          <p:cNvPicPr>
            <a:picLocks noChangeAspect="1" noChangeArrowheads="1"/>
          </p:cNvPicPr>
          <p:nvPr/>
        </p:nvPicPr>
        <p:blipFill>
          <a:blip r:embed="rId3" cstate="print"/>
          <a:srcRect/>
          <a:stretch>
            <a:fillRect/>
          </a:stretch>
        </p:blipFill>
        <p:spPr bwMode="auto">
          <a:xfrm>
            <a:off x="0" y="2096665"/>
            <a:ext cx="3145576" cy="2738846"/>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8177" y="2096665"/>
            <a:ext cx="3108960" cy="2738846"/>
          </a:xfrm>
          <a:prstGeom prst="rect">
            <a:avLst/>
          </a:prstGeom>
        </p:spPr>
      </p:pic>
      <p:pic>
        <p:nvPicPr>
          <p:cNvPr id="6" name="Picture 5" descr="ivanposter"/>
          <p:cNvPicPr>
            <a:picLocks noChangeAspect="1" noChangeArrowheads="1"/>
          </p:cNvPicPr>
          <p:nvPr/>
        </p:nvPicPr>
        <p:blipFill>
          <a:blip r:embed="rId5" cstate="print"/>
          <a:srcRect/>
          <a:stretch>
            <a:fillRect/>
          </a:stretch>
        </p:blipFill>
        <p:spPr bwMode="auto">
          <a:xfrm>
            <a:off x="6127137" y="2096665"/>
            <a:ext cx="3016863" cy="2738846"/>
          </a:xfrm>
          <a:prstGeom prst="rect">
            <a:avLst/>
          </a:prstGeom>
          <a:noFill/>
          <a:ln w="9525">
            <a:noFill/>
            <a:miter lim="800000"/>
            <a:headEnd/>
            <a:tailEnd/>
          </a:ln>
        </p:spPr>
      </p:pic>
    </p:spTree>
    <p:extLst>
      <p:ext uri="{BB962C8B-B14F-4D97-AF65-F5344CB8AC3E}">
        <p14:creationId xmlns:p14="http://schemas.microsoft.com/office/powerpoint/2010/main" val="127667735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Just-In-Time Training</a:t>
            </a:r>
            <a:endParaRPr lang="en-US" dirty="0"/>
          </a:p>
        </p:txBody>
      </p:sp>
      <p:sp>
        <p:nvSpPr>
          <p:cNvPr id="3" name="Text Placeholder 2"/>
          <p:cNvSpPr>
            <a:spLocks noGrp="1"/>
          </p:cNvSpPr>
          <p:nvPr>
            <p:ph type="body" sz="quarter" idx="10"/>
          </p:nvPr>
        </p:nvSpPr>
        <p:spPr>
          <a:xfrm>
            <a:off x="457200" y="1063229"/>
            <a:ext cx="8229600" cy="3341688"/>
          </a:xfrm>
        </p:spPr>
        <p:txBody>
          <a:bodyPr/>
          <a:lstStyle/>
          <a:p>
            <a:r>
              <a:rPr lang="en-US" dirty="0" smtClean="0"/>
              <a:t>3-6 hours of training</a:t>
            </a:r>
          </a:p>
          <a:p>
            <a:pPr lvl="1"/>
            <a:r>
              <a:rPr lang="en-US" dirty="0" smtClean="0"/>
              <a:t>One day in advance OR morning of first day of the CASPER</a:t>
            </a:r>
          </a:p>
          <a:p>
            <a:pPr lvl="1"/>
            <a:r>
              <a:rPr lang="en-US" dirty="0" smtClean="0"/>
              <a:t>Supplement to CASPER preparedness training</a:t>
            </a:r>
          </a:p>
          <a:p>
            <a:pPr lvl="1"/>
            <a:endParaRPr lang="en-US" sz="700" dirty="0" smtClean="0"/>
          </a:p>
          <a:p>
            <a:r>
              <a:rPr lang="en-US" dirty="0" smtClean="0"/>
              <a:t>Items to cover</a:t>
            </a:r>
          </a:p>
          <a:p>
            <a:pPr lvl="1"/>
            <a:r>
              <a:rPr lang="en-US" dirty="0" smtClean="0"/>
              <a:t>Background and objectives</a:t>
            </a:r>
          </a:p>
          <a:p>
            <a:pPr lvl="1"/>
            <a:r>
              <a:rPr lang="en-US" dirty="0" smtClean="0"/>
              <a:t>Assessment methodology</a:t>
            </a:r>
          </a:p>
          <a:p>
            <a:pPr lvl="1"/>
            <a:r>
              <a:rPr lang="en-US" dirty="0" smtClean="0"/>
              <a:t>Roles, responsibilities, and logistics  </a:t>
            </a:r>
          </a:p>
          <a:p>
            <a:pPr lvl="1"/>
            <a:endParaRPr lang="en-US" sz="700" dirty="0" smtClean="0"/>
          </a:p>
          <a:p>
            <a:r>
              <a:rPr lang="en-US" dirty="0" smtClean="0"/>
              <a:t>Familiarize teams with forms/materials</a:t>
            </a:r>
          </a:p>
          <a:p>
            <a:pPr lvl="1"/>
            <a:r>
              <a:rPr lang="en-US" dirty="0" smtClean="0"/>
              <a:t>Questionnaire, tracking form, etc.</a:t>
            </a:r>
          </a:p>
          <a:p>
            <a:pPr lvl="1"/>
            <a:r>
              <a:rPr lang="en-US" dirty="0" smtClean="0"/>
              <a:t>Any technology (tablets, GPS, etc.)</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4370" b="19420"/>
          <a:stretch/>
        </p:blipFill>
        <p:spPr>
          <a:xfrm rot="10800000">
            <a:off x="5041541" y="2341984"/>
            <a:ext cx="3981162" cy="2515969"/>
          </a:xfrm>
          <a:prstGeom prst="rect">
            <a:avLst/>
          </a:prstGeom>
        </p:spPr>
      </p:pic>
    </p:spTree>
    <p:extLst>
      <p:ext uri="{BB962C8B-B14F-4D97-AF65-F5344CB8AC3E}">
        <p14:creationId xmlns:p14="http://schemas.microsoft.com/office/powerpoint/2010/main" val="3475150200"/>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Teams</a:t>
            </a:r>
            <a:endParaRPr lang="en-US" dirty="0"/>
          </a:p>
        </p:txBody>
      </p:sp>
      <p:sp>
        <p:nvSpPr>
          <p:cNvPr id="3" name="Text Placeholder 2"/>
          <p:cNvSpPr>
            <a:spLocks noGrp="1"/>
          </p:cNvSpPr>
          <p:nvPr>
            <p:ph type="body" sz="quarter" idx="10"/>
          </p:nvPr>
        </p:nvSpPr>
        <p:spPr/>
        <p:txBody>
          <a:bodyPr/>
          <a:lstStyle/>
          <a:p>
            <a:r>
              <a:rPr lang="en-US" dirty="0"/>
              <a:t>10+ teams of two interviewers</a:t>
            </a:r>
          </a:p>
          <a:p>
            <a:pPr lvl="1"/>
            <a:r>
              <a:rPr lang="en-US" dirty="0"/>
              <a:t>15 or more is ideal</a:t>
            </a:r>
          </a:p>
          <a:p>
            <a:r>
              <a:rPr lang="en-US" dirty="0"/>
              <a:t>Team composition</a:t>
            </a:r>
          </a:p>
          <a:p>
            <a:pPr lvl="1"/>
            <a:r>
              <a:rPr lang="en-US" dirty="0"/>
              <a:t>Local person</a:t>
            </a:r>
          </a:p>
          <a:p>
            <a:pPr lvl="1"/>
            <a:r>
              <a:rPr lang="en-US" dirty="0"/>
              <a:t>Level of experience</a:t>
            </a:r>
          </a:p>
          <a:p>
            <a:pPr lvl="1"/>
            <a:r>
              <a:rPr lang="en-US" dirty="0"/>
              <a:t>Diverse (gender, age, race, etc.)</a:t>
            </a:r>
            <a:endParaRPr lang="en-US" sz="933" dirty="0"/>
          </a:p>
          <a:p>
            <a:r>
              <a:rPr lang="en-US" dirty="0"/>
              <a:t>1-2 headquarters staff</a:t>
            </a:r>
          </a:p>
          <a:p>
            <a:pPr lvl="1"/>
            <a:r>
              <a:rPr lang="en-US" dirty="0"/>
              <a:t>Coordinate field teams and safety</a:t>
            </a:r>
          </a:p>
          <a:p>
            <a:pPr lvl="1"/>
            <a:r>
              <a:rPr lang="en-US" dirty="0"/>
              <a:t>Answer field team questions</a:t>
            </a:r>
          </a:p>
          <a:p>
            <a:pPr lvl="1"/>
            <a:r>
              <a:rPr lang="en-US" dirty="0"/>
              <a:t>Begin data entry</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931" b="9855"/>
          <a:stretch/>
        </p:blipFill>
        <p:spPr bwMode="auto">
          <a:xfrm>
            <a:off x="5041887" y="552666"/>
            <a:ext cx="3906169" cy="1847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5125" b="8344"/>
          <a:stretch/>
        </p:blipFill>
        <p:spPr>
          <a:xfrm rot="10800000">
            <a:off x="5041886" y="2495774"/>
            <a:ext cx="3906170" cy="2365474"/>
          </a:xfrm>
          <a:prstGeom prst="rect">
            <a:avLst/>
          </a:prstGeom>
        </p:spPr>
      </p:pic>
    </p:spTree>
    <p:extLst>
      <p:ext uri="{BB962C8B-B14F-4D97-AF65-F5344CB8AC3E}">
        <p14:creationId xmlns:p14="http://schemas.microsoft.com/office/powerpoint/2010/main" val="275981610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Briefing</a:t>
            </a:r>
            <a:endParaRPr lang="en-US" dirty="0"/>
          </a:p>
        </p:txBody>
      </p:sp>
      <p:sp>
        <p:nvSpPr>
          <p:cNvPr id="3" name="Text Placeholder 2"/>
          <p:cNvSpPr>
            <a:spLocks noGrp="1"/>
          </p:cNvSpPr>
          <p:nvPr>
            <p:ph type="body" sz="quarter" idx="10"/>
          </p:nvPr>
        </p:nvSpPr>
        <p:spPr/>
        <p:txBody>
          <a:bodyPr/>
          <a:lstStyle/>
          <a:p>
            <a:r>
              <a:rPr lang="en-US" dirty="0" smtClean="0"/>
              <a:t>Watch out for domestic/wild animals</a:t>
            </a:r>
          </a:p>
          <a:p>
            <a:endParaRPr lang="en-US" sz="700" dirty="0" smtClean="0"/>
          </a:p>
          <a:p>
            <a:r>
              <a:rPr lang="en-US" dirty="0" smtClean="0"/>
              <a:t>No trespassing vs no solicitation</a:t>
            </a:r>
          </a:p>
          <a:p>
            <a:endParaRPr lang="en-US" sz="700" dirty="0" smtClean="0"/>
          </a:p>
          <a:p>
            <a:r>
              <a:rPr lang="en-US" dirty="0" smtClean="0"/>
              <a:t>Situation-specific hazards</a:t>
            </a:r>
          </a:p>
          <a:p>
            <a:endParaRPr lang="en-US" sz="700" dirty="0" smtClean="0"/>
          </a:p>
          <a:p>
            <a:r>
              <a:rPr lang="en-US" dirty="0" smtClean="0"/>
              <a:t>Personal safety</a:t>
            </a:r>
          </a:p>
          <a:p>
            <a:pPr lvl="1"/>
            <a:r>
              <a:rPr lang="en-US" dirty="0" smtClean="0"/>
              <a:t>Entering households</a:t>
            </a:r>
          </a:p>
          <a:p>
            <a:pPr lvl="1"/>
            <a:r>
              <a:rPr lang="en-US" dirty="0" smtClean="0"/>
              <a:t>Knowing limitations</a:t>
            </a:r>
          </a:p>
          <a:p>
            <a:pPr lvl="1"/>
            <a:r>
              <a:rPr lang="en-US" dirty="0" smtClean="0"/>
              <a:t>Drinking plenty of water</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878636" y="1555739"/>
            <a:ext cx="4038351" cy="3337249"/>
          </a:xfrm>
          <a:prstGeom prst="rect">
            <a:avLst/>
          </a:prstGeom>
          <a:noFill/>
          <a:ln>
            <a:noFill/>
          </a:ln>
        </p:spPr>
      </p:pic>
    </p:spTree>
    <p:extLst>
      <p:ext uri="{BB962C8B-B14F-4D97-AF65-F5344CB8AC3E}">
        <p14:creationId xmlns:p14="http://schemas.microsoft.com/office/powerpoint/2010/main" val="5336348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Supplies and Materials</a:t>
            </a:r>
            <a:endParaRPr lang="en-US" dirty="0"/>
          </a:p>
        </p:txBody>
      </p:sp>
      <p:sp>
        <p:nvSpPr>
          <p:cNvPr id="3" name="Text Placeholder 2"/>
          <p:cNvSpPr>
            <a:spLocks noGrp="1"/>
          </p:cNvSpPr>
          <p:nvPr>
            <p:ph type="body" sz="quarter" idx="10"/>
          </p:nvPr>
        </p:nvSpPr>
        <p:spPr>
          <a:xfrm>
            <a:off x="457200" y="1158875"/>
            <a:ext cx="4133850" cy="3341688"/>
          </a:xfrm>
        </p:spPr>
        <p:txBody>
          <a:bodyPr/>
          <a:lstStyle/>
          <a:p>
            <a:pPr marL="0" indent="0" algn="ctr">
              <a:buNone/>
            </a:pPr>
            <a:r>
              <a:rPr lang="en-US" dirty="0" smtClean="0">
                <a:solidFill>
                  <a:srgbClr val="005DAA"/>
                </a:solidFill>
              </a:rPr>
              <a:t>FIELD TEAMS</a:t>
            </a:r>
          </a:p>
          <a:p>
            <a:r>
              <a:rPr lang="en-US" dirty="0" smtClean="0"/>
              <a:t>Sufficient quantity of all forms and office supplies</a:t>
            </a:r>
          </a:p>
          <a:p>
            <a:r>
              <a:rPr lang="en-US" dirty="0" smtClean="0"/>
              <a:t>T-shirts, ID/authorization</a:t>
            </a:r>
          </a:p>
          <a:p>
            <a:r>
              <a:rPr lang="en-US" dirty="0" smtClean="0"/>
              <a:t>GPS or commercial map</a:t>
            </a:r>
          </a:p>
          <a:p>
            <a:r>
              <a:rPr lang="en-US" dirty="0" smtClean="0"/>
              <a:t>Wireless communication devices</a:t>
            </a:r>
          </a:p>
          <a:p>
            <a:r>
              <a:rPr lang="en-US" dirty="0" smtClean="0"/>
              <a:t>Car chargers for all devices</a:t>
            </a:r>
          </a:p>
          <a:p>
            <a:r>
              <a:rPr lang="en-US" dirty="0" smtClean="0"/>
              <a:t>Transportation</a:t>
            </a:r>
          </a:p>
          <a:p>
            <a:r>
              <a:rPr lang="en-US" dirty="0" smtClean="0"/>
              <a:t>Snacks, water, first aid</a:t>
            </a:r>
            <a:endParaRPr lang="en-US" dirty="0"/>
          </a:p>
        </p:txBody>
      </p:sp>
      <p:sp>
        <p:nvSpPr>
          <p:cNvPr id="4" name="Text Placeholder 2"/>
          <p:cNvSpPr txBox="1">
            <a:spLocks/>
          </p:cNvSpPr>
          <p:nvPr/>
        </p:nvSpPr>
        <p:spPr bwMode="auto">
          <a:xfrm>
            <a:off x="4572000" y="1158875"/>
            <a:ext cx="4133850"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Wingdings" panose="05000000000000000000" pitchFamily="2" charset="2"/>
              <a:buNone/>
            </a:pPr>
            <a:r>
              <a:rPr lang="en-US" dirty="0" smtClean="0">
                <a:solidFill>
                  <a:srgbClr val="005DAA"/>
                </a:solidFill>
              </a:rPr>
              <a:t>HEADQUARTERS</a:t>
            </a:r>
          </a:p>
          <a:p>
            <a:r>
              <a:rPr lang="en-US" dirty="0" smtClean="0"/>
              <a:t>Laptops preloaded with EpiInfo, SAS, or other statistical package</a:t>
            </a:r>
          </a:p>
          <a:p>
            <a:r>
              <a:rPr lang="en-US" dirty="0" smtClean="0"/>
              <a:t>Team/equipment tracking forms</a:t>
            </a:r>
          </a:p>
          <a:p>
            <a:r>
              <a:rPr lang="en-US" dirty="0" smtClean="0"/>
              <a:t>Base communication</a:t>
            </a:r>
          </a:p>
          <a:p>
            <a:r>
              <a:rPr lang="en-US" dirty="0" smtClean="0"/>
              <a:t>Large map of the entire sampling area including clusters</a:t>
            </a:r>
          </a:p>
          <a:p>
            <a:r>
              <a:rPr lang="en-US" dirty="0" smtClean="0"/>
              <a:t>Internet access (helpful)</a:t>
            </a:r>
          </a:p>
          <a:p>
            <a:r>
              <a:rPr lang="en-US" dirty="0" smtClean="0"/>
              <a:t>Access to a photocopy machine or printer</a:t>
            </a:r>
            <a:endParaRPr lang="en-US" dirty="0"/>
          </a:p>
        </p:txBody>
      </p:sp>
    </p:spTree>
    <p:extLst>
      <p:ext uri="{BB962C8B-B14F-4D97-AF65-F5344CB8AC3E}">
        <p14:creationId xmlns:p14="http://schemas.microsoft.com/office/powerpoint/2010/main" val="3237446668"/>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Public Health Information</a:t>
            </a:r>
            <a:endParaRPr lang="en-US" dirty="0"/>
          </a:p>
        </p:txBody>
      </p:sp>
      <p:pic>
        <p:nvPicPr>
          <p:cNvPr id="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983" y="1038225"/>
            <a:ext cx="2127129" cy="3724275"/>
          </a:xfrm>
          <a:prstGeom prst="rect">
            <a:avLst/>
          </a:prstGeom>
          <a:noFill/>
          <a:ln w="9525">
            <a:solidFill>
              <a:srgbClr val="005DAA"/>
            </a:solidFill>
            <a:miter lim="800000"/>
            <a:headEnd/>
            <a:tailEnd/>
          </a:ln>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9407" y="1304925"/>
            <a:ext cx="2068006" cy="3602978"/>
          </a:xfrm>
          <a:prstGeom prst="rect">
            <a:avLst/>
          </a:prstGeom>
          <a:noFill/>
          <a:ln w="9525">
            <a:solidFill>
              <a:srgbClr val="005DAA"/>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771895" y="1063229"/>
            <a:ext cx="2986539" cy="2921690"/>
            <a:chOff x="1355632" y="1752757"/>
            <a:chExt cx="2997940" cy="2823166"/>
          </a:xfrm>
        </p:grpSpPr>
        <p:pic>
          <p:nvPicPr>
            <p:cNvPr id="9" name="Picture 8"/>
            <p:cNvPicPr>
              <a:picLocks noChangeAspect="1"/>
            </p:cNvPicPr>
            <p:nvPr/>
          </p:nvPicPr>
          <p:blipFill rotWithShape="1">
            <a:blip r:embed="rId4"/>
            <a:srcRect l="34099" t="30329" r="54958" b="14683"/>
            <a:stretch/>
          </p:blipFill>
          <p:spPr>
            <a:xfrm>
              <a:off x="3379834" y="1776424"/>
              <a:ext cx="973738" cy="2752165"/>
            </a:xfrm>
            <a:prstGeom prst="rect">
              <a:avLst/>
            </a:prstGeom>
          </p:spPr>
        </p:pic>
        <p:pic>
          <p:nvPicPr>
            <p:cNvPr id="10" name="Picture 9"/>
            <p:cNvPicPr>
              <a:picLocks noChangeAspect="1"/>
            </p:cNvPicPr>
            <p:nvPr/>
          </p:nvPicPr>
          <p:blipFill rotWithShape="1">
            <a:blip r:embed="rId4"/>
            <a:srcRect l="48462" t="29924" r="39683" b="12387"/>
            <a:stretch/>
          </p:blipFill>
          <p:spPr>
            <a:xfrm>
              <a:off x="2412762" y="1752757"/>
              <a:ext cx="1017407" cy="2784827"/>
            </a:xfrm>
            <a:prstGeom prst="rect">
              <a:avLst/>
            </a:prstGeom>
          </p:spPr>
        </p:pic>
        <p:pic>
          <p:nvPicPr>
            <p:cNvPr id="11" name="Picture 10"/>
            <p:cNvPicPr>
              <a:picLocks noChangeAspect="1"/>
            </p:cNvPicPr>
            <p:nvPr/>
          </p:nvPicPr>
          <p:blipFill rotWithShape="1">
            <a:blip r:embed="rId4"/>
            <a:srcRect l="63281" t="29924" r="24595" b="14144"/>
            <a:stretch/>
          </p:blipFill>
          <p:spPr>
            <a:xfrm>
              <a:off x="1355632" y="1776424"/>
              <a:ext cx="1078766" cy="2799499"/>
            </a:xfrm>
            <a:prstGeom prst="rect">
              <a:avLst/>
            </a:prstGeom>
          </p:spPr>
        </p:pic>
      </p:grpSp>
      <p:pic>
        <p:nvPicPr>
          <p:cNvPr id="12" name="Picture 11"/>
          <p:cNvPicPr/>
          <p:nvPr/>
        </p:nvPicPr>
        <p:blipFill rotWithShape="1">
          <a:blip r:embed="rId5">
            <a:extLst>
              <a:ext uri="{28A0092B-C50C-407E-A947-70E740481C1C}">
                <a14:useLocalDpi xmlns:a14="http://schemas.microsoft.com/office/drawing/2010/main" val="0"/>
              </a:ext>
            </a:extLst>
          </a:blip>
          <a:srcRect l="65179" t="21577" r="15774" b="15550"/>
          <a:stretch/>
        </p:blipFill>
        <p:spPr bwMode="auto">
          <a:xfrm>
            <a:off x="4572000" y="1792377"/>
            <a:ext cx="2450955" cy="3115526"/>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l="62798" t="14137" r="13244" b="9598"/>
          <a:stretch/>
        </p:blipFill>
        <p:spPr bwMode="auto">
          <a:xfrm>
            <a:off x="6385894" y="1003623"/>
            <a:ext cx="2538644" cy="32327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080050"/>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2 Sampling: Systematic Sampling of Households</a:t>
            </a:r>
            <a:endParaRPr lang="en-US" dirty="0"/>
          </a:p>
        </p:txBody>
      </p:sp>
      <p:sp>
        <p:nvSpPr>
          <p:cNvPr id="3" name="Text Placeholder 2"/>
          <p:cNvSpPr>
            <a:spLocks noGrp="1"/>
          </p:cNvSpPr>
          <p:nvPr>
            <p:ph type="body" sz="quarter" idx="10"/>
          </p:nvPr>
        </p:nvSpPr>
        <p:spPr/>
        <p:txBody>
          <a:bodyPr/>
          <a:lstStyle/>
          <a:p>
            <a:r>
              <a:rPr lang="en-US" dirty="0" smtClean="0"/>
              <a:t>Randomly choose a starting point (e.g., intersection, center) prior to heading into the field</a:t>
            </a:r>
            <a:endParaRPr lang="en-US" sz="500" dirty="0" smtClean="0"/>
          </a:p>
          <a:p>
            <a:r>
              <a:rPr lang="en-US" dirty="0" smtClean="0"/>
              <a:t>Select the nearest house, then every </a:t>
            </a:r>
            <a:r>
              <a:rPr lang="en-US" i="1" dirty="0" smtClean="0"/>
              <a:t>n</a:t>
            </a:r>
            <a:r>
              <a:rPr lang="en-US" dirty="0" smtClean="0"/>
              <a:t>th house after</a:t>
            </a:r>
            <a:endParaRPr lang="en-US" sz="500" dirty="0" smtClean="0"/>
          </a:p>
          <a:p>
            <a:r>
              <a:rPr lang="en-US" dirty="0" smtClean="0"/>
              <a:t>Choose </a:t>
            </a:r>
            <a:r>
              <a:rPr lang="en-US" i="1" dirty="0" smtClean="0"/>
              <a:t>n</a:t>
            </a:r>
            <a:r>
              <a:rPr lang="en-US" dirty="0" smtClean="0"/>
              <a:t> based on the size of the cluster</a:t>
            </a:r>
          </a:p>
          <a:p>
            <a:pPr lvl="1"/>
            <a:r>
              <a:rPr lang="en-US" dirty="0" smtClean="0"/>
              <a:t>Look at the approximate number of households found on the map</a:t>
            </a:r>
          </a:p>
          <a:p>
            <a:pPr lvl="2"/>
            <a:r>
              <a:rPr lang="en-US" dirty="0" smtClean="0"/>
              <a:t>If 23 households, 23/7 = 3… select every 3</a:t>
            </a:r>
            <a:r>
              <a:rPr lang="en-US" baseline="30000" dirty="0" smtClean="0"/>
              <a:t>rd</a:t>
            </a:r>
            <a:r>
              <a:rPr lang="en-US" dirty="0" smtClean="0"/>
              <a:t> household </a:t>
            </a:r>
          </a:p>
          <a:p>
            <a:pPr lvl="2"/>
            <a:r>
              <a:rPr lang="en-US" dirty="0" smtClean="0"/>
              <a:t>If 10 or less households, go to every one!</a:t>
            </a:r>
          </a:p>
          <a:p>
            <a:pPr lvl="2"/>
            <a:r>
              <a:rPr lang="en-US" dirty="0" smtClean="0"/>
              <a:t>Apartment complexes: each unit is a separate household </a:t>
            </a:r>
          </a:p>
          <a:p>
            <a:pPr lvl="1"/>
            <a:r>
              <a:rPr lang="en-US" dirty="0" smtClean="0"/>
              <a:t>Once you pick a number, stick to that number!</a:t>
            </a:r>
            <a:endParaRPr lang="en-US" sz="500" dirty="0" smtClean="0"/>
          </a:p>
          <a:p>
            <a:r>
              <a:rPr lang="en-US" dirty="0" smtClean="0"/>
              <a:t>The goal is to be sure interviews are spread out across the cluster</a:t>
            </a:r>
            <a:endParaRPr lang="en-US" dirty="0"/>
          </a:p>
        </p:txBody>
      </p:sp>
    </p:spTree>
    <p:extLst>
      <p:ext uri="{BB962C8B-B14F-4D97-AF65-F5344CB8AC3E}">
        <p14:creationId xmlns:p14="http://schemas.microsoft.com/office/powerpoint/2010/main" val="2596665732"/>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Selecting Households to Interview </a:t>
            </a:r>
            <a:endParaRPr lang="en-US" dirty="0"/>
          </a:p>
        </p:txBody>
      </p:sp>
      <p:sp>
        <p:nvSpPr>
          <p:cNvPr id="3" name="Text Placeholder 2"/>
          <p:cNvSpPr>
            <a:spLocks noGrp="1"/>
          </p:cNvSpPr>
          <p:nvPr>
            <p:ph type="body" sz="quarter" idx="10"/>
          </p:nvPr>
        </p:nvSpPr>
        <p:spPr/>
        <p:txBody>
          <a:bodyPr/>
          <a:lstStyle/>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337" r="2599" b="16666"/>
          <a:stretch/>
        </p:blipFill>
        <p:spPr>
          <a:xfrm>
            <a:off x="457199" y="1152526"/>
            <a:ext cx="8210551" cy="3657600"/>
          </a:xfrm>
          <a:prstGeom prst="rect">
            <a:avLst/>
          </a:prstGeom>
        </p:spPr>
      </p:pic>
      <p:cxnSp>
        <p:nvCxnSpPr>
          <p:cNvPr id="6" name="Straight Arrow Connector 5"/>
          <p:cNvCxnSpPr/>
          <p:nvPr/>
        </p:nvCxnSpPr>
        <p:spPr>
          <a:xfrm flipH="1" flipV="1">
            <a:off x="5786719" y="4208860"/>
            <a:ext cx="192741" cy="381000"/>
          </a:xfrm>
          <a:prstGeom prst="straightConnector1">
            <a:avLst/>
          </a:prstGeom>
          <a:ln w="57150">
            <a:solidFill>
              <a:schemeClr val="bg1"/>
            </a:solidFill>
            <a:tailEnd type="triangle"/>
          </a:ln>
        </p:spPr>
        <p:style>
          <a:lnRef idx="3">
            <a:schemeClr val="accent5"/>
          </a:lnRef>
          <a:fillRef idx="0">
            <a:schemeClr val="accent5"/>
          </a:fillRef>
          <a:effectRef idx="2">
            <a:schemeClr val="accent5"/>
          </a:effectRef>
          <a:fontRef idx="minor">
            <a:schemeClr val="tx1"/>
          </a:fontRef>
        </p:style>
      </p:cxnSp>
      <p:sp>
        <p:nvSpPr>
          <p:cNvPr id="8" name="Oval 7"/>
          <p:cNvSpPr/>
          <p:nvPr/>
        </p:nvSpPr>
        <p:spPr>
          <a:xfrm>
            <a:off x="5468471" y="3567253"/>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168596" y="3580704"/>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68710" y="3737586"/>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151540" y="2581149"/>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886215" y="2733549"/>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289191" y="2531848"/>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149796" y="3033870"/>
            <a:ext cx="394447" cy="42134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0805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Selecting Households to Interview </a:t>
            </a:r>
            <a:endParaRPr lang="en-US" dirty="0"/>
          </a:p>
        </p:txBody>
      </p:sp>
      <p:sp>
        <p:nvSpPr>
          <p:cNvPr id="3" name="Text Placeholder 2"/>
          <p:cNvSpPr>
            <a:spLocks noGrp="1"/>
          </p:cNvSpPr>
          <p:nvPr>
            <p:ph type="body" sz="quarter" idx="10"/>
          </p:nvPr>
        </p:nvSpPr>
        <p:spPr>
          <a:xfrm>
            <a:off x="457200" y="1063229"/>
            <a:ext cx="8353425" cy="3341688"/>
          </a:xfrm>
        </p:spPr>
        <p:txBody>
          <a:bodyPr/>
          <a:lstStyle/>
          <a:p>
            <a:r>
              <a:rPr lang="en-US" dirty="0" smtClean="0"/>
              <a:t>Apartment complexes</a:t>
            </a:r>
          </a:p>
          <a:p>
            <a:pPr lvl="1"/>
            <a:r>
              <a:rPr lang="en-US" dirty="0" smtClean="0"/>
              <a:t>Approximate number of households by counting on one floor and multiplying by the number of floors</a:t>
            </a:r>
          </a:p>
          <a:p>
            <a:pPr lvl="1"/>
            <a:r>
              <a:rPr lang="en-US" dirty="0" smtClean="0"/>
              <a:t>High-rises: randomly select 7 floors then get an interview on each floor</a:t>
            </a:r>
          </a:p>
          <a:p>
            <a:pPr lvl="1"/>
            <a:r>
              <a:rPr lang="en-US" dirty="0" smtClean="0"/>
              <a:t>Mixed clusters: attempt houses first then move to apartment complex </a:t>
            </a:r>
          </a:p>
          <a:p>
            <a:pPr lvl="2"/>
            <a:r>
              <a:rPr lang="en-US" dirty="0" smtClean="0"/>
              <a:t>Goal is to have interviews spread out in the cluster</a:t>
            </a:r>
          </a:p>
          <a:p>
            <a:endParaRPr lang="en-US" sz="700" dirty="0" smtClean="0"/>
          </a:p>
          <a:p>
            <a:r>
              <a:rPr lang="en-US" dirty="0" smtClean="0"/>
              <a:t>Replacing households only if </a:t>
            </a:r>
            <a:r>
              <a:rPr lang="en-US" i="1" dirty="0" smtClean="0">
                <a:solidFill>
                  <a:srgbClr val="005DAA"/>
                </a:solidFill>
              </a:rPr>
              <a:t>vacant</a:t>
            </a:r>
            <a:r>
              <a:rPr lang="en-US" dirty="0" smtClean="0"/>
              <a:t>, </a:t>
            </a:r>
            <a:r>
              <a:rPr lang="en-US" i="1" dirty="0" smtClean="0">
                <a:solidFill>
                  <a:srgbClr val="005DAA"/>
                </a:solidFill>
              </a:rPr>
              <a:t>refused</a:t>
            </a:r>
            <a:r>
              <a:rPr lang="en-US" dirty="0" smtClean="0"/>
              <a:t>, or </a:t>
            </a:r>
            <a:r>
              <a:rPr lang="en-US" i="1" dirty="0" smtClean="0"/>
              <a:t>after </a:t>
            </a:r>
            <a:r>
              <a:rPr lang="en-US" i="1" dirty="0" smtClean="0">
                <a:solidFill>
                  <a:srgbClr val="005DAA"/>
                </a:solidFill>
              </a:rPr>
              <a:t>THIRD attempt </a:t>
            </a:r>
            <a:r>
              <a:rPr lang="en-US" i="1" dirty="0" smtClean="0"/>
              <a:t>with no answer</a:t>
            </a:r>
          </a:p>
          <a:p>
            <a:pPr lvl="1"/>
            <a:endParaRPr lang="en-US" sz="700" dirty="0" smtClean="0"/>
          </a:p>
          <a:p>
            <a:r>
              <a:rPr lang="en-US" dirty="0" smtClean="0"/>
              <a:t>Always call headquarters if there are any questions</a:t>
            </a:r>
          </a:p>
          <a:p>
            <a:endParaRPr lang="en-US" sz="700" dirty="0" smtClean="0"/>
          </a:p>
          <a:p>
            <a:r>
              <a:rPr lang="en-US" dirty="0" smtClean="0"/>
              <a:t>REMEMBER TO TRACK ALL HOUSEHOLDS!!!</a:t>
            </a:r>
            <a:endParaRPr lang="en-US" dirty="0"/>
          </a:p>
        </p:txBody>
      </p:sp>
    </p:spTree>
    <p:extLst>
      <p:ext uri="{BB962C8B-B14F-4D97-AF65-F5344CB8AC3E}">
        <p14:creationId xmlns:p14="http://schemas.microsoft.com/office/powerpoint/2010/main" val="374634471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Selecting Households to Interview </a:t>
            </a:r>
            <a:endParaRPr lang="en-US" dirty="0"/>
          </a:p>
        </p:txBody>
      </p:sp>
      <p:sp>
        <p:nvSpPr>
          <p:cNvPr id="3" name="Text Placeholder 2"/>
          <p:cNvSpPr>
            <a:spLocks noGrp="1"/>
          </p:cNvSpPr>
          <p:nvPr>
            <p:ph type="body" sz="quarter" idx="10"/>
          </p:nvPr>
        </p:nvSpPr>
        <p:spPr/>
        <p:txBody>
          <a:bodyPr/>
          <a:lstStyle/>
          <a:p>
            <a:endParaRPr lang="en-US" dirty="0"/>
          </a:p>
        </p:txBody>
      </p:sp>
      <p:pic>
        <p:nvPicPr>
          <p:cNvPr id="5" name="Picture 4"/>
          <p:cNvPicPr>
            <a:picLocks noChangeAspect="1"/>
          </p:cNvPicPr>
          <p:nvPr/>
        </p:nvPicPr>
        <p:blipFill rotWithShape="1">
          <a:blip r:embed="rId3"/>
          <a:srcRect l="22305" t="7373" r="63029" b="17334"/>
          <a:stretch/>
        </p:blipFill>
        <p:spPr>
          <a:xfrm rot="16200000">
            <a:off x="2667002" y="-1057276"/>
            <a:ext cx="3810000" cy="8229602"/>
          </a:xfrm>
          <a:prstGeom prst="rect">
            <a:avLst/>
          </a:prstGeom>
        </p:spPr>
      </p:pic>
    </p:spTree>
    <p:extLst>
      <p:ext uri="{BB962C8B-B14F-4D97-AF65-F5344CB8AC3E}">
        <p14:creationId xmlns:p14="http://schemas.microsoft.com/office/powerpoint/2010/main" val="4281810667"/>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Replaced Households</a:t>
            </a:r>
            <a:endParaRPr lang="en-US" dirty="0"/>
          </a:p>
        </p:txBody>
      </p:sp>
      <p:sp>
        <p:nvSpPr>
          <p:cNvPr id="3" name="Text Placeholder 2"/>
          <p:cNvSpPr>
            <a:spLocks noGrp="1"/>
          </p:cNvSpPr>
          <p:nvPr>
            <p:ph type="body" sz="quarter" idx="10"/>
          </p:nvPr>
        </p:nvSpPr>
        <p:spPr/>
        <p:txBody>
          <a:bodyPr/>
          <a:lstStyle/>
          <a:p>
            <a:endParaRPr lang="en-US"/>
          </a:p>
        </p:txBody>
      </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13334" t="18988" r="20791" b="16666"/>
          <a:stretch/>
        </p:blipFill>
        <p:spPr>
          <a:xfrm>
            <a:off x="457199" y="1158874"/>
            <a:ext cx="7576458" cy="3666579"/>
          </a:xfrm>
          <a:prstGeom prst="rect">
            <a:avLst/>
          </a:prstGeom>
        </p:spPr>
      </p:pic>
      <p:sp>
        <p:nvSpPr>
          <p:cNvPr id="34" name="Oval 33"/>
          <p:cNvSpPr/>
          <p:nvPr/>
        </p:nvSpPr>
        <p:spPr>
          <a:xfrm>
            <a:off x="6812901" y="3806312"/>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677787" y="2299066"/>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787201" y="2335347"/>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795454" y="2649427"/>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18301" y="2939902"/>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739321" y="3652987"/>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558500" y="3429614"/>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6613064" y="3718206"/>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1</a:t>
            </a:r>
          </a:p>
        </p:txBody>
      </p:sp>
      <p:sp>
        <p:nvSpPr>
          <p:cNvPr id="42" name="TextBox 41"/>
          <p:cNvSpPr txBox="1"/>
          <p:nvPr/>
        </p:nvSpPr>
        <p:spPr>
          <a:xfrm>
            <a:off x="6463756" y="2247571"/>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2</a:t>
            </a:r>
          </a:p>
        </p:txBody>
      </p:sp>
      <p:sp>
        <p:nvSpPr>
          <p:cNvPr id="43" name="TextBox 42"/>
          <p:cNvSpPr txBox="1"/>
          <p:nvPr/>
        </p:nvSpPr>
        <p:spPr>
          <a:xfrm>
            <a:off x="4598891" y="2221009"/>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3</a:t>
            </a:r>
          </a:p>
        </p:txBody>
      </p:sp>
      <p:sp>
        <p:nvSpPr>
          <p:cNvPr id="44" name="TextBox 43"/>
          <p:cNvSpPr txBox="1"/>
          <p:nvPr/>
        </p:nvSpPr>
        <p:spPr>
          <a:xfrm>
            <a:off x="2600286" y="2554970"/>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4</a:t>
            </a:r>
          </a:p>
        </p:txBody>
      </p:sp>
      <p:sp>
        <p:nvSpPr>
          <p:cNvPr id="45" name="TextBox 44"/>
          <p:cNvSpPr txBox="1"/>
          <p:nvPr/>
        </p:nvSpPr>
        <p:spPr>
          <a:xfrm>
            <a:off x="1118464" y="2860725"/>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5</a:t>
            </a:r>
          </a:p>
        </p:txBody>
      </p:sp>
      <p:sp>
        <p:nvSpPr>
          <p:cNvPr id="46" name="TextBox 45"/>
          <p:cNvSpPr txBox="1"/>
          <p:nvPr/>
        </p:nvSpPr>
        <p:spPr>
          <a:xfrm>
            <a:off x="2501384" y="3616673"/>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6</a:t>
            </a:r>
          </a:p>
        </p:txBody>
      </p:sp>
      <p:sp>
        <p:nvSpPr>
          <p:cNvPr id="47" name="TextBox 46"/>
          <p:cNvSpPr txBox="1"/>
          <p:nvPr/>
        </p:nvSpPr>
        <p:spPr>
          <a:xfrm>
            <a:off x="4339706" y="3388539"/>
            <a:ext cx="376618" cy="307777"/>
          </a:xfrm>
          <a:prstGeom prst="rect">
            <a:avLst/>
          </a:prstGeom>
          <a:noFill/>
        </p:spPr>
        <p:txBody>
          <a:bodyPr wrap="square" rtlCol="0">
            <a:spAutoFit/>
          </a:bodyPr>
          <a:lstStyle/>
          <a:p>
            <a:r>
              <a:rPr lang="en-US" sz="1400" b="1" dirty="0" smtClean="0">
                <a:solidFill>
                  <a:srgbClr val="FFFF00"/>
                </a:solidFill>
                <a:latin typeface="Calibri" panose="020F0502020204030204" pitchFamily="34" charset="0"/>
              </a:rPr>
              <a:t>7</a:t>
            </a:r>
          </a:p>
        </p:txBody>
      </p:sp>
      <p:pic>
        <p:nvPicPr>
          <p:cNvPr id="48"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6925350" y="3775854"/>
            <a:ext cx="472894" cy="36245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4883163" y="2341400"/>
            <a:ext cx="472894" cy="3624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2850845" y="3663167"/>
            <a:ext cx="472894" cy="36245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2896044" y="2620359"/>
            <a:ext cx="472894" cy="36245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4055121" y="2117838"/>
            <a:ext cx="472894" cy="36245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6874965" y="3305309"/>
            <a:ext cx="472894" cy="36245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C:\Users\ssmorodi\AppData\Local\Microsoft\Windows\Temporary Internet Files\Content.IE5\39CWYX1G\check-and-cross-marks[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2988"/>
          <a:stretch/>
        </p:blipFill>
        <p:spPr bwMode="auto">
          <a:xfrm>
            <a:off x="3472242" y="3599019"/>
            <a:ext cx="472894" cy="362456"/>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p:cNvSpPr/>
          <p:nvPr/>
        </p:nvSpPr>
        <p:spPr>
          <a:xfrm>
            <a:off x="6797014" y="3339409"/>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descr="C:\Users\ssmorodi\AppData\Local\Microsoft\Windows\Temporary Internet Files\Content.IE5\39CWYX1G\check-and-cross-mark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218"/>
          <a:stretch/>
        </p:blipFill>
        <p:spPr bwMode="auto">
          <a:xfrm>
            <a:off x="4611205" y="3523670"/>
            <a:ext cx="427992" cy="33685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C:\Users\ssmorodi\AppData\Local\Microsoft\Windows\Temporary Internet Files\Content.IE5\39CWYX1G\check-and-cross-mark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218"/>
          <a:stretch/>
        </p:blipFill>
        <p:spPr bwMode="auto">
          <a:xfrm>
            <a:off x="6745097" y="2382428"/>
            <a:ext cx="427992" cy="336856"/>
          </a:xfrm>
          <a:prstGeom prst="rect">
            <a:avLst/>
          </a:prstGeom>
          <a:noFill/>
          <a:extLst>
            <a:ext uri="{909E8E84-426E-40DD-AFC4-6F175D3DCCD1}">
              <a14:hiddenFill xmlns:a14="http://schemas.microsoft.com/office/drawing/2010/main">
                <a:solidFill>
                  <a:srgbClr val="FFFFFF"/>
                </a:solidFill>
              </a14:hiddenFill>
            </a:ext>
          </a:extLst>
        </p:spPr>
      </p:pic>
      <p:sp>
        <p:nvSpPr>
          <p:cNvPr id="58" name="Oval 57"/>
          <p:cNvSpPr/>
          <p:nvPr/>
        </p:nvSpPr>
        <p:spPr>
          <a:xfrm>
            <a:off x="3972543" y="2103519"/>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2" descr="C:\Users\ssmorodi\AppData\Local\Microsoft\Windows\Temporary Internet Files\Content.IE5\39CWYX1G\check-and-cross-marks[1].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218"/>
          <a:stretch/>
        </p:blipFill>
        <p:spPr bwMode="auto">
          <a:xfrm>
            <a:off x="1390056" y="3045460"/>
            <a:ext cx="427992" cy="336856"/>
          </a:xfrm>
          <a:prstGeom prst="rect">
            <a:avLst/>
          </a:prstGeom>
          <a:noFill/>
          <a:extLst>
            <a:ext uri="{909E8E84-426E-40DD-AFC4-6F175D3DCCD1}">
              <a14:hiddenFill xmlns:a14="http://schemas.microsoft.com/office/drawing/2010/main">
                <a:solidFill>
                  <a:srgbClr val="FFFFFF"/>
                </a:solidFill>
              </a14:hiddenFill>
            </a:ext>
          </a:extLst>
        </p:spPr>
      </p:pic>
      <p:sp>
        <p:nvSpPr>
          <p:cNvPr id="60" name="Oval 59"/>
          <p:cNvSpPr/>
          <p:nvPr/>
        </p:nvSpPr>
        <p:spPr>
          <a:xfrm>
            <a:off x="3389572" y="3555853"/>
            <a:ext cx="623790" cy="44000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05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7" presetClass="emph" presetSubtype="2" fill="hold" nodeType="withEffect">
                                  <p:stCondLst>
                                    <p:cond delay="0"/>
                                  </p:stCondLst>
                                  <p:childTnLst>
                                    <p:animClr clrSpc="rgb" dir="cw">
                                      <p:cBhvr>
                                        <p:cTn id="8" dur="10" fill="hold"/>
                                        <p:tgtEl>
                                          <p:spTgt spid="34"/>
                                        </p:tgtEl>
                                        <p:attrNameLst>
                                          <p:attrName>stroke.color</p:attrName>
                                        </p:attrNameLst>
                                      </p:cBhvr>
                                      <p:to>
                                        <a:srgbClr val="58FF50"/>
                                      </p:to>
                                    </p:animClr>
                                    <p:set>
                                      <p:cBhvr>
                                        <p:cTn id="9" dur="10" fill="hold"/>
                                        <p:tgtEl>
                                          <p:spTgt spid="34"/>
                                        </p:tgtEl>
                                        <p:attrNameLst>
                                          <p:attrName>stroke.on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childTnLst>
                                </p:cTn>
                              </p:par>
                              <p:par>
                                <p:cTn id="14" presetID="7" presetClass="emph" presetSubtype="2" fill="hold" nodeType="withEffect">
                                  <p:stCondLst>
                                    <p:cond delay="0"/>
                                  </p:stCondLst>
                                  <p:childTnLst>
                                    <p:animClr clrSpc="rgb" dir="cw">
                                      <p:cBhvr>
                                        <p:cTn id="15" dur="10" fill="hold"/>
                                        <p:tgtEl>
                                          <p:spTgt spid="36"/>
                                        </p:tgtEl>
                                        <p:attrNameLst>
                                          <p:attrName>stroke.color</p:attrName>
                                        </p:attrNameLst>
                                      </p:cBhvr>
                                      <p:to>
                                        <a:srgbClr val="58FF50"/>
                                      </p:to>
                                    </p:animClr>
                                    <p:set>
                                      <p:cBhvr>
                                        <p:cTn id="16" dur="10" fill="hold"/>
                                        <p:tgtEl>
                                          <p:spTgt spid="36"/>
                                        </p:tgtEl>
                                        <p:attrNameLst>
                                          <p:attrName>stroke.on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7" presetClass="emph" presetSubtype="2" fill="hold" nodeType="withEffect">
                                  <p:stCondLst>
                                    <p:cond delay="0"/>
                                  </p:stCondLst>
                                  <p:childTnLst>
                                    <p:animClr clrSpc="rgb" dir="cw">
                                      <p:cBhvr>
                                        <p:cTn id="22" dur="10" fill="hold"/>
                                        <p:tgtEl>
                                          <p:spTgt spid="39"/>
                                        </p:tgtEl>
                                        <p:attrNameLst>
                                          <p:attrName>stroke.color</p:attrName>
                                        </p:attrNameLst>
                                      </p:cBhvr>
                                      <p:to>
                                        <a:srgbClr val="58FF50"/>
                                      </p:to>
                                    </p:animClr>
                                    <p:set>
                                      <p:cBhvr>
                                        <p:cTn id="23" dur="10" fill="hold"/>
                                        <p:tgtEl>
                                          <p:spTgt spid="39"/>
                                        </p:tgtEl>
                                        <p:attrNameLst>
                                          <p:attrName>stroke.on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childTnLst>
                                </p:cTn>
                              </p:par>
                              <p:par>
                                <p:cTn id="28" presetID="7" presetClass="emph" presetSubtype="2" fill="hold" nodeType="withEffect">
                                  <p:stCondLst>
                                    <p:cond delay="0"/>
                                  </p:stCondLst>
                                  <p:childTnLst>
                                    <p:animClr clrSpc="rgb" dir="cw">
                                      <p:cBhvr>
                                        <p:cTn id="29" dur="10" fill="hold"/>
                                        <p:tgtEl>
                                          <p:spTgt spid="35"/>
                                        </p:tgtEl>
                                        <p:attrNameLst>
                                          <p:attrName>stroke.color</p:attrName>
                                        </p:attrNameLst>
                                      </p:cBhvr>
                                      <p:to>
                                        <a:srgbClr val="FF0000"/>
                                      </p:to>
                                    </p:animClr>
                                    <p:set>
                                      <p:cBhvr>
                                        <p:cTn id="30" dur="10" fill="hold"/>
                                        <p:tgtEl>
                                          <p:spTgt spid="35"/>
                                        </p:tgtEl>
                                        <p:attrNameLst>
                                          <p:attrName>stroke.on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7" presetClass="emph" presetSubtype="2" fill="hold" nodeType="withEffect">
                                  <p:stCondLst>
                                    <p:cond delay="0"/>
                                  </p:stCondLst>
                                  <p:childTnLst>
                                    <p:animClr clrSpc="rgb" dir="cw">
                                      <p:cBhvr>
                                        <p:cTn id="40" dur="10" fill="hold"/>
                                        <p:tgtEl>
                                          <p:spTgt spid="58"/>
                                        </p:tgtEl>
                                        <p:attrNameLst>
                                          <p:attrName>stroke.color</p:attrName>
                                        </p:attrNameLst>
                                      </p:cBhvr>
                                      <p:to>
                                        <a:srgbClr val="58FF50"/>
                                      </p:to>
                                    </p:animClr>
                                    <p:set>
                                      <p:cBhvr>
                                        <p:cTn id="41" dur="10" fill="hold"/>
                                        <p:tgtEl>
                                          <p:spTgt spid="58"/>
                                        </p:tgtEl>
                                        <p:attrNameLst>
                                          <p:attrName>stroke.on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7" presetClass="emph" presetSubtype="2" fill="hold" nodeType="withEffect">
                                  <p:stCondLst>
                                    <p:cond delay="0"/>
                                  </p:stCondLst>
                                  <p:childTnLst>
                                    <p:animClr clrSpc="rgb" dir="cw">
                                      <p:cBhvr>
                                        <p:cTn id="47" dur="10" fill="hold"/>
                                        <p:tgtEl>
                                          <p:spTgt spid="37"/>
                                        </p:tgtEl>
                                        <p:attrNameLst>
                                          <p:attrName>stroke.color</p:attrName>
                                        </p:attrNameLst>
                                      </p:cBhvr>
                                      <p:to>
                                        <a:srgbClr val="58FF50"/>
                                      </p:to>
                                    </p:animClr>
                                    <p:set>
                                      <p:cBhvr>
                                        <p:cTn id="48" dur="10" fill="hold"/>
                                        <p:tgtEl>
                                          <p:spTgt spid="37"/>
                                        </p:tgtEl>
                                        <p:attrNameLst>
                                          <p:attrName>stroke.on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7" presetClass="emph" presetSubtype="2" fill="hold" nodeType="clickEffect">
                                  <p:stCondLst>
                                    <p:cond delay="0"/>
                                  </p:stCondLst>
                                  <p:childTnLst>
                                    <p:animClr clrSpc="rgb" dir="cw">
                                      <p:cBhvr>
                                        <p:cTn id="52" dur="10" fill="hold"/>
                                        <p:tgtEl>
                                          <p:spTgt spid="40"/>
                                        </p:tgtEl>
                                        <p:attrNameLst>
                                          <p:attrName>stroke.color</p:attrName>
                                        </p:attrNameLst>
                                      </p:cBhvr>
                                      <p:to>
                                        <a:srgbClr val="FF0000"/>
                                      </p:to>
                                    </p:animClr>
                                    <p:set>
                                      <p:cBhvr>
                                        <p:cTn id="53" dur="10" fill="hold"/>
                                        <p:tgtEl>
                                          <p:spTgt spid="40"/>
                                        </p:tgtEl>
                                        <p:attrNameLst>
                                          <p:attrName>stroke.on</p:attrName>
                                        </p:attrNameLst>
                                      </p:cBhvr>
                                      <p:to>
                                        <p:strVal val="true"/>
                                      </p:to>
                                    </p:set>
                                  </p:childTnLst>
                                </p:cTn>
                              </p:par>
                              <p:par>
                                <p:cTn id="54" presetID="1" presetClass="entr" presetSubtype="0"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5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9"/>
                                        </p:tgtEl>
                                        <p:attrNameLst>
                                          <p:attrName>style.visibility</p:attrName>
                                        </p:attrNameLst>
                                      </p:cBhvr>
                                      <p:to>
                                        <p:strVal val="visible"/>
                                      </p:to>
                                    </p:set>
                                  </p:childTnLst>
                                </p:cTn>
                              </p:par>
                              <p:par>
                                <p:cTn id="64" presetID="7" presetClass="emph" presetSubtype="2" fill="hold" nodeType="withEffect">
                                  <p:stCondLst>
                                    <p:cond delay="0"/>
                                  </p:stCondLst>
                                  <p:childTnLst>
                                    <p:animClr clrSpc="rgb" dir="cw">
                                      <p:cBhvr>
                                        <p:cTn id="65" dur="10" fill="hold"/>
                                        <p:tgtEl>
                                          <p:spTgt spid="38"/>
                                        </p:tgtEl>
                                        <p:attrNameLst>
                                          <p:attrName>stroke.color</p:attrName>
                                        </p:attrNameLst>
                                      </p:cBhvr>
                                      <p:to>
                                        <a:srgbClr val="FF0000"/>
                                      </p:to>
                                    </p:animClr>
                                    <p:set>
                                      <p:cBhvr>
                                        <p:cTn id="66" dur="10" fill="hold"/>
                                        <p:tgtEl>
                                          <p:spTgt spid="38"/>
                                        </p:tgtEl>
                                        <p:attrNameLst>
                                          <p:attrName>stroke.on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7" presetClass="emph" presetSubtype="2" fill="hold" nodeType="withEffect">
                                  <p:stCondLst>
                                    <p:cond delay="0"/>
                                  </p:stCondLst>
                                  <p:childTnLst>
                                    <p:animClr clrSpc="rgb" dir="cw">
                                      <p:cBhvr>
                                        <p:cTn id="76" dur="10" fill="hold"/>
                                        <p:tgtEl>
                                          <p:spTgt spid="55"/>
                                        </p:tgtEl>
                                        <p:attrNameLst>
                                          <p:attrName>stroke.color</p:attrName>
                                        </p:attrNameLst>
                                      </p:cBhvr>
                                      <p:to>
                                        <a:srgbClr val="58FF50"/>
                                      </p:to>
                                    </p:animClr>
                                    <p:set>
                                      <p:cBhvr>
                                        <p:cTn id="77" dur="10" fill="hold"/>
                                        <p:tgtEl>
                                          <p:spTgt spid="55"/>
                                        </p:tgtEl>
                                        <p:attrNameLst>
                                          <p:attrName>stroke.on</p:attrName>
                                        </p:attrNameLst>
                                      </p:cBhvr>
                                      <p:to>
                                        <p:strVal val="tru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54"/>
                                        </p:tgtEl>
                                        <p:attrNameLst>
                                          <p:attrName>style.visibility</p:attrName>
                                        </p:attrNameLst>
                                      </p:cBhvr>
                                      <p:to>
                                        <p:strVal val="visible"/>
                                      </p:to>
                                    </p:set>
                                  </p:childTnLst>
                                </p:cTn>
                              </p:par>
                              <p:par>
                                <p:cTn id="82" presetID="7" presetClass="emph" presetSubtype="2" fill="hold" nodeType="withEffect">
                                  <p:stCondLst>
                                    <p:cond delay="0"/>
                                  </p:stCondLst>
                                  <p:childTnLst>
                                    <p:animClr clrSpc="rgb" dir="cw">
                                      <p:cBhvr>
                                        <p:cTn id="83" dur="10" fill="hold"/>
                                        <p:tgtEl>
                                          <p:spTgt spid="60"/>
                                        </p:tgtEl>
                                        <p:attrNameLst>
                                          <p:attrName>stroke.color</p:attrName>
                                        </p:attrNameLst>
                                      </p:cBhvr>
                                      <p:to>
                                        <a:srgbClr val="58FF50"/>
                                      </p:to>
                                    </p:animClr>
                                    <p:set>
                                      <p:cBhvr>
                                        <p:cTn id="84" dur="10" fill="hold"/>
                                        <p:tgtEl>
                                          <p:spTgt spid="6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8" grpId="0" animBg="1"/>
      <p:bldP spid="6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709" r="11931"/>
          <a:stretch/>
        </p:blipFill>
        <p:spPr>
          <a:xfrm rot="21070827">
            <a:off x="1390138" y="305459"/>
            <a:ext cx="3288932" cy="4307126"/>
          </a:xfrm>
          <a:prstGeom prst="rect">
            <a:avLst/>
          </a:prstGeom>
        </p:spPr>
      </p:pic>
      <p:sp>
        <p:nvSpPr>
          <p:cNvPr id="5" name="Rectangular Callout 4"/>
          <p:cNvSpPr/>
          <p:nvPr/>
        </p:nvSpPr>
        <p:spPr>
          <a:xfrm rot="5400000">
            <a:off x="5223353" y="575024"/>
            <a:ext cx="3732756" cy="3194136"/>
          </a:xfrm>
          <a:prstGeom prst="wedgeRectCallout">
            <a:avLst>
              <a:gd name="adj1" fmla="val -7217"/>
              <a:gd name="adj2" fmla="val 86834"/>
            </a:avLst>
          </a:prstGeom>
          <a:solidFill>
            <a:srgbClr val="005DAA"/>
          </a:solidFill>
          <a:ln>
            <a:solidFill>
              <a:srgbClr val="005D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4294967295"/>
          </p:nvPr>
        </p:nvSpPr>
        <p:spPr>
          <a:xfrm>
            <a:off x="5676899" y="501248"/>
            <a:ext cx="2790826" cy="3341688"/>
          </a:xfrm>
        </p:spPr>
        <p:txBody>
          <a:bodyPr/>
          <a:lstStyle/>
          <a:p>
            <a:pPr marL="0" indent="0">
              <a:buNone/>
            </a:pPr>
            <a:r>
              <a:rPr lang="en-US" sz="2000" dirty="0">
                <a:solidFill>
                  <a:schemeClr val="bg2"/>
                </a:solidFill>
              </a:rPr>
              <a:t>“…many of the problems we have identified can be categorized as ‘information gaps’...Better information would have been an optimal weapon against Katrina. Information sent to the right people at the right place at the right time.” </a:t>
            </a:r>
          </a:p>
          <a:p>
            <a:endParaRPr lang="en-US" sz="2000" dirty="0"/>
          </a:p>
        </p:txBody>
      </p:sp>
    </p:spTree>
    <p:extLst>
      <p:ext uri="{BB962C8B-B14F-4D97-AF65-F5344CB8AC3E}">
        <p14:creationId xmlns:p14="http://schemas.microsoft.com/office/powerpoint/2010/main" val="2691595386"/>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2: Selecting Households to Interview</a:t>
            </a:r>
            <a:endParaRPr lang="en-US" dirty="0"/>
          </a:p>
        </p:txBody>
      </p:sp>
      <p:sp>
        <p:nvSpPr>
          <p:cNvPr id="3" name="Text Placeholder 2"/>
          <p:cNvSpPr>
            <a:spLocks noGrp="1"/>
          </p:cNvSpPr>
          <p:nvPr>
            <p:ph type="body" sz="quarter" idx="10"/>
          </p:nvPr>
        </p:nvSpPr>
        <p:spPr/>
        <p:txBody>
          <a:bodyPr/>
          <a:lstStyle/>
          <a:p>
            <a:r>
              <a:rPr lang="en-US" dirty="0" smtClean="0"/>
              <a:t>Things to avoid</a:t>
            </a:r>
          </a:p>
          <a:p>
            <a:pPr lvl="1"/>
            <a:r>
              <a:rPr lang="en-US" dirty="0" smtClean="0"/>
              <a:t>Convenience sampling</a:t>
            </a:r>
          </a:p>
          <a:p>
            <a:pPr lvl="1"/>
            <a:r>
              <a:rPr lang="en-US" dirty="0" smtClean="0"/>
              <a:t>Target sampling</a:t>
            </a:r>
          </a:p>
          <a:p>
            <a:pPr lvl="1"/>
            <a:r>
              <a:rPr lang="en-US" dirty="0" smtClean="0"/>
              <a:t>Sequential sampling</a:t>
            </a:r>
          </a:p>
          <a:p>
            <a:pPr lvl="1"/>
            <a:r>
              <a:rPr lang="en-US" dirty="0" smtClean="0"/>
              <a:t>Poor record keeping</a:t>
            </a:r>
          </a:p>
          <a:p>
            <a:pPr lvl="1"/>
            <a:endParaRPr lang="en-US" sz="700" dirty="0" smtClean="0"/>
          </a:p>
          <a:p>
            <a:pPr lvl="1"/>
            <a:endParaRPr lang="en-US" sz="700" dirty="0"/>
          </a:p>
          <a:p>
            <a:pPr lvl="1"/>
            <a:endParaRPr lang="en-US" sz="700" dirty="0" smtClean="0"/>
          </a:p>
          <a:p>
            <a:pPr lvl="1"/>
            <a:endParaRPr lang="en-US" sz="700" dirty="0"/>
          </a:p>
          <a:p>
            <a:pPr lvl="1"/>
            <a:endParaRPr lang="en-US" sz="700" dirty="0" smtClean="0"/>
          </a:p>
          <a:p>
            <a:pPr lvl="1"/>
            <a:endParaRPr lang="en-US" sz="700" dirty="0"/>
          </a:p>
          <a:p>
            <a:pPr lvl="1"/>
            <a:endParaRPr lang="en-US" sz="700" dirty="0" smtClean="0"/>
          </a:p>
          <a:p>
            <a:pPr lvl="1"/>
            <a:endParaRPr lang="en-US" sz="700" dirty="0"/>
          </a:p>
          <a:p>
            <a:pPr lvl="1"/>
            <a:endParaRPr lang="en-US" sz="700" dirty="0" smtClean="0"/>
          </a:p>
          <a:p>
            <a:pPr marL="0" indent="0">
              <a:buNone/>
            </a:pPr>
            <a:endParaRPr lang="en-US" sz="1000" dirty="0" smtClean="0"/>
          </a:p>
          <a:p>
            <a:pPr marL="0" indent="0">
              <a:buNone/>
            </a:pPr>
            <a:r>
              <a:rPr lang="en-US" dirty="0" smtClean="0"/>
              <a:t>Remember: an individual can choose the clusters, </a:t>
            </a:r>
            <a:r>
              <a:rPr lang="en-US" dirty="0" smtClean="0">
                <a:solidFill>
                  <a:srgbClr val="005DAA"/>
                </a:solidFill>
              </a:rPr>
              <a:t>but random selection of households is the responsibility of the </a:t>
            </a:r>
            <a:r>
              <a:rPr lang="en-US" i="1" dirty="0" smtClean="0">
                <a:solidFill>
                  <a:srgbClr val="005DAA"/>
                </a:solidFill>
              </a:rPr>
              <a:t>whole team</a:t>
            </a:r>
            <a:r>
              <a:rPr lang="en-US" dirty="0" smtClean="0"/>
              <a:t>!</a:t>
            </a:r>
            <a:endParaRPr lang="en-US" dirty="0"/>
          </a:p>
        </p:txBody>
      </p:sp>
      <p:pic>
        <p:nvPicPr>
          <p:cNvPr id="4" name="Picture 3"/>
          <p:cNvPicPr/>
          <p:nvPr/>
        </p:nvPicPr>
        <p:blipFill>
          <a:blip r:embed="rId3" cstate="print"/>
          <a:srcRect/>
          <a:stretch>
            <a:fillRect/>
          </a:stretch>
        </p:blipFill>
        <p:spPr bwMode="auto">
          <a:xfrm>
            <a:off x="4066486" y="1158875"/>
            <a:ext cx="4620314" cy="2984500"/>
          </a:xfrm>
          <a:prstGeom prst="rect">
            <a:avLst/>
          </a:prstGeom>
          <a:noFill/>
          <a:ln w="9525">
            <a:noFill/>
            <a:miter lim="800000"/>
            <a:headEnd/>
            <a:tailEnd/>
          </a:ln>
        </p:spPr>
      </p:pic>
    </p:spTree>
    <p:extLst>
      <p:ext uri="{BB962C8B-B14F-4D97-AF65-F5344CB8AC3E}">
        <p14:creationId xmlns:p14="http://schemas.microsoft.com/office/powerpoint/2010/main" val="3157360897"/>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2 Sampling Tips</a:t>
            </a:r>
          </a:p>
        </p:txBody>
      </p:sp>
      <p:sp>
        <p:nvSpPr>
          <p:cNvPr id="3" name="Text Placeholder 2"/>
          <p:cNvSpPr>
            <a:spLocks noGrp="1"/>
          </p:cNvSpPr>
          <p:nvPr>
            <p:ph type="body" sz="quarter" idx="10"/>
          </p:nvPr>
        </p:nvSpPr>
        <p:spPr>
          <a:xfrm>
            <a:off x="457200" y="1410666"/>
            <a:ext cx="8229600" cy="3341688"/>
          </a:xfrm>
        </p:spPr>
        <p:txBody>
          <a:bodyPr/>
          <a:lstStyle/>
          <a:p>
            <a:r>
              <a:rPr lang="en-US" dirty="0"/>
              <a:t>Systematic sampling of households is always recommended!</a:t>
            </a:r>
            <a:endParaRPr lang="en-US" sz="700" dirty="0"/>
          </a:p>
          <a:p>
            <a:r>
              <a:rPr lang="en-US" dirty="0"/>
              <a:t>Some exceptions can be made</a:t>
            </a:r>
          </a:p>
          <a:p>
            <a:pPr lvl="1"/>
            <a:r>
              <a:rPr lang="en-US" dirty="0"/>
              <a:t>Less than 10 households in the cluster</a:t>
            </a:r>
          </a:p>
          <a:p>
            <a:pPr lvl="1"/>
            <a:r>
              <a:rPr lang="en-US" dirty="0"/>
              <a:t>Response urgency and cluster composition </a:t>
            </a:r>
          </a:p>
          <a:p>
            <a:pPr lvl="2"/>
            <a:r>
              <a:rPr lang="en-US" dirty="0"/>
              <a:t>Example, Bastrop fires</a:t>
            </a:r>
            <a:endParaRPr lang="en-US" sz="700" dirty="0"/>
          </a:p>
          <a:p>
            <a:r>
              <a:rPr lang="en-US" dirty="0"/>
              <a:t>Only use sequential sampling when absolutely necessary</a:t>
            </a:r>
          </a:p>
          <a:p>
            <a:pPr lvl="1"/>
            <a:r>
              <a:rPr lang="en-US" dirty="0"/>
              <a:t>Take every effort to not target starting point</a:t>
            </a:r>
          </a:p>
          <a:p>
            <a:pPr lvl="1"/>
            <a:endParaRPr lang="en-US" sz="1200" dirty="0"/>
          </a:p>
          <a:p>
            <a:pPr marL="0" indent="0">
              <a:buNone/>
            </a:pPr>
            <a:r>
              <a:rPr lang="en-US" sz="2700" i="1" dirty="0">
                <a:solidFill>
                  <a:srgbClr val="005984"/>
                </a:solidFill>
              </a:rPr>
              <a:t>REMEMBER: Always track ALL households visited!!!</a:t>
            </a:r>
          </a:p>
          <a:p>
            <a:pPr lvl="1"/>
            <a:endParaRPr lang="en-US" sz="700" dirty="0" smtClean="0"/>
          </a:p>
          <a:p>
            <a:pPr lvl="1"/>
            <a:endParaRPr lang="en-US" sz="700" dirty="0"/>
          </a:p>
          <a:p>
            <a:pPr lvl="1"/>
            <a:endParaRPr lang="en-US" sz="700" dirty="0" smtClean="0"/>
          </a:p>
          <a:p>
            <a:pPr lvl="1"/>
            <a:endParaRPr lang="en-US" sz="700" dirty="0"/>
          </a:p>
          <a:p>
            <a:pPr lvl="1"/>
            <a:endParaRPr lang="en-US" sz="700" dirty="0" smtClean="0"/>
          </a:p>
          <a:p>
            <a:pPr lvl="1"/>
            <a:endParaRPr lang="en-US" sz="700" dirty="0"/>
          </a:p>
        </p:txBody>
      </p:sp>
    </p:spTree>
    <p:extLst>
      <p:ext uri="{BB962C8B-B14F-4D97-AF65-F5344CB8AC3E}">
        <p14:creationId xmlns:p14="http://schemas.microsoft.com/office/powerpoint/2010/main" val="4137937377"/>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 Form</a:t>
            </a:r>
            <a:endParaRPr lang="en-US" dirty="0"/>
          </a:p>
        </p:txBody>
      </p:sp>
      <p:sp>
        <p:nvSpPr>
          <p:cNvPr id="3" name="Text Placeholder 2"/>
          <p:cNvSpPr>
            <a:spLocks noGrp="1"/>
          </p:cNvSpPr>
          <p:nvPr>
            <p:ph type="body" sz="quarter" idx="10"/>
          </p:nvPr>
        </p:nvSpPr>
        <p:spPr/>
        <p:txBody>
          <a:bodyPr/>
          <a:lstStyle/>
          <a:p>
            <a:r>
              <a:rPr lang="en-US" dirty="0" smtClean="0"/>
              <a:t>Used for tracking </a:t>
            </a:r>
            <a:r>
              <a:rPr lang="en-US" i="1" u="sng" dirty="0" smtClean="0"/>
              <a:t>every</a:t>
            </a:r>
            <a:r>
              <a:rPr lang="en-US" dirty="0" smtClean="0"/>
              <a:t> household that is sampled</a:t>
            </a:r>
          </a:p>
          <a:p>
            <a:endParaRPr lang="en-US" sz="700" dirty="0" smtClean="0"/>
          </a:p>
          <a:p>
            <a:r>
              <a:rPr lang="en-US" dirty="0" smtClean="0"/>
              <a:t>Each cluster is collected on a separate tracking form</a:t>
            </a:r>
          </a:p>
          <a:p>
            <a:endParaRPr lang="en-US" sz="700" dirty="0" smtClean="0"/>
          </a:p>
          <a:p>
            <a:r>
              <a:rPr lang="en-US" dirty="0" smtClean="0"/>
              <a:t>Allows for calculation of response rates</a:t>
            </a:r>
            <a:endParaRPr lang="en-US" dirty="0"/>
          </a:p>
        </p:txBody>
      </p:sp>
      <p:pic>
        <p:nvPicPr>
          <p:cNvPr id="4" name="Picture 3" descr="inaccessible clust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39716" y="2627375"/>
            <a:ext cx="4019550" cy="2243205"/>
          </a:xfrm>
          <a:prstGeom prst="rect">
            <a:avLst/>
          </a:prstGeom>
        </p:spPr>
      </p:pic>
      <p:pic>
        <p:nvPicPr>
          <p:cNvPr id="5" name="Picture 2" descr="C:\Users\ghu5\Desktop\New folder\4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441" y="2143125"/>
            <a:ext cx="3727534" cy="2727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44372"/>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2265612" cy="857250"/>
          </a:xfrm>
        </p:spPr>
        <p:txBody>
          <a:bodyPr/>
          <a:lstStyle/>
          <a:p>
            <a:r>
              <a:rPr lang="en-US" dirty="0" smtClean="0"/>
              <a:t>Tracking Form </a:t>
            </a:r>
            <a:endParaRPr lang="en-US" dirty="0"/>
          </a:p>
        </p:txBody>
      </p:sp>
      <p:sp>
        <p:nvSpPr>
          <p:cNvPr id="3" name="Text Placeholder 2"/>
          <p:cNvSpPr>
            <a:spLocks noGrp="1"/>
          </p:cNvSpPr>
          <p:nvPr>
            <p:ph type="body" sz="quarter" idx="10"/>
          </p:nvPr>
        </p:nvSpPr>
        <p:spPr>
          <a:xfrm>
            <a:off x="457200" y="1409699"/>
            <a:ext cx="2314051" cy="3090863"/>
          </a:xfrm>
        </p:spPr>
        <p:txBody>
          <a:bodyPr/>
          <a:lstStyle/>
          <a:p>
            <a:pPr marL="0" indent="0">
              <a:buNone/>
            </a:pPr>
            <a:r>
              <a:rPr lang="en-US" sz="1800" b="0" dirty="0"/>
              <a:t>Fill out a </a:t>
            </a:r>
            <a:r>
              <a:rPr lang="en-US" sz="1800" b="0" dirty="0" smtClean="0"/>
              <a:t>row for </a:t>
            </a:r>
            <a:r>
              <a:rPr lang="en-US" sz="1800" u="sng" dirty="0" smtClean="0"/>
              <a:t>EVERY house </a:t>
            </a:r>
            <a:r>
              <a:rPr lang="en-US" sz="1800" u="sng" dirty="0"/>
              <a:t>visited</a:t>
            </a:r>
            <a:r>
              <a:rPr lang="en-US" sz="1800" b="0" dirty="0"/>
              <a:t>, even those that were inaccessible, did not answer, or did not complete an interview</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782" y="376518"/>
            <a:ext cx="6544218" cy="4675522"/>
          </a:xfrm>
          <a:prstGeom prst="rect">
            <a:avLst/>
          </a:prstGeom>
        </p:spPr>
      </p:pic>
      <p:cxnSp>
        <p:nvCxnSpPr>
          <p:cNvPr id="6" name="Straight Arrow Connector 5"/>
          <p:cNvCxnSpPr/>
          <p:nvPr/>
        </p:nvCxnSpPr>
        <p:spPr>
          <a:xfrm>
            <a:off x="4051085" y="1478512"/>
            <a:ext cx="0" cy="2959297"/>
          </a:xfrm>
          <a:prstGeom prst="straightConnector1">
            <a:avLst/>
          </a:prstGeom>
          <a:ln w="88900" cmpd="sng">
            <a:solidFill>
              <a:srgbClr val="00B050"/>
            </a:solidFill>
            <a:tailEnd type="arrow" w="med" len="lg"/>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315979" y="678679"/>
            <a:ext cx="1247056" cy="185601"/>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190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782" y="376518"/>
            <a:ext cx="6544218" cy="4675522"/>
          </a:xfrm>
          <a:prstGeom prst="rect">
            <a:avLst/>
          </a:prstGeom>
        </p:spPr>
      </p:pic>
      <p:sp>
        <p:nvSpPr>
          <p:cNvPr id="2" name="Title 1"/>
          <p:cNvSpPr>
            <a:spLocks noGrp="1"/>
          </p:cNvSpPr>
          <p:nvPr>
            <p:ph type="title"/>
          </p:nvPr>
        </p:nvSpPr>
        <p:spPr/>
        <p:txBody>
          <a:bodyPr/>
          <a:lstStyle/>
          <a:p>
            <a:r>
              <a:rPr lang="en-US" dirty="0"/>
              <a:t>Tracking Form </a:t>
            </a:r>
            <a:endParaRPr lang="en-US" dirty="0">
              <a:solidFill>
                <a:srgbClr val="FF0000"/>
              </a:solidFill>
            </a:endParaRPr>
          </a:p>
        </p:txBody>
      </p:sp>
      <p:sp>
        <p:nvSpPr>
          <p:cNvPr id="3" name="Text Placeholder 2"/>
          <p:cNvSpPr>
            <a:spLocks noGrp="1"/>
          </p:cNvSpPr>
          <p:nvPr>
            <p:ph type="body" sz="quarter" idx="10"/>
          </p:nvPr>
        </p:nvSpPr>
        <p:spPr>
          <a:xfrm>
            <a:off x="457200" y="1409699"/>
            <a:ext cx="2314051" cy="3090863"/>
          </a:xfrm>
        </p:spPr>
        <p:txBody>
          <a:bodyPr/>
          <a:lstStyle/>
          <a:p>
            <a:pPr marL="0" indent="0">
              <a:buNone/>
            </a:pPr>
            <a:r>
              <a:rPr lang="en-US" sz="1800" b="0" dirty="0" smtClean="0"/>
              <a:t>Make sure to mark every visit! </a:t>
            </a:r>
            <a:endParaRPr lang="en-US" sz="1800" b="0" dirty="0"/>
          </a:p>
          <a:p>
            <a:endParaRPr lang="en-US" dirty="0"/>
          </a:p>
        </p:txBody>
      </p:sp>
      <p:sp>
        <p:nvSpPr>
          <p:cNvPr id="14" name="TextBox 13"/>
          <p:cNvSpPr txBox="1"/>
          <p:nvPr/>
        </p:nvSpPr>
        <p:spPr>
          <a:xfrm>
            <a:off x="4419577" y="4697506"/>
            <a:ext cx="127132" cy="276999"/>
          </a:xfrm>
          <a:prstGeom prst="rect">
            <a:avLst/>
          </a:prstGeom>
          <a:noFill/>
        </p:spPr>
        <p:txBody>
          <a:bodyPr wrap="square" lIns="0" tIns="0" rIns="0" bIns="0" rtlCol="0">
            <a:spAutoFit/>
          </a:bodyPr>
          <a:lstStyle/>
          <a:p>
            <a:r>
              <a:rPr lang="en-US" dirty="0" smtClean="0"/>
              <a:t>1</a:t>
            </a:r>
            <a:endParaRPr lang="en-US" dirty="0"/>
          </a:p>
        </p:txBody>
      </p:sp>
      <p:sp>
        <p:nvSpPr>
          <p:cNvPr id="23" name="TextBox 22"/>
          <p:cNvSpPr txBox="1"/>
          <p:nvPr/>
        </p:nvSpPr>
        <p:spPr>
          <a:xfrm flipH="1">
            <a:off x="3844618"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57" name="TextBox 56"/>
          <p:cNvSpPr txBox="1"/>
          <p:nvPr/>
        </p:nvSpPr>
        <p:spPr>
          <a:xfrm flipH="1">
            <a:off x="4131488" y="1588617"/>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58" name="TextBox 57"/>
          <p:cNvSpPr txBox="1"/>
          <p:nvPr/>
        </p:nvSpPr>
        <p:spPr>
          <a:xfrm flipH="1">
            <a:off x="4427221"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59" name="TextBox 58"/>
          <p:cNvSpPr txBox="1"/>
          <p:nvPr/>
        </p:nvSpPr>
        <p:spPr>
          <a:xfrm flipH="1">
            <a:off x="4722954"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0" name="TextBox 59"/>
          <p:cNvSpPr txBox="1"/>
          <p:nvPr/>
        </p:nvSpPr>
        <p:spPr>
          <a:xfrm flipH="1">
            <a:off x="4990374"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1" name="TextBox 60"/>
          <p:cNvSpPr txBox="1"/>
          <p:nvPr/>
        </p:nvSpPr>
        <p:spPr>
          <a:xfrm flipH="1">
            <a:off x="5269837"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2" name="TextBox 61"/>
          <p:cNvSpPr txBox="1"/>
          <p:nvPr/>
        </p:nvSpPr>
        <p:spPr>
          <a:xfrm flipH="1">
            <a:off x="5550711"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3" name="TextBox 62"/>
          <p:cNvSpPr txBox="1"/>
          <p:nvPr/>
        </p:nvSpPr>
        <p:spPr>
          <a:xfrm flipH="1">
            <a:off x="5812846"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4" name="TextBox 63"/>
          <p:cNvSpPr txBox="1"/>
          <p:nvPr/>
        </p:nvSpPr>
        <p:spPr>
          <a:xfrm flipH="1">
            <a:off x="6112239"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5" name="TextBox 64"/>
          <p:cNvSpPr txBox="1"/>
          <p:nvPr/>
        </p:nvSpPr>
        <p:spPr>
          <a:xfrm flipH="1">
            <a:off x="6391702"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6" name="TextBox 65"/>
          <p:cNvSpPr txBox="1"/>
          <p:nvPr/>
        </p:nvSpPr>
        <p:spPr>
          <a:xfrm flipH="1">
            <a:off x="6672576" y="14347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8" name="TextBox 67"/>
          <p:cNvSpPr txBox="1"/>
          <p:nvPr/>
        </p:nvSpPr>
        <p:spPr>
          <a:xfrm flipH="1" flipV="1">
            <a:off x="3674283"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69" name="TextBox 68"/>
          <p:cNvSpPr txBox="1"/>
          <p:nvPr/>
        </p:nvSpPr>
        <p:spPr>
          <a:xfrm flipH="1" flipV="1">
            <a:off x="4256886"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0" name="TextBox 69"/>
          <p:cNvSpPr txBox="1"/>
          <p:nvPr/>
        </p:nvSpPr>
        <p:spPr>
          <a:xfrm flipH="1" flipV="1">
            <a:off x="4552619"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1" name="TextBox 70"/>
          <p:cNvSpPr txBox="1"/>
          <p:nvPr/>
        </p:nvSpPr>
        <p:spPr>
          <a:xfrm flipH="1" flipV="1">
            <a:off x="4820039"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2" name="TextBox 71"/>
          <p:cNvSpPr txBox="1"/>
          <p:nvPr/>
        </p:nvSpPr>
        <p:spPr>
          <a:xfrm flipH="1" flipV="1">
            <a:off x="5099502"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3" name="TextBox 72"/>
          <p:cNvSpPr txBox="1"/>
          <p:nvPr/>
        </p:nvSpPr>
        <p:spPr>
          <a:xfrm flipH="1" flipV="1">
            <a:off x="5380376"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4" name="TextBox 73"/>
          <p:cNvSpPr txBox="1"/>
          <p:nvPr/>
        </p:nvSpPr>
        <p:spPr>
          <a:xfrm flipH="1" flipV="1">
            <a:off x="5642511"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5" name="TextBox 74"/>
          <p:cNvSpPr txBox="1"/>
          <p:nvPr/>
        </p:nvSpPr>
        <p:spPr>
          <a:xfrm flipH="1" flipV="1">
            <a:off x="5932939"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6" name="TextBox 75"/>
          <p:cNvSpPr txBox="1"/>
          <p:nvPr/>
        </p:nvSpPr>
        <p:spPr>
          <a:xfrm flipH="1" flipV="1">
            <a:off x="6203437"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7" name="TextBox 76"/>
          <p:cNvSpPr txBox="1"/>
          <p:nvPr/>
        </p:nvSpPr>
        <p:spPr>
          <a:xfrm flipH="1" flipV="1">
            <a:off x="6502241" y="2181775"/>
            <a:ext cx="2971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8" name="TextBox 77"/>
          <p:cNvSpPr txBox="1"/>
          <p:nvPr/>
        </p:nvSpPr>
        <p:spPr>
          <a:xfrm flipH="1">
            <a:off x="3856271" y="3243384"/>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79" name="TextBox 78"/>
          <p:cNvSpPr txBox="1"/>
          <p:nvPr/>
        </p:nvSpPr>
        <p:spPr>
          <a:xfrm flipH="1">
            <a:off x="3856271" y="338417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0" name="TextBox 79"/>
          <p:cNvSpPr txBox="1"/>
          <p:nvPr/>
        </p:nvSpPr>
        <p:spPr>
          <a:xfrm flipH="1">
            <a:off x="4427221" y="271597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1" name="TextBox 80"/>
          <p:cNvSpPr txBox="1"/>
          <p:nvPr/>
        </p:nvSpPr>
        <p:spPr>
          <a:xfrm flipH="1">
            <a:off x="5537095" y="3243383"/>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2" name="TextBox 81"/>
          <p:cNvSpPr txBox="1"/>
          <p:nvPr/>
        </p:nvSpPr>
        <p:spPr>
          <a:xfrm flipH="1">
            <a:off x="4990374" y="3223298"/>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3" name="TextBox 82"/>
          <p:cNvSpPr txBox="1"/>
          <p:nvPr/>
        </p:nvSpPr>
        <p:spPr>
          <a:xfrm flipH="1">
            <a:off x="4990374" y="3364086"/>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4" name="TextBox 83"/>
          <p:cNvSpPr txBox="1"/>
          <p:nvPr/>
        </p:nvSpPr>
        <p:spPr>
          <a:xfrm flipH="1">
            <a:off x="6658813" y="322822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5" name="TextBox 84"/>
          <p:cNvSpPr txBox="1"/>
          <p:nvPr/>
        </p:nvSpPr>
        <p:spPr>
          <a:xfrm flipH="1">
            <a:off x="6380417" y="2725486"/>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6" name="TextBox 85"/>
          <p:cNvSpPr txBox="1"/>
          <p:nvPr/>
        </p:nvSpPr>
        <p:spPr>
          <a:xfrm flipH="1">
            <a:off x="6662986" y="2725707"/>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7" name="TextBox 86"/>
          <p:cNvSpPr txBox="1"/>
          <p:nvPr/>
        </p:nvSpPr>
        <p:spPr>
          <a:xfrm flipH="1">
            <a:off x="4419577" y="4495248"/>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8" name="TextBox 87"/>
          <p:cNvSpPr txBox="1"/>
          <p:nvPr/>
        </p:nvSpPr>
        <p:spPr>
          <a:xfrm flipH="1">
            <a:off x="4713923" y="2725485"/>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89" name="TextBox 88"/>
          <p:cNvSpPr txBox="1"/>
          <p:nvPr/>
        </p:nvSpPr>
        <p:spPr>
          <a:xfrm flipH="1">
            <a:off x="4722954" y="433913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0" name="TextBox 89"/>
          <p:cNvSpPr txBox="1"/>
          <p:nvPr/>
        </p:nvSpPr>
        <p:spPr>
          <a:xfrm flipH="1">
            <a:off x="5269837" y="3229398"/>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1" name="TextBox 90"/>
          <p:cNvSpPr txBox="1"/>
          <p:nvPr/>
        </p:nvSpPr>
        <p:spPr>
          <a:xfrm flipH="1">
            <a:off x="5549814" y="271597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2" name="TextBox 91"/>
          <p:cNvSpPr txBox="1"/>
          <p:nvPr/>
        </p:nvSpPr>
        <p:spPr>
          <a:xfrm flipH="1">
            <a:off x="5548738" y="4474205"/>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3" name="TextBox 92"/>
          <p:cNvSpPr txBox="1"/>
          <p:nvPr/>
        </p:nvSpPr>
        <p:spPr>
          <a:xfrm>
            <a:off x="5537095" y="4697506"/>
            <a:ext cx="127132" cy="276999"/>
          </a:xfrm>
          <a:prstGeom prst="rect">
            <a:avLst/>
          </a:prstGeom>
          <a:noFill/>
        </p:spPr>
        <p:txBody>
          <a:bodyPr wrap="square" lIns="0" tIns="0" rIns="0" bIns="0" rtlCol="0">
            <a:spAutoFit/>
          </a:bodyPr>
          <a:lstStyle/>
          <a:p>
            <a:r>
              <a:rPr lang="en-US" dirty="0" smtClean="0"/>
              <a:t>3</a:t>
            </a:r>
            <a:endParaRPr lang="en-US" dirty="0"/>
          </a:p>
        </p:txBody>
      </p:sp>
      <p:sp>
        <p:nvSpPr>
          <p:cNvPr id="94" name="TextBox 93"/>
          <p:cNvSpPr txBox="1"/>
          <p:nvPr/>
        </p:nvSpPr>
        <p:spPr>
          <a:xfrm flipH="1">
            <a:off x="5823232" y="271427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5" name="TextBox 94"/>
          <p:cNvSpPr txBox="1"/>
          <p:nvPr/>
        </p:nvSpPr>
        <p:spPr>
          <a:xfrm flipH="1">
            <a:off x="5812846" y="3959635"/>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6" name="TextBox 95"/>
          <p:cNvSpPr txBox="1"/>
          <p:nvPr/>
        </p:nvSpPr>
        <p:spPr>
          <a:xfrm flipH="1">
            <a:off x="6085339" y="3243383"/>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7" name="TextBox 96"/>
          <p:cNvSpPr txBox="1"/>
          <p:nvPr/>
        </p:nvSpPr>
        <p:spPr>
          <a:xfrm flipH="1">
            <a:off x="5269836" y="335959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8" name="TextBox 97"/>
          <p:cNvSpPr txBox="1"/>
          <p:nvPr/>
        </p:nvSpPr>
        <p:spPr>
          <a:xfrm flipH="1">
            <a:off x="5277111" y="3530138"/>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99" name="TextBox 98"/>
          <p:cNvSpPr txBox="1"/>
          <p:nvPr/>
        </p:nvSpPr>
        <p:spPr>
          <a:xfrm flipH="1">
            <a:off x="3856270" y="2725484"/>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0" name="TextBox 99"/>
          <p:cNvSpPr txBox="1"/>
          <p:nvPr/>
        </p:nvSpPr>
        <p:spPr>
          <a:xfrm flipH="1">
            <a:off x="3851995" y="450056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1" name="TextBox 100"/>
          <p:cNvSpPr txBox="1"/>
          <p:nvPr/>
        </p:nvSpPr>
        <p:spPr>
          <a:xfrm flipH="1">
            <a:off x="5003002" y="3965644"/>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2" name="TextBox 101"/>
          <p:cNvSpPr txBox="1"/>
          <p:nvPr/>
        </p:nvSpPr>
        <p:spPr>
          <a:xfrm flipH="1">
            <a:off x="4734597" y="4499029"/>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3" name="TextBox 102"/>
          <p:cNvSpPr txBox="1"/>
          <p:nvPr/>
        </p:nvSpPr>
        <p:spPr>
          <a:xfrm flipH="1">
            <a:off x="6662986" y="4469718"/>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4" name="TextBox 103"/>
          <p:cNvSpPr txBox="1"/>
          <p:nvPr/>
        </p:nvSpPr>
        <p:spPr>
          <a:xfrm flipH="1">
            <a:off x="6371280" y="4465231"/>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5" name="TextBox 104"/>
          <p:cNvSpPr txBox="1"/>
          <p:nvPr/>
        </p:nvSpPr>
        <p:spPr>
          <a:xfrm flipH="1">
            <a:off x="6110946" y="4473852"/>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6" name="TextBox 105"/>
          <p:cNvSpPr txBox="1"/>
          <p:nvPr/>
        </p:nvSpPr>
        <p:spPr>
          <a:xfrm flipH="1">
            <a:off x="6101824" y="2725131"/>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7" name="TextBox 106"/>
          <p:cNvSpPr txBox="1"/>
          <p:nvPr/>
        </p:nvSpPr>
        <p:spPr>
          <a:xfrm flipH="1">
            <a:off x="6110945" y="3377186"/>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08" name="TextBox 107"/>
          <p:cNvSpPr txBox="1"/>
          <p:nvPr/>
        </p:nvSpPr>
        <p:spPr>
          <a:xfrm>
            <a:off x="6102986" y="4697506"/>
            <a:ext cx="127132" cy="276999"/>
          </a:xfrm>
          <a:prstGeom prst="rect">
            <a:avLst/>
          </a:prstGeom>
          <a:noFill/>
        </p:spPr>
        <p:txBody>
          <a:bodyPr wrap="square" lIns="0" tIns="0" rIns="0" bIns="0" rtlCol="0">
            <a:spAutoFit/>
          </a:bodyPr>
          <a:lstStyle/>
          <a:p>
            <a:r>
              <a:rPr lang="en-US" dirty="0" smtClean="0"/>
              <a:t>7</a:t>
            </a:r>
            <a:endParaRPr lang="en-US" dirty="0"/>
          </a:p>
        </p:txBody>
      </p:sp>
      <p:sp>
        <p:nvSpPr>
          <p:cNvPr id="109" name="TextBox 108"/>
          <p:cNvSpPr txBox="1"/>
          <p:nvPr/>
        </p:nvSpPr>
        <p:spPr>
          <a:xfrm>
            <a:off x="6370182" y="4697506"/>
            <a:ext cx="127132" cy="276999"/>
          </a:xfrm>
          <a:prstGeom prst="rect">
            <a:avLst/>
          </a:prstGeom>
          <a:noFill/>
        </p:spPr>
        <p:txBody>
          <a:bodyPr wrap="square" lIns="0" tIns="0" rIns="0" bIns="0" rtlCol="0">
            <a:spAutoFit/>
          </a:bodyPr>
          <a:lstStyle/>
          <a:p>
            <a:r>
              <a:rPr lang="en-US" dirty="0" smtClean="0"/>
              <a:t>2</a:t>
            </a:r>
            <a:endParaRPr lang="en-US" dirty="0"/>
          </a:p>
        </p:txBody>
      </p:sp>
      <p:sp>
        <p:nvSpPr>
          <p:cNvPr id="110" name="TextBox 109"/>
          <p:cNvSpPr txBox="1"/>
          <p:nvPr/>
        </p:nvSpPr>
        <p:spPr>
          <a:xfrm>
            <a:off x="6659105" y="4711045"/>
            <a:ext cx="127132" cy="276999"/>
          </a:xfrm>
          <a:prstGeom prst="rect">
            <a:avLst/>
          </a:prstGeom>
          <a:noFill/>
        </p:spPr>
        <p:txBody>
          <a:bodyPr wrap="square" lIns="0" tIns="0" rIns="0" bIns="0" rtlCol="0">
            <a:spAutoFit/>
          </a:bodyPr>
          <a:lstStyle/>
          <a:p>
            <a:r>
              <a:rPr lang="en-US" dirty="0" smtClean="0"/>
              <a:t>5</a:t>
            </a:r>
            <a:endParaRPr lang="en-US" dirty="0"/>
          </a:p>
        </p:txBody>
      </p:sp>
      <p:sp>
        <p:nvSpPr>
          <p:cNvPr id="111" name="TextBox 110"/>
          <p:cNvSpPr txBox="1"/>
          <p:nvPr/>
        </p:nvSpPr>
        <p:spPr>
          <a:xfrm>
            <a:off x="4730230" y="4710613"/>
            <a:ext cx="127132" cy="276999"/>
          </a:xfrm>
          <a:prstGeom prst="rect">
            <a:avLst/>
          </a:prstGeom>
          <a:noFill/>
        </p:spPr>
        <p:txBody>
          <a:bodyPr wrap="square" lIns="0" tIns="0" rIns="0" bIns="0" rtlCol="0">
            <a:spAutoFit/>
          </a:bodyPr>
          <a:lstStyle/>
          <a:p>
            <a:r>
              <a:rPr lang="en-US" dirty="0" smtClean="0"/>
              <a:t>4</a:t>
            </a:r>
            <a:endParaRPr lang="en-US" dirty="0"/>
          </a:p>
        </p:txBody>
      </p:sp>
      <p:sp>
        <p:nvSpPr>
          <p:cNvPr id="112" name="TextBox 111"/>
          <p:cNvSpPr txBox="1"/>
          <p:nvPr/>
        </p:nvSpPr>
        <p:spPr>
          <a:xfrm>
            <a:off x="3851995" y="4694722"/>
            <a:ext cx="127132" cy="276999"/>
          </a:xfrm>
          <a:prstGeom prst="rect">
            <a:avLst/>
          </a:prstGeom>
          <a:noFill/>
        </p:spPr>
        <p:txBody>
          <a:bodyPr wrap="square" lIns="0" tIns="0" rIns="0" bIns="0" rtlCol="0">
            <a:spAutoFit/>
          </a:bodyPr>
          <a:lstStyle/>
          <a:p>
            <a:r>
              <a:rPr lang="en-US" dirty="0" smtClean="0"/>
              <a:t>6</a:t>
            </a:r>
            <a:endParaRPr lang="en-US" dirty="0"/>
          </a:p>
        </p:txBody>
      </p:sp>
      <p:sp>
        <p:nvSpPr>
          <p:cNvPr id="113" name="TextBox 112"/>
          <p:cNvSpPr txBox="1"/>
          <p:nvPr/>
        </p:nvSpPr>
        <p:spPr>
          <a:xfrm flipH="1">
            <a:off x="3849863" y="4337180"/>
            <a:ext cx="144779" cy="307777"/>
          </a:xfrm>
          <a:prstGeom prst="rect">
            <a:avLst/>
          </a:prstGeom>
          <a:noFill/>
        </p:spPr>
        <p:txBody>
          <a:bodyPr wrap="square" lIns="0" tIns="0" rIns="0" bIns="0" rtlCol="0">
            <a:spAutoFit/>
          </a:bodyPr>
          <a:lstStyle/>
          <a:p>
            <a:r>
              <a:rPr lang="en-US" sz="2000" dirty="0" smtClean="0"/>
              <a:t>x</a:t>
            </a:r>
            <a:endParaRPr lang="en-US" sz="2000" dirty="0"/>
          </a:p>
        </p:txBody>
      </p:sp>
      <p:sp>
        <p:nvSpPr>
          <p:cNvPr id="114" name="TextBox 113"/>
          <p:cNvSpPr txBox="1"/>
          <p:nvPr/>
        </p:nvSpPr>
        <p:spPr>
          <a:xfrm>
            <a:off x="4256886" y="605292"/>
            <a:ext cx="377391" cy="215444"/>
          </a:xfrm>
          <a:prstGeom prst="rect">
            <a:avLst/>
          </a:prstGeom>
          <a:noFill/>
        </p:spPr>
        <p:txBody>
          <a:bodyPr wrap="square" lIns="0" tIns="0" rIns="0" bIns="0" rtlCol="0">
            <a:spAutoFit/>
          </a:bodyPr>
          <a:lstStyle/>
          <a:p>
            <a:r>
              <a:rPr lang="en-US" sz="1400" dirty="0" smtClean="0">
                <a:latin typeface="Lucida Handwriting" panose="03010101010101010101" pitchFamily="66" charset="0"/>
              </a:rPr>
              <a:t>13</a:t>
            </a:r>
            <a:endParaRPr lang="en-US" sz="1400" dirty="0">
              <a:latin typeface="Lucida Handwriting" panose="03010101010101010101" pitchFamily="66" charset="0"/>
            </a:endParaRPr>
          </a:p>
        </p:txBody>
      </p:sp>
      <p:sp>
        <p:nvSpPr>
          <p:cNvPr id="115" name="TextBox 114"/>
          <p:cNvSpPr txBox="1"/>
          <p:nvPr/>
        </p:nvSpPr>
        <p:spPr>
          <a:xfrm>
            <a:off x="5733554" y="605292"/>
            <a:ext cx="377391" cy="215444"/>
          </a:xfrm>
          <a:prstGeom prst="rect">
            <a:avLst/>
          </a:prstGeom>
          <a:noFill/>
        </p:spPr>
        <p:txBody>
          <a:bodyPr wrap="square" lIns="0" tIns="0" rIns="0" bIns="0" rtlCol="0">
            <a:spAutoFit/>
          </a:bodyPr>
          <a:lstStyle/>
          <a:p>
            <a:r>
              <a:rPr lang="en-US" sz="1400" dirty="0" smtClean="0">
                <a:latin typeface="Lucida Handwriting" panose="03010101010101010101" pitchFamily="66" charset="0"/>
              </a:rPr>
              <a:t>53</a:t>
            </a:r>
            <a:endParaRPr lang="en-US" sz="1400" dirty="0">
              <a:latin typeface="Lucida Handwriting" panose="03010101010101010101" pitchFamily="66" charset="0"/>
            </a:endParaRPr>
          </a:p>
        </p:txBody>
      </p:sp>
      <p:sp>
        <p:nvSpPr>
          <p:cNvPr id="116" name="TextBox 115"/>
          <p:cNvSpPr txBox="1"/>
          <p:nvPr/>
        </p:nvSpPr>
        <p:spPr>
          <a:xfrm>
            <a:off x="6351981" y="639272"/>
            <a:ext cx="1167947" cy="184666"/>
          </a:xfrm>
          <a:prstGeom prst="rect">
            <a:avLst/>
          </a:prstGeom>
          <a:noFill/>
        </p:spPr>
        <p:txBody>
          <a:bodyPr wrap="square" lIns="0" tIns="0" rIns="0" bIns="0" rtlCol="0">
            <a:spAutoFit/>
          </a:bodyPr>
          <a:lstStyle/>
          <a:p>
            <a:r>
              <a:rPr lang="en-US" sz="1200" dirty="0" smtClean="0">
                <a:latin typeface="Lucida Handwriting" panose="03010101010101010101" pitchFamily="66" charset="0"/>
              </a:rPr>
              <a:t>dinosaur</a:t>
            </a:r>
            <a:endParaRPr lang="en-US" sz="1200" dirty="0">
              <a:latin typeface="Lucida Handwriting" panose="03010101010101010101" pitchFamily="66" charset="0"/>
            </a:endParaRPr>
          </a:p>
        </p:txBody>
      </p:sp>
      <p:sp>
        <p:nvSpPr>
          <p:cNvPr id="117" name="TextBox 116"/>
          <p:cNvSpPr txBox="1"/>
          <p:nvPr/>
        </p:nvSpPr>
        <p:spPr>
          <a:xfrm>
            <a:off x="8073796" y="684229"/>
            <a:ext cx="377391" cy="161583"/>
          </a:xfrm>
          <a:prstGeom prst="rect">
            <a:avLst/>
          </a:prstGeom>
          <a:noFill/>
        </p:spPr>
        <p:txBody>
          <a:bodyPr wrap="square" lIns="0" tIns="0" rIns="0" bIns="0" rtlCol="0">
            <a:spAutoFit/>
          </a:bodyPr>
          <a:lstStyle/>
          <a:p>
            <a:r>
              <a:rPr lang="en-US" sz="1050" dirty="0" smtClean="0">
                <a:latin typeface="Lucida Handwriting" panose="03010101010101010101" pitchFamily="66" charset="0"/>
              </a:rPr>
              <a:t>2</a:t>
            </a:r>
            <a:endParaRPr lang="en-US" sz="1050" dirty="0">
              <a:latin typeface="Lucida Handwriting" panose="03010101010101010101" pitchFamily="66" charset="0"/>
            </a:endParaRPr>
          </a:p>
        </p:txBody>
      </p:sp>
    </p:spTree>
    <p:extLst>
      <p:ext uri="{BB962C8B-B14F-4D97-AF65-F5344CB8AC3E}">
        <p14:creationId xmlns:p14="http://schemas.microsoft.com/office/powerpoint/2010/main" val="84509392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1251" y="401785"/>
            <a:ext cx="6192239" cy="4525650"/>
          </a:xfrm>
          <a:prstGeom prst="rect">
            <a:avLst/>
          </a:prstGeom>
        </p:spPr>
      </p:pic>
      <p:sp>
        <p:nvSpPr>
          <p:cNvPr id="2" name="Title 1"/>
          <p:cNvSpPr>
            <a:spLocks noGrp="1"/>
          </p:cNvSpPr>
          <p:nvPr>
            <p:ph type="title"/>
          </p:nvPr>
        </p:nvSpPr>
        <p:spPr/>
        <p:txBody>
          <a:bodyPr/>
          <a:lstStyle/>
          <a:p>
            <a:r>
              <a:rPr lang="en-US" dirty="0"/>
              <a:t>Tracking Form </a:t>
            </a:r>
            <a:endParaRPr lang="en-US" dirty="0">
              <a:solidFill>
                <a:srgbClr val="FF0000"/>
              </a:solidFill>
            </a:endParaRPr>
          </a:p>
        </p:txBody>
      </p:sp>
      <p:sp>
        <p:nvSpPr>
          <p:cNvPr id="3" name="Text Placeholder 2"/>
          <p:cNvSpPr>
            <a:spLocks noGrp="1"/>
          </p:cNvSpPr>
          <p:nvPr>
            <p:ph type="body" sz="quarter" idx="10"/>
          </p:nvPr>
        </p:nvSpPr>
        <p:spPr>
          <a:xfrm>
            <a:off x="457200" y="1409699"/>
            <a:ext cx="2314051" cy="3090863"/>
          </a:xfrm>
        </p:spPr>
        <p:txBody>
          <a:bodyPr/>
          <a:lstStyle/>
          <a:p>
            <a:pPr marL="0" indent="0">
              <a:buNone/>
            </a:pPr>
            <a:r>
              <a:rPr lang="en-US" sz="1800" b="0" dirty="0" smtClean="0"/>
              <a:t>Write information to identify households to return to or any notes that you may need to take (e.g., why the household is inaccessible) on the back of the form</a:t>
            </a:r>
            <a:endParaRPr lang="en-US" sz="1800" b="0" dirty="0"/>
          </a:p>
          <a:p>
            <a:endParaRPr lang="en-US" dirty="0"/>
          </a:p>
        </p:txBody>
      </p:sp>
      <p:sp>
        <p:nvSpPr>
          <p:cNvPr id="10" name="TextBox 9"/>
          <p:cNvSpPr txBox="1"/>
          <p:nvPr/>
        </p:nvSpPr>
        <p:spPr>
          <a:xfrm>
            <a:off x="2868940" y="2020382"/>
            <a:ext cx="2389781" cy="338554"/>
          </a:xfrm>
          <a:prstGeom prst="rect">
            <a:avLst/>
          </a:prstGeom>
          <a:noFill/>
        </p:spPr>
        <p:txBody>
          <a:bodyPr wrap="square" rtlCol="0">
            <a:spAutoFit/>
          </a:bodyPr>
          <a:lstStyle/>
          <a:p>
            <a:r>
              <a:rPr lang="en-US" sz="1600" dirty="0" smtClean="0">
                <a:latin typeface="Freestyle Script" panose="030804020302050B0404" pitchFamily="66" charset="0"/>
              </a:rPr>
              <a:t>Dark brown with white awning</a:t>
            </a:r>
            <a:endParaRPr lang="en-US" sz="1600" dirty="0">
              <a:latin typeface="Freestyle Script" panose="030804020302050B0404" pitchFamily="66" charset="0"/>
            </a:endParaRPr>
          </a:p>
        </p:txBody>
      </p:sp>
      <p:sp>
        <p:nvSpPr>
          <p:cNvPr id="22" name="TextBox 21"/>
          <p:cNvSpPr txBox="1"/>
          <p:nvPr/>
        </p:nvSpPr>
        <p:spPr>
          <a:xfrm>
            <a:off x="2886874" y="715710"/>
            <a:ext cx="2389781" cy="338554"/>
          </a:xfrm>
          <a:prstGeom prst="rect">
            <a:avLst/>
          </a:prstGeom>
          <a:noFill/>
        </p:spPr>
        <p:txBody>
          <a:bodyPr wrap="square" rtlCol="0">
            <a:spAutoFit/>
          </a:bodyPr>
          <a:lstStyle/>
          <a:p>
            <a:r>
              <a:rPr lang="en-US" sz="1600" dirty="0" smtClean="0">
                <a:latin typeface="Freestyle Script" panose="030804020302050B0404" pitchFamily="66" charset="0"/>
              </a:rPr>
              <a:t>2-story with green roof and rock garden</a:t>
            </a:r>
            <a:endParaRPr lang="en-US" sz="1600" dirty="0">
              <a:latin typeface="Freestyle Script" panose="030804020302050B0404" pitchFamily="66" charset="0"/>
            </a:endParaRPr>
          </a:p>
        </p:txBody>
      </p:sp>
      <p:sp>
        <p:nvSpPr>
          <p:cNvPr id="29" name="TextBox 28"/>
          <p:cNvSpPr txBox="1"/>
          <p:nvPr/>
        </p:nvSpPr>
        <p:spPr>
          <a:xfrm>
            <a:off x="5136776" y="707878"/>
            <a:ext cx="3281083" cy="338554"/>
          </a:xfrm>
          <a:prstGeom prst="rect">
            <a:avLst/>
          </a:prstGeom>
          <a:noFill/>
        </p:spPr>
        <p:txBody>
          <a:bodyPr wrap="square" rtlCol="0">
            <a:spAutoFit/>
          </a:bodyPr>
          <a:lstStyle/>
          <a:p>
            <a:r>
              <a:rPr lang="en-US" sz="1600" dirty="0" smtClean="0">
                <a:latin typeface="Freestyle Script" panose="030804020302050B0404" pitchFamily="66" charset="0"/>
              </a:rPr>
              <a:t>-- Spanish, come back after 5:30pm</a:t>
            </a:r>
            <a:endParaRPr lang="en-US" sz="1600" dirty="0">
              <a:latin typeface="Freestyle Script" panose="030804020302050B0404" pitchFamily="66" charset="0"/>
            </a:endParaRPr>
          </a:p>
        </p:txBody>
      </p:sp>
      <p:sp>
        <p:nvSpPr>
          <p:cNvPr id="34" name="TextBox 33"/>
          <p:cNvSpPr txBox="1"/>
          <p:nvPr/>
        </p:nvSpPr>
        <p:spPr>
          <a:xfrm>
            <a:off x="2886872" y="1582925"/>
            <a:ext cx="2389781" cy="338554"/>
          </a:xfrm>
          <a:prstGeom prst="rect">
            <a:avLst/>
          </a:prstGeom>
          <a:noFill/>
        </p:spPr>
        <p:txBody>
          <a:bodyPr wrap="square" rtlCol="0">
            <a:spAutoFit/>
          </a:bodyPr>
          <a:lstStyle/>
          <a:p>
            <a:r>
              <a:rPr lang="en-US" sz="1600" dirty="0" smtClean="0">
                <a:latin typeface="Freestyle Script" panose="030804020302050B0404" pitchFamily="66" charset="0"/>
              </a:rPr>
              <a:t>Red door, large gnome on the porch</a:t>
            </a:r>
            <a:endParaRPr lang="en-US" sz="1600" dirty="0">
              <a:latin typeface="Freestyle Script" panose="030804020302050B0404" pitchFamily="66" charset="0"/>
            </a:endParaRPr>
          </a:p>
        </p:txBody>
      </p:sp>
      <p:sp>
        <p:nvSpPr>
          <p:cNvPr id="51" name="TextBox 50"/>
          <p:cNvSpPr txBox="1"/>
          <p:nvPr/>
        </p:nvSpPr>
        <p:spPr>
          <a:xfrm>
            <a:off x="2877906" y="1805646"/>
            <a:ext cx="2389781" cy="338554"/>
          </a:xfrm>
          <a:prstGeom prst="rect">
            <a:avLst/>
          </a:prstGeom>
          <a:noFill/>
        </p:spPr>
        <p:txBody>
          <a:bodyPr wrap="square" rtlCol="0">
            <a:spAutoFit/>
          </a:bodyPr>
          <a:lstStyle/>
          <a:p>
            <a:r>
              <a:rPr lang="en-US" sz="1600" dirty="0" smtClean="0">
                <a:latin typeface="Freestyle Script" panose="030804020302050B0404" pitchFamily="66" charset="0"/>
              </a:rPr>
              <a:t>McMansion on the corner</a:t>
            </a:r>
            <a:endParaRPr lang="en-US" sz="1600" dirty="0">
              <a:latin typeface="Freestyle Script" panose="030804020302050B0404" pitchFamily="66" charset="0"/>
            </a:endParaRPr>
          </a:p>
        </p:txBody>
      </p:sp>
      <p:sp>
        <p:nvSpPr>
          <p:cNvPr id="56" name="TextBox 55"/>
          <p:cNvSpPr txBox="1"/>
          <p:nvPr/>
        </p:nvSpPr>
        <p:spPr>
          <a:xfrm>
            <a:off x="2886873" y="920481"/>
            <a:ext cx="2389781" cy="338554"/>
          </a:xfrm>
          <a:prstGeom prst="rect">
            <a:avLst/>
          </a:prstGeom>
          <a:noFill/>
        </p:spPr>
        <p:txBody>
          <a:bodyPr wrap="square" rtlCol="0">
            <a:spAutoFit/>
          </a:bodyPr>
          <a:lstStyle/>
          <a:p>
            <a:r>
              <a:rPr lang="en-US" sz="1600" dirty="0" smtClean="0">
                <a:latin typeface="Freestyle Script" panose="030804020302050B0404" pitchFamily="66" charset="0"/>
              </a:rPr>
              <a:t>3 big scary dogs w/no trespassing sign</a:t>
            </a:r>
            <a:endParaRPr lang="en-US" sz="1600" dirty="0">
              <a:latin typeface="Freestyle Script" panose="030804020302050B0404" pitchFamily="66" charset="0"/>
            </a:endParaRPr>
          </a:p>
        </p:txBody>
      </p:sp>
      <p:sp>
        <p:nvSpPr>
          <p:cNvPr id="57" name="TextBox 56"/>
          <p:cNvSpPr txBox="1"/>
          <p:nvPr/>
        </p:nvSpPr>
        <p:spPr>
          <a:xfrm>
            <a:off x="2886872" y="1368189"/>
            <a:ext cx="3155340" cy="338554"/>
          </a:xfrm>
          <a:prstGeom prst="rect">
            <a:avLst/>
          </a:prstGeom>
          <a:noFill/>
        </p:spPr>
        <p:txBody>
          <a:bodyPr wrap="square" rtlCol="0">
            <a:spAutoFit/>
          </a:bodyPr>
          <a:lstStyle/>
          <a:p>
            <a:r>
              <a:rPr lang="en-US" sz="1600" dirty="0" smtClean="0">
                <a:latin typeface="Freestyle Script" panose="030804020302050B0404" pitchFamily="66" charset="0"/>
              </a:rPr>
              <a:t>CALL TONIGHT 9:00pm – 123.555.4356</a:t>
            </a:r>
            <a:endParaRPr lang="en-US" sz="1600" dirty="0">
              <a:latin typeface="Freestyle Script" panose="030804020302050B0404" pitchFamily="66" charset="0"/>
            </a:endParaRPr>
          </a:p>
        </p:txBody>
      </p:sp>
      <p:sp>
        <p:nvSpPr>
          <p:cNvPr id="58" name="TextBox 57"/>
          <p:cNvSpPr txBox="1"/>
          <p:nvPr/>
        </p:nvSpPr>
        <p:spPr>
          <a:xfrm>
            <a:off x="2886872" y="2423459"/>
            <a:ext cx="4042846" cy="338554"/>
          </a:xfrm>
          <a:prstGeom prst="rect">
            <a:avLst/>
          </a:prstGeom>
          <a:noFill/>
        </p:spPr>
        <p:txBody>
          <a:bodyPr wrap="square" rtlCol="0">
            <a:spAutoFit/>
          </a:bodyPr>
          <a:lstStyle/>
          <a:p>
            <a:r>
              <a:rPr lang="en-US" sz="1600" dirty="0" smtClean="0">
                <a:latin typeface="Freestyle Script" panose="030804020302050B0404" pitchFamily="66" charset="0"/>
              </a:rPr>
              <a:t>Unique house w/columns in front &amp; Christmas decorations still up</a:t>
            </a:r>
            <a:endParaRPr lang="en-US" sz="1600" dirty="0">
              <a:latin typeface="Freestyle Script" panose="030804020302050B0404" pitchFamily="66" charset="0"/>
            </a:endParaRPr>
          </a:p>
        </p:txBody>
      </p:sp>
      <p:sp>
        <p:nvSpPr>
          <p:cNvPr id="59" name="TextBox 58"/>
          <p:cNvSpPr txBox="1"/>
          <p:nvPr/>
        </p:nvSpPr>
        <p:spPr>
          <a:xfrm>
            <a:off x="2886872" y="2860916"/>
            <a:ext cx="3800799" cy="338554"/>
          </a:xfrm>
          <a:prstGeom prst="rect">
            <a:avLst/>
          </a:prstGeom>
          <a:noFill/>
        </p:spPr>
        <p:txBody>
          <a:bodyPr wrap="square" rtlCol="0">
            <a:spAutoFit/>
          </a:bodyPr>
          <a:lstStyle/>
          <a:p>
            <a:r>
              <a:rPr lang="en-US" sz="1600" dirty="0" smtClean="0">
                <a:latin typeface="Freestyle Script" panose="030804020302050B0404" pitchFamily="66" charset="0"/>
              </a:rPr>
              <a:t>12 flag in window (go hawks!) bamboo garden on side </a:t>
            </a:r>
            <a:endParaRPr lang="en-US" sz="1600" dirty="0">
              <a:latin typeface="Freestyle Script" panose="030804020302050B0404" pitchFamily="66" charset="0"/>
            </a:endParaRPr>
          </a:p>
        </p:txBody>
      </p:sp>
    </p:spTree>
    <p:extLst>
      <p:ext uri="{BB962C8B-B14F-4D97-AF65-F5344CB8AC3E}">
        <p14:creationId xmlns:p14="http://schemas.microsoft.com/office/powerpoint/2010/main" val="344674595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Confidential Referral Form</a:t>
            </a:r>
            <a:endParaRPr lang="en-US" dirty="0"/>
          </a:p>
        </p:txBody>
      </p:sp>
      <p:sp>
        <p:nvSpPr>
          <p:cNvPr id="3" name="Text Placeholder 2"/>
          <p:cNvSpPr>
            <a:spLocks noGrp="1"/>
          </p:cNvSpPr>
          <p:nvPr>
            <p:ph type="body" sz="quarter" idx="10"/>
          </p:nvPr>
        </p:nvSpPr>
        <p:spPr/>
        <p:txBody>
          <a:bodyPr/>
          <a:lstStyle/>
          <a:p>
            <a:r>
              <a:rPr lang="en-US" dirty="0" smtClean="0"/>
              <a:t>Report urgent household need(s)</a:t>
            </a:r>
          </a:p>
          <a:p>
            <a:endParaRPr lang="en-US" sz="700" dirty="0" smtClean="0"/>
          </a:p>
          <a:p>
            <a:r>
              <a:rPr lang="en-US" dirty="0" smtClean="0"/>
              <a:t>May need to pass personal identifying information to the health department or other agency</a:t>
            </a:r>
          </a:p>
          <a:p>
            <a:endParaRPr lang="en-US" sz="700" dirty="0" smtClean="0"/>
          </a:p>
          <a:p>
            <a:r>
              <a:rPr lang="en-US" dirty="0" smtClean="0"/>
              <a:t>Ensure field interview teams know the plan in the event they come across an urgent need </a:t>
            </a:r>
          </a:p>
          <a:p>
            <a:endParaRPr lang="en-US" sz="700" dirty="0" smtClean="0"/>
          </a:p>
          <a:p>
            <a:r>
              <a:rPr lang="en-US" dirty="0" smtClean="0"/>
              <a:t>Should illicit immediate follow up</a:t>
            </a:r>
            <a:endParaRPr lang="en-US" dirty="0"/>
          </a:p>
        </p:txBody>
      </p:sp>
      <p:pic>
        <p:nvPicPr>
          <p:cNvPr id="4" name="Picture 3" descr="urgent need.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91126" y="2829720"/>
            <a:ext cx="3868898" cy="2068852"/>
          </a:xfrm>
          <a:prstGeom prst="rect">
            <a:avLst/>
          </a:prstGeom>
        </p:spPr>
      </p:pic>
    </p:spTree>
    <p:extLst>
      <p:ext uri="{BB962C8B-B14F-4D97-AF65-F5344CB8AC3E}">
        <p14:creationId xmlns:p14="http://schemas.microsoft.com/office/powerpoint/2010/main" val="3735075581"/>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Completed Tracking Form</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746" t="2244" r="8664" b="14444"/>
          <a:stretch/>
        </p:blipFill>
        <p:spPr>
          <a:xfrm rot="16200000">
            <a:off x="863202" y="897797"/>
            <a:ext cx="3453149" cy="4534625"/>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733" t="5012" r="4728" b="6797"/>
          <a:stretch/>
        </p:blipFill>
        <p:spPr>
          <a:xfrm rot="16200000">
            <a:off x="4699579" y="470314"/>
            <a:ext cx="3614423" cy="4800253"/>
          </a:xfrm>
          <a:prstGeom prst="rect">
            <a:avLst/>
          </a:prstGeom>
        </p:spPr>
      </p:pic>
    </p:spTree>
    <p:extLst>
      <p:ext uri="{BB962C8B-B14F-4D97-AF65-F5344CB8AC3E}">
        <p14:creationId xmlns:p14="http://schemas.microsoft.com/office/powerpoint/2010/main" val="3308428119"/>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 the CASPER Interview</a:t>
            </a:r>
            <a:endParaRPr lang="en-US" dirty="0"/>
          </a:p>
        </p:txBody>
      </p:sp>
      <p:sp>
        <p:nvSpPr>
          <p:cNvPr id="3" name="Text Placeholder 2"/>
          <p:cNvSpPr>
            <a:spLocks noGrp="1"/>
          </p:cNvSpPr>
          <p:nvPr>
            <p:ph type="body" sz="quarter" idx="10"/>
          </p:nvPr>
        </p:nvSpPr>
        <p:spPr/>
        <p:txBody>
          <a:bodyPr/>
          <a:lstStyle/>
          <a:p>
            <a:r>
              <a:rPr lang="en-US" dirty="0" smtClean="0"/>
              <a:t>Thank for participation!</a:t>
            </a:r>
          </a:p>
          <a:p>
            <a:endParaRPr lang="en-US" sz="700" dirty="0" smtClean="0"/>
          </a:p>
          <a:p>
            <a:r>
              <a:rPr lang="en-US" dirty="0" smtClean="0"/>
              <a:t>Offer how and when results will be available</a:t>
            </a:r>
          </a:p>
          <a:p>
            <a:endParaRPr lang="en-US" sz="700" dirty="0" smtClean="0"/>
          </a:p>
          <a:p>
            <a:r>
              <a:rPr lang="en-US" dirty="0" smtClean="0"/>
              <a:t>Check the entire questionnaire before leaving</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1456" y="2571748"/>
            <a:ext cx="3169063" cy="2298833"/>
          </a:xfrm>
          <a:prstGeom prst="rect">
            <a:avLst/>
          </a:prstGeom>
        </p:spPr>
      </p:pic>
      <p:pic>
        <p:nvPicPr>
          <p:cNvPr id="6" name="Picture 2" descr="\\fsp-105.cdc.gov\ccehip_nceh_ehhe\HSB\DisEpi Trainings\PICTURES\MS CASPER\horse.JPG"/>
          <p:cNvPicPr>
            <a:picLocks noChangeAspect="1" noChangeArrowheads="1"/>
          </p:cNvPicPr>
          <p:nvPr/>
        </p:nvPicPr>
        <p:blipFill>
          <a:blip r:embed="rId4" cstate="print"/>
          <a:srcRect/>
          <a:stretch>
            <a:fillRect/>
          </a:stretch>
        </p:blipFill>
        <p:spPr bwMode="auto">
          <a:xfrm>
            <a:off x="6564397" y="1727903"/>
            <a:ext cx="2407006" cy="3142678"/>
          </a:xfrm>
          <a:prstGeom prst="rect">
            <a:avLst/>
          </a:prstGeom>
          <a:noFill/>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0616"/>
          <a:stretch/>
        </p:blipFill>
        <p:spPr>
          <a:xfrm>
            <a:off x="773350" y="2571749"/>
            <a:ext cx="2245548" cy="2298832"/>
          </a:xfrm>
          <a:prstGeom prst="rect">
            <a:avLst/>
          </a:prstGeom>
        </p:spPr>
      </p:pic>
    </p:spTree>
    <p:extLst>
      <p:ext uri="{BB962C8B-B14F-4D97-AF65-F5344CB8AC3E}">
        <p14:creationId xmlns:p14="http://schemas.microsoft.com/office/powerpoint/2010/main" val="398977252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Teams Return</a:t>
            </a:r>
            <a:endParaRPr lang="en-US" dirty="0"/>
          </a:p>
        </p:txBody>
      </p:sp>
      <p:sp>
        <p:nvSpPr>
          <p:cNvPr id="3" name="Text Placeholder 2"/>
          <p:cNvSpPr>
            <a:spLocks noGrp="1"/>
          </p:cNvSpPr>
          <p:nvPr>
            <p:ph type="body" sz="quarter" idx="10"/>
          </p:nvPr>
        </p:nvSpPr>
        <p:spPr/>
        <p:txBody>
          <a:bodyPr/>
          <a:lstStyle/>
          <a:p>
            <a:r>
              <a:rPr lang="en-US" dirty="0" smtClean="0"/>
              <a:t>Review all forms!</a:t>
            </a:r>
          </a:p>
          <a:p>
            <a:pPr lvl="1"/>
            <a:r>
              <a:rPr lang="en-US" dirty="0" smtClean="0"/>
              <a:t>Clarify any unknowns in the questionnaire (e.g., missing, illegible)</a:t>
            </a:r>
          </a:p>
          <a:p>
            <a:pPr lvl="1"/>
            <a:r>
              <a:rPr lang="en-US" dirty="0" smtClean="0"/>
              <a:t>Check correct completion of the tracking form</a:t>
            </a:r>
          </a:p>
          <a:p>
            <a:pPr lvl="1"/>
            <a:r>
              <a:rPr lang="en-US" dirty="0" smtClean="0"/>
              <a:t>Collect any referral forms</a:t>
            </a:r>
          </a:p>
          <a:p>
            <a:pPr lvl="1"/>
            <a:endParaRPr lang="en-US" sz="700" dirty="0" smtClean="0"/>
          </a:p>
          <a:p>
            <a:r>
              <a:rPr lang="en-US" dirty="0" smtClean="0"/>
              <a:t>Return supplies to the team lead</a:t>
            </a:r>
          </a:p>
          <a:p>
            <a:endParaRPr lang="en-US" sz="700" dirty="0" smtClean="0"/>
          </a:p>
          <a:p>
            <a:r>
              <a:rPr lang="en-US" dirty="0" smtClean="0"/>
              <a:t>Enter data (or upload if using technology)</a:t>
            </a:r>
          </a:p>
          <a:p>
            <a:endParaRPr lang="en-US" sz="700" dirty="0" smtClean="0"/>
          </a:p>
          <a:p>
            <a:r>
              <a:rPr lang="en-US" dirty="0" smtClean="0"/>
              <a:t>Check out</a:t>
            </a:r>
            <a:endParaRPr lang="en-US" dirty="0"/>
          </a:p>
        </p:txBody>
      </p:sp>
    </p:spTree>
    <p:extLst>
      <p:ext uri="{BB962C8B-B14F-4D97-AF65-F5344CB8AC3E}">
        <p14:creationId xmlns:p14="http://schemas.microsoft.com/office/powerpoint/2010/main" val="1006625368"/>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Disaster Epidemiology</a:t>
            </a:r>
            <a:endParaRPr lang="en-US" dirty="0"/>
          </a:p>
        </p:txBody>
      </p:sp>
      <p:sp>
        <p:nvSpPr>
          <p:cNvPr id="3" name="Content Placeholder 2"/>
          <p:cNvSpPr>
            <a:spLocks noGrp="1"/>
          </p:cNvSpPr>
          <p:nvPr>
            <p:ph type="body" sz="quarter" idx="10"/>
          </p:nvPr>
        </p:nvSpPr>
        <p:spPr/>
        <p:txBody>
          <a:bodyPr/>
          <a:lstStyle/>
          <a:p>
            <a:r>
              <a:rPr lang="en-US" dirty="0"/>
              <a:t>Use of core public health capabilities to assist leaders and decision-makers by providing timely information to the right people</a:t>
            </a:r>
          </a:p>
          <a:p>
            <a:pPr lvl="1"/>
            <a:r>
              <a:rPr lang="en-US" dirty="0"/>
              <a:t>Tracking and surveillance</a:t>
            </a:r>
          </a:p>
          <a:p>
            <a:pPr lvl="1"/>
            <a:r>
              <a:rPr lang="en-US" dirty="0"/>
              <a:t>Assessments and investigations</a:t>
            </a:r>
          </a:p>
          <a:p>
            <a:pPr lvl="1"/>
            <a:r>
              <a:rPr lang="en-US" dirty="0" smtClean="0"/>
              <a:t>Research</a:t>
            </a:r>
          </a:p>
          <a:p>
            <a:pPr lvl="1"/>
            <a:endParaRPr lang="en-US" sz="700" dirty="0" smtClean="0"/>
          </a:p>
          <a:p>
            <a:r>
              <a:rPr lang="en-US" dirty="0"/>
              <a:t>Characterize short and long-term health consequences</a:t>
            </a:r>
          </a:p>
          <a:p>
            <a:pPr>
              <a:buNone/>
            </a:pPr>
            <a:endParaRPr lang="en-US" dirty="0"/>
          </a:p>
          <a:p>
            <a:endParaRPr lang="en-US" dirty="0"/>
          </a:p>
        </p:txBody>
      </p:sp>
    </p:spTree>
    <p:extLst>
      <p:ext uri="{BB962C8B-B14F-4D97-AF65-F5344CB8AC3E}">
        <p14:creationId xmlns:p14="http://schemas.microsoft.com/office/powerpoint/2010/main" val="432874465"/>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 Responsibilities</a:t>
            </a:r>
            <a:endParaRPr lang="en-US" dirty="0"/>
          </a:p>
        </p:txBody>
      </p:sp>
      <p:sp>
        <p:nvSpPr>
          <p:cNvPr id="3" name="Text Placeholder 2"/>
          <p:cNvSpPr>
            <a:spLocks noGrp="1"/>
          </p:cNvSpPr>
          <p:nvPr>
            <p:ph type="body" sz="quarter" idx="10"/>
          </p:nvPr>
        </p:nvSpPr>
        <p:spPr/>
        <p:txBody>
          <a:bodyPr/>
          <a:lstStyle/>
          <a:p>
            <a:r>
              <a:rPr lang="en-US" dirty="0" smtClean="0"/>
              <a:t>Remain flexible – 2 person team</a:t>
            </a:r>
          </a:p>
          <a:p>
            <a:r>
              <a:rPr lang="en-US" dirty="0" smtClean="0"/>
              <a:t>Think safety</a:t>
            </a:r>
          </a:p>
          <a:p>
            <a:r>
              <a:rPr lang="en-US" dirty="0" smtClean="0"/>
              <a:t>Understand the objectives</a:t>
            </a:r>
          </a:p>
          <a:p>
            <a:r>
              <a:rPr lang="en-US" dirty="0" smtClean="0"/>
              <a:t>Adhere to the methodology</a:t>
            </a:r>
          </a:p>
          <a:p>
            <a:pPr lvl="1"/>
            <a:r>
              <a:rPr lang="en-US" dirty="0" smtClean="0"/>
              <a:t>Map –sample validity</a:t>
            </a:r>
          </a:p>
          <a:p>
            <a:pPr lvl="1"/>
            <a:r>
              <a:rPr lang="en-US" dirty="0" smtClean="0"/>
              <a:t>Interview – data quality</a:t>
            </a:r>
          </a:p>
          <a:p>
            <a:pPr lvl="1"/>
            <a:r>
              <a:rPr lang="en-US" dirty="0" smtClean="0"/>
              <a:t>Tracking form – representativeness</a:t>
            </a:r>
          </a:p>
          <a:p>
            <a:pPr lvl="1"/>
            <a:r>
              <a:rPr lang="en-US" dirty="0" smtClean="0"/>
              <a:t>Data entry - timeliness</a:t>
            </a:r>
          </a:p>
          <a:p>
            <a:r>
              <a:rPr lang="en-US" dirty="0" smtClean="0"/>
              <a:t>Be respectful</a:t>
            </a:r>
          </a:p>
          <a:p>
            <a:r>
              <a:rPr lang="en-US" dirty="0" smtClean="0"/>
              <a:t>Understand personal limitations</a:t>
            </a:r>
            <a:endParaRPr lang="en-US" dirty="0"/>
          </a:p>
        </p:txBody>
      </p:sp>
      <p:pic>
        <p:nvPicPr>
          <p:cNvPr id="4" name="Picture 2" descr="\\fsp-105.cdc.gov\ccehip_nceh_ehhe\HSB\DisEpi Trainings\PICTURES\MS CASPER\tamm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7067" y="1524000"/>
            <a:ext cx="3985835" cy="2976563"/>
          </a:xfrm>
          <a:prstGeom prst="rect">
            <a:avLst/>
          </a:prstGeom>
          <a:noFill/>
        </p:spPr>
      </p:pic>
    </p:spTree>
    <p:extLst>
      <p:ext uri="{BB962C8B-B14F-4D97-AF65-F5344CB8AC3E}">
        <p14:creationId xmlns:p14="http://schemas.microsoft.com/office/powerpoint/2010/main" val="2262187494"/>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Analyzing CASPER Data &amp; Interpreting Results</a:t>
            </a:r>
            <a:endParaRPr lang="en-US" dirty="0"/>
          </a:p>
        </p:txBody>
      </p:sp>
    </p:spTree>
    <p:extLst>
      <p:ext uri="{BB962C8B-B14F-4D97-AF65-F5344CB8AC3E}">
        <p14:creationId xmlns:p14="http://schemas.microsoft.com/office/powerpoint/2010/main" val="1220844410"/>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Phases</a:t>
            </a:r>
            <a:endParaRPr lang="en-US" dirty="0"/>
          </a:p>
        </p:txBody>
      </p:sp>
      <p:sp>
        <p:nvSpPr>
          <p:cNvPr id="3" name="Text Placeholder 2"/>
          <p:cNvSpPr>
            <a:spLocks noGrp="1"/>
          </p:cNvSpPr>
          <p:nvPr>
            <p:ph type="body" sz="quarter" idx="10"/>
          </p:nvPr>
        </p:nvSpPr>
        <p:spPr/>
        <p:txBody>
          <a:bodyPr/>
          <a:lstStyle/>
          <a:p>
            <a:r>
              <a:rPr lang="en-US" dirty="0" smtClean="0"/>
              <a:t>Prepare for the CASPER</a:t>
            </a:r>
          </a:p>
          <a:p>
            <a:pPr lvl="1"/>
            <a:r>
              <a:rPr lang="en-US" dirty="0"/>
              <a:t>Determine </a:t>
            </a:r>
            <a:r>
              <a:rPr lang="en-US" dirty="0" smtClean="0"/>
              <a:t>objectives and assessment area</a:t>
            </a:r>
            <a:endParaRPr lang="en-US" dirty="0"/>
          </a:p>
          <a:p>
            <a:pPr lvl="1"/>
            <a:r>
              <a:rPr lang="en-US" dirty="0" smtClean="0"/>
              <a:t>Develop questionnaire and forms</a:t>
            </a:r>
            <a:endParaRPr lang="en-US" dirty="0"/>
          </a:p>
          <a:p>
            <a:pPr lvl="1"/>
            <a:r>
              <a:rPr lang="en-US" dirty="0"/>
              <a:t>Select first stage sample (30 clusters</a:t>
            </a:r>
            <a:r>
              <a:rPr lang="en-US" dirty="0" smtClean="0"/>
              <a:t>)</a:t>
            </a:r>
            <a:endParaRPr lang="en-US" sz="700" dirty="0" smtClean="0"/>
          </a:p>
          <a:p>
            <a:r>
              <a:rPr lang="en-US" dirty="0" smtClean="0"/>
              <a:t>Conduct the CASPER in the field</a:t>
            </a:r>
          </a:p>
          <a:p>
            <a:pPr lvl="1"/>
            <a:r>
              <a:rPr lang="en-US" dirty="0" smtClean="0"/>
              <a:t>Organize and train assessment teams</a:t>
            </a:r>
          </a:p>
          <a:p>
            <a:pPr lvl="1"/>
            <a:r>
              <a:rPr lang="en-US" dirty="0"/>
              <a:t>Select second stage of sample (7 households</a:t>
            </a:r>
            <a:r>
              <a:rPr lang="en-US" dirty="0" smtClean="0"/>
              <a:t>) in the field</a:t>
            </a:r>
          </a:p>
          <a:p>
            <a:r>
              <a:rPr lang="en-US" dirty="0" smtClean="0">
                <a:solidFill>
                  <a:srgbClr val="005DAA"/>
                </a:solidFill>
              </a:rPr>
              <a:t>Analyze the data</a:t>
            </a:r>
          </a:p>
          <a:p>
            <a:pPr lvl="1"/>
            <a:r>
              <a:rPr lang="en-US" dirty="0" smtClean="0">
                <a:solidFill>
                  <a:srgbClr val="005DAA"/>
                </a:solidFill>
              </a:rPr>
              <a:t>Calculate weighted frequencies and percentages</a:t>
            </a:r>
          </a:p>
          <a:p>
            <a:r>
              <a:rPr lang="en-US" dirty="0" smtClean="0"/>
              <a:t>Write the report and share results</a:t>
            </a:r>
            <a:endParaRPr lang="en-US" dirty="0"/>
          </a:p>
        </p:txBody>
      </p:sp>
    </p:spTree>
    <p:extLst>
      <p:ext uri="{BB962C8B-B14F-4D97-AF65-F5344CB8AC3E}">
        <p14:creationId xmlns:p14="http://schemas.microsoft.com/office/powerpoint/2010/main" val="1589725278"/>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Data Basics</a:t>
            </a:r>
            <a:endParaRPr lang="en-US" dirty="0"/>
          </a:p>
        </p:txBody>
      </p:sp>
      <p:sp>
        <p:nvSpPr>
          <p:cNvPr id="3" name="Text Placeholder 2"/>
          <p:cNvSpPr>
            <a:spLocks noGrp="1"/>
          </p:cNvSpPr>
          <p:nvPr>
            <p:ph type="body" sz="quarter" idx="10"/>
          </p:nvPr>
        </p:nvSpPr>
        <p:spPr/>
        <p:txBody>
          <a:bodyPr/>
          <a:lstStyle/>
          <a:p>
            <a:r>
              <a:rPr lang="en-US" dirty="0" smtClean="0"/>
              <a:t>Data from the questionnaire can be entered into EpiInfo</a:t>
            </a:r>
          </a:p>
          <a:p>
            <a:pPr marL="0" indent="0">
              <a:buNone/>
            </a:pPr>
            <a:endParaRPr lang="en-US" sz="700" dirty="0" smtClean="0"/>
          </a:p>
          <a:p>
            <a:r>
              <a:rPr lang="en-US" dirty="0" smtClean="0"/>
              <a:t>Any statistical software package that allows you to “weight” data is acceptable (EpiInfo, SAS, SPSS)</a:t>
            </a:r>
          </a:p>
          <a:p>
            <a:endParaRPr lang="en-US" sz="700" dirty="0" smtClean="0"/>
          </a:p>
          <a:p>
            <a:r>
              <a:rPr lang="en-US" dirty="0" smtClean="0"/>
              <a:t>Data from tracking form can be 			               entered into any spreadsheet</a:t>
            </a:r>
            <a:r>
              <a:rPr lang="en-US" dirty="0"/>
              <a:t> </a:t>
            </a:r>
            <a:r>
              <a:rPr lang="en-US" dirty="0" smtClean="0"/>
              <a:t>such as				    Microsoft Excel</a:t>
            </a:r>
            <a:endParaRPr lang="en-US" dirty="0"/>
          </a:p>
        </p:txBody>
      </p:sp>
      <p:pic>
        <p:nvPicPr>
          <p:cNvPr id="5" name="Picture 4"/>
          <p:cNvPicPr/>
          <p:nvPr/>
        </p:nvPicPr>
        <p:blipFill rotWithShape="1">
          <a:blip r:embed="rId2"/>
          <a:srcRect l="8077" t="17440" r="57876" b="15113"/>
          <a:stretch/>
        </p:blipFill>
        <p:spPr bwMode="auto">
          <a:xfrm>
            <a:off x="5225143" y="2074126"/>
            <a:ext cx="3350145" cy="28431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54602309"/>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Considerations</a:t>
            </a:r>
            <a:endParaRPr lang="en-US" dirty="0"/>
          </a:p>
        </p:txBody>
      </p:sp>
      <p:sp>
        <p:nvSpPr>
          <p:cNvPr id="3" name="Text Placeholder 2"/>
          <p:cNvSpPr>
            <a:spLocks noGrp="1"/>
          </p:cNvSpPr>
          <p:nvPr>
            <p:ph type="body" sz="quarter" idx="10"/>
          </p:nvPr>
        </p:nvSpPr>
        <p:spPr/>
        <p:txBody>
          <a:bodyPr/>
          <a:lstStyle/>
          <a:p>
            <a:r>
              <a:rPr lang="en-US" dirty="0" smtClean="0"/>
              <a:t>How will the electronic format and the data entry be handled?</a:t>
            </a:r>
            <a:endParaRPr lang="en-US" sz="700" dirty="0" smtClean="0"/>
          </a:p>
          <a:p>
            <a:r>
              <a:rPr lang="en-US" dirty="0" smtClean="0"/>
              <a:t>Have you prepared your table shells?</a:t>
            </a:r>
            <a:endParaRPr lang="en-US" sz="700" dirty="0" smtClean="0"/>
          </a:p>
          <a:p>
            <a:r>
              <a:rPr lang="en-US" dirty="0" smtClean="0"/>
              <a:t>How will data analysis be conducted?</a:t>
            </a:r>
          </a:p>
          <a:p>
            <a:pPr lvl="1"/>
            <a:r>
              <a:rPr lang="en-US" dirty="0" smtClean="0"/>
              <a:t>All variables vs selected variables</a:t>
            </a:r>
          </a:p>
          <a:p>
            <a:pPr lvl="1"/>
            <a:r>
              <a:rPr lang="en-US" dirty="0" smtClean="0"/>
              <a:t>95% confidence intervals</a:t>
            </a:r>
            <a:endParaRPr lang="en-US" sz="700" dirty="0"/>
          </a:p>
          <a:p>
            <a:pPr lvl="1"/>
            <a:r>
              <a:rPr lang="en-US" dirty="0" smtClean="0"/>
              <a:t>Weighted analysis for population estimates</a:t>
            </a:r>
            <a:endParaRPr lang="en-US" sz="700" dirty="0"/>
          </a:p>
          <a:p>
            <a:pPr lvl="1"/>
            <a:endParaRPr lang="en-US" dirty="0" smtClean="0"/>
          </a:p>
        </p:txBody>
      </p:sp>
    </p:spTree>
    <p:extLst>
      <p:ext uri="{BB962C8B-B14F-4D97-AF65-F5344CB8AC3E}">
        <p14:creationId xmlns:p14="http://schemas.microsoft.com/office/powerpoint/2010/main" val="856988131"/>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Data: Sampling Weight</a:t>
            </a:r>
            <a:endParaRPr lang="en-US" dirty="0"/>
          </a:p>
        </p:txBody>
      </p:sp>
      <p:sp>
        <p:nvSpPr>
          <p:cNvPr id="3" name="Text Placeholder 2"/>
          <p:cNvSpPr>
            <a:spLocks noGrp="1"/>
          </p:cNvSpPr>
          <p:nvPr>
            <p:ph type="body" sz="quarter" idx="10"/>
          </p:nvPr>
        </p:nvSpPr>
        <p:spPr>
          <a:xfrm>
            <a:off x="457200" y="1063229"/>
            <a:ext cx="8229600" cy="3341688"/>
          </a:xfrm>
        </p:spPr>
        <p:txBody>
          <a:bodyPr/>
          <a:lstStyle/>
          <a:p>
            <a:endParaRPr lang="en-US" dirty="0" smtClean="0"/>
          </a:p>
          <a:p>
            <a:endParaRPr lang="en-US" dirty="0"/>
          </a:p>
          <a:p>
            <a:endParaRPr lang="en-US" dirty="0" smtClean="0"/>
          </a:p>
          <a:p>
            <a:endParaRPr lang="en-US" dirty="0"/>
          </a:p>
          <a:p>
            <a:endParaRPr lang="en-US" dirty="0" smtClean="0"/>
          </a:p>
          <a:p>
            <a:endParaRPr lang="en-US" sz="700" dirty="0" smtClean="0"/>
          </a:p>
          <a:p>
            <a:r>
              <a:rPr lang="en-US" dirty="0" smtClean="0"/>
              <a:t>Numerator will be the same for every household within the assessment area (sampling frame)</a:t>
            </a:r>
          </a:p>
          <a:p>
            <a:endParaRPr lang="en-US" sz="700" dirty="0" smtClean="0"/>
          </a:p>
          <a:p>
            <a:r>
              <a:rPr lang="en-US" dirty="0" smtClean="0"/>
              <a:t>Denominator will differ (potentially) between clusters</a:t>
            </a:r>
          </a:p>
          <a:p>
            <a:pPr lvl="1"/>
            <a:r>
              <a:rPr lang="en-US" dirty="0" smtClean="0"/>
              <a:t>Ideally 210 (i.e., 7 [households] x 30 [clusters])</a:t>
            </a:r>
          </a:p>
          <a:p>
            <a:pPr lvl="1"/>
            <a:r>
              <a:rPr lang="en-US" dirty="0" smtClean="0"/>
              <a:t>Obtain information from tracking form</a:t>
            </a:r>
            <a:endParaRPr lang="en-US" dirty="0"/>
          </a:p>
        </p:txBody>
      </p:sp>
      <p:sp>
        <p:nvSpPr>
          <p:cNvPr id="9" name="Rectangle 2"/>
          <p:cNvSpPr>
            <a:spLocks noChangeArrowheads="1"/>
          </p:cNvSpPr>
          <p:nvPr/>
        </p:nvSpPr>
        <p:spPr bwMode="auto">
          <a:xfrm>
            <a:off x="457200" y="1063229"/>
            <a:ext cx="8229601" cy="1981200"/>
          </a:xfrm>
          <a:prstGeom prst="rect">
            <a:avLst/>
          </a:prstGeom>
          <a:solidFill>
            <a:srgbClr val="005DAA"/>
          </a:solidFill>
          <a:ln w="9525">
            <a:solidFill>
              <a:schemeClr val="tx1"/>
            </a:solidFill>
            <a:miter lim="800000"/>
            <a:headEnd/>
            <a:tailEnd/>
          </a:ln>
        </p:spPr>
        <p:txBody>
          <a:bodyPr wrap="none" anchor="ctr"/>
          <a:lstStyle/>
          <a:p>
            <a:endParaRPr lang="en-US" dirty="0">
              <a:solidFill>
                <a:schemeClr val="accent5"/>
              </a:solidFill>
            </a:endParaRPr>
          </a:p>
        </p:txBody>
      </p:sp>
      <p:sp>
        <p:nvSpPr>
          <p:cNvPr id="10" name="Rectangle 4"/>
          <p:cNvSpPr>
            <a:spLocks noChangeArrowheads="1"/>
          </p:cNvSpPr>
          <p:nvPr/>
        </p:nvSpPr>
        <p:spPr bwMode="auto">
          <a:xfrm>
            <a:off x="1009651" y="1241029"/>
            <a:ext cx="7583843" cy="1803400"/>
          </a:xfrm>
          <a:prstGeom prst="rect">
            <a:avLst/>
          </a:prstGeom>
          <a:noFill/>
          <a:ln>
            <a:noFill/>
          </a:ln>
        </p:spPr>
        <p:txBody>
          <a:bodyPr/>
          <a:lstStyle/>
          <a:p>
            <a:pPr marL="342900" indent="-342900" algn="ctr">
              <a:spcBef>
                <a:spcPts val="0"/>
              </a:spcBef>
              <a:spcAft>
                <a:spcPts val="0"/>
              </a:spcAft>
            </a:pPr>
            <a:r>
              <a:rPr lang="en-US" sz="2400" dirty="0" smtClean="0">
                <a:solidFill>
                  <a:schemeClr val="bg2"/>
                </a:solidFill>
                <a:latin typeface="Calibri" panose="020F0502020204030204" pitchFamily="34" charset="0"/>
              </a:rPr>
              <a:t>(Total number of households in sampling frame)</a:t>
            </a:r>
          </a:p>
          <a:p>
            <a:pPr marL="342900" indent="-342900" algn="ctr">
              <a:spcBef>
                <a:spcPts val="0"/>
              </a:spcBef>
              <a:spcAft>
                <a:spcPts val="600"/>
              </a:spcAft>
            </a:pPr>
            <a:r>
              <a:rPr lang="en-US" sz="2400" u="sng" dirty="0" smtClean="0">
                <a:solidFill>
                  <a:schemeClr val="bg2"/>
                </a:solidFill>
                <a:latin typeface="Calibri" panose="020F0502020204030204" pitchFamily="34" charset="0"/>
              </a:rPr>
              <a:t>									</a:t>
            </a:r>
          </a:p>
          <a:p>
            <a:pPr marL="342900" indent="-342900" algn="ctr">
              <a:spcBef>
                <a:spcPts val="600"/>
              </a:spcBef>
              <a:spcAft>
                <a:spcPts val="0"/>
              </a:spcAft>
            </a:pPr>
            <a:r>
              <a:rPr lang="en-US" sz="2400" dirty="0" smtClean="0">
                <a:solidFill>
                  <a:schemeClr val="bg2"/>
                </a:solidFill>
                <a:latin typeface="Calibri" panose="020F0502020204030204" pitchFamily="34" charset="0"/>
              </a:rPr>
              <a:t>(</a:t>
            </a:r>
            <a:r>
              <a:rPr lang="en-US" sz="2400" dirty="0">
                <a:solidFill>
                  <a:schemeClr val="bg2"/>
                </a:solidFill>
                <a:latin typeface="Calibri" panose="020F0502020204030204" pitchFamily="34" charset="0"/>
              </a:rPr>
              <a:t>number of </a:t>
            </a:r>
            <a:r>
              <a:rPr lang="en-US" sz="2400" dirty="0" smtClean="0">
                <a:solidFill>
                  <a:schemeClr val="bg2"/>
                </a:solidFill>
                <a:latin typeface="Calibri" panose="020F0502020204030204" pitchFamily="34" charset="0"/>
              </a:rPr>
              <a:t>households interviewed </a:t>
            </a:r>
            <a:r>
              <a:rPr lang="en-US" sz="2400" dirty="0">
                <a:solidFill>
                  <a:schemeClr val="bg2"/>
                </a:solidFill>
                <a:latin typeface="Calibri" panose="020F0502020204030204" pitchFamily="34" charset="0"/>
              </a:rPr>
              <a:t>within cluster</a:t>
            </a:r>
            <a:r>
              <a:rPr lang="en-US" sz="2400" dirty="0" smtClean="0">
                <a:solidFill>
                  <a:schemeClr val="bg2"/>
                </a:solidFill>
                <a:latin typeface="Calibri" panose="020F0502020204030204" pitchFamily="34" charset="0"/>
              </a:rPr>
              <a:t>) 	</a:t>
            </a:r>
          </a:p>
          <a:p>
            <a:pPr marL="342900" indent="-342900" algn="ctr">
              <a:spcBef>
                <a:spcPts val="600"/>
              </a:spcBef>
              <a:spcAft>
                <a:spcPts val="0"/>
              </a:spcAft>
            </a:pPr>
            <a:r>
              <a:rPr lang="en-US" sz="2400" dirty="0" smtClean="0">
                <a:solidFill>
                  <a:schemeClr val="bg2"/>
                </a:solidFill>
                <a:latin typeface="Calibri" panose="020F0502020204030204" pitchFamily="34" charset="0"/>
              </a:rPr>
              <a:t>(</a:t>
            </a:r>
            <a:r>
              <a:rPr lang="en-US" sz="2400" dirty="0">
                <a:solidFill>
                  <a:schemeClr val="bg2"/>
                </a:solidFill>
                <a:latin typeface="Calibri" panose="020F0502020204030204" pitchFamily="34" charset="0"/>
              </a:rPr>
              <a:t>number of clusters surveyed</a:t>
            </a:r>
            <a:r>
              <a:rPr lang="en-US" sz="2400" dirty="0" smtClean="0">
                <a:solidFill>
                  <a:schemeClr val="bg2"/>
                </a:solidFill>
                <a:latin typeface="Calibri" panose="020F0502020204030204" pitchFamily="34" charset="0"/>
              </a:rPr>
              <a:t>)</a:t>
            </a:r>
            <a:endParaRPr lang="en-US" sz="2400" dirty="0">
              <a:solidFill>
                <a:schemeClr val="bg2"/>
              </a:solidFill>
              <a:latin typeface="Calibri" panose="020F0502020204030204" pitchFamily="34" charset="0"/>
            </a:endParaRPr>
          </a:p>
        </p:txBody>
      </p:sp>
      <p:sp>
        <p:nvSpPr>
          <p:cNvPr id="11" name="TextBox 10"/>
          <p:cNvSpPr txBox="1"/>
          <p:nvPr/>
        </p:nvSpPr>
        <p:spPr>
          <a:xfrm>
            <a:off x="614991" y="1730663"/>
            <a:ext cx="413896" cy="646331"/>
          </a:xfrm>
          <a:prstGeom prst="rect">
            <a:avLst/>
          </a:prstGeom>
          <a:noFill/>
        </p:spPr>
        <p:txBody>
          <a:bodyPr wrap="none" rtlCol="0">
            <a:spAutoFit/>
          </a:bodyPr>
          <a:lstStyle/>
          <a:p>
            <a:pPr eaLnBrk="1" hangingPunct="1">
              <a:spcBef>
                <a:spcPct val="50000"/>
              </a:spcBef>
            </a:pPr>
            <a:r>
              <a:rPr lang="en-US" sz="3600" dirty="0">
                <a:solidFill>
                  <a:schemeClr val="bg2"/>
                </a:solidFill>
                <a:latin typeface="Calibri" panose="020F0502020204030204" pitchFamily="34" charset="0"/>
              </a:rPr>
              <a:t>=</a:t>
            </a:r>
          </a:p>
        </p:txBody>
      </p:sp>
    </p:spTree>
    <p:extLst>
      <p:ext uri="{BB962C8B-B14F-4D97-AF65-F5344CB8AC3E}">
        <p14:creationId xmlns:p14="http://schemas.microsoft.com/office/powerpoint/2010/main" val="831219309"/>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t="22285" r="51309" b="23797"/>
          <a:stretch/>
        </p:blipFill>
        <p:spPr bwMode="auto">
          <a:xfrm>
            <a:off x="371906" y="1063229"/>
            <a:ext cx="8400187" cy="3807351"/>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p:txBody>
          <a:bodyPr/>
          <a:lstStyle/>
          <a:p>
            <a:r>
              <a:rPr lang="en-US" dirty="0" smtClean="0"/>
              <a:t>Sample Weight Value</a:t>
            </a:r>
            <a:endParaRPr lang="en-US" dirty="0"/>
          </a:p>
        </p:txBody>
      </p:sp>
      <p:sp>
        <p:nvSpPr>
          <p:cNvPr id="4" name="TextBox 3"/>
          <p:cNvSpPr txBox="1"/>
          <p:nvPr/>
        </p:nvSpPr>
        <p:spPr>
          <a:xfrm>
            <a:off x="4969280" y="634604"/>
            <a:ext cx="3962400" cy="2308324"/>
          </a:xfrm>
          <a:prstGeom prst="rect">
            <a:avLst/>
          </a:prstGeom>
          <a:solidFill>
            <a:schemeClr val="bg2">
              <a:alpha val="90000"/>
            </a:schemeClr>
          </a:solidFill>
          <a:ln>
            <a:solidFill>
              <a:srgbClr val="005DAA"/>
            </a:solidFill>
          </a:ln>
        </p:spPr>
        <p:txBody>
          <a:bodyPr wrap="square" rtlCol="0">
            <a:spAutoFit/>
          </a:bodyPr>
          <a:lstStyle/>
          <a:p>
            <a:r>
              <a:rPr lang="en-US" sz="1800" dirty="0" smtClean="0">
                <a:solidFill>
                  <a:srgbClr val="005DAA"/>
                </a:solidFill>
                <a:latin typeface="+mn-lt"/>
              </a:rPr>
              <a:t>In this example, there were </a:t>
            </a:r>
            <a:r>
              <a:rPr lang="en-US" dirty="0" smtClean="0">
                <a:solidFill>
                  <a:srgbClr val="005DAA"/>
                </a:solidFill>
              </a:rPr>
              <a:t>354,241 </a:t>
            </a:r>
            <a:r>
              <a:rPr lang="en-US" sz="1800" dirty="0" smtClean="0">
                <a:solidFill>
                  <a:srgbClr val="005DAA"/>
                </a:solidFill>
                <a:latin typeface="+mn-lt"/>
              </a:rPr>
              <a:t>total households in the sampling frame and 30 clusters surveyed (see the equation for cell E2 at the top of the page).  NOTE: the weight value for clusters 2 and </a:t>
            </a:r>
            <a:r>
              <a:rPr lang="en-US" dirty="0" smtClean="0">
                <a:solidFill>
                  <a:srgbClr val="005DAA"/>
                </a:solidFill>
              </a:rPr>
              <a:t>4</a:t>
            </a:r>
            <a:r>
              <a:rPr lang="en-US" sz="1800" dirty="0" smtClean="0">
                <a:solidFill>
                  <a:srgbClr val="005DAA"/>
                </a:solidFill>
                <a:latin typeface="+mn-lt"/>
              </a:rPr>
              <a:t> is the same because the same number of interviews was completed in both clusters.</a:t>
            </a:r>
            <a:endParaRPr lang="en-US" sz="1800" dirty="0">
              <a:solidFill>
                <a:srgbClr val="005DAA"/>
              </a:solidFill>
              <a:latin typeface="+mn-lt"/>
            </a:endParaRPr>
          </a:p>
        </p:txBody>
      </p:sp>
      <p:sp>
        <p:nvSpPr>
          <p:cNvPr id="5" name="Rectangle 4"/>
          <p:cNvSpPr/>
          <p:nvPr/>
        </p:nvSpPr>
        <p:spPr>
          <a:xfrm>
            <a:off x="2441798" y="1110854"/>
            <a:ext cx="1082451" cy="226615"/>
          </a:xfrm>
          <a:prstGeom prst="rect">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5250328"/>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Data in Classic Mode</a:t>
            </a:r>
            <a:endParaRPr lang="en-US" dirty="0"/>
          </a:p>
        </p:txBody>
      </p:sp>
      <p:sp>
        <p:nvSpPr>
          <p:cNvPr id="4" name="Content Placeholder 2"/>
          <p:cNvSpPr>
            <a:spLocks noGrp="1"/>
          </p:cNvSpPr>
          <p:nvPr>
            <p:ph type="body" sz="quarter" idx="10"/>
          </p:nvPr>
        </p:nvSpPr>
        <p:spPr>
          <a:xfrm>
            <a:off x="457200" y="1158875"/>
            <a:ext cx="3982278" cy="3341688"/>
          </a:xfrm>
        </p:spPr>
        <p:txBody>
          <a:bodyPr>
            <a:normAutofit/>
          </a:bodyPr>
          <a:lstStyle/>
          <a:p>
            <a:r>
              <a:rPr lang="en-US" dirty="0" smtClean="0"/>
              <a:t>Recommend classic mode</a:t>
            </a:r>
          </a:p>
          <a:p>
            <a:pPr lvl="1"/>
            <a:r>
              <a:rPr lang="en-US" dirty="0" smtClean="0"/>
              <a:t>Allows option to use code</a:t>
            </a:r>
            <a:endParaRPr lang="en-US" dirty="0"/>
          </a:p>
          <a:p>
            <a:pPr lvl="1"/>
            <a:endParaRPr lang="en-US" dirty="0"/>
          </a:p>
        </p:txBody>
      </p:sp>
      <p:pic>
        <p:nvPicPr>
          <p:cNvPr id="5" name="Picture 4"/>
          <p:cNvPicPr/>
          <p:nvPr/>
        </p:nvPicPr>
        <p:blipFill rotWithShape="1">
          <a:blip r:embed="rId2"/>
          <a:srcRect l="8077" t="17440" r="57876" b="15113"/>
          <a:stretch/>
        </p:blipFill>
        <p:spPr bwMode="auto">
          <a:xfrm>
            <a:off x="4439478" y="1158875"/>
            <a:ext cx="4386492" cy="3713811"/>
          </a:xfrm>
          <a:prstGeom prst="rect">
            <a:avLst/>
          </a:prstGeom>
          <a:ln>
            <a:noFill/>
          </a:ln>
          <a:extLst>
            <a:ext uri="{53640926-AAD7-44D8-BBD7-CCE9431645EC}">
              <a14:shadowObscured xmlns:a14="http://schemas.microsoft.com/office/drawing/2010/main"/>
            </a:ext>
          </a:extLst>
        </p:spPr>
      </p:pic>
      <p:sp>
        <p:nvSpPr>
          <p:cNvPr id="6" name="Oval 5"/>
          <p:cNvSpPr/>
          <p:nvPr/>
        </p:nvSpPr>
        <p:spPr>
          <a:xfrm>
            <a:off x="4903943" y="3805829"/>
            <a:ext cx="1756497" cy="671457"/>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A"/>
              </a:solidFill>
            </a:endParaRPr>
          </a:p>
        </p:txBody>
      </p:sp>
    </p:spTree>
    <p:extLst>
      <p:ext uri="{BB962C8B-B14F-4D97-AF65-F5344CB8AC3E}">
        <p14:creationId xmlns:p14="http://schemas.microsoft.com/office/powerpoint/2010/main" val="1145811466"/>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Classic Mode: Read Data</a:t>
            </a:r>
            <a:endParaRPr lang="en-US" dirty="0"/>
          </a:p>
        </p:txBody>
      </p:sp>
      <p:sp>
        <p:nvSpPr>
          <p:cNvPr id="3" name="Text Placeholder 2"/>
          <p:cNvSpPr>
            <a:spLocks noGrp="1"/>
          </p:cNvSpPr>
          <p:nvPr>
            <p:ph type="body" sz="quarter" idx="10"/>
          </p:nvPr>
        </p:nvSpPr>
        <p:spPr>
          <a:xfrm>
            <a:off x="457201" y="1158875"/>
            <a:ext cx="3499390" cy="3341688"/>
          </a:xfrm>
        </p:spPr>
        <p:txBody>
          <a:bodyPr/>
          <a:lstStyle/>
          <a:p>
            <a:r>
              <a:rPr lang="en-US" dirty="0"/>
              <a:t>Import your excel file </a:t>
            </a:r>
          </a:p>
          <a:p>
            <a:pPr lvl="1"/>
            <a:r>
              <a:rPr lang="en-US" dirty="0"/>
              <a:t>“Read” data option under first folder</a:t>
            </a:r>
          </a:p>
          <a:p>
            <a:pPr lvl="1"/>
            <a:r>
              <a:rPr lang="en-US" dirty="0"/>
              <a:t>Ensure “database type” is .XLSX</a:t>
            </a:r>
          </a:p>
          <a:p>
            <a:endParaRPr lang="en-US" dirty="0"/>
          </a:p>
        </p:txBody>
      </p:sp>
      <p:grpSp>
        <p:nvGrpSpPr>
          <p:cNvPr id="4" name="Group 3"/>
          <p:cNvGrpSpPr/>
          <p:nvPr/>
        </p:nvGrpSpPr>
        <p:grpSpPr>
          <a:xfrm>
            <a:off x="3956591" y="1163311"/>
            <a:ext cx="4849632" cy="3337252"/>
            <a:chOff x="5143402" y="1707681"/>
            <a:chExt cx="6777080" cy="4663617"/>
          </a:xfrm>
        </p:grpSpPr>
        <p:pic>
          <p:nvPicPr>
            <p:cNvPr id="5" name="Picture 4"/>
            <p:cNvPicPr>
              <a:picLocks noChangeAspect="1"/>
            </p:cNvPicPr>
            <p:nvPr/>
          </p:nvPicPr>
          <p:blipFill rotWithShape="1">
            <a:blip r:embed="rId2"/>
            <a:srcRect l="50222" r="1192" b="16413"/>
            <a:stretch/>
          </p:blipFill>
          <p:spPr>
            <a:xfrm>
              <a:off x="5143402" y="1707681"/>
              <a:ext cx="6777080" cy="4663617"/>
            </a:xfrm>
            <a:prstGeom prst="rect">
              <a:avLst/>
            </a:prstGeom>
          </p:spPr>
        </p:pic>
        <p:sp>
          <p:nvSpPr>
            <p:cNvPr id="6" name="Oval 5"/>
            <p:cNvSpPr/>
            <p:nvPr/>
          </p:nvSpPr>
          <p:spPr>
            <a:xfrm>
              <a:off x="9731481" y="4271179"/>
              <a:ext cx="671726" cy="256781"/>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A"/>
                </a:solidFill>
              </a:endParaRPr>
            </a:p>
          </p:txBody>
        </p:sp>
        <p:cxnSp>
          <p:nvCxnSpPr>
            <p:cNvPr id="7" name="Straight Arrow Connector 6"/>
            <p:cNvCxnSpPr/>
            <p:nvPr/>
          </p:nvCxnSpPr>
          <p:spPr>
            <a:xfrm>
              <a:off x="6865495" y="3028941"/>
              <a:ext cx="614596" cy="0"/>
            </a:xfrm>
            <a:prstGeom prst="straightConnector1">
              <a:avLst/>
            </a:prstGeom>
            <a:ln w="57150">
              <a:solidFill>
                <a:srgbClr val="005DAA"/>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864902" y="2278251"/>
              <a:ext cx="504901" cy="4188"/>
            </a:xfrm>
            <a:prstGeom prst="straightConnector1">
              <a:avLst/>
            </a:prstGeom>
            <a:ln w="57150">
              <a:solidFill>
                <a:srgbClr val="005DAA"/>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2929850"/>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Classic Mode: Weighted Analysis</a:t>
            </a:r>
          </a:p>
        </p:txBody>
      </p:sp>
      <p:sp>
        <p:nvSpPr>
          <p:cNvPr id="3" name="Text Placeholder 2"/>
          <p:cNvSpPr>
            <a:spLocks noGrp="1"/>
          </p:cNvSpPr>
          <p:nvPr>
            <p:ph type="body" sz="quarter" idx="10"/>
          </p:nvPr>
        </p:nvSpPr>
        <p:spPr>
          <a:xfrm>
            <a:off x="457200" y="1158875"/>
            <a:ext cx="3717235" cy="3341688"/>
          </a:xfrm>
        </p:spPr>
        <p:txBody>
          <a:bodyPr/>
          <a:lstStyle/>
          <a:p>
            <a:r>
              <a:rPr lang="en-US" dirty="0"/>
              <a:t>Complex sample frequencies under “Advanced Statistics” </a:t>
            </a:r>
          </a:p>
          <a:p>
            <a:pPr lvl="1"/>
            <a:r>
              <a:rPr lang="en-US" dirty="0"/>
              <a:t>May select more than one variable at same time</a:t>
            </a:r>
          </a:p>
          <a:p>
            <a:r>
              <a:rPr lang="en-US" dirty="0"/>
              <a:t>Option write code</a:t>
            </a:r>
          </a:p>
          <a:p>
            <a:pPr lvl="1"/>
            <a:r>
              <a:rPr lang="en-US" dirty="0"/>
              <a:t>Use program editor at bottom of screen</a:t>
            </a:r>
          </a:p>
          <a:p>
            <a:pPr lvl="1"/>
            <a:r>
              <a:rPr lang="en-US" dirty="0"/>
              <a:t>“Run Commands”</a:t>
            </a:r>
          </a:p>
          <a:p>
            <a:endParaRPr lang="en-US" dirty="0"/>
          </a:p>
          <a:p>
            <a:pPr marL="463550" lvl="1" indent="0">
              <a:buNone/>
            </a:pPr>
            <a:endParaRPr lang="en-US" dirty="0"/>
          </a:p>
          <a:p>
            <a:endParaRPr lang="en-US" dirty="0"/>
          </a:p>
        </p:txBody>
      </p:sp>
      <p:pic>
        <p:nvPicPr>
          <p:cNvPr id="5" name="Picture 4"/>
          <p:cNvPicPr>
            <a:picLocks noChangeAspect="1"/>
          </p:cNvPicPr>
          <p:nvPr/>
        </p:nvPicPr>
        <p:blipFill rotWithShape="1">
          <a:blip r:embed="rId2"/>
          <a:srcRect l="49944" r="788" b="16307"/>
          <a:stretch/>
        </p:blipFill>
        <p:spPr>
          <a:xfrm>
            <a:off x="4041913" y="1158875"/>
            <a:ext cx="5061289" cy="3605880"/>
          </a:xfrm>
          <a:prstGeom prst="rect">
            <a:avLst/>
          </a:prstGeom>
        </p:spPr>
      </p:pic>
      <p:sp>
        <p:nvSpPr>
          <p:cNvPr id="6" name="Oval 5"/>
          <p:cNvSpPr/>
          <p:nvPr/>
        </p:nvSpPr>
        <p:spPr>
          <a:xfrm>
            <a:off x="6312133" y="4040659"/>
            <a:ext cx="599128" cy="175785"/>
          </a:xfrm>
          <a:prstGeom prst="ellipse">
            <a:avLst/>
          </a:prstGeom>
          <a:noFill/>
          <a:ln w="38100">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DAA"/>
              </a:solidFill>
            </a:endParaRPr>
          </a:p>
        </p:txBody>
      </p:sp>
      <p:sp>
        <p:nvSpPr>
          <p:cNvPr id="7" name="TextBox 6"/>
          <p:cNvSpPr txBox="1"/>
          <p:nvPr/>
        </p:nvSpPr>
        <p:spPr>
          <a:xfrm>
            <a:off x="4727813" y="4372574"/>
            <a:ext cx="4416187" cy="523633"/>
          </a:xfrm>
          <a:prstGeom prst="rect">
            <a:avLst/>
          </a:prstGeom>
          <a:solidFill>
            <a:schemeClr val="bg2">
              <a:alpha val="90000"/>
            </a:schemeClr>
          </a:solidFill>
          <a:ln>
            <a:solidFill>
              <a:srgbClr val="005DAA"/>
            </a:solidFill>
          </a:ln>
        </p:spPr>
        <p:txBody>
          <a:bodyPr wrap="square" rtlCol="0">
            <a:spAutoFit/>
          </a:bodyPr>
          <a:lstStyle/>
          <a:p>
            <a:r>
              <a:rPr lang="en-US" sz="1600" b="1" dirty="0" smtClean="0">
                <a:solidFill>
                  <a:srgbClr val="005DAA"/>
                </a:solidFill>
              </a:rPr>
              <a:t>Code for CASPER Analysis</a:t>
            </a:r>
          </a:p>
          <a:p>
            <a:r>
              <a:rPr lang="en-US" sz="1200" dirty="0">
                <a:solidFill>
                  <a:srgbClr val="005984"/>
                </a:solidFill>
              </a:rPr>
              <a:t>FREQ </a:t>
            </a:r>
            <a:r>
              <a:rPr lang="en-US" sz="1200" dirty="0" smtClean="0">
                <a:solidFill>
                  <a:srgbClr val="005984"/>
                </a:solidFill>
              </a:rPr>
              <a:t>[Variable Name] </a:t>
            </a:r>
            <a:r>
              <a:rPr lang="en-US" sz="1200" dirty="0">
                <a:solidFill>
                  <a:srgbClr val="005984"/>
                </a:solidFill>
              </a:rPr>
              <a:t>WEIGHTVAR=</a:t>
            </a:r>
            <a:r>
              <a:rPr lang="en-US" sz="1200" dirty="0" err="1">
                <a:solidFill>
                  <a:srgbClr val="005984"/>
                </a:solidFill>
              </a:rPr>
              <a:t>aWEIGHT</a:t>
            </a:r>
            <a:r>
              <a:rPr lang="en-US" sz="1200" dirty="0">
                <a:solidFill>
                  <a:srgbClr val="005984"/>
                </a:solidFill>
              </a:rPr>
              <a:t> PSUVAR=Cluster</a:t>
            </a:r>
            <a:endParaRPr lang="en-US" sz="1600" dirty="0">
              <a:solidFill>
                <a:srgbClr val="005984"/>
              </a:solidFill>
            </a:endParaRPr>
          </a:p>
        </p:txBody>
      </p:sp>
    </p:spTree>
    <p:extLst>
      <p:ext uri="{BB962C8B-B14F-4D97-AF65-F5344CB8AC3E}">
        <p14:creationId xmlns:p14="http://schemas.microsoft.com/office/powerpoint/2010/main" val="231910755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Importance of Disaster Epidemiology</a:t>
            </a:r>
            <a:endParaRPr lang="en-US" dirty="0"/>
          </a:p>
        </p:txBody>
      </p:sp>
      <p:sp>
        <p:nvSpPr>
          <p:cNvPr id="3" name="Content Placeholder 2"/>
          <p:cNvSpPr>
            <a:spLocks noGrp="1"/>
          </p:cNvSpPr>
          <p:nvPr>
            <p:ph type="body" sz="quarter" idx="10"/>
          </p:nvPr>
        </p:nvSpPr>
        <p:spPr>
          <a:xfrm>
            <a:off x="457200" y="1158875"/>
            <a:ext cx="4303843" cy="3341688"/>
          </a:xfrm>
        </p:spPr>
        <p:txBody>
          <a:bodyPr/>
          <a:lstStyle/>
          <a:p>
            <a:r>
              <a:rPr lang="en-US" dirty="0"/>
              <a:t>Provide situational </a:t>
            </a:r>
            <a:r>
              <a:rPr lang="en-US" dirty="0" smtClean="0"/>
              <a:t>awareness</a:t>
            </a:r>
          </a:p>
          <a:p>
            <a:endParaRPr lang="en-US" sz="700" dirty="0"/>
          </a:p>
          <a:p>
            <a:r>
              <a:rPr lang="en-US" dirty="0"/>
              <a:t>Identify risk factors</a:t>
            </a:r>
          </a:p>
          <a:p>
            <a:endParaRPr lang="en-US" sz="700" dirty="0"/>
          </a:p>
          <a:p>
            <a:r>
              <a:rPr lang="en-US" dirty="0"/>
              <a:t>Prevent </a:t>
            </a:r>
            <a:r>
              <a:rPr lang="en-US" dirty="0" smtClean="0"/>
              <a:t>or reduce deaths</a:t>
            </a:r>
            <a:r>
              <a:rPr lang="en-US" dirty="0"/>
              <a:t>, illnesses, and injuries</a:t>
            </a:r>
          </a:p>
          <a:p>
            <a:endParaRPr lang="en-US" sz="700" dirty="0"/>
          </a:p>
          <a:p>
            <a:r>
              <a:rPr lang="en-US" dirty="0"/>
              <a:t>Improve prevention, response, recovery, and mitigation strategies</a:t>
            </a:r>
          </a:p>
          <a:p>
            <a:endParaRPr lang="en-US" dirty="0"/>
          </a:p>
        </p:txBody>
      </p:sp>
      <p:sp>
        <p:nvSpPr>
          <p:cNvPr id="8" name="TextBox 7"/>
          <p:cNvSpPr txBox="1"/>
          <p:nvPr/>
        </p:nvSpPr>
        <p:spPr>
          <a:xfrm>
            <a:off x="7832871" y="4753032"/>
            <a:ext cx="1257075" cy="253916"/>
          </a:xfrm>
          <a:prstGeom prst="rect">
            <a:avLst/>
          </a:prstGeom>
          <a:noFill/>
        </p:spPr>
        <p:txBody>
          <a:bodyPr wrap="none" rtlCol="0">
            <a:spAutoFit/>
          </a:bodyPr>
          <a:lstStyle/>
          <a:p>
            <a:r>
              <a:rPr lang="en-US" sz="1050" dirty="0" smtClean="0">
                <a:solidFill>
                  <a:schemeClr val="bg2">
                    <a:lumMod val="65000"/>
                  </a:schemeClr>
                </a:solidFill>
              </a:rPr>
              <a:t>(Source: UNOCHA)</a:t>
            </a:r>
            <a:endParaRPr lang="en-US" sz="1050" dirty="0">
              <a:solidFill>
                <a:schemeClr val="bg2">
                  <a:lumMod val="65000"/>
                </a:schemeClr>
              </a:solidFill>
            </a:endParaRPr>
          </a:p>
        </p:txBody>
      </p:sp>
      <p:pic>
        <p:nvPicPr>
          <p:cNvPr id="2" name="Picture 1"/>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021" b="90154" l="5872" r="85005"/>
                    </a14:imgEffect>
                  </a14:imgLayer>
                </a14:imgProps>
              </a:ext>
              <a:ext uri="{28A0092B-C50C-407E-A947-70E740481C1C}">
                <a14:useLocalDpi xmlns:a14="http://schemas.microsoft.com/office/drawing/2010/main" val="0"/>
              </a:ext>
            </a:extLst>
          </a:blip>
          <a:srcRect l="5497" t="10891" r="6126" b="9284"/>
          <a:stretch/>
        </p:blipFill>
        <p:spPr>
          <a:xfrm>
            <a:off x="4903918" y="1023938"/>
            <a:ext cx="4068632" cy="3674892"/>
          </a:xfrm>
          <a:prstGeom prst="rect">
            <a:avLst/>
          </a:prstGeom>
        </p:spPr>
      </p:pic>
      <p:sp>
        <p:nvSpPr>
          <p:cNvPr id="4" name="TextBox 3"/>
          <p:cNvSpPr txBox="1"/>
          <p:nvPr/>
        </p:nvSpPr>
        <p:spPr>
          <a:xfrm>
            <a:off x="8073650" y="2764465"/>
            <a:ext cx="898900" cy="307777"/>
          </a:xfrm>
          <a:prstGeom prst="rect">
            <a:avLst/>
          </a:prstGeom>
          <a:noFill/>
        </p:spPr>
        <p:txBody>
          <a:bodyPr wrap="none" rtlCol="0">
            <a:spAutoFit/>
          </a:bodyPr>
          <a:lstStyle/>
          <a:p>
            <a:r>
              <a:rPr lang="en-US" sz="1400" b="1" dirty="0" smtClean="0">
                <a:solidFill>
                  <a:srgbClr val="FF0000"/>
                </a:solidFill>
                <a:latin typeface="Calibri" panose="020F0502020204030204" pitchFamily="34" charset="0"/>
              </a:rPr>
              <a:t>DISASTER</a:t>
            </a:r>
          </a:p>
        </p:txBody>
      </p:sp>
      <p:sp>
        <p:nvSpPr>
          <p:cNvPr id="7" name="TextBox 6"/>
          <p:cNvSpPr txBox="1"/>
          <p:nvPr/>
        </p:nvSpPr>
        <p:spPr>
          <a:xfrm>
            <a:off x="8073650" y="2275699"/>
            <a:ext cx="1050031" cy="461665"/>
          </a:xfrm>
          <a:prstGeom prst="rect">
            <a:avLst/>
          </a:prstGeom>
          <a:noFill/>
        </p:spPr>
        <p:txBody>
          <a:bodyPr wrap="none" rtlCol="0">
            <a:spAutoFit/>
          </a:bodyPr>
          <a:lstStyle/>
          <a:p>
            <a:r>
              <a:rPr lang="en-US" sz="1200" b="1" dirty="0" smtClean="0">
                <a:solidFill>
                  <a:srgbClr val="5F5F5F"/>
                </a:solidFill>
                <a:latin typeface="Calibri" panose="020F0502020204030204" pitchFamily="34" charset="0"/>
              </a:rPr>
              <a:t>Response </a:t>
            </a:r>
          </a:p>
          <a:p>
            <a:r>
              <a:rPr lang="en-US" sz="1200" b="1" dirty="0" smtClean="0">
                <a:solidFill>
                  <a:srgbClr val="5F5F5F"/>
                </a:solidFill>
                <a:latin typeface="Calibri" panose="020F0502020204030204" pitchFamily="34" charset="0"/>
              </a:rPr>
              <a:t>Preparedness</a:t>
            </a:r>
          </a:p>
        </p:txBody>
      </p:sp>
    </p:spTree>
    <p:extLst>
      <p:ext uri="{BB962C8B-B14F-4D97-AF65-F5344CB8AC3E}">
        <p14:creationId xmlns:p14="http://schemas.microsoft.com/office/powerpoint/2010/main" val="1482917829"/>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CASPER Presentation Table</a:t>
            </a:r>
            <a:endParaRPr lang="en-US" dirty="0"/>
          </a:p>
        </p:txBody>
      </p:sp>
      <p:pic>
        <p:nvPicPr>
          <p:cNvPr id="5" name="Picture 4"/>
          <p:cNvPicPr>
            <a:picLocks noChangeAspect="1"/>
          </p:cNvPicPr>
          <p:nvPr/>
        </p:nvPicPr>
        <p:blipFill>
          <a:blip r:embed="rId2"/>
          <a:stretch>
            <a:fillRect/>
          </a:stretch>
        </p:blipFill>
        <p:spPr>
          <a:xfrm>
            <a:off x="583094" y="1158875"/>
            <a:ext cx="7739812" cy="3834183"/>
          </a:xfrm>
          <a:prstGeom prst="rect">
            <a:avLst/>
          </a:prstGeom>
        </p:spPr>
      </p:pic>
    </p:spTree>
    <p:extLst>
      <p:ext uri="{BB962C8B-B14F-4D97-AF65-F5344CB8AC3E}">
        <p14:creationId xmlns:p14="http://schemas.microsoft.com/office/powerpoint/2010/main" val="298494759"/>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Data: Tracking Form </a:t>
            </a:r>
            <a:endParaRPr lang="en-US" dirty="0"/>
          </a:p>
        </p:txBody>
      </p:sp>
      <p:sp>
        <p:nvSpPr>
          <p:cNvPr id="3" name="Text Placeholder 2"/>
          <p:cNvSpPr>
            <a:spLocks noGrp="1"/>
          </p:cNvSpPr>
          <p:nvPr>
            <p:ph type="body" sz="quarter" idx="10"/>
          </p:nvPr>
        </p:nvSpPr>
        <p:spPr/>
        <p:txBody>
          <a:bodyPr/>
          <a:lstStyle/>
          <a:p>
            <a:r>
              <a:rPr lang="en-US" dirty="0" smtClean="0"/>
              <a:t>Calculation of these </a:t>
            </a:r>
            <a:r>
              <a:rPr lang="en-US" dirty="0" smtClean="0">
                <a:solidFill>
                  <a:srgbClr val="005DAA"/>
                </a:solidFill>
              </a:rPr>
              <a:t>response rates </a:t>
            </a:r>
            <a:r>
              <a:rPr lang="en-US" dirty="0" smtClean="0"/>
              <a:t>provides an indication of the representativeness of the sample to the population</a:t>
            </a:r>
          </a:p>
          <a:p>
            <a:pPr lvl="1"/>
            <a:r>
              <a:rPr lang="en-US" dirty="0" smtClean="0"/>
              <a:t>Contact Rate</a:t>
            </a:r>
          </a:p>
          <a:p>
            <a:pPr lvl="1"/>
            <a:r>
              <a:rPr lang="en-US" dirty="0" smtClean="0"/>
              <a:t>Cooperation Rate</a:t>
            </a:r>
          </a:p>
          <a:p>
            <a:pPr lvl="1"/>
            <a:r>
              <a:rPr lang="en-US" dirty="0" smtClean="0"/>
              <a:t>Completion Rate</a:t>
            </a:r>
            <a:endParaRPr lang="en-US" dirty="0"/>
          </a:p>
        </p:txBody>
      </p:sp>
    </p:spTree>
    <p:extLst>
      <p:ext uri="{BB962C8B-B14F-4D97-AF65-F5344CB8AC3E}">
        <p14:creationId xmlns:p14="http://schemas.microsoft.com/office/powerpoint/2010/main" val="1107366254"/>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Analyzing Data: Tracking Form</a:t>
            </a:r>
            <a:endParaRPr lang="en-US" dirty="0"/>
          </a:p>
        </p:txBody>
      </p:sp>
      <p:sp>
        <p:nvSpPr>
          <p:cNvPr id="3" name="Text Placeholder 2"/>
          <p:cNvSpPr>
            <a:spLocks noGrp="1"/>
          </p:cNvSpPr>
          <p:nvPr>
            <p:ph type="body" sz="quarter" idx="10"/>
          </p:nvPr>
        </p:nvSpPr>
        <p:spPr>
          <a:xfrm>
            <a:off x="457200" y="1158875"/>
            <a:ext cx="5162550" cy="3341688"/>
          </a:xfrm>
        </p:spPr>
        <p:txBody>
          <a:bodyPr/>
          <a:lstStyle/>
          <a:p>
            <a:r>
              <a:rPr lang="en-US" dirty="0" smtClean="0"/>
              <a:t>Enter the tracking form data into spreadsheet</a:t>
            </a:r>
          </a:p>
          <a:p>
            <a:endParaRPr lang="en-US" sz="700" dirty="0" smtClean="0"/>
          </a:p>
          <a:p>
            <a:r>
              <a:rPr lang="en-US" dirty="0" smtClean="0"/>
              <a:t>Calculate totals for each row on the tracking form for each cluster</a:t>
            </a:r>
          </a:p>
          <a:p>
            <a:pPr lvl="1"/>
            <a:r>
              <a:rPr lang="en-US" dirty="0" smtClean="0"/>
              <a:t>If discrepancies arise, use logic and judgment to rectify</a:t>
            </a:r>
          </a:p>
          <a:p>
            <a:pPr lvl="1"/>
            <a:endParaRPr lang="en-US" sz="700" dirty="0" smtClean="0"/>
          </a:p>
          <a:p>
            <a:r>
              <a:rPr lang="en-US" dirty="0" smtClean="0"/>
              <a:t>Calculate totals across clusters</a:t>
            </a:r>
            <a:endParaRPr lang="en-US" dirty="0"/>
          </a:p>
        </p:txBody>
      </p:sp>
      <p:pic>
        <p:nvPicPr>
          <p:cNvPr id="4" name="Picture 3" descr="maxwell3.JPG"/>
          <p:cNvPicPr>
            <a:picLocks noChangeAspect="1"/>
          </p:cNvPicPr>
          <p:nvPr/>
        </p:nvPicPr>
        <p:blipFill>
          <a:blip r:embed="rId2" cstate="print"/>
          <a:stretch>
            <a:fillRect/>
          </a:stretch>
        </p:blipFill>
        <p:spPr>
          <a:xfrm>
            <a:off x="5734050" y="885825"/>
            <a:ext cx="3243876" cy="4038600"/>
          </a:xfrm>
          <a:prstGeom prst="rect">
            <a:avLst/>
          </a:prstGeom>
        </p:spPr>
      </p:pic>
    </p:spTree>
    <p:extLst>
      <p:ext uri="{BB962C8B-B14F-4D97-AF65-F5344CB8AC3E}">
        <p14:creationId xmlns:p14="http://schemas.microsoft.com/office/powerpoint/2010/main" val="309897437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Tabulate Tracking Form Data in Microsoft Excel</a:t>
            </a:r>
            <a:endParaRPr lang="en-US" dirty="0"/>
          </a:p>
        </p:txBody>
      </p:sp>
      <p:pic>
        <p:nvPicPr>
          <p:cNvPr id="3" name="Picture 2"/>
          <p:cNvPicPr>
            <a:picLocks noChangeAspect="1"/>
          </p:cNvPicPr>
          <p:nvPr/>
        </p:nvPicPr>
        <p:blipFill rotWithShape="1">
          <a:blip r:embed="rId2"/>
          <a:srcRect t="17910" r="52251" b="28223"/>
          <a:stretch/>
        </p:blipFill>
        <p:spPr>
          <a:xfrm>
            <a:off x="139303" y="1006079"/>
            <a:ext cx="8865394" cy="3845839"/>
          </a:xfrm>
          <a:prstGeom prst="rect">
            <a:avLst/>
          </a:prstGeom>
        </p:spPr>
      </p:pic>
    </p:spTree>
    <p:extLst>
      <p:ext uri="{BB962C8B-B14F-4D97-AF65-F5344CB8AC3E}">
        <p14:creationId xmlns:p14="http://schemas.microsoft.com/office/powerpoint/2010/main" val="3389131721"/>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Rate</a:t>
            </a:r>
            <a:endParaRPr lang="en-US" dirty="0"/>
          </a:p>
        </p:txBody>
      </p:sp>
      <p:sp>
        <p:nvSpPr>
          <p:cNvPr id="3" name="Text Placeholder 2"/>
          <p:cNvSpPr>
            <a:spLocks noGrp="1"/>
          </p:cNvSpPr>
          <p:nvPr>
            <p:ph type="body" sz="quarter" idx="10"/>
          </p:nvPr>
        </p:nvSpPr>
        <p:spPr/>
        <p:txBody>
          <a:bodyPr/>
          <a:lstStyle/>
          <a:p>
            <a:r>
              <a:rPr lang="en-US" dirty="0" smtClean="0"/>
              <a:t>The percentage of households that complete an interview after contact is attempted</a:t>
            </a:r>
            <a:endParaRPr lang="en-US" dirty="0"/>
          </a:p>
        </p:txBody>
      </p:sp>
      <p:sp>
        <p:nvSpPr>
          <p:cNvPr id="5" name="Rectangle 2"/>
          <p:cNvSpPr>
            <a:spLocks noChangeArrowheads="1"/>
          </p:cNvSpPr>
          <p:nvPr/>
        </p:nvSpPr>
        <p:spPr bwMode="auto">
          <a:xfrm>
            <a:off x="933450" y="2551509"/>
            <a:ext cx="7410450" cy="2044700"/>
          </a:xfrm>
          <a:prstGeom prst="rect">
            <a:avLst/>
          </a:prstGeom>
          <a:solidFill>
            <a:srgbClr val="005DAA"/>
          </a:solidFill>
          <a:ln w="9525">
            <a:solidFill>
              <a:srgbClr val="005DAA"/>
            </a:solidFill>
            <a:miter lim="800000"/>
            <a:headEnd/>
            <a:tailEnd/>
          </a:ln>
        </p:spPr>
        <p:txBody>
          <a:bodyPr wrap="none" anchor="ctr"/>
          <a:lstStyle/>
          <a:p>
            <a:endParaRPr lang="en-US" dirty="0">
              <a:solidFill>
                <a:schemeClr val="bg2"/>
              </a:solidFill>
            </a:endParaRPr>
          </a:p>
        </p:txBody>
      </p:sp>
      <p:sp>
        <p:nvSpPr>
          <p:cNvPr id="6" name="Rectangle 4"/>
          <p:cNvSpPr>
            <a:spLocks noChangeArrowheads="1"/>
          </p:cNvSpPr>
          <p:nvPr/>
        </p:nvSpPr>
        <p:spPr bwMode="auto">
          <a:xfrm>
            <a:off x="1704975" y="2957909"/>
            <a:ext cx="6210300" cy="1803400"/>
          </a:xfrm>
          <a:prstGeom prst="rect">
            <a:avLst/>
          </a:prstGeom>
          <a:noFill/>
          <a:ln>
            <a:noFill/>
          </a:ln>
        </p:spPr>
        <p:txBody>
          <a:bodyPr/>
          <a:lstStyle/>
          <a:p>
            <a:pPr marL="342900" indent="-342900" algn="ctr">
              <a:lnSpc>
                <a:spcPts val="2400"/>
              </a:lnSpc>
              <a:spcBef>
                <a:spcPts val="0"/>
              </a:spcBef>
              <a:spcAft>
                <a:spcPts val="0"/>
              </a:spcAft>
            </a:pPr>
            <a:r>
              <a:rPr lang="en-US" sz="2400" dirty="0">
                <a:solidFill>
                  <a:schemeClr val="bg2"/>
                </a:solidFill>
                <a:latin typeface="Myriad Web Pro"/>
              </a:rPr>
              <a:t>Number of completed interviews</a:t>
            </a:r>
          </a:p>
          <a:p>
            <a:pPr marL="342900" indent="-342900" algn="ctr">
              <a:lnSpc>
                <a:spcPts val="2600"/>
              </a:lnSpc>
              <a:spcBef>
                <a:spcPts val="0"/>
              </a:spcBef>
              <a:spcAft>
                <a:spcPts val="600"/>
              </a:spcAft>
            </a:pPr>
            <a:r>
              <a:rPr lang="en-US" sz="2400" u="sng" dirty="0" smtClean="0">
                <a:solidFill>
                  <a:schemeClr val="bg2"/>
                </a:solidFill>
                <a:latin typeface="Myriad Web Pro"/>
              </a:rPr>
              <a:t>							</a:t>
            </a:r>
          </a:p>
          <a:p>
            <a:pPr marL="342900" indent="-342900" algn="ctr">
              <a:lnSpc>
                <a:spcPts val="2600"/>
              </a:lnSpc>
              <a:spcBef>
                <a:spcPts val="600"/>
              </a:spcBef>
              <a:spcAft>
                <a:spcPts val="0"/>
              </a:spcAft>
            </a:pPr>
            <a:r>
              <a:rPr lang="en-US" sz="2400" dirty="0">
                <a:solidFill>
                  <a:schemeClr val="bg2"/>
                </a:solidFill>
                <a:latin typeface="Myriad Web Pro"/>
              </a:rPr>
              <a:t>All HUs where contact was </a:t>
            </a:r>
            <a:r>
              <a:rPr lang="en-US" sz="2400" i="1" dirty="0">
                <a:solidFill>
                  <a:schemeClr val="bg2"/>
                </a:solidFill>
                <a:latin typeface="Myriad Web Pro"/>
              </a:rPr>
              <a:t>attempted</a:t>
            </a:r>
            <a:endParaRPr lang="en-US" sz="2400" i="1" dirty="0" smtClean="0">
              <a:solidFill>
                <a:schemeClr val="bg2"/>
              </a:solidFill>
              <a:latin typeface="Myriad Web Pro"/>
            </a:endParaRPr>
          </a:p>
        </p:txBody>
      </p:sp>
      <p:sp>
        <p:nvSpPr>
          <p:cNvPr id="7" name="TextBox 6"/>
          <p:cNvSpPr txBox="1"/>
          <p:nvPr/>
        </p:nvSpPr>
        <p:spPr>
          <a:xfrm>
            <a:off x="1477990" y="3276778"/>
            <a:ext cx="460382" cy="646331"/>
          </a:xfrm>
          <a:prstGeom prst="rect">
            <a:avLst/>
          </a:prstGeom>
          <a:solidFill>
            <a:srgbClr val="005DAA"/>
          </a:solidFill>
          <a:ln>
            <a:solidFill>
              <a:srgbClr val="005DAA"/>
            </a:solidFill>
          </a:ln>
        </p:spPr>
        <p:txBody>
          <a:bodyPr wrap="none" rtlCol="0">
            <a:spAutoFit/>
          </a:bodyPr>
          <a:lstStyle/>
          <a:p>
            <a:pPr>
              <a:spcBef>
                <a:spcPct val="50000"/>
              </a:spcBef>
            </a:pPr>
            <a:r>
              <a:rPr lang="en-US" sz="3600" dirty="0">
                <a:solidFill>
                  <a:schemeClr val="bg2"/>
                </a:solidFill>
                <a:latin typeface="Myriad Web Pro"/>
              </a:rPr>
              <a:t>=</a:t>
            </a:r>
          </a:p>
        </p:txBody>
      </p:sp>
    </p:spTree>
    <p:extLst>
      <p:ext uri="{BB962C8B-B14F-4D97-AF65-F5344CB8AC3E}">
        <p14:creationId xmlns:p14="http://schemas.microsoft.com/office/powerpoint/2010/main" val="2760549040"/>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Cooperation Rate</a:t>
            </a:r>
            <a:endParaRPr lang="en-US" dirty="0"/>
          </a:p>
        </p:txBody>
      </p:sp>
      <p:sp>
        <p:nvSpPr>
          <p:cNvPr id="3" name="Text Placeholder 2"/>
          <p:cNvSpPr>
            <a:spLocks noGrp="1"/>
          </p:cNvSpPr>
          <p:nvPr>
            <p:ph type="body" sz="quarter" idx="10"/>
          </p:nvPr>
        </p:nvSpPr>
        <p:spPr/>
        <p:txBody>
          <a:bodyPr/>
          <a:lstStyle/>
          <a:p>
            <a:r>
              <a:rPr lang="en-US" dirty="0" smtClean="0"/>
              <a:t>The percentage of households that complete an interview after contact has been made</a:t>
            </a:r>
            <a:endParaRPr lang="en-US" dirty="0"/>
          </a:p>
        </p:txBody>
      </p:sp>
      <p:sp>
        <p:nvSpPr>
          <p:cNvPr id="5" name="Rectangle 2"/>
          <p:cNvSpPr>
            <a:spLocks noChangeArrowheads="1"/>
          </p:cNvSpPr>
          <p:nvPr/>
        </p:nvSpPr>
        <p:spPr bwMode="auto">
          <a:xfrm>
            <a:off x="933450" y="2551509"/>
            <a:ext cx="7410450" cy="2044700"/>
          </a:xfrm>
          <a:prstGeom prst="rect">
            <a:avLst/>
          </a:prstGeom>
          <a:solidFill>
            <a:srgbClr val="005DAA"/>
          </a:solidFill>
          <a:ln w="9525">
            <a:solidFill>
              <a:srgbClr val="005DAA"/>
            </a:solidFill>
            <a:miter lim="800000"/>
            <a:headEnd/>
            <a:tailEnd/>
          </a:ln>
        </p:spPr>
        <p:txBody>
          <a:bodyPr wrap="none" anchor="ctr"/>
          <a:lstStyle/>
          <a:p>
            <a:endParaRPr lang="en-US" dirty="0">
              <a:solidFill>
                <a:schemeClr val="bg2"/>
              </a:solidFill>
            </a:endParaRPr>
          </a:p>
        </p:txBody>
      </p:sp>
      <p:sp>
        <p:nvSpPr>
          <p:cNvPr id="6" name="Rectangle 4"/>
          <p:cNvSpPr>
            <a:spLocks noChangeArrowheads="1"/>
          </p:cNvSpPr>
          <p:nvPr/>
        </p:nvSpPr>
        <p:spPr bwMode="auto">
          <a:xfrm>
            <a:off x="1704975" y="2957909"/>
            <a:ext cx="6210300" cy="1803400"/>
          </a:xfrm>
          <a:prstGeom prst="rect">
            <a:avLst/>
          </a:prstGeom>
          <a:noFill/>
          <a:ln>
            <a:noFill/>
          </a:ln>
        </p:spPr>
        <p:txBody>
          <a:bodyPr/>
          <a:lstStyle/>
          <a:p>
            <a:pPr marL="342900" indent="-342900" algn="ctr">
              <a:lnSpc>
                <a:spcPts val="2400"/>
              </a:lnSpc>
              <a:spcBef>
                <a:spcPts val="0"/>
              </a:spcBef>
              <a:spcAft>
                <a:spcPts val="0"/>
              </a:spcAft>
            </a:pPr>
            <a:r>
              <a:rPr lang="en-US" sz="2400" dirty="0">
                <a:solidFill>
                  <a:schemeClr val="bg2"/>
                </a:solidFill>
                <a:latin typeface="Myriad Web Pro"/>
              </a:rPr>
              <a:t>Number of completed interviews</a:t>
            </a:r>
          </a:p>
          <a:p>
            <a:pPr marL="342900" indent="-342900" algn="ctr">
              <a:lnSpc>
                <a:spcPts val="2600"/>
              </a:lnSpc>
              <a:spcBef>
                <a:spcPts val="0"/>
              </a:spcBef>
              <a:spcAft>
                <a:spcPts val="600"/>
              </a:spcAft>
            </a:pPr>
            <a:r>
              <a:rPr lang="en-US" sz="2400" u="sng" dirty="0" smtClean="0">
                <a:solidFill>
                  <a:schemeClr val="bg2"/>
                </a:solidFill>
                <a:latin typeface="Myriad Web Pro"/>
              </a:rPr>
              <a:t>							</a:t>
            </a:r>
          </a:p>
          <a:p>
            <a:pPr marL="342900" indent="-342900" algn="ctr">
              <a:lnSpc>
                <a:spcPts val="2600"/>
              </a:lnSpc>
              <a:spcBef>
                <a:spcPts val="600"/>
              </a:spcBef>
              <a:spcAft>
                <a:spcPts val="0"/>
              </a:spcAft>
            </a:pPr>
            <a:r>
              <a:rPr lang="en-US" sz="2400" dirty="0">
                <a:solidFill>
                  <a:schemeClr val="bg2"/>
                </a:solidFill>
                <a:latin typeface="Myriad Web Pro"/>
              </a:rPr>
              <a:t>All HUs where contact was </a:t>
            </a:r>
            <a:r>
              <a:rPr lang="en-US" sz="2400" i="1" dirty="0" smtClean="0">
                <a:solidFill>
                  <a:schemeClr val="bg2"/>
                </a:solidFill>
                <a:latin typeface="Myriad Web Pro"/>
              </a:rPr>
              <a:t>made</a:t>
            </a:r>
          </a:p>
        </p:txBody>
      </p:sp>
      <p:sp>
        <p:nvSpPr>
          <p:cNvPr id="7" name="TextBox 6"/>
          <p:cNvSpPr txBox="1"/>
          <p:nvPr/>
        </p:nvSpPr>
        <p:spPr>
          <a:xfrm>
            <a:off x="1477990" y="3276778"/>
            <a:ext cx="460382" cy="646331"/>
          </a:xfrm>
          <a:prstGeom prst="rect">
            <a:avLst/>
          </a:prstGeom>
          <a:solidFill>
            <a:srgbClr val="005DAA"/>
          </a:solidFill>
          <a:ln>
            <a:solidFill>
              <a:srgbClr val="005DAA"/>
            </a:solidFill>
          </a:ln>
        </p:spPr>
        <p:txBody>
          <a:bodyPr wrap="none" rtlCol="0">
            <a:spAutoFit/>
          </a:bodyPr>
          <a:lstStyle/>
          <a:p>
            <a:pPr>
              <a:spcBef>
                <a:spcPct val="50000"/>
              </a:spcBef>
            </a:pPr>
            <a:r>
              <a:rPr lang="en-US" sz="3600" dirty="0">
                <a:solidFill>
                  <a:schemeClr val="bg2"/>
                </a:solidFill>
                <a:latin typeface="Myriad Web Pro"/>
              </a:rPr>
              <a:t>=</a:t>
            </a:r>
          </a:p>
        </p:txBody>
      </p:sp>
    </p:spTree>
    <p:extLst>
      <p:ext uri="{BB962C8B-B14F-4D97-AF65-F5344CB8AC3E}">
        <p14:creationId xmlns:p14="http://schemas.microsoft.com/office/powerpoint/2010/main" val="2486559596"/>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Completion Rate</a:t>
            </a:r>
            <a:endParaRPr lang="en-US" dirty="0"/>
          </a:p>
        </p:txBody>
      </p:sp>
      <p:sp>
        <p:nvSpPr>
          <p:cNvPr id="3" name="Text Placeholder 2"/>
          <p:cNvSpPr>
            <a:spLocks noGrp="1"/>
          </p:cNvSpPr>
          <p:nvPr>
            <p:ph type="body" sz="quarter" idx="10"/>
          </p:nvPr>
        </p:nvSpPr>
        <p:spPr/>
        <p:txBody>
          <a:bodyPr/>
          <a:lstStyle/>
          <a:p>
            <a:r>
              <a:rPr lang="en-US" dirty="0" smtClean="0"/>
              <a:t>Number of completed interviews compared to the ideal number of completed interviews </a:t>
            </a:r>
          </a:p>
          <a:p>
            <a:pPr lvl="1"/>
            <a:r>
              <a:rPr lang="en-US" dirty="0" smtClean="0"/>
              <a:t>denominator usually 210</a:t>
            </a:r>
            <a:endParaRPr lang="en-US" dirty="0"/>
          </a:p>
        </p:txBody>
      </p:sp>
      <p:sp>
        <p:nvSpPr>
          <p:cNvPr id="5" name="Rectangle 2"/>
          <p:cNvSpPr>
            <a:spLocks noChangeArrowheads="1"/>
          </p:cNvSpPr>
          <p:nvPr/>
        </p:nvSpPr>
        <p:spPr bwMode="auto">
          <a:xfrm>
            <a:off x="933450" y="2551509"/>
            <a:ext cx="7410450" cy="2044700"/>
          </a:xfrm>
          <a:prstGeom prst="rect">
            <a:avLst/>
          </a:prstGeom>
          <a:solidFill>
            <a:srgbClr val="005DAA"/>
          </a:solidFill>
          <a:ln w="9525">
            <a:solidFill>
              <a:srgbClr val="005DAA"/>
            </a:solidFill>
            <a:miter lim="800000"/>
            <a:headEnd/>
            <a:tailEnd/>
          </a:ln>
        </p:spPr>
        <p:txBody>
          <a:bodyPr wrap="none" anchor="ctr"/>
          <a:lstStyle/>
          <a:p>
            <a:endParaRPr lang="en-US" dirty="0">
              <a:solidFill>
                <a:schemeClr val="bg2"/>
              </a:solidFill>
            </a:endParaRPr>
          </a:p>
        </p:txBody>
      </p:sp>
      <p:sp>
        <p:nvSpPr>
          <p:cNvPr id="6" name="Rectangle 4"/>
          <p:cNvSpPr>
            <a:spLocks noChangeArrowheads="1"/>
          </p:cNvSpPr>
          <p:nvPr/>
        </p:nvSpPr>
        <p:spPr bwMode="auto">
          <a:xfrm>
            <a:off x="1704975" y="2957909"/>
            <a:ext cx="6210300" cy="1803400"/>
          </a:xfrm>
          <a:prstGeom prst="rect">
            <a:avLst/>
          </a:prstGeom>
          <a:noFill/>
          <a:ln>
            <a:noFill/>
          </a:ln>
        </p:spPr>
        <p:txBody>
          <a:bodyPr/>
          <a:lstStyle/>
          <a:p>
            <a:pPr marL="342900" indent="-342900" algn="ctr">
              <a:lnSpc>
                <a:spcPts val="2400"/>
              </a:lnSpc>
              <a:spcBef>
                <a:spcPts val="0"/>
              </a:spcBef>
              <a:spcAft>
                <a:spcPts val="0"/>
              </a:spcAft>
            </a:pPr>
            <a:r>
              <a:rPr lang="en-US" sz="2400" dirty="0">
                <a:solidFill>
                  <a:schemeClr val="bg2"/>
                </a:solidFill>
                <a:latin typeface="Myriad Web Pro"/>
              </a:rPr>
              <a:t>Number of completed interviews</a:t>
            </a:r>
          </a:p>
          <a:p>
            <a:pPr marL="342900" indent="-342900" algn="ctr">
              <a:lnSpc>
                <a:spcPts val="2600"/>
              </a:lnSpc>
              <a:spcBef>
                <a:spcPts val="0"/>
              </a:spcBef>
              <a:spcAft>
                <a:spcPts val="600"/>
              </a:spcAft>
            </a:pPr>
            <a:r>
              <a:rPr lang="en-US" sz="2400" u="sng" dirty="0" smtClean="0">
                <a:solidFill>
                  <a:schemeClr val="bg2"/>
                </a:solidFill>
                <a:latin typeface="Myriad Web Pro"/>
              </a:rPr>
              <a:t>							</a:t>
            </a:r>
          </a:p>
          <a:p>
            <a:pPr marL="342900" indent="-342900" algn="ctr">
              <a:lnSpc>
                <a:spcPts val="2600"/>
              </a:lnSpc>
              <a:spcBef>
                <a:spcPts val="600"/>
              </a:spcBef>
              <a:spcAft>
                <a:spcPts val="0"/>
              </a:spcAft>
            </a:pPr>
            <a:r>
              <a:rPr lang="en-US" sz="2400" dirty="0" smtClean="0">
                <a:solidFill>
                  <a:schemeClr val="bg2"/>
                </a:solidFill>
                <a:latin typeface="Myriad Web Pro"/>
              </a:rPr>
              <a:t>Number of interviews intended to complete</a:t>
            </a:r>
            <a:endParaRPr lang="en-US" sz="2400" i="1" dirty="0" smtClean="0">
              <a:solidFill>
                <a:schemeClr val="bg2"/>
              </a:solidFill>
              <a:latin typeface="Myriad Web Pro"/>
            </a:endParaRPr>
          </a:p>
        </p:txBody>
      </p:sp>
      <p:sp>
        <p:nvSpPr>
          <p:cNvPr id="7" name="TextBox 6"/>
          <p:cNvSpPr txBox="1"/>
          <p:nvPr/>
        </p:nvSpPr>
        <p:spPr>
          <a:xfrm>
            <a:off x="1477990" y="3276778"/>
            <a:ext cx="460382" cy="646331"/>
          </a:xfrm>
          <a:prstGeom prst="rect">
            <a:avLst/>
          </a:prstGeom>
          <a:solidFill>
            <a:srgbClr val="005DAA"/>
          </a:solidFill>
          <a:ln>
            <a:solidFill>
              <a:srgbClr val="005DAA"/>
            </a:solidFill>
          </a:ln>
        </p:spPr>
        <p:txBody>
          <a:bodyPr wrap="none" rtlCol="0">
            <a:spAutoFit/>
          </a:bodyPr>
          <a:lstStyle/>
          <a:p>
            <a:pPr>
              <a:spcBef>
                <a:spcPct val="50000"/>
              </a:spcBef>
            </a:pPr>
            <a:r>
              <a:rPr lang="en-US" sz="3600" dirty="0">
                <a:solidFill>
                  <a:schemeClr val="bg2"/>
                </a:solidFill>
                <a:latin typeface="Myriad Web Pro"/>
              </a:rPr>
              <a:t>=</a:t>
            </a:r>
          </a:p>
        </p:txBody>
      </p:sp>
    </p:spTree>
    <p:extLst>
      <p:ext uri="{BB962C8B-B14F-4D97-AF65-F5344CB8AC3E}">
        <p14:creationId xmlns:p14="http://schemas.microsoft.com/office/powerpoint/2010/main" val="631345397"/>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Response Rates (Preparedness CASPER)</a:t>
            </a:r>
            <a:endParaRPr lang="en-US" dirty="0"/>
          </a:p>
        </p:txBody>
      </p:sp>
      <p:pic>
        <p:nvPicPr>
          <p:cNvPr id="4" name="table"/>
          <p:cNvPicPr>
            <a:picLocks noChangeAspect="1"/>
          </p:cNvPicPr>
          <p:nvPr/>
        </p:nvPicPr>
        <p:blipFill>
          <a:blip r:embed="rId2"/>
          <a:stretch>
            <a:fillRect/>
          </a:stretch>
        </p:blipFill>
        <p:spPr>
          <a:xfrm>
            <a:off x="457200" y="1158875"/>
            <a:ext cx="8132885" cy="3581400"/>
          </a:xfrm>
          <a:prstGeom prst="rect">
            <a:avLst/>
          </a:prstGeom>
          <a:ln>
            <a:solidFill>
              <a:schemeClr val="tx1"/>
            </a:solidFill>
          </a:ln>
        </p:spPr>
      </p:pic>
    </p:spTree>
    <p:extLst>
      <p:ext uri="{BB962C8B-B14F-4D97-AF65-F5344CB8AC3E}">
        <p14:creationId xmlns:p14="http://schemas.microsoft.com/office/powerpoint/2010/main" val="3107871159"/>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Response Rates</a:t>
            </a:r>
            <a:endParaRPr lang="en-US" dirty="0"/>
          </a:p>
        </p:txBody>
      </p:sp>
      <p:sp>
        <p:nvSpPr>
          <p:cNvPr id="3" name="Text Placeholder 2"/>
          <p:cNvSpPr>
            <a:spLocks noGrp="1"/>
          </p:cNvSpPr>
          <p:nvPr>
            <p:ph type="body" sz="quarter" idx="10"/>
          </p:nvPr>
        </p:nvSpPr>
        <p:spPr>
          <a:xfrm>
            <a:off x="457200" y="1063229"/>
            <a:ext cx="8229600" cy="3341688"/>
          </a:xfrm>
        </p:spPr>
        <p:txBody>
          <a:bodyPr/>
          <a:lstStyle/>
          <a:p>
            <a:r>
              <a:rPr lang="en-US" dirty="0" smtClean="0"/>
              <a:t>REVIEW: What are the three CASPER response rates?</a:t>
            </a:r>
          </a:p>
          <a:p>
            <a:pPr lvl="1"/>
            <a:r>
              <a:rPr lang="en-US" dirty="0" smtClean="0"/>
              <a:t>How do they work together to determine the representativeness of the sample to the population?</a:t>
            </a:r>
          </a:p>
          <a:p>
            <a:pPr lvl="1"/>
            <a:endParaRPr lang="en-US" sz="700" dirty="0" smtClean="0"/>
          </a:p>
          <a:p>
            <a:r>
              <a:rPr lang="en-US" dirty="0" smtClean="0"/>
              <a:t>EXAMPLE:</a:t>
            </a:r>
          </a:p>
          <a:p>
            <a:pPr lvl="1"/>
            <a:r>
              <a:rPr lang="en-US" dirty="0" smtClean="0"/>
              <a:t>850 households approached (15 inaccessible, 835 accessible)</a:t>
            </a:r>
          </a:p>
          <a:p>
            <a:pPr lvl="1"/>
            <a:r>
              <a:rPr lang="en-US" dirty="0" smtClean="0"/>
              <a:t>470 answered doors</a:t>
            </a:r>
          </a:p>
          <a:p>
            <a:pPr lvl="1"/>
            <a:r>
              <a:rPr lang="en-US" dirty="0" smtClean="0"/>
              <a:t>210 interviews completed, 260 refused, 3 language barriers</a:t>
            </a:r>
          </a:p>
          <a:p>
            <a:pPr lvl="1"/>
            <a:r>
              <a:rPr lang="en-US" dirty="0" smtClean="0"/>
              <a:t>What are the response rates? Is the sample representative? </a:t>
            </a:r>
          </a:p>
          <a:p>
            <a:endParaRPr lang="en-US" sz="1400" dirty="0"/>
          </a:p>
          <a:p>
            <a:r>
              <a:rPr lang="en-US" dirty="0" smtClean="0"/>
              <a:t>QUESTION: Is it better to complete 210 surveys by approaching 800 households OR 200 surveys by approaching 500 households?</a:t>
            </a:r>
          </a:p>
          <a:p>
            <a:endParaRPr lang="en-US" dirty="0"/>
          </a:p>
        </p:txBody>
      </p:sp>
      <p:sp>
        <p:nvSpPr>
          <p:cNvPr id="4" name="TextBox 3"/>
          <p:cNvSpPr txBox="1"/>
          <p:nvPr/>
        </p:nvSpPr>
        <p:spPr>
          <a:xfrm>
            <a:off x="1733550" y="4046483"/>
            <a:ext cx="1616148" cy="338554"/>
          </a:xfrm>
          <a:prstGeom prst="rect">
            <a:avLst/>
          </a:prstGeom>
          <a:noFill/>
        </p:spPr>
        <p:txBody>
          <a:bodyPr wrap="none" rtlCol="0">
            <a:spAutoFit/>
          </a:bodyPr>
          <a:lstStyle/>
          <a:p>
            <a:r>
              <a:rPr lang="en-US" sz="1600" dirty="0" smtClean="0"/>
              <a:t>210/210 = 100%</a:t>
            </a:r>
            <a:endParaRPr lang="en-US" sz="1600" dirty="0"/>
          </a:p>
        </p:txBody>
      </p:sp>
      <p:sp>
        <p:nvSpPr>
          <p:cNvPr id="5" name="TextBox 4"/>
          <p:cNvSpPr txBox="1"/>
          <p:nvPr/>
        </p:nvSpPr>
        <p:spPr>
          <a:xfrm>
            <a:off x="3529105" y="4046483"/>
            <a:ext cx="1659429" cy="338554"/>
          </a:xfrm>
          <a:prstGeom prst="rect">
            <a:avLst/>
          </a:prstGeom>
          <a:noFill/>
        </p:spPr>
        <p:txBody>
          <a:bodyPr wrap="none" rtlCol="0">
            <a:spAutoFit/>
          </a:bodyPr>
          <a:lstStyle/>
          <a:p>
            <a:r>
              <a:rPr lang="en-US" sz="1600" dirty="0" smtClean="0"/>
              <a:t>210/470 = 44.6%</a:t>
            </a:r>
            <a:endParaRPr lang="en-US" sz="1600" dirty="0"/>
          </a:p>
        </p:txBody>
      </p:sp>
      <p:sp>
        <p:nvSpPr>
          <p:cNvPr id="6" name="TextBox 5"/>
          <p:cNvSpPr txBox="1"/>
          <p:nvPr/>
        </p:nvSpPr>
        <p:spPr>
          <a:xfrm>
            <a:off x="5278237" y="4046483"/>
            <a:ext cx="1659429" cy="338554"/>
          </a:xfrm>
          <a:prstGeom prst="rect">
            <a:avLst/>
          </a:prstGeom>
          <a:noFill/>
        </p:spPr>
        <p:txBody>
          <a:bodyPr wrap="none" rtlCol="0">
            <a:spAutoFit/>
          </a:bodyPr>
          <a:lstStyle/>
          <a:p>
            <a:r>
              <a:rPr lang="en-US" sz="1600" dirty="0" smtClean="0"/>
              <a:t>210/850 = 24.7%</a:t>
            </a:r>
            <a:endParaRPr lang="en-US" sz="1600" dirty="0"/>
          </a:p>
        </p:txBody>
      </p:sp>
    </p:spTree>
    <p:extLst>
      <p:ext uri="{BB962C8B-B14F-4D97-AF65-F5344CB8AC3E}">
        <p14:creationId xmlns:p14="http://schemas.microsoft.com/office/powerpoint/2010/main" val="2563769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Phases</a:t>
            </a:r>
            <a:endParaRPr lang="en-US" dirty="0"/>
          </a:p>
        </p:txBody>
      </p:sp>
      <p:sp>
        <p:nvSpPr>
          <p:cNvPr id="3" name="Text Placeholder 2"/>
          <p:cNvSpPr>
            <a:spLocks noGrp="1"/>
          </p:cNvSpPr>
          <p:nvPr>
            <p:ph type="body" sz="quarter" idx="10"/>
          </p:nvPr>
        </p:nvSpPr>
        <p:spPr/>
        <p:txBody>
          <a:bodyPr/>
          <a:lstStyle/>
          <a:p>
            <a:r>
              <a:rPr lang="en-US" dirty="0" smtClean="0"/>
              <a:t>Prepare for the CASPER</a:t>
            </a:r>
          </a:p>
          <a:p>
            <a:pPr lvl="1"/>
            <a:r>
              <a:rPr lang="en-US" dirty="0"/>
              <a:t>Determine </a:t>
            </a:r>
            <a:r>
              <a:rPr lang="en-US" dirty="0" smtClean="0"/>
              <a:t>objectives and assessment area</a:t>
            </a:r>
            <a:endParaRPr lang="en-US" dirty="0"/>
          </a:p>
          <a:p>
            <a:pPr lvl="1"/>
            <a:r>
              <a:rPr lang="en-US" dirty="0" smtClean="0"/>
              <a:t>Develop questionnaire and forms</a:t>
            </a:r>
            <a:endParaRPr lang="en-US" dirty="0"/>
          </a:p>
          <a:p>
            <a:pPr lvl="1"/>
            <a:r>
              <a:rPr lang="en-US" dirty="0"/>
              <a:t>Select first stage sample (30 clusters</a:t>
            </a:r>
            <a:r>
              <a:rPr lang="en-US" dirty="0" smtClean="0"/>
              <a:t>)</a:t>
            </a:r>
            <a:endParaRPr lang="en-US" sz="700" dirty="0" smtClean="0"/>
          </a:p>
          <a:p>
            <a:r>
              <a:rPr lang="en-US" dirty="0" smtClean="0"/>
              <a:t>Conduct the CASPER in the field</a:t>
            </a:r>
          </a:p>
          <a:p>
            <a:pPr lvl="1"/>
            <a:r>
              <a:rPr lang="en-US" dirty="0" smtClean="0"/>
              <a:t>Organize and train assessment teams</a:t>
            </a:r>
          </a:p>
          <a:p>
            <a:pPr lvl="1"/>
            <a:r>
              <a:rPr lang="en-US" dirty="0"/>
              <a:t>Select second stage of sample (7 households</a:t>
            </a:r>
            <a:r>
              <a:rPr lang="en-US" dirty="0" smtClean="0"/>
              <a:t>) in the field</a:t>
            </a:r>
          </a:p>
          <a:p>
            <a:r>
              <a:rPr lang="en-US" dirty="0" smtClean="0"/>
              <a:t>Analyze the data</a:t>
            </a:r>
          </a:p>
          <a:p>
            <a:pPr lvl="1"/>
            <a:r>
              <a:rPr lang="en-US" dirty="0" smtClean="0">
                <a:solidFill>
                  <a:srgbClr val="5F5F5F"/>
                </a:solidFill>
              </a:rPr>
              <a:t>Calculate weighted frequencies and percentages</a:t>
            </a:r>
          </a:p>
          <a:p>
            <a:r>
              <a:rPr lang="en-US" dirty="0" smtClean="0">
                <a:solidFill>
                  <a:srgbClr val="005DAA"/>
                </a:solidFill>
              </a:rPr>
              <a:t>Write the report and share results</a:t>
            </a:r>
            <a:endParaRPr lang="en-US" dirty="0">
              <a:solidFill>
                <a:srgbClr val="005DAA"/>
              </a:solidFill>
            </a:endParaRPr>
          </a:p>
        </p:txBody>
      </p:sp>
    </p:spTree>
    <p:extLst>
      <p:ext uri="{BB962C8B-B14F-4D97-AF65-F5344CB8AC3E}">
        <p14:creationId xmlns:p14="http://schemas.microsoft.com/office/powerpoint/2010/main" val="29142787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smtClean="0"/>
              <a:t>Challenges in a Disaster Setting</a:t>
            </a:r>
            <a:endParaRPr lang="en-US" dirty="0"/>
          </a:p>
        </p:txBody>
      </p:sp>
      <p:sp>
        <p:nvSpPr>
          <p:cNvPr id="3" name="Content Placeholder 2"/>
          <p:cNvSpPr>
            <a:spLocks noGrp="1"/>
          </p:cNvSpPr>
          <p:nvPr>
            <p:ph type="body" sz="quarter" idx="10"/>
          </p:nvPr>
        </p:nvSpPr>
        <p:spPr>
          <a:xfrm>
            <a:off x="457200" y="1158875"/>
            <a:ext cx="4772025" cy="3341688"/>
          </a:xfrm>
        </p:spPr>
        <p:txBody>
          <a:bodyPr/>
          <a:lstStyle/>
          <a:p>
            <a:r>
              <a:rPr lang="en-US" dirty="0"/>
              <a:t>Data challenges</a:t>
            </a:r>
          </a:p>
          <a:p>
            <a:pPr lvl="1"/>
            <a:r>
              <a:rPr lang="en-US" dirty="0"/>
              <a:t>Absence of baseline information</a:t>
            </a:r>
          </a:p>
          <a:p>
            <a:pPr lvl="1"/>
            <a:r>
              <a:rPr lang="en-US" dirty="0"/>
              <a:t>Denominator data difficult to </a:t>
            </a:r>
            <a:r>
              <a:rPr lang="en-US" dirty="0" smtClean="0"/>
              <a:t>obtain</a:t>
            </a:r>
            <a:endParaRPr lang="en-US" sz="700" dirty="0"/>
          </a:p>
          <a:p>
            <a:r>
              <a:rPr lang="en-US" dirty="0"/>
              <a:t>Infrastructure damage</a:t>
            </a:r>
          </a:p>
          <a:p>
            <a:pPr lvl="1"/>
            <a:r>
              <a:rPr lang="en-US" dirty="0"/>
              <a:t>Widespread power outages</a:t>
            </a:r>
          </a:p>
          <a:p>
            <a:pPr lvl="1"/>
            <a:r>
              <a:rPr lang="en-US" dirty="0" smtClean="0"/>
              <a:t>Damaged </a:t>
            </a:r>
            <a:r>
              <a:rPr lang="en-US" dirty="0"/>
              <a:t>phone and cell </a:t>
            </a:r>
            <a:r>
              <a:rPr lang="en-US" dirty="0" smtClean="0"/>
              <a:t>lines</a:t>
            </a:r>
            <a:endParaRPr lang="en-US" sz="700" dirty="0" smtClean="0"/>
          </a:p>
          <a:p>
            <a:r>
              <a:rPr lang="en-US" dirty="0"/>
              <a:t>Logistical constraints</a:t>
            </a:r>
          </a:p>
          <a:p>
            <a:pPr lvl="1"/>
            <a:r>
              <a:rPr lang="en-US" dirty="0"/>
              <a:t>Environmental hazards</a:t>
            </a:r>
          </a:p>
          <a:p>
            <a:pPr lvl="1"/>
            <a:r>
              <a:rPr lang="en-US" dirty="0"/>
              <a:t>Roads blocked</a:t>
            </a:r>
          </a:p>
          <a:p>
            <a:pPr lvl="1"/>
            <a:r>
              <a:rPr lang="en-US" dirty="0"/>
              <a:t>Gasoline </a:t>
            </a:r>
            <a:r>
              <a:rPr lang="en-US" dirty="0" smtClean="0"/>
              <a:t>shortages</a:t>
            </a:r>
          </a:p>
          <a:p>
            <a:pPr marL="0" indent="0">
              <a:buNone/>
            </a:pPr>
            <a:endParaRPr lang="en-US" sz="700" dirty="0"/>
          </a:p>
        </p:txBody>
      </p:sp>
      <p:pic>
        <p:nvPicPr>
          <p:cNvPr id="6" name="Content Placeholder 3" descr="1001167.jpg"/>
          <p:cNvPicPr>
            <a:picLocks noChangeAspect="1"/>
          </p:cNvPicPr>
          <p:nvPr/>
        </p:nvPicPr>
        <p:blipFill>
          <a:blip r:embed="rId3" cstate="print"/>
          <a:stretch>
            <a:fillRect/>
          </a:stretch>
        </p:blipFill>
        <p:spPr>
          <a:xfrm>
            <a:off x="5229225" y="2098610"/>
            <a:ext cx="3721082" cy="2790811"/>
          </a:xfrm>
          <a:prstGeom prst="rect">
            <a:avLst/>
          </a:prstGeom>
        </p:spPr>
      </p:pic>
      <p:sp>
        <p:nvSpPr>
          <p:cNvPr id="8" name="Content Placeholder 2"/>
          <p:cNvSpPr txBox="1">
            <a:spLocks/>
          </p:cNvSpPr>
          <p:nvPr/>
        </p:nvSpPr>
        <p:spPr bwMode="auto">
          <a:xfrm>
            <a:off x="5095875" y="1158875"/>
            <a:ext cx="4772025"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000" b="1" kern="1200" baseline="0">
                <a:solidFill>
                  <a:srgbClr val="5F5F5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005DAA"/>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5F5F5F"/>
              </a:buClr>
              <a:buFont typeface="Calibri" panose="020F050202020403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Competing priorities</a:t>
            </a:r>
          </a:p>
          <a:p>
            <a:pPr lvl="1"/>
            <a:r>
              <a:rPr lang="en-US" dirty="0" smtClean="0"/>
              <a:t>Working with many partners</a:t>
            </a:r>
          </a:p>
        </p:txBody>
      </p:sp>
    </p:spTree>
    <p:extLst>
      <p:ext uri="{BB962C8B-B14F-4D97-AF65-F5344CB8AC3E}">
        <p14:creationId xmlns:p14="http://schemas.microsoft.com/office/powerpoint/2010/main" val="3711487255"/>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0194187"/>
              </p:ext>
            </p:extLst>
          </p:nvPr>
        </p:nvGraphicFramePr>
        <p:xfrm>
          <a:off x="-1" y="-2"/>
          <a:ext cx="9144000" cy="5143502"/>
        </p:xfrm>
        <a:graphic>
          <a:graphicData uri="http://schemas.openxmlformats.org/drawingml/2006/table">
            <a:tbl>
              <a:tblPr firstRow="1" bandRow="1">
                <a:tableStyleId>{D27102A9-8310-4765-A935-A1911B00CA55}</a:tableStyleId>
              </a:tblPr>
              <a:tblGrid>
                <a:gridCol w="2665965">
                  <a:extLst>
                    <a:ext uri="{9D8B030D-6E8A-4147-A177-3AD203B41FA5}">
                      <a16:colId xmlns:a16="http://schemas.microsoft.com/office/drawing/2014/main" val="20000"/>
                    </a:ext>
                  </a:extLst>
                </a:gridCol>
                <a:gridCol w="1729911">
                  <a:extLst>
                    <a:ext uri="{9D8B030D-6E8A-4147-A177-3AD203B41FA5}">
                      <a16:colId xmlns:a16="http://schemas.microsoft.com/office/drawing/2014/main" val="20001"/>
                    </a:ext>
                  </a:extLst>
                </a:gridCol>
                <a:gridCol w="1037067">
                  <a:extLst>
                    <a:ext uri="{9D8B030D-6E8A-4147-A177-3AD203B41FA5}">
                      <a16:colId xmlns:a16="http://schemas.microsoft.com/office/drawing/2014/main" val="20002"/>
                    </a:ext>
                  </a:extLst>
                </a:gridCol>
                <a:gridCol w="1441836">
                  <a:extLst>
                    <a:ext uri="{9D8B030D-6E8A-4147-A177-3AD203B41FA5}">
                      <a16:colId xmlns:a16="http://schemas.microsoft.com/office/drawing/2014/main" val="20003"/>
                    </a:ext>
                  </a:extLst>
                </a:gridCol>
                <a:gridCol w="1261417">
                  <a:extLst>
                    <a:ext uri="{9D8B030D-6E8A-4147-A177-3AD203B41FA5}">
                      <a16:colId xmlns:a16="http://schemas.microsoft.com/office/drawing/2014/main" val="20004"/>
                    </a:ext>
                  </a:extLst>
                </a:gridCol>
                <a:gridCol w="1007804">
                  <a:extLst>
                    <a:ext uri="{9D8B030D-6E8A-4147-A177-3AD203B41FA5}">
                      <a16:colId xmlns:a16="http://schemas.microsoft.com/office/drawing/2014/main" val="20005"/>
                    </a:ext>
                  </a:extLst>
                </a:gridCol>
              </a:tblGrid>
              <a:tr h="278655">
                <a:tc>
                  <a:txBody>
                    <a:bodyPr/>
                    <a:lstStyle/>
                    <a:p>
                      <a:pPr algn="ctr"/>
                      <a:r>
                        <a:rPr lang="en-US" sz="1200" dirty="0" smtClean="0">
                          <a:ln>
                            <a:noFill/>
                          </a:ln>
                          <a:solidFill>
                            <a:schemeClr val="bg2"/>
                          </a:solidFill>
                        </a:rPr>
                        <a:t>Characteristic</a:t>
                      </a:r>
                      <a:endParaRPr lang="en-US" sz="1200" b="1" dirty="0">
                        <a:ln>
                          <a:noFill/>
                        </a:ln>
                        <a:solidFill>
                          <a:schemeClr val="bg2"/>
                        </a:solidFill>
                        <a:latin typeface="Calibri" panose="020F0502020204030204" pitchFamily="34" charset="0"/>
                      </a:endParaRPr>
                    </a:p>
                  </a:txBody>
                  <a:tcPr>
                    <a:solidFill>
                      <a:srgbClr val="5F5F5F"/>
                    </a:solidFill>
                  </a:tcPr>
                </a:tc>
                <a:tc>
                  <a:txBody>
                    <a:bodyPr/>
                    <a:lstStyle/>
                    <a:p>
                      <a:pPr algn="ctr"/>
                      <a:r>
                        <a:rPr lang="en-US" sz="1200" dirty="0" smtClean="0">
                          <a:ln>
                            <a:noFill/>
                          </a:ln>
                          <a:solidFill>
                            <a:schemeClr val="bg2"/>
                          </a:solidFill>
                        </a:rPr>
                        <a:t>Frequency (n=203)</a:t>
                      </a:r>
                      <a:endParaRPr lang="en-US" sz="1200" b="1" dirty="0">
                        <a:ln>
                          <a:noFill/>
                        </a:ln>
                        <a:solidFill>
                          <a:schemeClr val="bg2"/>
                        </a:solidFill>
                        <a:latin typeface="Calibri" panose="020F0502020204030204" pitchFamily="34" charset="0"/>
                      </a:endParaRPr>
                    </a:p>
                  </a:txBody>
                  <a:tcPr>
                    <a:solidFill>
                      <a:srgbClr val="5F5F5F"/>
                    </a:solidFill>
                  </a:tcPr>
                </a:tc>
                <a:tc>
                  <a:txBody>
                    <a:bodyPr/>
                    <a:lstStyle/>
                    <a:p>
                      <a:pPr algn="ctr"/>
                      <a:r>
                        <a:rPr lang="en-US" sz="1200" dirty="0" smtClean="0">
                          <a:ln>
                            <a:noFill/>
                          </a:ln>
                          <a:solidFill>
                            <a:schemeClr val="bg2"/>
                          </a:solidFill>
                        </a:rPr>
                        <a:t>% of HH</a:t>
                      </a:r>
                      <a:endParaRPr lang="en-US" sz="1200" b="1" dirty="0">
                        <a:ln>
                          <a:noFill/>
                        </a:ln>
                        <a:solidFill>
                          <a:schemeClr val="bg2"/>
                        </a:solidFill>
                        <a:latin typeface="Calibri" panose="020F0502020204030204" pitchFamily="34" charset="0"/>
                      </a:endParaRPr>
                    </a:p>
                  </a:txBody>
                  <a:tcPr>
                    <a:solidFill>
                      <a:srgbClr val="5F5F5F"/>
                    </a:solidFill>
                  </a:tcPr>
                </a:tc>
                <a:tc>
                  <a:txBody>
                    <a:bodyPr/>
                    <a:lstStyle/>
                    <a:p>
                      <a:pPr algn="ctr"/>
                      <a:r>
                        <a:rPr lang="en-US" sz="1200" dirty="0" smtClean="0">
                          <a:ln>
                            <a:noFill/>
                          </a:ln>
                          <a:solidFill>
                            <a:schemeClr val="bg2"/>
                          </a:solidFill>
                        </a:rPr>
                        <a:t>Estimated HH</a:t>
                      </a:r>
                      <a:endParaRPr lang="en-US" sz="1200" b="1" dirty="0">
                        <a:ln>
                          <a:noFill/>
                        </a:ln>
                        <a:solidFill>
                          <a:schemeClr val="bg2"/>
                        </a:solidFill>
                        <a:latin typeface="Calibri" panose="020F0502020204030204" pitchFamily="34" charset="0"/>
                      </a:endParaRPr>
                    </a:p>
                  </a:txBody>
                  <a:tcPr>
                    <a:solidFill>
                      <a:srgbClr val="5F5F5F"/>
                    </a:solidFill>
                  </a:tcPr>
                </a:tc>
                <a:tc>
                  <a:txBody>
                    <a:bodyPr/>
                    <a:lstStyle/>
                    <a:p>
                      <a:pPr algn="ctr"/>
                      <a:r>
                        <a:rPr lang="en-US" sz="1200" dirty="0" smtClean="0">
                          <a:ln>
                            <a:noFill/>
                          </a:ln>
                          <a:solidFill>
                            <a:schemeClr val="bg2"/>
                          </a:solidFill>
                        </a:rPr>
                        <a:t>Weighted %</a:t>
                      </a:r>
                      <a:endParaRPr lang="en-US" sz="1200" b="1" dirty="0">
                        <a:ln>
                          <a:noFill/>
                        </a:ln>
                        <a:solidFill>
                          <a:schemeClr val="bg2"/>
                        </a:solidFill>
                        <a:latin typeface="Calibri" panose="020F0502020204030204" pitchFamily="34" charset="0"/>
                      </a:endParaRPr>
                    </a:p>
                  </a:txBody>
                  <a:tcPr>
                    <a:solidFill>
                      <a:srgbClr val="5F5F5F"/>
                    </a:solidFill>
                  </a:tcPr>
                </a:tc>
                <a:tc>
                  <a:txBody>
                    <a:bodyPr/>
                    <a:lstStyle/>
                    <a:p>
                      <a:pPr algn="ctr"/>
                      <a:r>
                        <a:rPr lang="en-US" sz="1200" dirty="0" smtClean="0">
                          <a:ln>
                            <a:noFill/>
                          </a:ln>
                          <a:solidFill>
                            <a:schemeClr val="bg2"/>
                          </a:solidFill>
                        </a:rPr>
                        <a:t>95% CI</a:t>
                      </a:r>
                      <a:endParaRPr lang="en-US" sz="1200" b="1" dirty="0">
                        <a:ln>
                          <a:noFill/>
                        </a:ln>
                        <a:solidFill>
                          <a:schemeClr val="bg2"/>
                        </a:solidFill>
                        <a:latin typeface="Calibri" panose="020F0502020204030204" pitchFamily="34" charset="0"/>
                      </a:endParaRPr>
                    </a:p>
                  </a:txBody>
                  <a:tcPr>
                    <a:solidFill>
                      <a:srgbClr val="5F5F5F"/>
                    </a:solidFill>
                  </a:tcPr>
                </a:tc>
                <a:extLst>
                  <a:ext uri="{0D108BD9-81ED-4DB2-BD59-A6C34878D82A}">
                    <a16:rowId xmlns:a16="http://schemas.microsoft.com/office/drawing/2014/main" val="10000"/>
                  </a:ext>
                </a:extLst>
              </a:tr>
              <a:tr h="278655">
                <a:tc>
                  <a:txBody>
                    <a:bodyPr/>
                    <a:lstStyle/>
                    <a:p>
                      <a:pPr algn="l"/>
                      <a:r>
                        <a:rPr lang="en-US" sz="1200" dirty="0" smtClean="0">
                          <a:solidFill>
                            <a:srgbClr val="5F5F5F"/>
                          </a:solidFill>
                        </a:rPr>
                        <a:t>Poor mental health</a:t>
                      </a:r>
                      <a:endParaRPr lang="en-US" sz="1200" b="1" i="0" dirty="0">
                        <a:solidFill>
                          <a:srgbClr val="5F5F5F"/>
                        </a:solidFill>
                        <a:latin typeface="Calibri" panose="020F0502020204030204" pitchFamily="34" charset="0"/>
                      </a:endParaRPr>
                    </a:p>
                  </a:txBody>
                  <a:tcPr/>
                </a:tc>
                <a:tc>
                  <a:txBody>
                    <a:bodyPr/>
                    <a:lstStyle/>
                    <a:p>
                      <a:pPr algn="ctr"/>
                      <a:r>
                        <a:rPr lang="en-US" sz="1200" dirty="0" smtClean="0">
                          <a:solidFill>
                            <a:srgbClr val="5F5F5F"/>
                          </a:solidFill>
                        </a:rPr>
                        <a:t>39</a:t>
                      </a:r>
                      <a:endParaRPr lang="en-US" sz="1200" i="0" dirty="0">
                        <a:solidFill>
                          <a:srgbClr val="5F5F5F"/>
                        </a:solidFill>
                        <a:latin typeface="Calibri" panose="020F0502020204030204" pitchFamily="34" charset="0"/>
                      </a:endParaRPr>
                    </a:p>
                  </a:txBody>
                  <a:tcPr/>
                </a:tc>
                <a:tc>
                  <a:txBody>
                    <a:bodyPr/>
                    <a:lstStyle/>
                    <a:p>
                      <a:pPr algn="ctr"/>
                      <a:r>
                        <a:rPr lang="en-US" sz="1200" dirty="0" smtClean="0">
                          <a:solidFill>
                            <a:srgbClr val="5F5F5F"/>
                          </a:solidFill>
                        </a:rPr>
                        <a:t>19.2</a:t>
                      </a:r>
                      <a:endParaRPr lang="en-US" sz="1200" i="0" dirty="0">
                        <a:solidFill>
                          <a:srgbClr val="5F5F5F"/>
                        </a:solidFill>
                        <a:latin typeface="Calibri" panose="020F0502020204030204" pitchFamily="34" charset="0"/>
                      </a:endParaRPr>
                    </a:p>
                  </a:txBody>
                  <a:tcPr/>
                </a:tc>
                <a:tc>
                  <a:txBody>
                    <a:bodyPr/>
                    <a:lstStyle/>
                    <a:p>
                      <a:pPr algn="ctr"/>
                      <a:r>
                        <a:rPr lang="en-US" sz="1200" dirty="0" smtClean="0">
                          <a:solidFill>
                            <a:srgbClr val="5F5F5F"/>
                          </a:solidFill>
                        </a:rPr>
                        <a:t>43,073</a:t>
                      </a: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r>
                        <a:rPr lang="en-US" sz="1200" dirty="0" smtClean="0">
                          <a:solidFill>
                            <a:srgbClr val="5F5F5F"/>
                          </a:solidFill>
                        </a:rPr>
                        <a:t>19.3</a:t>
                      </a: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r>
                        <a:rPr lang="en-US" sz="1200" dirty="0" smtClean="0">
                          <a:solidFill>
                            <a:srgbClr val="5F5F5F"/>
                          </a:solidFill>
                        </a:rPr>
                        <a:t>13.3-23.1</a:t>
                      </a:r>
                      <a:endParaRPr lang="en-US" sz="1200" b="0" i="0" dirty="0">
                        <a:solidFill>
                          <a:srgbClr val="5F5F5F"/>
                        </a:solidFill>
                        <a:latin typeface="Calibri" panose="020F0502020204030204" pitchFamily="34" charset="0"/>
                      </a:endParaRPr>
                    </a:p>
                  </a:txBody>
                  <a:tcPr/>
                </a:tc>
                <a:extLst>
                  <a:ext uri="{0D108BD9-81ED-4DB2-BD59-A6C34878D82A}">
                    <a16:rowId xmlns:a16="http://schemas.microsoft.com/office/drawing/2014/main" val="10001"/>
                  </a:ext>
                </a:extLst>
              </a:tr>
              <a:tr h="278655">
                <a:tc>
                  <a:txBody>
                    <a:bodyPr/>
                    <a:lstStyle/>
                    <a:p>
                      <a:pPr algn="l"/>
                      <a:r>
                        <a:rPr lang="en-US" sz="1200" dirty="0" smtClean="0">
                          <a:solidFill>
                            <a:srgbClr val="5F5F5F"/>
                          </a:solidFill>
                        </a:rPr>
                        <a:t>Access</a:t>
                      </a:r>
                      <a:r>
                        <a:rPr lang="en-US" sz="1200" baseline="0" dirty="0" smtClean="0">
                          <a:solidFill>
                            <a:srgbClr val="5F5F5F"/>
                          </a:solidFill>
                        </a:rPr>
                        <a:t> to Care/Special Needs</a:t>
                      </a:r>
                      <a:endParaRPr lang="en-US" sz="1200" b="1" i="0" dirty="0">
                        <a:solidFill>
                          <a:srgbClr val="5F5F5F"/>
                        </a:solidFill>
                        <a:latin typeface="Calibri" panose="020F0502020204030204" pitchFamily="34" charset="0"/>
                      </a:endParaRPr>
                    </a:p>
                  </a:txBody>
                  <a:tcPr>
                    <a:solidFill>
                      <a:srgbClr val="E5E5E5"/>
                    </a:solidFill>
                  </a:tcPr>
                </a:tc>
                <a:tc>
                  <a:txBody>
                    <a:bodyPr/>
                    <a:lstStyle/>
                    <a:p>
                      <a:pPr algn="ctr"/>
                      <a:endParaRPr lang="en-US" sz="1200" i="0" dirty="0">
                        <a:solidFill>
                          <a:srgbClr val="5F5F5F"/>
                        </a:solidFill>
                        <a:latin typeface="Calibri" panose="020F0502020204030204" pitchFamily="34" charset="0"/>
                      </a:endParaRPr>
                    </a:p>
                  </a:txBody>
                  <a:tcPr>
                    <a:solidFill>
                      <a:srgbClr val="E5E5E5"/>
                    </a:solidFill>
                  </a:tcPr>
                </a:tc>
                <a:tc>
                  <a:txBody>
                    <a:bodyPr/>
                    <a:lstStyle/>
                    <a:p>
                      <a:pPr algn="ctr"/>
                      <a:endParaRPr lang="en-US" sz="1200" i="0" dirty="0">
                        <a:solidFill>
                          <a:srgbClr val="5F5F5F"/>
                        </a:solidFill>
                        <a:latin typeface="Calibri" panose="020F0502020204030204" pitchFamily="34" charset="0"/>
                      </a:endParaRPr>
                    </a:p>
                  </a:txBody>
                  <a:tcPr>
                    <a:solidFill>
                      <a:srgbClr val="E5E5E5"/>
                    </a:solidFill>
                  </a:tcPr>
                </a:tc>
                <a:tc>
                  <a:txBody>
                    <a:bodyPr/>
                    <a:lstStyle/>
                    <a:p>
                      <a:pPr algn="ct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endParaRPr lang="en-US" sz="1200" b="0" i="0" dirty="0">
                        <a:solidFill>
                          <a:srgbClr val="5F5F5F"/>
                        </a:solidFill>
                        <a:latin typeface="Calibri" panose="020F0502020204030204" pitchFamily="34" charset="0"/>
                      </a:endParaRPr>
                    </a:p>
                  </a:txBody>
                  <a:tcPr>
                    <a:solidFill>
                      <a:srgbClr val="E5E5E5"/>
                    </a:solidFill>
                  </a:tcPr>
                </a:tc>
                <a:extLst>
                  <a:ext uri="{0D108BD9-81ED-4DB2-BD59-A6C34878D82A}">
                    <a16:rowId xmlns:a16="http://schemas.microsoft.com/office/drawing/2014/main" val="10002"/>
                  </a:ext>
                </a:extLst>
              </a:tr>
              <a:tr h="267044">
                <a:tc>
                  <a:txBody>
                    <a:bodyPr/>
                    <a:lstStyle/>
                    <a:p>
                      <a:pPr marL="182880" algn="l"/>
                      <a:r>
                        <a:rPr lang="en-US" sz="1100" dirty="0" smtClean="0">
                          <a:solidFill>
                            <a:srgbClr val="5F5F5F"/>
                          </a:solidFill>
                        </a:rPr>
                        <a:t>Not getting medicine</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12</a:t>
                      </a:r>
                      <a:endParaRPr lang="en-US" sz="1100" i="1" dirty="0">
                        <a:solidFill>
                          <a:srgbClr val="5F5F5F"/>
                        </a:solidFill>
                        <a:latin typeface="Calibri" panose="020F0502020204030204" pitchFamily="34" charset="0"/>
                      </a:endParaRPr>
                    </a:p>
                  </a:txBody>
                  <a:tcPr>
                    <a:solidFill>
                      <a:srgbClr val="FFFFFF">
                        <a:alpha val="20000"/>
                      </a:srgbClr>
                    </a:solidFill>
                  </a:tcPr>
                </a:tc>
                <a:tc>
                  <a:txBody>
                    <a:bodyPr/>
                    <a:lstStyle/>
                    <a:p>
                      <a:pPr algn="ctr"/>
                      <a:r>
                        <a:rPr lang="en-US" sz="1100" dirty="0" smtClean="0">
                          <a:solidFill>
                            <a:srgbClr val="5F5F5F"/>
                          </a:solidFill>
                        </a:rPr>
                        <a:t>5.9</a:t>
                      </a:r>
                      <a:endParaRPr lang="en-US" sz="1100" i="1" dirty="0">
                        <a:solidFill>
                          <a:srgbClr val="5F5F5F"/>
                        </a:solidFill>
                        <a:latin typeface="Calibri" panose="020F0502020204030204" pitchFamily="34" charset="0"/>
                      </a:endParaRPr>
                    </a:p>
                  </a:txBody>
                  <a:tcPr>
                    <a:solidFill>
                      <a:srgbClr val="FFFFFF">
                        <a:alpha val="20000"/>
                      </a:srgbClr>
                    </a:solidFill>
                  </a:tcPr>
                </a:tc>
                <a:tc>
                  <a:txBody>
                    <a:bodyPr/>
                    <a:lstStyle/>
                    <a:p>
                      <a:pPr algn="ctr"/>
                      <a:r>
                        <a:rPr lang="en-US" sz="1100" dirty="0" smtClean="0">
                          <a:solidFill>
                            <a:srgbClr val="5F5F5F"/>
                          </a:solidFill>
                        </a:rPr>
                        <a:t>13,253</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5.7</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1.7-9.7</a:t>
                      </a:r>
                      <a:endParaRPr lang="en-US" sz="1100" b="0" i="1" dirty="0">
                        <a:solidFill>
                          <a:srgbClr val="5F5F5F"/>
                        </a:solidFill>
                        <a:latin typeface="Calibri" panose="020F0502020204030204" pitchFamily="34" charset="0"/>
                      </a:endParaRPr>
                    </a:p>
                  </a:txBody>
                  <a:tcPr>
                    <a:solidFill>
                      <a:srgbClr val="FFFFFF">
                        <a:alpha val="20000"/>
                      </a:srgbClr>
                    </a:solidFill>
                  </a:tcPr>
                </a:tc>
                <a:extLst>
                  <a:ext uri="{0D108BD9-81ED-4DB2-BD59-A6C34878D82A}">
                    <a16:rowId xmlns:a16="http://schemas.microsoft.com/office/drawing/2014/main" val="10003"/>
                  </a:ext>
                </a:extLst>
              </a:tr>
              <a:tr h="267044">
                <a:tc>
                  <a:txBody>
                    <a:bodyPr/>
                    <a:lstStyle/>
                    <a:p>
                      <a:pPr marL="182880" algn="l"/>
                      <a:r>
                        <a:rPr lang="en-US" sz="1100" dirty="0" smtClean="0">
                          <a:solidFill>
                            <a:srgbClr val="5F5F5F"/>
                          </a:solidFill>
                        </a:rPr>
                        <a:t>Supplemental oxygen needed</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6</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2.9</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6,523</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3.1</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1.1-7.3</a:t>
                      </a:r>
                      <a:endParaRPr lang="en-US" sz="1100" b="0" i="1" dirty="0">
                        <a:solidFill>
                          <a:srgbClr val="5F5F5F"/>
                        </a:solidFill>
                        <a:latin typeface="Calibri" panose="020F0502020204030204" pitchFamily="34" charset="0"/>
                      </a:endParaRPr>
                    </a:p>
                  </a:txBody>
                  <a:tcPr/>
                </a:tc>
                <a:extLst>
                  <a:ext uri="{0D108BD9-81ED-4DB2-BD59-A6C34878D82A}">
                    <a16:rowId xmlns:a16="http://schemas.microsoft.com/office/drawing/2014/main" val="10004"/>
                  </a:ext>
                </a:extLst>
              </a:tr>
              <a:tr h="278655">
                <a:tc>
                  <a:txBody>
                    <a:bodyPr/>
                    <a:lstStyle/>
                    <a:p>
                      <a:pPr algn="l"/>
                      <a:r>
                        <a:rPr lang="en-US" sz="1200" dirty="0" smtClean="0">
                          <a:solidFill>
                            <a:srgbClr val="5F5F5F"/>
                          </a:solidFill>
                        </a:rPr>
                        <a:t>Pets </a:t>
                      </a:r>
                      <a:endParaRPr lang="en-US" sz="1200" b="1" i="0" dirty="0">
                        <a:solidFill>
                          <a:srgbClr val="5F5F5F"/>
                        </a:solidFill>
                        <a:latin typeface="Calibri" panose="020F0502020204030204" pitchFamily="34" charset="0"/>
                      </a:endParaRPr>
                    </a:p>
                  </a:txBody>
                  <a:tcPr/>
                </a:tc>
                <a:tc>
                  <a:txBody>
                    <a:bodyPr/>
                    <a:lstStyle/>
                    <a:p>
                      <a:pPr algn="ctr"/>
                      <a:endParaRPr lang="en-US" sz="1200" i="0" dirty="0">
                        <a:solidFill>
                          <a:srgbClr val="5F5F5F"/>
                        </a:solidFill>
                        <a:latin typeface="Calibri" panose="020F0502020204030204" pitchFamily="34" charset="0"/>
                      </a:endParaRPr>
                    </a:p>
                  </a:txBody>
                  <a:tcPr/>
                </a:tc>
                <a:tc>
                  <a:txBody>
                    <a:bodyPr/>
                    <a:lstStyle/>
                    <a:p>
                      <a:pPr algn="ctr"/>
                      <a:endParaRPr lang="en-US" sz="1200" i="0" dirty="0">
                        <a:solidFill>
                          <a:srgbClr val="5F5F5F"/>
                        </a:solidFill>
                        <a:latin typeface="Calibri" panose="020F0502020204030204" pitchFamily="34" charset="0"/>
                      </a:endParaRPr>
                    </a:p>
                  </a:txBody>
                  <a:tcPr/>
                </a:tc>
                <a:tc>
                  <a:txBody>
                    <a:bodyPr/>
                    <a:lstStyle/>
                    <a:p>
                      <a:pPr algn="ct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endParaRPr lang="en-US" sz="1200" b="0" i="0" dirty="0">
                        <a:solidFill>
                          <a:srgbClr val="5F5F5F"/>
                        </a:solidFill>
                        <a:latin typeface="Calibri" panose="020F0502020204030204" pitchFamily="34" charset="0"/>
                      </a:endParaRPr>
                    </a:p>
                  </a:txBody>
                  <a:tcPr/>
                </a:tc>
                <a:extLst>
                  <a:ext uri="{0D108BD9-81ED-4DB2-BD59-A6C34878D82A}">
                    <a16:rowId xmlns:a16="http://schemas.microsoft.com/office/drawing/2014/main" val="10005"/>
                  </a:ext>
                </a:extLst>
              </a:tr>
              <a:tr h="267044">
                <a:tc>
                  <a:txBody>
                    <a:bodyPr/>
                    <a:lstStyle/>
                    <a:p>
                      <a:pPr marL="182880" algn="l"/>
                      <a:r>
                        <a:rPr lang="en-US" sz="1100" dirty="0" smtClean="0">
                          <a:solidFill>
                            <a:srgbClr val="5F5F5F"/>
                          </a:solidFill>
                        </a:rPr>
                        <a:t>Have pets</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139</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68.5</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153,515</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68.9</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57.0-74.8</a:t>
                      </a:r>
                      <a:endParaRPr lang="en-US" sz="1100" b="0" i="1" dirty="0">
                        <a:solidFill>
                          <a:srgbClr val="5F5F5F"/>
                        </a:solidFill>
                        <a:latin typeface="Calibri" panose="020F0502020204030204" pitchFamily="34" charset="0"/>
                      </a:endParaRPr>
                    </a:p>
                  </a:txBody>
                  <a:tcPr/>
                </a:tc>
                <a:extLst>
                  <a:ext uri="{0D108BD9-81ED-4DB2-BD59-A6C34878D82A}">
                    <a16:rowId xmlns:a16="http://schemas.microsoft.com/office/drawing/2014/main" val="10006"/>
                  </a:ext>
                </a:extLst>
              </a:tr>
              <a:tr h="267044">
                <a:tc>
                  <a:txBody>
                    <a:bodyPr/>
                    <a:lstStyle/>
                    <a:p>
                      <a:pPr marL="182880" algn="l"/>
                      <a:r>
                        <a:rPr lang="en-US" sz="1100" dirty="0" smtClean="0">
                          <a:solidFill>
                            <a:srgbClr val="5F5F5F"/>
                          </a:solidFill>
                        </a:rPr>
                        <a:t>Pets prevented from shelter</a:t>
                      </a:r>
                      <a:endParaRPr lang="en-US" sz="1100" i="1" dirty="0">
                        <a:solidFill>
                          <a:srgbClr val="5F5F5F"/>
                        </a:solidFill>
                        <a:latin typeface="Calibri" panose="020F0502020204030204" pitchFamily="34" charset="0"/>
                      </a:endParaRPr>
                    </a:p>
                  </a:txBody>
                  <a:tcPr>
                    <a:solidFill>
                      <a:schemeClr val="bg2">
                        <a:lumMod val="95000"/>
                        <a:alpha val="20000"/>
                      </a:schemeClr>
                    </a:solidFill>
                  </a:tcPr>
                </a:tc>
                <a:tc>
                  <a:txBody>
                    <a:bodyPr/>
                    <a:lstStyle/>
                    <a:p>
                      <a:pPr algn="ctr"/>
                      <a:r>
                        <a:rPr lang="en-US" sz="1100" dirty="0" smtClean="0">
                          <a:solidFill>
                            <a:srgbClr val="5F5F5F"/>
                          </a:solidFill>
                        </a:rPr>
                        <a:t>63</a:t>
                      </a:r>
                      <a:endParaRPr lang="en-US" sz="1100" i="1" dirty="0">
                        <a:solidFill>
                          <a:srgbClr val="5F5F5F"/>
                        </a:solidFill>
                        <a:latin typeface="Calibri" panose="020F0502020204030204" pitchFamily="34" charset="0"/>
                      </a:endParaRPr>
                    </a:p>
                  </a:txBody>
                  <a:tcPr>
                    <a:solidFill>
                      <a:schemeClr val="bg2">
                        <a:lumMod val="95000"/>
                        <a:alpha val="20000"/>
                      </a:schemeClr>
                    </a:solidFill>
                  </a:tcPr>
                </a:tc>
                <a:tc>
                  <a:txBody>
                    <a:bodyPr/>
                    <a:lstStyle/>
                    <a:p>
                      <a:pPr algn="ctr"/>
                      <a:r>
                        <a:rPr lang="en-US" sz="1100" dirty="0" smtClean="0">
                          <a:solidFill>
                            <a:srgbClr val="5F5F5F"/>
                          </a:solidFill>
                        </a:rPr>
                        <a:t>31.0</a:t>
                      </a:r>
                      <a:endParaRPr lang="en-US" sz="1100" i="1" dirty="0">
                        <a:solidFill>
                          <a:srgbClr val="5F5F5F"/>
                        </a:solidFill>
                        <a:latin typeface="Calibri" panose="020F0502020204030204" pitchFamily="34" charset="0"/>
                      </a:endParaRPr>
                    </a:p>
                  </a:txBody>
                  <a:tcPr>
                    <a:solidFill>
                      <a:schemeClr val="bg2">
                        <a:lumMod val="95000"/>
                        <a:alpha val="20000"/>
                      </a:schemeClr>
                    </a:solidFill>
                  </a:tcPr>
                </a:tc>
                <a:tc>
                  <a:txBody>
                    <a:bodyPr/>
                    <a:lstStyle/>
                    <a:p>
                      <a:pPr algn="ctr"/>
                      <a:r>
                        <a:rPr lang="en-US" sz="1100" dirty="0" smtClean="0">
                          <a:solidFill>
                            <a:srgbClr val="5F5F5F"/>
                          </a:solidFill>
                        </a:rPr>
                        <a:t>66,721</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31.3</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27.4-34.8</a:t>
                      </a:r>
                      <a:endParaRPr lang="en-US" sz="1100" b="0" i="1" dirty="0">
                        <a:solidFill>
                          <a:srgbClr val="5F5F5F"/>
                        </a:solidFill>
                        <a:latin typeface="Calibri" panose="020F0502020204030204" pitchFamily="34" charset="0"/>
                      </a:endParaRPr>
                    </a:p>
                  </a:txBody>
                  <a:tcPr>
                    <a:solidFill>
                      <a:schemeClr val="bg2">
                        <a:lumMod val="95000"/>
                        <a:alpha val="20000"/>
                      </a:schemeClr>
                    </a:solidFill>
                  </a:tcPr>
                </a:tc>
                <a:extLst>
                  <a:ext uri="{0D108BD9-81ED-4DB2-BD59-A6C34878D82A}">
                    <a16:rowId xmlns:a16="http://schemas.microsoft.com/office/drawing/2014/main" val="10007"/>
                  </a:ext>
                </a:extLst>
              </a:tr>
              <a:tr h="278655">
                <a:tc>
                  <a:txBody>
                    <a:bodyPr/>
                    <a:lstStyle/>
                    <a:p>
                      <a:pPr marL="0" algn="l"/>
                      <a:r>
                        <a:rPr lang="en-US" sz="1200" dirty="0" smtClean="0">
                          <a:solidFill>
                            <a:srgbClr val="5F5F5F"/>
                          </a:solidFill>
                        </a:rPr>
                        <a:t>Generator use</a:t>
                      </a:r>
                      <a:endParaRPr lang="en-US" sz="1200" b="1" i="0" dirty="0">
                        <a:solidFill>
                          <a:srgbClr val="5F5F5F"/>
                        </a:solidFill>
                        <a:latin typeface="Calibri" panose="020F0502020204030204" pitchFamily="34" charset="0"/>
                      </a:endParaRPr>
                    </a:p>
                  </a:txBody>
                  <a:tcPr>
                    <a:solidFill>
                      <a:srgbClr val="E5E5E5"/>
                    </a:solidFill>
                  </a:tcPr>
                </a:tc>
                <a:tc>
                  <a:txBody>
                    <a:bodyPr/>
                    <a:lstStyle/>
                    <a:p>
                      <a:pPr algn="ctr"/>
                      <a:r>
                        <a:rPr lang="en-US" sz="1200" dirty="0" smtClean="0">
                          <a:solidFill>
                            <a:srgbClr val="5F5F5F"/>
                          </a:solidFill>
                        </a:rPr>
                        <a:t>115</a:t>
                      </a:r>
                      <a:endParaRPr lang="en-US" sz="1200" i="0" dirty="0">
                        <a:solidFill>
                          <a:srgbClr val="5F5F5F"/>
                        </a:solidFill>
                        <a:latin typeface="Calibri" panose="020F0502020204030204" pitchFamily="34" charset="0"/>
                      </a:endParaRPr>
                    </a:p>
                  </a:txBody>
                  <a:tcPr>
                    <a:solidFill>
                      <a:srgbClr val="E5E5E5"/>
                    </a:solidFill>
                  </a:tcPr>
                </a:tc>
                <a:tc>
                  <a:txBody>
                    <a:bodyPr/>
                    <a:lstStyle/>
                    <a:p>
                      <a:pPr algn="ctr"/>
                      <a:r>
                        <a:rPr lang="en-US" sz="1200" dirty="0" smtClean="0">
                          <a:solidFill>
                            <a:srgbClr val="5F5F5F"/>
                          </a:solidFill>
                        </a:rPr>
                        <a:t>56.7</a:t>
                      </a:r>
                      <a:endParaRPr lang="en-US" sz="1200" i="0" dirty="0">
                        <a:solidFill>
                          <a:srgbClr val="5F5F5F"/>
                        </a:solidFill>
                        <a:latin typeface="Calibri" panose="020F0502020204030204" pitchFamily="34" charset="0"/>
                      </a:endParaRPr>
                    </a:p>
                  </a:txBody>
                  <a:tcPr>
                    <a:solidFill>
                      <a:srgbClr val="E5E5E5"/>
                    </a:solidFill>
                  </a:tcPr>
                </a:tc>
                <a:tc>
                  <a:txBody>
                    <a:bodyPr/>
                    <a:lstStyle/>
                    <a:p>
                      <a:pPr algn="ctr"/>
                      <a:r>
                        <a:rPr lang="en-US" sz="1200" dirty="0" smtClean="0">
                          <a:solidFill>
                            <a:srgbClr val="5F5F5F"/>
                          </a:solidFill>
                        </a:rPr>
                        <a:t>121,787</a:t>
                      </a: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r>
                        <a:rPr lang="en-US" sz="1200" dirty="0" smtClean="0">
                          <a:solidFill>
                            <a:srgbClr val="5F5F5F"/>
                          </a:solidFill>
                        </a:rPr>
                        <a:t>56.7</a:t>
                      </a: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r>
                        <a:rPr lang="en-US" sz="1200" dirty="0" smtClean="0">
                          <a:solidFill>
                            <a:srgbClr val="5F5F5F"/>
                          </a:solidFill>
                        </a:rPr>
                        <a:t>51.8-60.3</a:t>
                      </a:r>
                      <a:endParaRPr lang="en-US" sz="1200" b="0" i="0" dirty="0">
                        <a:solidFill>
                          <a:srgbClr val="5F5F5F"/>
                        </a:solidFill>
                        <a:latin typeface="Calibri" panose="020F0502020204030204" pitchFamily="34" charset="0"/>
                      </a:endParaRPr>
                    </a:p>
                  </a:txBody>
                  <a:tcPr>
                    <a:solidFill>
                      <a:srgbClr val="E5E5E5"/>
                    </a:solidFill>
                  </a:tcPr>
                </a:tc>
                <a:extLst>
                  <a:ext uri="{0D108BD9-81ED-4DB2-BD59-A6C34878D82A}">
                    <a16:rowId xmlns:a16="http://schemas.microsoft.com/office/drawing/2014/main" val="10008"/>
                  </a:ext>
                </a:extLst>
              </a:tr>
              <a:tr h="267044">
                <a:tc>
                  <a:txBody>
                    <a:bodyPr/>
                    <a:lstStyle/>
                    <a:p>
                      <a:pPr marL="182880" algn="l"/>
                      <a:r>
                        <a:rPr lang="en-US" sz="1100" dirty="0" smtClean="0">
                          <a:solidFill>
                            <a:srgbClr val="5F5F5F"/>
                          </a:solidFill>
                        </a:rPr>
                        <a:t>Indoors/Garage</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7</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6.1</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7,429</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6.0</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3.9-9.8</a:t>
                      </a:r>
                      <a:endParaRPr lang="en-US" sz="1100" b="0" i="1" dirty="0">
                        <a:solidFill>
                          <a:srgbClr val="5F5F5F"/>
                        </a:solidFill>
                        <a:latin typeface="Calibri" panose="020F0502020204030204" pitchFamily="34" charset="0"/>
                      </a:endParaRPr>
                    </a:p>
                  </a:txBody>
                  <a:tcPr>
                    <a:solidFill>
                      <a:srgbClr val="FFFFFF"/>
                    </a:solidFill>
                  </a:tcPr>
                </a:tc>
                <a:extLst>
                  <a:ext uri="{0D108BD9-81ED-4DB2-BD59-A6C34878D82A}">
                    <a16:rowId xmlns:a16="http://schemas.microsoft.com/office/drawing/2014/main" val="10009"/>
                  </a:ext>
                </a:extLst>
              </a:tr>
              <a:tr h="267044">
                <a:tc>
                  <a:txBody>
                    <a:bodyPr/>
                    <a:lstStyle/>
                    <a:p>
                      <a:pPr marL="182880" algn="l"/>
                      <a:r>
                        <a:rPr lang="en-US" sz="1100" dirty="0" smtClean="0">
                          <a:solidFill>
                            <a:srgbClr val="5F5F5F"/>
                          </a:solidFill>
                        </a:rPr>
                        <a:t>Outside</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108</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93.9</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114,361</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93.9</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87.0-97.8</a:t>
                      </a:r>
                      <a:endParaRPr lang="en-US" sz="1100" b="0" i="1" dirty="0">
                        <a:solidFill>
                          <a:srgbClr val="5F5F5F"/>
                        </a:solidFill>
                        <a:latin typeface="Calibri" panose="020F0502020204030204" pitchFamily="34" charset="0"/>
                      </a:endParaRPr>
                    </a:p>
                  </a:txBody>
                  <a:tcPr>
                    <a:solidFill>
                      <a:srgbClr val="FFFFFF"/>
                    </a:solidFill>
                  </a:tcPr>
                </a:tc>
                <a:extLst>
                  <a:ext uri="{0D108BD9-81ED-4DB2-BD59-A6C34878D82A}">
                    <a16:rowId xmlns:a16="http://schemas.microsoft.com/office/drawing/2014/main" val="10010"/>
                  </a:ext>
                </a:extLst>
              </a:tr>
              <a:tr h="267044">
                <a:tc>
                  <a:txBody>
                    <a:bodyPr/>
                    <a:lstStyle/>
                    <a:p>
                      <a:pPr marL="365760" algn="l"/>
                      <a:r>
                        <a:rPr lang="en-US" sz="1100" dirty="0" smtClean="0">
                          <a:solidFill>
                            <a:srgbClr val="5F5F5F"/>
                          </a:solidFill>
                        </a:rPr>
                        <a:t>Near open window</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6</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5.6</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6,353</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5.5</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4.1-9.8</a:t>
                      </a:r>
                      <a:endParaRPr lang="en-US" sz="1100" b="0" i="1" dirty="0">
                        <a:solidFill>
                          <a:srgbClr val="5F5F5F"/>
                        </a:solidFill>
                        <a:latin typeface="Calibri" panose="020F0502020204030204" pitchFamily="34" charset="0"/>
                      </a:endParaRPr>
                    </a:p>
                  </a:txBody>
                  <a:tcPr>
                    <a:solidFill>
                      <a:srgbClr val="FFFFFF"/>
                    </a:solidFill>
                  </a:tcPr>
                </a:tc>
                <a:extLst>
                  <a:ext uri="{0D108BD9-81ED-4DB2-BD59-A6C34878D82A}">
                    <a16:rowId xmlns:a16="http://schemas.microsoft.com/office/drawing/2014/main" val="10011"/>
                  </a:ext>
                </a:extLst>
              </a:tr>
              <a:tr h="278655">
                <a:tc>
                  <a:txBody>
                    <a:bodyPr/>
                    <a:lstStyle/>
                    <a:p>
                      <a:pPr marL="0" algn="l"/>
                      <a:r>
                        <a:rPr lang="en-US" sz="1200" dirty="0" smtClean="0">
                          <a:solidFill>
                            <a:srgbClr val="5F5F5F"/>
                          </a:solidFill>
                        </a:rPr>
                        <a:t>Have CO detector</a:t>
                      </a:r>
                      <a:endParaRPr lang="en-US" sz="1200" b="1" i="0" dirty="0">
                        <a:solidFill>
                          <a:srgbClr val="5F5F5F"/>
                        </a:solidFill>
                        <a:latin typeface="Calibri" panose="020F0502020204030204" pitchFamily="34" charset="0"/>
                      </a:endParaRPr>
                    </a:p>
                  </a:txBody>
                  <a:tcPr>
                    <a:solidFill>
                      <a:srgbClr val="E5E5E5"/>
                    </a:solidFill>
                  </a:tcPr>
                </a:tc>
                <a:tc>
                  <a:txBody>
                    <a:bodyPr/>
                    <a:lstStyle/>
                    <a:p>
                      <a:pPr algn="ctr"/>
                      <a:r>
                        <a:rPr lang="en-US" sz="1200" dirty="0" smtClean="0">
                          <a:solidFill>
                            <a:srgbClr val="5F5F5F"/>
                          </a:solidFill>
                        </a:rPr>
                        <a:t>75</a:t>
                      </a:r>
                      <a:endParaRPr lang="en-US" sz="1200" i="0" dirty="0">
                        <a:solidFill>
                          <a:srgbClr val="5F5F5F"/>
                        </a:solidFill>
                        <a:latin typeface="Calibri" panose="020F0502020204030204" pitchFamily="34" charset="0"/>
                      </a:endParaRPr>
                    </a:p>
                  </a:txBody>
                  <a:tcPr>
                    <a:solidFill>
                      <a:srgbClr val="E5E5E5"/>
                    </a:solidFill>
                  </a:tcPr>
                </a:tc>
                <a:tc>
                  <a:txBody>
                    <a:bodyPr/>
                    <a:lstStyle/>
                    <a:p>
                      <a:pPr algn="ctr"/>
                      <a:r>
                        <a:rPr lang="en-US" sz="1200" dirty="0" smtClean="0">
                          <a:solidFill>
                            <a:srgbClr val="5F5F5F"/>
                          </a:solidFill>
                        </a:rPr>
                        <a:t>36.9</a:t>
                      </a:r>
                      <a:endParaRPr lang="en-US" sz="1200" i="0" dirty="0">
                        <a:solidFill>
                          <a:srgbClr val="5F5F5F"/>
                        </a:solidFill>
                        <a:latin typeface="Calibri" panose="020F0502020204030204" pitchFamily="34" charset="0"/>
                      </a:endParaRPr>
                    </a:p>
                  </a:txBody>
                  <a:tcPr>
                    <a:solidFill>
                      <a:srgbClr val="E5E5E5"/>
                    </a:solidFill>
                  </a:tcPr>
                </a:tc>
                <a:tc>
                  <a:txBody>
                    <a:bodyPr/>
                    <a:lstStyle/>
                    <a:p>
                      <a:pPr algn="ctr"/>
                      <a:r>
                        <a:rPr lang="en-US" sz="1200" dirty="0" smtClean="0">
                          <a:solidFill>
                            <a:srgbClr val="5F5F5F"/>
                          </a:solidFill>
                        </a:rPr>
                        <a:t>79,429</a:t>
                      </a: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r>
                        <a:rPr lang="en-US" sz="1200" dirty="0" smtClean="0">
                          <a:solidFill>
                            <a:srgbClr val="5F5F5F"/>
                          </a:solidFill>
                        </a:rPr>
                        <a:t>37.0</a:t>
                      </a:r>
                      <a:endParaRPr lang="en-US" sz="1200" i="0" dirty="0">
                        <a:solidFill>
                          <a:srgbClr val="5F5F5F"/>
                        </a:solidFill>
                        <a:latin typeface="Calibri" panose="020F0502020204030204" pitchFamily="34" charset="0"/>
                      </a:endParaRPr>
                    </a:p>
                  </a:txBody>
                  <a:tcPr>
                    <a:solidFill>
                      <a:srgbClr val="CFD9FA"/>
                    </a:solidFill>
                  </a:tcPr>
                </a:tc>
                <a:tc>
                  <a:txBody>
                    <a:bodyPr/>
                    <a:lstStyle/>
                    <a:p>
                      <a:pPr algn="ctr"/>
                      <a:r>
                        <a:rPr lang="en-US" sz="1200" dirty="0" smtClean="0">
                          <a:solidFill>
                            <a:srgbClr val="5F5F5F"/>
                          </a:solidFill>
                        </a:rPr>
                        <a:t>31.2-44.4</a:t>
                      </a:r>
                      <a:endParaRPr lang="en-US" sz="1200" b="0" i="0" dirty="0">
                        <a:solidFill>
                          <a:srgbClr val="5F5F5F"/>
                        </a:solidFill>
                        <a:latin typeface="Calibri" panose="020F0502020204030204" pitchFamily="34" charset="0"/>
                      </a:endParaRPr>
                    </a:p>
                  </a:txBody>
                  <a:tcPr>
                    <a:solidFill>
                      <a:srgbClr val="E5E5E5"/>
                    </a:solidFill>
                  </a:tcPr>
                </a:tc>
                <a:extLst>
                  <a:ext uri="{0D108BD9-81ED-4DB2-BD59-A6C34878D82A}">
                    <a16:rowId xmlns:a16="http://schemas.microsoft.com/office/drawing/2014/main" val="10012"/>
                  </a:ext>
                </a:extLst>
              </a:tr>
              <a:tr h="267044">
                <a:tc>
                  <a:txBody>
                    <a:bodyPr/>
                    <a:lstStyle/>
                    <a:p>
                      <a:pPr marL="182880" algn="l"/>
                      <a:r>
                        <a:rPr lang="en-US" sz="1100" dirty="0" smtClean="0">
                          <a:solidFill>
                            <a:srgbClr val="5F5F5F"/>
                          </a:solidFill>
                        </a:rPr>
                        <a:t>Working CO detector</a:t>
                      </a:r>
                      <a:endParaRPr lang="en-US" sz="1100" i="1" dirty="0">
                        <a:solidFill>
                          <a:srgbClr val="5F5F5F"/>
                        </a:solidFill>
                        <a:latin typeface="Calibri" panose="020F0502020204030204" pitchFamily="34" charset="0"/>
                      </a:endParaRPr>
                    </a:p>
                  </a:txBody>
                  <a:tcPr>
                    <a:solidFill>
                      <a:schemeClr val="bg2">
                        <a:lumMod val="95000"/>
                        <a:alpha val="20000"/>
                      </a:schemeClr>
                    </a:solidFill>
                  </a:tcPr>
                </a:tc>
                <a:tc>
                  <a:txBody>
                    <a:bodyPr/>
                    <a:lstStyle/>
                    <a:p>
                      <a:pPr algn="ctr"/>
                      <a:r>
                        <a:rPr lang="en-US" sz="1100" dirty="0" smtClean="0">
                          <a:solidFill>
                            <a:srgbClr val="5F5F5F"/>
                          </a:solidFill>
                        </a:rPr>
                        <a:t>49</a:t>
                      </a:r>
                      <a:endParaRPr lang="en-US" sz="1100" i="1" dirty="0">
                        <a:solidFill>
                          <a:srgbClr val="5F5F5F"/>
                        </a:solidFill>
                        <a:latin typeface="Calibri" panose="020F0502020204030204" pitchFamily="34" charset="0"/>
                      </a:endParaRPr>
                    </a:p>
                  </a:txBody>
                  <a:tcPr>
                    <a:solidFill>
                      <a:schemeClr val="bg2">
                        <a:lumMod val="95000"/>
                        <a:alpha val="20000"/>
                      </a:schemeClr>
                    </a:solidFill>
                  </a:tcPr>
                </a:tc>
                <a:tc>
                  <a:txBody>
                    <a:bodyPr/>
                    <a:lstStyle/>
                    <a:p>
                      <a:pPr algn="ctr"/>
                      <a:r>
                        <a:rPr lang="en-US" sz="1100" dirty="0" smtClean="0">
                          <a:solidFill>
                            <a:srgbClr val="5F5F5F"/>
                          </a:solidFill>
                        </a:rPr>
                        <a:t>65.3</a:t>
                      </a:r>
                      <a:endParaRPr lang="en-US" sz="1100" i="1" dirty="0">
                        <a:solidFill>
                          <a:srgbClr val="5F5F5F"/>
                        </a:solidFill>
                        <a:latin typeface="Calibri" panose="020F0502020204030204" pitchFamily="34" charset="0"/>
                      </a:endParaRPr>
                    </a:p>
                  </a:txBody>
                  <a:tcPr>
                    <a:solidFill>
                      <a:schemeClr val="bg2">
                        <a:lumMod val="95000"/>
                        <a:alpha val="20000"/>
                      </a:schemeClr>
                    </a:solidFill>
                  </a:tcPr>
                </a:tc>
                <a:tc>
                  <a:txBody>
                    <a:bodyPr/>
                    <a:lstStyle/>
                    <a:p>
                      <a:pPr algn="ctr"/>
                      <a:r>
                        <a:rPr lang="en-US" sz="1100" dirty="0" smtClean="0">
                          <a:solidFill>
                            <a:srgbClr val="5F5F5F"/>
                          </a:solidFill>
                        </a:rPr>
                        <a:t>51,891</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65.1</a:t>
                      </a:r>
                      <a:endParaRPr lang="en-US" sz="1100" i="1" dirty="0">
                        <a:solidFill>
                          <a:srgbClr val="5F5F5F"/>
                        </a:solidFill>
                        <a:latin typeface="Calibri" panose="020F0502020204030204" pitchFamily="34" charset="0"/>
                      </a:endParaRPr>
                    </a:p>
                  </a:txBody>
                  <a:tcPr>
                    <a:solidFill>
                      <a:srgbClr val="CFD9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5F5F5F"/>
                          </a:solidFill>
                        </a:rPr>
                        <a:t>61.2-72.1</a:t>
                      </a:r>
                      <a:endParaRPr lang="en-US" sz="1100" b="0" i="0" dirty="0" smtClean="0">
                        <a:solidFill>
                          <a:srgbClr val="5F5F5F"/>
                        </a:solidFill>
                        <a:latin typeface="Calibri" panose="020F0502020204030204" pitchFamily="34" charset="0"/>
                      </a:endParaRPr>
                    </a:p>
                  </a:txBody>
                  <a:tcPr>
                    <a:solidFill>
                      <a:schemeClr val="bg2">
                        <a:lumMod val="95000"/>
                        <a:alpha val="20000"/>
                      </a:schemeClr>
                    </a:solidFill>
                  </a:tcPr>
                </a:tc>
                <a:extLst>
                  <a:ext uri="{0D108BD9-81ED-4DB2-BD59-A6C34878D82A}">
                    <a16:rowId xmlns:a16="http://schemas.microsoft.com/office/drawing/2014/main" val="10013"/>
                  </a:ext>
                </a:extLst>
              </a:tr>
              <a:tr h="267044">
                <a:tc>
                  <a:txBody>
                    <a:bodyPr/>
                    <a:lstStyle/>
                    <a:p>
                      <a:pPr marL="0" algn="l"/>
                      <a:r>
                        <a:rPr lang="en-US" sz="1100" dirty="0" smtClean="0">
                          <a:solidFill>
                            <a:srgbClr val="5F5F5F"/>
                          </a:solidFill>
                        </a:rPr>
                        <a:t>Source of Drinking</a:t>
                      </a:r>
                      <a:r>
                        <a:rPr lang="en-US" sz="1100" baseline="0" dirty="0" smtClean="0">
                          <a:solidFill>
                            <a:srgbClr val="5F5F5F"/>
                          </a:solidFill>
                        </a:rPr>
                        <a:t> Water</a:t>
                      </a:r>
                      <a:endParaRPr lang="en-US" sz="1100" b="1" i="0" dirty="0">
                        <a:solidFill>
                          <a:srgbClr val="5F5F5F"/>
                        </a:solidFill>
                        <a:latin typeface="Calibri" panose="020F0502020204030204" pitchFamily="34" charset="0"/>
                      </a:endParaRPr>
                    </a:p>
                  </a:txBody>
                  <a:tcPr>
                    <a:solidFill>
                      <a:srgbClr val="E5E5E5"/>
                    </a:solidFill>
                  </a:tcPr>
                </a:tc>
                <a:tc>
                  <a:txBody>
                    <a:bodyPr/>
                    <a:lstStyle/>
                    <a:p>
                      <a:pPr algn="ctr"/>
                      <a:endParaRPr lang="en-US" sz="1100" i="0" dirty="0">
                        <a:solidFill>
                          <a:srgbClr val="5F5F5F"/>
                        </a:solidFill>
                        <a:latin typeface="Calibri" panose="020F0502020204030204" pitchFamily="34" charset="0"/>
                      </a:endParaRPr>
                    </a:p>
                  </a:txBody>
                  <a:tcPr>
                    <a:solidFill>
                      <a:srgbClr val="E5E5E5"/>
                    </a:solidFill>
                  </a:tcPr>
                </a:tc>
                <a:tc>
                  <a:txBody>
                    <a:bodyPr/>
                    <a:lstStyle/>
                    <a:p>
                      <a:pPr algn="ctr"/>
                      <a:endParaRPr lang="en-US" sz="1100" i="0" dirty="0">
                        <a:solidFill>
                          <a:srgbClr val="5F5F5F"/>
                        </a:solidFill>
                        <a:latin typeface="Calibri" panose="020F0502020204030204" pitchFamily="34" charset="0"/>
                      </a:endParaRPr>
                    </a:p>
                  </a:txBody>
                  <a:tcPr>
                    <a:solidFill>
                      <a:srgbClr val="E5E5E5"/>
                    </a:solidFill>
                  </a:tcPr>
                </a:tc>
                <a:tc>
                  <a:txBody>
                    <a:bodyPr/>
                    <a:lstStyle/>
                    <a:p>
                      <a:pPr algn="ctr"/>
                      <a:endParaRPr lang="en-US" sz="1100" i="0" dirty="0">
                        <a:solidFill>
                          <a:srgbClr val="5F5F5F"/>
                        </a:solidFill>
                        <a:latin typeface="Calibri" panose="020F0502020204030204" pitchFamily="34" charset="0"/>
                      </a:endParaRPr>
                    </a:p>
                  </a:txBody>
                  <a:tcPr>
                    <a:solidFill>
                      <a:srgbClr val="CFD9FA"/>
                    </a:solidFill>
                  </a:tcPr>
                </a:tc>
                <a:tc>
                  <a:txBody>
                    <a:bodyPr/>
                    <a:lstStyle/>
                    <a:p>
                      <a:pPr algn="ctr"/>
                      <a:endParaRPr lang="en-US" sz="1100" i="0" dirty="0">
                        <a:solidFill>
                          <a:srgbClr val="5F5F5F"/>
                        </a:solidFill>
                        <a:latin typeface="Calibri" panose="020F0502020204030204" pitchFamily="34" charset="0"/>
                      </a:endParaRPr>
                    </a:p>
                  </a:txBody>
                  <a:tcPr>
                    <a:solidFill>
                      <a:srgbClr val="CFD9FA"/>
                    </a:solidFill>
                  </a:tcPr>
                </a:tc>
                <a:tc>
                  <a:txBody>
                    <a:bodyPr/>
                    <a:lstStyle/>
                    <a:p>
                      <a:pPr algn="ctr"/>
                      <a:endParaRPr lang="en-US" sz="1100" b="0" i="0" dirty="0">
                        <a:solidFill>
                          <a:srgbClr val="5F5F5F"/>
                        </a:solidFill>
                        <a:latin typeface="Calibri" panose="020F0502020204030204" pitchFamily="34" charset="0"/>
                      </a:endParaRPr>
                    </a:p>
                  </a:txBody>
                  <a:tcPr>
                    <a:solidFill>
                      <a:srgbClr val="E5E5E5"/>
                    </a:solidFill>
                  </a:tcPr>
                </a:tc>
                <a:extLst>
                  <a:ext uri="{0D108BD9-81ED-4DB2-BD59-A6C34878D82A}">
                    <a16:rowId xmlns:a16="http://schemas.microsoft.com/office/drawing/2014/main" val="10014"/>
                  </a:ext>
                </a:extLst>
              </a:tr>
              <a:tr h="267044">
                <a:tc>
                  <a:txBody>
                    <a:bodyPr/>
                    <a:lstStyle/>
                    <a:p>
                      <a:pPr marL="182880" algn="l"/>
                      <a:r>
                        <a:rPr lang="en-US" sz="1100" dirty="0" smtClean="0">
                          <a:solidFill>
                            <a:srgbClr val="5F5F5F"/>
                          </a:solidFill>
                        </a:rPr>
                        <a:t>Bottled</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100</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49.3</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105,905</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49.5</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41.3-62.9</a:t>
                      </a:r>
                      <a:endParaRPr lang="en-US" sz="1100" b="0" i="1" dirty="0">
                        <a:solidFill>
                          <a:srgbClr val="5F5F5F"/>
                        </a:solidFill>
                        <a:latin typeface="Calibri" panose="020F0502020204030204" pitchFamily="34" charset="0"/>
                      </a:endParaRPr>
                    </a:p>
                  </a:txBody>
                  <a:tcPr>
                    <a:solidFill>
                      <a:srgbClr val="FFFFFF"/>
                    </a:solidFill>
                  </a:tcPr>
                </a:tc>
                <a:extLst>
                  <a:ext uri="{0D108BD9-81ED-4DB2-BD59-A6C34878D82A}">
                    <a16:rowId xmlns:a16="http://schemas.microsoft.com/office/drawing/2014/main" val="10015"/>
                  </a:ext>
                </a:extLst>
              </a:tr>
              <a:tr h="267044">
                <a:tc>
                  <a:txBody>
                    <a:bodyPr/>
                    <a:lstStyle/>
                    <a:p>
                      <a:pPr marL="182880" algn="l"/>
                      <a:r>
                        <a:rPr lang="en-US" sz="1100" dirty="0" smtClean="0">
                          <a:solidFill>
                            <a:srgbClr val="5F5F5F"/>
                          </a:solidFill>
                        </a:rPr>
                        <a:t>Well</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12</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5.9</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13,297</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5.8</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1.9-9.8</a:t>
                      </a:r>
                      <a:endParaRPr lang="en-US" sz="1100" b="0" i="1" dirty="0">
                        <a:solidFill>
                          <a:srgbClr val="5F5F5F"/>
                        </a:solidFill>
                        <a:latin typeface="Calibri" panose="020F0502020204030204" pitchFamily="34" charset="0"/>
                      </a:endParaRPr>
                    </a:p>
                  </a:txBody>
                  <a:tcPr>
                    <a:solidFill>
                      <a:srgbClr val="FFFFFF"/>
                    </a:solidFill>
                  </a:tcPr>
                </a:tc>
                <a:extLst>
                  <a:ext uri="{0D108BD9-81ED-4DB2-BD59-A6C34878D82A}">
                    <a16:rowId xmlns:a16="http://schemas.microsoft.com/office/drawing/2014/main" val="10016"/>
                  </a:ext>
                </a:extLst>
              </a:tr>
              <a:tr h="267044">
                <a:tc>
                  <a:txBody>
                    <a:bodyPr/>
                    <a:lstStyle/>
                    <a:p>
                      <a:pPr marL="182880" algn="l"/>
                      <a:r>
                        <a:rPr lang="en-US" sz="1100" dirty="0" smtClean="0">
                          <a:solidFill>
                            <a:srgbClr val="5F5F5F"/>
                          </a:solidFill>
                        </a:rPr>
                        <a:t>Public/Municipal</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91</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44.8</a:t>
                      </a:r>
                      <a:endParaRPr lang="en-US" sz="1100" i="1" dirty="0">
                        <a:solidFill>
                          <a:srgbClr val="5F5F5F"/>
                        </a:solidFill>
                        <a:latin typeface="Calibri" panose="020F0502020204030204" pitchFamily="34" charset="0"/>
                      </a:endParaRPr>
                    </a:p>
                  </a:txBody>
                  <a:tcPr>
                    <a:solidFill>
                      <a:srgbClr val="FFFFFF"/>
                    </a:solidFill>
                  </a:tcPr>
                </a:tc>
                <a:tc>
                  <a:txBody>
                    <a:bodyPr/>
                    <a:lstStyle/>
                    <a:p>
                      <a:pPr algn="ctr"/>
                      <a:r>
                        <a:rPr lang="en-US" sz="1100" dirty="0" smtClean="0">
                          <a:solidFill>
                            <a:srgbClr val="5F5F5F"/>
                          </a:solidFill>
                        </a:rPr>
                        <a:t>97,391</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45.3</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32.1-52.6</a:t>
                      </a:r>
                      <a:endParaRPr lang="en-US" sz="1100" b="0" i="1" dirty="0">
                        <a:solidFill>
                          <a:srgbClr val="5F5F5F"/>
                        </a:solidFill>
                        <a:latin typeface="Calibri" panose="020F0502020204030204" pitchFamily="34" charset="0"/>
                      </a:endParaRPr>
                    </a:p>
                  </a:txBody>
                  <a:tcPr>
                    <a:solidFill>
                      <a:srgbClr val="FFFFFF"/>
                    </a:solidFill>
                  </a:tcPr>
                </a:tc>
                <a:extLst>
                  <a:ext uri="{0D108BD9-81ED-4DB2-BD59-A6C34878D82A}">
                    <a16:rowId xmlns:a16="http://schemas.microsoft.com/office/drawing/2014/main" val="10017"/>
                  </a:ext>
                </a:extLst>
              </a:tr>
              <a:tr h="267044">
                <a:tc>
                  <a:txBody>
                    <a:bodyPr/>
                    <a:lstStyle/>
                    <a:p>
                      <a:pPr marL="365760" algn="l"/>
                      <a:r>
                        <a:rPr lang="en-US" sz="1100" dirty="0" smtClean="0">
                          <a:solidFill>
                            <a:srgbClr val="5F5F5F"/>
                          </a:solidFill>
                        </a:rPr>
                        <a:t>Not treating water</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33</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36.3</a:t>
                      </a:r>
                      <a:endParaRPr lang="en-US" sz="1100" i="1" dirty="0">
                        <a:solidFill>
                          <a:srgbClr val="5F5F5F"/>
                        </a:solidFill>
                        <a:latin typeface="Calibri" panose="020F0502020204030204" pitchFamily="34" charset="0"/>
                      </a:endParaRPr>
                    </a:p>
                  </a:txBody>
                  <a:tcPr/>
                </a:tc>
                <a:tc>
                  <a:txBody>
                    <a:bodyPr/>
                    <a:lstStyle/>
                    <a:p>
                      <a:pPr algn="ctr"/>
                      <a:r>
                        <a:rPr lang="en-US" sz="1100" dirty="0" smtClean="0">
                          <a:solidFill>
                            <a:srgbClr val="5F5F5F"/>
                          </a:solidFill>
                        </a:rPr>
                        <a:t>35,317</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37.0</a:t>
                      </a:r>
                      <a:endParaRPr lang="en-US" sz="1100" i="1" dirty="0">
                        <a:solidFill>
                          <a:srgbClr val="5F5F5F"/>
                        </a:solidFill>
                        <a:latin typeface="Calibri" panose="020F0502020204030204" pitchFamily="34" charset="0"/>
                      </a:endParaRPr>
                    </a:p>
                  </a:txBody>
                  <a:tcPr>
                    <a:solidFill>
                      <a:srgbClr val="CFD9FA"/>
                    </a:solidFill>
                  </a:tcPr>
                </a:tc>
                <a:tc>
                  <a:txBody>
                    <a:bodyPr/>
                    <a:lstStyle/>
                    <a:p>
                      <a:pPr algn="ctr"/>
                      <a:r>
                        <a:rPr lang="en-US" sz="1100" dirty="0" smtClean="0">
                          <a:solidFill>
                            <a:srgbClr val="5F5F5F"/>
                          </a:solidFill>
                        </a:rPr>
                        <a:t>29.1-44.8</a:t>
                      </a:r>
                      <a:endParaRPr lang="en-US" sz="1100" b="0" i="1" dirty="0">
                        <a:solidFill>
                          <a:srgbClr val="5F5F5F"/>
                        </a:solidFill>
                        <a:latin typeface="Calibri" panose="020F0502020204030204" pitchFamily="34" charset="0"/>
                      </a:endParaRPr>
                    </a:p>
                  </a:txBody>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566828665"/>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Results </a:t>
            </a:r>
            <a:endParaRPr lang="en-US" dirty="0"/>
          </a:p>
        </p:txBody>
      </p:sp>
      <p:sp>
        <p:nvSpPr>
          <p:cNvPr id="3" name="Text Placeholder 2"/>
          <p:cNvSpPr>
            <a:spLocks noGrp="1"/>
          </p:cNvSpPr>
          <p:nvPr>
            <p:ph type="body" sz="quarter" idx="10"/>
          </p:nvPr>
        </p:nvSpPr>
        <p:spPr/>
        <p:txBody>
          <a:bodyPr/>
          <a:lstStyle/>
          <a:p>
            <a:r>
              <a:rPr lang="en-US" dirty="0"/>
              <a:t>≈43,000 households (19%) reported poor mental health</a:t>
            </a:r>
            <a:endParaRPr lang="en-US" sz="933" dirty="0"/>
          </a:p>
          <a:p>
            <a:r>
              <a:rPr lang="en-US" dirty="0"/>
              <a:t>≈13,000 households (6%) are not getting the medication they need</a:t>
            </a:r>
          </a:p>
          <a:p>
            <a:pPr lvl="1"/>
            <a:r>
              <a:rPr lang="en-US" dirty="0"/>
              <a:t>≈6,500 (3%) are not getting the oxygen supply they need</a:t>
            </a:r>
            <a:endParaRPr lang="en-US" sz="933" dirty="0"/>
          </a:p>
          <a:p>
            <a:r>
              <a:rPr lang="en-US" dirty="0"/>
              <a:t>≈67,000 households (31%) claimed that owning a pet prevented them from seeking shelter</a:t>
            </a:r>
            <a:endParaRPr lang="en-US" sz="933" dirty="0"/>
          </a:p>
          <a:p>
            <a:r>
              <a:rPr lang="en-US" dirty="0"/>
              <a:t>Of those using well or municipal water, 37% were not treating</a:t>
            </a:r>
            <a:endParaRPr lang="en-US" sz="933" dirty="0"/>
          </a:p>
          <a:p>
            <a:r>
              <a:rPr lang="en-US" dirty="0"/>
              <a:t>Of those using a generator, ≈7,500 households (6%) were indoors</a:t>
            </a:r>
          </a:p>
          <a:p>
            <a:pPr lvl="1"/>
            <a:r>
              <a:rPr lang="en-US" dirty="0"/>
              <a:t>An additional ≈6,000 (6%) of those using a generator outdoors were outdoor near an open window. </a:t>
            </a:r>
            <a:endParaRPr lang="en-US" sz="933" dirty="0"/>
          </a:p>
          <a:p>
            <a:r>
              <a:rPr lang="en-US" dirty="0"/>
              <a:t>37% of households had CO detectors, of which, only 65% were </a:t>
            </a:r>
            <a:r>
              <a:rPr lang="en-US" dirty="0" smtClean="0"/>
              <a:t>working</a:t>
            </a:r>
            <a:r>
              <a:rPr lang="en-US" dirty="0"/>
              <a:t/>
            </a:r>
            <a:br>
              <a:rPr lang="en-US" dirty="0"/>
            </a:br>
            <a:endParaRPr lang="en-US" dirty="0"/>
          </a:p>
          <a:p>
            <a:endParaRPr lang="en-US" dirty="0"/>
          </a:p>
        </p:txBody>
      </p:sp>
    </p:spTree>
    <p:extLst>
      <p:ext uri="{BB962C8B-B14F-4D97-AF65-F5344CB8AC3E}">
        <p14:creationId xmlns:p14="http://schemas.microsoft.com/office/powerpoint/2010/main" val="3472915032"/>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What Recommendations can be made?</a:t>
            </a:r>
          </a:p>
        </p:txBody>
      </p:sp>
      <p:sp>
        <p:nvSpPr>
          <p:cNvPr id="3" name="Text Placeholder 2"/>
          <p:cNvSpPr>
            <a:spLocks noGrp="1"/>
          </p:cNvSpPr>
          <p:nvPr>
            <p:ph type="body" sz="quarter" idx="10"/>
          </p:nvPr>
        </p:nvSpPr>
        <p:spPr/>
        <p:txBody>
          <a:bodyPr/>
          <a:lstStyle/>
          <a:p>
            <a:r>
              <a:rPr lang="en-US" dirty="0"/>
              <a:t>Deliver risk communication messages about carbon monoxide poisoning</a:t>
            </a:r>
          </a:p>
          <a:p>
            <a:pPr lvl="1"/>
            <a:r>
              <a:rPr lang="en-US" dirty="0"/>
              <a:t>Emphasize safe generator and safe kerosene/propane heater use</a:t>
            </a:r>
          </a:p>
          <a:p>
            <a:pPr lvl="1"/>
            <a:r>
              <a:rPr lang="en-US" dirty="0"/>
              <a:t>Employ early communication of prevention messages using appropriate media in </a:t>
            </a:r>
            <a:r>
              <a:rPr lang="en-US" dirty="0" smtClean="0"/>
              <a:t>future</a:t>
            </a:r>
            <a:endParaRPr lang="en-US" dirty="0"/>
          </a:p>
          <a:p>
            <a:r>
              <a:rPr lang="en-US" dirty="0"/>
              <a:t>Respond to the needs </a:t>
            </a:r>
            <a:r>
              <a:rPr lang="en-US" dirty="0" smtClean="0"/>
              <a:t>of supplemental oxygen-dependent people</a:t>
            </a:r>
            <a:endParaRPr lang="en-US" dirty="0"/>
          </a:p>
          <a:p>
            <a:r>
              <a:rPr lang="en-US" dirty="0"/>
              <a:t>Communicate about available mental health </a:t>
            </a:r>
            <a:r>
              <a:rPr lang="en-US" dirty="0" smtClean="0"/>
              <a:t>resources</a:t>
            </a:r>
            <a:endParaRPr lang="en-US" dirty="0"/>
          </a:p>
          <a:p>
            <a:r>
              <a:rPr lang="en-US" dirty="0"/>
              <a:t>Develop strategies to address community prescription medication needs</a:t>
            </a:r>
          </a:p>
          <a:p>
            <a:r>
              <a:rPr lang="en-US" dirty="0"/>
              <a:t>Consider establishing pet-friendly shelters</a:t>
            </a:r>
          </a:p>
          <a:p>
            <a:r>
              <a:rPr lang="en-US" dirty="0"/>
              <a:t>Conduct a follow-up CASPER in three weeks to determine if needs have been met and/or changed</a:t>
            </a:r>
          </a:p>
          <a:p>
            <a:endParaRPr lang="en-US" dirty="0"/>
          </a:p>
        </p:txBody>
      </p:sp>
    </p:spTree>
    <p:extLst>
      <p:ext uri="{BB962C8B-B14F-4D97-AF65-F5344CB8AC3E}">
        <p14:creationId xmlns:p14="http://schemas.microsoft.com/office/powerpoint/2010/main" val="505214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 Writing Considerations</a:t>
            </a:r>
            <a:endParaRPr lang="en-US" dirty="0"/>
          </a:p>
        </p:txBody>
      </p:sp>
      <p:sp>
        <p:nvSpPr>
          <p:cNvPr id="3" name="Text Placeholder 2"/>
          <p:cNvSpPr>
            <a:spLocks noGrp="1"/>
          </p:cNvSpPr>
          <p:nvPr>
            <p:ph type="body" sz="quarter" idx="10"/>
          </p:nvPr>
        </p:nvSpPr>
        <p:spPr/>
        <p:txBody>
          <a:bodyPr/>
          <a:lstStyle/>
          <a:p>
            <a:r>
              <a:rPr lang="en-US" dirty="0"/>
              <a:t>Who will draft the written report?</a:t>
            </a:r>
            <a:endParaRPr lang="en-US" sz="800" dirty="0"/>
          </a:p>
          <a:p>
            <a:r>
              <a:rPr lang="en-US" dirty="0"/>
              <a:t>How will you report the data?</a:t>
            </a:r>
            <a:endParaRPr lang="en-US" sz="800" dirty="0"/>
          </a:p>
          <a:p>
            <a:r>
              <a:rPr lang="en-US" dirty="0"/>
              <a:t>What are your deadlines?</a:t>
            </a:r>
          </a:p>
          <a:p>
            <a:r>
              <a:rPr lang="en-US" dirty="0"/>
              <a:t>Who is your audience?</a:t>
            </a:r>
          </a:p>
          <a:p>
            <a:r>
              <a:rPr lang="en-US" dirty="0"/>
              <a:t>How will you present your data?</a:t>
            </a:r>
          </a:p>
          <a:p>
            <a:r>
              <a:rPr lang="en-US" dirty="0"/>
              <a:t>What action will be taken based up on the results?</a:t>
            </a:r>
            <a:endParaRPr lang="en-US" sz="800" dirty="0"/>
          </a:p>
          <a:p>
            <a:r>
              <a:rPr lang="en-US" dirty="0"/>
              <a:t>Who should implement the recommendations?</a:t>
            </a:r>
          </a:p>
        </p:txBody>
      </p:sp>
    </p:spTree>
    <p:extLst>
      <p:ext uri="{BB962C8B-B14F-4D97-AF65-F5344CB8AC3E}">
        <p14:creationId xmlns:p14="http://schemas.microsoft.com/office/powerpoint/2010/main" val="2799121633"/>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draft the written report?</a:t>
            </a:r>
          </a:p>
        </p:txBody>
      </p:sp>
      <p:sp>
        <p:nvSpPr>
          <p:cNvPr id="3" name="Text Placeholder 2"/>
          <p:cNvSpPr>
            <a:spLocks noGrp="1"/>
          </p:cNvSpPr>
          <p:nvPr>
            <p:ph type="body" sz="quarter" idx="10"/>
          </p:nvPr>
        </p:nvSpPr>
        <p:spPr/>
        <p:txBody>
          <a:bodyPr/>
          <a:lstStyle/>
          <a:p>
            <a:r>
              <a:rPr lang="en-US" dirty="0"/>
              <a:t>Individual who drafts the report should be involved in all aspects of the CASPER </a:t>
            </a:r>
          </a:p>
          <a:p>
            <a:pPr lvl="1"/>
            <a:r>
              <a:rPr lang="en-US" dirty="0"/>
              <a:t>Including preparation phase so understands key objectives</a:t>
            </a:r>
          </a:p>
          <a:p>
            <a:r>
              <a:rPr lang="en-US" dirty="0"/>
              <a:t>Can begin to draft the report early</a:t>
            </a:r>
          </a:p>
          <a:p>
            <a:pPr lvl="1"/>
            <a:r>
              <a:rPr lang="en-US" dirty="0"/>
              <a:t>Background and methods are known prior to fieldwork</a:t>
            </a:r>
          </a:p>
          <a:p>
            <a:pPr lvl="1"/>
            <a:r>
              <a:rPr lang="en-US" dirty="0"/>
              <a:t>Table shells can be created to save time </a:t>
            </a:r>
          </a:p>
          <a:p>
            <a:pPr lvl="2"/>
            <a:r>
              <a:rPr lang="en-US" dirty="0"/>
              <a:t>During analysis only need to “plug in” numbers</a:t>
            </a:r>
          </a:p>
          <a:p>
            <a:pPr marL="0" indent="0">
              <a:buNone/>
            </a:pPr>
            <a:endParaRPr lang="en-US" dirty="0"/>
          </a:p>
        </p:txBody>
      </p:sp>
    </p:spTree>
    <p:extLst>
      <p:ext uri="{BB962C8B-B14F-4D97-AF65-F5344CB8AC3E}">
        <p14:creationId xmlns:p14="http://schemas.microsoft.com/office/powerpoint/2010/main" val="461066234"/>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500188" cy="857250"/>
          </a:xfrm>
        </p:spPr>
        <p:txBody>
          <a:bodyPr/>
          <a:lstStyle/>
          <a:p>
            <a:r>
              <a:rPr lang="en-US" dirty="0"/>
              <a:t>How will you report the data? What are your deadlines?</a:t>
            </a:r>
          </a:p>
        </p:txBody>
      </p:sp>
      <p:sp>
        <p:nvSpPr>
          <p:cNvPr id="3" name="Text Placeholder 2"/>
          <p:cNvSpPr>
            <a:spLocks noGrp="1"/>
          </p:cNvSpPr>
          <p:nvPr>
            <p:ph type="body" sz="quarter" idx="10"/>
          </p:nvPr>
        </p:nvSpPr>
        <p:spPr/>
        <p:txBody>
          <a:bodyPr/>
          <a:lstStyle/>
          <a:p>
            <a:r>
              <a:rPr lang="en-US" dirty="0"/>
              <a:t>Recommend two reports: preliminary presentation and final report </a:t>
            </a:r>
          </a:p>
          <a:p>
            <a:pPr lvl="1"/>
            <a:r>
              <a:rPr lang="en-US" dirty="0"/>
              <a:t>Preliminary presentation</a:t>
            </a:r>
          </a:p>
          <a:p>
            <a:pPr lvl="2"/>
            <a:r>
              <a:rPr lang="en-US" dirty="0"/>
              <a:t>Conducted within 36 hours of data collection</a:t>
            </a:r>
          </a:p>
          <a:p>
            <a:pPr lvl="2"/>
            <a:r>
              <a:rPr lang="en-US" dirty="0"/>
              <a:t>Include select preliminary key data </a:t>
            </a:r>
          </a:p>
          <a:p>
            <a:pPr lvl="2"/>
            <a:r>
              <a:rPr lang="en-US" dirty="0"/>
              <a:t>Presented to stakeholders for immediate action</a:t>
            </a:r>
          </a:p>
          <a:p>
            <a:pPr lvl="1"/>
            <a:r>
              <a:rPr lang="en-US" dirty="0"/>
              <a:t>Final report </a:t>
            </a:r>
          </a:p>
          <a:p>
            <a:pPr lvl="2"/>
            <a:r>
              <a:rPr lang="en-US" dirty="0"/>
              <a:t>Full report structure and include all data tables</a:t>
            </a:r>
          </a:p>
          <a:p>
            <a:pPr lvl="2"/>
            <a:r>
              <a:rPr lang="en-US" dirty="0"/>
              <a:t>More accurate and detailed; time for data cleaning </a:t>
            </a:r>
          </a:p>
          <a:p>
            <a:pPr lvl="2"/>
            <a:r>
              <a:rPr lang="en-US" dirty="0"/>
              <a:t>Widely distributed, potentially via publication</a:t>
            </a:r>
          </a:p>
          <a:p>
            <a:endParaRPr lang="en-US" dirty="0"/>
          </a:p>
        </p:txBody>
      </p:sp>
    </p:spTree>
    <p:extLst>
      <p:ext uri="{BB962C8B-B14F-4D97-AF65-F5344CB8AC3E}">
        <p14:creationId xmlns:p14="http://schemas.microsoft.com/office/powerpoint/2010/main" val="4227614736"/>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5979"/>
            <a:ext cx="8556171" cy="857250"/>
          </a:xfrm>
        </p:spPr>
        <p:txBody>
          <a:bodyPr/>
          <a:lstStyle/>
          <a:p>
            <a:r>
              <a:rPr lang="en-US" dirty="0"/>
              <a:t>Who is your audience? How will you present your data?</a:t>
            </a:r>
          </a:p>
        </p:txBody>
      </p:sp>
      <p:sp>
        <p:nvSpPr>
          <p:cNvPr id="3" name="Text Placeholder 2"/>
          <p:cNvSpPr>
            <a:spLocks noGrp="1"/>
          </p:cNvSpPr>
          <p:nvPr>
            <p:ph type="body" sz="quarter" idx="10"/>
          </p:nvPr>
        </p:nvSpPr>
        <p:spPr/>
        <p:txBody>
          <a:bodyPr/>
          <a:lstStyle/>
          <a:p>
            <a:r>
              <a:rPr lang="en-US" dirty="0"/>
              <a:t>May have more than one audience</a:t>
            </a:r>
            <a:endParaRPr lang="en-US" sz="1050" dirty="0"/>
          </a:p>
          <a:p>
            <a:pPr lvl="1"/>
            <a:r>
              <a:rPr lang="en-US" dirty="0"/>
              <a:t>Emergency managers</a:t>
            </a:r>
          </a:p>
          <a:p>
            <a:pPr lvl="1"/>
            <a:r>
              <a:rPr lang="en-US" dirty="0"/>
              <a:t>Epidemiologists</a:t>
            </a:r>
          </a:p>
          <a:p>
            <a:pPr lvl="1"/>
            <a:r>
              <a:rPr lang="en-US" dirty="0"/>
              <a:t>Politicians</a:t>
            </a:r>
          </a:p>
          <a:p>
            <a:pPr lvl="1"/>
            <a:r>
              <a:rPr lang="en-US" dirty="0"/>
              <a:t>Media</a:t>
            </a:r>
          </a:p>
          <a:p>
            <a:r>
              <a:rPr lang="en-US" dirty="0"/>
              <a:t>Data presentation</a:t>
            </a:r>
          </a:p>
          <a:p>
            <a:pPr lvl="1"/>
            <a:r>
              <a:rPr lang="en-US" dirty="0"/>
              <a:t>Simple, easy-to-read format</a:t>
            </a:r>
          </a:p>
          <a:p>
            <a:pPr lvl="1"/>
            <a:r>
              <a:rPr lang="en-US" dirty="0"/>
              <a:t>Tables or graphically</a:t>
            </a:r>
          </a:p>
          <a:p>
            <a:r>
              <a:rPr lang="en-US" dirty="0"/>
              <a:t>Link to original objectives </a:t>
            </a:r>
          </a:p>
          <a:p>
            <a:endParaRPr lang="en-US" dirty="0"/>
          </a:p>
        </p:txBody>
      </p:sp>
    </p:spTree>
    <p:extLst>
      <p:ext uri="{BB962C8B-B14F-4D97-AF65-F5344CB8AC3E}">
        <p14:creationId xmlns:p14="http://schemas.microsoft.com/office/powerpoint/2010/main" val="2291301250"/>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action will be taken based up on the results?</a:t>
            </a:r>
            <a:r>
              <a:rPr lang="en-US" sz="1000" dirty="0"/>
              <a:t>  </a:t>
            </a:r>
            <a:r>
              <a:rPr lang="en-US" dirty="0"/>
              <a:t>Who should implement them?</a:t>
            </a:r>
          </a:p>
        </p:txBody>
      </p:sp>
      <p:sp>
        <p:nvSpPr>
          <p:cNvPr id="3" name="Text Placeholder 2"/>
          <p:cNvSpPr>
            <a:spLocks noGrp="1"/>
          </p:cNvSpPr>
          <p:nvPr>
            <p:ph type="body" sz="quarter" idx="10"/>
          </p:nvPr>
        </p:nvSpPr>
        <p:spPr/>
        <p:txBody>
          <a:bodyPr/>
          <a:lstStyle/>
          <a:p>
            <a:r>
              <a:rPr lang="en-US" dirty="0"/>
              <a:t>Stakeholders that will play a key role in implementing any recommendations based on CASPER data should be involved beginning in the preparedness phase</a:t>
            </a:r>
          </a:p>
          <a:p>
            <a:r>
              <a:rPr lang="en-US" dirty="0"/>
              <a:t>During the preliminary report presentation, encourage conversation on how best to implement action</a:t>
            </a:r>
          </a:p>
          <a:p>
            <a:pPr lvl="1"/>
            <a:r>
              <a:rPr lang="en-US" dirty="0"/>
              <a:t>Assign roles, when possible, for actionable items  </a:t>
            </a:r>
          </a:p>
          <a:p>
            <a:endParaRPr lang="en-US" dirty="0"/>
          </a:p>
        </p:txBody>
      </p:sp>
    </p:spTree>
    <p:extLst>
      <p:ext uri="{BB962C8B-B14F-4D97-AF65-F5344CB8AC3E}">
        <p14:creationId xmlns:p14="http://schemas.microsoft.com/office/powerpoint/2010/main" val="2287370806"/>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CASPER Review</a:t>
            </a:r>
            <a:endParaRPr lang="en-US" dirty="0"/>
          </a:p>
        </p:txBody>
      </p:sp>
      <p:sp>
        <p:nvSpPr>
          <p:cNvPr id="3" name="Text Placeholder 2"/>
          <p:cNvSpPr>
            <a:spLocks noGrp="1"/>
          </p:cNvSpPr>
          <p:nvPr>
            <p:ph type="body" sz="quarter" idx="10"/>
          </p:nvPr>
        </p:nvSpPr>
        <p:spPr>
          <a:xfrm>
            <a:off x="457201" y="1158875"/>
            <a:ext cx="4578626" cy="3341688"/>
          </a:xfrm>
        </p:spPr>
        <p:txBody>
          <a:bodyPr/>
          <a:lstStyle/>
          <a:p>
            <a:r>
              <a:rPr lang="en-US" dirty="0"/>
              <a:t>Quick, inexpensive, and flexible household assessment</a:t>
            </a:r>
          </a:p>
          <a:p>
            <a:r>
              <a:rPr lang="en-US" dirty="0"/>
              <a:t>Valid and reliable methodology </a:t>
            </a:r>
          </a:p>
          <a:p>
            <a:pPr lvl="1"/>
            <a:r>
              <a:rPr lang="en-US" dirty="0"/>
              <a:t>Designed to provide population estimates </a:t>
            </a:r>
          </a:p>
          <a:p>
            <a:r>
              <a:rPr lang="en-US" dirty="0"/>
              <a:t>May be used throughout disaster cycle or in non-emergent situations</a:t>
            </a:r>
          </a:p>
          <a:p>
            <a:endParaRPr lang="en-US" dirty="0"/>
          </a:p>
        </p:txBody>
      </p:sp>
      <p:pic>
        <p:nvPicPr>
          <p:cNvPr id="4" name="Picture 3"/>
          <p:cNvPicPr>
            <a:picLocks noChangeAspect="1"/>
          </p:cNvPicPr>
          <p:nvPr/>
        </p:nvPicPr>
        <p:blipFill rotWithShape="1">
          <a:blip r:embed="rId2"/>
          <a:srcRect l="61761" t="10530" r="12138" b="5957"/>
          <a:stretch/>
        </p:blipFill>
        <p:spPr>
          <a:xfrm>
            <a:off x="5340626" y="457295"/>
            <a:ext cx="3478807" cy="4452300"/>
          </a:xfrm>
          <a:prstGeom prst="rect">
            <a:avLst/>
          </a:prstGeom>
        </p:spPr>
      </p:pic>
    </p:spTree>
    <p:extLst>
      <p:ext uri="{BB962C8B-B14F-4D97-AF65-F5344CB8AC3E}">
        <p14:creationId xmlns:p14="http://schemas.microsoft.com/office/powerpoint/2010/main" val="278004108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CASPER Case Study</a:t>
            </a:r>
            <a:endParaRPr lang="en-US" dirty="0"/>
          </a:p>
        </p:txBody>
      </p:sp>
      <p:sp>
        <p:nvSpPr>
          <p:cNvPr id="5" name="Subtitle 4"/>
          <p:cNvSpPr>
            <a:spLocks noGrp="1"/>
          </p:cNvSpPr>
          <p:nvPr>
            <p:ph type="subTitle" idx="1"/>
          </p:nvPr>
        </p:nvSpPr>
        <p:spPr>
          <a:xfrm>
            <a:off x="111968" y="3581426"/>
            <a:ext cx="8948056" cy="342900"/>
          </a:xfrm>
        </p:spPr>
        <p:txBody>
          <a:bodyPr/>
          <a:lstStyle/>
          <a:p>
            <a:r>
              <a:rPr lang="en-US" b="0" dirty="0" smtClean="0">
                <a:solidFill>
                  <a:schemeClr val="bg2">
                    <a:lumMod val="50000"/>
                  </a:schemeClr>
                </a:solidFill>
              </a:rPr>
              <a:t>Amy Helene Schnall MPH					             </a:t>
            </a:r>
            <a:r>
              <a:rPr lang="en-US" b="0" u="sng" dirty="0" smtClean="0">
                <a:solidFill>
                  <a:schemeClr val="bg2">
                    <a:lumMod val="50000"/>
                  </a:schemeClr>
                </a:solidFill>
              </a:rPr>
              <a:t>GHU5@cdc.gov</a:t>
            </a:r>
            <a:r>
              <a:rPr lang="en-US" b="0" dirty="0" smtClean="0">
                <a:solidFill>
                  <a:schemeClr val="bg2">
                    <a:lumMod val="50000"/>
                  </a:schemeClr>
                </a:solidFill>
              </a:rPr>
              <a:t>		</a:t>
            </a:r>
            <a:r>
              <a:rPr lang="en-US" dirty="0" smtClean="0">
                <a:solidFill>
                  <a:schemeClr val="bg2">
                    <a:lumMod val="50000"/>
                  </a:schemeClr>
                </a:solidFill>
              </a:rPr>
              <a:t>	</a:t>
            </a:r>
            <a:endParaRPr lang="en-US" dirty="0">
              <a:solidFill>
                <a:schemeClr val="bg2">
                  <a:lumMod val="50000"/>
                </a:schemeClr>
              </a:solidFill>
            </a:endParaRPr>
          </a:p>
        </p:txBody>
      </p:sp>
    </p:spTree>
    <p:extLst>
      <p:ext uri="{BB962C8B-B14F-4D97-AF65-F5344CB8AC3E}">
        <p14:creationId xmlns:p14="http://schemas.microsoft.com/office/powerpoint/2010/main" val="3618441384"/>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7.0&quot;&gt;&lt;object type=&quot;1&quot; unique_id=&quot;10001&quot;&gt;&lt;object type=&quot;2&quot; unique_id=&quot;73232&quot;&gt;&lt;object type=&quot;3&quot; unique_id=&quot;73233&quot;&gt;&lt;property id=&quot;20148&quot; value=&quot;5&quot;/&gt;&lt;property id=&quot;20300&quot; value=&quot;Slide 1 - &amp;quot;Community Assessment for Public Health Emergency Response (CASPER)&amp;quot;&quot;/&gt;&lt;property id=&quot;20307&quot; value=&quot;257&quot;/&gt;&lt;/object&gt;&lt;object type=&quot;3&quot; unique_id=&quot;73237&quot;&gt;&lt;property id=&quot;20148&quot; value=&quot;5&quot;/&gt;&lt;property id=&quot;20300&quot; value=&quot;Slide 2&quot;/&gt;&lt;property id=&quot;20307&quot; value=&quot;309&quot;/&gt;&lt;/object&gt;&lt;object type=&quot;3&quot; unique_id=&quot;73241&quot;&gt;&lt;property id=&quot;20148&quot; value=&quot;5&quot;/&gt;&lt;property id=&quot;20300&quot; value=&quot;Slide 3 - &amp;quot;HSB Tools to Address Challenges&amp;quot;&quot;/&gt;&lt;property id=&quot;20307&quot; value=&quot;306&quot;/&gt;&lt;/object&gt;&lt;object type=&quot;3&quot; unique_id=&quot;73243&quot;&gt;&lt;property id=&quot;20148&quot; value=&quot;5&quot;/&gt;&lt;property id=&quot;20300&quot; value=&quot;Slide 4 - &amp;quot;What CASPER is&amp;quot;&quot;/&gt;&lt;property id=&quot;20307&quot; value=&quot;308&quot;/&gt;&lt;/object&gt;&lt;object type=&quot;3&quot; unique_id=&quot;75027&quot;&gt;&lt;property id=&quot;20148&quot; value=&quot;5&quot;/&gt;&lt;property id=&quot;20300&quot; value=&quot;Slide 5 - &amp;quot;What CASPER is NOT&amp;quot;&quot;/&gt;&lt;property id=&quot;20307&quot; value=&quot;310&quot;/&gt;&lt;/object&gt;&lt;object type=&quot;3&quot; unique_id=&quot;75028&quot;&gt;&lt;property id=&quot;20148&quot; value=&quot;5&quot;/&gt;&lt;property id=&quot;20300&quot; value=&quot;Slide 6 - &amp;quot;Advantages of CASPER&amp;quot;&quot;/&gt;&lt;property id=&quot;20307&quot; value=&quot;311&quot;/&gt;&lt;/object&gt;&lt;object type=&quot;3&quot; unique_id=&quot;75029&quot;&gt;&lt;property id=&quot;20148&quot; value=&quot;5&quot;/&gt;&lt;property id=&quot;20300&quot; value=&quot;Slide 7 - &amp;quot;CASPER Phases&amp;quot;&quot;/&gt;&lt;property id=&quot;20307&quot; value=&quot;312&quot;/&gt;&lt;/object&gt;&lt;object type=&quot;3&quot; unique_id=&quot;75030&quot;&gt;&lt;property id=&quot;20148&quot; value=&quot;5&quot;/&gt;&lt;property id=&quot;20300&quot; value=&quot;Slide 8 - &amp;quot;When to Conduct CASPER&amp;quot;&quot;/&gt;&lt;property id=&quot;20307&quot; value=&quot;314&quot;/&gt;&lt;/object&gt;&lt;object type=&quot;3&quot; unique_id=&quot;75031&quot;&gt;&lt;property id=&quot;20148&quot; value=&quot;5&quot;/&gt;&lt;property id=&quot;20300&quot; value=&quot;Slide 9 - &amp;quot;Use of CASPER Across the Disaster Life Cycle&amp;quot;&quot;/&gt;&lt;property id=&quot;20307&quot; value=&quot;315&quot;/&gt;&lt;/object&gt;&lt;object type=&quot;3&quot; unique_id=&quot;75033&quot;&gt;&lt;property id=&quot;20148&quot; value=&quot;5&quot;/&gt;&lt;property id=&quot;20300&quot; value=&quot;Slide 12 - &amp;quot;Non-disaster Uses of CASPER&amp;quot;&quot;/&gt;&lt;property id=&quot;20307&quot; value=&quot;316&quot;/&gt;&lt;/object&gt;&lt;object type=&quot;3&quot; unique_id=&quot;75034&quot;&gt;&lt;property id=&quot;20148&quot; value=&quot;5&quot;/&gt;&lt;property id=&quot;20300&quot; value=&quot;Slide 14 - &amp;quot;Impact of PAST CASPERs&amp;quot;&quot;/&gt;&lt;property id=&quot;20307&quot; value=&quot;317&quot;/&gt;&lt;/object&gt;&lt;object type=&quot;3&quot; unique_id=&quot;75035&quot;&gt;&lt;property id=&quot;20148&quot; value=&quot;5&quot;/&gt;&lt;property id=&quot;20300&quot; value=&quot;Slide 15 - &amp;quot;Requesting CASPER&amp;quot;&quot;/&gt;&lt;property id=&quot;20307&quot; value=&quot;318&quot;/&gt;&lt;/object&gt;&lt;object type=&quot;3&quot; unique_id=&quot;75036&quot;&gt;&lt;property id=&quot;20148&quot; value=&quot;5&quot;/&gt;&lt;property id=&quot;20300&quot; value=&quot;Slide 16 - &amp;quot;CASPER Trainings 2010-2016&amp;quot;&quot;/&gt;&lt;property id=&quot;20307&quot; value=&quot;319&quot;/&gt;&lt;/object&gt;&lt;object type=&quot;3&quot; unique_id=&quot;75038&quot;&gt;&lt;property id=&quot;20148&quot; value=&quot;5&quot;/&gt;&lt;property id=&quot;20300&quot; value=&quot;Slide 28 - &amp;quot;Preparing for CASPER&amp;quot;&quot;/&gt;&lt;property id=&quot;20307&quot; value=&quot;370&quot;/&gt;&lt;/object&gt;&lt;object type=&quot;3&quot; unique_id=&quot;75039&quot;&gt;&lt;property id=&quot;20148&quot; value=&quot;5&quot;/&gt;&lt;property id=&quot;20300&quot; value=&quot;Slide 29 - &amp;quot;CASPER Phases&amp;quot;&quot;/&gt;&lt;property id=&quot;20307&quot; value=&quot;348&quot;/&gt;&lt;/object&gt;&lt;object type=&quot;3&quot; unique_id=&quot;75040&quot;&gt;&lt;property id=&quot;20148&quot; value=&quot;5&quot;/&gt;&lt;property id=&quot;20300&quot; value=&quot;Slide 30 - &amp;quot;Preparing for CASPER&amp;quot;&quot;/&gt;&lt;property id=&quot;20307&quot; value=&quot;322&quot;/&gt;&lt;/object&gt;&lt;object type=&quot;3&quot; unique_id=&quot;75041&quot;&gt;&lt;property id=&quot;20148&quot; value=&quot;5&quot;/&gt;&lt;property id=&quot;20300&quot; value=&quot;Slide 31 - &amp;quot;Determine Objectives&amp;quot;&quot;/&gt;&lt;property id=&quot;20307&quot; value=&quot;323&quot;/&gt;&lt;/object&gt;&lt;object type=&quot;3&quot; unique_id=&quot;75042&quot;&gt;&lt;property id=&quot;20148&quot; value=&quot;5&quot;/&gt;&lt;property id=&quot;20300&quot; value=&quot;Slide 32 - &amp;quot;Develop data collection forms&amp;quot;&quot;/&gt;&lt;property id=&quot;20307&quot; value=&quot;324&quot;/&gt;&lt;/object&gt;&lt;object type=&quot;3&quot; unique_id=&quot;75043&quot;&gt;&lt;property id=&quot;20148&quot; value=&quot;5&quot;/&gt;&lt;property id=&quot;20300&quot; value=&quot;Slide 33 - &amp;quot;Survey Opening: Consent Script&amp;quot;&quot;/&gt;&lt;property id=&quot;20307&quot; value=&quot;325&quot;/&gt;&lt;/object&gt;&lt;object type=&quot;3&quot; unique_id=&quot;75045&quot;&gt;&lt;property id=&quot;20148&quot; value=&quot;5&quot;/&gt;&lt;property id=&quot;20300&quot; value=&quot;Slide 34 - &amp;quot;Data Collection Options&amp;quot;&quot;/&gt;&lt;property id=&quot;20307&quot; value=&quot;327&quot;/&gt;&lt;/object&gt;&lt;object type=&quot;3&quot; unique_id=&quot;75046&quot;&gt;&lt;property id=&quot;20148&quot; value=&quot;5&quot;/&gt;&lt;property id=&quot;20300&quot; value=&quot;Slide 35 - &amp;quot;Developing the CASPER Questionnaire&amp;quot;&quot;/&gt;&lt;property id=&quot;20307&quot; value=&quot;328&quot;/&gt;&lt;/object&gt;&lt;object type=&quot;3&quot; unique_id=&quot;75047&quot;&gt;&lt;property id=&quot;20148&quot; value=&quot;5&quot;/&gt;&lt;property id=&quot;20300&quot; value=&quot;Slide 36 - &amp;quot;Finding Pre-Existing Questions for CASPER&amp;quot;&quot;/&gt;&lt;property id=&quot;20307&quot; value=&quot;329&quot;/&gt;&lt;/object&gt;&lt;object type=&quot;3&quot; unique_id=&quot;75048&quot;&gt;&lt;property id=&quot;20148&quot; value=&quot;5&quot;/&gt;&lt;property id=&quot;20300&quot; value=&quot;Slide 37 - &amp;quot;Developing Questions&amp;quot;&quot;/&gt;&lt;property id=&quot;20307&quot; value=&quot;330&quot;/&gt;&lt;/object&gt;&lt;object type=&quot;3&quot; unique_id=&quot;75049&quot;&gt;&lt;property id=&quot;20148&quot; value=&quot;5&quot;/&gt;&lt;property id=&quot;20300&quot; value=&quot;Slide 38 - &amp;quot;Example: Questionnaires&amp;quot;&quot;/&gt;&lt;property id=&quot;20307&quot; value=&quot;331&quot;/&gt;&lt;/object&gt;&lt;object type=&quot;3&quot; unique_id=&quot;75050&quot;&gt;&lt;property id=&quot;20148&quot; value=&quot;5&quot;/&gt;&lt;property id=&quot;20300&quot; value=&quot;Slide 39 - &amp;quot;Question Wording: Example I&amp;quot;&quot;/&gt;&lt;property id=&quot;20307&quot; value=&quot;332&quot;/&gt;&lt;/object&gt;&lt;object type=&quot;3&quot; unique_id=&quot;75051&quot;&gt;&lt;property id=&quot;20148&quot; value=&quot;5&quot;/&gt;&lt;property id=&quot;20300&quot; value=&quot;Slide 40 - &amp;quot;Question Wording: Example I&amp;quot;&quot;/&gt;&lt;property id=&quot;20307&quot; value=&quot;333&quot;/&gt;&lt;/object&gt;&lt;object type=&quot;3&quot; unique_id=&quot;75052&quot;&gt;&lt;property id=&quot;20148&quot; value=&quot;5&quot;/&gt;&lt;property id=&quot;20300&quot; value=&quot;Slide 41 - &amp;quot;Question Wording: Example II&amp;quot;&quot;/&gt;&lt;property id=&quot;20307&quot; value=&quot;334&quot;/&gt;&lt;/object&gt;&lt;object type=&quot;3&quot; unique_id=&quot;75056&quot;&gt;&lt;property id=&quot;20148&quot; value=&quot;5&quot;/&gt;&lt;property id=&quot;20300&quot; value=&quot;Slide 46 - &amp;quot;Question Wording: Example IV&amp;quot;&quot;/&gt;&lt;property id=&quot;20307&quot; value=&quot;338&quot;/&gt;&lt;/object&gt;&lt;object type=&quot;3&quot; unique_id=&quot;75057&quot;&gt;&lt;property id=&quot;20148&quot; value=&quot;5&quot;/&gt;&lt;property id=&quot;20300&quot; value=&quot;Slide 47 - &amp;quot;Question Wording: Example V&amp;quot;&quot;/&gt;&lt;property id=&quot;20307&quot; value=&quot;339&quot;/&gt;&lt;/object&gt;&lt;object type=&quot;3&quot; unique_id=&quot;75058&quot;&gt;&lt;property id=&quot;20148&quot; value=&quot;5&quot;/&gt;&lt;property id=&quot;20300&quot; value=&quot;Slide 50 - &amp;quot;Question Wording: Example VI&amp;quot;&quot;/&gt;&lt;property id=&quot;20307&quot; value=&quot;340&quot;/&gt;&lt;/object&gt;&lt;object type=&quot;3&quot; unique_id=&quot;75059&quot;&gt;&lt;property id=&quot;20148&quot; value=&quot;5&quot;/&gt;&lt;property id=&quot;20300&quot; value=&quot;Slide 51 - &amp;quot;Refining Content&amp;quot;&quot;/&gt;&lt;property id=&quot;20307&quot; value=&quot;341&quot;/&gt;&lt;/object&gt;&lt;object type=&quot;3&quot; unique_id=&quot;75063&quot;&gt;&lt;property id=&quot;20148&quot; value=&quot;5&quot;/&gt;&lt;property id=&quot;20300&quot; value=&quot;Slide 52 - &amp;quot;ACTIVITY: Questionnaire Design&amp;quot;&quot;/&gt;&lt;property id=&quot;20307&quot; value=&quot;369&quot;/&gt;&lt;/object&gt;&lt;object type=&quot;3&quot; unique_id=&quot;75064&quot;&gt;&lt;property id=&quot;20148&quot; value=&quot;5&quot;/&gt;&lt;property id=&quot;20300&quot; value=&quot;Slide 53 - &amp;quot;Activity Instructions &amp;quot;&quot;/&gt;&lt;property id=&quot;20307&quot; value=&quot;346&quot;/&gt;&lt;/object&gt;&lt;object type=&quot;3&quot; unique_id=&quot;75065&quot;&gt;&lt;property id=&quot;20148&quot; value=&quot;5&quot;/&gt;&lt;property id=&quot;20300&quot; value=&quot;Slide 54 - &amp;quot;CASPER Sampling (First Stage)&amp;quot;&quot;/&gt;&lt;property id=&quot;20307&quot; value=&quot;350&quot;/&gt;&lt;/object&gt;&lt;object type=&quot;3&quot; unique_id=&quot;75066&quot;&gt;&lt;property id=&quot;20148&quot; value=&quot;5&quot;/&gt;&lt;property id=&quot;20300&quot; value=&quot;Slide 55 - &amp;quot;CASPER Phases&amp;quot;&quot;/&gt;&lt;property id=&quot;20307&quot; value=&quot;349&quot;/&gt;&lt;/object&gt;&lt;object type=&quot;3&quot; unique_id=&quot;75067&quot;&gt;&lt;property id=&quot;20148&quot; value=&quot;5&quot;/&gt;&lt;property id=&quot;20300&quot; value=&quot;Slide 56 - &amp;quot;Determine Sampling Frame&amp;quot;&quot;/&gt;&lt;property id=&quot;20307&quot; value=&quot;351&quot;/&gt;&lt;/object&gt;&lt;object type=&quot;3&quot; unique_id=&quot;75068&quot;&gt;&lt;property id=&quot;20148&quot; value=&quot;5&quot;/&gt;&lt;property id=&quot;20300&quot; value=&quot;Slide 57 - &amp;quot;Considerations for Choosing an Assessment Area(s)&amp;quot;&quot;/&gt;&lt;property id=&quot;20307&quot; value=&quot;352&quot;/&gt;&lt;/object&gt;&lt;object type=&quot;3&quot; unique_id=&quot;75069&quot;&gt;&lt;property id=&quot;20148&quot; value=&quot;5&quot;/&gt;&lt;property id=&quot;20300&quot; value=&quot;Slide 58 - &amp;quot;Kentucky – Health Districts&amp;quot;&quot;/&gt;&lt;property id=&quot;20307&quot; value=&quot;353&quot;/&gt;&lt;/object&gt;&lt;object type=&quot;3&quot; unique_id=&quot;75070&quot;&gt;&lt;property id=&quot;20148&quot; value=&quot;5&quot;/&gt;&lt;property id=&quot;20300&quot; value=&quot;Slide 59 - &amp;quot;Texas - County&amp;quot;&quot;/&gt;&lt;property id=&quot;20307&quot; value=&quot;354&quot;/&gt;&lt;/object&gt;&lt;object type=&quot;3&quot; unique_id=&quot;75071&quot;&gt;&lt;property id=&quot;20148&quot; value=&quot;5&quot;/&gt;&lt;property id=&quot;20300&quot; value=&quot;Slide 60 - &amp;quot;Alabama – Key Landmarks&amp;quot;&quot;/&gt;&lt;property id=&quot;20307&quot; value=&quot;355&quot;/&gt;&lt;/object&gt;&lt;object type=&quot;3&quot; unique_id=&quot;75072&quot;&gt;&lt;property id=&quot;20148&quot; value=&quot;5&quot;/&gt;&lt;property id=&quot;20300&quot; value=&quot;Slide 61 - &amp;quot;STAGE 1: Selecting 30 CLUSTERS&amp;quot;&quot;/&gt;&lt;property id=&quot;20307&quot; value=&quot;371&quot;/&gt;&lt;/object&gt;&lt;object type=&quot;3&quot; unique_id=&quot;75073&quot;&gt;&lt;property id=&quot;20148&quot; value=&quot;5&quot;/&gt;&lt;property id=&quot;20300&quot; value=&quot;Slide 62 - &amp;quot;Stage 1: Selecting Clusters&amp;quot;&quot;/&gt;&lt;property id=&quot;20307&quot; value=&quot;356&quot;/&gt;&lt;/object&gt;&lt;object type=&quot;3&quot; unique_id=&quot;75074&quot;&gt;&lt;property id=&quot;20148&quot; value=&quot;5&quot;/&gt;&lt;property id=&quot;20300&quot; value=&quot;Slide 63 - &amp;quot;Stage 1 Overview&amp;quot;&quot;/&gt;&lt;property id=&quot;20307&quot; value=&quot;357&quot;/&gt;&lt;/object&gt;&lt;object type=&quot;3&quot; unique_id=&quot;75075&quot;&gt;&lt;property id=&quot;20148&quot; value=&quot;5&quot;/&gt;&lt;property id=&quot;20300&quot; value=&quot;Slide 64 - &amp;quot;Census FactFinder2 Website: County Level&amp;quot;&quot;/&gt;&lt;property id=&quot;20307&quot; value=&quot;358&quot;/&gt;&lt;/object&gt;&lt;object type=&quot;3&quot; unique_id=&quot;75076&quot;&gt;&lt;property id=&quot;20148&quot; value=&quot;5&quot;/&gt;&lt;property id=&quot;20300&quot; value=&quot;Slide 65 - &amp;quot;Download All Blocks within the Selected County&amp;quot;&quot;/&gt;&lt;property id=&quot;20307&quot; value=&quot;359&quot;/&gt;&lt;/object&gt;&lt;object type=&quot;3&quot; unique_id=&quot;75077&quot;&gt;&lt;property id=&quot;20148&quot; value=&quot;5&quot;/&gt;&lt;property id=&quot;20300&quot; value=&quot;Slide 66 - &amp;quot;Assign All Households a Number: =G2+F3&amp;quot;&quot;/&gt;&lt;property id=&quot;20307&quot; value=&quot;360&quot;/&gt;&lt;/object&gt;&lt;object type=&quot;3&quot; unique_id=&quot;75078&quot;&gt;&lt;property id=&quot;20148&quot; value=&quot;5&quot;/&gt;&lt;property id=&quot;20300&quot; value=&quot;Slide 67 - &amp;quot;Choose the 30 Clusters&amp;quot;&quot;/&gt;&lt;property id=&quot;20307&quot; value=&quot;361&quot;/&gt;&lt;/object&gt;&lt;object type=&quot;3&quot; unique_id=&quot;75079&quot;&gt;&lt;property id=&quot;20148&quot; value=&quot;5&quot;/&gt;&lt;property id=&quot;20300&quot; value=&quot;Slide 68 - &amp;quot;The 30 Random Numbers&amp;quot;&quot;/&gt;&lt;property id=&quot;20307&quot; value=&quot;362&quot;/&gt;&lt;/object&gt;&lt;object type=&quot;3&quot; unique_id=&quot;75080&quot;&gt;&lt;property id=&quot;20148&quot; value=&quot;5&quot;/&gt;&lt;property id=&quot;20300&quot; value=&quot;Slide 69 - &amp;quot;Match Random Number to the Corresponding Cluster&amp;quot;&quot;/&gt;&lt;property id=&quot;20307&quot; value=&quot;363&quot;/&gt;&lt;/object&gt;&lt;object type=&quot;3&quot; unique_id=&quot;75082&quot;&gt;&lt;property id=&quot;20148&quot; value=&quot;5&quot;/&gt;&lt;property id=&quot;20300&quot; value=&quot;Slide 71 - &amp;quot;NOTE: Clusters Can be Selected Twice (or More!)&amp;quot;&quot;/&gt;&lt;property id=&quot;20307&quot; value=&quot;365&quot;/&gt;&lt;/object&gt;&lt;object type=&quot;3&quot; unique_id=&quot;75083&quot;&gt;&lt;property id=&quot;20148&quot; value=&quot;5&quot;/&gt;&lt;property id=&quot;20300&quot; value=&quot;Slide 72 - &amp;quot;Create Maps in TigerWeb2010&amp;quot;&quot;/&gt;&lt;property id=&quot;20307&quot; value=&quot;366&quot;/&gt;&lt;/object&gt;&lt;object type=&quot;3&quot; unique_id=&quot;75084&quot;&gt;&lt;property id=&quot;20148&quot; value=&quot;5&quot;/&gt;&lt;property id=&quot;20300&quot; value=&quot;Slide 73 - &amp;quot;Cluster 1: Base&amp;quot;&quot;/&gt;&lt;property id=&quot;20307&quot; value=&quot;367&quot;/&gt;&lt;/object&gt;&lt;object type=&quot;3&quot; unique_id=&quot;75086&quot;&gt;&lt;property id=&quot;20148&quot; value=&quot;5&quot;/&gt;&lt;property id=&quot;20300&quot; value=&quot;Slide 75 - &amp;quot;ArcGIS 10 CASPER Toolkit&amp;quot;&quot;/&gt;&lt;property id=&quot;20307&quot; value=&quot;374&quot;/&gt;&lt;/object&gt;&lt;object type=&quot;3&quot; unique_id=&quot;75097&quot;&gt;&lt;property id=&quot;20148&quot; value=&quot;5&quot;/&gt;&lt;property id=&quot;20300&quot; value=&quot;Slide 86 - &amp;quot;Conducting CASPER in the Field&amp;quot;&quot;/&gt;&lt;property id=&quot;20307&quot; value=&quot;372&quot;/&gt;&lt;/object&gt;&lt;object type=&quot;3&quot; unique_id=&quot;75098&quot;&gt;&lt;property id=&quot;20148&quot; value=&quot;5&quot;/&gt;&lt;property id=&quot;20300&quot; value=&quot;Slide 87 - &amp;quot;CASPER Phases&amp;quot;&quot;/&gt;&lt;property id=&quot;20307&quot; value=&quot;373&quot;/&gt;&lt;/object&gt;&lt;object type=&quot;3&quot; unique_id=&quot;75099&quot;&gt;&lt;property id=&quot;20148&quot; value=&quot;5&quot;/&gt;&lt;property id=&quot;20300&quot; value=&quot;Slide 88 - &amp;quot;Public Notice of CASPER&amp;quot;&quot;/&gt;&lt;property id=&quot;20307&quot; value=&quot;385&quot;/&gt;&lt;/object&gt;&lt;object type=&quot;3&quot; unique_id=&quot;75100&quot;&gt;&lt;property id=&quot;20148&quot; value=&quot;5&quot;/&gt;&lt;property id=&quot;20300&quot; value=&quot;Slide 89 - &amp;quot;Example: Press Release &amp;quot;&quot;/&gt;&lt;property id=&quot;20307&quot; value=&quot;386&quot;/&gt;&lt;/object&gt;&lt;object type=&quot;3&quot; unique_id=&quot;75101&quot;&gt;&lt;property id=&quot;20148&quot; value=&quot;5&quot;/&gt;&lt;property id=&quot;20300&quot; value=&quot;Slide 90 - &amp;quot;CASPER Teams&amp;quot;&quot;/&gt;&lt;property id=&quot;20307&quot; value=&quot;387&quot;/&gt;&lt;/object&gt;&lt;object type=&quot;3&quot; unique_id=&quot;75102&quot;&gt;&lt;property id=&quot;20148&quot; value=&quot;5&quot;/&gt;&lt;property id=&quot;20300&quot; value=&quot;Slide 91 - &amp;quot;Just-In-Time Training&amp;quot;&quot;/&gt;&lt;property id=&quot;20307&quot; value=&quot;388&quot;/&gt;&lt;/object&gt;&lt;object type=&quot;3&quot; unique_id=&quot;75103&quot;&gt;&lt;property id=&quot;20148&quot; value=&quot;5&quot;/&gt;&lt;property id=&quot;20300&quot; value=&quot;Slide 92 - &amp;quot;Standardization Procedures&amp;quot;&quot;/&gt;&lt;property id=&quot;20307&quot; value=&quot;389&quot;/&gt;&lt;/object&gt;&lt;object type=&quot;3&quot; unique_id=&quot;75104&quot;&gt;&lt;property id=&quot;20148&quot; value=&quot;5&quot;/&gt;&lt;property id=&quot;20300&quot; value=&quot;Slide 93 - &amp;quot;Safety Briefing&amp;quot;&quot;/&gt;&lt;property id=&quot;20307&quot; value=&quot;390&quot;/&gt;&lt;/object&gt;&lt;object type=&quot;3&quot; unique_id=&quot;75105&quot;&gt;&lt;property id=&quot;20148&quot; value=&quot;5&quot;/&gt;&lt;property id=&quot;20300&quot; value=&quot;Slide 94 - &amp;quot;Supplies and Materials&amp;quot;&quot;/&gt;&lt;property id=&quot;20307&quot; value=&quot;391&quot;/&gt;&lt;/object&gt;&lt;object type=&quot;3&quot; unique_id=&quot;75106&quot;&gt;&lt;property id=&quot;20148&quot; value=&quot;5&quot;/&gt;&lt;property id=&quot;20300&quot; value=&quot;Slide 95 - &amp;quot;Providing Public Health Information&amp;quot;&quot;/&gt;&lt;property id=&quot;20307&quot; value=&quot;392&quot;/&gt;&lt;/object&gt;&lt;object type=&quot;3&quot; unique_id=&quot;75107&quot;&gt;&lt;property id=&quot;20148&quot; value=&quot;5&quot;/&gt;&lt;property id=&quot;20300&quot; value=&quot;Slide 96 - &amp;quot;Stage 2 Sampling: Systematic Sampling of Households&amp;quot;&quot;/&gt;&lt;property id=&quot;20307&quot; value=&quot;393&quot;/&gt;&lt;/object&gt;&lt;object type=&quot;3&quot; unique_id=&quot;75108&quot;&gt;&lt;property id=&quot;20148&quot; value=&quot;5&quot;/&gt;&lt;property id=&quot;20300&quot; value=&quot;Slide 97 - &amp;quot;Stage 2: Selecting Households to Interview&amp;quot;&quot;/&gt;&lt;property id=&quot;20307&quot; value=&quot;394&quot;/&gt;&lt;/object&gt;&lt;object type=&quot;3&quot; unique_id=&quot;75109&quot;&gt;&lt;property id=&quot;20148&quot; value=&quot;5&quot;/&gt;&lt;property id=&quot;20300&quot; value=&quot;Slide 98 - &amp;quot;Exercise: Selecting Households to Interview &amp;quot;&quot;/&gt;&lt;property id=&quot;20307&quot; value=&quot;395&quot;/&gt;&lt;/object&gt;&lt;object type=&quot;3&quot; unique_id=&quot;75110&quot;&gt;&lt;property id=&quot;20148&quot; value=&quot;5&quot;/&gt;&lt;property id=&quot;20300&quot; value=&quot;Slide 99 - &amp;quot;Exercise: Selecting Households to Interview &amp;quot;&quot;/&gt;&lt;property id=&quot;20307&quot; value=&quot;396&quot;/&gt;&lt;/object&gt;&lt;object type=&quot;3&quot; unique_id=&quot;75111&quot;&gt;&lt;property id=&quot;20148&quot; value=&quot;5&quot;/&gt;&lt;property id=&quot;20300&quot; value=&quot;Slide 100 - &amp;quot;Tips: Selecting Households to Interview &amp;quot;&quot;/&gt;&lt;property id=&quot;20307&quot; value=&quot;397&quot;/&gt;&lt;/object&gt;&lt;object type=&quot;3&quot; unique_id=&quot;75112&quot;&gt;&lt;property id=&quot;20148&quot; value=&quot;5&quot;/&gt;&lt;property id=&quot;20300&quot; value=&quot;Slide 101 - &amp;quot;Tracking Form&amp;quot;&quot;/&gt;&lt;property id=&quot;20307&quot; value=&quot;398&quot;/&gt;&lt;/object&gt;&lt;object type=&quot;3&quot; unique_id=&quot;75113&quot;&gt;&lt;property id=&quot;20148&quot; value=&quot;5&quot;/&gt;&lt;property id=&quot;20300&quot; value=&quot;Slide 102 - &amp;quot;Tracking Form &amp;quot;&quot;/&gt;&lt;property id=&quot;20307&quot; value=&quot;399&quot;/&gt;&lt;/object&gt;&lt;object type=&quot;3&quot; unique_id=&quot;75115&quot;&gt;&lt;property id=&quot;20148&quot; value=&quot;5&quot;/&gt;&lt;property id=&quot;20300&quot; value=&quot;Slide 104 - &amp;quot;Confidential Referral Form&amp;quot;&quot;/&gt;&lt;property id=&quot;20307&quot; value=&quot;401&quot;/&gt;&lt;/object&gt;&lt;object type=&quot;3&quot; unique_id=&quot;75116&quot;&gt;&lt;property id=&quot;20148&quot; value=&quot;5&quot;/&gt;&lt;property id=&quot;20300&quot; value=&quot;Slide 105 - &amp;quot;Ending the CASPER Interview&amp;quot;&quot;/&gt;&lt;property id=&quot;20307&quot; value=&quot;402&quot;/&gt;&lt;/object&gt;&lt;object type=&quot;3&quot; unique_id=&quot;75117&quot;&gt;&lt;property id=&quot;20148&quot; value=&quot;5&quot;/&gt;&lt;property id=&quot;20300&quot; value=&quot;Slide 106 - &amp;quot;When Teams Return&amp;quot;&quot;/&gt;&lt;property id=&quot;20307&quot; value=&quot;403&quot;/&gt;&lt;/object&gt;&lt;object type=&quot;3&quot; unique_id=&quot;75118&quot;&gt;&lt;property id=&quot;20148&quot; value=&quot;5&quot;/&gt;&lt;property id=&quot;20300&quot; value=&quot;Slide 107 - &amp;quot;Team Member Responsibilities&amp;quot;&quot;/&gt;&lt;property id=&quot;20307&quot; value=&quot;404&quot;/&gt;&lt;/object&gt;&lt;object type=&quot;3&quot; unique_id=&quot;75119&quot;&gt;&lt;property id=&quot;20148&quot; value=&quot;5&quot;/&gt;&lt;property id=&quot;20300&quot; value=&quot;Slide 108 - &amp;quot;Analyzing CASPER Data &amp;amp; Interpreting Results&amp;quot;&quot;/&gt;&lt;property id=&quot;20307&quot; value=&quot;405&quot;/&gt;&lt;/object&gt;&lt;object type=&quot;3&quot; unique_id=&quot;75120&quot;&gt;&lt;property id=&quot;20148&quot; value=&quot;5&quot;/&gt;&lt;property id=&quot;20300&quot; value=&quot;Slide 109 - &amp;quot;CASPER Phases&amp;quot;&quot;/&gt;&lt;property id=&quot;20307&quot; value=&quot;406&quot;/&gt;&lt;/object&gt;&lt;object type=&quot;3&quot; unique_id=&quot;75121&quot;&gt;&lt;property id=&quot;20148&quot; value=&quot;5&quot;/&gt;&lt;property id=&quot;20300&quot; value=&quot;Slide 110 - &amp;quot;Analyzing Data Basics&amp;quot;&quot;/&gt;&lt;property id=&quot;20307&quot; value=&quot;407&quot;/&gt;&lt;/object&gt;&lt;object type=&quot;3&quot; unique_id=&quot;75122&quot;&gt;&lt;property id=&quot;20148&quot; value=&quot;5&quot;/&gt;&lt;property id=&quot;20300&quot; value=&quot;Slide 111 - &amp;quot;Analysis Considerations&amp;quot;&quot;/&gt;&lt;property id=&quot;20307&quot; value=&quot;408&quot;/&gt;&lt;/object&gt;&lt;object type=&quot;3&quot; unique_id=&quot;75123&quot;&gt;&lt;property id=&quot;20148&quot; value=&quot;5&quot;/&gt;&lt;property id=&quot;20300&quot; value=&quot;Slide 112 - &amp;quot;Analyzing Data: Sampling Weight&amp;quot;&quot;/&gt;&lt;property id=&quot;20307&quot; value=&quot;409&quot;/&gt;&lt;/object&gt;&lt;object type=&quot;3&quot; unique_id=&quot;75124&quot;&gt;&lt;property id=&quot;20148&quot; value=&quot;5&quot;/&gt;&lt;property id=&quot;20300&quot; value=&quot;Slide 113 - &amp;quot;Sample Weight Value&amp;quot;&quot;/&gt;&lt;property id=&quot;20307&quot; value=&quot;410&quot;/&gt;&lt;/object&gt;&lt;object type=&quot;3&quot; unique_id=&quot;75125&quot;&gt;&lt;property id=&quot;20148&quot; value=&quot;5&quot;/&gt;&lt;property id=&quot;20300&quot; value=&quot;Slide 114 - &amp;quot;Open EpiInfo 7 and Select “Classic” Mode&amp;quot;&quot;/&gt;&lt;property id=&quot;20307&quot; value=&quot;411&quot;/&gt;&lt;/object&gt;&lt;object type=&quot;3&quot; unique_id=&quot;75126&quot;&gt;&lt;property id=&quot;20148&quot; value=&quot;5&quot;/&gt;&lt;property id=&quot;20300&quot; value=&quot;Slide 115 - &amp;quot;Sample Frequencies:  Unweighted&amp;quot;&quot;/&gt;&lt;property id=&quot;20307&quot; value=&quot;412&quot;/&gt;&lt;/object&gt;&lt;object type=&quot;3&quot; unique_id=&quot;75127&quot;&gt;&lt;property id=&quot;20148&quot; value=&quot;5&quot;/&gt;&lt;property id=&quot;20300&quot; value=&quot;Slide 116 - &amp;quot;Sample Frequencies: Unweighted&amp;quot;&quot;/&gt;&lt;property id=&quot;20307&quot; value=&quot;413&quot;/&gt;&lt;/object&gt;&lt;object type=&quot;3&quot; unique_id=&quot;75128&quot;&gt;&lt;property id=&quot;20148&quot; value=&quot;5&quot;/&gt;&lt;property id=&quot;20300&quot; value=&quot;Slide 117 - &amp;quot;Sample Frequencies: Unweighted Output&amp;quot;&quot;/&gt;&lt;property id=&quot;20307&quot; value=&quot;414&quot;/&gt;&lt;/object&gt;&lt;object type=&quot;3&quot; unique_id=&quot;75129&quot;&gt;&lt;property id=&quot;20148&quot; value=&quot;5&quot;/&gt;&lt;property id=&quot;20300&quot; value=&quot;Slide 118 - &amp;quot;Sample Frequencies: Weighted&amp;quot;&quot;/&gt;&lt;property id=&quot;20307&quot; value=&quot;415&quot;/&gt;&lt;/object&gt;&lt;object type=&quot;3&quot; unique_id=&quot;75130&quot;&gt;&lt;property id=&quot;20148&quot; value=&quot;5&quot;/&gt;&lt;property id=&quot;20300&quot; value=&quot;Slide 119 - &amp;quot;Sample Frequencies: Weighted Output&amp;quot;&quot;/&gt;&lt;property id=&quot;20307&quot; value=&quot;416&quot;/&gt;&lt;/object&gt;&lt;object type=&quot;3&quot; unique_id=&quot;75131&quot;&gt;&lt;property id=&quot;20148&quot; value=&quot;5&quot;/&gt;&lt;property id=&quot;20300&quot; value=&quot;Slide 120 - &amp;quot;Confidence Intervals&amp;quot;&quot;/&gt;&lt;property id=&quot;20307&quot; value=&quot;417&quot;/&gt;&lt;/object&gt;&lt;object type=&quot;3&quot; unique_id=&quot;75132&quot;&gt;&lt;property id=&quot;20148&quot; value=&quot;5&quot;/&gt;&lt;property id=&quot;20300&quot; value=&quot;Slide 121 - &amp;quot;Confidence Intervals: Output&amp;quot;&quot;/&gt;&lt;property id=&quot;20307&quot; value=&quot;418&quot;/&gt;&lt;/object&gt;&lt;object type=&quot;3&quot; unique_id=&quot;75133&quot;&gt;&lt;property id=&quot;20148&quot; value=&quot;5&quot;/&gt;&lt;property id=&quot;20300&quot; value=&quot;Slide 122 - &amp;quot;Example Table&amp;quot;&quot;/&gt;&lt;property id=&quot;20307&quot; value=&quot;419&quot;/&gt;&lt;/object&gt;&lt;object type=&quot;3&quot; unique_id=&quot;75134&quot;&gt;&lt;property id=&quot;20148&quot; value=&quot;5&quot;/&gt;&lt;property id=&quot;20300&quot; value=&quot;Slide 125 - &amp;quot;Analyzing Data: Tracking Form &amp;quot;&quot;/&gt;&lt;property id=&quot;20307&quot; value=&quot;420&quot;/&gt;&lt;/object&gt;&lt;object type=&quot;3&quot; unique_id=&quot;75135&quot;&gt;&lt;property id=&quot;20148&quot; value=&quot;5&quot;/&gt;&lt;property id=&quot;20300&quot; value=&quot;Slide 126 - &amp;quot;Analyzing Data: Tracking Form&amp;quot;&quot;/&gt;&lt;property id=&quot;20307&quot; value=&quot;421&quot;/&gt;&lt;/object&gt;&lt;object type=&quot;3&quot; unique_id=&quot;75136&quot;&gt;&lt;property id=&quot;20148&quot; value=&quot;5&quot;/&gt;&lt;property id=&quot;20300&quot; value=&quot;Slide 127 - &amp;quot;Tabulate Tracking Form Data in Microsoft Excel&amp;quot;&quot;/&gt;&lt;property id=&quot;20307&quot; value=&quot;422&quot;/&gt;&lt;/object&gt;&lt;object type=&quot;3&quot; unique_id=&quot;75137&quot;&gt;&lt;property id=&quot;20148&quot; value=&quot;5&quot;/&gt;&lt;property id=&quot;20300&quot; value=&quot;Slide 128 - &amp;quot;Contact Rate&amp;quot;&quot;/&gt;&lt;property id=&quot;20307&quot; value=&quot;423&quot;/&gt;&lt;/object&gt;&lt;object type=&quot;3&quot; unique_id=&quot;75140&quot;&gt;&lt;property id=&quot;20148&quot; value=&quot;5&quot;/&gt;&lt;property id=&quot;20300&quot; value=&quot;Slide 131 - &amp;quot;Example Response Rates&amp;quot;&quot;/&gt;&lt;property id=&quot;20307&quot; value=&quot;426&quot;/&gt;&lt;/object&gt;&lt;object type=&quot;3&quot; unique_id=&quot;75141&quot;&gt;&lt;property id=&quot;20148&quot; value=&quot;5&quot;/&gt;&lt;property id=&quot;20300&quot; value=&quot;Slide 133&quot;/&gt;&lt;property id=&quot;20307&quot; value=&quot;427&quot;/&gt;&lt;/object&gt;&lt;object type=&quot;3&quot; unique_id=&quot;75142&quot;&gt;&lt;property id=&quot;20148&quot; value=&quot;5&quot;/&gt;&lt;property id=&quot;20300&quot; value=&quot;Slide 134 - &amp;quot;Example: Results &amp;quot;&quot;/&gt;&lt;property id=&quot;20307&quot; value=&quot;428&quot;/&gt;&lt;/object&gt;&lt;object type=&quot;3&quot; unique_id=&quot;75144&quot;&gt;&lt;property id=&quot;20148&quot; value=&quot;5&quot;/&gt;&lt;property id=&quot;20300&quot; value=&quot;Slide 135 - &amp;quot;ACTIVITY: What Recommendations can be made?&amp;quot;&quot;/&gt;&lt;property id=&quot;20307&quot; value=&quot;430&quot;/&gt;&lt;/object&gt;&lt;object type=&quot;3&quot; unique_id=&quot;75145&quot;&gt;&lt;property id=&quot;20148&quot; value=&quot;5&quot;/&gt;&lt;property id=&quot;20300&quot; value=&quot;Slide 136 - &amp;quot;Report Writing&amp;quot;&quot;/&gt;&lt;property id=&quot;20307&quot; value=&quot;431&quot;/&gt;&lt;/object&gt;&lt;object type=&quot;3&quot; unique_id=&quot;75146&quot;&gt;&lt;property id=&quot;20148&quot; value=&quot;5&quot;/&gt;&lt;property id=&quot;20300&quot; value=&quot;Slide 137 - &amp;quot;Considerations&amp;quot;&quot;/&gt;&lt;property id=&quot;20307&quot; value=&quot;432&quot;/&gt;&lt;/object&gt;&lt;object type=&quot;3&quot; unique_id=&quot;75147&quot;&gt;&lt;property id=&quot;20148&quot; value=&quot;5&quot;/&gt;&lt;property id=&quot;20300&quot; value=&quot;Slide 138 - &amp;quot;Sharing Results&amp;quot;&quot;/&gt;&lt;property id=&quot;20307&quot; value=&quot;433&quot;/&gt;&lt;/object&gt;&lt;object type=&quot;3&quot; unique_id=&quot;75149&quot;&gt;&lt;property id=&quot;20148&quot; value=&quot;5&quot;/&gt;&lt;property id=&quot;20300&quot; value=&quot;Slide 139 - &amp;quot;Thank You&amp;quot;&quot;/&gt;&lt;property id=&quot;20307&quot; value=&quot;435&quot;/&gt;&lt;/object&gt;&lt;object type=&quot;3&quot; unique_id=&quot;76234&quot;&gt;&lt;property id=&quot;20148&quot; value=&quot;5&quot;/&gt;&lt;property id=&quot;20300&quot; value=&quot;Slide 10 - &amp;quot;Use of CASPER Across the Disaster Life Cycle&amp;quot;&quot;/&gt;&lt;property id=&quot;20307&quot; value=&quot;436&quot;/&gt;&lt;/object&gt;&lt;object type=&quot;3&quot; unique_id=&quot;76235&quot;&gt;&lt;property id=&quot;20148&quot; value=&quot;5&quot;/&gt;&lt;property id=&quot;20300&quot; value=&quot;Slide 11 - &amp;quot;Use of CASPER Across the Disaster Life Cycle&amp;quot;&quot;/&gt;&lt;property id=&quot;20307&quot; value=&quot;437&quot;/&gt;&lt;/object&gt;&lt;object type=&quot;3&quot; unique_id=&quot;76236&quot;&gt;&lt;property id=&quot;20148&quot; value=&quot;5&quot;/&gt;&lt;property id=&quot;20300&quot; value=&quot;Slide 13 - &amp;quot;Use of CASPER in the United States&amp;quot;&quot;/&gt;&lt;property id=&quot;20307&quot; value=&quot;438&quot;/&gt;&lt;/object&gt;&lt;object type=&quot;3&quot; unique_id=&quot;77608&quot;&gt;&lt;property id=&quot;20148&quot; value=&quot;5&quot;/&gt;&lt;property id=&quot;20300&quot; value=&quot;Slide 42 - &amp;quot;Question Wording: Example II&amp;quot;&quot;/&gt;&lt;property id=&quot;20307&quot; value=&quot;439&quot;/&gt;&lt;/object&gt;&lt;object type=&quot;3&quot; unique_id=&quot;77609&quot;&gt;&lt;property id=&quot;20148&quot; value=&quot;5&quot;/&gt;&lt;property id=&quot;20300&quot; value=&quot;Slide 43 - &amp;quot;Question Wording: Example III&amp;quot;&quot;/&gt;&lt;property id=&quot;20307&quot; value=&quot;441&quot;/&gt;&lt;/object&gt;&lt;object type=&quot;3&quot; unique_id=&quot;77610&quot;&gt;&lt;property id=&quot;20148&quot; value=&quot;5&quot;/&gt;&lt;property id=&quot;20300&quot; value=&quot;Slide 44 - &amp;quot;Question Wording: Example III&amp;quot;&quot;/&gt;&lt;property id=&quot;20307&quot; value=&quot;440&quot;/&gt;&lt;/object&gt;&lt;object type=&quot;3&quot; unique_id=&quot;77611&quot;&gt;&lt;property id=&quot;20148&quot; value=&quot;5&quot;/&gt;&lt;property id=&quot;20300&quot; value=&quot;Slide 45 - &amp;quot;Question Wording: Example IV&amp;quot;&quot;/&gt;&lt;property id=&quot;20307&quot; value=&quot;442&quot;/&gt;&lt;/object&gt;&lt;object type=&quot;3&quot; unique_id=&quot;77612&quot;&gt;&lt;property id=&quot;20148&quot; value=&quot;5&quot;/&gt;&lt;property id=&quot;20300&quot; value=&quot;Slide 48 - &amp;quot;Question Wording: Example V&amp;quot;&quot;/&gt;&lt;property id=&quot;20307&quot; value=&quot;443&quot;/&gt;&lt;/object&gt;&lt;object type=&quot;3&quot; unique_id=&quot;77613&quot;&gt;&lt;property id=&quot;20148&quot; value=&quot;5&quot;/&gt;&lt;property id=&quot;20300&quot; value=&quot;Slide 49 - &amp;quot;Question Wording: Example VI&amp;quot;&quot;/&gt;&lt;property id=&quot;20307&quot; value=&quot;444&quot;/&gt;&lt;/object&gt;&lt;object type=&quot;3&quot; unique_id=&quot;78021&quot;&gt;&lt;property id=&quot;20148&quot; value=&quot;5&quot;/&gt;&lt;property id=&quot;20300&quot; value=&quot;Slide 74 - &amp;quot;Cluster 1: Imagery&amp;quot;&quot;/&gt;&lt;property id=&quot;20307&quot; value=&quot;446&quot;/&gt;&lt;/object&gt;&lt;object type=&quot;3&quot; unique_id=&quot;78022&quot;&gt;&lt;property id=&quot;20148&quot; value=&quot;5&quot;/&gt;&lt;property id=&quot;20300&quot; value=&quot;Slide 103 - &amp;quot;Tracking Form &amp;quot;&quot;/&gt;&lt;property id=&quot;20307&quot; value=&quot;447&quot;/&gt;&lt;/object&gt;&lt;object type=&quot;3&quot; unique_id=&quot;78839&quot;&gt;&lt;property id=&quot;20148&quot; value=&quot;5&quot;/&gt;&lt;property id=&quot;20300&quot; value=&quot;Slide 129 - &amp;quot;Cooperation Rate&amp;quot;&quot;/&gt;&lt;property id=&quot;20307&quot; value=&quot;448&quot;/&gt;&lt;/object&gt;&lt;object type=&quot;3&quot; unique_id=&quot;78840&quot;&gt;&lt;property id=&quot;20148&quot; value=&quot;5&quot;/&gt;&lt;property id=&quot;20300&quot; value=&quot;Slide 130 - &amp;quot;Completion Rate&amp;quot;&quot;/&gt;&lt;property id=&quot;20307&quot; value=&quot;449&quot;/&gt;&lt;/object&gt;&lt;object type=&quot;3&quot; unique_id=&quot;78841&quot;&gt;&lt;property id=&quot;20148&quot; value=&quot;5&quot;/&gt;&lt;property id=&quot;20300&quot; value=&quot;Slide 132 - &amp;quot;CASPER Phases&amp;quot;&quot;/&gt;&lt;property id=&quot;20307&quot; value=&quot;450&quot;/&gt;&lt;/object&gt;&lt;object type=&quot;3&quot; unique_id=&quot;81221&quot;&gt;&lt;property id=&quot;20148&quot; value=&quot;5&quot;/&gt;&lt;property id=&quot;20300&quot; value=&quot;Slide 76 - &amp;quot;ArcGIS 10: Palm Beach County&amp;quot;&quot;/&gt;&lt;property id=&quot;20307&quot; value=&quot;452&quot;/&gt;&lt;/object&gt;&lt;object type=&quot;3&quot; unique_id=&quot;81222&quot;&gt;&lt;property id=&quot;20148&quot; value=&quot;5&quot;/&gt;&lt;property id=&quot;20300&quot; value=&quot;Slide 77 - &amp;quot;Select Sampling Frame: West Palm Beach&amp;quot;&quot;/&gt;&lt;property id=&quot;20307&quot; value=&quot;453&quot;/&gt;&lt;/object&gt;&lt;object type=&quot;3&quot; unique_id=&quot;81223&quot;&gt;&lt;property id=&quot;20148&quot; value=&quot;5&quot;/&gt;&lt;property id=&quot;20300&quot; value=&quot;Slide 78 - &amp;quot;Select All Blocks within the Sampling Frame&amp;quot;&quot;/&gt;&lt;property id=&quot;20307&quot; value=&quot;454&quot;/&gt;&lt;/object&gt;&lt;object type=&quot;3&quot; unique_id=&quot;81224&quot;&gt;&lt;property id=&quot;20148&quot; value=&quot;5&quot;/&gt;&lt;property id=&quot;20300&quot; value=&quot;Slide 79 - &amp;quot;Run CASPER Toolkit &amp;quot;&quot;/&gt;&lt;property id=&quot;20307&quot; value=&quot;455&quot;/&gt;&lt;/object&gt;&lt;object type=&quot;3&quot; unique_id=&quot;81225&quot;&gt;&lt;property id=&quot;20148&quot; value=&quot;5&quot;/&gt;&lt;property id=&quot;20300&quot; value=&quot;Slide 80 - &amp;quot;Record the Total Number of Households &amp;quot;&quot;/&gt;&lt;property id=&quot;20307&quot; value=&quot;456&quot;/&gt;&lt;/object&gt;&lt;object type=&quot;3&quot; unique_id=&quot;81226&quot;&gt;&lt;property id=&quot;20148&quot; value=&quot;5&quot;/&gt;&lt;property id=&quot;20300&quot; value=&quot;Slide 81 - &amp;quot;CASPER Toolkit: Selecting Clusters&amp;quot;&quot;/&gt;&lt;property id=&quot;20307&quot; value=&quot;457&quot;/&gt;&lt;/object&gt;&lt;object type=&quot;3&quot; unique_id=&quot;81227&quot;&gt;&lt;property id=&quot;20148&quot; value=&quot;5&quot;/&gt;&lt;property id=&quot;20300&quot; value=&quot;Slide 82 - &amp;quot;Clusters Selected&amp;quot;&quot;/&gt;&lt;property id=&quot;20307&quot; value=&quot;458&quot;/&gt;&lt;/object&gt;&lt;object type=&quot;3&quot; unique_id=&quot;81228&quot;&gt;&lt;property id=&quot;20148&quot; value=&quot;5&quot;/&gt;&lt;property id=&quot;20300&quot; value=&quot;Slide 83 - &amp;quot;Check the Attribute Table of the Sample&amp;quot;&quot;/&gt;&lt;property id=&quot;20307&quot; value=&quot;459&quot;/&gt;&lt;/object&gt;&lt;object type=&quot;3&quot; unique_id=&quot;81229&quot;&gt;&lt;property id=&quot;20148&quot; value=&quot;5&quot;/&gt;&lt;property id=&quot;20300&quot; value=&quot;Slide 84 - &amp;quot;Create Maps: CASPER Mapbook&amp;quot;&quot;/&gt;&lt;property id=&quot;20307&quot; value=&quot;460&quot;/&gt;&lt;/object&gt;&lt;object type=&quot;3&quot; unique_id=&quot;81230&quot;&gt;&lt;property id=&quot;20148&quot; value=&quot;5&quot;/&gt;&lt;property id=&quot;20300&quot; value=&quot;Slide 85 - &amp;quot;West Palm Beach CASPER Cluster Maps&amp;quot;&quot;/&gt;&lt;property id=&quot;20307&quot; value=&quot;461&quot;/&gt;&lt;/object&gt;&lt;object type=&quot;3&quot; unique_id=&quot;81634&quot;&gt;&lt;property id=&quot;20148&quot; value=&quot;5&quot;/&gt;&lt;property id=&quot;20300&quot; value=&quot;Slide 123 - &amp;quot;ACTIVITY: Health Care Needs&amp;quot;&quot;/&gt;&lt;property id=&quot;20307&quot; value=&quot;462&quot;/&gt;&lt;/object&gt;&lt;object type=&quot;3&quot; unique_id=&quot;84890&quot;&gt;&lt;property id=&quot;20148&quot; value=&quot;5&quot;/&gt;&lt;property id=&quot;20300&quot; value=&quot;Slide 17 - &amp;quot;CASPER Example&amp;quot;&quot;/&gt;&lt;property id=&quot;20307&quot; value=&quot;466&quot;/&gt;&lt;/object&gt;&lt;object type=&quot;3&quot; unique_id=&quot;84891&quot;&gt;&lt;property id=&quot;20148&quot; value=&quot;5&quot;/&gt;&lt;property id=&quot;20300&quot; value=&quot;Slide 26 - &amp;quot;Areas of Focus &amp;quot;&quot;/&gt;&lt;property id=&quot;20307&quot; value=&quot;465&quot;/&gt;&lt;/object&gt;&lt;object type=&quot;3&quot; unique_id=&quot;86767&quot;&gt;&lt;property id=&quot;20148&quot; value=&quot;5&quot;/&gt;&lt;property id=&quot;20300&quot; value=&quot;Slide 18 - &amp;quot;Background&amp;quot;&quot;/&gt;&lt;property id=&quot;20307&quot; value=&quot;468&quot;/&gt;&lt;/object&gt;&lt;object type=&quot;3&quot; unique_id=&quot;86768&quot;&gt;&lt;property id=&quot;20148&quot; value=&quot;5&quot;/&gt;&lt;property id=&quot;20300&quot; value=&quot;Slide 19 - &amp;quot;Objectives&amp;quot;&quot;/&gt;&lt;property id=&quot;20307&quot; value=&quot;469&quot;/&gt;&lt;/object&gt;&lt;object type=&quot;3&quot; unique_id=&quot;86769&quot;&gt;&lt;property id=&quot;20148&quot; value=&quot;5&quot;/&gt;&lt;property id=&quot;20300&quot; value=&quot;Slide 20 - &amp;quot;CASPER Sampling Design&amp;quot;&quot;/&gt;&lt;property id=&quot;20307&quot; value=&quot;471&quot;/&gt;&lt;/object&gt;&lt;object type=&quot;3&quot; unique_id=&quot;86770&quot;&gt;&lt;property id=&quot;20148&quot; value=&quot;5&quot;/&gt;&lt;property id=&quot;20300&quot; value=&quot;Slide 21 - &amp;quot;Sampling Area and Selected Clusters&amp;quot;&quot;/&gt;&lt;property id=&quot;20307&quot; value=&quot;472&quot;/&gt;&lt;/object&gt;&lt;object type=&quot;3&quot; unique_id=&quot;86771&quot;&gt;&lt;property id=&quot;20148&quot; value=&quot;5&quot;/&gt;&lt;property id=&quot;20300&quot; value=&quot;Slide 22 - &amp;quot;Sampling Area and Selected Clusters&amp;quot;&quot;/&gt;&lt;property id=&quot;20307&quot; value=&quot;473&quot;/&gt;&lt;/object&gt;&lt;object type=&quot;3&quot; unique_id=&quot;86772&quot;&gt;&lt;property id=&quot;20148&quot; value=&quot;5&quot;/&gt;&lt;property id=&quot;20300&quot; value=&quot;Slide 23 - &amp;quot;Just-In-Time (JIT) Training&amp;quot;&quot;/&gt;&lt;property id=&quot;20307&quot; value=&quot;474&quot;/&gt;&lt;/object&gt;&lt;object type=&quot;3&quot; unique_id=&quot;86773&quot;&gt;&lt;property id=&quot;20148&quot; value=&quot;5&quot;/&gt;&lt;property id=&quot;20300&quot; value=&quot;Slide 24 - &amp;quot;Data Collection&amp;quot;&quot;/&gt;&lt;property id=&quot;20307&quot; value=&quot;475&quot;/&gt;&lt;/object&gt;&lt;object type=&quot;3&quot; unique_id=&quot;86774&quot;&gt;&lt;property id=&quot;20148&quot; value=&quot;5&quot;/&gt;&lt;property id=&quot;20300&quot; value=&quot;Slide 25 - &amp;quot;Response Rates&amp;quot;&quot;/&gt;&lt;property id=&quot;20307&quot; value=&quot;476&quot;/&gt;&lt;/object&gt;&lt;object type=&quot;3&quot; unique_id=&quot;86775&quot;&gt;&lt;property id=&quot;20148&quot; value=&quot;5&quot;/&gt;&lt;property id=&quot;20300&quot; value=&quot;Slide 27 - &amp;quot;Recommendations/Considerations&amp;quot;&quot;/&gt;&lt;property id=&quot;20307&quot; value=&quot;477&quot;/&gt;&lt;/object&gt;&lt;object type=&quot;3&quot; unique_id=&quot;88056&quot;&gt;&lt;property id=&quot;20148&quot; value=&quot;5&quot;/&gt;&lt;property id=&quot;20300&quot; value=&quot;Slide 70 - &amp;quot;The 30 Random Numbers&amp;quot;&quot;/&gt;&lt;property id=&quot;20307&quot; value=&quot;480&quot;/&gt;&lt;/object&gt;&lt;object type=&quot;3&quot; unique_id=&quot;88057&quot;&gt;&lt;property id=&quot;20148&quot; value=&quot;5&quot;/&gt;&lt;property id=&quot;20300&quot; value=&quot;Slide 124 - &amp;quot;ACTIVITY: Health Care Needs&amp;quot;&quot;/&gt;&lt;property id=&quot;20307&quot; value=&quot;481&quot;/&gt;&lt;/object&gt;&lt;/object&gt;&lt;object type=&quot;8&quot; unique_id=&quot;73262&quot;&gt;&lt;/object&gt;&lt;/object&gt;&lt;/database&gt;"/>
  <p:tag name="SECTOMILLISECCONVERTED" val="1"/>
</p:tagLst>
</file>

<file path=ppt/theme/theme1.xml><?xml version="1.0" encoding="utf-8"?>
<a:theme xmlns:a="http://schemas.openxmlformats.org/drawingml/2006/main" name="NCEH_ATSDR_combined">
  <a:themeElements>
    <a:clrScheme name="Custom 1">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070C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6018</TotalTime>
  <Words>6951</Words>
  <Application>Microsoft Office PowerPoint</Application>
  <PresentationFormat>On-screen Show (16:9)</PresentationFormat>
  <Paragraphs>1235</Paragraphs>
  <Slides>143</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143</vt:i4>
      </vt:variant>
    </vt:vector>
  </HeadingPairs>
  <TitlesOfParts>
    <vt:vector size="151" baseType="lpstr">
      <vt:lpstr>Calibri</vt:lpstr>
      <vt:lpstr>Wingdings</vt:lpstr>
      <vt:lpstr>Freestyle Script</vt:lpstr>
      <vt:lpstr>Myriad Web Pro</vt:lpstr>
      <vt:lpstr>Arial</vt:lpstr>
      <vt:lpstr>Lucida Handwriting</vt:lpstr>
      <vt:lpstr>Courier New</vt:lpstr>
      <vt:lpstr>NCEH_ATSDR_combined</vt:lpstr>
      <vt:lpstr>Community Assessment for Public Health Emergency Response (CASPER)</vt:lpstr>
      <vt:lpstr>Agenda</vt:lpstr>
      <vt:lpstr>Defining Disasters</vt:lpstr>
      <vt:lpstr>CDC/WHO Definition of Disasters</vt:lpstr>
      <vt:lpstr>The Public Health Perspective</vt:lpstr>
      <vt:lpstr>PowerPoint Presentation</vt:lpstr>
      <vt:lpstr>Disaster Epidemiology</vt:lpstr>
      <vt:lpstr>Importance of Disaster Epidemiology</vt:lpstr>
      <vt:lpstr>Challenges in a Disaster Setting</vt:lpstr>
      <vt:lpstr>CDC Disaster Epidemiology Products</vt:lpstr>
      <vt:lpstr>History of CASPER</vt:lpstr>
      <vt:lpstr>What CASPER is</vt:lpstr>
      <vt:lpstr>Advantages of CASPER</vt:lpstr>
      <vt:lpstr>CASPER Phases</vt:lpstr>
      <vt:lpstr>When to Conduct CASPER</vt:lpstr>
      <vt:lpstr>Public Health Emergency Preparedness (PHEP)</vt:lpstr>
      <vt:lpstr>Use of CASPER Across the Disaster Life Cycle</vt:lpstr>
      <vt:lpstr>Use of CASPER Across the Disaster Life Cycle</vt:lpstr>
      <vt:lpstr>Use of CASPER Across the Disaster Life Cycle</vt:lpstr>
      <vt:lpstr>Non-disaster Uses of CASPER</vt:lpstr>
      <vt:lpstr>Use of CASPER in the United States</vt:lpstr>
      <vt:lpstr>Impact of PAST CASPERs</vt:lpstr>
      <vt:lpstr>Preparing for CASPER</vt:lpstr>
      <vt:lpstr>CASPER Phases</vt:lpstr>
      <vt:lpstr>Preparing for CASPER</vt:lpstr>
      <vt:lpstr>Determine Objectives and Sampling Frame</vt:lpstr>
      <vt:lpstr>Considerations for Choosing an Assessment Area(s)</vt:lpstr>
      <vt:lpstr>Sampling Frame Example: Kentucky Ice Storms</vt:lpstr>
      <vt:lpstr>Sampling Frame Example: Alabama Oil Spill</vt:lpstr>
      <vt:lpstr>Sampling Frame Example: Elk River Chemical Spill</vt:lpstr>
      <vt:lpstr>Develop data collection forms</vt:lpstr>
      <vt:lpstr>Survey Opening: Consent Script</vt:lpstr>
      <vt:lpstr>Data Collection Options</vt:lpstr>
      <vt:lpstr>Developing the CASPER Questionnaire</vt:lpstr>
      <vt:lpstr>Finding Pre-Existing Questions for CASPER</vt:lpstr>
      <vt:lpstr>Developing Questions</vt:lpstr>
      <vt:lpstr>Tips: Developing Questionnaires</vt:lpstr>
      <vt:lpstr>Example: Questionnaires</vt:lpstr>
      <vt:lpstr>Standardization Procedures</vt:lpstr>
      <vt:lpstr>CASPER Sampling (First Stage)</vt:lpstr>
      <vt:lpstr>CASPER Phases</vt:lpstr>
      <vt:lpstr>Stage 1: Selecting Clusters</vt:lpstr>
      <vt:lpstr>Stage 1 Overview</vt:lpstr>
      <vt:lpstr>Census FactFinder2 Website: County Level</vt:lpstr>
      <vt:lpstr>ArcGIS 10 CASPER Toolkit</vt:lpstr>
      <vt:lpstr>Example CASPER Cluster Maps</vt:lpstr>
      <vt:lpstr>Conducting CASPER in the Field</vt:lpstr>
      <vt:lpstr>CASPER Phases</vt:lpstr>
      <vt:lpstr>Public Notice of CASPER</vt:lpstr>
      <vt:lpstr>Just-In-Time Training</vt:lpstr>
      <vt:lpstr>CASPER Teams</vt:lpstr>
      <vt:lpstr>Safety Briefing</vt:lpstr>
      <vt:lpstr>Supplies and Materials</vt:lpstr>
      <vt:lpstr>Providing Public Health Information</vt:lpstr>
      <vt:lpstr>Stage 2 Sampling: Systematic Sampling of Households</vt:lpstr>
      <vt:lpstr>Exercise: Selecting Households to Interview </vt:lpstr>
      <vt:lpstr>Tips: Selecting Households to Interview </vt:lpstr>
      <vt:lpstr>Exercise: Selecting Households to Interview </vt:lpstr>
      <vt:lpstr>Example: Replaced Households</vt:lpstr>
      <vt:lpstr>Stage 2: Selecting Households to Interview</vt:lpstr>
      <vt:lpstr>Stage 2 Sampling Tips</vt:lpstr>
      <vt:lpstr>Tracking Form</vt:lpstr>
      <vt:lpstr>Tracking Form </vt:lpstr>
      <vt:lpstr>Tracking Form </vt:lpstr>
      <vt:lpstr>Tracking Form </vt:lpstr>
      <vt:lpstr>Confidential Referral Form</vt:lpstr>
      <vt:lpstr>Sample Completed Tracking Form</vt:lpstr>
      <vt:lpstr>Ending the CASPER Interview</vt:lpstr>
      <vt:lpstr>When Teams Return</vt:lpstr>
      <vt:lpstr>Team Member Responsibilities</vt:lpstr>
      <vt:lpstr>Analyzing CASPER Data &amp; Interpreting Results</vt:lpstr>
      <vt:lpstr>CASPER Phases</vt:lpstr>
      <vt:lpstr>Analyzing Data Basics</vt:lpstr>
      <vt:lpstr>Analysis Considerations</vt:lpstr>
      <vt:lpstr>Analyzing Data: Sampling Weight</vt:lpstr>
      <vt:lpstr>Sample Weight Value</vt:lpstr>
      <vt:lpstr>Analyzing Data in Classic Mode</vt:lpstr>
      <vt:lpstr>Classic Mode: Read Data</vt:lpstr>
      <vt:lpstr>Classic Mode: Weighted Analysis</vt:lpstr>
      <vt:lpstr>Example CASPER Presentation Table</vt:lpstr>
      <vt:lpstr>Analyzing Data: Tracking Form </vt:lpstr>
      <vt:lpstr>Analyzing Data: Tracking Form</vt:lpstr>
      <vt:lpstr>Tabulate Tracking Form Data in Microsoft Excel</vt:lpstr>
      <vt:lpstr>Contact Rate</vt:lpstr>
      <vt:lpstr>Cooperation Rate</vt:lpstr>
      <vt:lpstr>Completion Rate</vt:lpstr>
      <vt:lpstr>Example Response Rates (Preparedness CASPER)</vt:lpstr>
      <vt:lpstr>Review: Response Rates</vt:lpstr>
      <vt:lpstr>CASPER Phases</vt:lpstr>
      <vt:lpstr>PowerPoint Presentation</vt:lpstr>
      <vt:lpstr>Example: Results </vt:lpstr>
      <vt:lpstr>ACTIVITY: What Recommendations can be made?</vt:lpstr>
      <vt:lpstr>Report Writing Considerations</vt:lpstr>
      <vt:lpstr>Who will draft the written report?</vt:lpstr>
      <vt:lpstr>How will you report the data? What are your deadlines?</vt:lpstr>
      <vt:lpstr>Who is your audience? How will you present your data?</vt:lpstr>
      <vt:lpstr>What action will be taken based up on the results?  Who should implement them?</vt:lpstr>
      <vt:lpstr>CASPER Review</vt:lpstr>
      <vt:lpstr>CASPER Case Study</vt:lpstr>
      <vt:lpstr>Common CASPER Questions</vt:lpstr>
      <vt:lpstr>Common CASPER Questions</vt:lpstr>
      <vt:lpstr>What type of information can CASPER collect?</vt:lpstr>
      <vt:lpstr>How is CASPER different from other epi investigations? How is CASPER different from other rapid needs assessments?</vt:lpstr>
      <vt:lpstr>Can I replace a cluster? Can I replace a cluster if it is in a bad neighborhood or I know I won’t have access to it?</vt:lpstr>
      <vt:lpstr>What do I do with a cluster with accessibility issues (e.g., gated community, apartments)?</vt:lpstr>
      <vt:lpstr>CASPER Modifications</vt:lpstr>
      <vt:lpstr>Modified CASPER methodology</vt:lpstr>
      <vt:lpstr>Modified CASPER: Clusters with destroyed households</vt:lpstr>
      <vt:lpstr>“Modified CASPER”: Low number of households</vt:lpstr>
      <vt:lpstr>Modified CASPER: Urban and rural area</vt:lpstr>
      <vt:lpstr>Modified CASPER: Urban and rural area analysis</vt:lpstr>
      <vt:lpstr>Modified CASPER: Urban and rural area analysis, cont.</vt:lpstr>
      <vt:lpstr>Modified CASPER: Individual-level questions</vt:lpstr>
      <vt:lpstr>Modifying CASPER for Individual Questions </vt:lpstr>
      <vt:lpstr>Individual Data Weight</vt:lpstr>
      <vt:lpstr>Example: Individual Data Weight</vt:lpstr>
      <vt:lpstr>Individual Data: FAQs</vt:lpstr>
      <vt:lpstr>Developing Questionnaires in EpiInfo 7</vt:lpstr>
      <vt:lpstr>Create a New Project</vt:lpstr>
      <vt:lpstr>Creating the Title and Instructions</vt:lpstr>
      <vt:lpstr>Creating the Title and Instructions</vt:lpstr>
      <vt:lpstr>Creating the Title and Instructions</vt:lpstr>
      <vt:lpstr>Variables: Date</vt:lpstr>
      <vt:lpstr>Variables: Date</vt:lpstr>
      <vt:lpstr>Variables: “Check All That Apply”</vt:lpstr>
      <vt:lpstr>Variables: “Check All That Apply”</vt:lpstr>
      <vt:lpstr>Variables: “Check All That Apply”</vt:lpstr>
      <vt:lpstr>Variables: “Check All That Apply”</vt:lpstr>
      <vt:lpstr>Variables: “Check All That Apply”</vt:lpstr>
      <vt:lpstr>Variables: Check One Response</vt:lpstr>
      <vt:lpstr>Variables: Check One Response</vt:lpstr>
      <vt:lpstr>Variables: Check One Response</vt:lpstr>
      <vt:lpstr>Variables: Check One Response</vt:lpstr>
      <vt:lpstr>Variables: Open-Ended</vt:lpstr>
      <vt:lpstr>Variables: Open-Ended</vt:lpstr>
      <vt:lpstr>Using Templates</vt:lpstr>
      <vt:lpstr>Using Templates</vt:lpstr>
      <vt:lpstr>Checking the Tab Order</vt:lpstr>
      <vt:lpstr>Checking the Tab Order</vt:lpstr>
      <vt:lpstr>Completing the Questionnaire</vt:lpstr>
      <vt:lpstr>Completing the Questionnaire</vt:lpstr>
      <vt:lpstr>Completing the Questionnaire</vt:lpstr>
      <vt:lpstr>Form Creation Tips</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Eisenbart, Rick (CDC/ONDIEH/NCEH)</cp:lastModifiedBy>
  <cp:revision>398</cp:revision>
  <cp:lastPrinted>2017-02-03T16:36:18Z</cp:lastPrinted>
  <dcterms:created xsi:type="dcterms:W3CDTF">2011-03-17T17:43:16Z</dcterms:created>
  <dcterms:modified xsi:type="dcterms:W3CDTF">2018-11-05T15:44:59Z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