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7" r:id="rId3"/>
    <p:sldMasterId id="2147483675" r:id="rId4"/>
    <p:sldMasterId id="2147483684" r:id="rId5"/>
    <p:sldMasterId id="2147483724" r:id="rId6"/>
    <p:sldMasterId id="2147483741" r:id="rId7"/>
  </p:sldMasterIdLst>
  <p:notesMasterIdLst>
    <p:notesMasterId r:id="rId30"/>
  </p:notesMasterIdLst>
  <p:handoutMasterIdLst>
    <p:handoutMasterId r:id="rId31"/>
  </p:handoutMasterIdLst>
  <p:sldIdLst>
    <p:sldId id="256" r:id="rId8"/>
    <p:sldId id="339" r:id="rId9"/>
    <p:sldId id="343" r:id="rId10"/>
    <p:sldId id="377" r:id="rId11"/>
    <p:sldId id="344" r:id="rId12"/>
    <p:sldId id="409" r:id="rId13"/>
    <p:sldId id="380" r:id="rId14"/>
    <p:sldId id="348" r:id="rId15"/>
    <p:sldId id="416" r:id="rId16"/>
    <p:sldId id="420" r:id="rId17"/>
    <p:sldId id="412" r:id="rId18"/>
    <p:sldId id="353" r:id="rId19"/>
    <p:sldId id="374" r:id="rId20"/>
    <p:sldId id="355" r:id="rId21"/>
    <p:sldId id="402" r:id="rId22"/>
    <p:sldId id="356" r:id="rId23"/>
    <p:sldId id="426" r:id="rId24"/>
    <p:sldId id="419" r:id="rId25"/>
    <p:sldId id="358" r:id="rId26"/>
    <p:sldId id="403" r:id="rId27"/>
    <p:sldId id="367" r:id="rId28"/>
    <p:sldId id="418" r:id="rId29"/>
  </p:sldIdLst>
  <p:sldSz cx="9144000" cy="6858000" type="screen4x3"/>
  <p:notesSz cx="6985000" cy="92837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e9" initials="CU" lastIdx="6" clrIdx="0"/>
  <p:cmAuthor id="1" name="Pierpaolo" initials="P" lastIdx="28" clrIdx="1"/>
  <p:cmAuthor id="2" name="Walani, Salimah" initials="WS" lastIdx="3" clrIdx="2">
    <p:extLst>
      <p:ext uri="{19B8F6BF-5375-455C-9EA6-DF929625EA0E}">
        <p15:presenceInfo xmlns:p15="http://schemas.microsoft.com/office/powerpoint/2012/main" userId="S-1-5-21-1929992231-3164140735-312854403-26136" providerId="AD"/>
      </p:ext>
    </p:extLst>
  </p:cmAuthor>
  <p:cmAuthor id="3" name="Flores, Alina (CDC/ONDIEH/NCBDDD)" initials="FA(" lastIdx="29" clrIdx="3">
    <p:extLst>
      <p:ext uri="{19B8F6BF-5375-455C-9EA6-DF929625EA0E}">
        <p15:presenceInfo xmlns:p15="http://schemas.microsoft.com/office/powerpoint/2012/main" userId="S-1-5-21-1207783550-2075000910-922709458-183685" providerId="AD"/>
      </p:ext>
    </p:extLst>
  </p:cmAuthor>
  <p:cmAuthor id="4" name="Valencia, Diana (CDC/ONDIEH/NCBDDD)" initials="VD(" lastIdx="3" clrIdx="4">
    <p:extLst>
      <p:ext uri="{19B8F6BF-5375-455C-9EA6-DF929625EA0E}">
        <p15:presenceInfo xmlns:p15="http://schemas.microsoft.com/office/powerpoint/2012/main" userId="S-1-5-21-1207783550-2075000910-922709458-314208" providerId="AD"/>
      </p:ext>
    </p:extLst>
  </p:cmAuthor>
  <p:cmAuthor id="5" name="Mike Cannon" initials="MC" lastIdx="4" clrIdx="5">
    <p:extLst>
      <p:ext uri="{19B8F6BF-5375-455C-9EA6-DF929625EA0E}">
        <p15:presenceInfo xmlns:p15="http://schemas.microsoft.com/office/powerpoint/2012/main" userId="Mike Cannon" providerId="None"/>
      </p:ext>
    </p:extLst>
  </p:cmAuthor>
  <p:cmAuthor id="6" name="Sniezek, Joe (CDC/ONDIEH/NCBDDD)" initials="SJ(" lastIdx="4" clrIdx="6">
    <p:extLst>
      <p:ext uri="{19B8F6BF-5375-455C-9EA6-DF929625EA0E}">
        <p15:presenceInfo xmlns:p15="http://schemas.microsoft.com/office/powerpoint/2012/main" userId="S-1-5-21-1207783550-2075000910-922709458-202407" providerId="AD"/>
      </p:ext>
    </p:extLst>
  </p:cmAuthor>
  <p:cmAuthor id="7" name="Hunter, Karen (CDC/ONDIEH/NCBDDD)" initials="HK(" lastIdx="14" clrIdx="7">
    <p:extLst>
      <p:ext uri="{19B8F6BF-5375-455C-9EA6-DF929625EA0E}">
        <p15:presenceInfo xmlns:p15="http://schemas.microsoft.com/office/powerpoint/2012/main" userId="S-1-5-21-1207783550-2075000910-922709458-197197" providerId="AD"/>
      </p:ext>
    </p:extLst>
  </p:cmAuthor>
  <p:cmAuthor id="8" name="O'Leary, Leslie (CDC/ONDIEH/NCBDDD)" initials="OL(" lastIdx="50" clrIdx="8">
    <p:extLst>
      <p:ext uri="{19B8F6BF-5375-455C-9EA6-DF929625EA0E}">
        <p15:presenceInfo xmlns:p15="http://schemas.microsoft.com/office/powerpoint/2012/main" userId="S-1-5-21-1207783550-2075000910-922709458-183660" providerId="AD"/>
      </p:ext>
    </p:extLst>
  </p:cmAuthor>
  <p:cmAuthor id="9" name="Stuart K. Shapira" initials="SKS" lastIdx="4" clrIdx="9">
    <p:extLst>
      <p:ext uri="{19B8F6BF-5375-455C-9EA6-DF929625EA0E}">
        <p15:presenceInfo xmlns:p15="http://schemas.microsoft.com/office/powerpoint/2012/main" userId="Stuart K. Shapira" providerId="None"/>
      </p:ext>
    </p:extLst>
  </p:cmAuthor>
  <p:cmAuthor id="10" name="Ruben, Wendy (CDC/ONDIEH/NCBDDD) (CTR)" initials="RW((" lastIdx="1" clrIdx="10">
    <p:extLst>
      <p:ext uri="{19B8F6BF-5375-455C-9EA6-DF929625EA0E}">
        <p15:presenceInfo xmlns:p15="http://schemas.microsoft.com/office/powerpoint/2012/main" userId="S-1-5-21-1207783550-2075000910-922709458-271191" providerId="AD"/>
      </p:ext>
    </p:extLst>
  </p:cmAuthor>
  <p:cmAuthor id="11" name="lbe9" initials="LJE" lastIdx="12" clrIdx="11">
    <p:extLst>
      <p:ext uri="{19B8F6BF-5375-455C-9EA6-DF929625EA0E}">
        <p15:presenceInfo xmlns:p15="http://schemas.microsoft.com/office/powerpoint/2012/main" userId="lbe9" providerId="None"/>
      </p:ext>
    </p:extLst>
  </p:cmAuthor>
  <p:cmAuthor id="12" name="NCCDPHP User" initials="CU" lastIdx="7" clrIdx="12">
    <p:extLst>
      <p:ext uri="{19B8F6BF-5375-455C-9EA6-DF929625EA0E}">
        <p15:presenceInfo xmlns:p15="http://schemas.microsoft.com/office/powerpoint/2012/main" userId="NCCDPHP User" providerId="None"/>
      </p:ext>
    </p:extLst>
  </p:cmAuthor>
  <p:cmAuthor id="13" name="Sowell, Anne (CDC/ONDIEH/NCCDPHP)" initials="SA(" lastIdx="5" clrIdx="13">
    <p:extLst>
      <p:ext uri="{19B8F6BF-5375-455C-9EA6-DF929625EA0E}">
        <p15:presenceInfo xmlns:p15="http://schemas.microsoft.com/office/powerpoint/2012/main" userId="S-1-5-21-1207783550-2075000910-922709458-175581" providerId="AD"/>
      </p:ext>
    </p:extLst>
  </p:cmAuthor>
  <p:cmAuthor id="14" name="Wong, Eugene (CDC/ONDIEH/NCBDDD) (CTR)" initials="WE((" lastIdx="2" clrIdx="14">
    <p:extLst>
      <p:ext uri="{19B8F6BF-5375-455C-9EA6-DF929625EA0E}">
        <p15:presenceInfo xmlns:p15="http://schemas.microsoft.com/office/powerpoint/2012/main" userId="S-1-5-21-1207783550-2075000910-922709458-5537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92" autoAdjust="0"/>
    <p:restoredTop sz="82585" autoAdjust="0"/>
  </p:normalViewPr>
  <p:slideViewPr>
    <p:cSldViewPr>
      <p:cViewPr varScale="1">
        <p:scale>
          <a:sx n="63" d="100"/>
          <a:sy n="63" d="100"/>
        </p:scale>
        <p:origin x="77" y="1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9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it-IT"/>
          </a:p>
        </p:txBody>
      </p:sp>
      <p:sp>
        <p:nvSpPr>
          <p:cNvPr id="3" name="Segnaposto data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F65C1D43-66B3-4DBA-A4C2-9731B4BA63BD}" type="datetimeFigureOut">
              <a:rPr lang="it-IT" smtClean="0"/>
              <a:pPr/>
              <a:t>04/01/2017</a:t>
            </a:fld>
            <a:endParaRPr lang="es-ES"/>
          </a:p>
        </p:txBody>
      </p:sp>
      <p:sp>
        <p:nvSpPr>
          <p:cNvPr id="4" name="Segnaposto piè di pagina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it-IT"/>
          </a:p>
        </p:txBody>
      </p:sp>
      <p:sp>
        <p:nvSpPr>
          <p:cNvPr id="5" name="Segnaposto numero diapositiva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CB8101BE-9790-46F5-8451-26B135FD0902}" type="slidenum">
              <a:rPr lang="it-IT" smtClean="0"/>
              <a:pPr/>
              <a:t>‹#›</a:t>
            </a:fld>
            <a:endParaRPr lang="es-ES"/>
          </a:p>
        </p:txBody>
      </p:sp>
    </p:spTree>
    <p:extLst>
      <p:ext uri="{BB962C8B-B14F-4D97-AF65-F5344CB8AC3E}">
        <p14:creationId xmlns:p14="http://schemas.microsoft.com/office/powerpoint/2010/main" val="34599161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smtClean="0">
                <a:latin typeface="+mn-lt"/>
                <a:cs typeface="+mn-cs"/>
              </a:defRPr>
            </a:lvl1pPr>
          </a:lstStyle>
          <a:p>
            <a:pPr>
              <a:defRPr/>
            </a:pPr>
            <a:endParaRPr lang="it-IT"/>
          </a:p>
        </p:txBody>
      </p:sp>
      <p:sp>
        <p:nvSpPr>
          <p:cNvPr id="3" name="Segnaposto data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cs typeface="+mn-cs"/>
              </a:defRPr>
            </a:lvl1pPr>
          </a:lstStyle>
          <a:p>
            <a:pPr>
              <a:defRPr/>
            </a:pPr>
            <a:fld id="{DFADFC04-3ACF-4942-8821-92648C51B8D5}" type="datetimeFigureOut">
              <a:rPr lang="it-IT"/>
              <a:pPr>
                <a:defRPr/>
              </a:pPr>
              <a:t>04/01/2017</a:t>
            </a:fld>
            <a:endParaRPr lang="es-ES"/>
          </a:p>
        </p:txBody>
      </p:sp>
      <p:sp>
        <p:nvSpPr>
          <p:cNvPr id="4" name="Segnaposto immagine diapositiva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it-IT" noProof="0" smtClean="0"/>
          </a:p>
        </p:txBody>
      </p:sp>
      <p:sp>
        <p:nvSpPr>
          <p:cNvPr id="5" name="Segnaposto note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smtClean="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cs typeface="+mn-cs"/>
              </a:defRPr>
            </a:lvl1pPr>
          </a:lstStyle>
          <a:p>
            <a:pPr>
              <a:defRPr/>
            </a:pPr>
            <a:fld id="{9493CE9D-18C1-4EE5-AEA2-0CC63191A76A}" type="slidenum">
              <a:rPr lang="it-IT"/>
              <a:pPr>
                <a:defRPr/>
              </a:pPr>
              <a:t>‹#›</a:t>
            </a:fld>
            <a:endParaRPr lang="es-ES"/>
          </a:p>
        </p:txBody>
      </p:sp>
    </p:spTree>
    <p:extLst>
      <p:ext uri="{BB962C8B-B14F-4D97-AF65-F5344CB8AC3E}">
        <p14:creationId xmlns:p14="http://schemas.microsoft.com/office/powerpoint/2010/main" val="19313330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1</a:t>
            </a:fld>
            <a:endParaRPr lang="es-ES"/>
          </a:p>
        </p:txBody>
      </p:sp>
    </p:spTree>
    <p:extLst>
      <p:ext uri="{BB962C8B-B14F-4D97-AF65-F5344CB8AC3E}">
        <p14:creationId xmlns:p14="http://schemas.microsoft.com/office/powerpoint/2010/main" val="238581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endParaRPr lang="es-ES" sz="1200" dirty="0" smtClean="0"/>
          </a:p>
          <a:p>
            <a:r>
              <a:rPr lang="es-ES" sz="1200" dirty="0" smtClean="0"/>
              <a:t>Fuentes: </a:t>
            </a:r>
          </a:p>
          <a:p>
            <a:r>
              <a:rPr lang="es-ES" sz="1200" dirty="0" smtClean="0"/>
              <a:t>Feng Y, Wang S, Chen R, Tong X, Wu Z, Mo X. Maternal folic acid supplementation and the risk of congenital heart defects in offspring: a meta-analysis of epidemiological observational studies. Sci Rep. 2015 Feb 17;5:8506. </a:t>
            </a:r>
          </a:p>
          <a:p>
            <a:endParaRPr lang="es-ES" sz="1200" dirty="0" smtClean="0"/>
          </a:p>
          <a:p>
            <a:r>
              <a:rPr lang="es-ES" sz="1200" dirty="0" smtClean="0"/>
              <a:t>Hodgetts VA, Morris RK, Francis A, Gardosi J, Ismail KM. Effectiveness of folic acid supplementation in pregnancy on reducing the risk of small-for-gestational age neonates: a population study, systematic review and meta-analysis. BJOG. 2015 Mar;122(4):478-90. doi: 10.1111/1471-0528.13202. Epub 2014 Nov 26. Review. </a:t>
            </a:r>
          </a:p>
          <a:p>
            <a:endParaRPr lang="es-ES" sz="1200" dirty="0" smtClean="0"/>
          </a:p>
          <a:p>
            <a:r>
              <a:rPr lang="es-ES" sz="1200" dirty="0" smtClean="0"/>
              <a:t>Butali A, Little J, Chevrier C, Cordier S, Steegers-Theunissen R, Jugessur A, Oladugba B, Mossey PA. Folic acid supplementation use and the MTHFR C677T polymorphism in orofacial clefts etiology: An individual participant data pooled-analysis. Birth Defects Res A Clin Mol Teratol. 2013 Aug;97(8):509-14. doi: 10.1002/bdra.23133. Epub 2013 May 13. </a:t>
            </a:r>
          </a:p>
          <a:p>
            <a:endParaRPr lang="es-ES" sz="1200" dirty="0" smtClean="0"/>
          </a:p>
          <a:p>
            <a:r>
              <a:rPr lang="es-ES" sz="1200" dirty="0" smtClean="0"/>
              <a:t>Goh YI, Bollano E, Einarson TR, Koren G. Prenatal multivitamin supplementation and rates of pediatric cancers: a meta-analysis. Clin Pharmacol Ther. 2007 May;81(5):685-91. Epub 2007 Feb 21. Review.  </a:t>
            </a:r>
          </a:p>
          <a:p>
            <a:endParaRPr lang="es-ES" sz="1200" dirty="0" smtClean="0"/>
          </a:p>
          <a:p>
            <a:r>
              <a:rPr lang="es-ES" sz="1200" dirty="0" smtClean="0"/>
              <a:t>Surén P, Roth C, Bresnahan M, Haugen M, Hornig M, Hirtz D, Lie KK, Lipkin WI, Magnus P, Reichborn-Kjennerud T, Schjølberg S, Davey Smith G, Øyen AS, Susser E, Stoltenberg C. Association between maternal use of folic acid supplements and risk of autism spectrum disorders in children. JAMA. 2013 Feb 13;309(6):570-7. </a:t>
            </a:r>
          </a:p>
          <a:p>
            <a:endParaRPr lang="es-ES" sz="1200" dirty="0" smtClean="0"/>
          </a:p>
          <a:p>
            <a:r>
              <a:rPr lang="es-ES" sz="1200" dirty="0" smtClean="0"/>
              <a:t>Roth C, Magnus P, Schjølberg S, Stoltenberg C, Surén P, McKeague IW, Davey Smith G, Reichborn-Kjennerud T, Susser E. Folic acid supplements in pregnancy and severe language delay in children. JAMA. 2011 Oct 12;306(14):1566-73. </a:t>
            </a:r>
          </a:p>
          <a:p>
            <a:endParaRPr lang="es-ES" sz="1200" dirty="0" smtClean="0"/>
          </a:p>
          <a:p>
            <a:endParaRPr lang="es-ES" dirty="0" smtClean="0"/>
          </a:p>
        </p:txBody>
      </p:sp>
      <p:sp>
        <p:nvSpPr>
          <p:cNvPr id="4" name="Segnaposto numero diapositiva 3"/>
          <p:cNvSpPr>
            <a:spLocks noGrp="1"/>
          </p:cNvSpPr>
          <p:nvPr>
            <p:ph type="sldNum" sz="quarter" idx="10"/>
          </p:nvPr>
        </p:nvSpPr>
        <p:spPr/>
        <p:txBody>
          <a:bodyPr/>
          <a:lstStyle/>
          <a:p>
            <a:fld id="{D6DB5CB7-FEE4-45CD-B999-72762288855F}" type="slidenum">
              <a:rPr lang="it-IT" smtClean="0"/>
              <a:pPr/>
              <a:t>11</a:t>
            </a:fld>
            <a:endParaRPr lang="es-ES"/>
          </a:p>
        </p:txBody>
      </p:sp>
    </p:spTree>
    <p:extLst>
      <p:ext uri="{BB962C8B-B14F-4D97-AF65-F5344CB8AC3E}">
        <p14:creationId xmlns:p14="http://schemas.microsoft.com/office/powerpoint/2010/main" val="387201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13</a:t>
            </a:fld>
            <a:endParaRPr lang="es-ES"/>
          </a:p>
        </p:txBody>
      </p:sp>
    </p:spTree>
    <p:extLst>
      <p:ext uri="{BB962C8B-B14F-4D97-AF65-F5344CB8AC3E}">
        <p14:creationId xmlns:p14="http://schemas.microsoft.com/office/powerpoint/2010/main" val="61369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14</a:t>
            </a:fld>
            <a:endParaRPr lang="es-ES"/>
          </a:p>
        </p:txBody>
      </p:sp>
    </p:spTree>
    <p:extLst>
      <p:ext uri="{BB962C8B-B14F-4D97-AF65-F5344CB8AC3E}">
        <p14:creationId xmlns:p14="http://schemas.microsoft.com/office/powerpoint/2010/main" val="14586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15</a:t>
            </a:fld>
            <a:endParaRPr lang="es-ES"/>
          </a:p>
        </p:txBody>
      </p:sp>
    </p:spTree>
    <p:extLst>
      <p:ext uri="{BB962C8B-B14F-4D97-AF65-F5344CB8AC3E}">
        <p14:creationId xmlns:p14="http://schemas.microsoft.com/office/powerpoint/2010/main" val="3364851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16</a:t>
            </a:fld>
            <a:endParaRPr lang="es-ES"/>
          </a:p>
        </p:txBody>
      </p:sp>
    </p:spTree>
    <p:extLst>
      <p:ext uri="{BB962C8B-B14F-4D97-AF65-F5344CB8AC3E}">
        <p14:creationId xmlns:p14="http://schemas.microsoft.com/office/powerpoint/2010/main" val="291017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17</a:t>
            </a:fld>
            <a:endParaRPr lang="es-ES"/>
          </a:p>
        </p:txBody>
      </p:sp>
    </p:spTree>
    <p:extLst>
      <p:ext uri="{BB962C8B-B14F-4D97-AF65-F5344CB8AC3E}">
        <p14:creationId xmlns:p14="http://schemas.microsoft.com/office/powerpoint/2010/main" val="782786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19</a:t>
            </a:fld>
            <a:endParaRPr lang="es-ES"/>
          </a:p>
        </p:txBody>
      </p:sp>
    </p:spTree>
    <p:extLst>
      <p:ext uri="{BB962C8B-B14F-4D97-AF65-F5344CB8AC3E}">
        <p14:creationId xmlns:p14="http://schemas.microsoft.com/office/powerpoint/2010/main" val="3583477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20</a:t>
            </a:fld>
            <a:endParaRPr lang="es-ES"/>
          </a:p>
        </p:txBody>
      </p:sp>
    </p:spTree>
    <p:extLst>
      <p:ext uri="{BB962C8B-B14F-4D97-AF65-F5344CB8AC3E}">
        <p14:creationId xmlns:p14="http://schemas.microsoft.com/office/powerpoint/2010/main" val="2337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32395" indent="-232395"/>
            <a:endParaRPr lang="it-IT" dirty="0" smtClean="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2</a:t>
            </a:fld>
            <a:endParaRPr lang="es-ES"/>
          </a:p>
        </p:txBody>
      </p:sp>
    </p:spTree>
    <p:extLst>
      <p:ext uri="{BB962C8B-B14F-4D97-AF65-F5344CB8AC3E}">
        <p14:creationId xmlns:p14="http://schemas.microsoft.com/office/powerpoint/2010/main" val="360004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3</a:t>
            </a:fld>
            <a:endParaRPr lang="es-ES"/>
          </a:p>
        </p:txBody>
      </p:sp>
    </p:spTree>
    <p:extLst>
      <p:ext uri="{BB962C8B-B14F-4D97-AF65-F5344CB8AC3E}">
        <p14:creationId xmlns:p14="http://schemas.microsoft.com/office/powerpoint/2010/main" val="295838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4</a:t>
            </a:fld>
            <a:endParaRPr lang="es-ES"/>
          </a:p>
        </p:txBody>
      </p:sp>
    </p:spTree>
    <p:extLst>
      <p:ext uri="{BB962C8B-B14F-4D97-AF65-F5344CB8AC3E}">
        <p14:creationId xmlns:p14="http://schemas.microsoft.com/office/powerpoint/2010/main" val="38806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5</a:t>
            </a:fld>
            <a:endParaRPr lang="es-ES"/>
          </a:p>
        </p:txBody>
      </p:sp>
    </p:spTree>
    <p:extLst>
      <p:ext uri="{BB962C8B-B14F-4D97-AF65-F5344CB8AC3E}">
        <p14:creationId xmlns:p14="http://schemas.microsoft.com/office/powerpoint/2010/main" val="45626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6</a:t>
            </a:fld>
            <a:endParaRPr lang="es-ES"/>
          </a:p>
        </p:txBody>
      </p:sp>
    </p:spTree>
    <p:extLst>
      <p:ext uri="{BB962C8B-B14F-4D97-AF65-F5344CB8AC3E}">
        <p14:creationId xmlns:p14="http://schemas.microsoft.com/office/powerpoint/2010/main" val="87861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7</a:t>
            </a:fld>
            <a:endParaRPr lang="es-ES"/>
          </a:p>
        </p:txBody>
      </p:sp>
    </p:spTree>
    <p:extLst>
      <p:ext uri="{BB962C8B-B14F-4D97-AF65-F5344CB8AC3E}">
        <p14:creationId xmlns:p14="http://schemas.microsoft.com/office/powerpoint/2010/main" val="390545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a:solidFill>
                  <a:prstClr val="black"/>
                </a:solidFill>
              </a:rPr>
              <a:pPr>
                <a:defRPr/>
              </a:pPr>
              <a:t>9</a:t>
            </a:fld>
            <a:endParaRPr lang="es-ES">
              <a:solidFill>
                <a:prstClr val="black"/>
              </a:solidFill>
            </a:endParaRPr>
          </a:p>
        </p:txBody>
      </p:sp>
    </p:spTree>
    <p:extLst>
      <p:ext uri="{BB962C8B-B14F-4D97-AF65-F5344CB8AC3E}">
        <p14:creationId xmlns:p14="http://schemas.microsoft.com/office/powerpoint/2010/main" val="423034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A5CFDE7-8718-4323-ADF5-3FE9D1FB5B41}" type="slidenum">
              <a:rPr lang="en-US" smtClean="0">
                <a:solidFill>
                  <a:prstClr val="black"/>
                </a:solidFill>
                <a:latin typeface="Arial" pitchFamily="34" charset="0"/>
              </a:rPr>
              <a:pPr/>
              <a:t>10</a:t>
            </a:fld>
            <a:endParaRPr lang="es-ES" smtClean="0">
              <a:solidFill>
                <a:prstClr val="black"/>
              </a:solidFill>
              <a:latin typeface="Arial" pitchFamily="34" charset="0"/>
            </a:endParaRPr>
          </a:p>
        </p:txBody>
      </p:sp>
      <p:sp>
        <p:nvSpPr>
          <p:cNvPr id="114691" name="Rectangle 7"/>
          <p:cNvSpPr txBox="1">
            <a:spLocks noGrp="1" noChangeArrowheads="1"/>
          </p:cNvSpPr>
          <p:nvPr/>
        </p:nvSpPr>
        <p:spPr bwMode="auto">
          <a:xfrm>
            <a:off x="3955954" y="8805553"/>
            <a:ext cx="3027467" cy="463866"/>
          </a:xfrm>
          <a:prstGeom prst="rect">
            <a:avLst/>
          </a:prstGeom>
          <a:noFill/>
          <a:ln w="9525">
            <a:noFill/>
            <a:miter lim="800000"/>
            <a:headEnd/>
            <a:tailEnd/>
          </a:ln>
        </p:spPr>
        <p:txBody>
          <a:bodyPr lIns="92868" tIns="46435" rIns="92868" bIns="46435" anchor="b"/>
          <a:lstStyle/>
          <a:p>
            <a:pPr algn="r" defTabSz="928773"/>
            <a:fld id="{D1705CEA-1DFE-4E33-AE3C-CECA06E0DCEF}" type="slidenum">
              <a:rPr lang="en-US" sz="1200">
                <a:solidFill>
                  <a:prstClr val="black"/>
                </a:solidFill>
              </a:rPr>
              <a:pPr algn="r" defTabSz="928773"/>
              <a:t>10</a:t>
            </a:fld>
            <a:endParaRPr lang="es-ES" sz="1200">
              <a:solidFill>
                <a:prstClr val="black"/>
              </a:solidFill>
            </a:endParaRPr>
          </a:p>
        </p:txBody>
      </p:sp>
      <p:sp>
        <p:nvSpPr>
          <p:cNvPr id="114692" name="Rectangle 7"/>
          <p:cNvSpPr txBox="1">
            <a:spLocks noGrp="1" noChangeArrowheads="1"/>
          </p:cNvSpPr>
          <p:nvPr/>
        </p:nvSpPr>
        <p:spPr bwMode="auto">
          <a:xfrm>
            <a:off x="3955954" y="8805553"/>
            <a:ext cx="3027467" cy="463866"/>
          </a:xfrm>
          <a:prstGeom prst="rect">
            <a:avLst/>
          </a:prstGeom>
          <a:noFill/>
          <a:ln w="9525">
            <a:noFill/>
            <a:miter lim="800000"/>
            <a:headEnd/>
            <a:tailEnd/>
          </a:ln>
        </p:spPr>
        <p:txBody>
          <a:bodyPr lIns="92868" tIns="46435" rIns="92868" bIns="46435" anchor="b"/>
          <a:lstStyle/>
          <a:p>
            <a:pPr algn="r" defTabSz="928773"/>
            <a:fld id="{7AEDDB06-E6A4-47FB-9EF0-8D46AA989826}" type="slidenum">
              <a:rPr lang="en-US" sz="1200">
                <a:solidFill>
                  <a:prstClr val="black"/>
                </a:solidFill>
              </a:rPr>
              <a:pPr algn="r" defTabSz="928773"/>
              <a:t>10</a:t>
            </a:fld>
            <a:endParaRPr lang="es-ES" sz="1200">
              <a:solidFill>
                <a:prstClr val="black"/>
              </a:solidFill>
            </a:endParaRPr>
          </a:p>
        </p:txBody>
      </p:sp>
      <p:sp>
        <p:nvSpPr>
          <p:cNvPr id="114693" name="Rectangle 7"/>
          <p:cNvSpPr txBox="1">
            <a:spLocks noGrp="1" noChangeArrowheads="1"/>
          </p:cNvSpPr>
          <p:nvPr/>
        </p:nvSpPr>
        <p:spPr bwMode="auto">
          <a:xfrm>
            <a:off x="3955954" y="8805553"/>
            <a:ext cx="3027467" cy="463866"/>
          </a:xfrm>
          <a:prstGeom prst="rect">
            <a:avLst/>
          </a:prstGeom>
          <a:noFill/>
          <a:ln w="9525">
            <a:noFill/>
            <a:miter lim="800000"/>
            <a:headEnd/>
            <a:tailEnd/>
          </a:ln>
        </p:spPr>
        <p:txBody>
          <a:bodyPr lIns="92868" tIns="46435" rIns="92868" bIns="46435" anchor="b"/>
          <a:lstStyle/>
          <a:p>
            <a:pPr algn="r" defTabSz="928773"/>
            <a:fld id="{21F402C9-BFA0-43D6-9B7C-378C98AAE197}" type="slidenum">
              <a:rPr lang="en-US" sz="1200">
                <a:solidFill>
                  <a:prstClr val="black"/>
                </a:solidFill>
              </a:rPr>
              <a:pPr algn="r" defTabSz="928773"/>
              <a:t>10</a:t>
            </a:fld>
            <a:endParaRPr lang="es-ES" sz="1200">
              <a:solidFill>
                <a:prstClr val="black"/>
              </a:solidFill>
            </a:endParaRPr>
          </a:p>
        </p:txBody>
      </p:sp>
      <p:sp>
        <p:nvSpPr>
          <p:cNvPr id="114694" name="Rectangle 2"/>
          <p:cNvSpPr>
            <a:spLocks noGrp="1" noRot="1" noChangeAspect="1" noChangeArrowheads="1" noTextEdit="1"/>
          </p:cNvSpPr>
          <p:nvPr>
            <p:ph type="sldImg"/>
          </p:nvPr>
        </p:nvSpPr>
        <p:spPr>
          <a:ln/>
        </p:spPr>
      </p:sp>
      <p:sp>
        <p:nvSpPr>
          <p:cNvPr id="411655" name="Rectangle 3"/>
          <p:cNvSpPr>
            <a:spLocks noGrp="1" noChangeArrowheads="1"/>
          </p:cNvSpPr>
          <p:nvPr>
            <p:ph type="body" idx="1"/>
          </p:nvPr>
        </p:nvSpPr>
        <p:spPr>
          <a:xfrm>
            <a:off x="661170" y="4562676"/>
            <a:ext cx="6007480" cy="4171634"/>
          </a:xfrm>
          <a:ln/>
        </p:spPr>
        <p:txBody>
          <a:bodyPr/>
          <a:lstStyle/>
          <a:p>
            <a:pPr marL="227842" indent="-227842">
              <a:spcBef>
                <a:spcPct val="20000"/>
              </a:spcBef>
              <a:defRPr/>
            </a:pPr>
            <a:endParaRPr lang="en-US" dirty="0" smtClean="0"/>
          </a:p>
        </p:txBody>
      </p:sp>
    </p:spTree>
    <p:extLst>
      <p:ext uri="{BB962C8B-B14F-4D97-AF65-F5344CB8AC3E}">
        <p14:creationId xmlns:p14="http://schemas.microsoft.com/office/powerpoint/2010/main" val="146153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slide" Target="../slides/slide4.xml"/><Relationship Id="rId4" Type="http://schemas.openxmlformats.org/officeDocument/2006/relationships/slide" Target="../slides/slide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25.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11.png"/><Relationship Id="rId5" Type="http://schemas.openxmlformats.org/officeDocument/2006/relationships/tags" Target="../tags/tag4.xml"/><Relationship Id="rId10" Type="http://schemas.openxmlformats.org/officeDocument/2006/relationships/image" Target="../media/image10.png"/><Relationship Id="rId4" Type="http://schemas.openxmlformats.org/officeDocument/2006/relationships/tags" Target="../tags/tag3.xml"/><Relationship Id="rId9" Type="http://schemas.openxmlformats.org/officeDocument/2006/relationships/oleObject" Target="../embeddings/oleObject1.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image" Target="../media/image11.png"/><Relationship Id="rId5" Type="http://schemas.openxmlformats.org/officeDocument/2006/relationships/tags" Target="../tags/tag10.xml"/><Relationship Id="rId10" Type="http://schemas.openxmlformats.org/officeDocument/2006/relationships/image" Target="../media/image10.png"/><Relationship Id="rId4" Type="http://schemas.openxmlformats.org/officeDocument/2006/relationships/tags" Target="../tags/tag9.xml"/><Relationship Id="rId9" Type="http://schemas.openxmlformats.org/officeDocument/2006/relationships/oleObject" Target="../embeddings/oleObject2.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tags" Target="../tags/tag17.xml"/><Relationship Id="rId11" Type="http://schemas.openxmlformats.org/officeDocument/2006/relationships/image" Target="../media/image11.png"/><Relationship Id="rId5" Type="http://schemas.openxmlformats.org/officeDocument/2006/relationships/tags" Target="../tags/tag16.xml"/><Relationship Id="rId10" Type="http://schemas.openxmlformats.org/officeDocument/2006/relationships/image" Target="../media/image10.png"/><Relationship Id="rId4" Type="http://schemas.openxmlformats.org/officeDocument/2006/relationships/tags" Target="../tags/tag15.xml"/><Relationship Id="rId9" Type="http://schemas.openxmlformats.org/officeDocument/2006/relationships/oleObject" Target="../embeddings/oleObject3.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vmlDrawing" Target="../drawings/vmlDrawing4.vml"/><Relationship Id="rId6" Type="http://schemas.openxmlformats.org/officeDocument/2006/relationships/tags" Target="../tags/tag23.xml"/><Relationship Id="rId11" Type="http://schemas.openxmlformats.org/officeDocument/2006/relationships/image" Target="../media/image11.png"/><Relationship Id="rId5" Type="http://schemas.openxmlformats.org/officeDocument/2006/relationships/tags" Target="../tags/tag22.xml"/><Relationship Id="rId10" Type="http://schemas.openxmlformats.org/officeDocument/2006/relationships/image" Target="../media/image10.png"/><Relationship Id="rId4" Type="http://schemas.openxmlformats.org/officeDocument/2006/relationships/tags" Target="../tags/tag21.xml"/><Relationship Id="rId9" Type="http://schemas.openxmlformats.org/officeDocument/2006/relationships/oleObject" Target="../embeddings/oleObject4.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6.xml"/><Relationship Id="rId7" Type="http://schemas.openxmlformats.org/officeDocument/2006/relationships/oleObject" Target="../embeddings/oleObject5.bin"/><Relationship Id="rId2" Type="http://schemas.openxmlformats.org/officeDocument/2006/relationships/tags" Target="../tags/tag25.xml"/><Relationship Id="rId1" Type="http://schemas.openxmlformats.org/officeDocument/2006/relationships/vmlDrawing" Target="../drawings/vmlDrawing5.vml"/><Relationship Id="rId6" Type="http://schemas.openxmlformats.org/officeDocument/2006/relationships/slideMaster" Target="../slideMasters/slideMaster5.xml"/><Relationship Id="rId5" Type="http://schemas.openxmlformats.org/officeDocument/2006/relationships/tags" Target="../tags/tag28.xml"/><Relationship Id="rId4" Type="http://schemas.openxmlformats.org/officeDocument/2006/relationships/tags" Target="../tags/tag2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30.xml"/><Relationship Id="rId7" Type="http://schemas.openxmlformats.org/officeDocument/2006/relationships/oleObject" Target="../embeddings/oleObject6.bin"/><Relationship Id="rId2" Type="http://schemas.openxmlformats.org/officeDocument/2006/relationships/tags" Target="../tags/tag29.xml"/><Relationship Id="rId1" Type="http://schemas.openxmlformats.org/officeDocument/2006/relationships/vmlDrawing" Target="../drawings/vmlDrawing6.vml"/><Relationship Id="rId6" Type="http://schemas.openxmlformats.org/officeDocument/2006/relationships/slideMaster" Target="../slideMasters/slideMaster5.xml"/><Relationship Id="rId5" Type="http://schemas.openxmlformats.org/officeDocument/2006/relationships/tags" Target="../tags/tag32.xml"/><Relationship Id="rId4" Type="http://schemas.openxmlformats.org/officeDocument/2006/relationships/tags" Target="../tags/tag3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34.xml"/><Relationship Id="rId7" Type="http://schemas.openxmlformats.org/officeDocument/2006/relationships/oleObject" Target="../embeddings/oleObject7.bin"/><Relationship Id="rId2" Type="http://schemas.openxmlformats.org/officeDocument/2006/relationships/tags" Target="../tags/tag33.xml"/><Relationship Id="rId1" Type="http://schemas.openxmlformats.org/officeDocument/2006/relationships/vmlDrawing" Target="../drawings/vmlDrawing7.vml"/><Relationship Id="rId6" Type="http://schemas.openxmlformats.org/officeDocument/2006/relationships/slideMaster" Target="../slideMasters/slideMaster5.xml"/><Relationship Id="rId5" Type="http://schemas.openxmlformats.org/officeDocument/2006/relationships/tags" Target="../tags/tag36.xml"/><Relationship Id="rId4" Type="http://schemas.openxmlformats.org/officeDocument/2006/relationships/tags" Target="../tags/tag3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vmlDrawing" Target="../drawings/vmlDrawing8.vml"/><Relationship Id="rId6" Type="http://schemas.openxmlformats.org/officeDocument/2006/relationships/tags" Target="../tags/tag41.xml"/><Relationship Id="rId11" Type="http://schemas.openxmlformats.org/officeDocument/2006/relationships/image" Target="../media/image11.png"/><Relationship Id="rId5" Type="http://schemas.openxmlformats.org/officeDocument/2006/relationships/tags" Target="../tags/tag40.xml"/><Relationship Id="rId10" Type="http://schemas.openxmlformats.org/officeDocument/2006/relationships/image" Target="../media/image10.png"/><Relationship Id="rId4" Type="http://schemas.openxmlformats.org/officeDocument/2006/relationships/tags" Target="../tags/tag39.xml"/><Relationship Id="rId9" Type="http://schemas.openxmlformats.org/officeDocument/2006/relationships/oleObject" Target="../embeddings/oleObject8.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vmlDrawing" Target="../drawings/vmlDrawing9.vml"/><Relationship Id="rId6" Type="http://schemas.openxmlformats.org/officeDocument/2006/relationships/tags" Target="../tags/tag47.xml"/><Relationship Id="rId11" Type="http://schemas.openxmlformats.org/officeDocument/2006/relationships/image" Target="../media/image11.png"/><Relationship Id="rId5" Type="http://schemas.openxmlformats.org/officeDocument/2006/relationships/tags" Target="../tags/tag46.xml"/><Relationship Id="rId10" Type="http://schemas.openxmlformats.org/officeDocument/2006/relationships/image" Target="../media/image10.png"/><Relationship Id="rId4" Type="http://schemas.openxmlformats.org/officeDocument/2006/relationships/tags" Target="../tags/tag45.xml"/><Relationship Id="rId9" Type="http://schemas.openxmlformats.org/officeDocument/2006/relationships/oleObject" Target="../embeddings/oleObject9.bin"/></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4D94B9B-5726-4FAC-B959-2769B38869C8}"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A5A72B0-1624-4DB5-8E55-1EB49EF0FF54}"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5E16160-7ED1-4C0C-914F-EF21DE204FF3}"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b="0">
                <a:solidFill>
                  <a:srgbClr val="C0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4478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Content Placeholder 9"/>
          <p:cNvSpPr>
            <a:spLocks noGrp="1"/>
          </p:cNvSpPr>
          <p:nvPr>
            <p:ph sz="quarter" idx="12"/>
          </p:nvPr>
        </p:nvSpPr>
        <p:spPr>
          <a:xfrm>
            <a:off x="1371600" y="5562600"/>
            <a:ext cx="6400800" cy="381000"/>
          </a:xfrm>
        </p:spPr>
        <p:txBody>
          <a:bodyPr>
            <a:noAutofit/>
          </a:bodyPr>
          <a:lstStyle>
            <a:lvl1pPr algn="ctr">
              <a:buNone/>
              <a:defRPr sz="1800">
                <a:solidFill>
                  <a:schemeClr val="bg1">
                    <a:lumMod val="50000"/>
                  </a:schemeClr>
                </a:solidFill>
              </a:defRPr>
            </a:lvl1pPr>
            <a:lvl2pPr algn="ctr">
              <a:defRPr sz="1800">
                <a:solidFill>
                  <a:schemeClr val="bg1">
                    <a:lumMod val="50000"/>
                  </a:schemeClr>
                </a:solidFill>
              </a:defRPr>
            </a:lvl2pPr>
            <a:lvl3pPr algn="ctr">
              <a:defRPr sz="1800">
                <a:solidFill>
                  <a:schemeClr val="bg1">
                    <a:lumMod val="50000"/>
                  </a:schemeClr>
                </a:solidFill>
              </a:defRPr>
            </a:lvl3pPr>
            <a:lvl4pPr algn="ctr">
              <a:defRPr sz="1800">
                <a:solidFill>
                  <a:schemeClr val="bg1">
                    <a:lumMod val="50000"/>
                  </a:schemeClr>
                </a:solidFill>
              </a:defRPr>
            </a:lvl4pPr>
            <a:lvl5pPr algn="ctr">
              <a:defRPr sz="1800">
                <a:solidFill>
                  <a:schemeClr val="bg1">
                    <a:lumMod val="50000"/>
                  </a:schemeClr>
                </a:solidFill>
              </a:defRPr>
            </a:lvl5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176654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5887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300228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6EFBE47-E4BB-4FFA-B1A4-B6DE06A78773}" type="slidenum">
              <a:rPr lang="en-GB" altLang="en-US" smtClean="0">
                <a:solidFill>
                  <a:prstClr val="black"/>
                </a:solidFill>
                <a:latin typeface="Verdana" panose="020B0604030504040204" pitchFamily="34" charset="0"/>
                <a:cs typeface="Arial" panose="020B0604020202020204" pitchFamily="34" charset="0"/>
              </a:rPr>
              <a:pPr/>
              <a:t>‹#›</a:t>
            </a:fld>
            <a:endParaRPr lang="en-GB" altLang="en-US" smtClean="0">
              <a:solidFill>
                <a:prstClr val="black"/>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2235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066800"/>
            <a:ext cx="9144000" cy="3810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2" name="Title 1"/>
          <p:cNvSpPr>
            <a:spLocks noGrp="1"/>
          </p:cNvSpPr>
          <p:nvPr>
            <p:ph type="ctrTitle"/>
          </p:nvPr>
        </p:nvSpPr>
        <p:spPr>
          <a:xfrm>
            <a:off x="1371600" y="0"/>
            <a:ext cx="7772400" cy="1470025"/>
          </a:xfrm>
        </p:spPr>
        <p:txBody>
          <a:bodyPr/>
          <a:lstStyle>
            <a:lvl1pPr algn="l">
              <a:defRPr>
                <a:solidFill>
                  <a:srgbClr val="872175"/>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1066800"/>
            <a:ext cx="6400800" cy="685800"/>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5C8B2EA-5935-45A6-953E-7F6195C493BB}"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40087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D9BCD98-CB81-4CEB-BAE8-9BF1FDADD4E1}"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80450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74837"/>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874837"/>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9B4A9CC-92C8-49A9-9889-2DF815CC281C}"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72846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5029200" y="1524000"/>
            <a:ext cx="3657600" cy="5334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8" name="Rectangle 7"/>
          <p:cNvSpPr/>
          <p:nvPr userDrawn="1"/>
        </p:nvSpPr>
        <p:spPr>
          <a:xfrm>
            <a:off x="838200" y="1524000"/>
            <a:ext cx="3657600" cy="5334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3" name="Text Placeholder 2"/>
          <p:cNvSpPr>
            <a:spLocks noGrp="1"/>
          </p:cNvSpPr>
          <p:nvPr>
            <p:ph type="body" idx="1"/>
          </p:nvPr>
        </p:nvSpPr>
        <p:spPr>
          <a:xfrm>
            <a:off x="838200" y="1371600"/>
            <a:ext cx="3659188" cy="639762"/>
          </a:xfrm>
        </p:spPr>
        <p:txBody>
          <a:bodyPr anchor="b">
            <a:no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8200" y="2133600"/>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371600"/>
            <a:ext cx="3657600" cy="639762"/>
          </a:xfrm>
        </p:spPr>
        <p:txBody>
          <a:bodyPr anchor="b">
            <a:norm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133600"/>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7"/>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10"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BD27D4E-8C05-4C83-8587-0B8B47E807D2}"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47170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CD67375-FC73-459D-B5F5-556E0DAD2FFD}"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42862"/>
            <a:ext cx="7924800" cy="1023938"/>
          </a:xfrm>
        </p:spPr>
        <p:txBody>
          <a:bodyPr anchor="b">
            <a:noAutofit/>
          </a:bodyPr>
          <a:lstStyle>
            <a:lvl1pPr algn="l">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9600" y="1524000"/>
            <a:ext cx="7924800"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09600" y="5181600"/>
            <a:ext cx="7924800"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089D94F-54B6-4B92-9EE3-D5C39DF32644}"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22960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4"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BBA9706-A52D-4871-8CC1-3EAAEB2AE226}"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2002112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3"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DDE9392-B684-4A32-9E51-422438497519}"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48970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 and back sections">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sp>
        <p:nvSpPr>
          <p:cNvPr id="5" name="Footer Placeholder 4"/>
          <p:cNvSpPr txBox="1">
            <a:spLocks/>
          </p:cNvSpPr>
          <p:nvPr/>
        </p:nvSpPr>
        <p:spPr bwMode="auto">
          <a:xfrm>
            <a:off x="381000" y="6096000"/>
            <a:ext cx="3657600" cy="457200"/>
          </a:xfrm>
          <a:prstGeom prst="rect">
            <a:avLst/>
          </a:prstGeom>
          <a:noFill/>
          <a:ln w="9525">
            <a:noFill/>
            <a:miter lim="800000"/>
            <a:headEnd/>
            <a:tailEnd/>
          </a:ln>
        </p:spPr>
        <p:txBody>
          <a:bodyPr anchor="b"/>
          <a:lstStyle>
            <a:lvl1pPr>
              <a:defRPr sz="1000"/>
            </a:lvl1pPr>
          </a:lstStyle>
          <a:p>
            <a:pPr>
              <a:defRPr/>
            </a:pPr>
            <a:r>
              <a:rPr lang="es-ES" dirty="0" smtClean="0">
                <a:solidFill>
                  <a:srgbClr val="7030A0"/>
                </a:solidFill>
                <a:latin typeface="Avenir LT 55 Roman" pitchFamily="2" charset="0"/>
              </a:rPr>
              <a:t>Preconception Health Promotion: The </a:t>
            </a:r>
          </a:p>
          <a:p>
            <a:pPr>
              <a:defRPr/>
            </a:pPr>
            <a:r>
              <a:rPr lang="es-ES" dirty="0" smtClean="0">
                <a:solidFill>
                  <a:srgbClr val="7030A0"/>
                </a:solidFill>
                <a:latin typeface="Avenir LT 55 Roman" pitchFamily="2" charset="0"/>
              </a:rPr>
              <a:t>Foundation for a Healthier Tomorrow </a:t>
            </a:r>
          </a:p>
          <a:p>
            <a:pPr eaLnBrk="0" hangingPunct="0">
              <a:defRPr/>
            </a:pPr>
            <a:r>
              <a:rPr lang="es-ES" dirty="0" smtClean="0">
                <a:solidFill>
                  <a:srgbClr val="7030A0"/>
                </a:solidFill>
                <a:latin typeface="Avenir LT 55 Roman" pitchFamily="2" charset="0"/>
              </a:rPr>
              <a:t>© 2013 March of Dimes Foundation</a:t>
            </a:r>
            <a:endParaRPr lang="es-ES" dirty="0">
              <a:solidFill>
                <a:srgbClr val="7030A0"/>
              </a:solidFill>
              <a:latin typeface="Avenir LT 55 Roman" pitchFamily="2" charset="0"/>
            </a:endParaRPr>
          </a:p>
        </p:txBody>
      </p:sp>
      <p:sp>
        <p:nvSpPr>
          <p:cNvPr id="6" name="Line 11"/>
          <p:cNvSpPr>
            <a:spLocks noChangeShapeType="1"/>
          </p:cNvSpPr>
          <p:nvPr/>
        </p:nvSpPr>
        <p:spPr bwMode="auto">
          <a:xfrm>
            <a:off x="865188" y="1143000"/>
            <a:ext cx="7391400" cy="0"/>
          </a:xfrm>
          <a:prstGeom prst="line">
            <a:avLst/>
          </a:prstGeom>
          <a:noFill/>
          <a:ln w="44450" cap="rnd">
            <a:solidFill>
              <a:srgbClr val="CEAFDB"/>
            </a:solidFill>
            <a:prstDash val="sysDot"/>
            <a:round/>
            <a:headEnd/>
            <a:tailEnd/>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noFill/>
              </a14:hiddenFill>
            </a:ext>
          </a:extLst>
        </p:spPr>
        <p:txBody>
          <a:bodyPr wrap="none" anchor="ctr"/>
          <a:lstStyle/>
          <a:p>
            <a:endParaRPr lang="en-US" sz="2800" smtClean="0">
              <a:solidFill>
                <a:srgbClr val="804E9B"/>
              </a:solidFill>
              <a:latin typeface="Agenda-Medium"/>
            </a:endParaRPr>
          </a:p>
        </p:txBody>
      </p:sp>
      <p:sp>
        <p:nvSpPr>
          <p:cNvPr id="7" name="Rectangle 7">
            <a:hlinkClick r:id="" action="ppaction://hlinkshowjump?jump=previousslide"/>
          </p:cNvPr>
          <p:cNvSpPr>
            <a:spLocks noChangeArrowheads="1"/>
          </p:cNvSpPr>
          <p:nvPr/>
        </p:nvSpPr>
        <p:spPr bwMode="auto">
          <a:xfrm>
            <a:off x="3324225" y="6075363"/>
            <a:ext cx="549275" cy="153987"/>
          </a:xfrm>
          <a:prstGeom prst="rect">
            <a:avLst/>
          </a:prstGeom>
          <a:solidFill>
            <a:schemeClr val="accent1">
              <a:alpha val="0"/>
            </a:scheme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mtClean="0">
              <a:solidFill>
                <a:srgbClr val="804E9B"/>
              </a:solidFill>
            </a:endParaRPr>
          </a:p>
        </p:txBody>
      </p:sp>
      <p:sp>
        <p:nvSpPr>
          <p:cNvPr id="8" name="Rectangle 8"/>
          <p:cNvSpPr>
            <a:spLocks noChangeArrowheads="1"/>
          </p:cNvSpPr>
          <p:nvPr/>
        </p:nvSpPr>
        <p:spPr bwMode="auto">
          <a:xfrm>
            <a:off x="4087813" y="6075363"/>
            <a:ext cx="549275" cy="153987"/>
          </a:xfrm>
          <a:prstGeom prst="rect">
            <a:avLst/>
          </a:prstGeom>
          <a:solidFill>
            <a:schemeClr val="accent1">
              <a:alpha val="0"/>
            </a:scheme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mtClean="0">
              <a:solidFill>
                <a:srgbClr val="804E9B"/>
              </a:solidFill>
            </a:endParaRPr>
          </a:p>
        </p:txBody>
      </p:sp>
      <p:sp>
        <p:nvSpPr>
          <p:cNvPr id="9" name="Rectangle 5"/>
          <p:cNvSpPr txBox="1">
            <a:spLocks noChangeArrowheads="1"/>
          </p:cNvSpPr>
          <p:nvPr/>
        </p:nvSpPr>
        <p:spPr bwMode="auto">
          <a:xfrm>
            <a:off x="2643188"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r>
              <a:rPr lang="es-ES" altLang="en-US" sz="1000" smtClean="0">
                <a:solidFill>
                  <a:srgbClr val="7030A0"/>
                </a:solidFill>
                <a:latin typeface="Avenir LT 55 Roman" panose="020B0503020000020003" pitchFamily="34" charset="0"/>
              </a:rPr>
              <a:t>Slide </a:t>
            </a:r>
            <a:fld id="{FF5088A8-3498-47FF-A4E6-7656E987FF74}" type="slidenum">
              <a:rPr lang="en-US" altLang="en-US" sz="1000" smtClean="0">
                <a:solidFill>
                  <a:srgbClr val="7030A0"/>
                </a:solidFill>
                <a:latin typeface="Avenir LT 55 Roman" panose="020B0503020000020003" pitchFamily="34" charset="0"/>
              </a:rPr>
              <a:pPr algn="ctr" eaLnBrk="1" hangingPunct="1"/>
              <a:t>‹#›</a:t>
            </a:fld>
            <a:endParaRPr lang="es-ES" altLang="en-US" sz="1000" smtClean="0">
              <a:solidFill>
                <a:srgbClr val="804E9B"/>
              </a:solidFill>
              <a:latin typeface="Avenir LT 55 Roman" panose="020B0503020000020003" pitchFamily="34" charset="0"/>
            </a:endParaRPr>
          </a:p>
        </p:txBody>
      </p:sp>
      <p:sp>
        <p:nvSpPr>
          <p:cNvPr id="10" name="Rectangle 12">
            <a:hlinkClick r:id="" action="ppaction://hlinkshowjump?jump=previousslide"/>
          </p:cNvPr>
          <p:cNvSpPr>
            <a:spLocks noChangeArrowheads="1"/>
          </p:cNvSpPr>
          <p:nvPr userDrawn="1"/>
        </p:nvSpPr>
        <p:spPr bwMode="auto">
          <a:xfrm>
            <a:off x="3200400" y="6096000"/>
            <a:ext cx="488950" cy="180975"/>
          </a:xfrm>
          <a:prstGeom prst="rect">
            <a:avLst/>
          </a:prstGeom>
          <a:solidFill>
            <a:srgbClr val="B0E39D">
              <a:alpha val="0"/>
            </a:srgb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z="2400" smtClean="0">
              <a:solidFill>
                <a:srgbClr val="804E9B"/>
              </a:solidFill>
            </a:endParaRPr>
          </a:p>
        </p:txBody>
      </p:sp>
      <p:sp>
        <p:nvSpPr>
          <p:cNvPr id="11" name="Rectangle 14">
            <a:hlinkClick r:id="" action="ppaction://hlinkshowjump?jump=nextslide"/>
          </p:cNvPr>
          <p:cNvSpPr>
            <a:spLocks noChangeArrowheads="1"/>
          </p:cNvSpPr>
          <p:nvPr userDrawn="1"/>
        </p:nvSpPr>
        <p:spPr bwMode="auto">
          <a:xfrm>
            <a:off x="5476875" y="6094413"/>
            <a:ext cx="549275" cy="182562"/>
          </a:xfrm>
          <a:prstGeom prst="rect">
            <a:avLst/>
          </a:prstGeom>
          <a:solidFill>
            <a:srgbClr val="B0E39D">
              <a:alpha val="0"/>
            </a:srgb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z="2400" smtClean="0">
              <a:solidFill>
                <a:srgbClr val="804E9B"/>
              </a:solidFill>
            </a:endParaRPr>
          </a:p>
        </p:txBody>
      </p:sp>
      <p:sp>
        <p:nvSpPr>
          <p:cNvPr id="12" name="Rectangle 13">
            <a:hlinkClick r:id="rId3" action="ppaction://hlinksldjump"/>
          </p:cNvPr>
          <p:cNvSpPr>
            <a:spLocks noChangeArrowheads="1"/>
          </p:cNvSpPr>
          <p:nvPr userDrawn="1"/>
        </p:nvSpPr>
        <p:spPr bwMode="auto">
          <a:xfrm>
            <a:off x="3887788" y="6096000"/>
            <a:ext cx="639762" cy="182563"/>
          </a:xfrm>
          <a:prstGeom prst="rect">
            <a:avLst/>
          </a:prstGeom>
          <a:solidFill>
            <a:srgbClr val="A0DB8E">
              <a:alpha val="0"/>
            </a:srgb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z="2400" smtClean="0">
              <a:solidFill>
                <a:srgbClr val="804E9B"/>
              </a:solidFill>
            </a:endParaRPr>
          </a:p>
        </p:txBody>
      </p:sp>
      <p:sp>
        <p:nvSpPr>
          <p:cNvPr id="13" name="Rectangle 13">
            <a:hlinkClick r:id="rId4" action="ppaction://hlinksldjump"/>
          </p:cNvPr>
          <p:cNvSpPr>
            <a:spLocks noChangeArrowheads="1"/>
          </p:cNvSpPr>
          <p:nvPr userDrawn="1"/>
        </p:nvSpPr>
        <p:spPr bwMode="auto">
          <a:xfrm>
            <a:off x="4684713" y="6094413"/>
            <a:ext cx="639762" cy="182562"/>
          </a:xfrm>
          <a:prstGeom prst="rect">
            <a:avLst/>
          </a:prstGeom>
          <a:solidFill>
            <a:srgbClr val="A0DB8E">
              <a:alpha val="0"/>
            </a:srgb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z="2400" smtClean="0">
              <a:solidFill>
                <a:srgbClr val="804E9B"/>
              </a:solidFill>
            </a:endParaRPr>
          </a:p>
        </p:txBody>
      </p:sp>
      <p:grpSp>
        <p:nvGrpSpPr>
          <p:cNvPr id="14" name="Group 11"/>
          <p:cNvGrpSpPr>
            <a:grpSpLocks/>
          </p:cNvGrpSpPr>
          <p:nvPr userDrawn="1"/>
        </p:nvGrpSpPr>
        <p:grpSpPr bwMode="auto">
          <a:xfrm>
            <a:off x="3429000" y="6048375"/>
            <a:ext cx="2246313" cy="274638"/>
            <a:chOff x="3057525" y="6048375"/>
            <a:chExt cx="2246181" cy="274638"/>
          </a:xfrm>
        </p:grpSpPr>
        <p:sp>
          <p:nvSpPr>
            <p:cNvPr id="15" name="Rectangle 14">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&lt;Back</a:t>
              </a:r>
            </a:p>
          </p:txBody>
        </p:sp>
        <p:sp>
          <p:nvSpPr>
            <p:cNvPr id="16" name="Rectangle 15">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Next&gt;</a:t>
              </a:r>
            </a:p>
          </p:txBody>
        </p:sp>
        <p:grpSp>
          <p:nvGrpSpPr>
            <p:cNvPr id="17" name="Group 15"/>
            <p:cNvGrpSpPr>
              <a:grpSpLocks/>
            </p:cNvGrpSpPr>
            <p:nvPr userDrawn="1"/>
          </p:nvGrpSpPr>
          <p:grpSpPr bwMode="auto">
            <a:xfrm>
              <a:off x="3811948" y="6048375"/>
              <a:ext cx="731709" cy="274321"/>
              <a:chOff x="3823494" y="6048534"/>
              <a:chExt cx="731520" cy="274320"/>
            </a:xfrm>
          </p:grpSpPr>
          <p:sp>
            <p:nvSpPr>
              <p:cNvPr id="18" name="Rectangle 17">
                <a:hlinkClick r:id="rId5"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s-ES" sz="1050" b="1" dirty="0">
                    <a:solidFill>
                      <a:srgbClr val="804E9B"/>
                    </a:solidFill>
                    <a:latin typeface="Avenir LT 45 Book" pitchFamily="2" charset="0"/>
                  </a:rPr>
                  <a:t>Contents</a:t>
                </a:r>
              </a:p>
            </p:txBody>
          </p:sp>
          <p:sp>
            <p:nvSpPr>
              <p:cNvPr id="19" name="Rectangle 17">
                <a:hlinkClick r:id="rId5"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z="2400" smtClean="0">
                  <a:solidFill>
                    <a:srgbClr val="804E9B"/>
                  </a:solidFill>
                </a:endParaRPr>
              </a:p>
            </p:txBody>
          </p:sp>
        </p:grpSp>
      </p:grpSp>
      <p:pic>
        <p:nvPicPr>
          <p:cNvPr id="20" name="Picture 17"/>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sp>
        <p:nvSpPr>
          <p:cNvPr id="21" name="Content Placeholder 2"/>
          <p:cNvSpPr>
            <a:spLocks noGrp="1"/>
          </p:cNvSpPr>
          <p:nvPr>
            <p:ph idx="1"/>
          </p:nvPr>
        </p:nvSpPr>
        <p:spPr>
          <a:xfrm>
            <a:off x="775648" y="1295400"/>
            <a:ext cx="6539552" cy="4419600"/>
          </a:xfrm>
          <a:prstGeom prst="rect">
            <a:avLst/>
          </a:prstGeom>
          <a:ln>
            <a:noFill/>
          </a:ln>
        </p:spPr>
        <p:txBody>
          <a:bodyPr/>
          <a:lstStyle>
            <a:lvl1pPr>
              <a:spcBef>
                <a:spcPts val="600"/>
              </a:spcBef>
              <a:buClr>
                <a:srgbClr val="C85D9B"/>
              </a:buClr>
              <a:buFont typeface="Wingdings" pitchFamily="2" charset="2"/>
              <a:buChar char="§"/>
              <a:defRPr sz="1600" b="0">
                <a:latin typeface="Trebuchet MS" pitchFamily="34" charset="0"/>
              </a:defRPr>
            </a:lvl1pPr>
            <a:lvl2pPr>
              <a:spcBef>
                <a:spcPts val="600"/>
              </a:spcBef>
              <a:buClr>
                <a:srgbClr val="C85D9B"/>
              </a:buClr>
              <a:buFont typeface="Courier New" pitchFamily="49" charset="0"/>
              <a:buChar char="o"/>
              <a:defRPr sz="1600">
                <a:latin typeface="Trebuchet MS" pitchFamily="34" charset="0"/>
              </a:defRPr>
            </a:lvl2pPr>
            <a:lvl3pPr>
              <a:spcBef>
                <a:spcPts val="600"/>
              </a:spcBef>
              <a:buClr>
                <a:srgbClr val="C85D9B"/>
              </a:buClr>
              <a:buFont typeface="Trebuchet MS" pitchFamily="34" charset="0"/>
              <a:buChar char="–"/>
              <a:defRPr sz="1600">
                <a:latin typeface="Trebuchet MS" pitchFamily="34" charset="0"/>
              </a:defRPr>
            </a:lvl3pPr>
            <a:lvl4pPr>
              <a:spcBef>
                <a:spcPts val="600"/>
              </a:spcBef>
              <a:buClr>
                <a:srgbClr val="C85D9B"/>
              </a:buClr>
              <a:buFont typeface="Arial" pitchFamily="34" charset="0"/>
              <a:buChar char="•"/>
              <a:defRPr sz="1600">
                <a:latin typeface="Trebuchet MS" pitchFamily="34" charset="0"/>
              </a:defRPr>
            </a:lvl4pPr>
            <a:lvl5pPr>
              <a:spcBef>
                <a:spcPts val="600"/>
              </a:spcBef>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itle 1"/>
          <p:cNvSpPr>
            <a:spLocks noGrp="1"/>
          </p:cNvSpPr>
          <p:nvPr>
            <p:ph type="title"/>
          </p:nvPr>
        </p:nvSpPr>
        <p:spPr>
          <a:xfrm>
            <a:off x="762000" y="228600"/>
            <a:ext cx="7924800" cy="914400"/>
          </a:xfrm>
          <a:prstGeom prst="rect">
            <a:avLst/>
          </a:prstGeom>
          <a:ln>
            <a:noFill/>
          </a:ln>
        </p:spPr>
        <p:txBody>
          <a:bodyPr anchor="b"/>
          <a:lstStyle>
            <a:lvl1pPr>
              <a:defRPr sz="2800">
                <a:solidFill>
                  <a:srgbClr val="9C5FB5"/>
                </a:solidFill>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320322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oal 1 title pag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sp>
        <p:nvSpPr>
          <p:cNvPr id="5" name="Footer Placeholder 4"/>
          <p:cNvSpPr txBox="1">
            <a:spLocks/>
          </p:cNvSpPr>
          <p:nvPr/>
        </p:nvSpPr>
        <p:spPr bwMode="auto">
          <a:xfrm>
            <a:off x="381000" y="6096000"/>
            <a:ext cx="3657600" cy="457200"/>
          </a:xfrm>
          <a:prstGeom prst="rect">
            <a:avLst/>
          </a:prstGeom>
          <a:noFill/>
          <a:ln w="9525">
            <a:noFill/>
            <a:miter lim="800000"/>
            <a:headEnd/>
            <a:tailEnd/>
          </a:ln>
        </p:spPr>
        <p:txBody>
          <a:bodyPr anchor="b"/>
          <a:lstStyle>
            <a:lvl1pPr>
              <a:defRPr sz="1000"/>
            </a:lvl1pPr>
          </a:lstStyle>
          <a:p>
            <a:pPr>
              <a:defRPr/>
            </a:pPr>
            <a:r>
              <a:rPr lang="es-ES" dirty="0" smtClean="0">
                <a:solidFill>
                  <a:srgbClr val="7030A0"/>
                </a:solidFill>
                <a:latin typeface="Avenir LT 55 Roman" pitchFamily="2" charset="0"/>
              </a:rPr>
              <a:t>Preconception Health Promotion: The </a:t>
            </a:r>
          </a:p>
          <a:p>
            <a:pPr>
              <a:defRPr/>
            </a:pPr>
            <a:r>
              <a:rPr lang="es-ES" dirty="0" smtClean="0">
                <a:solidFill>
                  <a:srgbClr val="7030A0"/>
                </a:solidFill>
                <a:latin typeface="Avenir LT 55 Roman" pitchFamily="2" charset="0"/>
              </a:rPr>
              <a:t>Foundation for a Healthier Tomorrow </a:t>
            </a:r>
          </a:p>
          <a:p>
            <a:pPr eaLnBrk="0" hangingPunct="0">
              <a:defRPr/>
            </a:pPr>
            <a:r>
              <a:rPr lang="es-ES" dirty="0" smtClean="0">
                <a:solidFill>
                  <a:srgbClr val="7030A0"/>
                </a:solidFill>
                <a:latin typeface="Avenir LT 55 Roman" pitchFamily="2" charset="0"/>
              </a:rPr>
              <a:t>© 2013 March of Dimes Foundation</a:t>
            </a:r>
            <a:endParaRPr lang="es-ES" dirty="0">
              <a:solidFill>
                <a:srgbClr val="7030A0"/>
              </a:solidFill>
              <a:latin typeface="Avenir LT 55 Roman" pitchFamily="2" charset="0"/>
            </a:endParaRPr>
          </a:p>
        </p:txBody>
      </p:sp>
      <p:sp>
        <p:nvSpPr>
          <p:cNvPr id="6" name="Line 11"/>
          <p:cNvSpPr>
            <a:spLocks noChangeShapeType="1"/>
          </p:cNvSpPr>
          <p:nvPr/>
        </p:nvSpPr>
        <p:spPr bwMode="auto">
          <a:xfrm>
            <a:off x="865188" y="1143000"/>
            <a:ext cx="7391400" cy="0"/>
          </a:xfrm>
          <a:prstGeom prst="line">
            <a:avLst/>
          </a:prstGeom>
          <a:noFill/>
          <a:ln w="44450" cap="rnd">
            <a:solidFill>
              <a:srgbClr val="CEAFDB"/>
            </a:solidFill>
            <a:prstDash val="sysDot"/>
            <a:round/>
            <a:headEnd/>
            <a:tailEnd/>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noFill/>
              </a14:hiddenFill>
            </a:ext>
          </a:extLst>
        </p:spPr>
        <p:txBody>
          <a:bodyPr wrap="none" anchor="ctr"/>
          <a:lstStyle/>
          <a:p>
            <a:endParaRPr lang="en-US" sz="2800" smtClean="0">
              <a:solidFill>
                <a:srgbClr val="804E9B"/>
              </a:solidFill>
              <a:latin typeface="Agenda-Medium"/>
            </a:endParaRPr>
          </a:p>
        </p:txBody>
      </p:sp>
      <p:sp>
        <p:nvSpPr>
          <p:cNvPr id="7" name="Rectangle 5"/>
          <p:cNvSpPr txBox="1">
            <a:spLocks noChangeArrowheads="1"/>
          </p:cNvSpPr>
          <p:nvPr/>
        </p:nvSpPr>
        <p:spPr bwMode="auto">
          <a:xfrm>
            <a:off x="2590800"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r>
              <a:rPr lang="es-ES" altLang="en-US" sz="1000" smtClean="0">
                <a:solidFill>
                  <a:srgbClr val="7030A0"/>
                </a:solidFill>
                <a:latin typeface="Avenir LT 55 Roman" panose="020B0503020000020003" pitchFamily="34" charset="0"/>
              </a:rPr>
              <a:t> Objective 1: Rationale and history. Slide </a:t>
            </a:r>
            <a:fld id="{FD95B6DD-01D9-4E9D-86AA-009460E5D3BF}" type="slidenum">
              <a:rPr lang="en-US" altLang="en-US" sz="1000" smtClean="0">
                <a:solidFill>
                  <a:srgbClr val="7030A0"/>
                </a:solidFill>
                <a:latin typeface="Avenir LT 55 Roman" panose="020B0503020000020003" pitchFamily="34" charset="0"/>
              </a:rPr>
              <a:pPr algn="ctr" eaLnBrk="1" hangingPunct="1"/>
              <a:t>‹#›</a:t>
            </a:fld>
            <a:endParaRPr lang="es-ES" altLang="en-US" sz="1000" smtClean="0">
              <a:solidFill>
                <a:srgbClr val="804E9B"/>
              </a:solidFill>
              <a:latin typeface="Avenir LT 55 Roman" panose="020B0503020000020003" pitchFamily="34" charset="0"/>
            </a:endParaRPr>
          </a:p>
        </p:txBody>
      </p:sp>
      <p:pic>
        <p:nvPicPr>
          <p:cNvPr id="8"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grpSp>
        <p:nvGrpSpPr>
          <p:cNvPr id="9" name="Group 6"/>
          <p:cNvGrpSpPr>
            <a:grpSpLocks/>
          </p:cNvGrpSpPr>
          <p:nvPr userDrawn="1"/>
        </p:nvGrpSpPr>
        <p:grpSpPr bwMode="auto">
          <a:xfrm>
            <a:off x="3429000" y="6048375"/>
            <a:ext cx="2246313" cy="274638"/>
            <a:chOff x="3057525" y="6048375"/>
            <a:chExt cx="2246181" cy="274638"/>
          </a:xfrm>
        </p:grpSpPr>
        <p:sp>
          <p:nvSpPr>
            <p:cNvPr id="10" name="Rectangle 9">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&lt;Back</a:t>
              </a:r>
            </a:p>
          </p:txBody>
        </p:sp>
        <p:sp>
          <p:nvSpPr>
            <p:cNvPr id="11" name="Rectangle 10">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Next&gt;</a:t>
              </a:r>
            </a:p>
          </p:txBody>
        </p:sp>
        <p:grpSp>
          <p:nvGrpSpPr>
            <p:cNvPr id="13" name="Group 15"/>
            <p:cNvGrpSpPr>
              <a:grpSpLocks/>
            </p:cNvGrpSpPr>
            <p:nvPr userDrawn="1"/>
          </p:nvGrpSpPr>
          <p:grpSpPr bwMode="auto">
            <a:xfrm>
              <a:off x="3811948" y="6048375"/>
              <a:ext cx="731709" cy="274321"/>
              <a:chOff x="3823494" y="6048534"/>
              <a:chExt cx="731520" cy="274320"/>
            </a:xfrm>
          </p:grpSpPr>
          <p:sp>
            <p:nvSpPr>
              <p:cNvPr id="14" name="Rectangle 13">
                <a:hlinkClick r:id="rId4"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s-ES" sz="1050" b="1" dirty="0">
                    <a:solidFill>
                      <a:srgbClr val="804E9B"/>
                    </a:solidFill>
                    <a:latin typeface="Avenir LT 45 Book" pitchFamily="2" charset="0"/>
                  </a:rPr>
                  <a:t>Contents</a:t>
                </a:r>
              </a:p>
            </p:txBody>
          </p:sp>
          <p:sp>
            <p:nvSpPr>
              <p:cNvPr id="15" name="Rectangle 17">
                <a:hlinkClick r:id="rId4"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z="2400" smtClean="0">
                  <a:solidFill>
                    <a:srgbClr val="804E9B"/>
                  </a:solidFill>
                </a:endParaRPr>
              </a:p>
            </p:txBody>
          </p:sp>
        </p:grpSp>
      </p:grpSp>
      <p:sp>
        <p:nvSpPr>
          <p:cNvPr id="12" name="Content Placeholder 2"/>
          <p:cNvSpPr>
            <a:spLocks noGrp="1"/>
          </p:cNvSpPr>
          <p:nvPr>
            <p:ph idx="1"/>
          </p:nvPr>
        </p:nvSpPr>
        <p:spPr>
          <a:xfrm>
            <a:off x="775648" y="1295400"/>
            <a:ext cx="6539552" cy="4419600"/>
          </a:xfrm>
          <a:prstGeom prst="rect">
            <a:avLst/>
          </a:prstGeom>
          <a:ln>
            <a:noFill/>
          </a:ln>
        </p:spPr>
        <p:txBody>
          <a:bodyPr/>
          <a:lstStyle>
            <a:lvl1pPr>
              <a:spcBef>
                <a:spcPts val="600"/>
              </a:spcBef>
              <a:buClr>
                <a:srgbClr val="C85D9B"/>
              </a:buClr>
              <a:buFont typeface="Wingdings" pitchFamily="2" charset="2"/>
              <a:buChar char="§"/>
              <a:defRPr sz="1600" b="0">
                <a:latin typeface="Trebuchet MS" pitchFamily="34" charset="0"/>
              </a:defRPr>
            </a:lvl1pPr>
            <a:lvl2pPr>
              <a:spcBef>
                <a:spcPts val="600"/>
              </a:spcBef>
              <a:buClr>
                <a:srgbClr val="C85D9B"/>
              </a:buClr>
              <a:buFont typeface="Courier New" pitchFamily="49" charset="0"/>
              <a:buChar char="o"/>
              <a:defRPr sz="1600">
                <a:latin typeface="Trebuchet MS" pitchFamily="34" charset="0"/>
              </a:defRPr>
            </a:lvl2pPr>
            <a:lvl3pPr>
              <a:spcBef>
                <a:spcPts val="600"/>
              </a:spcBef>
              <a:buClr>
                <a:srgbClr val="C85D9B"/>
              </a:buClr>
              <a:buFont typeface="Trebuchet MS" pitchFamily="34" charset="0"/>
              <a:buChar char="–"/>
              <a:defRPr sz="1600">
                <a:latin typeface="Trebuchet MS" pitchFamily="34" charset="0"/>
              </a:defRPr>
            </a:lvl3pPr>
            <a:lvl4pPr>
              <a:spcBef>
                <a:spcPts val="600"/>
              </a:spcBef>
              <a:buClr>
                <a:srgbClr val="C85D9B"/>
              </a:buClr>
              <a:buFont typeface="Arial" pitchFamily="34" charset="0"/>
              <a:buChar char="•"/>
              <a:defRPr sz="1600">
                <a:latin typeface="Trebuchet MS" pitchFamily="34" charset="0"/>
              </a:defRPr>
            </a:lvl4pPr>
            <a:lvl5pPr>
              <a:spcBef>
                <a:spcPts val="600"/>
              </a:spcBef>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762000" y="228600"/>
            <a:ext cx="8001000" cy="914400"/>
          </a:xfrm>
          <a:prstGeom prst="rect">
            <a:avLst/>
          </a:prstGeom>
        </p:spPr>
        <p:txBody>
          <a:bodyPr anchor="b"/>
          <a:lstStyle>
            <a:lvl1pPr>
              <a:defRPr sz="2800">
                <a:solidFill>
                  <a:srgbClr val="9066B1"/>
                </a:solidFill>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7668156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goal 2 title pag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sp>
        <p:nvSpPr>
          <p:cNvPr id="5" name="Footer Placeholder 4"/>
          <p:cNvSpPr txBox="1">
            <a:spLocks/>
          </p:cNvSpPr>
          <p:nvPr/>
        </p:nvSpPr>
        <p:spPr bwMode="auto">
          <a:xfrm>
            <a:off x="381000" y="6107113"/>
            <a:ext cx="3657600" cy="457200"/>
          </a:xfrm>
          <a:prstGeom prst="rect">
            <a:avLst/>
          </a:prstGeom>
          <a:noFill/>
          <a:ln w="9525">
            <a:noFill/>
            <a:miter lim="800000"/>
            <a:headEnd/>
            <a:tailEnd/>
          </a:ln>
        </p:spPr>
        <p:txBody>
          <a:bodyPr anchor="b"/>
          <a:lstStyle>
            <a:lvl1pPr>
              <a:defRPr sz="1000"/>
            </a:lvl1pPr>
          </a:lstStyle>
          <a:p>
            <a:pPr>
              <a:defRPr/>
            </a:pPr>
            <a:r>
              <a:rPr lang="es-ES" dirty="0" smtClean="0">
                <a:solidFill>
                  <a:srgbClr val="7030A0"/>
                </a:solidFill>
                <a:latin typeface="Avenir LT 55 Roman" pitchFamily="2" charset="0"/>
              </a:rPr>
              <a:t>Preconception Health Promotion: The </a:t>
            </a:r>
          </a:p>
          <a:p>
            <a:pPr>
              <a:defRPr/>
            </a:pPr>
            <a:r>
              <a:rPr lang="es-ES" dirty="0" smtClean="0">
                <a:solidFill>
                  <a:srgbClr val="7030A0"/>
                </a:solidFill>
                <a:latin typeface="Avenir LT 55 Roman" pitchFamily="2" charset="0"/>
              </a:rPr>
              <a:t>Foundation for a Healthier Tomorrow </a:t>
            </a:r>
          </a:p>
          <a:p>
            <a:pPr eaLnBrk="0" hangingPunct="0">
              <a:defRPr/>
            </a:pPr>
            <a:r>
              <a:rPr lang="es-ES" dirty="0" smtClean="0">
                <a:solidFill>
                  <a:srgbClr val="7030A0"/>
                </a:solidFill>
                <a:latin typeface="Avenir LT 55 Roman" pitchFamily="2" charset="0"/>
              </a:rPr>
              <a:t>© 2013 March of Dimes Foundation</a:t>
            </a:r>
            <a:endParaRPr lang="es-ES" dirty="0">
              <a:solidFill>
                <a:srgbClr val="7030A0"/>
              </a:solidFill>
              <a:latin typeface="Avenir LT 55 Roman" pitchFamily="2" charset="0"/>
            </a:endParaRPr>
          </a:p>
        </p:txBody>
      </p:sp>
      <p:sp>
        <p:nvSpPr>
          <p:cNvPr id="6" name="Line 11"/>
          <p:cNvSpPr>
            <a:spLocks noChangeShapeType="1"/>
          </p:cNvSpPr>
          <p:nvPr/>
        </p:nvSpPr>
        <p:spPr bwMode="auto">
          <a:xfrm>
            <a:off x="865188" y="1143000"/>
            <a:ext cx="7391400" cy="0"/>
          </a:xfrm>
          <a:prstGeom prst="line">
            <a:avLst/>
          </a:prstGeom>
          <a:noFill/>
          <a:ln w="44450" cap="rnd">
            <a:solidFill>
              <a:srgbClr val="CEAFDB"/>
            </a:solidFill>
            <a:prstDash val="sysDot"/>
            <a:round/>
            <a:headEnd/>
            <a:tailEnd/>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noFill/>
              </a14:hiddenFill>
            </a:ext>
          </a:extLst>
        </p:spPr>
        <p:txBody>
          <a:bodyPr wrap="none" anchor="ctr"/>
          <a:lstStyle/>
          <a:p>
            <a:endParaRPr lang="en-US" sz="2800" smtClean="0">
              <a:solidFill>
                <a:srgbClr val="804E9B"/>
              </a:solidFill>
              <a:latin typeface="Agenda-Medium"/>
            </a:endParaRPr>
          </a:p>
        </p:txBody>
      </p:sp>
      <p:sp>
        <p:nvSpPr>
          <p:cNvPr id="7" name="Rectangle 5"/>
          <p:cNvSpPr txBox="1">
            <a:spLocks noChangeArrowheads="1"/>
          </p:cNvSpPr>
          <p:nvPr/>
        </p:nvSpPr>
        <p:spPr bwMode="auto">
          <a:xfrm>
            <a:off x="2514600"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endParaRPr lang="es-ES" altLang="en-US" sz="1100" smtClean="0">
              <a:solidFill>
                <a:srgbClr val="7030A0"/>
              </a:solidFill>
            </a:endParaRPr>
          </a:p>
          <a:p>
            <a:pPr algn="ctr" eaLnBrk="1" hangingPunct="1"/>
            <a:r>
              <a:rPr lang="es-ES" altLang="en-US" sz="1000" smtClean="0">
                <a:solidFill>
                  <a:srgbClr val="7030A0"/>
                </a:solidFill>
                <a:latin typeface="Avenir LT 55 Roman" panose="020B0503020000020003" pitchFamily="34" charset="0"/>
              </a:rPr>
              <a:t>      Objective 2: </a:t>
            </a:r>
            <a:r>
              <a:rPr lang="es-ES" altLang="en-US" sz="1000" smtClean="0">
                <a:solidFill>
                  <a:srgbClr val="804E9B"/>
                </a:solidFill>
                <a:latin typeface="Avenir LT 55 Roman" panose="020B0503020000020003" pitchFamily="34" charset="0"/>
              </a:rPr>
              <a:t>Preconception influences</a:t>
            </a:r>
            <a:r>
              <a:rPr lang="es-ES" altLang="en-US" sz="1000" smtClean="0">
                <a:solidFill>
                  <a:srgbClr val="7030A0"/>
                </a:solidFill>
                <a:latin typeface="Avenir LT 55 Roman" panose="020B0503020000020003" pitchFamily="34" charset="0"/>
              </a:rPr>
              <a:t>. Slide </a:t>
            </a:r>
            <a:fld id="{41981FA9-AE2E-48B2-A9D7-2C8F41BE113E}" type="slidenum">
              <a:rPr lang="en-US" altLang="en-US" sz="1000" smtClean="0">
                <a:solidFill>
                  <a:srgbClr val="7030A0"/>
                </a:solidFill>
                <a:latin typeface="Avenir LT 55 Roman" panose="020B0503020000020003" pitchFamily="34" charset="0"/>
              </a:rPr>
              <a:pPr algn="ctr" eaLnBrk="1" hangingPunct="1"/>
              <a:t>‹#›</a:t>
            </a:fld>
            <a:endParaRPr lang="es-ES" altLang="en-US" sz="1000" smtClean="0">
              <a:solidFill>
                <a:srgbClr val="804E9B"/>
              </a:solidFill>
              <a:latin typeface="Avenir LT 55 Roman" panose="020B0503020000020003" pitchFamily="34" charset="0"/>
            </a:endParaRPr>
          </a:p>
        </p:txBody>
      </p:sp>
      <p:sp>
        <p:nvSpPr>
          <p:cNvPr id="8" name="Rectangle 10">
            <a:hlinkClick r:id="rId3" action="ppaction://hlinksldjump"/>
          </p:cNvPr>
          <p:cNvSpPr>
            <a:spLocks noChangeArrowheads="1"/>
          </p:cNvSpPr>
          <p:nvPr userDrawn="1"/>
        </p:nvSpPr>
        <p:spPr bwMode="auto">
          <a:xfrm>
            <a:off x="3862388" y="6096000"/>
            <a:ext cx="668337" cy="169863"/>
          </a:xfrm>
          <a:prstGeom prst="rect">
            <a:avLst/>
          </a:prstGeom>
          <a:solidFill>
            <a:srgbClr val="B0E39D">
              <a:alpha val="0"/>
            </a:srgb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z="2400" smtClean="0">
              <a:solidFill>
                <a:srgbClr val="804E9B"/>
              </a:solidFill>
            </a:endParaRPr>
          </a:p>
        </p:txBody>
      </p:sp>
      <p:pic>
        <p:nvPicPr>
          <p:cNvPr id="9" name="Picture 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grpSp>
        <p:nvGrpSpPr>
          <p:cNvPr id="10" name="Group 7"/>
          <p:cNvGrpSpPr>
            <a:grpSpLocks/>
          </p:cNvGrpSpPr>
          <p:nvPr userDrawn="1"/>
        </p:nvGrpSpPr>
        <p:grpSpPr bwMode="auto">
          <a:xfrm>
            <a:off x="3429000" y="6048375"/>
            <a:ext cx="2246313" cy="274638"/>
            <a:chOff x="3057525" y="6048375"/>
            <a:chExt cx="2246181" cy="274638"/>
          </a:xfrm>
        </p:grpSpPr>
        <p:sp>
          <p:nvSpPr>
            <p:cNvPr id="11" name="Rectangle 10">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&lt;Back</a:t>
              </a:r>
            </a:p>
          </p:txBody>
        </p:sp>
        <p:sp>
          <p:nvSpPr>
            <p:cNvPr id="13" name="Rectangle 12">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Next&gt;</a:t>
              </a:r>
            </a:p>
          </p:txBody>
        </p:sp>
        <p:grpSp>
          <p:nvGrpSpPr>
            <p:cNvPr id="14" name="Group 15"/>
            <p:cNvGrpSpPr>
              <a:grpSpLocks/>
            </p:cNvGrpSpPr>
            <p:nvPr userDrawn="1"/>
          </p:nvGrpSpPr>
          <p:grpSpPr bwMode="auto">
            <a:xfrm>
              <a:off x="3811948" y="6048375"/>
              <a:ext cx="731709" cy="274321"/>
              <a:chOff x="3823494" y="6048534"/>
              <a:chExt cx="731520" cy="274320"/>
            </a:xfrm>
          </p:grpSpPr>
          <p:sp>
            <p:nvSpPr>
              <p:cNvPr id="15" name="Rectangle 14">
                <a:hlinkClick r:id="rId3"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s-ES" sz="1050" b="1" dirty="0">
                    <a:solidFill>
                      <a:srgbClr val="804E9B"/>
                    </a:solidFill>
                    <a:latin typeface="Avenir LT 45 Book" pitchFamily="2" charset="0"/>
                  </a:rPr>
                  <a:t>Contents</a:t>
                </a:r>
              </a:p>
            </p:txBody>
          </p:sp>
          <p:sp>
            <p:nvSpPr>
              <p:cNvPr id="16" name="Rectangle 17">
                <a:hlinkClick r:id="rId3"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z="2400" smtClean="0">
                  <a:solidFill>
                    <a:srgbClr val="804E9B"/>
                  </a:solidFill>
                </a:endParaRPr>
              </a:p>
            </p:txBody>
          </p:sp>
        </p:grpSp>
      </p:grpSp>
      <p:sp>
        <p:nvSpPr>
          <p:cNvPr id="12" name="Content Placeholder 2"/>
          <p:cNvSpPr>
            <a:spLocks noGrp="1"/>
          </p:cNvSpPr>
          <p:nvPr>
            <p:ph idx="1"/>
          </p:nvPr>
        </p:nvSpPr>
        <p:spPr>
          <a:xfrm>
            <a:off x="775648" y="1295400"/>
            <a:ext cx="6539552" cy="4267200"/>
          </a:xfrm>
          <a:prstGeom prst="rect">
            <a:avLst/>
          </a:prstGeom>
        </p:spPr>
        <p:txBody>
          <a:bodyPr/>
          <a:lstStyle>
            <a:lvl1pPr>
              <a:spcBef>
                <a:spcPts val="600"/>
              </a:spcBef>
              <a:buClr>
                <a:srgbClr val="C85D9B"/>
              </a:buClr>
              <a:buFont typeface="Wingdings" pitchFamily="2" charset="2"/>
              <a:buChar char="§"/>
              <a:defRPr sz="1600" b="0">
                <a:latin typeface="Trebuchet MS" pitchFamily="34" charset="0"/>
              </a:defRPr>
            </a:lvl1pPr>
            <a:lvl2pPr marL="742950" indent="-285750">
              <a:spcBef>
                <a:spcPts val="600"/>
              </a:spcBef>
              <a:buClr>
                <a:srgbClr val="C85D9B"/>
              </a:buClr>
              <a:buFont typeface="Trebuchet MS" pitchFamily="34" charset="0"/>
              <a:buChar char="–"/>
              <a:defRPr sz="1600">
                <a:latin typeface="Trebuchet MS" pitchFamily="34" charset="0"/>
              </a:defRPr>
            </a:lvl2pPr>
            <a:lvl3pPr marL="1085850" indent="-228600">
              <a:spcBef>
                <a:spcPts val="600"/>
              </a:spcBef>
              <a:buClr>
                <a:srgbClr val="C85D9B"/>
              </a:buClr>
              <a:buFont typeface="Arial" pitchFamily="34" charset="0"/>
              <a:buChar char="•"/>
              <a:defRPr sz="1600">
                <a:latin typeface="Trebuchet MS" pitchFamily="34" charset="0"/>
              </a:defRPr>
            </a:lvl3pPr>
            <a:lvl4pPr marL="1428750" indent="-228600">
              <a:spcBef>
                <a:spcPts val="600"/>
              </a:spcBef>
              <a:buClr>
                <a:srgbClr val="C85D9B"/>
              </a:buClr>
              <a:buSzPct val="80000"/>
              <a:buFont typeface="Wingdings" pitchFamily="2" charset="2"/>
              <a:buChar char="Ø"/>
              <a:defRPr sz="1600">
                <a:latin typeface="Trebuchet MS" pitchFamily="34" charset="0"/>
              </a:defRPr>
            </a:lvl4pPr>
            <a:lvl5pPr>
              <a:spcBef>
                <a:spcPts val="600"/>
              </a:spcBef>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a:xfrm>
            <a:off x="762000" y="228600"/>
            <a:ext cx="8001000" cy="914400"/>
          </a:xfrm>
          <a:prstGeom prst="rect">
            <a:avLst/>
          </a:prstGeom>
        </p:spPr>
        <p:txBody>
          <a:bodyPr anchor="b"/>
          <a:lstStyle>
            <a:lvl1pPr>
              <a:defRPr sz="2800">
                <a:solidFill>
                  <a:srgbClr val="9066B1"/>
                </a:solidFill>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3532851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oal 3 title pag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sp>
        <p:nvSpPr>
          <p:cNvPr id="5" name="Footer Placeholder 4"/>
          <p:cNvSpPr txBox="1">
            <a:spLocks/>
          </p:cNvSpPr>
          <p:nvPr/>
        </p:nvSpPr>
        <p:spPr bwMode="auto">
          <a:xfrm>
            <a:off x="381000" y="6107113"/>
            <a:ext cx="3657600" cy="457200"/>
          </a:xfrm>
          <a:prstGeom prst="rect">
            <a:avLst/>
          </a:prstGeom>
          <a:noFill/>
          <a:ln w="9525">
            <a:noFill/>
            <a:miter lim="800000"/>
            <a:headEnd/>
            <a:tailEnd/>
          </a:ln>
        </p:spPr>
        <p:txBody>
          <a:bodyPr anchor="b"/>
          <a:lstStyle>
            <a:lvl1pPr>
              <a:defRPr sz="1000"/>
            </a:lvl1pPr>
          </a:lstStyle>
          <a:p>
            <a:pPr>
              <a:defRPr/>
            </a:pPr>
            <a:r>
              <a:rPr lang="es-ES" dirty="0" smtClean="0">
                <a:solidFill>
                  <a:srgbClr val="7030A0"/>
                </a:solidFill>
                <a:latin typeface="Avenir LT 55 Roman" pitchFamily="2" charset="0"/>
              </a:rPr>
              <a:t>Preconception Health Promotion: The </a:t>
            </a:r>
          </a:p>
          <a:p>
            <a:pPr>
              <a:defRPr/>
            </a:pPr>
            <a:r>
              <a:rPr lang="es-ES" dirty="0" smtClean="0">
                <a:solidFill>
                  <a:srgbClr val="7030A0"/>
                </a:solidFill>
                <a:latin typeface="Avenir LT 55 Roman" pitchFamily="2" charset="0"/>
              </a:rPr>
              <a:t>Foundation for a Healthier Tomorrow </a:t>
            </a:r>
          </a:p>
          <a:p>
            <a:pPr eaLnBrk="0" hangingPunct="0">
              <a:defRPr/>
            </a:pPr>
            <a:r>
              <a:rPr lang="es-ES" dirty="0" smtClean="0">
                <a:solidFill>
                  <a:srgbClr val="7030A0"/>
                </a:solidFill>
                <a:latin typeface="Avenir LT 55 Roman" pitchFamily="2" charset="0"/>
              </a:rPr>
              <a:t>© 2013 March of Dimes Foundation</a:t>
            </a:r>
            <a:endParaRPr lang="es-ES" dirty="0">
              <a:solidFill>
                <a:srgbClr val="7030A0"/>
              </a:solidFill>
              <a:latin typeface="Avenir LT 55 Roman" pitchFamily="2" charset="0"/>
            </a:endParaRPr>
          </a:p>
        </p:txBody>
      </p:sp>
      <p:sp>
        <p:nvSpPr>
          <p:cNvPr id="6" name="Line 11"/>
          <p:cNvSpPr>
            <a:spLocks noChangeShapeType="1"/>
          </p:cNvSpPr>
          <p:nvPr/>
        </p:nvSpPr>
        <p:spPr bwMode="auto">
          <a:xfrm>
            <a:off x="865188" y="1143000"/>
            <a:ext cx="7391400" cy="0"/>
          </a:xfrm>
          <a:prstGeom prst="line">
            <a:avLst/>
          </a:prstGeom>
          <a:noFill/>
          <a:ln w="44450" cap="rnd">
            <a:solidFill>
              <a:srgbClr val="CEAFDB"/>
            </a:solidFill>
            <a:prstDash val="sysDot"/>
            <a:round/>
            <a:headEnd/>
            <a:tailEnd/>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noFill/>
              </a14:hiddenFill>
            </a:ext>
          </a:extLst>
        </p:spPr>
        <p:txBody>
          <a:bodyPr wrap="none" anchor="ctr"/>
          <a:lstStyle/>
          <a:p>
            <a:endParaRPr lang="en-US" sz="2800" smtClean="0">
              <a:solidFill>
                <a:srgbClr val="804E9B"/>
              </a:solidFill>
              <a:latin typeface="Agenda-Medium"/>
            </a:endParaRPr>
          </a:p>
        </p:txBody>
      </p:sp>
      <p:sp>
        <p:nvSpPr>
          <p:cNvPr id="7" name="Rectangle 5"/>
          <p:cNvSpPr txBox="1">
            <a:spLocks noChangeArrowheads="1"/>
          </p:cNvSpPr>
          <p:nvPr/>
        </p:nvSpPr>
        <p:spPr bwMode="auto">
          <a:xfrm>
            <a:off x="2503488"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endParaRPr lang="es-ES" altLang="en-US" sz="1100" smtClean="0">
              <a:solidFill>
                <a:srgbClr val="7030A0"/>
              </a:solidFill>
            </a:endParaRPr>
          </a:p>
          <a:p>
            <a:pPr algn="ctr" eaLnBrk="1" hangingPunct="1"/>
            <a:r>
              <a:rPr lang="es-ES" altLang="en-US" sz="1000" smtClean="0">
                <a:solidFill>
                  <a:srgbClr val="7030A0"/>
                </a:solidFill>
                <a:latin typeface="Avenir LT 55 Roman" panose="020B0503020000020003" pitchFamily="34" charset="0"/>
              </a:rPr>
              <a:t>       Objective 3:</a:t>
            </a:r>
            <a:r>
              <a:rPr lang="es-ES" altLang="en-US" sz="1000" smtClean="0">
                <a:solidFill>
                  <a:srgbClr val="804E9B"/>
                </a:solidFill>
                <a:latin typeface="Avenir LT 55 Roman" panose="020B0503020000020003" pitchFamily="34" charset="0"/>
              </a:rPr>
              <a:t> Framework for care</a:t>
            </a:r>
            <a:r>
              <a:rPr lang="es-ES" altLang="en-US" sz="1000" smtClean="0">
                <a:solidFill>
                  <a:srgbClr val="7030A0"/>
                </a:solidFill>
                <a:latin typeface="Avenir LT 55 Roman" panose="020B0503020000020003" pitchFamily="34" charset="0"/>
              </a:rPr>
              <a:t>. Slide </a:t>
            </a:r>
            <a:fld id="{9E75F536-AE94-4994-9977-5B8D1FAA68C7}" type="slidenum">
              <a:rPr lang="en-US" altLang="en-US" sz="1000" smtClean="0">
                <a:solidFill>
                  <a:srgbClr val="7030A0"/>
                </a:solidFill>
                <a:latin typeface="Avenir LT 55 Roman" panose="020B0503020000020003" pitchFamily="34" charset="0"/>
              </a:rPr>
              <a:pPr algn="ctr" eaLnBrk="1" hangingPunct="1"/>
              <a:t>‹#›</a:t>
            </a:fld>
            <a:endParaRPr lang="es-ES" altLang="en-US" sz="1000" smtClean="0">
              <a:solidFill>
                <a:srgbClr val="804E9B"/>
              </a:solidFill>
              <a:latin typeface="Avenir LT 55 Roman" panose="020B0503020000020003" pitchFamily="34" charset="0"/>
            </a:endParaRPr>
          </a:p>
        </p:txBody>
      </p:sp>
      <p:pic>
        <p:nvPicPr>
          <p:cNvPr id="8"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grpSp>
        <p:nvGrpSpPr>
          <p:cNvPr id="9" name="Group 6"/>
          <p:cNvGrpSpPr>
            <a:grpSpLocks/>
          </p:cNvGrpSpPr>
          <p:nvPr userDrawn="1"/>
        </p:nvGrpSpPr>
        <p:grpSpPr bwMode="auto">
          <a:xfrm>
            <a:off x="3429000" y="6048375"/>
            <a:ext cx="2246313" cy="274638"/>
            <a:chOff x="3057525" y="6048375"/>
            <a:chExt cx="2246181" cy="274638"/>
          </a:xfrm>
        </p:grpSpPr>
        <p:sp>
          <p:nvSpPr>
            <p:cNvPr id="10" name="Rectangle 9">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&lt;Back</a:t>
              </a:r>
            </a:p>
          </p:txBody>
        </p:sp>
        <p:sp>
          <p:nvSpPr>
            <p:cNvPr id="11" name="Rectangle 10">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Next&gt;</a:t>
              </a:r>
            </a:p>
          </p:txBody>
        </p:sp>
        <p:grpSp>
          <p:nvGrpSpPr>
            <p:cNvPr id="13" name="Group 15"/>
            <p:cNvGrpSpPr>
              <a:grpSpLocks/>
            </p:cNvGrpSpPr>
            <p:nvPr userDrawn="1"/>
          </p:nvGrpSpPr>
          <p:grpSpPr bwMode="auto">
            <a:xfrm>
              <a:off x="3811948" y="6048375"/>
              <a:ext cx="731709" cy="274321"/>
              <a:chOff x="3823494" y="6048534"/>
              <a:chExt cx="731520" cy="274320"/>
            </a:xfrm>
          </p:grpSpPr>
          <p:sp>
            <p:nvSpPr>
              <p:cNvPr id="14" name="Rectangle 13">
                <a:hlinkClick r:id="rId4"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s-ES" sz="1050" b="1" dirty="0">
                    <a:solidFill>
                      <a:srgbClr val="804E9B"/>
                    </a:solidFill>
                    <a:latin typeface="Avenir LT 45 Book" pitchFamily="2" charset="0"/>
                  </a:rPr>
                  <a:t>Contents</a:t>
                </a:r>
              </a:p>
            </p:txBody>
          </p:sp>
          <p:sp>
            <p:nvSpPr>
              <p:cNvPr id="15" name="Rectangle 17">
                <a:hlinkClick r:id="rId4"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z="2400" smtClean="0">
                  <a:solidFill>
                    <a:srgbClr val="804E9B"/>
                  </a:solidFill>
                </a:endParaRPr>
              </a:p>
            </p:txBody>
          </p:sp>
        </p:grpSp>
      </p:grpSp>
      <p:sp>
        <p:nvSpPr>
          <p:cNvPr id="2" name="Title 1"/>
          <p:cNvSpPr>
            <a:spLocks noGrp="1"/>
          </p:cNvSpPr>
          <p:nvPr>
            <p:ph type="title"/>
          </p:nvPr>
        </p:nvSpPr>
        <p:spPr>
          <a:xfrm>
            <a:off x="762000" y="228600"/>
            <a:ext cx="8001000" cy="914400"/>
          </a:xfrm>
          <a:prstGeom prst="rect">
            <a:avLst/>
          </a:prstGeom>
        </p:spPr>
        <p:txBody>
          <a:bodyPr anchor="b"/>
          <a:lstStyle>
            <a:lvl1pPr>
              <a:defRPr sz="2800">
                <a:solidFill>
                  <a:srgbClr val="9066B1"/>
                </a:solidFill>
                <a:latin typeface="Trebuchet MS" pitchFamily="34" charset="0"/>
              </a:defRPr>
            </a:lvl1pPr>
          </a:lstStyle>
          <a:p>
            <a:r>
              <a:rPr lang="en-US" dirty="0" smtClean="0"/>
              <a:t>Click to edit Master title style</a:t>
            </a:r>
            <a:endParaRPr lang="en-US" dirty="0"/>
          </a:p>
        </p:txBody>
      </p:sp>
      <p:sp>
        <p:nvSpPr>
          <p:cNvPr id="12" name="Content Placeholder 2"/>
          <p:cNvSpPr>
            <a:spLocks noGrp="1"/>
          </p:cNvSpPr>
          <p:nvPr>
            <p:ph idx="1"/>
          </p:nvPr>
        </p:nvSpPr>
        <p:spPr>
          <a:xfrm>
            <a:off x="775648" y="1295400"/>
            <a:ext cx="6539552" cy="4419600"/>
          </a:xfrm>
          <a:prstGeom prst="rect">
            <a:avLst/>
          </a:prstGeom>
        </p:spPr>
        <p:txBody>
          <a:bodyPr/>
          <a:lstStyle>
            <a:lvl1pPr>
              <a:buClr>
                <a:srgbClr val="C85D9B"/>
              </a:buClr>
              <a:buFont typeface="Wingdings" pitchFamily="2" charset="2"/>
              <a:buChar char="§"/>
              <a:defRPr sz="1600" b="0">
                <a:latin typeface="Trebuchet MS" pitchFamily="34" charset="0"/>
              </a:defRPr>
            </a:lvl1pPr>
            <a:lvl2pPr>
              <a:buClr>
                <a:srgbClr val="C85D9B"/>
              </a:buClr>
              <a:buFont typeface="Courier New" pitchFamily="49" charset="0"/>
              <a:buChar char="o"/>
              <a:defRPr sz="1600">
                <a:latin typeface="Trebuchet MS" pitchFamily="34" charset="0"/>
              </a:defRPr>
            </a:lvl2pPr>
            <a:lvl3pPr>
              <a:buClr>
                <a:srgbClr val="C85D9B"/>
              </a:buClr>
              <a:buFont typeface="Trebuchet MS" pitchFamily="34" charset="0"/>
              <a:buChar char="–"/>
              <a:defRPr sz="1600">
                <a:latin typeface="Trebuchet MS" pitchFamily="34" charset="0"/>
              </a:defRPr>
            </a:lvl3pPr>
            <a:lvl4pPr>
              <a:buClr>
                <a:srgbClr val="C85D9B"/>
              </a:buClr>
              <a:buFont typeface="Arial" pitchFamily="34" charset="0"/>
              <a:buChar char="•"/>
              <a:defRPr sz="1600">
                <a:latin typeface="Trebuchet MS" pitchFamily="34" charset="0"/>
              </a:defRPr>
            </a:lvl4pPr>
            <a:lvl5pPr>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422985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oal 1 continued">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sp>
        <p:nvSpPr>
          <p:cNvPr id="5" name="Footer Placeholder 4"/>
          <p:cNvSpPr txBox="1">
            <a:spLocks/>
          </p:cNvSpPr>
          <p:nvPr/>
        </p:nvSpPr>
        <p:spPr bwMode="auto">
          <a:xfrm>
            <a:off x="381000" y="6096000"/>
            <a:ext cx="3657600" cy="457200"/>
          </a:xfrm>
          <a:prstGeom prst="rect">
            <a:avLst/>
          </a:prstGeom>
          <a:noFill/>
          <a:ln w="9525">
            <a:noFill/>
            <a:miter lim="800000"/>
            <a:headEnd/>
            <a:tailEnd/>
          </a:ln>
        </p:spPr>
        <p:txBody>
          <a:bodyPr anchor="b"/>
          <a:lstStyle>
            <a:lvl1pPr>
              <a:defRPr sz="1000"/>
            </a:lvl1pPr>
          </a:lstStyle>
          <a:p>
            <a:pPr>
              <a:defRPr/>
            </a:pPr>
            <a:r>
              <a:rPr lang="es-ES" dirty="0" smtClean="0">
                <a:solidFill>
                  <a:srgbClr val="7030A0"/>
                </a:solidFill>
                <a:latin typeface="Avenir LT 55 Roman" pitchFamily="2" charset="0"/>
              </a:rPr>
              <a:t>Preconception Health Promotion: The </a:t>
            </a:r>
          </a:p>
          <a:p>
            <a:pPr>
              <a:defRPr/>
            </a:pPr>
            <a:r>
              <a:rPr lang="es-ES" dirty="0" smtClean="0">
                <a:solidFill>
                  <a:srgbClr val="7030A0"/>
                </a:solidFill>
                <a:latin typeface="Avenir LT 55 Roman" pitchFamily="2" charset="0"/>
              </a:rPr>
              <a:t>Foundation for a Healthier Tomorrow </a:t>
            </a:r>
          </a:p>
          <a:p>
            <a:pPr eaLnBrk="0" hangingPunct="0">
              <a:defRPr/>
            </a:pPr>
            <a:r>
              <a:rPr lang="es-ES" dirty="0" smtClean="0">
                <a:solidFill>
                  <a:srgbClr val="7030A0"/>
                </a:solidFill>
                <a:latin typeface="Avenir LT 55 Roman" pitchFamily="2" charset="0"/>
              </a:rPr>
              <a:t>© 2013 March of Dimes Foundation</a:t>
            </a:r>
            <a:endParaRPr lang="es-ES" dirty="0">
              <a:solidFill>
                <a:srgbClr val="7030A0"/>
              </a:solidFill>
              <a:latin typeface="Avenir LT 55 Roman" pitchFamily="2" charset="0"/>
            </a:endParaRPr>
          </a:p>
        </p:txBody>
      </p:sp>
      <p:sp>
        <p:nvSpPr>
          <p:cNvPr id="6" name="Line 11"/>
          <p:cNvSpPr>
            <a:spLocks noChangeShapeType="1"/>
          </p:cNvSpPr>
          <p:nvPr/>
        </p:nvSpPr>
        <p:spPr bwMode="auto">
          <a:xfrm>
            <a:off x="865188" y="533400"/>
            <a:ext cx="7391400" cy="0"/>
          </a:xfrm>
          <a:prstGeom prst="line">
            <a:avLst/>
          </a:prstGeom>
          <a:noFill/>
          <a:ln w="44450" cap="rnd">
            <a:solidFill>
              <a:srgbClr val="CEAFDB"/>
            </a:solidFill>
            <a:prstDash val="sysDot"/>
            <a:round/>
            <a:headEnd/>
            <a:tailEnd/>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noFill/>
              </a14:hiddenFill>
            </a:ext>
          </a:extLst>
        </p:spPr>
        <p:txBody>
          <a:bodyPr wrap="none" anchor="ctr"/>
          <a:lstStyle/>
          <a:p>
            <a:endParaRPr lang="en-US" sz="2800" smtClean="0">
              <a:solidFill>
                <a:srgbClr val="804E9B"/>
              </a:solidFill>
              <a:latin typeface="Agenda-Medium"/>
            </a:endParaRPr>
          </a:p>
        </p:txBody>
      </p:sp>
      <p:sp>
        <p:nvSpPr>
          <p:cNvPr id="7" name="Rectangle 5"/>
          <p:cNvSpPr txBox="1">
            <a:spLocks noChangeArrowheads="1"/>
          </p:cNvSpPr>
          <p:nvPr userDrawn="1"/>
        </p:nvSpPr>
        <p:spPr bwMode="auto">
          <a:xfrm>
            <a:off x="2598738"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endParaRPr lang="es-ES" altLang="en-US" sz="1100" smtClean="0">
              <a:solidFill>
                <a:srgbClr val="7030A0"/>
              </a:solidFill>
            </a:endParaRPr>
          </a:p>
          <a:p>
            <a:pPr algn="ctr" eaLnBrk="1" hangingPunct="1"/>
            <a:r>
              <a:rPr lang="es-ES" altLang="en-US" sz="1000" smtClean="0">
                <a:solidFill>
                  <a:srgbClr val="7030A0"/>
                </a:solidFill>
                <a:latin typeface="Avenir LT 55 Roman" panose="020B0503020000020003" pitchFamily="34" charset="0"/>
              </a:rPr>
              <a:t>Objective 1: Rationale and history. Slide </a:t>
            </a:r>
            <a:fld id="{BC972F0D-BEFB-4A1E-B315-E3C320050F6A}" type="slidenum">
              <a:rPr lang="en-US" altLang="en-US" sz="1000" smtClean="0">
                <a:solidFill>
                  <a:srgbClr val="7030A0"/>
                </a:solidFill>
                <a:latin typeface="Avenir LT 55 Roman" panose="020B0503020000020003" pitchFamily="34" charset="0"/>
              </a:rPr>
              <a:pPr algn="ctr" eaLnBrk="1" hangingPunct="1"/>
              <a:t>‹#›</a:t>
            </a:fld>
            <a:endParaRPr lang="es-ES" altLang="en-US" sz="1000" smtClean="0">
              <a:solidFill>
                <a:srgbClr val="804E9B"/>
              </a:solidFill>
              <a:latin typeface="Avenir LT 55 Roman" panose="020B0503020000020003" pitchFamily="34" charset="0"/>
            </a:endParaRPr>
          </a:p>
        </p:txBody>
      </p:sp>
      <p:pic>
        <p:nvPicPr>
          <p:cNvPr id="8"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grpSp>
        <p:nvGrpSpPr>
          <p:cNvPr id="9" name="Group 6"/>
          <p:cNvGrpSpPr>
            <a:grpSpLocks/>
          </p:cNvGrpSpPr>
          <p:nvPr userDrawn="1"/>
        </p:nvGrpSpPr>
        <p:grpSpPr bwMode="auto">
          <a:xfrm>
            <a:off x="3429000" y="6048375"/>
            <a:ext cx="2246313" cy="274638"/>
            <a:chOff x="3057525" y="6048375"/>
            <a:chExt cx="2246181" cy="274638"/>
          </a:xfrm>
        </p:grpSpPr>
        <p:sp>
          <p:nvSpPr>
            <p:cNvPr id="10" name="Rectangle 9">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&lt;Back</a:t>
              </a:r>
            </a:p>
          </p:txBody>
        </p:sp>
        <p:sp>
          <p:nvSpPr>
            <p:cNvPr id="11" name="Rectangle 10">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Next&gt;</a:t>
              </a:r>
            </a:p>
          </p:txBody>
        </p:sp>
        <p:grpSp>
          <p:nvGrpSpPr>
            <p:cNvPr id="12" name="Group 15"/>
            <p:cNvGrpSpPr>
              <a:grpSpLocks/>
            </p:cNvGrpSpPr>
            <p:nvPr userDrawn="1"/>
          </p:nvGrpSpPr>
          <p:grpSpPr bwMode="auto">
            <a:xfrm>
              <a:off x="3811948" y="6048375"/>
              <a:ext cx="731709" cy="274321"/>
              <a:chOff x="3823494" y="6048534"/>
              <a:chExt cx="731520" cy="274320"/>
            </a:xfrm>
          </p:grpSpPr>
          <p:sp>
            <p:nvSpPr>
              <p:cNvPr id="15" name="Rectangle 14">
                <a:hlinkClick r:id="rId4"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s-ES" sz="1050" b="1" dirty="0">
                    <a:solidFill>
                      <a:srgbClr val="804E9B"/>
                    </a:solidFill>
                    <a:latin typeface="Avenir LT 45 Book" pitchFamily="2" charset="0"/>
                  </a:rPr>
                  <a:t>Contents</a:t>
                </a:r>
              </a:p>
            </p:txBody>
          </p:sp>
          <p:sp>
            <p:nvSpPr>
              <p:cNvPr id="16" name="Rectangle 17">
                <a:hlinkClick r:id="rId4"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z="2400" smtClean="0">
                  <a:solidFill>
                    <a:srgbClr val="804E9B"/>
                  </a:solidFill>
                </a:endParaRPr>
              </a:p>
            </p:txBody>
          </p:sp>
        </p:grpSp>
      </p:grpSp>
      <p:sp>
        <p:nvSpPr>
          <p:cNvPr id="13" name="Title 12"/>
          <p:cNvSpPr>
            <a:spLocks noGrp="1"/>
          </p:cNvSpPr>
          <p:nvPr>
            <p:ph type="title"/>
          </p:nvPr>
        </p:nvSpPr>
        <p:spPr>
          <a:xfrm>
            <a:off x="457200" y="274638"/>
            <a:ext cx="7799388" cy="1143000"/>
          </a:xfrm>
          <a:prstGeom prst="rect">
            <a:avLst/>
          </a:prstGeom>
        </p:spPr>
        <p:txBody>
          <a:bodyPr/>
          <a:lstStyle>
            <a:lvl1pPr algn="r">
              <a:defRPr sz="1000" b="0">
                <a:solidFill>
                  <a:srgbClr val="A971BD"/>
                </a:solidFill>
                <a:latin typeface="Avenir LT 45 Book" pitchFamily="2"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775648" y="685800"/>
            <a:ext cx="6615752" cy="4876800"/>
          </a:xfrm>
          <a:prstGeom prst="rect">
            <a:avLst/>
          </a:prstGeom>
        </p:spPr>
        <p:txBody>
          <a:bodyPr/>
          <a:lstStyle>
            <a:lvl1pPr>
              <a:buClr>
                <a:srgbClr val="C85D9B"/>
              </a:buClr>
              <a:buFont typeface="Wingdings" pitchFamily="2" charset="2"/>
              <a:buChar char="§"/>
              <a:defRPr sz="1600" b="0">
                <a:latin typeface="Trebuchet MS" pitchFamily="34" charset="0"/>
              </a:defRPr>
            </a:lvl1pPr>
            <a:lvl2pPr marL="682625" indent="-341313">
              <a:buClr>
                <a:srgbClr val="C85D9B"/>
              </a:buClr>
              <a:buFont typeface="Courier New" pitchFamily="49" charset="0"/>
              <a:buChar char="o"/>
              <a:defRPr sz="1600">
                <a:latin typeface="Trebuchet MS" pitchFamily="34" charset="0"/>
              </a:defRPr>
            </a:lvl2pPr>
            <a:lvl3pPr marL="1030288" indent="-347663">
              <a:buClr>
                <a:srgbClr val="C85D9B"/>
              </a:buClr>
              <a:buFont typeface="Trebuchet MS" pitchFamily="34" charset="0"/>
              <a:buChar char="–"/>
              <a:defRPr sz="1600">
                <a:latin typeface="Trebuchet MS" pitchFamily="34" charset="0"/>
              </a:defRPr>
            </a:lvl3pPr>
            <a:lvl4pPr marL="1304925" indent="-280988">
              <a:buClr>
                <a:srgbClr val="C85D9B"/>
              </a:buClr>
              <a:buFont typeface="Arial" pitchFamily="34" charset="0"/>
              <a:buChar char="•"/>
              <a:defRPr sz="1600">
                <a:latin typeface="Trebuchet MS" pitchFamily="34" charset="0"/>
              </a:defRPr>
            </a:lvl4pPr>
            <a:lvl5pPr>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520559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goal 2 continued">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sp>
        <p:nvSpPr>
          <p:cNvPr id="5" name="Footer Placeholder 4"/>
          <p:cNvSpPr txBox="1">
            <a:spLocks/>
          </p:cNvSpPr>
          <p:nvPr/>
        </p:nvSpPr>
        <p:spPr bwMode="auto">
          <a:xfrm>
            <a:off x="381000" y="6096000"/>
            <a:ext cx="3657600" cy="457200"/>
          </a:xfrm>
          <a:prstGeom prst="rect">
            <a:avLst/>
          </a:prstGeom>
          <a:noFill/>
          <a:ln w="9525">
            <a:noFill/>
            <a:miter lim="800000"/>
            <a:headEnd/>
            <a:tailEnd/>
          </a:ln>
        </p:spPr>
        <p:txBody>
          <a:bodyPr anchor="b"/>
          <a:lstStyle>
            <a:lvl1pPr>
              <a:defRPr sz="1000"/>
            </a:lvl1pPr>
          </a:lstStyle>
          <a:p>
            <a:pPr>
              <a:defRPr/>
            </a:pPr>
            <a:r>
              <a:rPr lang="es-ES" dirty="0" smtClean="0">
                <a:solidFill>
                  <a:srgbClr val="7030A0"/>
                </a:solidFill>
                <a:latin typeface="Avenir LT 55 Roman" pitchFamily="2" charset="0"/>
              </a:rPr>
              <a:t>Preconception Health Promotion: The </a:t>
            </a:r>
          </a:p>
          <a:p>
            <a:pPr>
              <a:defRPr/>
            </a:pPr>
            <a:r>
              <a:rPr lang="es-ES" dirty="0" smtClean="0">
                <a:solidFill>
                  <a:srgbClr val="7030A0"/>
                </a:solidFill>
                <a:latin typeface="Avenir LT 55 Roman" pitchFamily="2" charset="0"/>
              </a:rPr>
              <a:t>Foundation for a Healthier Tomorrow </a:t>
            </a:r>
          </a:p>
          <a:p>
            <a:pPr eaLnBrk="0" hangingPunct="0">
              <a:defRPr/>
            </a:pPr>
            <a:r>
              <a:rPr lang="es-ES" dirty="0" smtClean="0">
                <a:solidFill>
                  <a:srgbClr val="7030A0"/>
                </a:solidFill>
                <a:latin typeface="Avenir LT 55 Roman" pitchFamily="2" charset="0"/>
              </a:rPr>
              <a:t>© 2013 March of Dimes Foundation</a:t>
            </a:r>
            <a:endParaRPr lang="es-ES" dirty="0">
              <a:solidFill>
                <a:srgbClr val="7030A0"/>
              </a:solidFill>
              <a:latin typeface="Avenir LT 55 Roman" pitchFamily="2" charset="0"/>
            </a:endParaRPr>
          </a:p>
        </p:txBody>
      </p:sp>
      <p:sp>
        <p:nvSpPr>
          <p:cNvPr id="6" name="Line 11"/>
          <p:cNvSpPr>
            <a:spLocks noChangeShapeType="1"/>
          </p:cNvSpPr>
          <p:nvPr/>
        </p:nvSpPr>
        <p:spPr bwMode="auto">
          <a:xfrm>
            <a:off x="865188" y="533400"/>
            <a:ext cx="7391400" cy="0"/>
          </a:xfrm>
          <a:prstGeom prst="line">
            <a:avLst/>
          </a:prstGeom>
          <a:noFill/>
          <a:ln w="44450" cap="rnd">
            <a:solidFill>
              <a:srgbClr val="CEAFDB"/>
            </a:solidFill>
            <a:prstDash val="sysDot"/>
            <a:round/>
            <a:headEnd/>
            <a:tailEnd/>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noFill/>
              </a14:hiddenFill>
            </a:ext>
          </a:extLst>
        </p:spPr>
        <p:txBody>
          <a:bodyPr wrap="none" anchor="ctr"/>
          <a:lstStyle/>
          <a:p>
            <a:endParaRPr lang="en-US" sz="2800" smtClean="0">
              <a:solidFill>
                <a:srgbClr val="804E9B"/>
              </a:solidFill>
              <a:latin typeface="Agenda-Medium"/>
            </a:endParaRPr>
          </a:p>
        </p:txBody>
      </p:sp>
      <p:sp>
        <p:nvSpPr>
          <p:cNvPr id="7" name="Rectangle 5"/>
          <p:cNvSpPr txBox="1">
            <a:spLocks noChangeArrowheads="1"/>
          </p:cNvSpPr>
          <p:nvPr userDrawn="1"/>
        </p:nvSpPr>
        <p:spPr bwMode="auto">
          <a:xfrm>
            <a:off x="2514600"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endParaRPr lang="es-ES" altLang="en-US" sz="1100" smtClean="0">
              <a:solidFill>
                <a:srgbClr val="7030A0"/>
              </a:solidFill>
            </a:endParaRPr>
          </a:p>
          <a:p>
            <a:pPr algn="ctr" eaLnBrk="1" hangingPunct="1"/>
            <a:r>
              <a:rPr lang="es-ES" altLang="en-US" sz="1000" smtClean="0">
                <a:solidFill>
                  <a:srgbClr val="7030A0"/>
                </a:solidFill>
                <a:latin typeface="Avenir LT 55 Roman" panose="020B0503020000020003" pitchFamily="34" charset="0"/>
              </a:rPr>
              <a:t>      Objective 2: </a:t>
            </a:r>
            <a:r>
              <a:rPr lang="es-ES" altLang="en-US" sz="1000" smtClean="0">
                <a:solidFill>
                  <a:srgbClr val="804E9B"/>
                </a:solidFill>
                <a:latin typeface="Avenir LT 55 Roman" panose="020B0503020000020003" pitchFamily="34" charset="0"/>
              </a:rPr>
              <a:t>Preconception influences</a:t>
            </a:r>
            <a:r>
              <a:rPr lang="es-ES" altLang="en-US" sz="1000" smtClean="0">
                <a:solidFill>
                  <a:srgbClr val="7030A0"/>
                </a:solidFill>
                <a:latin typeface="Avenir LT 55 Roman" panose="020B0503020000020003" pitchFamily="34" charset="0"/>
              </a:rPr>
              <a:t>. Slide </a:t>
            </a:r>
            <a:fld id="{08B6EA6B-4501-4099-9B29-FB4578C63C78}" type="slidenum">
              <a:rPr lang="en-US" altLang="en-US" sz="1000" smtClean="0">
                <a:solidFill>
                  <a:srgbClr val="7030A0"/>
                </a:solidFill>
                <a:latin typeface="Avenir LT 55 Roman" panose="020B0503020000020003" pitchFamily="34" charset="0"/>
              </a:rPr>
              <a:pPr algn="ctr" eaLnBrk="1" hangingPunct="1"/>
              <a:t>‹#›</a:t>
            </a:fld>
            <a:endParaRPr lang="es-ES" altLang="en-US" sz="1000" smtClean="0">
              <a:solidFill>
                <a:srgbClr val="804E9B"/>
              </a:solidFill>
              <a:latin typeface="Avenir LT 55 Roman" panose="020B0503020000020003" pitchFamily="34" charset="0"/>
            </a:endParaRPr>
          </a:p>
        </p:txBody>
      </p:sp>
      <p:pic>
        <p:nvPicPr>
          <p:cNvPr id="8"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grpSp>
        <p:nvGrpSpPr>
          <p:cNvPr id="9" name="Group 6"/>
          <p:cNvGrpSpPr>
            <a:grpSpLocks/>
          </p:cNvGrpSpPr>
          <p:nvPr userDrawn="1"/>
        </p:nvGrpSpPr>
        <p:grpSpPr bwMode="auto">
          <a:xfrm>
            <a:off x="3429000" y="6048375"/>
            <a:ext cx="2246313" cy="274638"/>
            <a:chOff x="3057525" y="6048375"/>
            <a:chExt cx="2246181" cy="274638"/>
          </a:xfrm>
        </p:grpSpPr>
        <p:sp>
          <p:nvSpPr>
            <p:cNvPr id="10" name="Rectangle 9">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&lt;Back</a:t>
              </a:r>
            </a:p>
          </p:txBody>
        </p:sp>
        <p:sp>
          <p:nvSpPr>
            <p:cNvPr id="11" name="Rectangle 10">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Next&gt;</a:t>
              </a:r>
            </a:p>
          </p:txBody>
        </p:sp>
        <p:grpSp>
          <p:nvGrpSpPr>
            <p:cNvPr id="12" name="Group 15"/>
            <p:cNvGrpSpPr>
              <a:grpSpLocks/>
            </p:cNvGrpSpPr>
            <p:nvPr userDrawn="1"/>
          </p:nvGrpSpPr>
          <p:grpSpPr bwMode="auto">
            <a:xfrm>
              <a:off x="3811948" y="6048375"/>
              <a:ext cx="731709" cy="274321"/>
              <a:chOff x="3823494" y="6048534"/>
              <a:chExt cx="731520" cy="274320"/>
            </a:xfrm>
          </p:grpSpPr>
          <p:sp>
            <p:nvSpPr>
              <p:cNvPr id="15" name="Rectangle 14">
                <a:hlinkClick r:id="rId4"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s-ES" sz="1050" b="1" dirty="0">
                    <a:solidFill>
                      <a:srgbClr val="804E9B"/>
                    </a:solidFill>
                    <a:latin typeface="Avenir LT 45 Book" pitchFamily="2" charset="0"/>
                  </a:rPr>
                  <a:t>Contents</a:t>
                </a:r>
              </a:p>
            </p:txBody>
          </p:sp>
          <p:sp>
            <p:nvSpPr>
              <p:cNvPr id="16" name="Rectangle 17">
                <a:hlinkClick r:id="rId4"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z="2400" smtClean="0">
                  <a:solidFill>
                    <a:srgbClr val="804E9B"/>
                  </a:solidFill>
                </a:endParaRPr>
              </a:p>
            </p:txBody>
          </p:sp>
        </p:grpSp>
      </p:grpSp>
      <p:sp>
        <p:nvSpPr>
          <p:cNvPr id="13" name="Title 12"/>
          <p:cNvSpPr>
            <a:spLocks noGrp="1"/>
          </p:cNvSpPr>
          <p:nvPr>
            <p:ph type="title"/>
          </p:nvPr>
        </p:nvSpPr>
        <p:spPr>
          <a:xfrm>
            <a:off x="457200" y="274638"/>
            <a:ext cx="7799388" cy="563562"/>
          </a:xfrm>
          <a:prstGeom prst="rect">
            <a:avLst/>
          </a:prstGeom>
        </p:spPr>
        <p:txBody>
          <a:bodyPr/>
          <a:lstStyle>
            <a:lvl1pPr algn="r">
              <a:defRPr sz="1000" b="0">
                <a:solidFill>
                  <a:srgbClr val="A971BD"/>
                </a:solidFill>
                <a:latin typeface="Avenir LT 45 Book" pitchFamily="2"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775648" y="685800"/>
            <a:ext cx="6615752" cy="4953000"/>
          </a:xfrm>
          <a:prstGeom prst="rect">
            <a:avLst/>
          </a:prstGeom>
        </p:spPr>
        <p:txBody>
          <a:bodyPr/>
          <a:lstStyle>
            <a:lvl1pPr>
              <a:buClr>
                <a:srgbClr val="C85D9B"/>
              </a:buClr>
              <a:buFont typeface="Wingdings" pitchFamily="2" charset="2"/>
              <a:buChar char="§"/>
              <a:defRPr sz="1600" b="0">
                <a:latin typeface="Trebuchet MS" pitchFamily="34" charset="0"/>
              </a:defRPr>
            </a:lvl1pPr>
            <a:lvl2pPr marL="682625" indent="-341313">
              <a:buClr>
                <a:srgbClr val="C85D9B"/>
              </a:buClr>
              <a:buFont typeface="Courier New" pitchFamily="49" charset="0"/>
              <a:buChar char="o"/>
              <a:defRPr sz="1600">
                <a:latin typeface="Trebuchet MS" pitchFamily="34" charset="0"/>
              </a:defRPr>
            </a:lvl2pPr>
            <a:lvl3pPr marL="1030288" indent="-347663">
              <a:buClr>
                <a:srgbClr val="C85D9B"/>
              </a:buClr>
              <a:buFont typeface="Trebuchet MS" pitchFamily="34" charset="0"/>
              <a:buChar char="–"/>
              <a:defRPr sz="1600">
                <a:latin typeface="Trebuchet MS" pitchFamily="34" charset="0"/>
              </a:defRPr>
            </a:lvl3pPr>
            <a:lvl4pPr marL="1304925" indent="-280988">
              <a:buClr>
                <a:srgbClr val="C85D9B"/>
              </a:buClr>
              <a:buFont typeface="Arial" pitchFamily="34" charset="0"/>
              <a:buChar char="•"/>
              <a:defRPr sz="1600">
                <a:latin typeface="Trebuchet MS" pitchFamily="34" charset="0"/>
              </a:defRPr>
            </a:lvl4pPr>
            <a:lvl5pPr>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907167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oal 3 continued">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sp>
        <p:nvSpPr>
          <p:cNvPr id="5" name="Footer Placeholder 4"/>
          <p:cNvSpPr txBox="1">
            <a:spLocks/>
          </p:cNvSpPr>
          <p:nvPr/>
        </p:nvSpPr>
        <p:spPr bwMode="auto">
          <a:xfrm>
            <a:off x="381000" y="6096000"/>
            <a:ext cx="3657600" cy="457200"/>
          </a:xfrm>
          <a:prstGeom prst="rect">
            <a:avLst/>
          </a:prstGeom>
          <a:noFill/>
          <a:ln w="9525">
            <a:noFill/>
            <a:miter lim="800000"/>
            <a:headEnd/>
            <a:tailEnd/>
          </a:ln>
        </p:spPr>
        <p:txBody>
          <a:bodyPr anchor="b"/>
          <a:lstStyle>
            <a:lvl1pPr>
              <a:defRPr sz="1000"/>
            </a:lvl1pPr>
          </a:lstStyle>
          <a:p>
            <a:pPr>
              <a:defRPr/>
            </a:pPr>
            <a:r>
              <a:rPr lang="es-ES" dirty="0" smtClean="0">
                <a:solidFill>
                  <a:srgbClr val="7030A0"/>
                </a:solidFill>
                <a:latin typeface="Avenir LT 55 Roman" pitchFamily="2" charset="0"/>
              </a:rPr>
              <a:t>Preconception Health Promotion: The </a:t>
            </a:r>
          </a:p>
          <a:p>
            <a:pPr>
              <a:defRPr/>
            </a:pPr>
            <a:r>
              <a:rPr lang="es-ES" dirty="0" smtClean="0">
                <a:solidFill>
                  <a:srgbClr val="7030A0"/>
                </a:solidFill>
                <a:latin typeface="Avenir LT 55 Roman" pitchFamily="2" charset="0"/>
              </a:rPr>
              <a:t>Foundation for a Healthier Tomorrow </a:t>
            </a:r>
          </a:p>
          <a:p>
            <a:pPr eaLnBrk="0" hangingPunct="0">
              <a:defRPr/>
            </a:pPr>
            <a:r>
              <a:rPr lang="es-ES" dirty="0" smtClean="0">
                <a:solidFill>
                  <a:srgbClr val="7030A0"/>
                </a:solidFill>
                <a:latin typeface="Avenir LT 55 Roman" pitchFamily="2" charset="0"/>
              </a:rPr>
              <a:t>© 2013 March of Dimes Foundation</a:t>
            </a:r>
            <a:endParaRPr lang="es-ES" dirty="0">
              <a:solidFill>
                <a:srgbClr val="7030A0"/>
              </a:solidFill>
              <a:latin typeface="Avenir LT 55 Roman" pitchFamily="2" charset="0"/>
            </a:endParaRPr>
          </a:p>
        </p:txBody>
      </p:sp>
      <p:sp>
        <p:nvSpPr>
          <p:cNvPr id="6" name="Line 11"/>
          <p:cNvSpPr>
            <a:spLocks noChangeShapeType="1"/>
          </p:cNvSpPr>
          <p:nvPr/>
        </p:nvSpPr>
        <p:spPr bwMode="auto">
          <a:xfrm>
            <a:off x="865188" y="533400"/>
            <a:ext cx="7391400" cy="0"/>
          </a:xfrm>
          <a:prstGeom prst="line">
            <a:avLst/>
          </a:prstGeom>
          <a:noFill/>
          <a:ln w="44450" cap="rnd">
            <a:solidFill>
              <a:srgbClr val="CEAFDB"/>
            </a:solidFill>
            <a:prstDash val="sysDot"/>
            <a:round/>
            <a:headEnd/>
            <a:tailEnd/>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noFill/>
              </a14:hiddenFill>
            </a:ext>
          </a:extLst>
        </p:spPr>
        <p:txBody>
          <a:bodyPr wrap="none" anchor="ctr"/>
          <a:lstStyle/>
          <a:p>
            <a:endParaRPr lang="en-US" sz="2800" smtClean="0">
              <a:solidFill>
                <a:srgbClr val="804E9B"/>
              </a:solidFill>
              <a:latin typeface="Agenda-Medium"/>
            </a:endParaRPr>
          </a:p>
        </p:txBody>
      </p:sp>
      <p:sp>
        <p:nvSpPr>
          <p:cNvPr id="7" name="Rectangle 5"/>
          <p:cNvSpPr txBox="1">
            <a:spLocks noChangeArrowheads="1"/>
          </p:cNvSpPr>
          <p:nvPr userDrawn="1"/>
        </p:nvSpPr>
        <p:spPr bwMode="auto">
          <a:xfrm>
            <a:off x="2514600"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endParaRPr lang="es-ES" altLang="en-US" sz="1100" smtClean="0">
              <a:solidFill>
                <a:srgbClr val="7030A0"/>
              </a:solidFill>
            </a:endParaRPr>
          </a:p>
          <a:p>
            <a:pPr algn="ctr" eaLnBrk="1" hangingPunct="1"/>
            <a:r>
              <a:rPr lang="es-ES" altLang="en-US" sz="1000" smtClean="0">
                <a:solidFill>
                  <a:srgbClr val="7030A0"/>
                </a:solidFill>
                <a:latin typeface="Avenir LT 55 Roman" panose="020B0503020000020003" pitchFamily="34" charset="0"/>
              </a:rPr>
              <a:t>       Objective 3:</a:t>
            </a:r>
            <a:r>
              <a:rPr lang="es-ES" altLang="en-US" sz="1000" smtClean="0">
                <a:solidFill>
                  <a:srgbClr val="804E9B"/>
                </a:solidFill>
                <a:latin typeface="Avenir LT 55 Roman" panose="020B0503020000020003" pitchFamily="34" charset="0"/>
              </a:rPr>
              <a:t> Framework for care.</a:t>
            </a:r>
            <a:r>
              <a:rPr lang="es-ES" altLang="en-US" sz="1000" smtClean="0">
                <a:solidFill>
                  <a:srgbClr val="7030A0"/>
                </a:solidFill>
                <a:latin typeface="Avenir LT 55 Roman" panose="020B0503020000020003" pitchFamily="34" charset="0"/>
              </a:rPr>
              <a:t>. Slide </a:t>
            </a:r>
            <a:fld id="{553CCE79-C5E2-4123-81BF-11CE2D8EC22E}" type="slidenum">
              <a:rPr lang="en-US" altLang="en-US" sz="1000" smtClean="0">
                <a:solidFill>
                  <a:srgbClr val="7030A0"/>
                </a:solidFill>
                <a:latin typeface="Avenir LT 55 Roman" panose="020B0503020000020003" pitchFamily="34" charset="0"/>
              </a:rPr>
              <a:pPr algn="ctr" eaLnBrk="1" hangingPunct="1"/>
              <a:t>‹#›</a:t>
            </a:fld>
            <a:endParaRPr lang="es-ES" altLang="en-US" sz="1000" smtClean="0">
              <a:solidFill>
                <a:srgbClr val="804E9B"/>
              </a:solidFill>
              <a:latin typeface="Avenir LT 55 Roman" panose="020B0503020000020003" pitchFamily="34" charset="0"/>
            </a:endParaRPr>
          </a:p>
        </p:txBody>
      </p:sp>
      <p:pic>
        <p:nvPicPr>
          <p:cNvPr id="8"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grpSp>
        <p:nvGrpSpPr>
          <p:cNvPr id="9" name="Group 6"/>
          <p:cNvGrpSpPr>
            <a:grpSpLocks/>
          </p:cNvGrpSpPr>
          <p:nvPr userDrawn="1"/>
        </p:nvGrpSpPr>
        <p:grpSpPr bwMode="auto">
          <a:xfrm>
            <a:off x="3429000" y="6048375"/>
            <a:ext cx="2246313" cy="274638"/>
            <a:chOff x="3057525" y="6048375"/>
            <a:chExt cx="2246181" cy="274638"/>
          </a:xfrm>
        </p:grpSpPr>
        <p:sp>
          <p:nvSpPr>
            <p:cNvPr id="10" name="Rectangle 9">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&lt;Back</a:t>
              </a:r>
            </a:p>
          </p:txBody>
        </p:sp>
        <p:sp>
          <p:nvSpPr>
            <p:cNvPr id="11" name="Rectangle 10">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Next&gt;</a:t>
              </a:r>
            </a:p>
          </p:txBody>
        </p:sp>
        <p:grpSp>
          <p:nvGrpSpPr>
            <p:cNvPr id="12" name="Group 15"/>
            <p:cNvGrpSpPr>
              <a:grpSpLocks/>
            </p:cNvGrpSpPr>
            <p:nvPr userDrawn="1"/>
          </p:nvGrpSpPr>
          <p:grpSpPr bwMode="auto">
            <a:xfrm>
              <a:off x="3811948" y="6048375"/>
              <a:ext cx="731709" cy="274321"/>
              <a:chOff x="3823494" y="6048534"/>
              <a:chExt cx="731520" cy="274320"/>
            </a:xfrm>
          </p:grpSpPr>
          <p:sp>
            <p:nvSpPr>
              <p:cNvPr id="14" name="Rectangle 13">
                <a:hlinkClick r:id="rId4"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s-ES" sz="1050" b="1" dirty="0">
                    <a:solidFill>
                      <a:srgbClr val="804E9B"/>
                    </a:solidFill>
                    <a:latin typeface="Avenir LT 45 Book" pitchFamily="2" charset="0"/>
                  </a:rPr>
                  <a:t>Contents</a:t>
                </a:r>
              </a:p>
            </p:txBody>
          </p:sp>
          <p:sp>
            <p:nvSpPr>
              <p:cNvPr id="15" name="Rectangle 17">
                <a:hlinkClick r:id="rId4"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z="2400" smtClean="0">
                  <a:solidFill>
                    <a:srgbClr val="804E9B"/>
                  </a:solidFill>
                </a:endParaRPr>
              </a:p>
            </p:txBody>
          </p:sp>
        </p:grpSp>
      </p:grpSp>
      <p:sp>
        <p:nvSpPr>
          <p:cNvPr id="13" name="Title 12"/>
          <p:cNvSpPr>
            <a:spLocks noGrp="1"/>
          </p:cNvSpPr>
          <p:nvPr>
            <p:ph type="title"/>
          </p:nvPr>
        </p:nvSpPr>
        <p:spPr>
          <a:xfrm>
            <a:off x="457200" y="274638"/>
            <a:ext cx="7799388" cy="1143000"/>
          </a:xfrm>
          <a:prstGeom prst="rect">
            <a:avLst/>
          </a:prstGeom>
          <a:ln>
            <a:noFill/>
          </a:ln>
        </p:spPr>
        <p:txBody>
          <a:bodyPr/>
          <a:lstStyle>
            <a:lvl1pPr algn="r">
              <a:defRPr sz="1000" b="0">
                <a:solidFill>
                  <a:srgbClr val="9C5FB5"/>
                </a:solidFill>
                <a:latin typeface="Avenir LT 45 Book" pitchFamily="2" charset="0"/>
              </a:defRPr>
            </a:lvl1pPr>
          </a:lstStyle>
          <a:p>
            <a:r>
              <a:rPr lang="en-US" dirty="0" smtClean="0"/>
              <a:t>Click to edit Master title style</a:t>
            </a:r>
            <a:endParaRPr lang="en-US" dirty="0"/>
          </a:p>
        </p:txBody>
      </p:sp>
      <p:sp>
        <p:nvSpPr>
          <p:cNvPr id="16" name="Content Placeholder 2"/>
          <p:cNvSpPr>
            <a:spLocks noGrp="1"/>
          </p:cNvSpPr>
          <p:nvPr>
            <p:ph idx="1"/>
          </p:nvPr>
        </p:nvSpPr>
        <p:spPr>
          <a:xfrm>
            <a:off x="775648" y="685800"/>
            <a:ext cx="6615752" cy="5029200"/>
          </a:xfrm>
          <a:prstGeom prst="rect">
            <a:avLst/>
          </a:prstGeom>
        </p:spPr>
        <p:txBody>
          <a:bodyPr/>
          <a:lstStyle>
            <a:lvl1pPr>
              <a:buClr>
                <a:srgbClr val="C85D9B"/>
              </a:buClr>
              <a:buFont typeface="Wingdings" pitchFamily="2" charset="2"/>
              <a:buChar char="§"/>
              <a:defRPr sz="1600" b="0">
                <a:latin typeface="Trebuchet MS" pitchFamily="34" charset="0"/>
              </a:defRPr>
            </a:lvl1pPr>
            <a:lvl2pPr>
              <a:buClr>
                <a:srgbClr val="C85D9B"/>
              </a:buClr>
              <a:buFont typeface="Courier New" pitchFamily="49" charset="0"/>
              <a:buChar char="o"/>
              <a:defRPr sz="1600">
                <a:latin typeface="Trebuchet MS" pitchFamily="34" charset="0"/>
              </a:defRPr>
            </a:lvl2pPr>
            <a:lvl3pPr>
              <a:buClr>
                <a:srgbClr val="C85D9B"/>
              </a:buClr>
              <a:buFont typeface="Trebuchet MS" pitchFamily="34" charset="0"/>
              <a:buChar char="–"/>
              <a:defRPr sz="1600">
                <a:latin typeface="Trebuchet MS" pitchFamily="34" charset="0"/>
              </a:defRPr>
            </a:lvl3pPr>
            <a:lvl4pPr>
              <a:buClr>
                <a:srgbClr val="C85D9B"/>
              </a:buClr>
              <a:buFont typeface="Arial" pitchFamily="34" charset="0"/>
              <a:buChar char="•"/>
              <a:defRPr sz="1600">
                <a:latin typeface="Trebuchet MS" pitchFamily="34" charset="0"/>
              </a:defRPr>
            </a:lvl4pPr>
            <a:lvl5pPr>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174864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FF2D3E4-7481-4741-B95E-65066C0D71C1}"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How are you doing">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sp>
        <p:nvSpPr>
          <p:cNvPr id="5" name="Rectangle 5"/>
          <p:cNvSpPr txBox="1">
            <a:spLocks noChangeArrowheads="1"/>
          </p:cNvSpPr>
          <p:nvPr/>
        </p:nvSpPr>
        <p:spPr bwMode="auto">
          <a:xfrm>
            <a:off x="2643188"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r>
              <a:rPr lang="es-ES" altLang="en-US" sz="1000" smtClean="0">
                <a:solidFill>
                  <a:srgbClr val="7030A0"/>
                </a:solidFill>
                <a:latin typeface="Avenir LT 55 Roman" panose="020B0503020000020003" pitchFamily="34" charset="0"/>
              </a:rPr>
              <a:t>Slide </a:t>
            </a:r>
            <a:fld id="{EC01BEDB-75CF-4E76-AE5D-EFE2747DB1B7}" type="slidenum">
              <a:rPr lang="en-US" altLang="en-US" sz="1000" smtClean="0">
                <a:solidFill>
                  <a:srgbClr val="7030A0"/>
                </a:solidFill>
                <a:latin typeface="Avenir LT 55 Roman" panose="020B0503020000020003" pitchFamily="34" charset="0"/>
              </a:rPr>
              <a:pPr algn="ctr" eaLnBrk="1" hangingPunct="1"/>
              <a:t>‹#›</a:t>
            </a:fld>
            <a:endParaRPr lang="es-ES" altLang="en-US" sz="1000" smtClean="0">
              <a:solidFill>
                <a:srgbClr val="804E9B"/>
              </a:solidFill>
              <a:latin typeface="Avenir LT 55 Roman" panose="020B0503020000020003" pitchFamily="34" charset="0"/>
            </a:endParaRPr>
          </a:p>
        </p:txBody>
      </p:sp>
      <p:pic>
        <p:nvPicPr>
          <p:cNvPr id="6"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grpSp>
        <p:nvGrpSpPr>
          <p:cNvPr id="7" name="Group 4"/>
          <p:cNvGrpSpPr>
            <a:grpSpLocks/>
          </p:cNvGrpSpPr>
          <p:nvPr userDrawn="1"/>
        </p:nvGrpSpPr>
        <p:grpSpPr bwMode="auto">
          <a:xfrm>
            <a:off x="3429000" y="6048375"/>
            <a:ext cx="2246313" cy="274638"/>
            <a:chOff x="3057525" y="6048375"/>
            <a:chExt cx="2246181" cy="274638"/>
          </a:xfrm>
        </p:grpSpPr>
        <p:sp>
          <p:nvSpPr>
            <p:cNvPr id="8" name="Rectangle 7">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&lt;Back</a:t>
              </a:r>
            </a:p>
          </p:txBody>
        </p:sp>
        <p:sp>
          <p:nvSpPr>
            <p:cNvPr id="9" name="Rectangle 8">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s-ES" sz="1050" b="1" dirty="0">
                  <a:solidFill>
                    <a:srgbClr val="804E9B"/>
                  </a:solidFill>
                  <a:latin typeface="Avenir LT 45 Book" pitchFamily="2" charset="0"/>
                </a:rPr>
                <a:t>Next&gt;</a:t>
              </a:r>
            </a:p>
          </p:txBody>
        </p:sp>
        <p:grpSp>
          <p:nvGrpSpPr>
            <p:cNvPr id="10" name="Group 15"/>
            <p:cNvGrpSpPr>
              <a:grpSpLocks/>
            </p:cNvGrpSpPr>
            <p:nvPr userDrawn="1"/>
          </p:nvGrpSpPr>
          <p:grpSpPr bwMode="auto">
            <a:xfrm>
              <a:off x="3811948" y="6048375"/>
              <a:ext cx="731709" cy="274321"/>
              <a:chOff x="3823494" y="6048534"/>
              <a:chExt cx="731520" cy="274320"/>
            </a:xfrm>
          </p:grpSpPr>
          <p:sp>
            <p:nvSpPr>
              <p:cNvPr id="11" name="Rectangle 10">
                <a:hlinkClick r:id="rId4"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s-ES" sz="1050" b="1" dirty="0">
                    <a:solidFill>
                      <a:srgbClr val="804E9B"/>
                    </a:solidFill>
                    <a:latin typeface="Avenir LT 45 Book" pitchFamily="2" charset="0"/>
                  </a:rPr>
                  <a:t>Contents</a:t>
                </a:r>
              </a:p>
            </p:txBody>
          </p:sp>
          <p:sp>
            <p:nvSpPr>
              <p:cNvPr id="12" name="Rectangle 17">
                <a:hlinkClick r:id="rId4"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s-ES" altLang="en-US" sz="2400" smtClean="0">
                  <a:solidFill>
                    <a:srgbClr val="804E9B"/>
                  </a:solidFill>
                </a:endParaRPr>
              </a:p>
            </p:txBody>
          </p:sp>
        </p:grpSp>
      </p:grpSp>
      <p:sp>
        <p:nvSpPr>
          <p:cNvPr id="22530" name="Rectangle 2"/>
          <p:cNvSpPr>
            <a:spLocks noGrp="1" noChangeArrowheads="1"/>
          </p:cNvSpPr>
          <p:nvPr>
            <p:ph type="ctrTitle"/>
          </p:nvPr>
        </p:nvSpPr>
        <p:spPr>
          <a:xfrm>
            <a:off x="1143000" y="533400"/>
            <a:ext cx="6858000" cy="1143000"/>
          </a:xfrm>
          <a:prstGeom prst="rect">
            <a:avLst/>
          </a:prstGeom>
        </p:spPr>
        <p:txBody>
          <a:bodyPr anchor="b"/>
          <a:lstStyle>
            <a:lvl1pPr algn="ctr">
              <a:lnSpc>
                <a:spcPct val="80000"/>
              </a:lnSpc>
              <a:defRPr sz="4000" baseline="0">
                <a:solidFill>
                  <a:srgbClr val="C85D9B"/>
                </a:solidFill>
                <a:latin typeface="Trebuchet MS" pitchFamily="34" charset="0"/>
              </a:defRPr>
            </a:lvl1pPr>
          </a:lstStyle>
          <a:p>
            <a:r>
              <a:rPr lang="en-US" dirty="0" smtClean="0"/>
              <a:t>Click to edit Master title style</a:t>
            </a:r>
            <a:endParaRPr lang="en-US" dirty="0"/>
          </a:p>
        </p:txBody>
      </p:sp>
      <p:sp>
        <p:nvSpPr>
          <p:cNvPr id="22531" name="Rectangle 3"/>
          <p:cNvSpPr>
            <a:spLocks noGrp="1" noChangeArrowheads="1"/>
          </p:cNvSpPr>
          <p:nvPr>
            <p:ph type="subTitle" idx="1"/>
          </p:nvPr>
        </p:nvSpPr>
        <p:spPr>
          <a:xfrm>
            <a:off x="4038600" y="1905000"/>
            <a:ext cx="4038600" cy="3657600"/>
          </a:xfrm>
          <a:prstGeom prst="rect">
            <a:avLst/>
          </a:prstGeom>
        </p:spPr>
        <p:txBody>
          <a:bodyPr/>
          <a:lstStyle>
            <a:lvl1pPr marL="0" indent="0" algn="ctr">
              <a:lnSpc>
                <a:spcPct val="90000"/>
              </a:lnSpc>
              <a:buNone/>
              <a:defRPr sz="2000" b="0" baseline="0">
                <a:solidFill>
                  <a:srgbClr val="28BE65"/>
                </a:solidFill>
                <a:latin typeface="Trebuchet MS"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96641786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ctrTitle"/>
          </p:nvPr>
        </p:nvSpPr>
        <p:spPr>
          <a:xfrm>
            <a:off x="762000" y="457246"/>
            <a:ext cx="7772400" cy="1470025"/>
          </a:xfrm>
        </p:spPr>
        <p:txBody>
          <a:bodyPr/>
          <a:lstStyle>
            <a:lvl1pPr>
              <a:defRPr sz="4800"/>
            </a:lvl1pPr>
          </a:lstStyle>
          <a:p>
            <a:r>
              <a:rPr lang="en-US" smtClean="0"/>
              <a:t>Click to edit Master title style</a:t>
            </a:r>
            <a:endParaRPr lang="en-US"/>
          </a:p>
        </p:txBody>
      </p:sp>
      <p:sp>
        <p:nvSpPr>
          <p:cNvPr id="235523" name="Rectangle 3"/>
          <p:cNvSpPr>
            <a:spLocks noGrp="1" noChangeArrowheads="1"/>
          </p:cNvSpPr>
          <p:nvPr>
            <p:ph type="subTitle" idx="1"/>
          </p:nvPr>
        </p:nvSpPr>
        <p:spPr>
          <a:xfrm>
            <a:off x="4800600" y="3124200"/>
            <a:ext cx="3810000" cy="990600"/>
          </a:xfrm>
        </p:spPr>
        <p:txBody>
          <a:bodyPr/>
          <a:lstStyle>
            <a:lvl1pPr marL="0" indent="0" algn="r">
              <a:buFontTx/>
              <a:buNone/>
              <a:defRPr sz="3600" i="1"/>
            </a:lvl1pPr>
          </a:lstStyle>
          <a:p>
            <a:r>
              <a:rPr lang="en-US" smtClean="0"/>
              <a:t>Click to edit Master subtitle style</a:t>
            </a:r>
            <a:endParaRPr lang="en-US"/>
          </a:p>
        </p:txBody>
      </p:sp>
    </p:spTree>
    <p:extLst>
      <p:ext uri="{BB962C8B-B14F-4D97-AF65-F5344CB8AC3E}">
        <p14:creationId xmlns:p14="http://schemas.microsoft.com/office/powerpoint/2010/main" val="360103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20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Tree>
    <p:extLst>
      <p:ext uri="{BB962C8B-B14F-4D97-AF65-F5344CB8AC3E}">
        <p14:creationId xmlns:p14="http://schemas.microsoft.com/office/powerpoint/2010/main" val="64262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8"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896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850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288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626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3"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193867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97"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97"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398326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C536EEC-9B17-4C18-B26C-40B95A3EBA71}"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00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46"/>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8" y="152446"/>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5218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auto">
              <a:spcBef>
                <a:spcPts val="0"/>
              </a:spcBef>
              <a:spcAft>
                <a:spcPts val="0"/>
              </a:spcAft>
              <a:defRPr/>
            </a:pPr>
            <a:endParaRPr lang="en-US" dirty="0">
              <a:solidFill>
                <a:srgbClr val="FFFFFF"/>
              </a:solidFill>
              <a:latin typeface="Arial"/>
              <a:cs typeface="+mn-cs"/>
            </a:endParaRPr>
          </a:p>
        </p:txBody>
      </p:sp>
      <p:sp>
        <p:nvSpPr>
          <p:cNvPr id="6" name="Rectangle 6"/>
          <p:cNvSpPr>
            <a:spLocks noGrp="1" noChangeArrowheads="1"/>
          </p:cNvSpPr>
          <p:nvPr>
            <p:ph type="ftr" sz="quarter" idx="11"/>
          </p:nvPr>
        </p:nvSpPr>
        <p:spPr>
          <a:xfrm>
            <a:off x="3124210" y="6248400"/>
            <a:ext cx="2895600" cy="457200"/>
          </a:xfrm>
          <a:prstGeom prst="rect">
            <a:avLst/>
          </a:prstGeom>
          <a:ln/>
        </p:spPr>
        <p:txBody>
          <a:bodyPr/>
          <a:lstStyle>
            <a:lvl1pPr>
              <a:defRPr/>
            </a:lvl1pPr>
          </a:lstStyle>
          <a:p>
            <a:pPr fontAlgn="auto">
              <a:spcBef>
                <a:spcPts val="0"/>
              </a:spcBef>
              <a:spcAft>
                <a:spcPts val="0"/>
              </a:spcAft>
              <a:defRPr/>
            </a:pPr>
            <a:endParaRPr lang="en-US" dirty="0">
              <a:solidFill>
                <a:srgbClr val="FFFFFF"/>
              </a:solidFill>
              <a:latin typeface="Arial"/>
              <a:cs typeface="+mn-cs"/>
            </a:endParaRPr>
          </a:p>
        </p:txBody>
      </p:sp>
      <p:sp>
        <p:nvSpPr>
          <p:cNvPr id="7"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auto">
              <a:spcBef>
                <a:spcPts val="0"/>
              </a:spcBef>
              <a:spcAft>
                <a:spcPts val="0"/>
              </a:spcAft>
              <a:defRPr/>
            </a:pPr>
            <a:fld id="{CCEB3D38-9EC6-4608-855B-29D68A304300}" type="slidenum">
              <a:rPr lang="en-US">
                <a:solidFill>
                  <a:srgbClr val="FFFFFF"/>
                </a:solidFill>
                <a:latin typeface="Arial"/>
                <a:cs typeface="+mn-cs"/>
              </a:rPr>
              <a:pPr fontAlgn="auto">
                <a:spcBef>
                  <a:spcPts val="0"/>
                </a:spcBef>
                <a:spcAft>
                  <a:spcPts val="0"/>
                </a:spcAft>
                <a:defRPr/>
              </a:pPr>
              <a:t>‹#›</a:t>
            </a:fld>
            <a:endParaRPr lang="en-US" dirty="0">
              <a:solidFill>
                <a:srgbClr val="FFFFFF"/>
              </a:solidFill>
              <a:latin typeface="Arial"/>
              <a:cs typeface="+mn-cs"/>
            </a:endParaRPr>
          </a:p>
        </p:txBody>
      </p:sp>
    </p:spTree>
    <p:extLst>
      <p:ext uri="{BB962C8B-B14F-4D97-AF65-F5344CB8AC3E}">
        <p14:creationId xmlns:p14="http://schemas.microsoft.com/office/powerpoint/2010/main" val="201541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2_Ending Slide">
    <p:spTree>
      <p:nvGrpSpPr>
        <p:cNvPr id="1" name=""/>
        <p:cNvGrpSpPr/>
        <p:nvPr/>
      </p:nvGrpSpPr>
      <p:grpSpPr>
        <a:xfrm>
          <a:off x="0" y="0"/>
          <a:ext cx="0" cy="0"/>
          <a:chOff x="0" y="0"/>
          <a:chExt cx="0" cy="0"/>
        </a:xfrm>
      </p:grpSpPr>
      <p:pic>
        <p:nvPicPr>
          <p:cNvPr id="2" name="Picture 10" descr="Untitl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9741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302" name="think-cell Slide" r:id="rId9" imgW="0" imgH="0" progId="">
                  <p:embed/>
                </p:oleObj>
              </mc:Choice>
              <mc:Fallback>
                <p:oleObj name="think-cell Slide" r:id="rId9"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124"/>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308"/>
            <a:ext cx="3661850" cy="1479831"/>
          </a:xfrm>
        </p:spPr>
        <p:txBody>
          <a:bodyPr anchor="b"/>
          <a:lstStyle>
            <a:lvl1pPr algn="l" defTabSz="888978">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grpSp>
        <p:nvGrpSpPr>
          <p:cNvPr id="12" name="Group 11"/>
          <p:cNvGrpSpPr/>
          <p:nvPr userDrawn="1"/>
        </p:nvGrpSpPr>
        <p:grpSpPr>
          <a:xfrm>
            <a:off x="0" y="6223000"/>
            <a:ext cx="9144000" cy="635000"/>
            <a:chOff x="0" y="6223000"/>
            <a:chExt cx="9602788" cy="635000"/>
          </a:xfrm>
        </p:grpSpPr>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8978">
                <a:spcBef>
                  <a:spcPts val="0"/>
                </a:spcBef>
                <a:spcAft>
                  <a:spcPts val="0"/>
                </a:spcAft>
              </a:pPr>
              <a:endParaRPr lang="en-US" sz="1400" dirty="0">
                <a:solidFill>
                  <a:srgbClr val="000000"/>
                </a:solidFill>
                <a:latin typeface="Arial"/>
                <a:cs typeface="+mn-cs"/>
              </a:endParaRPr>
            </a:p>
          </p:txBody>
        </p:sp>
        <p:pic>
          <p:nvPicPr>
            <p:cNvPr id="8" name="Picture 1"/>
            <p:cNvPicPr>
              <a:picLocks noChangeAspect="1" noChangeArrowheads="1"/>
            </p:cNvPicPr>
            <p:nvPr userDrawn="1">
              <p:custDataLst>
                <p:tags r:id="rId7"/>
              </p:custDataLst>
            </p:nvPr>
          </p:nvPicPr>
          <p:blipFill>
            <a:blip r:embed="rId10" cstate="print">
              <a:clrChange>
                <a:clrFrom>
                  <a:srgbClr val="000000"/>
                </a:clrFrom>
                <a:clrTo>
                  <a:srgbClr val="000000">
                    <a:alpha val="0"/>
                  </a:srgbClr>
                </a:clrTo>
              </a:clrChange>
            </a:blip>
            <a:srcRect l="748" t="27719" b="27327"/>
            <a:stretch>
              <a:fillRect/>
            </a:stretch>
          </p:blipFill>
          <p:spPr bwMode="auto">
            <a:xfrm>
              <a:off x="0" y="6223000"/>
              <a:ext cx="9529228" cy="635000"/>
            </a:xfrm>
            <a:prstGeom prst="rect">
              <a:avLst/>
            </a:prstGeom>
            <a:noFill/>
            <a:ln w="9525">
              <a:noFill/>
              <a:miter lim="800000"/>
              <a:headEnd/>
              <a:tailEnd/>
            </a:ln>
          </p:spPr>
        </p:pic>
      </p:grpSp>
      <p:pic>
        <p:nvPicPr>
          <p:cNvPr id="24729" name="Picture 153"/>
          <p:cNvPicPr>
            <a:picLocks noChangeAspect="1" noChangeArrowheads="1"/>
          </p:cNvPicPr>
          <p:nvPr userDrawn="1"/>
        </p:nvPicPr>
        <p:blipFill>
          <a:blip r:embed="rId11" cstate="print"/>
          <a:srcRect/>
          <a:stretch>
            <a:fillRect/>
          </a:stretch>
        </p:blipFill>
        <p:spPr bwMode="auto">
          <a:xfrm>
            <a:off x="1" y="0"/>
            <a:ext cx="5050136" cy="6242858"/>
          </a:xfrm>
          <a:prstGeom prst="rect">
            <a:avLst/>
          </a:prstGeom>
          <a:noFill/>
          <a:ln w="9525">
            <a:noFill/>
            <a:miter lim="800000"/>
            <a:headEnd/>
            <a:tailEnd/>
          </a:ln>
        </p:spPr>
      </p:pic>
    </p:spTree>
    <p:extLst>
      <p:ext uri="{BB962C8B-B14F-4D97-AF65-F5344CB8AC3E}">
        <p14:creationId xmlns:p14="http://schemas.microsoft.com/office/powerpoint/2010/main" val="88728370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25099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0518" name="think-cell Slide" r:id="rId9" imgW="0" imgH="0" progId="">
                  <p:embed/>
                </p:oleObj>
              </mc:Choice>
              <mc:Fallback>
                <p:oleObj name="think-cell Slide" r:id="rId9"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118"/>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302"/>
            <a:ext cx="3661850" cy="1479831"/>
          </a:xfrm>
        </p:spPr>
        <p:txBody>
          <a:bodyPr anchor="b"/>
          <a:lstStyle>
            <a:lvl1pPr algn="l" defTabSz="888978">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grpSp>
        <p:nvGrpSpPr>
          <p:cNvPr id="12" name="Group 11"/>
          <p:cNvGrpSpPr/>
          <p:nvPr userDrawn="1"/>
        </p:nvGrpSpPr>
        <p:grpSpPr>
          <a:xfrm>
            <a:off x="0" y="6223000"/>
            <a:ext cx="9144000" cy="635000"/>
            <a:chOff x="0" y="6223000"/>
            <a:chExt cx="9602788" cy="635000"/>
          </a:xfrm>
        </p:grpSpPr>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8978">
                <a:spcBef>
                  <a:spcPts val="0"/>
                </a:spcBef>
                <a:spcAft>
                  <a:spcPts val="0"/>
                </a:spcAft>
              </a:pPr>
              <a:endParaRPr lang="en-US" sz="1400" dirty="0">
                <a:solidFill>
                  <a:srgbClr val="000000"/>
                </a:solidFill>
                <a:latin typeface="Arial"/>
                <a:cs typeface="+mn-cs"/>
              </a:endParaRPr>
            </a:p>
          </p:txBody>
        </p:sp>
        <p:pic>
          <p:nvPicPr>
            <p:cNvPr id="8" name="Picture 1"/>
            <p:cNvPicPr>
              <a:picLocks noChangeAspect="1" noChangeArrowheads="1"/>
            </p:cNvPicPr>
            <p:nvPr userDrawn="1">
              <p:custDataLst>
                <p:tags r:id="rId7"/>
              </p:custDataLst>
            </p:nvPr>
          </p:nvPicPr>
          <p:blipFill>
            <a:blip r:embed="rId10" cstate="print">
              <a:clrChange>
                <a:clrFrom>
                  <a:srgbClr val="000000"/>
                </a:clrFrom>
                <a:clrTo>
                  <a:srgbClr val="000000">
                    <a:alpha val="0"/>
                  </a:srgbClr>
                </a:clrTo>
              </a:clrChange>
            </a:blip>
            <a:srcRect l="748" t="27719" b="27327"/>
            <a:stretch>
              <a:fillRect/>
            </a:stretch>
          </p:blipFill>
          <p:spPr bwMode="auto">
            <a:xfrm>
              <a:off x="0" y="6223000"/>
              <a:ext cx="9529228" cy="635000"/>
            </a:xfrm>
            <a:prstGeom prst="rect">
              <a:avLst/>
            </a:prstGeom>
            <a:noFill/>
            <a:ln w="9525">
              <a:noFill/>
              <a:miter lim="800000"/>
              <a:headEnd/>
              <a:tailEnd/>
            </a:ln>
          </p:spPr>
        </p:pic>
      </p:grpSp>
      <p:pic>
        <p:nvPicPr>
          <p:cNvPr id="24729" name="Picture 153"/>
          <p:cNvPicPr>
            <a:picLocks noChangeAspect="1" noChangeArrowheads="1"/>
          </p:cNvPicPr>
          <p:nvPr userDrawn="1"/>
        </p:nvPicPr>
        <p:blipFill>
          <a:blip r:embed="rId11" cstate="print"/>
          <a:srcRect/>
          <a:stretch>
            <a:fillRect/>
          </a:stretch>
        </p:blipFill>
        <p:spPr bwMode="auto">
          <a:xfrm>
            <a:off x="1" y="0"/>
            <a:ext cx="5050136" cy="6242858"/>
          </a:xfrm>
          <a:prstGeom prst="rect">
            <a:avLst/>
          </a:prstGeom>
          <a:noFill/>
          <a:ln w="9525">
            <a:noFill/>
            <a:miter lim="800000"/>
            <a:headEnd/>
            <a:tailEnd/>
          </a:ln>
        </p:spPr>
      </p:pic>
    </p:spTree>
    <p:extLst>
      <p:ext uri="{BB962C8B-B14F-4D97-AF65-F5344CB8AC3E}">
        <p14:creationId xmlns:p14="http://schemas.microsoft.com/office/powerpoint/2010/main" val="75781063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97147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1542" name="think-cell Slide" r:id="rId9" imgW="0" imgH="0" progId="">
                  <p:embed/>
                </p:oleObj>
              </mc:Choice>
              <mc:Fallback>
                <p:oleObj name="think-cell Slide" r:id="rId9"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110"/>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94"/>
            <a:ext cx="3661850" cy="1479831"/>
          </a:xfrm>
        </p:spPr>
        <p:txBody>
          <a:bodyPr anchor="b"/>
          <a:lstStyle>
            <a:lvl1pPr algn="l" defTabSz="888978">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grpSp>
        <p:nvGrpSpPr>
          <p:cNvPr id="12" name="Group 11"/>
          <p:cNvGrpSpPr/>
          <p:nvPr userDrawn="1"/>
        </p:nvGrpSpPr>
        <p:grpSpPr>
          <a:xfrm>
            <a:off x="0" y="6223000"/>
            <a:ext cx="9144000" cy="635000"/>
            <a:chOff x="0" y="6223000"/>
            <a:chExt cx="9602788" cy="635000"/>
          </a:xfrm>
        </p:grpSpPr>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8978">
                <a:spcBef>
                  <a:spcPts val="0"/>
                </a:spcBef>
                <a:spcAft>
                  <a:spcPts val="0"/>
                </a:spcAft>
              </a:pPr>
              <a:endParaRPr lang="en-US" sz="1400" dirty="0">
                <a:solidFill>
                  <a:srgbClr val="000000"/>
                </a:solidFill>
                <a:latin typeface="Arial"/>
                <a:cs typeface="+mn-cs"/>
              </a:endParaRPr>
            </a:p>
          </p:txBody>
        </p:sp>
        <p:pic>
          <p:nvPicPr>
            <p:cNvPr id="8" name="Picture 1"/>
            <p:cNvPicPr>
              <a:picLocks noChangeAspect="1" noChangeArrowheads="1"/>
            </p:cNvPicPr>
            <p:nvPr userDrawn="1">
              <p:custDataLst>
                <p:tags r:id="rId7"/>
              </p:custDataLst>
            </p:nvPr>
          </p:nvPicPr>
          <p:blipFill>
            <a:blip r:embed="rId10" cstate="print">
              <a:clrChange>
                <a:clrFrom>
                  <a:srgbClr val="000000"/>
                </a:clrFrom>
                <a:clrTo>
                  <a:srgbClr val="000000">
                    <a:alpha val="0"/>
                  </a:srgbClr>
                </a:clrTo>
              </a:clrChange>
            </a:blip>
            <a:srcRect l="748" t="27719" b="27327"/>
            <a:stretch>
              <a:fillRect/>
            </a:stretch>
          </p:blipFill>
          <p:spPr bwMode="auto">
            <a:xfrm>
              <a:off x="0" y="6223000"/>
              <a:ext cx="9529228" cy="635000"/>
            </a:xfrm>
            <a:prstGeom prst="rect">
              <a:avLst/>
            </a:prstGeom>
            <a:noFill/>
            <a:ln w="9525">
              <a:noFill/>
              <a:miter lim="800000"/>
              <a:headEnd/>
              <a:tailEnd/>
            </a:ln>
          </p:spPr>
        </p:pic>
      </p:grpSp>
      <p:pic>
        <p:nvPicPr>
          <p:cNvPr id="24729" name="Picture 153"/>
          <p:cNvPicPr>
            <a:picLocks noChangeAspect="1" noChangeArrowheads="1"/>
          </p:cNvPicPr>
          <p:nvPr userDrawn="1"/>
        </p:nvPicPr>
        <p:blipFill>
          <a:blip r:embed="rId11" cstate="print"/>
          <a:srcRect/>
          <a:stretch>
            <a:fillRect/>
          </a:stretch>
        </p:blipFill>
        <p:spPr bwMode="auto">
          <a:xfrm>
            <a:off x="1" y="0"/>
            <a:ext cx="5050136" cy="6242858"/>
          </a:xfrm>
          <a:prstGeom prst="rect">
            <a:avLst/>
          </a:prstGeom>
          <a:noFill/>
          <a:ln w="9525">
            <a:noFill/>
            <a:miter lim="800000"/>
            <a:headEnd/>
            <a:tailEnd/>
          </a:ln>
        </p:spPr>
      </p:pic>
    </p:spTree>
    <p:extLst>
      <p:ext uri="{BB962C8B-B14F-4D97-AF65-F5344CB8AC3E}">
        <p14:creationId xmlns:p14="http://schemas.microsoft.com/office/powerpoint/2010/main" val="191389002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626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36323368-103A-4265-A633-15C4BA8D632C}"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0044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2566" name="think-cell Slide" r:id="rId9" imgW="0" imgH="0" progId="">
                  <p:embed/>
                </p:oleObj>
              </mc:Choice>
              <mc:Fallback>
                <p:oleObj name="think-cell Slide" r:id="rId9"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94"/>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78"/>
            <a:ext cx="3661850" cy="1479831"/>
          </a:xfrm>
        </p:spPr>
        <p:txBody>
          <a:bodyPr anchor="b"/>
          <a:lstStyle>
            <a:lvl1pPr algn="l" defTabSz="888978">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grpSp>
        <p:nvGrpSpPr>
          <p:cNvPr id="12" name="Group 11"/>
          <p:cNvGrpSpPr/>
          <p:nvPr userDrawn="1"/>
        </p:nvGrpSpPr>
        <p:grpSpPr>
          <a:xfrm>
            <a:off x="0" y="6223000"/>
            <a:ext cx="9144000" cy="635000"/>
            <a:chOff x="0" y="6223000"/>
            <a:chExt cx="9602788" cy="635000"/>
          </a:xfrm>
        </p:grpSpPr>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8978">
                <a:spcBef>
                  <a:spcPts val="0"/>
                </a:spcBef>
                <a:spcAft>
                  <a:spcPts val="0"/>
                </a:spcAft>
              </a:pPr>
              <a:endParaRPr lang="en-US" sz="1400" dirty="0">
                <a:solidFill>
                  <a:srgbClr val="000000"/>
                </a:solidFill>
                <a:latin typeface="Arial"/>
                <a:cs typeface="+mn-cs"/>
              </a:endParaRPr>
            </a:p>
          </p:txBody>
        </p:sp>
        <p:pic>
          <p:nvPicPr>
            <p:cNvPr id="8" name="Picture 1"/>
            <p:cNvPicPr>
              <a:picLocks noChangeAspect="1" noChangeArrowheads="1"/>
            </p:cNvPicPr>
            <p:nvPr userDrawn="1">
              <p:custDataLst>
                <p:tags r:id="rId7"/>
              </p:custDataLst>
            </p:nvPr>
          </p:nvPicPr>
          <p:blipFill>
            <a:blip r:embed="rId10" cstate="print">
              <a:clrChange>
                <a:clrFrom>
                  <a:srgbClr val="000000"/>
                </a:clrFrom>
                <a:clrTo>
                  <a:srgbClr val="000000">
                    <a:alpha val="0"/>
                  </a:srgbClr>
                </a:clrTo>
              </a:clrChange>
            </a:blip>
            <a:srcRect l="748" t="27719" b="27327"/>
            <a:stretch>
              <a:fillRect/>
            </a:stretch>
          </p:blipFill>
          <p:spPr bwMode="auto">
            <a:xfrm>
              <a:off x="0" y="6223000"/>
              <a:ext cx="9529228" cy="635000"/>
            </a:xfrm>
            <a:prstGeom prst="rect">
              <a:avLst/>
            </a:prstGeom>
            <a:noFill/>
            <a:ln w="9525">
              <a:noFill/>
              <a:miter lim="800000"/>
              <a:headEnd/>
              <a:tailEnd/>
            </a:ln>
          </p:spPr>
        </p:pic>
      </p:grpSp>
      <p:pic>
        <p:nvPicPr>
          <p:cNvPr id="24729" name="Picture 153"/>
          <p:cNvPicPr>
            <a:picLocks noChangeAspect="1" noChangeArrowheads="1"/>
          </p:cNvPicPr>
          <p:nvPr userDrawn="1"/>
        </p:nvPicPr>
        <p:blipFill>
          <a:blip r:embed="rId11" cstate="print"/>
          <a:srcRect/>
          <a:stretch>
            <a:fillRect/>
          </a:stretch>
        </p:blipFill>
        <p:spPr bwMode="auto">
          <a:xfrm>
            <a:off x="1" y="0"/>
            <a:ext cx="5050136" cy="6242858"/>
          </a:xfrm>
          <a:prstGeom prst="rect">
            <a:avLst/>
          </a:prstGeom>
          <a:noFill/>
          <a:ln w="9525">
            <a:noFill/>
            <a:miter lim="800000"/>
            <a:headEnd/>
            <a:tailEnd/>
          </a:ln>
        </p:spPr>
      </p:pic>
    </p:spTree>
    <p:extLst>
      <p:ext uri="{BB962C8B-B14F-4D97-AF65-F5344CB8AC3E}">
        <p14:creationId xmlns:p14="http://schemas.microsoft.com/office/powerpoint/2010/main" val="169940517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28804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3590" name="think-cell Slide" r:id="rId7" imgW="0" imgH="0" progId="">
                  <p:embed/>
                </p:oleObj>
              </mc:Choice>
              <mc:Fallback>
                <p:oleObj name="think-cell Slide" r:id="rId7"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84"/>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68"/>
            <a:ext cx="3661850" cy="1479831"/>
          </a:xfrm>
        </p:spPr>
        <p:txBody>
          <a:bodyPr anchor="b"/>
          <a:lstStyle>
            <a:lvl1pPr algn="l" defTabSz="888978">
              <a:spcBef>
                <a:spcPct val="0"/>
              </a:spcBef>
              <a:defRPr sz="2800"/>
            </a:lvl1pPr>
          </a:lstStyle>
          <a:p>
            <a:pPr lvl="0"/>
            <a:r>
              <a:rPr lang="en-US" dirty="0"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pic>
        <p:nvPicPr>
          <p:cNvPr id="25082" name="Picture 506" descr="H:\Nepal_Teaching_adolescent_girls.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1" y="1"/>
            <a:ext cx="5145567" cy="4052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46909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8446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Ending Slide">
    <p:spTree>
      <p:nvGrpSpPr>
        <p:cNvPr id="1" name=""/>
        <p:cNvGrpSpPr/>
        <p:nvPr/>
      </p:nvGrpSpPr>
      <p:grpSpPr>
        <a:xfrm>
          <a:off x="0" y="0"/>
          <a:ext cx="0" cy="0"/>
          <a:chOff x="0" y="0"/>
          <a:chExt cx="0" cy="0"/>
        </a:xfrm>
      </p:grpSpPr>
      <p:pic>
        <p:nvPicPr>
          <p:cNvPr id="2" name="Picture 10" descr="Untitl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9942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4614" name="think-cell Slide" r:id="rId7" imgW="0" imgH="0" progId="">
                  <p:embed/>
                </p:oleObj>
              </mc:Choice>
              <mc:Fallback>
                <p:oleObj name="think-cell Slide" r:id="rId7"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72"/>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56"/>
            <a:ext cx="3661850" cy="1479831"/>
          </a:xfrm>
        </p:spPr>
        <p:txBody>
          <a:bodyPr anchor="b"/>
          <a:lstStyle>
            <a:lvl1pPr algn="l" defTabSz="888978">
              <a:spcBef>
                <a:spcPct val="0"/>
              </a:spcBef>
              <a:defRPr sz="2800"/>
            </a:lvl1pPr>
          </a:lstStyle>
          <a:p>
            <a:pPr lvl="0"/>
            <a:r>
              <a:rPr lang="en-US" dirty="0"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pic>
        <p:nvPicPr>
          <p:cNvPr id="25082" name="Picture 506" descr="H:\Nepal_Teaching_adolescent_girls.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 y="1"/>
            <a:ext cx="5145567" cy="4052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43481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47272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Ending Slide">
    <p:spTree>
      <p:nvGrpSpPr>
        <p:cNvPr id="1" name=""/>
        <p:cNvGrpSpPr/>
        <p:nvPr/>
      </p:nvGrpSpPr>
      <p:grpSpPr>
        <a:xfrm>
          <a:off x="0" y="0"/>
          <a:ext cx="0" cy="0"/>
          <a:chOff x="0" y="0"/>
          <a:chExt cx="0" cy="0"/>
        </a:xfrm>
      </p:grpSpPr>
      <p:pic>
        <p:nvPicPr>
          <p:cNvPr id="2" name="Picture 10" descr="Untitl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9738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5638" name="think-cell Slide" r:id="rId7" imgW="0" imgH="0" progId="">
                  <p:embed/>
                </p:oleObj>
              </mc:Choice>
              <mc:Fallback>
                <p:oleObj name="think-cell Slide" r:id="rId7"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64"/>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48"/>
            <a:ext cx="3661850" cy="1479831"/>
          </a:xfrm>
        </p:spPr>
        <p:txBody>
          <a:bodyPr anchor="b"/>
          <a:lstStyle>
            <a:lvl1pPr algn="l" defTabSz="888978">
              <a:spcBef>
                <a:spcPct val="0"/>
              </a:spcBef>
              <a:defRPr sz="2800"/>
            </a:lvl1pPr>
          </a:lstStyle>
          <a:p>
            <a:pPr lvl="0"/>
            <a:r>
              <a:rPr lang="en-US" dirty="0"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pic>
        <p:nvPicPr>
          <p:cNvPr id="25082" name="Picture 506" descr="H:\Nepal_Teaching_adolescent_girls.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 y="1"/>
            <a:ext cx="5145567" cy="4052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1459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D4B3180-FAF3-44AC-AF6B-5027717FA5F4}"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6189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Ending Slide">
    <p:spTree>
      <p:nvGrpSpPr>
        <p:cNvPr id="1" name=""/>
        <p:cNvGrpSpPr/>
        <p:nvPr/>
      </p:nvGrpSpPr>
      <p:grpSpPr>
        <a:xfrm>
          <a:off x="0" y="0"/>
          <a:ext cx="0" cy="0"/>
          <a:chOff x="0" y="0"/>
          <a:chExt cx="0" cy="0"/>
        </a:xfrm>
      </p:grpSpPr>
      <p:pic>
        <p:nvPicPr>
          <p:cNvPr id="2" name="Picture 10" descr="Untitl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1726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6662" name="think-cell Slide" r:id="rId9" imgW="0" imgH="0" progId="">
                  <p:embed/>
                </p:oleObj>
              </mc:Choice>
              <mc:Fallback>
                <p:oleObj name="think-cell Slide" r:id="rId9"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48"/>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32"/>
            <a:ext cx="3661850" cy="1479831"/>
          </a:xfrm>
        </p:spPr>
        <p:txBody>
          <a:bodyPr anchor="b"/>
          <a:lstStyle>
            <a:lvl1pPr algn="l" defTabSz="888978">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grpSp>
        <p:nvGrpSpPr>
          <p:cNvPr id="12" name="Group 11"/>
          <p:cNvGrpSpPr/>
          <p:nvPr userDrawn="1"/>
        </p:nvGrpSpPr>
        <p:grpSpPr>
          <a:xfrm>
            <a:off x="0" y="6223000"/>
            <a:ext cx="9144000" cy="635000"/>
            <a:chOff x="0" y="6223000"/>
            <a:chExt cx="9602788" cy="635000"/>
          </a:xfrm>
        </p:grpSpPr>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8978">
                <a:spcBef>
                  <a:spcPts val="0"/>
                </a:spcBef>
                <a:spcAft>
                  <a:spcPts val="0"/>
                </a:spcAft>
              </a:pPr>
              <a:endParaRPr lang="en-US" sz="1400" dirty="0">
                <a:solidFill>
                  <a:srgbClr val="000000"/>
                </a:solidFill>
                <a:latin typeface="Arial"/>
                <a:cs typeface="+mn-cs"/>
              </a:endParaRPr>
            </a:p>
          </p:txBody>
        </p:sp>
        <p:pic>
          <p:nvPicPr>
            <p:cNvPr id="8" name="Picture 1"/>
            <p:cNvPicPr>
              <a:picLocks noChangeAspect="1" noChangeArrowheads="1"/>
            </p:cNvPicPr>
            <p:nvPr userDrawn="1">
              <p:custDataLst>
                <p:tags r:id="rId7"/>
              </p:custDataLst>
            </p:nvPr>
          </p:nvPicPr>
          <p:blipFill>
            <a:blip r:embed="rId10" cstate="print">
              <a:clrChange>
                <a:clrFrom>
                  <a:srgbClr val="000000"/>
                </a:clrFrom>
                <a:clrTo>
                  <a:srgbClr val="000000">
                    <a:alpha val="0"/>
                  </a:srgbClr>
                </a:clrTo>
              </a:clrChange>
            </a:blip>
            <a:srcRect l="748" t="27719" b="27327"/>
            <a:stretch>
              <a:fillRect/>
            </a:stretch>
          </p:blipFill>
          <p:spPr bwMode="auto">
            <a:xfrm>
              <a:off x="0" y="6223000"/>
              <a:ext cx="9529228" cy="635000"/>
            </a:xfrm>
            <a:prstGeom prst="rect">
              <a:avLst/>
            </a:prstGeom>
            <a:noFill/>
            <a:ln w="9525">
              <a:noFill/>
              <a:miter lim="800000"/>
              <a:headEnd/>
              <a:tailEnd/>
            </a:ln>
          </p:spPr>
        </p:pic>
      </p:grpSp>
      <p:pic>
        <p:nvPicPr>
          <p:cNvPr id="24729" name="Picture 153"/>
          <p:cNvPicPr>
            <a:picLocks noChangeAspect="1" noChangeArrowheads="1"/>
          </p:cNvPicPr>
          <p:nvPr userDrawn="1"/>
        </p:nvPicPr>
        <p:blipFill>
          <a:blip r:embed="rId11" cstate="print"/>
          <a:srcRect/>
          <a:stretch>
            <a:fillRect/>
          </a:stretch>
        </p:blipFill>
        <p:spPr bwMode="auto">
          <a:xfrm>
            <a:off x="1" y="0"/>
            <a:ext cx="5050136" cy="6242858"/>
          </a:xfrm>
          <a:prstGeom prst="rect">
            <a:avLst/>
          </a:prstGeom>
          <a:noFill/>
          <a:ln w="9525">
            <a:noFill/>
            <a:miter lim="800000"/>
            <a:headEnd/>
            <a:tailEnd/>
          </a:ln>
        </p:spPr>
      </p:pic>
    </p:spTree>
    <p:extLst>
      <p:ext uri="{BB962C8B-B14F-4D97-AF65-F5344CB8AC3E}">
        <p14:creationId xmlns:p14="http://schemas.microsoft.com/office/powerpoint/2010/main" val="433681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5089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_Ending Slide">
    <p:spTree>
      <p:nvGrpSpPr>
        <p:cNvPr id="1" name=""/>
        <p:cNvGrpSpPr/>
        <p:nvPr/>
      </p:nvGrpSpPr>
      <p:grpSpPr>
        <a:xfrm>
          <a:off x="0" y="0"/>
          <a:ext cx="0" cy="0"/>
          <a:chOff x="0" y="0"/>
          <a:chExt cx="0" cy="0"/>
        </a:xfrm>
      </p:grpSpPr>
      <p:pic>
        <p:nvPicPr>
          <p:cNvPr id="2" name="Picture 1" descr="Untitl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 y="458"/>
            <a:ext cx="9143391" cy="6857543"/>
          </a:xfrm>
          <a:prstGeom prst="rect">
            <a:avLst/>
          </a:prstGeom>
        </p:spPr>
      </p:pic>
      <p:pic>
        <p:nvPicPr>
          <p:cNvPr id="4" name="Picture 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6553224" y="5767243"/>
            <a:ext cx="2261465" cy="566267"/>
          </a:xfrm>
          <a:prstGeom prst="rect">
            <a:avLst/>
          </a:prstGeom>
        </p:spPr>
      </p:pic>
    </p:spTree>
    <p:extLst>
      <p:ext uri="{BB962C8B-B14F-4D97-AF65-F5344CB8AC3E}">
        <p14:creationId xmlns:p14="http://schemas.microsoft.com/office/powerpoint/2010/main" val="4107916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686" name="think-cell Slide" r:id="rId9" imgW="0" imgH="0" progId="">
                  <p:embed/>
                </p:oleObj>
              </mc:Choice>
              <mc:Fallback>
                <p:oleObj name="think-cell Slide" r:id="rId9"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28"/>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12"/>
            <a:ext cx="3661850" cy="1479831"/>
          </a:xfrm>
        </p:spPr>
        <p:txBody>
          <a:bodyPr anchor="b"/>
          <a:lstStyle>
            <a:lvl1pPr algn="l" defTabSz="888978">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grpSp>
        <p:nvGrpSpPr>
          <p:cNvPr id="12" name="Group 11"/>
          <p:cNvGrpSpPr/>
          <p:nvPr userDrawn="1"/>
        </p:nvGrpSpPr>
        <p:grpSpPr>
          <a:xfrm>
            <a:off x="0" y="6223000"/>
            <a:ext cx="9144000" cy="635000"/>
            <a:chOff x="0" y="6223000"/>
            <a:chExt cx="9602788" cy="635000"/>
          </a:xfrm>
        </p:grpSpPr>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8978">
                <a:spcBef>
                  <a:spcPts val="0"/>
                </a:spcBef>
                <a:spcAft>
                  <a:spcPts val="0"/>
                </a:spcAft>
              </a:pPr>
              <a:endParaRPr lang="en-US" sz="1400" dirty="0">
                <a:solidFill>
                  <a:srgbClr val="000000"/>
                </a:solidFill>
                <a:latin typeface="Arial"/>
                <a:cs typeface="+mn-cs"/>
              </a:endParaRPr>
            </a:p>
          </p:txBody>
        </p:sp>
        <p:pic>
          <p:nvPicPr>
            <p:cNvPr id="8" name="Picture 1"/>
            <p:cNvPicPr>
              <a:picLocks noChangeAspect="1" noChangeArrowheads="1"/>
            </p:cNvPicPr>
            <p:nvPr userDrawn="1">
              <p:custDataLst>
                <p:tags r:id="rId7"/>
              </p:custDataLst>
            </p:nvPr>
          </p:nvPicPr>
          <p:blipFill>
            <a:blip r:embed="rId10" cstate="print">
              <a:clrChange>
                <a:clrFrom>
                  <a:srgbClr val="000000"/>
                </a:clrFrom>
                <a:clrTo>
                  <a:srgbClr val="000000">
                    <a:alpha val="0"/>
                  </a:srgbClr>
                </a:clrTo>
              </a:clrChange>
            </a:blip>
            <a:srcRect l="748" t="27719" b="27327"/>
            <a:stretch>
              <a:fillRect/>
            </a:stretch>
          </p:blipFill>
          <p:spPr bwMode="auto">
            <a:xfrm>
              <a:off x="0" y="6223000"/>
              <a:ext cx="9529228" cy="635000"/>
            </a:xfrm>
            <a:prstGeom prst="rect">
              <a:avLst/>
            </a:prstGeom>
            <a:noFill/>
            <a:ln w="9525">
              <a:noFill/>
              <a:miter lim="800000"/>
              <a:headEnd/>
              <a:tailEnd/>
            </a:ln>
          </p:spPr>
        </p:pic>
      </p:grpSp>
      <p:pic>
        <p:nvPicPr>
          <p:cNvPr id="24729" name="Picture 153"/>
          <p:cNvPicPr>
            <a:picLocks noChangeAspect="1" noChangeArrowheads="1"/>
          </p:cNvPicPr>
          <p:nvPr userDrawn="1"/>
        </p:nvPicPr>
        <p:blipFill>
          <a:blip r:embed="rId11" cstate="print"/>
          <a:srcRect/>
          <a:stretch>
            <a:fillRect/>
          </a:stretch>
        </p:blipFill>
        <p:spPr bwMode="auto">
          <a:xfrm>
            <a:off x="1" y="0"/>
            <a:ext cx="5050136" cy="6242858"/>
          </a:xfrm>
          <a:prstGeom prst="rect">
            <a:avLst/>
          </a:prstGeom>
          <a:noFill/>
          <a:ln w="9525">
            <a:noFill/>
            <a:miter lim="800000"/>
            <a:headEnd/>
            <a:tailEnd/>
          </a:ln>
        </p:spPr>
      </p:pic>
    </p:spTree>
    <p:extLst>
      <p:ext uri="{BB962C8B-B14F-4D97-AF65-F5344CB8AC3E}">
        <p14:creationId xmlns:p14="http://schemas.microsoft.com/office/powerpoint/2010/main" val="351982110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70566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solidFill>
                  <a:srgbClr val="221951"/>
                </a:solidFill>
              </a:defRPr>
            </a:lvl1pPr>
          </a:lstStyle>
          <a:p>
            <a:r>
              <a:rPr lang="en-US" smtClean="0"/>
              <a:t>Click to edit Master title style</a:t>
            </a:r>
            <a:endParaRPr lang="en-US"/>
          </a:p>
        </p:txBody>
      </p:sp>
      <p:sp>
        <p:nvSpPr>
          <p:cNvPr id="4" name="Text Placeholder 3"/>
          <p:cNvSpPr>
            <a:spLocks noGrp="1"/>
          </p:cNvSpPr>
          <p:nvPr>
            <p:ph type="body" sz="quarter" idx="10"/>
          </p:nvPr>
        </p:nvSpPr>
        <p:spPr>
          <a:xfrm>
            <a:off x="435358" y="1508760"/>
            <a:ext cx="8271775" cy="4617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689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4452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9" y="277835"/>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9" y="1600222"/>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xfrm>
            <a:off x="457200" y="6243638"/>
            <a:ext cx="2133600" cy="457200"/>
          </a:xfrm>
          <a:prstGeom prst="rect">
            <a:avLst/>
          </a:prstGeom>
          <a:ln/>
        </p:spPr>
        <p:txBody>
          <a:bodyPr/>
          <a:lstStyle>
            <a:lvl1pPr>
              <a:defRPr/>
            </a:lvl1pPr>
          </a:lstStyle>
          <a:p>
            <a:pPr fontAlgn="auto">
              <a:spcBef>
                <a:spcPts val="0"/>
              </a:spcBef>
              <a:spcAft>
                <a:spcPts val="0"/>
              </a:spcAft>
              <a:defRPr/>
            </a:pPr>
            <a:endParaRPr lang="en-US" dirty="0">
              <a:solidFill>
                <a:srgbClr val="FFFFFF"/>
              </a:solidFill>
              <a:latin typeface="Arial"/>
              <a:cs typeface="+mn-cs"/>
            </a:endParaRPr>
          </a:p>
        </p:txBody>
      </p:sp>
      <p:sp>
        <p:nvSpPr>
          <p:cNvPr id="6" name="Rectangle 41"/>
          <p:cNvSpPr>
            <a:spLocks noGrp="1" noChangeArrowheads="1"/>
          </p:cNvSpPr>
          <p:nvPr>
            <p:ph type="ftr" sz="quarter" idx="11"/>
          </p:nvPr>
        </p:nvSpPr>
        <p:spPr>
          <a:xfrm>
            <a:off x="3124209" y="6248400"/>
            <a:ext cx="2895600" cy="457200"/>
          </a:xfrm>
          <a:prstGeom prst="rect">
            <a:avLst/>
          </a:prstGeom>
          <a:ln/>
        </p:spPr>
        <p:txBody>
          <a:bodyPr/>
          <a:lstStyle>
            <a:lvl1pPr>
              <a:defRPr/>
            </a:lvl1pPr>
          </a:lstStyle>
          <a:p>
            <a:pPr fontAlgn="auto">
              <a:spcBef>
                <a:spcPts val="0"/>
              </a:spcBef>
              <a:spcAft>
                <a:spcPts val="0"/>
              </a:spcAft>
              <a:defRPr/>
            </a:pPr>
            <a:endParaRPr lang="en-US" dirty="0">
              <a:solidFill>
                <a:srgbClr val="FFFFFF"/>
              </a:solidFill>
              <a:latin typeface="Arial"/>
              <a:cs typeface="+mn-cs"/>
            </a:endParaRPr>
          </a:p>
        </p:txBody>
      </p:sp>
      <p:sp>
        <p:nvSpPr>
          <p:cNvPr id="7" name="Rectangle 42"/>
          <p:cNvSpPr>
            <a:spLocks noGrp="1" noChangeArrowheads="1"/>
          </p:cNvSpPr>
          <p:nvPr>
            <p:ph type="sldNum" sz="quarter" idx="12"/>
          </p:nvPr>
        </p:nvSpPr>
        <p:spPr>
          <a:xfrm>
            <a:off x="6553203" y="6243638"/>
            <a:ext cx="2133600" cy="457200"/>
          </a:xfrm>
          <a:prstGeom prst="rect">
            <a:avLst/>
          </a:prstGeom>
          <a:ln/>
        </p:spPr>
        <p:txBody>
          <a:bodyPr/>
          <a:lstStyle>
            <a:lvl1pPr>
              <a:defRPr/>
            </a:lvl1pPr>
          </a:lstStyle>
          <a:p>
            <a:pPr fontAlgn="auto">
              <a:spcBef>
                <a:spcPts val="0"/>
              </a:spcBef>
              <a:spcAft>
                <a:spcPts val="0"/>
              </a:spcAft>
              <a:defRPr/>
            </a:pPr>
            <a:fld id="{511AB665-9C00-45B2-B700-3C8B7A130A2B}" type="slidenum">
              <a:rPr lang="en-US">
                <a:solidFill>
                  <a:srgbClr val="FFFFFF"/>
                </a:solidFill>
                <a:latin typeface="Arial"/>
                <a:cs typeface="+mn-cs"/>
              </a:rPr>
              <a:pPr fontAlgn="auto">
                <a:spcBef>
                  <a:spcPts val="0"/>
                </a:spcBef>
                <a:spcAft>
                  <a:spcPts val="0"/>
                </a:spcAft>
                <a:defRPr/>
              </a:pPr>
              <a:t>‹#›</a:t>
            </a:fld>
            <a:endParaRPr lang="en-US" dirty="0">
              <a:solidFill>
                <a:srgbClr val="FFFFFF"/>
              </a:solidFill>
              <a:latin typeface="Arial"/>
              <a:cs typeface="+mn-cs"/>
            </a:endParaRPr>
          </a:p>
        </p:txBody>
      </p:sp>
    </p:spTree>
    <p:extLst>
      <p:ext uri="{BB962C8B-B14F-4D97-AF65-F5344CB8AC3E}">
        <p14:creationId xmlns:p14="http://schemas.microsoft.com/office/powerpoint/2010/main" val="243847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BBF4F71-54D8-46C8-AC96-FDD0AECF8507}"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ctrTitle"/>
          </p:nvPr>
        </p:nvSpPr>
        <p:spPr>
          <a:xfrm>
            <a:off x="762000" y="457280"/>
            <a:ext cx="7772400" cy="1470025"/>
          </a:xfrm>
        </p:spPr>
        <p:txBody>
          <a:bodyPr/>
          <a:lstStyle>
            <a:lvl1pPr>
              <a:defRPr sz="4800"/>
            </a:lvl1pPr>
          </a:lstStyle>
          <a:p>
            <a:r>
              <a:rPr lang="en-US" smtClean="0"/>
              <a:t>Click to edit Master title style</a:t>
            </a:r>
            <a:endParaRPr lang="en-US"/>
          </a:p>
        </p:txBody>
      </p:sp>
      <p:sp>
        <p:nvSpPr>
          <p:cNvPr id="235523" name="Rectangle 3"/>
          <p:cNvSpPr>
            <a:spLocks noGrp="1" noChangeArrowheads="1"/>
          </p:cNvSpPr>
          <p:nvPr>
            <p:ph type="subTitle" idx="1"/>
          </p:nvPr>
        </p:nvSpPr>
        <p:spPr>
          <a:xfrm>
            <a:off x="4800600" y="3124200"/>
            <a:ext cx="3810000" cy="990600"/>
          </a:xfrm>
        </p:spPr>
        <p:txBody>
          <a:bodyPr/>
          <a:lstStyle>
            <a:lvl1pPr marL="0" indent="0" algn="r">
              <a:buFontTx/>
              <a:buNone/>
              <a:defRPr sz="3600" i="1"/>
            </a:lvl1pPr>
          </a:lstStyle>
          <a:p>
            <a:r>
              <a:rPr lang="en-US" smtClean="0"/>
              <a:t>Click to edit Master subtitle style</a:t>
            </a:r>
            <a:endParaRPr lang="en-US"/>
          </a:p>
        </p:txBody>
      </p:sp>
    </p:spTree>
    <p:extLst>
      <p:ext uri="{BB962C8B-B14F-4D97-AF65-F5344CB8AC3E}">
        <p14:creationId xmlns:p14="http://schemas.microsoft.com/office/powerpoint/2010/main" val="276485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309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1552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242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4617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733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13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3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36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452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820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8D9B23E-3B21-4E8A-A67B-CB02180B6958}"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8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8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610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Ending Slide">
    <p:spTree>
      <p:nvGrpSpPr>
        <p:cNvPr id="1" name=""/>
        <p:cNvGrpSpPr/>
        <p:nvPr/>
      </p:nvGrpSpPr>
      <p:grpSpPr>
        <a:xfrm>
          <a:off x="0" y="0"/>
          <a:ext cx="0" cy="0"/>
          <a:chOff x="0" y="0"/>
          <a:chExt cx="0" cy="0"/>
        </a:xfrm>
      </p:grpSpPr>
      <p:pic>
        <p:nvPicPr>
          <p:cNvPr id="2" name="Picture 11" descr="Untitle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2" descr="MOD75 - rgb.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67438" y="5029200"/>
            <a:ext cx="2976562" cy="192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a:spLocks noChangeArrowheads="1"/>
          </p:cNvSpPr>
          <p:nvPr userDrawn="1"/>
        </p:nvSpPr>
        <p:spPr bwMode="auto">
          <a:xfrm>
            <a:off x="7239000" y="6416675"/>
            <a:ext cx="1447800" cy="212725"/>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3200" i="1">
                <a:solidFill>
                  <a:schemeClr val="bg2"/>
                </a:solidFill>
                <a:latin typeface="Arial Rounded MT Bold" panose="020F0704030504030204" pitchFamily="34" charset="0"/>
                <a:ea typeface="MS PGothic" panose="020B0600070205080204" pitchFamily="34" charset="-128"/>
              </a:defRPr>
            </a:lvl1pPr>
            <a:lvl2pPr marL="742950" indent="-285750">
              <a:defRPr sz="3200" i="1">
                <a:solidFill>
                  <a:schemeClr val="bg2"/>
                </a:solidFill>
                <a:latin typeface="Arial Rounded MT Bold" panose="020F0704030504030204" pitchFamily="34" charset="0"/>
                <a:ea typeface="MS PGothic" panose="020B0600070205080204" pitchFamily="34" charset="-128"/>
              </a:defRPr>
            </a:lvl2pPr>
            <a:lvl3pPr marL="1143000" indent="-228600">
              <a:defRPr sz="3200" i="1">
                <a:solidFill>
                  <a:schemeClr val="bg2"/>
                </a:solidFill>
                <a:latin typeface="Arial Rounded MT Bold" panose="020F0704030504030204" pitchFamily="34" charset="0"/>
                <a:ea typeface="MS PGothic" panose="020B0600070205080204" pitchFamily="34" charset="-128"/>
              </a:defRPr>
            </a:lvl3pPr>
            <a:lvl4pPr marL="1600200" indent="-228600">
              <a:defRPr sz="3200" i="1">
                <a:solidFill>
                  <a:schemeClr val="bg2"/>
                </a:solidFill>
                <a:latin typeface="Arial Rounded MT Bold" panose="020F0704030504030204" pitchFamily="34" charset="0"/>
                <a:ea typeface="MS PGothic" panose="020B0600070205080204" pitchFamily="34" charset="-128"/>
              </a:defRPr>
            </a:lvl4pPr>
            <a:lvl5pPr marL="2057400" indent="-228600">
              <a:defRPr sz="3200" i="1">
                <a:solidFill>
                  <a:schemeClr val="bg2"/>
                </a:solidFill>
                <a:latin typeface="Arial Rounded MT Bold" panose="020F0704030504030204" pitchFamily="34" charset="0"/>
                <a:ea typeface="MS PGothic" panose="020B0600070205080204" pitchFamily="34" charset="-128"/>
              </a:defRPr>
            </a:lvl5pPr>
            <a:lvl6pPr marL="2514600" indent="-228600" eaLnBrk="0" fontAlgn="base" hangingPunct="0">
              <a:spcBef>
                <a:spcPct val="0"/>
              </a:spcBef>
              <a:spcAft>
                <a:spcPct val="0"/>
              </a:spcAft>
              <a:defRPr sz="3200" i="1">
                <a:solidFill>
                  <a:schemeClr val="bg2"/>
                </a:solidFill>
                <a:latin typeface="Arial Rounded MT Bold" panose="020F0704030504030204" pitchFamily="34" charset="0"/>
                <a:ea typeface="MS PGothic" panose="020B0600070205080204" pitchFamily="34" charset="-128"/>
              </a:defRPr>
            </a:lvl6pPr>
            <a:lvl7pPr marL="2971800" indent="-228600" eaLnBrk="0" fontAlgn="base" hangingPunct="0">
              <a:spcBef>
                <a:spcPct val="0"/>
              </a:spcBef>
              <a:spcAft>
                <a:spcPct val="0"/>
              </a:spcAft>
              <a:defRPr sz="3200" i="1">
                <a:solidFill>
                  <a:schemeClr val="bg2"/>
                </a:solidFill>
                <a:latin typeface="Arial Rounded MT Bold" panose="020F0704030504030204" pitchFamily="34" charset="0"/>
                <a:ea typeface="MS PGothic" panose="020B0600070205080204" pitchFamily="34" charset="-128"/>
              </a:defRPr>
            </a:lvl7pPr>
            <a:lvl8pPr marL="3429000" indent="-228600" eaLnBrk="0" fontAlgn="base" hangingPunct="0">
              <a:spcBef>
                <a:spcPct val="0"/>
              </a:spcBef>
              <a:spcAft>
                <a:spcPct val="0"/>
              </a:spcAft>
              <a:defRPr sz="3200" i="1">
                <a:solidFill>
                  <a:schemeClr val="bg2"/>
                </a:solidFill>
                <a:latin typeface="Arial Rounded MT Bold" panose="020F0704030504030204" pitchFamily="34" charset="0"/>
                <a:ea typeface="MS PGothic" panose="020B0600070205080204" pitchFamily="34" charset="-128"/>
              </a:defRPr>
            </a:lvl8pPr>
            <a:lvl9pPr marL="3886200" indent="-228600" eaLnBrk="0" fontAlgn="base" hangingPunct="0">
              <a:spcBef>
                <a:spcPct val="0"/>
              </a:spcBef>
              <a:spcAft>
                <a:spcPct val="0"/>
              </a:spcAft>
              <a:defRPr sz="3200" i="1">
                <a:solidFill>
                  <a:schemeClr val="bg2"/>
                </a:solidFill>
                <a:latin typeface="Arial Rounded MT Bold" panose="020F0704030504030204" pitchFamily="34" charset="0"/>
                <a:ea typeface="MS PGothic" panose="020B0600070205080204" pitchFamily="34" charset="-128"/>
              </a:defRPr>
            </a:lvl9pPr>
          </a:lstStyle>
          <a:p>
            <a:pPr fontAlgn="auto">
              <a:spcBef>
                <a:spcPts val="0"/>
              </a:spcBef>
              <a:spcAft>
                <a:spcPts val="0"/>
              </a:spcAft>
              <a:defRPr/>
            </a:pPr>
            <a:endParaRPr lang="en-US" sz="2400" i="0" dirty="0" smtClean="0">
              <a:solidFill>
                <a:srgbClr val="262626"/>
              </a:solidFill>
              <a:latin typeface="Agenda-Medium" pitchFamily="2" charset="0"/>
              <a:cs typeface="+mn-cs"/>
            </a:endParaRPr>
          </a:p>
        </p:txBody>
      </p:sp>
    </p:spTree>
    <p:extLst>
      <p:ext uri="{BB962C8B-B14F-4D97-AF65-F5344CB8AC3E}">
        <p14:creationId xmlns:p14="http://schemas.microsoft.com/office/powerpoint/2010/main" val="4185903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2" name="Picture 6" descr="IMG_0778.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3240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pic>
        <p:nvPicPr>
          <p:cNvPr id="2" name="Picture 1" descr="momdad_nicu.jpg"/>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3" name="Oval 12"/>
          <p:cNvSpPr/>
          <p:nvPr userDrawn="1"/>
        </p:nvSpPr>
        <p:spPr>
          <a:xfrm>
            <a:off x="4477426" y="589204"/>
            <a:ext cx="4361774" cy="4361774"/>
          </a:xfrm>
          <a:prstGeom prst="ellipse">
            <a:avLst/>
          </a:prstGeom>
          <a:solidFill>
            <a:srgbClr val="9C5FB5">
              <a:alpha val="82000"/>
            </a:srgbClr>
          </a:solidFill>
          <a:ln w="155575">
            <a:solidFill>
              <a:srgbClr val="B68AC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latin typeface="Arial"/>
            </a:endParaRPr>
          </a:p>
        </p:txBody>
      </p:sp>
      <p:pic>
        <p:nvPicPr>
          <p:cNvPr id="14" name="Picture 13" descr="MODlogo_RGB_4.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99228" y="5987143"/>
            <a:ext cx="2572964" cy="626747"/>
          </a:xfrm>
          <a:prstGeom prst="rect">
            <a:avLst/>
          </a:prstGeom>
        </p:spPr>
      </p:pic>
    </p:spTree>
    <p:extLst>
      <p:ext uri="{BB962C8B-B14F-4D97-AF65-F5344CB8AC3E}">
        <p14:creationId xmlns:p14="http://schemas.microsoft.com/office/powerpoint/2010/main" val="4142543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baby.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227751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19" name="Picture 18" descr="aababy.jpg"/>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b="-204"/>
          <a:stretch/>
        </p:blipFill>
        <p:spPr>
          <a:xfrm>
            <a:off x="-1" y="0"/>
            <a:ext cx="9144001" cy="6858000"/>
          </a:xfrm>
          <a:prstGeom prst="rect">
            <a:avLst/>
          </a:prstGeom>
        </p:spPr>
      </p:pic>
    </p:spTree>
    <p:extLst>
      <p:ext uri="{BB962C8B-B14F-4D97-AF65-F5344CB8AC3E}">
        <p14:creationId xmlns:p14="http://schemas.microsoft.com/office/powerpoint/2010/main" val="239944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066800"/>
            <a:ext cx="9144000" cy="3810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2" name="Title 1"/>
          <p:cNvSpPr>
            <a:spLocks noGrp="1"/>
          </p:cNvSpPr>
          <p:nvPr>
            <p:ph type="ctrTitle"/>
          </p:nvPr>
        </p:nvSpPr>
        <p:spPr>
          <a:xfrm>
            <a:off x="1371600" y="0"/>
            <a:ext cx="7772400" cy="1470025"/>
          </a:xfrm>
        </p:spPr>
        <p:txBody>
          <a:bodyPr/>
          <a:lstStyle>
            <a:lvl1pPr algn="l">
              <a:defRPr>
                <a:solidFill>
                  <a:srgbClr val="872175"/>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1066800"/>
            <a:ext cx="6400800" cy="685800"/>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6F14525-4493-4890-9612-8F319B5187FE}"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24987590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783327D-656F-4F44-B22E-2C9771614A36}"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6115637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74837"/>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874837"/>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597A6E8-766E-44DE-AC8A-E30B8470382D}"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41681386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5029200" y="1524000"/>
            <a:ext cx="3657600" cy="5334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8" name="Rectangle 7"/>
          <p:cNvSpPr/>
          <p:nvPr userDrawn="1"/>
        </p:nvSpPr>
        <p:spPr>
          <a:xfrm>
            <a:off x="838200" y="1524000"/>
            <a:ext cx="3657600" cy="5334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3" name="Text Placeholder 2"/>
          <p:cNvSpPr>
            <a:spLocks noGrp="1"/>
          </p:cNvSpPr>
          <p:nvPr>
            <p:ph type="body" idx="1"/>
          </p:nvPr>
        </p:nvSpPr>
        <p:spPr>
          <a:xfrm>
            <a:off x="838200" y="1371600"/>
            <a:ext cx="3659188" cy="639762"/>
          </a:xfrm>
        </p:spPr>
        <p:txBody>
          <a:bodyPr anchor="b">
            <a:no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8200" y="2133600"/>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371600"/>
            <a:ext cx="3657600" cy="639762"/>
          </a:xfrm>
        </p:spPr>
        <p:txBody>
          <a:bodyPr anchor="b">
            <a:norm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133600"/>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7"/>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10"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BE8D28D-6D63-4C75-8957-569917B81B4D}"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265486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704EACF-7DE8-4796-B11C-30427C4196E4}"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42862"/>
            <a:ext cx="7924800" cy="1023938"/>
          </a:xfrm>
        </p:spPr>
        <p:txBody>
          <a:bodyPr anchor="b">
            <a:noAutofit/>
          </a:bodyPr>
          <a:lstStyle>
            <a:lvl1pPr algn="l">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9600" y="1524000"/>
            <a:ext cx="7924800"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09600" y="5181600"/>
            <a:ext cx="7924800"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DB84BFD-8E85-449D-8DC5-180D5BA03983}"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17375167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4"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61C47F6-178D-4E73-9630-53B235FB16A8}"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6145805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3"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519A98D-255C-4071-98AA-0CC4187D9FB8}"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172584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image" Target="../media/image7.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theme" Target="../theme/theme5.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7.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C0EA280-6481-4396-8CE8-D6055158BACA}"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3" name="Donut 12"/>
          <p:cNvSpPr/>
          <p:nvPr/>
        </p:nvSpPr>
        <p:spPr>
          <a:xfrm rot="11184784">
            <a:off x="-625475" y="-3368675"/>
            <a:ext cx="12061825" cy="12061825"/>
          </a:xfrm>
          <a:prstGeom prst="donut">
            <a:avLst>
              <a:gd name="adj" fmla="val 17553"/>
            </a:avLst>
          </a:prstGeom>
          <a:gradFill flip="none" rotWithShape="1">
            <a:gsLst>
              <a:gs pos="0">
                <a:schemeClr val="accent1">
                  <a:tint val="66000"/>
                  <a:satMod val="160000"/>
                  <a:alpha val="23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black"/>
              </a:solidFill>
            </a:endParaRPr>
          </a:p>
        </p:txBody>
      </p:sp>
      <p:sp>
        <p:nvSpPr>
          <p:cNvPr id="12" name="Rectangle 11"/>
          <p:cNvSpPr/>
          <p:nvPr/>
        </p:nvSpPr>
        <p:spPr>
          <a:xfrm>
            <a:off x="0" y="60960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8" name="Title Placeholder 1"/>
          <p:cNvSpPr>
            <a:spLocks noGrp="1"/>
          </p:cNvSpPr>
          <p:nvPr>
            <p:ph type="title"/>
          </p:nvPr>
        </p:nvSpPr>
        <p:spPr bwMode="auto">
          <a:xfrm>
            <a:off x="2743200" y="274638"/>
            <a:ext cx="5943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5715000" y="6356350"/>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cs typeface="+mn-cs"/>
              </a:defRPr>
            </a:lvl1pPr>
          </a:lstStyle>
          <a:p>
            <a:pPr>
              <a:defRPr/>
            </a:pPr>
            <a:endParaRPr lang="en-GB">
              <a:solidFill>
                <a:prstClr val="black">
                  <a:tint val="75000"/>
                </a:prstClr>
              </a:solidFill>
            </a:endParaRPr>
          </a:p>
        </p:txBody>
      </p:sp>
      <p:pic>
        <p:nvPicPr>
          <p:cNvPr id="1031" name="Picture 9" descr="Blue-circle.jpg"/>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289425" y="6189663"/>
            <a:ext cx="56515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0" descr="IDF-logo.pn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6172200"/>
            <a:ext cx="1455738" cy="53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346336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rgbClr val="C00000"/>
          </a:solidFill>
          <a:latin typeface="+mj-lt"/>
          <a:ea typeface="+mj-ea"/>
          <a:cs typeface="+mj-cs"/>
        </a:defRPr>
      </a:lvl1pPr>
      <a:lvl2pPr algn="l" rtl="0" eaLnBrk="0" fontAlgn="base" hangingPunct="0">
        <a:spcBef>
          <a:spcPct val="0"/>
        </a:spcBef>
        <a:spcAft>
          <a:spcPct val="0"/>
        </a:spcAft>
        <a:defRPr sz="4400">
          <a:solidFill>
            <a:srgbClr val="C00000"/>
          </a:solidFill>
          <a:latin typeface="Verdana" pitchFamily="34" charset="0"/>
        </a:defRPr>
      </a:lvl2pPr>
      <a:lvl3pPr algn="l" rtl="0" eaLnBrk="0" fontAlgn="base" hangingPunct="0">
        <a:spcBef>
          <a:spcPct val="0"/>
        </a:spcBef>
        <a:spcAft>
          <a:spcPct val="0"/>
        </a:spcAft>
        <a:defRPr sz="4400">
          <a:solidFill>
            <a:srgbClr val="C00000"/>
          </a:solidFill>
          <a:latin typeface="Verdana" pitchFamily="34" charset="0"/>
        </a:defRPr>
      </a:lvl3pPr>
      <a:lvl4pPr algn="l" rtl="0" eaLnBrk="0" fontAlgn="base" hangingPunct="0">
        <a:spcBef>
          <a:spcPct val="0"/>
        </a:spcBef>
        <a:spcAft>
          <a:spcPct val="0"/>
        </a:spcAft>
        <a:defRPr sz="4400">
          <a:solidFill>
            <a:srgbClr val="C00000"/>
          </a:solidFill>
          <a:latin typeface="Verdana" pitchFamily="34" charset="0"/>
        </a:defRPr>
      </a:lvl4pPr>
      <a:lvl5pPr algn="l" rtl="0" eaLnBrk="0" fontAlgn="base" hangingPunct="0">
        <a:spcBef>
          <a:spcPct val="0"/>
        </a:spcBef>
        <a:spcAft>
          <a:spcPct val="0"/>
        </a:spcAft>
        <a:defRPr sz="4400">
          <a:solidFill>
            <a:srgbClr val="C00000"/>
          </a:solidFill>
          <a:latin typeface="Verdana" pitchFamily="34" charset="0"/>
        </a:defRPr>
      </a:lvl5pPr>
      <a:lvl6pPr marL="457200" algn="l" rtl="0" fontAlgn="base">
        <a:spcBef>
          <a:spcPct val="0"/>
        </a:spcBef>
        <a:spcAft>
          <a:spcPct val="0"/>
        </a:spcAft>
        <a:defRPr sz="4400">
          <a:solidFill>
            <a:srgbClr val="C00000"/>
          </a:solidFill>
          <a:latin typeface="Verdana" pitchFamily="34" charset="0"/>
        </a:defRPr>
      </a:lvl6pPr>
      <a:lvl7pPr marL="914400" algn="l" rtl="0" fontAlgn="base">
        <a:spcBef>
          <a:spcPct val="0"/>
        </a:spcBef>
        <a:spcAft>
          <a:spcPct val="0"/>
        </a:spcAft>
        <a:defRPr sz="4400">
          <a:solidFill>
            <a:srgbClr val="C00000"/>
          </a:solidFill>
          <a:latin typeface="Verdana" pitchFamily="34" charset="0"/>
        </a:defRPr>
      </a:lvl7pPr>
      <a:lvl8pPr marL="1371600" algn="l" rtl="0" fontAlgn="base">
        <a:spcBef>
          <a:spcPct val="0"/>
        </a:spcBef>
        <a:spcAft>
          <a:spcPct val="0"/>
        </a:spcAft>
        <a:defRPr sz="4400">
          <a:solidFill>
            <a:srgbClr val="C00000"/>
          </a:solidFill>
          <a:latin typeface="Verdana" pitchFamily="34" charset="0"/>
        </a:defRPr>
      </a:lvl8pPr>
      <a:lvl9pPr marL="1828800" algn="l" rtl="0" fontAlgn="base">
        <a:spcBef>
          <a:spcPct val="0"/>
        </a:spcBef>
        <a:spcAft>
          <a:spcPct val="0"/>
        </a:spcAft>
        <a:defRPr sz="4400">
          <a:solidFill>
            <a:srgbClr val="C00000"/>
          </a:solidFill>
          <a:latin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rgbClr val="B7B7CF"/>
            </a:gs>
            <a:gs pos="45000">
              <a:schemeClr val="bg1"/>
            </a:gs>
          </a:gsLst>
          <a:lin ang="54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0668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1027" name="Title Placeholder 1"/>
          <p:cNvSpPr>
            <a:spLocks noGrp="1"/>
          </p:cNvSpPr>
          <p:nvPr>
            <p:ph type="title"/>
          </p:nvPr>
        </p:nvSpPr>
        <p:spPr bwMode="auto">
          <a:xfrm>
            <a:off x="1371600" y="381000"/>
            <a:ext cx="8077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524000"/>
            <a:ext cx="7467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rot="5400000">
            <a:off x="-1112837" y="5075237"/>
            <a:ext cx="2895600" cy="365125"/>
          </a:xfrm>
          <a:prstGeom prst="rect">
            <a:avLst/>
          </a:prstGeom>
          <a:ln>
            <a:noFill/>
          </a:ln>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defRPr>
            </a:lvl1pPr>
          </a:lstStyle>
          <a:p>
            <a:pPr>
              <a:defRPr/>
            </a:pPr>
            <a:endParaRPr lang="th-TH" altLang="en-US">
              <a:solidFill>
                <a:prstClr val="white"/>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7263180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2800" b="1" kern="1200">
          <a:solidFill>
            <a:schemeClr val="bg1"/>
          </a:solidFill>
          <a:latin typeface="Vectora LT Std Light" pitchFamily="34" charset="0"/>
          <a:ea typeface="+mj-ea"/>
          <a:cs typeface="+mj-cs"/>
        </a:defRPr>
      </a:lvl1pPr>
      <a:lvl2pPr algn="l" rtl="0" eaLnBrk="0" fontAlgn="base" hangingPunct="0">
        <a:spcBef>
          <a:spcPct val="0"/>
        </a:spcBef>
        <a:spcAft>
          <a:spcPct val="0"/>
        </a:spcAft>
        <a:defRPr sz="2800" b="1">
          <a:solidFill>
            <a:schemeClr val="bg1"/>
          </a:solidFill>
          <a:latin typeface="Vectora LT Std Light" pitchFamily="34" charset="0"/>
        </a:defRPr>
      </a:lvl2pPr>
      <a:lvl3pPr algn="l" rtl="0" eaLnBrk="0" fontAlgn="base" hangingPunct="0">
        <a:spcBef>
          <a:spcPct val="0"/>
        </a:spcBef>
        <a:spcAft>
          <a:spcPct val="0"/>
        </a:spcAft>
        <a:defRPr sz="2800" b="1">
          <a:solidFill>
            <a:schemeClr val="bg1"/>
          </a:solidFill>
          <a:latin typeface="Vectora LT Std Light" pitchFamily="34" charset="0"/>
        </a:defRPr>
      </a:lvl3pPr>
      <a:lvl4pPr algn="l" rtl="0" eaLnBrk="0" fontAlgn="base" hangingPunct="0">
        <a:spcBef>
          <a:spcPct val="0"/>
        </a:spcBef>
        <a:spcAft>
          <a:spcPct val="0"/>
        </a:spcAft>
        <a:defRPr sz="2800" b="1">
          <a:solidFill>
            <a:schemeClr val="bg1"/>
          </a:solidFill>
          <a:latin typeface="Vectora LT Std Light" pitchFamily="34" charset="0"/>
        </a:defRPr>
      </a:lvl4pPr>
      <a:lvl5pPr algn="l" rtl="0" eaLnBrk="0" fontAlgn="base" hangingPunct="0">
        <a:spcBef>
          <a:spcPct val="0"/>
        </a:spcBef>
        <a:spcAft>
          <a:spcPct val="0"/>
        </a:spcAft>
        <a:defRPr sz="2800" b="1">
          <a:solidFill>
            <a:schemeClr val="bg1"/>
          </a:solidFill>
          <a:latin typeface="Vectora LT Std Light" pitchFamily="34" charset="0"/>
        </a:defRPr>
      </a:lvl5pPr>
      <a:lvl6pPr marL="457200" algn="r" rtl="0" fontAlgn="base">
        <a:spcBef>
          <a:spcPct val="0"/>
        </a:spcBef>
        <a:spcAft>
          <a:spcPct val="0"/>
        </a:spcAft>
        <a:defRPr sz="4000" b="1">
          <a:solidFill>
            <a:srgbClr val="742A66"/>
          </a:solidFill>
          <a:latin typeface="Vectora LT Std Light" pitchFamily="34" charset="0"/>
        </a:defRPr>
      </a:lvl6pPr>
      <a:lvl7pPr marL="914400" algn="r" rtl="0" fontAlgn="base">
        <a:spcBef>
          <a:spcPct val="0"/>
        </a:spcBef>
        <a:spcAft>
          <a:spcPct val="0"/>
        </a:spcAft>
        <a:defRPr sz="4000" b="1">
          <a:solidFill>
            <a:srgbClr val="742A66"/>
          </a:solidFill>
          <a:latin typeface="Vectora LT Std Light" pitchFamily="34" charset="0"/>
        </a:defRPr>
      </a:lvl7pPr>
      <a:lvl8pPr marL="1371600" algn="r" rtl="0" fontAlgn="base">
        <a:spcBef>
          <a:spcPct val="0"/>
        </a:spcBef>
        <a:spcAft>
          <a:spcPct val="0"/>
        </a:spcAft>
        <a:defRPr sz="4000" b="1">
          <a:solidFill>
            <a:srgbClr val="742A66"/>
          </a:solidFill>
          <a:latin typeface="Vectora LT Std Light" pitchFamily="34" charset="0"/>
        </a:defRPr>
      </a:lvl8pPr>
      <a:lvl9pPr marL="1828800" algn="r" rtl="0" fontAlgn="base">
        <a:spcBef>
          <a:spcPct val="0"/>
        </a:spcBef>
        <a:spcAft>
          <a:spcPct val="0"/>
        </a:spcAft>
        <a:defRPr sz="4000" b="1">
          <a:solidFill>
            <a:srgbClr val="742A66"/>
          </a:solidFill>
          <a:latin typeface="Vectora LT Std Light"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9C5FB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902123"/>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C85D9B"/>
          </a:solidFill>
          <a:latin typeface="Arial" pitchFamily="34" charset="0"/>
          <a:ea typeface="+mj-ea"/>
          <a:cs typeface="+mj-cs"/>
        </a:defRPr>
      </a:lvl1pPr>
      <a:lvl2pPr algn="l" rtl="0" eaLnBrk="0" fontAlgn="base" hangingPunct="0">
        <a:spcBef>
          <a:spcPct val="0"/>
        </a:spcBef>
        <a:spcAft>
          <a:spcPct val="0"/>
        </a:spcAft>
        <a:defRPr sz="2800" b="1">
          <a:solidFill>
            <a:srgbClr val="C85D9B"/>
          </a:solidFill>
          <a:latin typeface="Arial" pitchFamily="34" charset="0"/>
          <a:ea typeface="MS PGothic" pitchFamily="34" charset="-128"/>
          <a:cs typeface="ＭＳ Ｐゴシック"/>
        </a:defRPr>
      </a:lvl2pPr>
      <a:lvl3pPr algn="l" rtl="0" eaLnBrk="0" fontAlgn="base" hangingPunct="0">
        <a:spcBef>
          <a:spcPct val="0"/>
        </a:spcBef>
        <a:spcAft>
          <a:spcPct val="0"/>
        </a:spcAft>
        <a:defRPr sz="2800" b="1">
          <a:solidFill>
            <a:srgbClr val="C85D9B"/>
          </a:solidFill>
          <a:latin typeface="Arial" pitchFamily="34" charset="0"/>
          <a:ea typeface="MS PGothic" pitchFamily="34" charset="-128"/>
          <a:cs typeface="ＭＳ Ｐゴシック"/>
        </a:defRPr>
      </a:lvl3pPr>
      <a:lvl4pPr algn="l" rtl="0" eaLnBrk="0" fontAlgn="base" hangingPunct="0">
        <a:spcBef>
          <a:spcPct val="0"/>
        </a:spcBef>
        <a:spcAft>
          <a:spcPct val="0"/>
        </a:spcAft>
        <a:defRPr sz="2800" b="1">
          <a:solidFill>
            <a:srgbClr val="C85D9B"/>
          </a:solidFill>
          <a:latin typeface="Arial" pitchFamily="34" charset="0"/>
          <a:ea typeface="MS PGothic" pitchFamily="34" charset="-128"/>
          <a:cs typeface="ＭＳ Ｐゴシック"/>
        </a:defRPr>
      </a:lvl4pPr>
      <a:lvl5pPr algn="l" rtl="0" eaLnBrk="0" fontAlgn="base" hangingPunct="0">
        <a:spcBef>
          <a:spcPct val="0"/>
        </a:spcBef>
        <a:spcAft>
          <a:spcPct val="0"/>
        </a:spcAft>
        <a:defRPr sz="2800" b="1">
          <a:solidFill>
            <a:srgbClr val="C85D9B"/>
          </a:solidFill>
          <a:latin typeface="Arial" pitchFamily="34" charset="0"/>
          <a:ea typeface="MS PGothic" pitchFamily="34" charset="-128"/>
          <a:cs typeface="ＭＳ Ｐゴシック"/>
        </a:defRPr>
      </a:lvl5pPr>
      <a:lvl6pPr marL="457200" algn="l" rtl="0" eaLnBrk="1" fontAlgn="base" hangingPunct="1">
        <a:spcBef>
          <a:spcPct val="0"/>
        </a:spcBef>
        <a:spcAft>
          <a:spcPct val="0"/>
        </a:spcAft>
        <a:defRPr sz="4200" b="1">
          <a:solidFill>
            <a:srgbClr val="C85D9B"/>
          </a:solidFill>
          <a:latin typeface="Trebuchet MS" pitchFamily="34" charset="0"/>
          <a:ea typeface="ＭＳ Ｐゴシック" pitchFamily="-64" charset="-128"/>
        </a:defRPr>
      </a:lvl6pPr>
      <a:lvl7pPr marL="914400" algn="l" rtl="0" eaLnBrk="1" fontAlgn="base" hangingPunct="1">
        <a:spcBef>
          <a:spcPct val="0"/>
        </a:spcBef>
        <a:spcAft>
          <a:spcPct val="0"/>
        </a:spcAft>
        <a:defRPr sz="4200" b="1">
          <a:solidFill>
            <a:srgbClr val="C85D9B"/>
          </a:solidFill>
          <a:latin typeface="Trebuchet MS" pitchFamily="34" charset="0"/>
          <a:ea typeface="ＭＳ Ｐゴシック" pitchFamily="-64" charset="-128"/>
        </a:defRPr>
      </a:lvl7pPr>
      <a:lvl8pPr marL="1371600" algn="l" rtl="0" eaLnBrk="1" fontAlgn="base" hangingPunct="1">
        <a:spcBef>
          <a:spcPct val="0"/>
        </a:spcBef>
        <a:spcAft>
          <a:spcPct val="0"/>
        </a:spcAft>
        <a:defRPr sz="4200" b="1">
          <a:solidFill>
            <a:srgbClr val="C85D9B"/>
          </a:solidFill>
          <a:latin typeface="Trebuchet MS" pitchFamily="34" charset="0"/>
          <a:ea typeface="ＭＳ Ｐゴシック" pitchFamily="-64" charset="-128"/>
        </a:defRPr>
      </a:lvl8pPr>
      <a:lvl9pPr marL="1828800" algn="l" rtl="0" eaLnBrk="1" fontAlgn="base" hangingPunct="1">
        <a:spcBef>
          <a:spcPct val="0"/>
        </a:spcBef>
        <a:spcAft>
          <a:spcPct val="0"/>
        </a:spcAft>
        <a:defRPr sz="4200" b="1">
          <a:solidFill>
            <a:srgbClr val="C85D9B"/>
          </a:solidFill>
          <a:latin typeface="Trebuchet MS" pitchFamily="34" charset="0"/>
          <a:ea typeface="ＭＳ Ｐゴシック" pitchFamily="-6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a:solidFill>
            <a:srgbClr val="262626"/>
          </a:solidFill>
          <a:latin typeface="Arial" pitchFamily="34" charset="0"/>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a:solidFill>
            <a:srgbClr val="262626"/>
          </a:solidFill>
          <a:latin typeface="Arial" pitchFamily="34" charset="0"/>
          <a:ea typeface="+mn-ea"/>
          <a:cs typeface="+mn-cs"/>
        </a:defRPr>
      </a:lvl2pPr>
      <a:lvl3pPr marL="1085850" indent="-228600" algn="l" rtl="0" eaLnBrk="0" fontAlgn="base" hangingPunct="0">
        <a:spcBef>
          <a:spcPct val="20000"/>
        </a:spcBef>
        <a:spcAft>
          <a:spcPct val="0"/>
        </a:spcAft>
        <a:buFont typeface="Wingdings" panose="05000000000000000000" pitchFamily="2" charset="2"/>
        <a:buChar char="§"/>
        <a:defRPr>
          <a:solidFill>
            <a:srgbClr val="262626"/>
          </a:solidFill>
          <a:latin typeface="Arial" pitchFamily="34" charset="0"/>
          <a:ea typeface="+mn-ea"/>
          <a:cs typeface="+mn-cs"/>
        </a:defRPr>
      </a:lvl3pPr>
      <a:lvl4pPr marL="1428750" indent="-228600" algn="l" rtl="0" eaLnBrk="0" fontAlgn="base" hangingPunct="0">
        <a:spcBef>
          <a:spcPct val="20000"/>
        </a:spcBef>
        <a:spcAft>
          <a:spcPct val="0"/>
        </a:spcAft>
        <a:buChar char="–"/>
        <a:defRPr>
          <a:solidFill>
            <a:srgbClr val="262626"/>
          </a:solidFill>
          <a:latin typeface="Arial" pitchFamily="34" charset="0"/>
          <a:ea typeface="+mn-ea"/>
          <a:cs typeface="+mn-cs"/>
        </a:defRPr>
      </a:lvl4pPr>
      <a:lvl5pPr marL="1771650" indent="-228600" algn="l" rtl="0" eaLnBrk="0" fontAlgn="base" hangingPunct="0">
        <a:spcBef>
          <a:spcPct val="20000"/>
        </a:spcBef>
        <a:spcAft>
          <a:spcPct val="0"/>
        </a:spcAft>
        <a:buChar char="»"/>
        <a:defRPr>
          <a:solidFill>
            <a:srgbClr val="262626"/>
          </a:solidFill>
          <a:latin typeface="Arial" pitchFamily="34" charset="0"/>
          <a:ea typeface="+mn-ea"/>
          <a:cs typeface="+mn-cs"/>
        </a:defRPr>
      </a:lvl5pPr>
      <a:lvl6pPr marL="2228850" indent="-228600" algn="l" rtl="0" eaLnBrk="1" fontAlgn="base" hangingPunct="1">
        <a:spcBef>
          <a:spcPct val="20000"/>
        </a:spcBef>
        <a:spcAft>
          <a:spcPct val="0"/>
        </a:spcAft>
        <a:buChar char="»"/>
        <a:defRPr sz="1600">
          <a:solidFill>
            <a:srgbClr val="262626"/>
          </a:solidFill>
          <a:latin typeface="+mn-lt"/>
          <a:ea typeface="+mn-ea"/>
        </a:defRPr>
      </a:lvl6pPr>
      <a:lvl7pPr marL="2686050" indent="-228600" algn="l" rtl="0" eaLnBrk="1" fontAlgn="base" hangingPunct="1">
        <a:spcBef>
          <a:spcPct val="20000"/>
        </a:spcBef>
        <a:spcAft>
          <a:spcPct val="0"/>
        </a:spcAft>
        <a:buChar char="»"/>
        <a:defRPr sz="1600">
          <a:solidFill>
            <a:srgbClr val="262626"/>
          </a:solidFill>
          <a:latin typeface="+mn-lt"/>
          <a:ea typeface="+mn-ea"/>
        </a:defRPr>
      </a:lvl7pPr>
      <a:lvl8pPr marL="3143250" indent="-228600" algn="l" rtl="0" eaLnBrk="1" fontAlgn="base" hangingPunct="1">
        <a:spcBef>
          <a:spcPct val="20000"/>
        </a:spcBef>
        <a:spcAft>
          <a:spcPct val="0"/>
        </a:spcAft>
        <a:buChar char="»"/>
        <a:defRPr sz="1600">
          <a:solidFill>
            <a:srgbClr val="262626"/>
          </a:solidFill>
          <a:latin typeface="+mn-lt"/>
          <a:ea typeface="+mn-ea"/>
        </a:defRPr>
      </a:lvl8pPr>
      <a:lvl9pPr marL="3600450" indent="-228600" algn="l" rtl="0" eaLnBrk="1" fontAlgn="base" hangingPunct="1">
        <a:spcBef>
          <a:spcPct val="20000"/>
        </a:spcBef>
        <a:spcAft>
          <a:spcPct val="0"/>
        </a:spcAft>
        <a:buChar char="»"/>
        <a:defRPr sz="1600">
          <a:solidFill>
            <a:srgbClr val="26262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10" y="1524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1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25256062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Rounded MT Bold" pitchFamily="34" charset="0"/>
        </a:defRPr>
      </a:lvl2pPr>
      <a:lvl3pPr algn="l" rtl="0" eaLnBrk="1" fontAlgn="base" hangingPunct="1">
        <a:spcBef>
          <a:spcPct val="0"/>
        </a:spcBef>
        <a:spcAft>
          <a:spcPct val="0"/>
        </a:spcAft>
        <a:defRPr sz="3600">
          <a:solidFill>
            <a:schemeClr val="tx1"/>
          </a:solidFill>
          <a:latin typeface="Arial Rounded MT Bold" pitchFamily="34" charset="0"/>
        </a:defRPr>
      </a:lvl3pPr>
      <a:lvl4pPr algn="l" rtl="0" eaLnBrk="1" fontAlgn="base" hangingPunct="1">
        <a:spcBef>
          <a:spcPct val="0"/>
        </a:spcBef>
        <a:spcAft>
          <a:spcPct val="0"/>
        </a:spcAft>
        <a:defRPr sz="3600">
          <a:solidFill>
            <a:schemeClr val="tx1"/>
          </a:solidFill>
          <a:latin typeface="Arial Rounded MT Bold" pitchFamily="34" charset="0"/>
        </a:defRPr>
      </a:lvl4pPr>
      <a:lvl5pPr algn="l" rtl="0" eaLnBrk="1" fontAlgn="base" hangingPunct="1">
        <a:spcBef>
          <a:spcPct val="0"/>
        </a:spcBef>
        <a:spcAft>
          <a:spcPct val="0"/>
        </a:spcAft>
        <a:defRPr sz="3600">
          <a:solidFill>
            <a:schemeClr val="tx1"/>
          </a:solidFill>
          <a:latin typeface="Arial Rounded MT Bold" pitchFamily="34" charset="0"/>
        </a:defRPr>
      </a:lvl5pPr>
      <a:lvl6pPr marL="457189" algn="l" rtl="0" eaLnBrk="1" fontAlgn="base" hangingPunct="1">
        <a:spcBef>
          <a:spcPct val="0"/>
        </a:spcBef>
        <a:spcAft>
          <a:spcPct val="0"/>
        </a:spcAft>
        <a:defRPr sz="3600">
          <a:solidFill>
            <a:schemeClr val="tx1"/>
          </a:solidFill>
          <a:latin typeface="Arial Rounded MT Bold" pitchFamily="34" charset="0"/>
        </a:defRPr>
      </a:lvl6pPr>
      <a:lvl7pPr marL="914377" algn="l" rtl="0" eaLnBrk="1" fontAlgn="base" hangingPunct="1">
        <a:spcBef>
          <a:spcPct val="0"/>
        </a:spcBef>
        <a:spcAft>
          <a:spcPct val="0"/>
        </a:spcAft>
        <a:defRPr sz="3600">
          <a:solidFill>
            <a:schemeClr val="tx1"/>
          </a:solidFill>
          <a:latin typeface="Arial Rounded MT Bold" pitchFamily="34" charset="0"/>
        </a:defRPr>
      </a:lvl7pPr>
      <a:lvl8pPr marL="1371566" algn="l" rtl="0" eaLnBrk="1" fontAlgn="base" hangingPunct="1">
        <a:spcBef>
          <a:spcPct val="0"/>
        </a:spcBef>
        <a:spcAft>
          <a:spcPct val="0"/>
        </a:spcAft>
        <a:defRPr sz="3600">
          <a:solidFill>
            <a:schemeClr val="tx1"/>
          </a:solidFill>
          <a:latin typeface="Arial Rounded MT Bold" pitchFamily="34" charset="0"/>
        </a:defRPr>
      </a:lvl8pPr>
      <a:lvl9pPr marL="1828754" algn="l" rtl="0" eaLnBrk="1" fontAlgn="base" hangingPunct="1">
        <a:spcBef>
          <a:spcPct val="0"/>
        </a:spcBef>
        <a:spcAft>
          <a:spcPct val="0"/>
        </a:spcAft>
        <a:defRPr sz="3600">
          <a:solidFill>
            <a:schemeClr val="tx1"/>
          </a:solidFill>
          <a:latin typeface="Arial Rounded MT Bold" pitchFamily="34" charset="0"/>
        </a:defRPr>
      </a:lvl9pPr>
    </p:titleStyle>
    <p:bodyStyle>
      <a:lvl1pPr marL="342891" indent="-342891" algn="l" rtl="0" eaLnBrk="1" fontAlgn="base" hangingPunct="1">
        <a:spcBef>
          <a:spcPct val="20000"/>
        </a:spcBef>
        <a:spcAft>
          <a:spcPct val="0"/>
        </a:spcAft>
        <a:buClr>
          <a:srgbClr val="CDADD9"/>
        </a:buClr>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lr>
          <a:srgbClr val="CDADD9"/>
        </a:buClr>
        <a:buChar char="–"/>
        <a:defRPr sz="2800">
          <a:solidFill>
            <a:srgbClr val="FFFFCC"/>
          </a:solidFill>
          <a:latin typeface="+mn-lt"/>
        </a:defRPr>
      </a:lvl2pPr>
      <a:lvl3pPr marL="1142971" indent="-228594" algn="l" rtl="0" eaLnBrk="1" fontAlgn="base" hangingPunct="1">
        <a:spcBef>
          <a:spcPct val="20000"/>
        </a:spcBef>
        <a:spcAft>
          <a:spcPct val="0"/>
        </a:spcAft>
        <a:buClr>
          <a:srgbClr val="CDADD9"/>
        </a:buClr>
        <a:buChar char="•"/>
        <a:defRPr sz="2400">
          <a:solidFill>
            <a:srgbClr val="CCFFFF"/>
          </a:solidFill>
          <a:latin typeface="+mn-lt"/>
        </a:defRPr>
      </a:lvl3pPr>
      <a:lvl4pPr marL="1600160" indent="-228594" algn="l" rtl="0" eaLnBrk="1" fontAlgn="base" hangingPunct="1">
        <a:spcBef>
          <a:spcPct val="20000"/>
        </a:spcBef>
        <a:spcAft>
          <a:spcPct val="0"/>
        </a:spcAft>
        <a:buClr>
          <a:srgbClr val="CDADD9"/>
        </a:buClr>
        <a:buChar char="–"/>
        <a:defRPr sz="2000">
          <a:solidFill>
            <a:srgbClr val="CCFFFF"/>
          </a:solidFill>
          <a:latin typeface="+mn-lt"/>
        </a:defRPr>
      </a:lvl4pPr>
      <a:lvl5pPr marL="2057349" indent="-228594" algn="l" rtl="0" eaLnBrk="1" fontAlgn="base" hangingPunct="1">
        <a:spcBef>
          <a:spcPct val="20000"/>
        </a:spcBef>
        <a:spcAft>
          <a:spcPct val="0"/>
        </a:spcAft>
        <a:buClr>
          <a:srgbClr val="CDADD9"/>
        </a:buClr>
        <a:buChar char="»"/>
        <a:defRPr sz="2000">
          <a:solidFill>
            <a:srgbClr val="CCFFFF"/>
          </a:solidFill>
          <a:latin typeface="+mn-lt"/>
        </a:defRPr>
      </a:lvl5pPr>
      <a:lvl6pPr marL="2514537" indent="-228594" algn="l" rtl="0" eaLnBrk="1" fontAlgn="base" hangingPunct="1">
        <a:spcBef>
          <a:spcPct val="20000"/>
        </a:spcBef>
        <a:spcAft>
          <a:spcPct val="0"/>
        </a:spcAft>
        <a:buClr>
          <a:srgbClr val="CDADD9"/>
        </a:buClr>
        <a:buChar char="»"/>
        <a:defRPr sz="2000">
          <a:solidFill>
            <a:srgbClr val="CCFFFF"/>
          </a:solidFill>
          <a:latin typeface="+mn-lt"/>
        </a:defRPr>
      </a:lvl6pPr>
      <a:lvl7pPr marL="2971726" indent="-228594" algn="l" rtl="0" eaLnBrk="1" fontAlgn="base" hangingPunct="1">
        <a:spcBef>
          <a:spcPct val="20000"/>
        </a:spcBef>
        <a:spcAft>
          <a:spcPct val="0"/>
        </a:spcAft>
        <a:buClr>
          <a:srgbClr val="CDADD9"/>
        </a:buClr>
        <a:buChar char="»"/>
        <a:defRPr sz="2000">
          <a:solidFill>
            <a:srgbClr val="CCFFFF"/>
          </a:solidFill>
          <a:latin typeface="+mn-lt"/>
        </a:defRPr>
      </a:lvl7pPr>
      <a:lvl8pPr marL="3428914" indent="-228594" algn="l" rtl="0" eaLnBrk="1" fontAlgn="base" hangingPunct="1">
        <a:spcBef>
          <a:spcPct val="20000"/>
        </a:spcBef>
        <a:spcAft>
          <a:spcPct val="0"/>
        </a:spcAft>
        <a:buClr>
          <a:srgbClr val="CDADD9"/>
        </a:buClr>
        <a:buChar char="»"/>
        <a:defRPr sz="2000">
          <a:solidFill>
            <a:srgbClr val="CCFFFF"/>
          </a:solidFill>
          <a:latin typeface="+mn-lt"/>
        </a:defRPr>
      </a:lvl8pPr>
      <a:lvl9pPr marL="3886103" indent="-228594" algn="l" rtl="0" eaLnBrk="1" fontAlgn="base" hangingPunct="1">
        <a:spcBef>
          <a:spcPct val="20000"/>
        </a:spcBef>
        <a:spcAft>
          <a:spcPct val="0"/>
        </a:spcAft>
        <a:buClr>
          <a:srgbClr val="CDADD9"/>
        </a:buClr>
        <a:buChar char="»"/>
        <a:defRPr sz="2000">
          <a:solidFill>
            <a:srgbClr val="CCFFFF"/>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213559065"/>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Rounded MT Bold" pitchFamily="34" charset="0"/>
        </a:defRPr>
      </a:lvl2pPr>
      <a:lvl3pPr algn="l" rtl="0" eaLnBrk="1" fontAlgn="base" hangingPunct="1">
        <a:spcBef>
          <a:spcPct val="0"/>
        </a:spcBef>
        <a:spcAft>
          <a:spcPct val="0"/>
        </a:spcAft>
        <a:defRPr sz="3600">
          <a:solidFill>
            <a:schemeClr val="tx1"/>
          </a:solidFill>
          <a:latin typeface="Arial Rounded MT Bold" pitchFamily="34" charset="0"/>
        </a:defRPr>
      </a:lvl3pPr>
      <a:lvl4pPr algn="l" rtl="0" eaLnBrk="1" fontAlgn="base" hangingPunct="1">
        <a:spcBef>
          <a:spcPct val="0"/>
        </a:spcBef>
        <a:spcAft>
          <a:spcPct val="0"/>
        </a:spcAft>
        <a:defRPr sz="3600">
          <a:solidFill>
            <a:schemeClr val="tx1"/>
          </a:solidFill>
          <a:latin typeface="Arial Rounded MT Bold" pitchFamily="34" charset="0"/>
        </a:defRPr>
      </a:lvl4pPr>
      <a:lvl5pPr algn="l" rtl="0" eaLnBrk="1" fontAlgn="base" hangingPunct="1">
        <a:spcBef>
          <a:spcPct val="0"/>
        </a:spcBef>
        <a:spcAft>
          <a:spcPct val="0"/>
        </a:spcAft>
        <a:defRPr sz="3600">
          <a:solidFill>
            <a:schemeClr val="tx1"/>
          </a:solidFill>
          <a:latin typeface="Arial Rounded MT Bold" pitchFamily="34" charset="0"/>
        </a:defRPr>
      </a:lvl5pPr>
      <a:lvl6pPr marL="457200" algn="l" rtl="0" eaLnBrk="1" fontAlgn="base" hangingPunct="1">
        <a:spcBef>
          <a:spcPct val="0"/>
        </a:spcBef>
        <a:spcAft>
          <a:spcPct val="0"/>
        </a:spcAft>
        <a:defRPr sz="3600">
          <a:solidFill>
            <a:schemeClr val="tx1"/>
          </a:solidFill>
          <a:latin typeface="Arial Rounded MT Bold" pitchFamily="34" charset="0"/>
        </a:defRPr>
      </a:lvl6pPr>
      <a:lvl7pPr marL="914400" algn="l" rtl="0" eaLnBrk="1" fontAlgn="base" hangingPunct="1">
        <a:spcBef>
          <a:spcPct val="0"/>
        </a:spcBef>
        <a:spcAft>
          <a:spcPct val="0"/>
        </a:spcAft>
        <a:defRPr sz="3600">
          <a:solidFill>
            <a:schemeClr val="tx1"/>
          </a:solidFill>
          <a:latin typeface="Arial Rounded MT Bold" pitchFamily="34" charset="0"/>
        </a:defRPr>
      </a:lvl7pPr>
      <a:lvl8pPr marL="1371600" algn="l" rtl="0" eaLnBrk="1" fontAlgn="base" hangingPunct="1">
        <a:spcBef>
          <a:spcPct val="0"/>
        </a:spcBef>
        <a:spcAft>
          <a:spcPct val="0"/>
        </a:spcAft>
        <a:defRPr sz="3600">
          <a:solidFill>
            <a:schemeClr val="tx1"/>
          </a:solidFill>
          <a:latin typeface="Arial Rounded MT Bold" pitchFamily="34" charset="0"/>
        </a:defRPr>
      </a:lvl8pPr>
      <a:lvl9pPr marL="1828800" algn="l" rtl="0" eaLnBrk="1" fontAlgn="base" hangingPunct="1">
        <a:spcBef>
          <a:spcPct val="0"/>
        </a:spcBef>
        <a:spcAft>
          <a:spcPct val="0"/>
        </a:spcAft>
        <a:defRPr sz="3600">
          <a:solidFill>
            <a:schemeClr val="tx1"/>
          </a:solidFill>
          <a:latin typeface="Arial Rounded MT Bold" pitchFamily="34" charset="0"/>
        </a:defRPr>
      </a:lvl9pPr>
    </p:titleStyle>
    <p:bodyStyle>
      <a:lvl1pPr marL="342900" indent="-342900" algn="l" rtl="0" eaLnBrk="1" fontAlgn="base" hangingPunct="1">
        <a:spcBef>
          <a:spcPct val="20000"/>
        </a:spcBef>
        <a:spcAft>
          <a:spcPct val="0"/>
        </a:spcAft>
        <a:buClr>
          <a:srgbClr val="CDADD9"/>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DADD9"/>
        </a:buClr>
        <a:buChar char="–"/>
        <a:defRPr sz="2800">
          <a:solidFill>
            <a:srgbClr val="FFFFCC"/>
          </a:solidFill>
          <a:latin typeface="+mn-lt"/>
        </a:defRPr>
      </a:lvl2pPr>
      <a:lvl3pPr marL="1143000" indent="-228600" algn="l" rtl="0" eaLnBrk="1" fontAlgn="base" hangingPunct="1">
        <a:spcBef>
          <a:spcPct val="20000"/>
        </a:spcBef>
        <a:spcAft>
          <a:spcPct val="0"/>
        </a:spcAft>
        <a:buClr>
          <a:srgbClr val="CDADD9"/>
        </a:buClr>
        <a:buChar char="•"/>
        <a:defRPr sz="2400">
          <a:solidFill>
            <a:srgbClr val="CCFFFF"/>
          </a:solidFill>
          <a:latin typeface="+mn-lt"/>
        </a:defRPr>
      </a:lvl3pPr>
      <a:lvl4pPr marL="1600200" indent="-228600" algn="l" rtl="0" eaLnBrk="1" fontAlgn="base" hangingPunct="1">
        <a:spcBef>
          <a:spcPct val="20000"/>
        </a:spcBef>
        <a:spcAft>
          <a:spcPct val="0"/>
        </a:spcAft>
        <a:buClr>
          <a:srgbClr val="CDADD9"/>
        </a:buClr>
        <a:buChar char="–"/>
        <a:defRPr sz="2000">
          <a:solidFill>
            <a:srgbClr val="CCFFFF"/>
          </a:solidFill>
          <a:latin typeface="+mn-lt"/>
        </a:defRPr>
      </a:lvl4pPr>
      <a:lvl5pPr marL="2057400" indent="-228600" algn="l" rtl="0" eaLnBrk="1" fontAlgn="base" hangingPunct="1">
        <a:spcBef>
          <a:spcPct val="20000"/>
        </a:spcBef>
        <a:spcAft>
          <a:spcPct val="0"/>
        </a:spcAft>
        <a:buClr>
          <a:srgbClr val="CDADD9"/>
        </a:buClr>
        <a:buChar char="»"/>
        <a:defRPr sz="2000">
          <a:solidFill>
            <a:srgbClr val="CCFFFF"/>
          </a:solidFill>
          <a:latin typeface="+mn-lt"/>
        </a:defRPr>
      </a:lvl5pPr>
      <a:lvl6pPr marL="2514600" indent="-228600" algn="l" rtl="0" eaLnBrk="1" fontAlgn="base" hangingPunct="1">
        <a:spcBef>
          <a:spcPct val="20000"/>
        </a:spcBef>
        <a:spcAft>
          <a:spcPct val="0"/>
        </a:spcAft>
        <a:buClr>
          <a:srgbClr val="CDADD9"/>
        </a:buClr>
        <a:buChar char="»"/>
        <a:defRPr sz="2000">
          <a:solidFill>
            <a:srgbClr val="CCFFFF"/>
          </a:solidFill>
          <a:latin typeface="+mn-lt"/>
        </a:defRPr>
      </a:lvl6pPr>
      <a:lvl7pPr marL="2971800" indent="-228600" algn="l" rtl="0" eaLnBrk="1" fontAlgn="base" hangingPunct="1">
        <a:spcBef>
          <a:spcPct val="20000"/>
        </a:spcBef>
        <a:spcAft>
          <a:spcPct val="0"/>
        </a:spcAft>
        <a:buClr>
          <a:srgbClr val="CDADD9"/>
        </a:buClr>
        <a:buChar char="»"/>
        <a:defRPr sz="2000">
          <a:solidFill>
            <a:srgbClr val="CCFFFF"/>
          </a:solidFill>
          <a:latin typeface="+mn-lt"/>
        </a:defRPr>
      </a:lvl7pPr>
      <a:lvl8pPr marL="3429000" indent="-228600" algn="l" rtl="0" eaLnBrk="1" fontAlgn="base" hangingPunct="1">
        <a:spcBef>
          <a:spcPct val="20000"/>
        </a:spcBef>
        <a:spcAft>
          <a:spcPct val="0"/>
        </a:spcAft>
        <a:buClr>
          <a:srgbClr val="CDADD9"/>
        </a:buClr>
        <a:buChar char="»"/>
        <a:defRPr sz="2000">
          <a:solidFill>
            <a:srgbClr val="CCFFFF"/>
          </a:solidFill>
          <a:latin typeface="+mn-lt"/>
        </a:defRPr>
      </a:lvl8pPr>
      <a:lvl9pPr marL="3886200" indent="-228600" algn="l" rtl="0" eaLnBrk="1" fontAlgn="base" hangingPunct="1">
        <a:spcBef>
          <a:spcPct val="20000"/>
        </a:spcBef>
        <a:spcAft>
          <a:spcPct val="0"/>
        </a:spcAft>
        <a:buClr>
          <a:srgbClr val="CDADD9"/>
        </a:buClr>
        <a:buChar char="»"/>
        <a:defRPr sz="2000">
          <a:solidFill>
            <a:srgbClr val="CC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45000">
              <a:srgbClr val="FFFFFF"/>
            </a:gs>
            <a:gs pos="100000">
              <a:srgbClr val="B7B7CF"/>
            </a:gs>
          </a:gsLst>
          <a:lin ang="5400000"/>
        </a:gra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0668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1027" name="Title Placeholder 1"/>
          <p:cNvSpPr>
            <a:spLocks noGrp="1"/>
          </p:cNvSpPr>
          <p:nvPr>
            <p:ph type="title"/>
          </p:nvPr>
        </p:nvSpPr>
        <p:spPr bwMode="auto">
          <a:xfrm>
            <a:off x="1371600" y="3810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5240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rot="5400000">
            <a:off x="-1112837" y="5075237"/>
            <a:ext cx="2895600" cy="365125"/>
          </a:xfrm>
          <a:prstGeom prst="rect">
            <a:avLst/>
          </a:prstGeom>
          <a:ln>
            <a:noFill/>
          </a:ln>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defRPr>
            </a:lvl1pPr>
          </a:lstStyle>
          <a:p>
            <a:pPr>
              <a:defRPr/>
            </a:pPr>
            <a:endParaRPr lang="th-TH" altLang="en-US">
              <a:solidFill>
                <a:prstClr val="white"/>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138318433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bg1"/>
          </a:solidFill>
          <a:latin typeface="Vectora LT Std Light" pitchFamily="34" charset="0"/>
          <a:ea typeface="+mj-ea"/>
          <a:cs typeface="+mj-cs"/>
        </a:defRPr>
      </a:lvl1pPr>
      <a:lvl2pPr algn="l" rtl="0" eaLnBrk="0" fontAlgn="base" hangingPunct="0">
        <a:spcBef>
          <a:spcPct val="0"/>
        </a:spcBef>
        <a:spcAft>
          <a:spcPct val="0"/>
        </a:spcAft>
        <a:defRPr sz="2800" b="1">
          <a:solidFill>
            <a:schemeClr val="bg1"/>
          </a:solidFill>
          <a:latin typeface="Vectora LT Std Light" pitchFamily="34" charset="0"/>
        </a:defRPr>
      </a:lvl2pPr>
      <a:lvl3pPr algn="l" rtl="0" eaLnBrk="0" fontAlgn="base" hangingPunct="0">
        <a:spcBef>
          <a:spcPct val="0"/>
        </a:spcBef>
        <a:spcAft>
          <a:spcPct val="0"/>
        </a:spcAft>
        <a:defRPr sz="2800" b="1">
          <a:solidFill>
            <a:schemeClr val="bg1"/>
          </a:solidFill>
          <a:latin typeface="Vectora LT Std Light" pitchFamily="34" charset="0"/>
        </a:defRPr>
      </a:lvl3pPr>
      <a:lvl4pPr algn="l" rtl="0" eaLnBrk="0" fontAlgn="base" hangingPunct="0">
        <a:spcBef>
          <a:spcPct val="0"/>
        </a:spcBef>
        <a:spcAft>
          <a:spcPct val="0"/>
        </a:spcAft>
        <a:defRPr sz="2800" b="1">
          <a:solidFill>
            <a:schemeClr val="bg1"/>
          </a:solidFill>
          <a:latin typeface="Vectora LT Std Light" pitchFamily="34" charset="0"/>
        </a:defRPr>
      </a:lvl4pPr>
      <a:lvl5pPr algn="l" rtl="0" eaLnBrk="0" fontAlgn="base" hangingPunct="0">
        <a:spcBef>
          <a:spcPct val="0"/>
        </a:spcBef>
        <a:spcAft>
          <a:spcPct val="0"/>
        </a:spcAft>
        <a:defRPr sz="2800" b="1">
          <a:solidFill>
            <a:schemeClr val="bg1"/>
          </a:solidFill>
          <a:latin typeface="Vectora LT Std Light" pitchFamily="34" charset="0"/>
        </a:defRPr>
      </a:lvl5pPr>
      <a:lvl6pPr marL="457200" algn="r" rtl="0" fontAlgn="base">
        <a:spcBef>
          <a:spcPct val="0"/>
        </a:spcBef>
        <a:spcAft>
          <a:spcPct val="0"/>
        </a:spcAft>
        <a:defRPr sz="4000" b="1">
          <a:solidFill>
            <a:srgbClr val="742A66"/>
          </a:solidFill>
          <a:latin typeface="Vectora LT Std Light" pitchFamily="34" charset="0"/>
        </a:defRPr>
      </a:lvl6pPr>
      <a:lvl7pPr marL="914400" algn="r" rtl="0" fontAlgn="base">
        <a:spcBef>
          <a:spcPct val="0"/>
        </a:spcBef>
        <a:spcAft>
          <a:spcPct val="0"/>
        </a:spcAft>
        <a:defRPr sz="4000" b="1">
          <a:solidFill>
            <a:srgbClr val="742A66"/>
          </a:solidFill>
          <a:latin typeface="Vectora LT Std Light" pitchFamily="34" charset="0"/>
        </a:defRPr>
      </a:lvl7pPr>
      <a:lvl8pPr marL="1371600" algn="r" rtl="0" fontAlgn="base">
        <a:spcBef>
          <a:spcPct val="0"/>
        </a:spcBef>
        <a:spcAft>
          <a:spcPct val="0"/>
        </a:spcAft>
        <a:defRPr sz="4000" b="1">
          <a:solidFill>
            <a:srgbClr val="742A66"/>
          </a:solidFill>
          <a:latin typeface="Vectora LT Std Light" pitchFamily="34" charset="0"/>
        </a:defRPr>
      </a:lvl8pPr>
      <a:lvl9pPr marL="1828800" algn="r" rtl="0" fontAlgn="base">
        <a:spcBef>
          <a:spcPct val="0"/>
        </a:spcBef>
        <a:spcAft>
          <a:spcPct val="0"/>
        </a:spcAft>
        <a:defRPr sz="4000" b="1">
          <a:solidFill>
            <a:srgbClr val="742A66"/>
          </a:solidFill>
          <a:latin typeface="Vectora LT Std Light"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redbook.solutions.aap.org/book.aspx?bookid=148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cdc.gov/preconception/showyourlove/index.html" TargetMode="External"/><Relationship Id="rId3" Type="http://schemas.openxmlformats.org/officeDocument/2006/relationships/hyperlink" Target="http://www.who.int/nutrition/publications/micronutrients/9241594012/en" TargetMode="External"/><Relationship Id="rId7" Type="http://schemas.openxmlformats.org/officeDocument/2006/relationships/hyperlink" Target="http://beforeandbeyond.org/" TargetMode="External"/><Relationship Id="rId2" Type="http://schemas.openxmlformats.org/officeDocument/2006/relationships/hyperlink" Target="http://www.who.int/maternal_child_adolescent/documents/concensus_preconception_care/en/" TargetMode="External"/><Relationship Id="rId1" Type="http://schemas.openxmlformats.org/officeDocument/2006/relationships/slideLayout" Target="../slideLayouts/slideLayout2.xml"/><Relationship Id="rId6" Type="http://schemas.openxmlformats.org/officeDocument/2006/relationships/hyperlink" Target="http://www.ffinetwork.org/" TargetMode="External"/><Relationship Id="rId5" Type="http://schemas.openxmlformats.org/officeDocument/2006/relationships/hyperlink" Target="http://www.cdc.gov/preconception/hcp/recommendations.html" TargetMode="External"/><Relationship Id="rId4" Type="http://schemas.openxmlformats.org/officeDocument/2006/relationships/hyperlink" Target="http://www.marchofdimes.org/nursing/index.bm2?cid=00000003&amp;spid=ne_s2_1_3_2&amp;tpid=ne_sm01_preconception_hom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dc.gov/preconception/overview.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cdc.gov/ncbddd/birthdefects/prevention.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a:xfrm>
            <a:off x="651756" y="1460818"/>
            <a:ext cx="7992888" cy="2232248"/>
          </a:xfrm>
        </p:spPr>
        <p:txBody>
          <a:bodyPr/>
          <a:lstStyle/>
          <a:p>
            <a:r>
              <a:rPr lang="es-ES" sz="3800" b="1" dirty="0" smtClean="0">
                <a:solidFill>
                  <a:schemeClr val="tx2"/>
                </a:solidFill>
              </a:rPr>
              <a:t>Introducción a "Salud antes de la concepción" para profesionales de vigilancia de defectos de nacimiento </a:t>
            </a:r>
          </a:p>
        </p:txBody>
      </p:sp>
      <p:sp>
        <p:nvSpPr>
          <p:cNvPr id="8" name="Rectangle 16"/>
          <p:cNvSpPr>
            <a:spLocks noChangeArrowheads="1"/>
          </p:cNvSpPr>
          <p:nvPr/>
        </p:nvSpPr>
        <p:spPr bwMode="auto">
          <a:xfrm>
            <a:off x="1295400" y="5638800"/>
            <a:ext cx="6705600" cy="457200"/>
          </a:xfrm>
          <a:prstGeom prst="rect">
            <a:avLst/>
          </a:prstGeom>
          <a:noFill/>
          <a:ln w="9525">
            <a:noFill/>
            <a:miter lim="800000"/>
            <a:headEnd/>
            <a:tailEnd/>
          </a:ln>
        </p:spPr>
        <p:txBody>
          <a:bodyPr/>
          <a:lstStyle/>
          <a:p>
            <a:pPr algn="ctr">
              <a:spcBef>
                <a:spcPct val="20000"/>
              </a:spcBef>
              <a:buClr>
                <a:schemeClr val="bg1"/>
              </a:buClr>
            </a:pPr>
            <a:r>
              <a:rPr lang="es-ES" sz="900" b="1" dirty="0">
                <a:solidFill>
                  <a:schemeClr val="tx2"/>
                </a:solidFill>
                <a:latin typeface="Tahoma" pitchFamily="34" charset="0"/>
              </a:rPr>
              <a:t>Descargo de responsabilidad: Los hallazgos y conclusiones en esta presentación no han sido difundidos formalmente por los Centros para el Control y la Prevención de Enfermedades y no debe interpretarse que representan decisiones o políticas de ninguna agencia.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525" y="353594"/>
            <a:ext cx="8229600" cy="681975"/>
          </a:xfrm>
        </p:spPr>
        <p:txBody>
          <a:bodyPr/>
          <a:lstStyle/>
          <a:p>
            <a:r>
              <a:rPr lang="es-ES" sz="3200" b="1" dirty="0" smtClean="0">
                <a:solidFill>
                  <a:schemeClr val="accent1">
                    <a:lumMod val="50000"/>
                  </a:schemeClr>
                </a:solidFill>
                <a:latin typeface="+mn-lt"/>
              </a:rPr>
              <a:t>Fuentes de ácido fólico</a:t>
            </a:r>
            <a:endParaRPr lang="es-ES" sz="3200" b="1" dirty="0">
              <a:solidFill>
                <a:schemeClr val="accent1">
                  <a:lumMod val="50000"/>
                </a:schemeClr>
              </a:solidFill>
              <a:latin typeface="+mn-lt"/>
            </a:endParaRPr>
          </a:p>
        </p:txBody>
      </p:sp>
      <p:sp>
        <p:nvSpPr>
          <p:cNvPr id="29701" name="Text Box 14"/>
          <p:cNvSpPr txBox="1">
            <a:spLocks noChangeArrowheads="1"/>
          </p:cNvSpPr>
          <p:nvPr/>
        </p:nvSpPr>
        <p:spPr bwMode="auto">
          <a:xfrm>
            <a:off x="3399238" y="1271756"/>
            <a:ext cx="4460875" cy="646331"/>
          </a:xfrm>
          <a:prstGeom prst="rect">
            <a:avLst/>
          </a:prstGeom>
          <a:noFill/>
          <a:ln w="9525">
            <a:noFill/>
            <a:miter lim="800000"/>
            <a:headEnd/>
            <a:tailEnd/>
          </a:ln>
        </p:spPr>
        <p:txBody>
          <a:bodyPr>
            <a:spAutoFit/>
          </a:bodyPr>
          <a:lstStyle/>
          <a:p>
            <a:pPr eaLnBrk="0" hangingPunct="0"/>
            <a:r>
              <a:rPr lang="es-ES" b="1" u="sng" dirty="0">
                <a:solidFill>
                  <a:schemeClr val="tx2"/>
                </a:solidFill>
              </a:rPr>
              <a:t>Pastillas</a:t>
            </a:r>
            <a:r>
              <a:rPr lang="es-ES" b="1" dirty="0">
                <a:solidFill>
                  <a:schemeClr val="tx2"/>
                </a:solidFill>
              </a:rPr>
              <a:t>… suplementos alimentarios que contienen ácido fólico </a:t>
            </a:r>
          </a:p>
        </p:txBody>
      </p:sp>
      <p:pic>
        <p:nvPicPr>
          <p:cNvPr id="29705" name="Picture 10" descr="Picture of pills." title="Picture"/>
          <p:cNvPicPr>
            <a:picLocks noChangeAspect="1" noChangeArrowheads="1"/>
          </p:cNvPicPr>
          <p:nvPr/>
        </p:nvPicPr>
        <p:blipFill>
          <a:blip r:embed="rId3" cstate="print"/>
          <a:srcRect t="18694"/>
          <a:stretch>
            <a:fillRect/>
          </a:stretch>
        </p:blipFill>
        <p:spPr bwMode="auto">
          <a:xfrm>
            <a:off x="484588" y="1152912"/>
            <a:ext cx="2760663" cy="1381125"/>
          </a:xfrm>
          <a:prstGeom prst="rect">
            <a:avLst/>
          </a:prstGeom>
          <a:noFill/>
          <a:ln w="9525">
            <a:noFill/>
            <a:miter lim="800000"/>
            <a:headEnd/>
            <a:tailEnd/>
          </a:ln>
        </p:spPr>
      </p:pic>
      <p:sp>
        <p:nvSpPr>
          <p:cNvPr id="29700" name="Text Box 13"/>
          <p:cNvSpPr txBox="1">
            <a:spLocks noChangeArrowheads="1"/>
          </p:cNvSpPr>
          <p:nvPr/>
        </p:nvSpPr>
        <p:spPr bwMode="auto">
          <a:xfrm>
            <a:off x="4686212" y="3021933"/>
            <a:ext cx="3648075" cy="923330"/>
          </a:xfrm>
          <a:prstGeom prst="rect">
            <a:avLst/>
          </a:prstGeom>
          <a:noFill/>
          <a:ln w="9525">
            <a:noFill/>
            <a:miter lim="800000"/>
            <a:headEnd/>
            <a:tailEnd/>
          </a:ln>
        </p:spPr>
        <p:txBody>
          <a:bodyPr>
            <a:spAutoFit/>
          </a:bodyPr>
          <a:lstStyle/>
          <a:p>
            <a:pPr eaLnBrk="0" hangingPunct="0"/>
            <a:r>
              <a:rPr lang="es-ES" b="1" u="sng" dirty="0">
                <a:solidFill>
                  <a:schemeClr val="tx2"/>
                </a:solidFill>
              </a:rPr>
              <a:t>Enriquecimiento</a:t>
            </a:r>
            <a:r>
              <a:rPr lang="es-ES" b="1" dirty="0">
                <a:solidFill>
                  <a:schemeClr val="tx2"/>
                </a:solidFill>
              </a:rPr>
              <a:t>… ácido fólico que se agrega a los alimentos (harina, arroz, pasta, cereales para el desayuno)</a:t>
            </a:r>
          </a:p>
        </p:txBody>
      </p:sp>
      <p:pic>
        <p:nvPicPr>
          <p:cNvPr id="29704" name="Picture 12" descr="Picture of bread." title="Picture"/>
          <p:cNvPicPr>
            <a:picLocks noChangeAspect="1"/>
          </p:cNvPicPr>
          <p:nvPr/>
        </p:nvPicPr>
        <p:blipFill>
          <a:blip r:embed="rId4" cstate="print"/>
          <a:srcRect/>
          <a:stretch>
            <a:fillRect/>
          </a:stretch>
        </p:blipFill>
        <p:spPr bwMode="auto">
          <a:xfrm>
            <a:off x="1852525" y="2916563"/>
            <a:ext cx="2717800" cy="1506538"/>
          </a:xfrm>
          <a:prstGeom prst="rect">
            <a:avLst/>
          </a:prstGeom>
          <a:noFill/>
          <a:ln w="9525">
            <a:noFill/>
            <a:miter lim="800000"/>
            <a:headEnd/>
            <a:tailEnd/>
          </a:ln>
        </p:spPr>
      </p:pic>
      <p:sp>
        <p:nvSpPr>
          <p:cNvPr id="29699" name="Text Box 12"/>
          <p:cNvSpPr txBox="1">
            <a:spLocks noChangeArrowheads="1"/>
          </p:cNvSpPr>
          <p:nvPr/>
        </p:nvSpPr>
        <p:spPr bwMode="auto">
          <a:xfrm>
            <a:off x="5148064" y="4882956"/>
            <a:ext cx="3848100" cy="923330"/>
          </a:xfrm>
          <a:prstGeom prst="rect">
            <a:avLst/>
          </a:prstGeom>
          <a:noFill/>
          <a:ln w="9525">
            <a:noFill/>
            <a:miter lim="800000"/>
            <a:headEnd/>
            <a:tailEnd/>
          </a:ln>
        </p:spPr>
        <p:txBody>
          <a:bodyPr>
            <a:spAutoFit/>
          </a:bodyPr>
          <a:lstStyle/>
          <a:p>
            <a:pPr eaLnBrk="0" hangingPunct="0"/>
            <a:r>
              <a:rPr lang="es-ES" b="1" u="sng" dirty="0">
                <a:solidFill>
                  <a:schemeClr val="tx2"/>
                </a:solidFill>
              </a:rPr>
              <a:t>Alimentación</a:t>
            </a:r>
            <a:r>
              <a:rPr lang="es-ES" b="1" dirty="0">
                <a:solidFill>
                  <a:schemeClr val="tx2"/>
                </a:solidFill>
              </a:rPr>
              <a:t>… alimentos naturales como verduras, frutas, frijoles, levadura, hígado</a:t>
            </a:r>
          </a:p>
        </p:txBody>
      </p:sp>
      <p:pic>
        <p:nvPicPr>
          <p:cNvPr id="29703" name="Picture 8" descr="Picture of leafy greens." title="Picture"/>
          <p:cNvPicPr>
            <a:picLocks noChangeAspect="1"/>
          </p:cNvPicPr>
          <p:nvPr/>
        </p:nvPicPr>
        <p:blipFill>
          <a:blip r:embed="rId5" cstate="print"/>
          <a:srcRect r="10898"/>
          <a:stretch>
            <a:fillRect/>
          </a:stretch>
        </p:blipFill>
        <p:spPr bwMode="auto">
          <a:xfrm>
            <a:off x="2277864" y="4819675"/>
            <a:ext cx="2803525" cy="1417637"/>
          </a:xfrm>
          <a:prstGeom prst="rect">
            <a:avLst/>
          </a:prstGeom>
          <a:noFill/>
          <a:ln w="9525">
            <a:noFill/>
            <a:miter lim="800000"/>
            <a:headEnd/>
            <a:tailEnd/>
          </a:ln>
        </p:spPr>
      </p:pic>
      <p:sp>
        <p:nvSpPr>
          <p:cNvPr id="29706" name="Text Box 9"/>
          <p:cNvSpPr txBox="1">
            <a:spLocks noChangeArrowheads="1"/>
          </p:cNvSpPr>
          <p:nvPr/>
        </p:nvSpPr>
        <p:spPr bwMode="auto">
          <a:xfrm>
            <a:off x="0" y="6565027"/>
            <a:ext cx="3425938" cy="246221"/>
          </a:xfrm>
          <a:prstGeom prst="rect">
            <a:avLst/>
          </a:prstGeom>
          <a:noFill/>
          <a:ln w="9525">
            <a:noFill/>
            <a:miter lim="800000"/>
            <a:headEnd/>
            <a:tailEnd/>
          </a:ln>
        </p:spPr>
        <p:txBody>
          <a:bodyPr wrap="none">
            <a:spAutoFit/>
          </a:bodyPr>
          <a:lstStyle/>
          <a:p>
            <a:r>
              <a:rPr lang="es-ES" sz="1000" dirty="0" smtClean="0">
                <a:solidFill>
                  <a:schemeClr val="tx2"/>
                </a:solidFill>
                <a:latin typeface="+mn-lt"/>
              </a:rPr>
              <a:t>Fuente: CDC. MMWR Recomm Rep 1992 Sep 11;41(RR-14):1-7</a:t>
            </a:r>
          </a:p>
        </p:txBody>
      </p:sp>
    </p:spTree>
    <p:extLst>
      <p:ext uri="{BB962C8B-B14F-4D97-AF65-F5344CB8AC3E}">
        <p14:creationId xmlns:p14="http://schemas.microsoft.com/office/powerpoint/2010/main" val="260352847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6500" y="482621"/>
            <a:ext cx="8229600" cy="1143000"/>
          </a:xfrm>
        </p:spPr>
        <p:txBody>
          <a:bodyPr/>
          <a:lstStyle/>
          <a:p>
            <a:pPr lvl="0"/>
            <a:r>
              <a:rPr lang="es-ES" sz="2800" b="1" dirty="0">
                <a:solidFill>
                  <a:srgbClr val="1F497D"/>
                </a:solidFill>
              </a:rPr>
              <a:t>400 microgramos de ácido fólico durante el periodo de periconcepción:</a:t>
            </a:r>
            <a:r>
              <a:rPr dirty="0"/>
              <a:t/>
            </a:r>
            <a:br>
              <a:rPr dirty="0"/>
            </a:br>
            <a:r>
              <a:rPr lang="es-ES" sz="2800" b="1" dirty="0">
                <a:solidFill>
                  <a:srgbClr val="1F497D"/>
                </a:solidFill>
              </a:rPr>
              <a:t>Reducción del riesgo relativo</a:t>
            </a:r>
            <a:r>
              <a:rPr dirty="0"/>
              <a:t/>
            </a:r>
            <a:br>
              <a:rPr dirty="0"/>
            </a:br>
            <a:endParaRPr lang="es-ES" dirty="0"/>
          </a:p>
        </p:txBody>
      </p:sp>
      <p:grpSp>
        <p:nvGrpSpPr>
          <p:cNvPr id="2" name="Gruppo 54" descr="Graphic showing the 72% decrease in risk of Anencephaly-Spina Bifida with folic acid supplementation as reported by randomized controlled trials and meta-analysis." title="Graphic"/>
          <p:cNvGrpSpPr/>
          <p:nvPr/>
        </p:nvGrpSpPr>
        <p:grpSpPr>
          <a:xfrm>
            <a:off x="72008" y="1556792"/>
            <a:ext cx="3563888" cy="2088232"/>
            <a:chOff x="72008" y="1556792"/>
            <a:chExt cx="3563888" cy="2088232"/>
          </a:xfrm>
        </p:grpSpPr>
        <p:sp>
          <p:nvSpPr>
            <p:cNvPr id="48" name="Rettangolo arrotondato 47"/>
            <p:cNvSpPr/>
            <p:nvPr/>
          </p:nvSpPr>
          <p:spPr>
            <a:xfrm>
              <a:off x="72008" y="1556792"/>
              <a:ext cx="3563888" cy="20882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nvGrpSpPr>
            <p:cNvPr id="3" name="Gruppo 33"/>
            <p:cNvGrpSpPr/>
            <p:nvPr/>
          </p:nvGrpSpPr>
          <p:grpSpPr>
            <a:xfrm>
              <a:off x="337017" y="1671218"/>
              <a:ext cx="3211135" cy="1942062"/>
              <a:chOff x="337017" y="1959250"/>
              <a:chExt cx="3211135" cy="1942062"/>
            </a:xfrm>
          </p:grpSpPr>
          <p:sp>
            <p:nvSpPr>
              <p:cNvPr id="28" name="CasellaDiTesto 27"/>
              <p:cNvSpPr txBox="1"/>
              <p:nvPr/>
            </p:nvSpPr>
            <p:spPr>
              <a:xfrm>
                <a:off x="379592" y="1959250"/>
                <a:ext cx="2767104" cy="461665"/>
              </a:xfrm>
              <a:prstGeom prst="rect">
                <a:avLst/>
              </a:prstGeom>
              <a:noFill/>
            </p:spPr>
            <p:txBody>
              <a:bodyPr wrap="none" rtlCol="0">
                <a:spAutoFit/>
              </a:bodyPr>
              <a:lstStyle/>
              <a:p>
                <a:pPr algn="ctr"/>
                <a:r>
                  <a:rPr lang="es-ES" sz="1200" b="1" dirty="0" err="1" smtClean="0">
                    <a:solidFill>
                      <a:schemeClr val="tx2"/>
                    </a:solidFill>
                  </a:rPr>
                  <a:t>Metanálisis</a:t>
                </a:r>
                <a:r>
                  <a:rPr lang="es-ES" sz="1200" b="1" dirty="0" smtClean="0">
                    <a:solidFill>
                      <a:schemeClr val="tx2"/>
                    </a:solidFill>
                  </a:rPr>
                  <a:t> de</a:t>
                </a:r>
                <a:endParaRPr lang="es-ES" sz="1200" b="1" dirty="0">
                  <a:solidFill>
                    <a:schemeClr val="tx2"/>
                  </a:solidFill>
                </a:endParaRPr>
              </a:p>
              <a:p>
                <a:pPr algn="ctr"/>
                <a:r>
                  <a:rPr lang="es-ES" sz="1200" b="1" dirty="0">
                    <a:solidFill>
                      <a:schemeClr val="tx2"/>
                    </a:solidFill>
                  </a:rPr>
                  <a:t>e</a:t>
                </a:r>
                <a:r>
                  <a:rPr lang="es-ES" sz="1200" b="1" dirty="0" smtClean="0">
                    <a:solidFill>
                      <a:schemeClr val="tx2"/>
                    </a:solidFill>
                  </a:rPr>
                  <a:t>nsayos aleatorizados controlados</a:t>
                </a:r>
              </a:p>
            </p:txBody>
          </p:sp>
          <p:sp>
            <p:nvSpPr>
              <p:cNvPr id="30" name="Freccia in giù 29"/>
              <p:cNvSpPr/>
              <p:nvPr/>
            </p:nvSpPr>
            <p:spPr>
              <a:xfrm>
                <a:off x="1122320" y="2481727"/>
                <a:ext cx="1204712" cy="112242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72 %</a:t>
                </a:r>
                <a:endParaRPr lang="es-ES" sz="1600" b="1" dirty="0">
                  <a:solidFill>
                    <a:schemeClr val="bg1"/>
                  </a:solidFill>
                </a:endParaRPr>
              </a:p>
            </p:txBody>
          </p:sp>
          <p:sp>
            <p:nvSpPr>
              <p:cNvPr id="29" name="CasellaDiTesto 28"/>
              <p:cNvSpPr txBox="1"/>
              <p:nvPr/>
            </p:nvSpPr>
            <p:spPr>
              <a:xfrm>
                <a:off x="337017" y="3531980"/>
                <a:ext cx="3211135" cy="369332"/>
              </a:xfrm>
              <a:prstGeom prst="rect">
                <a:avLst/>
              </a:prstGeom>
              <a:noFill/>
            </p:spPr>
            <p:txBody>
              <a:bodyPr wrap="none" rtlCol="0">
                <a:spAutoFit/>
              </a:bodyPr>
              <a:lstStyle/>
              <a:p>
                <a:r>
                  <a:rPr lang="es-ES" b="1" dirty="0" smtClean="0">
                    <a:solidFill>
                      <a:schemeClr val="tx2"/>
                    </a:solidFill>
                  </a:rPr>
                  <a:t>Anencefalia; espina bífida</a:t>
                </a:r>
                <a:endParaRPr lang="es-ES" b="1" dirty="0">
                  <a:solidFill>
                    <a:schemeClr val="tx2"/>
                  </a:solidFill>
                </a:endParaRPr>
              </a:p>
            </p:txBody>
          </p:sp>
        </p:grpSp>
      </p:grpSp>
      <p:grpSp>
        <p:nvGrpSpPr>
          <p:cNvPr id="4" name="Gruppo 55" descr="Graphic showing the 28% decrease in the risk of heart defects and 30% decrease in cleft lip due to folic acid supplementation, as reported by observational studies and meta-analysis." title="Graphic"/>
          <p:cNvGrpSpPr/>
          <p:nvPr/>
        </p:nvGrpSpPr>
        <p:grpSpPr>
          <a:xfrm>
            <a:off x="3888432" y="1556792"/>
            <a:ext cx="5097572" cy="2088232"/>
            <a:chOff x="3888432" y="1556792"/>
            <a:chExt cx="5097572" cy="2088232"/>
          </a:xfrm>
        </p:grpSpPr>
        <p:sp>
          <p:nvSpPr>
            <p:cNvPr id="49" name="Rettangolo arrotondato 48"/>
            <p:cNvSpPr/>
            <p:nvPr/>
          </p:nvSpPr>
          <p:spPr>
            <a:xfrm>
              <a:off x="3888432" y="1556792"/>
              <a:ext cx="2411760" cy="20882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nvGrpSpPr>
            <p:cNvPr id="6" name="Gruppo 34"/>
            <p:cNvGrpSpPr/>
            <p:nvPr/>
          </p:nvGrpSpPr>
          <p:grpSpPr>
            <a:xfrm>
              <a:off x="3966662" y="1635556"/>
              <a:ext cx="2122474" cy="1934827"/>
              <a:chOff x="3966662" y="1923588"/>
              <a:chExt cx="2122474" cy="1934827"/>
            </a:xfrm>
          </p:grpSpPr>
          <p:sp>
            <p:nvSpPr>
              <p:cNvPr id="33" name="CasellaDiTesto 32"/>
              <p:cNvSpPr txBox="1"/>
              <p:nvPr/>
            </p:nvSpPr>
            <p:spPr>
              <a:xfrm>
                <a:off x="4099488" y="1923588"/>
                <a:ext cx="1989648" cy="461665"/>
              </a:xfrm>
              <a:prstGeom prst="rect">
                <a:avLst/>
              </a:prstGeom>
              <a:noFill/>
            </p:spPr>
            <p:txBody>
              <a:bodyPr wrap="none" rtlCol="0">
                <a:spAutoFit/>
              </a:bodyPr>
              <a:lstStyle/>
              <a:p>
                <a:pPr algn="ctr"/>
                <a:r>
                  <a:rPr lang="es-ES" sz="1200" b="1" dirty="0" err="1">
                    <a:solidFill>
                      <a:schemeClr val="tx2"/>
                    </a:solidFill>
                  </a:rPr>
                  <a:t>Metanálisis</a:t>
                </a:r>
                <a:r>
                  <a:rPr lang="es-ES" sz="1200" b="1" dirty="0">
                    <a:solidFill>
                      <a:schemeClr val="tx2"/>
                    </a:solidFill>
                  </a:rPr>
                  <a:t> </a:t>
                </a:r>
                <a:r>
                  <a:rPr lang="es-ES" sz="1200" b="1" dirty="0" smtClean="0">
                    <a:solidFill>
                      <a:schemeClr val="tx2"/>
                    </a:solidFill>
                  </a:rPr>
                  <a:t>de</a:t>
                </a:r>
              </a:p>
              <a:p>
                <a:pPr algn="ctr"/>
                <a:r>
                  <a:rPr lang="es-ES" sz="1200" b="1" dirty="0" smtClean="0">
                    <a:solidFill>
                      <a:schemeClr val="tx2"/>
                    </a:solidFill>
                  </a:rPr>
                  <a:t>estudios de observación</a:t>
                </a:r>
              </a:p>
            </p:txBody>
          </p:sp>
          <p:sp>
            <p:nvSpPr>
              <p:cNvPr id="32" name="Freccia in giù 31"/>
              <p:cNvSpPr/>
              <p:nvPr/>
            </p:nvSpPr>
            <p:spPr>
              <a:xfrm>
                <a:off x="4480971" y="2455254"/>
                <a:ext cx="1204712" cy="112242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28 %</a:t>
                </a:r>
                <a:endParaRPr lang="es-ES" sz="1600" b="1" dirty="0">
                  <a:solidFill>
                    <a:schemeClr val="bg1"/>
                  </a:solidFill>
                </a:endParaRPr>
              </a:p>
            </p:txBody>
          </p:sp>
          <p:sp>
            <p:nvSpPr>
              <p:cNvPr id="27" name="CasellaDiTesto 26"/>
              <p:cNvSpPr txBox="1"/>
              <p:nvPr/>
            </p:nvSpPr>
            <p:spPr>
              <a:xfrm>
                <a:off x="3966662" y="3489083"/>
                <a:ext cx="1800493" cy="369332"/>
              </a:xfrm>
              <a:prstGeom prst="rect">
                <a:avLst/>
              </a:prstGeom>
              <a:noFill/>
            </p:spPr>
            <p:txBody>
              <a:bodyPr wrap="none" rtlCol="0">
                <a:spAutoFit/>
              </a:bodyPr>
              <a:lstStyle/>
              <a:p>
                <a:r>
                  <a:rPr lang="es-ES" b="1" dirty="0" smtClean="0">
                    <a:solidFill>
                      <a:schemeClr val="tx2"/>
                    </a:solidFill>
                  </a:rPr>
                  <a:t>Defectos cardiacos  </a:t>
                </a:r>
                <a:endParaRPr lang="es-ES" b="1" dirty="0">
                  <a:solidFill>
                    <a:schemeClr val="tx2"/>
                  </a:solidFill>
                </a:endParaRPr>
              </a:p>
            </p:txBody>
          </p:sp>
        </p:grpSp>
        <p:sp>
          <p:nvSpPr>
            <p:cNvPr id="51" name="Rettangolo arrotondato 50"/>
            <p:cNvSpPr/>
            <p:nvPr/>
          </p:nvSpPr>
          <p:spPr>
            <a:xfrm>
              <a:off x="6574244" y="1556792"/>
              <a:ext cx="2411760" cy="20882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2" name="CasellaDiTesto 41"/>
            <p:cNvSpPr txBox="1"/>
            <p:nvPr/>
          </p:nvSpPr>
          <p:spPr>
            <a:xfrm>
              <a:off x="6685102" y="1676790"/>
              <a:ext cx="1989647" cy="646331"/>
            </a:xfrm>
            <a:prstGeom prst="rect">
              <a:avLst/>
            </a:prstGeom>
            <a:noFill/>
          </p:spPr>
          <p:txBody>
            <a:bodyPr wrap="none" rtlCol="0">
              <a:spAutoFit/>
            </a:bodyPr>
            <a:lstStyle/>
            <a:p>
              <a:pPr algn="ctr"/>
              <a:r>
                <a:rPr lang="es-ES" sz="1200" b="1" dirty="0" err="1">
                  <a:solidFill>
                    <a:schemeClr val="tx2"/>
                  </a:solidFill>
                </a:rPr>
                <a:t>Metanálisis</a:t>
              </a:r>
              <a:r>
                <a:rPr lang="es-ES" sz="1200" b="1" dirty="0">
                  <a:solidFill>
                    <a:schemeClr val="tx2"/>
                  </a:solidFill>
                </a:rPr>
                <a:t> </a:t>
              </a:r>
              <a:r>
                <a:rPr lang="es-ES" sz="1200" b="1" dirty="0" smtClean="0">
                  <a:solidFill>
                    <a:schemeClr val="tx2"/>
                  </a:solidFill>
                </a:rPr>
                <a:t>de</a:t>
              </a:r>
            </a:p>
            <a:p>
              <a:pPr algn="ctr"/>
              <a:r>
                <a:rPr lang="es-ES" sz="1200" b="1" dirty="0" smtClean="0">
                  <a:solidFill>
                    <a:schemeClr val="tx2"/>
                  </a:solidFill>
                </a:rPr>
                <a:t>estudios de observación</a:t>
              </a:r>
            </a:p>
            <a:p>
              <a:pPr algn="ctr"/>
              <a:endParaRPr lang="es-ES" sz="1200" b="1" dirty="0">
                <a:solidFill>
                  <a:schemeClr val="tx2"/>
                </a:solidFill>
              </a:endParaRPr>
            </a:p>
          </p:txBody>
        </p:sp>
        <p:sp>
          <p:nvSpPr>
            <p:cNvPr id="40" name="Freccia in giù 39"/>
            <p:cNvSpPr/>
            <p:nvPr/>
          </p:nvSpPr>
          <p:spPr>
            <a:xfrm>
              <a:off x="7146655" y="2209695"/>
              <a:ext cx="1204712" cy="112242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30 %</a:t>
              </a:r>
              <a:endParaRPr lang="es-ES" sz="1600" b="1" dirty="0">
                <a:solidFill>
                  <a:schemeClr val="bg1"/>
                </a:solidFill>
              </a:endParaRPr>
            </a:p>
          </p:txBody>
        </p:sp>
        <p:sp>
          <p:nvSpPr>
            <p:cNvPr id="25" name="CasellaDiTesto 24"/>
            <p:cNvSpPr txBox="1"/>
            <p:nvPr/>
          </p:nvSpPr>
          <p:spPr>
            <a:xfrm>
              <a:off x="6966482" y="3261640"/>
              <a:ext cx="1031051" cy="369332"/>
            </a:xfrm>
            <a:prstGeom prst="rect">
              <a:avLst/>
            </a:prstGeom>
            <a:noFill/>
          </p:spPr>
          <p:txBody>
            <a:bodyPr wrap="none" rtlCol="0">
              <a:spAutoFit/>
            </a:bodyPr>
            <a:lstStyle/>
            <a:p>
              <a:r>
                <a:rPr lang="es-ES" b="1" dirty="0" smtClean="0">
                  <a:solidFill>
                    <a:schemeClr val="tx2"/>
                  </a:solidFill>
                </a:rPr>
                <a:t>Labio leporino</a:t>
              </a:r>
              <a:endParaRPr lang="es-ES" b="1" dirty="0">
                <a:solidFill>
                  <a:schemeClr val="tx2"/>
                </a:solidFill>
              </a:endParaRPr>
            </a:p>
          </p:txBody>
        </p:sp>
      </p:grpSp>
      <p:grpSp>
        <p:nvGrpSpPr>
          <p:cNvPr id="8" name="Gruppo 56" descr="Graphic showing the 25% decrease in risk of small for gestational age (less than 5th percentile), 27% decrease in risk of brain tumors, and 47% decrease in risk of neuroblastoma with folic acid supplementation, as reported by observational studies and meta-analysis." title="Graphic"/>
          <p:cNvGrpSpPr/>
          <p:nvPr/>
        </p:nvGrpSpPr>
        <p:grpSpPr>
          <a:xfrm>
            <a:off x="72008" y="3785742"/>
            <a:ext cx="6773817" cy="2118287"/>
            <a:chOff x="72008" y="3785742"/>
            <a:chExt cx="6773817" cy="2118287"/>
          </a:xfrm>
        </p:grpSpPr>
        <p:sp>
          <p:nvSpPr>
            <p:cNvPr id="52" name="Rettangolo arrotondato 51"/>
            <p:cNvSpPr/>
            <p:nvPr/>
          </p:nvSpPr>
          <p:spPr>
            <a:xfrm>
              <a:off x="72008" y="3785742"/>
              <a:ext cx="3563888" cy="209153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7" name="CasellaDiTesto 36"/>
            <p:cNvSpPr txBox="1"/>
            <p:nvPr/>
          </p:nvSpPr>
          <p:spPr>
            <a:xfrm>
              <a:off x="718691" y="3810883"/>
              <a:ext cx="1989647" cy="646331"/>
            </a:xfrm>
            <a:prstGeom prst="rect">
              <a:avLst/>
            </a:prstGeom>
            <a:noFill/>
          </p:spPr>
          <p:txBody>
            <a:bodyPr wrap="none" rtlCol="0">
              <a:spAutoFit/>
            </a:bodyPr>
            <a:lstStyle/>
            <a:p>
              <a:pPr algn="ctr"/>
              <a:r>
                <a:rPr lang="es-ES" sz="1200" b="1" dirty="0" err="1">
                  <a:solidFill>
                    <a:schemeClr val="tx2"/>
                  </a:solidFill>
                </a:rPr>
                <a:t>Metanálisis</a:t>
              </a:r>
              <a:r>
                <a:rPr lang="es-ES" sz="1200" b="1" dirty="0">
                  <a:solidFill>
                    <a:schemeClr val="tx2"/>
                  </a:solidFill>
                </a:rPr>
                <a:t> </a:t>
              </a:r>
              <a:r>
                <a:rPr lang="es-ES" sz="1200" b="1" dirty="0" smtClean="0">
                  <a:solidFill>
                    <a:schemeClr val="tx2"/>
                  </a:solidFill>
                </a:rPr>
                <a:t>de</a:t>
              </a:r>
            </a:p>
            <a:p>
              <a:pPr algn="ctr"/>
              <a:r>
                <a:rPr lang="es-ES" sz="1200" b="1" dirty="0" smtClean="0">
                  <a:solidFill>
                    <a:schemeClr val="tx2"/>
                  </a:solidFill>
                </a:rPr>
                <a:t>estudios de observación</a:t>
              </a:r>
            </a:p>
            <a:p>
              <a:pPr algn="ctr"/>
              <a:endParaRPr lang="es-ES" sz="1200" b="1" dirty="0">
                <a:solidFill>
                  <a:schemeClr val="tx2"/>
                </a:solidFill>
              </a:endParaRPr>
            </a:p>
          </p:txBody>
        </p:sp>
        <p:sp>
          <p:nvSpPr>
            <p:cNvPr id="36" name="Freccia in giù 35"/>
            <p:cNvSpPr/>
            <p:nvPr/>
          </p:nvSpPr>
          <p:spPr>
            <a:xfrm>
              <a:off x="1143194" y="4335487"/>
              <a:ext cx="1204712" cy="112242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25 %</a:t>
              </a:r>
              <a:endParaRPr lang="es-ES" sz="1600" b="1" dirty="0">
                <a:solidFill>
                  <a:schemeClr val="bg1"/>
                </a:solidFill>
              </a:endParaRPr>
            </a:p>
          </p:txBody>
        </p:sp>
        <p:sp>
          <p:nvSpPr>
            <p:cNvPr id="24" name="CasellaDiTesto 23"/>
            <p:cNvSpPr txBox="1"/>
            <p:nvPr/>
          </p:nvSpPr>
          <p:spPr>
            <a:xfrm>
              <a:off x="179512" y="5380809"/>
              <a:ext cx="3098925" cy="523220"/>
            </a:xfrm>
            <a:prstGeom prst="rect">
              <a:avLst/>
            </a:prstGeom>
            <a:noFill/>
          </p:spPr>
          <p:txBody>
            <a:bodyPr wrap="none" rtlCol="0">
              <a:spAutoFit/>
            </a:bodyPr>
            <a:lstStyle/>
            <a:p>
              <a:r>
                <a:rPr lang="es-ES" sz="1400" b="1" dirty="0" smtClean="0">
                  <a:solidFill>
                    <a:schemeClr val="tx2"/>
                  </a:solidFill>
                </a:rPr>
                <a:t>Tamaño pequeño para</a:t>
              </a:r>
            </a:p>
            <a:p>
              <a:r>
                <a:rPr lang="es-ES" sz="1400" b="1" dirty="0" smtClean="0">
                  <a:solidFill>
                    <a:schemeClr val="tx2"/>
                  </a:solidFill>
                </a:rPr>
                <a:t>la edad gestacional (percentil &lt; 5)</a:t>
              </a:r>
              <a:endParaRPr lang="es-ES" sz="1400" b="1" dirty="0">
                <a:solidFill>
                  <a:schemeClr val="tx2"/>
                </a:solidFill>
              </a:endParaRPr>
            </a:p>
          </p:txBody>
        </p:sp>
        <p:sp>
          <p:nvSpPr>
            <p:cNvPr id="53" name="Rettangolo arrotondato 52"/>
            <p:cNvSpPr/>
            <p:nvPr/>
          </p:nvSpPr>
          <p:spPr>
            <a:xfrm>
              <a:off x="3851920" y="3789040"/>
              <a:ext cx="2520280" cy="20882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5" name="CasellaDiTesto 44"/>
            <p:cNvSpPr txBox="1"/>
            <p:nvPr/>
          </p:nvSpPr>
          <p:spPr>
            <a:xfrm>
              <a:off x="4138836" y="3829063"/>
              <a:ext cx="1989647" cy="646331"/>
            </a:xfrm>
            <a:prstGeom prst="rect">
              <a:avLst/>
            </a:prstGeom>
            <a:noFill/>
          </p:spPr>
          <p:txBody>
            <a:bodyPr wrap="none" rtlCol="0">
              <a:spAutoFit/>
            </a:bodyPr>
            <a:lstStyle/>
            <a:p>
              <a:pPr algn="ctr"/>
              <a:r>
                <a:rPr lang="es-ES" sz="1200" b="1" dirty="0" err="1">
                  <a:solidFill>
                    <a:schemeClr val="tx2"/>
                  </a:solidFill>
                </a:rPr>
                <a:t>Metanálisis</a:t>
              </a:r>
              <a:r>
                <a:rPr lang="es-ES" sz="1200" b="1" dirty="0">
                  <a:solidFill>
                    <a:schemeClr val="tx2"/>
                  </a:solidFill>
                </a:rPr>
                <a:t> </a:t>
              </a:r>
              <a:r>
                <a:rPr lang="es-ES" sz="1200" b="1" dirty="0" smtClean="0">
                  <a:solidFill>
                    <a:schemeClr val="tx2"/>
                  </a:solidFill>
                </a:rPr>
                <a:t>de</a:t>
              </a:r>
            </a:p>
            <a:p>
              <a:pPr algn="ctr"/>
              <a:r>
                <a:rPr lang="es-ES" sz="1200" b="1" dirty="0" smtClean="0">
                  <a:solidFill>
                    <a:schemeClr val="tx2"/>
                  </a:solidFill>
                </a:rPr>
                <a:t>estudios de observación</a:t>
              </a:r>
            </a:p>
            <a:p>
              <a:pPr algn="ctr"/>
              <a:endParaRPr lang="es-ES" sz="1200" b="1" dirty="0">
                <a:solidFill>
                  <a:schemeClr val="tx2"/>
                </a:solidFill>
              </a:endParaRPr>
            </a:p>
          </p:txBody>
        </p:sp>
        <p:sp>
          <p:nvSpPr>
            <p:cNvPr id="44" name="Freccia in giù 43"/>
            <p:cNvSpPr/>
            <p:nvPr/>
          </p:nvSpPr>
          <p:spPr>
            <a:xfrm>
              <a:off x="4531300" y="4361594"/>
              <a:ext cx="1204712" cy="112242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27 % y</a:t>
              </a:r>
            </a:p>
            <a:p>
              <a:pPr algn="ctr"/>
              <a:r>
                <a:rPr lang="es-ES" sz="1600" b="1" dirty="0" smtClean="0">
                  <a:solidFill>
                    <a:schemeClr val="bg1"/>
                  </a:solidFill>
                </a:rPr>
                <a:t>47 %</a:t>
              </a:r>
              <a:endParaRPr lang="es-ES" sz="1600" b="1" dirty="0">
                <a:solidFill>
                  <a:schemeClr val="bg1"/>
                </a:solidFill>
              </a:endParaRPr>
            </a:p>
          </p:txBody>
        </p:sp>
        <p:sp>
          <p:nvSpPr>
            <p:cNvPr id="46" name="CasellaDiTesto 45"/>
            <p:cNvSpPr txBox="1"/>
            <p:nvPr/>
          </p:nvSpPr>
          <p:spPr>
            <a:xfrm>
              <a:off x="4325545" y="5445012"/>
              <a:ext cx="2520280" cy="276999"/>
            </a:xfrm>
            <a:prstGeom prst="rect">
              <a:avLst/>
            </a:prstGeom>
            <a:noFill/>
          </p:spPr>
          <p:txBody>
            <a:bodyPr wrap="square" rtlCol="0">
              <a:spAutoFit/>
            </a:bodyPr>
            <a:lstStyle/>
            <a:p>
              <a:r>
                <a:rPr lang="es-ES" sz="1200" b="1" dirty="0" smtClean="0">
                  <a:solidFill>
                    <a:schemeClr val="tx2"/>
                  </a:solidFill>
                </a:rPr>
                <a:t>Tumores cerebrales y neuroblastoma</a:t>
              </a:r>
              <a:endParaRPr lang="es-ES" sz="1200" b="1" dirty="0">
                <a:solidFill>
                  <a:schemeClr val="tx2"/>
                </a:solidFill>
              </a:endParaRPr>
            </a:p>
          </p:txBody>
        </p:sp>
      </p:grpSp>
      <p:grpSp>
        <p:nvGrpSpPr>
          <p:cNvPr id="13" name="Gruppo 57" descr="Graphic showing the 49% decrease in risk of autism and 45% decrease in risk of severe language delay with folic acid supplementation, as reported by a large cohort study." title="Graphic"/>
          <p:cNvGrpSpPr/>
          <p:nvPr/>
        </p:nvGrpSpPr>
        <p:grpSpPr>
          <a:xfrm>
            <a:off x="6516216" y="3785742"/>
            <a:ext cx="2448272" cy="2102899"/>
            <a:chOff x="6516216" y="3785742"/>
            <a:chExt cx="2448272" cy="2102899"/>
          </a:xfrm>
        </p:grpSpPr>
        <p:sp>
          <p:nvSpPr>
            <p:cNvPr id="54" name="Rettangolo arrotondato 53"/>
            <p:cNvSpPr/>
            <p:nvPr/>
          </p:nvSpPr>
          <p:spPr>
            <a:xfrm>
              <a:off x="6552728" y="3789040"/>
              <a:ext cx="2411760" cy="20882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nvGrpSpPr>
            <p:cNvPr id="14" name="Gruppo 46"/>
            <p:cNvGrpSpPr/>
            <p:nvPr/>
          </p:nvGrpSpPr>
          <p:grpSpPr>
            <a:xfrm>
              <a:off x="6516216" y="3785742"/>
              <a:ext cx="2448271" cy="2102899"/>
              <a:chOff x="3667673" y="3867042"/>
              <a:chExt cx="2448271" cy="2102899"/>
            </a:xfrm>
          </p:grpSpPr>
          <p:sp>
            <p:nvSpPr>
              <p:cNvPr id="39" name="CasellaDiTesto 38"/>
              <p:cNvSpPr txBox="1"/>
              <p:nvPr/>
            </p:nvSpPr>
            <p:spPr>
              <a:xfrm>
                <a:off x="4250933" y="3867042"/>
                <a:ext cx="1160895" cy="461665"/>
              </a:xfrm>
              <a:prstGeom prst="rect">
                <a:avLst/>
              </a:prstGeom>
              <a:noFill/>
            </p:spPr>
            <p:txBody>
              <a:bodyPr wrap="none" rtlCol="0">
                <a:spAutoFit/>
              </a:bodyPr>
              <a:lstStyle/>
              <a:p>
                <a:pPr algn="ctr"/>
                <a:r>
                  <a:rPr lang="es-ES" sz="1200" b="1" dirty="0" smtClean="0">
                    <a:solidFill>
                      <a:schemeClr val="tx2"/>
                    </a:solidFill>
                  </a:rPr>
                  <a:t>Estudio de</a:t>
                </a:r>
              </a:p>
              <a:p>
                <a:pPr algn="ctr"/>
                <a:r>
                  <a:rPr lang="es-ES" sz="1200" b="1" dirty="0" smtClean="0">
                    <a:solidFill>
                      <a:schemeClr val="tx2"/>
                    </a:solidFill>
                  </a:rPr>
                  <a:t>cohorte grande</a:t>
                </a:r>
                <a:endParaRPr lang="es-ES" sz="1200" b="1" dirty="0">
                  <a:solidFill>
                    <a:schemeClr val="tx2"/>
                  </a:solidFill>
                </a:endParaRPr>
              </a:p>
            </p:txBody>
          </p:sp>
          <p:sp>
            <p:nvSpPr>
              <p:cNvPr id="38" name="Freccia in giù 37"/>
              <p:cNvSpPr/>
              <p:nvPr/>
            </p:nvSpPr>
            <p:spPr>
              <a:xfrm>
                <a:off x="4298112" y="4442894"/>
                <a:ext cx="1204712" cy="112242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rPr>
                  <a:t>49 % y </a:t>
                </a:r>
              </a:p>
              <a:p>
                <a:pPr algn="ctr"/>
                <a:r>
                  <a:rPr lang="es-ES" sz="1600" b="1" dirty="0" smtClean="0">
                    <a:solidFill>
                      <a:schemeClr val="bg1"/>
                    </a:solidFill>
                  </a:rPr>
                  <a:t>45 %</a:t>
                </a:r>
                <a:endParaRPr lang="es-ES" sz="1600" b="1" dirty="0">
                  <a:solidFill>
                    <a:schemeClr val="bg1"/>
                  </a:solidFill>
                </a:endParaRPr>
              </a:p>
            </p:txBody>
          </p:sp>
          <p:sp>
            <p:nvSpPr>
              <p:cNvPr id="43" name="CasellaDiTesto 42"/>
              <p:cNvSpPr txBox="1"/>
              <p:nvPr/>
            </p:nvSpPr>
            <p:spPr>
              <a:xfrm>
                <a:off x="3667673" y="5508276"/>
                <a:ext cx="2448271" cy="461665"/>
              </a:xfrm>
              <a:prstGeom prst="rect">
                <a:avLst/>
              </a:prstGeom>
              <a:noFill/>
            </p:spPr>
            <p:txBody>
              <a:bodyPr wrap="square" rtlCol="0">
                <a:spAutoFit/>
              </a:bodyPr>
              <a:lstStyle/>
              <a:p>
                <a:pPr algn="ctr"/>
                <a:r>
                  <a:rPr lang="es-ES" sz="1200" b="1" dirty="0" smtClean="0">
                    <a:solidFill>
                      <a:schemeClr val="tx2"/>
                    </a:solidFill>
                  </a:rPr>
                  <a:t>Autismo y retraso grave en el lenguaje</a:t>
                </a:r>
                <a:endParaRPr lang="es-ES" sz="1200" b="1" dirty="0">
                  <a:solidFill>
                    <a:schemeClr val="tx2"/>
                  </a:solidFill>
                </a:endParaRPr>
              </a:p>
            </p:txBody>
          </p:sp>
        </p:grpSp>
      </p:grpSp>
      <p:sp>
        <p:nvSpPr>
          <p:cNvPr id="5" name="Rectangle 4"/>
          <p:cNvSpPr/>
          <p:nvPr/>
        </p:nvSpPr>
        <p:spPr>
          <a:xfrm>
            <a:off x="155575" y="6298128"/>
            <a:ext cx="9496902" cy="400110"/>
          </a:xfrm>
          <a:prstGeom prst="rect">
            <a:avLst/>
          </a:prstGeom>
        </p:spPr>
        <p:txBody>
          <a:bodyPr wrap="square">
            <a:spAutoFit/>
          </a:bodyPr>
          <a:lstStyle/>
          <a:p>
            <a:endParaRPr lang="es-ES" sz="1000" dirty="0">
              <a:solidFill>
                <a:schemeClr val="tx2"/>
              </a:solidFill>
            </a:endParaRPr>
          </a:p>
          <a:p>
            <a:r>
              <a:rPr lang="es-ES" sz="1000" dirty="0" smtClean="0">
                <a:solidFill>
                  <a:schemeClr val="tx2"/>
                </a:solidFill>
              </a:rPr>
              <a:t>Fuentes: Ver notas</a:t>
            </a:r>
            <a:endParaRPr lang="es-ES" sz="1000" dirty="0">
              <a:solidFill>
                <a:schemeClr val="tx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edg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CD67375-FC73-459D-B5F5-556E0DAD2FFD}" type="slidenum">
              <a:rPr lang="it-IT" smtClean="0"/>
              <a:pPr>
                <a:defRPr/>
              </a:pPr>
              <a:t>12</a:t>
            </a:fld>
            <a:endParaRPr lang="es-ES" dirty="0"/>
          </a:p>
        </p:txBody>
      </p:sp>
      <p:sp>
        <p:nvSpPr>
          <p:cNvPr id="4" name="Title 3"/>
          <p:cNvSpPr>
            <a:spLocks noGrp="1"/>
          </p:cNvSpPr>
          <p:nvPr>
            <p:ph type="title"/>
          </p:nvPr>
        </p:nvSpPr>
        <p:spPr/>
        <p:txBody>
          <a:bodyPr/>
          <a:lstStyle/>
          <a:p>
            <a:r>
              <a:rPr lang="es-ES" sz="2800" b="1" dirty="0" smtClean="0">
                <a:solidFill>
                  <a:schemeClr val="tx2"/>
                </a:solidFill>
              </a:rPr>
              <a:t>Peso saludable</a:t>
            </a:r>
            <a:endParaRPr lang="es-ES" sz="2800" dirty="0">
              <a:solidFill>
                <a:srgbClr val="FF0000"/>
              </a:solidFill>
            </a:endParaRPr>
          </a:p>
        </p:txBody>
      </p:sp>
      <p:sp>
        <p:nvSpPr>
          <p:cNvPr id="3" name="Content Placeholder 2"/>
          <p:cNvSpPr>
            <a:spLocks noGrp="1"/>
          </p:cNvSpPr>
          <p:nvPr>
            <p:ph idx="1"/>
          </p:nvPr>
        </p:nvSpPr>
        <p:spPr>
          <a:xfrm>
            <a:off x="323528" y="1340768"/>
            <a:ext cx="8363272" cy="5015582"/>
          </a:xfrm>
        </p:spPr>
        <p:txBody>
          <a:bodyPr/>
          <a:lstStyle/>
          <a:p>
            <a:pPr marL="0" indent="0">
              <a:buNone/>
            </a:pPr>
            <a:r>
              <a:rPr lang="es-ES" sz="2200" dirty="0" smtClean="0">
                <a:solidFill>
                  <a:schemeClr val="tx2"/>
                </a:solidFill>
              </a:rPr>
              <a:t>Los proveedores de atención médica deberían alentar a las mujeres a que logren un peso saludable antes de quedar embarazadas.</a:t>
            </a:r>
          </a:p>
          <a:p>
            <a:pPr marL="0" indent="0">
              <a:buNone/>
            </a:pPr>
            <a:endParaRPr lang="es-ES" sz="2200" dirty="0" smtClean="0">
              <a:solidFill>
                <a:schemeClr val="tx2"/>
              </a:solidFill>
            </a:endParaRPr>
          </a:p>
          <a:p>
            <a:r>
              <a:rPr lang="es-ES" sz="2200" dirty="0" smtClean="0">
                <a:solidFill>
                  <a:schemeClr val="tx2"/>
                </a:solidFill>
              </a:rPr>
              <a:t>La obesidad es un factor de riesgo modificable y que a menudo se asocia a otras afecciones (p. ej., diabetes).</a:t>
            </a:r>
          </a:p>
          <a:p>
            <a:endParaRPr lang="es-ES" sz="2200" dirty="0">
              <a:solidFill>
                <a:schemeClr val="tx2"/>
              </a:solidFill>
            </a:endParaRPr>
          </a:p>
          <a:p>
            <a:r>
              <a:rPr lang="es-ES" sz="2200" dirty="0" smtClean="0">
                <a:solidFill>
                  <a:schemeClr val="tx2"/>
                </a:solidFill>
              </a:rPr>
              <a:t>La obesidad aumenta el riesgo de algunos defectos de nacimiento.</a:t>
            </a:r>
          </a:p>
          <a:p>
            <a:endParaRPr lang="es-ES" sz="2200" dirty="0" smtClean="0">
              <a:solidFill>
                <a:schemeClr val="tx2"/>
              </a:solidFill>
            </a:endParaRPr>
          </a:p>
        </p:txBody>
      </p:sp>
    </p:spTree>
    <p:extLst>
      <p:ext uri="{BB962C8B-B14F-4D97-AF65-F5344CB8AC3E}">
        <p14:creationId xmlns:p14="http://schemas.microsoft.com/office/powerpoint/2010/main" val="102060913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CD67375-FC73-459D-B5F5-556E0DAD2FFD}" type="slidenum">
              <a:rPr lang="it-IT" smtClean="0"/>
              <a:pPr>
                <a:defRPr/>
              </a:pPr>
              <a:t>13</a:t>
            </a:fld>
            <a:endParaRPr lang="es-ES" dirty="0"/>
          </a:p>
        </p:txBody>
      </p:sp>
      <p:sp>
        <p:nvSpPr>
          <p:cNvPr id="2" name="Title 1"/>
          <p:cNvSpPr>
            <a:spLocks noGrp="1"/>
          </p:cNvSpPr>
          <p:nvPr>
            <p:ph type="title"/>
          </p:nvPr>
        </p:nvSpPr>
        <p:spPr>
          <a:xfrm>
            <a:off x="1403648" y="215679"/>
            <a:ext cx="5945250" cy="1143000"/>
          </a:xfrm>
        </p:spPr>
        <p:txBody>
          <a:bodyPr/>
          <a:lstStyle/>
          <a:p>
            <a:r>
              <a:rPr lang="es-ES" sz="2800" b="1" dirty="0">
                <a:solidFill>
                  <a:schemeClr val="tx2"/>
                </a:solidFill>
              </a:rPr>
              <a:t>Diabetes</a:t>
            </a:r>
          </a:p>
        </p:txBody>
      </p:sp>
      <p:sp>
        <p:nvSpPr>
          <p:cNvPr id="7" name="Content Placeholder 6"/>
          <p:cNvSpPr>
            <a:spLocks noGrp="1"/>
          </p:cNvSpPr>
          <p:nvPr>
            <p:ph idx="1"/>
          </p:nvPr>
        </p:nvSpPr>
        <p:spPr>
          <a:xfrm>
            <a:off x="302543" y="1910938"/>
            <a:ext cx="8265512" cy="3245289"/>
          </a:xfrm>
        </p:spPr>
        <p:txBody>
          <a:bodyPr/>
          <a:lstStyle/>
          <a:p>
            <a:pPr marL="0" indent="0">
              <a:spcBef>
                <a:spcPts val="0"/>
              </a:spcBef>
              <a:spcAft>
                <a:spcPts val="0"/>
              </a:spcAft>
              <a:buNone/>
              <a:tabLst>
                <a:tab pos="457200" algn="l"/>
              </a:tabLst>
            </a:pPr>
            <a:r>
              <a:rPr lang="es-ES" sz="2000" dirty="0" smtClean="0">
                <a:solidFill>
                  <a:schemeClr val="tx2"/>
                </a:solidFill>
              </a:rPr>
              <a:t>Los proveedores de atención médica deberían: </a:t>
            </a:r>
          </a:p>
          <a:p>
            <a:pPr>
              <a:spcBef>
                <a:spcPts val="0"/>
              </a:spcBef>
              <a:spcAft>
                <a:spcPts val="0"/>
              </a:spcAft>
              <a:tabLst>
                <a:tab pos="457200" algn="l"/>
              </a:tabLst>
            </a:pPr>
            <a:r>
              <a:rPr lang="es-ES" sz="2000" dirty="0" smtClean="0">
                <a:solidFill>
                  <a:schemeClr val="tx2"/>
                </a:solidFill>
              </a:rPr>
              <a:t>Aconsejar a las </a:t>
            </a:r>
            <a:r>
              <a:rPr lang="es-ES" sz="2000" b="1" dirty="0" smtClean="0">
                <a:solidFill>
                  <a:schemeClr val="tx2"/>
                </a:solidFill>
              </a:rPr>
              <a:t>mujeres con diabetes</a:t>
            </a:r>
            <a:r>
              <a:rPr lang="es-ES" sz="2000" dirty="0" smtClean="0">
                <a:solidFill>
                  <a:schemeClr val="tx2"/>
                </a:solidFill>
              </a:rPr>
              <a:t> acerca de la importancia de tener un estricto control glucémico antes y durante todo el embarazo.</a:t>
            </a:r>
          </a:p>
          <a:p>
            <a:pPr lvl="1">
              <a:spcBef>
                <a:spcPts val="0"/>
              </a:spcBef>
              <a:spcAft>
                <a:spcPts val="0"/>
              </a:spcAft>
              <a:tabLst>
                <a:tab pos="457200" algn="l"/>
              </a:tabLst>
            </a:pPr>
            <a:r>
              <a:rPr lang="es-ES" sz="2000" dirty="0" smtClean="0">
                <a:solidFill>
                  <a:schemeClr val="tx2"/>
                </a:solidFill>
              </a:rPr>
              <a:t>Las mujeres con diabetes gestacional tienen mayor riesgo de presentar diabetes más adelante.</a:t>
            </a:r>
          </a:p>
          <a:p>
            <a:pPr>
              <a:spcBef>
                <a:spcPts val="0"/>
              </a:spcBef>
              <a:spcAft>
                <a:spcPts val="0"/>
              </a:spcAft>
              <a:tabLst>
                <a:tab pos="457200" algn="l"/>
              </a:tabLst>
            </a:pPr>
            <a:r>
              <a:rPr lang="es-ES" sz="2000" dirty="0" smtClean="0">
                <a:solidFill>
                  <a:schemeClr val="tx2"/>
                </a:solidFill>
              </a:rPr>
              <a:t>Hacerles pruebas de detección de diabetes gestacional a </a:t>
            </a:r>
            <a:r>
              <a:rPr lang="es-ES" sz="2000" b="1" dirty="0" smtClean="0">
                <a:solidFill>
                  <a:schemeClr val="tx2"/>
                </a:solidFill>
              </a:rPr>
              <a:t>todas las mujeres</a:t>
            </a:r>
            <a:r>
              <a:rPr lang="es-ES" sz="2000" dirty="0" smtClean="0">
                <a:solidFill>
                  <a:schemeClr val="tx2"/>
                </a:solidFill>
              </a:rPr>
              <a:t> durante el embarazo.</a:t>
            </a:r>
          </a:p>
          <a:p>
            <a:pPr lvl="0">
              <a:spcBef>
                <a:spcPts val="0"/>
              </a:spcBef>
              <a:spcAft>
                <a:spcPts val="0"/>
              </a:spcAft>
              <a:buFont typeface="Arial" panose="020B0604020202020204" pitchFamily="34" charset="0"/>
              <a:buChar char="•"/>
              <a:tabLst>
                <a:tab pos="457200" algn="l"/>
              </a:tabLst>
            </a:pPr>
            <a:endParaRPr lang="es-ES" sz="2000" dirty="0" smtClean="0">
              <a:solidFill>
                <a:schemeClr val="tx2"/>
              </a:solidFill>
              <a:ea typeface="Times New Roman" panose="02020603050405020304" pitchFamily="18" charset="0"/>
              <a:cs typeface="Times New Roman" panose="02020603050405020304" pitchFamily="18" charset="0"/>
            </a:endParaRPr>
          </a:p>
          <a:p>
            <a:pPr marL="0" lvl="0" indent="0">
              <a:spcBef>
                <a:spcPts val="0"/>
              </a:spcBef>
              <a:spcAft>
                <a:spcPts val="0"/>
              </a:spcAft>
              <a:buNone/>
              <a:tabLst>
                <a:tab pos="457200" algn="l"/>
              </a:tabLst>
            </a:pPr>
            <a:r>
              <a:rPr lang="es-ES" sz="2000" dirty="0">
                <a:solidFill>
                  <a:schemeClr val="tx2"/>
                </a:solidFill>
              </a:rPr>
              <a:t>Las mujeres con diabetes pueden tener un mayor riesgo de tener un bebé con un defecto de nacimiento, en comparación con las mujeres que no tienen </a:t>
            </a:r>
            <a:r>
              <a:rPr lang="es-ES" sz="2000" dirty="0" smtClean="0">
                <a:solidFill>
                  <a:schemeClr val="tx2"/>
                </a:solidFill>
              </a:rPr>
              <a:t>diabetes.</a:t>
            </a:r>
            <a:r>
              <a:rPr lang="es-ES" sz="2000" baseline="30000" dirty="0" smtClean="0">
                <a:solidFill>
                  <a:schemeClr val="tx2"/>
                </a:solidFill>
              </a:rPr>
              <a:t>1</a:t>
            </a:r>
            <a:endParaRPr lang="es-ES" dirty="0" smtClean="0"/>
          </a:p>
          <a:p>
            <a:pPr marL="0" lvl="0" indent="0">
              <a:spcBef>
                <a:spcPts val="0"/>
              </a:spcBef>
              <a:spcAft>
                <a:spcPts val="0"/>
              </a:spcAft>
              <a:buNone/>
              <a:tabLst>
                <a:tab pos="457200" algn="l"/>
              </a:tabLst>
            </a:pPr>
            <a:endParaRPr lang="es-ES" sz="2000" dirty="0">
              <a:solidFill>
                <a:schemeClr val="tx2"/>
              </a:solidFill>
              <a:ea typeface="Times New Roman" panose="02020603050405020304" pitchFamily="18" charset="0"/>
              <a:cs typeface="Times New Roman" panose="02020603050405020304" pitchFamily="18" charset="0"/>
            </a:endParaRPr>
          </a:p>
        </p:txBody>
      </p:sp>
      <p:pic>
        <p:nvPicPr>
          <p:cNvPr id="11" name="Picture 10" descr="Picture of an infant." title="Pi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95851"/>
            <a:ext cx="2014855" cy="1342397"/>
          </a:xfrm>
          <a:prstGeom prst="rect">
            <a:avLst/>
          </a:prstGeom>
        </p:spPr>
      </p:pic>
      <p:sp>
        <p:nvSpPr>
          <p:cNvPr id="4" name="TextBox 3"/>
          <p:cNvSpPr txBox="1"/>
          <p:nvPr/>
        </p:nvSpPr>
        <p:spPr>
          <a:xfrm>
            <a:off x="6493830" y="1583252"/>
            <a:ext cx="2698367" cy="230832"/>
          </a:xfrm>
          <a:prstGeom prst="rect">
            <a:avLst/>
          </a:prstGeom>
          <a:noFill/>
        </p:spPr>
        <p:txBody>
          <a:bodyPr wrap="square" rtlCol="0">
            <a:spAutoFit/>
          </a:bodyPr>
          <a:lstStyle/>
          <a:p>
            <a:r>
              <a:rPr lang="es-ES" sz="900" dirty="0">
                <a:solidFill>
                  <a:schemeClr val="tx2"/>
                </a:solidFill>
              </a:rPr>
              <a:t>© 2008 David G Bragin, cortesía de Photoshare</a:t>
            </a:r>
          </a:p>
        </p:txBody>
      </p:sp>
      <p:sp>
        <p:nvSpPr>
          <p:cNvPr id="8" name="TextBox 7"/>
          <p:cNvSpPr txBox="1"/>
          <p:nvPr/>
        </p:nvSpPr>
        <p:spPr>
          <a:xfrm>
            <a:off x="0" y="5708487"/>
            <a:ext cx="9145016" cy="738664"/>
          </a:xfrm>
          <a:prstGeom prst="rect">
            <a:avLst/>
          </a:prstGeom>
          <a:noFill/>
        </p:spPr>
        <p:txBody>
          <a:bodyPr wrap="square" rtlCol="0">
            <a:spAutoFit/>
          </a:bodyPr>
          <a:lstStyle/>
          <a:p>
            <a:r>
              <a:rPr lang="es-ES" sz="1000" baseline="30000" dirty="0" smtClean="0">
                <a:solidFill>
                  <a:schemeClr val="tx2"/>
                </a:solidFill>
                <a:latin typeface="+mj-lt"/>
              </a:rPr>
              <a:t>1</a:t>
            </a:r>
            <a:r>
              <a:rPr lang="es-ES" sz="1000" dirty="0" smtClean="0">
                <a:solidFill>
                  <a:schemeClr val="tx2"/>
                </a:solidFill>
                <a:latin typeface="+mj-lt"/>
              </a:rPr>
              <a:t>Fuente: Bell, et al. (2012). Peri-conception hyperglycaemia and nephropathy are associated with risk of congenital anomaly in women with pre-existing diabetes: a population-based cohort study. </a:t>
            </a:r>
            <a:r>
              <a:rPr lang="es-ES" sz="1000" i="1" dirty="0">
                <a:solidFill>
                  <a:schemeClr val="tx2"/>
                </a:solidFill>
                <a:latin typeface="+mj-lt"/>
              </a:rPr>
              <a:t>Diabetologia</a:t>
            </a:r>
            <a:r>
              <a:rPr lang="es-ES" sz="1000" dirty="0" smtClean="0">
                <a:solidFill>
                  <a:schemeClr val="tx2"/>
                </a:solidFill>
                <a:latin typeface="+mj-lt"/>
              </a:rPr>
              <a:t>, </a:t>
            </a:r>
            <a:r>
              <a:rPr lang="es-ES" sz="1000" i="1" dirty="0">
                <a:solidFill>
                  <a:schemeClr val="tx2"/>
                </a:solidFill>
                <a:latin typeface="+mj-lt"/>
              </a:rPr>
              <a:t>55</a:t>
            </a:r>
            <a:r>
              <a:rPr lang="es-ES" sz="1000" dirty="0" smtClean="0">
                <a:solidFill>
                  <a:schemeClr val="tx2"/>
                </a:solidFill>
                <a:latin typeface="+mj-lt"/>
              </a:rPr>
              <a:t>(4), 936-947.</a:t>
            </a:r>
          </a:p>
          <a:p>
            <a:endParaRPr lang="es-ES" sz="1000" dirty="0" smtClean="0">
              <a:solidFill>
                <a:schemeClr val="tx2"/>
              </a:solidFill>
              <a:latin typeface="+mj-lt"/>
            </a:endParaRPr>
          </a:p>
          <a:p>
            <a:endParaRPr lang="es-ES" sz="1200" dirty="0" smtClean="0"/>
          </a:p>
        </p:txBody>
      </p:sp>
    </p:spTree>
    <p:extLst>
      <p:ext uri="{BB962C8B-B14F-4D97-AF65-F5344CB8AC3E}">
        <p14:creationId xmlns:p14="http://schemas.microsoft.com/office/powerpoint/2010/main" val="143424107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CD67375-FC73-459D-B5F5-556E0DAD2FFD}" type="slidenum">
              <a:rPr lang="it-IT" smtClean="0"/>
              <a:pPr>
                <a:defRPr/>
              </a:pPr>
              <a:t>14</a:t>
            </a:fld>
            <a:endParaRPr lang="es-ES" dirty="0"/>
          </a:p>
        </p:txBody>
      </p:sp>
      <p:sp>
        <p:nvSpPr>
          <p:cNvPr id="2" name="Title 1"/>
          <p:cNvSpPr>
            <a:spLocks noGrp="1"/>
          </p:cNvSpPr>
          <p:nvPr>
            <p:ph type="title"/>
          </p:nvPr>
        </p:nvSpPr>
        <p:spPr>
          <a:xfrm>
            <a:off x="395536" y="0"/>
            <a:ext cx="8064192" cy="854968"/>
          </a:xfrm>
        </p:spPr>
        <p:txBody>
          <a:bodyPr/>
          <a:lstStyle/>
          <a:p>
            <a:r>
              <a:rPr lang="es-ES" sz="2800" b="1" dirty="0" smtClean="0">
                <a:solidFill>
                  <a:schemeClr val="tx2"/>
                </a:solidFill>
              </a:rPr>
              <a:t>Enfermedades infecciosas</a:t>
            </a:r>
            <a:endParaRPr lang="es-ES" sz="2800" b="1" dirty="0">
              <a:solidFill>
                <a:schemeClr val="tx2"/>
              </a:solidFill>
            </a:endParaRPr>
          </a:p>
        </p:txBody>
      </p:sp>
      <p:sp>
        <p:nvSpPr>
          <p:cNvPr id="3" name="Content Placeholder 2"/>
          <p:cNvSpPr>
            <a:spLocks noGrp="1"/>
          </p:cNvSpPr>
          <p:nvPr>
            <p:ph idx="1"/>
          </p:nvPr>
        </p:nvSpPr>
        <p:spPr>
          <a:xfrm>
            <a:off x="0" y="644172"/>
            <a:ext cx="8939336" cy="5911080"/>
          </a:xfrm>
        </p:spPr>
        <p:txBody>
          <a:bodyPr/>
          <a:lstStyle/>
          <a:p>
            <a:pPr marL="0" indent="0">
              <a:buNone/>
            </a:pPr>
            <a:r>
              <a:rPr lang="es-ES" sz="1600" dirty="0" smtClean="0">
                <a:solidFill>
                  <a:schemeClr val="tx2"/>
                </a:solidFill>
                <a:latin typeface="+mj-lt"/>
              </a:rPr>
              <a:t>Los proveedores de atención médica deberían aconsejar a las parejas para que antes del embarazo se hagan pruebas de detección de enfermedades infecciosas como las siguientes: </a:t>
            </a:r>
          </a:p>
          <a:p>
            <a:pPr lvl="1">
              <a:buFont typeface="Arial" panose="020B0604020202020204" pitchFamily="34" charset="0"/>
              <a:buChar char="•"/>
            </a:pPr>
            <a:r>
              <a:rPr lang="es-ES" sz="1600" dirty="0" smtClean="0">
                <a:solidFill>
                  <a:schemeClr val="tx2"/>
                </a:solidFill>
                <a:latin typeface="+mj-lt"/>
              </a:rPr>
              <a:t>Sífilis</a:t>
            </a:r>
          </a:p>
          <a:p>
            <a:pPr lvl="2">
              <a:buFont typeface="Arial" panose="020B0604020202020204" pitchFamily="34" charset="0"/>
              <a:buChar char="•"/>
            </a:pPr>
            <a:r>
              <a:rPr lang="es-ES" sz="1600" dirty="0" smtClean="0">
                <a:solidFill>
                  <a:schemeClr val="tx2"/>
                </a:solidFill>
                <a:latin typeface="+mj-lt"/>
              </a:rPr>
              <a:t>La sífilis materna puede transmitirse a través de la placenta, causando sífilis congénita en el bebé.</a:t>
            </a:r>
          </a:p>
          <a:p>
            <a:pPr lvl="3"/>
            <a:endParaRPr lang="es-ES" sz="1600" dirty="0" smtClean="0">
              <a:solidFill>
                <a:schemeClr val="tx2"/>
              </a:solidFill>
              <a:latin typeface="+mj-lt"/>
              <a:cs typeface="Arial"/>
            </a:endParaRPr>
          </a:p>
          <a:p>
            <a:pPr lvl="1">
              <a:buFont typeface="Arial" panose="020B0604020202020204" pitchFamily="34" charset="0"/>
              <a:buChar char="•"/>
            </a:pPr>
            <a:r>
              <a:rPr lang="es-ES" sz="1600" dirty="0" smtClean="0">
                <a:solidFill>
                  <a:schemeClr val="tx2"/>
                </a:solidFill>
                <a:latin typeface="+mj-lt"/>
              </a:rPr>
              <a:t>VIH, paludismo (malaria), tuberculosis, hepatitis B, hepatitis C, herpes</a:t>
            </a:r>
          </a:p>
          <a:p>
            <a:pPr lvl="2"/>
            <a:r>
              <a:rPr lang="es-ES" sz="1600" dirty="0" smtClean="0">
                <a:solidFill>
                  <a:schemeClr val="tx2"/>
                </a:solidFill>
                <a:latin typeface="+mj-lt"/>
              </a:rPr>
              <a:t>Evidencia de resultados adversos para el bebé (prematuridad, bajo peso al nacer, infección en el bebé).</a:t>
            </a:r>
          </a:p>
          <a:p>
            <a:pPr lvl="1"/>
            <a:endParaRPr lang="es-ES" sz="1600" dirty="0" smtClean="0">
              <a:solidFill>
                <a:schemeClr val="tx2"/>
              </a:solidFill>
              <a:latin typeface="+mj-lt"/>
              <a:cs typeface="Arial"/>
            </a:endParaRPr>
          </a:p>
          <a:p>
            <a:pPr lvl="1">
              <a:buFont typeface="Arial" panose="020B0604020202020204" pitchFamily="34" charset="0"/>
              <a:buChar char="•"/>
            </a:pPr>
            <a:r>
              <a:rPr lang="es-ES" sz="1600" dirty="0" smtClean="0">
                <a:solidFill>
                  <a:schemeClr val="tx2"/>
                </a:solidFill>
                <a:latin typeface="+mj-lt"/>
              </a:rPr>
              <a:t>Virus del Zika</a:t>
            </a:r>
          </a:p>
          <a:p>
            <a:pPr lvl="2">
              <a:buFont typeface="Arial" panose="020B0604020202020204" pitchFamily="34" charset="0"/>
              <a:buChar char="•"/>
            </a:pPr>
            <a:r>
              <a:rPr lang="es-ES" sz="1600" dirty="0" smtClean="0">
                <a:solidFill>
                  <a:schemeClr val="tx2"/>
                </a:solidFill>
                <a:latin typeface="+mj-lt"/>
              </a:rPr>
              <a:t>A todas las mujeres embarazadas se les debe preguntar si han hecho viajes recientes. Se les debe hacer la prueba de detección de la infección por el virus del Zika a aquellas con antecedentes de viaje a un área con transmisión de este virus y que reporten dos o más síntomas que concuerden con la enfermedad por el virus del Zika, ya sea durante el viaje o dentro de las 2 semanas siguientes, o a aquellas cuyas ecografías muestren hallazgos de microcefalia o de calcificaciones intracraneales en el feto. Estas pruebas deben hacerse en consulta con el departamento de salud estatal o local. </a:t>
            </a:r>
            <a:endParaRPr lang="es-ES" sz="1600" dirty="0" smtClean="0">
              <a:solidFill>
                <a:schemeClr val="tx2"/>
              </a:solidFill>
              <a:latin typeface="+mj-lt"/>
              <a:cs typeface="Arial"/>
            </a:endParaRPr>
          </a:p>
          <a:p>
            <a:pPr marL="114300" lvl="2" indent="0">
              <a:buNone/>
            </a:pPr>
            <a:endParaRPr lang="es-ES" sz="1600" dirty="0" smtClean="0">
              <a:solidFill>
                <a:schemeClr val="tx2"/>
              </a:solidFill>
              <a:latin typeface="+mj-lt"/>
              <a:cs typeface="Arial"/>
            </a:endParaRPr>
          </a:p>
          <a:p>
            <a:pPr marL="114300" lvl="2" indent="0">
              <a:buNone/>
            </a:pPr>
            <a:r>
              <a:rPr lang="es-ES" sz="1600" dirty="0" smtClean="0">
                <a:solidFill>
                  <a:schemeClr val="tx2"/>
                </a:solidFill>
                <a:latin typeface="+mj-lt"/>
              </a:rPr>
              <a:t>Tratar y manejar las enfermedades infecciosas diagnosticadas.</a:t>
            </a:r>
          </a:p>
          <a:p>
            <a:pPr marL="114300" lvl="2" indent="0">
              <a:buNone/>
            </a:pPr>
            <a:endParaRPr lang="es-ES" sz="1600" dirty="0" smtClean="0">
              <a:solidFill>
                <a:schemeClr val="tx2"/>
              </a:solidFill>
              <a:latin typeface="+mj-lt"/>
              <a:cs typeface="Arial"/>
            </a:endParaRPr>
          </a:p>
          <a:p>
            <a:pPr marL="57150" indent="0">
              <a:buNone/>
            </a:pPr>
            <a:r>
              <a:rPr lang="es-ES" sz="1050" baseline="30000" dirty="0" smtClean="0">
                <a:solidFill>
                  <a:schemeClr val="tx2"/>
                </a:solidFill>
                <a:latin typeface="+mj-lt"/>
              </a:rPr>
              <a:t>1</a:t>
            </a:r>
            <a:r>
              <a:rPr lang="es-ES" sz="1050" dirty="0" smtClean="0">
                <a:solidFill>
                  <a:schemeClr val="tx2"/>
                </a:solidFill>
                <a:latin typeface="+mj-lt"/>
              </a:rPr>
              <a:t>Coonrod, D. V., Jack, B. W., Stubblefield, P. G., Hollier, L. M., Boggess, K. A., Cefalo, R., et al. (2008). The clinical content of preconception care: infectious diseases in preconception care. </a:t>
            </a:r>
            <a:r>
              <a:rPr lang="es-ES" sz="1050" i="1" dirty="0" smtClean="0">
                <a:solidFill>
                  <a:schemeClr val="tx2"/>
                </a:solidFill>
                <a:latin typeface="+mj-lt"/>
              </a:rPr>
              <a:t>American Journal of Obstetrics and Gynecology</a:t>
            </a:r>
            <a:r>
              <a:rPr lang="es-ES" sz="1050" dirty="0" smtClean="0">
                <a:solidFill>
                  <a:schemeClr val="tx2"/>
                </a:solidFill>
                <a:latin typeface="+mj-lt"/>
              </a:rPr>
              <a:t>, </a:t>
            </a:r>
            <a:r>
              <a:rPr lang="es-ES" sz="1050" i="1" dirty="0" smtClean="0">
                <a:solidFill>
                  <a:schemeClr val="tx2"/>
                </a:solidFill>
                <a:latin typeface="+mj-lt"/>
              </a:rPr>
              <a:t>199</a:t>
            </a:r>
            <a:r>
              <a:rPr lang="es-ES" sz="1050" dirty="0" smtClean="0">
                <a:solidFill>
                  <a:schemeClr val="tx2"/>
                </a:solidFill>
                <a:latin typeface="+mj-lt"/>
              </a:rPr>
              <a:t>(6), S296-S309; </a:t>
            </a:r>
            <a:r>
              <a:rPr lang="es-ES" sz="1050" baseline="30000" dirty="0" smtClean="0">
                <a:solidFill>
                  <a:schemeClr val="tx2"/>
                </a:solidFill>
                <a:latin typeface="+mj-lt"/>
              </a:rPr>
              <a:t>2</a:t>
            </a:r>
            <a:r>
              <a:rPr lang="es-ES" sz="1050" dirty="0" smtClean="0">
                <a:solidFill>
                  <a:schemeClr val="tx2"/>
                </a:solidFill>
                <a:latin typeface="+mj-lt"/>
              </a:rPr>
              <a:t>Petersen EE, Staples JE, Meaney-Delman D, et al. Interim guidelines for pregnant women during a Zika virus outbreak—United States, 2016. MMWR Morb Mortal Wkly Rep 2016;65:30–3. </a:t>
            </a:r>
          </a:p>
          <a:p>
            <a:pPr lvl="1"/>
            <a:endParaRPr lang="es-ES" sz="1600" dirty="0" smtClean="0">
              <a:solidFill>
                <a:schemeClr val="tx2"/>
              </a:solidFill>
              <a:latin typeface="+mj-lt"/>
              <a:cs typeface="Arial"/>
            </a:endParaRPr>
          </a:p>
          <a:p>
            <a:pPr marL="0" indent="0">
              <a:buNone/>
            </a:pPr>
            <a:endParaRPr lang="es-ES" sz="1600" dirty="0">
              <a:solidFill>
                <a:schemeClr val="tx2"/>
              </a:solidFill>
              <a:latin typeface="+mj-lt"/>
              <a:cs typeface="Arial"/>
            </a:endParaRPr>
          </a:p>
        </p:txBody>
      </p:sp>
    </p:spTree>
    <p:extLst>
      <p:ext uri="{BB962C8B-B14F-4D97-AF65-F5344CB8AC3E}">
        <p14:creationId xmlns:p14="http://schemas.microsoft.com/office/powerpoint/2010/main" val="64592334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D67375-FC73-459D-B5F5-556E0DAD2FFD}" type="slidenum">
              <a:rPr lang="it-IT" smtClean="0"/>
              <a:pPr>
                <a:defRPr/>
              </a:pPr>
              <a:t>15</a:t>
            </a:fld>
            <a:endParaRPr lang="es-ES"/>
          </a:p>
        </p:txBody>
      </p:sp>
      <p:sp>
        <p:nvSpPr>
          <p:cNvPr id="2" name="Title 1"/>
          <p:cNvSpPr>
            <a:spLocks noGrp="1"/>
          </p:cNvSpPr>
          <p:nvPr>
            <p:ph type="title"/>
          </p:nvPr>
        </p:nvSpPr>
        <p:spPr>
          <a:xfrm>
            <a:off x="457200" y="135633"/>
            <a:ext cx="8229600" cy="1143000"/>
          </a:xfrm>
        </p:spPr>
        <p:txBody>
          <a:bodyPr/>
          <a:lstStyle/>
          <a:p>
            <a:r>
              <a:rPr lang="es-ES" sz="2800" b="1" dirty="0" smtClean="0">
                <a:solidFill>
                  <a:srgbClr val="002060"/>
                </a:solidFill>
              </a:rPr>
              <a:t>Vacunas</a:t>
            </a:r>
            <a:endParaRPr lang="es-ES" sz="2800" b="1" dirty="0">
              <a:solidFill>
                <a:srgbClr val="002060"/>
              </a:solidFill>
            </a:endParaRPr>
          </a:p>
        </p:txBody>
      </p:sp>
      <p:sp>
        <p:nvSpPr>
          <p:cNvPr id="3" name="Content Placeholder 2"/>
          <p:cNvSpPr>
            <a:spLocks noGrp="1"/>
          </p:cNvSpPr>
          <p:nvPr>
            <p:ph idx="1"/>
          </p:nvPr>
        </p:nvSpPr>
        <p:spPr>
          <a:xfrm>
            <a:off x="457200" y="1052736"/>
            <a:ext cx="8435280" cy="4752528"/>
          </a:xfrm>
        </p:spPr>
        <p:txBody>
          <a:bodyPr/>
          <a:lstStyle/>
          <a:p>
            <a:pPr marL="0" indent="0">
              <a:buNone/>
            </a:pPr>
            <a:r>
              <a:rPr lang="es-ES" sz="1600" dirty="0" smtClean="0">
                <a:solidFill>
                  <a:srgbClr val="002060"/>
                </a:solidFill>
                <a:latin typeface="+mj-lt"/>
              </a:rPr>
              <a:t>Los proveedores de atención médica deberían aconsejar a las mujeres durante el periodo antes de la concepción acerca de la importancia de estar al día con las vacunas antes de que queden embarazadas.</a:t>
            </a:r>
            <a:endParaRPr lang="es-ES" sz="1600" dirty="0">
              <a:solidFill>
                <a:srgbClr val="002060"/>
              </a:solidFill>
              <a:latin typeface="+mj-lt"/>
              <a:cs typeface="Arial"/>
            </a:endParaRPr>
          </a:p>
          <a:p>
            <a:r>
              <a:rPr lang="es-ES" sz="1600" dirty="0" smtClean="0">
                <a:solidFill>
                  <a:srgbClr val="002060"/>
                </a:solidFill>
                <a:latin typeface="+mj-lt"/>
              </a:rPr>
              <a:t>Algunas enfermedades infecciosas prevenibles con vacunas pueden tener efectos adversos en el embarazo como los siguientes:</a:t>
            </a:r>
          </a:p>
          <a:p>
            <a:pPr lvl="1"/>
            <a:r>
              <a:rPr lang="es-ES" sz="1600" dirty="0" smtClean="0">
                <a:solidFill>
                  <a:srgbClr val="002060"/>
                </a:solidFill>
                <a:latin typeface="+mj-lt"/>
              </a:rPr>
              <a:t>La rubéola durante el embarazo puede causar aborto espontáneo, muerte fetal y síndrome de rubéola congénita</a:t>
            </a:r>
            <a:r>
              <a:rPr lang="es-ES" sz="1600" baseline="30000" dirty="0" smtClean="0">
                <a:solidFill>
                  <a:srgbClr val="002060"/>
                </a:solidFill>
                <a:latin typeface="+mj-lt"/>
              </a:rPr>
              <a:t>1</a:t>
            </a:r>
            <a:r>
              <a:rPr lang="es-ES" sz="2000" dirty="0" smtClean="0"/>
              <a:t> </a:t>
            </a:r>
          </a:p>
          <a:p>
            <a:pPr lvl="1"/>
            <a:r>
              <a:rPr lang="es-ES" sz="1600" dirty="0" smtClean="0">
                <a:solidFill>
                  <a:srgbClr val="002060"/>
                </a:solidFill>
                <a:latin typeface="+mj-lt"/>
              </a:rPr>
              <a:t>La varicela durante las primeras etapas del embarazo puede causar muerte fetal y embriopatía por varicela</a:t>
            </a:r>
            <a:r>
              <a:rPr lang="es-ES" sz="1600" baseline="30000" dirty="0" smtClean="0">
                <a:solidFill>
                  <a:srgbClr val="002060"/>
                </a:solidFill>
                <a:latin typeface="+mj-lt"/>
              </a:rPr>
              <a:t>2</a:t>
            </a:r>
          </a:p>
          <a:p>
            <a:pPr lvl="2"/>
            <a:endParaRPr lang="es-ES" sz="1600" dirty="0" smtClean="0">
              <a:solidFill>
                <a:srgbClr val="002060"/>
              </a:solidFill>
            </a:endParaRPr>
          </a:p>
          <a:p>
            <a:r>
              <a:rPr lang="es-ES" sz="1600" dirty="0" smtClean="0">
                <a:solidFill>
                  <a:srgbClr val="002060"/>
                </a:solidFill>
                <a:latin typeface="+mj-lt"/>
              </a:rPr>
              <a:t>Los programas de atención médica antes de la concepción deben incluir un análisis del estado de vacunación o inmunidad de las mujeres contra las enfermedades infecciosas prevenibles con vacunas.</a:t>
            </a:r>
          </a:p>
          <a:p>
            <a:endParaRPr lang="es-ES" sz="1600" dirty="0" smtClean="0">
              <a:solidFill>
                <a:srgbClr val="002060"/>
              </a:solidFill>
              <a:latin typeface="+mj-lt"/>
            </a:endParaRPr>
          </a:p>
          <a:p>
            <a:r>
              <a:rPr lang="es-ES" sz="1600" dirty="0" smtClean="0">
                <a:solidFill>
                  <a:srgbClr val="002060"/>
                </a:solidFill>
                <a:latin typeface="+mj-lt"/>
              </a:rPr>
              <a:t>Los CDC y la Oficina de Asuntos Poblacionales (OPA) tienen directrices sobre cómo llevar a cabo una cita médica sobre planificación familiar</a:t>
            </a:r>
            <a:r>
              <a:rPr lang="es-ES" sz="1600" baseline="30000" dirty="0" smtClean="0">
                <a:solidFill>
                  <a:srgbClr val="002060"/>
                </a:solidFill>
                <a:latin typeface="+mj-lt"/>
              </a:rPr>
              <a:t>3</a:t>
            </a:r>
            <a:r>
              <a:rPr lang="es-ES" sz="1600" dirty="0" smtClean="0">
                <a:solidFill>
                  <a:srgbClr val="002060"/>
                </a:solidFill>
                <a:latin typeface="+mj-lt"/>
              </a:rPr>
              <a:t> (los proveedores de atención médica pueden consultar estas directrices si necesitan asistencia).</a:t>
            </a:r>
          </a:p>
          <a:p>
            <a:endParaRPr lang="es-ES" sz="1600" dirty="0" smtClean="0">
              <a:solidFill>
                <a:srgbClr val="002060"/>
              </a:solidFill>
              <a:latin typeface="+mj-lt"/>
            </a:endParaRPr>
          </a:p>
        </p:txBody>
      </p:sp>
      <p:sp>
        <p:nvSpPr>
          <p:cNvPr id="5" name="TextBox 4"/>
          <p:cNvSpPr txBox="1"/>
          <p:nvPr/>
        </p:nvSpPr>
        <p:spPr>
          <a:xfrm>
            <a:off x="0" y="6075144"/>
            <a:ext cx="8892480" cy="861774"/>
          </a:xfrm>
          <a:prstGeom prst="rect">
            <a:avLst/>
          </a:prstGeom>
          <a:noFill/>
        </p:spPr>
        <p:txBody>
          <a:bodyPr wrap="square" rtlCol="0">
            <a:spAutoFit/>
          </a:bodyPr>
          <a:lstStyle/>
          <a:p>
            <a:r>
              <a:rPr lang="es-ES" sz="1000" baseline="30000" dirty="0" smtClean="0">
                <a:solidFill>
                  <a:schemeClr val="tx2"/>
                </a:solidFill>
              </a:rPr>
              <a:t>1</a:t>
            </a:r>
            <a:r>
              <a:rPr lang="es-ES" sz="1000" dirty="0" smtClean="0">
                <a:solidFill>
                  <a:schemeClr val="tx2"/>
                </a:solidFill>
              </a:rPr>
              <a:t>Coonrod, D. V., Jack, B. W., Boggess, K. A., Long, R., Conry, J. A., Cox, S. N., et al. (2008). The clinical content of preconception care: immunizations as part of preconception care. American Journal of Obstetrics and Gynecology, 199(6), S290-S295.</a:t>
            </a:r>
          </a:p>
          <a:p>
            <a:r>
              <a:rPr lang="es-ES" sz="1000" baseline="30000" dirty="0" smtClean="0">
                <a:solidFill>
                  <a:schemeClr val="tx2"/>
                </a:solidFill>
              </a:rPr>
              <a:t>2</a:t>
            </a:r>
            <a:r>
              <a:rPr lang="es-ES" sz="1000" dirty="0" smtClean="0">
                <a:solidFill>
                  <a:schemeClr val="tx2"/>
                </a:solidFill>
              </a:rPr>
              <a:t>Committee on Infectious Diseases. (2015). Red Book. Available at: </a:t>
            </a:r>
            <a:r>
              <a:rPr lang="es-ES" sz="1000" dirty="0" smtClean="0">
                <a:solidFill>
                  <a:schemeClr val="tx2"/>
                </a:solidFill>
                <a:hlinkClick r:id="rId3"/>
              </a:rPr>
              <a:t>Red Book 2015</a:t>
            </a:r>
            <a:endParaRPr lang="es-ES" sz="1000" dirty="0" smtClean="0">
              <a:solidFill>
                <a:schemeClr val="tx2"/>
              </a:solidFill>
            </a:endParaRPr>
          </a:p>
          <a:p>
            <a:r>
              <a:rPr lang="es-ES" sz="1000" dirty="0" smtClean="0">
                <a:solidFill>
                  <a:schemeClr val="tx2"/>
                </a:solidFill>
              </a:rPr>
              <a:t>3CDC. Providing quality family planning services: Recommendations of CDC and the U.S. Office of Population Affairs. MMWR; 63(4); 2014. Available at: http://www.cdc.gov/mmwr/pdf/rr/rr6304.pdf</a:t>
            </a:r>
          </a:p>
        </p:txBody>
      </p:sp>
    </p:spTree>
    <p:extLst>
      <p:ext uri="{BB962C8B-B14F-4D97-AF65-F5344CB8AC3E}">
        <p14:creationId xmlns:p14="http://schemas.microsoft.com/office/powerpoint/2010/main" val="359707176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CD67375-FC73-459D-B5F5-556E0DAD2FFD}" type="slidenum">
              <a:rPr lang="it-IT" smtClean="0"/>
              <a:pPr>
                <a:defRPr/>
              </a:pPr>
              <a:t>16</a:t>
            </a:fld>
            <a:endParaRPr lang="es-ES" dirty="0"/>
          </a:p>
        </p:txBody>
      </p:sp>
      <p:sp>
        <p:nvSpPr>
          <p:cNvPr id="2" name="Title 1"/>
          <p:cNvSpPr>
            <a:spLocks noGrp="1"/>
          </p:cNvSpPr>
          <p:nvPr>
            <p:ph type="title"/>
          </p:nvPr>
        </p:nvSpPr>
        <p:spPr>
          <a:xfrm>
            <a:off x="457200" y="260648"/>
            <a:ext cx="8229600" cy="767408"/>
          </a:xfrm>
        </p:spPr>
        <p:txBody>
          <a:bodyPr/>
          <a:lstStyle/>
          <a:p>
            <a:r>
              <a:rPr lang="es-ES" sz="2800" b="1" dirty="0" smtClean="0">
                <a:solidFill>
                  <a:schemeClr val="tx2"/>
                </a:solidFill>
              </a:rPr>
              <a:t>Tabaco</a:t>
            </a:r>
            <a:endParaRPr lang="es-ES" sz="2800" dirty="0">
              <a:solidFill>
                <a:schemeClr val="tx2"/>
              </a:solidFill>
              <a:latin typeface="+mn-lt"/>
              <a:ea typeface="+mn-ea"/>
              <a:cs typeface="+mn-cs"/>
            </a:endParaRPr>
          </a:p>
        </p:txBody>
      </p:sp>
      <p:sp>
        <p:nvSpPr>
          <p:cNvPr id="3" name="Content Placeholder 2"/>
          <p:cNvSpPr>
            <a:spLocks noGrp="1"/>
          </p:cNvSpPr>
          <p:nvPr>
            <p:ph idx="1"/>
          </p:nvPr>
        </p:nvSpPr>
        <p:spPr>
          <a:xfrm>
            <a:off x="117848" y="1028056"/>
            <a:ext cx="8846640" cy="4777208"/>
          </a:xfrm>
        </p:spPr>
        <p:txBody>
          <a:bodyPr/>
          <a:lstStyle/>
          <a:p>
            <a:pPr marL="0" lvl="1" indent="0">
              <a:buNone/>
            </a:pPr>
            <a:r>
              <a:rPr lang="es-ES" sz="1800" dirty="0">
                <a:solidFill>
                  <a:schemeClr val="tx2"/>
                </a:solidFill>
              </a:rPr>
              <a:t>Los proveedores de atención médica deberían aconsejar a las mujeres durante el periodo antes de la concepción acerca de los perjudiciales efectos del consumo de tabaco y la exposición a él, independientemente de si tienen planes de quedar </a:t>
            </a:r>
            <a:r>
              <a:rPr lang="es-ES" sz="1800" dirty="0" smtClean="0">
                <a:solidFill>
                  <a:schemeClr val="tx2"/>
                </a:solidFill>
              </a:rPr>
              <a:t>embarazadas.</a:t>
            </a:r>
            <a:endParaRPr lang="es-ES" sz="1800" dirty="0">
              <a:solidFill>
                <a:schemeClr val="tx2"/>
              </a:solidFill>
            </a:endParaRPr>
          </a:p>
          <a:p>
            <a:pPr marL="342900" lvl="1" indent="-342900">
              <a:buFont typeface="Arial" charset="0"/>
              <a:buChar char="•"/>
            </a:pPr>
            <a:r>
              <a:rPr lang="es-ES" sz="1800" dirty="0" smtClean="0">
                <a:solidFill>
                  <a:schemeClr val="tx2"/>
                </a:solidFill>
              </a:rPr>
              <a:t>Exposición al tabaco</a:t>
            </a:r>
          </a:p>
          <a:p>
            <a:pPr marL="742950" lvl="2" indent="-342900"/>
            <a:r>
              <a:rPr lang="es-ES" sz="1800" dirty="0">
                <a:solidFill>
                  <a:schemeClr val="tx2"/>
                </a:solidFill>
              </a:rPr>
              <a:t>Las intervenciones para la cesación del tabaquismo se deben realizar antes de la </a:t>
            </a:r>
            <a:r>
              <a:rPr lang="es-ES" sz="1800" dirty="0" smtClean="0">
                <a:solidFill>
                  <a:schemeClr val="tx2"/>
                </a:solidFill>
              </a:rPr>
              <a:t>concepción</a:t>
            </a:r>
            <a:r>
              <a:rPr lang="es-ES" sz="2000" dirty="0"/>
              <a:t>.</a:t>
            </a:r>
            <a:endParaRPr lang="es-ES" sz="1400" dirty="0">
              <a:solidFill>
                <a:schemeClr val="tx2"/>
              </a:solidFill>
            </a:endParaRPr>
          </a:p>
          <a:p>
            <a:pPr marL="742950" lvl="2" indent="-342900"/>
            <a:r>
              <a:rPr lang="es-ES" sz="1800" dirty="0" smtClean="0">
                <a:solidFill>
                  <a:schemeClr val="tx2"/>
                </a:solidFill>
              </a:rPr>
              <a:t>Un metanálisis</a:t>
            </a:r>
            <a:r>
              <a:rPr lang="es-ES" sz="1800" baseline="30000" dirty="0" smtClean="0">
                <a:solidFill>
                  <a:schemeClr val="tx2"/>
                </a:solidFill>
              </a:rPr>
              <a:t>1</a:t>
            </a:r>
            <a:r>
              <a:rPr lang="es-ES" sz="1800" dirty="0" smtClean="0">
                <a:solidFill>
                  <a:schemeClr val="tx2"/>
                </a:solidFill>
              </a:rPr>
              <a:t> mostró una significativa asociación entre el tabaquismo materno durante el embarazo y defectos de nacimiento cardiovasculares, musculoesqueléticos, faciales y gastrointestinales.</a:t>
            </a:r>
          </a:p>
          <a:p>
            <a:pPr marL="1200150" lvl="3" indent="-342900"/>
            <a:r>
              <a:rPr lang="es-ES" sz="1800" dirty="0" smtClean="0">
                <a:solidFill>
                  <a:schemeClr val="tx2"/>
                </a:solidFill>
              </a:rPr>
              <a:t>Asociados causalmente a hendiduras orofaciales</a:t>
            </a:r>
            <a:r>
              <a:rPr lang="es-ES" sz="1800" baseline="30000" dirty="0" smtClean="0">
                <a:solidFill>
                  <a:schemeClr val="tx2"/>
                </a:solidFill>
              </a:rPr>
              <a:t>2</a:t>
            </a:r>
          </a:p>
          <a:p>
            <a:pPr marL="742950" lvl="2" indent="-342900"/>
            <a:r>
              <a:rPr lang="es-ES" sz="1800" dirty="0" smtClean="0">
                <a:solidFill>
                  <a:schemeClr val="tx2"/>
                </a:solidFill>
              </a:rPr>
              <a:t>El tabaquismo causa nacimiento prematuro, bajo peso al nacer, síndrome de muerte súbita del lactante (SMSL) y hendiduras orofaciales, además de muchos otros problemas de salud.</a:t>
            </a:r>
            <a:r>
              <a:rPr lang="es-ES" sz="1800" baseline="30000" dirty="0" smtClean="0">
                <a:solidFill>
                  <a:schemeClr val="tx2"/>
                </a:solidFill>
              </a:rPr>
              <a:t>2, 3</a:t>
            </a:r>
          </a:p>
          <a:p>
            <a:pPr marL="1200150" lvl="3" indent="-342900"/>
            <a:r>
              <a:rPr lang="es-ES" sz="1800" dirty="0" smtClean="0">
                <a:solidFill>
                  <a:schemeClr val="tx2"/>
                </a:solidFill>
              </a:rPr>
              <a:t>La nicotina afecta de manera adversa el desarrollo cerebral del feto</a:t>
            </a:r>
            <a:r>
              <a:rPr lang="es-ES" sz="1800" baseline="30000" dirty="0" smtClean="0">
                <a:solidFill>
                  <a:schemeClr val="tx2"/>
                </a:solidFill>
              </a:rPr>
              <a:t>3</a:t>
            </a:r>
            <a:endParaRPr lang="es-ES" sz="1400" dirty="0" smtClean="0">
              <a:solidFill>
                <a:schemeClr val="tx2"/>
              </a:solidFill>
            </a:endParaRPr>
          </a:p>
        </p:txBody>
      </p:sp>
      <p:sp>
        <p:nvSpPr>
          <p:cNvPr id="6" name="TextBox 5"/>
          <p:cNvSpPr txBox="1"/>
          <p:nvPr/>
        </p:nvSpPr>
        <p:spPr>
          <a:xfrm>
            <a:off x="251520" y="5661248"/>
            <a:ext cx="8712968" cy="1323439"/>
          </a:xfrm>
          <a:prstGeom prst="rect">
            <a:avLst/>
          </a:prstGeom>
          <a:noFill/>
        </p:spPr>
        <p:txBody>
          <a:bodyPr wrap="square" rtlCol="0">
            <a:spAutoFit/>
          </a:bodyPr>
          <a:lstStyle/>
          <a:p>
            <a:r>
              <a:rPr lang="es-ES" sz="1000" baseline="30000" dirty="0" smtClean="0">
                <a:solidFill>
                  <a:schemeClr val="tx2"/>
                </a:solidFill>
                <a:latin typeface="+mj-lt"/>
              </a:rPr>
              <a:t>1 </a:t>
            </a:r>
            <a:r>
              <a:rPr lang="es-ES" sz="1000" dirty="0" err="1" smtClean="0">
                <a:solidFill>
                  <a:schemeClr val="tx2"/>
                </a:solidFill>
                <a:latin typeface="+mj-lt"/>
              </a:rPr>
              <a:t>Hackshaw</a:t>
            </a:r>
            <a:r>
              <a:rPr lang="es-ES" sz="1000" dirty="0" smtClean="0">
                <a:solidFill>
                  <a:schemeClr val="tx2"/>
                </a:solidFill>
                <a:latin typeface="+mj-lt"/>
              </a:rPr>
              <a:t>, A., Rodeck, C., &amp; Boniface, S. (2011). Maternal smoking in pregnancy and birth defects: a systematic review based on 173 687 malformed cases and 11.7 million controls. Human Reproduction Update, 17(5), 589-604.</a:t>
            </a:r>
          </a:p>
          <a:p>
            <a:r>
              <a:rPr lang="es-ES" sz="1000" baseline="30000" dirty="0">
                <a:solidFill>
                  <a:schemeClr val="tx2"/>
                </a:solidFill>
                <a:latin typeface="+mj-lt"/>
              </a:rPr>
              <a:t>2</a:t>
            </a:r>
            <a:r>
              <a:rPr lang="es-ES" sz="1000" dirty="0" smtClean="0">
                <a:solidFill>
                  <a:schemeClr val="tx2"/>
                </a:solidFill>
                <a:latin typeface="+mj-lt"/>
              </a:rPr>
              <a:t> Honein, M.A., et al., Prevention of orofacial clefts caused by smoking: Implications of the Surgeon General's report. Birth Defects Res A Clin</a:t>
            </a:r>
            <a:r>
              <a:rPr lang="es-ES" dirty="0" smtClean="0"/>
              <a:t> </a:t>
            </a:r>
            <a:r>
              <a:rPr lang="es-ES" sz="1000" dirty="0">
                <a:solidFill>
                  <a:schemeClr val="tx2"/>
                </a:solidFill>
                <a:latin typeface="+mj-lt"/>
              </a:rPr>
              <a:t>Mol</a:t>
            </a:r>
            <a:r>
              <a:rPr lang="es-ES" dirty="0" smtClean="0"/>
              <a:t> </a:t>
            </a:r>
            <a:r>
              <a:rPr lang="es-ES" sz="1000" dirty="0">
                <a:solidFill>
                  <a:schemeClr val="tx2"/>
                </a:solidFill>
                <a:latin typeface="+mj-lt"/>
              </a:rPr>
              <a:t>Teratol. 2014;100(11):822–5.</a:t>
            </a:r>
          </a:p>
          <a:p>
            <a:r>
              <a:rPr lang="es-ES" sz="1000" baseline="30000" dirty="0" smtClean="0">
                <a:solidFill>
                  <a:schemeClr val="tx2"/>
                </a:solidFill>
                <a:latin typeface="+mj-lt"/>
              </a:rPr>
              <a:t>3 </a:t>
            </a:r>
            <a:r>
              <a:rPr lang="es-ES" sz="1000" dirty="0" smtClean="0">
                <a:solidFill>
                  <a:schemeClr val="tx2"/>
                </a:solidFill>
                <a:latin typeface="+mj-lt"/>
              </a:rPr>
              <a:t>USDHHS. The health consequences of smoking - 50 years of progress: A report of the surgeon general.  2014. Available at: http://www.surgeongeneral.gov/library/reports/50-years-of-progress/full-report.pdf</a:t>
            </a:r>
          </a:p>
          <a:p>
            <a:endParaRPr lang="es-ES" sz="1200" dirty="0">
              <a:solidFill>
                <a:schemeClr val="tx2"/>
              </a:solidFill>
              <a:latin typeface="+mn-lt"/>
            </a:endParaRPr>
          </a:p>
        </p:txBody>
      </p:sp>
    </p:spTree>
    <p:extLst>
      <p:ext uri="{BB962C8B-B14F-4D97-AF65-F5344CB8AC3E}">
        <p14:creationId xmlns:p14="http://schemas.microsoft.com/office/powerpoint/2010/main" val="301700171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CD67375-FC73-459D-B5F5-556E0DAD2FFD}" type="slidenum">
              <a:rPr lang="it-IT" smtClean="0"/>
              <a:pPr>
                <a:defRPr/>
              </a:pPr>
              <a:t>17</a:t>
            </a:fld>
            <a:endParaRPr lang="es-ES" dirty="0"/>
          </a:p>
        </p:txBody>
      </p:sp>
      <p:sp>
        <p:nvSpPr>
          <p:cNvPr id="2" name="Title 1"/>
          <p:cNvSpPr>
            <a:spLocks noGrp="1"/>
          </p:cNvSpPr>
          <p:nvPr>
            <p:ph type="title"/>
          </p:nvPr>
        </p:nvSpPr>
        <p:spPr>
          <a:xfrm>
            <a:off x="457200" y="260648"/>
            <a:ext cx="8229600" cy="767408"/>
          </a:xfrm>
        </p:spPr>
        <p:txBody>
          <a:bodyPr/>
          <a:lstStyle/>
          <a:p>
            <a:r>
              <a:rPr lang="es-ES" sz="2800" b="1" dirty="0" smtClean="0">
                <a:solidFill>
                  <a:schemeClr val="tx2"/>
                </a:solidFill>
              </a:rPr>
              <a:t>Consumo de alcohol</a:t>
            </a:r>
            <a:endParaRPr lang="es-ES" sz="2800" dirty="0">
              <a:solidFill>
                <a:schemeClr val="tx2"/>
              </a:solidFill>
              <a:latin typeface="+mn-lt"/>
              <a:ea typeface="+mn-ea"/>
              <a:cs typeface="+mn-cs"/>
            </a:endParaRPr>
          </a:p>
        </p:txBody>
      </p:sp>
      <p:sp>
        <p:nvSpPr>
          <p:cNvPr id="3" name="Content Placeholder 2"/>
          <p:cNvSpPr>
            <a:spLocks noGrp="1"/>
          </p:cNvSpPr>
          <p:nvPr>
            <p:ph idx="1"/>
          </p:nvPr>
        </p:nvSpPr>
        <p:spPr>
          <a:xfrm>
            <a:off x="117848" y="1028056"/>
            <a:ext cx="8846640" cy="4777208"/>
          </a:xfrm>
        </p:spPr>
        <p:txBody>
          <a:bodyPr/>
          <a:lstStyle/>
          <a:p>
            <a:pPr marL="0" lvl="1" indent="0">
              <a:buNone/>
            </a:pPr>
            <a:r>
              <a:rPr lang="es-ES" sz="2000" dirty="0">
                <a:solidFill>
                  <a:srgbClr val="002060"/>
                </a:solidFill>
              </a:rPr>
              <a:t>Los proveedores de atención médica deberían aconsejar a las mujeres durante el periodo antes de la concepción acerca de los perjudiciales efectos del consumo de alcohol durante el </a:t>
            </a:r>
            <a:r>
              <a:rPr lang="es-ES" sz="2000" dirty="0" smtClean="0">
                <a:solidFill>
                  <a:srgbClr val="002060"/>
                </a:solidFill>
              </a:rPr>
              <a:t>embarazo.</a:t>
            </a:r>
            <a:endParaRPr lang="es-ES" sz="2000" dirty="0">
              <a:solidFill>
                <a:srgbClr val="002060"/>
              </a:solidFill>
            </a:endParaRPr>
          </a:p>
          <a:p>
            <a:pPr marL="742950" lvl="2" indent="-342900"/>
            <a:r>
              <a:rPr lang="es-ES" sz="2000" dirty="0" smtClean="0">
                <a:solidFill>
                  <a:srgbClr val="002060"/>
                </a:solidFill>
              </a:rPr>
              <a:t>Trastornos del espectro alcohólico fetal (TEAF)</a:t>
            </a:r>
            <a:endParaRPr lang="es-ES" sz="2000" baseline="30000" dirty="0" smtClean="0">
              <a:solidFill>
                <a:srgbClr val="002060"/>
              </a:solidFill>
            </a:endParaRPr>
          </a:p>
          <a:p>
            <a:pPr marL="1200150" lvl="3" indent="-342900"/>
            <a:r>
              <a:rPr lang="es-ES" dirty="0" smtClean="0">
                <a:solidFill>
                  <a:srgbClr val="002060"/>
                </a:solidFill>
              </a:rPr>
              <a:t>Grupo de afecciones que pueden presentarse en una persona cuya madre haya bebido alcohol durante el embarazo.</a:t>
            </a:r>
          </a:p>
          <a:p>
            <a:pPr marL="1200150" lvl="3" indent="-342900"/>
            <a:r>
              <a:rPr lang="es-ES" dirty="0" smtClean="0">
                <a:solidFill>
                  <a:srgbClr val="002060"/>
                </a:solidFill>
              </a:rPr>
              <a:t>Son completamente prevenibles si la mujer no bebe alcohol durante el embarazo.</a:t>
            </a:r>
          </a:p>
          <a:p>
            <a:pPr marL="1200150" lvl="3" indent="-342900"/>
            <a:r>
              <a:rPr lang="es-ES" dirty="0" smtClean="0">
                <a:solidFill>
                  <a:srgbClr val="002060"/>
                </a:solidFill>
              </a:rPr>
              <a:t>Los bebés de las mujeres que beben alcohol durante el embarazo están expuestos al alcohol en la sangre de la madre a través del cordón umbilical.</a:t>
            </a:r>
            <a:endParaRPr lang="es-ES" baseline="30000" dirty="0" smtClean="0">
              <a:solidFill>
                <a:srgbClr val="002060"/>
              </a:solidFill>
            </a:endParaRPr>
          </a:p>
          <a:p>
            <a:pPr marL="1200150" lvl="3" indent="-342900"/>
            <a:r>
              <a:rPr lang="es-ES" dirty="0" smtClean="0">
                <a:solidFill>
                  <a:srgbClr val="002060"/>
                </a:solidFill>
              </a:rPr>
              <a:t>Pueden causar problemas físicos, de conducta y de aprendizaje.</a:t>
            </a:r>
            <a:endParaRPr lang="es-ES" dirty="0">
              <a:solidFill>
                <a:srgbClr val="002060"/>
              </a:solidFill>
            </a:endParaRPr>
          </a:p>
        </p:txBody>
      </p:sp>
      <p:sp>
        <p:nvSpPr>
          <p:cNvPr id="4" name="Rectangle 3"/>
          <p:cNvSpPr/>
          <p:nvPr/>
        </p:nvSpPr>
        <p:spPr>
          <a:xfrm>
            <a:off x="457200" y="6352143"/>
            <a:ext cx="3039615" cy="246221"/>
          </a:xfrm>
          <a:prstGeom prst="rect">
            <a:avLst/>
          </a:prstGeom>
        </p:spPr>
        <p:txBody>
          <a:bodyPr wrap="none">
            <a:spAutoFit/>
          </a:bodyPr>
          <a:lstStyle/>
          <a:p>
            <a:r>
              <a:rPr lang="es-ES" sz="1000" dirty="0" smtClean="0">
                <a:solidFill>
                  <a:schemeClr val="tx2"/>
                </a:solidFill>
              </a:rPr>
              <a:t>Fuente: http://www.cdc.gov/ncbddd/fasd/facts.html</a:t>
            </a:r>
          </a:p>
        </p:txBody>
      </p:sp>
    </p:spTree>
    <p:extLst>
      <p:ext uri="{BB962C8B-B14F-4D97-AF65-F5344CB8AC3E}">
        <p14:creationId xmlns:p14="http://schemas.microsoft.com/office/powerpoint/2010/main" val="3157164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D67375-FC73-459D-B5F5-556E0DAD2FFD}" type="slidenum">
              <a:rPr lang="it-IT" smtClean="0"/>
              <a:pPr>
                <a:defRPr/>
              </a:pPr>
              <a:t>18</a:t>
            </a:fld>
            <a:endParaRPr lang="es-ES" dirty="0"/>
          </a:p>
        </p:txBody>
      </p:sp>
      <p:sp>
        <p:nvSpPr>
          <p:cNvPr id="2" name="Title 1"/>
          <p:cNvSpPr>
            <a:spLocks noGrp="1"/>
          </p:cNvSpPr>
          <p:nvPr>
            <p:ph type="title"/>
          </p:nvPr>
        </p:nvSpPr>
        <p:spPr>
          <a:xfrm>
            <a:off x="107504" y="188640"/>
            <a:ext cx="8229600" cy="1174378"/>
          </a:xfrm>
        </p:spPr>
        <p:txBody>
          <a:bodyPr/>
          <a:lstStyle/>
          <a:p>
            <a:r>
              <a:rPr lang="es-ES" sz="2800" b="1" dirty="0" smtClean="0">
                <a:solidFill>
                  <a:srgbClr val="002060"/>
                </a:solidFill>
              </a:rPr>
              <a:t>Medicamentos</a:t>
            </a:r>
            <a:endParaRPr lang="es-ES" sz="2800" dirty="0">
              <a:solidFill>
                <a:srgbClr val="002060"/>
              </a:solidFill>
            </a:endParaRPr>
          </a:p>
        </p:txBody>
      </p:sp>
      <p:sp>
        <p:nvSpPr>
          <p:cNvPr id="3" name="Content Placeholder 2"/>
          <p:cNvSpPr>
            <a:spLocks noGrp="1"/>
          </p:cNvSpPr>
          <p:nvPr>
            <p:ph idx="1"/>
          </p:nvPr>
        </p:nvSpPr>
        <p:spPr>
          <a:xfrm>
            <a:off x="179512" y="1499976"/>
            <a:ext cx="8579296" cy="4586262"/>
          </a:xfrm>
        </p:spPr>
        <p:txBody>
          <a:bodyPr/>
          <a:lstStyle/>
          <a:p>
            <a:pPr marL="400050" lvl="2" indent="0">
              <a:buNone/>
            </a:pPr>
            <a:r>
              <a:rPr lang="es-ES" sz="2000" dirty="0">
                <a:solidFill>
                  <a:srgbClr val="002060"/>
                </a:solidFill>
                <a:latin typeface="+mj-lt"/>
              </a:rPr>
              <a:t>Los profesionales de la salud deberían aconsejar a las mujeres durante el periodo antes de la concepción acerca de los perjudiciales efectos del uso de ciertos medicamentos durante el </a:t>
            </a:r>
            <a:r>
              <a:rPr lang="es-ES" sz="2000" dirty="0" smtClean="0">
                <a:solidFill>
                  <a:srgbClr val="002060"/>
                </a:solidFill>
                <a:latin typeface="+mj-lt"/>
              </a:rPr>
              <a:t>embarazo.</a:t>
            </a:r>
            <a:endParaRPr lang="es-ES" sz="2000" dirty="0">
              <a:solidFill>
                <a:srgbClr val="002060"/>
              </a:solidFill>
              <a:latin typeface="+mj-lt"/>
            </a:endParaRPr>
          </a:p>
          <a:p>
            <a:pPr marL="742950" lvl="2" indent="-342900"/>
            <a:r>
              <a:rPr lang="es-ES" sz="2000" dirty="0" smtClean="0">
                <a:solidFill>
                  <a:srgbClr val="002060"/>
                </a:solidFill>
                <a:latin typeface="+mj-lt"/>
              </a:rPr>
              <a:t>Se sabe que algunos medicamentos son teratógenos (p. ej., la isotretinoína y la </a:t>
            </a:r>
            <a:r>
              <a:rPr lang="es-ES" sz="2000" dirty="0" err="1" smtClean="0">
                <a:solidFill>
                  <a:srgbClr val="002060"/>
                </a:solidFill>
                <a:latin typeface="+mj-lt"/>
              </a:rPr>
              <a:t>warfarina</a:t>
            </a:r>
            <a:r>
              <a:rPr lang="es-ES" sz="2000" dirty="0" smtClean="0">
                <a:solidFill>
                  <a:srgbClr val="002060"/>
                </a:solidFill>
                <a:latin typeface="+mj-lt"/>
              </a:rPr>
              <a:t>).</a:t>
            </a:r>
          </a:p>
          <a:p>
            <a:pPr marL="742950" lvl="2" indent="-342900"/>
            <a:r>
              <a:rPr lang="es-ES" sz="2000" b="1" dirty="0">
                <a:solidFill>
                  <a:srgbClr val="002060"/>
                </a:solidFill>
                <a:latin typeface="+mj-lt"/>
              </a:rPr>
              <a:t>Siempre que se pueda</a:t>
            </a:r>
            <a:r>
              <a:rPr lang="es-ES" sz="2000" dirty="0">
                <a:solidFill>
                  <a:srgbClr val="002060"/>
                </a:solidFill>
                <a:latin typeface="+mj-lt"/>
              </a:rPr>
              <a:t>, se deben evitar los teratógenos cuando se esté planeando concebir y durante el </a:t>
            </a:r>
            <a:r>
              <a:rPr lang="es-ES" sz="2000" dirty="0" smtClean="0">
                <a:solidFill>
                  <a:srgbClr val="002060"/>
                </a:solidFill>
                <a:latin typeface="+mj-lt"/>
              </a:rPr>
              <a:t>embarazo.</a:t>
            </a:r>
            <a:endParaRPr lang="es-ES" sz="2000" dirty="0">
              <a:solidFill>
                <a:srgbClr val="002060"/>
              </a:solidFill>
              <a:latin typeface="+mj-lt"/>
            </a:endParaRPr>
          </a:p>
          <a:p>
            <a:pPr marL="742950" lvl="2" indent="-342900"/>
            <a:r>
              <a:rPr lang="es-ES" sz="2000" dirty="0">
                <a:solidFill>
                  <a:srgbClr val="002060"/>
                </a:solidFill>
                <a:latin typeface="+mj-lt"/>
              </a:rPr>
              <a:t>Muchas mujeres necesitan tomar medicamentos durante el embarazo para manejar sus afecciones de manera </a:t>
            </a:r>
            <a:r>
              <a:rPr lang="es-ES" sz="2000" dirty="0" smtClean="0">
                <a:solidFill>
                  <a:srgbClr val="002060"/>
                </a:solidFill>
                <a:latin typeface="+mj-lt"/>
              </a:rPr>
              <a:t>adecuada.</a:t>
            </a:r>
            <a:endParaRPr lang="es-ES" sz="2000" dirty="0">
              <a:solidFill>
                <a:srgbClr val="002060"/>
              </a:solidFill>
              <a:latin typeface="+mj-lt"/>
            </a:endParaRPr>
          </a:p>
          <a:p>
            <a:pPr marL="1200150" lvl="3" indent="-342900"/>
            <a:r>
              <a:rPr lang="es-ES" dirty="0" smtClean="0">
                <a:solidFill>
                  <a:srgbClr val="002060"/>
                </a:solidFill>
                <a:latin typeface="+mj-lt"/>
              </a:rPr>
              <a:t>En algunos casos, evitar o interrumpir el uso de un medicamento durante el embarazo puede ser más nocivo que tomar el medicamento (p. ej., para el tratamiento de la epilepsia).</a:t>
            </a:r>
          </a:p>
          <a:p>
            <a:pPr marL="1200150" lvl="3" indent="-342900"/>
            <a:r>
              <a:rPr lang="es-ES" dirty="0" smtClean="0">
                <a:solidFill>
                  <a:srgbClr val="002060"/>
                </a:solidFill>
                <a:latin typeface="+mj-lt"/>
              </a:rPr>
              <a:t>Antes de que las mujeres comiencen a usar un medicamento o dejen de usarlo, es importante que hablen con su proveedor de atención médica acerca de las opciones de medicación más seguras durante el embarazo.</a:t>
            </a:r>
          </a:p>
          <a:p>
            <a:pPr marL="742950" lvl="2" indent="-342900"/>
            <a:endParaRPr lang="es-ES" sz="2000" dirty="0">
              <a:solidFill>
                <a:srgbClr val="002060"/>
              </a:solidFill>
              <a:latin typeface="+mj-lt"/>
            </a:endParaRPr>
          </a:p>
          <a:p>
            <a:pPr marL="742950" lvl="2" indent="-342900"/>
            <a:endParaRPr lang="es-ES" sz="2000" dirty="0" smtClean="0">
              <a:solidFill>
                <a:srgbClr val="002060"/>
              </a:solidFill>
              <a:latin typeface="+mj-lt"/>
            </a:endParaRPr>
          </a:p>
          <a:p>
            <a:pPr marL="742950" lvl="2" indent="-342900"/>
            <a:endParaRPr lang="es-ES" sz="2000" dirty="0">
              <a:solidFill>
                <a:srgbClr val="002060"/>
              </a:solidFill>
              <a:latin typeface="+mj-lt"/>
            </a:endParaRPr>
          </a:p>
          <a:p>
            <a:pPr marL="742950" lvl="2" indent="-342900"/>
            <a:endParaRPr lang="es-ES" sz="2000" dirty="0" smtClean="0">
              <a:solidFill>
                <a:srgbClr val="002060"/>
              </a:solidFill>
              <a:latin typeface="+mj-lt"/>
            </a:endParaRPr>
          </a:p>
          <a:p>
            <a:pPr marL="400050" lvl="2" indent="0">
              <a:buNone/>
            </a:pPr>
            <a:r>
              <a:rPr lang="es-ES" sz="1000" dirty="0" smtClean="0">
                <a:solidFill>
                  <a:srgbClr val="002060"/>
                </a:solidFill>
              </a:rPr>
              <a:t>Fuente: http://www.cdc.gov/pregnancy/meds/treatingfortwo/</a:t>
            </a:r>
            <a:endParaRPr lang="es-ES" sz="1000" dirty="0">
              <a:solidFill>
                <a:srgbClr val="002060"/>
              </a:solidFill>
              <a:cs typeface="Arial"/>
            </a:endParaRPr>
          </a:p>
          <a:p>
            <a:endParaRPr lang="es-ES" sz="2000" dirty="0">
              <a:solidFill>
                <a:srgbClr val="002060"/>
              </a:solidFill>
              <a:latin typeface="+mj-lt"/>
            </a:endParaRPr>
          </a:p>
        </p:txBody>
      </p:sp>
      <p:pic>
        <p:nvPicPr>
          <p:cNvPr id="5" name="Picture 4" descr="Logo for Treating for Two: Safe Medication Use in Pregnancy" title="Logo"/>
          <p:cNvPicPr>
            <a:picLocks noChangeAspect="1"/>
          </p:cNvPicPr>
          <p:nvPr/>
        </p:nvPicPr>
        <p:blipFill>
          <a:blip r:embed="rId2"/>
          <a:stretch>
            <a:fillRect/>
          </a:stretch>
        </p:blipFill>
        <p:spPr>
          <a:xfrm>
            <a:off x="7147756" y="0"/>
            <a:ext cx="1973924" cy="1315949"/>
          </a:xfrm>
          <a:prstGeom prst="rect">
            <a:avLst/>
          </a:prstGeom>
        </p:spPr>
      </p:pic>
    </p:spTree>
    <p:extLst>
      <p:ext uri="{BB962C8B-B14F-4D97-AF65-F5344CB8AC3E}">
        <p14:creationId xmlns:p14="http://schemas.microsoft.com/office/powerpoint/2010/main" val="214191107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86"/>
            <a:ext cx="8688693" cy="1143000"/>
          </a:xfrm>
        </p:spPr>
        <p:txBody>
          <a:bodyPr/>
          <a:lstStyle/>
          <a:p>
            <a:r>
              <a:rPr lang="es-ES" sz="2800" b="1" dirty="0">
                <a:solidFill>
                  <a:schemeClr val="tx2"/>
                </a:solidFill>
              </a:rPr>
              <a:t>Otras consideraciones</a:t>
            </a:r>
          </a:p>
        </p:txBody>
      </p:sp>
      <p:sp>
        <p:nvSpPr>
          <p:cNvPr id="3" name="Content Placeholder 2"/>
          <p:cNvSpPr>
            <a:spLocks noGrp="1"/>
          </p:cNvSpPr>
          <p:nvPr>
            <p:ph idx="1"/>
          </p:nvPr>
        </p:nvSpPr>
        <p:spPr>
          <a:xfrm>
            <a:off x="155089" y="1052736"/>
            <a:ext cx="8378513" cy="5584660"/>
          </a:xfrm>
        </p:spPr>
        <p:txBody>
          <a:bodyPr/>
          <a:lstStyle/>
          <a:p>
            <a:pPr marL="400050" lvl="2" indent="0">
              <a:buNone/>
            </a:pPr>
            <a:r>
              <a:rPr lang="es-ES" sz="2000" dirty="0">
                <a:solidFill>
                  <a:srgbClr val="002060"/>
                </a:solidFill>
              </a:rPr>
              <a:t>Los profesionales de la salud deberían aconsejar a las mujeres durante el periodo antes de la concepción acerca de lo siguiente:</a:t>
            </a:r>
          </a:p>
          <a:p>
            <a:pPr marL="685800" lvl="2" indent="-285750"/>
            <a:r>
              <a:rPr lang="es-ES" sz="2000" dirty="0" smtClean="0">
                <a:solidFill>
                  <a:srgbClr val="002060"/>
                </a:solidFill>
              </a:rPr>
              <a:t>Planificación familiar</a:t>
            </a:r>
            <a:r>
              <a:rPr lang="es-ES" sz="2000" baseline="30000" dirty="0" smtClean="0">
                <a:solidFill>
                  <a:srgbClr val="002060"/>
                </a:solidFill>
              </a:rPr>
              <a:t>1</a:t>
            </a:r>
          </a:p>
          <a:p>
            <a:pPr marL="1143000" lvl="3" indent="-285750"/>
            <a:r>
              <a:rPr lang="es-ES" dirty="0" smtClean="0">
                <a:solidFill>
                  <a:srgbClr val="002060"/>
                </a:solidFill>
              </a:rPr>
              <a:t> La atención médica antes de la concepción debe ser parte de la planificación familiar general.</a:t>
            </a:r>
          </a:p>
          <a:p>
            <a:pPr marL="1200150" lvl="3" indent="-342900"/>
            <a:r>
              <a:rPr lang="es-ES" dirty="0" smtClean="0">
                <a:solidFill>
                  <a:srgbClr val="002060"/>
                </a:solidFill>
              </a:rPr>
              <a:t>Los intervalos entre los nacimientos ayudan a mejorar la salud de la madre y los resultados de estos.</a:t>
            </a:r>
          </a:p>
          <a:p>
            <a:pPr marL="857250" lvl="2" indent="-457200">
              <a:buFont typeface="Arial" panose="020B0604020202020204" pitchFamily="34" charset="0"/>
              <a:buChar char="•"/>
            </a:pPr>
            <a:r>
              <a:rPr lang="es-ES" sz="2000" dirty="0" smtClean="0">
                <a:solidFill>
                  <a:srgbClr val="002060"/>
                </a:solidFill>
              </a:rPr>
              <a:t>Atención médica antes de la concepción y prenatal</a:t>
            </a:r>
            <a:endParaRPr lang="es-ES" sz="2000" dirty="0">
              <a:solidFill>
                <a:srgbClr val="002060"/>
              </a:solidFill>
            </a:endParaRPr>
          </a:p>
          <a:p>
            <a:pPr marL="1200150" lvl="3" indent="-342900"/>
            <a:r>
              <a:rPr lang="es-ES" dirty="0" smtClean="0">
                <a:solidFill>
                  <a:srgbClr val="002060"/>
                </a:solidFill>
              </a:rPr>
              <a:t>Es importante que las mujeres reciban atención médica con regularidad antes y durante el embarazo.</a:t>
            </a:r>
          </a:p>
          <a:p>
            <a:pPr marL="1200150" lvl="3" indent="-342900"/>
            <a:r>
              <a:rPr lang="es-ES" dirty="0" smtClean="0">
                <a:solidFill>
                  <a:srgbClr val="002060"/>
                </a:solidFill>
              </a:rPr>
              <a:t>Permite la realización de pruebas y la detección de factores de riesgo o el monitoreo de afecciones existentes. </a:t>
            </a:r>
            <a:endParaRPr lang="es-ES" dirty="0">
              <a:solidFill>
                <a:srgbClr val="002060"/>
              </a:solidFill>
            </a:endParaRPr>
          </a:p>
          <a:p>
            <a:pPr marL="857250" lvl="2" indent="-457200">
              <a:buFont typeface="Arial" panose="020B0604020202020204" pitchFamily="34" charset="0"/>
              <a:buChar char="•"/>
            </a:pPr>
            <a:r>
              <a:rPr lang="es-ES" sz="2000" dirty="0" smtClean="0">
                <a:solidFill>
                  <a:srgbClr val="002060"/>
                </a:solidFill>
              </a:rPr>
              <a:t>Consejería genética</a:t>
            </a:r>
            <a:r>
              <a:rPr lang="es-ES" sz="2000" baseline="30000" dirty="0" smtClean="0">
                <a:solidFill>
                  <a:srgbClr val="002060"/>
                </a:solidFill>
              </a:rPr>
              <a:t>2</a:t>
            </a:r>
            <a:endParaRPr lang="es-ES" sz="2000" dirty="0" smtClean="0">
              <a:solidFill>
                <a:srgbClr val="002060"/>
              </a:solidFill>
            </a:endParaRPr>
          </a:p>
          <a:p>
            <a:pPr marL="1200150" lvl="3" indent="-342900"/>
            <a:r>
              <a:rPr lang="es-ES" dirty="0" smtClean="0">
                <a:solidFill>
                  <a:srgbClr val="002060"/>
                </a:solidFill>
              </a:rPr>
              <a:t>Informa a las parejas acerca de sus riesgos genéticos (p. ej., consanguinidad).</a:t>
            </a:r>
          </a:p>
          <a:p>
            <a:pPr marL="0" lvl="1" indent="0">
              <a:buNone/>
            </a:pPr>
            <a:r>
              <a:rPr lang="es-ES" sz="1200" baseline="30000" dirty="0" smtClean="0">
                <a:solidFill>
                  <a:srgbClr val="002060"/>
                </a:solidFill>
              </a:rPr>
              <a:t>1</a:t>
            </a:r>
            <a:r>
              <a:rPr lang="es-ES" sz="1200" dirty="0" smtClean="0">
                <a:solidFill>
                  <a:srgbClr val="002060"/>
                </a:solidFill>
              </a:rPr>
              <a:t>Fuente: http://www.who.int/mediacentre/factsheets/fs351/en/ </a:t>
            </a:r>
          </a:p>
          <a:p>
            <a:pPr marL="0" lvl="1" indent="0">
              <a:buNone/>
            </a:pPr>
            <a:r>
              <a:rPr lang="es-ES" sz="1200" baseline="30000" dirty="0" smtClean="0">
                <a:solidFill>
                  <a:srgbClr val="002060"/>
                </a:solidFill>
              </a:rPr>
              <a:t>2</a:t>
            </a:r>
            <a:r>
              <a:rPr lang="es-ES" sz="1200" dirty="0" smtClean="0">
                <a:solidFill>
                  <a:srgbClr val="002060"/>
                </a:solidFill>
              </a:rPr>
              <a:t>Fuente: http://www.cdc.gov/ncbddd/genetics/genetic_counseling.html</a:t>
            </a:r>
          </a:p>
          <a:p>
            <a:pPr lvl="1"/>
            <a:endParaRPr lang="es-ES" sz="2000" dirty="0">
              <a:solidFill>
                <a:srgbClr val="002060"/>
              </a:solidFill>
              <a:cs typeface="Arial"/>
            </a:endParaRPr>
          </a:p>
          <a:p>
            <a:endParaRPr lang="es-ES" sz="2000" dirty="0">
              <a:solidFill>
                <a:srgbClr val="002060"/>
              </a:solidFill>
              <a:cs typeface="Arial"/>
            </a:endParaRPr>
          </a:p>
        </p:txBody>
      </p:sp>
      <p:pic>
        <p:nvPicPr>
          <p:cNvPr id="6" name="Picture 5" descr="picture of a mother and infant." title="Picture"/>
          <p:cNvPicPr>
            <a:picLocks noChangeAspect="1"/>
          </p:cNvPicPr>
          <p:nvPr/>
        </p:nvPicPr>
        <p:blipFill>
          <a:blip r:embed="rId3" cstate="print"/>
          <a:stretch>
            <a:fillRect/>
          </a:stretch>
        </p:blipFill>
        <p:spPr>
          <a:xfrm>
            <a:off x="7501093" y="4477733"/>
            <a:ext cx="1479538" cy="2220695"/>
          </a:xfrm>
          <a:prstGeom prst="ellipse">
            <a:avLst/>
          </a:prstGeom>
          <a:ln>
            <a:noFill/>
          </a:ln>
          <a:effectLst>
            <a:softEdge rad="112500"/>
          </a:effectLst>
        </p:spPr>
      </p:pic>
      <p:sp>
        <p:nvSpPr>
          <p:cNvPr id="8" name="Rectangle 7"/>
          <p:cNvSpPr/>
          <p:nvPr/>
        </p:nvSpPr>
        <p:spPr>
          <a:xfrm>
            <a:off x="7098079" y="6619820"/>
            <a:ext cx="1882552" cy="200055"/>
          </a:xfrm>
          <a:prstGeom prst="rect">
            <a:avLst/>
          </a:prstGeom>
        </p:spPr>
        <p:txBody>
          <a:bodyPr wrap="square">
            <a:spAutoFit/>
          </a:bodyPr>
          <a:lstStyle/>
          <a:p>
            <a:r>
              <a:rPr lang="es-ES" sz="700" dirty="0"/>
              <a:t>© 2014 Basil Safi, cortesía de Photoshare</a:t>
            </a:r>
          </a:p>
        </p:txBody>
      </p:sp>
    </p:spTree>
    <p:extLst>
      <p:ext uri="{BB962C8B-B14F-4D97-AF65-F5344CB8AC3E}">
        <p14:creationId xmlns:p14="http://schemas.microsoft.com/office/powerpoint/2010/main" val="412693021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0CD67375-FC73-459D-B5F5-556E0DAD2FFD}" type="slidenum">
              <a:rPr lang="it-IT" smtClean="0"/>
              <a:pPr>
                <a:defRPr/>
              </a:pPr>
              <a:t>2</a:t>
            </a:fld>
            <a:endParaRPr lang="es-ES" dirty="0"/>
          </a:p>
        </p:txBody>
      </p:sp>
      <p:sp>
        <p:nvSpPr>
          <p:cNvPr id="2" name="Titolo 1"/>
          <p:cNvSpPr>
            <a:spLocks noGrp="1"/>
          </p:cNvSpPr>
          <p:nvPr>
            <p:ph type="title"/>
          </p:nvPr>
        </p:nvSpPr>
        <p:spPr>
          <a:xfrm>
            <a:off x="457200" y="180408"/>
            <a:ext cx="8229600" cy="778098"/>
          </a:xfrm>
        </p:spPr>
        <p:txBody>
          <a:bodyPr/>
          <a:lstStyle/>
          <a:p>
            <a:r>
              <a:rPr lang="es-ES" sz="2800" b="1" dirty="0">
                <a:solidFill>
                  <a:schemeClr val="tx2"/>
                </a:solidFill>
              </a:rPr>
              <a:t>Objetivos del aprendizaje</a:t>
            </a:r>
          </a:p>
        </p:txBody>
      </p:sp>
      <p:sp>
        <p:nvSpPr>
          <p:cNvPr id="3" name="Segnaposto contenuto 2"/>
          <p:cNvSpPr>
            <a:spLocks noGrp="1"/>
          </p:cNvSpPr>
          <p:nvPr>
            <p:ph idx="1"/>
          </p:nvPr>
        </p:nvSpPr>
        <p:spPr>
          <a:xfrm>
            <a:off x="158680" y="1340768"/>
            <a:ext cx="7149624" cy="5904656"/>
          </a:xfrm>
        </p:spPr>
        <p:txBody>
          <a:bodyPr/>
          <a:lstStyle/>
          <a:p>
            <a:pPr>
              <a:spcAft>
                <a:spcPts val="0"/>
              </a:spcAft>
            </a:pPr>
            <a:r>
              <a:rPr lang="es-ES" sz="2200" dirty="0" smtClean="0">
                <a:solidFill>
                  <a:schemeClr val="tx2"/>
                </a:solidFill>
                <a:latin typeface="+mj-lt"/>
              </a:rPr>
              <a:t>Definir lo que es la "salud antes de la concepción“.</a:t>
            </a:r>
            <a:endParaRPr lang="es-ES" sz="2200" dirty="0">
              <a:solidFill>
                <a:schemeClr val="tx2"/>
              </a:solidFill>
              <a:latin typeface="+mj-lt"/>
            </a:endParaRPr>
          </a:p>
          <a:p>
            <a:pPr>
              <a:spcAft>
                <a:spcPts val="0"/>
              </a:spcAft>
            </a:pPr>
            <a:r>
              <a:rPr lang="es-ES" sz="2200" dirty="0">
                <a:solidFill>
                  <a:schemeClr val="tx2"/>
                </a:solidFill>
                <a:latin typeface="+mj-lt"/>
              </a:rPr>
              <a:t>Describir la importancia de la salud antes de la </a:t>
            </a:r>
            <a:r>
              <a:rPr lang="es-ES" sz="2200" dirty="0" smtClean="0">
                <a:solidFill>
                  <a:schemeClr val="tx2"/>
                </a:solidFill>
                <a:latin typeface="+mj-lt"/>
              </a:rPr>
              <a:t>concepción, </a:t>
            </a:r>
            <a:r>
              <a:rPr lang="es-ES" sz="2200" dirty="0">
                <a:solidFill>
                  <a:schemeClr val="tx2"/>
                </a:solidFill>
                <a:latin typeface="+mj-lt"/>
              </a:rPr>
              <a:t>relacionada con la prevención de los defectos de nacimiento (congénitos</a:t>
            </a:r>
            <a:r>
              <a:rPr lang="es-ES" sz="2200" dirty="0" smtClean="0">
                <a:solidFill>
                  <a:schemeClr val="tx2"/>
                </a:solidFill>
                <a:latin typeface="+mj-lt"/>
              </a:rPr>
              <a:t>).</a:t>
            </a:r>
            <a:endParaRPr lang="es-ES" sz="2200" dirty="0">
              <a:solidFill>
                <a:schemeClr val="tx2"/>
              </a:solidFill>
              <a:latin typeface="+mj-lt"/>
            </a:endParaRPr>
          </a:p>
          <a:p>
            <a:pPr>
              <a:spcAft>
                <a:spcPts val="0"/>
              </a:spcAft>
            </a:pPr>
            <a:r>
              <a:rPr lang="es-ES" sz="2200" dirty="0" smtClean="0">
                <a:solidFill>
                  <a:schemeClr val="tx2"/>
                </a:solidFill>
                <a:latin typeface="+mj-lt"/>
              </a:rPr>
              <a:t>Identificar los factores de riesgo durante el periodo antes de la concepción que contribuyen a la aparición de defectos de nacimiento.</a:t>
            </a:r>
          </a:p>
          <a:p>
            <a:pPr>
              <a:spcAft>
                <a:spcPts val="0"/>
              </a:spcAft>
            </a:pPr>
            <a:r>
              <a:rPr lang="es-ES" sz="2200" dirty="0" smtClean="0">
                <a:solidFill>
                  <a:schemeClr val="tx2"/>
                </a:solidFill>
                <a:latin typeface="+mj-lt"/>
              </a:rPr>
              <a:t>Describir las recomendaciones para los profesionales de atención médica acerca de la salud antes de la concepción. </a:t>
            </a:r>
          </a:p>
        </p:txBody>
      </p:sp>
      <p:pic>
        <p:nvPicPr>
          <p:cNvPr id="4" name="Picture 3" descr="Picture of a mother and baby" title="Pi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1330" y="90965"/>
            <a:ext cx="1226395" cy="1833861"/>
          </a:xfrm>
          <a:prstGeom prst="rect">
            <a:avLst/>
          </a:prstGeom>
        </p:spPr>
      </p:pic>
      <p:sp>
        <p:nvSpPr>
          <p:cNvPr id="6" name="TextBox 5"/>
          <p:cNvSpPr txBox="1"/>
          <p:nvPr/>
        </p:nvSpPr>
        <p:spPr>
          <a:xfrm>
            <a:off x="7656970" y="2132604"/>
            <a:ext cx="1450200" cy="369332"/>
          </a:xfrm>
          <a:prstGeom prst="rect">
            <a:avLst/>
          </a:prstGeom>
          <a:noFill/>
        </p:spPr>
        <p:txBody>
          <a:bodyPr wrap="square" rtlCol="0">
            <a:spAutoFit/>
          </a:bodyPr>
          <a:lstStyle/>
          <a:p>
            <a:r>
              <a:rPr lang="es-ES" sz="900" dirty="0"/>
              <a:t>© 2014 Arturo Sanabria, cortesía de Photoshare</a:t>
            </a:r>
          </a:p>
        </p:txBody>
      </p:sp>
    </p:spTree>
    <p:extLst>
      <p:ext uri="{BB962C8B-B14F-4D97-AF65-F5344CB8AC3E}">
        <p14:creationId xmlns:p14="http://schemas.microsoft.com/office/powerpoint/2010/main" val="278246962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704475" y="6353388"/>
            <a:ext cx="2133600" cy="365125"/>
          </a:xfrm>
        </p:spPr>
        <p:txBody>
          <a:bodyPr/>
          <a:lstStyle/>
          <a:p>
            <a:pPr>
              <a:defRPr/>
            </a:pPr>
            <a:fld id="{5D4B3180-FAF3-44AC-AF6B-5027717FA5F4}" type="slidenum">
              <a:rPr lang="it-IT" smtClean="0">
                <a:latin typeface="+mj-lt"/>
              </a:rPr>
              <a:pPr>
                <a:defRPr/>
              </a:pPr>
              <a:t>20</a:t>
            </a:fld>
            <a:endParaRPr lang="es-ES">
              <a:latin typeface="+mj-lt"/>
            </a:endParaRPr>
          </a:p>
        </p:txBody>
      </p:sp>
      <p:sp>
        <p:nvSpPr>
          <p:cNvPr id="2" name="Title 1"/>
          <p:cNvSpPr>
            <a:spLocks noGrp="1"/>
          </p:cNvSpPr>
          <p:nvPr>
            <p:ph type="title"/>
          </p:nvPr>
        </p:nvSpPr>
        <p:spPr>
          <a:xfrm>
            <a:off x="1208846" y="305002"/>
            <a:ext cx="6851104" cy="1143000"/>
          </a:xfrm>
        </p:spPr>
        <p:txBody>
          <a:bodyPr/>
          <a:lstStyle/>
          <a:p>
            <a:r>
              <a:rPr lang="es-ES" sz="2800" b="1" dirty="0" smtClean="0">
                <a:solidFill>
                  <a:schemeClr val="tx2"/>
                </a:solidFill>
              </a:rPr>
              <a:t>Audiencia meta para las recomendaciones sobre la salud antes de la concepción</a:t>
            </a:r>
            <a:endParaRPr lang="es-ES" sz="2800" b="1" dirty="0">
              <a:solidFill>
                <a:schemeClr val="tx2"/>
              </a:solidFill>
            </a:endParaRPr>
          </a:p>
        </p:txBody>
      </p:sp>
      <p:sp>
        <p:nvSpPr>
          <p:cNvPr id="4" name="Content Placeholder 3"/>
          <p:cNvSpPr>
            <a:spLocks noGrp="1"/>
          </p:cNvSpPr>
          <p:nvPr>
            <p:ph idx="1"/>
          </p:nvPr>
        </p:nvSpPr>
        <p:spPr>
          <a:xfrm>
            <a:off x="349604" y="2063915"/>
            <a:ext cx="6229672" cy="812031"/>
          </a:xfrm>
        </p:spPr>
        <p:txBody>
          <a:bodyPr/>
          <a:lstStyle/>
          <a:p>
            <a:r>
              <a:rPr lang="es-ES" sz="2000" dirty="0" smtClean="0">
                <a:solidFill>
                  <a:srgbClr val="1F497D"/>
                </a:solidFill>
                <a:latin typeface="+mj-lt"/>
              </a:rPr>
              <a:t>Los proveedores de atención médica deberían aconsejar tanto a las mujeres como a los hombres acerca de la salud antes de la concepción.</a:t>
            </a:r>
            <a:endParaRPr lang="es-ES" sz="2000" dirty="0">
              <a:solidFill>
                <a:srgbClr val="1F497D"/>
              </a:solidFill>
              <a:latin typeface="+mj-lt"/>
              <a:cs typeface="Arial"/>
            </a:endParaRPr>
          </a:p>
        </p:txBody>
      </p:sp>
      <p:sp>
        <p:nvSpPr>
          <p:cNvPr id="7" name="TextBox 6"/>
          <p:cNvSpPr txBox="1"/>
          <p:nvPr/>
        </p:nvSpPr>
        <p:spPr>
          <a:xfrm>
            <a:off x="338530" y="3203260"/>
            <a:ext cx="8569589" cy="3170099"/>
          </a:xfrm>
          <a:prstGeom prst="rect">
            <a:avLst/>
          </a:prstGeom>
          <a:noFill/>
        </p:spPr>
        <p:txBody>
          <a:bodyPr wrap="square" rtlCol="0">
            <a:spAutoFit/>
          </a:bodyPr>
          <a:lstStyle/>
          <a:p>
            <a:pPr marL="342900" lvl="0" indent="-342900">
              <a:spcBef>
                <a:spcPct val="20000"/>
              </a:spcBef>
              <a:buFont typeface="Arial" charset="0"/>
              <a:buChar char="•"/>
            </a:pPr>
            <a:r>
              <a:rPr lang="es-ES" sz="2000" dirty="0">
                <a:solidFill>
                  <a:schemeClr val="tx2"/>
                </a:solidFill>
                <a:latin typeface="+mj-lt"/>
              </a:rPr>
              <a:t>¿Por qué incluir a los hombres?</a:t>
            </a:r>
            <a:endParaRPr lang="es-ES" sz="2000" dirty="0">
              <a:solidFill>
                <a:schemeClr val="tx2"/>
              </a:solidFill>
              <a:latin typeface="+mj-lt"/>
              <a:cs typeface="Arial"/>
            </a:endParaRPr>
          </a:p>
          <a:p>
            <a:pPr marL="742950" lvl="1" indent="-285750">
              <a:spcBef>
                <a:spcPct val="20000"/>
              </a:spcBef>
              <a:buFont typeface="Arial" charset="0"/>
              <a:buChar char="–"/>
            </a:pPr>
            <a:r>
              <a:rPr lang="es-ES" sz="2000" dirty="0" smtClean="0">
                <a:solidFill>
                  <a:schemeClr val="tx2"/>
                </a:solidFill>
                <a:latin typeface="+mj-lt"/>
              </a:rPr>
              <a:t>Los hombres y las mujeres hacen planes reproductivos juntos.</a:t>
            </a:r>
          </a:p>
          <a:p>
            <a:pPr marL="742950" lvl="1" indent="-285750">
              <a:spcBef>
                <a:spcPct val="20000"/>
              </a:spcBef>
              <a:buFont typeface="Arial" charset="0"/>
              <a:buChar char="–"/>
            </a:pPr>
            <a:r>
              <a:rPr lang="es-ES" sz="2000" dirty="0">
                <a:solidFill>
                  <a:schemeClr val="tx2"/>
                </a:solidFill>
                <a:latin typeface="+mj-lt"/>
              </a:rPr>
              <a:t>Los hombres y las mujeres se ayudan mutuamente a tener un estilo de vida </a:t>
            </a:r>
            <a:r>
              <a:rPr lang="es-ES" sz="2000" dirty="0" smtClean="0">
                <a:solidFill>
                  <a:schemeClr val="tx2"/>
                </a:solidFill>
                <a:latin typeface="+mj-lt"/>
              </a:rPr>
              <a:t>saludable.</a:t>
            </a:r>
            <a:endParaRPr lang="es-ES" sz="2000" dirty="0">
              <a:solidFill>
                <a:schemeClr val="tx2"/>
              </a:solidFill>
              <a:latin typeface="+mj-lt"/>
            </a:endParaRPr>
          </a:p>
          <a:p>
            <a:pPr marL="742950" lvl="1" indent="-285750">
              <a:spcBef>
                <a:spcPct val="20000"/>
              </a:spcBef>
              <a:buFont typeface="Arial" charset="0"/>
              <a:buChar char="–"/>
            </a:pPr>
            <a:r>
              <a:rPr lang="es-ES" sz="2000" dirty="0" smtClean="0">
                <a:solidFill>
                  <a:schemeClr val="tx2"/>
                </a:solidFill>
                <a:latin typeface="+mj-lt"/>
              </a:rPr>
              <a:t>Al protegerse a sí mismos, los hombres pueden proteger a sus parejas contra enfermedades de transmisión sexual.</a:t>
            </a:r>
          </a:p>
          <a:p>
            <a:pPr marL="742950" lvl="1" indent="-285750">
              <a:spcBef>
                <a:spcPct val="20000"/>
              </a:spcBef>
              <a:buFont typeface="Arial" charset="0"/>
              <a:buChar char="–"/>
            </a:pPr>
            <a:r>
              <a:rPr lang="es-ES" sz="2000" dirty="0" smtClean="0">
                <a:solidFill>
                  <a:schemeClr val="tx2"/>
                </a:solidFill>
                <a:latin typeface="+mj-lt"/>
              </a:rPr>
              <a:t>Los hombres que fuman exponen a sus parejas al humo de segunda mano.</a:t>
            </a:r>
          </a:p>
          <a:p>
            <a:pPr marL="742950" lvl="1" indent="-285750">
              <a:spcBef>
                <a:spcPct val="20000"/>
              </a:spcBef>
              <a:buFont typeface="Arial" charset="0"/>
              <a:buChar char="–"/>
            </a:pPr>
            <a:r>
              <a:rPr lang="es-ES" sz="2000" dirty="0">
                <a:solidFill>
                  <a:schemeClr val="tx2"/>
                </a:solidFill>
                <a:latin typeface="+mj-lt"/>
              </a:rPr>
              <a:t>La salud y la alimentación del padre afectan la salud del </a:t>
            </a:r>
            <a:r>
              <a:rPr lang="es-ES" sz="2000" dirty="0" smtClean="0">
                <a:solidFill>
                  <a:schemeClr val="tx2"/>
                </a:solidFill>
                <a:latin typeface="+mj-lt"/>
              </a:rPr>
              <a:t>bebé.</a:t>
            </a:r>
            <a:endParaRPr lang="es-ES" sz="2000" dirty="0">
              <a:solidFill>
                <a:schemeClr val="tx2"/>
              </a:solidFill>
              <a:latin typeface="+mj-lt"/>
            </a:endParaRPr>
          </a:p>
        </p:txBody>
      </p:sp>
      <p:pic>
        <p:nvPicPr>
          <p:cNvPr id="5" name="Picture 4" descr="Picture of a man speaking with a healthcare provider." title="Pi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7913" y="1435917"/>
            <a:ext cx="2566723" cy="1930176"/>
          </a:xfrm>
          <a:prstGeom prst="ellipse">
            <a:avLst/>
          </a:prstGeom>
          <a:ln>
            <a:noFill/>
          </a:ln>
          <a:effectLst>
            <a:softEdge rad="112500"/>
          </a:effectLst>
        </p:spPr>
      </p:pic>
      <p:sp>
        <p:nvSpPr>
          <p:cNvPr id="6" name="Rectangle 5"/>
          <p:cNvSpPr/>
          <p:nvPr/>
        </p:nvSpPr>
        <p:spPr>
          <a:xfrm>
            <a:off x="6704475" y="3196816"/>
            <a:ext cx="3203848" cy="338554"/>
          </a:xfrm>
          <a:prstGeom prst="rect">
            <a:avLst/>
          </a:prstGeom>
        </p:spPr>
        <p:txBody>
          <a:bodyPr wrap="square">
            <a:spAutoFit/>
          </a:bodyPr>
          <a:lstStyle/>
          <a:p>
            <a:r>
              <a:rPr lang="es-ES" sz="800" dirty="0">
                <a:latin typeface="+mj-lt"/>
              </a:rPr>
              <a:t>© 2006 Bangladesh Center for Communication </a:t>
            </a:r>
            <a:endParaRPr lang="es-ES" sz="800" dirty="0" smtClean="0">
              <a:latin typeface="+mj-lt"/>
            </a:endParaRPr>
          </a:p>
          <a:p>
            <a:r>
              <a:rPr lang="es-ES" sz="800" dirty="0" smtClean="0">
                <a:latin typeface="+mj-lt"/>
              </a:rPr>
              <a:t>Programs.  Cortesía de Photoshare</a:t>
            </a:r>
          </a:p>
        </p:txBody>
      </p:sp>
      <p:sp>
        <p:nvSpPr>
          <p:cNvPr id="8" name="Rectangle 7"/>
          <p:cNvSpPr/>
          <p:nvPr/>
        </p:nvSpPr>
        <p:spPr>
          <a:xfrm>
            <a:off x="349604" y="6264562"/>
            <a:ext cx="6409075" cy="246221"/>
          </a:xfrm>
          <a:prstGeom prst="rect">
            <a:avLst/>
          </a:prstGeom>
        </p:spPr>
        <p:txBody>
          <a:bodyPr wrap="square">
            <a:spAutoFit/>
          </a:bodyPr>
          <a:lstStyle/>
          <a:p>
            <a:r>
              <a:rPr lang="es-ES" sz="1000" dirty="0" smtClean="0">
                <a:solidFill>
                  <a:schemeClr val="tx2"/>
                </a:solidFill>
                <a:latin typeface="+mj-lt"/>
              </a:rPr>
              <a:t>Fuente: http://www.cdc.gov/preconception/men.html </a:t>
            </a:r>
          </a:p>
        </p:txBody>
      </p:sp>
    </p:spTree>
    <p:extLst>
      <p:ext uri="{BB962C8B-B14F-4D97-AF65-F5344CB8AC3E}">
        <p14:creationId xmlns:p14="http://schemas.microsoft.com/office/powerpoint/2010/main" val="245294010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CD67375-FC73-459D-B5F5-556E0DAD2FFD}" type="slidenum">
              <a:rPr lang="it-IT" smtClean="0"/>
              <a:pPr>
                <a:defRPr/>
              </a:pPr>
              <a:t>21</a:t>
            </a:fld>
            <a:endParaRPr lang="es-ES"/>
          </a:p>
        </p:txBody>
      </p:sp>
      <p:sp>
        <p:nvSpPr>
          <p:cNvPr id="2" name="Title 1"/>
          <p:cNvSpPr>
            <a:spLocks noGrp="1"/>
          </p:cNvSpPr>
          <p:nvPr>
            <p:ph type="title"/>
          </p:nvPr>
        </p:nvSpPr>
        <p:spPr/>
        <p:txBody>
          <a:bodyPr/>
          <a:lstStyle/>
          <a:p>
            <a:r>
              <a:rPr lang="es-ES" sz="2800" b="1" dirty="0" smtClean="0">
                <a:solidFill>
                  <a:schemeClr val="tx2"/>
                </a:solidFill>
              </a:rPr>
              <a:t>Recursos</a:t>
            </a:r>
            <a:endParaRPr lang="es-ES" sz="2800" b="1" dirty="0">
              <a:solidFill>
                <a:schemeClr val="tx2"/>
              </a:solidFill>
            </a:endParaRPr>
          </a:p>
        </p:txBody>
      </p:sp>
      <p:sp>
        <p:nvSpPr>
          <p:cNvPr id="3" name="Content Placeholder 2"/>
          <p:cNvSpPr>
            <a:spLocks noGrp="1"/>
          </p:cNvSpPr>
          <p:nvPr>
            <p:ph idx="1"/>
          </p:nvPr>
        </p:nvSpPr>
        <p:spPr>
          <a:xfrm>
            <a:off x="457200" y="1404901"/>
            <a:ext cx="8229600" cy="4756150"/>
          </a:xfrm>
        </p:spPr>
        <p:txBody>
          <a:bodyPr/>
          <a:lstStyle/>
          <a:p>
            <a:r>
              <a:rPr lang="es-ES" sz="2000" dirty="0">
                <a:solidFill>
                  <a:schemeClr val="tx2"/>
                </a:solidFill>
                <a:latin typeface="+mj-lt"/>
              </a:rPr>
              <a:t>Organización Mundial de la Salud</a:t>
            </a:r>
          </a:p>
          <a:p>
            <a:pPr lvl="1"/>
            <a:r>
              <a:rPr lang="es-ES" sz="1400" dirty="0" smtClean="0">
                <a:solidFill>
                  <a:schemeClr val="tx2"/>
                </a:solidFill>
                <a:latin typeface="+mj-lt"/>
                <a:hlinkClick r:id="rId2"/>
              </a:rPr>
              <a:t>Atención médica antes de la concepción para reducir la mortalidad y morbilidad materno-infantil</a:t>
            </a:r>
            <a:endParaRPr lang="es-ES" sz="1400" dirty="0" smtClean="0">
              <a:solidFill>
                <a:schemeClr val="tx2"/>
              </a:solidFill>
              <a:latin typeface="+mj-lt"/>
            </a:endParaRPr>
          </a:p>
          <a:p>
            <a:pPr lvl="1"/>
            <a:r>
              <a:rPr lang="es-ES" sz="1400" dirty="0" smtClean="0">
                <a:solidFill>
                  <a:schemeClr val="tx2"/>
                </a:solidFill>
                <a:latin typeface="+mj-lt"/>
                <a:hlinkClick r:id="rId3"/>
              </a:rPr>
              <a:t>Directrices sobre el enriquecimiento de los alimentos con micronutrientes</a:t>
            </a:r>
            <a:endParaRPr lang="es-ES" sz="1400" dirty="0">
              <a:solidFill>
                <a:schemeClr val="tx2"/>
              </a:solidFill>
              <a:latin typeface="+mj-lt"/>
            </a:endParaRPr>
          </a:p>
          <a:p>
            <a:r>
              <a:rPr lang="es-ES" sz="2000" dirty="0">
                <a:solidFill>
                  <a:schemeClr val="tx2"/>
                </a:solidFill>
                <a:latin typeface="+mj-lt"/>
              </a:rPr>
              <a:t>Recursos de March of Dimes sobre el periodo antes de la concepción</a:t>
            </a:r>
          </a:p>
          <a:p>
            <a:pPr lvl="1"/>
            <a:r>
              <a:rPr lang="es-ES" sz="1400" dirty="0" smtClean="0">
                <a:solidFill>
                  <a:schemeClr val="tx2"/>
                </a:solidFill>
                <a:latin typeface="+mj-lt"/>
                <a:hlinkClick r:id="rId4"/>
              </a:rPr>
              <a:t>Promoción de la salud antes de la concepción: La base para un mañana más saludable (2013)</a:t>
            </a:r>
            <a:endParaRPr lang="es-ES" sz="1400" dirty="0" smtClean="0">
              <a:solidFill>
                <a:schemeClr val="tx2"/>
              </a:solidFill>
              <a:latin typeface="+mj-lt"/>
            </a:endParaRPr>
          </a:p>
          <a:p>
            <a:r>
              <a:rPr lang="es-ES" sz="2000" dirty="0">
                <a:solidFill>
                  <a:schemeClr val="tx2"/>
                </a:solidFill>
                <a:latin typeface="+mj-lt"/>
              </a:rPr>
              <a:t>Recurso de los CDC sobre la salud y atención médica antes de la concepción</a:t>
            </a:r>
          </a:p>
          <a:p>
            <a:pPr lvl="1"/>
            <a:r>
              <a:rPr lang="es-ES" sz="1400" dirty="0" smtClean="0">
                <a:solidFill>
                  <a:schemeClr val="tx2"/>
                </a:solidFill>
                <a:latin typeface="+mj-lt"/>
                <a:hlinkClick r:id="rId5"/>
              </a:rPr>
              <a:t>Información para las recomendaciones que hagan los profesionales de la salud</a:t>
            </a:r>
            <a:endParaRPr lang="es-ES" sz="1400" dirty="0" smtClean="0">
              <a:solidFill>
                <a:schemeClr val="tx2"/>
              </a:solidFill>
              <a:latin typeface="+mj-lt"/>
            </a:endParaRPr>
          </a:p>
          <a:p>
            <a:r>
              <a:rPr lang="es-ES" sz="2000" dirty="0" smtClean="0">
                <a:solidFill>
                  <a:schemeClr val="tx2"/>
                </a:solidFill>
                <a:latin typeface="+mj-lt"/>
              </a:rPr>
              <a:t>Iniciativa de Enriquecimiento de los Alimentos</a:t>
            </a:r>
            <a:endParaRPr lang="es-ES" sz="2000" dirty="0">
              <a:solidFill>
                <a:schemeClr val="tx2"/>
              </a:solidFill>
              <a:latin typeface="+mj-lt"/>
            </a:endParaRPr>
          </a:p>
          <a:p>
            <a:pPr lvl="1"/>
            <a:r>
              <a:rPr lang="es-ES" sz="1400" dirty="0" smtClean="0">
                <a:solidFill>
                  <a:schemeClr val="tx2"/>
                </a:solidFill>
                <a:latin typeface="+mj-lt"/>
                <a:hlinkClick r:id="rId6"/>
              </a:rPr>
              <a:t>Página principal de la Iniciativa de Enriquecimiento de los Alimentos</a:t>
            </a:r>
            <a:endParaRPr lang="es-ES" dirty="0" smtClean="0">
              <a:solidFill>
                <a:schemeClr val="tx2"/>
              </a:solidFill>
              <a:latin typeface="+mj-lt"/>
            </a:endParaRPr>
          </a:p>
          <a:p>
            <a:r>
              <a:rPr lang="es-ES" sz="2000" dirty="0">
                <a:solidFill>
                  <a:schemeClr val="tx2"/>
                </a:solidFill>
                <a:latin typeface="+mj-lt"/>
              </a:rPr>
              <a:t>Sitio web de "Before and Beyond"</a:t>
            </a:r>
          </a:p>
          <a:p>
            <a:pPr lvl="1"/>
            <a:r>
              <a:rPr lang="es-ES" sz="1400" dirty="0" smtClean="0">
                <a:solidFill>
                  <a:schemeClr val="tx2"/>
                </a:solidFill>
                <a:latin typeface="+mj-lt"/>
                <a:hlinkClick r:id="rId7"/>
              </a:rPr>
              <a:t>Currículo y guía de recursos nacionales para médicos acerca del periodo antes de la concepción</a:t>
            </a:r>
            <a:endParaRPr lang="es-ES" sz="1400" dirty="0" smtClean="0">
              <a:solidFill>
                <a:schemeClr val="tx2"/>
              </a:solidFill>
              <a:latin typeface="+mj-lt"/>
            </a:endParaRPr>
          </a:p>
          <a:p>
            <a:pPr>
              <a:buFont typeface="Arial" panose="020B0604020202020204" pitchFamily="34" charset="0"/>
              <a:buChar char="•"/>
            </a:pPr>
            <a:r>
              <a:rPr lang="es-ES" sz="1800" dirty="0" smtClean="0">
                <a:solidFill>
                  <a:schemeClr val="tx2"/>
                </a:solidFill>
                <a:latin typeface="+mj-lt"/>
              </a:rPr>
              <a:t>Campaña de los CDC "Demuestra tu Amor" ("Show Your Love")</a:t>
            </a:r>
          </a:p>
          <a:p>
            <a:pPr lvl="1">
              <a:buFont typeface="Calibri" panose="020F0502020204030204" pitchFamily="34" charset="0"/>
              <a:buChar char="–"/>
            </a:pPr>
            <a:r>
              <a:rPr lang="es-ES" sz="1400" dirty="0" smtClean="0">
                <a:solidFill>
                  <a:schemeClr val="tx2"/>
                </a:solidFill>
                <a:latin typeface="+mj-lt"/>
                <a:hlinkClick r:id="rId8"/>
              </a:rPr>
              <a:t>Socios: Participen en la campaña "Demuestra tu Amor"</a:t>
            </a:r>
            <a:endParaRPr lang="es-ES" sz="1400" dirty="0" smtClean="0">
              <a:solidFill>
                <a:schemeClr val="tx2"/>
              </a:solidFill>
              <a:latin typeface="+mj-lt"/>
            </a:endParaRPr>
          </a:p>
          <a:p>
            <a:pPr lvl="1">
              <a:buFont typeface="Calibri" panose="020F0502020204030204" pitchFamily="34" charset="0"/>
              <a:buChar char="–"/>
            </a:pPr>
            <a:endParaRPr lang="es-ES" sz="1400" dirty="0" smtClean="0">
              <a:solidFill>
                <a:schemeClr val="tx2"/>
              </a:solidFill>
              <a:latin typeface="+mj-lt"/>
            </a:endParaRPr>
          </a:p>
          <a:p>
            <a:pPr lvl="1"/>
            <a:endParaRPr lang="es-ES" dirty="0">
              <a:solidFill>
                <a:schemeClr val="tx2"/>
              </a:solidFill>
              <a:latin typeface="+mj-lt"/>
            </a:endParaRPr>
          </a:p>
        </p:txBody>
      </p:sp>
    </p:spTree>
    <p:extLst>
      <p:ext uri="{BB962C8B-B14F-4D97-AF65-F5344CB8AC3E}">
        <p14:creationId xmlns:p14="http://schemas.microsoft.com/office/powerpoint/2010/main" val="300151765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D67375-FC73-459D-B5F5-556E0DAD2FFD}" type="slidenum">
              <a:rPr lang="it-IT" smtClean="0"/>
              <a:pPr>
                <a:defRPr/>
              </a:pPr>
              <a:t>22</a:t>
            </a:fld>
            <a:endParaRPr lang="es-ES"/>
          </a:p>
        </p:txBody>
      </p:sp>
      <p:sp>
        <p:nvSpPr>
          <p:cNvPr id="2" name="Title 1"/>
          <p:cNvSpPr>
            <a:spLocks noGrp="1"/>
          </p:cNvSpPr>
          <p:nvPr>
            <p:ph type="title"/>
          </p:nvPr>
        </p:nvSpPr>
        <p:spPr>
          <a:xfrm>
            <a:off x="457200" y="-92362"/>
            <a:ext cx="8229600" cy="1143000"/>
          </a:xfrm>
        </p:spPr>
        <p:txBody>
          <a:bodyPr/>
          <a:lstStyle/>
          <a:p>
            <a:r>
              <a:rPr lang="es-ES" sz="2800" b="1" dirty="0">
                <a:solidFill>
                  <a:schemeClr val="tx2"/>
                </a:solidFill>
              </a:rPr>
              <a:t>Agradecimientos</a:t>
            </a:r>
          </a:p>
        </p:txBody>
      </p:sp>
      <p:sp>
        <p:nvSpPr>
          <p:cNvPr id="3" name="Content Placeholder 2"/>
          <p:cNvSpPr>
            <a:spLocks noGrp="1"/>
          </p:cNvSpPr>
          <p:nvPr>
            <p:ph idx="1"/>
          </p:nvPr>
        </p:nvSpPr>
        <p:spPr>
          <a:xfrm>
            <a:off x="457200" y="1417638"/>
            <a:ext cx="5266928" cy="4938712"/>
          </a:xfrm>
        </p:spPr>
        <p:txBody>
          <a:bodyPr/>
          <a:lstStyle/>
          <a:p>
            <a:r>
              <a:rPr lang="es-ES" sz="2200" dirty="0">
                <a:solidFill>
                  <a:schemeClr val="tx2"/>
                </a:solidFill>
              </a:rPr>
              <a:t>Esta presentación fue creada por la Fundación March of Dimes en colaboración con las siguientes entidades: </a:t>
            </a:r>
          </a:p>
          <a:p>
            <a:pPr lvl="1"/>
            <a:r>
              <a:rPr lang="es-ES" sz="2200" dirty="0">
                <a:solidFill>
                  <a:schemeClr val="tx2"/>
                </a:solidFill>
              </a:rPr>
              <a:t>Grupo de Trabajo de Vigilancia de la División de Defectos Congénitos y Discapacidades del Desarrollo, de los Centros para el Control y la Prevención de Enfermedades de los EE. UU.</a:t>
            </a:r>
          </a:p>
          <a:p>
            <a:pPr lvl="1"/>
            <a:r>
              <a:rPr lang="es-ES" sz="2200" dirty="0" smtClean="0">
                <a:solidFill>
                  <a:schemeClr val="tx2"/>
                </a:solidFill>
              </a:rPr>
              <a:t>Centro Internacional de Información de Vigilancia e Investigación de los Defectos Congénitos</a:t>
            </a:r>
          </a:p>
          <a:p>
            <a:pPr lvl="1"/>
            <a:r>
              <a:rPr lang="es-ES" sz="2200" dirty="0" smtClean="0">
                <a:solidFill>
                  <a:schemeClr val="tx2"/>
                </a:solidFill>
              </a:rPr>
              <a:t>Organización Mundial de la Salud</a:t>
            </a:r>
            <a:endParaRPr lang="es-ES" sz="2200" dirty="0">
              <a:solidFill>
                <a:schemeClr val="tx2"/>
              </a:solidFill>
            </a:endParaRPr>
          </a:p>
          <a:p>
            <a:pPr marL="400050" lvl="1" indent="0">
              <a:buNone/>
            </a:pPr>
            <a:endParaRPr lang="es-ES" sz="2000" dirty="0">
              <a:solidFill>
                <a:schemeClr val="tx2"/>
              </a:solidFill>
            </a:endParaRPr>
          </a:p>
        </p:txBody>
      </p:sp>
      <p:pic>
        <p:nvPicPr>
          <p:cNvPr id="5" name="Picture 4" descr="Picture of a mother and infant." title="Picture"/>
          <p:cNvPicPr>
            <a:picLocks noChangeAspect="1"/>
          </p:cNvPicPr>
          <p:nvPr/>
        </p:nvPicPr>
        <p:blipFill>
          <a:blip r:embed="rId2" cstate="print"/>
          <a:stretch>
            <a:fillRect/>
          </a:stretch>
        </p:blipFill>
        <p:spPr>
          <a:xfrm>
            <a:off x="6244087" y="2060848"/>
            <a:ext cx="2303883" cy="3744416"/>
          </a:xfrm>
          <a:prstGeom prst="rect">
            <a:avLst/>
          </a:prstGeom>
        </p:spPr>
      </p:pic>
      <p:sp>
        <p:nvSpPr>
          <p:cNvPr id="6" name="Rectangle 5"/>
          <p:cNvSpPr/>
          <p:nvPr/>
        </p:nvSpPr>
        <p:spPr>
          <a:xfrm>
            <a:off x="6084168" y="5589240"/>
            <a:ext cx="2611328" cy="400110"/>
          </a:xfrm>
          <a:prstGeom prst="rect">
            <a:avLst/>
          </a:prstGeom>
        </p:spPr>
        <p:txBody>
          <a:bodyPr wrap="square">
            <a:spAutoFit/>
          </a:bodyPr>
          <a:lstStyle/>
          <a:p>
            <a:r>
              <a:rPr lang="es-ES" sz="1000" dirty="0" smtClean="0">
                <a:solidFill>
                  <a:schemeClr val="tx2"/>
                </a:solidFill>
              </a:rPr>
              <a:t>© 2007 Wendy MacNaughton, cortesía de Photoshare</a:t>
            </a:r>
            <a:endParaRPr lang="es-ES" sz="1000" dirty="0">
              <a:solidFill>
                <a:schemeClr val="tx2"/>
              </a:solidFill>
            </a:endParaRPr>
          </a:p>
        </p:txBody>
      </p:sp>
    </p:spTree>
    <p:extLst>
      <p:ext uri="{BB962C8B-B14F-4D97-AF65-F5344CB8AC3E}">
        <p14:creationId xmlns:p14="http://schemas.microsoft.com/office/powerpoint/2010/main" val="160320297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0CD67375-FC73-459D-B5F5-556E0DAD2FFD}" type="slidenum">
              <a:rPr lang="it-IT" smtClean="0"/>
              <a:pPr>
                <a:defRPr/>
              </a:pPr>
              <a:t>3</a:t>
            </a:fld>
            <a:endParaRPr lang="es-ES" dirty="0"/>
          </a:p>
        </p:txBody>
      </p:sp>
      <p:sp>
        <p:nvSpPr>
          <p:cNvPr id="2" name="Title 1"/>
          <p:cNvSpPr>
            <a:spLocks noGrp="1"/>
          </p:cNvSpPr>
          <p:nvPr>
            <p:ph type="title"/>
          </p:nvPr>
        </p:nvSpPr>
        <p:spPr>
          <a:xfrm>
            <a:off x="267152" y="155010"/>
            <a:ext cx="8229600" cy="796018"/>
          </a:xfrm>
        </p:spPr>
        <p:txBody>
          <a:bodyPr/>
          <a:lstStyle/>
          <a:p>
            <a:r>
              <a:rPr lang="es-ES" sz="2800" b="1" dirty="0" smtClean="0">
                <a:solidFill>
                  <a:schemeClr val="tx2"/>
                </a:solidFill>
              </a:rPr>
              <a:t>Definición de "salud y atención médica antes de la concepción" </a:t>
            </a:r>
            <a:endParaRPr lang="es-ES" sz="2800" b="1" dirty="0">
              <a:solidFill>
                <a:schemeClr val="tx2"/>
              </a:solidFill>
            </a:endParaRPr>
          </a:p>
        </p:txBody>
      </p:sp>
      <p:sp>
        <p:nvSpPr>
          <p:cNvPr id="5" name="Content Placeholder 4"/>
          <p:cNvSpPr>
            <a:spLocks noGrp="1"/>
          </p:cNvSpPr>
          <p:nvPr>
            <p:ph idx="1"/>
          </p:nvPr>
        </p:nvSpPr>
        <p:spPr>
          <a:xfrm>
            <a:off x="283920" y="1408814"/>
            <a:ext cx="5904656" cy="4794836"/>
          </a:xfrm>
        </p:spPr>
        <p:txBody>
          <a:bodyPr>
            <a:noAutofit/>
          </a:bodyPr>
          <a:lstStyle/>
          <a:p>
            <a:pPr marL="0" indent="0">
              <a:buNone/>
            </a:pPr>
            <a:r>
              <a:rPr lang="es-ES" sz="2200" b="1" dirty="0">
                <a:solidFill>
                  <a:schemeClr val="tx2"/>
                </a:solidFill>
                <a:latin typeface="+mj-lt"/>
              </a:rPr>
              <a:t>Salud antes de la concepción </a:t>
            </a:r>
            <a:endParaRPr lang="es-ES" sz="2200" b="1" dirty="0" smtClean="0">
              <a:solidFill>
                <a:schemeClr val="tx2"/>
              </a:solidFill>
              <a:latin typeface="+mj-lt"/>
            </a:endParaRPr>
          </a:p>
          <a:p>
            <a:r>
              <a:rPr lang="es-ES" sz="2400" dirty="0" smtClean="0">
                <a:solidFill>
                  <a:schemeClr val="tx2"/>
                </a:solidFill>
              </a:rPr>
              <a:t>Salud personal durante la edad fértil.</a:t>
            </a:r>
          </a:p>
          <a:p>
            <a:r>
              <a:rPr lang="es-ES" sz="2400" dirty="0" smtClean="0">
                <a:solidFill>
                  <a:schemeClr val="tx2"/>
                </a:solidFill>
              </a:rPr>
              <a:t>Se centra en optimizar la salud de las mujeres para fomentar un futuro embarazo saludable, independientemente de si tienen planes de quedar embarazadas.</a:t>
            </a:r>
          </a:p>
          <a:p>
            <a:pPr marL="0" indent="0">
              <a:buNone/>
            </a:pPr>
            <a:endParaRPr lang="es-ES" sz="2200" b="1" dirty="0" smtClean="0">
              <a:solidFill>
                <a:schemeClr val="tx2"/>
              </a:solidFill>
              <a:latin typeface="+mj-lt"/>
            </a:endParaRPr>
          </a:p>
          <a:p>
            <a:pPr marL="0" indent="0">
              <a:buNone/>
            </a:pPr>
            <a:r>
              <a:rPr lang="es-ES" sz="2200" b="1" dirty="0" smtClean="0">
                <a:solidFill>
                  <a:schemeClr val="tx2"/>
                </a:solidFill>
                <a:latin typeface="+mj-lt"/>
              </a:rPr>
              <a:t>Atención médica antes de la concepción</a:t>
            </a:r>
          </a:p>
          <a:p>
            <a:r>
              <a:rPr lang="es-ES" sz="2400" dirty="0" smtClean="0">
                <a:solidFill>
                  <a:schemeClr val="tx2"/>
                </a:solidFill>
              </a:rPr>
              <a:t>Atención médica para fomentar tanto la salud de las mujeres como la de sus futuros bebés.</a:t>
            </a:r>
            <a:endParaRPr lang="es-ES" sz="2200" dirty="0" smtClean="0">
              <a:solidFill>
                <a:schemeClr val="tx2"/>
              </a:solidFill>
              <a:latin typeface="+mj-lt"/>
            </a:endParaRPr>
          </a:p>
          <a:p>
            <a:endParaRPr lang="es-ES" sz="2200" dirty="0" smtClean="0">
              <a:solidFill>
                <a:schemeClr val="tx2"/>
              </a:solidFill>
              <a:latin typeface="+mj-lt"/>
            </a:endParaRPr>
          </a:p>
        </p:txBody>
      </p:sp>
      <p:pic>
        <p:nvPicPr>
          <p:cNvPr id="3" name="Picture 2" descr="Picture of a woman" title="Pi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921" y="1274152"/>
            <a:ext cx="3262584" cy="2173697"/>
          </a:xfrm>
          <a:prstGeom prst="ellipse">
            <a:avLst/>
          </a:prstGeom>
          <a:ln>
            <a:noFill/>
          </a:ln>
          <a:effectLst>
            <a:softEdge rad="112500"/>
          </a:effectLst>
        </p:spPr>
      </p:pic>
      <p:sp>
        <p:nvSpPr>
          <p:cNvPr id="6" name="TextBox 5"/>
          <p:cNvSpPr txBox="1"/>
          <p:nvPr/>
        </p:nvSpPr>
        <p:spPr>
          <a:xfrm>
            <a:off x="6156176" y="3447850"/>
            <a:ext cx="2987824" cy="369332"/>
          </a:xfrm>
          <a:prstGeom prst="rect">
            <a:avLst/>
          </a:prstGeom>
          <a:noFill/>
        </p:spPr>
        <p:txBody>
          <a:bodyPr wrap="square" rtlCol="0">
            <a:spAutoFit/>
          </a:bodyPr>
          <a:lstStyle/>
          <a:p>
            <a:r>
              <a:rPr lang="es-ES" sz="900" dirty="0"/>
              <a:t>© 2012 Akintunde</a:t>
            </a:r>
            <a:r>
              <a:rPr lang="es-ES" smtClean="0"/>
              <a:t> </a:t>
            </a:r>
            <a:r>
              <a:rPr lang="es-ES" sz="900" dirty="0"/>
              <a:t>Akinleye/NURHI, cortesía de Photoshare</a:t>
            </a:r>
          </a:p>
        </p:txBody>
      </p:sp>
      <p:sp>
        <p:nvSpPr>
          <p:cNvPr id="7" name="Rectangle 6"/>
          <p:cNvSpPr/>
          <p:nvPr/>
        </p:nvSpPr>
        <p:spPr>
          <a:xfrm>
            <a:off x="267152" y="6197764"/>
            <a:ext cx="9345408" cy="246221"/>
          </a:xfrm>
          <a:prstGeom prst="rect">
            <a:avLst/>
          </a:prstGeom>
        </p:spPr>
        <p:txBody>
          <a:bodyPr wrap="square">
            <a:spAutoFit/>
          </a:bodyPr>
          <a:lstStyle/>
          <a:p>
            <a:r>
              <a:rPr lang="es-ES" sz="1000" dirty="0" smtClean="0">
                <a:solidFill>
                  <a:srgbClr val="002060"/>
                </a:solidFill>
                <a:latin typeface="+mj-lt"/>
              </a:rPr>
              <a:t>Fuentes: </a:t>
            </a:r>
            <a:r>
              <a:rPr lang="es-ES" sz="1000" dirty="0" smtClean="0">
                <a:solidFill>
                  <a:srgbClr val="002060"/>
                </a:solidFill>
                <a:latin typeface="+mj-lt"/>
                <a:hlinkClick r:id="rId4"/>
              </a:rPr>
              <a:t>Overview of Preconception Care</a:t>
            </a:r>
            <a:r>
              <a:rPr lang="es-ES" sz="1000" dirty="0" smtClean="0">
                <a:solidFill>
                  <a:srgbClr val="002060"/>
                </a:solidFill>
                <a:latin typeface="+mj-lt"/>
              </a:rPr>
              <a:t>; http://www.cdc.gov/mmwr/preview/mmwrhtml/rr5506a1.htm</a:t>
            </a:r>
          </a:p>
        </p:txBody>
      </p:sp>
    </p:spTree>
    <p:extLst>
      <p:ext uri="{BB962C8B-B14F-4D97-AF65-F5344CB8AC3E}">
        <p14:creationId xmlns:p14="http://schemas.microsoft.com/office/powerpoint/2010/main" val="338669449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CD67375-FC73-459D-B5F5-556E0DAD2FFD}" type="slidenum">
              <a:rPr lang="it-IT" smtClean="0"/>
              <a:pPr>
                <a:defRPr/>
              </a:pPr>
              <a:t>4</a:t>
            </a:fld>
            <a:endParaRPr lang="es-ES"/>
          </a:p>
        </p:txBody>
      </p:sp>
      <p:sp>
        <p:nvSpPr>
          <p:cNvPr id="2" name="Title 1"/>
          <p:cNvSpPr>
            <a:spLocks noGrp="1"/>
          </p:cNvSpPr>
          <p:nvPr>
            <p:ph type="title"/>
          </p:nvPr>
        </p:nvSpPr>
        <p:spPr>
          <a:xfrm>
            <a:off x="467544" y="116632"/>
            <a:ext cx="8229600" cy="634082"/>
          </a:xfrm>
        </p:spPr>
        <p:txBody>
          <a:bodyPr/>
          <a:lstStyle/>
          <a:p>
            <a:r>
              <a:rPr lang="es-ES" sz="2800" b="1" dirty="0">
                <a:solidFill>
                  <a:schemeClr val="tx2"/>
                </a:solidFill>
              </a:rPr>
              <a:t>Principales metas de la atención médica antes de la concepción</a:t>
            </a:r>
          </a:p>
        </p:txBody>
      </p:sp>
      <p:sp>
        <p:nvSpPr>
          <p:cNvPr id="3" name="Content Placeholder 2"/>
          <p:cNvSpPr>
            <a:spLocks noGrp="1"/>
          </p:cNvSpPr>
          <p:nvPr>
            <p:ph idx="1"/>
          </p:nvPr>
        </p:nvSpPr>
        <p:spPr>
          <a:xfrm>
            <a:off x="498024" y="814372"/>
            <a:ext cx="8199120" cy="4529803"/>
          </a:xfrm>
        </p:spPr>
        <p:txBody>
          <a:bodyPr/>
          <a:lstStyle/>
          <a:p>
            <a:pPr marL="0" indent="0">
              <a:buFont typeface="Arial" charset="0"/>
              <a:buNone/>
            </a:pPr>
            <a:r>
              <a:rPr lang="es-ES" sz="2200" dirty="0">
                <a:solidFill>
                  <a:schemeClr val="tx2"/>
                </a:solidFill>
              </a:rPr>
              <a:t>En el 2008, los CDC publicaron el documento "Contenido clínico de la atención médica antes de la concepción" ("Clinical Content of Preconception Care") que estableció las tres principales metas para este tipo de atención: proporcionar protección, evitar las exposiciones perjudiciales y manejar las </a:t>
            </a:r>
            <a:r>
              <a:rPr lang="es-ES" sz="2200" dirty="0" smtClean="0">
                <a:solidFill>
                  <a:schemeClr val="tx2"/>
                </a:solidFill>
              </a:rPr>
              <a:t>afecciones.</a:t>
            </a:r>
            <a:endParaRPr lang="es-ES" sz="2200" dirty="0">
              <a:solidFill>
                <a:schemeClr val="tx2"/>
              </a:solidFill>
            </a:endParaRPr>
          </a:p>
          <a:p>
            <a:pPr marL="0" indent="0">
              <a:buNone/>
            </a:pPr>
            <a:endParaRPr lang="es-ES" sz="2200" dirty="0">
              <a:solidFill>
                <a:schemeClr val="tx2"/>
              </a:solidFill>
              <a:latin typeface="+mj-lt"/>
            </a:endParaRPr>
          </a:p>
          <a:p>
            <a:endParaRPr lang="es-ES" sz="2200" dirty="0">
              <a:solidFill>
                <a:schemeClr val="tx2"/>
              </a:solidFill>
              <a:latin typeface="+mj-lt"/>
            </a:endParaRPr>
          </a:p>
        </p:txBody>
      </p:sp>
      <p:graphicFrame>
        <p:nvGraphicFramePr>
          <p:cNvPr id="7" name="Table 6" descr="The table discusses providing protection, avoiding harmful exposures, and managing conditions, along with examples of these goals. " title="Table describing goals of preconception care"/>
          <p:cNvGraphicFramePr>
            <a:graphicFrameLocks noGrp="1"/>
          </p:cNvGraphicFramePr>
          <p:nvPr>
            <p:extLst>
              <p:ext uri="{D42A27DB-BD31-4B8C-83A1-F6EECF244321}">
                <p14:modId xmlns:p14="http://schemas.microsoft.com/office/powerpoint/2010/main" val="125486662"/>
              </p:ext>
            </p:extLst>
          </p:nvPr>
        </p:nvGraphicFramePr>
        <p:xfrm>
          <a:off x="467544" y="2639473"/>
          <a:ext cx="8178984" cy="3835781"/>
        </p:xfrm>
        <a:graphic>
          <a:graphicData uri="http://schemas.openxmlformats.org/drawingml/2006/table">
            <a:tbl>
              <a:tblPr firstRow="1" bandRow="1"/>
              <a:tblGrid>
                <a:gridCol w="2424924"/>
                <a:gridCol w="3041432"/>
                <a:gridCol w="2712628"/>
              </a:tblGrid>
              <a:tr h="374293">
                <a:tc>
                  <a:txBody>
                    <a:bodyPr/>
                    <a:lstStyle/>
                    <a:p>
                      <a:pPr marL="0" marR="0" algn="ctr">
                        <a:lnSpc>
                          <a:spcPct val="107000"/>
                        </a:lnSpc>
                        <a:spcBef>
                          <a:spcPts val="0"/>
                        </a:spcBef>
                        <a:spcAft>
                          <a:spcPts val="0"/>
                        </a:spcAft>
                      </a:pPr>
                      <a:r>
                        <a:rPr lang="es-ES" sz="1600" b="1" kern="1200" dirty="0">
                          <a:solidFill>
                            <a:srgbClr val="262626"/>
                          </a:solidFill>
                          <a:effectLst/>
                          <a:latin typeface="+mn-lt"/>
                        </a:rPr>
                        <a:t>Proporcionar protección</a:t>
                      </a:r>
                      <a:endParaRPr lang="es-ES" sz="1600" dirty="0">
                        <a:effectLst/>
                        <a:latin typeface="+mn-lt"/>
                        <a:ea typeface="Calibri" panose="020F0502020204030204" pitchFamily="34" charset="0"/>
                        <a:cs typeface="Times New Roman" panose="02020603050405020304" pitchFamily="18" charset="0"/>
                      </a:endParaRPr>
                    </a:p>
                  </a:txBody>
                  <a:tcPr>
                    <a:lnL>
                      <a:noFill/>
                    </a:lnL>
                    <a:lnR w="12700" cap="flat" cmpd="sng" algn="ctr">
                      <a:solidFill>
                        <a:srgbClr val="9C5FB5"/>
                      </a:solidFill>
                      <a:prstDash val="dot"/>
                      <a:round/>
                      <a:headEnd type="none" w="med" len="med"/>
                      <a:tailEnd type="none" w="med" len="med"/>
                    </a:lnR>
                    <a:lnT w="12700" cap="flat" cmpd="sng" algn="ctr">
                      <a:solidFill>
                        <a:srgbClr val="804E9B"/>
                      </a:solidFill>
                      <a:prstDash val="dot"/>
                      <a:round/>
                      <a:headEnd type="none" w="med" len="med"/>
                      <a:tailEnd type="none" w="med" len="med"/>
                    </a:lnT>
                    <a:lnB w="12700" cap="flat" cmpd="sng" algn="ctr">
                      <a:solidFill>
                        <a:srgbClr val="804E9B"/>
                      </a:solidFill>
                      <a:prstDash val="dot"/>
                      <a:round/>
                      <a:headEnd type="none" w="med" len="med"/>
                      <a:tailEnd type="none" w="med" len="med"/>
                    </a:lnB>
                    <a:solidFill>
                      <a:srgbClr val="D5C5DE"/>
                    </a:solidFill>
                  </a:tcPr>
                </a:tc>
                <a:tc>
                  <a:txBody>
                    <a:bodyPr/>
                    <a:lstStyle/>
                    <a:p>
                      <a:pPr marL="0" marR="0" algn="ctr">
                        <a:lnSpc>
                          <a:spcPct val="107000"/>
                        </a:lnSpc>
                        <a:spcBef>
                          <a:spcPts val="0"/>
                        </a:spcBef>
                        <a:spcAft>
                          <a:spcPts val="0"/>
                        </a:spcAft>
                      </a:pPr>
                      <a:r>
                        <a:rPr lang="es-ES" sz="1600" b="1" kern="1200" dirty="0">
                          <a:solidFill>
                            <a:srgbClr val="262626"/>
                          </a:solidFill>
                          <a:effectLst/>
                          <a:latin typeface="+mn-lt"/>
                        </a:rPr>
                        <a:t>Evitar las exposiciones perjudiciales</a:t>
                      </a:r>
                      <a:endParaRPr lang="es-ES" sz="1600" dirty="0">
                        <a:effectLst/>
                        <a:latin typeface="+mn-lt"/>
                        <a:ea typeface="Calibri" panose="020F0502020204030204" pitchFamily="34" charset="0"/>
                        <a:cs typeface="Times New Roman" panose="02020603050405020304" pitchFamily="18" charset="0"/>
                      </a:endParaRPr>
                    </a:p>
                  </a:txBody>
                  <a:tcPr>
                    <a:lnL w="12700" cap="flat" cmpd="sng" algn="ctr">
                      <a:solidFill>
                        <a:srgbClr val="9C5FB5"/>
                      </a:solidFill>
                      <a:prstDash val="dot"/>
                      <a:round/>
                      <a:headEnd type="none" w="med" len="med"/>
                      <a:tailEnd type="none" w="med" len="med"/>
                    </a:lnL>
                    <a:lnR w="12700" cap="flat" cmpd="sng" algn="ctr">
                      <a:solidFill>
                        <a:srgbClr val="9C5FB5"/>
                      </a:solidFill>
                      <a:prstDash val="dot"/>
                      <a:round/>
                      <a:headEnd type="none" w="med" len="med"/>
                      <a:tailEnd type="none" w="med" len="med"/>
                    </a:lnR>
                    <a:lnT w="12700" cap="flat" cmpd="sng" algn="ctr">
                      <a:solidFill>
                        <a:srgbClr val="804E9B"/>
                      </a:solidFill>
                      <a:prstDash val="dot"/>
                      <a:round/>
                      <a:headEnd type="none" w="med" len="med"/>
                      <a:tailEnd type="none" w="med" len="med"/>
                    </a:lnT>
                    <a:lnB w="12700" cap="flat" cmpd="sng" algn="ctr">
                      <a:solidFill>
                        <a:srgbClr val="804E9B"/>
                      </a:solidFill>
                      <a:prstDash val="dot"/>
                      <a:round/>
                      <a:headEnd type="none" w="med" len="med"/>
                      <a:tailEnd type="none" w="med" len="med"/>
                    </a:lnB>
                    <a:solidFill>
                      <a:srgbClr val="D5C5DE"/>
                    </a:solidFill>
                  </a:tcPr>
                </a:tc>
                <a:tc>
                  <a:txBody>
                    <a:bodyPr/>
                    <a:lstStyle/>
                    <a:p>
                      <a:pPr marL="0" marR="0" algn="ctr">
                        <a:lnSpc>
                          <a:spcPct val="107000"/>
                        </a:lnSpc>
                        <a:spcBef>
                          <a:spcPts val="0"/>
                        </a:spcBef>
                        <a:spcAft>
                          <a:spcPts val="0"/>
                        </a:spcAft>
                      </a:pPr>
                      <a:r>
                        <a:rPr lang="es-ES" sz="1600" b="1" kern="1200" dirty="0">
                          <a:solidFill>
                            <a:srgbClr val="262626"/>
                          </a:solidFill>
                          <a:effectLst/>
                          <a:latin typeface="+mn-lt"/>
                        </a:rPr>
                        <a:t>Manejar las afecciones</a:t>
                      </a:r>
                      <a:endParaRPr lang="es-ES" sz="1600" dirty="0">
                        <a:effectLst/>
                        <a:latin typeface="+mn-lt"/>
                        <a:ea typeface="Calibri" panose="020F0502020204030204" pitchFamily="34" charset="0"/>
                        <a:cs typeface="Times New Roman" panose="02020603050405020304" pitchFamily="18" charset="0"/>
                      </a:endParaRPr>
                    </a:p>
                  </a:txBody>
                  <a:tcPr>
                    <a:lnL w="12700" cap="flat" cmpd="sng" algn="ctr">
                      <a:solidFill>
                        <a:srgbClr val="9C5FB5"/>
                      </a:solidFill>
                      <a:prstDash val="dot"/>
                      <a:round/>
                      <a:headEnd type="none" w="med" len="med"/>
                      <a:tailEnd type="none" w="med" len="med"/>
                    </a:lnL>
                    <a:lnR>
                      <a:noFill/>
                    </a:lnR>
                    <a:lnT w="12700" cap="flat" cmpd="sng" algn="ctr">
                      <a:solidFill>
                        <a:srgbClr val="804E9B"/>
                      </a:solidFill>
                      <a:prstDash val="dot"/>
                      <a:round/>
                      <a:headEnd type="none" w="med" len="med"/>
                      <a:tailEnd type="none" w="med" len="med"/>
                    </a:lnT>
                    <a:lnB w="12700" cap="flat" cmpd="sng" algn="ctr">
                      <a:solidFill>
                        <a:srgbClr val="804E9B"/>
                      </a:solidFill>
                      <a:prstDash val="dot"/>
                      <a:round/>
                      <a:headEnd type="none" w="med" len="med"/>
                      <a:tailEnd type="none" w="med" len="med"/>
                    </a:lnB>
                    <a:solidFill>
                      <a:srgbClr val="D5C5DE"/>
                    </a:solidFill>
                  </a:tcPr>
                </a:tc>
              </a:tr>
              <a:tr h="3133560">
                <a:tc>
                  <a:txBody>
                    <a:bodyPr/>
                    <a:lstStyle/>
                    <a:p>
                      <a:pPr marL="0" marR="0">
                        <a:lnSpc>
                          <a:spcPct val="107000"/>
                        </a:lnSpc>
                        <a:spcBef>
                          <a:spcPts val="600"/>
                        </a:spcBef>
                        <a:spcAft>
                          <a:spcPts val="0"/>
                        </a:spcAft>
                      </a:pPr>
                      <a:r>
                        <a:rPr lang="es-ES" sz="1600" kern="1200" dirty="0" smtClean="0">
                          <a:solidFill>
                            <a:srgbClr val="262626"/>
                          </a:solidFill>
                          <a:effectLst/>
                          <a:latin typeface="+mn-lt"/>
                        </a:rPr>
                        <a:t>Ejemplos</a:t>
                      </a:r>
                      <a:endParaRPr lang="es-ES" sz="16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s-ES" sz="1600" kern="1200" dirty="0" smtClean="0">
                          <a:solidFill>
                            <a:srgbClr val="262626"/>
                          </a:solidFill>
                          <a:effectLst/>
                          <a:latin typeface="+mn-lt"/>
                        </a:rPr>
                        <a:t>Fomentar un manejo del peso y de nutrientes, incluido el ácido fólico </a:t>
                      </a:r>
                      <a:endParaRPr lang="es-ES" sz="1600" dirty="0">
                        <a:effectLst/>
                        <a:latin typeface="+mn-lt"/>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s-ES" sz="1600" kern="1200" dirty="0" smtClean="0">
                          <a:solidFill>
                            <a:srgbClr val="262626"/>
                          </a:solidFill>
                          <a:effectLst/>
                          <a:latin typeface="+mn-lt"/>
                        </a:rPr>
                        <a:t>Fomentar la planificación del embarazo </a:t>
                      </a:r>
                      <a:endParaRPr lang="es-ES" sz="1600" dirty="0">
                        <a:effectLst/>
                        <a:latin typeface="+mn-lt"/>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s-ES" sz="1600" kern="1200" dirty="0" smtClean="0">
                          <a:solidFill>
                            <a:srgbClr val="262626"/>
                          </a:solidFill>
                          <a:effectLst/>
                          <a:latin typeface="+mn-lt"/>
                        </a:rPr>
                        <a:t>Fomentar un intervalo entre los embarazos</a:t>
                      </a:r>
                      <a:endParaRPr lang="es-ES" sz="1600" dirty="0">
                        <a:effectLst/>
                        <a:latin typeface="+mn-lt"/>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s-ES" sz="1600" kern="1200" dirty="0" smtClean="0">
                          <a:solidFill>
                            <a:srgbClr val="262626"/>
                          </a:solidFill>
                          <a:effectLst/>
                          <a:latin typeface="+mn-lt"/>
                        </a:rPr>
                        <a:t>Proveer vacunas</a:t>
                      </a:r>
                      <a:endParaRPr lang="es-ES" sz="1600" dirty="0">
                        <a:effectLst/>
                        <a:latin typeface="+mn-lt"/>
                      </a:endParaRPr>
                    </a:p>
                  </a:txBody>
                  <a:tcPr>
                    <a:lnL>
                      <a:noFill/>
                    </a:lnL>
                    <a:lnR w="12700" cap="flat" cmpd="sng" algn="ctr">
                      <a:solidFill>
                        <a:srgbClr val="9C5FB5"/>
                      </a:solidFill>
                      <a:prstDash val="dot"/>
                      <a:round/>
                      <a:headEnd type="none" w="med" len="med"/>
                      <a:tailEnd type="none" w="med" len="med"/>
                    </a:lnR>
                    <a:lnT w="12700" cap="flat" cmpd="sng" algn="ctr">
                      <a:solidFill>
                        <a:srgbClr val="804E9B"/>
                      </a:solidFill>
                      <a:prstDash val="dot"/>
                      <a:round/>
                      <a:headEnd type="none" w="med" len="med"/>
                      <a:tailEnd type="none" w="med" len="med"/>
                    </a:lnT>
                    <a:lnB>
                      <a:noFill/>
                    </a:lnB>
                    <a:solidFill>
                      <a:srgbClr val="E7DEEC"/>
                    </a:solidFill>
                  </a:tcPr>
                </a:tc>
                <a:tc>
                  <a:txBody>
                    <a:bodyPr/>
                    <a:lstStyle/>
                    <a:p>
                      <a:pPr marL="0" marR="0">
                        <a:lnSpc>
                          <a:spcPct val="107000"/>
                        </a:lnSpc>
                        <a:spcBef>
                          <a:spcPts val="600"/>
                        </a:spcBef>
                        <a:spcAft>
                          <a:spcPts val="0"/>
                        </a:spcAft>
                      </a:pPr>
                      <a:r>
                        <a:rPr lang="es-ES" sz="1600" kern="1200" dirty="0" smtClean="0">
                          <a:solidFill>
                            <a:srgbClr val="262626"/>
                          </a:solidFill>
                          <a:effectLst/>
                          <a:latin typeface="+mn-lt"/>
                        </a:rPr>
                        <a:t>Ejemplos</a:t>
                      </a:r>
                      <a:endParaRPr lang="es-ES" sz="16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s-ES" sz="1600" kern="1200" dirty="0" smtClean="0">
                          <a:solidFill>
                            <a:srgbClr val="262626"/>
                          </a:solidFill>
                          <a:effectLst/>
                          <a:latin typeface="+mn-lt"/>
                        </a:rPr>
                        <a:t>Consejería y remisión para tratar el consumo de tabaco y alcohol, y el uso de drogas ilícitas</a:t>
                      </a:r>
                      <a:endParaRPr lang="es-ES" sz="1600" dirty="0">
                        <a:effectLst/>
                        <a:latin typeface="+mn-lt"/>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s-ES" sz="1600" kern="1200" dirty="0" smtClean="0">
                          <a:solidFill>
                            <a:srgbClr val="262626"/>
                          </a:solidFill>
                          <a:effectLst/>
                          <a:latin typeface="+mn-lt"/>
                        </a:rPr>
                        <a:t>Conversar acerca del uso de medicamentos recetados que pueden causar defectos de nacimiento u otros resultados negativos en el embarazo</a:t>
                      </a:r>
                      <a:endParaRPr lang="es-ES" sz="1600" dirty="0">
                        <a:solidFill>
                          <a:srgbClr val="0070C0"/>
                        </a:solidFill>
                        <a:effectLst/>
                        <a:latin typeface="+mn-lt"/>
                      </a:endParaRPr>
                    </a:p>
                  </a:txBody>
                  <a:tcPr>
                    <a:lnL w="12700" cap="flat" cmpd="sng" algn="ctr">
                      <a:solidFill>
                        <a:srgbClr val="9C5FB5"/>
                      </a:solidFill>
                      <a:prstDash val="dot"/>
                      <a:round/>
                      <a:headEnd type="none" w="med" len="med"/>
                      <a:tailEnd type="none" w="med" len="med"/>
                    </a:lnL>
                    <a:lnR w="12700" cap="flat" cmpd="sng" algn="ctr">
                      <a:solidFill>
                        <a:srgbClr val="9C5FB5"/>
                      </a:solidFill>
                      <a:prstDash val="dot"/>
                      <a:round/>
                      <a:headEnd type="none" w="med" len="med"/>
                      <a:tailEnd type="none" w="med" len="med"/>
                    </a:lnR>
                    <a:lnT w="12700" cap="flat" cmpd="sng" algn="ctr">
                      <a:solidFill>
                        <a:srgbClr val="804E9B"/>
                      </a:solidFill>
                      <a:prstDash val="dot"/>
                      <a:round/>
                      <a:headEnd type="none" w="med" len="med"/>
                      <a:tailEnd type="none" w="med" len="med"/>
                    </a:lnT>
                    <a:lnB>
                      <a:noFill/>
                    </a:lnB>
                    <a:solidFill>
                      <a:srgbClr val="E7DEEC"/>
                    </a:solidFill>
                  </a:tcPr>
                </a:tc>
                <a:tc>
                  <a:txBody>
                    <a:bodyPr/>
                    <a:lstStyle/>
                    <a:p>
                      <a:pPr marL="0" marR="0">
                        <a:lnSpc>
                          <a:spcPct val="107000"/>
                        </a:lnSpc>
                        <a:spcBef>
                          <a:spcPts val="600"/>
                        </a:spcBef>
                        <a:spcAft>
                          <a:spcPts val="0"/>
                        </a:spcAft>
                      </a:pPr>
                      <a:r>
                        <a:rPr lang="es-ES" sz="1600" kern="1200" dirty="0" smtClean="0">
                          <a:solidFill>
                            <a:srgbClr val="262626"/>
                          </a:solidFill>
                          <a:effectLst/>
                          <a:latin typeface="+mn-lt"/>
                        </a:rPr>
                        <a:t>Ejemplos</a:t>
                      </a:r>
                      <a:endParaRPr lang="es-ES" sz="16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s-ES" sz="1600" kern="1200" dirty="0" smtClean="0">
                          <a:solidFill>
                            <a:srgbClr val="262626"/>
                          </a:solidFill>
                          <a:effectLst/>
                          <a:latin typeface="+mn-lt"/>
                        </a:rPr>
                        <a:t>Afecciones crónicas (p. ej., diabetes, epilepsia, obesidad, hipertensión)</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s-ES" sz="1600" kern="1200" dirty="0" smtClean="0">
                          <a:solidFill>
                            <a:srgbClr val="262626"/>
                          </a:solidFill>
                          <a:effectLst/>
                          <a:latin typeface="+mn-lt"/>
                        </a:rPr>
                        <a:t>Enfermedades infecciosas (p. ej., VIH, paludismo [malaria], sífilis) </a:t>
                      </a:r>
                      <a:endParaRPr lang="es-ES" sz="1600" dirty="0">
                        <a:effectLst/>
                        <a:latin typeface="+mn-lt"/>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s-ES" sz="1600" kern="1200" dirty="0" smtClean="0">
                          <a:solidFill>
                            <a:srgbClr val="262626"/>
                          </a:solidFill>
                          <a:effectLst/>
                          <a:latin typeface="+mn-lt"/>
                        </a:rPr>
                        <a:t>Brindar opciones de tratamiento que sean las más adecuadas para tener resultados reproductivos saludables  </a:t>
                      </a:r>
                      <a:endParaRPr lang="es-ES" sz="1600" dirty="0">
                        <a:effectLst/>
                        <a:latin typeface="+mn-lt"/>
                      </a:endParaRPr>
                    </a:p>
                  </a:txBody>
                  <a:tcPr>
                    <a:lnL w="12700" cap="flat" cmpd="sng" algn="ctr">
                      <a:solidFill>
                        <a:srgbClr val="9C5FB5"/>
                      </a:solidFill>
                      <a:prstDash val="dot"/>
                      <a:round/>
                      <a:headEnd type="none" w="med" len="med"/>
                      <a:tailEnd type="none" w="med" len="med"/>
                    </a:lnL>
                    <a:lnR>
                      <a:noFill/>
                    </a:lnR>
                    <a:lnT w="12700" cap="flat" cmpd="sng" algn="ctr">
                      <a:solidFill>
                        <a:srgbClr val="804E9B"/>
                      </a:solidFill>
                      <a:prstDash val="dot"/>
                      <a:round/>
                      <a:headEnd type="none" w="med" len="med"/>
                      <a:tailEnd type="none" w="med" len="med"/>
                    </a:lnT>
                    <a:lnB>
                      <a:noFill/>
                    </a:lnB>
                    <a:solidFill>
                      <a:srgbClr val="E7DEEC"/>
                    </a:solidFill>
                  </a:tcPr>
                </a:tc>
              </a:tr>
            </a:tbl>
          </a:graphicData>
        </a:graphic>
      </p:graphicFrame>
      <p:sp>
        <p:nvSpPr>
          <p:cNvPr id="8" name="TextBox 7"/>
          <p:cNvSpPr txBox="1"/>
          <p:nvPr/>
        </p:nvSpPr>
        <p:spPr>
          <a:xfrm>
            <a:off x="107504" y="6538912"/>
            <a:ext cx="7992888" cy="246221"/>
          </a:xfrm>
          <a:prstGeom prst="rect">
            <a:avLst/>
          </a:prstGeom>
          <a:noFill/>
        </p:spPr>
        <p:txBody>
          <a:bodyPr wrap="square" rtlCol="0">
            <a:spAutoFit/>
          </a:bodyPr>
          <a:lstStyle/>
          <a:p>
            <a:r>
              <a:rPr lang="es-ES" sz="1000" dirty="0" smtClean="0">
                <a:solidFill>
                  <a:schemeClr val="tx2"/>
                </a:solidFill>
              </a:rPr>
              <a:t>Fuente de la tabla modificada: Preconception Health Promotion: The Foundation for a Healthier Tomorrow; 2013 March of Dimes Foundation</a:t>
            </a:r>
            <a:endParaRPr lang="es-ES" sz="1000" dirty="0">
              <a:solidFill>
                <a:schemeClr val="tx2"/>
              </a:solidFill>
            </a:endParaRPr>
          </a:p>
        </p:txBody>
      </p:sp>
    </p:spTree>
    <p:extLst>
      <p:ext uri="{BB962C8B-B14F-4D97-AF65-F5344CB8AC3E}">
        <p14:creationId xmlns:p14="http://schemas.microsoft.com/office/powerpoint/2010/main" val="417010048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5D4B3180-FAF3-44AC-AF6B-5027717FA5F4}" type="slidenum">
              <a:rPr lang="it-IT" smtClean="0">
                <a:solidFill>
                  <a:schemeClr val="tx2"/>
                </a:solidFill>
              </a:rPr>
              <a:pPr>
                <a:defRPr/>
              </a:pPr>
              <a:t>5</a:t>
            </a:fld>
            <a:endParaRPr lang="es-ES">
              <a:solidFill>
                <a:schemeClr val="tx2"/>
              </a:solidFill>
            </a:endParaRPr>
          </a:p>
        </p:txBody>
      </p:sp>
      <p:sp>
        <p:nvSpPr>
          <p:cNvPr id="5" name="Title 4"/>
          <p:cNvSpPr>
            <a:spLocks noGrp="1"/>
          </p:cNvSpPr>
          <p:nvPr>
            <p:ph type="title"/>
          </p:nvPr>
        </p:nvSpPr>
        <p:spPr>
          <a:xfrm>
            <a:off x="539552" y="40181"/>
            <a:ext cx="7717790" cy="730397"/>
          </a:xfrm>
        </p:spPr>
        <p:txBody>
          <a:bodyPr/>
          <a:lstStyle/>
          <a:p>
            <a:r>
              <a:rPr lang="es-ES" sz="2800" b="1" dirty="0">
                <a:solidFill>
                  <a:schemeClr val="tx2"/>
                </a:solidFill>
              </a:rPr>
              <a:t>Evidencia que proporciona información para los programas de salud antes de la concepción</a:t>
            </a:r>
          </a:p>
        </p:txBody>
      </p:sp>
      <p:pic>
        <p:nvPicPr>
          <p:cNvPr id="53250" name="Picture 2" descr="Picture of the front page of a MMWR." title="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24" y="1241174"/>
            <a:ext cx="2499898" cy="3171319"/>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effectLst>
                  <a:outerShdw dist="35921" dir="2700000" algn="ctr" rotWithShape="0">
                    <a:schemeClr val="bg2"/>
                  </a:outerShdw>
                </a:effectLst>
              </a14:hiddenEffects>
            </a:ext>
          </a:extLst>
        </p:spPr>
      </p:pic>
      <p:sp>
        <p:nvSpPr>
          <p:cNvPr id="13" name="Rectangle 12"/>
          <p:cNvSpPr/>
          <p:nvPr/>
        </p:nvSpPr>
        <p:spPr>
          <a:xfrm>
            <a:off x="323528" y="4315135"/>
            <a:ext cx="1776343" cy="1200329"/>
          </a:xfrm>
          <a:prstGeom prst="rect">
            <a:avLst/>
          </a:prstGeom>
        </p:spPr>
        <p:txBody>
          <a:bodyPr wrap="square">
            <a:spAutoFit/>
          </a:bodyPr>
          <a:lstStyle/>
          <a:p>
            <a:pPr algn="l"/>
            <a:r>
              <a:rPr lang="es-ES" sz="1200" dirty="0">
                <a:solidFill>
                  <a:schemeClr val="tx2"/>
                </a:solidFill>
                <a:latin typeface="+mn-lt"/>
              </a:rPr>
              <a:t>"Recomendaciones para mejorar la salud antes de la concepción"; Estados Unidos; de los Centros para el Control y la Prevención de Enfermedades (2006)</a:t>
            </a:r>
          </a:p>
        </p:txBody>
      </p:sp>
      <p:pic>
        <p:nvPicPr>
          <p:cNvPr id="4" name="Picture 3" descr="Cover page of the American Journal of Obstetrics and Gynecology" title="picture"/>
          <p:cNvPicPr>
            <a:picLocks noChangeAspect="1"/>
          </p:cNvPicPr>
          <p:nvPr/>
        </p:nvPicPr>
        <p:blipFill>
          <a:blip r:embed="rId4"/>
          <a:stretch>
            <a:fillRect/>
          </a:stretch>
        </p:blipFill>
        <p:spPr>
          <a:xfrm>
            <a:off x="2389971" y="2938382"/>
            <a:ext cx="2124750" cy="2908574"/>
          </a:xfrm>
          <a:prstGeom prst="rect">
            <a:avLst/>
          </a:prstGeom>
        </p:spPr>
      </p:pic>
      <p:sp>
        <p:nvSpPr>
          <p:cNvPr id="7" name="Rectangle 6"/>
          <p:cNvSpPr/>
          <p:nvPr/>
        </p:nvSpPr>
        <p:spPr>
          <a:xfrm>
            <a:off x="2389971" y="5926932"/>
            <a:ext cx="2463924" cy="461665"/>
          </a:xfrm>
          <a:prstGeom prst="rect">
            <a:avLst/>
          </a:prstGeom>
        </p:spPr>
        <p:txBody>
          <a:bodyPr wrap="square">
            <a:spAutoFit/>
          </a:bodyPr>
          <a:lstStyle/>
          <a:p>
            <a:r>
              <a:rPr lang="es-ES" sz="1200" dirty="0">
                <a:solidFill>
                  <a:schemeClr val="tx2"/>
                </a:solidFill>
                <a:latin typeface="+mn-lt"/>
              </a:rPr>
              <a:t>"SUPLEMENTO DE LA EDICIÓN DE DICIEMBRE DE 2008".  Volumen 199, número 6B</a:t>
            </a:r>
          </a:p>
        </p:txBody>
      </p:sp>
      <p:pic>
        <p:nvPicPr>
          <p:cNvPr id="53251" name="Picture 3" descr="Picture of the Review of Preconception Evidence by the Aga Khan University in Karachi, Pakistan." title="Pic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397" y="1975452"/>
            <a:ext cx="2033774" cy="2369436"/>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effectLst>
                  <a:outerShdw dist="35921" dir="2700000" algn="ctr" rotWithShape="0">
                    <a:schemeClr val="bg2"/>
                  </a:outerShdw>
                </a:effectLst>
              </a14:hiddenEffects>
            </a:ext>
          </a:extLst>
        </p:spPr>
      </p:pic>
      <p:sp>
        <p:nvSpPr>
          <p:cNvPr id="3" name="Rectangle 2"/>
          <p:cNvSpPr/>
          <p:nvPr/>
        </p:nvSpPr>
        <p:spPr>
          <a:xfrm>
            <a:off x="4719385" y="4412493"/>
            <a:ext cx="2386463" cy="830997"/>
          </a:xfrm>
          <a:prstGeom prst="rect">
            <a:avLst/>
          </a:prstGeom>
        </p:spPr>
        <p:txBody>
          <a:bodyPr wrap="square">
            <a:spAutoFit/>
          </a:bodyPr>
          <a:lstStyle/>
          <a:p>
            <a:pPr algn="l"/>
            <a:r>
              <a:rPr lang="es-ES" sz="1200" dirty="0">
                <a:solidFill>
                  <a:schemeClr val="tx2"/>
                </a:solidFill>
                <a:latin typeface="+mn-lt"/>
              </a:rPr>
              <a:t>"Revisión sistemática de la evidencia relacionada con el periodo antes de la concepción"; de la Universidad Aga Khan en Karachi, Pakistán (2011) </a:t>
            </a:r>
          </a:p>
        </p:txBody>
      </p:sp>
      <p:pic>
        <p:nvPicPr>
          <p:cNvPr id="53252" name="Picture 4" descr="Picture of a World Health Organization report on Preconception Care to reduce Maternal and Child Mortality and Morbidity" title="Pict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2773" y="770578"/>
            <a:ext cx="1904876" cy="2368416"/>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effectLst>
                  <a:outerShdw dist="35921" dir="2700000" algn="ctr" rotWithShape="0">
                    <a:schemeClr val="bg2"/>
                  </a:outerShdw>
                </a:effectLst>
              </a14:hiddenEffects>
            </a:ext>
          </a:extLst>
        </p:spPr>
      </p:pic>
      <p:pic>
        <p:nvPicPr>
          <p:cNvPr id="53253" name="Picture 5" descr="Meeting to Develop a Global Consensus on Preconcepion Care to Reduce Maternal and Childhood Mortality and Morbidity: a meeting report from the World Health Organization" title="Text bo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8133" y="3149899"/>
            <a:ext cx="2294155" cy="999265"/>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8253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D4B3180-FAF3-44AC-AF6B-5027717FA5F4}" type="slidenum">
              <a:rPr lang="it-IT" smtClean="0">
                <a:solidFill>
                  <a:schemeClr val="tx2"/>
                </a:solidFill>
              </a:rPr>
              <a:pPr>
                <a:defRPr/>
              </a:pPr>
              <a:t>6</a:t>
            </a:fld>
            <a:endParaRPr lang="es-ES" dirty="0">
              <a:solidFill>
                <a:schemeClr val="tx2"/>
              </a:solidFill>
            </a:endParaRPr>
          </a:p>
        </p:txBody>
      </p:sp>
      <p:sp>
        <p:nvSpPr>
          <p:cNvPr id="2" name="Title 1"/>
          <p:cNvSpPr>
            <a:spLocks noGrp="1"/>
          </p:cNvSpPr>
          <p:nvPr>
            <p:ph type="title"/>
          </p:nvPr>
        </p:nvSpPr>
        <p:spPr>
          <a:xfrm>
            <a:off x="0" y="188640"/>
            <a:ext cx="9036496" cy="1143000"/>
          </a:xfrm>
        </p:spPr>
        <p:txBody>
          <a:bodyPr/>
          <a:lstStyle/>
          <a:p>
            <a:r>
              <a:rPr lang="es-ES" sz="2800" b="1" dirty="0">
                <a:solidFill>
                  <a:schemeClr val="tx2"/>
                </a:solidFill>
              </a:rPr>
              <a:t>La atención médica antes de la concepción reduce los riesgos de muchos resultados neonatales adversos </a:t>
            </a:r>
          </a:p>
        </p:txBody>
      </p:sp>
      <p:pic>
        <p:nvPicPr>
          <p:cNvPr id="11" name="Picture 4" descr="The cover of a WHO meeting report on Preconception Care to Reduce Maternal and Childhood Mortality and Morbidity" title="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132964"/>
            <a:ext cx="2845026" cy="3537346"/>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4136836" y="1950939"/>
            <a:ext cx="3820405" cy="4893647"/>
          </a:xfrm>
          <a:prstGeom prst="rect">
            <a:avLst/>
          </a:prstGeom>
          <a:noFill/>
        </p:spPr>
        <p:txBody>
          <a:bodyPr wrap="none" rtlCol="0">
            <a:spAutoFit/>
          </a:bodyPr>
          <a:lstStyle/>
          <a:p>
            <a:pPr marL="285750" indent="-285750">
              <a:buFont typeface="Arial" panose="020B0604020202020204" pitchFamily="34" charset="0"/>
              <a:buChar char="•"/>
            </a:pPr>
            <a:r>
              <a:rPr lang="es-ES" sz="2400" dirty="0" smtClean="0">
                <a:solidFill>
                  <a:schemeClr val="tx2"/>
                </a:solidFill>
                <a:latin typeface="+mj-lt"/>
              </a:rPr>
              <a:t>Defectos de nacimiento</a:t>
            </a:r>
          </a:p>
          <a:p>
            <a:pPr marL="285750" indent="-285750">
              <a:buFont typeface="Arial" panose="020B0604020202020204" pitchFamily="34" charset="0"/>
              <a:buChar char="•"/>
            </a:pPr>
            <a:endParaRPr lang="es-ES" sz="2400" dirty="0" smtClean="0">
              <a:solidFill>
                <a:schemeClr val="tx2"/>
              </a:solidFill>
              <a:latin typeface="+mj-lt"/>
            </a:endParaRPr>
          </a:p>
          <a:p>
            <a:pPr marL="285750" indent="-285750">
              <a:buFont typeface="Arial" panose="020B0604020202020204" pitchFamily="34" charset="0"/>
              <a:buChar char="•"/>
            </a:pPr>
            <a:r>
              <a:rPr lang="es-ES" sz="2400" dirty="0" smtClean="0">
                <a:solidFill>
                  <a:schemeClr val="tx2"/>
                </a:solidFill>
                <a:latin typeface="+mj-lt"/>
              </a:rPr>
              <a:t>Nacimiento prematuro</a:t>
            </a:r>
          </a:p>
          <a:p>
            <a:pPr marL="285750" indent="-285750">
              <a:buFont typeface="Arial" panose="020B0604020202020204" pitchFamily="34" charset="0"/>
              <a:buChar char="•"/>
            </a:pPr>
            <a:endParaRPr lang="es-ES" sz="2400" dirty="0" smtClean="0">
              <a:solidFill>
                <a:schemeClr val="tx2"/>
              </a:solidFill>
              <a:latin typeface="+mj-lt"/>
            </a:endParaRPr>
          </a:p>
          <a:p>
            <a:pPr marL="285750" indent="-285750">
              <a:buFont typeface="Arial" panose="020B0604020202020204" pitchFamily="34" charset="0"/>
              <a:buChar char="•"/>
            </a:pPr>
            <a:r>
              <a:rPr lang="es-ES" sz="2400" dirty="0" smtClean="0">
                <a:solidFill>
                  <a:schemeClr val="tx2"/>
                </a:solidFill>
                <a:latin typeface="+mj-lt"/>
              </a:rPr>
              <a:t>Bajo peso al nacer</a:t>
            </a:r>
          </a:p>
          <a:p>
            <a:pPr marL="285750" indent="-285750">
              <a:buFont typeface="Arial" panose="020B0604020202020204" pitchFamily="34" charset="0"/>
              <a:buChar char="•"/>
            </a:pPr>
            <a:endParaRPr lang="es-ES" sz="2400" dirty="0" smtClean="0">
              <a:solidFill>
                <a:schemeClr val="tx2"/>
              </a:solidFill>
              <a:latin typeface="+mj-lt"/>
            </a:endParaRPr>
          </a:p>
          <a:p>
            <a:pPr marL="285750" indent="-285750">
              <a:buFont typeface="Arial" panose="020B0604020202020204" pitchFamily="34" charset="0"/>
              <a:buChar char="•"/>
            </a:pPr>
            <a:r>
              <a:rPr lang="es-ES" sz="2400" dirty="0" smtClean="0">
                <a:solidFill>
                  <a:schemeClr val="tx2"/>
                </a:solidFill>
                <a:latin typeface="+mj-lt"/>
              </a:rPr>
              <a:t>Tamaño pequeño o grande</a:t>
            </a:r>
          </a:p>
          <a:p>
            <a:r>
              <a:rPr lang="es-ES" sz="2400" dirty="0">
                <a:solidFill>
                  <a:schemeClr val="tx2"/>
                </a:solidFill>
                <a:latin typeface="+mj-lt"/>
              </a:rPr>
              <a:t> </a:t>
            </a:r>
            <a:r>
              <a:rPr lang="es-ES" sz="2400" dirty="0" smtClean="0">
                <a:solidFill>
                  <a:schemeClr val="tx2"/>
                </a:solidFill>
                <a:latin typeface="+mj-lt"/>
              </a:rPr>
              <a:t>    para la edad gestacional</a:t>
            </a:r>
          </a:p>
          <a:p>
            <a:pPr marL="285750" indent="-285750">
              <a:buFont typeface="Arial" panose="020B0604020202020204" pitchFamily="34" charset="0"/>
              <a:buChar char="•"/>
            </a:pPr>
            <a:endParaRPr lang="es-ES" sz="2400" dirty="0" smtClean="0">
              <a:solidFill>
                <a:schemeClr val="tx2"/>
              </a:solidFill>
              <a:latin typeface="+mj-lt"/>
            </a:endParaRPr>
          </a:p>
          <a:p>
            <a:pPr marL="285750" indent="-285750">
              <a:buFont typeface="Arial" panose="020B0604020202020204" pitchFamily="34" charset="0"/>
              <a:buChar char="•"/>
            </a:pPr>
            <a:r>
              <a:rPr lang="es-ES" sz="2400" dirty="0" smtClean="0">
                <a:solidFill>
                  <a:schemeClr val="tx2"/>
                </a:solidFill>
                <a:latin typeface="+mj-lt"/>
              </a:rPr>
              <a:t>Mortalidad neonatal</a:t>
            </a:r>
          </a:p>
          <a:p>
            <a:pPr marL="285750" indent="-285750">
              <a:buFont typeface="Arial" panose="020B0604020202020204" pitchFamily="34" charset="0"/>
              <a:buChar char="•"/>
            </a:pPr>
            <a:endParaRPr lang="es-ES" sz="2400" dirty="0" smtClean="0">
              <a:solidFill>
                <a:schemeClr val="tx2"/>
              </a:solidFill>
              <a:latin typeface="+mj-lt"/>
            </a:endParaRPr>
          </a:p>
          <a:p>
            <a:pPr marL="285750" indent="-285750">
              <a:buFont typeface="Arial" panose="020B0604020202020204" pitchFamily="34" charset="0"/>
              <a:buChar char="•"/>
            </a:pPr>
            <a:r>
              <a:rPr lang="es-ES" sz="2400" dirty="0" smtClean="0">
                <a:solidFill>
                  <a:schemeClr val="tx2"/>
                </a:solidFill>
                <a:latin typeface="+mj-lt"/>
              </a:rPr>
              <a:t>Infección por el VIH</a:t>
            </a:r>
          </a:p>
          <a:p>
            <a:pPr marL="285750" indent="-285750">
              <a:buFont typeface="Arial" panose="020B0604020202020204" pitchFamily="34" charset="0"/>
              <a:buChar char="•"/>
            </a:pPr>
            <a:endParaRPr lang="es-ES" sz="2400" dirty="0">
              <a:solidFill>
                <a:schemeClr val="tx2"/>
              </a:solidFill>
              <a:latin typeface="+mj-lt"/>
            </a:endParaRPr>
          </a:p>
        </p:txBody>
      </p:sp>
      <p:sp>
        <p:nvSpPr>
          <p:cNvPr id="10" name="TextBox 9"/>
          <p:cNvSpPr txBox="1"/>
          <p:nvPr/>
        </p:nvSpPr>
        <p:spPr>
          <a:xfrm>
            <a:off x="0" y="6611779"/>
            <a:ext cx="6715300" cy="246221"/>
          </a:xfrm>
          <a:prstGeom prst="rect">
            <a:avLst/>
          </a:prstGeom>
          <a:noFill/>
        </p:spPr>
        <p:txBody>
          <a:bodyPr wrap="none" rtlCol="0">
            <a:spAutoFit/>
          </a:bodyPr>
          <a:lstStyle/>
          <a:p>
            <a:r>
              <a:rPr lang="es-ES" sz="1000" dirty="0">
                <a:solidFill>
                  <a:schemeClr val="tx2"/>
                </a:solidFill>
              </a:rPr>
              <a:t>Fuente: Adaptado de http://www.who.int/maternal_child_adolescent/documents/concensus_preconception_care/en/</a:t>
            </a:r>
          </a:p>
        </p:txBody>
      </p:sp>
    </p:spTree>
    <p:extLst>
      <p:ext uri="{BB962C8B-B14F-4D97-AF65-F5344CB8AC3E}">
        <p14:creationId xmlns:p14="http://schemas.microsoft.com/office/powerpoint/2010/main" val="88513965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D4B3180-FAF3-44AC-AF6B-5027717FA5F4}" type="slidenum">
              <a:rPr lang="it-IT" smtClean="0">
                <a:solidFill>
                  <a:schemeClr val="tx2"/>
                </a:solidFill>
              </a:rPr>
              <a:pPr>
                <a:defRPr/>
              </a:pPr>
              <a:t>7</a:t>
            </a:fld>
            <a:endParaRPr lang="es-ES" dirty="0">
              <a:solidFill>
                <a:schemeClr val="tx2"/>
              </a:solidFill>
            </a:endParaRPr>
          </a:p>
        </p:txBody>
      </p:sp>
      <p:sp>
        <p:nvSpPr>
          <p:cNvPr id="2" name="Title 1"/>
          <p:cNvSpPr>
            <a:spLocks noGrp="1"/>
          </p:cNvSpPr>
          <p:nvPr>
            <p:ph type="title"/>
          </p:nvPr>
        </p:nvSpPr>
        <p:spPr/>
        <p:txBody>
          <a:bodyPr/>
          <a:lstStyle/>
          <a:p>
            <a:r>
              <a:rPr lang="es-ES" sz="3200" b="1" dirty="0" smtClean="0">
                <a:solidFill>
                  <a:schemeClr val="tx2"/>
                </a:solidFill>
              </a:rPr>
              <a:t>Directrices para prevenir defectos de nacimiento antes de la concepción: Ejemplos</a:t>
            </a:r>
            <a:endParaRPr lang="es-ES" sz="3200" b="1" dirty="0">
              <a:solidFill>
                <a:schemeClr val="tx2"/>
              </a:solidFill>
            </a:endParaRPr>
          </a:p>
        </p:txBody>
      </p:sp>
      <p:sp>
        <p:nvSpPr>
          <p:cNvPr id="5" name="Content Placeholder 4"/>
          <p:cNvSpPr>
            <a:spLocks noGrp="1"/>
          </p:cNvSpPr>
          <p:nvPr>
            <p:ph idx="1"/>
          </p:nvPr>
        </p:nvSpPr>
        <p:spPr>
          <a:xfrm>
            <a:off x="376084" y="1647706"/>
            <a:ext cx="8391832" cy="4320480"/>
          </a:xfrm>
        </p:spPr>
        <p:txBody>
          <a:bodyPr/>
          <a:lstStyle/>
          <a:p>
            <a:r>
              <a:rPr lang="es-ES" sz="2400" dirty="0" smtClean="0">
                <a:solidFill>
                  <a:schemeClr val="tx2"/>
                </a:solidFill>
              </a:rPr>
              <a:t>Consejería de un proveedor de atención médica sobre lo siguiente:</a:t>
            </a:r>
          </a:p>
          <a:p>
            <a:pPr lvl="1"/>
            <a:r>
              <a:rPr lang="es-ES" sz="2400" dirty="0" smtClean="0">
                <a:solidFill>
                  <a:schemeClr val="tx2"/>
                </a:solidFill>
              </a:rPr>
              <a:t>Consumo de ácido fólico/nutrición</a:t>
            </a:r>
            <a:endParaRPr lang="es-ES" sz="2400" dirty="0">
              <a:solidFill>
                <a:schemeClr val="tx2"/>
              </a:solidFill>
            </a:endParaRPr>
          </a:p>
          <a:p>
            <a:pPr lvl="1"/>
            <a:r>
              <a:rPr lang="es-ES" sz="2400" dirty="0">
                <a:solidFill>
                  <a:schemeClr val="tx2"/>
                </a:solidFill>
              </a:rPr>
              <a:t>Peso saludable/diabetes/obesidad</a:t>
            </a:r>
          </a:p>
          <a:p>
            <a:pPr lvl="1"/>
            <a:r>
              <a:rPr lang="es-ES" sz="2400" dirty="0" smtClean="0">
                <a:solidFill>
                  <a:schemeClr val="tx2"/>
                </a:solidFill>
              </a:rPr>
              <a:t>Enfermedades infecciosas </a:t>
            </a:r>
          </a:p>
          <a:p>
            <a:pPr lvl="1"/>
            <a:r>
              <a:rPr lang="es-ES" sz="2400" dirty="0">
                <a:solidFill>
                  <a:schemeClr val="tx2"/>
                </a:solidFill>
              </a:rPr>
              <a:t>Vacunas</a:t>
            </a:r>
          </a:p>
          <a:p>
            <a:pPr lvl="1"/>
            <a:r>
              <a:rPr lang="es-ES" sz="2400" dirty="0">
                <a:solidFill>
                  <a:schemeClr val="tx2"/>
                </a:solidFill>
              </a:rPr>
              <a:t>Cesación del tabaquismo y del uso de drogas ilícitas</a:t>
            </a:r>
          </a:p>
          <a:p>
            <a:pPr lvl="1"/>
            <a:r>
              <a:rPr lang="es-ES" sz="2400" dirty="0" smtClean="0">
                <a:solidFill>
                  <a:schemeClr val="tx2"/>
                </a:solidFill>
              </a:rPr>
              <a:t>Consumo de alcohol durante el embarazo </a:t>
            </a:r>
          </a:p>
          <a:p>
            <a:pPr lvl="1"/>
            <a:r>
              <a:rPr lang="es-ES" sz="2400" dirty="0" smtClean="0">
                <a:solidFill>
                  <a:schemeClr val="tx2"/>
                </a:solidFill>
              </a:rPr>
              <a:t>Uso de medicamentos</a:t>
            </a:r>
            <a:endParaRPr lang="es-ES" sz="2400" dirty="0">
              <a:solidFill>
                <a:schemeClr val="tx2"/>
              </a:solidFill>
            </a:endParaRPr>
          </a:p>
          <a:p>
            <a:pPr lvl="1"/>
            <a:r>
              <a:rPr lang="es-ES" sz="2400" dirty="0" smtClean="0">
                <a:solidFill>
                  <a:schemeClr val="tx2"/>
                </a:solidFill>
              </a:rPr>
              <a:t>Antecedentes familiares</a:t>
            </a:r>
          </a:p>
          <a:p>
            <a:pPr lvl="1"/>
            <a:r>
              <a:rPr lang="es-ES" sz="2400" dirty="0" smtClean="0">
                <a:solidFill>
                  <a:schemeClr val="tx2"/>
                </a:solidFill>
              </a:rPr>
              <a:t>Exposiciones ambientales perjudiciales</a:t>
            </a:r>
          </a:p>
          <a:p>
            <a:pPr lvl="1"/>
            <a:endParaRPr lang="es-ES" sz="2400" dirty="0">
              <a:solidFill>
                <a:schemeClr val="tx2"/>
              </a:solidFill>
            </a:endParaRPr>
          </a:p>
          <a:p>
            <a:pPr marL="0" indent="0">
              <a:buNone/>
            </a:pPr>
            <a:endParaRPr lang="es-ES" sz="2400" dirty="0" smtClean="0">
              <a:solidFill>
                <a:schemeClr val="tx2"/>
              </a:solidFill>
            </a:endParaRPr>
          </a:p>
          <a:p>
            <a:pPr marL="0" indent="0">
              <a:buNone/>
            </a:pPr>
            <a:endParaRPr lang="es-ES" sz="2400" dirty="0">
              <a:solidFill>
                <a:schemeClr val="tx2"/>
              </a:solidFill>
            </a:endParaRPr>
          </a:p>
        </p:txBody>
      </p:sp>
      <p:sp>
        <p:nvSpPr>
          <p:cNvPr id="6" name="Rectangle 5"/>
          <p:cNvSpPr/>
          <p:nvPr/>
        </p:nvSpPr>
        <p:spPr>
          <a:xfrm>
            <a:off x="179512" y="6459865"/>
            <a:ext cx="7920880" cy="400110"/>
          </a:xfrm>
          <a:prstGeom prst="rect">
            <a:avLst/>
          </a:prstGeom>
        </p:spPr>
        <p:txBody>
          <a:bodyPr wrap="square">
            <a:spAutoFit/>
          </a:bodyPr>
          <a:lstStyle/>
          <a:p>
            <a:r>
              <a:rPr lang="es-ES" sz="1000" dirty="0">
                <a:solidFill>
                  <a:schemeClr val="tx2"/>
                </a:solidFill>
              </a:rPr>
              <a:t>Fuente: </a:t>
            </a:r>
            <a:r>
              <a:rPr lang="es-ES" sz="1000" dirty="0" smtClean="0">
                <a:solidFill>
                  <a:schemeClr val="tx2"/>
                </a:solidFill>
                <a:hlinkClick r:id="rId3"/>
              </a:rPr>
              <a:t>Make a PACT for Prevention. Commit to Healthy Choices to Help Prevent Birth Defects</a:t>
            </a:r>
            <a:endParaRPr lang="es-ES" sz="1000" dirty="0" smtClean="0">
              <a:solidFill>
                <a:schemeClr val="tx2"/>
              </a:solidFill>
            </a:endParaRPr>
          </a:p>
          <a:p>
            <a:endParaRPr lang="es-ES" sz="1000" dirty="0">
              <a:solidFill>
                <a:schemeClr val="tx2"/>
              </a:solidFill>
            </a:endParaRPr>
          </a:p>
        </p:txBody>
      </p:sp>
    </p:spTree>
    <p:extLst>
      <p:ext uri="{BB962C8B-B14F-4D97-AF65-F5344CB8AC3E}">
        <p14:creationId xmlns:p14="http://schemas.microsoft.com/office/powerpoint/2010/main" val="93603875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FF2D3E4-7481-4741-B95E-65066C0D71C1}" type="slidenum">
              <a:rPr lang="it-IT" smtClean="0"/>
              <a:pPr>
                <a:defRPr/>
              </a:pPr>
              <a:t>8</a:t>
            </a:fld>
            <a:endParaRPr lang="es-ES"/>
          </a:p>
        </p:txBody>
      </p:sp>
      <p:sp>
        <p:nvSpPr>
          <p:cNvPr id="7" name="Title 6"/>
          <p:cNvSpPr>
            <a:spLocks noGrp="1"/>
          </p:cNvSpPr>
          <p:nvPr>
            <p:ph type="title"/>
          </p:nvPr>
        </p:nvSpPr>
        <p:spPr>
          <a:xfrm>
            <a:off x="251520" y="308835"/>
            <a:ext cx="9001000" cy="2448272"/>
          </a:xfrm>
        </p:spPr>
        <p:txBody>
          <a:bodyPr/>
          <a:lstStyle/>
          <a:p>
            <a:pPr algn="ctr"/>
            <a:r>
              <a:rPr lang="es-ES" sz="3600" cap="none" dirty="0" smtClean="0">
                <a:solidFill>
                  <a:schemeClr val="tx2"/>
                </a:solidFill>
                <a:latin typeface="+mn-lt"/>
              </a:rPr>
              <a:t>La atención médica antes de la concepción y los defectos de nacimiento: </a:t>
            </a:r>
            <a:r>
              <a:t/>
            </a:r>
            <a:br/>
            <a:r>
              <a:rPr lang="es-ES" sz="3600" cap="none" dirty="0" smtClean="0">
                <a:solidFill>
                  <a:schemeClr val="tx2"/>
                </a:solidFill>
                <a:latin typeface="+mn-lt"/>
              </a:rPr>
              <a:t>Temas seleccionados </a:t>
            </a:r>
            <a:endParaRPr lang="es-ES" sz="3600" cap="none" dirty="0">
              <a:solidFill>
                <a:schemeClr val="tx2"/>
              </a:solidFill>
              <a:latin typeface="+mn-lt"/>
            </a:endParaRPr>
          </a:p>
        </p:txBody>
      </p:sp>
      <p:pic>
        <p:nvPicPr>
          <p:cNvPr id="2" name="Picture 1" descr="Picture of mother and baby" title="Picture"/>
          <p:cNvPicPr>
            <a:picLocks noChangeAspect="1"/>
          </p:cNvPicPr>
          <p:nvPr/>
        </p:nvPicPr>
        <p:blipFill>
          <a:blip r:embed="rId2" cstate="print"/>
          <a:stretch>
            <a:fillRect/>
          </a:stretch>
        </p:blipFill>
        <p:spPr>
          <a:xfrm>
            <a:off x="3256941" y="2757107"/>
            <a:ext cx="2598829" cy="1949122"/>
          </a:xfrm>
          <a:prstGeom prst="rect">
            <a:avLst/>
          </a:prstGeom>
        </p:spPr>
      </p:pic>
      <p:sp>
        <p:nvSpPr>
          <p:cNvPr id="3" name="Rectangle 2"/>
          <p:cNvSpPr/>
          <p:nvPr/>
        </p:nvSpPr>
        <p:spPr>
          <a:xfrm>
            <a:off x="3035626" y="4740509"/>
            <a:ext cx="2820144" cy="230832"/>
          </a:xfrm>
          <a:prstGeom prst="rect">
            <a:avLst/>
          </a:prstGeom>
        </p:spPr>
        <p:txBody>
          <a:bodyPr wrap="square">
            <a:spAutoFit/>
          </a:bodyPr>
          <a:lstStyle/>
          <a:p>
            <a:r>
              <a:rPr lang="es-ES" sz="900" dirty="0"/>
              <a:t>© 2013 A Fantasy Traveler, cortesía de Photoshare</a:t>
            </a:r>
          </a:p>
        </p:txBody>
      </p:sp>
    </p:spTree>
    <p:extLst>
      <p:ext uri="{BB962C8B-B14F-4D97-AF65-F5344CB8AC3E}">
        <p14:creationId xmlns:p14="http://schemas.microsoft.com/office/powerpoint/2010/main" val="140786523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1680" y="44624"/>
            <a:ext cx="5724426" cy="638581"/>
          </a:xfrm>
        </p:spPr>
        <p:txBody>
          <a:bodyPr/>
          <a:lstStyle/>
          <a:p>
            <a:r>
              <a:rPr lang="es-ES" sz="2800" b="1" dirty="0">
                <a:solidFill>
                  <a:schemeClr val="tx2"/>
                </a:solidFill>
              </a:rPr>
              <a:t>Nutrición: Ácido fólico</a:t>
            </a:r>
          </a:p>
        </p:txBody>
      </p:sp>
      <p:sp>
        <p:nvSpPr>
          <p:cNvPr id="5" name="Content Placeholder 4"/>
          <p:cNvSpPr>
            <a:spLocks noGrp="1"/>
          </p:cNvSpPr>
          <p:nvPr>
            <p:ph idx="1"/>
          </p:nvPr>
        </p:nvSpPr>
        <p:spPr>
          <a:xfrm>
            <a:off x="323528" y="908720"/>
            <a:ext cx="7416359" cy="2715312"/>
          </a:xfrm>
        </p:spPr>
        <p:txBody>
          <a:bodyPr>
            <a:noAutofit/>
          </a:bodyPr>
          <a:lstStyle/>
          <a:p>
            <a:pPr marL="0" indent="0">
              <a:buNone/>
            </a:pPr>
            <a:r>
              <a:rPr lang="es-ES" sz="2000" dirty="0" smtClean="0">
                <a:solidFill>
                  <a:schemeClr val="tx2"/>
                </a:solidFill>
              </a:rPr>
              <a:t>Los proveedores de atención médica deberían fomentar el consumo de ácido fólico antes y durante el embarazo.</a:t>
            </a:r>
          </a:p>
          <a:p>
            <a:pPr marL="0" indent="0">
              <a:buNone/>
            </a:pPr>
            <a:endParaRPr lang="es-ES" sz="2000" dirty="0">
              <a:solidFill>
                <a:schemeClr val="tx2"/>
              </a:solidFill>
              <a:cs typeface="Arial"/>
            </a:endParaRPr>
          </a:p>
          <a:p>
            <a:r>
              <a:rPr lang="es-ES" sz="2000" dirty="0" smtClean="0">
                <a:solidFill>
                  <a:schemeClr val="tx2"/>
                </a:solidFill>
              </a:rPr>
              <a:t>El ácido fólico —una vitamina B— puede prevenir la mayoría de los defectos del tubo neural (DTN).</a:t>
            </a:r>
          </a:p>
          <a:p>
            <a:endParaRPr lang="es-ES" sz="2000" dirty="0" smtClean="0">
              <a:solidFill>
                <a:schemeClr val="tx2"/>
              </a:solidFill>
            </a:endParaRPr>
          </a:p>
          <a:p>
            <a:pPr lvl="1"/>
            <a:r>
              <a:rPr lang="es-ES" sz="2000" b="1" dirty="0" smtClean="0">
                <a:solidFill>
                  <a:schemeClr val="tx2"/>
                </a:solidFill>
              </a:rPr>
              <a:t>Todas las mujeres que tengan la capacidad de quedar embarazadas</a:t>
            </a:r>
            <a:r>
              <a:rPr lang="es-ES" sz="2000" dirty="0" smtClean="0">
                <a:solidFill>
                  <a:schemeClr val="tx2"/>
                </a:solidFill>
              </a:rPr>
              <a:t> deberían consumir 400 microgramos de ácido fólico todos los días.</a:t>
            </a:r>
          </a:p>
          <a:p>
            <a:pPr lvl="1"/>
            <a:endParaRPr lang="es-ES" sz="2000" b="1" dirty="0">
              <a:solidFill>
                <a:schemeClr val="tx2"/>
              </a:solidFill>
            </a:endParaRPr>
          </a:p>
          <a:p>
            <a:pPr lvl="1"/>
            <a:r>
              <a:rPr lang="es-ES" sz="2000" b="1" dirty="0">
                <a:solidFill>
                  <a:schemeClr val="tx2"/>
                </a:solidFill>
              </a:rPr>
              <a:t>Todas las mujeres que ya hayan tenido un embarazo afectado por un DTN</a:t>
            </a:r>
            <a:r>
              <a:rPr lang="es-ES" sz="2000" dirty="0">
                <a:solidFill>
                  <a:schemeClr val="tx2"/>
                </a:solidFill>
              </a:rPr>
              <a:t> deberían consultar a su proveedor de atención médica sobre el consumo de 4000 microgramos de ácido fólico todos los días. Deberían empezar a tomar el ácido fólico un mes antes de que comiencen a tratar de quedar embarazadas y seguir tomándolo durante los primeros tres meses del embarazo.</a:t>
            </a:r>
          </a:p>
          <a:p>
            <a:pPr marL="457200" lvl="1" indent="0">
              <a:buNone/>
            </a:pPr>
            <a:endParaRPr lang="es-ES" sz="1700" dirty="0" smtClean="0">
              <a:solidFill>
                <a:schemeClr val="tx2"/>
              </a:solidFill>
            </a:endParaRPr>
          </a:p>
          <a:p>
            <a:pPr marL="457200" lvl="1" indent="0">
              <a:buNone/>
            </a:pPr>
            <a:endParaRPr lang="es-ES" sz="1700" dirty="0">
              <a:solidFill>
                <a:schemeClr val="tx2"/>
              </a:solidFill>
            </a:endParaRPr>
          </a:p>
          <a:p>
            <a:pPr marL="457200" lvl="1" indent="0">
              <a:buNone/>
            </a:pPr>
            <a:r>
              <a:rPr lang="es-ES" sz="1000" dirty="0" smtClean="0">
                <a:solidFill>
                  <a:schemeClr val="tx2"/>
                </a:solidFill>
              </a:rPr>
              <a:t>Fuente: Fuente: http://www.cdc.gov/ncbddd/folicacid/recommendations.html</a:t>
            </a:r>
          </a:p>
          <a:p>
            <a:pPr marL="457200" lvl="1" indent="0">
              <a:buNone/>
            </a:pPr>
            <a:endParaRPr lang="es-ES" sz="1000" dirty="0">
              <a:solidFill>
                <a:schemeClr val="tx2"/>
              </a:solidFill>
            </a:endParaRPr>
          </a:p>
          <a:p>
            <a:pPr marL="457200" lvl="1" indent="0">
              <a:buNone/>
            </a:pPr>
            <a:endParaRPr lang="es-ES" sz="1000" dirty="0" smtClean="0">
              <a:solidFill>
                <a:schemeClr val="tx2"/>
              </a:solidFill>
            </a:endParaRPr>
          </a:p>
          <a:p>
            <a:pPr marL="457200" lvl="1" indent="0">
              <a:buNone/>
            </a:pPr>
            <a:endParaRPr lang="es-ES" sz="1000" dirty="0">
              <a:solidFill>
                <a:schemeClr val="tx2"/>
              </a:solidFill>
            </a:endParaRPr>
          </a:p>
          <a:p>
            <a:pPr marL="457200" lvl="1" indent="0">
              <a:buNone/>
            </a:pPr>
            <a:endParaRPr lang="es-ES" sz="1000" dirty="0" smtClean="0">
              <a:solidFill>
                <a:schemeClr val="tx2"/>
              </a:solidFill>
            </a:endParaRPr>
          </a:p>
          <a:p>
            <a:pPr marL="457200" lvl="1" indent="0">
              <a:buNone/>
            </a:pPr>
            <a:endParaRPr lang="es-ES" sz="1000" dirty="0">
              <a:solidFill>
                <a:schemeClr val="tx2"/>
              </a:solidFill>
            </a:endParaRPr>
          </a:p>
          <a:p>
            <a:pPr marL="457200" lvl="1" indent="0">
              <a:buNone/>
            </a:pPr>
            <a:endParaRPr lang="es-ES" sz="1000" dirty="0" smtClean="0">
              <a:solidFill>
                <a:schemeClr val="tx2"/>
              </a:solidFill>
            </a:endParaRPr>
          </a:p>
        </p:txBody>
      </p:sp>
    </p:spTree>
    <p:extLst>
      <p:ext uri="{BB962C8B-B14F-4D97-AF65-F5344CB8AC3E}">
        <p14:creationId xmlns:p14="http://schemas.microsoft.com/office/powerpoint/2010/main" val="347069324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w2JDuC47UC8hVnL3BE1.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w2JDuC47UC8hVnL3BE1.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w2JDuC47UC8hVnL3BE1.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Nw2JDuC47UC8hVnL3BE1.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w2JDuC47UC8hVnL3BE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w2JDuC47UC8hVnL3BE1.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D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sz="1800" b="0" i="0" u="none" strike="noStrike" kern="1200" cap="none" spc="0" normalizeH="0" baseline="0" noProof="0" dirty="0" smtClean="0">
            <a:ln>
              <a:noFill/>
            </a:ln>
            <a:solidFill>
              <a:schemeClr val="tx1">
                <a:tint val="75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template for authors">
  <a:themeElements>
    <a:clrScheme name="Custom 5">
      <a:dk1>
        <a:srgbClr val="262626"/>
      </a:dk1>
      <a:lt1>
        <a:srgbClr val="804E9B"/>
      </a:lt1>
      <a:dk2>
        <a:srgbClr val="C6EBB9"/>
      </a:dk2>
      <a:lt2>
        <a:srgbClr val="412A53"/>
      </a:lt2>
      <a:accent1>
        <a:srgbClr val="B0E39D"/>
      </a:accent1>
      <a:accent2>
        <a:srgbClr val="FFAF57"/>
      </a:accent2>
      <a:accent3>
        <a:srgbClr val="C0B2CB"/>
      </a:accent3>
      <a:accent4>
        <a:srgbClr val="1F1F1F"/>
      </a:accent4>
      <a:accent5>
        <a:srgbClr val="D4EFCC"/>
      </a:accent5>
      <a:accent6>
        <a:srgbClr val="E79E4E"/>
      </a:accent6>
      <a:hlink>
        <a:srgbClr val="0340EB"/>
      </a:hlink>
      <a:folHlink>
        <a:srgbClr val="0340EB"/>
      </a:folHlink>
    </a:clrScheme>
    <a:fontScheme name="17_template for authors">
      <a:majorFont>
        <a:latin typeface=""/>
        <a:ea typeface="MS PGothic"/>
        <a:cs typeface="ＭＳ Ｐゴシック"/>
      </a:majorFont>
      <a:minorFont>
        <a:latin typeface=""/>
        <a:ea typeface="MS PGothic"/>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enda-Medium" pitchFamily="-64"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enda-Medium" pitchFamily="-64" charset="0"/>
            <a:ea typeface="ＭＳ Ｐゴシック" pitchFamily="-64" charset="-128"/>
          </a:defRPr>
        </a:defPPr>
      </a:lstStyle>
    </a:lnDef>
  </a:objectDefaults>
  <a:extraClrSchemeLst>
    <a:extraClrScheme>
      <a:clrScheme name="PPT_TempLight_NoSymbol 1">
        <a:dk1>
          <a:srgbClr val="262626"/>
        </a:dk1>
        <a:lt1>
          <a:srgbClr val="804E9B"/>
        </a:lt1>
        <a:dk2>
          <a:srgbClr val="C6EBB9"/>
        </a:dk2>
        <a:lt2>
          <a:srgbClr val="412A53"/>
        </a:lt2>
        <a:accent1>
          <a:srgbClr val="B0E39D"/>
        </a:accent1>
        <a:accent2>
          <a:srgbClr val="FFAF57"/>
        </a:accent2>
        <a:accent3>
          <a:srgbClr val="C0B2CB"/>
        </a:accent3>
        <a:accent4>
          <a:srgbClr val="1F1F1F"/>
        </a:accent4>
        <a:accent5>
          <a:srgbClr val="D4EFCC"/>
        </a:accent5>
        <a:accent6>
          <a:srgbClr val="E79E4E"/>
        </a:accent6>
        <a:hlink>
          <a:srgbClr val="33AAE1"/>
        </a:hlink>
        <a:folHlink>
          <a:srgbClr val="F25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4 J&amp;J Exec Leadership Mtg 19 Dec 2012">
  <a:themeElements>
    <a:clrScheme name="">
      <a:dk1>
        <a:srgbClr val="390848"/>
      </a:dk1>
      <a:lt1>
        <a:srgbClr val="FFFFFF"/>
      </a:lt1>
      <a:dk2>
        <a:srgbClr val="5C2370"/>
      </a:dk2>
      <a:lt2>
        <a:srgbClr val="FFFFFF"/>
      </a:lt2>
      <a:accent1>
        <a:srgbClr val="97C5EB"/>
      </a:accent1>
      <a:accent2>
        <a:srgbClr val="EDA7CC"/>
      </a:accent2>
      <a:accent3>
        <a:srgbClr val="B5ACBB"/>
      </a:accent3>
      <a:accent4>
        <a:srgbClr val="DADADA"/>
      </a:accent4>
      <a:accent5>
        <a:srgbClr val="C9DFF3"/>
      </a:accent5>
      <a:accent6>
        <a:srgbClr val="D797B9"/>
      </a:accent6>
      <a:hlink>
        <a:srgbClr val="97C5EB"/>
      </a:hlink>
      <a:folHlink>
        <a:srgbClr val="FFDA99"/>
      </a:folHlink>
    </a:clrScheme>
    <a:fontScheme name="Default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bg2"/>
            </a:solidFill>
            <a:effectLst>
              <a:outerShdw blurRad="38100" dist="38100" dir="2700000" algn="tl">
                <a:srgbClr val="000000">
                  <a:alpha val="43137"/>
                </a:srgbClr>
              </a:outerShdw>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bg2"/>
            </a:solidFill>
            <a:effectLst>
              <a:outerShdw blurRad="38100" dist="38100" dir="2700000" algn="tl">
                <a:srgbClr val="000000">
                  <a:alpha val="43137"/>
                </a:srgbClr>
              </a:outerShdw>
            </a:effectLst>
            <a:latin typeface="Arial Rounded MT Bold"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144 J&amp;J Exec Leadership Mtg 19 Dec 2012">
  <a:themeElements>
    <a:clrScheme name="">
      <a:dk1>
        <a:srgbClr val="390848"/>
      </a:dk1>
      <a:lt1>
        <a:srgbClr val="FFFFFF"/>
      </a:lt1>
      <a:dk2>
        <a:srgbClr val="5C2370"/>
      </a:dk2>
      <a:lt2>
        <a:srgbClr val="FFFFFF"/>
      </a:lt2>
      <a:accent1>
        <a:srgbClr val="97C5EB"/>
      </a:accent1>
      <a:accent2>
        <a:srgbClr val="EDA7CC"/>
      </a:accent2>
      <a:accent3>
        <a:srgbClr val="B5ACBB"/>
      </a:accent3>
      <a:accent4>
        <a:srgbClr val="DADADA"/>
      </a:accent4>
      <a:accent5>
        <a:srgbClr val="C9DFF3"/>
      </a:accent5>
      <a:accent6>
        <a:srgbClr val="D797B9"/>
      </a:accent6>
      <a:hlink>
        <a:srgbClr val="97C5EB"/>
      </a:hlink>
      <a:folHlink>
        <a:srgbClr val="FFDA99"/>
      </a:folHlink>
    </a:clrScheme>
    <a:fontScheme name="Default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bg2"/>
            </a:solidFill>
            <a:effectLst>
              <a:outerShdw blurRad="38100" dist="38100" dir="2700000" algn="tl">
                <a:srgbClr val="000000">
                  <a:alpha val="43137"/>
                </a:srgbClr>
              </a:outerShdw>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bg2"/>
            </a:solidFill>
            <a:effectLst>
              <a:outerShdw blurRad="38100" dist="38100" dir="2700000" algn="tl">
                <a:srgbClr val="000000">
                  <a:alpha val="43137"/>
                </a:srgbClr>
              </a:outerShdw>
            </a:effectLst>
            <a:latin typeface="Arial Rounded MT Bold"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15780</TotalTime>
  <Words>3096</Words>
  <Application>Microsoft Office PowerPoint</Application>
  <PresentationFormat>On-screen Show (4:3)</PresentationFormat>
  <Paragraphs>284</Paragraphs>
  <Slides>22</Slides>
  <Notes>17</Notes>
  <HiddenSlides>0</HiddenSlides>
  <MMClips>0</MMClips>
  <ScaleCrop>false</ScaleCrop>
  <HeadingPairs>
    <vt:vector size="8" baseType="variant">
      <vt:variant>
        <vt:lpstr>Fonts Used</vt:lpstr>
      </vt:variant>
      <vt:variant>
        <vt:i4>16</vt:i4>
      </vt:variant>
      <vt:variant>
        <vt:lpstr>Theme</vt:lpstr>
      </vt:variant>
      <vt:variant>
        <vt:i4>7</vt:i4>
      </vt:variant>
      <vt:variant>
        <vt:lpstr>Embedded OLE Servers</vt:lpstr>
      </vt:variant>
      <vt:variant>
        <vt:i4>1</vt:i4>
      </vt:variant>
      <vt:variant>
        <vt:lpstr>Slide Titles</vt:lpstr>
      </vt:variant>
      <vt:variant>
        <vt:i4>22</vt:i4>
      </vt:variant>
    </vt:vector>
  </HeadingPairs>
  <TitlesOfParts>
    <vt:vector size="46" baseType="lpstr">
      <vt:lpstr>MS PGothic</vt:lpstr>
      <vt:lpstr>MS PGothic</vt:lpstr>
      <vt:lpstr>Agenda-Medium</vt:lpstr>
      <vt:lpstr>Angsana New</vt:lpstr>
      <vt:lpstr>Arial</vt:lpstr>
      <vt:lpstr>Arial Rounded MT Bold</vt:lpstr>
      <vt:lpstr>Avenir LT 45 Book</vt:lpstr>
      <vt:lpstr>Avenir LT 55 Roman</vt:lpstr>
      <vt:lpstr>Calibri</vt:lpstr>
      <vt:lpstr>Courier New</vt:lpstr>
      <vt:lpstr>Tahoma</vt:lpstr>
      <vt:lpstr>Times New Roman</vt:lpstr>
      <vt:lpstr>Trebuchet MS</vt:lpstr>
      <vt:lpstr>Vectora LT Std Light</vt:lpstr>
      <vt:lpstr>Verdana</vt:lpstr>
      <vt:lpstr>Wingdings</vt:lpstr>
      <vt:lpstr>Tema di Office</vt:lpstr>
      <vt:lpstr>IDF</vt:lpstr>
      <vt:lpstr>1_Custom Design</vt:lpstr>
      <vt:lpstr>17_template for authors</vt:lpstr>
      <vt:lpstr>144 J&amp;J Exec Leadership Mtg 19 Dec 2012</vt:lpstr>
      <vt:lpstr>1_144 J&amp;J Exec Leadership Mtg 19 Dec 2012</vt:lpstr>
      <vt:lpstr>2_Custom Design</vt:lpstr>
      <vt:lpstr>think-cell Slide</vt:lpstr>
      <vt:lpstr>Introducción a "Salud antes de la concepción" para profesionales de vigilancia de defectos de nacimiento </vt:lpstr>
      <vt:lpstr>Objetivos del aprendizaje</vt:lpstr>
      <vt:lpstr>Definición de "salud y atención médica antes de la concepción" </vt:lpstr>
      <vt:lpstr>Principales metas de la atención médica antes de la concepción</vt:lpstr>
      <vt:lpstr>Evidencia que proporciona información para los programas de salud antes de la concepción</vt:lpstr>
      <vt:lpstr>La atención médica antes de la concepción reduce los riesgos de muchos resultados neonatales adversos </vt:lpstr>
      <vt:lpstr>Directrices para prevenir defectos de nacimiento antes de la concepción: Ejemplos</vt:lpstr>
      <vt:lpstr>La atención médica antes de la concepción y los defectos de nacimiento:  Temas seleccionados </vt:lpstr>
      <vt:lpstr>Nutrición: Ácido fólico</vt:lpstr>
      <vt:lpstr>Fuentes de ácido fólico</vt:lpstr>
      <vt:lpstr>400 microgramos de ácido fólico durante el periodo de periconcepción: Reducción del riesgo relativo </vt:lpstr>
      <vt:lpstr>Peso saludable</vt:lpstr>
      <vt:lpstr>Diabetes</vt:lpstr>
      <vt:lpstr>Enfermedades infecciosas</vt:lpstr>
      <vt:lpstr>Vacunas</vt:lpstr>
      <vt:lpstr>Tabaco</vt:lpstr>
      <vt:lpstr>Consumo de alcohol</vt:lpstr>
      <vt:lpstr>Medicamentos</vt:lpstr>
      <vt:lpstr>Otras consideraciones</vt:lpstr>
      <vt:lpstr>Audiencia meta para las recomendaciones sobre la salud antes de la concepción</vt:lpstr>
      <vt:lpstr>Recursos</vt:lpstr>
      <vt:lpstr>Agradecimientos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Anotia - Microtia</dc:title>
  <dc:creator>Pierpaolo</dc:creator>
  <cp:lastModifiedBy>Flores, Alina (CDC/ONDIEH/NCBDDD)</cp:lastModifiedBy>
  <cp:revision>776</cp:revision>
  <cp:lastPrinted>2015-08-24T17:27:10Z</cp:lastPrinted>
  <dcterms:created xsi:type="dcterms:W3CDTF">2014-04-22T16:13:37Z</dcterms:created>
  <dcterms:modified xsi:type="dcterms:W3CDTF">2017-01-04T17:32:07Z</dcterms:modified>
</cp:coreProperties>
</file>