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1"/>
  </p:notesMasterIdLst>
  <p:handoutMasterIdLst>
    <p:handoutMasterId r:id="rId32"/>
  </p:handoutMasterIdLst>
  <p:sldIdLst>
    <p:sldId id="256" r:id="rId2"/>
    <p:sldId id="258" r:id="rId3"/>
    <p:sldId id="347" r:id="rId4"/>
    <p:sldId id="257" r:id="rId5"/>
    <p:sldId id="320" r:id="rId6"/>
    <p:sldId id="342" r:id="rId7"/>
    <p:sldId id="259" r:id="rId8"/>
    <p:sldId id="314" r:id="rId9"/>
    <p:sldId id="260" r:id="rId10"/>
    <p:sldId id="326" r:id="rId11"/>
    <p:sldId id="327" r:id="rId12"/>
    <p:sldId id="328" r:id="rId13"/>
    <p:sldId id="357" r:id="rId14"/>
    <p:sldId id="349" r:id="rId15"/>
    <p:sldId id="329" r:id="rId16"/>
    <p:sldId id="358" r:id="rId17"/>
    <p:sldId id="331" r:id="rId18"/>
    <p:sldId id="333" r:id="rId19"/>
    <p:sldId id="334" r:id="rId20"/>
    <p:sldId id="335" r:id="rId21"/>
    <p:sldId id="356" r:id="rId22"/>
    <p:sldId id="353" r:id="rId23"/>
    <p:sldId id="354" r:id="rId24"/>
    <p:sldId id="355" r:id="rId25"/>
    <p:sldId id="337" r:id="rId26"/>
    <p:sldId id="338" r:id="rId27"/>
    <p:sldId id="339" r:id="rId28"/>
    <p:sldId id="340" r:id="rId29"/>
    <p:sldId id="34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uke, Charles (Wes) (CDC/ONDIEH/NCBDDD)" initials="DC((" lastIdx="4" clrIdx="6">
    <p:extLst>
      <p:ext uri="{19B8F6BF-5375-455C-9EA6-DF929625EA0E}">
        <p15:presenceInfo xmlns:p15="http://schemas.microsoft.com/office/powerpoint/2012/main" userId="S-1-5-21-1207783550-2075000910-922709458-183717" providerId="AD"/>
      </p:ext>
    </p:extLst>
  </p:cmAuthor>
  <p:cmAuthor id="1" name="Valencia, Diana (CDC/ONDIEH/NCBDDD)" initials="VD(" lastIdx="10" clrIdx="0">
    <p:extLst>
      <p:ext uri="{19B8F6BF-5375-455C-9EA6-DF929625EA0E}">
        <p15:presenceInfo xmlns:p15="http://schemas.microsoft.com/office/powerpoint/2012/main" userId="S-1-5-21-1207783550-2075000910-922709458-314208" providerId="AD"/>
      </p:ext>
    </p:extLst>
  </p:cmAuthor>
  <p:cmAuthor id="8" name="O'Leary, Leslie (CDC/ONDIEH/NCBDDD)" initials="OL(" lastIdx="51" clrIdx="7">
    <p:extLst>
      <p:ext uri="{19B8F6BF-5375-455C-9EA6-DF929625EA0E}">
        <p15:presenceInfo xmlns:p15="http://schemas.microsoft.com/office/powerpoint/2012/main" userId="S-1-5-21-1207783550-2075000910-922709458-183660" providerId="AD"/>
      </p:ext>
    </p:extLst>
  </p:cmAuthor>
  <p:cmAuthor id="2" name="Frias, Jaime (CDC/ONDIEH/NCBDDD) (CTR)" initials="FJ((" lastIdx="15" clrIdx="1">
    <p:extLst>
      <p:ext uri="{19B8F6BF-5375-455C-9EA6-DF929625EA0E}">
        <p15:presenceInfo xmlns:p15="http://schemas.microsoft.com/office/powerpoint/2012/main" userId="S-1-5-21-1207783550-2075000910-922709458-183627" providerId="AD"/>
      </p:ext>
    </p:extLst>
  </p:cmAuthor>
  <p:cmAuthor id="9" name="TColarusso" initials="TC" lastIdx="25" clrIdx="8">
    <p:extLst>
      <p:ext uri="{19B8F6BF-5375-455C-9EA6-DF929625EA0E}">
        <p15:presenceInfo xmlns:p15="http://schemas.microsoft.com/office/powerpoint/2012/main" userId="TColarusso" providerId="None"/>
      </p:ext>
    </p:extLst>
  </p:cmAuthor>
  <p:cmAuthor id="3" name="Flores, Alina (CDC/ONDIEH/NCBDDD)" initials="FA(" lastIdx="12" clrIdx="2">
    <p:extLst>
      <p:ext uri="{19B8F6BF-5375-455C-9EA6-DF929625EA0E}">
        <p15:presenceInfo xmlns:p15="http://schemas.microsoft.com/office/powerpoint/2012/main" userId="S-1-5-21-1207783550-2075000910-922709458-183685" providerId="AD"/>
      </p:ext>
    </p:extLst>
  </p:cmAuthor>
  <p:cmAuthor id="10" name="Stuart K. Shapira" initials="SKS" lastIdx="28" clrIdx="9">
    <p:extLst>
      <p:ext uri="{19B8F6BF-5375-455C-9EA6-DF929625EA0E}">
        <p15:presenceInfo xmlns:p15="http://schemas.microsoft.com/office/powerpoint/2012/main" userId="Stuart K. Shapira" providerId="None"/>
      </p:ext>
    </p:extLst>
  </p:cmAuthor>
  <p:cmAuthor id="4" name="Mike Cannon" initials="MC" lastIdx="20" clrIdx="3">
    <p:extLst>
      <p:ext uri="{19B8F6BF-5375-455C-9EA6-DF929625EA0E}">
        <p15:presenceInfo xmlns:p15="http://schemas.microsoft.com/office/powerpoint/2012/main" userId="Mike Cannon" providerId="None"/>
      </p:ext>
    </p:extLst>
  </p:cmAuthor>
  <p:cmAuthor id="5" name="Sniezek, Joe (CDC/ONDIEH/NCBDDD)" initials="SJ(" lastIdx="2" clrIdx="4">
    <p:extLst>
      <p:ext uri="{19B8F6BF-5375-455C-9EA6-DF929625EA0E}">
        <p15:presenceInfo xmlns:p15="http://schemas.microsoft.com/office/powerpoint/2012/main" userId="S-1-5-21-1207783550-2075000910-922709458-202407" providerId="AD"/>
      </p:ext>
    </p:extLst>
  </p:cmAuthor>
  <p:cmAuthor id="6" name="Hunter, Karen (CDC/ONDIEH/NCBDDD)" initials="HK(" lastIdx="2" clrIdx="5">
    <p:extLst>
      <p:ext uri="{19B8F6BF-5375-455C-9EA6-DF929625EA0E}">
        <p15:presenceInfo xmlns:p15="http://schemas.microsoft.com/office/powerpoint/2012/main" userId="S-1-5-21-1207783550-2075000910-922709458-197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82765" autoAdjust="0"/>
  </p:normalViewPr>
  <p:slideViewPr>
    <p:cSldViewPr snapToGrid="0">
      <p:cViewPr varScale="1">
        <p:scale>
          <a:sx n="76" d="100"/>
          <a:sy n="76" d="100"/>
        </p:scale>
        <p:origin x="1224" y="84"/>
      </p:cViewPr>
      <p:guideLst>
        <p:guide orient="horz" pos="2160"/>
        <p:guide pos="2880"/>
      </p:guideLst>
    </p:cSldViewPr>
  </p:slideViewPr>
  <p:notesTextViewPr>
    <p:cViewPr>
      <p:scale>
        <a:sx n="1" d="1"/>
        <a:sy n="1" d="1"/>
      </p:scale>
      <p:origin x="0" y="0"/>
    </p:cViewPr>
  </p:notesTextViewPr>
  <p:sorterViewPr>
    <p:cViewPr>
      <p:scale>
        <a:sx n="100" d="100"/>
        <a:sy n="100" d="100"/>
      </p:scale>
      <p:origin x="0" y="-87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DDADDE5-67B5-4C8A-B9C6-9DE4CA9F995B}" type="datetimeFigureOut">
              <a:rPr lang="en-US" smtClean="0"/>
              <a:pPr/>
              <a:t>1/5/2017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056CDA2-F06E-4F50-9D9F-342EF9FE956A}" type="slidenum">
              <a:rPr lang="en-US" smtClean="0"/>
              <a:pPr/>
              <a:t>‹#›</a:t>
            </a:fld>
            <a:endParaRPr lang="en-US" dirty="0"/>
          </a:p>
        </p:txBody>
      </p:sp>
    </p:spTree>
    <p:extLst>
      <p:ext uri="{BB962C8B-B14F-4D97-AF65-F5344CB8AC3E}">
        <p14:creationId xmlns:p14="http://schemas.microsoft.com/office/powerpoint/2010/main" val="763383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AA53CC-6296-47A6-B9AC-C6458A9CB3E4}" type="datetimeFigureOut">
              <a:rPr lang="en-US"/>
              <a:pPr/>
              <a:t>1/5/2017</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82C5F7-54A0-4D29-A788-23C16751D424}" type="slidenum">
              <a:rPr lang="en-US"/>
              <a:pPr/>
              <a:t>‹#›</a:t>
            </a:fld>
            <a:endParaRPr lang="en-US" dirty="0"/>
          </a:p>
        </p:txBody>
      </p:sp>
    </p:spTree>
    <p:extLst>
      <p:ext uri="{BB962C8B-B14F-4D97-AF65-F5344CB8AC3E}">
        <p14:creationId xmlns:p14="http://schemas.microsoft.com/office/powerpoint/2010/main" val="175053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[Greetings}</a:t>
            </a:r>
          </a:p>
          <a:p>
            <a:r>
              <a:rPr lang="en-US" dirty="0" smtClean="0"/>
              <a:t>The purpose</a:t>
            </a:r>
            <a:r>
              <a:rPr lang="en-US" baseline="0" dirty="0" smtClean="0"/>
              <a:t> of this training module is to enable the attendees to confidently examine a newborn and correctly identify and report major external congenital anomalies.</a:t>
            </a:r>
            <a:endParaRPr lang="en-US" dirty="0"/>
          </a:p>
        </p:txBody>
      </p:sp>
      <p:sp>
        <p:nvSpPr>
          <p:cNvPr id="4" name="Slide Number Placeholder 3"/>
          <p:cNvSpPr>
            <a:spLocks noGrp="1"/>
          </p:cNvSpPr>
          <p:nvPr>
            <p:ph type="sldNum" sz="quarter" idx="10"/>
          </p:nvPr>
        </p:nvSpPr>
        <p:spPr/>
        <p:txBody>
          <a:bodyPr/>
          <a:lstStyle/>
          <a:p>
            <a:fld id="{F682C5F7-54A0-4D29-A788-23C16751D424}" type="slidenum">
              <a:rPr lang="en-US"/>
              <a:pPr/>
              <a:t>1</a:t>
            </a:fld>
            <a:endParaRPr lang="en-US" dirty="0"/>
          </a:p>
        </p:txBody>
      </p:sp>
    </p:spTree>
    <p:extLst>
      <p:ext uri="{BB962C8B-B14F-4D97-AF65-F5344CB8AC3E}">
        <p14:creationId xmlns:p14="http://schemas.microsoft.com/office/powerpoint/2010/main" val="3584600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C4E18E-D0E4-43E2-8A4A-4E00E99224DB}" type="slidenum">
              <a:rPr lang="it-IT" smtClean="0"/>
              <a:pPr/>
              <a:t>15</a:t>
            </a:fld>
            <a:endParaRPr lang="it-IT"/>
          </a:p>
        </p:txBody>
      </p:sp>
    </p:spTree>
    <p:extLst>
      <p:ext uri="{BB962C8B-B14F-4D97-AF65-F5344CB8AC3E}">
        <p14:creationId xmlns:p14="http://schemas.microsoft.com/office/powerpoint/2010/main" val="3919190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14463" y="1162050"/>
            <a:ext cx="4181475" cy="3136900"/>
          </a:xfrm>
        </p:spPr>
      </p:sp>
      <p:sp>
        <p:nvSpPr>
          <p:cNvPr id="3" name="Segnaposto note 2"/>
          <p:cNvSpPr>
            <a:spLocks noGrp="1"/>
          </p:cNvSpPr>
          <p:nvPr>
            <p:ph type="body" idx="1"/>
          </p:nvPr>
        </p:nvSpPr>
        <p:spPr/>
        <p:txBody>
          <a:bodyPr>
            <a:normAutofit/>
          </a:bodyPr>
          <a:lstStyle/>
          <a:p>
            <a:r>
              <a:rPr lang="it-IT" dirty="0" smtClean="0"/>
              <a:t>Original link for the two drawings:   http://design.tutsplus.com/tutorials/how-to-illustrate-dynamic-hair-using-adobe-illustrators-paintbrush-tool--vector-3846</a:t>
            </a:r>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16</a:t>
            </a:fld>
            <a:endParaRPr lang="it-IT" dirty="0"/>
          </a:p>
        </p:txBody>
      </p:sp>
    </p:spTree>
    <p:extLst>
      <p:ext uri="{BB962C8B-B14F-4D97-AF65-F5344CB8AC3E}">
        <p14:creationId xmlns:p14="http://schemas.microsoft.com/office/powerpoint/2010/main" val="803364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18</a:t>
            </a:fld>
            <a:endParaRPr lang="it-IT"/>
          </a:p>
        </p:txBody>
      </p:sp>
    </p:spTree>
    <p:extLst>
      <p:ext uri="{BB962C8B-B14F-4D97-AF65-F5344CB8AC3E}">
        <p14:creationId xmlns:p14="http://schemas.microsoft.com/office/powerpoint/2010/main" val="279832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Modified from: Bedard T, Lowry RB, Sibbald B, Kiefer GN, Metcalfe A. Congenital limb deficiencies in Alberta-a review of 33 years (1980-2012) from the Alberta Congenital Anomalies Surveillance System (ACASS). Am J Med Genet A. 2015 Nov;167A(11):2599-609.</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C87DEB28-8AEE-4412-BD27-9CE5ED39F6C0}" type="slidenum">
              <a:rPr lang="it-IT" smtClean="0"/>
              <a:pPr/>
              <a:t>21</a:t>
            </a:fld>
            <a:endParaRPr lang="it-IT" dirty="0"/>
          </a:p>
        </p:txBody>
      </p:sp>
    </p:spTree>
    <p:extLst>
      <p:ext uri="{BB962C8B-B14F-4D97-AF65-F5344CB8AC3E}">
        <p14:creationId xmlns:p14="http://schemas.microsoft.com/office/powerpoint/2010/main" val="178790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Modified from: Bedard T, Lowry RB, Sibbald B, Kiefer GN, Metcalfe A. Congenital limb deficiencies in Alberta-a review of 33 years (1980-2012) from the Alberta Congenital Anomalies Surveillance System (ACASS). Am J Med Genet A. 2015 Nov;167A(11):2599-609.</a:t>
            </a:r>
          </a:p>
          <a:p>
            <a:endParaRPr lang="it-IT" smtClean="0"/>
          </a:p>
          <a:p>
            <a:endParaRPr lang="it-IT"/>
          </a:p>
        </p:txBody>
      </p:sp>
      <p:sp>
        <p:nvSpPr>
          <p:cNvPr id="4" name="Segnaposto numero diapositiva 3"/>
          <p:cNvSpPr>
            <a:spLocks noGrp="1"/>
          </p:cNvSpPr>
          <p:nvPr>
            <p:ph type="sldNum" sz="quarter" idx="10"/>
          </p:nvPr>
        </p:nvSpPr>
        <p:spPr/>
        <p:txBody>
          <a:bodyPr/>
          <a:lstStyle/>
          <a:p>
            <a:fld id="{C87DEB28-8AEE-4412-BD27-9CE5ED39F6C0}" type="slidenum">
              <a:rPr lang="it-IT" smtClean="0"/>
              <a:pPr/>
              <a:t>22</a:t>
            </a:fld>
            <a:endParaRPr lang="it-IT" dirty="0"/>
          </a:p>
        </p:txBody>
      </p:sp>
    </p:spTree>
    <p:extLst>
      <p:ext uri="{BB962C8B-B14F-4D97-AF65-F5344CB8AC3E}">
        <p14:creationId xmlns:p14="http://schemas.microsoft.com/office/powerpoint/2010/main" val="139521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Modified from: Bedard T, Lowry RB, Sibbald B, Kiefer GN, Metcalfe A. Congenital limb deficiencies in Alberta-a review of 33 years (1980-2012) from the Alberta Congenital Anomalies Surveillance System (ACASS). Am J Med Genet A. 2015 Nov;167A(11):2599-609.</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C87DEB28-8AEE-4412-BD27-9CE5ED39F6C0}" type="slidenum">
              <a:rPr lang="it-IT" smtClean="0"/>
              <a:pPr/>
              <a:t>23</a:t>
            </a:fld>
            <a:endParaRPr lang="it-IT" dirty="0"/>
          </a:p>
        </p:txBody>
      </p:sp>
    </p:spTree>
    <p:extLst>
      <p:ext uri="{BB962C8B-B14F-4D97-AF65-F5344CB8AC3E}">
        <p14:creationId xmlns:p14="http://schemas.microsoft.com/office/powerpoint/2010/main" val="2305835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Modified from: Bedard T, Lowry RB, Sibbald B, Kiefer GN, Metcalfe A. Congenital limb deficiencies in Alberta-a review of 33 years (1980-2012) from the Alberta Congenital Anomalies Surveillance System (ACASS). Am J Med Genet A. 2015 Nov;167A(11):2599-609.</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C87DEB28-8AEE-4412-BD27-9CE5ED39F6C0}" type="slidenum">
              <a:rPr lang="it-IT" smtClean="0"/>
              <a:pPr/>
              <a:t>24</a:t>
            </a:fld>
            <a:endParaRPr lang="it-IT" dirty="0"/>
          </a:p>
        </p:txBody>
      </p:sp>
    </p:spTree>
    <p:extLst>
      <p:ext uri="{BB962C8B-B14F-4D97-AF65-F5344CB8AC3E}">
        <p14:creationId xmlns:p14="http://schemas.microsoft.com/office/powerpoint/2010/main" val="3219767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26</a:t>
            </a:fld>
            <a:endParaRPr lang="it-IT"/>
          </a:p>
        </p:txBody>
      </p:sp>
    </p:spTree>
    <p:extLst>
      <p:ext uri="{BB962C8B-B14F-4D97-AF65-F5344CB8AC3E}">
        <p14:creationId xmlns:p14="http://schemas.microsoft.com/office/powerpoint/2010/main" val="130386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9493CE9D-18C1-4EE5-AEA2-0CC63191A76A}" type="slidenum">
              <a:rPr lang="it-IT" smtClean="0"/>
              <a:pPr>
                <a:defRPr/>
              </a:pPr>
              <a:t>27</a:t>
            </a:fld>
            <a:endParaRPr lang="it-IT"/>
          </a:p>
        </p:txBody>
      </p:sp>
    </p:spTree>
    <p:extLst>
      <p:ext uri="{BB962C8B-B14F-4D97-AF65-F5344CB8AC3E}">
        <p14:creationId xmlns:p14="http://schemas.microsoft.com/office/powerpoint/2010/main" val="2416433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0A6B8AB-D69F-402B-8992-A4CD209A17E0}" type="slidenum">
              <a:rPr lang="en-US" smtClean="0">
                <a:latin typeface="Arial" pitchFamily="34" charset="0"/>
              </a:rPr>
              <a:pPr/>
              <a:t>29</a:t>
            </a:fld>
            <a:endParaRPr lang="en-US" dirty="0" smtClean="0">
              <a:latin typeface="Arial" pitchFamily="34" charset="0"/>
            </a:endParaRPr>
          </a:p>
        </p:txBody>
      </p:sp>
      <p:sp>
        <p:nvSpPr>
          <p:cNvPr id="133123"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5E9961A3-DFFA-432D-AEE1-D386FBF642B9}" type="slidenum">
              <a:rPr lang="en-US" sz="1200"/>
              <a:pPr algn="r" defTabSz="928773"/>
              <a:t>29</a:t>
            </a:fld>
            <a:endParaRPr lang="en-US" sz="1200" dirty="0"/>
          </a:p>
        </p:txBody>
      </p:sp>
      <p:sp>
        <p:nvSpPr>
          <p:cNvPr id="133124"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2FC93113-AA6F-4001-B057-4CFD27230471}" type="slidenum">
              <a:rPr lang="en-US" sz="1200"/>
              <a:pPr algn="r" defTabSz="928773"/>
              <a:t>29</a:t>
            </a:fld>
            <a:endParaRPr lang="en-US" sz="1200" dirty="0"/>
          </a:p>
        </p:txBody>
      </p:sp>
      <p:sp>
        <p:nvSpPr>
          <p:cNvPr id="133125"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AA1A8A80-9510-4A01-81C0-55D6830D0233}" type="slidenum">
              <a:rPr lang="en-US" sz="1200"/>
              <a:pPr algn="r" defTabSz="928773"/>
              <a:t>29</a:t>
            </a:fld>
            <a:endParaRPr lang="en-US" sz="1200" dirty="0"/>
          </a:p>
        </p:txBody>
      </p:sp>
      <p:sp>
        <p:nvSpPr>
          <p:cNvPr id="133126" name="Rectangle 2"/>
          <p:cNvSpPr>
            <a:spLocks noGrp="1" noRot="1" noChangeAspect="1" noChangeArrowheads="1" noTextEdit="1"/>
          </p:cNvSpPr>
          <p:nvPr>
            <p:ph type="sldImg"/>
          </p:nvPr>
        </p:nvSpPr>
        <p:spPr>
          <a:xfrm>
            <a:off x="1089025" y="692150"/>
            <a:ext cx="4645025" cy="3484563"/>
          </a:xfrm>
          <a:ln/>
        </p:spPr>
      </p:sp>
      <p:sp>
        <p:nvSpPr>
          <p:cNvPr id="133127" name="Rectangle 3"/>
          <p:cNvSpPr>
            <a:spLocks noGrp="1" noChangeArrowheads="1"/>
          </p:cNvSpPr>
          <p:nvPr>
            <p:ph type="body" idx="1"/>
          </p:nvPr>
        </p:nvSpPr>
        <p:spPr>
          <a:xfrm>
            <a:off x="611881" y="4535491"/>
            <a:ext cx="6048893" cy="4183062"/>
          </a:xfrm>
          <a:noFill/>
          <a:ln/>
        </p:spPr>
        <p:txBody>
          <a:bodyPr/>
          <a:lstStyle/>
          <a:p>
            <a:pPr>
              <a:buFont typeface="Wingdings" pitchFamily="2" charset="2"/>
              <a:buNone/>
            </a:pPr>
            <a:r>
              <a:rPr lang="en-US" sz="1400" dirty="0" smtClean="0">
                <a:latin typeface="Arial" pitchFamily="34" charset="0"/>
              </a:rPr>
              <a:t> </a:t>
            </a:r>
            <a:endParaRPr lang="en-US" b="1" dirty="0" smtClean="0">
              <a:solidFill>
                <a:schemeClr val="bg2"/>
              </a:solidFill>
              <a:latin typeface="Arial" pitchFamily="34" charset="0"/>
            </a:endParaRPr>
          </a:p>
          <a:p>
            <a:pPr marL="342900" indent="-342900">
              <a:spcBef>
                <a:spcPct val="20000"/>
              </a:spcBef>
              <a:buClr>
                <a:schemeClr val="tx1"/>
              </a:buClr>
              <a:buSzPct val="80000"/>
              <a:buFont typeface="Wingdings" pitchFamily="2" charset="2"/>
              <a:buChar char="q"/>
              <a:defRPr/>
            </a:pPr>
            <a:endParaRPr lang="en-US" dirty="0" smtClean="0">
              <a:latin typeface="Arial" pitchFamily="34" charset="0"/>
            </a:endParaRPr>
          </a:p>
        </p:txBody>
      </p:sp>
    </p:spTree>
    <p:extLst>
      <p:ext uri="{BB962C8B-B14F-4D97-AF65-F5344CB8AC3E}">
        <p14:creationId xmlns:p14="http://schemas.microsoft.com/office/powerpoint/2010/main" val="40196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82C5F7-54A0-4D29-A788-23C16751D424}" type="slidenum">
              <a:rPr lang="en-US"/>
              <a:pPr/>
              <a:t>2</a:t>
            </a:fld>
            <a:endParaRPr lang="en-US" dirty="0"/>
          </a:p>
        </p:txBody>
      </p:sp>
    </p:spTree>
    <p:extLst>
      <p:ext uri="{BB962C8B-B14F-4D97-AF65-F5344CB8AC3E}">
        <p14:creationId xmlns:p14="http://schemas.microsoft.com/office/powerpoint/2010/main" val="129152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82C5F7-54A0-4D29-A788-23C16751D424}" type="slidenum">
              <a:rPr lang="en-US"/>
              <a:pPr/>
              <a:t>3</a:t>
            </a:fld>
            <a:endParaRPr lang="en-US" dirty="0"/>
          </a:p>
        </p:txBody>
      </p:sp>
    </p:spTree>
    <p:extLst>
      <p:ext uri="{BB962C8B-B14F-4D97-AF65-F5344CB8AC3E}">
        <p14:creationId xmlns:p14="http://schemas.microsoft.com/office/powerpoint/2010/main" val="511935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82C5F7-54A0-4D29-A788-23C16751D424}" type="slidenum">
              <a:rPr lang="en-US"/>
              <a:pPr/>
              <a:t>4</a:t>
            </a:fld>
            <a:endParaRPr lang="en-US" dirty="0"/>
          </a:p>
        </p:txBody>
      </p:sp>
    </p:spTree>
    <p:extLst>
      <p:ext uri="{BB962C8B-B14F-4D97-AF65-F5344CB8AC3E}">
        <p14:creationId xmlns:p14="http://schemas.microsoft.com/office/powerpoint/2010/main" val="2648685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82C5F7-54A0-4D29-A788-23C16751D424}" type="slidenum">
              <a:rPr lang="en-US"/>
              <a:pPr/>
              <a:t>7</a:t>
            </a:fld>
            <a:endParaRPr lang="en-US" dirty="0"/>
          </a:p>
        </p:txBody>
      </p:sp>
    </p:spTree>
    <p:extLst>
      <p:ext uri="{BB962C8B-B14F-4D97-AF65-F5344CB8AC3E}">
        <p14:creationId xmlns:p14="http://schemas.microsoft.com/office/powerpoint/2010/main" val="27773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682C5F7-54A0-4D29-A788-23C16751D424}" type="slidenum">
              <a:rPr lang="en-US"/>
              <a:pPr/>
              <a:t>8</a:t>
            </a:fld>
            <a:endParaRPr lang="en-US" dirty="0"/>
          </a:p>
        </p:txBody>
      </p:sp>
    </p:spTree>
    <p:extLst>
      <p:ext uri="{BB962C8B-B14F-4D97-AF65-F5344CB8AC3E}">
        <p14:creationId xmlns:p14="http://schemas.microsoft.com/office/powerpoint/2010/main" val="403078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82C5F7-54A0-4D29-A788-23C16751D424}" type="slidenum">
              <a:rPr lang="en-US"/>
              <a:pPr/>
              <a:t>9</a:t>
            </a:fld>
            <a:endParaRPr lang="en-US" dirty="0"/>
          </a:p>
        </p:txBody>
      </p:sp>
    </p:spTree>
    <p:extLst>
      <p:ext uri="{BB962C8B-B14F-4D97-AF65-F5344CB8AC3E}">
        <p14:creationId xmlns:p14="http://schemas.microsoft.com/office/powerpoint/2010/main" val="496267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82C5F7-54A0-4D29-A788-23C16751D424}" type="slidenum">
              <a:rPr lang="en-US" smtClean="0"/>
              <a:pPr/>
              <a:t>10</a:t>
            </a:fld>
            <a:endParaRPr lang="en-US" dirty="0"/>
          </a:p>
        </p:txBody>
      </p:sp>
    </p:spTree>
    <p:extLst>
      <p:ext uri="{BB962C8B-B14F-4D97-AF65-F5344CB8AC3E}">
        <p14:creationId xmlns:p14="http://schemas.microsoft.com/office/powerpoint/2010/main" val="3572124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0A6B8AB-D69F-402B-8992-A4CD209A17E0}" type="slidenum">
              <a:rPr lang="en-US" smtClean="0">
                <a:latin typeface="Arial" pitchFamily="34" charset="0"/>
              </a:rPr>
              <a:pPr/>
              <a:t>13</a:t>
            </a:fld>
            <a:endParaRPr lang="en-US" dirty="0" smtClean="0">
              <a:latin typeface="Arial" pitchFamily="34" charset="0"/>
            </a:endParaRPr>
          </a:p>
        </p:txBody>
      </p:sp>
      <p:sp>
        <p:nvSpPr>
          <p:cNvPr id="133123"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5E9961A3-DFFA-432D-AEE1-D386FBF642B9}" type="slidenum">
              <a:rPr lang="en-US" sz="1200"/>
              <a:pPr algn="r" defTabSz="928773"/>
              <a:t>13</a:t>
            </a:fld>
            <a:endParaRPr lang="en-US" sz="1200" dirty="0"/>
          </a:p>
        </p:txBody>
      </p:sp>
      <p:sp>
        <p:nvSpPr>
          <p:cNvPr id="133124"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2FC93113-AA6F-4001-B057-4CFD27230471}" type="slidenum">
              <a:rPr lang="en-US" sz="1200"/>
              <a:pPr algn="r" defTabSz="928773"/>
              <a:t>13</a:t>
            </a:fld>
            <a:endParaRPr lang="en-US" sz="1200" dirty="0"/>
          </a:p>
        </p:txBody>
      </p:sp>
      <p:sp>
        <p:nvSpPr>
          <p:cNvPr id="133125"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AA1A8A80-9510-4A01-81C0-55D6830D0233}" type="slidenum">
              <a:rPr lang="en-US" sz="1200"/>
              <a:pPr algn="r" defTabSz="928773"/>
              <a:t>13</a:t>
            </a:fld>
            <a:endParaRPr lang="en-US" sz="1200" dirty="0"/>
          </a:p>
        </p:txBody>
      </p:sp>
      <p:sp>
        <p:nvSpPr>
          <p:cNvPr id="133126" name="Rectangle 2"/>
          <p:cNvSpPr>
            <a:spLocks noGrp="1" noRot="1" noChangeAspect="1" noChangeArrowheads="1" noTextEdit="1"/>
          </p:cNvSpPr>
          <p:nvPr>
            <p:ph type="sldImg"/>
          </p:nvPr>
        </p:nvSpPr>
        <p:spPr>
          <a:xfrm>
            <a:off x="1089025" y="692150"/>
            <a:ext cx="4645025" cy="3484563"/>
          </a:xfrm>
          <a:ln/>
        </p:spPr>
      </p:sp>
      <p:sp>
        <p:nvSpPr>
          <p:cNvPr id="133127" name="Rectangle 3"/>
          <p:cNvSpPr>
            <a:spLocks noGrp="1" noChangeArrowheads="1"/>
          </p:cNvSpPr>
          <p:nvPr>
            <p:ph type="body" idx="1"/>
          </p:nvPr>
        </p:nvSpPr>
        <p:spPr>
          <a:xfrm>
            <a:off x="611881" y="4535491"/>
            <a:ext cx="6048893" cy="4183062"/>
          </a:xfrm>
          <a:noFill/>
          <a:ln/>
        </p:spPr>
        <p:txBody>
          <a:bodyPr/>
          <a:lstStyle/>
          <a:p>
            <a:pPr>
              <a:buFont typeface="Wingdings" pitchFamily="2" charset="2"/>
              <a:buNone/>
            </a:pPr>
            <a:r>
              <a:rPr lang="en-US" sz="1400" dirty="0" smtClean="0">
                <a:latin typeface="Arial" pitchFamily="34" charset="0"/>
              </a:rPr>
              <a:t> </a:t>
            </a:r>
            <a:endParaRPr lang="en-US" b="1" dirty="0" smtClean="0">
              <a:solidFill>
                <a:schemeClr val="bg2"/>
              </a:solidFill>
              <a:latin typeface="Arial" pitchFamily="34" charset="0"/>
            </a:endParaRPr>
          </a:p>
          <a:p>
            <a:pPr marL="342900" indent="-342900">
              <a:spcBef>
                <a:spcPct val="20000"/>
              </a:spcBef>
              <a:buClr>
                <a:schemeClr val="tx1"/>
              </a:buClr>
              <a:buSzPct val="80000"/>
              <a:buFont typeface="Wingdings" pitchFamily="2" charset="2"/>
              <a:buChar char="q"/>
              <a:defRPr/>
            </a:pPr>
            <a:endParaRPr lang="en-US" dirty="0" smtClean="0">
              <a:latin typeface="Arial" pitchFamily="34" charset="0"/>
            </a:endParaRPr>
          </a:p>
        </p:txBody>
      </p:sp>
    </p:spTree>
    <p:extLst>
      <p:ext uri="{BB962C8B-B14F-4D97-AF65-F5344CB8AC3E}">
        <p14:creationId xmlns:p14="http://schemas.microsoft.com/office/powerpoint/2010/main" val="48382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60A8C1-233B-4F1D-A478-26B82BEE2951}" type="datetime1">
              <a:rPr lang="en-US" smtClean="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44589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22BB22-5982-4CE8-AE10-F0CE8D477B8D}" type="datetime1">
              <a:rPr lang="en-US" smtClean="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406853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A3458A-1804-41DA-BCF2-BE2E2EBB6C61}" type="datetime1">
              <a:rPr lang="en-US" smtClean="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228878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15921-4D95-452F-9B72-319DAE177D7A}" type="datetime1">
              <a:rPr lang="en-US" smtClean="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28663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FE92D-BE12-457A-8CB8-7D5D6E2139D4}" type="datetime1">
              <a:rPr lang="en-US" smtClean="0"/>
              <a:pPr/>
              <a:t>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37048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4407EE-D79C-41E1-9F18-AD7B2A36DE09}" type="datetime1">
              <a:rPr lang="en-US" smtClean="0"/>
              <a:pPr/>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257356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FCE638-E0D7-46C7-97F9-E5F3C5DAF415}" type="datetime1">
              <a:rPr lang="en-US" smtClean="0"/>
              <a:pPr/>
              <a:t>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58097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24B9F7-26AD-484D-B14D-60A33D4218D4}" type="datetime1">
              <a:rPr lang="en-US" smtClean="0"/>
              <a:pPr/>
              <a:t>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76962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9ADF3-606E-46F4-B54A-697F95A25D2E}" type="datetime1">
              <a:rPr lang="en-US" smtClean="0"/>
              <a:pPr/>
              <a:t>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62983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A99AF-CB9F-45D4-B88E-31D9254317DB}" type="datetime1">
              <a:rPr lang="en-US" smtClean="0"/>
              <a:pPr/>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18664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5632E-43D7-441F-9B02-CEA6D207EFC5}" type="datetime1">
              <a:rPr lang="en-US" smtClean="0"/>
              <a:pPr/>
              <a:t>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2003823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6B9E0-9D7D-419A-82EF-A3364E7E6A34}" type="datetime1">
              <a:rPr lang="en-US" smtClean="0"/>
              <a:pPr/>
              <a:t>1/5/2017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147045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n-US" sz="900" b="1" dirty="0">
                <a:solidFill>
                  <a:schemeClr val="tx2"/>
                </a:solidFill>
                <a:latin typeface="Tahoma" pitchFamily="34" charset="0"/>
              </a:rPr>
              <a:t>Disclaimer: The findings and conclusions in this presentation have not been formally disseminated by the Centers for Disease Control and Prevention and should not be construed to represent any agency determination or policy.</a:t>
            </a:r>
          </a:p>
        </p:txBody>
      </p:sp>
      <p:sp>
        <p:nvSpPr>
          <p:cNvPr id="3" name="Subtitle 2"/>
          <p:cNvSpPr>
            <a:spLocks noGrp="1"/>
          </p:cNvSpPr>
          <p:nvPr>
            <p:ph type="subTitle" idx="1"/>
          </p:nvPr>
        </p:nvSpPr>
        <p:spPr>
          <a:xfrm>
            <a:off x="1143000" y="3242497"/>
            <a:ext cx="6858000" cy="1683931"/>
          </a:xfrm>
        </p:spPr>
        <p:txBody>
          <a:bodyPr vert="horz" lIns="68580" tIns="34290" rIns="68580" bIns="34290" rtlCol="0" anchor="t">
            <a:normAutofit/>
          </a:bodyPr>
          <a:lstStyle/>
          <a:p>
            <a:r>
              <a:rPr lang="en-US" sz="2400" dirty="0">
                <a:solidFill>
                  <a:srgbClr val="002060"/>
                </a:solidFill>
              </a:rPr>
              <a:t>Identifying Reportable Congenital Anomalies</a:t>
            </a:r>
          </a:p>
        </p:txBody>
      </p:sp>
      <p:sp>
        <p:nvSpPr>
          <p:cNvPr id="2" name="Title 1"/>
          <p:cNvSpPr>
            <a:spLocks noGrp="1"/>
          </p:cNvSpPr>
          <p:nvPr>
            <p:ph type="ctrTitle"/>
          </p:nvPr>
        </p:nvSpPr>
        <p:spPr>
          <a:xfrm>
            <a:off x="706119" y="1817078"/>
            <a:ext cx="7772400" cy="1027796"/>
          </a:xfrm>
        </p:spPr>
        <p:txBody>
          <a:bodyPr>
            <a:normAutofit/>
          </a:bodyPr>
          <a:lstStyle/>
          <a:p>
            <a:r>
              <a:rPr lang="en-US" sz="4000" b="1" dirty="0">
                <a:solidFill>
                  <a:srgbClr val="002060"/>
                </a:solidFill>
                <a:latin typeface="+mn-lt"/>
              </a:rPr>
              <a:t>Newborn </a:t>
            </a:r>
            <a:r>
              <a:rPr lang="en-US" sz="4000" b="1" dirty="0" smtClean="0">
                <a:solidFill>
                  <a:srgbClr val="002060"/>
                </a:solidFill>
                <a:latin typeface="+mn-lt"/>
              </a:rPr>
              <a:t>Examination</a:t>
            </a:r>
            <a:endParaRPr lang="en-US" sz="4000" b="1" dirty="0">
              <a:solidFill>
                <a:srgbClr val="002060"/>
              </a:solidFill>
              <a:latin typeface="+mn-lt"/>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0EA680-D336-4FF7-8B7A-9848BB0A1C32}" type="slidenum">
              <a:rPr lang="en-US" smtClean="0"/>
              <a:pPr/>
              <a:t>10</a:t>
            </a:fld>
            <a:endParaRPr lang="en-US" dirty="0"/>
          </a:p>
        </p:txBody>
      </p:sp>
      <p:sp>
        <p:nvSpPr>
          <p:cNvPr id="6" name="Title 5"/>
          <p:cNvSpPr>
            <a:spLocks noGrp="1"/>
          </p:cNvSpPr>
          <p:nvPr>
            <p:ph type="title"/>
          </p:nvPr>
        </p:nvSpPr>
        <p:spPr>
          <a:xfrm>
            <a:off x="628650" y="0"/>
            <a:ext cx="7886700" cy="1325563"/>
          </a:xfrm>
        </p:spPr>
        <p:txBody>
          <a:bodyPr>
            <a:normAutofit/>
          </a:bodyPr>
          <a:lstStyle/>
          <a:p>
            <a:pPr algn="ctr"/>
            <a:r>
              <a:rPr lang="en-US" sz="3200" b="1" dirty="0" smtClean="0">
                <a:solidFill>
                  <a:srgbClr val="002060"/>
                </a:solidFill>
                <a:latin typeface="+mn-lt"/>
              </a:rPr>
              <a:t>How to Examine the Head</a:t>
            </a:r>
            <a:endParaRPr lang="en-US" sz="3200" b="1" dirty="0">
              <a:solidFill>
                <a:srgbClr val="002060"/>
              </a:solidFill>
              <a:latin typeface="+mn-lt"/>
            </a:endParaRPr>
          </a:p>
        </p:txBody>
      </p:sp>
      <p:sp>
        <p:nvSpPr>
          <p:cNvPr id="7" name="Content Placeholder 6"/>
          <p:cNvSpPr>
            <a:spLocks noGrp="1"/>
          </p:cNvSpPr>
          <p:nvPr>
            <p:ph idx="1"/>
          </p:nvPr>
        </p:nvSpPr>
        <p:spPr>
          <a:xfrm>
            <a:off x="307910" y="1119673"/>
            <a:ext cx="8481088" cy="5367189"/>
          </a:xfrm>
        </p:spPr>
        <p:txBody>
          <a:bodyPr>
            <a:normAutofit fontScale="70000" lnSpcReduction="20000"/>
          </a:bodyPr>
          <a:lstStyle/>
          <a:p>
            <a:pPr marL="214313" indent="-214313"/>
            <a:r>
              <a:rPr lang="en-US" sz="2900" dirty="0" smtClean="0">
                <a:solidFill>
                  <a:srgbClr val="002060"/>
                </a:solidFill>
              </a:rPr>
              <a:t>Gently </a:t>
            </a:r>
            <a:r>
              <a:rPr lang="en-US" sz="2900" dirty="0">
                <a:solidFill>
                  <a:srgbClr val="002060"/>
                </a:solidFill>
              </a:rPr>
              <a:t>feel the top, back, and sides of the head  </a:t>
            </a:r>
          </a:p>
          <a:p>
            <a:pPr marL="671513" lvl="1" indent="-214313"/>
            <a:r>
              <a:rPr lang="en-US" sz="2900" dirty="0" smtClean="0">
                <a:solidFill>
                  <a:srgbClr val="002060"/>
                </a:solidFill>
              </a:rPr>
              <a:t>Note whether there is any absence of brain and/or skull bones</a:t>
            </a:r>
          </a:p>
          <a:p>
            <a:pPr marL="671513" lvl="1" indent="-214313"/>
            <a:r>
              <a:rPr lang="en-US" sz="2900" dirty="0">
                <a:solidFill>
                  <a:srgbClr val="002060"/>
                </a:solidFill>
              </a:rPr>
              <a:t>Note whether brain tissue is bulging</a:t>
            </a:r>
          </a:p>
          <a:p>
            <a:pPr marL="1128713" lvl="2" indent="-214313"/>
            <a:r>
              <a:rPr lang="en-US" sz="2900" dirty="0">
                <a:solidFill>
                  <a:srgbClr val="002060"/>
                </a:solidFill>
              </a:rPr>
              <a:t>If yes, note the location of the bulge on the skull</a:t>
            </a:r>
          </a:p>
          <a:p>
            <a:pPr marL="671513" lvl="1" indent="-214313"/>
            <a:r>
              <a:rPr lang="en-US" sz="2900" dirty="0" smtClean="0">
                <a:solidFill>
                  <a:srgbClr val="002060"/>
                </a:solidFill>
              </a:rPr>
              <a:t>Note whether the anterior fontanelle (front soft spot) </a:t>
            </a:r>
            <a:r>
              <a:rPr lang="en-US" sz="2900" dirty="0">
                <a:solidFill>
                  <a:srgbClr val="002060"/>
                </a:solidFill>
              </a:rPr>
              <a:t>is </a:t>
            </a:r>
            <a:r>
              <a:rPr lang="en-US" sz="2900" dirty="0" smtClean="0">
                <a:solidFill>
                  <a:srgbClr val="002060"/>
                </a:solidFill>
              </a:rPr>
              <a:t>bulging</a:t>
            </a:r>
          </a:p>
          <a:p>
            <a:pPr marL="1128713" lvl="2" indent="-214313"/>
            <a:r>
              <a:rPr lang="en-US" sz="2900" dirty="0" smtClean="0">
                <a:solidFill>
                  <a:srgbClr val="002060"/>
                </a:solidFill>
              </a:rPr>
              <a:t>This </a:t>
            </a:r>
            <a:r>
              <a:rPr lang="en-US" sz="2900" dirty="0">
                <a:solidFill>
                  <a:srgbClr val="002060"/>
                </a:solidFill>
              </a:rPr>
              <a:t>can be an indication of </a:t>
            </a:r>
            <a:r>
              <a:rPr lang="en-US" sz="2900" dirty="0" smtClean="0">
                <a:solidFill>
                  <a:srgbClr val="002060"/>
                </a:solidFill>
              </a:rPr>
              <a:t>hydrocephalus</a:t>
            </a:r>
          </a:p>
          <a:p>
            <a:pPr marL="214313" indent="-214313"/>
            <a:r>
              <a:rPr lang="en-US" sz="2900" dirty="0" smtClean="0">
                <a:solidFill>
                  <a:srgbClr val="002060"/>
                </a:solidFill>
              </a:rPr>
              <a:t>Check the eyes</a:t>
            </a:r>
          </a:p>
          <a:p>
            <a:pPr marL="671513" lvl="1" indent="-214313"/>
            <a:r>
              <a:rPr lang="en-US" sz="2900" dirty="0" smtClean="0">
                <a:solidFill>
                  <a:srgbClr val="002060"/>
                </a:solidFill>
              </a:rPr>
              <a:t>Note whether they are present</a:t>
            </a:r>
          </a:p>
          <a:p>
            <a:pPr marL="671513" lvl="1" indent="-214313"/>
            <a:r>
              <a:rPr lang="en-US" sz="2900" dirty="0" smtClean="0">
                <a:solidFill>
                  <a:srgbClr val="002060"/>
                </a:solidFill>
              </a:rPr>
              <a:t>Note whether they are of equal size and appear normally spaced</a:t>
            </a:r>
          </a:p>
          <a:p>
            <a:pPr marL="671513" lvl="1" indent="-214313"/>
            <a:r>
              <a:rPr lang="en-US" sz="2900" dirty="0" smtClean="0">
                <a:solidFill>
                  <a:srgbClr val="002060"/>
                </a:solidFill>
              </a:rPr>
              <a:t>Note whether cataracts, colobomas (fissure of the iris), cloudy corneas are present</a:t>
            </a:r>
          </a:p>
          <a:p>
            <a:pPr marL="214313" indent="-214313"/>
            <a:r>
              <a:rPr lang="en-US" sz="2900" dirty="0" smtClean="0">
                <a:solidFill>
                  <a:srgbClr val="002060"/>
                </a:solidFill>
              </a:rPr>
              <a:t>Check the ears</a:t>
            </a:r>
          </a:p>
          <a:p>
            <a:pPr marL="671513" lvl="1" indent="-214313"/>
            <a:r>
              <a:rPr lang="en-US" sz="2900" dirty="0" smtClean="0">
                <a:solidFill>
                  <a:srgbClr val="002060"/>
                </a:solidFill>
              </a:rPr>
              <a:t>Note whether they are present</a:t>
            </a:r>
          </a:p>
          <a:p>
            <a:pPr marL="671513" lvl="1" indent="-214313"/>
            <a:r>
              <a:rPr lang="en-US" sz="2900" dirty="0" smtClean="0">
                <a:solidFill>
                  <a:srgbClr val="002060"/>
                </a:solidFill>
              </a:rPr>
              <a:t>Note any unusual shape and location</a:t>
            </a:r>
          </a:p>
          <a:p>
            <a:pPr marL="214313" indent="-214313"/>
            <a:r>
              <a:rPr lang="en-US" sz="2900" dirty="0" smtClean="0">
                <a:solidFill>
                  <a:srgbClr val="002060"/>
                </a:solidFill>
              </a:rPr>
              <a:t>Check the mouth</a:t>
            </a:r>
          </a:p>
          <a:p>
            <a:pPr marL="671513" lvl="1" indent="-214313"/>
            <a:r>
              <a:rPr lang="en-US" sz="2900" dirty="0" smtClean="0">
                <a:solidFill>
                  <a:srgbClr val="002060"/>
                </a:solidFill>
              </a:rPr>
              <a:t>Use a light source to check inside the mouth for any abnormalities</a:t>
            </a:r>
          </a:p>
          <a:p>
            <a:pPr marL="671513" lvl="1" indent="-214313"/>
            <a:r>
              <a:rPr lang="en-US" sz="2900" dirty="0" smtClean="0">
                <a:solidFill>
                  <a:srgbClr val="002060"/>
                </a:solidFill>
              </a:rPr>
              <a:t>Use a gloved finger to feel the upper palate for any abnormalities</a:t>
            </a:r>
          </a:p>
          <a:p>
            <a:pPr marL="671513" lvl="1" indent="-214313"/>
            <a:r>
              <a:rPr lang="en-US" sz="2900" dirty="0" smtClean="0">
                <a:solidFill>
                  <a:srgbClr val="002060"/>
                </a:solidFill>
              </a:rPr>
              <a:t>Note if there are fissures (opening/cleft) in the upper lip and/or at the top of the palate</a:t>
            </a:r>
            <a:endParaRPr lang="en-US" sz="2900"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4196799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US" smtClean="0"/>
              <a:pPr/>
              <a:t>11</a:t>
            </a:fld>
            <a:endParaRPr lang="en-US" dirty="0"/>
          </a:p>
        </p:txBody>
      </p:sp>
      <p:sp>
        <p:nvSpPr>
          <p:cNvPr id="2" name="Title 1"/>
          <p:cNvSpPr>
            <a:spLocks noGrp="1"/>
          </p:cNvSpPr>
          <p:nvPr>
            <p:ph type="title"/>
          </p:nvPr>
        </p:nvSpPr>
        <p:spPr>
          <a:xfrm>
            <a:off x="628650" y="158004"/>
            <a:ext cx="7886700" cy="1325563"/>
          </a:xfrm>
        </p:spPr>
        <p:txBody>
          <a:bodyPr>
            <a:normAutofit/>
          </a:bodyPr>
          <a:lstStyle/>
          <a:p>
            <a:pPr algn="ctr"/>
            <a:r>
              <a:rPr lang="en-US" sz="3200" b="1" dirty="0" smtClean="0">
                <a:solidFill>
                  <a:srgbClr val="002060"/>
                </a:solidFill>
                <a:latin typeface="+mn-lt"/>
              </a:rPr>
              <a:t>How to Examine the Body</a:t>
            </a:r>
            <a:endParaRPr lang="en-US" sz="3200" b="1" dirty="0">
              <a:solidFill>
                <a:srgbClr val="002060"/>
              </a:solidFill>
              <a:latin typeface="+mn-lt"/>
            </a:endParaRPr>
          </a:p>
        </p:txBody>
      </p:sp>
      <p:sp>
        <p:nvSpPr>
          <p:cNvPr id="3" name="Content Placeholder 2"/>
          <p:cNvSpPr>
            <a:spLocks noGrp="1"/>
          </p:cNvSpPr>
          <p:nvPr>
            <p:ph idx="1"/>
          </p:nvPr>
        </p:nvSpPr>
        <p:spPr>
          <a:xfrm>
            <a:off x="307910" y="1483567"/>
            <a:ext cx="8537510" cy="4693396"/>
          </a:xfrm>
        </p:spPr>
        <p:txBody>
          <a:bodyPr>
            <a:noAutofit/>
          </a:bodyPr>
          <a:lstStyle/>
          <a:p>
            <a:r>
              <a:rPr lang="en-US" sz="2000" dirty="0" smtClean="0">
                <a:solidFill>
                  <a:srgbClr val="002060"/>
                </a:solidFill>
              </a:rPr>
              <a:t>Check the baby’s chest</a:t>
            </a:r>
          </a:p>
          <a:p>
            <a:pPr lvl="1"/>
            <a:r>
              <a:rPr lang="en-US" sz="2000" dirty="0" smtClean="0">
                <a:solidFill>
                  <a:srgbClr val="002060"/>
                </a:solidFill>
              </a:rPr>
              <a:t>Note any unusual findings (e.g., </a:t>
            </a:r>
            <a:r>
              <a:rPr lang="en-US" sz="2000" dirty="0">
                <a:solidFill>
                  <a:srgbClr val="002060"/>
                </a:solidFill>
              </a:rPr>
              <a:t>protruding or sunken breast bone)</a:t>
            </a:r>
            <a:endParaRPr lang="en-US" sz="2000" dirty="0" smtClean="0">
              <a:solidFill>
                <a:srgbClr val="002060"/>
              </a:solidFill>
            </a:endParaRPr>
          </a:p>
          <a:p>
            <a:r>
              <a:rPr lang="en-US" sz="2000" dirty="0" smtClean="0">
                <a:solidFill>
                  <a:srgbClr val="002060"/>
                </a:solidFill>
              </a:rPr>
              <a:t>Check the umbilical cord</a:t>
            </a:r>
          </a:p>
          <a:p>
            <a:pPr lvl="1"/>
            <a:r>
              <a:rPr lang="en-US" sz="2000" dirty="0" smtClean="0">
                <a:solidFill>
                  <a:srgbClr val="002060"/>
                </a:solidFill>
              </a:rPr>
              <a:t>Note if there is protrusion of organs into the cord or next to the cord</a:t>
            </a:r>
          </a:p>
          <a:p>
            <a:r>
              <a:rPr lang="en-US" sz="2000" dirty="0" smtClean="0">
                <a:solidFill>
                  <a:srgbClr val="002060"/>
                </a:solidFill>
              </a:rPr>
              <a:t>Check the baby’s back</a:t>
            </a:r>
          </a:p>
          <a:p>
            <a:pPr lvl="1"/>
            <a:r>
              <a:rPr lang="en-US" sz="2000" dirty="0" smtClean="0">
                <a:solidFill>
                  <a:srgbClr val="002060"/>
                </a:solidFill>
              </a:rPr>
              <a:t>Note if there are any protrusions of the spinal cord</a:t>
            </a:r>
          </a:p>
          <a:p>
            <a:r>
              <a:rPr lang="en-US" sz="2000" dirty="0" smtClean="0">
                <a:solidFill>
                  <a:srgbClr val="002060"/>
                </a:solidFill>
              </a:rPr>
              <a:t>Check the baby’s genitalia</a:t>
            </a:r>
          </a:p>
          <a:p>
            <a:pPr lvl="1"/>
            <a:r>
              <a:rPr lang="en-US" sz="2000" dirty="0" smtClean="0">
                <a:solidFill>
                  <a:srgbClr val="002060"/>
                </a:solidFill>
              </a:rPr>
              <a:t>Note any unusual findings (e.g., hypospadias)</a:t>
            </a:r>
          </a:p>
          <a:p>
            <a:r>
              <a:rPr lang="en-US" sz="2000" dirty="0" smtClean="0">
                <a:solidFill>
                  <a:srgbClr val="002060"/>
                </a:solidFill>
              </a:rPr>
              <a:t>Check </a:t>
            </a:r>
            <a:r>
              <a:rPr lang="en-US" sz="2000" dirty="0">
                <a:solidFill>
                  <a:srgbClr val="002060"/>
                </a:solidFill>
              </a:rPr>
              <a:t>the </a:t>
            </a:r>
            <a:r>
              <a:rPr lang="en-US" sz="2000" dirty="0" smtClean="0">
                <a:solidFill>
                  <a:srgbClr val="002060"/>
                </a:solidFill>
              </a:rPr>
              <a:t>skin</a:t>
            </a:r>
          </a:p>
          <a:p>
            <a:pPr lvl="1"/>
            <a:r>
              <a:rPr lang="en-US" sz="2000" dirty="0" smtClean="0">
                <a:solidFill>
                  <a:srgbClr val="002060"/>
                </a:solidFill>
              </a:rPr>
              <a:t>Note any </a:t>
            </a:r>
            <a:r>
              <a:rPr lang="en-US" sz="2000" dirty="0">
                <a:solidFill>
                  <a:srgbClr val="002060"/>
                </a:solidFill>
              </a:rPr>
              <a:t>colored markings, or raised </a:t>
            </a:r>
            <a:r>
              <a:rPr lang="en-US" sz="2000" dirty="0" smtClean="0">
                <a:solidFill>
                  <a:srgbClr val="002060"/>
                </a:solidFill>
              </a:rPr>
              <a:t>bumps – if present, note size</a:t>
            </a:r>
            <a:r>
              <a:rPr lang="en-US" sz="2000" dirty="0">
                <a:solidFill>
                  <a:srgbClr val="002060"/>
                </a:solidFill>
              </a:rPr>
              <a:t>, color, location, whether it's a flat discoloration or raised, whether hair is </a:t>
            </a:r>
            <a:r>
              <a:rPr lang="en-US" sz="2000" dirty="0" smtClean="0">
                <a:solidFill>
                  <a:srgbClr val="002060"/>
                </a:solidFill>
              </a:rPr>
              <a:t>present</a:t>
            </a:r>
          </a:p>
          <a:p>
            <a:endParaRPr lang="en-US" sz="1600" dirty="0">
              <a:solidFill>
                <a:srgbClr val="002060"/>
              </a:solidFill>
            </a:endParaRPr>
          </a:p>
        </p:txBody>
      </p:sp>
    </p:spTree>
    <p:extLst>
      <p:ext uri="{BB962C8B-B14F-4D97-AF65-F5344CB8AC3E}">
        <p14:creationId xmlns:p14="http://schemas.microsoft.com/office/powerpoint/2010/main" val="4282048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12</a:t>
            </a:fld>
            <a:endParaRPr lang="en-US" dirty="0"/>
          </a:p>
        </p:txBody>
      </p:sp>
      <p:sp>
        <p:nvSpPr>
          <p:cNvPr id="2" name="Title 1"/>
          <p:cNvSpPr>
            <a:spLocks noGrp="1"/>
          </p:cNvSpPr>
          <p:nvPr>
            <p:ph type="title"/>
          </p:nvPr>
        </p:nvSpPr>
        <p:spPr>
          <a:xfrm>
            <a:off x="628650" y="0"/>
            <a:ext cx="7886700" cy="1325563"/>
          </a:xfrm>
        </p:spPr>
        <p:txBody>
          <a:bodyPr>
            <a:normAutofit/>
          </a:bodyPr>
          <a:lstStyle/>
          <a:p>
            <a:pPr algn="ctr"/>
            <a:r>
              <a:rPr lang="en-US" sz="3200" b="1" dirty="0" smtClean="0">
                <a:solidFill>
                  <a:srgbClr val="002060"/>
                </a:solidFill>
                <a:latin typeface="+mn-lt"/>
              </a:rPr>
              <a:t>How to Examine the Limbs</a:t>
            </a:r>
            <a:endParaRPr lang="en-US" sz="3200" b="1" dirty="0">
              <a:solidFill>
                <a:srgbClr val="002060"/>
              </a:solidFill>
              <a:latin typeface="+mn-lt"/>
            </a:endParaRPr>
          </a:p>
        </p:txBody>
      </p:sp>
      <p:sp>
        <p:nvSpPr>
          <p:cNvPr id="3" name="Content Placeholder 2"/>
          <p:cNvSpPr>
            <a:spLocks noGrp="1"/>
          </p:cNvSpPr>
          <p:nvPr>
            <p:ph idx="1"/>
          </p:nvPr>
        </p:nvSpPr>
        <p:spPr>
          <a:xfrm>
            <a:off x="261257" y="1325563"/>
            <a:ext cx="8254093" cy="4351338"/>
          </a:xfrm>
        </p:spPr>
        <p:txBody>
          <a:bodyPr>
            <a:noAutofit/>
          </a:bodyPr>
          <a:lstStyle/>
          <a:p>
            <a:r>
              <a:rPr lang="en-US" sz="2000" dirty="0" smtClean="0">
                <a:solidFill>
                  <a:srgbClr val="002060"/>
                </a:solidFill>
              </a:rPr>
              <a:t>Check for overall tone and movement</a:t>
            </a:r>
          </a:p>
          <a:p>
            <a:pPr lvl="1"/>
            <a:r>
              <a:rPr lang="en-US" sz="2000" dirty="0" smtClean="0">
                <a:solidFill>
                  <a:srgbClr val="002060"/>
                </a:solidFill>
              </a:rPr>
              <a:t>Note whether the neonate is moving all limbs</a:t>
            </a:r>
          </a:p>
          <a:p>
            <a:r>
              <a:rPr lang="en-US" sz="2000" dirty="0" smtClean="0">
                <a:solidFill>
                  <a:srgbClr val="002060"/>
                </a:solidFill>
              </a:rPr>
              <a:t>Check the upper limbs</a:t>
            </a:r>
          </a:p>
          <a:p>
            <a:pPr lvl="1"/>
            <a:r>
              <a:rPr lang="en-US" sz="2000" dirty="0" smtClean="0">
                <a:solidFill>
                  <a:srgbClr val="002060"/>
                </a:solidFill>
              </a:rPr>
              <a:t>Note whether there are any missing segments </a:t>
            </a:r>
          </a:p>
          <a:p>
            <a:pPr lvl="1"/>
            <a:r>
              <a:rPr lang="en-US" sz="2000" dirty="0" smtClean="0">
                <a:solidFill>
                  <a:srgbClr val="002060"/>
                </a:solidFill>
              </a:rPr>
              <a:t>Note whether limb(s) are of an unusual shape</a:t>
            </a:r>
          </a:p>
          <a:p>
            <a:pPr lvl="1"/>
            <a:r>
              <a:rPr lang="en-US" sz="2000" dirty="0" smtClean="0">
                <a:solidFill>
                  <a:srgbClr val="002060"/>
                </a:solidFill>
              </a:rPr>
              <a:t>Note </a:t>
            </a:r>
            <a:r>
              <a:rPr lang="en-US" sz="2000" dirty="0">
                <a:solidFill>
                  <a:srgbClr val="002060"/>
                </a:solidFill>
              </a:rPr>
              <a:t>the number of fingers, position of </a:t>
            </a:r>
            <a:r>
              <a:rPr lang="en-US" sz="2000" dirty="0" smtClean="0">
                <a:solidFill>
                  <a:srgbClr val="002060"/>
                </a:solidFill>
              </a:rPr>
              <a:t>hands, </a:t>
            </a:r>
            <a:r>
              <a:rPr lang="en-US" sz="2000" dirty="0">
                <a:solidFill>
                  <a:srgbClr val="002060"/>
                </a:solidFill>
              </a:rPr>
              <a:t>any abnormalities of hands/fingers</a:t>
            </a:r>
            <a:endParaRPr lang="en-US" sz="2000" dirty="0" smtClean="0">
              <a:solidFill>
                <a:srgbClr val="002060"/>
              </a:solidFill>
            </a:endParaRPr>
          </a:p>
          <a:p>
            <a:r>
              <a:rPr lang="en-US" sz="2000" dirty="0" smtClean="0">
                <a:solidFill>
                  <a:srgbClr val="002060"/>
                </a:solidFill>
              </a:rPr>
              <a:t>Check the lower limbs</a:t>
            </a:r>
          </a:p>
          <a:p>
            <a:pPr lvl="1"/>
            <a:r>
              <a:rPr lang="en-US" sz="2000" dirty="0">
                <a:solidFill>
                  <a:srgbClr val="002060"/>
                </a:solidFill>
              </a:rPr>
              <a:t>Note whether there are any missing </a:t>
            </a:r>
            <a:r>
              <a:rPr lang="en-US" sz="2000" dirty="0" smtClean="0">
                <a:solidFill>
                  <a:srgbClr val="002060"/>
                </a:solidFill>
              </a:rPr>
              <a:t>segments</a:t>
            </a:r>
            <a:endParaRPr lang="en-US" sz="2000" dirty="0">
              <a:solidFill>
                <a:srgbClr val="002060"/>
              </a:solidFill>
            </a:endParaRPr>
          </a:p>
          <a:p>
            <a:pPr lvl="1"/>
            <a:r>
              <a:rPr lang="en-US" sz="2000" dirty="0">
                <a:solidFill>
                  <a:srgbClr val="002060"/>
                </a:solidFill>
              </a:rPr>
              <a:t>Note whether limb(s) are of an unusual </a:t>
            </a:r>
            <a:r>
              <a:rPr lang="en-US" sz="2000" dirty="0" smtClean="0">
                <a:solidFill>
                  <a:srgbClr val="002060"/>
                </a:solidFill>
              </a:rPr>
              <a:t>shape</a:t>
            </a:r>
          </a:p>
          <a:p>
            <a:pPr lvl="1"/>
            <a:r>
              <a:rPr lang="en-US" sz="2000" dirty="0" smtClean="0">
                <a:solidFill>
                  <a:srgbClr val="002060"/>
                </a:solidFill>
              </a:rPr>
              <a:t>Note any abnormalities with feet or toes</a:t>
            </a:r>
          </a:p>
          <a:p>
            <a:pPr lvl="1"/>
            <a:r>
              <a:rPr lang="en-US" sz="2000" dirty="0" smtClean="0">
                <a:solidFill>
                  <a:srgbClr val="002060"/>
                </a:solidFill>
              </a:rPr>
              <a:t>Note position of feet</a:t>
            </a:r>
          </a:p>
          <a:p>
            <a:pPr lvl="2"/>
            <a:r>
              <a:rPr lang="en-US" dirty="0" smtClean="0">
                <a:solidFill>
                  <a:srgbClr val="002060"/>
                </a:solidFill>
              </a:rPr>
              <a:t>If </a:t>
            </a:r>
            <a:r>
              <a:rPr lang="en-US" dirty="0">
                <a:solidFill>
                  <a:srgbClr val="002060"/>
                </a:solidFill>
              </a:rPr>
              <a:t>abnormal position of foot, check to see if it is rigid or moveable</a:t>
            </a:r>
          </a:p>
        </p:txBody>
      </p:sp>
    </p:spTree>
    <p:extLst>
      <p:ext uri="{BB962C8B-B14F-4D97-AF65-F5344CB8AC3E}">
        <p14:creationId xmlns:p14="http://schemas.microsoft.com/office/powerpoint/2010/main" val="3941371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09054" y="6439455"/>
            <a:ext cx="2057400" cy="365125"/>
          </a:xfrm>
        </p:spPr>
        <p:txBody>
          <a:bodyPr/>
          <a:lstStyle/>
          <a:p>
            <a:fld id="{330EA680-D336-4FF7-8B7A-9848BB0A1C32}" type="slidenum">
              <a:rPr lang="en-US" smtClean="0"/>
              <a:pPr/>
              <a:t>13</a:t>
            </a:fld>
            <a:endParaRPr lang="en-US" dirty="0"/>
          </a:p>
        </p:txBody>
      </p:sp>
      <p:sp>
        <p:nvSpPr>
          <p:cNvPr id="9" name="Rectangle 2"/>
          <p:cNvSpPr>
            <a:spLocks noGrp="1" noChangeArrowheads="1"/>
          </p:cNvSpPr>
          <p:nvPr>
            <p:ph type="title"/>
          </p:nvPr>
        </p:nvSpPr>
        <p:spPr>
          <a:xfrm>
            <a:off x="0" y="136525"/>
            <a:ext cx="9144000" cy="854075"/>
          </a:xfrm>
        </p:spPr>
        <p:txBody>
          <a:bodyPr>
            <a:noAutofit/>
          </a:bodyPr>
          <a:lstStyle/>
          <a:p>
            <a:pPr algn="ctr"/>
            <a:r>
              <a:rPr lang="en-US" sz="3600" dirty="0">
                <a:solidFill>
                  <a:srgbClr val="002060"/>
                </a:solidFill>
                <a:latin typeface="+mn-lt"/>
              </a:rPr>
              <a:t/>
            </a:r>
            <a:br>
              <a:rPr lang="en-US" sz="3600" dirty="0">
                <a:solidFill>
                  <a:srgbClr val="002060"/>
                </a:solidFill>
                <a:latin typeface="+mn-lt"/>
              </a:rPr>
            </a:br>
            <a:r>
              <a:rPr lang="en-US" sz="3200" b="1" dirty="0" smtClean="0">
                <a:solidFill>
                  <a:srgbClr val="002060"/>
                </a:solidFill>
                <a:latin typeface="+mn-lt"/>
              </a:rPr>
              <a:t>Acknowledgements</a:t>
            </a:r>
            <a:endParaRPr lang="en-US" sz="3200" b="1" dirty="0">
              <a:solidFill>
                <a:srgbClr val="002060"/>
              </a:solidFill>
              <a:latin typeface="+mn-lt"/>
            </a:endParaRPr>
          </a:p>
        </p:txBody>
      </p:sp>
      <p:sp>
        <p:nvSpPr>
          <p:cNvPr id="10" name="Content Placeholder 2"/>
          <p:cNvSpPr>
            <a:spLocks noGrp="1"/>
          </p:cNvSpPr>
          <p:nvPr>
            <p:ph idx="1"/>
          </p:nvPr>
        </p:nvSpPr>
        <p:spPr>
          <a:xfrm>
            <a:off x="1114743" y="1143359"/>
            <a:ext cx="7265612" cy="3884866"/>
          </a:xfrm>
        </p:spPr>
        <p:txBody>
          <a:bodyPr/>
          <a:lstStyle/>
          <a:p>
            <a:pPr lvl="1">
              <a:buClr>
                <a:schemeClr val="tx1"/>
              </a:buClr>
              <a:buSzPct val="65000"/>
              <a:buFont typeface="Wingdings" pitchFamily="2" charset="2"/>
              <a:buChar char="q"/>
            </a:pPr>
            <a:endParaRPr lang="en-US" sz="1800" b="1" dirty="0">
              <a:solidFill>
                <a:srgbClr val="002060"/>
              </a:solidFill>
            </a:endParaRPr>
          </a:p>
          <a:p>
            <a:pPr>
              <a:buClr>
                <a:schemeClr val="tx1"/>
              </a:buClr>
              <a:buSzPct val="65000"/>
              <a:buFont typeface="Wingdings" pitchFamily="2" charset="2"/>
              <a:buChar char="q"/>
            </a:pPr>
            <a:r>
              <a:rPr lang="en-US" sz="1800" b="1" dirty="0">
                <a:solidFill>
                  <a:srgbClr val="002060"/>
                </a:solidFill>
              </a:rPr>
              <a:t>International Clearinghouse on Birth Defects Surveillance and Research</a:t>
            </a:r>
          </a:p>
          <a:p>
            <a:pPr lvl="1">
              <a:buClr>
                <a:schemeClr val="tx1"/>
              </a:buClr>
              <a:buSzPct val="65000"/>
              <a:buFont typeface="Wingdings" pitchFamily="2" charset="2"/>
              <a:buChar char="§"/>
            </a:pPr>
            <a:r>
              <a:rPr lang="en-US" sz="1800" b="1" dirty="0">
                <a:solidFill>
                  <a:srgbClr val="002060"/>
                </a:solidFill>
              </a:rPr>
              <a:t>Pierpaolo </a:t>
            </a:r>
            <a:r>
              <a:rPr lang="it-IT" sz="1800" b="1" dirty="0">
                <a:solidFill>
                  <a:srgbClr val="002060"/>
                </a:solidFill>
              </a:rPr>
              <a:t>Mastroiacovo</a:t>
            </a:r>
          </a:p>
          <a:p>
            <a:pPr lvl="1">
              <a:buClr>
                <a:schemeClr val="tx1"/>
              </a:buClr>
              <a:buSzPct val="65000"/>
              <a:buFont typeface="Wingdings" pitchFamily="2" charset="2"/>
              <a:buChar char="§"/>
            </a:pPr>
            <a:r>
              <a:rPr lang="en-US" sz="1800" b="1" dirty="0">
                <a:solidFill>
                  <a:srgbClr val="002060"/>
                </a:solidFill>
              </a:rPr>
              <a:t>Lorenzo </a:t>
            </a:r>
            <a:r>
              <a:rPr lang="en-US" sz="1800" b="1" dirty="0" smtClean="0">
                <a:solidFill>
                  <a:srgbClr val="002060"/>
                </a:solidFill>
              </a:rPr>
              <a:t>Botto</a:t>
            </a:r>
          </a:p>
          <a:p>
            <a:pPr lvl="1">
              <a:buClr>
                <a:schemeClr val="tx1"/>
              </a:buClr>
              <a:buSzPct val="65000"/>
              <a:buFont typeface="Wingdings" pitchFamily="2" charset="2"/>
              <a:buChar char="§"/>
            </a:pPr>
            <a:r>
              <a:rPr lang="en-US" sz="1800" b="1" dirty="0" smtClean="0">
                <a:solidFill>
                  <a:srgbClr val="002060"/>
                </a:solidFill>
              </a:rPr>
              <a:t>Boris Groisman</a:t>
            </a:r>
          </a:p>
          <a:p>
            <a:pPr lvl="1">
              <a:buClr>
                <a:schemeClr val="tx1"/>
              </a:buClr>
              <a:buSzPct val="65000"/>
              <a:buFont typeface="Wingdings" pitchFamily="2" charset="2"/>
              <a:buChar char="§"/>
            </a:pPr>
            <a:endParaRPr lang="en-US" sz="1800" b="1" dirty="0">
              <a:solidFill>
                <a:srgbClr val="002060"/>
              </a:solidFill>
            </a:endParaRPr>
          </a:p>
          <a:p>
            <a:pPr marL="457200" lvl="1" indent="0">
              <a:buClr>
                <a:schemeClr val="tx1"/>
              </a:buClr>
              <a:buSzPct val="65000"/>
              <a:buNone/>
            </a:pPr>
            <a:endParaRPr lang="en-US" sz="1800" b="1" dirty="0">
              <a:solidFill>
                <a:srgbClr val="002060"/>
              </a:solidFill>
            </a:endParaRPr>
          </a:p>
          <a:p>
            <a:pPr>
              <a:buClr>
                <a:schemeClr val="tx1"/>
              </a:buClr>
              <a:buSzPct val="65000"/>
              <a:buFont typeface="Wingdings" charset="2"/>
              <a:buChar char="q"/>
            </a:pPr>
            <a:r>
              <a:rPr lang="en-US" sz="1800" b="1" dirty="0" smtClean="0">
                <a:solidFill>
                  <a:srgbClr val="002060"/>
                </a:solidFill>
              </a:rPr>
              <a:t>CDC National Center on Birth Defects and Developmental Disabilities</a:t>
            </a:r>
          </a:p>
          <a:p>
            <a:pPr lvl="1">
              <a:buClr>
                <a:schemeClr val="tx1"/>
              </a:buClr>
              <a:buSzPct val="80000"/>
              <a:buFont typeface="Wingdings" panose="05000000000000000000" pitchFamily="2" charset="2"/>
              <a:buChar char="§"/>
            </a:pPr>
            <a:r>
              <a:rPr lang="en-US" sz="1800" b="1" dirty="0" smtClean="0">
                <a:solidFill>
                  <a:srgbClr val="002060"/>
                </a:solidFill>
              </a:rPr>
              <a:t>Surveillance Working Group</a:t>
            </a:r>
          </a:p>
        </p:txBody>
      </p:sp>
      <p:pic>
        <p:nvPicPr>
          <p:cNvPr id="2" name="Picture 1" descr="Photo of co-authors from the International Clearinghouse on Birth Defects Surveillance and Research" title="Photo of co-auth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0744" y="1813681"/>
            <a:ext cx="2238310" cy="1507362"/>
          </a:xfrm>
          <a:prstGeom prst="rect">
            <a:avLst/>
          </a:prstGeom>
        </p:spPr>
      </p:pic>
      <p:pic>
        <p:nvPicPr>
          <p:cNvPr id="4" name="Picture 2" descr="Photo of lead authors from CDC" title="Photo of lead autho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81200" y="4074588"/>
            <a:ext cx="5181600" cy="201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txBox="1">
            <a:spLocks/>
          </p:cNvSpPr>
          <p:nvPr/>
        </p:nvSpPr>
        <p:spPr>
          <a:xfrm>
            <a:off x="158496" y="6576298"/>
            <a:ext cx="8528304" cy="4571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rgbClr val="002060"/>
                </a:solidFill>
              </a:rPr>
              <a:t>Pictured top, left to right: Jaime Frías, RJ Berry, Joseph Mulinare, Jorge Rosenthal, Ibrahim Zaganjor</a:t>
            </a:r>
          </a:p>
          <a:p>
            <a:pPr algn="l"/>
            <a:r>
              <a:rPr lang="en-US" dirty="0" smtClean="0">
                <a:solidFill>
                  <a:srgbClr val="002060"/>
                </a:solidFill>
              </a:rPr>
              <a:t>Pictured bottom, left to right: Diana Valencia, Ahlia Sekkarie, Jennifer Williams, Hilda Razzaghi, Alina Flores, J. Fernando Arenas</a:t>
            </a:r>
          </a:p>
          <a:p>
            <a:pPr algn="l"/>
            <a:r>
              <a:rPr lang="en-US" dirty="0" smtClean="0">
                <a:solidFill>
                  <a:srgbClr val="002060"/>
                </a:solidFill>
              </a:rPr>
              <a:t>Not pictured: Michael Cannon, Yan Ping Qi, Christina Hillard</a:t>
            </a:r>
          </a:p>
          <a:p>
            <a:pPr algn="l"/>
            <a:endParaRPr lang="en-US" dirty="0">
              <a:solidFill>
                <a:srgbClr val="002060"/>
              </a:solidFill>
            </a:endParaRPr>
          </a:p>
          <a:p>
            <a:pPr algn="l"/>
            <a:endParaRPr lang="en-US" dirty="0">
              <a:solidFill>
                <a:srgbClr val="002060"/>
              </a:solidFill>
            </a:endParaRPr>
          </a:p>
        </p:txBody>
      </p:sp>
    </p:spTree>
    <p:extLst>
      <p:ext uri="{BB962C8B-B14F-4D97-AF65-F5344CB8AC3E}">
        <p14:creationId xmlns:p14="http://schemas.microsoft.com/office/powerpoint/2010/main" val="224769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14</a:t>
            </a:fld>
            <a:endParaRPr lang="en-US" dirty="0"/>
          </a:p>
        </p:txBody>
      </p:sp>
      <p:sp>
        <p:nvSpPr>
          <p:cNvPr id="2" name="Title 1"/>
          <p:cNvSpPr>
            <a:spLocks noGrp="1"/>
          </p:cNvSpPr>
          <p:nvPr>
            <p:ph type="title"/>
          </p:nvPr>
        </p:nvSpPr>
        <p:spPr>
          <a:xfrm>
            <a:off x="463061" y="3107085"/>
            <a:ext cx="8229600" cy="1292570"/>
          </a:xfrm>
        </p:spPr>
        <p:txBody>
          <a:bodyPr>
            <a:normAutofit fontScale="90000"/>
          </a:bodyPr>
          <a:lstStyle/>
          <a:p>
            <a:pPr algn="ctr"/>
            <a:r>
              <a:rPr lang="en-US" sz="2600" b="1" dirty="0">
                <a:solidFill>
                  <a:srgbClr val="002060"/>
                </a:solidFill>
                <a:latin typeface="+mn-lt"/>
              </a:rPr>
              <a:t/>
            </a:r>
            <a:br>
              <a:rPr lang="en-US" sz="2600" b="1" dirty="0">
                <a:solidFill>
                  <a:srgbClr val="002060"/>
                </a:solidFill>
                <a:latin typeface="+mn-lt"/>
              </a:rPr>
            </a:br>
            <a:r>
              <a:rPr lang="en-US" sz="2600" b="1" dirty="0" smtClean="0">
                <a:solidFill>
                  <a:srgbClr val="002060"/>
                </a:solidFill>
                <a:latin typeface="+mn-lt"/>
              </a:rPr>
              <a:t>Descriptions </a:t>
            </a:r>
            <a:r>
              <a:rPr lang="en-US" sz="2600" b="1" dirty="0">
                <a:solidFill>
                  <a:srgbClr val="002060"/>
                </a:solidFill>
                <a:latin typeface="+mn-lt"/>
              </a:rPr>
              <a:t>of Select Reportable Congenital </a:t>
            </a:r>
            <a:r>
              <a:rPr lang="en-US" sz="2600" b="1" dirty="0" smtClean="0">
                <a:solidFill>
                  <a:srgbClr val="002060"/>
                </a:solidFill>
                <a:latin typeface="+mn-lt"/>
              </a:rPr>
              <a:t>Malformations that Might be Seen during Newborn Exam</a:t>
            </a:r>
            <a:br>
              <a:rPr lang="en-US" sz="2600" b="1" dirty="0" smtClean="0">
                <a:solidFill>
                  <a:srgbClr val="002060"/>
                </a:solidFill>
                <a:latin typeface="+mn-lt"/>
              </a:rPr>
            </a:br>
            <a:r>
              <a:rPr lang="en-US" sz="2600" b="1" dirty="0">
                <a:solidFill>
                  <a:srgbClr val="002060"/>
                </a:solidFill>
                <a:latin typeface="+mn-lt"/>
              </a:rPr>
              <a:t/>
            </a:r>
            <a:br>
              <a:rPr lang="en-US" sz="2600" b="1" dirty="0">
                <a:solidFill>
                  <a:srgbClr val="002060"/>
                </a:solidFill>
                <a:latin typeface="+mn-lt"/>
              </a:rPr>
            </a:br>
            <a:r>
              <a:rPr lang="en-US" sz="2600" b="1" dirty="0" smtClean="0">
                <a:solidFill>
                  <a:srgbClr val="002060"/>
                </a:solidFill>
                <a:latin typeface="+mn-lt"/>
              </a:rPr>
              <a:t/>
            </a:r>
            <a:br>
              <a:rPr lang="en-US" sz="2600" b="1" dirty="0" smtClean="0">
                <a:solidFill>
                  <a:srgbClr val="002060"/>
                </a:solidFill>
                <a:latin typeface="+mn-lt"/>
              </a:rPr>
            </a:br>
            <a:r>
              <a:rPr lang="en-US" sz="2600" b="1" dirty="0">
                <a:solidFill>
                  <a:srgbClr val="002060"/>
                </a:solidFill>
                <a:latin typeface="+mn-lt"/>
              </a:rPr>
              <a:t/>
            </a:r>
            <a:br>
              <a:rPr lang="en-US" sz="2600" b="1" dirty="0">
                <a:solidFill>
                  <a:srgbClr val="002060"/>
                </a:solidFill>
                <a:latin typeface="+mn-lt"/>
              </a:rPr>
            </a:br>
            <a:r>
              <a:rPr lang="en-US" sz="2600" b="1" dirty="0" smtClean="0">
                <a:solidFill>
                  <a:srgbClr val="002060"/>
                </a:solidFill>
                <a:latin typeface="+mn-lt"/>
              </a:rPr>
              <a:t/>
            </a:r>
            <a:br>
              <a:rPr lang="en-US" sz="2600" b="1" dirty="0" smtClean="0">
                <a:solidFill>
                  <a:srgbClr val="002060"/>
                </a:solidFill>
                <a:latin typeface="+mn-lt"/>
              </a:rPr>
            </a:br>
            <a:r>
              <a:rPr lang="en-US" sz="2600" b="1" dirty="0">
                <a:solidFill>
                  <a:srgbClr val="002060"/>
                </a:solidFill>
                <a:latin typeface="+mn-lt"/>
              </a:rPr>
              <a:t/>
            </a:r>
            <a:br>
              <a:rPr lang="en-US" sz="2600" b="1" dirty="0">
                <a:solidFill>
                  <a:srgbClr val="002060"/>
                </a:solidFill>
                <a:latin typeface="+mn-lt"/>
              </a:rPr>
            </a:br>
            <a:r>
              <a:rPr lang="en-US" sz="2600" b="1" dirty="0" smtClean="0">
                <a:solidFill>
                  <a:srgbClr val="002060"/>
                </a:solidFill>
                <a:latin typeface="+mn-lt"/>
              </a:rPr>
              <a:t/>
            </a:r>
            <a:br>
              <a:rPr lang="en-US" sz="2600" b="1" dirty="0" smtClean="0">
                <a:solidFill>
                  <a:srgbClr val="002060"/>
                </a:solidFill>
                <a:latin typeface="+mn-lt"/>
              </a:rPr>
            </a:br>
            <a:r>
              <a:rPr lang="en-US" sz="2200" b="1" dirty="0">
                <a:solidFill>
                  <a:srgbClr val="002060"/>
                </a:solidFill>
                <a:latin typeface="+mn-lt"/>
              </a:rPr>
              <a:t>Advanced </a:t>
            </a:r>
            <a:r>
              <a:rPr lang="en-US" sz="2200" b="1" dirty="0" smtClean="0">
                <a:solidFill>
                  <a:srgbClr val="002060"/>
                </a:solidFill>
                <a:latin typeface="+mn-lt"/>
              </a:rPr>
              <a:t>Slide-set</a:t>
            </a:r>
            <a:r>
              <a:rPr lang="en-US" sz="2200" b="1" dirty="0">
                <a:solidFill>
                  <a:srgbClr val="002060"/>
                </a:solidFill>
                <a:latin typeface="+mn-lt"/>
              </a:rPr>
              <a:t/>
            </a:r>
            <a:br>
              <a:rPr lang="en-US" sz="2200" b="1" dirty="0">
                <a:solidFill>
                  <a:srgbClr val="002060"/>
                </a:solidFill>
                <a:latin typeface="+mn-lt"/>
              </a:rPr>
            </a:br>
            <a:endParaRPr lang="en-US" sz="2200" b="1" dirty="0">
              <a:solidFill>
                <a:srgbClr val="002060"/>
              </a:solidFill>
              <a:latin typeface="+mn-lt"/>
            </a:endParaRPr>
          </a:p>
        </p:txBody>
      </p:sp>
      <p:sp>
        <p:nvSpPr>
          <p:cNvPr id="5"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n-US" sz="900" b="1" dirty="0">
                <a:solidFill>
                  <a:schemeClr val="tx2"/>
                </a:solidFill>
                <a:latin typeface="Tahoma" pitchFamily="34" charset="0"/>
              </a:rPr>
              <a:t>Disclaimer: The findings and conclusions in this presentation have not been formally disseminated by the Centers for Disease Control and Prevention and should not be construed to represent any agency determination or policy.</a:t>
            </a:r>
          </a:p>
        </p:txBody>
      </p:sp>
      <p:sp>
        <p:nvSpPr>
          <p:cNvPr id="6" name="Title 1"/>
          <p:cNvSpPr txBox="1">
            <a:spLocks/>
          </p:cNvSpPr>
          <p:nvPr/>
        </p:nvSpPr>
        <p:spPr>
          <a:xfrm>
            <a:off x="1945298" y="857337"/>
            <a:ext cx="5265127" cy="1010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002060"/>
                </a:solidFill>
                <a:latin typeface="+mn-lt"/>
              </a:rPr>
              <a:t>Newborn Examination</a:t>
            </a:r>
            <a:endParaRPr lang="en-US" sz="4000" b="1" dirty="0">
              <a:solidFill>
                <a:srgbClr val="002060"/>
              </a:solidFill>
              <a:latin typeface="+mn-lt"/>
            </a:endParaRPr>
          </a:p>
        </p:txBody>
      </p:sp>
    </p:spTree>
    <p:extLst>
      <p:ext uri="{BB962C8B-B14F-4D97-AF65-F5344CB8AC3E}">
        <p14:creationId xmlns:p14="http://schemas.microsoft.com/office/powerpoint/2010/main" val="1774770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15</a:t>
            </a:fld>
            <a:endParaRPr lang="en-US" dirty="0"/>
          </a:p>
        </p:txBody>
      </p:sp>
      <p:sp>
        <p:nvSpPr>
          <p:cNvPr id="2" name="1 Título"/>
          <p:cNvSpPr>
            <a:spLocks noGrp="1"/>
          </p:cNvSpPr>
          <p:nvPr>
            <p:ph type="title"/>
          </p:nvPr>
        </p:nvSpPr>
        <p:spPr>
          <a:xfrm>
            <a:off x="467544" y="139577"/>
            <a:ext cx="8229600" cy="522312"/>
          </a:xfrm>
        </p:spPr>
        <p:txBody>
          <a:bodyPr>
            <a:noAutofit/>
          </a:bodyPr>
          <a:lstStyle/>
          <a:p>
            <a:pPr algn="ctr"/>
            <a:r>
              <a:rPr lang="en-US" sz="3200" b="1" dirty="0" smtClean="0">
                <a:solidFill>
                  <a:srgbClr val="002060"/>
                </a:solidFill>
                <a:latin typeface="+mn-lt"/>
              </a:rPr>
              <a:t>Neural Tube Defects</a:t>
            </a:r>
            <a:endParaRPr lang="en-US" sz="3200" dirty="0">
              <a:solidFill>
                <a:srgbClr val="002060"/>
              </a:solidFill>
              <a:latin typeface="+mn-lt"/>
            </a:endParaRPr>
          </a:p>
        </p:txBody>
      </p:sp>
      <p:sp>
        <p:nvSpPr>
          <p:cNvPr id="3" name="2 Marcador de contenido"/>
          <p:cNvSpPr>
            <a:spLocks noGrp="1"/>
          </p:cNvSpPr>
          <p:nvPr>
            <p:ph idx="1"/>
          </p:nvPr>
        </p:nvSpPr>
        <p:spPr>
          <a:xfrm>
            <a:off x="118334" y="661889"/>
            <a:ext cx="5173746" cy="6093914"/>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marL="0" indent="0" algn="ctr">
              <a:buNone/>
            </a:pPr>
            <a:r>
              <a:rPr lang="en-US" sz="6400" b="1" dirty="0" smtClean="0">
                <a:solidFill>
                  <a:srgbClr val="002060"/>
                </a:solidFill>
              </a:rPr>
              <a:t>Checklist</a:t>
            </a:r>
            <a:endParaRPr lang="es-ES" sz="6400" b="1" dirty="0">
              <a:solidFill>
                <a:srgbClr val="002060"/>
              </a:solidFill>
            </a:endParaRPr>
          </a:p>
          <a:p>
            <a:endParaRPr lang="en-US" sz="3700" b="1" dirty="0">
              <a:solidFill>
                <a:srgbClr val="002060"/>
              </a:solidFill>
            </a:endParaRPr>
          </a:p>
          <a:p>
            <a:pPr>
              <a:buFont typeface="Wingdings" panose="05000000000000000000" pitchFamily="2" charset="2"/>
              <a:buChar char="q"/>
            </a:pPr>
            <a:r>
              <a:rPr lang="en-US" sz="5600" b="1" dirty="0" smtClean="0">
                <a:solidFill>
                  <a:srgbClr val="002060"/>
                </a:solidFill>
              </a:rPr>
              <a:t>Describe</a:t>
            </a:r>
            <a:r>
              <a:rPr lang="en-US" sz="5600" dirty="0" smtClean="0">
                <a:solidFill>
                  <a:srgbClr val="002060"/>
                </a:solidFill>
              </a:rPr>
              <a:t> in detail (see below for specific recommendations)</a:t>
            </a:r>
          </a:p>
          <a:p>
            <a:pPr>
              <a:buFont typeface="Wingdings" panose="05000000000000000000" pitchFamily="2" charset="2"/>
              <a:buChar char="q"/>
            </a:pPr>
            <a:r>
              <a:rPr lang="en-US" sz="5600" b="1" dirty="0" smtClean="0">
                <a:solidFill>
                  <a:srgbClr val="002060"/>
                </a:solidFill>
              </a:rPr>
              <a:t>Include photographs</a:t>
            </a:r>
            <a:r>
              <a:rPr lang="en-US" sz="5600" dirty="0" smtClean="0">
                <a:solidFill>
                  <a:srgbClr val="002060"/>
                </a:solidFill>
              </a:rPr>
              <a:t>: useful for diagnosis and review </a:t>
            </a:r>
          </a:p>
          <a:p>
            <a:pPr>
              <a:buFont typeface="Wingdings" panose="05000000000000000000" pitchFamily="2" charset="2"/>
              <a:buChar char="q"/>
            </a:pPr>
            <a:r>
              <a:rPr lang="en-US" sz="5600" b="1" dirty="0" smtClean="0">
                <a:solidFill>
                  <a:srgbClr val="002060"/>
                </a:solidFill>
              </a:rPr>
              <a:t>Describe additional malformations</a:t>
            </a:r>
            <a:r>
              <a:rPr lang="en-US" sz="5600" dirty="0" smtClean="0">
                <a:solidFill>
                  <a:srgbClr val="002060"/>
                </a:solidFill>
              </a:rPr>
              <a:t>, if present </a:t>
            </a:r>
          </a:p>
          <a:p>
            <a:pPr>
              <a:buFont typeface="Wingdings" panose="05000000000000000000" pitchFamily="2" charset="2"/>
              <a:buChar char="q"/>
            </a:pPr>
            <a:r>
              <a:rPr lang="en-US" sz="5600" b="1" dirty="0" smtClean="0">
                <a:solidFill>
                  <a:srgbClr val="002060"/>
                </a:solidFill>
              </a:rPr>
              <a:t>Specify consultations</a:t>
            </a:r>
            <a:r>
              <a:rPr lang="en-US" sz="5600" dirty="0" smtClean="0">
                <a:solidFill>
                  <a:srgbClr val="002060"/>
                </a:solidFill>
              </a:rPr>
              <a:t>: particularly genetics and neurosurgery</a:t>
            </a:r>
          </a:p>
          <a:p>
            <a:pPr marL="0" indent="0">
              <a:buNone/>
            </a:pPr>
            <a:endParaRPr lang="en-US" sz="2800" dirty="0" smtClean="0">
              <a:solidFill>
                <a:srgbClr val="002060"/>
              </a:solidFill>
            </a:endParaRPr>
          </a:p>
          <a:p>
            <a:pPr marL="0" indent="0">
              <a:buNone/>
            </a:pPr>
            <a:r>
              <a:rPr lang="en-US" sz="5600" b="1" dirty="0" smtClean="0">
                <a:solidFill>
                  <a:srgbClr val="002060"/>
                </a:solidFill>
              </a:rPr>
              <a:t>Specific recommendations</a:t>
            </a:r>
          </a:p>
          <a:p>
            <a:pPr marL="0" indent="0">
              <a:buNone/>
            </a:pPr>
            <a:endParaRPr lang="en-US" sz="1200" b="1" dirty="0">
              <a:solidFill>
                <a:srgbClr val="002060"/>
              </a:solidFill>
            </a:endParaRPr>
          </a:p>
          <a:p>
            <a:pPr>
              <a:buFont typeface="Wingdings" panose="05000000000000000000" pitchFamily="2" charset="2"/>
              <a:buChar char="q"/>
            </a:pPr>
            <a:r>
              <a:rPr lang="en-US" sz="5600" b="1" dirty="0" smtClean="0">
                <a:solidFill>
                  <a:srgbClr val="002060"/>
                </a:solidFill>
              </a:rPr>
              <a:t>Spina bifida:</a:t>
            </a:r>
            <a:r>
              <a:rPr lang="en-US" sz="5600" dirty="0" smtClean="0">
                <a:solidFill>
                  <a:srgbClr val="002060"/>
                </a:solidFill>
              </a:rPr>
              <a:t> </a:t>
            </a:r>
          </a:p>
          <a:p>
            <a:pPr lvl="1">
              <a:buFont typeface="Wingdings" panose="05000000000000000000" pitchFamily="2" charset="2"/>
              <a:buChar char="q"/>
            </a:pPr>
            <a:r>
              <a:rPr lang="en-US" sz="5600" dirty="0">
                <a:solidFill>
                  <a:srgbClr val="002060"/>
                </a:solidFill>
              </a:rPr>
              <a:t>L</a:t>
            </a:r>
            <a:r>
              <a:rPr lang="en-US" sz="5600" dirty="0" smtClean="0">
                <a:solidFill>
                  <a:srgbClr val="002060"/>
                </a:solidFill>
              </a:rPr>
              <a:t>evel of lesion: e.g., T6-T9 or midthoracic, etc.</a:t>
            </a:r>
          </a:p>
          <a:p>
            <a:pPr lvl="1">
              <a:buFont typeface="Wingdings" panose="05000000000000000000" pitchFamily="2" charset="2"/>
              <a:buChar char="q"/>
            </a:pPr>
            <a:r>
              <a:rPr lang="en-US" sz="5600" dirty="0" smtClean="0">
                <a:solidFill>
                  <a:srgbClr val="002060"/>
                </a:solidFill>
              </a:rPr>
              <a:t>Presence/absence of hydrocephalus and talipes</a:t>
            </a:r>
          </a:p>
          <a:p>
            <a:pPr lvl="1">
              <a:buFont typeface="Wingdings" panose="05000000000000000000" pitchFamily="2" charset="2"/>
              <a:buChar char="q"/>
            </a:pPr>
            <a:r>
              <a:rPr lang="en-US" sz="5600" dirty="0" smtClean="0">
                <a:solidFill>
                  <a:srgbClr val="002060"/>
                </a:solidFill>
              </a:rPr>
              <a:t>Presence/absence of skin or membrane covering the defect</a:t>
            </a:r>
          </a:p>
          <a:p>
            <a:pPr lvl="1">
              <a:buFont typeface="Wingdings" panose="05000000000000000000" pitchFamily="2" charset="2"/>
              <a:buChar char="q"/>
            </a:pPr>
            <a:r>
              <a:rPr lang="en-US" sz="5600" dirty="0" smtClean="0">
                <a:solidFill>
                  <a:srgbClr val="002060"/>
                </a:solidFill>
              </a:rPr>
              <a:t>Associated anomalies</a:t>
            </a:r>
          </a:p>
          <a:p>
            <a:pPr lvl="1">
              <a:buFont typeface="Wingdings" panose="05000000000000000000" pitchFamily="2" charset="2"/>
              <a:buChar char="q"/>
            </a:pPr>
            <a:r>
              <a:rPr lang="en-US" sz="5600" dirty="0" smtClean="0">
                <a:solidFill>
                  <a:srgbClr val="002060"/>
                </a:solidFill>
              </a:rPr>
              <a:t>Report from neurosurgery, if available</a:t>
            </a:r>
          </a:p>
          <a:p>
            <a:pPr>
              <a:buFont typeface="Wingdings" panose="05000000000000000000" pitchFamily="2" charset="2"/>
              <a:buChar char="q"/>
            </a:pPr>
            <a:endParaRPr lang="en-US" sz="5600" dirty="0" smtClean="0">
              <a:solidFill>
                <a:srgbClr val="002060"/>
              </a:solidFill>
            </a:endParaRPr>
          </a:p>
          <a:p>
            <a:pPr>
              <a:buFont typeface="Wingdings" panose="05000000000000000000" pitchFamily="2" charset="2"/>
              <a:buChar char="q"/>
            </a:pPr>
            <a:r>
              <a:rPr lang="en-US" sz="5600" b="1" dirty="0" smtClean="0">
                <a:solidFill>
                  <a:srgbClr val="002060"/>
                </a:solidFill>
              </a:rPr>
              <a:t>Anencephaly:</a:t>
            </a:r>
          </a:p>
          <a:p>
            <a:pPr lvl="1">
              <a:buFont typeface="Wingdings" panose="05000000000000000000" pitchFamily="2" charset="2"/>
              <a:buChar char="q"/>
            </a:pPr>
            <a:r>
              <a:rPr lang="en-US" sz="5600" dirty="0" smtClean="0">
                <a:solidFill>
                  <a:srgbClr val="002060"/>
                </a:solidFill>
              </a:rPr>
              <a:t>Distinguish from acrania (absent skull bones with all brain present), and from acephaly in monozygotic twins (recipient twin has acardia-acephaly)</a:t>
            </a:r>
          </a:p>
          <a:p>
            <a:pPr lvl="1">
              <a:buFont typeface="Wingdings" panose="05000000000000000000" pitchFamily="2" charset="2"/>
              <a:buChar char="q"/>
            </a:pPr>
            <a:r>
              <a:rPr lang="en-US" sz="5600" dirty="0" smtClean="0">
                <a:solidFill>
                  <a:srgbClr val="002060"/>
                </a:solidFill>
              </a:rPr>
              <a:t>Associated anomalies (uncommon)</a:t>
            </a:r>
          </a:p>
          <a:p>
            <a:pPr lvl="1">
              <a:buFont typeface="Wingdings" panose="05000000000000000000" pitchFamily="2" charset="2"/>
              <a:buChar char="q"/>
            </a:pPr>
            <a:endParaRPr lang="en-US" sz="5600" dirty="0" smtClean="0">
              <a:solidFill>
                <a:srgbClr val="002060"/>
              </a:solidFill>
            </a:endParaRPr>
          </a:p>
          <a:p>
            <a:pPr>
              <a:buFont typeface="Wingdings" panose="05000000000000000000" pitchFamily="2" charset="2"/>
              <a:buChar char="q"/>
            </a:pPr>
            <a:r>
              <a:rPr lang="en-US" sz="5600" b="1" dirty="0" smtClean="0">
                <a:solidFill>
                  <a:srgbClr val="002060"/>
                </a:solidFill>
              </a:rPr>
              <a:t>Encephalocele</a:t>
            </a:r>
          </a:p>
          <a:p>
            <a:pPr lvl="1">
              <a:buFont typeface="Wingdings" panose="05000000000000000000" pitchFamily="2" charset="2"/>
              <a:buChar char="q"/>
            </a:pPr>
            <a:r>
              <a:rPr lang="en-US" sz="5600" dirty="0" smtClean="0">
                <a:solidFill>
                  <a:srgbClr val="002060"/>
                </a:solidFill>
              </a:rPr>
              <a:t>Location: occipital, nasal, frontal, orbital, parietal</a:t>
            </a:r>
          </a:p>
          <a:p>
            <a:pPr lvl="1">
              <a:buFont typeface="Wingdings" panose="05000000000000000000" pitchFamily="2" charset="2"/>
              <a:buChar char="q"/>
            </a:pPr>
            <a:r>
              <a:rPr lang="en-US" sz="5600" dirty="0" smtClean="0">
                <a:solidFill>
                  <a:srgbClr val="002060"/>
                </a:solidFill>
              </a:rPr>
              <a:t>Associated anomalies: more common in encephalocele than in spina bifida or anencephaly</a:t>
            </a:r>
          </a:p>
          <a:p>
            <a:pPr lvl="1">
              <a:buFont typeface="Wingdings" panose="05000000000000000000" pitchFamily="2" charset="2"/>
              <a:buChar char="q"/>
            </a:pPr>
            <a:r>
              <a:rPr lang="en-US" sz="5600" dirty="0">
                <a:solidFill>
                  <a:srgbClr val="002060"/>
                </a:solidFill>
              </a:rPr>
              <a:t>Report from neurosurgery, if </a:t>
            </a:r>
            <a:r>
              <a:rPr lang="en-US" sz="5600" dirty="0" smtClean="0">
                <a:solidFill>
                  <a:srgbClr val="002060"/>
                </a:solidFill>
              </a:rPr>
              <a:t>available</a:t>
            </a:r>
          </a:p>
          <a:p>
            <a:pPr marL="457200" lvl="1" indent="0">
              <a:buNone/>
            </a:pPr>
            <a:endParaRPr lang="en-US" sz="5600" dirty="0">
              <a:solidFill>
                <a:srgbClr val="002060"/>
              </a:solidFill>
            </a:endParaRPr>
          </a:p>
        </p:txBody>
      </p:sp>
      <p:grpSp>
        <p:nvGrpSpPr>
          <p:cNvPr id="19" name="Gruppo 18" descr="Checklist for Neural Tube Defects" title="Checklist"/>
          <p:cNvGrpSpPr/>
          <p:nvPr/>
        </p:nvGrpSpPr>
        <p:grpSpPr>
          <a:xfrm>
            <a:off x="5508103" y="820463"/>
            <a:ext cx="3539077" cy="5986254"/>
            <a:chOff x="5575080" y="1299068"/>
            <a:chExt cx="3320918" cy="5986254"/>
          </a:xfrm>
        </p:grpSpPr>
        <p:sp>
          <p:nvSpPr>
            <p:cNvPr id="6" name="5 Rectángulo"/>
            <p:cNvSpPr/>
            <p:nvPr/>
          </p:nvSpPr>
          <p:spPr>
            <a:xfrm>
              <a:off x="5575080" y="1299068"/>
              <a:ext cx="3320918" cy="5986254"/>
            </a:xfrm>
            <a:prstGeom prst="rect">
              <a:avLst/>
            </a:prstGeom>
            <a:ln w="25400">
              <a:solidFill>
                <a:schemeClr val="tx2"/>
              </a:solidFill>
            </a:ln>
          </p:spPr>
          <p:txBody>
            <a:bodyPr wrap="square">
              <a:spAutoFit/>
            </a:bodyPr>
            <a:lstStyle/>
            <a:p>
              <a:pPr algn="ctr"/>
              <a:r>
                <a:rPr lang="en-US" sz="1400" b="1" dirty="0" smtClean="0">
                  <a:solidFill>
                    <a:srgbClr val="002060"/>
                  </a:solidFill>
                </a:rPr>
                <a:t>Coding: ICD-10 or ICD-10 </a:t>
              </a:r>
              <a:r>
                <a:rPr lang="en-US" sz="1400" b="1" dirty="0">
                  <a:solidFill>
                    <a:srgbClr val="002060"/>
                  </a:solidFill>
                </a:rPr>
                <a:t>RCPCH (Royal College of Paediatrics and Child </a:t>
              </a:r>
              <a:r>
                <a:rPr lang="en-US" sz="1400" b="1" dirty="0" smtClean="0">
                  <a:solidFill>
                    <a:srgbClr val="002060"/>
                  </a:solidFill>
                </a:rPr>
                <a:t>Health)</a:t>
              </a:r>
            </a:p>
            <a:p>
              <a:pPr algn="ctr"/>
              <a:endParaRPr lang="en-US" sz="1100" dirty="0" smtClean="0"/>
            </a:p>
            <a:p>
              <a:pPr marL="171450" indent="-171450">
                <a:buFont typeface="Arial" panose="020B0604020202020204" pitchFamily="34" charset="0"/>
                <a:buChar char="•"/>
              </a:pPr>
              <a:r>
                <a:rPr lang="en-US" sz="1400" b="1" dirty="0" smtClean="0">
                  <a:solidFill>
                    <a:srgbClr val="002060"/>
                  </a:solidFill>
                </a:rPr>
                <a:t>anencephaly: Q00.XX </a:t>
              </a:r>
            </a:p>
            <a:p>
              <a:pPr marL="171450" indent="-171450">
                <a:buFont typeface="Arial" panose="020B0604020202020204" pitchFamily="34" charset="0"/>
                <a:buChar char="•"/>
              </a:pPr>
              <a:r>
                <a:rPr lang="en-US" sz="1400" b="1" dirty="0" smtClean="0">
                  <a:solidFill>
                    <a:srgbClr val="002060"/>
                  </a:solidFill>
                </a:rPr>
                <a:t>encephalocele: Q01.XX </a:t>
              </a:r>
            </a:p>
            <a:p>
              <a:pPr marL="171450" indent="-171450">
                <a:buFont typeface="Arial" panose="020B0604020202020204" pitchFamily="34" charset="0"/>
                <a:buChar char="•"/>
              </a:pPr>
              <a:r>
                <a:rPr lang="en-US" sz="1400" b="1" dirty="0" smtClean="0">
                  <a:solidFill>
                    <a:srgbClr val="002060"/>
                  </a:solidFill>
                </a:rPr>
                <a:t>spina bifida: Q05.XX </a:t>
              </a:r>
            </a:p>
            <a:p>
              <a:pPr marL="171450" indent="-171450">
                <a:buFont typeface="Arial" panose="020B0604020202020204" pitchFamily="34" charset="0"/>
                <a:buChar char="•"/>
              </a:pPr>
              <a:endParaRPr lang="en-US" sz="1100" dirty="0" smtClean="0">
                <a:solidFill>
                  <a:srgbClr val="002060"/>
                </a:solidFill>
              </a:endParaRPr>
            </a:p>
            <a:p>
              <a:pPr marL="171450" indent="-171450">
                <a:buFont typeface="Arial" panose="020B0604020202020204" pitchFamily="34" charset="0"/>
                <a:buChar char="•"/>
              </a:pPr>
              <a:r>
                <a:rPr lang="en-US" sz="1100" dirty="0" smtClean="0">
                  <a:solidFill>
                    <a:srgbClr val="002060"/>
                  </a:solidFill>
                </a:rPr>
                <a:t>General guidelines: include details for 4</a:t>
              </a:r>
              <a:r>
                <a:rPr lang="en-US" sz="1100" baseline="30000" dirty="0" smtClean="0">
                  <a:solidFill>
                    <a:srgbClr val="002060"/>
                  </a:solidFill>
                </a:rPr>
                <a:t>th</a:t>
              </a:r>
              <a:r>
                <a:rPr lang="en-US" sz="1100" dirty="0" smtClean="0">
                  <a:solidFill>
                    <a:srgbClr val="002060"/>
                  </a:solidFill>
                </a:rPr>
                <a:t> and 5</a:t>
              </a:r>
              <a:r>
                <a:rPr lang="en-US" sz="1100" baseline="30000" dirty="0" smtClean="0">
                  <a:solidFill>
                    <a:srgbClr val="002060"/>
                  </a:solidFill>
                </a:rPr>
                <a:t>th</a:t>
              </a:r>
              <a:r>
                <a:rPr lang="en-US" sz="1100" dirty="0" smtClean="0">
                  <a:solidFill>
                    <a:srgbClr val="002060"/>
                  </a:solidFill>
                </a:rPr>
                <a:t> digits, and avoid only using general codes (e.g., “Q00”, “Q01”, “Q05”)</a:t>
              </a:r>
            </a:p>
            <a:p>
              <a:r>
                <a:rPr lang="en-US" sz="1100" b="1" dirty="0" smtClean="0">
                  <a:solidFill>
                    <a:srgbClr val="002060"/>
                  </a:solidFill>
                </a:rPr>
                <a:t> </a:t>
              </a:r>
              <a:endParaRPr lang="en-US" sz="1100" dirty="0" smtClean="0">
                <a:solidFill>
                  <a:srgbClr val="002060"/>
                </a:solidFill>
              </a:endParaRPr>
            </a:p>
            <a:p>
              <a:r>
                <a:rPr lang="en-US" sz="1100" b="1" dirty="0" smtClean="0">
                  <a:solidFill>
                    <a:srgbClr val="002060"/>
                  </a:solidFill>
                </a:rPr>
                <a:t>Notes</a:t>
              </a:r>
              <a:r>
                <a:rPr lang="en-US" sz="1100" dirty="0" smtClean="0">
                  <a:solidFill>
                    <a:srgbClr val="002060"/>
                  </a:solidFill>
                </a:rPr>
                <a:t> </a:t>
              </a:r>
            </a:p>
            <a:p>
              <a:pPr marL="171450" indent="-171450">
                <a:buFont typeface="Arial" panose="020B0604020202020204" pitchFamily="34" charset="0"/>
                <a:buChar char="•"/>
              </a:pPr>
              <a:r>
                <a:rPr lang="en-US" sz="1100" b="1" dirty="0" smtClean="0">
                  <a:solidFill>
                    <a:srgbClr val="002060"/>
                  </a:solidFill>
                </a:rPr>
                <a:t>Talipes: </a:t>
              </a:r>
              <a:r>
                <a:rPr lang="en-US" sz="1100" dirty="0" smtClean="0">
                  <a:solidFill>
                    <a:srgbClr val="002060"/>
                  </a:solidFill>
                </a:rPr>
                <a:t>often present with spina bifida, code it separately (Q66.X) </a:t>
              </a:r>
            </a:p>
            <a:p>
              <a:pPr marL="171450" indent="-171450">
                <a:buFont typeface="Arial" panose="020B0604020202020204" pitchFamily="34" charset="0"/>
                <a:buChar char="•"/>
              </a:pPr>
              <a:r>
                <a:rPr lang="en-US" sz="1100" b="1" dirty="0" smtClean="0">
                  <a:solidFill>
                    <a:srgbClr val="002060"/>
                  </a:solidFill>
                </a:rPr>
                <a:t>Craniorachischisis</a:t>
              </a:r>
              <a:r>
                <a:rPr lang="en-US" sz="1100" dirty="0" smtClean="0">
                  <a:solidFill>
                    <a:srgbClr val="002060"/>
                  </a:solidFill>
                </a:rPr>
                <a:t>: anencephaly with a contiguous spinal defect without meninges covering the neural tissue is cranioraschischisis: code as single defect  (Q00.1). However, if the neural tube defects are not contiguous, code each defect separately.</a:t>
              </a:r>
            </a:p>
            <a:p>
              <a:pPr marL="171450" indent="-171450">
                <a:buFont typeface="Arial" panose="020B0604020202020204" pitchFamily="34" charset="0"/>
                <a:buChar char="•"/>
              </a:pPr>
              <a:r>
                <a:rPr lang="en-US" sz="1100" b="1" dirty="0" smtClean="0">
                  <a:solidFill>
                    <a:srgbClr val="002060"/>
                  </a:solidFill>
                </a:rPr>
                <a:t>Do not include</a:t>
              </a:r>
              <a:r>
                <a:rPr lang="en-US" sz="1100" dirty="0" smtClean="0">
                  <a:solidFill>
                    <a:srgbClr val="002060"/>
                  </a:solidFill>
                </a:rPr>
                <a:t>: spina bifida occulta (Q76.0), atypical defects (usually due to amniotic bands), acrania, or acephaly.</a:t>
              </a:r>
            </a:p>
            <a:p>
              <a:endParaRPr lang="en-US" sz="1100" b="1" dirty="0" smtClean="0">
                <a:solidFill>
                  <a:srgbClr val="002060"/>
                </a:solidFill>
              </a:endParaRPr>
            </a:p>
            <a:p>
              <a:r>
                <a:rPr lang="en-US" sz="1100" b="1" dirty="0" smtClean="0">
                  <a:solidFill>
                    <a:srgbClr val="002060"/>
                  </a:solidFill>
                </a:rPr>
                <a:t>Examples</a:t>
              </a:r>
            </a:p>
            <a:p>
              <a:endParaRPr lang="en-US" sz="1100" b="1" dirty="0" smtClean="0">
                <a:solidFill>
                  <a:srgbClr val="002060"/>
                </a:solidFill>
              </a:endParaRPr>
            </a:p>
            <a:p>
              <a:endParaRPr lang="en-US" sz="1300" b="1" dirty="0" smtClean="0">
                <a:solidFill>
                  <a:srgbClr val="002060"/>
                </a:solidFill>
              </a:endParaRPr>
            </a:p>
            <a:p>
              <a:endParaRPr lang="en-US" sz="1300" b="1" dirty="0" smtClean="0">
                <a:solidFill>
                  <a:srgbClr val="002060"/>
                </a:solidFill>
              </a:endParaRPr>
            </a:p>
            <a:p>
              <a:pPr>
                <a:buFont typeface="Arial" pitchFamily="34" charset="0"/>
                <a:buChar char="•"/>
              </a:pPr>
              <a:endParaRPr lang="en-US" sz="1300" b="1" dirty="0" smtClean="0">
                <a:solidFill>
                  <a:srgbClr val="002060"/>
                </a:solidFill>
              </a:endParaRPr>
            </a:p>
            <a:p>
              <a:pPr>
                <a:buFont typeface="Arial" pitchFamily="34" charset="0"/>
                <a:buChar char="•"/>
              </a:pPr>
              <a:endParaRPr lang="en-US" sz="1300" b="1" dirty="0" smtClean="0">
                <a:solidFill>
                  <a:srgbClr val="002060"/>
                </a:solidFill>
              </a:endParaRPr>
            </a:p>
            <a:p>
              <a:pPr>
                <a:buFont typeface="Arial" pitchFamily="34" charset="0"/>
                <a:buChar char="•"/>
              </a:pPr>
              <a:endParaRPr lang="en-US" sz="1300" b="1" dirty="0" smtClean="0">
                <a:solidFill>
                  <a:srgbClr val="002060"/>
                </a:solidFill>
              </a:endParaRPr>
            </a:p>
            <a:p>
              <a:endParaRPr lang="en-US" sz="1400" dirty="0" smtClean="0">
                <a:solidFill>
                  <a:schemeClr val="tx2"/>
                </a:solidFill>
              </a:endParaRPr>
            </a:p>
            <a:p>
              <a:endParaRPr lang="en-US" sz="1400" dirty="0">
                <a:solidFill>
                  <a:schemeClr val="tx2"/>
                </a:solidFill>
              </a:endParaRPr>
            </a:p>
          </p:txBody>
        </p:sp>
        <p:grpSp>
          <p:nvGrpSpPr>
            <p:cNvPr id="15" name="Gruppo 14"/>
            <p:cNvGrpSpPr/>
            <p:nvPr/>
          </p:nvGrpSpPr>
          <p:grpSpPr>
            <a:xfrm>
              <a:off x="5686439" y="5491781"/>
              <a:ext cx="3024960" cy="1515943"/>
              <a:chOff x="5867216" y="4987725"/>
              <a:chExt cx="3024960" cy="1515943"/>
            </a:xfrm>
          </p:grpSpPr>
          <p:pic>
            <p:nvPicPr>
              <p:cNvPr id="12" name="Picture 15" descr="anencephal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987725"/>
                <a:ext cx="792088" cy="936104"/>
              </a:xfrm>
              <a:prstGeom prst="rect">
                <a:avLst/>
              </a:prstGeom>
              <a:noFill/>
              <a:ln>
                <a:solidFill>
                  <a:schemeClr val="tx1"/>
                </a:solidFill>
              </a:ln>
            </p:spPr>
          </p:pic>
          <p:sp>
            <p:nvSpPr>
              <p:cNvPr id="16" name="15 Rectángulo"/>
              <p:cNvSpPr/>
              <p:nvPr/>
            </p:nvSpPr>
            <p:spPr>
              <a:xfrm>
                <a:off x="5867216" y="5995837"/>
                <a:ext cx="835485" cy="369332"/>
              </a:xfrm>
              <a:prstGeom prst="rect">
                <a:avLst/>
              </a:prstGeom>
            </p:spPr>
            <p:txBody>
              <a:bodyPr wrap="none">
                <a:spAutoFit/>
              </a:bodyPr>
              <a:lstStyle/>
              <a:p>
                <a:pPr algn="ctr"/>
                <a:r>
                  <a:rPr lang="en-US" sz="900" b="1" dirty="0" smtClean="0">
                    <a:solidFill>
                      <a:srgbClr val="002060"/>
                    </a:solidFill>
                  </a:rPr>
                  <a:t>Anencephaly </a:t>
                </a:r>
              </a:p>
              <a:p>
                <a:pPr algn="ctr"/>
                <a:r>
                  <a:rPr lang="en-US" sz="900" b="1" dirty="0" smtClean="0">
                    <a:solidFill>
                      <a:srgbClr val="002060"/>
                    </a:solidFill>
                  </a:rPr>
                  <a:t>(Q00.00)</a:t>
                </a:r>
                <a:endParaRPr lang="en-US" sz="900" b="1" dirty="0">
                  <a:solidFill>
                    <a:srgbClr val="002060"/>
                  </a:solidFill>
                </a:endParaRPr>
              </a:p>
            </p:txBody>
          </p:sp>
          <p:pic>
            <p:nvPicPr>
              <p:cNvPr id="14" name="Picture 2" descr="Information on coding for neural tube defects" title="Coding box"/>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76256" y="4987725"/>
                <a:ext cx="864096" cy="9312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6876256" y="5995837"/>
                <a:ext cx="1080120" cy="507831"/>
              </a:xfrm>
              <a:prstGeom prst="rect">
                <a:avLst/>
              </a:prstGeom>
            </p:spPr>
            <p:txBody>
              <a:bodyPr wrap="square">
                <a:spAutoFit/>
              </a:bodyPr>
              <a:lstStyle/>
              <a:p>
                <a:pPr algn="ctr"/>
                <a:r>
                  <a:rPr lang="en-US" sz="900" b="1" dirty="0" smtClean="0">
                    <a:solidFill>
                      <a:srgbClr val="002060"/>
                    </a:solidFill>
                  </a:rPr>
                  <a:t>Lumbosacral</a:t>
                </a:r>
              </a:p>
              <a:p>
                <a:pPr algn="ctr"/>
                <a:r>
                  <a:rPr lang="en-US" sz="900" b="1" dirty="0" smtClean="0">
                    <a:solidFill>
                      <a:srgbClr val="002060"/>
                    </a:solidFill>
                  </a:rPr>
                  <a:t>spina bifida </a:t>
                </a:r>
              </a:p>
              <a:p>
                <a:pPr algn="ctr"/>
                <a:r>
                  <a:rPr lang="en-US" sz="900" b="1" dirty="0" smtClean="0">
                    <a:solidFill>
                      <a:srgbClr val="002060"/>
                    </a:solidFill>
                  </a:rPr>
                  <a:t>(Q05.7)</a:t>
                </a:r>
                <a:endParaRPr lang="en-US" sz="900" b="1" dirty="0">
                  <a:solidFill>
                    <a:srgbClr val="002060"/>
                  </a:solidFill>
                </a:endParaRPr>
              </a:p>
            </p:txBody>
          </p:sp>
          <p:pic>
            <p:nvPicPr>
              <p:cNvPr id="13" name="Picture 16" descr="encephalocel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4987725"/>
                <a:ext cx="864096" cy="936104"/>
              </a:xfrm>
              <a:prstGeom prst="rect">
                <a:avLst/>
              </a:prstGeom>
              <a:noFill/>
              <a:ln w="9525">
                <a:solidFill>
                  <a:srgbClr val="000000"/>
                </a:solidFill>
                <a:miter lim="800000"/>
                <a:headEnd/>
                <a:tailEnd/>
              </a:ln>
            </p:spPr>
          </p:pic>
          <p:sp>
            <p:nvSpPr>
              <p:cNvPr id="18" name="17 Rectángulo"/>
              <p:cNvSpPr/>
              <p:nvPr/>
            </p:nvSpPr>
            <p:spPr>
              <a:xfrm>
                <a:off x="7963717" y="5995837"/>
                <a:ext cx="928459" cy="507831"/>
              </a:xfrm>
              <a:prstGeom prst="rect">
                <a:avLst/>
              </a:prstGeom>
            </p:spPr>
            <p:txBody>
              <a:bodyPr wrap="none">
                <a:spAutoFit/>
              </a:bodyPr>
              <a:lstStyle/>
              <a:p>
                <a:pPr algn="ctr"/>
                <a:r>
                  <a:rPr lang="en-US" sz="900" b="1" dirty="0" smtClean="0">
                    <a:solidFill>
                      <a:srgbClr val="002060"/>
                    </a:solidFill>
                  </a:rPr>
                  <a:t>Occipital</a:t>
                </a:r>
              </a:p>
              <a:p>
                <a:pPr algn="ctr"/>
                <a:r>
                  <a:rPr lang="en-US" sz="900" b="1" dirty="0" smtClean="0">
                    <a:solidFill>
                      <a:srgbClr val="002060"/>
                    </a:solidFill>
                  </a:rPr>
                  <a:t> encephalocele </a:t>
                </a:r>
              </a:p>
              <a:p>
                <a:pPr algn="ctr"/>
                <a:r>
                  <a:rPr lang="en-US" sz="900" b="1" dirty="0" smtClean="0">
                    <a:solidFill>
                      <a:srgbClr val="002060"/>
                    </a:solidFill>
                  </a:rPr>
                  <a:t>(Q01.2)</a:t>
                </a:r>
                <a:endParaRPr lang="en-US" sz="900" b="1" dirty="0">
                  <a:solidFill>
                    <a:srgbClr val="002060"/>
                  </a:solidFill>
                </a:endParaRPr>
              </a:p>
            </p:txBody>
          </p:sp>
        </p:grpSp>
      </p:grpSp>
    </p:spTree>
    <p:extLst>
      <p:ext uri="{BB962C8B-B14F-4D97-AF65-F5344CB8AC3E}">
        <p14:creationId xmlns:p14="http://schemas.microsoft.com/office/powerpoint/2010/main" val="1175981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07088" y="6415529"/>
            <a:ext cx="2057400" cy="273844"/>
          </a:xfrm>
        </p:spPr>
        <p:txBody>
          <a:bodyPr/>
          <a:lstStyle/>
          <a:p>
            <a:fld id="{330EA680-D336-4FF7-8B7A-9848BB0A1C32}" type="slidenum">
              <a:rPr lang="en-US" smtClean="0"/>
              <a:pPr/>
              <a:t>16</a:t>
            </a:fld>
            <a:endParaRPr lang="en-US" dirty="0"/>
          </a:p>
        </p:txBody>
      </p:sp>
      <p:sp>
        <p:nvSpPr>
          <p:cNvPr id="2" name="Titolo 1"/>
          <p:cNvSpPr>
            <a:spLocks noGrp="1"/>
          </p:cNvSpPr>
          <p:nvPr>
            <p:ph type="title"/>
          </p:nvPr>
        </p:nvSpPr>
        <p:spPr>
          <a:xfrm>
            <a:off x="465748" y="319970"/>
            <a:ext cx="8229600" cy="324036"/>
          </a:xfrm>
        </p:spPr>
        <p:txBody>
          <a:bodyPr>
            <a:noAutofit/>
          </a:bodyPr>
          <a:lstStyle/>
          <a:p>
            <a:pPr algn="ctr"/>
            <a:r>
              <a:rPr lang="en-US" sz="3200" b="1" dirty="0">
                <a:solidFill>
                  <a:srgbClr val="002060"/>
                </a:solidFill>
                <a:latin typeface="+mn-lt"/>
              </a:rPr>
              <a:t>Microtia – Anotia</a:t>
            </a:r>
            <a:endParaRPr lang="en-US" sz="3200" b="1" dirty="0">
              <a:solidFill>
                <a:srgbClr val="002060"/>
              </a:solidFill>
              <a:latin typeface="+mn-lt"/>
              <a:ea typeface="Tahoma" pitchFamily="34" charset="0"/>
              <a:cs typeface="Tahoma" pitchFamily="34" charset="0"/>
            </a:endParaRPr>
          </a:p>
        </p:txBody>
      </p:sp>
      <p:sp>
        <p:nvSpPr>
          <p:cNvPr id="21" name="CasellaDiTesto 20"/>
          <p:cNvSpPr txBox="1"/>
          <p:nvPr/>
        </p:nvSpPr>
        <p:spPr>
          <a:xfrm>
            <a:off x="555481" y="2599527"/>
            <a:ext cx="812225" cy="400110"/>
          </a:xfrm>
          <a:prstGeom prst="rect">
            <a:avLst/>
          </a:prstGeom>
          <a:noFill/>
        </p:spPr>
        <p:txBody>
          <a:bodyPr wrap="square" rtlCol="0">
            <a:spAutoFit/>
          </a:bodyPr>
          <a:lstStyle/>
          <a:p>
            <a:pPr algn="ctr"/>
            <a:r>
              <a:rPr lang="en-US" sz="1000" b="1" dirty="0">
                <a:solidFill>
                  <a:srgbClr val="002060"/>
                </a:solidFill>
                <a:ea typeface="Tahoma" pitchFamily="34" charset="0"/>
                <a:cs typeface="Tahoma" pitchFamily="34" charset="0"/>
              </a:rPr>
              <a:t>Microtia I</a:t>
            </a:r>
          </a:p>
          <a:p>
            <a:pPr algn="ctr"/>
            <a:r>
              <a:rPr lang="en-US" sz="1000" b="1" dirty="0">
                <a:solidFill>
                  <a:srgbClr val="002060"/>
                </a:solidFill>
                <a:ea typeface="Tahoma" pitchFamily="34" charset="0"/>
                <a:cs typeface="Tahoma" pitchFamily="34" charset="0"/>
              </a:rPr>
              <a:t>Q17.21 </a:t>
            </a:r>
          </a:p>
        </p:txBody>
      </p:sp>
      <p:grpSp>
        <p:nvGrpSpPr>
          <p:cNvPr id="28" name="Gruppo 27" descr="Photo of Microtia I with code" title="Microtia I"/>
          <p:cNvGrpSpPr/>
          <p:nvPr/>
        </p:nvGrpSpPr>
        <p:grpSpPr>
          <a:xfrm>
            <a:off x="434851" y="1543052"/>
            <a:ext cx="1123757" cy="1036575"/>
            <a:chOff x="196770" y="914400"/>
            <a:chExt cx="1430996" cy="1527858"/>
          </a:xfrm>
        </p:grpSpPr>
        <p:pic>
          <p:nvPicPr>
            <p:cNvPr id="31" name="Picture 2" descr="http://www.earmolding.org/s/cc_images/cache_2975434804.jpg?t=1324941476"/>
            <p:cNvPicPr>
              <a:picLocks noChangeAspect="1" noChangeArrowheads="1"/>
            </p:cNvPicPr>
            <p:nvPr/>
          </p:nvPicPr>
          <p:blipFill>
            <a:blip r:embed="rId3" cstate="print"/>
            <a:srcRect t="12605" r="50404" b="12428"/>
            <a:stretch>
              <a:fillRect/>
            </a:stretch>
          </p:blipFill>
          <p:spPr bwMode="auto">
            <a:xfrm flipH="1">
              <a:off x="196770" y="914400"/>
              <a:ext cx="1359410" cy="1527858"/>
            </a:xfrm>
            <a:prstGeom prst="rect">
              <a:avLst/>
            </a:prstGeom>
            <a:noFill/>
            <a:ln>
              <a:solidFill>
                <a:schemeClr val="tx1"/>
              </a:solidFill>
            </a:ln>
          </p:spPr>
        </p:pic>
        <p:cxnSp>
          <p:nvCxnSpPr>
            <p:cNvPr id="33" name="Connettore 1 32"/>
            <p:cNvCxnSpPr/>
            <p:nvPr/>
          </p:nvCxnSpPr>
          <p:spPr>
            <a:xfrm>
              <a:off x="706056" y="1192192"/>
              <a:ext cx="254643" cy="740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asellaDiTesto 33"/>
            <p:cNvSpPr txBox="1"/>
            <p:nvPr/>
          </p:nvSpPr>
          <p:spPr>
            <a:xfrm>
              <a:off x="486287" y="1849641"/>
              <a:ext cx="1141479" cy="544376"/>
            </a:xfrm>
            <a:prstGeom prst="rect">
              <a:avLst/>
            </a:prstGeom>
            <a:noFill/>
          </p:spPr>
          <p:txBody>
            <a:bodyPr wrap="none" rtlCol="0">
              <a:spAutoFit/>
            </a:bodyPr>
            <a:lstStyle/>
            <a:p>
              <a:pPr algn="ctr"/>
              <a:r>
                <a:rPr lang="it-IT" sz="900" b="1" dirty="0"/>
                <a:t>2.7 cm</a:t>
              </a:r>
            </a:p>
            <a:p>
              <a:pPr algn="ctr"/>
              <a:r>
                <a:rPr lang="it-IT" sz="900" b="1" dirty="0"/>
                <a:t>Normal: 3-4cm</a:t>
              </a:r>
            </a:p>
          </p:txBody>
        </p:sp>
      </p:grpSp>
      <p:pic>
        <p:nvPicPr>
          <p:cNvPr id="9" name="Picture 2" descr="Photo of Microtia II with code" title="Microtia II"/>
          <p:cNvPicPr>
            <a:picLocks noChangeAspect="1" noChangeArrowheads="1"/>
          </p:cNvPicPr>
          <p:nvPr/>
        </p:nvPicPr>
        <p:blipFill>
          <a:blip r:embed="rId4" cstate="print"/>
          <a:srcRect l="49074" t="42224" r="45925" b="48417"/>
          <a:stretch>
            <a:fillRect/>
          </a:stretch>
        </p:blipFill>
        <p:spPr bwMode="auto">
          <a:xfrm>
            <a:off x="1922804" y="1551615"/>
            <a:ext cx="1156942" cy="1018215"/>
          </a:xfrm>
          <a:prstGeom prst="rect">
            <a:avLst/>
          </a:prstGeom>
          <a:noFill/>
          <a:ln w="28575">
            <a:solidFill>
              <a:srgbClr val="002060"/>
            </a:solidFill>
            <a:miter lim="800000"/>
            <a:headEnd/>
            <a:tailEnd/>
          </a:ln>
        </p:spPr>
      </p:pic>
      <p:sp>
        <p:nvSpPr>
          <p:cNvPr id="22" name="CasellaDiTesto 21"/>
          <p:cNvSpPr txBox="1"/>
          <p:nvPr/>
        </p:nvSpPr>
        <p:spPr>
          <a:xfrm>
            <a:off x="2008259" y="2599527"/>
            <a:ext cx="883764" cy="400110"/>
          </a:xfrm>
          <a:prstGeom prst="rect">
            <a:avLst/>
          </a:prstGeom>
          <a:noFill/>
        </p:spPr>
        <p:txBody>
          <a:bodyPr wrap="square" rtlCol="0">
            <a:spAutoFit/>
          </a:bodyPr>
          <a:lstStyle/>
          <a:p>
            <a:pPr algn="ctr"/>
            <a:r>
              <a:rPr lang="en-US" sz="1000" b="1" dirty="0">
                <a:solidFill>
                  <a:srgbClr val="002060"/>
                </a:solidFill>
                <a:ea typeface="Tahoma" pitchFamily="34" charset="0"/>
                <a:cs typeface="Tahoma" pitchFamily="34" charset="0"/>
              </a:rPr>
              <a:t>Microtia II</a:t>
            </a:r>
          </a:p>
          <a:p>
            <a:pPr algn="ctr"/>
            <a:r>
              <a:rPr lang="en-US" sz="1000" b="1" dirty="0">
                <a:solidFill>
                  <a:srgbClr val="002060"/>
                </a:solidFill>
                <a:ea typeface="Tahoma" pitchFamily="34" charset="0"/>
                <a:cs typeface="Tahoma" pitchFamily="34" charset="0"/>
              </a:rPr>
              <a:t>Q17.22</a:t>
            </a:r>
          </a:p>
        </p:txBody>
      </p:sp>
      <p:pic>
        <p:nvPicPr>
          <p:cNvPr id="12" name="Picture 2" descr="Photo of Microtia III with code" title="Microtia III"/>
          <p:cNvPicPr>
            <a:picLocks noChangeAspect="1" noChangeArrowheads="1"/>
          </p:cNvPicPr>
          <p:nvPr/>
        </p:nvPicPr>
        <p:blipFill>
          <a:blip r:embed="rId5" cstate="print"/>
          <a:srcRect l="37776" t="35778" r="56354" b="53236"/>
          <a:stretch>
            <a:fillRect/>
          </a:stretch>
        </p:blipFill>
        <p:spPr bwMode="auto">
          <a:xfrm>
            <a:off x="3483148" y="1543042"/>
            <a:ext cx="1156015" cy="1025343"/>
          </a:xfrm>
          <a:prstGeom prst="rect">
            <a:avLst/>
          </a:prstGeom>
          <a:noFill/>
          <a:ln w="28575">
            <a:solidFill>
              <a:srgbClr val="002060"/>
            </a:solidFill>
            <a:miter lim="800000"/>
            <a:headEnd/>
            <a:tailEnd/>
          </a:ln>
        </p:spPr>
      </p:pic>
      <p:sp>
        <p:nvSpPr>
          <p:cNvPr id="23" name="CasellaDiTesto 22"/>
          <p:cNvSpPr txBox="1"/>
          <p:nvPr/>
        </p:nvSpPr>
        <p:spPr>
          <a:xfrm>
            <a:off x="3625964" y="2601566"/>
            <a:ext cx="955304" cy="400110"/>
          </a:xfrm>
          <a:prstGeom prst="rect">
            <a:avLst/>
          </a:prstGeom>
          <a:noFill/>
        </p:spPr>
        <p:txBody>
          <a:bodyPr wrap="square" rtlCol="0">
            <a:spAutoFit/>
          </a:bodyPr>
          <a:lstStyle/>
          <a:p>
            <a:pPr algn="ctr"/>
            <a:r>
              <a:rPr lang="en-US" sz="1000" b="1" dirty="0">
                <a:solidFill>
                  <a:srgbClr val="002060"/>
                </a:solidFill>
                <a:ea typeface="Tahoma" pitchFamily="34" charset="0"/>
                <a:cs typeface="Tahoma" pitchFamily="34" charset="0"/>
              </a:rPr>
              <a:t>Microtia III</a:t>
            </a:r>
          </a:p>
          <a:p>
            <a:pPr algn="ctr"/>
            <a:r>
              <a:rPr lang="en-US" sz="1000" b="1" dirty="0">
                <a:solidFill>
                  <a:srgbClr val="002060"/>
                </a:solidFill>
                <a:ea typeface="Tahoma" pitchFamily="34" charset="0"/>
                <a:cs typeface="Tahoma" pitchFamily="34" charset="0"/>
              </a:rPr>
              <a:t>Q17.23</a:t>
            </a:r>
          </a:p>
        </p:txBody>
      </p:sp>
      <p:grpSp>
        <p:nvGrpSpPr>
          <p:cNvPr id="18" name="Gruppo 17" descr="Photo of Microtia IV/Anotia with code" title="Microtia IV/Anotia"/>
          <p:cNvGrpSpPr/>
          <p:nvPr/>
        </p:nvGrpSpPr>
        <p:grpSpPr>
          <a:xfrm>
            <a:off x="4854039" y="1538792"/>
            <a:ext cx="1569439" cy="1460845"/>
            <a:chOff x="4930952" y="681541"/>
            <a:chExt cx="1569439" cy="1460845"/>
          </a:xfrm>
        </p:grpSpPr>
        <p:pic>
          <p:nvPicPr>
            <p:cNvPr id="15" name="Picture 2" descr="Photo of Microtia IV/Anotia with code" title="Microtia IV/Anotia"/>
            <p:cNvPicPr>
              <a:picLocks noChangeAspect="1" noChangeArrowheads="1"/>
            </p:cNvPicPr>
            <p:nvPr/>
          </p:nvPicPr>
          <p:blipFill>
            <a:blip r:embed="rId5" cstate="print"/>
            <a:srcRect l="37776" t="58299" r="56354" b="30167"/>
            <a:stretch>
              <a:fillRect/>
            </a:stretch>
          </p:blipFill>
          <p:spPr bwMode="auto">
            <a:xfrm>
              <a:off x="5153112" y="681541"/>
              <a:ext cx="1109573" cy="1022032"/>
            </a:xfrm>
            <a:prstGeom prst="rect">
              <a:avLst/>
            </a:prstGeom>
            <a:noFill/>
            <a:ln w="28575">
              <a:solidFill>
                <a:srgbClr val="002060"/>
              </a:solidFill>
              <a:miter lim="800000"/>
              <a:headEnd/>
              <a:tailEnd/>
            </a:ln>
          </p:spPr>
        </p:pic>
        <p:sp>
          <p:nvSpPr>
            <p:cNvPr id="24" name="CasellaDiTesto 23"/>
            <p:cNvSpPr txBox="1"/>
            <p:nvPr/>
          </p:nvSpPr>
          <p:spPr>
            <a:xfrm>
              <a:off x="4930952" y="1742276"/>
              <a:ext cx="1569439" cy="400110"/>
            </a:xfrm>
            <a:prstGeom prst="rect">
              <a:avLst/>
            </a:prstGeom>
            <a:noFill/>
          </p:spPr>
          <p:txBody>
            <a:bodyPr wrap="square" rtlCol="0">
              <a:spAutoFit/>
            </a:bodyPr>
            <a:lstStyle/>
            <a:p>
              <a:pPr algn="ctr"/>
              <a:r>
                <a:rPr lang="en-US" sz="1000" b="1" dirty="0">
                  <a:solidFill>
                    <a:srgbClr val="002060"/>
                  </a:solidFill>
                  <a:ea typeface="Tahoma" pitchFamily="34" charset="0"/>
                  <a:cs typeface="Tahoma" pitchFamily="34" charset="0"/>
                </a:rPr>
                <a:t>Microtia IV /Anotia</a:t>
              </a:r>
            </a:p>
            <a:p>
              <a:pPr algn="ctr"/>
              <a:r>
                <a:rPr lang="en-US" sz="1000" b="1" dirty="0">
                  <a:solidFill>
                    <a:srgbClr val="002060"/>
                  </a:solidFill>
                  <a:ea typeface="Tahoma" pitchFamily="34" charset="0"/>
                  <a:cs typeface="Tahoma" pitchFamily="34" charset="0"/>
                </a:rPr>
                <a:t>Q16.0</a:t>
              </a:r>
            </a:p>
          </p:txBody>
        </p:sp>
      </p:grpSp>
      <p:sp>
        <p:nvSpPr>
          <p:cNvPr id="26" name="Rettangolo 25"/>
          <p:cNvSpPr/>
          <p:nvPr/>
        </p:nvSpPr>
        <p:spPr>
          <a:xfrm>
            <a:off x="1222049" y="2944031"/>
            <a:ext cx="4341264" cy="215444"/>
          </a:xfrm>
          <a:prstGeom prst="rect">
            <a:avLst/>
          </a:prstGeom>
        </p:spPr>
        <p:txBody>
          <a:bodyPr wrap="square">
            <a:spAutoFit/>
          </a:bodyPr>
          <a:lstStyle/>
          <a:p>
            <a:r>
              <a:rPr lang="en-US" sz="800" dirty="0">
                <a:solidFill>
                  <a:srgbClr val="002060"/>
                </a:solidFill>
                <a:latin typeface="+mj-lt"/>
              </a:rPr>
              <a:t>    Photographs: </a:t>
            </a:r>
            <a:r>
              <a:rPr lang="it-IT" sz="800" dirty="0">
                <a:solidFill>
                  <a:srgbClr val="002060"/>
                </a:solidFill>
              </a:rPr>
              <a:t>http://www.earmolding.org/</a:t>
            </a:r>
            <a:r>
              <a:rPr lang="it-IT" sz="800" dirty="0" err="1">
                <a:solidFill>
                  <a:srgbClr val="002060"/>
                </a:solidFill>
              </a:rPr>
              <a:t>photo-gallery</a:t>
            </a:r>
            <a:r>
              <a:rPr lang="it-IT" sz="800" dirty="0">
                <a:solidFill>
                  <a:srgbClr val="002060"/>
                </a:solidFill>
              </a:rPr>
              <a:t>/</a:t>
            </a:r>
            <a:r>
              <a:rPr lang="it-IT" sz="800" dirty="0" err="1">
                <a:solidFill>
                  <a:srgbClr val="002060"/>
                </a:solidFill>
              </a:rPr>
              <a:t>lidding</a:t>
            </a:r>
            <a:r>
              <a:rPr lang="it-IT" sz="800" dirty="0">
                <a:solidFill>
                  <a:srgbClr val="002060"/>
                </a:solidFill>
              </a:rPr>
              <a:t>/  &amp; </a:t>
            </a:r>
            <a:r>
              <a:rPr lang="en-US" sz="800" dirty="0">
                <a:solidFill>
                  <a:srgbClr val="002060"/>
                </a:solidFill>
                <a:latin typeface="+mj-lt"/>
              </a:rPr>
              <a:t> http://en.atlaseclamc.org. </a:t>
            </a:r>
          </a:p>
        </p:txBody>
      </p:sp>
      <p:sp>
        <p:nvSpPr>
          <p:cNvPr id="32" name="Segnaposto contenuto 2"/>
          <p:cNvSpPr txBox="1">
            <a:spLocks/>
          </p:cNvSpPr>
          <p:nvPr/>
        </p:nvSpPr>
        <p:spPr>
          <a:xfrm>
            <a:off x="6358072" y="1525056"/>
            <a:ext cx="2638273" cy="1620180"/>
          </a:xfrm>
          <a:prstGeom prst="rect">
            <a:avLst/>
          </a:prstGeom>
          <a:ln>
            <a:solidFill>
              <a:schemeClr val="tx2">
                <a:lumMod val="75000"/>
              </a:schemeClr>
            </a:solidFill>
          </a:ln>
        </p:spPr>
        <p:style>
          <a:lnRef idx="2">
            <a:schemeClr val="accent1"/>
          </a:lnRef>
          <a:fillRef idx="1">
            <a:schemeClr val="lt1"/>
          </a:fillRef>
          <a:effectRef idx="0">
            <a:schemeClr val="accent1"/>
          </a:effectRef>
          <a:fontRef idx="minor">
            <a:schemeClr val="dk1"/>
          </a:fontRef>
        </p:style>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None/>
            </a:pPr>
            <a:r>
              <a:rPr lang="en-US" sz="2000" b="1" dirty="0">
                <a:solidFill>
                  <a:srgbClr val="002060"/>
                </a:solidFill>
              </a:rPr>
              <a:t>Coding</a:t>
            </a:r>
            <a:endParaRPr lang="en-US" sz="1400" b="1" dirty="0">
              <a:solidFill>
                <a:srgbClr val="002060"/>
              </a:solidFill>
            </a:endParaRPr>
          </a:p>
          <a:p>
            <a:pPr>
              <a:spcBef>
                <a:spcPts val="0"/>
              </a:spcBef>
              <a:buFont typeface="Wingdings" pitchFamily="2" charset="2"/>
              <a:buChar char="q"/>
            </a:pPr>
            <a:r>
              <a:rPr lang="en-US" sz="1400" b="1" dirty="0">
                <a:solidFill>
                  <a:srgbClr val="002060"/>
                </a:solidFill>
              </a:rPr>
              <a:t>Choose image (left)</a:t>
            </a:r>
          </a:p>
          <a:p>
            <a:pPr marL="0" indent="0">
              <a:spcBef>
                <a:spcPts val="0"/>
              </a:spcBef>
              <a:buNone/>
            </a:pPr>
            <a:r>
              <a:rPr lang="en-US" sz="1400" b="1" dirty="0">
                <a:solidFill>
                  <a:srgbClr val="002060"/>
                </a:solidFill>
              </a:rPr>
              <a:t>          closest to case</a:t>
            </a:r>
          </a:p>
          <a:p>
            <a:pPr>
              <a:spcBef>
                <a:spcPts val="0"/>
              </a:spcBef>
              <a:buFont typeface="Wingdings" pitchFamily="2" charset="2"/>
              <a:buChar char="q"/>
            </a:pPr>
            <a:r>
              <a:rPr lang="en-US" sz="1400" b="1" dirty="0">
                <a:solidFill>
                  <a:srgbClr val="002060"/>
                </a:solidFill>
              </a:rPr>
              <a:t>If photo is unavailable, draw malformation (use drawing below as template)</a:t>
            </a:r>
          </a:p>
        </p:txBody>
      </p:sp>
      <p:sp>
        <p:nvSpPr>
          <p:cNvPr id="30" name="Segnaposto contenuto 2"/>
          <p:cNvSpPr txBox="1">
            <a:spLocks/>
          </p:cNvSpPr>
          <p:nvPr/>
        </p:nvSpPr>
        <p:spPr>
          <a:xfrm>
            <a:off x="726398" y="3239931"/>
            <a:ext cx="5383850" cy="3175598"/>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sz="1600" b="1" dirty="0">
                <a:solidFill>
                  <a:srgbClr val="002060"/>
                </a:solidFill>
              </a:rPr>
              <a:t>Checklist </a:t>
            </a:r>
            <a:endParaRPr lang="en-US" sz="1200" b="1" dirty="0">
              <a:solidFill>
                <a:srgbClr val="002060"/>
              </a:solidFill>
            </a:endParaRPr>
          </a:p>
          <a:p>
            <a:pPr>
              <a:spcBef>
                <a:spcPts val="0"/>
              </a:spcBef>
              <a:spcAft>
                <a:spcPts val="0"/>
              </a:spcAft>
              <a:buFont typeface="Wingdings" panose="05000000000000000000" pitchFamily="2" charset="2"/>
              <a:buChar char="q"/>
            </a:pPr>
            <a:r>
              <a:rPr lang="en-US" sz="1200" b="1" dirty="0">
                <a:solidFill>
                  <a:srgbClr val="002060"/>
                </a:solidFill>
              </a:rPr>
              <a:t>Identify severity (type </a:t>
            </a:r>
            <a:r>
              <a:rPr lang="en-US" sz="1200" b="1" dirty="0">
                <a:solidFill>
                  <a:srgbClr val="002060"/>
                </a:solidFill>
                <a:ea typeface="Tahoma" pitchFamily="34" charset="0"/>
                <a:cs typeface="Tahoma" pitchFamily="34" charset="0"/>
              </a:rPr>
              <a:t>I-IV</a:t>
            </a:r>
            <a:r>
              <a:rPr lang="en-US" sz="1200" b="1" dirty="0">
                <a:solidFill>
                  <a:srgbClr val="002060"/>
                </a:solidFill>
              </a:rPr>
              <a:t>) and laterality (L-R-Bilateral)</a:t>
            </a:r>
          </a:p>
          <a:p>
            <a:pPr lvl="1">
              <a:spcBef>
                <a:spcPts val="0"/>
              </a:spcBef>
              <a:spcAft>
                <a:spcPts val="0"/>
              </a:spcAft>
              <a:buFont typeface="Wingdings" panose="05000000000000000000" pitchFamily="2" charset="2"/>
              <a:buChar char="q"/>
            </a:pPr>
            <a:r>
              <a:rPr lang="en-US" sz="1200" b="1" dirty="0">
                <a:solidFill>
                  <a:srgbClr val="002060"/>
                </a:solidFill>
              </a:rPr>
              <a:t>Microtia type </a:t>
            </a:r>
            <a:r>
              <a:rPr lang="en-US" sz="1200" b="1" dirty="0">
                <a:solidFill>
                  <a:srgbClr val="002060"/>
                </a:solidFill>
                <a:ea typeface="Tahoma" pitchFamily="34" charset="0"/>
                <a:cs typeface="Tahoma" pitchFamily="34" charset="0"/>
              </a:rPr>
              <a:t>I – a small, but normally formed ear; usually considered a minor anomaly; check protocol</a:t>
            </a:r>
            <a:endParaRPr lang="en-US" sz="1200" b="1" dirty="0">
              <a:solidFill>
                <a:srgbClr val="002060"/>
              </a:solidFill>
            </a:endParaRPr>
          </a:p>
          <a:p>
            <a:pPr>
              <a:spcBef>
                <a:spcPts val="0"/>
              </a:spcBef>
              <a:spcAft>
                <a:spcPts val="0"/>
              </a:spcAft>
              <a:buFont typeface="Wingdings" panose="05000000000000000000" pitchFamily="2" charset="2"/>
              <a:buChar char="q"/>
            </a:pPr>
            <a:r>
              <a:rPr lang="en-US" sz="1200" b="1" dirty="0">
                <a:solidFill>
                  <a:srgbClr val="002060"/>
                </a:solidFill>
              </a:rPr>
              <a:t>Take photographs, side and front</a:t>
            </a:r>
          </a:p>
          <a:p>
            <a:pPr>
              <a:spcBef>
                <a:spcPts val="0"/>
              </a:spcBef>
              <a:spcAft>
                <a:spcPts val="0"/>
              </a:spcAft>
              <a:buFont typeface="Wingdings" panose="05000000000000000000" pitchFamily="2" charset="2"/>
              <a:buChar char="q"/>
            </a:pPr>
            <a:r>
              <a:rPr lang="en-US" sz="1200" b="1" dirty="0">
                <a:solidFill>
                  <a:srgbClr val="002060"/>
                </a:solidFill>
              </a:rPr>
              <a:t> Check for (and if present, describe)</a:t>
            </a:r>
          </a:p>
          <a:p>
            <a:pPr lvl="1">
              <a:spcBef>
                <a:spcPts val="0"/>
              </a:spcBef>
              <a:spcAft>
                <a:spcPts val="0"/>
              </a:spcAft>
              <a:buFont typeface="Wingdings" panose="05000000000000000000" pitchFamily="2" charset="2"/>
              <a:buChar char="q"/>
            </a:pPr>
            <a:r>
              <a:rPr lang="en-US" sz="1200" b="1" dirty="0">
                <a:solidFill>
                  <a:srgbClr val="002060"/>
                </a:solidFill>
              </a:rPr>
              <a:t>Preauricular tag or pits (describe, code)</a:t>
            </a:r>
          </a:p>
          <a:p>
            <a:pPr lvl="1">
              <a:spcBef>
                <a:spcPts val="0"/>
              </a:spcBef>
              <a:spcAft>
                <a:spcPts val="0"/>
              </a:spcAft>
              <a:buFont typeface="Wingdings" panose="05000000000000000000" pitchFamily="2" charset="2"/>
              <a:buChar char="q"/>
            </a:pPr>
            <a:r>
              <a:rPr lang="en-US" sz="1200" b="1" dirty="0">
                <a:solidFill>
                  <a:srgbClr val="002060"/>
                </a:solidFill>
              </a:rPr>
              <a:t>Down-slanting palpebral fissures, small jaw, eyelid coloboma </a:t>
            </a:r>
          </a:p>
          <a:p>
            <a:pPr lvl="1">
              <a:spcBef>
                <a:spcPts val="0"/>
              </a:spcBef>
              <a:spcAft>
                <a:spcPts val="0"/>
              </a:spcAft>
              <a:buFont typeface="Wingdings" panose="05000000000000000000" pitchFamily="2" charset="2"/>
              <a:buChar char="q"/>
            </a:pPr>
            <a:r>
              <a:rPr lang="en-US" sz="1200" b="1" dirty="0">
                <a:solidFill>
                  <a:srgbClr val="002060"/>
                </a:solidFill>
              </a:rPr>
              <a:t>Cervical vertebral anomalies (radiograph recommended)</a:t>
            </a:r>
          </a:p>
          <a:p>
            <a:pPr lvl="1">
              <a:spcBef>
                <a:spcPts val="0"/>
              </a:spcBef>
              <a:spcAft>
                <a:spcPts val="0"/>
              </a:spcAft>
              <a:buFont typeface="Wingdings" panose="05000000000000000000" pitchFamily="2" charset="2"/>
              <a:buChar char="q"/>
            </a:pPr>
            <a:r>
              <a:rPr lang="en-US" sz="1200" b="1" dirty="0">
                <a:solidFill>
                  <a:srgbClr val="002060"/>
                </a:solidFill>
              </a:rPr>
              <a:t>Kidney ultrasound (only if multiple congenital anomalies or possible syndromes)</a:t>
            </a:r>
          </a:p>
          <a:p>
            <a:pPr lvl="1">
              <a:spcBef>
                <a:spcPts val="0"/>
              </a:spcBef>
              <a:spcAft>
                <a:spcPts val="0"/>
              </a:spcAft>
              <a:buFont typeface="Wingdings" panose="05000000000000000000" pitchFamily="2" charset="2"/>
              <a:buChar char="q"/>
            </a:pPr>
            <a:r>
              <a:rPr lang="en-US" sz="1200" b="1" dirty="0">
                <a:solidFill>
                  <a:srgbClr val="002060"/>
                </a:solidFill>
              </a:rPr>
              <a:t>Atresia choanae, coloboma iris or retinae, genital anomalies, heart defects</a:t>
            </a:r>
          </a:p>
          <a:p>
            <a:pPr lvl="1">
              <a:spcBef>
                <a:spcPts val="0"/>
              </a:spcBef>
              <a:spcAft>
                <a:spcPts val="0"/>
              </a:spcAft>
              <a:buFont typeface="Wingdings" panose="05000000000000000000" pitchFamily="2" charset="2"/>
              <a:buChar char="q"/>
            </a:pPr>
            <a:r>
              <a:rPr lang="en-US" sz="1200" b="1" dirty="0">
                <a:solidFill>
                  <a:srgbClr val="002060"/>
                </a:solidFill>
              </a:rPr>
              <a:t>Any other major anomaly</a:t>
            </a:r>
          </a:p>
          <a:p>
            <a:pPr>
              <a:spcBef>
                <a:spcPts val="0"/>
              </a:spcBef>
              <a:spcAft>
                <a:spcPts val="0"/>
              </a:spcAft>
              <a:buFont typeface="Wingdings" panose="05000000000000000000" pitchFamily="2" charset="2"/>
              <a:buChar char="q"/>
            </a:pPr>
            <a:r>
              <a:rPr lang="en-US" sz="1200" b="1" dirty="0">
                <a:solidFill>
                  <a:srgbClr val="002060"/>
                </a:solidFill>
              </a:rPr>
              <a:t>Report any additional specialty consultation(s) and results</a:t>
            </a:r>
          </a:p>
        </p:txBody>
      </p:sp>
      <p:grpSp>
        <p:nvGrpSpPr>
          <p:cNvPr id="25" name="Gruppo 24" descr="Illustration of ears" title="Illustration of ears"/>
          <p:cNvGrpSpPr/>
          <p:nvPr/>
        </p:nvGrpSpPr>
        <p:grpSpPr>
          <a:xfrm>
            <a:off x="6477660" y="3338910"/>
            <a:ext cx="2486828" cy="2179176"/>
            <a:chOff x="2841973" y="1290415"/>
            <a:chExt cx="3704105" cy="2724686"/>
          </a:xfrm>
        </p:grpSpPr>
        <p:pic>
          <p:nvPicPr>
            <p:cNvPr id="29" name="Picture 2" descr="Illustration of single ear" title="Single ear"/>
            <p:cNvPicPr>
              <a:picLocks noChangeAspect="1" noChangeArrowheads="1"/>
            </p:cNvPicPr>
            <p:nvPr/>
          </p:nvPicPr>
          <p:blipFill>
            <a:blip r:embed="rId6" cstate="print"/>
            <a:srcRect l="23323" t="14255" r="18366" b="17051"/>
            <a:stretch>
              <a:fillRect/>
            </a:stretch>
          </p:blipFill>
          <p:spPr bwMode="auto">
            <a:xfrm flipH="1">
              <a:off x="2841973" y="1297538"/>
              <a:ext cx="1768944" cy="2717563"/>
            </a:xfrm>
            <a:prstGeom prst="rect">
              <a:avLst/>
            </a:prstGeom>
            <a:noFill/>
            <a:ln>
              <a:noFill/>
            </a:ln>
          </p:spPr>
        </p:pic>
        <p:pic>
          <p:nvPicPr>
            <p:cNvPr id="27" name="Picture 2" descr="Illustration of single ear" title="Single ear"/>
            <p:cNvPicPr>
              <a:picLocks noChangeAspect="1" noChangeArrowheads="1"/>
            </p:cNvPicPr>
            <p:nvPr/>
          </p:nvPicPr>
          <p:blipFill>
            <a:blip r:embed="rId6" cstate="print"/>
            <a:srcRect l="23323" t="14255" r="18366" b="17051"/>
            <a:stretch>
              <a:fillRect/>
            </a:stretch>
          </p:blipFill>
          <p:spPr bwMode="auto">
            <a:xfrm>
              <a:off x="4777099" y="1290415"/>
              <a:ext cx="1768979" cy="2717563"/>
            </a:xfrm>
            <a:prstGeom prst="rect">
              <a:avLst/>
            </a:prstGeom>
            <a:noFill/>
            <a:ln>
              <a:noFill/>
            </a:ln>
          </p:spPr>
        </p:pic>
      </p:grpSp>
      <p:sp>
        <p:nvSpPr>
          <p:cNvPr id="19" name="Rettangolo 18"/>
          <p:cNvSpPr/>
          <p:nvPr/>
        </p:nvSpPr>
        <p:spPr>
          <a:xfrm>
            <a:off x="7935788" y="5518086"/>
            <a:ext cx="1056700" cy="215444"/>
          </a:xfrm>
          <a:prstGeom prst="rect">
            <a:avLst/>
          </a:prstGeom>
        </p:spPr>
        <p:txBody>
          <a:bodyPr wrap="none">
            <a:spAutoFit/>
          </a:bodyPr>
          <a:lstStyle/>
          <a:p>
            <a:r>
              <a:rPr lang="it-IT" sz="800" dirty="0">
                <a:solidFill>
                  <a:srgbClr val="002060"/>
                </a:solidFill>
              </a:rPr>
              <a:t>http://tiny.cc/ik5pby</a:t>
            </a:r>
          </a:p>
        </p:txBody>
      </p:sp>
    </p:spTree>
    <p:extLst>
      <p:ext uri="{BB962C8B-B14F-4D97-AF65-F5344CB8AC3E}">
        <p14:creationId xmlns:p14="http://schemas.microsoft.com/office/powerpoint/2010/main" val="688124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62006" y="6497541"/>
            <a:ext cx="2057400" cy="365125"/>
          </a:xfrm>
        </p:spPr>
        <p:txBody>
          <a:bodyPr/>
          <a:lstStyle/>
          <a:p>
            <a:fld id="{330EA680-D336-4FF7-8B7A-9848BB0A1C32}" type="slidenum">
              <a:rPr lang="en-US" smtClean="0"/>
              <a:pPr/>
              <a:t>17</a:t>
            </a:fld>
            <a:endParaRPr lang="en-US" dirty="0"/>
          </a:p>
        </p:txBody>
      </p:sp>
      <p:sp>
        <p:nvSpPr>
          <p:cNvPr id="9" name="Titolo 1"/>
          <p:cNvSpPr>
            <a:spLocks noGrp="1"/>
          </p:cNvSpPr>
          <p:nvPr>
            <p:ph type="title"/>
          </p:nvPr>
        </p:nvSpPr>
        <p:spPr>
          <a:xfrm>
            <a:off x="0" y="176081"/>
            <a:ext cx="9144000" cy="792088"/>
          </a:xfrm>
        </p:spPr>
        <p:txBody>
          <a:bodyPr>
            <a:noAutofit/>
          </a:bodyPr>
          <a:lstStyle/>
          <a:p>
            <a:pPr algn="ctr"/>
            <a:r>
              <a:rPr lang="en-US" sz="2800" b="1" dirty="0" smtClean="0">
                <a:solidFill>
                  <a:srgbClr val="002060"/>
                </a:solidFill>
                <a:latin typeface="+mn-lt"/>
                <a:ea typeface="Tahoma" pitchFamily="34" charset="0"/>
                <a:cs typeface="Tahoma" pitchFamily="34" charset="0"/>
              </a:rPr>
              <a:t>Cleft Palate (CP), Cleft Lip (CL), Cleft Lip and Palate (CLP)</a:t>
            </a:r>
            <a:endParaRPr lang="en-US" sz="2800" b="1" dirty="0">
              <a:solidFill>
                <a:srgbClr val="002060"/>
              </a:solidFill>
              <a:latin typeface="+mn-lt"/>
              <a:ea typeface="Tahoma" pitchFamily="34" charset="0"/>
              <a:cs typeface="Tahoma" pitchFamily="34" charset="0"/>
            </a:endParaRPr>
          </a:p>
        </p:txBody>
      </p:sp>
      <p:sp>
        <p:nvSpPr>
          <p:cNvPr id="12" name="11 Rectángulo"/>
          <p:cNvSpPr/>
          <p:nvPr/>
        </p:nvSpPr>
        <p:spPr>
          <a:xfrm>
            <a:off x="2214546" y="1285860"/>
            <a:ext cx="1033296" cy="369332"/>
          </a:xfrm>
          <a:prstGeom prst="rect">
            <a:avLst/>
          </a:prstGeom>
        </p:spPr>
        <p:txBody>
          <a:bodyPr wrap="none">
            <a:spAutoFit/>
          </a:bodyPr>
          <a:lstStyle/>
          <a:p>
            <a:pPr algn="ctr"/>
            <a:r>
              <a:rPr lang="en-US" b="1" dirty="0" smtClean="0">
                <a:solidFill>
                  <a:srgbClr val="002060"/>
                </a:solidFill>
              </a:rPr>
              <a:t>Checklist</a:t>
            </a:r>
          </a:p>
        </p:txBody>
      </p:sp>
      <p:sp>
        <p:nvSpPr>
          <p:cNvPr id="7" name="Segnaposto contenuto 2"/>
          <p:cNvSpPr txBox="1">
            <a:spLocks/>
          </p:cNvSpPr>
          <p:nvPr/>
        </p:nvSpPr>
        <p:spPr>
          <a:xfrm>
            <a:off x="168209" y="1682196"/>
            <a:ext cx="5072098" cy="492922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600"/>
              </a:spcAft>
              <a:buClrTx/>
              <a:buSzTx/>
              <a:buFont typeface="Wingdings" panose="05000000000000000000" pitchFamily="2" charset="2"/>
              <a:buChar char="q"/>
              <a:tabLst/>
              <a:defRPr/>
            </a:pPr>
            <a:r>
              <a:rPr kumimoji="0" lang="en-US" sz="1600" b="1" i="0" u="none" strike="noStrike" kern="1200" cap="none" spc="0" normalizeH="0" baseline="0" noProof="0" dirty="0" smtClean="0">
                <a:ln>
                  <a:noFill/>
                </a:ln>
                <a:solidFill>
                  <a:srgbClr val="002060"/>
                </a:solidFill>
                <a:effectLst/>
                <a:uLnTx/>
                <a:uFillTx/>
              </a:rPr>
              <a:t>Describe in detail: </a:t>
            </a:r>
          </a:p>
          <a:p>
            <a:pPr marL="742950" marR="0" lvl="1" indent="-285750" algn="l" defTabSz="914400" rtl="0" eaLnBrk="1" fontAlgn="auto" latinLnBrk="0" hangingPunct="1">
              <a:lnSpc>
                <a:spcPct val="120000"/>
              </a:lnSpc>
              <a:buClrTx/>
              <a:buSzTx/>
              <a:buFont typeface="Wingdings" panose="05000000000000000000" pitchFamily="2" charset="2"/>
              <a:buChar char="q"/>
              <a:tabLst/>
              <a:defRPr/>
            </a:pPr>
            <a:r>
              <a:rPr kumimoji="0" lang="en-US" sz="1600" b="1" i="0" u="none" strike="noStrike" kern="1200" cap="none" spc="0" normalizeH="0" baseline="0" noProof="0" dirty="0" smtClean="0">
                <a:ln>
                  <a:noFill/>
                </a:ln>
                <a:solidFill>
                  <a:srgbClr val="002060"/>
                </a:solidFill>
                <a:effectLst/>
                <a:uLnTx/>
                <a:uFillTx/>
              </a:rPr>
              <a:t>Laterality</a:t>
            </a:r>
            <a:r>
              <a:rPr kumimoji="0" lang="en-US" sz="1600" i="0" u="none" strike="noStrike" kern="1200" cap="none" spc="0" normalizeH="0" baseline="0" noProof="0" dirty="0" smtClean="0">
                <a:ln>
                  <a:noFill/>
                </a:ln>
                <a:solidFill>
                  <a:srgbClr val="002060"/>
                </a:solidFill>
                <a:effectLst/>
                <a:uLnTx/>
                <a:uFillTx/>
              </a:rPr>
              <a:t>: right, left, or bilateral</a:t>
            </a:r>
          </a:p>
          <a:p>
            <a:pPr marL="742950" marR="0" lvl="1" indent="-285750" algn="l" defTabSz="914400" rtl="0" eaLnBrk="1" fontAlgn="auto" latinLnBrk="0" hangingPunct="1">
              <a:lnSpc>
                <a:spcPct val="120000"/>
              </a:lnSpc>
              <a:buClrTx/>
              <a:buSzTx/>
              <a:buFont typeface="Wingdings" panose="05000000000000000000" pitchFamily="2" charset="2"/>
              <a:buChar char="q"/>
              <a:tabLst/>
              <a:defRPr/>
            </a:pPr>
            <a:r>
              <a:rPr kumimoji="0" lang="en-US" sz="1600" b="1" i="0" u="none" strike="noStrike" kern="1200" cap="none" spc="0" normalizeH="0" baseline="0" noProof="0" dirty="0" smtClean="0">
                <a:ln>
                  <a:noFill/>
                </a:ln>
                <a:solidFill>
                  <a:srgbClr val="002060"/>
                </a:solidFill>
                <a:effectLst/>
                <a:uLnTx/>
                <a:uFillTx/>
              </a:rPr>
              <a:t>Lower lip</a:t>
            </a:r>
            <a:r>
              <a:rPr kumimoji="0" lang="en-US" sz="1600" i="0" u="none" strike="noStrike" kern="1200" cap="none" spc="0" normalizeH="0" baseline="0" noProof="0" dirty="0" smtClean="0">
                <a:ln>
                  <a:noFill/>
                </a:ln>
                <a:solidFill>
                  <a:srgbClr val="002060"/>
                </a:solidFill>
                <a:effectLst/>
                <a:uLnTx/>
                <a:uFillTx/>
              </a:rPr>
              <a:t>: pits present or absent</a:t>
            </a:r>
          </a:p>
          <a:p>
            <a:pPr marL="742950" marR="0" lvl="1" indent="-285750" algn="l" defTabSz="914400" rtl="0" eaLnBrk="1" fontAlgn="auto" latinLnBrk="0" hangingPunct="1">
              <a:lnSpc>
                <a:spcPct val="120000"/>
              </a:lnSpc>
              <a:buClrTx/>
              <a:buSzTx/>
              <a:buFont typeface="Wingdings" panose="05000000000000000000" pitchFamily="2" charset="2"/>
              <a:buChar char="q"/>
              <a:tabLst/>
              <a:defRPr/>
            </a:pPr>
            <a:r>
              <a:rPr kumimoji="0" lang="en-US" sz="1600" b="1" i="0" u="none" strike="noStrike" kern="1200" cap="none" spc="0" normalizeH="0" baseline="0" noProof="0" dirty="0" smtClean="0">
                <a:ln>
                  <a:noFill/>
                </a:ln>
                <a:solidFill>
                  <a:srgbClr val="002060"/>
                </a:solidFill>
                <a:effectLst/>
                <a:uLnTx/>
                <a:uFillTx/>
              </a:rPr>
              <a:t>Extension of the cleft lip</a:t>
            </a:r>
            <a:r>
              <a:rPr kumimoji="0" lang="en-US" sz="1600" i="0" u="none" strike="noStrike" kern="1200" cap="none" spc="0" normalizeH="0" baseline="0" noProof="0" dirty="0" smtClean="0">
                <a:ln>
                  <a:noFill/>
                </a:ln>
                <a:solidFill>
                  <a:srgbClr val="002060"/>
                </a:solidFill>
                <a:effectLst/>
                <a:uLnTx/>
                <a:uFillTx/>
              </a:rPr>
              <a:t>: minimum, partial or total;</a:t>
            </a:r>
            <a:r>
              <a:rPr kumimoji="0" lang="en-US" sz="1600" i="0" u="none" strike="noStrike" kern="1200" cap="none" spc="0" normalizeH="0" noProof="0" dirty="0" smtClean="0">
                <a:ln>
                  <a:noFill/>
                </a:ln>
                <a:solidFill>
                  <a:srgbClr val="002060"/>
                </a:solidFill>
                <a:effectLst/>
                <a:uLnTx/>
                <a:uFillTx/>
              </a:rPr>
              <a:t> any i</a:t>
            </a:r>
            <a:r>
              <a:rPr kumimoji="0" lang="en-US" sz="1600" i="0" u="none" strike="noStrike" kern="1200" cap="none" spc="0" normalizeH="0" baseline="0" noProof="0" dirty="0" smtClean="0">
                <a:ln>
                  <a:noFill/>
                </a:ln>
                <a:solidFill>
                  <a:srgbClr val="002060"/>
                </a:solidFill>
                <a:effectLst/>
                <a:uLnTx/>
                <a:uFillTx/>
              </a:rPr>
              <a:t>nvolvement of the gum and nasal sill</a:t>
            </a:r>
          </a:p>
          <a:p>
            <a:pPr marL="742950" marR="0" lvl="1" indent="-285750" algn="l" defTabSz="914400" rtl="0" eaLnBrk="1" fontAlgn="auto" latinLnBrk="0" hangingPunct="1">
              <a:lnSpc>
                <a:spcPct val="120000"/>
              </a:lnSpc>
              <a:buClrTx/>
              <a:buSzTx/>
              <a:buFont typeface="Wingdings" panose="05000000000000000000" pitchFamily="2" charset="2"/>
              <a:buChar char="q"/>
              <a:tabLst/>
              <a:defRPr/>
            </a:pPr>
            <a:r>
              <a:rPr kumimoji="0" lang="en-US" sz="1600" b="1" i="0" u="none" strike="noStrike" kern="1200" cap="none" spc="0" normalizeH="0" baseline="0" noProof="0" dirty="0" smtClean="0">
                <a:ln>
                  <a:noFill/>
                </a:ln>
                <a:solidFill>
                  <a:srgbClr val="002060"/>
                </a:solidFill>
                <a:effectLst/>
                <a:uLnTx/>
                <a:uFillTx/>
              </a:rPr>
              <a:t>Extension of cleft palate</a:t>
            </a:r>
            <a:r>
              <a:rPr kumimoji="0" lang="en-US" sz="1600" i="0" u="none" strike="noStrike" kern="1200" cap="none" spc="0" normalizeH="0" baseline="0" noProof="0" dirty="0" smtClean="0">
                <a:ln>
                  <a:noFill/>
                </a:ln>
                <a:solidFill>
                  <a:srgbClr val="002060"/>
                </a:solidFill>
                <a:effectLst/>
                <a:uLnTx/>
                <a:uFillTx/>
              </a:rPr>
              <a:t>: hard and/or soft </a:t>
            </a:r>
          </a:p>
          <a:p>
            <a:pPr marL="742950" lvl="1" indent="-285750">
              <a:lnSpc>
                <a:spcPct val="120000"/>
              </a:lnSpc>
              <a:buFont typeface="Wingdings" panose="05000000000000000000" pitchFamily="2" charset="2"/>
              <a:buChar char="q"/>
            </a:pPr>
            <a:r>
              <a:rPr lang="en-US" sz="1600" b="1" dirty="0" smtClean="0">
                <a:solidFill>
                  <a:srgbClr val="002060"/>
                </a:solidFill>
              </a:rPr>
              <a:t>Shape of cleft palate</a:t>
            </a:r>
            <a:r>
              <a:rPr lang="en-US" sz="1600" dirty="0" smtClean="0">
                <a:solidFill>
                  <a:srgbClr val="002060"/>
                </a:solidFill>
              </a:rPr>
              <a:t>;  “U” shape or “V” shape </a:t>
            </a:r>
          </a:p>
          <a:p>
            <a:pPr marL="742950" marR="0" lvl="1" indent="-285750" algn="l" defTabSz="914400" rtl="0" eaLnBrk="1" fontAlgn="auto" latinLnBrk="0" hangingPunct="1">
              <a:lnSpc>
                <a:spcPct val="120000"/>
              </a:lnSpc>
              <a:buClrTx/>
              <a:buSzTx/>
              <a:buFont typeface="Wingdings" panose="05000000000000000000" pitchFamily="2" charset="2"/>
              <a:buChar char="q"/>
              <a:tabLst/>
              <a:defRPr/>
            </a:pPr>
            <a:r>
              <a:rPr kumimoji="0" lang="en-US" sz="1600" b="1" i="0" u="none" strike="noStrike" kern="1200" cap="none" spc="0" normalizeH="0" baseline="0" noProof="0" dirty="0" smtClean="0">
                <a:ln>
                  <a:noFill/>
                </a:ln>
                <a:solidFill>
                  <a:srgbClr val="002060"/>
                </a:solidFill>
                <a:effectLst/>
                <a:uLnTx/>
                <a:uFillTx/>
              </a:rPr>
              <a:t>Significant micrognathia or glossoptosis</a:t>
            </a:r>
            <a:r>
              <a:rPr kumimoji="0" lang="en-US" sz="1600" i="0" u="none" strike="noStrike" kern="1200" cap="none" spc="0" normalizeH="0" baseline="0" noProof="0" dirty="0" smtClean="0">
                <a:ln>
                  <a:noFill/>
                </a:ln>
                <a:solidFill>
                  <a:srgbClr val="002060"/>
                </a:solidFill>
                <a:effectLst/>
                <a:uLnTx/>
                <a:uFillTx/>
              </a:rPr>
              <a:t>: present</a:t>
            </a:r>
            <a:r>
              <a:rPr kumimoji="0" lang="en-US" sz="1600" i="0" u="none" strike="noStrike" kern="1200" cap="none" spc="0" normalizeH="0" noProof="0" dirty="0" smtClean="0">
                <a:ln>
                  <a:noFill/>
                </a:ln>
                <a:solidFill>
                  <a:srgbClr val="002060"/>
                </a:solidFill>
                <a:effectLst/>
                <a:uLnTx/>
                <a:uFillTx/>
              </a:rPr>
              <a:t> or </a:t>
            </a:r>
            <a:r>
              <a:rPr kumimoji="0" lang="en-US" sz="1600" i="0" u="none" strike="noStrike" kern="1200" cap="none" spc="0" normalizeH="0" baseline="0" noProof="0" dirty="0" smtClean="0">
                <a:ln>
                  <a:noFill/>
                </a:ln>
                <a:solidFill>
                  <a:srgbClr val="002060"/>
                </a:solidFill>
                <a:effectLst/>
                <a:uLnTx/>
                <a:uFillTx/>
              </a:rPr>
              <a:t>absent</a:t>
            </a:r>
            <a:endParaRPr lang="en-US" sz="1600" dirty="0">
              <a:solidFill>
                <a:srgbClr val="002060"/>
              </a:solidFill>
            </a:endParaRPr>
          </a:p>
          <a:p>
            <a:pPr marL="742950" marR="0" lvl="1"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lang="en-US" sz="1600" b="1" dirty="0" smtClean="0">
              <a:solidFill>
                <a:srgbClr val="002060"/>
              </a:solidFill>
            </a:endParaRPr>
          </a:p>
          <a:p>
            <a:pPr marL="285750" indent="-285750">
              <a:buFont typeface="Wingdings" panose="05000000000000000000" pitchFamily="2" charset="2"/>
              <a:buChar char="q"/>
              <a:defRPr/>
            </a:pPr>
            <a:r>
              <a:rPr lang="en-US" sz="1600" b="1" dirty="0" smtClean="0">
                <a:solidFill>
                  <a:srgbClr val="002060"/>
                </a:solidFill>
              </a:rPr>
              <a:t> Additional </a:t>
            </a:r>
            <a:r>
              <a:rPr lang="en-US" sz="1600" b="1" dirty="0">
                <a:solidFill>
                  <a:srgbClr val="002060"/>
                </a:solidFill>
              </a:rPr>
              <a:t>anomalies</a:t>
            </a:r>
            <a:r>
              <a:rPr lang="en-US" sz="1600" dirty="0">
                <a:solidFill>
                  <a:srgbClr val="002060"/>
                </a:solidFill>
              </a:rPr>
              <a:t>: describe evaluations </a:t>
            </a:r>
            <a:r>
              <a:rPr lang="en-US" sz="1600" dirty="0" smtClean="0">
                <a:solidFill>
                  <a:srgbClr val="002060"/>
                </a:solidFill>
              </a:rPr>
              <a:t>and       </a:t>
            </a:r>
            <a:br>
              <a:rPr lang="en-US" sz="1600" dirty="0" smtClean="0">
                <a:solidFill>
                  <a:srgbClr val="002060"/>
                </a:solidFill>
              </a:rPr>
            </a:br>
            <a:r>
              <a:rPr lang="en-US" sz="1600" dirty="0" smtClean="0">
                <a:solidFill>
                  <a:srgbClr val="002060"/>
                </a:solidFill>
              </a:rPr>
              <a:t> findings</a:t>
            </a:r>
            <a:endParaRPr lang="en-US" sz="1600" dirty="0">
              <a:solidFill>
                <a:srgbClr val="002060"/>
              </a:solidFill>
            </a:endParaRPr>
          </a:p>
          <a:p>
            <a:pPr marL="342900" lvl="0" indent="-342900">
              <a:buFont typeface="Wingdings" panose="05000000000000000000" pitchFamily="2" charset="2"/>
              <a:buChar char="q"/>
            </a:pPr>
            <a:r>
              <a:rPr lang="en-US" sz="1600" b="1" dirty="0" smtClean="0">
                <a:solidFill>
                  <a:srgbClr val="002060"/>
                </a:solidFill>
              </a:rPr>
              <a:t>Photographs: </a:t>
            </a:r>
            <a:r>
              <a:rPr lang="en-US" sz="1600" dirty="0" smtClean="0">
                <a:solidFill>
                  <a:srgbClr val="002060"/>
                </a:solidFill>
              </a:rPr>
              <a:t>very useful, can be crucial for review</a:t>
            </a:r>
          </a:p>
          <a:p>
            <a:pPr marL="342900" lvl="0" indent="-342900">
              <a:buFont typeface="Wingdings" panose="05000000000000000000" pitchFamily="2" charset="2"/>
              <a:buChar char="q"/>
            </a:pPr>
            <a:r>
              <a:rPr lang="en-US" sz="1600" b="1" dirty="0" smtClean="0">
                <a:solidFill>
                  <a:srgbClr val="002060"/>
                </a:solidFill>
              </a:rPr>
              <a:t>Specialty consultations: </a:t>
            </a:r>
            <a:r>
              <a:rPr lang="en-US" sz="1600" dirty="0" smtClean="0">
                <a:solidFill>
                  <a:srgbClr val="002060"/>
                </a:solidFill>
              </a:rPr>
              <a:t>report which were done (including genetics) and results</a:t>
            </a:r>
            <a:endParaRPr lang="en-US" sz="1600" dirty="0">
              <a:solidFill>
                <a:srgbClr val="002060"/>
              </a:solidFill>
            </a:endParaRPr>
          </a:p>
        </p:txBody>
      </p:sp>
      <p:sp>
        <p:nvSpPr>
          <p:cNvPr id="13" name="12 Rectángulo" descr="Checklist of orofacial clefts" title="Checklist"/>
          <p:cNvSpPr/>
          <p:nvPr/>
        </p:nvSpPr>
        <p:spPr>
          <a:xfrm>
            <a:off x="142843" y="1214422"/>
            <a:ext cx="5104303" cy="53109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Rectángulo"/>
          <p:cNvSpPr/>
          <p:nvPr/>
        </p:nvSpPr>
        <p:spPr>
          <a:xfrm>
            <a:off x="5436096" y="1255758"/>
            <a:ext cx="3230308" cy="369332"/>
          </a:xfrm>
          <a:prstGeom prst="rect">
            <a:avLst/>
          </a:prstGeom>
        </p:spPr>
        <p:txBody>
          <a:bodyPr wrap="none">
            <a:spAutoFit/>
          </a:bodyPr>
          <a:lstStyle/>
          <a:p>
            <a:r>
              <a:rPr lang="en-US" b="1" dirty="0">
                <a:solidFill>
                  <a:srgbClr val="002060"/>
                </a:solidFill>
              </a:rPr>
              <a:t>Coding: ICD-10 or ICD-10 RCPCH</a:t>
            </a:r>
            <a:endParaRPr lang="es-ES" dirty="0"/>
          </a:p>
        </p:txBody>
      </p:sp>
      <p:sp>
        <p:nvSpPr>
          <p:cNvPr id="8" name="7 Rectángulo"/>
          <p:cNvSpPr/>
          <p:nvPr/>
        </p:nvSpPr>
        <p:spPr>
          <a:xfrm>
            <a:off x="5429256" y="1639357"/>
            <a:ext cx="3571900" cy="2523768"/>
          </a:xfrm>
          <a:prstGeom prst="rect">
            <a:avLst/>
          </a:prstGeom>
        </p:spPr>
        <p:txBody>
          <a:bodyPr wrap="square">
            <a:spAutoFit/>
          </a:bodyPr>
          <a:lstStyle/>
          <a:p>
            <a:pPr>
              <a:buFont typeface="Arial" pitchFamily="34" charset="0"/>
              <a:buChar char="•"/>
            </a:pPr>
            <a:r>
              <a:rPr lang="en-US" sz="1200" b="1" dirty="0" smtClean="0">
                <a:solidFill>
                  <a:srgbClr val="002060"/>
                </a:solidFill>
              </a:rPr>
              <a:t>  Q35.</a:t>
            </a:r>
            <a:r>
              <a:rPr lang="en-US" sz="1200" b="1" u="sng" dirty="0" smtClean="0">
                <a:solidFill>
                  <a:srgbClr val="002060"/>
                </a:solidFill>
              </a:rPr>
              <a:t>XX</a:t>
            </a:r>
            <a:r>
              <a:rPr lang="en-US" sz="1200" b="1" dirty="0" smtClean="0">
                <a:solidFill>
                  <a:srgbClr val="002060"/>
                </a:solidFill>
              </a:rPr>
              <a:t> : cleft palate</a:t>
            </a:r>
          </a:p>
          <a:p>
            <a:pPr>
              <a:buFont typeface="Arial" pitchFamily="34" charset="0"/>
              <a:buChar char="•"/>
            </a:pPr>
            <a:r>
              <a:rPr lang="en-US" sz="1200" b="1" dirty="0">
                <a:solidFill>
                  <a:srgbClr val="002060"/>
                </a:solidFill>
              </a:rPr>
              <a:t> </a:t>
            </a:r>
            <a:r>
              <a:rPr lang="en-US" sz="1200" b="1" dirty="0" smtClean="0">
                <a:solidFill>
                  <a:srgbClr val="002060"/>
                </a:solidFill>
              </a:rPr>
              <a:t> Q36.</a:t>
            </a:r>
            <a:r>
              <a:rPr lang="en-US" sz="1200" b="1" u="sng" dirty="0" smtClean="0">
                <a:solidFill>
                  <a:srgbClr val="002060"/>
                </a:solidFill>
              </a:rPr>
              <a:t>XX</a:t>
            </a:r>
            <a:r>
              <a:rPr lang="en-US" sz="1200" b="1" dirty="0" smtClean="0">
                <a:solidFill>
                  <a:srgbClr val="002060"/>
                </a:solidFill>
              </a:rPr>
              <a:t> : cleft lip </a:t>
            </a:r>
          </a:p>
          <a:p>
            <a:pPr>
              <a:buFont typeface="Arial" pitchFamily="34" charset="0"/>
              <a:buChar char="•"/>
            </a:pPr>
            <a:r>
              <a:rPr lang="en-US" sz="1200" b="1" dirty="0" smtClean="0">
                <a:solidFill>
                  <a:srgbClr val="002060"/>
                </a:solidFill>
              </a:rPr>
              <a:t>  Q37.</a:t>
            </a:r>
            <a:r>
              <a:rPr lang="en-US" sz="1200" b="1" u="sng" dirty="0" smtClean="0">
                <a:solidFill>
                  <a:srgbClr val="002060"/>
                </a:solidFill>
              </a:rPr>
              <a:t>XX</a:t>
            </a:r>
            <a:r>
              <a:rPr lang="en-US" sz="1200" b="1" dirty="0" smtClean="0">
                <a:solidFill>
                  <a:srgbClr val="002060"/>
                </a:solidFill>
              </a:rPr>
              <a:t> : cleft lip and palate</a:t>
            </a:r>
          </a:p>
          <a:p>
            <a:pPr>
              <a:buFont typeface="Arial" pitchFamily="34" charset="0"/>
              <a:buChar char="•"/>
            </a:pPr>
            <a:r>
              <a:rPr lang="en-US" sz="1200" b="1" dirty="0" smtClean="0">
                <a:solidFill>
                  <a:srgbClr val="002060"/>
                </a:solidFill>
              </a:rPr>
              <a:t>  Include 4</a:t>
            </a:r>
            <a:r>
              <a:rPr lang="en-US" sz="1200" b="1" baseline="30000" dirty="0" smtClean="0">
                <a:solidFill>
                  <a:srgbClr val="002060"/>
                </a:solidFill>
              </a:rPr>
              <a:t>th</a:t>
            </a:r>
            <a:r>
              <a:rPr lang="en-US" sz="1200" b="1" dirty="0" smtClean="0">
                <a:solidFill>
                  <a:srgbClr val="002060"/>
                </a:solidFill>
              </a:rPr>
              <a:t> and 5</a:t>
            </a:r>
            <a:r>
              <a:rPr lang="en-US" sz="1200" b="1" baseline="30000" dirty="0" smtClean="0">
                <a:solidFill>
                  <a:srgbClr val="002060"/>
                </a:solidFill>
              </a:rPr>
              <a:t>th</a:t>
            </a:r>
            <a:r>
              <a:rPr lang="en-US" sz="1200" b="1" dirty="0" smtClean="0">
                <a:solidFill>
                  <a:srgbClr val="002060"/>
                </a:solidFill>
              </a:rPr>
              <a:t> digits: </a:t>
            </a:r>
            <a:r>
              <a:rPr lang="en-US" sz="1200" dirty="0" smtClean="0">
                <a:solidFill>
                  <a:srgbClr val="002060"/>
                </a:solidFill>
              </a:rPr>
              <a:t>avoid only using general </a:t>
            </a:r>
            <a:br>
              <a:rPr lang="en-US" sz="1200" dirty="0" smtClean="0">
                <a:solidFill>
                  <a:srgbClr val="002060"/>
                </a:solidFill>
              </a:rPr>
            </a:br>
            <a:r>
              <a:rPr lang="en-US" sz="1200" dirty="0" smtClean="0">
                <a:solidFill>
                  <a:srgbClr val="002060"/>
                </a:solidFill>
              </a:rPr>
              <a:t>    codes (e.g.,  “Q35”, “Q36” or “Q37”)</a:t>
            </a:r>
          </a:p>
          <a:p>
            <a:endParaRPr lang="en-US" sz="1000" b="1" dirty="0" smtClean="0">
              <a:solidFill>
                <a:srgbClr val="002060"/>
              </a:solidFill>
            </a:endParaRPr>
          </a:p>
          <a:p>
            <a:pPr>
              <a:buFont typeface="Arial" pitchFamily="34" charset="0"/>
              <a:buChar char="•"/>
            </a:pPr>
            <a:r>
              <a:rPr lang="en-US" sz="1200" b="1" dirty="0" smtClean="0">
                <a:solidFill>
                  <a:srgbClr val="002060"/>
                </a:solidFill>
              </a:rPr>
              <a:t> Do not include </a:t>
            </a:r>
            <a:r>
              <a:rPr lang="en-US" sz="1200" dirty="0" smtClean="0">
                <a:solidFill>
                  <a:srgbClr val="002060"/>
                </a:solidFill>
              </a:rPr>
              <a:t>in the group the following conditions: </a:t>
            </a:r>
          </a:p>
          <a:p>
            <a:pPr lvl="1">
              <a:buFont typeface="Arial" pitchFamily="34" charset="0"/>
              <a:buChar char="•"/>
            </a:pPr>
            <a:r>
              <a:rPr lang="en-US" sz="1200" dirty="0" smtClean="0">
                <a:solidFill>
                  <a:srgbClr val="002060"/>
                </a:solidFill>
              </a:rPr>
              <a:t>  median cleft lip (Q36.1)</a:t>
            </a:r>
          </a:p>
          <a:p>
            <a:pPr lvl="1">
              <a:buFont typeface="Arial" pitchFamily="34" charset="0"/>
              <a:buChar char="•"/>
            </a:pPr>
            <a:r>
              <a:rPr lang="en-US" sz="1200" dirty="0" smtClean="0">
                <a:solidFill>
                  <a:srgbClr val="002060"/>
                </a:solidFill>
              </a:rPr>
              <a:t>  cleft uvula (Q35.7)</a:t>
            </a:r>
          </a:p>
          <a:p>
            <a:pPr lvl="1">
              <a:buFont typeface="Arial" pitchFamily="34" charset="0"/>
              <a:buChar char="•"/>
            </a:pPr>
            <a:r>
              <a:rPr lang="en-US" sz="1200" dirty="0" smtClean="0">
                <a:solidFill>
                  <a:srgbClr val="002060"/>
                </a:solidFill>
              </a:rPr>
              <a:t>  facial fissures (oro-orbital, oro-auricular) </a:t>
            </a:r>
          </a:p>
          <a:p>
            <a:pPr lvl="1">
              <a:buFont typeface="Arial" pitchFamily="34" charset="0"/>
              <a:buChar char="•"/>
            </a:pPr>
            <a:r>
              <a:rPr lang="en-US" sz="1200" dirty="0">
                <a:solidFill>
                  <a:srgbClr val="002060"/>
                </a:solidFill>
              </a:rPr>
              <a:t> </a:t>
            </a:r>
            <a:r>
              <a:rPr lang="en-US" sz="1200" dirty="0" smtClean="0">
                <a:solidFill>
                  <a:srgbClr val="002060"/>
                </a:solidFill>
              </a:rPr>
              <a:t> atypical facial clefts</a:t>
            </a:r>
            <a:endParaRPr lang="en-US" sz="1200" b="1" dirty="0" smtClean="0">
              <a:solidFill>
                <a:srgbClr val="002060"/>
              </a:solidFill>
            </a:endParaRPr>
          </a:p>
          <a:p>
            <a:endParaRPr lang="en-US" sz="1400" dirty="0" smtClean="0">
              <a:solidFill>
                <a:srgbClr val="002060"/>
              </a:solidFill>
            </a:endParaRPr>
          </a:p>
          <a:p>
            <a:endParaRPr lang="es-ES" sz="1400" dirty="0">
              <a:solidFill>
                <a:srgbClr val="002060"/>
              </a:solidFill>
            </a:endParaRPr>
          </a:p>
        </p:txBody>
      </p:sp>
      <p:sp>
        <p:nvSpPr>
          <p:cNvPr id="15" name="14 Rectángulo" descr="Coding information for orofacial clefts" title="Coding box"/>
          <p:cNvSpPr/>
          <p:nvPr/>
        </p:nvSpPr>
        <p:spPr>
          <a:xfrm>
            <a:off x="5357818" y="1214422"/>
            <a:ext cx="3643338" cy="531092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1" name="Picture 2" descr="Photo of a unilateral cleft lip with code" title="Unilateral cleft lip"/>
          <p:cNvPicPr>
            <a:picLocks noChangeAspect="1" noChangeArrowheads="1"/>
          </p:cNvPicPr>
          <p:nvPr/>
        </p:nvPicPr>
        <p:blipFill>
          <a:blip r:embed="rId2" cstate="print"/>
          <a:srcRect/>
          <a:stretch>
            <a:fillRect/>
          </a:stretch>
        </p:blipFill>
        <p:spPr bwMode="auto">
          <a:xfrm flipH="1">
            <a:off x="5436096" y="3717032"/>
            <a:ext cx="1064730" cy="887275"/>
          </a:xfrm>
          <a:prstGeom prst="rect">
            <a:avLst/>
          </a:prstGeom>
          <a:noFill/>
        </p:spPr>
      </p:pic>
      <p:sp>
        <p:nvSpPr>
          <p:cNvPr id="19" name="18 Rectángulo"/>
          <p:cNvSpPr/>
          <p:nvPr/>
        </p:nvSpPr>
        <p:spPr>
          <a:xfrm>
            <a:off x="5436096" y="4653136"/>
            <a:ext cx="1119217" cy="215444"/>
          </a:xfrm>
          <a:prstGeom prst="rect">
            <a:avLst/>
          </a:prstGeom>
        </p:spPr>
        <p:txBody>
          <a:bodyPr wrap="none">
            <a:spAutoFit/>
          </a:bodyPr>
          <a:lstStyle/>
          <a:p>
            <a:r>
              <a:rPr lang="es-AR" sz="800" b="1" dirty="0" smtClean="0">
                <a:solidFill>
                  <a:srgbClr val="002060"/>
                </a:solidFill>
              </a:rPr>
              <a:t>Unilateral CL (Q36.90)</a:t>
            </a:r>
            <a:endParaRPr lang="es-AR" sz="800" b="1" dirty="0">
              <a:solidFill>
                <a:srgbClr val="002060"/>
              </a:solidFill>
            </a:endParaRPr>
          </a:p>
        </p:txBody>
      </p:sp>
      <p:pic>
        <p:nvPicPr>
          <p:cNvPr id="4098" name="Picture 2" descr="Photo of a cleft lip and palate with unilateral cleft lip with code" title="Cleft lip and palate with unilateral cleft lip with code"/>
          <p:cNvPicPr>
            <a:picLocks noChangeAspect="1" noChangeArrowheads="1"/>
          </p:cNvPicPr>
          <p:nvPr/>
        </p:nvPicPr>
        <p:blipFill>
          <a:blip r:embed="rId3" cstate="print"/>
          <a:srcRect/>
          <a:stretch>
            <a:fillRect/>
          </a:stretch>
        </p:blipFill>
        <p:spPr bwMode="auto">
          <a:xfrm>
            <a:off x="6588224" y="3717032"/>
            <a:ext cx="1152128" cy="864982"/>
          </a:xfrm>
          <a:prstGeom prst="rect">
            <a:avLst/>
          </a:prstGeom>
          <a:noFill/>
        </p:spPr>
      </p:pic>
      <p:sp>
        <p:nvSpPr>
          <p:cNvPr id="21" name="20 Rectángulo"/>
          <p:cNvSpPr/>
          <p:nvPr/>
        </p:nvSpPr>
        <p:spPr>
          <a:xfrm>
            <a:off x="6588224" y="4581128"/>
            <a:ext cx="1152128" cy="461665"/>
          </a:xfrm>
          <a:prstGeom prst="rect">
            <a:avLst/>
          </a:prstGeom>
        </p:spPr>
        <p:txBody>
          <a:bodyPr wrap="square">
            <a:spAutoFit/>
          </a:bodyPr>
          <a:lstStyle/>
          <a:p>
            <a:pPr algn="ctr"/>
            <a:r>
              <a:rPr lang="en-US" sz="800" b="1" dirty="0" smtClean="0">
                <a:solidFill>
                  <a:srgbClr val="002060"/>
                </a:solidFill>
              </a:rPr>
              <a:t>Cleft hard and soft palate with unilateral </a:t>
            </a:r>
            <a:r>
              <a:rPr lang="es-AR" sz="800" b="1" dirty="0" smtClean="0">
                <a:solidFill>
                  <a:srgbClr val="002060"/>
                </a:solidFill>
              </a:rPr>
              <a:t>CL (Q37.50)</a:t>
            </a:r>
            <a:endParaRPr lang="es-AR" sz="800" b="1" dirty="0">
              <a:solidFill>
                <a:srgbClr val="002060"/>
              </a:solidFill>
            </a:endParaRPr>
          </a:p>
        </p:txBody>
      </p:sp>
      <p:pic>
        <p:nvPicPr>
          <p:cNvPr id="18" name="Picture 2" descr="Photo of cleft hard and soft palate with bilateral cleft lip and code" title="Cleft hard and soft palate with bilateral cleft lip"/>
          <p:cNvPicPr>
            <a:picLocks noChangeAspect="1" noChangeArrowheads="1"/>
          </p:cNvPicPr>
          <p:nvPr/>
        </p:nvPicPr>
        <p:blipFill>
          <a:blip r:embed="rId4" cstate="print"/>
          <a:srcRect/>
          <a:stretch>
            <a:fillRect/>
          </a:stretch>
        </p:blipFill>
        <p:spPr bwMode="auto">
          <a:xfrm>
            <a:off x="7812360" y="3717032"/>
            <a:ext cx="1152128" cy="864096"/>
          </a:xfrm>
          <a:prstGeom prst="rect">
            <a:avLst/>
          </a:prstGeom>
          <a:noFill/>
        </p:spPr>
      </p:pic>
      <p:sp>
        <p:nvSpPr>
          <p:cNvPr id="22" name="21 Rectángulo"/>
          <p:cNvSpPr/>
          <p:nvPr/>
        </p:nvSpPr>
        <p:spPr>
          <a:xfrm>
            <a:off x="7740352" y="4581128"/>
            <a:ext cx="1296144" cy="338554"/>
          </a:xfrm>
          <a:prstGeom prst="rect">
            <a:avLst/>
          </a:prstGeom>
        </p:spPr>
        <p:txBody>
          <a:bodyPr wrap="square">
            <a:spAutoFit/>
          </a:bodyPr>
          <a:lstStyle/>
          <a:p>
            <a:r>
              <a:rPr lang="en-US" sz="800" b="1" dirty="0" smtClean="0">
                <a:solidFill>
                  <a:srgbClr val="002060"/>
                </a:solidFill>
              </a:rPr>
              <a:t>Cleft hard and soft palate with bilateral CL (Q37.4)</a:t>
            </a:r>
            <a:endParaRPr lang="es-AR" sz="800" b="1" dirty="0">
              <a:solidFill>
                <a:srgbClr val="002060"/>
              </a:solidFill>
            </a:endParaRPr>
          </a:p>
        </p:txBody>
      </p:sp>
      <p:pic>
        <p:nvPicPr>
          <p:cNvPr id="16" name="Picture 2" descr="Photo of cleft hard palate with code" title="Cleft hard palate with code"/>
          <p:cNvPicPr>
            <a:picLocks noChangeAspect="1" noChangeArrowheads="1"/>
          </p:cNvPicPr>
          <p:nvPr/>
        </p:nvPicPr>
        <p:blipFill>
          <a:blip r:embed="rId5" cstate="print"/>
          <a:srcRect/>
          <a:stretch>
            <a:fillRect/>
          </a:stretch>
        </p:blipFill>
        <p:spPr bwMode="auto">
          <a:xfrm>
            <a:off x="5796136" y="5157192"/>
            <a:ext cx="1065870" cy="1065870"/>
          </a:xfrm>
          <a:prstGeom prst="rect">
            <a:avLst/>
          </a:prstGeom>
          <a:noFill/>
        </p:spPr>
      </p:pic>
      <p:sp>
        <p:nvSpPr>
          <p:cNvPr id="23" name="22 Rectángulo"/>
          <p:cNvSpPr/>
          <p:nvPr/>
        </p:nvSpPr>
        <p:spPr>
          <a:xfrm>
            <a:off x="5724128" y="6237312"/>
            <a:ext cx="1233030" cy="215444"/>
          </a:xfrm>
          <a:prstGeom prst="rect">
            <a:avLst/>
          </a:prstGeom>
        </p:spPr>
        <p:txBody>
          <a:bodyPr wrap="none">
            <a:spAutoFit/>
          </a:bodyPr>
          <a:lstStyle/>
          <a:p>
            <a:r>
              <a:rPr lang="en-US" sz="800" b="1" dirty="0" smtClean="0">
                <a:solidFill>
                  <a:srgbClr val="002060"/>
                </a:solidFill>
              </a:rPr>
              <a:t>Cleft hard palate (Q35.1)</a:t>
            </a:r>
            <a:endParaRPr lang="en-US" sz="800" b="1" dirty="0">
              <a:solidFill>
                <a:srgbClr val="002060"/>
              </a:solidFill>
            </a:endParaRPr>
          </a:p>
        </p:txBody>
      </p:sp>
      <p:pic>
        <p:nvPicPr>
          <p:cNvPr id="17" name="Picture 5" descr="Photo of cleft soft palate with code" title="Cleft soft palate"/>
          <p:cNvPicPr>
            <a:picLocks noChangeAspect="1" noChangeArrowheads="1"/>
          </p:cNvPicPr>
          <p:nvPr/>
        </p:nvPicPr>
        <p:blipFill>
          <a:blip r:embed="rId6" cstate="print"/>
          <a:srcRect/>
          <a:stretch>
            <a:fillRect/>
          </a:stretch>
        </p:blipFill>
        <p:spPr bwMode="auto">
          <a:xfrm>
            <a:off x="7524328" y="5229200"/>
            <a:ext cx="1256867" cy="1008112"/>
          </a:xfrm>
          <a:prstGeom prst="rect">
            <a:avLst/>
          </a:prstGeom>
          <a:noFill/>
          <a:ln w="9525">
            <a:noFill/>
            <a:miter lim="800000"/>
            <a:headEnd/>
            <a:tailEnd/>
          </a:ln>
          <a:effectLst/>
        </p:spPr>
      </p:pic>
      <p:sp>
        <p:nvSpPr>
          <p:cNvPr id="24" name="23 Rectángulo"/>
          <p:cNvSpPr/>
          <p:nvPr/>
        </p:nvSpPr>
        <p:spPr>
          <a:xfrm>
            <a:off x="7577864" y="6235432"/>
            <a:ext cx="1199367" cy="215444"/>
          </a:xfrm>
          <a:prstGeom prst="rect">
            <a:avLst/>
          </a:prstGeom>
        </p:spPr>
        <p:txBody>
          <a:bodyPr wrap="none">
            <a:spAutoFit/>
          </a:bodyPr>
          <a:lstStyle/>
          <a:p>
            <a:r>
              <a:rPr lang="en-US" sz="800" b="1" dirty="0" smtClean="0">
                <a:solidFill>
                  <a:srgbClr val="002060"/>
                </a:solidFill>
              </a:rPr>
              <a:t>Cleft soft palate (Q35.3)</a:t>
            </a:r>
            <a:endParaRPr lang="en-US" sz="800" b="1" dirty="0">
              <a:solidFill>
                <a:srgbClr val="002060"/>
              </a:solidFill>
            </a:endParaRPr>
          </a:p>
        </p:txBody>
      </p:sp>
    </p:spTree>
    <p:extLst>
      <p:ext uri="{BB962C8B-B14F-4D97-AF65-F5344CB8AC3E}">
        <p14:creationId xmlns:p14="http://schemas.microsoft.com/office/powerpoint/2010/main" val="3056191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30EA680-D336-4FF7-8B7A-9848BB0A1C32}" type="slidenum">
              <a:rPr lang="en-US" smtClean="0"/>
              <a:pPr/>
              <a:t>18</a:t>
            </a:fld>
            <a:endParaRPr lang="en-US" dirty="0"/>
          </a:p>
        </p:txBody>
      </p:sp>
      <p:sp>
        <p:nvSpPr>
          <p:cNvPr id="2" name="Titolo 1"/>
          <p:cNvSpPr>
            <a:spLocks noGrp="1"/>
          </p:cNvSpPr>
          <p:nvPr>
            <p:ph type="title"/>
          </p:nvPr>
        </p:nvSpPr>
        <p:spPr>
          <a:xfrm>
            <a:off x="521723" y="188640"/>
            <a:ext cx="8229600" cy="432048"/>
          </a:xfrm>
        </p:spPr>
        <p:txBody>
          <a:bodyPr>
            <a:noAutofit/>
          </a:bodyPr>
          <a:lstStyle/>
          <a:p>
            <a:pPr algn="ctr"/>
            <a:r>
              <a:rPr lang="en-US" sz="3200" b="1" dirty="0" smtClean="0">
                <a:solidFill>
                  <a:srgbClr val="002060"/>
                </a:solidFill>
                <a:latin typeface="+mn-lt"/>
              </a:rPr>
              <a:t>Hypospadias</a:t>
            </a:r>
            <a:endParaRPr lang="en-US" sz="3200" b="1" dirty="0">
              <a:solidFill>
                <a:srgbClr val="002060"/>
              </a:solidFill>
              <a:latin typeface="+mn-lt"/>
              <a:ea typeface="Tahoma" pitchFamily="34" charset="0"/>
              <a:cs typeface="Tahoma" pitchFamily="34" charset="0"/>
            </a:endParaRPr>
          </a:p>
        </p:txBody>
      </p:sp>
      <p:sp>
        <p:nvSpPr>
          <p:cNvPr id="48" name="Segnaposto contenuto 2"/>
          <p:cNvSpPr txBox="1">
            <a:spLocks/>
          </p:cNvSpPr>
          <p:nvPr/>
        </p:nvSpPr>
        <p:spPr>
          <a:xfrm>
            <a:off x="251520" y="908720"/>
            <a:ext cx="3816424" cy="5472608"/>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20000"/>
              </a:lnSpc>
              <a:buNone/>
            </a:pPr>
            <a:r>
              <a:rPr lang="en-US" sz="2400" b="1" dirty="0" smtClean="0">
                <a:solidFill>
                  <a:srgbClr val="002060"/>
                </a:solidFill>
              </a:rPr>
              <a:t>Checklist </a:t>
            </a:r>
          </a:p>
          <a:p>
            <a:pPr>
              <a:lnSpc>
                <a:spcPct val="120000"/>
              </a:lnSpc>
              <a:buFont typeface="Wingdings" panose="05000000000000000000" pitchFamily="2" charset="2"/>
              <a:buChar char="q"/>
            </a:pPr>
            <a:r>
              <a:rPr lang="en-US" sz="1600" b="1" dirty="0" smtClean="0">
                <a:solidFill>
                  <a:srgbClr val="002060"/>
                </a:solidFill>
              </a:rPr>
              <a:t>Identify position of external meatus</a:t>
            </a:r>
          </a:p>
          <a:p>
            <a:pPr>
              <a:lnSpc>
                <a:spcPct val="120000"/>
              </a:lnSpc>
              <a:buFont typeface="Wingdings" panose="05000000000000000000" pitchFamily="2" charset="2"/>
              <a:buChar char="q"/>
            </a:pPr>
            <a:r>
              <a:rPr lang="en-US" sz="1600" b="1" dirty="0" smtClean="0">
                <a:solidFill>
                  <a:srgbClr val="002060"/>
                </a:solidFill>
              </a:rPr>
              <a:t>Use illustration (right): </a:t>
            </a:r>
            <a:r>
              <a:rPr lang="en-US" sz="1600" dirty="0" smtClean="0">
                <a:solidFill>
                  <a:srgbClr val="002060"/>
                </a:solidFill>
              </a:rPr>
              <a:t>check  the box and use the associated term</a:t>
            </a:r>
          </a:p>
          <a:p>
            <a:pPr>
              <a:lnSpc>
                <a:spcPct val="120000"/>
              </a:lnSpc>
              <a:buFont typeface="Wingdings" panose="05000000000000000000" pitchFamily="2" charset="2"/>
              <a:buChar char="q"/>
            </a:pPr>
            <a:r>
              <a:rPr lang="en-US" sz="1600" b="1" dirty="0" smtClean="0">
                <a:solidFill>
                  <a:srgbClr val="002060"/>
                </a:solidFill>
              </a:rPr>
              <a:t>Use most specific code: </a:t>
            </a:r>
            <a:r>
              <a:rPr lang="en-US" sz="1600" dirty="0">
                <a:solidFill>
                  <a:srgbClr val="002060"/>
                </a:solidFill>
              </a:rPr>
              <a:t>add 5</a:t>
            </a:r>
            <a:r>
              <a:rPr lang="en-US" sz="1600" baseline="30000" dirty="0">
                <a:solidFill>
                  <a:srgbClr val="002060"/>
                </a:solidFill>
              </a:rPr>
              <a:t>th</a:t>
            </a:r>
            <a:r>
              <a:rPr lang="en-US" sz="1600" dirty="0">
                <a:solidFill>
                  <a:srgbClr val="002060"/>
                </a:solidFill>
              </a:rPr>
              <a:t> digit if needed </a:t>
            </a:r>
          </a:p>
          <a:p>
            <a:pPr>
              <a:lnSpc>
                <a:spcPct val="120000"/>
              </a:lnSpc>
              <a:buFont typeface="Wingdings" panose="05000000000000000000" pitchFamily="2" charset="2"/>
              <a:buChar char="q"/>
            </a:pPr>
            <a:r>
              <a:rPr lang="en-US" sz="1600" b="1" dirty="0" smtClean="0">
                <a:solidFill>
                  <a:srgbClr val="002060"/>
                </a:solidFill>
              </a:rPr>
              <a:t>Chordae: </a:t>
            </a:r>
            <a:r>
              <a:rPr lang="en-US" sz="1600" dirty="0">
                <a:solidFill>
                  <a:srgbClr val="002060"/>
                </a:solidFill>
              </a:rPr>
              <a:t>present (Q54.4) or </a:t>
            </a:r>
            <a:r>
              <a:rPr lang="en-US" sz="1600" dirty="0" smtClean="0">
                <a:solidFill>
                  <a:srgbClr val="002060"/>
                </a:solidFill>
              </a:rPr>
              <a:t>absent</a:t>
            </a:r>
          </a:p>
          <a:p>
            <a:pPr>
              <a:lnSpc>
                <a:spcPct val="120000"/>
              </a:lnSpc>
              <a:buFont typeface="Wingdings" panose="05000000000000000000" pitchFamily="2" charset="2"/>
              <a:buChar char="q"/>
            </a:pPr>
            <a:r>
              <a:rPr lang="en-US" sz="1600" b="1" dirty="0" smtClean="0">
                <a:solidFill>
                  <a:srgbClr val="002060"/>
                </a:solidFill>
              </a:rPr>
              <a:t>Cryptorchidism: </a:t>
            </a:r>
            <a:r>
              <a:rPr lang="en-US" sz="1600" dirty="0" smtClean="0">
                <a:solidFill>
                  <a:srgbClr val="002060"/>
                </a:solidFill>
              </a:rPr>
              <a:t>present (unilateral Q53.1 or bilateral Q53.2) or absent </a:t>
            </a:r>
          </a:p>
          <a:p>
            <a:pPr>
              <a:lnSpc>
                <a:spcPct val="120000"/>
              </a:lnSpc>
              <a:buFont typeface="Wingdings" panose="05000000000000000000" pitchFamily="2" charset="2"/>
              <a:buChar char="q"/>
            </a:pPr>
            <a:r>
              <a:rPr lang="en-US" sz="1600" b="1" dirty="0">
                <a:solidFill>
                  <a:srgbClr val="002060"/>
                </a:solidFill>
              </a:rPr>
              <a:t>Take </a:t>
            </a:r>
            <a:r>
              <a:rPr lang="en-US" sz="1600" b="1" dirty="0" smtClean="0">
                <a:solidFill>
                  <a:srgbClr val="002060"/>
                </a:solidFill>
              </a:rPr>
              <a:t>photograph: </a:t>
            </a:r>
            <a:r>
              <a:rPr lang="en-US" sz="1600" i="1" dirty="0" smtClean="0">
                <a:solidFill>
                  <a:srgbClr val="002060"/>
                </a:solidFill>
              </a:rPr>
              <a:t>show </a:t>
            </a:r>
            <a:r>
              <a:rPr lang="en-US" sz="1600" i="1" dirty="0">
                <a:solidFill>
                  <a:srgbClr val="002060"/>
                </a:solidFill>
              </a:rPr>
              <a:t>clearly the urethral </a:t>
            </a:r>
            <a:r>
              <a:rPr lang="en-US" sz="1600" i="1" dirty="0" smtClean="0">
                <a:solidFill>
                  <a:srgbClr val="002060"/>
                </a:solidFill>
              </a:rPr>
              <a:t>meatus (may be challenging)</a:t>
            </a:r>
            <a:endParaRPr lang="en-US" sz="1600" i="1" dirty="0">
              <a:solidFill>
                <a:srgbClr val="002060"/>
              </a:solidFill>
            </a:endParaRPr>
          </a:p>
          <a:p>
            <a:pPr>
              <a:lnSpc>
                <a:spcPct val="120000"/>
              </a:lnSpc>
              <a:buFont typeface="Wingdings" panose="05000000000000000000" pitchFamily="2" charset="2"/>
              <a:buChar char="q"/>
            </a:pPr>
            <a:r>
              <a:rPr lang="en-US" sz="1600" b="1" dirty="0" smtClean="0">
                <a:solidFill>
                  <a:srgbClr val="002060"/>
                </a:solidFill>
              </a:rPr>
              <a:t>Associated malformations: </a:t>
            </a:r>
            <a:r>
              <a:rPr lang="en-US" sz="1600" dirty="0" smtClean="0">
                <a:solidFill>
                  <a:srgbClr val="002060"/>
                </a:solidFill>
              </a:rPr>
              <a:t>describe evaluations done and findings</a:t>
            </a:r>
          </a:p>
          <a:p>
            <a:pPr>
              <a:lnSpc>
                <a:spcPct val="120000"/>
              </a:lnSpc>
              <a:buFont typeface="Wingdings" panose="05000000000000000000" pitchFamily="2" charset="2"/>
              <a:buChar char="q"/>
            </a:pPr>
            <a:r>
              <a:rPr lang="en-US" sz="1600" b="1" dirty="0" smtClean="0">
                <a:solidFill>
                  <a:srgbClr val="002060"/>
                </a:solidFill>
              </a:rPr>
              <a:t>Specialty </a:t>
            </a:r>
            <a:r>
              <a:rPr lang="en-US" sz="1600" b="1" dirty="0">
                <a:solidFill>
                  <a:srgbClr val="002060"/>
                </a:solidFill>
              </a:rPr>
              <a:t>consultation(s</a:t>
            </a:r>
            <a:r>
              <a:rPr lang="en-US" sz="1600" b="1" dirty="0" smtClean="0">
                <a:solidFill>
                  <a:srgbClr val="002060"/>
                </a:solidFill>
              </a:rPr>
              <a:t>): </a:t>
            </a:r>
            <a:r>
              <a:rPr lang="en-US" sz="1600" dirty="0" smtClean="0">
                <a:solidFill>
                  <a:srgbClr val="002060"/>
                </a:solidFill>
              </a:rPr>
              <a:t>report if done (including genetics, surgery, urology) and results</a:t>
            </a:r>
          </a:p>
        </p:txBody>
      </p:sp>
      <p:grpSp>
        <p:nvGrpSpPr>
          <p:cNvPr id="3" name="Gruppo 77" descr="Illustration of a penis with hypospadias" title="Illustration of a penis with hypospadias"/>
          <p:cNvGrpSpPr/>
          <p:nvPr/>
        </p:nvGrpSpPr>
        <p:grpSpPr>
          <a:xfrm>
            <a:off x="4211960" y="2295565"/>
            <a:ext cx="5159721" cy="3941747"/>
            <a:chOff x="395536" y="3140968"/>
            <a:chExt cx="4941705" cy="3420999"/>
          </a:xfrm>
        </p:grpSpPr>
        <p:grpSp>
          <p:nvGrpSpPr>
            <p:cNvPr id="4" name="Gruppo 48"/>
            <p:cNvGrpSpPr/>
            <p:nvPr/>
          </p:nvGrpSpPr>
          <p:grpSpPr>
            <a:xfrm>
              <a:off x="395536" y="3140968"/>
              <a:ext cx="4644008" cy="3240360"/>
              <a:chOff x="251520" y="2276872"/>
              <a:chExt cx="5876092" cy="4104456"/>
            </a:xfrm>
          </p:grpSpPr>
          <p:grpSp>
            <p:nvGrpSpPr>
              <p:cNvPr id="5" name="Gruppo 33"/>
              <p:cNvGrpSpPr/>
              <p:nvPr/>
            </p:nvGrpSpPr>
            <p:grpSpPr>
              <a:xfrm>
                <a:off x="502900" y="2348880"/>
                <a:ext cx="3781066" cy="3960440"/>
                <a:chOff x="2195736" y="1700808"/>
                <a:chExt cx="3950746" cy="4392488"/>
              </a:xfrm>
            </p:grpSpPr>
            <p:pic>
              <p:nvPicPr>
                <p:cNvPr id="36" name="Picture 2" descr="Illustration of a penis with hypospadias" title="Illustration of a penis with hypospadias"/>
                <p:cNvPicPr>
                  <a:picLocks noChangeAspect="1" noChangeArrowheads="1"/>
                </p:cNvPicPr>
                <p:nvPr/>
              </p:nvPicPr>
              <p:blipFill>
                <a:blip r:embed="rId3" cstate="print"/>
                <a:srcRect l="48344" t="46988" r="33737" b="16255"/>
                <a:stretch>
                  <a:fillRect/>
                </a:stretch>
              </p:blipFill>
              <p:spPr bwMode="auto">
                <a:xfrm>
                  <a:off x="2339752" y="1700808"/>
                  <a:ext cx="3806730" cy="4392488"/>
                </a:xfrm>
                <a:prstGeom prst="rect">
                  <a:avLst/>
                </a:prstGeom>
                <a:noFill/>
                <a:ln w="9525">
                  <a:noFill/>
                  <a:miter lim="800000"/>
                  <a:headEnd/>
                  <a:tailEnd/>
                </a:ln>
              </p:spPr>
            </p:pic>
            <p:grpSp>
              <p:nvGrpSpPr>
                <p:cNvPr id="6" name="Gruppo 15"/>
                <p:cNvGrpSpPr/>
                <p:nvPr/>
              </p:nvGrpSpPr>
              <p:grpSpPr>
                <a:xfrm>
                  <a:off x="2195736" y="2114384"/>
                  <a:ext cx="216024" cy="3762888"/>
                  <a:chOff x="3347864" y="2114384"/>
                  <a:chExt cx="216024" cy="3762888"/>
                </a:xfrm>
              </p:grpSpPr>
              <p:sp>
                <p:nvSpPr>
                  <p:cNvPr id="39" name="Rettangolo 3"/>
                  <p:cNvSpPr/>
                  <p:nvPr/>
                </p:nvSpPr>
                <p:spPr>
                  <a:xfrm>
                    <a:off x="3347864" y="2114384"/>
                    <a:ext cx="216024" cy="19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40" name="Rettangolo 39"/>
                  <p:cNvSpPr/>
                  <p:nvPr/>
                </p:nvSpPr>
                <p:spPr>
                  <a:xfrm>
                    <a:off x="3347864" y="2370584"/>
                    <a:ext cx="216024" cy="19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1" name="Rettangolo 40"/>
                  <p:cNvSpPr/>
                  <p:nvPr/>
                </p:nvSpPr>
                <p:spPr>
                  <a:xfrm>
                    <a:off x="3347864" y="2630908"/>
                    <a:ext cx="216024" cy="19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002060"/>
                      </a:solidFill>
                    </a:endParaRPr>
                  </a:p>
                </p:txBody>
              </p:sp>
              <p:sp>
                <p:nvSpPr>
                  <p:cNvPr id="42" name="Rettangolo 41"/>
                  <p:cNvSpPr/>
                  <p:nvPr/>
                </p:nvSpPr>
                <p:spPr>
                  <a:xfrm>
                    <a:off x="3347864" y="2883876"/>
                    <a:ext cx="216024" cy="19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3" name="Rettangolo 42"/>
                  <p:cNvSpPr/>
                  <p:nvPr/>
                </p:nvSpPr>
                <p:spPr>
                  <a:xfrm>
                    <a:off x="3347864" y="3257276"/>
                    <a:ext cx="216024" cy="19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4" name="Rettangolo 43"/>
                  <p:cNvSpPr/>
                  <p:nvPr/>
                </p:nvSpPr>
                <p:spPr>
                  <a:xfrm>
                    <a:off x="3347864" y="3810744"/>
                    <a:ext cx="216024" cy="19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7" name="Rettangolo 46"/>
                  <p:cNvSpPr/>
                  <p:nvPr/>
                </p:nvSpPr>
                <p:spPr>
                  <a:xfrm>
                    <a:off x="3347864" y="4386808"/>
                    <a:ext cx="216024" cy="19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5" name="Rettangolo 44"/>
                  <p:cNvSpPr/>
                  <p:nvPr/>
                </p:nvSpPr>
                <p:spPr>
                  <a:xfrm>
                    <a:off x="3347864" y="4962872"/>
                    <a:ext cx="216024" cy="19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46" name="Rettangolo 45"/>
                  <p:cNvSpPr/>
                  <p:nvPr/>
                </p:nvSpPr>
                <p:spPr>
                  <a:xfrm>
                    <a:off x="3347864" y="5682952"/>
                    <a:ext cx="216024" cy="19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grpSp>
          </p:grpSp>
          <p:sp>
            <p:nvSpPr>
              <p:cNvPr id="29" name="Rettangolo arrotondato 28"/>
              <p:cNvSpPr/>
              <p:nvPr/>
            </p:nvSpPr>
            <p:spPr>
              <a:xfrm>
                <a:off x="251520" y="2276872"/>
                <a:ext cx="5876092" cy="41044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grpSp>
        <p:sp>
          <p:nvSpPr>
            <p:cNvPr id="50" name="Segnaposto contenuto 2"/>
            <p:cNvSpPr txBox="1">
              <a:spLocks/>
            </p:cNvSpPr>
            <p:nvPr/>
          </p:nvSpPr>
          <p:spPr>
            <a:xfrm>
              <a:off x="4113105" y="3448568"/>
              <a:ext cx="1224136" cy="3113399"/>
            </a:xfrm>
            <a:prstGeom prst="rect">
              <a:avLst/>
            </a:prstGeom>
          </p:spPr>
          <p:txBody>
            <a:bodyPr>
              <a:noAutofit/>
            </a:bodyPr>
            <a:lstStyle/>
            <a:p>
              <a:pPr marL="342900" lvl="0" indent="-342900">
                <a:spcBef>
                  <a:spcPct val="20000"/>
                </a:spcBef>
              </a:pPr>
              <a:r>
                <a:rPr kumimoji="0" lang="en-US" sz="2400" b="0" i="0" u="none" strike="noStrike" kern="1200" cap="none" spc="0" normalizeH="0" baseline="0" noProof="0" dirty="0" smtClean="0">
                  <a:ln>
                    <a:noFill/>
                  </a:ln>
                  <a:solidFill>
                    <a:srgbClr val="002060"/>
                  </a:solidFill>
                  <a:effectLst/>
                  <a:uLnTx/>
                  <a:uFillTx/>
                </a:rPr>
                <a:t>Q54.0</a:t>
              </a:r>
              <a:endParaRPr lang="en-US" sz="2400" dirty="0" smtClean="0">
                <a:solidFill>
                  <a:srgbClr val="002060"/>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rgbClr val="002060"/>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002060"/>
                  </a:solidFill>
                  <a:effectLst/>
                  <a:uLnTx/>
                  <a:uFillTx/>
                </a:rPr>
                <a:t>Q54.1</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rgbClr val="002060"/>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100" b="0" i="0" u="none" strike="noStrike" kern="1200" cap="none" spc="0" normalizeH="0" baseline="0" noProof="0" dirty="0" smtClean="0">
                <a:ln>
                  <a:noFill/>
                </a:ln>
                <a:solidFill>
                  <a:srgbClr val="002060"/>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002060"/>
                  </a:solidFill>
                  <a:effectLst/>
                  <a:uLnTx/>
                  <a:uFillTx/>
                </a:rPr>
                <a:t>Q54.2</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1600" b="0" i="0" u="none" strike="noStrike" kern="1200" cap="none" spc="0" normalizeH="0" baseline="0" noProof="0" dirty="0" smtClean="0">
                <a:ln>
                  <a:noFill/>
                </a:ln>
                <a:solidFill>
                  <a:srgbClr val="002060"/>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rgbClr val="002060"/>
                  </a:solidFill>
                  <a:effectLst/>
                  <a:uLnTx/>
                  <a:uFillTx/>
                </a:rPr>
                <a:t>Q54.3</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rgbClr val="002060"/>
                </a:solidFill>
                <a:effectLst/>
                <a:uLnTx/>
                <a:uFillTx/>
              </a:endParaRPr>
            </a:p>
          </p:txBody>
        </p:sp>
        <p:cxnSp>
          <p:nvCxnSpPr>
            <p:cNvPr id="53" name="Connettore 1 52"/>
            <p:cNvCxnSpPr/>
            <p:nvPr/>
          </p:nvCxnSpPr>
          <p:spPr>
            <a:xfrm flipH="1">
              <a:off x="2843808" y="3575150"/>
              <a:ext cx="12961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nettore 1 53"/>
            <p:cNvCxnSpPr/>
            <p:nvPr/>
          </p:nvCxnSpPr>
          <p:spPr>
            <a:xfrm flipH="1">
              <a:off x="2819094" y="3741746"/>
              <a:ext cx="12961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flipH="1" flipV="1">
              <a:off x="2771800" y="3933057"/>
              <a:ext cx="1368152" cy="4320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flipH="1" flipV="1">
              <a:off x="2771800" y="4149082"/>
              <a:ext cx="1368152" cy="2160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Connettore 1 56"/>
            <p:cNvCxnSpPr/>
            <p:nvPr/>
          </p:nvCxnSpPr>
          <p:spPr>
            <a:xfrm flipH="1">
              <a:off x="2819094" y="4424755"/>
              <a:ext cx="129614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ttore 1 57"/>
            <p:cNvCxnSpPr/>
            <p:nvPr/>
          </p:nvCxnSpPr>
          <p:spPr>
            <a:xfrm flipH="1">
              <a:off x="2843808" y="4437112"/>
              <a:ext cx="1296144" cy="3008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Connettore 1 73"/>
            <p:cNvCxnSpPr/>
            <p:nvPr/>
          </p:nvCxnSpPr>
          <p:spPr>
            <a:xfrm flipH="1" flipV="1">
              <a:off x="2812987" y="5276932"/>
              <a:ext cx="1254957" cy="962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onnettore 1 72"/>
            <p:cNvCxnSpPr/>
            <p:nvPr/>
          </p:nvCxnSpPr>
          <p:spPr>
            <a:xfrm flipH="1">
              <a:off x="2843808" y="5360421"/>
              <a:ext cx="1224136" cy="2288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nettore 1 76"/>
            <p:cNvCxnSpPr/>
            <p:nvPr/>
          </p:nvCxnSpPr>
          <p:spPr>
            <a:xfrm flipH="1">
              <a:off x="2816961" y="5999512"/>
              <a:ext cx="1322992" cy="1184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Rettangolo 32" descr="Code for hypospadias" title="Coding box for hypospadias"/>
          <p:cNvSpPr/>
          <p:nvPr/>
        </p:nvSpPr>
        <p:spPr>
          <a:xfrm>
            <a:off x="4675722" y="999959"/>
            <a:ext cx="3960440" cy="12024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02060"/>
              </a:solidFill>
            </a:endParaRPr>
          </a:p>
        </p:txBody>
      </p:sp>
      <p:sp>
        <p:nvSpPr>
          <p:cNvPr id="79" name="Rettangolo 78"/>
          <p:cNvSpPr/>
          <p:nvPr/>
        </p:nvSpPr>
        <p:spPr>
          <a:xfrm>
            <a:off x="4838935" y="999958"/>
            <a:ext cx="3676415" cy="907941"/>
          </a:xfrm>
          <a:prstGeom prst="rect">
            <a:avLst/>
          </a:prstGeom>
          <a:noFill/>
        </p:spPr>
        <p:txBody>
          <a:bodyPr wrap="square">
            <a:spAutoFit/>
          </a:bodyPr>
          <a:lstStyle/>
          <a:p>
            <a:r>
              <a:rPr lang="en-US" sz="2000" b="1" dirty="0">
                <a:solidFill>
                  <a:srgbClr val="002060"/>
                </a:solidFill>
              </a:rPr>
              <a:t>Coding: ICD-10 or ICD-10 RCPCH</a:t>
            </a:r>
            <a:endParaRPr lang="es-ES" sz="2000" dirty="0">
              <a:solidFill>
                <a:srgbClr val="002060"/>
              </a:solidFill>
            </a:endParaRPr>
          </a:p>
          <a:p>
            <a:pPr algn="ctr"/>
            <a:endParaRPr lang="en-US" sz="900" b="1" dirty="0" smtClean="0">
              <a:solidFill>
                <a:srgbClr val="002060"/>
              </a:solidFill>
            </a:endParaRPr>
          </a:p>
          <a:p>
            <a:pPr algn="ctr"/>
            <a:r>
              <a:rPr lang="en-US" sz="2400" b="1" dirty="0" smtClean="0">
                <a:solidFill>
                  <a:srgbClr val="002060"/>
                </a:solidFill>
              </a:rPr>
              <a:t>Q54  Hypospadias</a:t>
            </a:r>
            <a:endParaRPr lang="it-IT" sz="2400" b="1" dirty="0">
              <a:solidFill>
                <a:srgbClr val="002060"/>
              </a:solidFill>
            </a:endParaRPr>
          </a:p>
        </p:txBody>
      </p:sp>
      <p:sp>
        <p:nvSpPr>
          <p:cNvPr id="80" name="CasellaDiTesto 79"/>
          <p:cNvSpPr txBox="1"/>
          <p:nvPr/>
        </p:nvSpPr>
        <p:spPr>
          <a:xfrm>
            <a:off x="4888986" y="1891540"/>
            <a:ext cx="3676415" cy="307777"/>
          </a:xfrm>
          <a:prstGeom prst="rect">
            <a:avLst/>
          </a:prstGeom>
          <a:noFill/>
        </p:spPr>
        <p:txBody>
          <a:bodyPr wrap="square" rtlCol="0">
            <a:spAutoFit/>
          </a:bodyPr>
          <a:lstStyle/>
          <a:p>
            <a:pPr algn="ctr"/>
            <a:r>
              <a:rPr lang="it-IT" sz="1400" b="1" i="1" dirty="0" smtClean="0">
                <a:solidFill>
                  <a:srgbClr val="002060"/>
                </a:solidFill>
              </a:rPr>
              <a:t>Avoid using just the general code: be specific</a:t>
            </a:r>
            <a:endParaRPr lang="it-IT" sz="1400" b="1" i="1" dirty="0">
              <a:solidFill>
                <a:srgbClr val="002060"/>
              </a:solidFill>
            </a:endParaRPr>
          </a:p>
        </p:txBody>
      </p:sp>
    </p:spTree>
    <p:extLst>
      <p:ext uri="{BB962C8B-B14F-4D97-AF65-F5344CB8AC3E}">
        <p14:creationId xmlns:p14="http://schemas.microsoft.com/office/powerpoint/2010/main" val="1728838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0EA680-D336-4FF7-8B7A-9848BB0A1C32}" type="slidenum">
              <a:rPr lang="en-US" smtClean="0"/>
              <a:pPr/>
              <a:t>19</a:t>
            </a:fld>
            <a:endParaRPr lang="en-US" dirty="0"/>
          </a:p>
        </p:txBody>
      </p:sp>
      <p:sp>
        <p:nvSpPr>
          <p:cNvPr id="9" name="Titolo 1"/>
          <p:cNvSpPr>
            <a:spLocks noGrp="1"/>
          </p:cNvSpPr>
          <p:nvPr>
            <p:ph type="title"/>
          </p:nvPr>
        </p:nvSpPr>
        <p:spPr>
          <a:xfrm>
            <a:off x="521723" y="260648"/>
            <a:ext cx="8229600" cy="432048"/>
          </a:xfrm>
        </p:spPr>
        <p:txBody>
          <a:bodyPr>
            <a:noAutofit/>
          </a:bodyPr>
          <a:lstStyle/>
          <a:p>
            <a:pPr algn="ctr"/>
            <a:r>
              <a:rPr lang="en-US" sz="3200" b="1" dirty="0" smtClean="0">
                <a:solidFill>
                  <a:srgbClr val="002060"/>
                </a:solidFill>
                <a:latin typeface="+mn-lt"/>
              </a:rPr>
              <a:t>Clubfoot: Talipes Equinovarus</a:t>
            </a:r>
            <a:endParaRPr lang="en-US" sz="3200" b="1" dirty="0">
              <a:solidFill>
                <a:srgbClr val="002060"/>
              </a:solidFill>
              <a:latin typeface="+mn-lt"/>
              <a:ea typeface="Tahoma" pitchFamily="34" charset="0"/>
              <a:cs typeface="Tahoma" pitchFamily="34" charset="0"/>
            </a:endParaRPr>
          </a:p>
        </p:txBody>
      </p:sp>
      <p:sp>
        <p:nvSpPr>
          <p:cNvPr id="13" name="12 Rectángulo" descr="Checklist for Clubfoot" title="Checklist for Clubfoot"/>
          <p:cNvSpPr/>
          <p:nvPr/>
        </p:nvSpPr>
        <p:spPr>
          <a:xfrm>
            <a:off x="211742" y="916130"/>
            <a:ext cx="4940827" cy="56812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11 Rectángulo"/>
          <p:cNvSpPr/>
          <p:nvPr/>
        </p:nvSpPr>
        <p:spPr>
          <a:xfrm>
            <a:off x="2112712" y="1024010"/>
            <a:ext cx="1132361" cy="400110"/>
          </a:xfrm>
          <a:prstGeom prst="rect">
            <a:avLst/>
          </a:prstGeom>
        </p:spPr>
        <p:txBody>
          <a:bodyPr wrap="none">
            <a:spAutoFit/>
          </a:bodyPr>
          <a:lstStyle/>
          <a:p>
            <a:pPr algn="ctr"/>
            <a:r>
              <a:rPr lang="en-US" sz="2000" b="1" dirty="0" smtClean="0">
                <a:solidFill>
                  <a:srgbClr val="002060"/>
                </a:solidFill>
              </a:rPr>
              <a:t>Checklist</a:t>
            </a:r>
          </a:p>
        </p:txBody>
      </p:sp>
      <p:sp>
        <p:nvSpPr>
          <p:cNvPr id="7" name="Segnaposto contenuto 2"/>
          <p:cNvSpPr txBox="1">
            <a:spLocks/>
          </p:cNvSpPr>
          <p:nvPr/>
        </p:nvSpPr>
        <p:spPr>
          <a:xfrm>
            <a:off x="157291" y="1442368"/>
            <a:ext cx="5072098" cy="4929222"/>
          </a:xfrm>
          <a:prstGeom prst="rect">
            <a:avLst/>
          </a:prstGeom>
        </p:spPr>
        <p:txBody>
          <a:bodyPr vert="horz" lIns="91440" tIns="45720" rIns="91440" bIns="45720" rtlCol="0">
            <a:noAutofit/>
          </a:bodyPr>
          <a:lstStyle/>
          <a:p>
            <a:pPr marL="342900" lvl="0" indent="-342900">
              <a:spcBef>
                <a:spcPct val="20000"/>
              </a:spcBef>
              <a:spcAft>
                <a:spcPts val="600"/>
              </a:spcAft>
              <a:buFont typeface="Wingdings" panose="05000000000000000000" pitchFamily="2" charset="2"/>
              <a:buChar char="q"/>
              <a:defRPr/>
            </a:pPr>
            <a:r>
              <a:rPr kumimoji="0" lang="en-US" sz="1400" b="1" i="0" u="none" strike="noStrike" kern="1200" cap="none" spc="0" normalizeH="0" baseline="0" noProof="0" dirty="0" smtClean="0">
                <a:ln>
                  <a:noFill/>
                </a:ln>
                <a:solidFill>
                  <a:srgbClr val="002060"/>
                </a:solidFill>
                <a:effectLst/>
                <a:uLnTx/>
                <a:uFillTx/>
              </a:rPr>
              <a:t>Describe </a:t>
            </a:r>
            <a:r>
              <a:rPr lang="en-US" sz="1400" b="1" dirty="0">
                <a:solidFill>
                  <a:srgbClr val="002060"/>
                </a:solidFill>
              </a:rPr>
              <a:t>the presentation </a:t>
            </a:r>
            <a:r>
              <a:rPr lang="en-US" sz="1400" b="1" dirty="0" smtClean="0">
                <a:solidFill>
                  <a:srgbClr val="002060"/>
                </a:solidFill>
              </a:rPr>
              <a:t>precisely, </a:t>
            </a:r>
            <a:r>
              <a:rPr kumimoji="0" lang="en-US" sz="1400" b="1" i="0" u="none" strike="noStrike" kern="1200" cap="none" spc="0" normalizeH="0" baseline="0" noProof="0" dirty="0" smtClean="0">
                <a:ln>
                  <a:noFill/>
                </a:ln>
                <a:solidFill>
                  <a:srgbClr val="002060"/>
                </a:solidFill>
                <a:effectLst/>
                <a:uLnTx/>
                <a:uFillTx/>
              </a:rPr>
              <a:t>including: </a:t>
            </a:r>
          </a:p>
          <a:p>
            <a:pPr marL="742950" lvl="1" indent="-285750">
              <a:lnSpc>
                <a:spcPct val="120000"/>
              </a:lnSpc>
              <a:buFont typeface="Wingdings" panose="05000000000000000000" pitchFamily="2" charset="2"/>
              <a:buChar char="q"/>
            </a:pPr>
            <a:r>
              <a:rPr lang="en-US" sz="1400" b="1" dirty="0" smtClean="0">
                <a:solidFill>
                  <a:srgbClr val="002060"/>
                </a:solidFill>
              </a:rPr>
              <a:t>Laterality: </a:t>
            </a:r>
            <a:r>
              <a:rPr lang="en-US" sz="1400" dirty="0" smtClean="0">
                <a:solidFill>
                  <a:srgbClr val="002060"/>
                </a:solidFill>
              </a:rPr>
              <a:t>right, left, or bilateral</a:t>
            </a:r>
          </a:p>
          <a:p>
            <a:pPr marL="742950" lvl="1" indent="-285750">
              <a:lnSpc>
                <a:spcPct val="120000"/>
              </a:lnSpc>
              <a:buFont typeface="Wingdings" panose="05000000000000000000" pitchFamily="2" charset="2"/>
              <a:buChar char="q"/>
            </a:pPr>
            <a:r>
              <a:rPr lang="en-US" sz="1400" b="1" dirty="0" smtClean="0">
                <a:solidFill>
                  <a:srgbClr val="002060"/>
                </a:solidFill>
              </a:rPr>
              <a:t>Mobility of foot: </a:t>
            </a:r>
            <a:r>
              <a:rPr lang="en-US" sz="1400" dirty="0" smtClean="0">
                <a:solidFill>
                  <a:srgbClr val="002060"/>
                </a:solidFill>
              </a:rPr>
              <a:t>rigid vs. flexible (flexible is the same as positional, and excluded in most surveillance systems)</a:t>
            </a:r>
            <a:endParaRPr lang="en-US" sz="1400" dirty="0">
              <a:solidFill>
                <a:srgbClr val="002060"/>
              </a:solidFill>
            </a:endParaRPr>
          </a:p>
          <a:p>
            <a:pPr marL="285750" indent="-285750">
              <a:lnSpc>
                <a:spcPct val="120000"/>
              </a:lnSpc>
              <a:buFont typeface="Wingdings" panose="05000000000000000000" pitchFamily="2" charset="2"/>
              <a:buChar char="q"/>
            </a:pPr>
            <a:r>
              <a:rPr lang="en-US" sz="1400" b="1" dirty="0" smtClean="0">
                <a:solidFill>
                  <a:srgbClr val="002060"/>
                </a:solidFill>
              </a:rPr>
              <a:t> Photograph: </a:t>
            </a:r>
            <a:r>
              <a:rPr lang="en-US" sz="1400" dirty="0" smtClean="0">
                <a:solidFill>
                  <a:srgbClr val="002060"/>
                </a:solidFill>
              </a:rPr>
              <a:t>useful for review, not sufficient as    </a:t>
            </a:r>
            <a:br>
              <a:rPr lang="en-US" sz="1400" dirty="0" smtClean="0">
                <a:solidFill>
                  <a:srgbClr val="002060"/>
                </a:solidFill>
              </a:rPr>
            </a:br>
            <a:r>
              <a:rPr lang="en-US" sz="1400" dirty="0" smtClean="0">
                <a:solidFill>
                  <a:srgbClr val="002060"/>
                </a:solidFill>
              </a:rPr>
              <a:t> confirmation</a:t>
            </a:r>
            <a:endParaRPr kumimoji="0" lang="en-US" sz="1400" i="0" u="none" strike="noStrike" kern="1200" cap="none" spc="0" normalizeH="0" baseline="0" noProof="0" dirty="0" smtClean="0">
              <a:ln>
                <a:noFill/>
              </a:ln>
              <a:solidFill>
                <a:srgbClr val="002060"/>
              </a:solidFill>
              <a:effectLst/>
              <a:uLnTx/>
              <a:uFillTx/>
            </a:endParaRPr>
          </a:p>
          <a:p>
            <a:pPr marL="285750" indent="-285750">
              <a:lnSpc>
                <a:spcPct val="120000"/>
              </a:lnSpc>
              <a:buFont typeface="Wingdings" panose="05000000000000000000" pitchFamily="2" charset="2"/>
              <a:buChar char="q"/>
              <a:defRPr/>
            </a:pPr>
            <a:r>
              <a:rPr lang="en-US" sz="1400" b="1" dirty="0">
                <a:solidFill>
                  <a:srgbClr val="002060"/>
                </a:solidFill>
              </a:rPr>
              <a:t> Additional anomalies</a:t>
            </a:r>
            <a:r>
              <a:rPr lang="en-US" sz="1400" dirty="0">
                <a:solidFill>
                  <a:srgbClr val="002060"/>
                </a:solidFill>
              </a:rPr>
              <a:t>: describe evaluations and </a:t>
            </a:r>
            <a:r>
              <a:rPr lang="en-US" sz="1400" dirty="0" smtClean="0">
                <a:solidFill>
                  <a:srgbClr val="002060"/>
                </a:solidFill>
              </a:rPr>
              <a:t/>
            </a:r>
            <a:br>
              <a:rPr lang="en-US" sz="1400" dirty="0" smtClean="0">
                <a:solidFill>
                  <a:srgbClr val="002060"/>
                </a:solidFill>
              </a:rPr>
            </a:br>
            <a:r>
              <a:rPr lang="en-US" sz="1400" dirty="0" smtClean="0">
                <a:solidFill>
                  <a:srgbClr val="002060"/>
                </a:solidFill>
              </a:rPr>
              <a:t> findings</a:t>
            </a:r>
            <a:endParaRPr lang="en-US" sz="1400" dirty="0">
              <a:solidFill>
                <a:srgbClr val="002060"/>
              </a:solidFill>
            </a:endParaRPr>
          </a:p>
          <a:p>
            <a:pPr marL="342900" lvl="0" indent="-342900">
              <a:buFont typeface="Wingdings" panose="05000000000000000000" pitchFamily="2" charset="2"/>
              <a:buChar char="q"/>
            </a:pPr>
            <a:r>
              <a:rPr lang="en-US" sz="1400" b="1" dirty="0" smtClean="0">
                <a:solidFill>
                  <a:srgbClr val="002060"/>
                </a:solidFill>
              </a:rPr>
              <a:t>Specialty </a:t>
            </a:r>
            <a:r>
              <a:rPr lang="en-US" sz="1400" b="1" dirty="0">
                <a:solidFill>
                  <a:srgbClr val="002060"/>
                </a:solidFill>
              </a:rPr>
              <a:t>consultations: </a:t>
            </a:r>
            <a:r>
              <a:rPr lang="en-US" sz="1400" dirty="0">
                <a:solidFill>
                  <a:srgbClr val="002060"/>
                </a:solidFill>
              </a:rPr>
              <a:t>report which were done (including </a:t>
            </a:r>
            <a:r>
              <a:rPr lang="en-US" sz="1400" dirty="0" smtClean="0">
                <a:solidFill>
                  <a:srgbClr val="002060"/>
                </a:solidFill>
              </a:rPr>
              <a:t>genetics and orthopedics) </a:t>
            </a:r>
            <a:r>
              <a:rPr lang="en-US" sz="1400" dirty="0">
                <a:solidFill>
                  <a:srgbClr val="002060"/>
                </a:solidFill>
              </a:rPr>
              <a:t>and results</a:t>
            </a:r>
          </a:p>
          <a:p>
            <a:pPr>
              <a:spcBef>
                <a:spcPct val="20000"/>
              </a:spcBef>
              <a:spcAft>
                <a:spcPts val="600"/>
              </a:spcAft>
            </a:pPr>
            <a:r>
              <a:rPr lang="en-US" sz="1400" b="1" dirty="0" smtClean="0">
                <a:solidFill>
                  <a:srgbClr val="002060"/>
                </a:solidFill>
              </a:rPr>
              <a:t>Notes</a:t>
            </a:r>
            <a:endParaRPr lang="en-US" sz="1400" b="1" dirty="0">
              <a:solidFill>
                <a:srgbClr val="002060"/>
              </a:solidFill>
            </a:endParaRPr>
          </a:p>
          <a:p>
            <a:pPr marL="342900" indent="-342900">
              <a:spcBef>
                <a:spcPct val="20000"/>
              </a:spcBef>
              <a:spcAft>
                <a:spcPts val="600"/>
              </a:spcAft>
              <a:buFont typeface="Wingdings" panose="05000000000000000000" pitchFamily="2" charset="2"/>
              <a:buChar char="q"/>
            </a:pPr>
            <a:r>
              <a:rPr lang="en-US" sz="1400" b="1" dirty="0" smtClean="0">
                <a:solidFill>
                  <a:srgbClr val="002060"/>
                </a:solidFill>
              </a:rPr>
              <a:t>Flexible/positional talipes equivarus: exclude </a:t>
            </a:r>
          </a:p>
          <a:p>
            <a:pPr marL="800100" lvl="1" indent="-342900">
              <a:spcBef>
                <a:spcPct val="20000"/>
              </a:spcBef>
              <a:spcAft>
                <a:spcPts val="600"/>
              </a:spcAft>
              <a:buFont typeface="Wingdings" panose="05000000000000000000" pitchFamily="2" charset="2"/>
              <a:buChar char="q"/>
            </a:pPr>
            <a:r>
              <a:rPr lang="en-US" sz="1400" dirty="0" smtClean="0">
                <a:solidFill>
                  <a:srgbClr val="002060"/>
                </a:solidFill>
              </a:rPr>
              <a:t>Except if specifically included in protocol: inclusion discouraged because of variability, frequency, and   minor health impact</a:t>
            </a:r>
          </a:p>
          <a:p>
            <a:pPr marL="342900" indent="-342900">
              <a:spcBef>
                <a:spcPct val="20000"/>
              </a:spcBef>
              <a:spcAft>
                <a:spcPts val="600"/>
              </a:spcAft>
              <a:buFont typeface="Wingdings" panose="05000000000000000000" pitchFamily="2" charset="2"/>
              <a:buChar char="q"/>
            </a:pPr>
            <a:r>
              <a:rPr lang="en-US" sz="1400" b="1" dirty="0" smtClean="0">
                <a:solidFill>
                  <a:srgbClr val="002060"/>
                </a:solidFill>
              </a:rPr>
              <a:t>Talipes </a:t>
            </a:r>
            <a:r>
              <a:rPr lang="en-US" sz="1400" b="1" dirty="0">
                <a:solidFill>
                  <a:srgbClr val="002060"/>
                </a:solidFill>
              </a:rPr>
              <a:t>calcaneovarus and calcaneovalgus: </a:t>
            </a:r>
            <a:r>
              <a:rPr lang="en-US" sz="1400" dirty="0">
                <a:solidFill>
                  <a:srgbClr val="002060"/>
                </a:solidFill>
              </a:rPr>
              <a:t>usually </a:t>
            </a:r>
            <a:r>
              <a:rPr lang="en-US" sz="1400" b="1" dirty="0">
                <a:solidFill>
                  <a:srgbClr val="002060"/>
                </a:solidFill>
              </a:rPr>
              <a:t>not</a:t>
            </a:r>
            <a:r>
              <a:rPr lang="en-US" sz="1400" dirty="0">
                <a:solidFill>
                  <a:srgbClr val="002060"/>
                </a:solidFill>
              </a:rPr>
              <a:t> considered </a:t>
            </a:r>
            <a:r>
              <a:rPr lang="en-US" sz="1400" dirty="0" smtClean="0">
                <a:solidFill>
                  <a:srgbClr val="002060"/>
                </a:solidFill>
              </a:rPr>
              <a:t>an eligible birth defect (provide clear rule in protocol)</a:t>
            </a:r>
            <a:endParaRPr lang="en-US" sz="1400" dirty="0">
              <a:solidFill>
                <a:srgbClr val="002060"/>
              </a:solidFill>
            </a:endParaRPr>
          </a:p>
          <a:p>
            <a:pPr marL="342900" indent="-342900">
              <a:spcBef>
                <a:spcPct val="20000"/>
              </a:spcBef>
              <a:spcAft>
                <a:spcPts val="600"/>
              </a:spcAft>
              <a:buFont typeface="Wingdings" panose="05000000000000000000" pitchFamily="2" charset="2"/>
              <a:buChar char="q"/>
            </a:pPr>
            <a:endParaRPr lang="en-US" sz="1200" b="1" dirty="0">
              <a:solidFill>
                <a:srgbClr val="002060"/>
              </a:solidFill>
            </a:endParaRPr>
          </a:p>
        </p:txBody>
      </p:sp>
      <p:sp>
        <p:nvSpPr>
          <p:cNvPr id="15" name="14 Rectángulo" descr="Coding information for Clubfoot" title="Coding information for Clubfoot"/>
          <p:cNvSpPr/>
          <p:nvPr/>
        </p:nvSpPr>
        <p:spPr>
          <a:xfrm>
            <a:off x="5310604" y="916130"/>
            <a:ext cx="3760046" cy="51051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Rectángulo"/>
          <p:cNvSpPr/>
          <p:nvPr/>
        </p:nvSpPr>
        <p:spPr>
          <a:xfrm>
            <a:off x="5436096" y="980728"/>
            <a:ext cx="3573158" cy="400110"/>
          </a:xfrm>
          <a:prstGeom prst="rect">
            <a:avLst/>
          </a:prstGeom>
        </p:spPr>
        <p:txBody>
          <a:bodyPr wrap="none">
            <a:spAutoFit/>
          </a:bodyPr>
          <a:lstStyle/>
          <a:p>
            <a:r>
              <a:rPr lang="en-US" sz="2000" b="1" dirty="0">
                <a:solidFill>
                  <a:srgbClr val="002060"/>
                </a:solidFill>
              </a:rPr>
              <a:t>Coding: ICD-10 or ICD-10 RCPCH</a:t>
            </a:r>
            <a:endParaRPr lang="es-ES" sz="2000" dirty="0"/>
          </a:p>
        </p:txBody>
      </p:sp>
      <p:sp>
        <p:nvSpPr>
          <p:cNvPr id="8" name="7 Rectángulo"/>
          <p:cNvSpPr/>
          <p:nvPr/>
        </p:nvSpPr>
        <p:spPr>
          <a:xfrm>
            <a:off x="5429256" y="1420321"/>
            <a:ext cx="3714744" cy="2600712"/>
          </a:xfrm>
          <a:prstGeom prst="rect">
            <a:avLst/>
          </a:prstGeom>
        </p:spPr>
        <p:txBody>
          <a:bodyPr wrap="square">
            <a:spAutoFit/>
          </a:bodyPr>
          <a:lstStyle/>
          <a:p>
            <a:pPr>
              <a:buFont typeface="Arial" pitchFamily="34" charset="0"/>
              <a:buChar char="•"/>
            </a:pPr>
            <a:r>
              <a:rPr lang="en-US" sz="1500" b="1" dirty="0" smtClean="0">
                <a:solidFill>
                  <a:srgbClr val="002060"/>
                </a:solidFill>
              </a:rPr>
              <a:t> Q66   Congenital deformities of feet      </a:t>
            </a:r>
            <a:br>
              <a:rPr lang="en-US" sz="1500" b="1" dirty="0" smtClean="0">
                <a:solidFill>
                  <a:srgbClr val="002060"/>
                </a:solidFill>
              </a:rPr>
            </a:br>
            <a:r>
              <a:rPr lang="en-US" sz="1500" b="1" dirty="0" smtClean="0">
                <a:solidFill>
                  <a:srgbClr val="002060"/>
                </a:solidFill>
              </a:rPr>
              <a:t>             (avoid using this general code if  </a:t>
            </a:r>
            <a:br>
              <a:rPr lang="en-US" sz="1500" b="1" dirty="0" smtClean="0">
                <a:solidFill>
                  <a:srgbClr val="002060"/>
                </a:solidFill>
              </a:rPr>
            </a:br>
            <a:r>
              <a:rPr lang="en-US" sz="1500" b="1" dirty="0" smtClean="0">
                <a:solidFill>
                  <a:srgbClr val="002060"/>
                </a:solidFill>
              </a:rPr>
              <a:t>             more specific information is </a:t>
            </a:r>
            <a:br>
              <a:rPr lang="en-US" sz="1500" b="1" dirty="0" smtClean="0">
                <a:solidFill>
                  <a:srgbClr val="002060"/>
                </a:solidFill>
              </a:rPr>
            </a:br>
            <a:r>
              <a:rPr lang="en-US" sz="1500" b="1" dirty="0" smtClean="0">
                <a:solidFill>
                  <a:srgbClr val="002060"/>
                </a:solidFill>
              </a:rPr>
              <a:t>             available)</a:t>
            </a:r>
          </a:p>
          <a:p>
            <a:pPr>
              <a:buFont typeface="Arial" pitchFamily="34" charset="0"/>
              <a:buChar char="•"/>
            </a:pPr>
            <a:r>
              <a:rPr lang="en-US" sz="1500" b="1" dirty="0" smtClean="0">
                <a:solidFill>
                  <a:srgbClr val="002060"/>
                </a:solidFill>
              </a:rPr>
              <a:t> Q66.0  Talipes equinovarus</a:t>
            </a:r>
          </a:p>
          <a:p>
            <a:pPr>
              <a:buFont typeface="Arial" pitchFamily="34" charset="0"/>
              <a:buChar char="•"/>
            </a:pPr>
            <a:r>
              <a:rPr lang="en-US" sz="1500" b="1" dirty="0" smtClean="0">
                <a:solidFill>
                  <a:srgbClr val="002060"/>
                </a:solidFill>
              </a:rPr>
              <a:t> Q66.1  Talipes calcaneovarus</a:t>
            </a:r>
          </a:p>
          <a:p>
            <a:pPr>
              <a:buFont typeface="Arial" pitchFamily="34" charset="0"/>
              <a:buChar char="•"/>
            </a:pPr>
            <a:r>
              <a:rPr lang="en-US" sz="1500" b="1" dirty="0" smtClean="0">
                <a:solidFill>
                  <a:srgbClr val="002060"/>
                </a:solidFill>
              </a:rPr>
              <a:t> Q66.4  Talipes calcaneovalgus</a:t>
            </a:r>
          </a:p>
          <a:p>
            <a:pPr>
              <a:buFont typeface="Arial" pitchFamily="34" charset="0"/>
              <a:buChar char="•"/>
            </a:pPr>
            <a:r>
              <a:rPr lang="en-US" sz="1500" b="1" dirty="0" smtClean="0">
                <a:solidFill>
                  <a:srgbClr val="002060"/>
                </a:solidFill>
              </a:rPr>
              <a:t> Q66.8  Other congenital deformities of       	feet; clubfoot unspecified</a:t>
            </a:r>
          </a:p>
          <a:p>
            <a:endParaRPr lang="en-US" sz="1400" dirty="0" smtClean="0">
              <a:solidFill>
                <a:schemeClr val="tx2"/>
              </a:solidFill>
            </a:endParaRPr>
          </a:p>
          <a:p>
            <a:endParaRPr lang="es-ES" sz="1400" dirty="0">
              <a:solidFill>
                <a:schemeClr val="tx2"/>
              </a:solidFill>
            </a:endParaRPr>
          </a:p>
        </p:txBody>
      </p:sp>
      <p:pic>
        <p:nvPicPr>
          <p:cNvPr id="16" name="Picture 2" descr="Photo of Talipes Equinovarus" title="Talipes Equinovar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694" y="3929066"/>
            <a:ext cx="1514645" cy="1571636"/>
          </a:xfrm>
          <a:prstGeom prst="rect">
            <a:avLst/>
          </a:prstGeom>
          <a:noFill/>
          <a:extLst>
            <a:ext uri="{909E8E84-426E-40DD-AFC4-6F175D3DCCD1}">
              <a14:hiddenFill xmlns:a14="http://schemas.microsoft.com/office/drawing/2010/main">
                <a:solidFill>
                  <a:srgbClr val="FFFFFF"/>
                </a:solidFill>
              </a14:hiddenFill>
            </a:ext>
          </a:extLst>
        </p:spPr>
      </p:pic>
      <p:sp>
        <p:nvSpPr>
          <p:cNvPr id="17" name="16 Rectángulo"/>
          <p:cNvSpPr/>
          <p:nvPr/>
        </p:nvSpPr>
        <p:spPr>
          <a:xfrm>
            <a:off x="5500694" y="5572140"/>
            <a:ext cx="1657120" cy="307777"/>
          </a:xfrm>
          <a:prstGeom prst="rect">
            <a:avLst/>
          </a:prstGeom>
        </p:spPr>
        <p:txBody>
          <a:bodyPr wrap="none">
            <a:spAutoFit/>
          </a:bodyPr>
          <a:lstStyle/>
          <a:p>
            <a:r>
              <a:rPr lang="es-ES" sz="1400" b="1" dirty="0" smtClean="0">
                <a:solidFill>
                  <a:srgbClr val="002060"/>
                </a:solidFill>
              </a:rPr>
              <a:t>Talipes equinovarus</a:t>
            </a:r>
            <a:endParaRPr lang="es-ES" sz="1400" b="1" dirty="0">
              <a:solidFill>
                <a:srgbClr val="002060"/>
              </a:solidFill>
            </a:endParaRPr>
          </a:p>
        </p:txBody>
      </p:sp>
      <p:pic>
        <p:nvPicPr>
          <p:cNvPr id="57346" name="Picture 2" descr="Photo of Talipes Calcaneovalgus" title="Talipes Calcaneovalgus"/>
          <p:cNvPicPr>
            <a:picLocks noChangeAspect="1" noChangeArrowheads="1"/>
          </p:cNvPicPr>
          <p:nvPr/>
        </p:nvPicPr>
        <p:blipFill>
          <a:blip r:embed="rId3" cstate="print"/>
          <a:srcRect/>
          <a:stretch>
            <a:fillRect/>
          </a:stretch>
        </p:blipFill>
        <p:spPr bwMode="auto">
          <a:xfrm>
            <a:off x="7215206" y="3929066"/>
            <a:ext cx="1738736" cy="1571636"/>
          </a:xfrm>
          <a:prstGeom prst="rect">
            <a:avLst/>
          </a:prstGeom>
          <a:noFill/>
          <a:ln w="9525">
            <a:noFill/>
            <a:miter lim="800000"/>
            <a:headEnd/>
            <a:tailEnd/>
          </a:ln>
          <a:effectLst/>
        </p:spPr>
      </p:pic>
      <p:sp>
        <p:nvSpPr>
          <p:cNvPr id="18" name="17 Rectángulo"/>
          <p:cNvSpPr/>
          <p:nvPr/>
        </p:nvSpPr>
        <p:spPr>
          <a:xfrm>
            <a:off x="7215206" y="5572140"/>
            <a:ext cx="1855444" cy="307777"/>
          </a:xfrm>
          <a:prstGeom prst="rect">
            <a:avLst/>
          </a:prstGeom>
        </p:spPr>
        <p:txBody>
          <a:bodyPr wrap="none">
            <a:spAutoFit/>
          </a:bodyPr>
          <a:lstStyle/>
          <a:p>
            <a:r>
              <a:rPr lang="es-ES" sz="1400" b="1" dirty="0" smtClean="0">
                <a:solidFill>
                  <a:srgbClr val="002060"/>
                </a:solidFill>
              </a:rPr>
              <a:t>Talipes calcaneovalgus</a:t>
            </a:r>
            <a:endParaRPr lang="es-ES" sz="1400" b="1" dirty="0">
              <a:solidFill>
                <a:srgbClr val="002060"/>
              </a:solidFill>
            </a:endParaRPr>
          </a:p>
        </p:txBody>
      </p:sp>
    </p:spTree>
    <p:extLst>
      <p:ext uri="{BB962C8B-B14F-4D97-AF65-F5344CB8AC3E}">
        <p14:creationId xmlns:p14="http://schemas.microsoft.com/office/powerpoint/2010/main" val="611809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US" smtClean="0"/>
              <a:pPr/>
              <a:t>2</a:t>
            </a:fld>
            <a:endParaRPr lang="en-US" dirty="0"/>
          </a:p>
        </p:txBody>
      </p:sp>
      <p:sp>
        <p:nvSpPr>
          <p:cNvPr id="2" name="Title 1"/>
          <p:cNvSpPr>
            <a:spLocks noGrp="1"/>
          </p:cNvSpPr>
          <p:nvPr>
            <p:ph type="title"/>
          </p:nvPr>
        </p:nvSpPr>
        <p:spPr>
          <a:xfrm>
            <a:off x="628649" y="360681"/>
            <a:ext cx="7886700" cy="233680"/>
          </a:xfrm>
        </p:spPr>
        <p:txBody>
          <a:bodyPr>
            <a:noAutofit/>
          </a:bodyPr>
          <a:lstStyle/>
          <a:p>
            <a:pPr algn="ctr"/>
            <a:r>
              <a:rPr lang="en-US" sz="3200" b="1" dirty="0">
                <a:solidFill>
                  <a:srgbClr val="002060"/>
                </a:solidFill>
                <a:latin typeface="Arial"/>
                <a:cs typeface="Arial"/>
              </a:rPr>
              <a:t/>
            </a:r>
            <a:br>
              <a:rPr lang="en-US" sz="3200" b="1" dirty="0">
                <a:solidFill>
                  <a:srgbClr val="002060"/>
                </a:solidFill>
                <a:latin typeface="Arial"/>
                <a:cs typeface="Arial"/>
              </a:rPr>
            </a:br>
            <a:r>
              <a:rPr lang="en-US" sz="3200" b="1" dirty="0">
                <a:solidFill>
                  <a:srgbClr val="002060"/>
                </a:solidFill>
                <a:latin typeface="Arial"/>
                <a:cs typeface="Arial"/>
              </a:rPr>
              <a:t/>
            </a:r>
            <a:br>
              <a:rPr lang="en-US" sz="3200" b="1" dirty="0">
                <a:solidFill>
                  <a:srgbClr val="002060"/>
                </a:solidFill>
                <a:latin typeface="Arial"/>
                <a:cs typeface="Arial"/>
              </a:rPr>
            </a:br>
            <a:r>
              <a:rPr lang="en-US" sz="3200" b="1" dirty="0">
                <a:solidFill>
                  <a:srgbClr val="002060"/>
                </a:solidFill>
                <a:latin typeface="Arial"/>
                <a:cs typeface="Arial"/>
              </a:rPr>
              <a:t/>
            </a:r>
            <a:br>
              <a:rPr lang="en-US" sz="3200" b="1" dirty="0">
                <a:solidFill>
                  <a:srgbClr val="002060"/>
                </a:solidFill>
                <a:latin typeface="Arial"/>
                <a:cs typeface="Arial"/>
              </a:rPr>
            </a:br>
            <a:r>
              <a:rPr lang="en-US" sz="3200" b="1" dirty="0" smtClean="0">
                <a:solidFill>
                  <a:srgbClr val="002060"/>
                </a:solidFill>
                <a:latin typeface="Calibri"/>
                <a:cs typeface="Arial"/>
              </a:rPr>
              <a:t>Supplies Needed for the Exam</a:t>
            </a:r>
            <a:r>
              <a:rPr lang="en-US" sz="3200" dirty="0">
                <a:solidFill>
                  <a:srgbClr val="002060"/>
                </a:solidFill>
                <a:latin typeface="Arial"/>
                <a:cs typeface="Arial"/>
              </a:rPr>
              <a:t/>
            </a:r>
            <a:br>
              <a:rPr lang="en-US" sz="3200" dirty="0">
                <a:solidFill>
                  <a:srgbClr val="002060"/>
                </a:solidFill>
                <a:latin typeface="Arial"/>
                <a:cs typeface="Arial"/>
              </a:rPr>
            </a:br>
            <a:r>
              <a:rPr lang="en-US" sz="3200" dirty="0">
                <a:solidFill>
                  <a:srgbClr val="002060"/>
                </a:solidFill>
                <a:latin typeface="Arial"/>
                <a:cs typeface="Arial"/>
              </a:rPr>
              <a:t/>
            </a:r>
            <a:br>
              <a:rPr lang="en-US" sz="3200" dirty="0">
                <a:solidFill>
                  <a:srgbClr val="002060"/>
                </a:solidFill>
                <a:latin typeface="Arial"/>
                <a:cs typeface="Arial"/>
              </a:rPr>
            </a:br>
            <a:r>
              <a:rPr lang="en-US" sz="3200" b="1" dirty="0">
                <a:solidFill>
                  <a:srgbClr val="002060"/>
                </a:solidFill>
                <a:latin typeface="Arial"/>
                <a:cs typeface="Arial"/>
              </a:rPr>
              <a:t/>
            </a:r>
            <a:br>
              <a:rPr lang="en-US" sz="3200" b="1" dirty="0">
                <a:solidFill>
                  <a:srgbClr val="002060"/>
                </a:solidFill>
                <a:latin typeface="Arial"/>
                <a:cs typeface="Arial"/>
              </a:rPr>
            </a:br>
            <a:endParaRPr lang="en-US" sz="3200" dirty="0">
              <a:solidFill>
                <a:srgbClr val="002060"/>
              </a:solidFill>
              <a:latin typeface="Arial"/>
              <a:cs typeface="Arial"/>
            </a:endParaRPr>
          </a:p>
        </p:txBody>
      </p:sp>
      <p:sp>
        <p:nvSpPr>
          <p:cNvPr id="3" name="Content Placeholder 2"/>
          <p:cNvSpPr>
            <a:spLocks noGrp="1"/>
          </p:cNvSpPr>
          <p:nvPr>
            <p:ph idx="1"/>
          </p:nvPr>
        </p:nvSpPr>
        <p:spPr>
          <a:xfrm>
            <a:off x="184354" y="1213100"/>
            <a:ext cx="8775291" cy="6243955"/>
          </a:xfrm>
        </p:spPr>
        <p:txBody>
          <a:bodyPr vert="horz" lIns="68580" tIns="34290" rIns="68580" bIns="34290" rtlCol="0" anchor="t">
            <a:noAutofit/>
          </a:bodyPr>
          <a:lstStyle/>
          <a:p>
            <a:pPr lvl="1"/>
            <a:r>
              <a:rPr lang="en-US" sz="2000" dirty="0" smtClean="0">
                <a:solidFill>
                  <a:srgbClr val="002060"/>
                </a:solidFill>
                <a:latin typeface="Calibri  "/>
              </a:rPr>
              <a:t>Camera </a:t>
            </a:r>
            <a:r>
              <a:rPr lang="en-US" sz="2000" dirty="0">
                <a:solidFill>
                  <a:srgbClr val="002060"/>
                </a:solidFill>
                <a:latin typeface="Calibri  "/>
              </a:rPr>
              <a:t>to take photographs</a:t>
            </a:r>
          </a:p>
          <a:p>
            <a:pPr lvl="1"/>
            <a:r>
              <a:rPr lang="en-US" sz="2000" dirty="0" smtClean="0">
                <a:solidFill>
                  <a:srgbClr val="002060"/>
                </a:solidFill>
                <a:latin typeface="Calibri  "/>
              </a:rPr>
              <a:t>Birth defects data collection form </a:t>
            </a:r>
          </a:p>
          <a:p>
            <a:pPr lvl="1"/>
            <a:r>
              <a:rPr lang="en-US" sz="2000" dirty="0" smtClean="0">
                <a:solidFill>
                  <a:srgbClr val="002060"/>
                </a:solidFill>
                <a:latin typeface="Calibri  "/>
              </a:rPr>
              <a:t>Clean </a:t>
            </a:r>
            <a:r>
              <a:rPr lang="en-US" sz="2000" dirty="0">
                <a:solidFill>
                  <a:srgbClr val="002060"/>
                </a:solidFill>
                <a:latin typeface="Calibri  "/>
              </a:rPr>
              <a:t>gloves </a:t>
            </a:r>
            <a:r>
              <a:rPr lang="en-US" sz="2000" dirty="0" smtClean="0">
                <a:solidFill>
                  <a:srgbClr val="002060"/>
                </a:solidFill>
                <a:latin typeface="Calibri  "/>
              </a:rPr>
              <a:t>to use when examining the </a:t>
            </a:r>
            <a:r>
              <a:rPr lang="en-US" sz="2000" dirty="0">
                <a:solidFill>
                  <a:srgbClr val="002060"/>
                </a:solidFill>
                <a:latin typeface="Calibri  "/>
              </a:rPr>
              <a:t>neonate </a:t>
            </a:r>
            <a:endParaRPr lang="en-US" sz="2000" dirty="0" smtClean="0">
              <a:solidFill>
                <a:srgbClr val="002060"/>
              </a:solidFill>
              <a:latin typeface="Calibri  "/>
            </a:endParaRPr>
          </a:p>
          <a:p>
            <a:pPr lvl="1"/>
            <a:r>
              <a:rPr lang="en-US" sz="2000" dirty="0" smtClean="0">
                <a:solidFill>
                  <a:srgbClr val="002060"/>
                </a:solidFill>
                <a:latin typeface="Calibri  "/>
              </a:rPr>
              <a:t>Tape </a:t>
            </a:r>
            <a:r>
              <a:rPr lang="en-US" sz="2000" dirty="0">
                <a:solidFill>
                  <a:srgbClr val="002060"/>
                </a:solidFill>
                <a:latin typeface="Calibri  "/>
              </a:rPr>
              <a:t>measure or a measuring board  </a:t>
            </a:r>
          </a:p>
          <a:p>
            <a:pPr lvl="1"/>
            <a:r>
              <a:rPr lang="en-US" sz="2000" dirty="0" smtClean="0">
                <a:solidFill>
                  <a:srgbClr val="002060"/>
                </a:solidFill>
                <a:latin typeface="Calibri  "/>
              </a:rPr>
              <a:t>A scale </a:t>
            </a:r>
            <a:r>
              <a:rPr lang="en-US" sz="2000" dirty="0">
                <a:solidFill>
                  <a:srgbClr val="002060"/>
                </a:solidFill>
                <a:latin typeface="Calibri  "/>
              </a:rPr>
              <a:t>to weigh the </a:t>
            </a:r>
            <a:r>
              <a:rPr lang="en-US" sz="2000" dirty="0" smtClean="0">
                <a:solidFill>
                  <a:srgbClr val="002060"/>
                </a:solidFill>
                <a:latin typeface="Calibri  "/>
              </a:rPr>
              <a:t>neonate, and paper/mats on which to place </a:t>
            </a:r>
            <a:r>
              <a:rPr lang="en-US" sz="2000" dirty="0">
                <a:solidFill>
                  <a:srgbClr val="002060"/>
                </a:solidFill>
                <a:latin typeface="Calibri  "/>
              </a:rPr>
              <a:t>the neonate </a:t>
            </a:r>
          </a:p>
          <a:p>
            <a:pPr lvl="1"/>
            <a:r>
              <a:rPr lang="en-US" sz="2000" dirty="0" smtClean="0">
                <a:solidFill>
                  <a:srgbClr val="002060"/>
                </a:solidFill>
                <a:latin typeface="Calibri  "/>
              </a:rPr>
              <a:t>Light source (e.g., flashlight) to </a:t>
            </a:r>
            <a:r>
              <a:rPr lang="en-US" sz="2000" dirty="0">
                <a:solidFill>
                  <a:srgbClr val="002060"/>
                </a:solidFill>
                <a:latin typeface="Calibri  "/>
              </a:rPr>
              <a:t>visualize the inside of </a:t>
            </a:r>
            <a:r>
              <a:rPr lang="en-US" sz="2000" dirty="0" smtClean="0">
                <a:solidFill>
                  <a:srgbClr val="002060"/>
                </a:solidFill>
                <a:latin typeface="Calibri  "/>
              </a:rPr>
              <a:t>neonate’s mouth and any other areas that need more light</a:t>
            </a:r>
          </a:p>
          <a:p>
            <a:endParaRPr lang="en-US" sz="2400" dirty="0">
              <a:solidFill>
                <a:srgbClr val="002060"/>
              </a:solidFill>
              <a:latin typeface="Calibri"/>
            </a:endParaRPr>
          </a:p>
          <a:p>
            <a:pPr marL="0" indent="0">
              <a:buNone/>
            </a:pPr>
            <a:r>
              <a:rPr lang="en-US" sz="2400" dirty="0">
                <a:solidFill>
                  <a:srgbClr val="002060"/>
                </a:solidFill>
              </a:rPr>
              <a:t/>
            </a:r>
            <a:br>
              <a:rPr lang="en-US" sz="2400" dirty="0">
                <a:solidFill>
                  <a:srgbClr val="002060"/>
                </a:solidFill>
              </a:rPr>
            </a:br>
            <a:endParaRPr lang="en-US" sz="2400" dirty="0">
              <a:solidFill>
                <a:srgbClr val="002060"/>
              </a:solidFill>
            </a:endParaRPr>
          </a:p>
        </p:txBody>
      </p:sp>
      <p:pic>
        <p:nvPicPr>
          <p:cNvPr id="4" name="Picture 3" descr="Illustration of a clipboard" title="Clip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950" y="4200245"/>
            <a:ext cx="2043474" cy="2156106"/>
          </a:xfrm>
          <a:prstGeom prst="rect">
            <a:avLst/>
          </a:prstGeom>
        </p:spPr>
      </p:pic>
    </p:spTree>
    <p:extLst>
      <p:ext uri="{BB962C8B-B14F-4D97-AF65-F5344CB8AC3E}">
        <p14:creationId xmlns:p14="http://schemas.microsoft.com/office/powerpoint/2010/main" val="3355844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US" smtClean="0"/>
              <a:pPr/>
              <a:t>20</a:t>
            </a:fld>
            <a:endParaRPr lang="en-US" dirty="0"/>
          </a:p>
        </p:txBody>
      </p:sp>
      <p:sp>
        <p:nvSpPr>
          <p:cNvPr id="2" name="Title 1"/>
          <p:cNvSpPr>
            <a:spLocks noGrp="1"/>
          </p:cNvSpPr>
          <p:nvPr>
            <p:ph type="title"/>
          </p:nvPr>
        </p:nvSpPr>
        <p:spPr>
          <a:xfrm>
            <a:off x="457200" y="44624"/>
            <a:ext cx="8229600" cy="720080"/>
          </a:xfrm>
        </p:spPr>
        <p:txBody>
          <a:bodyPr>
            <a:normAutofit/>
          </a:bodyPr>
          <a:lstStyle/>
          <a:p>
            <a:pPr algn="ctr"/>
            <a:r>
              <a:rPr lang="en-US" sz="3200" b="1" dirty="0" smtClean="0">
                <a:solidFill>
                  <a:srgbClr val="002060"/>
                </a:solidFill>
                <a:latin typeface="+mn-lt"/>
              </a:rPr>
              <a:t>Limb Deficiencies</a:t>
            </a:r>
            <a:endParaRPr lang="en-US" sz="3200" b="1" dirty="0">
              <a:solidFill>
                <a:srgbClr val="002060"/>
              </a:solidFill>
              <a:latin typeface="+mn-lt"/>
            </a:endParaRPr>
          </a:p>
        </p:txBody>
      </p:sp>
      <p:sp>
        <p:nvSpPr>
          <p:cNvPr id="3" name="Content Placeholder 2"/>
          <p:cNvSpPr>
            <a:spLocks noGrp="1"/>
          </p:cNvSpPr>
          <p:nvPr>
            <p:ph idx="1"/>
          </p:nvPr>
        </p:nvSpPr>
        <p:spPr>
          <a:xfrm>
            <a:off x="107504" y="692696"/>
            <a:ext cx="5688632" cy="6021288"/>
          </a:xfrm>
          <a:ln w="28575">
            <a:solidFill>
              <a:schemeClr val="accent2"/>
            </a:solidFill>
          </a:ln>
        </p:spPr>
        <p:txBody>
          <a:bodyPr>
            <a:noAutofit/>
          </a:bodyPr>
          <a:lstStyle/>
          <a:p>
            <a:pPr marL="0" indent="0" algn="ctr">
              <a:buNone/>
            </a:pPr>
            <a:r>
              <a:rPr lang="en-US" sz="1800" b="1" dirty="0" smtClean="0">
                <a:solidFill>
                  <a:srgbClr val="002060"/>
                </a:solidFill>
              </a:rPr>
              <a:t>Checklist</a:t>
            </a:r>
          </a:p>
          <a:p>
            <a:pPr>
              <a:buFont typeface="Wingdings" panose="05000000000000000000" pitchFamily="2" charset="2"/>
              <a:buChar char="q"/>
            </a:pPr>
            <a:r>
              <a:rPr lang="en-US" sz="1700" b="1" dirty="0" smtClean="0">
                <a:solidFill>
                  <a:srgbClr val="002060"/>
                </a:solidFill>
              </a:rPr>
              <a:t>Use figures provided</a:t>
            </a:r>
            <a:r>
              <a:rPr lang="en-US" sz="1700" dirty="0" smtClean="0">
                <a:solidFill>
                  <a:srgbClr val="002060"/>
                </a:solidFill>
              </a:rPr>
              <a:t>: select type most similar to case</a:t>
            </a:r>
          </a:p>
          <a:p>
            <a:pPr>
              <a:buFont typeface="Wingdings" panose="05000000000000000000" pitchFamily="2" charset="2"/>
              <a:buChar char="q"/>
            </a:pPr>
            <a:r>
              <a:rPr lang="en-US" sz="1700" b="1" dirty="0" smtClean="0">
                <a:solidFill>
                  <a:srgbClr val="002060"/>
                </a:solidFill>
              </a:rPr>
              <a:t>Describe in detail </a:t>
            </a:r>
            <a:r>
              <a:rPr lang="en-US" sz="1700" dirty="0" smtClean="0">
                <a:solidFill>
                  <a:srgbClr val="002060"/>
                </a:solidFill>
              </a:rPr>
              <a:t>(not only “diagnostic term”):</a:t>
            </a:r>
          </a:p>
          <a:p>
            <a:pPr lvl="1">
              <a:buFont typeface="Wingdings" panose="05000000000000000000" pitchFamily="2" charset="2"/>
              <a:buChar char="q"/>
            </a:pPr>
            <a:r>
              <a:rPr lang="en-US" sz="1700" b="1" dirty="0" smtClean="0">
                <a:solidFill>
                  <a:srgbClr val="002060"/>
                </a:solidFill>
              </a:rPr>
              <a:t>Note each segment involved</a:t>
            </a:r>
            <a:r>
              <a:rPr lang="en-US" sz="1700" dirty="0" smtClean="0">
                <a:solidFill>
                  <a:srgbClr val="002060"/>
                </a:solidFill>
              </a:rPr>
              <a:t> (see figures) for each limb affected; describe what is deficient or absent</a:t>
            </a:r>
          </a:p>
          <a:p>
            <a:pPr lvl="1">
              <a:buFont typeface="Wingdings" panose="05000000000000000000" pitchFamily="2" charset="2"/>
              <a:buChar char="q"/>
            </a:pPr>
            <a:r>
              <a:rPr lang="en-US" sz="1700" b="1" dirty="0" smtClean="0">
                <a:solidFill>
                  <a:srgbClr val="002060"/>
                </a:solidFill>
              </a:rPr>
              <a:t>Laterality</a:t>
            </a:r>
            <a:r>
              <a:rPr lang="en-US" sz="1700" dirty="0" smtClean="0">
                <a:solidFill>
                  <a:srgbClr val="002060"/>
                </a:solidFill>
              </a:rPr>
              <a:t>: right, left, or bilateral</a:t>
            </a:r>
          </a:p>
          <a:p>
            <a:pPr lvl="1">
              <a:buFont typeface="Wingdings" panose="05000000000000000000" pitchFamily="2" charset="2"/>
              <a:buChar char="q"/>
            </a:pPr>
            <a:r>
              <a:rPr lang="en-US" sz="1700" b="1" dirty="0" smtClean="0">
                <a:solidFill>
                  <a:srgbClr val="002060"/>
                </a:solidFill>
              </a:rPr>
              <a:t>Soft tissue nubbins</a:t>
            </a:r>
            <a:r>
              <a:rPr lang="en-US" sz="1700" dirty="0" smtClean="0">
                <a:solidFill>
                  <a:srgbClr val="002060"/>
                </a:solidFill>
              </a:rPr>
              <a:t>: present vs. absent (in transverse defects)</a:t>
            </a:r>
          </a:p>
          <a:p>
            <a:pPr lvl="1">
              <a:buFont typeface="Wingdings" panose="05000000000000000000" pitchFamily="2" charset="2"/>
              <a:buChar char="q"/>
            </a:pPr>
            <a:r>
              <a:rPr lang="en-US" sz="1700" b="1" dirty="0" smtClean="0">
                <a:solidFill>
                  <a:srgbClr val="002060"/>
                </a:solidFill>
              </a:rPr>
              <a:t>Amniotic band and/or soft tissue ring constriction</a:t>
            </a:r>
            <a:r>
              <a:rPr lang="en-US" sz="1700" dirty="0" smtClean="0">
                <a:solidFill>
                  <a:srgbClr val="002060"/>
                </a:solidFill>
              </a:rPr>
              <a:t>: present vs. absent</a:t>
            </a:r>
          </a:p>
          <a:p>
            <a:pPr>
              <a:buFont typeface="Wingdings" panose="05000000000000000000" pitchFamily="2" charset="2"/>
              <a:buChar char="q"/>
            </a:pPr>
            <a:r>
              <a:rPr lang="en-US" sz="1700" b="1" dirty="0" smtClean="0">
                <a:solidFill>
                  <a:srgbClr val="002060"/>
                </a:solidFill>
              </a:rPr>
              <a:t>Photographs</a:t>
            </a:r>
            <a:r>
              <a:rPr lang="en-US" sz="1700" dirty="0" smtClean="0">
                <a:solidFill>
                  <a:srgbClr val="002060"/>
                </a:solidFill>
              </a:rPr>
              <a:t>: crucial for review and classification </a:t>
            </a:r>
          </a:p>
          <a:p>
            <a:pPr>
              <a:buFont typeface="Wingdings" panose="05000000000000000000" pitchFamily="2" charset="2"/>
              <a:buChar char="q"/>
            </a:pPr>
            <a:r>
              <a:rPr lang="en-US" sz="1700" b="1" dirty="0" smtClean="0">
                <a:solidFill>
                  <a:srgbClr val="002060"/>
                </a:solidFill>
              </a:rPr>
              <a:t>Radiographs</a:t>
            </a:r>
            <a:r>
              <a:rPr lang="en-US" sz="1700" dirty="0" smtClean="0">
                <a:solidFill>
                  <a:srgbClr val="002060"/>
                </a:solidFill>
              </a:rPr>
              <a:t>: crucial for review and classification (at times even more than photographs)</a:t>
            </a:r>
          </a:p>
          <a:p>
            <a:pPr marL="285750" indent="-285750">
              <a:lnSpc>
                <a:spcPct val="120000"/>
              </a:lnSpc>
              <a:buFont typeface="Wingdings" panose="05000000000000000000" pitchFamily="2" charset="2"/>
              <a:buChar char="q"/>
              <a:defRPr/>
            </a:pPr>
            <a:r>
              <a:rPr lang="en-US" sz="1700" b="1" dirty="0" smtClean="0">
                <a:solidFill>
                  <a:srgbClr val="002060"/>
                </a:solidFill>
              </a:rPr>
              <a:t> </a:t>
            </a:r>
            <a:r>
              <a:rPr lang="en-US" sz="1700" b="1" dirty="0">
                <a:solidFill>
                  <a:srgbClr val="002060"/>
                </a:solidFill>
              </a:rPr>
              <a:t>Additional anomalies</a:t>
            </a:r>
            <a:r>
              <a:rPr lang="en-US" sz="1700" dirty="0">
                <a:solidFill>
                  <a:srgbClr val="002060"/>
                </a:solidFill>
              </a:rPr>
              <a:t>: describe evaluations and </a:t>
            </a:r>
            <a:r>
              <a:rPr lang="en-US" sz="1700" dirty="0" smtClean="0">
                <a:solidFill>
                  <a:srgbClr val="002060"/>
                </a:solidFill>
              </a:rPr>
              <a:t>findings</a:t>
            </a:r>
          </a:p>
          <a:p>
            <a:pPr marL="685800" lvl="1">
              <a:lnSpc>
                <a:spcPct val="120000"/>
              </a:lnSpc>
              <a:buFont typeface="Wingdings" panose="05000000000000000000" pitchFamily="2" charset="2"/>
              <a:buChar char="q"/>
              <a:defRPr/>
            </a:pPr>
            <a:r>
              <a:rPr lang="en-US" sz="1700" dirty="0" smtClean="0">
                <a:solidFill>
                  <a:srgbClr val="002060"/>
                </a:solidFill>
              </a:rPr>
              <a:t>Also note structures evaluated and found normal:  (i.e., heart, kidneys, gastrointestinal system, genitalia</a:t>
            </a:r>
            <a:r>
              <a:rPr lang="en-US" sz="1700" dirty="0">
                <a:solidFill>
                  <a:srgbClr val="002060"/>
                </a:solidFill>
              </a:rPr>
              <a:t>)</a:t>
            </a:r>
          </a:p>
          <a:p>
            <a:pPr lvl="0">
              <a:spcAft>
                <a:spcPts val="600"/>
              </a:spcAft>
              <a:buFont typeface="Wingdings" panose="05000000000000000000" pitchFamily="2" charset="2"/>
              <a:buChar char="q"/>
            </a:pPr>
            <a:r>
              <a:rPr lang="en-US" sz="1700" b="1" dirty="0">
                <a:solidFill>
                  <a:srgbClr val="002060"/>
                </a:solidFill>
              </a:rPr>
              <a:t>Specialty consultations: </a:t>
            </a:r>
            <a:r>
              <a:rPr lang="en-US" sz="1700" dirty="0">
                <a:solidFill>
                  <a:srgbClr val="002060"/>
                </a:solidFill>
              </a:rPr>
              <a:t>report which were done (including </a:t>
            </a:r>
            <a:r>
              <a:rPr lang="en-US" sz="1700" dirty="0" smtClean="0">
                <a:solidFill>
                  <a:srgbClr val="002060"/>
                </a:solidFill>
              </a:rPr>
              <a:t>genetics and orthopedics)  </a:t>
            </a:r>
            <a:r>
              <a:rPr lang="en-US" sz="1700" dirty="0">
                <a:solidFill>
                  <a:srgbClr val="002060"/>
                </a:solidFill>
              </a:rPr>
              <a:t>and </a:t>
            </a:r>
            <a:r>
              <a:rPr lang="en-US" sz="1700" dirty="0" smtClean="0">
                <a:solidFill>
                  <a:srgbClr val="002060"/>
                </a:solidFill>
              </a:rPr>
              <a:t>results</a:t>
            </a:r>
            <a:endParaRPr lang="en-US" sz="1700" dirty="0">
              <a:solidFill>
                <a:srgbClr val="002060"/>
              </a:solidFill>
            </a:endParaRPr>
          </a:p>
        </p:txBody>
      </p:sp>
      <p:sp>
        <p:nvSpPr>
          <p:cNvPr id="4" name="13 Rectángulo"/>
          <p:cNvSpPr/>
          <p:nvPr/>
        </p:nvSpPr>
        <p:spPr>
          <a:xfrm>
            <a:off x="5940152" y="1442366"/>
            <a:ext cx="3076888" cy="2031325"/>
          </a:xfrm>
          <a:prstGeom prst="rect">
            <a:avLst/>
          </a:prstGeom>
          <a:ln w="28575">
            <a:solidFill>
              <a:srgbClr val="002060"/>
            </a:solidFill>
          </a:ln>
        </p:spPr>
        <p:txBody>
          <a:bodyPr wrap="square">
            <a:spAutoFit/>
          </a:bodyPr>
          <a:lstStyle/>
          <a:p>
            <a:pPr algn="ctr"/>
            <a:r>
              <a:rPr lang="en-US" b="1" dirty="0" smtClean="0">
                <a:solidFill>
                  <a:srgbClr val="002060"/>
                </a:solidFill>
              </a:rPr>
              <a:t>Coding </a:t>
            </a:r>
          </a:p>
          <a:p>
            <a:pPr algn="ctr"/>
            <a:r>
              <a:rPr lang="en-US" b="1" dirty="0" smtClean="0">
                <a:solidFill>
                  <a:srgbClr val="002060"/>
                </a:solidFill>
              </a:rPr>
              <a:t>ICD-10 </a:t>
            </a:r>
            <a:r>
              <a:rPr lang="en-US" b="1" dirty="0">
                <a:solidFill>
                  <a:srgbClr val="002060"/>
                </a:solidFill>
              </a:rPr>
              <a:t>or ICD-10 </a:t>
            </a:r>
            <a:r>
              <a:rPr lang="en-US" b="1" dirty="0" smtClean="0">
                <a:solidFill>
                  <a:srgbClr val="002060"/>
                </a:solidFill>
              </a:rPr>
              <a:t>RCPCH</a:t>
            </a:r>
          </a:p>
          <a:p>
            <a:endParaRPr lang="en-US" b="1" dirty="0">
              <a:solidFill>
                <a:srgbClr val="002060"/>
              </a:solidFill>
            </a:endParaRPr>
          </a:p>
          <a:p>
            <a:r>
              <a:rPr lang="en-US" b="1" dirty="0" smtClean="0">
                <a:solidFill>
                  <a:srgbClr val="002060"/>
                </a:solidFill>
              </a:rPr>
              <a:t>Use figures on the next four slides to identify the most similar to the observed case</a:t>
            </a:r>
          </a:p>
          <a:p>
            <a:endParaRPr lang="en-US" b="1" dirty="0">
              <a:solidFill>
                <a:srgbClr val="002060"/>
              </a:solidFill>
            </a:endParaRPr>
          </a:p>
        </p:txBody>
      </p:sp>
    </p:spTree>
    <p:extLst>
      <p:ext uri="{BB962C8B-B14F-4D97-AF65-F5344CB8AC3E}">
        <p14:creationId xmlns:p14="http://schemas.microsoft.com/office/powerpoint/2010/main" val="3144792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llustration - Coding Upper Limb Deficiencies" title="Illustration - Coding Upper Limb"/>
          <p:cNvPicPr>
            <a:picLocks noChangeAspect="1" noChangeArrowheads="1"/>
          </p:cNvPicPr>
          <p:nvPr/>
        </p:nvPicPr>
        <p:blipFill>
          <a:blip r:embed="rId3" cstate="print"/>
          <a:srcRect l="38366" t="22906" r="23152" b="23000"/>
          <a:stretch>
            <a:fillRect/>
          </a:stretch>
        </p:blipFill>
        <p:spPr bwMode="auto">
          <a:xfrm>
            <a:off x="107504" y="29847"/>
            <a:ext cx="8856984" cy="6832387"/>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2702461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Illustration - Coding Hand Deficiency" title="Illustration - Coding Hand Deficiency"/>
          <p:cNvPicPr>
            <a:picLocks noChangeAspect="1" noChangeArrowheads="1"/>
          </p:cNvPicPr>
          <p:nvPr/>
        </p:nvPicPr>
        <p:blipFill>
          <a:blip r:embed="rId3" cstate="print"/>
          <a:srcRect l="37767" t="23509" r="21999" b="22542"/>
          <a:stretch>
            <a:fillRect/>
          </a:stretch>
        </p:blipFill>
        <p:spPr bwMode="auto">
          <a:xfrm>
            <a:off x="144016" y="116632"/>
            <a:ext cx="8820472" cy="6652729"/>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3365771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llustration - Coding Lower Limb Deficiencies" title="Illustration - Coding Lower Limb Deficiencies"/>
          <p:cNvPicPr>
            <a:picLocks noChangeAspect="1" noChangeArrowheads="1"/>
          </p:cNvPicPr>
          <p:nvPr/>
        </p:nvPicPr>
        <p:blipFill>
          <a:blip r:embed="rId3" cstate="print"/>
          <a:srcRect l="38065" t="23080" r="21480" b="22979"/>
          <a:stretch>
            <a:fillRect/>
          </a:stretch>
        </p:blipFill>
        <p:spPr bwMode="auto">
          <a:xfrm>
            <a:off x="98487" y="61315"/>
            <a:ext cx="8964488" cy="6723366"/>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1801179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Illustration - Coding Foot Deficiencies" title="Illustration - Coding Foot Deficiencies"/>
          <p:cNvPicPr>
            <a:picLocks noChangeAspect="1" noChangeArrowheads="1"/>
          </p:cNvPicPr>
          <p:nvPr/>
        </p:nvPicPr>
        <p:blipFill>
          <a:blip r:embed="rId3" cstate="print"/>
          <a:srcRect l="37809" t="23135" r="22257" b="22947"/>
          <a:stretch>
            <a:fillRect/>
          </a:stretch>
        </p:blipFill>
        <p:spPr bwMode="auto">
          <a:xfrm>
            <a:off x="47071" y="11574"/>
            <a:ext cx="9001000" cy="6836161"/>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412673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0EA680-D336-4FF7-8B7A-9848BB0A1C32}" type="slidenum">
              <a:rPr lang="en-US" smtClean="0"/>
              <a:pPr/>
              <a:t>25</a:t>
            </a:fld>
            <a:endParaRPr lang="en-US" dirty="0"/>
          </a:p>
        </p:txBody>
      </p:sp>
      <p:sp>
        <p:nvSpPr>
          <p:cNvPr id="2" name="Title 1"/>
          <p:cNvSpPr>
            <a:spLocks noGrp="1"/>
          </p:cNvSpPr>
          <p:nvPr>
            <p:ph type="title"/>
          </p:nvPr>
        </p:nvSpPr>
        <p:spPr>
          <a:xfrm>
            <a:off x="457200" y="116632"/>
            <a:ext cx="8219256" cy="778098"/>
          </a:xfrm>
        </p:spPr>
        <p:txBody>
          <a:bodyPr>
            <a:normAutofit fontScale="90000"/>
          </a:bodyPr>
          <a:lstStyle/>
          <a:p>
            <a:pPr algn="ctr"/>
            <a:r>
              <a:rPr lang="en-US" sz="3600" b="1" dirty="0" smtClean="0">
                <a:solidFill>
                  <a:srgbClr val="002060"/>
                </a:solidFill>
                <a:latin typeface="+mn-lt"/>
              </a:rPr>
              <a:t>Limb Deficiency Coding and Classification Tool</a:t>
            </a:r>
            <a:br>
              <a:rPr lang="en-US" sz="3600" b="1" dirty="0" smtClean="0">
                <a:solidFill>
                  <a:srgbClr val="002060"/>
                </a:solidFill>
                <a:latin typeface="+mn-lt"/>
              </a:rPr>
            </a:br>
            <a:r>
              <a:rPr lang="en-US" sz="1800" dirty="0">
                <a:solidFill>
                  <a:srgbClr val="002060"/>
                </a:solidFill>
                <a:latin typeface="+mn-lt"/>
              </a:rPr>
              <a:t>P</a:t>
            </a:r>
            <a:r>
              <a:rPr lang="en-US" sz="1800" dirty="0" smtClean="0">
                <a:solidFill>
                  <a:srgbClr val="002060"/>
                </a:solidFill>
                <a:latin typeface="+mn-lt"/>
              </a:rPr>
              <a:t>rovides a mapping from codes to the main classification groups for analysis</a:t>
            </a:r>
            <a:endParaRPr lang="en-US" sz="1800" dirty="0">
              <a:solidFill>
                <a:srgbClr val="002060"/>
              </a:solidFill>
              <a:latin typeface="+mn-lt"/>
            </a:endParaRPr>
          </a:p>
        </p:txBody>
      </p:sp>
      <p:graphicFrame>
        <p:nvGraphicFramePr>
          <p:cNvPr id="4" name="Content Placeholder 3" descr="Table - Limb Deficiency Coding and Classification Tool" title="Table - Limb Deficiency Coding"/>
          <p:cNvGraphicFramePr>
            <a:graphicFrameLocks noGrp="1"/>
          </p:cNvGraphicFramePr>
          <p:nvPr>
            <p:ph idx="1"/>
            <p:extLst>
              <p:ext uri="{D42A27DB-BD31-4B8C-83A1-F6EECF244321}">
                <p14:modId xmlns:p14="http://schemas.microsoft.com/office/powerpoint/2010/main" val="1514830988"/>
              </p:ext>
            </p:extLst>
          </p:nvPr>
        </p:nvGraphicFramePr>
        <p:xfrm>
          <a:off x="457200" y="939120"/>
          <a:ext cx="8229600" cy="5730240"/>
        </p:xfrm>
        <a:graphic>
          <a:graphicData uri="http://schemas.openxmlformats.org/drawingml/2006/table">
            <a:tbl>
              <a:tblPr firstRow="1" bandRow="1">
                <a:tableStyleId>{5C22544A-7EE6-4342-B048-85BDC9FD1C3A}</a:tableStyleId>
              </a:tblPr>
              <a:tblGrid>
                <a:gridCol w="1234480"/>
                <a:gridCol w="2880320"/>
                <a:gridCol w="1296144"/>
                <a:gridCol w="2818656"/>
              </a:tblGrid>
              <a:tr h="370840">
                <a:tc>
                  <a:txBody>
                    <a:bodyPr/>
                    <a:lstStyle/>
                    <a:p>
                      <a:r>
                        <a:rPr lang="en-US" dirty="0" smtClean="0">
                          <a:solidFill>
                            <a:schemeClr val="bg1"/>
                          </a:solidFill>
                        </a:rPr>
                        <a:t>Code</a:t>
                      </a:r>
                      <a:endParaRPr lang="en-US" dirty="0">
                        <a:solidFill>
                          <a:schemeClr val="bg1"/>
                        </a:solidFill>
                      </a:endParaRPr>
                    </a:p>
                  </a:txBody>
                  <a:tcPr/>
                </a:tc>
                <a:tc>
                  <a:txBody>
                    <a:bodyPr/>
                    <a:lstStyle/>
                    <a:p>
                      <a:r>
                        <a:rPr lang="en-US" dirty="0" smtClean="0">
                          <a:solidFill>
                            <a:schemeClr val="bg1"/>
                          </a:solidFill>
                        </a:rPr>
                        <a:t>Upper limb</a:t>
                      </a:r>
                      <a:endParaRPr lang="en-US" dirty="0">
                        <a:solidFill>
                          <a:schemeClr val="bg1"/>
                        </a:solidFill>
                      </a:endParaRPr>
                    </a:p>
                  </a:txBody>
                  <a:tcPr/>
                </a:tc>
                <a:tc>
                  <a:txBody>
                    <a:bodyPr/>
                    <a:lstStyle/>
                    <a:p>
                      <a:r>
                        <a:rPr lang="en-US" dirty="0" smtClean="0">
                          <a:solidFill>
                            <a:schemeClr val="bg1"/>
                          </a:solidFill>
                        </a:rPr>
                        <a:t>Code</a:t>
                      </a:r>
                      <a:endParaRPr lang="en-US" dirty="0">
                        <a:solidFill>
                          <a:schemeClr val="bg1"/>
                        </a:solidFill>
                      </a:endParaRPr>
                    </a:p>
                  </a:txBody>
                  <a:tcPr/>
                </a:tc>
                <a:tc>
                  <a:txBody>
                    <a:bodyPr/>
                    <a:lstStyle/>
                    <a:p>
                      <a:r>
                        <a:rPr lang="en-US" dirty="0" smtClean="0">
                          <a:solidFill>
                            <a:schemeClr val="bg1"/>
                          </a:solidFill>
                        </a:rPr>
                        <a:t>Lower limb</a:t>
                      </a:r>
                      <a:endParaRPr lang="en-US" dirty="0">
                        <a:solidFill>
                          <a:schemeClr val="bg1"/>
                        </a:solidFill>
                      </a:endParaRPr>
                    </a:p>
                  </a:txBody>
                  <a:tcPr/>
                </a:tc>
              </a:tr>
              <a:tr h="370840">
                <a:tc>
                  <a:txBody>
                    <a:bodyPr/>
                    <a:lstStyle/>
                    <a:p>
                      <a:r>
                        <a:rPr lang="en-US" dirty="0" smtClean="0">
                          <a:solidFill>
                            <a:srgbClr val="002060"/>
                          </a:solidFill>
                        </a:rPr>
                        <a:t>Q71.0</a:t>
                      </a:r>
                      <a:endParaRPr lang="en-US" dirty="0">
                        <a:solidFill>
                          <a:srgbClr val="002060"/>
                        </a:solidFill>
                      </a:endParaRPr>
                    </a:p>
                  </a:txBody>
                  <a:tcPr/>
                </a:tc>
                <a:tc>
                  <a:txBody>
                    <a:bodyPr/>
                    <a:lstStyle/>
                    <a:p>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c>
                  <a:txBody>
                    <a:bodyPr/>
                    <a:lstStyle/>
                    <a:p>
                      <a:r>
                        <a:rPr lang="en-US" dirty="0" smtClean="0">
                          <a:solidFill>
                            <a:srgbClr val="002060"/>
                          </a:solidFill>
                        </a:rPr>
                        <a:t>Q.72</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r>
              <a:tr h="370840">
                <a:tc>
                  <a:txBody>
                    <a:bodyPr/>
                    <a:lstStyle/>
                    <a:p>
                      <a:r>
                        <a:rPr lang="en-US" dirty="0" smtClean="0">
                          <a:solidFill>
                            <a:srgbClr val="002060"/>
                          </a:solidFill>
                        </a:rPr>
                        <a:t>Q71.1A</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 intercalary, typical phocomelia</a:t>
                      </a:r>
                      <a:endParaRPr lang="en-US" dirty="0">
                        <a:solidFill>
                          <a:srgbClr val="002060"/>
                        </a:solidFill>
                      </a:endParaRPr>
                    </a:p>
                  </a:txBody>
                  <a:tcPr/>
                </a:tc>
                <a:tc>
                  <a:txBody>
                    <a:bodyPr/>
                    <a:lstStyle/>
                    <a:p>
                      <a:r>
                        <a:rPr lang="en-US" dirty="0" smtClean="0">
                          <a:solidFill>
                            <a:srgbClr val="002060"/>
                          </a:solidFill>
                        </a:rPr>
                        <a:t>Q72.1A</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 intercalary, typical phocomelia</a:t>
                      </a:r>
                      <a:endParaRPr lang="en-US" dirty="0">
                        <a:solidFill>
                          <a:srgbClr val="002060"/>
                        </a:solidFill>
                      </a:endParaRPr>
                    </a:p>
                  </a:txBody>
                  <a:tcPr/>
                </a:tc>
              </a:tr>
              <a:tr h="370840">
                <a:tc>
                  <a:txBody>
                    <a:bodyPr/>
                    <a:lstStyle/>
                    <a:p>
                      <a:r>
                        <a:rPr lang="en-US" dirty="0" smtClean="0">
                          <a:solidFill>
                            <a:srgbClr val="002060"/>
                          </a:solidFill>
                        </a:rPr>
                        <a:t>Q71.1B</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 intercalary, atypical phocomelia</a:t>
                      </a:r>
                      <a:endParaRPr lang="en-US" dirty="0">
                        <a:solidFill>
                          <a:srgbClr val="002060"/>
                        </a:solidFill>
                      </a:endParaRPr>
                    </a:p>
                  </a:txBody>
                  <a:tcPr/>
                </a:tc>
                <a:tc>
                  <a:txBody>
                    <a:bodyPr/>
                    <a:lstStyle/>
                    <a:p>
                      <a:r>
                        <a:rPr lang="en-US" dirty="0" smtClean="0">
                          <a:solidFill>
                            <a:srgbClr val="002060"/>
                          </a:solidFill>
                        </a:rPr>
                        <a:t>Q72.1B</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 intercalary, atypical phocomelia</a:t>
                      </a:r>
                      <a:endParaRPr lang="en-US" dirty="0">
                        <a:solidFill>
                          <a:srgbClr val="002060"/>
                        </a:solidFill>
                      </a:endParaRPr>
                    </a:p>
                  </a:txBody>
                  <a:tcPr/>
                </a:tc>
              </a:tr>
              <a:tr h="370840">
                <a:tc>
                  <a:txBody>
                    <a:bodyPr/>
                    <a:lstStyle/>
                    <a:p>
                      <a:r>
                        <a:rPr lang="en-US" dirty="0" smtClean="0">
                          <a:solidFill>
                            <a:srgbClr val="002060"/>
                          </a:solidFill>
                        </a:rPr>
                        <a:t>Q71.2</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c>
                  <a:txBody>
                    <a:bodyPr/>
                    <a:lstStyle/>
                    <a:p>
                      <a:r>
                        <a:rPr lang="en-US" dirty="0" smtClean="0">
                          <a:solidFill>
                            <a:srgbClr val="002060"/>
                          </a:solidFill>
                        </a:rPr>
                        <a:t>Q72.2</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r>
              <a:tr h="370840">
                <a:tc>
                  <a:txBody>
                    <a:bodyPr/>
                    <a:lstStyle/>
                    <a:p>
                      <a:r>
                        <a:rPr lang="en-US" dirty="0" smtClean="0">
                          <a:solidFill>
                            <a:srgbClr val="002060"/>
                          </a:solidFill>
                        </a:rPr>
                        <a:t>Q71.3</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c>
                  <a:txBody>
                    <a:bodyPr/>
                    <a:lstStyle/>
                    <a:p>
                      <a:r>
                        <a:rPr lang="en-US" dirty="0" smtClean="0">
                          <a:solidFill>
                            <a:srgbClr val="002060"/>
                          </a:solidFill>
                        </a:rPr>
                        <a:t>Q72.3</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r>
              <a:tr h="370840">
                <a:tc>
                  <a:txBody>
                    <a:bodyPr/>
                    <a:lstStyle/>
                    <a:p>
                      <a:r>
                        <a:rPr lang="en-US" dirty="0" smtClean="0">
                          <a:solidFill>
                            <a:srgbClr val="002060"/>
                          </a:solidFill>
                        </a:rPr>
                        <a:t>Q71.30</a:t>
                      </a:r>
                      <a:endParaRPr lang="en-US" dirty="0">
                        <a:solidFill>
                          <a:srgbClr val="002060"/>
                        </a:solidFill>
                      </a:endParaRPr>
                    </a:p>
                  </a:txBody>
                  <a:tcPr/>
                </a:tc>
                <a:tc>
                  <a:txBody>
                    <a:bodyPr/>
                    <a:lstStyle/>
                    <a:p>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c>
                  <a:txBody>
                    <a:bodyPr/>
                    <a:lstStyle/>
                    <a:p>
                      <a:r>
                        <a:rPr lang="en-US" dirty="0" smtClean="0">
                          <a:solidFill>
                            <a:srgbClr val="002060"/>
                          </a:solidFill>
                        </a:rPr>
                        <a:t>Q72.30</a:t>
                      </a:r>
                      <a:endParaRPr lang="en-US" dirty="0">
                        <a:solidFill>
                          <a:srgbClr val="002060"/>
                        </a:solidFill>
                      </a:endParaRPr>
                    </a:p>
                  </a:txBody>
                  <a:tcPr/>
                </a:tc>
                <a:tc>
                  <a:txBody>
                    <a:bodyPr/>
                    <a:lstStyle/>
                    <a:p>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r>
              <a:tr h="370840">
                <a:tc>
                  <a:txBody>
                    <a:bodyPr/>
                    <a:lstStyle/>
                    <a:p>
                      <a:r>
                        <a:rPr lang="en-US" dirty="0" smtClean="0">
                          <a:solidFill>
                            <a:srgbClr val="002060"/>
                          </a:solidFill>
                        </a:rPr>
                        <a:t>Q71.30A</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c>
                  <a:txBody>
                    <a:bodyPr/>
                    <a:lstStyle/>
                    <a:p>
                      <a:r>
                        <a:rPr lang="en-US" dirty="0" smtClean="0">
                          <a:solidFill>
                            <a:srgbClr val="002060"/>
                          </a:solidFill>
                        </a:rPr>
                        <a:t>Q72.30A</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r>
              <a:tr h="370840">
                <a:tc>
                  <a:txBody>
                    <a:bodyPr/>
                    <a:lstStyle/>
                    <a:p>
                      <a:r>
                        <a:rPr lang="en-US" dirty="0" smtClean="0">
                          <a:solidFill>
                            <a:srgbClr val="002060"/>
                          </a:solidFill>
                        </a:rPr>
                        <a:t>Q71.30B</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c>
                  <a:txBody>
                    <a:bodyPr/>
                    <a:lstStyle/>
                    <a:p>
                      <a:r>
                        <a:rPr lang="en-US" dirty="0" smtClean="0">
                          <a:solidFill>
                            <a:srgbClr val="002060"/>
                          </a:solidFill>
                        </a:rPr>
                        <a:t>Q72.30B</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Transverse</a:t>
                      </a:r>
                      <a:r>
                        <a:rPr lang="en-US" baseline="0" dirty="0" smtClean="0">
                          <a:solidFill>
                            <a:srgbClr val="002060"/>
                          </a:solidFill>
                        </a:rPr>
                        <a:t> terminal</a:t>
                      </a:r>
                      <a:endParaRPr lang="en-US" dirty="0">
                        <a:solidFill>
                          <a:srgbClr val="002060"/>
                        </a:solidFill>
                      </a:endParaRPr>
                    </a:p>
                  </a:txBody>
                  <a:tcPr/>
                </a:tc>
              </a:tr>
              <a:tr h="370840">
                <a:tc>
                  <a:txBody>
                    <a:bodyPr/>
                    <a:lstStyle/>
                    <a:p>
                      <a:r>
                        <a:rPr lang="en-US" dirty="0" smtClean="0">
                          <a:solidFill>
                            <a:srgbClr val="002060"/>
                          </a:solidFill>
                        </a:rPr>
                        <a:t>Q71.4</a:t>
                      </a:r>
                      <a:endParaRPr lang="en-US" dirty="0">
                        <a:solidFill>
                          <a:srgbClr val="002060"/>
                        </a:solidFill>
                      </a:endParaRPr>
                    </a:p>
                  </a:txBody>
                  <a:tcPr/>
                </a:tc>
                <a:tc>
                  <a:txBody>
                    <a:bodyPr/>
                    <a:lstStyle/>
                    <a:p>
                      <a:r>
                        <a:rPr lang="en-US" dirty="0" smtClean="0">
                          <a:solidFill>
                            <a:srgbClr val="002060"/>
                          </a:solidFill>
                        </a:rPr>
                        <a:t>Longitudinal preaxial</a:t>
                      </a:r>
                      <a:endParaRPr lang="en-US" dirty="0">
                        <a:solidFill>
                          <a:srgbClr val="002060"/>
                        </a:solidFill>
                      </a:endParaRPr>
                    </a:p>
                  </a:txBody>
                  <a:tcPr/>
                </a:tc>
                <a:tc>
                  <a:txBody>
                    <a:bodyPr/>
                    <a:lstStyle/>
                    <a:p>
                      <a:r>
                        <a:rPr lang="en-US" dirty="0" smtClean="0">
                          <a:solidFill>
                            <a:srgbClr val="002060"/>
                          </a:solidFill>
                        </a:rPr>
                        <a:t>Q72.4</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Longitudinal preaxial</a:t>
                      </a:r>
                      <a:endParaRPr lang="en-US" dirty="0">
                        <a:solidFill>
                          <a:srgbClr val="002060"/>
                        </a:solidFill>
                      </a:endParaRPr>
                    </a:p>
                  </a:txBody>
                  <a:tcPr/>
                </a:tc>
              </a:tr>
              <a:tr h="370840">
                <a:tc>
                  <a:txBody>
                    <a:bodyPr/>
                    <a:lstStyle/>
                    <a:p>
                      <a:r>
                        <a:rPr lang="en-US" dirty="0" smtClean="0">
                          <a:solidFill>
                            <a:srgbClr val="002060"/>
                          </a:solidFill>
                        </a:rPr>
                        <a:t>Q71.31</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Longitudinal preaxial</a:t>
                      </a:r>
                      <a:endParaRPr lang="en-US" dirty="0">
                        <a:solidFill>
                          <a:srgbClr val="002060"/>
                        </a:solidFill>
                      </a:endParaRPr>
                    </a:p>
                  </a:txBody>
                  <a:tcPr/>
                </a:tc>
                <a:tc>
                  <a:txBody>
                    <a:bodyPr/>
                    <a:lstStyle/>
                    <a:p>
                      <a:r>
                        <a:rPr lang="en-US" dirty="0" smtClean="0">
                          <a:solidFill>
                            <a:srgbClr val="002060"/>
                          </a:solidFill>
                        </a:rPr>
                        <a:t>Q72.31</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Longitudinal preaxial</a:t>
                      </a:r>
                      <a:endParaRPr lang="en-US" dirty="0">
                        <a:solidFill>
                          <a:srgbClr val="002060"/>
                        </a:solidFill>
                      </a:endParaRPr>
                    </a:p>
                  </a:txBody>
                  <a:tcPr/>
                </a:tc>
              </a:tr>
              <a:tr h="370840">
                <a:tc>
                  <a:txBody>
                    <a:bodyPr/>
                    <a:lstStyle/>
                    <a:p>
                      <a:r>
                        <a:rPr lang="en-US" dirty="0" smtClean="0">
                          <a:solidFill>
                            <a:srgbClr val="002060"/>
                          </a:solidFill>
                        </a:rPr>
                        <a:t>Q71.5</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Longitudinal postaxial</a:t>
                      </a:r>
                      <a:endParaRPr lang="en-US" dirty="0">
                        <a:solidFill>
                          <a:srgbClr val="002060"/>
                        </a:solidFill>
                      </a:endParaRPr>
                    </a:p>
                  </a:txBody>
                  <a:tcPr/>
                </a:tc>
                <a:tc>
                  <a:txBody>
                    <a:bodyPr/>
                    <a:lstStyle/>
                    <a:p>
                      <a:r>
                        <a:rPr lang="en-US" dirty="0" smtClean="0">
                          <a:solidFill>
                            <a:srgbClr val="002060"/>
                          </a:solidFill>
                        </a:rPr>
                        <a:t>Q72.5</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Longitudinal preaxial</a:t>
                      </a:r>
                      <a:endParaRPr lang="en-US" dirty="0">
                        <a:solidFill>
                          <a:srgbClr val="002060"/>
                        </a:solidFill>
                      </a:endParaRPr>
                    </a:p>
                  </a:txBody>
                  <a:tcPr/>
                </a:tc>
              </a:tr>
              <a:tr h="370840">
                <a:tc>
                  <a:txBody>
                    <a:bodyPr/>
                    <a:lstStyle/>
                    <a:p>
                      <a:r>
                        <a:rPr lang="en-US" dirty="0" smtClean="0">
                          <a:solidFill>
                            <a:srgbClr val="002060"/>
                          </a:solidFill>
                        </a:rPr>
                        <a:t>Q71.6</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Longitudinal axial, split hand</a:t>
                      </a:r>
                      <a:endParaRPr lang="en-US" dirty="0">
                        <a:solidFill>
                          <a:srgbClr val="002060"/>
                        </a:solidFill>
                      </a:endParaRPr>
                    </a:p>
                  </a:txBody>
                  <a:tcPr/>
                </a:tc>
                <a:tc>
                  <a:txBody>
                    <a:bodyPr/>
                    <a:lstStyle/>
                    <a:p>
                      <a:r>
                        <a:rPr lang="en-US" dirty="0" smtClean="0">
                          <a:solidFill>
                            <a:srgbClr val="002060"/>
                          </a:solidFill>
                        </a:rPr>
                        <a:t>Q72.6</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Longitudinal postaxial</a:t>
                      </a:r>
                      <a:endParaRPr lang="en-US" dirty="0">
                        <a:solidFill>
                          <a:srgbClr val="002060"/>
                        </a:solidFill>
                      </a:endParaRPr>
                    </a:p>
                  </a:txBody>
                  <a:tcPr/>
                </a:tc>
              </a:tr>
              <a:tr h="370840">
                <a:tc>
                  <a:txBody>
                    <a:bodyPr/>
                    <a:lstStyle/>
                    <a:p>
                      <a:endParaRPr lang="en-US" dirty="0">
                        <a:solidFill>
                          <a:srgbClr val="002060"/>
                        </a:solidFill>
                      </a:endParaRPr>
                    </a:p>
                  </a:txBody>
                  <a:tcPr/>
                </a:tc>
                <a:tc>
                  <a:txBody>
                    <a:bodyPr/>
                    <a:lstStyle/>
                    <a:p>
                      <a:endParaRPr lang="en-US" dirty="0">
                        <a:solidFill>
                          <a:srgbClr val="002060"/>
                        </a:solidFill>
                      </a:endParaRPr>
                    </a:p>
                  </a:txBody>
                  <a:tcPr/>
                </a:tc>
                <a:tc>
                  <a:txBody>
                    <a:bodyPr/>
                    <a:lstStyle/>
                    <a:p>
                      <a:r>
                        <a:rPr lang="en-US" dirty="0" smtClean="0">
                          <a:solidFill>
                            <a:srgbClr val="002060"/>
                          </a:solidFill>
                        </a:rPr>
                        <a:t>Q72.7</a:t>
                      </a:r>
                      <a:endParaRPr lang="en-US"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Longitudinal axial, split foot</a:t>
                      </a:r>
                      <a:endParaRPr lang="en-US" dirty="0">
                        <a:solidFill>
                          <a:srgbClr val="002060"/>
                        </a:solidFill>
                      </a:endParaRPr>
                    </a:p>
                  </a:txBody>
                  <a:tcPr/>
                </a:tc>
              </a:tr>
            </a:tbl>
          </a:graphicData>
        </a:graphic>
      </p:graphicFrame>
    </p:spTree>
    <p:extLst>
      <p:ext uri="{BB962C8B-B14F-4D97-AF65-F5344CB8AC3E}">
        <p14:creationId xmlns:p14="http://schemas.microsoft.com/office/powerpoint/2010/main" val="1379881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0EA680-D336-4FF7-8B7A-9848BB0A1C32}" type="slidenum">
              <a:rPr lang="en-US" smtClean="0"/>
              <a:pPr/>
              <a:t>26</a:t>
            </a:fld>
            <a:endParaRPr lang="en-US" dirty="0"/>
          </a:p>
        </p:txBody>
      </p:sp>
      <p:sp>
        <p:nvSpPr>
          <p:cNvPr id="2" name="Titolo 1"/>
          <p:cNvSpPr>
            <a:spLocks noGrp="1"/>
          </p:cNvSpPr>
          <p:nvPr>
            <p:ph type="title"/>
          </p:nvPr>
        </p:nvSpPr>
        <p:spPr>
          <a:xfrm>
            <a:off x="521723" y="116632"/>
            <a:ext cx="8229600" cy="432048"/>
          </a:xfrm>
        </p:spPr>
        <p:txBody>
          <a:bodyPr>
            <a:noAutofit/>
          </a:bodyPr>
          <a:lstStyle/>
          <a:p>
            <a:pPr algn="ctr"/>
            <a:r>
              <a:rPr lang="en-US" sz="3200" b="1" dirty="0" smtClean="0">
                <a:solidFill>
                  <a:srgbClr val="002060"/>
                </a:solidFill>
                <a:latin typeface="+mn-lt"/>
              </a:rPr>
              <a:t>Omphalocele</a:t>
            </a:r>
            <a:endParaRPr lang="en-US" sz="3200" b="1" dirty="0">
              <a:solidFill>
                <a:srgbClr val="002060"/>
              </a:solidFill>
              <a:latin typeface="+mn-lt"/>
              <a:ea typeface="Tahoma" pitchFamily="34" charset="0"/>
              <a:cs typeface="Tahoma" pitchFamily="34" charset="0"/>
            </a:endParaRPr>
          </a:p>
        </p:txBody>
      </p:sp>
      <p:sp>
        <p:nvSpPr>
          <p:cNvPr id="30" name="Segnaposto contenuto 2"/>
          <p:cNvSpPr txBox="1">
            <a:spLocks/>
          </p:cNvSpPr>
          <p:nvPr/>
        </p:nvSpPr>
        <p:spPr>
          <a:xfrm>
            <a:off x="251520" y="764704"/>
            <a:ext cx="5688382" cy="5976664"/>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solidFill>
                  <a:srgbClr val="002060"/>
                </a:solidFill>
              </a:rPr>
              <a:t>Checklist</a:t>
            </a:r>
          </a:p>
          <a:p>
            <a:pPr>
              <a:spcBef>
                <a:spcPts val="0"/>
              </a:spcBef>
              <a:buFont typeface="Wingdings" panose="05000000000000000000" pitchFamily="2" charset="2"/>
              <a:buChar char="q"/>
            </a:pPr>
            <a:r>
              <a:rPr lang="en-US" sz="1800" b="1" dirty="0" smtClean="0">
                <a:solidFill>
                  <a:srgbClr val="002060"/>
                </a:solidFill>
              </a:rPr>
              <a:t>Describe in detail</a:t>
            </a:r>
            <a:r>
              <a:rPr lang="en-US" sz="1800" dirty="0" smtClean="0">
                <a:solidFill>
                  <a:srgbClr val="002060"/>
                </a:solidFill>
              </a:rPr>
              <a:t>: do not limit to using “omphalocele” but add detail on the following elements</a:t>
            </a:r>
          </a:p>
          <a:p>
            <a:pPr lvl="1">
              <a:spcBef>
                <a:spcPts val="0"/>
              </a:spcBef>
              <a:buFont typeface="Wingdings" panose="05000000000000000000" pitchFamily="2" charset="2"/>
              <a:buChar char="q"/>
            </a:pPr>
            <a:r>
              <a:rPr lang="en-US" sz="1600" b="1" dirty="0" smtClean="0">
                <a:solidFill>
                  <a:srgbClr val="002060"/>
                </a:solidFill>
              </a:rPr>
              <a:t>Cord insertion: </a:t>
            </a:r>
            <a:r>
              <a:rPr lang="en-US" sz="1600" dirty="0" smtClean="0">
                <a:solidFill>
                  <a:srgbClr val="002060"/>
                </a:solidFill>
              </a:rPr>
              <a:t>describe if midline, over umbilicus</a:t>
            </a:r>
            <a:endParaRPr lang="en-US" sz="1600" b="1" dirty="0" smtClean="0">
              <a:solidFill>
                <a:srgbClr val="002060"/>
              </a:solidFill>
            </a:endParaRPr>
          </a:p>
          <a:p>
            <a:pPr lvl="1">
              <a:spcBef>
                <a:spcPts val="0"/>
              </a:spcBef>
              <a:buFont typeface="Wingdings" panose="05000000000000000000" pitchFamily="2" charset="2"/>
              <a:buChar char="q"/>
            </a:pPr>
            <a:r>
              <a:rPr lang="en-US" sz="1600" b="1" dirty="0" smtClean="0">
                <a:solidFill>
                  <a:srgbClr val="002060"/>
                </a:solidFill>
              </a:rPr>
              <a:t>Covering membranes</a:t>
            </a:r>
            <a:r>
              <a:rPr lang="en-US" sz="1600" dirty="0" smtClean="0">
                <a:solidFill>
                  <a:srgbClr val="002060"/>
                </a:solidFill>
              </a:rPr>
              <a:t>: yes/no, intact/ruptured</a:t>
            </a:r>
          </a:p>
          <a:p>
            <a:pPr lvl="1">
              <a:spcBef>
                <a:spcPts val="0"/>
              </a:spcBef>
              <a:buFont typeface="Wingdings" panose="05000000000000000000" pitchFamily="2" charset="2"/>
              <a:buChar char="q"/>
            </a:pPr>
            <a:r>
              <a:rPr lang="en-US" sz="1600" b="1" dirty="0" smtClean="0">
                <a:solidFill>
                  <a:srgbClr val="002060"/>
                </a:solidFill>
              </a:rPr>
              <a:t>Size</a:t>
            </a:r>
            <a:r>
              <a:rPr lang="en-US" sz="1600" dirty="0" smtClean="0">
                <a:solidFill>
                  <a:srgbClr val="002060"/>
                </a:solidFill>
              </a:rPr>
              <a:t>: measure/estimate (in centimeters)</a:t>
            </a:r>
          </a:p>
          <a:p>
            <a:pPr lvl="1">
              <a:spcBef>
                <a:spcPts val="0"/>
              </a:spcBef>
              <a:spcAft>
                <a:spcPts val="1200"/>
              </a:spcAft>
              <a:buFont typeface="Wingdings" panose="05000000000000000000" pitchFamily="2" charset="2"/>
              <a:buChar char="q"/>
            </a:pPr>
            <a:r>
              <a:rPr lang="en-US" sz="1600" b="1" dirty="0" smtClean="0">
                <a:solidFill>
                  <a:srgbClr val="002060"/>
                </a:solidFill>
              </a:rPr>
              <a:t>Extruded organs</a:t>
            </a:r>
            <a:r>
              <a:rPr lang="en-US" sz="1600" dirty="0" smtClean="0">
                <a:solidFill>
                  <a:srgbClr val="002060"/>
                </a:solidFill>
              </a:rPr>
              <a:t>: small intestine, liver, spleen, etc.</a:t>
            </a:r>
          </a:p>
          <a:p>
            <a:pPr marL="342900" lvl="1" indent="-342900">
              <a:spcBef>
                <a:spcPts val="0"/>
              </a:spcBef>
              <a:spcAft>
                <a:spcPts val="1200"/>
              </a:spcAft>
              <a:buFont typeface="Wingdings" panose="05000000000000000000" pitchFamily="2" charset="2"/>
              <a:buChar char="q"/>
            </a:pPr>
            <a:r>
              <a:rPr lang="en-US" sz="1800" b="1" dirty="0" smtClean="0">
                <a:solidFill>
                  <a:srgbClr val="002060"/>
                </a:solidFill>
              </a:rPr>
              <a:t>Photographs</a:t>
            </a:r>
            <a:r>
              <a:rPr lang="en-US" sz="1800" dirty="0" smtClean="0">
                <a:solidFill>
                  <a:srgbClr val="002060"/>
                </a:solidFill>
              </a:rPr>
              <a:t>: show clearly umbilical cord/membrane</a:t>
            </a:r>
          </a:p>
          <a:p>
            <a:pPr>
              <a:spcBef>
                <a:spcPts val="0"/>
              </a:spcBef>
              <a:spcAft>
                <a:spcPts val="1200"/>
              </a:spcAft>
              <a:buFont typeface="Wingdings" panose="05000000000000000000" pitchFamily="2" charset="2"/>
              <a:buChar char="q"/>
            </a:pPr>
            <a:r>
              <a:rPr lang="en-US" sz="1800" b="1" dirty="0" smtClean="0">
                <a:solidFill>
                  <a:srgbClr val="002060"/>
                </a:solidFill>
              </a:rPr>
              <a:t>Associated defects</a:t>
            </a:r>
            <a:r>
              <a:rPr lang="en-US" sz="1800" dirty="0" smtClean="0">
                <a:solidFill>
                  <a:srgbClr val="002060"/>
                </a:solidFill>
              </a:rPr>
              <a:t>: describe in detail </a:t>
            </a:r>
          </a:p>
          <a:p>
            <a:pPr>
              <a:spcBef>
                <a:spcPts val="0"/>
              </a:spcBef>
              <a:spcAft>
                <a:spcPts val="1200"/>
              </a:spcAft>
              <a:buFont typeface="Wingdings" panose="05000000000000000000" pitchFamily="2" charset="2"/>
              <a:buChar char="q"/>
            </a:pPr>
            <a:r>
              <a:rPr lang="en-US" sz="1800" b="1" dirty="0" smtClean="0">
                <a:solidFill>
                  <a:srgbClr val="002060"/>
                </a:solidFill>
              </a:rPr>
              <a:t>Syndromes: </a:t>
            </a:r>
            <a:r>
              <a:rPr lang="en-US" sz="1800" dirty="0" smtClean="0">
                <a:solidFill>
                  <a:srgbClr val="002060"/>
                </a:solidFill>
              </a:rPr>
              <a:t>if known, describe (e.g., Beckwith-Wiedemann syndrome) or, if not known, describe relevant minor anomalies</a:t>
            </a:r>
            <a:endParaRPr lang="en-US" sz="1800" b="1" dirty="0" smtClean="0">
              <a:solidFill>
                <a:srgbClr val="002060"/>
              </a:solidFill>
            </a:endParaRPr>
          </a:p>
          <a:p>
            <a:pPr>
              <a:spcBef>
                <a:spcPts val="0"/>
              </a:spcBef>
              <a:spcAft>
                <a:spcPts val="1200"/>
              </a:spcAft>
              <a:buFont typeface="Wingdings" panose="05000000000000000000" pitchFamily="2" charset="2"/>
              <a:buChar char="q"/>
            </a:pPr>
            <a:r>
              <a:rPr lang="en-US" sz="1800" b="1" dirty="0" smtClean="0">
                <a:solidFill>
                  <a:srgbClr val="002060"/>
                </a:solidFill>
              </a:rPr>
              <a:t>Procedures</a:t>
            </a:r>
            <a:r>
              <a:rPr lang="en-US" sz="1800" dirty="0">
                <a:solidFill>
                  <a:srgbClr val="002060"/>
                </a:solidFill>
              </a:rPr>
              <a:t>: </a:t>
            </a:r>
            <a:r>
              <a:rPr lang="en-US" sz="1800" dirty="0" smtClean="0">
                <a:solidFill>
                  <a:srgbClr val="002060"/>
                </a:solidFill>
              </a:rPr>
              <a:t>describe procedures to </a:t>
            </a:r>
            <a:r>
              <a:rPr lang="en-US" sz="1800" dirty="0">
                <a:solidFill>
                  <a:srgbClr val="002060"/>
                </a:solidFill>
              </a:rPr>
              <a:t>assess additional </a:t>
            </a:r>
            <a:r>
              <a:rPr lang="en-US" sz="1800" dirty="0" smtClean="0">
                <a:solidFill>
                  <a:srgbClr val="002060"/>
                </a:solidFill>
              </a:rPr>
              <a:t>malformations</a:t>
            </a:r>
          </a:p>
          <a:p>
            <a:pPr lvl="0">
              <a:spcBef>
                <a:spcPts val="0"/>
              </a:spcBef>
              <a:spcAft>
                <a:spcPts val="1200"/>
              </a:spcAft>
              <a:buFont typeface="Wingdings" panose="05000000000000000000" pitchFamily="2" charset="2"/>
              <a:buChar char="q"/>
            </a:pPr>
            <a:r>
              <a:rPr lang="en-US" sz="1800" b="1" dirty="0">
                <a:solidFill>
                  <a:srgbClr val="002060"/>
                </a:solidFill>
              </a:rPr>
              <a:t>Specialty consultations: </a:t>
            </a:r>
            <a:r>
              <a:rPr lang="en-US" sz="1800" dirty="0">
                <a:solidFill>
                  <a:srgbClr val="002060"/>
                </a:solidFill>
              </a:rPr>
              <a:t>report which were done (including </a:t>
            </a:r>
            <a:r>
              <a:rPr lang="en-US" sz="1800" dirty="0" smtClean="0">
                <a:solidFill>
                  <a:srgbClr val="002060"/>
                </a:solidFill>
              </a:rPr>
              <a:t>genetics, surgery)  </a:t>
            </a:r>
            <a:r>
              <a:rPr lang="en-US" sz="1800" dirty="0">
                <a:solidFill>
                  <a:srgbClr val="002060"/>
                </a:solidFill>
              </a:rPr>
              <a:t>and results</a:t>
            </a:r>
          </a:p>
          <a:p>
            <a:pPr>
              <a:spcBef>
                <a:spcPts val="0"/>
              </a:spcBef>
              <a:spcAft>
                <a:spcPts val="1200"/>
              </a:spcAft>
              <a:buFont typeface="Wingdings" panose="05000000000000000000" pitchFamily="2" charset="2"/>
              <a:buChar char="q"/>
            </a:pPr>
            <a:endParaRPr lang="en-US" sz="1800" dirty="0">
              <a:solidFill>
                <a:srgbClr val="002060"/>
              </a:solidFill>
            </a:endParaRPr>
          </a:p>
          <a:p>
            <a:pPr>
              <a:buNone/>
            </a:pPr>
            <a:endParaRPr lang="en-US" sz="1600" dirty="0" smtClean="0">
              <a:solidFill>
                <a:srgbClr val="002060"/>
              </a:solidFill>
            </a:endParaRPr>
          </a:p>
        </p:txBody>
      </p:sp>
      <p:sp>
        <p:nvSpPr>
          <p:cNvPr id="29" name="28 Rectángulo"/>
          <p:cNvSpPr/>
          <p:nvPr/>
        </p:nvSpPr>
        <p:spPr>
          <a:xfrm>
            <a:off x="6084730" y="630374"/>
            <a:ext cx="3059270" cy="775597"/>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marL="0" indent="0">
              <a:lnSpc>
                <a:spcPct val="120000"/>
              </a:lnSpc>
              <a:buNone/>
            </a:pPr>
            <a:r>
              <a:rPr lang="en-US" sz="2000" b="1" dirty="0" smtClean="0">
                <a:solidFill>
                  <a:srgbClr val="002060"/>
                </a:solidFill>
              </a:rPr>
              <a:t>Code ICD-10 RCPCH </a:t>
            </a:r>
          </a:p>
          <a:p>
            <a:pPr marL="0" indent="0">
              <a:lnSpc>
                <a:spcPct val="120000"/>
              </a:lnSpc>
              <a:buNone/>
            </a:pPr>
            <a:r>
              <a:rPr lang="en-US" sz="1700" b="1" dirty="0" smtClean="0">
                <a:solidFill>
                  <a:srgbClr val="002060"/>
                </a:solidFill>
              </a:rPr>
              <a:t>Q79.2: Omphalocele</a:t>
            </a:r>
          </a:p>
        </p:txBody>
      </p:sp>
      <p:pic>
        <p:nvPicPr>
          <p:cNvPr id="11" name="Picture 7" descr="Illustration of baby with Omphalocele" title="Illustration of Omphalocele"/>
          <p:cNvPicPr>
            <a:picLocks noChangeAspect="1" noChangeArrowheads="1"/>
          </p:cNvPicPr>
          <p:nvPr/>
        </p:nvPicPr>
        <p:blipFill>
          <a:blip r:embed="rId3" cstate="print"/>
          <a:srcRect/>
          <a:stretch>
            <a:fillRect/>
          </a:stretch>
        </p:blipFill>
        <p:spPr bwMode="auto">
          <a:xfrm>
            <a:off x="6264386" y="1489899"/>
            <a:ext cx="2508534" cy="3563896"/>
          </a:xfrm>
          <a:prstGeom prst="rect">
            <a:avLst/>
          </a:prstGeom>
          <a:noFill/>
          <a:ln w="9525">
            <a:solidFill>
              <a:srgbClr val="002060"/>
            </a:solidFill>
            <a:miter lim="800000"/>
            <a:headEnd/>
            <a:tailEnd/>
          </a:ln>
        </p:spPr>
      </p:pic>
      <p:sp>
        <p:nvSpPr>
          <p:cNvPr id="10" name="CasellaDiTesto 9"/>
          <p:cNvSpPr txBox="1"/>
          <p:nvPr/>
        </p:nvSpPr>
        <p:spPr>
          <a:xfrm>
            <a:off x="6264386" y="5160094"/>
            <a:ext cx="2508533"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600" b="1" dirty="0" smtClean="0">
                <a:solidFill>
                  <a:srgbClr val="002060"/>
                </a:solidFill>
                <a:latin typeface="+mn-lt"/>
              </a:rPr>
              <a:t>Describe the three most important features: </a:t>
            </a:r>
          </a:p>
          <a:p>
            <a:pPr algn="ctr"/>
            <a:r>
              <a:rPr lang="it-IT" sz="1600" dirty="0" smtClean="0">
                <a:solidFill>
                  <a:srgbClr val="002060"/>
                </a:solidFill>
                <a:latin typeface="+mn-lt"/>
              </a:rPr>
              <a:t>midline defect, insertion through cord, membrane</a:t>
            </a:r>
            <a:endParaRPr lang="it-IT" sz="1600" dirty="0">
              <a:solidFill>
                <a:srgbClr val="002060"/>
              </a:solidFill>
              <a:latin typeface="+mn-lt"/>
            </a:endParaRPr>
          </a:p>
        </p:txBody>
      </p:sp>
      <p:cxnSp>
        <p:nvCxnSpPr>
          <p:cNvPr id="14" name="Connettore 2 20" descr="connecting arrows pointing to the 3 most important features of Omphalocele" title="connecting arrow"/>
          <p:cNvCxnSpPr>
            <a:stCxn id="10" idx="0"/>
          </p:cNvCxnSpPr>
          <p:nvPr/>
        </p:nvCxnSpPr>
        <p:spPr>
          <a:xfrm flipV="1">
            <a:off x="7518653" y="3651621"/>
            <a:ext cx="0" cy="150847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descr="connecting arrows pointing to the 3 most important features of Omphalocele" title="connecting arrow"/>
          <p:cNvCxnSpPr>
            <a:stCxn id="10" idx="0"/>
          </p:cNvCxnSpPr>
          <p:nvPr/>
        </p:nvCxnSpPr>
        <p:spPr>
          <a:xfrm flipV="1">
            <a:off x="7518653" y="4082876"/>
            <a:ext cx="193995" cy="107721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descr="connecting arrows pointing to the 3 most important features of Omphalocele" title="connecting arrow"/>
          <p:cNvCxnSpPr>
            <a:stCxn id="10" idx="0"/>
          </p:cNvCxnSpPr>
          <p:nvPr/>
        </p:nvCxnSpPr>
        <p:spPr>
          <a:xfrm flipV="1">
            <a:off x="7518653" y="4082876"/>
            <a:ext cx="509731" cy="107721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41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0EA680-D336-4FF7-8B7A-9848BB0A1C32}" type="slidenum">
              <a:rPr lang="en-US" smtClean="0"/>
              <a:pPr/>
              <a:t>27</a:t>
            </a:fld>
            <a:endParaRPr lang="en-US" dirty="0"/>
          </a:p>
        </p:txBody>
      </p:sp>
      <p:sp>
        <p:nvSpPr>
          <p:cNvPr id="2" name="Titolo 1"/>
          <p:cNvSpPr>
            <a:spLocks noGrp="1"/>
          </p:cNvSpPr>
          <p:nvPr>
            <p:ph type="title"/>
          </p:nvPr>
        </p:nvSpPr>
        <p:spPr>
          <a:xfrm>
            <a:off x="521723" y="332656"/>
            <a:ext cx="8229600" cy="432048"/>
          </a:xfrm>
        </p:spPr>
        <p:txBody>
          <a:bodyPr>
            <a:noAutofit/>
          </a:bodyPr>
          <a:lstStyle/>
          <a:p>
            <a:pPr algn="ctr"/>
            <a:r>
              <a:rPr lang="en-US" sz="3200" b="1" dirty="0" smtClean="0">
                <a:solidFill>
                  <a:srgbClr val="002060"/>
                </a:solidFill>
                <a:latin typeface="+mn-lt"/>
              </a:rPr>
              <a:t>Gastroschisis</a:t>
            </a:r>
            <a:endParaRPr lang="en-US" sz="3200" b="1" dirty="0">
              <a:solidFill>
                <a:srgbClr val="002060"/>
              </a:solidFill>
              <a:latin typeface="+mn-lt"/>
              <a:ea typeface="Tahoma" pitchFamily="34" charset="0"/>
              <a:cs typeface="Tahoma" pitchFamily="34" charset="0"/>
            </a:endParaRPr>
          </a:p>
        </p:txBody>
      </p:sp>
      <p:sp>
        <p:nvSpPr>
          <p:cNvPr id="30" name="Segnaposto contenuto 2"/>
          <p:cNvSpPr txBox="1">
            <a:spLocks/>
          </p:cNvSpPr>
          <p:nvPr/>
        </p:nvSpPr>
        <p:spPr>
          <a:xfrm>
            <a:off x="179512" y="1065582"/>
            <a:ext cx="5754241" cy="5387753"/>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smtClean="0">
                <a:solidFill>
                  <a:srgbClr val="002060"/>
                </a:solidFill>
              </a:rPr>
              <a:t>Checklist</a:t>
            </a:r>
          </a:p>
          <a:p>
            <a:pPr>
              <a:spcBef>
                <a:spcPts val="0"/>
              </a:spcBef>
              <a:buFont typeface="Wingdings" panose="05000000000000000000" pitchFamily="2" charset="2"/>
              <a:buChar char="q"/>
            </a:pPr>
            <a:r>
              <a:rPr lang="en-US" sz="2000" b="1" dirty="0">
                <a:solidFill>
                  <a:srgbClr val="002060"/>
                </a:solidFill>
              </a:rPr>
              <a:t>Describe in detail</a:t>
            </a:r>
            <a:r>
              <a:rPr lang="en-US" sz="2000" dirty="0">
                <a:solidFill>
                  <a:srgbClr val="002060"/>
                </a:solidFill>
              </a:rPr>
              <a:t>: do not limit to using </a:t>
            </a:r>
            <a:r>
              <a:rPr lang="en-US" sz="2000" dirty="0" smtClean="0">
                <a:solidFill>
                  <a:srgbClr val="002060"/>
                </a:solidFill>
              </a:rPr>
              <a:t>“gastroschisis” </a:t>
            </a:r>
            <a:r>
              <a:rPr lang="en-US" sz="2000" dirty="0">
                <a:solidFill>
                  <a:srgbClr val="002060"/>
                </a:solidFill>
              </a:rPr>
              <a:t>but add detail on the following </a:t>
            </a:r>
            <a:r>
              <a:rPr lang="en-US" sz="2000" dirty="0" smtClean="0">
                <a:solidFill>
                  <a:srgbClr val="002060"/>
                </a:solidFill>
              </a:rPr>
              <a:t>elements</a:t>
            </a:r>
          </a:p>
          <a:p>
            <a:pPr lvl="1">
              <a:spcBef>
                <a:spcPts val="0"/>
              </a:spcBef>
              <a:buFont typeface="Wingdings" panose="05000000000000000000" pitchFamily="2" charset="2"/>
              <a:buChar char="q"/>
            </a:pPr>
            <a:r>
              <a:rPr lang="en-US" sz="1800" b="1" dirty="0" smtClean="0">
                <a:solidFill>
                  <a:srgbClr val="002060"/>
                </a:solidFill>
              </a:rPr>
              <a:t>Side</a:t>
            </a:r>
            <a:r>
              <a:rPr lang="en-US" sz="1800" dirty="0" smtClean="0">
                <a:solidFill>
                  <a:srgbClr val="002060"/>
                </a:solidFill>
              </a:rPr>
              <a:t> </a:t>
            </a:r>
            <a:r>
              <a:rPr lang="en-US" sz="1800" b="1" dirty="0" smtClean="0">
                <a:solidFill>
                  <a:srgbClr val="002060"/>
                </a:solidFill>
              </a:rPr>
              <a:t>relative to the umbilical cord</a:t>
            </a:r>
            <a:r>
              <a:rPr lang="en-US" sz="1800" dirty="0" smtClean="0">
                <a:solidFill>
                  <a:srgbClr val="002060"/>
                </a:solidFill>
              </a:rPr>
              <a:t>: right/left</a:t>
            </a:r>
          </a:p>
          <a:p>
            <a:pPr lvl="1">
              <a:spcBef>
                <a:spcPts val="0"/>
              </a:spcBef>
              <a:buFont typeface="Wingdings" panose="05000000000000000000" pitchFamily="2" charset="2"/>
              <a:buChar char="q"/>
            </a:pPr>
            <a:r>
              <a:rPr lang="en-US" sz="1800" b="1" dirty="0" smtClean="0">
                <a:solidFill>
                  <a:srgbClr val="002060"/>
                </a:solidFill>
              </a:rPr>
              <a:t>Covering membranes</a:t>
            </a:r>
            <a:r>
              <a:rPr lang="en-US" sz="1800" dirty="0" smtClean="0">
                <a:solidFill>
                  <a:srgbClr val="002060"/>
                </a:solidFill>
              </a:rPr>
              <a:t>: yes/no</a:t>
            </a:r>
          </a:p>
          <a:p>
            <a:pPr lvl="1">
              <a:spcBef>
                <a:spcPts val="0"/>
              </a:spcBef>
              <a:buFont typeface="Wingdings" panose="05000000000000000000" pitchFamily="2" charset="2"/>
              <a:buChar char="q"/>
            </a:pPr>
            <a:r>
              <a:rPr lang="en-US" sz="1800" b="1" dirty="0" smtClean="0">
                <a:solidFill>
                  <a:srgbClr val="002060"/>
                </a:solidFill>
              </a:rPr>
              <a:t>Size</a:t>
            </a:r>
            <a:r>
              <a:rPr lang="en-US" sz="1800" dirty="0" smtClean="0">
                <a:solidFill>
                  <a:srgbClr val="002060"/>
                </a:solidFill>
              </a:rPr>
              <a:t>: extension of the abdominal defect (in cm)</a:t>
            </a:r>
          </a:p>
          <a:p>
            <a:pPr lvl="1">
              <a:spcBef>
                <a:spcPts val="0"/>
              </a:spcBef>
              <a:buFont typeface="Wingdings" panose="05000000000000000000" pitchFamily="2" charset="2"/>
              <a:buChar char="q"/>
            </a:pPr>
            <a:r>
              <a:rPr lang="en-US" sz="1800" b="1" dirty="0" smtClean="0">
                <a:solidFill>
                  <a:srgbClr val="002060"/>
                </a:solidFill>
              </a:rPr>
              <a:t>Extruded organs</a:t>
            </a:r>
            <a:r>
              <a:rPr lang="en-US" sz="1800" dirty="0" smtClean="0">
                <a:solidFill>
                  <a:srgbClr val="002060"/>
                </a:solidFill>
              </a:rPr>
              <a:t>: specify also bowel segment involved </a:t>
            </a:r>
            <a:endParaRPr lang="en-US" sz="1800" dirty="0">
              <a:solidFill>
                <a:srgbClr val="002060"/>
              </a:solidFill>
            </a:endParaRPr>
          </a:p>
          <a:p>
            <a:pPr>
              <a:spcBef>
                <a:spcPts val="0"/>
              </a:spcBef>
              <a:spcAft>
                <a:spcPts val="1200"/>
              </a:spcAft>
              <a:buFont typeface="Wingdings" panose="05000000000000000000" pitchFamily="2" charset="2"/>
              <a:buChar char="q"/>
            </a:pPr>
            <a:r>
              <a:rPr lang="en-US" sz="2000" b="1" dirty="0" smtClean="0">
                <a:solidFill>
                  <a:srgbClr val="002060"/>
                </a:solidFill>
              </a:rPr>
              <a:t>Associated defects</a:t>
            </a:r>
            <a:r>
              <a:rPr lang="en-US" sz="2000" dirty="0" smtClean="0">
                <a:solidFill>
                  <a:srgbClr val="002060"/>
                </a:solidFill>
              </a:rPr>
              <a:t>: describe </a:t>
            </a:r>
            <a:endParaRPr lang="en-US" sz="2000" dirty="0">
              <a:solidFill>
                <a:srgbClr val="002060"/>
              </a:solidFill>
            </a:endParaRPr>
          </a:p>
          <a:p>
            <a:pPr marL="342900" lvl="1" indent="-342900">
              <a:spcBef>
                <a:spcPts val="0"/>
              </a:spcBef>
              <a:spcAft>
                <a:spcPts val="1200"/>
              </a:spcAft>
              <a:buFont typeface="Wingdings" panose="05000000000000000000" pitchFamily="2" charset="2"/>
              <a:buChar char="q"/>
            </a:pPr>
            <a:r>
              <a:rPr lang="en-US" sz="2000" b="1" dirty="0" smtClean="0">
                <a:solidFill>
                  <a:srgbClr val="002060"/>
                </a:solidFill>
              </a:rPr>
              <a:t>Photographs</a:t>
            </a:r>
            <a:r>
              <a:rPr lang="en-US" sz="2000" dirty="0" smtClean="0">
                <a:solidFill>
                  <a:srgbClr val="002060"/>
                </a:solidFill>
              </a:rPr>
              <a:t>: show </a:t>
            </a:r>
            <a:r>
              <a:rPr lang="en-US" sz="2000" i="1" dirty="0" smtClean="0">
                <a:solidFill>
                  <a:srgbClr val="002060"/>
                </a:solidFill>
              </a:rPr>
              <a:t>clearly</a:t>
            </a:r>
            <a:r>
              <a:rPr lang="en-US" sz="2000" dirty="0" smtClean="0">
                <a:solidFill>
                  <a:srgbClr val="002060"/>
                </a:solidFill>
              </a:rPr>
              <a:t> the umbilical cord</a:t>
            </a:r>
          </a:p>
          <a:p>
            <a:pPr>
              <a:spcBef>
                <a:spcPts val="0"/>
              </a:spcBef>
              <a:spcAft>
                <a:spcPts val="1200"/>
              </a:spcAft>
              <a:buFont typeface="Wingdings" panose="05000000000000000000" pitchFamily="2" charset="2"/>
              <a:buChar char="q"/>
            </a:pPr>
            <a:r>
              <a:rPr lang="en-US" sz="2000" b="1" dirty="0" smtClean="0">
                <a:solidFill>
                  <a:srgbClr val="002060"/>
                </a:solidFill>
              </a:rPr>
              <a:t>Procedures</a:t>
            </a:r>
            <a:r>
              <a:rPr lang="en-US" sz="2000" dirty="0" smtClean="0">
                <a:solidFill>
                  <a:srgbClr val="002060"/>
                </a:solidFill>
              </a:rPr>
              <a:t>: describe procedures to assess additional malformations</a:t>
            </a:r>
          </a:p>
          <a:p>
            <a:pPr lvl="0">
              <a:spcBef>
                <a:spcPts val="0"/>
              </a:spcBef>
              <a:spcAft>
                <a:spcPts val="1200"/>
              </a:spcAft>
              <a:buFont typeface="Wingdings" panose="05000000000000000000" pitchFamily="2" charset="2"/>
              <a:buChar char="q"/>
            </a:pPr>
            <a:r>
              <a:rPr lang="en-US" sz="2000" b="1" dirty="0">
                <a:solidFill>
                  <a:srgbClr val="002060"/>
                </a:solidFill>
              </a:rPr>
              <a:t>Specialty consultations: </a:t>
            </a:r>
            <a:r>
              <a:rPr lang="en-US" sz="2000" dirty="0">
                <a:solidFill>
                  <a:srgbClr val="002060"/>
                </a:solidFill>
              </a:rPr>
              <a:t>report which were done (including genetics </a:t>
            </a:r>
            <a:r>
              <a:rPr lang="en-US" sz="2000" dirty="0" smtClean="0">
                <a:solidFill>
                  <a:srgbClr val="002060"/>
                </a:solidFill>
              </a:rPr>
              <a:t>and surgery)  </a:t>
            </a:r>
            <a:r>
              <a:rPr lang="en-US" sz="2000" dirty="0">
                <a:solidFill>
                  <a:srgbClr val="002060"/>
                </a:solidFill>
              </a:rPr>
              <a:t>and </a:t>
            </a:r>
            <a:r>
              <a:rPr lang="en-US" sz="2000" dirty="0" smtClean="0">
                <a:solidFill>
                  <a:srgbClr val="002060"/>
                </a:solidFill>
              </a:rPr>
              <a:t>results</a:t>
            </a:r>
          </a:p>
          <a:p>
            <a:pPr>
              <a:buNone/>
            </a:pPr>
            <a:endParaRPr lang="en-US" sz="1600" dirty="0" smtClean="0">
              <a:solidFill>
                <a:srgbClr val="002060"/>
              </a:solidFill>
            </a:endParaRPr>
          </a:p>
        </p:txBody>
      </p:sp>
      <p:sp>
        <p:nvSpPr>
          <p:cNvPr id="29" name="28 Rectángulo"/>
          <p:cNvSpPr/>
          <p:nvPr/>
        </p:nvSpPr>
        <p:spPr>
          <a:xfrm>
            <a:off x="5976156" y="992792"/>
            <a:ext cx="3132348" cy="775597"/>
          </a:xfrm>
          <a:prstGeom prst="rect">
            <a:avLst/>
          </a:prstGeom>
          <a:ln>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marL="0" indent="0">
              <a:lnSpc>
                <a:spcPct val="120000"/>
              </a:lnSpc>
              <a:buNone/>
            </a:pPr>
            <a:r>
              <a:rPr lang="en-US" sz="2000" b="1" dirty="0" smtClean="0">
                <a:solidFill>
                  <a:srgbClr val="002060"/>
                </a:solidFill>
              </a:rPr>
              <a:t>Code ICD-10 RCPCH</a:t>
            </a:r>
          </a:p>
          <a:p>
            <a:pPr marL="0" indent="0">
              <a:lnSpc>
                <a:spcPct val="120000"/>
              </a:lnSpc>
              <a:buNone/>
            </a:pPr>
            <a:r>
              <a:rPr lang="en-US" sz="1700" b="1" dirty="0" smtClean="0">
                <a:solidFill>
                  <a:srgbClr val="002060"/>
                </a:solidFill>
              </a:rPr>
              <a:t>Q79.3: Gastroschisis</a:t>
            </a:r>
          </a:p>
        </p:txBody>
      </p:sp>
      <p:pic>
        <p:nvPicPr>
          <p:cNvPr id="9" name="Picture 3" descr="Illustration of baby with gastroschisis" title="Illustration of Gastroschisis"/>
          <p:cNvPicPr>
            <a:picLocks noChangeAspect="1" noChangeArrowheads="1"/>
          </p:cNvPicPr>
          <p:nvPr/>
        </p:nvPicPr>
        <p:blipFill>
          <a:blip r:embed="rId3" cstate="print"/>
          <a:srcRect/>
          <a:stretch>
            <a:fillRect/>
          </a:stretch>
        </p:blipFill>
        <p:spPr bwMode="auto">
          <a:xfrm rot="5400000">
            <a:off x="5768833" y="2410982"/>
            <a:ext cx="3517132" cy="2461993"/>
          </a:xfrm>
          <a:prstGeom prst="rect">
            <a:avLst/>
          </a:prstGeom>
          <a:noFill/>
          <a:ln w="9525">
            <a:solidFill>
              <a:srgbClr val="002060"/>
            </a:solidFill>
            <a:miter lim="800000"/>
            <a:headEnd/>
            <a:tailEnd/>
          </a:ln>
          <a:effectLst/>
        </p:spPr>
      </p:pic>
      <p:sp>
        <p:nvSpPr>
          <p:cNvPr id="10" name="CasellaDiTesto 9"/>
          <p:cNvSpPr txBox="1"/>
          <p:nvPr/>
        </p:nvSpPr>
        <p:spPr>
          <a:xfrm>
            <a:off x="6296403" y="5461307"/>
            <a:ext cx="245113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1600" b="1" dirty="0" smtClean="0">
                <a:solidFill>
                  <a:srgbClr val="002060"/>
                </a:solidFill>
                <a:latin typeface="+mn-lt"/>
              </a:rPr>
              <a:t>Describe the two most important features: defect and umbilical cord</a:t>
            </a:r>
            <a:endParaRPr lang="it-IT" sz="1600" b="1" dirty="0">
              <a:solidFill>
                <a:srgbClr val="002060"/>
              </a:solidFill>
              <a:latin typeface="+mn-lt"/>
            </a:endParaRPr>
          </a:p>
        </p:txBody>
      </p:sp>
      <p:cxnSp>
        <p:nvCxnSpPr>
          <p:cNvPr id="21" name="Connettore 2 20" descr="connecting arrows pointing to the 2 most important features of Gastroschisis" title="Connecting arrow"/>
          <p:cNvCxnSpPr>
            <a:stCxn id="10" idx="0"/>
          </p:cNvCxnSpPr>
          <p:nvPr/>
        </p:nvCxnSpPr>
        <p:spPr>
          <a:xfrm flipH="1" flipV="1">
            <a:off x="7265588" y="4096850"/>
            <a:ext cx="256381" cy="136445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descr="connecting arrows pointing to the 2 most important features of Gastroschisis" title="Connecting arrow"/>
          <p:cNvCxnSpPr>
            <a:stCxn id="10" idx="0"/>
          </p:cNvCxnSpPr>
          <p:nvPr/>
        </p:nvCxnSpPr>
        <p:spPr>
          <a:xfrm flipV="1">
            <a:off x="7521969" y="4096850"/>
            <a:ext cx="74367" cy="136445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53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pPr/>
              <a:t>28</a:t>
            </a:fld>
            <a:endParaRPr lang="en-US" dirty="0"/>
          </a:p>
        </p:txBody>
      </p:sp>
      <p:sp>
        <p:nvSpPr>
          <p:cNvPr id="2" name="Titolo 1"/>
          <p:cNvSpPr>
            <a:spLocks noGrp="1"/>
          </p:cNvSpPr>
          <p:nvPr>
            <p:ph type="title"/>
          </p:nvPr>
        </p:nvSpPr>
        <p:spPr>
          <a:xfrm>
            <a:off x="457200" y="39442"/>
            <a:ext cx="8229600" cy="676126"/>
          </a:xfrm>
        </p:spPr>
        <p:txBody>
          <a:bodyPr>
            <a:normAutofit/>
          </a:bodyPr>
          <a:lstStyle/>
          <a:p>
            <a:pPr algn="ctr"/>
            <a:r>
              <a:rPr lang="en-US" sz="3200" b="1" dirty="0" smtClean="0">
                <a:solidFill>
                  <a:srgbClr val="002060"/>
                </a:solidFill>
                <a:latin typeface="+mn-lt"/>
              </a:rPr>
              <a:t>Down Syndrome</a:t>
            </a:r>
            <a:endParaRPr lang="en-US" sz="3200" b="1" dirty="0">
              <a:solidFill>
                <a:srgbClr val="002060"/>
              </a:solidFill>
              <a:latin typeface="+mn-lt"/>
            </a:endParaRPr>
          </a:p>
        </p:txBody>
      </p:sp>
      <p:sp>
        <p:nvSpPr>
          <p:cNvPr id="8" name="TextBox 7"/>
          <p:cNvSpPr txBox="1"/>
          <p:nvPr/>
        </p:nvSpPr>
        <p:spPr>
          <a:xfrm>
            <a:off x="251520" y="880432"/>
            <a:ext cx="3424688" cy="3416320"/>
          </a:xfrm>
          <a:prstGeom prst="rect">
            <a:avLst/>
          </a:prstGeom>
          <a:noFill/>
          <a:ln w="28575">
            <a:solidFill>
              <a:srgbClr val="C00000"/>
            </a:solidFill>
          </a:ln>
        </p:spPr>
        <p:txBody>
          <a:bodyPr wrap="square" rtlCol="0">
            <a:spAutoFit/>
          </a:bodyPr>
          <a:lstStyle/>
          <a:p>
            <a:pPr algn="ctr"/>
            <a:r>
              <a:rPr lang="en-US" b="1" dirty="0" smtClean="0">
                <a:solidFill>
                  <a:srgbClr val="002060"/>
                </a:solidFill>
              </a:rPr>
              <a:t>Checklist</a:t>
            </a:r>
          </a:p>
          <a:p>
            <a:pPr algn="ctr"/>
            <a:endParaRPr lang="en-US" b="1" dirty="0" smtClean="0">
              <a:solidFill>
                <a:srgbClr val="002060"/>
              </a:solidFill>
            </a:endParaRPr>
          </a:p>
          <a:p>
            <a:pPr marL="285750" indent="-285750">
              <a:buFont typeface="Wingdings" panose="05000000000000000000" pitchFamily="2" charset="2"/>
              <a:buChar char="q"/>
            </a:pPr>
            <a:r>
              <a:rPr lang="en-US" sz="1600" b="1" dirty="0">
                <a:solidFill>
                  <a:srgbClr val="002060"/>
                </a:solidFill>
              </a:rPr>
              <a:t>K</a:t>
            </a:r>
            <a:r>
              <a:rPr lang="en-US" sz="1600" b="1" dirty="0" smtClean="0">
                <a:solidFill>
                  <a:srgbClr val="002060"/>
                </a:solidFill>
              </a:rPr>
              <a:t>aryotype available</a:t>
            </a:r>
            <a:r>
              <a:rPr lang="en-US" sz="1600" dirty="0" smtClean="0">
                <a:solidFill>
                  <a:srgbClr val="002060"/>
                </a:solidFill>
              </a:rPr>
              <a:t>: report results</a:t>
            </a:r>
          </a:p>
          <a:p>
            <a:pPr marL="285750" indent="-285750">
              <a:buFont typeface="Wingdings" panose="05000000000000000000" pitchFamily="2" charset="2"/>
              <a:buChar char="q"/>
            </a:pPr>
            <a:r>
              <a:rPr lang="en-US" sz="1600" b="1" dirty="0" smtClean="0">
                <a:solidFill>
                  <a:srgbClr val="002060"/>
                </a:solidFill>
              </a:rPr>
              <a:t>Karyotype not available:</a:t>
            </a:r>
          </a:p>
          <a:p>
            <a:pPr marL="742950" lvl="1" indent="-285750">
              <a:buFont typeface="Wingdings" panose="05000000000000000000" pitchFamily="2" charset="2"/>
              <a:buChar char="q"/>
            </a:pPr>
            <a:r>
              <a:rPr lang="en-US" sz="1600" dirty="0" smtClean="0">
                <a:solidFill>
                  <a:srgbClr val="002060"/>
                </a:solidFill>
              </a:rPr>
              <a:t>Check clinical </a:t>
            </a:r>
            <a:r>
              <a:rPr lang="en-US" sz="1600" dirty="0">
                <a:solidFill>
                  <a:srgbClr val="002060"/>
                </a:solidFill>
              </a:rPr>
              <a:t>signs </a:t>
            </a:r>
            <a:r>
              <a:rPr lang="en-US" sz="1600" dirty="0" smtClean="0">
                <a:solidFill>
                  <a:srgbClr val="002060"/>
                </a:solidFill>
              </a:rPr>
              <a:t>(see right) on which diagnosis was based</a:t>
            </a:r>
          </a:p>
          <a:p>
            <a:pPr marL="742950" lvl="1" indent="-285750">
              <a:buFont typeface="Wingdings" panose="05000000000000000000" pitchFamily="2" charset="2"/>
              <a:buChar char="q"/>
            </a:pPr>
            <a:r>
              <a:rPr lang="en-US" sz="1600" dirty="0" smtClean="0">
                <a:solidFill>
                  <a:srgbClr val="002060"/>
                </a:solidFill>
              </a:rPr>
              <a:t>Take photographs</a:t>
            </a:r>
          </a:p>
          <a:p>
            <a:endParaRPr lang="en-US" b="1" dirty="0">
              <a:solidFill>
                <a:srgbClr val="002060"/>
              </a:solidFill>
            </a:endParaRPr>
          </a:p>
          <a:p>
            <a:r>
              <a:rPr lang="en-US" b="1" dirty="0" smtClean="0">
                <a:solidFill>
                  <a:srgbClr val="002060"/>
                </a:solidFill>
              </a:rPr>
              <a:t>In all cases, report : </a:t>
            </a:r>
          </a:p>
          <a:p>
            <a:pPr marL="285750" indent="-285750">
              <a:buFont typeface="Wingdings" panose="05000000000000000000" pitchFamily="2" charset="2"/>
              <a:buChar char="q"/>
            </a:pPr>
            <a:r>
              <a:rPr lang="en-US" sz="1600" b="1" dirty="0" smtClean="0">
                <a:solidFill>
                  <a:srgbClr val="002060"/>
                </a:solidFill>
              </a:rPr>
              <a:t>Associated malformations</a:t>
            </a:r>
          </a:p>
          <a:p>
            <a:pPr marL="285750" indent="-285750">
              <a:buFont typeface="Wingdings" panose="05000000000000000000" pitchFamily="2" charset="2"/>
              <a:buChar char="q"/>
            </a:pPr>
            <a:r>
              <a:rPr lang="en-US" sz="1600" b="1" dirty="0" smtClean="0">
                <a:solidFill>
                  <a:srgbClr val="002060"/>
                </a:solidFill>
              </a:rPr>
              <a:t>Specialty consultations</a:t>
            </a:r>
            <a:r>
              <a:rPr lang="en-US" sz="1600" dirty="0" smtClean="0">
                <a:solidFill>
                  <a:srgbClr val="002060"/>
                </a:solidFill>
              </a:rPr>
              <a:t>: including genetics, cardiology and results</a:t>
            </a:r>
          </a:p>
          <a:p>
            <a:pPr marL="285750" indent="-285750">
              <a:buFont typeface="Wingdings" panose="05000000000000000000" pitchFamily="2" charset="2"/>
              <a:buChar char="q"/>
            </a:pPr>
            <a:endParaRPr lang="en-US" sz="1600" dirty="0">
              <a:solidFill>
                <a:srgbClr val="002060"/>
              </a:solidFill>
            </a:endParaRPr>
          </a:p>
        </p:txBody>
      </p:sp>
      <p:sp>
        <p:nvSpPr>
          <p:cNvPr id="17" name="Rettangolo 16" descr="Checklist of signs of Down Syndrome" title="Checklist"/>
          <p:cNvSpPr/>
          <p:nvPr/>
        </p:nvSpPr>
        <p:spPr>
          <a:xfrm>
            <a:off x="3770184" y="746927"/>
            <a:ext cx="5184576" cy="37621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4233658" y="880432"/>
            <a:ext cx="4453142" cy="369332"/>
          </a:xfrm>
          <a:prstGeom prst="rect">
            <a:avLst/>
          </a:prstGeom>
          <a:noFill/>
        </p:spPr>
        <p:txBody>
          <a:bodyPr wrap="none" rtlCol="0">
            <a:spAutoFit/>
          </a:bodyPr>
          <a:lstStyle/>
          <a:p>
            <a:r>
              <a:rPr lang="it-IT" b="1" dirty="0" smtClean="0">
                <a:solidFill>
                  <a:srgbClr val="002060"/>
                </a:solidFill>
              </a:rPr>
              <a:t>Check for the presence of the following signs</a:t>
            </a:r>
            <a:endParaRPr lang="it-IT" b="1" dirty="0">
              <a:solidFill>
                <a:srgbClr val="002060"/>
              </a:solidFill>
            </a:endParaRPr>
          </a:p>
        </p:txBody>
      </p:sp>
      <p:sp>
        <p:nvSpPr>
          <p:cNvPr id="3" name="Segnaposto contenuto 2"/>
          <p:cNvSpPr>
            <a:spLocks noGrp="1"/>
          </p:cNvSpPr>
          <p:nvPr>
            <p:ph idx="1"/>
          </p:nvPr>
        </p:nvSpPr>
        <p:spPr>
          <a:xfrm>
            <a:off x="3894334" y="1353301"/>
            <a:ext cx="2643742" cy="3057734"/>
          </a:xfrm>
        </p:spPr>
        <p:txBody>
          <a:bodyPr>
            <a:normAutofit fontScale="85000" lnSpcReduction="20000"/>
          </a:bodyPr>
          <a:lstStyle/>
          <a:p>
            <a:pPr marL="0" indent="0">
              <a:buNone/>
            </a:pPr>
            <a:r>
              <a:rPr lang="en-US" sz="1200" b="1" dirty="0" smtClean="0">
                <a:solidFill>
                  <a:srgbClr val="002060"/>
                </a:solidFill>
              </a:rPr>
              <a:t>General</a:t>
            </a:r>
          </a:p>
          <a:p>
            <a:pPr>
              <a:buFont typeface="Wingdings" pitchFamily="2" charset="2"/>
              <a:buChar char="q"/>
            </a:pPr>
            <a:r>
              <a:rPr lang="en-US" sz="1200" dirty="0" smtClean="0">
                <a:solidFill>
                  <a:srgbClr val="002060"/>
                </a:solidFill>
              </a:rPr>
              <a:t>Hypotonia </a:t>
            </a:r>
          </a:p>
          <a:p>
            <a:pPr>
              <a:buFont typeface="Wingdings" pitchFamily="2" charset="2"/>
              <a:buChar char="q"/>
            </a:pPr>
            <a:endParaRPr lang="en-US" sz="1200" dirty="0" smtClean="0">
              <a:solidFill>
                <a:srgbClr val="002060"/>
              </a:solidFill>
            </a:endParaRPr>
          </a:p>
          <a:p>
            <a:pPr marL="0" indent="0">
              <a:buNone/>
            </a:pPr>
            <a:r>
              <a:rPr lang="en-US" sz="1200" b="1" dirty="0" smtClean="0">
                <a:solidFill>
                  <a:srgbClr val="002060"/>
                </a:solidFill>
              </a:rPr>
              <a:t>Head/Neck</a:t>
            </a:r>
          </a:p>
          <a:p>
            <a:pPr>
              <a:buFont typeface="Wingdings" pitchFamily="2" charset="2"/>
              <a:buChar char="q"/>
            </a:pPr>
            <a:r>
              <a:rPr lang="en-US" sz="1200" dirty="0" smtClean="0">
                <a:solidFill>
                  <a:srgbClr val="002060"/>
                </a:solidFill>
              </a:rPr>
              <a:t>Brachycephaly</a:t>
            </a:r>
          </a:p>
          <a:p>
            <a:pPr>
              <a:buFont typeface="Wingdings" pitchFamily="2" charset="2"/>
              <a:buChar char="q"/>
            </a:pPr>
            <a:r>
              <a:rPr lang="en-US" sz="1200" dirty="0" smtClean="0">
                <a:solidFill>
                  <a:srgbClr val="002060"/>
                </a:solidFill>
              </a:rPr>
              <a:t>Large anterior fontanel </a:t>
            </a:r>
          </a:p>
          <a:p>
            <a:pPr>
              <a:buFont typeface="Wingdings" pitchFamily="2" charset="2"/>
              <a:buChar char="q"/>
            </a:pPr>
            <a:r>
              <a:rPr lang="en-US" sz="1200" dirty="0" smtClean="0">
                <a:solidFill>
                  <a:srgbClr val="002060"/>
                </a:solidFill>
              </a:rPr>
              <a:t>Short neck</a:t>
            </a:r>
          </a:p>
          <a:p>
            <a:pPr>
              <a:buFont typeface="Wingdings" pitchFamily="2" charset="2"/>
              <a:buChar char="q"/>
            </a:pPr>
            <a:r>
              <a:rPr lang="en-US" sz="1200" dirty="0" smtClean="0">
                <a:solidFill>
                  <a:srgbClr val="002060"/>
                </a:solidFill>
              </a:rPr>
              <a:t>Excess nuchal skin</a:t>
            </a:r>
          </a:p>
          <a:p>
            <a:pPr>
              <a:buFont typeface="Wingdings" pitchFamily="2" charset="2"/>
              <a:buChar char="q"/>
            </a:pPr>
            <a:r>
              <a:rPr lang="en-US" sz="1200" dirty="0" smtClean="0">
                <a:solidFill>
                  <a:srgbClr val="002060"/>
                </a:solidFill>
              </a:rPr>
              <a:t>Protruding tongue</a:t>
            </a:r>
          </a:p>
          <a:p>
            <a:pPr>
              <a:buFont typeface="Wingdings" pitchFamily="2" charset="2"/>
              <a:buChar char="q"/>
            </a:pPr>
            <a:r>
              <a:rPr lang="en-US" sz="1200" dirty="0" smtClean="0">
                <a:solidFill>
                  <a:srgbClr val="002060"/>
                </a:solidFill>
              </a:rPr>
              <a:t>Narrow palate </a:t>
            </a:r>
          </a:p>
          <a:p>
            <a:pPr>
              <a:buFont typeface="Wingdings" pitchFamily="2" charset="2"/>
              <a:buChar char="q"/>
            </a:pPr>
            <a:r>
              <a:rPr lang="en-US" sz="1200" dirty="0" smtClean="0">
                <a:solidFill>
                  <a:srgbClr val="002060"/>
                </a:solidFill>
              </a:rPr>
              <a:t>Flat nasal bridge</a:t>
            </a:r>
          </a:p>
          <a:p>
            <a:pPr>
              <a:buFont typeface="Wingdings" pitchFamily="2" charset="2"/>
              <a:buChar char="q"/>
            </a:pPr>
            <a:r>
              <a:rPr lang="en-US" sz="1200" dirty="0" smtClean="0">
                <a:solidFill>
                  <a:srgbClr val="002060"/>
                </a:solidFill>
              </a:rPr>
              <a:t>Upslanting palpebral fissures</a:t>
            </a:r>
          </a:p>
          <a:p>
            <a:pPr>
              <a:buFont typeface="Wingdings" pitchFamily="2" charset="2"/>
              <a:buChar char="q"/>
            </a:pPr>
            <a:r>
              <a:rPr lang="en-US" sz="1200" dirty="0" smtClean="0">
                <a:solidFill>
                  <a:srgbClr val="002060"/>
                </a:solidFill>
              </a:rPr>
              <a:t>Epicanthal folds</a:t>
            </a:r>
          </a:p>
          <a:p>
            <a:pPr>
              <a:buFont typeface="Wingdings" pitchFamily="2" charset="2"/>
              <a:buChar char="q"/>
            </a:pPr>
            <a:endParaRPr lang="en-US" sz="1000" b="1" dirty="0" smtClean="0">
              <a:solidFill>
                <a:srgbClr val="002060"/>
              </a:solidFill>
            </a:endParaRPr>
          </a:p>
          <a:p>
            <a:pPr>
              <a:buFont typeface="Wingdings" pitchFamily="2" charset="2"/>
              <a:buChar char="q"/>
            </a:pPr>
            <a:endParaRPr lang="en-US" sz="1000" b="1" dirty="0" smtClean="0">
              <a:solidFill>
                <a:srgbClr val="002060"/>
              </a:solidFill>
            </a:endParaRPr>
          </a:p>
          <a:p>
            <a:pPr>
              <a:buFont typeface="Wingdings" pitchFamily="2" charset="2"/>
              <a:buChar char="q"/>
            </a:pPr>
            <a:endParaRPr lang="en-US" sz="1000" b="1" dirty="0" smtClean="0">
              <a:solidFill>
                <a:srgbClr val="002060"/>
              </a:solidFill>
            </a:endParaRPr>
          </a:p>
          <a:p>
            <a:pPr>
              <a:buFont typeface="Wingdings" pitchFamily="2" charset="2"/>
              <a:buChar char="q"/>
            </a:pPr>
            <a:endParaRPr lang="en-US" sz="1000" b="1" dirty="0" smtClean="0">
              <a:solidFill>
                <a:srgbClr val="002060"/>
              </a:solidFill>
            </a:endParaRPr>
          </a:p>
          <a:p>
            <a:pPr>
              <a:buFont typeface="Wingdings" pitchFamily="2" charset="2"/>
              <a:buChar char="q"/>
            </a:pPr>
            <a:endParaRPr lang="en-US" sz="1000" dirty="0"/>
          </a:p>
        </p:txBody>
      </p:sp>
      <p:sp>
        <p:nvSpPr>
          <p:cNvPr id="5" name="Segnaposto contenuto 2"/>
          <p:cNvSpPr txBox="1">
            <a:spLocks/>
          </p:cNvSpPr>
          <p:nvPr/>
        </p:nvSpPr>
        <p:spPr>
          <a:xfrm>
            <a:off x="6388650" y="1651519"/>
            <a:ext cx="2298150" cy="285760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Nystagmus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Brushfield spots on iris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Small ears (&lt;3cm)</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Overfolded helix (ear)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sz="1000" b="0" i="0" u="none" strike="noStrike" kern="1200" cap="none" spc="0" normalizeH="0" baseline="0" dirty="0" smtClean="0">
              <a:ln>
                <a:noFill/>
              </a:ln>
              <a:solidFill>
                <a:srgbClr val="002060"/>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tabLst/>
              <a:defRPr/>
            </a:pPr>
            <a:r>
              <a:rPr kumimoji="0" lang="en-US" sz="1000" b="1" i="0" u="none" strike="noStrike" kern="1200" cap="none" spc="0" normalizeH="0" baseline="0" dirty="0" smtClean="0">
                <a:ln>
                  <a:noFill/>
                </a:ln>
                <a:solidFill>
                  <a:srgbClr val="002060"/>
                </a:solidFill>
                <a:effectLst/>
                <a:uLnTx/>
                <a:uFillTx/>
                <a:latin typeface="+mn-lt"/>
                <a:ea typeface="+mn-ea"/>
                <a:cs typeface="+mn-cs"/>
              </a:rPr>
              <a:t>Chest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Absent breast buds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sz="1000" b="0" i="0" u="none" strike="noStrike" kern="1200" cap="none" spc="0" normalizeH="0" baseline="0" dirty="0" smtClean="0">
              <a:ln>
                <a:noFill/>
              </a:ln>
              <a:solidFill>
                <a:srgbClr val="002060"/>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tabLst/>
              <a:defRPr/>
            </a:pPr>
            <a:r>
              <a:rPr kumimoji="0" lang="en-US" sz="1000" b="1" i="0" u="none" strike="noStrike" kern="1200" cap="none" spc="0" normalizeH="0" baseline="0" dirty="0" smtClean="0">
                <a:ln>
                  <a:noFill/>
                </a:ln>
                <a:solidFill>
                  <a:srgbClr val="002060"/>
                </a:solidFill>
                <a:effectLst/>
                <a:uLnTx/>
                <a:uFillTx/>
                <a:latin typeface="+mn-lt"/>
                <a:ea typeface="+mn-ea"/>
                <a:cs typeface="+mn-cs"/>
              </a:rPr>
              <a:t>Extremities</a:t>
            </a:r>
          </a:p>
          <a:p>
            <a:pPr marL="285750" marR="0" lvl="0" indent="-28575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 Short broad hands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5th  finger clinodactyly</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5th finger single flexion crease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Single palmar crease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1000" b="0" i="0" u="none" strike="noStrike" kern="1200" cap="none" spc="0" normalizeH="0" baseline="0" dirty="0" smtClean="0">
                <a:ln>
                  <a:noFill/>
                </a:ln>
                <a:solidFill>
                  <a:srgbClr val="002060"/>
                </a:solidFill>
                <a:effectLst/>
                <a:uLnTx/>
                <a:uFillTx/>
                <a:latin typeface="+mn-lt"/>
                <a:ea typeface="+mn-ea"/>
                <a:cs typeface="+mn-cs"/>
              </a:rPr>
              <a:t>Wide gap between 1</a:t>
            </a:r>
            <a:r>
              <a:rPr kumimoji="0" lang="en-US" sz="1000" b="0" i="0" u="none" strike="noStrike" kern="1200" cap="none" spc="0" normalizeH="0" baseline="30000" dirty="0" smtClean="0">
                <a:ln>
                  <a:noFill/>
                </a:ln>
                <a:solidFill>
                  <a:srgbClr val="002060"/>
                </a:solidFill>
                <a:effectLst/>
                <a:uLnTx/>
                <a:uFillTx/>
                <a:latin typeface="+mn-lt"/>
                <a:ea typeface="+mn-ea"/>
                <a:cs typeface="+mn-cs"/>
              </a:rPr>
              <a:t>st </a:t>
            </a:r>
            <a:r>
              <a:rPr kumimoji="0" lang="en-US" sz="1000" b="0" i="0" u="none" strike="noStrike" kern="1200" cap="none" spc="0" normalizeH="0" dirty="0" smtClean="0">
                <a:ln>
                  <a:noFill/>
                </a:ln>
                <a:solidFill>
                  <a:srgbClr val="002060"/>
                </a:solidFill>
                <a:effectLst/>
                <a:uLnTx/>
                <a:uFillTx/>
                <a:latin typeface="+mn-lt"/>
                <a:ea typeface="+mn-ea"/>
                <a:cs typeface="+mn-cs"/>
              </a:rPr>
              <a:t>and </a:t>
            </a:r>
            <a:r>
              <a:rPr kumimoji="0" lang="en-US" sz="1000" b="0" i="0" u="none" strike="noStrike" kern="1200" cap="none" spc="0" normalizeH="0" baseline="0" dirty="0" smtClean="0">
                <a:ln>
                  <a:noFill/>
                </a:ln>
                <a:solidFill>
                  <a:srgbClr val="002060"/>
                </a:solidFill>
                <a:effectLst/>
                <a:uLnTx/>
                <a:uFillTx/>
                <a:latin typeface="+mn-lt"/>
                <a:ea typeface="+mn-ea"/>
                <a:cs typeface="+mn-cs"/>
              </a:rPr>
              <a:t>2</a:t>
            </a:r>
            <a:r>
              <a:rPr kumimoji="0" lang="en-US" sz="1000" b="0" i="0" u="none" strike="noStrike" kern="1200" cap="none" spc="0" normalizeH="0" baseline="30000" dirty="0" smtClean="0">
                <a:ln>
                  <a:noFill/>
                </a:ln>
                <a:solidFill>
                  <a:srgbClr val="002060"/>
                </a:solidFill>
                <a:effectLst/>
                <a:uLnTx/>
                <a:uFillTx/>
                <a:latin typeface="+mn-lt"/>
                <a:ea typeface="+mn-ea"/>
                <a:cs typeface="+mn-cs"/>
              </a:rPr>
              <a:t>nd</a:t>
            </a:r>
            <a:r>
              <a:rPr kumimoji="0" lang="en-US" sz="1000" b="0" i="0" u="none" strike="noStrike" kern="1200" cap="none" spc="0" normalizeH="0" baseline="0" dirty="0" smtClean="0">
                <a:ln>
                  <a:noFill/>
                </a:ln>
                <a:solidFill>
                  <a:srgbClr val="002060"/>
                </a:solidFill>
                <a:effectLst/>
                <a:uLnTx/>
                <a:uFillTx/>
                <a:latin typeface="+mn-lt"/>
                <a:ea typeface="+mn-ea"/>
                <a:cs typeface="+mn-cs"/>
              </a:rPr>
              <a:t> toes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sz="1000" b="1" i="0" u="none" strike="noStrike" kern="1200" cap="none" spc="0" normalizeH="0" baseline="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sz="1000" b="1" i="0" u="none" strike="noStrike" kern="1200" cap="none" spc="0" normalizeH="0" baseline="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sz="1000" b="1" i="0" u="none" strike="noStrike" kern="1200" cap="none" spc="0" normalizeH="0" baseline="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sz="1000" b="1" i="0" u="none" strike="noStrike" kern="1200" cap="none" spc="0" normalizeH="0" baseline="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endParaRPr kumimoji="0" lang="en-US" sz="1000" b="0" i="0" u="none" strike="noStrike" kern="1200" cap="none" spc="0" normalizeH="0" baseline="0" dirty="0">
              <a:ln>
                <a:noFill/>
              </a:ln>
              <a:solidFill>
                <a:schemeClr val="tx1"/>
              </a:solidFill>
              <a:effectLst/>
              <a:uLnTx/>
              <a:uFillTx/>
              <a:latin typeface="+mn-lt"/>
              <a:ea typeface="+mn-ea"/>
              <a:cs typeface="+mn-cs"/>
            </a:endParaRPr>
          </a:p>
        </p:txBody>
      </p:sp>
      <p:sp>
        <p:nvSpPr>
          <p:cNvPr id="18" name="Rettangolo 17" descr="Coding for Down Syndrome" title="Coding for Down Syndrome"/>
          <p:cNvSpPr/>
          <p:nvPr/>
        </p:nvSpPr>
        <p:spPr>
          <a:xfrm>
            <a:off x="323528" y="4725144"/>
            <a:ext cx="8640960" cy="187220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4" name="Gruppo 15" descr="Coding for Down Syndrome" title="Coding for Down Syndrome"/>
          <p:cNvGrpSpPr/>
          <p:nvPr/>
        </p:nvGrpSpPr>
        <p:grpSpPr>
          <a:xfrm>
            <a:off x="621904" y="4756503"/>
            <a:ext cx="8064896" cy="1692771"/>
            <a:chOff x="323528" y="4540479"/>
            <a:chExt cx="8064896" cy="1692771"/>
          </a:xfrm>
        </p:grpSpPr>
        <p:sp>
          <p:nvSpPr>
            <p:cNvPr id="9" name="CasellaDiTesto 8"/>
            <p:cNvSpPr txBox="1"/>
            <p:nvPr/>
          </p:nvSpPr>
          <p:spPr>
            <a:xfrm>
              <a:off x="323528" y="5805264"/>
              <a:ext cx="2232248" cy="338554"/>
            </a:xfrm>
            <a:prstGeom prst="rect">
              <a:avLst/>
            </a:prstGeom>
            <a:noFill/>
          </p:spPr>
          <p:txBody>
            <a:bodyPr wrap="square" rtlCol="0">
              <a:spAutoFit/>
            </a:bodyPr>
            <a:lstStyle/>
            <a:p>
              <a:r>
                <a:rPr lang="en-US" sz="1600" b="1" dirty="0" smtClean="0">
                  <a:solidFill>
                    <a:srgbClr val="002060"/>
                  </a:solidFill>
                </a:rPr>
                <a:t>Clinical diagnosis, only </a:t>
              </a:r>
              <a:endParaRPr lang="en-US" sz="1600" b="1" dirty="0">
                <a:solidFill>
                  <a:srgbClr val="002060"/>
                </a:solidFill>
              </a:endParaRPr>
            </a:p>
          </p:txBody>
        </p:sp>
        <p:cxnSp>
          <p:nvCxnSpPr>
            <p:cNvPr id="11" name="Connettore 2 10"/>
            <p:cNvCxnSpPr/>
            <p:nvPr/>
          </p:nvCxnSpPr>
          <p:spPr>
            <a:xfrm>
              <a:off x="2555776" y="6021288"/>
              <a:ext cx="86409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5297" name="Rectangle 1"/>
            <p:cNvSpPr>
              <a:spLocks noChangeArrowheads="1"/>
            </p:cNvSpPr>
            <p:nvPr/>
          </p:nvSpPr>
          <p:spPr bwMode="auto">
            <a:xfrm>
              <a:off x="3595958" y="4540479"/>
              <a:ext cx="4792466" cy="169277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1" i="0" u="none" strike="noStrike" cap="none" normalizeH="0" baseline="0" dirty="0" smtClean="0">
                  <a:ln>
                    <a:noFill/>
                  </a:ln>
                  <a:solidFill>
                    <a:srgbClr val="002060"/>
                  </a:solidFill>
                  <a:effectLst/>
                  <a:ea typeface="Times New Roman" pitchFamily="18" charset="0"/>
                  <a:cs typeface="Courier New" pitchFamily="49" charset="0"/>
                </a:rPr>
                <a:t>Coding </a:t>
              </a:r>
              <a:r>
                <a:rPr lang="en-US" sz="2000" b="1" dirty="0">
                  <a:solidFill>
                    <a:srgbClr val="002060"/>
                  </a:solidFill>
                </a:rPr>
                <a:t>ICD-10 RCPCH</a:t>
              </a:r>
              <a:endParaRPr kumimoji="0" lang="en-US" sz="2000" b="1" i="0" u="none" strike="noStrike" cap="none" normalizeH="0" baseline="0" dirty="0" smtClean="0">
                <a:ln>
                  <a:noFill/>
                </a:ln>
                <a:solidFill>
                  <a:srgbClr val="002060"/>
                </a:solidFill>
                <a:effectLst/>
                <a:ea typeface="Times New Roman" pitchFamily="18" charset="0"/>
                <a:cs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2060"/>
                  </a:solidFill>
                  <a:effectLst/>
                  <a:ea typeface="Times New Roman" pitchFamily="18" charset="0"/>
                  <a:cs typeface="Courier New" pitchFamily="49" charset="0"/>
                </a:rPr>
                <a:t>Q90       </a:t>
              </a:r>
              <a:r>
                <a:rPr kumimoji="0" lang="en-US" sz="1600" b="0" i="0" u="none" strike="noStrike" cap="none" normalizeH="0" dirty="0" smtClean="0">
                  <a:ln>
                    <a:noFill/>
                  </a:ln>
                  <a:solidFill>
                    <a:srgbClr val="002060"/>
                  </a:solidFill>
                  <a:effectLst/>
                  <a:ea typeface="Times New Roman" pitchFamily="18" charset="0"/>
                  <a:cs typeface="Courier New" pitchFamily="49" charset="0"/>
                </a:rPr>
                <a:t> </a:t>
              </a:r>
              <a:r>
                <a:rPr kumimoji="0" lang="en-US" sz="1600" b="0" i="0" u="none" strike="noStrike" cap="none" normalizeH="0" baseline="0" dirty="0" smtClean="0">
                  <a:ln>
                    <a:noFill/>
                  </a:ln>
                  <a:solidFill>
                    <a:srgbClr val="002060"/>
                  </a:solidFill>
                  <a:effectLst/>
                  <a:ea typeface="Times New Roman" pitchFamily="18" charset="0"/>
                  <a:cs typeface="Courier New" pitchFamily="49" charset="0"/>
                </a:rPr>
                <a:t>Down syndrome</a:t>
              </a:r>
              <a:endParaRPr kumimoji="0" lang="en-US" sz="105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2060"/>
                  </a:solidFill>
                  <a:effectLst/>
                  <a:ea typeface="Times New Roman" pitchFamily="18" charset="0"/>
                  <a:cs typeface="Courier New" pitchFamily="49" charset="0"/>
                </a:rPr>
                <a:t>Q90.0    Trisomy 21, meiotic nondisjunction</a:t>
              </a:r>
              <a:endParaRPr kumimoji="0" lang="en-US" sz="105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2060"/>
                  </a:solidFill>
                  <a:effectLst/>
                  <a:ea typeface="Times New Roman" pitchFamily="18" charset="0"/>
                  <a:cs typeface="Courier New" pitchFamily="49" charset="0"/>
                </a:rPr>
                <a:t>Q90.1    Trisomy 21, mosaicism (mitotic nondisjunction)</a:t>
              </a:r>
              <a:endParaRPr kumimoji="0" lang="en-US" sz="105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2060"/>
                  </a:solidFill>
                  <a:effectLst/>
                  <a:ea typeface="Times New Roman" pitchFamily="18" charset="0"/>
                  <a:cs typeface="Courier New" pitchFamily="49" charset="0"/>
                </a:rPr>
                <a:t>Q90.2    Trisomy 21, translocation</a:t>
              </a:r>
              <a:endParaRPr kumimoji="0" lang="en-US" sz="1050" b="0" i="0" u="none" strike="noStrike" cap="none" normalizeH="0" baseline="0" dirty="0" smtClean="0">
                <a:ln>
                  <a:noFill/>
                </a:ln>
                <a:solidFill>
                  <a:srgbClr val="002060"/>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2060"/>
                  </a:solidFill>
                  <a:effectLst/>
                  <a:ea typeface="Times New Roman" pitchFamily="18" charset="0"/>
                  <a:cs typeface="Courier New" pitchFamily="49" charset="0"/>
                </a:rPr>
                <a:t>Q90.9    Down syndrome, unspecified</a:t>
              </a:r>
              <a:endParaRPr kumimoji="0" lang="en-US" sz="1050" b="0" i="0" u="none" strike="noStrike" cap="none" normalizeH="0" baseline="0" dirty="0" smtClean="0">
                <a:ln>
                  <a:noFill/>
                </a:ln>
                <a:solidFill>
                  <a:srgbClr val="002060"/>
                </a:solidFill>
                <a:effectLst/>
                <a:cs typeface="Arial" pitchFamily="34" charset="0"/>
              </a:endParaRPr>
            </a:p>
          </p:txBody>
        </p:sp>
        <p:sp>
          <p:nvSpPr>
            <p:cNvPr id="13" name="CasellaDiTesto 12"/>
            <p:cNvSpPr txBox="1"/>
            <p:nvPr/>
          </p:nvSpPr>
          <p:spPr>
            <a:xfrm>
              <a:off x="364006" y="5333956"/>
              <a:ext cx="2007840" cy="369332"/>
            </a:xfrm>
            <a:prstGeom prst="rect">
              <a:avLst/>
            </a:prstGeom>
            <a:noFill/>
          </p:spPr>
          <p:txBody>
            <a:bodyPr wrap="square" rtlCol="0">
              <a:spAutoFit/>
            </a:bodyPr>
            <a:lstStyle/>
            <a:p>
              <a:r>
                <a:rPr lang="en-US" sz="1600" b="1" dirty="0" smtClean="0">
                  <a:solidFill>
                    <a:srgbClr val="002060"/>
                  </a:solidFill>
                </a:rPr>
                <a:t>Karyotype </a:t>
              </a:r>
              <a:r>
                <a:rPr lang="en-US" b="1" dirty="0" smtClean="0">
                  <a:solidFill>
                    <a:srgbClr val="002060"/>
                  </a:solidFill>
                </a:rPr>
                <a:t>available</a:t>
              </a:r>
              <a:endParaRPr lang="en-US" sz="1600" b="1" dirty="0" smtClean="0">
                <a:solidFill>
                  <a:srgbClr val="002060"/>
                </a:solidFill>
              </a:endParaRPr>
            </a:p>
          </p:txBody>
        </p:sp>
        <p:cxnSp>
          <p:nvCxnSpPr>
            <p:cNvPr id="14" name="Connettore 2 13"/>
            <p:cNvCxnSpPr/>
            <p:nvPr/>
          </p:nvCxnSpPr>
          <p:spPr>
            <a:xfrm>
              <a:off x="2339752" y="5538252"/>
              <a:ext cx="864096"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Parentesi graffa aperta 11"/>
            <p:cNvSpPr/>
            <p:nvPr/>
          </p:nvSpPr>
          <p:spPr>
            <a:xfrm>
              <a:off x="3377832" y="5178212"/>
              <a:ext cx="330072" cy="709570"/>
            </a:xfrm>
            <a:prstGeom prst="leftBrace">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958426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909054" y="6439455"/>
            <a:ext cx="2057400" cy="365125"/>
          </a:xfrm>
        </p:spPr>
        <p:txBody>
          <a:bodyPr/>
          <a:lstStyle/>
          <a:p>
            <a:fld id="{330EA680-D336-4FF7-8B7A-9848BB0A1C32}" type="slidenum">
              <a:rPr lang="en-US" smtClean="0"/>
              <a:pPr/>
              <a:t>29</a:t>
            </a:fld>
            <a:endParaRPr lang="en-US" dirty="0"/>
          </a:p>
        </p:txBody>
      </p:sp>
      <p:sp>
        <p:nvSpPr>
          <p:cNvPr id="9" name="Rectangle 2"/>
          <p:cNvSpPr>
            <a:spLocks noGrp="1" noChangeArrowheads="1"/>
          </p:cNvSpPr>
          <p:nvPr>
            <p:ph type="title"/>
          </p:nvPr>
        </p:nvSpPr>
        <p:spPr>
          <a:xfrm>
            <a:off x="0" y="136525"/>
            <a:ext cx="9144000" cy="854075"/>
          </a:xfrm>
        </p:spPr>
        <p:txBody>
          <a:bodyPr>
            <a:noAutofit/>
          </a:bodyPr>
          <a:lstStyle/>
          <a:p>
            <a:pPr algn="ctr"/>
            <a:r>
              <a:rPr lang="en-US" sz="3600" smtClean="0">
                <a:solidFill>
                  <a:srgbClr val="002060"/>
                </a:solidFill>
                <a:latin typeface="+mn-lt"/>
              </a:rPr>
              <a:t/>
            </a:r>
            <a:br>
              <a:rPr lang="en-US" sz="3600" smtClean="0">
                <a:solidFill>
                  <a:srgbClr val="002060"/>
                </a:solidFill>
                <a:latin typeface="+mn-lt"/>
              </a:rPr>
            </a:br>
            <a:r>
              <a:rPr lang="en-US" sz="3200" b="1" smtClean="0">
                <a:solidFill>
                  <a:srgbClr val="002060"/>
                </a:solidFill>
                <a:latin typeface="+mn-lt"/>
              </a:rPr>
              <a:t>Acknowledgements</a:t>
            </a:r>
            <a:endParaRPr lang="en-US" sz="3200" b="1" dirty="0">
              <a:solidFill>
                <a:srgbClr val="002060"/>
              </a:solidFill>
              <a:latin typeface="+mn-lt"/>
            </a:endParaRPr>
          </a:p>
        </p:txBody>
      </p:sp>
      <p:sp>
        <p:nvSpPr>
          <p:cNvPr id="10" name="Content Placeholder 2"/>
          <p:cNvSpPr>
            <a:spLocks noGrp="1"/>
          </p:cNvSpPr>
          <p:nvPr>
            <p:ph idx="1"/>
          </p:nvPr>
        </p:nvSpPr>
        <p:spPr>
          <a:xfrm>
            <a:off x="383822" y="857956"/>
            <a:ext cx="7996533" cy="4170269"/>
          </a:xfrm>
        </p:spPr>
        <p:txBody>
          <a:bodyPr/>
          <a:lstStyle/>
          <a:p>
            <a:pPr lvl="1">
              <a:buClr>
                <a:schemeClr val="tx1"/>
              </a:buClr>
              <a:buSzPct val="65000"/>
              <a:buFont typeface="Wingdings" pitchFamily="2" charset="2"/>
              <a:buChar char="q"/>
            </a:pPr>
            <a:endParaRPr lang="en-US" sz="1800" b="1" smtClean="0">
              <a:solidFill>
                <a:srgbClr val="002060"/>
              </a:solidFill>
            </a:endParaRPr>
          </a:p>
          <a:p>
            <a:pPr>
              <a:buClr>
                <a:schemeClr val="tx1"/>
              </a:buClr>
              <a:buSzPct val="65000"/>
              <a:buFont typeface="Wingdings" pitchFamily="2" charset="2"/>
              <a:buChar char="q"/>
            </a:pPr>
            <a:r>
              <a:rPr lang="en-US" sz="1800" b="1" smtClean="0">
                <a:solidFill>
                  <a:srgbClr val="002060"/>
                </a:solidFill>
              </a:rPr>
              <a:t>International Clearinghouse on Birth Defects Surveillance and Research</a:t>
            </a:r>
          </a:p>
          <a:p>
            <a:pPr lvl="1">
              <a:buClr>
                <a:schemeClr val="tx1"/>
              </a:buClr>
              <a:buSzPct val="65000"/>
              <a:buFont typeface="Wingdings" pitchFamily="2" charset="2"/>
              <a:buChar char="§"/>
            </a:pPr>
            <a:r>
              <a:rPr lang="en-US" sz="1800" b="1" smtClean="0">
                <a:solidFill>
                  <a:srgbClr val="002060"/>
                </a:solidFill>
              </a:rPr>
              <a:t>Pierpaolo </a:t>
            </a:r>
            <a:r>
              <a:rPr lang="it-IT" sz="1800" b="1" smtClean="0">
                <a:solidFill>
                  <a:srgbClr val="002060"/>
                </a:solidFill>
              </a:rPr>
              <a:t>Mastroiacovo</a:t>
            </a:r>
          </a:p>
          <a:p>
            <a:pPr lvl="1">
              <a:buClr>
                <a:schemeClr val="tx1"/>
              </a:buClr>
              <a:buSzPct val="65000"/>
              <a:buFont typeface="Wingdings" pitchFamily="2" charset="2"/>
              <a:buChar char="§"/>
            </a:pPr>
            <a:r>
              <a:rPr lang="en-US" sz="1800" b="1" smtClean="0">
                <a:solidFill>
                  <a:srgbClr val="002060"/>
                </a:solidFill>
              </a:rPr>
              <a:t>Lorenzo Botto</a:t>
            </a:r>
          </a:p>
          <a:p>
            <a:pPr lvl="1">
              <a:buClr>
                <a:schemeClr val="tx1"/>
              </a:buClr>
              <a:buSzPct val="65000"/>
              <a:buFont typeface="Wingdings" pitchFamily="2" charset="2"/>
              <a:buChar char="§"/>
            </a:pPr>
            <a:r>
              <a:rPr lang="en-US" sz="1800" b="1" smtClean="0">
                <a:solidFill>
                  <a:srgbClr val="002060"/>
                </a:solidFill>
              </a:rPr>
              <a:t>Boris Groisman</a:t>
            </a:r>
          </a:p>
          <a:p>
            <a:pPr lvl="1">
              <a:buClr>
                <a:schemeClr val="tx1"/>
              </a:buClr>
              <a:buSzPct val="65000"/>
              <a:buFont typeface="Wingdings" pitchFamily="2" charset="2"/>
              <a:buChar char="§"/>
            </a:pPr>
            <a:endParaRPr lang="en-US" sz="1800" b="1" smtClean="0">
              <a:solidFill>
                <a:srgbClr val="002060"/>
              </a:solidFill>
            </a:endParaRPr>
          </a:p>
          <a:p>
            <a:pPr marL="457200" lvl="1" indent="0">
              <a:buClr>
                <a:schemeClr val="tx1"/>
              </a:buClr>
              <a:buSzPct val="65000"/>
              <a:buNone/>
            </a:pPr>
            <a:endParaRPr lang="en-US" sz="1800" b="1" smtClean="0">
              <a:solidFill>
                <a:srgbClr val="002060"/>
              </a:solidFill>
            </a:endParaRPr>
          </a:p>
          <a:p>
            <a:pPr>
              <a:buClr>
                <a:schemeClr val="tx1"/>
              </a:buClr>
              <a:buSzPct val="65000"/>
              <a:buFont typeface="Wingdings" charset="2"/>
              <a:buChar char="q"/>
            </a:pPr>
            <a:r>
              <a:rPr lang="en-US" sz="1800" b="1" smtClean="0">
                <a:solidFill>
                  <a:srgbClr val="002060"/>
                </a:solidFill>
              </a:rPr>
              <a:t>CDC National Center on Birth Defects and Developmental Disabilities</a:t>
            </a:r>
          </a:p>
          <a:p>
            <a:pPr lvl="1">
              <a:buClr>
                <a:schemeClr val="tx1"/>
              </a:buClr>
              <a:buSzPct val="80000"/>
              <a:buFont typeface="Wingdings" panose="05000000000000000000" pitchFamily="2" charset="2"/>
              <a:buChar char="§"/>
            </a:pPr>
            <a:r>
              <a:rPr lang="en-US" sz="1800" b="1" smtClean="0">
                <a:solidFill>
                  <a:srgbClr val="002060"/>
                </a:solidFill>
              </a:rPr>
              <a:t>Surveillance Working Group</a:t>
            </a:r>
            <a:endParaRPr lang="en-US" sz="1800" b="1" dirty="0" smtClean="0">
              <a:solidFill>
                <a:srgbClr val="002060"/>
              </a:solidFill>
            </a:endParaRPr>
          </a:p>
        </p:txBody>
      </p:sp>
      <p:pic>
        <p:nvPicPr>
          <p:cNvPr id="2" name="Picture 1" descr="Photo of Co-authors from the International Clearinghouse on Birth Defects Surveillance and Research" title="Photo of Co-auth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7734" y="1557576"/>
            <a:ext cx="2238310" cy="1507362"/>
          </a:xfrm>
          <a:prstGeom prst="rect">
            <a:avLst/>
          </a:prstGeom>
        </p:spPr>
      </p:pic>
      <p:pic>
        <p:nvPicPr>
          <p:cNvPr id="4" name="Picture 2" descr="Photo of Authors from the CDC" title="Photo of lead Autho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81200" y="4061539"/>
            <a:ext cx="5181600" cy="201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txBox="1">
            <a:spLocks/>
          </p:cNvSpPr>
          <p:nvPr/>
        </p:nvSpPr>
        <p:spPr>
          <a:xfrm>
            <a:off x="158496" y="6646639"/>
            <a:ext cx="8528304" cy="4571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rgbClr val="002060"/>
                </a:solidFill>
              </a:rPr>
              <a:t>Pictured top, left to right: Jaime Frías, RJ Berry, Joseph Mulinare, Jorge Rosenthal, Ibrahim Zaganjor</a:t>
            </a:r>
          </a:p>
          <a:p>
            <a:pPr algn="l"/>
            <a:r>
              <a:rPr lang="en-US" dirty="0" smtClean="0">
                <a:solidFill>
                  <a:srgbClr val="002060"/>
                </a:solidFill>
              </a:rPr>
              <a:t>Pictured bottom, left to right: Diana Valencia, Ahlia Sekkarie, Jennifer Williams, Hilda Razzaghi, Alina Flores, J. Fernando Arenas</a:t>
            </a:r>
          </a:p>
          <a:p>
            <a:pPr algn="l"/>
            <a:r>
              <a:rPr lang="en-US" dirty="0" smtClean="0">
                <a:solidFill>
                  <a:srgbClr val="002060"/>
                </a:solidFill>
              </a:rPr>
              <a:t>Not pictured: Michael Cannon, Yan Ping Qi, Christina Hillard</a:t>
            </a:r>
          </a:p>
          <a:p>
            <a:pPr algn="l"/>
            <a:endParaRPr lang="en-US" dirty="0">
              <a:solidFill>
                <a:srgbClr val="002060"/>
              </a:solidFill>
            </a:endParaRPr>
          </a:p>
          <a:p>
            <a:pPr algn="l"/>
            <a:endParaRPr lang="en-US" dirty="0">
              <a:solidFill>
                <a:srgbClr val="002060"/>
              </a:solidFill>
            </a:endParaRPr>
          </a:p>
        </p:txBody>
      </p:sp>
    </p:spTree>
    <p:extLst>
      <p:ext uri="{BB962C8B-B14F-4D97-AF65-F5344CB8AC3E}">
        <p14:creationId xmlns:p14="http://schemas.microsoft.com/office/powerpoint/2010/main" val="95387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US" smtClean="0"/>
              <a:pPr/>
              <a:t>3</a:t>
            </a:fld>
            <a:endParaRPr lang="en-US" dirty="0"/>
          </a:p>
        </p:txBody>
      </p:sp>
      <p:sp>
        <p:nvSpPr>
          <p:cNvPr id="2" name="Title 1"/>
          <p:cNvSpPr>
            <a:spLocks noGrp="1"/>
          </p:cNvSpPr>
          <p:nvPr>
            <p:ph type="title"/>
          </p:nvPr>
        </p:nvSpPr>
        <p:spPr>
          <a:xfrm>
            <a:off x="628650" y="100966"/>
            <a:ext cx="7886700" cy="919163"/>
          </a:xfrm>
        </p:spPr>
        <p:txBody>
          <a:bodyPr>
            <a:normAutofit/>
          </a:bodyPr>
          <a:lstStyle/>
          <a:p>
            <a:pPr algn="ctr"/>
            <a:r>
              <a:rPr lang="en-US" sz="3200" b="1" dirty="0" smtClean="0">
                <a:solidFill>
                  <a:srgbClr val="002060"/>
                </a:solidFill>
                <a:latin typeface="Calibri"/>
              </a:rPr>
              <a:t>Photographs</a:t>
            </a:r>
            <a:endParaRPr lang="en-US" sz="3200" b="1" dirty="0">
              <a:solidFill>
                <a:srgbClr val="002060"/>
              </a:solidFill>
              <a:latin typeface="Calibri"/>
            </a:endParaRPr>
          </a:p>
        </p:txBody>
      </p:sp>
      <p:sp>
        <p:nvSpPr>
          <p:cNvPr id="3" name="Content Placeholder 2"/>
          <p:cNvSpPr>
            <a:spLocks noGrp="1"/>
          </p:cNvSpPr>
          <p:nvPr>
            <p:ph idx="1"/>
          </p:nvPr>
        </p:nvSpPr>
        <p:spPr>
          <a:xfrm>
            <a:off x="91440" y="1020129"/>
            <a:ext cx="9052560" cy="5701347"/>
          </a:xfrm>
        </p:spPr>
        <p:txBody>
          <a:bodyPr vert="horz" lIns="68580" tIns="34290" rIns="68580" bIns="34290" rtlCol="0" anchor="t">
            <a:noAutofit/>
          </a:bodyPr>
          <a:lstStyle/>
          <a:p>
            <a:pPr lvl="3"/>
            <a:endParaRPr lang="en-US" dirty="0">
              <a:solidFill>
                <a:srgbClr val="002060"/>
              </a:solidFill>
              <a:latin typeface="Calibri"/>
            </a:endParaRPr>
          </a:p>
          <a:p>
            <a:r>
              <a:rPr lang="en-US" sz="2000" dirty="0">
                <a:solidFill>
                  <a:srgbClr val="002060"/>
                </a:solidFill>
              </a:rPr>
              <a:t>If parental consent is required for taking photographs, ensure </a:t>
            </a:r>
            <a:r>
              <a:rPr lang="en-US" sz="2000" dirty="0" smtClean="0">
                <a:solidFill>
                  <a:srgbClr val="002060"/>
                </a:solidFill>
              </a:rPr>
              <a:t>that you have </a:t>
            </a:r>
            <a:r>
              <a:rPr lang="en-US" sz="2000" dirty="0">
                <a:solidFill>
                  <a:srgbClr val="002060"/>
                </a:solidFill>
              </a:rPr>
              <a:t>a consent form with you and ask the parents to sign it before taking </a:t>
            </a:r>
            <a:r>
              <a:rPr lang="en-US" sz="2000" dirty="0" smtClean="0">
                <a:solidFill>
                  <a:srgbClr val="002060"/>
                </a:solidFill>
              </a:rPr>
              <a:t>photographs</a:t>
            </a:r>
          </a:p>
          <a:p>
            <a:pPr lvl="1"/>
            <a:r>
              <a:rPr lang="en-US" sz="2000" dirty="0" smtClean="0">
                <a:solidFill>
                  <a:srgbClr val="002060"/>
                </a:solidFill>
              </a:rPr>
              <a:t>If </a:t>
            </a:r>
            <a:r>
              <a:rPr lang="en-US" sz="2000" dirty="0">
                <a:solidFill>
                  <a:srgbClr val="002060"/>
                </a:solidFill>
              </a:rPr>
              <a:t>parents do not consent to </a:t>
            </a:r>
            <a:r>
              <a:rPr lang="en-US" sz="2000" dirty="0" smtClean="0">
                <a:solidFill>
                  <a:srgbClr val="002060"/>
                </a:solidFill>
              </a:rPr>
              <a:t>photographs, </a:t>
            </a:r>
            <a:r>
              <a:rPr lang="en-US" sz="2000" dirty="0">
                <a:solidFill>
                  <a:srgbClr val="002060"/>
                </a:solidFill>
              </a:rPr>
              <a:t>the </a:t>
            </a:r>
            <a:r>
              <a:rPr lang="en-US" sz="2000" dirty="0" smtClean="0">
                <a:solidFill>
                  <a:srgbClr val="002060"/>
                </a:solidFill>
              </a:rPr>
              <a:t>neonate </a:t>
            </a:r>
            <a:r>
              <a:rPr lang="en-US" sz="2000" dirty="0">
                <a:solidFill>
                  <a:srgbClr val="002060"/>
                </a:solidFill>
              </a:rPr>
              <a:t>should still be included in the surveillance </a:t>
            </a:r>
            <a:r>
              <a:rPr lang="en-US" sz="2000" dirty="0" smtClean="0">
                <a:solidFill>
                  <a:srgbClr val="002060"/>
                </a:solidFill>
              </a:rPr>
              <a:t>program</a:t>
            </a:r>
          </a:p>
          <a:p>
            <a:pPr lvl="2"/>
            <a:endParaRPr lang="en-US" dirty="0" smtClean="0">
              <a:solidFill>
                <a:srgbClr val="002060"/>
              </a:solidFill>
            </a:endParaRPr>
          </a:p>
          <a:p>
            <a:r>
              <a:rPr lang="en-US" sz="2000" dirty="0">
                <a:solidFill>
                  <a:srgbClr val="002060"/>
                </a:solidFill>
              </a:rPr>
              <a:t>When taking photographs, place tape measure beside the neonate or next to the defect, to serve as a reference scale, or place the neonate on the measuring board</a:t>
            </a:r>
            <a:endParaRPr lang="en-US" sz="2000" dirty="0" smtClean="0">
              <a:solidFill>
                <a:srgbClr val="002060"/>
              </a:solidFill>
            </a:endParaRPr>
          </a:p>
          <a:p>
            <a:endParaRPr lang="en-US" sz="2400" b="1" dirty="0">
              <a:solidFill>
                <a:srgbClr val="002060"/>
              </a:solidFill>
              <a:latin typeface="Arial" charset="0"/>
            </a:endParaRPr>
          </a:p>
        </p:txBody>
      </p:sp>
      <p:pic>
        <p:nvPicPr>
          <p:cNvPr id="4" name="Picture 3" descr="Illustration of a clipboard" title="Clip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7213" y="4982819"/>
            <a:ext cx="1028571" cy="1244444"/>
          </a:xfrm>
          <a:prstGeom prst="rect">
            <a:avLst/>
          </a:prstGeom>
        </p:spPr>
      </p:pic>
    </p:spTree>
    <p:extLst>
      <p:ext uri="{BB962C8B-B14F-4D97-AF65-F5344CB8AC3E}">
        <p14:creationId xmlns:p14="http://schemas.microsoft.com/office/powerpoint/2010/main" val="2957775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US" smtClean="0"/>
              <a:pPr/>
              <a:t>4</a:t>
            </a:fld>
            <a:endParaRPr lang="en-US" dirty="0"/>
          </a:p>
        </p:txBody>
      </p:sp>
      <p:sp>
        <p:nvSpPr>
          <p:cNvPr id="2" name="Title 1"/>
          <p:cNvSpPr>
            <a:spLocks noGrp="1"/>
          </p:cNvSpPr>
          <p:nvPr>
            <p:ph type="title"/>
          </p:nvPr>
        </p:nvSpPr>
        <p:spPr>
          <a:xfrm>
            <a:off x="628650" y="100966"/>
            <a:ext cx="7886700" cy="919163"/>
          </a:xfrm>
        </p:spPr>
        <p:txBody>
          <a:bodyPr>
            <a:normAutofit/>
          </a:bodyPr>
          <a:lstStyle/>
          <a:p>
            <a:pPr algn="ctr"/>
            <a:r>
              <a:rPr lang="en-US" sz="3200" b="1" dirty="0" smtClean="0">
                <a:solidFill>
                  <a:srgbClr val="002060"/>
                </a:solidFill>
                <a:latin typeface="Calibri"/>
              </a:rPr>
              <a:t>The Exam</a:t>
            </a:r>
            <a:endParaRPr lang="en-US" sz="3200" b="1" dirty="0">
              <a:solidFill>
                <a:srgbClr val="002060"/>
              </a:solidFill>
              <a:latin typeface="Calibri"/>
            </a:endParaRPr>
          </a:p>
        </p:txBody>
      </p:sp>
      <p:sp>
        <p:nvSpPr>
          <p:cNvPr id="3" name="Content Placeholder 2"/>
          <p:cNvSpPr>
            <a:spLocks noGrp="1"/>
          </p:cNvSpPr>
          <p:nvPr>
            <p:ph idx="1"/>
          </p:nvPr>
        </p:nvSpPr>
        <p:spPr>
          <a:xfrm>
            <a:off x="91440" y="1020129"/>
            <a:ext cx="9052560" cy="5701347"/>
          </a:xfrm>
        </p:spPr>
        <p:txBody>
          <a:bodyPr vert="horz" lIns="68580" tIns="34290" rIns="68580" bIns="34290" rtlCol="0" anchor="t">
            <a:noAutofit/>
          </a:bodyPr>
          <a:lstStyle/>
          <a:p>
            <a:pPr lvl="3"/>
            <a:endParaRPr lang="en-US" sz="2000" dirty="0">
              <a:solidFill>
                <a:srgbClr val="002060"/>
              </a:solidFill>
              <a:latin typeface="Calibri  "/>
            </a:endParaRPr>
          </a:p>
          <a:p>
            <a:pPr lvl="1"/>
            <a:r>
              <a:rPr lang="en-US" sz="2000" dirty="0" smtClean="0">
                <a:solidFill>
                  <a:srgbClr val="002060"/>
                </a:solidFill>
                <a:latin typeface="Calibri  "/>
              </a:rPr>
              <a:t>Perform the exam as soon after birth as possible</a:t>
            </a:r>
          </a:p>
          <a:p>
            <a:pPr lvl="2"/>
            <a:r>
              <a:rPr lang="en-US" dirty="0" smtClean="0">
                <a:solidFill>
                  <a:srgbClr val="002060"/>
                </a:solidFill>
                <a:latin typeface="Calibri  "/>
              </a:rPr>
              <a:t>Note: If the neonate has a birth defect(s) that requires immediate attention, wait until the appropriate moment to do the examination  </a:t>
            </a:r>
          </a:p>
          <a:p>
            <a:pPr lvl="2"/>
            <a:r>
              <a:rPr lang="en-US" dirty="0" smtClean="0">
                <a:solidFill>
                  <a:srgbClr val="002060"/>
                </a:solidFill>
                <a:latin typeface="Calibri  "/>
              </a:rPr>
              <a:t>An exam usually takes 10-15 minutes</a:t>
            </a:r>
          </a:p>
          <a:p>
            <a:pPr lvl="1"/>
            <a:r>
              <a:rPr lang="en-US" sz="2000" dirty="0" smtClean="0">
                <a:solidFill>
                  <a:srgbClr val="002060"/>
                </a:solidFill>
                <a:latin typeface="Calibri  "/>
              </a:rPr>
              <a:t>Wear gloves to complete the exam</a:t>
            </a:r>
          </a:p>
          <a:p>
            <a:pPr lvl="1"/>
            <a:r>
              <a:rPr lang="en-US" sz="2000" dirty="0" smtClean="0">
                <a:solidFill>
                  <a:srgbClr val="002060"/>
                </a:solidFill>
                <a:latin typeface="Calibri  "/>
              </a:rPr>
              <a:t>Wash your hands before and after putting on the gloves</a:t>
            </a:r>
          </a:p>
          <a:p>
            <a:pPr lvl="1"/>
            <a:r>
              <a:rPr lang="en-US" sz="2000" dirty="0" smtClean="0">
                <a:solidFill>
                  <a:srgbClr val="002060"/>
                </a:solidFill>
                <a:latin typeface="Calibri  "/>
              </a:rPr>
              <a:t>The exam should be performed with the neonate undressed</a:t>
            </a:r>
          </a:p>
          <a:p>
            <a:pPr lvl="1"/>
            <a:r>
              <a:rPr lang="en-US" sz="2000" dirty="0" smtClean="0">
                <a:solidFill>
                  <a:srgbClr val="002060"/>
                </a:solidFill>
                <a:latin typeface="Calibri  "/>
              </a:rPr>
              <a:t>Place the neonate on a clean, soft surface in a well-heated area</a:t>
            </a:r>
          </a:p>
          <a:p>
            <a:pPr lvl="2"/>
            <a:r>
              <a:rPr lang="en-US" dirty="0" smtClean="0">
                <a:solidFill>
                  <a:srgbClr val="002060"/>
                </a:solidFill>
                <a:latin typeface="Calibri  "/>
              </a:rPr>
              <a:t>Never turn your back on the neonate or leave the neonate alone</a:t>
            </a:r>
          </a:p>
          <a:p>
            <a:pPr lvl="1"/>
            <a:r>
              <a:rPr lang="en-US" sz="2000" dirty="0" smtClean="0">
                <a:solidFill>
                  <a:srgbClr val="002060"/>
                </a:solidFill>
                <a:latin typeface="Calibri  "/>
              </a:rPr>
              <a:t>Dress the neonate when the exam is complete</a:t>
            </a:r>
          </a:p>
          <a:p>
            <a:pPr lvl="1"/>
            <a:r>
              <a:rPr lang="en-US" sz="2000" dirty="0" smtClean="0">
                <a:solidFill>
                  <a:srgbClr val="002060"/>
                </a:solidFill>
                <a:latin typeface="Calibri  "/>
              </a:rPr>
              <a:t>Consider having an assistant or family member present during the exam to help soothe or pacify the neonate</a:t>
            </a:r>
          </a:p>
          <a:p>
            <a:pPr lvl="2"/>
            <a:endParaRPr lang="en-US" dirty="0" smtClean="0">
              <a:solidFill>
                <a:srgbClr val="002060"/>
              </a:solidFill>
              <a:latin typeface="Calibri  "/>
            </a:endParaRPr>
          </a:p>
          <a:p>
            <a:pPr lvl="2"/>
            <a:endParaRPr lang="en-US" dirty="0" smtClean="0">
              <a:solidFill>
                <a:srgbClr val="002060"/>
              </a:solidFill>
              <a:latin typeface="Calibri  "/>
            </a:endParaRPr>
          </a:p>
          <a:p>
            <a:endParaRPr lang="en-US" sz="2400" b="1" dirty="0">
              <a:solidFill>
                <a:srgbClr val="002060"/>
              </a:solidFill>
              <a:latin typeface="Calibri  "/>
            </a:endParaRPr>
          </a:p>
        </p:txBody>
      </p:sp>
    </p:spTree>
    <p:extLst>
      <p:ext uri="{BB962C8B-B14F-4D97-AF65-F5344CB8AC3E}">
        <p14:creationId xmlns:p14="http://schemas.microsoft.com/office/powerpoint/2010/main" val="1889824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002060"/>
                </a:solidFill>
                <a:latin typeface="Calibri"/>
              </a:rPr>
              <a:t>Describing Findings</a:t>
            </a:r>
            <a:br>
              <a:rPr lang="en-US" b="1" dirty="0">
                <a:solidFill>
                  <a:srgbClr val="002060"/>
                </a:solidFill>
                <a:latin typeface="Calibri"/>
              </a:rPr>
            </a:br>
            <a:endParaRPr lang="en-US" dirty="0"/>
          </a:p>
        </p:txBody>
      </p:sp>
      <p:sp>
        <p:nvSpPr>
          <p:cNvPr id="3" name="Content Placeholder 2"/>
          <p:cNvSpPr>
            <a:spLocks noGrp="1"/>
          </p:cNvSpPr>
          <p:nvPr>
            <p:ph idx="1"/>
          </p:nvPr>
        </p:nvSpPr>
        <p:spPr/>
        <p:txBody>
          <a:bodyPr/>
          <a:lstStyle/>
          <a:p>
            <a:r>
              <a:rPr lang="en-US" smtClean="0"/>
              <a:t>If any defects are found during the exam, please make sure you include the following information in the newborn’s file: </a:t>
            </a:r>
          </a:p>
          <a:p>
            <a:r>
              <a:rPr lang="en-US" smtClean="0"/>
              <a:t>A detailed description of the birth defect in the data collection form</a:t>
            </a:r>
          </a:p>
          <a:p>
            <a:r>
              <a:rPr lang="en-US" smtClean="0"/>
              <a:t>Photographs, drawings, and/or illustrations </a:t>
            </a:r>
          </a:p>
          <a:p>
            <a:r>
              <a:rPr lang="en-US" smtClean="0"/>
              <a:t>Any doctor's reports, radiographs, or tests</a:t>
            </a:r>
          </a:p>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5</a:t>
            </a:fld>
            <a:endParaRPr lang="en-US" dirty="0"/>
          </a:p>
        </p:txBody>
      </p:sp>
      <p:pic>
        <p:nvPicPr>
          <p:cNvPr id="7" name="Picture 6" descr="Photo of a female health care provider" title="Health care provid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0181" y="4320891"/>
            <a:ext cx="2857500" cy="1600200"/>
          </a:xfrm>
          <a:prstGeom prst="rect">
            <a:avLst/>
          </a:prstGeom>
        </p:spPr>
      </p:pic>
    </p:spTree>
    <p:extLst>
      <p:ext uri="{BB962C8B-B14F-4D97-AF65-F5344CB8AC3E}">
        <p14:creationId xmlns:p14="http://schemas.microsoft.com/office/powerpoint/2010/main" val="2486739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solidFill>
                  <a:srgbClr val="002060"/>
                </a:solidFill>
                <a:cs typeface="Arial"/>
              </a:rPr>
              <a:t>Performing the Exam: Overview</a:t>
            </a:r>
            <a:r>
              <a:rPr lang="en-US" dirty="0">
                <a:solidFill>
                  <a:srgbClr val="002060"/>
                </a:solidFill>
                <a:cs typeface="Arial"/>
              </a:rPr>
              <a:t/>
            </a:r>
            <a:br>
              <a:rPr lang="en-US" dirty="0">
                <a:solidFill>
                  <a:srgbClr val="002060"/>
                </a:solidFill>
                <a:cs typeface="Arial"/>
              </a:rPr>
            </a:br>
            <a:r>
              <a:rPr lang="en-US" dirty="0">
                <a:solidFill>
                  <a:srgbClr val="002060"/>
                </a:solidFill>
                <a:cs typeface="Arial"/>
              </a:rPr>
              <a:t/>
            </a:r>
            <a:br>
              <a:rPr lang="en-US" dirty="0">
                <a:solidFill>
                  <a:srgbClr val="002060"/>
                </a:solidFill>
                <a:cs typeface="Arial"/>
              </a:rPr>
            </a:br>
            <a:endParaRPr lang="en-US" dirty="0"/>
          </a:p>
        </p:txBody>
      </p:sp>
      <p:sp>
        <p:nvSpPr>
          <p:cNvPr id="3" name="Content Placeholder 2"/>
          <p:cNvSpPr>
            <a:spLocks noGrp="1"/>
          </p:cNvSpPr>
          <p:nvPr>
            <p:ph idx="1"/>
          </p:nvPr>
        </p:nvSpPr>
        <p:spPr/>
        <p:txBody>
          <a:bodyPr/>
          <a:lstStyle/>
          <a:p>
            <a:r>
              <a:rPr lang="en-US" dirty="0" smtClean="0"/>
              <a:t>Measure infant weight</a:t>
            </a:r>
          </a:p>
          <a:p>
            <a:r>
              <a:rPr lang="en-US" dirty="0" smtClean="0"/>
              <a:t>Measure infant length</a:t>
            </a:r>
          </a:p>
          <a:p>
            <a:r>
              <a:rPr lang="en-US" dirty="0" smtClean="0"/>
              <a:t>Measure infant head circumference</a:t>
            </a:r>
          </a:p>
          <a:p>
            <a:r>
              <a:rPr lang="en-US" dirty="0" smtClean="0"/>
              <a:t>Examine the head</a:t>
            </a:r>
          </a:p>
          <a:p>
            <a:r>
              <a:rPr lang="en-US" dirty="0" smtClean="0"/>
              <a:t>Examine the body</a:t>
            </a:r>
          </a:p>
          <a:p>
            <a:r>
              <a:rPr lang="en-US" dirty="0" smtClean="0"/>
              <a:t>Examine the limbs</a:t>
            </a:r>
          </a:p>
          <a:p>
            <a:endParaRPr lang="en-US" dirty="0"/>
          </a:p>
        </p:txBody>
      </p:sp>
      <p:sp>
        <p:nvSpPr>
          <p:cNvPr id="2" name="Slide Number Placeholder 1"/>
          <p:cNvSpPr>
            <a:spLocks noGrp="1"/>
          </p:cNvSpPr>
          <p:nvPr>
            <p:ph type="sldNum" sz="quarter" idx="12"/>
          </p:nvPr>
        </p:nvSpPr>
        <p:spPr/>
        <p:txBody>
          <a:bodyPr/>
          <a:lstStyle/>
          <a:p>
            <a:fld id="{330EA680-D336-4FF7-8B7A-9848BB0A1C32}" type="slidenum">
              <a:rPr lang="en-US" smtClean="0"/>
              <a:pPr/>
              <a:t>6</a:t>
            </a:fld>
            <a:endParaRPr lang="en-US" dirty="0"/>
          </a:p>
        </p:txBody>
      </p:sp>
      <p:pic>
        <p:nvPicPr>
          <p:cNvPr id="8" name="Picture 7" descr="Photo of a health care provider measuring head circumference" title="Measuring head circumfere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829" y="3575092"/>
            <a:ext cx="3141035" cy="2355777"/>
          </a:xfrm>
          <a:prstGeom prst="rect">
            <a:avLst/>
          </a:prstGeom>
        </p:spPr>
      </p:pic>
    </p:spTree>
    <p:extLst>
      <p:ext uri="{BB962C8B-B14F-4D97-AF65-F5344CB8AC3E}">
        <p14:creationId xmlns:p14="http://schemas.microsoft.com/office/powerpoint/2010/main" val="357127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pPr/>
              <a:t>7</a:t>
            </a:fld>
            <a:endParaRPr lang="en-US" dirty="0"/>
          </a:p>
        </p:txBody>
      </p:sp>
      <p:sp>
        <p:nvSpPr>
          <p:cNvPr id="2" name="Title 1"/>
          <p:cNvSpPr>
            <a:spLocks noGrp="1"/>
          </p:cNvSpPr>
          <p:nvPr>
            <p:ph type="title"/>
          </p:nvPr>
        </p:nvSpPr>
        <p:spPr>
          <a:xfrm>
            <a:off x="547370" y="538481"/>
            <a:ext cx="7886700" cy="873760"/>
          </a:xfrm>
        </p:spPr>
        <p:txBody>
          <a:bodyPr>
            <a:noAutofit/>
          </a:bodyPr>
          <a:lstStyle/>
          <a:p>
            <a:pPr algn="ctr"/>
            <a:r>
              <a:rPr lang="en-US" sz="3200" b="1" dirty="0">
                <a:solidFill>
                  <a:srgbClr val="002060"/>
                </a:solidFill>
                <a:latin typeface="Calibri"/>
              </a:rPr>
              <a:t>The </a:t>
            </a:r>
            <a:r>
              <a:rPr lang="en-US" sz="3200" b="1" dirty="0" smtClean="0">
                <a:solidFill>
                  <a:srgbClr val="002060"/>
                </a:solidFill>
                <a:latin typeface="Calibri"/>
              </a:rPr>
              <a:t>Exam: Measuring </a:t>
            </a:r>
            <a:r>
              <a:rPr lang="en-US" sz="3200" b="1" dirty="0">
                <a:solidFill>
                  <a:srgbClr val="002060"/>
                </a:solidFill>
                <a:latin typeface="Calibri"/>
              </a:rPr>
              <a:t>Weight</a:t>
            </a:r>
          </a:p>
        </p:txBody>
      </p:sp>
      <p:sp>
        <p:nvSpPr>
          <p:cNvPr id="3" name="Content Placeholder 2"/>
          <p:cNvSpPr>
            <a:spLocks noGrp="1"/>
          </p:cNvSpPr>
          <p:nvPr>
            <p:ph idx="1"/>
          </p:nvPr>
        </p:nvSpPr>
        <p:spPr>
          <a:xfrm>
            <a:off x="329775" y="1656080"/>
            <a:ext cx="8514080" cy="4592320"/>
          </a:xfrm>
        </p:spPr>
        <p:txBody>
          <a:bodyPr vert="horz" lIns="68580" tIns="34290" rIns="68580" bIns="34290" rtlCol="0" anchor="t">
            <a:noAutofit/>
          </a:bodyPr>
          <a:lstStyle/>
          <a:p>
            <a:r>
              <a:rPr lang="en-US" sz="2000" dirty="0">
                <a:solidFill>
                  <a:srgbClr val="002060"/>
                </a:solidFill>
                <a:latin typeface="Calibri  "/>
              </a:rPr>
              <a:t>When weighing the neonate, make sure that all of the equipment is </a:t>
            </a:r>
            <a:r>
              <a:rPr lang="en-US" sz="2000" b="1" dirty="0">
                <a:solidFill>
                  <a:srgbClr val="002060"/>
                </a:solidFill>
                <a:latin typeface="Calibri  "/>
              </a:rPr>
              <a:t>clean</a:t>
            </a:r>
          </a:p>
          <a:p>
            <a:pPr lvl="1"/>
            <a:r>
              <a:rPr lang="en-US" sz="2000" dirty="0">
                <a:solidFill>
                  <a:srgbClr val="002060"/>
                </a:solidFill>
                <a:latin typeface="Calibri  "/>
              </a:rPr>
              <a:t>Be extra careful with neonates who have open defects such as spina bifida, omphalocele, or gastroschisis</a:t>
            </a:r>
          </a:p>
          <a:p>
            <a:r>
              <a:rPr lang="en-US" sz="2000" dirty="0">
                <a:solidFill>
                  <a:srgbClr val="002060"/>
                </a:solidFill>
                <a:latin typeface="Calibri  "/>
              </a:rPr>
              <a:t>If possible, first place a barrier (e.g., paper towel, blanket) between the scale and where the infant will lay</a:t>
            </a:r>
          </a:p>
          <a:p>
            <a:r>
              <a:rPr lang="en-US" sz="2000" dirty="0">
                <a:solidFill>
                  <a:srgbClr val="002060"/>
                </a:solidFill>
                <a:latin typeface="Calibri  "/>
              </a:rPr>
              <a:t>Zero the scale</a:t>
            </a:r>
          </a:p>
          <a:p>
            <a:r>
              <a:rPr lang="en-US" sz="2000" dirty="0">
                <a:solidFill>
                  <a:srgbClr val="002060"/>
                </a:solidFill>
                <a:latin typeface="Calibri  "/>
              </a:rPr>
              <a:t>Place the infant on the scale and record the weight in grams</a:t>
            </a:r>
            <a:endParaRPr lang="en-US" sz="2000" b="1" dirty="0">
              <a:solidFill>
                <a:srgbClr val="002060"/>
              </a:solidFill>
              <a:latin typeface="Calibri  "/>
            </a:endParaRPr>
          </a:p>
          <a:p>
            <a:endParaRPr lang="en-US" sz="4800" b="1" dirty="0">
              <a:solidFill>
                <a:srgbClr val="002060"/>
              </a:solidFill>
              <a:latin typeface="Arial" charset="0"/>
            </a:endParaRPr>
          </a:p>
          <a:p>
            <a:pPr marL="0" indent="0">
              <a:buNone/>
            </a:pPr>
            <a:endParaRPr lang="en-US" sz="4800" dirty="0" smtClean="0">
              <a:solidFill>
                <a:srgbClr val="002060"/>
              </a:solidFill>
            </a:endParaRPr>
          </a:p>
          <a:p>
            <a:pPr marL="0" indent="0">
              <a:buNone/>
            </a:pPr>
            <a:r>
              <a:rPr lang="en-US" sz="1000" dirty="0" smtClean="0">
                <a:solidFill>
                  <a:srgbClr val="002060"/>
                </a:solidFill>
              </a:rPr>
              <a:t>Source: http</a:t>
            </a:r>
            <a:r>
              <a:rPr lang="en-US" sz="1000" dirty="0">
                <a:solidFill>
                  <a:srgbClr val="002060"/>
                </a:solidFill>
              </a:rPr>
              <a:t>://www.zuga.cl/que-es-el-percentil/</a:t>
            </a:r>
          </a:p>
        </p:txBody>
      </p:sp>
      <p:pic>
        <p:nvPicPr>
          <p:cNvPr id="5" name="Picture 4" descr="Photo of a baby being weighed on a scale" title="baby on a sca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113" y="4400787"/>
            <a:ext cx="2158237" cy="1436523"/>
          </a:xfrm>
          <a:prstGeom prst="rect">
            <a:avLst/>
          </a:prstGeom>
        </p:spPr>
      </p:pic>
    </p:spTree>
    <p:extLst>
      <p:ext uri="{BB962C8B-B14F-4D97-AF65-F5344CB8AC3E}">
        <p14:creationId xmlns:p14="http://schemas.microsoft.com/office/powerpoint/2010/main" val="3980967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30EA680-D336-4FF7-8B7A-9848BB0A1C32}" type="slidenum">
              <a:rPr lang="en-US" smtClean="0"/>
              <a:pPr/>
              <a:t>8</a:t>
            </a:fld>
            <a:endParaRPr lang="en-US" dirty="0"/>
          </a:p>
        </p:txBody>
      </p:sp>
      <p:sp>
        <p:nvSpPr>
          <p:cNvPr id="2" name="Title 1"/>
          <p:cNvSpPr>
            <a:spLocks noGrp="1"/>
          </p:cNvSpPr>
          <p:nvPr>
            <p:ph type="title"/>
          </p:nvPr>
        </p:nvSpPr>
        <p:spPr>
          <a:xfrm>
            <a:off x="628650" y="355601"/>
            <a:ext cx="7886700" cy="873760"/>
          </a:xfrm>
        </p:spPr>
        <p:txBody>
          <a:bodyPr>
            <a:noAutofit/>
          </a:bodyPr>
          <a:lstStyle/>
          <a:p>
            <a:pPr algn="ctr"/>
            <a:r>
              <a:rPr lang="en-US" sz="3200" b="1" dirty="0">
                <a:solidFill>
                  <a:srgbClr val="002060"/>
                </a:solidFill>
                <a:latin typeface="Calibri"/>
              </a:rPr>
              <a:t>The </a:t>
            </a:r>
            <a:r>
              <a:rPr lang="en-US" sz="3200" b="1" dirty="0" smtClean="0">
                <a:solidFill>
                  <a:srgbClr val="002060"/>
                </a:solidFill>
                <a:latin typeface="Calibri"/>
              </a:rPr>
              <a:t>Exam: Measuring Length</a:t>
            </a:r>
            <a:endParaRPr lang="en-US" sz="3200" b="1" dirty="0">
              <a:solidFill>
                <a:srgbClr val="002060"/>
              </a:solidFill>
              <a:latin typeface="Calibri"/>
            </a:endParaRPr>
          </a:p>
        </p:txBody>
      </p:sp>
      <p:sp>
        <p:nvSpPr>
          <p:cNvPr id="3" name="Content Placeholder 2"/>
          <p:cNvSpPr>
            <a:spLocks noGrp="1"/>
          </p:cNvSpPr>
          <p:nvPr>
            <p:ph idx="1"/>
          </p:nvPr>
        </p:nvSpPr>
        <p:spPr>
          <a:xfrm>
            <a:off x="171154" y="1501138"/>
            <a:ext cx="8672701" cy="5220338"/>
          </a:xfrm>
        </p:spPr>
        <p:txBody>
          <a:bodyPr vert="horz" lIns="68580" tIns="34290" rIns="68580" bIns="34290" rtlCol="0" anchor="t">
            <a:noAutofit/>
          </a:bodyPr>
          <a:lstStyle/>
          <a:p>
            <a:r>
              <a:rPr lang="en-US" sz="2000" dirty="0">
                <a:solidFill>
                  <a:srgbClr val="002060"/>
                </a:solidFill>
              </a:rPr>
              <a:t>Measure the neonate’s length with a tape measure or measuring board that is marked in centimeters</a:t>
            </a:r>
          </a:p>
          <a:p>
            <a:pPr lvl="1"/>
            <a:r>
              <a:rPr lang="en-US" sz="2000" dirty="0">
                <a:solidFill>
                  <a:srgbClr val="002060"/>
                </a:solidFill>
              </a:rPr>
              <a:t>If neonate is flexing legs, gently extend legs as flat as possible lengthwise</a:t>
            </a:r>
          </a:p>
          <a:p>
            <a:r>
              <a:rPr lang="en-US" sz="2000" dirty="0">
                <a:solidFill>
                  <a:srgbClr val="002060"/>
                </a:solidFill>
              </a:rPr>
              <a:t>Clean the measuring board or use a clean tape measure</a:t>
            </a:r>
          </a:p>
          <a:p>
            <a:r>
              <a:rPr lang="en-US" sz="2000" dirty="0">
                <a:solidFill>
                  <a:srgbClr val="002060"/>
                </a:solidFill>
              </a:rPr>
              <a:t>If possible, place a barrier (paper towel, blanket, etc.) between the measuring surface and the neonate</a:t>
            </a:r>
          </a:p>
          <a:p>
            <a:r>
              <a:rPr lang="en-US" sz="2000" dirty="0">
                <a:solidFill>
                  <a:srgbClr val="002060"/>
                </a:solidFill>
              </a:rPr>
              <a:t>When measuring the neonate, record the length to the nearest tenth of a centimeter</a:t>
            </a:r>
            <a:endParaRPr lang="en-US" sz="2000" b="1" dirty="0">
              <a:solidFill>
                <a:srgbClr val="002060"/>
              </a:solidFill>
            </a:endParaRPr>
          </a:p>
          <a:p>
            <a:endParaRPr lang="en-US" sz="4800" b="1" dirty="0">
              <a:solidFill>
                <a:srgbClr val="002060"/>
              </a:solidFill>
              <a:latin typeface="Calibri" panose="020F0502020204030204" pitchFamily="34" charset="0"/>
            </a:endParaRPr>
          </a:p>
          <a:p>
            <a:pPr marL="0" indent="0">
              <a:buNone/>
            </a:pPr>
            <a:r>
              <a:rPr lang="en-US" sz="4800" dirty="0">
                <a:solidFill>
                  <a:srgbClr val="002060"/>
                </a:solidFill>
                <a:latin typeface="Calibri" panose="020F0502020204030204" pitchFamily="34" charset="0"/>
              </a:rPr>
              <a:t/>
            </a:r>
            <a:br>
              <a:rPr lang="en-US" sz="4800" dirty="0">
                <a:solidFill>
                  <a:srgbClr val="002060"/>
                </a:solidFill>
                <a:latin typeface="Calibri" panose="020F0502020204030204" pitchFamily="34" charset="0"/>
              </a:rPr>
            </a:br>
            <a:endParaRPr lang="en-US" sz="4800" dirty="0">
              <a:solidFill>
                <a:srgbClr val="002060"/>
              </a:solidFill>
              <a:latin typeface="Calibri" panose="020F0502020204030204" pitchFamily="34" charset="0"/>
            </a:endParaRPr>
          </a:p>
          <a:p>
            <a:pPr marL="0" indent="0">
              <a:buNone/>
            </a:pPr>
            <a:endParaRPr lang="en-US" sz="4800" b="1" dirty="0">
              <a:solidFill>
                <a:srgbClr val="002060"/>
              </a:solidFill>
              <a:latin typeface="Calibri" panose="020F0502020204030204" pitchFamily="34" charset="0"/>
            </a:endParaRPr>
          </a:p>
          <a:p>
            <a:pPr marL="0" indent="0">
              <a:buNone/>
            </a:pPr>
            <a:r>
              <a:rPr lang="en-US" sz="4800" dirty="0">
                <a:solidFill>
                  <a:srgbClr val="002060"/>
                </a:solidFill>
                <a:latin typeface="Calibri" panose="020F0502020204030204" pitchFamily="34" charset="0"/>
              </a:rPr>
              <a:t/>
            </a:r>
            <a:br>
              <a:rPr lang="en-US" sz="4800" dirty="0">
                <a:solidFill>
                  <a:srgbClr val="002060"/>
                </a:solidFill>
                <a:latin typeface="Calibri" panose="020F0502020204030204" pitchFamily="34" charset="0"/>
              </a:rPr>
            </a:br>
            <a:endParaRPr lang="en-US" sz="4800" dirty="0">
              <a:solidFill>
                <a:srgbClr val="002060"/>
              </a:solidFill>
              <a:latin typeface="Calibri" panose="020F0502020204030204" pitchFamily="34" charset="0"/>
            </a:endParaRPr>
          </a:p>
        </p:txBody>
      </p:sp>
      <p:pic>
        <p:nvPicPr>
          <p:cNvPr id="7" name="Picture 6" descr="Photo of a baby's length being measured" title="Measuring lengt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2182" y="4591530"/>
            <a:ext cx="2793603" cy="1690865"/>
          </a:xfrm>
          <a:prstGeom prst="rect">
            <a:avLst/>
          </a:prstGeom>
        </p:spPr>
      </p:pic>
      <p:sp>
        <p:nvSpPr>
          <p:cNvPr id="6" name="Rectangle 5"/>
          <p:cNvSpPr/>
          <p:nvPr/>
        </p:nvSpPr>
        <p:spPr>
          <a:xfrm>
            <a:off x="171154" y="6504262"/>
            <a:ext cx="7849025" cy="246221"/>
          </a:xfrm>
          <a:prstGeom prst="rect">
            <a:avLst/>
          </a:prstGeom>
        </p:spPr>
        <p:txBody>
          <a:bodyPr wrap="square">
            <a:spAutoFit/>
          </a:bodyPr>
          <a:lstStyle/>
          <a:p>
            <a:r>
              <a:rPr lang="en-US" sz="1000" dirty="0" smtClean="0">
                <a:solidFill>
                  <a:schemeClr val="tx2"/>
                </a:solidFill>
              </a:rPr>
              <a:t>Source: http</a:t>
            </a:r>
            <a:r>
              <a:rPr lang="en-US" sz="1000" dirty="0">
                <a:solidFill>
                  <a:schemeClr val="tx2"/>
                </a:solidFill>
              </a:rPr>
              <a:t>://www.embarazoyparto.net/bebes/como-medir-la-talla-del-bebe/</a:t>
            </a:r>
          </a:p>
        </p:txBody>
      </p:sp>
    </p:spTree>
    <p:extLst>
      <p:ext uri="{BB962C8B-B14F-4D97-AF65-F5344CB8AC3E}">
        <p14:creationId xmlns:p14="http://schemas.microsoft.com/office/powerpoint/2010/main" val="2496803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30EA680-D336-4FF7-8B7A-9848BB0A1C32}" type="slidenum">
              <a:rPr lang="en-US" smtClean="0"/>
              <a:pPr/>
              <a:t>9</a:t>
            </a:fld>
            <a:endParaRPr lang="en-US" dirty="0"/>
          </a:p>
        </p:txBody>
      </p:sp>
      <p:sp>
        <p:nvSpPr>
          <p:cNvPr id="2" name="Title 1"/>
          <p:cNvSpPr>
            <a:spLocks noGrp="1"/>
          </p:cNvSpPr>
          <p:nvPr>
            <p:ph type="title"/>
          </p:nvPr>
        </p:nvSpPr>
        <p:spPr>
          <a:xfrm>
            <a:off x="580913" y="218898"/>
            <a:ext cx="7820809" cy="732234"/>
          </a:xfrm>
        </p:spPr>
        <p:txBody>
          <a:bodyPr>
            <a:noAutofit/>
          </a:bodyPr>
          <a:lstStyle/>
          <a:p>
            <a:pPr algn="ctr"/>
            <a:r>
              <a:rPr lang="en-US" b="1" dirty="0">
                <a:solidFill>
                  <a:srgbClr val="002060"/>
                </a:solidFill>
                <a:latin typeface="Calibri"/>
              </a:rPr>
              <a:t>The </a:t>
            </a:r>
            <a:r>
              <a:rPr lang="en-US" b="1" dirty="0" smtClean="0">
                <a:solidFill>
                  <a:srgbClr val="002060"/>
                </a:solidFill>
                <a:latin typeface="Calibri"/>
              </a:rPr>
              <a:t>Exam: Measuring Head Circumference</a:t>
            </a:r>
            <a:endParaRPr lang="en-US" b="1" dirty="0">
              <a:solidFill>
                <a:srgbClr val="002060"/>
              </a:solidFill>
              <a:latin typeface="+mn-lt"/>
            </a:endParaRPr>
          </a:p>
        </p:txBody>
      </p:sp>
      <p:sp>
        <p:nvSpPr>
          <p:cNvPr id="4" name="Text Placeholder 3"/>
          <p:cNvSpPr>
            <a:spLocks noGrp="1"/>
          </p:cNvSpPr>
          <p:nvPr>
            <p:ph type="body" sz="half" idx="2"/>
          </p:nvPr>
        </p:nvSpPr>
        <p:spPr>
          <a:xfrm>
            <a:off x="365760" y="1170483"/>
            <a:ext cx="8524240" cy="5185867"/>
          </a:xfrm>
        </p:spPr>
        <p:txBody>
          <a:bodyPr vert="horz" lIns="68580" tIns="34290" rIns="68580" bIns="34290" rtlCol="0" anchor="t">
            <a:noAutofit/>
          </a:bodyPr>
          <a:lstStyle/>
          <a:p>
            <a:pPr marL="214313" indent="-214313">
              <a:buFont typeface="Arial" panose="020B0604020202020204" pitchFamily="34" charset="0"/>
              <a:buChar char="•"/>
            </a:pPr>
            <a:r>
              <a:rPr lang="en-US" sz="2000" dirty="0" smtClean="0">
                <a:solidFill>
                  <a:srgbClr val="002060"/>
                </a:solidFill>
              </a:rPr>
              <a:t>Look at the neonate’s head</a:t>
            </a:r>
          </a:p>
          <a:p>
            <a:pPr marL="214313" indent="-214313">
              <a:buFont typeface="Arial" panose="020B0604020202020204" pitchFamily="34" charset="0"/>
              <a:buChar char="•"/>
            </a:pPr>
            <a:r>
              <a:rPr lang="en-US" sz="2000" dirty="0" smtClean="0">
                <a:solidFill>
                  <a:srgbClr val="002060"/>
                </a:solidFill>
              </a:rPr>
              <a:t>Place a tape measure around the widest part of the head, above the eyebrows and ears </a:t>
            </a:r>
          </a:p>
          <a:p>
            <a:pPr marL="214313" indent="-214313">
              <a:buFont typeface="Arial" panose="020B0604020202020204" pitchFamily="34" charset="0"/>
              <a:buChar char="•"/>
            </a:pPr>
            <a:r>
              <a:rPr lang="en-US" sz="2000" dirty="0" smtClean="0">
                <a:solidFill>
                  <a:srgbClr val="002060"/>
                </a:solidFill>
              </a:rPr>
              <a:t>Take special care if the neonate has a defect affecting the head  </a:t>
            </a:r>
          </a:p>
          <a:p>
            <a:pPr marL="671513" lvl="1" indent="-214313">
              <a:buFont typeface="Arial" panose="020B0604020202020204" pitchFamily="34" charset="0"/>
              <a:buChar char="•"/>
            </a:pPr>
            <a:r>
              <a:rPr lang="en-US" sz="2000" dirty="0" smtClean="0">
                <a:solidFill>
                  <a:srgbClr val="002060"/>
                </a:solidFill>
              </a:rPr>
              <a:t>Use gloves if defect is open</a:t>
            </a:r>
          </a:p>
          <a:p>
            <a:pPr marL="214313" indent="-214313">
              <a:buFont typeface="Arial" panose="020B0604020202020204" pitchFamily="34" charset="0"/>
              <a:buChar char="•"/>
            </a:pPr>
            <a:r>
              <a:rPr lang="en-US" sz="2000" dirty="0" smtClean="0">
                <a:solidFill>
                  <a:srgbClr val="002060"/>
                </a:solidFill>
              </a:rPr>
              <a:t>Record the head circumference to the nearest tenth of a centimeter</a:t>
            </a:r>
          </a:p>
          <a:p>
            <a:endParaRPr lang="en-US" sz="2000" dirty="0">
              <a:solidFill>
                <a:srgbClr val="002060"/>
              </a:solidFill>
            </a:endParaRPr>
          </a:p>
        </p:txBody>
      </p:sp>
      <p:pic>
        <p:nvPicPr>
          <p:cNvPr id="8" name="Picture Placeholder 7" descr="Photo of Measuring head circumference" title="Measuring head circumference"/>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6271" r="16271"/>
          <a:stretch>
            <a:fillRect/>
          </a:stretch>
        </p:blipFill>
        <p:spPr>
          <a:xfrm>
            <a:off x="3693755" y="4097627"/>
            <a:ext cx="1794614" cy="1889391"/>
          </a:xfrm>
        </p:spPr>
      </p:pic>
      <p:sp>
        <p:nvSpPr>
          <p:cNvPr id="5" name="Rectangle 4"/>
          <p:cNvSpPr/>
          <p:nvPr/>
        </p:nvSpPr>
        <p:spPr>
          <a:xfrm>
            <a:off x="365760" y="6033184"/>
            <a:ext cx="8149590" cy="246221"/>
          </a:xfrm>
          <a:prstGeom prst="rect">
            <a:avLst/>
          </a:prstGeom>
        </p:spPr>
        <p:txBody>
          <a:bodyPr wrap="square">
            <a:spAutoFit/>
          </a:bodyPr>
          <a:lstStyle/>
          <a:p>
            <a:r>
              <a:rPr lang="en-US" sz="1000" dirty="0" smtClean="0"/>
              <a:t>Source: http</a:t>
            </a:r>
            <a:r>
              <a:rPr lang="en-US" sz="1000" dirty="0"/>
              <a:t>://www.crecerfeliz.es/El-bebe/Primer-mes/Primera-visita-al-pediatra</a:t>
            </a:r>
          </a:p>
        </p:txBody>
      </p:sp>
    </p:spTree>
    <p:extLst>
      <p:ext uri="{BB962C8B-B14F-4D97-AF65-F5344CB8AC3E}">
        <p14:creationId xmlns:p14="http://schemas.microsoft.com/office/powerpoint/2010/main" val="1643255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3715</TotalTime>
  <Words>2927</Words>
  <Application>Microsoft Office PowerPoint</Application>
  <PresentationFormat>On-screen Show (4:3)</PresentationFormat>
  <Paragraphs>513</Paragraphs>
  <Slides>29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vt:lpstr>
      <vt:lpstr>Calibri Light</vt:lpstr>
      <vt:lpstr>Courier New</vt:lpstr>
      <vt:lpstr>Tahoma</vt:lpstr>
      <vt:lpstr>Times New Roman</vt:lpstr>
      <vt:lpstr>Wingdings</vt:lpstr>
      <vt:lpstr>office theme</vt:lpstr>
      <vt:lpstr>Newborn Examination</vt:lpstr>
      <vt:lpstr>   Supplies Needed for the Exam   </vt:lpstr>
      <vt:lpstr>Photographs</vt:lpstr>
      <vt:lpstr>The Exam</vt:lpstr>
      <vt:lpstr>Describing Findings </vt:lpstr>
      <vt:lpstr>Performing the Exam: Overview  </vt:lpstr>
      <vt:lpstr>The Exam: Measuring Weight</vt:lpstr>
      <vt:lpstr>The Exam: Measuring Length</vt:lpstr>
      <vt:lpstr>The Exam: Measuring Head Circumference</vt:lpstr>
      <vt:lpstr>How to Examine the Head</vt:lpstr>
      <vt:lpstr>How to Examine the Body</vt:lpstr>
      <vt:lpstr>How to Examine the Limbs</vt:lpstr>
      <vt:lpstr> Acknowledgements</vt:lpstr>
      <vt:lpstr> Descriptions of Select Reportable Congenital Malformations that Might be Seen during Newborn Exam       Advanced Slide-set </vt:lpstr>
      <vt:lpstr>Neural Tube Defects</vt:lpstr>
      <vt:lpstr>Microtia – Anotia</vt:lpstr>
      <vt:lpstr>Cleft Palate (CP), Cleft Lip (CL), Cleft Lip and Palate (CLP)</vt:lpstr>
      <vt:lpstr>Hypospadias</vt:lpstr>
      <vt:lpstr>Clubfoot: Talipes Equinovarus</vt:lpstr>
      <vt:lpstr>Limb Deficiencies</vt:lpstr>
      <vt:lpstr> </vt:lpstr>
      <vt:lpstr> </vt:lpstr>
      <vt:lpstr> </vt:lpstr>
      <vt:lpstr> </vt:lpstr>
      <vt:lpstr>Limb Deficiency Coding and Classification Tool Provides a mapping from codes to the main classification groups for analysis</vt:lpstr>
      <vt:lpstr>Omphalocele</vt:lpstr>
      <vt:lpstr>Gastroschisis</vt:lpstr>
      <vt:lpstr>Down Syndrome</vt:lpstr>
      <vt:lpstr> 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dc:creator>
  <cp:lastModifiedBy>Griffin, Stephen J. (CDC/ONDIEH/NCBDDD) (CTR)</cp:lastModifiedBy>
  <cp:revision>371</cp:revision>
  <cp:lastPrinted>2016-01-04T21:26:00Z</cp:lastPrinted>
  <dcterms:created xsi:type="dcterms:W3CDTF">2013-07-15T20:26:40Z</dcterms:created>
  <dcterms:modified xsi:type="dcterms:W3CDTF">2017-01-05T18:28:56Z</dcterms:modified>
</cp:coreProperties>
</file>