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456" r:id="rId3"/>
    <p:sldId id="447" r:id="rId4"/>
    <p:sldId id="443" r:id="rId5"/>
    <p:sldId id="444" r:id="rId6"/>
    <p:sldId id="343" r:id="rId7"/>
    <p:sldId id="344" r:id="rId8"/>
    <p:sldId id="445" r:id="rId9"/>
    <p:sldId id="345" r:id="rId10"/>
    <p:sldId id="359" r:id="rId11"/>
    <p:sldId id="452" r:id="rId12"/>
    <p:sldId id="346" r:id="rId13"/>
    <p:sldId id="347" r:id="rId14"/>
    <p:sldId id="348" r:id="rId15"/>
    <p:sldId id="349" r:id="rId16"/>
    <p:sldId id="384" r:id="rId17"/>
    <p:sldId id="391" r:id="rId18"/>
    <p:sldId id="316" r:id="rId19"/>
    <p:sldId id="455" r:id="rId20"/>
    <p:sldId id="450" r:id="rId21"/>
    <p:sldId id="454" r:id="rId22"/>
    <p:sldId id="439" r:id="rId23"/>
    <p:sldId id="440" r:id="rId24"/>
    <p:sldId id="441" r:id="rId25"/>
    <p:sldId id="449" r:id="rId26"/>
    <p:sldId id="448" r:id="rId27"/>
    <p:sldId id="434" r:id="rId28"/>
    <p:sldId id="435" r:id="rId29"/>
  </p:sldIdLst>
  <p:sldSz cx="9144000" cy="6858000" type="screen4x3"/>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xm" initials="jxm"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5943" autoAdjust="0"/>
  </p:normalViewPr>
  <p:slideViewPr>
    <p:cSldViewPr>
      <p:cViewPr>
        <p:scale>
          <a:sx n="66" d="100"/>
          <a:sy n="66" d="100"/>
        </p:scale>
        <p:origin x="-2934" y="-5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90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ierpaolo\Documents\021%20Manuale%20CDC%20Diana%20Valencia\2013-01%20%20Versione%20finale%20gennaio%202013\Appendix_K_prevalence%20ICBDSR.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fr-BE"/>
  <c:chart>
    <c:plotArea>
      <c:layout/>
      <c:barChart>
        <c:barDir val="col"/>
        <c:grouping val="clustered"/>
        <c:ser>
          <c:idx val="0"/>
          <c:order val="0"/>
          <c:spPr>
            <a:solidFill>
              <a:schemeClr val="accent1"/>
            </a:solidFill>
          </c:spPr>
          <c:dPt>
            <c:idx val="21"/>
            <c:extLst xmlns:c16r2="http://schemas.microsoft.com/office/drawing/2015/06/chart">
              <c:ext xmlns:c16="http://schemas.microsoft.com/office/drawing/2014/chart" uri="{C3380CC4-5D6E-409C-BE32-E72D297353CC}">
                <c16:uniqueId val="{00000000-E244-4203-9C5D-848236D2F376}"/>
              </c:ext>
            </c:extLst>
          </c:dPt>
          <c:val>
            <c:numRef>
              <c:f>Foglio2!$G$5:$G$47</c:f>
              <c:numCache>
                <c:formatCode>0.00</c:formatCode>
                <c:ptCount val="43"/>
                <c:pt idx="0">
                  <c:v>1.5394349999999948</c:v>
                </c:pt>
                <c:pt idx="1">
                  <c:v>1.9976949999999936</c:v>
                </c:pt>
                <c:pt idx="2">
                  <c:v>2.2693409999999998</c:v>
                </c:pt>
                <c:pt idx="3">
                  <c:v>2.30524799999999</c:v>
                </c:pt>
                <c:pt idx="4">
                  <c:v>2.506176</c:v>
                </c:pt>
                <c:pt idx="5">
                  <c:v>2.5992769999999967</c:v>
                </c:pt>
                <c:pt idx="6">
                  <c:v>2.7610440000000001</c:v>
                </c:pt>
                <c:pt idx="7">
                  <c:v>3.0980749999999997</c:v>
                </c:pt>
                <c:pt idx="8">
                  <c:v>3.3464039999999904</c:v>
                </c:pt>
                <c:pt idx="9">
                  <c:v>3.3739999999999997</c:v>
                </c:pt>
                <c:pt idx="10">
                  <c:v>3.458186</c:v>
                </c:pt>
                <c:pt idx="11">
                  <c:v>3.4835920000000002</c:v>
                </c:pt>
                <c:pt idx="12">
                  <c:v>3.5842000000000001</c:v>
                </c:pt>
                <c:pt idx="13">
                  <c:v>3.6000999999999999</c:v>
                </c:pt>
                <c:pt idx="14">
                  <c:v>3.626636</c:v>
                </c:pt>
                <c:pt idx="15">
                  <c:v>3.895197</c:v>
                </c:pt>
                <c:pt idx="16">
                  <c:v>3.910774</c:v>
                </c:pt>
                <c:pt idx="17">
                  <c:v>3.9460919999999997</c:v>
                </c:pt>
                <c:pt idx="18">
                  <c:v>4.4496610000000354</c:v>
                </c:pt>
                <c:pt idx="19">
                  <c:v>4.4794530000000243</c:v>
                </c:pt>
                <c:pt idx="20">
                  <c:v>4.55439499999998</c:v>
                </c:pt>
                <c:pt idx="21">
                  <c:v>4.5728139999999975</c:v>
                </c:pt>
                <c:pt idx="22">
                  <c:v>4.7666199999999996</c:v>
                </c:pt>
                <c:pt idx="23">
                  <c:v>4.817666</c:v>
                </c:pt>
                <c:pt idx="24">
                  <c:v>4.9143970000000001</c:v>
                </c:pt>
                <c:pt idx="25">
                  <c:v>5.4501109999999855</c:v>
                </c:pt>
                <c:pt idx="26">
                  <c:v>5.5710899999999999</c:v>
                </c:pt>
                <c:pt idx="27">
                  <c:v>5.7964039999999999</c:v>
                </c:pt>
                <c:pt idx="28">
                  <c:v>5.8061389999999955</c:v>
                </c:pt>
                <c:pt idx="29">
                  <c:v>6.2213050000000001</c:v>
                </c:pt>
                <c:pt idx="30">
                  <c:v>6.2339079999999996</c:v>
                </c:pt>
                <c:pt idx="31">
                  <c:v>6.3425649999999845</c:v>
                </c:pt>
                <c:pt idx="32">
                  <c:v>6.3722799999999999</c:v>
                </c:pt>
                <c:pt idx="33">
                  <c:v>6.5386040000000003</c:v>
                </c:pt>
                <c:pt idx="34">
                  <c:v>6.5459709999999856</c:v>
                </c:pt>
                <c:pt idx="35">
                  <c:v>6.5709660000000003</c:v>
                </c:pt>
                <c:pt idx="36">
                  <c:v>7.0173759999999845</c:v>
                </c:pt>
                <c:pt idx="37">
                  <c:v>7.186388</c:v>
                </c:pt>
                <c:pt idx="38">
                  <c:v>7.5981719999999955</c:v>
                </c:pt>
                <c:pt idx="39">
                  <c:v>8.1095800000000047</c:v>
                </c:pt>
                <c:pt idx="40">
                  <c:v>8.3660870000000447</c:v>
                </c:pt>
                <c:pt idx="41">
                  <c:v>8.4994870000000446</c:v>
                </c:pt>
                <c:pt idx="42">
                  <c:v>10.72204</c:v>
                </c:pt>
              </c:numCache>
            </c:numRef>
          </c:val>
          <c:extLst xmlns:c16r2="http://schemas.microsoft.com/office/drawing/2015/06/chart">
            <c:ext xmlns:c16="http://schemas.microsoft.com/office/drawing/2014/chart" uri="{C3380CC4-5D6E-409C-BE32-E72D297353CC}">
              <c16:uniqueId val="{00000001-E244-4203-9C5D-848236D2F376}"/>
            </c:ext>
          </c:extLst>
        </c:ser>
        <c:dLbls/>
        <c:gapWidth val="118"/>
        <c:axId val="73112960"/>
        <c:axId val="73122944"/>
      </c:barChart>
      <c:catAx>
        <c:axId val="73112960"/>
        <c:scaling>
          <c:orientation val="minMax"/>
        </c:scaling>
        <c:axPos val="b"/>
        <c:tickLblPos val="nextTo"/>
        <c:crossAx val="73122944"/>
        <c:crosses val="autoZero"/>
        <c:auto val="1"/>
        <c:lblAlgn val="ctr"/>
        <c:lblOffset val="100"/>
      </c:catAx>
      <c:valAx>
        <c:axId val="73122944"/>
        <c:scaling>
          <c:orientation val="minMax"/>
        </c:scaling>
        <c:axPos val="l"/>
        <c:majorGridlines/>
        <c:numFmt formatCode="0.00" sourceLinked="1"/>
        <c:tickLblPos val="nextTo"/>
        <c:crossAx val="73112960"/>
        <c:crosses val="autoZero"/>
        <c:crossBetween val="between"/>
      </c:valAx>
    </c:plotArea>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it-IT"/>
              <a:t>22/02/2016</a:t>
            </a:r>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93D73D53-C7D0-4C7C-A7B3-DF981CF0703B}" type="slidenum">
              <a:rPr lang="it-IT" smtClean="0"/>
              <a:pPr rtl="0"/>
              <a:t>‹N°›</a:t>
            </a:fld>
            <a:endParaRPr lang="it-IT"/>
          </a:p>
        </p:txBody>
      </p:sp>
    </p:spTree>
    <p:extLst>
      <p:ext uri="{BB962C8B-B14F-4D97-AF65-F5344CB8AC3E}">
        <p14:creationId xmlns:p14="http://schemas.microsoft.com/office/powerpoint/2010/main" xmlns="" val="1465754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it-IT"/>
              <a:t>22/02/2016</a:t>
            </a:r>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D61FF01C-BD9D-44A6-9902-0DD383E02C4A}" type="slidenum">
              <a:rPr lang="it-IT" smtClean="0"/>
              <a:pPr rtl="0"/>
              <a:t>‹N°›</a:t>
            </a:fld>
            <a:endParaRPr lang="it-IT"/>
          </a:p>
        </p:txBody>
      </p:sp>
    </p:spTree>
    <p:extLst>
      <p:ext uri="{BB962C8B-B14F-4D97-AF65-F5344CB8AC3E}">
        <p14:creationId xmlns:p14="http://schemas.microsoft.com/office/powerpoint/2010/main" xmlns="" val="963359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Salutations,</a:t>
            </a:r>
          </a:p>
          <a:p>
            <a:pPr rtl="0"/>
            <a:r>
              <a:rPr lang="fr-FR"/>
              <a:t>Nous allons aborder les malformations congénitales des membres, également connues sous le nom d’anomalies réductionnelles des membres</a:t>
            </a:r>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1</a:t>
            </a:fld>
            <a:endParaRPr lang="it-IT"/>
          </a:p>
        </p:txBody>
      </p:sp>
    </p:spTree>
    <p:extLst>
      <p:ext uri="{BB962C8B-B14F-4D97-AF65-F5344CB8AC3E}">
        <p14:creationId xmlns:p14="http://schemas.microsoft.com/office/powerpoint/2010/main" xmlns="" val="2125880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dirty="0"/>
              <a:t>Le troisième type de malformation des membres que nous aborderons aujourd'hui concernent les malformations longitudinales.  Les malformations longitudinales se produisent lorsqu’un ou plusieurs os d’un membre sont absents en parallèle sur l’axe longitudinal du membre.  </a:t>
            </a:r>
          </a:p>
          <a:p>
            <a:pPr rtl="0"/>
            <a:endParaRPr lang="en-US" baseline="0" dirty="0"/>
          </a:p>
          <a:p>
            <a:pPr rtl="0"/>
            <a:r>
              <a:rPr lang="fr-FR" dirty="0"/>
              <a:t>Les malformations longitudinales des membres sont classées comme pré-axiales, centrales ou axiales, et post-axiales. Dans le cas de ces types d’anomalies, les radiographies sont très utiles pour permettre un diagnostic final.</a:t>
            </a:r>
          </a:p>
          <a:p>
            <a:pPr rtl="0"/>
            <a:endParaRPr lang="en-US" baseline="0" dirty="0"/>
          </a:p>
          <a:p>
            <a:pPr rtl="0"/>
            <a:r>
              <a:rPr lang="fr-FR" dirty="0"/>
              <a:t>Dans le cas d’une malformation longitudinale pré-axiale, le radius ou le tibia sont absents.</a:t>
            </a:r>
          </a:p>
          <a:p>
            <a:pPr rtl="0"/>
            <a:r>
              <a:rPr lang="fr-FR" dirty="0"/>
              <a:t>Dans le cas d’une malformation longitudinale centrale/axiale, les doigts centraux et les métacarpiens sont absents</a:t>
            </a:r>
          </a:p>
          <a:p>
            <a:pPr rtl="0"/>
            <a:r>
              <a:rPr lang="fr-FR" dirty="0"/>
              <a:t>Dans le cas d’une malformation longitudinale post-axiale, le cubitus ou le péroné est absent</a:t>
            </a:r>
          </a:p>
          <a:p>
            <a:pPr rtl="0"/>
            <a:endParaRPr lang="en-US" baseline="0" dirty="0"/>
          </a:p>
          <a:p>
            <a:pPr rtl="0"/>
            <a:r>
              <a:rPr lang="fr-FR" dirty="0"/>
              <a:t>Dans les diapositives suivantes, nous allons examiner des exemples de ces trois types de malformations longitudinales</a:t>
            </a:r>
          </a:p>
          <a:p>
            <a:pPr rtl="0"/>
            <a:endParaRPr lang="en-US" baseline="0" dirty="0"/>
          </a:p>
          <a:p>
            <a:pPr rtl="0"/>
            <a:r>
              <a:rPr lang="fr-FR" dirty="0"/>
              <a:t>Remarque : </a:t>
            </a:r>
            <a:r>
              <a:rPr lang="fr-FR" dirty="0" smtClean="0"/>
              <a:t>l’instructeur </a:t>
            </a:r>
            <a:r>
              <a:rPr lang="fr-FR" dirty="0"/>
              <a:t>peut demander : « Savez-vous ce que les termes post-axial et </a:t>
            </a:r>
            <a:r>
              <a:rPr lang="fr-FR" dirty="0" smtClean="0"/>
              <a:t>pré-axial </a:t>
            </a:r>
            <a:r>
              <a:rPr lang="fr-FR" dirty="0"/>
              <a:t>signifient ? Illustrez les termes pré-axial et post-axial à l’aide de vos bras et de vos jambes. »</a:t>
            </a:r>
          </a:p>
        </p:txBody>
      </p:sp>
      <p:sp>
        <p:nvSpPr>
          <p:cNvPr id="4" name="Header Placeholder 3"/>
          <p:cNvSpPr>
            <a:spLocks noGrp="1"/>
          </p:cNvSpPr>
          <p:nvPr>
            <p:ph type="hdr" sz="quarter" idx="10"/>
          </p:nvPr>
        </p:nvSpPr>
        <p:spPr/>
        <p:txBody>
          <a:bodyPr rtlCol="0"/>
          <a:lstStyle/>
          <a:p>
            <a:pPr rtl="0"/>
            <a:r>
              <a:rPr lang="fr-FR"/>
              <a:t>Atelier régional sur la surveillance des anomalies congénitales</a:t>
            </a:r>
            <a:endParaRPr lang="en-US"/>
          </a:p>
        </p:txBody>
      </p:sp>
      <p:sp>
        <p:nvSpPr>
          <p:cNvPr id="5" name="Footer Placeholder 4"/>
          <p:cNvSpPr>
            <a:spLocks noGrp="1"/>
          </p:cNvSpPr>
          <p:nvPr>
            <p:ph type="ftr" sz="quarter" idx="11"/>
          </p:nvPr>
        </p:nvSpPr>
        <p:spPr/>
        <p:txBody>
          <a:bodyPr rtlCol="0"/>
          <a:lstStyle/>
          <a:p>
            <a:pPr rtl="0"/>
            <a:r>
              <a:rPr lang="fr-FR"/>
              <a:t>Cynthia Moore 2012</a:t>
            </a:r>
            <a:endParaRPr lang="en-US"/>
          </a:p>
        </p:txBody>
      </p:sp>
      <p:sp>
        <p:nvSpPr>
          <p:cNvPr id="6" name="Slide Number Placeholder 5"/>
          <p:cNvSpPr>
            <a:spLocks noGrp="1"/>
          </p:cNvSpPr>
          <p:nvPr>
            <p:ph type="sldNum" sz="quarter" idx="12"/>
          </p:nvPr>
        </p:nvSpPr>
        <p:spPr/>
        <p:txBody>
          <a:bodyPr rtlCol="0"/>
          <a:lstStyle/>
          <a:p>
            <a:pPr rtl="0"/>
            <a:fld id="{C9AA4FBC-CCAE-4E34-BB17-D3B1CEF4B1AF}" type="slidenum">
              <a:rPr lang="en-US" smtClean="0"/>
              <a:pPr rtl="0"/>
              <a:t>10</a:t>
            </a:fld>
            <a:endParaRPr lang="en-US"/>
          </a:p>
        </p:txBody>
      </p:sp>
    </p:spTree>
    <p:extLst>
      <p:ext uri="{BB962C8B-B14F-4D97-AF65-F5344CB8AC3E}">
        <p14:creationId xmlns:p14="http://schemas.microsoft.com/office/powerpoint/2010/main" xmlns="" val="898067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Comme je l’ai mentionné sur la diapositive précédente, les malformations pré-axiales indiquent que le radius ou le tibia peut être absent.  La couleur sombre sur l’illustration de gauche indique l’absence du radius et du tibia. À droite de la diapositive, vous pouvez voir les photos et radiographies de nouveau-nés dont le radius est absent (les deux premières images) et le tibia est absent (les deux images du bas).</a:t>
            </a:r>
          </a:p>
          <a:p>
            <a:pPr rtl="0"/>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11</a:t>
            </a:fld>
            <a:endParaRPr lang="it-IT"/>
          </a:p>
        </p:txBody>
      </p:sp>
    </p:spTree>
    <p:extLst>
      <p:ext uri="{BB962C8B-B14F-4D97-AF65-F5344CB8AC3E}">
        <p14:creationId xmlns:p14="http://schemas.microsoft.com/office/powerpoint/2010/main" xmlns="" val="431520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Dans le cas des malformations centrales ou axiales, les doigts centraux sont manquants, ainsi que certains métacarpiens et/ou métatarsiens. Ce type de malformation est aussi communément dénommé ectrodactylie de la main et ectrodactylie du pied.</a:t>
            </a:r>
          </a:p>
          <a:p>
            <a:pPr rtl="0"/>
            <a:r>
              <a:rPr lang="fr-FR"/>
              <a:t>Dans le passé, cette malformation était parfois dénommée pince de homard ; ce terme ne doit cependant plus être utilisé. </a:t>
            </a:r>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12</a:t>
            </a:fld>
            <a:endParaRPr lang="it-IT"/>
          </a:p>
        </p:txBody>
      </p:sp>
    </p:spTree>
    <p:extLst>
      <p:ext uri="{BB962C8B-B14F-4D97-AF65-F5344CB8AC3E}">
        <p14:creationId xmlns:p14="http://schemas.microsoft.com/office/powerpoint/2010/main" xmlns="" val="389057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Dans le cas des malformations post-axiales, le cubitus ou le péroné peut être absent. La couleur sombre sur l’illustration de gauche indique l’absence du cubitus et du péroné. À droite de la diapositive, vous pouvez voir une photo et les radiographies d’un enfant dont le cubitus est absent (sur l’image du haut) et dont le péroné est absent (sur les images du bas).  Notez que le pied est également anormal.</a:t>
            </a:r>
          </a:p>
          <a:p>
            <a:pPr rtl="0"/>
            <a:endParaRPr lang="en-US" baseline="0" dirty="0"/>
          </a:p>
          <a:p>
            <a:pPr rtl="0"/>
            <a:endParaRPr lang="en-US" baseline="0" dirty="0"/>
          </a:p>
          <a:p>
            <a:pPr rtl="0"/>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13</a:t>
            </a:fld>
            <a:endParaRPr lang="it-IT"/>
          </a:p>
        </p:txBody>
      </p:sp>
    </p:spTree>
    <p:extLst>
      <p:ext uri="{BB962C8B-B14F-4D97-AF65-F5344CB8AC3E}">
        <p14:creationId xmlns:p14="http://schemas.microsoft.com/office/powerpoint/2010/main" xmlns="" val="2524855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t>Dans certains cas, les nouveau-nés présentent plusieurs types de malformation des membres. Ceux-ci sont appelés des sous-types mixtes.  Il est important de classer chaque malformation dans sa propre catégorie.  Sur les radiographies, vous pouvez constater l’absence du fémur droit ainsi que du péroné gauche.</a:t>
            </a:r>
            <a:r>
              <a:rPr lang="fr-FR" sz="1200">
                <a:solidFill>
                  <a:srgbClr val="002060"/>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a:solidFill>
                  <a:srgbClr val="002060"/>
                </a:solidFill>
              </a:rPr>
              <a:t>Robert JM, Guibaud P, Robert E..  A local outbreak of femoral hypoplasia or aplasia and femoral fibula-ulnar-complex. [</a:t>
            </a:r>
            <a:r>
              <a:rPr lang="en" sz="1200" i="1">
                <a:solidFill>
                  <a:srgbClr val="002060"/>
                </a:solidFill>
              </a:rPr>
              <a:t>Une flambée localisée d’hypoplasie ou d’aplasie fémorale du péroné-cubitus</a:t>
            </a:r>
            <a:r>
              <a:rPr lang="en" sz="1200">
                <a:solidFill>
                  <a:srgbClr val="002060"/>
                </a:solidFill>
              </a:rPr>
              <a:t>]</a:t>
            </a:r>
            <a:r>
              <a:rPr lang="en" sz="1200" i="1">
                <a:solidFill>
                  <a:srgbClr val="002060"/>
                </a:solidFill>
              </a:rPr>
              <a:t>.</a:t>
            </a:r>
            <a:r>
              <a:rPr lang="en" sz="1200">
                <a:solidFill>
                  <a:srgbClr val="002060"/>
                </a:solidFill>
              </a:rPr>
              <a:t> J Genet Hum. 1981 Dec;29(4):379-94.</a:t>
            </a:r>
          </a:p>
          <a:p>
            <a:pPr rtl="0"/>
            <a:endParaRPr lang="it-IT" dirty="0"/>
          </a:p>
        </p:txBody>
      </p:sp>
      <p:sp>
        <p:nvSpPr>
          <p:cNvPr id="4" name="Segnaposto numero diapositiva 3"/>
          <p:cNvSpPr>
            <a:spLocks noGrp="1"/>
          </p:cNvSpPr>
          <p:nvPr>
            <p:ph type="sldNum" sz="quarter" idx="10"/>
          </p:nvPr>
        </p:nvSpPr>
        <p:spPr/>
        <p:txBody>
          <a:bodyPr rtlCol="0"/>
          <a:lstStyle/>
          <a:p>
            <a:pPr rtl="0"/>
            <a:fld id="{D61FF01C-BD9D-44A6-9902-0DD383E02C4A}" type="slidenum">
              <a:rPr lang="it-IT" smtClean="0"/>
              <a:pPr rtl="0"/>
              <a:t>14</a:t>
            </a:fld>
            <a:endParaRPr lang="it-IT"/>
          </a:p>
        </p:txBody>
      </p:sp>
    </p:spTree>
    <p:extLst>
      <p:ext uri="{BB962C8B-B14F-4D97-AF65-F5344CB8AC3E}">
        <p14:creationId xmlns:p14="http://schemas.microsoft.com/office/powerpoint/2010/main" xmlns="" val="1207497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fontScale="85000" lnSpcReduction="20000"/>
          </a:bodyPr>
          <a:lstStyle/>
          <a:p>
            <a:pPr rtl="0"/>
            <a:r>
              <a:rPr lang="fr-FR" dirty="0"/>
              <a:t>Comment les malformations des membres sont-elles diagnostiquées ?</a:t>
            </a:r>
          </a:p>
          <a:p>
            <a:pPr rtl="0"/>
            <a:endParaRPr lang="en-US" dirty="0"/>
          </a:p>
          <a:p>
            <a:pPr rtl="0"/>
            <a:r>
              <a:rPr lang="fr-FR" dirty="0"/>
              <a:t>Les malformations des membres sont facilement identifiables à l’accouchement, lors de l’examen du nouveau-né.  Toutefois, il n’est parfois pas facile de déterminer exactement quels os sont manquants jusqu'à ce qu’une radiographie ou une autopsie (dans le cas d’une </a:t>
            </a:r>
            <a:r>
              <a:rPr lang="fr-FR" dirty="0" err="1"/>
              <a:t>mortinaissance</a:t>
            </a:r>
            <a:r>
              <a:rPr lang="fr-FR" dirty="0"/>
              <a:t> ou d’un décès néonatal) soit effectuée. Si un diagnostic prénatal a été réalisé, il est toujours important de confirmer le diagnostic prénatal à la naissance.</a:t>
            </a:r>
          </a:p>
          <a:p>
            <a:pPr rtl="0"/>
            <a:endParaRPr lang="en-US" dirty="0"/>
          </a:p>
          <a:p>
            <a:pPr rtl="0"/>
            <a:r>
              <a:rPr lang="fr-FR" dirty="0"/>
              <a:t>Quelles sont les causes des malformations des membres ?  Bien que nous en ignorions toujours les causes exactes, des études ont montré que ces types de malformations peuvent être attribuées entre autres à une </a:t>
            </a:r>
            <a:r>
              <a:rPr lang="fr-FR" sz="1200" noProof="0" dirty="0">
                <a:solidFill>
                  <a:srgbClr val="002060"/>
                </a:solidFill>
              </a:rPr>
              <a:t>interruption vasculaire, des syndromes, des anomalies chromosomiques, des conditions de santé maternelle ou une exposition aux substances tératogènes. </a:t>
            </a:r>
            <a:endParaRPr lang="en-US" sz="1100" baseline="0" noProof="0" dirty="0">
              <a:solidFill>
                <a:srgbClr val="002060"/>
              </a:solidFill>
            </a:endParaRPr>
          </a:p>
          <a:p>
            <a:pPr rtl="0"/>
            <a:endParaRPr lang="it-IT" dirty="0"/>
          </a:p>
          <a:p>
            <a:pPr rtl="0"/>
            <a:r>
              <a:rPr lang="fr-FR" sz="1200" kern="1200" dirty="0">
                <a:solidFill>
                  <a:schemeClr val="tx1"/>
                </a:solidFill>
                <a:effectLst/>
                <a:latin typeface="+mn-lt"/>
                <a:ea typeface="+mn-ea"/>
                <a:cs typeface="+mn-cs"/>
              </a:rPr>
              <a:t>Kim K et al. </a:t>
            </a:r>
            <a:r>
              <a:rPr lang="fr-FR" sz="1200" kern="1200" dirty="0" err="1">
                <a:solidFill>
                  <a:schemeClr val="tx1"/>
                </a:solidFill>
                <a:effectLst/>
                <a:latin typeface="+mn-lt"/>
                <a:ea typeface="+mn-ea"/>
                <a:cs typeface="+mn-cs"/>
              </a:rPr>
              <a:t>Prevalence</a:t>
            </a:r>
            <a:r>
              <a:rPr lang="fr-FR" sz="1200" kern="1200" dirty="0">
                <a:solidFill>
                  <a:schemeClr val="tx1"/>
                </a:solidFill>
                <a:effectLst/>
                <a:latin typeface="+mn-lt"/>
                <a:ea typeface="+mn-ea"/>
                <a:cs typeface="+mn-cs"/>
              </a:rPr>
              <a:t> and Trends of </a:t>
            </a:r>
            <a:r>
              <a:rPr lang="fr-FR" sz="1200" kern="1200" dirty="0" err="1">
                <a:solidFill>
                  <a:schemeClr val="tx1"/>
                </a:solidFill>
                <a:effectLst/>
                <a:latin typeface="+mn-lt"/>
                <a:ea typeface="+mn-ea"/>
                <a:cs typeface="+mn-cs"/>
              </a:rPr>
              <a:t>Selected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Congenital</a:t>
            </a:r>
            <a:r>
              <a:rPr lang="fr-FR" sz="1200" kern="1200" dirty="0">
                <a:solidFill>
                  <a:schemeClr val="tx1"/>
                </a:solidFill>
                <a:effectLst/>
                <a:latin typeface="+mn-lt"/>
                <a:ea typeface="+mn-ea"/>
                <a:cs typeface="+mn-cs"/>
              </a:rPr>
              <a:t> Malformations in New York State, 1983 to 2007. [</a:t>
            </a:r>
            <a:r>
              <a:rPr lang="en" sz="1200" i="1" kern="1200" dirty="0">
                <a:solidFill>
                  <a:schemeClr val="tx1"/>
                </a:solidFill>
                <a:effectLst/>
                <a:latin typeface="+mn-lt"/>
                <a:ea typeface="+mn-ea"/>
                <a:cs typeface="+mn-cs"/>
              </a:rPr>
              <a:t>Prévalence et tendances des malformations congénitales sélectionnées dans l’État de New York, 1983 à 2007</a:t>
            </a:r>
            <a:r>
              <a:rPr lang="en" sz="1200" kern="1200" dirty="0">
                <a:solidFill>
                  <a:schemeClr val="tx1"/>
                </a:solidFill>
                <a:effectLst/>
                <a:latin typeface="+mn-lt"/>
                <a:ea typeface="+mn-ea"/>
                <a:cs typeface="+mn-cs"/>
              </a:rPr>
              <a:t>]</a:t>
            </a:r>
            <a:r>
              <a:rPr lang="en" sz="1200" i="1" kern="1200" dirty="0">
                <a:solidFill>
                  <a:schemeClr val="tx1"/>
                </a:solidFill>
                <a:effectLst/>
                <a:latin typeface="+mn-lt"/>
                <a:ea typeface="+mn-ea"/>
                <a:cs typeface="+mn-cs"/>
              </a:rPr>
              <a:t>.</a:t>
            </a:r>
            <a:r>
              <a:rPr lang="en" sz="1200" kern="1200" dirty="0">
                <a:solidFill>
                  <a:schemeClr val="tx1"/>
                </a:solidFill>
                <a:effectLst/>
                <a:latin typeface="+mn-lt"/>
                <a:ea typeface="+mn-ea"/>
                <a:cs typeface="+mn-cs"/>
              </a:rPr>
              <a:t> Recherche sur les malformations congénitales (Partie A) 2013; 97:619-27.</a:t>
            </a:r>
          </a:p>
          <a:p>
            <a:pPr rtl="0"/>
            <a:r>
              <a:rPr lang="fr-FR" sz="1200" kern="1200" dirty="0">
                <a:solidFill>
                  <a:schemeClr val="tx1"/>
                </a:solidFill>
                <a:effectLst/>
                <a:latin typeface="+mn-lt"/>
                <a:ea typeface="+mn-ea"/>
                <a:cs typeface="+mn-cs"/>
              </a:rPr>
              <a:t>État de New York : 4,38/10 000</a:t>
            </a:r>
          </a:p>
          <a:p>
            <a:pPr rtl="0"/>
            <a:r>
              <a:rPr lang="fr-FR" sz="1200" kern="1200" dirty="0">
                <a:solidFill>
                  <a:schemeClr val="tx1"/>
                </a:solidFill>
                <a:effectLst/>
                <a:latin typeface="+mn-lt"/>
                <a:ea typeface="+mn-ea"/>
                <a:cs typeface="+mn-cs"/>
              </a:rPr>
              <a:t> </a:t>
            </a:r>
          </a:p>
          <a:p>
            <a:pPr rtl="0"/>
            <a:r>
              <a:rPr lang="fr-FR" sz="1200" kern="1200" dirty="0">
                <a:solidFill>
                  <a:schemeClr val="tx1"/>
                </a:solidFill>
                <a:effectLst/>
                <a:latin typeface="+mn-lt"/>
                <a:ea typeface="+mn-ea"/>
                <a:cs typeface="+mn-cs"/>
              </a:rPr>
              <a:t>Gold NB, </a:t>
            </a:r>
            <a:r>
              <a:rPr lang="fr-FR" sz="1200" kern="1200" dirty="0" err="1">
                <a:solidFill>
                  <a:schemeClr val="tx1"/>
                </a:solidFill>
                <a:effectLst/>
                <a:latin typeface="+mn-lt"/>
                <a:ea typeface="+mn-ea"/>
                <a:cs typeface="+mn-cs"/>
              </a:rPr>
              <a:t>Westgate</a:t>
            </a:r>
            <a:r>
              <a:rPr lang="fr-FR" sz="1200" kern="1200" dirty="0">
                <a:solidFill>
                  <a:schemeClr val="tx1"/>
                </a:solidFill>
                <a:effectLst/>
                <a:latin typeface="+mn-lt"/>
                <a:ea typeface="+mn-ea"/>
                <a:cs typeface="+mn-cs"/>
              </a:rPr>
              <a:t> MN, Holmes LB.et al. </a:t>
            </a:r>
            <a:r>
              <a:rPr lang="fr-FR" sz="1200" kern="1200" dirty="0" err="1">
                <a:solidFill>
                  <a:schemeClr val="tx1"/>
                </a:solidFill>
                <a:effectLst/>
                <a:latin typeface="+mn-lt"/>
                <a:ea typeface="+mn-ea"/>
                <a:cs typeface="+mn-cs"/>
              </a:rPr>
              <a:t>Anatomic</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etiological</a:t>
            </a:r>
            <a:r>
              <a:rPr lang="fr-FR" sz="1200" kern="1200" dirty="0">
                <a:solidFill>
                  <a:schemeClr val="tx1"/>
                </a:solidFill>
                <a:effectLst/>
                <a:latin typeface="+mn-lt"/>
                <a:ea typeface="+mn-ea"/>
                <a:cs typeface="+mn-cs"/>
              </a:rPr>
              <a:t> classification of </a:t>
            </a:r>
            <a:r>
              <a:rPr lang="fr-FR" sz="1200" kern="1200" dirty="0" err="1">
                <a:solidFill>
                  <a:schemeClr val="tx1"/>
                </a:solidFill>
                <a:effectLst/>
                <a:latin typeface="+mn-lt"/>
                <a:ea typeface="+mn-ea"/>
                <a:cs typeface="+mn-cs"/>
              </a:rPr>
              <a:t>congenital</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limb</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deficiencies</a:t>
            </a:r>
            <a:r>
              <a:rPr lang="fr-FR" sz="1200" kern="1200" dirty="0">
                <a:solidFill>
                  <a:schemeClr val="tx1"/>
                </a:solidFill>
                <a:effectLst/>
                <a:latin typeface="+mn-lt"/>
                <a:ea typeface="+mn-ea"/>
                <a:cs typeface="+mn-cs"/>
              </a:rPr>
              <a:t>. [</a:t>
            </a:r>
            <a:r>
              <a:rPr lang="en" sz="1200" i="1" kern="1200" dirty="0">
                <a:solidFill>
                  <a:schemeClr val="tx1"/>
                </a:solidFill>
                <a:effectLst/>
                <a:latin typeface="+mn-lt"/>
                <a:ea typeface="+mn-ea"/>
                <a:cs typeface="+mn-cs"/>
              </a:rPr>
              <a:t>Classification anatomique et étiologique des malformations congénitales des membres</a:t>
            </a:r>
            <a:r>
              <a:rPr lang="en" sz="1200" kern="1200" dirty="0">
                <a:solidFill>
                  <a:schemeClr val="tx1"/>
                </a:solidFill>
                <a:effectLst/>
                <a:latin typeface="+mn-lt"/>
                <a:ea typeface="+mn-ea"/>
                <a:cs typeface="+mn-cs"/>
              </a:rPr>
              <a:t>]</a:t>
            </a:r>
            <a:r>
              <a:rPr lang="en" sz="1200" i="1" kern="1200" dirty="0">
                <a:solidFill>
                  <a:schemeClr val="tx1"/>
                </a:solidFill>
                <a:effectLst/>
                <a:latin typeface="+mn-lt"/>
                <a:ea typeface="+mn-ea"/>
                <a:cs typeface="+mn-cs"/>
              </a:rPr>
              <a:t>.</a:t>
            </a:r>
            <a:r>
              <a:rPr lang="en" sz="1200" kern="1200" dirty="0">
                <a:solidFill>
                  <a:schemeClr val="tx1"/>
                </a:solidFill>
                <a:effectLst/>
                <a:latin typeface="+mn-lt"/>
                <a:ea typeface="+mn-ea"/>
                <a:cs typeface="+mn-cs"/>
              </a:rPr>
              <a:t> Am J Med Genet A. 2011; 155 A:1225-35.</a:t>
            </a:r>
          </a:p>
          <a:p>
            <a:pPr rtl="0"/>
            <a:r>
              <a:rPr lang="fr-FR" sz="1200" kern="1200" dirty="0" err="1">
                <a:solidFill>
                  <a:schemeClr val="tx1"/>
                </a:solidFill>
                <a:effectLst/>
                <a:latin typeface="+mn-lt"/>
                <a:ea typeface="+mn-ea"/>
                <a:cs typeface="+mn-cs"/>
              </a:rPr>
              <a:t>Brigham</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Women's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Hospital</a:t>
            </a:r>
            <a:r>
              <a:rPr lang="fr-FR" sz="1200" kern="1200" dirty="0">
                <a:solidFill>
                  <a:schemeClr val="tx1"/>
                </a:solidFill>
                <a:effectLst/>
                <a:latin typeface="+mn-lt"/>
                <a:ea typeface="+mn-ea"/>
                <a:cs typeface="+mn-cs"/>
              </a:rPr>
              <a:t>, Boston: 7,9/10 000</a:t>
            </a:r>
          </a:p>
          <a:p>
            <a:pPr rtl="0"/>
            <a:r>
              <a:rPr lang="fr-FR" sz="1200" kern="1200" dirty="0">
                <a:solidFill>
                  <a:schemeClr val="tx1"/>
                </a:solidFill>
                <a:effectLst/>
                <a:latin typeface="+mn-lt"/>
                <a:ea typeface="+mn-ea"/>
                <a:cs typeface="+mn-cs"/>
              </a:rPr>
              <a:t> </a:t>
            </a:r>
          </a:p>
          <a:p>
            <a:pPr rtl="0"/>
            <a:r>
              <a:rPr lang="fr-FR" sz="1200" kern="1200" dirty="0" err="1">
                <a:solidFill>
                  <a:schemeClr val="tx1"/>
                </a:solidFill>
                <a:effectLst/>
                <a:latin typeface="+mn-lt"/>
                <a:ea typeface="+mn-ea"/>
                <a:cs typeface="+mn-cs"/>
              </a:rPr>
              <a:t>Stoll</a:t>
            </a:r>
            <a:r>
              <a:rPr lang="fr-FR" sz="1200" kern="1200" dirty="0">
                <a:solidFill>
                  <a:schemeClr val="tx1"/>
                </a:solidFill>
                <a:effectLst/>
                <a:latin typeface="+mn-lt"/>
                <a:ea typeface="+mn-ea"/>
                <a:cs typeface="+mn-cs"/>
              </a:rPr>
              <a:t> C et al. </a:t>
            </a:r>
            <a:r>
              <a:rPr lang="fr-FR" sz="1200" kern="1200" dirty="0" err="1">
                <a:solidFill>
                  <a:schemeClr val="tx1"/>
                </a:solidFill>
                <a:effectLst/>
                <a:latin typeface="+mn-lt"/>
                <a:ea typeface="+mn-ea"/>
                <a:cs typeface="+mn-cs"/>
              </a:rPr>
              <a:t>Associated</a:t>
            </a:r>
            <a:r>
              <a:rPr lang="fr-FR" sz="1200" kern="1200" dirty="0">
                <a:solidFill>
                  <a:schemeClr val="tx1"/>
                </a:solidFill>
                <a:effectLst/>
                <a:latin typeface="+mn-lt"/>
                <a:ea typeface="+mn-ea"/>
                <a:cs typeface="+mn-cs"/>
              </a:rPr>
              <a:t> malformations in patients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limb</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reduction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deficiencies</a:t>
            </a:r>
            <a:r>
              <a:rPr lang="fr-FR" sz="1200" kern="1200" dirty="0">
                <a:solidFill>
                  <a:schemeClr val="tx1"/>
                </a:solidFill>
                <a:effectLst/>
                <a:latin typeface="+mn-lt"/>
                <a:ea typeface="+mn-ea"/>
                <a:cs typeface="+mn-cs"/>
              </a:rPr>
              <a:t>. [</a:t>
            </a:r>
            <a:r>
              <a:rPr lang="en" sz="1200" i="1" kern="1200" dirty="0">
                <a:solidFill>
                  <a:schemeClr val="tx1"/>
                </a:solidFill>
                <a:effectLst/>
                <a:latin typeface="+mn-lt"/>
                <a:ea typeface="+mn-ea"/>
                <a:cs typeface="+mn-cs"/>
              </a:rPr>
              <a:t>Malformations associées chez les patients souffrant d’une malformation de réduction d’un membre</a:t>
            </a:r>
            <a:r>
              <a:rPr lang="en" sz="1200" kern="1200" dirty="0">
                <a:solidFill>
                  <a:schemeClr val="tx1"/>
                </a:solidFill>
                <a:effectLst/>
                <a:latin typeface="+mn-lt"/>
                <a:ea typeface="+mn-ea"/>
                <a:cs typeface="+mn-cs"/>
              </a:rPr>
              <a:t>]</a:t>
            </a:r>
            <a:r>
              <a:rPr lang="en" sz="1200" i="1" kern="1200" dirty="0">
                <a:solidFill>
                  <a:schemeClr val="tx1"/>
                </a:solidFill>
                <a:effectLst/>
                <a:latin typeface="+mn-lt"/>
                <a:ea typeface="+mn-ea"/>
                <a:cs typeface="+mn-cs"/>
              </a:rPr>
              <a:t>.</a:t>
            </a:r>
            <a:r>
              <a:rPr lang="en" sz="1200" kern="1200" dirty="0">
                <a:solidFill>
                  <a:schemeClr val="tx1"/>
                </a:solidFill>
                <a:effectLst/>
                <a:latin typeface="+mn-lt"/>
                <a:ea typeface="+mn-ea"/>
                <a:cs typeface="+mn-cs"/>
              </a:rPr>
              <a:t> European J Med Genet. 2010; 53:286e290.</a:t>
            </a:r>
          </a:p>
          <a:p>
            <a:pPr rtl="0"/>
            <a:r>
              <a:rPr lang="fr-FR" sz="1200" kern="1200" dirty="0">
                <a:solidFill>
                  <a:schemeClr val="tx1"/>
                </a:solidFill>
                <a:effectLst/>
                <a:latin typeface="+mn-lt"/>
                <a:ea typeface="+mn-ea"/>
                <a:cs typeface="+mn-cs"/>
              </a:rPr>
              <a:t>Strasbourg, France : 7,8/10 000</a:t>
            </a:r>
          </a:p>
          <a:p>
            <a:pPr rtl="0"/>
            <a:r>
              <a:rPr lang="fr-FR" sz="1200" kern="1200" dirty="0">
                <a:solidFill>
                  <a:schemeClr val="tx1"/>
                </a:solidFill>
                <a:effectLst/>
                <a:latin typeface="+mn-lt"/>
                <a:ea typeface="+mn-ea"/>
                <a:cs typeface="+mn-cs"/>
              </a:rPr>
              <a:t> </a:t>
            </a:r>
          </a:p>
          <a:p>
            <a:pPr rtl="0"/>
            <a:r>
              <a:rPr lang="fr-FR" sz="1200" kern="1200" dirty="0" err="1">
                <a:solidFill>
                  <a:schemeClr val="tx1"/>
                </a:solidFill>
                <a:effectLst/>
                <a:latin typeface="+mn-lt"/>
                <a:ea typeface="+mn-ea"/>
                <a:cs typeface="+mn-cs"/>
              </a:rPr>
              <a:t>Froster</a:t>
            </a:r>
            <a:r>
              <a:rPr lang="fr-FR" sz="1200" kern="1200" dirty="0">
                <a:solidFill>
                  <a:schemeClr val="tx1"/>
                </a:solidFill>
                <a:effectLst/>
                <a:latin typeface="+mn-lt"/>
                <a:ea typeface="+mn-ea"/>
                <a:cs typeface="+mn-cs"/>
              </a:rPr>
              <a:t>-</a:t>
            </a:r>
            <a:r>
              <a:rPr lang="fr-FR" sz="1200" kern="1200" dirty="0" err="1">
                <a:solidFill>
                  <a:schemeClr val="tx1"/>
                </a:solidFill>
                <a:effectLst/>
                <a:latin typeface="+mn-lt"/>
                <a:ea typeface="+mn-ea"/>
                <a:cs typeface="+mn-cs"/>
              </a:rPr>
              <a:t>Iskenius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UG</a:t>
            </a:r>
            <a:r>
              <a:rPr lang="fr-FR" sz="1200" kern="1200" dirty="0">
                <a:solidFill>
                  <a:schemeClr val="tx1"/>
                </a:solidFill>
                <a:effectLst/>
                <a:latin typeface="+mn-lt"/>
                <a:ea typeface="+mn-ea"/>
                <a:cs typeface="+mn-cs"/>
              </a:rPr>
              <a:t> &amp; Baird PA. </a:t>
            </a:r>
            <a:r>
              <a:rPr lang="fr-FR" sz="1200" kern="1200" dirty="0" err="1">
                <a:solidFill>
                  <a:schemeClr val="tx1"/>
                </a:solidFill>
                <a:effectLst/>
                <a:latin typeface="+mn-lt"/>
                <a:ea typeface="+mn-ea"/>
                <a:cs typeface="+mn-cs"/>
              </a:rPr>
              <a:t>Limb</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Reduction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Defects</a:t>
            </a:r>
            <a:r>
              <a:rPr lang="fr-FR" sz="1200" kern="1200" dirty="0">
                <a:solidFill>
                  <a:schemeClr val="tx1"/>
                </a:solidFill>
                <a:effectLst/>
                <a:latin typeface="+mn-lt"/>
                <a:ea typeface="+mn-ea"/>
                <a:cs typeface="+mn-cs"/>
              </a:rPr>
              <a:t> in Over One Million </a:t>
            </a:r>
            <a:r>
              <a:rPr lang="fr-FR" sz="1200" kern="1200" dirty="0" err="1">
                <a:solidFill>
                  <a:schemeClr val="tx1"/>
                </a:solidFill>
                <a:effectLst/>
                <a:latin typeface="+mn-lt"/>
                <a:ea typeface="+mn-ea"/>
                <a:cs typeface="+mn-cs"/>
              </a:rPr>
              <a:t>Consecutive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Livebirths</a:t>
            </a:r>
            <a:r>
              <a:rPr lang="fr-FR" sz="1200" kern="1200" dirty="0">
                <a:solidFill>
                  <a:schemeClr val="tx1"/>
                </a:solidFill>
                <a:effectLst/>
                <a:latin typeface="+mn-lt"/>
                <a:ea typeface="+mn-ea"/>
                <a:cs typeface="+mn-cs"/>
              </a:rPr>
              <a:t>. [</a:t>
            </a:r>
            <a:r>
              <a:rPr lang="en" sz="1200" i="1" kern="1200" dirty="0">
                <a:solidFill>
                  <a:schemeClr val="tx1"/>
                </a:solidFill>
                <a:effectLst/>
                <a:latin typeface="+mn-lt"/>
                <a:ea typeface="+mn-ea"/>
                <a:cs typeface="+mn-cs"/>
              </a:rPr>
              <a:t>Anomalies réductionnelles des membres sur plus d’un million de naissances vivantes consécutives</a:t>
            </a:r>
            <a:r>
              <a:rPr lang="en" sz="1200" kern="1200" dirty="0">
                <a:solidFill>
                  <a:schemeClr val="tx1"/>
                </a:solidFill>
                <a:effectLst/>
                <a:latin typeface="+mn-lt"/>
                <a:ea typeface="+mn-ea"/>
                <a:cs typeface="+mn-cs"/>
              </a:rPr>
              <a:t>]</a:t>
            </a:r>
            <a:r>
              <a:rPr lang="en" sz="1200" i="1" kern="1200" dirty="0">
                <a:solidFill>
                  <a:schemeClr val="tx1"/>
                </a:solidFill>
                <a:effectLst/>
                <a:latin typeface="+mn-lt"/>
                <a:ea typeface="+mn-ea"/>
                <a:cs typeface="+mn-cs"/>
              </a:rPr>
              <a:t>.</a:t>
            </a:r>
            <a:r>
              <a:rPr lang="en" sz="1200" kern="1200" dirty="0">
                <a:solidFill>
                  <a:schemeClr val="tx1"/>
                </a:solidFill>
                <a:effectLst/>
                <a:latin typeface="+mn-lt"/>
                <a:ea typeface="+mn-ea"/>
                <a:cs typeface="+mn-cs"/>
              </a:rPr>
              <a:t> Tératologie. 1989; 39:127-135</a:t>
            </a:r>
          </a:p>
          <a:p>
            <a:pPr rtl="0"/>
            <a:r>
              <a:rPr lang="fr-FR" sz="1200" kern="1200" dirty="0">
                <a:solidFill>
                  <a:schemeClr val="tx1"/>
                </a:solidFill>
                <a:effectLst/>
                <a:latin typeface="+mn-lt"/>
                <a:ea typeface="+mn-ea"/>
                <a:cs typeface="+mn-cs"/>
              </a:rPr>
              <a:t>Colombie-Britannique : 5,97/10 000</a:t>
            </a:r>
          </a:p>
          <a:p>
            <a:pPr rtl="0"/>
            <a:r>
              <a:rPr lang="fr-FR" sz="1200" kern="1200" dirty="0">
                <a:solidFill>
                  <a:schemeClr val="tx1"/>
                </a:solidFill>
                <a:effectLst/>
                <a:latin typeface="+mn-lt"/>
                <a:ea typeface="+mn-ea"/>
                <a:cs typeface="+mn-cs"/>
              </a:rPr>
              <a:t> </a:t>
            </a:r>
          </a:p>
          <a:p>
            <a:pPr rtl="0"/>
            <a:endParaRPr lang="it-IT" dirty="0"/>
          </a:p>
          <a:p>
            <a:pPr rtl="0"/>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15</a:t>
            </a:fld>
            <a:endParaRPr lang="it-IT"/>
          </a:p>
        </p:txBody>
      </p:sp>
    </p:spTree>
    <p:extLst>
      <p:ext uri="{BB962C8B-B14F-4D97-AF65-F5344CB8AC3E}">
        <p14:creationId xmlns:p14="http://schemas.microsoft.com/office/powerpoint/2010/main" xmlns="" val="1756059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normAutofit/>
          </a:bodyPr>
          <a:lstStyle/>
          <a:p>
            <a:pPr rtl="0"/>
            <a:r>
              <a:rPr lang="fr-FR"/>
              <a:t>La prévalence des malformations des membres varie de 2 pour 10 000 naissances à 11 pour 10 000 naissances.  Par exemple, une publication a indiqué la prévalence des malformations des membres à New York (É.-U.) comme s’élevant à 4,38 pour 10 000 naissances, alors qu’une autre publication en a estimé la prévalence à Strasbourg (France) à 7,8 pour 10 000 naissances. Comme vous pourrez le voir sur la diapositive suivante, il est important de garder à l’esprit que les différences observées dans la prévalence peuvent être dues à des problèmes de détermination, qu’il s’agisse d’un sous-dénombrement ou d’un sur-dénombrement.</a:t>
            </a:r>
          </a:p>
          <a:p>
            <a:pPr rtl="0"/>
            <a:endParaRPr lang="it-IT" baseline="0" dirty="0"/>
          </a:p>
          <a:p>
            <a:pPr rtl="0"/>
            <a:endParaRPr lang="it-IT" baseline="0" dirty="0"/>
          </a:p>
          <a:p>
            <a:pPr rtl="0"/>
            <a:r>
              <a:rPr lang="fr-FR"/>
              <a:t>En outre, étant donné que les malformations des membres s’accompagnent souvent d’autres anomalies, il est important de vérifier la présence d’autres anomalies chez les nouveau-nés qui présentent une malformation des membres.</a:t>
            </a:r>
          </a:p>
          <a:p>
            <a:pPr rtl="0"/>
            <a:endParaRPr lang="it-IT" dirty="0"/>
          </a:p>
        </p:txBody>
      </p:sp>
      <p:sp>
        <p:nvSpPr>
          <p:cNvPr id="4" name="Segnaposto numero diapositiva 3"/>
          <p:cNvSpPr>
            <a:spLocks noGrp="1"/>
          </p:cNvSpPr>
          <p:nvPr>
            <p:ph type="sldNum" sz="quarter" idx="10"/>
          </p:nvPr>
        </p:nvSpPr>
        <p:spPr/>
        <p:txBody>
          <a:bodyPr rtlCol="0"/>
          <a:lstStyle/>
          <a:p>
            <a:pPr rtl="0"/>
            <a:fld id="{74618584-A6DB-4EE9-BDBF-64876A29A2D7}" type="slidenum">
              <a:rPr lang="it-IT" smtClean="0"/>
              <a:pPr rtl="0"/>
              <a:t>16</a:t>
            </a:fld>
            <a:endParaRPr lang="it-IT"/>
          </a:p>
        </p:txBody>
      </p:sp>
    </p:spTree>
    <p:extLst>
      <p:ext uri="{BB962C8B-B14F-4D97-AF65-F5344CB8AC3E}">
        <p14:creationId xmlns:p14="http://schemas.microsoft.com/office/powerpoint/2010/main" xmlns="" val="4288251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Note à l’attention de l’instructeur – Demandez aux participants : « Que vous indique ce graphique ? » Laissez aux participants le temps de répondre. </a:t>
            </a:r>
          </a:p>
          <a:p>
            <a:pPr rtl="0"/>
            <a:endParaRPr lang="en-US" baseline="0" dirty="0"/>
          </a:p>
          <a:p>
            <a:pPr rtl="0"/>
            <a:r>
              <a:rPr lang="fr-FR"/>
              <a:t>Comme vous pouvez le voir sur cette diapositive, il existe de grandes variations de la prévalence des malformations des membres. Bien que ces différences puissent être de véritables différences, il est également possible que la grande variabilité des estimations de la prévalence soit due, dans certains cas, à des différences dans la façon dont les cas ont été constatés. Les programmes avec détermination prénatale, ou les pays ayant un grand nombre d’interruptions de grossesse pourraient avoir des estimations très différentes par rapport aux pays n’ayant aucune détermination prénatale ou dans lesquels les interruptions de grossesse ne sont pas autorisées.</a:t>
            </a:r>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17</a:t>
            </a:fld>
            <a:endParaRPr lang="it-IT"/>
          </a:p>
        </p:txBody>
      </p:sp>
    </p:spTree>
    <p:extLst>
      <p:ext uri="{BB962C8B-B14F-4D97-AF65-F5344CB8AC3E}">
        <p14:creationId xmlns:p14="http://schemas.microsoft.com/office/powerpoint/2010/main" xmlns="" val="972987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La proportion des différents sous-types de malformations des membres varie.  Sur cette diapositive, vous pouvez voir la proportion approximative par type de malformation des membres.  La plus grande proportion se trouve parmi les malformations transversales.  </a:t>
            </a:r>
          </a:p>
          <a:p>
            <a:pPr rtl="0"/>
            <a:endParaRPr lang="en-US" baseline="0" dirty="0"/>
          </a:p>
          <a:p>
            <a:pPr rtl="0"/>
            <a:r>
              <a:rPr lang="fr-FR"/>
              <a:t>Il existe certaines preuves indiquant que l’acide folique pourrait aider à prévenir certaines malformations transversales.</a:t>
            </a:r>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18</a:t>
            </a:fld>
            <a:endParaRPr lang="it-IT"/>
          </a:p>
        </p:txBody>
      </p:sp>
    </p:spTree>
    <p:extLst>
      <p:ext uri="{BB962C8B-B14F-4D97-AF65-F5344CB8AC3E}">
        <p14:creationId xmlns:p14="http://schemas.microsoft.com/office/powerpoint/2010/main" xmlns="" val="559298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Maintenant que nous avons discuté de la façon d’identifier et de classifier les malformations des membres, l’étape suivante consiste à déterminer leur code et la façon de les signaler. </a:t>
            </a:r>
          </a:p>
          <a:p>
            <a:pPr rtl="0"/>
            <a:endParaRPr lang="en-US" baseline="0" dirty="0"/>
          </a:p>
          <a:p>
            <a:pPr marL="228600" indent="-228600" rtl="0">
              <a:buAutoNum type="arabicPeriod"/>
            </a:pPr>
            <a:r>
              <a:rPr lang="fr-FR"/>
              <a:t>Précisez ! Précisez ! Précisez !  Il s’agit de la partie la plus importante.  Quand un nouveau-né présente une malformation des membres, il est essentiel de fournir une description écrite détaillée de ce que vous voyez. Par exemple, quels sont les membres touchés ? Quelles sont les parties du membre concernées ? D’autres malformations sont-elles présentes ? Dans votre description, notez la présence de toute autre malformation supplémentaire. </a:t>
            </a:r>
          </a:p>
          <a:p>
            <a:pPr marL="228600" indent="-228600" rtl="0">
              <a:buAutoNum type="arabicPeriod"/>
            </a:pPr>
            <a:r>
              <a:rPr lang="fr-FR"/>
              <a:t>Si possible, prenez une photo.  Si ce n’est pas possible, veuillez faire un dessin ou une illustration afin d’indiquer la nature de la malformation et l’endroit où elle se trouve.</a:t>
            </a:r>
          </a:p>
          <a:p>
            <a:pPr marL="228600" indent="-228600" rtl="0">
              <a:buAutoNum type="arabicPeriod"/>
            </a:pPr>
            <a:r>
              <a:rPr lang="fr-FR"/>
              <a:t>Indiquez si un spécialiste a été consulté.</a:t>
            </a:r>
          </a:p>
          <a:p>
            <a:pPr marL="0" indent="0" rtl="0">
              <a:buNone/>
            </a:pPr>
            <a:endParaRPr lang="en-US" baseline="0"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19</a:t>
            </a:fld>
            <a:endParaRPr lang="it-IT"/>
          </a:p>
        </p:txBody>
      </p:sp>
    </p:spTree>
    <p:extLst>
      <p:ext uri="{BB962C8B-B14F-4D97-AF65-F5344CB8AC3E}">
        <p14:creationId xmlns:p14="http://schemas.microsoft.com/office/powerpoint/2010/main" xmlns="" val="746721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À la fin de cette présentation, vous serez en mesure de comprendre les différents types de malformations des membres, de décrire les caractéristiques cliniques, de comprendre comment classer et coder les malformations et également de décrire certaines caractéristiques épidémiologiques des anomalies des membres.</a:t>
            </a:r>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2</a:t>
            </a:fld>
            <a:endParaRPr lang="it-IT"/>
          </a:p>
        </p:txBody>
      </p:sp>
    </p:spTree>
    <p:extLst>
      <p:ext uri="{BB962C8B-B14F-4D97-AF65-F5344CB8AC3E}">
        <p14:creationId xmlns:p14="http://schemas.microsoft.com/office/powerpoint/2010/main" xmlns="" val="2254983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Il s’agit d’un exemple de dessin qui peut être ébauché s’il n’est pas possible de prendre une photo. Vous pouvez utiliser cette illustration pour indiquer à quel endroit du corps se trouve la malformation et les os qui sont probablement absents.  </a:t>
            </a:r>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20</a:t>
            </a:fld>
            <a:endParaRPr lang="it-IT"/>
          </a:p>
        </p:txBody>
      </p:sp>
    </p:spTree>
    <p:extLst>
      <p:ext uri="{BB962C8B-B14F-4D97-AF65-F5344CB8AC3E}">
        <p14:creationId xmlns:p14="http://schemas.microsoft.com/office/powerpoint/2010/main" xmlns="" val="857933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Il s’agit d’une liste des codes ICD 10 RCPCH relatifs aux malformations des membres.  La liste est longue et divisée en fonction des malformations des membres supérieurs et inférieurs.</a:t>
            </a:r>
          </a:p>
          <a:p>
            <a:pPr rtl="0"/>
            <a:endParaRPr lang="en-US" baseline="0" dirty="0"/>
          </a:p>
          <a:p>
            <a:pPr rtl="0"/>
            <a:r>
              <a:rPr lang="fr-FR"/>
              <a:t>Les codes des malformations des membres supérieurs commencent par Q 71 XX</a:t>
            </a:r>
          </a:p>
          <a:p>
            <a:pPr rtl="0"/>
            <a:r>
              <a:rPr lang="fr-FR"/>
              <a:t>Les codes des malformations des membres inférieurs commencent par Q 72 XX</a:t>
            </a:r>
          </a:p>
          <a:p>
            <a:pPr rtl="0"/>
            <a:r>
              <a:rPr lang="fr-FR"/>
              <a:t>Le code des malformations non précisées Q73. XX peut être appliqué lorsque la personne qui complète les informations ne décrit pas l’emplacement de la malformation ; cela n’est toutefois pas recommandé. Il est essentiel de tâcher de décrire au mieux les malformations afin qu’elles puissent être classées sous les codes Q71 ou Q72.</a:t>
            </a:r>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21</a:t>
            </a:fld>
            <a:endParaRPr lang="it-IT"/>
          </a:p>
        </p:txBody>
      </p:sp>
    </p:spTree>
    <p:extLst>
      <p:ext uri="{BB962C8B-B14F-4D97-AF65-F5344CB8AC3E}">
        <p14:creationId xmlns:p14="http://schemas.microsoft.com/office/powerpoint/2010/main" xmlns="" val="321499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Cette diapositive indique les codes relatifs aux malformations des membres inférieurs</a:t>
            </a:r>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22</a:t>
            </a:fld>
            <a:endParaRPr lang="it-IT"/>
          </a:p>
        </p:txBody>
      </p:sp>
    </p:spTree>
    <p:extLst>
      <p:ext uri="{BB962C8B-B14F-4D97-AF65-F5344CB8AC3E}">
        <p14:creationId xmlns:p14="http://schemas.microsoft.com/office/powerpoint/2010/main" xmlns="" val="5995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Cette diapositive indique les codes relatifs aux malformations non précisées.</a:t>
            </a:r>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23</a:t>
            </a:fld>
            <a:endParaRPr lang="it-IT"/>
          </a:p>
        </p:txBody>
      </p:sp>
    </p:spTree>
    <p:extLst>
      <p:ext uri="{BB962C8B-B14F-4D97-AF65-F5344CB8AC3E}">
        <p14:creationId xmlns:p14="http://schemas.microsoft.com/office/powerpoint/2010/main" xmlns="" val="3423414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Les malformations énumérées sur cette diapositive ne devraient pas être considérées comme étant des malformations des membres.  Elles ont leurs propres codes et ne doivent ne pas être codées selon le codage Q71 ou Q72.</a:t>
            </a:r>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24</a:t>
            </a:fld>
            <a:endParaRPr lang="it-IT"/>
          </a:p>
        </p:txBody>
      </p:sp>
    </p:spTree>
    <p:extLst>
      <p:ext uri="{BB962C8B-B14F-4D97-AF65-F5344CB8AC3E}">
        <p14:creationId xmlns:p14="http://schemas.microsoft.com/office/powerpoint/2010/main" xmlns="" val="969044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Sur cette diapositive sont fournis quelques exemples de malformations des membres qui ne sont pas des malformations, mais plutôt des perturbations, des hypovascularisation ou des bandes amniotiques.</a:t>
            </a:r>
          </a:p>
          <a:p>
            <a:pPr rtl="0"/>
            <a:r>
              <a:rPr lang="fr-FR"/>
              <a:t>Ces dernières ne doivent pas être codées sur la base des codes Q71 ou Q72.  Elles possèdent leurs propres codes.</a:t>
            </a:r>
          </a:p>
          <a:p>
            <a:pPr rtl="0"/>
            <a:endParaRPr lang="en-US" baseline="0" dirty="0"/>
          </a:p>
          <a:p>
            <a:pPr rtl="0"/>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25</a:t>
            </a:fld>
            <a:endParaRPr lang="it-IT"/>
          </a:p>
        </p:txBody>
      </p:sp>
    </p:spTree>
    <p:extLst>
      <p:ext uri="{BB962C8B-B14F-4D97-AF65-F5344CB8AC3E}">
        <p14:creationId xmlns:p14="http://schemas.microsoft.com/office/powerpoint/2010/main" xmlns="" val="1420478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rtlCol="0"/>
          <a:lstStyle/>
          <a:p>
            <a:pPr rtl="0"/>
            <a:fld id="{40A6B8AB-D69F-402B-8992-A4CD209A17E0}" type="slidenum">
              <a:rPr lang="en-US" smtClean="0">
                <a:solidFill>
                  <a:prstClr val="black"/>
                </a:solidFill>
                <a:latin typeface="Arial" pitchFamily="34" charset="0"/>
              </a:rPr>
              <a:pPr rtl="0"/>
              <a:t>26</a:t>
            </a:fld>
            <a:endParaRPr lang="en-US">
              <a:solidFill>
                <a:prstClr val="black"/>
              </a:solidFill>
              <a:latin typeface="Arial" pitchFamily="34" charset="0"/>
            </a:endParaRPr>
          </a:p>
        </p:txBody>
      </p:sp>
      <p:sp>
        <p:nvSpPr>
          <p:cNvPr id="133123" name="Rectangle 7"/>
          <p:cNvSpPr txBox="1">
            <a:spLocks noGrp="1" noChangeArrowheads="1"/>
          </p:cNvSpPr>
          <p:nvPr/>
        </p:nvSpPr>
        <p:spPr bwMode="auto">
          <a:xfrm>
            <a:off x="3884028" y="8684930"/>
            <a:ext cx="2972422" cy="457512"/>
          </a:xfrm>
          <a:prstGeom prst="rect">
            <a:avLst/>
          </a:prstGeom>
          <a:noFill/>
          <a:ln w="9525">
            <a:noFill/>
            <a:miter lim="800000"/>
            <a:headEnd/>
            <a:tailEnd/>
          </a:ln>
        </p:spPr>
        <p:txBody>
          <a:bodyPr lIns="92868" tIns="46435" rIns="92868" bIns="46435" rtlCol="0" anchor="b"/>
          <a:lstStyle/>
          <a:p>
            <a:pPr algn="r" defTabSz="928773" rtl="0"/>
            <a:fld id="{5E9961A3-DFFA-432D-AEE1-D386FBF642B9}" type="slidenum">
              <a:rPr lang="en-US" sz="1200">
                <a:solidFill>
                  <a:prstClr val="black"/>
                </a:solidFill>
              </a:rPr>
              <a:pPr algn="r" defTabSz="928773" rtl="0"/>
              <a:t>26</a:t>
            </a:fld>
            <a:endParaRPr lang="en-US" sz="1200">
              <a:solidFill>
                <a:prstClr val="black"/>
              </a:solidFill>
            </a:endParaRPr>
          </a:p>
        </p:txBody>
      </p:sp>
      <p:sp>
        <p:nvSpPr>
          <p:cNvPr id="133124" name="Rectangle 7"/>
          <p:cNvSpPr txBox="1">
            <a:spLocks noGrp="1" noChangeArrowheads="1"/>
          </p:cNvSpPr>
          <p:nvPr/>
        </p:nvSpPr>
        <p:spPr bwMode="auto">
          <a:xfrm>
            <a:off x="3884028" y="8684930"/>
            <a:ext cx="2972422" cy="457512"/>
          </a:xfrm>
          <a:prstGeom prst="rect">
            <a:avLst/>
          </a:prstGeom>
          <a:noFill/>
          <a:ln w="9525">
            <a:noFill/>
            <a:miter lim="800000"/>
            <a:headEnd/>
            <a:tailEnd/>
          </a:ln>
        </p:spPr>
        <p:txBody>
          <a:bodyPr lIns="92868" tIns="46435" rIns="92868" bIns="46435" rtlCol="0" anchor="b"/>
          <a:lstStyle/>
          <a:p>
            <a:pPr algn="r" defTabSz="928773" rtl="0"/>
            <a:fld id="{2FC93113-AA6F-4001-B057-4CFD27230471}" type="slidenum">
              <a:rPr lang="en-US" sz="1200">
                <a:solidFill>
                  <a:prstClr val="black"/>
                </a:solidFill>
              </a:rPr>
              <a:pPr algn="r" defTabSz="928773" rtl="0"/>
              <a:t>26</a:t>
            </a:fld>
            <a:endParaRPr lang="en-US" sz="1200">
              <a:solidFill>
                <a:prstClr val="black"/>
              </a:solidFill>
            </a:endParaRPr>
          </a:p>
        </p:txBody>
      </p:sp>
      <p:sp>
        <p:nvSpPr>
          <p:cNvPr id="133125" name="Rectangle 7"/>
          <p:cNvSpPr txBox="1">
            <a:spLocks noGrp="1" noChangeArrowheads="1"/>
          </p:cNvSpPr>
          <p:nvPr/>
        </p:nvSpPr>
        <p:spPr bwMode="auto">
          <a:xfrm>
            <a:off x="3884028" y="8684930"/>
            <a:ext cx="2972422" cy="457512"/>
          </a:xfrm>
          <a:prstGeom prst="rect">
            <a:avLst/>
          </a:prstGeom>
          <a:noFill/>
          <a:ln w="9525">
            <a:noFill/>
            <a:miter lim="800000"/>
            <a:headEnd/>
            <a:tailEnd/>
          </a:ln>
        </p:spPr>
        <p:txBody>
          <a:bodyPr lIns="92868" tIns="46435" rIns="92868" bIns="46435" rtlCol="0" anchor="b"/>
          <a:lstStyle/>
          <a:p>
            <a:pPr algn="r" defTabSz="928773" rtl="0"/>
            <a:fld id="{AA1A8A80-9510-4A01-81C0-55D6830D0233}" type="slidenum">
              <a:rPr lang="en-US" sz="1200">
                <a:solidFill>
                  <a:prstClr val="black"/>
                </a:solidFill>
              </a:rPr>
              <a:pPr algn="r" defTabSz="928773" rtl="0"/>
              <a:t>26</a:t>
            </a:fld>
            <a:endParaRPr lang="en-US" sz="1200">
              <a:solidFill>
                <a:prstClr val="black"/>
              </a:solidFill>
            </a:endParaRPr>
          </a:p>
        </p:txBody>
      </p:sp>
      <p:sp>
        <p:nvSpPr>
          <p:cNvPr id="133126" name="Rectangle 2"/>
          <p:cNvSpPr>
            <a:spLocks noGrp="1" noRot="1" noChangeAspect="1" noChangeArrowheads="1" noTextEdit="1"/>
          </p:cNvSpPr>
          <p:nvPr>
            <p:ph type="sldImg"/>
          </p:nvPr>
        </p:nvSpPr>
        <p:spPr>
          <a:xfrm>
            <a:off x="1127125" y="681038"/>
            <a:ext cx="4568825" cy="3427412"/>
          </a:xfrm>
          <a:ln/>
        </p:spPr>
      </p:sp>
      <p:sp>
        <p:nvSpPr>
          <p:cNvPr id="133127" name="Rectangle 3"/>
          <p:cNvSpPr>
            <a:spLocks noGrp="1" noChangeArrowheads="1"/>
          </p:cNvSpPr>
          <p:nvPr>
            <p:ph type="body" idx="1"/>
          </p:nvPr>
        </p:nvSpPr>
        <p:spPr>
          <a:xfrm>
            <a:off x="611881" y="4461139"/>
            <a:ext cx="6048893" cy="4114487"/>
          </a:xfrm>
          <a:noFill/>
          <a:ln/>
        </p:spPr>
        <p:txBody>
          <a:bodyPr rtlCol="0"/>
          <a:lstStyle/>
          <a:p>
            <a:pPr rtl="0">
              <a:buFont typeface="Wingdings" pitchFamily="2" charset="2"/>
              <a:buNone/>
            </a:pPr>
            <a:r>
              <a:rPr lang="fr-FR" sz="1400">
                <a:latin typeface="Arial" pitchFamily="34" charset="0"/>
              </a:rPr>
              <a:t> Cette présentation a été préparée par l’ICBDSR et les CDC</a:t>
            </a:r>
            <a:endParaRPr lang="en-US" b="1" dirty="0">
              <a:solidFill>
                <a:schemeClr val="bg2"/>
              </a:solidFill>
              <a:latin typeface="Arial" pitchFamily="34" charset="0"/>
            </a:endParaRPr>
          </a:p>
          <a:p>
            <a:pPr marL="342900" indent="-342900" rtl="0">
              <a:spcBef>
                <a:spcPct val="20000"/>
              </a:spcBef>
              <a:buClr>
                <a:schemeClr val="tx1"/>
              </a:buClr>
              <a:buSzPct val="80000"/>
              <a:buFont typeface="Wingdings" pitchFamily="2" charset="2"/>
              <a:buChar char="q"/>
              <a:defRPr/>
            </a:pPr>
            <a:endParaRPr lang="en-US" dirty="0">
              <a:latin typeface="Arial" pitchFamily="34" charset="0"/>
            </a:endParaRPr>
          </a:p>
        </p:txBody>
      </p:sp>
    </p:spTree>
    <p:extLst>
      <p:ext uri="{BB962C8B-B14F-4D97-AF65-F5344CB8AC3E}">
        <p14:creationId xmlns:p14="http://schemas.microsoft.com/office/powerpoint/2010/main" xmlns="" val="219052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fld id="{C9AA4FBC-CCAE-4E34-BB17-D3B1CEF4B1AF}" type="slidenum">
              <a:rPr lang="en-US" smtClean="0">
                <a:solidFill>
                  <a:prstClr val="black"/>
                </a:solidFill>
              </a:rPr>
              <a:pPr rtl="0"/>
              <a:t>27</a:t>
            </a:fld>
            <a:endParaRPr lang="en-US">
              <a:solidFill>
                <a:prstClr val="black"/>
              </a:solidFill>
            </a:endParaRPr>
          </a:p>
        </p:txBody>
      </p:sp>
    </p:spTree>
    <p:extLst>
      <p:ext uri="{BB962C8B-B14F-4D97-AF65-F5344CB8AC3E}">
        <p14:creationId xmlns:p14="http://schemas.microsoft.com/office/powerpoint/2010/main" xmlns="" val="42365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fontScale="70000" lnSpcReduction="20000"/>
          </a:bodyPr>
          <a:lstStyle/>
          <a:p>
            <a:pPr rtl="0">
              <a:spcBef>
                <a:spcPts val="590"/>
              </a:spcBef>
              <a:spcAft>
                <a:spcPts val="590"/>
              </a:spcAft>
            </a:pPr>
            <a:r>
              <a:rPr lang="fr-FR" sz="2200"/>
              <a:t>Les malformations des membres constituent une catégorie d’anomalies congénitales qui se caractérisent par l’absence totale ou partielle des os des membres, ou des degrés différents d’hypoplasie.</a:t>
            </a:r>
            <a:endParaRPr lang="en-US" sz="2200" dirty="0"/>
          </a:p>
          <a:p>
            <a:pPr rtl="0">
              <a:spcBef>
                <a:spcPts val="590"/>
              </a:spcBef>
              <a:spcAft>
                <a:spcPts val="590"/>
              </a:spcAft>
            </a:pPr>
            <a:endParaRPr lang="en-US" sz="2200" dirty="0"/>
          </a:p>
          <a:p>
            <a:pPr rtl="0">
              <a:spcBef>
                <a:spcPts val="590"/>
              </a:spcBef>
              <a:spcAft>
                <a:spcPts val="590"/>
              </a:spcAft>
            </a:pPr>
            <a:r>
              <a:rPr lang="fr-FR" sz="2200"/>
              <a:t>Ces malformations sont généralement classées en trois grands groupes : transversales, intercalaires et longitudinales.</a:t>
            </a:r>
          </a:p>
          <a:p>
            <a:pPr rtl="0">
              <a:spcBef>
                <a:spcPts val="590"/>
              </a:spcBef>
              <a:spcAft>
                <a:spcPts val="590"/>
              </a:spcAft>
            </a:pPr>
            <a:endParaRPr lang="en-US" sz="2200" baseline="0" dirty="0"/>
          </a:p>
          <a:p>
            <a:pPr rtl="0">
              <a:spcBef>
                <a:spcPts val="590"/>
              </a:spcBef>
              <a:spcAft>
                <a:spcPts val="590"/>
              </a:spcAft>
            </a:pPr>
            <a:r>
              <a:rPr lang="fr-FR" sz="2200"/>
              <a:t>Au cours de la présentation, nous aborderons chacune de ces catégories plus en détail.</a:t>
            </a:r>
          </a:p>
          <a:p>
            <a:pPr rtl="0">
              <a:spcBef>
                <a:spcPts val="590"/>
              </a:spcBef>
              <a:spcAft>
                <a:spcPts val="590"/>
              </a:spcAft>
            </a:pPr>
            <a:endParaRPr lang="en-US" sz="2200" dirty="0"/>
          </a:p>
          <a:p>
            <a:pPr rtl="0">
              <a:spcBef>
                <a:spcPts val="590"/>
              </a:spcBef>
              <a:spcAft>
                <a:spcPts val="590"/>
              </a:spcAft>
            </a:pPr>
            <a:r>
              <a:rPr lang="fr-FR" sz="2200"/>
              <a:t>Il est important de mentionner que l’utilisation d’un médicament du nom de Thalidomide en début de grossesse peut provoquer des malformations graves des membres, telles que la phocomélie. Cette découverte a donné lieu au lancement de systèmes de surveillance des anomalies congénitales dans le monde entier.</a:t>
            </a:r>
            <a:endParaRPr lang="en-US" sz="2200" dirty="0"/>
          </a:p>
        </p:txBody>
      </p:sp>
      <p:sp>
        <p:nvSpPr>
          <p:cNvPr id="4" name="Header Placeholder 3"/>
          <p:cNvSpPr>
            <a:spLocks noGrp="1"/>
          </p:cNvSpPr>
          <p:nvPr>
            <p:ph type="hdr" sz="quarter" idx="10"/>
          </p:nvPr>
        </p:nvSpPr>
        <p:spPr/>
        <p:txBody>
          <a:bodyPr rtlCol="0"/>
          <a:lstStyle/>
          <a:p>
            <a:pPr rtl="0"/>
            <a:r>
              <a:rPr lang="fr-FR"/>
              <a:t>Atelier régional sur la surveillance des anomalies congénitales</a:t>
            </a:r>
            <a:endParaRPr lang="en-US"/>
          </a:p>
        </p:txBody>
      </p:sp>
      <p:sp>
        <p:nvSpPr>
          <p:cNvPr id="5" name="Footer Placeholder 4"/>
          <p:cNvSpPr>
            <a:spLocks noGrp="1"/>
          </p:cNvSpPr>
          <p:nvPr>
            <p:ph type="ftr" sz="quarter" idx="11"/>
          </p:nvPr>
        </p:nvSpPr>
        <p:spPr/>
        <p:txBody>
          <a:bodyPr rtlCol="0"/>
          <a:lstStyle/>
          <a:p>
            <a:pPr rtl="0"/>
            <a:r>
              <a:rPr lang="fr-FR"/>
              <a:t>Cynthia Moore 2012</a:t>
            </a:r>
            <a:endParaRPr lang="en-US"/>
          </a:p>
        </p:txBody>
      </p:sp>
      <p:sp>
        <p:nvSpPr>
          <p:cNvPr id="6" name="Slide Number Placeholder 5"/>
          <p:cNvSpPr>
            <a:spLocks noGrp="1"/>
          </p:cNvSpPr>
          <p:nvPr>
            <p:ph type="sldNum" sz="quarter" idx="12"/>
          </p:nvPr>
        </p:nvSpPr>
        <p:spPr/>
        <p:txBody>
          <a:bodyPr rtlCol="0"/>
          <a:lstStyle/>
          <a:p>
            <a:pPr rtl="0"/>
            <a:fld id="{C9AA4FBC-CCAE-4E34-BB17-D3B1CEF4B1AF}" type="slidenum">
              <a:rPr lang="en-US" smtClean="0"/>
              <a:pPr rtl="0"/>
              <a:t>3</a:t>
            </a:fld>
            <a:endParaRPr lang="en-US"/>
          </a:p>
        </p:txBody>
      </p:sp>
    </p:spTree>
    <p:extLst>
      <p:ext uri="{BB962C8B-B14F-4D97-AF65-F5344CB8AC3E}">
        <p14:creationId xmlns:p14="http://schemas.microsoft.com/office/powerpoint/2010/main" xmlns="" val="290335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590"/>
              </a:spcBef>
              <a:spcAft>
                <a:spcPts val="590"/>
              </a:spcAft>
            </a:pPr>
            <a:r>
              <a:rPr lang="fr-FR">
                <a:solidFill>
                  <a:schemeClr val="bg2"/>
                </a:solidFill>
              </a:rPr>
              <a:t>Nous allons parler à présent des malformations transversales des membres.</a:t>
            </a:r>
          </a:p>
          <a:p>
            <a:pPr rtl="0">
              <a:spcBef>
                <a:spcPts val="590"/>
              </a:spcBef>
              <a:spcAft>
                <a:spcPts val="590"/>
              </a:spcAft>
            </a:pPr>
            <a:r>
              <a:rPr lang="fr-FR">
                <a:solidFill>
                  <a:schemeClr val="bg2"/>
                </a:solidFill>
              </a:rPr>
              <a:t>Transversale signifie qu’il y a une absence totale ou partielle des structures d’un membre après l’endroit où débute l’anomalie.  Les structures du membre avant cet endroit restent intactes.</a:t>
            </a:r>
            <a:endParaRPr lang="en-US" dirty="0">
              <a:solidFill>
                <a:schemeClr val="bg2"/>
              </a:solidFill>
            </a:endParaRPr>
          </a:p>
        </p:txBody>
      </p:sp>
      <p:sp>
        <p:nvSpPr>
          <p:cNvPr id="4" name="Header Placeholder 3"/>
          <p:cNvSpPr>
            <a:spLocks noGrp="1"/>
          </p:cNvSpPr>
          <p:nvPr>
            <p:ph type="hdr" sz="quarter" idx="10"/>
          </p:nvPr>
        </p:nvSpPr>
        <p:spPr/>
        <p:txBody>
          <a:bodyPr rtlCol="0"/>
          <a:lstStyle/>
          <a:p>
            <a:pPr rtl="0"/>
            <a:r>
              <a:rPr lang="fr-FR"/>
              <a:t>Atelier régional sur la surveillance des anomalies congénitales</a:t>
            </a:r>
            <a:endParaRPr lang="en-US"/>
          </a:p>
        </p:txBody>
      </p:sp>
      <p:sp>
        <p:nvSpPr>
          <p:cNvPr id="5" name="Footer Placeholder 4"/>
          <p:cNvSpPr>
            <a:spLocks noGrp="1"/>
          </p:cNvSpPr>
          <p:nvPr>
            <p:ph type="ftr" sz="quarter" idx="11"/>
          </p:nvPr>
        </p:nvSpPr>
        <p:spPr/>
        <p:txBody>
          <a:bodyPr rtlCol="0"/>
          <a:lstStyle/>
          <a:p>
            <a:pPr rtl="0"/>
            <a:r>
              <a:rPr lang="fr-FR"/>
              <a:t>Cynthia Moore 2012</a:t>
            </a:r>
            <a:endParaRPr lang="en-US"/>
          </a:p>
        </p:txBody>
      </p:sp>
      <p:sp>
        <p:nvSpPr>
          <p:cNvPr id="6" name="Slide Number Placeholder 5"/>
          <p:cNvSpPr>
            <a:spLocks noGrp="1"/>
          </p:cNvSpPr>
          <p:nvPr>
            <p:ph type="sldNum" sz="quarter" idx="12"/>
          </p:nvPr>
        </p:nvSpPr>
        <p:spPr/>
        <p:txBody>
          <a:bodyPr rtlCol="0"/>
          <a:lstStyle/>
          <a:p>
            <a:pPr rtl="0"/>
            <a:fld id="{C9AA4FBC-CCAE-4E34-BB17-D3B1CEF4B1AF}" type="slidenum">
              <a:rPr lang="en-US" smtClean="0"/>
              <a:pPr rtl="0"/>
              <a:t>4</a:t>
            </a:fld>
            <a:endParaRPr lang="en-US"/>
          </a:p>
        </p:txBody>
      </p:sp>
    </p:spTree>
    <p:extLst>
      <p:ext uri="{BB962C8B-B14F-4D97-AF65-F5344CB8AC3E}">
        <p14:creationId xmlns:p14="http://schemas.microsoft.com/office/powerpoint/2010/main" xmlns="" val="4013910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Cette diapositive présente une illustration des malformations transversales des membres.  Les couleurs sombres indiquent les parties des membres qui peuvent être manquantes dans le cas des malformations transversales des membres.  </a:t>
            </a:r>
          </a:p>
          <a:p>
            <a:pPr rtl="0"/>
            <a:r>
              <a:rPr lang="fr-FR"/>
              <a:t>L’absence complète du membre est également connue sous le nom d’amélie.</a:t>
            </a:r>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5</a:t>
            </a:fld>
            <a:endParaRPr lang="it-IT"/>
          </a:p>
        </p:txBody>
      </p:sp>
    </p:spTree>
    <p:extLst>
      <p:ext uri="{BB962C8B-B14F-4D97-AF65-F5344CB8AC3E}">
        <p14:creationId xmlns:p14="http://schemas.microsoft.com/office/powerpoint/2010/main" xmlns="" val="2686589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rtlCol="0"/>
          <a:lstStyle/>
          <a:p>
            <a:pPr rtl="0"/>
            <a:fld id="{16278381-2157-4F44-A0FF-2EF6BAE62731}" type="slidenum">
              <a:rPr lang="en-US" smtClean="0"/>
              <a:pPr rtl="0"/>
              <a:t>6</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rtlCol="0"/>
          <a:lstStyle/>
          <a:p>
            <a:pPr rtl="0" eaLnBrk="1" hangingPunct="1"/>
            <a:r>
              <a:rPr lang="fr-FR"/>
              <a:t>Les photos présentées sur cette diapositive représentent des nouveau-nés atteints d’une malformation transversale des membres. Vous pouvez constater sur les photos qu’il n’y a aucune structure après l’endroit où débute l’anomalie.</a:t>
            </a:r>
            <a:endParaRPr lang="it-IT" dirty="0"/>
          </a:p>
        </p:txBody>
      </p:sp>
    </p:spTree>
    <p:extLst>
      <p:ext uri="{BB962C8B-B14F-4D97-AF65-F5344CB8AC3E}">
        <p14:creationId xmlns:p14="http://schemas.microsoft.com/office/powerpoint/2010/main" xmlns="" val="1437803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Les malformations intercalaires sont catégorisées par un segment médian manquant au niveau d’un membre avec certains segments proximaux et lointains encore présents. Les segments distaux présents sont souvent proches de la normale. Sur la photo de gauche, vous pouvez constater que les mains sont privées de certains doigts. Cette anomalie est souvent dénommée phocomélie. </a:t>
            </a:r>
            <a:endParaRPr lang="en-US" dirty="0"/>
          </a:p>
        </p:txBody>
      </p:sp>
      <p:sp>
        <p:nvSpPr>
          <p:cNvPr id="4" name="Header Placeholder 3"/>
          <p:cNvSpPr>
            <a:spLocks noGrp="1"/>
          </p:cNvSpPr>
          <p:nvPr>
            <p:ph type="hdr" sz="quarter" idx="10"/>
          </p:nvPr>
        </p:nvSpPr>
        <p:spPr/>
        <p:txBody>
          <a:bodyPr rtlCol="0"/>
          <a:lstStyle/>
          <a:p>
            <a:pPr rtl="0"/>
            <a:r>
              <a:rPr lang="fr-FR"/>
              <a:t>Atelier régional sur la surveillance des anomalies congénitales</a:t>
            </a:r>
            <a:endParaRPr lang="en-US"/>
          </a:p>
        </p:txBody>
      </p:sp>
      <p:sp>
        <p:nvSpPr>
          <p:cNvPr id="5" name="Footer Placeholder 4"/>
          <p:cNvSpPr>
            <a:spLocks noGrp="1"/>
          </p:cNvSpPr>
          <p:nvPr>
            <p:ph type="ftr" sz="quarter" idx="11"/>
          </p:nvPr>
        </p:nvSpPr>
        <p:spPr/>
        <p:txBody>
          <a:bodyPr rtlCol="0"/>
          <a:lstStyle/>
          <a:p>
            <a:pPr rtl="0"/>
            <a:r>
              <a:rPr lang="fr-FR"/>
              <a:t>Cynthia Moore 2012</a:t>
            </a:r>
            <a:endParaRPr lang="en-US"/>
          </a:p>
        </p:txBody>
      </p:sp>
      <p:sp>
        <p:nvSpPr>
          <p:cNvPr id="6" name="Slide Number Placeholder 5"/>
          <p:cNvSpPr>
            <a:spLocks noGrp="1"/>
          </p:cNvSpPr>
          <p:nvPr>
            <p:ph type="sldNum" sz="quarter" idx="12"/>
          </p:nvPr>
        </p:nvSpPr>
        <p:spPr/>
        <p:txBody>
          <a:bodyPr rtlCol="0"/>
          <a:lstStyle/>
          <a:p>
            <a:pPr rtl="0"/>
            <a:fld id="{C9AA4FBC-CCAE-4E34-BB17-D3B1CEF4B1AF}" type="slidenum">
              <a:rPr lang="en-US" smtClean="0"/>
              <a:pPr rtl="0"/>
              <a:t>7</a:t>
            </a:fld>
            <a:endParaRPr lang="en-US"/>
          </a:p>
        </p:txBody>
      </p:sp>
    </p:spTree>
    <p:extLst>
      <p:ext uri="{BB962C8B-B14F-4D97-AF65-F5344CB8AC3E}">
        <p14:creationId xmlns:p14="http://schemas.microsoft.com/office/powerpoint/2010/main" xmlns="" val="2522581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Voici une illustration montrant les différents types de malformations intercalaires.  Bien que l’illustration présente une main et un pied « normaux », ce n’est généralement pas le cas.</a:t>
            </a:r>
          </a:p>
          <a:p>
            <a:pPr rtl="0"/>
            <a:endParaRPr lang="en-US" baseline="0" dirty="0"/>
          </a:p>
          <a:p>
            <a:pPr rtl="0"/>
            <a:r>
              <a:rPr lang="fr-FR"/>
              <a:t>Examinons le côté gauche de l’illustration. La couleur sombre sur le bras droit illustre la section du bras qui est absente, tandis que la main est présente. La couleur sombre sur la jambe droite illustre que le fémur est absent, alors que le bas de la jambe est présent et attaché à l’aine.</a:t>
            </a:r>
          </a:p>
          <a:p>
            <a:pPr rtl="0"/>
            <a:endParaRPr lang="en-US" baseline="0" dirty="0"/>
          </a:p>
          <a:p>
            <a:pPr rtl="0"/>
            <a:r>
              <a:rPr lang="fr-FR"/>
              <a:t>Examinons à présent le côté droit de l’illustration.  La couleur sombre sur le bras gauche indique que le radius et le cubitus sont manquants (avant-bras), tandis que la partie supérieure du bras et la main sont présents. La couleur sombre sur la jambe gauche indique que le tibia et le péroné sont absents, tandis que la partie supérieure de la jambe et le pied sont présents.</a:t>
            </a:r>
          </a:p>
          <a:p>
            <a:pPr rtl="0"/>
            <a:endParaRPr lang="en-US" baseline="0" dirty="0"/>
          </a:p>
          <a:p>
            <a:pPr rtl="0"/>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8</a:t>
            </a:fld>
            <a:endParaRPr lang="it-IT"/>
          </a:p>
        </p:txBody>
      </p:sp>
    </p:spTree>
    <p:extLst>
      <p:ext uri="{BB962C8B-B14F-4D97-AF65-F5344CB8AC3E}">
        <p14:creationId xmlns:p14="http://schemas.microsoft.com/office/powerpoint/2010/main" xmlns="" val="417791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a:t>Voici quelques photos des nourrissons atteints de malformations intercalaires des membres. Notez que les mains et les pieds sont malformés.</a:t>
            </a:r>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9</a:t>
            </a:fld>
            <a:endParaRPr lang="it-IT"/>
          </a:p>
        </p:txBody>
      </p:sp>
    </p:spTree>
    <p:extLst>
      <p:ext uri="{BB962C8B-B14F-4D97-AF65-F5344CB8AC3E}">
        <p14:creationId xmlns:p14="http://schemas.microsoft.com/office/powerpoint/2010/main" xmlns="" val="3897221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rtlCol="0"/>
          <a:lstStyle/>
          <a:p>
            <a:pPr rtl="0"/>
            <a:r>
              <a:rPr lang="fr-FR"/>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rtlCol="0"/>
          <a:lstStyle>
            <a:lvl1pPr marL="0" indent="0" algn="ctr" rtl="0">
              <a:buNone/>
              <a:defRPr>
                <a:solidFill>
                  <a:schemeClr val="tx1">
                    <a:tint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Fare clic per modificare lo stile del sottotitolo dello schema</a:t>
            </a:r>
            <a:endParaRPr lang="it-IT"/>
          </a:p>
        </p:txBody>
      </p:sp>
      <p:sp>
        <p:nvSpPr>
          <p:cNvPr id="4" name="Segnaposto data 3"/>
          <p:cNvSpPr>
            <a:spLocks noGrp="1"/>
          </p:cNvSpPr>
          <p:nvPr>
            <p:ph type="dt" sz="half" idx="10"/>
          </p:nvPr>
        </p:nvSpPr>
        <p:spPr/>
        <p:txBody>
          <a:bodyPr rtlCol="0"/>
          <a:lstStyle/>
          <a:p>
            <a:pPr rtl="0"/>
            <a:r>
              <a:rPr lang="it-IT"/>
              <a:t>22/02/2016</a:t>
            </a:r>
          </a:p>
        </p:txBody>
      </p:sp>
      <p:sp>
        <p:nvSpPr>
          <p:cNvPr id="5" name="Segnaposto piè di pagina 4"/>
          <p:cNvSpPr>
            <a:spLocks noGrp="1"/>
          </p:cNvSpPr>
          <p:nvPr>
            <p:ph type="ftr" sz="quarter" idx="11"/>
          </p:nvPr>
        </p:nvSpPr>
        <p:spPr/>
        <p:txBody>
          <a:bodyPr rtlCol="0"/>
          <a:lstStyle/>
          <a:p>
            <a:pPr rtl="0"/>
            <a:endParaRPr lang="it-IT"/>
          </a:p>
        </p:txBody>
      </p:sp>
      <p:sp>
        <p:nvSpPr>
          <p:cNvPr id="6" name="Segnaposto numero diapositiva 5"/>
          <p:cNvSpPr>
            <a:spLocks noGrp="1"/>
          </p:cNvSpPr>
          <p:nvPr>
            <p:ph type="sldNum" sz="quarter" idx="12"/>
          </p:nvPr>
        </p:nvSpPr>
        <p:spPr/>
        <p:txBody>
          <a:bodyPr rtlCol="0"/>
          <a:lstStyle/>
          <a:p>
            <a:pPr rtl="0"/>
            <a:fld id="{276C6310-A9A5-4302-98F8-2CB605E11E63}" type="slidenum">
              <a:rPr lang="it-IT" smtClean="0"/>
              <a:pPr rtl="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fr-FR"/>
              <a:t>Fare clic per modificare lo stile del titolo</a:t>
            </a:r>
            <a:endParaRPr lang="it-IT"/>
          </a:p>
        </p:txBody>
      </p:sp>
      <p:sp>
        <p:nvSpPr>
          <p:cNvPr id="3" name="Segnaposto testo verticale 2"/>
          <p:cNvSpPr>
            <a:spLocks noGrp="1"/>
          </p:cNvSpPr>
          <p:nvPr>
            <p:ph type="body" orient="vert" idx="1"/>
          </p:nvPr>
        </p:nvSpPr>
        <p:spPr/>
        <p:txBody>
          <a:bodyPr vert="eaVert" rtlCol="0"/>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data 3"/>
          <p:cNvSpPr>
            <a:spLocks noGrp="1"/>
          </p:cNvSpPr>
          <p:nvPr>
            <p:ph type="dt" sz="half" idx="10"/>
          </p:nvPr>
        </p:nvSpPr>
        <p:spPr/>
        <p:txBody>
          <a:bodyPr rtlCol="0"/>
          <a:lstStyle/>
          <a:p>
            <a:pPr rtl="0"/>
            <a:r>
              <a:rPr lang="it-IT"/>
              <a:t>22/02/2016</a:t>
            </a:r>
          </a:p>
        </p:txBody>
      </p:sp>
      <p:sp>
        <p:nvSpPr>
          <p:cNvPr id="5" name="Segnaposto piè di pagina 4"/>
          <p:cNvSpPr>
            <a:spLocks noGrp="1"/>
          </p:cNvSpPr>
          <p:nvPr>
            <p:ph type="ftr" sz="quarter" idx="11"/>
          </p:nvPr>
        </p:nvSpPr>
        <p:spPr/>
        <p:txBody>
          <a:bodyPr rtlCol="0"/>
          <a:lstStyle/>
          <a:p>
            <a:pPr rtl="0"/>
            <a:endParaRPr lang="it-IT"/>
          </a:p>
        </p:txBody>
      </p:sp>
      <p:sp>
        <p:nvSpPr>
          <p:cNvPr id="6" name="Segnaposto numero diapositiva 5"/>
          <p:cNvSpPr>
            <a:spLocks noGrp="1"/>
          </p:cNvSpPr>
          <p:nvPr>
            <p:ph type="sldNum" sz="quarter" idx="12"/>
          </p:nvPr>
        </p:nvSpPr>
        <p:spPr/>
        <p:txBody>
          <a:bodyPr rtlCol="0"/>
          <a:lstStyle/>
          <a:p>
            <a:pPr rtl="0"/>
            <a:fld id="{276C6310-A9A5-4302-98F8-2CB605E11E63}" type="slidenum">
              <a:rPr lang="it-IT" smtClean="0"/>
              <a:pPr rtl="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rtlCol="0"/>
          <a:lstStyle/>
          <a:p>
            <a:pPr rtl="0"/>
            <a:r>
              <a:rPr lang="fr-FR"/>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rtlCol="0"/>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data 3"/>
          <p:cNvSpPr>
            <a:spLocks noGrp="1"/>
          </p:cNvSpPr>
          <p:nvPr>
            <p:ph type="dt" sz="half" idx="10"/>
          </p:nvPr>
        </p:nvSpPr>
        <p:spPr/>
        <p:txBody>
          <a:bodyPr rtlCol="0"/>
          <a:lstStyle/>
          <a:p>
            <a:pPr rtl="0"/>
            <a:r>
              <a:rPr lang="it-IT"/>
              <a:t>22/02/2016</a:t>
            </a:r>
          </a:p>
        </p:txBody>
      </p:sp>
      <p:sp>
        <p:nvSpPr>
          <p:cNvPr id="5" name="Segnaposto piè di pagina 4"/>
          <p:cNvSpPr>
            <a:spLocks noGrp="1"/>
          </p:cNvSpPr>
          <p:nvPr>
            <p:ph type="ftr" sz="quarter" idx="11"/>
          </p:nvPr>
        </p:nvSpPr>
        <p:spPr/>
        <p:txBody>
          <a:bodyPr rtlCol="0"/>
          <a:lstStyle/>
          <a:p>
            <a:pPr rtl="0"/>
            <a:endParaRPr lang="it-IT"/>
          </a:p>
        </p:txBody>
      </p:sp>
      <p:sp>
        <p:nvSpPr>
          <p:cNvPr id="6" name="Segnaposto numero diapositiva 5"/>
          <p:cNvSpPr>
            <a:spLocks noGrp="1"/>
          </p:cNvSpPr>
          <p:nvPr>
            <p:ph type="sldNum" sz="quarter" idx="12"/>
          </p:nvPr>
        </p:nvSpPr>
        <p:spPr/>
        <p:txBody>
          <a:bodyPr rtlCol="0"/>
          <a:lstStyle/>
          <a:p>
            <a:pPr rtl="0"/>
            <a:fld id="{276C6310-A9A5-4302-98F8-2CB605E11E63}" type="slidenum">
              <a:rPr lang="it-IT" smtClean="0"/>
              <a:pPr rtl="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rtlCol="0"/>
          <a:lstStyle>
            <a:lvl1pPr algn="l" rtl="0">
              <a:lnSpc>
                <a:spcPts val="3000"/>
              </a:lnSpc>
              <a:defRPr sz="2800" b="1" baseline="0">
                <a:solidFill>
                  <a:schemeClr val="tx1"/>
                </a:solidFill>
                <a:effectLst/>
              </a:defRPr>
            </a:lvl1pPr>
          </a:lstStyle>
          <a:p>
            <a:pPr rtl="0"/>
            <a:r>
              <a:rPr lang="fr-FR"/>
              <a:t>Title of Presentation – Myriad Pro</a:t>
            </a:r>
            <a:r>
              <a:rPr lang="en-US" dirty="0"/>
              <a:t/>
            </a:r>
            <a:br>
              <a:rPr lang="en-US" dirty="0"/>
            </a:br>
            <a:r>
              <a:rPr lang="fr-FR"/>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rtlCol="0"/>
          <a:lstStyle>
            <a:lvl1pPr marL="0" indent="0" algn="ctr" rtl="0">
              <a:buNone/>
              <a:defRPr sz="20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rtlCol="0"/>
          <a:lstStyle>
            <a:lvl1pPr algn="ctr" rtl="0">
              <a:lnSpc>
                <a:spcPts val="2000"/>
              </a:lnSpc>
              <a:buNone/>
              <a:defRPr sz="18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sz="1800"/>
              <a:t>Title of Presenter –Myriad Pro, 18pt</a:t>
            </a:r>
          </a:p>
          <a:p>
            <a:pPr lvl="0" rtl="0"/>
            <a:endParaRPr lang="en-US" sz="1800" dirty="0"/>
          </a:p>
          <a:p>
            <a:pPr lvl="0" rtl="0"/>
            <a:r>
              <a:rPr lang="fr-FR" sz="1800"/>
              <a:t>Title of Event</a:t>
            </a:r>
          </a:p>
          <a:p>
            <a:pPr lvl="0" rtl="0"/>
            <a:r>
              <a:rPr lang="fr-FR" sz="180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Tree>
    <p:extLst>
      <p:ext uri="{BB962C8B-B14F-4D97-AF65-F5344CB8AC3E}">
        <p14:creationId xmlns:p14="http://schemas.microsoft.com/office/powerpoint/2010/main" xmlns="" val="55522670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rtlCol="0" anchor="b" anchorCtr="0"/>
          <a:lstStyle>
            <a:lvl1pPr algn="l" rtl="0">
              <a:lnSpc>
                <a:spcPts val="3000"/>
              </a:lnSpc>
              <a:defRPr sz="2800" b="1" baseline="0">
                <a:solidFill>
                  <a:schemeClr val="tx1"/>
                </a:solidFill>
                <a:effectLst/>
              </a:defRPr>
            </a:lvl1pPr>
          </a:lstStyle>
          <a:p>
            <a:pPr rtl="0"/>
            <a:r>
              <a:rPr lang="fr-FR"/>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247566762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rtlCol="0" anchor="b" anchorCtr="0"/>
          <a:lstStyle>
            <a:lvl1pPr algn="l" rtl="0">
              <a:lnSpc>
                <a:spcPts val="3000"/>
              </a:lnSpc>
              <a:defRPr sz="2800" b="1" baseline="0">
                <a:solidFill>
                  <a:schemeClr val="tx1"/>
                </a:solidFill>
                <a:effectLst/>
              </a:defRPr>
            </a:lvl1pPr>
          </a:lstStyle>
          <a:p>
            <a:pPr rtl="0"/>
            <a:r>
              <a:rPr lang="fr-FR"/>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84513205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rtlCol="0"/>
          <a:lstStyle>
            <a:lvl1pPr marL="0" indent="0" algn="ctr" rtl="0">
              <a:buNone/>
              <a:defRPr sz="20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rtlCol="0"/>
          <a:lstStyle>
            <a:lvl1pPr algn="ctr" rtl="0">
              <a:lnSpc>
                <a:spcPts val="2000"/>
              </a:lnSpc>
              <a:buNone/>
              <a:defRPr sz="18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sz="1800"/>
              <a:t>Title of Presenter –Myriad Pro, 18pt</a:t>
            </a:r>
          </a:p>
          <a:p>
            <a:pPr lvl="0" rtl="0"/>
            <a:endParaRPr lang="en-US" sz="1800" dirty="0"/>
          </a:p>
          <a:p>
            <a:pPr lvl="0" rtl="0"/>
            <a:r>
              <a:rPr lang="fr-FR" sz="1800"/>
              <a:t>Title of Event</a:t>
            </a:r>
          </a:p>
          <a:p>
            <a:pPr lvl="0" rtl="0"/>
            <a:r>
              <a:rPr lang="fr-FR" sz="180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rtlCol="0"/>
          <a:lstStyle>
            <a:lvl1pPr algn="l" rtl="0">
              <a:lnSpc>
                <a:spcPts val="3000"/>
              </a:lnSpc>
              <a:defRPr sz="2800" b="1" baseline="0">
                <a:solidFill>
                  <a:schemeClr val="tx1"/>
                </a:solidFill>
                <a:effectLst/>
              </a:defRPr>
            </a:lvl1pPr>
          </a:lstStyle>
          <a:p>
            <a:pPr rtl="0"/>
            <a:r>
              <a:rPr lang="fr-FR"/>
              <a:t>Title of Presentation – Myriad Pro</a:t>
            </a:r>
            <a:r>
              <a:rPr lang="en-US" dirty="0"/>
              <a:t/>
            </a:r>
            <a:br>
              <a:rPr lang="en-US" dirty="0"/>
            </a:br>
            <a:r>
              <a:rPr lang="fr-FR"/>
              <a:t> Bold, Shadow 28pt</a:t>
            </a:r>
            <a:endParaRPr lang="en-US" dirty="0"/>
          </a:p>
        </p:txBody>
      </p:sp>
    </p:spTree>
    <p:extLst>
      <p:ext uri="{BB962C8B-B14F-4D97-AF65-F5344CB8AC3E}">
        <p14:creationId xmlns:p14="http://schemas.microsoft.com/office/powerpoint/2010/main" xmlns="" val="171979874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rtlCol="0" anchor="b" anchorCtr="0"/>
          <a:lstStyle>
            <a:lvl1pPr algn="l" rtl="0">
              <a:lnSpc>
                <a:spcPts val="3000"/>
              </a:lnSpc>
              <a:defRPr sz="2800" b="1" baseline="0">
                <a:solidFill>
                  <a:schemeClr val="tx1"/>
                </a:solidFill>
                <a:effectLst/>
              </a:defRPr>
            </a:lvl1pPr>
          </a:lstStyle>
          <a:p>
            <a:pPr rtl="0"/>
            <a:r>
              <a:rPr lang="fr-FR"/>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136308204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rtlCol="0" anchor="t"/>
          <a:lstStyle>
            <a:lvl1pPr algn="l" rtl="0">
              <a:lnSpc>
                <a:spcPts val="3800"/>
              </a:lnSpc>
              <a:defRPr sz="3600" b="1" cap="all" baseline="0">
                <a:solidFill>
                  <a:schemeClr val="tx1"/>
                </a:solidFill>
                <a:effectLst/>
              </a:defRPr>
            </a:lvl1pPr>
          </a:lstStyle>
          <a:p>
            <a:pPr rtl="0"/>
            <a:r>
              <a:rPr lang="fr-FR"/>
              <a:t>Section Header</a:t>
            </a:r>
            <a:r>
              <a:rPr lang="en-US" dirty="0"/>
              <a:t/>
            </a:r>
            <a:br>
              <a:rPr lang="en-US" dirty="0"/>
            </a:br>
            <a:r>
              <a:rPr lang="fr-FR"/>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rtlCol="0" anchor="b"/>
          <a:lstStyle>
            <a:lvl1pPr marL="0" indent="0" algn="l" rtl="0">
              <a:lnSpc>
                <a:spcPts val="2200"/>
              </a:lnSpc>
              <a:buNone/>
              <a:defRPr sz="2000" baseline="0">
                <a:solidFill>
                  <a:schemeClr val="bg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fr-FR"/>
              <a:t>Subhead – Myriad Pro, 20pt</a:t>
            </a:r>
          </a:p>
        </p:txBody>
      </p:sp>
    </p:spTree>
    <p:extLst>
      <p:ext uri="{BB962C8B-B14F-4D97-AF65-F5344CB8AC3E}">
        <p14:creationId xmlns:p14="http://schemas.microsoft.com/office/powerpoint/2010/main" xmlns="" val="226399435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rtlCol="0" anchor="b"/>
          <a:lstStyle>
            <a:lvl1pPr algn="l" rtl="0">
              <a:defRPr sz="2000" b="1" baseline="0">
                <a:solidFill>
                  <a:schemeClr val="tx1"/>
                </a:solidFill>
                <a:effectLst/>
              </a:defRPr>
            </a:lvl1pPr>
          </a:lstStyle>
          <a:p>
            <a:pPr rtl="0"/>
            <a:r>
              <a:rPr lang="fr-FR"/>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rtlCol="0" anchor="ctr" anchorCtr="0"/>
          <a:lstStyle>
            <a:lvl1pPr algn="l" rtl="0">
              <a:buClr>
                <a:schemeClr val="tx1"/>
              </a:buClr>
              <a:buSzPct val="70000"/>
              <a:buFont typeface="Wingdings" pitchFamily="2" charset="2"/>
              <a:buChar char="q"/>
              <a:defRPr sz="2400" b="1">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a:solidFill>
                  <a:schemeClr val="bg2"/>
                </a:solidFill>
              </a:defRPr>
            </a:lvl4pPr>
            <a:lvl5pPr algn="l" rtl="0">
              <a:buClr>
                <a:schemeClr val="tx1"/>
              </a:buClr>
              <a:buSzPct val="70000"/>
              <a:buFont typeface="Arial" pitchFamily="34" charset="0"/>
              <a:buChar char="•"/>
              <a:defRPr sz="1800">
                <a:solidFill>
                  <a:schemeClr val="bg2"/>
                </a:solidFill>
              </a:defRPr>
            </a:lvl5pPr>
            <a:lvl6pPr algn="l" rtl="0">
              <a:defRPr sz="2000"/>
            </a:lvl6pPr>
            <a:lvl7pPr algn="l" rtl="0">
              <a:defRPr sz="2000"/>
            </a:lvl7pPr>
            <a:lvl8pPr algn="l" rtl="0">
              <a:defRPr sz="2000"/>
            </a:lvl8pPr>
            <a:lvl9pPr algn="l" rtl="0">
              <a:defRPr sz="2000"/>
            </a:lvl9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rtlCol="0"/>
          <a:lstStyle>
            <a:lvl1pPr marL="0" indent="0" algn="l" rtl="0">
              <a:buNone/>
              <a:defRPr sz="1400" baseline="0">
                <a:solidFill>
                  <a:schemeClr val="bg2"/>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Paragraph of type</a:t>
            </a:r>
          </a:p>
          <a:p>
            <a:pPr lvl="0" rtl="0"/>
            <a:r>
              <a:rPr lang="fr-FR"/>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342707756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rtlCol="0" anchor="b"/>
          <a:lstStyle>
            <a:lvl1pPr algn="l" rtl="0">
              <a:defRPr sz="2000" b="1" baseline="0">
                <a:solidFill>
                  <a:schemeClr val="tx1"/>
                </a:solidFill>
                <a:effectLst/>
              </a:defRPr>
            </a:lvl1pPr>
          </a:lstStyle>
          <a:p>
            <a:pPr rtl="0"/>
            <a:r>
              <a:rPr lang="fr-FR"/>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rtlCol="0"/>
          <a:lstStyle>
            <a:lvl1pPr marL="0" indent="0" algn="l" rtl="0">
              <a:buNone/>
              <a:defRPr sz="3200">
                <a:solidFill>
                  <a:schemeClr val="tx1"/>
                </a:solidFill>
                <a:effectLst/>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rtlCol="0"/>
          <a:lstStyle>
            <a:lvl1pPr marL="0" indent="0" algn="l" rtl="0">
              <a:buNone/>
              <a:defRPr sz="1400" baseline="0">
                <a:solidFill>
                  <a:schemeClr val="bg2"/>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Caption or credits for photo – Myriad Pro, 14pt</a:t>
            </a:r>
          </a:p>
        </p:txBody>
      </p:sp>
    </p:spTree>
    <p:extLst>
      <p:ext uri="{BB962C8B-B14F-4D97-AF65-F5344CB8AC3E}">
        <p14:creationId xmlns:p14="http://schemas.microsoft.com/office/powerpoint/2010/main" xmlns="" val="94207197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fr-FR"/>
              <a:t>Fare clic per modificare lo stile del titolo</a:t>
            </a:r>
            <a:endParaRPr lang="it-IT"/>
          </a:p>
        </p:txBody>
      </p:sp>
      <p:sp>
        <p:nvSpPr>
          <p:cNvPr id="3" name="Segnaposto contenuto 2"/>
          <p:cNvSpPr>
            <a:spLocks noGrp="1"/>
          </p:cNvSpPr>
          <p:nvPr>
            <p:ph idx="1"/>
          </p:nvPr>
        </p:nvSpPr>
        <p:spPr/>
        <p:txBody>
          <a:bodyPr rtlCol="0"/>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data 3"/>
          <p:cNvSpPr>
            <a:spLocks noGrp="1"/>
          </p:cNvSpPr>
          <p:nvPr>
            <p:ph type="dt" sz="half" idx="10"/>
          </p:nvPr>
        </p:nvSpPr>
        <p:spPr/>
        <p:txBody>
          <a:bodyPr rtlCol="0"/>
          <a:lstStyle/>
          <a:p>
            <a:pPr rtl="0"/>
            <a:r>
              <a:rPr lang="it-IT"/>
              <a:t>22/02/2016</a:t>
            </a:r>
          </a:p>
        </p:txBody>
      </p:sp>
      <p:sp>
        <p:nvSpPr>
          <p:cNvPr id="5" name="Segnaposto piè di pagina 4"/>
          <p:cNvSpPr>
            <a:spLocks noGrp="1"/>
          </p:cNvSpPr>
          <p:nvPr>
            <p:ph type="ftr" sz="quarter" idx="11"/>
          </p:nvPr>
        </p:nvSpPr>
        <p:spPr/>
        <p:txBody>
          <a:bodyPr rtlCol="0"/>
          <a:lstStyle/>
          <a:p>
            <a:pPr rtl="0"/>
            <a:endParaRPr lang="it-IT"/>
          </a:p>
        </p:txBody>
      </p:sp>
      <p:sp>
        <p:nvSpPr>
          <p:cNvPr id="6" name="Segnaposto numero diapositiva 5"/>
          <p:cNvSpPr>
            <a:spLocks noGrp="1"/>
          </p:cNvSpPr>
          <p:nvPr>
            <p:ph type="sldNum" sz="quarter" idx="12"/>
          </p:nvPr>
        </p:nvSpPr>
        <p:spPr/>
        <p:txBody>
          <a:bodyPr rtlCol="0"/>
          <a:lstStyle/>
          <a:p>
            <a:pPr rtl="0"/>
            <a:fld id="{276C6310-A9A5-4302-98F8-2CB605E11E63}" type="slidenum">
              <a:rPr lang="it-IT" smtClean="0"/>
              <a:pPr rtl="0"/>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rtlCol="0"/>
          <a:lstStyle>
            <a:lvl1pPr marL="0" indent="0" algn="ctr" rtl="0">
              <a:buNone/>
              <a:defRPr sz="28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Closing– Myriad Pro, Bold, 28pt</a:t>
            </a:r>
          </a:p>
        </p:txBody>
      </p:sp>
      <p:sp>
        <p:nvSpPr>
          <p:cNvPr id="10" name="Text Placeholder 5"/>
          <p:cNvSpPr>
            <a:spLocks noGrp="1"/>
          </p:cNvSpPr>
          <p:nvPr>
            <p:ph type="body" sz="quarter" idx="11" hasCustomPrompt="1"/>
          </p:nvPr>
        </p:nvSpPr>
        <p:spPr>
          <a:xfrm>
            <a:off x="2286000" y="6254496"/>
            <a:ext cx="5105400" cy="18288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
        <p:nvSpPr>
          <p:cNvPr id="12" name="Text Placeholder 6"/>
          <p:cNvSpPr>
            <a:spLocks noGrp="1"/>
          </p:cNvSpPr>
          <p:nvPr>
            <p:ph type="body" sz="quarter" idx="12" hasCustomPrompt="1"/>
          </p:nvPr>
        </p:nvSpPr>
        <p:spPr>
          <a:xfrm>
            <a:off x="2286000" y="6446520"/>
            <a:ext cx="5105400" cy="22860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Tree>
    <p:extLst>
      <p:ext uri="{BB962C8B-B14F-4D97-AF65-F5344CB8AC3E}">
        <p14:creationId xmlns:p14="http://schemas.microsoft.com/office/powerpoint/2010/main" xmlns="" val="415526603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50875"/>
            <a:ext cx="7905750" cy="487363"/>
          </a:xfrm>
          <a:prstGeom prst="rect">
            <a:avLst/>
          </a:prstGeom>
        </p:spPr>
        <p:txBody>
          <a:bodyPr rtlCol="0"/>
          <a:lstStyle/>
          <a:p>
            <a:pPr rtl="0"/>
            <a:r>
              <a:rPr lang="fr-FR"/>
              <a:t>Click to edit Master title style</a:t>
            </a:r>
            <a:endParaRPr lang="en-US"/>
          </a:p>
        </p:txBody>
      </p:sp>
      <p:sp>
        <p:nvSpPr>
          <p:cNvPr id="3" name="Content Placeholder 2"/>
          <p:cNvSpPr>
            <a:spLocks noGrp="1"/>
          </p:cNvSpPr>
          <p:nvPr>
            <p:ph idx="1"/>
          </p:nvPr>
        </p:nvSpPr>
        <p:spPr>
          <a:xfrm>
            <a:off x="931863" y="1763713"/>
            <a:ext cx="7793037" cy="4114800"/>
          </a:xfrm>
          <a:prstGeom prst="rect">
            <a:avLst/>
          </a:prstGeom>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Tree>
    <p:extLst>
      <p:ext uri="{BB962C8B-B14F-4D97-AF65-F5344CB8AC3E}">
        <p14:creationId xmlns:p14="http://schemas.microsoft.com/office/powerpoint/2010/main" xmlns="" val="25031964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rtlCol="0" anchor="t"/>
          <a:lstStyle>
            <a:lvl1pPr algn="l" rtl="0">
              <a:defRPr sz="4000" b="1" cap="all"/>
            </a:lvl1pPr>
          </a:lstStyle>
          <a:p>
            <a:pPr rtl="0"/>
            <a:r>
              <a:rPr lang="fr-FR"/>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rtlCol="0" anchor="b"/>
          <a:lstStyle>
            <a:lvl1pPr marL="0" indent="0" algn="l" rtl="0">
              <a:buNone/>
              <a:defRPr sz="2000">
                <a:solidFill>
                  <a:schemeClr val="tx1">
                    <a:tint val="75000"/>
                  </a:schemeClr>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fr-FR"/>
              <a:t>Fare clic per modificare stili del testo dello schema</a:t>
            </a:r>
          </a:p>
        </p:txBody>
      </p:sp>
      <p:sp>
        <p:nvSpPr>
          <p:cNvPr id="4" name="Segnaposto data 3"/>
          <p:cNvSpPr>
            <a:spLocks noGrp="1"/>
          </p:cNvSpPr>
          <p:nvPr>
            <p:ph type="dt" sz="half" idx="10"/>
          </p:nvPr>
        </p:nvSpPr>
        <p:spPr/>
        <p:txBody>
          <a:bodyPr rtlCol="0"/>
          <a:lstStyle/>
          <a:p>
            <a:pPr rtl="0"/>
            <a:r>
              <a:rPr lang="it-IT"/>
              <a:t>22/02/2016</a:t>
            </a:r>
          </a:p>
        </p:txBody>
      </p:sp>
      <p:sp>
        <p:nvSpPr>
          <p:cNvPr id="5" name="Segnaposto piè di pagina 4"/>
          <p:cNvSpPr>
            <a:spLocks noGrp="1"/>
          </p:cNvSpPr>
          <p:nvPr>
            <p:ph type="ftr" sz="quarter" idx="11"/>
          </p:nvPr>
        </p:nvSpPr>
        <p:spPr/>
        <p:txBody>
          <a:bodyPr rtlCol="0"/>
          <a:lstStyle/>
          <a:p>
            <a:pPr rtl="0"/>
            <a:endParaRPr lang="it-IT"/>
          </a:p>
        </p:txBody>
      </p:sp>
      <p:sp>
        <p:nvSpPr>
          <p:cNvPr id="6" name="Segnaposto numero diapositiva 5"/>
          <p:cNvSpPr>
            <a:spLocks noGrp="1"/>
          </p:cNvSpPr>
          <p:nvPr>
            <p:ph type="sldNum" sz="quarter" idx="12"/>
          </p:nvPr>
        </p:nvSpPr>
        <p:spPr/>
        <p:txBody>
          <a:bodyPr rtlCol="0"/>
          <a:lstStyle/>
          <a:p>
            <a:pPr rtl="0"/>
            <a:fld id="{276C6310-A9A5-4302-98F8-2CB605E11E63}" type="slidenum">
              <a:rPr lang="it-IT" smtClean="0"/>
              <a:pPr rtl="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fr-FR"/>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contenuto 3"/>
          <p:cNvSpPr>
            <a:spLocks noGrp="1"/>
          </p:cNvSpPr>
          <p:nvPr>
            <p:ph sz="half" idx="2"/>
          </p:nvPr>
        </p:nvSpPr>
        <p:spPr>
          <a:xfrm>
            <a:off x="4648200" y="1600200"/>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5" name="Segnaposto data 4"/>
          <p:cNvSpPr>
            <a:spLocks noGrp="1"/>
          </p:cNvSpPr>
          <p:nvPr>
            <p:ph type="dt" sz="half" idx="10"/>
          </p:nvPr>
        </p:nvSpPr>
        <p:spPr/>
        <p:txBody>
          <a:bodyPr rtlCol="0"/>
          <a:lstStyle/>
          <a:p>
            <a:pPr rtl="0"/>
            <a:r>
              <a:rPr lang="it-IT"/>
              <a:t>22/02/2016</a:t>
            </a:r>
          </a:p>
        </p:txBody>
      </p:sp>
      <p:sp>
        <p:nvSpPr>
          <p:cNvPr id="6" name="Segnaposto piè di pagina 5"/>
          <p:cNvSpPr>
            <a:spLocks noGrp="1"/>
          </p:cNvSpPr>
          <p:nvPr>
            <p:ph type="ftr" sz="quarter" idx="11"/>
          </p:nvPr>
        </p:nvSpPr>
        <p:spPr/>
        <p:txBody>
          <a:bodyPr rtlCol="0"/>
          <a:lstStyle/>
          <a:p>
            <a:pPr rtl="0"/>
            <a:endParaRPr lang="it-IT"/>
          </a:p>
        </p:txBody>
      </p:sp>
      <p:sp>
        <p:nvSpPr>
          <p:cNvPr id="7" name="Segnaposto numero diapositiva 6"/>
          <p:cNvSpPr>
            <a:spLocks noGrp="1"/>
          </p:cNvSpPr>
          <p:nvPr>
            <p:ph type="sldNum" sz="quarter" idx="12"/>
          </p:nvPr>
        </p:nvSpPr>
        <p:spPr/>
        <p:txBody>
          <a:bodyPr rtlCol="0"/>
          <a:lstStyle/>
          <a:p>
            <a:pPr rtl="0"/>
            <a:fld id="{276C6310-A9A5-4302-98F8-2CB605E11E63}" type="slidenum">
              <a:rPr lang="it-IT" smtClean="0"/>
              <a:pPr rtl="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lgn="l" rtl="0">
              <a:defRPr/>
            </a:lvl1pPr>
          </a:lstStyle>
          <a:p>
            <a:pPr rtl="0"/>
            <a:r>
              <a:rPr lang="fr-FR"/>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5" name="Segnaposto testo 4"/>
          <p:cNvSpPr>
            <a:spLocks noGrp="1"/>
          </p:cNvSpPr>
          <p:nvPr>
            <p:ph type="body" sz="quarter" idx="3"/>
          </p:nvPr>
        </p:nvSpPr>
        <p:spPr>
          <a:xfrm>
            <a:off x="4645025" y="1535113"/>
            <a:ext cx="4041775"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7" name="Segnaposto data 6"/>
          <p:cNvSpPr>
            <a:spLocks noGrp="1"/>
          </p:cNvSpPr>
          <p:nvPr>
            <p:ph type="dt" sz="half" idx="10"/>
          </p:nvPr>
        </p:nvSpPr>
        <p:spPr/>
        <p:txBody>
          <a:bodyPr rtlCol="0"/>
          <a:lstStyle/>
          <a:p>
            <a:pPr rtl="0"/>
            <a:r>
              <a:rPr lang="it-IT"/>
              <a:t>22/02/2016</a:t>
            </a:r>
          </a:p>
        </p:txBody>
      </p:sp>
      <p:sp>
        <p:nvSpPr>
          <p:cNvPr id="8" name="Segnaposto piè di pagina 7"/>
          <p:cNvSpPr>
            <a:spLocks noGrp="1"/>
          </p:cNvSpPr>
          <p:nvPr>
            <p:ph type="ftr" sz="quarter" idx="11"/>
          </p:nvPr>
        </p:nvSpPr>
        <p:spPr/>
        <p:txBody>
          <a:bodyPr rtlCol="0"/>
          <a:lstStyle/>
          <a:p>
            <a:pPr rtl="0"/>
            <a:endParaRPr lang="it-IT"/>
          </a:p>
        </p:txBody>
      </p:sp>
      <p:sp>
        <p:nvSpPr>
          <p:cNvPr id="9" name="Segnaposto numero diapositiva 8"/>
          <p:cNvSpPr>
            <a:spLocks noGrp="1"/>
          </p:cNvSpPr>
          <p:nvPr>
            <p:ph type="sldNum" sz="quarter" idx="12"/>
          </p:nvPr>
        </p:nvSpPr>
        <p:spPr/>
        <p:txBody>
          <a:bodyPr rtlCol="0"/>
          <a:lstStyle/>
          <a:p>
            <a:pPr rtl="0"/>
            <a:fld id="{276C6310-A9A5-4302-98F8-2CB605E11E63}" type="slidenum">
              <a:rPr lang="it-IT" smtClean="0"/>
              <a:pPr rtl="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fr-FR"/>
              <a:t>Fare clic per modificare lo stile del titolo</a:t>
            </a:r>
            <a:endParaRPr lang="it-IT"/>
          </a:p>
        </p:txBody>
      </p:sp>
      <p:sp>
        <p:nvSpPr>
          <p:cNvPr id="3" name="Segnaposto data 2"/>
          <p:cNvSpPr>
            <a:spLocks noGrp="1"/>
          </p:cNvSpPr>
          <p:nvPr>
            <p:ph type="dt" sz="half" idx="10"/>
          </p:nvPr>
        </p:nvSpPr>
        <p:spPr/>
        <p:txBody>
          <a:bodyPr rtlCol="0"/>
          <a:lstStyle/>
          <a:p>
            <a:pPr rtl="0"/>
            <a:r>
              <a:rPr lang="it-IT"/>
              <a:t>22/02/2016</a:t>
            </a:r>
          </a:p>
        </p:txBody>
      </p:sp>
      <p:sp>
        <p:nvSpPr>
          <p:cNvPr id="4" name="Segnaposto piè di pagina 3"/>
          <p:cNvSpPr>
            <a:spLocks noGrp="1"/>
          </p:cNvSpPr>
          <p:nvPr>
            <p:ph type="ftr" sz="quarter" idx="11"/>
          </p:nvPr>
        </p:nvSpPr>
        <p:spPr/>
        <p:txBody>
          <a:bodyPr rtlCol="0"/>
          <a:lstStyle/>
          <a:p>
            <a:pPr rtl="0"/>
            <a:endParaRPr lang="it-IT"/>
          </a:p>
        </p:txBody>
      </p:sp>
      <p:sp>
        <p:nvSpPr>
          <p:cNvPr id="5" name="Segnaposto numero diapositiva 4"/>
          <p:cNvSpPr>
            <a:spLocks noGrp="1"/>
          </p:cNvSpPr>
          <p:nvPr>
            <p:ph type="sldNum" sz="quarter" idx="12"/>
          </p:nvPr>
        </p:nvSpPr>
        <p:spPr/>
        <p:txBody>
          <a:bodyPr rtlCol="0"/>
          <a:lstStyle/>
          <a:p>
            <a:pPr rtl="0"/>
            <a:fld id="{276C6310-A9A5-4302-98F8-2CB605E11E63}" type="slidenum">
              <a:rPr lang="it-IT" smtClean="0"/>
              <a:pPr rtl="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r>
              <a:rPr lang="it-IT"/>
              <a:t>22/02/2016</a:t>
            </a:r>
          </a:p>
        </p:txBody>
      </p:sp>
      <p:sp>
        <p:nvSpPr>
          <p:cNvPr id="3" name="Segnaposto piè di pagina 2"/>
          <p:cNvSpPr>
            <a:spLocks noGrp="1"/>
          </p:cNvSpPr>
          <p:nvPr>
            <p:ph type="ftr" sz="quarter" idx="11"/>
          </p:nvPr>
        </p:nvSpPr>
        <p:spPr/>
        <p:txBody>
          <a:bodyPr rtlCol="0"/>
          <a:lstStyle/>
          <a:p>
            <a:pPr rtl="0"/>
            <a:endParaRPr lang="it-IT"/>
          </a:p>
        </p:txBody>
      </p:sp>
      <p:sp>
        <p:nvSpPr>
          <p:cNvPr id="4" name="Segnaposto numero diapositiva 3"/>
          <p:cNvSpPr>
            <a:spLocks noGrp="1"/>
          </p:cNvSpPr>
          <p:nvPr>
            <p:ph type="sldNum" sz="quarter" idx="12"/>
          </p:nvPr>
        </p:nvSpPr>
        <p:spPr/>
        <p:txBody>
          <a:bodyPr rtlCol="0"/>
          <a:lstStyle/>
          <a:p>
            <a:pPr rtl="0"/>
            <a:fld id="{276C6310-A9A5-4302-98F8-2CB605E11E63}" type="slidenum">
              <a:rPr lang="it-IT" smtClean="0"/>
              <a:pPr rtl="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rtlCol="0" anchor="b"/>
          <a:lstStyle>
            <a:lvl1pPr algn="l" rtl="0">
              <a:defRPr sz="2000" b="1"/>
            </a:lvl1pPr>
          </a:lstStyle>
          <a:p>
            <a:pPr rtl="0"/>
            <a:r>
              <a:rPr lang="fr-FR"/>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testo 3"/>
          <p:cNvSpPr>
            <a:spLocks noGrp="1"/>
          </p:cNvSpPr>
          <p:nvPr>
            <p:ph type="body" sz="half" idx="2"/>
          </p:nvPr>
        </p:nvSpPr>
        <p:spPr>
          <a:xfrm>
            <a:off x="457200" y="1435100"/>
            <a:ext cx="3008313" cy="46910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Fare clic per modificare stili del testo dello schema</a:t>
            </a:r>
          </a:p>
        </p:txBody>
      </p:sp>
      <p:sp>
        <p:nvSpPr>
          <p:cNvPr id="5" name="Segnaposto data 4"/>
          <p:cNvSpPr>
            <a:spLocks noGrp="1"/>
          </p:cNvSpPr>
          <p:nvPr>
            <p:ph type="dt" sz="half" idx="10"/>
          </p:nvPr>
        </p:nvSpPr>
        <p:spPr/>
        <p:txBody>
          <a:bodyPr rtlCol="0"/>
          <a:lstStyle/>
          <a:p>
            <a:pPr rtl="0"/>
            <a:r>
              <a:rPr lang="it-IT"/>
              <a:t>22/02/2016</a:t>
            </a:r>
          </a:p>
        </p:txBody>
      </p:sp>
      <p:sp>
        <p:nvSpPr>
          <p:cNvPr id="6" name="Segnaposto piè di pagina 5"/>
          <p:cNvSpPr>
            <a:spLocks noGrp="1"/>
          </p:cNvSpPr>
          <p:nvPr>
            <p:ph type="ftr" sz="quarter" idx="11"/>
          </p:nvPr>
        </p:nvSpPr>
        <p:spPr/>
        <p:txBody>
          <a:bodyPr rtlCol="0"/>
          <a:lstStyle/>
          <a:p>
            <a:pPr rtl="0"/>
            <a:endParaRPr lang="it-IT"/>
          </a:p>
        </p:txBody>
      </p:sp>
      <p:sp>
        <p:nvSpPr>
          <p:cNvPr id="7" name="Segnaposto numero diapositiva 6"/>
          <p:cNvSpPr>
            <a:spLocks noGrp="1"/>
          </p:cNvSpPr>
          <p:nvPr>
            <p:ph type="sldNum" sz="quarter" idx="12"/>
          </p:nvPr>
        </p:nvSpPr>
        <p:spPr/>
        <p:txBody>
          <a:bodyPr rtlCol="0"/>
          <a:lstStyle/>
          <a:p>
            <a:pPr rtl="0"/>
            <a:fld id="{276C6310-A9A5-4302-98F8-2CB605E11E63}" type="slidenum">
              <a:rPr lang="it-IT" smtClean="0"/>
              <a:pPr rtl="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rtlCol="0" anchor="b"/>
          <a:lstStyle>
            <a:lvl1pPr algn="l" rtl="0">
              <a:defRPr sz="2000" b="1"/>
            </a:lvl1pPr>
          </a:lstStyle>
          <a:p>
            <a:pPr rtl="0"/>
            <a:r>
              <a:rPr lang="fr-FR"/>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endParaRPr lang="it-IT"/>
          </a:p>
        </p:txBody>
      </p:sp>
      <p:sp>
        <p:nvSpPr>
          <p:cNvPr id="4" name="Segnaposto testo 3"/>
          <p:cNvSpPr>
            <a:spLocks noGrp="1"/>
          </p:cNvSpPr>
          <p:nvPr>
            <p:ph type="body" sz="half" idx="2"/>
          </p:nvPr>
        </p:nvSpPr>
        <p:spPr>
          <a:xfrm>
            <a:off x="1792288" y="5367338"/>
            <a:ext cx="5486400" cy="804862"/>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Fare clic per modificare stili del testo dello schema</a:t>
            </a:r>
          </a:p>
        </p:txBody>
      </p:sp>
      <p:sp>
        <p:nvSpPr>
          <p:cNvPr id="5" name="Segnaposto data 4"/>
          <p:cNvSpPr>
            <a:spLocks noGrp="1"/>
          </p:cNvSpPr>
          <p:nvPr>
            <p:ph type="dt" sz="half" idx="10"/>
          </p:nvPr>
        </p:nvSpPr>
        <p:spPr/>
        <p:txBody>
          <a:bodyPr rtlCol="0"/>
          <a:lstStyle/>
          <a:p>
            <a:pPr rtl="0"/>
            <a:r>
              <a:rPr lang="it-IT"/>
              <a:t>22/02/2016</a:t>
            </a:r>
          </a:p>
        </p:txBody>
      </p:sp>
      <p:sp>
        <p:nvSpPr>
          <p:cNvPr id="6" name="Segnaposto piè di pagina 5"/>
          <p:cNvSpPr>
            <a:spLocks noGrp="1"/>
          </p:cNvSpPr>
          <p:nvPr>
            <p:ph type="ftr" sz="quarter" idx="11"/>
          </p:nvPr>
        </p:nvSpPr>
        <p:spPr/>
        <p:txBody>
          <a:bodyPr rtlCol="0"/>
          <a:lstStyle/>
          <a:p>
            <a:pPr rtl="0"/>
            <a:endParaRPr lang="it-IT"/>
          </a:p>
        </p:txBody>
      </p:sp>
      <p:sp>
        <p:nvSpPr>
          <p:cNvPr id="7" name="Segnaposto numero diapositiva 6"/>
          <p:cNvSpPr>
            <a:spLocks noGrp="1"/>
          </p:cNvSpPr>
          <p:nvPr>
            <p:ph type="sldNum" sz="quarter" idx="12"/>
          </p:nvPr>
        </p:nvSpPr>
        <p:spPr/>
        <p:txBody>
          <a:bodyPr rtlCol="0"/>
          <a:lstStyle/>
          <a:p>
            <a:pPr rtl="0"/>
            <a:fld id="{276C6310-A9A5-4302-98F8-2CB605E11E63}" type="slidenum">
              <a:rPr lang="it-IT" smtClean="0"/>
              <a:pPr rtl="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fr-FR"/>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a:r>
              <a:rPr lang="it-IT"/>
              <a:t>22/02/2016</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a:defRPr sz="1200">
                <a:solidFill>
                  <a:schemeClr val="tx1">
                    <a:tint val="75000"/>
                  </a:schemeClr>
                </a:solidFill>
              </a:defRPr>
            </a:lvl1pPr>
          </a:lstStyle>
          <a:p>
            <a:pPr rtl="0"/>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a:fld id="{276C6310-A9A5-4302-98F8-2CB605E11E63}" type="slidenum">
              <a:rPr lang="it-IT" smtClean="0"/>
              <a:pPr rtl="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82244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1" r:id="rId10"/>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tiff"/><Relationship Id="rId5" Type="http://schemas.openxmlformats.org/officeDocument/2006/relationships/image" Target="../media/image31.jpe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hyperlink" Target="mailto:icbd@icbd.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3.wmf"/><Relationship Id="rId4" Type="http://schemas.openxmlformats.org/officeDocument/2006/relationships/hyperlink" Target="mailto:birthdefectscount@cdc.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olo 1"/>
          <p:cNvSpPr>
            <a:spLocks noGrp="1"/>
          </p:cNvSpPr>
          <p:nvPr>
            <p:ph type="ctrTitle"/>
          </p:nvPr>
        </p:nvSpPr>
        <p:spPr>
          <a:xfrm>
            <a:off x="685800" y="2584921"/>
            <a:ext cx="7772400" cy="1470025"/>
          </a:xfrm>
        </p:spPr>
        <p:txBody>
          <a:bodyPr rtlCol="0">
            <a:normAutofit fontScale="90000"/>
          </a:bodyPr>
          <a:lstStyle/>
          <a:p>
            <a:pPr rtl="0"/>
            <a:r>
              <a:rPr lang="fr-FR" sz="4000" b="1" dirty="0">
                <a:solidFill>
                  <a:schemeClr val="tx2"/>
                </a:solidFill>
              </a:rPr>
              <a:t>Malformations congénitales</a:t>
            </a:r>
            <a:br>
              <a:rPr lang="fr-FR" sz="4000" b="1" dirty="0">
                <a:solidFill>
                  <a:schemeClr val="tx2"/>
                </a:solidFill>
              </a:rPr>
            </a:br>
            <a:r>
              <a:rPr lang="fr-FR" sz="4000" b="1" dirty="0">
                <a:solidFill>
                  <a:schemeClr val="tx2"/>
                </a:solidFill>
              </a:rPr>
              <a:t>des membres</a:t>
            </a:r>
            <a:r>
              <a:rPr lang="en-US" sz="4000" b="1" dirty="0">
                <a:solidFill>
                  <a:schemeClr val="tx2"/>
                </a:solidFill>
              </a:rPr>
              <a:t/>
            </a:r>
            <a:br>
              <a:rPr lang="en-US" sz="4000" b="1" dirty="0">
                <a:solidFill>
                  <a:schemeClr val="tx2"/>
                </a:solidFill>
              </a:rPr>
            </a:br>
            <a:r>
              <a:rPr lang="fr-FR" sz="4000" b="1" dirty="0">
                <a:solidFill>
                  <a:schemeClr val="tx2"/>
                </a:solidFill>
              </a:rPr>
              <a:t>Anomalies réductionnelles</a:t>
            </a:r>
            <a:br>
              <a:rPr lang="fr-FR" sz="4000" b="1" dirty="0">
                <a:solidFill>
                  <a:schemeClr val="tx2"/>
                </a:solidFill>
              </a:rPr>
            </a:br>
            <a:r>
              <a:rPr lang="fr-FR" sz="4000" b="1" dirty="0">
                <a:solidFill>
                  <a:schemeClr val="tx2"/>
                </a:solidFill>
              </a:rPr>
              <a:t>des membres</a:t>
            </a:r>
            <a:endParaRPr lang="en-US" sz="4000" b="1" dirty="0">
              <a:solidFill>
                <a:schemeClr val="tx2"/>
              </a:solidFill>
            </a:endParaRPr>
          </a:p>
        </p:txBody>
      </p:sp>
      <p:sp>
        <p:nvSpPr>
          <p:cNvPr id="3" name="Sottotitolo 2"/>
          <p:cNvSpPr>
            <a:spLocks noGrp="1"/>
          </p:cNvSpPr>
          <p:nvPr>
            <p:ph type="subTitle" idx="1"/>
          </p:nvPr>
        </p:nvSpPr>
        <p:spPr>
          <a:xfrm>
            <a:off x="1371600" y="4628728"/>
            <a:ext cx="6400800" cy="1752600"/>
          </a:xfrm>
        </p:spPr>
        <p:txBody>
          <a:bodyPr rtlCol="0">
            <a:normAutofit/>
          </a:bodyPr>
          <a:lstStyle/>
          <a:p>
            <a:pPr rtl="0" fontAlgn="auto">
              <a:spcAft>
                <a:spcPts val="0"/>
              </a:spcAft>
              <a:buFont typeface="Arial" pitchFamily="34" charset="0"/>
              <a:buNone/>
              <a:defRPr/>
            </a:pPr>
            <a:r>
              <a:rPr lang="fr-FR" dirty="0">
                <a:solidFill>
                  <a:schemeClr val="tx1"/>
                </a:solidFill>
              </a:rPr>
              <a:t>Présentateur</a:t>
            </a:r>
            <a:endParaRPr lang="en-US" sz="2600" dirty="0">
              <a:solidFill>
                <a:schemeClr val="tx1"/>
              </a:solidFill>
            </a:endParaRPr>
          </a:p>
        </p:txBody>
      </p:sp>
      <p:grpSp>
        <p:nvGrpSpPr>
          <p:cNvPr id="14" name="Group 3" descr="includes CDC, Birth Defects COUNT, and International Clearinghouse for Birth Defects Surveillance and Research"/>
          <p:cNvGrpSpPr/>
          <p:nvPr/>
        </p:nvGrpSpPr>
        <p:grpSpPr>
          <a:xfrm>
            <a:off x="323528" y="260648"/>
            <a:ext cx="8496944" cy="1296144"/>
            <a:chOff x="323528" y="260648"/>
            <a:chExt cx="8496944" cy="1296144"/>
          </a:xfrm>
        </p:grpSpPr>
        <p:pic>
          <p:nvPicPr>
            <p:cNvPr id="15" name="Picture 3" descr="International Clearinghouse for Birth Defects Surveillance and Research"/>
            <p:cNvPicPr>
              <a:picLocks noChangeAspect="1" noChangeArrowheads="1"/>
            </p:cNvPicPr>
            <p:nvPr/>
          </p:nvPicPr>
          <p:blipFill>
            <a:blip r:embed="rId3" cstate="print"/>
            <a:srcRect r="48190"/>
            <a:stretch>
              <a:fillRect/>
            </a:stretch>
          </p:blipFill>
          <p:spPr bwMode="auto">
            <a:xfrm>
              <a:off x="5606920" y="404664"/>
              <a:ext cx="3069536" cy="1052412"/>
            </a:xfrm>
            <a:prstGeom prst="rect">
              <a:avLst/>
            </a:prstGeom>
            <a:noFill/>
            <a:ln w="19050">
              <a:noFill/>
              <a:miter lim="800000"/>
              <a:headEnd/>
              <a:tailEnd/>
            </a:ln>
          </p:spPr>
        </p:pic>
        <p:pic>
          <p:nvPicPr>
            <p:cNvPr id="16" name="Immagine 6" descr="CDC"/>
            <p:cNvPicPr>
              <a:picLocks noChangeAspect="1"/>
            </p:cNvPicPr>
            <p:nvPr/>
          </p:nvPicPr>
          <p:blipFill>
            <a:blip r:embed="rId4" cstate="print"/>
            <a:srcRect/>
            <a:stretch>
              <a:fillRect/>
            </a:stretch>
          </p:blipFill>
          <p:spPr bwMode="auto">
            <a:xfrm>
              <a:off x="467544" y="404664"/>
              <a:ext cx="2222901" cy="1052412"/>
            </a:xfrm>
            <a:prstGeom prst="rect">
              <a:avLst/>
            </a:prstGeom>
            <a:noFill/>
            <a:ln w="9525">
              <a:noFill/>
              <a:miter lim="800000"/>
              <a:headEnd/>
              <a:tailEnd/>
            </a:ln>
          </p:spPr>
        </p:pic>
        <p:pic>
          <p:nvPicPr>
            <p:cNvPr id="17" name="Picture 2" descr="Birth Defects Count"/>
            <p:cNvPicPr>
              <a:picLocks noChangeAspect="1" noChangeArrowheads="1"/>
            </p:cNvPicPr>
            <p:nvPr/>
          </p:nvPicPr>
          <p:blipFill>
            <a:blip r:embed="rId5" cstate="print"/>
            <a:srcRect/>
            <a:stretch>
              <a:fillRect/>
            </a:stretch>
          </p:blipFill>
          <p:spPr bwMode="auto">
            <a:xfrm>
              <a:off x="3275856" y="404663"/>
              <a:ext cx="1926696" cy="1061467"/>
            </a:xfrm>
            <a:prstGeom prst="rect">
              <a:avLst/>
            </a:prstGeom>
            <a:noFill/>
            <a:ln w="9525">
              <a:noFill/>
              <a:miter lim="800000"/>
              <a:headEnd/>
              <a:tailEnd/>
            </a:ln>
          </p:spPr>
        </p:pic>
        <p:sp>
          <p:nvSpPr>
            <p:cNvPr id="18" name="Rettangolo arrotondato 17"/>
            <p:cNvSpPr/>
            <p:nvPr/>
          </p:nvSpPr>
          <p:spPr>
            <a:xfrm>
              <a:off x="323528" y="260648"/>
              <a:ext cx="8496944"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grpSp>
    </p:spTree>
    <p:extLst>
      <p:ext uri="{BB962C8B-B14F-4D97-AF65-F5344CB8AC3E}">
        <p14:creationId xmlns:p14="http://schemas.microsoft.com/office/powerpoint/2010/main" xmlns="" val="3280650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228600" y="6479758"/>
            <a:ext cx="8702675" cy="261610"/>
          </a:xfrm>
          <a:prstGeom prst="rect">
            <a:avLst/>
          </a:prstGeom>
          <a:solidFill>
            <a:schemeClr val="tx2">
              <a:lumMod val="20000"/>
              <a:lumOff val="80000"/>
            </a:schemeClr>
          </a:solidFill>
          <a:ln w="9525">
            <a:noFill/>
            <a:miter lim="800000"/>
            <a:headEnd/>
            <a:tailEnd/>
          </a:ln>
          <a:effectLst/>
        </p:spPr>
        <p:txBody>
          <a:bodyPr rtlCol="0">
            <a:spAutoFit/>
          </a:bodyPr>
          <a:lstStyle/>
          <a:p>
            <a:pPr>
              <a:defRPr/>
            </a:pPr>
            <a:r>
              <a:rPr lang="fr-FR" sz="1100" b="1" dirty="0">
                <a:solidFill>
                  <a:srgbClr val="0F56DC"/>
                </a:solidFill>
                <a:latin typeface="Calibri" pitchFamily="34" charset="0"/>
              </a:rPr>
              <a:t>Malformations congénitales des membres                                                                                                                                                                                    </a:t>
            </a:r>
            <a:r>
              <a:rPr lang="fr-FR" sz="1000" dirty="0">
                <a:solidFill>
                  <a:srgbClr val="0F56DC"/>
                </a:solidFill>
                <a:latin typeface="Calibri" pitchFamily="34" charset="0"/>
              </a:rPr>
              <a:t>|  </a:t>
            </a:r>
            <a:fld id="{4F5FC554-56D4-46C3-91CC-42DA98CF391D}" type="slidenum">
              <a:rPr lang="en-US" sz="1000">
                <a:solidFill>
                  <a:srgbClr val="0F56DC"/>
                </a:solidFill>
                <a:latin typeface="Calibri" pitchFamily="34" charset="0"/>
              </a:rPr>
              <a:pPr>
                <a:defRPr/>
              </a:pPr>
              <a:t>10</a:t>
            </a:fld>
            <a:endParaRPr lang="en-US" sz="1000" dirty="0">
              <a:solidFill>
                <a:srgbClr val="0F56DC"/>
              </a:solidFill>
              <a:latin typeface="Calibri" pitchFamily="34" charset="0"/>
            </a:endParaRPr>
          </a:p>
        </p:txBody>
      </p:sp>
      <p:sp>
        <p:nvSpPr>
          <p:cNvPr id="2" name="Title 1"/>
          <p:cNvSpPr>
            <a:spLocks noGrp="1"/>
          </p:cNvSpPr>
          <p:nvPr>
            <p:ph type="title"/>
          </p:nvPr>
        </p:nvSpPr>
        <p:spPr/>
        <p:txBody>
          <a:bodyPr rtlCol="0">
            <a:normAutofit fontScale="90000"/>
          </a:bodyPr>
          <a:lstStyle/>
          <a:p>
            <a:pPr rtl="0"/>
            <a:r>
              <a:rPr lang="fr-FR" sz="3600" b="1">
                <a:solidFill>
                  <a:srgbClr val="002060"/>
                </a:solidFill>
              </a:rPr>
              <a:t>Malformations longitudinales des membres</a:t>
            </a:r>
            <a:endParaRPr lang="en-US" sz="3600" i="1" dirty="0">
              <a:solidFill>
                <a:srgbClr val="002060"/>
              </a:solidFill>
            </a:endParaRPr>
          </a:p>
        </p:txBody>
      </p:sp>
      <p:sp>
        <p:nvSpPr>
          <p:cNvPr id="3" name="Content Placeholder 2"/>
          <p:cNvSpPr>
            <a:spLocks noGrp="1"/>
          </p:cNvSpPr>
          <p:nvPr>
            <p:ph idx="1"/>
          </p:nvPr>
        </p:nvSpPr>
        <p:spPr>
          <a:xfrm>
            <a:off x="72008" y="1412776"/>
            <a:ext cx="8702675" cy="4680520"/>
          </a:xfrm>
        </p:spPr>
        <p:txBody>
          <a:bodyPr rtlCol="0"/>
          <a:lstStyle/>
          <a:p>
            <a:pPr rtl="0"/>
            <a:r>
              <a:rPr lang="fr-FR" sz="2400">
                <a:solidFill>
                  <a:srgbClr val="002060"/>
                </a:solidFill>
              </a:rPr>
              <a:t>Absence partielle d’un ou de plusieurs os d’un membre qui s’étend parallèlement à l’axe longitudinal du membre</a:t>
            </a:r>
          </a:p>
          <a:p>
            <a:pPr rtl="0"/>
            <a:r>
              <a:rPr lang="fr-FR" sz="2400">
                <a:solidFill>
                  <a:srgbClr val="002060"/>
                </a:solidFill>
              </a:rPr>
              <a:t>Malformations impliquant des zones spécifiques des membres :</a:t>
            </a:r>
          </a:p>
          <a:p>
            <a:pPr lvl="1" rtl="0"/>
            <a:r>
              <a:rPr lang="fr-FR" sz="2400">
                <a:solidFill>
                  <a:srgbClr val="002060"/>
                </a:solidFill>
              </a:rPr>
              <a:t>Pré-axiale : affecte le côté radial du bras et/ou le côté tibial de la jambe </a:t>
            </a:r>
          </a:p>
          <a:p>
            <a:pPr lvl="1" rtl="0"/>
            <a:r>
              <a:rPr lang="fr-FR" sz="2400">
                <a:solidFill>
                  <a:srgbClr val="002060"/>
                </a:solidFill>
              </a:rPr>
              <a:t>Centrale/axiale : affecte les doigts centraux et les métacarpiens et/ou métatarsiens</a:t>
            </a:r>
          </a:p>
          <a:p>
            <a:pPr lvl="1" rtl="0"/>
            <a:r>
              <a:rPr lang="fr-FR" sz="2400">
                <a:solidFill>
                  <a:srgbClr val="002060"/>
                </a:solidFill>
              </a:rPr>
              <a:t>Post axiale : affecte le côté cubital du bras et/ou le côté péroné de la jambe</a:t>
            </a:r>
          </a:p>
          <a:p>
            <a:pPr marL="457200" lvl="1" indent="0" rtl="0">
              <a:buNone/>
            </a:pPr>
            <a:endParaRPr lang="en-US" sz="2400" dirty="0">
              <a:solidFill>
                <a:srgbClr val="002060"/>
              </a:solidFill>
            </a:endParaRPr>
          </a:p>
          <a:p>
            <a:pPr rtl="0"/>
            <a:endParaRPr lang="en-US" sz="2400" dirty="0">
              <a:solidFill>
                <a:srgbClr val="002060"/>
              </a:solidFill>
            </a:endParaRPr>
          </a:p>
        </p:txBody>
      </p:sp>
    </p:spTree>
    <p:extLst>
      <p:ext uri="{BB962C8B-B14F-4D97-AF65-F5344CB8AC3E}">
        <p14:creationId xmlns:p14="http://schemas.microsoft.com/office/powerpoint/2010/main" xmlns="" val="2909584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9"/>
          <p:cNvSpPr txBox="1">
            <a:spLocks noChangeArrowheads="1"/>
          </p:cNvSpPr>
          <p:nvPr/>
        </p:nvSpPr>
        <p:spPr bwMode="auto">
          <a:xfrm>
            <a:off x="86221" y="6551766"/>
            <a:ext cx="8702675" cy="261610"/>
          </a:xfrm>
          <a:prstGeom prst="rect">
            <a:avLst/>
          </a:prstGeom>
          <a:solidFill>
            <a:schemeClr val="tx2">
              <a:lumMod val="20000"/>
              <a:lumOff val="80000"/>
            </a:schemeClr>
          </a:solidFill>
          <a:ln w="9525">
            <a:noFill/>
            <a:miter lim="800000"/>
            <a:headEnd/>
            <a:tailEnd/>
          </a:ln>
          <a:effectLst/>
        </p:spPr>
        <p:txBody>
          <a:bodyPr rtlCol="0">
            <a:spAutoFit/>
          </a:bodyPr>
          <a:lstStyle/>
          <a:p>
            <a:pPr>
              <a:defRPr/>
            </a:pPr>
            <a:r>
              <a:rPr lang="fr-FR" sz="1100" b="1" dirty="0">
                <a:solidFill>
                  <a:srgbClr val="0F56DC"/>
                </a:solidFill>
                <a:latin typeface="Calibri" pitchFamily="34" charset="0"/>
              </a:rPr>
              <a:t>Malformations congénitales des membres                                                                                                                                                                                    </a:t>
            </a:r>
            <a:r>
              <a:rPr lang="fr-FR" sz="1000" dirty="0">
                <a:solidFill>
                  <a:srgbClr val="0F56DC"/>
                </a:solidFill>
                <a:latin typeface="Calibri" pitchFamily="34" charset="0"/>
              </a:rPr>
              <a:t>|  </a:t>
            </a:r>
            <a:fld id="{4F5FC554-56D4-46C3-91CC-42DA98CF391D}" type="slidenum">
              <a:rPr lang="en-US" sz="1000">
                <a:solidFill>
                  <a:srgbClr val="0F56DC"/>
                </a:solidFill>
                <a:latin typeface="Calibri" pitchFamily="34" charset="0"/>
              </a:rPr>
              <a:pPr>
                <a:defRPr/>
              </a:pPr>
              <a:t>11</a:t>
            </a:fld>
            <a:endParaRPr lang="en-US" sz="1000" dirty="0">
              <a:solidFill>
                <a:srgbClr val="0F56DC"/>
              </a:solidFill>
              <a:latin typeface="Calibri" pitchFamily="34" charset="0"/>
            </a:endParaRPr>
          </a:p>
        </p:txBody>
      </p:sp>
      <p:sp>
        <p:nvSpPr>
          <p:cNvPr id="2" name="Titolo 1"/>
          <p:cNvSpPr>
            <a:spLocks noGrp="1"/>
          </p:cNvSpPr>
          <p:nvPr>
            <p:ph type="title"/>
          </p:nvPr>
        </p:nvSpPr>
        <p:spPr/>
        <p:txBody>
          <a:bodyPr rtlCol="0">
            <a:noAutofit/>
          </a:bodyPr>
          <a:lstStyle/>
          <a:p>
            <a:pPr rtl="0"/>
            <a:r>
              <a:rPr lang="fr-FR" sz="3400" b="1" dirty="0">
                <a:solidFill>
                  <a:srgbClr val="002060"/>
                </a:solidFill>
              </a:rPr>
              <a:t>Malformations longitudinales des membres</a:t>
            </a:r>
            <a:r>
              <a:rPr lang="it-IT" sz="3400" b="1" dirty="0">
                <a:solidFill>
                  <a:srgbClr val="002060"/>
                </a:solidFill>
              </a:rPr>
              <a:t/>
            </a:r>
            <a:br>
              <a:rPr lang="it-IT" sz="3400" b="1" dirty="0">
                <a:solidFill>
                  <a:srgbClr val="002060"/>
                </a:solidFill>
              </a:rPr>
            </a:br>
            <a:r>
              <a:rPr lang="fr-FR" sz="3400" b="1" i="1" dirty="0" smtClean="0">
                <a:solidFill>
                  <a:srgbClr val="002060"/>
                </a:solidFill>
              </a:rPr>
              <a:t>p</a:t>
            </a:r>
            <a:r>
              <a:rPr lang="fr-FR" sz="3400" b="1" i="1" dirty="0" smtClean="0">
                <a:solidFill>
                  <a:srgbClr val="002060"/>
                </a:solidFill>
              </a:rPr>
              <a:t>ré-axiales</a:t>
            </a:r>
            <a:endParaRPr lang="it-IT" sz="3400" dirty="0">
              <a:solidFill>
                <a:srgbClr val="002060"/>
              </a:solidFill>
            </a:endParaRPr>
          </a:p>
        </p:txBody>
      </p:sp>
      <p:grpSp>
        <p:nvGrpSpPr>
          <p:cNvPr id="16" name="Gruppo 15" descr="illustration of longitudinal limb deficiencies"/>
          <p:cNvGrpSpPr/>
          <p:nvPr/>
        </p:nvGrpSpPr>
        <p:grpSpPr>
          <a:xfrm>
            <a:off x="120079" y="1948751"/>
            <a:ext cx="2912977" cy="3928521"/>
            <a:chOff x="228600" y="2636912"/>
            <a:chExt cx="2912977" cy="3928521"/>
          </a:xfrm>
        </p:grpSpPr>
        <p:pic>
          <p:nvPicPr>
            <p:cNvPr id="4" name="Picture 2" descr="illustration showing longitudinal limb deficiencies"/>
            <p:cNvPicPr>
              <a:picLocks noChangeAspect="1" noChangeArrowheads="1"/>
            </p:cNvPicPr>
            <p:nvPr/>
          </p:nvPicPr>
          <p:blipFill>
            <a:blip r:embed="rId3" cstate="print"/>
            <a:srcRect l="46345" t="38816" r="46197" b="35728"/>
            <a:stretch>
              <a:fillRect/>
            </a:stretch>
          </p:blipFill>
          <p:spPr bwMode="auto">
            <a:xfrm>
              <a:off x="467544" y="2636912"/>
              <a:ext cx="1800200" cy="3456384"/>
            </a:xfrm>
            <a:prstGeom prst="rect">
              <a:avLst/>
            </a:prstGeom>
            <a:noFill/>
            <a:ln w="9525">
              <a:solidFill>
                <a:srgbClr val="00B0F0"/>
              </a:solidFill>
              <a:miter lim="800000"/>
              <a:headEnd/>
              <a:tailEnd/>
            </a:ln>
          </p:spPr>
        </p:pic>
        <p:sp>
          <p:nvSpPr>
            <p:cNvPr id="9" name="Rectangle 1"/>
            <p:cNvSpPr>
              <a:spLocks noChangeArrowheads="1"/>
            </p:cNvSpPr>
            <p:nvPr/>
          </p:nvSpPr>
          <p:spPr bwMode="auto">
            <a:xfrm>
              <a:off x="228600" y="6134546"/>
              <a:ext cx="2912977" cy="430887"/>
            </a:xfrm>
            <a:prstGeom prst="rect">
              <a:avLst/>
            </a:prstGeom>
            <a:noFill/>
            <a:ln w="9525">
              <a:noFill/>
              <a:miter lim="800000"/>
              <a:headEnd/>
              <a:tailEnd/>
            </a:ln>
            <a:effectLst/>
          </p:spPr>
          <p:txBody>
            <a:bodyPr vert="horz" wrap="none" lIns="91440" tIns="45720" rIns="91440" bIns="45720" numCol="1" rtlCol="0" anchor="ctr" anchorCtr="0" compatLnSpc="1">
              <a:prstTxWarp prst="textNoShape">
                <a:avLst/>
              </a:prstTxWarp>
              <a:spAutoFit/>
            </a:bodyPr>
            <a:lstStyle/>
            <a:p>
              <a:pPr lvl="0" rtl="0" fontAlgn="base">
                <a:spcBef>
                  <a:spcPct val="0"/>
                </a:spcBef>
                <a:spcAft>
                  <a:spcPct val="0"/>
                </a:spcAft>
              </a:pPr>
              <a:r>
                <a:rPr lang="fr-FR" sz="1100" dirty="0">
                  <a:solidFill>
                    <a:srgbClr val="002060"/>
                  </a:solidFill>
                  <a:ea typeface="Calibri" pitchFamily="34" charset="0"/>
                  <a:cs typeface="Arial" pitchFamily="34" charset="0"/>
                </a:rPr>
                <a:t>Source : Atlas des malformations congénitales. </a:t>
              </a:r>
              <a:r>
                <a:rPr lang="fr-FR" sz="1100" b="0" i="0" u="none" strike="noStrike" cap="none" normalizeH="0" dirty="0">
                  <a:ln>
                    <a:noFill/>
                  </a:ln>
                  <a:solidFill>
                    <a:srgbClr val="002060"/>
                  </a:solidFill>
                  <a:effectLst/>
                  <a:ea typeface="Calibri" pitchFamily="34" charset="0"/>
                  <a:cs typeface="Arial" pitchFamily="34" charset="0"/>
                </a:rPr>
                <a:t> </a:t>
              </a:r>
              <a:br>
                <a:rPr lang="fr-FR" sz="1100" b="0" i="0" u="none" strike="noStrike" cap="none" normalizeH="0" dirty="0">
                  <a:ln>
                    <a:noFill/>
                  </a:ln>
                  <a:solidFill>
                    <a:srgbClr val="002060"/>
                  </a:solidFill>
                  <a:effectLst/>
                  <a:ea typeface="Calibri" pitchFamily="34" charset="0"/>
                  <a:cs typeface="Arial" pitchFamily="34" charset="0"/>
                </a:rPr>
              </a:br>
              <a:r>
                <a:rPr lang="fr-FR" sz="1100" b="0" i="0" u="none" strike="noStrike" cap="none" normalizeH="0" dirty="0">
                  <a:ln>
                    <a:noFill/>
                  </a:ln>
                  <a:solidFill>
                    <a:srgbClr val="002060"/>
                  </a:solidFill>
                  <a:effectLst/>
                  <a:ea typeface="Calibri" pitchFamily="34" charset="0"/>
                  <a:cs typeface="Arial" pitchFamily="34" charset="0"/>
                </a:rPr>
                <a:t>www.eclamc.org</a:t>
              </a:r>
              <a:endParaRPr kumimoji="0" lang="it-IT" sz="600" b="0" i="0" u="none" strike="noStrike" cap="none" normalizeH="0" baseline="0" dirty="0">
                <a:ln>
                  <a:noFill/>
                </a:ln>
                <a:solidFill>
                  <a:srgbClr val="002060"/>
                </a:solidFill>
                <a:effectLst/>
                <a:cs typeface="Arial" pitchFamily="34" charset="0"/>
              </a:endParaRPr>
            </a:p>
          </p:txBody>
        </p:sp>
      </p:grpSp>
      <p:pic>
        <p:nvPicPr>
          <p:cNvPr id="1027" name="Picture 3" descr="picture of longitudinal reduction defect of radiu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05001" y="1758984"/>
            <a:ext cx="2314575" cy="1152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2" descr="x-ray of longitudinal reduction defect of radiu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68144" y="1750901"/>
            <a:ext cx="2305050" cy="1123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Rectangle 18"/>
          <p:cNvSpPr/>
          <p:nvPr/>
        </p:nvSpPr>
        <p:spPr>
          <a:xfrm>
            <a:off x="3563888" y="2926218"/>
            <a:ext cx="4824536" cy="523220"/>
          </a:xfrm>
          <a:prstGeom prst="rect">
            <a:avLst/>
          </a:prstGeom>
        </p:spPr>
        <p:txBody>
          <a:bodyPr wrap="square" rtlCol="0">
            <a:spAutoFit/>
          </a:bodyPr>
          <a:lstStyle/>
          <a:p>
            <a:pPr algn="ctr" rtl="0"/>
            <a:r>
              <a:rPr lang="fr-FR" sz="1400" b="1"/>
              <a:t>Malformation de réduction longitudinale du radius </a:t>
            </a:r>
          </a:p>
          <a:p>
            <a:pPr algn="ctr" rtl="0"/>
            <a:r>
              <a:rPr lang="fr-FR" sz="1400" b="1"/>
              <a:t>(Q71.4)    </a:t>
            </a:r>
            <a:endParaRPr lang="en-US" sz="1400" dirty="0"/>
          </a:p>
        </p:txBody>
      </p:sp>
      <p:pic>
        <p:nvPicPr>
          <p:cNvPr id="1026" name="Picture 2" descr="picture showing longitudinal reduction defect of tibia"/>
          <p:cNvPicPr>
            <a:picLocks noChangeAspect="1" noChangeArrowheads="1"/>
          </p:cNvPicPr>
          <p:nvPr/>
        </p:nvPicPr>
        <p:blipFill>
          <a:blip r:embed="rId6" cstate="print"/>
          <a:srcRect/>
          <a:stretch>
            <a:fillRect/>
          </a:stretch>
        </p:blipFill>
        <p:spPr bwMode="auto">
          <a:xfrm>
            <a:off x="3203848" y="4013424"/>
            <a:ext cx="2516882" cy="1446669"/>
          </a:xfrm>
          <a:prstGeom prst="rect">
            <a:avLst/>
          </a:prstGeom>
          <a:noFill/>
          <a:ln w="57150">
            <a:solidFill>
              <a:srgbClr val="00B0F0"/>
            </a:solidFill>
            <a:miter lim="800000"/>
            <a:headEnd/>
            <a:tailEnd/>
          </a:ln>
        </p:spPr>
      </p:pic>
      <p:pic>
        <p:nvPicPr>
          <p:cNvPr id="23" name="Picture 22" descr="x-ray of longitudinal reduction defect of tibia"/>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p:blipFill>
        <p:spPr bwMode="auto">
          <a:xfrm>
            <a:off x="6005663" y="3594669"/>
            <a:ext cx="2766313" cy="2284181"/>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19"/>
          <p:cNvSpPr/>
          <p:nvPr/>
        </p:nvSpPr>
        <p:spPr>
          <a:xfrm>
            <a:off x="3864159" y="5911741"/>
            <a:ext cx="4236233" cy="523220"/>
          </a:xfrm>
          <a:prstGeom prst="rect">
            <a:avLst/>
          </a:prstGeom>
        </p:spPr>
        <p:txBody>
          <a:bodyPr wrap="square" rtlCol="0">
            <a:spAutoFit/>
          </a:bodyPr>
          <a:lstStyle/>
          <a:p>
            <a:pPr algn="ctr" rtl="0"/>
            <a:r>
              <a:rPr lang="fr-FR" sz="1400" b="1"/>
              <a:t>Malformation de réduction longitudinale du tibia </a:t>
            </a:r>
          </a:p>
          <a:p>
            <a:pPr algn="ctr" rtl="0"/>
            <a:r>
              <a:rPr lang="fr-FR" sz="1400" b="1"/>
              <a:t>(Q72.5)    </a:t>
            </a:r>
            <a:endParaRPr lang="en-US" sz="1400" dirty="0"/>
          </a:p>
        </p:txBody>
      </p:sp>
      <p:sp>
        <p:nvSpPr>
          <p:cNvPr id="15" name="Rectangle 14"/>
          <p:cNvSpPr/>
          <p:nvPr/>
        </p:nvSpPr>
        <p:spPr>
          <a:xfrm>
            <a:off x="69080" y="5918522"/>
            <a:ext cx="3926855" cy="646331"/>
          </a:xfrm>
          <a:prstGeom prst="rect">
            <a:avLst/>
          </a:prstGeom>
        </p:spPr>
        <p:txBody>
          <a:bodyPr wrap="square" rtlCol="0">
            <a:spAutoFit/>
          </a:bodyPr>
          <a:lstStyle/>
          <a:p>
            <a:pPr rtl="0"/>
            <a:r>
              <a:rPr lang="fr-FR" sz="900" b="1" dirty="0"/>
              <a:t>Avec l’aimable participation du Projet de collaboration CDC - Université de médecine de Pékin dans le cadre de : </a:t>
            </a:r>
            <a:r>
              <a:rPr lang="fr-FR" sz="900" b="1" dirty="0">
                <a:solidFill>
                  <a:srgbClr val="002060"/>
                </a:solidFill>
              </a:rPr>
              <a:t>OMS/CDC/ICBDSR. </a:t>
            </a:r>
            <a:endParaRPr lang="en-US" sz="900" b="1" dirty="0">
              <a:solidFill>
                <a:srgbClr val="002060"/>
              </a:solidFill>
            </a:endParaRPr>
          </a:p>
          <a:p>
            <a:pPr rtl="0"/>
            <a:r>
              <a:rPr lang="fr-FR" sz="900" b="1" dirty="0">
                <a:solidFill>
                  <a:srgbClr val="002060"/>
                </a:solidFill>
              </a:rPr>
              <a:t>Surveillance des anomalies congénitales : un manuel pour les administrateurs de programme. Genève : Organisation Mondiale de la Santé ; 2014.</a:t>
            </a:r>
            <a:endParaRPr lang="it-IT" sz="9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9"/>
          <p:cNvSpPr txBox="1">
            <a:spLocks noChangeArrowheads="1"/>
          </p:cNvSpPr>
          <p:nvPr/>
        </p:nvSpPr>
        <p:spPr bwMode="auto">
          <a:xfrm>
            <a:off x="86221" y="6531605"/>
            <a:ext cx="8702675" cy="261610"/>
          </a:xfrm>
          <a:prstGeom prst="rect">
            <a:avLst/>
          </a:prstGeom>
          <a:solidFill>
            <a:schemeClr val="tx2">
              <a:lumMod val="20000"/>
              <a:lumOff val="80000"/>
            </a:schemeClr>
          </a:solidFill>
          <a:ln w="9525">
            <a:noFill/>
            <a:miter lim="800000"/>
            <a:headEnd/>
            <a:tailEnd/>
          </a:ln>
          <a:effectLst/>
        </p:spPr>
        <p:txBody>
          <a:bodyPr rtlCol="0">
            <a:spAutoFit/>
          </a:bodyPr>
          <a:lstStyle/>
          <a:p>
            <a:pPr>
              <a:defRPr/>
            </a:pPr>
            <a:r>
              <a:rPr lang="fr-FR" sz="1100" b="1" dirty="0">
                <a:solidFill>
                  <a:srgbClr val="0F56DC"/>
                </a:solidFill>
                <a:latin typeface="Calibri" pitchFamily="34" charset="0"/>
              </a:rPr>
              <a:t>Malformations congénitales des membres                                                                                                                                                                                    </a:t>
            </a:r>
            <a:r>
              <a:rPr lang="fr-FR" sz="1000" dirty="0">
                <a:solidFill>
                  <a:srgbClr val="0F56DC"/>
                </a:solidFill>
                <a:latin typeface="Calibri" pitchFamily="34" charset="0"/>
              </a:rPr>
              <a:t>|  </a:t>
            </a:r>
            <a:fld id="{4F5FC554-56D4-46C3-91CC-42DA98CF391D}" type="slidenum">
              <a:rPr lang="en-US" sz="1000">
                <a:solidFill>
                  <a:srgbClr val="0F56DC"/>
                </a:solidFill>
                <a:latin typeface="Calibri" pitchFamily="34" charset="0"/>
              </a:rPr>
              <a:pPr>
                <a:defRPr/>
              </a:pPr>
              <a:t>12</a:t>
            </a:fld>
            <a:endParaRPr lang="en-US" sz="1000" dirty="0">
              <a:solidFill>
                <a:srgbClr val="0F56DC"/>
              </a:solidFill>
              <a:latin typeface="Calibri" pitchFamily="34" charset="0"/>
            </a:endParaRPr>
          </a:p>
        </p:txBody>
      </p:sp>
      <p:sp>
        <p:nvSpPr>
          <p:cNvPr id="2" name="Titolo 1"/>
          <p:cNvSpPr>
            <a:spLocks noGrp="1"/>
          </p:cNvSpPr>
          <p:nvPr>
            <p:ph type="title"/>
          </p:nvPr>
        </p:nvSpPr>
        <p:spPr/>
        <p:txBody>
          <a:bodyPr rtlCol="0">
            <a:noAutofit/>
          </a:bodyPr>
          <a:lstStyle/>
          <a:p>
            <a:pPr rtl="0"/>
            <a:r>
              <a:rPr lang="fr-FR" sz="3400" b="1" dirty="0">
                <a:solidFill>
                  <a:srgbClr val="002060"/>
                </a:solidFill>
              </a:rPr>
              <a:t>Malformations longitudinales des membres</a:t>
            </a:r>
            <a:r>
              <a:rPr lang="it-IT" sz="3400" b="1" dirty="0">
                <a:solidFill>
                  <a:srgbClr val="002060"/>
                </a:solidFill>
              </a:rPr>
              <a:t/>
            </a:r>
            <a:br>
              <a:rPr lang="it-IT" sz="3400" b="1" dirty="0">
                <a:solidFill>
                  <a:srgbClr val="002060"/>
                </a:solidFill>
              </a:rPr>
            </a:br>
            <a:r>
              <a:rPr lang="fr-FR" sz="3400" b="1" i="1" dirty="0" smtClean="0">
                <a:solidFill>
                  <a:srgbClr val="002060"/>
                </a:solidFill>
              </a:rPr>
              <a:t>c</a:t>
            </a:r>
            <a:r>
              <a:rPr lang="fr-FR" sz="3400" b="1" i="1" dirty="0" smtClean="0">
                <a:solidFill>
                  <a:srgbClr val="002060"/>
                </a:solidFill>
              </a:rPr>
              <a:t>entrales</a:t>
            </a:r>
            <a:r>
              <a:rPr lang="fr-FR" sz="3400" b="1" dirty="0" smtClean="0">
                <a:solidFill>
                  <a:srgbClr val="002060"/>
                </a:solidFill>
              </a:rPr>
              <a:t>/</a:t>
            </a:r>
            <a:r>
              <a:rPr lang="fr-FR" sz="3400" b="1" i="1" dirty="0" smtClean="0">
                <a:solidFill>
                  <a:srgbClr val="002060"/>
                </a:solidFill>
              </a:rPr>
              <a:t>axiales</a:t>
            </a:r>
            <a:endParaRPr lang="it-IT" sz="3400" i="1" dirty="0">
              <a:solidFill>
                <a:srgbClr val="002060"/>
              </a:solidFill>
            </a:endParaRPr>
          </a:p>
        </p:txBody>
      </p:sp>
      <p:grpSp>
        <p:nvGrpSpPr>
          <p:cNvPr id="3" name="Gruppo 9" descr="illustration of central/axial longitudinal limb deficiencies"/>
          <p:cNvGrpSpPr/>
          <p:nvPr/>
        </p:nvGrpSpPr>
        <p:grpSpPr>
          <a:xfrm>
            <a:off x="107504" y="1764690"/>
            <a:ext cx="2625912" cy="4400612"/>
            <a:chOff x="-41663" y="2590238"/>
            <a:chExt cx="2879478" cy="4433464"/>
          </a:xfrm>
        </p:grpSpPr>
        <p:pic>
          <p:nvPicPr>
            <p:cNvPr id="4" name="Picture 2" descr="illustration of longitudinal limb deficiencies"/>
            <p:cNvPicPr>
              <a:picLocks noChangeAspect="1" noChangeArrowheads="1"/>
            </p:cNvPicPr>
            <p:nvPr/>
          </p:nvPicPr>
          <p:blipFill>
            <a:blip r:embed="rId3" cstate="print"/>
            <a:srcRect l="53652" t="38816" r="39785" b="35728"/>
            <a:stretch>
              <a:fillRect/>
            </a:stretch>
          </p:blipFill>
          <p:spPr bwMode="auto">
            <a:xfrm>
              <a:off x="353141" y="2590238"/>
              <a:ext cx="1770586" cy="3863098"/>
            </a:xfrm>
            <a:prstGeom prst="rect">
              <a:avLst/>
            </a:prstGeom>
            <a:noFill/>
            <a:ln w="9525">
              <a:solidFill>
                <a:srgbClr val="00B0F0"/>
              </a:solidFill>
              <a:miter lim="800000"/>
              <a:headEnd/>
              <a:tailEnd/>
            </a:ln>
          </p:spPr>
        </p:pic>
        <p:sp>
          <p:nvSpPr>
            <p:cNvPr id="5" name="Rectangle 1"/>
            <p:cNvSpPr>
              <a:spLocks noChangeArrowheads="1"/>
            </p:cNvSpPr>
            <p:nvPr/>
          </p:nvSpPr>
          <p:spPr bwMode="auto">
            <a:xfrm>
              <a:off x="-41663" y="6558591"/>
              <a:ext cx="2879478" cy="465111"/>
            </a:xfrm>
            <a:prstGeom prst="rect">
              <a:avLst/>
            </a:prstGeom>
            <a:noFill/>
            <a:ln w="9525">
              <a:noFill/>
              <a:miter lim="800000"/>
              <a:headEnd/>
              <a:tailEnd/>
            </a:ln>
            <a:effectLst/>
          </p:spPr>
          <p:txBody>
            <a:bodyPr vert="horz" wrap="none" lIns="91440" tIns="45720" rIns="91440" bIns="45720" numCol="1" rtlCol="0" anchor="ctr" anchorCtr="0" compatLnSpc="1">
              <a:prstTxWarp prst="textNoShape">
                <a:avLst/>
              </a:prstTxWarp>
              <a:spAutoFit/>
            </a:bodyPr>
            <a:lstStyle/>
            <a:p>
              <a:pPr lvl="0" rtl="0" fontAlgn="base">
                <a:spcBef>
                  <a:spcPct val="0"/>
                </a:spcBef>
                <a:spcAft>
                  <a:spcPct val="0"/>
                </a:spcAft>
              </a:pPr>
              <a:r>
                <a:rPr lang="fr-FR" sz="1200" dirty="0">
                  <a:solidFill>
                    <a:srgbClr val="002060"/>
                  </a:solidFill>
                  <a:ea typeface="Calibri" pitchFamily="34" charset="0"/>
                  <a:cs typeface="Arial" pitchFamily="34" charset="0"/>
                </a:rPr>
                <a:t>Atlas des malformations congénitales. </a:t>
              </a:r>
              <a:r>
                <a:rPr lang="fr-FR" sz="1200" b="0" i="0" u="none" strike="noStrike" cap="none" normalizeH="0" dirty="0">
                  <a:ln>
                    <a:noFill/>
                  </a:ln>
                  <a:solidFill>
                    <a:srgbClr val="002060"/>
                  </a:solidFill>
                  <a:effectLst/>
                  <a:ea typeface="Calibri" pitchFamily="34" charset="0"/>
                  <a:cs typeface="Arial" pitchFamily="34" charset="0"/>
                </a:rPr>
                <a:t> </a:t>
              </a:r>
            </a:p>
            <a:p>
              <a:pPr lvl="0" rtl="0" fontAlgn="base">
                <a:spcBef>
                  <a:spcPct val="0"/>
                </a:spcBef>
                <a:spcAft>
                  <a:spcPct val="0"/>
                </a:spcAft>
              </a:pPr>
              <a:r>
                <a:rPr lang="fr-FR" sz="1200" dirty="0">
                  <a:solidFill>
                    <a:srgbClr val="002060"/>
                  </a:solidFill>
                  <a:ea typeface="Calibri" pitchFamily="34" charset="0"/>
                  <a:cs typeface="Arial" pitchFamily="34" charset="0"/>
                </a:rPr>
                <a:t>w</a:t>
              </a:r>
              <a:r>
                <a:rPr lang="fr-FR" sz="1200" b="0" i="0" u="none" strike="noStrike" cap="none" normalizeH="0" dirty="0">
                  <a:ln>
                    <a:noFill/>
                  </a:ln>
                  <a:solidFill>
                    <a:srgbClr val="002060"/>
                  </a:solidFill>
                  <a:effectLst/>
                  <a:ea typeface="Calibri" pitchFamily="34" charset="0"/>
                  <a:cs typeface="Arial" pitchFamily="34" charset="0"/>
                </a:rPr>
                <a:t>ww.eclamc.org</a:t>
              </a:r>
              <a:endParaRPr kumimoji="0" lang="it-IT" sz="700" b="0" i="0" u="none" strike="noStrike" cap="none" normalizeH="0" baseline="0" dirty="0">
                <a:ln>
                  <a:noFill/>
                </a:ln>
                <a:solidFill>
                  <a:srgbClr val="002060"/>
                </a:solidFill>
                <a:effectLst/>
                <a:cs typeface="Arial" pitchFamily="34" charset="0"/>
              </a:endParaRPr>
            </a:p>
          </p:txBody>
        </p:sp>
      </p:grpSp>
      <p:pic>
        <p:nvPicPr>
          <p:cNvPr id="13" name="Picture 12" descr="Split hand2"/>
          <p:cNvPicPr/>
          <p:nvPr/>
        </p:nvPicPr>
        <p:blipFill rotWithShape="1">
          <a:blip r:embed="rId4" cstate="print">
            <a:extLst>
              <a:ext uri="{28A0092B-C50C-407E-A947-70E740481C1C}">
                <a14:useLocalDpi xmlns:a14="http://schemas.microsoft.com/office/drawing/2010/main" xmlns="" val="0"/>
              </a:ext>
            </a:extLst>
          </a:blip>
          <a:srcRect b="-712"/>
          <a:stretch/>
        </p:blipFill>
        <p:spPr bwMode="auto">
          <a:xfrm>
            <a:off x="2714544" y="2348880"/>
            <a:ext cx="2505528" cy="2362314"/>
          </a:xfrm>
          <a:prstGeom prst="rect">
            <a:avLst/>
          </a:prstGeom>
          <a:noFill/>
        </p:spPr>
      </p:pic>
      <p:sp>
        <p:nvSpPr>
          <p:cNvPr id="16" name="Rectangle 15"/>
          <p:cNvSpPr/>
          <p:nvPr/>
        </p:nvSpPr>
        <p:spPr>
          <a:xfrm>
            <a:off x="2714544" y="4700726"/>
            <a:ext cx="2505527" cy="523220"/>
          </a:xfrm>
          <a:prstGeom prst="rect">
            <a:avLst/>
          </a:prstGeom>
        </p:spPr>
        <p:txBody>
          <a:bodyPr wrap="square" rtlCol="0">
            <a:spAutoFit/>
          </a:bodyPr>
          <a:lstStyle/>
          <a:p>
            <a:pPr algn="ctr" rtl="0"/>
            <a:r>
              <a:rPr lang="fr-FR" sz="1400" b="1"/>
              <a:t>Ectrodactylie de la main </a:t>
            </a:r>
          </a:p>
          <a:p>
            <a:pPr algn="ctr" rtl="0"/>
            <a:r>
              <a:rPr lang="fr-FR" sz="1400" b="1"/>
              <a:t>(Q71.6)    </a:t>
            </a:r>
            <a:endParaRPr lang="en-US" sz="1400" dirty="0"/>
          </a:p>
        </p:txBody>
      </p:sp>
      <p:pic>
        <p:nvPicPr>
          <p:cNvPr id="17" name="Picture 16" descr="Limb_SHSF3_rev"/>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0800000">
            <a:off x="6085582" y="2168390"/>
            <a:ext cx="1870793" cy="2562225"/>
          </a:xfrm>
          <a:prstGeom prst="rect">
            <a:avLst/>
          </a:prstGeom>
          <a:noFill/>
        </p:spPr>
      </p:pic>
      <p:sp>
        <p:nvSpPr>
          <p:cNvPr id="19" name="Rectangle 18"/>
          <p:cNvSpPr/>
          <p:nvPr/>
        </p:nvSpPr>
        <p:spPr>
          <a:xfrm>
            <a:off x="6085582" y="4714676"/>
            <a:ext cx="1870794" cy="523220"/>
          </a:xfrm>
          <a:prstGeom prst="rect">
            <a:avLst/>
          </a:prstGeom>
        </p:spPr>
        <p:txBody>
          <a:bodyPr wrap="square" rtlCol="0">
            <a:spAutoFit/>
          </a:bodyPr>
          <a:lstStyle/>
          <a:p>
            <a:pPr algn="ctr" rtl="0"/>
            <a:r>
              <a:rPr lang="fr-FR" sz="1400" b="1"/>
              <a:t>Ectrodactylie du pied </a:t>
            </a:r>
          </a:p>
          <a:p>
            <a:pPr algn="ctr" rtl="0"/>
            <a:r>
              <a:rPr lang="fr-FR" sz="1400" b="1"/>
              <a:t>(Q72.7)    </a:t>
            </a:r>
            <a:endParaRPr lang="en-US" sz="1400" dirty="0"/>
          </a:p>
        </p:txBody>
      </p:sp>
      <p:sp>
        <p:nvSpPr>
          <p:cNvPr id="23" name="Freeform 22" descr="edit to previous illustration to now show central/axial longitudinal limb deficiencies"/>
          <p:cNvSpPr/>
          <p:nvPr/>
        </p:nvSpPr>
        <p:spPr>
          <a:xfrm>
            <a:off x="1582615" y="3188677"/>
            <a:ext cx="199348" cy="609600"/>
          </a:xfrm>
          <a:custGeom>
            <a:avLst/>
            <a:gdLst>
              <a:gd name="connsiteX0" fmla="*/ 0 w 199348"/>
              <a:gd name="connsiteY0" fmla="*/ 0 h 609600"/>
              <a:gd name="connsiteX1" fmla="*/ 199293 w 199348"/>
              <a:gd name="connsiteY1" fmla="*/ 609600 h 609600"/>
              <a:gd name="connsiteX2" fmla="*/ 0 w 199348"/>
              <a:gd name="connsiteY2" fmla="*/ 0 h 609600"/>
            </a:gdLst>
            <a:ahLst/>
            <a:cxnLst>
              <a:cxn ang="0">
                <a:pos x="connsiteX0" y="connsiteY0"/>
              </a:cxn>
              <a:cxn ang="0">
                <a:pos x="connsiteX1" y="connsiteY1"/>
              </a:cxn>
              <a:cxn ang="0">
                <a:pos x="connsiteX2" y="connsiteY2"/>
              </a:cxn>
            </a:cxnLst>
            <a:rect l="l" t="t" r="r" b="b"/>
            <a:pathLst>
              <a:path w="199348" h="609600">
                <a:moveTo>
                  <a:pt x="0" y="0"/>
                </a:moveTo>
                <a:cubicBezTo>
                  <a:pt x="0" y="0"/>
                  <a:pt x="195385" y="609600"/>
                  <a:pt x="199293" y="609600"/>
                </a:cubicBezTo>
                <a:cubicBezTo>
                  <a:pt x="203201" y="609600"/>
                  <a:pt x="0" y="0"/>
                  <a:pt x="0" y="0"/>
                </a:cubicBezTo>
                <a:close/>
              </a:path>
            </a:pathLst>
          </a:cu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Freeform 23" descr="edit to previous illustration to now show central/axial longitudinal limb deficiencies"/>
          <p:cNvSpPr/>
          <p:nvPr/>
        </p:nvSpPr>
        <p:spPr>
          <a:xfrm>
            <a:off x="671017" y="3188677"/>
            <a:ext cx="219955" cy="684341"/>
          </a:xfrm>
          <a:custGeom>
            <a:avLst/>
            <a:gdLst>
              <a:gd name="connsiteX0" fmla="*/ 219937 w 219955"/>
              <a:gd name="connsiteY0" fmla="*/ 0 h 684341"/>
              <a:gd name="connsiteX1" fmla="*/ 32368 w 219955"/>
              <a:gd name="connsiteY1" fmla="*/ 609600 h 684341"/>
              <a:gd name="connsiteX2" fmla="*/ 20644 w 219955"/>
              <a:gd name="connsiteY2" fmla="*/ 609600 h 684341"/>
              <a:gd name="connsiteX3" fmla="*/ 219937 w 219955"/>
              <a:gd name="connsiteY3" fmla="*/ 0 h 684341"/>
            </a:gdLst>
            <a:ahLst/>
            <a:cxnLst>
              <a:cxn ang="0">
                <a:pos x="connsiteX0" y="connsiteY0"/>
              </a:cxn>
              <a:cxn ang="0">
                <a:pos x="connsiteX1" y="connsiteY1"/>
              </a:cxn>
              <a:cxn ang="0">
                <a:pos x="connsiteX2" y="connsiteY2"/>
              </a:cxn>
              <a:cxn ang="0">
                <a:pos x="connsiteX3" y="connsiteY3"/>
              </a:cxn>
            </a:cxnLst>
            <a:rect l="l" t="t" r="r" b="b"/>
            <a:pathLst>
              <a:path w="219955" h="684341">
                <a:moveTo>
                  <a:pt x="219937" y="0"/>
                </a:moveTo>
                <a:cubicBezTo>
                  <a:pt x="221891" y="0"/>
                  <a:pt x="65583" y="508000"/>
                  <a:pt x="32368" y="609600"/>
                </a:cubicBezTo>
                <a:cubicBezTo>
                  <a:pt x="-848" y="711200"/>
                  <a:pt x="-14525" y="707292"/>
                  <a:pt x="20644" y="609600"/>
                </a:cubicBezTo>
                <a:cubicBezTo>
                  <a:pt x="55813" y="511908"/>
                  <a:pt x="217983" y="0"/>
                  <a:pt x="219937" y="0"/>
                </a:cubicBezTo>
                <a:close/>
              </a:path>
            </a:pathLst>
          </a:cu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6" name="Freeform 25" descr="edit to previous illustration to now show central/axial longitudinal limb deficiencies"/>
          <p:cNvSpPr/>
          <p:nvPr/>
        </p:nvSpPr>
        <p:spPr>
          <a:xfrm>
            <a:off x="1312985" y="4806461"/>
            <a:ext cx="11723" cy="468924"/>
          </a:xfrm>
          <a:custGeom>
            <a:avLst/>
            <a:gdLst>
              <a:gd name="connsiteX0" fmla="*/ 11723 w 11723"/>
              <a:gd name="connsiteY0" fmla="*/ 0 h 515816"/>
              <a:gd name="connsiteX1" fmla="*/ 0 w 11723"/>
              <a:gd name="connsiteY1" fmla="*/ 515816 h 515816"/>
              <a:gd name="connsiteX2" fmla="*/ 0 w 11723"/>
              <a:gd name="connsiteY2" fmla="*/ 515816 h 515816"/>
              <a:gd name="connsiteX3" fmla="*/ 11723 w 11723"/>
              <a:gd name="connsiteY3" fmla="*/ 0 h 515816"/>
            </a:gdLst>
            <a:ahLst/>
            <a:cxnLst>
              <a:cxn ang="0">
                <a:pos x="connsiteX0" y="connsiteY0"/>
              </a:cxn>
              <a:cxn ang="0">
                <a:pos x="connsiteX1" y="connsiteY1"/>
              </a:cxn>
              <a:cxn ang="0">
                <a:pos x="connsiteX2" y="connsiteY2"/>
              </a:cxn>
              <a:cxn ang="0">
                <a:pos x="connsiteX3" y="connsiteY3"/>
              </a:cxn>
            </a:cxnLst>
            <a:rect l="l" t="t" r="r" b="b"/>
            <a:pathLst>
              <a:path w="11723" h="515816">
                <a:moveTo>
                  <a:pt x="11723" y="0"/>
                </a:moveTo>
                <a:lnTo>
                  <a:pt x="0" y="515816"/>
                </a:lnTo>
                <a:lnTo>
                  <a:pt x="0" y="515816"/>
                </a:lnTo>
                <a:lnTo>
                  <a:pt x="11723" y="0"/>
                </a:lnTo>
                <a:close/>
              </a:path>
            </a:pathLst>
          </a:cu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7" name="Freeform 26" descr="edit to previous illustration to now show central/axial longitudinal limb deficiencies"/>
          <p:cNvSpPr/>
          <p:nvPr/>
        </p:nvSpPr>
        <p:spPr>
          <a:xfrm>
            <a:off x="1175901" y="4797152"/>
            <a:ext cx="11723" cy="468924"/>
          </a:xfrm>
          <a:custGeom>
            <a:avLst/>
            <a:gdLst>
              <a:gd name="connsiteX0" fmla="*/ 11723 w 11723"/>
              <a:gd name="connsiteY0" fmla="*/ 0 h 515816"/>
              <a:gd name="connsiteX1" fmla="*/ 0 w 11723"/>
              <a:gd name="connsiteY1" fmla="*/ 515816 h 515816"/>
              <a:gd name="connsiteX2" fmla="*/ 0 w 11723"/>
              <a:gd name="connsiteY2" fmla="*/ 515816 h 515816"/>
              <a:gd name="connsiteX3" fmla="*/ 11723 w 11723"/>
              <a:gd name="connsiteY3" fmla="*/ 0 h 515816"/>
            </a:gdLst>
            <a:ahLst/>
            <a:cxnLst>
              <a:cxn ang="0">
                <a:pos x="connsiteX0" y="connsiteY0"/>
              </a:cxn>
              <a:cxn ang="0">
                <a:pos x="connsiteX1" y="connsiteY1"/>
              </a:cxn>
              <a:cxn ang="0">
                <a:pos x="connsiteX2" y="connsiteY2"/>
              </a:cxn>
              <a:cxn ang="0">
                <a:pos x="connsiteX3" y="connsiteY3"/>
              </a:cxn>
            </a:cxnLst>
            <a:rect l="l" t="t" r="r" b="b"/>
            <a:pathLst>
              <a:path w="11723" h="515816">
                <a:moveTo>
                  <a:pt x="11723" y="0"/>
                </a:moveTo>
                <a:lnTo>
                  <a:pt x="0" y="515816"/>
                </a:lnTo>
                <a:lnTo>
                  <a:pt x="0" y="515816"/>
                </a:lnTo>
                <a:lnTo>
                  <a:pt x="11723" y="0"/>
                </a:lnTo>
                <a:close/>
              </a:path>
            </a:pathLst>
          </a:cu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Rectangle 5"/>
          <p:cNvSpPr/>
          <p:nvPr/>
        </p:nvSpPr>
        <p:spPr>
          <a:xfrm>
            <a:off x="3083881" y="5807005"/>
            <a:ext cx="5952615" cy="646331"/>
          </a:xfrm>
          <a:prstGeom prst="rect">
            <a:avLst/>
          </a:prstGeom>
        </p:spPr>
        <p:txBody>
          <a:bodyPr wrap="square" rtlCol="0">
            <a:spAutoFit/>
          </a:bodyPr>
          <a:lstStyle/>
          <a:p>
            <a:pPr rtl="0"/>
            <a:r>
              <a:rPr lang="fr-FR" sz="900" b="1" dirty="0"/>
              <a:t>Avec l’aimable participation du Projet de collaboration CDC - Université de médecine de Pékin dans le cadre de : </a:t>
            </a:r>
            <a:r>
              <a:rPr lang="fr-FR" sz="900" b="1" dirty="0">
                <a:solidFill>
                  <a:srgbClr val="002060"/>
                </a:solidFill>
              </a:rPr>
              <a:t>OMS/CDC/ICBDSR. </a:t>
            </a:r>
            <a:endParaRPr lang="en-US" sz="900" b="1" dirty="0">
              <a:solidFill>
                <a:srgbClr val="002060"/>
              </a:solidFill>
            </a:endParaRPr>
          </a:p>
          <a:p>
            <a:pPr rtl="0"/>
            <a:r>
              <a:rPr lang="fr-FR" sz="900" b="1" dirty="0">
                <a:solidFill>
                  <a:srgbClr val="002060"/>
                </a:solidFill>
              </a:rPr>
              <a:t>Surveillance des anomalies congénitales : un manuel pour les administrateurs de programme. Genève : Organisation Mondiale de la Santé ; 2014.</a:t>
            </a:r>
            <a:endParaRPr lang="it-IT" sz="9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9"/>
          <p:cNvSpPr txBox="1">
            <a:spLocks noChangeArrowheads="1"/>
          </p:cNvSpPr>
          <p:nvPr/>
        </p:nvSpPr>
        <p:spPr bwMode="auto">
          <a:xfrm>
            <a:off x="86221" y="6551766"/>
            <a:ext cx="8702675" cy="261610"/>
          </a:xfrm>
          <a:prstGeom prst="rect">
            <a:avLst/>
          </a:prstGeom>
          <a:solidFill>
            <a:schemeClr val="tx2">
              <a:lumMod val="20000"/>
              <a:lumOff val="80000"/>
            </a:schemeClr>
          </a:solidFill>
          <a:ln w="9525">
            <a:noFill/>
            <a:miter lim="800000"/>
            <a:headEnd/>
            <a:tailEnd/>
          </a:ln>
          <a:effectLst/>
        </p:spPr>
        <p:txBody>
          <a:bodyPr rtlCol="0">
            <a:spAutoFit/>
          </a:bodyPr>
          <a:lstStyle/>
          <a:p>
            <a:pPr>
              <a:defRPr/>
            </a:pPr>
            <a:r>
              <a:rPr lang="fr-FR" sz="1100" b="1" dirty="0">
                <a:solidFill>
                  <a:srgbClr val="0F56DC"/>
                </a:solidFill>
                <a:latin typeface="Calibri" pitchFamily="34" charset="0"/>
              </a:rPr>
              <a:t>Malformations congénitales des membres                                                                                                                                                                                    </a:t>
            </a:r>
            <a:r>
              <a:rPr lang="fr-FR" sz="1000" dirty="0">
                <a:solidFill>
                  <a:srgbClr val="0F56DC"/>
                </a:solidFill>
                <a:latin typeface="Calibri" pitchFamily="34" charset="0"/>
              </a:rPr>
              <a:t>|  </a:t>
            </a:r>
            <a:fld id="{4F5FC554-56D4-46C3-91CC-42DA98CF391D}" type="slidenum">
              <a:rPr lang="en-US" sz="1000">
                <a:solidFill>
                  <a:srgbClr val="0F56DC"/>
                </a:solidFill>
                <a:latin typeface="Calibri" pitchFamily="34" charset="0"/>
              </a:rPr>
              <a:pPr>
                <a:defRPr/>
              </a:pPr>
              <a:t>13</a:t>
            </a:fld>
            <a:endParaRPr lang="en-US" sz="1000" dirty="0">
              <a:solidFill>
                <a:srgbClr val="0F56DC"/>
              </a:solidFill>
              <a:latin typeface="Calibri" pitchFamily="34" charset="0"/>
            </a:endParaRPr>
          </a:p>
        </p:txBody>
      </p:sp>
      <p:sp>
        <p:nvSpPr>
          <p:cNvPr id="2" name="Titolo 1"/>
          <p:cNvSpPr>
            <a:spLocks noGrp="1"/>
          </p:cNvSpPr>
          <p:nvPr>
            <p:ph type="title"/>
          </p:nvPr>
        </p:nvSpPr>
        <p:spPr>
          <a:xfrm>
            <a:off x="457200" y="116632"/>
            <a:ext cx="8229600" cy="1143000"/>
          </a:xfrm>
        </p:spPr>
        <p:txBody>
          <a:bodyPr rtlCol="0">
            <a:noAutofit/>
          </a:bodyPr>
          <a:lstStyle/>
          <a:p>
            <a:pPr rtl="0"/>
            <a:r>
              <a:rPr lang="fr-FR" sz="3400" b="1" dirty="0">
                <a:solidFill>
                  <a:srgbClr val="002060"/>
                </a:solidFill>
              </a:rPr>
              <a:t>Malformations longitudinales des membres</a:t>
            </a:r>
            <a:r>
              <a:rPr lang="it-IT" sz="3400" b="1" dirty="0">
                <a:solidFill>
                  <a:srgbClr val="002060"/>
                </a:solidFill>
              </a:rPr>
              <a:t/>
            </a:r>
            <a:br>
              <a:rPr lang="it-IT" sz="3400" b="1" dirty="0">
                <a:solidFill>
                  <a:srgbClr val="002060"/>
                </a:solidFill>
              </a:rPr>
            </a:br>
            <a:r>
              <a:rPr lang="fr-FR" sz="3400" b="1" i="1" dirty="0">
                <a:solidFill>
                  <a:srgbClr val="002060"/>
                </a:solidFill>
              </a:rPr>
              <a:t>Post-axiale</a:t>
            </a:r>
            <a:endParaRPr lang="it-IT" sz="3400" dirty="0">
              <a:solidFill>
                <a:srgbClr val="002060"/>
              </a:solidFill>
            </a:endParaRPr>
          </a:p>
        </p:txBody>
      </p:sp>
      <p:grpSp>
        <p:nvGrpSpPr>
          <p:cNvPr id="14" name="Gruppo 13" descr="illustration of post-axial longitudinal limb deficiencies"/>
          <p:cNvGrpSpPr/>
          <p:nvPr/>
        </p:nvGrpSpPr>
        <p:grpSpPr>
          <a:xfrm>
            <a:off x="755574" y="1556374"/>
            <a:ext cx="2689783" cy="4381955"/>
            <a:chOff x="1312748" y="2249941"/>
            <a:chExt cx="2429121" cy="4103870"/>
          </a:xfrm>
        </p:grpSpPr>
        <p:pic>
          <p:nvPicPr>
            <p:cNvPr id="5" name="Picture 2" descr="illustration of post-axial longitudinal limb deficiencies"/>
            <p:cNvPicPr>
              <a:picLocks noChangeAspect="1" noChangeArrowheads="1"/>
            </p:cNvPicPr>
            <p:nvPr/>
          </p:nvPicPr>
          <p:blipFill>
            <a:blip r:embed="rId3" cstate="print"/>
            <a:srcRect l="59916" t="38816" r="33071" b="35728"/>
            <a:stretch>
              <a:fillRect/>
            </a:stretch>
          </p:blipFill>
          <p:spPr bwMode="auto">
            <a:xfrm>
              <a:off x="1403647" y="2249941"/>
              <a:ext cx="1846943" cy="3771347"/>
            </a:xfrm>
            <a:prstGeom prst="rect">
              <a:avLst/>
            </a:prstGeom>
            <a:noFill/>
            <a:ln w="9525">
              <a:solidFill>
                <a:srgbClr val="00B0F0"/>
              </a:solidFill>
              <a:miter lim="800000"/>
              <a:headEnd/>
              <a:tailEnd/>
            </a:ln>
          </p:spPr>
        </p:pic>
        <p:sp>
          <p:nvSpPr>
            <p:cNvPr id="7" name="Rectangle 1"/>
            <p:cNvSpPr>
              <a:spLocks noChangeArrowheads="1"/>
            </p:cNvSpPr>
            <p:nvPr/>
          </p:nvSpPr>
          <p:spPr bwMode="auto">
            <a:xfrm>
              <a:off x="1312748" y="6094391"/>
              <a:ext cx="2429121" cy="259420"/>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lvl="0" rtl="0" fontAlgn="base">
                <a:spcBef>
                  <a:spcPct val="0"/>
                </a:spcBef>
                <a:spcAft>
                  <a:spcPct val="0"/>
                </a:spcAft>
              </a:pPr>
              <a:r>
                <a:rPr lang="fr-FR" sz="1200">
                  <a:solidFill>
                    <a:srgbClr val="002060"/>
                  </a:solidFill>
                  <a:ea typeface="Calibri" pitchFamily="34" charset="0"/>
                  <a:cs typeface="Arial" pitchFamily="34" charset="0"/>
                </a:rPr>
                <a:t>Atlas des malformations congénitales. </a:t>
              </a:r>
              <a:r>
                <a:rPr lang="fr-FR" sz="1200" b="0" i="0" u="none" strike="noStrike" cap="none" normalizeH="0">
                  <a:ln>
                    <a:noFill/>
                  </a:ln>
                  <a:solidFill>
                    <a:srgbClr val="002060"/>
                  </a:solidFill>
                  <a:effectLst/>
                  <a:ea typeface="Calibri" pitchFamily="34" charset="0"/>
                  <a:cs typeface="Arial" pitchFamily="34" charset="0"/>
                </a:rPr>
                <a:t> www.eclamc.org</a:t>
              </a:r>
              <a:endParaRPr kumimoji="0" lang="it-IT" sz="700" b="0" i="0" u="none" strike="noStrike" cap="none" normalizeH="0" baseline="0" dirty="0">
                <a:ln>
                  <a:noFill/>
                </a:ln>
                <a:solidFill>
                  <a:srgbClr val="002060"/>
                </a:solidFill>
                <a:effectLst/>
                <a:cs typeface="Arial" pitchFamily="34" charset="0"/>
              </a:endParaRPr>
            </a:p>
          </p:txBody>
        </p:sp>
      </p:grpSp>
      <p:pic>
        <p:nvPicPr>
          <p:cNvPr id="2050" name="Picture 2" descr="x-ray of longitudinal reduction defect of ulna"/>
          <p:cNvPicPr>
            <a:picLocks noChangeAspect="1" noChangeArrowheads="1"/>
          </p:cNvPicPr>
          <p:nvPr/>
        </p:nvPicPr>
        <p:blipFill>
          <a:blip r:embed="rId4" cstate="print"/>
          <a:srcRect/>
          <a:stretch>
            <a:fillRect/>
          </a:stretch>
        </p:blipFill>
        <p:spPr bwMode="auto">
          <a:xfrm>
            <a:off x="5796136" y="1196752"/>
            <a:ext cx="1800200" cy="1957064"/>
          </a:xfrm>
          <a:prstGeom prst="rect">
            <a:avLst/>
          </a:prstGeom>
          <a:noFill/>
          <a:ln w="28575">
            <a:noFill/>
            <a:miter lim="800000"/>
            <a:headEnd/>
            <a:tailEnd/>
          </a:ln>
        </p:spPr>
      </p:pic>
      <p:sp>
        <p:nvSpPr>
          <p:cNvPr id="17" name="Rectangle 16"/>
          <p:cNvSpPr/>
          <p:nvPr/>
        </p:nvSpPr>
        <p:spPr>
          <a:xfrm>
            <a:off x="4705672" y="3228825"/>
            <a:ext cx="4114800" cy="523220"/>
          </a:xfrm>
          <a:prstGeom prst="rect">
            <a:avLst/>
          </a:prstGeom>
        </p:spPr>
        <p:txBody>
          <a:bodyPr wrap="square" rtlCol="0">
            <a:spAutoFit/>
          </a:bodyPr>
          <a:lstStyle/>
          <a:p>
            <a:pPr algn="ctr" rtl="0"/>
            <a:r>
              <a:rPr lang="fr-FR" sz="1400" b="1" dirty="0">
                <a:solidFill>
                  <a:srgbClr val="002060"/>
                </a:solidFill>
              </a:rPr>
              <a:t>Malformation de réduction longitudinale du cubitus (Q71.5)    </a:t>
            </a:r>
            <a:endParaRPr lang="en-US" sz="1400" dirty="0">
              <a:solidFill>
                <a:srgbClr val="002060"/>
              </a:solidFill>
            </a:endParaRPr>
          </a:p>
        </p:txBody>
      </p:sp>
      <p:pic>
        <p:nvPicPr>
          <p:cNvPr id="4" name="Picture 4" descr="picture of longitudinal reduction defect of fibula"/>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5417664" y="3906292"/>
            <a:ext cx="1170560" cy="2122253"/>
          </a:xfrm>
          <a:prstGeom prst="rect">
            <a:avLst/>
          </a:prstGeom>
          <a:noFill/>
          <a:ln w="38100">
            <a:noFill/>
            <a:miter lim="800000"/>
            <a:headEnd/>
            <a:tailEnd/>
          </a:ln>
        </p:spPr>
      </p:pic>
      <p:sp>
        <p:nvSpPr>
          <p:cNvPr id="12" name="Rectangle 1"/>
          <p:cNvSpPr>
            <a:spLocks noChangeArrowheads="1"/>
          </p:cNvSpPr>
          <p:nvPr/>
        </p:nvSpPr>
        <p:spPr bwMode="auto">
          <a:xfrm>
            <a:off x="3503733" y="4866982"/>
            <a:ext cx="1644331" cy="754053"/>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lvl="0" rtl="0" fontAlgn="base">
              <a:spcBef>
                <a:spcPct val="0"/>
              </a:spcBef>
              <a:spcAft>
                <a:spcPct val="0"/>
              </a:spcAft>
            </a:pPr>
            <a:r>
              <a:rPr lang="fr-FR" sz="1200" dirty="0">
                <a:solidFill>
                  <a:srgbClr val="002060"/>
                </a:solidFill>
                <a:ea typeface="Calibri" pitchFamily="34" charset="0"/>
                <a:cs typeface="Arial" pitchFamily="34" charset="0"/>
              </a:rPr>
              <a:t>Absence d’orteils sur le côté péroné de la jambe gauche</a:t>
            </a:r>
          </a:p>
          <a:p>
            <a:pPr lvl="0" rtl="0" fontAlgn="base">
              <a:spcBef>
                <a:spcPct val="0"/>
              </a:spcBef>
              <a:spcAft>
                <a:spcPct val="0"/>
              </a:spcAft>
            </a:pPr>
            <a:endParaRPr kumimoji="0" lang="it-IT" sz="700" b="0" i="0" u="none" strike="noStrike" cap="none" normalizeH="0" baseline="0" dirty="0">
              <a:ln>
                <a:noFill/>
              </a:ln>
              <a:solidFill>
                <a:srgbClr val="002060"/>
              </a:solidFill>
              <a:effectLst/>
              <a:cs typeface="Arial" pitchFamily="34" charset="0"/>
            </a:endParaRPr>
          </a:p>
        </p:txBody>
      </p:sp>
      <p:cxnSp>
        <p:nvCxnSpPr>
          <p:cNvPr id="6" name="Straight Arrow Connector 5" descr="arrow indicating picture of the absence of toes on the fibular side of the left leg"/>
          <p:cNvCxnSpPr/>
          <p:nvPr/>
        </p:nvCxnSpPr>
        <p:spPr>
          <a:xfrm>
            <a:off x="4799694" y="5373216"/>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 name="Picture 2" descr="x-ray of longitudinal reduction defect of fibul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876256" y="3953300"/>
            <a:ext cx="1389261" cy="1994415"/>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Rectangle 17"/>
          <p:cNvSpPr/>
          <p:nvPr/>
        </p:nvSpPr>
        <p:spPr>
          <a:xfrm>
            <a:off x="4788024" y="6028546"/>
            <a:ext cx="4144888" cy="523220"/>
          </a:xfrm>
          <a:prstGeom prst="rect">
            <a:avLst/>
          </a:prstGeom>
        </p:spPr>
        <p:txBody>
          <a:bodyPr wrap="square" rtlCol="0">
            <a:spAutoFit/>
          </a:bodyPr>
          <a:lstStyle/>
          <a:p>
            <a:pPr algn="ctr" rtl="0"/>
            <a:r>
              <a:rPr lang="fr-FR" sz="1400" b="1" dirty="0">
                <a:solidFill>
                  <a:srgbClr val="002060"/>
                </a:solidFill>
              </a:rPr>
              <a:t>Malformation de réduction longitudinale du péroné </a:t>
            </a:r>
          </a:p>
          <a:p>
            <a:pPr algn="ctr" rtl="0"/>
            <a:r>
              <a:rPr lang="fr-FR" sz="1400" b="1" dirty="0">
                <a:solidFill>
                  <a:srgbClr val="002060"/>
                </a:solidFill>
              </a:rPr>
              <a:t>(Q72.6)    </a:t>
            </a:r>
            <a:endParaRPr lang="en-US" sz="1400" dirty="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86221" y="6551766"/>
            <a:ext cx="8702675" cy="261610"/>
          </a:xfrm>
          <a:prstGeom prst="rect">
            <a:avLst/>
          </a:prstGeom>
          <a:solidFill>
            <a:schemeClr val="tx2">
              <a:lumMod val="20000"/>
              <a:lumOff val="80000"/>
            </a:schemeClr>
          </a:solidFill>
          <a:ln w="9525">
            <a:noFill/>
            <a:miter lim="800000"/>
            <a:headEnd/>
            <a:tailEnd/>
          </a:ln>
          <a:effectLst/>
        </p:spPr>
        <p:txBody>
          <a:bodyPr rtlCol="0">
            <a:spAutoFit/>
          </a:bodyPr>
          <a:lstStyle/>
          <a:p>
            <a:pPr>
              <a:defRPr/>
            </a:pPr>
            <a:r>
              <a:rPr lang="fr-FR" sz="1100" b="1" dirty="0">
                <a:solidFill>
                  <a:srgbClr val="0F56DC"/>
                </a:solidFill>
                <a:latin typeface="Calibri" pitchFamily="34" charset="0"/>
              </a:rPr>
              <a:t>Malformations congénitales des membres                                                                                                                                                                                    </a:t>
            </a:r>
            <a:r>
              <a:rPr lang="fr-FR" sz="1000" dirty="0">
                <a:solidFill>
                  <a:srgbClr val="0F56DC"/>
                </a:solidFill>
                <a:latin typeface="Calibri" pitchFamily="34" charset="0"/>
              </a:rPr>
              <a:t>|  </a:t>
            </a:r>
            <a:fld id="{4F5FC554-56D4-46C3-91CC-42DA98CF391D}" type="slidenum">
              <a:rPr lang="en-US" sz="1000">
                <a:solidFill>
                  <a:srgbClr val="0F56DC"/>
                </a:solidFill>
                <a:latin typeface="Calibri" pitchFamily="34" charset="0"/>
              </a:rPr>
              <a:pPr>
                <a:defRPr/>
              </a:pPr>
              <a:t>14</a:t>
            </a:fld>
            <a:endParaRPr lang="en-US" sz="1000" dirty="0">
              <a:solidFill>
                <a:srgbClr val="0F56DC"/>
              </a:solidFill>
              <a:latin typeface="Calibri" pitchFamily="34" charset="0"/>
            </a:endParaRPr>
          </a:p>
        </p:txBody>
      </p:sp>
      <p:sp>
        <p:nvSpPr>
          <p:cNvPr id="2" name="Titolo 1"/>
          <p:cNvSpPr>
            <a:spLocks noGrp="1"/>
          </p:cNvSpPr>
          <p:nvPr>
            <p:ph type="title"/>
          </p:nvPr>
        </p:nvSpPr>
        <p:spPr>
          <a:xfrm>
            <a:off x="457200" y="116632"/>
            <a:ext cx="8229600" cy="1143000"/>
          </a:xfrm>
        </p:spPr>
        <p:txBody>
          <a:bodyPr rtlCol="0">
            <a:noAutofit/>
          </a:bodyPr>
          <a:lstStyle/>
          <a:p>
            <a:pPr rtl="0"/>
            <a:r>
              <a:rPr lang="fr-FR" sz="3600" b="1">
                <a:solidFill>
                  <a:srgbClr val="002060"/>
                </a:solidFill>
              </a:rPr>
              <a:t>Malformations des membres </a:t>
            </a:r>
            <a:r>
              <a:rPr lang="it-IT" sz="3600" b="1" dirty="0">
                <a:solidFill>
                  <a:srgbClr val="002060"/>
                </a:solidFill>
              </a:rPr>
              <a:t/>
            </a:r>
            <a:br>
              <a:rPr lang="it-IT" sz="3600" b="1" dirty="0">
                <a:solidFill>
                  <a:srgbClr val="002060"/>
                </a:solidFill>
              </a:rPr>
            </a:br>
            <a:r>
              <a:rPr lang="fr-FR" sz="3600" b="1" i="1">
                <a:solidFill>
                  <a:srgbClr val="002060"/>
                </a:solidFill>
              </a:rPr>
              <a:t>Sous-types mixtes</a:t>
            </a:r>
            <a:endParaRPr lang="it-IT" sz="3600" i="1" dirty="0">
              <a:solidFill>
                <a:srgbClr val="002060"/>
              </a:solidFill>
            </a:endParaRPr>
          </a:p>
        </p:txBody>
      </p:sp>
      <p:sp>
        <p:nvSpPr>
          <p:cNvPr id="7" name="TextBox 6"/>
          <p:cNvSpPr txBox="1"/>
          <p:nvPr/>
        </p:nvSpPr>
        <p:spPr>
          <a:xfrm>
            <a:off x="72008" y="1423687"/>
            <a:ext cx="8820472" cy="2800767"/>
          </a:xfrm>
          <a:prstGeom prst="rect">
            <a:avLst/>
          </a:prstGeom>
          <a:noFill/>
        </p:spPr>
        <p:txBody>
          <a:bodyPr wrap="square" rtlCol="0">
            <a:spAutoFit/>
          </a:bodyPr>
          <a:lstStyle/>
          <a:p>
            <a:pPr marL="285750" indent="-285750" rtl="0">
              <a:buFont typeface="Arial" panose="020B0604020202020204" pitchFamily="34" charset="0"/>
              <a:buChar char="•"/>
            </a:pPr>
            <a:r>
              <a:rPr lang="fr-FR" sz="2200" dirty="0">
                <a:solidFill>
                  <a:srgbClr val="002060"/>
                </a:solidFill>
              </a:rPr>
              <a:t>Malformations des membres dans lesquelles les anomalies peuvent être classées en plusieurs catégories.  </a:t>
            </a:r>
          </a:p>
          <a:p>
            <a:pPr marL="285750" indent="-285750" rtl="0">
              <a:buFont typeface="Arial" panose="020B0604020202020204" pitchFamily="34" charset="0"/>
              <a:buChar char="•"/>
            </a:pPr>
            <a:r>
              <a:rPr lang="fr-FR" sz="2200" dirty="0">
                <a:solidFill>
                  <a:srgbClr val="002060"/>
                </a:solidFill>
              </a:rPr>
              <a:t>Par exemple, </a:t>
            </a:r>
          </a:p>
          <a:p>
            <a:pPr marL="800100" lvl="1" indent="-342900" rtl="0">
              <a:buFont typeface="Arial" panose="020B0604020202020204" pitchFamily="34" charset="0"/>
              <a:buChar char="•"/>
            </a:pPr>
            <a:r>
              <a:rPr lang="fr-FR" sz="2200" dirty="0">
                <a:solidFill>
                  <a:srgbClr val="002060"/>
                </a:solidFill>
              </a:rPr>
              <a:t>Absence de main droite + absence de radius gauche</a:t>
            </a:r>
          </a:p>
          <a:p>
            <a:pPr marL="800100" lvl="1" indent="-342900" rtl="0">
              <a:buFont typeface="Arial" panose="020B0604020202020204" pitchFamily="34" charset="0"/>
              <a:buChar char="•"/>
            </a:pPr>
            <a:r>
              <a:rPr lang="fr-FR" sz="2200" dirty="0">
                <a:solidFill>
                  <a:srgbClr val="002060"/>
                </a:solidFill>
              </a:rPr>
              <a:t>Absence de l’annulaire de la main droite + absence du cubitus droit</a:t>
            </a:r>
          </a:p>
          <a:p>
            <a:pPr marL="800100" lvl="1" indent="-342900" rtl="0">
              <a:buFont typeface="Arial" panose="020B0604020202020204" pitchFamily="34" charset="0"/>
              <a:buChar char="•"/>
            </a:pPr>
            <a:r>
              <a:rPr lang="fr-FR" sz="2200" dirty="0">
                <a:solidFill>
                  <a:srgbClr val="002060"/>
                </a:solidFill>
              </a:rPr>
              <a:t>Aplasie fémorale du côté droit et du côté gauche et aplasie du péroné gauche (image ci-dessous) </a:t>
            </a:r>
          </a:p>
          <a:p>
            <a:pPr lvl="1" rtl="0"/>
            <a:endParaRPr lang="en-US" sz="2200" dirty="0">
              <a:solidFill>
                <a:srgbClr val="002060"/>
              </a:solidFill>
            </a:endParaRPr>
          </a:p>
        </p:txBody>
      </p:sp>
      <p:pic>
        <p:nvPicPr>
          <p:cNvPr id="3074" name="Picture 2" descr="x-ary of femoral aplasia on the right and femoral and fibular aplasia on the left"/>
          <p:cNvPicPr>
            <a:picLocks noChangeAspect="1" noChangeArrowheads="1"/>
          </p:cNvPicPr>
          <p:nvPr/>
        </p:nvPicPr>
        <p:blipFill>
          <a:blip r:embed="rId3" cstate="print"/>
          <a:srcRect/>
          <a:stretch>
            <a:fillRect/>
          </a:stretch>
        </p:blipFill>
        <p:spPr bwMode="auto">
          <a:xfrm>
            <a:off x="1763688" y="4218274"/>
            <a:ext cx="2432735" cy="2146968"/>
          </a:xfrm>
          <a:prstGeom prst="rect">
            <a:avLst/>
          </a:prstGeom>
          <a:noFill/>
          <a:ln w="28575">
            <a:noFill/>
            <a:miter lim="800000"/>
            <a:headEnd/>
            <a:tailEnd/>
          </a:ln>
        </p:spPr>
      </p:pic>
      <p:sp>
        <p:nvSpPr>
          <p:cNvPr id="3" name="Rectangle 2"/>
          <p:cNvSpPr/>
          <p:nvPr/>
        </p:nvSpPr>
        <p:spPr>
          <a:xfrm>
            <a:off x="4355976" y="4922426"/>
            <a:ext cx="3744416" cy="738664"/>
          </a:xfrm>
          <a:prstGeom prst="rect">
            <a:avLst/>
          </a:prstGeom>
        </p:spPr>
        <p:txBody>
          <a:bodyPr wrap="square" rtlCol="0">
            <a:spAutoFit/>
          </a:bodyPr>
          <a:lstStyle/>
          <a:p>
            <a:pPr algn="ctr" rtl="0"/>
            <a:r>
              <a:rPr lang="fr-FR" sz="1400" b="1"/>
              <a:t>Aplasie fémorale du côté droit (Q72.4) et aplasie fémorale (Q72.4) et du péroné (Q72.6) (à gauche)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rtlCol="0">
            <a:spAutoFit/>
          </a:bodyPr>
          <a:lstStyle/>
          <a:p>
            <a:pPr>
              <a:defRPr/>
            </a:pPr>
            <a:r>
              <a:rPr lang="fr-FR" sz="1100" b="1" dirty="0">
                <a:solidFill>
                  <a:srgbClr val="0F56DC"/>
                </a:solidFill>
                <a:latin typeface="Calibri" pitchFamily="34" charset="0"/>
              </a:rPr>
              <a:t>Malformations congénitales des membres                                                                                                                                                                                    </a:t>
            </a:r>
            <a:r>
              <a:rPr lang="fr-FR" sz="1000" dirty="0">
                <a:solidFill>
                  <a:srgbClr val="0F56DC"/>
                </a:solidFill>
                <a:latin typeface="Calibri" pitchFamily="34" charset="0"/>
              </a:rPr>
              <a:t>|  </a:t>
            </a:r>
            <a:fld id="{4F5FC554-56D4-46C3-91CC-42DA98CF391D}" type="slidenum">
              <a:rPr lang="en-US" sz="1000">
                <a:solidFill>
                  <a:srgbClr val="0F56DC"/>
                </a:solidFill>
                <a:latin typeface="Calibri" pitchFamily="34" charset="0"/>
              </a:rPr>
              <a:pPr>
                <a:defRPr/>
              </a:pPr>
              <a:t>15</a:t>
            </a:fld>
            <a:endParaRPr lang="en-US" sz="1000" dirty="0">
              <a:solidFill>
                <a:srgbClr val="0F56DC"/>
              </a:solidFill>
              <a:latin typeface="Calibri" pitchFamily="34" charset="0"/>
            </a:endParaRPr>
          </a:p>
        </p:txBody>
      </p:sp>
      <p:sp>
        <p:nvSpPr>
          <p:cNvPr id="2" name="Titolo 1"/>
          <p:cNvSpPr>
            <a:spLocks noGrp="1"/>
          </p:cNvSpPr>
          <p:nvPr>
            <p:ph type="title"/>
          </p:nvPr>
        </p:nvSpPr>
        <p:spPr/>
        <p:txBody>
          <a:bodyPr rtlCol="0">
            <a:normAutofit fontScale="90000"/>
          </a:bodyPr>
          <a:lstStyle/>
          <a:p>
            <a:pPr rtl="0"/>
            <a:r>
              <a:rPr lang="fr-FR" b="1">
                <a:solidFill>
                  <a:srgbClr val="002060"/>
                </a:solidFill>
              </a:rPr>
              <a:t>Diagnostic des malformations des membres </a:t>
            </a:r>
            <a:endParaRPr lang="en-US" b="1" dirty="0">
              <a:solidFill>
                <a:srgbClr val="002060"/>
              </a:solidFill>
            </a:endParaRPr>
          </a:p>
        </p:txBody>
      </p:sp>
      <p:sp>
        <p:nvSpPr>
          <p:cNvPr id="3" name="Segnaposto contenuto 2"/>
          <p:cNvSpPr>
            <a:spLocks noGrp="1"/>
          </p:cNvSpPr>
          <p:nvPr>
            <p:ph idx="1"/>
          </p:nvPr>
        </p:nvSpPr>
        <p:spPr>
          <a:xfrm>
            <a:off x="238919" y="1800672"/>
            <a:ext cx="8702674" cy="4752528"/>
          </a:xfrm>
        </p:spPr>
        <p:txBody>
          <a:bodyPr rtlCol="0">
            <a:noAutofit/>
          </a:bodyPr>
          <a:lstStyle/>
          <a:p>
            <a:pPr rtl="0"/>
            <a:r>
              <a:rPr lang="fr-FR" sz="2300" dirty="0">
                <a:solidFill>
                  <a:srgbClr val="002060"/>
                </a:solidFill>
              </a:rPr>
              <a:t>Elles sont généralement faciles à reconnaître lors de l’examen physique au moment de l’accouchement ; cependant : </a:t>
            </a:r>
            <a:endParaRPr lang="en-US" sz="2300" dirty="0">
              <a:solidFill>
                <a:srgbClr val="FF0000"/>
              </a:solidFill>
            </a:endParaRPr>
          </a:p>
          <a:p>
            <a:pPr lvl="1" rtl="0">
              <a:buFont typeface="Arial" panose="020B0604020202020204" pitchFamily="34" charset="0"/>
              <a:buChar char="•"/>
            </a:pPr>
            <a:r>
              <a:rPr lang="fr-FR" sz="2300" dirty="0">
                <a:solidFill>
                  <a:srgbClr val="002060"/>
                </a:solidFill>
              </a:rPr>
              <a:t>Des radiographies ou autopsies peuvent être requises pour confirmation</a:t>
            </a:r>
            <a:endParaRPr lang="en-US" sz="2300" dirty="0">
              <a:solidFill>
                <a:srgbClr val="002060"/>
              </a:solidFill>
            </a:endParaRPr>
          </a:p>
          <a:p>
            <a:pPr lvl="1" rtl="0">
              <a:buFont typeface="Arial" panose="020B0604020202020204" pitchFamily="34" charset="0"/>
              <a:buChar char="•"/>
            </a:pPr>
            <a:r>
              <a:rPr lang="fr-FR" sz="2300" dirty="0">
                <a:solidFill>
                  <a:srgbClr val="002060"/>
                </a:solidFill>
              </a:rPr>
              <a:t>L’absence de phalanges peut rester inaperçue jusqu’à la naissance</a:t>
            </a:r>
          </a:p>
          <a:p>
            <a:pPr lvl="1" rtl="0">
              <a:buFont typeface="Arial" panose="020B0604020202020204" pitchFamily="34" charset="0"/>
              <a:buChar char="•"/>
            </a:pPr>
            <a:endParaRPr lang="en-US" sz="2300" dirty="0">
              <a:solidFill>
                <a:srgbClr val="002060"/>
              </a:solidFill>
            </a:endParaRPr>
          </a:p>
        </p:txBody>
      </p:sp>
      <p:sp>
        <p:nvSpPr>
          <p:cNvPr id="4" name="Rectangle 3"/>
          <p:cNvSpPr/>
          <p:nvPr/>
        </p:nvSpPr>
        <p:spPr>
          <a:xfrm>
            <a:off x="251520" y="4321547"/>
            <a:ext cx="8640960" cy="2923877"/>
          </a:xfrm>
          <a:prstGeom prst="rect">
            <a:avLst/>
          </a:prstGeom>
        </p:spPr>
        <p:txBody>
          <a:bodyPr wrap="square" rtlCol="0">
            <a:spAutoFit/>
          </a:bodyPr>
          <a:lstStyle/>
          <a:p>
            <a:pPr marL="342900" indent="-342900" rtl="0">
              <a:buFont typeface="Arial" panose="020B0604020202020204" pitchFamily="34" charset="0"/>
              <a:buChar char="•"/>
            </a:pPr>
            <a:r>
              <a:rPr lang="fr-FR" sz="2300" dirty="0">
                <a:solidFill>
                  <a:srgbClr val="002060"/>
                </a:solidFill>
              </a:rPr>
              <a:t>En général, si le diagnostic prénatal n’est pas confirmé après la naissance, il ne devrait pas être pris en compte ; cependant :</a:t>
            </a:r>
          </a:p>
          <a:p>
            <a:pPr lvl="1" rtl="0">
              <a:buFont typeface="Arial" panose="020B0604020202020204" pitchFamily="34" charset="0"/>
              <a:buChar char="•"/>
            </a:pPr>
            <a:r>
              <a:rPr lang="fr-FR" sz="2300" dirty="0">
                <a:solidFill>
                  <a:srgbClr val="002060"/>
                </a:solidFill>
              </a:rPr>
              <a:t> lorsque le degré de certitude est élevé (par exemple, un déficit sévère ; échographie haute résolution), le protocole du programme devrait déterminer si l’anomalie doit être incluse  </a:t>
            </a:r>
            <a:r>
              <a:rPr lang="en-US" sz="2300" dirty="0">
                <a:solidFill>
                  <a:srgbClr val="002060"/>
                </a:solidFill>
              </a:rPr>
              <a:t/>
            </a:r>
            <a:br>
              <a:rPr lang="en-US" sz="2300" dirty="0">
                <a:solidFill>
                  <a:srgbClr val="002060"/>
                </a:solidFill>
              </a:rPr>
            </a:br>
            <a:r>
              <a:rPr lang="fr-FR" sz="2300" dirty="0">
                <a:solidFill>
                  <a:srgbClr val="002060"/>
                </a:solidFill>
              </a:rPr>
              <a:t>   </a:t>
            </a:r>
            <a:r>
              <a:rPr lang="en-US" sz="2300" dirty="0">
                <a:solidFill>
                  <a:srgbClr val="002060"/>
                </a:solidFill>
              </a:rPr>
              <a:t/>
            </a:r>
            <a:br>
              <a:rPr lang="en-US" sz="2300" dirty="0">
                <a:solidFill>
                  <a:srgbClr val="002060"/>
                </a:solidFill>
              </a:rPr>
            </a:br>
            <a:r>
              <a:rPr lang="fr-FR" sz="2300" dirty="0">
                <a:solidFill>
                  <a:srgbClr val="002060"/>
                </a:solidFill>
              </a:rPr>
              <a:t>   </a:t>
            </a:r>
            <a:r>
              <a:rPr lang="en-US" sz="2300" dirty="0">
                <a:solidFill>
                  <a:srgbClr val="002060"/>
                </a:solidFill>
              </a:rPr>
              <a:t/>
            </a:r>
            <a:br>
              <a:rPr lang="en-US" sz="2300" dirty="0">
                <a:solidFill>
                  <a:srgbClr val="002060"/>
                </a:solidFill>
              </a:rPr>
            </a:br>
            <a:r>
              <a:rPr lang="fr-FR" sz="2300" dirty="0">
                <a:solidFill>
                  <a:srgbClr val="002060"/>
                </a:solidFill>
              </a:rPr>
              <a:t>   </a:t>
            </a:r>
            <a:endParaRPr lang="en-US" sz="23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2000"/>
                                        <p:tgtEl>
                                          <p:spTgt spid="3">
                                            <p:txEl>
                                              <p:pRg st="1" end="1"/>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edg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rtlCol="0">
            <a:spAutoFit/>
          </a:bodyPr>
          <a:lstStyle/>
          <a:p>
            <a:pPr>
              <a:defRPr/>
            </a:pPr>
            <a:r>
              <a:rPr lang="fr-FR" sz="1100" b="1" dirty="0">
                <a:solidFill>
                  <a:srgbClr val="0F56DC"/>
                </a:solidFill>
                <a:latin typeface="Calibri" pitchFamily="34" charset="0"/>
              </a:rPr>
              <a:t>Malformations congénitales des membres                                                                                                                                                                                    </a:t>
            </a:r>
            <a:r>
              <a:rPr lang="fr-FR" sz="1000" dirty="0">
                <a:solidFill>
                  <a:srgbClr val="0F56DC"/>
                </a:solidFill>
                <a:latin typeface="Calibri" pitchFamily="34" charset="0"/>
              </a:rPr>
              <a:t>|  </a:t>
            </a:r>
            <a:fld id="{4F5FC554-56D4-46C3-91CC-42DA98CF391D}" type="slidenum">
              <a:rPr lang="en-US" sz="1000">
                <a:solidFill>
                  <a:srgbClr val="0F56DC"/>
                </a:solidFill>
                <a:latin typeface="Calibri" pitchFamily="34" charset="0"/>
              </a:rPr>
              <a:pPr>
                <a:defRPr/>
              </a:pPr>
              <a:t>16</a:t>
            </a:fld>
            <a:endParaRPr lang="en-US" sz="1000" dirty="0">
              <a:solidFill>
                <a:srgbClr val="0F56DC"/>
              </a:solidFill>
              <a:latin typeface="Calibri" pitchFamily="34" charset="0"/>
            </a:endParaRPr>
          </a:p>
        </p:txBody>
      </p:sp>
      <p:sp>
        <p:nvSpPr>
          <p:cNvPr id="2" name="Titolo 1"/>
          <p:cNvSpPr>
            <a:spLocks noGrp="1"/>
          </p:cNvSpPr>
          <p:nvPr>
            <p:ph type="title"/>
          </p:nvPr>
        </p:nvSpPr>
        <p:spPr>
          <a:xfrm>
            <a:off x="457200" y="-171400"/>
            <a:ext cx="8229600" cy="1143000"/>
          </a:xfrm>
        </p:spPr>
        <p:txBody>
          <a:bodyPr rtlCol="0">
            <a:noAutofit/>
          </a:bodyPr>
          <a:lstStyle/>
          <a:p>
            <a:pPr rtl="0"/>
            <a:r>
              <a:rPr lang="fr-FR" sz="3200" b="1" dirty="0">
                <a:solidFill>
                  <a:srgbClr val="002060"/>
                </a:solidFill>
              </a:rPr>
              <a:t>Caractéristiques épidémiologiques principales</a:t>
            </a:r>
            <a:endParaRPr lang="en-US" sz="3200" b="1" dirty="0">
              <a:solidFill>
                <a:srgbClr val="002060"/>
              </a:solidFill>
            </a:endParaRPr>
          </a:p>
        </p:txBody>
      </p:sp>
      <p:graphicFrame>
        <p:nvGraphicFramePr>
          <p:cNvPr id="4" name="Segnaposto contenuto 3" descr="table of main epidemiological features  including prevalence, variability of prevalence, and associations"/>
          <p:cNvGraphicFramePr>
            <a:graphicFrameLocks noGrp="1"/>
          </p:cNvGraphicFramePr>
          <p:nvPr>
            <p:ph idx="1"/>
            <p:extLst>
              <p:ext uri="{D42A27DB-BD31-4B8C-83A1-F6EECF244321}">
                <p14:modId xmlns:p14="http://schemas.microsoft.com/office/powerpoint/2010/main" xmlns="" val="2508932115"/>
              </p:ext>
            </p:extLst>
          </p:nvPr>
        </p:nvGraphicFramePr>
        <p:xfrm>
          <a:off x="457199" y="692696"/>
          <a:ext cx="8313737" cy="4330784"/>
        </p:xfrm>
        <a:graphic>
          <a:graphicData uri="http://schemas.openxmlformats.org/drawingml/2006/table">
            <a:tbl>
              <a:tblPr firstRow="1" bandRow="1">
                <a:tableStyleId>{5C22544A-7EE6-4342-B048-85BDC9FD1C3A}</a:tableStyleId>
              </a:tblPr>
              <a:tblGrid>
                <a:gridCol w="2629241">
                  <a:extLst>
                    <a:ext uri="{9D8B030D-6E8A-4147-A177-3AD203B41FA5}">
                      <a16:colId xmlns:a16="http://schemas.microsoft.com/office/drawing/2014/main" xmlns="" val="20000"/>
                    </a:ext>
                  </a:extLst>
                </a:gridCol>
                <a:gridCol w="5684496">
                  <a:extLst>
                    <a:ext uri="{9D8B030D-6E8A-4147-A177-3AD203B41FA5}">
                      <a16:colId xmlns:a16="http://schemas.microsoft.com/office/drawing/2014/main" xmlns="" val="20001"/>
                    </a:ext>
                  </a:extLst>
                </a:gridCol>
              </a:tblGrid>
              <a:tr h="648072">
                <a:tc>
                  <a:txBody>
                    <a:bodyPr/>
                    <a:lstStyle/>
                    <a:p>
                      <a:pPr rtl="0"/>
                      <a:r>
                        <a:rPr lang="fr-FR" sz="2800" noProof="0"/>
                        <a:t>Caractéristiques</a:t>
                      </a:r>
                      <a:endParaRPr lang="en-US" sz="2800" noProof="0" dirty="0"/>
                    </a:p>
                  </a:txBody>
                  <a:tcPr/>
                </a:tc>
                <a:tc>
                  <a:txBody>
                    <a:bodyPr/>
                    <a:lstStyle/>
                    <a:p>
                      <a:pPr rtl="0"/>
                      <a:r>
                        <a:rPr lang="fr-FR" sz="2800" noProof="0" dirty="0"/>
                        <a:t>Résultats typiques</a:t>
                      </a:r>
                      <a:endParaRPr lang="en-US" sz="2800" noProof="0" dirty="0"/>
                    </a:p>
                  </a:txBody>
                  <a:tcPr/>
                </a:tc>
                <a:extLst>
                  <a:ext uri="{0D108BD9-81ED-4DB2-BD59-A6C34878D82A}">
                    <a16:rowId xmlns:a16="http://schemas.microsoft.com/office/drawing/2014/main" xmlns="" val="10000"/>
                  </a:ext>
                </a:extLst>
              </a:tr>
              <a:tr h="1326935">
                <a:tc>
                  <a:txBody>
                    <a:bodyPr/>
                    <a:lstStyle/>
                    <a:p>
                      <a:pPr rtl="0"/>
                      <a:r>
                        <a:rPr lang="fr-FR" sz="1500" noProof="0" dirty="0">
                          <a:solidFill>
                            <a:srgbClr val="002060"/>
                          </a:solidFill>
                        </a:rPr>
                        <a:t>Prévalence</a:t>
                      </a:r>
                    </a:p>
                  </a:txBody>
                  <a:tcPr>
                    <a:solidFill>
                      <a:schemeClr val="accent5">
                        <a:lumMod val="40000"/>
                        <a:lumOff val="60000"/>
                      </a:schemeClr>
                    </a:solidFill>
                  </a:tcPr>
                </a:tc>
                <a:tc>
                  <a:txBody>
                    <a:bodyPr/>
                    <a:lstStyle/>
                    <a:p>
                      <a:pPr rtl="0"/>
                      <a:r>
                        <a:rPr lang="fr-FR" sz="1500" noProof="0">
                          <a:solidFill>
                            <a:srgbClr val="002060"/>
                          </a:solidFill>
                        </a:rPr>
                        <a:t>Estimation globale (2004-2008) : 2,0 - 11,0 pour 10 000*</a:t>
                      </a:r>
                    </a:p>
                    <a:p>
                      <a:pPr marL="0" marR="0" indent="0" algn="l" defTabSz="914400" rtl="0" eaLnBrk="1" fontAlgn="auto" latinLnBrk="0" hangingPunct="1">
                        <a:lnSpc>
                          <a:spcPct val="100000"/>
                        </a:lnSpc>
                        <a:spcBef>
                          <a:spcPts val="0"/>
                        </a:spcBef>
                        <a:spcAft>
                          <a:spcPts val="0"/>
                        </a:spcAft>
                        <a:buClrTx/>
                        <a:buSzTx/>
                        <a:buFontTx/>
                        <a:buNone/>
                        <a:tabLst/>
                        <a:defRPr/>
                      </a:pPr>
                      <a:r>
                        <a:rPr lang="fr-FR" sz="1500" kern="1200">
                          <a:solidFill>
                            <a:srgbClr val="002060"/>
                          </a:solidFill>
                          <a:effectLst/>
                          <a:latin typeface="+mn-lt"/>
                          <a:ea typeface="+mn-ea"/>
                          <a:cs typeface="+mn-cs"/>
                        </a:rPr>
                        <a:t>État de New York, É.-U. (1983-2007) : 4,38/10 000**</a:t>
                      </a:r>
                    </a:p>
                    <a:p>
                      <a:pPr marL="0" marR="0" indent="0" algn="l" defTabSz="914400" rtl="0" eaLnBrk="1" fontAlgn="auto" latinLnBrk="0" hangingPunct="1">
                        <a:lnSpc>
                          <a:spcPct val="100000"/>
                        </a:lnSpc>
                        <a:spcBef>
                          <a:spcPts val="0"/>
                        </a:spcBef>
                        <a:spcAft>
                          <a:spcPts val="0"/>
                        </a:spcAft>
                        <a:buClrTx/>
                        <a:buSzTx/>
                        <a:buFontTx/>
                        <a:buNone/>
                        <a:tabLst/>
                        <a:defRPr/>
                      </a:pPr>
                      <a:r>
                        <a:rPr lang="fr-FR" sz="1500" kern="1200">
                          <a:solidFill>
                            <a:srgbClr val="002060"/>
                          </a:solidFill>
                          <a:effectLst/>
                          <a:latin typeface="+mn-lt"/>
                          <a:ea typeface="+mn-ea"/>
                          <a:cs typeface="+mn-cs"/>
                        </a:rPr>
                        <a:t>Strasbourg, France (2010) : 7,8/10 000***</a:t>
                      </a:r>
                    </a:p>
                    <a:p>
                      <a:pPr marL="0" marR="0" indent="0" algn="l" defTabSz="914400" rtl="0" eaLnBrk="1" fontAlgn="auto" latinLnBrk="0" hangingPunct="1">
                        <a:lnSpc>
                          <a:spcPct val="100000"/>
                        </a:lnSpc>
                        <a:spcBef>
                          <a:spcPts val="0"/>
                        </a:spcBef>
                        <a:spcAft>
                          <a:spcPts val="0"/>
                        </a:spcAft>
                        <a:buClrTx/>
                        <a:buSzTx/>
                        <a:buFontTx/>
                        <a:buNone/>
                        <a:tabLst/>
                        <a:defRPr/>
                      </a:pPr>
                      <a:r>
                        <a:rPr lang="fr-FR" sz="1500" kern="1200">
                          <a:solidFill>
                            <a:srgbClr val="002060"/>
                          </a:solidFill>
                          <a:effectLst/>
                          <a:latin typeface="+mn-lt"/>
                          <a:ea typeface="+mn-ea"/>
                          <a:cs typeface="+mn-cs"/>
                        </a:rPr>
                        <a:t>Colombie-Britannique, Canada (1989) : 5,97/10 000****</a:t>
                      </a:r>
                      <a:endParaRPr lang="en-US" sz="1500" noProof="0" dirty="0">
                        <a:solidFill>
                          <a:srgbClr val="002060"/>
                        </a:solidFill>
                      </a:endParaRPr>
                    </a:p>
                  </a:txBody>
                  <a:tcPr>
                    <a:solidFill>
                      <a:schemeClr val="accent5">
                        <a:lumMod val="40000"/>
                        <a:lumOff val="60000"/>
                      </a:schemeClr>
                    </a:solidFill>
                  </a:tcPr>
                </a:tc>
                <a:extLst>
                  <a:ext uri="{0D108BD9-81ED-4DB2-BD59-A6C34878D82A}">
                    <a16:rowId xmlns:a16="http://schemas.microsoft.com/office/drawing/2014/main" xmlns="" val="10001"/>
                  </a:ext>
                </a:extLst>
              </a:tr>
              <a:tr h="1121337">
                <a:tc>
                  <a:txBody>
                    <a:bodyPr/>
                    <a:lstStyle/>
                    <a:p>
                      <a:pPr rtl="0"/>
                      <a:r>
                        <a:rPr lang="fr-FR" sz="1500" noProof="0">
                          <a:solidFill>
                            <a:srgbClr val="002060"/>
                          </a:solidFill>
                        </a:rPr>
                        <a:t>Variabilité de la prévalence</a:t>
                      </a:r>
                      <a:endParaRPr lang="en-US" sz="1500" noProof="0" dirty="0">
                        <a:solidFill>
                          <a:srgbClr val="002060"/>
                        </a:solidFill>
                      </a:endParaRPr>
                    </a:p>
                  </a:txBody>
                  <a:tcPr/>
                </a:tc>
                <a:tc>
                  <a:txBody>
                    <a:bodyPr/>
                    <a:lstStyle/>
                    <a:p>
                      <a:pPr rtl="0"/>
                      <a:r>
                        <a:rPr lang="fr-FR" sz="1500" noProof="0" dirty="0">
                          <a:solidFill>
                            <a:srgbClr val="002060"/>
                          </a:solidFill>
                        </a:rPr>
                        <a:t>Sous-dénombrement des défauts moins graves (doigts et phalanges)</a:t>
                      </a:r>
                    </a:p>
                    <a:p>
                      <a:pPr rtl="0"/>
                      <a:r>
                        <a:rPr lang="fr-FR" sz="1500" noProof="0" dirty="0">
                          <a:solidFill>
                            <a:srgbClr val="002060"/>
                          </a:solidFill>
                        </a:rPr>
                        <a:t>Sur-dénombrement des cas bénins qui ne nécessitent pas de traitement</a:t>
                      </a:r>
                    </a:p>
                    <a:p>
                      <a:pPr rtl="0"/>
                      <a:r>
                        <a:rPr lang="fr-FR" sz="1500" noProof="0" dirty="0">
                          <a:solidFill>
                            <a:srgbClr val="002060"/>
                          </a:solidFill>
                        </a:rPr>
                        <a:t>Prévalence plus élevée parmi les indiens américains non-hispaniques  </a:t>
                      </a:r>
                      <a:endParaRPr lang="en-US" sz="1500" noProof="0" dirty="0">
                        <a:solidFill>
                          <a:srgbClr val="002060"/>
                        </a:solidFill>
                      </a:endParaRPr>
                    </a:p>
                  </a:txBody>
                  <a:tcPr/>
                </a:tc>
                <a:extLst>
                  <a:ext uri="{0D108BD9-81ED-4DB2-BD59-A6C34878D82A}">
                    <a16:rowId xmlns:a16="http://schemas.microsoft.com/office/drawing/2014/main" xmlns="" val="10002"/>
                  </a:ext>
                </a:extLst>
              </a:tr>
              <a:tr h="1087566">
                <a:tc>
                  <a:txBody>
                    <a:bodyPr/>
                    <a:lstStyle/>
                    <a:p>
                      <a:pPr rtl="0"/>
                      <a:r>
                        <a:rPr lang="fr-FR" sz="1500" noProof="0">
                          <a:solidFill>
                            <a:srgbClr val="002060"/>
                          </a:solidFill>
                        </a:rPr>
                        <a:t>Associations</a:t>
                      </a:r>
                      <a:endParaRPr lang="en-US" sz="1500" noProof="0"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Symbol"/>
                        <a:buNone/>
                        <a:tabLst/>
                        <a:defRPr/>
                      </a:pPr>
                      <a:r>
                        <a:rPr lang="fr-FR" sz="1500" noProof="0" dirty="0">
                          <a:solidFill>
                            <a:srgbClr val="002060"/>
                          </a:solidFill>
                        </a:rPr>
                        <a:t>Environ 40 à 50 % de toutes les malformations des membres sont accompagnées de malformations associées</a:t>
                      </a:r>
                    </a:p>
                    <a:p>
                      <a:pPr marL="0" marR="0" indent="0" algn="l" defTabSz="914400" rtl="0" eaLnBrk="1" fontAlgn="auto" latinLnBrk="0" hangingPunct="1">
                        <a:lnSpc>
                          <a:spcPct val="100000"/>
                        </a:lnSpc>
                        <a:spcBef>
                          <a:spcPts val="0"/>
                        </a:spcBef>
                        <a:spcAft>
                          <a:spcPts val="0"/>
                        </a:spcAft>
                        <a:buClrTx/>
                        <a:buSzTx/>
                        <a:buFont typeface="Symbol"/>
                        <a:buNone/>
                        <a:tabLst/>
                        <a:defRPr/>
                      </a:pPr>
                      <a:r>
                        <a:rPr lang="fr-FR" sz="1500" noProof="0" dirty="0">
                          <a:solidFill>
                            <a:srgbClr val="002060"/>
                          </a:solidFill>
                        </a:rPr>
                        <a:t> </a:t>
                      </a:r>
                    </a:p>
                    <a:p>
                      <a:pPr marL="0" marR="0" indent="0" algn="l" defTabSz="914400" rtl="0" eaLnBrk="1" fontAlgn="auto" latinLnBrk="0" hangingPunct="1">
                        <a:lnSpc>
                          <a:spcPct val="100000"/>
                        </a:lnSpc>
                        <a:spcBef>
                          <a:spcPts val="0"/>
                        </a:spcBef>
                        <a:spcAft>
                          <a:spcPts val="0"/>
                        </a:spcAft>
                        <a:buClrTx/>
                        <a:buSzTx/>
                        <a:buFont typeface="Symbol"/>
                        <a:buNone/>
                        <a:tabLst/>
                        <a:defRPr/>
                      </a:pPr>
                      <a:r>
                        <a:rPr lang="fr-FR" sz="1500" noProof="0" dirty="0">
                          <a:solidFill>
                            <a:srgbClr val="002060"/>
                          </a:solidFill>
                        </a:rPr>
                        <a:t>Les anomalies associées sont plus fréquentes parmi les cas de malformations pré axiales</a:t>
                      </a:r>
                    </a:p>
                  </a:txBody>
                  <a:tcPr/>
                </a:tc>
                <a:extLst>
                  <a:ext uri="{0D108BD9-81ED-4DB2-BD59-A6C34878D82A}">
                    <a16:rowId xmlns:a16="http://schemas.microsoft.com/office/drawing/2014/main" xmlns="" val="10003"/>
                  </a:ext>
                </a:extLst>
              </a:tr>
            </a:tbl>
          </a:graphicData>
        </a:graphic>
      </p:graphicFrame>
      <p:sp>
        <p:nvSpPr>
          <p:cNvPr id="3" name="TextBox 2"/>
          <p:cNvSpPr txBox="1"/>
          <p:nvPr/>
        </p:nvSpPr>
        <p:spPr>
          <a:xfrm>
            <a:off x="481906" y="4821645"/>
            <a:ext cx="8056518" cy="1862048"/>
          </a:xfrm>
          <a:prstGeom prst="rect">
            <a:avLst/>
          </a:prstGeom>
          <a:noFill/>
        </p:spPr>
        <p:txBody>
          <a:bodyPr wrap="square" rtlCol="0">
            <a:spAutoFit/>
          </a:bodyPr>
          <a:lstStyle/>
          <a:p>
            <a:pPr rtl="0"/>
            <a:r>
              <a:rPr lang="fr-FR" sz="1600" dirty="0">
                <a:solidFill>
                  <a:srgbClr val="002060"/>
                </a:solidFill>
              </a:rPr>
              <a:t> </a:t>
            </a:r>
            <a:endParaRPr lang="en-US" sz="1100" dirty="0">
              <a:solidFill>
                <a:srgbClr val="002060"/>
              </a:solidFill>
            </a:endParaRPr>
          </a:p>
          <a:p>
            <a:pPr rtl="0"/>
            <a:r>
              <a:rPr lang="fr-FR" sz="900" dirty="0">
                <a:solidFill>
                  <a:srgbClr val="002060"/>
                </a:solidFill>
              </a:rPr>
              <a:t>Rapport annuel ICBDSR 2010.</a:t>
            </a:r>
          </a:p>
          <a:p>
            <a:pPr rtl="0"/>
            <a:r>
              <a:rPr lang="fr-FR" sz="900" dirty="0" err="1">
                <a:solidFill>
                  <a:srgbClr val="002060"/>
                </a:solidFill>
              </a:rPr>
              <a:t>Stoll</a:t>
            </a:r>
            <a:r>
              <a:rPr lang="fr-FR" sz="900" dirty="0">
                <a:solidFill>
                  <a:srgbClr val="002060"/>
                </a:solidFill>
              </a:rPr>
              <a:t> C et al. Associated malformations in patients </a:t>
            </a:r>
            <a:r>
              <a:rPr lang="fr-FR" sz="900" dirty="0" err="1">
                <a:solidFill>
                  <a:srgbClr val="002060"/>
                </a:solidFill>
              </a:rPr>
              <a:t>with</a:t>
            </a:r>
            <a:r>
              <a:rPr lang="fr-FR" sz="900" dirty="0">
                <a:solidFill>
                  <a:srgbClr val="002060"/>
                </a:solidFill>
              </a:rPr>
              <a:t> </a:t>
            </a:r>
            <a:r>
              <a:rPr lang="fr-FR" sz="900" dirty="0" err="1">
                <a:solidFill>
                  <a:srgbClr val="002060"/>
                </a:solidFill>
              </a:rPr>
              <a:t>limb</a:t>
            </a:r>
            <a:r>
              <a:rPr lang="fr-FR" sz="900" dirty="0">
                <a:solidFill>
                  <a:srgbClr val="002060"/>
                </a:solidFill>
              </a:rPr>
              <a:t> </a:t>
            </a:r>
            <a:r>
              <a:rPr lang="fr-FR" sz="900" dirty="0" err="1">
                <a:solidFill>
                  <a:srgbClr val="002060"/>
                </a:solidFill>
              </a:rPr>
              <a:t>reduction</a:t>
            </a:r>
            <a:r>
              <a:rPr lang="fr-FR" sz="900" dirty="0">
                <a:solidFill>
                  <a:srgbClr val="002060"/>
                </a:solidFill>
              </a:rPr>
              <a:t> </a:t>
            </a:r>
            <a:r>
              <a:rPr lang="fr-FR" sz="900" dirty="0" err="1">
                <a:solidFill>
                  <a:srgbClr val="002060"/>
                </a:solidFill>
              </a:rPr>
              <a:t>deficiencies</a:t>
            </a:r>
            <a:r>
              <a:rPr lang="fr-FR" sz="900" dirty="0">
                <a:solidFill>
                  <a:srgbClr val="002060"/>
                </a:solidFill>
              </a:rPr>
              <a:t>. [</a:t>
            </a:r>
            <a:r>
              <a:rPr lang="en" sz="900" i="1" dirty="0">
                <a:solidFill>
                  <a:srgbClr val="002060"/>
                </a:solidFill>
              </a:rPr>
              <a:t>Malformations associées chez les patients souffrant d’une malformation de réduction d’un membre</a:t>
            </a:r>
            <a:r>
              <a:rPr lang="en" sz="900" dirty="0">
                <a:solidFill>
                  <a:srgbClr val="002060"/>
                </a:solidFill>
              </a:rPr>
              <a:t>]</a:t>
            </a:r>
            <a:r>
              <a:rPr lang="en" sz="900" i="1" dirty="0">
                <a:solidFill>
                  <a:srgbClr val="002060"/>
                </a:solidFill>
              </a:rPr>
              <a:t>.</a:t>
            </a:r>
            <a:r>
              <a:rPr lang="en" sz="900" dirty="0">
                <a:solidFill>
                  <a:srgbClr val="002060"/>
                </a:solidFill>
              </a:rPr>
              <a:t> European J Med Genet. 2010; 53:286e290.</a:t>
            </a:r>
          </a:p>
          <a:p>
            <a:pPr rtl="0"/>
            <a:r>
              <a:rPr lang="fr-FR" sz="900" dirty="0">
                <a:solidFill>
                  <a:srgbClr val="002060"/>
                </a:solidFill>
              </a:rPr>
              <a:t>Strasbourg, France : 7,8/10 000</a:t>
            </a:r>
          </a:p>
          <a:p>
            <a:pPr rtl="0"/>
            <a:r>
              <a:rPr lang="fr-FR" sz="900" dirty="0" err="1">
                <a:solidFill>
                  <a:srgbClr val="002060"/>
                </a:solidFill>
              </a:rPr>
              <a:t>Froster-Iskenius</a:t>
            </a:r>
            <a:r>
              <a:rPr lang="fr-FR" sz="900" dirty="0">
                <a:solidFill>
                  <a:srgbClr val="002060"/>
                </a:solidFill>
              </a:rPr>
              <a:t> UG &amp; Baird PA. </a:t>
            </a:r>
            <a:r>
              <a:rPr lang="fr-FR" sz="900" dirty="0" err="1">
                <a:solidFill>
                  <a:srgbClr val="002060"/>
                </a:solidFill>
              </a:rPr>
              <a:t>Limb</a:t>
            </a:r>
            <a:r>
              <a:rPr lang="fr-FR" sz="900" dirty="0">
                <a:solidFill>
                  <a:srgbClr val="002060"/>
                </a:solidFill>
              </a:rPr>
              <a:t> </a:t>
            </a:r>
            <a:r>
              <a:rPr lang="fr-FR" sz="900" dirty="0" err="1">
                <a:solidFill>
                  <a:srgbClr val="002060"/>
                </a:solidFill>
              </a:rPr>
              <a:t>Reduction</a:t>
            </a:r>
            <a:r>
              <a:rPr lang="fr-FR" sz="900" dirty="0">
                <a:solidFill>
                  <a:srgbClr val="002060"/>
                </a:solidFill>
              </a:rPr>
              <a:t> </a:t>
            </a:r>
            <a:r>
              <a:rPr lang="fr-FR" sz="900" dirty="0" err="1">
                <a:solidFill>
                  <a:srgbClr val="002060"/>
                </a:solidFill>
              </a:rPr>
              <a:t>Defects</a:t>
            </a:r>
            <a:r>
              <a:rPr lang="fr-FR" sz="900" dirty="0">
                <a:solidFill>
                  <a:srgbClr val="002060"/>
                </a:solidFill>
              </a:rPr>
              <a:t> in Over One Million </a:t>
            </a:r>
            <a:r>
              <a:rPr lang="fr-FR" sz="900" dirty="0" err="1">
                <a:solidFill>
                  <a:srgbClr val="002060"/>
                </a:solidFill>
              </a:rPr>
              <a:t>Consecutive</a:t>
            </a:r>
            <a:r>
              <a:rPr lang="fr-FR" sz="900" dirty="0">
                <a:solidFill>
                  <a:srgbClr val="002060"/>
                </a:solidFill>
              </a:rPr>
              <a:t> </a:t>
            </a:r>
            <a:r>
              <a:rPr lang="fr-FR" sz="900" dirty="0" err="1">
                <a:solidFill>
                  <a:srgbClr val="002060"/>
                </a:solidFill>
              </a:rPr>
              <a:t>Livebirths</a:t>
            </a:r>
            <a:r>
              <a:rPr lang="fr-FR" sz="900" dirty="0">
                <a:solidFill>
                  <a:srgbClr val="002060"/>
                </a:solidFill>
              </a:rPr>
              <a:t>. [</a:t>
            </a:r>
            <a:r>
              <a:rPr lang="en" sz="900" i="1" dirty="0">
                <a:solidFill>
                  <a:srgbClr val="002060"/>
                </a:solidFill>
              </a:rPr>
              <a:t>Anomalies réductionnelles des membres sur plus d’un million de naissances vivantes consécutives</a:t>
            </a:r>
            <a:r>
              <a:rPr lang="en" sz="900" dirty="0">
                <a:solidFill>
                  <a:srgbClr val="002060"/>
                </a:solidFill>
              </a:rPr>
              <a:t>]</a:t>
            </a:r>
            <a:r>
              <a:rPr lang="en" sz="900" i="1" dirty="0">
                <a:solidFill>
                  <a:srgbClr val="002060"/>
                </a:solidFill>
              </a:rPr>
              <a:t>.</a:t>
            </a:r>
            <a:r>
              <a:rPr lang="en" sz="900" dirty="0">
                <a:solidFill>
                  <a:srgbClr val="002060"/>
                </a:solidFill>
              </a:rPr>
              <a:t> Tératologie. 1989; 39:127-135</a:t>
            </a:r>
          </a:p>
          <a:p>
            <a:pPr rtl="0"/>
            <a:r>
              <a:rPr lang="fr-FR" sz="900" dirty="0">
                <a:solidFill>
                  <a:srgbClr val="002060"/>
                </a:solidFill>
              </a:rPr>
              <a:t>Colombie-Britannique : 5,97/10 000</a:t>
            </a:r>
          </a:p>
          <a:p>
            <a:pPr rtl="0"/>
            <a:r>
              <a:rPr lang="fr-FR" sz="900" dirty="0">
                <a:solidFill>
                  <a:srgbClr val="002060"/>
                </a:solidFill>
              </a:rPr>
              <a:t>Kim K et al. </a:t>
            </a:r>
            <a:r>
              <a:rPr lang="fr-FR" sz="900" dirty="0" err="1">
                <a:solidFill>
                  <a:srgbClr val="002060"/>
                </a:solidFill>
              </a:rPr>
              <a:t>Prevalence</a:t>
            </a:r>
            <a:r>
              <a:rPr lang="fr-FR" sz="900" dirty="0">
                <a:solidFill>
                  <a:srgbClr val="002060"/>
                </a:solidFill>
              </a:rPr>
              <a:t> and Trends of </a:t>
            </a:r>
            <a:r>
              <a:rPr lang="fr-FR" sz="900" dirty="0" err="1">
                <a:solidFill>
                  <a:srgbClr val="002060"/>
                </a:solidFill>
              </a:rPr>
              <a:t>Selected</a:t>
            </a:r>
            <a:r>
              <a:rPr lang="fr-FR" sz="900" dirty="0">
                <a:solidFill>
                  <a:srgbClr val="002060"/>
                </a:solidFill>
              </a:rPr>
              <a:t> </a:t>
            </a:r>
            <a:r>
              <a:rPr lang="fr-FR" sz="900" dirty="0" err="1">
                <a:solidFill>
                  <a:srgbClr val="002060"/>
                </a:solidFill>
              </a:rPr>
              <a:t>Congenital</a:t>
            </a:r>
            <a:r>
              <a:rPr lang="fr-FR" sz="900" dirty="0">
                <a:solidFill>
                  <a:srgbClr val="002060"/>
                </a:solidFill>
              </a:rPr>
              <a:t> Malformations in New York State, 1983 to 2007. [</a:t>
            </a:r>
            <a:r>
              <a:rPr lang="en" sz="900" i="1" dirty="0">
                <a:solidFill>
                  <a:srgbClr val="002060"/>
                </a:solidFill>
              </a:rPr>
              <a:t>Prévalence et tendances des malformations congénitales sélectionnées dans l’État de New York, 1983 à 2007</a:t>
            </a:r>
            <a:r>
              <a:rPr lang="en" sz="900" dirty="0">
                <a:solidFill>
                  <a:srgbClr val="002060"/>
                </a:solidFill>
              </a:rPr>
              <a:t>]</a:t>
            </a:r>
            <a:r>
              <a:rPr lang="en" sz="900" i="1" dirty="0">
                <a:solidFill>
                  <a:srgbClr val="002060"/>
                </a:solidFill>
              </a:rPr>
              <a:t>.</a:t>
            </a:r>
            <a:r>
              <a:rPr lang="en" sz="900" dirty="0">
                <a:solidFill>
                  <a:srgbClr val="002060"/>
                </a:solidFill>
              </a:rPr>
              <a:t> Recherche sur les malformations congénitales (Partie A) 2013; 97:619-27.</a:t>
            </a:r>
          </a:p>
          <a:p>
            <a:pPr rtl="0"/>
            <a:r>
              <a:rPr lang="fr-FR" sz="900" dirty="0">
                <a:solidFill>
                  <a:srgbClr val="002060"/>
                </a:solidFill>
              </a:rPr>
              <a:t>État de New York : 4,38/10 000</a:t>
            </a:r>
          </a:p>
          <a:p>
            <a:pPr rtl="0"/>
            <a:endParaRPr lang="en-US" sz="900"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rtlCol="0">
            <a:spAutoFit/>
          </a:bodyPr>
          <a:lstStyle/>
          <a:p>
            <a:pPr>
              <a:defRPr/>
            </a:pPr>
            <a:r>
              <a:rPr lang="fr-FR" sz="1100" b="1" dirty="0">
                <a:solidFill>
                  <a:srgbClr val="0F56DC"/>
                </a:solidFill>
                <a:latin typeface="Calibri" pitchFamily="34" charset="0"/>
              </a:rPr>
              <a:t>Malformations congénitales des membres                                                                                                                                                                                    </a:t>
            </a:r>
            <a:r>
              <a:rPr lang="fr-FR" sz="1000" dirty="0">
                <a:solidFill>
                  <a:srgbClr val="0F56DC"/>
                </a:solidFill>
                <a:latin typeface="Calibri" pitchFamily="34" charset="0"/>
              </a:rPr>
              <a:t>|  </a:t>
            </a:r>
            <a:fld id="{4F5FC554-56D4-46C3-91CC-42DA98CF391D}" type="slidenum">
              <a:rPr lang="en-US" sz="1000">
                <a:solidFill>
                  <a:srgbClr val="0F56DC"/>
                </a:solidFill>
                <a:latin typeface="Calibri" pitchFamily="34" charset="0"/>
              </a:rPr>
              <a:pPr>
                <a:defRPr/>
              </a:pPr>
              <a:t>17</a:t>
            </a:fld>
            <a:endParaRPr lang="en-US" sz="1000" dirty="0">
              <a:solidFill>
                <a:srgbClr val="0F56DC"/>
              </a:solidFill>
              <a:latin typeface="Calibri" pitchFamily="34" charset="0"/>
            </a:endParaRPr>
          </a:p>
        </p:txBody>
      </p:sp>
      <p:sp>
        <p:nvSpPr>
          <p:cNvPr id="2" name="Titolo 1"/>
          <p:cNvSpPr>
            <a:spLocks noGrp="1"/>
          </p:cNvSpPr>
          <p:nvPr>
            <p:ph type="title"/>
          </p:nvPr>
        </p:nvSpPr>
        <p:spPr/>
        <p:txBody>
          <a:bodyPr rtlCol="0">
            <a:noAutofit/>
          </a:bodyPr>
          <a:lstStyle/>
          <a:p>
            <a:pPr rtl="0"/>
            <a:r>
              <a:rPr lang="fr-FR" sz="3000" b="1" dirty="0">
                <a:solidFill>
                  <a:srgbClr val="0070C0"/>
                </a:solidFill>
              </a:rPr>
              <a:t>Variation de la prévalence des malformations des membres dans 43 programmes de surveillance</a:t>
            </a:r>
            <a:r>
              <a:rPr lang="en-US" sz="3000" b="1" dirty="0">
                <a:solidFill>
                  <a:srgbClr val="0070C0"/>
                </a:solidFill>
              </a:rPr>
              <a:t/>
            </a:r>
            <a:br>
              <a:rPr lang="en-US" sz="3000" b="1" dirty="0">
                <a:solidFill>
                  <a:srgbClr val="0070C0"/>
                </a:solidFill>
              </a:rPr>
            </a:br>
            <a:r>
              <a:rPr lang="fr-FR" sz="3000" b="1" dirty="0">
                <a:solidFill>
                  <a:srgbClr val="0070C0"/>
                </a:solidFill>
              </a:rPr>
              <a:t> (ICBDSR, 2004-2008)</a:t>
            </a:r>
            <a:endParaRPr lang="en-US" sz="3000" b="1" dirty="0">
              <a:solidFill>
                <a:srgbClr val="0070C0"/>
              </a:solidFill>
            </a:endParaRPr>
          </a:p>
        </p:txBody>
      </p:sp>
      <p:graphicFrame>
        <p:nvGraphicFramePr>
          <p:cNvPr id="3" name="Grafico 2" descr="graph of variation in prevalence of limb deficiency across 43 surveillance programs "/>
          <p:cNvGraphicFramePr/>
          <p:nvPr>
            <p:extLst>
              <p:ext uri="{D42A27DB-BD31-4B8C-83A1-F6EECF244321}">
                <p14:modId xmlns:p14="http://schemas.microsoft.com/office/powerpoint/2010/main" xmlns="" val="3272992723"/>
              </p:ext>
            </p:extLst>
          </p:nvPr>
        </p:nvGraphicFramePr>
        <p:xfrm>
          <a:off x="467544" y="2057400"/>
          <a:ext cx="7992888" cy="3603848"/>
        </p:xfrm>
        <a:graphic>
          <a:graphicData uri="http://schemas.openxmlformats.org/drawingml/2006/chart">
            <c:chart xmlns:c="http://schemas.openxmlformats.org/drawingml/2006/chart" xmlns:r="http://schemas.openxmlformats.org/officeDocument/2006/relationships" r:id="rId3"/>
          </a:graphicData>
        </a:graphic>
      </p:graphicFrame>
      <p:sp>
        <p:nvSpPr>
          <p:cNvPr id="11" name="CasellaDiTesto 10"/>
          <p:cNvSpPr txBox="1"/>
          <p:nvPr/>
        </p:nvSpPr>
        <p:spPr>
          <a:xfrm rot="16200000">
            <a:off x="-812939" y="3348929"/>
            <a:ext cx="2292680" cy="276999"/>
          </a:xfrm>
          <a:prstGeom prst="rect">
            <a:avLst/>
          </a:prstGeom>
          <a:noFill/>
        </p:spPr>
        <p:txBody>
          <a:bodyPr wrap="none" rtlCol="0">
            <a:spAutoFit/>
          </a:bodyPr>
          <a:lstStyle/>
          <a:p>
            <a:pPr algn="ctr" rtl="0"/>
            <a:r>
              <a:rPr lang="fr-FR" sz="1200" b="1" dirty="0">
                <a:solidFill>
                  <a:schemeClr val="tx2">
                    <a:lumMod val="75000"/>
                  </a:schemeClr>
                </a:solidFill>
              </a:rPr>
              <a:t>Prévalence sur 10 000 naissances</a:t>
            </a:r>
            <a:endParaRPr lang="en-US" sz="1200" b="1" dirty="0">
              <a:solidFill>
                <a:schemeClr val="tx2">
                  <a:lumMod val="75000"/>
                </a:schemeClr>
              </a:solidFill>
            </a:endParaRPr>
          </a:p>
        </p:txBody>
      </p:sp>
      <p:sp>
        <p:nvSpPr>
          <p:cNvPr id="12" name="CasellaDiTesto 11"/>
          <p:cNvSpPr txBox="1"/>
          <p:nvPr/>
        </p:nvSpPr>
        <p:spPr>
          <a:xfrm>
            <a:off x="2195736" y="5641503"/>
            <a:ext cx="4752528" cy="307777"/>
          </a:xfrm>
          <a:prstGeom prst="rect">
            <a:avLst/>
          </a:prstGeom>
          <a:noFill/>
        </p:spPr>
        <p:txBody>
          <a:bodyPr wrap="square" rtlCol="0">
            <a:spAutoFit/>
          </a:bodyPr>
          <a:lstStyle/>
          <a:p>
            <a:pPr algn="ctr" rtl="0"/>
            <a:r>
              <a:rPr lang="fr-FR" sz="1400" b="1">
                <a:solidFill>
                  <a:srgbClr val="002060"/>
                </a:solidFill>
              </a:rPr>
              <a:t>Programmes ICBDSR</a:t>
            </a:r>
            <a:endParaRPr lang="en-US" sz="14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edge">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rtlCol="0">
            <a:spAutoFit/>
          </a:bodyPr>
          <a:lstStyle/>
          <a:p>
            <a:pPr>
              <a:defRPr/>
            </a:pPr>
            <a:r>
              <a:rPr lang="fr-FR" sz="1100" b="1" dirty="0">
                <a:solidFill>
                  <a:srgbClr val="0F56DC"/>
                </a:solidFill>
                <a:latin typeface="Calibri" pitchFamily="34" charset="0"/>
              </a:rPr>
              <a:t>Malformations congénitales des membres                                                                                                                                                                                    </a:t>
            </a:r>
            <a:r>
              <a:rPr lang="fr-FR" sz="1000" dirty="0">
                <a:solidFill>
                  <a:srgbClr val="0F56DC"/>
                </a:solidFill>
                <a:latin typeface="Calibri" pitchFamily="34" charset="0"/>
              </a:rPr>
              <a:t>|  </a:t>
            </a:r>
            <a:fld id="{4F5FC554-56D4-46C3-91CC-42DA98CF391D}" type="slidenum">
              <a:rPr lang="en-US" sz="1000">
                <a:solidFill>
                  <a:srgbClr val="0F56DC"/>
                </a:solidFill>
                <a:latin typeface="Calibri" pitchFamily="34" charset="0"/>
              </a:rPr>
              <a:pPr>
                <a:defRPr/>
              </a:pPr>
              <a:t>18</a:t>
            </a:fld>
            <a:endParaRPr lang="en-US" sz="1000" dirty="0">
              <a:solidFill>
                <a:srgbClr val="0F56DC"/>
              </a:solidFill>
              <a:latin typeface="Calibri" pitchFamily="34" charset="0"/>
            </a:endParaRPr>
          </a:p>
        </p:txBody>
      </p:sp>
      <p:sp>
        <p:nvSpPr>
          <p:cNvPr id="2" name="Titolo 1"/>
          <p:cNvSpPr>
            <a:spLocks noGrp="1"/>
          </p:cNvSpPr>
          <p:nvPr>
            <p:ph type="title"/>
          </p:nvPr>
        </p:nvSpPr>
        <p:spPr/>
        <p:txBody>
          <a:bodyPr rtlCol="0">
            <a:noAutofit/>
          </a:bodyPr>
          <a:lstStyle/>
          <a:p>
            <a:pPr rtl="0"/>
            <a:r>
              <a:rPr lang="fr-FR" sz="3200" b="1">
                <a:solidFill>
                  <a:srgbClr val="002060"/>
                </a:solidFill>
              </a:rPr>
              <a:t>Proportion approximative des différents sous-types de malformations des membres</a:t>
            </a:r>
            <a:endParaRPr lang="en-US" sz="3200" b="1" dirty="0">
              <a:solidFill>
                <a:srgbClr val="00206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822010" y="1832934"/>
            <a:ext cx="7864790" cy="3900322"/>
          </a:xfrm>
        </p:spPr>
      </p:pic>
    </p:spTree>
    <p:extLst>
      <p:ext uri="{BB962C8B-B14F-4D97-AF65-F5344CB8AC3E}">
        <p14:creationId xmlns:p14="http://schemas.microsoft.com/office/powerpoint/2010/main" xmlns="" val="160099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rtlCol="0">
            <a:spAutoFit/>
          </a:bodyPr>
          <a:lstStyle/>
          <a:p>
            <a:pPr>
              <a:defRPr/>
            </a:pPr>
            <a:r>
              <a:rPr lang="fr-FR" sz="1100" b="1" dirty="0">
                <a:solidFill>
                  <a:srgbClr val="0F56DC"/>
                </a:solidFill>
                <a:latin typeface="Calibri" pitchFamily="34" charset="0"/>
              </a:rPr>
              <a:t>Malformations congénitales des membres                                                                                                                                                                                    </a:t>
            </a:r>
            <a:r>
              <a:rPr lang="fr-FR" sz="1000" dirty="0">
                <a:solidFill>
                  <a:srgbClr val="0F56DC"/>
                </a:solidFill>
                <a:latin typeface="Calibri" pitchFamily="34" charset="0"/>
              </a:rPr>
              <a:t>|  </a:t>
            </a:r>
            <a:fld id="{4F5FC554-56D4-46C3-91CC-42DA98CF391D}" type="slidenum">
              <a:rPr lang="en-US" sz="1000">
                <a:solidFill>
                  <a:srgbClr val="0F56DC"/>
                </a:solidFill>
                <a:latin typeface="Calibri" pitchFamily="34" charset="0"/>
              </a:rPr>
              <a:pPr>
                <a:defRPr/>
              </a:pPr>
              <a:t>19</a:t>
            </a:fld>
            <a:endParaRPr lang="en-US" sz="1000" dirty="0">
              <a:solidFill>
                <a:srgbClr val="0F56DC"/>
              </a:solidFill>
              <a:latin typeface="Calibri" pitchFamily="34" charset="0"/>
            </a:endParaRPr>
          </a:p>
        </p:txBody>
      </p:sp>
      <p:sp>
        <p:nvSpPr>
          <p:cNvPr id="8194" name="Titolo 1"/>
          <p:cNvSpPr>
            <a:spLocks noGrp="1"/>
          </p:cNvSpPr>
          <p:nvPr>
            <p:ph type="title"/>
          </p:nvPr>
        </p:nvSpPr>
        <p:spPr>
          <a:xfrm>
            <a:off x="465137" y="116632"/>
            <a:ext cx="8229600" cy="936104"/>
          </a:xfrm>
        </p:spPr>
        <p:txBody>
          <a:bodyPr rtlCol="0">
            <a:normAutofit/>
          </a:bodyPr>
          <a:lstStyle/>
          <a:p>
            <a:pPr rtl="0"/>
            <a:r>
              <a:rPr lang="fr-FR" sz="3600" b="1">
                <a:solidFill>
                  <a:srgbClr val="002060"/>
                </a:solidFill>
              </a:rPr>
              <a:t>Conseils pour le signalement</a:t>
            </a:r>
          </a:p>
        </p:txBody>
      </p:sp>
      <p:sp>
        <p:nvSpPr>
          <p:cNvPr id="8195" name="Segnaposto contenuto 2"/>
          <p:cNvSpPr>
            <a:spLocks noGrp="1"/>
          </p:cNvSpPr>
          <p:nvPr>
            <p:ph idx="1"/>
          </p:nvPr>
        </p:nvSpPr>
        <p:spPr>
          <a:xfrm>
            <a:off x="475456" y="1340768"/>
            <a:ext cx="8345016" cy="4968552"/>
          </a:xfrm>
        </p:spPr>
        <p:txBody>
          <a:bodyPr rtlCol="0">
            <a:noAutofit/>
          </a:bodyPr>
          <a:lstStyle/>
          <a:p>
            <a:pPr rtl="0">
              <a:spcAft>
                <a:spcPts val="600"/>
              </a:spcAft>
            </a:pPr>
            <a:r>
              <a:rPr lang="fr-FR" sz="2400">
                <a:solidFill>
                  <a:schemeClr val="tx2"/>
                </a:solidFill>
              </a:rPr>
              <a:t>Décrire le(s) défaut(s) avec précision, en indiquant les os impliqués </a:t>
            </a:r>
            <a:endParaRPr lang="en-US" sz="2400" dirty="0">
              <a:solidFill>
                <a:schemeClr val="tx2"/>
              </a:solidFill>
            </a:endParaRPr>
          </a:p>
          <a:p>
            <a:pPr rtl="0">
              <a:spcAft>
                <a:spcPts val="600"/>
              </a:spcAft>
            </a:pPr>
            <a:r>
              <a:rPr lang="fr-FR" sz="2400">
                <a:solidFill>
                  <a:schemeClr val="tx2"/>
                </a:solidFill>
              </a:rPr>
              <a:t>Même si différentes, les malformations affectant les membres supérieurs et inférieurs sont considérées comme une anomalie isolée</a:t>
            </a:r>
          </a:p>
          <a:p>
            <a:pPr rtl="0">
              <a:spcAft>
                <a:spcPts val="600"/>
              </a:spcAft>
            </a:pPr>
            <a:r>
              <a:rPr lang="fr-FR" sz="2400">
                <a:solidFill>
                  <a:schemeClr val="tx2"/>
                </a:solidFill>
              </a:rPr>
              <a:t>Prendre des photographies ; elles sont utiles pour l’examen, mais insuffisantes pour la confirmation du diagnostic</a:t>
            </a:r>
            <a:endParaRPr lang="en-US" sz="2400" dirty="0">
              <a:solidFill>
                <a:schemeClr val="tx2"/>
              </a:solidFill>
            </a:endParaRPr>
          </a:p>
          <a:p>
            <a:pPr rtl="0"/>
            <a:r>
              <a:rPr lang="fr-FR" sz="2400">
                <a:solidFill>
                  <a:schemeClr val="tx2"/>
                </a:solidFill>
              </a:rPr>
              <a:t>Décrire les malformations supplémentaires, le cas échéant </a:t>
            </a:r>
          </a:p>
          <a:p>
            <a:pPr rtl="0"/>
            <a:r>
              <a:rPr lang="fr-FR" sz="2400">
                <a:solidFill>
                  <a:schemeClr val="tx2"/>
                </a:solidFill>
              </a:rPr>
              <a:t>Indiquer si un spécialiste a été consulté</a:t>
            </a:r>
          </a:p>
          <a:p>
            <a:pPr rtl="0"/>
            <a:endParaRPr lang="en-US" sz="2400" dirty="0">
              <a:solidFill>
                <a:srgbClr val="002060"/>
              </a:solidFill>
            </a:endParaRPr>
          </a:p>
        </p:txBody>
      </p:sp>
    </p:spTree>
    <p:extLst>
      <p:ext uri="{BB962C8B-B14F-4D97-AF65-F5344CB8AC3E}">
        <p14:creationId xmlns:p14="http://schemas.microsoft.com/office/powerpoint/2010/main" xmlns="" val="316712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edge">
                                      <p:cBhvr>
                                        <p:cTn id="7" dur="2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edge">
                                      <p:cBhvr>
                                        <p:cTn id="12" dur="20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edge">
                                      <p:cBhvr>
                                        <p:cTn id="17" dur="20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wedge">
                                      <p:cBhvr>
                                        <p:cTn id="22" dur="2000"/>
                                        <p:tgtEl>
                                          <p:spTgt spid="8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wedge">
                                      <p:cBhvr>
                                        <p:cTn id="27" dur="20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rtl="0">
              <a:defRPr/>
            </a:pPr>
            <a:r>
              <a:rPr lang="fr-FR" sz="1100" b="1" dirty="0">
                <a:solidFill>
                  <a:srgbClr val="002060"/>
                </a:solidFill>
                <a:latin typeface="Calibri" pitchFamily="34" charset="0"/>
              </a:rPr>
              <a:t>Malformations des membres                                                                                                                                                   			</a:t>
            </a:r>
            <a:r>
              <a:rPr lang="fr-FR" sz="1000" dirty="0">
                <a:solidFill>
                  <a:srgbClr val="002060"/>
                </a:solidFill>
                <a:latin typeface="Calibri" pitchFamily="34" charset="0"/>
              </a:rPr>
              <a:t>|  </a:t>
            </a:r>
            <a:fld id="{4F5FC554-56D4-46C3-91CC-42DA98CF391D}" type="slidenum">
              <a:rPr lang="en-US" sz="1000" smtClean="0">
                <a:solidFill>
                  <a:srgbClr val="002060"/>
                </a:solidFill>
                <a:latin typeface="Calibri" pitchFamily="34" charset="0"/>
              </a:rPr>
              <a:pPr rtl="0">
                <a:defRPr/>
              </a:pPr>
              <a:t>2</a:t>
            </a:fld>
            <a:endParaRPr lang="en-US" sz="1000" dirty="0">
              <a:solidFill>
                <a:srgbClr val="002060"/>
              </a:solidFill>
              <a:latin typeface="Calibri" pitchFamily="34" charset="0"/>
            </a:endParaRPr>
          </a:p>
        </p:txBody>
      </p:sp>
      <p:sp>
        <p:nvSpPr>
          <p:cNvPr id="2" name="Title 1"/>
          <p:cNvSpPr>
            <a:spLocks noGrp="1"/>
          </p:cNvSpPr>
          <p:nvPr>
            <p:ph type="title"/>
          </p:nvPr>
        </p:nvSpPr>
        <p:spPr/>
        <p:txBody>
          <a:bodyPr rtlCol="0">
            <a:normAutofit/>
          </a:bodyPr>
          <a:lstStyle/>
          <a:p>
            <a:pPr rtl="0"/>
            <a:r>
              <a:rPr lang="fr-FR" sz="3600" b="1">
                <a:solidFill>
                  <a:schemeClr val="tx2"/>
                </a:solidFill>
              </a:rPr>
              <a:t>Objectifs d’apprentissage</a:t>
            </a:r>
            <a:endParaRPr lang="en-US" sz="3600" b="1" dirty="0">
              <a:solidFill>
                <a:schemeClr val="tx2"/>
              </a:solidFill>
            </a:endParaRPr>
          </a:p>
        </p:txBody>
      </p:sp>
      <p:sp>
        <p:nvSpPr>
          <p:cNvPr id="3" name="Content Placeholder 2"/>
          <p:cNvSpPr>
            <a:spLocks noGrp="1"/>
          </p:cNvSpPr>
          <p:nvPr>
            <p:ph idx="1"/>
          </p:nvPr>
        </p:nvSpPr>
        <p:spPr/>
        <p:txBody>
          <a:bodyPr rtlCol="0"/>
          <a:lstStyle/>
          <a:p>
            <a:pPr rtl="0"/>
            <a:r>
              <a:rPr lang="fr-FR">
                <a:solidFill>
                  <a:schemeClr val="tx2"/>
                </a:solidFill>
                <a:latin typeface="+mj-lt"/>
                <a:cs typeface="Arial" pitchFamily="34" charset="0"/>
              </a:rPr>
              <a:t>À la fin de cette présentation, les participants seront en mesure de décrire :</a:t>
            </a:r>
          </a:p>
          <a:p>
            <a:pPr lvl="1" rtl="0"/>
            <a:r>
              <a:rPr lang="fr-FR">
                <a:solidFill>
                  <a:schemeClr val="tx2"/>
                </a:solidFill>
                <a:latin typeface="+mj-lt"/>
                <a:cs typeface="Arial" pitchFamily="34" charset="0"/>
              </a:rPr>
              <a:t>Classification des malformations des membres</a:t>
            </a:r>
            <a:endParaRPr lang="en-US" dirty="0">
              <a:solidFill>
                <a:schemeClr val="tx2"/>
              </a:solidFill>
              <a:latin typeface="+mj-lt"/>
              <a:cs typeface="Arial" pitchFamily="34" charset="0"/>
            </a:endParaRPr>
          </a:p>
          <a:p>
            <a:pPr lvl="1" rtl="0"/>
            <a:r>
              <a:rPr lang="fr-FR">
                <a:solidFill>
                  <a:schemeClr val="tx2"/>
                </a:solidFill>
                <a:latin typeface="+mj-lt"/>
                <a:cs typeface="Arial" pitchFamily="34" charset="0"/>
              </a:rPr>
              <a:t>Caractéristiques cliniques des malformations des membres</a:t>
            </a:r>
            <a:endParaRPr lang="en-US" dirty="0">
              <a:solidFill>
                <a:schemeClr val="tx2"/>
              </a:solidFill>
              <a:latin typeface="+mj-lt"/>
              <a:cs typeface="Arial" pitchFamily="34" charset="0"/>
            </a:endParaRPr>
          </a:p>
          <a:p>
            <a:pPr lvl="1" rtl="0"/>
            <a:r>
              <a:rPr lang="fr-FR">
                <a:solidFill>
                  <a:schemeClr val="tx2"/>
                </a:solidFill>
                <a:latin typeface="+mj-lt"/>
                <a:cs typeface="Arial" pitchFamily="34" charset="0"/>
              </a:rPr>
              <a:t>Éléments de codage et de signalement</a:t>
            </a:r>
          </a:p>
          <a:p>
            <a:pPr lvl="1" rtl="0"/>
            <a:r>
              <a:rPr lang="fr-FR">
                <a:solidFill>
                  <a:schemeClr val="tx2"/>
                </a:solidFill>
                <a:latin typeface="+mj-lt"/>
                <a:cs typeface="Arial" pitchFamily="34" charset="0"/>
              </a:rPr>
              <a:t>Principales caractéristiques épidémiologiques des malformations des membres</a:t>
            </a:r>
          </a:p>
          <a:p>
            <a:pPr rtl="0"/>
            <a:endParaRPr lang="en-US" dirty="0">
              <a:solidFill>
                <a:schemeClr val="tx2"/>
              </a:solidFill>
            </a:endParaRPr>
          </a:p>
        </p:txBody>
      </p:sp>
    </p:spTree>
    <p:extLst>
      <p:ext uri="{BB962C8B-B14F-4D97-AF65-F5344CB8AC3E}">
        <p14:creationId xmlns:p14="http://schemas.microsoft.com/office/powerpoint/2010/main" xmlns="" val="3723251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rtlCol="0">
            <a:spAutoFit/>
          </a:bodyPr>
          <a:lstStyle/>
          <a:p>
            <a:pPr>
              <a:defRPr/>
            </a:pPr>
            <a:r>
              <a:rPr lang="fr-FR" sz="1100" b="1" dirty="0">
                <a:solidFill>
                  <a:srgbClr val="0F56DC"/>
                </a:solidFill>
                <a:latin typeface="Calibri" pitchFamily="34" charset="0"/>
              </a:rPr>
              <a:t>Malformations congénitales des membres                                                                                                                                                                                    </a:t>
            </a:r>
            <a:r>
              <a:rPr lang="fr-FR" sz="1000" dirty="0">
                <a:solidFill>
                  <a:srgbClr val="0F56DC"/>
                </a:solidFill>
                <a:latin typeface="Calibri" pitchFamily="34" charset="0"/>
              </a:rPr>
              <a:t>|  </a:t>
            </a:r>
            <a:fld id="{4F5FC554-56D4-46C3-91CC-42DA98CF391D}" type="slidenum">
              <a:rPr lang="en-US" sz="1000">
                <a:solidFill>
                  <a:srgbClr val="0F56DC"/>
                </a:solidFill>
                <a:latin typeface="Calibri" pitchFamily="34" charset="0"/>
              </a:rPr>
              <a:pPr>
                <a:defRPr/>
              </a:pPr>
              <a:t>20</a:t>
            </a:fld>
            <a:endParaRPr lang="en-US" sz="1000" dirty="0">
              <a:solidFill>
                <a:srgbClr val="0F56DC"/>
              </a:solidFill>
              <a:latin typeface="Calibri" pitchFamily="34" charset="0"/>
            </a:endParaRPr>
          </a:p>
        </p:txBody>
      </p:sp>
      <p:sp>
        <p:nvSpPr>
          <p:cNvPr id="2" name="Titolo 1"/>
          <p:cNvSpPr>
            <a:spLocks noGrp="1"/>
          </p:cNvSpPr>
          <p:nvPr>
            <p:ph type="title"/>
          </p:nvPr>
        </p:nvSpPr>
        <p:spPr/>
        <p:txBody>
          <a:bodyPr rtlCol="0"/>
          <a:lstStyle/>
          <a:p>
            <a:pPr rtl="0"/>
            <a:r>
              <a:rPr lang="fr-FR" b="1">
                <a:solidFill>
                  <a:srgbClr val="002060"/>
                </a:solidFill>
              </a:rPr>
              <a:t>Exemple de dessin standard </a:t>
            </a:r>
            <a:endParaRPr lang="en-US" b="1" dirty="0">
              <a:solidFill>
                <a:srgbClr val="002060"/>
              </a:solidFill>
            </a:endParaRPr>
          </a:p>
        </p:txBody>
      </p:sp>
      <p:pic>
        <p:nvPicPr>
          <p:cNvPr id="1026" name="Picture 2" descr="illustration of an example standard drawing that can be done in place of a photograph"/>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a:stretch/>
        </p:blipFill>
        <p:spPr bwMode="auto">
          <a:xfrm>
            <a:off x="723949" y="2204864"/>
            <a:ext cx="7664475" cy="1831099"/>
          </a:xfrm>
          <a:prstGeom prst="rect">
            <a:avLst/>
          </a:prstGeom>
          <a:noFill/>
          <a:ln w="9525">
            <a:solidFill>
              <a:srgbClr val="0070C0"/>
            </a:solidFill>
          </a:ln>
        </p:spPr>
      </p:pic>
      <p:pic>
        <p:nvPicPr>
          <p:cNvPr id="8" name="Picture 2" descr="illustration of an example standard drawing that can be done in place of a photograph"/>
          <p:cNvPicPr>
            <a:picLocks noChangeAspect="1" noChangeArrowheads="1"/>
          </p:cNvPicPr>
          <p:nvPr/>
        </p:nvPicPr>
        <p:blipFill rotWithShape="1">
          <a:blip r:embed="rId4" cstate="print">
            <a:extLst>
              <a:ext uri="{28A0092B-C50C-407E-A947-70E740481C1C}">
                <a14:useLocalDpi xmlns:a14="http://schemas.microsoft.com/office/drawing/2010/main" xmlns=""/>
              </a:ext>
            </a:extLst>
          </a:blip>
          <a:srcRect/>
          <a:stretch/>
        </p:blipFill>
        <p:spPr bwMode="auto">
          <a:xfrm>
            <a:off x="723949" y="4365104"/>
            <a:ext cx="7664475" cy="914576"/>
          </a:xfrm>
          <a:prstGeom prst="rect">
            <a:avLst/>
          </a:prstGeom>
          <a:noFill/>
          <a:ln w="9525">
            <a:solidFill>
              <a:srgbClr val="0070C0"/>
            </a:solidFill>
          </a:ln>
        </p:spPr>
      </p:pic>
    </p:spTree>
    <p:extLst>
      <p:ext uri="{BB962C8B-B14F-4D97-AF65-F5344CB8AC3E}">
        <p14:creationId xmlns:p14="http://schemas.microsoft.com/office/powerpoint/2010/main" xmlns="" val="2623723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rtlCol="0">
            <a:spAutoFit/>
          </a:bodyPr>
          <a:lstStyle/>
          <a:p>
            <a:pPr>
              <a:defRPr/>
            </a:pPr>
            <a:r>
              <a:rPr lang="fr-FR" sz="1100" b="1" dirty="0">
                <a:solidFill>
                  <a:srgbClr val="0F56DC"/>
                </a:solidFill>
                <a:latin typeface="Calibri" pitchFamily="34" charset="0"/>
              </a:rPr>
              <a:t>Malformations congénitales des membres                                                                                                                                                                                    </a:t>
            </a:r>
            <a:r>
              <a:rPr lang="fr-FR" sz="1000" dirty="0">
                <a:solidFill>
                  <a:srgbClr val="0F56DC"/>
                </a:solidFill>
                <a:latin typeface="Calibri" pitchFamily="34" charset="0"/>
              </a:rPr>
              <a:t>|  </a:t>
            </a:r>
            <a:fld id="{4F5FC554-56D4-46C3-91CC-42DA98CF391D}" type="slidenum">
              <a:rPr lang="en-US" sz="1000">
                <a:solidFill>
                  <a:srgbClr val="0F56DC"/>
                </a:solidFill>
                <a:latin typeface="Calibri" pitchFamily="34" charset="0"/>
              </a:rPr>
              <a:pPr>
                <a:defRPr/>
              </a:pPr>
              <a:t>21</a:t>
            </a:fld>
            <a:endParaRPr lang="en-US" sz="1000" dirty="0">
              <a:solidFill>
                <a:srgbClr val="0F56DC"/>
              </a:solidFill>
              <a:latin typeface="Calibri" pitchFamily="34" charset="0"/>
            </a:endParaRPr>
          </a:p>
        </p:txBody>
      </p:sp>
      <p:sp>
        <p:nvSpPr>
          <p:cNvPr id="4" name="Title 3"/>
          <p:cNvSpPr>
            <a:spLocks noGrp="1"/>
          </p:cNvSpPr>
          <p:nvPr>
            <p:ph type="title"/>
          </p:nvPr>
        </p:nvSpPr>
        <p:spPr/>
        <p:txBody>
          <a:bodyPr rtlCol="0">
            <a:noAutofit/>
          </a:bodyPr>
          <a:lstStyle/>
          <a:p>
            <a:pPr rtl="0"/>
            <a:r>
              <a:rPr lang="fr-FR" sz="3600" dirty="0">
                <a:solidFill>
                  <a:srgbClr val="002060"/>
                </a:solidFill>
              </a:rPr>
              <a:t>Codes ICD-10 pertinents et recommandations RCPCH</a:t>
            </a:r>
            <a:r>
              <a:rPr lang="en-US" sz="3600" dirty="0">
                <a:solidFill>
                  <a:srgbClr val="002060"/>
                </a:solidFill>
              </a:rPr>
              <a:t/>
            </a:r>
            <a:br>
              <a:rPr lang="en-US" sz="3600" dirty="0">
                <a:solidFill>
                  <a:srgbClr val="002060"/>
                </a:solidFill>
              </a:rPr>
            </a:br>
            <a:endParaRPr lang="en-US" sz="3600" dirty="0">
              <a:solidFill>
                <a:srgbClr val="002060"/>
              </a:solidFill>
            </a:endParaRPr>
          </a:p>
        </p:txBody>
      </p:sp>
      <p:sp>
        <p:nvSpPr>
          <p:cNvPr id="5" name="Content Placeholder 4"/>
          <p:cNvSpPr>
            <a:spLocks noGrp="1"/>
          </p:cNvSpPr>
          <p:nvPr>
            <p:ph idx="1"/>
          </p:nvPr>
        </p:nvSpPr>
        <p:spPr>
          <a:xfrm>
            <a:off x="457200" y="1124744"/>
            <a:ext cx="8229600" cy="4988024"/>
          </a:xfrm>
        </p:spPr>
        <p:txBody>
          <a:bodyPr rtlCol="0">
            <a:noAutofit/>
          </a:bodyPr>
          <a:lstStyle/>
          <a:p>
            <a:pPr marL="0" indent="0" rtl="0">
              <a:buNone/>
            </a:pPr>
            <a:r>
              <a:rPr lang="fr-FR" sz="1800" dirty="0">
                <a:solidFill>
                  <a:srgbClr val="002060"/>
                </a:solidFill>
              </a:rPr>
              <a:t>Anomalies réductionnelles des membres supérieurs</a:t>
            </a:r>
            <a:endParaRPr lang="en-US" sz="1800" dirty="0">
              <a:solidFill>
                <a:srgbClr val="002060"/>
              </a:solidFill>
            </a:endParaRPr>
          </a:p>
          <a:p>
            <a:pPr rtl="0"/>
            <a:r>
              <a:rPr lang="fr-FR" sz="1000" dirty="0">
                <a:solidFill>
                  <a:srgbClr val="002060"/>
                </a:solidFill>
              </a:rPr>
              <a:t>Q71 	Anomalies réductionnelles des membres supérieurs (évitez d’utiliser ce code général si des renseignements plus précis sont disponibles)</a:t>
            </a:r>
            <a:endParaRPr lang="en-US" sz="1000" dirty="0">
              <a:solidFill>
                <a:srgbClr val="002060"/>
              </a:solidFill>
            </a:endParaRPr>
          </a:p>
          <a:p>
            <a:pPr rtl="0"/>
            <a:r>
              <a:rPr lang="fr-FR" sz="1000" dirty="0">
                <a:solidFill>
                  <a:srgbClr val="002060"/>
                </a:solidFill>
              </a:rPr>
              <a:t>Q71.0	Absence totale congénitale d’un ou des deux membre(s) supérieur(s)</a:t>
            </a:r>
            <a:endParaRPr lang="en-US" sz="1000" dirty="0">
              <a:solidFill>
                <a:srgbClr val="002060"/>
              </a:solidFill>
            </a:endParaRPr>
          </a:p>
          <a:p>
            <a:pPr marL="0" indent="0" rtl="0">
              <a:buNone/>
            </a:pPr>
            <a:r>
              <a:rPr lang="fr-FR" sz="1000" dirty="0">
                <a:solidFill>
                  <a:srgbClr val="002060"/>
                </a:solidFill>
              </a:rPr>
              <a:t>                          Amélie d’un membre supérieur</a:t>
            </a:r>
            <a:endParaRPr lang="en-US" sz="1000" dirty="0">
              <a:solidFill>
                <a:srgbClr val="002060"/>
              </a:solidFill>
            </a:endParaRPr>
          </a:p>
          <a:p>
            <a:pPr rtl="0"/>
            <a:r>
              <a:rPr lang="fr-FR" sz="1000" dirty="0">
                <a:solidFill>
                  <a:srgbClr val="002060"/>
                </a:solidFill>
              </a:rPr>
              <a:t>Q71.1	Absence congénitale de la partie supérieure du bras et de l’avant-bras avec présence de la main</a:t>
            </a:r>
            <a:endParaRPr lang="en-US" sz="1000" dirty="0">
              <a:solidFill>
                <a:srgbClr val="002060"/>
              </a:solidFill>
            </a:endParaRPr>
          </a:p>
          <a:p>
            <a:pPr marL="0" indent="0" rtl="0">
              <a:buNone/>
            </a:pPr>
            <a:r>
              <a:rPr lang="fr-FR" sz="1000" dirty="0">
                <a:solidFill>
                  <a:srgbClr val="002060"/>
                </a:solidFill>
              </a:rPr>
              <a:t>                          Phocomélie d’un membre supérieur</a:t>
            </a:r>
            <a:endParaRPr lang="en-US" sz="1000" dirty="0">
              <a:solidFill>
                <a:srgbClr val="002060"/>
              </a:solidFill>
            </a:endParaRPr>
          </a:p>
          <a:p>
            <a:pPr rtl="0"/>
            <a:r>
              <a:rPr lang="fr-FR" sz="1000" dirty="0">
                <a:solidFill>
                  <a:srgbClr val="002060"/>
                </a:solidFill>
              </a:rPr>
              <a:t>Q71.2	Absence congénitale des deux mains et avant-bras</a:t>
            </a:r>
            <a:endParaRPr lang="en-US" sz="1000" dirty="0">
              <a:solidFill>
                <a:srgbClr val="002060"/>
              </a:solidFill>
            </a:endParaRPr>
          </a:p>
          <a:p>
            <a:pPr rtl="0"/>
            <a:r>
              <a:rPr lang="fr-FR" sz="1000" dirty="0">
                <a:solidFill>
                  <a:srgbClr val="002060"/>
                </a:solidFill>
              </a:rPr>
              <a:t>Q71.3	Absence congénitale d’une main et d’un ou de plusieurs doigt(s)</a:t>
            </a:r>
            <a:endParaRPr lang="en-US" sz="1000" dirty="0">
              <a:solidFill>
                <a:srgbClr val="002060"/>
              </a:solidFill>
            </a:endParaRPr>
          </a:p>
          <a:p>
            <a:pPr rtl="0"/>
            <a:r>
              <a:rPr lang="fr-FR" sz="1000" dirty="0">
                <a:solidFill>
                  <a:srgbClr val="002060"/>
                </a:solidFill>
              </a:rPr>
              <a:t>Q71.30	Absence congénitale d’un ou de plusieurs doigt(s) </a:t>
            </a:r>
            <a:endParaRPr lang="en-US" sz="1000" dirty="0">
              <a:solidFill>
                <a:srgbClr val="002060"/>
              </a:solidFill>
            </a:endParaRPr>
          </a:p>
          <a:p>
            <a:pPr marL="0" indent="0" rtl="0">
              <a:buNone/>
            </a:pPr>
            <a:r>
              <a:rPr lang="fr-FR" sz="1000" dirty="0">
                <a:solidFill>
                  <a:srgbClr val="002060"/>
                </a:solidFill>
              </a:rPr>
              <a:t>                          (le reste de la main étant intact)</a:t>
            </a:r>
            <a:endParaRPr lang="en-US" sz="1000" dirty="0">
              <a:solidFill>
                <a:srgbClr val="002060"/>
              </a:solidFill>
            </a:endParaRPr>
          </a:p>
          <a:p>
            <a:pPr marL="0" indent="0" rtl="0">
              <a:buNone/>
            </a:pPr>
            <a:r>
              <a:rPr lang="fr-FR" sz="1000" dirty="0">
                <a:solidFill>
                  <a:srgbClr val="002060"/>
                </a:solidFill>
              </a:rPr>
              <a:t>                          </a:t>
            </a:r>
            <a:r>
              <a:rPr lang="fr-FR" sz="1000" dirty="0" err="1">
                <a:solidFill>
                  <a:srgbClr val="002060"/>
                </a:solidFill>
              </a:rPr>
              <a:t>Aphalangie</a:t>
            </a:r>
            <a:r>
              <a:rPr lang="fr-FR" sz="1000" dirty="0">
                <a:solidFill>
                  <a:srgbClr val="002060"/>
                </a:solidFill>
              </a:rPr>
              <a:t> : absence d’une phalange (un os individuel dans un doigt) ou de plusieurs phalanges</a:t>
            </a:r>
            <a:endParaRPr lang="en-US" sz="1000" dirty="0">
              <a:solidFill>
                <a:srgbClr val="002060"/>
              </a:solidFill>
            </a:endParaRPr>
          </a:p>
          <a:p>
            <a:pPr marL="0" indent="0" rtl="0">
              <a:buNone/>
            </a:pPr>
            <a:r>
              <a:rPr lang="fr-FR" sz="1000" dirty="0">
                <a:solidFill>
                  <a:srgbClr val="002060"/>
                </a:solidFill>
              </a:rPr>
              <a:t>                          </a:t>
            </a:r>
            <a:r>
              <a:rPr lang="fr-FR" sz="1000" dirty="0" err="1">
                <a:solidFill>
                  <a:srgbClr val="002060"/>
                </a:solidFill>
              </a:rPr>
              <a:t>Adactylie</a:t>
            </a:r>
            <a:r>
              <a:rPr lang="fr-FR" sz="1000" dirty="0">
                <a:solidFill>
                  <a:srgbClr val="002060"/>
                </a:solidFill>
              </a:rPr>
              <a:t> : absence de doigts (fait généralement référence à tous les doigts d’une main, bien que des tissus mous sans os puissent être 	présents)</a:t>
            </a:r>
            <a:endParaRPr lang="en-US" sz="1000" dirty="0">
              <a:solidFill>
                <a:srgbClr val="002060"/>
              </a:solidFill>
            </a:endParaRPr>
          </a:p>
          <a:p>
            <a:pPr marL="0" indent="0" rtl="0">
              <a:buNone/>
            </a:pPr>
            <a:r>
              <a:rPr lang="fr-FR" sz="1000" dirty="0">
                <a:solidFill>
                  <a:srgbClr val="002060"/>
                </a:solidFill>
              </a:rPr>
              <a:t>                           Oligodactylie : moins de 10 doigts complets</a:t>
            </a:r>
            <a:endParaRPr lang="en-US" sz="1000" dirty="0">
              <a:solidFill>
                <a:srgbClr val="002060"/>
              </a:solidFill>
            </a:endParaRPr>
          </a:p>
          <a:p>
            <a:pPr rtl="0"/>
            <a:r>
              <a:rPr lang="fr-FR" sz="1000" dirty="0">
                <a:solidFill>
                  <a:srgbClr val="002060"/>
                </a:solidFill>
              </a:rPr>
              <a:t>Q71.31	Absence ou hypoplasie du pouce</a:t>
            </a:r>
            <a:endParaRPr lang="en-US" sz="1000" dirty="0">
              <a:solidFill>
                <a:srgbClr val="002060"/>
              </a:solidFill>
            </a:endParaRPr>
          </a:p>
          <a:p>
            <a:pPr marL="0" indent="0" rtl="0">
              <a:buNone/>
            </a:pPr>
            <a:r>
              <a:rPr lang="fr-FR" sz="1000" dirty="0">
                <a:solidFill>
                  <a:srgbClr val="002060"/>
                </a:solidFill>
              </a:rPr>
              <a:t>                          (les autres doigts étant intacts)</a:t>
            </a:r>
            <a:endParaRPr lang="en-US" sz="1000" dirty="0">
              <a:solidFill>
                <a:srgbClr val="002060"/>
              </a:solidFill>
            </a:endParaRPr>
          </a:p>
          <a:p>
            <a:pPr rtl="0"/>
            <a:r>
              <a:rPr lang="fr-FR" sz="1000" dirty="0">
                <a:solidFill>
                  <a:srgbClr val="002060"/>
                </a:solidFill>
              </a:rPr>
              <a:t>Q71.4	Malformation de réduction longitudinale du radius		</a:t>
            </a:r>
            <a:endParaRPr lang="en-US" sz="1000" dirty="0">
              <a:solidFill>
                <a:srgbClr val="002060"/>
              </a:solidFill>
            </a:endParaRPr>
          </a:p>
          <a:p>
            <a:pPr marL="0" indent="0" rtl="0">
              <a:buNone/>
            </a:pPr>
            <a:r>
              <a:rPr lang="fr-FR" sz="1000" dirty="0">
                <a:solidFill>
                  <a:srgbClr val="002060"/>
                </a:solidFill>
              </a:rPr>
              <a:t>                          Aplasie/hypoplasie radiale</a:t>
            </a:r>
            <a:endParaRPr lang="en-US" sz="1000" dirty="0">
              <a:solidFill>
                <a:srgbClr val="002060"/>
              </a:solidFill>
            </a:endParaRPr>
          </a:p>
          <a:p>
            <a:pPr marL="0" indent="0" rtl="0">
              <a:buNone/>
            </a:pPr>
            <a:r>
              <a:rPr lang="fr-FR" sz="1000" dirty="0">
                <a:solidFill>
                  <a:srgbClr val="002060"/>
                </a:solidFill>
              </a:rPr>
              <a:t>                          Main bote (congénitale)</a:t>
            </a:r>
            <a:endParaRPr lang="en-US" sz="1000" dirty="0">
              <a:solidFill>
                <a:srgbClr val="002060"/>
              </a:solidFill>
            </a:endParaRPr>
          </a:p>
          <a:p>
            <a:pPr marL="0" indent="0" rtl="0">
              <a:buNone/>
            </a:pPr>
            <a:r>
              <a:rPr lang="fr-FR" sz="1000" dirty="0">
                <a:solidFill>
                  <a:srgbClr val="002060"/>
                </a:solidFill>
              </a:rPr>
              <a:t>                          Main bote radiale</a:t>
            </a:r>
            <a:endParaRPr lang="en-US" sz="1000" dirty="0">
              <a:solidFill>
                <a:srgbClr val="002060"/>
              </a:solidFill>
            </a:endParaRPr>
          </a:p>
          <a:p>
            <a:pPr rtl="0"/>
            <a:r>
              <a:rPr lang="fr-FR" sz="1000" dirty="0">
                <a:solidFill>
                  <a:srgbClr val="002060"/>
                </a:solidFill>
              </a:rPr>
              <a:t>Q71.5	Malformation de réduction longitudinale du cubitus</a:t>
            </a:r>
            <a:endParaRPr lang="en-US" sz="1000" dirty="0">
              <a:solidFill>
                <a:srgbClr val="002060"/>
              </a:solidFill>
            </a:endParaRPr>
          </a:p>
          <a:p>
            <a:pPr marL="0" indent="0" rtl="0">
              <a:buNone/>
            </a:pPr>
            <a:r>
              <a:rPr lang="fr-FR" sz="1000" dirty="0">
                <a:solidFill>
                  <a:srgbClr val="002060"/>
                </a:solidFill>
              </a:rPr>
              <a:t>                           Aplasie/hypoplasie du cubitus</a:t>
            </a:r>
            <a:endParaRPr lang="en-US" sz="1000" dirty="0">
              <a:solidFill>
                <a:srgbClr val="002060"/>
              </a:solidFill>
            </a:endParaRPr>
          </a:p>
          <a:p>
            <a:pPr rtl="0"/>
            <a:r>
              <a:rPr lang="fr-FR" sz="1000" dirty="0">
                <a:solidFill>
                  <a:srgbClr val="002060"/>
                </a:solidFill>
              </a:rPr>
              <a:t>Q71.6	Main en pince de homard</a:t>
            </a:r>
            <a:endParaRPr lang="en-US" sz="1000" dirty="0">
              <a:solidFill>
                <a:srgbClr val="002060"/>
              </a:solidFill>
            </a:endParaRPr>
          </a:p>
          <a:p>
            <a:pPr marL="0" indent="0" rtl="0">
              <a:buNone/>
            </a:pPr>
            <a:r>
              <a:rPr lang="fr-FR" sz="1000" dirty="0">
                <a:solidFill>
                  <a:srgbClr val="002060"/>
                </a:solidFill>
              </a:rPr>
              <a:t>                          </a:t>
            </a:r>
            <a:r>
              <a:rPr lang="fr-FR" sz="1000" dirty="0" err="1">
                <a:solidFill>
                  <a:srgbClr val="002060"/>
                </a:solidFill>
              </a:rPr>
              <a:t>Ectrodactylie</a:t>
            </a:r>
            <a:r>
              <a:rPr lang="fr-FR" sz="1000" dirty="0">
                <a:solidFill>
                  <a:srgbClr val="002060"/>
                </a:solidFill>
              </a:rPr>
              <a:t> de la main</a:t>
            </a:r>
            <a:endParaRPr lang="en-US" sz="1000" dirty="0">
              <a:solidFill>
                <a:srgbClr val="002060"/>
              </a:solidFill>
            </a:endParaRPr>
          </a:p>
          <a:p>
            <a:pPr marL="0" indent="0" rtl="0">
              <a:buNone/>
            </a:pPr>
            <a:r>
              <a:rPr lang="fr-FR" sz="1000" dirty="0">
                <a:solidFill>
                  <a:srgbClr val="002060"/>
                </a:solidFill>
              </a:rPr>
              <a:t>                          Main en fourche congénitale</a:t>
            </a:r>
            <a:endParaRPr lang="en-US" sz="1000" dirty="0">
              <a:solidFill>
                <a:srgbClr val="002060"/>
              </a:solidFill>
            </a:endParaRPr>
          </a:p>
          <a:p>
            <a:pPr rtl="0"/>
            <a:r>
              <a:rPr lang="fr-FR" sz="1000" dirty="0">
                <a:solidFill>
                  <a:srgbClr val="002060"/>
                </a:solidFill>
              </a:rPr>
              <a:t>Q71.8	Autres anomalies réductionnelles d’un ou des deux membre(s) supérieur(s)</a:t>
            </a:r>
            <a:endParaRPr lang="en-US" sz="1000" dirty="0">
              <a:solidFill>
                <a:srgbClr val="002060"/>
              </a:solidFill>
            </a:endParaRPr>
          </a:p>
          <a:p>
            <a:pPr marL="0" indent="0" rtl="0">
              <a:buNone/>
            </a:pPr>
            <a:r>
              <a:rPr lang="fr-FR" sz="1000" dirty="0">
                <a:solidFill>
                  <a:srgbClr val="002060"/>
                </a:solidFill>
              </a:rPr>
              <a:t>                           Raccourcissement congénital d’un ou des deux membre(s) supérieur(s)</a:t>
            </a:r>
            <a:endParaRPr lang="en-US" sz="1000" dirty="0">
              <a:solidFill>
                <a:srgbClr val="002060"/>
              </a:solidFill>
            </a:endParaRPr>
          </a:p>
          <a:p>
            <a:pPr rtl="0"/>
            <a:r>
              <a:rPr lang="fr-FR" sz="1000" dirty="0">
                <a:solidFill>
                  <a:srgbClr val="002060"/>
                </a:solidFill>
              </a:rPr>
              <a:t>Q71.9	Malformation de réduction d’un membre supérieur, non spécifié</a:t>
            </a:r>
            <a:endParaRPr lang="en-US" sz="1000" dirty="0">
              <a:solidFill>
                <a:srgbClr val="002060"/>
              </a:solidFill>
            </a:endParaRPr>
          </a:p>
        </p:txBody>
      </p:sp>
    </p:spTree>
    <p:extLst>
      <p:ext uri="{BB962C8B-B14F-4D97-AF65-F5344CB8AC3E}">
        <p14:creationId xmlns:p14="http://schemas.microsoft.com/office/powerpoint/2010/main" xmlns="" val="579142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rtlCol="0">
            <a:spAutoFit/>
          </a:bodyPr>
          <a:lstStyle/>
          <a:p>
            <a:pPr>
              <a:defRPr/>
            </a:pPr>
            <a:r>
              <a:rPr lang="fr-FR" sz="1100" b="1" dirty="0">
                <a:solidFill>
                  <a:srgbClr val="0F56DC"/>
                </a:solidFill>
                <a:latin typeface="Calibri" pitchFamily="34" charset="0"/>
              </a:rPr>
              <a:t>Malformations congénitales des membres                                                                                                                                                                                    </a:t>
            </a:r>
            <a:r>
              <a:rPr lang="fr-FR" sz="1000" dirty="0">
                <a:solidFill>
                  <a:srgbClr val="0F56DC"/>
                </a:solidFill>
                <a:latin typeface="Calibri" pitchFamily="34" charset="0"/>
              </a:rPr>
              <a:t>|  </a:t>
            </a:r>
            <a:fld id="{4F5FC554-56D4-46C3-91CC-42DA98CF391D}" type="slidenum">
              <a:rPr lang="en-US" sz="1000">
                <a:solidFill>
                  <a:srgbClr val="0F56DC"/>
                </a:solidFill>
                <a:latin typeface="Calibri" pitchFamily="34" charset="0"/>
              </a:rPr>
              <a:pPr>
                <a:defRPr/>
              </a:pPr>
              <a:t>22</a:t>
            </a:fld>
            <a:endParaRPr lang="en-US" sz="1000" dirty="0">
              <a:solidFill>
                <a:srgbClr val="0F56DC"/>
              </a:solidFill>
              <a:latin typeface="Calibri" pitchFamily="34" charset="0"/>
            </a:endParaRPr>
          </a:p>
        </p:txBody>
      </p:sp>
      <p:sp>
        <p:nvSpPr>
          <p:cNvPr id="2" name="Title 1"/>
          <p:cNvSpPr>
            <a:spLocks noGrp="1"/>
          </p:cNvSpPr>
          <p:nvPr>
            <p:ph type="title"/>
          </p:nvPr>
        </p:nvSpPr>
        <p:spPr>
          <a:xfrm>
            <a:off x="465137" y="44624"/>
            <a:ext cx="8229600" cy="1143000"/>
          </a:xfrm>
        </p:spPr>
        <p:txBody>
          <a:bodyPr rtlCol="0">
            <a:noAutofit/>
          </a:bodyPr>
          <a:lstStyle/>
          <a:p>
            <a:pPr rtl="0"/>
            <a:r>
              <a:rPr lang="fr-FR" sz="3600" dirty="0">
                <a:solidFill>
                  <a:srgbClr val="002060"/>
                </a:solidFill>
              </a:rPr>
              <a:t>Codes ICD-10 pertinents et recommandations RCPCH</a:t>
            </a:r>
            <a:endParaRPr lang="en-US" sz="3600" dirty="0">
              <a:solidFill>
                <a:srgbClr val="002060"/>
              </a:solidFill>
            </a:endParaRPr>
          </a:p>
        </p:txBody>
      </p:sp>
      <p:sp>
        <p:nvSpPr>
          <p:cNvPr id="3" name="Content Placeholder 2"/>
          <p:cNvSpPr>
            <a:spLocks noGrp="1"/>
          </p:cNvSpPr>
          <p:nvPr>
            <p:ph idx="1"/>
          </p:nvPr>
        </p:nvSpPr>
        <p:spPr>
          <a:xfrm>
            <a:off x="228600" y="1196752"/>
            <a:ext cx="8807896" cy="5040560"/>
          </a:xfrm>
        </p:spPr>
        <p:txBody>
          <a:bodyPr rtlCol="0">
            <a:noAutofit/>
          </a:bodyPr>
          <a:lstStyle/>
          <a:p>
            <a:pPr marL="0" indent="0" rtl="0">
              <a:buNone/>
            </a:pPr>
            <a:r>
              <a:rPr lang="fr-FR" sz="1800" dirty="0">
                <a:solidFill>
                  <a:srgbClr val="002060"/>
                </a:solidFill>
              </a:rPr>
              <a:t>Malformation de réduction des membres inférieurs</a:t>
            </a:r>
          </a:p>
          <a:p>
            <a:pPr rtl="0"/>
            <a:r>
              <a:rPr lang="fr-FR" sz="1100" dirty="0">
                <a:solidFill>
                  <a:srgbClr val="002060"/>
                </a:solidFill>
              </a:rPr>
              <a:t>Q72	Anomalies réductionnelles des membres inférieurs (évitez d’utiliser ce code général si des renseignements plus précis sont disponibles)</a:t>
            </a:r>
          </a:p>
          <a:p>
            <a:pPr rtl="0"/>
            <a:r>
              <a:rPr lang="fr-FR" sz="1100" dirty="0">
                <a:solidFill>
                  <a:srgbClr val="002060"/>
                </a:solidFill>
              </a:rPr>
              <a:t>Q72.0	Absence totale congénitale d’un ou des deux membre(s) inférieur(s)</a:t>
            </a:r>
          </a:p>
          <a:p>
            <a:pPr marL="0" indent="0" rtl="0">
              <a:buNone/>
            </a:pPr>
            <a:r>
              <a:rPr lang="fr-FR" sz="1100" dirty="0">
                <a:solidFill>
                  <a:srgbClr val="002060"/>
                </a:solidFill>
              </a:rPr>
              <a:t>                        Amélie d’un membre inférieur</a:t>
            </a:r>
          </a:p>
          <a:p>
            <a:pPr rtl="0"/>
            <a:r>
              <a:rPr lang="fr-FR" sz="1100" dirty="0">
                <a:solidFill>
                  <a:srgbClr val="002060"/>
                </a:solidFill>
              </a:rPr>
              <a:t>Q72.1	Absence congénitale de la cuisse et de la partie inférieure de la jambe avec présence du pied</a:t>
            </a:r>
          </a:p>
          <a:p>
            <a:pPr marL="0" indent="0" rtl="0">
              <a:buNone/>
            </a:pPr>
            <a:r>
              <a:rPr lang="fr-FR" sz="1100" dirty="0">
                <a:solidFill>
                  <a:srgbClr val="002060"/>
                </a:solidFill>
              </a:rPr>
              <a:t>                         Phocomélie d’un membre inférieur</a:t>
            </a:r>
          </a:p>
          <a:p>
            <a:pPr rtl="0"/>
            <a:r>
              <a:rPr lang="fr-FR" sz="1100" dirty="0">
                <a:solidFill>
                  <a:srgbClr val="002060"/>
                </a:solidFill>
              </a:rPr>
              <a:t>Q72.2	Absence congénitale des pieds et des parties inférieures des jambes</a:t>
            </a:r>
          </a:p>
          <a:p>
            <a:pPr rtl="0"/>
            <a:r>
              <a:rPr lang="fr-FR" sz="1100" dirty="0">
                <a:solidFill>
                  <a:srgbClr val="002060"/>
                </a:solidFill>
              </a:rPr>
              <a:t>Q72.3	Absence congénitale des pieds et d’un ou plusieurs orteil(s)</a:t>
            </a:r>
          </a:p>
          <a:p>
            <a:pPr rtl="0"/>
            <a:r>
              <a:rPr lang="fr-FR" sz="1100" dirty="0">
                <a:solidFill>
                  <a:srgbClr val="002060"/>
                </a:solidFill>
              </a:rPr>
              <a:t>Q72.30	Absence congénitale ou hypoplasie d’un ou de plusieurs orteil(s) avec le reste du pied intact</a:t>
            </a:r>
          </a:p>
          <a:p>
            <a:pPr marL="0" indent="0" rtl="0">
              <a:buNone/>
            </a:pPr>
            <a:r>
              <a:rPr lang="fr-FR" sz="1100" dirty="0">
                <a:solidFill>
                  <a:srgbClr val="002060"/>
                </a:solidFill>
              </a:rPr>
              <a:t>                        </a:t>
            </a:r>
            <a:r>
              <a:rPr lang="fr-FR" sz="1100" dirty="0" err="1">
                <a:solidFill>
                  <a:srgbClr val="002060"/>
                </a:solidFill>
              </a:rPr>
              <a:t>Aphalangie</a:t>
            </a:r>
            <a:r>
              <a:rPr lang="fr-FR" sz="1100" dirty="0">
                <a:solidFill>
                  <a:srgbClr val="002060"/>
                </a:solidFill>
              </a:rPr>
              <a:t> : absence d’une phalange (un os individuel dans un orteil) ou de plusieurs phalanges</a:t>
            </a:r>
          </a:p>
          <a:p>
            <a:pPr marL="0" indent="0" rtl="0">
              <a:buNone/>
            </a:pPr>
            <a:r>
              <a:rPr lang="fr-FR" sz="1100" dirty="0">
                <a:solidFill>
                  <a:srgbClr val="002060"/>
                </a:solidFill>
              </a:rPr>
              <a:t>                        </a:t>
            </a:r>
            <a:r>
              <a:rPr lang="fr-FR" sz="1100" dirty="0" err="1">
                <a:solidFill>
                  <a:srgbClr val="002060"/>
                </a:solidFill>
              </a:rPr>
              <a:t>Adactylie</a:t>
            </a:r>
            <a:r>
              <a:rPr lang="fr-FR" sz="1100" dirty="0">
                <a:solidFill>
                  <a:srgbClr val="002060"/>
                </a:solidFill>
              </a:rPr>
              <a:t> : absence d’orteils (fait généralement référence à tous les orteils d’un pied, bien que des tissus mous sans os puissent être 	présents)</a:t>
            </a:r>
          </a:p>
          <a:p>
            <a:pPr marL="0" indent="0" rtl="0">
              <a:buNone/>
            </a:pPr>
            <a:r>
              <a:rPr lang="fr-FR" sz="1100" dirty="0">
                <a:solidFill>
                  <a:srgbClr val="002060"/>
                </a:solidFill>
              </a:rPr>
              <a:t>                        Oligodactylie : moins de 10 orteils complets</a:t>
            </a:r>
          </a:p>
          <a:p>
            <a:pPr rtl="0"/>
            <a:r>
              <a:rPr lang="fr-FR" sz="1100" dirty="0">
                <a:solidFill>
                  <a:srgbClr val="002060"/>
                </a:solidFill>
              </a:rPr>
              <a:t>Q72.31	Absence ou hypoplasie du premier orteil avec présence des autres orteils</a:t>
            </a:r>
          </a:p>
          <a:p>
            <a:pPr rtl="0"/>
            <a:r>
              <a:rPr lang="fr-FR" sz="1100" dirty="0">
                <a:solidFill>
                  <a:srgbClr val="002060"/>
                </a:solidFill>
              </a:rPr>
              <a:t>Q72.4	Malformation de réduction longitudinale du fémur (communément appelée aplasie/hypoplasie fémorale)</a:t>
            </a:r>
          </a:p>
          <a:p>
            <a:pPr marL="0" indent="0" rtl="0">
              <a:buNone/>
            </a:pPr>
            <a:r>
              <a:rPr lang="fr-FR" sz="1100" dirty="0">
                <a:solidFill>
                  <a:srgbClr val="002060"/>
                </a:solidFill>
              </a:rPr>
              <a:t>                        Malformation focale fémorale proximale</a:t>
            </a:r>
          </a:p>
          <a:p>
            <a:pPr rtl="0"/>
            <a:r>
              <a:rPr lang="fr-FR" sz="1100" dirty="0">
                <a:solidFill>
                  <a:srgbClr val="002060"/>
                </a:solidFill>
              </a:rPr>
              <a:t>Q72.5	Malformation de réduction longitudinale du tibia</a:t>
            </a:r>
          </a:p>
          <a:p>
            <a:pPr marL="0" indent="0" rtl="0">
              <a:buNone/>
            </a:pPr>
            <a:r>
              <a:rPr lang="fr-FR" sz="1100" dirty="0">
                <a:solidFill>
                  <a:srgbClr val="002060"/>
                </a:solidFill>
              </a:rPr>
              <a:t>                        Aplasie/hypoplasie du tibia</a:t>
            </a:r>
          </a:p>
          <a:p>
            <a:pPr rtl="0"/>
            <a:r>
              <a:rPr lang="fr-FR" sz="1100" dirty="0">
                <a:solidFill>
                  <a:srgbClr val="002060"/>
                </a:solidFill>
              </a:rPr>
              <a:t>Q72.6	Malformation de réduction longitudinale du péroné</a:t>
            </a:r>
          </a:p>
          <a:p>
            <a:pPr marL="0" indent="0" rtl="0">
              <a:buNone/>
            </a:pPr>
            <a:r>
              <a:rPr lang="fr-FR" sz="1100" dirty="0">
                <a:solidFill>
                  <a:srgbClr val="002060"/>
                </a:solidFill>
              </a:rPr>
              <a:t>                        Aplasie/hypoplasie du péroné</a:t>
            </a:r>
          </a:p>
          <a:p>
            <a:pPr rtl="0"/>
            <a:r>
              <a:rPr lang="fr-FR" sz="1100" dirty="0">
                <a:solidFill>
                  <a:srgbClr val="002060"/>
                </a:solidFill>
              </a:rPr>
              <a:t>Q72.7	</a:t>
            </a:r>
            <a:r>
              <a:rPr lang="fr-FR" sz="1100" dirty="0" err="1">
                <a:solidFill>
                  <a:srgbClr val="002060"/>
                </a:solidFill>
              </a:rPr>
              <a:t>Ectrodactylie</a:t>
            </a:r>
            <a:r>
              <a:rPr lang="fr-FR" sz="1100" dirty="0">
                <a:solidFill>
                  <a:srgbClr val="002060"/>
                </a:solidFill>
              </a:rPr>
              <a:t> du pied</a:t>
            </a:r>
          </a:p>
          <a:p>
            <a:pPr rtl="0"/>
            <a:r>
              <a:rPr lang="fr-FR" sz="1100" dirty="0">
                <a:solidFill>
                  <a:srgbClr val="002060"/>
                </a:solidFill>
              </a:rPr>
              <a:t>Q72.8	Autres anomalies réductionnelles d’un ou des deux membre(s) inférieur(s)</a:t>
            </a:r>
          </a:p>
          <a:p>
            <a:pPr marL="0" indent="0" rtl="0">
              <a:buNone/>
            </a:pPr>
            <a:r>
              <a:rPr lang="fr-FR" sz="1100" dirty="0">
                <a:solidFill>
                  <a:srgbClr val="002060"/>
                </a:solidFill>
              </a:rPr>
              <a:t>                        Raccourcissement congénital d’un ou des deux membre(s) inférieur(s)</a:t>
            </a:r>
          </a:p>
          <a:p>
            <a:pPr rtl="0"/>
            <a:r>
              <a:rPr lang="fr-FR" sz="1100" dirty="0">
                <a:solidFill>
                  <a:srgbClr val="002060"/>
                </a:solidFill>
              </a:rPr>
              <a:t>Q72.9	Malformation de réduction d’un membre supérieur, sans précision</a:t>
            </a:r>
          </a:p>
          <a:p>
            <a:pPr rtl="0"/>
            <a:endParaRPr lang="en-US" sz="1100" dirty="0">
              <a:solidFill>
                <a:srgbClr val="002060"/>
              </a:solidFill>
            </a:endParaRPr>
          </a:p>
          <a:p>
            <a:pPr rtl="0"/>
            <a:endParaRPr lang="en-US" sz="1200" dirty="0">
              <a:solidFill>
                <a:srgbClr val="002060"/>
              </a:solidFill>
            </a:endParaRPr>
          </a:p>
        </p:txBody>
      </p:sp>
    </p:spTree>
    <p:extLst>
      <p:ext uri="{BB962C8B-B14F-4D97-AF65-F5344CB8AC3E}">
        <p14:creationId xmlns:p14="http://schemas.microsoft.com/office/powerpoint/2010/main" xmlns="" val="836348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rtlCol="0">
            <a:spAutoFit/>
          </a:bodyPr>
          <a:lstStyle/>
          <a:p>
            <a:pPr>
              <a:defRPr/>
            </a:pPr>
            <a:r>
              <a:rPr lang="fr-FR" sz="1100" b="1" dirty="0">
                <a:solidFill>
                  <a:srgbClr val="0F56DC"/>
                </a:solidFill>
                <a:latin typeface="Calibri" pitchFamily="34" charset="0"/>
              </a:rPr>
              <a:t>Malformations congénitales des membres                                                                                                                                                                                    </a:t>
            </a:r>
            <a:r>
              <a:rPr lang="fr-FR" sz="1000" dirty="0">
                <a:solidFill>
                  <a:srgbClr val="0F56DC"/>
                </a:solidFill>
                <a:latin typeface="Calibri" pitchFamily="34" charset="0"/>
              </a:rPr>
              <a:t>|  </a:t>
            </a:r>
            <a:fld id="{4F5FC554-56D4-46C3-91CC-42DA98CF391D}" type="slidenum">
              <a:rPr lang="en-US" sz="1000">
                <a:solidFill>
                  <a:srgbClr val="0F56DC"/>
                </a:solidFill>
                <a:latin typeface="Calibri" pitchFamily="34" charset="0"/>
              </a:rPr>
              <a:pPr>
                <a:defRPr/>
              </a:pPr>
              <a:t>23</a:t>
            </a:fld>
            <a:endParaRPr lang="en-US" sz="1000" dirty="0">
              <a:solidFill>
                <a:srgbClr val="0F56DC"/>
              </a:solidFill>
              <a:latin typeface="Calibri" pitchFamily="34" charset="0"/>
            </a:endParaRPr>
          </a:p>
        </p:txBody>
      </p:sp>
      <p:sp>
        <p:nvSpPr>
          <p:cNvPr id="2" name="Title 1"/>
          <p:cNvSpPr>
            <a:spLocks noGrp="1"/>
          </p:cNvSpPr>
          <p:nvPr>
            <p:ph type="title"/>
          </p:nvPr>
        </p:nvSpPr>
        <p:spPr/>
        <p:txBody>
          <a:bodyPr rtlCol="0">
            <a:noAutofit/>
          </a:bodyPr>
          <a:lstStyle/>
          <a:p>
            <a:pPr rtl="0"/>
            <a:r>
              <a:rPr lang="fr-FR" sz="3600" dirty="0">
                <a:solidFill>
                  <a:srgbClr val="002060"/>
                </a:solidFill>
              </a:rPr>
              <a:t>Codes ICD-10 pertinents et recommandations RCPCH (suite)</a:t>
            </a:r>
            <a:endParaRPr lang="en-US" sz="3600" dirty="0">
              <a:solidFill>
                <a:srgbClr val="002060"/>
              </a:solidFill>
            </a:endParaRPr>
          </a:p>
        </p:txBody>
      </p:sp>
      <p:sp>
        <p:nvSpPr>
          <p:cNvPr id="3" name="Content Placeholder 2"/>
          <p:cNvSpPr>
            <a:spLocks noGrp="1"/>
          </p:cNvSpPr>
          <p:nvPr>
            <p:ph idx="1"/>
          </p:nvPr>
        </p:nvSpPr>
        <p:spPr/>
        <p:txBody>
          <a:bodyPr rtlCol="0"/>
          <a:lstStyle/>
          <a:p>
            <a:pPr marL="0" indent="0" rtl="0">
              <a:buNone/>
            </a:pPr>
            <a:r>
              <a:rPr lang="fr-FR" sz="1600">
                <a:solidFill>
                  <a:srgbClr val="002060"/>
                </a:solidFill>
              </a:rPr>
              <a:t>Malformation de réduction d’un membre non précisé</a:t>
            </a:r>
          </a:p>
          <a:p>
            <a:pPr rtl="0"/>
            <a:r>
              <a:rPr lang="fr-FR" sz="1600">
                <a:solidFill>
                  <a:srgbClr val="002060"/>
                </a:solidFill>
              </a:rPr>
              <a:t>Q73	Anomalies réductionnelles d’un membre non précisé (évitez d’utiliser ce code général si des renseignements plus précis sont disponibles)</a:t>
            </a:r>
          </a:p>
          <a:p>
            <a:pPr rtl="0"/>
            <a:r>
              <a:rPr lang="fr-FR" sz="1600">
                <a:solidFill>
                  <a:srgbClr val="002060"/>
                </a:solidFill>
              </a:rPr>
              <a:t>Q73.0	 Absence congénitale d’un ou plusieurs membres non précisé</a:t>
            </a:r>
          </a:p>
          <a:p>
            <a:pPr marL="0" indent="0" rtl="0">
              <a:buNone/>
            </a:pPr>
            <a:r>
              <a:rPr lang="fr-FR" sz="1600">
                <a:solidFill>
                  <a:srgbClr val="002060"/>
                </a:solidFill>
              </a:rPr>
              <a:t>                 Amélie (sans autres précisions)</a:t>
            </a:r>
          </a:p>
          <a:p>
            <a:pPr rtl="0"/>
            <a:r>
              <a:rPr lang="fr-FR" sz="1600">
                <a:solidFill>
                  <a:srgbClr val="002060"/>
                </a:solidFill>
              </a:rPr>
              <a:t>Q73.1  Phocomélie, membre(s) non précisé(s)</a:t>
            </a:r>
          </a:p>
          <a:p>
            <a:pPr marL="0" indent="0" rtl="0">
              <a:buNone/>
            </a:pPr>
            <a:r>
              <a:rPr lang="fr-FR" sz="1600">
                <a:solidFill>
                  <a:srgbClr val="002060"/>
                </a:solidFill>
              </a:rPr>
              <a:t>                  Phocomélie (sans autres précisions)</a:t>
            </a:r>
          </a:p>
          <a:p>
            <a:pPr rtl="0"/>
            <a:r>
              <a:rPr lang="fr-FR" sz="1600">
                <a:solidFill>
                  <a:srgbClr val="002060"/>
                </a:solidFill>
              </a:rPr>
              <a:t>Q73.8	  Autres anomalies réductionnelles d’un ou des deux membre(s) non spécifié(s)</a:t>
            </a:r>
          </a:p>
          <a:p>
            <a:pPr marL="0" indent="0" rtl="0">
              <a:buNone/>
            </a:pPr>
            <a:r>
              <a:rPr lang="fr-FR" sz="1600">
                <a:solidFill>
                  <a:srgbClr val="002060"/>
                </a:solidFill>
              </a:rPr>
              <a:t>                      Déformation longitudinale d’un ou des deux membre(s) non précisé(s)</a:t>
            </a:r>
          </a:p>
          <a:p>
            <a:pPr marL="0" indent="0" rtl="0">
              <a:buNone/>
            </a:pPr>
            <a:r>
              <a:rPr lang="fr-FR" sz="1600">
                <a:solidFill>
                  <a:srgbClr val="002060"/>
                </a:solidFill>
              </a:rPr>
              <a:t>                      Ectromélie (sans autres précisions)</a:t>
            </a:r>
          </a:p>
          <a:p>
            <a:pPr marL="0" indent="0" rtl="0">
              <a:buNone/>
            </a:pPr>
            <a:r>
              <a:rPr lang="fr-FR" sz="1600">
                <a:solidFill>
                  <a:srgbClr val="002060"/>
                </a:solidFill>
              </a:rPr>
              <a:t>                      Hémimélie (sans autres précisions)</a:t>
            </a:r>
          </a:p>
          <a:p>
            <a:pPr marL="0" indent="0" rtl="0">
              <a:buNone/>
            </a:pPr>
            <a:r>
              <a:rPr lang="fr-FR" sz="1600">
                <a:solidFill>
                  <a:srgbClr val="002060"/>
                </a:solidFill>
              </a:rPr>
              <a:t>                      Malformation (sans autres précisions)</a:t>
            </a:r>
          </a:p>
          <a:p>
            <a:pPr rtl="0"/>
            <a:r>
              <a:rPr lang="fr-FR" sz="1600">
                <a:solidFill>
                  <a:srgbClr val="002060"/>
                </a:solidFill>
              </a:rPr>
              <a:t>Q73.80 Absence de doigts, sans autres précisions</a:t>
            </a:r>
          </a:p>
          <a:p>
            <a:pPr marL="0" indent="0" rtl="0">
              <a:buNone/>
            </a:pPr>
            <a:endParaRPr lang="en-US" sz="1600" dirty="0">
              <a:solidFill>
                <a:srgbClr val="002060"/>
              </a:solidFill>
            </a:endParaRPr>
          </a:p>
          <a:p>
            <a:pPr rtl="0"/>
            <a:endParaRPr lang="en-US" sz="1600" dirty="0">
              <a:solidFill>
                <a:srgbClr val="002060"/>
              </a:solidFill>
            </a:endParaRPr>
          </a:p>
        </p:txBody>
      </p:sp>
    </p:spTree>
    <p:extLst>
      <p:ext uri="{BB962C8B-B14F-4D97-AF65-F5344CB8AC3E}">
        <p14:creationId xmlns:p14="http://schemas.microsoft.com/office/powerpoint/2010/main" xmlns="" val="2869838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rtlCol="0">
            <a:spAutoFit/>
          </a:bodyPr>
          <a:lstStyle/>
          <a:p>
            <a:pPr>
              <a:defRPr/>
            </a:pPr>
            <a:r>
              <a:rPr lang="fr-FR" sz="1100" b="1" dirty="0">
                <a:solidFill>
                  <a:srgbClr val="0F56DC"/>
                </a:solidFill>
                <a:latin typeface="Calibri" pitchFamily="34" charset="0"/>
              </a:rPr>
              <a:t>Malformations congénitales des membres                                                                                                                                                                                    </a:t>
            </a:r>
            <a:r>
              <a:rPr lang="fr-FR" sz="1000" dirty="0">
                <a:solidFill>
                  <a:srgbClr val="0F56DC"/>
                </a:solidFill>
                <a:latin typeface="Calibri" pitchFamily="34" charset="0"/>
              </a:rPr>
              <a:t>|  </a:t>
            </a:r>
            <a:fld id="{4F5FC554-56D4-46C3-91CC-42DA98CF391D}" type="slidenum">
              <a:rPr lang="en-US" sz="1000">
                <a:solidFill>
                  <a:srgbClr val="0F56DC"/>
                </a:solidFill>
                <a:latin typeface="Calibri" pitchFamily="34" charset="0"/>
              </a:rPr>
              <a:pPr>
                <a:defRPr/>
              </a:pPr>
              <a:t>24</a:t>
            </a:fld>
            <a:endParaRPr lang="en-US" sz="1000" dirty="0">
              <a:solidFill>
                <a:srgbClr val="0F56DC"/>
              </a:solidFill>
              <a:latin typeface="Calibri" pitchFamily="34" charset="0"/>
            </a:endParaRPr>
          </a:p>
        </p:txBody>
      </p:sp>
      <p:sp>
        <p:nvSpPr>
          <p:cNvPr id="2" name="Title 1"/>
          <p:cNvSpPr>
            <a:spLocks noGrp="1"/>
          </p:cNvSpPr>
          <p:nvPr>
            <p:ph type="title"/>
          </p:nvPr>
        </p:nvSpPr>
        <p:spPr/>
        <p:txBody>
          <a:bodyPr rtlCol="0">
            <a:noAutofit/>
          </a:bodyPr>
          <a:lstStyle/>
          <a:p>
            <a:pPr rtl="0"/>
            <a:r>
              <a:rPr lang="fr-FR" sz="3600" dirty="0">
                <a:solidFill>
                  <a:srgbClr val="002060"/>
                </a:solidFill>
              </a:rPr>
              <a:t>Exclusions pour les codes ICD-10 pertinents et recommandations RCPCH </a:t>
            </a:r>
            <a:endParaRPr lang="en-US" sz="3600" dirty="0">
              <a:solidFill>
                <a:srgbClr val="002060"/>
              </a:solidFill>
            </a:endParaRPr>
          </a:p>
        </p:txBody>
      </p:sp>
      <p:sp>
        <p:nvSpPr>
          <p:cNvPr id="3" name="Content Placeholder 2"/>
          <p:cNvSpPr>
            <a:spLocks noGrp="1"/>
          </p:cNvSpPr>
          <p:nvPr>
            <p:ph idx="1"/>
          </p:nvPr>
        </p:nvSpPr>
        <p:spPr>
          <a:xfrm>
            <a:off x="457200" y="1600200"/>
            <a:ext cx="8229600" cy="4951566"/>
          </a:xfrm>
        </p:spPr>
        <p:txBody>
          <a:bodyPr rtlCol="0">
            <a:normAutofit fontScale="92500" lnSpcReduction="10000"/>
          </a:bodyPr>
          <a:lstStyle/>
          <a:p>
            <a:pPr marL="0" lvl="0" indent="0" rtl="0">
              <a:buClr>
                <a:srgbClr val="FFC000"/>
              </a:buClr>
              <a:buNone/>
            </a:pPr>
            <a:r>
              <a:rPr lang="fr-FR" sz="2800" dirty="0">
                <a:solidFill>
                  <a:srgbClr val="002060"/>
                </a:solidFill>
              </a:rPr>
              <a:t>Exclusions</a:t>
            </a:r>
            <a:endParaRPr lang="en-US" sz="2800" dirty="0">
              <a:solidFill>
                <a:srgbClr val="002060"/>
              </a:solidFill>
            </a:endParaRPr>
          </a:p>
          <a:p>
            <a:pPr lvl="0" rtl="0">
              <a:buClr>
                <a:srgbClr val="FFC000"/>
              </a:buClr>
            </a:pPr>
            <a:r>
              <a:rPr lang="fr-FR" sz="1800" dirty="0">
                <a:solidFill>
                  <a:srgbClr val="002060"/>
                </a:solidFill>
              </a:rPr>
              <a:t>Q77.0 – Q77.9, Q78.0 – Q78.9 Raccourcissement généralisé d’un membre, y compris 	dysplasie squelettique (</a:t>
            </a:r>
            <a:r>
              <a:rPr lang="fr-FR" sz="1800" dirty="0" err="1">
                <a:solidFill>
                  <a:srgbClr val="002060"/>
                </a:solidFill>
              </a:rPr>
              <a:t>ostéochondrodysplasies</a:t>
            </a:r>
            <a:r>
              <a:rPr lang="fr-FR" sz="1800" dirty="0">
                <a:solidFill>
                  <a:srgbClr val="002060"/>
                </a:solidFill>
              </a:rPr>
              <a:t>)      	     </a:t>
            </a:r>
            <a:endParaRPr lang="en-US" sz="1800" dirty="0">
              <a:solidFill>
                <a:srgbClr val="002060"/>
              </a:solidFill>
            </a:endParaRPr>
          </a:p>
          <a:p>
            <a:pPr lvl="0" rtl="0">
              <a:buClr>
                <a:srgbClr val="FFC000"/>
              </a:buClr>
            </a:pPr>
            <a:r>
              <a:rPr lang="fr-FR" sz="1800" dirty="0">
                <a:solidFill>
                  <a:srgbClr val="002060"/>
                </a:solidFill>
              </a:rPr>
              <a:t>Q79.80   Bride amniotique/bande de constriction - connue ou </a:t>
            </a:r>
            <a:r>
              <a:rPr lang="fr-FR" sz="1800" dirty="0" err="1">
                <a:solidFill>
                  <a:srgbClr val="002060"/>
                </a:solidFill>
              </a:rPr>
              <a:t>probable</a:t>
            </a:r>
            <a:r>
              <a:rPr lang="fr-FR" sz="1800" baseline="30000" dirty="0" err="1">
                <a:solidFill>
                  <a:srgbClr val="002060"/>
                </a:solidFill>
              </a:rPr>
              <a:t>a</a:t>
            </a:r>
            <a:endParaRPr lang="en-US" sz="1800" dirty="0">
              <a:solidFill>
                <a:srgbClr val="002060"/>
              </a:solidFill>
            </a:endParaRPr>
          </a:p>
          <a:p>
            <a:pPr lvl="0" rtl="0">
              <a:buClr>
                <a:srgbClr val="FFC000"/>
              </a:buClr>
            </a:pPr>
            <a:r>
              <a:rPr lang="fr-FR" sz="1800" dirty="0">
                <a:solidFill>
                  <a:srgbClr val="002060"/>
                </a:solidFill>
              </a:rPr>
              <a:t>Q84.6	    Hypoplasie des ongles</a:t>
            </a:r>
            <a:endParaRPr lang="en-US" sz="1800" dirty="0">
              <a:solidFill>
                <a:srgbClr val="002060"/>
              </a:solidFill>
            </a:endParaRPr>
          </a:p>
          <a:p>
            <a:pPr lvl="0" rtl="0">
              <a:buClr>
                <a:srgbClr val="FFC000"/>
              </a:buClr>
            </a:pPr>
            <a:r>
              <a:rPr lang="fr-FR" sz="1800" dirty="0">
                <a:solidFill>
                  <a:srgbClr val="002060"/>
                </a:solidFill>
              </a:rPr>
              <a:t>Q89.80 Malformation des extrémités inférieures avec dysgénésie caudale</a:t>
            </a:r>
            <a:endParaRPr lang="en-US" sz="1800" dirty="0">
              <a:solidFill>
                <a:srgbClr val="002060"/>
              </a:solidFill>
            </a:endParaRPr>
          </a:p>
          <a:p>
            <a:pPr lvl="0" rtl="0">
              <a:buClr>
                <a:srgbClr val="FFC000"/>
              </a:buClr>
            </a:pPr>
            <a:r>
              <a:rPr lang="fr-FR" sz="1800" dirty="0">
                <a:solidFill>
                  <a:srgbClr val="002060"/>
                </a:solidFill>
              </a:rPr>
              <a:t>Q87.2	    </a:t>
            </a:r>
            <a:r>
              <a:rPr lang="fr-FR" sz="1800" dirty="0" err="1">
                <a:solidFill>
                  <a:srgbClr val="002060"/>
                </a:solidFill>
              </a:rPr>
              <a:t>Sirénomélie</a:t>
            </a:r>
            <a:endParaRPr lang="en-US" sz="1800" dirty="0">
              <a:solidFill>
                <a:srgbClr val="002060"/>
              </a:solidFill>
            </a:endParaRPr>
          </a:p>
          <a:p>
            <a:pPr lvl="0" rtl="0">
              <a:buClr>
                <a:srgbClr val="FFC000"/>
              </a:buClr>
            </a:pPr>
            <a:r>
              <a:rPr lang="fr-FR" sz="1800" dirty="0">
                <a:solidFill>
                  <a:srgbClr val="002060"/>
                </a:solidFill>
              </a:rPr>
              <a:t>Tous les types de </a:t>
            </a:r>
            <a:r>
              <a:rPr lang="fr-FR" sz="1800" dirty="0" err="1">
                <a:solidFill>
                  <a:srgbClr val="002060"/>
                </a:solidFill>
              </a:rPr>
              <a:t>brachydactylie</a:t>
            </a:r>
            <a:r>
              <a:rPr lang="fr-FR" sz="1800" dirty="0">
                <a:solidFill>
                  <a:srgbClr val="002060"/>
                </a:solidFill>
              </a:rPr>
              <a:t> (aucun code ICD-10 associé)</a:t>
            </a:r>
          </a:p>
          <a:p>
            <a:pPr lvl="0" rtl="0">
              <a:buClr>
                <a:srgbClr val="FFC000"/>
              </a:buClr>
            </a:pPr>
            <a:r>
              <a:rPr lang="fr-FR" sz="1800" dirty="0">
                <a:solidFill>
                  <a:srgbClr val="002060"/>
                </a:solidFill>
              </a:rPr>
              <a:t>Membre court sans malformation ou forme anormale grave</a:t>
            </a:r>
          </a:p>
          <a:p>
            <a:pPr lvl="0" rtl="0">
              <a:buClr>
                <a:srgbClr val="FFC000"/>
              </a:buClr>
            </a:pPr>
            <a:r>
              <a:rPr lang="fr-FR" sz="1800" dirty="0">
                <a:solidFill>
                  <a:srgbClr val="002060"/>
                </a:solidFill>
              </a:rPr>
              <a:t>Absence de la phalange médiane du cinquième doigt ou petit doigt (Q68.1) ou d’orteils (mineur) </a:t>
            </a:r>
          </a:p>
          <a:p>
            <a:pPr marL="0" lvl="0" indent="0" rtl="0">
              <a:buClr>
                <a:srgbClr val="FFC000"/>
              </a:buClr>
              <a:buNone/>
            </a:pPr>
            <a:endParaRPr lang="en-US" sz="1800" dirty="0">
              <a:solidFill>
                <a:srgbClr val="002060"/>
              </a:solidFill>
            </a:endParaRPr>
          </a:p>
          <a:p>
            <a:pPr marL="0" lvl="0" indent="0" rtl="0">
              <a:buClr>
                <a:srgbClr val="FFC000"/>
              </a:buClr>
              <a:buNone/>
            </a:pPr>
            <a:endParaRPr lang="en-GB" sz="1800" baseline="30000" dirty="0">
              <a:solidFill>
                <a:srgbClr val="002060"/>
              </a:solidFill>
            </a:endParaRPr>
          </a:p>
          <a:p>
            <a:pPr marL="0" lvl="0" indent="0" rtl="0">
              <a:buClr>
                <a:srgbClr val="FFC000"/>
              </a:buClr>
              <a:buNone/>
            </a:pPr>
            <a:r>
              <a:rPr lang="fr-FR" sz="1800" baseline="30000" dirty="0" err="1">
                <a:solidFill>
                  <a:srgbClr val="002060"/>
                </a:solidFill>
              </a:rPr>
              <a:t>a</a:t>
            </a:r>
            <a:r>
              <a:rPr lang="fr-FR" sz="1800" dirty="0" err="1">
                <a:solidFill>
                  <a:srgbClr val="002060"/>
                </a:solidFill>
              </a:rPr>
              <a:t>L’ICBDSR</a:t>
            </a:r>
            <a:r>
              <a:rPr lang="fr-FR" sz="1800" dirty="0">
                <a:solidFill>
                  <a:srgbClr val="002060"/>
                </a:solidFill>
              </a:rPr>
              <a:t> recommande d’utiliser le code Q79.80 pour identifier la présence d’une bande amniotique. </a:t>
            </a:r>
            <a:endParaRPr lang="en-GB" sz="1800" dirty="0">
              <a:solidFill>
                <a:srgbClr val="002060"/>
              </a:solidFill>
            </a:endParaRPr>
          </a:p>
          <a:p>
            <a:pPr marL="0" lvl="0" indent="0" rtl="0">
              <a:buClr>
                <a:srgbClr val="FFC000"/>
              </a:buClr>
              <a:buNone/>
            </a:pPr>
            <a:r>
              <a:rPr lang="fr-FR" sz="1800" dirty="0">
                <a:solidFill>
                  <a:srgbClr val="002060"/>
                </a:solidFill>
              </a:rPr>
              <a:t>D’autres codes de malformation doivent également être utilisés pour les malformations congénitales spécifiées.</a:t>
            </a:r>
          </a:p>
          <a:p>
            <a:pPr marL="0" lvl="0" indent="0" rtl="0">
              <a:buClr>
                <a:srgbClr val="FFC000"/>
              </a:buClr>
              <a:buNone/>
            </a:pPr>
            <a:endParaRPr lang="en-US" sz="1800" dirty="0">
              <a:solidFill>
                <a:srgbClr val="002060"/>
              </a:solidFill>
            </a:endParaRPr>
          </a:p>
        </p:txBody>
      </p:sp>
    </p:spTree>
    <p:extLst>
      <p:ext uri="{BB962C8B-B14F-4D97-AF65-F5344CB8AC3E}">
        <p14:creationId xmlns:p14="http://schemas.microsoft.com/office/powerpoint/2010/main" xmlns="" val="3800525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9"/>
          <p:cNvSpPr txBox="1">
            <a:spLocks noChangeArrowheads="1"/>
          </p:cNvSpPr>
          <p:nvPr/>
        </p:nvSpPr>
        <p:spPr bwMode="auto">
          <a:xfrm>
            <a:off x="86221" y="6551766"/>
            <a:ext cx="8950275" cy="261610"/>
          </a:xfrm>
          <a:prstGeom prst="rect">
            <a:avLst/>
          </a:prstGeom>
          <a:solidFill>
            <a:schemeClr val="tx2">
              <a:lumMod val="20000"/>
              <a:lumOff val="80000"/>
            </a:schemeClr>
          </a:solidFill>
          <a:ln w="9525">
            <a:noFill/>
            <a:miter lim="800000"/>
            <a:headEnd/>
            <a:tailEnd/>
          </a:ln>
          <a:effectLst/>
        </p:spPr>
        <p:txBody>
          <a:bodyPr wrap="square" rtlCol="0">
            <a:spAutoFit/>
          </a:bodyPr>
          <a:lstStyle/>
          <a:p>
            <a:pPr>
              <a:defRPr/>
            </a:pPr>
            <a:r>
              <a:rPr lang="fr-FR" sz="1100" b="1" dirty="0">
                <a:solidFill>
                  <a:srgbClr val="0F56DC"/>
                </a:solidFill>
                <a:latin typeface="Calibri" pitchFamily="34" charset="0"/>
              </a:rPr>
              <a:t>Malformations congénitales des membres                                                                                                                                                                                    </a:t>
            </a:r>
            <a:r>
              <a:rPr lang="fr-FR" sz="1000" dirty="0">
                <a:solidFill>
                  <a:srgbClr val="0F56DC"/>
                </a:solidFill>
                <a:latin typeface="Calibri" pitchFamily="34" charset="0"/>
              </a:rPr>
              <a:t>|  </a:t>
            </a:r>
            <a:fld id="{4F5FC554-56D4-46C3-91CC-42DA98CF391D}" type="slidenum">
              <a:rPr lang="en-US" sz="1000">
                <a:solidFill>
                  <a:srgbClr val="0F56DC"/>
                </a:solidFill>
                <a:latin typeface="Calibri" pitchFamily="34" charset="0"/>
              </a:rPr>
              <a:pPr>
                <a:defRPr/>
              </a:pPr>
              <a:t>25</a:t>
            </a:fld>
            <a:endParaRPr lang="en-US" sz="1000" dirty="0">
              <a:solidFill>
                <a:srgbClr val="0F56DC"/>
              </a:solidFill>
              <a:latin typeface="Calibri" pitchFamily="34" charset="0"/>
            </a:endParaRPr>
          </a:p>
        </p:txBody>
      </p:sp>
      <p:sp>
        <p:nvSpPr>
          <p:cNvPr id="2" name="Titolo 1"/>
          <p:cNvSpPr>
            <a:spLocks noGrp="1"/>
          </p:cNvSpPr>
          <p:nvPr>
            <p:ph type="title"/>
          </p:nvPr>
        </p:nvSpPr>
        <p:spPr>
          <a:xfrm>
            <a:off x="-108520" y="53752"/>
            <a:ext cx="9505056" cy="998984"/>
          </a:xfrm>
        </p:spPr>
        <p:txBody>
          <a:bodyPr rtlCol="0">
            <a:noAutofit/>
          </a:bodyPr>
          <a:lstStyle/>
          <a:p>
            <a:pPr rtl="0"/>
            <a:r>
              <a:rPr lang="fr-FR" sz="2800" b="1" dirty="0">
                <a:solidFill>
                  <a:schemeClr val="tx2"/>
                </a:solidFill>
              </a:rPr>
              <a:t>Certaines malformations transversales terminales comme « </a:t>
            </a:r>
            <a:r>
              <a:rPr lang="fr-FR" sz="2800" b="1" dirty="0" smtClean="0">
                <a:solidFill>
                  <a:schemeClr val="tx2"/>
                </a:solidFill>
              </a:rPr>
              <a:t>disruptions</a:t>
            </a:r>
            <a:r>
              <a:rPr lang="fr-FR" sz="2800" b="1" dirty="0">
                <a:solidFill>
                  <a:schemeClr val="tx2"/>
                </a:solidFill>
              </a:rPr>
              <a:t> » </a:t>
            </a:r>
            <a:endParaRPr lang="en-US" sz="2800" b="1" dirty="0">
              <a:solidFill>
                <a:schemeClr val="tx2"/>
              </a:solidFill>
            </a:endParaRPr>
          </a:p>
        </p:txBody>
      </p:sp>
      <p:sp>
        <p:nvSpPr>
          <p:cNvPr id="4" name="CasellaDiTesto 3"/>
          <p:cNvSpPr txBox="1"/>
          <p:nvPr/>
        </p:nvSpPr>
        <p:spPr>
          <a:xfrm>
            <a:off x="2051720" y="1124744"/>
            <a:ext cx="6557268" cy="830997"/>
          </a:xfrm>
          <a:prstGeom prst="rect">
            <a:avLst/>
          </a:prstGeom>
          <a:solidFill>
            <a:srgbClr val="92D050"/>
          </a:solidFill>
        </p:spPr>
        <p:txBody>
          <a:bodyPr wrap="square" rtlCol="0">
            <a:spAutoFit/>
          </a:bodyPr>
          <a:lstStyle/>
          <a:p>
            <a:pPr rtl="0"/>
            <a:r>
              <a:rPr lang="fr-FR" sz="1600" dirty="0">
                <a:solidFill>
                  <a:srgbClr val="002060"/>
                </a:solidFill>
              </a:rPr>
              <a:t>Certaines malformations transversales ne sont </a:t>
            </a:r>
            <a:r>
              <a:rPr lang="fr-FR" sz="1600" b="1" dirty="0">
                <a:solidFill>
                  <a:srgbClr val="002060"/>
                </a:solidFill>
              </a:rPr>
              <a:t>pas</a:t>
            </a:r>
            <a:r>
              <a:rPr lang="fr-FR" sz="1600" dirty="0">
                <a:solidFill>
                  <a:srgbClr val="002060"/>
                </a:solidFill>
              </a:rPr>
              <a:t> des « </a:t>
            </a:r>
            <a:r>
              <a:rPr lang="fr-FR" sz="1600" b="1" dirty="0">
                <a:solidFill>
                  <a:srgbClr val="002060"/>
                </a:solidFill>
              </a:rPr>
              <a:t>malformations</a:t>
            </a:r>
            <a:r>
              <a:rPr lang="fr-FR" sz="1600" dirty="0">
                <a:solidFill>
                  <a:srgbClr val="002060"/>
                </a:solidFill>
              </a:rPr>
              <a:t> » mais des « </a:t>
            </a:r>
            <a:r>
              <a:rPr lang="en" sz="1600" b="1" dirty="0">
                <a:solidFill>
                  <a:srgbClr val="002060"/>
                </a:solidFill>
              </a:rPr>
              <a:t>disruptions</a:t>
            </a:r>
            <a:r>
              <a:rPr lang="en" sz="1600" dirty="0">
                <a:solidFill>
                  <a:srgbClr val="002060"/>
                </a:solidFill>
              </a:rPr>
              <a:t> », probablement en raison de perturbations vasculaires et/ou hypovascularisation ou de rupture/bride amniotique</a:t>
            </a:r>
            <a:endParaRPr lang="en-US" sz="1600" dirty="0">
              <a:solidFill>
                <a:srgbClr val="002060"/>
              </a:solidFill>
            </a:endParaRPr>
          </a:p>
        </p:txBody>
      </p:sp>
      <p:pic>
        <p:nvPicPr>
          <p:cNvPr id="6" name="Segnaposto contenuto 3" descr="picture of tranverse limb deficiencies as 'disruptions' on the foot"/>
          <p:cNvPicPr>
            <a:picLocks noGrp="1" noChangeAspect="1"/>
          </p:cNvPicPr>
          <p:nvPr>
            <p:ph idx="1"/>
          </p:nvPr>
        </p:nvPicPr>
        <p:blipFill>
          <a:blip r:embed="rId3" cstate="print"/>
          <a:stretch>
            <a:fillRect/>
          </a:stretch>
        </p:blipFill>
        <p:spPr>
          <a:xfrm>
            <a:off x="2051720" y="2420888"/>
            <a:ext cx="3905966" cy="2058451"/>
          </a:xfrm>
        </p:spPr>
      </p:pic>
      <p:sp>
        <p:nvSpPr>
          <p:cNvPr id="7" name="CasellaDiTesto 6"/>
          <p:cNvSpPr txBox="1"/>
          <p:nvPr/>
        </p:nvSpPr>
        <p:spPr>
          <a:xfrm>
            <a:off x="2289076" y="4566642"/>
            <a:ext cx="3024336" cy="230832"/>
          </a:xfrm>
          <a:prstGeom prst="rect">
            <a:avLst/>
          </a:prstGeom>
          <a:noFill/>
        </p:spPr>
        <p:txBody>
          <a:bodyPr wrap="square" rtlCol="0">
            <a:spAutoFit/>
          </a:bodyPr>
          <a:lstStyle/>
          <a:p>
            <a:pPr rtl="0"/>
            <a:r>
              <a:rPr lang="fr-FR" sz="900">
                <a:solidFill>
                  <a:srgbClr val="002060"/>
                </a:solidFill>
              </a:rPr>
              <a:t>Sadler TW. Langman’s Medical Embryology 12th Ed.. 2012</a:t>
            </a:r>
            <a:endParaRPr lang="en-US" sz="900" dirty="0">
              <a:solidFill>
                <a:srgbClr val="002060"/>
              </a:solidFill>
            </a:endParaRPr>
          </a:p>
        </p:txBody>
      </p:sp>
      <p:grpSp>
        <p:nvGrpSpPr>
          <p:cNvPr id="3" name="Gruppo 9" descr="picture of tranverse limb deficiency as 'disruptions' on the hand"/>
          <p:cNvGrpSpPr/>
          <p:nvPr/>
        </p:nvGrpSpPr>
        <p:grpSpPr>
          <a:xfrm>
            <a:off x="6160716" y="2492896"/>
            <a:ext cx="2448272" cy="2000494"/>
            <a:chOff x="6516216" y="1653822"/>
            <a:chExt cx="2448272" cy="2000494"/>
          </a:xfrm>
        </p:grpSpPr>
        <p:pic>
          <p:nvPicPr>
            <p:cNvPr id="9218" name="Picture 2" descr="picture of a transverse limb deficiency as a 'disruption' on the hand"/>
            <p:cNvPicPr>
              <a:picLocks noChangeAspect="1" noChangeArrowheads="1"/>
            </p:cNvPicPr>
            <p:nvPr/>
          </p:nvPicPr>
          <p:blipFill>
            <a:blip r:embed="rId4" cstate="print"/>
            <a:srcRect/>
            <a:stretch>
              <a:fillRect/>
            </a:stretch>
          </p:blipFill>
          <p:spPr bwMode="auto">
            <a:xfrm>
              <a:off x="6516216" y="1653822"/>
              <a:ext cx="2448272" cy="1631162"/>
            </a:xfrm>
            <a:prstGeom prst="rect">
              <a:avLst/>
            </a:prstGeom>
            <a:noFill/>
          </p:spPr>
        </p:pic>
        <p:sp>
          <p:nvSpPr>
            <p:cNvPr id="8" name="Rettangolo 7"/>
            <p:cNvSpPr/>
            <p:nvPr/>
          </p:nvSpPr>
          <p:spPr>
            <a:xfrm>
              <a:off x="6588224" y="3284984"/>
              <a:ext cx="2304256" cy="369332"/>
            </a:xfrm>
            <a:prstGeom prst="rect">
              <a:avLst/>
            </a:prstGeom>
          </p:spPr>
          <p:txBody>
            <a:bodyPr wrap="square" rtlCol="0">
              <a:spAutoFit/>
            </a:bodyPr>
            <a:lstStyle/>
            <a:p>
              <a:pPr rtl="0"/>
              <a:r>
                <a:rPr lang="fr-FR" sz="900">
                  <a:solidFill>
                    <a:srgbClr val="002060"/>
                  </a:solidFill>
                </a:rPr>
                <a:t>http://en.wikipedia.org/wiki/Amniotic_band_constriction</a:t>
              </a:r>
              <a:endParaRPr lang="en-US" sz="900" dirty="0">
                <a:solidFill>
                  <a:srgbClr val="002060"/>
                </a:solidFill>
              </a:endParaRPr>
            </a:p>
          </p:txBody>
        </p:sp>
      </p:grpSp>
      <p:grpSp>
        <p:nvGrpSpPr>
          <p:cNvPr id="5" name="Gruppo 13" descr="illustration of amniotic band/rupture as a cause of transverse limb deficiencies"/>
          <p:cNvGrpSpPr/>
          <p:nvPr/>
        </p:nvGrpSpPr>
        <p:grpSpPr>
          <a:xfrm>
            <a:off x="62767" y="1146629"/>
            <a:ext cx="1988952" cy="5252923"/>
            <a:chOff x="224302" y="1377310"/>
            <a:chExt cx="3053279" cy="6782469"/>
          </a:xfrm>
        </p:grpSpPr>
        <p:sp>
          <p:nvSpPr>
            <p:cNvPr id="13" name="Rettangolo 12"/>
            <p:cNvSpPr/>
            <p:nvPr/>
          </p:nvSpPr>
          <p:spPr>
            <a:xfrm>
              <a:off x="287431" y="7643165"/>
              <a:ext cx="2990150" cy="516614"/>
            </a:xfrm>
            <a:prstGeom prst="rect">
              <a:avLst/>
            </a:prstGeom>
          </p:spPr>
          <p:txBody>
            <a:bodyPr wrap="square" rtlCol="0">
              <a:spAutoFit/>
            </a:bodyPr>
            <a:lstStyle/>
            <a:p>
              <a:pPr rtl="0"/>
              <a:r>
                <a:rPr lang="fr-FR" sz="1000" dirty="0">
                  <a:solidFill>
                    <a:srgbClr val="002060"/>
                  </a:solidFill>
                </a:rPr>
                <a:t>http://fetus.ucsfmedicalcenter.org/amniotic/learn_more.asp</a:t>
              </a:r>
              <a:endParaRPr lang="en-US" sz="1000" dirty="0">
                <a:solidFill>
                  <a:srgbClr val="002060"/>
                </a:solidFill>
              </a:endParaRPr>
            </a:p>
          </p:txBody>
        </p:sp>
        <p:grpSp>
          <p:nvGrpSpPr>
            <p:cNvPr id="10" name="Gruppo 11"/>
            <p:cNvGrpSpPr/>
            <p:nvPr/>
          </p:nvGrpSpPr>
          <p:grpSpPr>
            <a:xfrm>
              <a:off x="224302" y="1377310"/>
              <a:ext cx="2763522" cy="5660356"/>
              <a:chOff x="224302" y="1377310"/>
              <a:chExt cx="2763522" cy="5660356"/>
            </a:xfrm>
          </p:grpSpPr>
          <p:sp>
            <p:nvSpPr>
              <p:cNvPr id="9" name="Rettangolo 8"/>
              <p:cNvSpPr/>
              <p:nvPr/>
            </p:nvSpPr>
            <p:spPr>
              <a:xfrm>
                <a:off x="251520" y="4077073"/>
                <a:ext cx="2736304" cy="2960593"/>
              </a:xfrm>
              <a:prstGeom prst="rect">
                <a:avLst/>
              </a:prstGeom>
            </p:spPr>
            <p:txBody>
              <a:bodyPr wrap="square" rtlCol="0">
                <a:spAutoFit/>
              </a:bodyPr>
              <a:lstStyle/>
              <a:p>
                <a:pPr rtl="0"/>
                <a:r>
                  <a:rPr lang="fr-FR" sz="1100" b="1" dirty="0">
                    <a:solidFill>
                      <a:srgbClr val="002060"/>
                    </a:solidFill>
                  </a:rPr>
                  <a:t>Il est entendu</a:t>
                </a:r>
                <a:r>
                  <a:rPr lang="fr-FR" sz="1100" dirty="0">
                    <a:solidFill>
                      <a:srgbClr val="002060"/>
                    </a:solidFill>
                  </a:rPr>
                  <a:t> que le syndrome des brides amniotiques se produit lorsque la membrane interne </a:t>
                </a:r>
                <a:r>
                  <a:rPr lang="fr-FR" sz="1100" b="1" dirty="0">
                    <a:solidFill>
                      <a:srgbClr val="002060"/>
                    </a:solidFill>
                  </a:rPr>
                  <a:t>(amnios) se rompt</a:t>
                </a:r>
                <a:r>
                  <a:rPr lang="fr-FR" sz="1100" dirty="0">
                    <a:solidFill>
                      <a:srgbClr val="002060"/>
                    </a:solidFill>
                  </a:rPr>
                  <a:t> ou se déchire, sans nuire à la membrane externe (chorion). Le fœtus en développement se trouve encore dans le liquide mais est ensuite exposé au tissu flottant (brides) de l’amnios déchiré. Ce </a:t>
                </a:r>
                <a:r>
                  <a:rPr lang="fr-FR" sz="1100" b="1" dirty="0">
                    <a:solidFill>
                      <a:srgbClr val="002060"/>
                    </a:solidFill>
                  </a:rPr>
                  <a:t>tissu flottant peut s’emmêler autour du fœtus</a:t>
                </a:r>
                <a:r>
                  <a:rPr lang="fr-FR" sz="1100" dirty="0">
                    <a:solidFill>
                      <a:srgbClr val="002060"/>
                    </a:solidFill>
                  </a:rPr>
                  <a:t>. </a:t>
                </a:r>
                <a:endParaRPr lang="en-US" sz="1100" b="1" dirty="0">
                  <a:solidFill>
                    <a:srgbClr val="002060"/>
                  </a:solidFill>
                </a:endParaRPr>
              </a:p>
            </p:txBody>
          </p:sp>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224302" y="1377310"/>
                <a:ext cx="2691514" cy="2493797"/>
              </a:xfrm>
              <a:prstGeom prst="rect">
                <a:avLst/>
              </a:prstGeom>
              <a:noFill/>
            </p:spPr>
          </p:pic>
        </p:grpSp>
      </p:grpSp>
      <p:grpSp>
        <p:nvGrpSpPr>
          <p:cNvPr id="11" name="Gruppo 17" descr="picture of floating tissue entangled around fetus"/>
          <p:cNvGrpSpPr/>
          <p:nvPr/>
        </p:nvGrpSpPr>
        <p:grpSpPr>
          <a:xfrm>
            <a:off x="6016700" y="4687366"/>
            <a:ext cx="2736304" cy="1514226"/>
            <a:chOff x="754280" y="3038402"/>
            <a:chExt cx="4528655" cy="3474577"/>
          </a:xfrm>
        </p:grpSpPr>
        <p:pic>
          <p:nvPicPr>
            <p:cNvPr id="9222" name="Picture 6" descr="picture of floating tissue entangled around fetus"/>
            <p:cNvPicPr>
              <a:picLocks noChangeAspect="1" noChangeArrowheads="1"/>
            </p:cNvPicPr>
            <p:nvPr/>
          </p:nvPicPr>
          <p:blipFill>
            <a:blip r:embed="rId6" cstate="print"/>
            <a:srcRect r="23077" b="10256"/>
            <a:stretch>
              <a:fillRect/>
            </a:stretch>
          </p:blipFill>
          <p:spPr bwMode="auto">
            <a:xfrm>
              <a:off x="1399533" y="3038402"/>
              <a:ext cx="3168352" cy="2843395"/>
            </a:xfrm>
            <a:prstGeom prst="rect">
              <a:avLst/>
            </a:prstGeom>
            <a:noFill/>
          </p:spPr>
        </p:pic>
        <p:sp>
          <p:nvSpPr>
            <p:cNvPr id="17" name="Rettangolo 16"/>
            <p:cNvSpPr/>
            <p:nvPr/>
          </p:nvSpPr>
          <p:spPr>
            <a:xfrm>
              <a:off x="754280" y="5983307"/>
              <a:ext cx="4528655" cy="529672"/>
            </a:xfrm>
            <a:prstGeom prst="rect">
              <a:avLst/>
            </a:prstGeom>
          </p:spPr>
          <p:txBody>
            <a:bodyPr wrap="square" rtlCol="0">
              <a:spAutoFit/>
            </a:bodyPr>
            <a:lstStyle/>
            <a:p>
              <a:pPr rtl="0"/>
              <a:r>
                <a:rPr lang="fr-FR" sz="900">
                  <a:solidFill>
                    <a:srgbClr val="002060"/>
                  </a:solidFill>
                </a:rPr>
                <a:t>http://sonoworld.com/fetus/page.aspx?id=2318</a:t>
              </a:r>
              <a:endParaRPr lang="en-US" sz="900" dirty="0">
                <a:solidFill>
                  <a:srgbClr val="002060"/>
                </a:solidFill>
              </a:endParaRPr>
            </a:p>
          </p:txBody>
        </p:sp>
      </p:grpSp>
    </p:spTree>
    <p:extLst>
      <p:ext uri="{BB962C8B-B14F-4D97-AF65-F5344CB8AC3E}">
        <p14:creationId xmlns:p14="http://schemas.microsoft.com/office/powerpoint/2010/main" xmlns="" val="125025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edge">
                                      <p:cBhvr>
                                        <p:cTn id="17" dur="2000"/>
                                        <p:tgtEl>
                                          <p:spTgt spid="6"/>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edge">
                                      <p:cBhvr>
                                        <p:cTn id="20" dur="2000"/>
                                        <p:tgtEl>
                                          <p:spTgt spid="7"/>
                                        </p:tgtEl>
                                      </p:cBhvr>
                                    </p:animEffect>
                                  </p:childTnLst>
                                </p:cTn>
                              </p:par>
                              <p:par>
                                <p:cTn id="21" presetID="2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edge">
                                      <p:cBhvr>
                                        <p:cTn id="23" dur="2000"/>
                                        <p:tgtEl>
                                          <p:spTgt spid="3"/>
                                        </p:tgtEl>
                                      </p:cBhvr>
                                    </p:animEffect>
                                  </p:childTnLst>
                                </p:cTn>
                              </p:par>
                              <p:par>
                                <p:cTn id="24" presetID="2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edge">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72008" y="6553200"/>
            <a:ext cx="9036496" cy="261610"/>
          </a:xfrm>
          <a:prstGeom prst="rect">
            <a:avLst/>
          </a:prstGeom>
          <a:solidFill>
            <a:schemeClr val="tx2">
              <a:lumMod val="20000"/>
              <a:lumOff val="80000"/>
            </a:schemeClr>
          </a:solidFill>
          <a:ln w="9525">
            <a:noFill/>
            <a:miter lim="800000"/>
            <a:headEnd/>
            <a:tailEnd/>
          </a:ln>
          <a:effectLst/>
        </p:spPr>
        <p:txBody>
          <a:bodyPr wrap="square" rtlCol="0">
            <a:spAutoFit/>
          </a:bodyPr>
          <a:lstStyle/>
          <a:p>
            <a:pPr rtl="0">
              <a:defRPr/>
            </a:pPr>
            <a:r>
              <a:rPr lang="fr-FR" sz="1100" b="1">
                <a:solidFill>
                  <a:srgbClr val="0F56DC"/>
                </a:solidFill>
                <a:latin typeface="Calibri" pitchFamily="34" charset="0"/>
              </a:rPr>
              <a:t>Membres                                                                                                                                                                                                                                      </a:t>
            </a:r>
            <a:r>
              <a:rPr lang="fr-FR" sz="100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rtl="0">
                <a:defRPr/>
              </a:pPr>
              <a:t>26</a:t>
            </a:fld>
            <a:endParaRPr lang="en-US" sz="1000" dirty="0">
              <a:solidFill>
                <a:srgbClr val="0F56DC"/>
              </a:solidFill>
              <a:latin typeface="Calibri" pitchFamily="34" charset="0"/>
            </a:endParaRPr>
          </a:p>
        </p:txBody>
      </p:sp>
      <p:sp>
        <p:nvSpPr>
          <p:cNvPr id="9" name="Rectangle 2"/>
          <p:cNvSpPr>
            <a:spLocks noGrp="1" noChangeArrowheads="1"/>
          </p:cNvSpPr>
          <p:nvPr>
            <p:ph type="title"/>
          </p:nvPr>
        </p:nvSpPr>
        <p:spPr>
          <a:xfrm>
            <a:off x="457200" y="44624"/>
            <a:ext cx="8229600" cy="1143000"/>
          </a:xfrm>
        </p:spPr>
        <p:txBody>
          <a:bodyPr rtlCol="0">
            <a:noAutofit/>
          </a:bodyPr>
          <a:lstStyle/>
          <a:p>
            <a:pPr rtl="0"/>
            <a:r>
              <a:rPr lang="en-US" sz="3600" dirty="0"/>
              <a:t/>
            </a:r>
            <a:br>
              <a:rPr lang="en-US" sz="3600" dirty="0"/>
            </a:br>
            <a:r>
              <a:rPr lang="fr-FR" sz="3200" b="1"/>
              <a:t>Remerciements</a:t>
            </a:r>
            <a:endParaRPr lang="en-US" sz="3200" b="1" dirty="0"/>
          </a:p>
        </p:txBody>
      </p:sp>
      <p:sp>
        <p:nvSpPr>
          <p:cNvPr id="10" name="Content Placeholder 2"/>
          <p:cNvSpPr>
            <a:spLocks noGrp="1"/>
          </p:cNvSpPr>
          <p:nvPr>
            <p:ph idx="1"/>
          </p:nvPr>
        </p:nvSpPr>
        <p:spPr>
          <a:xfrm>
            <a:off x="457200" y="1196752"/>
            <a:ext cx="8229600" cy="4525963"/>
          </a:xfrm>
        </p:spPr>
        <p:txBody>
          <a:bodyPr rtlCol="0"/>
          <a:lstStyle/>
          <a:p>
            <a:pPr lvl="1" rtl="0">
              <a:buClr>
                <a:schemeClr val="tx1"/>
              </a:buClr>
              <a:buSzPct val="65000"/>
              <a:buFont typeface="Wingdings" pitchFamily="2" charset="2"/>
              <a:buChar char="q"/>
            </a:pPr>
            <a:endParaRPr lang="en-US" sz="1800" b="1" dirty="0">
              <a:solidFill>
                <a:schemeClr val="tx2"/>
              </a:solidFill>
            </a:endParaRPr>
          </a:p>
          <a:p>
            <a:pPr rtl="0">
              <a:buClr>
                <a:schemeClr val="tx1"/>
              </a:buClr>
              <a:buSzPct val="65000"/>
              <a:buFont typeface="Wingdings" pitchFamily="2" charset="2"/>
              <a:buChar char="q"/>
            </a:pPr>
            <a:r>
              <a:rPr lang="fr-FR" sz="1800" b="1">
                <a:solidFill>
                  <a:schemeClr val="tx2"/>
                </a:solidFill>
              </a:rPr>
              <a:t>Centre de diffusion pour la surveillance et la recherche des anomalies congénitales</a:t>
            </a:r>
          </a:p>
          <a:p>
            <a:pPr lvl="1" rtl="0">
              <a:buClr>
                <a:schemeClr val="tx1"/>
              </a:buClr>
              <a:buSzPct val="65000"/>
              <a:buFont typeface="Wingdings" pitchFamily="2" charset="2"/>
              <a:buChar char="§"/>
            </a:pPr>
            <a:r>
              <a:rPr lang="fr-FR" sz="1800" b="1">
                <a:solidFill>
                  <a:schemeClr val="tx2"/>
                </a:solidFill>
              </a:rPr>
              <a:t>Pierpaolo Mastroiacovo</a:t>
            </a:r>
          </a:p>
          <a:p>
            <a:pPr lvl="1" rtl="0">
              <a:buClr>
                <a:schemeClr val="tx1"/>
              </a:buClr>
              <a:buSzPct val="65000"/>
              <a:buFont typeface="Wingdings" pitchFamily="2" charset="2"/>
              <a:buChar char="§"/>
            </a:pPr>
            <a:r>
              <a:rPr lang="fr-FR" sz="1800" b="1">
                <a:solidFill>
                  <a:schemeClr val="tx2"/>
                </a:solidFill>
              </a:rPr>
              <a:t>Lorenzo Botto</a:t>
            </a:r>
            <a:endParaRPr lang="en-US" sz="1800" b="1" dirty="0">
              <a:solidFill>
                <a:schemeClr val="tx2"/>
              </a:solidFill>
            </a:endParaRPr>
          </a:p>
          <a:p>
            <a:pPr rtl="0">
              <a:buClr>
                <a:schemeClr val="tx1"/>
              </a:buClr>
              <a:buSzPct val="65000"/>
              <a:buFont typeface="Wingdings" charset="2"/>
              <a:buChar char="q"/>
            </a:pPr>
            <a:r>
              <a:rPr lang="fr-FR" sz="1800" b="1">
                <a:solidFill>
                  <a:schemeClr val="tx2"/>
                </a:solidFill>
              </a:rPr>
              <a:t>CDC Centre national des anomalies congénitales et des troubles du développement</a:t>
            </a:r>
          </a:p>
          <a:p>
            <a:pPr lvl="1" rtl="0">
              <a:buClr>
                <a:schemeClr val="tx1"/>
              </a:buClr>
              <a:buSzPct val="80000"/>
              <a:buFont typeface="Wingdings" panose="05000000000000000000" pitchFamily="2" charset="2"/>
              <a:buChar char="§"/>
            </a:pPr>
            <a:r>
              <a:rPr lang="fr-FR" sz="1800" b="1">
                <a:solidFill>
                  <a:schemeClr val="tx2"/>
                </a:solidFill>
              </a:rPr>
              <a:t>Groupe de travail sur la surveillance</a:t>
            </a:r>
          </a:p>
        </p:txBody>
      </p:sp>
      <p:pic>
        <p:nvPicPr>
          <p:cNvPr id="6" name="Picture 5" descr="picture of Pierpaolo Mastroiacovo and Lorenzo Botto"/>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656933" y="3933056"/>
            <a:ext cx="1970851" cy="2016901"/>
          </a:xfrm>
          <a:prstGeom prst="rect">
            <a:avLst/>
          </a:prstGeom>
        </p:spPr>
      </p:pic>
      <p:pic>
        <p:nvPicPr>
          <p:cNvPr id="4" name="Picture 2" descr="picture of CDC surveillance working group"/>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3275856" y="3930461"/>
            <a:ext cx="5181600" cy="2019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2967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lstStyle/>
          <a:p>
            <a:pPr rtl="0"/>
            <a:r>
              <a:rPr lang="fr-FR">
                <a:solidFill>
                  <a:schemeClr val="tx2"/>
                </a:solidFill>
              </a:rPr>
              <a:t>Des questions ?</a:t>
            </a:r>
          </a:p>
        </p:txBody>
      </p:sp>
      <p:sp>
        <p:nvSpPr>
          <p:cNvPr id="2" name="Subtitle 1"/>
          <p:cNvSpPr>
            <a:spLocks noGrp="1"/>
          </p:cNvSpPr>
          <p:nvPr>
            <p:ph idx="1"/>
          </p:nvPr>
        </p:nvSpPr>
        <p:spPr/>
        <p:txBody>
          <a:bodyPr rtlCol="0">
            <a:normAutofit/>
          </a:bodyPr>
          <a:lstStyle/>
          <a:p>
            <a:pPr marL="0" indent="0" rtl="0">
              <a:buNone/>
            </a:pPr>
            <a:r>
              <a:rPr lang="fr-FR" sz="3000" dirty="0"/>
              <a:t>Si vous avez des questions, veuillez contacter :</a:t>
            </a:r>
          </a:p>
          <a:p>
            <a:pPr marL="0" indent="0" rtl="0">
              <a:buNone/>
            </a:pPr>
            <a:r>
              <a:rPr lang="fr-FR" sz="3000" dirty="0">
                <a:hlinkClick r:id="rId3"/>
              </a:rPr>
              <a:t>icbd@icbd.org</a:t>
            </a:r>
            <a:r>
              <a:rPr lang="fr-FR" sz="3000" dirty="0"/>
              <a:t> </a:t>
            </a:r>
          </a:p>
          <a:p>
            <a:pPr marL="0" indent="0" rtl="0">
              <a:buNone/>
            </a:pPr>
            <a:r>
              <a:rPr lang="fr-FR" sz="3000" dirty="0"/>
              <a:t>ou</a:t>
            </a:r>
          </a:p>
          <a:p>
            <a:pPr marL="0" indent="0" rtl="0">
              <a:buNone/>
            </a:pPr>
            <a:r>
              <a:rPr lang="fr-FR" sz="3000" dirty="0">
                <a:hlinkClick r:id="rId4"/>
              </a:rPr>
              <a:t>birthdefectscount@cdc.gov</a:t>
            </a:r>
            <a:endParaRPr lang="en-US" sz="3000" dirty="0"/>
          </a:p>
          <a:p>
            <a:pPr marL="0" indent="0" rtl="0">
              <a:buNone/>
            </a:pPr>
            <a:endParaRPr lang="en-US" sz="3000" dirty="0"/>
          </a:p>
        </p:txBody>
      </p:sp>
      <p:sp>
        <p:nvSpPr>
          <p:cNvPr id="6" name="Text Placeholder 5"/>
          <p:cNvSpPr>
            <a:spLocks noGrp="1"/>
          </p:cNvSpPr>
          <p:nvPr>
            <p:ph type="body" sz="quarter" idx="4294967295"/>
          </p:nvPr>
        </p:nvSpPr>
        <p:spPr>
          <a:xfrm>
            <a:off x="4038600" y="6284913"/>
            <a:ext cx="5105400" cy="184150"/>
          </a:xfrm>
        </p:spPr>
        <p:txBody>
          <a:bodyPr rtlCol="0">
            <a:noAutofit/>
          </a:bodyPr>
          <a:lstStyle/>
          <a:p>
            <a:pPr rtl="0"/>
            <a:r>
              <a:rPr lang="fr-FR" sz="900"/>
              <a:t>Centre national des anomalies congénitales et des troubles du développement</a:t>
            </a:r>
          </a:p>
          <a:p>
            <a:pPr rtl="0"/>
            <a:endParaRPr lang="en-US" sz="900" dirty="0"/>
          </a:p>
        </p:txBody>
      </p:sp>
      <p:sp>
        <p:nvSpPr>
          <p:cNvPr id="10" name="Text Placeholder 9"/>
          <p:cNvSpPr>
            <a:spLocks noGrp="1"/>
          </p:cNvSpPr>
          <p:nvPr>
            <p:ph type="body" sz="quarter" idx="4294967295"/>
          </p:nvPr>
        </p:nvSpPr>
        <p:spPr>
          <a:xfrm>
            <a:off x="4038600" y="6446838"/>
            <a:ext cx="5105400" cy="228600"/>
          </a:xfrm>
        </p:spPr>
        <p:txBody>
          <a:bodyPr rtlCol="0">
            <a:normAutofit fontScale="32500" lnSpcReduction="20000"/>
          </a:bodyPr>
          <a:lstStyle/>
          <a:p>
            <a:pPr rtl="0"/>
            <a:r>
              <a:rPr lang="fr-FR"/>
              <a:t>Division des anomalies congénitales et des troubles du développement</a:t>
            </a:r>
            <a:endParaRPr lang="en-US" dirty="0"/>
          </a:p>
        </p:txBody>
      </p:sp>
      <p:pic>
        <p:nvPicPr>
          <p:cNvPr id="2050" name="Picture 2" descr="picture of figure asking questions"/>
          <p:cNvPicPr>
            <a:picLocks noChangeAspect="1" noChangeArrowheads="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020272" y="1916832"/>
            <a:ext cx="1857375" cy="39957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5427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9"/>
          <p:cNvSpPr txBox="1">
            <a:spLocks noChangeArrowheads="1"/>
          </p:cNvSpPr>
          <p:nvPr/>
        </p:nvSpPr>
        <p:spPr bwMode="auto">
          <a:xfrm>
            <a:off x="228600" y="6551766"/>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a:solidFill>
                  <a:srgbClr val="002060"/>
                </a:solidFill>
                <a:latin typeface="Calibri" pitchFamily="34" charset="0"/>
              </a:rPr>
              <a:t>Malformations des membres                                                                                                                                                   			</a:t>
            </a:r>
            <a:r>
              <a:rPr lang="fr-FR" sz="1000" dirty="0">
                <a:solidFill>
                  <a:srgbClr val="002060"/>
                </a:solidFill>
                <a:latin typeface="Calibri" pitchFamily="34" charset="0"/>
              </a:rPr>
              <a:t>|  </a:t>
            </a:r>
            <a:fld id="{4F5FC554-56D4-46C3-91CC-42DA98CF391D}" type="slidenum">
              <a:rPr lang="en-US" sz="1000">
                <a:solidFill>
                  <a:srgbClr val="002060"/>
                </a:solidFill>
                <a:latin typeface="Calibri" pitchFamily="34" charset="0"/>
              </a:rPr>
              <a:pPr>
                <a:defRPr/>
              </a:pPr>
              <a:t>3</a:t>
            </a:fld>
            <a:endParaRPr lang="en-US" sz="1000" dirty="0">
              <a:solidFill>
                <a:srgbClr val="002060"/>
              </a:solidFill>
              <a:latin typeface="Calibri" pitchFamily="34" charset="0"/>
            </a:endParaRPr>
          </a:p>
        </p:txBody>
      </p:sp>
      <p:sp>
        <p:nvSpPr>
          <p:cNvPr id="2" name="Title 1"/>
          <p:cNvSpPr>
            <a:spLocks noGrp="1"/>
          </p:cNvSpPr>
          <p:nvPr>
            <p:ph type="title"/>
          </p:nvPr>
        </p:nvSpPr>
        <p:spPr>
          <a:xfrm>
            <a:off x="457200" y="44624"/>
            <a:ext cx="8229600" cy="1143000"/>
          </a:xfrm>
        </p:spPr>
        <p:txBody>
          <a:bodyPr rtlCol="0"/>
          <a:lstStyle/>
          <a:p>
            <a:pPr rtl="0"/>
            <a:r>
              <a:rPr lang="fr-FR" sz="3600" b="1">
                <a:solidFill>
                  <a:schemeClr val="tx2"/>
                </a:solidFill>
              </a:rPr>
              <a:t>Malformations des membres</a:t>
            </a:r>
            <a:endParaRPr lang="en-US" sz="3600" b="1" dirty="0">
              <a:solidFill>
                <a:schemeClr val="tx2"/>
              </a:solidFill>
            </a:endParaRPr>
          </a:p>
        </p:txBody>
      </p:sp>
      <p:sp>
        <p:nvSpPr>
          <p:cNvPr id="3" name="Content Placeholder 2"/>
          <p:cNvSpPr>
            <a:spLocks noGrp="1"/>
          </p:cNvSpPr>
          <p:nvPr>
            <p:ph idx="1"/>
          </p:nvPr>
        </p:nvSpPr>
        <p:spPr>
          <a:xfrm>
            <a:off x="444918" y="980728"/>
            <a:ext cx="8229600" cy="2929476"/>
          </a:xfrm>
        </p:spPr>
        <p:txBody>
          <a:bodyPr rtlCol="0">
            <a:noAutofit/>
          </a:bodyPr>
          <a:lstStyle/>
          <a:p>
            <a:pPr rtl="0">
              <a:spcBef>
                <a:spcPts val="600"/>
              </a:spcBef>
              <a:spcAft>
                <a:spcPts val="600"/>
              </a:spcAft>
            </a:pPr>
            <a:r>
              <a:rPr lang="fr-FR" sz="2400">
                <a:solidFill>
                  <a:schemeClr val="tx2"/>
                </a:solidFill>
              </a:rPr>
              <a:t>Les malformations des membres sont caractérisées par l’absence totale ou partielle ou différents degrés d’hypoplasie des structures squelettiques des membres</a:t>
            </a:r>
          </a:p>
          <a:p>
            <a:pPr rtl="0">
              <a:spcBef>
                <a:spcPts val="600"/>
              </a:spcBef>
              <a:spcAft>
                <a:spcPts val="600"/>
              </a:spcAft>
            </a:pPr>
            <a:r>
              <a:rPr lang="fr-FR" sz="2400">
                <a:solidFill>
                  <a:schemeClr val="tx2"/>
                </a:solidFill>
              </a:rPr>
              <a:t>Elles sont classées en trois grands groupes : transversales, intercalaires et longitudinales</a:t>
            </a:r>
          </a:p>
          <a:p>
            <a:pPr rtl="0">
              <a:spcBef>
                <a:spcPts val="600"/>
              </a:spcBef>
              <a:spcAft>
                <a:spcPts val="600"/>
              </a:spcAft>
            </a:pPr>
            <a:r>
              <a:rPr lang="fr-FR" sz="2400">
                <a:solidFill>
                  <a:schemeClr val="tx2"/>
                </a:solidFill>
              </a:rPr>
              <a:t>Certains cas peuvent présenter des anomalies qui entrent dans plusieurs de ces groupes (mixtes)</a:t>
            </a:r>
          </a:p>
          <a:p>
            <a:pPr rtl="0">
              <a:spcBef>
                <a:spcPts val="600"/>
              </a:spcBef>
              <a:spcAft>
                <a:spcPts val="600"/>
              </a:spcAft>
            </a:pPr>
            <a:endParaRPr lang="en-US" sz="2400" dirty="0">
              <a:solidFill>
                <a:schemeClr val="tx2"/>
              </a:solidFill>
            </a:endParaRPr>
          </a:p>
          <a:p>
            <a:pPr rtl="0">
              <a:spcBef>
                <a:spcPts val="600"/>
              </a:spcBef>
              <a:spcAft>
                <a:spcPts val="600"/>
              </a:spcAft>
            </a:pPr>
            <a:endParaRPr lang="en-US" sz="2400" dirty="0">
              <a:solidFill>
                <a:schemeClr val="tx2"/>
              </a:solidFill>
            </a:endParaRPr>
          </a:p>
        </p:txBody>
      </p:sp>
      <p:sp>
        <p:nvSpPr>
          <p:cNvPr id="8" name="TextBox 7"/>
          <p:cNvSpPr txBox="1"/>
          <p:nvPr/>
        </p:nvSpPr>
        <p:spPr>
          <a:xfrm>
            <a:off x="1311626" y="6134284"/>
            <a:ext cx="1446439" cy="369332"/>
          </a:xfrm>
          <a:prstGeom prst="rect">
            <a:avLst/>
          </a:prstGeom>
          <a:solidFill>
            <a:schemeClr val="bg2"/>
          </a:solidFill>
          <a:ln>
            <a:solidFill>
              <a:schemeClr val="bg1">
                <a:lumMod val="50000"/>
              </a:schemeClr>
            </a:solidFill>
          </a:ln>
        </p:spPr>
        <p:txBody>
          <a:bodyPr wrap="square" rtlCol="0">
            <a:spAutoFit/>
          </a:bodyPr>
          <a:lstStyle/>
          <a:p>
            <a:pPr algn="ctr" rtl="0"/>
            <a:r>
              <a:rPr lang="fr-FR"/>
              <a:t>Transversales</a:t>
            </a:r>
            <a:endParaRPr lang="en-US" dirty="0"/>
          </a:p>
        </p:txBody>
      </p:sp>
      <p:pic>
        <p:nvPicPr>
          <p:cNvPr id="16" name="Picture 3" descr="transverse"/>
          <p:cNvPicPr preferRelativeResize="0">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1025195" y="4054221"/>
            <a:ext cx="2019300" cy="193675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3836499" y="6116574"/>
            <a:ext cx="1446439" cy="369332"/>
          </a:xfrm>
          <a:prstGeom prst="rect">
            <a:avLst/>
          </a:prstGeom>
          <a:solidFill>
            <a:schemeClr val="bg2"/>
          </a:solidFill>
          <a:ln>
            <a:solidFill>
              <a:schemeClr val="bg1">
                <a:lumMod val="50000"/>
              </a:schemeClr>
            </a:solidFill>
          </a:ln>
        </p:spPr>
        <p:txBody>
          <a:bodyPr wrap="square" rtlCol="0">
            <a:spAutoFit/>
          </a:bodyPr>
          <a:lstStyle/>
          <a:p>
            <a:pPr algn="ctr" rtl="0"/>
            <a:r>
              <a:rPr lang="fr-FR"/>
              <a:t>Intercalaires</a:t>
            </a:r>
            <a:endParaRPr lang="en-US" dirty="0"/>
          </a:p>
        </p:txBody>
      </p:sp>
      <p:pic>
        <p:nvPicPr>
          <p:cNvPr id="19" name="Picture 4" descr="intercalary"/>
          <p:cNvPicPr>
            <a:picLocks noChangeAspect="1" noChangeArrowheads="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3550068" y="4054221"/>
            <a:ext cx="2019300" cy="2003879"/>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160950" y="6116574"/>
            <a:ext cx="2198551" cy="369332"/>
          </a:xfrm>
          <a:prstGeom prst="rect">
            <a:avLst/>
          </a:prstGeom>
          <a:solidFill>
            <a:schemeClr val="bg2"/>
          </a:solidFill>
          <a:ln>
            <a:solidFill>
              <a:schemeClr val="bg1">
                <a:lumMod val="50000"/>
              </a:schemeClr>
            </a:solidFill>
          </a:ln>
        </p:spPr>
        <p:txBody>
          <a:bodyPr wrap="square" rtlCol="0">
            <a:spAutoFit/>
          </a:bodyPr>
          <a:lstStyle/>
          <a:p>
            <a:pPr algn="ctr" rtl="0"/>
            <a:r>
              <a:rPr lang="fr-FR"/>
              <a:t>Longitudinales </a:t>
            </a:r>
            <a:endParaRPr lang="en-US" dirty="0"/>
          </a:p>
        </p:txBody>
      </p:sp>
      <p:pic>
        <p:nvPicPr>
          <p:cNvPr id="14" name="Picture 2" descr="upperextremity_revisions_flat"/>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6250575" y="3938333"/>
            <a:ext cx="2019300" cy="205263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2132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997" y="344188"/>
            <a:ext cx="8229600" cy="562074"/>
          </a:xfrm>
        </p:spPr>
        <p:txBody>
          <a:bodyPr rtlCol="0">
            <a:noAutofit/>
          </a:bodyPr>
          <a:lstStyle/>
          <a:p>
            <a:pPr rtl="0"/>
            <a:r>
              <a:rPr lang="fr-FR" sz="3600" b="1" dirty="0">
                <a:solidFill>
                  <a:schemeClr val="tx2"/>
                </a:solidFill>
              </a:rPr>
              <a:t>Malformations transversales</a:t>
            </a:r>
            <a:br>
              <a:rPr lang="fr-FR" sz="3600" b="1" dirty="0">
                <a:solidFill>
                  <a:schemeClr val="tx2"/>
                </a:solidFill>
              </a:rPr>
            </a:br>
            <a:r>
              <a:rPr lang="fr-FR" sz="3600" b="1" dirty="0">
                <a:solidFill>
                  <a:schemeClr val="tx2"/>
                </a:solidFill>
              </a:rPr>
              <a:t>des membres</a:t>
            </a:r>
            <a:endParaRPr lang="en-US" sz="3600" i="1" dirty="0">
              <a:solidFill>
                <a:schemeClr val="tx2"/>
              </a:solidFill>
            </a:endParaRPr>
          </a:p>
        </p:txBody>
      </p:sp>
      <p:sp>
        <p:nvSpPr>
          <p:cNvPr id="15" name="Text Box 9"/>
          <p:cNvSpPr txBox="1">
            <a:spLocks noChangeArrowheads="1"/>
          </p:cNvSpPr>
          <p:nvPr/>
        </p:nvSpPr>
        <p:spPr bwMode="auto">
          <a:xfrm>
            <a:off x="215460" y="657538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a:defRPr/>
            </a:pPr>
            <a:r>
              <a:rPr lang="fr-FR" sz="1100" b="1" dirty="0">
                <a:solidFill>
                  <a:srgbClr val="002060"/>
                </a:solidFill>
                <a:latin typeface="Calibri" pitchFamily="34" charset="0"/>
              </a:rPr>
              <a:t>Malformations des membres                                                                                                                                                   			</a:t>
            </a:r>
            <a:r>
              <a:rPr lang="fr-FR" sz="1000" dirty="0">
                <a:solidFill>
                  <a:srgbClr val="002060"/>
                </a:solidFill>
                <a:latin typeface="Calibri" pitchFamily="34" charset="0"/>
              </a:rPr>
              <a:t>|  </a:t>
            </a:r>
            <a:fld id="{4F5FC554-56D4-46C3-91CC-42DA98CF391D}" type="slidenum">
              <a:rPr lang="en-US" sz="1000">
                <a:solidFill>
                  <a:srgbClr val="002060"/>
                </a:solidFill>
                <a:latin typeface="Calibri" pitchFamily="34" charset="0"/>
              </a:rPr>
              <a:pPr>
                <a:defRPr/>
              </a:pPr>
              <a:t>4</a:t>
            </a:fld>
            <a:endParaRPr lang="en-US" sz="1000" dirty="0">
              <a:solidFill>
                <a:srgbClr val="002060"/>
              </a:solidFill>
              <a:latin typeface="Calibri" pitchFamily="34" charset="0"/>
            </a:endParaRPr>
          </a:p>
        </p:txBody>
      </p:sp>
      <p:sp>
        <p:nvSpPr>
          <p:cNvPr id="3" name="Content Placeholder 2"/>
          <p:cNvSpPr>
            <a:spLocks noGrp="1"/>
          </p:cNvSpPr>
          <p:nvPr>
            <p:ph idx="1"/>
          </p:nvPr>
        </p:nvSpPr>
        <p:spPr>
          <a:xfrm>
            <a:off x="539552" y="1124744"/>
            <a:ext cx="7643192" cy="1505205"/>
          </a:xfrm>
        </p:spPr>
        <p:txBody>
          <a:bodyPr rtlCol="0">
            <a:normAutofit lnSpcReduction="10000"/>
          </a:bodyPr>
          <a:lstStyle/>
          <a:p>
            <a:pPr marL="0" indent="0" rtl="0">
              <a:spcBef>
                <a:spcPts val="600"/>
              </a:spcBef>
              <a:spcAft>
                <a:spcPts val="600"/>
              </a:spcAft>
              <a:buNone/>
            </a:pPr>
            <a:r>
              <a:rPr lang="fr-FR" sz="2400">
                <a:solidFill>
                  <a:schemeClr val="tx2"/>
                </a:solidFill>
              </a:rPr>
              <a:t>Absence complète ou partielle des structures distales d’un membre dans un plan transversal au moment où le déficit commence, avec des structures proximales étant essentiellement intactes</a:t>
            </a:r>
            <a:endParaRPr lang="en-US" sz="2400" dirty="0">
              <a:solidFill>
                <a:schemeClr val="tx2"/>
              </a:solidFill>
            </a:endParaRPr>
          </a:p>
          <a:p>
            <a:pPr rtl="0">
              <a:spcBef>
                <a:spcPts val="600"/>
              </a:spcBef>
              <a:spcAft>
                <a:spcPts val="600"/>
              </a:spcAft>
            </a:pPr>
            <a:endParaRPr lang="en-US" sz="2400" dirty="0">
              <a:solidFill>
                <a:schemeClr val="tx2"/>
              </a:solidFill>
            </a:endParaRPr>
          </a:p>
        </p:txBody>
      </p:sp>
      <p:pic>
        <p:nvPicPr>
          <p:cNvPr id="11" name="Picture 10" descr="Amelia of upper limb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6266" y="2753097"/>
            <a:ext cx="3389630" cy="2552700"/>
          </a:xfrm>
          <a:prstGeom prst="rect">
            <a:avLst/>
          </a:prstGeom>
          <a:noFill/>
        </p:spPr>
      </p:pic>
      <p:sp>
        <p:nvSpPr>
          <p:cNvPr id="4" name="Rectangle 3"/>
          <p:cNvSpPr/>
          <p:nvPr/>
        </p:nvSpPr>
        <p:spPr>
          <a:xfrm>
            <a:off x="0" y="5297792"/>
            <a:ext cx="3339374" cy="738664"/>
          </a:xfrm>
          <a:prstGeom prst="rect">
            <a:avLst/>
          </a:prstGeom>
        </p:spPr>
        <p:txBody>
          <a:bodyPr wrap="square" rtlCol="0">
            <a:spAutoFit/>
          </a:bodyPr>
          <a:lstStyle/>
          <a:p>
            <a:pPr algn="ctr" rtl="0"/>
            <a:r>
              <a:rPr lang="fr-FR" sz="1400" b="1" dirty="0">
                <a:solidFill>
                  <a:srgbClr val="002060"/>
                </a:solidFill>
              </a:rPr>
              <a:t>Absence totale congénitale des membres supérieurs/</a:t>
            </a:r>
            <a:r>
              <a:rPr lang="fr-FR" sz="1400" b="1" dirty="0" err="1">
                <a:solidFill>
                  <a:srgbClr val="002060"/>
                </a:solidFill>
              </a:rPr>
              <a:t>amélie</a:t>
            </a:r>
            <a:r>
              <a:rPr lang="fr-FR" sz="1400" b="1" dirty="0">
                <a:solidFill>
                  <a:srgbClr val="002060"/>
                </a:solidFill>
              </a:rPr>
              <a:t> des membres supérieurs  (Q71.0)    </a:t>
            </a:r>
            <a:endParaRPr lang="en-US" sz="1400" dirty="0">
              <a:solidFill>
                <a:srgbClr val="002060"/>
              </a:solidFill>
            </a:endParaRPr>
          </a:p>
        </p:txBody>
      </p:sp>
      <p:pic>
        <p:nvPicPr>
          <p:cNvPr id="1026" name="Picture 2" descr="picture of congenital absence of both forearm and han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10225" y="2534854"/>
            <a:ext cx="2088232" cy="28444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3591910" y="5306920"/>
            <a:ext cx="2852298" cy="738664"/>
          </a:xfrm>
          <a:prstGeom prst="rect">
            <a:avLst/>
          </a:prstGeom>
        </p:spPr>
        <p:txBody>
          <a:bodyPr wrap="square" rtlCol="0">
            <a:spAutoFit/>
          </a:bodyPr>
          <a:lstStyle/>
          <a:p>
            <a:pPr algn="ctr" rtl="0"/>
            <a:r>
              <a:rPr lang="fr-FR" sz="1400" b="1">
                <a:solidFill>
                  <a:srgbClr val="002060"/>
                </a:solidFill>
              </a:rPr>
              <a:t>Absence congénitale </a:t>
            </a:r>
          </a:p>
          <a:p>
            <a:pPr algn="ctr" rtl="0"/>
            <a:r>
              <a:rPr lang="fr-FR" sz="1400" b="1">
                <a:solidFill>
                  <a:srgbClr val="002060"/>
                </a:solidFill>
              </a:rPr>
              <a:t>des deux mains et avant-bras </a:t>
            </a:r>
            <a:endParaRPr lang="en-US" sz="1400" b="1" dirty="0">
              <a:solidFill>
                <a:srgbClr val="002060"/>
              </a:solidFill>
            </a:endParaRPr>
          </a:p>
          <a:p>
            <a:pPr algn="ctr" rtl="0"/>
            <a:r>
              <a:rPr lang="fr-FR" sz="1400" b="1">
                <a:solidFill>
                  <a:srgbClr val="002060"/>
                </a:solidFill>
              </a:rPr>
              <a:t>(Q71.2)</a:t>
            </a:r>
            <a:endParaRPr lang="en-US" sz="1400" dirty="0">
              <a:solidFill>
                <a:srgbClr val="002060"/>
              </a:solidFill>
            </a:endParaRPr>
          </a:p>
        </p:txBody>
      </p:sp>
      <p:pic>
        <p:nvPicPr>
          <p:cNvPr id="13" name="Picture 12" descr="Limb_Tran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44208" y="2616349"/>
            <a:ext cx="2013212" cy="2736304"/>
          </a:xfrm>
          <a:prstGeom prst="rect">
            <a:avLst/>
          </a:prstGeom>
          <a:noFill/>
        </p:spPr>
      </p:pic>
      <p:sp>
        <p:nvSpPr>
          <p:cNvPr id="12" name="Rectangle 11"/>
          <p:cNvSpPr/>
          <p:nvPr/>
        </p:nvSpPr>
        <p:spPr>
          <a:xfrm>
            <a:off x="5974650" y="5333207"/>
            <a:ext cx="2952328" cy="738664"/>
          </a:xfrm>
          <a:prstGeom prst="rect">
            <a:avLst/>
          </a:prstGeom>
        </p:spPr>
        <p:txBody>
          <a:bodyPr wrap="square" rtlCol="0">
            <a:spAutoFit/>
          </a:bodyPr>
          <a:lstStyle/>
          <a:p>
            <a:pPr algn="ctr" rtl="0"/>
            <a:r>
              <a:rPr lang="fr-FR" sz="1400" b="1">
                <a:solidFill>
                  <a:srgbClr val="002060"/>
                </a:solidFill>
              </a:rPr>
              <a:t>Absence totale congénitale des membres inférieurs/amélie des membres inférieurs (Q72.0)    </a:t>
            </a:r>
            <a:endParaRPr lang="en-US" sz="1400" dirty="0">
              <a:solidFill>
                <a:srgbClr val="002060"/>
              </a:solidFill>
            </a:endParaRPr>
          </a:p>
        </p:txBody>
      </p:sp>
      <p:sp>
        <p:nvSpPr>
          <p:cNvPr id="9" name="Rectangle 8"/>
          <p:cNvSpPr/>
          <p:nvPr/>
        </p:nvSpPr>
        <p:spPr>
          <a:xfrm>
            <a:off x="762000" y="6202612"/>
            <a:ext cx="5682208" cy="276999"/>
          </a:xfrm>
          <a:prstGeom prst="rect">
            <a:avLst/>
          </a:prstGeom>
        </p:spPr>
        <p:txBody>
          <a:bodyPr wrap="square" rtlCol="0">
            <a:spAutoFit/>
          </a:bodyPr>
          <a:lstStyle/>
          <a:p>
            <a:pPr rtl="0"/>
            <a:r>
              <a:rPr lang="fr-FR" sz="1200" b="1" dirty="0">
                <a:solidFill>
                  <a:srgbClr val="002060"/>
                </a:solidFill>
              </a:rPr>
              <a:t>Source : Projet de collaboration CDC - Université de médecine de Pékin</a:t>
            </a:r>
          </a:p>
        </p:txBody>
      </p:sp>
    </p:spTree>
    <p:extLst>
      <p:ext uri="{BB962C8B-B14F-4D97-AF65-F5344CB8AC3E}">
        <p14:creationId xmlns:p14="http://schemas.microsoft.com/office/powerpoint/2010/main" xmlns="" val="4253115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9"/>
          <p:cNvSpPr txBox="1">
            <a:spLocks noChangeArrowheads="1"/>
          </p:cNvSpPr>
          <p:nvPr/>
        </p:nvSpPr>
        <p:spPr bwMode="auto">
          <a:xfrm>
            <a:off x="228599" y="6567815"/>
            <a:ext cx="8702675" cy="261610"/>
          </a:xfrm>
          <a:prstGeom prst="rect">
            <a:avLst/>
          </a:prstGeom>
          <a:solidFill>
            <a:schemeClr val="tx2">
              <a:lumMod val="20000"/>
              <a:lumOff val="80000"/>
            </a:schemeClr>
          </a:solidFill>
          <a:ln w="9525">
            <a:noFill/>
            <a:miter lim="800000"/>
            <a:headEnd/>
            <a:tailEnd/>
          </a:ln>
          <a:effectLst/>
        </p:spPr>
        <p:txBody>
          <a:bodyPr rtlCol="0">
            <a:spAutoFit/>
          </a:bodyPr>
          <a:lstStyle/>
          <a:p>
            <a:pPr rtl="0">
              <a:defRPr/>
            </a:pPr>
            <a:r>
              <a:rPr lang="fr-FR" sz="1100" b="1" dirty="0">
                <a:solidFill>
                  <a:srgbClr val="0F56DC"/>
                </a:solidFill>
                <a:latin typeface="Calibri" pitchFamily="34" charset="0"/>
              </a:rPr>
              <a:t>Malformations congénitales des membres                                                                                                                                                                                    </a:t>
            </a:r>
            <a:r>
              <a:rPr lang="fr-FR" sz="1000" dirty="0">
                <a:solidFill>
                  <a:srgbClr val="0F56DC"/>
                </a:solidFill>
                <a:latin typeface="Calibri" pitchFamily="34" charset="0"/>
              </a:rPr>
              <a:t>|  </a:t>
            </a:r>
            <a:fld id="{4F5FC554-56D4-46C3-91CC-42DA98CF391D}" type="slidenum">
              <a:rPr lang="en-US" sz="1000" smtClean="0">
                <a:solidFill>
                  <a:srgbClr val="0F56DC"/>
                </a:solidFill>
                <a:latin typeface="Calibri" pitchFamily="34" charset="0"/>
              </a:rPr>
              <a:pPr rtl="0">
                <a:defRPr/>
              </a:pPr>
              <a:t>5</a:t>
            </a:fld>
            <a:endParaRPr lang="en-US" sz="1000" dirty="0">
              <a:solidFill>
                <a:srgbClr val="0F56DC"/>
              </a:solidFill>
              <a:latin typeface="Calibri" pitchFamily="34" charset="0"/>
            </a:endParaRPr>
          </a:p>
        </p:txBody>
      </p:sp>
      <p:sp>
        <p:nvSpPr>
          <p:cNvPr id="2" name="Titolo 1"/>
          <p:cNvSpPr>
            <a:spLocks noGrp="1"/>
          </p:cNvSpPr>
          <p:nvPr>
            <p:ph type="title"/>
          </p:nvPr>
        </p:nvSpPr>
        <p:spPr/>
        <p:txBody>
          <a:bodyPr rtlCol="0">
            <a:normAutofit fontScale="90000"/>
          </a:bodyPr>
          <a:lstStyle/>
          <a:p>
            <a:pPr rtl="0"/>
            <a:r>
              <a:rPr lang="fr-FR" sz="3600" b="1" dirty="0">
                <a:solidFill>
                  <a:schemeClr val="tx2"/>
                </a:solidFill>
              </a:rPr>
              <a:t>Malformations transversales des membres : </a:t>
            </a:r>
            <a:r>
              <a:rPr lang="fr-FR" sz="3600" b="1" dirty="0" smtClean="0">
                <a:solidFill>
                  <a:schemeClr val="tx2"/>
                </a:solidFill>
              </a:rPr>
              <a:t>illustration</a:t>
            </a:r>
            <a:endParaRPr lang="it-IT" sz="3600" b="1" dirty="0">
              <a:solidFill>
                <a:schemeClr val="tx2"/>
              </a:solidFill>
            </a:endParaRPr>
          </a:p>
        </p:txBody>
      </p:sp>
      <p:pic>
        <p:nvPicPr>
          <p:cNvPr id="7" name="Picture 2" descr="illustration of transverse limb deficiencies"/>
          <p:cNvPicPr>
            <a:picLocks noChangeAspect="1" noChangeArrowheads="1"/>
          </p:cNvPicPr>
          <p:nvPr/>
        </p:nvPicPr>
        <p:blipFill>
          <a:blip r:embed="rId3" cstate="print"/>
          <a:srcRect l="32026" t="38816" r="60966" b="35728"/>
          <a:stretch>
            <a:fillRect/>
          </a:stretch>
        </p:blipFill>
        <p:spPr bwMode="auto">
          <a:xfrm>
            <a:off x="3059832" y="1403451"/>
            <a:ext cx="2304256" cy="4707979"/>
          </a:xfrm>
          <a:prstGeom prst="rect">
            <a:avLst/>
          </a:prstGeom>
          <a:noFill/>
          <a:ln w="9525">
            <a:solidFill>
              <a:srgbClr val="00B0F0"/>
            </a:solidFill>
            <a:miter lim="800000"/>
            <a:headEnd/>
            <a:tailEnd/>
          </a:ln>
        </p:spPr>
      </p:pic>
      <p:sp>
        <p:nvSpPr>
          <p:cNvPr id="13" name="TextBox 12"/>
          <p:cNvSpPr txBox="1"/>
          <p:nvPr/>
        </p:nvSpPr>
        <p:spPr>
          <a:xfrm>
            <a:off x="539552" y="3212976"/>
            <a:ext cx="1462067" cy="830997"/>
          </a:xfrm>
          <a:prstGeom prst="rect">
            <a:avLst/>
          </a:prstGeom>
          <a:noFill/>
        </p:spPr>
        <p:txBody>
          <a:bodyPr wrap="none" rtlCol="0">
            <a:spAutoFit/>
          </a:bodyPr>
          <a:lstStyle/>
          <a:p>
            <a:pPr rtl="0"/>
            <a:r>
              <a:rPr lang="fr-FR" sz="2400"/>
              <a:t>Totale </a:t>
            </a:r>
          </a:p>
          <a:p>
            <a:pPr rtl="0"/>
            <a:r>
              <a:rPr lang="fr-FR" sz="2400"/>
              <a:t>(Amélie)</a:t>
            </a:r>
            <a:endParaRPr lang="en-US" sz="2400" dirty="0"/>
          </a:p>
        </p:txBody>
      </p:sp>
      <p:cxnSp>
        <p:nvCxnSpPr>
          <p:cNvPr id="4" name="Straight Arrow Connector 3" descr="arrow indicating complete absence of limb on illustration"/>
          <p:cNvCxnSpPr/>
          <p:nvPr/>
        </p:nvCxnSpPr>
        <p:spPr>
          <a:xfrm>
            <a:off x="1901531" y="3585154"/>
            <a:ext cx="145315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descr="arrow indicating complete absence of limb on illustration"/>
          <p:cNvCxnSpPr/>
          <p:nvPr/>
        </p:nvCxnSpPr>
        <p:spPr>
          <a:xfrm>
            <a:off x="1901531" y="3844498"/>
            <a:ext cx="1734365" cy="10966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236296" y="3382833"/>
            <a:ext cx="982770" cy="461665"/>
          </a:xfrm>
          <a:prstGeom prst="rect">
            <a:avLst/>
          </a:prstGeom>
          <a:noFill/>
        </p:spPr>
        <p:txBody>
          <a:bodyPr wrap="none" rtlCol="0">
            <a:spAutoFit/>
          </a:bodyPr>
          <a:lstStyle/>
          <a:p>
            <a:pPr rtl="0"/>
            <a:r>
              <a:rPr lang="fr-FR" sz="2400"/>
              <a:t>Partielle</a:t>
            </a:r>
            <a:endParaRPr lang="en-US" sz="2400" dirty="0"/>
          </a:p>
        </p:txBody>
      </p:sp>
      <p:cxnSp>
        <p:nvCxnSpPr>
          <p:cNvPr id="20" name="Straight Arrow Connector 19" descr="arrow indicating partial absence of limb on illustration"/>
          <p:cNvCxnSpPr/>
          <p:nvPr/>
        </p:nvCxnSpPr>
        <p:spPr>
          <a:xfrm flipH="1">
            <a:off x="4590256" y="3752165"/>
            <a:ext cx="2646040" cy="10449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descr="arrow indicating partial absence of limb on illustration"/>
          <p:cNvCxnSpPr>
            <a:stCxn id="19" idx="1"/>
          </p:cNvCxnSpPr>
          <p:nvPr/>
        </p:nvCxnSpPr>
        <p:spPr>
          <a:xfrm flipH="1" flipV="1">
            <a:off x="5004048" y="3573016"/>
            <a:ext cx="2232248" cy="406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 name="Rectangle 1"/>
          <p:cNvSpPr>
            <a:spLocks noChangeArrowheads="1"/>
          </p:cNvSpPr>
          <p:nvPr/>
        </p:nvSpPr>
        <p:spPr bwMode="auto">
          <a:xfrm>
            <a:off x="3354688" y="6237312"/>
            <a:ext cx="1895071" cy="230832"/>
          </a:xfrm>
          <a:prstGeom prst="rect">
            <a:avLst/>
          </a:prstGeom>
          <a:noFill/>
          <a:ln w="9525">
            <a:noFill/>
            <a:miter lim="800000"/>
            <a:headEnd/>
            <a:tailEnd/>
          </a:ln>
          <a:effectLst/>
        </p:spPr>
        <p:txBody>
          <a:bodyPr vert="horz" wrap="none" lIns="91440" tIns="45720" rIns="91440" bIns="45720" numCol="1" rtlCol="0" anchor="ctr" anchorCtr="0" compatLnSpc="1">
            <a:prstTxWarp prst="textNoShape">
              <a:avLst/>
            </a:prstTxWarp>
            <a:spAutoFit/>
          </a:bodyPr>
          <a:lstStyle/>
          <a:p>
            <a:pPr lvl="0" rtl="0" fontAlgn="base">
              <a:spcBef>
                <a:spcPct val="0"/>
              </a:spcBef>
              <a:spcAft>
                <a:spcPct val="0"/>
              </a:spcAft>
            </a:pPr>
            <a:r>
              <a:rPr lang="fr-FR" sz="900">
                <a:solidFill>
                  <a:srgbClr val="002060"/>
                </a:solidFill>
                <a:ea typeface="Calibri" pitchFamily="34" charset="0"/>
                <a:cs typeface="Arial" pitchFamily="34" charset="0"/>
              </a:rPr>
              <a:t>Atlas des malformations congénitales. </a:t>
            </a:r>
            <a:r>
              <a:rPr lang="fr-FR" sz="900" b="0" i="0" u="none" strike="noStrike" cap="none" normalizeH="0">
                <a:ln>
                  <a:noFill/>
                </a:ln>
                <a:solidFill>
                  <a:srgbClr val="002060"/>
                </a:solidFill>
                <a:effectLst/>
                <a:ea typeface="Calibri" pitchFamily="34" charset="0"/>
                <a:cs typeface="Arial" pitchFamily="34" charset="0"/>
              </a:rPr>
              <a:t> www.eclamc.org</a:t>
            </a:r>
            <a:endParaRPr kumimoji="0" lang="it-IT" sz="300" b="0" i="0" u="none" strike="noStrike" cap="none" normalizeH="0" baseline="0" dirty="0">
              <a:ln>
                <a:noFill/>
              </a:ln>
              <a:solidFill>
                <a:srgbClr val="002060"/>
              </a:solidFill>
              <a:effectLst/>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p:cNvSpPr txBox="1">
            <a:spLocks noChangeArrowheads="1"/>
          </p:cNvSpPr>
          <p:nvPr/>
        </p:nvSpPr>
        <p:spPr bwMode="auto">
          <a:xfrm>
            <a:off x="178347" y="6545565"/>
            <a:ext cx="8702675" cy="261610"/>
          </a:xfrm>
          <a:prstGeom prst="rect">
            <a:avLst/>
          </a:prstGeom>
          <a:solidFill>
            <a:schemeClr val="tx2">
              <a:lumMod val="20000"/>
              <a:lumOff val="80000"/>
            </a:schemeClr>
          </a:solidFill>
          <a:ln w="9525">
            <a:noFill/>
            <a:miter lim="800000"/>
            <a:headEnd/>
            <a:tailEnd/>
          </a:ln>
          <a:effectLst/>
        </p:spPr>
        <p:txBody>
          <a:bodyPr rtlCol="0">
            <a:spAutoFit/>
          </a:bodyPr>
          <a:lstStyle/>
          <a:p>
            <a:pPr>
              <a:defRPr/>
            </a:pPr>
            <a:r>
              <a:rPr lang="fr-FR" sz="1100" b="1" dirty="0">
                <a:solidFill>
                  <a:srgbClr val="0F56DC"/>
                </a:solidFill>
                <a:latin typeface="Calibri" pitchFamily="34" charset="0"/>
              </a:rPr>
              <a:t>Malformations congénitales des membres                                                                                                                                                                                    </a:t>
            </a:r>
            <a:r>
              <a:rPr lang="fr-FR" sz="1000" dirty="0">
                <a:solidFill>
                  <a:srgbClr val="0F56DC"/>
                </a:solidFill>
                <a:latin typeface="Calibri" pitchFamily="34" charset="0"/>
              </a:rPr>
              <a:t>|  </a:t>
            </a:r>
            <a:fld id="{4F5FC554-56D4-46C3-91CC-42DA98CF391D}" type="slidenum">
              <a:rPr lang="en-US" sz="1000">
                <a:solidFill>
                  <a:srgbClr val="0F56DC"/>
                </a:solidFill>
                <a:latin typeface="Calibri" pitchFamily="34" charset="0"/>
              </a:rPr>
              <a:pPr>
                <a:defRPr/>
              </a:pPr>
              <a:t>6</a:t>
            </a:fld>
            <a:endParaRPr lang="en-US" sz="1000" dirty="0">
              <a:solidFill>
                <a:srgbClr val="0F56DC"/>
              </a:solidFill>
              <a:latin typeface="Calibri" pitchFamily="34" charset="0"/>
            </a:endParaRPr>
          </a:p>
        </p:txBody>
      </p:sp>
      <p:sp>
        <p:nvSpPr>
          <p:cNvPr id="4098" name="Rectangle 2"/>
          <p:cNvSpPr>
            <a:spLocks noGrp="1" noChangeArrowheads="1"/>
          </p:cNvSpPr>
          <p:nvPr>
            <p:ph type="title"/>
          </p:nvPr>
        </p:nvSpPr>
        <p:spPr>
          <a:xfrm>
            <a:off x="457200" y="-27384"/>
            <a:ext cx="8229600" cy="1143000"/>
          </a:xfrm>
        </p:spPr>
        <p:txBody>
          <a:bodyPr rtlCol="0">
            <a:noAutofit/>
          </a:bodyPr>
          <a:lstStyle/>
          <a:p>
            <a:pPr rtl="0" eaLnBrk="1" hangingPunct="1"/>
            <a:r>
              <a:rPr lang="fr-FR" sz="2800" b="1" dirty="0">
                <a:solidFill>
                  <a:schemeClr val="tx2"/>
                </a:solidFill>
                <a:latin typeface="Calibri" pitchFamily="34" charset="0"/>
              </a:rPr>
              <a:t>Malformations des membres transversales : </a:t>
            </a:r>
            <a:r>
              <a:rPr lang="fr-FR" sz="2800" b="1" dirty="0" smtClean="0">
                <a:solidFill>
                  <a:schemeClr val="tx2"/>
                </a:solidFill>
                <a:latin typeface="Calibri" pitchFamily="34" charset="0"/>
              </a:rPr>
              <a:t>exemples</a:t>
            </a:r>
            <a:endParaRPr lang="it-IT" sz="2800" dirty="0">
              <a:solidFill>
                <a:schemeClr val="tx2"/>
              </a:solidFill>
              <a:latin typeface="Calibri" pitchFamily="34" charset="0"/>
            </a:endParaRPr>
          </a:p>
        </p:txBody>
      </p:sp>
      <p:pic>
        <p:nvPicPr>
          <p:cNvPr id="7" name="Picture 2" descr="picture of congenital complete absence of upper limbs/Amelia of upper limb"/>
          <p:cNvPicPr>
            <a:picLocks noChangeAspect="1" noChangeArrowheads="1"/>
          </p:cNvPicPr>
          <p:nvPr/>
        </p:nvPicPr>
        <p:blipFill>
          <a:blip r:embed="rId3" cstate="print"/>
          <a:srcRect l="36576" t="21315" r="32996" b="18227"/>
          <a:stretch>
            <a:fillRect/>
          </a:stretch>
        </p:blipFill>
        <p:spPr bwMode="auto">
          <a:xfrm>
            <a:off x="1403648" y="908720"/>
            <a:ext cx="2088232" cy="2333907"/>
          </a:xfrm>
          <a:prstGeom prst="rect">
            <a:avLst/>
          </a:prstGeom>
          <a:noFill/>
          <a:ln w="38100">
            <a:solidFill>
              <a:srgbClr val="00B0F0"/>
            </a:solidFill>
            <a:miter lim="800000"/>
            <a:headEnd/>
            <a:tailEnd/>
          </a:ln>
        </p:spPr>
      </p:pic>
      <p:sp>
        <p:nvSpPr>
          <p:cNvPr id="9" name="Rectangle 8"/>
          <p:cNvSpPr/>
          <p:nvPr/>
        </p:nvSpPr>
        <p:spPr>
          <a:xfrm>
            <a:off x="812256" y="3258708"/>
            <a:ext cx="3389630" cy="738664"/>
          </a:xfrm>
          <a:prstGeom prst="rect">
            <a:avLst/>
          </a:prstGeom>
        </p:spPr>
        <p:txBody>
          <a:bodyPr wrap="square" rtlCol="0">
            <a:spAutoFit/>
          </a:bodyPr>
          <a:lstStyle/>
          <a:p>
            <a:pPr algn="ctr" rtl="0"/>
            <a:r>
              <a:rPr lang="fr-FR" sz="1400" b="1"/>
              <a:t>Absence totale congénitale des membres supérieurs/amélie des membres supérieurs </a:t>
            </a:r>
            <a:endParaRPr lang="en-US" sz="1400" b="1" dirty="0"/>
          </a:p>
          <a:p>
            <a:pPr algn="ctr" rtl="0"/>
            <a:r>
              <a:rPr lang="fr-FR" sz="1400" b="1"/>
              <a:t>(Q71.0)    </a:t>
            </a:r>
            <a:endParaRPr lang="en-US" sz="1400" dirty="0"/>
          </a:p>
        </p:txBody>
      </p:sp>
      <p:pic>
        <p:nvPicPr>
          <p:cNvPr id="11" name="Picture 6" descr="picture of congenital absence of both forearm and hand"/>
          <p:cNvPicPr>
            <a:picLocks noChangeAspect="1" noChangeArrowheads="1"/>
          </p:cNvPicPr>
          <p:nvPr/>
        </p:nvPicPr>
        <p:blipFill>
          <a:blip r:embed="rId4" cstate="print"/>
          <a:srcRect l="32996" t="18133" r="32996" b="15045"/>
          <a:stretch>
            <a:fillRect/>
          </a:stretch>
        </p:blipFill>
        <p:spPr bwMode="auto">
          <a:xfrm>
            <a:off x="5277432" y="1014169"/>
            <a:ext cx="2016224" cy="2228458"/>
          </a:xfrm>
          <a:prstGeom prst="rect">
            <a:avLst/>
          </a:prstGeom>
          <a:noFill/>
          <a:ln w="38100">
            <a:solidFill>
              <a:srgbClr val="00B0F0"/>
            </a:solidFill>
            <a:miter lim="800000"/>
            <a:headEnd/>
            <a:tailEnd/>
          </a:ln>
        </p:spPr>
      </p:pic>
      <p:sp>
        <p:nvSpPr>
          <p:cNvPr id="10" name="Rectangle 9"/>
          <p:cNvSpPr/>
          <p:nvPr/>
        </p:nvSpPr>
        <p:spPr>
          <a:xfrm>
            <a:off x="4590729" y="3270547"/>
            <a:ext cx="3389630" cy="523220"/>
          </a:xfrm>
          <a:prstGeom prst="rect">
            <a:avLst/>
          </a:prstGeom>
        </p:spPr>
        <p:txBody>
          <a:bodyPr wrap="square" rtlCol="0">
            <a:spAutoFit/>
          </a:bodyPr>
          <a:lstStyle/>
          <a:p>
            <a:pPr algn="ctr" rtl="0"/>
            <a:r>
              <a:rPr lang="fr-FR" sz="1400" b="1"/>
              <a:t>Absence congénitale des deux mains et avant-bras (Q71.2)    </a:t>
            </a:r>
            <a:endParaRPr lang="en-US" sz="1400" dirty="0"/>
          </a:p>
        </p:txBody>
      </p:sp>
      <p:pic>
        <p:nvPicPr>
          <p:cNvPr id="12" name="Picture 7" descr="picture of congenital absence of lower leg and foot"/>
          <p:cNvPicPr>
            <a:picLocks noChangeAspect="1" noChangeArrowheads="1"/>
          </p:cNvPicPr>
          <p:nvPr/>
        </p:nvPicPr>
        <p:blipFill>
          <a:blip r:embed="rId5" cstate="print"/>
          <a:srcRect l="32101" t="24497" r="32996" b="16636"/>
          <a:stretch>
            <a:fillRect/>
          </a:stretch>
        </p:blipFill>
        <p:spPr bwMode="auto">
          <a:xfrm>
            <a:off x="1330616" y="3996162"/>
            <a:ext cx="2164358" cy="2053365"/>
          </a:xfrm>
          <a:prstGeom prst="rect">
            <a:avLst/>
          </a:prstGeom>
          <a:noFill/>
          <a:ln w="38100">
            <a:solidFill>
              <a:srgbClr val="00B0F0"/>
            </a:solidFill>
            <a:miter lim="800000"/>
            <a:headEnd/>
            <a:tailEnd/>
          </a:ln>
        </p:spPr>
      </p:pic>
      <p:sp>
        <p:nvSpPr>
          <p:cNvPr id="16" name="Rectangle 15"/>
          <p:cNvSpPr/>
          <p:nvPr/>
        </p:nvSpPr>
        <p:spPr>
          <a:xfrm>
            <a:off x="960092" y="6074132"/>
            <a:ext cx="3389630" cy="523220"/>
          </a:xfrm>
          <a:prstGeom prst="rect">
            <a:avLst/>
          </a:prstGeom>
        </p:spPr>
        <p:txBody>
          <a:bodyPr wrap="square" rtlCol="0">
            <a:spAutoFit/>
          </a:bodyPr>
          <a:lstStyle/>
          <a:p>
            <a:pPr algn="ctr" rtl="0"/>
            <a:r>
              <a:rPr lang="fr-FR" sz="1400" b="1"/>
              <a:t>Absence congénitale des pieds et des parties inférieures des jambes (Q72.2)    </a:t>
            </a:r>
            <a:endParaRPr lang="en-US" sz="1400" dirty="0"/>
          </a:p>
        </p:txBody>
      </p:sp>
      <p:pic>
        <p:nvPicPr>
          <p:cNvPr id="13" name="Picture 8" descr="picture of congenital absence of foot and toes"/>
          <p:cNvPicPr>
            <a:picLocks noChangeAspect="1" noChangeArrowheads="1"/>
          </p:cNvPicPr>
          <p:nvPr/>
        </p:nvPicPr>
        <p:blipFill>
          <a:blip r:embed="rId6" cstate="print"/>
          <a:srcRect l="31685" t="44714" r="52437" b="37429"/>
          <a:stretch>
            <a:fillRect/>
          </a:stretch>
        </p:blipFill>
        <p:spPr bwMode="auto">
          <a:xfrm>
            <a:off x="5001309" y="3996163"/>
            <a:ext cx="2952328" cy="1867799"/>
          </a:xfrm>
          <a:prstGeom prst="rect">
            <a:avLst/>
          </a:prstGeom>
          <a:noFill/>
          <a:ln w="38100">
            <a:solidFill>
              <a:srgbClr val="00B0F0"/>
            </a:solidFill>
            <a:miter lim="800000"/>
            <a:headEnd/>
            <a:tailEnd/>
          </a:ln>
        </p:spPr>
      </p:pic>
      <p:sp>
        <p:nvSpPr>
          <p:cNvPr id="14" name="Rectangle 13"/>
          <p:cNvSpPr/>
          <p:nvPr/>
        </p:nvSpPr>
        <p:spPr>
          <a:xfrm>
            <a:off x="4871103" y="5877959"/>
            <a:ext cx="3389630" cy="523220"/>
          </a:xfrm>
          <a:prstGeom prst="rect">
            <a:avLst/>
          </a:prstGeom>
        </p:spPr>
        <p:txBody>
          <a:bodyPr wrap="square" rtlCol="0">
            <a:spAutoFit/>
          </a:bodyPr>
          <a:lstStyle/>
          <a:p>
            <a:pPr algn="ctr" rtl="0"/>
            <a:r>
              <a:rPr lang="fr-FR" sz="1400" b="1"/>
              <a:t>Absence congénitale des pieds et orteils (Q72.3)    </a:t>
            </a:r>
            <a:endParaRPr lang="en-US" sz="1400" dirty="0"/>
          </a:p>
        </p:txBody>
      </p:sp>
      <p:sp>
        <p:nvSpPr>
          <p:cNvPr id="15" name="Rectangle 1"/>
          <p:cNvSpPr>
            <a:spLocks noChangeArrowheads="1"/>
          </p:cNvSpPr>
          <p:nvPr/>
        </p:nvSpPr>
        <p:spPr bwMode="auto">
          <a:xfrm>
            <a:off x="4683058" y="6282245"/>
            <a:ext cx="4209422" cy="276999"/>
          </a:xfrm>
          <a:prstGeom prst="rect">
            <a:avLst/>
          </a:prstGeom>
          <a:noFill/>
          <a:ln w="9525">
            <a:noFill/>
            <a:miter lim="800000"/>
            <a:headEnd/>
            <a:tailEnd/>
          </a:ln>
          <a:effectLst/>
        </p:spPr>
        <p:txBody>
          <a:bodyPr vert="horz" wrap="none" lIns="91440" tIns="45720" rIns="91440" bIns="45720" numCol="1" rtlCol="0" anchor="ctr" anchorCtr="0" compatLnSpc="1">
            <a:prstTxWarp prst="textNoShape">
              <a:avLst/>
            </a:prstTxWarp>
            <a:spAutoFit/>
          </a:bodyPr>
          <a:lstStyle/>
          <a:p>
            <a:pPr lvl="0" algn="r" rtl="0" fontAlgn="base">
              <a:spcBef>
                <a:spcPct val="0"/>
              </a:spcBef>
              <a:spcAft>
                <a:spcPct val="0"/>
              </a:spcAft>
            </a:pPr>
            <a:r>
              <a:rPr lang="fr-FR" sz="1200" dirty="0">
                <a:solidFill>
                  <a:srgbClr val="002060"/>
                </a:solidFill>
                <a:ea typeface="Calibri" pitchFamily="34" charset="0"/>
                <a:cs typeface="Arial" pitchFamily="34" charset="0"/>
              </a:rPr>
              <a:t>Source : Atlas des malformations congénitales. </a:t>
            </a:r>
            <a:r>
              <a:rPr lang="fr-FR" sz="1200" b="0" i="0" u="none" strike="noStrike" cap="none" normalizeH="0" dirty="0">
                <a:ln>
                  <a:noFill/>
                </a:ln>
                <a:solidFill>
                  <a:srgbClr val="002060"/>
                </a:solidFill>
                <a:effectLst/>
                <a:ea typeface="Calibri" pitchFamily="34" charset="0"/>
                <a:cs typeface="Arial" pitchFamily="34" charset="0"/>
              </a:rPr>
              <a:t> www.eclamc.org</a:t>
            </a:r>
            <a:endParaRPr kumimoji="0" lang="it-IT" sz="700" b="0" i="0" u="none" strike="noStrike" cap="none" normalizeH="0" baseline="0" dirty="0">
              <a:ln>
                <a:noFill/>
              </a:ln>
              <a:solidFill>
                <a:srgbClr val="002060"/>
              </a:solidFill>
              <a:effectLst/>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9"/>
          <p:cNvSpPr txBox="1">
            <a:spLocks noChangeArrowheads="1"/>
          </p:cNvSpPr>
          <p:nvPr/>
        </p:nvSpPr>
        <p:spPr bwMode="auto">
          <a:xfrm>
            <a:off x="228600" y="6551766"/>
            <a:ext cx="8702675" cy="261610"/>
          </a:xfrm>
          <a:prstGeom prst="rect">
            <a:avLst/>
          </a:prstGeom>
          <a:solidFill>
            <a:schemeClr val="tx2">
              <a:lumMod val="20000"/>
              <a:lumOff val="80000"/>
            </a:schemeClr>
          </a:solidFill>
          <a:ln w="9525">
            <a:noFill/>
            <a:miter lim="800000"/>
            <a:headEnd/>
            <a:tailEnd/>
          </a:ln>
          <a:effectLst/>
        </p:spPr>
        <p:txBody>
          <a:bodyPr rtlCol="0">
            <a:spAutoFit/>
          </a:bodyPr>
          <a:lstStyle/>
          <a:p>
            <a:pPr>
              <a:defRPr/>
            </a:pPr>
            <a:r>
              <a:rPr lang="fr-FR" sz="1100" b="1" dirty="0">
                <a:solidFill>
                  <a:srgbClr val="0F56DC"/>
                </a:solidFill>
                <a:latin typeface="Calibri" pitchFamily="34" charset="0"/>
              </a:rPr>
              <a:t>Malformations congénitales des membres                                                                                                                                                                                    </a:t>
            </a:r>
            <a:r>
              <a:rPr lang="fr-FR" sz="1000" dirty="0">
                <a:solidFill>
                  <a:srgbClr val="0F56DC"/>
                </a:solidFill>
                <a:latin typeface="Calibri" pitchFamily="34" charset="0"/>
              </a:rPr>
              <a:t>|  </a:t>
            </a:r>
            <a:fld id="{4F5FC554-56D4-46C3-91CC-42DA98CF391D}" type="slidenum">
              <a:rPr lang="en-US" sz="1000">
                <a:solidFill>
                  <a:srgbClr val="0F56DC"/>
                </a:solidFill>
                <a:latin typeface="Calibri" pitchFamily="34" charset="0"/>
              </a:rPr>
              <a:pPr>
                <a:defRPr/>
              </a:pPr>
              <a:t>7</a:t>
            </a:fld>
            <a:endParaRPr lang="en-US" sz="1000" dirty="0">
              <a:solidFill>
                <a:srgbClr val="0F56DC"/>
              </a:solidFill>
              <a:latin typeface="Calibri" pitchFamily="34" charset="0"/>
            </a:endParaRPr>
          </a:p>
        </p:txBody>
      </p:sp>
      <p:sp>
        <p:nvSpPr>
          <p:cNvPr id="2" name="Title 1"/>
          <p:cNvSpPr>
            <a:spLocks noGrp="1"/>
          </p:cNvSpPr>
          <p:nvPr>
            <p:ph type="title"/>
          </p:nvPr>
        </p:nvSpPr>
        <p:spPr>
          <a:xfrm>
            <a:off x="457200" y="274638"/>
            <a:ext cx="8229600" cy="778098"/>
          </a:xfrm>
        </p:spPr>
        <p:txBody>
          <a:bodyPr rtlCol="0">
            <a:normAutofit/>
          </a:bodyPr>
          <a:lstStyle/>
          <a:p>
            <a:pPr rtl="0"/>
            <a:r>
              <a:rPr lang="fr-FR" sz="3600" b="1">
                <a:solidFill>
                  <a:schemeClr val="tx2"/>
                </a:solidFill>
              </a:rPr>
              <a:t>Malformations intercalaires des membres</a:t>
            </a:r>
            <a:endParaRPr lang="en-US" sz="3600" i="1" dirty="0">
              <a:solidFill>
                <a:schemeClr val="tx2"/>
              </a:solidFill>
            </a:endParaRPr>
          </a:p>
        </p:txBody>
      </p:sp>
      <p:sp>
        <p:nvSpPr>
          <p:cNvPr id="3" name="Content Placeholder 2"/>
          <p:cNvSpPr>
            <a:spLocks noGrp="1"/>
          </p:cNvSpPr>
          <p:nvPr>
            <p:ph idx="1"/>
          </p:nvPr>
        </p:nvSpPr>
        <p:spPr>
          <a:xfrm>
            <a:off x="475456" y="1128261"/>
            <a:ext cx="8229600" cy="4525963"/>
          </a:xfrm>
        </p:spPr>
        <p:txBody>
          <a:bodyPr rtlCol="0"/>
          <a:lstStyle/>
          <a:p>
            <a:pPr rtl="0"/>
            <a:r>
              <a:rPr lang="fr-FR" sz="2400">
                <a:solidFill>
                  <a:schemeClr val="tx2"/>
                </a:solidFill>
              </a:rPr>
              <a:t>Absence complète ou partielle d’un ou de plusieurs segment(s) proximal(ux) et/ou médian(s) d’un membre avec présence totale ou partielle des segments distaux </a:t>
            </a:r>
            <a:endParaRPr lang="en-US" sz="2400" dirty="0">
              <a:solidFill>
                <a:srgbClr val="FF0000"/>
              </a:solidFill>
            </a:endParaRPr>
          </a:p>
          <a:p>
            <a:pPr rtl="0"/>
            <a:r>
              <a:rPr lang="fr-FR" sz="2400">
                <a:solidFill>
                  <a:schemeClr val="tx2"/>
                </a:solidFill>
              </a:rPr>
              <a:t>L’absence complète ou quasi-complète des segments proximaux et médians est également appelée phocomélie</a:t>
            </a:r>
            <a:endParaRPr lang="en-US" sz="2400" dirty="0">
              <a:solidFill>
                <a:schemeClr val="tx2"/>
              </a:solidFill>
            </a:endParaRPr>
          </a:p>
          <a:p>
            <a:pPr rtl="0"/>
            <a:r>
              <a:rPr lang="fr-FR" sz="2400">
                <a:solidFill>
                  <a:schemeClr val="tx2"/>
                </a:solidFill>
              </a:rPr>
              <a:t>Les segments distaux peuvent être normaux </a:t>
            </a:r>
          </a:p>
          <a:p>
            <a:pPr marL="0" indent="0" rtl="0">
              <a:buNone/>
            </a:pPr>
            <a:endParaRPr lang="en-US" sz="2400" dirty="0">
              <a:solidFill>
                <a:schemeClr val="tx2"/>
              </a:solidFill>
            </a:endParaRPr>
          </a:p>
        </p:txBody>
      </p:sp>
      <p:pic>
        <p:nvPicPr>
          <p:cNvPr id="9" name="Picture 2" descr="picture of congenital absence of upper arm and forearm with hand presen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3100" y="3917155"/>
            <a:ext cx="2136128" cy="19306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Rectangle 10"/>
          <p:cNvSpPr/>
          <p:nvPr/>
        </p:nvSpPr>
        <p:spPr>
          <a:xfrm>
            <a:off x="971601" y="5714672"/>
            <a:ext cx="2880320" cy="738664"/>
          </a:xfrm>
          <a:prstGeom prst="rect">
            <a:avLst/>
          </a:prstGeom>
          <a:solidFill>
            <a:schemeClr val="bg1"/>
          </a:solidFill>
        </p:spPr>
        <p:txBody>
          <a:bodyPr wrap="square" rtlCol="0">
            <a:spAutoFit/>
          </a:bodyPr>
          <a:lstStyle/>
          <a:p>
            <a:pPr algn="ctr" rtl="0"/>
            <a:r>
              <a:rPr lang="fr-FR" sz="1400" b="1"/>
              <a:t>Absence congénitale de la partie supérieure du bras et de l’avant-bras avec présence de la main (Q71.1)</a:t>
            </a:r>
            <a:endParaRPr lang="en-US" sz="1400" b="1" dirty="0"/>
          </a:p>
        </p:txBody>
      </p:sp>
      <p:pic>
        <p:nvPicPr>
          <p:cNvPr id="10" name="Picture 3" descr="picture of congenital absence of thigh and lower leg with foot presen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34000" y="3917155"/>
            <a:ext cx="2050906" cy="18384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Rectangle 14"/>
          <p:cNvSpPr/>
          <p:nvPr/>
        </p:nvSpPr>
        <p:spPr>
          <a:xfrm>
            <a:off x="4860032" y="5661248"/>
            <a:ext cx="3058303" cy="738664"/>
          </a:xfrm>
          <a:prstGeom prst="rect">
            <a:avLst/>
          </a:prstGeom>
        </p:spPr>
        <p:txBody>
          <a:bodyPr wrap="square" rtlCol="0">
            <a:spAutoFit/>
          </a:bodyPr>
          <a:lstStyle/>
          <a:p>
            <a:pPr algn="ctr" rtl="0"/>
            <a:r>
              <a:rPr lang="fr-FR" sz="1400" b="1" dirty="0"/>
              <a:t>Absence congénitale de la cuisse et de la partie inférieure de la jambe avec présence du pied (Q72.1)</a:t>
            </a:r>
            <a:endParaRPr lang="en-US" sz="1400" b="1" dirty="0"/>
          </a:p>
        </p:txBody>
      </p:sp>
      <p:sp>
        <p:nvSpPr>
          <p:cNvPr id="13" name="Rectangle 12"/>
          <p:cNvSpPr/>
          <p:nvPr/>
        </p:nvSpPr>
        <p:spPr>
          <a:xfrm>
            <a:off x="2054987" y="6608472"/>
            <a:ext cx="4304466" cy="246221"/>
          </a:xfrm>
          <a:prstGeom prst="rect">
            <a:avLst/>
          </a:prstGeom>
        </p:spPr>
        <p:txBody>
          <a:bodyPr wrap="square" rtlCol="0">
            <a:spAutoFit/>
          </a:bodyPr>
          <a:lstStyle/>
          <a:p>
            <a:pPr algn="ctr" rtl="0"/>
            <a:r>
              <a:rPr lang="fr-FR" sz="1000" dirty="0">
                <a:solidFill>
                  <a:schemeClr val="bg2"/>
                </a:solidFill>
              </a:rPr>
              <a:t>Source : Dr Jaime </a:t>
            </a:r>
            <a:r>
              <a:rPr lang="fr-FR" sz="1000" dirty="0" err="1">
                <a:solidFill>
                  <a:schemeClr val="bg2"/>
                </a:solidFill>
              </a:rPr>
              <a:t>Frias</a:t>
            </a:r>
            <a:endParaRPr lang="en-US" sz="1000" dirty="0">
              <a:solidFill>
                <a:schemeClr val="bg2"/>
              </a:solidFill>
            </a:endParaRPr>
          </a:p>
        </p:txBody>
      </p:sp>
    </p:spTree>
    <p:extLst>
      <p:ext uri="{BB962C8B-B14F-4D97-AF65-F5344CB8AC3E}">
        <p14:creationId xmlns:p14="http://schemas.microsoft.com/office/powerpoint/2010/main" xmlns="" val="1624350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220662" y="6531605"/>
            <a:ext cx="8702675" cy="261610"/>
          </a:xfrm>
          <a:prstGeom prst="rect">
            <a:avLst/>
          </a:prstGeom>
          <a:solidFill>
            <a:schemeClr val="tx2">
              <a:lumMod val="20000"/>
              <a:lumOff val="80000"/>
            </a:schemeClr>
          </a:solidFill>
          <a:ln w="9525">
            <a:noFill/>
            <a:miter lim="800000"/>
            <a:headEnd/>
            <a:tailEnd/>
          </a:ln>
          <a:effectLst/>
        </p:spPr>
        <p:txBody>
          <a:bodyPr rtlCol="0">
            <a:spAutoFit/>
          </a:bodyPr>
          <a:lstStyle/>
          <a:p>
            <a:pPr>
              <a:defRPr/>
            </a:pPr>
            <a:r>
              <a:rPr lang="fr-FR" sz="1100" b="1" dirty="0">
                <a:solidFill>
                  <a:srgbClr val="0F56DC"/>
                </a:solidFill>
                <a:latin typeface="Calibri" pitchFamily="34" charset="0"/>
              </a:rPr>
              <a:t>Malformations congénitales des membres                                                                                                                                                                                    </a:t>
            </a:r>
            <a:r>
              <a:rPr lang="fr-FR" sz="1000" dirty="0">
                <a:solidFill>
                  <a:srgbClr val="0F56DC"/>
                </a:solidFill>
                <a:latin typeface="Calibri" pitchFamily="34" charset="0"/>
              </a:rPr>
              <a:t>|  </a:t>
            </a:r>
            <a:fld id="{4F5FC554-56D4-46C3-91CC-42DA98CF391D}" type="slidenum">
              <a:rPr lang="en-US" sz="1000">
                <a:solidFill>
                  <a:srgbClr val="0F56DC"/>
                </a:solidFill>
                <a:latin typeface="Calibri" pitchFamily="34" charset="0"/>
              </a:rPr>
              <a:pPr>
                <a:defRPr/>
              </a:pPr>
              <a:t>8</a:t>
            </a:fld>
            <a:endParaRPr lang="en-US" sz="1000" dirty="0">
              <a:solidFill>
                <a:srgbClr val="0F56DC"/>
              </a:solidFill>
              <a:latin typeface="Calibri" pitchFamily="34" charset="0"/>
            </a:endParaRPr>
          </a:p>
        </p:txBody>
      </p:sp>
      <p:sp>
        <p:nvSpPr>
          <p:cNvPr id="11" name="Titolo 10"/>
          <p:cNvSpPr>
            <a:spLocks noGrp="1"/>
          </p:cNvSpPr>
          <p:nvPr>
            <p:ph type="title"/>
          </p:nvPr>
        </p:nvSpPr>
        <p:spPr>
          <a:xfrm>
            <a:off x="457200" y="274638"/>
            <a:ext cx="8229600" cy="850106"/>
          </a:xfrm>
        </p:spPr>
        <p:txBody>
          <a:bodyPr rtlCol="0">
            <a:normAutofit fontScale="90000"/>
          </a:bodyPr>
          <a:lstStyle/>
          <a:p>
            <a:pPr rtl="0"/>
            <a:r>
              <a:rPr lang="fr-FR" sz="3600" b="1" dirty="0">
                <a:solidFill>
                  <a:schemeClr val="tx2"/>
                </a:solidFill>
              </a:rPr>
              <a:t>Malformations intercalaires des membres : </a:t>
            </a:r>
            <a:r>
              <a:rPr lang="fr-FR" sz="3600" b="1" dirty="0" smtClean="0">
                <a:solidFill>
                  <a:schemeClr val="tx2"/>
                </a:solidFill>
              </a:rPr>
              <a:t>illustration</a:t>
            </a:r>
            <a:endParaRPr lang="it-IT" sz="3600" dirty="0">
              <a:solidFill>
                <a:schemeClr val="tx2"/>
              </a:solidFill>
            </a:endParaRPr>
          </a:p>
        </p:txBody>
      </p:sp>
      <p:pic>
        <p:nvPicPr>
          <p:cNvPr id="4" name="Picture 2" descr="illustration of intercalary limb deficiencies "/>
          <p:cNvPicPr>
            <a:picLocks noChangeAspect="1" noChangeArrowheads="1"/>
          </p:cNvPicPr>
          <p:nvPr/>
        </p:nvPicPr>
        <p:blipFill>
          <a:blip r:embed="rId3" cstate="print"/>
          <a:srcRect l="38736" t="38816" r="54104" b="35728"/>
          <a:stretch>
            <a:fillRect/>
          </a:stretch>
        </p:blipFill>
        <p:spPr bwMode="auto">
          <a:xfrm>
            <a:off x="3419872" y="1268760"/>
            <a:ext cx="2304256" cy="4608512"/>
          </a:xfrm>
          <a:prstGeom prst="rect">
            <a:avLst/>
          </a:prstGeom>
          <a:noFill/>
          <a:ln w="9525">
            <a:solidFill>
              <a:srgbClr val="00B0F0"/>
            </a:solidFill>
            <a:miter lim="800000"/>
            <a:headEnd/>
            <a:tailEnd/>
          </a:ln>
        </p:spPr>
      </p:pic>
      <p:sp>
        <p:nvSpPr>
          <p:cNvPr id="15" name="CasellaDiTesto 14"/>
          <p:cNvSpPr txBox="1"/>
          <p:nvPr/>
        </p:nvSpPr>
        <p:spPr>
          <a:xfrm>
            <a:off x="115888" y="1988840"/>
            <a:ext cx="2839491" cy="1477328"/>
          </a:xfrm>
          <a:prstGeom prst="rect">
            <a:avLst/>
          </a:prstGeom>
          <a:noFill/>
        </p:spPr>
        <p:txBody>
          <a:bodyPr wrap="square" rtlCol="0">
            <a:spAutoFit/>
          </a:bodyPr>
          <a:lstStyle/>
          <a:p>
            <a:pPr algn="ctr" rtl="0"/>
            <a:endParaRPr lang="en-US" b="1" dirty="0">
              <a:solidFill>
                <a:schemeClr val="tx2"/>
              </a:solidFill>
            </a:endParaRPr>
          </a:p>
          <a:p>
            <a:pPr algn="ctr" rtl="0"/>
            <a:r>
              <a:rPr lang="fr-FR" dirty="0">
                <a:solidFill>
                  <a:schemeClr val="tx2"/>
                </a:solidFill>
              </a:rPr>
              <a:t>Absence de tous les os des membres proximaux à la main (pied) qui est souvent proche de la normale</a:t>
            </a:r>
            <a:endParaRPr lang="it-IT" dirty="0">
              <a:solidFill>
                <a:schemeClr val="tx2"/>
              </a:solidFill>
            </a:endParaRPr>
          </a:p>
        </p:txBody>
      </p:sp>
      <p:cxnSp>
        <p:nvCxnSpPr>
          <p:cNvPr id="19" name="Connettore 2 18" descr="arrow indicating absence of all limb bones proximal to the hand on illustration"/>
          <p:cNvCxnSpPr/>
          <p:nvPr/>
        </p:nvCxnSpPr>
        <p:spPr>
          <a:xfrm>
            <a:off x="2955379" y="2776506"/>
            <a:ext cx="1008112"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907976" y="3750130"/>
            <a:ext cx="2511896" cy="1754326"/>
          </a:xfrm>
          <a:prstGeom prst="rect">
            <a:avLst/>
          </a:prstGeom>
          <a:noFill/>
        </p:spPr>
        <p:txBody>
          <a:bodyPr wrap="square" rtlCol="0">
            <a:spAutoFit/>
          </a:bodyPr>
          <a:lstStyle/>
          <a:p>
            <a:pPr algn="ctr" rtl="0"/>
            <a:r>
              <a:rPr lang="fr-FR">
                <a:solidFill>
                  <a:schemeClr val="tx2"/>
                </a:solidFill>
              </a:rPr>
              <a:t>Hypoplasie/aplasie fémorale </a:t>
            </a:r>
          </a:p>
          <a:p>
            <a:pPr algn="ctr" rtl="0"/>
            <a:r>
              <a:rPr lang="fr-FR">
                <a:solidFill>
                  <a:schemeClr val="tx2"/>
                </a:solidFill>
              </a:rPr>
              <a:t>(type particulier de malformation intercalaire des membres)</a:t>
            </a:r>
            <a:endParaRPr lang="it-IT" dirty="0">
              <a:solidFill>
                <a:schemeClr val="tx2"/>
              </a:solidFill>
            </a:endParaRPr>
          </a:p>
        </p:txBody>
      </p:sp>
      <p:cxnSp>
        <p:nvCxnSpPr>
          <p:cNvPr id="21" name="Connettore 2 20" descr="arrow indicating femoral hypoplasia/aplasia on illustration"/>
          <p:cNvCxnSpPr/>
          <p:nvPr/>
        </p:nvCxnSpPr>
        <p:spPr>
          <a:xfrm flipV="1">
            <a:off x="3203848" y="4285620"/>
            <a:ext cx="1008112" cy="318011"/>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8" name="CasellaDiTesto 15"/>
          <p:cNvSpPr txBox="1"/>
          <p:nvPr/>
        </p:nvSpPr>
        <p:spPr>
          <a:xfrm>
            <a:off x="6228184" y="2043534"/>
            <a:ext cx="2880320" cy="1200329"/>
          </a:xfrm>
          <a:prstGeom prst="rect">
            <a:avLst/>
          </a:prstGeom>
          <a:noFill/>
        </p:spPr>
        <p:txBody>
          <a:bodyPr wrap="square" rtlCol="0">
            <a:spAutoFit/>
          </a:bodyPr>
          <a:lstStyle/>
          <a:p>
            <a:pPr algn="ctr" rtl="0"/>
            <a:r>
              <a:rPr lang="fr-FR">
                <a:solidFill>
                  <a:schemeClr val="tx2"/>
                </a:solidFill>
              </a:rPr>
              <a:t>Absence de l’humérus ou du couple radius-cubitus avec une main qui est souvent proche de la normale</a:t>
            </a:r>
            <a:endParaRPr lang="it-IT" dirty="0">
              <a:solidFill>
                <a:schemeClr val="tx2"/>
              </a:solidFill>
            </a:endParaRPr>
          </a:p>
        </p:txBody>
      </p:sp>
      <p:cxnSp>
        <p:nvCxnSpPr>
          <p:cNvPr id="3" name="Straight Arrow Connector 2" descr="arrow indicating absence of humerus or both radius-ulna with a hand"/>
          <p:cNvCxnSpPr/>
          <p:nvPr/>
        </p:nvCxnSpPr>
        <p:spPr>
          <a:xfrm flipH="1">
            <a:off x="5292080" y="2820961"/>
            <a:ext cx="1152128" cy="415498"/>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5868144" y="3750131"/>
            <a:ext cx="2736304" cy="1200329"/>
          </a:xfrm>
          <a:prstGeom prst="rect">
            <a:avLst/>
          </a:prstGeom>
          <a:noFill/>
        </p:spPr>
        <p:txBody>
          <a:bodyPr wrap="square" rtlCol="0">
            <a:spAutoFit/>
          </a:bodyPr>
          <a:lstStyle/>
          <a:p>
            <a:pPr algn="ctr" rtl="0"/>
            <a:r>
              <a:rPr lang="fr-FR">
                <a:solidFill>
                  <a:schemeClr val="tx2"/>
                </a:solidFill>
              </a:rPr>
              <a:t>Absence du fémur ou du tibia-péroné avec un pied qui est souvent proche de la normale</a:t>
            </a:r>
            <a:endParaRPr lang="it-IT" dirty="0">
              <a:solidFill>
                <a:schemeClr val="tx2"/>
              </a:solidFill>
            </a:endParaRPr>
          </a:p>
        </p:txBody>
      </p:sp>
      <p:cxnSp>
        <p:nvCxnSpPr>
          <p:cNvPr id="23" name="Straight Arrow Connector 22" descr="arrow indicating absence of femur or tibia-fibula with a foot"/>
          <p:cNvCxnSpPr/>
          <p:nvPr/>
        </p:nvCxnSpPr>
        <p:spPr>
          <a:xfrm flipH="1">
            <a:off x="4860033" y="4188132"/>
            <a:ext cx="1008112" cy="885438"/>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ectangle 1"/>
          <p:cNvSpPr>
            <a:spLocks noChangeArrowheads="1"/>
          </p:cNvSpPr>
          <p:nvPr/>
        </p:nvSpPr>
        <p:spPr bwMode="auto">
          <a:xfrm>
            <a:off x="3007066" y="6142222"/>
            <a:ext cx="3671454" cy="276999"/>
          </a:xfrm>
          <a:prstGeom prst="rect">
            <a:avLst/>
          </a:prstGeom>
          <a:noFill/>
          <a:ln w="9525">
            <a:noFill/>
            <a:miter lim="800000"/>
            <a:headEnd/>
            <a:tailEnd/>
          </a:ln>
          <a:effectLst/>
        </p:spPr>
        <p:txBody>
          <a:bodyPr vert="horz" wrap="none" lIns="91440" tIns="45720" rIns="91440" bIns="45720" numCol="1" rtlCol="0" anchor="ctr" anchorCtr="0" compatLnSpc="1">
            <a:prstTxWarp prst="textNoShape">
              <a:avLst/>
            </a:prstTxWarp>
            <a:spAutoFit/>
          </a:bodyPr>
          <a:lstStyle/>
          <a:p>
            <a:pPr lvl="0" algn="ctr" rtl="0" fontAlgn="base">
              <a:spcBef>
                <a:spcPct val="0"/>
              </a:spcBef>
              <a:spcAft>
                <a:spcPct val="0"/>
              </a:spcAft>
            </a:pPr>
            <a:r>
              <a:rPr lang="fr-FR" sz="1200" dirty="0">
                <a:solidFill>
                  <a:srgbClr val="002060"/>
                </a:solidFill>
                <a:ea typeface="Calibri" pitchFamily="34" charset="0"/>
                <a:cs typeface="Arial" pitchFamily="34" charset="0"/>
              </a:rPr>
              <a:t>Atlas des malformations congénitales. </a:t>
            </a:r>
            <a:r>
              <a:rPr lang="fr-FR" sz="1200" b="0" i="0" u="none" strike="noStrike" cap="none" normalizeH="0" dirty="0">
                <a:ln>
                  <a:noFill/>
                </a:ln>
                <a:solidFill>
                  <a:srgbClr val="002060"/>
                </a:solidFill>
                <a:effectLst/>
                <a:ea typeface="Calibri" pitchFamily="34" charset="0"/>
                <a:cs typeface="Arial" pitchFamily="34" charset="0"/>
              </a:rPr>
              <a:t> www.eclamc.org</a:t>
            </a:r>
            <a:endParaRPr kumimoji="0" lang="it-IT" sz="700" b="0" i="0" u="none" strike="noStrike" cap="none" normalizeH="0" baseline="0" dirty="0">
              <a:ln>
                <a:noFill/>
              </a:ln>
              <a:solidFill>
                <a:srgbClr val="002060"/>
              </a:solidFill>
              <a:effectLst/>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9"/>
          <p:cNvSpPr txBox="1">
            <a:spLocks noChangeArrowheads="1"/>
          </p:cNvSpPr>
          <p:nvPr/>
        </p:nvSpPr>
        <p:spPr bwMode="auto">
          <a:xfrm>
            <a:off x="228600" y="6479758"/>
            <a:ext cx="8702675" cy="261610"/>
          </a:xfrm>
          <a:prstGeom prst="rect">
            <a:avLst/>
          </a:prstGeom>
          <a:solidFill>
            <a:schemeClr val="tx2">
              <a:lumMod val="20000"/>
              <a:lumOff val="80000"/>
            </a:schemeClr>
          </a:solidFill>
          <a:ln w="9525">
            <a:noFill/>
            <a:miter lim="800000"/>
            <a:headEnd/>
            <a:tailEnd/>
          </a:ln>
          <a:effectLst/>
        </p:spPr>
        <p:txBody>
          <a:bodyPr rtlCol="0">
            <a:spAutoFit/>
          </a:bodyPr>
          <a:lstStyle/>
          <a:p>
            <a:pPr>
              <a:defRPr/>
            </a:pPr>
            <a:r>
              <a:rPr lang="fr-FR" sz="1100" b="1" dirty="0">
                <a:solidFill>
                  <a:srgbClr val="0F56DC"/>
                </a:solidFill>
                <a:latin typeface="Calibri" pitchFamily="34" charset="0"/>
              </a:rPr>
              <a:t>Malformations congénitales des membres                                                                                                                                                                                    </a:t>
            </a:r>
            <a:r>
              <a:rPr lang="fr-FR" sz="1000" dirty="0">
                <a:solidFill>
                  <a:srgbClr val="0F56DC"/>
                </a:solidFill>
                <a:latin typeface="Calibri" pitchFamily="34" charset="0"/>
              </a:rPr>
              <a:t>|  </a:t>
            </a:r>
            <a:fld id="{4F5FC554-56D4-46C3-91CC-42DA98CF391D}" type="slidenum">
              <a:rPr lang="en-US" sz="1000">
                <a:solidFill>
                  <a:srgbClr val="0F56DC"/>
                </a:solidFill>
                <a:latin typeface="Calibri" pitchFamily="34" charset="0"/>
              </a:rPr>
              <a:pPr>
                <a:defRPr/>
              </a:pPr>
              <a:t>9</a:t>
            </a:fld>
            <a:endParaRPr lang="en-US" sz="1000" dirty="0">
              <a:solidFill>
                <a:srgbClr val="0F56DC"/>
              </a:solidFill>
              <a:latin typeface="Calibri" pitchFamily="34" charset="0"/>
            </a:endParaRPr>
          </a:p>
        </p:txBody>
      </p:sp>
      <p:sp>
        <p:nvSpPr>
          <p:cNvPr id="11" name="Titolo 10"/>
          <p:cNvSpPr>
            <a:spLocks noGrp="1"/>
          </p:cNvSpPr>
          <p:nvPr>
            <p:ph type="title"/>
          </p:nvPr>
        </p:nvSpPr>
        <p:spPr/>
        <p:txBody>
          <a:bodyPr rtlCol="0">
            <a:normAutofit fontScale="90000"/>
          </a:bodyPr>
          <a:lstStyle/>
          <a:p>
            <a:pPr rtl="0"/>
            <a:r>
              <a:rPr lang="fr-FR" sz="3600" b="1" dirty="0">
                <a:solidFill>
                  <a:schemeClr val="tx2"/>
                </a:solidFill>
              </a:rPr>
              <a:t>Malformations intercalaires des membres : </a:t>
            </a:r>
            <a:r>
              <a:rPr lang="fr-FR" sz="3600" b="1" dirty="0" smtClean="0">
                <a:solidFill>
                  <a:schemeClr val="tx2"/>
                </a:solidFill>
              </a:rPr>
              <a:t>exemples</a:t>
            </a:r>
            <a:endParaRPr lang="it-IT" sz="3600" dirty="0">
              <a:solidFill>
                <a:srgbClr val="FF0000"/>
              </a:solidFill>
            </a:endParaRPr>
          </a:p>
        </p:txBody>
      </p:sp>
      <p:pic>
        <p:nvPicPr>
          <p:cNvPr id="5" name="Picture 3" descr="picture showing congenital absence of thigh and lower leg with foot present"/>
          <p:cNvPicPr>
            <a:picLocks noChangeAspect="1" noChangeArrowheads="1"/>
          </p:cNvPicPr>
          <p:nvPr/>
        </p:nvPicPr>
        <p:blipFill>
          <a:blip r:embed="rId3" cstate="print"/>
          <a:srcRect l="32101" t="26088" r="32996" b="24591"/>
          <a:stretch>
            <a:fillRect/>
          </a:stretch>
        </p:blipFill>
        <p:spPr bwMode="auto">
          <a:xfrm>
            <a:off x="368329" y="2335741"/>
            <a:ext cx="2376264" cy="1888825"/>
          </a:xfrm>
          <a:prstGeom prst="rect">
            <a:avLst/>
          </a:prstGeom>
          <a:noFill/>
          <a:ln w="38100">
            <a:solidFill>
              <a:srgbClr val="00B0F0"/>
            </a:solidFill>
            <a:miter lim="800000"/>
            <a:headEnd/>
            <a:tailEnd/>
          </a:ln>
        </p:spPr>
      </p:pic>
      <p:sp>
        <p:nvSpPr>
          <p:cNvPr id="12" name="Rectangle 11"/>
          <p:cNvSpPr/>
          <p:nvPr/>
        </p:nvSpPr>
        <p:spPr>
          <a:xfrm>
            <a:off x="72008" y="4335670"/>
            <a:ext cx="2672585" cy="738664"/>
          </a:xfrm>
          <a:prstGeom prst="rect">
            <a:avLst/>
          </a:prstGeom>
        </p:spPr>
        <p:txBody>
          <a:bodyPr wrap="square" rtlCol="0">
            <a:spAutoFit/>
          </a:bodyPr>
          <a:lstStyle/>
          <a:p>
            <a:pPr algn="ctr" rtl="0"/>
            <a:r>
              <a:rPr lang="fr-FR" sz="1400" b="1"/>
              <a:t>Absence congénitale de la cuisse et de la partie inférieure de la jambe avec présence du pied</a:t>
            </a:r>
          </a:p>
          <a:p>
            <a:pPr algn="ctr" rtl="0"/>
            <a:r>
              <a:rPr lang="fr-FR" sz="1400" b="1"/>
              <a:t> (Q72.1)    </a:t>
            </a:r>
            <a:endParaRPr lang="en-US" sz="1400" dirty="0"/>
          </a:p>
        </p:txBody>
      </p:sp>
      <p:pic>
        <p:nvPicPr>
          <p:cNvPr id="7" name="Picture 4" descr="picture showing congenital absence of upper arm and forearm with hand present"/>
          <p:cNvPicPr>
            <a:picLocks noChangeAspect="1" noChangeArrowheads="1"/>
          </p:cNvPicPr>
          <p:nvPr/>
        </p:nvPicPr>
        <p:blipFill>
          <a:blip r:embed="rId4" cstate="print"/>
          <a:srcRect l="32101" t="35634" r="34786" b="34137"/>
          <a:stretch>
            <a:fillRect/>
          </a:stretch>
        </p:blipFill>
        <p:spPr bwMode="auto">
          <a:xfrm>
            <a:off x="2938679" y="2540612"/>
            <a:ext cx="2880320" cy="1479083"/>
          </a:xfrm>
          <a:prstGeom prst="rect">
            <a:avLst/>
          </a:prstGeom>
          <a:noFill/>
          <a:ln w="28575">
            <a:solidFill>
              <a:srgbClr val="00B0F0"/>
            </a:solidFill>
            <a:miter lim="800000"/>
            <a:headEnd/>
            <a:tailEnd/>
          </a:ln>
        </p:spPr>
      </p:pic>
      <p:sp>
        <p:nvSpPr>
          <p:cNvPr id="13" name="Rectangle 12"/>
          <p:cNvSpPr/>
          <p:nvPr/>
        </p:nvSpPr>
        <p:spPr>
          <a:xfrm>
            <a:off x="2938679" y="4142583"/>
            <a:ext cx="2880319" cy="738664"/>
          </a:xfrm>
          <a:prstGeom prst="rect">
            <a:avLst/>
          </a:prstGeom>
        </p:spPr>
        <p:txBody>
          <a:bodyPr wrap="square" rtlCol="0">
            <a:spAutoFit/>
          </a:bodyPr>
          <a:lstStyle/>
          <a:p>
            <a:pPr algn="ctr" rtl="0"/>
            <a:r>
              <a:rPr lang="fr-FR" sz="1400" b="1"/>
              <a:t>Absence congénitale de la partie supérieure du bras et de l’avant-bras avec présence de la main </a:t>
            </a:r>
          </a:p>
          <a:p>
            <a:pPr algn="ctr" rtl="0"/>
            <a:r>
              <a:rPr lang="fr-FR" sz="1400" b="1"/>
              <a:t>(Q71.1)    </a:t>
            </a:r>
            <a:endParaRPr lang="en-US" sz="1400" dirty="0"/>
          </a:p>
        </p:txBody>
      </p:sp>
      <p:grpSp>
        <p:nvGrpSpPr>
          <p:cNvPr id="2" name="Gruppo 11" descr="picture showing bilateral femoral hypoplasia"/>
          <p:cNvGrpSpPr/>
          <p:nvPr/>
        </p:nvGrpSpPr>
        <p:grpSpPr>
          <a:xfrm>
            <a:off x="6012159" y="1916832"/>
            <a:ext cx="2448272" cy="3126497"/>
            <a:chOff x="6034662" y="2780929"/>
            <a:chExt cx="1683187" cy="2596959"/>
          </a:xfrm>
        </p:grpSpPr>
        <p:pic>
          <p:nvPicPr>
            <p:cNvPr id="19458" name="Picture 2" descr="http://sonoworld.com/images/FetusItemImages/article-images/Musculoskeletal/Femoral_hypoplasia_unusual_facies_syndrome_Manohar/1.jpg"/>
            <p:cNvPicPr>
              <a:picLocks noChangeAspect="1" noChangeArrowheads="1"/>
            </p:cNvPicPr>
            <p:nvPr/>
          </p:nvPicPr>
          <p:blipFill>
            <a:blip r:embed="rId5" cstate="print"/>
            <a:srcRect t="9069" b="8266"/>
            <a:stretch>
              <a:fillRect/>
            </a:stretch>
          </p:blipFill>
          <p:spPr bwMode="auto">
            <a:xfrm rot="5400000">
              <a:off x="5743841" y="3193264"/>
              <a:ext cx="2264829" cy="1440160"/>
            </a:xfrm>
            <a:prstGeom prst="rect">
              <a:avLst/>
            </a:prstGeom>
            <a:noFill/>
            <a:ln w="38100">
              <a:solidFill>
                <a:srgbClr val="00B0F0"/>
              </a:solidFill>
            </a:ln>
          </p:spPr>
        </p:pic>
        <p:sp>
          <p:nvSpPr>
            <p:cNvPr id="10" name="Rettangolo 9"/>
            <p:cNvSpPr/>
            <p:nvPr/>
          </p:nvSpPr>
          <p:spPr>
            <a:xfrm>
              <a:off x="6034662" y="5122240"/>
              <a:ext cx="1683187" cy="255648"/>
            </a:xfrm>
            <a:prstGeom prst="rect">
              <a:avLst/>
            </a:prstGeom>
          </p:spPr>
          <p:txBody>
            <a:bodyPr wrap="square" rtlCol="0">
              <a:spAutoFit/>
            </a:bodyPr>
            <a:lstStyle/>
            <a:p>
              <a:pPr algn="ctr" rtl="0"/>
              <a:r>
                <a:rPr lang="fr-FR" sz="1400" b="1"/>
                <a:t>Hypoplasie fémorale bilatérale</a:t>
              </a:r>
            </a:p>
          </p:txBody>
        </p:sp>
      </p:grpSp>
      <p:sp>
        <p:nvSpPr>
          <p:cNvPr id="3" name="Rectangle 2"/>
          <p:cNvSpPr/>
          <p:nvPr/>
        </p:nvSpPr>
        <p:spPr>
          <a:xfrm>
            <a:off x="5818999" y="5369124"/>
            <a:ext cx="3096344" cy="523220"/>
          </a:xfrm>
          <a:prstGeom prst="rect">
            <a:avLst/>
          </a:prstGeom>
        </p:spPr>
        <p:txBody>
          <a:bodyPr wrap="square" rtlCol="0">
            <a:spAutoFit/>
          </a:bodyPr>
          <a:lstStyle/>
          <a:p>
            <a:pPr algn="ctr" rtl="0"/>
            <a:r>
              <a:rPr lang="fr-FR" sz="1400" dirty="0">
                <a:solidFill>
                  <a:srgbClr val="002060"/>
                </a:solidFill>
              </a:rPr>
              <a:t>Source :http://sonoworld.com/</a:t>
            </a:r>
            <a:r>
              <a:rPr lang="fr-FR" sz="1400" dirty="0" err="1">
                <a:solidFill>
                  <a:srgbClr val="002060"/>
                </a:solidFill>
              </a:rPr>
              <a:t>fetus</a:t>
            </a:r>
            <a:r>
              <a:rPr lang="fr-FR" sz="1400" dirty="0">
                <a:solidFill>
                  <a:srgbClr val="002060"/>
                </a:solidFill>
              </a:rPr>
              <a:t>/</a:t>
            </a:r>
            <a:r>
              <a:rPr lang="fr-FR" sz="1400" dirty="0" err="1">
                <a:solidFill>
                  <a:srgbClr val="002060"/>
                </a:solidFill>
              </a:rPr>
              <a:t>page.aspx?id</a:t>
            </a:r>
            <a:r>
              <a:rPr lang="fr-FR" sz="1400" dirty="0">
                <a:solidFill>
                  <a:srgbClr val="002060"/>
                </a:solidFill>
              </a:rPr>
              <a:t>=1954</a:t>
            </a:r>
          </a:p>
        </p:txBody>
      </p:sp>
      <p:sp>
        <p:nvSpPr>
          <p:cNvPr id="8" name="Rectangle 1"/>
          <p:cNvSpPr>
            <a:spLocks noChangeArrowheads="1"/>
          </p:cNvSpPr>
          <p:nvPr/>
        </p:nvSpPr>
        <p:spPr bwMode="auto">
          <a:xfrm>
            <a:off x="1691680" y="5301208"/>
            <a:ext cx="3699924" cy="523220"/>
          </a:xfrm>
          <a:prstGeom prst="rect">
            <a:avLst/>
          </a:prstGeom>
          <a:noFill/>
          <a:ln w="9525">
            <a:noFill/>
            <a:miter lim="800000"/>
            <a:headEnd/>
            <a:tailEnd/>
          </a:ln>
          <a:effectLst/>
        </p:spPr>
        <p:txBody>
          <a:bodyPr vert="horz" wrap="none" lIns="91440" tIns="45720" rIns="91440" bIns="45720" numCol="1" rtlCol="0" anchor="ctr" anchorCtr="0" compatLnSpc="1">
            <a:prstTxWarp prst="textNoShape">
              <a:avLst/>
            </a:prstTxWarp>
            <a:spAutoFit/>
          </a:bodyPr>
          <a:lstStyle/>
          <a:p>
            <a:pPr lvl="0" rtl="0" fontAlgn="base">
              <a:spcBef>
                <a:spcPct val="0"/>
              </a:spcBef>
              <a:spcAft>
                <a:spcPct val="0"/>
              </a:spcAft>
            </a:pPr>
            <a:r>
              <a:rPr lang="fr-FR" sz="1400" dirty="0">
                <a:solidFill>
                  <a:srgbClr val="002060"/>
                </a:solidFill>
                <a:ea typeface="Calibri" pitchFamily="34" charset="0"/>
                <a:cs typeface="Arial" pitchFamily="34" charset="0"/>
              </a:rPr>
              <a:t>Source : Atlas des malformations congénitales ; </a:t>
            </a:r>
            <a:r>
              <a:rPr lang="fr-FR" sz="1400" b="0" i="0" u="none" strike="noStrike" cap="none" normalizeH="0" dirty="0">
                <a:ln>
                  <a:noFill/>
                </a:ln>
                <a:solidFill>
                  <a:srgbClr val="002060"/>
                </a:solidFill>
                <a:effectLst/>
                <a:ea typeface="Calibri" pitchFamily="34" charset="0"/>
                <a:cs typeface="Arial" pitchFamily="34" charset="0"/>
              </a:rPr>
              <a:t> </a:t>
            </a:r>
            <a:br>
              <a:rPr lang="fr-FR" sz="1400" b="0" i="0" u="none" strike="noStrike" cap="none" normalizeH="0" dirty="0">
                <a:ln>
                  <a:noFill/>
                </a:ln>
                <a:solidFill>
                  <a:srgbClr val="002060"/>
                </a:solidFill>
                <a:effectLst/>
                <a:ea typeface="Calibri" pitchFamily="34" charset="0"/>
                <a:cs typeface="Arial" pitchFamily="34" charset="0"/>
              </a:rPr>
            </a:br>
            <a:r>
              <a:rPr lang="fr-FR" sz="1400" b="0" i="0" u="none" strike="noStrike" cap="none" normalizeH="0" dirty="0">
                <a:ln>
                  <a:noFill/>
                </a:ln>
                <a:solidFill>
                  <a:srgbClr val="002060"/>
                </a:solidFill>
                <a:effectLst/>
                <a:ea typeface="Calibri" pitchFamily="34" charset="0"/>
                <a:cs typeface="Arial" pitchFamily="34" charset="0"/>
              </a:rPr>
              <a:t>www.eclamc.org</a:t>
            </a:r>
            <a:endParaRPr kumimoji="0" lang="it-IT" sz="800" b="0" i="0" u="none" strike="noStrike" cap="none" normalizeH="0" baseline="0" dirty="0">
              <a:ln>
                <a:noFill/>
              </a:ln>
              <a:solidFill>
                <a:srgbClr val="002060"/>
              </a:solidFill>
              <a:effectLst/>
              <a:cs typeface="Arial" pitchFamily="34" charset="0"/>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dark(">
  <a:themeElements>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4114</TotalTime>
  <Words>2340</Words>
  <Application>Microsoft Office PowerPoint</Application>
  <PresentationFormat>Affichage à l'écran (4:3)</PresentationFormat>
  <Paragraphs>384</Paragraphs>
  <Slides>27</Slides>
  <Notes>27</Notes>
  <HiddenSlides>0</HiddenSlides>
  <MMClips>0</MMClips>
  <ScaleCrop>false</ScaleCrop>
  <HeadingPairs>
    <vt:vector size="4" baseType="variant">
      <vt:variant>
        <vt:lpstr>Thème</vt:lpstr>
      </vt:variant>
      <vt:variant>
        <vt:i4>2</vt:i4>
      </vt:variant>
      <vt:variant>
        <vt:lpstr>Titres des diapositives</vt:lpstr>
      </vt:variant>
      <vt:variant>
        <vt:i4>27</vt:i4>
      </vt:variant>
    </vt:vector>
  </HeadingPairs>
  <TitlesOfParts>
    <vt:vector size="29" baseType="lpstr">
      <vt:lpstr>Tema di Office</vt:lpstr>
      <vt:lpstr>NCHHSTP_PPT_dark(</vt:lpstr>
      <vt:lpstr>Malformations congénitales des membres Anomalies réductionnelles des membres</vt:lpstr>
      <vt:lpstr>Objectifs d’apprentissage</vt:lpstr>
      <vt:lpstr>Malformations des membres</vt:lpstr>
      <vt:lpstr>Malformations transversales des membres</vt:lpstr>
      <vt:lpstr>Malformations transversales des membres : illustration</vt:lpstr>
      <vt:lpstr>Malformations des membres transversales : exemples</vt:lpstr>
      <vt:lpstr>Malformations intercalaires des membres</vt:lpstr>
      <vt:lpstr>Malformations intercalaires des membres : illustration</vt:lpstr>
      <vt:lpstr>Malformations intercalaires des membres : exemples</vt:lpstr>
      <vt:lpstr>Malformations longitudinales des membres</vt:lpstr>
      <vt:lpstr>Malformations longitudinales des membres pré-axiales</vt:lpstr>
      <vt:lpstr>Malformations longitudinales des membres centrales/axiales</vt:lpstr>
      <vt:lpstr>Malformations longitudinales des membres Post-axiale</vt:lpstr>
      <vt:lpstr>Malformations des membres  Sous-types mixtes</vt:lpstr>
      <vt:lpstr>Diagnostic des malformations des membres </vt:lpstr>
      <vt:lpstr>Caractéristiques épidémiologiques principales</vt:lpstr>
      <vt:lpstr>Variation de la prévalence des malformations des membres dans 43 programmes de surveillance  (ICBDSR, 2004-2008)</vt:lpstr>
      <vt:lpstr>Proportion approximative des différents sous-types de malformations des membres</vt:lpstr>
      <vt:lpstr>Conseils pour le signalement</vt:lpstr>
      <vt:lpstr>Exemple de dessin standard </vt:lpstr>
      <vt:lpstr>Codes ICD-10 pertinents et recommandations RCPCH </vt:lpstr>
      <vt:lpstr>Codes ICD-10 pertinents et recommandations RCPCH</vt:lpstr>
      <vt:lpstr>Codes ICD-10 pertinents et recommandations RCPCH (suite)</vt:lpstr>
      <vt:lpstr>Exclusions pour les codes ICD-10 pertinents et recommandations RCPCH </vt:lpstr>
      <vt:lpstr>Certaines malformations transversales terminales comme « disruptions » </vt:lpstr>
      <vt:lpstr> Remerciements</vt:lpstr>
      <vt:lpstr>Des 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Pre-conference Educational Workshop  on Birth Defects Surveillance</dc:title>
  <dc:creator>Pierpaolo</dc:creator>
  <cp:lastModifiedBy>Jude</cp:lastModifiedBy>
  <cp:revision>422</cp:revision>
  <dcterms:created xsi:type="dcterms:W3CDTF">2013-09-20T07:41:20Z</dcterms:created>
  <dcterms:modified xsi:type="dcterms:W3CDTF">2016-06-23T09:42:13Z</dcterms:modified>
</cp:coreProperties>
</file>