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handoutMasterIdLst>
    <p:handoutMasterId r:id="rId18"/>
  </p:handoutMasterIdLst>
  <p:sldIdLst>
    <p:sldId id="280" r:id="rId3"/>
    <p:sldId id="270" r:id="rId4"/>
    <p:sldId id="272" r:id="rId5"/>
    <p:sldId id="273" r:id="rId6"/>
    <p:sldId id="265" r:id="rId7"/>
    <p:sldId id="274" r:id="rId8"/>
    <p:sldId id="263" r:id="rId9"/>
    <p:sldId id="261" r:id="rId10"/>
    <p:sldId id="266" r:id="rId11"/>
    <p:sldId id="275" r:id="rId12"/>
    <p:sldId id="260" r:id="rId13"/>
    <p:sldId id="259" r:id="rId14"/>
    <p:sldId id="279" r:id="rId15"/>
    <p:sldId id="27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60159" autoAdjust="0"/>
  </p:normalViewPr>
  <p:slideViewPr>
    <p:cSldViewPr>
      <p:cViewPr>
        <p:scale>
          <a:sx n="68" d="100"/>
          <a:sy n="68" d="100"/>
        </p:scale>
        <p:origin x="-11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A3EBB3-EECC-47FD-B29C-F48C1FDEDED0}" type="datetimeFigureOut">
              <a:rPr lang="it-IT" smtClean="0"/>
              <a:pPr/>
              <a:t>02/11/2015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F54005-0973-4426-8FCD-FA2B348C4903}" type="slidenum">
              <a:rPr lang="it-IT" smtClean="0"/>
              <a:pPr/>
              <a:t>‹#›</a:t>
            </a:fld>
            <a:endParaRPr lang="it-IT"/>
          </a:p>
        </p:txBody>
      </p:sp>
    </p:spTree>
    <p:extLst>
      <p:ext uri="{BB962C8B-B14F-4D97-AF65-F5344CB8AC3E}">
        <p14:creationId xmlns:p14="http://schemas.microsoft.com/office/powerpoint/2010/main" val="152217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625AF-703F-44BD-955D-5E9A0FB863C8}" type="datetimeFigureOut">
              <a:rPr lang="it-IT" smtClean="0"/>
              <a:pPr/>
              <a:t>02/11/2015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612A-0241-4F8B-9C4C-BF4793CA357C}" type="slidenum">
              <a:rPr lang="it-IT" smtClean="0"/>
              <a:pPr/>
              <a:t>‹#›</a:t>
            </a:fld>
            <a:endParaRPr lang="it-IT"/>
          </a:p>
        </p:txBody>
      </p:sp>
    </p:spTree>
    <p:extLst>
      <p:ext uri="{BB962C8B-B14F-4D97-AF65-F5344CB8AC3E}">
        <p14:creationId xmlns:p14="http://schemas.microsoft.com/office/powerpoint/2010/main" val="42309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 presentation is about hypospadias, which is a congenital malformation of the urethra. The term congenital refers to a condition that occurs during intrauterine life and might be evident at birth or later in life.</a:t>
            </a:r>
            <a:endParaRPr lang="en-U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a:t>
            </a:fld>
            <a:endParaRPr lang="it-IT"/>
          </a:p>
        </p:txBody>
      </p:sp>
    </p:spTree>
    <p:extLst>
      <p:ext uri="{BB962C8B-B14F-4D97-AF65-F5344CB8AC3E}">
        <p14:creationId xmlns:p14="http://schemas.microsoft.com/office/powerpoint/2010/main" val="201684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Hypospadias is a common congenital malformation that occurs in approximately 1 in 300 live male births. An increase in the prevalence of hypospadias has been observed over the last 25 years in some countries, which might be due to </a:t>
            </a:r>
            <a:r>
              <a:rPr lang="en-US" sz="1200" b="0" strike="noStrike" kern="1200" dirty="0" smtClean="0">
                <a:solidFill>
                  <a:schemeClr val="tx1"/>
                </a:solidFill>
                <a:effectLst/>
                <a:latin typeface="+mn-lt"/>
                <a:ea typeface="+mn-ea"/>
                <a:cs typeface="+mn-cs"/>
              </a:rPr>
              <a:t>improved </a:t>
            </a:r>
            <a:r>
              <a:rPr lang="en-US" sz="1200" b="0" kern="1200" dirty="0" smtClean="0">
                <a:solidFill>
                  <a:schemeClr val="tx1"/>
                </a:solidFill>
                <a:effectLst/>
                <a:latin typeface="+mn-lt"/>
                <a:ea typeface="+mn-ea"/>
                <a:cs typeface="+mn-cs"/>
              </a:rPr>
              <a:t>ascertainment of milder subtypes of hypospadias. In the US, a higher prevalence of hypospadias is observed among non-Hispanic Whites compared to other racial/ethnic groups. A higher risk of hypospadias has been associated with endocrine disruptors, infertility, artificial reproductive technologies, some anticonvulsants, maternal hypertension, obesity, and diabetes.</a:t>
            </a:r>
            <a:endParaRPr lang="it-IT" b="0" dirty="0"/>
          </a:p>
        </p:txBody>
      </p:sp>
      <p:sp>
        <p:nvSpPr>
          <p:cNvPr id="4" name="Segnaposto numero diapositiva 3"/>
          <p:cNvSpPr>
            <a:spLocks noGrp="1"/>
          </p:cNvSpPr>
          <p:nvPr>
            <p:ph type="sldNum" sz="quarter" idx="10"/>
          </p:nvPr>
        </p:nvSpPr>
        <p:spPr/>
        <p:txBody>
          <a:bodyPr/>
          <a:lstStyle/>
          <a:p>
            <a:fld id="{74618584-A6DB-4EE9-BDBF-64876A29A2D7}" type="slidenum">
              <a:rPr lang="it-IT" smtClean="0"/>
              <a:pPr/>
              <a:t>10</a:t>
            </a:fld>
            <a:endParaRPr lang="it-IT"/>
          </a:p>
        </p:txBody>
      </p:sp>
    </p:spTree>
    <p:extLst>
      <p:ext uri="{BB962C8B-B14F-4D97-AF65-F5344CB8AC3E}">
        <p14:creationId xmlns:p14="http://schemas.microsoft.com/office/powerpoint/2010/main" val="397853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 slide lists the different ICD-10 RCPH codes for hypospadias. Please note that </a:t>
            </a:r>
            <a:r>
              <a:rPr lang="en-US" sz="1200" b="0" kern="1200" dirty="0" err="1" smtClean="0">
                <a:solidFill>
                  <a:schemeClr val="tx1"/>
                </a:solidFill>
                <a:effectLst/>
                <a:latin typeface="+mn-lt"/>
                <a:ea typeface="+mn-ea"/>
                <a:cs typeface="+mn-cs"/>
              </a:rPr>
              <a:t>chordee</a:t>
            </a:r>
            <a:r>
              <a:rPr lang="en-US" sz="1200" b="0" kern="1200" dirty="0" smtClean="0">
                <a:solidFill>
                  <a:schemeClr val="tx1"/>
                </a:solidFill>
                <a:effectLst/>
                <a:latin typeface="+mn-lt"/>
                <a:ea typeface="+mn-ea"/>
                <a:cs typeface="+mn-cs"/>
              </a:rPr>
              <a:t> should not</a:t>
            </a:r>
            <a:r>
              <a:rPr lang="en-US" sz="1200" b="0" kern="1200" baseline="0" dirty="0" smtClean="0">
                <a:solidFill>
                  <a:schemeClr val="tx1"/>
                </a:solidFill>
                <a:effectLst/>
                <a:latin typeface="+mn-lt"/>
                <a:ea typeface="+mn-ea"/>
                <a:cs typeface="+mn-cs"/>
              </a:rPr>
              <a:t> be coded</a:t>
            </a:r>
            <a:r>
              <a:rPr lang="en-US" sz="1200" b="0" kern="1200" dirty="0" smtClean="0">
                <a:solidFill>
                  <a:schemeClr val="tx1"/>
                </a:solidFill>
                <a:effectLst/>
                <a:latin typeface="+mn-lt"/>
                <a:ea typeface="+mn-ea"/>
                <a:cs typeface="+mn-cs"/>
              </a:rPr>
              <a:t> because when isolated it is considered a minor anomaly and when associated to hypospadias it is part of the phenotype. </a:t>
            </a:r>
          </a:p>
          <a:p>
            <a:endParaRPr lang="en-U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11</a:t>
            </a:fld>
            <a:endParaRPr lang="it-IT"/>
          </a:p>
        </p:txBody>
      </p:sp>
    </p:spTree>
    <p:extLst>
      <p:ext uri="{BB962C8B-B14F-4D97-AF65-F5344CB8AC3E}">
        <p14:creationId xmlns:p14="http://schemas.microsoft.com/office/powerpoint/2010/main" val="292088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Please note that because the ICD-10 coding system does not provide codes for each specific subtype of hypospadias, locally defined extension codes could use to improve the coding precision. In programs that include minor anomalies, isolated chordee, a minor anomaly, could may be coded using an extension code </a:t>
            </a:r>
            <a:r>
              <a:rPr lang="en-US" sz="1200" b="0" strike="sngStrike" kern="1200" dirty="0" smtClean="0">
                <a:solidFill>
                  <a:schemeClr val="tx1"/>
                </a:solidFill>
                <a:effectLst/>
                <a:latin typeface="+mn-lt"/>
                <a:ea typeface="+mn-ea"/>
                <a:cs typeface="+mn-cs"/>
              </a:rPr>
              <a:t>s</a:t>
            </a:r>
            <a:r>
              <a:rPr lang="en-US" sz="1200" b="0" strike="noStrike" kern="1200" dirty="0" smtClean="0">
                <a:solidFill>
                  <a:schemeClr val="tx1"/>
                </a:solidFill>
                <a:effectLst/>
                <a:latin typeface="+mn-lt"/>
                <a:ea typeface="+mn-ea"/>
                <a:cs typeface="+mn-cs"/>
              </a:rPr>
              <a:t> such as Q54.4</a:t>
            </a:r>
            <a:r>
              <a:rPr lang="en-US" sz="1200" b="0" kern="1200" dirty="0" smtClean="0">
                <a:solidFill>
                  <a:schemeClr val="tx1"/>
                </a:solidFill>
                <a:effectLst/>
                <a:latin typeface="+mn-lt"/>
                <a:ea typeface="+mn-ea"/>
                <a:cs typeface="+mn-cs"/>
              </a:rPr>
              <a:t>. It is important to note that when ambiguous genitalia is coded, hypospadias should not be coded.</a:t>
            </a:r>
          </a:p>
          <a:p>
            <a:endParaRPr lang="en-U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12</a:t>
            </a:fld>
            <a:endParaRPr lang="it-IT"/>
          </a:p>
        </p:txBody>
      </p:sp>
    </p:spTree>
    <p:extLst>
      <p:ext uri="{BB962C8B-B14F-4D97-AF65-F5344CB8AC3E}">
        <p14:creationId xmlns:p14="http://schemas.microsoft.com/office/powerpoint/2010/main" val="158761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your convenience, we have provided the references listed on slides 4 and 10.</a:t>
            </a:r>
            <a:endParaRPr lang="en-U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13</a:t>
            </a:fld>
            <a:endParaRPr lang="it-IT"/>
          </a:p>
        </p:txBody>
      </p:sp>
    </p:spTree>
    <p:extLst>
      <p:ext uri="{BB962C8B-B14F-4D97-AF65-F5344CB8AC3E}">
        <p14:creationId xmlns:p14="http://schemas.microsoft.com/office/powerpoint/2010/main" val="227049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very much for listening to this presentation.  We hope you had enjoy</a:t>
            </a:r>
            <a:r>
              <a:rPr lang="en-US" baseline="0" dirty="0" smtClean="0"/>
              <a:t>ed it.  If you have questions please send an email to centre@icbdsr.org or to birthdefectscount@cdc.gov</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14</a:t>
            </a:fld>
            <a:endParaRPr lang="it-IT"/>
          </a:p>
        </p:txBody>
      </p:sp>
    </p:spTree>
    <p:extLst>
      <p:ext uri="{BB962C8B-B14F-4D97-AF65-F5344CB8AC3E}">
        <p14:creationId xmlns:p14="http://schemas.microsoft.com/office/powerpoint/2010/main" val="23107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the end of this presentation, you will be able to describe the clinical </a:t>
            </a:r>
            <a:r>
              <a:rPr lang="en-US" sz="1200" b="0" kern="1200" dirty="0" smtClean="0">
                <a:solidFill>
                  <a:schemeClr val="tx1"/>
                </a:solidFill>
                <a:effectLst/>
                <a:latin typeface="+mn-lt"/>
                <a:ea typeface="+mn-ea"/>
                <a:cs typeface="+mn-cs"/>
              </a:rPr>
              <a:t>manifestations of hypospadias, understand its main epidemiological </a:t>
            </a:r>
            <a:r>
              <a:rPr lang="en-US" sz="1200" kern="1200" dirty="0" smtClean="0">
                <a:solidFill>
                  <a:schemeClr val="tx1"/>
                </a:solidFill>
                <a:effectLst/>
                <a:latin typeface="+mn-lt"/>
                <a:ea typeface="+mn-ea"/>
                <a:cs typeface="+mn-cs"/>
              </a:rPr>
              <a:t>features, apply tips for coding and reporting the condition, and improve your knowledge and practice of hypospadias surveillance.</a:t>
            </a:r>
          </a:p>
          <a:p>
            <a:endParaRPr lang="en-U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2</a:t>
            </a:fld>
            <a:endParaRPr lang="it-IT"/>
          </a:p>
        </p:txBody>
      </p:sp>
    </p:spTree>
    <p:extLst>
      <p:ext uri="{BB962C8B-B14F-4D97-AF65-F5344CB8AC3E}">
        <p14:creationId xmlns:p14="http://schemas.microsoft.com/office/powerpoint/2010/main" val="16749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Hypospadias is a common congenital anomaly of the male </a:t>
            </a:r>
            <a:r>
              <a:rPr lang="x-none" sz="1200" b="0" strike="noStrike" kern="1200" smtClean="0">
                <a:solidFill>
                  <a:schemeClr val="tx1"/>
                </a:solidFill>
                <a:effectLst/>
                <a:latin typeface="+mn-lt"/>
                <a:ea typeface="+mn-ea"/>
                <a:cs typeface="+mn-cs"/>
              </a:rPr>
              <a:t>penile </a:t>
            </a:r>
            <a:r>
              <a:rPr lang="x-none" sz="1200" b="0" strike="noStrike" kern="1200" dirty="0" err="1" smtClean="0">
                <a:solidFill>
                  <a:schemeClr val="tx1"/>
                </a:solidFill>
                <a:effectLst/>
                <a:latin typeface="+mn-lt"/>
                <a:ea typeface="+mn-ea"/>
                <a:cs typeface="+mn-cs"/>
              </a:rPr>
              <a:t>urethra</a:t>
            </a:r>
            <a:r>
              <a:rPr lang="x-none" sz="1200" b="0" strike="noStrike"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a:t>
            </a:r>
            <a:r>
              <a:rPr lang="x-none" sz="1200" b="0" kern="1200" dirty="0" smtClean="0">
                <a:solidFill>
                  <a:schemeClr val="tx1"/>
                </a:solidFill>
                <a:effectLst/>
                <a:latin typeface="+mn-lt"/>
                <a:ea typeface="+mn-ea"/>
                <a:cs typeface="+mn-cs"/>
              </a:rPr>
              <a:t>T</a:t>
            </a:r>
            <a:r>
              <a:rPr lang="en-US" sz="1200" b="0" kern="1200" dirty="0" smtClean="0">
                <a:solidFill>
                  <a:schemeClr val="tx1"/>
                </a:solidFill>
                <a:effectLst/>
                <a:latin typeface="+mn-lt"/>
                <a:ea typeface="+mn-ea"/>
                <a:cs typeface="+mn-cs"/>
              </a:rPr>
              <a:t>he opening of the urethra (or the urethral meatus)</a:t>
            </a:r>
            <a:r>
              <a:rPr lang="x-none" sz="1200" b="0" kern="1200" dirty="0" smtClean="0">
                <a:solidFill>
                  <a:schemeClr val="tx1"/>
                </a:solidFill>
                <a:effectLst/>
                <a:latin typeface="+mn-lt"/>
                <a:ea typeface="+mn-ea"/>
                <a:cs typeface="+mn-cs"/>
              </a:rPr>
              <a:t>, </a:t>
            </a:r>
            <a:r>
              <a:rPr lang="x-none" sz="1200" b="0" kern="1200" dirty="0" err="1" smtClean="0">
                <a:solidFill>
                  <a:schemeClr val="tx1"/>
                </a:solidFill>
                <a:effectLst/>
                <a:latin typeface="+mn-lt"/>
                <a:ea typeface="+mn-ea"/>
                <a:cs typeface="+mn-cs"/>
              </a:rPr>
              <a:t>which</a:t>
            </a:r>
            <a:r>
              <a:rPr lang="en-US" sz="1200" b="0" kern="1200" dirty="0" smtClean="0">
                <a:solidFill>
                  <a:schemeClr val="tx1"/>
                </a:solidFill>
                <a:effectLst/>
                <a:latin typeface="+mn-lt"/>
                <a:ea typeface="+mn-ea"/>
                <a:cs typeface="+mn-cs"/>
              </a:rPr>
              <a:t> is normally at the end of the penis</a:t>
            </a:r>
            <a:r>
              <a:rPr lang="x-none" sz="1200" b="0" kern="120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opens on the ventral side (underside) of the penis. In severe cases, the urethra opens at the base of the scrotum and the ventral side of the penis is shortened. The shortening of the ventral side of the penis found in hypospadias can result in a penile curvature, known as chordee. Indeed, chordee is a congenital condition resulting from abnormal development of the penis in which the head of the penis curves downward or upward, at the junction of the head and shaft of the penis. </a:t>
            </a:r>
            <a:r>
              <a:rPr lang="en-US" sz="1200" b="0" strike="noStrike" kern="1200" dirty="0" smtClean="0">
                <a:solidFill>
                  <a:schemeClr val="tx1"/>
                </a:solidFill>
                <a:effectLst/>
                <a:latin typeface="+mn-lt"/>
                <a:ea typeface="+mn-ea"/>
                <a:cs typeface="+mn-cs"/>
              </a:rPr>
              <a:t>Typically</a:t>
            </a:r>
            <a:r>
              <a:rPr lang="en-US" sz="1200" b="0" kern="1200" dirty="0" smtClean="0">
                <a:solidFill>
                  <a:schemeClr val="tx1"/>
                </a:solidFill>
                <a:effectLst/>
                <a:latin typeface="+mn-lt"/>
                <a:ea typeface="+mn-ea"/>
                <a:cs typeface="+mn-cs"/>
              </a:rPr>
              <a:t>, chordee is associated with hypospadias</a:t>
            </a:r>
            <a:r>
              <a:rPr lang="x-none"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but is may be present in boys with a normally positioned urethral meatus.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3</a:t>
            </a:fld>
            <a:endParaRPr lang="it-IT"/>
          </a:p>
        </p:txBody>
      </p:sp>
    </p:spTree>
    <p:extLst>
      <p:ext uri="{BB962C8B-B14F-4D97-AF65-F5344CB8AC3E}">
        <p14:creationId xmlns:p14="http://schemas.microsoft.com/office/powerpoint/2010/main" val="163606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Hypospadias is classified according to the </a:t>
            </a:r>
            <a:r>
              <a:rPr lang="en-US" sz="1200" b="0" kern="1200" dirty="0" smtClean="0">
                <a:solidFill>
                  <a:schemeClr val="tx1"/>
                </a:solidFill>
                <a:effectLst/>
                <a:latin typeface="+mn-lt"/>
                <a:ea typeface="+mn-ea"/>
                <a:cs typeface="+mn-cs"/>
              </a:rPr>
              <a:t>position of the meatus on the penis in first, second and third degree. In cases of first degree the urethral meatus is located on either the glans (</a:t>
            </a:r>
            <a:r>
              <a:rPr lang="en-US" sz="1200" b="0" kern="1200" dirty="0" err="1" smtClean="0">
                <a:solidFill>
                  <a:schemeClr val="tx1"/>
                </a:solidFill>
                <a:effectLst/>
                <a:latin typeface="+mn-lt"/>
                <a:ea typeface="+mn-ea"/>
                <a:cs typeface="+mn-cs"/>
              </a:rPr>
              <a:t>glanular</a:t>
            </a:r>
            <a:r>
              <a:rPr lang="en-US" sz="1200" b="0" kern="1200" dirty="0" smtClean="0">
                <a:solidFill>
                  <a:schemeClr val="tx1"/>
                </a:solidFill>
                <a:effectLst/>
                <a:latin typeface="+mn-lt"/>
                <a:ea typeface="+mn-ea"/>
                <a:cs typeface="+mn-cs"/>
              </a:rPr>
              <a:t> hypospadias) or the corona (coronal hypospadias). In cases of second degree, the urethral meatus is located in the balanopenile furrow or coronal sulcus (subcoronal hypospadias) or in the shaft of the penis (distal penile, midshaft, and proximal penile hypospadias). In cases of third degree, the urethral meatus is located in the junction of the penis and the scrotum (penoscrotal or scrotal hypospadias) or the perineum (perineoscrotal, perineal, or pseudovaginal hypospadias).</a:t>
            </a:r>
          </a:p>
          <a:p>
            <a:endParaRPr lang="en-U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4</a:t>
            </a:fld>
            <a:endParaRPr lang="it-IT"/>
          </a:p>
        </p:txBody>
      </p:sp>
    </p:spTree>
    <p:extLst>
      <p:ext uri="{BB962C8B-B14F-4D97-AF65-F5344CB8AC3E}">
        <p14:creationId xmlns:p14="http://schemas.microsoft.com/office/powerpoint/2010/main" val="414559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Hypospadias occurs during </a:t>
            </a:r>
            <a:r>
              <a:rPr lang="en-US" sz="1200" b="0" strike="noStrike" kern="1200" dirty="0" smtClean="0">
                <a:solidFill>
                  <a:schemeClr val="tx1"/>
                </a:solidFill>
                <a:effectLst/>
                <a:latin typeface="+mn-lt"/>
                <a:ea typeface="+mn-ea"/>
                <a:cs typeface="+mn-cs"/>
              </a:rPr>
              <a:t>fetal development</a:t>
            </a:r>
            <a:r>
              <a:rPr lang="en-US" sz="1200" b="0" kern="1200" dirty="0" smtClean="0">
                <a:solidFill>
                  <a:schemeClr val="tx1"/>
                </a:solidFill>
                <a:effectLst/>
                <a:latin typeface="+mn-lt"/>
                <a:ea typeface="+mn-ea"/>
                <a:cs typeface="+mn-cs"/>
              </a:rPr>
              <a:t>. The development of the penis is influenced by hormones secreted by the fetal testes. Fluctuations in these hormones can affect the development of the urethra and foreskin and lead to hypospadias. The reason for these fluctuations is not always clear and usually the cause is unknown. In addition, while hypospadias most often occurs as an isolated defect, it can be associated with other structural disorders such as undescended testicles (cryptorchidism), hernia in the groin area (inguinal hernia), or backflow of urine from the ureter to the bladder (vesicoureteral reflux). </a:t>
            </a:r>
            <a:r>
              <a:rPr lang="en-US" b="0" dirty="0" smtClean="0"/>
              <a:t>Hypospadias can also be part of  recognized syndromes.</a:t>
            </a:r>
            <a:endParaRPr lang="en-U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5</a:t>
            </a:fld>
            <a:endParaRPr lang="it-IT"/>
          </a:p>
        </p:txBody>
      </p:sp>
    </p:spTree>
    <p:extLst>
      <p:ext uri="{BB962C8B-B14F-4D97-AF65-F5344CB8AC3E}">
        <p14:creationId xmlns:p14="http://schemas.microsoft.com/office/powerpoint/2010/main" val="191582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Males with hypospadias typically have a redundancy of the prepuce on the dorsal side of penis and a deficiency on the ventral side. As stated earlier, hypospadias may be accompanied by chordee: ventral (downward) curve of the penis, which may result from cutaneous or fibrous restriction. However, it should be noted that chordee may occur without hypospadias.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 “Severe subtypes,” as mentioned in the slide that follows, include perineal (</a:t>
            </a:r>
            <a:r>
              <a:rPr lang="en-US" sz="1200" b="0" kern="1200" dirty="0" err="1" smtClean="0">
                <a:solidFill>
                  <a:schemeClr val="tx1"/>
                </a:solidFill>
                <a:effectLst/>
                <a:latin typeface="+mn-lt"/>
                <a:ea typeface="+mn-ea"/>
                <a:cs typeface="+mn-cs"/>
              </a:rPr>
              <a:t>pseudovaginal</a:t>
            </a:r>
            <a:r>
              <a:rPr lang="en-US" sz="1200" b="0" kern="1200" dirty="0" smtClean="0">
                <a:solidFill>
                  <a:schemeClr val="tx1"/>
                </a:solidFill>
                <a:effectLst/>
                <a:latin typeface="+mn-lt"/>
                <a:ea typeface="+mn-ea"/>
                <a:cs typeface="+mn-cs"/>
              </a:rPr>
              <a:t>) hypospadias, which does not have </a:t>
            </a:r>
            <a:r>
              <a:rPr lang="en-US" sz="1200" b="0" kern="1200" dirty="0" err="1" smtClean="0">
                <a:solidFill>
                  <a:schemeClr val="tx1"/>
                </a:solidFill>
                <a:effectLst/>
                <a:latin typeface="+mn-lt"/>
                <a:ea typeface="+mn-ea"/>
                <a:cs typeface="+mn-cs"/>
              </a:rPr>
              <a:t>chordee</a:t>
            </a:r>
            <a:r>
              <a:rPr lang="en-US" sz="1200" b="0" kern="1200" dirty="0" smtClean="0">
                <a:solidFill>
                  <a:schemeClr val="tx1"/>
                </a:solidFill>
                <a:effectLst/>
                <a:latin typeface="+mn-lt"/>
                <a:ea typeface="+mn-ea"/>
                <a:cs typeface="+mn-cs"/>
              </a:rPr>
              <a:t>. On the other hand, sometimes </a:t>
            </a:r>
            <a:r>
              <a:rPr lang="en-US" sz="1200" b="0" kern="1200" dirty="0" err="1" smtClean="0">
                <a:solidFill>
                  <a:schemeClr val="tx1"/>
                </a:solidFill>
                <a:effectLst/>
                <a:latin typeface="+mn-lt"/>
                <a:ea typeface="+mn-ea"/>
                <a:cs typeface="+mn-cs"/>
              </a:rPr>
              <a:t>chordee</a:t>
            </a:r>
            <a:r>
              <a:rPr lang="en-US" sz="1200" b="0" kern="1200" dirty="0" smtClean="0">
                <a:solidFill>
                  <a:schemeClr val="tx1"/>
                </a:solidFill>
                <a:effectLst/>
                <a:latin typeface="+mn-lt"/>
                <a:ea typeface="+mn-ea"/>
                <a:cs typeface="+mn-cs"/>
              </a:rPr>
              <a:t> is associated even with first degree hypospadias. For this reason, I changed it to leave it open.)</a:t>
            </a:r>
          </a:p>
          <a:p>
            <a:endParaRPr lang="en-U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6</a:t>
            </a:fld>
            <a:endParaRPr lang="it-IT"/>
          </a:p>
        </p:txBody>
      </p:sp>
    </p:spTree>
    <p:extLst>
      <p:ext uri="{BB962C8B-B14F-4D97-AF65-F5344CB8AC3E}">
        <p14:creationId xmlns:p14="http://schemas.microsoft.com/office/powerpoint/2010/main" val="191130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Severe subtypes, such as penoscrotal, scrotal, and perineal hypospadias, may appear as ambiguous genitalia. Hypospadias with separation of the scrotal sacs and absence of palpable testes bilaterally in a term infant should prompt an evaluation for ambiguous genitalia. Specialized workup is essential for accurate differential diagnosis.</a:t>
            </a:r>
            <a:endParaRPr lang="en-U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7</a:t>
            </a:fld>
            <a:endParaRPr lang="it-IT"/>
          </a:p>
        </p:txBody>
      </p:sp>
    </p:spTree>
    <p:extLst>
      <p:ext uri="{BB962C8B-B14F-4D97-AF65-F5344CB8AC3E}">
        <p14:creationId xmlns:p14="http://schemas.microsoft.com/office/powerpoint/2010/main" val="346552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Hypospadias is usually easily diagnosed upon physical examination of the newborn at delivery or on autopsy. However, without a careful examination of the penis, less severe cases may be missed. All prenatal diagnosis of hypospadias should be confirmed postnatally. While some cases of hypospadias can be identified by a prenatal ultrasound, they should not be included in surveillance data without postnatal confirmation. Severe cases presenting</a:t>
            </a:r>
            <a:r>
              <a:rPr lang="en-US" sz="1200" b="0" kern="1200" baseline="0" dirty="0" smtClean="0">
                <a:solidFill>
                  <a:schemeClr val="tx1"/>
                </a:solidFill>
                <a:effectLst/>
                <a:latin typeface="+mn-lt"/>
                <a:ea typeface="+mn-ea"/>
                <a:cs typeface="+mn-cs"/>
              </a:rPr>
              <a:t> as ambiguous genitalia require specialized work ups.</a:t>
            </a:r>
            <a:endParaRPr lang="it-IT" b="0"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8</a:t>
            </a:fld>
            <a:endParaRPr lang="it-IT"/>
          </a:p>
        </p:txBody>
      </p:sp>
    </p:spTree>
    <p:extLst>
      <p:ext uri="{BB962C8B-B14F-4D97-AF65-F5344CB8AC3E}">
        <p14:creationId xmlns:p14="http://schemas.microsoft.com/office/powerpoint/2010/main" val="255383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reporting hypospadias in the data collection form, be sure to specify the defect subtype. Do not exclude mild (glanular and coronal) hypospadias. Please use a standard drawing to specify the location of urethral opening, and if possible, take a photograph. Please report findings observed from surgery or autopsy and describe any additional malformations, if present.</a:t>
            </a:r>
          </a:p>
          <a:p>
            <a:endParaRPr lang="en-U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9</a:t>
            </a:fld>
            <a:endParaRPr lang="it-IT"/>
          </a:p>
        </p:txBody>
      </p:sp>
    </p:spTree>
    <p:extLst>
      <p:ext uri="{BB962C8B-B14F-4D97-AF65-F5344CB8AC3E}">
        <p14:creationId xmlns:p14="http://schemas.microsoft.com/office/powerpoint/2010/main" val="16803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8"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12461D-6E87-4243-929A-7C0B9F79F6BC}" type="datetimeFigureOut">
              <a:rPr lang="it-IT" smtClean="0"/>
              <a:pPr/>
              <a:t>02/11/2015</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63210D-1F70-449D-B914-AD9548AD43A4}" type="slidenum">
              <a:rPr lang="it-IT" smtClean="0"/>
              <a:pPr/>
              <a:t>‹#›</a:t>
            </a:fld>
            <a:endParaRPr lang="it-IT"/>
          </a:p>
        </p:txBody>
      </p:sp>
    </p:spTree>
    <p:extLst>
      <p:ext uri="{BB962C8B-B14F-4D97-AF65-F5344CB8AC3E}">
        <p14:creationId xmlns:p14="http://schemas.microsoft.com/office/powerpoint/2010/main"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4312461D-6E87-4243-929A-7C0B9F79F6BC}" type="datetimeFigureOut">
              <a:rPr lang="it-IT" smtClean="0"/>
              <a:pPr/>
              <a:t>02/11/2015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FA63210D-1F70-449D-B914-AD9548AD43A4}" type="slidenum">
              <a:rPr lang="it-IT" smtClean="0"/>
              <a:pPr/>
              <a:t>‹#›</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4312461D-6E87-4243-929A-7C0B9F79F6BC}" type="datetimeFigureOut">
              <a:rPr lang="it-IT" smtClean="0"/>
              <a:pPr/>
              <a:t>02/11/2015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FA63210D-1F70-449D-B914-AD9548AD43A4}" type="slidenum">
              <a:rPr lang="it-IT" smtClean="0"/>
              <a:pPr/>
              <a:t>‹#›</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56227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12461D-6E87-4243-929A-7C0B9F79F6BC}"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2461D-6E87-4243-929A-7C0B9F79F6BC}" type="datetimeFigureOut">
              <a:rPr lang="it-IT" smtClean="0"/>
              <a:pPr/>
              <a:t>02/11/2015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3210D-1F70-449D-B914-AD9548AD43A4}"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Hypospadias</a:t>
            </a:r>
            <a:endParaRPr lang="en-US" sz="2200" b="1" dirty="0" smtClean="0">
              <a:solidFill>
                <a:schemeClr val="tx2"/>
              </a:solidFill>
            </a:endParaRPr>
          </a:p>
        </p:txBody>
      </p:sp>
      <p:grpSp>
        <p:nvGrpSpPr>
          <p:cNvPr id="5" name="Group 3"/>
          <p:cNvGrpSpPr/>
          <p:nvPr/>
        </p:nvGrpSpPr>
        <p:grpSpPr>
          <a:xfrm>
            <a:off x="316112" y="260648"/>
            <a:ext cx="8496944" cy="1296144"/>
            <a:chOff x="323528" y="260648"/>
            <a:chExt cx="8496944" cy="1296144"/>
          </a:xfrm>
        </p:grpSpPr>
        <p:pic>
          <p:nvPicPr>
            <p:cNvPr id="6" name="Picture 3"/>
            <p:cNvPicPr>
              <a:picLocks noChangeAspect="1" noChangeArrowheads="1"/>
            </p:cNvPicPr>
            <p:nvPr/>
          </p:nvPicPr>
          <p:blipFill>
            <a:blip r:embed="rId3"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HHS-CDC(CMYK).jpg"/>
            <p:cNvPicPr>
              <a:picLocks noChangeAspect="1"/>
            </p:cNvPicPr>
            <p:nvPr/>
          </p:nvPicPr>
          <p:blipFill>
            <a:blip r:embed="rId4"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5" cstate="print"/>
            <a:srcRect/>
            <a:stretch>
              <a:fillRect/>
            </a:stretch>
          </p:blipFill>
          <p:spPr bwMode="auto">
            <a:xfrm>
              <a:off x="3275856" y="404663"/>
              <a:ext cx="1926696" cy="1061467"/>
            </a:xfrm>
            <a:prstGeom prst="rect">
              <a:avLst/>
            </a:prstGeom>
            <a:noFill/>
            <a:ln w="9525">
              <a:noFill/>
              <a:miter lim="800000"/>
              <a:headEnd/>
              <a:tailEnd/>
            </a:ln>
          </p:spPr>
        </p:pic>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Tree>
    <p:extLst>
      <p:ext uri="{BB962C8B-B14F-4D97-AF65-F5344CB8AC3E}">
        <p14:creationId xmlns:p14="http://schemas.microsoft.com/office/powerpoint/2010/main" val="37558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en-US" sz="2800" b="1" dirty="0" smtClean="0">
                <a:solidFill>
                  <a:schemeClr val="tx2"/>
                </a:solidFill>
              </a:rPr>
              <a:t>Selected Epidemiological Features</a:t>
            </a:r>
            <a:endParaRPr lang="en-US" sz="2800" b="1" dirty="0">
              <a:solidFill>
                <a:schemeClr val="tx2"/>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150419939"/>
              </p:ext>
            </p:extLst>
          </p:nvPr>
        </p:nvGraphicFramePr>
        <p:xfrm>
          <a:off x="457200" y="980729"/>
          <a:ext cx="8229600" cy="5184575"/>
        </p:xfrm>
        <a:graphic>
          <a:graphicData uri="http://schemas.openxmlformats.org/drawingml/2006/table">
            <a:tbl>
              <a:tblPr firstRow="1" bandRow="1">
                <a:tableStyleId>{5C22544A-7EE6-4342-B048-85BDC9FD1C3A}</a:tableStyleId>
              </a:tblPr>
              <a:tblGrid>
                <a:gridCol w="2242592"/>
                <a:gridCol w="5987008"/>
              </a:tblGrid>
              <a:tr h="462192">
                <a:tc>
                  <a:txBody>
                    <a:bodyPr/>
                    <a:lstStyle/>
                    <a:p>
                      <a:r>
                        <a:rPr lang="en-US" noProof="0" dirty="0" smtClean="0">
                          <a:solidFill>
                            <a:schemeClr val="bg2"/>
                          </a:solidFill>
                        </a:rPr>
                        <a:t>Feature</a:t>
                      </a:r>
                      <a:endParaRPr lang="en-US" noProof="0" dirty="0">
                        <a:solidFill>
                          <a:schemeClr val="bg2"/>
                        </a:solidFill>
                      </a:endParaRPr>
                    </a:p>
                  </a:txBody>
                  <a:tcPr/>
                </a:tc>
                <a:tc>
                  <a:txBody>
                    <a:bodyPr/>
                    <a:lstStyle/>
                    <a:p>
                      <a:r>
                        <a:rPr lang="en-US" noProof="0" dirty="0" smtClean="0">
                          <a:solidFill>
                            <a:schemeClr val="bg2"/>
                          </a:solidFill>
                        </a:rPr>
                        <a:t>Main Findings</a:t>
                      </a:r>
                      <a:endParaRPr lang="en-US" noProof="0" dirty="0">
                        <a:solidFill>
                          <a:schemeClr val="bg2"/>
                        </a:solidFill>
                      </a:endParaRPr>
                    </a:p>
                  </a:txBody>
                  <a:tcPr/>
                </a:tc>
              </a:tr>
              <a:tr h="1158446">
                <a:tc>
                  <a:txBody>
                    <a:bodyPr/>
                    <a:lstStyle/>
                    <a:p>
                      <a:r>
                        <a:rPr lang="en-US" sz="1800" noProof="0" dirty="0" smtClean="0">
                          <a:solidFill>
                            <a:srgbClr val="002060"/>
                          </a:solidFill>
                        </a:rPr>
                        <a:t>Prevalence</a:t>
                      </a:r>
                    </a:p>
                  </a:txBody>
                  <a:tcPr>
                    <a:solidFill>
                      <a:schemeClr val="accent5">
                        <a:lumMod val="40000"/>
                        <a:lumOff val="60000"/>
                      </a:schemeClr>
                    </a:solidFill>
                  </a:tcPr>
                </a:tc>
                <a:tc>
                  <a:txBody>
                    <a:bodyPr/>
                    <a:lstStyle/>
                    <a:p>
                      <a:r>
                        <a:rPr lang="en-US" sz="1800" baseline="0" noProof="0" dirty="0" smtClean="0">
                          <a:solidFill>
                            <a:srgbClr val="002060"/>
                          </a:solidFill>
                        </a:rPr>
                        <a:t>Approximately 1 in 300 live male births. </a:t>
                      </a:r>
                    </a:p>
                    <a:p>
                      <a:r>
                        <a:rPr lang="en-US" sz="1800" baseline="0" noProof="0" dirty="0" smtClean="0">
                          <a:solidFill>
                            <a:srgbClr val="002060"/>
                          </a:solidFill>
                        </a:rPr>
                        <a:t>Prevalence has been increasing in the last 25 years in some countries</a:t>
                      </a:r>
                      <a:endParaRPr lang="en-US" sz="1800" noProof="0" dirty="0">
                        <a:solidFill>
                          <a:srgbClr val="002060"/>
                        </a:solidFill>
                      </a:endParaRPr>
                    </a:p>
                  </a:txBody>
                  <a:tcPr>
                    <a:solidFill>
                      <a:schemeClr val="accent5">
                        <a:lumMod val="40000"/>
                        <a:lumOff val="60000"/>
                      </a:schemeClr>
                    </a:solidFill>
                  </a:tcPr>
                </a:tc>
              </a:tr>
              <a:tr h="1511722">
                <a:tc>
                  <a:txBody>
                    <a:bodyPr/>
                    <a:lstStyle/>
                    <a:p>
                      <a:r>
                        <a:rPr lang="en-US" sz="1800" noProof="0" dirty="0" smtClean="0">
                          <a:solidFill>
                            <a:srgbClr val="002060"/>
                          </a:solidFill>
                        </a:rPr>
                        <a:t>Variability of prevalence</a:t>
                      </a:r>
                      <a:endParaRPr lang="en-US" sz="1800" noProof="0" dirty="0">
                        <a:solidFill>
                          <a:srgbClr val="002060"/>
                        </a:solidFill>
                      </a:endParaRPr>
                    </a:p>
                  </a:txBody>
                  <a:tcPr/>
                </a:tc>
                <a:tc>
                  <a:txBody>
                    <a:bodyPr/>
                    <a:lstStyle/>
                    <a:p>
                      <a:r>
                        <a:rPr lang="en-US" sz="1800" noProof="0" dirty="0" smtClean="0">
                          <a:solidFill>
                            <a:srgbClr val="002060"/>
                          </a:solidFill>
                        </a:rPr>
                        <a:t>Exclusion or under ascertainment of mild subtypes.</a:t>
                      </a:r>
                      <a:r>
                        <a:rPr lang="en-US" sz="1800" baseline="0" noProof="0" dirty="0" smtClean="0">
                          <a:solidFill>
                            <a:srgbClr val="002060"/>
                          </a:solidFill>
                        </a:rPr>
                        <a:t> </a:t>
                      </a:r>
                    </a:p>
                    <a:p>
                      <a:r>
                        <a:rPr lang="en-US" sz="1800" baseline="0" noProof="0" dirty="0" smtClean="0">
                          <a:solidFill>
                            <a:srgbClr val="002060"/>
                          </a:solidFill>
                        </a:rPr>
                        <a:t>In the U.S., higher prevalence among non-Hispanic whites compared to all other racial/ethnic groups. </a:t>
                      </a:r>
                    </a:p>
                  </a:txBody>
                  <a:tcPr/>
                </a:tc>
              </a:tr>
              <a:tr h="2052215">
                <a:tc>
                  <a:txBody>
                    <a:bodyPr/>
                    <a:lstStyle/>
                    <a:p>
                      <a:r>
                        <a:rPr lang="en-US" sz="1800" noProof="0" dirty="0" smtClean="0">
                          <a:solidFill>
                            <a:srgbClr val="002060"/>
                          </a:solidFill>
                        </a:rPr>
                        <a:t>Potential modifiable</a:t>
                      </a:r>
                      <a:r>
                        <a:rPr lang="en-US" sz="1800" baseline="0" noProof="0" dirty="0" smtClean="0">
                          <a:solidFill>
                            <a:srgbClr val="002060"/>
                          </a:solidFill>
                        </a:rPr>
                        <a:t> risk factors</a:t>
                      </a:r>
                      <a:endParaRPr lang="en-US" sz="1800" noProof="0" dirty="0">
                        <a:solidFill>
                          <a:srgbClr val="002060"/>
                        </a:solidFill>
                      </a:endParaRPr>
                    </a:p>
                  </a:txBody>
                  <a:tcPr>
                    <a:solidFill>
                      <a:schemeClr val="accent5">
                        <a:lumMod val="40000"/>
                        <a:lumOff val="60000"/>
                      </a:schemeClr>
                    </a:solidFill>
                  </a:tcPr>
                </a:tc>
                <a:tc>
                  <a:txBody>
                    <a:bodyPr/>
                    <a:lstStyle/>
                    <a:p>
                      <a:r>
                        <a:rPr lang="en-US" sz="1800" noProof="0" dirty="0" smtClean="0">
                          <a:solidFill>
                            <a:srgbClr val="002060"/>
                          </a:solidFill>
                        </a:rPr>
                        <a:t>Endocrine disruptors</a:t>
                      </a:r>
                      <a:r>
                        <a:rPr lang="en-US" sz="1800" baseline="0" noProof="0" dirty="0" smtClean="0">
                          <a:solidFill>
                            <a:srgbClr val="002060"/>
                          </a:solidFill>
                        </a:rPr>
                        <a:t> (e.g., pesticides); infertility and/or artificial reproductive technologies; anticonvulsants (e.g., valproate, carbamazepine); maternal hypertension, obesity and diabetes. </a:t>
                      </a:r>
                      <a:endParaRPr lang="en-US" sz="1800" noProof="0" dirty="0">
                        <a:solidFill>
                          <a:srgbClr val="002060"/>
                        </a:solidFill>
                      </a:endParaRPr>
                    </a:p>
                  </a:txBody>
                  <a:tcPr>
                    <a:solidFill>
                      <a:schemeClr val="accent5">
                        <a:lumMod val="40000"/>
                        <a:lumOff val="60000"/>
                      </a:schemeClr>
                    </a:solidFill>
                  </a:tcPr>
                </a:tc>
              </a:tr>
            </a:tbl>
          </a:graphicData>
        </a:graphic>
      </p:graphicFrame>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2020992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3473" y="404664"/>
            <a:ext cx="8352928" cy="576064"/>
          </a:xfrm>
        </p:spPr>
        <p:txBody>
          <a:bodyPr>
            <a:noAutofit/>
          </a:bodyPr>
          <a:lstStyle/>
          <a:p>
            <a:pPr algn="l"/>
            <a:r>
              <a:rPr lang="en-US" sz="3200" b="1" dirty="0" smtClean="0">
                <a:solidFill>
                  <a:schemeClr val="tx2"/>
                </a:solidFill>
              </a:rPr>
              <a:t>ICD-10 RCPCH List and Coding of Hypospadias</a:t>
            </a:r>
            <a:endParaRPr lang="en-US" sz="3200" dirty="0">
              <a:solidFill>
                <a:schemeClr val="tx2"/>
              </a:solidFill>
            </a:endParaRPr>
          </a:p>
        </p:txBody>
      </p:sp>
      <p:sp>
        <p:nvSpPr>
          <p:cNvPr id="3" name="Segnaposto contenuto 2"/>
          <p:cNvSpPr>
            <a:spLocks noGrp="1"/>
          </p:cNvSpPr>
          <p:nvPr>
            <p:ph idx="1"/>
          </p:nvPr>
        </p:nvSpPr>
        <p:spPr>
          <a:xfrm>
            <a:off x="419893" y="1412776"/>
            <a:ext cx="8320088" cy="4061048"/>
          </a:xfrm>
        </p:spPr>
        <p:txBody>
          <a:bodyPr>
            <a:noAutofit/>
          </a:bodyPr>
          <a:lstStyle/>
          <a:p>
            <a:pPr>
              <a:buClr>
                <a:schemeClr val="tx2"/>
              </a:buClr>
            </a:pPr>
            <a:r>
              <a:rPr lang="en-US" sz="2100" b="1" dirty="0" smtClean="0">
                <a:solidFill>
                  <a:schemeClr val="tx2"/>
                </a:solidFill>
              </a:rPr>
              <a:t>Q54 Hypospadias   </a:t>
            </a:r>
            <a:r>
              <a:rPr lang="en-US" sz="2100" dirty="0" smtClean="0">
                <a:solidFill>
                  <a:schemeClr val="tx2"/>
                </a:solidFill>
              </a:rPr>
              <a:t>Excludes: epispadias (Q64.0)</a:t>
            </a:r>
          </a:p>
          <a:p>
            <a:pPr>
              <a:buClr>
                <a:schemeClr val="tx2"/>
              </a:buClr>
            </a:pPr>
            <a:r>
              <a:rPr lang="en-US" sz="2100" dirty="0" smtClean="0">
                <a:solidFill>
                  <a:schemeClr val="tx2"/>
                </a:solidFill>
              </a:rPr>
              <a:t>Q54.0 Hypospadias, balanic     coronal      glanular</a:t>
            </a:r>
          </a:p>
          <a:p>
            <a:pPr>
              <a:buClr>
                <a:schemeClr val="tx2"/>
              </a:buClr>
            </a:pPr>
            <a:r>
              <a:rPr lang="en-US" sz="2100" dirty="0" smtClean="0">
                <a:solidFill>
                  <a:schemeClr val="tx2"/>
                </a:solidFill>
              </a:rPr>
              <a:t>Q54.1 Hypospadias, penile</a:t>
            </a:r>
          </a:p>
          <a:p>
            <a:pPr>
              <a:buClr>
                <a:schemeClr val="tx2"/>
              </a:buClr>
            </a:pPr>
            <a:r>
              <a:rPr lang="en-US" sz="2100" dirty="0" smtClean="0">
                <a:solidFill>
                  <a:schemeClr val="tx2"/>
                </a:solidFill>
              </a:rPr>
              <a:t>Q54.2 Hypospadias, </a:t>
            </a:r>
            <a:r>
              <a:rPr lang="en-US" sz="2100" dirty="0" err="1" smtClean="0">
                <a:solidFill>
                  <a:schemeClr val="tx2"/>
                </a:solidFill>
              </a:rPr>
              <a:t>penoscrotal</a:t>
            </a:r>
            <a:endParaRPr lang="en-US" sz="2100" dirty="0" smtClean="0">
              <a:solidFill>
                <a:schemeClr val="tx2"/>
              </a:solidFill>
            </a:endParaRPr>
          </a:p>
          <a:p>
            <a:pPr>
              <a:buClr>
                <a:schemeClr val="tx2"/>
              </a:buClr>
            </a:pPr>
            <a:r>
              <a:rPr lang="en-US" sz="2100" dirty="0" smtClean="0">
                <a:solidFill>
                  <a:schemeClr val="tx2"/>
                </a:solidFill>
              </a:rPr>
              <a:t>Q54.3 Hypospadias, </a:t>
            </a:r>
            <a:r>
              <a:rPr lang="en-US" sz="2100" dirty="0" err="1" smtClean="0">
                <a:solidFill>
                  <a:schemeClr val="tx2"/>
                </a:solidFill>
              </a:rPr>
              <a:t>perineal</a:t>
            </a:r>
            <a:endParaRPr lang="en-US" sz="2100" dirty="0" smtClean="0">
              <a:solidFill>
                <a:schemeClr val="tx2"/>
              </a:solidFill>
            </a:endParaRPr>
          </a:p>
          <a:p>
            <a:pPr>
              <a:buClr>
                <a:schemeClr val="tx2"/>
              </a:buClr>
            </a:pPr>
            <a:endParaRPr lang="en-US" sz="2100" dirty="0" smtClean="0">
              <a:solidFill>
                <a:schemeClr val="tx2"/>
              </a:solidFill>
            </a:endParaRPr>
          </a:p>
          <a:p>
            <a:pPr>
              <a:buClr>
                <a:schemeClr val="tx2"/>
              </a:buClr>
            </a:pPr>
            <a:r>
              <a:rPr lang="en-US" sz="2100" dirty="0" smtClean="0">
                <a:solidFill>
                  <a:schemeClr val="tx2"/>
                </a:solidFill>
              </a:rPr>
              <a:t>Q54.4 Congenital chordee</a:t>
            </a:r>
            <a:r>
              <a:rPr lang="en-US" sz="2100" dirty="0">
                <a:solidFill>
                  <a:schemeClr val="tx2"/>
                </a:solidFill>
              </a:rPr>
              <a:t> </a:t>
            </a:r>
            <a:r>
              <a:rPr lang="en-US" sz="2100" dirty="0" smtClean="0">
                <a:solidFill>
                  <a:schemeClr val="tx2"/>
                </a:solidFill>
              </a:rPr>
              <a:t> (</a:t>
            </a:r>
            <a:r>
              <a:rPr lang="en-US" sz="2100" dirty="0">
                <a:solidFill>
                  <a:schemeClr val="tx2"/>
                </a:solidFill>
              </a:rPr>
              <a:t>if isolated, exclude)</a:t>
            </a:r>
          </a:p>
          <a:p>
            <a:pPr lvl="1">
              <a:buClr>
                <a:schemeClr val="tx2"/>
              </a:buClr>
              <a:buFont typeface="Arial" panose="020B0604020202020204" pitchFamily="34" charset="0"/>
              <a:buChar char="•"/>
            </a:pPr>
            <a:r>
              <a:rPr lang="en-US" sz="2100" dirty="0" smtClean="0">
                <a:solidFill>
                  <a:schemeClr val="tx2"/>
                </a:solidFill>
              </a:rPr>
              <a:t>(</a:t>
            </a:r>
            <a:r>
              <a:rPr lang="en-US" sz="2100" dirty="0">
                <a:solidFill>
                  <a:schemeClr val="tx2"/>
                </a:solidFill>
              </a:rPr>
              <a:t>Chordee associated with hypospadias is part of the typical phenotype, the code Q54.4 is not </a:t>
            </a:r>
            <a:r>
              <a:rPr lang="en-US" sz="2100" dirty="0" smtClean="0">
                <a:solidFill>
                  <a:schemeClr val="tx2"/>
                </a:solidFill>
              </a:rPr>
              <a:t>necessary)</a:t>
            </a:r>
            <a:endParaRPr lang="en-US" sz="2100" dirty="0">
              <a:solidFill>
                <a:schemeClr val="tx2"/>
              </a:solidFill>
            </a:endParaRPr>
          </a:p>
          <a:p>
            <a:pPr>
              <a:buClr>
                <a:schemeClr val="tx2"/>
              </a:buClr>
            </a:pPr>
            <a:endParaRPr lang="en-US" sz="2100" dirty="0" smtClean="0">
              <a:solidFill>
                <a:schemeClr val="tx2"/>
              </a:solidFill>
            </a:endParaRPr>
          </a:p>
          <a:p>
            <a:pPr>
              <a:buClr>
                <a:schemeClr val="tx2"/>
              </a:buClr>
            </a:pPr>
            <a:r>
              <a:rPr lang="en-US" sz="2100" dirty="0" smtClean="0">
                <a:solidFill>
                  <a:schemeClr val="tx2"/>
                </a:solidFill>
              </a:rPr>
              <a:t>Q54.8 Other hypospadias</a:t>
            </a:r>
          </a:p>
          <a:p>
            <a:pPr>
              <a:buClr>
                <a:schemeClr val="tx2"/>
              </a:buClr>
            </a:pPr>
            <a:r>
              <a:rPr lang="en-US" sz="2100" dirty="0" smtClean="0">
                <a:solidFill>
                  <a:schemeClr val="tx2"/>
                </a:solidFill>
              </a:rPr>
              <a:t>Q54.9 Hypospadias, unspecified</a:t>
            </a:r>
            <a:endParaRPr lang="en-US" sz="2100" dirty="0">
              <a:solidFill>
                <a:schemeClr val="tx2"/>
              </a:solidFill>
            </a:endParaRPr>
          </a:p>
        </p:txBody>
      </p:sp>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smtClean="0">
                <a:solidFill>
                  <a:schemeClr val="tx2"/>
                </a:solidFill>
              </a:rPr>
              <a:t>Tips for Coding</a:t>
            </a:r>
            <a:endParaRPr lang="en-US" sz="3200" b="1" dirty="0">
              <a:solidFill>
                <a:schemeClr val="tx2"/>
              </a:solidFill>
            </a:endParaRPr>
          </a:p>
        </p:txBody>
      </p:sp>
      <p:sp>
        <p:nvSpPr>
          <p:cNvPr id="5" name="Segnaposto contenuto 4"/>
          <p:cNvSpPr>
            <a:spLocks noGrp="1"/>
          </p:cNvSpPr>
          <p:nvPr>
            <p:ph idx="1"/>
          </p:nvPr>
        </p:nvSpPr>
        <p:spPr>
          <a:xfrm>
            <a:off x="197992" y="1628800"/>
            <a:ext cx="8838504" cy="4525963"/>
          </a:xfrm>
        </p:spPr>
        <p:txBody>
          <a:bodyPr>
            <a:normAutofit/>
          </a:bodyPr>
          <a:lstStyle/>
          <a:p>
            <a:pPr>
              <a:spcAft>
                <a:spcPts val="1800"/>
              </a:spcAft>
              <a:buClr>
                <a:schemeClr val="tx2"/>
              </a:buClr>
            </a:pPr>
            <a:r>
              <a:rPr lang="en-US" sz="2200" dirty="0" smtClean="0">
                <a:solidFill>
                  <a:schemeClr val="tx2"/>
                </a:solidFill>
              </a:rPr>
              <a:t>The coding system does not provide codes for each specific subtype as described previously; could use a locally defined extension to code more precisely</a:t>
            </a:r>
          </a:p>
          <a:p>
            <a:pPr>
              <a:spcAft>
                <a:spcPts val="1800"/>
              </a:spcAft>
              <a:buClr>
                <a:schemeClr val="tx2"/>
              </a:buClr>
            </a:pPr>
            <a:r>
              <a:rPr lang="en-US" sz="2200" dirty="0" smtClean="0">
                <a:solidFill>
                  <a:schemeClr val="tx2"/>
                </a:solidFill>
              </a:rPr>
              <a:t>Isolated chordee is a minor anomaly; it could be coded in programs that </a:t>
            </a:r>
            <a:r>
              <a:rPr lang="en-US" sz="2200" dirty="0" smtClean="0">
                <a:solidFill>
                  <a:schemeClr val="tx2">
                    <a:lumMod val="75000"/>
                  </a:schemeClr>
                </a:solidFill>
              </a:rPr>
              <a:t>include</a:t>
            </a:r>
            <a:r>
              <a:rPr lang="en-US" sz="2200" b="1" dirty="0" smtClean="0">
                <a:solidFill>
                  <a:srgbClr val="FF0000"/>
                </a:solidFill>
              </a:rPr>
              <a:t> </a:t>
            </a:r>
            <a:r>
              <a:rPr lang="en-US" sz="2200" dirty="0" smtClean="0">
                <a:solidFill>
                  <a:schemeClr val="tx2"/>
                </a:solidFill>
              </a:rPr>
              <a:t>minor anomalies</a:t>
            </a:r>
          </a:p>
          <a:p>
            <a:pPr>
              <a:spcAft>
                <a:spcPts val="1800"/>
              </a:spcAft>
              <a:buClr>
                <a:schemeClr val="tx2"/>
              </a:buClr>
            </a:pPr>
            <a:r>
              <a:rPr lang="en-US" sz="2200" dirty="0" smtClean="0">
                <a:solidFill>
                  <a:schemeClr val="tx2"/>
                </a:solidFill>
              </a:rPr>
              <a:t>When ambiguous genitalia </a:t>
            </a:r>
            <a:r>
              <a:rPr lang="en-US" sz="2200" dirty="0">
                <a:solidFill>
                  <a:schemeClr val="tx2"/>
                </a:solidFill>
              </a:rPr>
              <a:t>is </a:t>
            </a:r>
            <a:r>
              <a:rPr lang="en-US" sz="2200" dirty="0" smtClean="0">
                <a:solidFill>
                  <a:schemeClr val="tx2"/>
                </a:solidFill>
              </a:rPr>
              <a:t>coded, hypospadias should not be coded</a:t>
            </a:r>
          </a:p>
        </p:txBody>
      </p:sp>
      <p:sp>
        <p:nvSpPr>
          <p:cNvPr id="7" name="Text Box 9"/>
          <p:cNvSpPr txBox="1">
            <a:spLocks noChangeArrowheads="1"/>
          </p:cNvSpPr>
          <p:nvPr/>
        </p:nvSpPr>
        <p:spPr bwMode="auto">
          <a:xfrm>
            <a:off x="107504" y="642239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34082"/>
          </a:xfrm>
        </p:spPr>
        <p:txBody>
          <a:bodyPr>
            <a:normAutofit/>
          </a:bodyPr>
          <a:lstStyle/>
          <a:p>
            <a:r>
              <a:rPr lang="en-US" sz="3200" dirty="0" smtClean="0">
                <a:solidFill>
                  <a:schemeClr val="tx2"/>
                </a:solidFill>
              </a:rPr>
              <a:t>References</a:t>
            </a:r>
            <a:endParaRPr lang="en-US" sz="3200" dirty="0">
              <a:solidFill>
                <a:schemeClr val="tx2"/>
              </a:solidFill>
            </a:endParaRPr>
          </a:p>
        </p:txBody>
      </p:sp>
      <p:sp>
        <p:nvSpPr>
          <p:cNvPr id="8" name="Content Placeholder 2"/>
          <p:cNvSpPr>
            <a:spLocks noGrp="1"/>
          </p:cNvSpPr>
          <p:nvPr>
            <p:ph idx="1"/>
          </p:nvPr>
        </p:nvSpPr>
        <p:spPr>
          <a:xfrm>
            <a:off x="457200" y="1600201"/>
            <a:ext cx="8229600" cy="4191000"/>
          </a:xfrm>
        </p:spPr>
        <p:txBody>
          <a:bodyPr>
            <a:normAutofit/>
          </a:bodyPr>
          <a:lstStyle/>
          <a:p>
            <a:pPr lvl="0">
              <a:buClr>
                <a:schemeClr val="tx2"/>
              </a:buClr>
              <a:buFont typeface="Arial" panose="020B0604020202020204" pitchFamily="34" charset="0"/>
              <a:buChar char="•"/>
            </a:pPr>
            <a:r>
              <a:rPr lang="en-US" sz="1800" dirty="0">
                <a:solidFill>
                  <a:schemeClr val="tx2"/>
                </a:solidFill>
              </a:rPr>
              <a:t>Slide 4: </a:t>
            </a:r>
            <a:r>
              <a:rPr lang="en-US" sz="1800" b="0" dirty="0">
                <a:solidFill>
                  <a:schemeClr val="tx2"/>
                </a:solidFill>
                <a:ea typeface="MyriadPro-Regular"/>
                <a:cs typeface="MyriadPro-Regular"/>
              </a:rPr>
              <a:t>WHO/CDC/ICBDSR. Birth defects surveillance: a manual for </a:t>
            </a:r>
            <a:r>
              <a:rPr lang="en-US" sz="1800" b="0" dirty="0" err="1">
                <a:solidFill>
                  <a:schemeClr val="tx2"/>
                </a:solidFill>
                <a:ea typeface="MyriadPro-Regular"/>
                <a:cs typeface="MyriadPro-Regular"/>
              </a:rPr>
              <a:t>programme</a:t>
            </a:r>
            <a:r>
              <a:rPr lang="en-US" sz="1800" b="0" dirty="0">
                <a:solidFill>
                  <a:schemeClr val="tx2"/>
                </a:solidFill>
                <a:ea typeface="MyriadPro-Regular"/>
                <a:cs typeface="MyriadPro-Regular"/>
              </a:rPr>
              <a:t> managers.  Geneva: World Health Organization; 2014.</a:t>
            </a:r>
            <a:endParaRPr lang="en-US" sz="1800" b="0" dirty="0">
              <a:solidFill>
                <a:schemeClr val="tx2"/>
              </a:solidFill>
              <a:cs typeface="Arial" pitchFamily="34" charset="0"/>
            </a:endParaRPr>
          </a:p>
          <a:p>
            <a:pPr lvl="0" fontAlgn="base">
              <a:spcBef>
                <a:spcPct val="0"/>
              </a:spcBef>
              <a:spcAft>
                <a:spcPct val="0"/>
              </a:spcAft>
              <a:buClr>
                <a:schemeClr val="tx2"/>
              </a:buClr>
              <a:buFont typeface="Arial" panose="020B0604020202020204" pitchFamily="34" charset="0"/>
              <a:buChar char="•"/>
            </a:pPr>
            <a:r>
              <a:rPr lang="en-US" sz="1800" dirty="0">
                <a:solidFill>
                  <a:schemeClr val="tx2"/>
                </a:solidFill>
              </a:rPr>
              <a:t>Slide 10: </a:t>
            </a:r>
          </a:p>
          <a:p>
            <a:pPr lvl="1" fontAlgn="base">
              <a:spcBef>
                <a:spcPct val="0"/>
              </a:spcBef>
              <a:spcAft>
                <a:spcPct val="0"/>
              </a:spcAft>
              <a:buClr>
                <a:schemeClr val="tx2"/>
              </a:buClr>
              <a:buFont typeface="Arial" panose="020B0604020202020204" pitchFamily="34" charset="0"/>
              <a:buChar char="•"/>
            </a:pPr>
            <a:r>
              <a:rPr lang="en-US" sz="1800" dirty="0">
                <a:solidFill>
                  <a:schemeClr val="tx2"/>
                </a:solidFill>
                <a:ea typeface="Calibri" pitchFamily="34" charset="0"/>
                <a:cs typeface="Times New Roman" pitchFamily="18" charset="0"/>
              </a:rPr>
              <a:t>ICBDSR Annual Report 2012.  </a:t>
            </a:r>
          </a:p>
          <a:p>
            <a:pPr lvl="1" fontAlgn="base">
              <a:spcBef>
                <a:spcPct val="0"/>
              </a:spcBef>
              <a:spcAft>
                <a:spcPct val="0"/>
              </a:spcAft>
              <a:buClr>
                <a:schemeClr val="tx2"/>
              </a:buClr>
              <a:buFont typeface="Arial" panose="020B0604020202020204" pitchFamily="34" charset="0"/>
              <a:buChar char="•"/>
            </a:pPr>
            <a:r>
              <a:rPr lang="en-US" sz="1800" dirty="0">
                <a:solidFill>
                  <a:schemeClr val="tx2"/>
                </a:solidFill>
                <a:ea typeface="Calibri" pitchFamily="34" charset="0"/>
                <a:cs typeface="Times New Roman" pitchFamily="18" charset="0"/>
              </a:rPr>
              <a:t>van der </a:t>
            </a:r>
            <a:r>
              <a:rPr lang="en-US" sz="1800" dirty="0" err="1">
                <a:solidFill>
                  <a:schemeClr val="tx2"/>
                </a:solidFill>
                <a:ea typeface="Calibri" pitchFamily="34" charset="0"/>
                <a:cs typeface="Times New Roman" pitchFamily="18" charset="0"/>
              </a:rPr>
              <a:t>Zanden</a:t>
            </a:r>
            <a:r>
              <a:rPr lang="en-US" sz="1800" dirty="0">
                <a:solidFill>
                  <a:schemeClr val="tx2"/>
                </a:solidFill>
                <a:ea typeface="Calibri" pitchFamily="34" charset="0"/>
                <a:cs typeface="Times New Roman" pitchFamily="18" charset="0"/>
              </a:rPr>
              <a:t> LF et al. Hum </a:t>
            </a:r>
            <a:r>
              <a:rPr lang="en-US" sz="1800" dirty="0" err="1">
                <a:solidFill>
                  <a:schemeClr val="tx2"/>
                </a:solidFill>
                <a:ea typeface="Calibri" pitchFamily="34" charset="0"/>
                <a:cs typeface="Times New Roman" pitchFamily="18" charset="0"/>
              </a:rPr>
              <a:t>Reprod</a:t>
            </a:r>
            <a:r>
              <a:rPr lang="en-US" sz="1800" dirty="0">
                <a:solidFill>
                  <a:schemeClr val="tx2"/>
                </a:solidFill>
                <a:ea typeface="Calibri" pitchFamily="34" charset="0"/>
                <a:cs typeface="Times New Roman" pitchFamily="18" charset="0"/>
              </a:rPr>
              <a:t> Update. 2012 May-Jun;18(3):260-83.   </a:t>
            </a:r>
          </a:p>
          <a:p>
            <a:pPr lvl="1" fontAlgn="base">
              <a:spcBef>
                <a:spcPct val="0"/>
              </a:spcBef>
              <a:spcAft>
                <a:spcPct val="0"/>
              </a:spcAft>
              <a:buClr>
                <a:schemeClr val="tx2"/>
              </a:buClr>
              <a:buFont typeface="Arial" panose="020B0604020202020204" pitchFamily="34" charset="0"/>
              <a:buChar char="•"/>
            </a:pPr>
            <a:r>
              <a:rPr lang="en-US" sz="1800" dirty="0">
                <a:solidFill>
                  <a:schemeClr val="tx2"/>
                </a:solidFill>
              </a:rPr>
              <a:t>Alverson  CJ et al. Presented at 2013 Annual Meeting of ICBDSR, San Jose, Costa Rica.</a:t>
            </a:r>
          </a:p>
          <a:p>
            <a:pPr lvl="1" fontAlgn="base">
              <a:spcBef>
                <a:spcPct val="0"/>
              </a:spcBef>
              <a:spcAft>
                <a:spcPct val="0"/>
              </a:spcAft>
              <a:buClr>
                <a:schemeClr val="tx2"/>
              </a:buClr>
              <a:buFont typeface="Arial" panose="020B0604020202020204" pitchFamily="34" charset="0"/>
              <a:buChar char="•"/>
            </a:pPr>
            <a:r>
              <a:rPr lang="en-US" sz="1800" dirty="0" err="1">
                <a:solidFill>
                  <a:schemeClr val="tx2"/>
                </a:solidFill>
                <a:cs typeface="Arial" pitchFamily="34" charset="0"/>
              </a:rPr>
              <a:t>Paulozzi</a:t>
            </a:r>
            <a:r>
              <a:rPr lang="en-US" sz="1800" dirty="0">
                <a:solidFill>
                  <a:schemeClr val="tx2"/>
                </a:solidFill>
                <a:cs typeface="Arial" pitchFamily="34" charset="0"/>
              </a:rPr>
              <a:t> LJ, Erickson JD, Jackson RJ. Hypospadias trends in two US surveillance systems. Pediatrics 1997;100:831e4.</a:t>
            </a:r>
          </a:p>
          <a:p>
            <a:pPr lvl="1" fontAlgn="base">
              <a:spcBef>
                <a:spcPct val="0"/>
              </a:spcBef>
              <a:spcAft>
                <a:spcPct val="0"/>
              </a:spcAft>
              <a:buClr>
                <a:schemeClr val="tx2"/>
              </a:buClr>
              <a:buFont typeface="Arial" panose="020B0604020202020204" pitchFamily="34" charset="0"/>
              <a:buChar char="•"/>
            </a:pPr>
            <a:r>
              <a:rPr lang="en-US" sz="1800" dirty="0" err="1">
                <a:solidFill>
                  <a:schemeClr val="tx2"/>
                </a:solidFill>
                <a:cs typeface="Arial" pitchFamily="34" charset="0"/>
              </a:rPr>
              <a:t>Fisch</a:t>
            </a:r>
            <a:r>
              <a:rPr lang="en-US" sz="1800" dirty="0">
                <a:solidFill>
                  <a:schemeClr val="tx2"/>
                </a:solidFill>
                <a:cs typeface="Arial" pitchFamily="34" charset="0"/>
              </a:rPr>
              <a:t> H, Hyun G, </a:t>
            </a:r>
            <a:r>
              <a:rPr lang="en-US" sz="1800" dirty="0" err="1">
                <a:solidFill>
                  <a:schemeClr val="tx2"/>
                </a:solidFill>
                <a:cs typeface="Arial" pitchFamily="34" charset="0"/>
              </a:rPr>
              <a:t>Hensle</a:t>
            </a:r>
            <a:r>
              <a:rPr lang="en-US" sz="1800" dirty="0">
                <a:solidFill>
                  <a:schemeClr val="tx2"/>
                </a:solidFill>
                <a:cs typeface="Arial" pitchFamily="34" charset="0"/>
              </a:rPr>
              <a:t> TW. Rising hypospadias rates: disproving a myth. J </a:t>
            </a:r>
            <a:r>
              <a:rPr lang="en-US" sz="1800" dirty="0" err="1">
                <a:solidFill>
                  <a:schemeClr val="tx2"/>
                </a:solidFill>
                <a:cs typeface="Arial" pitchFamily="34" charset="0"/>
              </a:rPr>
              <a:t>Pediatr</a:t>
            </a:r>
            <a:r>
              <a:rPr lang="en-US" sz="1800" dirty="0">
                <a:solidFill>
                  <a:schemeClr val="tx2"/>
                </a:solidFill>
                <a:cs typeface="Arial" pitchFamily="34" charset="0"/>
              </a:rPr>
              <a:t> </a:t>
            </a:r>
            <a:r>
              <a:rPr lang="en-US" sz="1800" dirty="0" err="1">
                <a:solidFill>
                  <a:schemeClr val="tx2"/>
                </a:solidFill>
                <a:cs typeface="Arial" pitchFamily="34" charset="0"/>
              </a:rPr>
              <a:t>Urol</a:t>
            </a:r>
            <a:r>
              <a:rPr lang="en-US" sz="1800" dirty="0">
                <a:solidFill>
                  <a:schemeClr val="tx2"/>
                </a:solidFill>
                <a:cs typeface="Arial" pitchFamily="34" charset="0"/>
              </a:rPr>
              <a:t> 2010;6:37e9.</a:t>
            </a:r>
          </a:p>
          <a:p>
            <a:pPr lvl="1" fontAlgn="base">
              <a:spcBef>
                <a:spcPct val="0"/>
              </a:spcBef>
              <a:spcAft>
                <a:spcPct val="0"/>
              </a:spcAft>
              <a:buClr>
                <a:schemeClr val="tx2"/>
              </a:buClr>
              <a:buFont typeface="Arial" panose="020B0604020202020204" pitchFamily="34" charset="0"/>
              <a:buChar char="•"/>
            </a:pPr>
            <a:r>
              <a:rPr lang="en-US" sz="1800" dirty="0" err="1">
                <a:solidFill>
                  <a:schemeClr val="tx2"/>
                </a:solidFill>
                <a:cs typeface="Arial" pitchFamily="34" charset="0"/>
              </a:rPr>
              <a:t>Avilés</a:t>
            </a:r>
            <a:r>
              <a:rPr lang="en-US" sz="1800" dirty="0">
                <a:solidFill>
                  <a:schemeClr val="tx2"/>
                </a:solidFill>
                <a:cs typeface="Arial" pitchFamily="34" charset="0"/>
              </a:rPr>
              <a:t> et al. Risk factors, prevalence trend, and clustering of hypospadias cases in Puerto Rico. J </a:t>
            </a:r>
            <a:r>
              <a:rPr lang="en-US" sz="1800" dirty="0" err="1">
                <a:solidFill>
                  <a:schemeClr val="tx2"/>
                </a:solidFill>
                <a:cs typeface="Arial" pitchFamily="34" charset="0"/>
              </a:rPr>
              <a:t>Pediatr</a:t>
            </a:r>
            <a:r>
              <a:rPr lang="en-US" sz="1800" dirty="0">
                <a:solidFill>
                  <a:schemeClr val="tx2"/>
                </a:solidFill>
                <a:cs typeface="Arial" pitchFamily="34" charset="0"/>
              </a:rPr>
              <a:t> Urol. 2014 May 9. </a:t>
            </a:r>
          </a:p>
          <a:p>
            <a:pPr>
              <a:buClr>
                <a:schemeClr val="tx2"/>
              </a:buClr>
              <a:buSzPct val="100000"/>
              <a:buFont typeface="Arial" panose="020B0604020202020204" pitchFamily="34" charset="0"/>
              <a:buChar char="•"/>
            </a:pPr>
            <a:endParaRPr lang="en-US" sz="2000" dirty="0">
              <a:solidFill>
                <a:schemeClr val="tx2"/>
              </a:solidFill>
            </a:endParaRPr>
          </a:p>
        </p:txBody>
      </p:sp>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8974876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chemeClr val="tx2"/>
                </a:solidFill>
              </a:rPr>
              <a:t>Questions?</a:t>
            </a:r>
            <a:endParaRPr lang="en-US" b="1" dirty="0">
              <a:solidFill>
                <a:schemeClr val="tx2"/>
              </a:solidFill>
            </a:endParaRPr>
          </a:p>
        </p:txBody>
      </p:sp>
      <p:pic>
        <p:nvPicPr>
          <p:cNvPr id="1029" name="Picture 5" descr="C:\Users\ail5\AppData\Local\Microsoft\Windows\Temporary Internet Files\Content.IE5\0P9SRHFC\MP900390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5958065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Learning Objectives</a:t>
            </a:r>
            <a:endParaRPr lang="en-US" sz="3200" b="1" dirty="0">
              <a:solidFill>
                <a:schemeClr val="tx2"/>
              </a:solidFill>
            </a:endParaRP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800" dirty="0" smtClean="0">
                <a:solidFill>
                  <a:schemeClr val="tx2"/>
                </a:solidFill>
                <a:latin typeface="Arial" pitchFamily="34" charset="0"/>
                <a:cs typeface="Arial" pitchFamily="34" charset="0"/>
              </a:rPr>
              <a:t>By </a:t>
            </a:r>
            <a:r>
              <a:rPr lang="en-US" sz="2800" dirty="0">
                <a:solidFill>
                  <a:schemeClr val="tx2"/>
                </a:solidFill>
                <a:latin typeface="Arial" pitchFamily="34" charset="0"/>
                <a:cs typeface="Arial" pitchFamily="34" charset="0"/>
              </a:rPr>
              <a:t>the end of this presentation, participants will be able to</a:t>
            </a:r>
            <a:br>
              <a:rPr lang="en-US" sz="2800" dirty="0">
                <a:solidFill>
                  <a:schemeClr val="tx2"/>
                </a:solidFill>
                <a:latin typeface="Arial" pitchFamily="34" charset="0"/>
                <a:cs typeface="Arial" pitchFamily="34" charset="0"/>
              </a:rPr>
            </a:br>
            <a:endParaRPr lang="en-US" sz="2800" dirty="0">
              <a:solidFill>
                <a:schemeClr val="tx2"/>
              </a:solidFill>
              <a:latin typeface="Arial" pitchFamily="34" charset="0"/>
              <a:cs typeface="Arial" pitchFamily="34" charset="0"/>
            </a:endParaRPr>
          </a:p>
          <a:p>
            <a:pPr>
              <a:buClr>
                <a:schemeClr val="tx2"/>
              </a:buClr>
              <a:buSzPct val="60000"/>
            </a:pPr>
            <a:r>
              <a:rPr lang="en-US" sz="2800" dirty="0">
                <a:solidFill>
                  <a:schemeClr val="tx2"/>
                </a:solidFill>
                <a:latin typeface="Arial" pitchFamily="34" charset="0"/>
                <a:cs typeface="Arial" pitchFamily="34" charset="0"/>
              </a:rPr>
              <a:t>Describe </a:t>
            </a:r>
            <a:r>
              <a:rPr lang="en-US" sz="2800" dirty="0" smtClean="0">
                <a:solidFill>
                  <a:schemeClr val="tx2"/>
                </a:solidFill>
                <a:latin typeface="Arial" pitchFamily="34" charset="0"/>
                <a:cs typeface="Arial" pitchFamily="34" charset="0"/>
              </a:rPr>
              <a:t>the clinical </a:t>
            </a:r>
            <a:r>
              <a:rPr lang="en-US" sz="2800" dirty="0">
                <a:solidFill>
                  <a:schemeClr val="tx2"/>
                </a:solidFill>
                <a:latin typeface="Arial" pitchFamily="34" charset="0"/>
                <a:cs typeface="Arial" pitchFamily="34" charset="0"/>
              </a:rPr>
              <a:t>features of hypospadias</a:t>
            </a:r>
            <a:endParaRPr lang="hu-HU" sz="2800" dirty="0">
              <a:solidFill>
                <a:schemeClr val="tx2"/>
              </a:solidFill>
              <a:latin typeface="Arial" pitchFamily="34" charset="0"/>
              <a:cs typeface="Arial" pitchFamily="34" charset="0"/>
            </a:endParaRPr>
          </a:p>
          <a:p>
            <a:pPr>
              <a:buClr>
                <a:schemeClr val="tx2"/>
              </a:buClr>
              <a:buSzPct val="60000"/>
            </a:pPr>
            <a:r>
              <a:rPr lang="en-US" sz="2800" dirty="0">
                <a:solidFill>
                  <a:schemeClr val="tx2"/>
                </a:solidFill>
                <a:latin typeface="Arial" pitchFamily="34" charset="0"/>
                <a:cs typeface="Arial" pitchFamily="34" charset="0"/>
              </a:rPr>
              <a:t>Understand </a:t>
            </a:r>
            <a:r>
              <a:rPr lang="en-US" sz="2800" dirty="0" smtClean="0">
                <a:solidFill>
                  <a:schemeClr val="tx2"/>
                </a:solidFill>
                <a:latin typeface="Arial" pitchFamily="34" charset="0"/>
                <a:cs typeface="Arial" pitchFamily="34" charset="0"/>
              </a:rPr>
              <a:t>the main epidemiological </a:t>
            </a:r>
            <a:r>
              <a:rPr lang="en-US" sz="2800" dirty="0">
                <a:solidFill>
                  <a:schemeClr val="tx2"/>
                </a:solidFill>
                <a:latin typeface="Arial" pitchFamily="34" charset="0"/>
                <a:cs typeface="Arial" pitchFamily="34" charset="0"/>
              </a:rPr>
              <a:t>features </a:t>
            </a:r>
            <a:r>
              <a:rPr lang="en-US" sz="2800" dirty="0" smtClean="0">
                <a:solidFill>
                  <a:schemeClr val="tx2"/>
                </a:solidFill>
                <a:latin typeface="Arial" pitchFamily="34" charset="0"/>
                <a:cs typeface="Arial" pitchFamily="34" charset="0"/>
              </a:rPr>
              <a:t> of </a:t>
            </a:r>
            <a:r>
              <a:rPr lang="en-US" sz="2800" dirty="0">
                <a:solidFill>
                  <a:schemeClr val="tx2"/>
                </a:solidFill>
                <a:latin typeface="Arial" pitchFamily="34" charset="0"/>
                <a:cs typeface="Arial" pitchFamily="34" charset="0"/>
              </a:rPr>
              <a:t>hypospadias</a:t>
            </a:r>
            <a:endParaRPr lang="hu-HU" sz="2800" dirty="0">
              <a:solidFill>
                <a:schemeClr val="tx2"/>
              </a:solidFill>
              <a:latin typeface="Arial" pitchFamily="34" charset="0"/>
              <a:cs typeface="Arial" pitchFamily="34" charset="0"/>
            </a:endParaRPr>
          </a:p>
          <a:p>
            <a:pPr>
              <a:buClr>
                <a:schemeClr val="tx2"/>
              </a:buClr>
              <a:buSzPct val="60000"/>
            </a:pPr>
            <a:r>
              <a:rPr lang="en-US" sz="2800" dirty="0" smtClean="0">
                <a:solidFill>
                  <a:schemeClr val="tx2"/>
                </a:solidFill>
                <a:latin typeface="Arial" pitchFamily="34" charset="0"/>
                <a:cs typeface="Arial" pitchFamily="34" charset="0"/>
              </a:rPr>
              <a:t>Apply tips </a:t>
            </a:r>
            <a:r>
              <a:rPr lang="en-US" sz="2800" dirty="0">
                <a:solidFill>
                  <a:schemeClr val="tx2"/>
                </a:solidFill>
                <a:latin typeface="Arial" pitchFamily="34" charset="0"/>
                <a:cs typeface="Arial" pitchFamily="34" charset="0"/>
              </a:rPr>
              <a:t>for coding and </a:t>
            </a:r>
            <a:r>
              <a:rPr lang="en-US" sz="2800" dirty="0" smtClean="0">
                <a:solidFill>
                  <a:schemeClr val="tx2"/>
                </a:solidFill>
                <a:latin typeface="Arial" pitchFamily="34" charset="0"/>
                <a:cs typeface="Arial" pitchFamily="34" charset="0"/>
              </a:rPr>
              <a:t>reporting</a:t>
            </a:r>
          </a:p>
          <a:p>
            <a:pPr>
              <a:buClr>
                <a:schemeClr val="tx2"/>
              </a:buClr>
              <a:buSzPct val="60000"/>
            </a:pPr>
            <a:r>
              <a:rPr lang="en-US" sz="2800" dirty="0" smtClean="0">
                <a:solidFill>
                  <a:schemeClr val="tx2"/>
                </a:solidFill>
                <a:latin typeface="Arial" pitchFamily="34" charset="0"/>
                <a:cs typeface="Arial" pitchFamily="34" charset="0"/>
              </a:rPr>
              <a:t>Improve knowledge and practice of hypospadias surveillance</a:t>
            </a:r>
            <a:endParaRPr lang="en-US" sz="2800" dirty="0">
              <a:solidFill>
                <a:schemeClr val="tx2"/>
              </a:solidFill>
              <a:latin typeface="Arial" pitchFamily="34" charset="0"/>
              <a:cs typeface="Arial" pitchFamily="34" charset="0"/>
            </a:endParaRPr>
          </a:p>
          <a:p>
            <a:pPr marL="0" indent="0">
              <a:buNone/>
            </a:pPr>
            <a:endParaRPr lang="en-US" sz="2800" dirty="0" smtClean="0">
              <a:solidFill>
                <a:schemeClr val="tx2"/>
              </a:solidFill>
            </a:endParaRPr>
          </a:p>
        </p:txBody>
      </p:sp>
      <p:sp>
        <p:nvSpPr>
          <p:cNvPr id="4"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r>
              <a:rPr lang="en-US" sz="1000" dirty="0">
                <a:solidFill>
                  <a:schemeClr val="tx2"/>
                </a:solidFill>
                <a:latin typeface="Calibri" pitchFamily="34" charset="0"/>
              </a:rPr>
              <a:t>2</a:t>
            </a:r>
          </a:p>
        </p:txBody>
      </p:sp>
    </p:spTree>
    <p:extLst>
      <p:ext uri="{BB962C8B-B14F-4D97-AF65-F5344CB8AC3E}">
        <p14:creationId xmlns:p14="http://schemas.microsoft.com/office/powerpoint/2010/main" val="85417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smtClean="0">
                <a:solidFill>
                  <a:schemeClr val="tx2"/>
                </a:solidFill>
              </a:rPr>
              <a:t>Hypospadias: Definition</a:t>
            </a:r>
            <a:endParaRPr lang="en-US" sz="3200" b="1" dirty="0">
              <a:solidFill>
                <a:schemeClr val="tx2"/>
              </a:solidFill>
            </a:endParaRPr>
          </a:p>
        </p:txBody>
      </p:sp>
      <p:sp>
        <p:nvSpPr>
          <p:cNvPr id="1025" name="Rectangle 1"/>
          <p:cNvSpPr>
            <a:spLocks noChangeArrowheads="1"/>
          </p:cNvSpPr>
          <p:nvPr/>
        </p:nvSpPr>
        <p:spPr bwMode="auto">
          <a:xfrm>
            <a:off x="395288" y="1484784"/>
            <a:ext cx="8382000" cy="92333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solidFill>
                  <a:schemeClr val="tx2"/>
                </a:solidFill>
              </a:rPr>
              <a:t>Hypospadias</a:t>
            </a:r>
            <a:r>
              <a:rPr lang="en-US" dirty="0" smtClean="0">
                <a:solidFill>
                  <a:schemeClr val="tx2"/>
                </a:solidFill>
              </a:rPr>
              <a:t> </a:t>
            </a:r>
            <a:r>
              <a:rPr lang="en-US" dirty="0">
                <a:solidFill>
                  <a:schemeClr val="tx2"/>
                </a:solidFill>
              </a:rPr>
              <a:t>is a common congenital anomaly of the male external genitalia, in which </a:t>
            </a:r>
            <a:r>
              <a:rPr lang="en-US" dirty="0" smtClean="0">
                <a:solidFill>
                  <a:schemeClr val="tx2"/>
                </a:solidFill>
              </a:rPr>
              <a:t>the urethral </a:t>
            </a:r>
            <a:r>
              <a:rPr lang="en-US" dirty="0">
                <a:solidFill>
                  <a:schemeClr val="tx2"/>
                </a:solidFill>
              </a:rPr>
              <a:t>meatus </a:t>
            </a:r>
            <a:r>
              <a:rPr lang="en-US" dirty="0" smtClean="0">
                <a:solidFill>
                  <a:schemeClr val="tx2"/>
                </a:solidFill>
              </a:rPr>
              <a:t>(opening of the urethra) opens </a:t>
            </a:r>
            <a:r>
              <a:rPr lang="en-US" dirty="0">
                <a:solidFill>
                  <a:schemeClr val="tx2"/>
                </a:solidFill>
              </a:rPr>
              <a:t>in the ventral side (underside) of the penis. </a:t>
            </a:r>
            <a:endParaRPr lang="en-US" dirty="0" smtClean="0">
              <a:solidFill>
                <a:schemeClr val="tx2"/>
              </a:solidFill>
            </a:endParaRPr>
          </a:p>
        </p:txBody>
      </p:sp>
      <p:pic>
        <p:nvPicPr>
          <p:cNvPr id="1026" name="Picture 2" descr="\\cdc.gov\private\M100\znq4\hypospadias-normal-mild-sev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619" y="2780928"/>
            <a:ext cx="6198636" cy="27687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9408" y="5754469"/>
            <a:ext cx="8309744" cy="646331"/>
          </a:xfrm>
          <a:prstGeom prst="rect">
            <a:avLst/>
          </a:prstGeom>
        </p:spPr>
        <p:txBody>
          <a:bodyPr wrap="square">
            <a:spAutoFit/>
          </a:bodyPr>
          <a:lstStyle/>
          <a:p>
            <a:r>
              <a:rPr lang="en-US" dirty="0">
                <a:solidFill>
                  <a:schemeClr val="tx2"/>
                </a:solidFill>
              </a:rPr>
              <a:t>The shortening of the ventral side of the penis found in hypospadias can result in </a:t>
            </a:r>
            <a:r>
              <a:rPr lang="en-US" dirty="0" smtClean="0">
                <a:solidFill>
                  <a:schemeClr val="tx2"/>
                </a:solidFill>
              </a:rPr>
              <a:t>a penile </a:t>
            </a:r>
            <a:r>
              <a:rPr lang="en-US" dirty="0">
                <a:solidFill>
                  <a:schemeClr val="tx2"/>
                </a:solidFill>
              </a:rPr>
              <a:t>curvature, known as </a:t>
            </a:r>
            <a:r>
              <a:rPr lang="en-US" b="1" dirty="0" err="1">
                <a:solidFill>
                  <a:schemeClr val="tx2"/>
                </a:solidFill>
              </a:rPr>
              <a:t>chordee</a:t>
            </a:r>
            <a:r>
              <a:rPr lang="en-US" dirty="0">
                <a:solidFill>
                  <a:schemeClr val="tx2"/>
                </a:solidFill>
              </a:rPr>
              <a:t>. </a:t>
            </a:r>
          </a:p>
        </p:txBody>
      </p:sp>
      <p:sp>
        <p:nvSpPr>
          <p:cNvPr id="8"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407698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60" y="1213589"/>
            <a:ext cx="8458312" cy="508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465136" y="116632"/>
            <a:ext cx="8229600" cy="562074"/>
          </a:xfrm>
        </p:spPr>
        <p:txBody>
          <a:bodyPr>
            <a:noAutofit/>
          </a:bodyPr>
          <a:lstStyle/>
          <a:p>
            <a:r>
              <a:rPr lang="en-US" sz="3200" b="1" dirty="0" smtClean="0">
                <a:solidFill>
                  <a:schemeClr val="tx2"/>
                </a:solidFill>
              </a:rPr>
              <a:t>Clinical Subtypes</a:t>
            </a:r>
            <a:endParaRPr lang="en-US" sz="3200" b="1" dirty="0">
              <a:solidFill>
                <a:schemeClr val="tx2"/>
              </a:solidFill>
            </a:endParaRPr>
          </a:p>
        </p:txBody>
      </p:sp>
      <p:sp>
        <p:nvSpPr>
          <p:cNvPr id="14" name="Rectangle 1"/>
          <p:cNvSpPr>
            <a:spLocks noChangeArrowheads="1"/>
          </p:cNvSpPr>
          <p:nvPr/>
        </p:nvSpPr>
        <p:spPr bwMode="auto">
          <a:xfrm>
            <a:off x="371659" y="890423"/>
            <a:ext cx="8458313" cy="646331"/>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solidFill>
                  <a:schemeClr val="tx2"/>
                </a:solidFill>
              </a:rPr>
              <a:t>Hypospadias is </a:t>
            </a:r>
            <a:r>
              <a:rPr lang="en-US" dirty="0">
                <a:solidFill>
                  <a:schemeClr val="tx2"/>
                </a:solidFill>
              </a:rPr>
              <a:t>commonly classified into one of three categories, according to the location of the urethral meatus in relation to the tip of the glans of the penis.</a:t>
            </a:r>
          </a:p>
        </p:txBody>
      </p:sp>
      <p:sp>
        <p:nvSpPr>
          <p:cNvPr id="22"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n-US" sz="1000" dirty="0">
              <a:solidFill>
                <a:schemeClr val="tx2"/>
              </a:solidFill>
              <a:latin typeface="Calibri" pitchFamily="34" charset="0"/>
              <a:cs typeface="+mn-cs"/>
            </a:endParaRPr>
          </a:p>
        </p:txBody>
      </p:sp>
      <p:sp>
        <p:nvSpPr>
          <p:cNvPr id="6" name="Rectangle 1"/>
          <p:cNvSpPr>
            <a:spLocks noChangeArrowheads="1"/>
          </p:cNvSpPr>
          <p:nvPr/>
        </p:nvSpPr>
        <p:spPr bwMode="auto">
          <a:xfrm>
            <a:off x="7041178" y="2740753"/>
            <a:ext cx="1887701" cy="2031325"/>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solidFill>
                  <a:schemeClr val="tx2"/>
                </a:solidFill>
              </a:rPr>
              <a:t>Note</a:t>
            </a:r>
            <a:r>
              <a:rPr lang="en-US" dirty="0" smtClean="0">
                <a:solidFill>
                  <a:schemeClr val="tx2"/>
                </a:solidFill>
              </a:rPr>
              <a:t>: All of these openings are not present in one single newborn. Typically, there will only be ONE opening.</a:t>
            </a:r>
            <a:endParaRPr lang="en-US" dirty="0">
              <a:solidFill>
                <a:schemeClr val="tx2"/>
              </a:solidFill>
            </a:endParaRPr>
          </a:p>
        </p:txBody>
      </p:sp>
    </p:spTree>
    <p:extLst>
      <p:ext uri="{BB962C8B-B14F-4D97-AF65-F5344CB8AC3E}">
        <p14:creationId xmlns:p14="http://schemas.microsoft.com/office/powerpoint/2010/main" val="218205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188640"/>
            <a:ext cx="8229600" cy="490066"/>
          </a:xfrm>
        </p:spPr>
        <p:txBody>
          <a:bodyPr>
            <a:noAutofit/>
          </a:bodyPr>
          <a:lstStyle/>
          <a:p>
            <a:r>
              <a:rPr lang="en-US" sz="3200" b="1" dirty="0" smtClean="0">
                <a:solidFill>
                  <a:schemeClr val="tx2"/>
                </a:solidFill>
              </a:rPr>
              <a:t>Main Features</a:t>
            </a:r>
            <a:endParaRPr lang="en-US" sz="3200" b="1" dirty="0">
              <a:solidFill>
                <a:schemeClr val="tx2"/>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248477422"/>
              </p:ext>
            </p:extLst>
          </p:nvPr>
        </p:nvGraphicFramePr>
        <p:xfrm>
          <a:off x="457200" y="928441"/>
          <a:ext cx="7859216" cy="4722832"/>
        </p:xfrm>
        <a:graphic>
          <a:graphicData uri="http://schemas.openxmlformats.org/drawingml/2006/table">
            <a:tbl>
              <a:tblPr firstRow="1" bandRow="1">
                <a:tableStyleId>{5C22544A-7EE6-4342-B048-85BDC9FD1C3A}</a:tableStyleId>
              </a:tblPr>
              <a:tblGrid>
                <a:gridCol w="2026568"/>
                <a:gridCol w="5832648"/>
              </a:tblGrid>
              <a:tr h="536025">
                <a:tc>
                  <a:txBody>
                    <a:bodyPr/>
                    <a:lstStyle/>
                    <a:p>
                      <a:r>
                        <a:rPr lang="en-US" sz="2400" noProof="0" dirty="0" smtClean="0">
                          <a:solidFill>
                            <a:srgbClr val="002060"/>
                          </a:solidFill>
                        </a:rPr>
                        <a:t>Feature</a:t>
                      </a:r>
                      <a:endParaRPr lang="en-US" sz="2400" noProof="0" dirty="0">
                        <a:solidFill>
                          <a:srgbClr val="002060"/>
                        </a:solidFill>
                      </a:endParaRPr>
                    </a:p>
                  </a:txBody>
                  <a:tcPr/>
                </a:tc>
                <a:tc>
                  <a:txBody>
                    <a:bodyPr/>
                    <a:lstStyle/>
                    <a:p>
                      <a:r>
                        <a:rPr lang="en-US" sz="2400" noProof="0" dirty="0" smtClean="0">
                          <a:solidFill>
                            <a:srgbClr val="002060"/>
                          </a:solidFill>
                        </a:rPr>
                        <a:t>Typical</a:t>
                      </a:r>
                      <a:r>
                        <a:rPr lang="en-US" sz="2400" baseline="0" noProof="0" dirty="0" smtClean="0">
                          <a:solidFill>
                            <a:srgbClr val="002060"/>
                          </a:solidFill>
                        </a:rPr>
                        <a:t> findings</a:t>
                      </a:r>
                      <a:endParaRPr lang="en-US" sz="2400" noProof="0" dirty="0">
                        <a:solidFill>
                          <a:srgbClr val="002060"/>
                        </a:solidFill>
                      </a:endParaRPr>
                    </a:p>
                  </a:txBody>
                  <a:tcPr/>
                </a:tc>
              </a:tr>
              <a:tr h="2684614">
                <a:tc>
                  <a:txBody>
                    <a:bodyPr/>
                    <a:lstStyle/>
                    <a:p>
                      <a:r>
                        <a:rPr lang="en-US" sz="2000" noProof="0" dirty="0" smtClean="0">
                          <a:solidFill>
                            <a:srgbClr val="002060"/>
                          </a:solidFill>
                        </a:rPr>
                        <a:t>Embryology</a:t>
                      </a:r>
                      <a:endParaRPr lang="en-US" sz="2000" noProof="0" dirty="0">
                        <a:solidFill>
                          <a:srgbClr val="00206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srgbClr val="002060"/>
                          </a:solidFill>
                        </a:rPr>
                        <a:t>Development of male external genitalia is influenced by androgens secreted by fetal testes. The penile urethra is formed at the end of third month, while the most distal portion</a:t>
                      </a:r>
                      <a:r>
                        <a:rPr lang="en-US" sz="2000" baseline="0" noProof="0" dirty="0" smtClean="0">
                          <a:solidFill>
                            <a:srgbClr val="002060"/>
                          </a:solidFill>
                        </a:rPr>
                        <a:t> of the urethra is formed during the fourth month. Hypospadias is the result of failure of urethral folds to completely fuse. </a:t>
                      </a:r>
                      <a:endParaRPr lang="en-US" sz="2000" noProof="0" dirty="0">
                        <a:solidFill>
                          <a:srgbClr val="002060"/>
                        </a:solidFill>
                      </a:endParaRPr>
                    </a:p>
                  </a:txBody>
                  <a:tcPr>
                    <a:solidFill>
                      <a:schemeClr val="accent5">
                        <a:lumMod val="40000"/>
                        <a:lumOff val="60000"/>
                      </a:schemeClr>
                    </a:solidFill>
                  </a:tcPr>
                </a:tc>
              </a:tr>
              <a:tr h="150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srgbClr val="002060"/>
                          </a:solidFill>
                        </a:rPr>
                        <a:t>Associated anomalies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srgbClr val="002060"/>
                          </a:solidFill>
                        </a:rPr>
                        <a:t>Cryptorchidism</a:t>
                      </a:r>
                      <a:r>
                        <a:rPr lang="en-US" sz="2000" baseline="0" noProof="0" dirty="0" smtClean="0">
                          <a:solidFill>
                            <a:srgbClr val="002060"/>
                          </a:solidFill>
                        </a:rPr>
                        <a:t> and inguinal hernia are the most common.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noProof="0" dirty="0" smtClean="0">
                          <a:solidFill>
                            <a:schemeClr val="tx2">
                              <a:lumMod val="75000"/>
                            </a:schemeClr>
                          </a:solidFill>
                        </a:rPr>
                        <a:t>Occasionally associated with vesicoureteral reflux.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noProof="0" dirty="0" smtClean="0">
                          <a:solidFill>
                            <a:schemeClr val="tx2">
                              <a:lumMod val="75000"/>
                            </a:schemeClr>
                          </a:solidFill>
                        </a:rPr>
                        <a:t>May be part of recognized syndromes</a:t>
                      </a:r>
                      <a:endParaRPr lang="en-US" sz="2000" noProof="0" dirty="0" smtClean="0">
                        <a:solidFill>
                          <a:schemeClr val="tx2">
                            <a:lumMod val="75000"/>
                          </a:schemeClr>
                        </a:solidFill>
                      </a:endParaRPr>
                    </a:p>
                  </a:txBody>
                  <a:tcPr/>
                </a:tc>
              </a:tr>
            </a:tbl>
          </a:graphicData>
        </a:graphic>
      </p:graphicFrame>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c.gov\private\M100\znq4\o_18humpu9r1jbvovu13k9p1b28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507" y="3291443"/>
            <a:ext cx="1752600" cy="2609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normAutofit/>
          </a:bodyPr>
          <a:lstStyle/>
          <a:p>
            <a:r>
              <a:rPr lang="en-US" sz="3200" b="1" dirty="0" smtClean="0">
                <a:solidFill>
                  <a:schemeClr val="tx2"/>
                </a:solidFill>
              </a:rPr>
              <a:t>Clinical Features</a:t>
            </a:r>
            <a:endParaRPr lang="en-US" sz="3200" b="1" dirty="0">
              <a:solidFill>
                <a:schemeClr val="tx2"/>
              </a:solidFill>
            </a:endParaRPr>
          </a:p>
        </p:txBody>
      </p:sp>
      <p:sp>
        <p:nvSpPr>
          <p:cNvPr id="3" name="Segnaposto contenuto 2"/>
          <p:cNvSpPr>
            <a:spLocks noGrp="1"/>
          </p:cNvSpPr>
          <p:nvPr>
            <p:ph idx="1"/>
          </p:nvPr>
        </p:nvSpPr>
        <p:spPr>
          <a:xfrm>
            <a:off x="457200" y="1412776"/>
            <a:ext cx="8229600" cy="1684784"/>
          </a:xfrm>
        </p:spPr>
        <p:txBody>
          <a:bodyPr>
            <a:normAutofit fontScale="62500" lnSpcReduction="20000"/>
          </a:bodyPr>
          <a:lstStyle/>
          <a:p>
            <a:pPr>
              <a:buClr>
                <a:schemeClr val="tx2"/>
              </a:buClr>
            </a:pPr>
            <a:r>
              <a:rPr lang="en-US" dirty="0" smtClean="0">
                <a:solidFill>
                  <a:schemeClr val="tx2"/>
                </a:solidFill>
              </a:rPr>
              <a:t>Males with hypospadias typically have a </a:t>
            </a:r>
            <a:r>
              <a:rPr lang="en-US" b="1" u="sng" dirty="0" smtClean="0">
                <a:solidFill>
                  <a:schemeClr val="tx2"/>
                </a:solidFill>
              </a:rPr>
              <a:t>redundancy</a:t>
            </a:r>
            <a:r>
              <a:rPr lang="en-US" dirty="0" smtClean="0">
                <a:solidFill>
                  <a:schemeClr val="tx2"/>
                </a:solidFill>
              </a:rPr>
              <a:t> of the prepuce on the dorsal side of penis and a </a:t>
            </a:r>
            <a:r>
              <a:rPr lang="en-US" b="1" u="sng" dirty="0" smtClean="0">
                <a:solidFill>
                  <a:schemeClr val="tx2"/>
                </a:solidFill>
              </a:rPr>
              <a:t>deficiency</a:t>
            </a:r>
            <a:r>
              <a:rPr lang="en-US" dirty="0" smtClean="0">
                <a:solidFill>
                  <a:schemeClr val="tx2"/>
                </a:solidFill>
              </a:rPr>
              <a:t> on the ventral side.</a:t>
            </a:r>
          </a:p>
          <a:p>
            <a:pPr>
              <a:buClr>
                <a:schemeClr val="tx2"/>
              </a:buClr>
            </a:pPr>
            <a:endParaRPr lang="en-US" dirty="0" smtClean="0">
              <a:solidFill>
                <a:schemeClr val="tx2"/>
              </a:solidFill>
            </a:endParaRPr>
          </a:p>
          <a:p>
            <a:pPr>
              <a:buClr>
                <a:schemeClr val="tx2"/>
              </a:buClr>
            </a:pPr>
            <a:r>
              <a:rPr lang="en-US" dirty="0" smtClean="0">
                <a:solidFill>
                  <a:schemeClr val="tx2"/>
                </a:solidFill>
              </a:rPr>
              <a:t>Severe subtypes are often accompanied by </a:t>
            </a:r>
            <a:r>
              <a:rPr lang="en-US" b="1" dirty="0" smtClean="0">
                <a:solidFill>
                  <a:schemeClr val="tx2"/>
                </a:solidFill>
              </a:rPr>
              <a:t>chordee</a:t>
            </a:r>
            <a:r>
              <a:rPr lang="en-US" dirty="0" smtClean="0">
                <a:solidFill>
                  <a:schemeClr val="tx2"/>
                </a:solidFill>
              </a:rPr>
              <a:t>: ventral (downward) curve of the penis, which may result from cutaneous or fibrous restriction. Chordee may occur without hypospadias. </a:t>
            </a:r>
          </a:p>
          <a:p>
            <a:pPr>
              <a:buClr>
                <a:schemeClr val="tx1"/>
              </a:buClr>
              <a:buFont typeface="Wingdings" panose="05000000000000000000" pitchFamily="2" charset="2"/>
              <a:buChar char="q"/>
            </a:pPr>
            <a:endParaRPr lang="en-US" dirty="0">
              <a:solidFill>
                <a:schemeClr val="tx2"/>
              </a:solidFill>
            </a:endParaRPr>
          </a:p>
        </p:txBody>
      </p:sp>
      <p:grpSp>
        <p:nvGrpSpPr>
          <p:cNvPr id="12" name="Gruppo 11"/>
          <p:cNvGrpSpPr/>
          <p:nvPr/>
        </p:nvGrpSpPr>
        <p:grpSpPr>
          <a:xfrm>
            <a:off x="314996" y="3356992"/>
            <a:ext cx="2207061" cy="338554"/>
            <a:chOff x="172829" y="3205234"/>
            <a:chExt cx="1734875" cy="338554"/>
          </a:xfrm>
        </p:grpSpPr>
        <p:cxnSp>
          <p:nvCxnSpPr>
            <p:cNvPr id="10" name="Connettore 2 9"/>
            <p:cNvCxnSpPr/>
            <p:nvPr/>
          </p:nvCxnSpPr>
          <p:spPr>
            <a:xfrm>
              <a:off x="611560" y="3501008"/>
              <a:ext cx="1296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CasellaDiTesto 10"/>
            <p:cNvSpPr txBox="1"/>
            <p:nvPr/>
          </p:nvSpPr>
          <p:spPr>
            <a:xfrm>
              <a:off x="172829" y="3205234"/>
              <a:ext cx="1258299" cy="338554"/>
            </a:xfrm>
            <a:prstGeom prst="rect">
              <a:avLst/>
            </a:prstGeom>
            <a:noFill/>
          </p:spPr>
          <p:txBody>
            <a:bodyPr wrap="square" rtlCol="0">
              <a:spAutoFit/>
            </a:bodyPr>
            <a:lstStyle/>
            <a:p>
              <a:r>
                <a:rPr lang="en-US" sz="1600" b="1" dirty="0" smtClean="0">
                  <a:solidFill>
                    <a:schemeClr val="tx2"/>
                  </a:solidFill>
                </a:rPr>
                <a:t>Redundancy</a:t>
              </a:r>
              <a:endParaRPr lang="en-US" sz="1600" b="1" dirty="0">
                <a:solidFill>
                  <a:schemeClr val="tx2"/>
                </a:solidFill>
              </a:endParaRPr>
            </a:p>
          </p:txBody>
        </p:sp>
      </p:grpSp>
      <p:cxnSp>
        <p:nvCxnSpPr>
          <p:cNvPr id="15" name="Connettore 2 14"/>
          <p:cNvCxnSpPr/>
          <p:nvPr/>
        </p:nvCxnSpPr>
        <p:spPr>
          <a:xfrm flipH="1">
            <a:off x="3018614" y="4444214"/>
            <a:ext cx="1326493" cy="184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3649469" y="4174337"/>
            <a:ext cx="1064843" cy="338554"/>
          </a:xfrm>
          <a:prstGeom prst="rect">
            <a:avLst/>
          </a:prstGeom>
          <a:noFill/>
        </p:spPr>
        <p:txBody>
          <a:bodyPr wrap="none" rtlCol="0">
            <a:spAutoFit/>
          </a:bodyPr>
          <a:lstStyle/>
          <a:p>
            <a:r>
              <a:rPr lang="en-US" sz="1600" b="1" dirty="0" smtClean="0">
                <a:solidFill>
                  <a:schemeClr val="tx2"/>
                </a:solidFill>
              </a:rPr>
              <a:t>Deficiency</a:t>
            </a:r>
            <a:endParaRPr lang="en-US" sz="1600" b="1" dirty="0">
              <a:solidFill>
                <a:schemeClr val="tx2"/>
              </a:solidFill>
            </a:endParaRPr>
          </a:p>
        </p:txBody>
      </p:sp>
      <p:sp>
        <p:nvSpPr>
          <p:cNvPr id="19" name="CasellaDiTesto 18"/>
          <p:cNvSpPr txBox="1"/>
          <p:nvPr/>
        </p:nvSpPr>
        <p:spPr>
          <a:xfrm>
            <a:off x="7092280" y="3928926"/>
            <a:ext cx="901914" cy="338554"/>
          </a:xfrm>
          <a:prstGeom prst="rect">
            <a:avLst/>
          </a:prstGeom>
          <a:noFill/>
        </p:spPr>
        <p:txBody>
          <a:bodyPr wrap="none" rtlCol="0">
            <a:spAutoFit/>
          </a:bodyPr>
          <a:lstStyle/>
          <a:p>
            <a:r>
              <a:rPr lang="en-US" sz="1600" b="1" dirty="0" smtClean="0">
                <a:solidFill>
                  <a:schemeClr val="tx2"/>
                </a:solidFill>
              </a:rPr>
              <a:t>Chordee</a:t>
            </a:r>
            <a:endParaRPr lang="en-US" sz="1600" b="1" dirty="0">
              <a:solidFill>
                <a:schemeClr val="tx2"/>
              </a:solidFill>
            </a:endParaRPr>
          </a:p>
        </p:txBody>
      </p:sp>
      <p:pic>
        <p:nvPicPr>
          <p:cNvPr id="2052" name="Picture 4" descr="\\cdc.gov\private\M100\znq4\chord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611653"/>
            <a:ext cx="1863361" cy="139752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3" name="Picture 5" descr="\\cdc.gov\private\M100\znq4\1049-15-t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522328"/>
            <a:ext cx="1428750" cy="142875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312836"/>
            <a:ext cx="1468997" cy="646331"/>
          </a:xfrm>
          <a:prstGeom prst="rect">
            <a:avLst/>
          </a:prstGeom>
          <a:noFill/>
        </p:spPr>
        <p:txBody>
          <a:bodyPr wrap="square" rtlCol="0">
            <a:spAutoFit/>
          </a:bodyPr>
          <a:lstStyle/>
          <a:p>
            <a:r>
              <a:rPr lang="en-US" dirty="0" smtClean="0">
                <a:solidFill>
                  <a:schemeClr val="tx2"/>
                </a:solidFill>
              </a:rPr>
              <a:t>Distal penile hypospadias</a:t>
            </a:r>
            <a:endParaRPr lang="en-US" dirty="0">
              <a:solidFill>
                <a:schemeClr val="tx2"/>
              </a:solidFill>
            </a:endParaRPr>
          </a:p>
        </p:txBody>
      </p:sp>
      <p:sp>
        <p:nvSpPr>
          <p:cNvPr id="1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271807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418058"/>
          </a:xfrm>
        </p:spPr>
        <p:txBody>
          <a:bodyPr>
            <a:noAutofit/>
          </a:bodyPr>
          <a:lstStyle/>
          <a:p>
            <a:r>
              <a:rPr lang="en-US" sz="3200" b="1" dirty="0" smtClean="0">
                <a:solidFill>
                  <a:schemeClr val="tx2"/>
                </a:solidFill>
              </a:rPr>
              <a:t>Additional Clinical Features</a:t>
            </a:r>
            <a:endParaRPr lang="en-US" sz="3200" b="1" dirty="0">
              <a:solidFill>
                <a:schemeClr val="tx2"/>
              </a:solidFill>
            </a:endParaRPr>
          </a:p>
        </p:txBody>
      </p:sp>
      <p:sp>
        <p:nvSpPr>
          <p:cNvPr id="3" name="Segnaposto contenuto 2"/>
          <p:cNvSpPr>
            <a:spLocks noGrp="1"/>
          </p:cNvSpPr>
          <p:nvPr>
            <p:ph idx="1"/>
          </p:nvPr>
        </p:nvSpPr>
        <p:spPr>
          <a:xfrm>
            <a:off x="323528" y="908720"/>
            <a:ext cx="8607747" cy="2764904"/>
          </a:xfrm>
        </p:spPr>
        <p:txBody>
          <a:bodyPr>
            <a:normAutofit/>
          </a:bodyPr>
          <a:lstStyle/>
          <a:p>
            <a:pPr>
              <a:buClr>
                <a:schemeClr val="tx2"/>
              </a:buClr>
            </a:pPr>
            <a:r>
              <a:rPr lang="en-US" sz="2200" dirty="0" smtClean="0">
                <a:solidFill>
                  <a:schemeClr val="tx2"/>
                </a:solidFill>
              </a:rPr>
              <a:t>Severe subtypes (</a:t>
            </a:r>
            <a:r>
              <a:rPr lang="en-US" sz="2200" dirty="0" err="1" smtClean="0">
                <a:solidFill>
                  <a:schemeClr val="tx2"/>
                </a:solidFill>
              </a:rPr>
              <a:t>penoscrotal</a:t>
            </a:r>
            <a:r>
              <a:rPr lang="en-US" sz="2200" dirty="0" smtClean="0">
                <a:solidFill>
                  <a:schemeClr val="tx2"/>
                </a:solidFill>
              </a:rPr>
              <a:t>, scrotal and perineal) may appear as ambiguous genitalia. Hypospadias with separation of the scrotal sacs and absence </a:t>
            </a:r>
            <a:r>
              <a:rPr lang="en-US" sz="2200" dirty="0">
                <a:solidFill>
                  <a:schemeClr val="tx2"/>
                </a:solidFill>
              </a:rPr>
              <a:t>of palpable testes bilaterally in a term infant </a:t>
            </a:r>
            <a:r>
              <a:rPr lang="en-US" sz="2200" dirty="0" smtClean="0">
                <a:solidFill>
                  <a:schemeClr val="tx2"/>
                </a:solidFill>
              </a:rPr>
              <a:t>should prompt an evaluation for ambiguous genitalia. </a:t>
            </a:r>
          </a:p>
          <a:p>
            <a:pPr>
              <a:buClr>
                <a:schemeClr val="tx2"/>
              </a:buClr>
            </a:pPr>
            <a:endParaRPr lang="en-US" sz="2200" dirty="0" smtClean="0">
              <a:solidFill>
                <a:schemeClr val="tx2"/>
              </a:solidFill>
            </a:endParaRPr>
          </a:p>
          <a:p>
            <a:pPr>
              <a:buClr>
                <a:schemeClr val="tx2"/>
              </a:buClr>
            </a:pPr>
            <a:r>
              <a:rPr lang="en-US" sz="2200" dirty="0" smtClean="0">
                <a:solidFill>
                  <a:schemeClr val="tx2"/>
                </a:solidFill>
              </a:rPr>
              <a:t>The differential diagnosis is based on detailed clinical workup</a:t>
            </a:r>
          </a:p>
          <a:p>
            <a:pPr>
              <a:buClr>
                <a:schemeClr val="tx2"/>
              </a:buClr>
            </a:pPr>
            <a:endParaRPr lang="en-US" sz="2200" dirty="0" smtClean="0">
              <a:solidFill>
                <a:schemeClr val="tx2"/>
              </a:solidFill>
            </a:endParaRPr>
          </a:p>
          <a:p>
            <a:pPr>
              <a:buClr>
                <a:schemeClr val="tx2"/>
              </a:buClr>
            </a:pPr>
            <a:endParaRPr lang="en-US" sz="2200" dirty="0">
              <a:solidFill>
                <a:schemeClr val="tx2"/>
              </a:solidFill>
            </a:endParaRPr>
          </a:p>
        </p:txBody>
      </p:sp>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err="1" smtClean="0">
                <a:solidFill>
                  <a:schemeClr val="tx2"/>
                </a:solidFill>
                <a:latin typeface="Calibri" pitchFamily="34" charset="0"/>
              </a:rPr>
              <a:t>Hypospadias</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n-US" sz="1000" dirty="0">
              <a:solidFill>
                <a:schemeClr val="tx2"/>
              </a:solidFill>
              <a:latin typeface="Calibri" pitchFamily="34" charset="0"/>
              <a:cs typeface="+mn-cs"/>
            </a:endParaRPr>
          </a:p>
        </p:txBody>
      </p:sp>
      <p:pic>
        <p:nvPicPr>
          <p:cNvPr id="1026" name="Picture 2"/>
          <p:cNvPicPr>
            <a:picLocks noChangeAspect="1" noChangeArrowheads="1"/>
          </p:cNvPicPr>
          <p:nvPr/>
        </p:nvPicPr>
        <p:blipFill rotWithShape="1">
          <a:blip r:embed="rId3" cstate="print"/>
          <a:srcRect l="3765" t="2621" r="3986" b="14648"/>
          <a:stretch/>
        </p:blipFill>
        <p:spPr bwMode="auto">
          <a:xfrm>
            <a:off x="827584" y="3280144"/>
            <a:ext cx="3425455" cy="2206893"/>
          </a:xfrm>
          <a:prstGeom prst="rect">
            <a:avLst/>
          </a:prstGeom>
          <a:noFill/>
          <a:ln w="9525">
            <a:solidFill>
              <a:schemeClr val="tx1"/>
            </a:solidFill>
            <a:miter lim="800000"/>
            <a:headEnd/>
            <a:tailEnd/>
          </a:ln>
          <a:effectLst/>
        </p:spPr>
      </p:pic>
      <p:sp>
        <p:nvSpPr>
          <p:cNvPr id="4" name="TextBox 3"/>
          <p:cNvSpPr txBox="1"/>
          <p:nvPr/>
        </p:nvSpPr>
        <p:spPr>
          <a:xfrm>
            <a:off x="5213901" y="5917922"/>
            <a:ext cx="3900773" cy="461665"/>
          </a:xfrm>
          <a:prstGeom prst="rect">
            <a:avLst/>
          </a:prstGeom>
          <a:noFill/>
        </p:spPr>
        <p:txBody>
          <a:bodyPr wrap="square" rtlCol="0">
            <a:spAutoFit/>
          </a:bodyPr>
          <a:lstStyle/>
          <a:p>
            <a:r>
              <a:rPr lang="en-US" sz="1200" dirty="0">
                <a:solidFill>
                  <a:schemeClr val="tx2"/>
                </a:solidFill>
              </a:rPr>
              <a:t>Photo courtesy of http://</a:t>
            </a:r>
            <a:r>
              <a:rPr lang="en-US" sz="1200" dirty="0" smtClean="0">
                <a:solidFill>
                  <a:schemeClr val="tx2"/>
                </a:solidFill>
              </a:rPr>
              <a:t>www.pediatricurologybook.com/hypospadias.html</a:t>
            </a:r>
            <a:endParaRPr lang="en-US" sz="1200" dirty="0">
              <a:solidFill>
                <a:schemeClr val="tx2"/>
              </a:solidFill>
            </a:endParaRPr>
          </a:p>
        </p:txBody>
      </p:sp>
      <p:pic>
        <p:nvPicPr>
          <p:cNvPr id="8" name="Picture 2" descr="\\cdc.gov\private\M319\ile9\Global  inicitaive\surveillance manual\defects presentations\midshaft hypospadia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26079" y="3358151"/>
            <a:ext cx="1414273" cy="2128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68143" y="5548590"/>
            <a:ext cx="3063131" cy="369332"/>
          </a:xfrm>
          <a:prstGeom prst="rect">
            <a:avLst/>
          </a:prstGeom>
          <a:noFill/>
        </p:spPr>
        <p:txBody>
          <a:bodyPr wrap="square" rtlCol="0">
            <a:spAutoFit/>
          </a:bodyPr>
          <a:lstStyle/>
          <a:p>
            <a:r>
              <a:rPr lang="en-US" dirty="0" smtClean="0">
                <a:solidFill>
                  <a:schemeClr val="tx2"/>
                </a:solidFill>
              </a:rPr>
              <a:t>Penoscrotal hypospadias</a:t>
            </a:r>
            <a:endParaRPr lang="en-US" dirty="0">
              <a:solidFill>
                <a:schemeClr val="tx2"/>
              </a:solidFill>
            </a:endParaRPr>
          </a:p>
        </p:txBody>
      </p:sp>
      <p:sp>
        <p:nvSpPr>
          <p:cNvPr id="10" name="TextBox 9"/>
          <p:cNvSpPr txBox="1"/>
          <p:nvPr/>
        </p:nvSpPr>
        <p:spPr>
          <a:xfrm>
            <a:off x="444624" y="5487037"/>
            <a:ext cx="4487416" cy="954107"/>
          </a:xfrm>
          <a:prstGeom prst="rect">
            <a:avLst/>
          </a:prstGeom>
          <a:noFill/>
        </p:spPr>
        <p:txBody>
          <a:bodyPr wrap="square" rtlCol="0">
            <a:spAutoFit/>
          </a:bodyPr>
          <a:lstStyle/>
          <a:p>
            <a:r>
              <a:rPr lang="en-US" sz="1400" dirty="0" smtClean="0">
                <a:solidFill>
                  <a:schemeClr val="tx2"/>
                </a:solidFill>
              </a:rPr>
              <a:t>Ambiguous genitalia in a 46XX female with  virilizing adrenal hyperplasia. The clitoris is enlarged, resembling a short penis with hypospadias, and the labia are rugated, resembling the scrotum.</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normAutofit/>
          </a:bodyPr>
          <a:lstStyle/>
          <a:p>
            <a:r>
              <a:rPr lang="en-US" sz="3200" b="1" dirty="0" smtClean="0">
                <a:solidFill>
                  <a:schemeClr val="tx2"/>
                </a:solidFill>
              </a:rPr>
              <a:t>Diagnosis</a:t>
            </a:r>
            <a:endParaRPr lang="en-US" sz="3200" dirty="0" smtClean="0">
              <a:solidFill>
                <a:schemeClr val="tx2"/>
              </a:solidFill>
            </a:endParaRPr>
          </a:p>
        </p:txBody>
      </p:sp>
      <p:sp>
        <p:nvSpPr>
          <p:cNvPr id="9219" name="Rettangolo 2"/>
          <p:cNvSpPr>
            <a:spLocks noChangeArrowheads="1"/>
          </p:cNvSpPr>
          <p:nvPr/>
        </p:nvSpPr>
        <p:spPr bwMode="auto">
          <a:xfrm>
            <a:off x="539553" y="1772816"/>
            <a:ext cx="8136902" cy="1569660"/>
          </a:xfrm>
          <a:prstGeom prst="rect">
            <a:avLst/>
          </a:prstGeom>
          <a:solidFill>
            <a:schemeClr val="tx2">
              <a:lumMod val="20000"/>
              <a:lumOff val="80000"/>
            </a:schemeClr>
          </a:solidFill>
          <a:ln w="9525">
            <a:solidFill>
              <a:srgbClr val="002060"/>
            </a:solidFill>
            <a:miter lim="800000"/>
            <a:headEnd/>
            <a:tailEnd/>
          </a:ln>
        </p:spPr>
        <p:txBody>
          <a:bodyPr wrap="square">
            <a:spAutoFit/>
          </a:bodyPr>
          <a:lstStyle/>
          <a:p>
            <a:r>
              <a:rPr lang="en-US" sz="2400" b="1" dirty="0">
                <a:solidFill>
                  <a:schemeClr val="tx2"/>
                </a:solidFill>
              </a:rPr>
              <a:t>Hypospadias</a:t>
            </a:r>
            <a:r>
              <a:rPr lang="en-US" sz="2400" dirty="0">
                <a:solidFill>
                  <a:schemeClr val="tx2"/>
                </a:solidFill>
              </a:rPr>
              <a:t> is usually easily recognized on physical examination at </a:t>
            </a:r>
            <a:r>
              <a:rPr lang="en-US" sz="2400" dirty="0" smtClean="0">
                <a:solidFill>
                  <a:schemeClr val="tx2"/>
                </a:solidFill>
              </a:rPr>
              <a:t>delivery </a:t>
            </a:r>
            <a:r>
              <a:rPr lang="en-US" sz="2400" dirty="0">
                <a:solidFill>
                  <a:schemeClr val="tx2"/>
                </a:solidFill>
              </a:rPr>
              <a:t>o</a:t>
            </a:r>
            <a:r>
              <a:rPr lang="en-US" sz="2400" dirty="0" smtClean="0">
                <a:solidFill>
                  <a:schemeClr val="tx2"/>
                </a:solidFill>
              </a:rPr>
              <a:t>r on autopsy. However, without a careful examination of the penis, less severe cases may be missed. </a:t>
            </a:r>
            <a:endParaRPr lang="en-US" sz="2400" dirty="0">
              <a:solidFill>
                <a:schemeClr val="tx2"/>
              </a:solidFill>
            </a:endParaRPr>
          </a:p>
        </p:txBody>
      </p:sp>
      <p:sp>
        <p:nvSpPr>
          <p:cNvPr id="9220" name="Rettangolo 3"/>
          <p:cNvSpPr>
            <a:spLocks noChangeArrowheads="1"/>
          </p:cNvSpPr>
          <p:nvPr/>
        </p:nvSpPr>
        <p:spPr bwMode="auto">
          <a:xfrm>
            <a:off x="539552" y="3710921"/>
            <a:ext cx="8136903" cy="1569660"/>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r>
              <a:rPr lang="en-US" sz="2400" b="1" dirty="0" smtClean="0">
                <a:solidFill>
                  <a:schemeClr val="tx2"/>
                </a:solidFill>
                <a:latin typeface="+mj-lt"/>
              </a:rPr>
              <a:t>Prenatal diagnoses must be confirmed postnatally.</a:t>
            </a:r>
          </a:p>
          <a:p>
            <a:r>
              <a:rPr lang="en-US" sz="2400" dirty="0" smtClean="0">
                <a:solidFill>
                  <a:schemeClr val="tx2"/>
                </a:solidFill>
                <a:latin typeface="+mj-lt"/>
              </a:rPr>
              <a:t>While the most severe cases of hypospadias might be diagnosed by prenatal ultrasound, they should not be included in surveillance data without postnatal confirmation. </a:t>
            </a:r>
            <a:endParaRPr lang="en-US" sz="2400" dirty="0">
              <a:solidFill>
                <a:schemeClr val="tx2"/>
              </a:solidFill>
              <a:latin typeface="+mj-lt"/>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Hypospadias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smtClean="0">
                <a:solidFill>
                  <a:schemeClr val="tx2"/>
                </a:solidFill>
              </a:rPr>
              <a:t>Tips for Reporting</a:t>
            </a:r>
            <a:endParaRPr lang="en-US" sz="3200" b="1" dirty="0">
              <a:solidFill>
                <a:schemeClr val="tx2"/>
              </a:solidFill>
            </a:endParaRPr>
          </a:p>
        </p:txBody>
      </p:sp>
      <p:sp>
        <p:nvSpPr>
          <p:cNvPr id="3" name="Segnaposto contenuto 2"/>
          <p:cNvSpPr>
            <a:spLocks noGrp="1"/>
          </p:cNvSpPr>
          <p:nvPr>
            <p:ph idx="1"/>
          </p:nvPr>
        </p:nvSpPr>
        <p:spPr>
          <a:xfrm>
            <a:off x="457200" y="1600200"/>
            <a:ext cx="8229600" cy="3556992"/>
          </a:xfrm>
        </p:spPr>
        <p:txBody>
          <a:bodyPr>
            <a:normAutofit fontScale="85000" lnSpcReduction="20000"/>
          </a:bodyPr>
          <a:lstStyle/>
          <a:p>
            <a:pPr>
              <a:spcAft>
                <a:spcPts val="1800"/>
              </a:spcAft>
              <a:buClr>
                <a:schemeClr val="tx2"/>
              </a:buClr>
            </a:pPr>
            <a:r>
              <a:rPr lang="en-US" dirty="0" smtClean="0">
                <a:solidFill>
                  <a:schemeClr val="tx2"/>
                </a:solidFill>
              </a:rPr>
              <a:t>Specify subtype of defect</a:t>
            </a:r>
          </a:p>
          <a:p>
            <a:pPr>
              <a:spcAft>
                <a:spcPts val="1800"/>
              </a:spcAft>
              <a:buClr>
                <a:schemeClr val="tx2"/>
              </a:buClr>
            </a:pPr>
            <a:r>
              <a:rPr lang="en-US" dirty="0" smtClean="0">
                <a:solidFill>
                  <a:schemeClr val="tx2"/>
                </a:solidFill>
              </a:rPr>
              <a:t>Do not exclude mild (glanular and coronal) hypospadias</a:t>
            </a:r>
          </a:p>
          <a:p>
            <a:pPr>
              <a:spcAft>
                <a:spcPts val="1800"/>
              </a:spcAft>
              <a:buClr>
                <a:schemeClr val="tx2"/>
              </a:buClr>
            </a:pPr>
            <a:r>
              <a:rPr lang="en-US" dirty="0" smtClean="0">
                <a:solidFill>
                  <a:schemeClr val="tx2"/>
                </a:solidFill>
              </a:rPr>
              <a:t>Use a </a:t>
            </a:r>
            <a:r>
              <a:rPr lang="en-US" b="1" i="1" u="sng" dirty="0" smtClean="0">
                <a:solidFill>
                  <a:schemeClr val="tx2"/>
                </a:solidFill>
              </a:rPr>
              <a:t>standard drawing </a:t>
            </a:r>
            <a:r>
              <a:rPr lang="en-US" dirty="0" smtClean="0">
                <a:solidFill>
                  <a:schemeClr val="tx2"/>
                </a:solidFill>
              </a:rPr>
              <a:t>to specify the location of urethral opening, and if possible take a photograph</a:t>
            </a:r>
          </a:p>
          <a:p>
            <a:pPr>
              <a:spcAft>
                <a:spcPts val="1800"/>
              </a:spcAft>
              <a:buClr>
                <a:schemeClr val="tx2"/>
              </a:buClr>
            </a:pPr>
            <a:r>
              <a:rPr lang="en-US" dirty="0" smtClean="0">
                <a:solidFill>
                  <a:schemeClr val="tx2"/>
                </a:solidFill>
              </a:rPr>
              <a:t>Report findings observed from surgery or autopsy</a:t>
            </a:r>
          </a:p>
          <a:p>
            <a:pPr>
              <a:spcAft>
                <a:spcPts val="1800"/>
              </a:spcAft>
              <a:buClr>
                <a:schemeClr val="tx2"/>
              </a:buClr>
            </a:pPr>
            <a:r>
              <a:rPr lang="en-US" dirty="0" smtClean="0">
                <a:solidFill>
                  <a:schemeClr val="tx2"/>
                </a:solidFill>
              </a:rPr>
              <a:t>Describe any additional malformations if present</a:t>
            </a:r>
            <a:endParaRPr lang="en-US" dirty="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err="1" smtClean="0">
                <a:solidFill>
                  <a:schemeClr val="tx2"/>
                </a:solidFill>
                <a:latin typeface="Calibri" pitchFamily="34" charset="0"/>
              </a:rPr>
              <a:t>Hypospadias</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658</TotalTime>
  <Words>1965</Words>
  <Application>Microsoft Office PowerPoint</Application>
  <PresentationFormat>On-screen Show (4:3)</PresentationFormat>
  <Paragraphs>132</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Tema di Office</vt:lpstr>
      <vt:lpstr>NCHHSTP_PPT_dark(</vt:lpstr>
      <vt:lpstr>PowerPoint Presentation</vt:lpstr>
      <vt:lpstr>Learning Objectives</vt:lpstr>
      <vt:lpstr>Hypospadias: Definition</vt:lpstr>
      <vt:lpstr>Clinical Subtypes</vt:lpstr>
      <vt:lpstr>Main Features</vt:lpstr>
      <vt:lpstr>Clinical Features</vt:lpstr>
      <vt:lpstr>Additional Clinical Features</vt:lpstr>
      <vt:lpstr>Diagnosis</vt:lpstr>
      <vt:lpstr>Tips for Reporting</vt:lpstr>
      <vt:lpstr>Selected Epidemiological Features</vt:lpstr>
      <vt:lpstr>ICD-10 RCPCH List and Coding of Hypospadias</vt:lpstr>
      <vt:lpstr>Tips for Coding</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Atresia and Tracheoesophageal Fistula</dc:title>
  <dc:creator>Pierpaolo</dc:creator>
  <cp:lastModifiedBy>Dye, Laurel</cp:lastModifiedBy>
  <cp:revision>94</cp:revision>
  <dcterms:created xsi:type="dcterms:W3CDTF">2014-04-28T15:17:01Z</dcterms:created>
  <dcterms:modified xsi:type="dcterms:W3CDTF">2015-11-02T20:59:43Z</dcterms:modified>
</cp:coreProperties>
</file>