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6" r:id="rId2"/>
    <p:sldId id="276" r:id="rId3"/>
    <p:sldId id="259" r:id="rId4"/>
    <p:sldId id="280" r:id="rId5"/>
    <p:sldId id="279" r:id="rId6"/>
    <p:sldId id="281" r:id="rId7"/>
    <p:sldId id="282" r:id="rId8"/>
    <p:sldId id="283" r:id="rId9"/>
    <p:sldId id="285" r:id="rId10"/>
    <p:sldId id="277" r:id="rId11"/>
    <p:sldId id="284" r:id="rId12"/>
    <p:sldId id="287" r:id="rId13"/>
    <p:sldId id="270" r:id="rId14"/>
    <p:sldId id="288" r:id="rId15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ubler, Jennifer M. (CDC/ONDIEH/NCBDDD) (CTR)" initials="ZJM((" lastIdx="23" clrIdx="0"/>
  <p:cmAuthor id="1" name="Patrick Mahoney" initials="P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925" autoAdjust="0"/>
    <p:restoredTop sz="71266" autoAdjust="0"/>
  </p:normalViewPr>
  <p:slideViewPr>
    <p:cSldViewPr>
      <p:cViewPr>
        <p:scale>
          <a:sx n="60" d="100"/>
          <a:sy n="60" d="100"/>
        </p:scale>
        <p:origin x="-28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1998" y="-8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mchatscreen.com/Official_M-CHAT_Website_files/M-CHAT-R_F_1.pdf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://www.mchatscreen.com/Official_M-CHAT_Website_files/M-CHAT-R_F_1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02F907-8FEA-48DF-958D-375A258C8430}" type="doc">
      <dgm:prSet loTypeId="urn:microsoft.com/office/officeart/2005/8/layout/vList2" loCatId="list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8C3DEE24-76D0-4BCA-951F-87B34B070CE7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Practice M-CHAT-R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17425EB6-EA4B-4FC8-86F2-1F30E5176260}" type="parTrans" cxnId="{0CEC115C-D305-4F8C-BF3F-D52D6CF12EE0}">
      <dgm:prSet/>
      <dgm:spPr/>
      <dgm:t>
        <a:bodyPr/>
        <a:lstStyle/>
        <a:p>
          <a:endParaRPr lang="en-US"/>
        </a:p>
      </dgm:t>
    </dgm:pt>
    <dgm:pt modelId="{D1DDFD57-CF68-48C4-B789-3FDCC72EFFEB}" type="sibTrans" cxnId="{0CEC115C-D305-4F8C-BF3F-D52D6CF12EE0}">
      <dgm:prSet/>
      <dgm:spPr/>
      <dgm:t>
        <a:bodyPr/>
        <a:lstStyle/>
        <a:p>
          <a:endParaRPr lang="en-US"/>
        </a:p>
      </dgm:t>
    </dgm:pt>
    <dgm:pt modelId="{619F2AB1-4C82-4A6B-A25D-0C06E4693F37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Before the next resident continuity clinic, print several M-CHAT-R with </a:t>
          </a:r>
          <a:r>
            <a:rPr lang="en-US" smtClean="0">
              <a:latin typeface="Arial" pitchFamily="34" charset="0"/>
              <a:cs typeface="Arial" pitchFamily="34" charset="0"/>
            </a:rPr>
            <a:t>Follow-Up screening </a:t>
          </a:r>
          <a:r>
            <a:rPr lang="en-US" dirty="0" smtClean="0">
              <a:latin typeface="Arial" pitchFamily="34" charset="0"/>
              <a:cs typeface="Arial" pitchFamily="34" charset="0"/>
            </a:rPr>
            <a:t>tools </a:t>
          </a:r>
          <a:r>
            <a:rPr lang="en-US" dirty="0" smtClean="0">
              <a:latin typeface="Arial" pitchFamily="34" charset="0"/>
              <a:cs typeface="Arial" pitchFamily="34" charset="0"/>
            </a:rPr>
            <a:t>(</a:t>
          </a:r>
          <a:r>
            <a:rPr lang="en-US" dirty="0" smtClean="0">
              <a:latin typeface="Arial" pitchFamily="34" charset="0"/>
              <a:cs typeface="Arial" pitchFamily="34" charset="0"/>
              <a:hlinkClick xmlns:r="http://schemas.openxmlformats.org/officeDocument/2006/relationships" r:id="rId1" tooltip="Link to M-CHAT-R tool"/>
            </a:rPr>
            <a:t>http://www.mchatscreen.com/Official_M-CHAT_Website_files/M-CHAT-R_F_1.pdf</a:t>
          </a:r>
          <a:r>
            <a:rPr lang="en-US" dirty="0" smtClean="0">
              <a:latin typeface="Arial" pitchFamily="34" charset="0"/>
              <a:cs typeface="Arial" pitchFamily="34" charset="0"/>
            </a:rPr>
            <a:t>) and bring them to clinic.  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9B9F0E0F-A352-4EB2-8ADF-8CAE7BEE53D6}" type="parTrans" cxnId="{9BC5DC64-53DC-4EF9-A6E8-EFE55EF9119F}">
      <dgm:prSet/>
      <dgm:spPr/>
      <dgm:t>
        <a:bodyPr/>
        <a:lstStyle/>
        <a:p>
          <a:endParaRPr lang="en-US"/>
        </a:p>
      </dgm:t>
    </dgm:pt>
    <dgm:pt modelId="{C421C383-6868-4215-820A-5E45CFEBB7C0}" type="sibTrans" cxnId="{9BC5DC64-53DC-4EF9-A6E8-EFE55EF9119F}">
      <dgm:prSet/>
      <dgm:spPr/>
      <dgm:t>
        <a:bodyPr/>
        <a:lstStyle/>
        <a:p>
          <a:endParaRPr lang="en-US"/>
        </a:p>
      </dgm:t>
    </dgm:pt>
    <dgm:pt modelId="{80EE8B19-AC06-4DFF-8E90-97825BC2ABD6}">
      <dgm:prSet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Ask the caregivers of all children seen at the 18 and 24-30 month visits to complete the M-CHAT-R.  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F3A99F7C-7701-483A-A34A-4B44EA67E08C}" type="parTrans" cxnId="{AE2CA914-E7B7-4DDB-B9F0-3429241FE5B6}">
      <dgm:prSet/>
      <dgm:spPr/>
      <dgm:t>
        <a:bodyPr/>
        <a:lstStyle/>
        <a:p>
          <a:endParaRPr lang="en-US"/>
        </a:p>
      </dgm:t>
    </dgm:pt>
    <dgm:pt modelId="{3A86358A-3E9F-42AF-8D12-37AF7ECD0330}" type="sibTrans" cxnId="{AE2CA914-E7B7-4DDB-B9F0-3429241FE5B6}">
      <dgm:prSet/>
      <dgm:spPr/>
      <dgm:t>
        <a:bodyPr/>
        <a:lstStyle/>
        <a:p>
          <a:endParaRPr lang="en-US"/>
        </a:p>
      </dgm:t>
    </dgm:pt>
    <dgm:pt modelId="{08F62D6A-D7AB-49F2-B4C0-A756861C15A0}">
      <dgm:prSet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Practice explaining the process of screening to families and describe the limitations of screening tools.  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77D797F8-AE14-4F9A-B0FF-7725B4362CB9}" type="parTrans" cxnId="{B3604968-A516-467A-998E-8987EB709E16}">
      <dgm:prSet/>
      <dgm:spPr/>
      <dgm:t>
        <a:bodyPr/>
        <a:lstStyle/>
        <a:p>
          <a:endParaRPr lang="en-US"/>
        </a:p>
      </dgm:t>
    </dgm:pt>
    <dgm:pt modelId="{1282214C-BE7E-40A4-B03E-13078767825F}" type="sibTrans" cxnId="{B3604968-A516-467A-998E-8987EB709E16}">
      <dgm:prSet/>
      <dgm:spPr/>
      <dgm:t>
        <a:bodyPr/>
        <a:lstStyle/>
        <a:p>
          <a:endParaRPr lang="en-US"/>
        </a:p>
      </dgm:t>
    </dgm:pt>
    <dgm:pt modelId="{A9C12C9D-810C-47E2-895E-AA7ED876FD07}">
      <dgm:prSet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Score the M-CHAT-R screening tools completed by caregivers. </a:t>
          </a:r>
          <a:r>
            <a:rPr lang="en-US" dirty="0" smtClean="0">
              <a:latin typeface="Arial" pitchFamily="34" charset="0"/>
              <a:cs typeface="Arial" pitchFamily="34" charset="0"/>
            </a:rPr>
            <a:t> If </a:t>
          </a:r>
          <a:r>
            <a:rPr lang="en-US" dirty="0" smtClean="0">
              <a:latin typeface="Arial" pitchFamily="34" charset="0"/>
              <a:cs typeface="Arial" pitchFamily="34" charset="0"/>
            </a:rPr>
            <a:t>any children score 3 or more on the MCHAT-R do Follow-Up questions and score the Follow-Up.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D4121D4B-235F-4176-BC2C-CFD3770173C1}" type="parTrans" cxnId="{F527E27B-F43D-4B3E-9EB8-7C5446261A87}">
      <dgm:prSet/>
      <dgm:spPr/>
      <dgm:t>
        <a:bodyPr/>
        <a:lstStyle/>
        <a:p>
          <a:endParaRPr lang="en-US"/>
        </a:p>
      </dgm:t>
    </dgm:pt>
    <dgm:pt modelId="{2547696D-41AD-4151-AF52-C550F0BB8069}" type="sibTrans" cxnId="{F527E27B-F43D-4B3E-9EB8-7C5446261A87}">
      <dgm:prSet/>
      <dgm:spPr/>
      <dgm:t>
        <a:bodyPr/>
        <a:lstStyle/>
        <a:p>
          <a:endParaRPr lang="en-US"/>
        </a:p>
      </dgm:t>
    </dgm:pt>
    <dgm:pt modelId="{471846F9-FF99-4687-9F3D-0A6F0CA65940}">
      <dgm:prSet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Discuss the results with families of your patients.  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D77CBF19-1E08-4EF1-8461-E1BB4D1B18D6}" type="parTrans" cxnId="{5C7CBA04-CDC9-4790-A5E6-40F651333FB0}">
      <dgm:prSet/>
      <dgm:spPr/>
      <dgm:t>
        <a:bodyPr/>
        <a:lstStyle/>
        <a:p>
          <a:endParaRPr lang="en-US"/>
        </a:p>
      </dgm:t>
    </dgm:pt>
    <dgm:pt modelId="{5FBC5D0F-9BF2-4081-A070-E1C017C47B8A}" type="sibTrans" cxnId="{5C7CBA04-CDC9-4790-A5E6-40F651333FB0}">
      <dgm:prSet/>
      <dgm:spPr/>
      <dgm:t>
        <a:bodyPr/>
        <a:lstStyle/>
        <a:p>
          <a:endParaRPr lang="en-US"/>
        </a:p>
      </dgm:t>
    </dgm:pt>
    <dgm:pt modelId="{38ECE407-51A5-45B6-BFB0-C0C1B09F89A7}">
      <dgm:prSet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Discuss with your preceptor where you would refer a child with a positive MCHAT-R with Follow-up in your area (for example: audiology, early intervention, a developmental pediatrician, </a:t>
          </a:r>
          <a:r>
            <a:rPr lang="en-US" dirty="0" smtClean="0">
              <a:latin typeface="Arial" pitchFamily="34" charset="0"/>
              <a:cs typeface="Arial" pitchFamily="34" charset="0"/>
            </a:rPr>
            <a:t>etc.).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F0DCAD3F-48D2-4C6A-9CD5-8C8A402F7F61}" type="parTrans" cxnId="{7146918A-0D77-470D-A176-680F7113B608}">
      <dgm:prSet/>
      <dgm:spPr/>
      <dgm:t>
        <a:bodyPr/>
        <a:lstStyle/>
        <a:p>
          <a:endParaRPr lang="en-US"/>
        </a:p>
      </dgm:t>
    </dgm:pt>
    <dgm:pt modelId="{8C61F93D-3FE5-440E-A18C-8F1496F859F2}" type="sibTrans" cxnId="{7146918A-0D77-470D-A176-680F7113B608}">
      <dgm:prSet/>
      <dgm:spPr/>
      <dgm:t>
        <a:bodyPr/>
        <a:lstStyle/>
        <a:p>
          <a:endParaRPr lang="en-US"/>
        </a:p>
      </dgm:t>
    </dgm:pt>
    <dgm:pt modelId="{09C2E02B-F508-4009-9041-45E2F23AF85E}" type="pres">
      <dgm:prSet presAssocID="{D702F907-8FEA-48DF-958D-375A258C843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71D6CD-813D-42E4-B764-630C906919EB}" type="pres">
      <dgm:prSet presAssocID="{8C3DEE24-76D0-4BCA-951F-87B34B070CE7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0E2736-C44A-4B9B-B60C-93C7798EE4AF}" type="pres">
      <dgm:prSet presAssocID="{8C3DEE24-76D0-4BCA-951F-87B34B070CE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D6FE1CA-D6E2-4B78-96E6-3ADC14F27068}" type="presOf" srcId="{38ECE407-51A5-45B6-BFB0-C0C1B09F89A7}" destId="{A10E2736-C44A-4B9B-B60C-93C7798EE4AF}" srcOrd="0" destOrd="5" presId="urn:microsoft.com/office/officeart/2005/8/layout/vList2"/>
    <dgm:cxn modelId="{9A453D91-2100-4094-A114-8638CD60E9E9}" type="presOf" srcId="{471846F9-FF99-4687-9F3D-0A6F0CA65940}" destId="{A10E2736-C44A-4B9B-B60C-93C7798EE4AF}" srcOrd="0" destOrd="4" presId="urn:microsoft.com/office/officeart/2005/8/layout/vList2"/>
    <dgm:cxn modelId="{9BC5DC64-53DC-4EF9-A6E8-EFE55EF9119F}" srcId="{8C3DEE24-76D0-4BCA-951F-87B34B070CE7}" destId="{619F2AB1-4C82-4A6B-A25D-0C06E4693F37}" srcOrd="0" destOrd="0" parTransId="{9B9F0E0F-A352-4EB2-8ADF-8CAE7BEE53D6}" sibTransId="{C421C383-6868-4215-820A-5E45CFEBB7C0}"/>
    <dgm:cxn modelId="{EC4A59DC-A955-4AAF-A3A2-CCBCBA3CEB1D}" type="presOf" srcId="{A9C12C9D-810C-47E2-895E-AA7ED876FD07}" destId="{A10E2736-C44A-4B9B-B60C-93C7798EE4AF}" srcOrd="0" destOrd="3" presId="urn:microsoft.com/office/officeart/2005/8/layout/vList2"/>
    <dgm:cxn modelId="{AE2CA914-E7B7-4DDB-B9F0-3429241FE5B6}" srcId="{8C3DEE24-76D0-4BCA-951F-87B34B070CE7}" destId="{80EE8B19-AC06-4DFF-8E90-97825BC2ABD6}" srcOrd="1" destOrd="0" parTransId="{F3A99F7C-7701-483A-A34A-4B44EA67E08C}" sibTransId="{3A86358A-3E9F-42AF-8D12-37AF7ECD0330}"/>
    <dgm:cxn modelId="{65C71913-682B-46B5-B3C9-D6AB1A02441C}" type="presOf" srcId="{619F2AB1-4C82-4A6B-A25D-0C06E4693F37}" destId="{A10E2736-C44A-4B9B-B60C-93C7798EE4AF}" srcOrd="0" destOrd="0" presId="urn:microsoft.com/office/officeart/2005/8/layout/vList2"/>
    <dgm:cxn modelId="{7FB7FE6C-B934-45AD-938A-879B0ABD6A23}" type="presOf" srcId="{08F62D6A-D7AB-49F2-B4C0-A756861C15A0}" destId="{A10E2736-C44A-4B9B-B60C-93C7798EE4AF}" srcOrd="0" destOrd="2" presId="urn:microsoft.com/office/officeart/2005/8/layout/vList2"/>
    <dgm:cxn modelId="{5FBDD1B5-1A38-49B1-9E0D-1CDDBF9220CD}" type="presOf" srcId="{80EE8B19-AC06-4DFF-8E90-97825BC2ABD6}" destId="{A10E2736-C44A-4B9B-B60C-93C7798EE4AF}" srcOrd="0" destOrd="1" presId="urn:microsoft.com/office/officeart/2005/8/layout/vList2"/>
    <dgm:cxn modelId="{0CEC115C-D305-4F8C-BF3F-D52D6CF12EE0}" srcId="{D702F907-8FEA-48DF-958D-375A258C8430}" destId="{8C3DEE24-76D0-4BCA-951F-87B34B070CE7}" srcOrd="0" destOrd="0" parTransId="{17425EB6-EA4B-4FC8-86F2-1F30E5176260}" sibTransId="{D1DDFD57-CF68-48C4-B789-3FDCC72EFFEB}"/>
    <dgm:cxn modelId="{F527E27B-F43D-4B3E-9EB8-7C5446261A87}" srcId="{8C3DEE24-76D0-4BCA-951F-87B34B070CE7}" destId="{A9C12C9D-810C-47E2-895E-AA7ED876FD07}" srcOrd="3" destOrd="0" parTransId="{D4121D4B-235F-4176-BC2C-CFD3770173C1}" sibTransId="{2547696D-41AD-4151-AF52-C550F0BB8069}"/>
    <dgm:cxn modelId="{6F71CA6F-8EE3-4385-A288-BA9CA695E99C}" type="presOf" srcId="{D702F907-8FEA-48DF-958D-375A258C8430}" destId="{09C2E02B-F508-4009-9041-45E2F23AF85E}" srcOrd="0" destOrd="0" presId="urn:microsoft.com/office/officeart/2005/8/layout/vList2"/>
    <dgm:cxn modelId="{B3604968-A516-467A-998E-8987EB709E16}" srcId="{8C3DEE24-76D0-4BCA-951F-87B34B070CE7}" destId="{08F62D6A-D7AB-49F2-B4C0-A756861C15A0}" srcOrd="2" destOrd="0" parTransId="{77D797F8-AE14-4F9A-B0FF-7725B4362CB9}" sibTransId="{1282214C-BE7E-40A4-B03E-13078767825F}"/>
    <dgm:cxn modelId="{8FEC896F-B719-4C88-96A8-7C81AC6BE3C3}" type="presOf" srcId="{8C3DEE24-76D0-4BCA-951F-87B34B070CE7}" destId="{5571D6CD-813D-42E4-B764-630C906919EB}" srcOrd="0" destOrd="0" presId="urn:microsoft.com/office/officeart/2005/8/layout/vList2"/>
    <dgm:cxn modelId="{5C7CBA04-CDC9-4790-A5E6-40F651333FB0}" srcId="{8C3DEE24-76D0-4BCA-951F-87B34B070CE7}" destId="{471846F9-FF99-4687-9F3D-0A6F0CA65940}" srcOrd="4" destOrd="0" parTransId="{D77CBF19-1E08-4EF1-8461-E1BB4D1B18D6}" sibTransId="{5FBC5D0F-9BF2-4081-A070-E1C017C47B8A}"/>
    <dgm:cxn modelId="{7146918A-0D77-470D-A176-680F7113B608}" srcId="{8C3DEE24-76D0-4BCA-951F-87B34B070CE7}" destId="{38ECE407-51A5-45B6-BFB0-C0C1B09F89A7}" srcOrd="5" destOrd="0" parTransId="{F0DCAD3F-48D2-4C6A-9CD5-8C8A402F7F61}" sibTransId="{8C61F93D-3FE5-440E-A18C-8F1496F859F2}"/>
    <dgm:cxn modelId="{6F33FC34-FCD8-471D-9C73-850B223894E6}" type="presParOf" srcId="{09C2E02B-F508-4009-9041-45E2F23AF85E}" destId="{5571D6CD-813D-42E4-B764-630C906919EB}" srcOrd="0" destOrd="0" presId="urn:microsoft.com/office/officeart/2005/8/layout/vList2"/>
    <dgm:cxn modelId="{02693299-BB14-496E-9D27-01B205C6CBE8}" type="presParOf" srcId="{09C2E02B-F508-4009-9041-45E2F23AF85E}" destId="{A10E2736-C44A-4B9B-B60C-93C7798EE4AF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9B9C5F-7C8B-4732-A3D4-4BB0FF20E170}" type="doc">
      <dgm:prSet loTypeId="urn:microsoft.com/office/officeart/2005/8/layout/vList2" loCatId="list" qsTypeId="urn:microsoft.com/office/officeart/2005/8/quickstyle/simple1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0D3B8256-2E6D-405E-8461-9ABDF9F6BDDC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Case Goals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AF25C74F-9BDB-4AB1-9ACA-29FD760B713B}" type="parTrans" cxnId="{630BFC42-A4E1-4A79-B6EE-1C195EF168F0}">
      <dgm:prSet/>
      <dgm:spPr/>
      <dgm:t>
        <a:bodyPr/>
        <a:lstStyle/>
        <a:p>
          <a:endParaRPr lang="en-US"/>
        </a:p>
      </dgm:t>
    </dgm:pt>
    <dgm:pt modelId="{8A23A1ED-9A29-4D8B-8ED3-585ABAC014F6}" type="sibTrans" cxnId="{630BFC42-A4E1-4A79-B6EE-1C195EF168F0}">
      <dgm:prSet/>
      <dgm:spPr/>
      <dgm:t>
        <a:bodyPr/>
        <a:lstStyle/>
        <a:p>
          <a:endParaRPr lang="en-US"/>
        </a:p>
      </dgm:t>
    </dgm:pt>
    <dgm:pt modelId="{BDE6DF16-6571-4B8E-96FB-AD37827AD565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Discuss with parents a concerning screening result that indicates need for further evaluation.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5FDDEFE7-F736-44B2-9C54-3EBE93C8D496}" type="parTrans" cxnId="{88075F46-CB59-4D4E-9FE4-CBC59051E03E}">
      <dgm:prSet/>
      <dgm:spPr/>
      <dgm:t>
        <a:bodyPr/>
        <a:lstStyle/>
        <a:p>
          <a:endParaRPr lang="en-US"/>
        </a:p>
      </dgm:t>
    </dgm:pt>
    <dgm:pt modelId="{12CE7F12-058C-4897-9936-50D9F90E02E0}" type="sibTrans" cxnId="{88075F46-CB59-4D4E-9FE4-CBC59051E03E}">
      <dgm:prSet/>
      <dgm:spPr/>
      <dgm:t>
        <a:bodyPr/>
        <a:lstStyle/>
        <a:p>
          <a:endParaRPr lang="en-US"/>
        </a:p>
      </dgm:t>
    </dgm:pt>
    <dgm:pt modelId="{C20FFD1B-1A28-4C7A-A0F3-A9FF102BA433}">
      <dgm:prSet phldrT="[Text]"/>
      <dgm:spPr/>
      <dgm:t>
        <a:bodyPr/>
        <a:lstStyle/>
        <a:p>
          <a:r>
            <a:rPr lang="en-US" dirty="0" smtClean="0">
              <a:latin typeface="Arial" pitchFamily="34" charset="0"/>
              <a:cs typeface="Arial" pitchFamily="34" charset="0"/>
            </a:rPr>
            <a:t>Understand how to support a family when their child has been diagnosed with ASD</a:t>
          </a:r>
          <a:r>
            <a:rPr lang="en-US" dirty="0" smtClean="0"/>
            <a:t>. </a:t>
          </a:r>
          <a:endParaRPr lang="en-US" dirty="0">
            <a:latin typeface="Arial" pitchFamily="34" charset="0"/>
            <a:cs typeface="Arial" pitchFamily="34" charset="0"/>
          </a:endParaRPr>
        </a:p>
      </dgm:t>
    </dgm:pt>
    <dgm:pt modelId="{C024D5D5-8A7B-45A7-A5BE-3EB51510FB17}" type="parTrans" cxnId="{AB238D6A-5E7A-4F53-BFFB-F55DAF335A5D}">
      <dgm:prSet/>
      <dgm:spPr/>
      <dgm:t>
        <a:bodyPr/>
        <a:lstStyle/>
        <a:p>
          <a:endParaRPr lang="en-US"/>
        </a:p>
      </dgm:t>
    </dgm:pt>
    <dgm:pt modelId="{9E0472DE-3925-46B2-87EF-98974C94F97E}" type="sibTrans" cxnId="{AB238D6A-5E7A-4F53-BFFB-F55DAF335A5D}">
      <dgm:prSet/>
      <dgm:spPr/>
      <dgm:t>
        <a:bodyPr/>
        <a:lstStyle/>
        <a:p>
          <a:endParaRPr lang="en-US"/>
        </a:p>
      </dgm:t>
    </dgm:pt>
    <dgm:pt modelId="{CC2FC99A-6DC5-442F-92DA-059125A937A0}" type="pres">
      <dgm:prSet presAssocID="{969B9C5F-7C8B-4732-A3D4-4BB0FF20E17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F2CDFAC-7A45-4E39-BE6D-E059924BF90B}" type="pres">
      <dgm:prSet presAssocID="{0D3B8256-2E6D-405E-8461-9ABDF9F6BDDC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D00843-C41B-4C75-A7E5-5EEB2CE7ED32}" type="pres">
      <dgm:prSet presAssocID="{0D3B8256-2E6D-405E-8461-9ABDF9F6BDDC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238D6A-5E7A-4F53-BFFB-F55DAF335A5D}" srcId="{0D3B8256-2E6D-405E-8461-9ABDF9F6BDDC}" destId="{C20FFD1B-1A28-4C7A-A0F3-A9FF102BA433}" srcOrd="1" destOrd="0" parTransId="{C024D5D5-8A7B-45A7-A5BE-3EB51510FB17}" sibTransId="{9E0472DE-3925-46B2-87EF-98974C94F97E}"/>
    <dgm:cxn modelId="{E9E10297-040E-49C0-B2A1-C906106E3DEA}" type="presOf" srcId="{0D3B8256-2E6D-405E-8461-9ABDF9F6BDDC}" destId="{5F2CDFAC-7A45-4E39-BE6D-E059924BF90B}" srcOrd="0" destOrd="0" presId="urn:microsoft.com/office/officeart/2005/8/layout/vList2"/>
    <dgm:cxn modelId="{96DCF4C1-FE40-453F-831B-6D60651A4FDA}" type="presOf" srcId="{C20FFD1B-1A28-4C7A-A0F3-A9FF102BA433}" destId="{63D00843-C41B-4C75-A7E5-5EEB2CE7ED32}" srcOrd="0" destOrd="1" presId="urn:microsoft.com/office/officeart/2005/8/layout/vList2"/>
    <dgm:cxn modelId="{93A1532A-B27B-4C27-B9D4-7B49E2F148FF}" type="presOf" srcId="{969B9C5F-7C8B-4732-A3D4-4BB0FF20E170}" destId="{CC2FC99A-6DC5-442F-92DA-059125A937A0}" srcOrd="0" destOrd="0" presId="urn:microsoft.com/office/officeart/2005/8/layout/vList2"/>
    <dgm:cxn modelId="{630BFC42-A4E1-4A79-B6EE-1C195EF168F0}" srcId="{969B9C5F-7C8B-4732-A3D4-4BB0FF20E170}" destId="{0D3B8256-2E6D-405E-8461-9ABDF9F6BDDC}" srcOrd="0" destOrd="0" parTransId="{AF25C74F-9BDB-4AB1-9ACA-29FD760B713B}" sibTransId="{8A23A1ED-9A29-4D8B-8ED3-585ABAC014F6}"/>
    <dgm:cxn modelId="{C7AB7A1A-4EAA-48A3-BBB3-50272FB6C546}" type="presOf" srcId="{BDE6DF16-6571-4B8E-96FB-AD37827AD565}" destId="{63D00843-C41B-4C75-A7E5-5EEB2CE7ED32}" srcOrd="0" destOrd="0" presId="urn:microsoft.com/office/officeart/2005/8/layout/vList2"/>
    <dgm:cxn modelId="{88075F46-CB59-4D4E-9FE4-CBC59051E03E}" srcId="{0D3B8256-2E6D-405E-8461-9ABDF9F6BDDC}" destId="{BDE6DF16-6571-4B8E-96FB-AD37827AD565}" srcOrd="0" destOrd="0" parTransId="{5FDDEFE7-F736-44B2-9C54-3EBE93C8D496}" sibTransId="{12CE7F12-058C-4897-9936-50D9F90E02E0}"/>
    <dgm:cxn modelId="{B073B8F3-AABB-4F57-B92B-DDA5BA5B7755}" type="presParOf" srcId="{CC2FC99A-6DC5-442F-92DA-059125A937A0}" destId="{5F2CDFAC-7A45-4E39-BE6D-E059924BF90B}" srcOrd="0" destOrd="0" presId="urn:microsoft.com/office/officeart/2005/8/layout/vList2"/>
    <dgm:cxn modelId="{5329F554-6FB5-4B90-B06C-BBFDD7D41CAB}" type="presParOf" srcId="{CC2FC99A-6DC5-442F-92DA-059125A937A0}" destId="{63D00843-C41B-4C75-A7E5-5EEB2CE7ED32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71D6CD-813D-42E4-B764-630C906919EB}">
      <dsp:nvSpPr>
        <dsp:cNvPr id="0" name=""/>
        <dsp:cNvSpPr/>
      </dsp:nvSpPr>
      <dsp:spPr>
        <a:xfrm>
          <a:off x="0" y="69479"/>
          <a:ext cx="8229600" cy="51480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latin typeface="Arial" pitchFamily="34" charset="0"/>
              <a:cs typeface="Arial" pitchFamily="34" charset="0"/>
            </a:rPr>
            <a:t>Practice M-CHAT-R</a:t>
          </a:r>
          <a:endParaRPr lang="en-US" sz="2200" kern="1200" dirty="0">
            <a:latin typeface="Arial" pitchFamily="34" charset="0"/>
            <a:cs typeface="Arial" pitchFamily="34" charset="0"/>
          </a:endParaRPr>
        </a:p>
      </dsp:txBody>
      <dsp:txXfrm>
        <a:off x="25130" y="94609"/>
        <a:ext cx="8179340" cy="464540"/>
      </dsp:txXfrm>
    </dsp:sp>
    <dsp:sp modelId="{A10E2736-C44A-4B9B-B60C-93C7798EE4AF}">
      <dsp:nvSpPr>
        <dsp:cNvPr id="0" name=""/>
        <dsp:cNvSpPr/>
      </dsp:nvSpPr>
      <dsp:spPr>
        <a:xfrm>
          <a:off x="0" y="584279"/>
          <a:ext cx="8229600" cy="34610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27940" rIns="156464" bIns="27940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>
              <a:latin typeface="Arial" pitchFamily="34" charset="0"/>
              <a:cs typeface="Arial" pitchFamily="34" charset="0"/>
            </a:rPr>
            <a:t>Before the next resident continuity clinic, print several M-CHAT-R with </a:t>
          </a:r>
          <a:r>
            <a:rPr lang="en-US" sz="1700" kern="1200" smtClean="0">
              <a:latin typeface="Arial" pitchFamily="34" charset="0"/>
              <a:cs typeface="Arial" pitchFamily="34" charset="0"/>
            </a:rPr>
            <a:t>Follow-Up screening </a:t>
          </a:r>
          <a:r>
            <a:rPr lang="en-US" sz="1700" kern="1200" dirty="0" smtClean="0">
              <a:latin typeface="Arial" pitchFamily="34" charset="0"/>
              <a:cs typeface="Arial" pitchFamily="34" charset="0"/>
            </a:rPr>
            <a:t>tools </a:t>
          </a:r>
          <a:r>
            <a:rPr lang="en-US" sz="1700" kern="1200" dirty="0" smtClean="0">
              <a:latin typeface="Arial" pitchFamily="34" charset="0"/>
              <a:cs typeface="Arial" pitchFamily="34" charset="0"/>
            </a:rPr>
            <a:t>(</a:t>
          </a:r>
          <a:r>
            <a:rPr lang="en-US" sz="1700" kern="1200" dirty="0" smtClean="0">
              <a:latin typeface="Arial" pitchFamily="34" charset="0"/>
              <a:cs typeface="Arial" pitchFamily="34" charset="0"/>
              <a:hlinkClick xmlns:r="http://schemas.openxmlformats.org/officeDocument/2006/relationships" r:id="rId1" tooltip="Link to M-CHAT-R tool"/>
            </a:rPr>
            <a:t>http://www.mchatscreen.com/Official_M-CHAT_Website_files/M-CHAT-R_F_1.pdf</a:t>
          </a:r>
          <a:r>
            <a:rPr lang="en-US" sz="1700" kern="1200" dirty="0" smtClean="0">
              <a:latin typeface="Arial" pitchFamily="34" charset="0"/>
              <a:cs typeface="Arial" pitchFamily="34" charset="0"/>
            </a:rPr>
            <a:t>) and bring them to clinic.  </a:t>
          </a:r>
          <a:endParaRPr lang="en-US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>
              <a:latin typeface="Arial" pitchFamily="34" charset="0"/>
              <a:cs typeface="Arial" pitchFamily="34" charset="0"/>
            </a:rPr>
            <a:t>Ask the caregivers of all children seen at the 18 and 24-30 month visits to complete the M-CHAT-R.  </a:t>
          </a:r>
          <a:endParaRPr lang="en-US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>
              <a:latin typeface="Arial" pitchFamily="34" charset="0"/>
              <a:cs typeface="Arial" pitchFamily="34" charset="0"/>
            </a:rPr>
            <a:t>Practice explaining the process of screening to families and describe the limitations of screening tools.  </a:t>
          </a:r>
          <a:endParaRPr lang="en-US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>
              <a:latin typeface="Arial" pitchFamily="34" charset="0"/>
              <a:cs typeface="Arial" pitchFamily="34" charset="0"/>
            </a:rPr>
            <a:t>Score the M-CHAT-R screening tools completed by caregivers. </a:t>
          </a:r>
          <a:r>
            <a:rPr lang="en-US" sz="1700" kern="1200" dirty="0" smtClean="0">
              <a:latin typeface="Arial" pitchFamily="34" charset="0"/>
              <a:cs typeface="Arial" pitchFamily="34" charset="0"/>
            </a:rPr>
            <a:t> If </a:t>
          </a:r>
          <a:r>
            <a:rPr lang="en-US" sz="1700" kern="1200" dirty="0" smtClean="0">
              <a:latin typeface="Arial" pitchFamily="34" charset="0"/>
              <a:cs typeface="Arial" pitchFamily="34" charset="0"/>
            </a:rPr>
            <a:t>any children score 3 or more on the MCHAT-R do Follow-Up questions and score the Follow-Up.</a:t>
          </a:r>
          <a:endParaRPr lang="en-US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>
              <a:latin typeface="Arial" pitchFamily="34" charset="0"/>
              <a:cs typeface="Arial" pitchFamily="34" charset="0"/>
            </a:rPr>
            <a:t>Discuss the results with families of your patients.  </a:t>
          </a:r>
          <a:endParaRPr lang="en-US" sz="17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700" kern="1200" dirty="0" smtClean="0">
              <a:latin typeface="Arial" pitchFamily="34" charset="0"/>
              <a:cs typeface="Arial" pitchFamily="34" charset="0"/>
            </a:rPr>
            <a:t>Discuss with your preceptor where you would refer a child with a positive MCHAT-R with Follow-up in your area (for example: audiology, early intervention, a developmental pediatrician, </a:t>
          </a:r>
          <a:r>
            <a:rPr lang="en-US" sz="1700" kern="1200" dirty="0" smtClean="0">
              <a:latin typeface="Arial" pitchFamily="34" charset="0"/>
              <a:cs typeface="Arial" pitchFamily="34" charset="0"/>
            </a:rPr>
            <a:t>etc.).</a:t>
          </a:r>
          <a:endParaRPr lang="en-US" sz="1700" kern="1200" dirty="0">
            <a:latin typeface="Arial" pitchFamily="34" charset="0"/>
            <a:cs typeface="Arial" pitchFamily="34" charset="0"/>
          </a:endParaRPr>
        </a:p>
      </dsp:txBody>
      <dsp:txXfrm>
        <a:off x="0" y="584279"/>
        <a:ext cx="8229600" cy="34610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2CDFAC-7A45-4E39-BE6D-E059924BF90B}">
      <dsp:nvSpPr>
        <dsp:cNvPr id="0" name=""/>
        <dsp:cNvSpPr/>
      </dsp:nvSpPr>
      <dsp:spPr>
        <a:xfrm>
          <a:off x="0" y="12919"/>
          <a:ext cx="6934200" cy="842400"/>
        </a:xfrm>
        <a:prstGeom prst="roundRect">
          <a:avLst/>
        </a:prstGeom>
        <a:solidFill>
          <a:schemeClr val="accent4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latin typeface="Arial" pitchFamily="34" charset="0"/>
              <a:cs typeface="Arial" pitchFamily="34" charset="0"/>
            </a:rPr>
            <a:t>Case Goals</a:t>
          </a:r>
          <a:endParaRPr lang="en-US" sz="3600" kern="1200" dirty="0">
            <a:latin typeface="Arial" pitchFamily="34" charset="0"/>
            <a:cs typeface="Arial" pitchFamily="34" charset="0"/>
          </a:endParaRPr>
        </a:p>
      </dsp:txBody>
      <dsp:txXfrm>
        <a:off x="41123" y="54042"/>
        <a:ext cx="6851954" cy="760154"/>
      </dsp:txXfrm>
    </dsp:sp>
    <dsp:sp modelId="{63D00843-C41B-4C75-A7E5-5EEB2CE7ED32}">
      <dsp:nvSpPr>
        <dsp:cNvPr id="0" name=""/>
        <dsp:cNvSpPr/>
      </dsp:nvSpPr>
      <dsp:spPr>
        <a:xfrm>
          <a:off x="0" y="855319"/>
          <a:ext cx="6934200" cy="2459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161" tIns="45720" rIns="256032" bIns="4572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latin typeface="Arial" pitchFamily="34" charset="0"/>
              <a:cs typeface="Arial" pitchFamily="34" charset="0"/>
            </a:rPr>
            <a:t>Discuss with parents a concerning screening result that indicates need for further evaluation.</a:t>
          </a:r>
          <a:endParaRPr lang="en-US" sz="2800" kern="1200" dirty="0">
            <a:latin typeface="Arial" pitchFamily="34" charset="0"/>
            <a:cs typeface="Arial" pitchFamily="34" charset="0"/>
          </a:endParaRPr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800" kern="1200" dirty="0" smtClean="0">
              <a:latin typeface="Arial" pitchFamily="34" charset="0"/>
              <a:cs typeface="Arial" pitchFamily="34" charset="0"/>
            </a:rPr>
            <a:t>Understand how to support a family when their child has been diagnosed with ASD</a:t>
          </a:r>
          <a:r>
            <a:rPr lang="en-US" sz="2800" kern="1200" dirty="0" smtClean="0"/>
            <a:t>. </a:t>
          </a:r>
          <a:endParaRPr lang="en-US" sz="2800" kern="1200" dirty="0">
            <a:latin typeface="Arial" pitchFamily="34" charset="0"/>
            <a:cs typeface="Arial" pitchFamily="34" charset="0"/>
          </a:endParaRPr>
        </a:p>
      </dsp:txBody>
      <dsp:txXfrm>
        <a:off x="0" y="855319"/>
        <a:ext cx="6934200" cy="24591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DB4F4-6E8B-4B7B-88AD-0F96AF2C9414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C5960C-E1E1-4FB4-A096-B759CDEA0F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2352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BBE404-E6FC-4E58-BE8A-6E1BB0F4414D}" type="datetimeFigureOut">
              <a:rPr lang="en-US" smtClean="0"/>
              <a:pPr/>
              <a:t>5/19/2015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F7F542-4760-473F-B0F5-C7D951F80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40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2895600"/>
            <a:ext cx="9144000" cy="396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0"/>
            <a:ext cx="9144000" cy="3505200"/>
          </a:xfrm>
          <a:prstGeom prst="rect">
            <a:avLst/>
          </a:prstGeom>
          <a:solidFill>
            <a:srgbClr val="B7A5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2" descr="CDC_AUT_Curriculum_PP#1B0DD.jpg                                0001A83F Oscar 1TB                      C4B9069E:"/>
          <p:cNvPicPr>
            <a:picLocks noChangeAspect="1" noChangeArrowheads="1"/>
          </p:cNvPicPr>
          <p:nvPr userDrawn="1"/>
        </p:nvPicPr>
        <p:blipFill>
          <a:blip r:embed="rId2" cstate="print"/>
          <a:srcRect l="22496" t="21106" r="22513" b="23883"/>
          <a:stretch>
            <a:fillRect/>
          </a:stretch>
        </p:blipFill>
        <p:spPr bwMode="auto">
          <a:xfrm>
            <a:off x="3048000" y="76200"/>
            <a:ext cx="2819400" cy="202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11"/>
          <p:cNvSpPr txBox="1">
            <a:spLocks noChangeArrowheads="1"/>
          </p:cNvSpPr>
          <p:nvPr userDrawn="1"/>
        </p:nvSpPr>
        <p:spPr bwMode="auto">
          <a:xfrm>
            <a:off x="0" y="5029200"/>
            <a:ext cx="91440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b="1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Authors</a:t>
            </a:r>
            <a:endParaRPr lang="en-US" sz="1100" b="1" kern="1200" dirty="0">
              <a:solidFill>
                <a:schemeClr val="tx1"/>
              </a:solidFill>
              <a:latin typeface="Arial" charset="0"/>
              <a:ea typeface="+mn-ea"/>
              <a:cs typeface="Arial" charset="0"/>
            </a:endParaRP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Rebecca </a:t>
            </a:r>
            <a:r>
              <a:rPr lang="en-US" sz="11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Scharf</a:t>
            </a: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, MD, Children’s Hospital Boston, Albert Einstein College of Medicine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Jan Harold </a:t>
            </a:r>
            <a:r>
              <a:rPr lang="en-US" sz="11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Sia</a:t>
            </a: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, MD, Yale University School of Medicine</a:t>
            </a:r>
          </a:p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r>
              <a:rPr lang="en-US" sz="11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Demetra</a:t>
            </a: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Pappas, MD, Children’s Hospital Boston, Harvard Medical School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Maris Rosenberg, MD, Children’s Hospital at </a:t>
            </a:r>
            <a:r>
              <a:rPr lang="en-US" sz="11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Montefiore</a:t>
            </a:r>
            <a:r>
              <a:rPr lang="en-US" sz="1100" kern="1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, Albert Einstein College of Medicine</a:t>
            </a:r>
          </a:p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100" dirty="0">
              <a:solidFill>
                <a:schemeClr val="tx1"/>
              </a:solidFill>
              <a:cs typeface="Arial" charset="0"/>
            </a:endParaRPr>
          </a:p>
          <a:p>
            <a:pPr algn="ctr"/>
            <a:r>
              <a:rPr lang="en-US" sz="1100" b="1" dirty="0" smtClean="0">
                <a:solidFill>
                  <a:schemeClr val="tx1"/>
                </a:solidFill>
                <a:cs typeface="Arial" charset="0"/>
              </a:rPr>
              <a:t>Editors</a:t>
            </a:r>
            <a:endParaRPr lang="en-US" sz="1100" b="1" dirty="0">
              <a:solidFill>
                <a:schemeClr val="tx1"/>
              </a:solidFill>
              <a:cs typeface="Arial" charset="0"/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  <a:cs typeface="Arial" charset="0"/>
              </a:rPr>
              <a:t>Georgina Peacock, MD, MPH, National Center on Birth Defects and Developmental Disabilities, Centers for Disease Control and Prevention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cs typeface="Arial" charset="0"/>
              </a:rPr>
              <a:t>Carol Weitzman, </a:t>
            </a:r>
            <a:r>
              <a:rPr lang="en-US" sz="1100" dirty="0" smtClean="0">
                <a:solidFill>
                  <a:schemeClr val="tx1"/>
                </a:solidFill>
                <a:cs typeface="Arial" charset="0"/>
              </a:rPr>
              <a:t>MD, Yale </a:t>
            </a:r>
            <a:r>
              <a:rPr lang="en-US" sz="1100" dirty="0">
                <a:solidFill>
                  <a:schemeClr val="tx1"/>
                </a:solidFill>
                <a:cs typeface="Arial" charset="0"/>
              </a:rPr>
              <a:t>University School of Medicine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  <a:cs typeface="Arial" charset="0"/>
              </a:rPr>
              <a:t>Jana Thomas, MPA, Porter </a:t>
            </a:r>
            <a:r>
              <a:rPr lang="en-US" sz="1100" dirty="0" smtClean="0">
                <a:solidFill>
                  <a:schemeClr val="tx1"/>
                </a:solidFill>
                <a:cs typeface="Arial" charset="0"/>
              </a:rPr>
              <a:t>Novelli</a:t>
            </a:r>
            <a:endParaRPr lang="en-US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5" name="Rounded Rectangle 4"/>
          <p:cNvSpPr/>
          <p:nvPr userDrawn="1"/>
        </p:nvSpPr>
        <p:spPr>
          <a:xfrm>
            <a:off x="381000" y="2209800"/>
            <a:ext cx="8305801" cy="2590800"/>
          </a:xfrm>
          <a:prstGeom prst="roundRect">
            <a:avLst/>
          </a:prstGeom>
          <a:solidFill>
            <a:srgbClr val="5A3DA3"/>
          </a:solidFill>
          <a:ln>
            <a:solidFill>
              <a:srgbClr val="A0A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b="1" i="0" u="none" dirty="0" smtClean="0">
                <a:latin typeface="+mj-lt"/>
                <a:cs typeface="Arial" pitchFamily="34" charset="0"/>
              </a:rPr>
              <a:t>Screening for Autism </a:t>
            </a:r>
            <a:r>
              <a:rPr lang="en-US" sz="3600" b="1" kern="1200" dirty="0" smtClean="0"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rPr>
              <a:t>Spectrum Disorder</a:t>
            </a:r>
            <a:endParaRPr lang="en-US" sz="3600" b="1" i="0" u="none" dirty="0" smtClean="0">
              <a:latin typeface="+mj-lt"/>
              <a:cs typeface="Arial" pitchFamily="34" charset="0"/>
            </a:endParaRPr>
          </a:p>
          <a:p>
            <a:pPr algn="ctr"/>
            <a:r>
              <a:rPr lang="en-US" sz="2800" b="0" i="0" dirty="0" smtClean="0">
                <a:latin typeface="+mj-lt"/>
                <a:cs typeface="Arial" pitchFamily="34" charset="0"/>
              </a:rPr>
              <a:t>Autism Case Training: </a:t>
            </a:r>
          </a:p>
          <a:p>
            <a:pPr algn="ctr"/>
            <a:r>
              <a:rPr lang="en-US" sz="2800" b="0" i="0" dirty="0" smtClean="0">
                <a:latin typeface="+mj-lt"/>
                <a:cs typeface="Arial" pitchFamily="34" charset="0"/>
              </a:rPr>
              <a:t>A Developmental-Behavioral Pediatrics </a:t>
            </a:r>
            <a:r>
              <a:rPr lang="en-US" sz="2800" b="0" i="0" kern="1200" dirty="0" smtClean="0">
                <a:solidFill>
                  <a:schemeClr val="lt1"/>
                </a:solidFill>
                <a:latin typeface="+mn-lt"/>
                <a:ea typeface="+mn-ea"/>
                <a:cs typeface="Arial" pitchFamily="34" charset="0"/>
              </a:rPr>
              <a:t>Curriculum</a:t>
            </a:r>
            <a:endParaRPr lang="en-US" sz="2800" b="0" i="0" dirty="0" smtClean="0">
              <a:latin typeface="+mj-lt"/>
              <a:cs typeface="Arial" pitchFamily="34" charset="0"/>
            </a:endParaRPr>
          </a:p>
        </p:txBody>
      </p:sp>
      <p:cxnSp>
        <p:nvCxnSpPr>
          <p:cNvPr id="8" name="Straight Connector 7"/>
          <p:cNvCxnSpPr>
            <a:endCxn id="5" idx="1"/>
          </p:cNvCxnSpPr>
          <p:nvPr userDrawn="1"/>
        </p:nvCxnSpPr>
        <p:spPr>
          <a:xfrm>
            <a:off x="0" y="3505200"/>
            <a:ext cx="381000" cy="0"/>
          </a:xfrm>
          <a:prstGeom prst="line">
            <a:avLst/>
          </a:prstGeom>
          <a:ln w="57150" cmpd="sng">
            <a:solidFill>
              <a:srgbClr val="5A3DA3"/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5" idx="3"/>
          </p:cNvCxnSpPr>
          <p:nvPr userDrawn="1"/>
        </p:nvCxnSpPr>
        <p:spPr>
          <a:xfrm>
            <a:off x="8686801" y="3505200"/>
            <a:ext cx="457199" cy="0"/>
          </a:xfrm>
          <a:prstGeom prst="line">
            <a:avLst/>
          </a:prstGeom>
          <a:ln w="57150" cmpd="sng">
            <a:solidFill>
              <a:srgbClr val="5A3DA3"/>
            </a:solidFill>
          </a:ln>
          <a:effectLst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53F14-B4CA-4A54-AE9A-7EF4DDDAFF5B}" type="datetimeFigureOut">
              <a:rPr lang="en-US"/>
              <a:pPr>
                <a:defRPr/>
              </a:pPr>
              <a:t>5/19/2015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B13CD-C9BD-4A89-B413-93CDB8DFC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D2545B-09FA-47D0-9A97-4BBAB6BA3E41}" type="datetimeFigureOut">
              <a:rPr lang="en-US"/>
              <a:pPr>
                <a:defRPr/>
              </a:pPr>
              <a:t>5/19/2015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6AC3B-B9BD-439A-9938-3C583DA146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73668-CCAE-4719-9E39-D7CD5641AEDE}" type="datetimeFigureOut">
              <a:rPr lang="en-US"/>
              <a:pPr>
                <a:defRPr/>
              </a:pPr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56FBC-E5F0-4A25-B982-6C8DF6089D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2716E-B5EF-4DAC-90F3-AEEE5F1227C4}" type="datetimeFigureOut">
              <a:rPr lang="en-US"/>
              <a:pPr>
                <a:defRPr/>
              </a:pPr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DEB836-9CEC-49A7-AFAE-C011C3E80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NCBDDD_text_lockup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752600" y="2057400"/>
            <a:ext cx="5198880" cy="1456944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>
            <a:off x="1828800" y="3657600"/>
            <a:ext cx="5257800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sz="1500" b="0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Developed in partnership</a:t>
            </a:r>
            <a:r>
              <a:rPr lang="en-US" sz="1500" b="0" kern="1200" baseline="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 with</a:t>
            </a:r>
            <a:endParaRPr lang="en-US" sz="1500" b="0" kern="1200" dirty="0" smtClean="0">
              <a:solidFill>
                <a:srgbClr val="604A7B"/>
              </a:solidFill>
              <a:latin typeface="Arial" charset="0"/>
              <a:ea typeface="+mn-ea"/>
              <a:cs typeface="+mn-cs"/>
            </a:endParaRPr>
          </a:p>
          <a:p>
            <a:pPr marL="342900" lvl="0" indent="-342900" algn="ctr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sz="1500" b="0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Health Resources and Services Administration</a:t>
            </a:r>
          </a:p>
          <a:p>
            <a:pPr marL="342900" lvl="0" indent="-342900" algn="ctr" rtl="0" eaLnBrk="0" fontAlgn="base" hangingPunct="0">
              <a:spcBef>
                <a:spcPct val="0"/>
              </a:spcBef>
              <a:spcAft>
                <a:spcPct val="0"/>
              </a:spcAft>
              <a:buFont typeface="Arial" charset="0"/>
              <a:buNone/>
            </a:pPr>
            <a:r>
              <a:rPr lang="en-US" sz="1500" b="0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rPr>
              <a:t>Maternal and Child Health Bureau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952A3-0F3D-40FB-AE37-58EF9FA9DE7E}" type="datetimeFigureOut">
              <a:rPr lang="en-US"/>
              <a:pPr>
                <a:defRPr/>
              </a:pPr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22D7F-DF6B-4A53-ADE5-345E592B5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2" descr="CDC_AUT_Curriculum_PP#1B0DD.jpg                                0001A83F Oscar 1TB                      C4B9069E:"/>
          <p:cNvPicPr>
            <a:picLocks noChangeAspect="1" noChangeArrowheads="1"/>
          </p:cNvPicPr>
          <p:nvPr userDrawn="1"/>
        </p:nvPicPr>
        <p:blipFill>
          <a:blip r:embed="rId2" cstate="print"/>
          <a:srcRect l="22496" t="21106" r="22513" b="23883"/>
          <a:stretch>
            <a:fillRect/>
          </a:stretch>
        </p:blipFill>
        <p:spPr bwMode="auto">
          <a:xfrm>
            <a:off x="2286000" y="1066800"/>
            <a:ext cx="45720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1"/>
          <p:cNvSpPr txBox="1">
            <a:spLocks noChangeArrowheads="1"/>
          </p:cNvSpPr>
          <p:nvPr userDrawn="1"/>
        </p:nvSpPr>
        <p:spPr bwMode="auto">
          <a:xfrm>
            <a:off x="533400" y="4495800"/>
            <a:ext cx="83058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000" dirty="0">
                <a:solidFill>
                  <a:srgbClr val="604A7B"/>
                </a:solidFill>
              </a:rPr>
              <a:t>Authors:</a:t>
            </a:r>
          </a:p>
          <a:p>
            <a:r>
              <a:rPr lang="en-US" sz="1000" dirty="0">
                <a:solidFill>
                  <a:srgbClr val="604A7B"/>
                </a:solidFill>
              </a:rPr>
              <a:t>Rebecca </a:t>
            </a:r>
            <a:r>
              <a:rPr lang="en-US" sz="1000" dirty="0" err="1">
                <a:solidFill>
                  <a:srgbClr val="604A7B"/>
                </a:solidFill>
              </a:rPr>
              <a:t>Scharf</a:t>
            </a:r>
            <a:r>
              <a:rPr lang="en-US" sz="1000" dirty="0">
                <a:solidFill>
                  <a:srgbClr val="604A7B"/>
                </a:solidFill>
              </a:rPr>
              <a:t>, MD, Children’s Hospital Boston, Albert Einstein College of Medicine/ Children’s Hospital at </a:t>
            </a:r>
            <a:r>
              <a:rPr lang="en-US" sz="1000" dirty="0" err="1">
                <a:solidFill>
                  <a:srgbClr val="604A7B"/>
                </a:solidFill>
              </a:rPr>
              <a:t>Montefiore</a:t>
            </a:r>
            <a:endParaRPr lang="en-US" sz="1000" dirty="0">
              <a:solidFill>
                <a:srgbClr val="604A7B"/>
              </a:solidFill>
            </a:endParaRPr>
          </a:p>
          <a:p>
            <a:r>
              <a:rPr lang="en-US" sz="1000" dirty="0">
                <a:solidFill>
                  <a:srgbClr val="604A7B"/>
                </a:solidFill>
              </a:rPr>
              <a:t>Jan Harold </a:t>
            </a:r>
            <a:r>
              <a:rPr lang="en-US" sz="1000" dirty="0" err="1">
                <a:solidFill>
                  <a:srgbClr val="604A7B"/>
                </a:solidFill>
              </a:rPr>
              <a:t>Sia</a:t>
            </a:r>
            <a:r>
              <a:rPr lang="en-US" sz="1000" dirty="0">
                <a:solidFill>
                  <a:srgbClr val="604A7B"/>
                </a:solidFill>
              </a:rPr>
              <a:t>, MD, Children’s Hospital Boston, Yale University School of Medicine</a:t>
            </a:r>
          </a:p>
          <a:p>
            <a:r>
              <a:rPr lang="en-US" sz="1000" dirty="0" err="1">
                <a:solidFill>
                  <a:srgbClr val="604A7B"/>
                </a:solidFill>
              </a:rPr>
              <a:t>Demetra</a:t>
            </a:r>
            <a:r>
              <a:rPr lang="en-US" sz="1000" dirty="0">
                <a:solidFill>
                  <a:srgbClr val="604A7B"/>
                </a:solidFill>
              </a:rPr>
              <a:t> Pappas, MD, Children’s Hospital Boston, Harvard Medical School</a:t>
            </a:r>
          </a:p>
          <a:p>
            <a:r>
              <a:rPr lang="en-US" sz="1000" dirty="0">
                <a:solidFill>
                  <a:srgbClr val="604A7B"/>
                </a:solidFill>
              </a:rPr>
              <a:t>Maris Rosenberg, MD, Albert Einstein College of Medicine/Children’s Hospital at </a:t>
            </a:r>
            <a:r>
              <a:rPr lang="en-US" sz="1000" dirty="0" err="1">
                <a:solidFill>
                  <a:srgbClr val="604A7B"/>
                </a:solidFill>
              </a:rPr>
              <a:t>Montefiore</a:t>
            </a:r>
            <a:endParaRPr lang="en-US" sz="1000" dirty="0">
              <a:solidFill>
                <a:srgbClr val="604A7B"/>
              </a:solidFill>
            </a:endParaRPr>
          </a:p>
          <a:p>
            <a:endParaRPr lang="en-US" sz="1000" dirty="0">
              <a:solidFill>
                <a:srgbClr val="604A7B"/>
              </a:solidFill>
            </a:endParaRPr>
          </a:p>
          <a:p>
            <a:r>
              <a:rPr lang="en-US" sz="1000" dirty="0">
                <a:solidFill>
                  <a:srgbClr val="604A7B"/>
                </a:solidFill>
              </a:rPr>
              <a:t>Editors:</a:t>
            </a:r>
          </a:p>
          <a:p>
            <a:r>
              <a:rPr lang="en-US" sz="1000" dirty="0">
                <a:solidFill>
                  <a:srgbClr val="604A7B"/>
                </a:solidFill>
              </a:rPr>
              <a:t>Georgina Peacock, MD, MPH, National Center on Birth Defects and Developmental Disabilities, Centers for Disease Control and Prevention </a:t>
            </a:r>
          </a:p>
          <a:p>
            <a:r>
              <a:rPr lang="en-US" sz="1000" dirty="0">
                <a:solidFill>
                  <a:srgbClr val="604A7B"/>
                </a:solidFill>
              </a:rPr>
              <a:t>Carol Weitzman, MD, FAAP, Yale University School of Medicine</a:t>
            </a:r>
          </a:p>
          <a:p>
            <a:r>
              <a:rPr lang="en-US" sz="1000" dirty="0">
                <a:solidFill>
                  <a:srgbClr val="604A7B"/>
                </a:solidFill>
              </a:rPr>
              <a:t>Jana Thomas, MPA, Porter Novelli</a:t>
            </a:r>
            <a:endParaRPr lang="en-US" sz="1000" dirty="0">
              <a:solidFill>
                <a:srgbClr val="898989"/>
              </a:solidFill>
            </a:endParaRPr>
          </a:p>
          <a:p>
            <a:endParaRPr lang="en-US" sz="1000" dirty="0">
              <a:solidFill>
                <a:srgbClr val="604A7B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11129-341D-48F2-B11D-794CD403FCDA}" type="datetimeFigureOut">
              <a:rPr lang="en-US"/>
              <a:pPr>
                <a:defRPr/>
              </a:pPr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12E9B-6645-4B88-87CB-2B6C390EB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5F51C-9F66-475F-9E93-301387F40E26}" type="datetimeFigureOut">
              <a:rPr lang="en-US"/>
              <a:pPr>
                <a:defRPr/>
              </a:pPr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E73DE6-9145-44CC-814F-6F254A4AF8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3FE1-C36E-42F7-BA0B-F6B697E58FA5}" type="datetimeFigureOut">
              <a:rPr lang="en-US"/>
              <a:pPr>
                <a:defRPr/>
              </a:pPr>
              <a:t>5/19/2015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4A661-14FC-4041-87C5-3AC57159B3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42C7-7ED0-413C-B55A-E6C0BD96E144}" type="datetimeFigureOut">
              <a:rPr lang="en-US"/>
              <a:pPr>
                <a:defRPr/>
              </a:pPr>
              <a:t>5/19/2015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AC4FB-9458-483C-A92B-1B419DB0A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A6915-695D-48CF-A82C-39E027B29A38}" type="datetimeFigureOut">
              <a:rPr lang="en-US"/>
              <a:pPr>
                <a:defRPr/>
              </a:pPr>
              <a:t>5/19/2015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5FDF6-7440-48FB-BF23-FF951E0F2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64A0A-A774-4329-B7D0-2A3CC1C7952F}" type="datetimeFigureOut">
              <a:rPr lang="en-US"/>
              <a:pPr>
                <a:defRPr/>
              </a:pPr>
              <a:t>5/19/2015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E7065-29D3-419E-97CF-C0BE770CDE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2286001"/>
          </a:xfr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buNone/>
              <a:defRPr lang="en-US" sz="3200" b="1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lang="en-US" sz="3200" b="1" kern="1200" dirty="0" smtClean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lang="en-US" sz="3200" b="1" kern="1200" dirty="0">
                <a:solidFill>
                  <a:srgbClr val="604A7B"/>
                </a:solidFill>
                <a:latin typeface="Arial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694CC-8C3F-4850-858E-030DE6F4AF57}" type="datetimeFigureOut">
              <a:rPr lang="en-US"/>
              <a:pPr>
                <a:defRPr/>
              </a:pPr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93610-BCB2-42B0-A522-5D8A56F161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4CC0951-4182-4AB5-B4A1-DC7EE2C6F0E8}" type="datetimeFigureOut">
              <a:rPr lang="en-US"/>
              <a:pPr>
                <a:defRPr/>
              </a:pPr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47C414-0731-48A1-AD7C-7B110FA3B5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CDC_AUT_Curriculum_PP#1B0DE.jpg                                0001A83F Oscar 1TB                      C4B9069E: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3"/>
          <p:cNvSpPr txBox="1">
            <a:spLocks noChangeArrowheads="1"/>
          </p:cNvSpPr>
          <p:nvPr userDrawn="1"/>
        </p:nvSpPr>
        <p:spPr bwMode="auto">
          <a:xfrm>
            <a:off x="457200" y="228600"/>
            <a:ext cx="632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 dirty="0">
                <a:solidFill>
                  <a:schemeClr val="bg1"/>
                </a:solidFill>
                <a:cs typeface="Arial" charset="0"/>
              </a:rPr>
              <a:t>Screening for </a:t>
            </a:r>
            <a:r>
              <a:rPr lang="en-US" sz="2000" dirty="0" smtClean="0">
                <a:solidFill>
                  <a:schemeClr val="bg1"/>
                </a:solidFill>
                <a:cs typeface="Arial" charset="0"/>
              </a:rPr>
              <a:t>Autism Spectrum Disorder </a:t>
            </a:r>
            <a:endParaRPr lang="en-US" sz="1400" dirty="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1" name="Text Box 4"/>
          <p:cNvSpPr txBox="1">
            <a:spLocks noChangeArrowheads="1"/>
          </p:cNvSpPr>
          <p:nvPr userDrawn="1"/>
        </p:nvSpPr>
        <p:spPr bwMode="auto">
          <a:xfrm>
            <a:off x="457200" y="6288088"/>
            <a:ext cx="2362200" cy="530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750" dirty="0">
                <a:solidFill>
                  <a:schemeClr val="bg1"/>
                </a:solidFill>
              </a:rPr>
              <a:t>Autism Case Training</a:t>
            </a:r>
            <a:r>
              <a:rPr lang="en-US" sz="750" dirty="0" smtClean="0">
                <a:solidFill>
                  <a:schemeClr val="bg1"/>
                </a:solidFill>
              </a:rPr>
              <a:t>:</a:t>
            </a:r>
          </a:p>
          <a:p>
            <a:pPr algn="ctr" eaLnBrk="0" hangingPunct="0"/>
            <a:r>
              <a:rPr lang="en-US" sz="750" dirty="0" smtClean="0">
                <a:solidFill>
                  <a:schemeClr val="bg1"/>
                </a:solidFill>
              </a:rPr>
              <a:t>A Developmental-Behavioral </a:t>
            </a:r>
            <a:r>
              <a:rPr lang="en-US" sz="750" dirty="0">
                <a:solidFill>
                  <a:schemeClr val="bg1"/>
                </a:solidFill>
              </a:rPr>
              <a:t>Pediatrics Curriculum</a:t>
            </a:r>
          </a:p>
          <a:p>
            <a:pPr algn="ctr" eaLnBrk="0" hangingPunct="0">
              <a:spcBef>
                <a:spcPct val="50000"/>
              </a:spcBef>
            </a:pP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7010400" y="65690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87826D9-130A-42B1-8534-3369E67A7E1F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60" r:id="rId9"/>
    <p:sldLayoutId id="2147483656" r:id="rId10"/>
    <p:sldLayoutId id="2147483657" r:id="rId11"/>
    <p:sldLayoutId id="2147483658" r:id="rId12"/>
    <p:sldLayoutId id="2147483659" r:id="rId13"/>
    <p:sldLayoutId id="2147483662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Part III - Epilogue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dirty="0" smtClean="0"/>
              <a:t>Matthew’s and Claudia’s parents return for the follow-up appointment…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1"/>
            <a:ext cx="8229600" cy="2286000"/>
          </a:xfrm>
        </p:spPr>
        <p:txBody>
          <a:bodyPr/>
          <a:lstStyle/>
          <a:p>
            <a:pPr algn="ctr">
              <a:spcBef>
                <a:spcPct val="0"/>
              </a:spcBef>
              <a:buNone/>
            </a:pPr>
            <a:r>
              <a:rPr lang="en-US" b="1" dirty="0">
                <a:solidFill>
                  <a:srgbClr val="604A7B"/>
                </a:solidFill>
                <a:latin typeface="Arial" charset="0"/>
                <a:cs typeface="+mn-cs"/>
              </a:rPr>
              <a:t>How would you apply the information in this case?</a:t>
            </a:r>
            <a:br>
              <a:rPr lang="en-US" b="1" dirty="0">
                <a:solidFill>
                  <a:srgbClr val="604A7B"/>
                </a:solidFill>
                <a:latin typeface="Arial" charset="0"/>
                <a:cs typeface="+mn-cs"/>
              </a:rPr>
            </a:br>
            <a:r>
              <a:rPr lang="en-US" b="1" dirty="0">
                <a:solidFill>
                  <a:srgbClr val="604A7B"/>
                </a:solidFill>
                <a:latin typeface="Arial" charset="0"/>
                <a:cs typeface="+mn-cs"/>
              </a:rPr>
              <a:t/>
            </a:r>
            <a:br>
              <a:rPr lang="en-US" b="1" dirty="0">
                <a:solidFill>
                  <a:srgbClr val="604A7B"/>
                </a:solidFill>
                <a:latin typeface="Arial" charset="0"/>
                <a:cs typeface="+mn-cs"/>
              </a:rPr>
            </a:br>
            <a:r>
              <a:rPr lang="en-US" b="1" dirty="0">
                <a:solidFill>
                  <a:srgbClr val="604A7B"/>
                </a:solidFill>
                <a:latin typeface="Arial" charset="0"/>
                <a:cs typeface="+mn-cs"/>
              </a:rPr>
              <a:t>What did you learn through this case?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/>
              <a:t>Post-Learning Exercise</a:t>
            </a:r>
            <a:endParaRPr lang="en-US" dirty="0"/>
          </a:p>
        </p:txBody>
      </p:sp>
      <p:graphicFrame>
        <p:nvGraphicFramePr>
          <p:cNvPr id="4" name="Content Placeholder 3" descr="Six suggested follow-up exercises to help participants become familiar with M-CHAT-R" title="Suggested exercises for using M-CHAT-R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9198503"/>
              </p:ext>
            </p:extLst>
          </p:nvPr>
        </p:nvGraphicFramePr>
        <p:xfrm>
          <a:off x="457200" y="2057400"/>
          <a:ext cx="8229600" cy="4114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3" descr="Communicating Concerns, a suggested case to follow Screening for Autism Spectrum Disorder" title="Suggested follow-up case"/>
          <p:cNvSpPr txBox="1">
            <a:spLocks/>
          </p:cNvSpPr>
          <p:nvPr/>
        </p:nvSpPr>
        <p:spPr bwMode="auto">
          <a:xfrm>
            <a:off x="457200" y="8382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sz="4400">
              <a:latin typeface="Calibri" pitchFamily="34" charset="0"/>
            </a:endParaRPr>
          </a:p>
        </p:txBody>
      </p:sp>
      <p:sp>
        <p:nvSpPr>
          <p:cNvPr id="24578" name="TextBox 5" descr="Title, Screening for Autism Spectrum Disorder" title="Slide Header"/>
          <p:cNvSpPr txBox="1">
            <a:spLocks noChangeArrowheads="1"/>
          </p:cNvSpPr>
          <p:nvPr/>
        </p:nvSpPr>
        <p:spPr bwMode="auto">
          <a:xfrm>
            <a:off x="457200" y="228600"/>
            <a:ext cx="632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24579" name="Text Box 4" descr="Course title, Autism Case Training" title="Slide Footer"/>
          <p:cNvSpPr txBox="1">
            <a:spLocks noChangeArrowheads="1"/>
          </p:cNvSpPr>
          <p:nvPr/>
        </p:nvSpPr>
        <p:spPr bwMode="auto">
          <a:xfrm>
            <a:off x="457200" y="6248400"/>
            <a:ext cx="23622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24581" name="TextBox 3"/>
          <p:cNvSpPr txBox="1">
            <a:spLocks noChangeArrowheads="1"/>
          </p:cNvSpPr>
          <p:nvPr/>
        </p:nvSpPr>
        <p:spPr bwMode="auto">
          <a:xfrm>
            <a:off x="457200" y="228600"/>
            <a:ext cx="632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chemeClr val="bg1"/>
                </a:solidFill>
              </a:rPr>
              <a:t>Screening for Autism</a:t>
            </a:r>
          </a:p>
        </p:txBody>
      </p:sp>
      <p:graphicFrame>
        <p:nvGraphicFramePr>
          <p:cNvPr id="9" name="Diagram 8" descr="Two suggested goals for next case, Communicating Concerns" title="Suggested goals for follow-up case"/>
          <p:cNvGraphicFramePr/>
          <p:nvPr>
            <p:extLst>
              <p:ext uri="{D42A27DB-BD31-4B8C-83A1-F6EECF244321}">
                <p14:modId xmlns:p14="http://schemas.microsoft.com/office/powerpoint/2010/main" val="980120626"/>
              </p:ext>
            </p:extLst>
          </p:nvPr>
        </p:nvGraphicFramePr>
        <p:xfrm>
          <a:off x="914400" y="2133600"/>
          <a:ext cx="6934200" cy="332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6218"/>
            <a:ext cx="8229600" cy="762000"/>
          </a:xfrm>
        </p:spPr>
        <p:txBody>
          <a:bodyPr/>
          <a:lstStyle/>
          <a:p>
            <a:r>
              <a:rPr lang="en-US" sz="2800" dirty="0"/>
              <a:t>Potential Next Case: Communicating Concerns: Screening and Diagnosis Results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Perform autism spectrum disorder specific screening as recommended by the AAP.</a:t>
            </a:r>
            <a:endParaRPr lang="en-US" sz="2800" dirty="0" smtClean="0"/>
          </a:p>
          <a:p>
            <a:pPr lvl="1"/>
            <a:r>
              <a:rPr lang="en-US" dirty="0" smtClean="0"/>
              <a:t>Review the AAP guidelines on ASD screening. </a:t>
            </a:r>
            <a:endParaRPr lang="en-US" sz="2400" dirty="0" smtClean="0"/>
          </a:p>
          <a:p>
            <a:pPr lvl="1"/>
            <a:r>
              <a:rPr lang="en-US" dirty="0" smtClean="0"/>
              <a:t>Discuss the importance of ASD screening as part of developmental surveillance.</a:t>
            </a:r>
            <a:endParaRPr lang="en-US" sz="2400" dirty="0" smtClean="0"/>
          </a:p>
          <a:p>
            <a:pPr lvl="1"/>
            <a:r>
              <a:rPr lang="en-US" dirty="0" smtClean="0"/>
              <a:t>Choose an appropriate screening tool. </a:t>
            </a:r>
            <a:endParaRPr lang="en-US" sz="2400" dirty="0" smtClean="0"/>
          </a:p>
          <a:p>
            <a:pPr lvl="1"/>
            <a:r>
              <a:rPr lang="en-US" dirty="0" smtClean="0"/>
              <a:t>Administer and score a screening tool correctly.</a:t>
            </a:r>
            <a:endParaRPr lang="en-US" sz="2400" dirty="0" smtClean="0"/>
          </a:p>
          <a:p>
            <a:pPr>
              <a:buNone/>
            </a:pPr>
            <a:r>
              <a:rPr lang="en-US" i="1" dirty="0" smtClean="0"/>
              <a:t>	</a:t>
            </a:r>
            <a:endParaRPr lang="en-US" sz="2800" dirty="0" smtClean="0"/>
          </a:p>
          <a:p>
            <a:pPr marL="514350" indent="-514350">
              <a:buNone/>
            </a:pPr>
            <a:r>
              <a:rPr lang="en-US" i="1" dirty="0" smtClean="0"/>
              <a:t>2.	Develop an appropriate management plan based on ASD screening results. </a:t>
            </a:r>
            <a:endParaRPr lang="en-US" sz="2800" dirty="0" smtClean="0"/>
          </a:p>
          <a:p>
            <a:pPr lvl="1"/>
            <a:r>
              <a:rPr lang="en-US" dirty="0" smtClean="0"/>
              <a:t>Interpret screening results correctly.</a:t>
            </a:r>
            <a:endParaRPr lang="en-US" sz="2400" dirty="0" smtClean="0"/>
          </a:p>
          <a:p>
            <a:pPr lvl="1"/>
            <a:r>
              <a:rPr lang="en-US" dirty="0" smtClean="0"/>
              <a:t>Explain the results of screening to parents.</a:t>
            </a:r>
            <a:endParaRPr lang="en-US" sz="2400" dirty="0" smtClean="0"/>
          </a:p>
          <a:p>
            <a:pPr lvl="1"/>
            <a:r>
              <a:rPr lang="en-US" dirty="0" smtClean="0"/>
              <a:t>Formulate an appropriate plan of care based on screening results.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2" descr="Beginning of the case study" title="Part I introduction"/>
          <p:cNvSpPr txBox="1">
            <a:spLocks/>
          </p:cNvSpPr>
          <p:nvPr/>
        </p:nvSpPr>
        <p:spPr bwMode="auto">
          <a:xfrm>
            <a:off x="485633" y="2133600"/>
            <a:ext cx="82296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dirty="0"/>
              <a:t>While seeing patients at a community clinic, you meet with Matthew…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2800" dirty="0"/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2800" dirty="0">
              <a:latin typeface="Calibri" pitchFamily="34" charset="0"/>
            </a:endParaRPr>
          </a:p>
        </p:txBody>
      </p:sp>
      <p:sp>
        <p:nvSpPr>
          <p:cNvPr id="15363" name="TextBox 3" descr="Title, Screening for Autism Spectrum Disorder" title="Slide header"/>
          <p:cNvSpPr txBox="1">
            <a:spLocks noChangeArrowheads="1"/>
          </p:cNvSpPr>
          <p:nvPr/>
        </p:nvSpPr>
        <p:spPr bwMode="auto">
          <a:xfrm>
            <a:off x="457200" y="228600"/>
            <a:ext cx="6324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endParaRPr lang="en-US" sz="14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5364" name="Text Box 4" descr="Course title: Autism Case Training" title="Slide footer"/>
          <p:cNvSpPr txBox="1">
            <a:spLocks noChangeArrowheads="1"/>
          </p:cNvSpPr>
          <p:nvPr/>
        </p:nvSpPr>
        <p:spPr bwMode="auto">
          <a:xfrm>
            <a:off x="457200" y="6248400"/>
            <a:ext cx="23622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endParaRPr lang="en-US" sz="1200">
              <a:solidFill>
                <a:schemeClr val="bg1"/>
              </a:solidFill>
            </a:endParaRPr>
          </a:p>
          <a:p>
            <a:pPr algn="ctr" eaLnBrk="0" hangingPunct="0">
              <a:spcBef>
                <a:spcPct val="50000"/>
              </a:spcBef>
            </a:pP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5366" name="TextBox 3" descr="Module title" title="Screening for Autism Spectrum Disorder"/>
          <p:cNvSpPr txBox="1">
            <a:spLocks noChangeArrowheads="1"/>
          </p:cNvSpPr>
          <p:nvPr/>
        </p:nvSpPr>
        <p:spPr bwMode="auto">
          <a:xfrm>
            <a:off x="457200" y="228600"/>
            <a:ext cx="632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2000">
                <a:solidFill>
                  <a:schemeClr val="bg1"/>
                </a:solidFill>
              </a:rPr>
              <a:t>Screening for Autism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5633" y="625475"/>
            <a:ext cx="8229600" cy="1143000"/>
          </a:xfrm>
        </p:spPr>
        <p:txBody>
          <a:bodyPr/>
          <a:lstStyle/>
          <a:p>
            <a:r>
              <a:rPr lang="en-US" dirty="0" smtClean="0"/>
              <a:t>Part 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2" name="Content Placeholder 1" descr="Follow up question to Part I introduction" title="Question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endParaRPr lang="en-US" dirty="0" smtClean="0"/>
          </a:p>
          <a:p>
            <a:pPr algn="ctr">
              <a:spcBef>
                <a:spcPct val="0"/>
              </a:spcBef>
              <a:buNone/>
            </a:pPr>
            <a:r>
              <a:rPr lang="en-US" b="1" dirty="0">
                <a:solidFill>
                  <a:srgbClr val="604A7B"/>
                </a:solidFill>
                <a:latin typeface="Arial" charset="0"/>
                <a:cs typeface="+mn-cs"/>
              </a:rPr>
              <a:t>What stands out to you about Matthew and/or Claudia?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prstClr val="black"/>
                </a:solidFill>
              </a:rPr>
              <a:t>Case Study Part I Activity: </a:t>
            </a:r>
            <a:br>
              <a:rPr lang="en-US" sz="3600" dirty="0" smtClean="0">
                <a:solidFill>
                  <a:prstClr val="black"/>
                </a:solidFill>
              </a:rPr>
            </a:br>
            <a:r>
              <a:rPr lang="en-US" sz="3600" dirty="0" smtClean="0">
                <a:solidFill>
                  <a:prstClr val="black"/>
                </a:solidFill>
              </a:rPr>
              <a:t>Scoring the M-CHAT-R Screener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en-US" sz="2800" dirty="0" smtClean="0">
                <a:solidFill>
                  <a:srgbClr val="000000"/>
                </a:solidFill>
              </a:rPr>
              <a:t>Please score </a:t>
            </a:r>
            <a:r>
              <a:rPr lang="en-US" sz="2800" dirty="0" smtClean="0">
                <a:solidFill>
                  <a:srgbClr val="000000"/>
                </a:solidFill>
              </a:rPr>
              <a:t>Matthew’s </a:t>
            </a:r>
            <a:r>
              <a:rPr lang="en-US" sz="2800" dirty="0" smtClean="0">
                <a:solidFill>
                  <a:srgbClr val="000000"/>
                </a:solidFill>
              </a:rPr>
              <a:t>and/or Claudia’s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000000"/>
                </a:solidFill>
              </a:rPr>
              <a:t> </a:t>
            </a:r>
            <a:r>
              <a:rPr lang="en-US" sz="2800" dirty="0" smtClean="0">
                <a:solidFill>
                  <a:srgbClr val="000000"/>
                </a:solidFill>
              </a:rPr>
              <a:t>   M-CHAT-R forms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2819400"/>
          </a:xfrm>
        </p:spPr>
        <p:txBody>
          <a:bodyPr/>
          <a:lstStyle/>
          <a:p>
            <a:endParaRPr lang="en-US" dirty="0" smtClean="0"/>
          </a:p>
          <a:p>
            <a:pPr algn="ctr">
              <a:spcBef>
                <a:spcPct val="0"/>
              </a:spcBef>
              <a:buNone/>
            </a:pPr>
            <a:r>
              <a:rPr lang="en-US" b="1" dirty="0">
                <a:solidFill>
                  <a:srgbClr val="604A7B"/>
                </a:solidFill>
                <a:latin typeface="Arial" charset="0"/>
                <a:cs typeface="+mn-cs"/>
              </a:rPr>
              <a:t>What would you do next?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Part II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smtClean="0"/>
              <a:t>Matthew’s and Claudia’s caregivers complete the M-CHAT-R questionnaire…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37519"/>
            <a:ext cx="8229600" cy="3382963"/>
          </a:xfrm>
        </p:spPr>
        <p:txBody>
          <a:bodyPr/>
          <a:lstStyle/>
          <a:p>
            <a:endParaRPr lang="en-US" dirty="0" smtClean="0"/>
          </a:p>
          <a:p>
            <a:pPr algn="ctr">
              <a:spcBef>
                <a:spcPct val="0"/>
              </a:spcBef>
              <a:buNone/>
            </a:pPr>
            <a:r>
              <a:rPr lang="en-US" b="1" dirty="0">
                <a:solidFill>
                  <a:srgbClr val="604A7B"/>
                </a:solidFill>
                <a:latin typeface="Arial" charset="0"/>
                <a:cs typeface="+mn-cs"/>
              </a:rPr>
              <a:t>What stands out to you about Matthew and/or Claudia?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/>
          <a:lstStyle/>
          <a:p>
            <a:r>
              <a:rPr lang="en-US" sz="3600" dirty="0" smtClean="0">
                <a:solidFill>
                  <a:prstClr val="black"/>
                </a:solidFill>
              </a:rPr>
              <a:t>Case Study Part II Activity: </a:t>
            </a:r>
            <a:br>
              <a:rPr lang="en-US" sz="3600" dirty="0" smtClean="0">
                <a:solidFill>
                  <a:prstClr val="black"/>
                </a:solidFill>
              </a:rPr>
            </a:br>
            <a:r>
              <a:rPr lang="en-US" sz="3600" dirty="0" smtClean="0">
                <a:solidFill>
                  <a:prstClr val="black"/>
                </a:solidFill>
              </a:rPr>
              <a:t>M-CHAT-R Follow-Up Interview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16363"/>
          </a:xfrm>
        </p:spPr>
        <p:txBody>
          <a:bodyPr/>
          <a:lstStyle/>
          <a:p>
            <a:r>
              <a:rPr lang="en-US" sz="2800" dirty="0" smtClean="0">
                <a:solidFill>
                  <a:srgbClr val="000000"/>
                </a:solidFill>
              </a:rPr>
              <a:t>Please score Matthew and/or Claudia’s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0000"/>
                </a:solidFill>
              </a:rPr>
              <a:t>     </a:t>
            </a:r>
            <a:r>
              <a:rPr lang="en-US" sz="2800" dirty="0" smtClean="0">
                <a:solidFill>
                  <a:srgbClr val="000000"/>
                </a:solidFill>
              </a:rPr>
              <a:t>M-CHAT-R </a:t>
            </a:r>
            <a:r>
              <a:rPr lang="en-US" sz="2800" dirty="0" smtClean="0">
                <a:solidFill>
                  <a:srgbClr val="000000"/>
                </a:solidFill>
              </a:rPr>
              <a:t>Follow-Up forms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</TotalTime>
  <Words>337</Words>
  <Application>Microsoft Office PowerPoint</Application>
  <PresentationFormat>On-screen Show (4:3)</PresentationFormat>
  <Paragraphs>48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Learning Objectives</vt:lpstr>
      <vt:lpstr>Part I</vt:lpstr>
      <vt:lpstr>Question</vt:lpstr>
      <vt:lpstr>Case Study Part I Activity:  Scoring the M-CHAT-R Screener</vt:lpstr>
      <vt:lpstr>Question</vt:lpstr>
      <vt:lpstr> Part II </vt:lpstr>
      <vt:lpstr>Question</vt:lpstr>
      <vt:lpstr>Case Study Part II Activity:  M-CHAT-R Follow-Up Interview</vt:lpstr>
      <vt:lpstr>Part III - Epilogue</vt:lpstr>
      <vt:lpstr>Questions</vt:lpstr>
      <vt:lpstr>Post-Learning Exercise</vt:lpstr>
      <vt:lpstr>Potential Next Case: Communicating Concerns: Screening and Diagnosis Results </vt:lpstr>
      <vt:lpstr>PowerPoint Presentation</vt:lpstr>
    </vt:vector>
  </TitlesOfParts>
  <Company>Porter Novelli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rashida harrington</dc:creator>
  <cp:lastModifiedBy>Patrick Mahoney</cp:lastModifiedBy>
  <cp:revision>67</cp:revision>
  <dcterms:created xsi:type="dcterms:W3CDTF">2010-11-08T15:42:49Z</dcterms:created>
  <dcterms:modified xsi:type="dcterms:W3CDTF">2015-05-19T18:06:38Z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