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80" r:id="rId2"/>
    <p:sldId id="279" r:id="rId3"/>
    <p:sldId id="259" r:id="rId4"/>
    <p:sldId id="274" r:id="rId5"/>
    <p:sldId id="261" r:id="rId6"/>
    <p:sldId id="268" r:id="rId7"/>
    <p:sldId id="275" r:id="rId8"/>
    <p:sldId id="276" r:id="rId9"/>
    <p:sldId id="277" r:id="rId10"/>
    <p:sldId id="265" r:id="rId11"/>
    <p:sldId id="278" r:id="rId12"/>
    <p:sldId id="281" r:id="rId13"/>
    <p:sldId id="282" r:id="rId14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17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0030E-07B2-4AFD-AAE5-FB4683157D3B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2D32C34-7371-456B-81D8-E1A204F18333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Case Goals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16461D50-465D-4439-92BA-FE43740D173C}" type="parTrans" cxnId="{95F26BB8-B7C1-4670-AB11-45695EF3C93A}">
      <dgm:prSet/>
      <dgm:spPr/>
      <dgm:t>
        <a:bodyPr/>
        <a:lstStyle/>
        <a:p>
          <a:endParaRPr lang="en-US"/>
        </a:p>
      </dgm:t>
    </dgm:pt>
    <dgm:pt modelId="{5CF20AF8-49F4-42F8-AA5B-F06DF7E59893}" type="sibTrans" cxnId="{95F26BB8-B7C1-4670-AB11-45695EF3C93A}">
      <dgm:prSet/>
      <dgm:spPr/>
      <dgm:t>
        <a:bodyPr/>
        <a:lstStyle/>
        <a:p>
          <a:endParaRPr lang="en-US"/>
        </a:p>
      </dgm:t>
    </dgm:pt>
    <dgm:pt modelId="{1C89E8E0-35A2-4F8E-8345-ADC661FBC5EA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Evaluate the etiology of changes to behavior and functioning in children with ASD and describe strategies to analyze the changes.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7A3BC4F3-B9CE-483B-8F8B-1D049143EDDE}" type="parTrans" cxnId="{19EDB2ED-5CD8-4C6C-B84B-A036D119FB1D}">
      <dgm:prSet/>
      <dgm:spPr/>
      <dgm:t>
        <a:bodyPr/>
        <a:lstStyle/>
        <a:p>
          <a:endParaRPr lang="en-US"/>
        </a:p>
      </dgm:t>
    </dgm:pt>
    <dgm:pt modelId="{61488066-897E-4DDD-941D-182B3CB764E8}" type="sibTrans" cxnId="{19EDB2ED-5CD8-4C6C-B84B-A036D119FB1D}">
      <dgm:prSet/>
      <dgm:spPr/>
      <dgm:t>
        <a:bodyPr/>
        <a:lstStyle/>
        <a:p>
          <a:endParaRPr lang="en-US"/>
        </a:p>
      </dgm:t>
    </dgm:pt>
    <dgm:pt modelId="{8B3C1098-7CFC-45FE-9847-CC2110521A15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Develop knowledge regarding specific options to treat maladaptive behaviors in children with ASD.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CD339580-3564-48E3-9E36-32DB010B1F39}" type="parTrans" cxnId="{FBD2CCC1-DC2D-4BF9-8F21-61CE0FA51026}">
      <dgm:prSet/>
      <dgm:spPr/>
      <dgm:t>
        <a:bodyPr/>
        <a:lstStyle/>
        <a:p>
          <a:endParaRPr lang="en-US"/>
        </a:p>
      </dgm:t>
    </dgm:pt>
    <dgm:pt modelId="{70C0249B-9383-4746-AE6B-AC157184AF98}" type="sibTrans" cxnId="{FBD2CCC1-DC2D-4BF9-8F21-61CE0FA51026}">
      <dgm:prSet/>
      <dgm:spPr/>
      <dgm:t>
        <a:bodyPr/>
        <a:lstStyle/>
        <a:p>
          <a:endParaRPr lang="en-US"/>
        </a:p>
      </dgm:t>
    </dgm:pt>
    <dgm:pt modelId="{8EFD9171-6A4E-4655-B48D-0C91E4234FFE}" type="pres">
      <dgm:prSet presAssocID="{DE20030E-07B2-4AFD-AAE5-FB4683157D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C7AF5E-747A-4771-85CB-3092BF7C1B0C}" type="pres">
      <dgm:prSet presAssocID="{D2D32C34-7371-456B-81D8-E1A204F1833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E415C-3515-41C5-9D58-40CCE00668C0}" type="pres">
      <dgm:prSet presAssocID="{D2D32C34-7371-456B-81D8-E1A204F1833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DC9464-A4D3-4505-ACB7-B3FB46E6A318}" type="presOf" srcId="{1C89E8E0-35A2-4F8E-8345-ADC661FBC5EA}" destId="{BF5E415C-3515-41C5-9D58-40CCE00668C0}" srcOrd="0" destOrd="0" presId="urn:microsoft.com/office/officeart/2005/8/layout/vList2"/>
    <dgm:cxn modelId="{FBD2CCC1-DC2D-4BF9-8F21-61CE0FA51026}" srcId="{D2D32C34-7371-456B-81D8-E1A204F18333}" destId="{8B3C1098-7CFC-45FE-9847-CC2110521A15}" srcOrd="1" destOrd="0" parTransId="{CD339580-3564-48E3-9E36-32DB010B1F39}" sibTransId="{70C0249B-9383-4746-AE6B-AC157184AF98}"/>
    <dgm:cxn modelId="{804A94FE-2B4C-459D-9E70-C92C58CE7D32}" type="presOf" srcId="{D2D32C34-7371-456B-81D8-E1A204F18333}" destId="{B8C7AF5E-747A-4771-85CB-3092BF7C1B0C}" srcOrd="0" destOrd="0" presId="urn:microsoft.com/office/officeart/2005/8/layout/vList2"/>
    <dgm:cxn modelId="{C468934B-70EF-47DC-B6C0-C06CA40A81B1}" type="presOf" srcId="{8B3C1098-7CFC-45FE-9847-CC2110521A15}" destId="{BF5E415C-3515-41C5-9D58-40CCE00668C0}" srcOrd="0" destOrd="1" presId="urn:microsoft.com/office/officeart/2005/8/layout/vList2"/>
    <dgm:cxn modelId="{95F26BB8-B7C1-4670-AB11-45695EF3C93A}" srcId="{DE20030E-07B2-4AFD-AAE5-FB4683157D3B}" destId="{D2D32C34-7371-456B-81D8-E1A204F18333}" srcOrd="0" destOrd="0" parTransId="{16461D50-465D-4439-92BA-FE43740D173C}" sibTransId="{5CF20AF8-49F4-42F8-AA5B-F06DF7E59893}"/>
    <dgm:cxn modelId="{29E35822-86F9-4785-B389-81695FC0CEF0}" type="presOf" srcId="{DE20030E-07B2-4AFD-AAE5-FB4683157D3B}" destId="{8EFD9171-6A4E-4655-B48D-0C91E4234FFE}" srcOrd="0" destOrd="0" presId="urn:microsoft.com/office/officeart/2005/8/layout/vList2"/>
    <dgm:cxn modelId="{19EDB2ED-5CD8-4C6C-B84B-A036D119FB1D}" srcId="{D2D32C34-7371-456B-81D8-E1A204F18333}" destId="{1C89E8E0-35A2-4F8E-8345-ADC661FBC5EA}" srcOrd="0" destOrd="0" parTransId="{7A3BC4F3-B9CE-483B-8F8B-1D049143EDDE}" sibTransId="{61488066-897E-4DDD-941D-182B3CB764E8}"/>
    <dgm:cxn modelId="{7FB9E9C6-45E8-4309-98E6-E29ACBF9256E}" type="presParOf" srcId="{8EFD9171-6A4E-4655-B48D-0C91E4234FFE}" destId="{B8C7AF5E-747A-4771-85CB-3092BF7C1B0C}" srcOrd="0" destOrd="0" presId="urn:microsoft.com/office/officeart/2005/8/layout/vList2"/>
    <dgm:cxn modelId="{CF9AC9E4-9227-49A4-B0EF-E3E85D5B1E86}" type="presParOf" srcId="{8EFD9171-6A4E-4655-B48D-0C91E4234FFE}" destId="{BF5E415C-3515-41C5-9D58-40CCE00668C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0941-1C16-42EE-9935-15E695681EAA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4104F-447B-46C5-A3D3-0F21EBA1F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38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895600"/>
            <a:ext cx="9144000" cy="396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B7A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DC_AUT_Curriculum_PP#1B0DD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2" cstate="print"/>
          <a:srcRect l="22496" t="21106" r="22513" b="23883"/>
          <a:stretch>
            <a:fillRect/>
          </a:stretch>
        </p:blipFill>
        <p:spPr bwMode="auto">
          <a:xfrm>
            <a:off x="2971800" y="76200"/>
            <a:ext cx="2819400" cy="202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0" y="502920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Authors</a:t>
            </a:r>
            <a:endParaRPr lang="en-US" sz="11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Jennifer </a:t>
            </a:r>
            <a:r>
              <a:rPr lang="en-US" sz="11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Ehrhardt</a:t>
            </a: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, MD, Children’s Hospital Boston, Harvard Medical School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Carolyn </a:t>
            </a:r>
            <a:r>
              <a:rPr lang="en-US" sz="11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Bridgemohan</a:t>
            </a: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, MD, Children’s Hospital Boston, Harvard Medical School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Lynne Huffman, MD, Lucile Packard Children’s Hospital, Stanford University School of Medicine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Irene </a:t>
            </a:r>
            <a:r>
              <a:rPr lang="en-US" sz="11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Loe</a:t>
            </a: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, MD, Lucile Packard Children’s Hospital, Stanford University School of Medicine</a:t>
            </a:r>
          </a:p>
          <a:p>
            <a:pPr algn="ctr"/>
            <a:endParaRPr lang="en-US" sz="11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en-US" sz="1100" b="1" dirty="0" smtClean="0">
                <a:solidFill>
                  <a:schemeClr val="tx1"/>
                </a:solidFill>
                <a:cs typeface="Arial" charset="0"/>
              </a:rPr>
              <a:t>Editors</a:t>
            </a:r>
            <a:endParaRPr lang="en-US" sz="1100" b="1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Georgina Peacock, MD, MPH, National Center on Birth Defects and Developmental Disabilities, Centers for Disease Control and Prevention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Carol Weitzman,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MD, Yale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University School of Medicine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Jana Thomas, MPA, Porter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Novelli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381000" y="2209800"/>
            <a:ext cx="8305801" cy="2590800"/>
          </a:xfrm>
          <a:prstGeom prst="roundRect">
            <a:avLst/>
          </a:prstGeom>
          <a:solidFill>
            <a:srgbClr val="5A3DA3"/>
          </a:solidFill>
          <a:ln>
            <a:solidFill>
              <a:srgbClr val="A0A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u="none" dirty="0" smtClean="0">
                <a:latin typeface="+mj-lt"/>
                <a:cs typeface="Arial" pitchFamily="34" charset="0"/>
              </a:rPr>
              <a:t>Early Intervention and Education</a:t>
            </a:r>
          </a:p>
          <a:p>
            <a:pPr algn="ctr"/>
            <a:r>
              <a:rPr lang="en-US" sz="2800" b="0" i="0" dirty="0" smtClean="0">
                <a:latin typeface="+mj-lt"/>
                <a:cs typeface="Arial" pitchFamily="34" charset="0"/>
              </a:rPr>
              <a:t>Autism Case Training: </a:t>
            </a:r>
          </a:p>
          <a:p>
            <a:pPr algn="ctr"/>
            <a:r>
              <a:rPr lang="en-US" sz="2800" b="0" i="0" dirty="0" smtClean="0">
                <a:latin typeface="+mj-lt"/>
                <a:cs typeface="Arial" pitchFamily="34" charset="0"/>
              </a:rPr>
              <a:t>A Developmental-Behavioral Pediatrics </a:t>
            </a:r>
            <a:r>
              <a:rPr lang="en-US" sz="2800" b="0" i="0" kern="1200" dirty="0" smtClean="0">
                <a:solidFill>
                  <a:schemeClr val="lt1"/>
                </a:solidFill>
                <a:latin typeface="+mn-lt"/>
                <a:ea typeface="+mn-ea"/>
                <a:cs typeface="Arial" pitchFamily="34" charset="0"/>
              </a:rPr>
              <a:t>Curriculum</a:t>
            </a:r>
            <a:endParaRPr lang="en-US" sz="2800" b="0" i="0" dirty="0" smtClean="0">
              <a:latin typeface="+mj-lt"/>
              <a:cs typeface="Arial" pitchFamily="34" charset="0"/>
            </a:endParaRPr>
          </a:p>
        </p:txBody>
      </p:sp>
      <p:cxnSp>
        <p:nvCxnSpPr>
          <p:cNvPr id="8" name="Straight Connector 7"/>
          <p:cNvCxnSpPr>
            <a:endCxn id="5" idx="1"/>
          </p:cNvCxnSpPr>
          <p:nvPr userDrawn="1"/>
        </p:nvCxnSpPr>
        <p:spPr>
          <a:xfrm>
            <a:off x="0" y="3505200"/>
            <a:ext cx="381000" cy="0"/>
          </a:xfrm>
          <a:prstGeom prst="line">
            <a:avLst/>
          </a:prstGeom>
          <a:ln w="57150" cmpd="sng">
            <a:solidFill>
              <a:srgbClr val="5A3DA3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3"/>
          </p:cNvCxnSpPr>
          <p:nvPr userDrawn="1"/>
        </p:nvCxnSpPr>
        <p:spPr>
          <a:xfrm>
            <a:off x="8686801" y="3505200"/>
            <a:ext cx="457199" cy="0"/>
          </a:xfrm>
          <a:prstGeom prst="line">
            <a:avLst/>
          </a:prstGeom>
          <a:ln w="57150" cmpd="sng">
            <a:solidFill>
              <a:srgbClr val="5A3DA3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F4AC4-DA79-415E-88B0-3676D13F42B3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4999-E359-4880-807E-AB6FE62D9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EC707-28BB-4E09-9401-E23A7EDD926C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2764-441A-492D-9D7A-E0C1FB8E5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ABFB-C256-4049-8D3F-A11AAA65B0B3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E5721-D205-4B43-A19F-062286CBE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BDDD_text_locku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52600" y="2057400"/>
            <a:ext cx="5198880" cy="145694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1828800" y="3657600"/>
            <a:ext cx="5257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rtl="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500" b="0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Developed in partnership</a:t>
            </a:r>
            <a:r>
              <a:rPr lang="en-US" sz="1500" b="0" kern="1200" baseline="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 with</a:t>
            </a:r>
            <a:endParaRPr lang="en-US" sz="1500" b="0" kern="1200" dirty="0" smtClean="0">
              <a:solidFill>
                <a:srgbClr val="604A7B"/>
              </a:solidFill>
              <a:latin typeface="Arial" charset="0"/>
              <a:ea typeface="+mn-ea"/>
              <a:cs typeface="+mn-cs"/>
            </a:endParaRPr>
          </a:p>
          <a:p>
            <a:pPr marL="342900" lvl="0" indent="-342900" algn="ctr" rtl="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500" b="0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Health Resources and Services Administration</a:t>
            </a:r>
          </a:p>
          <a:p>
            <a:pPr marL="342900" lvl="0" indent="-342900" algn="ctr" rtl="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500" b="0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Maternal and Child Health Bureau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DBA72-BFA6-4B33-9089-49921D6ADBB6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81F35-6C98-4577-B0B6-729896E58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CDC_AUT_Curriculum_PP#1B0DD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2" cstate="print"/>
          <a:srcRect l="22496" t="21106" r="22513" b="23883"/>
          <a:stretch>
            <a:fillRect/>
          </a:stretch>
        </p:blipFill>
        <p:spPr bwMode="auto">
          <a:xfrm>
            <a:off x="2286000" y="10668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533400" y="4495800"/>
            <a:ext cx="8305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solidFill>
                  <a:srgbClr val="604A7B"/>
                </a:solidFill>
              </a:rPr>
              <a:t>Authors:</a:t>
            </a:r>
          </a:p>
          <a:p>
            <a:r>
              <a:rPr lang="en-US" sz="1000" dirty="0">
                <a:solidFill>
                  <a:srgbClr val="604A7B"/>
                </a:solidFill>
              </a:rPr>
              <a:t>Jennifer </a:t>
            </a:r>
            <a:r>
              <a:rPr lang="en-US" sz="1000" dirty="0" err="1">
                <a:solidFill>
                  <a:srgbClr val="604A7B"/>
                </a:solidFill>
              </a:rPr>
              <a:t>Ehrhardt</a:t>
            </a:r>
            <a:r>
              <a:rPr lang="en-US" sz="1000" dirty="0">
                <a:solidFill>
                  <a:srgbClr val="604A7B"/>
                </a:solidFill>
              </a:rPr>
              <a:t>, MD, Children’s Hospital Boston, Harvard Medical School</a:t>
            </a:r>
          </a:p>
          <a:p>
            <a:r>
              <a:rPr lang="en-US" sz="1000" dirty="0">
                <a:solidFill>
                  <a:srgbClr val="604A7B"/>
                </a:solidFill>
              </a:rPr>
              <a:t>Carolyn </a:t>
            </a:r>
            <a:r>
              <a:rPr lang="en-US" sz="1000" dirty="0" err="1">
                <a:solidFill>
                  <a:srgbClr val="604A7B"/>
                </a:solidFill>
              </a:rPr>
              <a:t>Bridgemohan</a:t>
            </a:r>
            <a:r>
              <a:rPr lang="en-US" sz="1000" dirty="0">
                <a:solidFill>
                  <a:srgbClr val="604A7B"/>
                </a:solidFill>
              </a:rPr>
              <a:t>, MD, Children’s Hospital </a:t>
            </a:r>
            <a:r>
              <a:rPr lang="en-US" sz="1000" dirty="0" smtClean="0">
                <a:solidFill>
                  <a:srgbClr val="604A7B"/>
                </a:solidFill>
              </a:rPr>
              <a:t>Boston, Harvard Medical School</a:t>
            </a:r>
            <a:endParaRPr lang="en-US" sz="1000" dirty="0">
              <a:solidFill>
                <a:srgbClr val="604A7B"/>
              </a:solidFill>
            </a:endParaRPr>
          </a:p>
          <a:p>
            <a:r>
              <a:rPr lang="en-US" sz="1000" dirty="0">
                <a:solidFill>
                  <a:srgbClr val="604A7B"/>
                </a:solidFill>
              </a:rPr>
              <a:t>Lynne Huffman, MD, </a:t>
            </a:r>
            <a:r>
              <a:rPr lang="en-US" sz="1000" dirty="0" smtClean="0">
                <a:solidFill>
                  <a:srgbClr val="604A7B"/>
                </a:solidFill>
              </a:rPr>
              <a:t>Lucile Packard Children’s Hospital,</a:t>
            </a:r>
            <a:r>
              <a:rPr lang="en-US" sz="1000" baseline="0" dirty="0" smtClean="0">
                <a:solidFill>
                  <a:srgbClr val="604A7B"/>
                </a:solidFill>
              </a:rPr>
              <a:t> </a:t>
            </a:r>
            <a:r>
              <a:rPr lang="en-US" sz="1000" dirty="0" smtClean="0">
                <a:solidFill>
                  <a:srgbClr val="604A7B"/>
                </a:solidFill>
              </a:rPr>
              <a:t>Stanford </a:t>
            </a:r>
            <a:r>
              <a:rPr lang="en-US" sz="1000" dirty="0">
                <a:solidFill>
                  <a:srgbClr val="604A7B"/>
                </a:solidFill>
              </a:rPr>
              <a:t>University School of Medicine</a:t>
            </a:r>
          </a:p>
          <a:p>
            <a:r>
              <a:rPr lang="en-US" sz="1000" dirty="0">
                <a:solidFill>
                  <a:srgbClr val="604A7B"/>
                </a:solidFill>
              </a:rPr>
              <a:t>Irene </a:t>
            </a:r>
            <a:r>
              <a:rPr lang="en-US" sz="1000" dirty="0" err="1">
                <a:solidFill>
                  <a:srgbClr val="604A7B"/>
                </a:solidFill>
              </a:rPr>
              <a:t>Loe</a:t>
            </a:r>
            <a:r>
              <a:rPr lang="en-US" sz="1000" dirty="0">
                <a:solidFill>
                  <a:srgbClr val="604A7B"/>
                </a:solidFill>
              </a:rPr>
              <a:t>, MD, </a:t>
            </a:r>
            <a:r>
              <a:rPr lang="en-US" sz="1000" dirty="0" smtClean="0">
                <a:solidFill>
                  <a:srgbClr val="604A7B"/>
                </a:solidFill>
              </a:rPr>
              <a:t>Lucile Packard Children’s Hospital, Stanford </a:t>
            </a:r>
            <a:r>
              <a:rPr lang="en-US" sz="1000" dirty="0">
                <a:solidFill>
                  <a:srgbClr val="604A7B"/>
                </a:solidFill>
              </a:rPr>
              <a:t>University School of Medicine</a:t>
            </a:r>
          </a:p>
          <a:p>
            <a:endParaRPr lang="en-US" sz="1000" dirty="0">
              <a:solidFill>
                <a:srgbClr val="604A7B"/>
              </a:solidFill>
            </a:endParaRPr>
          </a:p>
          <a:p>
            <a:endParaRPr lang="en-US" sz="1000" dirty="0">
              <a:solidFill>
                <a:srgbClr val="604A7B"/>
              </a:solidFill>
            </a:endParaRPr>
          </a:p>
          <a:p>
            <a:r>
              <a:rPr lang="en-US" sz="1000" dirty="0">
                <a:solidFill>
                  <a:srgbClr val="604A7B"/>
                </a:solidFill>
              </a:rPr>
              <a:t>Editors:</a:t>
            </a:r>
          </a:p>
          <a:p>
            <a:r>
              <a:rPr lang="en-US" sz="1000" dirty="0">
                <a:solidFill>
                  <a:srgbClr val="604A7B"/>
                </a:solidFill>
              </a:rPr>
              <a:t>Georgina Peacock, MD, MPH, National Center on Birth Defects and Developmental Disabilities, Centers for Disease Control and Prevention </a:t>
            </a:r>
          </a:p>
          <a:p>
            <a:r>
              <a:rPr lang="en-US" sz="1000" dirty="0">
                <a:solidFill>
                  <a:srgbClr val="604A7B"/>
                </a:solidFill>
              </a:rPr>
              <a:t>Carol Weitzman, </a:t>
            </a:r>
            <a:r>
              <a:rPr lang="en-US" sz="1000" dirty="0" smtClean="0">
                <a:solidFill>
                  <a:srgbClr val="604A7B"/>
                </a:solidFill>
              </a:rPr>
              <a:t>MD, Yale </a:t>
            </a:r>
            <a:r>
              <a:rPr lang="en-US" sz="1000" dirty="0">
                <a:solidFill>
                  <a:srgbClr val="604A7B"/>
                </a:solidFill>
              </a:rPr>
              <a:t>University School of Medicine</a:t>
            </a:r>
          </a:p>
          <a:p>
            <a:r>
              <a:rPr lang="en-US" sz="1000" dirty="0">
                <a:solidFill>
                  <a:srgbClr val="604A7B"/>
                </a:solidFill>
              </a:rPr>
              <a:t>Jana Thomas, MPA, Porter Novelli</a:t>
            </a:r>
            <a:endParaRPr lang="en-US" sz="1000" dirty="0">
              <a:solidFill>
                <a:srgbClr val="898989"/>
              </a:solidFill>
            </a:endParaRPr>
          </a:p>
          <a:p>
            <a:endParaRPr lang="en-US" sz="1000" dirty="0">
              <a:solidFill>
                <a:srgbClr val="604A7B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F5FFE-8AF3-478B-8ACA-F9680B9172C2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D6DDE-AD9E-4D55-BFBD-CEA7AD9E0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4531-F78D-4334-9A46-E89672C32D5E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4E5D-AB29-4C07-ACB2-275D487CC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E9070-2B0A-4AC4-A7B4-F35954D1F4AA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91AB-468F-451F-B8C5-C7E4DD942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91A64-1A27-499C-A9BC-39F2B0E2BE19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98AD-9A19-4DE4-8BCD-D11C75A44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E8B26-6D87-4DF5-BA1A-A8A297F27D09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ACCB-47ED-41FF-B752-B03364B9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211B-C6A1-43A0-AD7E-1EF25B6CA848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extBox 3"/>
          <p:cNvSpPr txBox="1">
            <a:spLocks noChangeArrowheads="1"/>
          </p:cNvSpPr>
          <p:nvPr userDrawn="1"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bg1"/>
                </a:solidFill>
                <a:cs typeface="Arial" charset="0"/>
              </a:rPr>
              <a:t>Early Intervention and Education  </a:t>
            </a:r>
            <a:endParaRPr lang="en-US" sz="1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286001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buNone/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039E5-6498-448B-8BDE-3006C1FE29E5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D063-4BF7-4E09-932A-69745EF37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002FEF-98CF-426E-A70D-C25D6A34A04E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7992E3-17AD-4D20-A780-5D272BDD8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DC_AUT_Curriculum_PP#1B0DE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457200" y="6288088"/>
            <a:ext cx="236220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750" dirty="0">
                <a:solidFill>
                  <a:schemeClr val="bg1"/>
                </a:solidFill>
              </a:rPr>
              <a:t>Autism Case Training: </a:t>
            </a:r>
            <a:endParaRPr lang="en-US" sz="750" dirty="0" smtClean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750" dirty="0" smtClean="0">
                <a:solidFill>
                  <a:schemeClr val="bg1"/>
                </a:solidFill>
              </a:rPr>
              <a:t>A Developmental-Behavioral </a:t>
            </a:r>
            <a:r>
              <a:rPr lang="en-US" sz="750" dirty="0">
                <a:solidFill>
                  <a:schemeClr val="bg1"/>
                </a:solidFill>
              </a:rPr>
              <a:t>Pediatrics Curriculum</a:t>
            </a:r>
          </a:p>
          <a:p>
            <a:pPr algn="ctr" eaLnBrk="0" hangingPunct="0">
              <a:spcBef>
                <a:spcPct val="50000"/>
              </a:spcBef>
            </a:pP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9" name="TextBox 3"/>
          <p:cNvSpPr txBox="1">
            <a:spLocks noChangeArrowheads="1"/>
          </p:cNvSpPr>
          <p:nvPr userDrawn="1"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bg1"/>
                </a:solidFill>
                <a:cs typeface="Arial" charset="0"/>
              </a:rPr>
              <a:t>Early Intervention and Education  </a:t>
            </a:r>
            <a:endParaRPr lang="en-US" sz="1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104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7826D9-130A-42B1-8534-3369E67A7E1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pBI319P2fjQ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Hrj9T30s_j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 txBox="1">
            <a:spLocks/>
          </p:cNvSpPr>
          <p:nvPr/>
        </p:nvSpPr>
        <p:spPr bwMode="auto">
          <a:xfrm>
            <a:off x="457200" y="1905000"/>
            <a:ext cx="822960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400" dirty="0"/>
              <a:t>Tim is now </a:t>
            </a:r>
            <a:r>
              <a:rPr lang="en-US" sz="3400" dirty="0" smtClean="0"/>
              <a:t>4 years old, and his parents return for </a:t>
            </a:r>
            <a:r>
              <a:rPr lang="en-US" sz="3400" dirty="0"/>
              <a:t>a </a:t>
            </a:r>
            <a:r>
              <a:rPr lang="en-US" sz="3400" dirty="0" smtClean="0"/>
              <a:t>follow-up </a:t>
            </a:r>
            <a:r>
              <a:rPr lang="en-US" sz="3400" dirty="0"/>
              <a:t>visit…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400" dirty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Arial" pitchFamily="34" charset="0"/>
                <a:ea typeface="+mj-ea"/>
                <a:cs typeface="Arial" pitchFamily="34" charset="0"/>
              </a:rPr>
              <a:t>Part </a:t>
            </a: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III - </a:t>
            </a:r>
            <a:r>
              <a:rPr lang="en-US" sz="4400" dirty="0">
                <a:latin typeface="Arial" pitchFamily="34" charset="0"/>
                <a:ea typeface="+mj-ea"/>
                <a:cs typeface="Arial" pitchFamily="34" charset="0"/>
              </a:rPr>
              <a:t>Epilogue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4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5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bg1"/>
                </a:solidFill>
                <a:cs typeface="Arial" charset="0"/>
              </a:rPr>
              <a:t>Early Intervention and Education  </a:t>
            </a:r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apply the information in this case?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did you learn through this case?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Potential Next Case: 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Treatments for Autism Spectrum Disorder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755915"/>
              </p:ext>
            </p:extLst>
          </p:nvPr>
        </p:nvGraphicFramePr>
        <p:xfrm>
          <a:off x="457200" y="1752600"/>
          <a:ext cx="82296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Discuss the evidence base and recommended educational therapies for children with ASD.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List the key features of successful early educational programs for children with ASD.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Describe the current evidence base for commonly used behavioral therapies.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Understand the typical components of early intervention programs for children with ASD, age three years and younger.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Understand the difference between diagnosis and eligibility for an individual educational plan (IEP) for children with ASD, age three years and older.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Provide ongoing support and management for children with ASD and their families regarding educational therapies.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Identify the needs of families in the transition from Early Intervention to preschool.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Understand the process for evaluating problem behaviors to develop a home treatment plan for children with ASD.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 txBox="1">
            <a:spLocks/>
          </p:cNvSpPr>
          <p:nvPr/>
        </p:nvSpPr>
        <p:spPr bwMode="auto">
          <a:xfrm>
            <a:off x="457200" y="1905000"/>
            <a:ext cx="822960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dirty="0"/>
              <a:t>Tim, a 2 year, 5 months-old boy, is brought to your office by his parents for a follow-up visit…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 dirty="0">
              <a:latin typeface="Calibri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Arial" pitchFamily="34" charset="0"/>
                <a:ea typeface="+mj-ea"/>
                <a:cs typeface="Arial" pitchFamily="34" charset="0"/>
              </a:rPr>
              <a:t>Part I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362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120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366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guidance would you provide Tim’s parents?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 txBox="1">
            <a:spLocks/>
          </p:cNvSpPr>
          <p:nvPr/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Observation: ABA,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Stephon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30 Mos.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bg1"/>
                </a:solidFill>
                <a:cs typeface="Arial" charset="0"/>
              </a:rPr>
              <a:t>Early Intervention and Education  </a:t>
            </a:r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" name="pBI319P2fjQ" title="Observation: ABA, Stephon vide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0800" y="1981200"/>
            <a:ext cx="6502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 txBox="1">
            <a:spLocks/>
          </p:cNvSpPr>
          <p:nvPr/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Observation: Working with PECS,    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Antonio, </a:t>
            </a:r>
            <a:r>
              <a:rPr lang="en-US" dirty="0">
                <a:latin typeface="Arial" pitchFamily="34" charset="0"/>
                <a:cs typeface="Arial" pitchFamily="34" charset="0"/>
              </a:rPr>
              <a:t>3 Yrs 1 Month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bg1"/>
                </a:solidFill>
                <a:cs typeface="Arial" charset="0"/>
              </a:rPr>
              <a:t>Early Intervention and Education  </a:t>
            </a:r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" name="Hrj9T30s_j8" title="Observation: Working with PECS vide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0800" y="2193925"/>
            <a:ext cx="6502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would you do next?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II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Tim is now 2 years, 11 months…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would you tell Tim’s parents about the IEP meeting?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296</Words>
  <Application>Microsoft Office PowerPoint</Application>
  <PresentationFormat>On-screen Show (4:3)</PresentationFormat>
  <Paragraphs>32</Paragraphs>
  <Slides>13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Part II </vt:lpstr>
      <vt:lpstr>PowerPoint Presentation</vt:lpstr>
      <vt:lpstr>PowerPoint Presentation</vt:lpstr>
      <vt:lpstr>PowerPoint Presentation</vt:lpstr>
      <vt:lpstr>Potential Next Case:  Treatments for Autism Spectrum Disorder</vt:lpstr>
      <vt:lpstr>PowerPoint Presentation</vt:lpstr>
    </vt:vector>
  </TitlesOfParts>
  <Company>Porter Novelli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rashida harrington</dc:creator>
  <cp:lastModifiedBy>Hill, Joseph B. (CDC/ONDIEH/NCBDDD) (CTR)</cp:lastModifiedBy>
  <cp:revision>50</cp:revision>
  <dcterms:created xsi:type="dcterms:W3CDTF">2010-11-08T15:42:49Z</dcterms:created>
  <dcterms:modified xsi:type="dcterms:W3CDTF">2015-10-28T17:32:24Z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1680671696</vt:i4>
  </property>
  <property fmtid="{D5CDD505-2E9C-101B-9397-08002B2CF9AE}" pid="3" name="_NewReviewCycle">
    <vt:lpwstr/>
  </property>
  <property fmtid="{D5CDD505-2E9C-101B-9397-08002B2CF9AE}" pid="4" name="_EmailSubject">
    <vt:lpwstr>ACT Revised: Early Intervention and Education</vt:lpwstr>
  </property>
  <property fmtid="{D5CDD505-2E9C-101B-9397-08002B2CF9AE}" pid="5" name="_AuthorEmail">
    <vt:lpwstr>Wendy.Ruben@porternovelli.com</vt:lpwstr>
  </property>
  <property fmtid="{D5CDD505-2E9C-101B-9397-08002B2CF9AE}" pid="6" name="_AuthorEmailDisplayName">
    <vt:lpwstr>Wendy Ruben</vt:lpwstr>
  </property>
  <property fmtid="{D5CDD505-2E9C-101B-9397-08002B2CF9AE}" pid="7" name="_PreviousAdHocReviewCycleID">
    <vt:i4>-739097545</vt:i4>
  </property>
</Properties>
</file>