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72" r:id="rId3"/>
    <p:sldId id="273" r:id="rId4"/>
    <p:sldId id="268" r:id="rId5"/>
    <p:sldId id="277" r:id="rId6"/>
    <p:sldId id="274" r:id="rId7"/>
    <p:sldId id="269" r:id="rId8"/>
    <p:sldId id="281" r:id="rId9"/>
    <p:sldId id="275" r:id="rId10"/>
    <p:sldId id="270" r:id="rId11"/>
    <p:sldId id="279" r:id="rId12"/>
    <p:sldId id="280" r:id="rId13"/>
    <p:sldId id="27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D91AF-C482-40CC-8E6C-026613843E4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0CA84C2-4429-46ED-A0F7-608A6BAF12E4}">
      <dgm:prSet phldrT="[Text]"/>
      <dgm:spPr/>
      <dgm:t>
        <a:bodyPr/>
        <a:lstStyle/>
        <a:p>
          <a:r>
            <a:rPr lang="en-US" dirty="0" smtClean="0"/>
            <a:t>Case Goals</a:t>
          </a:r>
          <a:endParaRPr lang="en-US" dirty="0"/>
        </a:p>
      </dgm:t>
    </dgm:pt>
    <dgm:pt modelId="{5F7F6F21-BC9C-4FC4-B611-65FFC7540776}" type="parTrans" cxnId="{E51C53C3-EA86-451C-A583-813CE09AFF95}">
      <dgm:prSet/>
      <dgm:spPr/>
      <dgm:t>
        <a:bodyPr/>
        <a:lstStyle/>
        <a:p>
          <a:endParaRPr lang="en-US"/>
        </a:p>
      </dgm:t>
    </dgm:pt>
    <dgm:pt modelId="{58720A05-C774-43BA-8E0A-958CFFF4AD6D}" type="sibTrans" cxnId="{E51C53C3-EA86-451C-A583-813CE09AFF95}">
      <dgm:prSet/>
      <dgm:spPr/>
      <dgm:t>
        <a:bodyPr/>
        <a:lstStyle/>
        <a:p>
          <a:endParaRPr lang="en-US"/>
        </a:p>
      </dgm:t>
    </dgm:pt>
    <dgm:pt modelId="{FDCC151C-E426-45ED-99B1-B3D68A5A91F2}">
      <dgm:prSet phldrT="[Text]"/>
      <dgm:spPr/>
      <dgm:t>
        <a:bodyPr/>
        <a:lstStyle/>
        <a:p>
          <a:r>
            <a:rPr lang="en-US" dirty="0" smtClean="0"/>
            <a:t>Be familiar with the basic principles regarding the diagnosis and epidemiology of ASD.</a:t>
          </a:r>
          <a:endParaRPr lang="en-US" dirty="0"/>
        </a:p>
      </dgm:t>
    </dgm:pt>
    <dgm:pt modelId="{8222F93B-7346-4C4F-AE9E-A4AF09B659DE}" type="parTrans" cxnId="{E49C0B1C-693C-48F4-A5DA-BB303877DBDA}">
      <dgm:prSet/>
      <dgm:spPr/>
      <dgm:t>
        <a:bodyPr/>
        <a:lstStyle/>
        <a:p>
          <a:endParaRPr lang="en-US"/>
        </a:p>
      </dgm:t>
    </dgm:pt>
    <dgm:pt modelId="{F0E4F369-7867-44E5-B147-6C5411F0C13C}" type="sibTrans" cxnId="{E49C0B1C-693C-48F4-A5DA-BB303877DBDA}">
      <dgm:prSet/>
      <dgm:spPr/>
      <dgm:t>
        <a:bodyPr/>
        <a:lstStyle/>
        <a:p>
          <a:endParaRPr lang="en-US"/>
        </a:p>
      </dgm:t>
    </dgm:pt>
    <dgm:pt modelId="{344D49F1-1704-454C-9F1B-3449FEF82C98}">
      <dgm:prSet/>
      <dgm:spPr/>
      <dgm:t>
        <a:bodyPr/>
        <a:lstStyle/>
        <a:p>
          <a:r>
            <a:rPr lang="en-US" dirty="0" smtClean="0"/>
            <a:t>Understand the diagnostic approach to evaluating a child with a suspected ASD. </a:t>
          </a:r>
          <a:endParaRPr lang="en-US" dirty="0"/>
        </a:p>
      </dgm:t>
    </dgm:pt>
    <dgm:pt modelId="{7CC3BF69-FFA2-42AE-82C5-3EE0AD6F5E44}" type="parTrans" cxnId="{1D0617FA-8951-4AD7-B6CF-4A6C9C69AAA2}">
      <dgm:prSet/>
      <dgm:spPr/>
      <dgm:t>
        <a:bodyPr/>
        <a:lstStyle/>
        <a:p>
          <a:endParaRPr lang="en-US"/>
        </a:p>
      </dgm:t>
    </dgm:pt>
    <dgm:pt modelId="{7804BEE1-A8C9-4FDC-8C06-8109E1913811}" type="sibTrans" cxnId="{1D0617FA-8951-4AD7-B6CF-4A6C9C69AAA2}">
      <dgm:prSet/>
      <dgm:spPr/>
      <dgm:t>
        <a:bodyPr/>
        <a:lstStyle/>
        <a:p>
          <a:endParaRPr lang="en-US"/>
        </a:p>
      </dgm:t>
    </dgm:pt>
    <dgm:pt modelId="{28C7ADD5-325B-494E-8168-75014AF4ACFF}" type="pres">
      <dgm:prSet presAssocID="{BB0D91AF-C482-40CC-8E6C-026613843E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B976B-AF1E-444B-88AD-0D7BDEDB6641}" type="pres">
      <dgm:prSet presAssocID="{90CA84C2-4429-46ED-A0F7-608A6BAF12E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FF458-9446-451F-834A-93242291F60C}" type="pres">
      <dgm:prSet presAssocID="{90CA84C2-4429-46ED-A0F7-608A6BAF12E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C53C3-EA86-451C-A583-813CE09AFF95}" srcId="{BB0D91AF-C482-40CC-8E6C-026613843E4F}" destId="{90CA84C2-4429-46ED-A0F7-608A6BAF12E4}" srcOrd="0" destOrd="0" parTransId="{5F7F6F21-BC9C-4FC4-B611-65FFC7540776}" sibTransId="{58720A05-C774-43BA-8E0A-958CFFF4AD6D}"/>
    <dgm:cxn modelId="{E49C0B1C-693C-48F4-A5DA-BB303877DBDA}" srcId="{90CA84C2-4429-46ED-A0F7-608A6BAF12E4}" destId="{FDCC151C-E426-45ED-99B1-B3D68A5A91F2}" srcOrd="0" destOrd="0" parTransId="{8222F93B-7346-4C4F-AE9E-A4AF09B659DE}" sibTransId="{F0E4F369-7867-44E5-B147-6C5411F0C13C}"/>
    <dgm:cxn modelId="{53DB5D85-A6D3-42AC-9F0B-6B785A290933}" type="presOf" srcId="{BB0D91AF-C482-40CC-8E6C-026613843E4F}" destId="{28C7ADD5-325B-494E-8168-75014AF4ACFF}" srcOrd="0" destOrd="0" presId="urn:microsoft.com/office/officeart/2005/8/layout/vList2"/>
    <dgm:cxn modelId="{E3945AAB-9291-4BC4-AC23-6FCBE95B316B}" type="presOf" srcId="{FDCC151C-E426-45ED-99B1-B3D68A5A91F2}" destId="{09CFF458-9446-451F-834A-93242291F60C}" srcOrd="0" destOrd="0" presId="urn:microsoft.com/office/officeart/2005/8/layout/vList2"/>
    <dgm:cxn modelId="{7816AD2C-F731-46AF-AAE9-B5D30CE29037}" type="presOf" srcId="{90CA84C2-4429-46ED-A0F7-608A6BAF12E4}" destId="{55EB976B-AF1E-444B-88AD-0D7BDEDB6641}" srcOrd="0" destOrd="0" presId="urn:microsoft.com/office/officeart/2005/8/layout/vList2"/>
    <dgm:cxn modelId="{9EE122D5-704E-4C5B-9743-C9CDB78B69A4}" type="presOf" srcId="{344D49F1-1704-454C-9F1B-3449FEF82C98}" destId="{09CFF458-9446-451F-834A-93242291F60C}" srcOrd="0" destOrd="1" presId="urn:microsoft.com/office/officeart/2005/8/layout/vList2"/>
    <dgm:cxn modelId="{1D0617FA-8951-4AD7-B6CF-4A6C9C69AAA2}" srcId="{90CA84C2-4429-46ED-A0F7-608A6BAF12E4}" destId="{344D49F1-1704-454C-9F1B-3449FEF82C98}" srcOrd="1" destOrd="0" parTransId="{7CC3BF69-FFA2-42AE-82C5-3EE0AD6F5E44}" sibTransId="{7804BEE1-A8C9-4FDC-8C06-8109E1913811}"/>
    <dgm:cxn modelId="{A320DD08-59F4-4677-B423-34C681ACF970}" type="presParOf" srcId="{28C7ADD5-325B-494E-8168-75014AF4ACFF}" destId="{55EB976B-AF1E-444B-88AD-0D7BDEDB6641}" srcOrd="0" destOrd="0" presId="urn:microsoft.com/office/officeart/2005/8/layout/vList2"/>
    <dgm:cxn modelId="{50148F25-FBFD-4527-A533-52B6B6B3CD39}" type="presParOf" srcId="{28C7ADD5-325B-494E-8168-75014AF4ACFF}" destId="{09CFF458-9446-451F-834A-93242291F60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8B8CC-DCC5-40CA-B94E-F8F7CC70F03E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B3500-92DD-41EA-8C6E-DB8130EA2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64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EFC06-C14F-4302-A3B4-052EC6CA2333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8701B-C506-4F2B-9D07-588457FDC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8493-C8AF-4ADB-B680-B0758B4B4B58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CF63-24DD-4715-AD76-D3CAC8D09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Authors:</a:t>
            </a:r>
          </a:p>
          <a:p>
            <a:r>
              <a:rPr lang="en-US" sz="1100" dirty="0">
                <a:solidFill>
                  <a:srgbClr val="604A7B"/>
                </a:solidFill>
              </a:rPr>
              <a:t>Elizabeth </a:t>
            </a:r>
            <a:r>
              <a:rPr lang="en-US" sz="1100" dirty="0" err="1">
                <a:solidFill>
                  <a:srgbClr val="604A7B"/>
                </a:solidFill>
              </a:rPr>
              <a:t>Caronna</a:t>
            </a:r>
            <a:r>
              <a:rPr lang="en-US" sz="1100" dirty="0">
                <a:solidFill>
                  <a:srgbClr val="604A7B"/>
                </a:solidFill>
              </a:rPr>
              <a:t>, MD, Boston University School of Medicine</a:t>
            </a:r>
          </a:p>
          <a:p>
            <a:r>
              <a:rPr lang="en-US" sz="1100" dirty="0">
                <a:solidFill>
                  <a:srgbClr val="604A7B"/>
                </a:solidFill>
              </a:rPr>
              <a:t>Eileen Costello, MD, Boston University School of Medicine</a:t>
            </a:r>
            <a:endParaRPr lang="en-US" sz="1100" dirty="0">
              <a:solidFill>
                <a:srgbClr val="898989"/>
              </a:solidFill>
            </a:endParaRPr>
          </a:p>
          <a:p>
            <a:endParaRPr lang="en-US" sz="1100" dirty="0">
              <a:solidFill>
                <a:srgbClr val="604A7B"/>
              </a:solidFill>
              <a:cs typeface="Arial" charset="0"/>
            </a:endParaRP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Editors: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rgbClr val="604A7B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rgbClr val="604A7B"/>
                </a:solidFill>
                <a:cs typeface="Arial" charset="0"/>
              </a:rPr>
              <a:t>University School of Medicine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Jana Thomas, MPA, Porter Novell</a:t>
            </a:r>
            <a:endParaRPr lang="en-US" sz="1100" dirty="0">
              <a:solidFill>
                <a:srgbClr val="898989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9D7C-84B0-47B1-A741-184AC30F2FAA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5CEE-17D5-4E91-8506-7FA46F7D3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DE11-E337-4352-BD31-86366EFD4C3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CBFE6-0391-4661-90F9-4AB0B3AB9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31F1-6351-4998-8165-4C81D14FA46A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34EE-2856-4225-86D7-0B3B7C3B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9718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Authors</a:t>
            </a:r>
            <a:endParaRPr lang="en-US" sz="11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Elizabeth </a:t>
            </a:r>
            <a:r>
              <a:rPr lang="en-US" sz="1100" dirty="0" err="1" smtClean="0">
                <a:solidFill>
                  <a:schemeClr val="tx1"/>
                </a:solidFill>
              </a:rPr>
              <a:t>Caronna</a:t>
            </a:r>
            <a:r>
              <a:rPr lang="en-US" sz="1100" dirty="0" smtClean="0">
                <a:solidFill>
                  <a:schemeClr val="tx1"/>
                </a:solidFill>
              </a:rPr>
              <a:t>, MD, Boston University School of Medicine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Eileen Costello, MD, Boston University School of Medicine</a:t>
            </a:r>
          </a:p>
          <a:p>
            <a:pPr algn="ctr"/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Communicating Concerns: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Screening and Diagnosis Results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Program</a:t>
            </a: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982D-BBA0-445E-B450-159268B11F0B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679E-AD8B-4A0E-8030-E5389FFA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4951-8706-48B9-9375-7836D8D40052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1181-8973-4B46-91F7-DA45C39E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CFFF-8AB3-414A-8AB4-59DD657883D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B2D6-8F2D-4D89-ACDC-2030A1E8F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D133-CFF9-4842-9D83-703FC7C8F36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9A02-335D-4417-81A7-73B9ADC8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334D-47D0-4C19-BAF5-D3D188D05831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8803-CD10-46B8-81F8-AC9E44181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7351-58B5-4AD6-A5C9-5E1AC0282ADE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9A26-CD9B-4D16-A9C2-B4FF25AFF89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C24-4A05-4228-B2D5-BDA4A462A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9B2205-0924-4352-B30B-1756BC5B8BCF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34719B-4A5F-4C19-8429-5AAC69962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solidFill>
                  <a:schemeClr val="bg1"/>
                </a:solidFill>
                <a:cs typeface="Arial" charset="0"/>
              </a:rPr>
              <a:t>Communicating Concerns: Screening and Diagnosis Results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F3Oyil9A7A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egWPYXAro_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6t5LNrT1JN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latin typeface="Calibri" pitchFamily="34" charset="0"/>
              </a:rPr>
              <a:t>Video II(B)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" name="F3Oyil9A7AQ" title="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1975338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</a:t>
            </a:r>
            <a:r>
              <a:rPr lang="en-US" dirty="0"/>
              <a:t>went well in this interaction?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What didn’t go well?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apply the information in this case?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Potential Next Case: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Making an Autism Diagnosis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1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Discuss an abnormal screening result with parents that indicates concern that a child might have an autism diagnosis. </a:t>
            </a:r>
            <a:endParaRPr lang="en-US" dirty="0" smtClean="0"/>
          </a:p>
          <a:p>
            <a:pPr lvl="1"/>
            <a:r>
              <a:rPr lang="en-US" dirty="0" smtClean="0"/>
              <a:t>Know how to describe the difference between an abnormal screen and a diagnosis to a parent.  </a:t>
            </a:r>
            <a:endParaRPr lang="en-US" sz="3200" dirty="0" smtClean="0"/>
          </a:p>
          <a:p>
            <a:pPr lvl="1"/>
            <a:r>
              <a:rPr lang="en-US" dirty="0" smtClean="0"/>
              <a:t>Identify reasons why parents may be reluctant to pursue a diagnostic evaluation after an abnormal autism screen. </a:t>
            </a:r>
            <a:endParaRPr lang="en-US" sz="3200" dirty="0" smtClean="0"/>
          </a:p>
          <a:p>
            <a:pPr lvl="1"/>
            <a:r>
              <a:rPr lang="en-US" dirty="0" smtClean="0"/>
              <a:t>Describe some important techniques that a physician should include when discussing an abnormal screen with different families. 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endParaRPr lang="en-US" sz="3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Understand how to support a family when their child has been diagnosed with an ASD. </a:t>
            </a:r>
            <a:endParaRPr lang="en-US" sz="3600" dirty="0" smtClean="0"/>
          </a:p>
          <a:p>
            <a:pPr lvl="1"/>
            <a:r>
              <a:rPr lang="en-US" dirty="0" smtClean="0"/>
              <a:t>Describe specific techniques a physician can use to support a family whose child has been diagnosed with an ASD. </a:t>
            </a:r>
            <a:endParaRPr lang="en-US" sz="3200" dirty="0" smtClean="0"/>
          </a:p>
          <a:p>
            <a:pPr lvl="1"/>
            <a:r>
              <a:rPr lang="en-US" dirty="0" smtClean="0"/>
              <a:t>Identify various emotional responses parents may have after receiving an ASD diagnosis.  </a:t>
            </a:r>
            <a:endParaRPr lang="en-US" sz="3200" dirty="0" smtClean="0"/>
          </a:p>
          <a:p>
            <a:pPr lvl="1"/>
            <a:r>
              <a:rPr lang="en-US" dirty="0" smtClean="0"/>
              <a:t>Name the stages of grief parents often experience when their child is diagnosed with a disability.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is a 27-month-old boy that you have followed since birth in your primary care continuity clinic…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</p:txBody>
      </p:sp>
      <p:sp>
        <p:nvSpPr>
          <p:cNvPr id="16386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latin typeface="Calibri" pitchFamily="34" charset="0"/>
              </a:rPr>
              <a:t>Video </a:t>
            </a:r>
            <a:r>
              <a:rPr lang="en-US" sz="4400" smtClean="0">
                <a:latin typeface="Calibri" pitchFamily="34" charset="0"/>
              </a:rPr>
              <a:t>I</a:t>
            </a:r>
            <a:endParaRPr lang="en-US" sz="4400">
              <a:latin typeface="Calibri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20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" name="egWPYXAro_8" title="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19050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stands out to you about this situation?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Part II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your office after the evaluation…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>
                <a:latin typeface="Calibri" pitchFamily="34" charset="0"/>
              </a:rPr>
              <a:t>Video II (A)</a:t>
            </a:r>
          </a:p>
        </p:txBody>
      </p:sp>
      <p:pic>
        <p:nvPicPr>
          <p:cNvPr id="2" name="6t5LNrT1JNI" title="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19812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went well in this </a:t>
            </a:r>
          </a:p>
          <a:p>
            <a:r>
              <a:rPr lang="en-US" dirty="0"/>
              <a:t>interaction?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What didn’t go well?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Part II(B)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your office after the evaluation…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271</Words>
  <Application>Microsoft Office PowerPoint</Application>
  <PresentationFormat>On-screen Show (4:3)</PresentationFormat>
  <Paragraphs>34</Paragraphs>
  <Slides>13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Learning Objectives</vt:lpstr>
      <vt:lpstr>Part I</vt:lpstr>
      <vt:lpstr>PowerPoint Presentation</vt:lpstr>
      <vt:lpstr>PowerPoint Presentation</vt:lpstr>
      <vt:lpstr>Part II (A)</vt:lpstr>
      <vt:lpstr>PowerPoint Presentation</vt:lpstr>
      <vt:lpstr>PowerPoint Presentation</vt:lpstr>
      <vt:lpstr>Part II(B)</vt:lpstr>
      <vt:lpstr>PowerPoint Presentation</vt:lpstr>
      <vt:lpstr>PowerPoint Presentation</vt:lpstr>
      <vt:lpstr>PowerPoint Presentation</vt:lpstr>
      <vt:lpstr>Potential Next Case:  Making an Autism Diagnosis</vt:lpstr>
    </vt:vector>
  </TitlesOfParts>
  <Company>Porter Novelli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Hill, Joseph B. (CDC/ONDIEH/NCBDDD) (CTR)</cp:lastModifiedBy>
  <cp:revision>27</cp:revision>
  <dcterms:created xsi:type="dcterms:W3CDTF">2010-11-08T15:42:49Z</dcterms:created>
  <dcterms:modified xsi:type="dcterms:W3CDTF">2015-10-28T17:33:14Z</dcterms:modified>
  <cp:contentStatus/>
</cp:coreProperties>
</file>