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2" r:id="rId2"/>
    <p:sldId id="272" r:id="rId3"/>
    <p:sldId id="273" r:id="rId4"/>
    <p:sldId id="268" r:id="rId5"/>
    <p:sldId id="277" r:id="rId6"/>
    <p:sldId id="274" r:id="rId7"/>
    <p:sldId id="269" r:id="rId8"/>
    <p:sldId id="281" r:id="rId9"/>
    <p:sldId id="275" r:id="rId10"/>
    <p:sldId id="270" r:id="rId11"/>
    <p:sldId id="279" r:id="rId12"/>
    <p:sldId id="280" r:id="rId13"/>
    <p:sldId id="276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9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D91AF-C482-40CC-8E6C-026613843E4F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0CA84C2-4429-46ED-A0F7-608A6BAF12E4}">
      <dgm:prSet phldrT="[Text]"/>
      <dgm:spPr/>
      <dgm:t>
        <a:bodyPr/>
        <a:lstStyle/>
        <a:p>
          <a:r>
            <a:rPr lang="en-US" dirty="0" smtClean="0"/>
            <a:t>Case Goals</a:t>
          </a:r>
          <a:endParaRPr lang="en-US" dirty="0"/>
        </a:p>
      </dgm:t>
    </dgm:pt>
    <dgm:pt modelId="{5F7F6F21-BC9C-4FC4-B611-65FFC7540776}" type="parTrans" cxnId="{E51C53C3-EA86-451C-A583-813CE09AFF95}">
      <dgm:prSet/>
      <dgm:spPr/>
      <dgm:t>
        <a:bodyPr/>
        <a:lstStyle/>
        <a:p>
          <a:endParaRPr lang="en-US"/>
        </a:p>
      </dgm:t>
    </dgm:pt>
    <dgm:pt modelId="{58720A05-C774-43BA-8E0A-958CFFF4AD6D}" type="sibTrans" cxnId="{E51C53C3-EA86-451C-A583-813CE09AFF95}">
      <dgm:prSet/>
      <dgm:spPr/>
      <dgm:t>
        <a:bodyPr/>
        <a:lstStyle/>
        <a:p>
          <a:endParaRPr lang="en-US"/>
        </a:p>
      </dgm:t>
    </dgm:pt>
    <dgm:pt modelId="{FDCC151C-E426-45ED-99B1-B3D68A5A91F2}">
      <dgm:prSet phldrT="[Text]"/>
      <dgm:spPr/>
      <dgm:t>
        <a:bodyPr/>
        <a:lstStyle/>
        <a:p>
          <a:r>
            <a:rPr lang="en-US" dirty="0" smtClean="0"/>
            <a:t>Be familiar with the basic principles regarding the diagnosis and epidemiology of ASD.</a:t>
          </a:r>
          <a:endParaRPr lang="en-US" dirty="0"/>
        </a:p>
      </dgm:t>
    </dgm:pt>
    <dgm:pt modelId="{8222F93B-7346-4C4F-AE9E-A4AF09B659DE}" type="parTrans" cxnId="{E49C0B1C-693C-48F4-A5DA-BB303877DBDA}">
      <dgm:prSet/>
      <dgm:spPr/>
      <dgm:t>
        <a:bodyPr/>
        <a:lstStyle/>
        <a:p>
          <a:endParaRPr lang="en-US"/>
        </a:p>
      </dgm:t>
    </dgm:pt>
    <dgm:pt modelId="{F0E4F369-7867-44E5-B147-6C5411F0C13C}" type="sibTrans" cxnId="{E49C0B1C-693C-48F4-A5DA-BB303877DBDA}">
      <dgm:prSet/>
      <dgm:spPr/>
      <dgm:t>
        <a:bodyPr/>
        <a:lstStyle/>
        <a:p>
          <a:endParaRPr lang="en-US"/>
        </a:p>
      </dgm:t>
    </dgm:pt>
    <dgm:pt modelId="{344D49F1-1704-454C-9F1B-3449FEF82C98}">
      <dgm:prSet/>
      <dgm:spPr/>
      <dgm:t>
        <a:bodyPr/>
        <a:lstStyle/>
        <a:p>
          <a:r>
            <a:rPr lang="en-US" dirty="0" smtClean="0"/>
            <a:t>Understand the diagnostic approach to evaluating a child with a suspected ASD. </a:t>
          </a:r>
          <a:endParaRPr lang="en-US" dirty="0"/>
        </a:p>
      </dgm:t>
    </dgm:pt>
    <dgm:pt modelId="{7CC3BF69-FFA2-42AE-82C5-3EE0AD6F5E44}" type="parTrans" cxnId="{1D0617FA-8951-4AD7-B6CF-4A6C9C69AAA2}">
      <dgm:prSet/>
      <dgm:spPr/>
      <dgm:t>
        <a:bodyPr/>
        <a:lstStyle/>
        <a:p>
          <a:endParaRPr lang="en-US"/>
        </a:p>
      </dgm:t>
    </dgm:pt>
    <dgm:pt modelId="{7804BEE1-A8C9-4FDC-8C06-8109E1913811}" type="sibTrans" cxnId="{1D0617FA-8951-4AD7-B6CF-4A6C9C69AAA2}">
      <dgm:prSet/>
      <dgm:spPr/>
      <dgm:t>
        <a:bodyPr/>
        <a:lstStyle/>
        <a:p>
          <a:endParaRPr lang="en-US"/>
        </a:p>
      </dgm:t>
    </dgm:pt>
    <dgm:pt modelId="{28C7ADD5-325B-494E-8168-75014AF4ACFF}" type="pres">
      <dgm:prSet presAssocID="{BB0D91AF-C482-40CC-8E6C-026613843E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B976B-AF1E-444B-88AD-0D7BDEDB6641}" type="pres">
      <dgm:prSet presAssocID="{90CA84C2-4429-46ED-A0F7-608A6BAF12E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FF458-9446-451F-834A-93242291F60C}" type="pres">
      <dgm:prSet presAssocID="{90CA84C2-4429-46ED-A0F7-608A6BAF12E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C53C3-EA86-451C-A583-813CE09AFF95}" srcId="{BB0D91AF-C482-40CC-8E6C-026613843E4F}" destId="{90CA84C2-4429-46ED-A0F7-608A6BAF12E4}" srcOrd="0" destOrd="0" parTransId="{5F7F6F21-BC9C-4FC4-B611-65FFC7540776}" sibTransId="{58720A05-C774-43BA-8E0A-958CFFF4AD6D}"/>
    <dgm:cxn modelId="{E49C0B1C-693C-48F4-A5DA-BB303877DBDA}" srcId="{90CA84C2-4429-46ED-A0F7-608A6BAF12E4}" destId="{FDCC151C-E426-45ED-99B1-B3D68A5A91F2}" srcOrd="0" destOrd="0" parTransId="{8222F93B-7346-4C4F-AE9E-A4AF09B659DE}" sibTransId="{F0E4F369-7867-44E5-B147-6C5411F0C13C}"/>
    <dgm:cxn modelId="{53DB5D85-A6D3-42AC-9F0B-6B785A290933}" type="presOf" srcId="{BB0D91AF-C482-40CC-8E6C-026613843E4F}" destId="{28C7ADD5-325B-494E-8168-75014AF4ACFF}" srcOrd="0" destOrd="0" presId="urn:microsoft.com/office/officeart/2005/8/layout/vList2"/>
    <dgm:cxn modelId="{E3945AAB-9291-4BC4-AC23-6FCBE95B316B}" type="presOf" srcId="{FDCC151C-E426-45ED-99B1-B3D68A5A91F2}" destId="{09CFF458-9446-451F-834A-93242291F60C}" srcOrd="0" destOrd="0" presId="urn:microsoft.com/office/officeart/2005/8/layout/vList2"/>
    <dgm:cxn modelId="{7816AD2C-F731-46AF-AAE9-B5D30CE29037}" type="presOf" srcId="{90CA84C2-4429-46ED-A0F7-608A6BAF12E4}" destId="{55EB976B-AF1E-444B-88AD-0D7BDEDB6641}" srcOrd="0" destOrd="0" presId="urn:microsoft.com/office/officeart/2005/8/layout/vList2"/>
    <dgm:cxn modelId="{9EE122D5-704E-4C5B-9743-C9CDB78B69A4}" type="presOf" srcId="{344D49F1-1704-454C-9F1B-3449FEF82C98}" destId="{09CFF458-9446-451F-834A-93242291F60C}" srcOrd="0" destOrd="1" presId="urn:microsoft.com/office/officeart/2005/8/layout/vList2"/>
    <dgm:cxn modelId="{1D0617FA-8951-4AD7-B6CF-4A6C9C69AAA2}" srcId="{90CA84C2-4429-46ED-A0F7-608A6BAF12E4}" destId="{344D49F1-1704-454C-9F1B-3449FEF82C98}" srcOrd="1" destOrd="0" parTransId="{7CC3BF69-FFA2-42AE-82C5-3EE0AD6F5E44}" sibTransId="{7804BEE1-A8C9-4FDC-8C06-8109E1913811}"/>
    <dgm:cxn modelId="{A320DD08-59F4-4677-B423-34C681ACF970}" type="presParOf" srcId="{28C7ADD5-325B-494E-8168-75014AF4ACFF}" destId="{55EB976B-AF1E-444B-88AD-0D7BDEDB6641}" srcOrd="0" destOrd="0" presId="urn:microsoft.com/office/officeart/2005/8/layout/vList2"/>
    <dgm:cxn modelId="{50148F25-FBFD-4527-A533-52B6B6B3CD39}" type="presParOf" srcId="{28C7ADD5-325B-494E-8168-75014AF4ACFF}" destId="{09CFF458-9446-451F-834A-93242291F60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8B8CC-DCC5-40CA-B94E-F8F7CC70F03E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B3500-92DD-41EA-8C6E-DB8130EA2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64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EFC06-C14F-4302-A3B4-052EC6CA2333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8701B-C506-4F2B-9D07-588457FDC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59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18493-C8AF-4ADB-B680-B0758B4B4B58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ECF63-24DD-4715-AD76-D3CAC8D09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2286000" y="10668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533400" y="449580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dirty="0">
                <a:solidFill>
                  <a:srgbClr val="604A7B"/>
                </a:solidFill>
                <a:cs typeface="Arial" charset="0"/>
              </a:rPr>
              <a:t>Authors:</a:t>
            </a:r>
          </a:p>
          <a:p>
            <a:r>
              <a:rPr lang="en-US" sz="1100" dirty="0">
                <a:solidFill>
                  <a:srgbClr val="604A7B"/>
                </a:solidFill>
              </a:rPr>
              <a:t>Elizabeth </a:t>
            </a:r>
            <a:r>
              <a:rPr lang="en-US" sz="1100" dirty="0" err="1">
                <a:solidFill>
                  <a:srgbClr val="604A7B"/>
                </a:solidFill>
              </a:rPr>
              <a:t>Caronna</a:t>
            </a:r>
            <a:r>
              <a:rPr lang="en-US" sz="1100" dirty="0">
                <a:solidFill>
                  <a:srgbClr val="604A7B"/>
                </a:solidFill>
              </a:rPr>
              <a:t>, MD, Boston University School of Medicine</a:t>
            </a:r>
          </a:p>
          <a:p>
            <a:r>
              <a:rPr lang="en-US" sz="1100" dirty="0">
                <a:solidFill>
                  <a:srgbClr val="604A7B"/>
                </a:solidFill>
              </a:rPr>
              <a:t>Eileen Costello, MD, Boston University School of Medicine</a:t>
            </a:r>
            <a:endParaRPr lang="en-US" sz="1100" dirty="0">
              <a:solidFill>
                <a:srgbClr val="898989"/>
              </a:solidFill>
            </a:endParaRPr>
          </a:p>
          <a:p>
            <a:endParaRPr lang="en-US" sz="1100" dirty="0">
              <a:solidFill>
                <a:srgbClr val="604A7B"/>
              </a:solidFill>
              <a:cs typeface="Arial" charset="0"/>
            </a:endParaRPr>
          </a:p>
          <a:p>
            <a:r>
              <a:rPr lang="en-US" sz="1100" dirty="0">
                <a:solidFill>
                  <a:srgbClr val="604A7B"/>
                </a:solidFill>
                <a:cs typeface="Arial" charset="0"/>
              </a:rPr>
              <a:t>Editors:</a:t>
            </a:r>
          </a:p>
          <a:p>
            <a:r>
              <a:rPr lang="en-US" sz="1100" dirty="0">
                <a:solidFill>
                  <a:srgbClr val="604A7B"/>
                </a:solidFill>
                <a:cs typeface="Arial" charset="0"/>
              </a:rPr>
              <a:t>Georgina Peacock, MD, MPH, National Center on Birth Defects and Developmental Disabilities, Centers for Disease Control and Prevention </a:t>
            </a:r>
          </a:p>
          <a:p>
            <a:r>
              <a:rPr lang="en-US" sz="1100" dirty="0">
                <a:solidFill>
                  <a:srgbClr val="604A7B"/>
                </a:solidFill>
                <a:cs typeface="Arial" charset="0"/>
              </a:rPr>
              <a:t>Carol Weitzman, </a:t>
            </a:r>
            <a:r>
              <a:rPr lang="en-US" sz="1100" dirty="0" smtClean="0">
                <a:solidFill>
                  <a:srgbClr val="604A7B"/>
                </a:solidFill>
                <a:cs typeface="Arial" charset="0"/>
              </a:rPr>
              <a:t>MD, Yale </a:t>
            </a:r>
            <a:r>
              <a:rPr lang="en-US" sz="1100" dirty="0">
                <a:solidFill>
                  <a:srgbClr val="604A7B"/>
                </a:solidFill>
                <a:cs typeface="Arial" charset="0"/>
              </a:rPr>
              <a:t>University School of Medicine</a:t>
            </a:r>
          </a:p>
          <a:p>
            <a:r>
              <a:rPr lang="en-US" sz="1100" dirty="0">
                <a:solidFill>
                  <a:srgbClr val="604A7B"/>
                </a:solidFill>
                <a:cs typeface="Arial" charset="0"/>
              </a:rPr>
              <a:t>Jana Thomas, MPA, Porter Novell</a:t>
            </a:r>
            <a:endParaRPr lang="en-US" sz="1100" dirty="0">
              <a:solidFill>
                <a:srgbClr val="898989"/>
              </a:solidFill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3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9D7C-84B0-47B1-A741-184AC30F2FAA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E5CEE-17D5-4E91-8506-7FA46F7D3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DE11-E337-4352-BD31-86366EFD4C3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CBFE6-0391-4661-90F9-4AB0B3AB9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331F1-6351-4998-8165-4C81D14FA46A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734EE-2856-4225-86D7-0B3B7C3B8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B7A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CDC_AUT_Curriculum_PP#1B0DD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2" cstate="print"/>
          <a:srcRect l="22496" t="21106" r="22513" b="23883"/>
          <a:stretch>
            <a:fillRect/>
          </a:stretch>
        </p:blipFill>
        <p:spPr bwMode="auto">
          <a:xfrm>
            <a:off x="2971800" y="76200"/>
            <a:ext cx="2819400" cy="202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0" y="50292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Authors</a:t>
            </a:r>
            <a:endParaRPr lang="en-US" sz="11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Elizabeth </a:t>
            </a:r>
            <a:r>
              <a:rPr lang="en-US" sz="1100" dirty="0" err="1" smtClean="0">
                <a:solidFill>
                  <a:schemeClr val="tx1"/>
                </a:solidFill>
              </a:rPr>
              <a:t>Caronna</a:t>
            </a:r>
            <a:r>
              <a:rPr lang="en-US" sz="1100" dirty="0" smtClean="0">
                <a:solidFill>
                  <a:schemeClr val="tx1"/>
                </a:solidFill>
              </a:rPr>
              <a:t>, MD, Boston University School of Medicine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Eileen Costello, MD, Boston University School of Medicine</a:t>
            </a:r>
          </a:p>
          <a:p>
            <a:pPr algn="ctr"/>
            <a:endParaRPr lang="en-US" sz="11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  <a:cs typeface="Arial" charset="0"/>
              </a:rPr>
              <a:t>Editors</a:t>
            </a:r>
            <a:endParaRPr lang="en-US" sz="1100" b="1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Georgina Peacock, MD, MPH, National Center on Birth Defects and Developmental Disabilities, Centers for Disease Control and Prevention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Carol Weitzman,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MD, Yale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University School of Medicine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cs typeface="Arial" charset="0"/>
              </a:rPr>
              <a:t>Jana Thomas, MPA, Porter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Novelli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381000" y="2209800"/>
            <a:ext cx="8305801" cy="2590800"/>
          </a:xfrm>
          <a:prstGeom prst="roundRect">
            <a:avLst/>
          </a:prstGeom>
          <a:solidFill>
            <a:srgbClr val="5A3DA3"/>
          </a:solidFill>
          <a:ln>
            <a:solidFill>
              <a:srgbClr val="A0A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u="none" dirty="0" smtClean="0">
                <a:latin typeface="+mj-lt"/>
                <a:cs typeface="Arial" pitchFamily="34" charset="0"/>
              </a:rPr>
              <a:t>Communicating Concerns: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u="none" dirty="0" smtClean="0">
                <a:latin typeface="+mj-lt"/>
                <a:cs typeface="Arial" pitchFamily="34" charset="0"/>
              </a:rPr>
              <a:t>Screening and Diagnosis Results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i="0" dirty="0" smtClean="0">
                <a:latin typeface="+mj-lt"/>
                <a:cs typeface="Arial" pitchFamily="34" charset="0"/>
              </a:rPr>
              <a:t>Autism Case Training: </a:t>
            </a:r>
          </a:p>
          <a:p>
            <a:pPr algn="ctr"/>
            <a:r>
              <a:rPr lang="en-US" sz="2800" b="0" i="0" dirty="0" smtClean="0">
                <a:latin typeface="+mj-lt"/>
                <a:cs typeface="Arial" pitchFamily="34" charset="0"/>
              </a:rPr>
              <a:t>A Developmental-Behavioral Pediatrics Program</a:t>
            </a:r>
          </a:p>
        </p:txBody>
      </p:sp>
      <p:cxnSp>
        <p:nvCxnSpPr>
          <p:cNvPr id="8" name="Straight Connector 7"/>
          <p:cNvCxnSpPr>
            <a:endCxn id="5" idx="1"/>
          </p:cNvCxnSpPr>
          <p:nvPr userDrawn="1"/>
        </p:nvCxnSpPr>
        <p:spPr>
          <a:xfrm>
            <a:off x="0" y="3505200"/>
            <a:ext cx="381000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3"/>
          </p:cNvCxnSpPr>
          <p:nvPr userDrawn="1"/>
        </p:nvCxnSpPr>
        <p:spPr>
          <a:xfrm>
            <a:off x="8686801" y="3505200"/>
            <a:ext cx="457199" cy="0"/>
          </a:xfrm>
          <a:prstGeom prst="line">
            <a:avLst/>
          </a:prstGeom>
          <a:ln w="57150" cmpd="sng">
            <a:solidFill>
              <a:srgbClr val="5A3DA3"/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2982D-BBA0-445E-B450-159268B11F0B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B679E-AD8B-4A0E-8030-E5389FFA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4951-8706-48B9-9375-7836D8D40052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1181-8973-4B46-91F7-DA45C39EE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4CFFF-8AB3-414A-8AB4-59DD657883D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9B2D6-8F2D-4D89-ACDC-2030A1E8F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2D133-CFF9-4842-9D83-703FC7C8F363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B9A02-335D-4417-81A7-73B9ADC8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9334D-47D0-4C19-BAF5-D3D188D05831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A8803-CD10-46B8-81F8-AC9E44181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A7351-58B5-4AD6-A5C9-5E1AC0282ADE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286001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buNone/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rgbClr val="604A7B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69A26-CD9B-4D16-A9C2-B4FF25AFF899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DC24-4A05-4228-B2D5-BDA4A462A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9B2205-0924-4352-B30B-1756BC5B8BCF}" type="datetimeFigureOut">
              <a:rPr lang="en-US"/>
              <a:pPr>
                <a:defRPr/>
              </a:pPr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34719B-4A5F-4C19-8429-5AAC69962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DC_AUT_Curriculum_PP#1B0DE.jpg                                0001A83F Oscar 1TB                      C4B9069E: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457200" y="228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solidFill>
                  <a:schemeClr val="bg1"/>
                </a:solidFill>
                <a:cs typeface="Arial" charset="0"/>
              </a:rPr>
              <a:t>Communicating Concerns: Screening and Diagnosis Results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457200" y="6288088"/>
            <a:ext cx="2362200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750" dirty="0">
                <a:solidFill>
                  <a:schemeClr val="bg1"/>
                </a:solidFill>
              </a:rPr>
              <a:t>Autism Case Training: </a:t>
            </a:r>
            <a:endParaRPr lang="en-US" sz="750" dirty="0" smtClean="0">
              <a:solidFill>
                <a:schemeClr val="bg1"/>
              </a:solidFill>
            </a:endParaRPr>
          </a:p>
          <a:p>
            <a:pPr algn="ctr" eaLnBrk="0" hangingPunct="0"/>
            <a:r>
              <a:rPr lang="en-US" sz="750" dirty="0" smtClean="0">
                <a:solidFill>
                  <a:schemeClr val="bg1"/>
                </a:solidFill>
              </a:rPr>
              <a:t>A Developmental-Behavioral </a:t>
            </a:r>
            <a:r>
              <a:rPr lang="en-US" sz="750" dirty="0">
                <a:solidFill>
                  <a:schemeClr val="bg1"/>
                </a:solidFill>
              </a:rPr>
              <a:t>Pediatrics Curriculum</a:t>
            </a:r>
          </a:p>
          <a:p>
            <a:pPr algn="ctr" eaLnBrk="0" hangingPunct="0">
              <a:spcBef>
                <a:spcPct val="50000"/>
              </a:spcBef>
            </a:pP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10400" y="65690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7826D9-130A-42B1-8534-3369E67A7E1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F3Oyil9A7AQ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egWPYXAro_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6t5LNrT1JN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 txBox="1">
            <a:spLocks/>
          </p:cNvSpPr>
          <p:nvPr/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400">
                <a:latin typeface="Calibri" pitchFamily="34" charset="0"/>
              </a:rPr>
              <a:t>Video II(B)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200">
              <a:solidFill>
                <a:schemeClr val="bg1"/>
              </a:solidFill>
            </a:endParaRPr>
          </a:p>
        </p:txBody>
      </p:sp>
      <p:pic>
        <p:nvPicPr>
          <p:cNvPr id="2" name="F3Oyil9A7AQ" title="Vid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1975338"/>
            <a:ext cx="6502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What </a:t>
            </a:r>
            <a:r>
              <a:rPr lang="en-US" dirty="0"/>
              <a:t>went well in this interaction?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What didn’t go well?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apply the information in this case?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did you learn through this case?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</a:rPr>
              <a:t>Potential Next Case: 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Making an Autism Diagnosis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1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Discuss an abnormal screening result with parents that indicates concern that a child might have an autism diagnosis. </a:t>
            </a:r>
            <a:endParaRPr lang="en-US" dirty="0" smtClean="0"/>
          </a:p>
          <a:p>
            <a:pPr lvl="1"/>
            <a:r>
              <a:rPr lang="en-US" dirty="0" smtClean="0"/>
              <a:t>Know how to describe the difference between an abnormal screen and a diagnosis to a parent.  </a:t>
            </a:r>
            <a:endParaRPr lang="en-US" sz="3200" dirty="0" smtClean="0"/>
          </a:p>
          <a:p>
            <a:pPr lvl="1"/>
            <a:r>
              <a:rPr lang="en-US" dirty="0" smtClean="0"/>
              <a:t>Identify reasons why parents may be reluctant to pursue a diagnostic evaluation after an abnormal autism screen. </a:t>
            </a:r>
            <a:endParaRPr lang="en-US" sz="3200" dirty="0" smtClean="0"/>
          </a:p>
          <a:p>
            <a:pPr lvl="1"/>
            <a:r>
              <a:rPr lang="en-US" dirty="0" smtClean="0"/>
              <a:t>Describe some important techniques that a physician should include when discussing an abnormal screen with different families. 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endParaRPr lang="en-US" sz="36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i="1" dirty="0" smtClean="0"/>
              <a:t>Understand how to support a family when their child has been diagnosed with an ASD. </a:t>
            </a:r>
            <a:endParaRPr lang="en-US" sz="3600" dirty="0" smtClean="0"/>
          </a:p>
          <a:p>
            <a:pPr lvl="1"/>
            <a:r>
              <a:rPr lang="en-US" dirty="0" smtClean="0"/>
              <a:t>Describe specific techniques a physician can use to support a family whose child has been diagnosed with an ASD. </a:t>
            </a:r>
            <a:endParaRPr lang="en-US" sz="3200" dirty="0" smtClean="0"/>
          </a:p>
          <a:p>
            <a:pPr lvl="1"/>
            <a:r>
              <a:rPr lang="en-US" dirty="0" smtClean="0"/>
              <a:t>Identify various emotional responses parents may have after receiving an ASD diagnosis.  </a:t>
            </a:r>
            <a:endParaRPr lang="en-US" sz="3200" dirty="0" smtClean="0"/>
          </a:p>
          <a:p>
            <a:pPr lvl="1"/>
            <a:r>
              <a:rPr lang="en-US" dirty="0" smtClean="0"/>
              <a:t>Name the stages of grief parents often experience when their child is diagnosed with a disability. 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is a 27-month-old boy that you have followed since birth in your primary care continuity clinic…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 txBox="1">
            <a:spLocks/>
          </p:cNvSpPr>
          <p:nvPr/>
        </p:nvSpPr>
        <p:spPr bwMode="auto">
          <a:xfrm>
            <a:off x="457200" y="1905000"/>
            <a:ext cx="822960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16386" name="Title 1"/>
          <p:cNvSpPr txBox="1">
            <a:spLocks/>
          </p:cNvSpPr>
          <p:nvPr/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400">
                <a:latin typeface="Calibri" pitchFamily="34" charset="0"/>
              </a:rPr>
              <a:t>Video </a:t>
            </a:r>
            <a:r>
              <a:rPr lang="en-US" sz="4400" smtClean="0">
                <a:latin typeface="Calibri" pitchFamily="34" charset="0"/>
              </a:rPr>
              <a:t>I</a:t>
            </a:r>
            <a:endParaRPr lang="en-US" sz="4400">
              <a:latin typeface="Calibri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57200" y="6248400"/>
            <a:ext cx="2362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120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endParaRPr lang="en-US" sz="1200">
              <a:solidFill>
                <a:schemeClr val="bg1"/>
              </a:solidFill>
            </a:endParaRPr>
          </a:p>
        </p:txBody>
      </p:sp>
      <p:pic>
        <p:nvPicPr>
          <p:cNvPr id="2" name="egWPYXAro_8" title="Vid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1905000"/>
            <a:ext cx="6502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stands out to you about this situation?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Part II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in your office after the evaluation…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 txBox="1">
            <a:spLocks/>
          </p:cNvSpPr>
          <p:nvPr/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000">
                <a:latin typeface="Calibri" pitchFamily="34" charset="0"/>
              </a:rPr>
              <a:t>Video II (A)</a:t>
            </a:r>
          </a:p>
        </p:txBody>
      </p:sp>
      <p:pic>
        <p:nvPicPr>
          <p:cNvPr id="2" name="6t5LNrT1JNI" title="Video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0800" y="1981200"/>
            <a:ext cx="65024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went well in this </a:t>
            </a:r>
          </a:p>
          <a:p>
            <a:r>
              <a:rPr lang="en-US" dirty="0"/>
              <a:t>interaction?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What didn’t go well?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Part II(B)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in your office after the evaluation…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271</Words>
  <Application>Microsoft Office PowerPoint</Application>
  <PresentationFormat>On-screen Show (4:3)</PresentationFormat>
  <Paragraphs>34</Paragraphs>
  <Slides>13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Learning Objectives</vt:lpstr>
      <vt:lpstr>Part I</vt:lpstr>
      <vt:lpstr>PowerPoint Presentation</vt:lpstr>
      <vt:lpstr>PowerPoint Presentation</vt:lpstr>
      <vt:lpstr>Part II (A)</vt:lpstr>
      <vt:lpstr>PowerPoint Presentation</vt:lpstr>
      <vt:lpstr>PowerPoint Presentation</vt:lpstr>
      <vt:lpstr>Part II(B)</vt:lpstr>
      <vt:lpstr>PowerPoint Presentation</vt:lpstr>
      <vt:lpstr>PowerPoint Presentation</vt:lpstr>
      <vt:lpstr>PowerPoint Presentation</vt:lpstr>
      <vt:lpstr>Potential Next Case:  Making an Autism Diagnosis</vt:lpstr>
    </vt:vector>
  </TitlesOfParts>
  <Company>Porter Novelli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rashida harrington</dc:creator>
  <cp:lastModifiedBy>Hill, Joseph B. (CDC/ONDIEH/NCBDDD) (CTR)</cp:lastModifiedBy>
  <cp:revision>27</cp:revision>
  <dcterms:created xsi:type="dcterms:W3CDTF">2010-11-08T15:42:49Z</dcterms:created>
  <dcterms:modified xsi:type="dcterms:W3CDTF">2015-10-28T17:33:14Z</dcterms:modified>
  <cp:contentStatus/>
</cp:coreProperties>
</file>