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8" r:id="rId2"/>
    <p:sldId id="273" r:id="rId3"/>
    <p:sldId id="270" r:id="rId4"/>
    <p:sldId id="274" r:id="rId5"/>
    <p:sldId id="261" r:id="rId6"/>
    <p:sldId id="275" r:id="rId7"/>
    <p:sldId id="271" r:id="rId8"/>
    <p:sldId id="276" r:id="rId9"/>
    <p:sldId id="280" r:id="rId10"/>
    <p:sldId id="272" r:id="rId11"/>
    <p:sldId id="277" r:id="rId12"/>
    <p:sldId id="267" r:id="rId13"/>
    <p:sldId id="281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8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8C64D-2C5E-451B-B58C-A6F8FD7A621A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AD4D2-47A1-4B2F-A68C-4E127DAD90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17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250333B-A7AD-49A0-9F23-ACA3C0FB681D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36D0139-51A8-471B-BC1E-4ADD2196CB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82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2895600"/>
            <a:ext cx="9144000" cy="396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3505200"/>
          </a:xfrm>
          <a:prstGeom prst="rect">
            <a:avLst/>
          </a:prstGeom>
          <a:solidFill>
            <a:srgbClr val="B7A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CDC_AUT_Curriculum_PP#1B0DD.jpg                                0001A83F Oscar 1TB                      C4B9069E:"/>
          <p:cNvPicPr>
            <a:picLocks noChangeAspect="1" noChangeArrowheads="1"/>
          </p:cNvPicPr>
          <p:nvPr userDrawn="1"/>
        </p:nvPicPr>
        <p:blipFill>
          <a:blip r:embed="rId2" cstate="print"/>
          <a:srcRect l="22496" t="21106" r="22513" b="23883"/>
          <a:stretch>
            <a:fillRect/>
          </a:stretch>
        </p:blipFill>
        <p:spPr bwMode="auto">
          <a:xfrm>
            <a:off x="3048000" y="76200"/>
            <a:ext cx="2819400" cy="202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0" y="502920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cs typeface="Arial" charset="0"/>
              </a:rPr>
              <a:t>Authors</a:t>
            </a:r>
            <a:endParaRPr lang="en-US" sz="1200" b="1" dirty="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  <a:cs typeface="Arial" charset="0"/>
              </a:rPr>
              <a:t>Shanna </a:t>
            </a:r>
            <a:r>
              <a:rPr lang="en-US" sz="1200" dirty="0" err="1">
                <a:solidFill>
                  <a:schemeClr val="tx1"/>
                </a:solidFill>
                <a:cs typeface="Arial" charset="0"/>
              </a:rPr>
              <a:t>Kralovic</a:t>
            </a:r>
            <a:r>
              <a:rPr lang="en-US" sz="1200" dirty="0">
                <a:solidFill>
                  <a:schemeClr val="tx1"/>
                </a:solidFill>
                <a:cs typeface="Arial" charset="0"/>
              </a:rPr>
              <a:t>, DO, Rainbow Babies and Children’s Hospital, University Hospitals Case Medical Center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cs typeface="Arial" charset="0"/>
              </a:rPr>
              <a:t>Anna Maria S. </a:t>
            </a:r>
            <a:r>
              <a:rPr lang="en-US" sz="1200" dirty="0" err="1">
                <a:solidFill>
                  <a:schemeClr val="tx1"/>
                </a:solidFill>
                <a:cs typeface="Arial" charset="0"/>
              </a:rPr>
              <a:t>Ocampo</a:t>
            </a:r>
            <a:r>
              <a:rPr lang="en-US" sz="1200" dirty="0">
                <a:solidFill>
                  <a:schemeClr val="tx1"/>
                </a:solidFill>
                <a:cs typeface="Arial" charset="0"/>
              </a:rPr>
              <a:t>, MD, Children’s Hospital Boston, Harvard Medical School</a:t>
            </a:r>
          </a:p>
          <a:p>
            <a:pPr algn="ctr"/>
            <a:endParaRPr lang="en-US" sz="1200" dirty="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  <a:cs typeface="Arial" charset="0"/>
              </a:rPr>
              <a:t>Editors</a:t>
            </a:r>
            <a:endParaRPr lang="en-US" sz="1200" b="1" dirty="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  <a:cs typeface="Arial" charset="0"/>
              </a:rPr>
              <a:t>Georgina Peacock, MD, MPH, National Center on Birth Defects and Developmental Disabilities, Centers for Disease Control and Prevention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cs typeface="Arial" charset="0"/>
              </a:rPr>
              <a:t>Carol Weitzman, </a:t>
            </a:r>
            <a:r>
              <a:rPr lang="en-US" sz="1200" dirty="0" smtClean="0">
                <a:solidFill>
                  <a:schemeClr val="tx1"/>
                </a:solidFill>
                <a:cs typeface="Arial" charset="0"/>
              </a:rPr>
              <a:t>MD, Yale </a:t>
            </a:r>
            <a:r>
              <a:rPr lang="en-US" sz="1200" dirty="0">
                <a:solidFill>
                  <a:schemeClr val="tx1"/>
                </a:solidFill>
                <a:cs typeface="Arial" charset="0"/>
              </a:rPr>
              <a:t>University School of Medicine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cs typeface="Arial" charset="0"/>
              </a:rPr>
              <a:t>Jana Thomas, MPA, Porter </a:t>
            </a:r>
            <a:r>
              <a:rPr lang="en-US" sz="1200" dirty="0" smtClean="0">
                <a:solidFill>
                  <a:schemeClr val="tx1"/>
                </a:solidFill>
                <a:cs typeface="Arial" charset="0"/>
              </a:rPr>
              <a:t>Novelli</a:t>
            </a: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Rounded Rectangle 4"/>
          <p:cNvSpPr/>
          <p:nvPr userDrawn="1"/>
        </p:nvSpPr>
        <p:spPr>
          <a:xfrm>
            <a:off x="381000" y="2209800"/>
            <a:ext cx="8305801" cy="2590800"/>
          </a:xfrm>
          <a:prstGeom prst="roundRect">
            <a:avLst/>
          </a:prstGeom>
          <a:solidFill>
            <a:srgbClr val="5A3DA3"/>
          </a:solidFill>
          <a:ln>
            <a:solidFill>
              <a:srgbClr val="A0A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i="0" u="none" dirty="0" smtClean="0">
                <a:latin typeface="+mj-lt"/>
                <a:cs typeface="Arial" pitchFamily="34" charset="0"/>
              </a:rPr>
              <a:t>Autism Spectrum Disorder-Specific Anticipatory Guidance</a:t>
            </a:r>
          </a:p>
          <a:p>
            <a:pPr algn="ctr"/>
            <a:r>
              <a:rPr lang="en-US" sz="2800" b="0" i="0" dirty="0" smtClean="0">
                <a:latin typeface="+mj-lt"/>
                <a:cs typeface="Arial" pitchFamily="34" charset="0"/>
              </a:rPr>
              <a:t>Autism Case Training: </a:t>
            </a:r>
          </a:p>
          <a:p>
            <a:pPr algn="ctr"/>
            <a:r>
              <a:rPr lang="en-US" sz="2800" b="0" i="0" dirty="0" smtClean="0">
                <a:latin typeface="+mj-lt"/>
                <a:cs typeface="Arial" pitchFamily="34" charset="0"/>
              </a:rPr>
              <a:t>A Developmental-Behavioral Pediatrics Curriculum</a:t>
            </a:r>
          </a:p>
        </p:txBody>
      </p:sp>
      <p:cxnSp>
        <p:nvCxnSpPr>
          <p:cNvPr id="8" name="Straight Connector 7"/>
          <p:cNvCxnSpPr>
            <a:endCxn id="5" idx="1"/>
          </p:cNvCxnSpPr>
          <p:nvPr userDrawn="1"/>
        </p:nvCxnSpPr>
        <p:spPr>
          <a:xfrm>
            <a:off x="0" y="3505200"/>
            <a:ext cx="381000" cy="0"/>
          </a:xfrm>
          <a:prstGeom prst="line">
            <a:avLst/>
          </a:prstGeom>
          <a:ln w="57150" cmpd="sng">
            <a:solidFill>
              <a:srgbClr val="5A3DA3"/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3"/>
          </p:cNvCxnSpPr>
          <p:nvPr userDrawn="1"/>
        </p:nvCxnSpPr>
        <p:spPr>
          <a:xfrm>
            <a:off x="8686801" y="3505200"/>
            <a:ext cx="457199" cy="0"/>
          </a:xfrm>
          <a:prstGeom prst="line">
            <a:avLst/>
          </a:prstGeom>
          <a:ln w="57150" cmpd="sng">
            <a:solidFill>
              <a:srgbClr val="5A3DA3"/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D207D-6E78-4E93-AB56-6D872DEC78E6}" type="datetime1">
              <a:rPr lang="en-US" smtClean="0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CA871-F378-43E7-A6B8-3C3737E84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E79A2-C84F-41DD-9FFD-6CFFEF71F64F}" type="datetime1">
              <a:rPr lang="en-US" smtClean="0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3FE82-78ED-4004-BAA1-A721960C8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32EE4-B43F-455E-BE74-24180C2A61D1}" type="datetime1">
              <a:rPr lang="en-US" smtClean="0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D38BA-0191-4872-A16A-2F45FB03A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CA26A-F719-4C02-8AD6-D407735CB088}" type="datetime1">
              <a:rPr lang="en-US" smtClean="0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25B5B-AE69-4552-B868-C1658123B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DC_AUT_Curriculum_PP#1B0DD.jpg                                0001A83F Oscar 1TB                      C4B9069E:"/>
          <p:cNvPicPr>
            <a:picLocks noChangeAspect="1" noChangeArrowheads="1"/>
          </p:cNvPicPr>
          <p:nvPr userDrawn="1"/>
        </p:nvPicPr>
        <p:blipFill>
          <a:blip r:embed="rId2" cstate="print"/>
          <a:srcRect l="22496" t="21106" r="22513" b="23883"/>
          <a:stretch>
            <a:fillRect/>
          </a:stretch>
        </p:blipFill>
        <p:spPr bwMode="auto">
          <a:xfrm>
            <a:off x="2286000" y="1066800"/>
            <a:ext cx="4572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533400" y="4495800"/>
            <a:ext cx="8001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dirty="0">
                <a:solidFill>
                  <a:srgbClr val="604A7B"/>
                </a:solidFill>
                <a:cs typeface="Arial" charset="0"/>
              </a:rPr>
              <a:t>Authors:</a:t>
            </a:r>
          </a:p>
          <a:p>
            <a:r>
              <a:rPr lang="en-US" sz="1100" dirty="0">
                <a:solidFill>
                  <a:srgbClr val="604A7B"/>
                </a:solidFill>
                <a:cs typeface="Arial" charset="0"/>
              </a:rPr>
              <a:t>Shanna </a:t>
            </a:r>
            <a:r>
              <a:rPr lang="en-US" sz="1100" dirty="0" err="1">
                <a:solidFill>
                  <a:srgbClr val="604A7B"/>
                </a:solidFill>
                <a:cs typeface="Arial" charset="0"/>
              </a:rPr>
              <a:t>Kralovic</a:t>
            </a:r>
            <a:r>
              <a:rPr lang="en-US" sz="1100" dirty="0">
                <a:solidFill>
                  <a:srgbClr val="604A7B"/>
                </a:solidFill>
                <a:cs typeface="Arial" charset="0"/>
              </a:rPr>
              <a:t>, DO, Rainbow Babies and Children’s Hospital, University Hospitals Case Medical Center</a:t>
            </a:r>
          </a:p>
          <a:p>
            <a:r>
              <a:rPr lang="en-US" sz="1100" dirty="0">
                <a:solidFill>
                  <a:srgbClr val="604A7B"/>
                </a:solidFill>
                <a:cs typeface="Arial" charset="0"/>
              </a:rPr>
              <a:t>Anna Maria S. </a:t>
            </a:r>
            <a:r>
              <a:rPr lang="en-US" sz="1100" dirty="0" err="1">
                <a:solidFill>
                  <a:srgbClr val="604A7B"/>
                </a:solidFill>
                <a:cs typeface="Arial" charset="0"/>
              </a:rPr>
              <a:t>Ocampo</a:t>
            </a:r>
            <a:r>
              <a:rPr lang="en-US" sz="1100" dirty="0">
                <a:solidFill>
                  <a:srgbClr val="604A7B"/>
                </a:solidFill>
                <a:cs typeface="Arial" charset="0"/>
              </a:rPr>
              <a:t>, MD, Children’s Hospital Boston, Harvard Medical School</a:t>
            </a:r>
          </a:p>
          <a:p>
            <a:endParaRPr lang="en-US" sz="1100" dirty="0">
              <a:solidFill>
                <a:srgbClr val="604A7B"/>
              </a:solidFill>
              <a:cs typeface="Arial" charset="0"/>
            </a:endParaRPr>
          </a:p>
          <a:p>
            <a:r>
              <a:rPr lang="en-US" sz="1100" dirty="0">
                <a:solidFill>
                  <a:srgbClr val="604A7B"/>
                </a:solidFill>
                <a:cs typeface="Arial" charset="0"/>
              </a:rPr>
              <a:t>Editors:</a:t>
            </a:r>
          </a:p>
          <a:p>
            <a:r>
              <a:rPr lang="en-US" sz="1100" dirty="0">
                <a:solidFill>
                  <a:srgbClr val="604A7B"/>
                </a:solidFill>
                <a:cs typeface="Arial" charset="0"/>
              </a:rPr>
              <a:t>Georgina Peacock, MD, MPH, National Center on Birth Defects and Developmental Disabilities, Centers for Disease Control and Prevention </a:t>
            </a:r>
          </a:p>
          <a:p>
            <a:r>
              <a:rPr lang="en-US" sz="1100" dirty="0">
                <a:solidFill>
                  <a:srgbClr val="604A7B"/>
                </a:solidFill>
                <a:cs typeface="Arial" charset="0"/>
              </a:rPr>
              <a:t>Carol Weitzman, </a:t>
            </a:r>
            <a:r>
              <a:rPr lang="en-US" sz="1100" dirty="0" smtClean="0">
                <a:solidFill>
                  <a:srgbClr val="604A7B"/>
                </a:solidFill>
                <a:cs typeface="Arial" charset="0"/>
              </a:rPr>
              <a:t>MD, Yale </a:t>
            </a:r>
            <a:r>
              <a:rPr lang="en-US" sz="1100" dirty="0">
                <a:solidFill>
                  <a:srgbClr val="604A7B"/>
                </a:solidFill>
                <a:cs typeface="Arial" charset="0"/>
              </a:rPr>
              <a:t>University School of Medicine</a:t>
            </a:r>
          </a:p>
          <a:p>
            <a:r>
              <a:rPr lang="en-US" sz="1100" dirty="0">
                <a:solidFill>
                  <a:srgbClr val="604A7B"/>
                </a:solidFill>
                <a:cs typeface="Arial" charset="0"/>
              </a:rPr>
              <a:t>Jana Thomas, MPA, Porter Novelli</a:t>
            </a:r>
            <a:endParaRPr lang="en-US" sz="1100" dirty="0">
              <a:solidFill>
                <a:srgbClr val="898989"/>
              </a:solidFill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sz="1300" dirty="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3C7EA-411B-4D02-B5EF-FA6A805F8113}" type="datetime1">
              <a:rPr lang="en-US" smtClean="0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6AB79-C4F3-4204-867F-43BD70915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83662-A604-4E9D-BDAC-822929CE879B}" type="datetime1">
              <a:rPr lang="en-US" smtClean="0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84A90-29A8-48ED-AD8E-39D0D2F9F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4EB0-ADA5-4BA9-99A5-11B49315F597}" type="datetime1">
              <a:rPr lang="en-US" smtClean="0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21FF1-B432-4D8D-BC49-06CB36208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286001"/>
          </a:xfr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buNone/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CBDDD_text_lockup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52600" y="2057400"/>
            <a:ext cx="5198880" cy="1456944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1828800" y="3657600"/>
            <a:ext cx="52578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1500" b="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Developed in partnership</a:t>
            </a:r>
            <a:r>
              <a:rPr lang="en-US" sz="1500" b="0" kern="1200" baseline="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 with</a:t>
            </a:r>
            <a:endParaRPr lang="en-US" sz="1500" b="0" kern="1200" dirty="0" smtClean="0">
              <a:solidFill>
                <a:srgbClr val="604A7B"/>
              </a:solidFill>
              <a:latin typeface="Arial" charset="0"/>
              <a:ea typeface="+mn-ea"/>
              <a:cs typeface="+mn-cs"/>
            </a:endParaRPr>
          </a:p>
          <a:p>
            <a:pPr marL="342900" lvl="0" indent="-342900" algn="ctr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1500" b="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Health Resources and Services Administration</a:t>
            </a:r>
          </a:p>
          <a:p>
            <a:pPr marL="342900" lvl="0" indent="-342900" algn="ctr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1500" b="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Maternal and Child Health Bureau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0BC0D8-E78C-40CB-B09A-D51BE7C10806}" type="datetime1">
              <a:rPr lang="en-US" smtClean="0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F04039-3962-4EDA-8697-D5B6AB3C5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CDC_AUT_Curriculum_PP#1B0DE.jpg                                0001A83F Oscar 1TB                      C4B9069E: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3"/>
          <p:cNvSpPr txBox="1">
            <a:spLocks noChangeArrowheads="1"/>
          </p:cNvSpPr>
          <p:nvPr userDrawn="1"/>
        </p:nvSpPr>
        <p:spPr bwMode="auto">
          <a:xfrm>
            <a:off x="457200" y="228600"/>
            <a:ext cx="7010400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900" dirty="0" smtClean="0">
                <a:solidFill>
                  <a:schemeClr val="bg1"/>
                </a:solidFill>
                <a:cs typeface="Arial" charset="0"/>
              </a:rPr>
              <a:t>Autism Spectrum Disorder-Specific </a:t>
            </a:r>
            <a:r>
              <a:rPr lang="en-US" sz="1900" dirty="0">
                <a:solidFill>
                  <a:schemeClr val="bg1"/>
                </a:solidFill>
                <a:cs typeface="Arial" charset="0"/>
              </a:rPr>
              <a:t>Anticipatory Guidance </a:t>
            </a:r>
          </a:p>
        </p:txBody>
      </p:sp>
      <p:sp>
        <p:nvSpPr>
          <p:cNvPr id="9" name="Text Box 4"/>
          <p:cNvSpPr txBox="1">
            <a:spLocks noChangeArrowheads="1"/>
          </p:cNvSpPr>
          <p:nvPr userDrawn="1"/>
        </p:nvSpPr>
        <p:spPr bwMode="auto">
          <a:xfrm>
            <a:off x="457200" y="6288088"/>
            <a:ext cx="2362200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750" dirty="0">
                <a:solidFill>
                  <a:schemeClr val="bg1"/>
                </a:solidFill>
              </a:rPr>
              <a:t>Autism Case Training: </a:t>
            </a:r>
            <a:endParaRPr lang="en-US" sz="750" dirty="0" smtClean="0">
              <a:solidFill>
                <a:schemeClr val="bg1"/>
              </a:solidFill>
            </a:endParaRPr>
          </a:p>
          <a:p>
            <a:pPr algn="ctr" eaLnBrk="0" hangingPunct="0"/>
            <a:r>
              <a:rPr lang="en-US" sz="750" dirty="0" smtClean="0">
                <a:solidFill>
                  <a:schemeClr val="bg1"/>
                </a:solidFill>
              </a:rPr>
              <a:t>A Developmental-Behavioral </a:t>
            </a:r>
            <a:r>
              <a:rPr lang="en-US" sz="750" dirty="0">
                <a:solidFill>
                  <a:schemeClr val="bg1"/>
                </a:solidFill>
              </a:rPr>
              <a:t>Pediatrics Curriculum</a:t>
            </a:r>
          </a:p>
          <a:p>
            <a:pPr algn="ctr" eaLnBrk="0" hangingPunct="0">
              <a:spcBef>
                <a:spcPct val="50000"/>
              </a:spcBef>
            </a:pP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010400" y="65690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7826D9-130A-42B1-8534-3369E67A7E1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74" r:id="rId9"/>
    <p:sldLayoutId id="2147483656" r:id="rId10"/>
    <p:sldLayoutId id="2147483657" r:id="rId11"/>
    <p:sldLayoutId id="2147483658" r:id="rId12"/>
    <p:sldLayoutId id="2147483659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uzAuM4jRt3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JzjbTLTDn1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 - Epilogue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concerned about the history of constipation and ask Jack’s mother a few more questions while you perform the physical exam…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How would you apply the information in this case?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What did you learn through this case?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up 9"/>
          <p:cNvGrpSpPr>
            <a:grpSpLocks/>
          </p:cNvGrpSpPr>
          <p:nvPr/>
        </p:nvGrpSpPr>
        <p:grpSpPr bwMode="auto">
          <a:xfrm>
            <a:off x="457200" y="1981200"/>
            <a:ext cx="8229600" cy="2446338"/>
            <a:chOff x="0" y="164554"/>
            <a:chExt cx="8229600" cy="2675045"/>
          </a:xfrm>
        </p:grpSpPr>
        <p:sp>
          <p:nvSpPr>
            <p:cNvPr id="3" name="Rounded Rectangle 2"/>
            <p:cNvSpPr/>
            <p:nvPr/>
          </p:nvSpPr>
          <p:spPr>
            <a:xfrm>
              <a:off x="0" y="164554"/>
              <a:ext cx="8229600" cy="267504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ounded Rectangle 4"/>
            <p:cNvSpPr/>
            <p:nvPr/>
          </p:nvSpPr>
          <p:spPr>
            <a:xfrm>
              <a:off x="130175" y="294748"/>
              <a:ext cx="7969250" cy="25361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tIns="91440" bIns="91440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rgbClr val="FFFFFF"/>
                  </a:solidFill>
                </a:rPr>
                <a:t>Read the following journal article: Kodak T, Piazza C. Assessment and behavioral treatment of feeding and sleeping disorders in children with autism spectrum disorders.         </a:t>
              </a:r>
              <a:r>
                <a:rPr lang="en-US" sz="2400" i="1" dirty="0">
                  <a:solidFill>
                    <a:srgbClr val="FFFFFF"/>
                  </a:solidFill>
                </a:rPr>
                <a:t>Child </a:t>
              </a:r>
              <a:r>
                <a:rPr lang="en-US" sz="2400" i="1" dirty="0" err="1">
                  <a:solidFill>
                    <a:srgbClr val="FFFFFF"/>
                  </a:solidFill>
                </a:rPr>
                <a:t>Adolesc</a:t>
              </a:r>
              <a:r>
                <a:rPr lang="en-US" sz="2400" i="1" dirty="0">
                  <a:solidFill>
                    <a:srgbClr val="FFFFFF"/>
                  </a:solidFill>
                </a:rPr>
                <a:t> </a:t>
              </a:r>
              <a:r>
                <a:rPr lang="en-US" sz="2400" i="1" dirty="0" err="1">
                  <a:solidFill>
                    <a:srgbClr val="FFFFFF"/>
                  </a:solidFill>
                </a:rPr>
                <a:t>Psychiatr</a:t>
              </a:r>
              <a:r>
                <a:rPr lang="en-US" sz="2400" i="1" dirty="0">
                  <a:solidFill>
                    <a:srgbClr val="FFFFFF"/>
                  </a:solidFill>
                </a:rPr>
                <a:t> </a:t>
              </a:r>
              <a:r>
                <a:rPr lang="en-US" sz="2400" i="1" dirty="0" err="1">
                  <a:solidFill>
                    <a:srgbClr val="FFFFFF"/>
                  </a:solidFill>
                </a:rPr>
                <a:t>Clin</a:t>
              </a:r>
              <a:r>
                <a:rPr lang="en-US" sz="2400" i="1" dirty="0">
                  <a:solidFill>
                    <a:srgbClr val="FFFFFF"/>
                  </a:solidFill>
                </a:rPr>
                <a:t> N Am</a:t>
              </a:r>
              <a:r>
                <a:rPr lang="en-US" sz="2400" dirty="0">
                  <a:solidFill>
                    <a:srgbClr val="FFFFFF"/>
                  </a:solidFill>
                </a:rPr>
                <a:t>. 2008;17(4):887-905.</a:t>
              </a:r>
            </a:p>
          </p:txBody>
        </p:sp>
      </p:grpSp>
      <p:sp>
        <p:nvSpPr>
          <p:cNvPr id="5" name="Title 3"/>
          <p:cNvSpPr txBox="1">
            <a:spLocks/>
          </p:cNvSpPr>
          <p:nvPr/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Post-Learning Exercise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57200" y="6248400"/>
            <a:ext cx="2362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300" i="1" dirty="0" smtClean="0"/>
              <a:t>Recognize some of the common developmental issues that present in children with </a:t>
            </a:r>
            <a:r>
              <a:rPr lang="en-US" sz="4300" i="1" dirty="0"/>
              <a:t>a</a:t>
            </a:r>
            <a:r>
              <a:rPr lang="en-US" sz="4300" i="1" dirty="0" smtClean="0"/>
              <a:t>utism </a:t>
            </a:r>
            <a:r>
              <a:rPr lang="en-US" sz="4300" i="1" dirty="0"/>
              <a:t>s</a:t>
            </a:r>
            <a:r>
              <a:rPr lang="en-US" sz="4300" i="1" dirty="0" smtClean="0"/>
              <a:t>pectrum </a:t>
            </a:r>
            <a:r>
              <a:rPr lang="en-US" sz="4300" i="1" dirty="0"/>
              <a:t>d</a:t>
            </a:r>
            <a:r>
              <a:rPr lang="en-US" sz="4300" i="1" dirty="0" smtClean="0"/>
              <a:t>isorder (ASD) and how to evaluate them.</a:t>
            </a:r>
          </a:p>
          <a:p>
            <a:pPr lvl="1"/>
            <a:r>
              <a:rPr lang="en-US" sz="4400" dirty="0" smtClean="0"/>
              <a:t>Describe the different types of sleep problems seen in children with ASD. </a:t>
            </a:r>
          </a:p>
          <a:p>
            <a:pPr lvl="1"/>
            <a:r>
              <a:rPr lang="en-US" sz="4400" dirty="0" smtClean="0"/>
              <a:t>Provide a differential diagnosis for feeding problems in children with ASD.</a:t>
            </a:r>
          </a:p>
          <a:p>
            <a:pPr lvl="1"/>
            <a:r>
              <a:rPr lang="en-US" sz="4400" dirty="0" smtClean="0"/>
              <a:t>Describe the common challenges to toilet training in children with ASD.</a:t>
            </a:r>
          </a:p>
          <a:p>
            <a:pPr lvl="1"/>
            <a:endParaRPr lang="en-US" sz="43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300" i="1" dirty="0" smtClean="0"/>
              <a:t>Identify management approaches and strategies for the common developmental issues seen in children with ASD.</a:t>
            </a:r>
          </a:p>
          <a:p>
            <a:pPr lvl="1"/>
            <a:r>
              <a:rPr lang="en-US" sz="4400" dirty="0" smtClean="0"/>
              <a:t>Describe behavioral strategies that may promote improved sleep in children with ASD.</a:t>
            </a:r>
          </a:p>
          <a:p>
            <a:pPr lvl="1"/>
            <a:r>
              <a:rPr lang="en-US" sz="4400" dirty="0" smtClean="0"/>
              <a:t>Identify the indications for using medications in the treatment of sleep difficulties. </a:t>
            </a:r>
          </a:p>
          <a:p>
            <a:pPr lvl="1"/>
            <a:r>
              <a:rPr lang="en-US" sz="4400" dirty="0" smtClean="0"/>
              <a:t>Recognize strategies to improve eating habits in children with ASD.</a:t>
            </a:r>
          </a:p>
          <a:p>
            <a:pPr lvl="1"/>
            <a:r>
              <a:rPr lang="en-US" sz="4400" dirty="0" smtClean="0"/>
              <a:t>Become familiar with techniques for toilet training children with ASD.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Jack is a 3½-year-old boy recently diagnosed with ASD…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stands out to you about Jack?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200" dirty="0">
                <a:latin typeface="+mj-lt"/>
                <a:ea typeface="+mj-ea"/>
                <a:cs typeface="+mj-cs"/>
              </a:rPr>
              <a:t>Interview: Sleep Disorders: Caryn, Mom of Riley</a:t>
            </a:r>
          </a:p>
        </p:txBody>
      </p:sp>
      <p:pic>
        <p:nvPicPr>
          <p:cNvPr id="3" name="uzAuM4jRt3I" title="Video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20800" y="2209800"/>
            <a:ext cx="65024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would you do next?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Realizing that you must move on with the visit, you ask about Jack’s eating habits…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would you approach Jack’s problem?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200" dirty="0" smtClean="0">
                <a:latin typeface="+mj-lt"/>
                <a:ea typeface="+mj-ea"/>
                <a:cs typeface="+mj-cs"/>
              </a:rPr>
              <a:t>Observation: Feeding Problems</a:t>
            </a:r>
            <a:endParaRPr lang="en-US" sz="4200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JzjbTLTDn1A" title="Video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20800" y="1963615"/>
            <a:ext cx="65024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273</Words>
  <Application>Microsoft Office PowerPoint</Application>
  <PresentationFormat>On-screen Show (4:3)</PresentationFormat>
  <Paragraphs>28</Paragraphs>
  <Slides>13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Learning Objectives</vt:lpstr>
      <vt:lpstr>Part I</vt:lpstr>
      <vt:lpstr>PowerPoint Presentation</vt:lpstr>
      <vt:lpstr>PowerPoint Presentation</vt:lpstr>
      <vt:lpstr>PowerPoint Presentation</vt:lpstr>
      <vt:lpstr>Part II</vt:lpstr>
      <vt:lpstr>PowerPoint Presentation</vt:lpstr>
      <vt:lpstr>PowerPoint Presentation</vt:lpstr>
      <vt:lpstr>Part III - Epilogue</vt:lpstr>
      <vt:lpstr>PowerPoint Presentation</vt:lpstr>
      <vt:lpstr>PowerPoint Presentation</vt:lpstr>
      <vt:lpstr>PowerPoint Presentation</vt:lpstr>
    </vt:vector>
  </TitlesOfParts>
  <Company>Porter Novelli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rashida harrington</dc:creator>
  <cp:lastModifiedBy>Hill, Joseph B. (CDC/ONDIEH/NCBDDD) (CTR)</cp:lastModifiedBy>
  <cp:revision>41</cp:revision>
  <dcterms:created xsi:type="dcterms:W3CDTF">2010-11-08T15:42:49Z</dcterms:created>
  <dcterms:modified xsi:type="dcterms:W3CDTF">2015-10-28T17:33:47Z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-29552298</vt:i4>
  </property>
  <property fmtid="{D5CDD505-2E9C-101B-9397-08002B2CF9AE}" pid="3" name="_NewReviewCycle">
    <vt:lpwstr/>
  </property>
  <property fmtid="{D5CDD505-2E9C-101B-9397-08002B2CF9AE}" pid="4" name="_EmailSubject">
    <vt:lpwstr>ACT Revised: Screening for Autism Spectrum Disorder</vt:lpwstr>
  </property>
  <property fmtid="{D5CDD505-2E9C-101B-9397-08002B2CF9AE}" pid="5" name="_AuthorEmail">
    <vt:lpwstr>Wendy.Ruben@porternovelli.com</vt:lpwstr>
  </property>
  <property fmtid="{D5CDD505-2E9C-101B-9397-08002B2CF9AE}" pid="6" name="_AuthorEmailDisplayName">
    <vt:lpwstr>Wendy Ruben</vt:lpwstr>
  </property>
  <property fmtid="{D5CDD505-2E9C-101B-9397-08002B2CF9AE}" pid="7" name="_PreviousAdHocReviewCycleID">
    <vt:i4>-1107573531</vt:i4>
  </property>
</Properties>
</file>