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3" r:id="rId2"/>
    <p:sldId id="273" r:id="rId3"/>
    <p:sldId id="278" r:id="rId4"/>
    <p:sldId id="279" r:id="rId5"/>
    <p:sldId id="280" r:id="rId6"/>
    <p:sldId id="275" r:id="rId7"/>
    <p:sldId id="281" r:id="rId8"/>
    <p:sldId id="276" r:id="rId9"/>
    <p:sldId id="282" r:id="rId10"/>
    <p:sldId id="267" r:id="rId11"/>
    <p:sldId id="277" r:id="rId12"/>
    <p:sldId id="284" r:id="rId13"/>
  </p:sldIdLst>
  <p:sldSz cx="9144000" cy="6858000" type="screen4x3"/>
  <p:notesSz cx="9296400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8" d="100"/>
          <a:sy n="108" d="100"/>
        </p:scale>
        <p:origin x="-624" y="-84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9CD3D7-B05F-4E1D-9A27-F876BA0D1AFD}" type="doc">
      <dgm:prSet loTypeId="urn:microsoft.com/office/officeart/2005/8/layout/vList2" loCatId="list" qsTypeId="urn:microsoft.com/office/officeart/2005/8/quickstyle/simple1#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83C1900E-9897-4F19-AC40-4F4C755332CE}">
      <dgm:prSet phldrT="[Text]"/>
      <dgm:spPr/>
      <dgm:t>
        <a:bodyPr/>
        <a:lstStyle/>
        <a:p>
          <a:r>
            <a:rPr lang="en-US" dirty="0" smtClean="0">
              <a:latin typeface="Arial" pitchFamily="34" charset="0"/>
              <a:cs typeface="Arial" pitchFamily="34" charset="0"/>
            </a:rPr>
            <a:t>Case Goals</a:t>
          </a:r>
          <a:endParaRPr lang="en-US" dirty="0">
            <a:latin typeface="Arial" pitchFamily="34" charset="0"/>
            <a:cs typeface="Arial" pitchFamily="34" charset="0"/>
          </a:endParaRPr>
        </a:p>
      </dgm:t>
    </dgm:pt>
    <dgm:pt modelId="{A2D2D167-60C3-4DF3-BC5F-D5A41F7EE1F1}" type="parTrans" cxnId="{642B0AFF-0528-4074-BBE9-3425A23BCF18}">
      <dgm:prSet/>
      <dgm:spPr/>
      <dgm:t>
        <a:bodyPr/>
        <a:lstStyle/>
        <a:p>
          <a:endParaRPr lang="en-US"/>
        </a:p>
      </dgm:t>
    </dgm:pt>
    <dgm:pt modelId="{3DAECEEE-B328-4AB6-AA93-D302624D553A}" type="sibTrans" cxnId="{642B0AFF-0528-4074-BBE9-3425A23BCF18}">
      <dgm:prSet/>
      <dgm:spPr/>
      <dgm:t>
        <a:bodyPr/>
        <a:lstStyle/>
        <a:p>
          <a:endParaRPr lang="en-US"/>
        </a:p>
      </dgm:t>
    </dgm:pt>
    <dgm:pt modelId="{CA28DD22-9F90-4E4A-ADF7-B06DD231DAE5}">
      <dgm:prSet phldrT="[Text]"/>
      <dgm:spPr/>
      <dgm:t>
        <a:bodyPr/>
        <a:lstStyle/>
        <a:p>
          <a:r>
            <a:rPr lang="en-US" dirty="0" smtClean="0">
              <a:latin typeface="Arial" pitchFamily="34" charset="0"/>
              <a:cs typeface="Arial" pitchFamily="34" charset="0"/>
            </a:rPr>
            <a:t>Recognize some of the common developmental issues that present in children with ASD and how to evaluate them.</a:t>
          </a:r>
          <a:endParaRPr lang="en-US" dirty="0">
            <a:latin typeface="Arial" pitchFamily="34" charset="0"/>
            <a:cs typeface="Arial" pitchFamily="34" charset="0"/>
          </a:endParaRPr>
        </a:p>
      </dgm:t>
    </dgm:pt>
    <dgm:pt modelId="{A2EE9E2D-B083-4E5B-BD58-15839D51FBBA}" type="parTrans" cxnId="{7A1C01E0-D91C-4268-B32A-4B11F6773C33}">
      <dgm:prSet/>
      <dgm:spPr/>
      <dgm:t>
        <a:bodyPr/>
        <a:lstStyle/>
        <a:p>
          <a:endParaRPr lang="en-US"/>
        </a:p>
      </dgm:t>
    </dgm:pt>
    <dgm:pt modelId="{F0F8BF07-8A1C-43B2-9245-FA0D5CFC9045}" type="sibTrans" cxnId="{7A1C01E0-D91C-4268-B32A-4B11F6773C33}">
      <dgm:prSet/>
      <dgm:spPr/>
      <dgm:t>
        <a:bodyPr/>
        <a:lstStyle/>
        <a:p>
          <a:endParaRPr lang="en-US"/>
        </a:p>
      </dgm:t>
    </dgm:pt>
    <dgm:pt modelId="{5DFEBCA1-AEBA-4462-B81B-B5757808F09B}">
      <dgm:prSet/>
      <dgm:spPr/>
      <dgm:t>
        <a:bodyPr/>
        <a:lstStyle/>
        <a:p>
          <a:r>
            <a:rPr lang="en-US" dirty="0" smtClean="0">
              <a:latin typeface="Arial" pitchFamily="34" charset="0"/>
              <a:cs typeface="Arial" pitchFamily="34" charset="0"/>
            </a:rPr>
            <a:t>Identify management approaches and strategies for the common developmental issues seen in children with ASD.</a:t>
          </a:r>
          <a:endParaRPr lang="en-US" dirty="0">
            <a:latin typeface="Arial" pitchFamily="34" charset="0"/>
            <a:cs typeface="Arial" pitchFamily="34" charset="0"/>
          </a:endParaRPr>
        </a:p>
      </dgm:t>
    </dgm:pt>
    <dgm:pt modelId="{6DE148D2-6005-4505-BCF7-8BCC2C5D05BE}" type="parTrans" cxnId="{1DC8DE3D-5134-479C-8863-C3C7EA76B0D5}">
      <dgm:prSet/>
      <dgm:spPr/>
      <dgm:t>
        <a:bodyPr/>
        <a:lstStyle/>
        <a:p>
          <a:endParaRPr lang="en-US"/>
        </a:p>
      </dgm:t>
    </dgm:pt>
    <dgm:pt modelId="{33D13F17-0A24-4196-9BCA-A27A3250A475}" type="sibTrans" cxnId="{1DC8DE3D-5134-479C-8863-C3C7EA76B0D5}">
      <dgm:prSet/>
      <dgm:spPr/>
      <dgm:t>
        <a:bodyPr/>
        <a:lstStyle/>
        <a:p>
          <a:endParaRPr lang="en-US"/>
        </a:p>
      </dgm:t>
    </dgm:pt>
    <dgm:pt modelId="{1834B161-DF1C-4431-8B7F-6672267619CF}" type="pres">
      <dgm:prSet presAssocID="{0E9CD3D7-B05F-4E1D-9A27-F876BA0D1AF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6379BB0-0975-4AEB-B820-363BAD2E6850}" type="pres">
      <dgm:prSet presAssocID="{83C1900E-9897-4F19-AC40-4F4C755332CE}" presName="parentText" presStyleLbl="node1" presStyleIdx="0" presStyleCnt="1" custLinFactNeighborY="-263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5CF479-AAAD-4A2B-880D-F0056A9E07DF}" type="pres">
      <dgm:prSet presAssocID="{83C1900E-9897-4F19-AC40-4F4C755332CE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A1C01E0-D91C-4268-B32A-4B11F6773C33}" srcId="{83C1900E-9897-4F19-AC40-4F4C755332CE}" destId="{CA28DD22-9F90-4E4A-ADF7-B06DD231DAE5}" srcOrd="0" destOrd="0" parTransId="{A2EE9E2D-B083-4E5B-BD58-15839D51FBBA}" sibTransId="{F0F8BF07-8A1C-43B2-9245-FA0D5CFC9045}"/>
    <dgm:cxn modelId="{E28D6D1A-683B-4A2D-9A44-081E4243A1EB}" type="presOf" srcId="{5DFEBCA1-AEBA-4462-B81B-B5757808F09B}" destId="{7C5CF479-AAAD-4A2B-880D-F0056A9E07DF}" srcOrd="0" destOrd="1" presId="urn:microsoft.com/office/officeart/2005/8/layout/vList2"/>
    <dgm:cxn modelId="{642B0AFF-0528-4074-BBE9-3425A23BCF18}" srcId="{0E9CD3D7-B05F-4E1D-9A27-F876BA0D1AFD}" destId="{83C1900E-9897-4F19-AC40-4F4C755332CE}" srcOrd="0" destOrd="0" parTransId="{A2D2D167-60C3-4DF3-BC5F-D5A41F7EE1F1}" sibTransId="{3DAECEEE-B328-4AB6-AA93-D302624D553A}"/>
    <dgm:cxn modelId="{35505F85-4742-4E97-AF28-028802B47494}" type="presOf" srcId="{83C1900E-9897-4F19-AC40-4F4C755332CE}" destId="{46379BB0-0975-4AEB-B820-363BAD2E6850}" srcOrd="0" destOrd="0" presId="urn:microsoft.com/office/officeart/2005/8/layout/vList2"/>
    <dgm:cxn modelId="{940FC403-5212-4099-9219-C1E1E3A37FBF}" type="presOf" srcId="{0E9CD3D7-B05F-4E1D-9A27-F876BA0D1AFD}" destId="{1834B161-DF1C-4431-8B7F-6672267619CF}" srcOrd="0" destOrd="0" presId="urn:microsoft.com/office/officeart/2005/8/layout/vList2"/>
    <dgm:cxn modelId="{EBFCCACA-4482-4A07-9988-369BC321B058}" type="presOf" srcId="{CA28DD22-9F90-4E4A-ADF7-B06DD231DAE5}" destId="{7C5CF479-AAAD-4A2B-880D-F0056A9E07DF}" srcOrd="0" destOrd="0" presId="urn:microsoft.com/office/officeart/2005/8/layout/vList2"/>
    <dgm:cxn modelId="{1DC8DE3D-5134-479C-8863-C3C7EA76B0D5}" srcId="{83C1900E-9897-4F19-AC40-4F4C755332CE}" destId="{5DFEBCA1-AEBA-4462-B81B-B5757808F09B}" srcOrd="1" destOrd="0" parTransId="{6DE148D2-6005-4505-BCF7-8BCC2C5D05BE}" sibTransId="{33D13F17-0A24-4196-9BCA-A27A3250A475}"/>
    <dgm:cxn modelId="{FE152A36-648B-48FE-B68C-00E96D95673E}" type="presParOf" srcId="{1834B161-DF1C-4431-8B7F-6672267619CF}" destId="{46379BB0-0975-4AEB-B820-363BAD2E6850}" srcOrd="0" destOrd="0" presId="urn:microsoft.com/office/officeart/2005/8/layout/vList2"/>
    <dgm:cxn modelId="{02DBD1BA-1080-46F3-BBAD-119F0F552092}" type="presParOf" srcId="{1834B161-DF1C-4431-8B7F-6672267619CF}" destId="{7C5CF479-AAAD-4A2B-880D-F0056A9E07DF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379BB0-0975-4AEB-B820-363BAD2E6850}">
      <dsp:nvSpPr>
        <dsp:cNvPr id="0" name=""/>
        <dsp:cNvSpPr/>
      </dsp:nvSpPr>
      <dsp:spPr>
        <a:xfrm>
          <a:off x="0" y="0"/>
          <a:ext cx="8229600" cy="8424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latin typeface="Arial" pitchFamily="34" charset="0"/>
              <a:cs typeface="Arial" pitchFamily="34" charset="0"/>
            </a:rPr>
            <a:t>Case Goals</a:t>
          </a:r>
          <a:endParaRPr lang="en-US" sz="3600" kern="1200" dirty="0">
            <a:latin typeface="Arial" pitchFamily="34" charset="0"/>
            <a:cs typeface="Arial" pitchFamily="34" charset="0"/>
          </a:endParaRPr>
        </a:p>
      </dsp:txBody>
      <dsp:txXfrm>
        <a:off x="41123" y="41123"/>
        <a:ext cx="8147354" cy="760154"/>
      </dsp:txXfrm>
    </dsp:sp>
    <dsp:sp modelId="{7C5CF479-AAAD-4A2B-880D-F0056A9E07DF}">
      <dsp:nvSpPr>
        <dsp:cNvPr id="0" name=""/>
        <dsp:cNvSpPr/>
      </dsp:nvSpPr>
      <dsp:spPr>
        <a:xfrm>
          <a:off x="0" y="905279"/>
          <a:ext cx="8229600" cy="238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5720" rIns="256032" bIns="4572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800" kern="1200" dirty="0" smtClean="0">
              <a:latin typeface="Arial" pitchFamily="34" charset="0"/>
              <a:cs typeface="Arial" pitchFamily="34" charset="0"/>
            </a:rPr>
            <a:t>Recognize some of the common developmental issues that present in children with ASD and how to evaluate them.</a:t>
          </a:r>
          <a:endParaRPr lang="en-US" sz="2800" kern="1200" dirty="0">
            <a:latin typeface="Arial" pitchFamily="34" charset="0"/>
            <a:cs typeface="Arial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800" kern="1200" dirty="0" smtClean="0">
              <a:latin typeface="Arial" pitchFamily="34" charset="0"/>
              <a:cs typeface="Arial" pitchFamily="34" charset="0"/>
            </a:rPr>
            <a:t>Identify management approaches and strategies for the common developmental issues seen in children with ASD.</a:t>
          </a:r>
          <a:endParaRPr lang="en-US" sz="2800" kern="1200" dirty="0">
            <a:latin typeface="Arial" pitchFamily="34" charset="0"/>
            <a:cs typeface="Arial" pitchFamily="34" charset="0"/>
          </a:endParaRPr>
        </a:p>
      </dsp:txBody>
      <dsp:txXfrm>
        <a:off x="0" y="905279"/>
        <a:ext cx="8229600" cy="23846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68505B-3FD2-48EE-9417-F1A0C90D359C}" type="datetimeFigureOut">
              <a:rPr lang="en-US" smtClean="0"/>
              <a:pPr/>
              <a:t>7/10/2013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6FB10-2C8D-4E95-AD7A-6CA07EF9F4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6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562CE-E8AA-4B2B-9E04-89BD0A38EC49}" type="datetimeFigureOut">
              <a:rPr lang="en-US" smtClean="0"/>
              <a:pPr/>
              <a:t>7/10/2013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30575"/>
            <a:ext cx="7435850" cy="3154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7975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8" y="6657975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A8E048-FCCE-4C3C-ACEA-349C4D35EF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28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8E048-FCCE-4C3C-ACEA-349C4D35EFF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2895600"/>
            <a:ext cx="9144000" cy="396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9144000" cy="3505200"/>
          </a:xfrm>
          <a:prstGeom prst="rect">
            <a:avLst/>
          </a:prstGeom>
          <a:solidFill>
            <a:srgbClr val="B7A5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2" descr="CDC_AUT_Curriculum_PP#1B0DD.jpg                                0001A83F Oscar 1TB                      C4B9069E:"/>
          <p:cNvPicPr>
            <a:picLocks noChangeAspect="1" noChangeArrowheads="1"/>
          </p:cNvPicPr>
          <p:nvPr userDrawn="1"/>
        </p:nvPicPr>
        <p:blipFill>
          <a:blip r:embed="rId2" cstate="print"/>
          <a:srcRect l="22496" t="21106" r="22513" b="23883"/>
          <a:stretch>
            <a:fillRect/>
          </a:stretch>
        </p:blipFill>
        <p:spPr bwMode="auto">
          <a:xfrm>
            <a:off x="3048000" y="76200"/>
            <a:ext cx="2819400" cy="2020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11"/>
          <p:cNvSpPr txBox="1">
            <a:spLocks noChangeArrowheads="1"/>
          </p:cNvSpPr>
          <p:nvPr userDrawn="1"/>
        </p:nvSpPr>
        <p:spPr bwMode="auto">
          <a:xfrm>
            <a:off x="0" y="5029200"/>
            <a:ext cx="91440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  <a:cs typeface="Arial" charset="0"/>
              </a:rPr>
              <a:t>Authors</a:t>
            </a:r>
            <a:endParaRPr lang="en-US" sz="1100" b="1" dirty="0">
              <a:solidFill>
                <a:schemeClr val="tx1"/>
              </a:solidFill>
              <a:cs typeface="Arial" charset="0"/>
            </a:endParaRPr>
          </a:p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1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Cristina Farrell, MD, Children’s Hospital Boston, Harvard Medical School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1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Leonard </a:t>
            </a:r>
            <a:r>
              <a:rPr lang="en-US" sz="11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Rappaport</a:t>
            </a:r>
            <a:r>
              <a:rPr lang="en-US" sz="11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, MD, MS, Children’s Hospital Boston, Harvard Medical School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1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Neelam</a:t>
            </a:r>
            <a:r>
              <a:rPr lang="en-US" sz="11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 Sell, MD, The Children’s Hospital of Philadelphia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1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Brian Tang, MD, Lucile Packard Children’s Hospital, Stanford University School of Medicine</a:t>
            </a:r>
          </a:p>
          <a:p>
            <a:pPr algn="ctr"/>
            <a:endParaRPr lang="en-US" sz="1100" dirty="0">
              <a:solidFill>
                <a:schemeClr val="tx1"/>
              </a:solidFill>
              <a:cs typeface="Arial" charset="0"/>
            </a:endParaRPr>
          </a:p>
          <a:p>
            <a:pPr algn="ctr"/>
            <a:r>
              <a:rPr lang="en-US" sz="1100" b="1" dirty="0" smtClean="0">
                <a:solidFill>
                  <a:schemeClr val="tx1"/>
                </a:solidFill>
                <a:cs typeface="Arial" charset="0"/>
              </a:rPr>
              <a:t>Editors</a:t>
            </a:r>
            <a:endParaRPr lang="en-US" sz="1100" b="1" dirty="0">
              <a:solidFill>
                <a:schemeClr val="tx1"/>
              </a:solidFill>
              <a:cs typeface="Arial" charset="0"/>
            </a:endParaRPr>
          </a:p>
          <a:p>
            <a:pPr algn="ctr"/>
            <a:r>
              <a:rPr lang="en-US" sz="1100" dirty="0">
                <a:solidFill>
                  <a:schemeClr val="tx1"/>
                </a:solidFill>
                <a:cs typeface="Arial" charset="0"/>
              </a:rPr>
              <a:t>Georgina Peacock, MD, MPH, National Center on Birth Defects and Developmental Disabilities, Centers for Disease Control and Prevention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  <a:cs typeface="Arial" charset="0"/>
              </a:rPr>
              <a:t>Carol Weitzman, </a:t>
            </a:r>
            <a:r>
              <a:rPr lang="en-US" sz="1100" dirty="0" smtClean="0">
                <a:solidFill>
                  <a:schemeClr val="tx1"/>
                </a:solidFill>
                <a:cs typeface="Arial" charset="0"/>
              </a:rPr>
              <a:t>MD, Yale </a:t>
            </a:r>
            <a:r>
              <a:rPr lang="en-US" sz="1100" dirty="0">
                <a:solidFill>
                  <a:schemeClr val="tx1"/>
                </a:solidFill>
                <a:cs typeface="Arial" charset="0"/>
              </a:rPr>
              <a:t>University School of Medicine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  <a:cs typeface="Arial" charset="0"/>
              </a:rPr>
              <a:t>Jana Thomas, MPA, Porter </a:t>
            </a:r>
            <a:r>
              <a:rPr lang="en-US" sz="1100" dirty="0" smtClean="0">
                <a:solidFill>
                  <a:schemeClr val="tx1"/>
                </a:solidFill>
                <a:cs typeface="Arial" charset="0"/>
              </a:rPr>
              <a:t>Novelli</a:t>
            </a:r>
            <a:endParaRPr lang="en-US" sz="12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" name="Rounded Rectangle 4"/>
          <p:cNvSpPr/>
          <p:nvPr userDrawn="1"/>
        </p:nvSpPr>
        <p:spPr>
          <a:xfrm>
            <a:off x="381000" y="2209800"/>
            <a:ext cx="8305801" cy="2590800"/>
          </a:xfrm>
          <a:prstGeom prst="roundRect">
            <a:avLst/>
          </a:prstGeom>
          <a:solidFill>
            <a:srgbClr val="5A3DA3"/>
          </a:solidFill>
          <a:ln>
            <a:solidFill>
              <a:srgbClr val="A0A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i="0" u="none" dirty="0" smtClean="0">
                <a:latin typeface="+mj-lt"/>
                <a:cs typeface="Arial" pitchFamily="34" charset="0"/>
              </a:rPr>
              <a:t>Treatments</a:t>
            </a:r>
            <a:r>
              <a:rPr lang="en-US" sz="3600" b="1" i="0" u="none" baseline="0" dirty="0" smtClean="0">
                <a:latin typeface="+mj-lt"/>
                <a:cs typeface="Arial" pitchFamily="34" charset="0"/>
              </a:rPr>
              <a:t> for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i="0" u="none" baseline="0" dirty="0" smtClean="0">
                <a:latin typeface="+mj-lt"/>
                <a:cs typeface="Arial" pitchFamily="34" charset="0"/>
              </a:rPr>
              <a:t>Autism Spectrum Disorder</a:t>
            </a:r>
            <a:endParaRPr lang="en-US" sz="3600" b="1" i="0" u="none" dirty="0" smtClean="0">
              <a:latin typeface="+mj-lt"/>
              <a:cs typeface="Arial" pitchFamily="34" charset="0"/>
            </a:endParaRPr>
          </a:p>
          <a:p>
            <a:pPr algn="ctr"/>
            <a:r>
              <a:rPr lang="en-US" sz="2800" b="0" i="0" dirty="0" smtClean="0">
                <a:latin typeface="+mj-lt"/>
                <a:cs typeface="Arial" pitchFamily="34" charset="0"/>
              </a:rPr>
              <a:t>Autism Case Training: </a:t>
            </a:r>
          </a:p>
          <a:p>
            <a:pPr algn="ctr"/>
            <a:r>
              <a:rPr lang="en-US" sz="2800" b="0" i="0" dirty="0" smtClean="0">
                <a:latin typeface="+mj-lt"/>
                <a:cs typeface="Arial" pitchFamily="34" charset="0"/>
              </a:rPr>
              <a:t>A Developmental-Behavioral Pediatrics Curriculum</a:t>
            </a:r>
          </a:p>
        </p:txBody>
      </p:sp>
      <p:cxnSp>
        <p:nvCxnSpPr>
          <p:cNvPr id="8" name="Straight Connector 7"/>
          <p:cNvCxnSpPr>
            <a:endCxn id="5" idx="1"/>
          </p:cNvCxnSpPr>
          <p:nvPr userDrawn="1"/>
        </p:nvCxnSpPr>
        <p:spPr>
          <a:xfrm>
            <a:off x="0" y="3505200"/>
            <a:ext cx="381000" cy="0"/>
          </a:xfrm>
          <a:prstGeom prst="line">
            <a:avLst/>
          </a:prstGeom>
          <a:ln w="57150" cmpd="sng">
            <a:solidFill>
              <a:srgbClr val="5A3DA3"/>
            </a:solidFill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5" idx="3"/>
          </p:cNvCxnSpPr>
          <p:nvPr userDrawn="1"/>
        </p:nvCxnSpPr>
        <p:spPr>
          <a:xfrm>
            <a:off x="8686801" y="3505200"/>
            <a:ext cx="457199" cy="0"/>
          </a:xfrm>
          <a:prstGeom prst="line">
            <a:avLst/>
          </a:prstGeom>
          <a:ln w="57150" cmpd="sng">
            <a:solidFill>
              <a:srgbClr val="5A3DA3"/>
            </a:solidFill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16734-916A-462E-BDED-027AFF58D862}" type="datetimeFigureOut">
              <a:rPr lang="en-US"/>
              <a:pPr>
                <a:defRPr/>
              </a:pPr>
              <a:t>7/10/2013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8AA20-3FAF-4425-A48B-B5DD9BBEC3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D0B48-F768-4334-BB74-32A1E2C15C6C}" type="datetimeFigureOut">
              <a:rPr lang="en-US"/>
              <a:pPr>
                <a:defRPr/>
              </a:pPr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A1AA1-5D8A-454F-8246-942B9B6C6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8E927-452F-4158-8C9C-DD2CC7E77AF1}" type="datetimeFigureOut">
              <a:rPr lang="en-US"/>
              <a:pPr>
                <a:defRPr/>
              </a:pPr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0A24C-CB94-4243-8A50-7ACF918F51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CBDDD_text_lockup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752600" y="2057400"/>
            <a:ext cx="5198880" cy="1456944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1828800" y="3657600"/>
            <a:ext cx="525780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 rtl="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None/>
            </a:pPr>
            <a:r>
              <a:rPr lang="en-US" sz="1500" b="0" kern="1200" dirty="0" smtClean="0">
                <a:solidFill>
                  <a:srgbClr val="604A7B"/>
                </a:solidFill>
                <a:latin typeface="Arial" charset="0"/>
                <a:ea typeface="+mn-ea"/>
                <a:cs typeface="+mn-cs"/>
              </a:rPr>
              <a:t>Developed in partnership</a:t>
            </a:r>
            <a:r>
              <a:rPr lang="en-US" sz="1500" b="0" kern="1200" baseline="0" dirty="0" smtClean="0">
                <a:solidFill>
                  <a:srgbClr val="604A7B"/>
                </a:solidFill>
                <a:latin typeface="Arial" charset="0"/>
                <a:ea typeface="+mn-ea"/>
                <a:cs typeface="+mn-cs"/>
              </a:rPr>
              <a:t> with</a:t>
            </a:r>
            <a:endParaRPr lang="en-US" sz="1500" b="0" kern="1200" dirty="0" smtClean="0">
              <a:solidFill>
                <a:srgbClr val="604A7B"/>
              </a:solidFill>
              <a:latin typeface="Arial" charset="0"/>
              <a:ea typeface="+mn-ea"/>
              <a:cs typeface="+mn-cs"/>
            </a:endParaRPr>
          </a:p>
          <a:p>
            <a:pPr marL="342900" lvl="0" indent="-342900" algn="ctr" rtl="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None/>
            </a:pPr>
            <a:r>
              <a:rPr lang="en-US" sz="1500" b="0" kern="1200" dirty="0" smtClean="0">
                <a:solidFill>
                  <a:srgbClr val="604A7B"/>
                </a:solidFill>
                <a:latin typeface="Arial" charset="0"/>
                <a:ea typeface="+mn-ea"/>
                <a:cs typeface="+mn-cs"/>
              </a:rPr>
              <a:t>Health Resources and Services Administration</a:t>
            </a:r>
          </a:p>
          <a:p>
            <a:pPr marL="342900" lvl="0" indent="-342900" algn="ctr" rtl="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None/>
            </a:pPr>
            <a:r>
              <a:rPr lang="en-US" sz="1500" b="0" kern="1200" dirty="0" smtClean="0">
                <a:solidFill>
                  <a:srgbClr val="604A7B"/>
                </a:solidFill>
                <a:latin typeface="Arial" charset="0"/>
                <a:ea typeface="+mn-ea"/>
                <a:cs typeface="+mn-cs"/>
              </a:rPr>
              <a:t>Maternal and Child Health Bureau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1A39F-1D93-43EC-893F-75BDF0C55644}" type="datetimeFigureOut">
              <a:rPr lang="en-US"/>
              <a:pPr>
                <a:defRPr/>
              </a:pPr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0A94C-BBF7-4AEE-91D6-D2BBE3F1D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" name="Picture 2" descr="CDC_AUT_Curriculum_PP#1B0DD.jpg                                0001A83F Oscar 1TB                      C4B9069E:"/>
          <p:cNvPicPr>
            <a:picLocks noChangeAspect="1" noChangeArrowheads="1"/>
          </p:cNvPicPr>
          <p:nvPr userDrawn="1"/>
        </p:nvPicPr>
        <p:blipFill>
          <a:blip r:embed="rId2" cstate="print"/>
          <a:srcRect l="22496" t="21106" r="22513" b="23883"/>
          <a:stretch>
            <a:fillRect/>
          </a:stretch>
        </p:blipFill>
        <p:spPr bwMode="auto">
          <a:xfrm>
            <a:off x="2286000" y="1066800"/>
            <a:ext cx="45720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Box 11"/>
          <p:cNvSpPr txBox="1">
            <a:spLocks noChangeArrowheads="1"/>
          </p:cNvSpPr>
          <p:nvPr userDrawn="1"/>
        </p:nvSpPr>
        <p:spPr bwMode="auto">
          <a:xfrm>
            <a:off x="533400" y="4495800"/>
            <a:ext cx="83058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dirty="0">
                <a:solidFill>
                  <a:srgbClr val="604A7B"/>
                </a:solidFill>
              </a:rPr>
              <a:t>Authors:</a:t>
            </a:r>
          </a:p>
          <a:p>
            <a:r>
              <a:rPr lang="en-US" sz="1000" dirty="0">
                <a:solidFill>
                  <a:srgbClr val="604A7B"/>
                </a:solidFill>
              </a:rPr>
              <a:t>Cristina Farrell, MD, Children’s Hospital </a:t>
            </a:r>
            <a:r>
              <a:rPr lang="en-US" sz="1000" dirty="0" smtClean="0">
                <a:solidFill>
                  <a:srgbClr val="604A7B"/>
                </a:solidFill>
              </a:rPr>
              <a:t>Boston, Harvard Medical School</a:t>
            </a:r>
            <a:endParaRPr lang="en-US" sz="1000" dirty="0">
              <a:solidFill>
                <a:srgbClr val="604A7B"/>
              </a:solidFill>
            </a:endParaRPr>
          </a:p>
          <a:p>
            <a:r>
              <a:rPr lang="en-US" sz="1000" dirty="0">
                <a:solidFill>
                  <a:srgbClr val="604A7B"/>
                </a:solidFill>
              </a:rPr>
              <a:t>Leonard </a:t>
            </a:r>
            <a:r>
              <a:rPr lang="en-US" sz="1000" dirty="0" err="1">
                <a:solidFill>
                  <a:srgbClr val="604A7B"/>
                </a:solidFill>
              </a:rPr>
              <a:t>Rappaport</a:t>
            </a:r>
            <a:r>
              <a:rPr lang="en-US" sz="1000" dirty="0">
                <a:solidFill>
                  <a:srgbClr val="604A7B"/>
                </a:solidFill>
              </a:rPr>
              <a:t>, MD, </a:t>
            </a:r>
            <a:r>
              <a:rPr lang="en-US" sz="1000" dirty="0" smtClean="0">
                <a:solidFill>
                  <a:srgbClr val="604A7B"/>
                </a:solidFill>
              </a:rPr>
              <a:t>MS, Children’s Hospital Boston, Harvard </a:t>
            </a:r>
            <a:r>
              <a:rPr lang="en-US" sz="1000" dirty="0">
                <a:solidFill>
                  <a:srgbClr val="604A7B"/>
                </a:solidFill>
              </a:rPr>
              <a:t>Medical </a:t>
            </a:r>
            <a:r>
              <a:rPr lang="en-US" sz="1000" dirty="0" smtClean="0">
                <a:solidFill>
                  <a:srgbClr val="604A7B"/>
                </a:solidFill>
              </a:rPr>
              <a:t>School</a:t>
            </a:r>
            <a:endParaRPr lang="en-US" sz="1000" dirty="0">
              <a:solidFill>
                <a:srgbClr val="604A7B"/>
              </a:solidFill>
            </a:endParaRPr>
          </a:p>
          <a:p>
            <a:r>
              <a:rPr lang="en-US" sz="1000" dirty="0" err="1">
                <a:solidFill>
                  <a:srgbClr val="604A7B"/>
                </a:solidFill>
              </a:rPr>
              <a:t>Neelam</a:t>
            </a:r>
            <a:r>
              <a:rPr lang="en-US" sz="1000" dirty="0">
                <a:solidFill>
                  <a:srgbClr val="604A7B"/>
                </a:solidFill>
              </a:rPr>
              <a:t> Sell, MD, The Children’s Hospital of Philadelphia</a:t>
            </a:r>
          </a:p>
          <a:p>
            <a:r>
              <a:rPr lang="en-US" sz="1000" dirty="0">
                <a:solidFill>
                  <a:srgbClr val="604A7B"/>
                </a:solidFill>
              </a:rPr>
              <a:t>Brian Tang, MD, </a:t>
            </a:r>
            <a:r>
              <a:rPr lang="en-US" sz="1000" dirty="0" smtClean="0">
                <a:solidFill>
                  <a:srgbClr val="604A7B"/>
                </a:solidFill>
              </a:rPr>
              <a:t>Lucile Packard Children’s Hospital, Stanford </a:t>
            </a:r>
            <a:r>
              <a:rPr lang="en-US" sz="1000" dirty="0">
                <a:solidFill>
                  <a:srgbClr val="604A7B"/>
                </a:solidFill>
              </a:rPr>
              <a:t>University School of </a:t>
            </a:r>
            <a:r>
              <a:rPr lang="en-US" sz="1000" dirty="0" smtClean="0">
                <a:solidFill>
                  <a:srgbClr val="604A7B"/>
                </a:solidFill>
              </a:rPr>
              <a:t>Medicine</a:t>
            </a:r>
            <a:endParaRPr lang="en-US" sz="1000" dirty="0">
              <a:solidFill>
                <a:srgbClr val="604A7B"/>
              </a:solidFill>
            </a:endParaRPr>
          </a:p>
          <a:p>
            <a:endParaRPr lang="en-US" sz="1000" dirty="0">
              <a:solidFill>
                <a:srgbClr val="604A7B"/>
              </a:solidFill>
            </a:endParaRPr>
          </a:p>
          <a:p>
            <a:r>
              <a:rPr lang="en-US" sz="1000" dirty="0">
                <a:solidFill>
                  <a:srgbClr val="604A7B"/>
                </a:solidFill>
              </a:rPr>
              <a:t>Editors:</a:t>
            </a:r>
          </a:p>
          <a:p>
            <a:r>
              <a:rPr lang="en-US" sz="1000" dirty="0">
                <a:solidFill>
                  <a:srgbClr val="604A7B"/>
                </a:solidFill>
              </a:rPr>
              <a:t>Georgina Peacock, MD, MPH, National Center on Birth Defects and Developmental Disabilities, Centers for Disease Control and Prevention </a:t>
            </a:r>
          </a:p>
          <a:p>
            <a:r>
              <a:rPr lang="en-US" sz="1000" dirty="0">
                <a:solidFill>
                  <a:srgbClr val="604A7B"/>
                </a:solidFill>
              </a:rPr>
              <a:t>Carol Weitzman, MD</a:t>
            </a:r>
            <a:r>
              <a:rPr lang="en-US" sz="1000" dirty="0" smtClean="0">
                <a:solidFill>
                  <a:srgbClr val="604A7B"/>
                </a:solidFill>
              </a:rPr>
              <a:t>, </a:t>
            </a:r>
            <a:r>
              <a:rPr lang="en-US" sz="1000" dirty="0">
                <a:solidFill>
                  <a:srgbClr val="604A7B"/>
                </a:solidFill>
              </a:rPr>
              <a:t>Yale University School of Medicine</a:t>
            </a:r>
          </a:p>
          <a:p>
            <a:r>
              <a:rPr lang="en-US" sz="1000" dirty="0">
                <a:solidFill>
                  <a:srgbClr val="604A7B"/>
                </a:solidFill>
              </a:rPr>
              <a:t>Jana Thomas, MPA, Porter Novelli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F2AC1-0527-49BB-A48F-ECB885FA07CD}" type="datetimeFigureOut">
              <a:rPr lang="en-US"/>
              <a:pPr>
                <a:defRPr/>
              </a:pPr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C71FD-1A0C-42C8-8E8C-29C7ACD82D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8E908-2D60-4F87-A4F5-EF043FD401FF}" type="datetimeFigureOut">
              <a:rPr lang="en-US"/>
              <a:pPr>
                <a:defRPr/>
              </a:pPr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32AF4-C9F9-4EEF-A28A-508CB4ABBA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DF521-55BA-457E-B95B-491A61F3F13D}" type="datetimeFigureOut">
              <a:rPr lang="en-US"/>
              <a:pPr>
                <a:defRPr/>
              </a:pPr>
              <a:t>7/10/2013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561BC-B8FB-4F05-AD1B-89ED22A8A7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8E336-A706-4E77-952B-21E7EA1C03AC}" type="datetimeFigureOut">
              <a:rPr lang="en-US"/>
              <a:pPr>
                <a:defRPr/>
              </a:pPr>
              <a:t>7/10/2013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F2381-701C-46D7-B872-8EFD5FC321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64A6E-5F71-4AEA-BAE7-008008DB02C4}" type="datetimeFigureOut">
              <a:rPr lang="en-US"/>
              <a:pPr>
                <a:defRPr/>
              </a:pPr>
              <a:t>7/10/2013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DEECB-E3E1-48A6-A845-AEA182AF01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582E1-D195-412C-803E-CD8F2CA35614}" type="datetimeFigureOut">
              <a:rPr lang="en-US"/>
              <a:pPr>
                <a:defRPr/>
              </a:pPr>
              <a:t>7/10/2013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2286001"/>
          </a:xfr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buNone/>
              <a:defRPr lang="en-US" sz="3200" b="1" kern="1200" dirty="0" smtClean="0">
                <a:solidFill>
                  <a:srgbClr val="604A7B"/>
                </a:solidFill>
                <a:latin typeface="Arial" charset="0"/>
                <a:ea typeface="+mn-ea"/>
                <a:cs typeface="+mn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en-US" sz="3200" b="1" kern="1200" dirty="0" smtClean="0">
                <a:solidFill>
                  <a:srgbClr val="604A7B"/>
                </a:solidFill>
                <a:latin typeface="Arial" charset="0"/>
                <a:ea typeface="+mn-ea"/>
                <a:cs typeface="+mn-c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en-US" sz="3200" b="1" kern="1200" dirty="0" smtClean="0">
                <a:solidFill>
                  <a:srgbClr val="604A7B"/>
                </a:solidFill>
                <a:latin typeface="Arial" charset="0"/>
                <a:ea typeface="+mn-ea"/>
                <a:cs typeface="+mn-c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en-US" sz="3200" b="1" kern="1200" dirty="0" smtClean="0">
                <a:solidFill>
                  <a:srgbClr val="604A7B"/>
                </a:solidFill>
                <a:latin typeface="Arial" charset="0"/>
                <a:ea typeface="+mn-ea"/>
                <a:cs typeface="+mn-c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rgbClr val="604A7B"/>
                </a:solidFill>
                <a:latin typeface="Arial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6EF5C-E6EA-4945-A245-5F34CD94DE9E}" type="datetimeFigureOut">
              <a:rPr lang="en-US"/>
              <a:pPr>
                <a:defRPr/>
              </a:pPr>
              <a:t>7/10/2013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4A3B0-AB65-46EC-900B-A90C7C15FA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9C29347-9E59-49E4-8CC3-26280DFE4211}" type="datetimeFigureOut">
              <a:rPr lang="en-US"/>
              <a:pPr>
                <a:defRPr/>
              </a:pPr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F212D35-5104-434C-988D-75AAC4D6CF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" descr="CDC_AUT_Curriculum_PP#1B0DE.jpg                                0001A83F Oscar 1TB                      C4B9069E: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3"/>
          <p:cNvSpPr txBox="1">
            <a:spLocks noChangeArrowheads="1"/>
          </p:cNvSpPr>
          <p:nvPr userDrawn="1"/>
        </p:nvSpPr>
        <p:spPr bwMode="auto">
          <a:xfrm>
            <a:off x="457200" y="228600"/>
            <a:ext cx="632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>
                <a:solidFill>
                  <a:schemeClr val="bg1"/>
                </a:solidFill>
                <a:cs typeface="Arial" charset="0"/>
              </a:rPr>
              <a:t>Treatments for </a:t>
            </a:r>
            <a:r>
              <a:rPr lang="en-US" sz="2000" dirty="0" smtClean="0">
                <a:solidFill>
                  <a:schemeClr val="bg1"/>
                </a:solidFill>
                <a:cs typeface="Arial" charset="0"/>
              </a:rPr>
              <a:t>Autism Spectrum Disorder </a:t>
            </a:r>
            <a:endParaRPr lang="en-US" sz="14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 userDrawn="1"/>
        </p:nvSpPr>
        <p:spPr bwMode="auto">
          <a:xfrm>
            <a:off x="457200" y="6288088"/>
            <a:ext cx="2362200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750" dirty="0">
                <a:solidFill>
                  <a:schemeClr val="bg1"/>
                </a:solidFill>
              </a:rPr>
              <a:t>Autism Case Training: </a:t>
            </a:r>
            <a:endParaRPr lang="en-US" sz="750" dirty="0" smtClean="0">
              <a:solidFill>
                <a:schemeClr val="bg1"/>
              </a:solidFill>
            </a:endParaRPr>
          </a:p>
          <a:p>
            <a:pPr algn="ctr" eaLnBrk="0" hangingPunct="0"/>
            <a:r>
              <a:rPr lang="en-US" sz="750" dirty="0" smtClean="0">
                <a:solidFill>
                  <a:schemeClr val="bg1"/>
                </a:solidFill>
              </a:rPr>
              <a:t>A Developmental-Behavioral </a:t>
            </a:r>
            <a:r>
              <a:rPr lang="en-US" sz="750" dirty="0">
                <a:solidFill>
                  <a:schemeClr val="bg1"/>
                </a:solidFill>
              </a:rPr>
              <a:t>Pediatrics Curriculum</a:t>
            </a:r>
          </a:p>
          <a:p>
            <a:pPr algn="ctr" eaLnBrk="0" hangingPunct="0">
              <a:spcBef>
                <a:spcPct val="50000"/>
              </a:spcBef>
            </a:pP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7010400" y="65690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87826D9-130A-42B1-8534-3369E67A7E1F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457200" y="838200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Post-Learning Exercise</a:t>
            </a:r>
          </a:p>
        </p:txBody>
      </p:sp>
      <p:sp>
        <p:nvSpPr>
          <p:cNvPr id="22530" name="TextBox 5"/>
          <p:cNvSpPr txBox="1">
            <a:spLocks noChangeArrowheads="1"/>
          </p:cNvSpPr>
          <p:nvPr/>
        </p:nvSpPr>
        <p:spPr bwMode="auto">
          <a:xfrm>
            <a:off x="457200" y="228600"/>
            <a:ext cx="6324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40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457200" y="6248400"/>
            <a:ext cx="2362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22533" name="TextBox 3"/>
          <p:cNvSpPr txBox="1">
            <a:spLocks noChangeArrowheads="1"/>
          </p:cNvSpPr>
          <p:nvPr/>
        </p:nvSpPr>
        <p:spPr bwMode="auto">
          <a:xfrm>
            <a:off x="457200" y="228600"/>
            <a:ext cx="632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>
                <a:solidFill>
                  <a:schemeClr val="bg1"/>
                </a:solidFill>
              </a:rPr>
              <a:t>Treatments for Autism</a:t>
            </a:r>
          </a:p>
        </p:txBody>
      </p:sp>
      <p:grpSp>
        <p:nvGrpSpPr>
          <p:cNvPr id="22534" name="Group 9"/>
          <p:cNvGrpSpPr>
            <a:grpSpLocks/>
          </p:cNvGrpSpPr>
          <p:nvPr/>
        </p:nvGrpSpPr>
        <p:grpSpPr bwMode="auto">
          <a:xfrm>
            <a:off x="457200" y="1752600"/>
            <a:ext cx="8229600" cy="2674938"/>
            <a:chOff x="0" y="164554"/>
            <a:chExt cx="8229600" cy="2675045"/>
          </a:xfrm>
        </p:grpSpPr>
        <p:sp>
          <p:nvSpPr>
            <p:cNvPr id="11" name="Rounded Rectangle 10"/>
            <p:cNvSpPr/>
            <p:nvPr/>
          </p:nvSpPr>
          <p:spPr>
            <a:xfrm>
              <a:off x="0" y="164554"/>
              <a:ext cx="8229600" cy="267504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ounded Rectangle 4"/>
            <p:cNvSpPr/>
            <p:nvPr/>
          </p:nvSpPr>
          <p:spPr>
            <a:xfrm>
              <a:off x="130175" y="294734"/>
              <a:ext cx="7969250" cy="24146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tIns="91440" bIns="91440" spcCol="1270" anchor="ctr"/>
            <a:lstStyle/>
            <a:p>
              <a:pPr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400" dirty="0">
                  <a:latin typeface="Arial" pitchFamily="34" charset="0"/>
                  <a:cs typeface="Arial" pitchFamily="34" charset="0"/>
                </a:rPr>
                <a:t>Talk with a family who has a child or adolescent with ASD. Discuss the challenges in managing symptoms, such as aggression, obsessions, and other issues.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229600" cy="1143000"/>
          </a:xfrm>
        </p:spPr>
        <p:txBody>
          <a:bodyPr/>
          <a:lstStyle/>
          <a:p>
            <a:r>
              <a:rPr lang="en-US" sz="3600" dirty="0" smtClean="0"/>
              <a:t>Potential Next Case: </a:t>
            </a:r>
            <a:br>
              <a:rPr lang="en-US" sz="3600" dirty="0" smtClean="0"/>
            </a:br>
            <a:r>
              <a:rPr lang="en-US" sz="3600" dirty="0"/>
              <a:t>Autism Spectrum Disorder-Specific </a:t>
            </a:r>
            <a:r>
              <a:rPr lang="en-US" sz="3600" dirty="0" smtClean="0"/>
              <a:t>Anticipatory Guidance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0948790"/>
              </p:ext>
            </p:extLst>
          </p:nvPr>
        </p:nvGraphicFramePr>
        <p:xfrm>
          <a:off x="381000" y="2514600"/>
          <a:ext cx="8229600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4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800" i="1" dirty="0" smtClean="0">
                <a:latin typeface="Arial" pitchFamily="34" charset="0"/>
                <a:cs typeface="Arial" pitchFamily="34" charset="0"/>
              </a:rPr>
              <a:t>Evaluate the etiology of changes to behavior and functioning in children </a:t>
            </a:r>
            <a:r>
              <a:rPr lang="en-US" sz="4800" i="1" smtClean="0">
                <a:latin typeface="Arial" pitchFamily="34" charset="0"/>
                <a:cs typeface="Arial" pitchFamily="34" charset="0"/>
              </a:rPr>
              <a:t>with </a:t>
            </a:r>
            <a:r>
              <a:rPr lang="en-US" sz="4800" i="1" smtClean="0">
                <a:latin typeface="Arial" pitchFamily="34" charset="0"/>
                <a:cs typeface="Arial" pitchFamily="34" charset="0"/>
              </a:rPr>
              <a:t>autism </a:t>
            </a:r>
            <a:r>
              <a:rPr lang="en-US" sz="4800" i="1">
                <a:latin typeface="Arial" pitchFamily="34" charset="0"/>
                <a:cs typeface="Arial" pitchFamily="34" charset="0"/>
              </a:rPr>
              <a:t>s</a:t>
            </a:r>
            <a:r>
              <a:rPr lang="en-US" sz="4800" i="1" smtClean="0">
                <a:latin typeface="Arial" pitchFamily="34" charset="0"/>
                <a:cs typeface="Arial" pitchFamily="34" charset="0"/>
              </a:rPr>
              <a:t>pectrum </a:t>
            </a:r>
            <a:r>
              <a:rPr lang="en-US" sz="4800" i="1" dirty="0">
                <a:latin typeface="Arial" pitchFamily="34" charset="0"/>
                <a:cs typeface="Arial" pitchFamily="34" charset="0"/>
              </a:rPr>
              <a:t>d</a:t>
            </a:r>
            <a:r>
              <a:rPr lang="en-US" sz="4800" i="1" smtClean="0">
                <a:latin typeface="Arial" pitchFamily="34" charset="0"/>
                <a:cs typeface="Arial" pitchFamily="34" charset="0"/>
              </a:rPr>
              <a:t>isorder </a:t>
            </a:r>
            <a:r>
              <a:rPr lang="en-US" sz="4800" i="1" dirty="0" smtClean="0">
                <a:latin typeface="Arial" pitchFamily="34" charset="0"/>
                <a:cs typeface="Arial" pitchFamily="34" charset="0"/>
              </a:rPr>
              <a:t>(ASD) and describe strategies to analyze these changes.</a:t>
            </a:r>
          </a:p>
          <a:p>
            <a:pPr lvl="1"/>
            <a:r>
              <a:rPr lang="en-US" sz="3800" dirty="0" smtClean="0">
                <a:latin typeface="Arial" pitchFamily="34" charset="0"/>
                <a:cs typeface="Arial" pitchFamily="34" charset="0"/>
              </a:rPr>
              <a:t>Identify specific causes that can increase maladaptive behavior.</a:t>
            </a:r>
          </a:p>
          <a:p>
            <a:pPr lvl="1"/>
            <a:r>
              <a:rPr lang="en-US" sz="3800" dirty="0" smtClean="0">
                <a:latin typeface="Arial" pitchFamily="34" charset="0"/>
                <a:cs typeface="Arial" pitchFamily="34" charset="0"/>
              </a:rPr>
              <a:t>Describe the components of a functional behavioral analysis. </a:t>
            </a:r>
          </a:p>
          <a:p>
            <a:pPr lvl="1"/>
            <a:r>
              <a:rPr lang="en-US" sz="3800" dirty="0" smtClean="0">
                <a:latin typeface="Arial" pitchFamily="34" charset="0"/>
                <a:cs typeface="Arial" pitchFamily="34" charset="0"/>
              </a:rPr>
              <a:t>Be familiar with rating scales that can be used to assess behavior change in children with ASD.</a:t>
            </a:r>
          </a:p>
          <a:p>
            <a:endParaRPr lang="en-US" sz="2800" dirty="0" smtClean="0"/>
          </a:p>
          <a:p>
            <a:pPr marL="514350" indent="-514350">
              <a:buNone/>
            </a:pPr>
            <a:r>
              <a:rPr lang="en-US" sz="4900" i="1" dirty="0" smtClean="0">
                <a:latin typeface="Arial" pitchFamily="34" charset="0"/>
                <a:cs typeface="Arial" pitchFamily="34" charset="0"/>
              </a:rPr>
              <a:t>2. 	Develop knowledge regarding specific options to treat maladaptive behaviors in children with ASD.</a:t>
            </a:r>
          </a:p>
          <a:p>
            <a:pPr lvl="1"/>
            <a:r>
              <a:rPr lang="en-US" sz="3800" dirty="0" smtClean="0">
                <a:latin typeface="Arial" pitchFamily="34" charset="0"/>
                <a:cs typeface="Arial" pitchFamily="34" charset="0"/>
              </a:rPr>
              <a:t>Understand the evidence-based indications for the initiation of pharmacotherapy in children with ASD.</a:t>
            </a:r>
          </a:p>
          <a:p>
            <a:pPr lvl="1"/>
            <a:r>
              <a:rPr lang="en-US" sz="3800" dirty="0" smtClean="0">
                <a:latin typeface="Arial" pitchFamily="34" charset="0"/>
                <a:cs typeface="Arial" pitchFamily="34" charset="0"/>
              </a:rPr>
              <a:t>Become familiar with the classes of drugs used to treat children with ASD.</a:t>
            </a:r>
          </a:p>
          <a:p>
            <a:pPr lvl="1"/>
            <a:r>
              <a:rPr lang="en-US" sz="3800" dirty="0" smtClean="0">
                <a:latin typeface="Arial" pitchFamily="34" charset="0"/>
                <a:cs typeface="Arial" pitchFamily="34" charset="0"/>
              </a:rPr>
              <a:t>Describe the most common complementary and alternative medicine (CAM) therapies used to treat children with ASD.</a:t>
            </a:r>
          </a:p>
          <a:p>
            <a:pPr lvl="1"/>
            <a:r>
              <a:rPr lang="en-US" sz="3800" dirty="0" smtClean="0">
                <a:latin typeface="Arial" pitchFamily="34" charset="0"/>
                <a:cs typeface="Arial" pitchFamily="34" charset="0"/>
              </a:rPr>
              <a:t>Learn strategies to engage families around the use of CAM.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Kofi is an overweight 8-year-old boy who was diagnosed with ASD and borderline intellectual functioning …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/>
              <a:t>stands out to you about this case?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/>
              <a:t>would you do next?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Kofi’s mother returns for a follow-up visit. She is awaiting her consultation with 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the developmental-behavioral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ediatrician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…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/>
              <a:t>stands out to you about this discussion?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III - Epilogue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Kofi’s mother calls you with an update after seeing the developmental-behavioral pediatrician…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would you apply the information in this case?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What did you learn through this case?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232</Words>
  <Application>Microsoft Office PowerPoint</Application>
  <PresentationFormat>On-screen Show (4:3)</PresentationFormat>
  <Paragraphs>32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Learning Objectives</vt:lpstr>
      <vt:lpstr>Part I</vt:lpstr>
      <vt:lpstr>PowerPoint Presentation</vt:lpstr>
      <vt:lpstr>PowerPoint Presentation</vt:lpstr>
      <vt:lpstr>Part II</vt:lpstr>
      <vt:lpstr>PowerPoint Presentation</vt:lpstr>
      <vt:lpstr>Part III - Epilogue</vt:lpstr>
      <vt:lpstr>PowerPoint Presentation</vt:lpstr>
      <vt:lpstr>PowerPoint Presentation</vt:lpstr>
      <vt:lpstr>Potential Next Case:  Autism Spectrum Disorder-Specific Anticipatory Guidance</vt:lpstr>
      <vt:lpstr>PowerPoint Presentation</vt:lpstr>
    </vt:vector>
  </TitlesOfParts>
  <Company>Porter Novelli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rashida harrington</dc:creator>
  <cp:lastModifiedBy>Allison Moder</cp:lastModifiedBy>
  <cp:revision>49</cp:revision>
  <dcterms:created xsi:type="dcterms:W3CDTF">2010-11-08T15:42:49Z</dcterms:created>
  <dcterms:modified xsi:type="dcterms:W3CDTF">2013-07-10T21:33:35Z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-1330662073</vt:i4>
  </property>
  <property fmtid="{D5CDD505-2E9C-101B-9397-08002B2CF9AE}" pid="3" name="_NewReviewCycle">
    <vt:lpwstr/>
  </property>
  <property fmtid="{D5CDD505-2E9C-101B-9397-08002B2CF9AE}" pid="4" name="_EmailSubject">
    <vt:lpwstr>ACT Revised: Treatments for Autism Spectrum Disorder</vt:lpwstr>
  </property>
  <property fmtid="{D5CDD505-2E9C-101B-9397-08002B2CF9AE}" pid="5" name="_AuthorEmail">
    <vt:lpwstr>Wendy.Ruben@porternovelli.com</vt:lpwstr>
  </property>
  <property fmtid="{D5CDD505-2E9C-101B-9397-08002B2CF9AE}" pid="6" name="_AuthorEmailDisplayName">
    <vt:lpwstr>Wendy Ruben</vt:lpwstr>
  </property>
  <property fmtid="{D5CDD505-2E9C-101B-9397-08002B2CF9AE}" pid="7" name="_PreviousAdHocReviewCycleID">
    <vt:i4>778928770</vt:i4>
  </property>
</Properties>
</file>