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8"/>
  </p:notes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8" r:id="rId15"/>
    <p:sldId id="280" r:id="rId16"/>
    <p:sldId id="281" r:id="rId17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57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DP" initials="JG" lastIdx="1" clrIdx="0">
    <p:extLst>
      <p:ext uri="{19B8F6BF-5375-455C-9EA6-DF929625EA0E}">
        <p15:presenceInfo xmlns:p15="http://schemas.microsoft.com/office/powerpoint/2012/main" userId="GDP" providerId="None"/>
      </p:ext>
    </p:extLst>
  </p:cmAuthor>
  <p:cmAuthor id="2" name="Juan Carlos Velazquez" initials="JCV" lastIdx="11" clrIdx="1">
    <p:extLst>
      <p:ext uri="{19B8F6BF-5375-455C-9EA6-DF929625EA0E}">
        <p15:presenceInfo xmlns:p15="http://schemas.microsoft.com/office/powerpoint/2012/main" userId="S::cvelazquez@hmaassoc.onmicrosoft.com::85acb723-14ee-4348-a20e-093f66048c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5CAA"/>
    <a:srgbClr val="018264"/>
    <a:srgbClr val="1A99D7"/>
    <a:srgbClr val="00B0F0"/>
    <a:srgbClr val="01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49" autoAdjust="0"/>
    <p:restoredTop sz="93197" autoAdjust="0"/>
  </p:normalViewPr>
  <p:slideViewPr>
    <p:cSldViewPr snapToGrid="0" snapToObjects="1" showGuides="1">
      <p:cViewPr varScale="1">
        <p:scale>
          <a:sx n="135" d="100"/>
          <a:sy n="135" d="100"/>
        </p:scale>
        <p:origin x="522" y="120"/>
      </p:cViewPr>
      <p:guideLst>
        <p:guide orient="horz" pos="1644"/>
        <p:guide pos="576"/>
      </p:guideLst>
    </p:cSldViewPr>
  </p:slideViewPr>
  <p:outlineViewPr>
    <p:cViewPr>
      <p:scale>
        <a:sx n="33" d="100"/>
        <a:sy n="33" d="100"/>
      </p:scale>
      <p:origin x="0" y="-36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7661D-B188-F944-9682-D01B1AB212BE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5CF83-4058-1947-AA1B-35518BEE7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48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5CF83-4058-1947-AA1B-35518BEE73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3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5CF83-4058-1947-AA1B-35518BEE73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68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5CF83-4058-1947-AA1B-35518BEE73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65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5CF83-4058-1947-AA1B-35518BEE73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44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_NCEH_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922776" y="338328"/>
            <a:ext cx="5084064" cy="866834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ts val="3000"/>
              </a:lnSpc>
              <a:defRPr sz="3200" b="1" i="0" baseline="0">
                <a:solidFill>
                  <a:srgbClr val="008265"/>
                </a:solidFill>
                <a:effectLst/>
                <a:latin typeface="Calibri Regular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22776" y="1463040"/>
            <a:ext cx="5084064" cy="65836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1" i="0" baseline="0">
                <a:solidFill>
                  <a:srgbClr val="008265"/>
                </a:solidFill>
                <a:effectLst/>
                <a:latin typeface="Calibri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922776" y="2468880"/>
            <a:ext cx="5084064" cy="97155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b="0" i="0" baseline="0">
                <a:solidFill>
                  <a:srgbClr val="008265"/>
                </a:solidFill>
                <a:latin typeface="Calibri Regular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0508" y="4544568"/>
            <a:ext cx="6583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National Asthma Control Program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757EBB-69F3-9A48-B5FE-D3374BFFB6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88259"/>
            <a:ext cx="3845859" cy="411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2890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ide-by-Side Content Slide">
    <p:bg>
      <p:bgPr>
        <a:solidFill>
          <a:srgbClr val="005D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100000"/>
              </a:lnSpc>
              <a:defRPr sz="2800" b="1" i="0" baseline="0">
                <a:solidFill>
                  <a:schemeClr val="bg2"/>
                </a:solidFill>
                <a:effectLst/>
                <a:latin typeface="Calibri Regular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0D85D4-0E0E-D043-A2EC-C4E212FFF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6454403" cy="31432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8265"/>
              </a:buClr>
              <a:buSzPct val="75000"/>
              <a:buFont typeface="Wingdings" panose="05000000000000000000" pitchFamily="2" charset="2"/>
              <a:buChar char="§"/>
              <a:defRPr sz="2400" b="0" i="0" baseline="0">
                <a:solidFill>
                  <a:srgbClr val="000000"/>
                </a:solidFill>
                <a:latin typeface="Calibri Regular"/>
              </a:defRPr>
            </a:lvl1pPr>
            <a:lvl2pPr marL="640080" indent="-228600">
              <a:buClr>
                <a:srgbClr val="008265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</a:defRPr>
            </a:lvl2pPr>
            <a:lvl3pPr marL="914400" indent="0">
              <a:buClr>
                <a:srgbClr val="008265"/>
              </a:buClr>
              <a:buSzPct val="75000"/>
              <a:buFont typeface="Arial" pitchFamily="34" charset="0"/>
              <a:buNone/>
              <a:defRPr sz="1800" b="0" i="0">
                <a:solidFill>
                  <a:srgbClr val="000000"/>
                </a:solidFill>
                <a:latin typeface="Calibri Regular"/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08729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37221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176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100000"/>
              </a:lnSpc>
              <a:defRPr sz="2800" b="1" i="0" baseline="0">
                <a:solidFill>
                  <a:srgbClr val="005DAA"/>
                </a:solidFill>
                <a:effectLst/>
                <a:latin typeface="Calibri Regular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6797" y="5107771"/>
            <a:ext cx="9151374" cy="0"/>
            <a:chOff x="-6797" y="5107771"/>
            <a:chExt cx="9151374" cy="0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-6797" y="5107771"/>
              <a:ext cx="5639001" cy="0"/>
            </a:xfrm>
            <a:prstGeom prst="line">
              <a:avLst/>
            </a:prstGeom>
            <a:ln w="95250">
              <a:solidFill>
                <a:srgbClr val="005D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8440406" y="5107771"/>
              <a:ext cx="704171" cy="0"/>
            </a:xfrm>
            <a:prstGeom prst="line">
              <a:avLst/>
            </a:prstGeom>
            <a:ln w="95250">
              <a:solidFill>
                <a:srgbClr val="76AE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035456" y="5107771"/>
              <a:ext cx="704171" cy="0"/>
            </a:xfrm>
            <a:prstGeom prst="line">
              <a:avLst/>
            </a:prstGeom>
            <a:ln w="95250">
              <a:solidFill>
                <a:srgbClr val="0082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332981" y="5107771"/>
              <a:ext cx="704171" cy="0"/>
            </a:xfrm>
            <a:prstGeom prst="line">
              <a:avLst/>
            </a:prstGeom>
            <a:ln w="95250">
              <a:solidFill>
                <a:srgbClr val="541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737930" y="5107771"/>
              <a:ext cx="704171" cy="0"/>
            </a:xfrm>
            <a:prstGeom prst="line">
              <a:avLst/>
            </a:prstGeom>
            <a:ln w="95250">
              <a:solidFill>
                <a:srgbClr val="B0B5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630507" y="5107771"/>
              <a:ext cx="704171" cy="0"/>
            </a:xfrm>
            <a:prstGeom prst="line">
              <a:avLst/>
            </a:prstGeom>
            <a:ln w="95250">
              <a:solidFill>
                <a:srgbClr val="EEB1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525C06-D68D-6C45-A680-A8EBE5B80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8265"/>
              </a:buClr>
              <a:buSzPct val="75000"/>
              <a:buFont typeface="Wingdings" panose="05000000000000000000" pitchFamily="2" charset="2"/>
              <a:buChar char="§"/>
              <a:defRPr sz="2400" b="0" i="0" baseline="0">
                <a:solidFill>
                  <a:srgbClr val="000000"/>
                </a:solidFill>
                <a:latin typeface="Calibri Regular"/>
              </a:defRPr>
            </a:lvl1pPr>
            <a:lvl2pPr marL="640080" indent="-228600">
              <a:buClr>
                <a:srgbClr val="008265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</a:defRPr>
            </a:lvl2pPr>
            <a:lvl3pPr marL="971550" indent="0">
              <a:buClr>
                <a:srgbClr val="008265"/>
              </a:buClr>
              <a:buSzPct val="75000"/>
              <a:buFont typeface="Wingdings" panose="05000000000000000000" pitchFamily="2" charset="2"/>
              <a:buNone/>
              <a:defRPr sz="1800" b="0" i="0">
                <a:solidFill>
                  <a:srgbClr val="000000"/>
                </a:solidFill>
                <a:latin typeface="Calibri Regular"/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79441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_NCEH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7218" y="3387249"/>
            <a:ext cx="66393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chemeClr val="bg2"/>
                </a:solidFill>
                <a:latin typeface="Calibri Regular"/>
              </a:rPr>
              <a:t>For more information, contact NCEH</a:t>
            </a:r>
            <a:br>
              <a:rPr lang="en-US" sz="1200" b="0" i="0" dirty="0">
                <a:solidFill>
                  <a:schemeClr val="bg2"/>
                </a:solidFill>
                <a:latin typeface="Calibri Regular"/>
              </a:rPr>
            </a:br>
            <a:r>
              <a:rPr lang="en-US" sz="1200" b="0" i="0" dirty="0">
                <a:solidFill>
                  <a:schemeClr val="bg2"/>
                </a:solidFill>
                <a:latin typeface="Calibri Regular"/>
              </a:rPr>
              <a:t>1-800-CDC-INFO (232-4636)</a:t>
            </a:r>
            <a:br>
              <a:rPr lang="en-US" sz="1200" b="0" i="0" dirty="0">
                <a:solidFill>
                  <a:schemeClr val="bg2"/>
                </a:solidFill>
                <a:latin typeface="Calibri Regular"/>
              </a:rPr>
            </a:br>
            <a:r>
              <a:rPr lang="en-US" sz="1200" b="0" i="0" dirty="0">
                <a:solidFill>
                  <a:schemeClr val="bg2"/>
                </a:solidFill>
                <a:latin typeface="Calibri Regular"/>
              </a:rPr>
              <a:t>TTY:  1-888-232-6348           www.cdc.gov</a:t>
            </a:r>
            <a:br>
              <a:rPr lang="en-US" sz="1200" b="0" i="0" dirty="0">
                <a:solidFill>
                  <a:schemeClr val="bg2"/>
                </a:solidFill>
                <a:latin typeface="Calibri Regular"/>
              </a:rPr>
            </a:br>
            <a:r>
              <a:rPr lang="en-US" sz="1200" b="0" i="0" dirty="0">
                <a:solidFill>
                  <a:schemeClr val="bg2"/>
                </a:solidFill>
                <a:latin typeface="Calibri Regular"/>
              </a:rPr>
              <a:t>Follow us on Twitter   @</a:t>
            </a:r>
            <a:r>
              <a:rPr lang="en-US" sz="1200" b="0" i="0" dirty="0" err="1">
                <a:solidFill>
                  <a:schemeClr val="bg2"/>
                </a:solidFill>
                <a:latin typeface="Calibri Regular"/>
              </a:rPr>
              <a:t>CDCEnvironment</a:t>
            </a:r>
            <a:br>
              <a:rPr lang="en-US" sz="1200" b="0" i="0" dirty="0">
                <a:solidFill>
                  <a:schemeClr val="bg2"/>
                </a:solidFill>
                <a:latin typeface="Calibri Regular"/>
              </a:rPr>
            </a:br>
            <a:br>
              <a:rPr lang="en-US" sz="1200" b="0" i="0" dirty="0">
                <a:solidFill>
                  <a:schemeClr val="bg2"/>
                </a:solidFill>
                <a:latin typeface="Calibri Regular"/>
              </a:rPr>
            </a:br>
            <a:r>
              <a:rPr lang="en-US" sz="1200" b="0" i="0" dirty="0">
                <a:solidFill>
                  <a:schemeClr val="bg2"/>
                </a:solidFill>
                <a:latin typeface="Calibri Regular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1" y="237202"/>
            <a:ext cx="7772400" cy="9144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ts val="2200"/>
              </a:lnSpc>
              <a:buNone/>
              <a:defRPr sz="2800" b="1" i="0" baseline="0">
                <a:solidFill>
                  <a:srgbClr val="008265"/>
                </a:solidFill>
                <a:latin typeface="Calibri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28750232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NCEH_1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4B0C9EC-F953-7D41-90F6-DEF4961357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4" b="3655"/>
          <a:stretch/>
        </p:blipFill>
        <p:spPr>
          <a:xfrm>
            <a:off x="0" y="192741"/>
            <a:ext cx="9147202" cy="41148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0508" y="338328"/>
            <a:ext cx="5084064" cy="866834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ts val="3000"/>
              </a:lnSpc>
              <a:defRPr sz="3200" b="1" i="0" baseline="0">
                <a:solidFill>
                  <a:srgbClr val="008265"/>
                </a:solidFill>
                <a:effectLst/>
                <a:latin typeface="Calibri Regular"/>
              </a:defRPr>
            </a:lvl1pPr>
          </a:lstStyle>
          <a:p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10508" y="1463040"/>
            <a:ext cx="5084064" cy="65836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1" i="0" baseline="0">
                <a:solidFill>
                  <a:srgbClr val="008265"/>
                </a:solidFill>
                <a:effectLst/>
                <a:latin typeface="Calibri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10508" y="2468880"/>
            <a:ext cx="5084064" cy="97155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b="0" i="0" baseline="0">
                <a:solidFill>
                  <a:srgbClr val="008265"/>
                </a:solidFill>
                <a:latin typeface="Calibri Regular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2DA1A3-53FB-AD4A-9870-720740E2F195}"/>
              </a:ext>
            </a:extLst>
          </p:cNvPr>
          <p:cNvSpPr txBox="1"/>
          <p:nvPr userDrawn="1"/>
        </p:nvSpPr>
        <p:spPr>
          <a:xfrm>
            <a:off x="210508" y="4544568"/>
            <a:ext cx="6583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dirty="0">
                <a:solidFill>
                  <a:schemeClr val="bg2"/>
                </a:solidFill>
                <a:latin typeface="Calibri Regular"/>
              </a:rPr>
              <a:t>National Center for Environmental Health</a:t>
            </a:r>
          </a:p>
        </p:txBody>
      </p:sp>
    </p:spTree>
    <p:extLst>
      <p:ext uri="{BB962C8B-B14F-4D97-AF65-F5344CB8AC3E}">
        <p14:creationId xmlns:p14="http://schemas.microsoft.com/office/powerpoint/2010/main" val="408369054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_NCEH_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44093"/>
            <a:ext cx="8229600" cy="866834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defRPr sz="3200" b="1" i="0" baseline="0">
                <a:solidFill>
                  <a:srgbClr val="008265"/>
                </a:solidFill>
                <a:effectLst/>
                <a:latin typeface="Calibri Regular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1449052"/>
            <a:ext cx="6400800" cy="65836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1" i="0" baseline="0">
                <a:solidFill>
                  <a:srgbClr val="008265"/>
                </a:solidFill>
                <a:effectLst/>
                <a:latin typeface="Calibri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468880"/>
            <a:ext cx="6400800" cy="97155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b="0" i="0" baseline="0">
                <a:solidFill>
                  <a:srgbClr val="008265"/>
                </a:solidFill>
                <a:latin typeface="Calibri Regular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461070-30CB-F649-B484-2241771CE463}"/>
              </a:ext>
            </a:extLst>
          </p:cNvPr>
          <p:cNvSpPr txBox="1"/>
          <p:nvPr/>
        </p:nvSpPr>
        <p:spPr>
          <a:xfrm>
            <a:off x="210508" y="4544568"/>
            <a:ext cx="6583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National Asthma Control Program</a:t>
            </a:r>
          </a:p>
        </p:txBody>
      </p:sp>
    </p:spTree>
    <p:extLst>
      <p:ext uri="{BB962C8B-B14F-4D97-AF65-F5344CB8AC3E}">
        <p14:creationId xmlns:p14="http://schemas.microsoft.com/office/powerpoint/2010/main" val="369660654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_1">
    <p:bg>
      <p:bgPr>
        <a:solidFill>
          <a:schemeClr val="bg2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350323"/>
            <a:ext cx="8294913" cy="871538"/>
          </a:xfrm>
          <a:prstGeom prst="rect">
            <a:avLst/>
          </a:prstGeom>
        </p:spPr>
        <p:txBody>
          <a:bodyPr anchor="b"/>
          <a:lstStyle>
            <a:lvl1pPr algn="l">
              <a:defRPr sz="3200" b="1" i="0" cap="all" baseline="0">
                <a:solidFill>
                  <a:srgbClr val="005DAA"/>
                </a:solidFill>
                <a:effectLst/>
                <a:latin typeface="Calibri Regular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1" y="4425696"/>
            <a:ext cx="7772400" cy="426244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200"/>
              </a:lnSpc>
              <a:buNone/>
              <a:defRPr sz="2400" b="0" i="0" baseline="0">
                <a:solidFill>
                  <a:srgbClr val="005DAA"/>
                </a:solidFill>
                <a:latin typeface="Calibri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sub-title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6797" y="5107771"/>
            <a:ext cx="9151374" cy="0"/>
            <a:chOff x="-6797" y="5107771"/>
            <a:chExt cx="9151374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-6797" y="5107771"/>
              <a:ext cx="5639001" cy="0"/>
            </a:xfrm>
            <a:prstGeom prst="line">
              <a:avLst/>
            </a:prstGeom>
            <a:ln w="95250">
              <a:solidFill>
                <a:srgbClr val="005D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8440406" y="5107771"/>
              <a:ext cx="704171" cy="0"/>
            </a:xfrm>
            <a:prstGeom prst="line">
              <a:avLst/>
            </a:prstGeom>
            <a:ln w="95250">
              <a:solidFill>
                <a:srgbClr val="76AE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35456" y="5107771"/>
              <a:ext cx="704171" cy="0"/>
            </a:xfrm>
            <a:prstGeom prst="line">
              <a:avLst/>
            </a:prstGeom>
            <a:ln w="95250">
              <a:solidFill>
                <a:srgbClr val="0082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332981" y="5107771"/>
              <a:ext cx="704171" cy="0"/>
            </a:xfrm>
            <a:prstGeom prst="line">
              <a:avLst/>
            </a:prstGeom>
            <a:ln w="95250">
              <a:solidFill>
                <a:srgbClr val="541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737930" y="5107771"/>
              <a:ext cx="704171" cy="0"/>
            </a:xfrm>
            <a:prstGeom prst="line">
              <a:avLst/>
            </a:prstGeom>
            <a:ln w="95250">
              <a:solidFill>
                <a:srgbClr val="B0B5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630507" y="5107771"/>
              <a:ext cx="704171" cy="0"/>
            </a:xfrm>
            <a:prstGeom prst="line">
              <a:avLst/>
            </a:prstGeom>
            <a:ln w="95250">
              <a:solidFill>
                <a:srgbClr val="EEB1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6307831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_2">
    <p:bg>
      <p:bgPr>
        <a:solidFill>
          <a:srgbClr val="007D57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350323"/>
            <a:ext cx="8294913" cy="871538"/>
          </a:xfrm>
          <a:prstGeom prst="rect">
            <a:avLst/>
          </a:prstGeom>
        </p:spPr>
        <p:txBody>
          <a:bodyPr anchor="b"/>
          <a:lstStyle>
            <a:lvl1pPr algn="l">
              <a:defRPr sz="3200" b="1" i="0" cap="all" baseline="0">
                <a:solidFill>
                  <a:schemeClr val="bg2"/>
                </a:solidFill>
                <a:effectLst/>
                <a:latin typeface="Calibri Regular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1" y="4425696"/>
            <a:ext cx="7772400" cy="426244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200"/>
              </a:lnSpc>
              <a:buNone/>
              <a:defRPr sz="2400" b="0" i="0" baseline="0">
                <a:solidFill>
                  <a:schemeClr val="bg2"/>
                </a:solidFill>
                <a:latin typeface="Calibri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30793763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100000"/>
              </a:lnSpc>
              <a:defRPr sz="2800" b="1" i="0" baseline="0">
                <a:solidFill>
                  <a:srgbClr val="005DAA"/>
                </a:solidFill>
                <a:effectLst/>
                <a:latin typeface="Calibri Regular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6797" y="5107771"/>
            <a:ext cx="9151374" cy="0"/>
            <a:chOff x="-6797" y="5107771"/>
            <a:chExt cx="9151374" cy="0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-6797" y="5107771"/>
              <a:ext cx="5639001" cy="0"/>
            </a:xfrm>
            <a:prstGeom prst="line">
              <a:avLst/>
            </a:prstGeom>
            <a:ln w="95250">
              <a:solidFill>
                <a:srgbClr val="005D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8440406" y="5107771"/>
              <a:ext cx="704171" cy="0"/>
            </a:xfrm>
            <a:prstGeom prst="line">
              <a:avLst/>
            </a:prstGeom>
            <a:ln w="95250">
              <a:solidFill>
                <a:srgbClr val="76AE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035456" y="5107771"/>
              <a:ext cx="704171" cy="0"/>
            </a:xfrm>
            <a:prstGeom prst="line">
              <a:avLst/>
            </a:prstGeom>
            <a:ln w="95250">
              <a:solidFill>
                <a:srgbClr val="0082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332981" y="5107771"/>
              <a:ext cx="704171" cy="0"/>
            </a:xfrm>
            <a:prstGeom prst="line">
              <a:avLst/>
            </a:prstGeom>
            <a:ln w="95250">
              <a:solidFill>
                <a:srgbClr val="541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737930" y="5107771"/>
              <a:ext cx="704171" cy="0"/>
            </a:xfrm>
            <a:prstGeom prst="line">
              <a:avLst/>
            </a:prstGeom>
            <a:ln w="95250">
              <a:solidFill>
                <a:srgbClr val="B0B5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630507" y="5107771"/>
              <a:ext cx="704171" cy="0"/>
            </a:xfrm>
            <a:prstGeom prst="line">
              <a:avLst/>
            </a:prstGeom>
            <a:ln w="95250">
              <a:solidFill>
                <a:srgbClr val="EEB1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B6DEA77-F8DC-3346-9AB3-9C5E0D1A03C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57200" y="1457325"/>
            <a:ext cx="8229600" cy="2868613"/>
          </a:xfrm>
        </p:spPr>
        <p:txBody>
          <a:bodyPr/>
          <a:lstStyle>
            <a:lvl1pPr>
              <a:defRPr b="0" i="0"/>
            </a:lvl1pPr>
            <a:lvl3pPr>
              <a:defRPr b="0" i="0">
                <a:latin typeface="Calibri Regular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319558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100000"/>
              </a:lnSpc>
              <a:defRPr sz="2800" b="1" i="0" baseline="0">
                <a:solidFill>
                  <a:srgbClr val="005DAA"/>
                </a:solidFill>
                <a:effectLst/>
                <a:latin typeface="Calibri Regular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6797" y="5107771"/>
            <a:ext cx="9151374" cy="0"/>
            <a:chOff x="-6797" y="5107771"/>
            <a:chExt cx="9151374" cy="0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-6797" y="5107771"/>
              <a:ext cx="5639001" cy="0"/>
            </a:xfrm>
            <a:prstGeom prst="line">
              <a:avLst/>
            </a:prstGeom>
            <a:ln w="95250">
              <a:solidFill>
                <a:srgbClr val="005D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8440406" y="5107771"/>
              <a:ext cx="704171" cy="0"/>
            </a:xfrm>
            <a:prstGeom prst="line">
              <a:avLst/>
            </a:prstGeom>
            <a:ln w="95250">
              <a:solidFill>
                <a:srgbClr val="76AE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035456" y="5107771"/>
              <a:ext cx="704171" cy="0"/>
            </a:xfrm>
            <a:prstGeom prst="line">
              <a:avLst/>
            </a:prstGeom>
            <a:ln w="95250">
              <a:solidFill>
                <a:srgbClr val="0082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332981" y="5107771"/>
              <a:ext cx="704171" cy="0"/>
            </a:xfrm>
            <a:prstGeom prst="line">
              <a:avLst/>
            </a:prstGeom>
            <a:ln w="95250">
              <a:solidFill>
                <a:srgbClr val="541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737930" y="5107771"/>
              <a:ext cx="704171" cy="0"/>
            </a:xfrm>
            <a:prstGeom prst="line">
              <a:avLst/>
            </a:prstGeom>
            <a:ln w="95250">
              <a:solidFill>
                <a:srgbClr val="B0B5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630507" y="5107771"/>
              <a:ext cx="704171" cy="0"/>
            </a:xfrm>
            <a:prstGeom prst="line">
              <a:avLst/>
            </a:prstGeom>
            <a:ln w="95250">
              <a:solidFill>
                <a:srgbClr val="EEB1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B6DEA77-F8DC-3346-9AB3-9C5E0D1A03C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57200" y="1457325"/>
            <a:ext cx="8229600" cy="2868613"/>
          </a:xfrm>
        </p:spPr>
        <p:txBody>
          <a:bodyPr/>
          <a:lstStyle>
            <a:lvl1pPr>
              <a:defRPr b="0" i="0"/>
            </a:lvl1pPr>
            <a:lvl3pPr>
              <a:defRPr b="0" i="0">
                <a:latin typeface="Calibri Regular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219856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100000"/>
              </a:lnSpc>
              <a:defRPr sz="2800" b="1" i="0" baseline="0">
                <a:solidFill>
                  <a:srgbClr val="005DAA"/>
                </a:solidFill>
                <a:effectLst/>
                <a:latin typeface="Calibri Regular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-6797" y="5111496"/>
            <a:ext cx="5639001" cy="0"/>
          </a:xfrm>
          <a:prstGeom prst="line">
            <a:avLst/>
          </a:prstGeom>
          <a:ln w="95250">
            <a:solidFill>
              <a:srgbClr val="005D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440406" y="5111496"/>
            <a:ext cx="704171" cy="0"/>
          </a:xfrm>
          <a:prstGeom prst="line">
            <a:avLst/>
          </a:prstGeom>
          <a:ln w="95250">
            <a:solidFill>
              <a:srgbClr val="76A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035456" y="5111496"/>
            <a:ext cx="704171" cy="0"/>
          </a:xfrm>
          <a:prstGeom prst="line">
            <a:avLst/>
          </a:prstGeom>
          <a:ln w="95250">
            <a:solidFill>
              <a:srgbClr val="0082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332981" y="5111496"/>
            <a:ext cx="704171" cy="0"/>
          </a:xfrm>
          <a:prstGeom prst="line">
            <a:avLst/>
          </a:prstGeom>
          <a:ln w="95250">
            <a:solidFill>
              <a:srgbClr val="541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737930" y="5111496"/>
            <a:ext cx="704171" cy="0"/>
          </a:xfrm>
          <a:prstGeom prst="line">
            <a:avLst/>
          </a:prstGeom>
          <a:ln w="95250">
            <a:solidFill>
              <a:srgbClr val="B0B5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630507" y="5111496"/>
            <a:ext cx="704171" cy="0"/>
          </a:xfrm>
          <a:prstGeom prst="line">
            <a:avLst/>
          </a:prstGeom>
          <a:ln w="95250">
            <a:solidFill>
              <a:srgbClr val="EEB1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7F36E4F-C222-B64C-AEC0-F6F0E7460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69347"/>
            <a:ext cx="3879669" cy="287405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8265"/>
              </a:buClr>
              <a:buSzPct val="75000"/>
              <a:buFont typeface="Wingdings" panose="05000000000000000000" pitchFamily="2" charset="2"/>
              <a:buChar char="§"/>
              <a:defRPr sz="2400" b="0" i="0" baseline="0">
                <a:solidFill>
                  <a:srgbClr val="000000"/>
                </a:solidFill>
                <a:latin typeface="Calibri Regular"/>
              </a:defRPr>
            </a:lvl1pPr>
            <a:lvl2pPr marL="640080" indent="-228600">
              <a:buClr>
                <a:srgbClr val="008265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</a:defRPr>
            </a:lvl2pPr>
            <a:lvl3pPr marL="914400" indent="0">
              <a:buClr>
                <a:srgbClr val="008265"/>
              </a:buClr>
              <a:buSzPct val="75000"/>
              <a:buFont typeface="Arial" pitchFamily="34" charset="0"/>
              <a:buNone/>
              <a:defRPr sz="1800" b="0" i="0">
                <a:solidFill>
                  <a:srgbClr val="000000"/>
                </a:solidFill>
                <a:latin typeface="Calibri Regular"/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5CE0D4-5230-2748-953E-1E0D9821329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07131" y="1469347"/>
            <a:ext cx="3879669" cy="287405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8265"/>
              </a:buClr>
              <a:buSzPct val="75000"/>
              <a:buFont typeface="Wingdings" panose="05000000000000000000" pitchFamily="2" charset="2"/>
              <a:buChar char="§"/>
              <a:defRPr sz="2400" b="0" i="0" baseline="0">
                <a:solidFill>
                  <a:srgbClr val="000000"/>
                </a:solidFill>
                <a:latin typeface="Calibri Regular"/>
              </a:defRPr>
            </a:lvl1pPr>
            <a:lvl2pPr marL="640080" indent="-228600">
              <a:buClr>
                <a:srgbClr val="008265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</a:defRPr>
            </a:lvl2pPr>
            <a:lvl3pPr>
              <a:buClr>
                <a:srgbClr val="008265"/>
              </a:buClr>
              <a:buSzPct val="75000"/>
              <a:buFont typeface="Arial" pitchFamily="34" charset="0"/>
              <a:buChar char="•"/>
              <a:defRPr sz="1800" b="0" i="0">
                <a:solidFill>
                  <a:srgbClr val="000000"/>
                </a:solidFill>
                <a:latin typeface="Calibri Regular"/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67430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de-by-Sid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100000"/>
              </a:lnSpc>
              <a:defRPr sz="2800" b="1" i="0" baseline="0">
                <a:solidFill>
                  <a:srgbClr val="005DAA"/>
                </a:solidFill>
                <a:effectLst/>
                <a:latin typeface="Calibri Regular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-6797" y="5111496"/>
            <a:ext cx="5639001" cy="0"/>
          </a:xfrm>
          <a:prstGeom prst="line">
            <a:avLst/>
          </a:prstGeom>
          <a:ln w="95250">
            <a:solidFill>
              <a:srgbClr val="005D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440406" y="5111496"/>
            <a:ext cx="704171" cy="0"/>
          </a:xfrm>
          <a:prstGeom prst="line">
            <a:avLst/>
          </a:prstGeom>
          <a:ln w="95250">
            <a:solidFill>
              <a:srgbClr val="76A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035456" y="5111496"/>
            <a:ext cx="704171" cy="0"/>
          </a:xfrm>
          <a:prstGeom prst="line">
            <a:avLst/>
          </a:prstGeom>
          <a:ln w="95250">
            <a:solidFill>
              <a:srgbClr val="0082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332981" y="5111496"/>
            <a:ext cx="704171" cy="0"/>
          </a:xfrm>
          <a:prstGeom prst="line">
            <a:avLst/>
          </a:prstGeom>
          <a:ln w="95250">
            <a:solidFill>
              <a:srgbClr val="541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737930" y="5111496"/>
            <a:ext cx="704171" cy="0"/>
          </a:xfrm>
          <a:prstGeom prst="line">
            <a:avLst/>
          </a:prstGeom>
          <a:ln w="95250">
            <a:solidFill>
              <a:srgbClr val="B0B5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630507" y="5111496"/>
            <a:ext cx="704171" cy="0"/>
          </a:xfrm>
          <a:prstGeom prst="line">
            <a:avLst/>
          </a:prstGeom>
          <a:ln w="95250">
            <a:solidFill>
              <a:srgbClr val="EEB1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01ACC0F-03BE-BE4A-813F-9B689BA8C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6454403" cy="31432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8265"/>
              </a:buClr>
              <a:buSzPct val="75000"/>
              <a:buFont typeface="Wingdings" panose="05000000000000000000" pitchFamily="2" charset="2"/>
              <a:buChar char="§"/>
              <a:defRPr sz="2400" b="0" i="0" baseline="0">
                <a:solidFill>
                  <a:srgbClr val="000000"/>
                </a:solidFill>
                <a:latin typeface="Calibri Regular"/>
              </a:defRPr>
            </a:lvl1pPr>
            <a:lvl2pPr marL="640080" indent="-228600">
              <a:buClr>
                <a:srgbClr val="008265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</a:defRPr>
            </a:lvl2pPr>
            <a:lvl3pPr marL="914400" indent="0">
              <a:buClr>
                <a:srgbClr val="008265"/>
              </a:buClr>
              <a:buSzPct val="75000"/>
              <a:buFont typeface="Arial" pitchFamily="34" charset="0"/>
              <a:buNone/>
              <a:defRPr sz="1800" b="0" i="0">
                <a:solidFill>
                  <a:srgbClr val="000000"/>
                </a:solidFill>
                <a:latin typeface="Calibri Regular"/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84050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90500"/>
          </a:xfrm>
          <a:prstGeom prst="rect">
            <a:avLst/>
          </a:prstGeom>
          <a:solidFill>
            <a:srgbClr val="005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solidFill>
                <a:srgbClr val="FFC000"/>
              </a:solidFill>
              <a:latin typeface="Calibri Regular"/>
            </a:endParaRP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3"/>
            <a:r>
              <a:rPr lang="en-US" altLang="en-US" dirty="0"/>
              <a:t>Third level</a:t>
            </a:r>
          </a:p>
          <a:p>
            <a:pPr lvl="4"/>
            <a:r>
              <a:rPr lang="en-US" altLang="en-US" dirty="0"/>
              <a:t>Fourth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25E5E3-054F-F847-8E5A-9C7725A51BB3}"/>
              </a:ext>
            </a:extLst>
          </p:cNvPr>
          <p:cNvSpPr/>
          <p:nvPr userDrawn="1"/>
        </p:nvSpPr>
        <p:spPr>
          <a:xfrm>
            <a:off x="0" y="0"/>
            <a:ext cx="9144000" cy="190500"/>
          </a:xfrm>
          <a:prstGeom prst="rect">
            <a:avLst/>
          </a:prstGeom>
          <a:solidFill>
            <a:srgbClr val="005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solidFill>
                <a:srgbClr val="FFC000"/>
              </a:solidFill>
              <a:latin typeface="Calibri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485715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7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ransition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0" i="0" kern="1200">
          <a:solidFill>
            <a:srgbClr val="005DAA"/>
          </a:solidFill>
          <a:latin typeface="Calibri Regular"/>
          <a:ea typeface="+mn-ea"/>
          <a:cs typeface="Arial Narrow" panose="020B0604020202020204" pitchFamily="34" charset="0"/>
        </a:defRPr>
      </a:lvl1pPr>
      <a:lvl2pPr marL="560070" indent="-194310" algn="l" rtl="0" eaLnBrk="1" fontAlgn="base" hangingPunct="1">
        <a:spcBef>
          <a:spcPct val="20000"/>
        </a:spcBef>
        <a:spcAft>
          <a:spcPct val="0"/>
        </a:spcAft>
        <a:buClr>
          <a:srgbClr val="00B0F0"/>
        </a:buClr>
        <a:buFont typeface="Arial" panose="020B0604020202020204" pitchFamily="34" charset="0"/>
        <a:buChar char="•"/>
        <a:defRPr sz="2000" b="0" i="0" kern="1200">
          <a:solidFill>
            <a:srgbClr val="005DAA"/>
          </a:solidFill>
          <a:latin typeface="Calibri Regular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B0F0"/>
        </a:buClr>
        <a:buFont typeface="Arial" panose="020B0604020202020204" pitchFamily="34" charset="0"/>
        <a:buChar char="•"/>
        <a:defRPr sz="1800" b="0" i="0" kern="1200">
          <a:solidFill>
            <a:srgbClr val="005DAA"/>
          </a:solidFill>
          <a:latin typeface="Arial Regular"/>
          <a:ea typeface="+mn-ea"/>
          <a:cs typeface="+mn-cs"/>
        </a:defRPr>
      </a:lvl3pPr>
      <a:lvl4pPr marL="914400" indent="-16459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b="0" i="0" kern="1200">
          <a:solidFill>
            <a:srgbClr val="005DAA"/>
          </a:solidFill>
          <a:latin typeface="Calibri Regular"/>
          <a:ea typeface="+mn-ea"/>
          <a:cs typeface="+mn-cs"/>
        </a:defRPr>
      </a:lvl4pPr>
      <a:lvl5pPr marL="1325880" indent="-13716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b="0" i="0" kern="1200">
          <a:solidFill>
            <a:srgbClr val="005DAA"/>
          </a:solidFill>
          <a:latin typeface="Calibri Regular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png"/><Relationship Id="rId7" Type="http://schemas.openxmlformats.org/officeDocument/2006/relationships/image" Target="../media/image14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37.emf"/><Relationship Id="rId9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893A42-7B00-4F4B-9280-74513652D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04107"/>
            <a:ext cx="4318000" cy="41240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A442C8A-18EE-0949-914A-B5FAABCFF8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508" y="1564640"/>
            <a:ext cx="5084064" cy="375920"/>
          </a:xfrm>
        </p:spPr>
        <p:txBody>
          <a:bodyPr/>
          <a:lstStyle/>
          <a:p>
            <a:r>
              <a:rPr lang="en-US" sz="1600" dirty="0">
                <a:cs typeface="Arial" panose="020B0604020202020204" pitchFamily="34" charset="0"/>
              </a:rPr>
              <a:t>Strategies to help people with asthma</a:t>
            </a:r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7805AEDF-B3F4-6A44-9653-39BA62B58A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508" y="1783080"/>
            <a:ext cx="5084064" cy="658368"/>
          </a:xfrm>
        </p:spPr>
        <p:txBody>
          <a:bodyPr/>
          <a:lstStyle/>
          <a:p>
            <a:r>
              <a:rPr lang="en-US" b="1" dirty="0"/>
              <a:t>breathe easier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85757A-7959-0442-9440-DF814F1D26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7216" y="558800"/>
            <a:ext cx="3693271" cy="1076960"/>
          </a:xfrm>
          <a:prstGeom prst="rect">
            <a:avLst/>
          </a:prstGeom>
        </p:spPr>
      </p:pic>
      <p:pic>
        <p:nvPicPr>
          <p:cNvPr id="4" name="Picture 3" descr="A picture containing person, outdoor, holding, child&#10;&#10;Description automatically generated">
            <a:extLst>
              <a:ext uri="{FF2B5EF4-FFF2-40B4-BE49-F238E27FC236}">
                <a16:creationId xmlns:a16="http://schemas.microsoft.com/office/drawing/2014/main" id="{ABD0D78B-90E7-624C-AE3F-6F73668E9E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415" t="3186" r="7903" b="3920"/>
          <a:stretch/>
        </p:blipFill>
        <p:spPr>
          <a:xfrm>
            <a:off x="4235263" y="204107"/>
            <a:ext cx="4908737" cy="412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4200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F4F7C1-7C55-3C4A-AC41-C2FCF8904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Strategies to Help People with Asthma 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3887D975-A02A-A042-B061-95C5F8D94673}"/>
              </a:ext>
            </a:extLst>
          </p:cNvPr>
          <p:cNvSpPr txBox="1">
            <a:spLocks/>
          </p:cNvSpPr>
          <p:nvPr/>
        </p:nvSpPr>
        <p:spPr>
          <a:xfrm>
            <a:off x="1002941" y="1125228"/>
            <a:ext cx="4948587" cy="222268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0" i="0" kern="1200">
                <a:solidFill>
                  <a:srgbClr val="005DAA"/>
                </a:solidFill>
                <a:latin typeface="Calibri Regular"/>
                <a:ea typeface="+mn-ea"/>
                <a:cs typeface="Arial Narrow" panose="020B0604020202020204" pitchFamily="34" charset="0"/>
              </a:defRPr>
            </a:lvl1pPr>
            <a:lvl2pPr marL="560070" indent="-19431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5DAA"/>
                </a:solidFill>
                <a:latin typeface="Calibri Regular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5DAA"/>
                </a:solidFill>
                <a:latin typeface="Arial Regular"/>
                <a:ea typeface="+mn-ea"/>
                <a:cs typeface="+mn-cs"/>
              </a:defRPr>
            </a:lvl3pPr>
            <a:lvl4pPr marL="914400" indent="-16459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b="0" i="0" kern="1200">
                <a:solidFill>
                  <a:srgbClr val="005DAA"/>
                </a:solidFill>
                <a:latin typeface="Calibri Regular"/>
                <a:ea typeface="+mn-ea"/>
                <a:cs typeface="+mn-cs"/>
              </a:defRPr>
            </a:lvl4pPr>
            <a:lvl5pPr marL="1325880" indent="-13716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b="0" i="0" kern="1200">
                <a:solidFill>
                  <a:srgbClr val="005DAA"/>
                </a:solidFill>
                <a:latin typeface="Calibri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b="1" u="sng" dirty="0">
                <a:cs typeface="+mn-cs"/>
              </a:rPr>
              <a:t>H</a:t>
            </a:r>
            <a:r>
              <a:rPr lang="en-US" sz="1800" b="1" dirty="0">
                <a:cs typeface="+mn-cs"/>
              </a:rPr>
              <a:t>ome visits for trigger reduction and asthma </a:t>
            </a:r>
            <a:br>
              <a:rPr lang="en-US" sz="1800" b="1" dirty="0">
                <a:cs typeface="+mn-cs"/>
              </a:rPr>
            </a:br>
            <a:r>
              <a:rPr lang="en-US" sz="1800" b="1" dirty="0">
                <a:cs typeface="+mn-cs"/>
              </a:rPr>
              <a:t>self-management education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600" dirty="0">
                <a:cs typeface="+mn-cs"/>
              </a:rPr>
              <a:t>This strategy:</a:t>
            </a:r>
          </a:p>
          <a:p>
            <a:pPr marL="137160" indent="-137160">
              <a:spcBef>
                <a:spcPct val="0"/>
              </a:spcBef>
              <a:spcAft>
                <a:spcPts val="300"/>
              </a:spcAft>
              <a:buClr>
                <a:srgbClr val="005CAA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cs typeface="+mn-cs"/>
              </a:rPr>
              <a:t>Includes AS-ME and home environmental assessments to identify asthma triggers</a:t>
            </a:r>
          </a:p>
          <a:p>
            <a:pPr marL="137160" indent="-137160">
              <a:spcBef>
                <a:spcPct val="0"/>
              </a:spcBef>
              <a:spcAft>
                <a:spcPts val="300"/>
              </a:spcAft>
              <a:buClr>
                <a:srgbClr val="005CAA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cs typeface="+mn-cs"/>
              </a:rPr>
              <a:t>Can provide cost-effective care management services to people at high risk of asthma attacks</a:t>
            </a:r>
          </a:p>
        </p:txBody>
      </p:sp>
      <p:pic>
        <p:nvPicPr>
          <p:cNvPr id="18" name="Picture 17" descr="Nurse on a home visit with an older couple.">
            <a:extLst>
              <a:ext uri="{FF2B5EF4-FFF2-40B4-BE49-F238E27FC236}">
                <a16:creationId xmlns:a16="http://schemas.microsoft.com/office/drawing/2014/main" id="{34190E07-1D34-544B-B6C8-A7D0DB7362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124" y="3193294"/>
            <a:ext cx="2805372" cy="186949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669C9E-320C-4F4B-BF51-827DCACA24B7}"/>
              </a:ext>
            </a:extLst>
          </p:cNvPr>
          <p:cNvSpPr txBox="1">
            <a:spLocks/>
          </p:cNvSpPr>
          <p:nvPr/>
        </p:nvSpPr>
        <p:spPr bwMode="auto">
          <a:xfrm>
            <a:off x="542646" y="4824549"/>
            <a:ext cx="8601353" cy="20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3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rgbClr val="000000"/>
                </a:solidFill>
                <a:latin typeface="Calibri Regular"/>
              </a:rPr>
              <a:t>Source: https://www.cdc.gov/asthma/pdfs/EXHALE_technical_package-508.pdf</a:t>
            </a:r>
          </a:p>
        </p:txBody>
      </p:sp>
      <p:pic>
        <p:nvPicPr>
          <p:cNvPr id="7" name="Picture 6" descr="Exhale.">
            <a:extLst>
              <a:ext uri="{FF2B5EF4-FFF2-40B4-BE49-F238E27FC236}">
                <a16:creationId xmlns:a16="http://schemas.microsoft.com/office/drawing/2014/main" id="{4D732E10-A4D7-3C4F-B720-1460FBD8C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74" y="987171"/>
            <a:ext cx="273299" cy="2628497"/>
          </a:xfrm>
          <a:prstGeom prst="rect">
            <a:avLst/>
          </a:prstGeom>
        </p:spPr>
      </p:pic>
      <p:pic>
        <p:nvPicPr>
          <p:cNvPr id="2" name="Picture 1" descr="Letter H in Exhale is highlighted.">
            <a:extLst>
              <a:ext uri="{FF2B5EF4-FFF2-40B4-BE49-F238E27FC236}">
                <a16:creationId xmlns:a16="http://schemas.microsoft.com/office/drawing/2014/main" id="{8B5430C2-C80D-864D-A984-833DBCFA7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55" y="984110"/>
            <a:ext cx="273618" cy="263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2771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C559837-FC6D-414B-A10A-224EB932E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Strategies to Help People with Asthma </a:t>
            </a:r>
            <a:endParaRPr lang="en-US" dirty="0">
              <a:solidFill>
                <a:schemeClr val="bg2">
                  <a:lumMod val="95000"/>
                </a:schemeClr>
              </a:solidFill>
            </a:endParaRPr>
          </a:p>
        </p:txBody>
      </p:sp>
      <p:pic>
        <p:nvPicPr>
          <p:cNvPr id="3" name="Picture 2" descr="Letter A in Exhale is highlighted.">
            <a:extLst>
              <a:ext uri="{FF2B5EF4-FFF2-40B4-BE49-F238E27FC236}">
                <a16:creationId xmlns:a16="http://schemas.microsoft.com/office/drawing/2014/main" id="{5AC64CA5-145E-894F-AC38-FB3284B69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41" y="984109"/>
            <a:ext cx="273617" cy="2631559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F3F1FD17-1927-1442-9DE7-BC2FF4175B58}"/>
              </a:ext>
            </a:extLst>
          </p:cNvPr>
          <p:cNvSpPr txBox="1">
            <a:spLocks/>
          </p:cNvSpPr>
          <p:nvPr/>
        </p:nvSpPr>
        <p:spPr>
          <a:xfrm>
            <a:off x="1002942" y="1125228"/>
            <a:ext cx="5632750" cy="222268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0" i="0" kern="1200">
                <a:solidFill>
                  <a:srgbClr val="005DAA"/>
                </a:solidFill>
                <a:latin typeface="Calibri Regular"/>
                <a:ea typeface="+mn-ea"/>
                <a:cs typeface="Arial Narrow" panose="020B0604020202020204" pitchFamily="34" charset="0"/>
              </a:defRPr>
            </a:lvl1pPr>
            <a:lvl2pPr marL="560070" indent="-19431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5DAA"/>
                </a:solidFill>
                <a:latin typeface="Calibri Regular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5DAA"/>
                </a:solidFill>
                <a:latin typeface="Arial Regular"/>
                <a:ea typeface="+mn-ea"/>
                <a:cs typeface="+mn-cs"/>
              </a:defRPr>
            </a:lvl3pPr>
            <a:lvl4pPr marL="914400" indent="-16459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b="0" i="0" kern="1200">
                <a:solidFill>
                  <a:srgbClr val="005DAA"/>
                </a:solidFill>
                <a:latin typeface="Calibri Regular"/>
                <a:ea typeface="+mn-ea"/>
                <a:cs typeface="+mn-cs"/>
              </a:defRPr>
            </a:lvl4pPr>
            <a:lvl5pPr marL="1325880" indent="-13716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b="0" i="0" kern="1200">
                <a:solidFill>
                  <a:srgbClr val="005DAA"/>
                </a:solidFill>
                <a:latin typeface="Calibri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b="1" u="sng" dirty="0">
                <a:cs typeface="+mn-cs"/>
              </a:rPr>
              <a:t>A</a:t>
            </a:r>
            <a:r>
              <a:rPr lang="en-US" sz="1800" b="1" dirty="0">
                <a:cs typeface="+mn-cs"/>
              </a:rPr>
              <a:t>chievement of guidelines-based medical management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600" dirty="0">
                <a:cs typeface="+mn-cs"/>
              </a:rPr>
              <a:t>This strategy includes:</a:t>
            </a:r>
          </a:p>
          <a:p>
            <a:pPr marL="137160" indent="-137160">
              <a:spcBef>
                <a:spcPct val="0"/>
              </a:spcBef>
              <a:spcAft>
                <a:spcPts val="300"/>
              </a:spcAft>
              <a:buClr>
                <a:srgbClr val="005CAA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cs typeface="+mn-cs"/>
              </a:rPr>
              <a:t>Strengthening the systems that support guidelines-based </a:t>
            </a:r>
            <a:br>
              <a:rPr lang="en-US" sz="1400" dirty="0">
                <a:cs typeface="+mn-cs"/>
              </a:rPr>
            </a:br>
            <a:r>
              <a:rPr lang="en-US" sz="1400" dirty="0">
                <a:cs typeface="+mn-cs"/>
              </a:rPr>
              <a:t>medical care, including appropriate prescribing and use of </a:t>
            </a:r>
            <a:br>
              <a:rPr lang="en-US" sz="1400" dirty="0">
                <a:cs typeface="+mn-cs"/>
              </a:rPr>
            </a:br>
            <a:r>
              <a:rPr lang="en-US" sz="1400" dirty="0">
                <a:cs typeface="+mn-cs"/>
              </a:rPr>
              <a:t>asthma controller medications</a:t>
            </a:r>
          </a:p>
          <a:p>
            <a:pPr marL="137160" indent="-137160">
              <a:spcBef>
                <a:spcPct val="0"/>
              </a:spcBef>
              <a:spcAft>
                <a:spcPts val="300"/>
              </a:spcAft>
              <a:buClr>
                <a:srgbClr val="005CAA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cs typeface="+mn-cs"/>
              </a:rPr>
              <a:t>Improving access and adherence to asthma medications </a:t>
            </a:r>
            <a:br>
              <a:rPr lang="en-US" sz="1400" dirty="0">
                <a:cs typeface="+mn-cs"/>
              </a:rPr>
            </a:br>
            <a:r>
              <a:rPr lang="en-US" sz="1400" dirty="0">
                <a:cs typeface="+mn-cs"/>
              </a:rPr>
              <a:t>and devices</a:t>
            </a:r>
          </a:p>
        </p:txBody>
      </p:sp>
      <p:pic>
        <p:nvPicPr>
          <p:cNvPr id="17" name="Picture 16" descr="Doctor showing a young patient an inhaler.">
            <a:extLst>
              <a:ext uri="{FF2B5EF4-FFF2-40B4-BE49-F238E27FC236}">
                <a16:creationId xmlns:a16="http://schemas.microsoft.com/office/drawing/2014/main" id="{0BA6C95E-D683-0347-B5F2-49BBBA3C25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8792" y="3191732"/>
            <a:ext cx="2812148" cy="187292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C4334B-D60A-B343-BDE1-ACB8A2C861E7}"/>
              </a:ext>
            </a:extLst>
          </p:cNvPr>
          <p:cNvSpPr txBox="1">
            <a:spLocks/>
          </p:cNvSpPr>
          <p:nvPr/>
        </p:nvSpPr>
        <p:spPr bwMode="auto">
          <a:xfrm>
            <a:off x="542646" y="4824549"/>
            <a:ext cx="8601353" cy="23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3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rgbClr val="000000"/>
                </a:solidFill>
                <a:latin typeface="Calibri Regular"/>
              </a:rPr>
              <a:t>Source: https://www.cdc.gov/asthma/pdfs/EXHALE_technical_package-508.pdf</a:t>
            </a:r>
          </a:p>
        </p:txBody>
      </p:sp>
    </p:spTree>
    <p:extLst>
      <p:ext uri="{BB962C8B-B14F-4D97-AF65-F5344CB8AC3E}">
        <p14:creationId xmlns:p14="http://schemas.microsoft.com/office/powerpoint/2010/main" val="337290154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6BCED2F-7B6F-944A-B7A1-D8EE3E8CD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Strategies to Help People with Asthma </a:t>
            </a:r>
            <a:endParaRPr lang="en-US" dirty="0">
              <a:solidFill>
                <a:schemeClr val="bg2">
                  <a:lumMod val="95000"/>
                </a:schemeClr>
              </a:solidFill>
            </a:endParaRPr>
          </a:p>
        </p:txBody>
      </p:sp>
      <p:pic>
        <p:nvPicPr>
          <p:cNvPr id="3" name="Picture 2" descr="Letter L in Exhale is highlighted.">
            <a:extLst>
              <a:ext uri="{FF2B5EF4-FFF2-40B4-BE49-F238E27FC236}">
                <a16:creationId xmlns:a16="http://schemas.microsoft.com/office/drawing/2014/main" id="{A0198511-396A-9441-9B93-E4C70D28E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85" y="984110"/>
            <a:ext cx="273618" cy="2631555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5E63159C-F537-F047-9649-45CC4022AEF4}"/>
              </a:ext>
            </a:extLst>
          </p:cNvPr>
          <p:cNvSpPr txBox="1">
            <a:spLocks/>
          </p:cNvSpPr>
          <p:nvPr/>
        </p:nvSpPr>
        <p:spPr>
          <a:xfrm>
            <a:off x="1002942" y="1125228"/>
            <a:ext cx="4838043" cy="222268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0" i="0" kern="1200">
                <a:solidFill>
                  <a:srgbClr val="005DAA"/>
                </a:solidFill>
                <a:latin typeface="Calibri Regular"/>
                <a:ea typeface="+mn-ea"/>
                <a:cs typeface="Arial Narrow" panose="020B0604020202020204" pitchFamily="34" charset="0"/>
              </a:defRPr>
            </a:lvl1pPr>
            <a:lvl2pPr marL="560070" indent="-19431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5DAA"/>
                </a:solidFill>
                <a:latin typeface="Calibri Regular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5DAA"/>
                </a:solidFill>
                <a:latin typeface="Arial Regular"/>
                <a:ea typeface="+mn-ea"/>
                <a:cs typeface="+mn-cs"/>
              </a:defRPr>
            </a:lvl3pPr>
            <a:lvl4pPr marL="914400" indent="-16459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b="0" i="0" kern="1200">
                <a:solidFill>
                  <a:srgbClr val="005DAA"/>
                </a:solidFill>
                <a:latin typeface="Calibri Regular"/>
                <a:ea typeface="+mn-ea"/>
                <a:cs typeface="+mn-cs"/>
              </a:defRPr>
            </a:lvl4pPr>
            <a:lvl5pPr marL="1325880" indent="-13716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b="0" i="0" kern="1200">
                <a:solidFill>
                  <a:srgbClr val="005DAA"/>
                </a:solidFill>
                <a:latin typeface="Calibri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b="1" u="sng" dirty="0">
                <a:cs typeface="+mn-cs"/>
              </a:rPr>
              <a:t>L</a:t>
            </a:r>
            <a:r>
              <a:rPr lang="en-US" sz="1800" b="1" dirty="0">
                <a:cs typeface="+mn-cs"/>
              </a:rPr>
              <a:t>inkages and coordination of care across settings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600" dirty="0">
                <a:cs typeface="+mn-cs"/>
              </a:rPr>
              <a:t>This strategy includes:</a:t>
            </a:r>
          </a:p>
          <a:p>
            <a:pPr marL="137160" indent="-137160">
              <a:spcBef>
                <a:spcPct val="0"/>
              </a:spcBef>
              <a:spcAft>
                <a:spcPts val="300"/>
              </a:spcAft>
              <a:buClr>
                <a:srgbClr val="005CAA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cs typeface="+mn-cs"/>
              </a:rPr>
              <a:t>Linking people with asthma to healthcare </a:t>
            </a:r>
            <a:br>
              <a:rPr lang="en-US" sz="1400" dirty="0">
                <a:cs typeface="+mn-cs"/>
              </a:rPr>
            </a:br>
            <a:r>
              <a:rPr lang="en-US" sz="1400" dirty="0">
                <a:cs typeface="+mn-cs"/>
              </a:rPr>
              <a:t>and community services</a:t>
            </a:r>
          </a:p>
          <a:p>
            <a:pPr marL="137160" indent="-137160">
              <a:spcBef>
                <a:spcPct val="0"/>
              </a:spcBef>
              <a:spcAft>
                <a:spcPts val="300"/>
              </a:spcAft>
              <a:buClr>
                <a:srgbClr val="005CAA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cs typeface="+mn-cs"/>
              </a:rPr>
              <a:t>Maintaining communication among those who help people with asthma (e.g., healthcare providers, school personnel)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8668555-B80B-2E4B-9837-F11A970AEC5B}"/>
              </a:ext>
            </a:extLst>
          </p:cNvPr>
          <p:cNvSpPr txBox="1">
            <a:spLocks/>
          </p:cNvSpPr>
          <p:nvPr/>
        </p:nvSpPr>
        <p:spPr bwMode="auto">
          <a:xfrm>
            <a:off x="542646" y="4639555"/>
            <a:ext cx="4838043" cy="47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3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rgbClr val="000000"/>
                </a:solidFill>
                <a:latin typeface="Calibri Regular"/>
              </a:rPr>
              <a:t>Sources: https://www.cdc.gov/asthma/pdfs/EXHALE_technical_package-508.pdf; https://www.cdc.gov/healthyschools/shs/care_coordination.htm</a:t>
            </a:r>
          </a:p>
        </p:txBody>
      </p:sp>
      <p:pic>
        <p:nvPicPr>
          <p:cNvPr id="15" name="Picture 14" descr="Healthcare providers in a circle putting together jigzaw pieces.">
            <a:extLst>
              <a:ext uri="{FF2B5EF4-FFF2-40B4-BE49-F238E27FC236}">
                <a16:creationId xmlns:a16="http://schemas.microsoft.com/office/drawing/2014/main" id="{98734A85-856C-FB41-A7A4-E1B14ED7C6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133" y="3178022"/>
            <a:ext cx="2816876" cy="188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1568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2C4F01A-D6E0-DC46-9BD4-3807183E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Strategies to Help People with Asthma </a:t>
            </a:r>
            <a:endParaRPr lang="en-US" dirty="0">
              <a:solidFill>
                <a:schemeClr val="bg2">
                  <a:lumMod val="95000"/>
                </a:schemeClr>
              </a:solidFill>
            </a:endParaRPr>
          </a:p>
        </p:txBody>
      </p:sp>
      <p:pic>
        <p:nvPicPr>
          <p:cNvPr id="7" name="Picture 6" descr="Letter E in Exhale is highlighted.">
            <a:extLst>
              <a:ext uri="{FF2B5EF4-FFF2-40B4-BE49-F238E27FC236}">
                <a16:creationId xmlns:a16="http://schemas.microsoft.com/office/drawing/2014/main" id="{684AC1B1-4662-B349-8F43-2D73E1CBF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85" y="984110"/>
            <a:ext cx="273618" cy="2631555"/>
          </a:xfrm>
          <a:prstGeom prst="rect">
            <a:avLst/>
          </a:prstGeom>
        </p:spPr>
      </p:pic>
      <p:pic>
        <p:nvPicPr>
          <p:cNvPr id="2" name="Picture 1" descr="Letter E in Exhale is highlighted.">
            <a:extLst>
              <a:ext uri="{FF2B5EF4-FFF2-40B4-BE49-F238E27FC236}">
                <a16:creationId xmlns:a16="http://schemas.microsoft.com/office/drawing/2014/main" id="{C8C88825-352A-5641-9414-F8A00CBA4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85" y="984110"/>
            <a:ext cx="273617" cy="2631555"/>
          </a:xfrm>
          <a:prstGeom prst="rect">
            <a:avLst/>
          </a:prstGeom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BA01C9B-7B62-A641-AA2A-93A9672EA3BC}"/>
              </a:ext>
            </a:extLst>
          </p:cNvPr>
          <p:cNvSpPr txBox="1">
            <a:spLocks/>
          </p:cNvSpPr>
          <p:nvPr/>
        </p:nvSpPr>
        <p:spPr>
          <a:xfrm>
            <a:off x="1002942" y="1125228"/>
            <a:ext cx="5720276" cy="222268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0" i="0" kern="1200">
                <a:solidFill>
                  <a:srgbClr val="005DAA"/>
                </a:solidFill>
                <a:latin typeface="Calibri Regular"/>
                <a:ea typeface="+mn-ea"/>
                <a:cs typeface="Arial Narrow" panose="020B0604020202020204" pitchFamily="34" charset="0"/>
              </a:defRPr>
            </a:lvl1pPr>
            <a:lvl2pPr marL="560070" indent="-19431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5DAA"/>
                </a:solidFill>
                <a:latin typeface="Calibri Regular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5DAA"/>
                </a:solidFill>
                <a:latin typeface="Arial Regular"/>
                <a:ea typeface="+mn-ea"/>
                <a:cs typeface="+mn-cs"/>
              </a:defRPr>
            </a:lvl3pPr>
            <a:lvl4pPr marL="914400" indent="-16459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b="0" i="0" kern="1200">
                <a:solidFill>
                  <a:srgbClr val="005DAA"/>
                </a:solidFill>
                <a:latin typeface="Calibri Regular"/>
                <a:ea typeface="+mn-ea"/>
                <a:cs typeface="+mn-cs"/>
              </a:defRPr>
            </a:lvl4pPr>
            <a:lvl5pPr marL="1325880" indent="-13716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b="0" i="0" kern="1200">
                <a:solidFill>
                  <a:srgbClr val="005DAA"/>
                </a:solidFill>
                <a:latin typeface="Calibri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b="1" u="sng" dirty="0">
                <a:cs typeface="+mn-cs"/>
              </a:rPr>
              <a:t>E</a:t>
            </a:r>
            <a:r>
              <a:rPr lang="en-US" sz="1800" b="1" dirty="0">
                <a:cs typeface="+mn-cs"/>
              </a:rPr>
              <a:t>nvironmental policies or best practices </a:t>
            </a:r>
            <a:r>
              <a:rPr lang="en-US" sz="1800" b="1" dirty="0"/>
              <a:t>to reduce asthma triggers from indoor, outdoor, or occupational sources</a:t>
            </a:r>
            <a:endParaRPr lang="en-US" sz="1800" b="1" dirty="0">
              <a:cs typeface="+mn-cs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600" dirty="0">
                <a:cs typeface="+mn-cs"/>
              </a:rPr>
              <a:t>This strategy includes:</a:t>
            </a:r>
          </a:p>
          <a:p>
            <a:pPr marL="137160" indent="-137160">
              <a:spcBef>
                <a:spcPct val="0"/>
              </a:spcBef>
              <a:spcAft>
                <a:spcPts val="300"/>
              </a:spcAft>
              <a:buClr>
                <a:srgbClr val="005CAA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cs typeface="+mn-cs"/>
              </a:rPr>
              <a:t>Facilitating home energy efficiency, including home weatherization assistance programs</a:t>
            </a:r>
          </a:p>
          <a:p>
            <a:pPr marL="137160" indent="-137160">
              <a:spcBef>
                <a:spcPct val="0"/>
              </a:spcBef>
              <a:spcAft>
                <a:spcPts val="300"/>
              </a:spcAft>
              <a:buClr>
                <a:srgbClr val="005CAA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cs typeface="+mn-cs"/>
              </a:rPr>
              <a:t>Facilitating </a:t>
            </a:r>
            <a:r>
              <a:rPr lang="en-US" sz="1400" dirty="0" err="1">
                <a:cs typeface="+mn-cs"/>
              </a:rPr>
              <a:t>smokefree</a:t>
            </a:r>
            <a:r>
              <a:rPr lang="en-US" sz="1400" dirty="0">
                <a:cs typeface="+mn-cs"/>
              </a:rPr>
              <a:t> policies</a:t>
            </a:r>
          </a:p>
          <a:p>
            <a:pPr marL="137160" indent="-137160">
              <a:spcBef>
                <a:spcPct val="0"/>
              </a:spcBef>
              <a:spcAft>
                <a:spcPts val="300"/>
              </a:spcAft>
              <a:buClr>
                <a:srgbClr val="005CAA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cs typeface="+mn-cs"/>
              </a:rPr>
              <a:t>Facilitating clean diesel school buses</a:t>
            </a:r>
          </a:p>
          <a:p>
            <a:pPr marL="137160" indent="-137160">
              <a:spcBef>
                <a:spcPct val="0"/>
              </a:spcBef>
              <a:spcAft>
                <a:spcPts val="300"/>
              </a:spcAft>
              <a:buClr>
                <a:srgbClr val="005CAA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cs typeface="+mn-cs"/>
              </a:rPr>
              <a:t>Eliminating or reducing exposure to asthma triggers </a:t>
            </a:r>
            <a:br>
              <a:rPr lang="en-US" sz="1400" dirty="0">
                <a:cs typeface="+mn-cs"/>
              </a:rPr>
            </a:br>
            <a:r>
              <a:rPr lang="en-US" sz="1400" dirty="0">
                <a:cs typeface="+mn-cs"/>
              </a:rPr>
              <a:t>in the workplace</a:t>
            </a:r>
          </a:p>
        </p:txBody>
      </p:sp>
      <p:pic>
        <p:nvPicPr>
          <p:cNvPr id="16" name="Picture 15" descr="Diverse children next to a school bus.">
            <a:extLst>
              <a:ext uri="{FF2B5EF4-FFF2-40B4-BE49-F238E27FC236}">
                <a16:creationId xmlns:a16="http://schemas.microsoft.com/office/drawing/2014/main" id="{64AC7DF6-A649-6749-BD8B-8CFEEDA67D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325" y="3190693"/>
            <a:ext cx="2806499" cy="1871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4DF376-8268-9548-9D38-09EA59B9B69D}"/>
              </a:ext>
            </a:extLst>
          </p:cNvPr>
          <p:cNvSpPr txBox="1">
            <a:spLocks/>
          </p:cNvSpPr>
          <p:nvPr/>
        </p:nvSpPr>
        <p:spPr bwMode="auto">
          <a:xfrm>
            <a:off x="542646" y="4824549"/>
            <a:ext cx="8601353" cy="24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3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rgbClr val="000000"/>
                </a:solidFill>
                <a:latin typeface="Calibri Regular"/>
              </a:rPr>
              <a:t>Source: https://www.cdc.gov/asthma/pdfs/EXHALE_technical_package-508.pdf</a:t>
            </a:r>
          </a:p>
        </p:txBody>
      </p:sp>
    </p:spTree>
    <p:extLst>
      <p:ext uri="{BB962C8B-B14F-4D97-AF65-F5344CB8AC3E}">
        <p14:creationId xmlns:p14="http://schemas.microsoft.com/office/powerpoint/2010/main" val="18051335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People exercising in a city park.">
            <a:extLst>
              <a:ext uri="{FF2B5EF4-FFF2-40B4-BE49-F238E27FC236}">
                <a16:creationId xmlns:a16="http://schemas.microsoft.com/office/drawing/2014/main" id="{8D7E8F1E-3DC2-E14F-A417-9062B78E64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976"/>
          <a:stretch/>
        </p:blipFill>
        <p:spPr>
          <a:xfrm>
            <a:off x="1998090" y="2595530"/>
            <a:ext cx="5147820" cy="1898816"/>
          </a:xfrm>
          <a:prstGeom prst="rect">
            <a:avLst/>
          </a:prstGeom>
          <a:ln>
            <a:solidFill>
              <a:srgbClr val="005CAA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2EE5620-6AC0-584D-96D0-AB34D99BB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5385" y="0"/>
            <a:ext cx="9168219" cy="192024"/>
          </a:xfrm>
          <a:prstGeom prst="rect">
            <a:avLst/>
          </a:prstGeom>
          <a:solidFill>
            <a:srgbClr val="005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B838F8-0185-8147-A64D-DB31ED8FD376}"/>
              </a:ext>
            </a:extLst>
          </p:cNvPr>
          <p:cNvSpPr/>
          <p:nvPr/>
        </p:nvSpPr>
        <p:spPr>
          <a:xfrm>
            <a:off x="457202" y="890861"/>
            <a:ext cx="76098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srgbClr val="005C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strategies </a:t>
            </a:r>
            <a:r>
              <a:rPr lang="en-US" altLang="en-US" dirty="0">
                <a:solidFill>
                  <a:srgbClr val="005D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EXHALE can improve conditions in the places where people live, work, learn, play, and spend time</a:t>
            </a:r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FF23AD40-FB1B-B147-BC38-3FAC117E1D22}"/>
              </a:ext>
            </a:extLst>
          </p:cNvPr>
          <p:cNvSpPr txBox="1">
            <a:spLocks/>
          </p:cNvSpPr>
          <p:nvPr/>
        </p:nvSpPr>
        <p:spPr bwMode="auto">
          <a:xfrm>
            <a:off x="691517" y="1575219"/>
            <a:ext cx="4044605" cy="111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265"/>
              </a:buClr>
              <a:buSzPct val="75000"/>
              <a:buFont typeface="Wingdings" panose="05000000000000000000" pitchFamily="2" charset="2"/>
              <a:buChar char="§"/>
              <a:defRPr sz="2400" b="0" i="0" kern="1200" baseline="0">
                <a:solidFill>
                  <a:srgbClr val="000000"/>
                </a:solidFill>
                <a:latin typeface="Calibri Regular"/>
                <a:ea typeface="+mn-ea"/>
                <a:cs typeface="Arial Narrow" panose="020B0604020202020204" pitchFamily="34" charset="0"/>
              </a:defRPr>
            </a:lvl1pPr>
            <a:lvl2pPr marL="64008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265"/>
              </a:buClr>
              <a:buSzPct val="75000"/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Calibri Regular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265"/>
              </a:buClr>
              <a:buSzPct val="75000"/>
              <a:buFont typeface="Arial" pitchFamily="34" charset="0"/>
              <a:buChar char="•"/>
              <a:defRPr sz="1800" b="0" i="0" kern="1200">
                <a:solidFill>
                  <a:srgbClr val="000000"/>
                </a:solidFill>
                <a:latin typeface="Calibri Regular"/>
                <a:ea typeface="+mn-ea"/>
                <a:cs typeface="+mn-cs"/>
              </a:defRPr>
            </a:lvl3pPr>
            <a:lvl4pPr marL="914400" indent="-1645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Font typeface="Courier New" pitchFamily="49" charset="0"/>
              <a:buChar char="o"/>
              <a:defRPr sz="1800" b="0" i="0" kern="1200" baseline="0">
                <a:solidFill>
                  <a:schemeClr val="bg2"/>
                </a:solidFill>
                <a:latin typeface="Calibri Regular"/>
                <a:ea typeface="+mn-ea"/>
                <a:cs typeface="+mn-cs"/>
              </a:defRPr>
            </a:lvl4pPr>
            <a:lvl5pPr marL="1325880" indent="-13716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Font typeface="Arial" pitchFamily="34" charset="0"/>
              <a:buChar char="•"/>
              <a:defRPr sz="1800" b="0" i="0" kern="1200">
                <a:solidFill>
                  <a:schemeClr val="bg2"/>
                </a:solidFill>
                <a:latin typeface="Calibri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lvl="1" indent="-137160">
              <a:lnSpc>
                <a:spcPts val="1500"/>
              </a:lnSpc>
              <a:spcBef>
                <a:spcPct val="0"/>
              </a:spcBef>
              <a:buClr>
                <a:srgbClr val="005CAA"/>
              </a:buClr>
              <a:buSzPct val="100000"/>
            </a:pPr>
            <a:r>
              <a:rPr lang="en-US" sz="1400" dirty="0">
                <a:solidFill>
                  <a:srgbClr val="005C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Reducing asthma triggers (e.g., through home visits or environmental policies or best practices) can improve conditions in homes, schools, workplaces, and other settings</a:t>
            </a:r>
          </a:p>
        </p:txBody>
      </p:sp>
      <p:sp>
        <p:nvSpPr>
          <p:cNvPr id="21" name="Content Placeholder 7">
            <a:extLst>
              <a:ext uri="{FF2B5EF4-FFF2-40B4-BE49-F238E27FC236}">
                <a16:creationId xmlns:a16="http://schemas.microsoft.com/office/drawing/2014/main" id="{FD6CB364-A507-404D-A18C-51AFCB2C6D55}"/>
              </a:ext>
            </a:extLst>
          </p:cNvPr>
          <p:cNvSpPr txBox="1">
            <a:spLocks/>
          </p:cNvSpPr>
          <p:nvPr/>
        </p:nvSpPr>
        <p:spPr bwMode="auto">
          <a:xfrm>
            <a:off x="4460241" y="1572941"/>
            <a:ext cx="3606800" cy="107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265"/>
              </a:buClr>
              <a:buSzPct val="75000"/>
              <a:buFont typeface="Wingdings" panose="05000000000000000000" pitchFamily="2" charset="2"/>
              <a:buChar char="§"/>
              <a:defRPr sz="2400" b="0" i="0" kern="1200" baseline="0">
                <a:solidFill>
                  <a:srgbClr val="000000"/>
                </a:solidFill>
                <a:latin typeface="Calibri Regular"/>
                <a:ea typeface="+mn-ea"/>
                <a:cs typeface="Arial Narrow" panose="020B0604020202020204" pitchFamily="34" charset="0"/>
              </a:defRPr>
            </a:lvl1pPr>
            <a:lvl2pPr marL="64008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265"/>
              </a:buClr>
              <a:buSzPct val="75000"/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Calibri Regular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265"/>
              </a:buClr>
              <a:buSzPct val="75000"/>
              <a:buFont typeface="Arial" pitchFamily="34" charset="0"/>
              <a:buChar char="•"/>
              <a:defRPr sz="1800" b="0" i="0" kern="1200">
                <a:solidFill>
                  <a:srgbClr val="000000"/>
                </a:solidFill>
                <a:latin typeface="Calibri Regular"/>
                <a:ea typeface="+mn-ea"/>
                <a:cs typeface="+mn-cs"/>
              </a:defRPr>
            </a:lvl3pPr>
            <a:lvl4pPr marL="914400" indent="-1645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Font typeface="Courier New" pitchFamily="49" charset="0"/>
              <a:buChar char="o"/>
              <a:defRPr sz="1800" b="0" i="0" kern="1200" baseline="0">
                <a:solidFill>
                  <a:schemeClr val="bg2"/>
                </a:solidFill>
                <a:latin typeface="Calibri Regular"/>
                <a:ea typeface="+mn-ea"/>
                <a:cs typeface="+mn-cs"/>
              </a:defRPr>
            </a:lvl4pPr>
            <a:lvl5pPr marL="1325880" indent="-13716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Font typeface="Arial" pitchFamily="34" charset="0"/>
              <a:buChar char="•"/>
              <a:defRPr sz="1800" b="0" i="0" kern="1200">
                <a:solidFill>
                  <a:schemeClr val="bg2"/>
                </a:solidFill>
                <a:latin typeface="Calibri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lvl="1" indent="-137160">
              <a:lnSpc>
                <a:spcPts val="1500"/>
              </a:lnSpc>
              <a:spcBef>
                <a:spcPct val="0"/>
              </a:spcBef>
              <a:buClr>
                <a:srgbClr val="005CAA"/>
              </a:buClr>
              <a:buSzPct val="100000"/>
            </a:pPr>
            <a:r>
              <a:rPr lang="en-US" sz="1400" dirty="0">
                <a:solidFill>
                  <a:srgbClr val="005C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Linkages and care coordination includes connecting people with asthma to local support services that can improve </a:t>
            </a:r>
            <a:br>
              <a:rPr lang="en-US" sz="1400" dirty="0">
                <a:solidFill>
                  <a:srgbClr val="005CA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05C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housing conditions</a:t>
            </a:r>
          </a:p>
          <a:p>
            <a:pPr lvl="1">
              <a:lnSpc>
                <a:spcPts val="1500"/>
              </a:lnSpc>
              <a:buClr>
                <a:srgbClr val="005CAA"/>
              </a:buClr>
            </a:pPr>
            <a:endParaRPr lang="en-US" sz="1400" dirty="0">
              <a:solidFill>
                <a:srgbClr val="005CAA"/>
              </a:solidFill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43AEEEFF-ACD6-534B-AD60-E8C9A6F43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05979"/>
            <a:ext cx="8177767" cy="857250"/>
          </a:xfrm>
        </p:spPr>
        <p:txBody>
          <a:bodyPr/>
          <a:lstStyle/>
          <a:p>
            <a:r>
              <a:rPr lang="en-US" dirty="0"/>
              <a:t>EXHALE Addresses Social Determinants of Health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9F94BF6-1FC7-B74C-BBC1-FEFC29095482}"/>
              </a:ext>
            </a:extLst>
          </p:cNvPr>
          <p:cNvSpPr txBox="1">
            <a:spLocks/>
          </p:cNvSpPr>
          <p:nvPr/>
        </p:nvSpPr>
        <p:spPr bwMode="auto">
          <a:xfrm>
            <a:off x="520439" y="4721883"/>
            <a:ext cx="8431367" cy="20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0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chemeClr val="accent6"/>
                </a:solidFill>
                <a:cs typeface="Calibri" panose="020F0502020204030204" pitchFamily="34" charset="0"/>
              </a:rPr>
              <a:t>Sources: https://www.cdc.gov/asthma/pdfs/EXHALE_technical_package-508.pdf; https://www.cdc.gov/socialdeterminants</a:t>
            </a:r>
          </a:p>
        </p:txBody>
      </p:sp>
    </p:spTree>
    <p:extLst>
      <p:ext uri="{BB962C8B-B14F-4D97-AF65-F5344CB8AC3E}">
        <p14:creationId xmlns:p14="http://schemas.microsoft.com/office/powerpoint/2010/main" val="243138941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wo young children running in a field with a kite in the air.">
            <a:extLst>
              <a:ext uri="{FF2B5EF4-FFF2-40B4-BE49-F238E27FC236}">
                <a16:creationId xmlns:a16="http://schemas.microsoft.com/office/drawing/2014/main" id="{934C4C61-B55E-DB45-AE95-A04EEFBE2E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958" t="52705" r="12828" b="2785"/>
          <a:stretch/>
        </p:blipFill>
        <p:spPr>
          <a:xfrm>
            <a:off x="5537200" y="11151"/>
            <a:ext cx="3615634" cy="50606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279C748-41DD-6241-B992-78FBF1B48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3550" y="377581"/>
            <a:ext cx="3481250" cy="6288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F8B5FD-AE34-4D41-849A-E4F194E45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EXHALE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8766C2-E9FF-B045-A6E1-B5B144424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5385" y="0"/>
            <a:ext cx="9168219" cy="192024"/>
          </a:xfrm>
          <a:prstGeom prst="rect">
            <a:avLst/>
          </a:prstGeom>
          <a:solidFill>
            <a:srgbClr val="005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37C079DC-2660-B048-A6F1-D10E6308033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9877" y="955239"/>
            <a:ext cx="4981289" cy="2234890"/>
          </a:xfrm>
        </p:spPr>
        <p:txBody>
          <a:bodyPr/>
          <a:lstStyle/>
          <a:p>
            <a:pPr lvl="1">
              <a:buClr>
                <a:srgbClr val="005CAA"/>
              </a:buClr>
            </a:pPr>
            <a:r>
              <a:rPr lang="en-US" dirty="0"/>
              <a:t>EXHALE can have the greatest impact when multiple strategies are used together in every community</a:t>
            </a:r>
          </a:p>
          <a:p>
            <a:pPr lvl="1">
              <a:buClr>
                <a:srgbClr val="005CAA"/>
              </a:buClr>
            </a:pPr>
            <a:endParaRPr lang="en-US" sz="800" dirty="0"/>
          </a:p>
          <a:p>
            <a:pPr lvl="1">
              <a:buClr>
                <a:srgbClr val="005CAA"/>
              </a:buClr>
            </a:pPr>
            <a:r>
              <a:rPr lang="en-US" dirty="0"/>
              <a:t>Every person with asthma does not necessarily need every strategy in EXHALE </a:t>
            </a:r>
            <a:r>
              <a:rPr lang="en-US" b="1" dirty="0"/>
              <a:t> </a:t>
            </a:r>
            <a:br>
              <a:rPr lang="en-US" b="1" dirty="0"/>
            </a:br>
            <a:endParaRPr lang="en-US" b="1" dirty="0"/>
          </a:p>
          <a:p>
            <a:pPr lvl="3">
              <a:lnSpc>
                <a:spcPts val="1820"/>
              </a:lnSpc>
              <a:buFont typeface="Wingdings" pitchFamily="2" charset="2"/>
              <a:buChar char="Ø"/>
            </a:pPr>
            <a:r>
              <a:rPr lang="en-US" b="1" dirty="0">
                <a:solidFill>
                  <a:srgbClr val="005CAA"/>
                </a:solidFill>
              </a:rPr>
              <a:t>Example: </a:t>
            </a:r>
            <a:r>
              <a:rPr lang="en-US" dirty="0"/>
              <a:t>Home visits can be focused </a:t>
            </a:r>
            <a:br>
              <a:rPr lang="en-US" dirty="0"/>
            </a:br>
            <a:r>
              <a:rPr lang="en-US" dirty="0"/>
              <a:t>on people who have needed hospital </a:t>
            </a:r>
            <a:br>
              <a:rPr lang="en-US" dirty="0"/>
            </a:br>
            <a:r>
              <a:rPr lang="en-US" dirty="0"/>
              <a:t>or ED care for asthma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F9DA34-3A29-C245-B68D-3A5A16CCB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" y="4800494"/>
            <a:ext cx="4270375" cy="2240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670993E-4AF5-0E41-9011-BF140B5D4C87}"/>
              </a:ext>
            </a:extLst>
          </p:cNvPr>
          <p:cNvSpPr txBox="1">
            <a:spLocks/>
          </p:cNvSpPr>
          <p:nvPr/>
        </p:nvSpPr>
        <p:spPr bwMode="auto">
          <a:xfrm>
            <a:off x="542646" y="4672176"/>
            <a:ext cx="6054097" cy="24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3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rgbClr val="000000"/>
                </a:solidFill>
                <a:latin typeface="Calibri Regular"/>
              </a:rPr>
              <a:t>Source: https://</a:t>
            </a:r>
            <a:r>
              <a:rPr lang="en-US" sz="1000" dirty="0" err="1">
                <a:solidFill>
                  <a:srgbClr val="000000"/>
                </a:solidFill>
                <a:latin typeface="Calibri Regular"/>
              </a:rPr>
              <a:t>www.cdc.gov</a:t>
            </a:r>
            <a:r>
              <a:rPr lang="en-US" sz="1000" dirty="0">
                <a:solidFill>
                  <a:srgbClr val="000000"/>
                </a:solidFill>
                <a:latin typeface="Calibri Regular"/>
              </a:rPr>
              <a:t>/asthma/pdfs/EXHALE_technical_package-508.pdf</a:t>
            </a:r>
          </a:p>
        </p:txBody>
      </p:sp>
    </p:spTree>
    <p:extLst>
      <p:ext uri="{BB962C8B-B14F-4D97-AF65-F5344CB8AC3E}">
        <p14:creationId xmlns:p14="http://schemas.microsoft.com/office/powerpoint/2010/main" val="386011081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DC69638-A2FA-EF4D-9031-8DD38C1C0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205979"/>
            <a:ext cx="8229600" cy="857250"/>
          </a:xfrm>
        </p:spPr>
        <p:txBody>
          <a:bodyPr/>
          <a:lstStyle/>
          <a:p>
            <a:r>
              <a:rPr lang="en-US" dirty="0"/>
              <a:t>EXHALE Can Be Used By:</a:t>
            </a:r>
          </a:p>
        </p:txBody>
      </p:sp>
      <p:grpSp>
        <p:nvGrpSpPr>
          <p:cNvPr id="13" name="Group 12" descr="Icon representing public health professionals.">
            <a:extLst>
              <a:ext uri="{FF2B5EF4-FFF2-40B4-BE49-F238E27FC236}">
                <a16:creationId xmlns:a16="http://schemas.microsoft.com/office/drawing/2014/main" id="{B8FE77F9-2471-204B-A01F-51D608EF2E77}"/>
              </a:ext>
            </a:extLst>
          </p:cNvPr>
          <p:cNvGrpSpPr/>
          <p:nvPr/>
        </p:nvGrpSpPr>
        <p:grpSpPr>
          <a:xfrm>
            <a:off x="837154" y="1546357"/>
            <a:ext cx="1128576" cy="1382053"/>
            <a:chOff x="837154" y="1546357"/>
            <a:chExt cx="1128576" cy="1382053"/>
          </a:xfrm>
        </p:grpSpPr>
        <p:pic>
          <p:nvPicPr>
            <p:cNvPr id="22" name="Picture 21" descr="Icon representing public health professionals.">
              <a:extLst>
                <a:ext uri="{FF2B5EF4-FFF2-40B4-BE49-F238E27FC236}">
                  <a16:creationId xmlns:a16="http://schemas.microsoft.com/office/drawing/2014/main" id="{7921483D-7AC6-F64D-B39E-4FD4F37B0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154" y="1546357"/>
              <a:ext cx="1128576" cy="1382053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7E61D60C-CD28-DD42-B5F0-7FFAFFD1B7AB}"/>
                </a:ext>
              </a:extLst>
            </p:cNvPr>
            <p:cNvSpPr/>
            <p:nvPr/>
          </p:nvSpPr>
          <p:spPr>
            <a:xfrm>
              <a:off x="1809750" y="2133601"/>
              <a:ext cx="88900" cy="88900"/>
            </a:xfrm>
            <a:prstGeom prst="ellipse">
              <a:avLst/>
            </a:prstGeom>
            <a:solidFill>
              <a:srgbClr val="005C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861CDB3-7573-DD4C-AB63-B7442A32FC8F}"/>
                </a:ext>
              </a:extLst>
            </p:cNvPr>
            <p:cNvSpPr/>
            <p:nvPr/>
          </p:nvSpPr>
          <p:spPr>
            <a:xfrm>
              <a:off x="1431925" y="2330450"/>
              <a:ext cx="111125" cy="425450"/>
            </a:xfrm>
            <a:prstGeom prst="rect">
              <a:avLst/>
            </a:prstGeom>
            <a:solidFill>
              <a:srgbClr val="005C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B48D94-D087-514D-B08B-03FAB1683567}"/>
                </a:ext>
              </a:extLst>
            </p:cNvPr>
            <p:cNvSpPr/>
            <p:nvPr/>
          </p:nvSpPr>
          <p:spPr>
            <a:xfrm rot="16200000">
              <a:off x="1435100" y="2330449"/>
              <a:ext cx="111125" cy="425450"/>
            </a:xfrm>
            <a:prstGeom prst="rect">
              <a:avLst/>
            </a:prstGeom>
            <a:solidFill>
              <a:srgbClr val="005C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A780A22-9CAD-164D-AA14-F2FE63A19A52}"/>
              </a:ext>
            </a:extLst>
          </p:cNvPr>
          <p:cNvSpPr txBox="1"/>
          <p:nvPr/>
        </p:nvSpPr>
        <p:spPr>
          <a:xfrm>
            <a:off x="634081" y="3095838"/>
            <a:ext cx="1598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5DAA"/>
                </a:solidFill>
                <a:latin typeface="Calibri Regular"/>
                <a:cs typeface="Arial" panose="020B0604020202020204" pitchFamily="34" charset="0"/>
              </a:rPr>
              <a:t>Public health</a:t>
            </a:r>
          </a:p>
          <a:p>
            <a:pPr algn="ctr"/>
            <a:r>
              <a:rPr lang="en-US" sz="1600" dirty="0">
                <a:solidFill>
                  <a:srgbClr val="005DAA"/>
                </a:solidFill>
                <a:latin typeface="Calibri Regular"/>
                <a:cs typeface="Arial" panose="020B0604020202020204" pitchFamily="34" charset="0"/>
              </a:rPr>
              <a:t>professionals</a:t>
            </a:r>
          </a:p>
        </p:txBody>
      </p:sp>
      <p:grpSp>
        <p:nvGrpSpPr>
          <p:cNvPr id="11" name="Group 10" descr="Icon representing healthcare providers.">
            <a:extLst>
              <a:ext uri="{FF2B5EF4-FFF2-40B4-BE49-F238E27FC236}">
                <a16:creationId xmlns:a16="http://schemas.microsoft.com/office/drawing/2014/main" id="{85D23685-B370-E940-97EA-8E88ED130FB7}"/>
              </a:ext>
            </a:extLst>
          </p:cNvPr>
          <p:cNvGrpSpPr/>
          <p:nvPr/>
        </p:nvGrpSpPr>
        <p:grpSpPr>
          <a:xfrm>
            <a:off x="2865093" y="1560998"/>
            <a:ext cx="1270482" cy="1372843"/>
            <a:chOff x="2865093" y="1560998"/>
            <a:chExt cx="1270482" cy="1372843"/>
          </a:xfrm>
        </p:grpSpPr>
        <p:pic>
          <p:nvPicPr>
            <p:cNvPr id="23" name="Picture 22" descr="Icon representing healthcare providers.">
              <a:extLst>
                <a:ext uri="{FF2B5EF4-FFF2-40B4-BE49-F238E27FC236}">
                  <a16:creationId xmlns:a16="http://schemas.microsoft.com/office/drawing/2014/main" id="{9B4CDC4F-5CB3-2643-95E3-E1677F3F8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5093" y="1560998"/>
              <a:ext cx="1270482" cy="1372843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0A34354-83E3-2A41-BC49-54522D738C6D}"/>
                </a:ext>
              </a:extLst>
            </p:cNvPr>
            <p:cNvSpPr/>
            <p:nvPr/>
          </p:nvSpPr>
          <p:spPr>
            <a:xfrm>
              <a:off x="3467100" y="1625714"/>
              <a:ext cx="68564" cy="68564"/>
            </a:xfrm>
            <a:prstGeom prst="ellipse">
              <a:avLst/>
            </a:prstGeom>
            <a:solidFill>
              <a:srgbClr val="005C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BA8B463-EE80-C84A-B89D-10EF7D45E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76484" y="1744108"/>
              <a:ext cx="647700" cy="147496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3844F1D-50E7-1C4E-9040-2098B738DD33}"/>
              </a:ext>
            </a:extLst>
          </p:cNvPr>
          <p:cNvSpPr/>
          <p:nvPr/>
        </p:nvSpPr>
        <p:spPr>
          <a:xfrm>
            <a:off x="2676985" y="3095838"/>
            <a:ext cx="1536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dirty="0">
                <a:solidFill>
                  <a:srgbClr val="005DAA"/>
                </a:solidFill>
                <a:latin typeface="Calibri Regular"/>
                <a:cs typeface="Arial" panose="020B0604020202020204" pitchFamily="34" charset="0"/>
              </a:rPr>
              <a:t>Healthcare</a:t>
            </a:r>
            <a:br>
              <a:rPr lang="en-US" sz="1600" dirty="0">
                <a:solidFill>
                  <a:srgbClr val="005DAA"/>
                </a:solidFill>
                <a:latin typeface="Calibri Regular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005DAA"/>
                </a:solidFill>
                <a:latin typeface="Calibri Regular"/>
                <a:cs typeface="Arial" panose="020B0604020202020204" pitchFamily="34" charset="0"/>
              </a:rPr>
              <a:t>providers</a:t>
            </a:r>
            <a:endParaRPr lang="en-US" sz="900" dirty="0">
              <a:solidFill>
                <a:srgbClr val="005DAA"/>
              </a:solidFill>
              <a:latin typeface="Calibri Regular"/>
              <a:cs typeface="Arial" panose="020B0604020202020204" pitchFamily="34" charset="0"/>
            </a:endParaRPr>
          </a:p>
        </p:txBody>
      </p:sp>
      <p:grpSp>
        <p:nvGrpSpPr>
          <p:cNvPr id="26" name="Group 25" descr="Icon representing people with asthma and their families.">
            <a:extLst>
              <a:ext uri="{FF2B5EF4-FFF2-40B4-BE49-F238E27FC236}">
                <a16:creationId xmlns:a16="http://schemas.microsoft.com/office/drawing/2014/main" id="{6695C0B7-328D-6E42-A2B0-C3A9E385DA7F}"/>
              </a:ext>
            </a:extLst>
          </p:cNvPr>
          <p:cNvGrpSpPr/>
          <p:nvPr/>
        </p:nvGrpSpPr>
        <p:grpSpPr>
          <a:xfrm>
            <a:off x="5111948" y="1537061"/>
            <a:ext cx="897188" cy="1339800"/>
            <a:chOff x="5111948" y="1537061"/>
            <a:chExt cx="897188" cy="1339800"/>
          </a:xfrm>
        </p:grpSpPr>
        <p:pic>
          <p:nvPicPr>
            <p:cNvPr id="21" name="Picture 20" descr="Icon representing people with asthma and their families.">
              <a:extLst>
                <a:ext uri="{FF2B5EF4-FFF2-40B4-BE49-F238E27FC236}">
                  <a16:creationId xmlns:a16="http://schemas.microsoft.com/office/drawing/2014/main" id="{8C6283C2-053B-BA47-AA97-E81C57653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948" y="1537061"/>
              <a:ext cx="897188" cy="13398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63D2192-5430-EA45-9D19-BE6E7A0D5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22120" y="1891604"/>
              <a:ext cx="459771" cy="61831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90D43EE-A233-E04E-9CE1-D271F3E21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38821" y="2269529"/>
              <a:ext cx="150350" cy="287335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82287DA-D083-A24D-831B-4EAB758BACB4}"/>
              </a:ext>
            </a:extLst>
          </p:cNvPr>
          <p:cNvSpPr/>
          <p:nvPr/>
        </p:nvSpPr>
        <p:spPr>
          <a:xfrm>
            <a:off x="4570133" y="3095838"/>
            <a:ext cx="19808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dirty="0">
                <a:solidFill>
                  <a:srgbClr val="005DAA"/>
                </a:solidFill>
                <a:latin typeface="Calibri Regular"/>
                <a:cs typeface="Arial" panose="020B0604020202020204" pitchFamily="34" charset="0"/>
              </a:rPr>
              <a:t>People with asthma and their families</a:t>
            </a:r>
            <a:endParaRPr lang="en-US" sz="900" dirty="0">
              <a:solidFill>
                <a:srgbClr val="005DAA"/>
              </a:solidFill>
              <a:latin typeface="Calibri Regular"/>
              <a:cs typeface="Arial" panose="020B0604020202020204" pitchFamily="34" charset="0"/>
            </a:endParaRPr>
          </a:p>
        </p:txBody>
      </p:sp>
      <p:grpSp>
        <p:nvGrpSpPr>
          <p:cNvPr id="8" name="Group 7" descr="Icon representing schools.">
            <a:extLst>
              <a:ext uri="{FF2B5EF4-FFF2-40B4-BE49-F238E27FC236}">
                <a16:creationId xmlns:a16="http://schemas.microsoft.com/office/drawing/2014/main" id="{7F32562D-1660-0E41-A048-8A1475AB581C}"/>
              </a:ext>
            </a:extLst>
          </p:cNvPr>
          <p:cNvGrpSpPr/>
          <p:nvPr/>
        </p:nvGrpSpPr>
        <p:grpSpPr>
          <a:xfrm>
            <a:off x="6992506" y="1560998"/>
            <a:ext cx="1228597" cy="1291927"/>
            <a:chOff x="6992506" y="1560998"/>
            <a:chExt cx="1228597" cy="1291927"/>
          </a:xfrm>
        </p:grpSpPr>
        <p:pic>
          <p:nvPicPr>
            <p:cNvPr id="24" name="Picture 23" descr="Icon representing schools.">
              <a:extLst>
                <a:ext uri="{FF2B5EF4-FFF2-40B4-BE49-F238E27FC236}">
                  <a16:creationId xmlns:a16="http://schemas.microsoft.com/office/drawing/2014/main" id="{180BF3EE-DF37-FE49-AB92-BD3BB52D9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2506" y="1560998"/>
              <a:ext cx="1228597" cy="129192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10165BB-03A5-8B40-8218-210C16B3F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37425" y="2085628"/>
              <a:ext cx="549275" cy="254236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E7691A0C-0159-5247-BC98-FDB13865BEF3}"/>
              </a:ext>
            </a:extLst>
          </p:cNvPr>
          <p:cNvSpPr/>
          <p:nvPr/>
        </p:nvSpPr>
        <p:spPr>
          <a:xfrm>
            <a:off x="6550951" y="3095838"/>
            <a:ext cx="19808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dirty="0">
                <a:solidFill>
                  <a:srgbClr val="005DAA"/>
                </a:solidFill>
                <a:latin typeface="Calibri Regular"/>
                <a:cs typeface="Arial" panose="020B0604020202020204" pitchFamily="34" charset="0"/>
              </a:rPr>
              <a:t>   Schools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0C3814-1FEF-8C48-A88F-A0792532C3CC}"/>
              </a:ext>
            </a:extLst>
          </p:cNvPr>
          <p:cNvSpPr txBox="1"/>
          <p:nvPr/>
        </p:nvSpPr>
        <p:spPr>
          <a:xfrm>
            <a:off x="7312321" y="3747048"/>
            <a:ext cx="1374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5DAA"/>
                </a:solidFill>
                <a:latin typeface="Calibri Regular"/>
                <a:cs typeface="Arial" panose="020B0604020202020204" pitchFamily="34" charset="0"/>
              </a:rPr>
              <a:t>…and others</a:t>
            </a:r>
            <a:endParaRPr lang="en-US" sz="1000" b="1" dirty="0">
              <a:solidFill>
                <a:srgbClr val="005DAA"/>
              </a:solidFill>
              <a:latin typeface="Calibri Regular"/>
              <a:cs typeface="Arial" panose="020B060402020202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Content Placeholder 24">
            <a:extLst>
              <a:ext uri="{FF2B5EF4-FFF2-40B4-BE49-F238E27FC236}">
                <a16:creationId xmlns:a16="http://schemas.microsoft.com/office/drawing/2014/main" id="{E805365D-8359-874C-BF3B-4A5A6AA9BA5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4222762"/>
            <a:ext cx="8229600" cy="462630"/>
          </a:xfrm>
        </p:spPr>
        <p:txBody>
          <a:bodyPr/>
          <a:lstStyle/>
          <a:p>
            <a:pPr algn="r"/>
            <a:r>
              <a:rPr lang="en-US" sz="1800" dirty="0"/>
              <a:t>Visit </a:t>
            </a:r>
            <a:r>
              <a:rPr lang="en-US" sz="1800" b="1" dirty="0">
                <a:solidFill>
                  <a:srgbClr val="005CAA"/>
                </a:solidFill>
              </a:rPr>
              <a:t>https://www.cdc.gov/asthma/exhale </a:t>
            </a:r>
            <a:r>
              <a:rPr lang="en-US" sz="1800" dirty="0"/>
              <a:t>to learn more</a:t>
            </a:r>
          </a:p>
        </p:txBody>
      </p:sp>
    </p:spTree>
    <p:extLst>
      <p:ext uri="{BB962C8B-B14F-4D97-AF65-F5344CB8AC3E}">
        <p14:creationId xmlns:p14="http://schemas.microsoft.com/office/powerpoint/2010/main" val="417669915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82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95F191-3ADB-2F47-983C-5FB50C8816D8}"/>
              </a:ext>
            </a:extLst>
          </p:cNvPr>
          <p:cNvSpPr txBox="1">
            <a:spLocks/>
          </p:cNvSpPr>
          <p:nvPr/>
        </p:nvSpPr>
        <p:spPr>
          <a:xfrm>
            <a:off x="367347" y="1347813"/>
            <a:ext cx="8294913" cy="2256932"/>
          </a:xfrm>
          <a:prstGeom prst="rect">
            <a:avLst/>
          </a:prstGeom>
        </p:spPr>
        <p:txBody>
          <a:bodyPr anchor="b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i="0" kern="1200" cap="all" baseline="0">
                <a:solidFill>
                  <a:schemeClr val="bg2"/>
                </a:solidFill>
                <a:effectLst/>
                <a:latin typeface="Calibri Regular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9pPr>
          </a:lstStyle>
          <a:p>
            <a:pPr algn="ctr"/>
            <a:r>
              <a:rPr lang="en-US" sz="6600" dirty="0">
                <a:latin typeface="Arial Narrow" panose="020B0604020202020204" pitchFamily="34" charset="0"/>
                <a:cs typeface="Arial Narrow" panose="020B0604020202020204" pitchFamily="34" charset="0"/>
              </a:rPr>
              <a:t>ASTHMA IS A SERIOUS</a:t>
            </a:r>
            <a:br>
              <a:rPr lang="en-US" sz="6600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6600" dirty="0">
                <a:latin typeface="Arial Narrow" panose="020B0604020202020204" pitchFamily="34" charset="0"/>
                <a:cs typeface="Arial Narrow" panose="020B0604020202020204" pitchFamily="34" charset="0"/>
              </a:rPr>
              <a:t>HEALTH CHALLENGE</a:t>
            </a:r>
          </a:p>
        </p:txBody>
      </p:sp>
    </p:spTree>
    <p:extLst>
      <p:ext uri="{BB962C8B-B14F-4D97-AF65-F5344CB8AC3E}">
        <p14:creationId xmlns:p14="http://schemas.microsoft.com/office/powerpoint/2010/main" val="164544194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C39F1A4-4B9E-5B41-BC14-5AE8A24DE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512"/>
            <a:ext cx="8229600" cy="857250"/>
          </a:xfrm>
        </p:spPr>
        <p:txBody>
          <a:bodyPr/>
          <a:lstStyle/>
          <a:p>
            <a:r>
              <a:rPr lang="en-US" dirty="0"/>
              <a:t>Asthma’s Imp</a:t>
            </a:r>
            <a:r>
              <a:rPr lang="en-US" dirty="0">
                <a:solidFill>
                  <a:srgbClr val="005CAA"/>
                </a:solidFill>
              </a:rPr>
              <a:t>ac</a:t>
            </a:r>
            <a:r>
              <a:rPr lang="en-US" dirty="0"/>
              <a:t>t On The Nation</a:t>
            </a:r>
          </a:p>
        </p:txBody>
      </p:sp>
      <p:pic>
        <p:nvPicPr>
          <p:cNvPr id="7" name="Picture 6" descr="Icon representing people with asthma.">
            <a:extLst>
              <a:ext uri="{FF2B5EF4-FFF2-40B4-BE49-F238E27FC236}">
                <a16:creationId xmlns:a16="http://schemas.microsoft.com/office/drawing/2014/main" id="{78827263-027C-E24C-AF84-68FA4DE3F1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948" y="1561523"/>
            <a:ext cx="1943395" cy="15648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803053-B6F8-9E4B-8C55-1EBB989C0BAE}"/>
              </a:ext>
            </a:extLst>
          </p:cNvPr>
          <p:cNvSpPr txBox="1"/>
          <p:nvPr/>
        </p:nvSpPr>
        <p:spPr>
          <a:xfrm>
            <a:off x="954642" y="3150733"/>
            <a:ext cx="1765227" cy="85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en-US" sz="2800" spc="-300" dirty="0">
                <a:solidFill>
                  <a:srgbClr val="005CAA"/>
                </a:solidFill>
                <a:latin typeface="Calibri Regular"/>
                <a:cs typeface="Arial Narrow" panose="020B0604020202020204" pitchFamily="34" charset="0"/>
              </a:rPr>
              <a:t>1</a:t>
            </a:r>
            <a:r>
              <a:rPr lang="en-US" sz="2800" spc="-300" dirty="0">
                <a:solidFill>
                  <a:srgbClr val="00B0F0"/>
                </a:solidFill>
                <a:latin typeface="Calibri Regular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5DAA"/>
                </a:solidFill>
                <a:latin typeface="Calibri Regular"/>
                <a:cs typeface="Arial" panose="020B0604020202020204" pitchFamily="34" charset="0"/>
              </a:rPr>
              <a:t>in</a:t>
            </a:r>
            <a:r>
              <a:rPr lang="en-US" sz="2800" spc="-150" dirty="0">
                <a:solidFill>
                  <a:srgbClr val="005CAA"/>
                </a:solidFill>
                <a:latin typeface="Calibri Regular"/>
                <a:cs typeface="Arial Narrow" panose="020B0604020202020204" pitchFamily="34" charset="0"/>
              </a:rPr>
              <a:t>13</a:t>
            </a:r>
            <a:r>
              <a:rPr lang="en-US" sz="1600" dirty="0">
                <a:solidFill>
                  <a:srgbClr val="005DAA"/>
                </a:solidFill>
                <a:latin typeface="Calibri Regular"/>
                <a:cs typeface="Arial Narrow" panose="020B0604020202020204" pitchFamily="34" charset="0"/>
              </a:rPr>
              <a:t> </a:t>
            </a:r>
            <a:r>
              <a:rPr lang="en-US" sz="1600" dirty="0">
                <a:solidFill>
                  <a:srgbClr val="005DAA"/>
                </a:solidFill>
                <a:latin typeface="Calibri Regular"/>
                <a:cs typeface="Arial" panose="020B0604020202020204" pitchFamily="34" charset="0"/>
              </a:rPr>
              <a:t>people</a:t>
            </a:r>
            <a:br>
              <a:rPr lang="en-US" sz="1600" dirty="0">
                <a:solidFill>
                  <a:srgbClr val="005DAA"/>
                </a:solidFill>
                <a:latin typeface="Calibri Regular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005DAA"/>
                </a:solidFill>
                <a:latin typeface="Calibri Regular"/>
                <a:cs typeface="Arial" panose="020B0604020202020204" pitchFamily="34" charset="0"/>
              </a:rPr>
              <a:t>has asthma</a:t>
            </a:r>
          </a:p>
          <a:p>
            <a:pPr lvl="0" algn="ctr">
              <a:lnSpc>
                <a:spcPct val="130000"/>
              </a:lnSpc>
            </a:pPr>
            <a:r>
              <a:rPr lang="en-US" sz="1200" dirty="0">
                <a:solidFill>
                  <a:srgbClr val="005DAA"/>
                </a:solidFill>
                <a:latin typeface="Calibri Regular"/>
                <a:cs typeface="Arial" panose="020B0604020202020204" pitchFamily="34" charset="0"/>
              </a:rPr>
              <a:t>(about 25 million people)</a:t>
            </a:r>
          </a:p>
        </p:txBody>
      </p:sp>
      <p:pic>
        <p:nvPicPr>
          <p:cNvPr id="8" name="Picture 7" descr="Icon representing lungs.">
            <a:extLst>
              <a:ext uri="{FF2B5EF4-FFF2-40B4-BE49-F238E27FC236}">
                <a16:creationId xmlns:a16="http://schemas.microsoft.com/office/drawing/2014/main" id="{87A2E3D2-3D52-8643-888D-B82F5C887C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669014" y="1616871"/>
            <a:ext cx="1703598" cy="139902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AF05851-4468-104D-B8B3-3DE25702DFE5}"/>
              </a:ext>
            </a:extLst>
          </p:cNvPr>
          <p:cNvSpPr/>
          <p:nvPr/>
        </p:nvSpPr>
        <p:spPr>
          <a:xfrm>
            <a:off x="3417100" y="3219566"/>
            <a:ext cx="22120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dirty="0">
                <a:solidFill>
                  <a:srgbClr val="005D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Annual impact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919674-59D7-7042-9A70-3453D15005BC}"/>
              </a:ext>
            </a:extLst>
          </p:cNvPr>
          <p:cNvSpPr/>
          <p:nvPr/>
        </p:nvSpPr>
        <p:spPr>
          <a:xfrm>
            <a:off x="3665187" y="3488918"/>
            <a:ext cx="186374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lvl="0" indent="-91440">
              <a:spcBef>
                <a:spcPts val="150"/>
              </a:spcBef>
              <a:spcAft>
                <a:spcPts val="500"/>
              </a:spcAft>
              <a:buClr>
                <a:srgbClr val="005CAA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5DAA"/>
                </a:solidFill>
                <a:latin typeface="Calibri Regular"/>
                <a:cs typeface="Arial" panose="020B0604020202020204" pitchFamily="34" charset="0"/>
              </a:rPr>
              <a:t>1.7 million emergency department (ED) visits</a:t>
            </a:r>
          </a:p>
          <a:p>
            <a:pPr marL="91440" lvl="0" indent="-91440">
              <a:spcBef>
                <a:spcPts val="150"/>
              </a:spcBef>
              <a:spcAft>
                <a:spcPts val="500"/>
              </a:spcAft>
              <a:buClr>
                <a:srgbClr val="005CAA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5DAA"/>
                </a:solidFill>
                <a:latin typeface="Calibri Regular"/>
                <a:cs typeface="Arial" panose="020B0604020202020204" pitchFamily="34" charset="0"/>
              </a:rPr>
              <a:t>189,000 hospitalizations</a:t>
            </a:r>
          </a:p>
          <a:p>
            <a:pPr marL="91440" lvl="0" indent="-91440">
              <a:spcBef>
                <a:spcPts val="0"/>
              </a:spcBef>
              <a:spcAft>
                <a:spcPts val="500"/>
              </a:spcAft>
              <a:buClr>
                <a:srgbClr val="005CAA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5DAA"/>
                </a:solidFill>
                <a:latin typeface="Calibri Regular"/>
                <a:cs typeface="Arial" panose="020B0604020202020204" pitchFamily="34" charset="0"/>
              </a:rPr>
              <a:t>Total cost of $82 billion </a:t>
            </a:r>
            <a:endParaRPr lang="en-US" sz="900" dirty="0">
              <a:solidFill>
                <a:srgbClr val="005DAA"/>
              </a:solidFill>
              <a:latin typeface="Calibri Regular"/>
              <a:cs typeface="Arial" panose="020B0604020202020204" pitchFamily="34" charset="0"/>
            </a:endParaRPr>
          </a:p>
        </p:txBody>
      </p:sp>
      <p:pic>
        <p:nvPicPr>
          <p:cNvPr id="3" name="Picture 2" descr="Icon representing the number 10.">
            <a:extLst>
              <a:ext uri="{FF2B5EF4-FFF2-40B4-BE49-F238E27FC236}">
                <a16:creationId xmlns:a16="http://schemas.microsoft.com/office/drawing/2014/main" id="{70DBD39A-C9CE-CA4F-AA90-2823EF5B15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4373" y="1772813"/>
            <a:ext cx="1528687" cy="11436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FEDC5B-DAF6-3844-BB9D-A5A8DD9A138A}"/>
              </a:ext>
            </a:extLst>
          </p:cNvPr>
          <p:cNvSpPr txBox="1"/>
          <p:nvPr/>
        </p:nvSpPr>
        <p:spPr>
          <a:xfrm>
            <a:off x="6524373" y="3229590"/>
            <a:ext cx="152868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ts val="1760"/>
              </a:lnSpc>
            </a:pPr>
            <a:r>
              <a:rPr lang="en-US" sz="1600" dirty="0">
                <a:solidFill>
                  <a:srgbClr val="005DAA"/>
                </a:solidFill>
                <a:latin typeface="Calibri Regular"/>
                <a:cs typeface="Arial" panose="020B0604020202020204" pitchFamily="34" charset="0"/>
              </a:rPr>
              <a:t>About </a:t>
            </a:r>
            <a:r>
              <a:rPr lang="en-US" sz="2800" spc="-150" dirty="0">
                <a:solidFill>
                  <a:srgbClr val="005CAA"/>
                </a:solidFill>
                <a:latin typeface="Calibri Regular"/>
                <a:cs typeface="Arial Narrow" panose="020B0604020202020204" pitchFamily="34" charset="0"/>
              </a:rPr>
              <a:t>10</a:t>
            </a:r>
            <a:br>
              <a:rPr lang="en-US" sz="1600" spc="-150" dirty="0">
                <a:solidFill>
                  <a:srgbClr val="005DAA"/>
                </a:solidFill>
                <a:latin typeface="Calibri Regular"/>
                <a:cs typeface="Arial Narrow" panose="020B0604020202020204" pitchFamily="34" charset="0"/>
              </a:rPr>
            </a:br>
            <a:r>
              <a:rPr lang="en-US" sz="1600" dirty="0">
                <a:solidFill>
                  <a:srgbClr val="005DAA"/>
                </a:solidFill>
                <a:latin typeface="Calibri Regular"/>
                <a:cs typeface="Arial" panose="020B0604020202020204" pitchFamily="34" charset="0"/>
              </a:rPr>
              <a:t>asthma-related</a:t>
            </a:r>
            <a:br>
              <a:rPr lang="en-US" sz="1600" dirty="0">
                <a:solidFill>
                  <a:srgbClr val="005DAA"/>
                </a:solidFill>
                <a:latin typeface="Calibri Regular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005DAA"/>
                </a:solidFill>
                <a:latin typeface="Calibri Regular"/>
                <a:cs typeface="Arial" panose="020B0604020202020204" pitchFamily="34" charset="0"/>
              </a:rPr>
              <a:t>deaths each day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984DA6-2854-5E4B-9051-130945285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36277" y="2429609"/>
            <a:ext cx="75741" cy="7574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Regular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3EFCC8B-355B-EF41-9B92-4E8F4F58B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03197" y="2391738"/>
            <a:ext cx="75741" cy="7574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Regular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0FCAA2F-AEE6-F646-961B-CF2F0E082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88897" y="2578774"/>
            <a:ext cx="75741" cy="7574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Regular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36C86ED-E0F3-0A42-AC0A-F6EFFDB19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20961" y="2715030"/>
            <a:ext cx="75741" cy="7574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Regular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7BBD535-134D-5D4C-9D8A-CEE10CB26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01885" y="2759760"/>
            <a:ext cx="75741" cy="7574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Regular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D3FACA8-C244-FE47-ACA4-F44924006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99666" y="2429608"/>
            <a:ext cx="75741" cy="7574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Regular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845A978-ADF3-9947-8691-D04631600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37183" y="2654515"/>
            <a:ext cx="75741" cy="7574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Regular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E46CD34-1EC5-0247-836B-1B37F28AE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69815" y="2759759"/>
            <a:ext cx="75741" cy="7574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Regular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46803E3-13CF-B54E-B00B-9EF8C150D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70615" y="2429608"/>
            <a:ext cx="75741" cy="7574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Regular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41E9D5E-A533-B540-9DFE-47BD202C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08485" y="2600541"/>
            <a:ext cx="75741" cy="7574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Regular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F3B3B70-FE1A-C544-B418-0605B5FFB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88754" y="2538978"/>
            <a:ext cx="75741" cy="7574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Regular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96904D8-C04A-BA47-A579-2AF6DE0C4D89}"/>
              </a:ext>
            </a:extLst>
          </p:cNvPr>
          <p:cNvSpPr txBox="1">
            <a:spLocks/>
          </p:cNvSpPr>
          <p:nvPr/>
        </p:nvSpPr>
        <p:spPr bwMode="auto">
          <a:xfrm>
            <a:off x="457199" y="4724004"/>
            <a:ext cx="7986295" cy="478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3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rgbClr val="000000"/>
                </a:solidFill>
                <a:latin typeface="Calibri Regular"/>
              </a:rPr>
              <a:t>Sources: www.cdc.gov/asthma/most_recent_data.htm (accessed 10/7/2019); Nurmagambetov T et al., Ann Am </a:t>
            </a:r>
            <a:r>
              <a:rPr lang="en-US" sz="1000" dirty="0" err="1">
                <a:solidFill>
                  <a:srgbClr val="000000"/>
                </a:solidFill>
                <a:latin typeface="Calibri Regular"/>
              </a:rPr>
              <a:t>Thorac</a:t>
            </a:r>
            <a:r>
              <a:rPr lang="en-US" sz="1000" dirty="0">
                <a:solidFill>
                  <a:srgbClr val="000000"/>
                </a:solidFill>
                <a:latin typeface="Calibri Regular"/>
              </a:rPr>
              <a:t> Soc, 2018</a:t>
            </a:r>
          </a:p>
        </p:txBody>
      </p:sp>
    </p:spTree>
    <p:extLst>
      <p:ext uri="{BB962C8B-B14F-4D97-AF65-F5344CB8AC3E}">
        <p14:creationId xmlns:p14="http://schemas.microsoft.com/office/powerpoint/2010/main" val="303500180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B8BCBBF-2AF1-534D-85F7-57A2812ED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8570" y="385037"/>
            <a:ext cx="4183430" cy="5293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young girl breathing easier.">
            <a:extLst>
              <a:ext uri="{FF2B5EF4-FFF2-40B4-BE49-F238E27FC236}">
                <a16:creationId xmlns:a16="http://schemas.microsoft.com/office/drawing/2014/main" id="{9654A898-7461-3243-9BFA-926BF7AB60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458" r="46105"/>
          <a:stretch/>
        </p:blipFill>
        <p:spPr>
          <a:xfrm>
            <a:off x="0" y="1052078"/>
            <a:ext cx="4928135" cy="400051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67FC443-8730-7440-880A-D35E642E4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570" y="194828"/>
            <a:ext cx="4470935" cy="857250"/>
          </a:xfrm>
        </p:spPr>
        <p:txBody>
          <a:bodyPr/>
          <a:lstStyle/>
          <a:p>
            <a:r>
              <a:rPr lang="en-US" dirty="0"/>
              <a:t>Asthma Can Be Controlled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73C002-FC66-4244-B3B2-C16D1CE7B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28136" y="1052077"/>
            <a:ext cx="3553492" cy="3140943"/>
          </a:xfrm>
          <a:prstGeom prst="rect">
            <a:avLst/>
          </a:prstGeom>
          <a:solidFill>
            <a:srgbClr val="018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A79EA57B-DACD-0341-ACCF-9F0C49EDC48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41022" y="1162215"/>
            <a:ext cx="2342496" cy="329860"/>
          </a:xfrm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</a:rPr>
              <a:t>Asthma control: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19686B-C591-5646-B0C7-C11731888612}"/>
              </a:ext>
            </a:extLst>
          </p:cNvPr>
          <p:cNvSpPr/>
          <p:nvPr/>
        </p:nvSpPr>
        <p:spPr>
          <a:xfrm>
            <a:off x="4604435" y="1721517"/>
            <a:ext cx="636587" cy="635000"/>
          </a:xfrm>
          <a:prstGeom prst="ellipse">
            <a:avLst/>
          </a:prstGeom>
          <a:solidFill>
            <a:srgbClr val="018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CFE5F3"/>
                </a:solidFill>
                <a:sym typeface="Wingdings 2"/>
              </a:rPr>
              <a:t></a:t>
            </a:r>
            <a:endParaRPr lang="en-US" sz="3600" b="1" dirty="0">
              <a:solidFill>
                <a:srgbClr val="CFE5F3"/>
              </a:solidFill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284AB13F-CE0A-4B48-94F9-3691536FF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022" y="1747496"/>
            <a:ext cx="3597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Museo Slab 300" pitchFamily="2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useo Slab 300" pitchFamily="2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useo Slab 300" pitchFamily="2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useo Slab 300" pitchFamily="2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useo Slab 300" pitchFamily="2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useo Slab 300" pitchFamily="2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useo Slab 300" pitchFamily="2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useo Slab 300" pitchFamily="2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useo Slab 300" pitchFamily="2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Prevents symptoms like wheezing, coughing, or difficulty breathing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0437184-5710-194A-ABB8-00A1F4B6D779}"/>
              </a:ext>
            </a:extLst>
          </p:cNvPr>
          <p:cNvSpPr/>
          <p:nvPr/>
        </p:nvSpPr>
        <p:spPr>
          <a:xfrm>
            <a:off x="4604435" y="2571328"/>
            <a:ext cx="636587" cy="636588"/>
          </a:xfrm>
          <a:prstGeom prst="ellipse">
            <a:avLst/>
          </a:prstGeom>
          <a:solidFill>
            <a:srgbClr val="018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CFE5F3"/>
                </a:solidFill>
                <a:sym typeface="Wingdings 2"/>
              </a:rPr>
              <a:t></a:t>
            </a:r>
            <a:endParaRPr lang="en-US" sz="3600" b="1" dirty="0">
              <a:solidFill>
                <a:srgbClr val="CFE5F3"/>
              </a:solidFill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7DF15382-B3F4-4A46-ABF6-750F88713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2092" y="2598341"/>
            <a:ext cx="32395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Museo Slab 300" pitchFamily="2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useo Slab 300" pitchFamily="2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useo Slab 300" pitchFamily="2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useo Slab 300" pitchFamily="2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useo Slab 300" pitchFamily="2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useo Slab 300" pitchFamily="2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useo Slab 300" pitchFamily="2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useo Slab 300" pitchFamily="2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useo Slab 300" pitchFamily="2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Prevents asthma-related ED visits, hospitalizations, and deaths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63AD995-D54B-174E-8303-321CC2AD3934}"/>
              </a:ext>
            </a:extLst>
          </p:cNvPr>
          <p:cNvSpPr/>
          <p:nvPr/>
        </p:nvSpPr>
        <p:spPr>
          <a:xfrm>
            <a:off x="4604435" y="3432353"/>
            <a:ext cx="636587" cy="636588"/>
          </a:xfrm>
          <a:prstGeom prst="ellipse">
            <a:avLst/>
          </a:prstGeom>
          <a:solidFill>
            <a:srgbClr val="018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CFE5F3"/>
                </a:solidFill>
                <a:sym typeface="Wingdings 2"/>
              </a:rPr>
              <a:t></a:t>
            </a:r>
            <a:endParaRPr lang="en-US" sz="3600" b="1" dirty="0">
              <a:solidFill>
                <a:srgbClr val="CFE5F3"/>
              </a:solidFill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A2EB9A5C-8D25-9C4D-853F-BAE5DB512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023" y="3458812"/>
            <a:ext cx="3308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Museo Slab 300" pitchFamily="2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Museo Slab 300" pitchFamily="2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Museo Slab 300" pitchFamily="2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Museo Slab 300" pitchFamily="2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Museo Slab 300" pitchFamily="2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useo Slab 300" pitchFamily="2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useo Slab 300" pitchFamily="2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useo Slab 300" pitchFamily="2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useo Slab 300" pitchFamily="2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Decreases missed school and </a:t>
            </a:r>
            <a:br>
              <a:rPr lang="en-US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days because of asthma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174205-DA83-FE48-A80B-1A2E702E4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75433" y="4510995"/>
            <a:ext cx="3852809" cy="3932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42500-0E10-E046-91BC-9E73BCF0A157}"/>
              </a:ext>
            </a:extLst>
          </p:cNvPr>
          <p:cNvSpPr txBox="1">
            <a:spLocks/>
          </p:cNvSpPr>
          <p:nvPr/>
        </p:nvSpPr>
        <p:spPr bwMode="auto">
          <a:xfrm>
            <a:off x="5050589" y="4417412"/>
            <a:ext cx="3958500" cy="473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3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rgbClr val="000000"/>
                </a:solidFill>
                <a:latin typeface="Calibri Regular"/>
              </a:rPr>
              <a:t>Source:</a:t>
            </a:r>
            <a:br>
              <a:rPr lang="en-US" sz="1000" dirty="0">
                <a:solidFill>
                  <a:srgbClr val="000000"/>
                </a:solidFill>
                <a:latin typeface="Calibri Regular"/>
              </a:rPr>
            </a:br>
            <a:r>
              <a:rPr lang="en-US" sz="1000" dirty="0">
                <a:solidFill>
                  <a:srgbClr val="000000"/>
                </a:solidFill>
                <a:latin typeface="Calibri Regular"/>
              </a:rPr>
              <a:t>https://</a:t>
            </a:r>
            <a:r>
              <a:rPr lang="en-US" sz="1000" dirty="0" err="1">
                <a:solidFill>
                  <a:srgbClr val="000000"/>
                </a:solidFill>
                <a:latin typeface="Calibri Regular"/>
              </a:rPr>
              <a:t>www.cdc.gov</a:t>
            </a:r>
            <a:r>
              <a:rPr lang="en-US" sz="1000" dirty="0">
                <a:solidFill>
                  <a:srgbClr val="000000"/>
                </a:solidFill>
                <a:latin typeface="Calibri Regular"/>
              </a:rPr>
              <a:t>/asthma/pdfs/EXHALE_technical_package-508.pdf</a:t>
            </a:r>
          </a:p>
        </p:txBody>
      </p:sp>
    </p:spTree>
    <p:extLst>
      <p:ext uri="{BB962C8B-B14F-4D97-AF65-F5344CB8AC3E}">
        <p14:creationId xmlns:p14="http://schemas.microsoft.com/office/powerpoint/2010/main" val="337678314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F823DDA-8533-2941-9196-03A419A0B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30" y="205979"/>
            <a:ext cx="6841958" cy="857250"/>
          </a:xfrm>
        </p:spPr>
        <p:txBody>
          <a:bodyPr/>
          <a:lstStyle/>
          <a:p>
            <a:r>
              <a:rPr lang="en-US" dirty="0"/>
              <a:t>EXHALE Can Help Control Asthma</a:t>
            </a:r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id="{36E25B5E-A613-3441-B0D6-4659865B3F8D}"/>
              </a:ext>
            </a:extLst>
          </p:cNvPr>
          <p:cNvSpPr txBox="1">
            <a:spLocks/>
          </p:cNvSpPr>
          <p:nvPr/>
        </p:nvSpPr>
        <p:spPr>
          <a:xfrm>
            <a:off x="2040785" y="1576977"/>
            <a:ext cx="6841958" cy="857250"/>
          </a:xfrm>
          <a:prstGeom prst="rect">
            <a:avLst/>
          </a:prstGeom>
        </p:spPr>
        <p:txBody>
          <a:bodyPr anchor="ctr" anchorCtr="0"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800" b="1" i="0" kern="1200" baseline="0">
                <a:solidFill>
                  <a:srgbClr val="005DAA"/>
                </a:solidFill>
                <a:effectLst/>
                <a:latin typeface="Calibri Regular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9pPr>
          </a:lstStyle>
          <a:p>
            <a:r>
              <a:rPr lang="en-US" sz="1800" b="0" dirty="0"/>
              <a:t>EXHALE is a set of </a:t>
            </a:r>
            <a:r>
              <a:rPr lang="en-US" sz="1800" dirty="0"/>
              <a:t>six strategies </a:t>
            </a:r>
            <a:br>
              <a:rPr lang="en-US" sz="1800" dirty="0"/>
            </a:br>
            <a:r>
              <a:rPr lang="en-US" sz="1800" b="0" dirty="0"/>
              <a:t>that each contribute to better </a:t>
            </a:r>
            <a:br>
              <a:rPr lang="en-US" sz="1800" b="0" dirty="0"/>
            </a:br>
            <a:r>
              <a:rPr lang="en-US" sz="1800" b="0" dirty="0"/>
              <a:t>asthma control</a:t>
            </a:r>
          </a:p>
        </p:txBody>
      </p:sp>
      <p:sp>
        <p:nvSpPr>
          <p:cNvPr id="8" name="Box">
            <a:extLst>
              <a:ext uri="{FF2B5EF4-FFF2-40B4-BE49-F238E27FC236}">
                <a16:creationId xmlns:a16="http://schemas.microsoft.com/office/drawing/2014/main" id="{EAC9AA0C-6D0D-4C40-B54C-1BEF3208BC6C}"/>
              </a:ext>
            </a:extLst>
          </p:cNvPr>
          <p:cNvSpPr txBox="1">
            <a:spLocks/>
          </p:cNvSpPr>
          <p:nvPr/>
        </p:nvSpPr>
        <p:spPr>
          <a:xfrm>
            <a:off x="696705" y="1685490"/>
            <a:ext cx="2426765" cy="857250"/>
          </a:xfrm>
          <a:prstGeom prst="rect">
            <a:avLst/>
          </a:prstGeom>
        </p:spPr>
        <p:txBody>
          <a:bodyPr anchor="ctr" anchorCtr="0"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800" b="1" i="0" kern="1200" baseline="0">
                <a:solidFill>
                  <a:srgbClr val="005DAA"/>
                </a:solidFill>
                <a:effectLst/>
                <a:latin typeface="Calibri Regular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9pPr>
          </a:lstStyle>
          <a:p>
            <a:r>
              <a:rPr lang="en-US" sz="20000" dirty="0"/>
              <a:t>6</a:t>
            </a:r>
          </a:p>
        </p:txBody>
      </p:sp>
      <p:sp>
        <p:nvSpPr>
          <p:cNvPr id="13" name="Text 2">
            <a:extLst>
              <a:ext uri="{FF2B5EF4-FFF2-40B4-BE49-F238E27FC236}">
                <a16:creationId xmlns:a16="http://schemas.microsoft.com/office/drawing/2014/main" id="{17B30CF3-095F-9241-9A63-725AA71C53A2}"/>
              </a:ext>
            </a:extLst>
          </p:cNvPr>
          <p:cNvSpPr txBox="1">
            <a:spLocks/>
          </p:cNvSpPr>
          <p:nvPr/>
        </p:nvSpPr>
        <p:spPr>
          <a:xfrm>
            <a:off x="3581691" y="3371041"/>
            <a:ext cx="3145169" cy="857250"/>
          </a:xfrm>
          <a:prstGeom prst="rect">
            <a:avLst/>
          </a:prstGeom>
        </p:spPr>
        <p:txBody>
          <a:bodyPr anchor="ctr" anchorCtr="0"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800" b="1" i="0" kern="1200" baseline="0">
                <a:solidFill>
                  <a:srgbClr val="005DAA"/>
                </a:solidFill>
                <a:effectLst/>
                <a:latin typeface="Calibri Regular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9pPr>
          </a:lstStyle>
          <a:p>
            <a:r>
              <a:rPr lang="en-US" sz="1800" b="0" dirty="0"/>
              <a:t>EXHALE can help both </a:t>
            </a:r>
            <a:r>
              <a:rPr lang="en-US" sz="1800" dirty="0"/>
              <a:t>children </a:t>
            </a:r>
            <a:br>
              <a:rPr lang="en-US" sz="1800" dirty="0"/>
            </a:br>
            <a:r>
              <a:rPr lang="en-US" sz="1800" dirty="0"/>
              <a:t>and adults</a:t>
            </a:r>
            <a:r>
              <a:rPr lang="en-US" sz="1800" b="0" dirty="0"/>
              <a:t> with asthma</a:t>
            </a:r>
          </a:p>
        </p:txBody>
      </p:sp>
      <p:grpSp>
        <p:nvGrpSpPr>
          <p:cNvPr id="17" name="Group 16" descr="Icon representing people with asthma and their families.">
            <a:extLst>
              <a:ext uri="{FF2B5EF4-FFF2-40B4-BE49-F238E27FC236}">
                <a16:creationId xmlns:a16="http://schemas.microsoft.com/office/drawing/2014/main" id="{6F894188-12A5-9B49-87EA-CCB877587A1D}"/>
              </a:ext>
            </a:extLst>
          </p:cNvPr>
          <p:cNvGrpSpPr/>
          <p:nvPr/>
        </p:nvGrpSpPr>
        <p:grpSpPr>
          <a:xfrm>
            <a:off x="6725154" y="2423902"/>
            <a:ext cx="1345786" cy="2009706"/>
            <a:chOff x="5111948" y="1537061"/>
            <a:chExt cx="897188" cy="1339800"/>
          </a:xfrm>
        </p:grpSpPr>
        <p:pic>
          <p:nvPicPr>
            <p:cNvPr id="18" name="Picture 17" descr="Icon representing people with asthma and their families.">
              <a:extLst>
                <a:ext uri="{FF2B5EF4-FFF2-40B4-BE49-F238E27FC236}">
                  <a16:creationId xmlns:a16="http://schemas.microsoft.com/office/drawing/2014/main" id="{C5CE2628-AEDF-5E46-95B4-172CFD567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948" y="1537061"/>
              <a:ext cx="897188" cy="13398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C13A97B-EB8D-424B-B3F5-269E226F2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2120" y="1891604"/>
              <a:ext cx="459771" cy="61831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49EE0D6-2E39-D143-823D-4BBA18023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38821" y="2269529"/>
              <a:ext cx="150350" cy="287335"/>
            </a:xfrm>
            <a:prstGeom prst="rect">
              <a:avLst/>
            </a:prstGeom>
          </p:spPr>
        </p:pic>
      </p:grp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7CF971A-CD63-994D-8DE1-812C000BB2B0}"/>
              </a:ext>
            </a:extLst>
          </p:cNvPr>
          <p:cNvSpPr txBox="1">
            <a:spLocks/>
          </p:cNvSpPr>
          <p:nvPr/>
        </p:nvSpPr>
        <p:spPr bwMode="auto">
          <a:xfrm>
            <a:off x="457200" y="4724004"/>
            <a:ext cx="5663466" cy="23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3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rgbClr val="000000"/>
                </a:solidFill>
                <a:latin typeface="Calibri Regular"/>
              </a:rPr>
              <a:t>Source: https://</a:t>
            </a:r>
            <a:r>
              <a:rPr lang="en-US" sz="1000" dirty="0" err="1">
                <a:solidFill>
                  <a:srgbClr val="000000"/>
                </a:solidFill>
                <a:latin typeface="Calibri Regular"/>
              </a:rPr>
              <a:t>www.cdc.gov</a:t>
            </a:r>
            <a:r>
              <a:rPr lang="en-US" sz="1000" dirty="0">
                <a:solidFill>
                  <a:srgbClr val="000000"/>
                </a:solidFill>
                <a:latin typeface="Calibri Regular"/>
              </a:rPr>
              <a:t>/asthma/pdfs/EXHALE_technical_package-508.pdf</a:t>
            </a:r>
          </a:p>
        </p:txBody>
      </p:sp>
    </p:spTree>
    <p:extLst>
      <p:ext uri="{BB962C8B-B14F-4D97-AF65-F5344CB8AC3E}">
        <p14:creationId xmlns:p14="http://schemas.microsoft.com/office/powerpoint/2010/main" val="103068359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573FEE-D890-0B41-BD13-44DB8AAF8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8804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EXHALE Can Help Control Asthma 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859CEBD7-AED3-3A4E-A3EC-CF2C1C784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7275095" cy="314325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chemeClr val="bg2"/>
                </a:solidFill>
              </a:rPr>
              <a:t>Each strategy in EXHALE has been proven to reduce asthma-related:</a:t>
            </a:r>
          </a:p>
        </p:txBody>
      </p:sp>
      <p:grpSp>
        <p:nvGrpSpPr>
          <p:cNvPr id="8" name="Group 7" descr="Hospitalizations">
            <a:extLst>
              <a:ext uri="{FF2B5EF4-FFF2-40B4-BE49-F238E27FC236}">
                <a16:creationId xmlns:a16="http://schemas.microsoft.com/office/drawing/2014/main" id="{5963750E-FBF9-6343-9731-60C2FDA43E2F}"/>
              </a:ext>
            </a:extLst>
          </p:cNvPr>
          <p:cNvGrpSpPr/>
          <p:nvPr/>
        </p:nvGrpSpPr>
        <p:grpSpPr>
          <a:xfrm>
            <a:off x="902517" y="2308898"/>
            <a:ext cx="1499321" cy="1479882"/>
            <a:chOff x="902517" y="2308898"/>
            <a:chExt cx="1499321" cy="1479882"/>
          </a:xfrm>
        </p:grpSpPr>
        <p:pic>
          <p:nvPicPr>
            <p:cNvPr id="9" name="Picture 8" descr="Icon representing hospitals.">
              <a:extLst>
                <a:ext uri="{FF2B5EF4-FFF2-40B4-BE49-F238E27FC236}">
                  <a16:creationId xmlns:a16="http://schemas.microsoft.com/office/drawing/2014/main" id="{F77DF61C-88C6-6D41-9707-086A5A705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4689" y="2308898"/>
              <a:ext cx="1194978" cy="97770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BBB5BF-1EAC-F940-AAC6-CCC6617640DA}"/>
                </a:ext>
              </a:extLst>
            </p:cNvPr>
            <p:cNvSpPr txBox="1"/>
            <p:nvPr/>
          </p:nvSpPr>
          <p:spPr>
            <a:xfrm>
              <a:off x="902517" y="3450226"/>
              <a:ext cx="14993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spcBef>
                  <a:spcPct val="20000"/>
                </a:spcBef>
                <a:buClr>
                  <a:srgbClr val="00B0F0"/>
                </a:buClr>
                <a:buSzPct val="100000"/>
              </a:pPr>
              <a:r>
                <a:rPr lang="en-US" sz="1600" dirty="0">
                  <a:solidFill>
                    <a:srgbClr val="FFFFFF"/>
                  </a:solidFill>
                  <a:latin typeface="Calibri Regular"/>
                </a:rPr>
                <a:t>Hospitalizations</a:t>
              </a:r>
            </a:p>
          </p:txBody>
        </p:sp>
      </p:grpSp>
      <p:grpSp>
        <p:nvGrpSpPr>
          <p:cNvPr id="2" name="Group 1" descr="Emergency department visits">
            <a:extLst>
              <a:ext uri="{FF2B5EF4-FFF2-40B4-BE49-F238E27FC236}">
                <a16:creationId xmlns:a16="http://schemas.microsoft.com/office/drawing/2014/main" id="{4FAB0713-0AD5-4880-B8FC-6F09FE0A117C}"/>
              </a:ext>
            </a:extLst>
          </p:cNvPr>
          <p:cNvGrpSpPr/>
          <p:nvPr/>
        </p:nvGrpSpPr>
        <p:grpSpPr>
          <a:xfrm>
            <a:off x="2772759" y="2320295"/>
            <a:ext cx="1662314" cy="1652416"/>
            <a:chOff x="2772759" y="2320295"/>
            <a:chExt cx="1662314" cy="165241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0C55B11-BF21-FA45-947C-9B7B8ECB9AC6}"/>
                </a:ext>
              </a:extLst>
            </p:cNvPr>
            <p:cNvSpPr txBox="1"/>
            <p:nvPr/>
          </p:nvSpPr>
          <p:spPr>
            <a:xfrm>
              <a:off x="2772759" y="3387936"/>
              <a:ext cx="16623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spcBef>
                  <a:spcPct val="20000"/>
                </a:spcBef>
                <a:buClr>
                  <a:srgbClr val="00B0F0"/>
                </a:buClr>
                <a:buSzPct val="100000"/>
              </a:pPr>
              <a:r>
                <a:rPr lang="en-US" sz="1600" dirty="0">
                  <a:solidFill>
                    <a:srgbClr val="FFFFFF"/>
                  </a:solidFill>
                  <a:latin typeface="Calibri Regular"/>
                </a:rPr>
                <a:t>Emergency</a:t>
              </a:r>
              <a:br>
                <a:rPr lang="en-US" sz="1600" dirty="0">
                  <a:solidFill>
                    <a:srgbClr val="FFFFFF"/>
                  </a:solidFill>
                  <a:latin typeface="Calibri Regular"/>
                </a:rPr>
              </a:br>
              <a:r>
                <a:rPr lang="en-US" sz="1600" dirty="0">
                  <a:solidFill>
                    <a:srgbClr val="FFFFFF"/>
                  </a:solidFill>
                  <a:latin typeface="Calibri Regular"/>
                </a:rPr>
                <a:t>department visits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DDD21D2-6E70-5A4C-8D6F-DA6275EAAB0C}"/>
                </a:ext>
              </a:extLst>
            </p:cNvPr>
            <p:cNvGrpSpPr/>
            <p:nvPr/>
          </p:nvGrpSpPr>
          <p:grpSpPr>
            <a:xfrm>
              <a:off x="3014613" y="2320295"/>
              <a:ext cx="1179941" cy="1003210"/>
              <a:chOff x="3014613" y="2320295"/>
              <a:chExt cx="1179941" cy="100321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6D36579-55F3-1B45-BEF7-CBFEF9317E2D}"/>
                  </a:ext>
                </a:extLst>
              </p:cNvPr>
              <p:cNvSpPr/>
              <p:nvPr/>
            </p:nvSpPr>
            <p:spPr>
              <a:xfrm>
                <a:off x="3049605" y="2342795"/>
                <a:ext cx="1131081" cy="155078"/>
              </a:xfrm>
              <a:prstGeom prst="rect">
                <a:avLst/>
              </a:prstGeom>
              <a:solidFill>
                <a:srgbClr val="1A99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  <p:pic>
            <p:nvPicPr>
              <p:cNvPr id="30" name="Picture 29" descr="Icon representing emergency departments.">
                <a:extLst>
                  <a:ext uri="{FF2B5EF4-FFF2-40B4-BE49-F238E27FC236}">
                    <a16:creationId xmlns:a16="http://schemas.microsoft.com/office/drawing/2014/main" id="{4784C57A-FE02-B543-859A-D19CAB7A0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biLevel thresh="7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14613" y="2320295"/>
                <a:ext cx="1179941" cy="1003210"/>
              </a:xfrm>
              <a:prstGeom prst="rect">
                <a:avLst/>
              </a:prstGeom>
            </p:spPr>
          </p:pic>
        </p:grpSp>
      </p:grpSp>
      <p:grpSp>
        <p:nvGrpSpPr>
          <p:cNvPr id="19" name="Group 18" descr="Missed days of work or school.">
            <a:extLst>
              <a:ext uri="{FF2B5EF4-FFF2-40B4-BE49-F238E27FC236}">
                <a16:creationId xmlns:a16="http://schemas.microsoft.com/office/drawing/2014/main" id="{3186D05C-DC43-E741-9A47-9E0233A7B0A5}"/>
              </a:ext>
            </a:extLst>
          </p:cNvPr>
          <p:cNvGrpSpPr/>
          <p:nvPr/>
        </p:nvGrpSpPr>
        <p:grpSpPr>
          <a:xfrm>
            <a:off x="4704110" y="2342795"/>
            <a:ext cx="1696188" cy="1629916"/>
            <a:chOff x="4704110" y="2342795"/>
            <a:chExt cx="1696188" cy="162991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2948294-9F6F-9E42-8F24-E01481699AE0}"/>
                </a:ext>
              </a:extLst>
            </p:cNvPr>
            <p:cNvGrpSpPr/>
            <p:nvPr/>
          </p:nvGrpSpPr>
          <p:grpSpPr>
            <a:xfrm>
              <a:off x="4704110" y="2342795"/>
              <a:ext cx="1696188" cy="1629916"/>
              <a:chOff x="4704110" y="2342795"/>
              <a:chExt cx="1696188" cy="1629916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6F4B22A-0831-994B-911C-DEB387C16425}"/>
                  </a:ext>
                </a:extLst>
              </p:cNvPr>
              <p:cNvSpPr txBox="1"/>
              <p:nvPr/>
            </p:nvSpPr>
            <p:spPr>
              <a:xfrm>
                <a:off x="4704110" y="3387936"/>
                <a:ext cx="16961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spcBef>
                    <a:spcPct val="20000"/>
                  </a:spcBef>
                  <a:buClr>
                    <a:srgbClr val="00B0F0"/>
                  </a:buClr>
                  <a:buSzPct val="100000"/>
                </a:pPr>
                <a:r>
                  <a:rPr lang="en-US" sz="1600" dirty="0">
                    <a:solidFill>
                      <a:srgbClr val="FFFFFF"/>
                    </a:solidFill>
                    <a:latin typeface="Calibri Regular"/>
                  </a:rPr>
                  <a:t>Missed days of work or school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B610650-A20A-F848-85AE-20230A621028}"/>
                  </a:ext>
                </a:extLst>
              </p:cNvPr>
              <p:cNvGrpSpPr/>
              <p:nvPr/>
            </p:nvGrpSpPr>
            <p:grpSpPr>
              <a:xfrm>
                <a:off x="4998516" y="2342795"/>
                <a:ext cx="1111456" cy="917835"/>
                <a:chOff x="4998516" y="2342795"/>
                <a:chExt cx="1111456" cy="917835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53196D0C-59FF-5443-9368-A5AA31E593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98516" y="2342795"/>
                  <a:ext cx="1111456" cy="917835"/>
                </a:xfrm>
                <a:prstGeom prst="rect">
                  <a:avLst/>
                </a:prstGeom>
              </p:spPr>
            </p:pic>
            <p:sp>
              <p:nvSpPr>
                <p:cNvPr id="25" name="Triangle 24">
                  <a:extLst>
                    <a:ext uri="{FF2B5EF4-FFF2-40B4-BE49-F238E27FC236}">
                      <a16:creationId xmlns:a16="http://schemas.microsoft.com/office/drawing/2014/main" id="{097A5E6D-59AF-8648-806C-BF57020B347D}"/>
                    </a:ext>
                  </a:extLst>
                </p:cNvPr>
                <p:cNvSpPr/>
                <p:nvPr/>
              </p:nvSpPr>
              <p:spPr>
                <a:xfrm>
                  <a:off x="5075227" y="2872075"/>
                  <a:ext cx="239339" cy="325257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Calibri Regular"/>
                  </a:endParaRPr>
                </a:p>
              </p:txBody>
            </p:sp>
            <p:sp>
              <p:nvSpPr>
                <p:cNvPr id="26" name="Triangle 25">
                  <a:extLst>
                    <a:ext uri="{FF2B5EF4-FFF2-40B4-BE49-F238E27FC236}">
                      <a16:creationId xmlns:a16="http://schemas.microsoft.com/office/drawing/2014/main" id="{F2B0769F-C4C2-FD4F-838F-B8545232BE5C}"/>
                    </a:ext>
                  </a:extLst>
                </p:cNvPr>
                <p:cNvSpPr/>
                <p:nvPr/>
              </p:nvSpPr>
              <p:spPr>
                <a:xfrm flipH="1">
                  <a:off x="5810250" y="2871053"/>
                  <a:ext cx="225424" cy="325257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2"/>
                    </a:solidFill>
                    <a:latin typeface="Calibri Regular"/>
                  </a:endParaRPr>
                </a:p>
              </p:txBody>
            </p:sp>
          </p:grpSp>
        </p:grpSp>
        <p:sp>
          <p:nvSpPr>
            <p:cNvPr id="21" name="TextBox 20" descr="Icon representing a calendar.">
              <a:extLst>
                <a:ext uri="{FF2B5EF4-FFF2-40B4-BE49-F238E27FC236}">
                  <a16:creationId xmlns:a16="http://schemas.microsoft.com/office/drawing/2014/main" id="{DA86B4D5-6EFF-A946-8580-739148A9DD8D}"/>
                </a:ext>
              </a:extLst>
            </p:cNvPr>
            <p:cNvSpPr txBox="1"/>
            <p:nvPr/>
          </p:nvSpPr>
          <p:spPr>
            <a:xfrm>
              <a:off x="5194896" y="2552744"/>
              <a:ext cx="7168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2"/>
                  </a:solidFill>
                  <a:latin typeface="Calibri" panose="020F0502020204030204" pitchFamily="34" charset="0"/>
                </a:rPr>
                <a:t>XX</a:t>
              </a:r>
            </a:p>
          </p:txBody>
        </p:sp>
      </p:grpSp>
      <p:grpSp>
        <p:nvGrpSpPr>
          <p:cNvPr id="14" name="Group 13" descr="Healthcare costs">
            <a:extLst>
              <a:ext uri="{FF2B5EF4-FFF2-40B4-BE49-F238E27FC236}">
                <a16:creationId xmlns:a16="http://schemas.microsoft.com/office/drawing/2014/main" id="{06B7C990-F15A-2845-B76A-4134E9971CF8}"/>
              </a:ext>
            </a:extLst>
          </p:cNvPr>
          <p:cNvGrpSpPr/>
          <p:nvPr/>
        </p:nvGrpSpPr>
        <p:grpSpPr>
          <a:xfrm>
            <a:off x="6766533" y="2383682"/>
            <a:ext cx="1482224" cy="1581121"/>
            <a:chOff x="6766533" y="2383682"/>
            <a:chExt cx="1482224" cy="158112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6333358-2D12-5748-BBE7-C5296D60DDC0}"/>
                </a:ext>
              </a:extLst>
            </p:cNvPr>
            <p:cNvSpPr txBox="1"/>
            <p:nvPr/>
          </p:nvSpPr>
          <p:spPr>
            <a:xfrm>
              <a:off x="6766533" y="3380028"/>
              <a:ext cx="14822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spcBef>
                  <a:spcPct val="20000"/>
                </a:spcBef>
                <a:buClr>
                  <a:srgbClr val="00B0F0"/>
                </a:buClr>
                <a:buSzPct val="100000"/>
              </a:pPr>
              <a:r>
                <a:rPr lang="en-US" sz="1600" dirty="0">
                  <a:solidFill>
                    <a:srgbClr val="FFFFFF"/>
                  </a:solidFill>
                  <a:latin typeface="Calibri Regular"/>
                </a:rPr>
                <a:t>Healthcare costs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D49F719-8CE3-BE40-8E25-F7C55F3F0288}"/>
                </a:ext>
              </a:extLst>
            </p:cNvPr>
            <p:cNvGrpSpPr/>
            <p:nvPr/>
          </p:nvGrpSpPr>
          <p:grpSpPr>
            <a:xfrm>
              <a:off x="6909910" y="2383682"/>
              <a:ext cx="1194978" cy="871559"/>
              <a:chOff x="6909910" y="2383682"/>
              <a:chExt cx="1194978" cy="871559"/>
            </a:xfrm>
          </p:grpSpPr>
          <p:pic>
            <p:nvPicPr>
              <p:cNvPr id="17" name="Picture 16" descr="Icon representing money.">
                <a:extLst>
                  <a:ext uri="{FF2B5EF4-FFF2-40B4-BE49-F238E27FC236}">
                    <a16:creationId xmlns:a16="http://schemas.microsoft.com/office/drawing/2014/main" id="{08EF5FCB-F652-F946-8258-A04711D24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09910" y="2383682"/>
                <a:ext cx="1154672" cy="669709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50EFA43-6145-1945-8A8C-B0ADBA6512D6}"/>
                  </a:ext>
                </a:extLst>
              </p:cNvPr>
              <p:cNvSpPr/>
              <p:nvPr/>
            </p:nvSpPr>
            <p:spPr>
              <a:xfrm>
                <a:off x="6909910" y="3099140"/>
                <a:ext cx="1194978" cy="15610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 Regular"/>
                </a:endParaRPr>
              </a:p>
            </p:txBody>
          </p:sp>
        </p:grpSp>
      </p:grp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BE8989A-69A1-7B42-8D71-72278561940D}"/>
              </a:ext>
            </a:extLst>
          </p:cNvPr>
          <p:cNvSpPr txBox="1">
            <a:spLocks/>
          </p:cNvSpPr>
          <p:nvPr/>
        </p:nvSpPr>
        <p:spPr bwMode="auto">
          <a:xfrm>
            <a:off x="457200" y="4724004"/>
            <a:ext cx="5663466" cy="23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3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chemeClr val="bg2"/>
                </a:solidFill>
                <a:latin typeface="Calibri Regular"/>
              </a:rPr>
              <a:t>Source: https://</a:t>
            </a:r>
            <a:r>
              <a:rPr lang="en-US" sz="1000" dirty="0" err="1">
                <a:solidFill>
                  <a:schemeClr val="bg2"/>
                </a:solidFill>
                <a:latin typeface="Calibri Regular"/>
              </a:rPr>
              <a:t>www.cdc.gov</a:t>
            </a:r>
            <a:r>
              <a:rPr lang="en-US" sz="1000" dirty="0">
                <a:solidFill>
                  <a:schemeClr val="bg2"/>
                </a:solidFill>
                <a:latin typeface="Calibri Regular"/>
              </a:rPr>
              <a:t>/asthma/pdfs/EXHALE_technical_package-508.pdf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8670E3-282E-974B-9769-F002F843F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0238" y="2349318"/>
            <a:ext cx="1076325" cy="129331"/>
          </a:xfrm>
          <a:prstGeom prst="rect">
            <a:avLst/>
          </a:prstGeom>
          <a:solidFill>
            <a:srgbClr val="005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40AE370-99D0-4342-8BC5-6DD1AA98F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15164" y="2399378"/>
            <a:ext cx="418612" cy="274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D0E475E-64E0-AF49-94EC-30181AC3F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04235" y="2399378"/>
            <a:ext cx="418612" cy="274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407D6F-58E2-4D48-A11D-6B2F4FF9CDF2}"/>
              </a:ext>
            </a:extLst>
          </p:cNvPr>
          <p:cNvSpPr txBox="1"/>
          <p:nvPr/>
        </p:nvSpPr>
        <p:spPr>
          <a:xfrm>
            <a:off x="3479423" y="2231603"/>
            <a:ext cx="342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  <a:latin typeface="Calibri" panose="020F050202020403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58784525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xhale">
            <a:extLst>
              <a:ext uri="{FF2B5EF4-FFF2-40B4-BE49-F238E27FC236}">
                <a16:creationId xmlns:a16="http://schemas.microsoft.com/office/drawing/2014/main" id="{6C4ECD5B-3D3A-4F44-AC6F-A86E0B9A59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4137" y="345751"/>
            <a:ext cx="629645" cy="4555667"/>
          </a:xfrm>
          <a:prstGeom prst="rect">
            <a:avLst/>
          </a:prstGeom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5348995B-4D89-7740-808A-210786201024}"/>
              </a:ext>
            </a:extLst>
          </p:cNvPr>
          <p:cNvSpPr txBox="1">
            <a:spLocks/>
          </p:cNvSpPr>
          <p:nvPr/>
        </p:nvSpPr>
        <p:spPr bwMode="auto">
          <a:xfrm>
            <a:off x="2513783" y="700035"/>
            <a:ext cx="5213165" cy="413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0" i="0" kern="1200">
                <a:solidFill>
                  <a:srgbClr val="005DAA"/>
                </a:solidFill>
                <a:latin typeface="Calibri Regular"/>
                <a:ea typeface="+mn-ea"/>
                <a:cs typeface="Arial Narrow" panose="020B0604020202020204" pitchFamily="34" charset="0"/>
              </a:defRPr>
            </a:lvl1pPr>
            <a:lvl2pPr marL="560070" indent="-19431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5DAA"/>
                </a:solidFill>
                <a:latin typeface="Calibri Regular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5DAA"/>
                </a:solidFill>
                <a:latin typeface="Arial Regular"/>
                <a:ea typeface="+mn-ea"/>
                <a:cs typeface="+mn-cs"/>
              </a:defRPr>
            </a:lvl3pPr>
            <a:lvl4pPr marL="914400" indent="-16459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b="0" i="0" kern="1200">
                <a:solidFill>
                  <a:srgbClr val="005DAA"/>
                </a:solidFill>
                <a:latin typeface="Calibri Regular"/>
                <a:ea typeface="+mn-ea"/>
                <a:cs typeface="+mn-cs"/>
              </a:defRPr>
            </a:lvl4pPr>
            <a:lvl5pPr marL="1325880" indent="-13716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b="0" i="0" kern="1200">
                <a:solidFill>
                  <a:srgbClr val="005DAA"/>
                </a:solidFill>
                <a:latin typeface="Calibri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000" b="1" u="sng" dirty="0"/>
              <a:t>E</a:t>
            </a:r>
            <a:r>
              <a:rPr lang="en-US" sz="2000" b="1" dirty="0"/>
              <a:t>ducation</a:t>
            </a:r>
            <a:br>
              <a:rPr lang="en-US" sz="2000" dirty="0"/>
            </a:br>
            <a:r>
              <a:rPr lang="en-US" sz="1400" dirty="0">
                <a:solidFill>
                  <a:srgbClr val="000000"/>
                </a:solidFill>
              </a:rPr>
              <a:t>on asthma self-management</a:t>
            </a:r>
            <a:endParaRPr lang="en-US" sz="1200" dirty="0">
              <a:solidFill>
                <a:srgbClr val="000000"/>
              </a:solidFill>
            </a:endParaRPr>
          </a:p>
          <a:p>
            <a:r>
              <a:rPr 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tinguishing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smoking and exposure to secondhand smoke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000" b="1" u="sng" dirty="0"/>
              <a:t>H</a:t>
            </a:r>
            <a:r>
              <a:rPr lang="en-US" sz="2000" b="1" dirty="0"/>
              <a:t>ome</a:t>
            </a:r>
            <a:br>
              <a:rPr lang="en-US" sz="2000" dirty="0"/>
            </a:br>
            <a:r>
              <a:rPr lang="en-US" sz="1400" dirty="0">
                <a:solidFill>
                  <a:srgbClr val="000000"/>
                </a:solidFill>
              </a:rPr>
              <a:t>visits for trigger reduction and asthma self-management education</a:t>
            </a:r>
            <a:endParaRPr lang="en-US" sz="1200" dirty="0">
              <a:solidFill>
                <a:srgbClr val="000000"/>
              </a:solidFill>
            </a:endParaRP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000" b="1" u="sng" dirty="0"/>
              <a:t>A</a:t>
            </a:r>
            <a:r>
              <a:rPr lang="en-US" sz="2000" b="1" dirty="0"/>
              <a:t>chievement</a:t>
            </a:r>
            <a:br>
              <a:rPr lang="en-US" sz="2000" dirty="0"/>
            </a:br>
            <a:r>
              <a:rPr lang="en-US" sz="1400" dirty="0">
                <a:solidFill>
                  <a:srgbClr val="000000"/>
                </a:solidFill>
              </a:rPr>
              <a:t>of guidelines-based medical management</a:t>
            </a:r>
            <a:endParaRPr lang="en-US" sz="1200" dirty="0">
              <a:solidFill>
                <a:srgbClr val="000000"/>
              </a:solidFill>
            </a:endParaRP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000" b="1" u="sng" dirty="0"/>
              <a:t>L</a:t>
            </a:r>
            <a:r>
              <a:rPr lang="en-US" sz="2000" b="1" dirty="0"/>
              <a:t>inkages</a:t>
            </a:r>
            <a:br>
              <a:rPr lang="en-US" sz="2000" dirty="0"/>
            </a:br>
            <a:r>
              <a:rPr lang="en-US" sz="1400" dirty="0">
                <a:solidFill>
                  <a:srgbClr val="000000"/>
                </a:solidFill>
              </a:rPr>
              <a:t>and coordination of care across settings</a:t>
            </a:r>
            <a:endParaRPr lang="en-US" sz="1200" dirty="0">
              <a:solidFill>
                <a:srgbClr val="000000"/>
              </a:solidFill>
            </a:endParaRP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000" b="1" u="sng" dirty="0"/>
              <a:t>E</a:t>
            </a:r>
            <a:r>
              <a:rPr lang="en-US" sz="2000" b="1" dirty="0"/>
              <a:t>nvironmental</a:t>
            </a:r>
            <a:br>
              <a:rPr lang="en-US" sz="2000" dirty="0"/>
            </a:br>
            <a:r>
              <a:rPr lang="en-US" sz="1400" dirty="0">
                <a:solidFill>
                  <a:srgbClr val="000000"/>
                </a:solidFill>
              </a:rPr>
              <a:t>policies or best practices to reduce asthma triggers from indoor, outdoor, or occupational sources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6" name="Picture 5" descr="Exhale">
            <a:extLst>
              <a:ext uri="{FF2B5EF4-FFF2-40B4-BE49-F238E27FC236}">
                <a16:creationId xmlns:a16="http://schemas.microsoft.com/office/drawing/2014/main" id="{B48A26A8-4A68-1543-B697-1ACE1B2DD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589" y="242082"/>
            <a:ext cx="730740" cy="478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1211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6D7713AF-D11B-5440-8136-740DAD981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Strategies to Help People with Asthma</a:t>
            </a:r>
          </a:p>
        </p:txBody>
      </p:sp>
      <p:pic>
        <p:nvPicPr>
          <p:cNvPr id="2" name="Picture 1" descr="First letter E in Exhale is highlighted.">
            <a:extLst>
              <a:ext uri="{FF2B5EF4-FFF2-40B4-BE49-F238E27FC236}">
                <a16:creationId xmlns:a16="http://schemas.microsoft.com/office/drawing/2014/main" id="{41377AA9-D9F2-284C-A675-2B6B5D08F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74" y="987171"/>
            <a:ext cx="273299" cy="2628497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2DE16F8-9A08-954F-BC3E-8BFA4FFDD8C7}"/>
              </a:ext>
            </a:extLst>
          </p:cNvPr>
          <p:cNvSpPr txBox="1">
            <a:spLocks/>
          </p:cNvSpPr>
          <p:nvPr/>
        </p:nvSpPr>
        <p:spPr>
          <a:xfrm>
            <a:off x="1002942" y="1125228"/>
            <a:ext cx="6855508" cy="222268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0" i="0" kern="1200">
                <a:solidFill>
                  <a:srgbClr val="005DAA"/>
                </a:solidFill>
                <a:latin typeface="Calibri Regular"/>
                <a:ea typeface="+mn-ea"/>
                <a:cs typeface="Arial Narrow" panose="020B0604020202020204" pitchFamily="34" charset="0"/>
              </a:defRPr>
            </a:lvl1pPr>
            <a:lvl2pPr marL="560070" indent="-19431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5DAA"/>
                </a:solidFill>
                <a:latin typeface="Calibri Regular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5DAA"/>
                </a:solidFill>
                <a:latin typeface="Arial Regular"/>
                <a:ea typeface="+mn-ea"/>
                <a:cs typeface="+mn-cs"/>
              </a:defRPr>
            </a:lvl3pPr>
            <a:lvl4pPr marL="914400" indent="-16459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b="0" i="0" kern="1200">
                <a:solidFill>
                  <a:srgbClr val="005DAA"/>
                </a:solidFill>
                <a:latin typeface="Calibri Regular"/>
                <a:ea typeface="+mn-ea"/>
                <a:cs typeface="+mn-cs"/>
              </a:defRPr>
            </a:lvl4pPr>
            <a:lvl5pPr marL="1325880" indent="-13716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b="0" i="0" kern="1200">
                <a:solidFill>
                  <a:srgbClr val="005DAA"/>
                </a:solidFill>
                <a:latin typeface="Calibri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b="1" u="sng" dirty="0">
                <a:cs typeface="+mn-cs"/>
              </a:rPr>
              <a:t>E</a:t>
            </a:r>
            <a:r>
              <a:rPr lang="en-US" sz="1800" b="1" dirty="0">
                <a:cs typeface="+mn-cs"/>
              </a:rPr>
              <a:t>ducation on asthma self-management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600" dirty="0">
                <a:cs typeface="+mn-cs"/>
              </a:rPr>
              <a:t>Key components of asthma self-management education (AS-ME) include:</a:t>
            </a:r>
          </a:p>
          <a:p>
            <a:pPr marL="137160" indent="-137160">
              <a:spcBef>
                <a:spcPct val="0"/>
              </a:spcBef>
              <a:spcAft>
                <a:spcPts val="300"/>
              </a:spcAft>
              <a:buClr>
                <a:srgbClr val="005CAA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cs typeface="+mn-cs"/>
              </a:rPr>
              <a:t>Understanding asthma basics</a:t>
            </a:r>
          </a:p>
          <a:p>
            <a:pPr marL="137160" indent="-137160">
              <a:spcBef>
                <a:spcPct val="0"/>
              </a:spcBef>
              <a:spcAft>
                <a:spcPts val="300"/>
              </a:spcAft>
              <a:buClr>
                <a:srgbClr val="005CAA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cs typeface="+mn-cs"/>
              </a:rPr>
              <a:t>Using asthma medications correctly</a:t>
            </a:r>
          </a:p>
          <a:p>
            <a:pPr marL="137160" indent="-137160">
              <a:spcBef>
                <a:spcPct val="0"/>
              </a:spcBef>
              <a:spcAft>
                <a:spcPts val="300"/>
              </a:spcAft>
              <a:buClr>
                <a:srgbClr val="005CAA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cs typeface="+mn-cs"/>
              </a:rPr>
              <a:t>Responding when asthma symptoms worsen</a:t>
            </a:r>
          </a:p>
          <a:p>
            <a:pPr marL="137160" indent="-137160">
              <a:spcBef>
                <a:spcPct val="0"/>
              </a:spcBef>
              <a:spcAft>
                <a:spcPts val="300"/>
              </a:spcAft>
              <a:buClr>
                <a:srgbClr val="005CAA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cs typeface="+mn-cs"/>
              </a:rPr>
              <a:t>Reducing exposure to asthma triggers</a:t>
            </a:r>
            <a:br>
              <a:rPr lang="en-US" sz="1400" dirty="0">
                <a:cs typeface="+mn-cs"/>
              </a:rPr>
            </a:br>
            <a:r>
              <a:rPr lang="en-US" sz="1400" dirty="0">
                <a:cs typeface="+mn-cs"/>
              </a:rPr>
              <a:t>(e.g., environmental allergens)</a:t>
            </a:r>
          </a:p>
          <a:p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30C9A59-7983-8644-83DC-255B6CB30C5B}"/>
              </a:ext>
            </a:extLst>
          </p:cNvPr>
          <p:cNvSpPr txBox="1">
            <a:spLocks/>
          </p:cNvSpPr>
          <p:nvPr/>
        </p:nvSpPr>
        <p:spPr bwMode="auto">
          <a:xfrm>
            <a:off x="542647" y="4645302"/>
            <a:ext cx="5649874" cy="55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3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rgbClr val="000000"/>
                </a:solidFill>
                <a:cs typeface="Calibri" panose="020F0502020204030204" pitchFamily="34" charset="0"/>
              </a:rPr>
              <a:t>Sources: https://www.cdc.gov/asthma/pdfs/EXHALE_technical_package-508.pdf;</a:t>
            </a:r>
            <a:br>
              <a:rPr lang="en-US" sz="1000" dirty="0">
                <a:solidFill>
                  <a:srgbClr val="000000"/>
                </a:solidFill>
                <a:cs typeface="Calibri" panose="020F0502020204030204" pitchFamily="34" charset="0"/>
              </a:rPr>
            </a:br>
            <a:r>
              <a:rPr lang="en-US" sz="1000" dirty="0">
                <a:solidFill>
                  <a:srgbClr val="000000"/>
                </a:solidFill>
                <a:cs typeface="Calibri" panose="020F0502020204030204" pitchFamily="34" charset="0"/>
              </a:rPr>
              <a:t>Expert Panel Report 3: Guidelines for the Diagnosis and Management of Asthma, 2007</a:t>
            </a:r>
          </a:p>
        </p:txBody>
      </p:sp>
      <p:pic>
        <p:nvPicPr>
          <p:cNvPr id="16" name="Picture 15" descr="Nurse meeting with a mother and daughter.">
            <a:extLst>
              <a:ext uri="{FF2B5EF4-FFF2-40B4-BE49-F238E27FC236}">
                <a16:creationId xmlns:a16="http://schemas.microsoft.com/office/drawing/2014/main" id="{AD6CD390-4888-5E4B-949A-7256204E82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125" y="3191829"/>
            <a:ext cx="2814380" cy="187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0240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A687826-EC75-2B43-AD64-8E787E1AD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Strategies to Help People with Asthma </a:t>
            </a:r>
            <a:endParaRPr lang="en-US" dirty="0">
              <a:solidFill>
                <a:schemeClr val="bg2">
                  <a:lumMod val="95000"/>
                </a:schemeClr>
              </a:solidFill>
            </a:endParaRPr>
          </a:p>
        </p:txBody>
      </p:sp>
      <p:pic>
        <p:nvPicPr>
          <p:cNvPr id="8" name="Picture 7" descr="Exhale.">
            <a:extLst>
              <a:ext uri="{FF2B5EF4-FFF2-40B4-BE49-F238E27FC236}">
                <a16:creationId xmlns:a16="http://schemas.microsoft.com/office/drawing/2014/main" id="{D8A45530-F450-1347-A3E9-C42670C79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74" y="987171"/>
            <a:ext cx="273299" cy="2628497"/>
          </a:xfrm>
          <a:prstGeom prst="rect">
            <a:avLst/>
          </a:prstGeom>
        </p:spPr>
      </p:pic>
      <p:pic>
        <p:nvPicPr>
          <p:cNvPr id="2" name="Picture 1" descr="Letter X in Exhale is highlighted.">
            <a:extLst>
              <a:ext uri="{FF2B5EF4-FFF2-40B4-BE49-F238E27FC236}">
                <a16:creationId xmlns:a16="http://schemas.microsoft.com/office/drawing/2014/main" id="{16E52029-C793-0A4D-A4E0-A4AEA556A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74" y="987171"/>
            <a:ext cx="273299" cy="2628497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F99445B-5B1A-194F-B9DA-F1F00F8AB4D7}"/>
              </a:ext>
            </a:extLst>
          </p:cNvPr>
          <p:cNvSpPr txBox="1">
            <a:spLocks/>
          </p:cNvSpPr>
          <p:nvPr/>
        </p:nvSpPr>
        <p:spPr>
          <a:xfrm>
            <a:off x="1002941" y="1125228"/>
            <a:ext cx="6352899" cy="222268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0" i="0" kern="1200">
                <a:solidFill>
                  <a:srgbClr val="005DAA"/>
                </a:solidFill>
                <a:latin typeface="Calibri Regular"/>
                <a:ea typeface="+mn-ea"/>
                <a:cs typeface="Arial Narrow" panose="020B0604020202020204" pitchFamily="34" charset="0"/>
              </a:defRPr>
            </a:lvl1pPr>
            <a:lvl2pPr marL="560070" indent="-19431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5DAA"/>
                </a:solidFill>
                <a:latin typeface="Calibri Regular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5DAA"/>
                </a:solidFill>
                <a:latin typeface="Arial Regular"/>
                <a:ea typeface="+mn-ea"/>
                <a:cs typeface="+mn-cs"/>
              </a:defRPr>
            </a:lvl3pPr>
            <a:lvl4pPr marL="914400" indent="-16459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b="0" i="0" kern="1200">
                <a:solidFill>
                  <a:srgbClr val="005DAA"/>
                </a:solidFill>
                <a:latin typeface="Calibri Regular"/>
                <a:ea typeface="+mn-ea"/>
                <a:cs typeface="+mn-cs"/>
              </a:defRPr>
            </a:lvl4pPr>
            <a:lvl5pPr marL="1325880" indent="-13716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b="0" i="0" kern="1200">
                <a:solidFill>
                  <a:srgbClr val="005DAA"/>
                </a:solidFill>
                <a:latin typeface="Calibri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b="1" u="sng" dirty="0">
                <a:cs typeface="+mn-cs"/>
              </a:rPr>
              <a:t>X</a:t>
            </a:r>
            <a:r>
              <a:rPr lang="en-US" sz="1800" b="1" dirty="0">
                <a:cs typeface="+mn-cs"/>
              </a:rPr>
              <a:t>-</a:t>
            </a:r>
            <a:r>
              <a:rPr lang="en-US" sz="1800" b="1" dirty="0" err="1">
                <a:cs typeface="+mn-cs"/>
              </a:rPr>
              <a:t>tinguishing</a:t>
            </a:r>
            <a:r>
              <a:rPr lang="en-US" sz="1800" b="1" dirty="0">
                <a:cs typeface="+mn-cs"/>
              </a:rPr>
              <a:t> </a:t>
            </a:r>
            <a:r>
              <a:rPr lang="en-US" sz="1800" b="1" dirty="0"/>
              <a:t>smoking and exposure to secondhand smoke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600" dirty="0"/>
              <a:t>T</a:t>
            </a:r>
            <a:r>
              <a:rPr lang="en-US" sz="1600" dirty="0">
                <a:cs typeface="+mn-cs"/>
              </a:rPr>
              <a:t>his strategy includes:</a:t>
            </a:r>
          </a:p>
          <a:p>
            <a:pPr marL="137160" indent="-137160">
              <a:spcBef>
                <a:spcPct val="0"/>
              </a:spcBef>
              <a:spcAft>
                <a:spcPts val="300"/>
              </a:spcAft>
              <a:buClr>
                <a:srgbClr val="005CAA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cs typeface="+mn-cs"/>
              </a:rPr>
              <a:t>Reducing tobacco smoking among people with asthma</a:t>
            </a:r>
          </a:p>
          <a:p>
            <a:pPr marL="137160" indent="-137160">
              <a:spcBef>
                <a:spcPct val="0"/>
              </a:spcBef>
              <a:spcAft>
                <a:spcPts val="300"/>
              </a:spcAft>
              <a:buClr>
                <a:srgbClr val="005CAA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cs typeface="+mn-cs"/>
              </a:rPr>
              <a:t>Reducing exposure to secondhand smoke among people </a:t>
            </a:r>
            <a:br>
              <a:rPr lang="en-US" sz="1400" dirty="0">
                <a:cs typeface="+mn-cs"/>
              </a:rPr>
            </a:br>
            <a:r>
              <a:rPr lang="en-US" sz="1400" dirty="0">
                <a:cs typeface="+mn-cs"/>
              </a:rPr>
              <a:t>with asthma</a:t>
            </a:r>
          </a:p>
        </p:txBody>
      </p:sp>
      <p:pic>
        <p:nvPicPr>
          <p:cNvPr id="5" name="Picture 4" descr="Quit smoking date on a calendar.">
            <a:extLst>
              <a:ext uri="{FF2B5EF4-FFF2-40B4-BE49-F238E27FC236}">
                <a16:creationId xmlns:a16="http://schemas.microsoft.com/office/drawing/2014/main" id="{1299D117-178D-4658-91C2-22494C1C52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11" t="3165" r="4331" b="496"/>
          <a:stretch/>
        </p:blipFill>
        <p:spPr>
          <a:xfrm>
            <a:off x="6337737" y="3191829"/>
            <a:ext cx="2806263" cy="1869121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C28196F-8AEE-8F44-9550-EB6BEF2BC98D}"/>
              </a:ext>
            </a:extLst>
          </p:cNvPr>
          <p:cNvSpPr txBox="1">
            <a:spLocks/>
          </p:cNvSpPr>
          <p:nvPr/>
        </p:nvSpPr>
        <p:spPr bwMode="auto">
          <a:xfrm>
            <a:off x="542647" y="4824549"/>
            <a:ext cx="8484622" cy="20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3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rgbClr val="000000"/>
                </a:solidFill>
                <a:latin typeface="Calibri Regular"/>
              </a:rPr>
              <a:t>Source: https://www.cdc.gov/asthma/pdfs/EXHALE_technical_package-508.pdf</a:t>
            </a:r>
          </a:p>
        </p:txBody>
      </p:sp>
    </p:spTree>
    <p:extLst>
      <p:ext uri="{BB962C8B-B14F-4D97-AF65-F5344CB8AC3E}">
        <p14:creationId xmlns:p14="http://schemas.microsoft.com/office/powerpoint/2010/main" val="40635060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DC_EXHALE_Theme">
  <a:themeElements>
    <a:clrScheme name="CDC OD Dark PPT Colors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FFC000"/>
      </a:hlink>
      <a:folHlink>
        <a:srgbClr val="3077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XHALE_Static_2_21_20_TK" id="{95795256-7688-5F4B-9EB7-53DC120DAC19}" vid="{CA139571-3147-5447-B88C-3510DB7D5F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EXHALE_Static_2_21_20_96_dpi_TK</Template>
  <TotalTime>4223</TotalTime>
  <Words>974</Words>
  <Application>Microsoft Office PowerPoint</Application>
  <PresentationFormat>On-screen Show (16:9)</PresentationFormat>
  <Paragraphs>104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Arial Narrow</vt:lpstr>
      <vt:lpstr>Arial Regular</vt:lpstr>
      <vt:lpstr>Calibri</vt:lpstr>
      <vt:lpstr>Calibri Regular</vt:lpstr>
      <vt:lpstr>Courier New</vt:lpstr>
      <vt:lpstr>Myriad Web Pro</vt:lpstr>
      <vt:lpstr>Wingdings</vt:lpstr>
      <vt:lpstr>CDC_EXHALE_Theme</vt:lpstr>
      <vt:lpstr>PowerPoint Presentation</vt:lpstr>
      <vt:lpstr>PowerPoint Presentation</vt:lpstr>
      <vt:lpstr>Asthma’s Impact On The Nation</vt:lpstr>
      <vt:lpstr>Asthma Can Be Controlled</vt:lpstr>
      <vt:lpstr>EXHALE Can Help Control Asthma</vt:lpstr>
      <vt:lpstr>EXHALE Can Help Control Asthma </vt:lpstr>
      <vt:lpstr>PowerPoint Presentation</vt:lpstr>
      <vt:lpstr>Selected Strategies to Help People with Asthma</vt:lpstr>
      <vt:lpstr>Selected Strategies to Help People with Asthma </vt:lpstr>
      <vt:lpstr>Selected Strategies to Help People with Asthma </vt:lpstr>
      <vt:lpstr>Selected Strategies to Help People with Asthma </vt:lpstr>
      <vt:lpstr>Selected Strategies to Help People with Asthma </vt:lpstr>
      <vt:lpstr>Selected Strategies to Help People with Asthma </vt:lpstr>
      <vt:lpstr>EXHALE Addresses Social Determinants of Health</vt:lpstr>
      <vt:lpstr>More About EXHALE</vt:lpstr>
      <vt:lpstr>EXHALE Can Be Used By: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Juan Carlos Velazquez</dc:creator>
  <cp:keywords/>
  <dc:description/>
  <cp:lastModifiedBy>Leach, Senora Renee (CDC/DDNID/NCEH/DEHSP) (CTR)</cp:lastModifiedBy>
  <cp:revision>97</cp:revision>
  <cp:lastPrinted>2020-02-05T23:22:54Z</cp:lastPrinted>
  <dcterms:created xsi:type="dcterms:W3CDTF">2020-04-03T15:40:57Z</dcterms:created>
  <dcterms:modified xsi:type="dcterms:W3CDTF">2020-12-01T22:27:36Z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af03ff0-41c5-4c41-b55e-fabb8fae94be_Enabled">
    <vt:lpwstr>true</vt:lpwstr>
  </property>
  <property fmtid="{D5CDD505-2E9C-101B-9397-08002B2CF9AE}" pid="3" name="MSIP_Label_8af03ff0-41c5-4c41-b55e-fabb8fae94be_SetDate">
    <vt:lpwstr>2020-10-30T15:18:04Z</vt:lpwstr>
  </property>
  <property fmtid="{D5CDD505-2E9C-101B-9397-08002B2CF9AE}" pid="4" name="MSIP_Label_8af03ff0-41c5-4c41-b55e-fabb8fae94be_Method">
    <vt:lpwstr>Privileged</vt:lpwstr>
  </property>
  <property fmtid="{D5CDD505-2E9C-101B-9397-08002B2CF9AE}" pid="5" name="MSIP_Label_8af03ff0-41c5-4c41-b55e-fabb8fae94be_Name">
    <vt:lpwstr>8af03ff0-41c5-4c41-b55e-fabb8fae94be</vt:lpwstr>
  </property>
  <property fmtid="{D5CDD505-2E9C-101B-9397-08002B2CF9AE}" pid="6" name="MSIP_Label_8af03ff0-41c5-4c41-b55e-fabb8fae94be_SiteId">
    <vt:lpwstr>9ce70869-60db-44fd-abe8-d2767077fc8f</vt:lpwstr>
  </property>
  <property fmtid="{D5CDD505-2E9C-101B-9397-08002B2CF9AE}" pid="7" name="MSIP_Label_8af03ff0-41c5-4c41-b55e-fabb8fae94be_ActionId">
    <vt:lpwstr>1151a18e-9ac2-407f-a3d2-87a567c43f66</vt:lpwstr>
  </property>
  <property fmtid="{D5CDD505-2E9C-101B-9397-08002B2CF9AE}" pid="8" name="MSIP_Label_8af03ff0-41c5-4c41-b55e-fabb8fae94be_ContentBits">
    <vt:lpwstr>0</vt:lpwstr>
  </property>
</Properties>
</file>