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4"/>
  </p:sldMasterIdLst>
  <p:notesMasterIdLst>
    <p:notesMasterId r:id="rId21"/>
  </p:notesMasterIdLst>
  <p:sldIdLst>
    <p:sldId id="256" r:id="rId5"/>
    <p:sldId id="298" r:id="rId6"/>
    <p:sldId id="259" r:id="rId7"/>
    <p:sldId id="286" r:id="rId8"/>
    <p:sldId id="293" r:id="rId9"/>
    <p:sldId id="299" r:id="rId10"/>
    <p:sldId id="303" r:id="rId11"/>
    <p:sldId id="288" r:id="rId12"/>
    <p:sldId id="262" r:id="rId13"/>
    <p:sldId id="289" r:id="rId14"/>
    <p:sldId id="270" r:id="rId15"/>
    <p:sldId id="301" r:id="rId16"/>
    <p:sldId id="295" r:id="rId17"/>
    <p:sldId id="273" r:id="rId18"/>
    <p:sldId id="283" r:id="rId19"/>
    <p:sldId id="284" r:id="rId20"/>
  </p:sldIdLst>
  <p:sldSz cx="12192000" cy="6858000"/>
  <p:notesSz cx="6858000" cy="9144000"/>
  <p:custDataLst>
    <p:tags r:id="rId2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C383BFF4-7097-FE4F-9B61-A7C6D8A614A4}">
          <p14:sldIdLst>
            <p14:sldId id="256"/>
          </p14:sldIdLst>
        </p14:section>
        <p14:section name="Terms to Know" id="{0B9AB00E-49F4-9747-BEEA-B54B32EC870E}">
          <p14:sldIdLst>
            <p14:sldId id="298"/>
          </p14:sldIdLst>
        </p14:section>
        <p14:section name="Understanding the Topic" id="{7A23A243-1719-0540-9E24-47B30A0AA9C6}">
          <p14:sldIdLst>
            <p14:sldId id="259"/>
            <p14:sldId id="286"/>
            <p14:sldId id="293"/>
            <p14:sldId id="299"/>
            <p14:sldId id="303"/>
            <p14:sldId id="288"/>
          </p14:sldIdLst>
        </p14:section>
        <p14:section name="From the Expert" id="{CABA4EBC-FC3A-BB4E-A302-A63641358471}">
          <p14:sldIdLst>
            <p14:sldId id="262"/>
            <p14:sldId id="289"/>
          </p14:sldIdLst>
        </p14:section>
        <p14:section name="Call to Action" id="{35039F30-5847-254B-AC21-A2D9D0AF2451}">
          <p14:sldIdLst>
            <p14:sldId id="270"/>
          </p14:sldIdLst>
        </p14:section>
        <p14:section name="Activity" id="{758EAFB7-1EC7-8B4E-89F3-4D64B35E1390}">
          <p14:sldIdLst>
            <p14:sldId id="301"/>
            <p14:sldId id="295"/>
            <p14:sldId id="273"/>
            <p14:sldId id="283"/>
            <p14:sldId id="28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udi" initials="T" lastIdx="2" clrIdx="0">
    <p:extLst>
      <p:ext uri="{19B8F6BF-5375-455C-9EA6-DF929625EA0E}">
        <p15:presenceInfo xmlns:p15="http://schemas.microsoft.com/office/powerpoint/2012/main" userId="S::tub0@cdc.gov::4fd0790f-8723-4919-91aa-9fc88f2fbd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5A27"/>
    <a:srgbClr val="FDB913"/>
    <a:srgbClr val="FFDC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A879E0-E5FE-4FC9-A7A7-5C0D0249B1A9}" v="683" dt="2021-09-03T15:59:02.3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38" autoAdjust="0"/>
    <p:restoredTop sz="70082" autoAdjust="0"/>
  </p:normalViewPr>
  <p:slideViewPr>
    <p:cSldViewPr snapToGrid="0" snapToObjects="1">
      <p:cViewPr varScale="1">
        <p:scale>
          <a:sx n="17" d="100"/>
          <a:sy n="17" d="100"/>
        </p:scale>
        <p:origin x="1100" y="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500D37-75E2-4D59-80ED-8C39D2D56BD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C0E9600-4E12-44D3-A657-6C8A65B2C154}">
      <dgm:prSet custT="1"/>
      <dgm:spPr/>
      <dgm:t>
        <a:bodyPr/>
        <a:lstStyle/>
        <a:p>
          <a:pPr>
            <a:lnSpc>
              <a:spcPct val="100000"/>
            </a:lnSpc>
          </a:pPr>
          <a:r>
            <a:rPr lang="en-US" sz="2600" dirty="0"/>
            <a:t>Surveillance</a:t>
          </a:r>
        </a:p>
      </dgm:t>
    </dgm:pt>
    <dgm:pt modelId="{90C088D2-29E6-43F6-AB0B-DAC26FB081F3}" type="parTrans" cxnId="{F122ADDC-310B-4E71-B7E9-50E71677911F}">
      <dgm:prSet/>
      <dgm:spPr/>
      <dgm:t>
        <a:bodyPr/>
        <a:lstStyle/>
        <a:p>
          <a:endParaRPr lang="en-US" sz="1800"/>
        </a:p>
      </dgm:t>
    </dgm:pt>
    <dgm:pt modelId="{4E314CF0-30BB-47FB-B8EA-3E5AFEEB9A8E}" type="sibTrans" cxnId="{F122ADDC-310B-4E71-B7E9-50E71677911F}">
      <dgm:prSet/>
      <dgm:spPr/>
      <dgm:t>
        <a:bodyPr/>
        <a:lstStyle/>
        <a:p>
          <a:endParaRPr lang="en-US"/>
        </a:p>
      </dgm:t>
    </dgm:pt>
    <dgm:pt modelId="{7EDFC5BA-AD46-4FD4-96FB-CB80351DBD65}">
      <dgm:prSet custT="1"/>
      <dgm:spPr/>
      <dgm:t>
        <a:bodyPr/>
        <a:lstStyle/>
        <a:p>
          <a:pPr>
            <a:lnSpc>
              <a:spcPct val="100000"/>
            </a:lnSpc>
          </a:pPr>
          <a:r>
            <a:rPr lang="en-US" sz="2600" dirty="0"/>
            <a:t>What is the problem?</a:t>
          </a:r>
        </a:p>
      </dgm:t>
    </dgm:pt>
    <dgm:pt modelId="{BC8FD28D-F36E-4D3B-A333-462A79BA5210}" type="parTrans" cxnId="{0E49D457-5A1D-4CB3-9514-7E17376D1AB9}">
      <dgm:prSet/>
      <dgm:spPr/>
      <dgm:t>
        <a:bodyPr/>
        <a:lstStyle/>
        <a:p>
          <a:endParaRPr lang="en-US" sz="1800"/>
        </a:p>
      </dgm:t>
    </dgm:pt>
    <dgm:pt modelId="{65CD1601-E052-4800-A00F-66DE544A3031}" type="sibTrans" cxnId="{0E49D457-5A1D-4CB3-9514-7E17376D1AB9}">
      <dgm:prSet/>
      <dgm:spPr/>
      <dgm:t>
        <a:bodyPr/>
        <a:lstStyle/>
        <a:p>
          <a:endParaRPr lang="en-US"/>
        </a:p>
      </dgm:t>
    </dgm:pt>
    <dgm:pt modelId="{001D4A60-7572-483C-BAD4-4C79F9A73E54}">
      <dgm:prSet custT="1"/>
      <dgm:spPr/>
      <dgm:t>
        <a:bodyPr/>
        <a:lstStyle/>
        <a:p>
          <a:pPr>
            <a:lnSpc>
              <a:spcPct val="100000"/>
            </a:lnSpc>
          </a:pPr>
          <a:r>
            <a:rPr lang="en-US" sz="2600" dirty="0"/>
            <a:t>Risk Factor Identification</a:t>
          </a:r>
        </a:p>
      </dgm:t>
    </dgm:pt>
    <dgm:pt modelId="{1E9C2206-7666-40D3-91E1-9C3B03106950}" type="parTrans" cxnId="{7C79A6B7-3D58-4088-98E7-F208D3F7F141}">
      <dgm:prSet/>
      <dgm:spPr/>
      <dgm:t>
        <a:bodyPr/>
        <a:lstStyle/>
        <a:p>
          <a:endParaRPr lang="en-US" sz="1800"/>
        </a:p>
      </dgm:t>
    </dgm:pt>
    <dgm:pt modelId="{5A5C80F1-953C-405C-B7CB-355509E0A1CE}" type="sibTrans" cxnId="{7C79A6B7-3D58-4088-98E7-F208D3F7F141}">
      <dgm:prSet/>
      <dgm:spPr/>
      <dgm:t>
        <a:bodyPr/>
        <a:lstStyle/>
        <a:p>
          <a:endParaRPr lang="en-US"/>
        </a:p>
      </dgm:t>
    </dgm:pt>
    <dgm:pt modelId="{A83B1882-0353-4934-A6E0-38E436960910}">
      <dgm:prSet custT="1"/>
      <dgm:spPr/>
      <dgm:t>
        <a:bodyPr/>
        <a:lstStyle/>
        <a:p>
          <a:pPr>
            <a:lnSpc>
              <a:spcPct val="100000"/>
            </a:lnSpc>
          </a:pPr>
          <a:r>
            <a:rPr lang="en-US" sz="2600" dirty="0"/>
            <a:t>What is the cause?</a:t>
          </a:r>
        </a:p>
      </dgm:t>
    </dgm:pt>
    <dgm:pt modelId="{2556867B-3CCF-4AEB-8947-97C3438546FD}" type="parTrans" cxnId="{01324B31-694F-4794-B968-3BFCF96B9142}">
      <dgm:prSet/>
      <dgm:spPr/>
      <dgm:t>
        <a:bodyPr/>
        <a:lstStyle/>
        <a:p>
          <a:endParaRPr lang="en-US" sz="1800"/>
        </a:p>
      </dgm:t>
    </dgm:pt>
    <dgm:pt modelId="{55511E19-3B32-4630-BD58-7239C392A683}" type="sibTrans" cxnId="{01324B31-694F-4794-B968-3BFCF96B9142}">
      <dgm:prSet/>
      <dgm:spPr/>
      <dgm:t>
        <a:bodyPr/>
        <a:lstStyle/>
        <a:p>
          <a:endParaRPr lang="en-US"/>
        </a:p>
      </dgm:t>
    </dgm:pt>
    <dgm:pt modelId="{9A75CC11-4B15-4EC1-8A71-2EDC29996594}">
      <dgm:prSet custT="1"/>
      <dgm:spPr/>
      <dgm:t>
        <a:bodyPr/>
        <a:lstStyle/>
        <a:p>
          <a:pPr>
            <a:lnSpc>
              <a:spcPct val="100000"/>
            </a:lnSpc>
          </a:pPr>
          <a:r>
            <a:rPr lang="en-US" sz="2600" dirty="0"/>
            <a:t>Intervention</a:t>
          </a:r>
        </a:p>
      </dgm:t>
    </dgm:pt>
    <dgm:pt modelId="{3CFD7D7C-F18B-4AB0-BBDB-48103F29E0DA}" type="parTrans" cxnId="{74620268-DC42-4026-8939-F4E95EDE75A8}">
      <dgm:prSet/>
      <dgm:spPr/>
      <dgm:t>
        <a:bodyPr/>
        <a:lstStyle/>
        <a:p>
          <a:endParaRPr lang="en-US" sz="1800"/>
        </a:p>
      </dgm:t>
    </dgm:pt>
    <dgm:pt modelId="{BD70619A-4BCA-4BC9-BED5-8861A2415235}" type="sibTrans" cxnId="{74620268-DC42-4026-8939-F4E95EDE75A8}">
      <dgm:prSet/>
      <dgm:spPr/>
      <dgm:t>
        <a:bodyPr/>
        <a:lstStyle/>
        <a:p>
          <a:endParaRPr lang="en-US"/>
        </a:p>
      </dgm:t>
    </dgm:pt>
    <dgm:pt modelId="{F63ACA74-D91A-45E3-A745-D1671579F51B}">
      <dgm:prSet custT="1"/>
      <dgm:spPr/>
      <dgm:t>
        <a:bodyPr/>
        <a:lstStyle/>
        <a:p>
          <a:pPr>
            <a:lnSpc>
              <a:spcPct val="100000"/>
            </a:lnSpc>
          </a:pPr>
          <a:r>
            <a:rPr lang="en-US" sz="2600" dirty="0"/>
            <a:t>What works?</a:t>
          </a:r>
        </a:p>
      </dgm:t>
    </dgm:pt>
    <dgm:pt modelId="{27836C8D-E979-45EE-B4B5-694F062DC5E9}" type="parTrans" cxnId="{9CEE2723-994C-4613-8C43-2FED645E3487}">
      <dgm:prSet/>
      <dgm:spPr/>
      <dgm:t>
        <a:bodyPr/>
        <a:lstStyle/>
        <a:p>
          <a:endParaRPr lang="en-US" sz="1800"/>
        </a:p>
      </dgm:t>
    </dgm:pt>
    <dgm:pt modelId="{BFF64342-7720-4EA9-BB30-6BEFB9AF65DD}" type="sibTrans" cxnId="{9CEE2723-994C-4613-8C43-2FED645E3487}">
      <dgm:prSet/>
      <dgm:spPr/>
      <dgm:t>
        <a:bodyPr/>
        <a:lstStyle/>
        <a:p>
          <a:endParaRPr lang="en-US"/>
        </a:p>
      </dgm:t>
    </dgm:pt>
    <dgm:pt modelId="{257C0793-1D1A-4B22-BB8E-1017D4DEBB0A}">
      <dgm:prSet custT="1"/>
      <dgm:spPr/>
      <dgm:t>
        <a:bodyPr/>
        <a:lstStyle/>
        <a:p>
          <a:pPr>
            <a:lnSpc>
              <a:spcPct val="100000"/>
            </a:lnSpc>
          </a:pPr>
          <a:r>
            <a:rPr lang="en-US" sz="2600" dirty="0"/>
            <a:t>Implementation</a:t>
          </a:r>
        </a:p>
      </dgm:t>
    </dgm:pt>
    <dgm:pt modelId="{FFADCCFF-534E-4405-86F3-C13ECC41FAE1}" type="parTrans" cxnId="{327FA0CD-4C0E-4AAB-AAAA-F759A2E1BBB3}">
      <dgm:prSet/>
      <dgm:spPr/>
      <dgm:t>
        <a:bodyPr/>
        <a:lstStyle/>
        <a:p>
          <a:endParaRPr lang="en-US" sz="1800"/>
        </a:p>
      </dgm:t>
    </dgm:pt>
    <dgm:pt modelId="{F7957733-625E-4800-91CE-0B479DB69005}" type="sibTrans" cxnId="{327FA0CD-4C0E-4AAB-AAAA-F759A2E1BBB3}">
      <dgm:prSet/>
      <dgm:spPr/>
      <dgm:t>
        <a:bodyPr/>
        <a:lstStyle/>
        <a:p>
          <a:endParaRPr lang="en-US"/>
        </a:p>
      </dgm:t>
    </dgm:pt>
    <dgm:pt modelId="{212D58DF-7564-4FC9-960B-9587C4A83BD0}">
      <dgm:prSet custT="1"/>
      <dgm:spPr/>
      <dgm:t>
        <a:bodyPr/>
        <a:lstStyle/>
        <a:p>
          <a:pPr>
            <a:lnSpc>
              <a:spcPct val="100000"/>
            </a:lnSpc>
          </a:pPr>
          <a:r>
            <a:rPr lang="en-US" sz="2600" dirty="0"/>
            <a:t>How did we do it?</a:t>
          </a:r>
        </a:p>
      </dgm:t>
    </dgm:pt>
    <dgm:pt modelId="{225391DE-F254-493C-90F8-C913F92DA6A2}" type="parTrans" cxnId="{DE30A291-6AE5-445E-A416-D67B5B79C0BE}">
      <dgm:prSet/>
      <dgm:spPr/>
      <dgm:t>
        <a:bodyPr/>
        <a:lstStyle/>
        <a:p>
          <a:endParaRPr lang="en-US" sz="1800"/>
        </a:p>
      </dgm:t>
    </dgm:pt>
    <dgm:pt modelId="{F077947D-2B6C-4818-976A-549602AF36DD}" type="sibTrans" cxnId="{DE30A291-6AE5-445E-A416-D67B5B79C0BE}">
      <dgm:prSet/>
      <dgm:spPr/>
      <dgm:t>
        <a:bodyPr/>
        <a:lstStyle/>
        <a:p>
          <a:endParaRPr lang="en-US"/>
        </a:p>
      </dgm:t>
    </dgm:pt>
    <dgm:pt modelId="{45CEBAE3-D0E1-4E6C-9FDA-CB6A8776559D}" type="pres">
      <dgm:prSet presAssocID="{CD500D37-75E2-4D59-80ED-8C39D2D56BD2}" presName="root" presStyleCnt="0">
        <dgm:presLayoutVars>
          <dgm:dir/>
          <dgm:resizeHandles val="exact"/>
        </dgm:presLayoutVars>
      </dgm:prSet>
      <dgm:spPr/>
    </dgm:pt>
    <dgm:pt modelId="{6E7987FB-F540-431D-A41C-50F526D92B60}" type="pres">
      <dgm:prSet presAssocID="{DC0E9600-4E12-44D3-A657-6C8A65B2C154}" presName="compNode" presStyleCnt="0"/>
      <dgm:spPr/>
    </dgm:pt>
    <dgm:pt modelId="{E5E149BA-DFCA-4D8C-9150-F489BDCC30C8}" type="pres">
      <dgm:prSet presAssocID="{DC0E9600-4E12-44D3-A657-6C8A65B2C154}" presName="bgRect" presStyleLbl="bgShp" presStyleIdx="0" presStyleCnt="4"/>
      <dgm:spPr/>
    </dgm:pt>
    <dgm:pt modelId="{CAC72C6C-2F5A-4098-B8B3-7181FB515D2C}" type="pres">
      <dgm:prSet presAssocID="{DC0E9600-4E12-44D3-A657-6C8A65B2C154}"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Bar chart with solid fill"/>
        </a:ext>
      </dgm:extLst>
    </dgm:pt>
    <dgm:pt modelId="{435BBFC2-5166-4F3D-A663-3E143DE428A6}" type="pres">
      <dgm:prSet presAssocID="{DC0E9600-4E12-44D3-A657-6C8A65B2C154}" presName="spaceRect" presStyleCnt="0"/>
      <dgm:spPr/>
    </dgm:pt>
    <dgm:pt modelId="{F3E6AD21-320F-4558-8CB6-893BF2D20ACE}" type="pres">
      <dgm:prSet presAssocID="{DC0E9600-4E12-44D3-A657-6C8A65B2C154}" presName="parTx" presStyleLbl="revTx" presStyleIdx="0" presStyleCnt="8">
        <dgm:presLayoutVars>
          <dgm:chMax val="0"/>
          <dgm:chPref val="0"/>
        </dgm:presLayoutVars>
      </dgm:prSet>
      <dgm:spPr/>
    </dgm:pt>
    <dgm:pt modelId="{2D5436FF-CD8F-49B7-BC99-A908F42A00BB}" type="pres">
      <dgm:prSet presAssocID="{DC0E9600-4E12-44D3-A657-6C8A65B2C154}" presName="desTx" presStyleLbl="revTx" presStyleIdx="1" presStyleCnt="8" custScaleX="105268">
        <dgm:presLayoutVars/>
      </dgm:prSet>
      <dgm:spPr/>
    </dgm:pt>
    <dgm:pt modelId="{2ABA5CE8-6AA7-4B1A-BFFA-01ED1F19C0D5}" type="pres">
      <dgm:prSet presAssocID="{4E314CF0-30BB-47FB-B8EA-3E5AFEEB9A8E}" presName="sibTrans" presStyleCnt="0"/>
      <dgm:spPr/>
    </dgm:pt>
    <dgm:pt modelId="{442D4E97-8481-442A-95F0-4E5564093E65}" type="pres">
      <dgm:prSet presAssocID="{001D4A60-7572-483C-BAD4-4C79F9A73E54}" presName="compNode" presStyleCnt="0"/>
      <dgm:spPr/>
    </dgm:pt>
    <dgm:pt modelId="{5D03E8DB-3BEC-4487-8F14-230693C419EF}" type="pres">
      <dgm:prSet presAssocID="{001D4A60-7572-483C-BAD4-4C79F9A73E54}" presName="bgRect" presStyleLbl="bgShp" presStyleIdx="1" presStyleCnt="4"/>
      <dgm:spPr/>
    </dgm:pt>
    <dgm:pt modelId="{5C76D625-0DBD-4D4D-9BAA-0FA7CFF1BF38}" type="pres">
      <dgm:prSet presAssocID="{001D4A60-7572-483C-BAD4-4C79F9A73E54}"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Research with solid fill"/>
        </a:ext>
      </dgm:extLst>
    </dgm:pt>
    <dgm:pt modelId="{46B916D1-548B-4689-9E44-F4D17CE65E03}" type="pres">
      <dgm:prSet presAssocID="{001D4A60-7572-483C-BAD4-4C79F9A73E54}" presName="spaceRect" presStyleCnt="0"/>
      <dgm:spPr/>
    </dgm:pt>
    <dgm:pt modelId="{DD0E8C49-EBEC-42A2-B1AF-E1DC5253DAA3}" type="pres">
      <dgm:prSet presAssocID="{001D4A60-7572-483C-BAD4-4C79F9A73E54}" presName="parTx" presStyleLbl="revTx" presStyleIdx="2" presStyleCnt="8">
        <dgm:presLayoutVars>
          <dgm:chMax val="0"/>
          <dgm:chPref val="0"/>
        </dgm:presLayoutVars>
      </dgm:prSet>
      <dgm:spPr/>
    </dgm:pt>
    <dgm:pt modelId="{9941A27D-4987-49A4-ACA0-D2393F0B8B57}" type="pres">
      <dgm:prSet presAssocID="{001D4A60-7572-483C-BAD4-4C79F9A73E54}" presName="desTx" presStyleLbl="revTx" presStyleIdx="3" presStyleCnt="8" custScaleX="105268">
        <dgm:presLayoutVars/>
      </dgm:prSet>
      <dgm:spPr/>
    </dgm:pt>
    <dgm:pt modelId="{309F6898-3B75-44B1-A047-6722FE4ABE68}" type="pres">
      <dgm:prSet presAssocID="{5A5C80F1-953C-405C-B7CB-355509E0A1CE}" presName="sibTrans" presStyleCnt="0"/>
      <dgm:spPr/>
    </dgm:pt>
    <dgm:pt modelId="{C6F4DEEC-9538-4B3D-8483-87E9B3A5BEB4}" type="pres">
      <dgm:prSet presAssocID="{9A75CC11-4B15-4EC1-8A71-2EDC29996594}" presName="compNode" presStyleCnt="0"/>
      <dgm:spPr/>
    </dgm:pt>
    <dgm:pt modelId="{C0F40A7D-A0FF-4DD0-AE70-AF5CC0C3944C}" type="pres">
      <dgm:prSet presAssocID="{9A75CC11-4B15-4EC1-8A71-2EDC29996594}" presName="bgRect" presStyleLbl="bgShp" presStyleIdx="2" presStyleCnt="4"/>
      <dgm:spPr/>
    </dgm:pt>
    <dgm:pt modelId="{F20F48D9-1880-4EA7-A0F3-E23D37623576}" type="pres">
      <dgm:prSet presAssocID="{9A75CC11-4B15-4EC1-8A71-2EDC29996594}"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List with solid fill"/>
        </a:ext>
      </dgm:extLst>
    </dgm:pt>
    <dgm:pt modelId="{09BA8A54-BE22-4842-823D-A702D9555204}" type="pres">
      <dgm:prSet presAssocID="{9A75CC11-4B15-4EC1-8A71-2EDC29996594}" presName="spaceRect" presStyleCnt="0"/>
      <dgm:spPr/>
    </dgm:pt>
    <dgm:pt modelId="{7A119AE3-52BB-405F-996D-5203810FF12B}" type="pres">
      <dgm:prSet presAssocID="{9A75CC11-4B15-4EC1-8A71-2EDC29996594}" presName="parTx" presStyleLbl="revTx" presStyleIdx="4" presStyleCnt="8">
        <dgm:presLayoutVars>
          <dgm:chMax val="0"/>
          <dgm:chPref val="0"/>
        </dgm:presLayoutVars>
      </dgm:prSet>
      <dgm:spPr/>
    </dgm:pt>
    <dgm:pt modelId="{1A1555AA-C025-4D90-838C-14BC6794E59D}" type="pres">
      <dgm:prSet presAssocID="{9A75CC11-4B15-4EC1-8A71-2EDC29996594}" presName="desTx" presStyleLbl="revTx" presStyleIdx="5" presStyleCnt="8" custScaleX="105268">
        <dgm:presLayoutVars/>
      </dgm:prSet>
      <dgm:spPr/>
    </dgm:pt>
    <dgm:pt modelId="{69CF3261-C1FD-4468-8FA2-BB6E63E1FFEA}" type="pres">
      <dgm:prSet presAssocID="{BD70619A-4BCA-4BC9-BED5-8861A2415235}" presName="sibTrans" presStyleCnt="0"/>
      <dgm:spPr/>
    </dgm:pt>
    <dgm:pt modelId="{8B138846-2A4F-4670-A944-77C6BD79D420}" type="pres">
      <dgm:prSet presAssocID="{257C0793-1D1A-4B22-BB8E-1017D4DEBB0A}" presName="compNode" presStyleCnt="0"/>
      <dgm:spPr/>
    </dgm:pt>
    <dgm:pt modelId="{8C6DF571-7056-4786-B46B-161117869F8F}" type="pres">
      <dgm:prSet presAssocID="{257C0793-1D1A-4B22-BB8E-1017D4DEBB0A}" presName="bgRect" presStyleLbl="bgShp" presStyleIdx="3" presStyleCnt="4"/>
      <dgm:spPr/>
    </dgm:pt>
    <dgm:pt modelId="{7BFC27FD-3C7B-41FB-AC64-9BD50C71B81D}" type="pres">
      <dgm:prSet presAssocID="{257C0793-1D1A-4B22-BB8E-1017D4DEBB0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Group of men with solid fill"/>
        </a:ext>
      </dgm:extLst>
    </dgm:pt>
    <dgm:pt modelId="{E7EAD2E2-7465-41D5-9CD7-18BD1A19619A}" type="pres">
      <dgm:prSet presAssocID="{257C0793-1D1A-4B22-BB8E-1017D4DEBB0A}" presName="spaceRect" presStyleCnt="0"/>
      <dgm:spPr/>
    </dgm:pt>
    <dgm:pt modelId="{DA317507-91E9-43DF-9F18-A641BE7827BC}" type="pres">
      <dgm:prSet presAssocID="{257C0793-1D1A-4B22-BB8E-1017D4DEBB0A}" presName="parTx" presStyleLbl="revTx" presStyleIdx="6" presStyleCnt="8">
        <dgm:presLayoutVars>
          <dgm:chMax val="0"/>
          <dgm:chPref val="0"/>
        </dgm:presLayoutVars>
      </dgm:prSet>
      <dgm:spPr/>
    </dgm:pt>
    <dgm:pt modelId="{F426248E-5F24-4359-8189-71B15B39B051}" type="pres">
      <dgm:prSet presAssocID="{257C0793-1D1A-4B22-BB8E-1017D4DEBB0A}" presName="desTx" presStyleLbl="revTx" presStyleIdx="7" presStyleCnt="8" custScaleX="105268">
        <dgm:presLayoutVars/>
      </dgm:prSet>
      <dgm:spPr/>
    </dgm:pt>
  </dgm:ptLst>
  <dgm:cxnLst>
    <dgm:cxn modelId="{9D751208-406C-EA45-B0C9-62C4C5A695B8}" type="presOf" srcId="{9A75CC11-4B15-4EC1-8A71-2EDC29996594}" destId="{7A119AE3-52BB-405F-996D-5203810FF12B}" srcOrd="0" destOrd="0" presId="urn:microsoft.com/office/officeart/2018/2/layout/IconVerticalSolidList"/>
    <dgm:cxn modelId="{91269C13-55CD-AB47-8501-B3094C1DE445}" type="presOf" srcId="{DC0E9600-4E12-44D3-A657-6C8A65B2C154}" destId="{F3E6AD21-320F-4558-8CB6-893BF2D20ACE}" srcOrd="0" destOrd="0" presId="urn:microsoft.com/office/officeart/2018/2/layout/IconVerticalSolidList"/>
    <dgm:cxn modelId="{9CEE2723-994C-4613-8C43-2FED645E3487}" srcId="{9A75CC11-4B15-4EC1-8A71-2EDC29996594}" destId="{F63ACA74-D91A-45E3-A745-D1671579F51B}" srcOrd="0" destOrd="0" parTransId="{27836C8D-E979-45EE-B4B5-694F062DC5E9}" sibTransId="{BFF64342-7720-4EA9-BB30-6BEFB9AF65DD}"/>
    <dgm:cxn modelId="{9B15F428-A9C1-8840-B83C-0F3A18353AC6}" type="presOf" srcId="{212D58DF-7564-4FC9-960B-9587C4A83BD0}" destId="{F426248E-5F24-4359-8189-71B15B39B051}" srcOrd="0" destOrd="0" presId="urn:microsoft.com/office/officeart/2018/2/layout/IconVerticalSolidList"/>
    <dgm:cxn modelId="{01324B31-694F-4794-B968-3BFCF96B9142}" srcId="{001D4A60-7572-483C-BAD4-4C79F9A73E54}" destId="{A83B1882-0353-4934-A6E0-38E436960910}" srcOrd="0" destOrd="0" parTransId="{2556867B-3CCF-4AEB-8947-97C3438546FD}" sibTransId="{55511E19-3B32-4630-BD58-7239C392A683}"/>
    <dgm:cxn modelId="{B5199D5C-D22B-4A4F-B103-0CC7E9D1E569}" type="presOf" srcId="{CD500D37-75E2-4D59-80ED-8C39D2D56BD2}" destId="{45CEBAE3-D0E1-4E6C-9FDA-CB6A8776559D}" srcOrd="0" destOrd="0" presId="urn:microsoft.com/office/officeart/2018/2/layout/IconVerticalSolidList"/>
    <dgm:cxn modelId="{74620268-DC42-4026-8939-F4E95EDE75A8}" srcId="{CD500D37-75E2-4D59-80ED-8C39D2D56BD2}" destId="{9A75CC11-4B15-4EC1-8A71-2EDC29996594}" srcOrd="2" destOrd="0" parTransId="{3CFD7D7C-F18B-4AB0-BBDB-48103F29E0DA}" sibTransId="{BD70619A-4BCA-4BC9-BED5-8861A2415235}"/>
    <dgm:cxn modelId="{0E49D457-5A1D-4CB3-9514-7E17376D1AB9}" srcId="{DC0E9600-4E12-44D3-A657-6C8A65B2C154}" destId="{7EDFC5BA-AD46-4FD4-96FB-CB80351DBD65}" srcOrd="0" destOrd="0" parTransId="{BC8FD28D-F36E-4D3B-A333-462A79BA5210}" sibTransId="{65CD1601-E052-4800-A00F-66DE544A3031}"/>
    <dgm:cxn modelId="{DE30A291-6AE5-445E-A416-D67B5B79C0BE}" srcId="{257C0793-1D1A-4B22-BB8E-1017D4DEBB0A}" destId="{212D58DF-7564-4FC9-960B-9587C4A83BD0}" srcOrd="0" destOrd="0" parTransId="{225391DE-F254-493C-90F8-C913F92DA6A2}" sibTransId="{F077947D-2B6C-4818-976A-549602AF36DD}"/>
    <dgm:cxn modelId="{FE36B8B0-AE5E-6443-A2DF-1ACFB23FB3CE}" type="presOf" srcId="{A83B1882-0353-4934-A6E0-38E436960910}" destId="{9941A27D-4987-49A4-ACA0-D2393F0B8B57}" srcOrd="0" destOrd="0" presId="urn:microsoft.com/office/officeart/2018/2/layout/IconVerticalSolidList"/>
    <dgm:cxn modelId="{E0AEC8B1-9B93-1149-AF27-77DF0FF3990C}" type="presOf" srcId="{257C0793-1D1A-4B22-BB8E-1017D4DEBB0A}" destId="{DA317507-91E9-43DF-9F18-A641BE7827BC}" srcOrd="0" destOrd="0" presId="urn:microsoft.com/office/officeart/2018/2/layout/IconVerticalSolidList"/>
    <dgm:cxn modelId="{7C79A6B7-3D58-4088-98E7-F208D3F7F141}" srcId="{CD500D37-75E2-4D59-80ED-8C39D2D56BD2}" destId="{001D4A60-7572-483C-BAD4-4C79F9A73E54}" srcOrd="1" destOrd="0" parTransId="{1E9C2206-7666-40D3-91E1-9C3B03106950}" sibTransId="{5A5C80F1-953C-405C-B7CB-355509E0A1CE}"/>
    <dgm:cxn modelId="{327FA0CD-4C0E-4AAB-AAAA-F759A2E1BBB3}" srcId="{CD500D37-75E2-4D59-80ED-8C39D2D56BD2}" destId="{257C0793-1D1A-4B22-BB8E-1017D4DEBB0A}" srcOrd="3" destOrd="0" parTransId="{FFADCCFF-534E-4405-86F3-C13ECC41FAE1}" sibTransId="{F7957733-625E-4800-91CE-0B479DB69005}"/>
    <dgm:cxn modelId="{108FD7D5-8A23-9D45-9F30-764020EF87C4}" type="presOf" srcId="{001D4A60-7572-483C-BAD4-4C79F9A73E54}" destId="{DD0E8C49-EBEC-42A2-B1AF-E1DC5253DAA3}" srcOrd="0" destOrd="0" presId="urn:microsoft.com/office/officeart/2018/2/layout/IconVerticalSolidList"/>
    <dgm:cxn modelId="{F122ADDC-310B-4E71-B7E9-50E71677911F}" srcId="{CD500D37-75E2-4D59-80ED-8C39D2D56BD2}" destId="{DC0E9600-4E12-44D3-A657-6C8A65B2C154}" srcOrd="0" destOrd="0" parTransId="{90C088D2-29E6-43F6-AB0B-DAC26FB081F3}" sibTransId="{4E314CF0-30BB-47FB-B8EA-3E5AFEEB9A8E}"/>
    <dgm:cxn modelId="{8BF65BEA-D1EE-484C-BF60-C49C3ED8D35D}" type="presOf" srcId="{F63ACA74-D91A-45E3-A745-D1671579F51B}" destId="{1A1555AA-C025-4D90-838C-14BC6794E59D}" srcOrd="0" destOrd="0" presId="urn:microsoft.com/office/officeart/2018/2/layout/IconVerticalSolidList"/>
    <dgm:cxn modelId="{38902FF5-2813-684A-B38F-D33D220058CC}" type="presOf" srcId="{7EDFC5BA-AD46-4FD4-96FB-CB80351DBD65}" destId="{2D5436FF-CD8F-49B7-BC99-A908F42A00BB}" srcOrd="0" destOrd="0" presId="urn:microsoft.com/office/officeart/2018/2/layout/IconVerticalSolidList"/>
    <dgm:cxn modelId="{14679C32-F0C7-AC47-8CED-198449E62BB0}" type="presParOf" srcId="{45CEBAE3-D0E1-4E6C-9FDA-CB6A8776559D}" destId="{6E7987FB-F540-431D-A41C-50F526D92B60}" srcOrd="0" destOrd="0" presId="urn:microsoft.com/office/officeart/2018/2/layout/IconVerticalSolidList"/>
    <dgm:cxn modelId="{105CC4A6-E8D7-BC4F-BFE7-2BD25E22D5C9}" type="presParOf" srcId="{6E7987FB-F540-431D-A41C-50F526D92B60}" destId="{E5E149BA-DFCA-4D8C-9150-F489BDCC30C8}" srcOrd="0" destOrd="0" presId="urn:microsoft.com/office/officeart/2018/2/layout/IconVerticalSolidList"/>
    <dgm:cxn modelId="{5A3EE4D9-AA6D-D54C-831D-048C6441E1EE}" type="presParOf" srcId="{6E7987FB-F540-431D-A41C-50F526D92B60}" destId="{CAC72C6C-2F5A-4098-B8B3-7181FB515D2C}" srcOrd="1" destOrd="0" presId="urn:microsoft.com/office/officeart/2018/2/layout/IconVerticalSolidList"/>
    <dgm:cxn modelId="{FF7E61D1-F9FE-DB4F-82FF-A8C9FB72AA17}" type="presParOf" srcId="{6E7987FB-F540-431D-A41C-50F526D92B60}" destId="{435BBFC2-5166-4F3D-A663-3E143DE428A6}" srcOrd="2" destOrd="0" presId="urn:microsoft.com/office/officeart/2018/2/layout/IconVerticalSolidList"/>
    <dgm:cxn modelId="{6C328851-5F0E-124A-8261-9288F9EB03A8}" type="presParOf" srcId="{6E7987FB-F540-431D-A41C-50F526D92B60}" destId="{F3E6AD21-320F-4558-8CB6-893BF2D20ACE}" srcOrd="3" destOrd="0" presId="urn:microsoft.com/office/officeart/2018/2/layout/IconVerticalSolidList"/>
    <dgm:cxn modelId="{169112BD-E3A5-7444-92F7-8AB1BF1D1FB2}" type="presParOf" srcId="{6E7987FB-F540-431D-A41C-50F526D92B60}" destId="{2D5436FF-CD8F-49B7-BC99-A908F42A00BB}" srcOrd="4" destOrd="0" presId="urn:microsoft.com/office/officeart/2018/2/layout/IconVerticalSolidList"/>
    <dgm:cxn modelId="{D0C3D0E4-CC60-774D-A18B-3C40B48F0C94}" type="presParOf" srcId="{45CEBAE3-D0E1-4E6C-9FDA-CB6A8776559D}" destId="{2ABA5CE8-6AA7-4B1A-BFFA-01ED1F19C0D5}" srcOrd="1" destOrd="0" presId="urn:microsoft.com/office/officeart/2018/2/layout/IconVerticalSolidList"/>
    <dgm:cxn modelId="{F4113185-2B3C-1547-8D70-F327169CBDA6}" type="presParOf" srcId="{45CEBAE3-D0E1-4E6C-9FDA-CB6A8776559D}" destId="{442D4E97-8481-442A-95F0-4E5564093E65}" srcOrd="2" destOrd="0" presId="urn:microsoft.com/office/officeart/2018/2/layout/IconVerticalSolidList"/>
    <dgm:cxn modelId="{76007121-D410-2C4C-A721-2B4BF2FD3BC1}" type="presParOf" srcId="{442D4E97-8481-442A-95F0-4E5564093E65}" destId="{5D03E8DB-3BEC-4487-8F14-230693C419EF}" srcOrd="0" destOrd="0" presId="urn:microsoft.com/office/officeart/2018/2/layout/IconVerticalSolidList"/>
    <dgm:cxn modelId="{5027CB57-87E7-5243-87D5-23A7FE13D7C8}" type="presParOf" srcId="{442D4E97-8481-442A-95F0-4E5564093E65}" destId="{5C76D625-0DBD-4D4D-9BAA-0FA7CFF1BF38}" srcOrd="1" destOrd="0" presId="urn:microsoft.com/office/officeart/2018/2/layout/IconVerticalSolidList"/>
    <dgm:cxn modelId="{52F0BA28-1DC9-4544-BA77-600F68E6D6E5}" type="presParOf" srcId="{442D4E97-8481-442A-95F0-4E5564093E65}" destId="{46B916D1-548B-4689-9E44-F4D17CE65E03}" srcOrd="2" destOrd="0" presId="urn:microsoft.com/office/officeart/2018/2/layout/IconVerticalSolidList"/>
    <dgm:cxn modelId="{623EE2A3-05E8-4242-B8AA-BE27152B8A7D}" type="presParOf" srcId="{442D4E97-8481-442A-95F0-4E5564093E65}" destId="{DD0E8C49-EBEC-42A2-B1AF-E1DC5253DAA3}" srcOrd="3" destOrd="0" presId="urn:microsoft.com/office/officeart/2018/2/layout/IconVerticalSolidList"/>
    <dgm:cxn modelId="{B6FAE562-08EE-B24C-B345-C12410D22CD6}" type="presParOf" srcId="{442D4E97-8481-442A-95F0-4E5564093E65}" destId="{9941A27D-4987-49A4-ACA0-D2393F0B8B57}" srcOrd="4" destOrd="0" presId="urn:microsoft.com/office/officeart/2018/2/layout/IconVerticalSolidList"/>
    <dgm:cxn modelId="{CDEA9961-75FA-894C-9377-313AF7D6CF4D}" type="presParOf" srcId="{45CEBAE3-D0E1-4E6C-9FDA-CB6A8776559D}" destId="{309F6898-3B75-44B1-A047-6722FE4ABE68}" srcOrd="3" destOrd="0" presId="urn:microsoft.com/office/officeart/2018/2/layout/IconVerticalSolidList"/>
    <dgm:cxn modelId="{5B29F6FF-7A11-AB41-9C93-8CBEB1CB5F38}" type="presParOf" srcId="{45CEBAE3-D0E1-4E6C-9FDA-CB6A8776559D}" destId="{C6F4DEEC-9538-4B3D-8483-87E9B3A5BEB4}" srcOrd="4" destOrd="0" presId="urn:microsoft.com/office/officeart/2018/2/layout/IconVerticalSolidList"/>
    <dgm:cxn modelId="{6096A9C0-F75B-8C42-ADBE-DA6EE942B367}" type="presParOf" srcId="{C6F4DEEC-9538-4B3D-8483-87E9B3A5BEB4}" destId="{C0F40A7D-A0FF-4DD0-AE70-AF5CC0C3944C}" srcOrd="0" destOrd="0" presId="urn:microsoft.com/office/officeart/2018/2/layout/IconVerticalSolidList"/>
    <dgm:cxn modelId="{EA6B756B-AA4B-334D-B785-671117BB73EC}" type="presParOf" srcId="{C6F4DEEC-9538-4B3D-8483-87E9B3A5BEB4}" destId="{F20F48D9-1880-4EA7-A0F3-E23D37623576}" srcOrd="1" destOrd="0" presId="urn:microsoft.com/office/officeart/2018/2/layout/IconVerticalSolidList"/>
    <dgm:cxn modelId="{B103A621-89EF-D94A-9452-DA6DCC4917D8}" type="presParOf" srcId="{C6F4DEEC-9538-4B3D-8483-87E9B3A5BEB4}" destId="{09BA8A54-BE22-4842-823D-A702D9555204}" srcOrd="2" destOrd="0" presId="urn:microsoft.com/office/officeart/2018/2/layout/IconVerticalSolidList"/>
    <dgm:cxn modelId="{F8897D5F-5D63-CD4F-A403-7FA055153862}" type="presParOf" srcId="{C6F4DEEC-9538-4B3D-8483-87E9B3A5BEB4}" destId="{7A119AE3-52BB-405F-996D-5203810FF12B}" srcOrd="3" destOrd="0" presId="urn:microsoft.com/office/officeart/2018/2/layout/IconVerticalSolidList"/>
    <dgm:cxn modelId="{B38D81A4-FD7E-D446-8E04-FDE9F422F4F5}" type="presParOf" srcId="{C6F4DEEC-9538-4B3D-8483-87E9B3A5BEB4}" destId="{1A1555AA-C025-4D90-838C-14BC6794E59D}" srcOrd="4" destOrd="0" presId="urn:microsoft.com/office/officeart/2018/2/layout/IconVerticalSolidList"/>
    <dgm:cxn modelId="{6210FBC7-F4FF-C146-A641-964DEF2C0001}" type="presParOf" srcId="{45CEBAE3-D0E1-4E6C-9FDA-CB6A8776559D}" destId="{69CF3261-C1FD-4468-8FA2-BB6E63E1FFEA}" srcOrd="5" destOrd="0" presId="urn:microsoft.com/office/officeart/2018/2/layout/IconVerticalSolidList"/>
    <dgm:cxn modelId="{AC874E90-4D0F-8146-B69E-2EE78D35BBA1}" type="presParOf" srcId="{45CEBAE3-D0E1-4E6C-9FDA-CB6A8776559D}" destId="{8B138846-2A4F-4670-A944-77C6BD79D420}" srcOrd="6" destOrd="0" presId="urn:microsoft.com/office/officeart/2018/2/layout/IconVerticalSolidList"/>
    <dgm:cxn modelId="{63F1E96C-7C5F-0848-869E-89C2B7C3A91B}" type="presParOf" srcId="{8B138846-2A4F-4670-A944-77C6BD79D420}" destId="{8C6DF571-7056-4786-B46B-161117869F8F}" srcOrd="0" destOrd="0" presId="urn:microsoft.com/office/officeart/2018/2/layout/IconVerticalSolidList"/>
    <dgm:cxn modelId="{EC8DAE49-8BE3-AB4F-A5DD-322F9942410D}" type="presParOf" srcId="{8B138846-2A4F-4670-A944-77C6BD79D420}" destId="{7BFC27FD-3C7B-41FB-AC64-9BD50C71B81D}" srcOrd="1" destOrd="0" presId="urn:microsoft.com/office/officeart/2018/2/layout/IconVerticalSolidList"/>
    <dgm:cxn modelId="{E841A680-3150-1441-A543-59E6190CE6E4}" type="presParOf" srcId="{8B138846-2A4F-4670-A944-77C6BD79D420}" destId="{E7EAD2E2-7465-41D5-9CD7-18BD1A19619A}" srcOrd="2" destOrd="0" presId="urn:microsoft.com/office/officeart/2018/2/layout/IconVerticalSolidList"/>
    <dgm:cxn modelId="{009DD230-2962-9B4E-AEBC-EE7801C320F5}" type="presParOf" srcId="{8B138846-2A4F-4670-A944-77C6BD79D420}" destId="{DA317507-91E9-43DF-9F18-A641BE7827BC}" srcOrd="3" destOrd="0" presId="urn:microsoft.com/office/officeart/2018/2/layout/IconVerticalSolidList"/>
    <dgm:cxn modelId="{75CB9C57-321C-4145-B00A-B39EBA8A4BE4}" type="presParOf" srcId="{8B138846-2A4F-4670-A944-77C6BD79D420}" destId="{F426248E-5F24-4359-8189-71B15B39B051}" srcOrd="4"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E149BA-DFCA-4D8C-9150-F489BDCC30C8}">
      <dsp:nvSpPr>
        <dsp:cNvPr id="0" name=""/>
        <dsp:cNvSpPr/>
      </dsp:nvSpPr>
      <dsp:spPr>
        <a:xfrm>
          <a:off x="-38512" y="9550"/>
          <a:ext cx="7728267" cy="10669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C72C6C-2F5A-4098-B8B3-7181FB515D2C}">
      <dsp:nvSpPr>
        <dsp:cNvPr id="0" name=""/>
        <dsp:cNvSpPr/>
      </dsp:nvSpPr>
      <dsp:spPr>
        <a:xfrm>
          <a:off x="284253" y="249623"/>
          <a:ext cx="586846" cy="586846"/>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3E6AD21-320F-4558-8CB6-893BF2D20ACE}">
      <dsp:nvSpPr>
        <dsp:cNvPr id="0" name=""/>
        <dsp:cNvSpPr/>
      </dsp:nvSpPr>
      <dsp:spPr>
        <a:xfrm>
          <a:off x="1193866" y="9550"/>
          <a:ext cx="3477720"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Surveillance</a:t>
          </a:r>
        </a:p>
      </dsp:txBody>
      <dsp:txXfrm>
        <a:off x="1193866" y="9550"/>
        <a:ext cx="3477720" cy="1066994"/>
      </dsp:txXfrm>
    </dsp:sp>
    <dsp:sp modelId="{2D5436FF-CD8F-49B7-BC99-A908F42A00BB}">
      <dsp:nvSpPr>
        <dsp:cNvPr id="0" name=""/>
        <dsp:cNvSpPr/>
      </dsp:nvSpPr>
      <dsp:spPr>
        <a:xfrm>
          <a:off x="4592151" y="9550"/>
          <a:ext cx="3174627"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What is the problem?</a:t>
          </a:r>
        </a:p>
      </dsp:txBody>
      <dsp:txXfrm>
        <a:off x="4592151" y="9550"/>
        <a:ext cx="3174627" cy="1066994"/>
      </dsp:txXfrm>
    </dsp:sp>
    <dsp:sp modelId="{5D03E8DB-3BEC-4487-8F14-230693C419EF}">
      <dsp:nvSpPr>
        <dsp:cNvPr id="0" name=""/>
        <dsp:cNvSpPr/>
      </dsp:nvSpPr>
      <dsp:spPr>
        <a:xfrm>
          <a:off x="-38512" y="1343293"/>
          <a:ext cx="7728267" cy="10669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76D625-0DBD-4D4D-9BAA-0FA7CFF1BF38}">
      <dsp:nvSpPr>
        <dsp:cNvPr id="0" name=""/>
        <dsp:cNvSpPr/>
      </dsp:nvSpPr>
      <dsp:spPr>
        <a:xfrm>
          <a:off x="284253" y="1583366"/>
          <a:ext cx="586846" cy="586846"/>
        </a:xfrm>
        <a:prstGeom prst="rect">
          <a:avLst/>
        </a:prstGeom>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D0E8C49-EBEC-42A2-B1AF-E1DC5253DAA3}">
      <dsp:nvSpPr>
        <dsp:cNvPr id="0" name=""/>
        <dsp:cNvSpPr/>
      </dsp:nvSpPr>
      <dsp:spPr>
        <a:xfrm>
          <a:off x="1193866" y="1343293"/>
          <a:ext cx="3477720"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Risk Factor Identification</a:t>
          </a:r>
        </a:p>
      </dsp:txBody>
      <dsp:txXfrm>
        <a:off x="1193866" y="1343293"/>
        <a:ext cx="3477720" cy="1066994"/>
      </dsp:txXfrm>
    </dsp:sp>
    <dsp:sp modelId="{9941A27D-4987-49A4-ACA0-D2393F0B8B57}">
      <dsp:nvSpPr>
        <dsp:cNvPr id="0" name=""/>
        <dsp:cNvSpPr/>
      </dsp:nvSpPr>
      <dsp:spPr>
        <a:xfrm>
          <a:off x="4592151" y="1343293"/>
          <a:ext cx="3174627"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What is the cause?</a:t>
          </a:r>
        </a:p>
      </dsp:txBody>
      <dsp:txXfrm>
        <a:off x="4592151" y="1343293"/>
        <a:ext cx="3174627" cy="1066994"/>
      </dsp:txXfrm>
    </dsp:sp>
    <dsp:sp modelId="{C0F40A7D-A0FF-4DD0-AE70-AF5CC0C3944C}">
      <dsp:nvSpPr>
        <dsp:cNvPr id="0" name=""/>
        <dsp:cNvSpPr/>
      </dsp:nvSpPr>
      <dsp:spPr>
        <a:xfrm>
          <a:off x="-38512" y="2677036"/>
          <a:ext cx="7728267" cy="10669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0F48D9-1880-4EA7-A0F3-E23D37623576}">
      <dsp:nvSpPr>
        <dsp:cNvPr id="0" name=""/>
        <dsp:cNvSpPr/>
      </dsp:nvSpPr>
      <dsp:spPr>
        <a:xfrm>
          <a:off x="284253" y="2917110"/>
          <a:ext cx="586846" cy="586846"/>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A119AE3-52BB-405F-996D-5203810FF12B}">
      <dsp:nvSpPr>
        <dsp:cNvPr id="0" name=""/>
        <dsp:cNvSpPr/>
      </dsp:nvSpPr>
      <dsp:spPr>
        <a:xfrm>
          <a:off x="1193866" y="2677036"/>
          <a:ext cx="3477720"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Intervention</a:t>
          </a:r>
        </a:p>
      </dsp:txBody>
      <dsp:txXfrm>
        <a:off x="1193866" y="2677036"/>
        <a:ext cx="3477720" cy="1066994"/>
      </dsp:txXfrm>
    </dsp:sp>
    <dsp:sp modelId="{1A1555AA-C025-4D90-838C-14BC6794E59D}">
      <dsp:nvSpPr>
        <dsp:cNvPr id="0" name=""/>
        <dsp:cNvSpPr/>
      </dsp:nvSpPr>
      <dsp:spPr>
        <a:xfrm>
          <a:off x="4592151" y="2677036"/>
          <a:ext cx="3174627"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What works?</a:t>
          </a:r>
        </a:p>
      </dsp:txBody>
      <dsp:txXfrm>
        <a:off x="4592151" y="2677036"/>
        <a:ext cx="3174627" cy="1066994"/>
      </dsp:txXfrm>
    </dsp:sp>
    <dsp:sp modelId="{8C6DF571-7056-4786-B46B-161117869F8F}">
      <dsp:nvSpPr>
        <dsp:cNvPr id="0" name=""/>
        <dsp:cNvSpPr/>
      </dsp:nvSpPr>
      <dsp:spPr>
        <a:xfrm>
          <a:off x="-38512" y="4010779"/>
          <a:ext cx="7728267" cy="106699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FC27FD-3C7B-41FB-AC64-9BD50C71B81D}">
      <dsp:nvSpPr>
        <dsp:cNvPr id="0" name=""/>
        <dsp:cNvSpPr/>
      </dsp:nvSpPr>
      <dsp:spPr>
        <a:xfrm>
          <a:off x="284253" y="4250853"/>
          <a:ext cx="586846" cy="586846"/>
        </a:xfrm>
        <a:prstGeom prst="rect">
          <a:avLst/>
        </a:prstGeom>
        <a:blipFill>
          <a:blip xmlns:r="http://schemas.openxmlformats.org/officeDocument/2006/relationships" r:embed="rId7">
            <a:extLst>
              <a:ext uri="{28A0092B-C50C-407E-A947-70E740481C1C}">
                <a14:useLocalDpi xmlns:a14="http://schemas.microsoft.com/office/drawing/2010/main"/>
              </a:ext>
              <a:ext uri="{96DAC541-7B7A-43D3-8B79-37D633B846F1}">
                <asvg:svgBlip xmlns:asvg="http://schemas.microsoft.com/office/drawing/2016/SVG/main" r:embed="rId8"/>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A317507-91E9-43DF-9F18-A641BE7827BC}">
      <dsp:nvSpPr>
        <dsp:cNvPr id="0" name=""/>
        <dsp:cNvSpPr/>
      </dsp:nvSpPr>
      <dsp:spPr>
        <a:xfrm>
          <a:off x="1193866" y="4010779"/>
          <a:ext cx="3477720"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Implementation</a:t>
          </a:r>
        </a:p>
      </dsp:txBody>
      <dsp:txXfrm>
        <a:off x="1193866" y="4010779"/>
        <a:ext cx="3477720" cy="1066994"/>
      </dsp:txXfrm>
    </dsp:sp>
    <dsp:sp modelId="{F426248E-5F24-4359-8189-71B15B39B051}">
      <dsp:nvSpPr>
        <dsp:cNvPr id="0" name=""/>
        <dsp:cNvSpPr/>
      </dsp:nvSpPr>
      <dsp:spPr>
        <a:xfrm>
          <a:off x="4592151" y="4010779"/>
          <a:ext cx="3174627" cy="10669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2924" tIns="112924" rIns="112924" bIns="112924" numCol="1" spcCol="1270" anchor="ctr" anchorCtr="0">
          <a:noAutofit/>
        </a:bodyPr>
        <a:lstStyle/>
        <a:p>
          <a:pPr marL="0" lvl="0" indent="0" algn="l" defTabSz="1155700">
            <a:lnSpc>
              <a:spcPct val="100000"/>
            </a:lnSpc>
            <a:spcBef>
              <a:spcPct val="0"/>
            </a:spcBef>
            <a:spcAft>
              <a:spcPct val="35000"/>
            </a:spcAft>
            <a:buNone/>
          </a:pPr>
          <a:r>
            <a:rPr lang="en-US" sz="2600" kern="1200" dirty="0"/>
            <a:t>How did we do it?</a:t>
          </a:r>
        </a:p>
      </dsp:txBody>
      <dsp:txXfrm>
        <a:off x="4592151" y="4010779"/>
        <a:ext cx="3174627" cy="106699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DB490C-EE19-3543-9F7A-2657609D31CD}" type="datetimeFigureOut">
              <a:rPr lang="en-US" smtClean="0"/>
              <a:t>12/23/2024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F3CA22-E8E8-4840-A74B-7C5B22B8ED21}" type="slidenum">
              <a:rPr lang="en-US" smtClean="0"/>
              <a:t>‹#›</a:t>
            </a:fld>
            <a:endParaRPr lang="en-US"/>
          </a:p>
        </p:txBody>
      </p:sp>
    </p:spTree>
    <p:extLst>
      <p:ext uri="{BB962C8B-B14F-4D97-AF65-F5344CB8AC3E}">
        <p14:creationId xmlns:p14="http://schemas.microsoft.com/office/powerpoint/2010/main" val="2414592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cdc.gov/museum/education/lesson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cdc.gov/eis/index.html"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cdc.gov/mobile/applications/sto/web-app.html"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least 3,000 years ago, the variola virus (smallpox virus) emerged and began causing illness and deaths in human populations, with smallpox outbreaks documented in the historical record from time to time. More than 300 million people died from smallpox in the 20th century alone. Thanks to the success of global vaccination and disease surveillance programs in the 1960s and 1970s, the World Health Assembly declared smallpox the first disease to be globally eradicated in 1980.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Note: These slides are made possible by the David J. </a:t>
            </a:r>
            <a:r>
              <a:rPr lang="en-US" sz="1200" dirty="0" err="1">
                <a:solidFill>
                  <a:schemeClr val="tx1"/>
                </a:solidFill>
              </a:rPr>
              <a:t>Sencer</a:t>
            </a:r>
            <a:r>
              <a:rPr lang="en-US" sz="1200" dirty="0">
                <a:solidFill>
                  <a:schemeClr val="tx1"/>
                </a:solidFill>
              </a:rPr>
              <a:t> CDC Museum Public Health Academy.  </a:t>
            </a:r>
            <a:r>
              <a:rPr lang="en-US" dirty="0">
                <a:hlinkClick r:id="rId3"/>
              </a:rPr>
              <a:t>https://www.cdc.gov/museum/education/lessons/</a:t>
            </a:r>
            <a:endParaRPr lang="en-US"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0DF3CA22-E8E8-4840-A74B-7C5B22B8ED21}" type="slidenum">
              <a:rPr lang="en-US" smtClean="0"/>
              <a:t>1</a:t>
            </a:fld>
            <a:endParaRPr lang="en-US"/>
          </a:p>
        </p:txBody>
      </p:sp>
    </p:spTree>
    <p:extLst>
      <p:ext uri="{BB962C8B-B14F-4D97-AF65-F5344CB8AC3E}">
        <p14:creationId xmlns:p14="http://schemas.microsoft.com/office/powerpoint/2010/main" val="25411694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10</a:t>
            </a:fld>
            <a:endParaRPr lang="en-US"/>
          </a:p>
        </p:txBody>
      </p:sp>
    </p:spTree>
    <p:extLst>
      <p:ext uri="{BB962C8B-B14F-4D97-AF65-F5344CB8AC3E}">
        <p14:creationId xmlns:p14="http://schemas.microsoft.com/office/powerpoint/2010/main" val="221277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Call to Action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1. Solve the outbreak.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Smallpox was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eradicated</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through the hard work of thousands of individuals working together with a common goal using the principles of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epidemiology</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These disease detectives used data to stop outbreaks. Now it’s your turn! Use CDC’s Solve the Outbreak game to stop up to 20 outbreaks using disease surveillance.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2. Write a field handbook or case study.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After solving the outbreaks, you have a choice of product. Option 1: Write a field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epidemiology</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manual for new disease detectives describing the strategies you used to solve the outbreaks. Option 2: Write a case report for one of the 20 investigations you completed.</a:t>
            </a:r>
          </a:p>
          <a:p>
            <a:endParaRPr lang="en-US" sz="1800" b="1" dirty="0">
              <a:effectLst/>
              <a:latin typeface="Century Gothic" panose="020B0502020202020204" pitchFamily="34" charset="0"/>
              <a:ea typeface="Century Gothic" panose="020B0502020202020204" pitchFamily="34" charset="0"/>
              <a:cs typeface="Times New Roman" panose="02020603050405020304" pitchFamily="18" charset="0"/>
            </a:endParaRPr>
          </a:p>
          <a:p>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3. Share your findings.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One of the ways CDC communicates information is through social media. Your demonstrations can help CDC communicate the work they have done to eradicate smallpox</a:t>
            </a:r>
            <a:r>
              <a:rPr lang="en-US" sz="1800"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across the globe.</a:t>
            </a:r>
          </a:p>
          <a:p>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effectLst/>
                <a:latin typeface="Century Gothic" panose="020B0502020202020204" pitchFamily="34" charset="0"/>
                <a:ea typeface="Times New Roman" panose="02020603050405020304" pitchFamily="18" charset="0"/>
                <a:cs typeface="Segoe UI" panose="020B0502040204020203" pitchFamily="34" charset="0"/>
              </a:rPr>
              <a:t>Why Participate?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effectLst/>
                <a:latin typeface="Century Gothic" panose="020B0502020202020204" pitchFamily="34" charset="0"/>
                <a:ea typeface="Times New Roman" panose="02020603050405020304" pitchFamily="18" charset="0"/>
                <a:cs typeface="Segoe UI" panose="020B0502040204020203" pitchFamily="34" charset="0"/>
              </a:rPr>
              <a:t>Although smallpox no longer occurs naturally, the threat of smallpox remains. There are concerns that variola virus, the virus that causes smallpox, may exist outside of the two World Health Organization (WHO)-designated collaborating centers in the United States and Russia. The risk for an intentional or accidental release of the smallpox virus is believed to be low, but the effects of such an event could be devastating. These potential consequences make planning for a smallpox emergency critical. In a smallpox emergency, the entire community would need to respond in a coordinated and planned manner. No single organization could take care of the sick, stop the spread of disease, deliver supplies, give vaccinations, and handle everything else that would be required. Partnerships within communities and across regions would be essential to a successful response. </a:t>
            </a:r>
            <a:r>
              <a:rPr lang="en-US" sz="1800" u="sng"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rPr>
              <a:t>https://www.cdc.gov/smallpox/bioterrorism/index.html</a:t>
            </a:r>
            <a:endParaRPr lang="en-US" sz="180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DF3CA22-E8E8-4840-A74B-7C5B22B8ED2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5423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0DF3CA22-E8E8-4840-A74B-7C5B22B8ED21}" type="slidenum">
              <a:rPr lang="en-US" smtClean="0"/>
              <a:t>12</a:t>
            </a:fld>
            <a:endParaRPr lang="en-US"/>
          </a:p>
        </p:txBody>
      </p:sp>
    </p:spTree>
    <p:extLst>
      <p:ext uri="{BB962C8B-B14F-4D97-AF65-F5344CB8AC3E}">
        <p14:creationId xmlns:p14="http://schemas.microsoft.com/office/powerpoint/2010/main" val="1886972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Solve the Outbreak</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Although smallpox has been globally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eradicated</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many other infectious diseases that could potentially be eradicated, such as measles and polio, have not. The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epidemiology</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principles used on smallpox are currently being used worldwide to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eradicate</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diseases like polio and to control outbreaks of other diseases that cannot be eradicated due to the presence of disease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reservoirs</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Training programs on these principles are needed to prepare healthcare workers and other public health officials in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epidemiology</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The </a:t>
            </a:r>
            <a:r>
              <a:rPr lang="en-US" sz="1800" u="sng"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hlinkClick r:id="rId3"/>
              </a:rPr>
              <a:t>Epidemic Intelligence Service (EIS)</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was created in 1951. Originally part of the U.S. government’s efforts to detect biological warfare during the Korean War, its success in detecting and responding to outbreaks led to it continuing today. Now, it is a 2-year training program for health professionals interested in the practice of applied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epidemiology</a:t>
            </a: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 or the study of diseases in populations. During their time at CDC, these professionals are called EIS officers. EIS Officers earned the nickname of “disease detectives” because they practice “shoe-leather” detective work, wearing down their shoes as they go door-to-door to investigate outbreaks.</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72B61"/>
                </a:solidFill>
                <a:effectLst/>
                <a:latin typeface="Century Gothic" panose="020B0502020202020204" pitchFamily="34" charset="0"/>
                <a:ea typeface="Century Gothic" panose="020B0502020202020204" pitchFamily="34" charset="0"/>
                <a:cs typeface="Times New Roman" panose="02020603050405020304" pitchFamily="18" charset="0"/>
              </a:rPr>
              <a:t>CDC has created a disease detective game for students to solve disease outbreak mysteries. You will study a disease outbreak just as an EIS officer would and determine a plan to treat the affected individuals and to stop the outbreak from spreading. There are 20 different outbreaks for you to explore. See how many you can complete!</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u="sng"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hlinkClick r:id="rId4"/>
              </a:rPr>
              <a:t>https://www.cdc.gov/mobile/applications/sto/web-app.html</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DF3CA22-E8E8-4840-A74B-7C5B22B8ED21}" type="slidenum">
              <a:rPr lang="en-US" smtClean="0"/>
              <a:t>13</a:t>
            </a:fld>
            <a:endParaRPr lang="en-US"/>
          </a:p>
        </p:txBody>
      </p:sp>
    </p:spTree>
    <p:extLst>
      <p:ext uri="{BB962C8B-B14F-4D97-AF65-F5344CB8AC3E}">
        <p14:creationId xmlns:p14="http://schemas.microsoft.com/office/powerpoint/2010/main" val="11972041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r>
              <a:rPr lang="en-US" sz="1800" b="1" dirty="0">
                <a:solidFill>
                  <a:srgbClr val="F15A27"/>
                </a:solidFill>
              </a:rPr>
              <a:t>Write a Field Handbook or Case Study</a:t>
            </a:r>
          </a:p>
          <a:p>
            <a:pPr marL="0" marR="0">
              <a:lnSpc>
                <a:spcPct val="107000"/>
              </a:lnSpc>
              <a:spcBef>
                <a:spcPts val="0"/>
              </a:spcBef>
              <a:spcAft>
                <a:spcPts val="6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You have two possible summary projects to choose from for this task: write a field handbook for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epidemiologists</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or write a case study for one of the cases you explored. Though each of the 20 cases is very different, they do have things in common. Using their disease detective skills,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epidemiologists</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can systematically narrow down the possibilities to isolate the pathogen or other agent responsible. The public health approach has four general steps:</a:t>
            </a:r>
          </a:p>
          <a:p>
            <a:pPr marL="800100" marR="0" lvl="1" indent="-342900">
              <a:lnSpc>
                <a:spcPct val="130000"/>
              </a:lnSpc>
              <a:spcBef>
                <a:spcPts val="0"/>
              </a:spcBef>
              <a:spcAft>
                <a:spcPts val="600"/>
              </a:spcAft>
              <a:buSzPts val="1100"/>
              <a:buFont typeface="+mj-lt"/>
              <a:buAutoNum type="arabicPeriod"/>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Surveillance – What is the problem? </a:t>
            </a:r>
          </a:p>
          <a:p>
            <a:pPr marL="800100" marR="0" lvl="1" indent="-342900">
              <a:lnSpc>
                <a:spcPct val="130000"/>
              </a:lnSpc>
              <a:spcBef>
                <a:spcPts val="0"/>
              </a:spcBef>
              <a:spcAft>
                <a:spcPts val="600"/>
              </a:spcAft>
              <a:buSzPts val="1100"/>
              <a:buFont typeface="+mj-lt"/>
              <a:buAutoNum type="arabicPeriod"/>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Risk factor identification – What is the cause?</a:t>
            </a:r>
          </a:p>
          <a:p>
            <a:pPr marL="800100" marR="0" lvl="1" indent="-342900">
              <a:lnSpc>
                <a:spcPct val="130000"/>
              </a:lnSpc>
              <a:spcBef>
                <a:spcPts val="0"/>
              </a:spcBef>
              <a:spcAft>
                <a:spcPts val="600"/>
              </a:spcAft>
              <a:buSzPts val="1100"/>
              <a:buFont typeface="+mj-lt"/>
              <a:buAutoNum type="arabicPeriod"/>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Intervention evaluation – What works to solve the problem?</a:t>
            </a:r>
          </a:p>
          <a:p>
            <a:pPr marL="800100" marR="0" lvl="1" indent="-342900">
              <a:lnSpc>
                <a:spcPct val="130000"/>
              </a:lnSpc>
              <a:spcBef>
                <a:spcPts val="0"/>
              </a:spcBef>
              <a:spcAft>
                <a:spcPts val="600"/>
              </a:spcAft>
              <a:buSzPts val="1100"/>
              <a:buFont typeface="+mj-lt"/>
              <a:buAutoNum type="arabicPeriod"/>
              <a:tabLst>
                <a:tab pos="228600" algn="l"/>
                <a:tab pos="457200" algn="l"/>
              </a:tabLst>
            </a:pPr>
            <a:r>
              <a:rPr lang="en-US" sz="1800" dirty="0">
                <a:effectLst/>
                <a:latin typeface="Century Gothic" panose="020B0502020202020204" pitchFamily="34" charset="0"/>
                <a:ea typeface="Century Gothic" panose="020B0502020202020204" pitchFamily="34" charset="0"/>
                <a:cs typeface="Segoe UI" panose="020B0502040204020203" pitchFamily="34" charset="0"/>
              </a:rPr>
              <a:t>Implementation – How will you solve the problem?</a:t>
            </a:r>
          </a:p>
          <a:p>
            <a:pPr marL="0" marR="0">
              <a:lnSpc>
                <a:spcPct val="107000"/>
              </a:lnSpc>
              <a:spcBef>
                <a:spcPts val="0"/>
              </a:spcBef>
              <a:spcAft>
                <a:spcPts val="6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As you reflect on the cases, how did you use these four steps to stop the disease in its tracks?</a:t>
            </a:r>
          </a:p>
          <a:p>
            <a:pPr marL="0" marR="0">
              <a:lnSpc>
                <a:spcPct val="107000"/>
              </a:lnSpc>
              <a:spcBef>
                <a:spcPts val="0"/>
              </a:spcBef>
              <a:spcAft>
                <a:spcPts val="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a:t>
            </a:r>
          </a:p>
          <a:p>
            <a:pPr marL="0" marR="0">
              <a:lnSpc>
                <a:spcPct val="107000"/>
              </a:lnSpc>
              <a:spcBef>
                <a:spcPts val="0"/>
              </a:spcBef>
              <a:spcAft>
                <a:spcPts val="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You may choose to make a physical handbook or a digital one. Whichever format you choose, be prepared to share it with others.</a:t>
            </a:r>
          </a:p>
          <a:p>
            <a:pPr marL="0" marR="0">
              <a:lnSpc>
                <a:spcPct val="107000"/>
              </a:lnSpc>
              <a:spcBef>
                <a:spcPts val="0"/>
              </a:spcBef>
              <a:spcAft>
                <a:spcPts val="0"/>
              </a:spcAft>
            </a:pPr>
            <a:endPar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Option 1: Field Handbook</a:t>
            </a:r>
          </a:p>
          <a:p>
            <a:pPr marL="0" marR="0">
              <a:lnSpc>
                <a:spcPct val="107000"/>
              </a:lnSpc>
              <a:spcBef>
                <a:spcPts val="0"/>
              </a:spcBef>
              <a:spcAft>
                <a:spcPts val="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While you were working your way through the cases, you gained skills that helped you solve the outbreaks. This task asks you to write a field handbook for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epidemiologists</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that summarizes what you learned to help those who come after you. </a:t>
            </a:r>
          </a:p>
          <a:p>
            <a:pPr marL="0" marR="0">
              <a:lnSpc>
                <a:spcPct val="107000"/>
              </a:lnSpc>
              <a:spcBef>
                <a:spcPts val="0"/>
              </a:spcBef>
              <a:spcAft>
                <a:spcPts val="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In your handbook, you will also want to include:</a:t>
            </a:r>
          </a:p>
          <a:p>
            <a:pPr marL="285750" marR="0" lvl="0" indent="-285750">
              <a:lnSpc>
                <a:spcPct val="130000"/>
              </a:lnSpc>
              <a:spcBef>
                <a:spcPts val="200"/>
              </a:spcBef>
              <a:spcAft>
                <a:spcPts val="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Interview Guidelines: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Who should you interview? What information do you need to collect?</a:t>
            </a:r>
          </a:p>
          <a:p>
            <a:pPr marL="285750" marR="0" lvl="0" indent="-285750">
              <a:lnSpc>
                <a:spcPct val="130000"/>
              </a:lnSpc>
              <a:spcBef>
                <a:spcPts val="0"/>
              </a:spcBef>
              <a:spcAft>
                <a:spcPts val="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Analyzing Interview Data: </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Once you have completed interviews, how do you analyze the data?</a:t>
            </a:r>
          </a:p>
          <a:p>
            <a:pPr marL="285750" marR="0" lvl="0" indent="-285750">
              <a:lnSpc>
                <a:spcPct val="130000"/>
              </a:lnSpc>
              <a:spcBef>
                <a:spcPts val="0"/>
              </a:spcBef>
              <a:spcAft>
                <a:spcPts val="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Attack Rate:</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How do you calculate the attack rate? How do you use it to identify the source of the illness?</a:t>
            </a:r>
          </a:p>
          <a:p>
            <a:pPr marL="285750" marR="0" lvl="0" indent="-285750">
              <a:lnSpc>
                <a:spcPct val="130000"/>
              </a:lnSpc>
              <a:spcBef>
                <a:spcPts val="0"/>
              </a:spcBef>
              <a:spcAft>
                <a:spcPts val="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Epidemic Curves: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Why might you want to make an epi curve? What can it tell you?</a:t>
            </a:r>
          </a:p>
          <a:p>
            <a:pPr marL="285750" marR="0" lvl="0" indent="-285750">
              <a:lnSpc>
                <a:spcPct val="130000"/>
              </a:lnSpc>
              <a:spcBef>
                <a:spcPts val="0"/>
              </a:spcBef>
              <a:spcAft>
                <a:spcPts val="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Identifying the Cause(s):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steps might you take to identify the cause using the data you have collected?</a:t>
            </a:r>
          </a:p>
          <a:p>
            <a:pPr marL="285750" marR="0" lvl="0" indent="-285750">
              <a:lnSpc>
                <a:spcPct val="130000"/>
              </a:lnSpc>
              <a:spcBef>
                <a:spcPts val="0"/>
              </a:spcBef>
              <a:spcAft>
                <a:spcPts val="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Stopping the Spread:</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How do you work with organizations in the area to implement your plan to stop the spread?</a:t>
            </a:r>
          </a:p>
          <a:p>
            <a:pPr marL="285750" marR="0" lvl="0" indent="-285750">
              <a:lnSpc>
                <a:spcPct val="130000"/>
              </a:lnSpc>
              <a:spcBef>
                <a:spcPts val="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Preventing Further Cases: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other measures might be needed to prevent the outbreak from reoccurring?</a:t>
            </a:r>
          </a:p>
          <a:p>
            <a:pPr marL="0" marR="0" lvl="0" indent="0">
              <a:lnSpc>
                <a:spcPct val="130000"/>
              </a:lnSpc>
              <a:spcBef>
                <a:spcPts val="0"/>
              </a:spcBef>
              <a:spcAft>
                <a:spcPts val="1800"/>
              </a:spcAft>
              <a:buFont typeface="Symbol" panose="05050102010706020507" pitchFamily="18" charset="2"/>
              <a:buNone/>
              <a:tabLst>
                <a:tab pos="228600" algn="l"/>
                <a:tab pos="457200" algn="l"/>
              </a:tabLst>
            </a:pPr>
            <a:endParaRPr lang="en-US" sz="1800" b="1" dirty="0">
              <a:solidFill>
                <a:srgbClr val="0B3B8E"/>
              </a:solidFill>
              <a:effectLst/>
              <a:latin typeface="Century Gothic" panose="020B0502020202020204" pitchFamily="34" charset="0"/>
              <a:ea typeface="Century Gothic" panose="020B0502020202020204" pitchFamily="34" charset="0"/>
              <a:cs typeface="Segoe UI" panose="020B0502040204020203" pitchFamily="34" charset="0"/>
            </a:endParaRPr>
          </a:p>
          <a:p>
            <a:pPr marL="0" marR="0" lvl="0" indent="0">
              <a:lnSpc>
                <a:spcPct val="130000"/>
              </a:lnSpc>
              <a:spcBef>
                <a:spcPts val="0"/>
              </a:spcBef>
              <a:spcAft>
                <a:spcPts val="1800"/>
              </a:spcAft>
              <a:buFont typeface="Symbol" panose="05050102010706020507" pitchFamily="18" charset="2"/>
              <a:buNone/>
              <a:tabLst>
                <a:tab pos="228600" algn="l"/>
                <a:tab pos="457200" algn="l"/>
              </a:tabLst>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Option 2: Case Study Report</a:t>
            </a:r>
          </a:p>
          <a:p>
            <a:pPr marL="0" marR="0" lvl="0" indent="0">
              <a:lnSpc>
                <a:spcPct val="130000"/>
              </a:lnSpc>
              <a:spcBef>
                <a:spcPts val="0"/>
              </a:spcBef>
              <a:spcAft>
                <a:spcPts val="1800"/>
              </a:spcAft>
              <a:buFont typeface="Symbol" panose="05050102010706020507" pitchFamily="18" charset="2"/>
              <a:buNone/>
              <a:tabLst>
                <a:tab pos="228600" algn="l"/>
                <a:tab pos="457200" algn="l"/>
              </a:tabLs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Reporting your findings after investigating a disease outbreak is a critically important task. The next time an outbreak of this disease occurs, case notes from previous outbreaks can prove to be valuable tools for preventing illness and saving lives. </a:t>
            </a:r>
          </a:p>
          <a:p>
            <a:pPr marL="0" marR="0" lvl="0" indent="0">
              <a:lnSpc>
                <a:spcPct val="130000"/>
              </a:lnSpc>
              <a:spcBef>
                <a:spcPts val="0"/>
              </a:spcBef>
              <a:spcAft>
                <a:spcPts val="1800"/>
              </a:spcAft>
              <a:buFont typeface="Symbol" panose="05050102010706020507" pitchFamily="18" charset="2"/>
              <a:buNone/>
              <a:tabLst>
                <a:tab pos="228600" algn="l"/>
                <a:tab pos="457200" algn="l"/>
              </a:tabLs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lvl="0" indent="0">
              <a:lnSpc>
                <a:spcPct val="130000"/>
              </a:lnSpc>
              <a:spcBef>
                <a:spcPts val="0"/>
              </a:spcBef>
              <a:spcAft>
                <a:spcPts val="1800"/>
              </a:spcAft>
              <a:buFont typeface="Symbol" panose="05050102010706020507" pitchFamily="18" charset="2"/>
              <a:buNone/>
              <a:tabLst>
                <a:tab pos="228600" algn="l"/>
                <a:tab pos="457200" algn="l"/>
              </a:tabLs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Choose one of the available outbreak case studies and create a summary report.</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Summary:</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Start with a quick 2-3 sentence intro summarizing the entire case study. </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Affected Individuals: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Who was affected? How many people? Describe their demographics.</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Symptoms: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symptoms did the affected individuals show?</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Common Factors:</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did all the affected individuals have in common?</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Data:</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tests did you run? What data did you analyze? Include screenshots of tables or graphs used.</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Cause:</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did you determine to be the cause of this outbreak? </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Treatment Plan:</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How did you treat the affected individuals? Did they survive?</a:t>
            </a:r>
          </a:p>
          <a:p>
            <a:pPr marL="285750" marR="114300" lvl="0" indent="-285750">
              <a:lnSpc>
                <a:spcPct val="130000"/>
              </a:lnSpc>
              <a:spcBef>
                <a:spcPts val="200"/>
              </a:spcBef>
              <a:spcAft>
                <a:spcPts val="1800"/>
              </a:spcAft>
              <a:buFont typeface="Arial" panose="020B0604020202020204" pitchFamily="34" charset="0"/>
              <a:buChar char="•"/>
              <a:tabLst>
                <a:tab pos="228600" algn="l"/>
                <a:tab pos="457200" algn="l"/>
              </a:tabLst>
            </a:pPr>
            <a:r>
              <a:rPr lang="en-US" sz="1800" b="1" dirty="0">
                <a:effectLst/>
                <a:latin typeface="Century Gothic" panose="020B0502020202020204" pitchFamily="34" charset="0"/>
                <a:ea typeface="Century Gothic" panose="020B0502020202020204" pitchFamily="34" charset="0"/>
                <a:cs typeface="Segoe UI" panose="020B0502040204020203" pitchFamily="34" charset="0"/>
              </a:rPr>
              <a:t>Prevention Plan:</a:t>
            </a:r>
            <a:r>
              <a:rPr lang="en-US" sz="1800" dirty="0">
                <a:effectLst/>
                <a:latin typeface="Century Gothic" panose="020B0502020202020204" pitchFamily="34" charset="0"/>
                <a:ea typeface="Century Gothic" panose="020B0502020202020204" pitchFamily="34" charset="0"/>
                <a:cs typeface="Segoe UI" panose="020B0502040204020203" pitchFamily="34" charset="0"/>
              </a:rPr>
              <a:t> What measures were put in place to prevent this from happening again?</a:t>
            </a:r>
          </a:p>
          <a:p>
            <a:endParaRPr lang="en-US" b="0" dirty="0"/>
          </a:p>
        </p:txBody>
      </p:sp>
      <p:sp>
        <p:nvSpPr>
          <p:cNvPr id="4" name="Slide Number Placeholder 3"/>
          <p:cNvSpPr>
            <a:spLocks noGrp="1"/>
          </p:cNvSpPr>
          <p:nvPr>
            <p:ph type="sldNum" sz="quarter" idx="5"/>
          </p:nvPr>
        </p:nvSpPr>
        <p:spPr/>
        <p:txBody>
          <a:bodyPr/>
          <a:lstStyle/>
          <a:p>
            <a:fld id="{0DF3CA22-E8E8-4840-A74B-7C5B22B8ED21}" type="slidenum">
              <a:rPr lang="en-US" smtClean="0"/>
              <a:t>14</a:t>
            </a:fld>
            <a:endParaRPr lang="en-US"/>
          </a:p>
        </p:txBody>
      </p:sp>
    </p:spTree>
    <p:extLst>
      <p:ext uri="{BB962C8B-B14F-4D97-AF65-F5344CB8AC3E}">
        <p14:creationId xmlns:p14="http://schemas.microsoft.com/office/powerpoint/2010/main" val="19125866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1" dirty="0"/>
              <a:t>Share Your Findings</a:t>
            </a:r>
          </a:p>
          <a:p>
            <a:r>
              <a:rPr lang="en-US" sz="1000" dirty="0"/>
              <a:t>The David J. Sencer CDC Museum uses award-winning exhibits and innovative programming to educate visitors about the value of public health and presents the rich heritage and vast accomplishments of CDC. Your demonstration could be a valuable contribution! </a:t>
            </a:r>
            <a:r>
              <a:rPr lang="en-US" sz="1000"/>
              <a:t>Share your demonstration with the CDC Museum on Instagram </a:t>
            </a:r>
            <a:r>
              <a:rPr lang="en-US" sz="1000" b="0"/>
              <a:t>using</a:t>
            </a:r>
            <a:r>
              <a:rPr lang="en-US" sz="1000" b="1"/>
              <a:t> @CDCmuseum</a:t>
            </a:r>
            <a:r>
              <a:rPr lang="en-US" sz="1000"/>
              <a:t>.</a:t>
            </a:r>
          </a:p>
        </p:txBody>
      </p:sp>
      <p:sp>
        <p:nvSpPr>
          <p:cNvPr id="4" name="Slide Number Placeholder 3"/>
          <p:cNvSpPr>
            <a:spLocks noGrp="1"/>
          </p:cNvSpPr>
          <p:nvPr>
            <p:ph type="sldNum" sz="quarter" idx="5"/>
          </p:nvPr>
        </p:nvSpPr>
        <p:spPr/>
        <p:txBody>
          <a:bodyPr/>
          <a:lstStyle/>
          <a:p>
            <a:fld id="{0DF3CA22-E8E8-4840-A74B-7C5B22B8ED21}" type="slidenum">
              <a:rPr lang="en-US" smtClean="0"/>
              <a:t>15</a:t>
            </a:fld>
            <a:endParaRPr lang="en-US"/>
          </a:p>
        </p:txBody>
      </p:sp>
    </p:spTree>
    <p:extLst>
      <p:ext uri="{BB962C8B-B14F-4D97-AF65-F5344CB8AC3E}">
        <p14:creationId xmlns:p14="http://schemas.microsoft.com/office/powerpoint/2010/main" val="12385518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16</a:t>
            </a:fld>
            <a:endParaRPr lang="en-US"/>
          </a:p>
        </p:txBody>
      </p:sp>
    </p:spTree>
    <p:extLst>
      <p:ext uri="{BB962C8B-B14F-4D97-AF65-F5344CB8AC3E}">
        <p14:creationId xmlns:p14="http://schemas.microsoft.com/office/powerpoint/2010/main" val="4138639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l">
              <a:lnSpc>
                <a:spcPct val="107000"/>
              </a:lnSpc>
              <a:spcBef>
                <a:spcPts val="0"/>
              </a:spcBef>
              <a:spcAft>
                <a:spcPts val="0"/>
              </a:spcAft>
            </a:pPr>
            <a:r>
              <a:rPr lang="en-US" sz="1800" b="1"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Terms to Know</a:t>
            </a:r>
          </a:p>
          <a:p>
            <a:pPr marL="285750" marR="0" indent="-285750" algn="l">
              <a:lnSpc>
                <a:spcPct val="107000"/>
              </a:lnSpc>
              <a:spcBef>
                <a:spcPts val="0"/>
              </a:spcBef>
              <a:spcAft>
                <a:spcPts val="600"/>
              </a:spcAft>
              <a:buFont typeface="Arial" panose="020B0604020202020204" pitchFamily="34" charset="0"/>
              <a:buChar char="•"/>
            </a:pPr>
            <a:r>
              <a:rPr lang="en-US" sz="1800" b="0"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Bioterrorism - the use of biological agents for the purpose of terrorism (ex: anthrax, smallpox)</a:t>
            </a:r>
          </a:p>
          <a:p>
            <a:pPr marL="285750" marR="0" indent="-285750" algn="l">
              <a:lnSpc>
                <a:spcPct val="107000"/>
              </a:lnSpc>
              <a:spcBef>
                <a:spcPts val="0"/>
              </a:spcBef>
              <a:spcAft>
                <a:spcPts val="600"/>
              </a:spcAft>
              <a:buFont typeface="Arial" panose="020B0604020202020204" pitchFamily="34" charset="0"/>
              <a:buChar char="•"/>
            </a:pPr>
            <a:r>
              <a:rPr lang="en-US" sz="1800" b="0"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Endemic - the regular presence of a disease or infectious agent in a population</a:t>
            </a:r>
          </a:p>
          <a:p>
            <a:pPr marL="285750" marR="0" indent="-285750" algn="l">
              <a:lnSpc>
                <a:spcPct val="107000"/>
              </a:lnSpc>
              <a:spcBef>
                <a:spcPts val="0"/>
              </a:spcBef>
              <a:spcAft>
                <a:spcPts val="600"/>
              </a:spcAft>
              <a:buFont typeface="Arial" panose="020B0604020202020204" pitchFamily="34" charset="0"/>
              <a:buChar char="•"/>
            </a:pPr>
            <a:r>
              <a:rPr lang="en-US" sz="1800" b="0"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Epidemiology - study of the distribution and control of health-related issues, including diseases </a:t>
            </a:r>
          </a:p>
          <a:p>
            <a:pPr marL="285750" marR="0" indent="-285750" algn="l">
              <a:lnSpc>
                <a:spcPct val="107000"/>
              </a:lnSpc>
              <a:spcBef>
                <a:spcPts val="0"/>
              </a:spcBef>
              <a:spcAft>
                <a:spcPts val="600"/>
              </a:spcAft>
              <a:buFont typeface="Arial" panose="020B0604020202020204" pitchFamily="34" charset="0"/>
              <a:buChar char="•"/>
            </a:pPr>
            <a:r>
              <a:rPr lang="en-US" sz="1800" b="0"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Eradicate/Eradication - the reduction to zero of an infectious disease's presence in the global host population</a:t>
            </a:r>
          </a:p>
          <a:p>
            <a:pPr marL="285750" marR="0" indent="-285750" algn="l">
              <a:lnSpc>
                <a:spcPct val="107000"/>
              </a:lnSpc>
              <a:spcBef>
                <a:spcPts val="0"/>
              </a:spcBef>
              <a:spcAft>
                <a:spcPts val="600"/>
              </a:spcAft>
              <a:buFont typeface="Arial" panose="020B0604020202020204" pitchFamily="34" charset="0"/>
              <a:buChar char="•"/>
            </a:pPr>
            <a:r>
              <a:rPr lang="en-US" sz="1800" b="0"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Poxvirus - brick or oval shaped viruses with large double-stranded DNA strands; includes smallpox, monkeypox, and several others</a:t>
            </a:r>
          </a:p>
          <a:p>
            <a:pPr marL="285750" marR="0" indent="-285750" algn="l">
              <a:lnSpc>
                <a:spcPct val="107000"/>
              </a:lnSpc>
              <a:spcBef>
                <a:spcPts val="0"/>
              </a:spcBef>
              <a:spcAft>
                <a:spcPts val="600"/>
              </a:spcAft>
              <a:buFont typeface="Arial" panose="020B0604020202020204" pitchFamily="34" charset="0"/>
              <a:buChar char="•"/>
            </a:pPr>
            <a:r>
              <a:rPr lang="en-US" sz="1800" b="0" u="none"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rPr>
              <a:t>Reservoir - the habitat in which an infectious agent normally lives, grows, and multiplies; can be human, animal (non-human), or environmental </a:t>
            </a:r>
          </a:p>
        </p:txBody>
      </p:sp>
      <p:sp>
        <p:nvSpPr>
          <p:cNvPr id="4" name="Slide Number Placeholder 3"/>
          <p:cNvSpPr>
            <a:spLocks noGrp="1"/>
          </p:cNvSpPr>
          <p:nvPr>
            <p:ph type="sldNum" sz="quarter" idx="5"/>
          </p:nvPr>
        </p:nvSpPr>
        <p:spPr/>
        <p:txBody>
          <a:bodyPr/>
          <a:lstStyle/>
          <a:p>
            <a:fld id="{0DF3CA22-E8E8-4840-A74B-7C5B22B8ED21}" type="slidenum">
              <a:rPr lang="en-US" smtClean="0"/>
              <a:t>2</a:t>
            </a:fld>
            <a:endParaRPr lang="en-US"/>
          </a:p>
        </p:txBody>
      </p:sp>
    </p:spTree>
    <p:extLst>
      <p:ext uri="{BB962C8B-B14F-4D97-AF65-F5344CB8AC3E}">
        <p14:creationId xmlns:p14="http://schemas.microsoft.com/office/powerpoint/2010/main" val="620582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Smallpox is a serious infectious disease caused by the variola virus. It is contagious, meaning it can spread from one person to another, but is only carried and spread by humans. People with smallpox have a fever and a distinctive, progressive skin rash that usually begins on the tongue or in the mouth. Most people with smallpox recover, but about 3 out of every 10 people with the disease die. Many smallpox survivors have permanent scars over large areas of their bodies, especially their faces, and some people are left blind.</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Thanks to the success of vaccination, smallpox was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eradicated</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and no cases of naturally occurring smallpox have happened worldwide since 1977. The last natural outbreak of smallpox in the United States occurred in 1949. Smallpox research in the United States continues and focuses on the development of vaccines, drugs, and diagnostic tests to protect people against smallpox in the event that it is used as an agent of bioterrorism.</a:t>
            </a:r>
          </a:p>
        </p:txBody>
      </p:sp>
      <p:sp>
        <p:nvSpPr>
          <p:cNvPr id="4" name="Slide Number Placeholder 3"/>
          <p:cNvSpPr>
            <a:spLocks noGrp="1"/>
          </p:cNvSpPr>
          <p:nvPr>
            <p:ph type="sldNum" sz="quarter" idx="5"/>
          </p:nvPr>
        </p:nvSpPr>
        <p:spPr/>
        <p:txBody>
          <a:bodyPr/>
          <a:lstStyle/>
          <a:p>
            <a:fld id="{0DF3CA22-E8E8-4840-A74B-7C5B22B8ED21}" type="slidenum">
              <a:rPr lang="en-US" smtClean="0"/>
              <a:t>3</a:t>
            </a:fld>
            <a:endParaRPr lang="en-US"/>
          </a:p>
        </p:txBody>
      </p:sp>
    </p:spTree>
    <p:extLst>
      <p:ext uri="{BB962C8B-B14F-4D97-AF65-F5344CB8AC3E}">
        <p14:creationId xmlns:p14="http://schemas.microsoft.com/office/powerpoint/2010/main" val="4011328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4</a:t>
            </a:fld>
            <a:endParaRPr lang="en-US"/>
          </a:p>
        </p:txBody>
      </p:sp>
    </p:spTree>
    <p:extLst>
      <p:ext uri="{BB962C8B-B14F-4D97-AF65-F5344CB8AC3E}">
        <p14:creationId xmlns:p14="http://schemas.microsoft.com/office/powerpoint/2010/main" val="73222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1"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rPr>
              <a:t>Smallpox and the Centers for Disease Control and Prevention (CDC)</a:t>
            </a: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endParaRPr lang="en-US" sz="1800" dirty="0">
              <a:effectLst/>
              <a:latin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dirty="0">
                <a:effectLst/>
              </a:rPr>
              <a:t>The global smallpox </a:t>
            </a:r>
            <a:r>
              <a:rPr lang="en-US" b="1" dirty="0">
                <a:solidFill>
                  <a:srgbClr val="0A3A83"/>
                </a:solidFill>
                <a:effectLst/>
              </a:rPr>
              <a:t>eradication</a:t>
            </a:r>
            <a:r>
              <a:rPr lang="en-US" dirty="0">
                <a:effectLst/>
              </a:rPr>
              <a:t> program started with CDC’s venture in West and Central Africa in 1966. Funded by the U.S. Agency for International Development, CDC worked with governments and health workers in 20 countries to </a:t>
            </a:r>
            <a:r>
              <a:rPr lang="en-US" b="1" dirty="0">
                <a:solidFill>
                  <a:srgbClr val="0A3A83"/>
                </a:solidFill>
                <a:effectLst/>
              </a:rPr>
              <a:t>eradicate</a:t>
            </a:r>
            <a:r>
              <a:rPr lang="en-US" dirty="0">
                <a:effectLst/>
              </a:rPr>
              <a:t> this ancient disease. CDC recruited a group of young physicians and public health advisors, who for the most part were unskilled in international work. Not only did they help the countries achieve disease </a:t>
            </a:r>
            <a:r>
              <a:rPr lang="en-US" b="1" dirty="0">
                <a:solidFill>
                  <a:srgbClr val="0A3A83"/>
                </a:solidFill>
                <a:effectLst/>
              </a:rPr>
              <a:t>eradication</a:t>
            </a:r>
            <a:r>
              <a:rPr lang="en-US" dirty="0">
                <a:effectLst/>
              </a:rPr>
              <a:t> for the first time, but they also developed the technique of containment that would be used to </a:t>
            </a:r>
            <a:r>
              <a:rPr lang="en-US" b="1" dirty="0">
                <a:solidFill>
                  <a:srgbClr val="0A3A83"/>
                </a:solidFill>
                <a:effectLst/>
              </a:rPr>
              <a:t>eradicate</a:t>
            </a:r>
            <a:r>
              <a:rPr lang="en-US" dirty="0">
                <a:solidFill>
                  <a:srgbClr val="000000"/>
                </a:solidFill>
                <a:effectLst/>
              </a:rPr>
              <a:t> </a:t>
            </a:r>
            <a:r>
              <a:rPr lang="en-US" dirty="0">
                <a:effectLst/>
              </a:rPr>
              <a:t>smallpox in the rest of the world. The </a:t>
            </a:r>
            <a:r>
              <a:rPr lang="en-US" b="1" dirty="0">
                <a:solidFill>
                  <a:srgbClr val="0A3A83"/>
                </a:solidFill>
                <a:effectLst/>
              </a:rPr>
              <a:t>eradication</a:t>
            </a:r>
            <a:r>
              <a:rPr lang="en-US" dirty="0">
                <a:effectLst/>
              </a:rPr>
              <a:t> campaign required massive mobilization of resources and coordination with local communities. Each campaign was always seen as the country’s program, with CDC staff giving technical advice and providing vaccines, transport, and encouragement.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Based on success in West Africa, CDC provided technical expertise and personnel to the World Health Organization (WHO) as the campaign to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eradicate</a:t>
            </a:r>
            <a:r>
              <a:rPr lang="en-US" sz="1800"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smallpox proceeded. In 1967, smallpox was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endemic</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in Brazil, West and Central Africa, eastern and southern Africa, a block of countries across southern Asia, and Indonesia. </a:t>
            </a:r>
          </a:p>
          <a:p>
            <a:pPr marL="0" marR="0">
              <a:lnSpc>
                <a:spcPct val="107000"/>
              </a:lnSpc>
              <a:spcBef>
                <a:spcPts val="0"/>
              </a:spcBef>
              <a:spcAft>
                <a:spcPts val="800"/>
              </a:spcAft>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The two countries that posed the greatest obstacle to smallpox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were India and Bangladesh. CDC assigned full-time staff to both countries and hundreds of CDC staff members served short-term assignments. The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strategy evolved from mass vaccinations to improved surveillance and containment, vaccinating villages and communities on a case-by-case basis. Both countries were declared smallpox-free in 1975. The last naturally occurring smallpox case in the world was observed in Ali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Maow</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Maalin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a 23-year-old Somali hospital cook. He became sick on October 26, 1977 after transporting several children with smallpox to an isolation center. He survived and later became an important member of the polio eradication team in Somalia. WHO declared global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of smallpox in May 1980.</a:t>
            </a:r>
          </a:p>
        </p:txBody>
      </p:sp>
      <p:sp>
        <p:nvSpPr>
          <p:cNvPr id="4" name="Slide Number Placeholder 3"/>
          <p:cNvSpPr>
            <a:spLocks noGrp="1"/>
          </p:cNvSpPr>
          <p:nvPr>
            <p:ph type="sldNum" sz="quarter" idx="5"/>
          </p:nvPr>
        </p:nvSpPr>
        <p:spPr/>
        <p:txBody>
          <a:bodyPr/>
          <a:lstStyle/>
          <a:p>
            <a:fld id="{0DF3CA22-E8E8-4840-A74B-7C5B22B8ED21}" type="slidenum">
              <a:rPr lang="en-US" smtClean="0"/>
              <a:t>5</a:t>
            </a:fld>
            <a:endParaRPr lang="en-US"/>
          </a:p>
        </p:txBody>
      </p:sp>
    </p:spTree>
    <p:extLst>
      <p:ext uri="{BB962C8B-B14F-4D97-AF65-F5344CB8AC3E}">
        <p14:creationId xmlns:p14="http://schemas.microsoft.com/office/powerpoint/2010/main" val="1304398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During the first year of the West African campaign, 1966-67, an astounding 25 million people were vaccinated against smallpox. The smallpox vaccine is made of live vaccinia virus, a weaker form of poxvirus. Because vaccinia is similar to smallpox, its presence causes an immune system response that also provides smallpox immunity. One challenging aspect of smallpox vaccination is that it must be administered just under the outer skin layer, not with a traditional needle. As such, the U.S. Army developed a tool called the Ped-O-Jet for CDC field use. It was a foot-driven injector that used intense pressure instead of needles to deliver the vaccine to the correct skin layers. The operator used a foot pump to apply pressure, and the vaccine would shoot out into the patient’s skin in only a fraction of a second. It was quick and effective, but it was also large and bulky.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the eradication strategy changed, mass vaccinations were phased out in favor of house-to-house procedures. Bifurcated needles were developed for the smallpox vaccine as a more portable vaccine delivery tool. The single needle split into two sharp points. These double-pronged needles were dipped in vaccine vials. The vaccine stuck to the space in between the two prongs and was administered to the skin through a series of shallow pokes to the surface of the skin.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0DF3CA22-E8E8-4840-A74B-7C5B22B8ED21}" type="slidenum">
              <a:rPr lang="en-US" smtClean="0"/>
              <a:t>6</a:t>
            </a:fld>
            <a:endParaRPr lang="en-US"/>
          </a:p>
        </p:txBody>
      </p:sp>
    </p:spTree>
    <p:extLst>
      <p:ext uri="{BB962C8B-B14F-4D97-AF65-F5344CB8AC3E}">
        <p14:creationId xmlns:p14="http://schemas.microsoft.com/office/powerpoint/2010/main" val="3179458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Cultural and Religious Considerations in Public Health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Approaching global public health issues requires an understanding of local cultural and religious practices that may impact the way in which measures are received. Strong partnerships with locals make for more effective interventions. In the case of smallpox, religion played a role in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In Nigeria,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Shapona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is the god of smallpox, worshipped among the Yoruba people.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Shapona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was given control of the earth by his father. He nourished humans by giving them all the grains of the earth, but when he punished, he caused those grains people had eaten to come out on their skins. Thus, smallpox was an indication of divine displeasure. The statue of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Shapona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is traditionally decorated with a monkey skull, cowrie shells, and the tail of a bush porcupine. The figure pictured was commissioned in 1969 to commemorate the efforts of public health officials and to remind us of the challenges CDC faces in adapting to and respecting local beliefs as it fulfills its global mission.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entury Gothic" panose="020B0502020202020204" pitchFamily="34" charset="0"/>
              <a:ea typeface="Century Gothic" panose="020B0502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In Hinduism,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Shitala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Mata is the dreaded goddess of smallpox. She holds a pitcher of water in one hand and a broom in the other. It is believed that whenever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Shitala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Mata shakes her head, she spills grain and each grain turns into a smallpox pustule, leading to an outbreak of the disease. Affected people survived if she used the water from her pitcher to clean the spilt grain; they did not survive if she used her dry broom. Representations of </a:t>
            </a:r>
            <a:r>
              <a:rPr lang="en-US" sz="1800" dirty="0" err="1">
                <a:effectLst/>
                <a:latin typeface="Century Gothic" panose="020B0502020202020204" pitchFamily="34" charset="0"/>
                <a:ea typeface="Century Gothic" panose="020B0502020202020204" pitchFamily="34" charset="0"/>
                <a:cs typeface="Times New Roman" panose="02020603050405020304" pitchFamily="18" charset="0"/>
              </a:rPr>
              <a:t>Shitala</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Mata could be found in shrines dedicated to her around the countryside in northern India.</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0DF3CA22-E8E8-4840-A74B-7C5B22B8ED21}" type="slidenum">
              <a:rPr lang="en-US" smtClean="0"/>
              <a:t>7</a:t>
            </a:fld>
            <a:endParaRPr lang="en-US"/>
          </a:p>
        </p:txBody>
      </p:sp>
    </p:spTree>
    <p:extLst>
      <p:ext uri="{BB962C8B-B14F-4D97-AF65-F5344CB8AC3E}">
        <p14:creationId xmlns:p14="http://schemas.microsoft.com/office/powerpoint/2010/main" val="19786495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8</a:t>
            </a:fld>
            <a:endParaRPr lang="en-US"/>
          </a:p>
        </p:txBody>
      </p:sp>
    </p:spTree>
    <p:extLst>
      <p:ext uri="{BB962C8B-B14F-4D97-AF65-F5344CB8AC3E}">
        <p14:creationId xmlns:p14="http://schemas.microsoft.com/office/powerpoint/2010/main" val="3805181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latin typeface="Century Gothic" panose="020B0502020202020204" pitchFamily="34" charset="0"/>
                <a:ea typeface="Century Gothic" panose="020B0502020202020204" pitchFamily="34" charset="0"/>
                <a:cs typeface="Times New Roman" panose="02020603050405020304" pitchFamily="18" charset="0"/>
              </a:rPr>
              <a:t>From the Expert: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May 8, 2020 marked the 40</a:t>
            </a:r>
            <a:r>
              <a:rPr lang="en-US" sz="1800" baseline="30000" dirty="0">
                <a:effectLst/>
                <a:latin typeface="Century Gothic" panose="020B0502020202020204" pitchFamily="34" charset="0"/>
                <a:ea typeface="Century Gothic" panose="020B0502020202020204" pitchFamily="34" charset="0"/>
                <a:cs typeface="Times New Roman" panose="02020603050405020304" pitchFamily="18" charset="0"/>
              </a:rPr>
              <a:t>th</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anniversary of the declaration of smallpox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Listen to a clip from this date in which Dr. Tedros Adhanom Ghebreyesus, World Health Organization Director-General, speaks about the monumental achievement that is smallpox </a:t>
            </a:r>
            <a:r>
              <a:rPr lang="en-US" sz="1800" b="1" dirty="0">
                <a:solidFill>
                  <a:srgbClr val="0A3A83"/>
                </a:solidFill>
                <a:effectLst/>
                <a:latin typeface="Century Gothic" panose="020B0502020202020204" pitchFamily="34" charset="0"/>
                <a:ea typeface="Century Gothic" panose="020B0502020202020204" pitchFamily="34" charset="0"/>
                <a:cs typeface="Times New Roman" panose="02020603050405020304" pitchFamily="18" charset="0"/>
              </a:rPr>
              <a:t>eradication</a:t>
            </a:r>
            <a:r>
              <a:rPr lang="en-US" sz="1800" dirty="0">
                <a:effectLst/>
                <a:latin typeface="Century Gothic" panose="020B0502020202020204" pitchFamily="34" charset="0"/>
                <a:ea typeface="Century Gothic" panose="020B0502020202020204" pitchFamily="34" charset="0"/>
                <a:cs typeface="Times New Roman" panose="02020603050405020304" pitchFamily="18" charset="0"/>
              </a:rPr>
              <a:t>. Looking ahead to current and future public health threats, we must still remember and apply the lessons learned during the smallpox campaign.</a:t>
            </a:r>
            <a:endParaRPr lang="en-US" dirty="0"/>
          </a:p>
        </p:txBody>
      </p:sp>
      <p:sp>
        <p:nvSpPr>
          <p:cNvPr id="4" name="Slide Number Placeholder 3"/>
          <p:cNvSpPr>
            <a:spLocks noGrp="1"/>
          </p:cNvSpPr>
          <p:nvPr>
            <p:ph type="sldNum" sz="quarter" idx="5"/>
          </p:nvPr>
        </p:nvSpPr>
        <p:spPr/>
        <p:txBody>
          <a:bodyPr/>
          <a:lstStyle/>
          <a:p>
            <a:fld id="{0DF3CA22-E8E8-4840-A74B-7C5B22B8ED21}" type="slidenum">
              <a:rPr lang="en-US" smtClean="0"/>
              <a:t>9</a:t>
            </a:fld>
            <a:endParaRPr lang="en-US"/>
          </a:p>
        </p:txBody>
      </p:sp>
    </p:spTree>
    <p:extLst>
      <p:ext uri="{BB962C8B-B14F-4D97-AF65-F5344CB8AC3E}">
        <p14:creationId xmlns:p14="http://schemas.microsoft.com/office/powerpoint/2010/main" val="2441354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12/23/2024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12/23/2024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12/23/2024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12/23/2024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12/23/2024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12/23/2024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www.cdc.gov/museum/education/lessons/" TargetMode="External"/><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microsoft.com/office/2007/relationships/hdphoto" Target="../media/hdphoto1.wdp"/><Relationship Id="rId4" Type="http://schemas.openxmlformats.org/officeDocument/2006/relationships/diagramLayout" Target="../diagrams/layout1.xml"/><Relationship Id="rId9"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21.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www.cdc.gov/mobile/applications/sto/web-app.html" TargetMode="External"/><Relationship Id="rId5" Type="http://schemas.microsoft.com/office/2007/relationships/hdphoto" Target="../media/hdphoto1.wdp"/><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2.png"/><Relationship Id="rId5" Type="http://schemas.microsoft.com/office/2007/relationships/hdphoto" Target="../media/hdphoto1.wdp"/><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23.png"/><Relationship Id="rId5" Type="http://schemas.microsoft.com/office/2007/relationships/hdphoto" Target="../media/hdphoto1.wdp"/><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microsoft.com/office/2007/relationships/hdphoto" Target="../media/hdphoto1.wdp"/><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5.jpeg"/><Relationship Id="rId5" Type="http://schemas.microsoft.com/office/2007/relationships/hdphoto" Target="../media/hdphoto1.wdp"/><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microsoft.com/office/2007/relationships/hdphoto" Target="../media/hdphoto1.wdp"/><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8.jpeg"/><Relationship Id="rId5" Type="http://schemas.microsoft.com/office/2007/relationships/hdphoto" Target="../media/hdphoto1.wdp"/><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10.jpeg"/><Relationship Id="rId5" Type="http://schemas.microsoft.com/office/2007/relationships/hdphoto" Target="../media/hdphoto1.wdp"/><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notesSlide" Target="../notesSlides/notesSlide9.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https://www.youtube.com/embed/FZY3aHKigDU?feature=oembed" TargetMode="External"/><Relationship Id="rId6" Type="http://schemas.openxmlformats.org/officeDocument/2006/relationships/image" Target="../media/image2.png"/><Relationship Id="rId5" Type="http://schemas.openxmlformats.org/officeDocument/2006/relationships/hyperlink" Target="https://youtu.be/FZY3aHKigDU" TargetMode="Externa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A9382-BE15-3E4C-85B6-9549BE945773}"/>
              </a:ext>
            </a:extLst>
          </p:cNvPr>
          <p:cNvSpPr>
            <a:spLocks noGrp="1"/>
          </p:cNvSpPr>
          <p:nvPr>
            <p:ph type="ctrTitle"/>
          </p:nvPr>
        </p:nvSpPr>
        <p:spPr>
          <a:xfrm>
            <a:off x="768764" y="1298448"/>
            <a:ext cx="6885649" cy="2837939"/>
          </a:xfrm>
        </p:spPr>
        <p:txBody>
          <a:bodyPr/>
          <a:lstStyle/>
          <a:p>
            <a:pPr algn="ctr"/>
            <a:r>
              <a:rPr lang="en-US" dirty="0">
                <a:solidFill>
                  <a:srgbClr val="FDB913"/>
                </a:solidFill>
              </a:rPr>
              <a:t>Smallpox Eradication</a:t>
            </a:r>
          </a:p>
        </p:txBody>
      </p:sp>
      <p:pic>
        <p:nvPicPr>
          <p:cNvPr id="11" name="Picture 10" descr="A picture containing text, sign&#10;&#10;Description automatically generated">
            <a:hlinkClick r:id="rId3"/>
            <a:extLst>
              <a:ext uri="{FF2B5EF4-FFF2-40B4-BE49-F238E27FC236}">
                <a16:creationId xmlns:a16="http://schemas.microsoft.com/office/drawing/2014/main" id="{57E49BB8-929D-2340-9D25-455EFF56D866}"/>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568642" y="4054744"/>
            <a:ext cx="4974402" cy="1719209"/>
          </a:xfrm>
          <a:prstGeom prst="rect">
            <a:avLst/>
          </a:prstGeom>
        </p:spPr>
      </p:pic>
      <p:pic>
        <p:nvPicPr>
          <p:cNvPr id="7" name="Picture 6" descr="Logo&#10;&#10;Description automatically generated">
            <a:extLst>
              <a:ext uri="{FF2B5EF4-FFF2-40B4-BE49-F238E27FC236}">
                <a16:creationId xmlns:a16="http://schemas.microsoft.com/office/drawing/2014/main" id="{BEC550AF-0652-B14D-A41F-AC056501AF3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6" name="Picture 5" descr="A picture containing logo&#10;&#10;Description automatically generated">
            <a:extLst>
              <a:ext uri="{FF2B5EF4-FFF2-40B4-BE49-F238E27FC236}">
                <a16:creationId xmlns:a16="http://schemas.microsoft.com/office/drawing/2014/main" id="{83B477C5-E0CD-F042-9909-7E096F150D8C}"/>
              </a:ext>
            </a:extLst>
          </p:cNvPr>
          <p:cNvPicPr>
            <a:picLocks noChangeAspect="1"/>
          </p:cNvPicPr>
          <p:nvPr/>
        </p:nvPicPr>
        <p:blipFill>
          <a:blip r:embed="rId6" cstate="screen">
            <a:alphaModFix/>
            <a:extLst>
              <a:ext uri="{BEBA8EAE-BF5A-486C-A8C5-ECC9F3942E4B}">
                <a14:imgProps xmlns:a14="http://schemas.microsoft.com/office/drawing/2010/main">
                  <a14:imgLayer r:embed="rId7">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9" name="Content Placeholder 2">
            <a:extLst>
              <a:ext uri="{FF2B5EF4-FFF2-40B4-BE49-F238E27FC236}">
                <a16:creationId xmlns:a16="http://schemas.microsoft.com/office/drawing/2014/main" id="{1D1390E8-BAFE-4E74-8F39-4D44C3826157}"/>
              </a:ext>
            </a:extLst>
          </p:cNvPr>
          <p:cNvSpPr txBox="1">
            <a:spLocks/>
          </p:cNvSpPr>
          <p:nvPr/>
        </p:nvSpPr>
        <p:spPr>
          <a:xfrm>
            <a:off x="-1" y="6101054"/>
            <a:ext cx="12161351" cy="772911"/>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1200"/>
              </a:spcBef>
              <a:buClr>
                <a:schemeClr val="accent1"/>
              </a:buClr>
              <a:buFont typeface="Wingdings 2" pitchFamily="18" charset="2"/>
              <a:buNone/>
              <a:defRPr sz="2200" kern="1200" cap="none" spc="0" baseline="0">
                <a:solidFill>
                  <a:schemeClr val="accent1">
                    <a:lumMod val="20000"/>
                    <a:lumOff val="80000"/>
                  </a:schemeClr>
                </a:solidFill>
                <a:latin typeface="+mn-lt"/>
                <a:ea typeface="+mn-ea"/>
                <a:cs typeface="+mn-cs"/>
              </a:defRPr>
            </a:lvl1pPr>
            <a:lvl2pPr marL="4572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2pPr>
            <a:lvl3pPr marL="914400" indent="0" algn="ctr" defTabSz="914400" rtl="0" eaLnBrk="1" latinLnBrk="0" hangingPunct="1">
              <a:lnSpc>
                <a:spcPct val="90000"/>
              </a:lnSpc>
              <a:spcBef>
                <a:spcPts val="250"/>
              </a:spcBef>
              <a:spcAft>
                <a:spcPts val="250"/>
              </a:spcAft>
              <a:buClr>
                <a:schemeClr val="accent1"/>
              </a:buClr>
              <a:buFont typeface="Wingdings 2" pitchFamily="18" charset="2"/>
              <a:buNone/>
              <a:defRPr sz="2200" kern="1200">
                <a:solidFill>
                  <a:schemeClr val="tx1">
                    <a:lumMod val="65000"/>
                    <a:lumOff val="35000"/>
                  </a:schemeClr>
                </a:solidFill>
                <a:latin typeface="+mn-lt"/>
                <a:ea typeface="+mn-ea"/>
                <a:cs typeface="+mn-cs"/>
              </a:defRPr>
            </a:lvl3pPr>
            <a:lvl4pPr marL="1371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4pPr>
            <a:lvl5pPr marL="18288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5pPr>
            <a:lvl6pPr marL="22860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6pPr>
            <a:lvl7pPr marL="27432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7pPr>
            <a:lvl8pPr marL="32004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8pPr>
            <a:lvl9pPr marL="3657600" indent="0" algn="ctr" defTabSz="914400" rtl="0" eaLnBrk="1" latinLnBrk="0" hangingPunct="1">
              <a:lnSpc>
                <a:spcPct val="90000"/>
              </a:lnSpc>
              <a:spcBef>
                <a:spcPts val="250"/>
              </a:spcBef>
              <a:spcAft>
                <a:spcPts val="250"/>
              </a:spcAft>
              <a:buClr>
                <a:schemeClr val="accent1"/>
              </a:buClr>
              <a:buFont typeface="Wingdings 2" pitchFamily="18" charset="2"/>
              <a:buNone/>
              <a:defRPr sz="2000" kern="1200">
                <a:solidFill>
                  <a:schemeClr val="tx1">
                    <a:lumMod val="65000"/>
                    <a:lumOff val="35000"/>
                  </a:schemeClr>
                </a:solidFill>
                <a:latin typeface="+mn-lt"/>
                <a:ea typeface="+mn-ea"/>
                <a:cs typeface="+mn-cs"/>
              </a:defRPr>
            </a:lvl9pPr>
          </a:lstStyle>
          <a:p>
            <a:pPr algn="ctr"/>
            <a:endParaRPr lang="en-US" sz="1200" dirty="0">
              <a:solidFill>
                <a:schemeClr val="tx1"/>
              </a:solidFill>
            </a:endParaRPr>
          </a:p>
        </p:txBody>
      </p:sp>
      <p:pic>
        <p:nvPicPr>
          <p:cNvPr id="8" name="Picture 7">
            <a:extLst>
              <a:ext uri="{FF2B5EF4-FFF2-40B4-BE49-F238E27FC236}">
                <a16:creationId xmlns:a16="http://schemas.microsoft.com/office/drawing/2014/main" id="{0CC48628-6206-440A-8806-0EA8C7E30457}"/>
              </a:ext>
              <a:ext uri="{C183D7F6-B498-43B3-948B-1728B52AA6E4}">
                <adec:decorative xmlns:adec="http://schemas.microsoft.com/office/drawing/2017/decorative" val="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437533" y="2928573"/>
            <a:ext cx="1126171" cy="1126171"/>
          </a:xfrm>
          <a:prstGeom prst="rect">
            <a:avLst/>
          </a:prstGeom>
        </p:spPr>
      </p:pic>
    </p:spTree>
    <p:extLst>
      <p:ext uri="{BB962C8B-B14F-4D97-AF65-F5344CB8AC3E}">
        <p14:creationId xmlns:p14="http://schemas.microsoft.com/office/powerpoint/2010/main" val="55569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FF1D7602-6D2D-46C2-A7B2-434F3678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 name="Rectangle 9">
            <a:extLst>
              <a:ext uri="{FF2B5EF4-FFF2-40B4-BE49-F238E27FC236}">
                <a16:creationId xmlns:a16="http://schemas.microsoft.com/office/drawing/2014/main" id="{35539253-EA7C-41D9-9930-0923683AA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810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D7F03E9-86E2-A047-BD95-1FA30DC5CAAA}"/>
              </a:ext>
            </a:extLst>
          </p:cNvPr>
          <p:cNvSpPr>
            <a:spLocks noGrp="1"/>
          </p:cNvSpPr>
          <p:nvPr>
            <p:ph type="title"/>
          </p:nvPr>
        </p:nvSpPr>
        <p:spPr>
          <a:xfrm>
            <a:off x="643467" y="1123837"/>
            <a:ext cx="3073914" cy="4601183"/>
          </a:xfrm>
        </p:spPr>
        <p:txBody>
          <a:bodyPr>
            <a:normAutofit/>
          </a:bodyPr>
          <a:lstStyle/>
          <a:p>
            <a:pPr algn="r"/>
            <a:r>
              <a:rPr lang="en-US" dirty="0">
                <a:solidFill>
                  <a:schemeClr val="tx1">
                    <a:lumMod val="85000"/>
                    <a:lumOff val="15000"/>
                  </a:schemeClr>
                </a:solidFill>
              </a:rPr>
              <a:t>Think About It</a:t>
            </a:r>
          </a:p>
        </p:txBody>
      </p:sp>
      <p:cxnSp>
        <p:nvCxnSpPr>
          <p:cNvPr id="20"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480" y="2085681"/>
            <a:ext cx="0" cy="2686639"/>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1584135-AA69-524A-AB1E-779B69A0B203}"/>
              </a:ext>
            </a:extLst>
          </p:cNvPr>
          <p:cNvSpPr>
            <a:spLocks noGrp="1"/>
          </p:cNvSpPr>
          <p:nvPr>
            <p:ph idx="1"/>
          </p:nvPr>
        </p:nvSpPr>
        <p:spPr>
          <a:xfrm>
            <a:off x="4393580" y="864108"/>
            <a:ext cx="6878158" cy="5120640"/>
          </a:xfrm>
        </p:spPr>
        <p:txBody>
          <a:bodyPr>
            <a:normAutofit/>
          </a:bodyPr>
          <a:lstStyle/>
          <a:p>
            <a:pPr marL="514350" lvl="0" indent="-514350">
              <a:buFont typeface="+mj-lt"/>
              <a:buAutoNum type="arabicPeriod"/>
            </a:pPr>
            <a:r>
              <a:rPr lang="en-US" sz="2800" dirty="0"/>
              <a:t>Why are vaccines so important in stopping a disease epidemic/pandemic?</a:t>
            </a:r>
          </a:p>
          <a:p>
            <a:pPr marL="514350" lvl="0" indent="-514350">
              <a:buFont typeface="+mj-lt"/>
              <a:buAutoNum type="arabicPeriod"/>
            </a:pPr>
            <a:r>
              <a:rPr lang="en-US" sz="2800" dirty="0"/>
              <a:t>In the video, Dr. Tedros issued a rallying cry for nations to come together to defeat COVID-19 just as we did to beat smallpox. How do you think we are doing?</a:t>
            </a:r>
          </a:p>
          <a:p>
            <a:pPr marL="514350" lvl="0" indent="-514350">
              <a:buFont typeface="+mj-lt"/>
              <a:buAutoNum type="arabicPeriod"/>
            </a:pPr>
            <a:r>
              <a:rPr lang="en-US" sz="2800" dirty="0"/>
              <a:t>What training would you suggest for public officials learning to stop outbreaks?</a:t>
            </a:r>
          </a:p>
        </p:txBody>
      </p:sp>
      <p:pic>
        <p:nvPicPr>
          <p:cNvPr id="13" name="Picture 12" descr="A picture containing animal&#10;&#10;Description automatically generated">
            <a:extLst>
              <a:ext uri="{FF2B5EF4-FFF2-40B4-BE49-F238E27FC236}">
                <a16:creationId xmlns:a16="http://schemas.microsoft.com/office/drawing/2014/main" id="{E5658229-5B7F-C348-BF55-532D86DA4295}"/>
              </a:ext>
            </a:extLst>
          </p:cNvPr>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a:ext>
            </a:extLst>
          </a:blip>
          <a:stretch>
            <a:fillRect/>
          </a:stretch>
        </p:blipFill>
        <p:spPr>
          <a:xfrm>
            <a:off x="208420" y="3059458"/>
            <a:ext cx="766437" cy="729940"/>
          </a:xfrm>
          <a:prstGeom prst="rect">
            <a:avLst/>
          </a:prstGeom>
        </p:spPr>
      </p:pic>
      <p:pic>
        <p:nvPicPr>
          <p:cNvPr id="9" name="Picture 8" descr="Logo&#10;&#10;Description automatically generated">
            <a:extLst>
              <a:ext uri="{FF2B5EF4-FFF2-40B4-BE49-F238E27FC236}">
                <a16:creationId xmlns:a16="http://schemas.microsoft.com/office/drawing/2014/main" id="{D6008319-3C76-7643-B8F2-37DBD2CBDE7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0" name="Picture 9" descr="A picture containing logo&#10;&#10;Description automatically generated">
            <a:extLst>
              <a:ext uri="{FF2B5EF4-FFF2-40B4-BE49-F238E27FC236}">
                <a16:creationId xmlns:a16="http://schemas.microsoft.com/office/drawing/2014/main" id="{172C4605-7FC4-064F-BF42-0079AC32D2DD}"/>
              </a:ext>
            </a:extLst>
          </p:cNvPr>
          <p:cNvPicPr>
            <a:picLocks noChangeAspect="1"/>
          </p:cNvPicPr>
          <p:nvPr/>
        </p:nvPicPr>
        <p:blipFill>
          <a:blip r:embed="rId5" cstate="screen">
            <a:alphaModFix/>
            <a:extLst>
              <a:ext uri="{BEBA8EAE-BF5A-486C-A8C5-ECC9F3942E4B}">
                <a14:imgProps xmlns:a14="http://schemas.microsoft.com/office/drawing/2010/main">
                  <a14:imgLayer r:embed="rId6">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Tree>
    <p:extLst>
      <p:ext uri="{BB962C8B-B14F-4D97-AF65-F5344CB8AC3E}">
        <p14:creationId xmlns:p14="http://schemas.microsoft.com/office/powerpoint/2010/main" val="2383166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orbel" panose="020B0503020204020204"/>
              <a:ea typeface="+mn-ea"/>
              <a:cs typeface="+mn-cs"/>
            </a:endParaRPr>
          </a:p>
        </p:txBody>
      </p:sp>
      <p:sp>
        <p:nvSpPr>
          <p:cNvPr id="10" name="Freeform: Shape 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286DDCB7-64A0-784B-AA52-6D143200902F}"/>
              </a:ext>
            </a:extLst>
          </p:cNvPr>
          <p:cNvSpPr>
            <a:spLocks noGrp="1"/>
          </p:cNvSpPr>
          <p:nvPr>
            <p:ph idx="1"/>
          </p:nvPr>
        </p:nvSpPr>
        <p:spPr>
          <a:xfrm>
            <a:off x="1261882" y="1313343"/>
            <a:ext cx="7120118" cy="3329775"/>
          </a:xfrm>
        </p:spPr>
        <p:txBody>
          <a:bodyPr anchor="t">
            <a:normAutofit/>
          </a:bodyPr>
          <a:lstStyle/>
          <a:p>
            <a:pPr marL="514350" indent="-514350">
              <a:buFont typeface="+mj-lt"/>
              <a:buAutoNum type="arabicPeriod"/>
            </a:pPr>
            <a:r>
              <a:rPr lang="en-US" sz="2800" dirty="0"/>
              <a:t>Solve the Outbreak</a:t>
            </a:r>
          </a:p>
          <a:p>
            <a:pPr marL="514350" indent="-514350">
              <a:buFont typeface="+mj-lt"/>
              <a:buAutoNum type="arabicPeriod"/>
            </a:pPr>
            <a:r>
              <a:rPr lang="en-US" sz="2800" dirty="0"/>
              <a:t>Write a Field Handbook or Case Study</a:t>
            </a:r>
          </a:p>
          <a:p>
            <a:pPr marL="514350" indent="-514350">
              <a:buFont typeface="+mj-lt"/>
              <a:buAutoNum type="arabicPeriod"/>
            </a:pPr>
            <a:r>
              <a:rPr lang="en-US" sz="2800" dirty="0"/>
              <a:t>Share Your Findings</a:t>
            </a:r>
          </a:p>
          <a:p>
            <a:pPr marL="457200" indent="-457200" defTabSz="457200">
              <a:buFontTx/>
              <a:buChar char="-"/>
            </a:pPr>
            <a:endParaRPr lang="en-US" sz="2800" dirty="0"/>
          </a:p>
          <a:p>
            <a:pPr marL="0" indent="0" defTabSz="457200">
              <a:buNone/>
            </a:pPr>
            <a:r>
              <a:rPr lang="en-US" sz="2800" dirty="0"/>
              <a:t>Why do you think participation is important?</a:t>
            </a:r>
          </a:p>
          <a:p>
            <a:pPr marL="457200" indent="-457200" defTabSz="457200">
              <a:buFontTx/>
              <a:buChar char="-"/>
            </a:pPr>
            <a:endParaRPr lang="en-US" sz="2800" dirty="0"/>
          </a:p>
        </p:txBody>
      </p:sp>
      <p:sp>
        <p:nvSpPr>
          <p:cNvPr id="12" name="Freeform: Shape 11">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9A6D056-3213-484D-9449-40AD61B99B61}"/>
              </a:ext>
            </a:extLst>
          </p:cNvPr>
          <p:cNvSpPr>
            <a:spLocks noGrp="1"/>
          </p:cNvSpPr>
          <p:nvPr>
            <p:ph type="title"/>
          </p:nvPr>
        </p:nvSpPr>
        <p:spPr>
          <a:xfrm>
            <a:off x="8982805" y="1865740"/>
            <a:ext cx="2947482" cy="3126520"/>
          </a:xfrm>
        </p:spPr>
        <p:txBody>
          <a:bodyPr>
            <a:normAutofit/>
          </a:bodyPr>
          <a:lstStyle/>
          <a:p>
            <a:pPr algn="r"/>
            <a:r>
              <a:rPr lang="en-US" sz="6000" dirty="0"/>
              <a:t>Give it a Try</a:t>
            </a:r>
          </a:p>
        </p:txBody>
      </p:sp>
      <p:pic>
        <p:nvPicPr>
          <p:cNvPr id="21" name="Picture 20" descr="Logo&#10;&#10;Description automatically generated">
            <a:extLst>
              <a:ext uri="{FF2B5EF4-FFF2-40B4-BE49-F238E27FC236}">
                <a16:creationId xmlns:a16="http://schemas.microsoft.com/office/drawing/2014/main" id="{332FFCB4-579A-1243-B5BD-5E296CD6B7B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descr="A picture containing logo&#10;&#10;Description automatically generated">
            <a:extLst>
              <a:ext uri="{FF2B5EF4-FFF2-40B4-BE49-F238E27FC236}">
                <a16:creationId xmlns:a16="http://schemas.microsoft.com/office/drawing/2014/main" id="{4C7A54CF-2509-7C44-99DB-B30145B2435D}"/>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9" name="Content Placeholder 2">
            <a:extLst>
              <a:ext uri="{FF2B5EF4-FFF2-40B4-BE49-F238E27FC236}">
                <a16:creationId xmlns:a16="http://schemas.microsoft.com/office/drawing/2014/main" id="{013B6703-5C46-40EB-B380-6A5A0CAF72FE}"/>
              </a:ext>
            </a:extLst>
          </p:cNvPr>
          <p:cNvSpPr txBox="1">
            <a:spLocks/>
          </p:cNvSpPr>
          <p:nvPr/>
        </p:nvSpPr>
        <p:spPr>
          <a:xfrm>
            <a:off x="1225030" y="761999"/>
            <a:ext cx="7004570" cy="551345"/>
          </a:xfrm>
          <a:prstGeom prst="rect">
            <a:avLst/>
          </a:prstGeom>
        </p:spPr>
        <p:txBody>
          <a:bodyPr vert="horz" lIns="91440" tIns="45720" rIns="91440" bIns="45720" rtlCol="0" anchor="t">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marR="0" lvl="0" indent="0" algn="l" defTabSz="914400" rtl="0" eaLnBrk="1" fontAlgn="auto" latinLnBrk="0" hangingPunct="1">
              <a:lnSpc>
                <a:spcPct val="90000"/>
              </a:lnSpc>
              <a:spcBef>
                <a:spcPts val="1200"/>
              </a:spcBef>
              <a:spcAft>
                <a:spcPts val="0"/>
              </a:spcAft>
              <a:buClr>
                <a:srgbClr val="00957C"/>
              </a:buClr>
              <a:buSzTx/>
              <a:buFont typeface="Wingdings 2" pitchFamily="18" charset="2"/>
              <a:buNone/>
              <a:tabLst/>
              <a:defRPr/>
            </a:pPr>
            <a:r>
              <a:rPr kumimoji="0" lang="en-US" sz="2800" b="1" i="0" u="none" strike="noStrike" kern="1200" cap="none" spc="0" normalizeH="0" baseline="0" noProof="0" dirty="0">
                <a:ln>
                  <a:noFill/>
                </a:ln>
                <a:solidFill>
                  <a:srgbClr val="F15A27"/>
                </a:solidFill>
                <a:effectLst/>
                <a:uLnTx/>
                <a:uFillTx/>
                <a:latin typeface="Corbel" panose="020B0503020204020204"/>
                <a:ea typeface="+mn-ea"/>
                <a:cs typeface="+mn-cs"/>
              </a:rPr>
              <a:t>Call to Action!</a:t>
            </a:r>
          </a:p>
        </p:txBody>
      </p:sp>
    </p:spTree>
    <p:extLst>
      <p:ext uri="{BB962C8B-B14F-4D97-AF65-F5344CB8AC3E}">
        <p14:creationId xmlns:p14="http://schemas.microsoft.com/office/powerpoint/2010/main" val="1328369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31202-A8E8-7B4F-ACC3-6C963F45BD32}"/>
              </a:ext>
            </a:extLst>
          </p:cNvPr>
          <p:cNvSpPr>
            <a:spLocks noGrp="1"/>
          </p:cNvSpPr>
          <p:nvPr>
            <p:ph type="title"/>
          </p:nvPr>
        </p:nvSpPr>
        <p:spPr>
          <a:xfrm>
            <a:off x="252919" y="1123837"/>
            <a:ext cx="2947482" cy="4601183"/>
          </a:xfrm>
        </p:spPr>
        <p:txBody>
          <a:bodyPr>
            <a:normAutofit/>
          </a:bodyPr>
          <a:lstStyle/>
          <a:p>
            <a:r>
              <a:rPr lang="en-US" dirty="0"/>
              <a:t>Use the </a:t>
            </a:r>
            <a:br>
              <a:rPr lang="en-US" dirty="0"/>
            </a:br>
            <a:r>
              <a:rPr lang="en-US" dirty="0"/>
              <a:t>Public Health Approach</a:t>
            </a:r>
          </a:p>
        </p:txBody>
      </p:sp>
      <p:graphicFrame>
        <p:nvGraphicFramePr>
          <p:cNvPr id="16" name="Content Placeholder 2">
            <a:extLst>
              <a:ext uri="{FF2B5EF4-FFF2-40B4-BE49-F238E27FC236}">
                <a16:creationId xmlns:a16="http://schemas.microsoft.com/office/drawing/2014/main" id="{C5045D39-6E3E-490D-8076-6F4F48E236BE}"/>
              </a:ext>
            </a:extLst>
          </p:cNvPr>
          <p:cNvGraphicFramePr/>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descr="Logo&#10;&#10;Description automatically generated">
            <a:extLst>
              <a:ext uri="{FF2B5EF4-FFF2-40B4-BE49-F238E27FC236}">
                <a16:creationId xmlns:a16="http://schemas.microsoft.com/office/drawing/2014/main" id="{6521688C-DA78-EB47-9FE5-73CD085E53DC}"/>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7" name="Picture 6" descr="A picture containing logo&#10;&#10;Description automatically generated">
            <a:extLst>
              <a:ext uri="{FF2B5EF4-FFF2-40B4-BE49-F238E27FC236}">
                <a16:creationId xmlns:a16="http://schemas.microsoft.com/office/drawing/2014/main" id="{FD9B23BA-F04E-3E4A-9520-41E815F79620}"/>
              </a:ext>
            </a:extLst>
          </p:cNvPr>
          <p:cNvPicPr>
            <a:picLocks noChangeAspect="1"/>
          </p:cNvPicPr>
          <p:nvPr/>
        </p:nvPicPr>
        <p:blipFill>
          <a:blip r:embed="rId9" cstate="screen">
            <a:alphaModFix/>
            <a:extLst>
              <a:ext uri="{BEBA8EAE-BF5A-486C-A8C5-ECC9F3942E4B}">
                <a14:imgProps xmlns:a14="http://schemas.microsoft.com/office/drawing/2010/main">
                  <a14:imgLayer r:embed="rId10">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12763"/>
            <a:ext cx="738115" cy="738115"/>
          </a:xfrm>
          <a:prstGeom prst="rect">
            <a:avLst/>
          </a:prstGeom>
        </p:spPr>
      </p:pic>
    </p:spTree>
    <p:extLst>
      <p:ext uri="{BB962C8B-B14F-4D97-AF65-F5344CB8AC3E}">
        <p14:creationId xmlns:p14="http://schemas.microsoft.com/office/powerpoint/2010/main" val="2481649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286DDCB7-64A0-784B-AA52-6D143200902F}"/>
              </a:ext>
            </a:extLst>
          </p:cNvPr>
          <p:cNvSpPr>
            <a:spLocks noGrp="1"/>
          </p:cNvSpPr>
          <p:nvPr>
            <p:ph idx="1"/>
          </p:nvPr>
        </p:nvSpPr>
        <p:spPr>
          <a:xfrm>
            <a:off x="1261882" y="752748"/>
            <a:ext cx="8377417" cy="593091"/>
          </a:xfrm>
        </p:spPr>
        <p:txBody>
          <a:bodyPr>
            <a:normAutofit/>
          </a:bodyPr>
          <a:lstStyle/>
          <a:p>
            <a:pPr marL="0" indent="0">
              <a:buNone/>
            </a:pPr>
            <a:r>
              <a:rPr lang="en-US" sz="2800" b="1" dirty="0">
                <a:solidFill>
                  <a:srgbClr val="F15A27"/>
                </a:solidFill>
              </a:rPr>
              <a:t>1.  Solve the Outbreak</a:t>
            </a:r>
            <a:endParaRPr lang="en-US" sz="2800" dirty="0">
              <a:solidFill>
                <a:schemeClr val="bg1"/>
              </a:solidFill>
            </a:endParaRPr>
          </a:p>
        </p:txBody>
      </p:sp>
      <p:sp>
        <p:nvSpPr>
          <p:cNvPr id="12" name="Freeform: Shape 11">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9A6D056-3213-484D-9449-40AD61B99B61}"/>
              </a:ext>
            </a:extLst>
          </p:cNvPr>
          <p:cNvSpPr>
            <a:spLocks noGrp="1"/>
          </p:cNvSpPr>
          <p:nvPr>
            <p:ph type="title"/>
          </p:nvPr>
        </p:nvSpPr>
        <p:spPr>
          <a:xfrm>
            <a:off x="8982805" y="1865740"/>
            <a:ext cx="2947482" cy="3126520"/>
          </a:xfrm>
        </p:spPr>
        <p:txBody>
          <a:bodyPr>
            <a:normAutofit/>
          </a:bodyPr>
          <a:lstStyle/>
          <a:p>
            <a:pPr algn="r"/>
            <a:r>
              <a:rPr lang="en-US" sz="6000" dirty="0"/>
              <a:t>Give it a Try</a:t>
            </a:r>
          </a:p>
        </p:txBody>
      </p:sp>
      <p:sp>
        <p:nvSpPr>
          <p:cNvPr id="17" name="TextBox 16">
            <a:extLst>
              <a:ext uri="{FF2B5EF4-FFF2-40B4-BE49-F238E27FC236}">
                <a16:creationId xmlns:a16="http://schemas.microsoft.com/office/drawing/2014/main" id="{0079F375-E86C-F34A-8667-DEBDFA91DB3C}"/>
              </a:ext>
            </a:extLst>
          </p:cNvPr>
          <p:cNvSpPr txBox="1"/>
          <p:nvPr/>
        </p:nvSpPr>
        <p:spPr>
          <a:xfrm>
            <a:off x="1525863" y="1185650"/>
            <a:ext cx="6221137" cy="2246769"/>
          </a:xfrm>
          <a:prstGeom prst="rect">
            <a:avLst/>
          </a:prstGeom>
          <a:noFill/>
        </p:spPr>
        <p:txBody>
          <a:bodyPr wrap="square" rtlCol="0">
            <a:spAutoFit/>
          </a:bodyPr>
          <a:lstStyle/>
          <a:p>
            <a:pPr marL="457200" indent="-457200">
              <a:buFontTx/>
              <a:buChar char="-"/>
            </a:pPr>
            <a:r>
              <a:rPr lang="en-US" sz="2800" dirty="0">
                <a:solidFill>
                  <a:schemeClr val="tx1">
                    <a:lumMod val="65000"/>
                    <a:lumOff val="35000"/>
                  </a:schemeClr>
                </a:solidFill>
              </a:rPr>
              <a:t>Epidemic Intelligence Service (EIS) investigates disease outbreaks</a:t>
            </a:r>
          </a:p>
          <a:p>
            <a:pPr marL="457200" indent="-457200">
              <a:buFontTx/>
              <a:buChar char="-"/>
            </a:pPr>
            <a:r>
              <a:rPr lang="en-US" sz="2800" dirty="0">
                <a:solidFill>
                  <a:schemeClr val="tx1">
                    <a:lumMod val="65000"/>
                    <a:lumOff val="35000"/>
                  </a:schemeClr>
                </a:solidFill>
              </a:rPr>
              <a:t>Become an EIS disease detective and investigate outbreaks using the </a:t>
            </a:r>
            <a:br>
              <a:rPr lang="en-US" sz="2800" dirty="0">
                <a:solidFill>
                  <a:schemeClr val="tx1">
                    <a:lumMod val="65000"/>
                    <a:lumOff val="35000"/>
                  </a:schemeClr>
                </a:solidFill>
              </a:rPr>
            </a:br>
            <a:r>
              <a:rPr lang="en-US" sz="2800" dirty="0">
                <a:solidFill>
                  <a:schemeClr val="tx1">
                    <a:lumMod val="65000"/>
                    <a:lumOff val="35000"/>
                  </a:schemeClr>
                </a:solidFill>
              </a:rPr>
              <a:t>Solve the Outbreak game from CDC </a:t>
            </a:r>
          </a:p>
        </p:txBody>
      </p:sp>
      <p:pic>
        <p:nvPicPr>
          <p:cNvPr id="21" name="Picture 20" descr="Logo&#10;&#10;Description automatically generated">
            <a:extLst>
              <a:ext uri="{FF2B5EF4-FFF2-40B4-BE49-F238E27FC236}">
                <a16:creationId xmlns:a16="http://schemas.microsoft.com/office/drawing/2014/main" id="{332FFCB4-579A-1243-B5BD-5E296CD6B7B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descr="A picture containing logo&#10;&#10;Description automatically generated">
            <a:extLst>
              <a:ext uri="{FF2B5EF4-FFF2-40B4-BE49-F238E27FC236}">
                <a16:creationId xmlns:a16="http://schemas.microsoft.com/office/drawing/2014/main" id="{4C7A54CF-2509-7C44-99DB-B30145B2435D}"/>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13" name="Picture 12">
            <a:hlinkClick r:id="rId6"/>
            <a:extLst>
              <a:ext uri="{FF2B5EF4-FFF2-40B4-BE49-F238E27FC236}">
                <a16:creationId xmlns:a16="http://schemas.microsoft.com/office/drawing/2014/main" id="{139531FC-C2D0-4A19-BABB-AB43C68373FB}"/>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616109" y="3574737"/>
            <a:ext cx="4101214" cy="2835046"/>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4326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286DDCB7-64A0-784B-AA52-6D143200902F}"/>
              </a:ext>
            </a:extLst>
          </p:cNvPr>
          <p:cNvSpPr>
            <a:spLocks noGrp="1"/>
          </p:cNvSpPr>
          <p:nvPr>
            <p:ph idx="1"/>
          </p:nvPr>
        </p:nvSpPr>
        <p:spPr>
          <a:xfrm>
            <a:off x="1261882" y="744300"/>
            <a:ext cx="7586843" cy="560626"/>
          </a:xfrm>
        </p:spPr>
        <p:txBody>
          <a:bodyPr>
            <a:normAutofit/>
          </a:bodyPr>
          <a:lstStyle/>
          <a:p>
            <a:pPr marL="0" indent="0">
              <a:buNone/>
            </a:pPr>
            <a:r>
              <a:rPr lang="en-US" sz="2800" b="1" dirty="0">
                <a:solidFill>
                  <a:srgbClr val="F15A27"/>
                </a:solidFill>
              </a:rPr>
              <a:t>2. Write a Field Handbook or Case Study</a:t>
            </a:r>
            <a:endParaRPr lang="en-US" sz="2800" dirty="0"/>
          </a:p>
        </p:txBody>
      </p:sp>
      <p:sp>
        <p:nvSpPr>
          <p:cNvPr id="12" name="Freeform: Shape 11">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9A6D056-3213-484D-9449-40AD61B99B61}"/>
              </a:ext>
            </a:extLst>
          </p:cNvPr>
          <p:cNvSpPr>
            <a:spLocks noGrp="1"/>
          </p:cNvSpPr>
          <p:nvPr>
            <p:ph type="title"/>
          </p:nvPr>
        </p:nvSpPr>
        <p:spPr>
          <a:xfrm>
            <a:off x="8982805" y="1865740"/>
            <a:ext cx="2947482" cy="3126520"/>
          </a:xfrm>
        </p:spPr>
        <p:txBody>
          <a:bodyPr>
            <a:normAutofit/>
          </a:bodyPr>
          <a:lstStyle/>
          <a:p>
            <a:pPr algn="r"/>
            <a:r>
              <a:rPr lang="en-US" sz="6000" dirty="0"/>
              <a:t>Give it a Try</a:t>
            </a:r>
          </a:p>
        </p:txBody>
      </p:sp>
      <p:sp>
        <p:nvSpPr>
          <p:cNvPr id="14" name="TextBox 13">
            <a:extLst>
              <a:ext uri="{FF2B5EF4-FFF2-40B4-BE49-F238E27FC236}">
                <a16:creationId xmlns:a16="http://schemas.microsoft.com/office/drawing/2014/main" id="{A53EECA4-9A2D-A84F-A930-24E357B0E2F4}"/>
              </a:ext>
            </a:extLst>
          </p:cNvPr>
          <p:cNvSpPr txBox="1"/>
          <p:nvPr/>
        </p:nvSpPr>
        <p:spPr>
          <a:xfrm>
            <a:off x="1525863" y="1187631"/>
            <a:ext cx="6830737" cy="5262979"/>
          </a:xfrm>
          <a:prstGeom prst="rect">
            <a:avLst/>
          </a:prstGeom>
          <a:noFill/>
        </p:spPr>
        <p:txBody>
          <a:bodyPr wrap="square" rtlCol="0">
            <a:spAutoFit/>
          </a:bodyPr>
          <a:lstStyle/>
          <a:p>
            <a:pPr marL="457200" indent="-457200">
              <a:buFontTx/>
              <a:buChar char="-"/>
            </a:pPr>
            <a:r>
              <a:rPr lang="en-US" sz="2800" dirty="0">
                <a:solidFill>
                  <a:schemeClr val="tx1">
                    <a:lumMod val="65000"/>
                    <a:lumOff val="35000"/>
                  </a:schemeClr>
                </a:solidFill>
              </a:rPr>
              <a:t>Use the public health approach to outbreak investigation</a:t>
            </a:r>
          </a:p>
          <a:p>
            <a:pPr marL="914400" lvl="1" indent="-457200">
              <a:buFontTx/>
              <a:buChar char="-"/>
            </a:pPr>
            <a:r>
              <a:rPr lang="en-US" sz="2800" dirty="0">
                <a:solidFill>
                  <a:schemeClr val="tx1">
                    <a:lumMod val="65000"/>
                    <a:lumOff val="35000"/>
                  </a:schemeClr>
                </a:solidFill>
              </a:rPr>
              <a:t>Surveillance </a:t>
            </a:r>
          </a:p>
          <a:p>
            <a:pPr marL="914400" lvl="1" indent="-457200">
              <a:buFontTx/>
              <a:buChar char="-"/>
            </a:pPr>
            <a:r>
              <a:rPr lang="en-US" sz="2800" dirty="0">
                <a:solidFill>
                  <a:schemeClr val="tx1">
                    <a:lumMod val="65000"/>
                    <a:lumOff val="35000"/>
                  </a:schemeClr>
                </a:solidFill>
              </a:rPr>
              <a:t>Risk factor identification</a:t>
            </a:r>
          </a:p>
          <a:p>
            <a:pPr marL="914400" lvl="1" indent="-457200">
              <a:buFontTx/>
              <a:buChar char="-"/>
            </a:pPr>
            <a:r>
              <a:rPr lang="en-US" sz="2800" dirty="0">
                <a:solidFill>
                  <a:schemeClr val="tx1">
                    <a:lumMod val="65000"/>
                    <a:lumOff val="35000"/>
                  </a:schemeClr>
                </a:solidFill>
              </a:rPr>
              <a:t>Intervention evaluation</a:t>
            </a:r>
          </a:p>
          <a:p>
            <a:pPr marL="914400" lvl="1" indent="-457200">
              <a:buFontTx/>
              <a:buChar char="-"/>
            </a:pPr>
            <a:r>
              <a:rPr lang="en-US" sz="2800" dirty="0">
                <a:solidFill>
                  <a:schemeClr val="tx1">
                    <a:lumMod val="65000"/>
                    <a:lumOff val="35000"/>
                  </a:schemeClr>
                </a:solidFill>
              </a:rPr>
              <a:t>Implementation</a:t>
            </a:r>
          </a:p>
          <a:p>
            <a:pPr marL="457200" indent="-457200">
              <a:buFontTx/>
              <a:buChar char="-"/>
            </a:pPr>
            <a:r>
              <a:rPr lang="en-US" sz="2800" dirty="0">
                <a:solidFill>
                  <a:schemeClr val="tx1">
                    <a:lumMod val="65000"/>
                    <a:lumOff val="35000"/>
                  </a:schemeClr>
                </a:solidFill>
              </a:rPr>
              <a:t>Summary Option 1: Field guide handbook</a:t>
            </a:r>
          </a:p>
          <a:p>
            <a:pPr marL="914400" lvl="1" indent="-457200">
              <a:buFontTx/>
              <a:buChar char="-"/>
            </a:pPr>
            <a:r>
              <a:rPr lang="en-US" sz="2800" dirty="0">
                <a:solidFill>
                  <a:schemeClr val="tx1">
                    <a:lumMod val="65000"/>
                    <a:lumOff val="35000"/>
                  </a:schemeClr>
                </a:solidFill>
              </a:rPr>
              <a:t>Summarize the general steps of outbreak case investigation</a:t>
            </a:r>
          </a:p>
          <a:p>
            <a:pPr marL="457200" indent="-457200">
              <a:buFontTx/>
              <a:buChar char="-"/>
            </a:pPr>
            <a:r>
              <a:rPr lang="en-US" sz="2800" dirty="0">
                <a:solidFill>
                  <a:schemeClr val="tx1">
                    <a:lumMod val="65000"/>
                    <a:lumOff val="35000"/>
                  </a:schemeClr>
                </a:solidFill>
              </a:rPr>
              <a:t>Summary Option 2: Case study report</a:t>
            </a:r>
          </a:p>
          <a:p>
            <a:pPr marL="914400" lvl="1" indent="-457200">
              <a:buFontTx/>
              <a:buChar char="-"/>
            </a:pPr>
            <a:r>
              <a:rPr lang="en-US" sz="2800" dirty="0">
                <a:solidFill>
                  <a:schemeClr val="tx1">
                    <a:lumMod val="65000"/>
                    <a:lumOff val="35000"/>
                  </a:schemeClr>
                </a:solidFill>
              </a:rPr>
              <a:t>Summarize the details of one of the outbreak case</a:t>
            </a:r>
          </a:p>
        </p:txBody>
      </p:sp>
      <p:pic>
        <p:nvPicPr>
          <p:cNvPr id="22" name="Picture 21" descr="Logo&#10;&#10;Description automatically generated">
            <a:extLst>
              <a:ext uri="{FF2B5EF4-FFF2-40B4-BE49-F238E27FC236}">
                <a16:creationId xmlns:a16="http://schemas.microsoft.com/office/drawing/2014/main" id="{9C5AF7B6-81E0-2140-B297-930E3B9E469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5" name="Picture 14" descr="A picture containing logo&#10;&#10;Description automatically generated">
            <a:extLst>
              <a:ext uri="{FF2B5EF4-FFF2-40B4-BE49-F238E27FC236}">
                <a16:creationId xmlns:a16="http://schemas.microsoft.com/office/drawing/2014/main" id="{85C606AC-7DAE-D342-9A1E-79A17085CFA7}"/>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Tree>
    <p:extLst>
      <p:ext uri="{BB962C8B-B14F-4D97-AF65-F5344CB8AC3E}">
        <p14:creationId xmlns:p14="http://schemas.microsoft.com/office/powerpoint/2010/main" val="1882004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DB23C2B-2054-4D8B-9E98-9190F8E05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65C2FCD-09A4-4B4B-AA73-F330DFE9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286DDCB7-64A0-784B-AA52-6D143200902F}"/>
              </a:ext>
            </a:extLst>
          </p:cNvPr>
          <p:cNvSpPr>
            <a:spLocks noGrp="1"/>
          </p:cNvSpPr>
          <p:nvPr>
            <p:ph idx="1"/>
          </p:nvPr>
        </p:nvSpPr>
        <p:spPr>
          <a:xfrm>
            <a:off x="1261882" y="761999"/>
            <a:ext cx="6461231" cy="438151"/>
          </a:xfrm>
        </p:spPr>
        <p:txBody>
          <a:bodyPr>
            <a:normAutofit fontScale="92500" lnSpcReduction="10000"/>
          </a:bodyPr>
          <a:lstStyle/>
          <a:p>
            <a:pPr marL="0" indent="0">
              <a:buNone/>
            </a:pPr>
            <a:r>
              <a:rPr lang="en-US" sz="2800" b="1" dirty="0">
                <a:solidFill>
                  <a:schemeClr val="accent4"/>
                </a:solidFill>
              </a:rPr>
              <a:t>3. Share Your Findings</a:t>
            </a:r>
            <a:endParaRPr lang="en-US" sz="2800" b="1" dirty="0">
              <a:solidFill>
                <a:schemeClr val="tx1"/>
              </a:solidFill>
            </a:endParaRPr>
          </a:p>
        </p:txBody>
      </p:sp>
      <p:sp>
        <p:nvSpPr>
          <p:cNvPr id="12" name="Freeform: Shape 11">
            <a:extLst>
              <a:ext uri="{FF2B5EF4-FFF2-40B4-BE49-F238E27FC236}">
                <a16:creationId xmlns:a16="http://schemas.microsoft.com/office/drawing/2014/main" id="{8797B5BC-9873-45F9-97D6-298FB5AF0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9A6D056-3213-484D-9449-40AD61B99B61}"/>
              </a:ext>
            </a:extLst>
          </p:cNvPr>
          <p:cNvSpPr>
            <a:spLocks noGrp="1"/>
          </p:cNvSpPr>
          <p:nvPr>
            <p:ph type="title"/>
          </p:nvPr>
        </p:nvSpPr>
        <p:spPr>
          <a:xfrm>
            <a:off x="8982805" y="1865740"/>
            <a:ext cx="2947482" cy="3126520"/>
          </a:xfrm>
        </p:spPr>
        <p:txBody>
          <a:bodyPr>
            <a:normAutofit/>
          </a:bodyPr>
          <a:lstStyle/>
          <a:p>
            <a:pPr algn="r"/>
            <a:r>
              <a:rPr lang="en-US" sz="6000" dirty="0"/>
              <a:t>Give it a Try</a:t>
            </a:r>
          </a:p>
        </p:txBody>
      </p:sp>
      <p:pic>
        <p:nvPicPr>
          <p:cNvPr id="15" name="Picture 14" descr="Logo&#10;&#10;Description automatically generated">
            <a:extLst>
              <a:ext uri="{FF2B5EF4-FFF2-40B4-BE49-F238E27FC236}">
                <a16:creationId xmlns:a16="http://schemas.microsoft.com/office/drawing/2014/main" id="{886F2DF1-07DE-CA43-9B20-47326F9B544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4" name="Picture 13" descr="A picture containing logo&#10;&#10;Description automatically generated">
            <a:extLst>
              <a:ext uri="{FF2B5EF4-FFF2-40B4-BE49-F238E27FC236}">
                <a16:creationId xmlns:a16="http://schemas.microsoft.com/office/drawing/2014/main" id="{F8A328F0-5AFD-9648-9943-60D856EA469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17" name="Picture 16">
            <a:extLst>
              <a:ext uri="{FF2B5EF4-FFF2-40B4-BE49-F238E27FC236}">
                <a16:creationId xmlns:a16="http://schemas.microsoft.com/office/drawing/2014/main" id="{684D8E4B-6D34-4F62-8D65-CB2743778C05}"/>
              </a:ext>
            </a:extLst>
          </p:cNvPr>
          <p:cNvPicPr>
            <a:picLocks noChangeAspect="1"/>
          </p:cNvPicPr>
          <p:nvPr/>
        </p:nvPicPr>
        <p:blipFill>
          <a:blip r:embed="rId6"/>
          <a:stretch>
            <a:fillRect/>
          </a:stretch>
        </p:blipFill>
        <p:spPr>
          <a:xfrm>
            <a:off x="1993612" y="2318245"/>
            <a:ext cx="5108081" cy="3151356"/>
          </a:xfrm>
          <a:prstGeom prst="rect">
            <a:avLst/>
          </a:prstGeom>
          <a:ln w="12700">
            <a:solidFill>
              <a:schemeClr val="tx1"/>
            </a:solidFill>
          </a:ln>
          <a:effectLst>
            <a:outerShdw blurRad="50800" dist="38100" dir="2700000" algn="tl" rotWithShape="0">
              <a:prstClr val="black">
                <a:alpha val="40000"/>
              </a:prstClr>
            </a:outerShdw>
          </a:effectLst>
        </p:spPr>
      </p:pic>
      <p:sp>
        <p:nvSpPr>
          <p:cNvPr id="11" name="TextBox 10">
            <a:extLst>
              <a:ext uri="{FF2B5EF4-FFF2-40B4-BE49-F238E27FC236}">
                <a16:creationId xmlns:a16="http://schemas.microsoft.com/office/drawing/2014/main" id="{7F4F3ABB-F3D5-4F03-A9DA-EB83F92F03C7}"/>
              </a:ext>
            </a:extLst>
          </p:cNvPr>
          <p:cNvSpPr txBox="1"/>
          <p:nvPr/>
        </p:nvSpPr>
        <p:spPr>
          <a:xfrm>
            <a:off x="1461541" y="1388399"/>
            <a:ext cx="6461231" cy="523220"/>
          </a:xfrm>
          <a:prstGeom prst="rect">
            <a:avLst/>
          </a:prstGeom>
          <a:noFill/>
        </p:spPr>
        <p:txBody>
          <a:bodyPr wrap="square" rtlCol="0">
            <a:spAutoFit/>
          </a:bodyPr>
          <a:lstStyle/>
          <a:p>
            <a:pPr marL="457200" indent="-457200">
              <a:buFontTx/>
              <a:buChar char="-"/>
            </a:pPr>
            <a:r>
              <a:rPr lang="en-US" sz="2800" dirty="0">
                <a:solidFill>
                  <a:schemeClr val="tx1">
                    <a:lumMod val="65000"/>
                    <a:lumOff val="35000"/>
                  </a:schemeClr>
                </a:solidFill>
              </a:rPr>
              <a:t>Instagram @CDCmuseum</a:t>
            </a:r>
          </a:p>
        </p:txBody>
      </p:sp>
    </p:spTree>
    <p:extLst>
      <p:ext uri="{BB962C8B-B14F-4D97-AF65-F5344CB8AC3E}">
        <p14:creationId xmlns:p14="http://schemas.microsoft.com/office/powerpoint/2010/main" val="121182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4" name="Rectangle 13">
            <a:extLst>
              <a:ext uri="{FF2B5EF4-FFF2-40B4-BE49-F238E27FC236}">
                <a16:creationId xmlns:a16="http://schemas.microsoft.com/office/drawing/2014/main" id="{0864E5C9-52C9-4572-AC75-548B9B9C2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5CC6500-4DBD-4C34-BC14-2387FB483B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1999"/>
            <a:ext cx="4642228"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1F738E12-E714-724C-BC3C-96963CA88A26}"/>
              </a:ext>
            </a:extLst>
          </p:cNvPr>
          <p:cNvSpPr>
            <a:spLocks noGrp="1"/>
          </p:cNvSpPr>
          <p:nvPr>
            <p:ph type="title"/>
          </p:nvPr>
        </p:nvSpPr>
        <p:spPr>
          <a:xfrm>
            <a:off x="235532" y="1368787"/>
            <a:ext cx="3258688" cy="3255264"/>
          </a:xfrm>
        </p:spPr>
        <p:txBody>
          <a:bodyPr vert="horz" lIns="91440" tIns="45720" rIns="91440" bIns="45720" rtlCol="0" anchor="b">
            <a:normAutofit/>
          </a:bodyPr>
          <a:lstStyle/>
          <a:p>
            <a:r>
              <a:rPr lang="en-US" sz="5000" spc="-100" dirty="0"/>
              <a:t>Questions?</a:t>
            </a:r>
          </a:p>
        </p:txBody>
      </p:sp>
      <p:sp>
        <p:nvSpPr>
          <p:cNvPr id="18" name="Rectangle 17">
            <a:extLst>
              <a:ext uri="{FF2B5EF4-FFF2-40B4-BE49-F238E27FC236}">
                <a16:creationId xmlns:a16="http://schemas.microsoft.com/office/drawing/2014/main" id="{4E34A3B6-BAD2-4156-BDC6-4736248BF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3" name="Picture 12" descr="Logo&#10;&#10;Description automatically generated">
            <a:extLst>
              <a:ext uri="{FF2B5EF4-FFF2-40B4-BE49-F238E27FC236}">
                <a16:creationId xmlns:a16="http://schemas.microsoft.com/office/drawing/2014/main" id="{6BBC8C82-7DE3-4A4A-9CC0-7B96481C3F6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descr="A picture containing logo&#10;&#10;Description automatically generated">
            <a:extLst>
              <a:ext uri="{FF2B5EF4-FFF2-40B4-BE49-F238E27FC236}">
                <a16:creationId xmlns:a16="http://schemas.microsoft.com/office/drawing/2014/main" id="{3AB9B9B4-83F3-F642-98D8-7F873BD5C160}"/>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5" name="Picture 4" descr="Shape&#10;&#10;Description automatically generated with low confidence">
            <a:extLst>
              <a:ext uri="{FF2B5EF4-FFF2-40B4-BE49-F238E27FC236}">
                <a16:creationId xmlns:a16="http://schemas.microsoft.com/office/drawing/2014/main" id="{FC0D2753-24BC-4726-BCCE-70E8D61A6551}"/>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3180711" y="3555217"/>
            <a:ext cx="1148009" cy="1147212"/>
          </a:xfrm>
          <a:prstGeom prst="rect">
            <a:avLst/>
          </a:prstGeom>
        </p:spPr>
      </p:pic>
    </p:spTree>
    <p:extLst>
      <p:ext uri="{BB962C8B-B14F-4D97-AF65-F5344CB8AC3E}">
        <p14:creationId xmlns:p14="http://schemas.microsoft.com/office/powerpoint/2010/main" val="3670541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descr="Logo&#10;&#10;Description automatically generated">
            <a:extLst>
              <a:ext uri="{FF2B5EF4-FFF2-40B4-BE49-F238E27FC236}">
                <a16:creationId xmlns:a16="http://schemas.microsoft.com/office/drawing/2014/main" id="{79545CF3-DE89-A24E-9744-DA4A9F2D6E9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959178" y="6116412"/>
            <a:ext cx="1269876" cy="738115"/>
          </a:xfrm>
          <a:prstGeom prst="rect">
            <a:avLst/>
          </a:prstGeom>
        </p:spPr>
      </p:pic>
      <p:pic>
        <p:nvPicPr>
          <p:cNvPr id="17" name="Picture 16" descr="A picture containing logo&#10;&#10;Description automatically generated">
            <a:extLst>
              <a:ext uri="{FF2B5EF4-FFF2-40B4-BE49-F238E27FC236}">
                <a16:creationId xmlns:a16="http://schemas.microsoft.com/office/drawing/2014/main" id="{1C5132D5-1B36-9546-A9B1-CB0BA430C4A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
        <p:nvSpPr>
          <p:cNvPr id="15" name="Title 1">
            <a:extLst>
              <a:ext uri="{FF2B5EF4-FFF2-40B4-BE49-F238E27FC236}">
                <a16:creationId xmlns:a16="http://schemas.microsoft.com/office/drawing/2014/main" id="{4FC1C55B-9BF7-4938-8F41-44D17CF9B184}"/>
              </a:ext>
            </a:extLst>
          </p:cNvPr>
          <p:cNvSpPr txBox="1">
            <a:spLocks/>
          </p:cNvSpPr>
          <p:nvPr/>
        </p:nvSpPr>
        <p:spPr>
          <a:xfrm>
            <a:off x="159862" y="794212"/>
            <a:ext cx="3108960" cy="564642"/>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pPr algn="ctr"/>
            <a:r>
              <a:rPr lang="en-US" dirty="0">
                <a:solidFill>
                  <a:schemeClr val="bg1"/>
                </a:solidFill>
              </a:rPr>
              <a:t>Word Bank</a:t>
            </a:r>
            <a:endParaRPr lang="en-US" spc="-100" dirty="0">
              <a:solidFill>
                <a:schemeClr val="bg1"/>
              </a:solidFill>
            </a:endParaRPr>
          </a:p>
        </p:txBody>
      </p:sp>
      <p:graphicFrame>
        <p:nvGraphicFramePr>
          <p:cNvPr id="18" name="Table 17">
            <a:extLst>
              <a:ext uri="{FF2B5EF4-FFF2-40B4-BE49-F238E27FC236}">
                <a16:creationId xmlns:a16="http://schemas.microsoft.com/office/drawing/2014/main" id="{4BA91AB8-7EEC-4D47-A2E0-D265BAEC3CF5}"/>
              </a:ext>
            </a:extLst>
          </p:cNvPr>
          <p:cNvGraphicFramePr>
            <a:graphicFrameLocks noGrp="1"/>
          </p:cNvGraphicFramePr>
          <p:nvPr>
            <p:extLst>
              <p:ext uri="{D42A27DB-BD31-4B8C-83A1-F6EECF244321}">
                <p14:modId xmlns:p14="http://schemas.microsoft.com/office/powerpoint/2010/main" val="3132721641"/>
              </p:ext>
            </p:extLst>
          </p:nvPr>
        </p:nvGraphicFramePr>
        <p:xfrm>
          <a:off x="3581401" y="371644"/>
          <a:ext cx="8422542" cy="6152250"/>
        </p:xfrm>
        <a:graphic>
          <a:graphicData uri="http://schemas.openxmlformats.org/drawingml/2006/table">
            <a:tbl>
              <a:tblPr firstRow="1" firstCol="1">
                <a:solidFill>
                  <a:schemeClr val="tx2">
                    <a:lumMod val="20000"/>
                    <a:lumOff val="80000"/>
                  </a:schemeClr>
                </a:solidFill>
                <a:tableStyleId>{5C22544A-7EE6-4342-B048-85BDC9FD1C3A}</a:tableStyleId>
              </a:tblPr>
              <a:tblGrid>
                <a:gridCol w="3454399">
                  <a:extLst>
                    <a:ext uri="{9D8B030D-6E8A-4147-A177-3AD203B41FA5}">
                      <a16:colId xmlns:a16="http://schemas.microsoft.com/office/drawing/2014/main" val="2498219549"/>
                    </a:ext>
                  </a:extLst>
                </a:gridCol>
                <a:gridCol w="4968143">
                  <a:extLst>
                    <a:ext uri="{9D8B030D-6E8A-4147-A177-3AD203B41FA5}">
                      <a16:colId xmlns:a16="http://schemas.microsoft.com/office/drawing/2014/main" val="3751652212"/>
                    </a:ext>
                  </a:extLst>
                </a:gridCol>
              </a:tblGrid>
              <a:tr h="1025375">
                <a:tc>
                  <a:txBody>
                    <a:bodyPr/>
                    <a:lstStyle/>
                    <a:p>
                      <a:pPr marL="0" marR="0">
                        <a:lnSpc>
                          <a:spcPct val="107000"/>
                        </a:lnSpc>
                        <a:spcBef>
                          <a:spcPts val="0"/>
                        </a:spcBef>
                        <a:spcAft>
                          <a:spcPts val="600"/>
                        </a:spcAft>
                      </a:pPr>
                      <a:endParaRPr lang="en-US" sz="1600" b="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tc>
                  <a:txBody>
                    <a:bodyPr/>
                    <a:lstStyle/>
                    <a:p>
                      <a:pPr marL="0" marR="0">
                        <a:lnSpc>
                          <a:spcPct val="107000"/>
                        </a:lnSpc>
                        <a:spcBef>
                          <a:spcPts val="0"/>
                        </a:spcBef>
                        <a:spcAft>
                          <a:spcPts val="600"/>
                        </a:spcAft>
                      </a:pPr>
                      <a:r>
                        <a:rPr lang="en-US" sz="2000" b="0" cap="none" spc="0" dirty="0">
                          <a:solidFill>
                            <a:schemeClr val="tx1"/>
                          </a:solidFill>
                          <a:effectLst/>
                          <a:latin typeface="+mn-lt"/>
                        </a:rPr>
                        <a:t>the regular presence of a disease or infectious agent in a population</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extLst>
                  <a:ext uri="{0D108BD9-81ED-4DB2-BD59-A6C34878D82A}">
                    <a16:rowId xmlns:a16="http://schemas.microsoft.com/office/drawing/2014/main" val="3879543097"/>
                  </a:ext>
                </a:extLst>
              </a:tr>
              <a:tr h="1025375">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r>
                        <a:rPr lang="en-US" sz="2000" b="0" cap="none" spc="0" dirty="0">
                          <a:solidFill>
                            <a:schemeClr val="tx1"/>
                          </a:solidFill>
                          <a:effectLst/>
                          <a:latin typeface="+mn-lt"/>
                          <a:ea typeface="Century Gothic" panose="020B0502020202020204" pitchFamily="34" charset="0"/>
                          <a:cs typeface="Times New Roman" panose="02020603050405020304" pitchFamily="18" charset="0"/>
                        </a:rPr>
                        <a:t>the reduction to zero of an infectious disease's presence in the global host population</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881573052"/>
                  </a:ext>
                </a:extLst>
              </a:tr>
              <a:tr h="1025375">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tc>
                  <a:txBody>
                    <a:bodyPr/>
                    <a:lstStyle/>
                    <a:p>
                      <a:pPr marL="0" marR="0" lvl="0" indent="0" algn="l" defTabSz="914400" rtl="0" eaLnBrk="1" fontAlgn="auto" latinLnBrk="0" hangingPunct="1">
                        <a:lnSpc>
                          <a:spcPct val="107000"/>
                        </a:lnSpc>
                        <a:spcBef>
                          <a:spcPts val="0"/>
                        </a:spcBef>
                        <a:spcAft>
                          <a:spcPts val="600"/>
                        </a:spcAft>
                        <a:buClrTx/>
                        <a:buSzTx/>
                        <a:buFontTx/>
                        <a:buNone/>
                        <a:tabLst/>
                        <a:defRPr/>
                      </a:pPr>
                      <a:r>
                        <a:rPr lang="en-US" sz="2000" cap="none" spc="0" dirty="0">
                          <a:solidFill>
                            <a:schemeClr val="tx1"/>
                          </a:solidFill>
                          <a:effectLst/>
                          <a:latin typeface="+mn-lt"/>
                          <a:ea typeface="Century Gothic" panose="020B0502020202020204" pitchFamily="34" charset="0"/>
                          <a:cs typeface="Times New Roman" panose="02020603050405020304" pitchFamily="18" charset="0"/>
                        </a:rPr>
                        <a:t>the use of biological agents for the purpose of terrorism</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extLst>
                  <a:ext uri="{0D108BD9-81ED-4DB2-BD59-A6C34878D82A}">
                    <a16:rowId xmlns:a16="http://schemas.microsoft.com/office/drawing/2014/main" val="3447771644"/>
                  </a:ext>
                </a:extLst>
              </a:tr>
              <a:tr h="1025375">
                <a:tc>
                  <a:txBody>
                    <a:bodyPr/>
                    <a:lstStyle/>
                    <a:p>
                      <a:pPr marL="0" marR="0">
                        <a:lnSpc>
                          <a:spcPct val="107000"/>
                        </a:lnSpc>
                        <a:spcBef>
                          <a:spcPts val="0"/>
                        </a:spcBef>
                        <a:spcAft>
                          <a:spcPts val="600"/>
                        </a:spcAft>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a:lnSpc>
                          <a:spcPct val="107000"/>
                        </a:lnSpc>
                        <a:spcBef>
                          <a:spcPts val="0"/>
                        </a:spcBef>
                        <a:spcAft>
                          <a:spcPts val="600"/>
                        </a:spcAft>
                      </a:pPr>
                      <a:r>
                        <a:rPr lang="en-US" sz="2000" cap="none" spc="0" dirty="0">
                          <a:solidFill>
                            <a:schemeClr val="tx1"/>
                          </a:solidFill>
                          <a:effectLst/>
                          <a:latin typeface="+mn-lt"/>
                          <a:ea typeface="Century Gothic" panose="020B0502020202020204" pitchFamily="34" charset="0"/>
                          <a:cs typeface="Times New Roman" panose="02020603050405020304" pitchFamily="18" charset="0"/>
                        </a:rPr>
                        <a:t>study of the distribution and control of health-related issues, including diseases </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389983624"/>
                  </a:ext>
                </a:extLst>
              </a:tr>
              <a:tr h="1025375">
                <a:tc>
                  <a:txBody>
                    <a:bodyPr/>
                    <a:lstStyle/>
                    <a:p>
                      <a:pPr marL="0" marR="0">
                        <a:lnSpc>
                          <a:spcPct val="107000"/>
                        </a:lnSpc>
                        <a:spcBef>
                          <a:spcPts val="0"/>
                        </a:spcBef>
                        <a:spcAft>
                          <a:spcPts val="600"/>
                        </a:spcAft>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tc>
                  <a:txBody>
                    <a:bodyPr/>
                    <a:lstStyle/>
                    <a:p>
                      <a:pPr marL="0" marR="0">
                        <a:lnSpc>
                          <a:spcPct val="107000"/>
                        </a:lnSpc>
                        <a:spcBef>
                          <a:spcPts val="0"/>
                        </a:spcBef>
                        <a:spcAft>
                          <a:spcPts val="600"/>
                        </a:spcAft>
                      </a:pPr>
                      <a:r>
                        <a:rPr lang="en-US" sz="2000" cap="none" spc="0" dirty="0">
                          <a:solidFill>
                            <a:schemeClr val="tx1"/>
                          </a:solidFill>
                          <a:effectLst/>
                          <a:latin typeface="+mn-lt"/>
                          <a:ea typeface="Century Gothic" panose="020B0502020202020204" pitchFamily="34" charset="0"/>
                          <a:cs typeface="Times New Roman" panose="02020603050405020304" pitchFamily="18" charset="0"/>
                        </a:rPr>
                        <a:t>the habitat in which an infectious agent normally lives, grows, and multiplies</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alpha val="30000"/>
                      </a:schemeClr>
                    </a:solidFill>
                  </a:tcPr>
                </a:tc>
                <a:extLst>
                  <a:ext uri="{0D108BD9-81ED-4DB2-BD59-A6C34878D82A}">
                    <a16:rowId xmlns:a16="http://schemas.microsoft.com/office/drawing/2014/main" val="332048025"/>
                  </a:ext>
                </a:extLst>
              </a:tr>
              <a:tr h="1025375">
                <a:tc>
                  <a:txBody>
                    <a:bodyPr/>
                    <a:lstStyle/>
                    <a:p>
                      <a:pPr marL="0" marR="0">
                        <a:lnSpc>
                          <a:spcPct val="107000"/>
                        </a:lnSpc>
                        <a:spcBef>
                          <a:spcPts val="0"/>
                        </a:spcBef>
                        <a:spcAft>
                          <a:spcPts val="600"/>
                        </a:spcAft>
                      </a:pPr>
                      <a:endParaRPr lang="en-US" sz="1600" cap="none" spc="0" dirty="0">
                        <a:solidFill>
                          <a:schemeClr val="tx1"/>
                        </a:solidFill>
                        <a:effectLst/>
                        <a:latin typeface="Century Gothic" panose="020B0502020202020204" pitchFamily="34" charset="0"/>
                        <a:ea typeface="Century Gothic" panose="020B0502020202020204" pitchFamily="34" charset="0"/>
                        <a:cs typeface="Times New Roman" panose="02020603050405020304" pitchFamily="18" charset="0"/>
                      </a:endParaRP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marL="0" marR="0">
                        <a:lnSpc>
                          <a:spcPct val="107000"/>
                        </a:lnSpc>
                        <a:spcBef>
                          <a:spcPts val="0"/>
                        </a:spcBef>
                        <a:spcAft>
                          <a:spcPts val="600"/>
                        </a:spcAft>
                      </a:pPr>
                      <a:r>
                        <a:rPr lang="en-US" sz="2000" cap="none" spc="0" dirty="0">
                          <a:solidFill>
                            <a:schemeClr val="tx1"/>
                          </a:solidFill>
                          <a:effectLst/>
                          <a:latin typeface="+mn-lt"/>
                          <a:ea typeface="Century Gothic" panose="020B0502020202020204" pitchFamily="34" charset="0"/>
                          <a:cs typeface="Times New Roman" panose="02020603050405020304" pitchFamily="18" charset="0"/>
                        </a:rPr>
                        <a:t>brick or oval shaped viruses with large double-stranded DNA strands</a:t>
                      </a:r>
                    </a:p>
                  </a:txBody>
                  <a:tcPr marL="65130" marR="37575" marT="50100" marB="50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614549445"/>
                  </a:ext>
                </a:extLst>
              </a:tr>
            </a:tbl>
          </a:graphicData>
        </a:graphic>
      </p:graphicFrame>
      <p:sp>
        <p:nvSpPr>
          <p:cNvPr id="19" name="TextBox 18">
            <a:extLst>
              <a:ext uri="{FF2B5EF4-FFF2-40B4-BE49-F238E27FC236}">
                <a16:creationId xmlns:a16="http://schemas.microsoft.com/office/drawing/2014/main" id="{3835F77E-0DEA-4300-BD58-C385128996E1}"/>
              </a:ext>
            </a:extLst>
          </p:cNvPr>
          <p:cNvSpPr txBox="1"/>
          <p:nvPr/>
        </p:nvSpPr>
        <p:spPr>
          <a:xfrm>
            <a:off x="159862" y="2309484"/>
            <a:ext cx="3108960" cy="523220"/>
          </a:xfrm>
          <a:prstGeom prst="rect">
            <a:avLst/>
          </a:prstGeom>
          <a:noFill/>
        </p:spPr>
        <p:txBody>
          <a:bodyPr wrap="square" rtlCol="0">
            <a:spAutoFit/>
          </a:bodyPr>
          <a:lstStyle/>
          <a:p>
            <a:pPr algn="ctr"/>
            <a:r>
              <a:rPr lang="en-US" sz="2800" b="1" dirty="0"/>
              <a:t>endemic</a:t>
            </a:r>
          </a:p>
        </p:txBody>
      </p:sp>
      <p:sp>
        <p:nvSpPr>
          <p:cNvPr id="20" name="TextBox 19">
            <a:extLst>
              <a:ext uri="{FF2B5EF4-FFF2-40B4-BE49-F238E27FC236}">
                <a16:creationId xmlns:a16="http://schemas.microsoft.com/office/drawing/2014/main" id="{16E36717-B1A4-49E1-81AD-39E17E573C23}"/>
              </a:ext>
            </a:extLst>
          </p:cNvPr>
          <p:cNvSpPr txBox="1"/>
          <p:nvPr/>
        </p:nvSpPr>
        <p:spPr>
          <a:xfrm>
            <a:off x="159862" y="3813245"/>
            <a:ext cx="3108960" cy="523220"/>
          </a:xfrm>
          <a:prstGeom prst="rect">
            <a:avLst/>
          </a:prstGeom>
          <a:noFill/>
        </p:spPr>
        <p:txBody>
          <a:bodyPr wrap="square" rtlCol="0">
            <a:spAutoFit/>
          </a:bodyPr>
          <a:lstStyle/>
          <a:p>
            <a:pPr algn="ctr"/>
            <a:r>
              <a:rPr lang="en-US" sz="2800" b="1" dirty="0"/>
              <a:t>eradicate</a:t>
            </a:r>
          </a:p>
        </p:txBody>
      </p:sp>
      <p:sp>
        <p:nvSpPr>
          <p:cNvPr id="21" name="TextBox 20">
            <a:extLst>
              <a:ext uri="{FF2B5EF4-FFF2-40B4-BE49-F238E27FC236}">
                <a16:creationId xmlns:a16="http://schemas.microsoft.com/office/drawing/2014/main" id="{FA16F00F-EBC6-4BA5-B862-E57BC279AB6D}"/>
              </a:ext>
            </a:extLst>
          </p:cNvPr>
          <p:cNvSpPr txBox="1"/>
          <p:nvPr/>
        </p:nvSpPr>
        <p:spPr>
          <a:xfrm>
            <a:off x="159862" y="4566132"/>
            <a:ext cx="3108960" cy="523220"/>
          </a:xfrm>
          <a:prstGeom prst="rect">
            <a:avLst/>
          </a:prstGeom>
          <a:noFill/>
        </p:spPr>
        <p:txBody>
          <a:bodyPr wrap="square" rtlCol="0">
            <a:spAutoFit/>
          </a:bodyPr>
          <a:lstStyle/>
          <a:p>
            <a:pPr algn="ctr"/>
            <a:r>
              <a:rPr lang="en-US" sz="2800" b="1" dirty="0"/>
              <a:t>poxvirus</a:t>
            </a:r>
          </a:p>
        </p:txBody>
      </p:sp>
      <p:sp>
        <p:nvSpPr>
          <p:cNvPr id="22" name="TextBox 21">
            <a:extLst>
              <a:ext uri="{FF2B5EF4-FFF2-40B4-BE49-F238E27FC236}">
                <a16:creationId xmlns:a16="http://schemas.microsoft.com/office/drawing/2014/main" id="{7563359F-5C54-43D3-9BDB-B4901B2D8E75}"/>
              </a:ext>
            </a:extLst>
          </p:cNvPr>
          <p:cNvSpPr txBox="1"/>
          <p:nvPr/>
        </p:nvSpPr>
        <p:spPr>
          <a:xfrm>
            <a:off x="159862" y="5319020"/>
            <a:ext cx="3108960" cy="523220"/>
          </a:xfrm>
          <a:prstGeom prst="rect">
            <a:avLst/>
          </a:prstGeom>
          <a:noFill/>
        </p:spPr>
        <p:txBody>
          <a:bodyPr wrap="square" rtlCol="0">
            <a:spAutoFit/>
          </a:bodyPr>
          <a:lstStyle/>
          <a:p>
            <a:pPr algn="ctr"/>
            <a:r>
              <a:rPr lang="en-US" sz="2800" b="1" dirty="0"/>
              <a:t>reservoir</a:t>
            </a:r>
          </a:p>
        </p:txBody>
      </p:sp>
      <p:sp>
        <p:nvSpPr>
          <p:cNvPr id="23" name="TextBox 22">
            <a:extLst>
              <a:ext uri="{FF2B5EF4-FFF2-40B4-BE49-F238E27FC236}">
                <a16:creationId xmlns:a16="http://schemas.microsoft.com/office/drawing/2014/main" id="{05B8F8A8-BC47-4646-998B-13ED7BFDEBFB}"/>
              </a:ext>
            </a:extLst>
          </p:cNvPr>
          <p:cNvSpPr txBox="1"/>
          <p:nvPr/>
        </p:nvSpPr>
        <p:spPr>
          <a:xfrm>
            <a:off x="159862" y="1556597"/>
            <a:ext cx="3108960" cy="523220"/>
          </a:xfrm>
          <a:prstGeom prst="rect">
            <a:avLst/>
          </a:prstGeom>
          <a:noFill/>
        </p:spPr>
        <p:txBody>
          <a:bodyPr wrap="square" rtlCol="0">
            <a:spAutoFit/>
          </a:bodyPr>
          <a:lstStyle/>
          <a:p>
            <a:pPr algn="ctr"/>
            <a:r>
              <a:rPr lang="en-US" sz="2800" b="1" dirty="0"/>
              <a:t>bioterrorism</a:t>
            </a:r>
          </a:p>
        </p:txBody>
      </p:sp>
      <p:sp>
        <p:nvSpPr>
          <p:cNvPr id="24" name="TextBox 23">
            <a:extLst>
              <a:ext uri="{FF2B5EF4-FFF2-40B4-BE49-F238E27FC236}">
                <a16:creationId xmlns:a16="http://schemas.microsoft.com/office/drawing/2014/main" id="{A3CFAB8F-15ED-4FD5-98C7-75EA0847AEF7}"/>
              </a:ext>
            </a:extLst>
          </p:cNvPr>
          <p:cNvSpPr txBox="1"/>
          <p:nvPr/>
        </p:nvSpPr>
        <p:spPr>
          <a:xfrm>
            <a:off x="159862" y="3062371"/>
            <a:ext cx="3108960" cy="521207"/>
          </a:xfrm>
          <a:prstGeom prst="rect">
            <a:avLst/>
          </a:prstGeom>
          <a:noFill/>
        </p:spPr>
        <p:txBody>
          <a:bodyPr wrap="square" rtlCol="0">
            <a:spAutoFit/>
          </a:bodyPr>
          <a:lstStyle/>
          <a:p>
            <a:pPr algn="ctr"/>
            <a:r>
              <a:rPr lang="en-US" sz="2800" b="1" dirty="0"/>
              <a:t>epidemiology</a:t>
            </a:r>
          </a:p>
        </p:txBody>
      </p:sp>
      <p:pic>
        <p:nvPicPr>
          <p:cNvPr id="26" name="Picture 25" descr="Logo&#10;&#10;Description automatically generated">
            <a:extLst>
              <a:ext uri="{FF2B5EF4-FFF2-40B4-BE49-F238E27FC236}">
                <a16:creationId xmlns:a16="http://schemas.microsoft.com/office/drawing/2014/main" id="{C84AD757-F4C7-4DE5-BBA2-52247BED846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959178" y="6116412"/>
            <a:ext cx="1269876" cy="738115"/>
          </a:xfrm>
          <a:prstGeom prst="rect">
            <a:avLst/>
          </a:prstGeom>
        </p:spPr>
      </p:pic>
    </p:spTree>
    <p:extLst>
      <p:ext uri="{BB962C8B-B14F-4D97-AF65-F5344CB8AC3E}">
        <p14:creationId xmlns:p14="http://schemas.microsoft.com/office/powerpoint/2010/main" val="299028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5E-6 1.48148E-6 L 0.29792 -0.24514 " pathEditMode="relative" rAng="0" ptsTypes="AA">
                                      <p:cBhvr>
                                        <p:cTn id="6" dur="2000" fill="hold"/>
                                        <p:tgtEl>
                                          <p:spTgt spid="19"/>
                                        </p:tgtEl>
                                        <p:attrNameLst>
                                          <p:attrName>ppt_x</p:attrName>
                                          <p:attrName>ppt_y</p:attrName>
                                        </p:attrNameLst>
                                      </p:cBhvr>
                                      <p:rCtr x="14896" y="-12269"/>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5E-6 -2.96296E-6 L 0.2948 -0.31828 " pathEditMode="relative" rAng="0" ptsTypes="AA">
                                      <p:cBhvr>
                                        <p:cTn id="10" dur="2000" fill="hold"/>
                                        <p:tgtEl>
                                          <p:spTgt spid="20"/>
                                        </p:tgtEl>
                                        <p:attrNameLst>
                                          <p:attrName>ppt_x</p:attrName>
                                          <p:attrName>ppt_y</p:attrName>
                                        </p:attrNameLst>
                                      </p:cBhvr>
                                      <p:rCtr x="14740" y="-15926"/>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5E-6 3.7037E-6 L 0.29271 0.16458 " pathEditMode="relative" rAng="0" ptsTypes="AA">
                                      <p:cBhvr>
                                        <p:cTn id="14" dur="2000" fill="hold"/>
                                        <p:tgtEl>
                                          <p:spTgt spid="23"/>
                                        </p:tgtEl>
                                        <p:attrNameLst>
                                          <p:attrName>ppt_x</p:attrName>
                                          <p:attrName>ppt_y</p:attrName>
                                        </p:attrNameLst>
                                      </p:cBhvr>
                                      <p:rCtr x="14635" y="8218"/>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5E-6 -7.40741E-7 L 0.29376 0.09144 " pathEditMode="relative" rAng="0" ptsTypes="AA">
                                      <p:cBhvr>
                                        <p:cTn id="18" dur="2000" fill="hold"/>
                                        <p:tgtEl>
                                          <p:spTgt spid="24"/>
                                        </p:tgtEl>
                                        <p:attrNameLst>
                                          <p:attrName>ppt_x</p:attrName>
                                          <p:attrName>ppt_y</p:attrName>
                                        </p:attrNameLst>
                                      </p:cBhvr>
                                      <p:rCtr x="14687" y="4560"/>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5E-6 2.59259E-6 L 0.29167 -0.08959 " pathEditMode="relative" rAng="0" ptsTypes="AA">
                                      <p:cBhvr>
                                        <p:cTn id="22" dur="2000" fill="hold"/>
                                        <p:tgtEl>
                                          <p:spTgt spid="22"/>
                                        </p:tgtEl>
                                        <p:attrNameLst>
                                          <p:attrName>ppt_x</p:attrName>
                                          <p:attrName>ppt_y</p:attrName>
                                        </p:attrNameLst>
                                      </p:cBhvr>
                                      <p:rCtr x="14583" y="-4491"/>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5E-6 3.7037E-6 L 0.29323 0.17639 " pathEditMode="relative" rAng="0" ptsTypes="AA">
                                      <p:cBhvr>
                                        <p:cTn id="26" dur="2000" fill="hold"/>
                                        <p:tgtEl>
                                          <p:spTgt spid="21"/>
                                        </p:tgtEl>
                                        <p:attrNameLst>
                                          <p:attrName>ppt_x</p:attrName>
                                          <p:attrName>ppt_y</p:attrName>
                                        </p:attrNameLst>
                                      </p:cBhvr>
                                      <p:rCtr x="14661" y="881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P spid="23" grpId="0"/>
      <p:bldP spid="2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0DCEEEA-6FE7-4541-9EB2-EF754066EE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03A72D00-0CA4-4A88-86CE-B1FB393C5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DE0EE2E-C8DF-4E4F-B8BA-E46EFA47BC2B}"/>
              </a:ext>
            </a:extLst>
          </p:cNvPr>
          <p:cNvSpPr>
            <a:spLocks noGrp="1"/>
          </p:cNvSpPr>
          <p:nvPr>
            <p:ph type="title"/>
          </p:nvPr>
        </p:nvSpPr>
        <p:spPr>
          <a:xfrm>
            <a:off x="252919" y="1123837"/>
            <a:ext cx="2947482" cy="4601183"/>
          </a:xfrm>
        </p:spPr>
        <p:txBody>
          <a:bodyPr vert="horz" lIns="91440" tIns="45720" rIns="91440" bIns="45720" rtlCol="0" anchor="ctr">
            <a:normAutofit/>
          </a:bodyPr>
          <a:lstStyle/>
          <a:p>
            <a:r>
              <a:rPr lang="en-US" dirty="0"/>
              <a:t>Understanding Smallpox</a:t>
            </a:r>
          </a:p>
        </p:txBody>
      </p:sp>
      <p:sp>
        <p:nvSpPr>
          <p:cNvPr id="3" name="Content Placeholder 2">
            <a:extLst>
              <a:ext uri="{FF2B5EF4-FFF2-40B4-BE49-F238E27FC236}">
                <a16:creationId xmlns:a16="http://schemas.microsoft.com/office/drawing/2014/main" id="{A265044F-184D-9446-9AB8-6F52D76FA076}"/>
              </a:ext>
            </a:extLst>
          </p:cNvPr>
          <p:cNvSpPr>
            <a:spLocks noGrp="1"/>
          </p:cNvSpPr>
          <p:nvPr>
            <p:ph sz="half" idx="1"/>
          </p:nvPr>
        </p:nvSpPr>
        <p:spPr>
          <a:xfrm>
            <a:off x="3812670" y="758952"/>
            <a:ext cx="7284148" cy="5654548"/>
          </a:xfrm>
        </p:spPr>
        <p:txBody>
          <a:bodyPr vert="horz" lIns="91440" tIns="45720" rIns="91440" bIns="45720" rtlCol="0" anchor="t">
            <a:normAutofit/>
          </a:bodyPr>
          <a:lstStyle/>
          <a:p>
            <a:r>
              <a:rPr lang="en-US" sz="2600" dirty="0"/>
              <a:t> Smallpox is an infectious disease</a:t>
            </a:r>
          </a:p>
          <a:p>
            <a:pPr lvl="1"/>
            <a:r>
              <a:rPr lang="en-US" sz="2400" dirty="0"/>
              <a:t>Caused by variola virus</a:t>
            </a:r>
          </a:p>
          <a:p>
            <a:pPr lvl="1"/>
            <a:r>
              <a:rPr lang="en-US" sz="2400" dirty="0"/>
              <a:t>Skin rash beginning on tongue or mouth</a:t>
            </a:r>
          </a:p>
          <a:p>
            <a:pPr lvl="1"/>
            <a:r>
              <a:rPr lang="en-US" sz="2400" dirty="0"/>
              <a:t>Fever</a:t>
            </a:r>
          </a:p>
          <a:p>
            <a:pPr lvl="1"/>
            <a:r>
              <a:rPr lang="en-US" sz="2400" dirty="0"/>
              <a:t>Passed from person to person</a:t>
            </a:r>
          </a:p>
          <a:p>
            <a:pPr lvl="1"/>
            <a:r>
              <a:rPr lang="en-US" sz="2400" dirty="0"/>
              <a:t>Only in humans</a:t>
            </a:r>
          </a:p>
          <a:p>
            <a:r>
              <a:rPr lang="en-US" sz="2600" dirty="0"/>
              <a:t>Has serious consequences</a:t>
            </a:r>
          </a:p>
          <a:p>
            <a:pPr lvl="1"/>
            <a:r>
              <a:rPr lang="en-US" sz="2400" dirty="0"/>
              <a:t>3 out of 10 patients die</a:t>
            </a:r>
          </a:p>
          <a:p>
            <a:pPr lvl="1"/>
            <a:r>
              <a:rPr lang="en-US" sz="2400" dirty="0"/>
              <a:t>Permanent scarring </a:t>
            </a:r>
          </a:p>
          <a:p>
            <a:pPr lvl="1"/>
            <a:r>
              <a:rPr lang="en-US" sz="2400" dirty="0"/>
              <a:t>Some cases of blindness</a:t>
            </a:r>
          </a:p>
          <a:p>
            <a:r>
              <a:rPr lang="en-US" sz="2600" dirty="0"/>
              <a:t>Smallpox was </a:t>
            </a:r>
            <a:r>
              <a:rPr lang="en-US" sz="2600" b="1" dirty="0"/>
              <a:t>eradicated</a:t>
            </a:r>
            <a:r>
              <a:rPr lang="en-US" sz="2600" dirty="0"/>
              <a:t> in the</a:t>
            </a:r>
            <a:br>
              <a:rPr lang="en-US" sz="2600" dirty="0"/>
            </a:br>
            <a:r>
              <a:rPr lang="en-US" sz="2600" dirty="0"/>
              <a:t>United States in 1949 through</a:t>
            </a:r>
            <a:br>
              <a:rPr lang="en-US" sz="2600" dirty="0"/>
            </a:br>
            <a:r>
              <a:rPr lang="en-US" sz="2600" dirty="0"/>
              <a:t>vaccination</a:t>
            </a:r>
          </a:p>
        </p:txBody>
      </p:sp>
      <p:pic>
        <p:nvPicPr>
          <p:cNvPr id="16" name="Picture 15" descr="Logo&#10;&#10;Description automatically generated">
            <a:extLst>
              <a:ext uri="{FF2B5EF4-FFF2-40B4-BE49-F238E27FC236}">
                <a16:creationId xmlns:a16="http://schemas.microsoft.com/office/drawing/2014/main" id="{79545CF3-DE89-A24E-9744-DA4A9F2D6E9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7" name="Picture 16" descr="A picture containing logo&#10;&#10;Description automatically generated">
            <a:extLst>
              <a:ext uri="{FF2B5EF4-FFF2-40B4-BE49-F238E27FC236}">
                <a16:creationId xmlns:a16="http://schemas.microsoft.com/office/drawing/2014/main" id="{1C5132D5-1B36-9546-A9B1-CB0BA430C4A1}"/>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1026" name="Picture 2" descr="image of smallpox on hands">
            <a:extLst>
              <a:ext uri="{FF2B5EF4-FFF2-40B4-BE49-F238E27FC236}">
                <a16:creationId xmlns:a16="http://schemas.microsoft.com/office/drawing/2014/main" id="{3337F3C3-A6D3-4AEF-9332-D94615F67457}"/>
              </a:ext>
            </a:extLst>
          </p:cNvPr>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9111615" y="2296069"/>
            <a:ext cx="2381250" cy="18478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of smallpox on foot">
            <a:extLst>
              <a:ext uri="{FF2B5EF4-FFF2-40B4-BE49-F238E27FC236}">
                <a16:creationId xmlns:a16="http://schemas.microsoft.com/office/drawing/2014/main" id="{BDCACB8B-502E-4021-BE1A-6478EAB96079}"/>
              </a:ext>
            </a:extLst>
          </p:cNvPr>
          <p:cNvPicPr>
            <a:picLocks noChangeAspect="1" noChangeArrowheads="1"/>
          </p:cNvPicPr>
          <p:nvPr/>
        </p:nvPicPr>
        <p:blipFill>
          <a:blip r:embed="rId7">
            <a:extLst>
              <a:ext uri="{28A0092B-C50C-407E-A947-70E740481C1C}">
                <a14:useLocalDpi xmlns:a14="http://schemas.microsoft.com/office/drawing/2010/main"/>
              </a:ext>
            </a:extLst>
          </a:blip>
          <a:srcRect/>
          <a:stretch>
            <a:fillRect/>
          </a:stretch>
        </p:blipFill>
        <p:spPr bwMode="auto">
          <a:xfrm>
            <a:off x="9111615" y="4354447"/>
            <a:ext cx="2381250" cy="1552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8371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FF1D7602-6D2D-46C2-A7B2-434F3678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 name="Rectangle 9">
            <a:extLst>
              <a:ext uri="{FF2B5EF4-FFF2-40B4-BE49-F238E27FC236}">
                <a16:creationId xmlns:a16="http://schemas.microsoft.com/office/drawing/2014/main" id="{35539253-EA7C-41D9-9930-0923683AA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810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D7F03E9-86E2-A047-BD95-1FA30DC5CAAA}"/>
              </a:ext>
            </a:extLst>
          </p:cNvPr>
          <p:cNvSpPr>
            <a:spLocks noGrp="1"/>
          </p:cNvSpPr>
          <p:nvPr>
            <p:ph type="title"/>
          </p:nvPr>
        </p:nvSpPr>
        <p:spPr>
          <a:xfrm>
            <a:off x="643467" y="1123837"/>
            <a:ext cx="3073914" cy="4601183"/>
          </a:xfrm>
        </p:spPr>
        <p:txBody>
          <a:bodyPr>
            <a:normAutofit/>
          </a:bodyPr>
          <a:lstStyle/>
          <a:p>
            <a:pPr algn="r"/>
            <a:r>
              <a:rPr lang="en-US" dirty="0">
                <a:solidFill>
                  <a:schemeClr val="tx1">
                    <a:lumMod val="85000"/>
                    <a:lumOff val="15000"/>
                  </a:schemeClr>
                </a:solidFill>
              </a:rPr>
              <a:t>Think About It</a:t>
            </a:r>
          </a:p>
        </p:txBody>
      </p:sp>
      <p:cxnSp>
        <p:nvCxnSpPr>
          <p:cNvPr id="20"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480" y="2085681"/>
            <a:ext cx="0" cy="2686639"/>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1584135-AA69-524A-AB1E-779B69A0B203}"/>
              </a:ext>
            </a:extLst>
          </p:cNvPr>
          <p:cNvSpPr>
            <a:spLocks noGrp="1"/>
          </p:cNvSpPr>
          <p:nvPr>
            <p:ph idx="1"/>
          </p:nvPr>
        </p:nvSpPr>
        <p:spPr>
          <a:xfrm>
            <a:off x="4393579" y="864108"/>
            <a:ext cx="7071589" cy="5120640"/>
          </a:xfrm>
        </p:spPr>
        <p:txBody>
          <a:bodyPr>
            <a:normAutofit/>
          </a:bodyPr>
          <a:lstStyle/>
          <a:p>
            <a:pPr marL="514350" lvl="0" indent="-514350">
              <a:buFont typeface="+mj-lt"/>
              <a:buAutoNum type="arabicPeriod"/>
            </a:pPr>
            <a:r>
              <a:rPr lang="en-US" sz="2800" dirty="0"/>
              <a:t>What resources do you think were required to </a:t>
            </a:r>
            <a:r>
              <a:rPr lang="en-US" sz="2800" b="1" dirty="0"/>
              <a:t>eradicate</a:t>
            </a:r>
            <a:r>
              <a:rPr lang="en-US" sz="2800" dirty="0"/>
              <a:t> smallpox from the world?</a:t>
            </a:r>
          </a:p>
          <a:p>
            <a:pPr marL="514350" lvl="0" indent="-514350">
              <a:buFont typeface="+mj-lt"/>
              <a:buAutoNum type="arabicPeriod"/>
            </a:pPr>
            <a:r>
              <a:rPr lang="en-US" sz="2800" dirty="0"/>
              <a:t>The first smallpox vaccine was introduced in 1796. Why was it almost 200 years before smallpox was </a:t>
            </a:r>
            <a:r>
              <a:rPr lang="en-US" sz="2800" b="1" dirty="0"/>
              <a:t>eradicated</a:t>
            </a:r>
            <a:r>
              <a:rPr lang="en-US" sz="2800" dirty="0"/>
              <a:t> from the planet?</a:t>
            </a:r>
          </a:p>
          <a:p>
            <a:pPr marL="514350" lvl="0" indent="-514350">
              <a:buFont typeface="+mj-lt"/>
              <a:buAutoNum type="arabicPeriod"/>
            </a:pPr>
            <a:r>
              <a:rPr lang="en-US" sz="2800" dirty="0"/>
              <a:t>Why is smallpox considered to be a serious </a:t>
            </a:r>
            <a:r>
              <a:rPr lang="en-US" sz="2800" b="1" dirty="0"/>
              <a:t>bioterrorism</a:t>
            </a:r>
            <a:r>
              <a:rPr lang="en-US" sz="2800" dirty="0"/>
              <a:t> threat?</a:t>
            </a:r>
          </a:p>
        </p:txBody>
      </p:sp>
      <p:pic>
        <p:nvPicPr>
          <p:cNvPr id="13" name="Picture 12" descr="A picture containing animal&#10;&#10;Description automatically generated">
            <a:extLst>
              <a:ext uri="{FF2B5EF4-FFF2-40B4-BE49-F238E27FC236}">
                <a16:creationId xmlns:a16="http://schemas.microsoft.com/office/drawing/2014/main" id="{E5658229-5B7F-C348-BF55-532D86DA4295}"/>
              </a:ext>
            </a:extLst>
          </p:cNvPr>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a:ext>
            </a:extLst>
          </a:blip>
          <a:stretch>
            <a:fillRect/>
          </a:stretch>
        </p:blipFill>
        <p:spPr>
          <a:xfrm>
            <a:off x="208420" y="3059458"/>
            <a:ext cx="766437" cy="729940"/>
          </a:xfrm>
          <a:prstGeom prst="rect">
            <a:avLst/>
          </a:prstGeom>
        </p:spPr>
      </p:pic>
      <p:pic>
        <p:nvPicPr>
          <p:cNvPr id="17" name="Picture 16" descr="Logo&#10;&#10;Description automatically generated">
            <a:extLst>
              <a:ext uri="{FF2B5EF4-FFF2-40B4-BE49-F238E27FC236}">
                <a16:creationId xmlns:a16="http://schemas.microsoft.com/office/drawing/2014/main" id="{5CDE985F-A56D-4C43-A844-54477E63E58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21" name="Picture 20" descr="A picture containing logo&#10;&#10;Description automatically generated">
            <a:extLst>
              <a:ext uri="{FF2B5EF4-FFF2-40B4-BE49-F238E27FC236}">
                <a16:creationId xmlns:a16="http://schemas.microsoft.com/office/drawing/2014/main" id="{E80AEC62-D141-5940-A5FF-47AD51B515CE}"/>
              </a:ext>
            </a:extLst>
          </p:cNvPr>
          <p:cNvPicPr>
            <a:picLocks noChangeAspect="1"/>
          </p:cNvPicPr>
          <p:nvPr/>
        </p:nvPicPr>
        <p:blipFill>
          <a:blip r:embed="rId5" cstate="screen">
            <a:alphaModFix/>
            <a:extLst>
              <a:ext uri="{BEBA8EAE-BF5A-486C-A8C5-ECC9F3942E4B}">
                <a14:imgProps xmlns:a14="http://schemas.microsoft.com/office/drawing/2010/main">
                  <a14:imgLayer r:embed="rId6">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Tree>
    <p:extLst>
      <p:ext uri="{BB962C8B-B14F-4D97-AF65-F5344CB8AC3E}">
        <p14:creationId xmlns:p14="http://schemas.microsoft.com/office/powerpoint/2010/main" val="628078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13D26-BA49-CA41-A0C6-DF7E267EAE3D}"/>
              </a:ext>
            </a:extLst>
          </p:cNvPr>
          <p:cNvSpPr>
            <a:spLocks noGrp="1"/>
          </p:cNvSpPr>
          <p:nvPr>
            <p:ph type="title"/>
          </p:nvPr>
        </p:nvSpPr>
        <p:spPr/>
        <p:txBody>
          <a:bodyPr/>
          <a:lstStyle/>
          <a:p>
            <a:r>
              <a:rPr lang="en-US" dirty="0"/>
              <a:t>Smallpox</a:t>
            </a:r>
            <a:br>
              <a:rPr lang="en-US" dirty="0"/>
            </a:br>
            <a:r>
              <a:rPr lang="en-US" dirty="0"/>
              <a:t>and  CDC</a:t>
            </a:r>
          </a:p>
        </p:txBody>
      </p:sp>
      <p:sp>
        <p:nvSpPr>
          <p:cNvPr id="3" name="Content Placeholder 2">
            <a:extLst>
              <a:ext uri="{FF2B5EF4-FFF2-40B4-BE49-F238E27FC236}">
                <a16:creationId xmlns:a16="http://schemas.microsoft.com/office/drawing/2014/main" id="{91DBCE83-BE42-3041-A0C2-BCD0E09E772E}"/>
              </a:ext>
            </a:extLst>
          </p:cNvPr>
          <p:cNvSpPr>
            <a:spLocks noGrp="1"/>
          </p:cNvSpPr>
          <p:nvPr>
            <p:ph sz="half" idx="1"/>
          </p:nvPr>
        </p:nvSpPr>
        <p:spPr>
          <a:xfrm>
            <a:off x="3702654" y="833882"/>
            <a:ext cx="7283792" cy="5272349"/>
          </a:xfrm>
        </p:spPr>
        <p:txBody>
          <a:bodyPr anchor="t">
            <a:normAutofit/>
          </a:bodyPr>
          <a:lstStyle/>
          <a:p>
            <a:r>
              <a:rPr lang="en-US" sz="2600" dirty="0"/>
              <a:t>Global smallpox eradication efforts began in 1966</a:t>
            </a:r>
          </a:p>
          <a:p>
            <a:pPr lvl="1"/>
            <a:r>
              <a:rPr lang="en-US" sz="2400" dirty="0"/>
              <a:t>Smallpox was still </a:t>
            </a:r>
            <a:r>
              <a:rPr lang="en-US" sz="2400" b="1" dirty="0"/>
              <a:t>endemic</a:t>
            </a:r>
            <a:r>
              <a:rPr lang="en-US" sz="2400" dirty="0"/>
              <a:t> in Brazil, West and Central Africa, eastern and southern Africa, much of southern Asia, and Indonesia</a:t>
            </a:r>
          </a:p>
          <a:p>
            <a:r>
              <a:rPr lang="en-US" sz="2600" dirty="0"/>
              <a:t>Ring vaccination strategy employed due to limited number of vaccine doses</a:t>
            </a:r>
          </a:p>
          <a:p>
            <a:pPr lvl="1"/>
            <a:r>
              <a:rPr lang="en-US" sz="2400" dirty="0"/>
              <a:t>Identify smallpox cases</a:t>
            </a:r>
          </a:p>
          <a:p>
            <a:pPr lvl="1"/>
            <a:r>
              <a:rPr lang="en-US" sz="2400" dirty="0"/>
              <a:t>Vaccinate all contacts surrounding those cases</a:t>
            </a:r>
          </a:p>
          <a:p>
            <a:r>
              <a:rPr lang="en-US" sz="2600" dirty="0"/>
              <a:t>Last naturally occurring case occurred in 1977</a:t>
            </a:r>
          </a:p>
          <a:p>
            <a:r>
              <a:rPr lang="en-US" sz="2600" dirty="0"/>
              <a:t>Smallpox declared globally </a:t>
            </a:r>
            <a:r>
              <a:rPr lang="en-US" sz="2600" b="1" dirty="0"/>
              <a:t>eradicated</a:t>
            </a:r>
            <a:r>
              <a:rPr lang="en-US" sz="2600" dirty="0"/>
              <a:t> by the World Health Organization in 1980</a:t>
            </a:r>
          </a:p>
        </p:txBody>
      </p:sp>
      <p:pic>
        <p:nvPicPr>
          <p:cNvPr id="8" name="Picture 7" descr="Logo&#10;&#10;Description automatically generated">
            <a:extLst>
              <a:ext uri="{FF2B5EF4-FFF2-40B4-BE49-F238E27FC236}">
                <a16:creationId xmlns:a16="http://schemas.microsoft.com/office/drawing/2014/main" id="{0B64900D-A9A5-0742-9D7D-9A9BA9AA528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descr="A picture containing logo&#10;&#10;Description automatically generated">
            <a:extLst>
              <a:ext uri="{FF2B5EF4-FFF2-40B4-BE49-F238E27FC236}">
                <a16:creationId xmlns:a16="http://schemas.microsoft.com/office/drawing/2014/main" id="{83B3023B-8D68-CB4F-8CB6-ECD1FD32B6C0}"/>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Tree>
    <p:extLst>
      <p:ext uri="{BB962C8B-B14F-4D97-AF65-F5344CB8AC3E}">
        <p14:creationId xmlns:p14="http://schemas.microsoft.com/office/powerpoint/2010/main" val="4028045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13D26-BA49-CA41-A0C6-DF7E267EAE3D}"/>
              </a:ext>
            </a:extLst>
          </p:cNvPr>
          <p:cNvSpPr>
            <a:spLocks noGrp="1"/>
          </p:cNvSpPr>
          <p:nvPr>
            <p:ph type="title"/>
          </p:nvPr>
        </p:nvSpPr>
        <p:spPr/>
        <p:txBody>
          <a:bodyPr/>
          <a:lstStyle/>
          <a:p>
            <a:r>
              <a:rPr lang="en-US" dirty="0"/>
              <a:t>Smallpox</a:t>
            </a:r>
            <a:br>
              <a:rPr lang="en-US" dirty="0"/>
            </a:br>
            <a:r>
              <a:rPr lang="en-US" dirty="0"/>
              <a:t>and  CDC</a:t>
            </a:r>
          </a:p>
        </p:txBody>
      </p:sp>
      <p:sp>
        <p:nvSpPr>
          <p:cNvPr id="3" name="Content Placeholder 2">
            <a:extLst>
              <a:ext uri="{FF2B5EF4-FFF2-40B4-BE49-F238E27FC236}">
                <a16:creationId xmlns:a16="http://schemas.microsoft.com/office/drawing/2014/main" id="{91DBCE83-BE42-3041-A0C2-BCD0E09E772E}"/>
              </a:ext>
            </a:extLst>
          </p:cNvPr>
          <p:cNvSpPr>
            <a:spLocks noGrp="1"/>
          </p:cNvSpPr>
          <p:nvPr>
            <p:ph sz="half" idx="1"/>
          </p:nvPr>
        </p:nvSpPr>
        <p:spPr>
          <a:xfrm>
            <a:off x="3702653" y="457200"/>
            <a:ext cx="5858293" cy="5880100"/>
          </a:xfrm>
        </p:spPr>
        <p:txBody>
          <a:bodyPr anchor="t">
            <a:normAutofit/>
          </a:bodyPr>
          <a:lstStyle/>
          <a:p>
            <a:pPr marL="0" indent="0">
              <a:buNone/>
            </a:pPr>
            <a:r>
              <a:rPr lang="en-US" sz="2600" b="1" dirty="0"/>
              <a:t>Smallpox Vaccinations</a:t>
            </a:r>
          </a:p>
          <a:p>
            <a:r>
              <a:rPr lang="en-US" sz="2600" dirty="0"/>
              <a:t>Vaccine uses live vaccinia virus to stimulate an immune response </a:t>
            </a:r>
          </a:p>
          <a:p>
            <a:r>
              <a:rPr lang="en-US" sz="2600" dirty="0"/>
              <a:t>Ped-O-Jet (pictured top)</a:t>
            </a:r>
          </a:p>
          <a:p>
            <a:pPr lvl="1"/>
            <a:r>
              <a:rPr lang="en-US" sz="2400" dirty="0"/>
              <a:t>Foot-driven vaccine injector</a:t>
            </a:r>
          </a:p>
          <a:p>
            <a:pPr lvl="1"/>
            <a:r>
              <a:rPr lang="en-US" sz="2400" dirty="0"/>
              <a:t>Uses pressure instead of needles to push vaccine just under the skin</a:t>
            </a:r>
          </a:p>
          <a:p>
            <a:pPr lvl="1"/>
            <a:r>
              <a:rPr lang="en-US" sz="2400" dirty="0"/>
              <a:t>Quick and easy for mass vaccinations</a:t>
            </a:r>
          </a:p>
          <a:p>
            <a:r>
              <a:rPr lang="en-US" sz="2600" dirty="0"/>
              <a:t>Bifurcated needle (pictured bottom)</a:t>
            </a:r>
          </a:p>
          <a:p>
            <a:pPr lvl="1"/>
            <a:r>
              <a:rPr lang="en-US" sz="2400" dirty="0"/>
              <a:t>Double-pronged needle that holds vaccine between prongs</a:t>
            </a:r>
          </a:p>
          <a:p>
            <a:pPr lvl="1"/>
            <a:r>
              <a:rPr lang="en-US" sz="2400" dirty="0"/>
              <a:t>Used to make 15-20 shallow punctures</a:t>
            </a:r>
          </a:p>
          <a:p>
            <a:pPr lvl="1"/>
            <a:r>
              <a:rPr lang="en-US" sz="2400" dirty="0"/>
              <a:t>Useful for door-to-door vaccinations or working in remote areas</a:t>
            </a:r>
          </a:p>
        </p:txBody>
      </p:sp>
      <p:pic>
        <p:nvPicPr>
          <p:cNvPr id="8" name="Picture 7" descr="Logo&#10;&#10;Description automatically generated">
            <a:extLst>
              <a:ext uri="{FF2B5EF4-FFF2-40B4-BE49-F238E27FC236}">
                <a16:creationId xmlns:a16="http://schemas.microsoft.com/office/drawing/2014/main" id="{0B64900D-A9A5-0742-9D7D-9A9BA9AA528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descr="A picture containing logo&#10;&#10;Description automatically generated">
            <a:extLst>
              <a:ext uri="{FF2B5EF4-FFF2-40B4-BE49-F238E27FC236}">
                <a16:creationId xmlns:a16="http://schemas.microsoft.com/office/drawing/2014/main" id="{83B3023B-8D68-CB4F-8CB6-ECD1FD32B6C0}"/>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6" name="Picture 5" descr="This historic 1965 photograph depicted a hand-held jet-injector, also known as a Ped-O-Jet®, that was being used to demonstrate how this device was used to introduce a vaccine into a recipient’s right forearm, noting how one properly placed the jet-injector during vaccine administration. The original jet-injector was invented, by Aaron Ismach, in 1960, and was used throughout the world during the mass vaccination campaigns, which included the Smallpox Eradication Campaign that rid the world of that dread virus. CDC/H Bruce Dull, 1965.">
            <a:extLst>
              <a:ext uri="{FF2B5EF4-FFF2-40B4-BE49-F238E27FC236}">
                <a16:creationId xmlns:a16="http://schemas.microsoft.com/office/drawing/2014/main" id="{C603C7F6-F83C-4DAE-A4F4-F322067BEE6D}"/>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bwMode="auto">
          <a:xfrm>
            <a:off x="9709454" y="348603"/>
            <a:ext cx="1918875" cy="2535776"/>
          </a:xfrm>
          <a:prstGeom prst="rect">
            <a:avLst/>
          </a:prstGeom>
          <a:ln>
            <a:noFill/>
          </a:ln>
          <a:effectLst>
            <a:outerShdw blurRad="50800" dist="38100" dir="2700000" algn="tl" rotWithShape="0">
              <a:prstClr val="black">
                <a:alpha val="40000"/>
              </a:prstClr>
            </a:outerShdw>
          </a:effectLst>
          <a:extLst>
            <a:ext uri="{53640926-AAD7-44D8-BBD7-CCE9431645EC}">
              <a14:shadowObscured xmlns:a14="http://schemas.microsoft.com/office/drawing/2010/main"/>
            </a:ext>
          </a:extLst>
        </p:spPr>
      </p:pic>
      <p:pic>
        <p:nvPicPr>
          <p:cNvPr id="7" name="Picture 6" descr="This image was captured during a December, 2002, Centers for Disease Control and Prevention (CDC)-sponsored Vaccinator Workshop, and depicts a CDC Clinician demonstrating how a bifurcated needle, dipped into the diluent solution, loads a small drop of solution on to the needle’s tip. Workshop clinicians trained state-certified vaccine administers, how to deliver smallpox vaccine safely, and efficiently. Once training was completed, they provided additional smallpox vaccine administration training in their home states. CDC, 2002.">
            <a:extLst>
              <a:ext uri="{FF2B5EF4-FFF2-40B4-BE49-F238E27FC236}">
                <a16:creationId xmlns:a16="http://schemas.microsoft.com/office/drawing/2014/main" id="{ABA7917C-36AC-4B1D-A5E3-A50256624D31}"/>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a:stretch/>
        </p:blipFill>
        <p:spPr bwMode="auto">
          <a:xfrm>
            <a:off x="9708089" y="3218486"/>
            <a:ext cx="1920240" cy="2887745"/>
          </a:xfrm>
          <a:prstGeom prst="rect">
            <a:avLst/>
          </a:prstGeom>
          <a:ln>
            <a:noFill/>
          </a:ln>
          <a:effectLst>
            <a:outerShdw blurRad="50800" dist="38100" dir="2700000" algn="tl" rotWithShape="0">
              <a:prstClr val="black">
                <a:alpha val="40000"/>
              </a:prstClr>
            </a:outerShdw>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81100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13D26-BA49-CA41-A0C6-DF7E267EAE3D}"/>
              </a:ext>
            </a:extLst>
          </p:cNvPr>
          <p:cNvSpPr>
            <a:spLocks noGrp="1"/>
          </p:cNvSpPr>
          <p:nvPr>
            <p:ph type="title"/>
          </p:nvPr>
        </p:nvSpPr>
        <p:spPr/>
        <p:txBody>
          <a:bodyPr/>
          <a:lstStyle/>
          <a:p>
            <a:r>
              <a:rPr lang="en-US" dirty="0"/>
              <a:t>Smallpox</a:t>
            </a:r>
            <a:br>
              <a:rPr lang="en-US" dirty="0"/>
            </a:br>
            <a:r>
              <a:rPr lang="en-US" dirty="0"/>
              <a:t>and  CDC</a:t>
            </a:r>
          </a:p>
        </p:txBody>
      </p:sp>
      <p:sp>
        <p:nvSpPr>
          <p:cNvPr id="3" name="Content Placeholder 2">
            <a:extLst>
              <a:ext uri="{FF2B5EF4-FFF2-40B4-BE49-F238E27FC236}">
                <a16:creationId xmlns:a16="http://schemas.microsoft.com/office/drawing/2014/main" id="{91DBCE83-BE42-3041-A0C2-BCD0E09E772E}"/>
              </a:ext>
            </a:extLst>
          </p:cNvPr>
          <p:cNvSpPr>
            <a:spLocks noGrp="1"/>
          </p:cNvSpPr>
          <p:nvPr>
            <p:ph sz="half" idx="1"/>
          </p:nvPr>
        </p:nvSpPr>
        <p:spPr>
          <a:xfrm>
            <a:off x="3702654" y="833882"/>
            <a:ext cx="5916131" cy="5272349"/>
          </a:xfrm>
        </p:spPr>
        <p:txBody>
          <a:bodyPr anchor="t">
            <a:normAutofit/>
          </a:bodyPr>
          <a:lstStyle/>
          <a:p>
            <a:r>
              <a:rPr lang="en-US" sz="2600" dirty="0"/>
              <a:t>Understanding culture and religion is an important part of solving outbreaks</a:t>
            </a:r>
          </a:p>
          <a:p>
            <a:r>
              <a:rPr lang="en-US" sz="2600" dirty="0" err="1"/>
              <a:t>Shapona</a:t>
            </a:r>
            <a:r>
              <a:rPr lang="en-US" sz="2600" dirty="0"/>
              <a:t>, </a:t>
            </a:r>
            <a:r>
              <a:rPr lang="en-US" sz="2600" dirty="0" err="1"/>
              <a:t>Yoruban</a:t>
            </a:r>
            <a:r>
              <a:rPr lang="en-US" sz="2600" dirty="0"/>
              <a:t> god of smallpox</a:t>
            </a:r>
          </a:p>
          <a:p>
            <a:pPr lvl="1"/>
            <a:r>
              <a:rPr lang="en-US" sz="2400" dirty="0"/>
              <a:t>Given control of earth by his father</a:t>
            </a:r>
          </a:p>
          <a:p>
            <a:pPr lvl="1"/>
            <a:r>
              <a:rPr lang="en-US" sz="2400" dirty="0"/>
              <a:t>Grains coming out of the skin (pox) were a sign of his displeasure</a:t>
            </a:r>
          </a:p>
          <a:p>
            <a:pPr lvl="1"/>
            <a:r>
              <a:rPr lang="en-US" sz="2400" dirty="0"/>
              <a:t>Decorated with monkey skull, cowrie shells, and a bush porcupine tail</a:t>
            </a:r>
          </a:p>
          <a:p>
            <a:r>
              <a:rPr lang="en-US" sz="2600" dirty="0" err="1"/>
              <a:t>Shitala</a:t>
            </a:r>
            <a:r>
              <a:rPr lang="en-US" sz="2600" dirty="0"/>
              <a:t> Mata, Hindu goddess of smallpox</a:t>
            </a:r>
          </a:p>
          <a:p>
            <a:pPr lvl="1"/>
            <a:r>
              <a:rPr lang="en-US" sz="2400" dirty="0"/>
              <a:t>Her spilled grain became smallpox</a:t>
            </a:r>
          </a:p>
          <a:p>
            <a:pPr lvl="1"/>
            <a:r>
              <a:rPr lang="en-US" sz="2400" dirty="0"/>
              <a:t>Affected people survived if she used her water pitcher to wash away pox but did not if she used her broom</a:t>
            </a:r>
          </a:p>
        </p:txBody>
      </p:sp>
      <p:pic>
        <p:nvPicPr>
          <p:cNvPr id="8" name="Picture 7" descr="Logo&#10;&#10;Description automatically generated">
            <a:extLst>
              <a:ext uri="{FF2B5EF4-FFF2-40B4-BE49-F238E27FC236}">
                <a16:creationId xmlns:a16="http://schemas.microsoft.com/office/drawing/2014/main" id="{0B64900D-A9A5-0742-9D7D-9A9BA9AA528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1" name="Picture 10" descr="A picture containing logo&#10;&#10;Description automatically generated">
            <a:extLst>
              <a:ext uri="{FF2B5EF4-FFF2-40B4-BE49-F238E27FC236}">
                <a16:creationId xmlns:a16="http://schemas.microsoft.com/office/drawing/2014/main" id="{83B3023B-8D68-CB4F-8CB6-ECD1FD32B6C0}"/>
              </a:ext>
            </a:extLst>
          </p:cNvPr>
          <p:cNvPicPr>
            <a:picLocks noChangeAspect="1"/>
          </p:cNvPicPr>
          <p:nvPr/>
        </p:nvPicPr>
        <p:blipFill>
          <a:blip r:embed="rId4" cstate="screen">
            <a:alphaModFix/>
            <a:extLst>
              <a:ext uri="{BEBA8EAE-BF5A-486C-A8C5-ECC9F3942E4B}">
                <a14:imgProps xmlns:a14="http://schemas.microsoft.com/office/drawing/2010/main">
                  <a14:imgLayer r:embed="rId5">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pic>
        <p:nvPicPr>
          <p:cNvPr id="6" name="Picture 5" descr="This is a statue of Shapona, the West African God of Smallpox.">
            <a:extLst>
              <a:ext uri="{FF2B5EF4-FFF2-40B4-BE49-F238E27FC236}">
                <a16:creationId xmlns:a16="http://schemas.microsoft.com/office/drawing/2014/main" id="{E2FB3D9F-FFDA-4E84-A59D-646687D4028F}"/>
              </a:ext>
            </a:extLst>
          </p:cNvPr>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9804076" y="244924"/>
            <a:ext cx="1828800" cy="2766211"/>
          </a:xfrm>
          <a:prstGeom prst="rect">
            <a:avLst/>
          </a:prstGeom>
          <a:noFill/>
          <a:ln>
            <a:noFill/>
          </a:ln>
          <a:effectLst>
            <a:outerShdw blurRad="50800" dist="38100" dir="2700000" algn="tl" rotWithShape="0">
              <a:prstClr val="black">
                <a:alpha val="40000"/>
              </a:prstClr>
            </a:outerShdw>
          </a:effectLst>
        </p:spPr>
      </p:pic>
      <p:pic>
        <p:nvPicPr>
          <p:cNvPr id="7" name="Picture 6" descr="A statue of a person&#10;&#10;Description automatically generated with low confidence">
            <a:extLst>
              <a:ext uri="{FF2B5EF4-FFF2-40B4-BE49-F238E27FC236}">
                <a16:creationId xmlns:a16="http://schemas.microsoft.com/office/drawing/2014/main" id="{CB9938DB-9436-4AB4-A5B9-3BA78FEB075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804076" y="3212182"/>
            <a:ext cx="1828800" cy="2693001"/>
          </a:xfrm>
          <a:prstGeom prst="rect">
            <a:avLst/>
          </a:prstGeom>
          <a:noFill/>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219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FF1D7602-6D2D-46C2-A7B2-434F3678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 name="Rectangle 9">
            <a:extLst>
              <a:ext uri="{FF2B5EF4-FFF2-40B4-BE49-F238E27FC236}">
                <a16:creationId xmlns:a16="http://schemas.microsoft.com/office/drawing/2014/main" id="{35539253-EA7C-41D9-9930-0923683AA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1219810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D7F03E9-86E2-A047-BD95-1FA30DC5CAAA}"/>
              </a:ext>
            </a:extLst>
          </p:cNvPr>
          <p:cNvSpPr>
            <a:spLocks noGrp="1"/>
          </p:cNvSpPr>
          <p:nvPr>
            <p:ph type="title"/>
          </p:nvPr>
        </p:nvSpPr>
        <p:spPr>
          <a:xfrm>
            <a:off x="643467" y="1123837"/>
            <a:ext cx="3073914" cy="4601183"/>
          </a:xfrm>
        </p:spPr>
        <p:txBody>
          <a:bodyPr>
            <a:normAutofit/>
          </a:bodyPr>
          <a:lstStyle/>
          <a:p>
            <a:pPr algn="r"/>
            <a:r>
              <a:rPr lang="en-US" dirty="0">
                <a:solidFill>
                  <a:schemeClr val="tx1">
                    <a:lumMod val="85000"/>
                    <a:lumOff val="15000"/>
                  </a:schemeClr>
                </a:solidFill>
              </a:rPr>
              <a:t>Think About It</a:t>
            </a:r>
          </a:p>
        </p:txBody>
      </p:sp>
      <p:cxnSp>
        <p:nvCxnSpPr>
          <p:cNvPr id="20" name="Straight Connector 11">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480" y="2085681"/>
            <a:ext cx="0" cy="2686639"/>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1584135-AA69-524A-AB1E-779B69A0B203}"/>
              </a:ext>
            </a:extLst>
          </p:cNvPr>
          <p:cNvSpPr>
            <a:spLocks noGrp="1"/>
          </p:cNvSpPr>
          <p:nvPr>
            <p:ph idx="1"/>
          </p:nvPr>
        </p:nvSpPr>
        <p:spPr>
          <a:xfrm>
            <a:off x="4393580" y="864108"/>
            <a:ext cx="6871049" cy="5120640"/>
          </a:xfrm>
        </p:spPr>
        <p:txBody>
          <a:bodyPr>
            <a:normAutofit/>
          </a:bodyPr>
          <a:lstStyle/>
          <a:p>
            <a:pPr marL="514350" lvl="0" indent="-514350">
              <a:buFont typeface="+mj-lt"/>
              <a:buAutoNum type="arabicPeriod"/>
            </a:pPr>
            <a:r>
              <a:rPr lang="en-US" sz="2800" dirty="0"/>
              <a:t>What role does communication play in eradicating a global disease?</a:t>
            </a:r>
          </a:p>
          <a:p>
            <a:pPr marL="514350" lvl="0" indent="-514350">
              <a:buFont typeface="+mj-lt"/>
              <a:buAutoNum type="arabicPeriod"/>
            </a:pPr>
            <a:r>
              <a:rPr lang="en-US" sz="2800" dirty="0"/>
              <a:t>Why did the tools used for vaccinations change over time?</a:t>
            </a:r>
          </a:p>
          <a:p>
            <a:pPr marL="514350" lvl="0" indent="-514350">
              <a:buFont typeface="+mj-lt"/>
              <a:buAutoNum type="arabicPeriod"/>
            </a:pPr>
            <a:r>
              <a:rPr lang="en-US" sz="2800" dirty="0"/>
              <a:t>Why must epidemiologists always consider cultural and religious factors when developing plans to stop an outbreak of disease? </a:t>
            </a:r>
          </a:p>
        </p:txBody>
      </p:sp>
      <p:pic>
        <p:nvPicPr>
          <p:cNvPr id="13" name="Picture 12" descr="A picture containing animal&#10;&#10;Description automatically generated">
            <a:extLst>
              <a:ext uri="{FF2B5EF4-FFF2-40B4-BE49-F238E27FC236}">
                <a16:creationId xmlns:a16="http://schemas.microsoft.com/office/drawing/2014/main" id="{E5658229-5B7F-C348-BF55-532D86DA4295}"/>
              </a:ext>
            </a:extLst>
          </p:cNvPr>
          <p:cNvPicPr/>
          <p:nvPr/>
        </p:nvPicPr>
        <p:blipFill>
          <a:blip r:embed="rId3" cstate="print">
            <a:duotone>
              <a:prstClr val="black"/>
              <a:schemeClr val="tx2">
                <a:tint val="45000"/>
                <a:satMod val="400000"/>
              </a:schemeClr>
            </a:duotone>
            <a:extLst>
              <a:ext uri="{28A0092B-C50C-407E-A947-70E740481C1C}">
                <a14:useLocalDpi xmlns:a14="http://schemas.microsoft.com/office/drawing/2010/main"/>
              </a:ext>
            </a:extLst>
          </a:blip>
          <a:stretch>
            <a:fillRect/>
          </a:stretch>
        </p:blipFill>
        <p:spPr>
          <a:xfrm>
            <a:off x="208420" y="3059458"/>
            <a:ext cx="766437" cy="729940"/>
          </a:xfrm>
          <a:prstGeom prst="rect">
            <a:avLst/>
          </a:prstGeom>
        </p:spPr>
      </p:pic>
      <p:pic>
        <p:nvPicPr>
          <p:cNvPr id="9" name="Picture 8" descr="Logo&#10;&#10;Description automatically generated">
            <a:extLst>
              <a:ext uri="{FF2B5EF4-FFF2-40B4-BE49-F238E27FC236}">
                <a16:creationId xmlns:a16="http://schemas.microsoft.com/office/drawing/2014/main" id="{561EE841-FD01-044A-91AD-DD45425D0D15}"/>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10" name="Picture 9" descr="A picture containing logo&#10;&#10;Description automatically generated">
            <a:extLst>
              <a:ext uri="{FF2B5EF4-FFF2-40B4-BE49-F238E27FC236}">
                <a16:creationId xmlns:a16="http://schemas.microsoft.com/office/drawing/2014/main" id="{6897CE92-5DDB-764C-A2ED-AE98E24779AE}"/>
              </a:ext>
            </a:extLst>
          </p:cNvPr>
          <p:cNvPicPr>
            <a:picLocks noChangeAspect="1"/>
          </p:cNvPicPr>
          <p:nvPr/>
        </p:nvPicPr>
        <p:blipFill>
          <a:blip r:embed="rId5" cstate="screen">
            <a:alphaModFix/>
            <a:extLst>
              <a:ext uri="{BEBA8EAE-BF5A-486C-A8C5-ECC9F3942E4B}">
                <a14:imgProps xmlns:a14="http://schemas.microsoft.com/office/drawing/2010/main">
                  <a14:imgLayer r:embed="rId6">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Tree>
    <p:extLst>
      <p:ext uri="{BB962C8B-B14F-4D97-AF65-F5344CB8AC3E}">
        <p14:creationId xmlns:p14="http://schemas.microsoft.com/office/powerpoint/2010/main" val="1790243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nline Media 4" title="Dr Tedros on the milestone of smallpox eradication and lessons learned for COVID-19 response">
            <a:hlinkClick r:id="" action="ppaction://media"/>
            <a:extLst>
              <a:ext uri="{FF2B5EF4-FFF2-40B4-BE49-F238E27FC236}">
                <a16:creationId xmlns:a16="http://schemas.microsoft.com/office/drawing/2014/main" id="{E3A48AF7-9DA1-4CBB-99AD-3D48D8370732}"/>
              </a:ext>
            </a:extLst>
          </p:cNvPr>
          <p:cNvPicPr>
            <a:picLocks noRot="1" noChangeAspect="1"/>
          </p:cNvPicPr>
          <p:nvPr>
            <a:videoFile r:link="rId1"/>
          </p:nvPr>
        </p:nvPicPr>
        <p:blipFill>
          <a:blip r:embed="rId4"/>
          <a:stretch>
            <a:fillRect/>
          </a:stretch>
        </p:blipFill>
        <p:spPr>
          <a:xfrm>
            <a:off x="5802923" y="1171797"/>
            <a:ext cx="5818461" cy="4363846"/>
          </a:xfrm>
          <a:prstGeom prst="rect">
            <a:avLst/>
          </a:prstGeom>
        </p:spPr>
      </p:pic>
      <p:sp>
        <p:nvSpPr>
          <p:cNvPr id="2" name="Title 1">
            <a:extLst>
              <a:ext uri="{FF2B5EF4-FFF2-40B4-BE49-F238E27FC236}">
                <a16:creationId xmlns:a16="http://schemas.microsoft.com/office/drawing/2014/main" id="{8B54D852-06A4-F74E-90C9-31B2FF1B11AE}"/>
              </a:ext>
            </a:extLst>
          </p:cNvPr>
          <p:cNvSpPr>
            <a:spLocks noGrp="1"/>
          </p:cNvSpPr>
          <p:nvPr>
            <p:ph type="title"/>
          </p:nvPr>
        </p:nvSpPr>
        <p:spPr/>
        <p:txBody>
          <a:bodyPr/>
          <a:lstStyle/>
          <a:p>
            <a:r>
              <a:rPr lang="en-US" dirty="0"/>
              <a:t>From the Expert</a:t>
            </a:r>
          </a:p>
        </p:txBody>
      </p:sp>
      <p:sp>
        <p:nvSpPr>
          <p:cNvPr id="3" name="Content Placeholder 2">
            <a:extLst>
              <a:ext uri="{FF2B5EF4-FFF2-40B4-BE49-F238E27FC236}">
                <a16:creationId xmlns:a16="http://schemas.microsoft.com/office/drawing/2014/main" id="{43D02A1D-A84C-854C-84AF-BD3D44625E11}"/>
              </a:ext>
            </a:extLst>
          </p:cNvPr>
          <p:cNvSpPr>
            <a:spLocks noGrp="1"/>
          </p:cNvSpPr>
          <p:nvPr>
            <p:ph idx="1"/>
          </p:nvPr>
        </p:nvSpPr>
        <p:spPr>
          <a:xfrm>
            <a:off x="8063718" y="5564015"/>
            <a:ext cx="3557666" cy="468368"/>
          </a:xfrm>
        </p:spPr>
        <p:txBody>
          <a:bodyPr>
            <a:noAutofit/>
          </a:bodyPr>
          <a:lstStyle/>
          <a:p>
            <a:pPr marL="0" indent="0">
              <a:buNone/>
            </a:pPr>
            <a:r>
              <a:rPr lang="en-US" sz="1800" u="sng" dirty="0">
                <a:solidFill>
                  <a:srgbClr val="0B3B8E"/>
                </a:solidFill>
                <a:effectLst/>
                <a:latin typeface="Century Gothic" panose="020B0502020202020204" pitchFamily="34" charset="0"/>
                <a:ea typeface="Century Gothic" panose="020B0502020202020204" pitchFamily="34" charset="0"/>
                <a:cs typeface="Times New Roman" panose="02020603050405020304" pitchFamily="18" charset="0"/>
                <a:hlinkClick r:id="rId5"/>
              </a:rPr>
              <a:t>https://youtu.be/FZY3aHKigDU</a:t>
            </a:r>
            <a:endParaRPr lang="en-US" dirty="0">
              <a:solidFill>
                <a:schemeClr val="tx1"/>
              </a:solidFill>
            </a:endParaRPr>
          </a:p>
        </p:txBody>
      </p:sp>
      <p:pic>
        <p:nvPicPr>
          <p:cNvPr id="7" name="Picture 6" descr="Logo&#10;&#10;Description automatically generated">
            <a:extLst>
              <a:ext uri="{FF2B5EF4-FFF2-40B4-BE49-F238E27FC236}">
                <a16:creationId xmlns:a16="http://schemas.microsoft.com/office/drawing/2014/main" id="{C9CF23AF-1930-AC4B-9709-7305AF4D8668}"/>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986446" y="6135850"/>
            <a:ext cx="1269876" cy="738115"/>
          </a:xfrm>
          <a:prstGeom prst="rect">
            <a:avLst/>
          </a:prstGeom>
        </p:spPr>
      </p:pic>
      <p:pic>
        <p:nvPicPr>
          <p:cNvPr id="8" name="Picture 7" descr="A picture containing logo&#10;&#10;Description automatically generated">
            <a:extLst>
              <a:ext uri="{FF2B5EF4-FFF2-40B4-BE49-F238E27FC236}">
                <a16:creationId xmlns:a16="http://schemas.microsoft.com/office/drawing/2014/main" id="{B1630A0B-8058-4747-B596-808E62C67BAB}"/>
              </a:ext>
            </a:extLst>
          </p:cNvPr>
          <p:cNvPicPr>
            <a:picLocks noChangeAspect="1"/>
          </p:cNvPicPr>
          <p:nvPr/>
        </p:nvPicPr>
        <p:blipFill>
          <a:blip r:embed="rId7" cstate="screen">
            <a:alphaModFix/>
            <a:extLst>
              <a:ext uri="{BEBA8EAE-BF5A-486C-A8C5-ECC9F3942E4B}">
                <a14:imgProps xmlns:a14="http://schemas.microsoft.com/office/drawing/2010/main">
                  <a14:imgLayer r:embed="rId8">
                    <a14:imgEffect>
                      <a14:backgroundRemoval t="3318" b="97840" l="2855" r="98457">
                        <a14:foregroundMark x1="28704" y1="14120" x2="19367" y2="18056"/>
                        <a14:foregroundMark x1="13426" y1="22068" x2="16049" y2="31019"/>
                        <a14:foregroundMark x1="26389" y1="22762" x2="77623" y2="49691"/>
                        <a14:foregroundMark x1="77623" y1="49691" x2="39043" y2="17052"/>
                        <a14:foregroundMark x1="39043" y1="17052" x2="50617" y2="12114"/>
                        <a14:foregroundMark x1="64892" y1="15741" x2="17361" y2="31790"/>
                        <a14:foregroundMark x1="17361" y1="31790" x2="37963" y2="43364"/>
                        <a14:foregroundMark x1="27392" y1="87191" x2="78086" y2="75154"/>
                        <a14:foregroundMark x1="78086" y1="75154" x2="87809" y2="53935"/>
                        <a14:foregroundMark x1="61883" y1="92515" x2="84722" y2="41975"/>
                        <a14:foregroundMark x1="84722" y1="41975" x2="67593" y2="19753"/>
                        <a14:foregroundMark x1="92824" y1="36034" x2="75000" y2="83565"/>
                        <a14:foregroundMark x1="75000" y1="83565" x2="62269" y2="89815"/>
                        <a14:foregroundMark x1="91821" y1="53935" x2="73843" y2="83873"/>
                        <a14:foregroundMark x1="15046" y1="30710" x2="32716" y2="79861"/>
                        <a14:foregroundMark x1="32716" y1="79861" x2="37963" y2="80556"/>
                        <a14:foregroundMark x1="21682" y1="31713" x2="34105" y2="83333"/>
                        <a14:foregroundMark x1="34105" y1="83333" x2="36651" y2="84568"/>
                        <a14:foregroundMark x1="12731" y1="23380" x2="20139" y2="74846"/>
                        <a14:foregroundMark x1="20139" y1="74846" x2="31327" y2="80247"/>
                        <a14:foregroundMark x1="40972" y1="97840" x2="87269" y2="75617"/>
                        <a14:foregroundMark x1="87269" y1="75617" x2="91127" y2="35031"/>
                        <a14:foregroundMark x1="5401" y1="66590" x2="26698" y2="87886"/>
                        <a14:foregroundMark x1="12731" y1="21759" x2="8102" y2="67593"/>
                        <a14:foregroundMark x1="10725" y1="24691" x2="3086" y2="47299"/>
                        <a14:foregroundMark x1="20062" y1="12731" x2="70988" y2="15201"/>
                        <a14:foregroundMark x1="70988" y1="15201" x2="36034" y2="5787"/>
                        <a14:foregroundMark x1="65201" y1="6481" x2="42284" y2="3472"/>
                        <a14:foregroundMark x1="4090" y1="45988" x2="7793" y2="65586"/>
                        <a14:foregroundMark x1="90509" y1="32716" x2="92824" y2="69599"/>
                        <a14:foregroundMark x1="91512" y1="29707" x2="98457" y2="47685"/>
                      </a14:backgroundRemoval>
                    </a14:imgEffect>
                  </a14:imgLayer>
                </a14:imgProps>
              </a:ext>
              <a:ext uri="{28A0092B-C50C-407E-A947-70E740481C1C}">
                <a14:useLocalDpi xmlns:a14="http://schemas.microsoft.com/office/drawing/2010/main"/>
              </a:ext>
            </a:extLst>
          </a:blip>
          <a:stretch>
            <a:fillRect/>
          </a:stretch>
        </p:blipFill>
        <p:spPr>
          <a:xfrm>
            <a:off x="30649" y="6106232"/>
            <a:ext cx="738115" cy="738115"/>
          </a:xfrm>
          <a:prstGeom prst="rect">
            <a:avLst/>
          </a:prstGeom>
        </p:spPr>
      </p:pic>
    </p:spTree>
    <p:extLst>
      <p:ext uri="{BB962C8B-B14F-4D97-AF65-F5344CB8AC3E}">
        <p14:creationId xmlns:p14="http://schemas.microsoft.com/office/powerpoint/2010/main" val="1947047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PPRESENTATIONGUID" val="5c1fcb88-6598-47af-8e79-705c90a48c47"/>
  <p:tag name="TPVERSION" val="8"/>
  <p:tag name="TPFULLVERSION" val="8.9.2.12"/>
  <p:tag name="PPTVERSION" val="16"/>
  <p:tag name="TPOS" val="2"/>
  <p:tag name="TPLASTSAVEVERSION" val="6.4 PC"/>
</p:tagLst>
</file>

<file path=ppt/theme/theme1.xml><?xml version="1.0" encoding="utf-8"?>
<a:theme xmlns:a="http://schemas.openxmlformats.org/drawingml/2006/main" name="Frame">
  <a:themeElements>
    <a:clrScheme name="CDC Museum colors">
      <a:dk1>
        <a:srgbClr val="000000"/>
      </a:dk1>
      <a:lt1>
        <a:srgbClr val="FFFFFF"/>
      </a:lt1>
      <a:dk2>
        <a:srgbClr val="545454"/>
      </a:dk2>
      <a:lt2>
        <a:srgbClr val="BFBFBF"/>
      </a:lt2>
      <a:accent1>
        <a:srgbClr val="00957C"/>
      </a:accent1>
      <a:accent2>
        <a:srgbClr val="FDB913"/>
      </a:accent2>
      <a:accent3>
        <a:srgbClr val="FFDC11"/>
      </a:accent3>
      <a:accent4>
        <a:srgbClr val="F15927"/>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355EAC6ABEDA34FAE9CF6A34DAC2F14" ma:contentTypeVersion="2" ma:contentTypeDescription="Create a new document." ma:contentTypeScope="" ma:versionID="b5ea7a3ff8b2de2c57ec7bc5ee36f267">
  <xsd:schema xmlns:xsd="http://www.w3.org/2001/XMLSchema" xmlns:xs="http://www.w3.org/2001/XMLSchema" xmlns:p="http://schemas.microsoft.com/office/2006/metadata/properties" xmlns:ns3="5209fd75-7a81-4168-b980-79f8c369b5ef" targetNamespace="http://schemas.microsoft.com/office/2006/metadata/properties" ma:root="true" ma:fieldsID="03fec3d55c1cf020c36dcc482f56f43b" ns3:_="">
    <xsd:import namespace="5209fd75-7a81-4168-b980-79f8c369b5ef"/>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09fd75-7a81-4168-b980-79f8c369b5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00CEF0-DBFE-44FD-88A6-8111455294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09fd75-7a81-4168-b980-79f8c369b5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DDCBDF-21DA-465A-B361-B8DF177941CC}">
  <ds:schemaRefs>
    <ds:schemaRef ds:uri="http://schemas.microsoft.com/sharepoint/v3/contenttype/forms"/>
  </ds:schemaRefs>
</ds:datastoreItem>
</file>

<file path=customXml/itemProps3.xml><?xml version="1.0" encoding="utf-8"?>
<ds:datastoreItem xmlns:ds="http://schemas.openxmlformats.org/officeDocument/2006/customXml" ds:itemID="{C0531BD6-B922-454C-A433-0744AFF32838}">
  <ds:schemaRefs>
    <ds:schemaRef ds:uri="http://schemas.microsoft.com/office/2006/documentManagement/types"/>
    <ds:schemaRef ds:uri="http://www.w3.org/XML/1998/namespace"/>
    <ds:schemaRef ds:uri="http://purl.org/dc/dcmitype/"/>
    <ds:schemaRef ds:uri="http://purl.org/dc/elements/1.1/"/>
    <ds:schemaRef ds:uri="http://schemas.microsoft.com/office/infopath/2007/PartnerControls"/>
    <ds:schemaRef ds:uri="http://purl.org/dc/terms/"/>
    <ds:schemaRef ds:uri="http://schemas.microsoft.com/office/2006/metadata/properties"/>
    <ds:schemaRef ds:uri="http://schemas.openxmlformats.org/package/2006/metadata/core-properties"/>
    <ds:schemaRef ds:uri="5209fd75-7a81-4168-b980-79f8c369b5ef"/>
  </ds:schemaRefs>
</ds:datastoreItem>
</file>

<file path=docProps/app.xml><?xml version="1.0" encoding="utf-8"?>
<Properties xmlns="http://schemas.openxmlformats.org/officeDocument/2006/extended-properties" xmlns:vt="http://schemas.openxmlformats.org/officeDocument/2006/docPropsVTypes">
  <TotalTime>1882</TotalTime>
  <Words>3303</Words>
  <Application>Microsoft Office PowerPoint</Application>
  <PresentationFormat>Widescreen</PresentationFormat>
  <Paragraphs>201</Paragraphs>
  <Slides>16</Slides>
  <Notes>16</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Century Gothic</vt:lpstr>
      <vt:lpstr>Corbel</vt:lpstr>
      <vt:lpstr>Symbol</vt:lpstr>
      <vt:lpstr>Wingdings 2</vt:lpstr>
      <vt:lpstr>Frame</vt:lpstr>
      <vt:lpstr>Smallpox Eradication</vt:lpstr>
      <vt:lpstr>PowerPoint Presentation</vt:lpstr>
      <vt:lpstr>Understanding Smallpox</vt:lpstr>
      <vt:lpstr>Think About It</vt:lpstr>
      <vt:lpstr>Smallpox and  CDC</vt:lpstr>
      <vt:lpstr>Smallpox and  CDC</vt:lpstr>
      <vt:lpstr>Smallpox and  CDC</vt:lpstr>
      <vt:lpstr>Think About It</vt:lpstr>
      <vt:lpstr>From the Expert</vt:lpstr>
      <vt:lpstr>Think About It</vt:lpstr>
      <vt:lpstr>Give it a Try</vt:lpstr>
      <vt:lpstr>Use the  Public Health Approach</vt:lpstr>
      <vt:lpstr>Give it a Try</vt:lpstr>
      <vt:lpstr>Give it a Try</vt:lpstr>
      <vt:lpstr>Give it a Try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Smallpox Eradication</dc:title>
  <dc:creator>CDC Museum Public Health Academy</dc:creator>
  <cp:lastModifiedBy>Domby, Emma (CDC/IOD/OC) (CTR)</cp:lastModifiedBy>
  <cp:revision>2</cp:revision>
  <dcterms:created xsi:type="dcterms:W3CDTF">2021-01-13T22:46:39Z</dcterms:created>
  <dcterms:modified xsi:type="dcterms:W3CDTF">2024-12-23T20:53:33Z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af03ff0-41c5-4c41-b55e-fabb8fae94be_Enabled">
    <vt:lpwstr>true</vt:lpwstr>
  </property>
  <property fmtid="{D5CDD505-2E9C-101B-9397-08002B2CF9AE}" pid="3" name="MSIP_Label_8af03ff0-41c5-4c41-b55e-fabb8fae94be_SetDate">
    <vt:lpwstr>2021-01-15T14:28:02Z</vt:lpwstr>
  </property>
  <property fmtid="{D5CDD505-2E9C-101B-9397-08002B2CF9AE}" pid="4" name="MSIP_Label_8af03ff0-41c5-4c41-b55e-fabb8fae94be_Method">
    <vt:lpwstr>Privileged</vt:lpwstr>
  </property>
  <property fmtid="{D5CDD505-2E9C-101B-9397-08002B2CF9AE}" pid="5" name="MSIP_Label_8af03ff0-41c5-4c41-b55e-fabb8fae94be_Name">
    <vt:lpwstr>8af03ff0-41c5-4c41-b55e-fabb8fae94be</vt:lpwstr>
  </property>
  <property fmtid="{D5CDD505-2E9C-101B-9397-08002B2CF9AE}" pid="6" name="MSIP_Label_8af03ff0-41c5-4c41-b55e-fabb8fae94be_SiteId">
    <vt:lpwstr>9ce70869-60db-44fd-abe8-d2767077fc8f</vt:lpwstr>
  </property>
  <property fmtid="{D5CDD505-2E9C-101B-9397-08002B2CF9AE}" pid="7" name="MSIP_Label_8af03ff0-41c5-4c41-b55e-fabb8fae94be_ActionId">
    <vt:lpwstr>89cd389e-e232-47cc-9642-6b817dfcbe1a</vt:lpwstr>
  </property>
  <property fmtid="{D5CDD505-2E9C-101B-9397-08002B2CF9AE}" pid="8" name="MSIP_Label_8af03ff0-41c5-4c41-b55e-fabb8fae94be_ContentBits">
    <vt:lpwstr>0</vt:lpwstr>
  </property>
  <property fmtid="{D5CDD505-2E9C-101B-9397-08002B2CF9AE}" pid="9" name="ContentTypeId">
    <vt:lpwstr>0x010100C355EAC6ABEDA34FAE9CF6A34DAC2F14</vt:lpwstr>
  </property>
</Properties>
</file>