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0"/>
  </p:notesMasterIdLst>
  <p:sldIdLst>
    <p:sldId id="256" r:id="rId5"/>
    <p:sldId id="298" r:id="rId6"/>
    <p:sldId id="302" r:id="rId7"/>
    <p:sldId id="286" r:id="rId8"/>
    <p:sldId id="293" r:id="rId9"/>
    <p:sldId id="299" r:id="rId10"/>
    <p:sldId id="288" r:id="rId11"/>
    <p:sldId id="262" r:id="rId12"/>
    <p:sldId id="289" r:id="rId13"/>
    <p:sldId id="270" r:id="rId14"/>
    <p:sldId id="301" r:id="rId15"/>
    <p:sldId id="295" r:id="rId16"/>
    <p:sldId id="273" r:id="rId17"/>
    <p:sldId id="283" r:id="rId18"/>
    <p:sldId id="284" r:id="rId19"/>
  </p:sldIdLst>
  <p:sldSz cx="12192000" cy="6858000"/>
  <p:notesSz cx="9290050" cy="700405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383BFF4-7097-FE4F-9B61-A7C6D8A614A4}">
          <p14:sldIdLst>
            <p14:sldId id="256"/>
          </p14:sldIdLst>
        </p14:section>
        <p14:section name="Terms to Know" id="{0B9AB00E-49F4-9747-BEEA-B54B32EC870E}">
          <p14:sldIdLst>
            <p14:sldId id="298"/>
          </p14:sldIdLst>
        </p14:section>
        <p14:section name="Understanding the Topic" id="{7A23A243-1719-0540-9E24-47B30A0AA9C6}">
          <p14:sldIdLst>
            <p14:sldId id="302"/>
            <p14:sldId id="286"/>
            <p14:sldId id="293"/>
            <p14:sldId id="299"/>
            <p14:sldId id="288"/>
          </p14:sldIdLst>
        </p14:section>
        <p14:section name="From the Expert" id="{CABA4EBC-FC3A-BB4E-A302-A63641358471}">
          <p14:sldIdLst>
            <p14:sldId id="262"/>
            <p14:sldId id="289"/>
          </p14:sldIdLst>
        </p14:section>
        <p14:section name="Call to Action" id="{35039F30-5847-254B-AC21-A2D9D0AF2451}">
          <p14:sldIdLst>
            <p14:sldId id="270"/>
          </p14:sldIdLst>
        </p14:section>
        <p14:section name="Activity" id="{758EAFB7-1EC7-8B4E-89F3-4D64B35E1390}">
          <p14:sldIdLst>
            <p14:sldId id="301"/>
            <p14:sldId id="295"/>
            <p14:sldId id="273"/>
            <p14:sldId id="283"/>
            <p14:sldId id="28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rman, Trudi (CDC/OD/OADC)" initials="ET(" lastIdx="3" clrIdx="0">
    <p:extLst>
      <p:ext uri="{19B8F6BF-5375-455C-9EA6-DF929625EA0E}">
        <p15:presenceInfo xmlns:p15="http://schemas.microsoft.com/office/powerpoint/2012/main" userId="S::tub0@cdc.gov::4fd0790f-8723-4919-91aa-9fc88f2fbd76" providerId="AD"/>
      </p:ext>
    </p:extLst>
  </p:cmAuthor>
  <p:cmAuthor id="2" name="Gantt, Judy M. (CDC/OD/OADC)" initials="GJM(" lastIdx="7" clrIdx="1">
    <p:extLst>
      <p:ext uri="{19B8F6BF-5375-455C-9EA6-DF929625EA0E}">
        <p15:presenceInfo xmlns:p15="http://schemas.microsoft.com/office/powerpoint/2012/main" userId="S::jmg1@cdc.gov::e6f947c2-6c61-4741-9545-4622360eb6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A27"/>
    <a:srgbClr val="FDB913"/>
    <a:srgbClr val="FFDC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1" autoAdjust="0"/>
    <p:restoredTop sz="55626" autoAdjust="0"/>
  </p:normalViewPr>
  <p:slideViewPr>
    <p:cSldViewPr snapToGrid="0" snapToObjects="1">
      <p:cViewPr varScale="1">
        <p:scale>
          <a:sx n="20" d="100"/>
          <a:sy n="20" d="100"/>
        </p:scale>
        <p:origin x="1388" y="36"/>
      </p:cViewPr>
      <p:guideLst/>
    </p:cSldViewPr>
  </p:slideViewPr>
  <p:outlineViewPr>
    <p:cViewPr>
      <p:scale>
        <a:sx n="33" d="100"/>
        <a:sy n="33" d="100"/>
      </p:scale>
      <p:origin x="0" y="-1014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00D37-75E2-4D59-80ED-8C39D2D56BD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C0E9600-4E12-44D3-A657-6C8A65B2C154}">
      <dgm:prSet custT="1"/>
      <dgm:spPr/>
      <dgm:t>
        <a:bodyPr/>
        <a:lstStyle/>
        <a:p>
          <a:pPr>
            <a:lnSpc>
              <a:spcPct val="100000"/>
            </a:lnSpc>
          </a:pPr>
          <a:r>
            <a:rPr lang="en-US" sz="2600" dirty="0"/>
            <a:t>Surveillance</a:t>
          </a:r>
        </a:p>
      </dgm:t>
    </dgm:pt>
    <dgm:pt modelId="{90C088D2-29E6-43F6-AB0B-DAC26FB081F3}" type="parTrans" cxnId="{F122ADDC-310B-4E71-B7E9-50E71677911F}">
      <dgm:prSet/>
      <dgm:spPr/>
      <dgm:t>
        <a:bodyPr/>
        <a:lstStyle/>
        <a:p>
          <a:endParaRPr lang="en-US" sz="1800"/>
        </a:p>
      </dgm:t>
    </dgm:pt>
    <dgm:pt modelId="{4E314CF0-30BB-47FB-B8EA-3E5AFEEB9A8E}" type="sibTrans" cxnId="{F122ADDC-310B-4E71-B7E9-50E71677911F}">
      <dgm:prSet/>
      <dgm:spPr/>
      <dgm:t>
        <a:bodyPr/>
        <a:lstStyle/>
        <a:p>
          <a:endParaRPr lang="en-US"/>
        </a:p>
      </dgm:t>
    </dgm:pt>
    <dgm:pt modelId="{7EDFC5BA-AD46-4FD4-96FB-CB80351DBD65}">
      <dgm:prSet custT="1"/>
      <dgm:spPr/>
      <dgm:t>
        <a:bodyPr/>
        <a:lstStyle/>
        <a:p>
          <a:pPr>
            <a:lnSpc>
              <a:spcPct val="100000"/>
            </a:lnSpc>
          </a:pPr>
          <a:r>
            <a:rPr lang="en-US" sz="2600" dirty="0"/>
            <a:t>What is the problem?</a:t>
          </a:r>
        </a:p>
      </dgm:t>
    </dgm:pt>
    <dgm:pt modelId="{BC8FD28D-F36E-4D3B-A333-462A79BA5210}" type="parTrans" cxnId="{0E49D457-5A1D-4CB3-9514-7E17376D1AB9}">
      <dgm:prSet/>
      <dgm:spPr/>
      <dgm:t>
        <a:bodyPr/>
        <a:lstStyle/>
        <a:p>
          <a:endParaRPr lang="en-US" sz="1800"/>
        </a:p>
      </dgm:t>
    </dgm:pt>
    <dgm:pt modelId="{65CD1601-E052-4800-A00F-66DE544A3031}" type="sibTrans" cxnId="{0E49D457-5A1D-4CB3-9514-7E17376D1AB9}">
      <dgm:prSet/>
      <dgm:spPr/>
      <dgm:t>
        <a:bodyPr/>
        <a:lstStyle/>
        <a:p>
          <a:endParaRPr lang="en-US"/>
        </a:p>
      </dgm:t>
    </dgm:pt>
    <dgm:pt modelId="{001D4A60-7572-483C-BAD4-4C79F9A73E54}">
      <dgm:prSet custT="1"/>
      <dgm:spPr/>
      <dgm:t>
        <a:bodyPr/>
        <a:lstStyle/>
        <a:p>
          <a:pPr>
            <a:lnSpc>
              <a:spcPct val="100000"/>
            </a:lnSpc>
          </a:pPr>
          <a:r>
            <a:rPr lang="en-US" sz="2600" dirty="0"/>
            <a:t>Risk Factor Identification</a:t>
          </a:r>
        </a:p>
      </dgm:t>
    </dgm:pt>
    <dgm:pt modelId="{1E9C2206-7666-40D3-91E1-9C3B03106950}" type="parTrans" cxnId="{7C79A6B7-3D58-4088-98E7-F208D3F7F141}">
      <dgm:prSet/>
      <dgm:spPr/>
      <dgm:t>
        <a:bodyPr/>
        <a:lstStyle/>
        <a:p>
          <a:endParaRPr lang="en-US" sz="1800"/>
        </a:p>
      </dgm:t>
    </dgm:pt>
    <dgm:pt modelId="{5A5C80F1-953C-405C-B7CB-355509E0A1CE}" type="sibTrans" cxnId="{7C79A6B7-3D58-4088-98E7-F208D3F7F141}">
      <dgm:prSet/>
      <dgm:spPr/>
      <dgm:t>
        <a:bodyPr/>
        <a:lstStyle/>
        <a:p>
          <a:endParaRPr lang="en-US"/>
        </a:p>
      </dgm:t>
    </dgm:pt>
    <dgm:pt modelId="{A83B1882-0353-4934-A6E0-38E436960910}">
      <dgm:prSet custT="1"/>
      <dgm:spPr/>
      <dgm:t>
        <a:bodyPr/>
        <a:lstStyle/>
        <a:p>
          <a:pPr>
            <a:lnSpc>
              <a:spcPct val="100000"/>
            </a:lnSpc>
          </a:pPr>
          <a:r>
            <a:rPr lang="en-US" sz="2600" dirty="0"/>
            <a:t>What is the cause?</a:t>
          </a:r>
        </a:p>
      </dgm:t>
    </dgm:pt>
    <dgm:pt modelId="{2556867B-3CCF-4AEB-8947-97C3438546FD}" type="parTrans" cxnId="{01324B31-694F-4794-B968-3BFCF96B9142}">
      <dgm:prSet/>
      <dgm:spPr/>
      <dgm:t>
        <a:bodyPr/>
        <a:lstStyle/>
        <a:p>
          <a:endParaRPr lang="en-US" sz="1800"/>
        </a:p>
      </dgm:t>
    </dgm:pt>
    <dgm:pt modelId="{55511E19-3B32-4630-BD58-7239C392A683}" type="sibTrans" cxnId="{01324B31-694F-4794-B968-3BFCF96B9142}">
      <dgm:prSet/>
      <dgm:spPr/>
      <dgm:t>
        <a:bodyPr/>
        <a:lstStyle/>
        <a:p>
          <a:endParaRPr lang="en-US"/>
        </a:p>
      </dgm:t>
    </dgm:pt>
    <dgm:pt modelId="{9A75CC11-4B15-4EC1-8A71-2EDC29996594}">
      <dgm:prSet custT="1"/>
      <dgm:spPr/>
      <dgm:t>
        <a:bodyPr/>
        <a:lstStyle/>
        <a:p>
          <a:pPr>
            <a:lnSpc>
              <a:spcPct val="100000"/>
            </a:lnSpc>
          </a:pPr>
          <a:r>
            <a:rPr lang="en-US" sz="2600" dirty="0"/>
            <a:t>Intervention</a:t>
          </a:r>
        </a:p>
      </dgm:t>
    </dgm:pt>
    <dgm:pt modelId="{3CFD7D7C-F18B-4AB0-BBDB-48103F29E0DA}" type="parTrans" cxnId="{74620268-DC42-4026-8939-F4E95EDE75A8}">
      <dgm:prSet/>
      <dgm:spPr/>
      <dgm:t>
        <a:bodyPr/>
        <a:lstStyle/>
        <a:p>
          <a:endParaRPr lang="en-US" sz="1800"/>
        </a:p>
      </dgm:t>
    </dgm:pt>
    <dgm:pt modelId="{BD70619A-4BCA-4BC9-BED5-8861A2415235}" type="sibTrans" cxnId="{74620268-DC42-4026-8939-F4E95EDE75A8}">
      <dgm:prSet/>
      <dgm:spPr/>
      <dgm:t>
        <a:bodyPr/>
        <a:lstStyle/>
        <a:p>
          <a:endParaRPr lang="en-US"/>
        </a:p>
      </dgm:t>
    </dgm:pt>
    <dgm:pt modelId="{F63ACA74-D91A-45E3-A745-D1671579F51B}">
      <dgm:prSet custT="1"/>
      <dgm:spPr/>
      <dgm:t>
        <a:bodyPr/>
        <a:lstStyle/>
        <a:p>
          <a:pPr>
            <a:lnSpc>
              <a:spcPct val="100000"/>
            </a:lnSpc>
          </a:pPr>
          <a:r>
            <a:rPr lang="en-US" sz="2600" dirty="0"/>
            <a:t>What works?</a:t>
          </a:r>
        </a:p>
      </dgm:t>
    </dgm:pt>
    <dgm:pt modelId="{27836C8D-E979-45EE-B4B5-694F062DC5E9}" type="parTrans" cxnId="{9CEE2723-994C-4613-8C43-2FED645E3487}">
      <dgm:prSet/>
      <dgm:spPr/>
      <dgm:t>
        <a:bodyPr/>
        <a:lstStyle/>
        <a:p>
          <a:endParaRPr lang="en-US" sz="1800"/>
        </a:p>
      </dgm:t>
    </dgm:pt>
    <dgm:pt modelId="{BFF64342-7720-4EA9-BB30-6BEFB9AF65DD}" type="sibTrans" cxnId="{9CEE2723-994C-4613-8C43-2FED645E3487}">
      <dgm:prSet/>
      <dgm:spPr/>
      <dgm:t>
        <a:bodyPr/>
        <a:lstStyle/>
        <a:p>
          <a:endParaRPr lang="en-US"/>
        </a:p>
      </dgm:t>
    </dgm:pt>
    <dgm:pt modelId="{257C0793-1D1A-4B22-BB8E-1017D4DEBB0A}">
      <dgm:prSet custT="1"/>
      <dgm:spPr/>
      <dgm:t>
        <a:bodyPr/>
        <a:lstStyle/>
        <a:p>
          <a:pPr>
            <a:lnSpc>
              <a:spcPct val="100000"/>
            </a:lnSpc>
          </a:pPr>
          <a:r>
            <a:rPr lang="en-US" sz="2600" dirty="0"/>
            <a:t>Implementation</a:t>
          </a:r>
        </a:p>
      </dgm:t>
    </dgm:pt>
    <dgm:pt modelId="{FFADCCFF-534E-4405-86F3-C13ECC41FAE1}" type="parTrans" cxnId="{327FA0CD-4C0E-4AAB-AAAA-F759A2E1BBB3}">
      <dgm:prSet/>
      <dgm:spPr/>
      <dgm:t>
        <a:bodyPr/>
        <a:lstStyle/>
        <a:p>
          <a:endParaRPr lang="en-US" sz="1800"/>
        </a:p>
      </dgm:t>
    </dgm:pt>
    <dgm:pt modelId="{F7957733-625E-4800-91CE-0B479DB69005}" type="sibTrans" cxnId="{327FA0CD-4C0E-4AAB-AAAA-F759A2E1BBB3}">
      <dgm:prSet/>
      <dgm:spPr/>
      <dgm:t>
        <a:bodyPr/>
        <a:lstStyle/>
        <a:p>
          <a:endParaRPr lang="en-US"/>
        </a:p>
      </dgm:t>
    </dgm:pt>
    <dgm:pt modelId="{212D58DF-7564-4FC9-960B-9587C4A83BD0}">
      <dgm:prSet custT="1"/>
      <dgm:spPr/>
      <dgm:t>
        <a:bodyPr/>
        <a:lstStyle/>
        <a:p>
          <a:pPr>
            <a:lnSpc>
              <a:spcPct val="100000"/>
            </a:lnSpc>
          </a:pPr>
          <a:r>
            <a:rPr lang="en-US" sz="2600" dirty="0"/>
            <a:t>How did we do it?</a:t>
          </a:r>
        </a:p>
      </dgm:t>
    </dgm:pt>
    <dgm:pt modelId="{225391DE-F254-493C-90F8-C913F92DA6A2}" type="parTrans" cxnId="{DE30A291-6AE5-445E-A416-D67B5B79C0BE}">
      <dgm:prSet/>
      <dgm:spPr/>
      <dgm:t>
        <a:bodyPr/>
        <a:lstStyle/>
        <a:p>
          <a:endParaRPr lang="en-US" sz="1800"/>
        </a:p>
      </dgm:t>
    </dgm:pt>
    <dgm:pt modelId="{F077947D-2B6C-4818-976A-549602AF36DD}" type="sibTrans" cxnId="{DE30A291-6AE5-445E-A416-D67B5B79C0BE}">
      <dgm:prSet/>
      <dgm:spPr/>
      <dgm:t>
        <a:bodyPr/>
        <a:lstStyle/>
        <a:p>
          <a:endParaRPr lang="en-US"/>
        </a:p>
      </dgm:t>
    </dgm:pt>
    <dgm:pt modelId="{45CEBAE3-D0E1-4E6C-9FDA-CB6A8776559D}" type="pres">
      <dgm:prSet presAssocID="{CD500D37-75E2-4D59-80ED-8C39D2D56BD2}" presName="root" presStyleCnt="0">
        <dgm:presLayoutVars>
          <dgm:dir/>
          <dgm:resizeHandles val="exact"/>
        </dgm:presLayoutVars>
      </dgm:prSet>
      <dgm:spPr/>
    </dgm:pt>
    <dgm:pt modelId="{6E7987FB-F540-431D-A41C-50F526D92B60}" type="pres">
      <dgm:prSet presAssocID="{DC0E9600-4E12-44D3-A657-6C8A65B2C154}" presName="compNode" presStyleCnt="0"/>
      <dgm:spPr/>
    </dgm:pt>
    <dgm:pt modelId="{E5E149BA-DFCA-4D8C-9150-F489BDCC30C8}" type="pres">
      <dgm:prSet presAssocID="{DC0E9600-4E12-44D3-A657-6C8A65B2C154}" presName="bgRect" presStyleLbl="bgShp" presStyleIdx="0" presStyleCnt="4"/>
      <dgm:spPr/>
    </dgm:pt>
    <dgm:pt modelId="{CAC72C6C-2F5A-4098-B8B3-7181FB515D2C}" type="pres">
      <dgm:prSet presAssocID="{DC0E9600-4E12-44D3-A657-6C8A65B2C154}"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r chart with solid fill"/>
        </a:ext>
      </dgm:extLst>
    </dgm:pt>
    <dgm:pt modelId="{435BBFC2-5166-4F3D-A663-3E143DE428A6}" type="pres">
      <dgm:prSet presAssocID="{DC0E9600-4E12-44D3-A657-6C8A65B2C154}" presName="spaceRect" presStyleCnt="0"/>
      <dgm:spPr/>
    </dgm:pt>
    <dgm:pt modelId="{F3E6AD21-320F-4558-8CB6-893BF2D20ACE}" type="pres">
      <dgm:prSet presAssocID="{DC0E9600-4E12-44D3-A657-6C8A65B2C154}" presName="parTx" presStyleLbl="revTx" presStyleIdx="0" presStyleCnt="8">
        <dgm:presLayoutVars>
          <dgm:chMax val="0"/>
          <dgm:chPref val="0"/>
        </dgm:presLayoutVars>
      </dgm:prSet>
      <dgm:spPr/>
    </dgm:pt>
    <dgm:pt modelId="{2D5436FF-CD8F-49B7-BC99-A908F42A00BB}" type="pres">
      <dgm:prSet presAssocID="{DC0E9600-4E12-44D3-A657-6C8A65B2C154}" presName="desTx" presStyleLbl="revTx" presStyleIdx="1" presStyleCnt="8" custScaleX="105268">
        <dgm:presLayoutVars/>
      </dgm:prSet>
      <dgm:spPr/>
    </dgm:pt>
    <dgm:pt modelId="{2ABA5CE8-6AA7-4B1A-BFFA-01ED1F19C0D5}" type="pres">
      <dgm:prSet presAssocID="{4E314CF0-30BB-47FB-B8EA-3E5AFEEB9A8E}" presName="sibTrans" presStyleCnt="0"/>
      <dgm:spPr/>
    </dgm:pt>
    <dgm:pt modelId="{442D4E97-8481-442A-95F0-4E5564093E65}" type="pres">
      <dgm:prSet presAssocID="{001D4A60-7572-483C-BAD4-4C79F9A73E54}" presName="compNode" presStyleCnt="0"/>
      <dgm:spPr/>
    </dgm:pt>
    <dgm:pt modelId="{5D03E8DB-3BEC-4487-8F14-230693C419EF}" type="pres">
      <dgm:prSet presAssocID="{001D4A60-7572-483C-BAD4-4C79F9A73E54}" presName="bgRect" presStyleLbl="bgShp" presStyleIdx="1" presStyleCnt="4"/>
      <dgm:spPr/>
    </dgm:pt>
    <dgm:pt modelId="{5C76D625-0DBD-4D4D-9BAA-0FA7CFF1BF38}" type="pres">
      <dgm:prSet presAssocID="{001D4A60-7572-483C-BAD4-4C79F9A73E5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Research with solid fill"/>
        </a:ext>
      </dgm:extLst>
    </dgm:pt>
    <dgm:pt modelId="{46B916D1-548B-4689-9E44-F4D17CE65E03}" type="pres">
      <dgm:prSet presAssocID="{001D4A60-7572-483C-BAD4-4C79F9A73E54}" presName="spaceRect" presStyleCnt="0"/>
      <dgm:spPr/>
    </dgm:pt>
    <dgm:pt modelId="{DD0E8C49-EBEC-42A2-B1AF-E1DC5253DAA3}" type="pres">
      <dgm:prSet presAssocID="{001D4A60-7572-483C-BAD4-4C79F9A73E54}" presName="parTx" presStyleLbl="revTx" presStyleIdx="2" presStyleCnt="8">
        <dgm:presLayoutVars>
          <dgm:chMax val="0"/>
          <dgm:chPref val="0"/>
        </dgm:presLayoutVars>
      </dgm:prSet>
      <dgm:spPr/>
    </dgm:pt>
    <dgm:pt modelId="{9941A27D-4987-49A4-ACA0-D2393F0B8B57}" type="pres">
      <dgm:prSet presAssocID="{001D4A60-7572-483C-BAD4-4C79F9A73E54}" presName="desTx" presStyleLbl="revTx" presStyleIdx="3" presStyleCnt="8" custScaleX="105268">
        <dgm:presLayoutVars/>
      </dgm:prSet>
      <dgm:spPr/>
    </dgm:pt>
    <dgm:pt modelId="{309F6898-3B75-44B1-A047-6722FE4ABE68}" type="pres">
      <dgm:prSet presAssocID="{5A5C80F1-953C-405C-B7CB-355509E0A1CE}" presName="sibTrans" presStyleCnt="0"/>
      <dgm:spPr/>
    </dgm:pt>
    <dgm:pt modelId="{C6F4DEEC-9538-4B3D-8483-87E9B3A5BEB4}" type="pres">
      <dgm:prSet presAssocID="{9A75CC11-4B15-4EC1-8A71-2EDC29996594}" presName="compNode" presStyleCnt="0"/>
      <dgm:spPr/>
    </dgm:pt>
    <dgm:pt modelId="{C0F40A7D-A0FF-4DD0-AE70-AF5CC0C3944C}" type="pres">
      <dgm:prSet presAssocID="{9A75CC11-4B15-4EC1-8A71-2EDC29996594}" presName="bgRect" presStyleLbl="bgShp" presStyleIdx="2" presStyleCnt="4"/>
      <dgm:spPr/>
    </dgm:pt>
    <dgm:pt modelId="{F20F48D9-1880-4EA7-A0F3-E23D37623576}" type="pres">
      <dgm:prSet presAssocID="{9A75CC11-4B15-4EC1-8A71-2EDC29996594}"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List with solid fill"/>
        </a:ext>
      </dgm:extLst>
    </dgm:pt>
    <dgm:pt modelId="{09BA8A54-BE22-4842-823D-A702D9555204}" type="pres">
      <dgm:prSet presAssocID="{9A75CC11-4B15-4EC1-8A71-2EDC29996594}" presName="spaceRect" presStyleCnt="0"/>
      <dgm:spPr/>
    </dgm:pt>
    <dgm:pt modelId="{7A119AE3-52BB-405F-996D-5203810FF12B}" type="pres">
      <dgm:prSet presAssocID="{9A75CC11-4B15-4EC1-8A71-2EDC29996594}" presName="parTx" presStyleLbl="revTx" presStyleIdx="4" presStyleCnt="8">
        <dgm:presLayoutVars>
          <dgm:chMax val="0"/>
          <dgm:chPref val="0"/>
        </dgm:presLayoutVars>
      </dgm:prSet>
      <dgm:spPr/>
    </dgm:pt>
    <dgm:pt modelId="{1A1555AA-C025-4D90-838C-14BC6794E59D}" type="pres">
      <dgm:prSet presAssocID="{9A75CC11-4B15-4EC1-8A71-2EDC29996594}" presName="desTx" presStyleLbl="revTx" presStyleIdx="5" presStyleCnt="8" custScaleX="105268">
        <dgm:presLayoutVars/>
      </dgm:prSet>
      <dgm:spPr/>
    </dgm:pt>
    <dgm:pt modelId="{69CF3261-C1FD-4468-8FA2-BB6E63E1FFEA}" type="pres">
      <dgm:prSet presAssocID="{BD70619A-4BCA-4BC9-BED5-8861A2415235}" presName="sibTrans" presStyleCnt="0"/>
      <dgm:spPr/>
    </dgm:pt>
    <dgm:pt modelId="{8B138846-2A4F-4670-A944-77C6BD79D420}" type="pres">
      <dgm:prSet presAssocID="{257C0793-1D1A-4B22-BB8E-1017D4DEBB0A}" presName="compNode" presStyleCnt="0"/>
      <dgm:spPr/>
    </dgm:pt>
    <dgm:pt modelId="{8C6DF571-7056-4786-B46B-161117869F8F}" type="pres">
      <dgm:prSet presAssocID="{257C0793-1D1A-4B22-BB8E-1017D4DEBB0A}" presName="bgRect" presStyleLbl="bgShp" presStyleIdx="3" presStyleCnt="4"/>
      <dgm:spPr/>
    </dgm:pt>
    <dgm:pt modelId="{7BFC27FD-3C7B-41FB-AC64-9BD50C71B81D}" type="pres">
      <dgm:prSet presAssocID="{257C0793-1D1A-4B22-BB8E-1017D4DEBB0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Group of men with solid fill"/>
        </a:ext>
      </dgm:extLst>
    </dgm:pt>
    <dgm:pt modelId="{E7EAD2E2-7465-41D5-9CD7-18BD1A19619A}" type="pres">
      <dgm:prSet presAssocID="{257C0793-1D1A-4B22-BB8E-1017D4DEBB0A}" presName="spaceRect" presStyleCnt="0"/>
      <dgm:spPr/>
    </dgm:pt>
    <dgm:pt modelId="{DA317507-91E9-43DF-9F18-A641BE7827BC}" type="pres">
      <dgm:prSet presAssocID="{257C0793-1D1A-4B22-BB8E-1017D4DEBB0A}" presName="parTx" presStyleLbl="revTx" presStyleIdx="6" presStyleCnt="8">
        <dgm:presLayoutVars>
          <dgm:chMax val="0"/>
          <dgm:chPref val="0"/>
        </dgm:presLayoutVars>
      </dgm:prSet>
      <dgm:spPr/>
    </dgm:pt>
    <dgm:pt modelId="{F426248E-5F24-4359-8189-71B15B39B051}" type="pres">
      <dgm:prSet presAssocID="{257C0793-1D1A-4B22-BB8E-1017D4DEBB0A}" presName="desTx" presStyleLbl="revTx" presStyleIdx="7" presStyleCnt="8" custScaleX="105268">
        <dgm:presLayoutVars/>
      </dgm:prSet>
      <dgm:spPr/>
    </dgm:pt>
  </dgm:ptLst>
  <dgm:cxnLst>
    <dgm:cxn modelId="{9D751208-406C-EA45-B0C9-62C4C5A695B8}" type="presOf" srcId="{9A75CC11-4B15-4EC1-8A71-2EDC29996594}" destId="{7A119AE3-52BB-405F-996D-5203810FF12B}" srcOrd="0" destOrd="0" presId="urn:microsoft.com/office/officeart/2018/2/layout/IconVerticalSolidList"/>
    <dgm:cxn modelId="{91269C13-55CD-AB47-8501-B3094C1DE445}" type="presOf" srcId="{DC0E9600-4E12-44D3-A657-6C8A65B2C154}" destId="{F3E6AD21-320F-4558-8CB6-893BF2D20ACE}" srcOrd="0" destOrd="0" presId="urn:microsoft.com/office/officeart/2018/2/layout/IconVerticalSolidList"/>
    <dgm:cxn modelId="{9CEE2723-994C-4613-8C43-2FED645E3487}" srcId="{9A75CC11-4B15-4EC1-8A71-2EDC29996594}" destId="{F63ACA74-D91A-45E3-A745-D1671579F51B}" srcOrd="0" destOrd="0" parTransId="{27836C8D-E979-45EE-B4B5-694F062DC5E9}" sibTransId="{BFF64342-7720-4EA9-BB30-6BEFB9AF65DD}"/>
    <dgm:cxn modelId="{9B15F428-A9C1-8840-B83C-0F3A18353AC6}" type="presOf" srcId="{212D58DF-7564-4FC9-960B-9587C4A83BD0}" destId="{F426248E-5F24-4359-8189-71B15B39B051}" srcOrd="0" destOrd="0" presId="urn:microsoft.com/office/officeart/2018/2/layout/IconVerticalSolidList"/>
    <dgm:cxn modelId="{01324B31-694F-4794-B968-3BFCF96B9142}" srcId="{001D4A60-7572-483C-BAD4-4C79F9A73E54}" destId="{A83B1882-0353-4934-A6E0-38E436960910}" srcOrd="0" destOrd="0" parTransId="{2556867B-3CCF-4AEB-8947-97C3438546FD}" sibTransId="{55511E19-3B32-4630-BD58-7239C392A683}"/>
    <dgm:cxn modelId="{B5199D5C-D22B-4A4F-B103-0CC7E9D1E569}" type="presOf" srcId="{CD500D37-75E2-4D59-80ED-8C39D2D56BD2}" destId="{45CEBAE3-D0E1-4E6C-9FDA-CB6A8776559D}" srcOrd="0" destOrd="0" presId="urn:microsoft.com/office/officeart/2018/2/layout/IconVerticalSolidList"/>
    <dgm:cxn modelId="{74620268-DC42-4026-8939-F4E95EDE75A8}" srcId="{CD500D37-75E2-4D59-80ED-8C39D2D56BD2}" destId="{9A75CC11-4B15-4EC1-8A71-2EDC29996594}" srcOrd="2" destOrd="0" parTransId="{3CFD7D7C-F18B-4AB0-BBDB-48103F29E0DA}" sibTransId="{BD70619A-4BCA-4BC9-BED5-8861A2415235}"/>
    <dgm:cxn modelId="{0E49D457-5A1D-4CB3-9514-7E17376D1AB9}" srcId="{DC0E9600-4E12-44D3-A657-6C8A65B2C154}" destId="{7EDFC5BA-AD46-4FD4-96FB-CB80351DBD65}" srcOrd="0" destOrd="0" parTransId="{BC8FD28D-F36E-4D3B-A333-462A79BA5210}" sibTransId="{65CD1601-E052-4800-A00F-66DE544A3031}"/>
    <dgm:cxn modelId="{DE30A291-6AE5-445E-A416-D67B5B79C0BE}" srcId="{257C0793-1D1A-4B22-BB8E-1017D4DEBB0A}" destId="{212D58DF-7564-4FC9-960B-9587C4A83BD0}" srcOrd="0" destOrd="0" parTransId="{225391DE-F254-493C-90F8-C913F92DA6A2}" sibTransId="{F077947D-2B6C-4818-976A-549602AF36DD}"/>
    <dgm:cxn modelId="{FE36B8B0-AE5E-6443-A2DF-1ACFB23FB3CE}" type="presOf" srcId="{A83B1882-0353-4934-A6E0-38E436960910}" destId="{9941A27D-4987-49A4-ACA0-D2393F0B8B57}" srcOrd="0" destOrd="0" presId="urn:microsoft.com/office/officeart/2018/2/layout/IconVerticalSolidList"/>
    <dgm:cxn modelId="{E0AEC8B1-9B93-1149-AF27-77DF0FF3990C}" type="presOf" srcId="{257C0793-1D1A-4B22-BB8E-1017D4DEBB0A}" destId="{DA317507-91E9-43DF-9F18-A641BE7827BC}" srcOrd="0" destOrd="0" presId="urn:microsoft.com/office/officeart/2018/2/layout/IconVerticalSolidList"/>
    <dgm:cxn modelId="{7C79A6B7-3D58-4088-98E7-F208D3F7F141}" srcId="{CD500D37-75E2-4D59-80ED-8C39D2D56BD2}" destId="{001D4A60-7572-483C-BAD4-4C79F9A73E54}" srcOrd="1" destOrd="0" parTransId="{1E9C2206-7666-40D3-91E1-9C3B03106950}" sibTransId="{5A5C80F1-953C-405C-B7CB-355509E0A1CE}"/>
    <dgm:cxn modelId="{327FA0CD-4C0E-4AAB-AAAA-F759A2E1BBB3}" srcId="{CD500D37-75E2-4D59-80ED-8C39D2D56BD2}" destId="{257C0793-1D1A-4B22-BB8E-1017D4DEBB0A}" srcOrd="3" destOrd="0" parTransId="{FFADCCFF-534E-4405-86F3-C13ECC41FAE1}" sibTransId="{F7957733-625E-4800-91CE-0B479DB69005}"/>
    <dgm:cxn modelId="{108FD7D5-8A23-9D45-9F30-764020EF87C4}" type="presOf" srcId="{001D4A60-7572-483C-BAD4-4C79F9A73E54}" destId="{DD0E8C49-EBEC-42A2-B1AF-E1DC5253DAA3}" srcOrd="0" destOrd="0" presId="urn:microsoft.com/office/officeart/2018/2/layout/IconVerticalSolidList"/>
    <dgm:cxn modelId="{F122ADDC-310B-4E71-B7E9-50E71677911F}" srcId="{CD500D37-75E2-4D59-80ED-8C39D2D56BD2}" destId="{DC0E9600-4E12-44D3-A657-6C8A65B2C154}" srcOrd="0" destOrd="0" parTransId="{90C088D2-29E6-43F6-AB0B-DAC26FB081F3}" sibTransId="{4E314CF0-30BB-47FB-B8EA-3E5AFEEB9A8E}"/>
    <dgm:cxn modelId="{8BF65BEA-D1EE-484C-BF60-C49C3ED8D35D}" type="presOf" srcId="{F63ACA74-D91A-45E3-A745-D1671579F51B}" destId="{1A1555AA-C025-4D90-838C-14BC6794E59D}" srcOrd="0" destOrd="0" presId="urn:microsoft.com/office/officeart/2018/2/layout/IconVerticalSolidList"/>
    <dgm:cxn modelId="{38902FF5-2813-684A-B38F-D33D220058CC}" type="presOf" srcId="{7EDFC5BA-AD46-4FD4-96FB-CB80351DBD65}" destId="{2D5436FF-CD8F-49B7-BC99-A908F42A00BB}" srcOrd="0" destOrd="0" presId="urn:microsoft.com/office/officeart/2018/2/layout/IconVerticalSolidList"/>
    <dgm:cxn modelId="{14679C32-F0C7-AC47-8CED-198449E62BB0}" type="presParOf" srcId="{45CEBAE3-D0E1-4E6C-9FDA-CB6A8776559D}" destId="{6E7987FB-F540-431D-A41C-50F526D92B60}" srcOrd="0" destOrd="0" presId="urn:microsoft.com/office/officeart/2018/2/layout/IconVerticalSolidList"/>
    <dgm:cxn modelId="{105CC4A6-E8D7-BC4F-BFE7-2BD25E22D5C9}" type="presParOf" srcId="{6E7987FB-F540-431D-A41C-50F526D92B60}" destId="{E5E149BA-DFCA-4D8C-9150-F489BDCC30C8}" srcOrd="0" destOrd="0" presId="urn:microsoft.com/office/officeart/2018/2/layout/IconVerticalSolidList"/>
    <dgm:cxn modelId="{5A3EE4D9-AA6D-D54C-831D-048C6441E1EE}" type="presParOf" srcId="{6E7987FB-F540-431D-A41C-50F526D92B60}" destId="{CAC72C6C-2F5A-4098-B8B3-7181FB515D2C}" srcOrd="1" destOrd="0" presId="urn:microsoft.com/office/officeart/2018/2/layout/IconVerticalSolidList"/>
    <dgm:cxn modelId="{FF7E61D1-F9FE-DB4F-82FF-A8C9FB72AA17}" type="presParOf" srcId="{6E7987FB-F540-431D-A41C-50F526D92B60}" destId="{435BBFC2-5166-4F3D-A663-3E143DE428A6}" srcOrd="2" destOrd="0" presId="urn:microsoft.com/office/officeart/2018/2/layout/IconVerticalSolidList"/>
    <dgm:cxn modelId="{6C328851-5F0E-124A-8261-9288F9EB03A8}" type="presParOf" srcId="{6E7987FB-F540-431D-A41C-50F526D92B60}" destId="{F3E6AD21-320F-4558-8CB6-893BF2D20ACE}" srcOrd="3" destOrd="0" presId="urn:microsoft.com/office/officeart/2018/2/layout/IconVerticalSolidList"/>
    <dgm:cxn modelId="{169112BD-E3A5-7444-92F7-8AB1BF1D1FB2}" type="presParOf" srcId="{6E7987FB-F540-431D-A41C-50F526D92B60}" destId="{2D5436FF-CD8F-49B7-BC99-A908F42A00BB}" srcOrd="4" destOrd="0" presId="urn:microsoft.com/office/officeart/2018/2/layout/IconVerticalSolidList"/>
    <dgm:cxn modelId="{D0C3D0E4-CC60-774D-A18B-3C40B48F0C94}" type="presParOf" srcId="{45CEBAE3-D0E1-4E6C-9FDA-CB6A8776559D}" destId="{2ABA5CE8-6AA7-4B1A-BFFA-01ED1F19C0D5}" srcOrd="1" destOrd="0" presId="urn:microsoft.com/office/officeart/2018/2/layout/IconVerticalSolidList"/>
    <dgm:cxn modelId="{F4113185-2B3C-1547-8D70-F327169CBDA6}" type="presParOf" srcId="{45CEBAE3-D0E1-4E6C-9FDA-CB6A8776559D}" destId="{442D4E97-8481-442A-95F0-4E5564093E65}" srcOrd="2" destOrd="0" presId="urn:microsoft.com/office/officeart/2018/2/layout/IconVerticalSolidList"/>
    <dgm:cxn modelId="{76007121-D410-2C4C-A721-2B4BF2FD3BC1}" type="presParOf" srcId="{442D4E97-8481-442A-95F0-4E5564093E65}" destId="{5D03E8DB-3BEC-4487-8F14-230693C419EF}" srcOrd="0" destOrd="0" presId="urn:microsoft.com/office/officeart/2018/2/layout/IconVerticalSolidList"/>
    <dgm:cxn modelId="{5027CB57-87E7-5243-87D5-23A7FE13D7C8}" type="presParOf" srcId="{442D4E97-8481-442A-95F0-4E5564093E65}" destId="{5C76D625-0DBD-4D4D-9BAA-0FA7CFF1BF38}" srcOrd="1" destOrd="0" presId="urn:microsoft.com/office/officeart/2018/2/layout/IconVerticalSolidList"/>
    <dgm:cxn modelId="{52F0BA28-1DC9-4544-BA77-600F68E6D6E5}" type="presParOf" srcId="{442D4E97-8481-442A-95F0-4E5564093E65}" destId="{46B916D1-548B-4689-9E44-F4D17CE65E03}" srcOrd="2" destOrd="0" presId="urn:microsoft.com/office/officeart/2018/2/layout/IconVerticalSolidList"/>
    <dgm:cxn modelId="{623EE2A3-05E8-4242-B8AA-BE27152B8A7D}" type="presParOf" srcId="{442D4E97-8481-442A-95F0-4E5564093E65}" destId="{DD0E8C49-EBEC-42A2-B1AF-E1DC5253DAA3}" srcOrd="3" destOrd="0" presId="urn:microsoft.com/office/officeart/2018/2/layout/IconVerticalSolidList"/>
    <dgm:cxn modelId="{B6FAE562-08EE-B24C-B345-C12410D22CD6}" type="presParOf" srcId="{442D4E97-8481-442A-95F0-4E5564093E65}" destId="{9941A27D-4987-49A4-ACA0-D2393F0B8B57}" srcOrd="4" destOrd="0" presId="urn:microsoft.com/office/officeart/2018/2/layout/IconVerticalSolidList"/>
    <dgm:cxn modelId="{CDEA9961-75FA-894C-9377-313AF7D6CF4D}" type="presParOf" srcId="{45CEBAE3-D0E1-4E6C-9FDA-CB6A8776559D}" destId="{309F6898-3B75-44B1-A047-6722FE4ABE68}" srcOrd="3" destOrd="0" presId="urn:microsoft.com/office/officeart/2018/2/layout/IconVerticalSolidList"/>
    <dgm:cxn modelId="{5B29F6FF-7A11-AB41-9C93-8CBEB1CB5F38}" type="presParOf" srcId="{45CEBAE3-D0E1-4E6C-9FDA-CB6A8776559D}" destId="{C6F4DEEC-9538-4B3D-8483-87E9B3A5BEB4}" srcOrd="4" destOrd="0" presId="urn:microsoft.com/office/officeart/2018/2/layout/IconVerticalSolidList"/>
    <dgm:cxn modelId="{6096A9C0-F75B-8C42-ADBE-DA6EE942B367}" type="presParOf" srcId="{C6F4DEEC-9538-4B3D-8483-87E9B3A5BEB4}" destId="{C0F40A7D-A0FF-4DD0-AE70-AF5CC0C3944C}" srcOrd="0" destOrd="0" presId="urn:microsoft.com/office/officeart/2018/2/layout/IconVerticalSolidList"/>
    <dgm:cxn modelId="{EA6B756B-AA4B-334D-B785-671117BB73EC}" type="presParOf" srcId="{C6F4DEEC-9538-4B3D-8483-87E9B3A5BEB4}" destId="{F20F48D9-1880-4EA7-A0F3-E23D37623576}" srcOrd="1" destOrd="0" presId="urn:microsoft.com/office/officeart/2018/2/layout/IconVerticalSolidList"/>
    <dgm:cxn modelId="{B103A621-89EF-D94A-9452-DA6DCC4917D8}" type="presParOf" srcId="{C6F4DEEC-9538-4B3D-8483-87E9B3A5BEB4}" destId="{09BA8A54-BE22-4842-823D-A702D9555204}" srcOrd="2" destOrd="0" presId="urn:microsoft.com/office/officeart/2018/2/layout/IconVerticalSolidList"/>
    <dgm:cxn modelId="{F8897D5F-5D63-CD4F-A403-7FA055153862}" type="presParOf" srcId="{C6F4DEEC-9538-4B3D-8483-87E9B3A5BEB4}" destId="{7A119AE3-52BB-405F-996D-5203810FF12B}" srcOrd="3" destOrd="0" presId="urn:microsoft.com/office/officeart/2018/2/layout/IconVerticalSolidList"/>
    <dgm:cxn modelId="{B38D81A4-FD7E-D446-8E04-FDE9F422F4F5}" type="presParOf" srcId="{C6F4DEEC-9538-4B3D-8483-87E9B3A5BEB4}" destId="{1A1555AA-C025-4D90-838C-14BC6794E59D}" srcOrd="4" destOrd="0" presId="urn:microsoft.com/office/officeart/2018/2/layout/IconVerticalSolidList"/>
    <dgm:cxn modelId="{6210FBC7-F4FF-C146-A641-964DEF2C0001}" type="presParOf" srcId="{45CEBAE3-D0E1-4E6C-9FDA-CB6A8776559D}" destId="{69CF3261-C1FD-4468-8FA2-BB6E63E1FFEA}" srcOrd="5" destOrd="0" presId="urn:microsoft.com/office/officeart/2018/2/layout/IconVerticalSolidList"/>
    <dgm:cxn modelId="{AC874E90-4D0F-8146-B69E-2EE78D35BBA1}" type="presParOf" srcId="{45CEBAE3-D0E1-4E6C-9FDA-CB6A8776559D}" destId="{8B138846-2A4F-4670-A944-77C6BD79D420}" srcOrd="6" destOrd="0" presId="urn:microsoft.com/office/officeart/2018/2/layout/IconVerticalSolidList"/>
    <dgm:cxn modelId="{63F1E96C-7C5F-0848-869E-89C2B7C3A91B}" type="presParOf" srcId="{8B138846-2A4F-4670-A944-77C6BD79D420}" destId="{8C6DF571-7056-4786-B46B-161117869F8F}" srcOrd="0" destOrd="0" presId="urn:microsoft.com/office/officeart/2018/2/layout/IconVerticalSolidList"/>
    <dgm:cxn modelId="{EC8DAE49-8BE3-AB4F-A5DD-322F9942410D}" type="presParOf" srcId="{8B138846-2A4F-4670-A944-77C6BD79D420}" destId="{7BFC27FD-3C7B-41FB-AC64-9BD50C71B81D}" srcOrd="1" destOrd="0" presId="urn:microsoft.com/office/officeart/2018/2/layout/IconVerticalSolidList"/>
    <dgm:cxn modelId="{E841A680-3150-1441-A543-59E6190CE6E4}" type="presParOf" srcId="{8B138846-2A4F-4670-A944-77C6BD79D420}" destId="{E7EAD2E2-7465-41D5-9CD7-18BD1A19619A}" srcOrd="2" destOrd="0" presId="urn:microsoft.com/office/officeart/2018/2/layout/IconVerticalSolidList"/>
    <dgm:cxn modelId="{009DD230-2962-9B4E-AEBC-EE7801C320F5}" type="presParOf" srcId="{8B138846-2A4F-4670-A944-77C6BD79D420}" destId="{DA317507-91E9-43DF-9F18-A641BE7827BC}" srcOrd="3" destOrd="0" presId="urn:microsoft.com/office/officeart/2018/2/layout/IconVerticalSolidList"/>
    <dgm:cxn modelId="{75CB9C57-321C-4145-B00A-B39EBA8A4BE4}" type="presParOf" srcId="{8B138846-2A4F-4670-A944-77C6BD79D420}" destId="{F426248E-5F24-4359-8189-71B15B39B051}" srcOrd="4"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149BA-DFCA-4D8C-9150-F489BDCC30C8}">
      <dsp:nvSpPr>
        <dsp:cNvPr id="0" name=""/>
        <dsp:cNvSpPr/>
      </dsp:nvSpPr>
      <dsp:spPr>
        <a:xfrm>
          <a:off x="-38512" y="9550"/>
          <a:ext cx="7728267" cy="10669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C72C6C-2F5A-4098-B8B3-7181FB515D2C}">
      <dsp:nvSpPr>
        <dsp:cNvPr id="0" name=""/>
        <dsp:cNvSpPr/>
      </dsp:nvSpPr>
      <dsp:spPr>
        <a:xfrm>
          <a:off x="284253" y="249623"/>
          <a:ext cx="586846" cy="58684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E6AD21-320F-4558-8CB6-893BF2D20ACE}">
      <dsp:nvSpPr>
        <dsp:cNvPr id="0" name=""/>
        <dsp:cNvSpPr/>
      </dsp:nvSpPr>
      <dsp:spPr>
        <a:xfrm>
          <a:off x="1193866" y="9550"/>
          <a:ext cx="3477720"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Surveillance</a:t>
          </a:r>
        </a:p>
      </dsp:txBody>
      <dsp:txXfrm>
        <a:off x="1193866" y="9550"/>
        <a:ext cx="3477720" cy="1066994"/>
      </dsp:txXfrm>
    </dsp:sp>
    <dsp:sp modelId="{2D5436FF-CD8F-49B7-BC99-A908F42A00BB}">
      <dsp:nvSpPr>
        <dsp:cNvPr id="0" name=""/>
        <dsp:cNvSpPr/>
      </dsp:nvSpPr>
      <dsp:spPr>
        <a:xfrm>
          <a:off x="4592151" y="9550"/>
          <a:ext cx="3174627"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What is the problem?</a:t>
          </a:r>
        </a:p>
      </dsp:txBody>
      <dsp:txXfrm>
        <a:off x="4592151" y="9550"/>
        <a:ext cx="3174627" cy="1066994"/>
      </dsp:txXfrm>
    </dsp:sp>
    <dsp:sp modelId="{5D03E8DB-3BEC-4487-8F14-230693C419EF}">
      <dsp:nvSpPr>
        <dsp:cNvPr id="0" name=""/>
        <dsp:cNvSpPr/>
      </dsp:nvSpPr>
      <dsp:spPr>
        <a:xfrm>
          <a:off x="-38512" y="1343293"/>
          <a:ext cx="7728267" cy="10669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76D625-0DBD-4D4D-9BAA-0FA7CFF1BF38}">
      <dsp:nvSpPr>
        <dsp:cNvPr id="0" name=""/>
        <dsp:cNvSpPr/>
      </dsp:nvSpPr>
      <dsp:spPr>
        <a:xfrm>
          <a:off x="284253" y="1583366"/>
          <a:ext cx="586846" cy="586846"/>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0E8C49-EBEC-42A2-B1AF-E1DC5253DAA3}">
      <dsp:nvSpPr>
        <dsp:cNvPr id="0" name=""/>
        <dsp:cNvSpPr/>
      </dsp:nvSpPr>
      <dsp:spPr>
        <a:xfrm>
          <a:off x="1193866" y="1343293"/>
          <a:ext cx="3477720"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Risk Factor Identification</a:t>
          </a:r>
        </a:p>
      </dsp:txBody>
      <dsp:txXfrm>
        <a:off x="1193866" y="1343293"/>
        <a:ext cx="3477720" cy="1066994"/>
      </dsp:txXfrm>
    </dsp:sp>
    <dsp:sp modelId="{9941A27D-4987-49A4-ACA0-D2393F0B8B57}">
      <dsp:nvSpPr>
        <dsp:cNvPr id="0" name=""/>
        <dsp:cNvSpPr/>
      </dsp:nvSpPr>
      <dsp:spPr>
        <a:xfrm>
          <a:off x="4592151" y="1343293"/>
          <a:ext cx="3174627"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What is the cause?</a:t>
          </a:r>
        </a:p>
      </dsp:txBody>
      <dsp:txXfrm>
        <a:off x="4592151" y="1343293"/>
        <a:ext cx="3174627" cy="1066994"/>
      </dsp:txXfrm>
    </dsp:sp>
    <dsp:sp modelId="{C0F40A7D-A0FF-4DD0-AE70-AF5CC0C3944C}">
      <dsp:nvSpPr>
        <dsp:cNvPr id="0" name=""/>
        <dsp:cNvSpPr/>
      </dsp:nvSpPr>
      <dsp:spPr>
        <a:xfrm>
          <a:off x="-38512" y="2677036"/>
          <a:ext cx="7728267" cy="10669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0F48D9-1880-4EA7-A0F3-E23D37623576}">
      <dsp:nvSpPr>
        <dsp:cNvPr id="0" name=""/>
        <dsp:cNvSpPr/>
      </dsp:nvSpPr>
      <dsp:spPr>
        <a:xfrm>
          <a:off x="284253" y="2917110"/>
          <a:ext cx="586846" cy="58684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119AE3-52BB-405F-996D-5203810FF12B}">
      <dsp:nvSpPr>
        <dsp:cNvPr id="0" name=""/>
        <dsp:cNvSpPr/>
      </dsp:nvSpPr>
      <dsp:spPr>
        <a:xfrm>
          <a:off x="1193866" y="2677036"/>
          <a:ext cx="3477720"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Intervention</a:t>
          </a:r>
        </a:p>
      </dsp:txBody>
      <dsp:txXfrm>
        <a:off x="1193866" y="2677036"/>
        <a:ext cx="3477720" cy="1066994"/>
      </dsp:txXfrm>
    </dsp:sp>
    <dsp:sp modelId="{1A1555AA-C025-4D90-838C-14BC6794E59D}">
      <dsp:nvSpPr>
        <dsp:cNvPr id="0" name=""/>
        <dsp:cNvSpPr/>
      </dsp:nvSpPr>
      <dsp:spPr>
        <a:xfrm>
          <a:off x="4592151" y="2677036"/>
          <a:ext cx="3174627"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What works?</a:t>
          </a:r>
        </a:p>
      </dsp:txBody>
      <dsp:txXfrm>
        <a:off x="4592151" y="2677036"/>
        <a:ext cx="3174627" cy="1066994"/>
      </dsp:txXfrm>
    </dsp:sp>
    <dsp:sp modelId="{8C6DF571-7056-4786-B46B-161117869F8F}">
      <dsp:nvSpPr>
        <dsp:cNvPr id="0" name=""/>
        <dsp:cNvSpPr/>
      </dsp:nvSpPr>
      <dsp:spPr>
        <a:xfrm>
          <a:off x="-38512" y="4010779"/>
          <a:ext cx="7728267" cy="10669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FC27FD-3C7B-41FB-AC64-9BD50C71B81D}">
      <dsp:nvSpPr>
        <dsp:cNvPr id="0" name=""/>
        <dsp:cNvSpPr/>
      </dsp:nvSpPr>
      <dsp:spPr>
        <a:xfrm>
          <a:off x="284253" y="4250853"/>
          <a:ext cx="586846" cy="586846"/>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317507-91E9-43DF-9F18-A641BE7827BC}">
      <dsp:nvSpPr>
        <dsp:cNvPr id="0" name=""/>
        <dsp:cNvSpPr/>
      </dsp:nvSpPr>
      <dsp:spPr>
        <a:xfrm>
          <a:off x="1193866" y="4010779"/>
          <a:ext cx="3477720"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Implementation</a:t>
          </a:r>
        </a:p>
      </dsp:txBody>
      <dsp:txXfrm>
        <a:off x="1193866" y="4010779"/>
        <a:ext cx="3477720" cy="1066994"/>
      </dsp:txXfrm>
    </dsp:sp>
    <dsp:sp modelId="{F426248E-5F24-4359-8189-71B15B39B051}">
      <dsp:nvSpPr>
        <dsp:cNvPr id="0" name=""/>
        <dsp:cNvSpPr/>
      </dsp:nvSpPr>
      <dsp:spPr>
        <a:xfrm>
          <a:off x="4592151" y="4010779"/>
          <a:ext cx="3174627"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How did we do it?</a:t>
          </a:r>
        </a:p>
      </dsp:txBody>
      <dsp:txXfrm>
        <a:off x="4592151" y="4010779"/>
        <a:ext cx="3174627" cy="106699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5688" cy="351419"/>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5262212" y="0"/>
            <a:ext cx="4025688" cy="351419"/>
          </a:xfrm>
          <a:prstGeom prst="rect">
            <a:avLst/>
          </a:prstGeom>
        </p:spPr>
        <p:txBody>
          <a:bodyPr vert="horz" lIns="93104" tIns="46552" rIns="93104" bIns="46552" rtlCol="0"/>
          <a:lstStyle>
            <a:lvl1pPr algn="r">
              <a:defRPr sz="1200"/>
            </a:lvl1pPr>
          </a:lstStyle>
          <a:p>
            <a:fld id="{0FDB490C-EE19-3543-9F7A-2657609D31CD}" type="datetimeFigureOut">
              <a:rPr lang="en-US" smtClean="0"/>
              <a:t>12/23/2024</a:t>
            </a:fld>
            <a:endParaRPr lang="en-US"/>
          </a:p>
        </p:txBody>
      </p:sp>
      <p:sp>
        <p:nvSpPr>
          <p:cNvPr id="4" name="Slide Image Placeholder 3"/>
          <p:cNvSpPr>
            <a:spLocks noGrp="1" noRot="1" noChangeAspect="1"/>
          </p:cNvSpPr>
          <p:nvPr>
            <p:ph type="sldImg" idx="2"/>
          </p:nvPr>
        </p:nvSpPr>
        <p:spPr>
          <a:xfrm>
            <a:off x="2544763" y="876300"/>
            <a:ext cx="4200525" cy="2363788"/>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929005" y="3370699"/>
            <a:ext cx="7432040" cy="2757845"/>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2632"/>
            <a:ext cx="4025688" cy="351418"/>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5262212" y="6652632"/>
            <a:ext cx="4025688" cy="351418"/>
          </a:xfrm>
          <a:prstGeom prst="rect">
            <a:avLst/>
          </a:prstGeom>
        </p:spPr>
        <p:txBody>
          <a:bodyPr vert="horz" lIns="93104" tIns="46552" rIns="93104" bIns="46552" rtlCol="0" anchor="b"/>
          <a:lstStyle>
            <a:lvl1pPr algn="r">
              <a:defRPr sz="1200"/>
            </a:lvl1pPr>
          </a:lstStyle>
          <a:p>
            <a:fld id="{0DF3CA22-E8E8-4840-A74B-7C5B22B8ED21}" type="slidenum">
              <a:rPr lang="en-US" smtClean="0"/>
              <a:t>‹#›</a:t>
            </a:fld>
            <a:endParaRPr lang="en-US"/>
          </a:p>
        </p:txBody>
      </p:sp>
    </p:spTree>
    <p:extLst>
      <p:ext uri="{BB962C8B-B14F-4D97-AF65-F5344CB8AC3E}">
        <p14:creationId xmlns:p14="http://schemas.microsoft.com/office/powerpoint/2010/main" val="241459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museum/education/lesson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42">
              <a:defRPr/>
            </a:pPr>
            <a:endParaRPr lang="en-US" dirty="0"/>
          </a:p>
          <a:p>
            <a:pPr defTabSz="931042">
              <a:defRPr/>
            </a:pPr>
            <a:endParaRPr lang="en-US" dirty="0"/>
          </a:p>
          <a:p>
            <a:pPr defTabSz="931042">
              <a:defRPr/>
            </a:pPr>
            <a:r>
              <a:rPr lang="en-US" dirty="0"/>
              <a:t>Note: These slides are made possible by the David J. </a:t>
            </a:r>
            <a:r>
              <a:rPr lang="en-US" dirty="0" err="1"/>
              <a:t>Sencer</a:t>
            </a:r>
            <a:r>
              <a:rPr lang="en-US" dirty="0"/>
              <a:t> CDC Museum Public Health Academy.  </a:t>
            </a:r>
            <a:r>
              <a:rPr lang="en-US" dirty="0">
                <a:hlinkClick r:id="rId3"/>
              </a:rPr>
              <a:t>https://www.cdc.gov/museum/education/lessons/</a:t>
            </a:r>
            <a:endParaRPr lang="en-US" dirty="0">
              <a:effectLst/>
            </a:endParaRPr>
          </a:p>
          <a:p>
            <a:pPr defTabSz="931042">
              <a:defRPr/>
            </a:pPr>
            <a:endParaRPr lang="en-US" dirty="0"/>
          </a:p>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1</a:t>
            </a:fld>
            <a:endParaRPr lang="en-US"/>
          </a:p>
        </p:txBody>
      </p:sp>
    </p:spTree>
    <p:extLst>
      <p:ext uri="{BB962C8B-B14F-4D97-AF65-F5344CB8AC3E}">
        <p14:creationId xmlns:p14="http://schemas.microsoft.com/office/powerpoint/2010/main" val="2541169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Call to Action</a:t>
            </a:r>
          </a:p>
          <a:p>
            <a:pPr lvl="0"/>
            <a:r>
              <a:rPr lang="en-US" dirty="0"/>
              <a:t>In order to understand the dangers associated with pandemic influenza, it is essential that people understand how a pandemic occurs and the ways in which it can be slowed, stopped, or even prevented. You can help people by following these three steps:</a:t>
            </a:r>
          </a:p>
          <a:p>
            <a:pPr marL="228600" lvl="0" indent="-228600">
              <a:buFont typeface="+mj-lt"/>
              <a:buAutoNum type="arabicPeriod"/>
            </a:pPr>
            <a:r>
              <a:rPr lang="en-US" dirty="0"/>
              <a:t>Stop a flu pandemic. During the 1918 pandemic, the city of Philadelphia had thousands of cases of flu after a huge war fundraiser. Read through the details and decide how you would redesign it to make it safer.</a:t>
            </a:r>
          </a:p>
          <a:p>
            <a:pPr marL="228600" lvl="0" indent="-228600">
              <a:buFont typeface="+mj-lt"/>
              <a:buAutoNum type="arabicPeriod"/>
            </a:pPr>
            <a:r>
              <a:rPr lang="en-US" dirty="0"/>
              <a:t>Prevent a flu pandemic. In 1997, an outbreak of H5N1 type A avian influenza in Hong Kong was detected in humans. Learn how thorough disease surveillance detected a potential pandemic early and what measures health officials took to stop it.</a:t>
            </a:r>
          </a:p>
          <a:p>
            <a:pPr marL="228600" lvl="0" indent="-228600">
              <a:buFont typeface="+mj-lt"/>
              <a:buAutoNum type="arabicPeriod"/>
            </a:pPr>
            <a:r>
              <a:rPr lang="en-US" dirty="0"/>
              <a:t>Share your findings. One of the ways CDC communicates information is through social media. Your explorations can help CDC communicate the work they have done and are doing to decrease influenza cases, hospitalizations, and deaths worldwide.</a:t>
            </a:r>
          </a:p>
          <a:p>
            <a:pPr lvl="0"/>
            <a:endParaRPr lang="en-US" dirty="0"/>
          </a:p>
        </p:txBody>
      </p:sp>
      <p:sp>
        <p:nvSpPr>
          <p:cNvPr id="4" name="Slide Number Placeholder 3"/>
          <p:cNvSpPr>
            <a:spLocks noGrp="1"/>
          </p:cNvSpPr>
          <p:nvPr>
            <p:ph type="sldNum" sz="quarter" idx="5"/>
          </p:nvPr>
        </p:nvSpPr>
        <p:spPr/>
        <p:txBody>
          <a:bodyPr/>
          <a:lstStyle/>
          <a:p>
            <a:pPr defTabSz="465521">
              <a:defRPr/>
            </a:pPr>
            <a:fld id="{0DF3CA22-E8E8-4840-A74B-7C5B22B8ED21}" type="slidenum">
              <a:rPr lang="en-US">
                <a:solidFill>
                  <a:prstClr val="black"/>
                </a:solidFill>
                <a:latin typeface="Calibri" panose="020F0502020204030204"/>
              </a:rPr>
              <a:pPr defTabSz="465521">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655423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Public Health Approach</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The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public health</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approach below is a general method that can be used to study and solve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public health</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problems. While this is a simplified version, it provides a good general framework. More info: </a:t>
            </a:r>
            <a:r>
              <a:rPr lang="en-US" sz="1800" u="sng"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https://www.cdc.gov/training-publichealth101/php/training/introduction-to-public-health.html?CDC_AAref_Val=https://www.cdc.gov/training/publichealth101/public-health.html</a:t>
            </a:r>
            <a:endParaRPr lang="en-US" b="0" dirty="0"/>
          </a:p>
        </p:txBody>
      </p:sp>
      <p:sp>
        <p:nvSpPr>
          <p:cNvPr id="4" name="Slide Number Placeholder 3"/>
          <p:cNvSpPr>
            <a:spLocks noGrp="1"/>
          </p:cNvSpPr>
          <p:nvPr>
            <p:ph type="sldNum" sz="quarter" idx="5"/>
          </p:nvPr>
        </p:nvSpPr>
        <p:spPr/>
        <p:txBody>
          <a:bodyPr/>
          <a:lstStyle/>
          <a:p>
            <a:fld id="{0DF3CA22-E8E8-4840-A74B-7C5B22B8ED21}" type="slidenum">
              <a:rPr lang="en-US" smtClean="0"/>
              <a:t>11</a:t>
            </a:fld>
            <a:endParaRPr lang="en-US"/>
          </a:p>
        </p:txBody>
      </p:sp>
    </p:spTree>
    <p:extLst>
      <p:ext uri="{BB962C8B-B14F-4D97-AF65-F5344CB8AC3E}">
        <p14:creationId xmlns:p14="http://schemas.microsoft.com/office/powerpoint/2010/main" val="188697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Stop a Flu Pandemic</a:t>
            </a:r>
          </a:p>
          <a:p>
            <a:pPr lvl="0"/>
            <a:r>
              <a:rPr lang="en-US" dirty="0"/>
              <a:t>The flu pandemic of 1918-19 hit the United States in three distinct waves, resulting in an estimated 675,000 deaths. While the origin of the virus isn’t confirmed, the most likely source is Haskell County, Kansas in January 2018. The small town was overwhelmed by an influenza epidemic unlike any the local doctor had ever seen before. Strong, healthy, robust people were being struck down quickly as if they had been shot. The disease burned through the town quickly with high casualty rates but disappeared after only a few weeks. In March, soldiers from Haskell County, Kansas travelled to nearby Camp Funston and brought flu with them. Troop movement to other bases in the U.S. and in Europe efficiently transmitted the virus around the globe. The first wave of the disease was mild compared to what was to come in the fall.</a:t>
            </a:r>
          </a:p>
          <a:p>
            <a:pPr lvl="0"/>
            <a:endParaRPr lang="en-US" dirty="0"/>
          </a:p>
          <a:p>
            <a:pPr lvl="0"/>
            <a:r>
              <a:rPr lang="en-US" dirty="0"/>
              <a:t>The following example comes from events that occurred along the East Atlantic Coast in September 1918. Use the public health approach to epidemic investigation to propose an intervention.</a:t>
            </a:r>
          </a:p>
          <a:p>
            <a:pPr lvl="0"/>
            <a:endParaRPr lang="en-US" dirty="0"/>
          </a:p>
          <a:p>
            <a:pPr lvl="0"/>
            <a:r>
              <a:rPr lang="en-US" dirty="0"/>
              <a:t>Surveillance: What is the problem?</a:t>
            </a:r>
          </a:p>
          <a:p>
            <a:pPr lvl="0"/>
            <a:r>
              <a:rPr lang="en-US" dirty="0"/>
              <a:t>In early September, Boston held a “Win the War for Freedom” parade where a few infected individuals spread the disease to many soldiers, seamen, and civilian shipyard workers. The flu quickly spread to the rest of the city with high casualties. Sailors from Boston shipped out for Philadelphia and brought the flu with them. Hundreds of sailors in Philadelphia were sick within days, and dozens died. </a:t>
            </a:r>
          </a:p>
          <a:p>
            <a:pPr lvl="0"/>
            <a:r>
              <a:rPr lang="en-US" dirty="0"/>
              <a:t>Death from this flu was quick and unpleasant. Young, healthy people experienced high fevers, body aches, fatigue, and violent coughing fits as their lungs filled with fluid. Unable to breathe, soldiers turned a dark blue color as they died, choked by their own mucus and blood. The flu was very transmissible from person to person and was more than 25 times deadlier than seasonal flu. Firsthand accounts from the period describe “bodies stacked like cordwood” in the hallways of hospitals and infirmaries. </a:t>
            </a:r>
          </a:p>
          <a:p>
            <a:pPr lvl="0"/>
            <a:endParaRPr lang="en-US" dirty="0"/>
          </a:p>
          <a:p>
            <a:pPr lvl="0"/>
            <a:r>
              <a:rPr lang="en-US" dirty="0"/>
              <a:t>Risk Factor Identification: What is the cause?</a:t>
            </a:r>
          </a:p>
          <a:p>
            <a:pPr lvl="0"/>
            <a:r>
              <a:rPr lang="en-US" dirty="0"/>
              <a:t>A war bond fundraising parade was planned in Philadelphia for September 28, 1918. The Liberty Loan Drive parade would include floats, community groups, uniformed troops, and even a marching band led by the great John Philip Sousa. Even President Wilson would be attending. The parade was a monumental event, especially during wartime, and was expected to draw tens of thousands of people to the crowded streets of Philadelphia. Wilmer </a:t>
            </a:r>
            <a:r>
              <a:rPr lang="en-US" dirty="0" err="1"/>
              <a:t>Krusen</a:t>
            </a:r>
            <a:r>
              <a:rPr lang="en-US" dirty="0"/>
              <a:t> was the city’s politically appointed public health director at the time. Faced with rising case numbers and objections from local medical experts, </a:t>
            </a:r>
            <a:r>
              <a:rPr lang="en-US" dirty="0" err="1"/>
              <a:t>Krusen</a:t>
            </a:r>
            <a:r>
              <a:rPr lang="en-US" dirty="0"/>
              <a:t> had a decision to make: how will the city fund the war and control the flu? If you were Wilmer </a:t>
            </a:r>
            <a:r>
              <a:rPr lang="en-US" dirty="0" err="1"/>
              <a:t>Krusen</a:t>
            </a:r>
            <a:r>
              <a:rPr lang="en-US" dirty="0"/>
              <a:t>, what concerns would you have about the parade?</a:t>
            </a:r>
          </a:p>
          <a:p>
            <a:pPr lvl="0"/>
            <a:endParaRPr lang="en-US" dirty="0"/>
          </a:p>
          <a:p>
            <a:pPr lvl="0"/>
            <a:r>
              <a:rPr lang="en-US" dirty="0"/>
              <a:t>Intervention Evaluation: What works?</a:t>
            </a:r>
          </a:p>
          <a:p>
            <a:pPr lvl="0"/>
            <a:r>
              <a:rPr lang="en-US" dirty="0"/>
              <a:t>As health director, </a:t>
            </a:r>
            <a:r>
              <a:rPr lang="en-US" dirty="0" err="1"/>
              <a:t>Krusen</a:t>
            </a:r>
            <a:r>
              <a:rPr lang="en-US" dirty="0"/>
              <a:t> has the duty to protect the health of the people of Philadelphia. It’s time to start thinking about how to slow or stop the spread of this deadly disease using medical knowledge.</a:t>
            </a:r>
          </a:p>
          <a:p>
            <a:pPr lvl="0"/>
            <a:r>
              <a:rPr lang="en-US" dirty="0"/>
              <a:t>Based on what you know about how influenza is transmitted from person to person and the background information provided about Philadelphia, describe a few interventions that will help prevent the flu from spreading. </a:t>
            </a:r>
          </a:p>
          <a:p>
            <a:pPr lvl="0"/>
            <a:endParaRPr lang="en-US" dirty="0"/>
          </a:p>
          <a:p>
            <a:pPr lvl="0"/>
            <a:r>
              <a:rPr lang="en-US" dirty="0"/>
              <a:t>Implementation: How would you do it?</a:t>
            </a:r>
          </a:p>
          <a:p>
            <a:pPr lvl="0"/>
            <a:r>
              <a:rPr lang="en-US" dirty="0"/>
              <a:t>Knowing the dangers of this flu and the realities of wartime, what should </a:t>
            </a:r>
            <a:r>
              <a:rPr lang="en-US" dirty="0" err="1"/>
              <a:t>Krusen</a:t>
            </a:r>
            <a:r>
              <a:rPr lang="en-US" dirty="0"/>
              <a:t> do? Cancel the parade and give up a huge fundraising opportunity? Let the parade go on knowing that people might get sick? Something else?</a:t>
            </a:r>
          </a:p>
          <a:p>
            <a:pPr lvl="0"/>
            <a:r>
              <a:rPr lang="en-US" dirty="0"/>
              <a:t>From </a:t>
            </a:r>
            <a:r>
              <a:rPr lang="en-US" dirty="0" err="1"/>
              <a:t>Krusen’s</a:t>
            </a:r>
            <a:r>
              <a:rPr lang="en-US" dirty="0"/>
              <a:t> perspective, what are the pros and cons of having the parade? Based on the background information provided, what would you do in </a:t>
            </a:r>
            <a:r>
              <a:rPr lang="en-US" dirty="0" err="1"/>
              <a:t>Krusen’s</a:t>
            </a:r>
            <a:r>
              <a:rPr lang="en-US" dirty="0"/>
              <a:t> position?</a:t>
            </a:r>
          </a:p>
          <a:p>
            <a:pPr lvl="0"/>
            <a:endParaRPr lang="en-US" dirty="0"/>
          </a:p>
          <a:p>
            <a:pPr lvl="0"/>
            <a:r>
              <a:rPr lang="en-US" b="1" dirty="0"/>
              <a:t>Update: What Really Happened: Stop a Flu Pandemic</a:t>
            </a:r>
          </a:p>
          <a:p>
            <a:pPr lvl="0"/>
            <a:r>
              <a:rPr lang="en-US" dirty="0"/>
              <a:t>Wilmer </a:t>
            </a:r>
            <a:r>
              <a:rPr lang="en-US" dirty="0" err="1"/>
              <a:t>Krusen</a:t>
            </a:r>
            <a:r>
              <a:rPr lang="en-US" dirty="0"/>
              <a:t> minimized the threat that flu posed, claiming it was just an old-fashioned flu. Despite many objections and reports of deadly outbreaks nearby, he allowed the parade to go ahead with promises to create an information campaign against coughing, spitting, or sneezing. The politics of wartime won out over public health. </a:t>
            </a:r>
          </a:p>
          <a:p>
            <a:pPr lvl="0"/>
            <a:r>
              <a:rPr lang="en-US" dirty="0"/>
              <a:t>The results were predictable. Within 72 hours, every hospital bed in the city was full. The city went into full lockdown 5 days after the parade, but it was too late to contain the illness. About 2,600 people were dead within a week. More than 12,000 would die in the next few weeks. Hospitals were overwhelmed, and </a:t>
            </a:r>
            <a:r>
              <a:rPr lang="en-US" dirty="0" err="1"/>
              <a:t>Krusen</a:t>
            </a:r>
            <a:r>
              <a:rPr lang="en-US" dirty="0"/>
              <a:t> tried to find more doctors and nurses to treat the abundance of patients. He increased sanitation efforts in the city and hired people to remove bodies from homes, which would later be dumped into mass graves due to a casket shortage. Philadelphia was one of the cities hardest hit by influenza in large part thanks to the deadliest parade ever.</a:t>
            </a:r>
          </a:p>
          <a:p>
            <a:pPr lvl="0"/>
            <a:r>
              <a:rPr lang="en-US" dirty="0"/>
              <a:t>For photos and videos from the parade, watch these videos: </a:t>
            </a:r>
          </a:p>
          <a:p>
            <a:pPr lvl="0"/>
            <a:r>
              <a:rPr lang="en-US" dirty="0"/>
              <a:t>https://youtu.be/6MzoAm6LUZg and https://www.loc.gov/item/mp76000040</a:t>
            </a:r>
          </a:p>
          <a:p>
            <a:pPr lvl="0"/>
            <a:endParaRPr lang="en-US" dirty="0"/>
          </a:p>
          <a:p>
            <a:pPr lvl="0"/>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12</a:t>
            </a:fld>
            <a:endParaRPr lang="en-US"/>
          </a:p>
        </p:txBody>
      </p:sp>
    </p:spTree>
    <p:extLst>
      <p:ext uri="{BB962C8B-B14F-4D97-AF65-F5344CB8AC3E}">
        <p14:creationId xmlns:p14="http://schemas.microsoft.com/office/powerpoint/2010/main" val="1197204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Prevent a Pandemic</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1200"/>
              </a:spcBef>
              <a:spcAft>
                <a:spcPts val="8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Advance planning and preparedness are critical to help reduce the impact of a pandemic. In 1999, the World Health Organization (WHO) publishes a report called “Pandemic Influenza Risk Management” that outlines global needs when responding to pandemic flu. These guidelines were published after cases of a novel H5N1 avian influenza were detected. As a result, the plans put in place using this report guided the response to the 2009 pandemic flu. Read more about an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outbreak</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of novel type A influenza and decide how you would proceed using the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public health</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approach to epidemic investigation.</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endParaRPr lang="en-US" sz="1800"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Surveillance: </a:t>
            </a:r>
            <a:r>
              <a:rPr lang="en-US" sz="1800" i="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What is the problem?</a:t>
            </a:r>
            <a:br>
              <a:rPr lang="en-US" sz="1800"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In May 1997, a 3-year-old boy in Hong Kong contracted an influenza-like illness and died 12 days later. The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virus</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was identified as an influenza type A and further testing showed it to be a type of H5N1 related to an avian strain that killed thousands of chickens in rural Hong Kong chicken farms in March. No other cases were observed in humans, but because of the transmission from bird to human, disease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surveillance</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capacity was increased to include routine testing for H5 surface proteins. In November, a small cluster of new H5N1 cases were detected. Of the 17 cases identified, 5 were fatal (18% fatality rate for children and 57% in adults 17+).</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endParaRPr lang="en-US" sz="1800"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Risk Factor Identification: </a:t>
            </a:r>
            <a:r>
              <a:rPr lang="en-US" sz="1800" i="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What is the cause?</a:t>
            </a:r>
            <a:br>
              <a:rPr lang="en-US" sz="1800"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Travelling, eating or preparing poultry products, and recent exposure to those with respiratory infections were not associated with these patients’ illness, but exposure to live poultry in the week before illness was. Those infected had visited live chickens in local marketplaces in the days before illness onset, which suggested direct transmission from bird to humans rather than person-to-person transmission. Blood tests showed that some people who had direct physical contact with infected individuals had H5 antibodies, indicating that some degree of human-to-human transmission had occurred but did not result in illness. </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In this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outbreak</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person-to-person transfer of disease does not appear to be a major concern. With that in mind, what should be your focus areas when designing H5N1 flu interventions?</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This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outbreak</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occurred right at the beginning of the normal flu season, so H1N1 and H3N2 flu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viruses</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were already circulating in the population. Why were health officials especially concerned by the emergence of H5N1 flu in humans at the same time as other flu types?</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Intervention Evaluation: </a:t>
            </a:r>
            <a:r>
              <a:rPr lang="en-US" sz="1800" i="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What works?</a:t>
            </a:r>
            <a:br>
              <a:rPr lang="en-US" sz="1800"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Suppose you were a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public health</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official in Hong Kong during this time. Use the background information to come up with a plan that will address the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outbreak</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In this step of the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public health</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approach to epidemics, you must think about what has worked in the past.</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What is causing these infections? </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What are three possible things you could do to stop the infections from occurring or spreading? When designing your interventions, be sure to consider social, political, cultural, and economic factors that might impact the effectiveness of your intervention.</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 </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Implementation: </a:t>
            </a:r>
            <a:r>
              <a:rPr lang="en-US" sz="1800" i="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How would you do it? </a:t>
            </a:r>
            <a:b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From your idea list above, choose the one that you think will be the most effective to end the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outbreak</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and prevent future spread of H5N1 flu.</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Describe the intervention you are choosing to implement. Make sure to consider whether this is a long-term or short-term intervention.</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What resources will you need to make this happen?</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What barriers might make it difficult for you to implement your intervention?</a:t>
            </a:r>
          </a:p>
          <a:p>
            <a:pPr marL="0" marR="0">
              <a:lnSpc>
                <a:spcPct val="107000"/>
              </a:lnSpc>
              <a:spcBef>
                <a:spcPts val="0"/>
              </a:spcBef>
              <a:spcAft>
                <a:spcPts val="800"/>
              </a:spcAft>
            </a:pPr>
            <a:endPar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dirty="0"/>
              <a:t>Update: What Really Happened: Prevent a Flu Pandemic</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0" dirty="0"/>
              <a:t>In December 1997, health officials made the decision to slaughter all 1.5 million birds within the farms and markets in the territory. Importation of poultry from other areas was stopped temporarily while markets were cleaned. Once the initial outbreak was contained, other permanent measures were instituted. A 5-day quarantine and H5 infection testing program was put into place for all poultry coming into Hong Kong. New processes require the segregation of chicken from waterfowl. New licensing requirements and increased disease surveillance have been implemented to quickly detect infections in bird imports before they reach the live markets. Health officials also put measures into place to reduce exposure to live birds and have placed restrictions on imported and backyard poultry. This event may be the first example of successful containment of a potential global influenza.</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0" dirty="0"/>
              <a:t>Since then, the Asian H5N1 has been detected in poultry and wild birds in more than 50 countries in Africa, Asia, Europe, and the Middle East. It is considered to be endemic, or naturally occurring, in Bangladesh, China, Egypt, India, Indonesia, and Vietnam. Thorough disease surveillance and less human-bird contact are essential to preventing recombination of different flu genes. Strategic national stockpiles of vaccines, drugs, and medical equipment are also part of the plan to treat infected individuals and stop further spread in the event a flu pandemic occurs.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0" dirty="0"/>
              <a:t>Read for more info: The Next Influenza Pandemic: Lessons from Hong Kong, 1997 https://wwwnc.cdc.gov/eid/article/5/2/99-0202_article</a:t>
            </a:r>
          </a:p>
        </p:txBody>
      </p:sp>
      <p:sp>
        <p:nvSpPr>
          <p:cNvPr id="4" name="Slide Number Placeholder 3"/>
          <p:cNvSpPr>
            <a:spLocks noGrp="1"/>
          </p:cNvSpPr>
          <p:nvPr>
            <p:ph type="sldNum" sz="quarter" idx="5"/>
          </p:nvPr>
        </p:nvSpPr>
        <p:spPr/>
        <p:txBody>
          <a:bodyPr/>
          <a:lstStyle/>
          <a:p>
            <a:fld id="{0DF3CA22-E8E8-4840-A74B-7C5B22B8ED21}" type="slidenum">
              <a:rPr lang="en-US" smtClean="0"/>
              <a:t>13</a:t>
            </a:fld>
            <a:endParaRPr lang="en-US"/>
          </a:p>
        </p:txBody>
      </p:sp>
    </p:spTree>
    <p:extLst>
      <p:ext uri="{BB962C8B-B14F-4D97-AF65-F5344CB8AC3E}">
        <p14:creationId xmlns:p14="http://schemas.microsoft.com/office/powerpoint/2010/main" val="1912586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Share Your Findings</a:t>
            </a:r>
          </a:p>
          <a:p>
            <a:r>
              <a:rPr lang="en-US" sz="1000" dirty="0"/>
              <a:t>The David J. Sencer CDC Museum uses award-winning exhibits and innovative programming to educate visitors about the value of public health and presents the rich heritage and vast accomplishments of CDC. Your demonstration could be a valuable contribution! Share your demonstration with the CDC Museum on Instagram </a:t>
            </a:r>
            <a:r>
              <a:rPr lang="en-US" sz="1000" b="0" dirty="0"/>
              <a:t>using</a:t>
            </a:r>
            <a:r>
              <a:rPr lang="en-US" sz="1000" b="1" dirty="0"/>
              <a:t> @CDCmuseum</a:t>
            </a:r>
            <a:r>
              <a:rPr lang="en-US" sz="1000" dirty="0"/>
              <a:t>.</a:t>
            </a:r>
          </a:p>
        </p:txBody>
      </p:sp>
      <p:sp>
        <p:nvSpPr>
          <p:cNvPr id="4" name="Slide Number Placeholder 3"/>
          <p:cNvSpPr>
            <a:spLocks noGrp="1"/>
          </p:cNvSpPr>
          <p:nvPr>
            <p:ph type="sldNum" sz="quarter" idx="5"/>
          </p:nvPr>
        </p:nvSpPr>
        <p:spPr/>
        <p:txBody>
          <a:bodyPr/>
          <a:lstStyle/>
          <a:p>
            <a:fld id="{0DF3CA22-E8E8-4840-A74B-7C5B22B8ED21}" type="slidenum">
              <a:rPr lang="en-US" smtClean="0"/>
              <a:t>14</a:t>
            </a:fld>
            <a:endParaRPr lang="en-US"/>
          </a:p>
        </p:txBody>
      </p:sp>
    </p:spTree>
    <p:extLst>
      <p:ext uri="{BB962C8B-B14F-4D97-AF65-F5344CB8AC3E}">
        <p14:creationId xmlns:p14="http://schemas.microsoft.com/office/powerpoint/2010/main" val="1238551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15</a:t>
            </a:fld>
            <a:endParaRPr lang="en-US"/>
          </a:p>
        </p:txBody>
      </p:sp>
    </p:spTree>
    <p:extLst>
      <p:ext uri="{BB962C8B-B14F-4D97-AF65-F5344CB8AC3E}">
        <p14:creationId xmlns:p14="http://schemas.microsoft.com/office/powerpoint/2010/main" val="4138639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Terms to Know</a:t>
            </a:r>
            <a:endPar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Epidemic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an increase in the number of cases of a disease above what is normally expected in that population in that area</a:t>
            </a: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Outbreak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an increase in the number of cases of a disease above what is normally expected </a:t>
            </a: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Pandemic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an event in which a disease spreads across several countries and affects a large number of people; occurs when an epidemic spreads to other areas</a:t>
            </a: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Public Health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science of protecting and improving the health of people and their communities</a:t>
            </a: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Surveillance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ongoing, systematic collection, analysis, and interpretation of health-related data</a:t>
            </a: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Vaccine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provides a trigger to help the immune system build immunity to a disease; </a:t>
            </a: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vaccines</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 allow the immune system to recognize a </a:t>
            </a: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virus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as a threat</a:t>
            </a: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Virus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type of microbe (organisms too small to be visible to the naked eye) that causes </a:t>
            </a:r>
            <a:r>
              <a:rPr lang="en-US" sz="1800" b="0" dirty="0">
                <a:solidFill>
                  <a:srgbClr val="0A3A8E"/>
                </a:solidFill>
                <a:effectLst/>
                <a:latin typeface="Century Gothic" panose="020B0502020202020204" pitchFamily="34" charset="0"/>
                <a:ea typeface="Century Gothic" panose="020B0502020202020204" pitchFamily="34" charset="0"/>
                <a:cs typeface="Times New Roman" panose="02020603050405020304" pitchFamily="18" charset="0"/>
              </a:rPr>
              <a:t>infectious</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 diseases; has a core of genetic material but no way to reproduce on its own; uses infected cells’ reproductive machinery</a:t>
            </a:r>
          </a:p>
        </p:txBody>
      </p:sp>
      <p:sp>
        <p:nvSpPr>
          <p:cNvPr id="4" name="Slide Number Placeholder 3"/>
          <p:cNvSpPr>
            <a:spLocks noGrp="1"/>
          </p:cNvSpPr>
          <p:nvPr>
            <p:ph type="sldNum" sz="quarter" idx="5"/>
          </p:nvPr>
        </p:nvSpPr>
        <p:spPr/>
        <p:txBody>
          <a:bodyPr/>
          <a:lstStyle/>
          <a:p>
            <a:fld id="{0DF3CA22-E8E8-4840-A74B-7C5B22B8ED21}" type="slidenum">
              <a:rPr lang="en-US" smtClean="0"/>
              <a:t>2</a:t>
            </a:fld>
            <a:endParaRPr lang="en-US"/>
          </a:p>
        </p:txBody>
      </p:sp>
    </p:spTree>
    <p:extLst>
      <p:ext uri="{BB962C8B-B14F-4D97-AF65-F5344CB8AC3E}">
        <p14:creationId xmlns:p14="http://schemas.microsoft.com/office/powerpoint/2010/main" val="62058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400"/>
              </a:spcBef>
              <a:spcAft>
                <a:spcPts val="40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What is Influenza?</a:t>
            </a:r>
          </a:p>
          <a:p>
            <a:pPr marL="0" marR="1678940">
              <a:lnSpc>
                <a:spcPct val="107000"/>
              </a:lnSpc>
              <a:spcBef>
                <a:spcPts val="0"/>
              </a:spcBef>
              <a:spcAft>
                <a:spcPts val="80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Influenza (flu) is a contagious respiratory illness caused by influenza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viruses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that infect the nose, throat, and lungs. There are two main types of influenza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viruses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that cause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epidemics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types A and B. These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viruses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that routinely spread in people (human influenza viruses) are responsible for seasonal flu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epidemics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each year. About 8% of the U.S. population gets sick from flu each season.</a:t>
            </a:r>
          </a:p>
          <a:p>
            <a:pPr marL="0" marR="1678940">
              <a:lnSpc>
                <a:spcPct val="107000"/>
              </a:lnSpc>
              <a:spcBef>
                <a:spcPts val="0"/>
              </a:spcBef>
              <a:spcAft>
                <a:spcPts val="80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Most experts believe that flu</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 viruses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spread mainly by tiny droplets made when people with flu cough, sneeze or talk. These droplets can land in the mouths or noses of people who are nearby. Less often, a person might get flu by touching a surface or object that has flu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virus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on it and then touching their own mouth, nose or possibly their eyes.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F3CA22-E8E8-4840-A74B-7C5B22B8E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132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4</a:t>
            </a:fld>
            <a:endParaRPr lang="en-US"/>
          </a:p>
        </p:txBody>
      </p:sp>
    </p:spTree>
    <p:extLst>
      <p:ext uri="{BB962C8B-B14F-4D97-AF65-F5344CB8AC3E}">
        <p14:creationId xmlns:p14="http://schemas.microsoft.com/office/powerpoint/2010/main" val="73222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42">
              <a:defRPr/>
            </a:pPr>
            <a:r>
              <a:rPr lang="en-US" dirty="0"/>
              <a:t>Photos (left to right):</a:t>
            </a:r>
          </a:p>
          <a:p>
            <a:pPr marL="0" marR="0" lvl="0" indent="0" algn="l" defTabSz="931042" rtl="0" eaLnBrk="1" fontAlgn="auto" latinLnBrk="0" hangingPunct="1">
              <a:lnSpc>
                <a:spcPct val="100000"/>
              </a:lnSpc>
              <a:spcBef>
                <a:spcPts val="0"/>
              </a:spcBef>
              <a:spcAft>
                <a:spcPts val="0"/>
              </a:spcAft>
              <a:buClrTx/>
              <a:buSzTx/>
              <a:buFontTx/>
              <a:buNone/>
              <a:tabLst/>
              <a:defRPr/>
            </a:pPr>
            <a:r>
              <a:rPr lang="en-US" sz="1800" dirty="0">
                <a:effectLst/>
                <a:latin typeface="Open Sans" panose="020B0606030504020204" pitchFamily="34" charset="0"/>
                <a:ea typeface="Century Gothic" panose="020B0502020202020204" pitchFamily="34" charset="0"/>
                <a:cs typeface="Times New Roman" panose="02020603050405020304" pitchFamily="18" charset="0"/>
              </a:rPr>
              <a:t>Emergency hospital at Camp Funston, Kansas (National Museum of Health and Medicine)</a:t>
            </a:r>
          </a:p>
          <a:p>
            <a:pPr marL="0" marR="0" lvl="0" indent="0" algn="l" defTabSz="931042"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A precautionary sign in a Philadelphia Navy Yard (U.S. Naval History Museum)</a:t>
            </a:r>
          </a:p>
          <a:p>
            <a:pPr marL="0" marR="0" lvl="0" indent="0" algn="l" defTabSz="931042"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Seattle police officers in masks, 1918 (National Archives)</a:t>
            </a:r>
          </a:p>
          <a:p>
            <a:pPr marL="0" marR="0" lvl="0" indent="0" algn="l" defTabSz="931042"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endParaRPr>
          </a:p>
          <a:p>
            <a:pPr marL="0" marR="0" lvl="0" indent="0" algn="l" defTabSz="931042"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 flu pandemic is a global outbreak of a new influenza virus in people that is very different from current and recently circulating seasonal flu viruses. While seasonal influenza occurs annually, pandemic flu is very rare. There have only been 4 notable flu pandemics since 1900. During a pandemic flu, most people do not have immunity because the novel virus is different from previous ones. Because the case counts are higher, medical care is harder to get once hospitals get overwhelmed. Vaccines will take time to develop, and antiviral medications might also be in short supply. Even healthy people are vulnerable to pandemic flu viruses, so hospitalizations and deaths will increase. Quarantines, travel restrictions, closures, and lockdown restrictions will likely be put in place to prevent further spread.</a:t>
            </a:r>
          </a:p>
          <a:p>
            <a:pPr marL="0" marR="0" lvl="0" indent="0" algn="l" defTabSz="931042"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1918 Pandemic Flu (H1N1): approximately 50 million dead, including 675,000 in the U.S.</a:t>
            </a:r>
          </a:p>
          <a:p>
            <a:pPr marL="0" marR="0" lvl="0" indent="0" algn="l" defTabSz="931042"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The misnamed “Spanish flu” was the deadliest pandemic of the 20th century. It infected roughly 1/3 of the world’s population. It was unusual in that while flu normally is severe for the 65+ age bracket, it caused a very high death rate among healthy adults aged 15-34. Because the world was engaged in fighting World War I, the virus spread particularly quickly. Movement and mobilization of troops placed large numbers of people in close contact, and troop living spaces were overcrowded. There was no vaccine to protect against influenza at the time. Once someone got sick, health services and treatment options were limited. High case counts overburdened a health system that was already low on staff because around 30% of U.S. physicians were deployed to military service. Antibiotics had not yet been discovered, so it was difficult to treat secondary bacterial infections that occurred in lungs that ere weakened by influenza infection. Control efforts worldwide were limited to interventions such as isolation, quarantine, good hygiene, use of disinfectants, and limitations on public gatherings. At the end of the war, more soldiers had died from flu than in combat.</a:t>
            </a:r>
          </a:p>
          <a:p>
            <a:pPr marL="0" marR="0" lvl="0" indent="0" algn="l" defTabSz="931042"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1957 Pandemic Flu (H2N2): approximately 1.1 million dead, including 116,000 in the U.S.</a:t>
            </a:r>
          </a:p>
          <a:p>
            <a:pPr marL="0" marR="0" lvl="0" indent="0" algn="l" defTabSz="931042"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The “Asian flu” was an avian (bird) influenza originally reported in Singapore in 1957. It was formed through antigenic shift as reassortment of human and avian flu virus genes. The virus was somewhat less lethal to healthy young people, and most deaths occurred in people with underlying heart or lung disease. Unlike the 1918 pandemic, disease surveillance measures identified it quickly as a novel influenza virus. An American microbiologist and prolific vaccinologist named Maurice Hilleman identified it as an H2N2 virus; blood samples confirmed that the general population had no immunity to it. He sent off samples to several pharmaceutical companies, and 40 million doses of vaccine were available soon thereafter to prevent infection. This vaccination campaign likely saved hundreds of thousands of lives in the United States. </a:t>
            </a:r>
          </a:p>
          <a:p>
            <a:pPr marL="0" marR="0" lvl="0" indent="0" algn="l" defTabSz="931042"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1968 Pandemic Flu (H3N2): approximately 1 million dead, including 100,000 in the U.S.</a:t>
            </a:r>
          </a:p>
          <a:p>
            <a:pPr marL="0" marR="0" lvl="0" indent="0" algn="l" defTabSz="931042"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The “Hong Kong flu” contained a recombination of the N2 neuraminidase from the 1957 H2N2 flu but also contained a new H3 hemagglutinin from an avian influenza. The pattern of spread and lethality rates varied greatly from place to place, likely because of lingering immunity to the N2 surface protein from the pandemic 11 years prior and improved vaccination campaigns. Most deaths occurred in people 65 and older, a population that is typically vulnerable to influenza complications. The lingering legacy of this pandemic is the continued presence of the H3N2 virus as one of the current dominant seasonal flu types. Because the H3N2 virus undergoes more rapid antigenic changes and demonstrates lower vaccine effectiveness, it is associated with severe illness or death in older individuals.</a:t>
            </a:r>
          </a:p>
          <a:p>
            <a:pPr marL="0" marR="0" lvl="0" indent="0" algn="l" defTabSz="931042" rtl="0" eaLnBrk="1" fontAlgn="auto" latinLnBrk="0" hangingPunct="1">
              <a:lnSpc>
                <a:spcPct val="100000"/>
              </a:lnSpc>
              <a:spcBef>
                <a:spcPts val="0"/>
              </a:spcBef>
              <a:spcAft>
                <a:spcPts val="0"/>
              </a:spcAft>
              <a:buClrTx/>
              <a:buSzTx/>
              <a:buFontTx/>
              <a:buNone/>
              <a:tabLst/>
              <a:defRPr/>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lvl="0" indent="0" algn="l" defTabSz="931042" rtl="0" eaLnBrk="1" fontAlgn="auto" latinLnBrk="0" hangingPunct="1">
              <a:lnSpc>
                <a:spcPct val="100000"/>
              </a:lnSpc>
              <a:spcBef>
                <a:spcPts val="0"/>
              </a:spcBef>
              <a:spcAft>
                <a:spcPts val="0"/>
              </a:spcAft>
              <a:buClrTx/>
              <a:buSzTx/>
              <a:buFontTx/>
              <a:buNone/>
              <a:tabLst/>
              <a:defRPr/>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lvl="0" indent="0" algn="l" defTabSz="931042"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2009 Pandemic Flu (H1N1pdm09): approximately 284,000 dead, including 12,500 in the U.S.</a:t>
            </a:r>
          </a:p>
          <a:p>
            <a:pPr marL="0" marR="0" lvl="0" indent="0" algn="l" defTabSz="931042"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The “swine flu” was detected in the United States. CDC estimates 151,700 - 575,400 people died during the first year. Though it was an H1N1 virus like the one that caused the 1918 pandemic flu, it contained new genes not previously identified in animals or people. Though many older adults had antibodies against the virus from previous H1N1 infection, the seasonal flu vaccine offered no protection against the disease for others. Globally, 80% of deaths occurred in people under 65 years of age, which is opposite the typical trend for seasonal influenza but is consistent with the pattern for the 1918 H1N1 influenza virus. </a:t>
            </a:r>
          </a:p>
          <a:p>
            <a:pPr marL="0" marR="0" lvl="0" indent="0" algn="l" defTabSz="931042" rtl="0" eaLnBrk="1" fontAlgn="auto" latinLnBrk="0" hangingPunct="1">
              <a:lnSpc>
                <a:spcPct val="100000"/>
              </a:lnSpc>
              <a:spcBef>
                <a:spcPts val="0"/>
              </a:spcBef>
              <a:spcAft>
                <a:spcPts val="0"/>
              </a:spcAft>
              <a:buClrTx/>
              <a:buSzTx/>
              <a:buFontTx/>
              <a:buNone/>
              <a:tabLst/>
              <a:defRPr/>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lvl="0" indent="0" algn="l" defTabSz="931042" rtl="0" eaLnBrk="1" fontAlgn="auto" latinLnBrk="0" hangingPunct="1">
              <a:lnSpc>
                <a:spcPct val="100000"/>
              </a:lnSpc>
              <a:spcBef>
                <a:spcPts val="0"/>
              </a:spcBef>
              <a:spcAft>
                <a:spcPts val="0"/>
              </a:spcAft>
              <a:buClrTx/>
              <a:buSzTx/>
              <a:buFontTx/>
              <a:buNone/>
              <a:tabLst/>
              <a:defRPr/>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defTabSz="931042">
              <a:defRPr/>
            </a:pPr>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5</a:t>
            </a:fld>
            <a:endParaRPr lang="en-US"/>
          </a:p>
        </p:txBody>
      </p:sp>
    </p:spTree>
    <p:extLst>
      <p:ext uri="{BB962C8B-B14F-4D97-AF65-F5344CB8AC3E}">
        <p14:creationId xmlns:p14="http://schemas.microsoft.com/office/powerpoint/2010/main" val="130439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42">
              <a:defRPr/>
            </a:pPr>
            <a:r>
              <a:rPr lang="en-US" dirty="0"/>
              <a:t>Preventing Future Pandemics</a:t>
            </a:r>
          </a:p>
          <a:p>
            <a:pPr defTabSz="931042">
              <a:defRPr/>
            </a:pPr>
            <a:r>
              <a:rPr lang="en-US" dirty="0"/>
              <a:t>In 2005, the Homeland Security Council developed the “National Strategy for Pandemic Influenza” to guide our preparedness and response to an influenza pandemic. This plan aims to stop, slow, or otherwise limit the spread of a pandemic to the United States; limit domestic spread, mitigate disease, suffering and death; and sustain infrastructure and lessen the effects on the economy and society as a whole. In 2017, the U.S. Department of Health and Human Services updated this plan by identifying these seven areas of focus for flu pandemic prevention:</a:t>
            </a:r>
          </a:p>
          <a:p>
            <a:pPr marL="228600" indent="-228600" defTabSz="931042">
              <a:buFont typeface="+mj-lt"/>
              <a:buAutoNum type="arabicPeriod"/>
              <a:defRPr/>
            </a:pPr>
            <a:r>
              <a:rPr lang="en-US" dirty="0"/>
              <a:t>Surveillance, Epidemiology, and Laboratory Activities: gathering timely flu data</a:t>
            </a:r>
          </a:p>
          <a:p>
            <a:pPr marL="228600" indent="-228600" defTabSz="931042">
              <a:buFont typeface="+mj-lt"/>
              <a:buAutoNum type="arabicPeriod"/>
              <a:defRPr/>
            </a:pPr>
            <a:r>
              <a:rPr lang="en-US" dirty="0"/>
              <a:t>Community Mitigation Measures: using nonmedical measures to slow the spread of flu</a:t>
            </a:r>
          </a:p>
          <a:p>
            <a:pPr marL="228600" indent="-228600" defTabSz="931042">
              <a:buFont typeface="+mj-lt"/>
              <a:buAutoNum type="arabicPeriod"/>
              <a:defRPr/>
            </a:pPr>
            <a:r>
              <a:rPr lang="en-US" dirty="0"/>
              <a:t>Medical Countermeasures: using medical measures to stop or treat flu</a:t>
            </a:r>
          </a:p>
          <a:p>
            <a:pPr marL="228600" indent="-228600" defTabSz="931042">
              <a:buFont typeface="+mj-lt"/>
              <a:buAutoNum type="arabicPeriod"/>
              <a:defRPr/>
            </a:pPr>
            <a:r>
              <a:rPr lang="en-US" dirty="0"/>
              <a:t>Health Care System Preparedness and Response Activities: using training and equipment to help healthcare systems and workers prepare for high number of patients</a:t>
            </a:r>
          </a:p>
          <a:p>
            <a:pPr marL="228600" indent="-228600" defTabSz="931042">
              <a:buFont typeface="+mj-lt"/>
              <a:buAutoNum type="arabicPeriod"/>
              <a:defRPr/>
            </a:pPr>
            <a:r>
              <a:rPr lang="en-US" dirty="0"/>
              <a:t>Communications and Public Outreach: improving communication channels</a:t>
            </a:r>
          </a:p>
          <a:p>
            <a:pPr marL="228600" indent="-228600" defTabSz="931042">
              <a:buFont typeface="+mj-lt"/>
              <a:buAutoNum type="arabicPeriod"/>
              <a:defRPr/>
            </a:pPr>
            <a:r>
              <a:rPr lang="en-US" dirty="0"/>
              <a:t>Scientific Infrastructure and Preparedness: expanding research and lab facilities</a:t>
            </a:r>
          </a:p>
          <a:p>
            <a:pPr marL="228600" indent="-228600" defTabSz="931042">
              <a:buFont typeface="+mj-lt"/>
              <a:buAutoNum type="arabicPeriod"/>
              <a:defRPr/>
            </a:pPr>
            <a:r>
              <a:rPr lang="en-US" dirty="0"/>
              <a:t>Domestic and International Response Policy, Incident Management, and Global Partnerships and Capacity Building: working with partners to build international response</a:t>
            </a:r>
          </a:p>
          <a:p>
            <a:pPr defTabSz="931042">
              <a:defRPr/>
            </a:pPr>
            <a:endParaRPr lang="en-US" dirty="0"/>
          </a:p>
          <a:p>
            <a:pPr defTabSz="931042">
              <a:defRPr/>
            </a:pPr>
            <a:r>
              <a:rPr lang="en-US" dirty="0"/>
              <a:t>The World Health Organization (WHO) estimates that preparing for a pandemic costs less than 1% of the cost of responding to one. The next flu pandemic is always just around the corner. By putting resources towards preparedness, we can prevent or lessen the overall impact of the disease.</a:t>
            </a:r>
          </a:p>
          <a:p>
            <a:pPr defTabSz="931042">
              <a:defRPr/>
            </a:pPr>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6</a:t>
            </a:fld>
            <a:endParaRPr lang="en-US"/>
          </a:p>
        </p:txBody>
      </p:sp>
    </p:spTree>
    <p:extLst>
      <p:ext uri="{BB962C8B-B14F-4D97-AF65-F5344CB8AC3E}">
        <p14:creationId xmlns:p14="http://schemas.microsoft.com/office/powerpoint/2010/main" val="3179458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7</a:t>
            </a:fld>
            <a:endParaRPr lang="en-US"/>
          </a:p>
        </p:txBody>
      </p:sp>
    </p:spTree>
    <p:extLst>
      <p:ext uri="{BB962C8B-B14F-4D97-AF65-F5344CB8AC3E}">
        <p14:creationId xmlns:p14="http://schemas.microsoft.com/office/powerpoint/2010/main" val="3805181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marR="0">
              <a:lnSpc>
                <a:spcPct val="107000"/>
              </a:lnSpc>
              <a:spcBef>
                <a:spcPts val="0"/>
              </a:spcBef>
              <a:spcAft>
                <a:spcPts val="800"/>
              </a:spcAft>
            </a:pPr>
            <a:r>
              <a:rPr lang="en-US" b="1" dirty="0"/>
              <a:t>From the Expert: </a:t>
            </a:r>
          </a:p>
          <a:p>
            <a:pPr marL="57150" marR="0">
              <a:lnSpc>
                <a:spcPct val="107000"/>
              </a:lnSpc>
              <a:spcBef>
                <a:spcPts val="0"/>
              </a:spcBef>
              <a:spcAft>
                <a:spcPts val="800"/>
              </a:spcAft>
            </a:pPr>
            <a:r>
              <a:rPr lang="en-US" dirty="0"/>
              <a:t>Because of a convergence of many factors, the 1918 </a:t>
            </a:r>
            <a:r>
              <a:rPr lang="en-US" b="1" dirty="0"/>
              <a:t>pandemic</a:t>
            </a:r>
            <a:r>
              <a:rPr lang="en-US" dirty="0"/>
              <a:t> was exceptionally deadly. A pandemic and a war happening simultaneously led to many negative outcomes. Those lessons were largely forgotten by society by the time the COVID-19 </a:t>
            </a:r>
            <a:r>
              <a:rPr lang="en-US" b="1" dirty="0"/>
              <a:t>pandemic</a:t>
            </a:r>
            <a:r>
              <a:rPr lang="en-US" dirty="0"/>
              <a:t> arrived 101 years later. CDC, however, continued to use those lessons to put emergency plans into place for the next inevitable </a:t>
            </a:r>
            <a:r>
              <a:rPr lang="en-US" b="1" dirty="0"/>
              <a:t>pandemic</a:t>
            </a:r>
            <a:r>
              <a:rPr lang="en-US" dirty="0"/>
              <a:t>. In 2018, CDC commemorated the 100-year anniversary of the 1918 flu pandemic by exploring the events of the period and the lessons it could teach us.</a:t>
            </a:r>
          </a:p>
          <a:p>
            <a:pPr marL="57150" marR="0">
              <a:lnSpc>
                <a:spcPct val="107000"/>
              </a:lnSpc>
              <a:spcBef>
                <a:spcPts val="0"/>
              </a:spcBef>
              <a:spcAft>
                <a:spcPts val="800"/>
              </a:spcAft>
            </a:pPr>
            <a:endParaRPr lang="en-US" dirty="0"/>
          </a:p>
          <a:p>
            <a:pPr marL="57150" marR="0">
              <a:lnSpc>
                <a:spcPct val="107000"/>
              </a:lnSpc>
              <a:spcBef>
                <a:spcPts val="0"/>
              </a:spcBef>
              <a:spcAft>
                <a:spcPts val="800"/>
              </a:spcAft>
            </a:pPr>
            <a:r>
              <a:rPr lang="en-US" dirty="0"/>
              <a:t>Watch the 1918 Pandemic Partner Webinar featuring former director of the Influenza Division, Daniel B. Jernigan, MD MPH. In this video, he gives an overview of the 1918 flu </a:t>
            </a:r>
            <a:r>
              <a:rPr lang="en-US" b="1" dirty="0"/>
              <a:t>pandemic</a:t>
            </a:r>
            <a:r>
              <a:rPr lang="en-US" dirty="0"/>
              <a:t> and then examines current and future influenza threats. The informational part of this video is about 28 minutes long, but it is well worth a watch! https://youtu.be/4czg3aKmfXs </a:t>
            </a:r>
          </a:p>
          <a:p>
            <a:pPr marL="57150" marR="0">
              <a:lnSpc>
                <a:spcPct val="107000"/>
              </a:lnSpc>
              <a:spcBef>
                <a:spcPts val="0"/>
              </a:spcBef>
              <a:spcAft>
                <a:spcPts val="800"/>
              </a:spcAft>
            </a:pPr>
            <a:endParaRPr lang="en-US" dirty="0"/>
          </a:p>
          <a:p>
            <a:pPr marL="57150" marR="0">
              <a:lnSpc>
                <a:spcPct val="107000"/>
              </a:lnSpc>
              <a:spcBef>
                <a:spcPts val="0"/>
              </a:spcBef>
              <a:spcAft>
                <a:spcPts val="800"/>
              </a:spcAft>
            </a:pPr>
            <a:r>
              <a:rPr lang="en-US" b="1" dirty="0"/>
              <a:t>Why Participate? A Message from CDC</a:t>
            </a:r>
          </a:p>
          <a:p>
            <a:pPr marL="57150" marR="0">
              <a:lnSpc>
                <a:spcPct val="107000"/>
              </a:lnSpc>
              <a:spcBef>
                <a:spcPts val="0"/>
              </a:spcBef>
              <a:spcAft>
                <a:spcPts val="800"/>
              </a:spcAft>
            </a:pPr>
            <a:r>
              <a:rPr lang="en-US" dirty="0"/>
              <a:t>Looking back at the 1918 </a:t>
            </a:r>
            <a:r>
              <a:rPr lang="en-US" b="1" dirty="0"/>
              <a:t>pandemic</a:t>
            </a:r>
            <a:r>
              <a:rPr lang="en-US" dirty="0"/>
              <a:t> flu, we see many similarities to the COVID-19 </a:t>
            </a:r>
            <a:r>
              <a:rPr lang="en-US" b="1" dirty="0"/>
              <a:t>pandemic</a:t>
            </a:r>
            <a:r>
              <a:rPr lang="en-US" dirty="0"/>
              <a:t> a century later. Photos from gatherings in 1918 show masked crowds, streetcar operators arguing with unmasked riders, and hospital wards overflowing with patients. The vaccination mandates of today have a precedent in George Washington’s 1777 smallpox </a:t>
            </a:r>
            <a:r>
              <a:rPr lang="en-US" b="1" dirty="0"/>
              <a:t>vaccine</a:t>
            </a:r>
            <a:r>
              <a:rPr lang="en-US" dirty="0"/>
              <a:t> mandate for the Continental Army. We can apply the mistakes and lessons of our past to improve our future.</a:t>
            </a:r>
          </a:p>
          <a:p>
            <a:pPr marL="5715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8</a:t>
            </a:fld>
            <a:endParaRPr lang="en-US"/>
          </a:p>
        </p:txBody>
      </p:sp>
    </p:spTree>
    <p:extLst>
      <p:ext uri="{BB962C8B-B14F-4D97-AF65-F5344CB8AC3E}">
        <p14:creationId xmlns:p14="http://schemas.microsoft.com/office/powerpoint/2010/main" val="2441354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9</a:t>
            </a:fld>
            <a:endParaRPr lang="en-US"/>
          </a:p>
        </p:txBody>
      </p:sp>
    </p:spTree>
    <p:extLst>
      <p:ext uri="{BB962C8B-B14F-4D97-AF65-F5344CB8AC3E}">
        <p14:creationId xmlns:p14="http://schemas.microsoft.com/office/powerpoint/2010/main" val="221277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12/23/2024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12/23/2024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12/23/2024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12/23/2024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12/23/2024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12/23/2024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cdc.gov/museum/education/lessons/"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microsoft.com/office/2007/relationships/hdphoto" Target="../media/hdphoto1.wdp"/><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1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3.png"/><Relationship Id="rId7" Type="http://schemas.openxmlformats.org/officeDocument/2006/relationships/image" Target="../media/image21.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3.pn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microsoft.com/office/2007/relationships/hdphoto" Target="../media/hdphoto1.wdp"/><Relationship Id="rId10" Type="http://schemas.openxmlformats.org/officeDocument/2006/relationships/image" Target="../media/image27.png"/><Relationship Id="rId4" Type="http://schemas.openxmlformats.org/officeDocument/2006/relationships/image" Target="../media/image2.png"/><Relationship Id="rId9" Type="http://schemas.openxmlformats.org/officeDocument/2006/relationships/image" Target="../media/image26.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1.wd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3.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8.jpeg"/><Relationship Id="rId5" Type="http://schemas.microsoft.com/office/2007/relationships/hdphoto" Target="../media/hdphoto1.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8.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4czg3aKmfXs?feature=oembed" TargetMode="External"/><Relationship Id="rId6" Type="http://schemas.openxmlformats.org/officeDocument/2006/relationships/image" Target="../media/image3.png"/><Relationship Id="rId5" Type="http://schemas.openxmlformats.org/officeDocument/2006/relationships/hyperlink" Target="https://youtu.be/4czg3aKmfXs" TargetMode="Externa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hlinkClick r:id="rId3"/>
            <a:extLst>
              <a:ext uri="{FF2B5EF4-FFF2-40B4-BE49-F238E27FC236}">
                <a16:creationId xmlns:a16="http://schemas.microsoft.com/office/drawing/2014/main" id="{57E49BB8-929D-2340-9D25-455EFF56D866}"/>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68642" y="4054744"/>
            <a:ext cx="4974402" cy="1719209"/>
          </a:xfrm>
          <a:prstGeom prst="rect">
            <a:avLst/>
          </a:prstGeom>
        </p:spPr>
      </p:pic>
      <p:sp>
        <p:nvSpPr>
          <p:cNvPr id="2" name="Title 1">
            <a:extLst>
              <a:ext uri="{FF2B5EF4-FFF2-40B4-BE49-F238E27FC236}">
                <a16:creationId xmlns:a16="http://schemas.microsoft.com/office/drawing/2014/main" id="{C9AA9382-BE15-3E4C-85B6-9549BE945773}"/>
              </a:ext>
            </a:extLst>
          </p:cNvPr>
          <p:cNvSpPr>
            <a:spLocks noGrp="1"/>
          </p:cNvSpPr>
          <p:nvPr>
            <p:ph type="ctrTitle"/>
          </p:nvPr>
        </p:nvSpPr>
        <p:spPr>
          <a:xfrm>
            <a:off x="1617785" y="1298448"/>
            <a:ext cx="6036628" cy="2837939"/>
          </a:xfrm>
        </p:spPr>
        <p:txBody>
          <a:bodyPr/>
          <a:lstStyle/>
          <a:p>
            <a:r>
              <a:rPr lang="en-US" dirty="0">
                <a:solidFill>
                  <a:srgbClr val="FDB913"/>
                </a:solidFill>
              </a:rPr>
              <a:t>Pandemic Flu</a:t>
            </a:r>
          </a:p>
        </p:txBody>
      </p:sp>
      <p:pic>
        <p:nvPicPr>
          <p:cNvPr id="6" name="Picture 5" descr="Brandmark of the David. J. Sencer CDC Museum – Public Health Academy">
            <a:extLst>
              <a:ext uri="{FF2B5EF4-FFF2-40B4-BE49-F238E27FC236}">
                <a16:creationId xmlns:a16="http://schemas.microsoft.com/office/drawing/2014/main" id="{83B477C5-E0CD-F042-9909-7E096F150D8C}"/>
              </a:ext>
              <a:ext uri="{C183D7F6-B498-43B3-948B-1728B52AA6E4}">
                <adec:decorative xmlns:adec="http://schemas.microsoft.com/office/drawing/2017/decorative" val="0"/>
              </a:ext>
            </a:extLst>
          </p:cNvPr>
          <p:cNvPicPr>
            <a:picLocks noChangeAspect="1"/>
          </p:cNvPicPr>
          <p:nvPr/>
        </p:nvPicPr>
        <p:blipFill>
          <a:blip r:embed="rId5" cstate="screen">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pic>
        <p:nvPicPr>
          <p:cNvPr id="7" name="Picture 6" descr="Brandmark of the U.S. Department of Health and Human Services - CDC - Centers for Disease Control and Prevention">
            <a:extLst>
              <a:ext uri="{FF2B5EF4-FFF2-40B4-BE49-F238E27FC236}">
                <a16:creationId xmlns:a16="http://schemas.microsoft.com/office/drawing/2014/main" id="{BEC550AF-0652-B14D-A41F-AC056501AF3E}"/>
              </a:ex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sp>
        <p:nvSpPr>
          <p:cNvPr id="9" name="Content Placeholder 2">
            <a:extLst>
              <a:ext uri="{FF2B5EF4-FFF2-40B4-BE49-F238E27FC236}">
                <a16:creationId xmlns:a16="http://schemas.microsoft.com/office/drawing/2014/main" id="{1D1390E8-BAFE-4E74-8F39-4D44C3826157}"/>
              </a:ext>
              <a:ext uri="{C183D7F6-B498-43B3-948B-1728B52AA6E4}">
                <adec:decorative xmlns:adec="http://schemas.microsoft.com/office/drawing/2017/decorative" val="1"/>
              </a:ext>
            </a:extLst>
          </p:cNvPr>
          <p:cNvSpPr txBox="1">
            <a:spLocks/>
          </p:cNvSpPr>
          <p:nvPr/>
        </p:nvSpPr>
        <p:spPr>
          <a:xfrm>
            <a:off x="-1" y="6101054"/>
            <a:ext cx="12161351" cy="77291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endParaRPr lang="en-US" sz="1200" dirty="0">
              <a:solidFill>
                <a:schemeClr val="tx1"/>
              </a:solidFill>
            </a:endParaRPr>
          </a:p>
        </p:txBody>
      </p:sp>
      <p:pic>
        <p:nvPicPr>
          <p:cNvPr id="8" name="Graphic 16">
            <a:extLst>
              <a:ext uri="{FF2B5EF4-FFF2-40B4-BE49-F238E27FC236}">
                <a16:creationId xmlns:a16="http://schemas.microsoft.com/office/drawing/2014/main" id="{104C2971-DF0B-4A30-BAF1-1E01DF772A92}"/>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855757">
            <a:off x="5898836" y="3100659"/>
            <a:ext cx="1042919" cy="1042919"/>
          </a:xfrm>
          <a:prstGeom prst="rect">
            <a:avLst/>
          </a:prstGeom>
        </p:spPr>
      </p:pic>
    </p:spTree>
    <p:extLst>
      <p:ext uri="{BB962C8B-B14F-4D97-AF65-F5344CB8AC3E}">
        <p14:creationId xmlns:p14="http://schemas.microsoft.com/office/powerpoint/2010/main" val="55569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9" name="Content Placeholder 2">
            <a:extLst>
              <a:ext uri="{FF2B5EF4-FFF2-40B4-BE49-F238E27FC236}">
                <a16:creationId xmlns:a16="http://schemas.microsoft.com/office/drawing/2014/main" id="{013B6703-5C46-40EB-B380-6A5A0CAF72FE}"/>
              </a:ext>
            </a:extLst>
          </p:cNvPr>
          <p:cNvSpPr txBox="1">
            <a:spLocks/>
          </p:cNvSpPr>
          <p:nvPr/>
        </p:nvSpPr>
        <p:spPr>
          <a:xfrm>
            <a:off x="1225030" y="761999"/>
            <a:ext cx="7004570" cy="551345"/>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00957C"/>
              </a:buClr>
              <a:buSzTx/>
              <a:buFont typeface="Wingdings 2" pitchFamily="18" charset="2"/>
              <a:buNone/>
              <a:tabLst/>
              <a:defRPr/>
            </a:pPr>
            <a:r>
              <a:rPr kumimoji="0" lang="en-US" sz="2800" b="1" i="0" u="none" strike="noStrike" kern="1200" cap="none" spc="0" normalizeH="0" baseline="0" noProof="0" dirty="0">
                <a:ln>
                  <a:noFill/>
                </a:ln>
                <a:solidFill>
                  <a:srgbClr val="F15A27"/>
                </a:solidFill>
                <a:effectLst/>
                <a:uLnTx/>
                <a:uFillTx/>
                <a:latin typeface="Corbel" panose="020B0503020204020204"/>
                <a:ea typeface="+mn-ea"/>
                <a:cs typeface="+mn-cs"/>
              </a:rPr>
              <a:t>Call to Action!</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1313343"/>
            <a:ext cx="7120118" cy="3329775"/>
          </a:xfrm>
        </p:spPr>
        <p:txBody>
          <a:bodyPr anchor="t">
            <a:normAutofit/>
          </a:bodyPr>
          <a:lstStyle/>
          <a:p>
            <a:pPr marL="514350" indent="-514350">
              <a:buFont typeface="+mj-lt"/>
              <a:buAutoNum type="arabicPeriod"/>
            </a:pPr>
            <a:r>
              <a:rPr lang="en-US" sz="2800" dirty="0"/>
              <a:t>Stop a flu pandemic.</a:t>
            </a:r>
          </a:p>
          <a:p>
            <a:pPr marL="514350" indent="-514350">
              <a:buFont typeface="+mj-lt"/>
              <a:buAutoNum type="arabicPeriod"/>
            </a:pPr>
            <a:r>
              <a:rPr lang="en-US" sz="2800" dirty="0"/>
              <a:t>Prevent a flu pandemic.</a:t>
            </a:r>
          </a:p>
          <a:p>
            <a:pPr marL="514350" indent="-514350">
              <a:buFont typeface="+mj-lt"/>
              <a:buAutoNum type="arabicPeriod"/>
            </a:pPr>
            <a:r>
              <a:rPr lang="en-US" sz="2800" dirty="0"/>
              <a:t>Share your findings.</a:t>
            </a:r>
          </a:p>
          <a:p>
            <a:pPr marL="457200" indent="-457200" defTabSz="457200">
              <a:buFontTx/>
              <a:buChar char="-"/>
            </a:pPr>
            <a:endParaRPr lang="en-US" sz="2800" dirty="0"/>
          </a:p>
          <a:p>
            <a:pPr marL="0" indent="0" defTabSz="457200">
              <a:buNone/>
            </a:pPr>
            <a:r>
              <a:rPr lang="en-US" sz="2800" dirty="0"/>
              <a:t>Why do you think participation is important?</a:t>
            </a:r>
          </a:p>
          <a:p>
            <a:pPr marL="457200" indent="-457200" defTabSz="457200">
              <a:buFontTx/>
              <a:buChar char="-"/>
            </a:pPr>
            <a:endParaRPr lang="en-US" sz="2800" dirty="0"/>
          </a:p>
        </p:txBody>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328369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521688C-DA78-EB47-9FE5-73CD085E53D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7" name="Picture 6">
            <a:extLst>
              <a:ext uri="{FF2B5EF4-FFF2-40B4-BE49-F238E27FC236}">
                <a16:creationId xmlns:a16="http://schemas.microsoft.com/office/drawing/2014/main" id="{FD9B23BA-F04E-3E4A-9520-41E815F79620}"/>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12763"/>
            <a:ext cx="738115" cy="738115"/>
          </a:xfrm>
          <a:prstGeom prst="rect">
            <a:avLst/>
          </a:prstGeom>
        </p:spPr>
      </p:pic>
      <p:sp>
        <p:nvSpPr>
          <p:cNvPr id="2" name="Title 1">
            <a:extLst>
              <a:ext uri="{FF2B5EF4-FFF2-40B4-BE49-F238E27FC236}">
                <a16:creationId xmlns:a16="http://schemas.microsoft.com/office/drawing/2014/main" id="{24231202-A8E8-7B4F-ACC3-6C963F45BD32}"/>
              </a:ext>
            </a:extLst>
          </p:cNvPr>
          <p:cNvSpPr>
            <a:spLocks noGrp="1"/>
          </p:cNvSpPr>
          <p:nvPr>
            <p:ph type="title"/>
          </p:nvPr>
        </p:nvSpPr>
        <p:spPr>
          <a:xfrm>
            <a:off x="252919" y="1123837"/>
            <a:ext cx="2947482" cy="4601183"/>
          </a:xfrm>
        </p:spPr>
        <p:txBody>
          <a:bodyPr>
            <a:normAutofit/>
          </a:bodyPr>
          <a:lstStyle/>
          <a:p>
            <a:r>
              <a:rPr lang="en-US" dirty="0"/>
              <a:t>Use the </a:t>
            </a:r>
            <a:br>
              <a:rPr lang="en-US" dirty="0"/>
            </a:br>
            <a:r>
              <a:rPr lang="en-US" dirty="0"/>
              <a:t>Public Health Approach</a:t>
            </a:r>
          </a:p>
        </p:txBody>
      </p:sp>
      <p:sp>
        <p:nvSpPr>
          <p:cNvPr id="3" name="TextBox 2">
            <a:extLst>
              <a:ext uri="{FF2B5EF4-FFF2-40B4-BE49-F238E27FC236}">
                <a16:creationId xmlns:a16="http://schemas.microsoft.com/office/drawing/2014/main" id="{785CE256-2996-7F5A-8204-1BBC3D75FFD3}"/>
              </a:ext>
            </a:extLst>
          </p:cNvPr>
          <p:cNvSpPr txBox="1"/>
          <p:nvPr/>
        </p:nvSpPr>
        <p:spPr>
          <a:xfrm>
            <a:off x="5105400" y="1123837"/>
            <a:ext cx="1342034" cy="369332"/>
          </a:xfrm>
          <a:prstGeom prst="rect">
            <a:avLst/>
          </a:prstGeom>
          <a:noFill/>
        </p:spPr>
        <p:txBody>
          <a:bodyPr wrap="none" rtlCol="0">
            <a:spAutoFit/>
          </a:bodyPr>
          <a:lstStyle/>
          <a:p>
            <a:r>
              <a:rPr lang="en-US" dirty="0"/>
              <a:t>Surveillance</a:t>
            </a:r>
            <a:endParaRPr lang="en-CA" dirty="0"/>
          </a:p>
        </p:txBody>
      </p:sp>
      <p:sp>
        <p:nvSpPr>
          <p:cNvPr id="4" name="TextBox 3">
            <a:extLst>
              <a:ext uri="{FF2B5EF4-FFF2-40B4-BE49-F238E27FC236}">
                <a16:creationId xmlns:a16="http://schemas.microsoft.com/office/drawing/2014/main" id="{A9634CEE-1F28-A6B8-26E7-053855807EF1}"/>
              </a:ext>
            </a:extLst>
          </p:cNvPr>
          <p:cNvSpPr txBox="1"/>
          <p:nvPr/>
        </p:nvSpPr>
        <p:spPr>
          <a:xfrm>
            <a:off x="8442960" y="1123837"/>
            <a:ext cx="2212465" cy="369332"/>
          </a:xfrm>
          <a:prstGeom prst="rect">
            <a:avLst/>
          </a:prstGeom>
          <a:noFill/>
        </p:spPr>
        <p:txBody>
          <a:bodyPr wrap="none" rtlCol="0">
            <a:spAutoFit/>
          </a:bodyPr>
          <a:lstStyle/>
          <a:p>
            <a:r>
              <a:rPr lang="en-US" dirty="0"/>
              <a:t>What is the problem?</a:t>
            </a:r>
            <a:endParaRPr lang="en-CA" dirty="0"/>
          </a:p>
        </p:txBody>
      </p:sp>
      <p:sp>
        <p:nvSpPr>
          <p:cNvPr id="5" name="TextBox 4">
            <a:extLst>
              <a:ext uri="{FF2B5EF4-FFF2-40B4-BE49-F238E27FC236}">
                <a16:creationId xmlns:a16="http://schemas.microsoft.com/office/drawing/2014/main" id="{A28E7F94-D49C-7ABB-AB52-A27AD2F83FB2}"/>
              </a:ext>
            </a:extLst>
          </p:cNvPr>
          <p:cNvSpPr txBox="1"/>
          <p:nvPr/>
        </p:nvSpPr>
        <p:spPr>
          <a:xfrm>
            <a:off x="5029200" y="2362200"/>
            <a:ext cx="2553904" cy="369332"/>
          </a:xfrm>
          <a:prstGeom prst="rect">
            <a:avLst/>
          </a:prstGeom>
          <a:noFill/>
        </p:spPr>
        <p:txBody>
          <a:bodyPr wrap="none" rtlCol="0">
            <a:spAutoFit/>
          </a:bodyPr>
          <a:lstStyle/>
          <a:p>
            <a:r>
              <a:rPr lang="en-US" dirty="0"/>
              <a:t>Risk Factor Identification</a:t>
            </a:r>
            <a:endParaRPr lang="en-CA" dirty="0"/>
          </a:p>
        </p:txBody>
      </p:sp>
      <p:sp>
        <p:nvSpPr>
          <p:cNvPr id="8" name="TextBox 7">
            <a:extLst>
              <a:ext uri="{FF2B5EF4-FFF2-40B4-BE49-F238E27FC236}">
                <a16:creationId xmlns:a16="http://schemas.microsoft.com/office/drawing/2014/main" id="{1FD07AA0-23A8-C48B-A0F6-FE405185A143}"/>
              </a:ext>
            </a:extLst>
          </p:cNvPr>
          <p:cNvSpPr txBox="1"/>
          <p:nvPr/>
        </p:nvSpPr>
        <p:spPr>
          <a:xfrm>
            <a:off x="8442960" y="2491740"/>
            <a:ext cx="1951175" cy="369332"/>
          </a:xfrm>
          <a:prstGeom prst="rect">
            <a:avLst/>
          </a:prstGeom>
          <a:noFill/>
        </p:spPr>
        <p:txBody>
          <a:bodyPr wrap="none" rtlCol="0">
            <a:spAutoFit/>
          </a:bodyPr>
          <a:lstStyle/>
          <a:p>
            <a:r>
              <a:rPr lang="en-US" dirty="0"/>
              <a:t>What is the cause?</a:t>
            </a:r>
            <a:endParaRPr lang="en-CA" dirty="0"/>
          </a:p>
        </p:txBody>
      </p:sp>
      <p:sp>
        <p:nvSpPr>
          <p:cNvPr id="9" name="TextBox 8">
            <a:extLst>
              <a:ext uri="{FF2B5EF4-FFF2-40B4-BE49-F238E27FC236}">
                <a16:creationId xmlns:a16="http://schemas.microsoft.com/office/drawing/2014/main" id="{7E804F97-9029-59B6-9968-4C353DED499E}"/>
              </a:ext>
            </a:extLst>
          </p:cNvPr>
          <p:cNvSpPr txBox="1"/>
          <p:nvPr/>
        </p:nvSpPr>
        <p:spPr>
          <a:xfrm>
            <a:off x="5029200" y="3886200"/>
            <a:ext cx="1358064" cy="369332"/>
          </a:xfrm>
          <a:prstGeom prst="rect">
            <a:avLst/>
          </a:prstGeom>
          <a:noFill/>
        </p:spPr>
        <p:txBody>
          <a:bodyPr wrap="none" rtlCol="0">
            <a:spAutoFit/>
          </a:bodyPr>
          <a:lstStyle/>
          <a:p>
            <a:r>
              <a:rPr lang="en-US" dirty="0"/>
              <a:t>Intervention</a:t>
            </a:r>
            <a:endParaRPr lang="en-CA" dirty="0"/>
          </a:p>
        </p:txBody>
      </p:sp>
      <p:sp>
        <p:nvSpPr>
          <p:cNvPr id="10" name="TextBox 9">
            <a:extLst>
              <a:ext uri="{FF2B5EF4-FFF2-40B4-BE49-F238E27FC236}">
                <a16:creationId xmlns:a16="http://schemas.microsoft.com/office/drawing/2014/main" id="{0B810445-4A6A-633A-F47C-799EA29A5ACC}"/>
              </a:ext>
            </a:extLst>
          </p:cNvPr>
          <p:cNvSpPr txBox="1"/>
          <p:nvPr/>
        </p:nvSpPr>
        <p:spPr>
          <a:xfrm>
            <a:off x="8442960" y="3886200"/>
            <a:ext cx="1420582" cy="369332"/>
          </a:xfrm>
          <a:prstGeom prst="rect">
            <a:avLst/>
          </a:prstGeom>
          <a:noFill/>
        </p:spPr>
        <p:txBody>
          <a:bodyPr wrap="none" rtlCol="0">
            <a:spAutoFit/>
          </a:bodyPr>
          <a:lstStyle/>
          <a:p>
            <a:r>
              <a:rPr lang="en-US" dirty="0"/>
              <a:t>What works?</a:t>
            </a:r>
            <a:endParaRPr lang="en-CA" dirty="0"/>
          </a:p>
        </p:txBody>
      </p:sp>
      <p:sp>
        <p:nvSpPr>
          <p:cNvPr id="11" name="TextBox 10">
            <a:extLst>
              <a:ext uri="{FF2B5EF4-FFF2-40B4-BE49-F238E27FC236}">
                <a16:creationId xmlns:a16="http://schemas.microsoft.com/office/drawing/2014/main" id="{EFCEE0B4-AFF2-595D-C087-5A88DF76E09C}"/>
              </a:ext>
            </a:extLst>
          </p:cNvPr>
          <p:cNvSpPr txBox="1"/>
          <p:nvPr/>
        </p:nvSpPr>
        <p:spPr>
          <a:xfrm>
            <a:off x="5029200" y="5257800"/>
            <a:ext cx="1721946" cy="369332"/>
          </a:xfrm>
          <a:prstGeom prst="rect">
            <a:avLst/>
          </a:prstGeom>
          <a:noFill/>
        </p:spPr>
        <p:txBody>
          <a:bodyPr wrap="none" rtlCol="0">
            <a:spAutoFit/>
          </a:bodyPr>
          <a:lstStyle/>
          <a:p>
            <a:r>
              <a:rPr lang="en-US" dirty="0"/>
              <a:t>Implementation</a:t>
            </a:r>
            <a:endParaRPr lang="en-CA" dirty="0"/>
          </a:p>
        </p:txBody>
      </p:sp>
      <p:sp>
        <p:nvSpPr>
          <p:cNvPr id="12" name="TextBox 11">
            <a:extLst>
              <a:ext uri="{FF2B5EF4-FFF2-40B4-BE49-F238E27FC236}">
                <a16:creationId xmlns:a16="http://schemas.microsoft.com/office/drawing/2014/main" id="{CDFC86C6-CA06-BA48-8FF8-EA00FE61C2FF}"/>
              </a:ext>
            </a:extLst>
          </p:cNvPr>
          <p:cNvSpPr txBox="1"/>
          <p:nvPr/>
        </p:nvSpPr>
        <p:spPr>
          <a:xfrm>
            <a:off x="8442960" y="5257800"/>
            <a:ext cx="1871025" cy="369332"/>
          </a:xfrm>
          <a:prstGeom prst="rect">
            <a:avLst/>
          </a:prstGeom>
          <a:noFill/>
        </p:spPr>
        <p:txBody>
          <a:bodyPr wrap="none" rtlCol="0">
            <a:spAutoFit/>
          </a:bodyPr>
          <a:lstStyle/>
          <a:p>
            <a:r>
              <a:rPr lang="en-US" dirty="0"/>
              <a:t>How did we do it?</a:t>
            </a:r>
            <a:endParaRPr lang="en-CA" dirty="0"/>
          </a:p>
        </p:txBody>
      </p:sp>
      <p:graphicFrame>
        <p:nvGraphicFramePr>
          <p:cNvPr id="16" name="Content Placeholder 2">
            <a:extLst>
              <a:ext uri="{FF2B5EF4-FFF2-40B4-BE49-F238E27FC236}">
                <a16:creationId xmlns:a16="http://schemas.microsoft.com/office/drawing/2014/main" id="{C5045D39-6E3E-490D-8076-6F4F48E236B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83669221"/>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481649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 </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52748"/>
            <a:ext cx="8377417" cy="593091"/>
          </a:xfrm>
        </p:spPr>
        <p:txBody>
          <a:bodyPr>
            <a:normAutofit/>
          </a:bodyPr>
          <a:lstStyle/>
          <a:p>
            <a:pPr marL="0" indent="0">
              <a:buNone/>
            </a:pPr>
            <a:r>
              <a:rPr lang="en-US" sz="2800" b="1" dirty="0">
                <a:solidFill>
                  <a:srgbClr val="F15A27"/>
                </a:solidFill>
              </a:rPr>
              <a:t>1. Stop a flu pandemic</a:t>
            </a:r>
            <a:endParaRPr lang="en-US" sz="2800" dirty="0">
              <a:solidFill>
                <a:schemeClr val="bg1"/>
              </a:solidFill>
            </a:endParaRPr>
          </a:p>
        </p:txBody>
      </p:sp>
      <p:sp>
        <p:nvSpPr>
          <p:cNvPr id="17" name="TextBox 16">
            <a:extLst>
              <a:ext uri="{FF2B5EF4-FFF2-40B4-BE49-F238E27FC236}">
                <a16:creationId xmlns:a16="http://schemas.microsoft.com/office/drawing/2014/main" id="{0079F375-E86C-F34A-8667-DEBDFA91DB3C}"/>
              </a:ext>
            </a:extLst>
          </p:cNvPr>
          <p:cNvSpPr txBox="1"/>
          <p:nvPr/>
        </p:nvSpPr>
        <p:spPr>
          <a:xfrm>
            <a:off x="1525863" y="1185650"/>
            <a:ext cx="6461231" cy="3970318"/>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Read some quick info about the 1918 pandemic flu, which claimed the lives of an estimated 50 million people</a:t>
            </a:r>
          </a:p>
          <a:p>
            <a:pPr marL="457200" indent="-457200">
              <a:buFontTx/>
              <a:buChar char="-"/>
            </a:pPr>
            <a:r>
              <a:rPr lang="en-US" sz="2800" dirty="0">
                <a:solidFill>
                  <a:schemeClr val="tx1">
                    <a:lumMod val="65000"/>
                    <a:lumOff val="35000"/>
                  </a:schemeClr>
                </a:solidFill>
              </a:rPr>
              <a:t>Explore a case study of a 1918 wartime fundraising parade in Boston</a:t>
            </a:r>
          </a:p>
          <a:p>
            <a:pPr marL="457200" indent="-457200">
              <a:buFontTx/>
              <a:buChar char="-"/>
            </a:pPr>
            <a:r>
              <a:rPr lang="en-US" sz="2800" dirty="0">
                <a:solidFill>
                  <a:schemeClr val="tx1">
                    <a:lumMod val="65000"/>
                    <a:lumOff val="35000"/>
                  </a:schemeClr>
                </a:solidFill>
              </a:rPr>
              <a:t>Use the public health approach to develop a plan to raise money for the war effort while also controlling the spread of flu</a:t>
            </a:r>
          </a:p>
        </p:txBody>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pic>
        <p:nvPicPr>
          <p:cNvPr id="13" name="Graphic 30">
            <a:extLst>
              <a:ext uri="{FF2B5EF4-FFF2-40B4-BE49-F238E27FC236}">
                <a16:creationId xmlns:a16="http://schemas.microsoft.com/office/drawing/2014/main" id="{12A0C148-2E65-44AA-AF32-B39AB82873D8}"/>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25863" y="5425480"/>
            <a:ext cx="892810" cy="892810"/>
          </a:xfrm>
          <a:prstGeom prst="rect">
            <a:avLst/>
          </a:prstGeom>
        </p:spPr>
      </p:pic>
      <p:pic>
        <p:nvPicPr>
          <p:cNvPr id="14" name="Graphic 30">
            <a:extLst>
              <a:ext uri="{FF2B5EF4-FFF2-40B4-BE49-F238E27FC236}">
                <a16:creationId xmlns:a16="http://schemas.microsoft.com/office/drawing/2014/main" id="{1CF8806B-A989-49FA-9EB4-4E1AF4473FE2}"/>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2319515" y="5425480"/>
            <a:ext cx="892810" cy="892810"/>
          </a:xfrm>
          <a:prstGeom prst="rect">
            <a:avLst/>
          </a:prstGeom>
        </p:spPr>
      </p:pic>
      <p:pic>
        <p:nvPicPr>
          <p:cNvPr id="15" name="Graphic 30">
            <a:extLst>
              <a:ext uri="{FF2B5EF4-FFF2-40B4-BE49-F238E27FC236}">
                <a16:creationId xmlns:a16="http://schemas.microsoft.com/office/drawing/2014/main" id="{7968ABCF-2AB1-42FF-A56E-82787D0B46A7}"/>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3113167" y="5425480"/>
            <a:ext cx="892810" cy="892810"/>
          </a:xfrm>
          <a:prstGeom prst="rect">
            <a:avLst/>
          </a:prstGeom>
        </p:spPr>
      </p:pic>
      <p:pic>
        <p:nvPicPr>
          <p:cNvPr id="16" name="Graphic 30">
            <a:extLst>
              <a:ext uri="{FF2B5EF4-FFF2-40B4-BE49-F238E27FC236}">
                <a16:creationId xmlns:a16="http://schemas.microsoft.com/office/drawing/2014/main" id="{DF57C593-48D7-47A6-BC22-914F97E28FB5}"/>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3906819" y="5425480"/>
            <a:ext cx="892810" cy="892810"/>
          </a:xfrm>
          <a:prstGeom prst="rect">
            <a:avLst/>
          </a:prstGeom>
        </p:spPr>
      </p:pic>
      <p:pic>
        <p:nvPicPr>
          <p:cNvPr id="18" name="Graphic 30">
            <a:extLst>
              <a:ext uri="{FF2B5EF4-FFF2-40B4-BE49-F238E27FC236}">
                <a16:creationId xmlns:a16="http://schemas.microsoft.com/office/drawing/2014/main" id="{82D357F9-8880-40BF-8A01-9B6244075BA4}"/>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5494125" y="5425480"/>
            <a:ext cx="892810" cy="892810"/>
          </a:xfrm>
          <a:prstGeom prst="rect">
            <a:avLst/>
          </a:prstGeom>
        </p:spPr>
      </p:pic>
      <p:pic>
        <p:nvPicPr>
          <p:cNvPr id="19" name="Graphic 30">
            <a:extLst>
              <a:ext uri="{FF2B5EF4-FFF2-40B4-BE49-F238E27FC236}">
                <a16:creationId xmlns:a16="http://schemas.microsoft.com/office/drawing/2014/main" id="{74FC359A-DE6C-4612-8F50-C1D299183777}"/>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4700471" y="5425480"/>
            <a:ext cx="892810" cy="892810"/>
          </a:xfrm>
          <a:prstGeom prst="rect">
            <a:avLst/>
          </a:prstGeom>
        </p:spPr>
      </p:pic>
    </p:spTree>
    <p:extLst>
      <p:ext uri="{BB962C8B-B14F-4D97-AF65-F5344CB8AC3E}">
        <p14:creationId xmlns:p14="http://schemas.microsoft.com/office/powerpoint/2010/main" val="14326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  </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44300"/>
            <a:ext cx="7586843" cy="560626"/>
          </a:xfrm>
        </p:spPr>
        <p:txBody>
          <a:bodyPr>
            <a:normAutofit/>
          </a:bodyPr>
          <a:lstStyle/>
          <a:p>
            <a:pPr marL="0" indent="0">
              <a:buNone/>
            </a:pPr>
            <a:r>
              <a:rPr lang="en-US" sz="2800" b="1" dirty="0">
                <a:solidFill>
                  <a:srgbClr val="F15A27"/>
                </a:solidFill>
              </a:rPr>
              <a:t>2. Prevent a flu pandemic </a:t>
            </a:r>
            <a:endParaRPr lang="en-US" sz="2800" dirty="0"/>
          </a:p>
        </p:txBody>
      </p:sp>
      <p:sp>
        <p:nvSpPr>
          <p:cNvPr id="14" name="TextBox 13">
            <a:extLst>
              <a:ext uri="{FF2B5EF4-FFF2-40B4-BE49-F238E27FC236}">
                <a16:creationId xmlns:a16="http://schemas.microsoft.com/office/drawing/2014/main" id="{A53EECA4-9A2D-A84F-A930-24E357B0E2F4}"/>
              </a:ext>
            </a:extLst>
          </p:cNvPr>
          <p:cNvSpPr txBox="1"/>
          <p:nvPr/>
        </p:nvSpPr>
        <p:spPr>
          <a:xfrm>
            <a:off x="1525863" y="1187631"/>
            <a:ext cx="6461231" cy="2246769"/>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Explore a case study involving a 1997 outbreak of flu linked to bird markets</a:t>
            </a:r>
          </a:p>
          <a:p>
            <a:pPr marL="457200" indent="-457200">
              <a:buFontTx/>
              <a:buChar char="-"/>
            </a:pPr>
            <a:r>
              <a:rPr lang="en-US" sz="2800" dirty="0">
                <a:solidFill>
                  <a:schemeClr val="tx1">
                    <a:lumMod val="65000"/>
                    <a:lumOff val="35000"/>
                  </a:schemeClr>
                </a:solidFill>
              </a:rPr>
              <a:t>Use the public health approach to develop a plan to stop a flu pandemic before it begins</a:t>
            </a:r>
            <a:r>
              <a:rPr lang="en-US" sz="2800" u="sng" dirty="0">
                <a:solidFill>
                  <a:schemeClr val="tx1">
                    <a:lumMod val="65000"/>
                    <a:lumOff val="35000"/>
                  </a:schemeClr>
                </a:solidFill>
              </a:rPr>
              <a:t> </a:t>
            </a:r>
            <a:endParaRPr lang="en-US" sz="2800" u="sng" dirty="0"/>
          </a:p>
        </p:txBody>
      </p:sp>
      <p:pic>
        <p:nvPicPr>
          <p:cNvPr id="22" name="Picture 21">
            <a:extLst>
              <a:ext uri="{FF2B5EF4-FFF2-40B4-BE49-F238E27FC236}">
                <a16:creationId xmlns:a16="http://schemas.microsoft.com/office/drawing/2014/main" id="{9C5AF7B6-81E0-2140-B297-930E3B9E469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5" name="Picture 14">
            <a:extLst>
              <a:ext uri="{FF2B5EF4-FFF2-40B4-BE49-F238E27FC236}">
                <a16:creationId xmlns:a16="http://schemas.microsoft.com/office/drawing/2014/main" id="{85C606AC-7DAE-D342-9A1E-79A17085CFA7}"/>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pic>
        <p:nvPicPr>
          <p:cNvPr id="11" name="Graphic 32">
            <a:extLst>
              <a:ext uri="{FF2B5EF4-FFF2-40B4-BE49-F238E27FC236}">
                <a16:creationId xmlns:a16="http://schemas.microsoft.com/office/drawing/2014/main" id="{F4FFAED2-5398-4C09-BBDF-D403818C132A}"/>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5549312" y="4348799"/>
            <a:ext cx="914400" cy="914400"/>
          </a:xfrm>
          <a:prstGeom prst="rect">
            <a:avLst/>
          </a:prstGeom>
        </p:spPr>
      </p:pic>
      <p:pic>
        <p:nvPicPr>
          <p:cNvPr id="5" name="Graphic 4">
            <a:extLst>
              <a:ext uri="{FF2B5EF4-FFF2-40B4-BE49-F238E27FC236}">
                <a16:creationId xmlns:a16="http://schemas.microsoft.com/office/drawing/2014/main" id="{017279AB-8DC7-4782-8FE2-CC333D939C5F}"/>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25863" y="4348799"/>
            <a:ext cx="914400" cy="914400"/>
          </a:xfrm>
          <a:prstGeom prst="rect">
            <a:avLst/>
          </a:prstGeom>
        </p:spPr>
      </p:pic>
      <p:pic>
        <p:nvPicPr>
          <p:cNvPr id="7" name="Graphic 6">
            <a:extLst>
              <a:ext uri="{FF2B5EF4-FFF2-40B4-BE49-F238E27FC236}">
                <a16:creationId xmlns:a16="http://schemas.microsoft.com/office/drawing/2014/main" id="{A279B2F2-B409-406E-999E-51B629457686}"/>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867013" y="4348799"/>
            <a:ext cx="914400" cy="914400"/>
          </a:xfrm>
          <a:prstGeom prst="rect">
            <a:avLst/>
          </a:prstGeom>
        </p:spPr>
      </p:pic>
      <p:pic>
        <p:nvPicPr>
          <p:cNvPr id="13" name="Graphic 12">
            <a:extLst>
              <a:ext uri="{FF2B5EF4-FFF2-40B4-BE49-F238E27FC236}">
                <a16:creationId xmlns:a16="http://schemas.microsoft.com/office/drawing/2014/main" id="{8840CA87-DA7E-4A55-8511-429E82A248CA}"/>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208163" y="4348799"/>
            <a:ext cx="914400" cy="914400"/>
          </a:xfrm>
          <a:prstGeom prst="rect">
            <a:avLst/>
          </a:prstGeom>
        </p:spPr>
      </p:pic>
    </p:spTree>
    <p:extLst>
      <p:ext uri="{BB962C8B-B14F-4D97-AF65-F5344CB8AC3E}">
        <p14:creationId xmlns:p14="http://schemas.microsoft.com/office/powerpoint/2010/main" val="188200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886F2DF1-07DE-CA43-9B20-47326F9B544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4" name="Picture 13">
            <a:extLst>
              <a:ext uri="{FF2B5EF4-FFF2-40B4-BE49-F238E27FC236}">
                <a16:creationId xmlns:a16="http://schemas.microsoft.com/office/drawing/2014/main" id="{F8A328F0-5AFD-9648-9943-60D856EA4691}"/>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t>
            </a:r>
            <a:r>
              <a:rPr lang="en-US" sz="6000"/>
              <a:t>a Try   </a:t>
            </a:r>
            <a:endParaRPr lang="en-US" sz="6000" dirty="0"/>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61999"/>
            <a:ext cx="6461231" cy="438151"/>
          </a:xfrm>
        </p:spPr>
        <p:txBody>
          <a:bodyPr>
            <a:normAutofit fontScale="92500" lnSpcReduction="10000"/>
          </a:bodyPr>
          <a:lstStyle/>
          <a:p>
            <a:pPr marL="0" indent="0">
              <a:buNone/>
            </a:pPr>
            <a:r>
              <a:rPr lang="en-US" sz="2800" b="1" dirty="0">
                <a:solidFill>
                  <a:schemeClr val="accent4"/>
                </a:solidFill>
              </a:rPr>
              <a:t>3. Share Your Findings</a:t>
            </a:r>
            <a:endParaRPr lang="en-US" sz="2800" b="1" dirty="0">
              <a:solidFill>
                <a:schemeClr val="tx1"/>
              </a:solidFill>
            </a:endParaRPr>
          </a:p>
        </p:txBody>
      </p:sp>
      <p:sp>
        <p:nvSpPr>
          <p:cNvPr id="11" name="TextBox 10">
            <a:extLst>
              <a:ext uri="{FF2B5EF4-FFF2-40B4-BE49-F238E27FC236}">
                <a16:creationId xmlns:a16="http://schemas.microsoft.com/office/drawing/2014/main" id="{7F4F3ABB-F3D5-4F03-A9DA-EB83F92F03C7}"/>
              </a:ext>
            </a:extLst>
          </p:cNvPr>
          <p:cNvSpPr txBox="1"/>
          <p:nvPr/>
        </p:nvSpPr>
        <p:spPr>
          <a:xfrm>
            <a:off x="1461541" y="1388399"/>
            <a:ext cx="6461231" cy="523220"/>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Instagram @CDCmuseum</a:t>
            </a:r>
          </a:p>
        </p:txBody>
      </p:sp>
      <p:pic>
        <p:nvPicPr>
          <p:cNvPr id="17" name="Picture 16" descr="Screen capture showing the David J. Sencer CDC Museum profile on Instagram.">
            <a:extLst>
              <a:ext uri="{FF2B5EF4-FFF2-40B4-BE49-F238E27FC236}">
                <a16:creationId xmlns:a16="http://schemas.microsoft.com/office/drawing/2014/main" id="{684D8E4B-6D34-4F62-8D65-CB2743778C05}"/>
              </a:ext>
            </a:extLst>
          </p:cNvPr>
          <p:cNvPicPr>
            <a:picLocks noChangeAspect="1"/>
          </p:cNvPicPr>
          <p:nvPr/>
        </p:nvPicPr>
        <p:blipFill>
          <a:blip r:embed="rId6"/>
          <a:stretch>
            <a:fillRect/>
          </a:stretch>
        </p:blipFill>
        <p:spPr>
          <a:xfrm>
            <a:off x="1993612" y="2318245"/>
            <a:ext cx="5108081" cy="3151356"/>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1182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4" name="Rectangle 13">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F738E12-E714-724C-BC3C-96963CA88A26}"/>
              </a:ext>
            </a:extLst>
          </p:cNvPr>
          <p:cNvSpPr>
            <a:spLocks noGrp="1"/>
          </p:cNvSpPr>
          <p:nvPr>
            <p:ph type="title"/>
          </p:nvPr>
        </p:nvSpPr>
        <p:spPr>
          <a:xfrm>
            <a:off x="235532" y="1368787"/>
            <a:ext cx="3258688" cy="3255264"/>
          </a:xfrm>
        </p:spPr>
        <p:txBody>
          <a:bodyPr vert="horz" lIns="91440" tIns="45720" rIns="91440" bIns="45720" rtlCol="0" anchor="b">
            <a:normAutofit/>
          </a:bodyPr>
          <a:lstStyle/>
          <a:p>
            <a:r>
              <a:rPr lang="en-US" sz="5000" spc="-100" dirty="0"/>
              <a:t>Questions?</a:t>
            </a:r>
          </a:p>
        </p:txBody>
      </p:sp>
      <p:pic>
        <p:nvPicPr>
          <p:cNvPr id="11" name="Picture 10" descr="Brandmark of the David. J. Sencer CDC Museum – Public Health Academy">
            <a:extLst>
              <a:ext uri="{FF2B5EF4-FFF2-40B4-BE49-F238E27FC236}">
                <a16:creationId xmlns:a16="http://schemas.microsoft.com/office/drawing/2014/main" id="{3AB9B9B4-83F3-F642-98D8-7F873BD5C160}"/>
              </a:ext>
            </a:extLst>
          </p:cNvPr>
          <p:cNvPicPr>
            <a:picLocks noChangeAspect="1"/>
          </p:cNvPicPr>
          <p:nvPr/>
        </p:nvPicPr>
        <p:blipFill>
          <a:blip r:embed="rId3" cstate="screen">
            <a:alphaModFix/>
            <a:extLst>
              <a:ext uri="{BEBA8EAE-BF5A-486C-A8C5-ECC9F3942E4B}">
                <a14:imgProps xmlns:a14="http://schemas.microsoft.com/office/drawing/2010/main">
                  <a14:imgLayer r:embed="rId4">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pic>
        <p:nvPicPr>
          <p:cNvPr id="13" name="Picture 12" descr="Brandmark of the U.S. Department of Health and Human Services - CDC - Centers for Disease Control and Prevention">
            <a:extLst>
              <a:ext uri="{FF2B5EF4-FFF2-40B4-BE49-F238E27FC236}">
                <a16:creationId xmlns:a16="http://schemas.microsoft.com/office/drawing/2014/main" id="{6BBC8C82-7DE3-4A4A-9CC0-7B96481C3F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5" name="Graphic 16">
            <a:extLst>
              <a:ext uri="{FF2B5EF4-FFF2-40B4-BE49-F238E27FC236}">
                <a16:creationId xmlns:a16="http://schemas.microsoft.com/office/drawing/2014/main" id="{BAF102EB-1E0F-4444-BD81-C219F5697643}"/>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855757">
            <a:off x="3190804" y="3734516"/>
            <a:ext cx="1042919" cy="1042919"/>
          </a:xfrm>
          <a:prstGeom prst="rect">
            <a:avLst/>
          </a:prstGeom>
        </p:spPr>
      </p:pic>
    </p:spTree>
    <p:extLst>
      <p:ext uri="{BB962C8B-B14F-4D97-AF65-F5344CB8AC3E}">
        <p14:creationId xmlns:p14="http://schemas.microsoft.com/office/powerpoint/2010/main" val="367054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9545CF3-DE89-A24E-9744-DA4A9F2D6E9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9178" y="6116412"/>
            <a:ext cx="1269876" cy="738115"/>
          </a:xfrm>
          <a:prstGeom prst="rect">
            <a:avLst/>
          </a:prstGeom>
        </p:spPr>
      </p:pic>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72F10ED3-4945-5F3C-7C86-FC94C456AF59}"/>
              </a:ext>
            </a:extLst>
          </p:cNvPr>
          <p:cNvSpPr>
            <a:spLocks noGrp="1"/>
          </p:cNvSpPr>
          <p:nvPr>
            <p:ph type="title"/>
          </p:nvPr>
        </p:nvSpPr>
        <p:spPr>
          <a:xfrm>
            <a:off x="252919" y="-388307"/>
            <a:ext cx="2947482" cy="388307"/>
          </a:xfrm>
        </p:spPr>
        <p:txBody>
          <a:bodyPr vert="horz" lIns="91440" tIns="45720" rIns="91440" bIns="45720" rtlCol="0" anchor="b">
            <a:normAutofit/>
          </a:bodyPr>
          <a:lstStyle/>
          <a:p>
            <a:r>
              <a:rPr lang="en-US" sz="600" dirty="0"/>
              <a:t>Terms to Know</a:t>
            </a:r>
          </a:p>
        </p:txBody>
      </p:sp>
      <p:sp>
        <p:nvSpPr>
          <p:cNvPr id="15" name="Title 1">
            <a:extLst>
              <a:ext uri="{FF2B5EF4-FFF2-40B4-BE49-F238E27FC236}">
                <a16:creationId xmlns:a16="http://schemas.microsoft.com/office/drawing/2014/main" id="{4FC1C55B-9BF7-4938-8F41-44D17CF9B184}"/>
              </a:ext>
            </a:extLst>
          </p:cNvPr>
          <p:cNvSpPr txBox="1">
            <a:spLocks/>
          </p:cNvSpPr>
          <p:nvPr/>
        </p:nvSpPr>
        <p:spPr>
          <a:xfrm>
            <a:off x="159862" y="794212"/>
            <a:ext cx="3108960" cy="56464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dirty="0">
                <a:solidFill>
                  <a:schemeClr val="bg1"/>
                </a:solidFill>
              </a:rPr>
              <a:t>Word Bank</a:t>
            </a:r>
            <a:endParaRPr lang="en-US" spc="-100" dirty="0">
              <a:solidFill>
                <a:schemeClr val="bg1"/>
              </a:solidFill>
            </a:endParaRPr>
          </a:p>
        </p:txBody>
      </p:sp>
      <p:sp>
        <p:nvSpPr>
          <p:cNvPr id="23" name="TextBox 22">
            <a:extLst>
              <a:ext uri="{FF2B5EF4-FFF2-40B4-BE49-F238E27FC236}">
                <a16:creationId xmlns:a16="http://schemas.microsoft.com/office/drawing/2014/main" id="{05B8F8A8-BC47-4646-998B-13ED7BFDEBFB}"/>
              </a:ext>
            </a:extLst>
          </p:cNvPr>
          <p:cNvSpPr txBox="1"/>
          <p:nvPr/>
        </p:nvSpPr>
        <p:spPr>
          <a:xfrm>
            <a:off x="159862" y="1365919"/>
            <a:ext cx="3108960" cy="523220"/>
          </a:xfrm>
          <a:prstGeom prst="rect">
            <a:avLst/>
          </a:prstGeom>
          <a:noFill/>
        </p:spPr>
        <p:txBody>
          <a:bodyPr wrap="square" rtlCol="0">
            <a:spAutoFit/>
          </a:bodyPr>
          <a:lstStyle/>
          <a:p>
            <a:pPr algn="ctr"/>
            <a:r>
              <a:rPr lang="en-US" sz="2800" b="1" dirty="0"/>
              <a:t>Epidemic</a:t>
            </a:r>
          </a:p>
        </p:txBody>
      </p:sp>
      <p:sp>
        <p:nvSpPr>
          <p:cNvPr id="19" name="TextBox 18">
            <a:extLst>
              <a:ext uri="{FF2B5EF4-FFF2-40B4-BE49-F238E27FC236}">
                <a16:creationId xmlns:a16="http://schemas.microsoft.com/office/drawing/2014/main" id="{3835F77E-0DEA-4300-BD58-C385128996E1}"/>
              </a:ext>
            </a:extLst>
          </p:cNvPr>
          <p:cNvSpPr txBox="1"/>
          <p:nvPr/>
        </p:nvSpPr>
        <p:spPr>
          <a:xfrm>
            <a:off x="159862" y="2028460"/>
            <a:ext cx="3108960" cy="523220"/>
          </a:xfrm>
          <a:prstGeom prst="rect">
            <a:avLst/>
          </a:prstGeom>
          <a:noFill/>
        </p:spPr>
        <p:txBody>
          <a:bodyPr wrap="square" rtlCol="0">
            <a:spAutoFit/>
          </a:bodyPr>
          <a:lstStyle/>
          <a:p>
            <a:pPr algn="ctr"/>
            <a:r>
              <a:rPr lang="en-US" sz="2800" b="1" dirty="0"/>
              <a:t>Outbreak</a:t>
            </a:r>
          </a:p>
        </p:txBody>
      </p:sp>
      <p:sp>
        <p:nvSpPr>
          <p:cNvPr id="24" name="TextBox 23">
            <a:extLst>
              <a:ext uri="{FF2B5EF4-FFF2-40B4-BE49-F238E27FC236}">
                <a16:creationId xmlns:a16="http://schemas.microsoft.com/office/drawing/2014/main" id="{A3CFAB8F-15ED-4FD5-98C7-75EA0847AEF7}"/>
              </a:ext>
            </a:extLst>
          </p:cNvPr>
          <p:cNvSpPr txBox="1"/>
          <p:nvPr/>
        </p:nvSpPr>
        <p:spPr>
          <a:xfrm>
            <a:off x="159862" y="2691001"/>
            <a:ext cx="3108960" cy="521207"/>
          </a:xfrm>
          <a:prstGeom prst="rect">
            <a:avLst/>
          </a:prstGeom>
          <a:noFill/>
        </p:spPr>
        <p:txBody>
          <a:bodyPr wrap="square" rtlCol="0">
            <a:spAutoFit/>
          </a:bodyPr>
          <a:lstStyle/>
          <a:p>
            <a:pPr algn="ctr"/>
            <a:r>
              <a:rPr lang="en-US" sz="2800" b="1" dirty="0"/>
              <a:t>Pandemic</a:t>
            </a:r>
          </a:p>
        </p:txBody>
      </p:sp>
      <p:sp>
        <p:nvSpPr>
          <p:cNvPr id="20" name="TextBox 19">
            <a:extLst>
              <a:ext uri="{FF2B5EF4-FFF2-40B4-BE49-F238E27FC236}">
                <a16:creationId xmlns:a16="http://schemas.microsoft.com/office/drawing/2014/main" id="{16E36717-B1A4-49E1-81AD-39E17E573C23}"/>
              </a:ext>
            </a:extLst>
          </p:cNvPr>
          <p:cNvSpPr txBox="1"/>
          <p:nvPr/>
        </p:nvSpPr>
        <p:spPr>
          <a:xfrm>
            <a:off x="159862" y="3351529"/>
            <a:ext cx="3108960" cy="523220"/>
          </a:xfrm>
          <a:prstGeom prst="rect">
            <a:avLst/>
          </a:prstGeom>
          <a:noFill/>
        </p:spPr>
        <p:txBody>
          <a:bodyPr wrap="square" rtlCol="0">
            <a:spAutoFit/>
          </a:bodyPr>
          <a:lstStyle/>
          <a:p>
            <a:pPr algn="ctr"/>
            <a:r>
              <a:rPr lang="en-US" sz="2800" b="1" dirty="0"/>
              <a:t>Public Health</a:t>
            </a:r>
          </a:p>
        </p:txBody>
      </p:sp>
      <p:sp>
        <p:nvSpPr>
          <p:cNvPr id="21" name="TextBox 20">
            <a:extLst>
              <a:ext uri="{FF2B5EF4-FFF2-40B4-BE49-F238E27FC236}">
                <a16:creationId xmlns:a16="http://schemas.microsoft.com/office/drawing/2014/main" id="{FA16F00F-EBC6-4BA5-B862-E57BC279AB6D}"/>
              </a:ext>
            </a:extLst>
          </p:cNvPr>
          <p:cNvSpPr txBox="1"/>
          <p:nvPr/>
        </p:nvSpPr>
        <p:spPr>
          <a:xfrm>
            <a:off x="159862" y="4014070"/>
            <a:ext cx="3108960" cy="523220"/>
          </a:xfrm>
          <a:prstGeom prst="rect">
            <a:avLst/>
          </a:prstGeom>
          <a:noFill/>
        </p:spPr>
        <p:txBody>
          <a:bodyPr wrap="square" rtlCol="0">
            <a:spAutoFit/>
          </a:bodyPr>
          <a:lstStyle/>
          <a:p>
            <a:pPr algn="ctr"/>
            <a:r>
              <a:rPr lang="en-US" sz="2800" b="1" dirty="0"/>
              <a:t>Surveillance</a:t>
            </a:r>
          </a:p>
        </p:txBody>
      </p:sp>
      <p:sp>
        <p:nvSpPr>
          <p:cNvPr id="22" name="TextBox 21">
            <a:extLst>
              <a:ext uri="{FF2B5EF4-FFF2-40B4-BE49-F238E27FC236}">
                <a16:creationId xmlns:a16="http://schemas.microsoft.com/office/drawing/2014/main" id="{7563359F-5C54-43D3-9BDB-B4901B2D8E75}"/>
              </a:ext>
            </a:extLst>
          </p:cNvPr>
          <p:cNvSpPr txBox="1"/>
          <p:nvPr/>
        </p:nvSpPr>
        <p:spPr>
          <a:xfrm>
            <a:off x="159862" y="4676611"/>
            <a:ext cx="3108960" cy="523220"/>
          </a:xfrm>
          <a:prstGeom prst="rect">
            <a:avLst/>
          </a:prstGeom>
          <a:noFill/>
        </p:spPr>
        <p:txBody>
          <a:bodyPr wrap="square" rtlCol="0">
            <a:spAutoFit/>
          </a:bodyPr>
          <a:lstStyle/>
          <a:p>
            <a:pPr algn="ctr"/>
            <a:r>
              <a:rPr lang="en-US" sz="2800" b="1" dirty="0"/>
              <a:t>Vaccine</a:t>
            </a:r>
          </a:p>
        </p:txBody>
      </p:sp>
      <p:sp>
        <p:nvSpPr>
          <p:cNvPr id="25" name="TextBox 24">
            <a:extLst>
              <a:ext uri="{FF2B5EF4-FFF2-40B4-BE49-F238E27FC236}">
                <a16:creationId xmlns:a16="http://schemas.microsoft.com/office/drawing/2014/main" id="{CBB6684D-E9BA-454C-9D73-0BE9AAB0946F}"/>
              </a:ext>
            </a:extLst>
          </p:cNvPr>
          <p:cNvSpPr txBox="1"/>
          <p:nvPr/>
        </p:nvSpPr>
        <p:spPr>
          <a:xfrm>
            <a:off x="159862" y="5339154"/>
            <a:ext cx="3108960" cy="523220"/>
          </a:xfrm>
          <a:prstGeom prst="rect">
            <a:avLst/>
          </a:prstGeom>
          <a:noFill/>
        </p:spPr>
        <p:txBody>
          <a:bodyPr wrap="square" rtlCol="0">
            <a:spAutoFit/>
          </a:bodyPr>
          <a:lstStyle/>
          <a:p>
            <a:pPr algn="ctr"/>
            <a:r>
              <a:rPr lang="en-US" sz="2800" b="1" dirty="0"/>
              <a:t>Virus</a:t>
            </a:r>
          </a:p>
        </p:txBody>
      </p:sp>
      <p:graphicFrame>
        <p:nvGraphicFramePr>
          <p:cNvPr id="18" name="Table 17">
            <a:extLst>
              <a:ext uri="{FF2B5EF4-FFF2-40B4-BE49-F238E27FC236}">
                <a16:creationId xmlns:a16="http://schemas.microsoft.com/office/drawing/2014/main" id="{4BA91AB8-7EEC-4D47-A2E0-D265BAEC3CF5}"/>
              </a:ext>
            </a:extLst>
          </p:cNvPr>
          <p:cNvGraphicFramePr>
            <a:graphicFrameLocks noGrp="1"/>
          </p:cNvGraphicFramePr>
          <p:nvPr>
            <p:extLst>
              <p:ext uri="{D42A27DB-BD31-4B8C-83A1-F6EECF244321}">
                <p14:modId xmlns:p14="http://schemas.microsoft.com/office/powerpoint/2010/main" val="2969898643"/>
              </p:ext>
            </p:extLst>
          </p:nvPr>
        </p:nvGraphicFramePr>
        <p:xfrm>
          <a:off x="3581401" y="371645"/>
          <a:ext cx="8422542" cy="6134660"/>
        </p:xfrm>
        <a:graphic>
          <a:graphicData uri="http://schemas.openxmlformats.org/drawingml/2006/table">
            <a:tbl>
              <a:tblPr firstRow="1" firstCol="1">
                <a:solidFill>
                  <a:schemeClr val="tx2">
                    <a:lumMod val="20000"/>
                    <a:lumOff val="80000"/>
                  </a:schemeClr>
                </a:solidFill>
                <a:tableStyleId>{5C22544A-7EE6-4342-B048-85BDC9FD1C3A}</a:tableStyleId>
              </a:tblPr>
              <a:tblGrid>
                <a:gridCol w="3454399">
                  <a:extLst>
                    <a:ext uri="{9D8B030D-6E8A-4147-A177-3AD203B41FA5}">
                      <a16:colId xmlns:a16="http://schemas.microsoft.com/office/drawing/2014/main" val="2498219549"/>
                    </a:ext>
                  </a:extLst>
                </a:gridCol>
                <a:gridCol w="4968143">
                  <a:extLst>
                    <a:ext uri="{9D8B030D-6E8A-4147-A177-3AD203B41FA5}">
                      <a16:colId xmlns:a16="http://schemas.microsoft.com/office/drawing/2014/main" val="3751652212"/>
                    </a:ext>
                  </a:extLst>
                </a:gridCol>
              </a:tblGrid>
              <a:tr h="876380">
                <a:tc>
                  <a:txBody>
                    <a:bodyPr/>
                    <a:lstStyle/>
                    <a:p>
                      <a:pPr marL="0" marR="0">
                        <a:lnSpc>
                          <a:spcPct val="107000"/>
                        </a:lnSpc>
                        <a:spcBef>
                          <a:spcPts val="0"/>
                        </a:spcBef>
                        <a:spcAft>
                          <a:spcPts val="600"/>
                        </a:spcAft>
                      </a:pPr>
                      <a:endParaRPr lang="en-US" sz="1600" b="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2000" b="0" cap="none" spc="0" dirty="0">
                          <a:solidFill>
                            <a:schemeClr val="tx1"/>
                          </a:solidFill>
                          <a:effectLst/>
                          <a:latin typeface="+mj-lt"/>
                        </a:rPr>
                        <a:t>an increase in the number of cases of a disease above what is normally expected </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879543097"/>
                  </a:ext>
                </a:extLst>
              </a:tr>
              <a:tr h="876380">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b="0" cap="none" spc="0" dirty="0">
                          <a:solidFill>
                            <a:schemeClr val="tx1"/>
                          </a:solidFill>
                          <a:effectLst/>
                          <a:latin typeface="+mj-lt"/>
                          <a:ea typeface="Century Gothic" panose="020B0502020202020204" pitchFamily="34" charset="0"/>
                          <a:cs typeface="Times New Roman" panose="02020603050405020304" pitchFamily="18" charset="0"/>
                        </a:rPr>
                        <a:t>science of protecting and improving the health of people and their communities</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881573052"/>
                  </a:ext>
                </a:extLst>
              </a:tr>
              <a:tr h="876380">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latin typeface="+mj-lt"/>
                          <a:ea typeface="Century Gothic" panose="020B0502020202020204" pitchFamily="34" charset="0"/>
                          <a:cs typeface="Times New Roman" panose="02020603050405020304" pitchFamily="18" charset="0"/>
                        </a:rPr>
                        <a:t>provides a trigger to help the immune system build immunity to a disease</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447771644"/>
                  </a:ext>
                </a:extLst>
              </a:tr>
              <a:tr h="876380">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latin typeface="+mj-lt"/>
                          <a:ea typeface="Century Gothic" panose="020B0502020202020204" pitchFamily="34" charset="0"/>
                          <a:cs typeface="Times New Roman" panose="02020603050405020304" pitchFamily="18" charset="0"/>
                        </a:rPr>
                        <a:t>an increase in the number of cases of a disease above what is normally expected</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389983624"/>
                  </a:ext>
                </a:extLst>
              </a:tr>
              <a:tr h="876380">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latin typeface="+mj-lt"/>
                          <a:ea typeface="Century Gothic" panose="020B0502020202020204" pitchFamily="34" charset="0"/>
                          <a:cs typeface="Times New Roman" panose="02020603050405020304" pitchFamily="18" charset="0"/>
                        </a:rPr>
                        <a:t>an event in which a disease spreads across several countries and affects many people</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32048025"/>
                  </a:ext>
                </a:extLst>
              </a:tr>
              <a:tr h="876380">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latin typeface="+mj-lt"/>
                          <a:ea typeface="Century Gothic" panose="020B0502020202020204" pitchFamily="34" charset="0"/>
                          <a:cs typeface="Times New Roman" panose="02020603050405020304" pitchFamily="18" charset="0"/>
                        </a:rPr>
                        <a:t>ongoing, systematic collection, analysis, and interpretation of health-related data</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614549445"/>
                  </a:ext>
                </a:extLst>
              </a:tr>
              <a:tr h="876380">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latin typeface="+mj-lt"/>
                          <a:ea typeface="Century Gothic" panose="020B0502020202020204" pitchFamily="34" charset="0"/>
                          <a:cs typeface="Times New Roman" panose="02020603050405020304" pitchFamily="18" charset="0"/>
                        </a:rPr>
                        <a:t>type of microbe that causes infectious diseases</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1228353671"/>
                  </a:ext>
                </a:extLst>
              </a:tr>
            </a:tbl>
          </a:graphicData>
        </a:graphic>
      </p:graphicFrame>
      <p:pic>
        <p:nvPicPr>
          <p:cNvPr id="26" name="Picture 25">
            <a:extLst>
              <a:ext uri="{FF2B5EF4-FFF2-40B4-BE49-F238E27FC236}">
                <a16:creationId xmlns:a16="http://schemas.microsoft.com/office/drawing/2014/main" id="{C84AD757-F4C7-4DE5-BBA2-52247BED846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9178" y="6116412"/>
            <a:ext cx="1269876" cy="738115"/>
          </a:xfrm>
          <a:prstGeom prst="rect">
            <a:avLst/>
          </a:prstGeom>
        </p:spPr>
      </p:pic>
    </p:spTree>
    <p:extLst>
      <p:ext uri="{BB962C8B-B14F-4D97-AF65-F5344CB8AC3E}">
        <p14:creationId xmlns:p14="http://schemas.microsoft.com/office/powerpoint/2010/main" val="299028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E-6 3.7037E-6 L 0.29844 -0.21806 " pathEditMode="relative" rAng="0" ptsTypes="AA">
                                      <p:cBhvr>
                                        <p:cTn id="6" dur="2000" fill="hold"/>
                                        <p:tgtEl>
                                          <p:spTgt spid="19"/>
                                        </p:tgtEl>
                                        <p:attrNameLst>
                                          <p:attrName>ppt_x</p:attrName>
                                          <p:attrName>ppt_y</p:attrName>
                                        </p:attrNameLst>
                                      </p:cBhvr>
                                      <p:rCtr x="14922" y="-1090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5E-6 -1.85185E-6 L 0.29441 -0.28194 " pathEditMode="relative" rAng="0" ptsTypes="AA">
                                      <p:cBhvr>
                                        <p:cTn id="10" dur="2000" fill="hold"/>
                                        <p:tgtEl>
                                          <p:spTgt spid="20"/>
                                        </p:tgtEl>
                                        <p:attrNameLst>
                                          <p:attrName>ppt_x</p:attrName>
                                          <p:attrName>ppt_y</p:attrName>
                                        </p:attrNameLst>
                                      </p:cBhvr>
                                      <p:rCtr x="14714" y="-14097"/>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5E-6 2.59259E-6 L 0.29441 -0.34792 " pathEditMode="relative" rAng="0" ptsTypes="AA">
                                      <p:cBhvr>
                                        <p:cTn id="14" dur="2000" fill="hold"/>
                                        <p:tgtEl>
                                          <p:spTgt spid="22"/>
                                        </p:tgtEl>
                                        <p:attrNameLst>
                                          <p:attrName>ppt_x</p:attrName>
                                          <p:attrName>ppt_y</p:attrName>
                                        </p:attrNameLst>
                                      </p:cBhvr>
                                      <p:rCtr x="14714" y="-17407"/>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5E-6 1.48148E-6 L 0.29571 0.26944 " pathEditMode="relative" rAng="0" ptsTypes="AA">
                                      <p:cBhvr>
                                        <p:cTn id="18" dur="2000" fill="hold"/>
                                        <p:tgtEl>
                                          <p:spTgt spid="23"/>
                                        </p:tgtEl>
                                        <p:attrNameLst>
                                          <p:attrName>ppt_x</p:attrName>
                                          <p:attrName>ppt_y</p:attrName>
                                        </p:attrNameLst>
                                      </p:cBhvr>
                                      <p:rCtr x="14779" y="13472"/>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5E-6 -4.07407E-6 L 0.29714 0.19514 " pathEditMode="relative" rAng="0" ptsTypes="AA">
                                      <p:cBhvr>
                                        <p:cTn id="22" dur="2000" fill="hold"/>
                                        <p:tgtEl>
                                          <p:spTgt spid="24"/>
                                        </p:tgtEl>
                                        <p:attrNameLst>
                                          <p:attrName>ppt_x</p:attrName>
                                          <p:attrName>ppt_y</p:attrName>
                                        </p:attrNameLst>
                                      </p:cBhvr>
                                      <p:rCtr x="14857" y="9745"/>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0717 -0.00509 L 0.29571 0.13472 " pathEditMode="relative" rAng="0" ptsTypes="AA">
                                      <p:cBhvr>
                                        <p:cTn id="26" dur="2000" fill="hold"/>
                                        <p:tgtEl>
                                          <p:spTgt spid="21"/>
                                        </p:tgtEl>
                                        <p:attrNameLst>
                                          <p:attrName>ppt_x</p:attrName>
                                          <p:attrName>ppt_y</p:attrName>
                                        </p:attrNameLst>
                                      </p:cBhvr>
                                      <p:rCtr x="14427" y="6991"/>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5E-6 3.33333E-6 L 0.29167 0.07361 " pathEditMode="relative" rAng="0" ptsTypes="AA">
                                      <p:cBhvr>
                                        <p:cTn id="30" dur="2000" fill="hold"/>
                                        <p:tgtEl>
                                          <p:spTgt spid="25"/>
                                        </p:tgtEl>
                                        <p:attrNameLst>
                                          <p:attrName>ppt_x</p:attrName>
                                          <p:attrName>ppt_y</p:attrName>
                                        </p:attrNameLst>
                                      </p:cBhvr>
                                      <p:rCtr x="14583" y="36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9" grpId="0"/>
      <p:bldP spid="24" grpId="0"/>
      <p:bldP spid="20" grpId="0"/>
      <p:bldP spid="21" grpId="0"/>
      <p:bldP spid="22"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79545CF3-DE89-A24E-9744-DA4A9F2D6E9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9DE0EE2E-C8DF-4E4F-B8BA-E46EFA47BC2B}"/>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dirty="0"/>
              <a:t>Understanding Flu</a:t>
            </a:r>
          </a:p>
        </p:txBody>
      </p:sp>
      <p:sp>
        <p:nvSpPr>
          <p:cNvPr id="7" name="Content Placeholder 6">
            <a:extLst>
              <a:ext uri="{FF2B5EF4-FFF2-40B4-BE49-F238E27FC236}">
                <a16:creationId xmlns:a16="http://schemas.microsoft.com/office/drawing/2014/main" id="{82C033F4-3518-46D7-8A2B-778DC10ACAE9}"/>
              </a:ext>
            </a:extLst>
          </p:cNvPr>
          <p:cNvSpPr>
            <a:spLocks noGrp="1"/>
          </p:cNvSpPr>
          <p:nvPr>
            <p:ph sz="half" idx="1"/>
          </p:nvPr>
        </p:nvSpPr>
        <p:spPr>
          <a:xfrm>
            <a:off x="3867911" y="868680"/>
            <a:ext cx="4915360" cy="5120640"/>
          </a:xfrm>
        </p:spPr>
        <p:txBody>
          <a:bodyPr anchor="t">
            <a:normAutofit/>
          </a:bodyPr>
          <a:lstStyle/>
          <a:p>
            <a:r>
              <a:rPr lang="en-US" sz="2800" dirty="0"/>
              <a:t>Influenza (flu) is a contagious respiratory illness</a:t>
            </a:r>
          </a:p>
          <a:p>
            <a:pPr lvl="1"/>
            <a:r>
              <a:rPr lang="en-US" sz="2800" dirty="0"/>
              <a:t>Caused by influenza viruses</a:t>
            </a:r>
          </a:p>
          <a:p>
            <a:pPr lvl="1"/>
            <a:r>
              <a:rPr lang="en-US" sz="2800" dirty="0"/>
              <a:t>Spread by tiny droplets made while coughing, sneezing, or talking or by touching surfaces that have flu virus on them</a:t>
            </a:r>
          </a:p>
          <a:p>
            <a:r>
              <a:rPr lang="en-US" sz="2800" dirty="0"/>
              <a:t>About 8% of U.S. gets sick from flu annually</a:t>
            </a:r>
          </a:p>
        </p:txBody>
      </p:sp>
      <p:pic>
        <p:nvPicPr>
          <p:cNvPr id="13" name="Content Placeholder 4" descr="Illustration showing influenza virus particles ">
            <a:extLst>
              <a:ext uri="{FF2B5EF4-FFF2-40B4-BE49-F238E27FC236}">
                <a16:creationId xmlns:a16="http://schemas.microsoft.com/office/drawing/2014/main" id="{27F0B797-BEEB-4F35-93E5-D60CF9618F4A}"/>
              </a:ext>
              <a:ext uri="{C183D7F6-B498-43B3-948B-1728B52AA6E4}">
                <adec:decorative xmlns:adec="http://schemas.microsoft.com/office/drawing/2017/decorative" val="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044509" y="0"/>
            <a:ext cx="3147491" cy="4069088"/>
          </a:xfrm>
          <a:prstGeom prst="rect">
            <a:avLst/>
          </a:prstGeom>
        </p:spPr>
      </p:pic>
      <p:sp>
        <p:nvSpPr>
          <p:cNvPr id="8" name="TextBox 7">
            <a:extLst>
              <a:ext uri="{FF2B5EF4-FFF2-40B4-BE49-F238E27FC236}">
                <a16:creationId xmlns:a16="http://schemas.microsoft.com/office/drawing/2014/main" id="{2C477519-D82F-4F5F-9FB3-9796121DED9A}"/>
              </a:ext>
            </a:extLst>
          </p:cNvPr>
          <p:cNvSpPr txBox="1"/>
          <p:nvPr/>
        </p:nvSpPr>
        <p:spPr>
          <a:xfrm>
            <a:off x="8879389" y="4069088"/>
            <a:ext cx="3147491"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12529"/>
                </a:solidFill>
                <a:effectLst/>
                <a:uLnTx/>
                <a:uFillTx/>
                <a:latin typeface="Open Sans" panose="020B0606030504020204" pitchFamily="34" charset="0"/>
                <a:ea typeface="+mn-ea"/>
                <a:cs typeface="+mn-cs"/>
              </a:rPr>
              <a:t>Influenza virus particles (digitally colorized transmission electron microscopic image)</a:t>
            </a: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596575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6144367" cy="5120640"/>
          </a:xfrm>
        </p:spPr>
        <p:txBody>
          <a:bodyPr>
            <a:normAutofit/>
          </a:bodyPr>
          <a:lstStyle/>
          <a:p>
            <a:pPr marL="514350" lvl="0" indent="-514350">
              <a:buFont typeface="+mj-lt"/>
              <a:buAutoNum type="arabicPeriod"/>
            </a:pPr>
            <a:r>
              <a:rPr lang="en-US" sz="2800" dirty="0"/>
              <a:t>How can a disease cause a pandemic?</a:t>
            </a:r>
          </a:p>
          <a:p>
            <a:pPr marL="514350" lvl="0" indent="-514350">
              <a:buFont typeface="+mj-lt"/>
              <a:buAutoNum type="arabicPeriod"/>
            </a:pPr>
            <a:r>
              <a:rPr lang="en-US" sz="2800" dirty="0"/>
              <a:t>What groups of people do you think need to be concerned about pandemic flu?</a:t>
            </a:r>
          </a:p>
          <a:p>
            <a:pPr marL="514350" lvl="0" indent="-514350">
              <a:buFont typeface="+mj-lt"/>
              <a:buAutoNum type="arabicPeriod"/>
            </a:pPr>
            <a:r>
              <a:rPr lang="en-US" sz="2800" dirty="0"/>
              <a:t>If you were the U.S. president, what would you do to prepare for pandemic flu?</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08420" y="3059458"/>
            <a:ext cx="766437" cy="729940"/>
          </a:xfrm>
          <a:prstGeom prst="rect">
            <a:avLst/>
          </a:prstGeom>
        </p:spPr>
      </p:pic>
      <p:pic>
        <p:nvPicPr>
          <p:cNvPr id="17" name="Picture 16">
            <a:extLst>
              <a:ext uri="{FF2B5EF4-FFF2-40B4-BE49-F238E27FC236}">
                <a16:creationId xmlns:a16="http://schemas.microsoft.com/office/drawing/2014/main" id="{5CDE985F-A56D-4C43-A844-54477E63E58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21" name="Picture 20">
            <a:extLst>
              <a:ext uri="{FF2B5EF4-FFF2-40B4-BE49-F238E27FC236}">
                <a16:creationId xmlns:a16="http://schemas.microsoft.com/office/drawing/2014/main" id="{E80AEC62-D141-5940-A5FF-47AD51B515CE}"/>
              </a:ext>
              <a:ext uri="{C183D7F6-B498-43B3-948B-1728B52AA6E4}">
                <adec:decorative xmlns:adec="http://schemas.microsoft.com/office/drawing/2017/decorative" val="1"/>
              </a:ext>
            </a:extLst>
          </p:cNvPr>
          <p:cNvPicPr>
            <a:picLocks noChangeAspect="1"/>
          </p:cNvPicPr>
          <p:nvPr/>
        </p:nvPicPr>
        <p:blipFill>
          <a:blip r:embed="rId5" cstate="screen">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62807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83B3023B-8D68-CB4F-8CB6-ECD1FD32B6C0}"/>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Pandemic Flu and  CDC</a:t>
            </a:r>
          </a:p>
        </p:txBody>
      </p:sp>
      <p:sp>
        <p:nvSpPr>
          <p:cNvPr id="3" name="Content Placeholder 2">
            <a:extLst>
              <a:ext uri="{FF2B5EF4-FFF2-40B4-BE49-F238E27FC236}">
                <a16:creationId xmlns:a16="http://schemas.microsoft.com/office/drawing/2014/main" id="{91DBCE83-BE42-3041-A0C2-BCD0E09E772E}"/>
              </a:ext>
            </a:extLst>
          </p:cNvPr>
          <p:cNvSpPr>
            <a:spLocks noGrp="1"/>
          </p:cNvSpPr>
          <p:nvPr>
            <p:ph sz="half" idx="1"/>
          </p:nvPr>
        </p:nvSpPr>
        <p:spPr>
          <a:xfrm>
            <a:off x="3702653" y="833882"/>
            <a:ext cx="8014425" cy="5272349"/>
          </a:xfrm>
        </p:spPr>
        <p:txBody>
          <a:bodyPr anchor="t">
            <a:normAutofit/>
          </a:bodyPr>
          <a:lstStyle/>
          <a:p>
            <a:r>
              <a:rPr lang="en-US" sz="2600" dirty="0"/>
              <a:t>Seasonal flu occurs annually; pandemic flu only occurs when a novel (new) flu virus infects many people and spread to a wide area</a:t>
            </a:r>
          </a:p>
          <a:p>
            <a:r>
              <a:rPr lang="en-US" sz="2600" dirty="0"/>
              <a:t>Flu pandemics since 1900:</a:t>
            </a:r>
          </a:p>
          <a:p>
            <a:pPr lvl="1"/>
            <a:r>
              <a:rPr lang="en-US" sz="2400" dirty="0"/>
              <a:t>1918 H1N1 pandemic flu,  ~50 million casualties</a:t>
            </a:r>
          </a:p>
          <a:p>
            <a:pPr lvl="1"/>
            <a:r>
              <a:rPr lang="en-US" sz="2400" dirty="0"/>
              <a:t>1957 H2N2 pandemic flu, ~1.1 million casualties</a:t>
            </a:r>
          </a:p>
          <a:p>
            <a:pPr lvl="1"/>
            <a:r>
              <a:rPr lang="en-US" sz="2400" dirty="0"/>
              <a:t>1968 H3N2 pandemic flu, ~1 million casualties</a:t>
            </a:r>
          </a:p>
          <a:p>
            <a:pPr lvl="1"/>
            <a:r>
              <a:rPr lang="en-US" sz="2400" dirty="0"/>
              <a:t>2009 H1N1 pandemic flu, ~284,000 casualties</a:t>
            </a:r>
          </a:p>
        </p:txBody>
      </p:sp>
      <p:grpSp>
        <p:nvGrpSpPr>
          <p:cNvPr id="4" name="Group 3" descr="Three black and white photographs taken during the 1918 flu period, showing a room set up with beds for people with the Spanish flu, a poster cautioning against spitting to avoid spreading, and a group of police officers wearing face masks.">
            <a:extLst>
              <a:ext uri="{FF2B5EF4-FFF2-40B4-BE49-F238E27FC236}">
                <a16:creationId xmlns:a16="http://schemas.microsoft.com/office/drawing/2014/main" id="{2988CAC2-76FF-E09C-F805-B16FB3C7C7E1}"/>
              </a:ext>
            </a:extLst>
          </p:cNvPr>
          <p:cNvGrpSpPr/>
          <p:nvPr/>
        </p:nvGrpSpPr>
        <p:grpSpPr>
          <a:xfrm>
            <a:off x="1241534" y="4294557"/>
            <a:ext cx="9148871" cy="2194560"/>
            <a:chOff x="1241534" y="4294557"/>
            <a:chExt cx="9148871" cy="2194560"/>
          </a:xfrm>
        </p:grpSpPr>
        <p:pic>
          <p:nvPicPr>
            <p:cNvPr id="5" name="Picture 4" descr="Black and white photo of hundreds of soldiers laid out on cots in a large open building. Nurses and doctors in white gowns are tending to them.">
              <a:extLst>
                <a:ext uri="{FF2B5EF4-FFF2-40B4-BE49-F238E27FC236}">
                  <a16:creationId xmlns:a16="http://schemas.microsoft.com/office/drawing/2014/main" id="{51003038-25A8-447D-AD0F-4F4C7650278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41534" y="4294557"/>
              <a:ext cx="2926079" cy="2194560"/>
            </a:xfrm>
            <a:prstGeom prst="rect">
              <a:avLst/>
            </a:prstGeom>
            <a:effectLst>
              <a:outerShdw blurRad="50800" dist="38100" dir="2700000" algn="tl" rotWithShape="0">
                <a:prstClr val="black">
                  <a:alpha val="40000"/>
                </a:prstClr>
              </a:outerShdw>
            </a:effectLst>
          </p:spPr>
        </p:pic>
        <p:pic>
          <p:nvPicPr>
            <p:cNvPr id="12" name="Picture 11" descr="A precautionary sign in a Philadelphia Navy Yard reads &quot;Spanish Influenza has endangered the prosecution of the WAR in Europe. There are 1500 cases in the Navy Yard. 30 deaths have already resulted. SPITTING SPREADS SPANISH INFLUENZA. DON'T SPIT.">
              <a:extLst>
                <a:ext uri="{FF2B5EF4-FFF2-40B4-BE49-F238E27FC236}">
                  <a16:creationId xmlns:a16="http://schemas.microsoft.com/office/drawing/2014/main" id="{DD7ACC4B-5D8B-4A56-AC67-8D62268DCF9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96353" y="4294557"/>
              <a:ext cx="3249025" cy="2194560"/>
            </a:xfrm>
            <a:prstGeom prst="rect">
              <a:avLst/>
            </a:prstGeom>
            <a:effectLst>
              <a:outerShdw blurRad="50800" dist="38100" dir="2700000" algn="tl" rotWithShape="0">
                <a:prstClr val="black">
                  <a:alpha val="40000"/>
                </a:prstClr>
              </a:outerShdw>
            </a:effectLst>
          </p:spPr>
        </p:pic>
        <p:pic>
          <p:nvPicPr>
            <p:cNvPr id="14" name="Picture 13" descr="A group of police officers in Seattle wearing white cloth masks to protect from influenza.">
              <a:extLst>
                <a:ext uri="{FF2B5EF4-FFF2-40B4-BE49-F238E27FC236}">
                  <a16:creationId xmlns:a16="http://schemas.microsoft.com/office/drawing/2014/main" id="{E735913A-3185-450E-A6C3-BFD27C6A5A1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647205" y="4294557"/>
              <a:ext cx="2743200" cy="2194560"/>
            </a:xfrm>
            <a:prstGeom prst="rect">
              <a:avLst/>
            </a:prstGeom>
            <a:effectLst>
              <a:outerShdw blurRad="50800" dist="38100" dir="2700000" algn="tl" rotWithShape="0">
                <a:prstClr val="black">
                  <a:alpha val="40000"/>
                </a:prstClr>
              </a:outerShdw>
            </a:effectLst>
          </p:spPr>
        </p:pic>
      </p:grpSp>
      <p:sp>
        <p:nvSpPr>
          <p:cNvPr id="15" name="TextBox 14">
            <a:extLst>
              <a:ext uri="{FF2B5EF4-FFF2-40B4-BE49-F238E27FC236}">
                <a16:creationId xmlns:a16="http://schemas.microsoft.com/office/drawing/2014/main" id="{85782402-C1E5-4B6C-9168-E8EE846DB30F}"/>
              </a:ext>
            </a:extLst>
          </p:cNvPr>
          <p:cNvSpPr txBox="1"/>
          <p:nvPr/>
        </p:nvSpPr>
        <p:spPr>
          <a:xfrm>
            <a:off x="10390405" y="4801690"/>
            <a:ext cx="1464897" cy="923330"/>
          </a:xfrm>
          <a:prstGeom prst="rect">
            <a:avLst/>
          </a:prstGeom>
          <a:noFill/>
        </p:spPr>
        <p:txBody>
          <a:bodyPr wrap="square" rtlCol="0">
            <a:spAutoFit/>
          </a:bodyPr>
          <a:lstStyle/>
          <a:p>
            <a:pPr algn="ctr"/>
            <a:r>
              <a:rPr lang="en-US" dirty="0">
                <a:solidFill>
                  <a:schemeClr val="tx2"/>
                </a:solidFill>
              </a:rPr>
              <a:t>Photos from the 1918 pandemic flu</a:t>
            </a:r>
          </a:p>
        </p:txBody>
      </p:sp>
    </p:spTree>
    <p:extLst>
      <p:ext uri="{BB962C8B-B14F-4D97-AF65-F5344CB8AC3E}">
        <p14:creationId xmlns:p14="http://schemas.microsoft.com/office/powerpoint/2010/main" val="4028045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Pandemic Flu and CDC</a:t>
            </a:r>
          </a:p>
        </p:txBody>
      </p:sp>
      <p:sp>
        <p:nvSpPr>
          <p:cNvPr id="3" name="Content Placeholder 2">
            <a:extLst>
              <a:ext uri="{FF2B5EF4-FFF2-40B4-BE49-F238E27FC236}">
                <a16:creationId xmlns:a16="http://schemas.microsoft.com/office/drawing/2014/main" id="{91DBCE83-BE42-3041-A0C2-BCD0E09E772E}"/>
              </a:ext>
            </a:extLst>
          </p:cNvPr>
          <p:cNvSpPr>
            <a:spLocks noGrp="1"/>
          </p:cNvSpPr>
          <p:nvPr>
            <p:ph sz="half" idx="1"/>
          </p:nvPr>
        </p:nvSpPr>
        <p:spPr>
          <a:xfrm>
            <a:off x="3702653" y="798708"/>
            <a:ext cx="7692177" cy="5830687"/>
          </a:xfrm>
        </p:spPr>
        <p:txBody>
          <a:bodyPr anchor="t">
            <a:normAutofit/>
          </a:bodyPr>
          <a:lstStyle/>
          <a:p>
            <a:r>
              <a:rPr lang="en-US" sz="2600" dirty="0"/>
              <a:t>The World Health Organization (WHO) estimates that preparing for a pandemic costs less than 1% the cost of responding to one</a:t>
            </a:r>
          </a:p>
          <a:p>
            <a:r>
              <a:rPr lang="en-US" sz="2600" dirty="0"/>
              <a:t>Homeland Security Council in 2005 developed the National Strategy for Pandemic Influenza to guide pandemic preparations</a:t>
            </a:r>
          </a:p>
          <a:p>
            <a:r>
              <a:rPr lang="en-US" sz="2600" dirty="0"/>
              <a:t>Focus areas:</a:t>
            </a:r>
          </a:p>
          <a:p>
            <a:pPr lvl="1"/>
            <a:r>
              <a:rPr lang="en-US" sz="2400" dirty="0"/>
              <a:t>Gathering timely flu data</a:t>
            </a:r>
          </a:p>
          <a:p>
            <a:pPr lvl="1"/>
            <a:r>
              <a:rPr lang="en-US" sz="2400" dirty="0"/>
              <a:t>Using nonmedical measures to stop flu</a:t>
            </a:r>
          </a:p>
          <a:p>
            <a:pPr lvl="1"/>
            <a:r>
              <a:rPr lang="en-US" sz="2400" dirty="0"/>
              <a:t>Using medical measures to stop flu</a:t>
            </a:r>
          </a:p>
          <a:p>
            <a:pPr lvl="1"/>
            <a:r>
              <a:rPr lang="en-US" sz="2400" dirty="0"/>
              <a:t>Providing training and equipment to health systems</a:t>
            </a:r>
          </a:p>
          <a:p>
            <a:pPr lvl="1"/>
            <a:r>
              <a:rPr lang="en-US" sz="2400" dirty="0"/>
              <a:t>Improving communication strategies</a:t>
            </a:r>
          </a:p>
          <a:p>
            <a:pPr lvl="1"/>
            <a:r>
              <a:rPr lang="en-US" sz="2400" dirty="0"/>
              <a:t>Expanding research and lab facilities</a:t>
            </a:r>
          </a:p>
          <a:p>
            <a:pPr lvl="1"/>
            <a:r>
              <a:rPr lang="en-US" sz="2400" dirty="0"/>
              <a:t>Planning with international partners</a:t>
            </a:r>
          </a:p>
          <a:p>
            <a:pPr lvl="1"/>
            <a:endParaRPr lang="en-US" sz="2400" dirty="0"/>
          </a:p>
        </p:txBody>
      </p:sp>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83B3023B-8D68-CB4F-8CB6-ECD1FD32B6C0}"/>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81100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 </a:t>
            </a:r>
          </a:p>
        </p:txBody>
      </p: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7609998" cy="5120640"/>
          </a:xfrm>
        </p:spPr>
        <p:txBody>
          <a:bodyPr>
            <a:normAutofit fontScale="92500" lnSpcReduction="20000"/>
          </a:bodyPr>
          <a:lstStyle/>
          <a:p>
            <a:pPr marL="514350" lvl="0" indent="-514350">
              <a:buFont typeface="+mj-lt"/>
              <a:buAutoNum type="arabicPeriod"/>
            </a:pPr>
            <a:r>
              <a:rPr lang="en-US" sz="2800" dirty="0"/>
              <a:t>The World Health Organization monitors which influenza viruses are currently circulating to make vaccines that protect against those specific viruses. Sometimes the vaccines are not a good match to the outbreaks. What do you think that means for the immunity of the population? How will it affect cases and deaths?</a:t>
            </a:r>
          </a:p>
          <a:p>
            <a:pPr marL="514350" lvl="0" indent="-514350">
              <a:buFont typeface="+mj-lt"/>
              <a:buAutoNum type="arabicPeriod"/>
            </a:pPr>
            <a:r>
              <a:rPr lang="en-US" sz="2800" dirty="0"/>
              <a:t>In recent pandemics, the World Health Organization has opted for more generic names for diseases and infectious agents rather than the typical place-based options. Rather than calling it Spanish flu, 1918 pandemic flu is generally used. Why is this change important from a social equality perspective? </a:t>
            </a:r>
          </a:p>
          <a:p>
            <a:pPr marL="514350" lvl="0" indent="-514350">
              <a:buFont typeface="+mj-lt"/>
              <a:buAutoNum type="arabicPeriod"/>
            </a:pPr>
            <a:r>
              <a:rPr lang="en-US" sz="2800" dirty="0"/>
              <a:t>How has our experience with pandemic flu helped us to prepare for the COVID-19 pandemic? </a:t>
            </a:r>
            <a:endParaRPr lang="en-US" sz="2800" i="1" dirty="0"/>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08420" y="3059458"/>
            <a:ext cx="766437" cy="729940"/>
          </a:xfrm>
          <a:prstGeom prst="rect">
            <a:avLst/>
          </a:prstGeom>
        </p:spPr>
      </p:pic>
      <p:pic>
        <p:nvPicPr>
          <p:cNvPr id="9" name="Picture 8">
            <a:extLst>
              <a:ext uri="{FF2B5EF4-FFF2-40B4-BE49-F238E27FC236}">
                <a16:creationId xmlns:a16="http://schemas.microsoft.com/office/drawing/2014/main" id="{561EE841-FD01-044A-91AD-DD45425D0D1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0" name="Picture 9">
            <a:extLst>
              <a:ext uri="{FF2B5EF4-FFF2-40B4-BE49-F238E27FC236}">
                <a16:creationId xmlns:a16="http://schemas.microsoft.com/office/drawing/2014/main" id="{6897CE92-5DDB-764C-A2ED-AE98E24779AE}"/>
              </a:ext>
              <a:ext uri="{C183D7F6-B498-43B3-948B-1728B52AA6E4}">
                <adec:decorative xmlns:adec="http://schemas.microsoft.com/office/drawing/2017/decorative" val="1"/>
              </a:ext>
            </a:extLst>
          </p:cNvPr>
          <p:cNvPicPr>
            <a:picLocks noChangeAspect="1"/>
          </p:cNvPicPr>
          <p:nvPr/>
        </p:nvPicPr>
        <p:blipFill>
          <a:blip r:embed="rId5" cstate="screen">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790243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4D852-06A4-F74E-90C9-31B2FF1B11AE}"/>
              </a:ext>
            </a:extLst>
          </p:cNvPr>
          <p:cNvSpPr>
            <a:spLocks noGrp="1"/>
          </p:cNvSpPr>
          <p:nvPr>
            <p:ph type="title"/>
          </p:nvPr>
        </p:nvSpPr>
        <p:spPr/>
        <p:txBody>
          <a:bodyPr/>
          <a:lstStyle/>
          <a:p>
            <a:r>
              <a:rPr lang="en-US" dirty="0"/>
              <a:t>From the Expert</a:t>
            </a:r>
          </a:p>
        </p:txBody>
      </p:sp>
      <p:pic>
        <p:nvPicPr>
          <p:cNvPr id="5" name="Online Media 4" descr="Screen capture showing a clip from the “1918 Pandemic Partner Webinar” video on YouTube.">
            <a:hlinkClick r:id="" action="ppaction://media"/>
            <a:extLst>
              <a:ext uri="{FF2B5EF4-FFF2-40B4-BE49-F238E27FC236}">
                <a16:creationId xmlns:a16="http://schemas.microsoft.com/office/drawing/2014/main" id="{1D8EEC9D-D8D0-4E7C-9F2D-315811734120}"/>
              </a:ext>
            </a:extLst>
          </p:cNvPr>
          <p:cNvPicPr>
            <a:picLocks noRot="1" noChangeAspect="1"/>
          </p:cNvPicPr>
          <p:nvPr>
            <a:videoFile r:link="rId1"/>
          </p:nvPr>
        </p:nvPicPr>
        <p:blipFill>
          <a:blip r:embed="rId4"/>
          <a:stretch>
            <a:fillRect/>
          </a:stretch>
        </p:blipFill>
        <p:spPr>
          <a:xfrm>
            <a:off x="4665692" y="1137309"/>
            <a:ext cx="6955692" cy="3929966"/>
          </a:xfrm>
          <a:prstGeom prst="rect">
            <a:avLst/>
          </a:prstGeom>
        </p:spPr>
      </p:pic>
      <p:sp>
        <p:nvSpPr>
          <p:cNvPr id="3" name="Content Placeholder 2">
            <a:extLst>
              <a:ext uri="{FF2B5EF4-FFF2-40B4-BE49-F238E27FC236}">
                <a16:creationId xmlns:a16="http://schemas.microsoft.com/office/drawing/2014/main" id="{43D02A1D-A84C-854C-84AF-BD3D44625E11}"/>
              </a:ext>
            </a:extLst>
          </p:cNvPr>
          <p:cNvSpPr>
            <a:spLocks noGrp="1"/>
          </p:cNvSpPr>
          <p:nvPr>
            <p:ph idx="1"/>
          </p:nvPr>
        </p:nvSpPr>
        <p:spPr>
          <a:xfrm>
            <a:off x="8063718" y="5067275"/>
            <a:ext cx="3557666" cy="468368"/>
          </a:xfrm>
        </p:spPr>
        <p:txBody>
          <a:bodyPr>
            <a:noAutofit/>
          </a:bodyPr>
          <a:lstStyle/>
          <a:p>
            <a:pPr marL="0" indent="0">
              <a:buNone/>
            </a:pPr>
            <a:r>
              <a:rPr lang="en-US" sz="1800" u="sng"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hlinkClick r:id="rId5"/>
              </a:rPr>
              <a:t>https://youtu.be/4czg3aKmfXs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t>
            </a:r>
            <a:endParaRPr lang="en-US" dirty="0">
              <a:solidFill>
                <a:schemeClr val="tx1"/>
              </a:solidFill>
            </a:endParaRPr>
          </a:p>
        </p:txBody>
      </p:sp>
      <p:pic>
        <p:nvPicPr>
          <p:cNvPr id="7" name="Picture 6">
            <a:extLst>
              <a:ext uri="{FF2B5EF4-FFF2-40B4-BE49-F238E27FC236}">
                <a16:creationId xmlns:a16="http://schemas.microsoft.com/office/drawing/2014/main" id="{C9CF23AF-1930-AC4B-9709-7305AF4D8668}"/>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8" name="Picture 7">
            <a:extLst>
              <a:ext uri="{FF2B5EF4-FFF2-40B4-BE49-F238E27FC236}">
                <a16:creationId xmlns:a16="http://schemas.microsoft.com/office/drawing/2014/main" id="{B1630A0B-8058-4747-B596-808E62C67BAB}"/>
              </a:ext>
              <a:ext uri="{C183D7F6-B498-43B3-948B-1728B52AA6E4}">
                <adec:decorative xmlns:adec="http://schemas.microsoft.com/office/drawing/2017/decorative" val="1"/>
              </a:ext>
            </a:extLst>
          </p:cNvPr>
          <p:cNvPicPr>
            <a:picLocks noChangeAspect="1"/>
          </p:cNvPicPr>
          <p:nvPr/>
        </p:nvPicPr>
        <p:blipFill>
          <a:blip r:embed="rId7" cstate="screen">
            <a:alphaModFix/>
            <a:extLst>
              <a:ext uri="{BEBA8EAE-BF5A-486C-A8C5-ECC9F3942E4B}">
                <a14:imgProps xmlns:a14="http://schemas.microsoft.com/office/drawing/2010/main">
                  <a14:imgLayer r:embed="rId8">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94704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  </a:t>
            </a:r>
          </a:p>
        </p:txBody>
      </p: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7595220" cy="5120640"/>
          </a:xfrm>
        </p:spPr>
        <p:txBody>
          <a:bodyPr>
            <a:normAutofit lnSpcReduction="10000"/>
          </a:bodyPr>
          <a:lstStyle/>
          <a:p>
            <a:pPr marL="514350" lvl="0" indent="-514350">
              <a:buFont typeface="+mj-lt"/>
              <a:buAutoNum type="arabicPeriod"/>
            </a:pPr>
            <a:r>
              <a:rPr lang="en-US" sz="2800" dirty="0"/>
              <a:t>What are some other </a:t>
            </a:r>
            <a:r>
              <a:rPr lang="en-US" sz="2800" b="1" dirty="0"/>
              <a:t>pandemics</a:t>
            </a:r>
            <a:r>
              <a:rPr lang="en-US" sz="2800" dirty="0"/>
              <a:t> that occurred before the 1900’s that you’ve learned about in the past? How did they change history?</a:t>
            </a:r>
          </a:p>
          <a:p>
            <a:pPr marL="514350" lvl="0" indent="-514350">
              <a:buFont typeface="+mj-lt"/>
              <a:buAutoNum type="arabicPeriod"/>
            </a:pPr>
            <a:r>
              <a:rPr lang="en-US" sz="2800" dirty="0"/>
              <a:t>Should epidemiologists consider anything other than direct health effects when responding to </a:t>
            </a:r>
            <a:r>
              <a:rPr lang="en-US" sz="2800" b="1" dirty="0"/>
              <a:t>pandemics</a:t>
            </a:r>
            <a:r>
              <a:rPr lang="en-US" sz="2800" dirty="0"/>
              <a:t>? For instance, if a quarantine due to disease exposure is going to cause someone to lose their job or house, should that be considered?</a:t>
            </a:r>
          </a:p>
          <a:p>
            <a:pPr marL="514350" lvl="0" indent="-514350">
              <a:buFont typeface="+mj-lt"/>
              <a:buAutoNum type="arabicPeriod"/>
            </a:pPr>
            <a:r>
              <a:rPr lang="en-US" sz="2800" dirty="0"/>
              <a:t>The response to COVID-19 in the United States was slow at first, due to political divisions. Do you think that </a:t>
            </a:r>
            <a:r>
              <a:rPr lang="en-US" sz="2800" b="1" dirty="0"/>
              <a:t>pandemics</a:t>
            </a:r>
            <a:r>
              <a:rPr lang="en-US" sz="2800" dirty="0"/>
              <a:t> are always inherently political? Why or why not?</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08420" y="3059458"/>
            <a:ext cx="766437" cy="729940"/>
          </a:xfrm>
          <a:prstGeom prst="rect">
            <a:avLst/>
          </a:prstGeom>
        </p:spPr>
      </p:pic>
      <p:pic>
        <p:nvPicPr>
          <p:cNvPr id="9" name="Picture 8">
            <a:extLst>
              <a:ext uri="{FF2B5EF4-FFF2-40B4-BE49-F238E27FC236}">
                <a16:creationId xmlns:a16="http://schemas.microsoft.com/office/drawing/2014/main" id="{D6008319-3C76-7643-B8F2-37DBD2CBDE7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0" name="Picture 9">
            <a:extLst>
              <a:ext uri="{FF2B5EF4-FFF2-40B4-BE49-F238E27FC236}">
                <a16:creationId xmlns:a16="http://schemas.microsoft.com/office/drawing/2014/main" id="{172C4605-7FC4-064F-BF42-0079AC32D2DD}"/>
              </a:ext>
              <a:ext uri="{C183D7F6-B498-43B3-948B-1728B52AA6E4}">
                <adec:decorative xmlns:adec="http://schemas.microsoft.com/office/drawing/2017/decorative" val="1"/>
              </a:ext>
            </a:extLst>
          </p:cNvPr>
          <p:cNvPicPr>
            <a:picLocks noChangeAspect="1"/>
          </p:cNvPicPr>
          <p:nvPr/>
        </p:nvPicPr>
        <p:blipFill>
          <a:blip r:embed="rId5" cstate="screen">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23831669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5c1fcb88-6598-47af-8e79-705c90a48c47"/>
  <p:tag name="TPVERSION" val="8"/>
  <p:tag name="TPFULLVERSION" val="8.9.2.12"/>
  <p:tag name="PPTVERSION" val="16"/>
  <p:tag name="TPOS" val="2"/>
  <p:tag name="TPLASTSAVEVERSION" val="6.4 PC"/>
</p:tagLst>
</file>

<file path=ppt/theme/theme1.xml><?xml version="1.0" encoding="utf-8"?>
<a:theme xmlns:a="http://schemas.openxmlformats.org/drawingml/2006/main" name="Frame">
  <a:themeElements>
    <a:clrScheme name="CDC Museum colors">
      <a:dk1>
        <a:srgbClr val="000000"/>
      </a:dk1>
      <a:lt1>
        <a:srgbClr val="FFFFFF"/>
      </a:lt1>
      <a:dk2>
        <a:srgbClr val="545454"/>
      </a:dk2>
      <a:lt2>
        <a:srgbClr val="BFBFBF"/>
      </a:lt2>
      <a:accent1>
        <a:srgbClr val="00957C"/>
      </a:accent1>
      <a:accent2>
        <a:srgbClr val="FDB913"/>
      </a:accent2>
      <a:accent3>
        <a:srgbClr val="FFDC11"/>
      </a:accent3>
      <a:accent4>
        <a:srgbClr val="F15927"/>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55EAC6ABEDA34FAE9CF6A34DAC2F14" ma:contentTypeVersion="2" ma:contentTypeDescription="Create a new document." ma:contentTypeScope="" ma:versionID="b5ea7a3ff8b2de2c57ec7bc5ee36f267">
  <xsd:schema xmlns:xsd="http://www.w3.org/2001/XMLSchema" xmlns:xs="http://www.w3.org/2001/XMLSchema" xmlns:p="http://schemas.microsoft.com/office/2006/metadata/properties" xmlns:ns3="5209fd75-7a81-4168-b980-79f8c369b5ef" targetNamespace="http://schemas.microsoft.com/office/2006/metadata/properties" ma:root="true" ma:fieldsID="03fec3d55c1cf020c36dcc482f56f43b" ns3:_="">
    <xsd:import namespace="5209fd75-7a81-4168-b980-79f8c369b5e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9fd75-7a81-4168-b980-79f8c369b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00CEF0-DBFE-44FD-88A6-8111455294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09fd75-7a81-4168-b980-79f8c369b5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DDCBDF-21DA-465A-B361-B8DF177941CC}">
  <ds:schemaRefs>
    <ds:schemaRef ds:uri="http://schemas.microsoft.com/sharepoint/v3/contenttype/forms"/>
  </ds:schemaRefs>
</ds:datastoreItem>
</file>

<file path=customXml/itemProps3.xml><?xml version="1.0" encoding="utf-8"?>
<ds:datastoreItem xmlns:ds="http://schemas.openxmlformats.org/officeDocument/2006/customXml" ds:itemID="{C0531BD6-B922-454C-A433-0744AFF32838}">
  <ds:schemaRefs>
    <ds:schemaRef ds:uri="http://purl.org/dc/dcmitype/"/>
    <ds:schemaRef ds:uri="http://schemas.microsoft.com/office/2006/documentManagement/types"/>
    <ds:schemaRef ds:uri="5209fd75-7a81-4168-b980-79f8c369b5ef"/>
    <ds:schemaRef ds:uri="http://purl.org/dc/elements/1.1/"/>
    <ds:schemaRef ds:uri="http://purl.org/dc/term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2142</TotalTime>
  <Words>4721</Words>
  <Application>Microsoft Office PowerPoint</Application>
  <PresentationFormat>Widescreen</PresentationFormat>
  <Paragraphs>215</Paragraphs>
  <Slides>15</Slides>
  <Notes>15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Century Gothic</vt:lpstr>
      <vt:lpstr>Corbel</vt:lpstr>
      <vt:lpstr>Open Sans</vt:lpstr>
      <vt:lpstr>Wingdings 2</vt:lpstr>
      <vt:lpstr>Frame</vt:lpstr>
      <vt:lpstr>Pandemic Flu</vt:lpstr>
      <vt:lpstr>Terms to Know</vt:lpstr>
      <vt:lpstr>Understanding Flu</vt:lpstr>
      <vt:lpstr>Think About It</vt:lpstr>
      <vt:lpstr>Pandemic Flu and  CDC</vt:lpstr>
      <vt:lpstr>Pandemic Flu and CDC</vt:lpstr>
      <vt:lpstr>Think About It </vt:lpstr>
      <vt:lpstr>From the Expert</vt:lpstr>
      <vt:lpstr>Think About It  </vt:lpstr>
      <vt:lpstr>Give it a Try</vt:lpstr>
      <vt:lpstr>Use the  Public Health Approach</vt:lpstr>
      <vt:lpstr>Give it a Try </vt:lpstr>
      <vt:lpstr>Give it a Try  </vt:lpstr>
      <vt:lpstr>Give it a Try   </vt:lpstr>
      <vt:lpstr>Questions?</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from Pandemic Flu</dc:title>
  <dc:creator>CDC Museum Public Health Academy</dc:creator>
  <cp:lastModifiedBy>Domby, Emma (CDC/IOD/OC) (CTR)</cp:lastModifiedBy>
  <cp:revision>3</cp:revision>
  <cp:lastPrinted>2021-09-03T14:53:05Z</cp:lastPrinted>
  <dcterms:created xsi:type="dcterms:W3CDTF">2021-01-13T22:46:39Z</dcterms:created>
  <dcterms:modified xsi:type="dcterms:W3CDTF">2024-12-23T20:17:41Z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2021-01-15T14:28:02Z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89cd389e-e232-47cc-9642-6b817dfcbe1a</vt:lpwstr>
  </property>
  <property fmtid="{D5CDD505-2E9C-101B-9397-08002B2CF9AE}" pid="8" name="MSIP_Label_8af03ff0-41c5-4c41-b55e-fabb8fae94be_ContentBits">
    <vt:lpwstr>0</vt:lpwstr>
  </property>
  <property fmtid="{D5CDD505-2E9C-101B-9397-08002B2CF9AE}" pid="9" name="ContentTypeId">
    <vt:lpwstr>0x010100C355EAC6ABEDA34FAE9CF6A34DAC2F14</vt:lpwstr>
  </property>
</Properties>
</file>