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20"/>
  </p:notesMasterIdLst>
  <p:sldIdLst>
    <p:sldId id="301" r:id="rId5"/>
    <p:sldId id="322" r:id="rId6"/>
    <p:sldId id="555" r:id="rId7"/>
    <p:sldId id="609" r:id="rId8"/>
    <p:sldId id="261" r:id="rId9"/>
    <p:sldId id="605" r:id="rId10"/>
    <p:sldId id="612" r:id="rId11"/>
    <p:sldId id="582" r:id="rId12"/>
    <p:sldId id="514" r:id="rId13"/>
    <p:sldId id="578" r:id="rId14"/>
    <p:sldId id="260" r:id="rId15"/>
    <p:sldId id="611" r:id="rId16"/>
    <p:sldId id="610" r:id="rId17"/>
    <p:sldId id="324" r:id="rId18"/>
    <p:sldId id="321" r:id="rId19"/>
  </p:sldIdLst>
  <p:sldSz cx="12192000" cy="6858000"/>
  <p:notesSz cx="6858000" cy="9144000"/>
  <p:custDataLst>
    <p:tags r:id="rId21"/>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Wilson, Katie (CDC/DDID/NCEZID/DHQP)" initials="W(" lastIdx="0" clrIdx="1"/>
  <p:cmAuthor id="1" name="Marilyn Ponder" initials="MP" lastIdx="0" clrIdx="2"/>
  <p:cmAuthor id="2" name="AB" initials="A.B." lastIdx="1" clrIdx="3">
    <p:extLst>
      <p:ext uri="{19B8F6BF-5375-455C-9EA6-DF929625EA0E}">
        <p15:presenceInfo xmlns:p15="http://schemas.microsoft.com/office/powerpoint/2012/main" userId="AB"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017E12-44D2-40A1-9F0B-6AA556C8E991}" v="9" dt="2026-07-01T12:49:52.3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02" autoAdjust="0"/>
    <p:restoredTop sz="69975" autoAdjust="0"/>
  </p:normalViewPr>
  <p:slideViewPr>
    <p:cSldViewPr snapToGrid="0">
      <p:cViewPr varScale="1">
        <p:scale>
          <a:sx n="79" d="100"/>
          <a:sy n="79" d="100"/>
        </p:scale>
        <p:origin x="1410" y="84"/>
      </p:cViewPr>
      <p:guideLst/>
    </p:cSldViewPr>
  </p:slideViewPr>
  <p:outlineViewPr>
    <p:cViewPr>
      <p:scale>
        <a:sx n="33" d="100"/>
        <a:sy n="33" d="100"/>
      </p:scale>
      <p:origin x="0" y="-201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modSld">
      <pc:chgData name="hty hty" userId="75bf7606ac6bfdc8" providerId="LiveId" clId="{79167C53-50A3-48CF-96D9-4AA2F8C244DE}" dt="2026-07-01T12:49:52.747" v="79" actId="20577"/>
      <pc:docMkLst>
        <pc:docMk/>
      </pc:docMkLst>
      <pc:sldChg chg="modSp mod modNotesTx">
        <pc:chgData name="hty hty" userId="75bf7606ac6bfdc8" providerId="LiveId" clId="{79167C53-50A3-48CF-96D9-4AA2F8C244DE}" dt="2026-07-01T12:47:50.460" v="45" actId="20577"/>
        <pc:sldMkLst>
          <pc:docMk/>
          <pc:sldMk cId="2017858724" sldId="301"/>
        </pc:sldMkLst>
        <pc:spChg chg="mod">
          <ac:chgData name="hty hty" userId="75bf7606ac6bfdc8" providerId="LiveId" clId="{79167C53-50A3-48CF-96D9-4AA2F8C244DE}" dt="2026-07-01T12:47:28.118" v="33" actId="20577"/>
          <ac:spMkLst>
            <pc:docMk/>
            <pc:sldMk cId="2017858724" sldId="301"/>
            <ac:spMk id="8" creationId="{6D511E7A-2FA1-1AB1-CF2B-F7F676FDC814}"/>
          </ac:spMkLst>
        </pc:spChg>
      </pc:sldChg>
      <pc:sldChg chg="modSp">
        <pc:chgData name="hty hty" userId="75bf7606ac6bfdc8" providerId="LiveId" clId="{79167C53-50A3-48CF-96D9-4AA2F8C244DE}" dt="2026-07-01T12:47:59.516" v="46"/>
        <pc:sldMkLst>
          <pc:docMk/>
          <pc:sldMk cId="1738108300" sldId="322"/>
        </pc:sldMkLst>
        <pc:spChg chg="mod">
          <ac:chgData name="hty hty" userId="75bf7606ac6bfdc8" providerId="LiveId" clId="{79167C53-50A3-48CF-96D9-4AA2F8C244DE}" dt="2026-07-01T12:47:59.516" v="46"/>
          <ac:spMkLst>
            <pc:docMk/>
            <pc:sldMk cId="1738108300" sldId="322"/>
            <ac:spMk id="3" creationId="{00000000-0000-0000-0000-000000000000}"/>
          </ac:spMkLst>
        </pc:spChg>
      </pc:sldChg>
      <pc:sldChg chg="modSp modNotesTx">
        <pc:chgData name="hty hty" userId="75bf7606ac6bfdc8" providerId="LiveId" clId="{79167C53-50A3-48CF-96D9-4AA2F8C244DE}" dt="2026-07-01T12:49:52.747" v="79" actId="20577"/>
        <pc:sldMkLst>
          <pc:docMk/>
          <pc:sldMk cId="3308319090" sldId="324"/>
        </pc:sldMkLst>
        <pc:spChg chg="mod">
          <ac:chgData name="hty hty" userId="75bf7606ac6bfdc8" providerId="LiveId" clId="{79167C53-50A3-48CF-96D9-4AA2F8C244DE}" dt="2026-07-01T12:49:45.056" v="76" actId="20577"/>
          <ac:spMkLst>
            <pc:docMk/>
            <pc:sldMk cId="3308319090" sldId="324"/>
            <ac:spMk id="2" creationId="{9B8CD31D-E6AE-E274-5476-D14B0F150AE1}"/>
          </ac:spMkLst>
        </pc:spChg>
      </pc:sldChg>
      <pc:sldChg chg="modNotesTx">
        <pc:chgData name="hty hty" userId="75bf7606ac6bfdc8" providerId="LiveId" clId="{79167C53-50A3-48CF-96D9-4AA2F8C244DE}" dt="2026-07-01T12:49:13.845" v="73" actId="20577"/>
        <pc:sldMkLst>
          <pc:docMk/>
          <pc:sldMk cId="1270342705" sldId="578"/>
        </pc:sldMkLst>
      </pc:sldChg>
      <pc:sldChg chg="modNotesTx">
        <pc:chgData name="hty hty" userId="75bf7606ac6bfdc8" providerId="LiveId" clId="{79167C53-50A3-48CF-96D9-4AA2F8C244DE}" dt="2026-07-01T12:48:45.772" v="64" actId="20577"/>
        <pc:sldMkLst>
          <pc:docMk/>
          <pc:sldMk cId="1594378933" sldId="605"/>
        </pc:sldMkLst>
      </pc:sldChg>
      <pc:sldChg chg="modNotesTx">
        <pc:chgData name="hty hty" userId="75bf7606ac6bfdc8" providerId="LiveId" clId="{79167C53-50A3-48CF-96D9-4AA2F8C244DE}" dt="2026-07-01T12:49:31.047" v="74" actId="20577"/>
        <pc:sldMkLst>
          <pc:docMk/>
          <pc:sldMk cId="2961227421" sldId="6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38B311-536F-4FFA-84F5-90236787C321}"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29AEC2-E2B1-4B06-9359-EA37D4D9CA20}" type="slidenum">
              <a:rPr lang="en-US" smtClean="0"/>
              <a:t>‹#›</a:t>
            </a:fld>
            <a:endParaRPr lang="en-US"/>
          </a:p>
        </p:txBody>
      </p:sp>
    </p:spTree>
    <p:extLst>
      <p:ext uri="{BB962C8B-B14F-4D97-AF65-F5344CB8AC3E}">
        <p14:creationId xmlns:p14="http://schemas.microsoft.com/office/powerpoint/2010/main" val="1467650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phil.cdc.gov/Details.aspx?pid=18427"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Public visé : cette présentation porte sur ce que le </a:t>
            </a:r>
            <a:r>
              <a:rPr lang="fr-FR" sz="1200" b="1" i="1" u="none" strike="noStrike" cap="none" baseline="0" dirty="0">
                <a:solidFill>
                  <a:srgbClr val="000000"/>
                </a:solidFill>
                <a:effectLst/>
                <a:uFill>
                  <a:solidFill>
                    <a:prstClr val="black">
                      <a:alpha val="0"/>
                    </a:prstClr>
                  </a:solidFill>
                </a:uFill>
                <a:latin typeface="Calibri"/>
                <a:ea typeface="Calibri" panose="020F0502020204030204"/>
                <a:cs typeface="Calibri"/>
              </a:rPr>
              <a:t>personnel de gestion des établissements </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doit savoir sur la mise en place de stations d’hygiène des mains au sein de leurs établissements dans le cadre </a:t>
            </a:r>
            <a:r>
              <a:rPr lang="fr-FR" sz="1200" i="1" dirty="0">
                <a:solidFill>
                  <a:srgbClr val="000000"/>
                </a:solidFill>
                <a:uFill>
                  <a:solidFill>
                    <a:prstClr val="black">
                      <a:alpha val="0"/>
                    </a:prstClr>
                  </a:solidFill>
                </a:uFill>
                <a:latin typeface="+mn-lt"/>
                <a:ea typeface="+mn-ea"/>
                <a:cs typeface="Calibri"/>
              </a:rPr>
              <a:t>d’Ebola ou de Marburg</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Pour obtenir des informations sur la façon de procéder à l’hygiène des mains, consultez la diapositive 5 du jeu de diapositives destiné aux PS – Hygiène des mains.</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ci-dessous en conséquence.</a:t>
            </a:r>
          </a:p>
          <a:p>
            <a:endParaRPr lang="en-US" sz="1200" kern="1200" dirty="0">
              <a:solidFill>
                <a:schemeClr val="tx1"/>
              </a:solidFill>
              <a:effectLst/>
              <a:latin typeface="+mn-lt"/>
              <a:ea typeface="+mn-ea"/>
              <a:cs typeface="+mn-cs"/>
            </a:endParaRP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Bienvenue ! Aujourd’hui, nous traiterons de la facilitation de l’hygiène des mains au sein des établissements de santé où vous travaillez dans le cadre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par la mise en place de stations d’hygiène des mains.</a:t>
            </a:r>
          </a:p>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a:t>
            </a:fld>
            <a:endParaRPr lang="en-US" altLang="en-US">
              <a:latin typeface="Calibri" panose="020F0502020204030204" pitchFamily="34" charset="0"/>
            </a:endParaRPr>
          </a:p>
        </p:txBody>
      </p:sp>
    </p:spTree>
    <p:extLst>
      <p:ext uri="{BB962C8B-B14F-4D97-AF65-F5344CB8AC3E}">
        <p14:creationId xmlns:p14="http://schemas.microsoft.com/office/powerpoint/2010/main" val="3554512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24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Maintenant, parlons de l’utilisation du chlore pour l’hygiène des mains. Le chlore n’est pas recommandé pour l’hygiène des mains. Toutefois, en l’absence de tout autre produit d’hygiène des mains, il peut être utilisé comme solution provisoire. S’il est utilisé, le chlore doit être de l’hypochlorite de sodium à 500 ppm ; en d’autres termes, il doit avoir une concentration de 0,05 %, parce qu’il s’agit de la concentration nécessaire pour tuer certains types de virus, notamment Ebola ou Marburg, sur les mains.</a:t>
            </a:r>
          </a:p>
          <a:p>
            <a:endParaRPr lang="en-US" sz="2400" baseline="0" dirty="0"/>
          </a:p>
          <a:p>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chlore n’est pas toujours le même. Il existe différentes concentrations et différentes formulations, et la façon dont le produit est dilué a son importance. Les personnes qui s’occupent de la dilution doivent s’assurer qu’elle soit effectuée correctement : la concentration ne doit pas être trop forte (risque de blessure aux mains) ou trop faible (sans quoi le chlore pourrait s’avérer inutile).</a:t>
            </a:r>
          </a:p>
          <a:p>
            <a:endParaRPr lang="en-US" sz="2400" baseline="0" dirty="0"/>
          </a:p>
          <a:p>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Le chlore n'est pas non plus idéal car il doit être préparé quotidiennement, perd de sa force avec le temps et doit être protégé de la lumière : vous le verrez souvent dans des seaux couverts.</a:t>
            </a:r>
          </a:p>
          <a:p>
            <a:endParaRPr lang="en-US" sz="2400" baseline="0" dirty="0"/>
          </a:p>
          <a:p>
            <a:r>
              <a:rPr lang="fr-FR" sz="24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Encore une fois, le chlore n’est qu’une solution provisoire jusqu’à ce que l’établissement puisse collaborer avec des chaînes d’approvisionnement pour obtenir du savon et de l’eau ou une solution hydroalcoolique pour les mains si possible.</a:t>
            </a:r>
            <a:endParaRPr lang="en-US" sz="2400" dirty="0"/>
          </a:p>
          <a:p>
            <a:endParaRPr lang="en-US" dirty="0"/>
          </a:p>
        </p:txBody>
      </p:sp>
      <p:sp>
        <p:nvSpPr>
          <p:cNvPr id="4" name="Slide Number Placeholder 3"/>
          <p:cNvSpPr>
            <a:spLocks noGrp="1"/>
          </p:cNvSpPr>
          <p:nvPr>
            <p:ph type="sldNum" sz="quarter" idx="5"/>
          </p:nvPr>
        </p:nvSpPr>
        <p:spPr/>
        <p:txBody>
          <a:bodyPr/>
          <a:lstStyle/>
          <a:p>
            <a:fld id="{7829AEC2-E2B1-4B06-9359-EA37D4D9CA20}" type="slidenum">
              <a:rPr lang="en-US" smtClean="0"/>
              <a:t>10</a:t>
            </a:fld>
            <a:endParaRPr lang="en-US"/>
          </a:p>
        </p:txBody>
      </p:sp>
    </p:spTree>
    <p:extLst>
      <p:ext uri="{BB962C8B-B14F-4D97-AF65-F5344CB8AC3E}">
        <p14:creationId xmlns:p14="http://schemas.microsoft.com/office/powerpoint/2010/main" val="231472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En cas d'utilisation de savon et d’eau ou de chlore pour l’hygiène des mains, vous devrez tenir compte de quelques éléments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D’abord, les distributeurs prévus doivent permettre aux gens de fermer le robinet sans se contaminer les mains.</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Si possible, des serviettes à usage unique doivent être prévues pour le séchage des mains parce que les serviettes partagées peuvent être contaminées.</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Enfin, les seaux doivent rester bien remplis. Il doit s’agir d’une tâche officielle soutenue par votre établissement.</a:t>
            </a:r>
          </a:p>
          <a:p>
            <a:endParaRPr lang="en-US"/>
          </a:p>
        </p:txBody>
      </p:sp>
      <p:sp>
        <p:nvSpPr>
          <p:cNvPr id="4" name="Slide Number Placeholder 3"/>
          <p:cNvSpPr>
            <a:spLocks noGrp="1"/>
          </p:cNvSpPr>
          <p:nvPr>
            <p:ph type="sldNum" sz="quarter" idx="5"/>
          </p:nvPr>
        </p:nvSpPr>
        <p:spPr/>
        <p:txBody>
          <a:bodyPr/>
          <a:lstStyle/>
          <a:p>
            <a:fld id="{7829AEC2-E2B1-4B06-9359-EA37D4D9CA20}" type="slidenum">
              <a:rPr lang="en-US" smtClean="0"/>
              <a:t>11</a:t>
            </a:fld>
            <a:endParaRPr lang="en-US"/>
          </a:p>
        </p:txBody>
      </p:sp>
    </p:spTree>
    <p:extLst>
      <p:ext uri="{BB962C8B-B14F-4D97-AF65-F5344CB8AC3E}">
        <p14:creationId xmlns:p14="http://schemas.microsoft.com/office/powerpoint/2010/main" val="2307098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Quel que soit le type de station d’hygiène des mains prévu, des stations seront nécessaires pour une utilisation aux entrées de l’établissement, dans les zones de dépistage, les zones de port et de retrait de l’EPI, les zones d’isolement et les autres zones de soins des patients.  La mise à disposition de stations d’hygiène dans plusieurs zones peut encourager une utilisation fréquente.</a:t>
            </a:r>
          </a:p>
          <a:p>
            <a:endParaRPr lang="en-US"/>
          </a:p>
        </p:txBody>
      </p:sp>
      <p:sp>
        <p:nvSpPr>
          <p:cNvPr id="4" name="Slide Number Placeholder 3"/>
          <p:cNvSpPr>
            <a:spLocks noGrp="1"/>
          </p:cNvSpPr>
          <p:nvPr>
            <p:ph type="sldNum" sz="quarter" idx="5"/>
          </p:nvPr>
        </p:nvSpPr>
        <p:spPr/>
        <p:txBody>
          <a:bodyPr/>
          <a:lstStyle/>
          <a:p>
            <a:fld id="{7829AEC2-E2B1-4B06-9359-EA37D4D9CA20}" type="slidenum">
              <a:rPr lang="en-US" smtClean="0"/>
              <a:t>12</a:t>
            </a:fld>
            <a:endParaRPr lang="en-US"/>
          </a:p>
        </p:txBody>
      </p:sp>
    </p:spTree>
    <p:extLst>
      <p:ext uri="{BB962C8B-B14F-4D97-AF65-F5344CB8AC3E}">
        <p14:creationId xmlns:p14="http://schemas.microsoft.com/office/powerpoint/2010/main" val="32269214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Réflexion: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Personnalisation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Maintenant que nous avons parlé de la facilitation de l’hygiène des mains pendant une flambée </a:t>
            </a:r>
            <a:r>
              <a:rPr lang="fr-FR" sz="1200" dirty="0">
                <a:solidFill>
                  <a:srgbClr val="000000"/>
                </a:solidFill>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je voudrais vous inviter à réfléchir à nouveau sur </a:t>
            </a:r>
            <a:r>
              <a:rPr lang="fr-FR" sz="1200" b="0" i="0" u="none" strike="noStrike" cap="none" baseline="0" dirty="0" err="1">
                <a:solidFill>
                  <a:srgbClr val="000000"/>
                </a:solidFill>
                <a:effectLst/>
                <a:uFill>
                  <a:solidFill>
                    <a:prstClr val="black">
                      <a:alpha val="0"/>
                    </a:prstClr>
                  </a:solidFill>
                </a:uFill>
                <a:latin typeface="Calibri"/>
                <a:ea typeface="Calibri" panose="020F0502020204030204"/>
                <a:cs typeface="Calibri"/>
              </a:rPr>
              <a:t>Ie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ou les établissement(s) où vous travaillez. Sur la base de ce que vous avez appris aujourd’hui, pouvez-vous citer quelques bonnes pratiques de votre établissement visant à faciliter l’hygiène des mains ? Quelles sont deux choses que votre établissement pourrait faire différemment pour mieux faciliter l’hygiène des mains ? Je vous donnerai quelques minutes pour discuter de vos réponses/les rédiger.</a:t>
            </a:r>
          </a:p>
          <a:p>
            <a:endParaRPr lang="en-US" i="1" dirty="0"/>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[Donnez aux participants plusieurs minutes pour discuter en petits groupes ou pour rédiger individuellement. Si le temps le permet, vous pourriez inviter des volontaires à faire part de leurs idées après leur avoir donné le temps de discuter en petits groupes ou de réfléchir individuellement.]</a:t>
            </a:r>
          </a:p>
          <a:p>
            <a:endParaRPr lang="en-US" dirty="0"/>
          </a:p>
        </p:txBody>
      </p:sp>
      <p:sp>
        <p:nvSpPr>
          <p:cNvPr id="4" name="Slide Number Placeholder 3"/>
          <p:cNvSpPr>
            <a:spLocks noGrp="1"/>
          </p:cNvSpPr>
          <p:nvPr>
            <p:ph type="sldNum" sz="quarter" idx="5"/>
          </p:nvPr>
        </p:nvSpPr>
        <p:spPr/>
        <p:txBody>
          <a:bodyPr/>
          <a:lstStyle/>
          <a:p>
            <a:fld id="{7829AEC2-E2B1-4B06-9359-EA37D4D9CA20}" type="slidenum">
              <a:rPr lang="en-US" smtClean="0"/>
              <a:t>13</a:t>
            </a:fld>
            <a:endParaRPr lang="en-US"/>
          </a:p>
        </p:txBody>
      </p:sp>
    </p:spTree>
    <p:extLst>
      <p:ext uri="{BB962C8B-B14F-4D97-AF65-F5344CB8AC3E}">
        <p14:creationId xmlns:p14="http://schemas.microsoft.com/office/powerpoint/2010/main" val="3560983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Pour conclure, j’espère que vous retiendrez les éléments clés suivants de la session d’aujourd’hui.</a:t>
            </a:r>
          </a:p>
          <a:p>
            <a:pPr>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D’abord, il est important de garder les mains propres pour contribuer à votre protection, à celle de vos collègues et de vos patients, ainsi qu’à celle des autres dans votre communauté, y compris les amis et la famille, pendant une </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flambée </a:t>
            </a:r>
            <a:r>
              <a:rPr lang="fr-FR" sz="1200">
                <a:solidFill>
                  <a:srgbClr val="000000"/>
                </a:solidFill>
                <a:uFill>
                  <a:solidFill>
                    <a:prstClr val="black">
                      <a:alpha val="0"/>
                    </a:prstClr>
                  </a:solidFill>
                </a:uFill>
                <a:latin typeface="+mn-lt"/>
                <a:ea typeface="+mn-ea"/>
                <a:cs typeface="Calibri"/>
              </a:rPr>
              <a:t>d’Ebola ou de Marburg</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a:t>
            </a:r>
            <a:endPar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endParaRPr>
          </a:p>
          <a:p>
            <a:pPr>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Une solution hydroalcoolique pour les mains est préférée pour l’hygiène des mains. Le chlore n’est pas recommandé.</a:t>
            </a:r>
          </a:p>
          <a:p>
            <a:pPr>
              <a:spcBef>
                <a:spcPts val="1800"/>
              </a:spcBef>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Enfin, des stations d’hygiène des mains doivent être disponibles dans plusieurs zones pour encourager une utilisation fréquente.</a:t>
            </a:r>
          </a:p>
          <a:p>
            <a:endParaRPr lang="en-US" dirty="0"/>
          </a:p>
        </p:txBody>
      </p:sp>
      <p:sp>
        <p:nvSpPr>
          <p:cNvPr id="4" name="Slide Number Placeholder 3"/>
          <p:cNvSpPr>
            <a:spLocks noGrp="1"/>
          </p:cNvSpPr>
          <p:nvPr>
            <p:ph type="sldNum" sz="quarter" idx="5"/>
          </p:nvPr>
        </p:nvSpPr>
        <p:spPr/>
        <p:txBody>
          <a:bodyPr/>
          <a:lstStyle/>
          <a:p>
            <a:fld id="{7829AEC2-E2B1-4B06-9359-EA37D4D9CA20}" type="slidenum">
              <a:rPr lang="en-US" smtClean="0"/>
              <a:t>14</a:t>
            </a:fld>
            <a:endParaRPr lang="en-US"/>
          </a:p>
        </p:txBody>
      </p:sp>
    </p:spTree>
    <p:extLst>
      <p:ext uri="{BB962C8B-B14F-4D97-AF65-F5344CB8AC3E}">
        <p14:creationId xmlns:p14="http://schemas.microsoft.com/office/powerpoint/2010/main" val="192567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pPr lvl="0"/>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Aujourd’hui, nous avons deux objectifs d’apprentissage. Au terme du temps que nous passerons ensemble, vous devrez être en mesure d’expliquer pourquoi il est important de faciliter l’hygiène des mains dans les établissements de santé dans le cadre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et d’indiquer au moins trois éléments à prendre en compte pour faciliter une bonne hygiène des mains avec du savon et de l’eau.</a:t>
            </a:r>
          </a:p>
          <a:p>
            <a:pPr lvl="0"/>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2</a:t>
            </a:fld>
            <a:endParaRPr lang="en-US"/>
          </a:p>
        </p:txBody>
      </p:sp>
    </p:spTree>
    <p:extLst>
      <p:ext uri="{BB962C8B-B14F-4D97-AF65-F5344CB8AC3E}">
        <p14:creationId xmlns:p14="http://schemas.microsoft.com/office/powerpoint/2010/main" val="310232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806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806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806000"/>
                </a:solidFill>
                <a:effectLst/>
                <a:uFill>
                  <a:solidFill>
                    <a:prstClr val="black">
                      <a:alpha val="0"/>
                    </a:prstClr>
                  </a:solidFill>
                </a:uFill>
                <a:latin typeface="Calibri"/>
                <a:ea typeface="Calibri" panose="020F0502020204030204"/>
                <a:cs typeface="Calibri"/>
              </a:rPr>
              <a:t>Pour commencer, examinons quelques définitions d’expressions que j’utiliserai dans la présentation d’aujourd’hui. D’abord, l’hygiène des mains est le terme général utilisé pour le nettoyage des mains, que ce soit à l’aide de savon et d’eau, d’une solution hydroalcoolique pour les mains ou d’un lavage chirurgical des mains. Dans les documents techniques, vous pouvez voir des références au lavage des mains, qui implique l’utilisation d’eau et de savon, et au frottage des mains, qui implique l’utilisation d’un produit à base d’alcool pour les mains.</a:t>
            </a: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3</a:t>
            </a:fld>
            <a:endParaRPr lang="en-US"/>
          </a:p>
        </p:txBody>
      </p:sp>
    </p:spTree>
    <p:extLst>
      <p:ext uri="{BB962C8B-B14F-4D97-AF65-F5344CB8AC3E}">
        <p14:creationId xmlns:p14="http://schemas.microsoft.com/office/powerpoint/2010/main" val="2222167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806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806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806000"/>
                </a:solidFill>
                <a:effectLst/>
                <a:uFill>
                  <a:solidFill>
                    <a:prstClr val="black">
                      <a:alpha val="0"/>
                    </a:prstClr>
                  </a:solidFill>
                </a:uFill>
                <a:latin typeface="Calibri"/>
                <a:ea typeface="Calibri" panose="020F0502020204030204"/>
                <a:cs typeface="Calibri"/>
              </a:rPr>
              <a:t>Une autre expression à connaître est celle de station d’hygiène des mains. Les stations d’hygiène des mains sont des zones dédiées permettant aux personnes d’accéder à des produits comme les rince-mains à base d’alcool ou du savon et de l’eau pour nettoyer leurs mains. </a:t>
            </a:r>
          </a:p>
          <a:p>
            <a:endParaRPr lang="en-US">
              <a:solidFill>
                <a:schemeClr val="accent4">
                  <a:lumMod val="50000"/>
                </a:schemeClr>
              </a:solidFill>
            </a:endParaRPr>
          </a:p>
          <a:p>
            <a:r>
              <a:rPr lang="fr-FR" sz="1200" b="0" i="0" u="none" strike="noStrike" cap="none" baseline="0">
                <a:solidFill>
                  <a:srgbClr val="806000"/>
                </a:solidFill>
                <a:effectLst/>
                <a:uFill>
                  <a:solidFill>
                    <a:prstClr val="black">
                      <a:alpha val="0"/>
                    </a:prstClr>
                  </a:solidFill>
                </a:uFill>
                <a:latin typeface="Calibri"/>
                <a:ea typeface="Calibri" panose="020F0502020204030204"/>
                <a:cs typeface="Calibri"/>
              </a:rPr>
              <a:t>Ces photos illustrent quelques exemples de stations d’hygiène des mains que vous avez peut-être l’habitude de voir dans votre établissement. En général, ces stations comprennent un seau, parfois avec un bac à déchets. Vous verrez souvent des seaux d’eau avec du savon suspendu à côté, ou de l’eau chlorée dans les seaux : nous en parlerons plus tard. Les stations d’hygiène des mains peuvent également être équipées de distributeurs de solution hydroalcoolique pour les mains ou d’un évier avec du savon disponible pour utilisation.</a:t>
            </a:r>
            <a:endParaRPr lang="en-US">
              <a:solidFill>
                <a:schemeClr val="accent4">
                  <a:lumMod val="50000"/>
                </a:schemeClr>
              </a:solidFill>
              <a:cs typeface="Calibri"/>
            </a:endParaRPr>
          </a:p>
          <a:p>
            <a:endParaRPr lang="en-US"/>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4</a:t>
            </a:fld>
            <a:endParaRPr lang="en-US"/>
          </a:p>
        </p:txBody>
      </p:sp>
    </p:spTree>
    <p:extLst>
      <p:ext uri="{BB962C8B-B14F-4D97-AF65-F5344CB8AC3E}">
        <p14:creationId xmlns:p14="http://schemas.microsoft.com/office/powerpoint/2010/main" val="17644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Activation des connaissances de base.</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L’un des principaux avantages de travailler avec des apprenants adultes est qu’ils ont sans doute déjà des connaissances ou une expérience en rapport avec le sujet que vous enseignez. L’activation des connaissances acquises permet aux apprenants de relier le nouvel apprentissage à ce qu’ils savent déjà et peut les aider à mieux comprendre les nouvelles informations. Elle vous permet également, en tant que formateur, d’identifier des lacunes dans les connaissances où vous devrez peut-être passer plus de temps ou sur lesquelles vous devrez mettre davantage l’accent lors de votre enseignement. Voyez cette diapositive comme une opportunité de permettre aux apprenants de faire part de ce qu’ils savent déjà. </a:t>
            </a: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dirty="0"/>
          </a:p>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Avant de commencer, j’aimerais que vous preniez un moment pour penser aux stations d’hygiène des mains dans votre établissement tout de suite. Votre établissement propose-t-il une solution hydroalcoolique pour les mains, du savon et de l’eau, et/ou du chlore aux stations d’hygiène des mains ? Combien de stations d’hygiène des mains environ sont-elles disponibles dans votre établissement ou dans la/les partie(s) de l’établissement où vous travaillez et que vous connaissez ? Où se trouvent les stations d’hygiène des mains ?</a:t>
            </a:r>
          </a:p>
          <a:p>
            <a:endParaRPr lang="en-US" i="0"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Donnez aux participants une minute ou deux pour réfléchir à leurs réponses ou les rédiger.]</a:t>
            </a:r>
          </a:p>
          <a:p>
            <a:endParaRPr lang="en-US" i="1"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Maintenant que vous avez pris un moment pour y réfléchir, nous allons aborder la question de savoir pourquoi l’hygiène des mains est importante dans le cadre </a:t>
            </a:r>
            <a:r>
              <a:rPr lang="fr-FR" sz="1200" dirty="0">
                <a:solidFill>
                  <a:srgbClr val="000000"/>
                </a:solidFill>
                <a:uFill>
                  <a:solidFill>
                    <a:prstClr val="black">
                      <a:alpha val="0"/>
                    </a:prstClr>
                  </a:solidFill>
                </a:uFill>
                <a:latin typeface="+mn-lt"/>
                <a:ea typeface="+mn-ea"/>
                <a:cs typeface="Calibri"/>
              </a:rPr>
              <a:t>d’Ebola ou de Marburg</a:t>
            </a:r>
            <a:r>
              <a:rPr lang="fr-FR" sz="1200" b="0" u="none" strike="noStrike" cap="none" baseline="0" dirty="0">
                <a:solidFill>
                  <a:srgbClr val="000000"/>
                </a:solidFill>
                <a:effectLst/>
                <a:uFill>
                  <a:solidFill>
                    <a:prstClr val="black">
                      <a:alpha val="0"/>
                    </a:prstClr>
                  </a:solidFill>
                </a:uFill>
                <a:latin typeface="+mn-lt"/>
                <a:ea typeface="+mn-ea"/>
                <a:cs typeface="Calibri"/>
              </a:rPr>
              <a:t> </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et évoquer quelques meilleures pratiques en matière d’hygiène des mains. Au terme de la présentation, nous reviendrons à la réflexion sur l’hygiène des mains dans le cadre de votre/vos établissement(s) spécifique(s).</a:t>
            </a:r>
          </a:p>
          <a:p>
            <a:endParaRPr lang="en-US" dirty="0"/>
          </a:p>
        </p:txBody>
      </p:sp>
      <p:sp>
        <p:nvSpPr>
          <p:cNvPr id="4" name="Slide Number Placeholder 3"/>
          <p:cNvSpPr>
            <a:spLocks noGrp="1"/>
          </p:cNvSpPr>
          <p:nvPr>
            <p:ph type="sldNum" sz="quarter" idx="5"/>
          </p:nvPr>
        </p:nvSpPr>
        <p:spPr/>
        <p:txBody>
          <a:bodyPr/>
          <a:lstStyle/>
          <a:p>
            <a:fld id="{7829AEC2-E2B1-4B06-9359-EA37D4D9CA20}" type="slidenum">
              <a:rPr lang="en-US" smtClean="0"/>
              <a:t>5</a:t>
            </a:fld>
            <a:endParaRPr lang="en-US"/>
          </a:p>
        </p:txBody>
      </p:sp>
    </p:spTree>
    <p:extLst>
      <p:ext uri="{BB962C8B-B14F-4D97-AF65-F5344CB8AC3E}">
        <p14:creationId xmlns:p14="http://schemas.microsoft.com/office/powerpoint/2010/main" val="3167474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Cette image ne présente que quelques exemples des nombreux objets que vous et les autres dans votre établissement pouvez toucher au cours d’un jour de travail type. Comme l’indiquent les flèches sur cette image, le fait de toucher des personnes, des objets et des surfaces permet le transfert d’agents pathogènes de vous à eux et d’eux à vous.</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Si vous touchez des surfaces souillées, par exemple une poignée de porte, un équipement médical ou votre téléphone, et touchez ensuite vos yeux, votre nez ou votre bouche, vous risquez de contracter des agents pathogènes, y compris la maladie à virus de Marburg. Les agents pathogènes peuvent également être transmis par les mains à d’autres personnes, y compris des patients, si vous touchez une surface souillée et touchez ensuite une autre personne ou un dispositif médical.</a:t>
            </a:r>
          </a:p>
          <a:p>
            <a:endParaRPr lang="en-US" baseline="0"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Un examen systématique récent par Selvaraj et al. a montré qu’une hygiène des mains inadéquate constituait l’un des facteurs fréquents de l’exposition à Ebola ou Marburg lors de l’administration des soins de santé.</a:t>
            </a:r>
            <a:endParaRPr lang="en-US" b="1"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L’hygiène des mains est un geste simple qui peut faire une grande différence pour assurer votre propre protection, ainsi que celle de vos collègues et vos patients, contre Ebola ou Marburg. En vous protégeant contre la maladie, vous contribuez à la protection de votre famille, de vos amis et des autres membres de votre communauté.</a:t>
            </a:r>
          </a:p>
          <a:p>
            <a:endParaRPr lang="en-US" baseline="0" dirty="0"/>
          </a:p>
          <a:p>
            <a:r>
              <a:rPr lang="fr-FR" sz="1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 mettant en place des stations d’hygiène des mains et en assurant leur maintenance de manière appropriée, vous contribuez à faire en sorte que vous et les autres puissiez nettoyer les mains régulièrement.</a:t>
            </a:r>
          </a:p>
          <a:p>
            <a:endParaRPr lang="en-US" baseline="0" dirty="0"/>
          </a:p>
          <a:p>
            <a:pPr rtl="0" fontAlgn="base"/>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Référence:</a:t>
            </a:r>
            <a:endParaRPr lang="en-US" sz="1200" b="0" i="1" kern="1200" dirty="0">
              <a:solidFill>
                <a:schemeClr val="tx1"/>
              </a:solidFill>
              <a:effectLst/>
              <a:latin typeface="+mn-lt"/>
              <a:ea typeface="+mn-ea"/>
              <a:cs typeface="+mn-cs"/>
            </a:endParaRPr>
          </a:p>
          <a:p>
            <a:pPr rtl="0" fontAlgn="base"/>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J Infect Dis. 2018 Nov 22;218(suppl_5):S679-S689. ​</a:t>
            </a:r>
          </a:p>
          <a:p>
            <a:pPr rtl="0" fontAlgn="base"/>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Infection Rates and Risk </a:t>
            </a:r>
            <a:r>
              <a:rPr lang="fr-FR" sz="1200" b="0" i="1" u="none" strike="noStrike" cap="none" baseline="0" dirty="0" err="1">
                <a:solidFill>
                  <a:srgbClr val="000000"/>
                </a:solidFill>
                <a:effectLst/>
                <a:uFill>
                  <a:solidFill>
                    <a:prstClr val="black">
                      <a:alpha val="0"/>
                    </a:prstClr>
                  </a:solidFill>
                </a:uFill>
                <a:latin typeface="Calibri"/>
                <a:ea typeface="Calibri" panose="020F0502020204030204"/>
                <a:cs typeface="Calibri"/>
              </a:rPr>
              <a:t>Factors</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for Infection Among Health </a:t>
            </a:r>
            <a:r>
              <a:rPr lang="fr-FR" sz="1200" b="0" i="1" u="none" strike="noStrike" cap="none" baseline="0" dirty="0" err="1">
                <a:solidFill>
                  <a:srgbClr val="000000"/>
                </a:solidFill>
                <a:effectLst/>
                <a:uFill>
                  <a:solidFill>
                    <a:prstClr val="black">
                      <a:alpha val="0"/>
                    </a:prstClr>
                  </a:solidFill>
                </a:uFill>
                <a:latin typeface="Calibri"/>
                <a:ea typeface="Calibri" panose="020F0502020204030204"/>
                <a:cs typeface="Calibri"/>
              </a:rPr>
              <a:t>Workers</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During Ebola and Marburg Virus </a:t>
            </a:r>
            <a:r>
              <a:rPr lang="fr-FR" sz="1200" b="0" i="1" u="none" strike="noStrike" cap="none" baseline="0" dirty="0" err="1">
                <a:solidFill>
                  <a:srgbClr val="000000"/>
                </a:solidFill>
                <a:effectLst/>
                <a:uFill>
                  <a:solidFill>
                    <a:prstClr val="black">
                      <a:alpha val="0"/>
                    </a:prstClr>
                  </a:solidFill>
                </a:uFill>
                <a:latin typeface="Calibri"/>
                <a:ea typeface="Calibri" panose="020F0502020204030204"/>
                <a:cs typeface="Calibri"/>
              </a:rPr>
              <a:t>Outbreaks</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A </a:t>
            </a:r>
            <a:r>
              <a:rPr lang="fr-FR" sz="1200" b="0" i="1" u="none" strike="noStrike" cap="none" baseline="0" dirty="0" err="1">
                <a:solidFill>
                  <a:srgbClr val="000000"/>
                </a:solidFill>
                <a:effectLst/>
                <a:uFill>
                  <a:solidFill>
                    <a:prstClr val="black">
                      <a:alpha val="0"/>
                    </a:prstClr>
                  </a:solidFill>
                </a:uFill>
                <a:latin typeface="Calibri"/>
                <a:ea typeface="Calibri" panose="020F0502020204030204"/>
                <a:cs typeface="Calibri"/>
              </a:rPr>
              <a:t>Systematic</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 </a:t>
            </a:r>
            <a:r>
              <a:rPr lang="fr-FR" sz="1200" b="0" i="1" u="none" strike="noStrike" cap="none" baseline="0" dirty="0" err="1">
                <a:solidFill>
                  <a:srgbClr val="000000"/>
                </a:solidFill>
                <a:effectLst/>
                <a:uFill>
                  <a:solidFill>
                    <a:prstClr val="black">
                      <a:alpha val="0"/>
                    </a:prstClr>
                  </a:solidFill>
                </a:uFill>
                <a:latin typeface="Calibri"/>
                <a:ea typeface="Calibri" panose="020F0502020204030204"/>
                <a:cs typeface="Calibri"/>
              </a:rPr>
              <a:t>Review</a:t>
            </a:r>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a:t>
            </a:r>
          </a:p>
          <a:p>
            <a:pPr rtl="0" fontAlgn="base"/>
            <a:r>
              <a:rPr lang="fr-FR" sz="1200" b="0" i="1" u="none" strike="noStrike" cap="none" baseline="0" dirty="0">
                <a:solidFill>
                  <a:srgbClr val="000000"/>
                </a:solidFill>
                <a:effectLst/>
                <a:uFill>
                  <a:solidFill>
                    <a:prstClr val="black">
                      <a:alpha val="0"/>
                    </a:prstClr>
                  </a:solidFill>
                </a:uFill>
                <a:latin typeface="Calibri"/>
                <a:ea typeface="Calibri" panose="020F0502020204030204"/>
                <a:cs typeface="Calibri"/>
              </a:rPr>
              <a:t>Selvaraj SA, et al. [PMID: 30202878]</a:t>
            </a:r>
            <a:endParaRPr lang="en-US" sz="1200" b="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3D9D0E0-5217-4E2E-9AEB-1185C3F29D6F}" type="slidenum">
              <a:rPr lang="en-US" smtClean="0"/>
              <a:t>6</a:t>
            </a:fld>
            <a:endParaRPr lang="en-US"/>
          </a:p>
        </p:txBody>
      </p:sp>
    </p:spTree>
    <p:extLst>
      <p:ext uri="{BB962C8B-B14F-4D97-AF65-F5344CB8AC3E}">
        <p14:creationId xmlns:p14="http://schemas.microsoft.com/office/powerpoint/2010/main" val="954186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Il existe plusieurs options d’hygiène des mains différentes que votre établissement peut proposer, notamment une solution hydroalcoolique pour les mains, du savon et de l’eau, et du chlore. Aujourd’hui, nous discuterons des considérations spécifiques à chacune de ces options, y compris pourquoi le chlore n’est pas recommandé.</a:t>
            </a:r>
          </a:p>
          <a:p>
            <a:endParaRPr lang="en-US"/>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Source de l’image : </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hlinkClick r:id="rId3" history="0"/>
              </a:rPr>
              <a:t>Details - Public Health Image Library(PHIL) (cdc.gov)</a:t>
            </a:r>
            <a:endParaRPr lang="en-US"/>
          </a:p>
          <a:p>
            <a:endParaRPr lang="en-US"/>
          </a:p>
        </p:txBody>
      </p:sp>
      <p:sp>
        <p:nvSpPr>
          <p:cNvPr id="4" name="Slide Number Placeholder 3"/>
          <p:cNvSpPr>
            <a:spLocks noGrp="1"/>
          </p:cNvSpPr>
          <p:nvPr>
            <p:ph type="sldNum" sz="quarter" idx="5"/>
          </p:nvPr>
        </p:nvSpPr>
        <p:spPr/>
        <p:txBody>
          <a:bodyPr/>
          <a:lstStyle/>
          <a:p>
            <a:fld id="{7829AEC2-E2B1-4B06-9359-EA37D4D9CA20}" type="slidenum">
              <a:rPr lang="en-US" smtClean="0"/>
              <a:t>7</a:t>
            </a:fld>
            <a:endParaRPr lang="en-US"/>
          </a:p>
        </p:txBody>
      </p:sp>
    </p:spTree>
    <p:extLst>
      <p:ext uri="{BB962C8B-B14F-4D97-AF65-F5344CB8AC3E}">
        <p14:creationId xmlns:p14="http://schemas.microsoft.com/office/powerpoint/2010/main" val="1641229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Commençons par la solution hydroalcoolique pour les mains. Compte tenu de l’accès variable à l’eau potable dans le monde, l’Organisation mondiale de la santé privilégie l’utilisation de solutions désinfectantes hydroalcooliques pour l’hygiène des mains.</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Le maintien d’un bon remplissage des distributeurs doit être une tâche officielle soutenue par l’établissement.</a:t>
            </a:r>
            <a:endParaRPr lang="en-US">
              <a:solidFill>
                <a:srgbClr val="000000"/>
              </a:solidFill>
              <a:latin typeface="Calibri" panose="020F0502020204030204" pitchFamily="34" charset="0"/>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baseline="0"/>
          </a:p>
          <a:p>
            <a:endParaRPr lang="en-US"/>
          </a:p>
        </p:txBody>
      </p:sp>
      <p:sp>
        <p:nvSpPr>
          <p:cNvPr id="4" name="Slide Number Placeholder 3"/>
          <p:cNvSpPr>
            <a:spLocks noGrp="1"/>
          </p:cNvSpPr>
          <p:nvPr>
            <p:ph type="sldNum" sz="quarter" idx="5"/>
          </p:nvPr>
        </p:nvSpPr>
        <p:spPr/>
        <p:txBody>
          <a:bodyPr/>
          <a:lstStyle/>
          <a:p>
            <a:fld id="{7829AEC2-E2B1-4B06-9359-EA37D4D9CA20}" type="slidenum">
              <a:rPr lang="en-US" smtClean="0"/>
              <a:t>8</a:t>
            </a:fld>
            <a:endParaRPr lang="en-US"/>
          </a:p>
        </p:txBody>
      </p:sp>
    </p:spTree>
    <p:extLst>
      <p:ext uri="{BB962C8B-B14F-4D97-AF65-F5344CB8AC3E}">
        <p14:creationId xmlns:p14="http://schemas.microsoft.com/office/powerpoint/2010/main" val="3589643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a:solidFill>
                  <a:srgbClr val="000000"/>
                </a:solidFill>
                <a:effectLst/>
                <a:uFill>
                  <a:solidFill>
                    <a:prstClr val="black">
                      <a:alpha val="0"/>
                    </a:prstClr>
                  </a:solidFill>
                </a:uFill>
                <a:latin typeface="Calibri"/>
                <a:ea typeface="Calibri" panose="020F0502020204030204"/>
                <a:cs typeface="Calibri"/>
              </a:rPr>
              <a:t>Texte</a:t>
            </a:r>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 :</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Si votre établissement propose du savon et de l’eau pour l’hygiène des mains, vous devrez garder à l’esprit quelques éléments.</a:t>
            </a:r>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D’abord, si un seau avec de l’eau savonneuse est prévu pour laver les mains, un autre seau doit également être prévu avec de l’eau propre non savonneuse, afin que les gens puissent se rincer les mains après le lavage. C’est ce que vous voyez sur la photo à gauche.</a:t>
            </a:r>
          </a:p>
          <a:p>
            <a:endParaRPr lang="en-US"/>
          </a:p>
          <a:p>
            <a:r>
              <a:rPr lang="fr-FR" sz="1200" b="0" i="0" u="none" strike="noStrike" cap="none" baseline="0">
                <a:solidFill>
                  <a:srgbClr val="000000"/>
                </a:solidFill>
                <a:effectLst/>
                <a:uFill>
                  <a:solidFill>
                    <a:prstClr val="black">
                      <a:alpha val="0"/>
                    </a:prstClr>
                  </a:solidFill>
                </a:uFill>
                <a:latin typeface="Calibri"/>
                <a:ea typeface="Calibri" panose="020F0502020204030204"/>
                <a:cs typeface="Calibri"/>
              </a:rPr>
              <a:t>Certains établissements peuvent utiliser du savon en barres. Dans ces cas, vous devrez réfléchir au mode de stockage du savon. Par exemple, vous ne souhaitez pas que de l’eau s’accumule sous les barres de savon, parce que cette situation peut créer un biofilm. Vous pouvez voir dans la photo à droite que l’établissement a choisi d’accrocher le savon sur le seau d’eau. </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9</a:t>
            </a:fld>
            <a:endParaRPr lang="en-US"/>
          </a:p>
        </p:txBody>
      </p:sp>
    </p:spTree>
    <p:extLst>
      <p:ext uri="{BB962C8B-B14F-4D97-AF65-F5344CB8AC3E}">
        <p14:creationId xmlns:p14="http://schemas.microsoft.com/office/powerpoint/2010/main" val="24751476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anose="020F0502020204030204"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a:ea typeface="Calibri" panose="020F0502020204030204"/>
                <a:cs typeface="Calibri"/>
              </a:rPr>
              <a:t>Centres pour le contrôle et la prévention des maladies</a:t>
            </a:r>
          </a:p>
          <a:p>
            <a:r>
              <a:rPr lang="fr-FR" sz="2400" b="0" i="0" u="none" strike="noStrike" cap="none" baseline="0" dirty="0">
                <a:solidFill>
                  <a:srgbClr val="FFFFFF"/>
                </a:solidFill>
                <a:effectLst/>
                <a:uFill>
                  <a:solidFill>
                    <a:prstClr val="black">
                      <a:alpha val="0"/>
                    </a:prstClr>
                  </a:solidFill>
                </a:uFill>
                <a:latin typeface="Calibri"/>
                <a:ea typeface="Calibri" panose="020F0502020204030204"/>
                <a:cs typeface="Calibri"/>
              </a:rPr>
              <a:t>Centre national des maladies infectieuses émergentes et zoonotiques</a:t>
            </a:r>
          </a:p>
        </p:txBody>
      </p:sp>
    </p:spTree>
    <p:extLst>
      <p:ext uri="{BB962C8B-B14F-4D97-AF65-F5344CB8AC3E}">
        <p14:creationId xmlns:p14="http://schemas.microsoft.com/office/powerpoint/2010/main" val="382985628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endParaRPr lang="en-US"/>
          </a:p>
        </p:txBody>
      </p:sp>
    </p:spTree>
    <p:extLst>
      <p:ext uri="{BB962C8B-B14F-4D97-AF65-F5344CB8AC3E}">
        <p14:creationId xmlns:p14="http://schemas.microsoft.com/office/powerpoint/2010/main" val="309832245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anose="020F0502020204030204"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6259365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506" indent="-290506">
              <a:spcBef>
                <a:spcPts val="600"/>
              </a:spcBef>
              <a:spcAft>
                <a:spcPts val="600"/>
              </a:spcAft>
              <a:buClr>
                <a:srgbClr val="007D57"/>
              </a:buClr>
              <a:buFont typeface="Wingdings" panose="05000000000000000000" pitchFamily="2" charset="2"/>
              <a:buChar char="§"/>
              <a:defRPr sz="2800"/>
            </a:lvl2pPr>
            <a:lvl3pPr marL="623872" indent="-333366">
              <a:spcBef>
                <a:spcPts val="600"/>
              </a:spcBef>
              <a:spcAft>
                <a:spcPts val="600"/>
              </a:spcAft>
              <a:defRPr sz="2400"/>
            </a:lvl3pPr>
            <a:lvl4pPr marL="914377" indent="-231769">
              <a:spcBef>
                <a:spcPts val="600"/>
              </a:spcBef>
              <a:spcAft>
                <a:spcPts val="600"/>
              </a:spcAft>
              <a:defRPr/>
            </a:lvl4pPr>
          </a:lstStyle>
          <a:p>
            <a:pPr lvl="0"/>
            <a:r>
              <a:rPr lang="en-US"/>
              <a:t>Click to edit Master text styles</a:t>
            </a:r>
          </a:p>
        </p:txBody>
      </p:sp>
      <p:sp>
        <p:nvSpPr>
          <p:cNvPr id="14" name="Text Placeholder 2">
            <a:extLst>
              <a:ext uri="{FF2B5EF4-FFF2-40B4-BE49-F238E27FC236}">
                <a16:creationId xmlns:a16="http://schemas.microsoft.com/office/drawing/2014/main" id="{0B2C569F-847A-440C-95B4-42E6DB2B0E1A}"/>
              </a:ext>
            </a:extLst>
          </p:cNvPr>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063C47A1-B55E-47DB-A284-30628C81CA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extLst>
      <p:ext uri="{BB962C8B-B14F-4D97-AF65-F5344CB8AC3E}">
        <p14:creationId xmlns:p14="http://schemas.microsoft.com/office/powerpoint/2010/main" val="24488557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Tree>
    <p:extLst>
      <p:ext uri="{BB962C8B-B14F-4D97-AF65-F5344CB8AC3E}">
        <p14:creationId xmlns:p14="http://schemas.microsoft.com/office/powerpoint/2010/main" val="101098138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ct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ct val="0"/>
              </a:spcBef>
              <a:spcAft>
                <a:spcPct val="0"/>
              </a:spcAft>
              <a:buClr>
                <a:schemeClr val="bg2">
                  <a:lumMod val="50000"/>
                </a:schemeClr>
              </a:buClr>
              <a:buFont typeface="Arial" panose="020B0604020202020204" pitchFamily="34" charset="0"/>
              <a:buChar char="•"/>
              <a:defRPr/>
            </a:lvl4pPr>
            <a:lvl5pPr marL="1674242" indent="-300559">
              <a:spcBef>
                <a:spcPct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003020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3715138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spTree>
    <p:extLst>
      <p:ext uri="{BB962C8B-B14F-4D97-AF65-F5344CB8AC3E}">
        <p14:creationId xmlns:p14="http://schemas.microsoft.com/office/powerpoint/2010/main" val="78066961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1-800-CDC-INFO (232-4636)</a:t>
            </a: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a:ea typeface="Calibri" panose="020F0502020204030204"/>
                <a:cs typeface="Calibri"/>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extLst>
      <p:ext uri="{BB962C8B-B14F-4D97-AF65-F5344CB8AC3E}">
        <p14:creationId xmlns:p14="http://schemas.microsoft.com/office/powerpoint/2010/main" val="3330798696"/>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891" indent="-342891">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extLst>
      <p:ext uri="{BB962C8B-B14F-4D97-AF65-F5344CB8AC3E}">
        <p14:creationId xmlns:p14="http://schemas.microsoft.com/office/powerpoint/2010/main" val="2633998700"/>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49081430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61" r:id="rId10"/>
  </p:sldLayoutIdLst>
  <p:transition>
    <p:fade/>
  </p:transition>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pps.who.int/iris/handle/10665/144578?search-result=true&amp;query=Hand+hygiene+in+health+care+in+the+context+of+Filovirus+disease+outbreak+response&amp;scope=&amp;rpp=10&amp;sort_by=score&amp;order=desc"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D511E7A-2FA1-1AB1-CF2B-F7F676FDC814}"/>
              </a:ext>
            </a:extLst>
          </p:cNvPr>
          <p:cNvSpPr>
            <a:spLocks noGrp="1"/>
          </p:cNvSpPr>
          <p:nvPr>
            <p:ph type="title"/>
          </p:nvPr>
        </p:nvSpPr>
        <p:spPr>
          <a:xfrm>
            <a:off x="1469035" y="2568930"/>
            <a:ext cx="10062565" cy="1868160"/>
          </a:xfrm>
        </p:spPr>
        <p:txBody>
          <a:bodyPr vert="horz" lIns="91440" tIns="45720" rIns="91440" bIns="45720" rtlCol="0" anchor="b" anchorCtr="0">
            <a:normAutofit fontScale="90000"/>
          </a:bodyPr>
          <a:lstStyle/>
          <a:p>
            <a:pPr>
              <a:lnSpc>
                <a:spcPct val="100000"/>
              </a:lnSpc>
            </a:pPr>
            <a:r>
              <a:rPr lang="fr-FR" sz="4300" b="1" i="0" u="none" strike="noStrike" cap="none" baseline="0" dirty="0">
                <a:solidFill>
                  <a:srgbClr val="0B40A5"/>
                </a:solidFill>
                <a:effectLst/>
                <a:uFill>
                  <a:solidFill>
                    <a:prstClr val="black">
                      <a:alpha val="0"/>
                    </a:prstClr>
                  </a:solidFill>
                </a:uFill>
                <a:latin typeface="Calibri"/>
                <a:ea typeface="Calibri" panose="020F0502020204030204"/>
                <a:cs typeface="Calibri"/>
              </a:rPr>
              <a:t>PCI pour la maladie à virus Ebola ou la maladie à virus de Marburg : </a:t>
            </a:r>
            <a:br>
              <a:rPr sz="4300" dirty="0"/>
            </a:br>
            <a:r>
              <a:rPr lang="fr-FR" sz="4300" b="0"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facilitation de l’hygiène des mains</a:t>
            </a:r>
          </a:p>
        </p:txBody>
      </p:sp>
      <p:sp>
        <p:nvSpPr>
          <p:cNvPr id="9" name="TextBox 8">
            <a:extLst>
              <a:ext uri="{FF2B5EF4-FFF2-40B4-BE49-F238E27FC236}">
                <a16:creationId xmlns:a16="http://schemas.microsoft.com/office/drawing/2014/main" id="{E94DFB62-23A6-8EAE-B794-2B4C65EE989E}"/>
              </a:ext>
            </a:extLst>
          </p:cNvPr>
          <p:cNvSpPr txBox="1"/>
          <p:nvPr/>
        </p:nvSpPr>
        <p:spPr>
          <a:xfrm>
            <a:off x="1432560" y="4796867"/>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i="0" u="none" strike="noStrike" cap="none" baseline="0">
                <a:solidFill>
                  <a:srgbClr val="0039A6"/>
                </a:solidFill>
                <a:effectLst/>
                <a:uFill>
                  <a:solidFill>
                    <a:prstClr val="black">
                      <a:alpha val="0"/>
                    </a:prstClr>
                  </a:solidFill>
                </a:uFill>
                <a:latin typeface="Calibri"/>
                <a:ea typeface="Calibri" panose="020F0502020204030204"/>
                <a:cs typeface="Calibri"/>
              </a:rPr>
              <a:t>Établissements de santé à ressources limitées ou intermédiaires</a:t>
            </a:r>
            <a:endParaRPr lang="en-US" sz="2400">
              <a:latin typeface="Calibri"/>
              <a:cs typeface="Calibri"/>
            </a:endParaRPr>
          </a:p>
        </p:txBody>
      </p:sp>
      <p:cxnSp>
        <p:nvCxnSpPr>
          <p:cNvPr id="11" name="Straight Connector 10">
            <a:extLst>
              <a:ext uri="{FF2B5EF4-FFF2-40B4-BE49-F238E27FC236}">
                <a16:creationId xmlns:a16="http://schemas.microsoft.com/office/drawing/2014/main" id="{56A9D665-CB45-CE35-C6FC-6BADDEE97A9F}"/>
              </a:ext>
              <a:ext uri="{C183D7F6-B498-43B3-948B-1728B52AA6E4}">
                <adec:decorative xmlns:adec="http://schemas.microsoft.com/office/drawing/2017/decorative" val="1"/>
              </a:ext>
            </a:extLst>
          </p:cNvPr>
          <p:cNvCxnSpPr/>
          <p:nvPr/>
        </p:nvCxnSpPr>
        <p:spPr>
          <a:xfrm>
            <a:off x="1432560" y="4583833"/>
            <a:ext cx="9443804"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145736D-9684-E746-01D6-C36BEB3626E7}"/>
              </a:ext>
            </a:extLst>
          </p:cNvPr>
          <p:cNvSpPr txBox="1"/>
          <p:nvPr/>
        </p:nvSpPr>
        <p:spPr>
          <a:xfrm>
            <a:off x="9280744" y="6330435"/>
            <a:ext cx="25908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Mise à jour : mars 2023</a:t>
            </a:r>
            <a:endParaRPr lang="en-US">
              <a:solidFill>
                <a:schemeClr val="tx1">
                  <a:lumMod val="75000"/>
                </a:schemeClr>
              </a:solidFill>
            </a:endParaRPr>
          </a:p>
        </p:txBody>
      </p:sp>
    </p:spTree>
    <p:extLst>
      <p:ext uri="{BB962C8B-B14F-4D97-AF65-F5344CB8AC3E}">
        <p14:creationId xmlns:p14="http://schemas.microsoft.com/office/powerpoint/2010/main" val="201785872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C5F7B-6AA6-4DB5-8891-9B13D0A44DD3}"/>
              </a:ext>
            </a:extLst>
          </p:cNvPr>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Utilisation du chlore pour l’hygiène des mains</a:t>
            </a:r>
          </a:p>
        </p:txBody>
      </p:sp>
      <p:sp>
        <p:nvSpPr>
          <p:cNvPr id="3" name="Text Placeholder 2">
            <a:extLst>
              <a:ext uri="{FF2B5EF4-FFF2-40B4-BE49-F238E27FC236}">
                <a16:creationId xmlns:a16="http://schemas.microsoft.com/office/drawing/2014/main" id="{12A138F7-44CA-423B-ACC5-3DDA1B563B7C}"/>
              </a:ext>
            </a:extLst>
          </p:cNvPr>
          <p:cNvSpPr>
            <a:spLocks noGrp="1"/>
          </p:cNvSpPr>
          <p:nvPr>
            <p:ph type="body" sz="quarter" idx="10"/>
          </p:nvPr>
        </p:nvSpPr>
        <p:spPr>
          <a:xfrm>
            <a:off x="609600" y="1496796"/>
            <a:ext cx="5854700" cy="4176467"/>
          </a:xfrm>
        </p:spPr>
        <p:txBody>
          <a:bodyPr vert="horz" lIns="91440" tIns="45720" rIns="91440" bIns="45720" rtlCol="0" anchor="t">
            <a:noAutofit/>
          </a:bodyPr>
          <a:lstStyle/>
          <a:p>
            <a:pPr>
              <a:spcBef>
                <a:spcPts val="1800"/>
              </a:spcBef>
              <a:buClr>
                <a:schemeClr val="accent2">
                  <a:lumMod val="60000"/>
                  <a:lumOff val="40000"/>
                </a:schemeClr>
              </a:buClr>
              <a:buFont typeface="Arial" panose="020B0604020202020204" pitchFamily="34" charset="0"/>
              <a:buChar char="•"/>
            </a:pPr>
            <a:r>
              <a:rPr lang="fr-FR" sz="2000" b="1" i="0" u="none" strike="noStrike" cap="none" baseline="0" dirty="0">
                <a:solidFill>
                  <a:srgbClr val="000000"/>
                </a:solidFill>
                <a:effectLst/>
                <a:uFill>
                  <a:solidFill>
                    <a:prstClr val="black">
                      <a:alpha val="0"/>
                    </a:prstClr>
                  </a:solidFill>
                </a:uFill>
                <a:latin typeface="Calibri"/>
                <a:ea typeface="Calibri" panose="020F0502020204030204"/>
                <a:cs typeface="Calibri"/>
              </a:rPr>
              <a:t>PAS </a:t>
            </a: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recommandé en routine</a:t>
            </a:r>
            <a:r>
              <a:rPr lang="fr-FR" sz="2000" b="0" i="0" u="none" strike="noStrike" cap="none" baseline="30000" dirty="0">
                <a:solidFill>
                  <a:srgbClr val="000000"/>
                </a:solidFill>
                <a:effectLst/>
                <a:uFill>
                  <a:solidFill>
                    <a:prstClr val="black">
                      <a:alpha val="0"/>
                    </a:prstClr>
                  </a:solidFill>
                </a:uFill>
                <a:latin typeface="Calibri"/>
                <a:ea typeface="Calibri" panose="020F0502020204030204"/>
                <a:cs typeface="Calibri"/>
              </a:rPr>
              <a:t>1</a:t>
            </a:r>
            <a:endParaRPr lang="en-US" sz="2400" dirty="0">
              <a:solidFill>
                <a:srgbClr val="000000"/>
              </a:solidFill>
            </a:endParaRPr>
          </a:p>
          <a:p>
            <a:pPr>
              <a:spcBef>
                <a:spcPts val="1800"/>
              </a:spcBef>
              <a:buClr>
                <a:schemeClr val="accent2">
                  <a:lumMod val="60000"/>
                  <a:lumOff val="40000"/>
                </a:schemeClr>
              </a:buClr>
              <a:buFont typeface="Arial" panose="020B0604020202020204" pitchFamily="34" charset="0"/>
              <a:buChar char="•"/>
            </a:pPr>
            <a:r>
              <a:rPr lang="fr-FR" sz="2000" b="1" i="0" u="none" strike="noStrike" cap="none" baseline="0" dirty="0">
                <a:solidFill>
                  <a:srgbClr val="000000"/>
                </a:solidFill>
                <a:effectLst/>
                <a:uFill>
                  <a:solidFill>
                    <a:prstClr val="black">
                      <a:alpha val="0"/>
                    </a:prstClr>
                  </a:solidFill>
                </a:uFill>
                <a:latin typeface="Calibri"/>
                <a:ea typeface="Calibri" panose="020F0502020204030204"/>
                <a:cs typeface="Calibri"/>
              </a:rPr>
              <a:t>Solution provisoire</a:t>
            </a: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en l’absence de tout autre produit d’hygiène des mains</a:t>
            </a:r>
          </a:p>
          <a:p>
            <a:pPr lvl="1">
              <a:spcBef>
                <a:spcPts val="600"/>
              </a:spcBef>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Hypochlorite de sodium à 500 ppm (</a:t>
            </a:r>
            <a:r>
              <a:rPr lang="fr-FR" sz="2000" b="0" i="0" u="sng" strike="noStrike" cap="none" baseline="0" dirty="0">
                <a:solidFill>
                  <a:srgbClr val="000000"/>
                </a:solidFill>
                <a:effectLst/>
                <a:uFill>
                  <a:solidFill>
                    <a:srgbClr val="000000"/>
                  </a:solidFill>
                </a:uFill>
                <a:latin typeface="Calibri"/>
                <a:ea typeface="Calibri" panose="020F0502020204030204"/>
                <a:cs typeface="Calibri"/>
              </a:rPr>
              <a:t>0,05 %)</a:t>
            </a:r>
            <a:endParaRPr lang="en-US" sz="2000" dirty="0">
              <a:solidFill>
                <a:srgbClr val="000000"/>
              </a:solidFill>
            </a:endParaRPr>
          </a:p>
          <a:p>
            <a:pPr>
              <a:spcBef>
                <a:spcPts val="1800"/>
              </a:spcBef>
              <a:buClr>
                <a:schemeClr val="accent2">
                  <a:lumMod val="60000"/>
                  <a:lumOff val="40000"/>
                </a:schemeClr>
              </a:buClr>
              <a:buFont typeface="Arial" panose="020B0604020202020204" pitchFamily="34" charset="0"/>
              <a:buChar cha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Considérations :</a:t>
            </a:r>
          </a:p>
          <a:p>
            <a:pPr lvl="1">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Produit/concentration de départ</a:t>
            </a:r>
          </a:p>
          <a:p>
            <a:pPr lvl="1">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Dilution (bon calcul)</a:t>
            </a:r>
          </a:p>
          <a:p>
            <a:pPr lvl="1">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Préparation journalière</a:t>
            </a:r>
          </a:p>
          <a:p>
            <a:pPr lvl="1">
              <a:buClr>
                <a:schemeClr val="accent2">
                  <a:lumMod val="60000"/>
                  <a:lumOff val="40000"/>
                </a:schemeClr>
              </a:buClr>
            </a:pPr>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Stockage (à l’abri de la lumière)</a:t>
            </a:r>
          </a:p>
        </p:txBody>
      </p:sp>
      <p:sp>
        <p:nvSpPr>
          <p:cNvPr id="8" name="TextBox 7">
            <a:extLst>
              <a:ext uri="{FF2B5EF4-FFF2-40B4-BE49-F238E27FC236}">
                <a16:creationId xmlns:a16="http://schemas.microsoft.com/office/drawing/2014/main" id="{C6D42136-00AB-4B40-8597-6885EC9A3AA1}"/>
              </a:ext>
            </a:extLst>
          </p:cNvPr>
          <p:cNvSpPr txBox="1"/>
          <p:nvPr/>
        </p:nvSpPr>
        <p:spPr>
          <a:xfrm>
            <a:off x="660399" y="5752420"/>
            <a:ext cx="6039853" cy="944880"/>
          </a:xfrm>
          <a:prstGeom prst="rect">
            <a:avLst/>
          </a:prstGeom>
          <a:noFill/>
        </p:spPr>
        <p:txBody>
          <a:bodyPr wrap="square" lIns="91440" tIns="45720" rIns="91440" bIns="45720" anchor="t">
            <a:spAutoFit/>
          </a:bodyPr>
          <a:lstStyle/>
          <a:p>
            <a:r>
              <a:rPr lang="fr-FR" sz="1400" b="0" i="0" u="none" strike="noStrike" cap="none" baseline="30000" dirty="0">
                <a:solidFill>
                  <a:srgbClr val="333333"/>
                </a:solidFill>
                <a:effectLst/>
                <a:uFill>
                  <a:solidFill>
                    <a:prstClr val="black">
                      <a:alpha val="0"/>
                    </a:prstClr>
                  </a:solidFill>
                </a:uFill>
                <a:latin typeface="Calibri"/>
                <a:ea typeface="Calibri" panose="020F0502020204030204"/>
                <a:cs typeface="Calibri"/>
                <a:hlinkClick r:id="rId3" history="0"/>
              </a:rPr>
              <a:t>1</a:t>
            </a:r>
            <a:r>
              <a:rPr lang="fr-FR" sz="1400" b="0" i="0" u="none" strike="noStrike" cap="none" baseline="0" dirty="0">
                <a:solidFill>
                  <a:srgbClr val="333333"/>
                </a:solidFill>
                <a:effectLst/>
                <a:uFill>
                  <a:solidFill>
                    <a:prstClr val="black">
                      <a:alpha val="0"/>
                    </a:prstClr>
                  </a:solidFill>
                </a:uFill>
                <a:latin typeface="Calibri"/>
                <a:ea typeface="Calibri" panose="020F0502020204030204"/>
                <a:cs typeface="Calibri"/>
                <a:hlinkClick r:id="rId3" history="0"/>
              </a:rPr>
              <a:t>WHO Guideline on hand hygiene in health care in the context of filovirus disease outbreak response : rapid advice guideline (Ligne directrice de l’OMS sur hygiène des mains au cours des soins dans le cadre de la réponse à une flambée épidémique de maladie à filovirus: guide de conseils rapides), novembre 2014</a:t>
            </a:r>
            <a:endParaRPr lang="en-US" sz="1400" dirty="0">
              <a:solidFill>
                <a:srgbClr val="333333"/>
              </a:solidFill>
              <a:latin typeface="Calibri"/>
              <a:cs typeface="Calibri"/>
            </a:endParaRPr>
          </a:p>
        </p:txBody>
      </p:sp>
      <p:grpSp>
        <p:nvGrpSpPr>
          <p:cNvPr id="5" name="Group 4" descr="Femme se lavant les mains, Guinée, 2014">
            <a:extLst>
              <a:ext uri="{FF2B5EF4-FFF2-40B4-BE49-F238E27FC236}">
                <a16:creationId xmlns:a16="http://schemas.microsoft.com/office/drawing/2014/main" id="{44A70274-6DBC-485A-BEAC-005D15967E52}"/>
              </a:ext>
            </a:extLst>
          </p:cNvPr>
          <p:cNvGrpSpPr/>
          <p:nvPr/>
        </p:nvGrpSpPr>
        <p:grpSpPr>
          <a:xfrm>
            <a:off x="6760817" y="1842330"/>
            <a:ext cx="4572000" cy="4084849"/>
            <a:chOff x="4830417" y="1873291"/>
            <a:chExt cx="4572000" cy="4084849"/>
          </a:xfrm>
        </p:grpSpPr>
        <p:pic>
          <p:nvPicPr>
            <p:cNvPr id="3076" name="Picture 4" descr="Woman Washing Hands, Guinea, 2014">
              <a:extLst>
                <a:ext uri="{FF2B5EF4-FFF2-40B4-BE49-F238E27FC236}">
                  <a16:creationId xmlns:a16="http://schemas.microsoft.com/office/drawing/2014/main" id="{F2E2AA2F-603D-49FB-B44A-E6E1FA553B3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979504" y="1873291"/>
              <a:ext cx="381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BE158D5-4D1E-480D-B085-5C88006503D5}"/>
                </a:ext>
              </a:extLst>
            </p:cNvPr>
            <p:cNvSpPr txBox="1"/>
            <p:nvPr/>
          </p:nvSpPr>
          <p:spPr>
            <a:xfrm>
              <a:off x="4830417" y="5704224"/>
              <a:ext cx="4572000" cy="251460"/>
            </a:xfrm>
            <a:prstGeom prst="rect">
              <a:avLst/>
            </a:prstGeom>
            <a:noFill/>
          </p:spPr>
          <p:txBody>
            <a:bodyPr wrap="square">
              <a:spAutoFit/>
            </a:bodyPr>
            <a:lstStyle/>
            <a:p>
              <a:r>
                <a:rPr lang="fr-FR" sz="1050" b="0" i="0" u="none" strike="noStrike" cap="none" baseline="0">
                  <a:solidFill>
                    <a:srgbClr val="000000"/>
                  </a:solidFill>
                  <a:effectLst/>
                  <a:uFill>
                    <a:solidFill>
                      <a:prstClr val="black">
                        <a:alpha val="0"/>
                      </a:prstClr>
                    </a:solidFill>
                  </a:uFill>
                  <a:latin typeface="Calibri"/>
                  <a:ea typeface="Calibri" panose="020F0502020204030204"/>
                  <a:cs typeface="Calibri"/>
                </a:rPr>
                <a:t>http://cdcmuseum.org/exhibits/show/ebola/public-health/ipc/handwashing</a:t>
              </a:r>
            </a:p>
          </p:txBody>
        </p:sp>
      </p:grpSp>
    </p:spTree>
    <p:extLst>
      <p:ext uri="{BB962C8B-B14F-4D97-AF65-F5344CB8AC3E}">
        <p14:creationId xmlns:p14="http://schemas.microsoft.com/office/powerpoint/2010/main" val="127034270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06296E-1142-FA49-9F9E-0B0D44C10638}"/>
              </a:ext>
            </a:extLst>
          </p:cNvPr>
          <p:cNvSpPr txBox="1">
            <a:spLocks noGrp="1"/>
          </p:cNvSpPr>
          <p:nvPr>
            <p:ph type="title" idx="4294967295"/>
          </p:nvPr>
        </p:nvSpPr>
        <p:spPr>
          <a:xfrm>
            <a:off x="649193" y="261452"/>
            <a:ext cx="6789832" cy="1325563"/>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rtl="0" eaLnBrk="1" fontAlgn="base" hangingPunct="1">
              <a:lnSpc>
                <a:spcPts val="4000"/>
              </a:lnSpc>
              <a:spcBef>
                <a:spcPct val="0"/>
              </a:spcBef>
              <a:spcAft>
                <a:spcPct val="0"/>
              </a:spcAft>
              <a:defRPr sz="3733" b="1" kern="1200" baseline="0">
                <a:solidFill>
                  <a:srgbClr val="005DAB"/>
                </a:solidFill>
                <a:effectLst/>
                <a:latin typeface="Calibri" panose="020F0502020204030204" pitchFamily="34" charset="0"/>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ts val="4000"/>
              </a:lnSpc>
              <a:spcBef>
                <a:spcPct val="0"/>
              </a:spcBef>
              <a:spcAft>
                <a:spcPct val="0"/>
              </a:spcAft>
              <a:buClrTx/>
              <a:buSzTx/>
              <a:buFontTx/>
              <a:buNone/>
              <a:defRPr/>
            </a:pPr>
            <a:r>
              <a:rPr lang="fr-FR" sz="40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Considérations sur le savon/l’eau et le chlore</a:t>
            </a:r>
          </a:p>
        </p:txBody>
      </p:sp>
      <p:sp>
        <p:nvSpPr>
          <p:cNvPr id="2" name="Text Placeholder 1">
            <a:extLst>
              <a:ext uri="{FF2B5EF4-FFF2-40B4-BE49-F238E27FC236}">
                <a16:creationId xmlns:a16="http://schemas.microsoft.com/office/drawing/2014/main" id="{A0B78A3A-6707-4582-BB87-A67D8E22F2BB}"/>
              </a:ext>
            </a:extLst>
          </p:cNvPr>
          <p:cNvSpPr>
            <a:spLocks noGrp="1"/>
          </p:cNvSpPr>
          <p:nvPr>
            <p:ph type="body" sz="quarter" idx="10"/>
          </p:nvPr>
        </p:nvSpPr>
        <p:spPr>
          <a:xfrm>
            <a:off x="609601" y="1811867"/>
            <a:ext cx="6330845" cy="4421717"/>
          </a:xfrm>
        </p:spPr>
        <p:txBody>
          <a:bodyPr/>
          <a:lstStyle/>
          <a:p>
            <a:pPr>
              <a:spcBef>
                <a:spcPts val="1800"/>
              </a:spcBef>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Fermeture du robinet sans contamination des mains</a:t>
            </a:r>
          </a:p>
          <a:p>
            <a:pPr>
              <a:spcBef>
                <a:spcPts val="1800"/>
              </a:spcBef>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Serviettes à usage unique préférées pour le séchage ; les serviettes partagées peuvent être contaminées</a:t>
            </a:r>
          </a:p>
          <a:p>
            <a:pPr>
              <a:spcBef>
                <a:spcPts val="1800"/>
              </a:spcBef>
            </a:pPr>
            <a:r>
              <a:rPr lang="fr-FR" sz="2800" b="0" i="0" u="none" strike="noStrike" cap="none" baseline="0">
                <a:solidFill>
                  <a:srgbClr val="000000"/>
                </a:solidFill>
                <a:effectLst/>
                <a:uFill>
                  <a:solidFill>
                    <a:prstClr val="black">
                      <a:alpha val="0"/>
                    </a:prstClr>
                  </a:solidFill>
                </a:uFill>
                <a:latin typeface="Calibri"/>
                <a:ea typeface="Calibri" panose="020F0502020204030204"/>
                <a:cs typeface="Calibri"/>
              </a:rPr>
              <a:t>Le maintien d’un bon remplissage des seaux doit être une tâche officielle soutenue par l’établissement</a:t>
            </a:r>
            <a:endParaRPr lang="en-US" sz="2800" b="0">
              <a:solidFill>
                <a:srgbClr val="000000"/>
              </a:solidFill>
              <a:latin typeface="Calibri" panose="020F0502020204030204" pitchFamily="34" charset="0"/>
            </a:endParaRPr>
          </a:p>
          <a:p>
            <a:pPr marL="0" indent="0">
              <a:buNone/>
            </a:pPr>
            <a:endParaRPr lang="en-US"/>
          </a:p>
        </p:txBody>
      </p:sp>
      <p:pic>
        <p:nvPicPr>
          <p:cNvPr id="7" name="Picture 6" descr="Homme se lavant les mains à un poste d’hygiène des mains en extérieur, équipé d’un seau pour distribuer l’eau et d’un récipient pour recueillir l’eau excédentaire.">
            <a:extLst>
              <a:ext uri="{FF2B5EF4-FFF2-40B4-BE49-F238E27FC236}">
                <a16:creationId xmlns:a16="http://schemas.microsoft.com/office/drawing/2014/main" id="{5C18D24A-2797-7ACC-52DC-E65DDCD0B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2219" y="980010"/>
            <a:ext cx="3940180" cy="5253574"/>
          </a:xfrm>
          <a:prstGeom prst="rect">
            <a:avLst/>
          </a:prstGeom>
        </p:spPr>
      </p:pic>
    </p:spTree>
    <p:extLst>
      <p:ext uri="{BB962C8B-B14F-4D97-AF65-F5344CB8AC3E}">
        <p14:creationId xmlns:p14="http://schemas.microsoft.com/office/powerpoint/2010/main" val="92904571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F61A4-5602-CEC6-9B11-8BC2F24CF3ED}"/>
              </a:ext>
            </a:extLst>
          </p:cNvPr>
          <p:cNvSpPr>
            <a:spLocks noGrp="1"/>
          </p:cNvSpPr>
          <p:nvPr>
            <p:ph type="title"/>
          </p:nvPr>
        </p:nvSpPr>
        <p:spPr>
          <a:xfrm>
            <a:off x="838200" y="282793"/>
            <a:ext cx="7791450" cy="1044575"/>
          </a:xfrm>
        </p:spPr>
        <p:txBody>
          <a:bodyPr vert="horz" lIns="91440" tIns="45720" rIns="91440" bIns="45720" rtlCol="0" anchor="b" anchorCtr="0">
            <a:normAutofit fontScale="90000"/>
          </a:bodyPr>
          <a:lstStyle/>
          <a:p>
            <a:pPr>
              <a:lnSpc>
                <a:spcPts val="4000"/>
              </a:lnSpc>
            </a:pPr>
            <a:r>
              <a:rPr lang="fr-FR" sz="40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Emplacement des stations d’hygiène des mains</a:t>
            </a:r>
          </a:p>
        </p:txBody>
      </p:sp>
      <p:sp>
        <p:nvSpPr>
          <p:cNvPr id="3" name="Content Placeholder 2">
            <a:extLst>
              <a:ext uri="{FF2B5EF4-FFF2-40B4-BE49-F238E27FC236}">
                <a16:creationId xmlns:a16="http://schemas.microsoft.com/office/drawing/2014/main" id="{46461E51-3CE1-D85C-448C-A3EEEFC3F590}"/>
              </a:ext>
            </a:extLst>
          </p:cNvPr>
          <p:cNvSpPr txBox="1"/>
          <p:nvPr/>
        </p:nvSpPr>
        <p:spPr>
          <a:xfrm>
            <a:off x="838200" y="1526881"/>
            <a:ext cx="10515600" cy="4349749"/>
          </a:xfrm>
          <a:prstGeom prst="rect">
            <a:avLst/>
          </a:prstGeom>
        </p:spPr>
        <p:txBody>
          <a:bodyPr/>
          <a:lstStyle>
            <a:lvl1pPr marL="457189" indent="-457189" algn="l" rtl="0" eaLnBrk="1" fontAlgn="base" hangingPunct="1">
              <a:spcBef>
                <a:spcPct val="20000"/>
              </a:spcBef>
              <a:spcAft>
                <a:spcPct val="0"/>
              </a:spcAft>
              <a:buClr>
                <a:srgbClr val="E25423"/>
              </a:buClr>
              <a:buFont typeface="Arial" panose="020B0604020202020204" pitchFamily="34" charset="0"/>
              <a:buChar char="•"/>
              <a:defRPr sz="4267" kern="1200">
                <a:solidFill>
                  <a:srgbClr val="1D1D1D"/>
                </a:solidFill>
                <a:latin typeface="Calibri" panose="020F0502020204030204" pitchFamily="34" charset="0"/>
                <a:ea typeface="+mn-ea"/>
                <a:cs typeface="+mn-cs"/>
              </a:defRPr>
            </a:lvl1pPr>
            <a:lvl2pPr marL="990575" indent="-380990" algn="l" rtl="0" eaLnBrk="1" fontAlgn="base" hangingPunct="1">
              <a:spcBef>
                <a:spcPct val="20000"/>
              </a:spcBef>
              <a:spcAft>
                <a:spcPct val="0"/>
              </a:spcAft>
              <a:buClr>
                <a:srgbClr val="E25423"/>
              </a:buClr>
              <a:buFont typeface="Arial" panose="020B0604020202020204" pitchFamily="34" charset="0"/>
              <a:buChar char="–"/>
              <a:defRPr sz="3733" kern="1200">
                <a:solidFill>
                  <a:srgbClr val="1D1D1D"/>
                </a:solidFill>
                <a:latin typeface="Calibri" panose="020F0502020204030204" pitchFamily="34" charset="0"/>
                <a:ea typeface="+mn-ea"/>
                <a:cs typeface="+mn-cs"/>
              </a:defRPr>
            </a:lvl2pPr>
            <a:lvl3pPr marL="1523962" indent="-304792"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547"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4pPr>
            <a:lvl5pPr marL="2743131" indent="-304792" algn="l" rtl="0" eaLnBrk="1" fontAlgn="base" hangingPunct="1">
              <a:spcBef>
                <a:spcPct val="20000"/>
              </a:spcBef>
              <a:spcAft>
                <a:spcPct val="0"/>
              </a:spcAft>
              <a:buFont typeface="Arial" panose="020B0604020202020204" pitchFamily="34" charset="0"/>
              <a:buChar char="»"/>
              <a:defRPr sz="2667" kern="1200">
                <a:solidFill>
                  <a:srgbClr val="1D1D1D"/>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Entrées</a:t>
            </a:r>
          </a:p>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Zones de dépistage</a:t>
            </a:r>
          </a:p>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Zones de port de l’EPI</a:t>
            </a:r>
          </a:p>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Zones de retrait de l’EPI</a:t>
            </a:r>
          </a:p>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Zones d’isolement</a:t>
            </a:r>
          </a:p>
          <a:p>
            <a:r>
              <a:rPr lang="fr-FR" sz="3600" b="0" i="0" u="none" strike="noStrike" cap="none" baseline="0">
                <a:solidFill>
                  <a:srgbClr val="1D1D1D"/>
                </a:solidFill>
                <a:effectLst/>
                <a:uFill>
                  <a:solidFill>
                    <a:prstClr val="black">
                      <a:alpha val="0"/>
                    </a:prstClr>
                  </a:solidFill>
                </a:uFill>
                <a:latin typeface="Calibri"/>
                <a:ea typeface="Calibri" panose="020F0502020204030204"/>
                <a:cs typeface="Calibri"/>
              </a:rPr>
              <a:t>Autres zones de soins des patients</a:t>
            </a:r>
          </a:p>
        </p:txBody>
      </p:sp>
      <p:pic>
        <p:nvPicPr>
          <p:cNvPr id="6" name="Image 1" descr="Photo d’un seau muni d’un robinet, posé sur un tabouret. Un autre seau est posé sur le sol, sous le robinet.">
            <a:extLst>
              <a:ext uri="{FF2B5EF4-FFF2-40B4-BE49-F238E27FC236}">
                <a16:creationId xmlns:a16="http://schemas.microsoft.com/office/drawing/2014/main" id="{0CAF3246-C333-4FB4-FD80-217ED571D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8037949" y="1407130"/>
            <a:ext cx="3472865" cy="3653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458274AC-7B28-6D7B-EF34-50D8558713EE}"/>
              </a:ext>
            </a:extLst>
          </p:cNvPr>
          <p:cNvSpPr txBox="1"/>
          <p:nvPr/>
        </p:nvSpPr>
        <p:spPr>
          <a:xfrm>
            <a:off x="7683499" y="5160350"/>
            <a:ext cx="4181767" cy="1432560"/>
          </a:xfrm>
          <a:prstGeom prst="rect">
            <a:avLst/>
          </a:prstGeom>
          <a:noFill/>
        </p:spPr>
        <p:txBody>
          <a:bodyPr wrap="square">
            <a:spAutoFit/>
          </a:bodyPr>
          <a:lstStyle/>
          <a:p>
            <a:pPr algn="ctr" eaLnBrk="1" hangingPunct="1">
              <a:spcBef>
                <a:spcPct val="0"/>
              </a:spcBef>
              <a:buFont typeface="Arial" panose="020B0604020202020204" pitchFamily="34" charset="0"/>
              <a:buNone/>
            </a:pPr>
            <a:r>
              <a:rPr lang="fr-FR" sz="2200" b="0" i="0" u="none" strike="noStrike" cap="none" baseline="0" dirty="0">
                <a:solidFill>
                  <a:srgbClr val="0B40A5"/>
                </a:solidFill>
                <a:effectLst/>
                <a:uFill>
                  <a:solidFill>
                    <a:prstClr val="black">
                      <a:alpha val="0"/>
                    </a:prstClr>
                  </a:solidFill>
                </a:uFill>
                <a:latin typeface="Calibri"/>
                <a:ea typeface="Calibri" panose="020F0502020204030204"/>
                <a:cs typeface="Calibri"/>
              </a:rPr>
              <a:t>Les stations doivent être placées aux entrées et dans les zones de soins des patients pour encourager une utilisation fréquente</a:t>
            </a:r>
          </a:p>
        </p:txBody>
      </p:sp>
    </p:spTree>
    <p:extLst>
      <p:ext uri="{BB962C8B-B14F-4D97-AF65-F5344CB8AC3E}">
        <p14:creationId xmlns:p14="http://schemas.microsoft.com/office/powerpoint/2010/main" val="264757039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BCE441B-0976-51C8-8B06-0AB32FFC1FF2}"/>
              </a:ext>
            </a:extLst>
          </p:cNvPr>
          <p:cNvSpPr txBox="1">
            <a:spLocks noGrp="1"/>
          </p:cNvSpPr>
          <p:nvPr>
            <p:ph type="title" idx="4294967295"/>
          </p:nvPr>
        </p:nvSpPr>
        <p:spPr>
          <a:xfrm>
            <a:off x="566058" y="405860"/>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a:rPr>
              <a:t>Réflexion</a:t>
            </a:r>
          </a:p>
        </p:txBody>
      </p:sp>
      <p:sp>
        <p:nvSpPr>
          <p:cNvPr id="7" name="TextBox 6">
            <a:extLst>
              <a:ext uri="{FF2B5EF4-FFF2-40B4-BE49-F238E27FC236}">
                <a16:creationId xmlns:a16="http://schemas.microsoft.com/office/drawing/2014/main" id="{D71E20FF-319E-FB83-44A2-C94C95B890AC}"/>
              </a:ext>
            </a:extLst>
          </p:cNvPr>
          <p:cNvSpPr txBox="1"/>
          <p:nvPr/>
        </p:nvSpPr>
        <p:spPr>
          <a:xfrm>
            <a:off x="566058" y="1740064"/>
            <a:ext cx="10571842" cy="4632960"/>
          </a:xfrm>
          <a:prstGeom prst="rect">
            <a:avLst/>
          </a:prstGeom>
          <a:noFill/>
        </p:spPr>
        <p:txBody>
          <a:bodyPr wrap="square" rtlCol="0">
            <a:spAutoFit/>
          </a:bodyPr>
          <a:lstStyle/>
          <a:p>
            <a:pPr marL="0" indent="0">
              <a:spcBef>
                <a:spcPts val="1200"/>
              </a:spcBef>
              <a:buNone/>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Sur la base de nos discussions d’aujourd’hui…</a:t>
            </a:r>
          </a:p>
          <a:p>
            <a:pPr marL="571500" indent="-571500">
              <a:spcBef>
                <a:spcPts val="1200"/>
              </a:spcBef>
              <a:buClr>
                <a:schemeClr val="bg2"/>
              </a:buClr>
              <a:buFont typeface="Arial" panose="020B0604020202020204" pitchFamily="34" charset="0"/>
              <a:buChar char="•"/>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Pouvez-vous citer de bonnes pratiques de votre établissement visant à faciliter l’hygiène des mains ?</a:t>
            </a:r>
          </a:p>
          <a:p>
            <a:pPr marL="571500" indent="-571500">
              <a:buClr>
                <a:schemeClr val="bg2"/>
              </a:buClr>
              <a:buFont typeface="Arial" panose="020B0604020202020204" pitchFamily="34" charset="0"/>
              <a:buChar char="•"/>
            </a:pPr>
            <a:endParaRPr lang="en-US" sz="3600">
              <a:solidFill>
                <a:schemeClr val="bg2"/>
              </a:solidFill>
            </a:endParaRPr>
          </a:p>
          <a:p>
            <a:pPr marL="571500" indent="-571500">
              <a:buClr>
                <a:schemeClr val="bg2"/>
              </a:buClr>
              <a:buFont typeface="Arial" panose="020B0604020202020204" pitchFamily="34" charset="0"/>
              <a:buChar char="•"/>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Quelles sont deux choses que votre établissement pourrait faire différemment pour mieux faciliter l’hygiène des mains ?</a:t>
            </a:r>
          </a:p>
        </p:txBody>
      </p:sp>
    </p:spTree>
    <p:extLst>
      <p:ext uri="{BB962C8B-B14F-4D97-AF65-F5344CB8AC3E}">
        <p14:creationId xmlns:p14="http://schemas.microsoft.com/office/powerpoint/2010/main" val="29612274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98E0E-BA0E-4607-A525-5321F2750F79}"/>
              </a:ext>
            </a:extLst>
          </p:cNvPr>
          <p:cNvSpPr>
            <a:spLocks noGrp="1"/>
          </p:cNvSpPr>
          <p:nvPr>
            <p:ph type="title"/>
          </p:nvPr>
        </p:nvSpPr>
        <p:spPr/>
        <p:txBody>
          <a:bodyPr/>
          <a:lstStyle/>
          <a:p>
            <a:r>
              <a:rPr lang="fr-FR" sz="4400" b="1" i="0" u="none" strike="noStrike" cap="none" baseline="0">
                <a:solidFill>
                  <a:srgbClr val="005DAB"/>
                </a:solidFill>
                <a:effectLst/>
                <a:uFill>
                  <a:solidFill>
                    <a:prstClr val="black">
                      <a:alpha val="0"/>
                    </a:prstClr>
                  </a:solidFill>
                </a:uFill>
                <a:latin typeface="Calibri Light" panose="020F0302020204030204"/>
                <a:ea typeface="Calibri Light" panose="020F0302020204030204"/>
                <a:cs typeface="Calibri Light"/>
              </a:rPr>
              <a:t>Points importants à retenir</a:t>
            </a:r>
          </a:p>
        </p:txBody>
      </p:sp>
      <p:sp>
        <p:nvSpPr>
          <p:cNvPr id="2" name="Content Placeholder 2">
            <a:extLst>
              <a:ext uri="{FF2B5EF4-FFF2-40B4-BE49-F238E27FC236}">
                <a16:creationId xmlns:a16="http://schemas.microsoft.com/office/drawing/2014/main" id="{9B8CD31D-E6AE-E274-5476-D14B0F150AE1}"/>
              </a:ext>
            </a:extLst>
          </p:cNvPr>
          <p:cNvSpPr>
            <a:spLocks noGrp="1"/>
          </p:cNvSpPr>
          <p:nvPr>
            <p:ph sz="quarter" idx="11"/>
          </p:nvPr>
        </p:nvSpPr>
        <p:spPr>
          <a:xfrm>
            <a:off x="609600" y="1824038"/>
            <a:ext cx="10972800" cy="4176712"/>
          </a:xfrm>
        </p:spPr>
        <p:txBody>
          <a:bodyPr/>
          <a:lstStyle/>
          <a:p>
            <a:pPr>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Il est important de garder les mains propres pour contribuer à votre protection, ainsi qu’à celle de vos collègues, de vos patients et de votre communauté pendant une flambée </a:t>
            </a:r>
            <a:r>
              <a:rPr lang="fr-FR" sz="3200" dirty="0">
                <a:uFill>
                  <a:solidFill>
                    <a:prstClr val="black">
                      <a:alpha val="0"/>
                    </a:prstClr>
                  </a:solidFill>
                </a:uFill>
                <a:cs typeface="Calibri"/>
              </a:rPr>
              <a:t>d’Ebola ou de Marburg</a:t>
            </a:r>
            <a:r>
              <a:rPr lang="fr-FR" sz="3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p>
          <a:p>
            <a:pPr>
              <a:spcBef>
                <a:spcPts val="1800"/>
              </a:spcBef>
            </a:pPr>
            <a:r>
              <a:rPr lang="fr-FR" sz="3000" b="1" i="0" u="none" strike="noStrike" cap="none" baseline="0" dirty="0">
                <a:solidFill>
                  <a:srgbClr val="0B40A5"/>
                </a:solidFill>
                <a:effectLst/>
                <a:uFill>
                  <a:solidFill>
                    <a:prstClr val="black">
                      <a:alpha val="0"/>
                    </a:prstClr>
                  </a:solidFill>
                </a:uFill>
                <a:latin typeface="Calibri"/>
                <a:ea typeface="Calibri" panose="020F0502020204030204"/>
                <a:cs typeface="Calibri"/>
              </a:rPr>
              <a:t>Une solution hydroalcoolique pour les mains est préférée </a:t>
            </a:r>
            <a:r>
              <a:rPr lang="fr-FR" sz="3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pour l’hygiène des mains. Le chlore n’est pas recommandé.</a:t>
            </a:r>
          </a:p>
          <a:p>
            <a:pPr>
              <a:spcBef>
                <a:spcPts val="1800"/>
              </a:spcBef>
            </a:pPr>
            <a:r>
              <a:rPr lang="fr-FR" sz="3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Des stations d’hygiène des mains doivent être disponibles dans plusieurs zones pour encourager une utilisation fréquente.</a:t>
            </a:r>
          </a:p>
        </p:txBody>
      </p:sp>
    </p:spTree>
    <p:extLst>
      <p:ext uri="{BB962C8B-B14F-4D97-AF65-F5344CB8AC3E}">
        <p14:creationId xmlns:p14="http://schemas.microsoft.com/office/powerpoint/2010/main" val="330831909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4843C-15B6-B491-E8FA-7702DFBD1B42}"/>
              </a:ext>
            </a:extLst>
          </p:cNvPr>
          <p:cNvSpPr>
            <a:spLocks noGrp="1"/>
          </p:cNvSpPr>
          <p:nvPr>
            <p:ph type="title" idx="4294967295"/>
          </p:nvPr>
        </p:nvSpPr>
        <p:spPr>
          <a:xfrm>
            <a:off x="327561" y="650133"/>
            <a:ext cx="10515600" cy="1325563"/>
          </a:xfrm>
          <a:prstGeom prst="rect">
            <a:avLst/>
          </a:prstGeom>
        </p:spPr>
        <p:txBody>
          <a:bodyPr/>
          <a:lstStyle/>
          <a:p>
            <a:pPr algn="l"/>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Merci !</a:t>
            </a:r>
          </a:p>
        </p:txBody>
      </p:sp>
    </p:spTree>
    <p:extLst>
      <p:ext uri="{BB962C8B-B14F-4D97-AF65-F5344CB8AC3E}">
        <p14:creationId xmlns:p14="http://schemas.microsoft.com/office/powerpoint/2010/main" val="371119358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Objectifs d’apprentissage</a:t>
            </a:r>
          </a:p>
        </p:txBody>
      </p:sp>
      <p:sp>
        <p:nvSpPr>
          <p:cNvPr id="3" name="Text Placeholder 2"/>
          <p:cNvSpPr>
            <a:spLocks noGrp="1"/>
          </p:cNvSpPr>
          <p:nvPr>
            <p:ph type="body" sz="quarter" idx="10"/>
          </p:nvPr>
        </p:nvSpPr>
        <p:spPr/>
        <p:txBody>
          <a:bodyPr/>
          <a:lstStyle/>
          <a:p>
            <a:pPr marL="0" indent="0">
              <a:buClrTx/>
              <a:buNone/>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À l’issue de cette présentation, les participants seront en mesure :</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d’expliquer pourquoi la facilitation de l’hygiène des mains dans les établissements de santé est importante dans le cadre </a:t>
            </a:r>
            <a:r>
              <a:rPr lang="fr-FR" sz="3200" dirty="0">
                <a:solidFill>
                  <a:srgbClr val="000000"/>
                </a:solidFill>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a:t>
            </a:r>
          </a:p>
          <a:p>
            <a:pPr marL="805180" lvl="1" indent="-457200">
              <a:spcBef>
                <a:spcPts val="1800"/>
              </a:spcBef>
              <a:buClr>
                <a:schemeClr val="accent2">
                  <a:lumMod val="60000"/>
                  <a:lumOff val="40000"/>
                </a:schemeClr>
              </a:buClr>
              <a:buFont typeface="Arial" panose="020B0604020202020204" pitchFamily="34" charset="0"/>
              <a:buChar char="•"/>
            </a:pPr>
            <a:r>
              <a:rPr lang="fr-FR" sz="3200" b="0" i="0" u="none" strike="noStrike" cap="none" baseline="0" dirty="0">
                <a:solidFill>
                  <a:srgbClr val="000000"/>
                </a:solidFill>
                <a:effectLst/>
                <a:uFill>
                  <a:solidFill>
                    <a:prstClr val="black">
                      <a:alpha val="0"/>
                    </a:prstClr>
                  </a:solidFill>
                </a:uFill>
                <a:latin typeface="Calibri"/>
                <a:ea typeface="Calibri" panose="020F0502020204030204"/>
                <a:cs typeface="Calibri"/>
              </a:rPr>
              <a:t>d’indiquer au moins trois éléments à prendre en compte pour faciliter une bonne hygiène des mains avec du savon et de l’eau.</a:t>
            </a:r>
          </a:p>
          <a:p>
            <a:pPr marL="805180" lvl="1" indent="-457200">
              <a:spcBef>
                <a:spcPts val="1800"/>
              </a:spcBef>
              <a:buClr>
                <a:srgbClr val="005DAA"/>
              </a:buClr>
            </a:pPr>
            <a:endParaRPr lang="en-US" sz="3200" dirty="0">
              <a:solidFill>
                <a:srgbClr val="000000"/>
              </a:solidFill>
              <a:latin typeface="Calibri"/>
              <a:cs typeface="Calibri"/>
            </a:endParaRPr>
          </a:p>
          <a:p>
            <a:pPr marL="347980" lvl="1" indent="0">
              <a:buClr>
                <a:srgbClr val="005DAA"/>
              </a:buClr>
              <a:buNone/>
            </a:pPr>
            <a:endParaRPr lang="en-US" sz="2400" dirty="0">
              <a:solidFill>
                <a:schemeClr val="accent4">
                  <a:lumMod val="50000"/>
                </a:schemeClr>
              </a:solidFill>
              <a:cs typeface="Calibri" panose="020F0502020204030204" pitchFamily="34" charset="0"/>
            </a:endParaRPr>
          </a:p>
          <a:p>
            <a:pPr marL="347345" lvl="1" indent="0">
              <a:buClr>
                <a:srgbClr val="005DAA"/>
              </a:buClr>
              <a:buNone/>
            </a:pPr>
            <a:endParaRPr lang="en-US" sz="2400" dirty="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dirty="0">
              <a:solidFill>
                <a:schemeClr val="accent4">
                  <a:lumMod val="50000"/>
                </a:schemeClr>
              </a:solidFill>
              <a:cs typeface="Calibri" panose="020F0502020204030204" pitchFamily="34" charset="0"/>
            </a:endParaRPr>
          </a:p>
        </p:txBody>
      </p:sp>
    </p:spTree>
    <p:extLst>
      <p:ext uri="{BB962C8B-B14F-4D97-AF65-F5344CB8AC3E}">
        <p14:creationId xmlns:p14="http://schemas.microsoft.com/office/powerpoint/2010/main" val="1738108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Définition : hygiène des mains</a:t>
            </a:r>
          </a:p>
        </p:txBody>
      </p:sp>
      <p:pic>
        <p:nvPicPr>
          <p:cNvPr id="9" name="Picture 8" descr="Homme se lavant les mains à un poste d’hygiène des mains en extérieur, équipé d’un seau pour distribuer l’eau et d’un récipient pour recueillir l’eau excédentaire.">
            <a:extLst>
              <a:ext uri="{FF2B5EF4-FFF2-40B4-BE49-F238E27FC236}">
                <a16:creationId xmlns:a16="http://schemas.microsoft.com/office/drawing/2014/main" id="{F4D97301-8C38-480D-9AA9-E78FF3BA2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07" y="1545167"/>
            <a:ext cx="2536701" cy="3382268"/>
          </a:xfrm>
          <a:prstGeom prst="rect">
            <a:avLst/>
          </a:prstGeom>
        </p:spPr>
      </p:pic>
      <p:pic>
        <p:nvPicPr>
          <p:cNvPr id="7" name="Picture 6" descr="Photo d’un dispositif d’hygiène des mains composé d’un seau surélevé muni d’un robinet, avec du savon suspendu à une corde entourant le seau.">
            <a:extLst>
              <a:ext uri="{FF2B5EF4-FFF2-40B4-BE49-F238E27FC236}">
                <a16:creationId xmlns:a16="http://schemas.microsoft.com/office/drawing/2014/main" id="{87E8212E-E8C7-448D-8487-5564572248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285045" y="3263359"/>
            <a:ext cx="3794289" cy="2845717"/>
          </a:xfrm>
          <a:prstGeom prst="rect">
            <a:avLst/>
          </a:prstGeom>
        </p:spPr>
      </p:pic>
      <p:sp>
        <p:nvSpPr>
          <p:cNvPr id="3" name="Text Placeholder 2">
            <a:extLst>
              <a:ext uri="{FF2B5EF4-FFF2-40B4-BE49-F238E27FC236}">
                <a16:creationId xmlns:a16="http://schemas.microsoft.com/office/drawing/2014/main" id="{29E7FD5B-4AD7-44CA-8751-678596DBC110}"/>
              </a:ext>
            </a:extLst>
          </p:cNvPr>
          <p:cNvSpPr>
            <a:spLocks noGrp="1"/>
          </p:cNvSpPr>
          <p:nvPr>
            <p:ph type="body" sz="quarter" idx="10"/>
          </p:nvPr>
        </p:nvSpPr>
        <p:spPr>
          <a:xfrm>
            <a:off x="6919876" y="1545167"/>
            <a:ext cx="4967324" cy="4176467"/>
          </a:xfrm>
        </p:spPr>
        <p:txBody>
          <a:bodyPr/>
          <a:lstStyle/>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panose="020F0502020204030204"/>
                <a:cs typeface="Calibri"/>
              </a:rPr>
              <a:t>L’hygiène des mains </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est le terme général utilisé pour le nettoyage des mains, que ce soit à l’aide de savon et d’eau, d’une solution hydroalcoolique pour les mains ou d’un lavage chirurgical des mains</a:t>
            </a:r>
            <a:endParaRPr lang="en-US" sz="2800" b="1" kern="0" dirty="0">
              <a:solidFill>
                <a:srgbClr val="000000"/>
              </a:solidFill>
              <a:latin typeface="Calibri"/>
              <a:cs typeface="Arial"/>
            </a:endParaRPr>
          </a:p>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panose="020F0502020204030204"/>
                <a:cs typeface="Calibri"/>
              </a:rPr>
              <a:t>Lavage des mains</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 savon + eau </a:t>
            </a:r>
            <a:endParaRPr lang="en-US" sz="2800" kern="0" dirty="0">
              <a:solidFill>
                <a:srgbClr val="000000"/>
              </a:solidFill>
              <a:latin typeface="Calibri"/>
              <a:cs typeface="Arial"/>
            </a:endParaRPr>
          </a:p>
          <a:p>
            <a:pPr marL="0" indent="0">
              <a:spcBef>
                <a:spcPts val="1800"/>
              </a:spcBef>
              <a:buNone/>
            </a:pPr>
            <a:r>
              <a:rPr lang="fr-FR" sz="2800" b="1" i="0" u="none" strike="noStrike" cap="none" baseline="0" dirty="0">
                <a:solidFill>
                  <a:srgbClr val="0B40A5"/>
                </a:solidFill>
                <a:effectLst/>
                <a:uFill>
                  <a:solidFill>
                    <a:prstClr val="black">
                      <a:alpha val="0"/>
                    </a:prstClr>
                  </a:solidFill>
                </a:uFill>
                <a:latin typeface="Calibri"/>
                <a:ea typeface="Calibri" panose="020F0502020204030204"/>
                <a:cs typeface="Calibri"/>
              </a:rPr>
              <a:t>Friction des mains</a:t>
            </a:r>
            <a:r>
              <a:rPr lang="fr-FR" sz="2800" b="0" i="0" u="none" strike="noStrike" cap="none" baseline="0" dirty="0">
                <a:solidFill>
                  <a:srgbClr val="000000"/>
                </a:solidFill>
                <a:effectLst/>
                <a:uFill>
                  <a:solidFill>
                    <a:prstClr val="black">
                      <a:alpha val="0"/>
                    </a:prstClr>
                  </a:solidFill>
                </a:uFill>
                <a:latin typeface="Calibri"/>
                <a:ea typeface="Calibri" panose="020F0502020204030204"/>
                <a:cs typeface="Calibri"/>
              </a:rPr>
              <a:t> = solution hydroalcoolique pour les mains</a:t>
            </a:r>
            <a:endParaRPr lang="en-US" sz="2800" kern="0" dirty="0">
              <a:solidFill>
                <a:srgbClr val="000000"/>
              </a:solidFill>
              <a:latin typeface="Calibri"/>
              <a:cs typeface="Arial"/>
            </a:endParaRPr>
          </a:p>
          <a:p>
            <a:pPr marL="456565" lvl="1" indent="0">
              <a:buNone/>
            </a:pPr>
            <a:endParaRPr lang="en-US" dirty="0">
              <a:solidFill>
                <a:schemeClr val="accent4">
                  <a:lumMod val="50000"/>
                </a:schemeClr>
              </a:solidFill>
              <a:cs typeface="Calibri" panose="020F0502020204030204" pitchFamily="34" charset="0"/>
            </a:endParaRPr>
          </a:p>
          <a:p>
            <a:pPr marL="0" indent="0">
              <a:buNone/>
            </a:pPr>
            <a:endParaRPr lang="en-US" dirty="0">
              <a:solidFill>
                <a:schemeClr val="accent4">
                  <a:lumMod val="50000"/>
                </a:schemeClr>
              </a:solidFill>
              <a:cs typeface="Calibri"/>
            </a:endParaRPr>
          </a:p>
        </p:txBody>
      </p:sp>
    </p:spTree>
    <p:extLst>
      <p:ext uri="{BB962C8B-B14F-4D97-AF65-F5344CB8AC3E}">
        <p14:creationId xmlns:p14="http://schemas.microsoft.com/office/powerpoint/2010/main" val="125304335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0694-DAA4-47B3-8493-F7818B9F05A7}"/>
              </a:ext>
            </a:extLst>
          </p:cNvPr>
          <p:cNvSpPr>
            <a:spLocks noGrp="1"/>
          </p:cNvSpPr>
          <p:nvPr>
            <p:ph type="title"/>
          </p:nvPr>
        </p:nvSpPr>
        <p:spPr/>
        <p:txBody>
          <a:bodyPr/>
          <a:lstStyle/>
          <a:p>
            <a:r>
              <a:rPr lang="fr-FR" sz="3733"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Définition : station d’hygiène des mains</a:t>
            </a:r>
          </a:p>
        </p:txBody>
      </p:sp>
      <p:pic>
        <p:nvPicPr>
          <p:cNvPr id="9" name="Picture 8" descr="Homme se lavant les mains à un poste d’hygiène des mains en extérieur, équipé d’un seau pour distribuer l’eau et d’un récipient pour recueillir l’eau excédentaire.">
            <a:extLst>
              <a:ext uri="{FF2B5EF4-FFF2-40B4-BE49-F238E27FC236}">
                <a16:creationId xmlns:a16="http://schemas.microsoft.com/office/drawing/2014/main" id="{F4D97301-8C38-480D-9AA9-E78FF3BA2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207" y="1545167"/>
            <a:ext cx="2536701" cy="3382268"/>
          </a:xfrm>
          <a:prstGeom prst="rect">
            <a:avLst/>
          </a:prstGeom>
        </p:spPr>
      </p:pic>
      <p:pic>
        <p:nvPicPr>
          <p:cNvPr id="7" name="Picture 6" descr="Photo d’un dispositif d’hygiène des mains composé d’un seau surélevé muni d’un robinet, avec du savon suspendu à une corde entourant le seau.">
            <a:extLst>
              <a:ext uri="{FF2B5EF4-FFF2-40B4-BE49-F238E27FC236}">
                <a16:creationId xmlns:a16="http://schemas.microsoft.com/office/drawing/2014/main" id="{87E8212E-E8C7-448D-8487-5564572248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285045" y="3263359"/>
            <a:ext cx="3794289" cy="2845717"/>
          </a:xfrm>
          <a:prstGeom prst="rect">
            <a:avLst/>
          </a:prstGeom>
        </p:spPr>
      </p:pic>
      <p:sp>
        <p:nvSpPr>
          <p:cNvPr id="3" name="Text Placeholder 2">
            <a:extLst>
              <a:ext uri="{FF2B5EF4-FFF2-40B4-BE49-F238E27FC236}">
                <a16:creationId xmlns:a16="http://schemas.microsoft.com/office/drawing/2014/main" id="{29E7FD5B-4AD7-44CA-8751-678596DBC110}"/>
              </a:ext>
            </a:extLst>
          </p:cNvPr>
          <p:cNvSpPr>
            <a:spLocks noGrp="1"/>
          </p:cNvSpPr>
          <p:nvPr>
            <p:ph type="body" sz="quarter" idx="10"/>
          </p:nvPr>
        </p:nvSpPr>
        <p:spPr>
          <a:xfrm>
            <a:off x="7315200" y="1824284"/>
            <a:ext cx="4324350" cy="4176467"/>
          </a:xfrm>
        </p:spPr>
        <p:txBody>
          <a:bodyPr>
            <a:normAutofit/>
          </a:bodyPr>
          <a:lstStyle/>
          <a:p>
            <a:pPr marL="0" indent="0">
              <a:buNone/>
            </a:pPr>
            <a:r>
              <a:rPr lang="fr-FR" sz="3000" b="1" i="0" u="none" strike="noStrike" cap="none" baseline="0" dirty="0">
                <a:solidFill>
                  <a:srgbClr val="0B40A5"/>
                </a:solidFill>
                <a:effectLst/>
                <a:uFill>
                  <a:solidFill>
                    <a:prstClr val="black">
                      <a:alpha val="0"/>
                    </a:prstClr>
                  </a:solidFill>
                </a:uFill>
                <a:latin typeface="Calibri"/>
                <a:ea typeface="Calibri" panose="020F0502020204030204"/>
                <a:cs typeface="Calibri"/>
              </a:rPr>
              <a:t>Les stations d’hygiène des mains </a:t>
            </a:r>
            <a:r>
              <a:rPr lang="fr-FR" sz="3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sont des zones dédiées permettant aux personnes d’accéder à des produits comme les rince-mains à base d’alcool ou du savon et de l’eau pour nettoyer leurs mains. </a:t>
            </a:r>
            <a:endParaRPr lang="en-US" sz="3000" dirty="0">
              <a:solidFill>
                <a:srgbClr val="000000"/>
              </a:solidFill>
              <a:cs typeface="Calibri" panose="020F0502020204030204" pitchFamily="34" charset="0"/>
            </a:endParaRPr>
          </a:p>
          <a:p>
            <a:pPr marL="0" indent="0">
              <a:buNone/>
            </a:pPr>
            <a:endParaRPr lang="en-US" dirty="0">
              <a:solidFill>
                <a:schemeClr val="accent4">
                  <a:lumMod val="50000"/>
                </a:schemeClr>
              </a:solidFill>
              <a:cs typeface="Calibri"/>
            </a:endParaRPr>
          </a:p>
        </p:txBody>
      </p:sp>
    </p:spTree>
    <p:extLst>
      <p:ext uri="{BB962C8B-B14F-4D97-AF65-F5344CB8AC3E}">
        <p14:creationId xmlns:p14="http://schemas.microsoft.com/office/powerpoint/2010/main" val="59595467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C0A8C49D-B090-BAFC-30C1-02B6FC53DA55}"/>
              </a:ext>
            </a:extLst>
          </p:cNvPr>
          <p:cNvSpPr txBox="1">
            <a:spLocks noGrp="1"/>
          </p:cNvSpPr>
          <p:nvPr>
            <p:ph type="title" idx="4294967295"/>
          </p:nvPr>
        </p:nvSpPr>
        <p:spPr>
          <a:xfrm>
            <a:off x="566058" y="644399"/>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Myriad Web Pro" panose="020B0503030403020204" pitchFamily="34" charset="0"/>
              </a:defRPr>
            </a:lvl2pPr>
            <a:lvl3pPr algn="ctr" rtl="0" eaLnBrk="1" fontAlgn="base" hangingPunct="1">
              <a:spcBef>
                <a:spcPct val="0"/>
              </a:spcBef>
              <a:spcAft>
                <a:spcPct val="0"/>
              </a:spcAft>
              <a:defRPr sz="5867">
                <a:solidFill>
                  <a:schemeClr val="tx1"/>
                </a:solidFill>
                <a:latin typeface="Myriad Web Pro" panose="020B0503030403020204" pitchFamily="34" charset="0"/>
              </a:defRPr>
            </a:lvl3pPr>
            <a:lvl4pPr algn="ctr" rtl="0" eaLnBrk="1" fontAlgn="base" hangingPunct="1">
              <a:spcBef>
                <a:spcPct val="0"/>
              </a:spcBef>
              <a:spcAft>
                <a:spcPct val="0"/>
              </a:spcAft>
              <a:defRPr sz="5867">
                <a:solidFill>
                  <a:schemeClr val="tx1"/>
                </a:solidFill>
                <a:latin typeface="Myriad Web Pro" panose="020B0503030403020204" pitchFamily="34" charset="0"/>
              </a:defRPr>
            </a:lvl4pPr>
            <a:lvl5pPr algn="ctr" rtl="0" eaLnBrk="1" fontAlgn="base" hangingPunct="1">
              <a:spcBef>
                <a:spcPct val="0"/>
              </a:spcBef>
              <a:spcAft>
                <a:spcPct val="0"/>
              </a:spcAft>
              <a:defRPr sz="5867">
                <a:solidFill>
                  <a:schemeClr val="tx1"/>
                </a:solidFill>
                <a:latin typeface="Myriad Web Pro" panose="020B0503030403020204" pitchFamily="34" charset="0"/>
              </a:defRPr>
            </a:lvl5pPr>
            <a:lvl6pPr marL="609585" algn="ctr" rtl="0" eaLnBrk="1" fontAlgn="base" hangingPunct="1">
              <a:spcBef>
                <a:spcPct val="0"/>
              </a:spcBef>
              <a:spcAft>
                <a:spcPct val="0"/>
              </a:spcAft>
              <a:defRPr sz="5867">
                <a:solidFill>
                  <a:schemeClr val="tx1"/>
                </a:solidFill>
                <a:latin typeface="Myriad Web Pro" panose="020B0503030403020204" pitchFamily="34" charset="0"/>
              </a:defRPr>
            </a:lvl6pPr>
            <a:lvl7pPr marL="1219170" algn="ctr" rtl="0" eaLnBrk="1" fontAlgn="base" hangingPunct="1">
              <a:spcBef>
                <a:spcPct val="0"/>
              </a:spcBef>
              <a:spcAft>
                <a:spcPct val="0"/>
              </a:spcAft>
              <a:defRPr sz="5867">
                <a:solidFill>
                  <a:schemeClr val="tx1"/>
                </a:solidFill>
                <a:latin typeface="Myriad Web Pro" panose="020B0503030403020204" pitchFamily="34" charset="0"/>
              </a:defRPr>
            </a:lvl7pPr>
            <a:lvl8pPr marL="1828754" algn="ctr" rtl="0" eaLnBrk="1" fontAlgn="base" hangingPunct="1">
              <a:spcBef>
                <a:spcPct val="0"/>
              </a:spcBef>
              <a:spcAft>
                <a:spcPct val="0"/>
              </a:spcAft>
              <a:defRPr sz="5867">
                <a:solidFill>
                  <a:schemeClr val="tx1"/>
                </a:solidFill>
                <a:latin typeface="Myriad Web Pro" panose="020B0503030403020204" pitchFamily="34" charset="0"/>
              </a:defRPr>
            </a:lvl8pPr>
            <a:lvl9pPr marL="2438339" algn="ctr" rtl="0" eaLnBrk="1" fontAlgn="base" hangingPunct="1">
              <a:spcBef>
                <a:spcPct val="0"/>
              </a:spcBef>
              <a:spcAft>
                <a:spcPct val="0"/>
              </a:spcAft>
              <a:defRPr sz="5867">
                <a:solidFill>
                  <a:schemeClr val="tx1"/>
                </a:solidFill>
                <a:latin typeface="Myriad Web Pro" panose="020B0503030403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a:rPr>
              <a:t>L’hygiène des mains dans votre établissement</a:t>
            </a:r>
          </a:p>
        </p:txBody>
      </p:sp>
      <p:sp>
        <p:nvSpPr>
          <p:cNvPr id="7" name="TextBox 6">
            <a:extLst>
              <a:ext uri="{FF2B5EF4-FFF2-40B4-BE49-F238E27FC236}">
                <a16:creationId xmlns:a16="http://schemas.microsoft.com/office/drawing/2014/main" id="{40A9EB22-6F8F-F9E8-F82C-22C1A4B0ED41}"/>
              </a:ext>
            </a:extLst>
          </p:cNvPr>
          <p:cNvSpPr txBox="1"/>
          <p:nvPr/>
        </p:nvSpPr>
        <p:spPr>
          <a:xfrm>
            <a:off x="566058" y="1930564"/>
            <a:ext cx="10571842" cy="3840480"/>
          </a:xfrm>
          <a:prstGeom prst="rect">
            <a:avLst/>
          </a:prstGeom>
          <a:noFill/>
        </p:spPr>
        <p:txBody>
          <a:bodyPr wrap="square" rtlCol="0">
            <a:spAutoFit/>
          </a:bodyPr>
          <a:lstStyle/>
          <a:p>
            <a:pPr marL="457200" indent="-457200">
              <a:spcBef>
                <a:spcPts val="1800"/>
              </a:spcBef>
              <a:buClr>
                <a:schemeClr val="bg2"/>
              </a:buClr>
              <a:buFont typeface="Arial" panose="020B0604020202020204" pitchFamily="34" charset="0"/>
              <a:buChar char="•"/>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Solution hydroalcoolique pour les mains, savon et eau, et/ou chlore ?</a:t>
            </a:r>
          </a:p>
          <a:p>
            <a:pPr marL="457200" indent="-457200">
              <a:spcBef>
                <a:spcPts val="1800"/>
              </a:spcBef>
              <a:buClr>
                <a:schemeClr val="bg2"/>
              </a:buClr>
              <a:buFont typeface="Arial" panose="020B0604020202020204" pitchFamily="34" charset="0"/>
              <a:buChar char="•"/>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Environ combien de stations d’hygiène des mains disponibles ?</a:t>
            </a:r>
          </a:p>
          <a:p>
            <a:pPr marL="457200" indent="-457200">
              <a:spcBef>
                <a:spcPts val="1800"/>
              </a:spcBef>
              <a:buClr>
                <a:schemeClr val="bg2"/>
              </a:buClr>
              <a:buFont typeface="Arial" panose="020B0604020202020204" pitchFamily="34" charset="0"/>
              <a:buChar char="•"/>
            </a:pPr>
            <a:r>
              <a:rPr lang="fr-FR" sz="3600" b="0" i="0" u="none" strike="noStrike" cap="none" baseline="0">
                <a:solidFill>
                  <a:srgbClr val="FFFFFF"/>
                </a:solidFill>
                <a:effectLst/>
                <a:uFill>
                  <a:solidFill>
                    <a:prstClr val="black">
                      <a:alpha val="0"/>
                    </a:prstClr>
                  </a:solidFill>
                </a:uFill>
                <a:latin typeface="Myriad Web Pro"/>
                <a:ea typeface="Myriad Web Pro"/>
                <a:cs typeface="Myriad Web Pro"/>
              </a:rPr>
              <a:t>Emplacement des stations d’hygiène des mains ?</a:t>
            </a:r>
          </a:p>
        </p:txBody>
      </p:sp>
    </p:spTree>
    <p:extLst>
      <p:ext uri="{BB962C8B-B14F-4D97-AF65-F5344CB8AC3E}">
        <p14:creationId xmlns:p14="http://schemas.microsoft.com/office/powerpoint/2010/main" val="164774925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A190F-EBA4-463A-B51D-94FAC3A5D124}"/>
              </a:ext>
            </a:extLst>
          </p:cNvPr>
          <p:cNvSpPr>
            <a:spLocks noGrp="1"/>
          </p:cNvSpPr>
          <p:nvPr>
            <p:ph type="title"/>
          </p:nvPr>
        </p:nvSpPr>
        <p:spPr>
          <a:xfrm>
            <a:off x="469900" y="339876"/>
            <a:ext cx="10972800" cy="646332"/>
          </a:xfrm>
        </p:spPr>
        <p:txBody>
          <a:bodyPr/>
          <a:lstStyle/>
          <a:p>
            <a:pPr algn="ctr"/>
            <a:r>
              <a:rPr lang="fr-FR" sz="40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a:rPr>
              <a:t>Pourquoi l’hygiène des mains ?</a:t>
            </a:r>
          </a:p>
        </p:txBody>
      </p:sp>
      <p:grpSp>
        <p:nvGrpSpPr>
          <p:cNvPr id="4" name="Group 3" descr="Au centre de l’image se trouve une grande main. De part et d’autre de l’image, des flèches partant de la main ou y aboutissant pointent vers des poignées de porte, des flacons de médicaments, des téléphones, des équipements et instruments, des mains, ainsi que vers des professionnels de santé, des patients et des visiteurs.">
            <a:extLst>
              <a:ext uri="{FF2B5EF4-FFF2-40B4-BE49-F238E27FC236}">
                <a16:creationId xmlns:a16="http://schemas.microsoft.com/office/drawing/2014/main" id="{1A443963-3F53-42C3-9D60-9AF9CCDC01CE}"/>
              </a:ext>
            </a:extLst>
          </p:cNvPr>
          <p:cNvGrpSpPr/>
          <p:nvPr/>
        </p:nvGrpSpPr>
        <p:grpSpPr>
          <a:xfrm>
            <a:off x="1045599" y="1078535"/>
            <a:ext cx="9500916" cy="5518747"/>
            <a:chOff x="1239274" y="1425111"/>
            <a:chExt cx="9500916" cy="5518747"/>
          </a:xfrm>
          <a:solidFill>
            <a:schemeClr val="bg2"/>
          </a:solidFill>
        </p:grpSpPr>
        <p:pic>
          <p:nvPicPr>
            <p:cNvPr id="5" name="Picture 1">
              <a:extLst>
                <a:ext uri="{FF2B5EF4-FFF2-40B4-BE49-F238E27FC236}">
                  <a16:creationId xmlns:a16="http://schemas.microsoft.com/office/drawing/2014/main" id="{9FE9D976-FF95-47FE-8993-08AEF99B78B0}"/>
                </a:ext>
              </a:extLst>
            </p:cNvPr>
            <p:cNvPicPr>
              <a:picLocks noChangeAspect="1"/>
            </p:cNvPicPr>
            <p:nvPr/>
          </p:nvPicPr>
          <p:blipFill>
            <a:blip r:embed="rId3">
              <a:extLst>
                <a:ext uri="{28A0092B-C50C-407E-A947-70E740481C1C}">
                  <a14:useLocalDpi xmlns:a14="http://schemas.microsoft.com/office/drawing/2010/main" val="0"/>
                </a:ext>
              </a:extLst>
            </a:blip>
            <a:srcRect t="1901"/>
            <a:stretch>
              <a:fillRect/>
            </a:stretch>
          </p:blipFill>
          <p:spPr bwMode="auto">
            <a:xfrm>
              <a:off x="1239274" y="1425111"/>
              <a:ext cx="9472841" cy="518846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3A8ECA0E-81D7-4C4C-A4A7-7054656E744C}"/>
                </a:ext>
              </a:extLst>
            </p:cNvPr>
            <p:cNvGrpSpPr/>
            <p:nvPr/>
          </p:nvGrpSpPr>
          <p:grpSpPr>
            <a:xfrm>
              <a:off x="1495124" y="2857208"/>
              <a:ext cx="9245066" cy="4086650"/>
              <a:chOff x="1495124" y="2857208"/>
              <a:chExt cx="9245066" cy="4086650"/>
            </a:xfrm>
            <a:grpFill/>
          </p:grpSpPr>
          <p:sp>
            <p:nvSpPr>
              <p:cNvPr id="7" name="TextBox 6">
                <a:extLst>
                  <a:ext uri="{FF2B5EF4-FFF2-40B4-BE49-F238E27FC236}">
                    <a16:creationId xmlns:a16="http://schemas.microsoft.com/office/drawing/2014/main" id="{07D56093-38B5-4A24-A5FE-C3D1FB040920}"/>
                  </a:ext>
                </a:extLst>
              </p:cNvPr>
              <p:cNvSpPr txBox="1"/>
              <p:nvPr/>
            </p:nvSpPr>
            <p:spPr>
              <a:xfrm>
                <a:off x="1693245" y="4332367"/>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Flacons de médicament</a:t>
                </a:r>
              </a:p>
            </p:txBody>
          </p:sp>
          <p:sp>
            <p:nvSpPr>
              <p:cNvPr id="8" name="TextBox 7">
                <a:extLst>
                  <a:ext uri="{FF2B5EF4-FFF2-40B4-BE49-F238E27FC236}">
                    <a16:creationId xmlns:a16="http://schemas.microsoft.com/office/drawing/2014/main" id="{AD8E7E35-B498-470F-822A-BF9B5148A613}"/>
                  </a:ext>
                </a:extLst>
              </p:cNvPr>
              <p:cNvSpPr txBox="1"/>
              <p:nvPr/>
            </p:nvSpPr>
            <p:spPr>
              <a:xfrm>
                <a:off x="1534840" y="6222785"/>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Téléphones</a:t>
                </a:r>
              </a:p>
            </p:txBody>
          </p:sp>
          <p:sp>
            <p:nvSpPr>
              <p:cNvPr id="9" name="TextBox 8">
                <a:extLst>
                  <a:ext uri="{FF2B5EF4-FFF2-40B4-BE49-F238E27FC236}">
                    <a16:creationId xmlns:a16="http://schemas.microsoft.com/office/drawing/2014/main" id="{F4BC7679-5FDA-4E5D-9397-9EF903494243}"/>
                  </a:ext>
                </a:extLst>
              </p:cNvPr>
              <p:cNvSpPr txBox="1"/>
              <p:nvPr/>
            </p:nvSpPr>
            <p:spPr>
              <a:xfrm>
                <a:off x="1495124" y="3013085"/>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Poignées de porte</a:t>
                </a:r>
              </a:p>
            </p:txBody>
          </p:sp>
          <p:sp>
            <p:nvSpPr>
              <p:cNvPr id="10" name="TextBox 9">
                <a:extLst>
                  <a:ext uri="{FF2B5EF4-FFF2-40B4-BE49-F238E27FC236}">
                    <a16:creationId xmlns:a16="http://schemas.microsoft.com/office/drawing/2014/main" id="{40B0086D-FC08-43C2-B0C7-53AD84332B97}"/>
                  </a:ext>
                </a:extLst>
              </p:cNvPr>
              <p:cNvSpPr txBox="1"/>
              <p:nvPr/>
            </p:nvSpPr>
            <p:spPr>
              <a:xfrm>
                <a:off x="8134820" y="2857208"/>
                <a:ext cx="2452035" cy="64008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Équipement et instruments</a:t>
                </a:r>
              </a:p>
            </p:txBody>
          </p:sp>
          <p:sp>
            <p:nvSpPr>
              <p:cNvPr id="11" name="TextBox 10">
                <a:extLst>
                  <a:ext uri="{FF2B5EF4-FFF2-40B4-BE49-F238E27FC236}">
                    <a16:creationId xmlns:a16="http://schemas.microsoft.com/office/drawing/2014/main" id="{8A493883-A877-4515-93DA-2F2E7D7CE0CC}"/>
                  </a:ext>
                </a:extLst>
              </p:cNvPr>
              <p:cNvSpPr txBox="1"/>
              <p:nvPr/>
            </p:nvSpPr>
            <p:spPr>
              <a:xfrm>
                <a:off x="8260080" y="4242198"/>
                <a:ext cx="2452035" cy="36576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Mains</a:t>
                </a:r>
              </a:p>
            </p:txBody>
          </p:sp>
          <p:sp>
            <p:nvSpPr>
              <p:cNvPr id="12" name="TextBox 11">
                <a:extLst>
                  <a:ext uri="{FF2B5EF4-FFF2-40B4-BE49-F238E27FC236}">
                    <a16:creationId xmlns:a16="http://schemas.microsoft.com/office/drawing/2014/main" id="{E73E3286-4176-4F8F-8D9A-A053FA565D41}"/>
                  </a:ext>
                </a:extLst>
              </p:cNvPr>
              <p:cNvSpPr txBox="1"/>
              <p:nvPr/>
            </p:nvSpPr>
            <p:spPr>
              <a:xfrm>
                <a:off x="7740316" y="6297527"/>
                <a:ext cx="2999875" cy="640080"/>
              </a:xfrm>
              <a:prstGeom prst="rect">
                <a:avLst/>
              </a:prstGeom>
              <a:grpFill/>
            </p:spPr>
            <p:txBody>
              <a:bodyPr wrap="square" rtlCol="0">
                <a:spAutoFit/>
              </a:bodyPr>
              <a:lstStyle/>
              <a:p>
                <a:r>
                  <a:rPr lang="fr-FR" sz="1800" b="1" i="0" u="none" strike="noStrike" cap="none" baseline="0">
                    <a:solidFill>
                      <a:srgbClr val="0B40A5"/>
                    </a:solidFill>
                    <a:effectLst/>
                    <a:uFill>
                      <a:solidFill>
                        <a:prstClr val="black">
                          <a:alpha val="0"/>
                        </a:prstClr>
                      </a:solidFill>
                    </a:uFill>
                    <a:latin typeface="Calibri"/>
                    <a:ea typeface="Calibri" panose="020F0502020204030204"/>
                    <a:cs typeface="Calibri"/>
                  </a:rPr>
                  <a:t>Agents de santé, patients et visiteurs</a:t>
                </a:r>
              </a:p>
            </p:txBody>
          </p:sp>
        </p:grpSp>
      </p:grpSp>
    </p:spTree>
    <p:extLst>
      <p:ext uri="{BB962C8B-B14F-4D97-AF65-F5344CB8AC3E}">
        <p14:creationId xmlns:p14="http://schemas.microsoft.com/office/powerpoint/2010/main" val="1594378933"/>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66E4D5-94A4-3FB3-5D6B-A069933C2B75}"/>
              </a:ext>
            </a:extLst>
          </p:cNvPr>
          <p:cNvSpPr txBox="1">
            <a:spLocks noGrp="1"/>
          </p:cNvSpPr>
          <p:nvPr>
            <p:ph type="title" idx="4294967295"/>
          </p:nvPr>
        </p:nvSpPr>
        <p:spPr>
          <a:xfrm>
            <a:off x="122581" y="724671"/>
            <a:ext cx="3822189" cy="1920240"/>
          </a:xfrm>
          <a:prstGeom prst="rect">
            <a:avLst/>
          </a:prstGeom>
          <a:solidFill>
            <a:schemeClr val="bg2">
              <a:alpha val="77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lang="fr-FR" sz="4000" b="1" i="0" u="none" strike="noStrike" cap="none" baseline="0">
                <a:solidFill>
                  <a:srgbClr val="000000"/>
                </a:solidFill>
                <a:effectLst/>
                <a:uFill>
                  <a:solidFill>
                    <a:prstClr val="black">
                      <a:alpha val="0"/>
                    </a:prstClr>
                  </a:solidFill>
                </a:uFill>
                <a:latin typeface="Calibri Light" panose="020F0302020204030204"/>
                <a:ea typeface="Calibri Light" panose="020F0302020204030204"/>
                <a:cs typeface="Calibri Light"/>
              </a:rPr>
              <a:t>Options d’hygiène des mains</a:t>
            </a:r>
          </a:p>
        </p:txBody>
      </p:sp>
      <p:sp>
        <p:nvSpPr>
          <p:cNvPr id="2" name="TextBox 1">
            <a:extLst>
              <a:ext uri="{FF2B5EF4-FFF2-40B4-BE49-F238E27FC236}">
                <a16:creationId xmlns:a16="http://schemas.microsoft.com/office/drawing/2014/main" id="{85E179D8-8B52-111F-00EC-9C3289037162}"/>
              </a:ext>
            </a:extLst>
          </p:cNvPr>
          <p:cNvSpPr txBox="1"/>
          <p:nvPr/>
        </p:nvSpPr>
        <p:spPr>
          <a:xfrm>
            <a:off x="122581" y="2153653"/>
            <a:ext cx="3703461" cy="3322320"/>
          </a:xfrm>
          <a:prstGeom prst="rect">
            <a:avLst/>
          </a:prstGeom>
          <a:solidFill>
            <a:schemeClr val="accent2">
              <a:lumMod val="20000"/>
              <a:lumOff val="80000"/>
            </a:schemeClr>
          </a:solidFill>
        </p:spPr>
        <p:txBody>
          <a:bodyPr wrap="square" rtlCol="0">
            <a:spAutoFit/>
          </a:bodyPr>
          <a:lstStyle/>
          <a:p>
            <a:pPr marL="285750" indent="-285750">
              <a:spcBef>
                <a:spcPts val="1200"/>
              </a:spcBef>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Solution désinfectante hydroalcoolique</a:t>
            </a:r>
          </a:p>
          <a:p>
            <a:pPr marL="285750" indent="-285750">
              <a:spcBef>
                <a:spcPts val="1200"/>
              </a:spcBef>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Savon et eau</a:t>
            </a:r>
          </a:p>
          <a:p>
            <a:pPr marL="285750" indent="-285750">
              <a:spcBef>
                <a:spcPts val="1200"/>
              </a:spcBef>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a:ea typeface="Calibri" panose="020F0502020204030204"/>
                <a:cs typeface="Calibri"/>
              </a:rPr>
              <a:t>Chlore (pas recommandé)</a:t>
            </a:r>
          </a:p>
        </p:txBody>
      </p:sp>
      <p:pic>
        <p:nvPicPr>
          <p:cNvPr id="4" name="Picture 3" descr="Une personne portant une coiffe, un masque, un écran facial, une blouse et des gants se rince les mains à une station d’hygiène des mains.">
            <a:extLst>
              <a:ext uri="{FF2B5EF4-FFF2-40B4-BE49-F238E27FC236}">
                <a16:creationId xmlns:a16="http://schemas.microsoft.com/office/drawing/2014/main" id="{75D38690-3D39-67DA-961C-1C2E537C86E6}"/>
              </a:ext>
            </a:extLst>
          </p:cNvPr>
          <p:cNvPicPr>
            <a:picLocks noChangeAspect="1"/>
          </p:cNvPicPr>
          <p:nvPr/>
        </p:nvPicPr>
        <p:blipFill>
          <a:blip r:embed="rId3"/>
          <a:srcRect t="17443" r="2" b="11989"/>
          <a:stretch>
            <a:fillRect/>
          </a:stretch>
        </p:blipFill>
        <p:spPr>
          <a:xfrm>
            <a:off x="4055165" y="10"/>
            <a:ext cx="8136832" cy="6857990"/>
          </a:xfrm>
          <a:prstGeom prst="rect">
            <a:avLst/>
          </a:prstGeom>
        </p:spPr>
      </p:pic>
    </p:spTree>
    <p:extLst>
      <p:ext uri="{BB962C8B-B14F-4D97-AF65-F5344CB8AC3E}">
        <p14:creationId xmlns:p14="http://schemas.microsoft.com/office/powerpoint/2010/main" val="1284284670"/>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742AD-D0D1-E682-3E9A-0D086C76CF94}"/>
              </a:ext>
            </a:extLst>
          </p:cNvPr>
          <p:cNvSpPr>
            <a:spLocks noGrp="1"/>
          </p:cNvSpPr>
          <p:nvPr>
            <p:ph type="title"/>
          </p:nvPr>
        </p:nvSpPr>
        <p:spPr>
          <a:xfrm>
            <a:off x="609600" y="531384"/>
            <a:ext cx="6345836" cy="1143000"/>
          </a:xfrm>
        </p:spPr>
        <p:txBody>
          <a:bodyPr>
            <a:normAutofit fontScale="90000"/>
          </a:bodyPr>
          <a:lstStyle/>
          <a:p>
            <a:pPr algn="l"/>
            <a:r>
              <a:rPr lang="fr-FR" sz="4000" b="1" i="0" u="none" strike="noStrike" cap="none" baseline="0" dirty="0">
                <a:solidFill>
                  <a:srgbClr val="0B40A5"/>
                </a:solidFill>
                <a:effectLst/>
                <a:uFill>
                  <a:solidFill>
                    <a:prstClr val="black">
                      <a:alpha val="0"/>
                    </a:prstClr>
                  </a:solidFill>
                </a:uFill>
                <a:latin typeface="Calibri Light" panose="020F0302020204030204"/>
                <a:ea typeface="Calibri Light" panose="020F0302020204030204"/>
                <a:cs typeface="Calibri Light"/>
              </a:rPr>
              <a:t>Utilisation d’une solution hydroalcoolique pour les mains</a:t>
            </a:r>
          </a:p>
        </p:txBody>
      </p:sp>
      <p:sp>
        <p:nvSpPr>
          <p:cNvPr id="3" name="Content Placeholder 2">
            <a:extLst>
              <a:ext uri="{FF2B5EF4-FFF2-40B4-BE49-F238E27FC236}">
                <a16:creationId xmlns:a16="http://schemas.microsoft.com/office/drawing/2014/main" id="{BF240DC7-59AD-1E5D-492C-2E22E1F91B9F}"/>
              </a:ext>
            </a:extLst>
          </p:cNvPr>
          <p:cNvSpPr>
            <a:spLocks noGrp="1"/>
          </p:cNvSpPr>
          <p:nvPr>
            <p:ph type="body" sz="quarter" idx="10"/>
          </p:nvPr>
        </p:nvSpPr>
        <p:spPr>
          <a:xfrm>
            <a:off x="609600" y="1824284"/>
            <a:ext cx="5867400" cy="4176467"/>
          </a:xfrm>
        </p:spPr>
        <p:txBody>
          <a:bodyPr>
            <a:normAutofit fontScale="97500" lnSpcReduction="10000"/>
          </a:bodyPr>
          <a:lstStyle/>
          <a:p>
            <a:pPr>
              <a:lnSpc>
                <a:spcPct val="100000"/>
              </a:lnSpc>
              <a:spcBef>
                <a:spcPts val="1800"/>
              </a:spcBef>
            </a:pPr>
            <a:r>
              <a:rPr lang="fr-FR" sz="3400" b="0" i="0" u="none" strike="noStrike" cap="none" baseline="0" dirty="0">
                <a:solidFill>
                  <a:srgbClr val="1D1D1D"/>
                </a:solidFill>
                <a:effectLst/>
                <a:uFill>
                  <a:solidFill>
                    <a:prstClr val="black">
                      <a:alpha val="0"/>
                    </a:prstClr>
                  </a:solidFill>
                </a:uFill>
                <a:latin typeface="Calibri"/>
                <a:ea typeface="Calibri" panose="020F0502020204030204"/>
                <a:cs typeface="Calibri"/>
              </a:rPr>
              <a:t>Méthode préférée de l’Organisation mondiale de la Santé pour l’hygiène des mains</a:t>
            </a:r>
          </a:p>
          <a:p>
            <a:pPr>
              <a:lnSpc>
                <a:spcPct val="100000"/>
              </a:lnSpc>
              <a:spcBef>
                <a:spcPts val="1800"/>
              </a:spcBef>
            </a:pPr>
            <a:r>
              <a:rPr lang="fr-FR" sz="3400" b="0" i="0" u="none" strike="noStrike" cap="none" baseline="0" dirty="0">
                <a:solidFill>
                  <a:srgbClr val="1D1D1D"/>
                </a:solidFill>
                <a:effectLst/>
                <a:uFill>
                  <a:solidFill>
                    <a:prstClr val="black">
                      <a:alpha val="0"/>
                    </a:prstClr>
                  </a:solidFill>
                </a:uFill>
                <a:latin typeface="Calibri"/>
                <a:ea typeface="Calibri" panose="020F0502020204030204"/>
                <a:cs typeface="Calibri"/>
              </a:rPr>
              <a:t>Le maintien d’un bon remplissage des distributeurs doit être une tâche officielle soutenue par l’établissement</a:t>
            </a:r>
            <a:endParaRPr lang="en-US" sz="3400" dirty="0">
              <a:latin typeface="Calibri" panose="020F0502020204030204" pitchFamily="34" charset="0"/>
            </a:endParaRPr>
          </a:p>
          <a:p>
            <a:endParaRPr lang="en-US" sz="2000" dirty="0"/>
          </a:p>
        </p:txBody>
      </p:sp>
      <p:pic>
        <p:nvPicPr>
          <p:cNvPr id="5" name="Picture 4" descr="Photo d’une personne debout, les mains sous un distributeur de gel hydroalcoolique">
            <a:extLst>
              <a:ext uri="{FF2B5EF4-FFF2-40B4-BE49-F238E27FC236}">
                <a16:creationId xmlns:a16="http://schemas.microsoft.com/office/drawing/2014/main" id="{FAD0B01D-1647-0D27-22F4-D27D90A54A41}"/>
              </a:ext>
            </a:extLst>
          </p:cNvPr>
          <p:cNvPicPr>
            <a:picLocks noChangeAspect="1"/>
          </p:cNvPicPr>
          <p:nvPr/>
        </p:nvPicPr>
        <p:blipFill>
          <a:blip r:embed="rId3">
            <a:extLst>
              <a:ext uri="{28A0092B-C50C-407E-A947-70E740481C1C}">
                <a14:useLocalDpi xmlns:a14="http://schemas.microsoft.com/office/drawing/2010/main" val="0"/>
              </a:ext>
            </a:extLst>
          </a:blip>
          <a:srcRect t="6405" b="1562"/>
          <a:stretch>
            <a:fillRect/>
          </a:stretch>
        </p:blipFill>
        <p:spPr>
          <a:xfrm>
            <a:off x="7298858" y="10"/>
            <a:ext cx="4893141" cy="6721424"/>
          </a:xfrm>
          <a:prstGeom prst="rect">
            <a:avLst/>
          </a:prstGeom>
          <a:effectLst/>
        </p:spPr>
      </p:pic>
    </p:spTree>
    <p:extLst>
      <p:ext uri="{BB962C8B-B14F-4D97-AF65-F5344CB8AC3E}">
        <p14:creationId xmlns:p14="http://schemas.microsoft.com/office/powerpoint/2010/main" val="348352099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BB00DF-7B04-E779-314D-EDD96845D309}"/>
              </a:ext>
              <a:ext uri="{C183D7F6-B498-43B3-948B-1728B52AA6E4}">
                <adec:decorative xmlns:adec="http://schemas.microsoft.com/office/drawing/2017/decorative" val="1"/>
              </a:ext>
            </a:extLst>
          </p:cNvPr>
          <p:cNvSpPr/>
          <p:nvPr/>
        </p:nvSpPr>
        <p:spPr>
          <a:xfrm>
            <a:off x="-1" y="0"/>
            <a:ext cx="3680223" cy="6743700"/>
          </a:xfrm>
          <a:prstGeom prst="rect">
            <a:avLst/>
          </a:prstGeom>
          <a:solidFill>
            <a:schemeClr val="accent2">
              <a:lumMod val="60000"/>
              <a:lumOff val="4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B857CF-7DEE-43E5-9EF9-6AA293C2311A}"/>
              </a:ext>
            </a:extLst>
          </p:cNvPr>
          <p:cNvSpPr>
            <a:spLocks noGrp="1"/>
          </p:cNvSpPr>
          <p:nvPr>
            <p:ph type="title"/>
          </p:nvPr>
        </p:nvSpPr>
        <p:spPr>
          <a:xfrm>
            <a:off x="304799" y="2800350"/>
            <a:ext cx="3070622" cy="1143000"/>
          </a:xfrm>
        </p:spPr>
        <p:txBody>
          <a:bodyPr vert="horz" lIns="91440" tIns="45720" rIns="91440" bIns="45720" rtlCol="0" anchor="b" anchorCtr="0">
            <a:normAutofit fontScale="90000"/>
          </a:bodyPr>
          <a:lstStyle/>
          <a:p>
            <a:pPr>
              <a:lnSpc>
                <a:spcPct val="100000"/>
              </a:lnSpc>
              <a:spcBef>
                <a:spcPts val="1200"/>
              </a:spcBef>
              <a:spcAft>
                <a:spcPts val="1200"/>
              </a:spcAft>
            </a:pPr>
            <a:r>
              <a:rPr lang="fr-FR" sz="3400" b="1" i="0" u="none" strike="noStrike" cap="none" baseline="0">
                <a:solidFill>
                  <a:srgbClr val="FFFFFF"/>
                </a:solidFill>
                <a:effectLst/>
                <a:uFill>
                  <a:solidFill>
                    <a:prstClr val="black">
                      <a:alpha val="0"/>
                    </a:prstClr>
                  </a:solidFill>
                </a:uFill>
                <a:latin typeface="Myriad Web Pro"/>
                <a:ea typeface="Myriad Web Pro"/>
                <a:cs typeface="Myriad Web Pro"/>
              </a:rPr>
              <a:t>Utilisation du </a:t>
            </a:r>
            <a:br>
              <a:rPr sz="3400"/>
            </a:br>
            <a:r>
              <a:rPr lang="fr-FR" sz="3400" b="1" i="0" u="none" strike="noStrike" cap="none" baseline="0">
                <a:solidFill>
                  <a:srgbClr val="FFFFFF"/>
                </a:solidFill>
                <a:effectLst/>
                <a:uFill>
                  <a:solidFill>
                    <a:prstClr val="black">
                      <a:alpha val="0"/>
                    </a:prstClr>
                  </a:solidFill>
                </a:uFill>
                <a:latin typeface="Myriad Web Pro"/>
                <a:ea typeface="Myriad Web Pro"/>
                <a:cs typeface="Myriad Web Pro"/>
              </a:rPr>
              <a:t>savon et de l’eau pour l’hygiène des mains</a:t>
            </a:r>
          </a:p>
        </p:txBody>
      </p:sp>
      <p:pic>
        <p:nvPicPr>
          <p:cNvPr id="3" name="Image 4" descr="Photo de deux seaux d’eau sur une table. Chacun est équipé d’un distributeur. L’un porte la mention « soapy water » (eau savonneuse) et l’autre la mention « clean water » (eau propre). Au sol, sous chaque seau, se trouve un seau vide et sans inscription.">
            <a:extLst>
              <a:ext uri="{FF2B5EF4-FFF2-40B4-BE49-F238E27FC236}">
                <a16:creationId xmlns:a16="http://schemas.microsoft.com/office/drawing/2014/main" id="{996710E5-6426-B996-DF70-303D980333DA}"/>
              </a:ext>
            </a:extLst>
          </p:cNvPr>
          <p:cNvPicPr>
            <a:picLocks noChangeAspect="1"/>
          </p:cNvPicPr>
          <p:nvPr/>
        </p:nvPicPr>
        <p:blipFill>
          <a:blip r:embed="rId3">
            <a:extLst>
              <a:ext uri="{28A0092B-C50C-407E-A947-70E740481C1C}">
                <a14:useLocalDpi xmlns:a14="http://schemas.microsoft.com/office/drawing/2010/main" val="0"/>
              </a:ext>
            </a:extLst>
          </a:blip>
          <a:srcRect l="-2" r="12962"/>
          <a:stretch>
            <a:fillRect/>
          </a:stretch>
        </p:blipFill>
        <p:spPr bwMode="auto">
          <a:xfrm>
            <a:off x="4291925" y="170633"/>
            <a:ext cx="3608149" cy="4344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Photo d’un dispositif d’hygiène des mains composé d’un seau surélevé muni d’un robinet, avec du savon suspendu à une corde entourant le seau.">
            <a:extLst>
              <a:ext uri="{FF2B5EF4-FFF2-40B4-BE49-F238E27FC236}">
                <a16:creationId xmlns:a16="http://schemas.microsoft.com/office/drawing/2014/main" id="{4759DE8B-5101-EC29-E2BF-7ADC27EB65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850573" y="651232"/>
            <a:ext cx="4415894" cy="3311921"/>
          </a:xfrm>
          <a:prstGeom prst="rect">
            <a:avLst/>
          </a:prstGeom>
        </p:spPr>
      </p:pic>
      <p:sp>
        <p:nvSpPr>
          <p:cNvPr id="6" name="TextBox 5">
            <a:extLst>
              <a:ext uri="{FF2B5EF4-FFF2-40B4-BE49-F238E27FC236}">
                <a16:creationId xmlns:a16="http://schemas.microsoft.com/office/drawing/2014/main" id="{46BAC830-81D8-87D7-2962-7251C5AEEAC6}"/>
              </a:ext>
            </a:extLst>
          </p:cNvPr>
          <p:cNvSpPr txBox="1"/>
          <p:nvPr/>
        </p:nvSpPr>
        <p:spPr>
          <a:xfrm>
            <a:off x="4291924" y="4644363"/>
            <a:ext cx="3681001" cy="1631216"/>
          </a:xfrm>
          <a:prstGeom prst="rect">
            <a:avLst/>
          </a:prstGeom>
          <a:noFill/>
        </p:spPr>
        <p:txBody>
          <a:bodyPr wrap="square">
            <a:spAutoFit/>
          </a:bodyPr>
          <a:lstStyle/>
          <a:p>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 cas d’utilisation d’un seau avec de l’eau savonneuse, un autre seau d’eau non savonneuse est nécessaire pour se rincer les mains</a:t>
            </a:r>
          </a:p>
        </p:txBody>
      </p:sp>
      <p:sp>
        <p:nvSpPr>
          <p:cNvPr id="10" name="TextBox 9">
            <a:extLst>
              <a:ext uri="{FF2B5EF4-FFF2-40B4-BE49-F238E27FC236}">
                <a16:creationId xmlns:a16="http://schemas.microsoft.com/office/drawing/2014/main" id="{EA95B070-E7FD-3F98-8EA3-D285624FA7A6}"/>
              </a:ext>
            </a:extLst>
          </p:cNvPr>
          <p:cNvSpPr txBox="1"/>
          <p:nvPr/>
        </p:nvSpPr>
        <p:spPr>
          <a:xfrm>
            <a:off x="8511778" y="4644363"/>
            <a:ext cx="3311921" cy="1631216"/>
          </a:xfrm>
          <a:prstGeom prst="rect">
            <a:avLst/>
          </a:prstGeom>
          <a:noFill/>
        </p:spPr>
        <p:txBody>
          <a:bodyPr wrap="square">
            <a:spAutoFit/>
          </a:bodyPr>
          <a:lstStyle/>
          <a:p>
            <a:r>
              <a:rPr lang="fr-FR" sz="2000" b="0" i="0" u="none" strike="noStrike" cap="none" baseline="0" dirty="0">
                <a:solidFill>
                  <a:srgbClr val="000000"/>
                </a:solidFill>
                <a:effectLst/>
                <a:uFill>
                  <a:solidFill>
                    <a:prstClr val="black">
                      <a:alpha val="0"/>
                    </a:prstClr>
                  </a:solidFill>
                </a:uFill>
                <a:latin typeface="Calibri"/>
                <a:ea typeface="Calibri" panose="020F0502020204030204"/>
                <a:cs typeface="Calibri"/>
              </a:rPr>
              <a:t>En cas d’utilisation de barres de savon, stockez les barres de savon de sorte que de l’eau ne puisse pas s’accumuler sous elles</a:t>
            </a:r>
            <a:endParaRPr lang="en-US" sz="2000" dirty="0">
              <a:solidFill>
                <a:srgbClr val="000000"/>
              </a:solidFill>
              <a:latin typeface="Calibri" panose="020F0502020204030204" pitchFamily="34" charset="0"/>
              <a:cs typeface="Calibri"/>
            </a:endParaRPr>
          </a:p>
        </p:txBody>
      </p:sp>
    </p:spTree>
    <p:extLst>
      <p:ext uri="{BB962C8B-B14F-4D97-AF65-F5344CB8AC3E}">
        <p14:creationId xmlns:p14="http://schemas.microsoft.com/office/powerpoint/2010/main" val="2088419673"/>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DHQP_ATSDR Combined" id="{5FAE2803-7B31-4CF6-98E6-2CF9EC8D6EDD}" vid="{918626BD-6491-46D0-9E71-8DA95D31AA0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93D7B6-25A8-43B8-A0DB-272945C26ABE}">
  <ds:schemaRefs>
    <ds:schemaRef ds:uri="http://schemas.microsoft.com/office/infopath/2007/PartnerControls"/>
    <ds:schemaRef ds:uri="http://schemas.microsoft.com/office/2006/documentManagement/types"/>
    <ds:schemaRef ds:uri="http://schemas.microsoft.com/office/2006/metadata/properties"/>
    <ds:schemaRef ds:uri="0d643e6b-beed-4993-859b-c9c3c7fee416"/>
    <ds:schemaRef ds:uri="http://purl.org/dc/terms/"/>
    <ds:schemaRef ds:uri="http://purl.org/dc/elements/1.1/"/>
    <ds:schemaRef ds:uri="http://schemas.openxmlformats.org/package/2006/metadata/core-properties"/>
    <ds:schemaRef ds:uri="d9557b21-3a07-4829-8c5e-3740791e0e98"/>
    <ds:schemaRef ds:uri="http://www.w3.org/XML/1998/namespace"/>
    <ds:schemaRef ds:uri="http://purl.org/dc/dcmitype/"/>
  </ds:schemaRefs>
</ds:datastoreItem>
</file>

<file path=customXml/itemProps2.xml><?xml version="1.0" encoding="utf-8"?>
<ds:datastoreItem xmlns:ds="http://schemas.openxmlformats.org/officeDocument/2006/customXml" ds:itemID="{C863C562-B9E3-4786-B2F1-E5781286B0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557b21-3a07-4829-8c5e-3740791e0e98"/>
    <ds:schemaRef ds:uri="0d643e6b-beed-4993-859b-c9c3c7fee4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32C150-0472-4D37-B0D2-B35DC3215C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DHQP_ATSDR Combined</Template>
  <TotalTime>669</TotalTime>
  <Words>2835</Words>
  <Application>Microsoft Office PowerPoint</Application>
  <PresentationFormat>Widescreen</PresentationFormat>
  <Paragraphs>160</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Myriad Web Pro</vt:lpstr>
      <vt:lpstr>Wingdings</vt:lpstr>
      <vt:lpstr>DHQP_ATSDR Combined</vt:lpstr>
      <vt:lpstr>PCI pour la maladie à virus Ebola ou la maladie à virus de Marburg :  facilitation de l’hygiène des mains</vt:lpstr>
      <vt:lpstr>Objectifs d’apprentissage</vt:lpstr>
      <vt:lpstr>Définition : hygiène des mains</vt:lpstr>
      <vt:lpstr>Définition : station d’hygiène des mains</vt:lpstr>
      <vt:lpstr>L’hygiène des mains dans votre établissement</vt:lpstr>
      <vt:lpstr>Pourquoi l’hygiène des mains ?</vt:lpstr>
      <vt:lpstr>Options d’hygiène des mains</vt:lpstr>
      <vt:lpstr>Utilisation d’une solution hydroalcoolique pour les mains</vt:lpstr>
      <vt:lpstr>Utilisation du  savon et de l’eau pour l’hygiène des mains</vt:lpstr>
      <vt:lpstr>Utilisation du chlore pour l’hygiène des mains</vt:lpstr>
      <vt:lpstr>Considérations sur le savon/l’eau et le chlore</vt:lpstr>
      <vt:lpstr>Emplacement des stations d’hygiène des mains</vt:lpstr>
      <vt:lpstr>Réflexion</vt:lpstr>
      <vt:lpstr>Points importants à retenir</vt:lpstr>
      <vt:lpstr>Merci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 for Ebola:  Facilitating Hand Hygiene</dc:title>
  <dc:creator>Marilyn Ponder</dc:creator>
  <cp:lastModifiedBy>Aitor Balado</cp:lastModifiedBy>
  <cp:revision>19</cp:revision>
  <dcterms:created xsi:type="dcterms:W3CDTF">2023-02-08T17:40:45Z</dcterms:created>
  <dcterms:modified xsi:type="dcterms:W3CDTF">2026-07-31T16:01:44Z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97246d50-e50d-4b8b-bd61-aee067ad382e</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2023-02-08T20:59:15Z</vt:lpwstr>
  </property>
  <property fmtid="{D5CDD505-2E9C-101B-9397-08002B2CF9AE}" pid="10" name="MSIP_Label_7b94a7b8-f06c-4dfe-bdcc-9b548fd58c31_SiteId">
    <vt:lpwstr>9ce70869-60db-44fd-abe8-d2767077fc8f</vt:lpwstr>
  </property>
</Properties>
</file>