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25"/>
  </p:notesMasterIdLst>
  <p:sldIdLst>
    <p:sldId id="588" r:id="rId5"/>
    <p:sldId id="322" r:id="rId6"/>
    <p:sldId id="584" r:id="rId7"/>
    <p:sldId id="430" r:id="rId8"/>
    <p:sldId id="586" r:id="rId9"/>
    <p:sldId id="392" r:id="rId10"/>
    <p:sldId id="582" r:id="rId11"/>
    <p:sldId id="397" r:id="rId12"/>
    <p:sldId id="398" r:id="rId13"/>
    <p:sldId id="583" r:id="rId14"/>
    <p:sldId id="399" r:id="rId15"/>
    <p:sldId id="564" r:id="rId16"/>
    <p:sldId id="400" r:id="rId17"/>
    <p:sldId id="401" r:id="rId18"/>
    <p:sldId id="585" r:id="rId19"/>
    <p:sldId id="402" r:id="rId20"/>
    <p:sldId id="409" r:id="rId21"/>
    <p:sldId id="574" r:id="rId22"/>
    <p:sldId id="573" r:id="rId23"/>
    <p:sldId id="587" r:id="rId24"/>
  </p:sldIdLst>
  <p:sldSz cx="12192000" cy="6858000"/>
  <p:notesSz cx="6858000" cy="9144000"/>
  <p:custDataLst>
    <p:tags r:id="rId26"/>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lson, Katie (CDC/DDID/NCEZID/DHQP)" initials="KW" lastIdx="0" clrIdx="1"/>
  <p:cmAuthor id="1" name="Ponder, Marilyn (CDC/DDID/NCEZID/DHQP) (CTR)" initials="PM((" lastIdx="0" clrIdx="2"/>
  <p:cmAuthor id="2" name="AB" initials="A.B." lastIdx="1" clrIdx="3">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05EC69-91B9-4001-8C93-BD6D8D581B7B}" v="28" dt="2026-07-01T10:04:39.6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01" autoAdjust="0"/>
    <p:restoredTop sz="63865" autoAdjust="0"/>
  </p:normalViewPr>
  <p:slideViewPr>
    <p:cSldViewPr snapToGrid="0">
      <p:cViewPr varScale="1">
        <p:scale>
          <a:sx n="72" d="100"/>
          <a:sy n="72" d="100"/>
        </p:scale>
        <p:origin x="1602" y="60"/>
      </p:cViewPr>
      <p:guideLst/>
    </p:cSldViewPr>
  </p:slideViewPr>
  <p:outlineViewPr>
    <p:cViewPr>
      <p:scale>
        <a:sx n="33" d="100"/>
        <a:sy n="33" d="100"/>
      </p:scale>
      <p:origin x="0" y="-4044"/>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nder, Marilyn (CDC/NCEZID/DHQP/OD) (CTR)" userId="3999cd6a-e61a-4ada-a4ca-391c3b117a90" providerId="ADAL" clId="{3A7F2EDB-9B2D-4064-9672-575EACC82963}"/>
    <pc:docChg chg="custSel modSld">
      <pc:chgData name="Ponder, Marilyn (CDC/NCEZID/DHQP/OD) (CTR)" userId="3999cd6a-e61a-4ada-a4ca-391c3b117a90" providerId="ADAL" clId="{3A7F2EDB-9B2D-4064-9672-575EACC82963}" dt="2026-06-29T15:37:13.671" v="16" actId="20577"/>
      <pc:docMkLst>
        <pc:docMk/>
      </pc:docMkLst>
      <pc:sldChg chg="addSp delSp modSp mod modNotesTx">
        <pc:chgData name="Ponder, Marilyn (CDC/NCEZID/DHQP/OD) (CTR)" userId="3999cd6a-e61a-4ada-a4ca-391c3b117a90" providerId="ADAL" clId="{3A7F2EDB-9B2D-4064-9672-575EACC82963}" dt="2026-06-29T15:37:13.671" v="16" actId="20577"/>
        <pc:sldMkLst>
          <pc:docMk/>
          <pc:sldMk cId="3199039203" sldId="398"/>
        </pc:sldMkLst>
        <pc:spChg chg="mod">
          <ac:chgData name="Ponder, Marilyn (CDC/NCEZID/DHQP/OD) (CTR)" userId="3999cd6a-e61a-4ada-a4ca-391c3b117a90" providerId="ADAL" clId="{3A7F2EDB-9B2D-4064-9672-575EACC82963}" dt="2026-06-29T15:36:33.503" v="14" actId="255"/>
          <ac:spMkLst>
            <pc:docMk/>
            <pc:sldMk cId="3199039203" sldId="398"/>
            <ac:spMk id="3" creationId="{00000000-0000-0000-0000-000000000000}"/>
          </ac:spMkLst>
        </pc:spChg>
        <pc:picChg chg="add mod">
          <ac:chgData name="Ponder, Marilyn (CDC/NCEZID/DHQP/OD) (CTR)" userId="3999cd6a-e61a-4ada-a4ca-391c3b117a90" providerId="ADAL" clId="{3A7F2EDB-9B2D-4064-9672-575EACC82963}" dt="2026-06-29T15:35:29.731" v="5" actId="1076"/>
          <ac:picMkLst>
            <pc:docMk/>
            <pc:sldMk cId="3199039203" sldId="398"/>
            <ac:picMk id="5" creationId="{B6B9DE19-360B-B717-C3B1-B2B355764086}"/>
          </ac:picMkLst>
        </pc:picChg>
      </pc:sldChg>
    </pc:docChg>
  </pc:docChgLst>
  <pc:docChgLst>
    <pc:chgData name="hty hty" userId="75bf7606ac6bfdc8" providerId="LiveId" clId="{79167C53-50A3-48CF-96D9-4AA2F8C244DE}"/>
    <pc:docChg chg="custSel modSld">
      <pc:chgData name="hty hty" userId="75bf7606ac6bfdc8" providerId="LiveId" clId="{79167C53-50A3-48CF-96D9-4AA2F8C244DE}" dt="2026-07-01T10:04:48.662" v="152" actId="20577"/>
      <pc:docMkLst>
        <pc:docMk/>
      </pc:docMkLst>
      <pc:sldChg chg="modSp mod">
        <pc:chgData name="hty hty" userId="75bf7606ac6bfdc8" providerId="LiveId" clId="{79167C53-50A3-48CF-96D9-4AA2F8C244DE}" dt="2026-07-01T10:00:47.452" v="82"/>
        <pc:sldMkLst>
          <pc:docMk/>
          <pc:sldMk cId="1738108300" sldId="322"/>
        </pc:sldMkLst>
        <pc:spChg chg="mod">
          <ac:chgData name="hty hty" userId="75bf7606ac6bfdc8" providerId="LiveId" clId="{79167C53-50A3-48CF-96D9-4AA2F8C244DE}" dt="2026-07-01T10:00:47.452" v="82"/>
          <ac:spMkLst>
            <pc:docMk/>
            <pc:sldMk cId="1738108300" sldId="322"/>
            <ac:spMk id="3" creationId="{00000000-0000-0000-0000-000000000000}"/>
          </ac:spMkLst>
        </pc:spChg>
      </pc:sldChg>
      <pc:sldChg chg="modNotesTx">
        <pc:chgData name="hty hty" userId="75bf7606ac6bfdc8" providerId="LiveId" clId="{79167C53-50A3-48CF-96D9-4AA2F8C244DE}" dt="2026-07-01T10:03:32.160" v="133" actId="20577"/>
        <pc:sldMkLst>
          <pc:docMk/>
          <pc:sldMk cId="628296316" sldId="399"/>
        </pc:sldMkLst>
      </pc:sldChg>
      <pc:sldChg chg="modNotesTx">
        <pc:chgData name="hty hty" userId="75bf7606ac6bfdc8" providerId="LiveId" clId="{79167C53-50A3-48CF-96D9-4AA2F8C244DE}" dt="2026-07-01T10:03:49.366" v="134" actId="20577"/>
        <pc:sldMkLst>
          <pc:docMk/>
          <pc:sldMk cId="3231224527" sldId="400"/>
        </pc:sldMkLst>
      </pc:sldChg>
      <pc:sldChg chg="modSp modNotesTx">
        <pc:chgData name="hty hty" userId="75bf7606ac6bfdc8" providerId="LiveId" clId="{79167C53-50A3-48CF-96D9-4AA2F8C244DE}" dt="2026-07-01T10:04:48.662" v="152" actId="20577"/>
        <pc:sldMkLst>
          <pc:docMk/>
          <pc:sldMk cId="4191046987" sldId="574"/>
        </pc:sldMkLst>
        <pc:spChg chg="mod">
          <ac:chgData name="hty hty" userId="75bf7606ac6bfdc8" providerId="LiveId" clId="{79167C53-50A3-48CF-96D9-4AA2F8C244DE}" dt="2026-07-01T10:04:39.693" v="143" actId="20577"/>
          <ac:spMkLst>
            <pc:docMk/>
            <pc:sldMk cId="4191046987" sldId="574"/>
            <ac:spMk id="2" creationId="{7E613D44-27D4-4A0A-9D0F-9DEA03961FBA}"/>
          </ac:spMkLst>
        </pc:spChg>
      </pc:sldChg>
      <pc:sldChg chg="modNotesTx">
        <pc:chgData name="hty hty" userId="75bf7606ac6bfdc8" providerId="LiveId" clId="{79167C53-50A3-48CF-96D9-4AA2F8C244DE}" dt="2026-07-01T10:02:52.375" v="124" actId="20577"/>
        <pc:sldMkLst>
          <pc:docMk/>
          <pc:sldMk cId="2448982232" sldId="583"/>
        </pc:sldMkLst>
      </pc:sldChg>
      <pc:sldChg chg="modSp modNotesTx">
        <pc:chgData name="hty hty" userId="75bf7606ac6bfdc8" providerId="LiveId" clId="{79167C53-50A3-48CF-96D9-4AA2F8C244DE}" dt="2026-07-01T10:01:30.104" v="106" actId="20577"/>
        <pc:sldMkLst>
          <pc:docMk/>
          <pc:sldMk cId="173413725" sldId="584"/>
        </pc:sldMkLst>
        <pc:spChg chg="mod">
          <ac:chgData name="hty hty" userId="75bf7606ac6bfdc8" providerId="LiveId" clId="{79167C53-50A3-48CF-96D9-4AA2F8C244DE}" dt="2026-07-01T10:01:06.918" v="91" actId="20577"/>
          <ac:spMkLst>
            <pc:docMk/>
            <pc:sldMk cId="173413725" sldId="584"/>
            <ac:spMk id="10" creationId="{5A75772B-28C3-43A0-879A-25C0416C03FD}"/>
          </ac:spMkLst>
        </pc:spChg>
      </pc:sldChg>
      <pc:sldChg chg="modNotesTx">
        <pc:chgData name="hty hty" userId="75bf7606ac6bfdc8" providerId="LiveId" clId="{79167C53-50A3-48CF-96D9-4AA2F8C244DE}" dt="2026-07-01T10:02:04.191" v="115" actId="20577"/>
        <pc:sldMkLst>
          <pc:docMk/>
          <pc:sldMk cId="2612605385" sldId="586"/>
        </pc:sldMkLst>
      </pc:sldChg>
      <pc:sldChg chg="modSp mod modNotesTx">
        <pc:chgData name="hty hty" userId="75bf7606ac6bfdc8" providerId="LiveId" clId="{79167C53-50A3-48CF-96D9-4AA2F8C244DE}" dt="2026-07-01T10:00:28.882" v="78" actId="20577"/>
        <pc:sldMkLst>
          <pc:docMk/>
          <pc:sldMk cId="929926612" sldId="588"/>
        </pc:sldMkLst>
        <pc:spChg chg="mod">
          <ac:chgData name="hty hty" userId="75bf7606ac6bfdc8" providerId="LiveId" clId="{79167C53-50A3-48CF-96D9-4AA2F8C244DE}" dt="2026-07-01T09:59:42.748" v="28" actId="20577"/>
          <ac:spMkLst>
            <pc:docMk/>
            <pc:sldMk cId="929926612" sldId="588"/>
            <ac:spMk id="5" creationId="{7311AE74-B3DA-38B6-F1F8-118419EFC68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FBDCAA-D0BB-476F-B619-2BC8FE3B2D9D}"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B06589-88F0-4927-A54E-F53C74C06E7D}" type="slidenum">
              <a:rPr lang="en-US" smtClean="0"/>
              <a:t>‹#›</a:t>
            </a:fld>
            <a:endParaRPr lang="en-US"/>
          </a:p>
        </p:txBody>
      </p:sp>
    </p:spTree>
    <p:extLst>
      <p:ext uri="{BB962C8B-B14F-4D97-AF65-F5344CB8AC3E}">
        <p14:creationId xmlns:p14="http://schemas.microsoft.com/office/powerpoint/2010/main" val="3836796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Public visé: cette présentation porte sur ce que </a:t>
            </a:r>
            <a:r>
              <a:rPr lang="fr-FR" sz="1200" b="1" i="1" u="none" strike="noStrike" cap="none" baseline="0" dirty="0">
                <a:solidFill>
                  <a:srgbClr val="000000"/>
                </a:solidFill>
                <a:effectLst/>
                <a:uFill>
                  <a:solidFill>
                    <a:prstClr val="black">
                      <a:alpha val="0"/>
                    </a:prstClr>
                  </a:solidFill>
                </a:uFill>
                <a:latin typeface="Calibri"/>
                <a:ea typeface="Calibri"/>
                <a:cs typeface="Calibri"/>
              </a:rPr>
              <a:t>les professionnels de la santé et le personnel de gestion des établissements</a:t>
            </a:r>
            <a:r>
              <a:rPr lang="fr-FR" sz="1200" b="0" i="1" u="none" strike="noStrike" cap="none" baseline="0" dirty="0">
                <a:solidFill>
                  <a:srgbClr val="000000"/>
                </a:solidFill>
                <a:effectLst/>
                <a:uFill>
                  <a:solidFill>
                    <a:prstClr val="black">
                      <a:alpha val="0"/>
                    </a:prstClr>
                  </a:solidFill>
                </a:uFill>
                <a:latin typeface="Calibri"/>
                <a:ea typeface="Calibri"/>
                <a:cs typeface="Calibri"/>
              </a:rPr>
              <a:t> doivent savoir pour bien mettre (porter) et enlever (retirer) l’EPI pour Ebola ou Marburg. Voir &lt;Jeu de diapositives destiné aux PS n° 6 : EPI, partie 1 – Quand utiliser un EPI, pourquoi en utiliser un et lesquels choisir pour Ebola ou Marburg&gt; [lien] pour des informations de base sur les EPI et leur importance.</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Veuillez noter que les thèmes portant sur la prévention et le contrôle des infections (PCI) pour Ebola ou Marburg sont présentés de manière séquentielle, étant entendu que les participants progresseront tout au long de la série. Cependant, vous pouvez mélanger et combiner des contenus pour répondre aux besoins des participants, et vous devrez peut-être ajuster l’exemple de script ci-dessous en conséquence.</a:t>
            </a:r>
          </a:p>
          <a:p>
            <a:endParaRPr lang="en-US" sz="1200" kern="1200" dirty="0">
              <a:solidFill>
                <a:schemeClr val="tx1"/>
              </a:solidFill>
              <a:effectLst/>
              <a:latin typeface="+mn-lt"/>
              <a:ea typeface="+mn-ea"/>
              <a:cs typeface="+mn-cs"/>
            </a:endParaRPr>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Bienvenue ! Aujourd’hui, nous aborderons la bonne manière de porter et de retirer l’équipement de protection individuelle (appelé EPI) lorsqu’Ebola ou Marburg constitue une menace dans votre région. Cette session s’inspire de la partie 1 de la présentation sur les EPI, où nous avons parlé des bases de l’équipement de protection individuelle et expliqué en quoi il est important.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Si vous souhaitez revoir les informations de cette session, vous pouvez les trouver sur &lt;Jeu de diapositives destiné aux PS n° 6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EPI, partie 1 – Quand utiliser un EPI, pourquoi en utiliser un et lesquels choisir pour Ebola ou Marburg&gt;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[lien]</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6B06589-88F0-4927-A54E-F53C74C06E7D}" type="slidenum">
              <a:rPr lang="en-US" smtClean="0"/>
              <a:t>1</a:t>
            </a:fld>
            <a:endParaRPr lang="en-US"/>
          </a:p>
        </p:txBody>
      </p:sp>
    </p:spTree>
    <p:extLst>
      <p:ext uri="{BB962C8B-B14F-4D97-AF65-F5344CB8AC3E}">
        <p14:creationId xmlns:p14="http://schemas.microsoft.com/office/powerpoint/2010/main" val="3616898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Dans certains cas, il peut s’avérer nécessaire d’enlever l’EPI et d’en mettre un nouveau, par exemple si votre EPI est fortement contaminé par du sang ou des fluides corporels ou s’il est endommagé pendant que vous travaillez, par exemple si un gant ou une blouse se déchirent.</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Lorsque vous avez fini de vous occuper des patients dont Ebola ou Marburg est suspectée ou confirmée, vous devez retirer votre EPI avant de quitter la zone d’isolement ou la zone de soins aux patients à l’endroit prévu à cet effet.</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Si vous portez un EPI pour effectuer des activités de gestion des déchets ou de nettoyage de l’environnement, vous devez retirer votre EPI une fois votre tâche terminée.</a:t>
            </a:r>
          </a:p>
          <a:p>
            <a:endParaRPr lang="en-US" dirty="0"/>
          </a:p>
        </p:txBody>
      </p:sp>
      <p:sp>
        <p:nvSpPr>
          <p:cNvPr id="4" name="Slide Number Placeholder 3"/>
          <p:cNvSpPr>
            <a:spLocks noGrp="1"/>
          </p:cNvSpPr>
          <p:nvPr>
            <p:ph type="sldNum" sz="quarter" idx="5"/>
          </p:nvPr>
        </p:nvSpPr>
        <p:spPr/>
        <p:txBody>
          <a:bodyPr/>
          <a:lstStyle/>
          <a:p>
            <a:fld id="{46B06589-88F0-4927-A54E-F53C74C06E7D}" type="slidenum">
              <a:rPr lang="en-US" smtClean="0"/>
              <a:t>10</a:t>
            </a:fld>
            <a:endParaRPr lang="en-US"/>
          </a:p>
        </p:txBody>
      </p:sp>
    </p:spTree>
    <p:extLst>
      <p:ext uri="{BB962C8B-B14F-4D97-AF65-F5344CB8AC3E}">
        <p14:creationId xmlns:p14="http://schemas.microsoft.com/office/powerpoint/2010/main" val="452396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 risque d’</a:t>
            </a:r>
            <a:r>
              <a:rPr lang="fr-FR" sz="1200" b="0" i="0" u="none" strike="noStrike" cap="none" baseline="0" dirty="0" err="1">
                <a:solidFill>
                  <a:srgbClr val="000000"/>
                </a:solidFill>
                <a:effectLst/>
                <a:uFill>
                  <a:solidFill>
                    <a:prstClr val="black">
                      <a:alpha val="0"/>
                    </a:prstClr>
                  </a:solidFill>
                </a:uFill>
                <a:latin typeface="Calibri"/>
                <a:ea typeface="Calibri"/>
                <a:cs typeface="Calibri"/>
              </a:rPr>
              <a:t>autocontamination</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est très élevé lors du retrait des EPI en raison du potentiel de contamination des EPI aux mains, puis des mains aux muqueuses (yeux, nez et bouche) ainsi qu’aux vêtements et à la peau. C'est pourquoi l’hygiène des mains est très importante lors du retrait de l’EPI. Outre la propreté des mains, vous devez veiller à ce que l’extérieur de l’EPI ne touche pas votre peau ou une autre partie du corps, car cela peut également entraîner une </a:t>
            </a:r>
            <a:r>
              <a:rPr lang="fr-FR" sz="1200" b="0" i="0" u="none" strike="noStrike" cap="none" baseline="0" dirty="0" err="1">
                <a:solidFill>
                  <a:srgbClr val="000000"/>
                </a:solidFill>
                <a:effectLst/>
                <a:uFill>
                  <a:solidFill>
                    <a:prstClr val="black">
                      <a:alpha val="0"/>
                    </a:prstClr>
                  </a:solidFill>
                </a:uFill>
                <a:latin typeface="Calibri"/>
                <a:ea typeface="Calibri"/>
                <a:cs typeface="Calibri"/>
              </a:rPr>
              <a:t>auto-contamination</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Les EPI doivent être retirés lentement et avec précaution. Le principe général est que l’EPI le plus extérieur est enlevé en premier parce qu’il est susceptible d’être le plus contaminé. Par exemple, le tablier et les gants extérieurs sont enlevés en premier. La dernière chose à enlever est la paire de gants intérieure.</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En cas de port d’un EPI complet pour Ebola ou Marburg, le retrait minutieux de tous les éléments de l’EPI peut prendre de 10 à 15 minutes. Cependant, il est important d’enlever correctement les EPI, même si l’on est pressé(e) et/ou fatigué(e). N'oubliez pas que les EPI ne sont efficaces que s’ils sont utilisés correctement, et qu’il est essentiel de les retirer correctement pour assurer votre sécurité.  </a:t>
            </a:r>
          </a:p>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11</a:t>
            </a:fld>
            <a:endParaRPr lang="en-US"/>
          </a:p>
        </p:txBody>
      </p:sp>
    </p:spTree>
    <p:extLst>
      <p:ext uri="{BB962C8B-B14F-4D97-AF65-F5344CB8AC3E}">
        <p14:creationId xmlns:p14="http://schemas.microsoft.com/office/powerpoint/2010/main" val="3753540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Lorsque vous retirez vos gants, veillez à les rouler vers le bas, de l'intérieur vers l’extérieur, et à ne pas toucher la surface potentiellement contaminée.</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Lorsque vous retirez une blouse, vous devez rompre le nœud et la rouler à l’écart du corps en la mettant à l’envers, afin de ne pas toucher la surface potentiellement contaminée.</a:t>
            </a:r>
          </a:p>
          <a:p>
            <a:endParaRPr lang="en-US"/>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En suivant ces deux étapes, vous vous assurez que l’extérieur de l’EPI n’entre pas en contact avec votre peau ou toute autre partie du corps, ce qui pourrait entraîner une auto-contamination.</a:t>
            </a:r>
          </a:p>
          <a:p>
            <a:endParaRPr lang="en-US"/>
          </a:p>
        </p:txBody>
      </p:sp>
      <p:sp>
        <p:nvSpPr>
          <p:cNvPr id="4" name="Slide Number Placeholder 3"/>
          <p:cNvSpPr>
            <a:spLocks noGrp="1"/>
          </p:cNvSpPr>
          <p:nvPr>
            <p:ph type="sldNum" sz="quarter" idx="5"/>
          </p:nvPr>
        </p:nvSpPr>
        <p:spPr/>
        <p:txBody>
          <a:bodyPr/>
          <a:lstStyle/>
          <a:p>
            <a:fld id="{46B06589-88F0-4927-A54E-F53C74C06E7D}" type="slidenum">
              <a:rPr lang="en-US" smtClean="0"/>
              <a:t>12</a:t>
            </a:fld>
            <a:endParaRPr lang="en-US"/>
          </a:p>
        </p:txBody>
      </p:sp>
    </p:spTree>
    <p:extLst>
      <p:ext uri="{BB962C8B-B14F-4D97-AF65-F5344CB8AC3E}">
        <p14:creationId xmlns:p14="http://schemas.microsoft.com/office/powerpoint/2010/main" val="2862949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200"/>
              </a:spcBef>
              <a:spcAft>
                <a:spcPts val="200"/>
              </a:spcAft>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a:lnSpc>
                <a:spcPct val="90000"/>
              </a:lnSpc>
              <a:spcBef>
                <a:spcPts val="1200"/>
              </a:spcBef>
              <a:spcAft>
                <a:spcPts val="200"/>
              </a:spcAft>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Lorsque vous retirez les écrans faciaux ou les lunettes, vous devez les retirer par l’arrière en soulevant le bandeau ou les oreillettes afin d’éviter de toucher l’avant de l’écran facial ou des lunettes, qui pourrait être contaminé. Gardez également les yeux fermés pour éviter les éclaboussures dans les yeux.</a:t>
            </a:r>
          </a:p>
          <a:p>
            <a:pPr>
              <a:lnSpc>
                <a:spcPct val="90000"/>
              </a:lnSpc>
              <a:spcBef>
                <a:spcPts val="1200"/>
              </a:spcBef>
              <a:spcAft>
                <a:spcPts val="200"/>
              </a:spcAft>
            </a:pPr>
            <a:endParaRPr lang="en-US" noProof="0" dirty="0"/>
          </a:p>
          <a:p>
            <a:pPr>
              <a:lnSpc>
                <a:spcPct val="90000"/>
              </a:lnSpc>
              <a:spcBef>
                <a:spcPts val="1200"/>
              </a:spcBef>
              <a:spcAft>
                <a:spcPts val="200"/>
              </a:spcAft>
            </a:pPr>
            <a:r>
              <a:rPr lang="fr-FR" sz="1200" b="0" i="0" u="none" strike="noStrike" cap="none" baseline="0" dirty="0">
                <a:solidFill>
                  <a:srgbClr val="000000"/>
                </a:solidFill>
                <a:effectLst/>
                <a:uFill>
                  <a:solidFill>
                    <a:prstClr val="black">
                      <a:alpha val="0"/>
                    </a:prstClr>
                  </a:solidFill>
                </a:uFill>
                <a:latin typeface="Calibri"/>
                <a:ea typeface="Calibri"/>
                <a:cs typeface="Calibri"/>
              </a:rPr>
              <a:t>Même chose pour le masque ou le respirateur : pour l’enlever, il faut le saisir par l’arrière et le tirer vers l’avant pour éviter de toucher l’avant, qui pourrait être contaminé.</a:t>
            </a:r>
          </a:p>
          <a:p>
            <a:pPr>
              <a:lnSpc>
                <a:spcPct val="90000"/>
              </a:lnSpc>
              <a:spcBef>
                <a:spcPts val="1200"/>
              </a:spcBef>
              <a:spcAft>
                <a:spcPts val="200"/>
              </a:spcAft>
            </a:pPr>
            <a:endParaRPr lang="en-US" noProof="0" dirty="0"/>
          </a:p>
          <a:p>
            <a:pPr>
              <a:lnSpc>
                <a:spcPct val="90000"/>
              </a:lnSpc>
              <a:spcBef>
                <a:spcPts val="1200"/>
              </a:spcBef>
              <a:spcAft>
                <a:spcPts val="200"/>
              </a:spcAft>
            </a:pPr>
            <a:r>
              <a:rPr lang="fr-FR" sz="1200" b="0" i="0" u="none" strike="noStrike" cap="none" baseline="0" dirty="0">
                <a:solidFill>
                  <a:srgbClr val="000000"/>
                </a:solidFill>
                <a:effectLst/>
                <a:uFill>
                  <a:solidFill>
                    <a:prstClr val="black">
                      <a:alpha val="0"/>
                    </a:prstClr>
                  </a:solidFill>
                </a:uFill>
                <a:latin typeface="Calibri"/>
                <a:ea typeface="Calibri"/>
                <a:cs typeface="Calibri"/>
              </a:rPr>
              <a:t>Pendant ce temps, il est important de garder les mains gantées propres afin de pouvoir retirer l’EPI sans propager la contamination.</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Cette procédure n'est qu’un exemple. Elle ne s’applique pas à la zone d’isolement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où le port d’un double gant est recommandé.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[On ne sait pas à quoi la dernière phrase fait référence.]</a:t>
            </a:r>
            <a:endParaRPr lang="en-US" b="1" noProof="0" dirty="0">
              <a:cs typeface="Calibri"/>
            </a:endParaRPr>
          </a:p>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13</a:t>
            </a:fld>
            <a:endParaRPr lang="en-US"/>
          </a:p>
        </p:txBody>
      </p:sp>
    </p:spTree>
    <p:extLst>
      <p:ext uri="{BB962C8B-B14F-4D97-AF65-F5344CB8AC3E}">
        <p14:creationId xmlns:p14="http://schemas.microsoft.com/office/powerpoint/2010/main" val="1377209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Lorsque vous retirez l’EPI, vous devez le déposer dans les poubelles appropriées. Des flux de déchets appropriés doivent être mis à votre disposition dans la zone prévue pour le retrait des EPI. Il s’agit notamment d’une poubelle pour les EPI jetables (parfois jaune, parfois rouge) qui doit être clairement étiquetée comme contenant des déchets infectieux. Vous devez également disposer d’un seau destiné à recevoir les EPI réutilisables, qui seront retraités. Si vous avez des EPI réutilisables, par ex. des lunettes ou certains tabliers, mettez-les dans le seau prévu à cet effet. Lorsque vous retirez l’EPI, n'oubliez pas que l’EPI est considéré comme contaminé dès que vous entrez dans la zone du patient, même s’il n'a pas l’air sale.</a:t>
            </a:r>
            <a:endParaRPr lang="en-US" noProof="0" dirty="0">
              <a:cs typeface="Calibri"/>
            </a:endParaRPr>
          </a:p>
          <a:p>
            <a:endParaRPr lang="en-US" noProof="0" dirty="0">
              <a:cs typeface="Calibri"/>
            </a:endParaRPr>
          </a:p>
          <a:p>
            <a:endParaRPr lang="en-US" noProof="0" dirty="0"/>
          </a:p>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14</a:t>
            </a:fld>
            <a:endParaRPr lang="en-US"/>
          </a:p>
        </p:txBody>
      </p:sp>
    </p:spTree>
    <p:extLst>
      <p:ext uri="{BB962C8B-B14F-4D97-AF65-F5344CB8AC3E}">
        <p14:creationId xmlns:p14="http://schemas.microsoft.com/office/powerpoint/2010/main" val="1047964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200"/>
              </a:spcBef>
              <a:spcAft>
                <a:spcPts val="200"/>
              </a:spcAft>
            </a:pPr>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a:lnSpc>
                <a:spcPct val="90000"/>
              </a:lnSpc>
              <a:spcBef>
                <a:spcPts val="1200"/>
              </a:spcBef>
              <a:spcAft>
                <a:spcPts val="200"/>
              </a:spcAft>
            </a:pPr>
            <a:r>
              <a:rPr lang="fr-FR" sz="1200" b="0" i="0" u="none" strike="noStrike" cap="none" baseline="0">
                <a:solidFill>
                  <a:srgbClr val="000000"/>
                </a:solidFill>
                <a:effectLst/>
                <a:uFill>
                  <a:solidFill>
                    <a:prstClr val="black">
                      <a:alpha val="0"/>
                    </a:prstClr>
                  </a:solidFill>
                </a:uFill>
                <a:latin typeface="Calibri"/>
                <a:ea typeface="Calibri"/>
                <a:cs typeface="Calibri"/>
              </a:rPr>
              <a:t>Lorsque vous retirez l’EPI, n’oubliez pas qu’il est important de garder les mains gantées propres afin de ne pas propager la contamination.</a:t>
            </a:r>
          </a:p>
          <a:p>
            <a:r>
              <a:rPr lang="fr-FR" sz="1200" b="0" i="0" u="none" strike="noStrike" cap="none" baseline="0">
                <a:solidFill>
                  <a:srgbClr val="000000"/>
                </a:solidFill>
                <a:effectLst/>
                <a:uFill>
                  <a:solidFill>
                    <a:prstClr val="black">
                      <a:alpha val="0"/>
                    </a:prstClr>
                  </a:solidFill>
                </a:uFill>
                <a:latin typeface="Calibri"/>
                <a:ea typeface="Calibri"/>
                <a:cs typeface="Calibri"/>
              </a:rPr>
              <a:t>Vous devez vous nettoyer les mains après avoir enlevé chaque élément de l’EPI, lorsque vous avez fini d’enlever l’EPI et que vous avez les mains nues.</a:t>
            </a:r>
          </a:p>
          <a:p>
            <a:r>
              <a:rPr lang="fr-FR" sz="1200" b="0" i="0" u="none" strike="noStrike" cap="none" baseline="0">
                <a:solidFill>
                  <a:srgbClr val="000000"/>
                </a:solidFill>
                <a:effectLst/>
                <a:uFill>
                  <a:solidFill>
                    <a:prstClr val="black">
                      <a:alpha val="0"/>
                    </a:prstClr>
                  </a:solidFill>
                </a:uFill>
                <a:latin typeface="Calibri"/>
                <a:ea typeface="Calibri"/>
                <a:cs typeface="Calibri"/>
              </a:rPr>
              <a:t>Une station d’hygiène des mains doit être mise à votre disposition dans la zone prévue pour le retrait de l’EPI afin de faciliter cette opération. </a:t>
            </a: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15</a:t>
            </a:fld>
            <a:endParaRPr lang="en-US"/>
          </a:p>
        </p:txBody>
      </p:sp>
    </p:spTree>
    <p:extLst>
      <p:ext uri="{BB962C8B-B14F-4D97-AF65-F5344CB8AC3E}">
        <p14:creationId xmlns:p14="http://schemas.microsoft.com/office/powerpoint/2010/main" val="2041187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Après ce qui a été dit jusqu’ici, vérifions vos connaissances. </a:t>
            </a:r>
          </a:p>
          <a:p>
            <a:r>
              <a:rPr lang="fr-FR" sz="1200" b="0" i="0" u="none" strike="noStrike" cap="none" baseline="0">
                <a:solidFill>
                  <a:srgbClr val="000000"/>
                </a:solidFill>
                <a:effectLst/>
                <a:uFill>
                  <a:solidFill>
                    <a:prstClr val="black">
                      <a:alpha val="0"/>
                    </a:prstClr>
                  </a:solidFill>
                </a:uFill>
                <a:latin typeface="Calibri"/>
                <a:ea typeface="Calibri"/>
                <a:cs typeface="Calibri"/>
              </a:rPr>
              <a:t>Si vous voyez un collègue enlever ses gants de cette manière, quelle suggestion pourriez-vous lui faire pour l’aider à le faire de manière plus sûre ?</a:t>
            </a: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16</a:t>
            </a:fld>
            <a:endParaRPr lang="en-US"/>
          </a:p>
        </p:txBody>
      </p:sp>
    </p:spTree>
    <p:extLst>
      <p:ext uri="{BB962C8B-B14F-4D97-AF65-F5344CB8AC3E}">
        <p14:creationId xmlns:p14="http://schemas.microsoft.com/office/powerpoint/2010/main" val="857352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[Vous pouvez adapter le texte de cette diapositive en fonction de la façon dont les participants ont répondu à la question de la diapositive précédente.]</a:t>
            </a:r>
          </a:p>
          <a:p>
            <a:endParaRPr lang="en-US" i="1"/>
          </a:p>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La façon dont cette personne enlève ses gants est incorrecte. Cette personne court le risque de s’asperger de liquide corporel contaminé.</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Pour l’aider à retirer ses gants en toute sécurité, nous pourrions lui suggérer d’enlever les gants en les saisissant au niveau du poignet ou de la paume et en les faisant rouler délicatement à l’envers, intérieur vers l'extérieur. On évite ainsi les éclaboussures et on s’assure que l’extérieur de l’EPI ne touche pas la peau de la personne, ce qui pourrait entraîner une auto-contamination.</a:t>
            </a:r>
          </a:p>
          <a:p>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17</a:t>
            </a:fld>
            <a:endParaRPr lang="en-US"/>
          </a:p>
        </p:txBody>
      </p:sp>
    </p:spTree>
    <p:extLst>
      <p:ext uri="{BB962C8B-B14F-4D97-AF65-F5344CB8AC3E}">
        <p14:creationId xmlns:p14="http://schemas.microsoft.com/office/powerpoint/2010/main" val="30480418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Réflexion: Encourage les participants à appliquer, analyser et/ou évaluer leurs acquis d’apprentissage, les aidant ainsi à approfondir leur compréhension du sujet et vous permettant aussi de vérifier leur compréhension de ce qu’ils ont appris.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Personnalisation : Aide les participants à se demander comment ce qu’ils ont appris s’applique à leurs situations en particulier. Lier l’apprentissage aux expériences personnelles aide les apprenants à mieux comprendre et mémoriser les idées enseignées.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Maintenant que nous avons discuté de techniques adéquates pour le port et le retrait de l’EPI, j’aimerais entendre parler de vos expériences personnelles en matière d’EPI. </a:t>
            </a:r>
          </a:p>
          <a:p>
            <a:endParaRPr lang="en-US" sz="1200"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Quelles sont les difficultés auxquelles vous avez été confronté(e) en matière de bonnes pratiques de port et de retrait de l’EPI par le passé ? Prévoyez-vous d’avoir des difficultés similaires en matière d’EPI pour Ebola ou Marburg ? Comment peut-on surmonter ces difficultés ?</a:t>
            </a:r>
          </a:p>
          <a:p>
            <a:endParaRPr lang="en-US"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[Citez les difficultés au fur et à mesure que les participants les mentionnent. Ensuite, demandez au groupe de proposer des moyens de surmonter ces difficultés. Les réponses pourront varier. Vous pouvez également faire des propositions qui vous semblent pertinentes.]</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18</a:t>
            </a:fld>
            <a:endParaRPr lang="en-US"/>
          </a:p>
        </p:txBody>
      </p:sp>
    </p:spTree>
    <p:extLst>
      <p:ext uri="{BB962C8B-B14F-4D97-AF65-F5344CB8AC3E}">
        <p14:creationId xmlns:p14="http://schemas.microsoft.com/office/powerpoint/2010/main" val="1759015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Pour conclure, je vous invite à vous souvenir de deux éléments clés tirés de cette session. D’abord, l’EPI contribue à vous protéger contre les infections. Et si vous vous préservez des infections, vous protégez vos patients, vos collègues, votre famille et vos amis. Cependant, un EPI n’est efficace que s’il est porté et retiré correctement. Souvenez-vous que le risque d’autocontamination est particulièrement élevé lors du retrait de l’EPI ; vous devez donc suivre exactement les étapes de son retrait, puis procéder lentement et attentivement, même si vous êtes fatigué(e) et quand bien même vous seriez pressé(e).</a:t>
            </a:r>
          </a:p>
        </p:txBody>
      </p:sp>
      <p:sp>
        <p:nvSpPr>
          <p:cNvPr id="4" name="Slide Number Placeholder 3"/>
          <p:cNvSpPr>
            <a:spLocks noGrp="1"/>
          </p:cNvSpPr>
          <p:nvPr>
            <p:ph type="sldNum" sz="quarter" idx="5"/>
          </p:nvPr>
        </p:nvSpPr>
        <p:spPr/>
        <p:txBody>
          <a:bodyPr/>
          <a:lstStyle/>
          <a:p>
            <a:fld id="{8E9EAB65-906F-4FA9-BB19-1D451DF49716}" type="slidenum">
              <a:rPr lang="en-US" smtClean="0"/>
              <a:t>19</a:t>
            </a:fld>
            <a:endParaRPr lang="en-US"/>
          </a:p>
        </p:txBody>
      </p:sp>
    </p:spTree>
    <p:extLst>
      <p:ext uri="{BB962C8B-B14F-4D97-AF65-F5344CB8AC3E}">
        <p14:creationId xmlns:p14="http://schemas.microsoft.com/office/powerpoint/2010/main" val="2650004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lvl="0"/>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avons 3 objectifs d’apprentissage. À l’issue de la session d’aujourd’hui, vous devez être en mesure d’expliquer pourquoi il est important de faire preuve d’attention lors du port et du retrait de l’EPI dans le contexte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Vous devez également être en mesure de décrire au moins trois considérations pour porter correctement l’EPI et au moins trois considérations pour le retirer correctement dans le contexte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FFFFFF"/>
                </a:solidFill>
                <a:effectLst/>
                <a:uFill>
                  <a:solidFill>
                    <a:prstClr val="black">
                      <a:alpha val="0"/>
                    </a:prstClr>
                  </a:solidFill>
                </a:uFill>
                <a:latin typeface="Calibri"/>
                <a:ea typeface="Calibri"/>
                <a:cs typeface="Calibri"/>
              </a:rPr>
              <a:t>Texte</a:t>
            </a:r>
            <a:r>
              <a:rPr lang="fr-FR" sz="1200" b="0" i="0" u="none" strike="noStrike" cap="none" baseline="0" dirty="0">
                <a:solidFill>
                  <a:srgbClr val="FFFFFF"/>
                </a:solidFill>
                <a:effectLst/>
                <a:uFill>
                  <a:solidFill>
                    <a:prstClr val="black">
                      <a:alpha val="0"/>
                    </a:prstClr>
                  </a:solidFill>
                </a:uFill>
                <a:latin typeface="Calibri"/>
                <a:ea typeface="Calibri"/>
                <a:cs typeface="Calibri"/>
              </a:rPr>
              <a:t> :</a:t>
            </a:r>
          </a:p>
          <a:p>
            <a:pPr marL="0" indent="0">
              <a:buNone/>
            </a:pPr>
            <a:r>
              <a:rPr lang="fr-FR" sz="1200" b="0" i="0" u="none" strike="noStrike" cap="none" baseline="0" dirty="0">
                <a:solidFill>
                  <a:srgbClr val="FFFFFF"/>
                </a:solidFill>
                <a:effectLst/>
                <a:uFill>
                  <a:solidFill>
                    <a:prstClr val="black">
                      <a:alpha val="0"/>
                    </a:prstClr>
                  </a:solidFill>
                </a:uFill>
                <a:latin typeface="Calibri"/>
                <a:ea typeface="Calibri"/>
                <a:cs typeface="Calibri"/>
              </a:rPr>
              <a:t>Comme vous l’avez sans doute appris lors de la dernière session, l’EPI est un aspect important des précautions standard qui permettent de vous protéger lorsque vous courez un risque d’exposition à la maladie à virus de Marburg, notamment lorsque vous vous occupez d’un(e) patient(e) potentiellement atteint(e)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FFFFFF"/>
                </a:solidFill>
                <a:effectLst/>
                <a:uFill>
                  <a:solidFill>
                    <a:prstClr val="black">
                      <a:alpha val="0"/>
                    </a:prstClr>
                  </a:solidFill>
                </a:uFill>
                <a:latin typeface="Calibri"/>
                <a:ea typeface="Calibri"/>
                <a:cs typeface="Calibri"/>
              </a:rPr>
              <a:t>ou lors de l’élimination de déchets susceptibles de contenir du sang ou des liquides organiques de patients malades.</a:t>
            </a:r>
          </a:p>
          <a:p>
            <a:pPr marL="0" indent="0">
              <a:buNone/>
            </a:pPr>
            <a:endParaRPr lang="en-US" sz="1200" b="0" dirty="0">
              <a:solidFill>
                <a:schemeClr val="bg1"/>
              </a:solidFill>
              <a:latin typeface="Calibri"/>
              <a:cs typeface="Calibri"/>
            </a:endParaRPr>
          </a:p>
          <a:p>
            <a:pPr marL="0" indent="0">
              <a:buNone/>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Souvenez-vous qu’Ebola ou Marburg peut se propager par contact direct (par exemple à travers une éraflure de la peau ou les muqueuses des yeux, du nez ou de la bouche) avec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du sang ou des liquides organiques d’une personne malade ou décédée des suites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ou avec des objets contaminés par du sang ou des liquides organiques d’une personne malade ou décédée des suites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endParaRPr lang="en-US" sz="1200" dirty="0">
              <a:latin typeface="Calibri"/>
              <a:cs typeface="Calibri"/>
            </a:endParaRPr>
          </a:p>
          <a:p>
            <a:pPr marL="0" indent="0">
              <a:buNone/>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L’EPI sert de barrière qui protège vos yeux, votre nez, votre bouche, votre peau et vos vêtements de tout contact avec les liquides organiques d’un patient, contribuant ainsi à vous protéger contre les infections. Si vous évitez de vous faire infecter, vous contribuez à la sécurité de vos collègues, de vos patients, de votre famille et de vos amis, donc une bonne utilisation de l’EPI s’avère importante.</a:t>
            </a:r>
            <a:endParaRPr lang="en-US" sz="1200" b="0" dirty="0">
              <a:solidFill>
                <a:schemeClr val="bg1"/>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b="0" dirty="0">
              <a:solidFill>
                <a:schemeClr val="bg1"/>
              </a:solidFill>
              <a:latin typeface="Calibri"/>
              <a:cs typeface="Calibri"/>
            </a:endParaRPr>
          </a:p>
          <a:p>
            <a:endParaRPr lang="en-US" altLang="ja-JP" dirty="0">
              <a:ea typeface="游ゴシック"/>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dirty="0">
              <a:solidFill>
                <a:schemeClr val="bg1"/>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dirty="0">
              <a:solidFill>
                <a:schemeClr val="bg1"/>
              </a:solidFill>
            </a:endParaRP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3514196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Activation des connaissances acquises.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a:cs typeface="Calibri"/>
              </a:rPr>
              <a:t>L’un des principaux avantages de travailler avec des apprenants adultes est qu’ils ont sans doute déjà des connaissances ou une expérience en rapport avec le sujet que vous enseignez. L’activation des connaissances acquises permet aux apprenants de relier le nouvel apprentissage à ce qu’ils savent déjà et peut les aider à mieux comprendre les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apprenants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a:p>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Avant d’approfondir notre sujet d’aujourd’hui, voyons la photo de quelqu’un qui porte un EPI, en l’occurrence des gants et un masque de protection. </a:t>
            </a:r>
            <a:r>
              <a:rPr lang="fr-FR" sz="1200" b="0" i="0" u="none" strike="noStrike" cap="none" baseline="0">
                <a:solidFill>
                  <a:srgbClr val="FFFFFF"/>
                </a:solidFill>
                <a:effectLst/>
                <a:uFill>
                  <a:solidFill>
                    <a:prstClr val="black">
                      <a:alpha val="0"/>
                    </a:prstClr>
                  </a:solidFill>
                </a:uFill>
                <a:latin typeface="Calibri"/>
                <a:ea typeface="Calibri"/>
                <a:cs typeface="Calibri"/>
              </a:rPr>
              <a:t>Sur la base de ce que vous savez déjà concernant l’utilisation de l’EPI, quelles recommandations donneriez-vous à l’homme en chemise rouge pour l’aider à mieux assurer sa propre protection et celle des personnes autour de lui ?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FFFFFF"/>
                </a:solidFill>
                <a:effectLst/>
                <a:uFill>
                  <a:solidFill>
                    <a:prstClr val="black">
                      <a:alpha val="0"/>
                    </a:prstClr>
                  </a:solidFill>
                </a:uFill>
                <a:latin typeface="Calibri"/>
                <a:ea typeface="Calibri"/>
                <a:cs typeface="Calibri"/>
              </a:rPr>
              <a:t>[Accordez aux participants 2 minutes pour discuter en petits groupes ou en un grand groupe. Vous devrez peut-être adapter le contenu suivant en fonction de ce que les participants disent pendant la discussion.]</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a:solidFill>
                <a:schemeClr val="bg1"/>
              </a:solidFill>
              <a:latin typeface="Calibri"/>
              <a:cs typeface="Calibri"/>
            </a:endParaRPr>
          </a:p>
          <a:p>
            <a:r>
              <a:rPr lang="fr-FR" sz="1200" b="0" i="0" u="none" strike="noStrike" cap="none" baseline="0">
                <a:solidFill>
                  <a:srgbClr val="000000"/>
                </a:solidFill>
                <a:effectLst/>
                <a:uFill>
                  <a:solidFill>
                    <a:prstClr val="black">
                      <a:alpha val="0"/>
                    </a:prstClr>
                  </a:solidFill>
                </a:uFill>
                <a:latin typeface="Calibri"/>
                <a:ea typeface="Calibri"/>
                <a:cs typeface="Calibri"/>
              </a:rPr>
              <a:t>L’un des problèmes réside dans le fait qu’il tienne un téléphone en portant des gants. Lorsque vous portez un EPI, vous ne devez PAS ramasser des objets personnels, y compris les téléphones. Vous devez plutôt enlever vos gants et pratiquer l’hygiène des mains avant de ramasser des objets pour ne pas transférer d’agents pathogènes de vos gants à vos mains. </a:t>
            </a:r>
          </a:p>
          <a:p>
            <a:r>
              <a:rPr lang="fr-FR" sz="1200" b="0" i="0" u="none" strike="noStrike" cap="none" baseline="0">
                <a:solidFill>
                  <a:srgbClr val="000000"/>
                </a:solidFill>
                <a:effectLst/>
                <a:uFill>
                  <a:solidFill>
                    <a:prstClr val="black">
                      <a:alpha val="0"/>
                    </a:prstClr>
                  </a:solidFill>
                </a:uFill>
                <a:latin typeface="Calibri"/>
                <a:ea typeface="Calibri"/>
                <a:cs typeface="Calibri"/>
              </a:rPr>
              <a:t>Il semble également qu’il porte un EPI inadapté au contexte. En effet, l’EPI porté doit être adapté à une tâche, par exemple le traitement d’un(e) patient(e), l’élimination des déchets ou encore le nettoyage et la désinfection. Il doit ensuite être retiré dès la tâche accomplie.</a:t>
            </a:r>
            <a:endParaRPr lang="en-US">
              <a:ea typeface="+mn-ea"/>
              <a:cs typeface="Calibri"/>
            </a:endParaRPr>
          </a:p>
          <a:p>
            <a:endParaRPr lang="en-US" altLang="ja-JP">
              <a:ea typeface="+mn-ea"/>
              <a:cs typeface="Calibri"/>
            </a:endParaRPr>
          </a:p>
          <a:p>
            <a:endParaRPr lang="en-US" altLang="ja-JP">
              <a:ea typeface="游ゴシック"/>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a:solidFill>
                <a:schemeClr val="bg1"/>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a:solidFill>
                <a:schemeClr val="bg1"/>
              </a:solidFill>
            </a:endParaRPr>
          </a:p>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3953379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FFFFFF"/>
                </a:solidFill>
                <a:effectLst/>
                <a:uFill>
                  <a:solidFill>
                    <a:prstClr val="black">
                      <a:alpha val="0"/>
                    </a:prstClr>
                  </a:solidFill>
                </a:uFill>
                <a:latin typeface="Calibri"/>
                <a:ea typeface="Calibri"/>
                <a:cs typeface="Calibri"/>
              </a:rPr>
              <a:t>Texte</a:t>
            </a:r>
            <a:r>
              <a:rPr lang="fr-FR" sz="1200" b="0" i="0" u="none" strike="noStrike" cap="none" baseline="0" dirty="0">
                <a:solidFill>
                  <a:srgbClr val="FFFFFF"/>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FFFFFF"/>
                </a:solidFill>
                <a:effectLst/>
                <a:uFill>
                  <a:solidFill>
                    <a:prstClr val="black">
                      <a:alpha val="0"/>
                    </a:prstClr>
                  </a:solidFill>
                </a:uFill>
                <a:latin typeface="Calibri"/>
                <a:ea typeface="Calibri"/>
                <a:cs typeface="Calibri"/>
              </a:rPr>
              <a:t>La photo de la dernière diapositive nous rappelle que l’EPI permet de vous protéger contre Ebola ou Marburg, mais il n’est efficace que s’il est porté correctement à chaque fois. </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b="0" dirty="0">
              <a:solidFill>
                <a:schemeClr val="bg1"/>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FFFFFF"/>
                </a:solidFill>
                <a:effectLst/>
                <a:uFill>
                  <a:solidFill>
                    <a:prstClr val="black">
                      <a:alpha val="0"/>
                    </a:prstClr>
                  </a:solidFill>
                </a:uFill>
                <a:latin typeface="Calibri"/>
                <a:ea typeface="Calibri"/>
                <a:cs typeface="Calibri"/>
              </a:rPr>
              <a:t>Lors de la dernière session, nous avons discuté de quelques bonnes et mauvaises pratiques générales en matière d’utilisation de l’EPI. Aujourd’hui, nous allons parler spécifiquement de la bonne manière de porter et de retirer l’EPI afin qu’il puisse assurer au mieux votre protection.</a:t>
            </a:r>
          </a:p>
          <a:p>
            <a:endParaRPr lang="en-US" dirty="0"/>
          </a:p>
        </p:txBody>
      </p:sp>
      <p:sp>
        <p:nvSpPr>
          <p:cNvPr id="4" name="Slide Number Placeholder 3"/>
          <p:cNvSpPr>
            <a:spLocks noGrp="1"/>
          </p:cNvSpPr>
          <p:nvPr>
            <p:ph type="sldNum" sz="quarter" idx="5"/>
          </p:nvPr>
        </p:nvSpPr>
        <p:spPr/>
        <p:txBody>
          <a:bodyPr/>
          <a:lstStyle/>
          <a:p>
            <a:fld id="{46B06589-88F0-4927-A54E-F53C74C06E7D}" type="slidenum">
              <a:rPr lang="en-US" smtClean="0"/>
              <a:t>5</a:t>
            </a:fld>
            <a:endParaRPr lang="en-US"/>
          </a:p>
        </p:txBody>
      </p:sp>
    </p:spTree>
    <p:extLst>
      <p:ext uri="{BB962C8B-B14F-4D97-AF65-F5344CB8AC3E}">
        <p14:creationId xmlns:p14="http://schemas.microsoft.com/office/powerpoint/2010/main" val="995625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Avant d’aller plus loin, parlons de quelques mots que vous m’entendrez utiliser aujourd’hui et de leur signification.</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a:solidFill>
                <a:schemeClr val="tx1"/>
              </a:solidFill>
              <a:latin typeface="Calibri"/>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Le premier mot est « enfilage ». Le terme « enfilage » signifie que l’on met quelque chose, par exemple un vêtement.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L’autre mot est « retrait ». Le « retrait » est le contraire de l’« enfilage ». Il s’agit d’enlever quelque chose, par exemple un vêtement.</a:t>
            </a:r>
          </a:p>
          <a:p>
            <a:r>
              <a:rPr lang="fr-FR" sz="1200" b="0" i="0" u="none" strike="noStrike" cap="none" baseline="0">
                <a:solidFill>
                  <a:srgbClr val="000000"/>
                </a:solidFill>
                <a:effectLst/>
                <a:uFill>
                  <a:solidFill>
                    <a:prstClr val="black">
                      <a:alpha val="0"/>
                    </a:prstClr>
                  </a:solidFill>
                </a:uFill>
                <a:latin typeface="Calibri"/>
                <a:ea typeface="Calibri"/>
                <a:cs typeface="Calibri"/>
              </a:rPr>
              <a:t>Aujourd’hui, je vais vous parler de l’enfilage et du retrait de l’EPI, ce qui signifie simplement mettre et enlever l’EPI.</a:t>
            </a: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2217178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La manière exacte d’enfiler et de retirer les EPI dépend des articles d’EPI spécifiques disponibles dans votre pays et dans votre établissement. Par exemple, si vous devez porter une blouse, vous allez l’enfiler et la retirer différemment que s’il s’agissait d’une combinaison.</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Ce lien permet d’accéder aux vidéos des CDC sur l’enfilage et le retrait des EPI. Différents exemples sont disponibles pour montrer les différentes manières de mettre l’EPI selon les articles disponibles. </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Je partagerai ce lien avec vous pour que vous puissiez regarder les vidéos à votre rythme, mais nous n’aborderons pas les détails de l’enfilage et du retrait pour l’instant, car le processus varie. Nous nous concentrerons plutôt sur quelques considérations générales importantes à garder à l’esprit lorsque l’on enfile et retire un EPI.</a:t>
            </a:r>
          </a:p>
        </p:txBody>
      </p:sp>
      <p:sp>
        <p:nvSpPr>
          <p:cNvPr id="4" name="Slide Number Placeholder 3"/>
          <p:cNvSpPr>
            <a:spLocks noGrp="1"/>
          </p:cNvSpPr>
          <p:nvPr>
            <p:ph type="sldNum" sz="quarter" idx="5"/>
          </p:nvPr>
        </p:nvSpPr>
        <p:spPr/>
        <p:txBody>
          <a:bodyPr/>
          <a:lstStyle/>
          <a:p>
            <a:fld id="{46B06589-88F0-4927-A54E-F53C74C06E7D}" type="slidenum">
              <a:rPr lang="en-US" smtClean="0"/>
              <a:t>7</a:t>
            </a:fld>
            <a:endParaRPr lang="en-US"/>
          </a:p>
        </p:txBody>
      </p:sp>
    </p:spTree>
    <p:extLst>
      <p:ext uri="{BB962C8B-B14F-4D97-AF65-F5344CB8AC3E}">
        <p14:creationId xmlns:p14="http://schemas.microsoft.com/office/powerpoint/2010/main" val="4110838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Tout d’abord, parlons des éléments à garder à l’esprit lorsque vous portez un EPI. Dans le contexte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vous devez porter des vêtements spécifiques ou des vêtements sous votre EPI qui peuvent être remplacés ou lavés, tels que des blouses. Vous devez retirer tout bijou ou accessoire, puis vous nettoyer les mains. Lorsque vous mettez l’EPI, vous devez vérifier qu’il n'y a pas de déchirures ou d’autres dommages qui pourraient réduire son efficacité.</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Lorsque vous enfilez une blouse, si elle est nouée dans le dos, elle doit être suffisamment serrée pour être fixée au cou et à la taille. Il faut toutefois veiller à ce qu’elle ne soit pas trop serrée et que l’attache ne devienne pas un nœud impossible à défaire au moment de retirer l’EPI.</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114660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Les masques faciaux </a:t>
            </a:r>
            <a:r>
              <a:rPr lang="en-US" sz="1200" b="0" i="0" u="none" strike="noStrike" kern="1200" baseline="0" dirty="0">
                <a:solidFill>
                  <a:schemeClr val="tx1"/>
                </a:solidFill>
                <a:latin typeface="+mn-lt"/>
                <a:ea typeface="+mn-ea"/>
                <a:cs typeface="+mn-cs"/>
              </a:rPr>
              <a:t>non-</a:t>
            </a:r>
            <a:r>
              <a:rPr lang="en-US" sz="1200" b="0" i="0" u="none" strike="noStrike" kern="1200" baseline="0" dirty="0" err="1">
                <a:solidFill>
                  <a:schemeClr val="tx1"/>
                </a:solidFill>
                <a:latin typeface="+mn-lt"/>
                <a:ea typeface="+mn-ea"/>
                <a:cs typeface="+mn-cs"/>
              </a:rPr>
              <a:t>pliables</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ou</a:t>
            </a:r>
            <a:r>
              <a:rPr lang="en-US" sz="1200" b="0" i="0" u="none" strike="noStrike" kern="1200" baseline="0" dirty="0">
                <a:solidFill>
                  <a:schemeClr val="tx1"/>
                </a:solidFill>
                <a:latin typeface="+mn-lt"/>
                <a:ea typeface="+mn-ea"/>
                <a:cs typeface="+mn-cs"/>
              </a:rPr>
              <a:t> </a:t>
            </a:r>
            <a:r>
              <a:rPr lang="en-US" sz="1200" b="0" i="0" u="none" strike="noStrike" kern="1200" baseline="0">
                <a:solidFill>
                  <a:schemeClr val="tx1"/>
                </a:solidFill>
                <a:latin typeface="+mn-lt"/>
                <a:ea typeface="+mn-ea"/>
                <a:cs typeface="+mn-cs"/>
              </a:rPr>
              <a:t>rigides</a:t>
            </a:r>
            <a:r>
              <a:rPr lang="fr-FR" sz="1200" b="0" i="0" u="none" strike="noStrike" cap="none" baseline="0">
                <a:solidFill>
                  <a:srgbClr val="000000"/>
                </a:solidFill>
                <a:effectLst/>
                <a:uFill>
                  <a:solidFill>
                    <a:prstClr val="black">
                      <a:alpha val="0"/>
                    </a:prstClr>
                  </a:solidFill>
                </a:uFill>
                <a:latin typeface="Calibri"/>
                <a:ea typeface="Calibri"/>
                <a:cs typeface="Calibri"/>
              </a:rPr>
              <a:t> doivent couvrir le nez, la bouche et le menton, et si votre masque est équipé d’un embout nasal flexible sur l’arête du nez, il doit être ajusté à votre nez.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Tout type d’écran facial ou de lunettes doit être placé sur le visage et les yeux. Il est important que tous les masques, écrans faciaux et lunettes soient ajustés. N’oubliez pas que vous ne voulez pas avoir à toucher l’EPI sur votre visage une fois que vous l’avez enfilé. Veillez donc à ce que les articles couvrant vos yeux, votre nez et votre bouche soient bien ajustés et sécurisés, qu’ils ne bougent pas et qu’ils n’aient pas besoin d’être ajustés. </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Comme nous l’avons mentionné lors de notre première session sur l’EPI, vous enfilerez deux paires de gants : une paire intérieure, qui se glisse sous les poignets de la blouse, et une paire extérieure qui se glisse par-dessus les poignets de la blouse. Ils vous aideront à changer la couche extérieure des gants et vous protégeront également lorsque vous enlèverez votre EPI.</a:t>
            </a: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9</a:t>
            </a:fld>
            <a:endParaRPr lang="en-US"/>
          </a:p>
        </p:txBody>
      </p:sp>
    </p:spTree>
    <p:extLst>
      <p:ext uri="{BB962C8B-B14F-4D97-AF65-F5344CB8AC3E}">
        <p14:creationId xmlns:p14="http://schemas.microsoft.com/office/powerpoint/2010/main" val="32667109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177018"/>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a:cs typeface="Calibri"/>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a:ea typeface="Calibri"/>
                <a:cs typeface="Calibri"/>
              </a:rPr>
              <a:t>Centre national des maladies infectieuses émergentes et zoonotiques </a:t>
            </a:r>
          </a:p>
        </p:txBody>
      </p:sp>
    </p:spTree>
    <p:extLst>
      <p:ext uri="{BB962C8B-B14F-4D97-AF65-F5344CB8AC3E}">
        <p14:creationId xmlns:p14="http://schemas.microsoft.com/office/powerpoint/2010/main" val="74114697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6777C-535D-4E59-9BB9-5FBA507BBF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69B033-1297-4590-8E41-4A47C69409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000A92-B372-4CB7-BEFB-0025CF5C8DE3}"/>
              </a:ext>
            </a:extLst>
          </p:cNvPr>
          <p:cNvSpPr>
            <a:spLocks noGrp="1"/>
          </p:cNvSpPr>
          <p:nvPr>
            <p:ph type="dt" sz="half" idx="10"/>
          </p:nvPr>
        </p:nvSpPr>
        <p:spPr/>
        <p:txBody>
          <a:bodyPr/>
          <a:lstStyle/>
          <a:p>
            <a:fld id="{94BF6722-D23B-4CF3-931A-D88094A521FC}" type="datetimeFigureOut">
              <a:rPr lang="en-US" smtClean="0"/>
              <a:t>7/31/2026</a:t>
            </a:fld>
            <a:endParaRPr lang="en-US"/>
          </a:p>
        </p:txBody>
      </p:sp>
      <p:sp>
        <p:nvSpPr>
          <p:cNvPr id="5" name="Footer Placeholder 4">
            <a:extLst>
              <a:ext uri="{FF2B5EF4-FFF2-40B4-BE49-F238E27FC236}">
                <a16:creationId xmlns:a16="http://schemas.microsoft.com/office/drawing/2014/main" id="{3D553F93-FA50-4B2D-96A4-EB56435987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0A7BBC-FC46-4AF4-B986-DAAF54C3ABD0}"/>
              </a:ext>
            </a:extLst>
          </p:cNvPr>
          <p:cNvSpPr>
            <a:spLocks noGrp="1"/>
          </p:cNvSpPr>
          <p:nvPr>
            <p:ph type="sldNum" sz="quarter" idx="12"/>
          </p:nvPr>
        </p:nvSpPr>
        <p:spPr/>
        <p:txBody>
          <a:bodyPr/>
          <a:lstStyle/>
          <a:p>
            <a:fld id="{1B40FAD8-C54A-4AB1-86DD-333AB3D48410}" type="slidenum">
              <a:rPr lang="en-US" smtClean="0"/>
              <a:t>‹#›</a:t>
            </a:fld>
            <a:endParaRPr lang="en-US"/>
          </a:p>
        </p:txBody>
      </p:sp>
    </p:spTree>
    <p:extLst>
      <p:ext uri="{BB962C8B-B14F-4D97-AF65-F5344CB8AC3E}">
        <p14:creationId xmlns:p14="http://schemas.microsoft.com/office/powerpoint/2010/main" val="157736210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190144095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1511266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223149649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264195994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978473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4806951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342991171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424926391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891" indent="-342891">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extLst>
      <p:ext uri="{BB962C8B-B14F-4D97-AF65-F5344CB8AC3E}">
        <p14:creationId xmlns:p14="http://schemas.microsoft.com/office/powerpoint/2010/main" val="289423216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41513834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61" r:id="rId11"/>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6.emf"/><Relationship Id="rId4" Type="http://schemas.openxmlformats.org/officeDocument/2006/relationships/image" Target="../media/image15.emf"/></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cdc.gov/vhf/ebola/hcp/ppe-training/index.html"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311AE74-B3DA-38B6-F1F8-118419EFC68D}"/>
              </a:ext>
            </a:extLst>
          </p:cNvPr>
          <p:cNvSpPr>
            <a:spLocks noGrp="1"/>
          </p:cNvSpPr>
          <p:nvPr>
            <p:ph type="title"/>
          </p:nvPr>
        </p:nvSpPr>
        <p:spPr>
          <a:xfrm>
            <a:off x="1344878" y="3278299"/>
            <a:ext cx="10378991" cy="1429653"/>
          </a:xfrm>
        </p:spPr>
        <p:txBody>
          <a:bodyPr vert="horz" lIns="91440" tIns="45720" rIns="91440" bIns="45720" rtlCol="0" anchor="b" anchorCtr="0">
            <a:normAutofit fontScale="90000"/>
          </a:bodyPr>
          <a:lstStyle/>
          <a:p>
            <a:pPr>
              <a:lnSpc>
                <a:spcPct val="100000"/>
              </a:lnSpc>
            </a:pPr>
            <a:r>
              <a:rPr lang="fr-FR" sz="4000" b="1" i="0" u="none" strike="noStrike" cap="none" baseline="0" dirty="0">
                <a:solidFill>
                  <a:srgbClr val="0B40A5"/>
                </a:solidFill>
                <a:effectLst/>
                <a:uFill>
                  <a:solidFill>
                    <a:prstClr val="black">
                      <a:alpha val="0"/>
                    </a:prstClr>
                  </a:solidFill>
                </a:uFill>
                <a:latin typeface="Calibri"/>
                <a:ea typeface="Calibri"/>
                <a:cs typeface="Calibri"/>
              </a:rPr>
              <a:t>PCI pour la maladie à virus Ebola et la maladie à virus de Marburg (MVM) : </a:t>
            </a:r>
            <a:br>
              <a:rPr sz="4000" dirty="0"/>
            </a:br>
            <a:r>
              <a:rPr lang="fr-FR" sz="4000" b="0" i="0" u="none" strike="noStrike" cap="none" baseline="0" dirty="0">
                <a:solidFill>
                  <a:srgbClr val="0B40A5"/>
                </a:solidFill>
                <a:effectLst/>
                <a:uFill>
                  <a:solidFill>
                    <a:prstClr val="black">
                      <a:alpha val="0"/>
                    </a:prstClr>
                  </a:solidFill>
                </a:uFill>
                <a:latin typeface="Calibri"/>
                <a:ea typeface="Calibri"/>
                <a:cs typeface="Calibri"/>
              </a:rPr>
              <a:t>EPI partie 2 – Enfilage et retrait de l’EPI</a:t>
            </a:r>
            <a:endParaRPr lang="en-US" sz="4000" b="0" dirty="0">
              <a:solidFill>
                <a:schemeClr val="accent5">
                  <a:lumMod val="75000"/>
                </a:schemeClr>
              </a:solidFill>
              <a:cs typeface="Calibri"/>
            </a:endParaRPr>
          </a:p>
        </p:txBody>
      </p:sp>
      <p:sp>
        <p:nvSpPr>
          <p:cNvPr id="6" name="TextBox 5">
            <a:extLst>
              <a:ext uri="{FF2B5EF4-FFF2-40B4-BE49-F238E27FC236}">
                <a16:creationId xmlns:a16="http://schemas.microsoft.com/office/drawing/2014/main" id="{EAD48280-ADBA-DADA-BED7-198496E16FEC}"/>
              </a:ext>
            </a:extLst>
          </p:cNvPr>
          <p:cNvSpPr txBox="1"/>
          <p:nvPr/>
        </p:nvSpPr>
        <p:spPr>
          <a:xfrm>
            <a:off x="1344878" y="5173104"/>
            <a:ext cx="857573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dirty="0">
                <a:solidFill>
                  <a:srgbClr val="0039A6"/>
                </a:solidFill>
                <a:effectLst/>
                <a:uFill>
                  <a:solidFill>
                    <a:prstClr val="black">
                      <a:alpha val="0"/>
                    </a:prstClr>
                  </a:solidFill>
                </a:uFill>
                <a:latin typeface="Calibri"/>
                <a:ea typeface="Calibri"/>
                <a:cs typeface="Calibri"/>
              </a:rPr>
              <a:t>Établissements de santé à ressources limitées ou intermédiaires</a:t>
            </a:r>
            <a:endParaRPr lang="en-US" sz="2400" dirty="0">
              <a:latin typeface="Calibri"/>
              <a:cs typeface="Calibri"/>
            </a:endParaRPr>
          </a:p>
        </p:txBody>
      </p:sp>
      <p:cxnSp>
        <p:nvCxnSpPr>
          <p:cNvPr id="7" name="Straight Connector 6">
            <a:extLst>
              <a:ext uri="{FF2B5EF4-FFF2-40B4-BE49-F238E27FC236}">
                <a16:creationId xmlns:a16="http://schemas.microsoft.com/office/drawing/2014/main" id="{37FAE1A0-9EB6-75BA-1AF2-E390E858C44C}"/>
              </a:ext>
              <a:ext uri="{C183D7F6-B498-43B3-948B-1728B52AA6E4}">
                <adec:decorative xmlns:adec="http://schemas.microsoft.com/office/drawing/2017/decorative" val="1"/>
              </a:ext>
            </a:extLst>
          </p:cNvPr>
          <p:cNvCxnSpPr/>
          <p:nvPr/>
        </p:nvCxnSpPr>
        <p:spPr>
          <a:xfrm flipV="1">
            <a:off x="1460229" y="5088821"/>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AA31253-0B52-58BE-08E9-3E20A04FD06F}"/>
              </a:ext>
            </a:extLst>
          </p:cNvPr>
          <p:cNvSpPr txBox="1"/>
          <p:nvPr/>
        </p:nvSpPr>
        <p:spPr>
          <a:xfrm>
            <a:off x="8868295" y="6386169"/>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i="0" u="none" strike="noStrike" cap="none" baseline="0">
                <a:solidFill>
                  <a:srgbClr val="0039A6"/>
                </a:solidFill>
                <a:effectLst/>
                <a:uFill>
                  <a:solidFill>
                    <a:prstClr val="black">
                      <a:alpha val="0"/>
                    </a:prstClr>
                  </a:solidFill>
                </a:uFill>
                <a:latin typeface="Calibri"/>
                <a:ea typeface="Calibri"/>
                <a:cs typeface="Calibri"/>
              </a:rPr>
              <a:t>Mise à jour : mars 2023</a:t>
            </a:r>
            <a:endParaRPr lang="en-US"/>
          </a:p>
        </p:txBody>
      </p:sp>
    </p:spTree>
    <p:extLst>
      <p:ext uri="{BB962C8B-B14F-4D97-AF65-F5344CB8AC3E}">
        <p14:creationId xmlns:p14="http://schemas.microsoft.com/office/powerpoint/2010/main" val="92992661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33DB0-927B-41ED-AD8B-BBC60B0B987E}"/>
              </a:ext>
            </a:extLst>
          </p:cNvPr>
          <p:cNvSpPr>
            <a:spLocks noGrp="1"/>
          </p:cNvSpPr>
          <p:nvPr>
            <p:ph type="title"/>
          </p:nvPr>
        </p:nvSpPr>
        <p:spPr>
          <a:xfrm>
            <a:off x="609600" y="274639"/>
            <a:ext cx="10972800" cy="1051241"/>
          </a:xfrm>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Quand retirer un EPI</a:t>
            </a:r>
          </a:p>
        </p:txBody>
      </p:sp>
      <p:sp>
        <p:nvSpPr>
          <p:cNvPr id="3" name="Text Placeholder 2">
            <a:extLst>
              <a:ext uri="{FF2B5EF4-FFF2-40B4-BE49-F238E27FC236}">
                <a16:creationId xmlns:a16="http://schemas.microsoft.com/office/drawing/2014/main" id="{DAA3E710-41EC-49AD-B933-D26BE7714887}"/>
              </a:ext>
            </a:extLst>
          </p:cNvPr>
          <p:cNvSpPr>
            <a:spLocks noGrp="1"/>
          </p:cNvSpPr>
          <p:nvPr>
            <p:ph type="body" sz="quarter" idx="10"/>
          </p:nvPr>
        </p:nvSpPr>
        <p:spPr>
          <a:xfrm>
            <a:off x="609600" y="1588770"/>
            <a:ext cx="10972800" cy="4411981"/>
          </a:xfrm>
        </p:spPr>
        <p:txBody>
          <a:bodyPr/>
          <a:lstStyle/>
          <a:p>
            <a:pPr marL="0" indent="0">
              <a:buNone/>
            </a:pPr>
            <a:r>
              <a:rPr lang="fr-FR" sz="2800" b="0" i="0" u="none" strike="noStrike" cap="none" baseline="0">
                <a:solidFill>
                  <a:srgbClr val="000000"/>
                </a:solidFill>
                <a:effectLst/>
                <a:uFill>
                  <a:solidFill>
                    <a:prstClr val="black">
                      <a:alpha val="0"/>
                    </a:prstClr>
                  </a:solidFill>
                </a:uFill>
                <a:latin typeface="Calibri"/>
                <a:ea typeface="Calibri"/>
                <a:cs typeface="Calibri"/>
              </a:rPr>
              <a:t>Changer d’EPI s’il devient…</a:t>
            </a:r>
          </a:p>
          <a:p>
            <a:pPr marL="342265" indent="-342265"/>
            <a:r>
              <a:rPr lang="fr-FR" sz="2800" b="0" i="0" u="none" strike="noStrike" cap="none" baseline="0">
                <a:solidFill>
                  <a:srgbClr val="000000"/>
                </a:solidFill>
                <a:effectLst/>
                <a:uFill>
                  <a:solidFill>
                    <a:prstClr val="black">
                      <a:alpha val="0"/>
                    </a:prstClr>
                  </a:solidFill>
                </a:uFill>
                <a:latin typeface="Calibri"/>
                <a:ea typeface="Calibri"/>
                <a:cs typeface="Calibri"/>
              </a:rPr>
              <a:t>Fortement contaminé par du sang ou des fluides corporels</a:t>
            </a:r>
            <a:endParaRPr lang="en-US" sz="2800">
              <a:solidFill>
                <a:srgbClr val="000000"/>
              </a:solidFill>
              <a:cs typeface="Calibri"/>
            </a:endParaRPr>
          </a:p>
          <a:p>
            <a:pPr marL="342265" indent="-342265"/>
            <a:r>
              <a:rPr lang="fr-FR" sz="2800" b="0" i="0" u="none" strike="noStrike" cap="none" baseline="0">
                <a:solidFill>
                  <a:srgbClr val="000000"/>
                </a:solidFill>
                <a:effectLst/>
                <a:uFill>
                  <a:solidFill>
                    <a:prstClr val="black">
                      <a:alpha val="0"/>
                    </a:prstClr>
                  </a:solidFill>
                </a:uFill>
                <a:latin typeface="Calibri"/>
                <a:ea typeface="Calibri"/>
                <a:cs typeface="Calibri"/>
              </a:rPr>
              <a:t>Endommagé (par ex. déchirure des gants, déchirure de la blouse)</a:t>
            </a:r>
          </a:p>
          <a:p>
            <a:pPr marL="742315" lvl="1" indent="-285115"/>
            <a:endParaRPr lang="en-US" sz="2800">
              <a:solidFill>
                <a:srgbClr val="000000"/>
              </a:solidFill>
              <a:latin typeface="Calibri"/>
              <a:cs typeface="Calibri"/>
            </a:endParaRPr>
          </a:p>
          <a:p>
            <a:pPr marL="114291" indent="0">
              <a:buNone/>
            </a:pPr>
            <a:r>
              <a:rPr lang="fr-FR" sz="2800" b="0" i="0" u="none" strike="noStrike" cap="none" baseline="0">
                <a:solidFill>
                  <a:srgbClr val="000000"/>
                </a:solidFill>
                <a:effectLst/>
                <a:uFill>
                  <a:solidFill>
                    <a:prstClr val="black">
                      <a:alpha val="0"/>
                    </a:prstClr>
                  </a:solidFill>
                </a:uFill>
                <a:latin typeface="Calibri"/>
                <a:ea typeface="Calibri"/>
                <a:cs typeface="Calibri"/>
              </a:rPr>
              <a:t>Enlever l’EPI après…</a:t>
            </a:r>
          </a:p>
          <a:p>
            <a:pPr marL="399406" indent="-285115"/>
            <a:r>
              <a:rPr lang="fr-FR" sz="2800" b="0" i="0" u="none" strike="noStrike" cap="none" baseline="0">
                <a:solidFill>
                  <a:srgbClr val="000000"/>
                </a:solidFill>
                <a:effectLst/>
                <a:uFill>
                  <a:solidFill>
                    <a:prstClr val="black">
                      <a:alpha val="0"/>
                    </a:prstClr>
                  </a:solidFill>
                </a:uFill>
                <a:latin typeface="Calibri"/>
                <a:ea typeface="Calibri"/>
                <a:cs typeface="Calibri"/>
              </a:rPr>
              <a:t>Des soins aux patients</a:t>
            </a:r>
          </a:p>
          <a:p>
            <a:pPr marL="742315" lvl="1" indent="-285115"/>
            <a:r>
              <a:rPr lang="fr-FR" sz="2400" b="0" i="0" u="none" strike="noStrike" cap="none" baseline="0">
                <a:solidFill>
                  <a:srgbClr val="000000"/>
                </a:solidFill>
                <a:effectLst/>
                <a:uFill>
                  <a:solidFill>
                    <a:prstClr val="black">
                      <a:alpha val="0"/>
                    </a:prstClr>
                  </a:solidFill>
                </a:uFill>
                <a:latin typeface="Calibri"/>
                <a:ea typeface="Calibri"/>
                <a:cs typeface="Calibri"/>
              </a:rPr>
              <a:t>Avant de quitter la zone d’isolement</a:t>
            </a:r>
          </a:p>
          <a:p>
            <a:pPr marL="742315" lvl="1" indent="-285115"/>
            <a:r>
              <a:rPr lang="fr-FR" sz="2400" b="0" i="0" u="none" strike="noStrike" cap="none" baseline="0">
                <a:solidFill>
                  <a:srgbClr val="000000"/>
                </a:solidFill>
                <a:effectLst/>
                <a:uFill>
                  <a:solidFill>
                    <a:prstClr val="black">
                      <a:alpha val="0"/>
                    </a:prstClr>
                  </a:solidFill>
                </a:uFill>
                <a:latin typeface="Calibri"/>
                <a:ea typeface="Calibri"/>
                <a:cs typeface="Calibri"/>
              </a:rPr>
              <a:t>À l’emplacement prévu pour l’enlèvement des vêtements</a:t>
            </a:r>
          </a:p>
          <a:p>
            <a:pPr marL="399406" indent="-285115"/>
            <a:r>
              <a:rPr lang="fr-FR" sz="2800" b="0" i="0" u="none" strike="noStrike" cap="none" baseline="0">
                <a:solidFill>
                  <a:srgbClr val="000000"/>
                </a:solidFill>
                <a:effectLst/>
                <a:uFill>
                  <a:solidFill>
                    <a:prstClr val="black">
                      <a:alpha val="0"/>
                    </a:prstClr>
                  </a:solidFill>
                </a:uFill>
                <a:latin typeface="Calibri"/>
                <a:ea typeface="Calibri"/>
                <a:cs typeface="Calibri"/>
              </a:rPr>
              <a:t>Avoir effectué des tâches de gestion des déchets ou de nettoyage de l’environnement</a:t>
            </a:r>
            <a:endParaRPr lang="en-US" sz="2800">
              <a:solidFill>
                <a:srgbClr val="000000"/>
              </a:solidFill>
              <a:cs typeface="Calibri"/>
            </a:endParaRPr>
          </a:p>
          <a:p>
            <a:pPr marL="742315" lvl="1" indent="-285115"/>
            <a:endParaRPr lang="en-US" sz="2400">
              <a:solidFill>
                <a:srgbClr val="000000"/>
              </a:solidFill>
              <a:latin typeface="Calibri"/>
              <a:cs typeface="Calibri"/>
            </a:endParaRPr>
          </a:p>
          <a:p>
            <a:endParaRPr lang="en-US">
              <a:solidFill>
                <a:srgbClr val="000000"/>
              </a:solidFill>
            </a:endParaRPr>
          </a:p>
        </p:txBody>
      </p:sp>
    </p:spTree>
    <p:extLst>
      <p:ext uri="{BB962C8B-B14F-4D97-AF65-F5344CB8AC3E}">
        <p14:creationId xmlns:p14="http://schemas.microsoft.com/office/powerpoint/2010/main" val="244898223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09600" y="1064712"/>
            <a:ext cx="10972800" cy="4936039"/>
          </a:xfrm>
        </p:spPr>
        <p:txBody>
          <a:bodyPr>
            <a:normAutofit/>
          </a:bodyPr>
          <a:lstStyle/>
          <a:p>
            <a:pPr marL="342265" indent="-342265">
              <a:spcBef>
                <a:spcPts val="1800"/>
              </a:spcBef>
            </a:pPr>
            <a:endParaRPr lang="en-US" sz="2400">
              <a:solidFill>
                <a:schemeClr val="accent4">
                  <a:lumMod val="50000"/>
                </a:schemeClr>
              </a:solidFill>
              <a:cs typeface="Calibri" panose="020F0502020204030204" pitchFamily="34" charset="0"/>
            </a:endParaRPr>
          </a:p>
          <a:p>
            <a:pPr marL="342265" indent="-342265">
              <a:spcBef>
                <a:spcPts val="1800"/>
              </a:spcBef>
            </a:pPr>
            <a:r>
              <a:rPr lang="fr-FR" sz="2800" b="1" i="0" u="none" strike="noStrike" cap="none" baseline="0">
                <a:solidFill>
                  <a:srgbClr val="0B40A5"/>
                </a:solidFill>
                <a:effectLst/>
                <a:uFill>
                  <a:solidFill>
                    <a:prstClr val="black">
                      <a:alpha val="0"/>
                    </a:prstClr>
                  </a:solidFill>
                </a:uFill>
                <a:latin typeface="Calibri"/>
                <a:ea typeface="Calibri"/>
                <a:cs typeface="Calibri"/>
              </a:rPr>
              <a:t>Le risque d’auto-contamination est élevé lors du retrait des EPI</a:t>
            </a:r>
          </a:p>
          <a:p>
            <a:pPr marL="742315" lvl="1" indent="-285115">
              <a:spcBef>
                <a:spcPts val="600"/>
              </a:spcBef>
            </a:pPr>
            <a:r>
              <a:rPr lang="fr-FR" sz="2400" b="0" i="0" u="none" strike="noStrike" cap="none" baseline="0">
                <a:solidFill>
                  <a:srgbClr val="000000"/>
                </a:solidFill>
                <a:effectLst/>
                <a:uFill>
                  <a:solidFill>
                    <a:prstClr val="black">
                      <a:alpha val="0"/>
                    </a:prstClr>
                  </a:solidFill>
                </a:uFill>
                <a:latin typeface="Calibri"/>
                <a:ea typeface="Calibri"/>
                <a:cs typeface="Calibri"/>
              </a:rPr>
              <a:t>Risque de contamination des mains par les EPI, et des mains aux muqueuses, aux vêtements et à la peau</a:t>
            </a:r>
          </a:p>
          <a:p>
            <a:pPr marL="742315" lvl="1" indent="-285115">
              <a:spcBef>
                <a:spcPts val="600"/>
              </a:spcBef>
            </a:pPr>
            <a:r>
              <a:rPr lang="fr-FR" sz="2400" b="0" i="0" u="none" strike="noStrike" cap="none" baseline="0">
                <a:solidFill>
                  <a:srgbClr val="000000"/>
                </a:solidFill>
                <a:effectLst/>
                <a:uFill>
                  <a:solidFill>
                    <a:prstClr val="black">
                      <a:alpha val="0"/>
                    </a:prstClr>
                  </a:solidFill>
                </a:uFill>
                <a:latin typeface="Calibri"/>
                <a:ea typeface="Calibri"/>
                <a:cs typeface="Calibri"/>
              </a:rPr>
              <a:t>L’extérieur de l’EPI ne doit pas toucher la peau ou une autre partie du corps</a:t>
            </a:r>
            <a:endParaRPr lang="en-US" sz="2400">
              <a:solidFill>
                <a:srgbClr val="000000"/>
              </a:solidFill>
              <a:cs typeface="Calibri" panose="020F0502020204030204" pitchFamily="34" charset="0"/>
            </a:endParaRPr>
          </a:p>
          <a:p>
            <a:pPr marL="342265" indent="-342265">
              <a:spcBef>
                <a:spcPts val="1800"/>
              </a:spcBef>
            </a:pPr>
            <a:r>
              <a:rPr lang="fr-FR" sz="2800" b="0" i="0" u="none" strike="noStrike" cap="none" baseline="0">
                <a:solidFill>
                  <a:srgbClr val="000000"/>
                </a:solidFill>
                <a:effectLst/>
                <a:uFill>
                  <a:solidFill>
                    <a:prstClr val="black">
                      <a:alpha val="0"/>
                    </a:prstClr>
                  </a:solidFill>
                </a:uFill>
                <a:latin typeface="Calibri"/>
                <a:ea typeface="Calibri"/>
                <a:cs typeface="Calibri"/>
              </a:rPr>
              <a:t>Retirez l’EPI </a:t>
            </a:r>
            <a:r>
              <a:rPr lang="fr-FR" sz="2800" b="1" i="0" u="none" strike="noStrike" cap="none" baseline="0">
                <a:solidFill>
                  <a:srgbClr val="0B40A5"/>
                </a:solidFill>
                <a:effectLst/>
                <a:uFill>
                  <a:solidFill>
                    <a:prstClr val="black">
                      <a:alpha val="0"/>
                    </a:prstClr>
                  </a:solidFill>
                </a:uFill>
                <a:latin typeface="Calibri"/>
                <a:ea typeface="Calibri"/>
                <a:cs typeface="Calibri"/>
              </a:rPr>
              <a:t>lentement et avec précaution</a:t>
            </a:r>
            <a:endParaRPr lang="en-US" sz="2800">
              <a:solidFill>
                <a:schemeClr val="accent5">
                  <a:lumMod val="75000"/>
                </a:schemeClr>
              </a:solidFill>
              <a:cs typeface="Calibri" panose="020F0502020204030204" pitchFamily="34" charset="0"/>
            </a:endParaRPr>
          </a:p>
          <a:p>
            <a:pPr marL="342265" indent="-342265">
              <a:spcBef>
                <a:spcPts val="1200"/>
              </a:spcBef>
            </a:pPr>
            <a:r>
              <a:rPr lang="fr-FR" sz="2800" b="0" i="0" u="none" strike="noStrike" cap="none" baseline="0">
                <a:solidFill>
                  <a:srgbClr val="000000"/>
                </a:solidFill>
                <a:effectLst/>
                <a:uFill>
                  <a:solidFill>
                    <a:prstClr val="black">
                      <a:alpha val="0"/>
                    </a:prstClr>
                  </a:solidFill>
                </a:uFill>
                <a:latin typeface="Calibri"/>
                <a:ea typeface="Calibri"/>
                <a:cs typeface="Calibri"/>
              </a:rPr>
              <a:t>Retirez</a:t>
            </a:r>
            <a:r>
              <a:rPr lang="fr-FR" sz="2800" b="0" i="0" u="none" strike="noStrike" cap="none" baseline="0">
                <a:solidFill>
                  <a:srgbClr val="404040"/>
                </a:solidFill>
                <a:effectLst/>
                <a:uFill>
                  <a:solidFill>
                    <a:prstClr val="black">
                      <a:alpha val="0"/>
                    </a:prstClr>
                  </a:solidFill>
                </a:uFill>
                <a:latin typeface="Calibri"/>
                <a:ea typeface="Calibri"/>
                <a:cs typeface="Calibri"/>
              </a:rPr>
              <a:t> </a:t>
            </a:r>
            <a:r>
              <a:rPr lang="fr-FR" sz="2800" b="1" i="0" u="none" strike="noStrike" cap="none" baseline="0">
                <a:solidFill>
                  <a:srgbClr val="0B40A5"/>
                </a:solidFill>
                <a:effectLst/>
                <a:uFill>
                  <a:solidFill>
                    <a:prstClr val="black">
                      <a:alpha val="0"/>
                    </a:prstClr>
                  </a:solidFill>
                </a:uFill>
                <a:latin typeface="Calibri"/>
                <a:ea typeface="Calibri"/>
                <a:cs typeface="Calibri"/>
              </a:rPr>
              <a:t>d’abord l’EPI le plus à l’extérieur</a:t>
            </a:r>
            <a:endParaRPr lang="en-US" sz="2800">
              <a:solidFill>
                <a:schemeClr val="accent5">
                  <a:lumMod val="75000"/>
                </a:schemeClr>
              </a:solidFill>
              <a:latin typeface="Calibri"/>
              <a:cs typeface="Calibri"/>
            </a:endParaRPr>
          </a:p>
          <a:p>
            <a:pPr marL="742315" lvl="1" indent="-285115">
              <a:spcBef>
                <a:spcPts val="1200"/>
              </a:spcBef>
            </a:pPr>
            <a:r>
              <a:rPr lang="fr-FR" sz="2400" b="0" i="0" u="none" strike="noStrike" cap="none" baseline="0">
                <a:solidFill>
                  <a:srgbClr val="000000"/>
                </a:solidFill>
                <a:effectLst/>
                <a:uFill>
                  <a:solidFill>
                    <a:prstClr val="black">
                      <a:alpha val="0"/>
                    </a:prstClr>
                  </a:solidFill>
                </a:uFill>
                <a:latin typeface="Calibri"/>
                <a:ea typeface="Calibri"/>
                <a:cs typeface="Calibri"/>
              </a:rPr>
              <a:t>Il est probablement le plus contaminé (par ex. gants externes)</a:t>
            </a:r>
          </a:p>
          <a:p>
            <a:pPr marL="114291" indent="0">
              <a:buNone/>
            </a:pPr>
            <a:endParaRPr lang="en-US" sz="2400">
              <a:solidFill>
                <a:schemeClr val="accent4">
                  <a:lumMod val="50000"/>
                </a:schemeClr>
              </a:solidFill>
              <a:latin typeface="Calibri"/>
              <a:cs typeface="Calibri"/>
            </a:endParaRPr>
          </a:p>
        </p:txBody>
      </p:sp>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Points clés pour le retrait de l’EPI</a:t>
            </a:r>
          </a:p>
        </p:txBody>
      </p:sp>
    </p:spTree>
    <p:extLst>
      <p:ext uri="{BB962C8B-B14F-4D97-AF65-F5344CB8AC3E}">
        <p14:creationId xmlns:p14="http://schemas.microsoft.com/office/powerpoint/2010/main" val="62829631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21DF-A523-4911-9CA6-4CFDAA7F2F6B}"/>
              </a:ext>
            </a:extLst>
          </p:cNvPr>
          <p:cNvSpPr>
            <a:spLocks noGrp="1"/>
          </p:cNvSpPr>
          <p:nvPr>
            <p:ph type="title"/>
          </p:nvPr>
        </p:nvSpPr>
        <p:spPr>
          <a:xfrm>
            <a:off x="609600" y="274639"/>
            <a:ext cx="10972800" cy="922739"/>
          </a:xfrm>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Enlever l’EPI : remarques</a:t>
            </a:r>
          </a:p>
        </p:txBody>
      </p:sp>
      <p:sp>
        <p:nvSpPr>
          <p:cNvPr id="3" name="Text Placeholder 2">
            <a:extLst>
              <a:ext uri="{FF2B5EF4-FFF2-40B4-BE49-F238E27FC236}">
                <a16:creationId xmlns:a16="http://schemas.microsoft.com/office/drawing/2014/main" id="{9D4A4B2B-F1FE-4874-BEDE-EC795D53ACEB}"/>
              </a:ext>
            </a:extLst>
          </p:cNvPr>
          <p:cNvSpPr>
            <a:spLocks noGrp="1"/>
          </p:cNvSpPr>
          <p:nvPr>
            <p:ph type="body" sz="quarter" idx="10"/>
          </p:nvPr>
        </p:nvSpPr>
        <p:spPr>
          <a:xfrm>
            <a:off x="319864" y="1197378"/>
            <a:ext cx="6322732" cy="4176467"/>
          </a:xfrm>
        </p:spPr>
        <p:txBody>
          <a:bodyPr/>
          <a:lstStyle/>
          <a:p>
            <a:pPr>
              <a:spcBef>
                <a:spcPts val="600"/>
              </a:spcBef>
            </a:pPr>
            <a:r>
              <a:rPr lang="fr-FR" sz="2000" b="1" i="0" u="none" strike="noStrike" cap="none" baseline="0">
                <a:solidFill>
                  <a:srgbClr val="000000"/>
                </a:solidFill>
                <a:effectLst/>
                <a:uFill>
                  <a:solidFill>
                    <a:prstClr val="black">
                      <a:alpha val="0"/>
                    </a:prstClr>
                  </a:solidFill>
                </a:uFill>
                <a:latin typeface="Calibri"/>
                <a:ea typeface="Calibri"/>
                <a:cs typeface="Calibri"/>
              </a:rPr>
              <a:t>Gants</a:t>
            </a:r>
          </a:p>
          <a:p>
            <a:pPr lvl="1">
              <a:spcBef>
                <a:spcPts val="600"/>
              </a:spcBef>
            </a:pPr>
            <a:r>
              <a:rPr lang="fr-FR" sz="2000" b="0" i="0" u="none" strike="noStrike" cap="none" baseline="0">
                <a:solidFill>
                  <a:srgbClr val="000000"/>
                </a:solidFill>
                <a:effectLst/>
                <a:uFill>
                  <a:solidFill>
                    <a:prstClr val="black">
                      <a:alpha val="0"/>
                    </a:prstClr>
                  </a:solidFill>
                </a:uFill>
                <a:latin typeface="Calibri"/>
                <a:ea typeface="Calibri"/>
                <a:cs typeface="Calibri"/>
              </a:rPr>
              <a:t>Pincez un gant au niveau du poignet et décollez-le de la main, de manière à ce que le gant se retourne sur lui-même</a:t>
            </a:r>
          </a:p>
          <a:p>
            <a:pPr lvl="1">
              <a:spcBef>
                <a:spcPts val="1800"/>
              </a:spcBef>
            </a:pPr>
            <a:r>
              <a:rPr lang="fr-FR" sz="2000" b="0" i="0" u="none" strike="noStrike" cap="none" baseline="0">
                <a:solidFill>
                  <a:srgbClr val="000000"/>
                </a:solidFill>
                <a:effectLst/>
                <a:uFill>
                  <a:solidFill>
                    <a:prstClr val="black">
                      <a:alpha val="0"/>
                    </a:prstClr>
                  </a:solidFill>
                </a:uFill>
                <a:latin typeface="Calibri"/>
                <a:ea typeface="Calibri"/>
                <a:cs typeface="Calibri"/>
              </a:rPr>
              <a:t>Tenez le gant enlevé dans l’autre main et glisser les doigts de la main non gantée à l’intérieur de la zone du poignet ; retirez le gant en le faisant rouler vers le bas, de l’intérieur vers l’extérieur</a:t>
            </a:r>
          </a:p>
          <a:p>
            <a:endParaRPr lang="en-US" sz="2400"/>
          </a:p>
          <a:p>
            <a:endParaRPr lang="en-US" sz="2400"/>
          </a:p>
          <a:p>
            <a:endParaRPr lang="en-US" sz="2400"/>
          </a:p>
          <a:p>
            <a:endParaRPr lang="en-US" sz="2400"/>
          </a:p>
          <a:p>
            <a:endParaRPr lang="en-US" sz="2400"/>
          </a:p>
          <a:p>
            <a:endParaRPr lang="en-US" sz="2400"/>
          </a:p>
          <a:p>
            <a:endParaRPr lang="en-US" sz="2400"/>
          </a:p>
          <a:p>
            <a:endParaRPr lang="en-US" sz="2400"/>
          </a:p>
        </p:txBody>
      </p:sp>
      <p:pic>
        <p:nvPicPr>
          <p:cNvPr id="4" name="Picture 3" descr="3 images de mains enlevant des gants. La première image montre une main pinçant l’autre main gantée au poignet et une flèche indique que les gants seront retirés. La deuxième image montre une main gantée tenant un gant à l’envers, tandis qu’une main non gantée glisse sous le poignet de la main gantée pour le retirer. La dernière image montre une main qui se débarrasse des gants à l’envers.">
            <a:extLst>
              <a:ext uri="{FF2B5EF4-FFF2-40B4-BE49-F238E27FC236}">
                <a16:creationId xmlns:a16="http://schemas.microsoft.com/office/drawing/2014/main" id="{E1163989-C27A-4526-997A-06F2715200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1057" y="1318122"/>
            <a:ext cx="4061912" cy="1967489"/>
          </a:xfrm>
          <a:prstGeom prst="rect">
            <a:avLst/>
          </a:prstGeom>
        </p:spPr>
      </p:pic>
      <p:sp>
        <p:nvSpPr>
          <p:cNvPr id="8" name="Text Placeholder 2">
            <a:extLst>
              <a:ext uri="{FF2B5EF4-FFF2-40B4-BE49-F238E27FC236}">
                <a16:creationId xmlns:a16="http://schemas.microsoft.com/office/drawing/2014/main" id="{5C05C775-3AE1-4FCD-A0F1-C4C468DC94A7}"/>
              </a:ext>
            </a:extLst>
          </p:cNvPr>
          <p:cNvSpPr txBox="1"/>
          <p:nvPr/>
        </p:nvSpPr>
        <p:spPr bwMode="auto">
          <a:xfrm>
            <a:off x="428795" y="4317596"/>
            <a:ext cx="6279433" cy="2209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accent2">
                  <a:lumMod val="60000"/>
                  <a:lumOff val="40000"/>
                </a:schemeClr>
              </a:buClr>
              <a:buFont typeface="Arial" panose="020B0604020202020204" pitchFamily="34" charset="0"/>
              <a:buChar char="•"/>
            </a:pPr>
            <a:r>
              <a:rPr lang="fr-FR" sz="2000" b="1" i="0" u="none" strike="noStrike" cap="none" baseline="0">
                <a:solidFill>
                  <a:srgbClr val="000000"/>
                </a:solidFill>
                <a:effectLst/>
                <a:uFill>
                  <a:solidFill>
                    <a:prstClr val="black">
                      <a:alpha val="0"/>
                    </a:prstClr>
                  </a:solidFill>
                </a:uFill>
                <a:latin typeface="Calibri"/>
                <a:ea typeface="Calibri"/>
                <a:cs typeface="Calibri"/>
              </a:rPr>
              <a:t>Blouse</a:t>
            </a:r>
          </a:p>
          <a:p>
            <a:pPr lvl="1">
              <a:buClr>
                <a:schemeClr val="accent2">
                  <a:lumMod val="60000"/>
                  <a:lumOff val="40000"/>
                </a:schemeClr>
              </a:buClr>
              <a:buFont typeface="Calibri" panose="020F0502020204030204" pitchFamily="34" charset="0"/>
              <a:buChar char="—"/>
            </a:pPr>
            <a:r>
              <a:rPr lang="fr-FR" sz="2000" b="0" i="0" u="none" strike="noStrike" cap="none" baseline="0">
                <a:solidFill>
                  <a:srgbClr val="000000"/>
                </a:solidFill>
                <a:effectLst/>
                <a:uFill>
                  <a:solidFill>
                    <a:prstClr val="black">
                      <a:alpha val="0"/>
                    </a:prstClr>
                  </a:solidFill>
                </a:uFill>
                <a:latin typeface="Calibri"/>
                <a:ea typeface="Calibri"/>
                <a:cs typeface="Calibri"/>
              </a:rPr>
              <a:t>Nœud d’arrêt autour du cou et sur le côté</a:t>
            </a:r>
          </a:p>
          <a:p>
            <a:pPr lvl="1">
              <a:buClr>
                <a:schemeClr val="accent2">
                  <a:lumMod val="60000"/>
                  <a:lumOff val="40000"/>
                </a:schemeClr>
              </a:buClr>
              <a:buFont typeface="Calibri" panose="020F0502020204030204" pitchFamily="34" charset="0"/>
              <a:buChar char="—"/>
            </a:pPr>
            <a:r>
              <a:rPr lang="fr-FR" sz="2000" b="0" i="0" u="none" strike="noStrike" cap="none" baseline="0">
                <a:solidFill>
                  <a:srgbClr val="000000"/>
                </a:solidFill>
                <a:effectLst/>
                <a:uFill>
                  <a:solidFill>
                    <a:prstClr val="black">
                      <a:alpha val="0"/>
                    </a:prstClr>
                  </a:solidFill>
                </a:uFill>
                <a:latin typeface="Calibri"/>
                <a:ea typeface="Calibri"/>
                <a:cs typeface="Calibri"/>
              </a:rPr>
              <a:t>Saisissez les épaules externes avant, puis tirez lentement vers l’avant </a:t>
            </a:r>
          </a:p>
          <a:p>
            <a:pPr lvl="1">
              <a:buClr>
                <a:schemeClr val="accent2">
                  <a:lumMod val="60000"/>
                  <a:lumOff val="40000"/>
                </a:schemeClr>
              </a:buClr>
              <a:buFont typeface="Calibri" panose="020F0502020204030204" pitchFamily="34" charset="0"/>
              <a:buChar char="—"/>
            </a:pPr>
            <a:r>
              <a:rPr lang="fr-FR" sz="2000" b="0" i="0" u="none" strike="noStrike" cap="none" baseline="0">
                <a:solidFill>
                  <a:srgbClr val="000000"/>
                </a:solidFill>
                <a:effectLst/>
                <a:uFill>
                  <a:solidFill>
                    <a:prstClr val="black">
                      <a:alpha val="0"/>
                    </a:prstClr>
                  </a:solidFill>
                </a:uFill>
                <a:latin typeface="Calibri"/>
                <a:ea typeface="Calibri"/>
                <a:cs typeface="Calibri"/>
              </a:rPr>
              <a:t>Tirez sur le corps et pliez-le à l’intérieur en le retirant</a:t>
            </a:r>
          </a:p>
          <a:p>
            <a:endParaRPr lang="en-US" sz="1800">
              <a:solidFill>
                <a:srgbClr val="000000"/>
              </a:solidFill>
            </a:endParaRPr>
          </a:p>
          <a:p>
            <a:endParaRPr lang="en-US" sz="1800">
              <a:solidFill>
                <a:srgbClr val="000000"/>
              </a:solidFill>
            </a:endParaRPr>
          </a:p>
          <a:p>
            <a:endParaRPr lang="en-US" sz="1800">
              <a:solidFill>
                <a:srgbClr val="000000"/>
              </a:solidFill>
            </a:endParaRPr>
          </a:p>
          <a:p>
            <a:endParaRPr lang="en-US" sz="1800">
              <a:solidFill>
                <a:srgbClr val="000000"/>
              </a:solidFill>
            </a:endParaRPr>
          </a:p>
          <a:p>
            <a:endParaRPr lang="en-US" sz="1800">
              <a:solidFill>
                <a:srgbClr val="000000"/>
              </a:solidFill>
            </a:endParaRPr>
          </a:p>
          <a:p>
            <a:endParaRPr lang="en-US" sz="1800">
              <a:solidFill>
                <a:srgbClr val="000000"/>
              </a:solidFill>
            </a:endParaRPr>
          </a:p>
          <a:p>
            <a:endParaRPr lang="en-US" sz="1800">
              <a:solidFill>
                <a:srgbClr val="000000"/>
              </a:solidFill>
            </a:endParaRPr>
          </a:p>
          <a:p>
            <a:endParaRPr lang="en-US" sz="1800">
              <a:solidFill>
                <a:srgbClr val="000000"/>
              </a:solidFill>
            </a:endParaRPr>
          </a:p>
        </p:txBody>
      </p:sp>
      <p:grpSp>
        <p:nvGrpSpPr>
          <p:cNvPr id="6" name="Group 5" descr="3 images : La première montre une personne portant une blouse, vue de dos, en train de dénouer celle-ci. La deuxième image montre la personne de côté, portant un masque et retirant la blouse ; un cercle rouge et une flèche mettent en évidence le geste consistant à saisir la blouse au niveau des épaules (devant) et à la tirer vers l'avant. La dernière image montre la personne masquée en train de jeter la blouse en la retournant sur l'envers.">
            <a:extLst>
              <a:ext uri="{FF2B5EF4-FFF2-40B4-BE49-F238E27FC236}">
                <a16:creationId xmlns:a16="http://schemas.microsoft.com/office/drawing/2014/main" id="{3CB80AF2-E773-5634-4572-D19A3D0AB77D}"/>
              </a:ext>
            </a:extLst>
          </p:cNvPr>
          <p:cNvGrpSpPr/>
          <p:nvPr/>
        </p:nvGrpSpPr>
        <p:grpSpPr>
          <a:xfrm>
            <a:off x="6890836" y="3693134"/>
            <a:ext cx="4322354" cy="2258153"/>
            <a:chOff x="6890836" y="3693134"/>
            <a:chExt cx="4322354" cy="2258153"/>
          </a:xfrm>
        </p:grpSpPr>
        <p:pic>
          <p:nvPicPr>
            <p:cNvPr id="5" name="Picture 4">
              <a:extLst>
                <a:ext uri="{FF2B5EF4-FFF2-40B4-BE49-F238E27FC236}">
                  <a16:creationId xmlns:a16="http://schemas.microsoft.com/office/drawing/2014/main" id="{513F1588-762C-4474-8498-798A60B59583}"/>
                </a:ext>
              </a:extLst>
            </p:cNvPr>
            <p:cNvPicPr>
              <a:picLocks noChangeAspect="1"/>
            </p:cNvPicPr>
            <p:nvPr/>
          </p:nvPicPr>
          <p:blipFill>
            <a:blip r:embed="rId4"/>
            <a:stretch>
              <a:fillRect/>
            </a:stretch>
          </p:blipFill>
          <p:spPr>
            <a:xfrm>
              <a:off x="6890836" y="3693134"/>
              <a:ext cx="4322354" cy="2258153"/>
            </a:xfrm>
            <a:prstGeom prst="rect">
              <a:avLst/>
            </a:prstGeom>
          </p:spPr>
        </p:pic>
        <p:sp>
          <p:nvSpPr>
            <p:cNvPr id="7" name="円/楕円 7">
              <a:extLst>
                <a:ext uri="{FF2B5EF4-FFF2-40B4-BE49-F238E27FC236}">
                  <a16:creationId xmlns:a16="http://schemas.microsoft.com/office/drawing/2014/main" id="{7A85D602-6CBF-4B90-A74C-313F02FA6CE5}"/>
                </a:ext>
              </a:extLst>
            </p:cNvPr>
            <p:cNvSpPr/>
            <p:nvPr/>
          </p:nvSpPr>
          <p:spPr>
            <a:xfrm>
              <a:off x="8379824" y="4397572"/>
              <a:ext cx="918751" cy="849276"/>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0FBADF7F-9C49-4700-80D8-B52F7FD76414}"/>
              </a:ext>
            </a:extLst>
          </p:cNvPr>
          <p:cNvSpPr/>
          <p:nvPr/>
        </p:nvSpPr>
        <p:spPr>
          <a:xfrm>
            <a:off x="6203732" y="6020256"/>
            <a:ext cx="5559474" cy="365760"/>
          </a:xfrm>
          <a:prstGeom prst="rect">
            <a:avLst/>
          </a:prstGeom>
        </p:spPr>
        <p:txBody>
          <a:bodyPr wrap="square">
            <a:spAutoFit/>
          </a:bodyPr>
          <a:lstStyle/>
          <a:p>
            <a:pPr algn="ctr">
              <a:defRPr/>
            </a:pPr>
            <a:r>
              <a:rPr lang="fr-FR" sz="1800" b="1" i="0" u="none" strike="noStrike" cap="none" baseline="0">
                <a:solidFill>
                  <a:srgbClr val="0B40A5"/>
                </a:solidFill>
                <a:effectLst/>
                <a:uFill>
                  <a:solidFill>
                    <a:prstClr val="black">
                      <a:alpha val="0"/>
                    </a:prstClr>
                  </a:solidFill>
                </a:uFill>
                <a:latin typeface="Calibri"/>
                <a:ea typeface="Calibri"/>
                <a:cs typeface="Calibri"/>
              </a:rPr>
              <a:t>Évitez de toucher le corps avec l’extérieur de la blouse</a:t>
            </a:r>
          </a:p>
        </p:txBody>
      </p:sp>
    </p:spTree>
    <p:extLst>
      <p:ext uri="{BB962C8B-B14F-4D97-AF65-F5344CB8AC3E}">
        <p14:creationId xmlns:p14="http://schemas.microsoft.com/office/powerpoint/2010/main" val="127892745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984739"/>
          </a:xfrm>
        </p:spPr>
        <p:txBody>
          <a:bodyPr/>
          <a:lstStyle/>
          <a:p>
            <a:r>
              <a:rPr lang="fr-FR" sz="4000" b="1" i="0" u="none" strike="noStrike" cap="none" baseline="0" dirty="0">
                <a:solidFill>
                  <a:srgbClr val="0B40A5"/>
                </a:solidFill>
                <a:effectLst/>
                <a:uFill>
                  <a:solidFill>
                    <a:prstClr val="black">
                      <a:alpha val="0"/>
                    </a:prstClr>
                  </a:solidFill>
                </a:uFill>
                <a:latin typeface="Calibri Light" panose="020F0302020204030204"/>
                <a:ea typeface="Calibri Light"/>
                <a:cs typeface="Calibri Light"/>
              </a:rPr>
              <a:t>Enlever l’EPI : remarques </a:t>
            </a:r>
            <a:r>
              <a:rPr lang="fr-FR" sz="4000" b="1" i="0" u="none" strike="noStrike" cap="none" baseline="0" dirty="0">
                <a:solidFill>
                  <a:srgbClr val="FFFFFF"/>
                </a:solidFill>
                <a:effectLst/>
                <a:uFill>
                  <a:solidFill>
                    <a:prstClr val="black">
                      <a:alpha val="0"/>
                    </a:prstClr>
                  </a:solidFill>
                </a:uFill>
                <a:latin typeface="Calibri Light" panose="020F0302020204030204"/>
                <a:ea typeface="Calibri Light"/>
                <a:cs typeface="Calibri Light"/>
              </a:rPr>
              <a:t>(suite)</a:t>
            </a:r>
          </a:p>
        </p:txBody>
      </p:sp>
      <p:sp>
        <p:nvSpPr>
          <p:cNvPr id="18" name="Text Placeholder 2">
            <a:extLst>
              <a:ext uri="{FF2B5EF4-FFF2-40B4-BE49-F238E27FC236}">
                <a16:creationId xmlns:a16="http://schemas.microsoft.com/office/drawing/2014/main" id="{F0E8ADD5-F129-4C98-A71F-C9D12E44C957}"/>
              </a:ext>
            </a:extLst>
          </p:cNvPr>
          <p:cNvSpPr txBox="1"/>
          <p:nvPr/>
        </p:nvSpPr>
        <p:spPr bwMode="auto">
          <a:xfrm>
            <a:off x="684208" y="1302626"/>
            <a:ext cx="6043908" cy="1736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accent2">
                  <a:lumMod val="60000"/>
                  <a:lumOff val="40000"/>
                </a:schemeClr>
              </a:buClr>
              <a:buFont typeface="Arial" panose="020B0604020202020204" pitchFamily="34" charset="0"/>
              <a:buChar char="•"/>
            </a:pPr>
            <a:r>
              <a:rPr lang="fr-FR" b="1" i="0" u="none" strike="noStrike" cap="none" baseline="0" dirty="0">
                <a:solidFill>
                  <a:srgbClr val="000000"/>
                </a:solidFill>
                <a:effectLst/>
                <a:uFill>
                  <a:solidFill>
                    <a:prstClr val="black">
                      <a:alpha val="0"/>
                    </a:prstClr>
                  </a:solidFill>
                </a:uFill>
                <a:latin typeface="Calibri"/>
                <a:ea typeface="Calibri"/>
                <a:cs typeface="Calibri"/>
              </a:rPr>
              <a:t>Écran facial ou lunettes protectrices</a:t>
            </a:r>
          </a:p>
          <a:p>
            <a:pPr lvl="1">
              <a:buClr>
                <a:schemeClr val="accent2">
                  <a:lumMod val="60000"/>
                  <a:lumOff val="40000"/>
                </a:schemeClr>
              </a:buClr>
              <a:buFont typeface="Calibri" panose="020F0502020204030204" pitchFamily="34" charset="0"/>
              <a:buChar char="—"/>
            </a:pPr>
            <a:r>
              <a:rPr lang="fr-FR" b="0" i="0" u="none" strike="noStrike" cap="none" baseline="0" dirty="0">
                <a:solidFill>
                  <a:srgbClr val="000000"/>
                </a:solidFill>
                <a:effectLst/>
                <a:uFill>
                  <a:solidFill>
                    <a:prstClr val="black">
                      <a:alpha val="0"/>
                    </a:prstClr>
                  </a:solidFill>
                </a:uFill>
                <a:latin typeface="Calibri"/>
                <a:ea typeface="Calibri"/>
                <a:cs typeface="Calibri"/>
              </a:rPr>
              <a:t>Retirez les lunettes de protection ou l’écran facial en le saisissant à l’arrière et en soulevant le bandeau ou les branches</a:t>
            </a:r>
          </a:p>
          <a:p>
            <a:pPr lvl="1">
              <a:buClr>
                <a:schemeClr val="accent2">
                  <a:lumMod val="60000"/>
                  <a:lumOff val="40000"/>
                </a:schemeClr>
              </a:buClr>
              <a:buFont typeface="Calibri" panose="020F0502020204030204" pitchFamily="34" charset="0"/>
              <a:buChar char="—"/>
            </a:pPr>
            <a:r>
              <a:rPr lang="fr-FR" b="0" i="0" u="none" strike="noStrike" cap="none" baseline="0" dirty="0">
                <a:solidFill>
                  <a:srgbClr val="000000"/>
                </a:solidFill>
                <a:effectLst/>
                <a:uFill>
                  <a:solidFill>
                    <a:prstClr val="black">
                      <a:alpha val="0"/>
                    </a:prstClr>
                  </a:solidFill>
                </a:uFill>
                <a:latin typeface="Calibri"/>
                <a:ea typeface="Calibri"/>
                <a:cs typeface="Calibri"/>
              </a:rPr>
              <a:t>Gardez les yeux fermés</a:t>
            </a:r>
          </a:p>
          <a:p>
            <a:pPr lvl="1">
              <a:buClr>
                <a:schemeClr val="accent2">
                  <a:lumMod val="60000"/>
                  <a:lumOff val="40000"/>
                </a:schemeClr>
              </a:buClr>
              <a:buFont typeface="Calibri" panose="020F0502020204030204" pitchFamily="34" charset="0"/>
              <a:buChar char="—"/>
            </a:pPr>
            <a:r>
              <a:rPr lang="fr-FR" b="0" i="0" u="none" strike="noStrike" cap="none" baseline="0" dirty="0">
                <a:solidFill>
                  <a:srgbClr val="000000"/>
                </a:solidFill>
                <a:effectLst/>
                <a:uFill>
                  <a:solidFill>
                    <a:prstClr val="black">
                      <a:alpha val="0"/>
                    </a:prstClr>
                  </a:solidFill>
                </a:uFill>
                <a:latin typeface="Calibri"/>
                <a:ea typeface="Calibri"/>
                <a:cs typeface="Calibri"/>
              </a:rPr>
              <a:t>Jetez-le (ou, s’il est réutilisable, le placer dans une poubelle appropriée en vue de son retraitement)</a:t>
            </a:r>
          </a:p>
          <a:p>
            <a:endParaRPr lang="en-US" sz="1800" dirty="0">
              <a:solidFill>
                <a:srgbClr val="000000"/>
              </a:solidFill>
            </a:endParaRPr>
          </a:p>
          <a:p>
            <a:pPr marL="0" indent="0">
              <a:buNone/>
            </a:pPr>
            <a:endParaRPr lang="en-US" sz="1800" dirty="0">
              <a:solidFill>
                <a:srgbClr val="000000"/>
              </a:solidFill>
            </a:endParaRPr>
          </a:p>
          <a:p>
            <a:endParaRPr lang="en-US" sz="1800" dirty="0">
              <a:solidFill>
                <a:srgbClr val="000000"/>
              </a:solidFill>
            </a:endParaRPr>
          </a:p>
        </p:txBody>
      </p:sp>
      <p:pic>
        <p:nvPicPr>
          <p:cNvPr id="20" name="Picture 19" descr="Deux images : l’une montre une personne qui retire des lunettes de protection, l’autre montre une personne qui retire un écran facial.">
            <a:extLst>
              <a:ext uri="{FF2B5EF4-FFF2-40B4-BE49-F238E27FC236}">
                <a16:creationId xmlns:a16="http://schemas.microsoft.com/office/drawing/2014/main" id="{A0593F17-EE5F-4B2D-AA35-A8ED340828EC}"/>
              </a:ext>
            </a:extLst>
          </p:cNvPr>
          <p:cNvPicPr>
            <a:picLocks noChangeAspect="1"/>
          </p:cNvPicPr>
          <p:nvPr/>
        </p:nvPicPr>
        <p:blipFill>
          <a:blip r:embed="rId3"/>
          <a:srcRect t="-1" r="34227" b="-3379"/>
          <a:stretch>
            <a:fillRect/>
          </a:stretch>
        </p:blipFill>
        <p:spPr>
          <a:xfrm>
            <a:off x="7968283" y="1184222"/>
            <a:ext cx="2874633" cy="1736774"/>
          </a:xfrm>
          <a:prstGeom prst="rect">
            <a:avLst/>
          </a:prstGeom>
        </p:spPr>
      </p:pic>
      <p:sp>
        <p:nvSpPr>
          <p:cNvPr id="21" name="Text Placeholder 2">
            <a:extLst>
              <a:ext uri="{FF2B5EF4-FFF2-40B4-BE49-F238E27FC236}">
                <a16:creationId xmlns:a16="http://schemas.microsoft.com/office/drawing/2014/main" id="{9B76B35D-18BD-4150-8A7A-21AF4E12BF22}"/>
              </a:ext>
            </a:extLst>
          </p:cNvPr>
          <p:cNvSpPr txBox="1"/>
          <p:nvPr/>
        </p:nvSpPr>
        <p:spPr bwMode="auto">
          <a:xfrm>
            <a:off x="7415207" y="2620399"/>
            <a:ext cx="4114800" cy="50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i="0" u="none" strike="noStrike" cap="none" baseline="0" dirty="0">
                <a:solidFill>
                  <a:srgbClr val="0B40A5"/>
                </a:solidFill>
                <a:effectLst/>
                <a:uFill>
                  <a:solidFill>
                    <a:prstClr val="black">
                      <a:alpha val="0"/>
                    </a:prstClr>
                  </a:solidFill>
                </a:uFill>
                <a:latin typeface="Calibri"/>
                <a:ea typeface="Calibri"/>
                <a:cs typeface="Calibri"/>
              </a:rPr>
              <a:t>Éviter de toucher l’avant de l’écran facial ou des lunettes, qui peuvent être contaminés</a:t>
            </a:r>
          </a:p>
          <a:p>
            <a:endParaRPr lang="en-US" sz="1800" b="1" dirty="0">
              <a:solidFill>
                <a:schemeClr val="tx1"/>
              </a:solidFill>
            </a:endParaRPr>
          </a:p>
          <a:p>
            <a:endParaRPr lang="en-US" sz="1800" dirty="0">
              <a:solidFill>
                <a:srgbClr val="FF0000"/>
              </a:solidFill>
            </a:endParaRPr>
          </a:p>
          <a:p>
            <a:endParaRPr lang="en-US" sz="1800" dirty="0">
              <a:solidFill>
                <a:srgbClr val="FF0000"/>
              </a:solidFill>
            </a:endParaRPr>
          </a:p>
          <a:p>
            <a:endParaRPr lang="en-US" sz="1800" dirty="0">
              <a:solidFill>
                <a:srgbClr val="FF0000"/>
              </a:solidFill>
            </a:endParaRPr>
          </a:p>
          <a:p>
            <a:endParaRPr lang="en-US" sz="1800" dirty="0">
              <a:solidFill>
                <a:srgbClr val="FF0000"/>
              </a:solidFill>
            </a:endParaRPr>
          </a:p>
          <a:p>
            <a:endParaRPr lang="en-US" sz="1800" dirty="0">
              <a:solidFill>
                <a:srgbClr val="FF0000"/>
              </a:solidFill>
            </a:endParaRPr>
          </a:p>
        </p:txBody>
      </p:sp>
      <p:sp>
        <p:nvSpPr>
          <p:cNvPr id="15" name="Text Placeholder 2">
            <a:extLst>
              <a:ext uri="{FF2B5EF4-FFF2-40B4-BE49-F238E27FC236}">
                <a16:creationId xmlns:a16="http://schemas.microsoft.com/office/drawing/2014/main" id="{FF6522F8-C5E5-4DB5-A45B-EEE9C26B6815}"/>
              </a:ext>
            </a:extLst>
          </p:cNvPr>
          <p:cNvSpPr>
            <a:spLocks noGrp="1"/>
          </p:cNvSpPr>
          <p:nvPr>
            <p:ph type="body" sz="quarter" idx="10"/>
          </p:nvPr>
        </p:nvSpPr>
        <p:spPr>
          <a:xfrm>
            <a:off x="609600" y="3983300"/>
            <a:ext cx="6411238" cy="4176467"/>
          </a:xfrm>
        </p:spPr>
        <p:txBody>
          <a:bodyPr/>
          <a:lstStyle/>
          <a:p>
            <a:r>
              <a:rPr lang="fr-FR" sz="2000" b="1" i="0" u="none" strike="noStrike" cap="none" baseline="0" dirty="0">
                <a:solidFill>
                  <a:srgbClr val="000000"/>
                </a:solidFill>
                <a:effectLst/>
                <a:uFill>
                  <a:solidFill>
                    <a:prstClr val="black">
                      <a:alpha val="0"/>
                    </a:prstClr>
                  </a:solidFill>
                </a:uFill>
                <a:latin typeface="Calibri"/>
                <a:ea typeface="Calibri"/>
                <a:cs typeface="Calibri"/>
              </a:rPr>
              <a:t>Masque ou respirateur</a:t>
            </a:r>
          </a:p>
          <a:p>
            <a:pPr lvl="1"/>
            <a:r>
              <a:rPr lang="fr-FR" sz="2000" b="0" i="0" u="none" strike="noStrike" cap="none" baseline="0" dirty="0">
                <a:solidFill>
                  <a:srgbClr val="000000"/>
                </a:solidFill>
                <a:effectLst/>
                <a:uFill>
                  <a:solidFill>
                    <a:prstClr val="black">
                      <a:alpha val="0"/>
                    </a:prstClr>
                  </a:solidFill>
                </a:uFill>
                <a:latin typeface="Calibri"/>
                <a:ea typeface="Calibri"/>
                <a:cs typeface="Calibri"/>
              </a:rPr>
              <a:t>Saisissez la partie inférieure de la sangle et soulevez-la au-dessus de la tête (ou détachez la partie inférieure de la sangle)</a:t>
            </a:r>
          </a:p>
          <a:p>
            <a:pPr lvl="1"/>
            <a:r>
              <a:rPr lang="fr-FR" sz="2000" b="0" i="0" u="none" strike="noStrike" cap="none" baseline="0" dirty="0">
                <a:solidFill>
                  <a:srgbClr val="000000"/>
                </a:solidFill>
                <a:effectLst/>
                <a:uFill>
                  <a:solidFill>
                    <a:prstClr val="black">
                      <a:alpha val="0"/>
                    </a:prstClr>
                  </a:solidFill>
                </a:uFill>
                <a:latin typeface="Calibri"/>
                <a:ea typeface="Calibri"/>
                <a:cs typeface="Calibri"/>
              </a:rPr>
              <a:t>Soulevez la sangle ou l’attache supérieure</a:t>
            </a:r>
          </a:p>
          <a:p>
            <a:pPr lvl="1"/>
            <a:r>
              <a:rPr lang="fr-FR" sz="2000" b="0" i="0" u="none" strike="noStrike" cap="none" baseline="0" dirty="0">
                <a:solidFill>
                  <a:srgbClr val="000000"/>
                </a:solidFill>
                <a:effectLst/>
                <a:uFill>
                  <a:solidFill>
                    <a:prstClr val="black">
                      <a:alpha val="0"/>
                    </a:prstClr>
                  </a:solidFill>
                </a:uFill>
                <a:latin typeface="Calibri"/>
                <a:ea typeface="Calibri"/>
                <a:cs typeface="Calibri"/>
              </a:rPr>
              <a:t>Retirez-le en l’éloignant de votre visage</a:t>
            </a:r>
          </a:p>
          <a:p>
            <a:pPr lvl="1"/>
            <a:r>
              <a:rPr lang="fr-FR" sz="2000" b="0" i="0" u="none" strike="noStrike" cap="none" baseline="0" dirty="0">
                <a:solidFill>
                  <a:srgbClr val="000000"/>
                </a:solidFill>
                <a:effectLst/>
                <a:uFill>
                  <a:solidFill>
                    <a:prstClr val="black">
                      <a:alpha val="0"/>
                    </a:prstClr>
                  </a:solidFill>
                </a:uFill>
                <a:latin typeface="Calibri"/>
                <a:ea typeface="Calibri"/>
                <a:cs typeface="Calibri"/>
              </a:rPr>
              <a:t>Jetez-le</a:t>
            </a:r>
          </a:p>
          <a:p>
            <a:endParaRPr lang="en-US" sz="2400" dirty="0">
              <a:solidFill>
                <a:srgbClr val="000000"/>
              </a:solidFill>
            </a:endParaRPr>
          </a:p>
          <a:p>
            <a:endParaRPr lang="en-US" sz="2400" dirty="0">
              <a:solidFill>
                <a:srgbClr val="000000"/>
              </a:solidFill>
            </a:endParaRPr>
          </a:p>
          <a:p>
            <a:endParaRPr lang="en-US" sz="2400" dirty="0">
              <a:solidFill>
                <a:srgbClr val="000000"/>
              </a:solidFill>
            </a:endParaRPr>
          </a:p>
          <a:p>
            <a:endParaRPr lang="en-US" sz="2400" dirty="0">
              <a:solidFill>
                <a:srgbClr val="000000"/>
              </a:solidFill>
            </a:endParaRPr>
          </a:p>
          <a:p>
            <a:endParaRPr lang="en-US" sz="2400" dirty="0">
              <a:solidFill>
                <a:srgbClr val="000000"/>
              </a:solidFill>
            </a:endParaRPr>
          </a:p>
          <a:p>
            <a:endParaRPr lang="en-US" sz="2400" dirty="0">
              <a:solidFill>
                <a:srgbClr val="000000"/>
              </a:solidFill>
            </a:endParaRPr>
          </a:p>
          <a:p>
            <a:endParaRPr lang="en-US" sz="2400" dirty="0">
              <a:solidFill>
                <a:srgbClr val="000000"/>
              </a:solidFill>
            </a:endParaRPr>
          </a:p>
        </p:txBody>
      </p:sp>
      <p:pic>
        <p:nvPicPr>
          <p:cNvPr id="16" name="Picture 15" descr="Image d’une personne du dos en train de détacher un masque.">
            <a:extLst>
              <a:ext uri="{FF2B5EF4-FFF2-40B4-BE49-F238E27FC236}">
                <a16:creationId xmlns:a16="http://schemas.microsoft.com/office/drawing/2014/main" id="{044E0D89-57F6-4FC0-910D-988F52B06E1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72114" y="3904693"/>
            <a:ext cx="2192337" cy="1981200"/>
          </a:xfrm>
          <a:prstGeom prst="rect">
            <a:avLst/>
          </a:prstGeom>
          <a:noFill/>
          <a:ln w="3175">
            <a:noFill/>
            <a:miter lim="800000"/>
          </a:ln>
          <a:extLst>
            <a:ext uri="{909E8E84-426E-40DD-AFC4-6F175D3DCCD1}">
              <a14:hiddenFill xmlns:a14="http://schemas.microsoft.com/office/drawing/2010/main">
                <a:solidFill>
                  <a:srgbClr val="FFFFFF"/>
                </a:solidFill>
              </a14:hiddenFill>
            </a:ext>
          </a:extLst>
        </p:spPr>
      </p:pic>
      <p:pic>
        <p:nvPicPr>
          <p:cNvPr id="17" name="Content Placeholder 4" descr="Image d’une main tenant un masque.">
            <a:extLst>
              <a:ext uri="{FF2B5EF4-FFF2-40B4-BE49-F238E27FC236}">
                <a16:creationId xmlns:a16="http://schemas.microsoft.com/office/drawing/2014/main" id="{594FD7D8-3A4A-42AA-B35E-E4949D5F941E}"/>
              </a:ext>
            </a:extLst>
          </p:cNvPr>
          <p:cNvPicPr/>
          <p:nvPr/>
        </p:nvPicPr>
        <p:blipFill>
          <a:blip r:embed="rId5">
            <a:extLst>
              <a:ext uri="{28A0092B-C50C-407E-A947-70E740481C1C}">
                <a14:useLocalDpi xmlns:a14="http://schemas.microsoft.com/office/drawing/2010/main" val="0"/>
              </a:ext>
            </a:extLst>
          </a:blip>
          <a:stretch>
            <a:fillRect/>
          </a:stretch>
        </p:blipFill>
        <p:spPr>
          <a:xfrm>
            <a:off x="9534463" y="3904693"/>
            <a:ext cx="1995544" cy="1981200"/>
          </a:xfrm>
          <a:prstGeom prst="rect">
            <a:avLst/>
          </a:prstGeom>
          <a:ln w="3175">
            <a:noFill/>
            <a:miter lim="800000"/>
          </a:ln>
        </p:spPr>
      </p:pic>
      <p:sp>
        <p:nvSpPr>
          <p:cNvPr id="19" name="Text Placeholder 2">
            <a:extLst>
              <a:ext uri="{FF2B5EF4-FFF2-40B4-BE49-F238E27FC236}">
                <a16:creationId xmlns:a16="http://schemas.microsoft.com/office/drawing/2014/main" id="{B4E5BA1B-4340-4091-A751-50735527AEF7}"/>
              </a:ext>
            </a:extLst>
          </p:cNvPr>
          <p:cNvSpPr txBox="1"/>
          <p:nvPr/>
        </p:nvSpPr>
        <p:spPr bwMode="auto">
          <a:xfrm>
            <a:off x="7261347" y="5957597"/>
            <a:ext cx="4422519" cy="50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b="1" i="0" u="none" strike="noStrike" cap="none" baseline="0" dirty="0">
                <a:solidFill>
                  <a:srgbClr val="0B40A5"/>
                </a:solidFill>
                <a:effectLst/>
                <a:uFill>
                  <a:solidFill>
                    <a:prstClr val="black">
                      <a:alpha val="0"/>
                    </a:prstClr>
                  </a:solidFill>
                </a:uFill>
                <a:latin typeface="Calibri"/>
                <a:ea typeface="Calibri"/>
                <a:cs typeface="Calibri"/>
              </a:rPr>
              <a:t>Évitez de toucher l’avant du masque ou du respirateur, qui peut être contaminé</a:t>
            </a:r>
          </a:p>
          <a:p>
            <a:pPr algn="ctr"/>
            <a:endParaRPr lang="en-US" sz="1800" b="1" dirty="0">
              <a:solidFill>
                <a:schemeClr val="tx1"/>
              </a:solidFill>
            </a:endParaRPr>
          </a:p>
          <a:p>
            <a:pPr algn="ctr"/>
            <a:endParaRPr lang="en-US" sz="1800" b="1" dirty="0">
              <a:solidFill>
                <a:schemeClr val="tx1"/>
              </a:solidFill>
            </a:endParaRPr>
          </a:p>
          <a:p>
            <a:pPr algn="ctr"/>
            <a:endParaRPr lang="en-US" sz="1800" dirty="0">
              <a:solidFill>
                <a:srgbClr val="FF0000"/>
              </a:solidFill>
            </a:endParaRPr>
          </a:p>
          <a:p>
            <a:pPr algn="ctr"/>
            <a:endParaRPr lang="en-US" sz="1800" dirty="0">
              <a:solidFill>
                <a:srgbClr val="FF0000"/>
              </a:solidFill>
            </a:endParaRPr>
          </a:p>
          <a:p>
            <a:pPr algn="ctr"/>
            <a:endParaRPr lang="en-US" sz="1800" dirty="0">
              <a:solidFill>
                <a:srgbClr val="FF0000"/>
              </a:solidFill>
            </a:endParaRPr>
          </a:p>
          <a:p>
            <a:pPr algn="ctr"/>
            <a:endParaRPr lang="en-US" sz="1800" dirty="0">
              <a:solidFill>
                <a:srgbClr val="FF0000"/>
              </a:solidFill>
            </a:endParaRPr>
          </a:p>
          <a:p>
            <a:pPr algn="ctr"/>
            <a:endParaRPr lang="en-US" sz="1800" dirty="0">
              <a:solidFill>
                <a:srgbClr val="FF0000"/>
              </a:solidFill>
            </a:endParaRPr>
          </a:p>
        </p:txBody>
      </p:sp>
    </p:spTree>
    <p:extLst>
      <p:ext uri="{BB962C8B-B14F-4D97-AF65-F5344CB8AC3E}">
        <p14:creationId xmlns:p14="http://schemas.microsoft.com/office/powerpoint/2010/main" val="323122452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Enlever l’EPI : élimination des déchets</a:t>
            </a:r>
          </a:p>
        </p:txBody>
      </p:sp>
      <p:sp>
        <p:nvSpPr>
          <p:cNvPr id="3" name="Text Placeholder 2"/>
          <p:cNvSpPr>
            <a:spLocks noGrp="1"/>
          </p:cNvSpPr>
          <p:nvPr>
            <p:ph sz="quarter" idx="11"/>
          </p:nvPr>
        </p:nvSpPr>
        <p:spPr>
          <a:xfrm>
            <a:off x="668511" y="1658820"/>
            <a:ext cx="4437902" cy="4176467"/>
          </a:xfrm>
        </p:spPr>
        <p:txBody>
          <a:bodyPr>
            <a:noAutofit/>
          </a:bodyPr>
          <a:lstStyle/>
          <a:p>
            <a:pPr marL="0" indent="0">
              <a:spcBef>
                <a:spcPct val="0"/>
              </a:spcBef>
              <a:spcAft>
                <a:spcPts val="600"/>
              </a:spcAft>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Enlever l’EPI </a:t>
            </a:r>
          </a:p>
          <a:p>
            <a:pPr marL="0" indent="0">
              <a:spcBef>
                <a:spcPct val="0"/>
              </a:spcBef>
              <a:spcAft>
                <a:spcPts val="600"/>
              </a:spcAft>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(par ex. masques de protection, gants jetables)</a:t>
            </a:r>
          </a:p>
          <a:p>
            <a:pPr marL="0" indent="0">
              <a:spcBef>
                <a:spcPct val="0"/>
              </a:spcBef>
              <a:spcAft>
                <a:spcPts val="600"/>
              </a:spcAft>
              <a:buNone/>
            </a:pPr>
            <a:endParaRPr lang="en-US" sz="3000" dirty="0">
              <a:latin typeface="Calibri"/>
              <a:cs typeface="Calibri"/>
              <a:sym typeface="Wingdings" panose="05000000000000000000" pitchFamily="2" charset="2"/>
            </a:endParaRPr>
          </a:p>
          <a:p>
            <a:pPr marL="0" indent="0">
              <a:spcBef>
                <a:spcPct val="0"/>
              </a:spcBef>
              <a:spcAft>
                <a:spcPts val="600"/>
              </a:spcAft>
              <a:buNone/>
            </a:pPr>
            <a:endParaRPr lang="en-US" sz="3000" dirty="0">
              <a:latin typeface="Calibri"/>
              <a:cs typeface="Calibri"/>
              <a:sym typeface="Wingdings" panose="05000000000000000000" pitchFamily="2" charset="2"/>
            </a:endParaRPr>
          </a:p>
          <a:p>
            <a:pPr marL="0" indent="0">
              <a:spcBef>
                <a:spcPct val="0"/>
              </a:spcBef>
              <a:spcAft>
                <a:spcPts val="600"/>
              </a:spcAft>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EPI à retraiter </a:t>
            </a:r>
          </a:p>
          <a:p>
            <a:pPr marL="0" indent="0">
              <a:spcBef>
                <a:spcPct val="0"/>
              </a:spcBef>
              <a:spcAft>
                <a:spcPts val="600"/>
              </a:spcAft>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(par ex. lunettes, bottes en caoutchouc) </a:t>
            </a:r>
          </a:p>
          <a:p>
            <a:pPr>
              <a:spcBef>
                <a:spcPct val="0"/>
              </a:spcBef>
              <a:spcAft>
                <a:spcPts val="600"/>
              </a:spcAft>
            </a:pPr>
            <a:endParaRPr lang="en-US" sz="3000" dirty="0"/>
          </a:p>
        </p:txBody>
      </p:sp>
      <p:sp>
        <p:nvSpPr>
          <p:cNvPr id="5" name="TextBox 4">
            <a:extLst>
              <a:ext uri="{FF2B5EF4-FFF2-40B4-BE49-F238E27FC236}">
                <a16:creationId xmlns:a16="http://schemas.microsoft.com/office/drawing/2014/main" id="{09D5BF6C-A3A5-0783-2A2C-08E14218EEEE}"/>
              </a:ext>
            </a:extLst>
          </p:cNvPr>
          <p:cNvSpPr txBox="1"/>
          <p:nvPr/>
        </p:nvSpPr>
        <p:spPr>
          <a:xfrm>
            <a:off x="4907573" y="1413528"/>
            <a:ext cx="3126731" cy="4206240"/>
          </a:xfrm>
          <a:prstGeom prst="rect">
            <a:avLst/>
          </a:prstGeom>
          <a:noFill/>
        </p:spPr>
        <p:txBody>
          <a:bodyPr wrap="square" rtlCol="0">
            <a:spAutoFit/>
          </a:bodyPr>
          <a:lstStyle/>
          <a:p>
            <a:pPr marL="285750" indent="-285750">
              <a:buFont typeface="Wingdings" panose="05000000000000000000" pitchFamily="2" charset="2"/>
              <a:buChar char="à"/>
            </a:pPr>
            <a:endParaRPr lang="en-US" sz="3000" dirty="0">
              <a:solidFill>
                <a:srgbClr val="000000"/>
              </a:solidFill>
              <a:latin typeface="Calibri" panose="020F0502020204030204" pitchFamily="34" charset="0"/>
              <a:cs typeface="Calibri" panose="020F0502020204030204" pitchFamily="34" charset="0"/>
              <a:sym typeface="Wingdings" panose="05000000000000000000" pitchFamily="2" charset="2"/>
            </a:endParaRPr>
          </a:p>
          <a:p>
            <a:pPr marL="285750" indent="-285750">
              <a:buFont typeface="Wingdings" panose="05000000000000000000" pitchFamily="2" charset="2"/>
              <a:buChar char="à"/>
            </a:pPr>
            <a:r>
              <a:rPr lang="fr-FR" sz="3000" b="0" i="0" u="none" strike="noStrike" cap="none" baseline="0" dirty="0">
                <a:solidFill>
                  <a:srgbClr val="000000"/>
                </a:solidFill>
                <a:effectLst/>
                <a:uFill>
                  <a:solidFill>
                    <a:prstClr val="black">
                      <a:alpha val="0"/>
                    </a:prstClr>
                  </a:solidFill>
                </a:uFill>
                <a:latin typeface="Calibri"/>
                <a:ea typeface="Calibri"/>
                <a:cs typeface="Calibri"/>
              </a:rPr>
              <a:t>  Bac à déchets biologiques</a:t>
            </a:r>
          </a:p>
          <a:p>
            <a:pPr marL="285750" indent="-285750">
              <a:buFont typeface="Wingdings" panose="05000000000000000000" pitchFamily="2" charset="2"/>
              <a:buChar char="à"/>
            </a:pPr>
            <a:endParaRPr lang="en-US" sz="3000" dirty="0">
              <a:solidFill>
                <a:srgbClr val="000000"/>
              </a:solidFill>
              <a:latin typeface="Calibri" panose="020F0502020204030204" pitchFamily="34" charset="0"/>
              <a:cs typeface="Calibri" panose="020F0502020204030204" pitchFamily="34" charset="0"/>
              <a:sym typeface="Wingdings" panose="05000000000000000000" pitchFamily="2" charset="2"/>
            </a:endParaRPr>
          </a:p>
          <a:p>
            <a:pPr marL="285750" indent="-285750">
              <a:buFont typeface="Wingdings" panose="05000000000000000000" pitchFamily="2" charset="2"/>
              <a:buChar char="à"/>
            </a:pPr>
            <a:endParaRPr lang="en-US" sz="3000" dirty="0">
              <a:solidFill>
                <a:srgbClr val="000000"/>
              </a:solidFill>
              <a:latin typeface="Calibri" panose="020F0502020204030204" pitchFamily="34" charset="0"/>
              <a:cs typeface="Calibri" panose="020F0502020204030204" pitchFamily="34" charset="0"/>
              <a:sym typeface="Wingdings" panose="05000000000000000000" pitchFamily="2" charset="2"/>
            </a:endParaRPr>
          </a:p>
          <a:p>
            <a:pPr marL="285750" indent="-285750">
              <a:buFont typeface="Wingdings" panose="05000000000000000000" pitchFamily="2" charset="2"/>
              <a:buChar char="à"/>
            </a:pPr>
            <a:endParaRPr lang="en-US" sz="3000" dirty="0">
              <a:solidFill>
                <a:srgbClr val="000000"/>
              </a:solidFill>
              <a:latin typeface="Calibri" panose="020F0502020204030204" pitchFamily="34" charset="0"/>
              <a:cs typeface="Calibri" panose="020F0502020204030204" pitchFamily="34" charset="0"/>
              <a:sym typeface="Wingdings" panose="05000000000000000000" pitchFamily="2" charset="2"/>
            </a:endParaRPr>
          </a:p>
          <a:p>
            <a:pPr marL="285750" indent="-285750">
              <a:buFont typeface="Wingdings" panose="05000000000000000000" pitchFamily="2" charset="2"/>
              <a:buChar char="à"/>
            </a:pPr>
            <a:endParaRPr lang="en-US" sz="3000" dirty="0">
              <a:solidFill>
                <a:srgbClr val="000000"/>
              </a:solidFill>
              <a:latin typeface="Calibri" panose="020F0502020204030204" pitchFamily="34" charset="0"/>
              <a:cs typeface="Calibri" panose="020F0502020204030204" pitchFamily="34" charset="0"/>
              <a:sym typeface="Wingdings" panose="05000000000000000000" pitchFamily="2" charset="2"/>
            </a:endParaRPr>
          </a:p>
          <a:p>
            <a:endParaRPr lang="en-US" sz="3000" dirty="0">
              <a:solidFill>
                <a:srgbClr val="000000"/>
              </a:solidFill>
              <a:latin typeface="Calibri" panose="020F0502020204030204" pitchFamily="34" charset="0"/>
              <a:cs typeface="Calibri" panose="020F0502020204030204" pitchFamily="34" charset="0"/>
              <a:sym typeface="Wingdings" panose="05000000000000000000" pitchFamily="2" charset="2"/>
            </a:endParaRPr>
          </a:p>
          <a:p>
            <a:pPr marL="285750" indent="-285750">
              <a:buFont typeface="Wingdings" panose="05000000000000000000" pitchFamily="2" charset="2"/>
              <a:buChar char="à"/>
            </a:pPr>
            <a:r>
              <a:rPr lang="fr-FR" sz="3000" b="0" i="0" u="none" strike="noStrike" cap="none" baseline="0" dirty="0">
                <a:solidFill>
                  <a:srgbClr val="000000"/>
                </a:solidFill>
                <a:effectLst/>
                <a:uFill>
                  <a:solidFill>
                    <a:prstClr val="black">
                      <a:alpha val="0"/>
                    </a:prstClr>
                  </a:solidFill>
                </a:uFill>
                <a:latin typeface="Calibri"/>
                <a:ea typeface="Calibri"/>
                <a:cs typeface="Calibri"/>
              </a:rPr>
              <a:t>  Seau</a:t>
            </a:r>
            <a:endParaRPr lang="en-US" sz="3000" dirty="0">
              <a:solidFill>
                <a:srgbClr val="000000"/>
              </a:solidFill>
              <a:latin typeface="Calibri" panose="020F0502020204030204" pitchFamily="34" charset="0"/>
              <a:cs typeface="Calibri" panose="020F0502020204030204" pitchFamily="34" charset="0"/>
            </a:endParaRPr>
          </a:p>
        </p:txBody>
      </p:sp>
      <p:grpSp>
        <p:nvGrpSpPr>
          <p:cNvPr id="13" name="Group 12" descr="Image du Bac à déchets biologiques rouge. Le mot et le symbole &quot;biohazard&quot; son au milieu.&#10;"/>
          <p:cNvGrpSpPr/>
          <p:nvPr/>
        </p:nvGrpSpPr>
        <p:grpSpPr>
          <a:xfrm>
            <a:off x="8801702" y="877999"/>
            <a:ext cx="2590198" cy="2596408"/>
            <a:chOff x="3100953" y="1980505"/>
            <a:chExt cx="2032456" cy="2096499"/>
          </a:xfrm>
        </p:grpSpPr>
        <p:sp>
          <p:nvSpPr>
            <p:cNvPr id="14" name="TextBox 13"/>
            <p:cNvSpPr txBox="1"/>
            <p:nvPr/>
          </p:nvSpPr>
          <p:spPr>
            <a:xfrm>
              <a:off x="3100953" y="3604821"/>
              <a:ext cx="2032456" cy="472183"/>
            </a:xfrm>
            <a:prstGeom prst="rect">
              <a:avLst/>
            </a:prstGeom>
            <a:noFill/>
          </p:spPr>
          <p:txBody>
            <a:bodyPr wrap="square" rtlCol="0">
              <a:spAutoFit/>
            </a:bodyPr>
            <a:lstStyle/>
            <a:p>
              <a:pPr algn="ctr" defTabSz="457200"/>
              <a:r>
                <a:rPr lang="fr-FR" sz="1600" b="1" i="0" u="none" strike="noStrike" cap="none" baseline="0" dirty="0">
                  <a:solidFill>
                    <a:srgbClr val="000000"/>
                  </a:solidFill>
                  <a:effectLst/>
                  <a:uFill>
                    <a:solidFill>
                      <a:prstClr val="black">
                        <a:alpha val="0"/>
                      </a:prstClr>
                    </a:solidFill>
                  </a:uFill>
                  <a:latin typeface="Calibri"/>
                  <a:ea typeface="Calibri"/>
                  <a:cs typeface="Calibri"/>
                </a:rPr>
                <a:t>Bac à déchets biologiques</a:t>
              </a:r>
            </a:p>
            <a:p>
              <a:pPr algn="ctr" defTabSz="457200"/>
              <a:r>
                <a:rPr lang="fr-FR" sz="1600" b="1" i="0" u="none" strike="noStrike" cap="none" baseline="0" dirty="0">
                  <a:solidFill>
                    <a:srgbClr val="000000"/>
                  </a:solidFill>
                  <a:effectLst/>
                  <a:uFill>
                    <a:solidFill>
                      <a:prstClr val="black">
                        <a:alpha val="0"/>
                      </a:prstClr>
                    </a:solidFill>
                  </a:uFill>
                  <a:latin typeface="Calibri"/>
                  <a:ea typeface="Calibri"/>
                  <a:cs typeface="Calibri"/>
                </a:rPr>
                <a:t>(peut être jaune ou rouge)</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3830" y="1980505"/>
              <a:ext cx="1326903" cy="1599316"/>
            </a:xfrm>
            <a:prstGeom prst="rect">
              <a:avLst/>
            </a:prstGeom>
          </p:spPr>
        </p:pic>
      </p:grpSp>
      <p:grpSp>
        <p:nvGrpSpPr>
          <p:cNvPr id="16" name="Group 15" descr="Image d'un Seau"/>
          <p:cNvGrpSpPr/>
          <p:nvPr/>
        </p:nvGrpSpPr>
        <p:grpSpPr>
          <a:xfrm>
            <a:off x="6910228" y="3724369"/>
            <a:ext cx="2494157" cy="2433410"/>
            <a:chOff x="6285169" y="2858392"/>
            <a:chExt cx="2710678" cy="2826581"/>
          </a:xfrm>
        </p:grpSpPr>
        <p:sp>
          <p:nvSpPr>
            <p:cNvPr id="17" name="TextBox 16"/>
            <p:cNvSpPr txBox="1"/>
            <p:nvPr/>
          </p:nvSpPr>
          <p:spPr>
            <a:xfrm>
              <a:off x="6285169" y="5005715"/>
              <a:ext cx="2710678" cy="679258"/>
            </a:xfrm>
            <a:prstGeom prst="rect">
              <a:avLst/>
            </a:prstGeom>
            <a:noFill/>
          </p:spPr>
          <p:txBody>
            <a:bodyPr wrap="square" rtlCol="0">
              <a:spAutoFit/>
            </a:bodyPr>
            <a:lstStyle/>
            <a:p>
              <a:pPr algn="ctr" defTabSz="457200"/>
              <a:r>
                <a:rPr lang="fr-FR" sz="1600" b="1" i="0" u="none" strike="noStrike" cap="none" baseline="0" dirty="0">
                  <a:solidFill>
                    <a:srgbClr val="000000"/>
                  </a:solidFill>
                  <a:effectLst/>
                  <a:uFill>
                    <a:solidFill>
                      <a:prstClr val="black">
                        <a:alpha val="0"/>
                      </a:prstClr>
                    </a:solidFill>
                  </a:uFill>
                  <a:latin typeface="Calibri"/>
                  <a:ea typeface="Calibri"/>
                  <a:cs typeface="Calibri"/>
                </a:rPr>
                <a:t>Seau pour les EPI sales et réutilisables à retraiter</a:t>
              </a: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6786" y="2858392"/>
              <a:ext cx="1998024" cy="1998024"/>
            </a:xfrm>
            <a:prstGeom prst="rect">
              <a:avLst/>
            </a:prstGeom>
          </p:spPr>
        </p:pic>
      </p:grpSp>
      <p:cxnSp>
        <p:nvCxnSpPr>
          <p:cNvPr id="25" name="Straight Connector 24">
            <a:extLst>
              <a:ext uri="{FF2B5EF4-FFF2-40B4-BE49-F238E27FC236}">
                <a16:creationId xmlns:a16="http://schemas.microsoft.com/office/drawing/2014/main" id="{D254C78C-0D48-DC36-F4DA-0D20AF5671EE}"/>
              </a:ext>
              <a:ext uri="{C183D7F6-B498-43B3-948B-1728B52AA6E4}">
                <adec:decorative xmlns:adec="http://schemas.microsoft.com/office/drawing/2017/decorative" val="1"/>
              </a:ext>
            </a:extLst>
          </p:cNvPr>
          <p:cNvCxnSpPr/>
          <p:nvPr/>
        </p:nvCxnSpPr>
        <p:spPr>
          <a:xfrm>
            <a:off x="800100" y="3581400"/>
            <a:ext cx="11049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51389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Enlever l’EPI : hygiène des mains</a:t>
            </a:r>
          </a:p>
        </p:txBody>
      </p:sp>
      <p:sp>
        <p:nvSpPr>
          <p:cNvPr id="18" name="Text Placeholder 2">
            <a:extLst>
              <a:ext uri="{FF2B5EF4-FFF2-40B4-BE49-F238E27FC236}">
                <a16:creationId xmlns:a16="http://schemas.microsoft.com/office/drawing/2014/main" id="{F0E8ADD5-F129-4C98-A71F-C9D12E44C957}"/>
              </a:ext>
            </a:extLst>
          </p:cNvPr>
          <p:cNvSpPr txBox="1"/>
          <p:nvPr/>
        </p:nvSpPr>
        <p:spPr bwMode="auto">
          <a:xfrm>
            <a:off x="609600" y="1849411"/>
            <a:ext cx="5816600" cy="3133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sz="2400" b="1" dirty="0">
              <a:solidFill>
                <a:schemeClr val="tx1"/>
              </a:solidFill>
            </a:endParaRPr>
          </a:p>
          <a:p>
            <a:pPr>
              <a:buClr>
                <a:schemeClr val="accent2">
                  <a:lumMod val="60000"/>
                  <a:lumOff val="40000"/>
                </a:schemeClr>
              </a:buClr>
              <a:buFont typeface="Arial" panose="020B0604020202020204" pitchFamily="34" charset="0"/>
              <a:buChar char="•"/>
            </a:pPr>
            <a:r>
              <a:rPr lang="fr-FR" sz="2800" b="1" i="0" u="none" strike="noStrike" cap="none" baseline="0" dirty="0">
                <a:solidFill>
                  <a:srgbClr val="000000"/>
                </a:solidFill>
                <a:effectLst/>
                <a:uFill>
                  <a:solidFill>
                    <a:prstClr val="black">
                      <a:alpha val="0"/>
                    </a:prstClr>
                  </a:solidFill>
                </a:uFill>
                <a:latin typeface="Calibri"/>
                <a:ea typeface="Calibri"/>
                <a:cs typeface="Calibri"/>
              </a:rPr>
              <a:t>Quand se laver les mains</a:t>
            </a:r>
          </a:p>
          <a:p>
            <a:pPr lvl="1">
              <a:buClr>
                <a:schemeClr val="accent2">
                  <a:lumMod val="60000"/>
                  <a:lumOff val="40000"/>
                </a:schemeClr>
              </a:buClr>
            </a:pPr>
            <a:r>
              <a:rPr lang="fr-FR" sz="2600" b="0" i="0" u="none" strike="noStrike" cap="none" baseline="0" dirty="0">
                <a:solidFill>
                  <a:srgbClr val="000000"/>
                </a:solidFill>
                <a:effectLst/>
                <a:uFill>
                  <a:solidFill>
                    <a:prstClr val="black">
                      <a:alpha val="0"/>
                    </a:prstClr>
                  </a:solidFill>
                </a:uFill>
                <a:latin typeface="Calibri"/>
                <a:ea typeface="Calibri"/>
                <a:cs typeface="Calibri"/>
              </a:rPr>
              <a:t>Après chaque pièce d’EPI enlevée </a:t>
            </a:r>
            <a:endParaRPr lang="en-US" sz="2600" dirty="0">
              <a:solidFill>
                <a:srgbClr val="000000"/>
              </a:solidFill>
              <a:cs typeface="Calibri"/>
            </a:endParaRPr>
          </a:p>
          <a:p>
            <a:pPr lvl="1">
              <a:buClr>
                <a:schemeClr val="accent2">
                  <a:lumMod val="60000"/>
                  <a:lumOff val="40000"/>
                </a:schemeClr>
              </a:buClr>
            </a:pPr>
            <a:r>
              <a:rPr lang="fr-FR" sz="2600" b="0" i="0" u="none" strike="noStrike" cap="none" baseline="0" dirty="0">
                <a:solidFill>
                  <a:srgbClr val="000000"/>
                </a:solidFill>
                <a:effectLst/>
                <a:uFill>
                  <a:solidFill>
                    <a:prstClr val="black">
                      <a:alpha val="0"/>
                    </a:prstClr>
                  </a:solidFill>
                </a:uFill>
                <a:latin typeface="Calibri"/>
                <a:ea typeface="Calibri"/>
                <a:cs typeface="Calibri"/>
              </a:rPr>
              <a:t>Après le retrait complet de l’EPI, lorsque les mains sont nues</a:t>
            </a:r>
            <a:endParaRPr lang="en-US" sz="2600" dirty="0">
              <a:solidFill>
                <a:srgbClr val="000000"/>
              </a:solidFill>
            </a:endParaRPr>
          </a:p>
          <a:p>
            <a:endParaRPr lang="en-US" dirty="0"/>
          </a:p>
          <a:p>
            <a:endParaRPr lang="en-US" dirty="0"/>
          </a:p>
          <a:p>
            <a:endParaRPr lang="en-US" dirty="0"/>
          </a:p>
        </p:txBody>
      </p:sp>
      <p:pic>
        <p:nvPicPr>
          <p:cNvPr id="5" name="Picture 4" descr="Image montrant des mains en train d’être lavées sous l’eau, à côté d’une image où une main dépose du gel hydroalcoolique dans la paume de l’autre.">
            <a:extLst>
              <a:ext uri="{FF2B5EF4-FFF2-40B4-BE49-F238E27FC236}">
                <a16:creationId xmlns:a16="http://schemas.microsoft.com/office/drawing/2014/main" id="{D1BA77EA-3B29-AA85-D7F8-22D8083FC93F}"/>
              </a:ext>
            </a:extLst>
          </p:cNvPr>
          <p:cNvPicPr>
            <a:picLocks noChangeAspect="1"/>
          </p:cNvPicPr>
          <p:nvPr/>
        </p:nvPicPr>
        <p:blipFill>
          <a:blip r:embed="rId3"/>
          <a:stretch>
            <a:fillRect/>
          </a:stretch>
        </p:blipFill>
        <p:spPr>
          <a:xfrm>
            <a:off x="6328127" y="2401533"/>
            <a:ext cx="5065837" cy="2029531"/>
          </a:xfrm>
          <a:prstGeom prst="rect">
            <a:avLst/>
          </a:prstGeom>
        </p:spPr>
      </p:pic>
      <p:sp>
        <p:nvSpPr>
          <p:cNvPr id="4" name="TextBox 3">
            <a:extLst>
              <a:ext uri="{FF2B5EF4-FFF2-40B4-BE49-F238E27FC236}">
                <a16:creationId xmlns:a16="http://schemas.microsoft.com/office/drawing/2014/main" id="{6AE886B5-4A57-6B82-1075-A78114F0ED6E}"/>
              </a:ext>
            </a:extLst>
          </p:cNvPr>
          <p:cNvSpPr txBox="1"/>
          <p:nvPr/>
        </p:nvSpPr>
        <p:spPr>
          <a:xfrm>
            <a:off x="8531170" y="2768345"/>
            <a:ext cx="757824" cy="523220"/>
          </a:xfrm>
          <a:prstGeom prst="rect">
            <a:avLst/>
          </a:prstGeom>
          <a:noFill/>
        </p:spPr>
        <p:txBody>
          <a:bodyPr wrap="square">
            <a:spAutoFit/>
          </a:bodyPr>
          <a:lstStyle/>
          <a:p>
            <a:r>
              <a:rPr lang="fr-FR" sz="2800" b="1" i="0" u="none" strike="noStrike" cap="none" baseline="0" dirty="0">
                <a:solidFill>
                  <a:srgbClr val="000000"/>
                </a:solidFill>
                <a:effectLst/>
                <a:uFill>
                  <a:solidFill>
                    <a:prstClr val="black">
                      <a:alpha val="0"/>
                    </a:prstClr>
                  </a:solidFill>
                </a:uFill>
                <a:latin typeface="Calibri"/>
                <a:ea typeface="Calibri"/>
                <a:cs typeface="Calibri"/>
              </a:rPr>
              <a:t>OU</a:t>
            </a:r>
            <a:endParaRPr lang="en-US" sz="2800" dirty="0"/>
          </a:p>
        </p:txBody>
      </p:sp>
    </p:spTree>
    <p:extLst>
      <p:ext uri="{BB962C8B-B14F-4D97-AF65-F5344CB8AC3E}">
        <p14:creationId xmlns:p14="http://schemas.microsoft.com/office/powerpoint/2010/main" val="198900671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877756"/>
          </a:xfrm>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Contrôle des connaissances : EPI</a:t>
            </a:r>
          </a:p>
        </p:txBody>
      </p:sp>
      <p:sp>
        <p:nvSpPr>
          <p:cNvPr id="10" name="Text Placeholder 2">
            <a:extLst>
              <a:ext uri="{FF2B5EF4-FFF2-40B4-BE49-F238E27FC236}">
                <a16:creationId xmlns:a16="http://schemas.microsoft.com/office/drawing/2014/main" id="{B0A7F5E0-4AA2-4529-B184-FFC1AC278C94}"/>
              </a:ext>
            </a:extLst>
          </p:cNvPr>
          <p:cNvSpPr>
            <a:spLocks noGrp="1"/>
          </p:cNvSpPr>
          <p:nvPr>
            <p:ph type="body" sz="quarter" idx="10"/>
          </p:nvPr>
        </p:nvSpPr>
        <p:spPr>
          <a:xfrm>
            <a:off x="609600" y="1340766"/>
            <a:ext cx="10972800" cy="4176467"/>
          </a:xfrm>
        </p:spPr>
        <p:txBody>
          <a:bodyPr>
            <a:noAutofit/>
          </a:bodyPr>
          <a:lstStyle/>
          <a:p>
            <a:pPr marL="0" indent="0">
              <a:buNone/>
            </a:pPr>
            <a:r>
              <a:rPr lang="fr-FR" sz="2800" b="0" i="0" u="none" strike="noStrike" cap="none" baseline="0">
                <a:solidFill>
                  <a:srgbClr val="000000"/>
                </a:solidFill>
                <a:effectLst/>
                <a:uFill>
                  <a:solidFill>
                    <a:prstClr val="black">
                      <a:alpha val="0"/>
                    </a:prstClr>
                  </a:solidFill>
                </a:uFill>
                <a:latin typeface="Calibri"/>
                <a:ea typeface="Calibri"/>
                <a:cs typeface="Calibri"/>
              </a:rPr>
              <a:t>Si vous voyez un collègue enlever ses gants de cette manière, quelle suggestion pourriez-vous faire pour l’aider à le faire de manière plus sûre ?</a:t>
            </a:r>
          </a:p>
          <a:p>
            <a:pPr marL="0" indent="0">
              <a:buNone/>
            </a:pPr>
            <a:endParaRPr lang="en-US" sz="2800">
              <a:solidFill>
                <a:schemeClr val="tx1"/>
              </a:solidFill>
            </a:endParaRPr>
          </a:p>
        </p:txBody>
      </p:sp>
      <p:pic>
        <p:nvPicPr>
          <p:cNvPr id="5" name="Picture 4" descr="Photo d’une personne retirant des gants souillés d’une main gantée pour tirer les doigts du gant de l’autre main.">
            <a:extLst>
              <a:ext uri="{FF2B5EF4-FFF2-40B4-BE49-F238E27FC236}">
                <a16:creationId xmlns:a16="http://schemas.microsoft.com/office/drawing/2014/main" id="{4857BC3F-5F58-4DBF-AA89-C05076BA3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3009" y="2475483"/>
            <a:ext cx="3876110" cy="3747895"/>
          </a:xfrm>
          <a:prstGeom prst="rect">
            <a:avLst/>
          </a:prstGeom>
          <a:ln w="25400">
            <a:solidFill>
              <a:sysClr val="windowText" lastClr="000000"/>
            </a:solidFill>
          </a:ln>
        </p:spPr>
      </p:pic>
    </p:spTree>
    <p:extLst>
      <p:ext uri="{BB962C8B-B14F-4D97-AF65-F5344CB8AC3E}">
        <p14:creationId xmlns:p14="http://schemas.microsoft.com/office/powerpoint/2010/main" val="3425148210"/>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Retour d’information : EPI</a:t>
            </a:r>
          </a:p>
        </p:txBody>
      </p:sp>
      <p:sp>
        <p:nvSpPr>
          <p:cNvPr id="6" name="Text Placeholder 2">
            <a:extLst>
              <a:ext uri="{FF2B5EF4-FFF2-40B4-BE49-F238E27FC236}">
                <a16:creationId xmlns:a16="http://schemas.microsoft.com/office/drawing/2014/main" id="{89990740-0E77-424D-8D39-63019E1736AD}"/>
              </a:ext>
            </a:extLst>
          </p:cNvPr>
          <p:cNvSpPr>
            <a:spLocks noGrp="1"/>
          </p:cNvSpPr>
          <p:nvPr>
            <p:ph type="body" sz="quarter" idx="10"/>
          </p:nvPr>
        </p:nvSpPr>
        <p:spPr>
          <a:xfrm>
            <a:off x="609600" y="1471860"/>
            <a:ext cx="6768230" cy="4176467"/>
          </a:xfrm>
        </p:spPr>
        <p:txBody>
          <a:bodyPr>
            <a:normAutofit/>
          </a:bodyPr>
          <a:lstStyle/>
          <a:p>
            <a:pPr marL="0" indent="0">
              <a:buNone/>
            </a:pPr>
            <a:endParaRPr lang="en-US" sz="2400">
              <a:solidFill>
                <a:schemeClr val="accent4">
                  <a:lumMod val="50000"/>
                </a:schemeClr>
              </a:solidFill>
              <a:latin typeface="Calibri"/>
              <a:cs typeface="Calibri Light"/>
            </a:endParaRPr>
          </a:p>
          <a:p>
            <a:r>
              <a:rPr lang="fr-FR" sz="2800" b="0" i="0" u="none" strike="noStrike" cap="none" baseline="0">
                <a:solidFill>
                  <a:srgbClr val="000000"/>
                </a:solidFill>
                <a:effectLst/>
                <a:uFill>
                  <a:solidFill>
                    <a:prstClr val="black">
                      <a:alpha val="0"/>
                    </a:prstClr>
                  </a:solidFill>
                </a:uFill>
                <a:latin typeface="Calibri"/>
                <a:ea typeface="Calibri"/>
                <a:cs typeface="Calibri"/>
              </a:rPr>
              <a:t>Mauvaise méthode pour retirer les gants (risque d’éclaboussures)</a:t>
            </a:r>
          </a:p>
          <a:p>
            <a:endParaRPr lang="en-US" sz="2800">
              <a:solidFill>
                <a:srgbClr val="000000"/>
              </a:solidFill>
              <a:latin typeface="Calibri"/>
              <a:cs typeface="Calibri Light"/>
            </a:endParaRPr>
          </a:p>
          <a:p>
            <a:r>
              <a:rPr lang="fr-FR" sz="2800" b="0" i="0" u="none" strike="noStrike" cap="none" baseline="0">
                <a:solidFill>
                  <a:srgbClr val="000000"/>
                </a:solidFill>
                <a:effectLst/>
                <a:uFill>
                  <a:solidFill>
                    <a:prstClr val="black">
                      <a:alpha val="0"/>
                    </a:prstClr>
                  </a:solidFill>
                </a:uFill>
                <a:latin typeface="Calibri"/>
                <a:ea typeface="Calibri"/>
                <a:cs typeface="Calibri"/>
              </a:rPr>
              <a:t>Saisir le gant au niveau du poignet/de la paume et le rouler délicatement à l’intérieur</a:t>
            </a:r>
          </a:p>
          <a:p>
            <a:pPr marL="400041" lvl="1" indent="0">
              <a:buNone/>
            </a:pPr>
            <a:endParaRPr lang="en-US" sz="2400">
              <a:solidFill>
                <a:schemeClr val="accent4">
                  <a:lumMod val="50000"/>
                </a:schemeClr>
              </a:solidFill>
              <a:latin typeface="Calibri"/>
              <a:cs typeface="Calibri Light"/>
            </a:endParaRPr>
          </a:p>
          <a:p>
            <a:pPr marL="0" indent="0" algn="ctr">
              <a:buNone/>
            </a:pPr>
            <a:r>
              <a:rPr lang="en-US" sz="2400" b="1" i="1">
                <a:solidFill>
                  <a:schemeClr val="accent4">
                    <a:lumMod val="50000"/>
                  </a:schemeClr>
                </a:solidFill>
              </a:rPr>
              <a:t>	</a:t>
            </a:r>
            <a:endParaRPr lang="en-US" sz="2400">
              <a:solidFill>
                <a:schemeClr val="accent4">
                  <a:lumMod val="50000"/>
                </a:schemeClr>
              </a:solidFill>
              <a:cs typeface="Calibri"/>
            </a:endParaRPr>
          </a:p>
        </p:txBody>
      </p:sp>
      <p:pic>
        <p:nvPicPr>
          <p:cNvPr id="4" name="Picture 3" descr="Photo d’une personne retirant des gants souillés d’une main gantée pour tirer les doigts du gant de l’autre main.">
            <a:extLst>
              <a:ext uri="{FF2B5EF4-FFF2-40B4-BE49-F238E27FC236}">
                <a16:creationId xmlns:a16="http://schemas.microsoft.com/office/drawing/2014/main" id="{EEF75B49-4273-45FB-948A-1AB7A0CA7E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5402" y="1820391"/>
            <a:ext cx="2903838" cy="2807784"/>
          </a:xfrm>
          <a:prstGeom prst="rect">
            <a:avLst/>
          </a:prstGeom>
          <a:ln w="25400">
            <a:solidFill>
              <a:sysClr val="windowText" lastClr="000000"/>
            </a:solidFill>
          </a:ln>
        </p:spPr>
      </p:pic>
    </p:spTree>
    <p:extLst>
      <p:ext uri="{BB962C8B-B14F-4D97-AF65-F5344CB8AC3E}">
        <p14:creationId xmlns:p14="http://schemas.microsoft.com/office/powerpoint/2010/main" val="3735557423"/>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381002" y="388747"/>
            <a:ext cx="11059884" cy="1162051"/>
          </a:xfrm>
          <a:prstGeom prst="rect">
            <a:avLst/>
          </a:prstGeom>
        </p:spPr>
        <p:txBody>
          <a:bodyPr vert="horz" lIns="91440" tIns="45720" rIns="91440" bIns="45720" rtlCol="0" anchor="b">
            <a:normAutofit/>
          </a:bodyPr>
          <a:lstStyle/>
          <a:p>
            <a:pPr algn="l"/>
            <a:r>
              <a:rPr lang="fr-FR" sz="4400" b="1" i="0" u="none" strike="noStrike" cap="none" baseline="0">
                <a:solidFill>
                  <a:srgbClr val="FFFFFF"/>
                </a:solidFill>
                <a:effectLst/>
                <a:uFill>
                  <a:solidFill>
                    <a:prstClr val="black">
                      <a:alpha val="0"/>
                    </a:prstClr>
                  </a:solidFill>
                </a:uFill>
                <a:latin typeface="Calibri Light" panose="020F0302020204030204"/>
                <a:ea typeface="Calibri Light"/>
                <a:cs typeface="Calibri Light"/>
              </a:rPr>
              <a:t>Réflexion</a:t>
            </a:r>
          </a:p>
        </p:txBody>
      </p:sp>
      <p:sp>
        <p:nvSpPr>
          <p:cNvPr id="2" name="TextBox 1">
            <a:extLst>
              <a:ext uri="{FF2B5EF4-FFF2-40B4-BE49-F238E27FC236}">
                <a16:creationId xmlns:a16="http://schemas.microsoft.com/office/drawing/2014/main" id="{7E613D44-27D4-4A0A-9D0F-9DEA03961FBA}"/>
              </a:ext>
            </a:extLst>
          </p:cNvPr>
          <p:cNvSpPr txBox="1"/>
          <p:nvPr/>
        </p:nvSpPr>
        <p:spPr>
          <a:xfrm>
            <a:off x="783771" y="1854926"/>
            <a:ext cx="9444446" cy="3354765"/>
          </a:xfrm>
          <a:prstGeom prst="rect">
            <a:avLst/>
          </a:prstGeom>
          <a:noFill/>
        </p:spPr>
        <p:txBody>
          <a:bodyPr wrap="square" rtlCol="0">
            <a:spAutoFit/>
          </a:bodyPr>
          <a:lstStyle/>
          <a:p>
            <a:pPr marL="457200" indent="-457200">
              <a:spcBef>
                <a:spcPts val="1200"/>
              </a:spcBef>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Quelles sont les difficultés auxquelles vous avez été confronté(e) en matière de bonnes pratiques de port et de retrait de l’EPI par le passé ? </a:t>
            </a:r>
          </a:p>
          <a:p>
            <a:pPr marL="457200" indent="-457200">
              <a:spcBef>
                <a:spcPts val="1200"/>
              </a:spcBef>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Prévoyez-vous d’avoir des difficultés similaires en matière d’EPI pour Ebola ou Marburg ? </a:t>
            </a:r>
          </a:p>
          <a:p>
            <a:pPr marL="457200" indent="-457200">
              <a:spcBef>
                <a:spcPts val="1200"/>
              </a:spcBef>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Comment peut-on surmonter ces difficultés ?</a:t>
            </a:r>
          </a:p>
        </p:txBody>
      </p:sp>
    </p:spTree>
    <p:extLst>
      <p:ext uri="{BB962C8B-B14F-4D97-AF65-F5344CB8AC3E}">
        <p14:creationId xmlns:p14="http://schemas.microsoft.com/office/powerpoint/2010/main" val="419104698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3404-28AD-4651-92EC-8A28796AF002}"/>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Points importants à retenir</a:t>
            </a:r>
          </a:p>
        </p:txBody>
      </p:sp>
      <p:sp>
        <p:nvSpPr>
          <p:cNvPr id="3" name="Content Placeholder 2">
            <a:extLst>
              <a:ext uri="{FF2B5EF4-FFF2-40B4-BE49-F238E27FC236}">
                <a16:creationId xmlns:a16="http://schemas.microsoft.com/office/drawing/2014/main" id="{A811B1FF-F520-40DD-95A1-B911A4657450}"/>
              </a:ext>
            </a:extLst>
          </p:cNvPr>
          <p:cNvSpPr>
            <a:spLocks noGrp="1"/>
          </p:cNvSpPr>
          <p:nvPr>
            <p:ph type="body" sz="quarter" idx="10"/>
          </p:nvPr>
        </p:nvSpPr>
        <p:spPr/>
        <p:txBody>
          <a:bodyPr>
            <a:normAutofit/>
          </a:bodyPr>
          <a:lstStyle/>
          <a:p>
            <a:pPr>
              <a:spcBef>
                <a:spcPts val="1800"/>
              </a:spcBef>
            </a:pPr>
            <a:r>
              <a:rPr lang="fr-FR" sz="3200" b="0" i="0" u="none" strike="noStrike" cap="none" baseline="0">
                <a:solidFill>
                  <a:srgbClr val="000000"/>
                </a:solidFill>
                <a:effectLst/>
                <a:uFill>
                  <a:solidFill>
                    <a:prstClr val="black">
                      <a:alpha val="0"/>
                    </a:prstClr>
                  </a:solidFill>
                </a:uFill>
                <a:latin typeface="Calibri"/>
                <a:ea typeface="Calibri"/>
                <a:cs typeface="Calibri"/>
              </a:rPr>
              <a:t>L’EPI contribue à </a:t>
            </a:r>
            <a:r>
              <a:rPr lang="fr-FR" sz="3200" b="0" i="0" u="none" strike="noStrike" cap="none" baseline="0">
                <a:solidFill>
                  <a:srgbClr val="1D1D1D"/>
                </a:solidFill>
                <a:effectLst/>
                <a:uFill>
                  <a:solidFill>
                    <a:prstClr val="black">
                      <a:alpha val="0"/>
                    </a:prstClr>
                  </a:solidFill>
                </a:uFill>
                <a:latin typeface="Calibri"/>
                <a:ea typeface="Calibri"/>
                <a:cs typeface="Calibri"/>
              </a:rPr>
              <a:t>vous protéger contre les infections. </a:t>
            </a:r>
          </a:p>
          <a:p>
            <a:pPr>
              <a:spcBef>
                <a:spcPts val="1800"/>
              </a:spcBef>
            </a:pPr>
            <a:r>
              <a:rPr lang="fr-FR" sz="3200" b="0" i="0" u="none" strike="noStrike" cap="none" baseline="0">
                <a:solidFill>
                  <a:srgbClr val="1D1D1D"/>
                </a:solidFill>
                <a:effectLst/>
                <a:uFill>
                  <a:solidFill>
                    <a:prstClr val="black">
                      <a:alpha val="0"/>
                    </a:prstClr>
                  </a:solidFill>
                </a:uFill>
                <a:latin typeface="Calibri"/>
                <a:ea typeface="Calibri"/>
                <a:cs typeface="Calibri"/>
              </a:rPr>
              <a:t>En assurant votre propre protection, vous contribuez à celle de vos patients, de vos collègues, de votre famille et de vos amis.</a:t>
            </a:r>
          </a:p>
          <a:p>
            <a:pPr>
              <a:spcBef>
                <a:spcPts val="1800"/>
              </a:spcBef>
            </a:pPr>
            <a:r>
              <a:rPr lang="fr-FR" sz="3200" b="1" i="0" u="none" strike="noStrike" cap="none" baseline="0">
                <a:solidFill>
                  <a:srgbClr val="0B40A5"/>
                </a:solidFill>
                <a:effectLst/>
                <a:uFill>
                  <a:solidFill>
                    <a:prstClr val="black">
                      <a:alpha val="0"/>
                    </a:prstClr>
                  </a:solidFill>
                </a:uFill>
                <a:latin typeface="Calibri"/>
                <a:ea typeface="Calibri"/>
                <a:cs typeface="Calibri"/>
              </a:rPr>
              <a:t>Cependant, l’EPI n’est efficace que s’il est porté et retiré correctement.</a:t>
            </a:r>
          </a:p>
          <a:p>
            <a:endParaRPr lang="en-US" sz="3200" b="1">
              <a:solidFill>
                <a:schemeClr val="accent1">
                  <a:lumMod val="75000"/>
                </a:schemeClr>
              </a:solidFill>
              <a:latin typeface="Calibri"/>
              <a:cs typeface="Calibri"/>
            </a:endParaRPr>
          </a:p>
        </p:txBody>
      </p:sp>
    </p:spTree>
    <p:extLst>
      <p:ext uri="{BB962C8B-B14F-4D97-AF65-F5344CB8AC3E}">
        <p14:creationId xmlns:p14="http://schemas.microsoft.com/office/powerpoint/2010/main" val="162301593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Objectifs d’apprentissage</a:t>
            </a:r>
          </a:p>
        </p:txBody>
      </p:sp>
      <p:sp>
        <p:nvSpPr>
          <p:cNvPr id="3" name="Text Placeholder 2"/>
          <p:cNvSpPr>
            <a:spLocks noGrp="1"/>
          </p:cNvSpPr>
          <p:nvPr>
            <p:ph type="body" sz="quarter" idx="10"/>
          </p:nvPr>
        </p:nvSpPr>
        <p:spPr>
          <a:xfrm>
            <a:off x="609600" y="1675694"/>
            <a:ext cx="10972800" cy="4176467"/>
          </a:xfrm>
        </p:spPr>
        <p:txBody>
          <a:bodyPr/>
          <a:lstStyle/>
          <a:p>
            <a:pPr marL="0" indent="0">
              <a:lnSpc>
                <a:spcPct val="100000"/>
              </a:lnSpc>
              <a:buClrTx/>
              <a:buNone/>
            </a:pPr>
            <a:r>
              <a:rPr lang="fr-FR" sz="2800" b="0" i="0" u="none" strike="noStrike" cap="none" baseline="0" dirty="0">
                <a:solidFill>
                  <a:srgbClr val="000000"/>
                </a:solidFill>
                <a:effectLst/>
                <a:uFill>
                  <a:solidFill>
                    <a:prstClr val="black">
                      <a:alpha val="0"/>
                    </a:prstClr>
                  </a:solidFill>
                </a:uFill>
                <a:latin typeface="Calibri"/>
                <a:ea typeface="Calibri"/>
                <a:cs typeface="Calibri"/>
              </a:rPr>
              <a:t>À l’issue de cette présentation, les participants seront en mesure :</a:t>
            </a:r>
          </a:p>
          <a:p>
            <a:pPr marL="805180" lvl="1" indent="-457200">
              <a:lnSpc>
                <a:spcPct val="100000"/>
              </a:lnSpc>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d’expliquer pourquoi le port et le retrait de l’EPI sont importants dans le contexte </a:t>
            </a:r>
            <a:r>
              <a:rPr lang="fr-FR" sz="2800" dirty="0">
                <a:solidFill>
                  <a:srgbClr val="000000"/>
                </a:solidFill>
                <a:uFill>
                  <a:solidFill>
                    <a:prstClr val="black">
                      <a:alpha val="0"/>
                    </a:prstClr>
                  </a:solidFill>
                </a:uFill>
                <a:cs typeface="Calibri"/>
              </a:rPr>
              <a:t>d’Ebola ou de Marburg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a:t>
            </a:r>
          </a:p>
          <a:p>
            <a:pPr marL="805180" lvl="1" indent="-457200">
              <a:lnSpc>
                <a:spcPct val="100000"/>
              </a:lnSpc>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de décrire au moins trois éléments à prendre en compte pour porter correctement un EPI dans le contexte </a:t>
            </a:r>
            <a:r>
              <a:rPr lang="fr-FR" sz="2800" dirty="0">
                <a:solidFill>
                  <a:srgbClr val="000000"/>
                </a:solidFill>
                <a:uFill>
                  <a:solidFill>
                    <a:prstClr val="black">
                      <a:alpha val="0"/>
                    </a:prstClr>
                  </a:solidFill>
                </a:uFill>
                <a:cs typeface="Calibri"/>
              </a:rPr>
              <a:t>d’Ebola ou de Marburg</a:t>
            </a:r>
            <a:r>
              <a:rPr lang="fr-FR" sz="2800" b="0" i="0" u="none" strike="noStrike" cap="none" baseline="0" dirty="0">
                <a:solidFill>
                  <a:srgbClr val="000000"/>
                </a:solidFill>
                <a:effectLst/>
                <a:uFill>
                  <a:solidFill>
                    <a:prstClr val="black">
                      <a:alpha val="0"/>
                    </a:prstClr>
                  </a:solidFill>
                </a:uFill>
                <a:latin typeface="Calibri"/>
                <a:ea typeface="Calibri"/>
                <a:cs typeface="Calibri"/>
              </a:rPr>
              <a:t> ;</a:t>
            </a:r>
          </a:p>
          <a:p>
            <a:pPr marL="805180" lvl="1" indent="-457200">
              <a:lnSpc>
                <a:spcPct val="100000"/>
              </a:lnSpc>
              <a:spcBef>
                <a:spcPts val="1800"/>
              </a:spcBef>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a:ea typeface="Calibri"/>
                <a:cs typeface="Calibri"/>
              </a:rPr>
              <a:t>de décrire au moins trois éléments à prendre en compte pour retirer correctement un EPI dans le contexte </a:t>
            </a:r>
            <a:r>
              <a:rPr lang="fr-FR" sz="2800" dirty="0">
                <a:solidFill>
                  <a:srgbClr val="000000"/>
                </a:solidFill>
                <a:uFill>
                  <a:solidFill>
                    <a:prstClr val="black">
                      <a:alpha val="0"/>
                    </a:prstClr>
                  </a:solidFill>
                </a:uFill>
                <a:cs typeface="Calibri"/>
              </a:rPr>
              <a:t>d’Ebola ou de Marburg</a:t>
            </a:r>
            <a:r>
              <a:rPr lang="fr-FR" sz="2800" b="0" i="0" u="none" strike="noStrike" cap="none" baseline="0" dirty="0">
                <a:solidFill>
                  <a:srgbClr val="000000"/>
                </a:solidFill>
                <a:effectLst/>
                <a:uFill>
                  <a:solidFill>
                    <a:prstClr val="black">
                      <a:alpha val="0"/>
                    </a:prstClr>
                  </a:solidFill>
                </a:uFill>
                <a:latin typeface="Calibri"/>
                <a:ea typeface="Calibri"/>
                <a:cs typeface="Calibri"/>
              </a:rPr>
              <a:t>.</a:t>
            </a:r>
          </a:p>
          <a:p>
            <a:pPr marL="347980" lvl="1" indent="0">
              <a:buClr>
                <a:srgbClr val="005DAA"/>
              </a:buClr>
              <a:buNone/>
            </a:pPr>
            <a:endParaRPr lang="en-US" sz="2000" dirty="0">
              <a:solidFill>
                <a:srgbClr val="000000"/>
              </a:solidFill>
              <a:cs typeface="Calibri" panose="020F0502020204030204" pitchFamily="34" charset="0"/>
            </a:endParaRPr>
          </a:p>
          <a:p>
            <a:pPr marL="347345" lvl="1" indent="0">
              <a:buClr>
                <a:srgbClr val="005DAA"/>
              </a:buClr>
              <a:buNone/>
            </a:pPr>
            <a:endParaRPr lang="en-US" sz="20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0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78DD9-BB4C-E287-2269-C86711302982}"/>
              </a:ext>
            </a:extLst>
          </p:cNvPr>
          <p:cNvSpPr>
            <a:spLocks noGrp="1"/>
          </p:cNvSpPr>
          <p:nvPr>
            <p:ph type="title" idx="4294967295"/>
          </p:nvPr>
        </p:nvSpPr>
        <p:spPr>
          <a:xfrm>
            <a:off x="375063" y="650133"/>
            <a:ext cx="10515600" cy="1325563"/>
          </a:xfrm>
          <a:prstGeom prst="rect">
            <a:avLst/>
          </a:prstGeom>
        </p:spPr>
        <p:txBody>
          <a:bodyPr/>
          <a:lstStyle/>
          <a:p>
            <a:pPr algn="l"/>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Merci !</a:t>
            </a:r>
          </a:p>
        </p:txBody>
      </p:sp>
    </p:spTree>
    <p:extLst>
      <p:ext uri="{BB962C8B-B14F-4D97-AF65-F5344CB8AC3E}">
        <p14:creationId xmlns:p14="http://schemas.microsoft.com/office/powerpoint/2010/main" val="179924294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A75772B-28C3-43A0-879A-25C0416C03FD}"/>
              </a:ext>
            </a:extLst>
          </p:cNvPr>
          <p:cNvSpPr>
            <a:spLocks noGrp="1"/>
          </p:cNvSpPr>
          <p:nvPr>
            <p:ph type="body" sz="quarter" idx="10"/>
          </p:nvPr>
        </p:nvSpPr>
        <p:spPr>
          <a:xfrm>
            <a:off x="609600" y="1687124"/>
            <a:ext cx="10972800" cy="4176467"/>
          </a:xfrm>
        </p:spPr>
        <p:txBody>
          <a:bodyPr>
            <a:normAutofit fontScale="92500" lnSpcReduction="10000"/>
          </a:bodyPr>
          <a:lstStyle/>
          <a:p>
            <a:pPr marL="0" indent="0">
              <a:lnSpc>
                <a:spcPct val="100000"/>
              </a:lnSpc>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Ebola ou Marburg peut se propager par contact direct (par ex. à travers une éraflure de la peau ou les muqueuses des yeux, du nez ou de la bouche) avec </a:t>
            </a:r>
          </a:p>
          <a:p>
            <a:pPr>
              <a:lnSpc>
                <a:spcPct val="100000"/>
              </a:lnSpc>
            </a:pPr>
            <a:r>
              <a:rPr lang="fr-FR" sz="3000" b="0" i="0" u="none" strike="noStrike" cap="none" baseline="0" dirty="0">
                <a:solidFill>
                  <a:srgbClr val="0B40A5"/>
                </a:solidFill>
                <a:effectLst/>
                <a:uFill>
                  <a:solidFill>
                    <a:prstClr val="black">
                      <a:alpha val="0"/>
                    </a:prstClr>
                  </a:solidFill>
                </a:uFill>
                <a:latin typeface="Calibri"/>
                <a:ea typeface="Calibri"/>
                <a:cs typeface="Calibri"/>
              </a:rPr>
              <a:t>du sang ou des liquides organiques </a:t>
            </a:r>
          </a:p>
          <a:p>
            <a:pPr>
              <a:lnSpc>
                <a:spcPct val="100000"/>
              </a:lnSpc>
            </a:pPr>
            <a:r>
              <a:rPr lang="fr-FR" sz="3000" b="0" i="0" u="none" strike="noStrike" cap="none" baseline="0" dirty="0">
                <a:solidFill>
                  <a:srgbClr val="0B40A5"/>
                </a:solidFill>
                <a:effectLst/>
                <a:uFill>
                  <a:solidFill>
                    <a:prstClr val="black">
                      <a:alpha val="0"/>
                    </a:prstClr>
                  </a:solidFill>
                </a:uFill>
                <a:latin typeface="Calibri"/>
                <a:ea typeface="Calibri"/>
                <a:cs typeface="Calibri"/>
              </a:rPr>
              <a:t>des objets contaminés par du sang ou des liquides organiques</a:t>
            </a:r>
          </a:p>
          <a:p>
            <a:pPr>
              <a:lnSpc>
                <a:spcPct val="100000"/>
              </a:lnSpc>
            </a:pPr>
            <a:endParaRPr lang="en-US" sz="3200" dirty="0">
              <a:latin typeface="Calibri"/>
              <a:cs typeface="Calibri"/>
            </a:endParaRPr>
          </a:p>
          <a:p>
            <a:pPr marL="0" indent="0">
              <a:lnSpc>
                <a:spcPct val="100000"/>
              </a:lnSpc>
              <a:buNone/>
            </a:pPr>
            <a:r>
              <a:rPr lang="fr-FR" sz="3000" b="0" i="0" u="none" strike="noStrike" cap="none" baseline="0" dirty="0">
                <a:solidFill>
                  <a:srgbClr val="000000"/>
                </a:solidFill>
                <a:effectLst/>
                <a:uFill>
                  <a:solidFill>
                    <a:prstClr val="black">
                      <a:alpha val="0"/>
                    </a:prstClr>
                  </a:solidFill>
                </a:uFill>
                <a:latin typeface="Calibri"/>
                <a:ea typeface="Calibri"/>
                <a:cs typeface="Calibri"/>
              </a:rPr>
              <a:t>L’EPI </a:t>
            </a:r>
            <a:r>
              <a:rPr lang="fr-FR" sz="3000" b="0" i="0" u="none" strike="noStrike" cap="none" baseline="0" dirty="0">
                <a:solidFill>
                  <a:srgbClr val="1D1D1D"/>
                </a:solidFill>
                <a:effectLst/>
                <a:uFill>
                  <a:solidFill>
                    <a:prstClr val="black">
                      <a:alpha val="0"/>
                    </a:prstClr>
                  </a:solidFill>
                </a:uFill>
                <a:latin typeface="Calibri"/>
                <a:ea typeface="Calibri"/>
                <a:cs typeface="Calibri"/>
              </a:rPr>
              <a:t>sert de barrière pour protéger les yeux, le nez, la bouche, la peau et les vêtements de tout contact avec le liquide organique d’un patient, assurant ainsi votre sécurité et celle des personnes autour de vous.</a:t>
            </a:r>
          </a:p>
          <a:p>
            <a:pPr marL="0" indent="0">
              <a:buNone/>
            </a:pPr>
            <a:endParaRPr lang="en-US" sz="3200" dirty="0">
              <a:solidFill>
                <a:schemeClr val="tx1"/>
              </a:solidFill>
              <a:latin typeface="Calibri"/>
              <a:cs typeface="Calibri"/>
            </a:endParaRPr>
          </a:p>
          <a:p>
            <a:endParaRPr lang="en-US" dirty="0"/>
          </a:p>
        </p:txBody>
      </p:sp>
      <p:sp>
        <p:nvSpPr>
          <p:cNvPr id="9" name="Title 8">
            <a:extLst>
              <a:ext uri="{FF2B5EF4-FFF2-40B4-BE49-F238E27FC236}">
                <a16:creationId xmlns:a16="http://schemas.microsoft.com/office/drawing/2014/main" id="{7CF20234-6348-44D7-8AE9-955629B923B3}"/>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Pourquoi les EPI ?</a:t>
            </a:r>
          </a:p>
        </p:txBody>
      </p:sp>
    </p:spTree>
    <p:extLst>
      <p:ext uri="{BB962C8B-B14F-4D97-AF65-F5344CB8AC3E}">
        <p14:creationId xmlns:p14="http://schemas.microsoft.com/office/powerpoint/2010/main" val="17341372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D731A3-FF54-42A2-9E8D-DE7C703113A6}"/>
              </a:ext>
            </a:extLst>
          </p:cNvPr>
          <p:cNvSpPr>
            <a:spLocks noGrp="1"/>
          </p:cNvSpPr>
          <p:nvPr>
            <p:ph type="title"/>
          </p:nvPr>
        </p:nvSpPr>
        <p:spPr>
          <a:xfrm>
            <a:off x="413659" y="221651"/>
            <a:ext cx="11059884" cy="1162051"/>
          </a:xfrm>
          <a:prstGeom prst="rect">
            <a:avLst/>
          </a:prstGeom>
        </p:spPr>
        <p:txBody>
          <a:bodyPr vert="horz" lIns="91440" tIns="45720" rIns="91440" bIns="45720" rtlCol="0" anchor="b">
            <a:normAutofit/>
          </a:bodyPr>
          <a:lstStyle/>
          <a:p>
            <a:pPr algn="l"/>
            <a:r>
              <a:rPr lang="fr-FR" sz="4400" b="1" i="0" u="none" strike="noStrike" cap="none" baseline="0">
                <a:solidFill>
                  <a:srgbClr val="FFFFFF"/>
                </a:solidFill>
                <a:effectLst/>
                <a:uFill>
                  <a:solidFill>
                    <a:prstClr val="black">
                      <a:alpha val="0"/>
                    </a:prstClr>
                  </a:solidFill>
                </a:uFill>
                <a:latin typeface="Calibri Light" panose="020F0302020204030204"/>
                <a:ea typeface="Calibri Light"/>
                <a:cs typeface="Calibri Light"/>
              </a:rPr>
              <a:t>Discussion</a:t>
            </a:r>
          </a:p>
        </p:txBody>
      </p:sp>
      <p:sp>
        <p:nvSpPr>
          <p:cNvPr id="5" name="TextBox 4">
            <a:extLst>
              <a:ext uri="{FF2B5EF4-FFF2-40B4-BE49-F238E27FC236}">
                <a16:creationId xmlns:a16="http://schemas.microsoft.com/office/drawing/2014/main" id="{9747E300-8B85-43B8-8237-F0D7F15BCC92}"/>
              </a:ext>
            </a:extLst>
          </p:cNvPr>
          <p:cNvSpPr txBox="1"/>
          <p:nvPr/>
        </p:nvSpPr>
        <p:spPr>
          <a:xfrm>
            <a:off x="587829" y="2151727"/>
            <a:ext cx="6131902" cy="3505200"/>
          </a:xfrm>
          <a:prstGeom prst="rect">
            <a:avLst/>
          </a:prstGeom>
          <a:noFill/>
        </p:spPr>
        <p:txBody>
          <a:bodyPr wrap="square">
            <a:spAutoFit/>
          </a:bodyPr>
          <a:lstStyle/>
          <a:p>
            <a:r>
              <a:rPr lang="fr-FR" sz="3200" b="0" i="0" u="none" strike="noStrike" cap="none" baseline="0">
                <a:solidFill>
                  <a:srgbClr val="FFFFFF"/>
                </a:solidFill>
                <a:effectLst/>
                <a:uFill>
                  <a:solidFill>
                    <a:prstClr val="black">
                      <a:alpha val="0"/>
                    </a:prstClr>
                  </a:solidFill>
                </a:uFill>
                <a:latin typeface="Calibri"/>
                <a:ea typeface="Calibri"/>
                <a:cs typeface="Calibri"/>
              </a:rPr>
              <a:t>À partir de ce que vous savez déjà concernant l’utilisation de l’EPI, quelles recommandations donneriez-vous à cet homme en chemise rouge pour l’aider à mieux assurer sa propre protection et celle des autres ? </a:t>
            </a:r>
            <a:endParaRPr lang="en-US" sz="3200">
              <a:solidFill>
                <a:schemeClr val="bg2"/>
              </a:solidFill>
            </a:endParaRPr>
          </a:p>
        </p:txBody>
      </p:sp>
      <p:pic>
        <p:nvPicPr>
          <p:cNvPr id="6" name="Picture 5" descr="Deux hommes assis dehors. L’un porte un masque et des gants et parle au téléphone portable.">
            <a:extLst>
              <a:ext uri="{FF2B5EF4-FFF2-40B4-BE49-F238E27FC236}">
                <a16:creationId xmlns:a16="http://schemas.microsoft.com/office/drawing/2014/main" id="{D8F87930-DDFF-4589-92A9-6367D2656D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1229" y="1190499"/>
            <a:ext cx="3923104" cy="4794069"/>
          </a:xfrm>
          <a:prstGeom prst="rect">
            <a:avLst/>
          </a:prstGeom>
          <a:ln w="25400">
            <a:solidFill>
              <a:srgbClr val="7030A0"/>
            </a:solidFill>
          </a:ln>
        </p:spPr>
      </p:pic>
    </p:spTree>
    <p:extLst>
      <p:ext uri="{BB962C8B-B14F-4D97-AF65-F5344CB8AC3E}">
        <p14:creationId xmlns:p14="http://schemas.microsoft.com/office/powerpoint/2010/main" val="164828435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D0282-54FC-ED42-5FDC-1ED04ADBD02D}"/>
              </a:ext>
            </a:extLst>
          </p:cNvPr>
          <p:cNvSpPr>
            <a:spLocks noGrp="1"/>
          </p:cNvSpPr>
          <p:nvPr>
            <p:ph type="title"/>
          </p:nvPr>
        </p:nvSpPr>
        <p:spPr>
          <a:xfrm>
            <a:off x="609600" y="-1143000"/>
            <a:ext cx="10972800" cy="1143000"/>
          </a:xfrm>
        </p:spPr>
        <p:txBody>
          <a:bodyPr anchor="b" anchorCtr="0"/>
          <a:lstStyle/>
          <a:p>
            <a:r>
              <a:rPr lang="fr-FR" sz="3733" b="1" i="0" u="none" strike="noStrike" cap="none" baseline="0">
                <a:solidFill>
                  <a:srgbClr val="005DAB"/>
                </a:solidFill>
                <a:effectLst/>
                <a:uFill>
                  <a:solidFill>
                    <a:prstClr val="black">
                      <a:alpha val="0"/>
                    </a:prstClr>
                  </a:solidFill>
                </a:uFill>
                <a:latin typeface="Calibri"/>
                <a:ea typeface="Calibri"/>
                <a:cs typeface="Calibri"/>
              </a:rPr>
              <a:t>Points clés sur l’EPI</a:t>
            </a:r>
          </a:p>
        </p:txBody>
      </p:sp>
      <p:sp>
        <p:nvSpPr>
          <p:cNvPr id="3" name="Content Placeholder 2">
            <a:extLst>
              <a:ext uri="{FF2B5EF4-FFF2-40B4-BE49-F238E27FC236}">
                <a16:creationId xmlns:a16="http://schemas.microsoft.com/office/drawing/2014/main" id="{65908BB6-79F8-54B4-EDB1-D7F9B6BBDC51}"/>
              </a:ext>
            </a:extLst>
          </p:cNvPr>
          <p:cNvSpPr>
            <a:spLocks noGrp="1"/>
          </p:cNvSpPr>
          <p:nvPr>
            <p:ph type="body" sz="quarter" idx="10"/>
          </p:nvPr>
        </p:nvSpPr>
        <p:spPr/>
        <p:txBody>
          <a:bodyPr/>
          <a:lstStyle/>
          <a:p>
            <a:pPr marL="0" indent="0">
              <a:spcBef>
                <a:spcPts val="1800"/>
              </a:spcBef>
              <a:buNone/>
            </a:pPr>
            <a:r>
              <a:rPr lang="fr-FR" sz="3400" b="0" i="0" u="none" strike="noStrike" cap="none" baseline="0">
                <a:solidFill>
                  <a:srgbClr val="1D1D1D"/>
                </a:solidFill>
                <a:effectLst/>
                <a:uFill>
                  <a:solidFill>
                    <a:prstClr val="black">
                      <a:alpha val="0"/>
                    </a:prstClr>
                  </a:solidFill>
                </a:uFill>
                <a:latin typeface="Calibri"/>
                <a:ea typeface="Calibri"/>
                <a:cs typeface="Calibri"/>
              </a:rPr>
              <a:t>L’EPI peut vous protéger contre les infections, mais…</a:t>
            </a:r>
          </a:p>
          <a:p>
            <a:pPr marL="0" indent="0">
              <a:spcBef>
                <a:spcPts val="1800"/>
              </a:spcBef>
              <a:buNone/>
            </a:pPr>
            <a:r>
              <a:rPr lang="fr-FR" sz="3400" b="1" i="0" u="none" strike="noStrike" cap="none" baseline="0">
                <a:solidFill>
                  <a:srgbClr val="0B40A5"/>
                </a:solidFill>
                <a:effectLst/>
                <a:uFill>
                  <a:solidFill>
                    <a:prstClr val="black">
                      <a:alpha val="0"/>
                    </a:prstClr>
                  </a:solidFill>
                </a:uFill>
                <a:latin typeface="Calibri"/>
                <a:ea typeface="Calibri"/>
                <a:cs typeface="Calibri"/>
              </a:rPr>
              <a:t>Les EPI ne fonctionnent que s’ils sont utilisés correctement à chaque fois.</a:t>
            </a:r>
          </a:p>
          <a:p>
            <a:pPr marL="0" indent="0">
              <a:spcBef>
                <a:spcPts val="1800"/>
              </a:spcBef>
              <a:buNone/>
            </a:pPr>
            <a:endParaRPr lang="en-US" sz="3400"/>
          </a:p>
        </p:txBody>
      </p:sp>
    </p:spTree>
    <p:extLst>
      <p:ext uri="{BB962C8B-B14F-4D97-AF65-F5344CB8AC3E}">
        <p14:creationId xmlns:p14="http://schemas.microsoft.com/office/powerpoint/2010/main" val="261260538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Définition : enfiler et retirer</a:t>
            </a:r>
          </a:p>
        </p:txBody>
      </p:sp>
      <p:sp>
        <p:nvSpPr>
          <p:cNvPr id="6" name="Text Placeholder 2">
            <a:extLst>
              <a:ext uri="{FF2B5EF4-FFF2-40B4-BE49-F238E27FC236}">
                <a16:creationId xmlns:a16="http://schemas.microsoft.com/office/drawing/2014/main" id="{4081F775-C2F9-4ECB-A747-3D507F0CECA7}"/>
              </a:ext>
            </a:extLst>
          </p:cNvPr>
          <p:cNvSpPr>
            <a:spLocks noGrp="1"/>
          </p:cNvSpPr>
          <p:nvPr>
            <p:ph type="body" sz="quarter" idx="10"/>
          </p:nvPr>
        </p:nvSpPr>
        <p:spPr>
          <a:xfrm>
            <a:off x="609600" y="1824284"/>
            <a:ext cx="5575300" cy="4176467"/>
          </a:xfrm>
        </p:spPr>
        <p:txBody>
          <a:bodyPr/>
          <a:lstStyle/>
          <a:p>
            <a:pPr marL="0" indent="0">
              <a:buNone/>
            </a:pPr>
            <a:r>
              <a:rPr lang="fr-FR" sz="3200" b="1" i="0" u="none" strike="noStrike" cap="none" baseline="0">
                <a:solidFill>
                  <a:srgbClr val="0B40A5"/>
                </a:solidFill>
                <a:effectLst/>
                <a:uFill>
                  <a:solidFill>
                    <a:prstClr val="black">
                      <a:alpha val="0"/>
                    </a:prstClr>
                  </a:solidFill>
                </a:uFill>
                <a:latin typeface="Calibri"/>
                <a:ea typeface="Calibri"/>
                <a:cs typeface="Calibri"/>
              </a:rPr>
              <a:t>Enfiler</a:t>
            </a:r>
            <a:r>
              <a:rPr lang="fr-FR" sz="3200" b="0" i="0" u="none" strike="noStrike" cap="none" baseline="0">
                <a:solidFill>
                  <a:srgbClr val="0F56DC"/>
                </a:solidFill>
                <a:effectLst/>
                <a:uFill>
                  <a:solidFill>
                    <a:prstClr val="black">
                      <a:alpha val="0"/>
                    </a:prstClr>
                  </a:solidFill>
                </a:uFill>
                <a:latin typeface="Calibri"/>
                <a:ea typeface="Calibri"/>
                <a:cs typeface="Calibri"/>
              </a:rPr>
              <a:t> </a:t>
            </a:r>
            <a:r>
              <a:rPr lang="fr-FR" sz="3200" b="0" i="0" u="none" strike="noStrike" cap="none" baseline="0">
                <a:solidFill>
                  <a:srgbClr val="000000"/>
                </a:solidFill>
                <a:effectLst/>
                <a:uFill>
                  <a:solidFill>
                    <a:prstClr val="black">
                      <a:alpha val="0"/>
                    </a:prstClr>
                  </a:solidFill>
                </a:uFill>
                <a:latin typeface="Calibri"/>
                <a:ea typeface="Calibri"/>
                <a:cs typeface="Calibri"/>
              </a:rPr>
              <a:t>= mettre un vêtement</a:t>
            </a:r>
          </a:p>
          <a:p>
            <a:pPr marL="0" indent="0">
              <a:buNone/>
            </a:pPr>
            <a:endParaRPr lang="en-US" sz="3200">
              <a:solidFill>
                <a:schemeClr val="tx1"/>
              </a:solidFill>
              <a:latin typeface="Calibri"/>
              <a:cs typeface="Calibri"/>
            </a:endParaRPr>
          </a:p>
          <a:p>
            <a:pPr marL="0" indent="0">
              <a:buNone/>
            </a:pPr>
            <a:r>
              <a:rPr lang="fr-FR" sz="3200" b="1" i="0" u="none" strike="noStrike" cap="none" baseline="0">
                <a:solidFill>
                  <a:srgbClr val="0B40A5"/>
                </a:solidFill>
                <a:effectLst/>
                <a:uFill>
                  <a:solidFill>
                    <a:prstClr val="black">
                      <a:alpha val="0"/>
                    </a:prstClr>
                  </a:solidFill>
                </a:uFill>
                <a:latin typeface="Calibri"/>
                <a:ea typeface="Calibri"/>
                <a:cs typeface="Calibri"/>
              </a:rPr>
              <a:t>Retrait</a:t>
            </a:r>
            <a:r>
              <a:rPr lang="fr-FR" sz="3200" b="0" i="0" u="none" strike="noStrike" cap="none" baseline="0">
                <a:solidFill>
                  <a:srgbClr val="0F56DC"/>
                </a:solidFill>
                <a:effectLst/>
                <a:uFill>
                  <a:solidFill>
                    <a:prstClr val="black">
                      <a:alpha val="0"/>
                    </a:prstClr>
                  </a:solidFill>
                </a:uFill>
                <a:latin typeface="Calibri"/>
                <a:ea typeface="Calibri"/>
                <a:cs typeface="Calibri"/>
              </a:rPr>
              <a:t> </a:t>
            </a:r>
            <a:r>
              <a:rPr lang="fr-FR" sz="3200" b="0" i="0" u="none" strike="noStrike" cap="none" baseline="0">
                <a:solidFill>
                  <a:srgbClr val="000000"/>
                </a:solidFill>
                <a:effectLst/>
                <a:uFill>
                  <a:solidFill>
                    <a:prstClr val="black">
                      <a:alpha val="0"/>
                    </a:prstClr>
                  </a:solidFill>
                </a:uFill>
                <a:latin typeface="Calibri"/>
                <a:ea typeface="Calibri"/>
                <a:cs typeface="Calibri"/>
              </a:rPr>
              <a:t>= retirer un vêtement</a:t>
            </a:r>
          </a:p>
          <a:p>
            <a:pPr marL="0" indent="0">
              <a:buNone/>
            </a:pPr>
            <a:endParaRPr lang="en-US" sz="2800">
              <a:solidFill>
                <a:schemeClr val="tx1"/>
              </a:solidFill>
              <a:latin typeface="Calibri"/>
              <a:cs typeface="Calibri"/>
            </a:endParaRPr>
          </a:p>
          <a:p>
            <a:pPr marL="342265" indent="-342265"/>
            <a:endParaRPr lang="en-US">
              <a:solidFill>
                <a:schemeClr val="accent4">
                  <a:lumMod val="50000"/>
                </a:schemeClr>
              </a:solidFill>
              <a:cs typeface="Calibri" panose="020F0502020204030204" pitchFamily="34" charset="0"/>
            </a:endParaRPr>
          </a:p>
          <a:p>
            <a:pPr marL="342265" indent="-342265"/>
            <a:endParaRPr lang="en-US">
              <a:solidFill>
                <a:schemeClr val="accent4">
                  <a:lumMod val="50000"/>
                </a:schemeClr>
              </a:solidFill>
              <a:cs typeface="Calibri" panose="020F0502020204030204" pitchFamily="34" charset="0"/>
            </a:endParaRPr>
          </a:p>
        </p:txBody>
      </p:sp>
      <p:pic>
        <p:nvPicPr>
          <p:cNvPr id="1028" name="Picture 4" descr="Un groupe de personnes dans un hôpital, vêtues de blouses, de masques et de coiffes, commence à retirer ses blouses. Une personne située à l’avant du groupe porte une tenue médicale et montre comment retirer la blouse.">
            <a:extLst>
              <a:ext uri="{FF2B5EF4-FFF2-40B4-BE49-F238E27FC236}">
                <a16:creationId xmlns:a16="http://schemas.microsoft.com/office/drawing/2014/main" id="{40451288-616C-8D22-452B-5C1A7EA3705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96050" y="1581414"/>
            <a:ext cx="4932155" cy="34877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4B40E3D-56DD-C3AA-E124-7AD37DCCCBA3}"/>
              </a:ext>
            </a:extLst>
          </p:cNvPr>
          <p:cNvSpPr txBox="1"/>
          <p:nvPr/>
        </p:nvSpPr>
        <p:spPr>
          <a:xfrm>
            <a:off x="5958577" y="5079038"/>
            <a:ext cx="6007100" cy="304800"/>
          </a:xfrm>
          <a:prstGeom prst="rect">
            <a:avLst/>
          </a:prstGeom>
          <a:noFill/>
        </p:spPr>
        <p:txBody>
          <a:bodyPr wrap="square">
            <a:spAutoFit/>
          </a:bodyPr>
          <a:lstStyle/>
          <a:p>
            <a:pPr algn="ctr"/>
            <a:r>
              <a:rPr lang="fr-FR" sz="1400" b="0" i="0" u="none" strike="noStrike" cap="none" baseline="0">
                <a:solidFill>
                  <a:srgbClr val="0F56DC"/>
                </a:solidFill>
                <a:effectLst/>
                <a:uFill>
                  <a:solidFill>
                    <a:prstClr val="black">
                      <a:alpha val="0"/>
                    </a:prstClr>
                  </a:solidFill>
                </a:uFill>
                <a:latin typeface="Myriad Web Pro"/>
                <a:ea typeface="Myriad Web Pro"/>
                <a:cs typeface="Myriad Web Pro"/>
              </a:rPr>
              <a:t>https://phil.cdc.gov//PHIL_Images/18351/18351_lores.jpg</a:t>
            </a:r>
          </a:p>
        </p:txBody>
      </p:sp>
    </p:spTree>
    <p:extLst>
      <p:ext uri="{BB962C8B-B14F-4D97-AF65-F5344CB8AC3E}">
        <p14:creationId xmlns:p14="http://schemas.microsoft.com/office/powerpoint/2010/main" val="294865678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A62067-13A7-CBC3-1731-AEC570D613A4}"/>
              </a:ext>
              <a:ext uri="{C183D7F6-B498-43B3-948B-1728B52AA6E4}">
                <adec:decorative xmlns:adec="http://schemas.microsoft.com/office/drawing/2017/decorative" val="1"/>
              </a:ext>
            </a:extLst>
          </p:cNvPr>
          <p:cNvSpPr/>
          <p:nvPr/>
        </p:nvSpPr>
        <p:spPr>
          <a:xfrm>
            <a:off x="-1" y="1"/>
            <a:ext cx="4885151" cy="6739002"/>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347912-DCBB-4C87-8FF4-AE3BD560F5F7}"/>
              </a:ext>
            </a:extLst>
          </p:cNvPr>
          <p:cNvSpPr>
            <a:spLocks noGrp="1"/>
          </p:cNvSpPr>
          <p:nvPr>
            <p:ph type="title"/>
          </p:nvPr>
        </p:nvSpPr>
        <p:spPr>
          <a:xfrm>
            <a:off x="475989" y="1478071"/>
            <a:ext cx="3970750" cy="2758952"/>
          </a:xfrm>
        </p:spPr>
        <p:txBody>
          <a:bodyPr vert="horz" lIns="91440" tIns="45720" rIns="91440" bIns="45720" rtlCol="0" anchor="b">
            <a:normAutofit/>
          </a:bodyPr>
          <a:lstStyle/>
          <a:p>
            <a:pPr>
              <a:lnSpc>
                <a:spcPct val="90000"/>
              </a:lnSpc>
            </a:pPr>
            <a:r>
              <a:rPr lang="fr-FR" sz="3400" b="1" i="0" u="none" strike="noStrike" cap="none" baseline="0">
                <a:solidFill>
                  <a:srgbClr val="FFFFFF"/>
                </a:solidFill>
                <a:effectLst/>
                <a:uFill>
                  <a:solidFill>
                    <a:prstClr val="black">
                      <a:alpha val="0"/>
                    </a:prstClr>
                  </a:solidFill>
                </a:uFill>
                <a:latin typeface="Myriad Web Pro"/>
                <a:ea typeface="Myriad Web Pro"/>
                <a:cs typeface="Myriad Web Pro"/>
              </a:rPr>
              <a:t>Vidéos </a:t>
            </a:r>
            <a:br>
              <a:rPr sz="3400"/>
            </a:br>
            <a:r>
              <a:rPr lang="fr-FR" sz="3400" b="1" i="0" u="none" strike="noStrike" cap="none" baseline="0">
                <a:solidFill>
                  <a:srgbClr val="FFFFFF"/>
                </a:solidFill>
                <a:effectLst/>
                <a:uFill>
                  <a:solidFill>
                    <a:prstClr val="black">
                      <a:alpha val="0"/>
                    </a:prstClr>
                  </a:solidFill>
                </a:uFill>
                <a:latin typeface="Myriad Web Pro"/>
                <a:ea typeface="Myriad Web Pro"/>
                <a:cs typeface="Myriad Web Pro"/>
              </a:rPr>
              <a:t>sur le port et le retrait des EPI</a:t>
            </a:r>
            <a:br>
              <a:rPr sz="3400"/>
            </a:br>
            <a:endParaRPr lang="en-US" sz="3400" b="0" kern="1200">
              <a:solidFill>
                <a:schemeClr val="bg2"/>
              </a:solidFill>
              <a:latin typeface="+mj-lt"/>
              <a:ea typeface="+mj-ea"/>
              <a:cs typeface="+mj-cs"/>
            </a:endParaRPr>
          </a:p>
        </p:txBody>
      </p:sp>
      <p:sp>
        <p:nvSpPr>
          <p:cNvPr id="3" name="Text Placeholder 2">
            <a:extLst>
              <a:ext uri="{FF2B5EF4-FFF2-40B4-BE49-F238E27FC236}">
                <a16:creationId xmlns:a16="http://schemas.microsoft.com/office/drawing/2014/main" id="{96072F20-1366-4194-9DFE-5F2AEE59AC15}"/>
              </a:ext>
            </a:extLst>
          </p:cNvPr>
          <p:cNvSpPr>
            <a:spLocks noGrp="1"/>
          </p:cNvSpPr>
          <p:nvPr>
            <p:ph type="body" sz="quarter" idx="10"/>
          </p:nvPr>
        </p:nvSpPr>
        <p:spPr>
          <a:xfrm>
            <a:off x="5724394" y="526094"/>
            <a:ext cx="5858005" cy="5474658"/>
          </a:xfrm>
        </p:spPr>
        <p:txBody>
          <a:bodyPr vert="horz" lIns="91440" tIns="45720" rIns="91440" bIns="45720" rtlCol="0" anchor="ctr">
            <a:normAutofit/>
          </a:bodyPr>
          <a:lstStyle/>
          <a:p>
            <a:pPr marL="114291" indent="0">
              <a:buNone/>
            </a:pPr>
            <a:r>
              <a:rPr lang="fr-FR" sz="2800" b="0" i="0" u="none" strike="noStrike" cap="none" baseline="0">
                <a:solidFill>
                  <a:srgbClr val="000000"/>
                </a:solidFill>
                <a:effectLst/>
                <a:uFill>
                  <a:solidFill>
                    <a:prstClr val="black">
                      <a:alpha val="0"/>
                    </a:prstClr>
                  </a:solidFill>
                </a:uFill>
                <a:latin typeface="Calibri"/>
                <a:ea typeface="Calibri"/>
                <a:cs typeface="Calibri"/>
              </a:rPr>
              <a:t>La manière exacte d’enfiler et de retirer l’EPI dépend des articles d’EPI spécifiques disponibles.</a:t>
            </a:r>
          </a:p>
          <a:p>
            <a:pPr marL="114291" indent="0">
              <a:buNone/>
            </a:pPr>
            <a:endParaRPr lang="en-US" sz="2800">
              <a:solidFill>
                <a:srgbClr val="000000"/>
              </a:solidFill>
            </a:endParaRPr>
          </a:p>
          <a:p>
            <a:pPr marL="114291" indent="0">
              <a:buNone/>
            </a:pPr>
            <a:r>
              <a:rPr lang="fr-FR" sz="2800" b="0" i="0" u="none" strike="noStrike" cap="none" baseline="0">
                <a:solidFill>
                  <a:srgbClr val="000000"/>
                </a:solidFill>
                <a:effectLst/>
                <a:uFill>
                  <a:solidFill>
                    <a:prstClr val="black">
                      <a:alpha val="0"/>
                    </a:prstClr>
                  </a:solidFill>
                </a:uFill>
                <a:latin typeface="Calibri"/>
                <a:ea typeface="Calibri"/>
                <a:cs typeface="Calibri"/>
              </a:rPr>
              <a:t>Le lien ci-dessous propose des vidéos sur l’enfilage et le retrait :</a:t>
            </a:r>
            <a:endParaRPr lang="en-US" sz="2400">
              <a:solidFill>
                <a:schemeClr val="tx1"/>
              </a:solidFill>
            </a:endParaRPr>
          </a:p>
          <a:p>
            <a:pPr marL="114291" indent="0">
              <a:buNone/>
            </a:pPr>
            <a:r>
              <a:rPr lang="fr-FR" sz="2400" b="0" i="0" u="none" strike="noStrike" cap="none" baseline="0">
                <a:solidFill>
                  <a:srgbClr val="0F56DC"/>
                </a:solidFill>
                <a:effectLst/>
                <a:uFill>
                  <a:solidFill>
                    <a:prstClr val="black">
                      <a:alpha val="0"/>
                    </a:prstClr>
                  </a:solidFill>
                </a:uFill>
                <a:latin typeface="Calibri"/>
                <a:ea typeface="Calibri"/>
                <a:cs typeface="Calibri"/>
                <a:hlinkClick r:id="rId3" history="0"/>
              </a:rPr>
              <a:t>https://www.cdc.gov/vhf/ebola/hcp/ppe-training/index.html</a:t>
            </a:r>
            <a:endParaRPr lang="en-US" sz="2400">
              <a:solidFill>
                <a:schemeClr val="tx1"/>
              </a:solidFill>
            </a:endParaRPr>
          </a:p>
          <a:p>
            <a:pPr indent="-228600">
              <a:buFont typeface="Arial" panose="020B0604020202020204" pitchFamily="34" charset="0"/>
              <a:buChar char="•"/>
            </a:pPr>
            <a:endParaRPr lang="en-US">
              <a:solidFill>
                <a:schemeClr val="tx1"/>
              </a:solidFill>
            </a:endParaRPr>
          </a:p>
          <a:p>
            <a:pPr indent="-228600">
              <a:buFont typeface="Arial" panose="020B0604020202020204" pitchFamily="34" charset="0"/>
              <a:buChar char="•"/>
            </a:pPr>
            <a:endParaRPr lang="en-US">
              <a:solidFill>
                <a:schemeClr val="tx1"/>
              </a:solidFill>
            </a:endParaRPr>
          </a:p>
        </p:txBody>
      </p:sp>
    </p:spTree>
    <p:extLst>
      <p:ext uri="{BB962C8B-B14F-4D97-AF65-F5344CB8AC3E}">
        <p14:creationId xmlns:p14="http://schemas.microsoft.com/office/powerpoint/2010/main" val="353097312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967331"/>
          </a:xfrm>
        </p:spPr>
        <p:txBody>
          <a:bodyPr/>
          <a:lstStyle/>
          <a:p>
            <a:r>
              <a:rPr lang="fr-FR" sz="4000"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Enfiler l’EPI : remarques</a:t>
            </a:r>
            <a:endParaRPr lang="en-US" sz="4000">
              <a:solidFill>
                <a:schemeClr val="accent5">
                  <a:lumMod val="75000"/>
                </a:schemeClr>
              </a:solidFill>
              <a:latin typeface="Calibri Light" panose="020F0302020204030204" pitchFamily="34" charset="0"/>
              <a:cs typeface="Calibri Light" panose="020F0302020204030204" pitchFamily="34" charset="0"/>
            </a:endParaRPr>
          </a:p>
        </p:txBody>
      </p:sp>
      <p:sp>
        <p:nvSpPr>
          <p:cNvPr id="3" name="Text Placeholder 2"/>
          <p:cNvSpPr>
            <a:spLocks noGrp="1"/>
          </p:cNvSpPr>
          <p:nvPr>
            <p:ph type="body" sz="quarter" idx="10"/>
          </p:nvPr>
        </p:nvSpPr>
        <p:spPr>
          <a:xfrm>
            <a:off x="598227" y="1439563"/>
            <a:ext cx="5486400" cy="4176467"/>
          </a:xfrm>
        </p:spPr>
        <p:txBody>
          <a:bodyPr>
            <a:normAutofit/>
          </a:bodyPr>
          <a:lstStyle/>
          <a:p>
            <a:pPr marL="342265" indent="-342265"/>
            <a:r>
              <a:rPr lang="fr-FR" sz="2000" b="1" i="0" u="none" strike="noStrike" cap="none" baseline="0" dirty="0">
                <a:solidFill>
                  <a:srgbClr val="000000"/>
                </a:solidFill>
                <a:effectLst/>
                <a:uFill>
                  <a:solidFill>
                    <a:prstClr val="black">
                      <a:alpha val="0"/>
                    </a:prstClr>
                  </a:solidFill>
                </a:uFill>
                <a:latin typeface="Calibri"/>
                <a:ea typeface="Calibri"/>
                <a:cs typeface="Calibri"/>
              </a:rPr>
              <a:t>Avant d’enfiler un EPI</a:t>
            </a:r>
            <a:endParaRPr lang="en-US" sz="2400" dirty="0">
              <a:solidFill>
                <a:srgbClr val="000000"/>
              </a:solidFill>
            </a:endParaRPr>
          </a:p>
          <a:p>
            <a:pPr marL="742315" lvl="1" indent="-285115"/>
            <a:r>
              <a:rPr lang="fr-FR" sz="2000" b="0" i="0" u="none" strike="noStrike" cap="none" baseline="0" dirty="0">
                <a:solidFill>
                  <a:srgbClr val="000000"/>
                </a:solidFill>
                <a:effectLst/>
                <a:uFill>
                  <a:solidFill>
                    <a:prstClr val="black">
                      <a:alpha val="0"/>
                    </a:prstClr>
                  </a:solidFill>
                </a:uFill>
                <a:latin typeface="Calibri"/>
                <a:ea typeface="Calibri"/>
                <a:cs typeface="Calibri"/>
              </a:rPr>
              <a:t>Porter des vêtements spécialisés ou des vêtements qui peuvent être remplacés ou lavés (par ex. des blouses)</a:t>
            </a:r>
          </a:p>
          <a:p>
            <a:pPr marL="742315" lvl="1" indent="-285115"/>
            <a:r>
              <a:rPr lang="fr-FR" sz="2000" b="0" i="0" u="none" strike="noStrike" cap="none" baseline="0" dirty="0">
                <a:solidFill>
                  <a:srgbClr val="000000"/>
                </a:solidFill>
                <a:effectLst/>
                <a:uFill>
                  <a:solidFill>
                    <a:prstClr val="black">
                      <a:alpha val="0"/>
                    </a:prstClr>
                  </a:solidFill>
                </a:uFill>
                <a:latin typeface="Calibri"/>
                <a:ea typeface="Calibri"/>
                <a:cs typeface="Calibri"/>
              </a:rPr>
              <a:t>Enlever les bijoux et les accessoires</a:t>
            </a:r>
          </a:p>
          <a:p>
            <a:pPr marL="742315" lvl="1" indent="-285115"/>
            <a:r>
              <a:rPr lang="fr-FR" sz="2000" b="0" i="0" u="none" strike="noStrike" cap="none" baseline="0" dirty="0">
                <a:solidFill>
                  <a:srgbClr val="000000"/>
                </a:solidFill>
                <a:effectLst/>
                <a:uFill>
                  <a:solidFill>
                    <a:prstClr val="black">
                      <a:alpha val="0"/>
                    </a:prstClr>
                  </a:solidFill>
                </a:uFill>
                <a:latin typeface="Calibri"/>
                <a:ea typeface="Calibri"/>
                <a:cs typeface="Calibri"/>
              </a:rPr>
              <a:t>Se laver les mains</a:t>
            </a:r>
          </a:p>
          <a:p>
            <a:pPr marL="742315" lvl="1" indent="-285115"/>
            <a:r>
              <a:rPr lang="fr-FR" sz="2000" b="0" i="0" u="none" strike="noStrike" cap="none" baseline="0" dirty="0">
                <a:solidFill>
                  <a:srgbClr val="000000"/>
                </a:solidFill>
                <a:effectLst/>
                <a:uFill>
                  <a:solidFill>
                    <a:prstClr val="black">
                      <a:alpha val="0"/>
                    </a:prstClr>
                  </a:solidFill>
                </a:uFill>
                <a:latin typeface="Calibri"/>
                <a:ea typeface="Calibri"/>
                <a:cs typeface="Calibri"/>
              </a:rPr>
              <a:t>S’assurer que les EPI ne présentent pas de déchirures ou d’autres dommages susceptibles d’en réduire l’efficacité</a:t>
            </a:r>
          </a:p>
          <a:p>
            <a:pPr marL="342265" indent="-342265"/>
            <a:endParaRPr lang="en-US" sz="2000" dirty="0">
              <a:solidFill>
                <a:schemeClr val="accent4">
                  <a:lumMod val="50000"/>
                </a:schemeClr>
              </a:solidFill>
              <a:latin typeface="Calibri"/>
              <a:cs typeface="Calibri"/>
            </a:endParaRPr>
          </a:p>
          <a:p>
            <a:pPr marL="342265" indent="-342265"/>
            <a:endParaRPr lang="en-US" sz="2000" dirty="0">
              <a:solidFill>
                <a:schemeClr val="accent4">
                  <a:lumMod val="50000"/>
                </a:schemeClr>
              </a:solidFill>
              <a:latin typeface="Calibri"/>
              <a:cs typeface="Calibri"/>
            </a:endParaRPr>
          </a:p>
          <a:p>
            <a:pPr marL="0" indent="0">
              <a:buNone/>
            </a:pPr>
            <a:endParaRPr lang="en-US" sz="2000" dirty="0">
              <a:solidFill>
                <a:schemeClr val="accent4">
                  <a:lumMod val="50000"/>
                </a:schemeClr>
              </a:solidFill>
              <a:latin typeface="Calibri"/>
              <a:cs typeface="Calibri"/>
            </a:endParaRPr>
          </a:p>
        </p:txBody>
      </p:sp>
      <p:pic>
        <p:nvPicPr>
          <p:cNvPr id="7" name="Picture 6" descr="Une image de mains en train d’être lavées sous l’eau et, à côté, une image montrant une main qui dépose du gel hydroalcoolique dans la paume de l’autre main.">
            <a:extLst>
              <a:ext uri="{FF2B5EF4-FFF2-40B4-BE49-F238E27FC236}">
                <a16:creationId xmlns:a16="http://schemas.microsoft.com/office/drawing/2014/main" id="{7943E270-3C1A-4484-8E35-CC1137B06EAD}"/>
              </a:ext>
            </a:extLst>
          </p:cNvPr>
          <p:cNvPicPr>
            <a:picLocks noChangeAspect="1"/>
          </p:cNvPicPr>
          <p:nvPr/>
        </p:nvPicPr>
        <p:blipFill>
          <a:blip r:embed="rId3"/>
          <a:stretch>
            <a:fillRect/>
          </a:stretch>
        </p:blipFill>
        <p:spPr>
          <a:xfrm>
            <a:off x="7035791" y="2037079"/>
            <a:ext cx="3026728" cy="1212601"/>
          </a:xfrm>
          <a:prstGeom prst="rect">
            <a:avLst/>
          </a:prstGeom>
        </p:spPr>
      </p:pic>
      <p:sp>
        <p:nvSpPr>
          <p:cNvPr id="4" name="Rectangle 3"/>
          <p:cNvSpPr/>
          <p:nvPr/>
        </p:nvSpPr>
        <p:spPr>
          <a:xfrm>
            <a:off x="8366375" y="2298394"/>
            <a:ext cx="346897" cy="246278"/>
          </a:xfrm>
          <a:prstGeom prst="rect">
            <a:avLst/>
          </a:prstGeom>
          <a:solidFill>
            <a:schemeClr val="bg2"/>
          </a:solidFill>
        </p:spPr>
        <p:txBody>
          <a:bodyPr wrap="none" lIns="36000" tIns="0" rIns="36000" bIns="0">
            <a:spAutoFit/>
          </a:bodyPr>
          <a:lstStyle/>
          <a:p>
            <a:pPr algn="ctr"/>
            <a:r>
              <a:rPr lang="fr-FR" sz="1600" b="1" i="0" u="none" strike="noStrike" cap="none" baseline="0">
                <a:solidFill>
                  <a:srgbClr val="005DAB"/>
                </a:solidFill>
                <a:effectLst/>
                <a:uFill>
                  <a:solidFill>
                    <a:prstClr val="black">
                      <a:alpha val="0"/>
                    </a:prstClr>
                  </a:solidFill>
                </a:uFill>
                <a:latin typeface="Calibri"/>
                <a:ea typeface="Calibri"/>
                <a:cs typeface="Calibri"/>
              </a:rPr>
              <a:t>OU</a:t>
            </a:r>
            <a:endParaRPr lang="en-US" sz="1600" b="1">
              <a:solidFill>
                <a:srgbClr val="005DAB"/>
              </a:solidFill>
            </a:endParaRPr>
          </a:p>
        </p:txBody>
      </p:sp>
      <p:sp>
        <p:nvSpPr>
          <p:cNvPr id="9" name="Rectangle 8">
            <a:extLst>
              <a:ext uri="{FF2B5EF4-FFF2-40B4-BE49-F238E27FC236}">
                <a16:creationId xmlns:a16="http://schemas.microsoft.com/office/drawing/2014/main" id="{DDDE285A-A4DB-4FA6-87BD-E376636E555A}"/>
              </a:ext>
            </a:extLst>
          </p:cNvPr>
          <p:cNvSpPr/>
          <p:nvPr/>
        </p:nvSpPr>
        <p:spPr>
          <a:xfrm>
            <a:off x="632348" y="5100060"/>
            <a:ext cx="5475027" cy="1169551"/>
          </a:xfrm>
          <a:prstGeom prst="rect">
            <a:avLst/>
          </a:prstGeom>
        </p:spPr>
        <p:txBody>
          <a:bodyPr wrap="square">
            <a:spAutoFit/>
          </a:bodyPr>
          <a:lstStyle/>
          <a:p>
            <a:pPr marL="342900" indent="-342900">
              <a:buClr>
                <a:schemeClr val="accent2">
                  <a:lumMod val="60000"/>
                  <a:lumOff val="40000"/>
                </a:schemeClr>
              </a:buClr>
              <a:buFont typeface="Arial" panose="020B0604020202020204" pitchFamily="34" charset="0"/>
              <a:buChar char="•"/>
            </a:pPr>
            <a:r>
              <a:rPr lang="fr-FR" sz="2000" b="1" i="0" u="none" strike="noStrike" cap="none" baseline="0" dirty="0">
                <a:solidFill>
                  <a:srgbClr val="000000"/>
                </a:solidFill>
                <a:effectLst/>
                <a:uFill>
                  <a:solidFill>
                    <a:prstClr val="black">
                      <a:alpha val="0"/>
                    </a:prstClr>
                  </a:solidFill>
                </a:uFill>
                <a:latin typeface="Calibri"/>
                <a:ea typeface="Calibri"/>
                <a:cs typeface="Calibri"/>
              </a:rPr>
              <a:t>Enfiler une blouse</a:t>
            </a:r>
          </a:p>
          <a:p>
            <a:pPr marL="800100" lvl="1" indent="-342900">
              <a:buClr>
                <a:schemeClr val="accent2">
                  <a:lumMod val="60000"/>
                  <a:lumOff val="40000"/>
                </a:schemeClr>
              </a:buClr>
              <a:buFont typeface="Calibri" panose="020F0502020204030204" pitchFamily="34" charset="0"/>
              <a:buChar char="—"/>
            </a:pPr>
            <a:r>
              <a:rPr lang="fr-FR" sz="2400" b="0" i="0" u="none" strike="noStrike" cap="none" baseline="0" dirty="0">
                <a:solidFill>
                  <a:srgbClr val="000000"/>
                </a:solidFill>
                <a:effectLst/>
                <a:uFill>
                  <a:solidFill>
                    <a:prstClr val="black">
                      <a:alpha val="0"/>
                    </a:prstClr>
                  </a:solidFill>
                </a:uFill>
                <a:latin typeface="Calibri"/>
                <a:ea typeface="Calibri"/>
                <a:cs typeface="Calibri"/>
              </a:rPr>
              <a:t>Fermeture au cou et à la taille par des attaches</a:t>
            </a:r>
          </a:p>
        </p:txBody>
      </p:sp>
      <p:pic>
        <p:nvPicPr>
          <p:cNvPr id="10" name="Picture 9" descr="Deux images d’une personne enfilant une blouse. La première image est une vue de profil d’une personne enfilant une blouse en y passant les bras. La deuxième image montre la personne de dos alors qu’elle noue la blouse dans le dos.">
            <a:extLst>
              <a:ext uri="{FF2B5EF4-FFF2-40B4-BE49-F238E27FC236}">
                <a16:creationId xmlns:a16="http://schemas.microsoft.com/office/drawing/2014/main" id="{2BFA1FEE-D6AB-4561-9DAD-231B42AB3DA0}"/>
              </a:ext>
            </a:extLst>
          </p:cNvPr>
          <p:cNvPicPr>
            <a:picLocks noChangeAspect="1"/>
          </p:cNvPicPr>
          <p:nvPr/>
        </p:nvPicPr>
        <p:blipFill>
          <a:blip r:embed="rId4"/>
          <a:stretch>
            <a:fillRect/>
          </a:stretch>
        </p:blipFill>
        <p:spPr>
          <a:xfrm>
            <a:off x="6654385" y="4324766"/>
            <a:ext cx="3789539" cy="1967645"/>
          </a:xfrm>
          <a:prstGeom prst="rect">
            <a:avLst/>
          </a:prstGeom>
        </p:spPr>
      </p:pic>
    </p:spTree>
    <p:extLst>
      <p:ext uri="{BB962C8B-B14F-4D97-AF65-F5344CB8AC3E}">
        <p14:creationId xmlns:p14="http://schemas.microsoft.com/office/powerpoint/2010/main" val="338966043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733" b="1" i="0" u="none" strike="noStrike" cap="none" baseline="0">
                <a:solidFill>
                  <a:srgbClr val="0B40A5"/>
                </a:solidFill>
                <a:effectLst/>
                <a:uFill>
                  <a:solidFill>
                    <a:prstClr val="black">
                      <a:alpha val="0"/>
                    </a:prstClr>
                  </a:solidFill>
                </a:uFill>
                <a:latin typeface="Calibri Light" panose="020F0302020204030204"/>
                <a:ea typeface="Calibri Light"/>
                <a:cs typeface="Calibri Light"/>
              </a:rPr>
              <a:t>Enfiler un EPI : remarques </a:t>
            </a:r>
            <a:r>
              <a:rPr lang="fr-FR" sz="3733" b="1" i="0" u="none" strike="noStrike" cap="none" baseline="0">
                <a:solidFill>
                  <a:srgbClr val="FFFFFF"/>
                </a:solidFill>
                <a:effectLst/>
                <a:uFill>
                  <a:solidFill>
                    <a:prstClr val="black">
                      <a:alpha val="0"/>
                    </a:prstClr>
                  </a:solidFill>
                </a:uFill>
                <a:latin typeface="Calibri Light" panose="020F0302020204030204"/>
                <a:ea typeface="Calibri Light"/>
                <a:cs typeface="Calibri Light"/>
              </a:rPr>
              <a:t>(suite)</a:t>
            </a:r>
            <a:endParaRPr lang="en-US">
              <a:solidFill>
                <a:schemeClr val="bg2"/>
              </a:solidFill>
              <a:latin typeface="Calibri Light" panose="020F0302020204030204" pitchFamily="34" charset="0"/>
              <a:cs typeface="Calibri Light" panose="020F0302020204030204" pitchFamily="34" charset="0"/>
            </a:endParaRPr>
          </a:p>
        </p:txBody>
      </p:sp>
      <p:sp>
        <p:nvSpPr>
          <p:cNvPr id="3" name="Text Placeholder 2"/>
          <p:cNvSpPr>
            <a:spLocks noGrp="1"/>
          </p:cNvSpPr>
          <p:nvPr>
            <p:ph type="body" sz="quarter" idx="10"/>
          </p:nvPr>
        </p:nvSpPr>
        <p:spPr>
          <a:xfrm>
            <a:off x="609600" y="1481385"/>
            <a:ext cx="7122826" cy="4176467"/>
          </a:xfrm>
        </p:spPr>
        <p:txBody>
          <a:bodyPr>
            <a:normAutofit/>
          </a:bodyPr>
          <a:lstStyle/>
          <a:p>
            <a:r>
              <a:rPr lang="fr-FR" sz="2000" b="1" i="0" u="none" strike="noStrike" cap="none" baseline="0" dirty="0">
                <a:solidFill>
                  <a:srgbClr val="000000"/>
                </a:solidFill>
                <a:effectLst/>
                <a:uFill>
                  <a:solidFill>
                    <a:prstClr val="black">
                      <a:alpha val="0"/>
                    </a:prstClr>
                  </a:solidFill>
                </a:uFill>
                <a:latin typeface="Calibri"/>
                <a:ea typeface="Calibri"/>
                <a:cs typeface="Calibri"/>
              </a:rPr>
              <a:t>Masque facial</a:t>
            </a:r>
            <a:r>
              <a:rPr lang="fr-FR" sz="2000" b="0" i="0" u="none" strike="noStrike" cap="none" baseline="0" dirty="0">
                <a:solidFill>
                  <a:srgbClr val="000000"/>
                </a:solidFill>
                <a:effectLst/>
                <a:uFill>
                  <a:solidFill>
                    <a:prstClr val="black">
                      <a:alpha val="0"/>
                    </a:prstClr>
                  </a:solidFill>
                </a:uFill>
                <a:latin typeface="Calibri"/>
                <a:ea typeface="Calibri"/>
                <a:cs typeface="Calibri"/>
              </a:rPr>
              <a:t> </a:t>
            </a:r>
          </a:p>
          <a:p>
            <a:pPr lvl="1"/>
            <a:r>
              <a:rPr lang="fr-FR" sz="2000" b="0" i="0" u="none" strike="noStrike" cap="none" baseline="0" dirty="0">
                <a:solidFill>
                  <a:srgbClr val="000000"/>
                </a:solidFill>
                <a:effectLst/>
                <a:uFill>
                  <a:solidFill>
                    <a:prstClr val="black">
                      <a:alpha val="0"/>
                    </a:prstClr>
                  </a:solidFill>
                </a:uFill>
                <a:latin typeface="Calibri"/>
                <a:ea typeface="Calibri"/>
                <a:cs typeface="Calibri"/>
              </a:rPr>
              <a:t>Placer le masque facial </a:t>
            </a:r>
            <a:r>
              <a:rPr lang="en-US" sz="2000" dirty="0"/>
              <a:t>non-pliable </a:t>
            </a:r>
            <a:r>
              <a:rPr lang="en-US" sz="2000" dirty="0" err="1"/>
              <a:t>ou</a:t>
            </a:r>
            <a:r>
              <a:rPr lang="en-US" sz="2000" dirty="0"/>
              <a:t> </a:t>
            </a:r>
            <a:r>
              <a:rPr lang="en-US" sz="2000" dirty="0" err="1"/>
              <a:t>rigide</a:t>
            </a:r>
            <a:r>
              <a:rPr lang="en-US" sz="2000" dirty="0"/>
              <a:t> </a:t>
            </a:r>
            <a:r>
              <a:rPr lang="fr-FR" sz="2000" b="0" i="0" u="none" strike="noStrike" cap="none" baseline="0" dirty="0">
                <a:solidFill>
                  <a:srgbClr val="000000"/>
                </a:solidFill>
                <a:effectLst/>
                <a:uFill>
                  <a:solidFill>
                    <a:prstClr val="black">
                      <a:alpha val="0"/>
                    </a:prstClr>
                  </a:solidFill>
                </a:uFill>
                <a:latin typeface="Calibri"/>
                <a:ea typeface="Calibri"/>
                <a:cs typeface="Calibri"/>
              </a:rPr>
              <a:t>sur le nez, la bouche et le menton</a:t>
            </a:r>
          </a:p>
          <a:p>
            <a:pPr lvl="1"/>
            <a:r>
              <a:rPr lang="fr-FR" sz="2000" b="0" i="0" u="none" strike="noStrike" cap="none" baseline="0" dirty="0">
                <a:solidFill>
                  <a:srgbClr val="000000"/>
                </a:solidFill>
                <a:effectLst/>
                <a:uFill>
                  <a:solidFill>
                    <a:prstClr val="black">
                      <a:alpha val="0"/>
                    </a:prstClr>
                  </a:solidFill>
                </a:uFill>
                <a:latin typeface="Calibri"/>
                <a:ea typeface="Calibri"/>
                <a:cs typeface="Calibri"/>
              </a:rPr>
              <a:t>Ajustez la languette souple servant à couvrir le nez sur votre nez</a:t>
            </a:r>
          </a:p>
          <a:p>
            <a:pPr lvl="1"/>
            <a:r>
              <a:rPr lang="fr-FR" sz="2000" b="1" i="0" u="none" strike="noStrike" cap="none" baseline="0" dirty="0">
                <a:solidFill>
                  <a:srgbClr val="000000"/>
                </a:solidFill>
                <a:effectLst/>
                <a:uFill>
                  <a:solidFill>
                    <a:prstClr val="black">
                      <a:alpha val="0"/>
                    </a:prstClr>
                  </a:solidFill>
                </a:uFill>
                <a:latin typeface="Calibri"/>
                <a:ea typeface="Calibri"/>
                <a:cs typeface="Calibri"/>
              </a:rPr>
              <a:t>Ajuster à la taille  </a:t>
            </a:r>
          </a:p>
          <a:p>
            <a:pPr marL="514350" indent="-514350">
              <a:buFontTx/>
              <a:buAutoNum type="arabicPeriod" startAt="3"/>
            </a:pPr>
            <a:endParaRPr lang="en-US" sz="2400" dirty="0">
              <a:latin typeface="Calibri"/>
              <a:cs typeface="Calibri"/>
            </a:endParaRPr>
          </a:p>
          <a:p>
            <a:pPr marL="0" indent="0">
              <a:buNone/>
            </a:pPr>
            <a:endParaRPr lang="en-US" sz="2400" dirty="0">
              <a:latin typeface="Calibri"/>
              <a:cs typeface="Calibri Light"/>
            </a:endParaRPr>
          </a:p>
        </p:txBody>
      </p:sp>
      <p:pic>
        <p:nvPicPr>
          <p:cNvPr id="5" name="Picture 4" descr="Masque facial">
            <a:extLst>
              <a:ext uri="{FF2B5EF4-FFF2-40B4-BE49-F238E27FC236}">
                <a16:creationId xmlns:a16="http://schemas.microsoft.com/office/drawing/2014/main" id="{B6B9DE19-360B-B717-C3B1-B2B355764086}"/>
              </a:ext>
            </a:extLst>
          </p:cNvPr>
          <p:cNvPicPr>
            <a:picLocks noChangeAspect="1"/>
          </p:cNvPicPr>
          <p:nvPr/>
        </p:nvPicPr>
        <p:blipFill>
          <a:blip r:embed="rId3"/>
          <a:stretch>
            <a:fillRect/>
          </a:stretch>
        </p:blipFill>
        <p:spPr>
          <a:xfrm>
            <a:off x="8550411" y="1417639"/>
            <a:ext cx="1215546" cy="1200095"/>
          </a:xfrm>
          <a:prstGeom prst="rect">
            <a:avLst/>
          </a:prstGeom>
        </p:spPr>
      </p:pic>
      <p:sp>
        <p:nvSpPr>
          <p:cNvPr id="12" name="Text Placeholder 2">
            <a:extLst>
              <a:ext uri="{FF2B5EF4-FFF2-40B4-BE49-F238E27FC236}">
                <a16:creationId xmlns:a16="http://schemas.microsoft.com/office/drawing/2014/main" id="{56110003-617E-47BC-AD2B-153388BEAE1E}"/>
              </a:ext>
            </a:extLst>
          </p:cNvPr>
          <p:cNvSpPr txBox="1"/>
          <p:nvPr/>
        </p:nvSpPr>
        <p:spPr bwMode="auto">
          <a:xfrm>
            <a:off x="609600" y="3745584"/>
            <a:ext cx="4739631" cy="130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accent2">
                  <a:lumMod val="60000"/>
                  <a:lumOff val="40000"/>
                </a:schemeClr>
              </a:buClr>
              <a:buFont typeface="Arial" panose="020B0604020202020204" pitchFamily="34" charset="0"/>
              <a:buChar char="•"/>
            </a:pPr>
            <a:r>
              <a:rPr lang="fr-FR" b="1" i="0" u="none" strike="noStrike" cap="none" baseline="0" dirty="0">
                <a:solidFill>
                  <a:srgbClr val="000000"/>
                </a:solidFill>
                <a:effectLst/>
                <a:uFill>
                  <a:solidFill>
                    <a:prstClr val="black">
                      <a:alpha val="0"/>
                    </a:prstClr>
                  </a:solidFill>
                </a:uFill>
                <a:latin typeface="Calibri"/>
                <a:ea typeface="Calibri"/>
                <a:cs typeface="Calibri"/>
              </a:rPr>
              <a:t>Écran facial ou lunettes protectrices</a:t>
            </a:r>
            <a:r>
              <a:rPr lang="fr-FR" b="0" i="0" u="none" strike="noStrike" cap="none" baseline="0" dirty="0">
                <a:solidFill>
                  <a:srgbClr val="000000"/>
                </a:solidFill>
                <a:effectLst/>
                <a:uFill>
                  <a:solidFill>
                    <a:prstClr val="black">
                      <a:alpha val="0"/>
                    </a:prstClr>
                  </a:solidFill>
                </a:uFill>
                <a:latin typeface="Calibri"/>
                <a:ea typeface="Calibri"/>
                <a:cs typeface="Calibri"/>
              </a:rPr>
              <a:t> </a:t>
            </a:r>
          </a:p>
          <a:p>
            <a:pPr lvl="1">
              <a:buClr>
                <a:schemeClr val="accent2">
                  <a:lumMod val="60000"/>
                  <a:lumOff val="40000"/>
                </a:schemeClr>
              </a:buClr>
              <a:buFont typeface="Calibri" panose="020F0502020204030204" pitchFamily="34" charset="0"/>
              <a:buChar char="—"/>
            </a:pPr>
            <a:r>
              <a:rPr lang="fr-FR" b="0" i="0" u="none" strike="noStrike" cap="none" baseline="0" dirty="0">
                <a:solidFill>
                  <a:srgbClr val="000000"/>
                </a:solidFill>
                <a:effectLst/>
                <a:uFill>
                  <a:solidFill>
                    <a:prstClr val="black">
                      <a:alpha val="0"/>
                    </a:prstClr>
                  </a:solidFill>
                </a:uFill>
                <a:latin typeface="Calibri"/>
                <a:ea typeface="Calibri"/>
                <a:cs typeface="Calibri"/>
              </a:rPr>
              <a:t>Appliquer sur le visage et les yeux</a:t>
            </a:r>
          </a:p>
          <a:p>
            <a:pPr lvl="1">
              <a:buClr>
                <a:schemeClr val="accent2">
                  <a:lumMod val="60000"/>
                  <a:lumOff val="40000"/>
                </a:schemeClr>
              </a:buClr>
              <a:buFont typeface="Calibri" panose="020F0502020204030204" pitchFamily="34" charset="0"/>
              <a:buChar char="—"/>
            </a:pPr>
            <a:r>
              <a:rPr lang="fr-FR" b="1" i="0" u="none" strike="noStrike" cap="none" baseline="0" dirty="0">
                <a:solidFill>
                  <a:srgbClr val="000000"/>
                </a:solidFill>
                <a:effectLst/>
                <a:uFill>
                  <a:solidFill>
                    <a:prstClr val="black">
                      <a:alpha val="0"/>
                    </a:prstClr>
                  </a:solidFill>
                </a:uFill>
                <a:latin typeface="Calibri"/>
                <a:ea typeface="Calibri"/>
                <a:cs typeface="Calibri"/>
              </a:rPr>
              <a:t>Ajuster à la taille  </a:t>
            </a:r>
          </a:p>
          <a:p>
            <a:pPr marL="514350" indent="-514350">
              <a:buFontTx/>
              <a:buAutoNum type="arabicPeriod" startAt="3"/>
            </a:pPr>
            <a:endParaRPr lang="en-US" sz="1800" dirty="0">
              <a:latin typeface="Calibri"/>
              <a:cs typeface="Calibri"/>
            </a:endParaRPr>
          </a:p>
          <a:p>
            <a:pPr marL="0" indent="0">
              <a:buNone/>
            </a:pPr>
            <a:endParaRPr lang="en-US" sz="1800" dirty="0">
              <a:latin typeface="Calibri"/>
              <a:cs typeface="Calibri Light"/>
            </a:endParaRPr>
          </a:p>
        </p:txBody>
      </p:sp>
      <p:pic>
        <p:nvPicPr>
          <p:cNvPr id="13" name="Picture 12" descr="Deux images. La première montre une personne portant une blouse et un masque et enfilant des lunettes de protection. La seconde montre une personne portant une blouse avec des lunettes de protection et portant un écran facial.">
            <a:extLst>
              <a:ext uri="{FF2B5EF4-FFF2-40B4-BE49-F238E27FC236}">
                <a16:creationId xmlns:a16="http://schemas.microsoft.com/office/drawing/2014/main" id="{A1AEB9AF-EE0E-4B8A-B494-52ABEBE22FD1}"/>
              </a:ext>
            </a:extLst>
          </p:cNvPr>
          <p:cNvPicPr>
            <a:picLocks noChangeAspect="1"/>
          </p:cNvPicPr>
          <p:nvPr/>
        </p:nvPicPr>
        <p:blipFill>
          <a:blip r:embed="rId4"/>
          <a:srcRect t="1" r="31271" b="609"/>
          <a:stretch>
            <a:fillRect/>
          </a:stretch>
        </p:blipFill>
        <p:spPr>
          <a:xfrm>
            <a:off x="7371514" y="3160242"/>
            <a:ext cx="2845018" cy="1572344"/>
          </a:xfrm>
          <a:prstGeom prst="rect">
            <a:avLst/>
          </a:prstGeom>
        </p:spPr>
      </p:pic>
      <p:sp>
        <p:nvSpPr>
          <p:cNvPr id="14" name="Text Placeholder 2">
            <a:extLst>
              <a:ext uri="{FF2B5EF4-FFF2-40B4-BE49-F238E27FC236}">
                <a16:creationId xmlns:a16="http://schemas.microsoft.com/office/drawing/2014/main" id="{7493514C-A234-465F-8908-E370AAC46FB3}"/>
              </a:ext>
            </a:extLst>
          </p:cNvPr>
          <p:cNvSpPr txBox="1"/>
          <p:nvPr/>
        </p:nvSpPr>
        <p:spPr bwMode="auto">
          <a:xfrm>
            <a:off x="609600" y="4732586"/>
            <a:ext cx="7732734" cy="1451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32" indent="-285744"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2971" indent="-228594"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349" indent="-228594"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chemeClr val="accent2">
                  <a:lumMod val="60000"/>
                  <a:lumOff val="40000"/>
                </a:schemeClr>
              </a:buClr>
              <a:buFont typeface="Arial" panose="020B0604020202020204" pitchFamily="34" charset="0"/>
              <a:buChar char="•"/>
            </a:pPr>
            <a:r>
              <a:rPr lang="fr-FR" b="1" i="0" u="none" strike="noStrike" cap="none" baseline="0" dirty="0">
                <a:solidFill>
                  <a:srgbClr val="000000"/>
                </a:solidFill>
                <a:effectLst/>
                <a:uFill>
                  <a:solidFill>
                    <a:prstClr val="black">
                      <a:alpha val="0"/>
                    </a:prstClr>
                  </a:solidFill>
                </a:uFill>
                <a:latin typeface="Calibri"/>
                <a:ea typeface="Calibri"/>
                <a:cs typeface="Calibri"/>
              </a:rPr>
              <a:t>Gants</a:t>
            </a:r>
            <a:endParaRPr lang="en-US" dirty="0">
              <a:solidFill>
                <a:srgbClr val="000000"/>
              </a:solidFill>
              <a:latin typeface="Calibri"/>
              <a:cs typeface="Calibri"/>
            </a:endParaRPr>
          </a:p>
          <a:p>
            <a:pPr lvl="1">
              <a:buClr>
                <a:schemeClr val="accent2">
                  <a:lumMod val="60000"/>
                  <a:lumOff val="40000"/>
                </a:schemeClr>
              </a:buClr>
              <a:buFont typeface="Calibri" panose="020F0502020204030204" pitchFamily="34" charset="0"/>
              <a:buChar char="—"/>
            </a:pPr>
            <a:r>
              <a:rPr lang="fr-FR" b="0" i="0" u="none" strike="noStrike" cap="none" baseline="0" dirty="0">
                <a:solidFill>
                  <a:srgbClr val="000000"/>
                </a:solidFill>
                <a:effectLst/>
                <a:uFill>
                  <a:solidFill>
                    <a:prstClr val="black">
                      <a:alpha val="0"/>
                    </a:prstClr>
                  </a:solidFill>
                </a:uFill>
                <a:latin typeface="Calibri"/>
                <a:ea typeface="Calibri"/>
                <a:cs typeface="Calibri"/>
              </a:rPr>
              <a:t>La paire de gants intérieure passe </a:t>
            </a:r>
            <a:r>
              <a:rPr lang="fr-FR" b="1" i="0" u="none" strike="noStrike" cap="none" baseline="0" dirty="0">
                <a:solidFill>
                  <a:srgbClr val="0B40A5"/>
                </a:solidFill>
                <a:effectLst/>
                <a:uFill>
                  <a:solidFill>
                    <a:prstClr val="black">
                      <a:alpha val="0"/>
                    </a:prstClr>
                  </a:solidFill>
                </a:uFill>
                <a:latin typeface="Calibri"/>
                <a:ea typeface="Calibri"/>
                <a:cs typeface="Calibri"/>
              </a:rPr>
              <a:t>sous</a:t>
            </a:r>
            <a:r>
              <a:rPr lang="fr-FR" b="0" i="0" u="none" strike="noStrike" cap="none" baseline="0" dirty="0">
                <a:solidFill>
                  <a:srgbClr val="0F56DC"/>
                </a:solidFill>
                <a:effectLst/>
                <a:uFill>
                  <a:solidFill>
                    <a:prstClr val="black">
                      <a:alpha val="0"/>
                    </a:prstClr>
                  </a:solidFill>
                </a:uFill>
                <a:latin typeface="Calibri"/>
                <a:ea typeface="Calibri"/>
                <a:cs typeface="Calibri"/>
              </a:rPr>
              <a:t> </a:t>
            </a:r>
            <a:r>
              <a:rPr lang="fr-FR" b="0" i="0" u="none" strike="noStrike" cap="none" baseline="0" dirty="0">
                <a:solidFill>
                  <a:srgbClr val="000000"/>
                </a:solidFill>
                <a:effectLst/>
                <a:uFill>
                  <a:solidFill>
                    <a:prstClr val="black">
                      <a:alpha val="0"/>
                    </a:prstClr>
                  </a:solidFill>
                </a:uFill>
                <a:latin typeface="Calibri"/>
                <a:ea typeface="Calibri"/>
                <a:cs typeface="Calibri"/>
              </a:rPr>
              <a:t>la manchette de la blouse</a:t>
            </a:r>
          </a:p>
          <a:p>
            <a:pPr lvl="1">
              <a:buClr>
                <a:schemeClr val="accent2">
                  <a:lumMod val="60000"/>
                  <a:lumOff val="40000"/>
                </a:schemeClr>
              </a:buClr>
              <a:buFont typeface="Calibri" panose="020F0502020204030204" pitchFamily="34" charset="0"/>
              <a:buChar char="—"/>
            </a:pPr>
            <a:r>
              <a:rPr lang="fr-FR" b="0" i="0" u="none" strike="noStrike" cap="none" baseline="0" dirty="0">
                <a:solidFill>
                  <a:srgbClr val="000000"/>
                </a:solidFill>
                <a:effectLst/>
                <a:uFill>
                  <a:solidFill>
                    <a:prstClr val="black">
                      <a:alpha val="0"/>
                    </a:prstClr>
                  </a:solidFill>
                </a:uFill>
                <a:latin typeface="Calibri"/>
                <a:ea typeface="Calibri"/>
                <a:cs typeface="Calibri"/>
              </a:rPr>
              <a:t>La paire de gants extérieure passe </a:t>
            </a:r>
            <a:r>
              <a:rPr lang="fr-FR" b="1" i="0" u="none" strike="noStrike" cap="none" baseline="0" dirty="0">
                <a:solidFill>
                  <a:srgbClr val="0B40A5"/>
                </a:solidFill>
                <a:effectLst/>
                <a:uFill>
                  <a:solidFill>
                    <a:prstClr val="black">
                      <a:alpha val="0"/>
                    </a:prstClr>
                  </a:solidFill>
                </a:uFill>
                <a:latin typeface="Calibri"/>
                <a:ea typeface="Calibri"/>
                <a:cs typeface="Calibri"/>
              </a:rPr>
              <a:t>sur</a:t>
            </a:r>
            <a:r>
              <a:rPr lang="fr-FR" b="0" i="0" u="none" strike="noStrike" cap="none" baseline="0" dirty="0">
                <a:solidFill>
                  <a:srgbClr val="0F56DC"/>
                </a:solidFill>
                <a:effectLst/>
                <a:uFill>
                  <a:solidFill>
                    <a:prstClr val="black">
                      <a:alpha val="0"/>
                    </a:prstClr>
                  </a:solidFill>
                </a:uFill>
                <a:latin typeface="Calibri"/>
                <a:ea typeface="Calibri"/>
                <a:cs typeface="Calibri"/>
              </a:rPr>
              <a:t> </a:t>
            </a:r>
            <a:r>
              <a:rPr lang="fr-FR" b="0" i="0" u="none" strike="noStrike" cap="none" baseline="0" dirty="0">
                <a:solidFill>
                  <a:srgbClr val="000000"/>
                </a:solidFill>
                <a:effectLst/>
                <a:uFill>
                  <a:solidFill>
                    <a:prstClr val="black">
                      <a:alpha val="0"/>
                    </a:prstClr>
                  </a:solidFill>
                </a:uFill>
                <a:latin typeface="Calibri"/>
                <a:ea typeface="Calibri"/>
                <a:cs typeface="Calibri"/>
              </a:rPr>
              <a:t>la manchette de la blouse</a:t>
            </a:r>
          </a:p>
          <a:p>
            <a:pPr marL="514350" indent="-514350">
              <a:buFontTx/>
              <a:buAutoNum type="arabicPeriod" startAt="3"/>
            </a:pPr>
            <a:endParaRPr lang="en-US" sz="1800" dirty="0">
              <a:latin typeface="Calibri"/>
              <a:cs typeface="Calibri"/>
            </a:endParaRPr>
          </a:p>
          <a:p>
            <a:pPr marL="0" indent="0">
              <a:buNone/>
            </a:pPr>
            <a:endParaRPr lang="en-US" sz="1800" dirty="0">
              <a:latin typeface="Calibri"/>
              <a:cs typeface="Calibri Light"/>
            </a:endParaRPr>
          </a:p>
        </p:txBody>
      </p:sp>
      <p:pic>
        <p:nvPicPr>
          <p:cNvPr id="10" name="Picture 9" descr="Image de mains enfilant des gants. Une flèche indique la direction dans laquelle les gants sont tirés sur les poignets de la blouse.">
            <a:extLst>
              <a:ext uri="{FF2B5EF4-FFF2-40B4-BE49-F238E27FC236}">
                <a16:creationId xmlns:a16="http://schemas.microsoft.com/office/drawing/2014/main" id="{DC8B1CCF-06A5-41AC-8BD1-3F8CB3CB065D}"/>
              </a:ext>
            </a:extLst>
          </p:cNvPr>
          <p:cNvPicPr>
            <a:picLocks noChangeAspect="1"/>
          </p:cNvPicPr>
          <p:nvPr/>
        </p:nvPicPr>
        <p:blipFill>
          <a:blip r:embed="rId5"/>
          <a:stretch>
            <a:fillRect/>
          </a:stretch>
        </p:blipFill>
        <p:spPr>
          <a:xfrm>
            <a:off x="8298170" y="4797632"/>
            <a:ext cx="2935574" cy="1720439"/>
          </a:xfrm>
          <a:prstGeom prst="rect">
            <a:avLst/>
          </a:prstGeom>
        </p:spPr>
      </p:pic>
    </p:spTree>
    <p:extLst>
      <p:ext uri="{BB962C8B-B14F-4D97-AF65-F5344CB8AC3E}">
        <p14:creationId xmlns:p14="http://schemas.microsoft.com/office/powerpoint/2010/main" val="3199039203"/>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lcf76f155ced4ddcb4097134ff3c332f xmlns="d9557b21-3a07-4829-8c5e-3740791e0e9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D13787-2D87-444C-9602-6AA3EEAD8DDC}">
  <ds:schemaRefs>
    <ds:schemaRef ds:uri="http://schemas.microsoft.com/office/2006/documentManagement/types"/>
    <ds:schemaRef ds:uri="http://schemas.microsoft.com/office/infopath/2007/PartnerControls"/>
    <ds:schemaRef ds:uri="http://purl.org/dc/elements/1.1/"/>
    <ds:schemaRef ds:uri="d9557b21-3a07-4829-8c5e-3740791e0e98"/>
    <ds:schemaRef ds:uri="http://schemas.microsoft.com/office/2006/metadata/properties"/>
    <ds:schemaRef ds:uri="http://purl.org/dc/dcmitype/"/>
    <ds:schemaRef ds:uri="0d643e6b-beed-4993-859b-c9c3c7fee416"/>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DAEE7763-E574-4D50-BEDF-86E7583AFB88}">
  <ds:schemaRefs>
    <ds:schemaRef ds:uri="http://schemas.microsoft.com/sharepoint/v3/contenttype/forms"/>
  </ds:schemaRefs>
</ds:datastoreItem>
</file>

<file path=customXml/itemProps3.xml><?xml version="1.0" encoding="utf-8"?>
<ds:datastoreItem xmlns:ds="http://schemas.openxmlformats.org/officeDocument/2006/customXml" ds:itemID="{5752F797-F865-4919-B91E-F38CBA6E7A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557b21-3a07-4829-8c5e-3740791e0e98"/>
    <ds:schemaRef ds:uri="0d643e6b-beed-4993-859b-c9c3c7fee4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DHQP_ATSDR Combined</Template>
  <TotalTime>48</TotalTime>
  <Words>4062</Words>
  <Application>Microsoft Office PowerPoint</Application>
  <PresentationFormat>Widescreen</PresentationFormat>
  <Paragraphs>287</Paragraphs>
  <Slides>20</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Myriad Web Pro</vt:lpstr>
      <vt:lpstr>Wingdings</vt:lpstr>
      <vt:lpstr>DHQP_ATSDR Combined</vt:lpstr>
      <vt:lpstr>PCI pour la maladie à virus Ebola et la maladie à virus de Marburg (MVM) :  EPI partie 2 – Enfilage et retrait de l’EPI</vt:lpstr>
      <vt:lpstr>Objectifs d’apprentissage</vt:lpstr>
      <vt:lpstr>Pourquoi les EPI ?</vt:lpstr>
      <vt:lpstr>Discussion</vt:lpstr>
      <vt:lpstr>Points clés sur l’EPI</vt:lpstr>
      <vt:lpstr>Définition : enfiler et retirer</vt:lpstr>
      <vt:lpstr>Vidéos  sur le port et le retrait des EPI </vt:lpstr>
      <vt:lpstr>Enfiler l’EPI : remarques</vt:lpstr>
      <vt:lpstr>Enfiler un EPI : remarques (suite)</vt:lpstr>
      <vt:lpstr>Quand retirer un EPI</vt:lpstr>
      <vt:lpstr>Points clés pour le retrait de l’EPI</vt:lpstr>
      <vt:lpstr>Enlever l’EPI : remarques</vt:lpstr>
      <vt:lpstr>Enlever l’EPI : remarques (suite)</vt:lpstr>
      <vt:lpstr>Enlever l’EPI : élimination des déchets</vt:lpstr>
      <vt:lpstr>Enlever l’EPI : hygiène des mains</vt:lpstr>
      <vt:lpstr>Contrôle des connaissances : EPI</vt:lpstr>
      <vt:lpstr>Retour d’information : EPI</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PPE Part 2 – Putting On and Removing PPE</dc:title>
  <dc:creator>Ponder, Marilyn (CDC/DDID/NCEZID/DHQP) (CTR)</dc:creator>
  <cp:lastModifiedBy>Aitor Balado</cp:lastModifiedBy>
  <cp:revision>7</cp:revision>
  <dcterms:created xsi:type="dcterms:W3CDTF">2022-11-21T14:48:15Z</dcterms:created>
  <dcterms:modified xsi:type="dcterms:W3CDTF">2026-07-31T15:11:52Z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0x010100C1F1D77B3D37B44DAC62FD0B407B00D1</vt:lpwstr>
  </property>
  <property fmtid="{D5CDD505-2E9C-101B-9397-08002B2CF9AE}" pid="3" name="MediaServiceImageTags">
    <vt:lpwstr/>
  </property>
  <property fmtid="{D5CDD505-2E9C-101B-9397-08002B2CF9AE}" pid="4" name="MSIP_Label_7b94a7b8-f06c-4dfe-bdcc-9b548fd58c31_ActionId">
    <vt:lpwstr>a8a3e2b9-3a84-400c-8505-f59f13855b7d</vt:lpwstr>
  </property>
  <property fmtid="{D5CDD505-2E9C-101B-9397-08002B2CF9AE}" pid="5" name="MSIP_Label_7b94a7b8-f06c-4dfe-bdcc-9b548fd58c31_ContentBits">
    <vt:lpwstr>0</vt:lpwstr>
  </property>
  <property fmtid="{D5CDD505-2E9C-101B-9397-08002B2CF9AE}" pid="6" name="MSIP_Label_7b94a7b8-f06c-4dfe-bdcc-9b548fd58c31_Enabled">
    <vt:lpwstr>true</vt:lpwstr>
  </property>
  <property fmtid="{D5CDD505-2E9C-101B-9397-08002B2CF9AE}" pid="7" name="MSIP_Label_7b94a7b8-f06c-4dfe-bdcc-9b548fd58c31_Method">
    <vt:lpwstr>Privileged</vt:lpwstr>
  </property>
  <property fmtid="{D5CDD505-2E9C-101B-9397-08002B2CF9AE}" pid="8" name="MSIP_Label_7b94a7b8-f06c-4dfe-bdcc-9b548fd58c31_Name">
    <vt:lpwstr>7b94a7b8-f06c-4dfe-bdcc-9b548fd58c31</vt:lpwstr>
  </property>
  <property fmtid="{D5CDD505-2E9C-101B-9397-08002B2CF9AE}" pid="9" name="MSIP_Label_7b94a7b8-f06c-4dfe-bdcc-9b548fd58c31_SetDate">
    <vt:lpwstr>2022-11-21T14:55:50Z</vt:lpwstr>
  </property>
  <property fmtid="{D5CDD505-2E9C-101B-9397-08002B2CF9AE}" pid="10" name="MSIP_Label_7b94a7b8-f06c-4dfe-bdcc-9b548fd58c31_SiteId">
    <vt:lpwstr>9ce70869-60db-44fd-abe8-d2767077fc8f</vt:lpwstr>
  </property>
</Properties>
</file>