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sldIdLst>
    <p:sldId id="301" r:id="rId5"/>
    <p:sldId id="322" r:id="rId6"/>
    <p:sldId id="593" r:id="rId7"/>
    <p:sldId id="597" r:id="rId8"/>
    <p:sldId id="324" r:id="rId9"/>
    <p:sldId id="575" r:id="rId10"/>
    <p:sldId id="598" r:id="rId11"/>
    <p:sldId id="599" r:id="rId12"/>
    <p:sldId id="596" r:id="rId13"/>
    <p:sldId id="600" r:id="rId14"/>
    <p:sldId id="601" r:id="rId15"/>
    <p:sldId id="602" r:id="rId16"/>
    <p:sldId id="321" r:id="rId17"/>
  </p:sldIdLst>
  <p:sldSz cx="12192000" cy="6858000"/>
  <p:notesSz cx="6858000" cy="9144000"/>
  <p:custDataLst>
    <p:tags r:id="rId19"/>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ssa, Fernanda (CDC/DDID/NCEZID/DHQP)" initials="LF(" lastIdx="0" clrIdx="1"/>
  <p:cmAuthor id="1" name="Wilson, Katie (CDC/DDID/NCEZID/DHQP)" initials="KW" lastIdx="0" clrIdx="2"/>
  <p:cmAuthor id="2" name="Ponder, Marilyn (CDC/DDID/NCEZID/DHQP) (CTR)" initials="PM((" lastIdx="0" clrIdx="3"/>
  <p:cmAuthor id="3" name="AB" initials="A.B."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EA9655-5B11-4C9E-81B9-27395DF5A4E4}" v="19" dt="2026-06-30T22:51:01.584"/>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深色样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67686" autoAdjust="0"/>
  </p:normalViewPr>
  <p:slideViewPr>
    <p:cSldViewPr snapToGrid="0">
      <p:cViewPr varScale="1">
        <p:scale>
          <a:sx n="76" d="100"/>
          <a:sy n="76" d="100"/>
        </p:scale>
        <p:origin x="1314" y="9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custSel modSld">
      <pc:chgData name="hty hty" userId="75bf7606ac6bfdc8" providerId="LiveId" clId="{79167C53-50A3-48CF-96D9-4AA2F8C244DE}" dt="2026-07-01T09:45:21.236" v="156" actId="114"/>
      <pc:docMkLst>
        <pc:docMk/>
      </pc:docMkLst>
      <pc:sldChg chg="modSp mod modNotesTx">
        <pc:chgData name="hty hty" userId="75bf7606ac6bfdc8" providerId="LiveId" clId="{79167C53-50A3-48CF-96D9-4AA2F8C244DE}" dt="2026-07-01T09:45:21.236" v="156" actId="114"/>
        <pc:sldMkLst>
          <pc:docMk/>
          <pc:sldMk cId="0" sldId="301"/>
        </pc:sldMkLst>
        <pc:spChg chg="mod">
          <ac:chgData name="hty hty" userId="75bf7606ac6bfdc8" providerId="LiveId" clId="{79167C53-50A3-48CF-96D9-4AA2F8C244DE}" dt="2026-06-30T22:17:14.814" v="9" actId="20577"/>
          <ac:spMkLst>
            <pc:docMk/>
            <pc:sldMk cId="0" sldId="301"/>
            <ac:spMk id="11" creationId="{00000000-0000-0000-0000-000000000000}"/>
          </ac:spMkLst>
        </pc:spChg>
      </pc:sldChg>
      <pc:sldChg chg="modNotesTx">
        <pc:chgData name="hty hty" userId="75bf7606ac6bfdc8" providerId="LiveId" clId="{79167C53-50A3-48CF-96D9-4AA2F8C244DE}" dt="2026-06-30T22:48:27.132" v="70" actId="20577"/>
        <pc:sldMkLst>
          <pc:docMk/>
          <pc:sldMk cId="0" sldId="324"/>
        </pc:sldMkLst>
      </pc:sldChg>
      <pc:sldChg chg="modSp mod modNotesTx">
        <pc:chgData name="hty hty" userId="75bf7606ac6bfdc8" providerId="LiveId" clId="{79167C53-50A3-48CF-96D9-4AA2F8C244DE}" dt="2026-06-30T22:49:03.358" v="121" actId="20577"/>
        <pc:sldMkLst>
          <pc:docMk/>
          <pc:sldMk cId="0" sldId="575"/>
        </pc:sldMkLst>
        <pc:spChg chg="mod">
          <ac:chgData name="hty hty" userId="75bf7606ac6bfdc8" providerId="LiveId" clId="{79167C53-50A3-48CF-96D9-4AA2F8C244DE}" dt="2026-06-30T22:48:51.618" v="108" actId="20577"/>
          <ac:spMkLst>
            <pc:docMk/>
            <pc:sldMk cId="0" sldId="575"/>
            <ac:spMk id="3" creationId="{00000000-0000-0000-0000-000000000000}"/>
          </ac:spMkLst>
        </pc:spChg>
      </pc:sldChg>
      <pc:sldChg chg="modNotesTx">
        <pc:chgData name="hty hty" userId="75bf7606ac6bfdc8" providerId="LiveId" clId="{79167C53-50A3-48CF-96D9-4AA2F8C244DE}" dt="2026-06-30T22:47:28.150" v="48" actId="20577"/>
        <pc:sldMkLst>
          <pc:docMk/>
          <pc:sldMk cId="0" sldId="593"/>
        </pc:sldMkLst>
      </pc:sldChg>
      <pc:sldChg chg="modNotesTx">
        <pc:chgData name="hty hty" userId="75bf7606ac6bfdc8" providerId="LiveId" clId="{79167C53-50A3-48CF-96D9-4AA2F8C244DE}" dt="2026-06-30T22:49:37.537" v="132" actId="20577"/>
        <pc:sldMkLst>
          <pc:docMk/>
          <pc:sldMk cId="0" sldId="598"/>
        </pc:sldMkLst>
      </pc:sldChg>
      <pc:sldChg chg="modNotesTx">
        <pc:chgData name="hty hty" userId="75bf7606ac6bfdc8" providerId="LiveId" clId="{79167C53-50A3-48CF-96D9-4AA2F8C244DE}" dt="2026-06-30T22:50:10.952" v="145" actId="20577"/>
        <pc:sldMkLst>
          <pc:docMk/>
          <pc:sldMk cId="0" sldId="599"/>
        </pc:sldMkLst>
      </pc:sldChg>
      <pc:sldChg chg="modNotesTx">
        <pc:chgData name="hty hty" userId="75bf7606ac6bfdc8" providerId="LiveId" clId="{79167C53-50A3-48CF-96D9-4AA2F8C244DE}" dt="2026-06-30T22:51:08.987" v="154" actId="20577"/>
        <pc:sldMkLst>
          <pc:docMk/>
          <pc:sldMk cId="0" sldId="6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A50357-4336-47A4-A02C-B93450661D31}"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15D9A9-A506-41D6-9785-AAB7485709A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Public visé :</a:t>
            </a: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cette présentation porte sur ce que les </a:t>
            </a:r>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professionnels de santé </a:t>
            </a: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doivent savoir sur la surveillance des professionnels de la santé et des patients hospitalisés pour Ebola ou Marburg. Cette séance s’appuie sur les informations générales sur le dépistage </a:t>
            </a:r>
            <a:r>
              <a:rPr lang="fr-FR" sz="1200" b="0" i="1"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présentées dans le diaporama 1 destiné aux professionnels de la santé.</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devrez peut-être ajuster l’exemple de script en conséquence.</a:t>
            </a:r>
          </a:p>
          <a:p>
            <a:endParaRPr lang="en-US" sz="1200" kern="1200" dirty="0">
              <a:solidFill>
                <a:schemeClr val="tx1"/>
              </a:solidFill>
              <a:effectLst/>
              <a:latin typeface="+mn-lt"/>
              <a:ea typeface="+mn-ea"/>
              <a:cs typeface="+mn-cs"/>
            </a:endParaRPr>
          </a:p>
          <a:p>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Durée estimée avec la participation du public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15 minutes</a:t>
            </a:r>
          </a:p>
          <a:p>
            <a:endParaRPr lang="en-US" sz="1200" kern="1200" dirty="0">
              <a:solidFill>
                <a:schemeClr val="tx1"/>
              </a:solidFill>
              <a:effectLst/>
              <a:latin typeface="+mn-lt"/>
              <a:ea typeface="+mn-ea"/>
              <a:cs typeface="+mn-cs"/>
            </a:endParaRPr>
          </a:p>
          <a:p>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Bienvenue ! Aujourd’hui, nous parlerons de la surveillance des professionnels de la santé et des patients hospitalisés dans votre établissement pour Ebola ou Marburg. Nous parlerons des raisons pour lesquelles cette surveillance est importante pour votre propre sécurité et celle des personnes autour de vous, puis aborderons le processus général pour ces types de surveillance.</a:t>
            </a:r>
            <a:endParaRPr lang="en-US" sz="1200" kern="1200" dirty="0">
              <a:solidFill>
                <a:schemeClr val="tx1"/>
              </a:solidFill>
              <a:effectLst/>
              <a:latin typeface="+mn-lt"/>
              <a:ea typeface="+mn-ea"/>
              <a:cs typeface="+mn-cs"/>
            </a:endParaRPr>
          </a:p>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Sur la base de ce qui a été dit aujourd’hui, examinons le cas d’un travailleur de la santé qui surveille des patients dans une zone de transmission active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a:t>
            </a:r>
          </a:p>
          <a:p>
            <a:endParaRPr lang="en-US" dirty="0"/>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[Lisez le cas.]</a:t>
            </a:r>
          </a:p>
          <a:p>
            <a:pPr marL="0" indent="0">
              <a:spcBef>
                <a:spcPct val="0"/>
              </a:spcBef>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Vous remarquez qu’un agent de santé chargé du suivi des patientes dans le service de maternité de l’hôpital se promène pour prendre la température des patientes et s’enquérir de leurs symptômes. Il enregistre la température mais pas les symptômes. </a:t>
            </a:r>
            <a:endParaRPr lang="en-US" sz="1200" dirty="0">
              <a:solidFill>
                <a:schemeClr val="tx1"/>
              </a:solidFill>
            </a:endParaRPr>
          </a:p>
          <a:p>
            <a:pPr marL="0" indent="0">
              <a:spcBef>
                <a:spcPct val="0"/>
              </a:spcBef>
              <a:buNone/>
            </a:pPr>
            <a:endParaRPr lang="en-US" sz="1200" dirty="0">
              <a:solidFill>
                <a:schemeClr val="tx1"/>
              </a:solidFill>
            </a:endParaRPr>
          </a:p>
          <a:p>
            <a:pPr marL="0" indent="0">
              <a:spcBef>
                <a:spcPct val="0"/>
              </a:spcBef>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Lorsque vous demandez quels sont les symptômes de la patiente, l’agent de santé répond qu’elle a des nausées, de la diarrhée, des maux de tête et de la fièvre depuis hier, mais qu’elle ne présente pas de signes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car elle ne vomit pas et n’a pas l’air d’être hémorragique.</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questions à se poser dans ce cas sont les suivantes : tout d’abord, quel est le risque de ne pas suivre les symptômes lors de la surveillance des patients hospitalisés ? Ensuite, quelle est la procédure correcte pour la surveillance des patients hospitalisés ?</a:t>
            </a:r>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[Donnez aux participants 3 à 5 minutes pour discuter en petits ou grands groupes ou pour noter leurs idées individuellement avant de passer à la diapositive suivante qui présente les réponses.]</a:t>
            </a:r>
          </a:p>
          <a:p>
            <a:endParaRPr lang="en-US" dirty="0"/>
          </a:p>
        </p:txBody>
      </p:sp>
      <p:sp>
        <p:nvSpPr>
          <p:cNvPr id="4" name="Slide Number Placeholder 3"/>
          <p:cNvSpPr>
            <a:spLocks noGrp="1"/>
          </p:cNvSpPr>
          <p:nvPr>
            <p:ph type="sldNum" sz="quarter" idx="5"/>
          </p:nvPr>
        </p:nvSpPr>
        <p:spPr/>
        <p:txBody>
          <a:bodyPr/>
          <a:lstStyle/>
          <a:p>
            <a:fld id="{4615D9A9-A506-41D6-9785-AAB7485709AC}"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spcBef>
                <a:spcPct val="0"/>
              </a:spcBef>
              <a:buClr>
                <a:schemeClr val="accent4">
                  <a:lumMod val="50000"/>
                </a:schemeClr>
              </a:buClr>
              <a:buFont typeface="Arial" panose="020B0604020202020204" pitchFamily="34" charset="0"/>
              <a:buNone/>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[Vous pouvez adapter le scénario ci-dessous selon la discussion des participants avec la diapositive précédente.]</a:t>
            </a:r>
          </a:p>
          <a:p>
            <a:pPr marL="0" lvl="0" indent="0" algn="l">
              <a:spcBef>
                <a:spcPct val="0"/>
              </a:spcBef>
              <a:buClr>
                <a:schemeClr val="accent4">
                  <a:lumMod val="50000"/>
                </a:schemeClr>
              </a:buClr>
              <a:buFont typeface="Arial" panose="020B0604020202020204" pitchFamily="34" charset="0"/>
              <a:buNone/>
            </a:pPr>
            <a:endParaRPr lang="en-US" sz="1200" i="1" dirty="0">
              <a:solidFill>
                <a:schemeClr val="tx1"/>
              </a:solidFill>
            </a:endParaRPr>
          </a:p>
          <a:p>
            <a:pPr marL="0" lvl="0" indent="0" algn="l">
              <a:spcBef>
                <a:spcPct val="0"/>
              </a:spcBef>
              <a:buClr>
                <a:schemeClr val="accent4">
                  <a:lumMod val="50000"/>
                </a:schemeClr>
              </a:buClr>
              <a:buFont typeface="Arial" panose="020B0604020202020204" pitchFamily="34" charset="0"/>
              <a:buNone/>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lvl="0" indent="0" algn="l">
              <a:spcBef>
                <a:spcPct val="0"/>
              </a:spcBef>
              <a:buClr>
                <a:schemeClr val="accent4">
                  <a:lumMod val="50000"/>
                </a:schemeClr>
              </a:buClr>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vous ne notez pas les symptômes, il peut devenir difficile de savoir si les symptômes s’aggravent et de voir l’évolution de l’infection chez le patient. </a:t>
            </a:r>
          </a:p>
          <a:p>
            <a:pPr marL="0" lvl="0" indent="0" algn="l">
              <a:spcBef>
                <a:spcPct val="0"/>
              </a:spcBef>
              <a:buClr>
                <a:schemeClr val="accent4">
                  <a:lumMod val="50000"/>
                </a:schemeClr>
              </a:buClr>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En outre, les changements de personnel infirmier entre les équipes signifient que les informations peuvent ne pas être transférées d’une équipe à l’autre ou au jour le jour, et que des cas potentiels peuvent être manqués.</a:t>
            </a:r>
          </a:p>
          <a:p>
            <a:pPr marL="0" lvl="0" indent="0" algn="l">
              <a:spcBef>
                <a:spcPct val="0"/>
              </a:spcBef>
              <a:buClr>
                <a:schemeClr val="tx1"/>
              </a:buClr>
              <a:buFont typeface="Arial" panose="020B0604020202020204" pitchFamily="34" charset="0"/>
              <a:buNone/>
            </a:pPr>
            <a:endParaRPr lang="en-US" sz="1200" dirty="0">
              <a:solidFill>
                <a:schemeClr val="tx1"/>
              </a:solidFill>
            </a:endParaRPr>
          </a:p>
          <a:p>
            <a:pPr marL="0" lvl="0" indent="0" algn="l">
              <a:spcBef>
                <a:spcPct val="0"/>
              </a:spcBef>
              <a:buClr>
                <a:schemeClr val="accent4">
                  <a:lumMod val="50000"/>
                </a:schemeClr>
              </a:buClr>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surveiller correctement les patients hospitalisés, les agents de santé doivent remplir COMPLÈTEMENT le formulaire d’identification du patient hospitalisé, comme convenu dans leur établissement, pour chaque patient. Ils ne doivent sauter aucune étape.</a:t>
            </a:r>
          </a:p>
          <a:p>
            <a:pPr marL="0" lvl="0" indent="0" algn="l">
              <a:spcBef>
                <a:spcPct val="0"/>
              </a:spcBef>
              <a:buClr>
                <a:schemeClr val="accent4">
                  <a:lumMod val="50000"/>
                </a:schemeClr>
              </a:buClr>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Dans ce cas, le patient présente au moins trois symptômes, dont une fièvre, et même si ces symptômes peuvent ressembler à d’autres infections, ils correspondent à l’algorithme de dépistage d’un cas suspect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Le patient doit être placé en isolement et séparé des autres patients. Les professionnels de la santé doivent être conscients de tous les symptômes et combinaisons de symptômes qui peuvent apparaître chez les patients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afin de s’assurer que les cas potentiels soient identifiés et isolés le plus rapidement possible. </a:t>
            </a:r>
            <a:endParaRPr lang="en-US" sz="1200" dirty="0"/>
          </a:p>
          <a:p>
            <a:pPr marL="342900" lvl="0" indent="-342900" algn="l">
              <a:spcBef>
                <a:spcPct val="0"/>
              </a:spcBef>
              <a:buClr>
                <a:schemeClr val="accent4">
                  <a:lumMod val="50000"/>
                </a:schemeClr>
              </a:buClr>
              <a:buFont typeface="Arial" panose="020B0604020202020204" pitchFamily="34" charset="0"/>
              <a:buChar char="•"/>
            </a:pPr>
            <a:endParaRPr lang="en-US" sz="12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4615D9A9-A506-41D6-9785-AAB7485709AC}"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conclure, à l’issue de cette session, j’espère vous voir retenir deux éléments importants.</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Premièrement, la surveillance des professionnels de la santé et des patients hospitalisés permet d’identifier rapidement toute personne qui pourrait être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et de l’isoler des autres. Cette mesure permet de vous protéger ainsi que vos patients, vos collègues et votre communauté.</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Deuxièmement, lors de la surveillance des patients hospitalisés pour </a:t>
            </a: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Ebola ou Marburg</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vous devez toujours remplir intégralement les formulaires de surveillance des patients hospitalisés et conformément à la procédure convenue dans votre établissement pour vous assurer que les patients qui tombent malade dans votre établissement puissent être identifiés et isolés rapidement.</a:t>
            </a:r>
          </a:p>
          <a:p>
            <a:endParaRPr lang="en-US" dirty="0"/>
          </a:p>
        </p:txBody>
      </p:sp>
      <p:sp>
        <p:nvSpPr>
          <p:cNvPr id="4" name="Slide Number Placeholder 3"/>
          <p:cNvSpPr>
            <a:spLocks noGrp="1"/>
          </p:cNvSpPr>
          <p:nvPr>
            <p:ph type="sldNum" sz="quarter" idx="5"/>
          </p:nvPr>
        </p:nvSpPr>
        <p:spPr/>
        <p:txBody>
          <a:bodyPr/>
          <a:lstStyle/>
          <a:p>
            <a:fld id="{4615D9A9-A506-41D6-9785-AAB7485709AC}" type="slidenum">
              <a:rPr lang="en-US" smtClean="0"/>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lvl="0"/>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Aujourd’hui, nous avons trois objectifs d’apprentissage. Au terme du temps que nous passerons ensemble aujourd’hui, vous devez être en mesure d’expliquer pourquoi la surveillance des professionnels de la santé et des patients hospitalisés est importante dans le cadre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et de décrire les étapes de la surveillance des patients hospitalisés.</a:t>
            </a:r>
          </a:p>
          <a:p>
            <a:pPr lvl="0"/>
            <a:endParaRPr lang="en-US" baseline="0" dirty="0"/>
          </a:p>
          <a:p>
            <a:pPr lvl="0"/>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Activation des connaissances de base.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commencer, voyons ce que vous savez du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Marburg. Lorsque vous dépistez quelqu’un qui entre dans votre établissement pour Ebola ou Marburg, vous suivez un processus en deux parties. Quelqu'un peut-il me citer ces deux parties ?</a:t>
            </a:r>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[Recueillez les réponses de 2 à 3 participants.]</a:t>
            </a:r>
            <a:endParaRPr lang="en-US" i="1"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t>
            </a: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Comme les participants peuvent les avoir déjà citées :]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deux parties sont la prise de température et un questionnaire qui interroge la personne dépistée sur les signes, les symptômes et les facteurs de risque potentiels. Aujourd’hui, nous parlerons de manière approfondie de l’utilisation de cette méthode de dépistage pour la surveillance des professionnels de la santé et des personnes qui seraient déjà admises dans votre établissement pour d’autres besoins.</a:t>
            </a:r>
            <a:endParaRPr lang="en-US" i="1"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Commençons par la surveillance du personnel de santé. Lors d’une session précédente, nous avons parlé de l’importance du dépistage de toute personne entrant dans votre établissement de santé et de l’isolement de toute personne suspectée d’être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afin de prévenir la transmission au sein de l’établissement. Les travailleurs de santé ne font pas exception à la règle. Eux aussi doivent être dépistés. </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soignants sont exposés à des risques potentiels tant au sein de l’établissement où ils travaillent qu’au sein de la communauté. Ils peuvent être exposés à des patients malades dans le cadre de leur travail. En dehors du travail, ils peuvent être en contact avec des amis et des membres de leur famille qui sont malades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sans le savoir, ou on peut leur demander de fournir de façon informelle des soins à des amis et à des membres de leur famille qui sont malades. </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solidFill>
                <a:srgbClr val="000000"/>
              </a:solidFill>
              <a:latin typeface="Calibri" panose="020F0502020204030204"/>
              <a:cs typeface="Calibri" panose="020F0502020204030204"/>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un travailleur de la santé est atteint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et vient travailler, il peut transmettre Ebola ou Marburg à ses collègues et/ou aux patients qu’il traite. Le dépistage des travailleurs de la santé avant leur entrée dans l’établissement (comme pour tout le monde) permet d’identifier rapidement s’ils sont malades</a:t>
            </a:r>
            <a:r>
              <a:rPr lang="fr-FR" sz="1200" b="0" i="0" u="none" strike="noStrike" cap="none" baseline="0" dirty="0">
                <a:solidFill>
                  <a:srgbClr val="FF0000"/>
                </a:solidFill>
                <a:effectLst/>
                <a:uFill>
                  <a:solidFill>
                    <a:prstClr val="black">
                      <a:alpha val="0"/>
                    </a:prstClr>
                  </a:solidFill>
                </a:uFill>
                <a:latin typeface="Calibri" panose="020F0502020204030204"/>
                <a:ea typeface="Calibri" panose="020F0502020204030204"/>
                <a:cs typeface="Calibri" panose="020F0502020204030204"/>
              </a:rPr>
              <a:t>, de les orienter vers des soins précoces</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et de les isoler des autres. Cela permet d’éviter la propagation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dans votre établissement et de vous protéger, vous, vos patients et vos collègues, ainsi que votre communauté, contre l’exposition à Ebola ou à Marburg.</a:t>
            </a:r>
            <a:endParaRPr lang="en-US" dirty="0"/>
          </a:p>
          <a:p>
            <a:endParaRPr lang="en-US" dirty="0"/>
          </a:p>
        </p:txBody>
      </p:sp>
      <p:sp>
        <p:nvSpPr>
          <p:cNvPr id="4" name="Slide Number Placeholder 3"/>
          <p:cNvSpPr>
            <a:spLocks noGrp="1"/>
          </p:cNvSpPr>
          <p:nvPr>
            <p:ph type="sldNum" sz="quarter" idx="5"/>
          </p:nvPr>
        </p:nvSpPr>
        <p:spPr/>
        <p:txBody>
          <a:bodyPr/>
          <a:lstStyle/>
          <a:p>
            <a:fld id="{4615D9A9-A506-41D6-9785-AAB7485709AC}"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265" marR="0" lvl="0" indent="-342265"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342265" marR="0" lvl="0" indent="-342265"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 processus de contrôle des travailleurs du secteur de la santé est le même que pour toute autre personne entrant dans vos locaux. Au point d’entrée dans l’établissement, ils doivent réaliser une prise de température et être interrogés sur la présence de tout signe ou symptôme et sur toute exposition récente.</a:t>
            </a:r>
          </a:p>
          <a:p>
            <a:pPr marL="0" indent="0">
              <a:buNone/>
            </a:pPr>
            <a:endParaRPr lang="en-US" dirty="0">
              <a:solidFill>
                <a:srgbClr val="000000"/>
              </a:solidFill>
              <a:latin typeface="Calibri" panose="020F0502020204030204"/>
              <a:cs typeface="Calibri" panose="020F0502020204030204"/>
            </a:endParaRPr>
          </a:p>
          <a:p>
            <a:pPr marL="342265" indent="-342265"/>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travailleurs de la santé doivent être encouragés et non pénalisés lorsqu’ils signalent des symptômes. Ils ne doivent pas se sentir obligés de venir travailler alors qu’ils présentent des symptômes et risquent d’infecter les patients et leurs collègues. Compte tenu du risque élevé d’exposition, si un travailleur de la santé prend un congé maladie, il doit être rapidement examiné pour détecter la présence éventuelle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a:t>
            </a:r>
          </a:p>
          <a:p>
            <a:pPr marL="342265" indent="-342265"/>
            <a:endParaRPr lang="en-US" dirty="0">
              <a:solidFill>
                <a:srgbClr val="000000"/>
              </a:solidFill>
              <a:cs typeface="Calibri" panose="020F0502020204030204" pitchFamily="34" charset="0"/>
            </a:endParaRPr>
          </a:p>
          <a:p>
            <a:pPr marL="342265" indent="-342265"/>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Au-delà du processus de dépistage, la surveillance des travailleurs de la santé consiste à tenir un registre des travailleurs de la santé qui entrent dans les zones d’isolement des patients, car ils peuvent être considérés comme présentant un risque plus élevé d’exposition potentielle. </a:t>
            </a:r>
            <a:endParaRPr lang="en-US" b="1" dirty="0">
              <a:solidFill>
                <a:srgbClr val="000000"/>
              </a:solidFill>
              <a:cs typeface="Calibri" panose="020F0502020204030204" pitchFamily="34" charset="0"/>
            </a:endParaRPr>
          </a:p>
        </p:txBody>
      </p:sp>
      <p:sp>
        <p:nvSpPr>
          <p:cNvPr id="4" name="Slide Number Placeholder 3"/>
          <p:cNvSpPr>
            <a:spLocks noGrp="1"/>
          </p:cNvSpPr>
          <p:nvPr>
            <p:ph type="sldNum" sz="quarter" idx="5"/>
          </p:nvPr>
        </p:nvSpPr>
        <p:spPr/>
        <p:txBody>
          <a:bodyPr/>
          <a:lstStyle/>
          <a:p>
            <a:fld id="{4615D9A9-A506-41D6-9785-AAB7485709AC}"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Dans les zones de transmission active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il est également important de surveiller les patients qui ont déjà été admis dans votre établissement pour d’autres raisons, par ex. un accouchement ou un traitement pour une autre maladie, afin d’être rapidement informé si des symptômes apparaissent. L’identification des patients hospitalisés constitue un niveau de contrôle supplémentaire.</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patients peuvent être un contact inconnu d’une personne malade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ou un contact enregistré qui n'a pas été suivi. La période d’incubation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étant comprise entre 2 et 21 jours, certains patients qui ont été exposés à Ebola ou à Marburg peuvent ne pas présenter de symptômes lorsqu’ils se présentent dans un établissement de soins de santé pour un autre besoin. Cependant, ils peuvent développer des signes et des symptômes au cours de leur séjour dans l’établissement. Identifier rapidement les personnes potentiellement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et les isoler des autres aide à vous protéger et à protéger vos patients, vos collègues et votre communauté.</a:t>
            </a:r>
          </a:p>
          <a:p>
            <a:endParaRPr lang="en-US" dirty="0"/>
          </a:p>
        </p:txBody>
      </p:sp>
      <p:sp>
        <p:nvSpPr>
          <p:cNvPr id="4" name="Slide Number Placeholder 3"/>
          <p:cNvSpPr>
            <a:spLocks noGrp="1"/>
          </p:cNvSpPr>
          <p:nvPr>
            <p:ph type="sldNum" sz="quarter" idx="5"/>
          </p:nvPr>
        </p:nvSpPr>
        <p:spPr/>
        <p:txBody>
          <a:bodyPr/>
          <a:lstStyle/>
          <a:p>
            <a:fld id="{4615D9A9-A506-41D6-9785-AAB7485709AC}"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Pts val="1400"/>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marR="0" lvl="0" indent="0" algn="l" defTabSz="914400" rtl="0" eaLnBrk="1" fontAlgn="auto" latinLnBrk="0" hangingPunct="1">
              <a:lnSpc>
                <a:spcPct val="100000"/>
              </a:lnSpc>
              <a:spcBef>
                <a:spcPct val="0"/>
              </a:spcBef>
              <a:spcAft>
                <a:spcPct val="0"/>
              </a:spcAft>
              <a:buClrTx/>
              <a:buSzPts val="1400"/>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À l’instar du processus de dépistage qui a lieu à l’entrée de l’établissement, la surveillance des patients hospitalisés implique une prise de la température et une évaluation des signes ou symptômes et des expositions potentielles. Vous devez appliquer les précautions standard pour tous les patients pendant la surveillance. </a:t>
            </a:r>
          </a:p>
          <a:p>
            <a:pPr marL="0" lvl="0" indent="0" algn="l" rtl="0">
              <a:lnSpc>
                <a:spcPct val="100000"/>
              </a:lnSpc>
              <a:spcBef>
                <a:spcPct val="0"/>
              </a:spcBef>
              <a:spcAft>
                <a:spcPct val="0"/>
              </a:spcAft>
              <a:buSzPts val="1400"/>
              <a:buNone/>
            </a:pPr>
            <a:endParaRPr lang="en-US" dirty="0"/>
          </a:p>
          <a:p>
            <a:pPr marL="0" lvl="0" indent="0" algn="l" rtl="0">
              <a:lnSpc>
                <a:spcPct val="100000"/>
              </a:lnSpc>
              <a:spcBef>
                <a:spcPct val="0"/>
              </a:spcBef>
              <a:spcAft>
                <a:spcPct val="0"/>
              </a:spcAft>
              <a:buSzPts val="140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Dans les zones de transmission active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les températures doivent être vérifiées deux fois par jour pour tous les patients hospitalisés et des évaluations doivent être effectuées au moins une fois par jour à l’aide du formulaire de surveillance des patients hospitalisés. Toutes les informations issues de la surveillance doivent être consignées dans le formulaire de surveillance des patients hospitalisés.</a:t>
            </a:r>
          </a:p>
          <a:p>
            <a:pPr marL="0" lvl="0" indent="0" algn="l" rtl="0">
              <a:lnSpc>
                <a:spcPct val="100000"/>
              </a:lnSpc>
              <a:spcBef>
                <a:spcPct val="0"/>
              </a:spcBef>
              <a:spcAft>
                <a:spcPct val="0"/>
              </a:spcAft>
              <a:buSzPts val="1400"/>
              <a:buNone/>
            </a:pPr>
            <a:endParaRPr lang="en-US" dirty="0"/>
          </a:p>
          <a:p>
            <a:pPr marL="0" lvl="0" indent="0" algn="l" rtl="0">
              <a:lnSpc>
                <a:spcPct val="100000"/>
              </a:lnSpc>
              <a:spcBef>
                <a:spcPct val="0"/>
              </a:spcBef>
              <a:spcAft>
                <a:spcPct val="0"/>
              </a:spcAft>
              <a:buSzPts val="140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lors du dépistage, vous constatez que la température d’un patient est supérieure à 38 degrés Celsius, cette personne doit être évaluée immédiatement pour détecter les signes, les symptômes et l’exposition potentielle à Ebola ou à Marburg, afin qu’elle puisse être rapidement isolée si nécessaire.</a:t>
            </a:r>
          </a:p>
          <a:p>
            <a:pPr marL="0" lvl="0" indent="0" algn="l" rtl="0">
              <a:lnSpc>
                <a:spcPct val="100000"/>
              </a:lnSpc>
              <a:spcBef>
                <a:spcPct val="0"/>
              </a:spcBef>
              <a:spcAft>
                <a:spcPct val="0"/>
              </a:spcAft>
              <a:buSzPts val="1400"/>
              <a:buNone/>
            </a:pPr>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 processus exact sera différent d’un établissement à l’autre en fonction des ressources humaines disponibles et des politiques de l’établissement.</a:t>
            </a:r>
          </a:p>
          <a:p>
            <a:pPr marL="0" lvl="0" indent="0" algn="l" rtl="0">
              <a:lnSpc>
                <a:spcPct val="100000"/>
              </a:lnSpc>
              <a:spcBef>
                <a:spcPct val="0"/>
              </a:spcBef>
              <a:spcAft>
                <a:spcPct val="0"/>
              </a:spcAft>
              <a:buSzPts val="1400"/>
              <a:buNone/>
            </a:pPr>
            <a:endParaRPr lang="en-US" dirty="0"/>
          </a:p>
          <a:p>
            <a:pPr marL="0" lvl="0" indent="0" algn="l" rtl="0">
              <a:lnSpc>
                <a:spcPct val="100000"/>
              </a:lnSpc>
              <a:spcBef>
                <a:spcPct val="0"/>
              </a:spcBef>
              <a:spcAft>
                <a:spcPct val="0"/>
              </a:spcAft>
              <a:buSzPts val="1400"/>
              <a:buNone/>
            </a:pPr>
            <a:endParaRPr lang="en-US" dirty="0"/>
          </a:p>
          <a:p>
            <a:endParaRPr lang="en-US" dirty="0"/>
          </a:p>
        </p:txBody>
      </p:sp>
      <p:sp>
        <p:nvSpPr>
          <p:cNvPr id="4" name="Slide Number Placeholder 3"/>
          <p:cNvSpPr>
            <a:spLocks noGrp="1"/>
          </p:cNvSpPr>
          <p:nvPr>
            <p:ph type="sldNum" sz="quarter" idx="5"/>
          </p:nvPr>
        </p:nvSpPr>
        <p:spPr/>
        <p:txBody>
          <a:bodyPr/>
          <a:lstStyle/>
          <a:p>
            <a:fld id="{4615D9A9-A506-41D6-9785-AAB7485709AC}"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Voici un exemple d’un formulaire de surveillance des patients hospitalisés. Vous pouvez voir un espace prévu pour la date, le nom du/de la patient(e) et un espace prévu pour enregistrer les symptômes, notamment la température du/de la patient(e).</a:t>
            </a:r>
          </a:p>
          <a:p>
            <a:endParaRPr lang="en-US" baseline="0" dirty="0"/>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professionnels de la santé dans les salles de soins généraux doivent dépister les patients chaque jour à l’aide de ce formulaire. Tous les symptômes répertoriés dans l’algorithme de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Marburg ou l’outil de travail doivent être évalués </a:t>
            </a:r>
            <a:r>
              <a:rPr lang="fr-FR" sz="12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une fois</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par jour. </a:t>
            </a:r>
          </a:p>
          <a:p>
            <a:endParaRPr lang="en-US" dirty="0"/>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températures des patients doivent être prises et enregistrées </a:t>
            </a:r>
            <a:r>
              <a:rPr lang="fr-FR" sz="12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deux fois</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par jour. </a:t>
            </a:r>
            <a:endParaRPr lang="en-US" dirty="0"/>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Vous pouvez continuer à poser des questions sur les expositions au cours des 21 derniers jours pour aider les patients à se souvenir si possible.</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5" b="1" baseline="0">
                <a:solidFill>
                  <a:srgbClr val="005DAB"/>
                </a:solidFill>
                <a:effectLst/>
                <a:latin typeface="Calibri" panose="020F0502020204030204" pitchFamily="34" charset="0"/>
              </a:defRPr>
            </a:lvl1pPr>
          </a:lstStyle>
          <a:p>
            <a:r>
              <a:rPr lang="en-US" dirty="0"/>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5" b="1" baseline="0">
                <a:solidFill>
                  <a:srgbClr val="1D1D1D"/>
                </a:solidFill>
                <a:effectLst/>
                <a:latin typeface="Calibri" panose="020F050202020403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5"/>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Centre national des maladies infectieuses émergentes et zoonotiques</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ATA SLIDE 2 column_O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3000"/>
              </a:lnSpc>
              <a:defRPr sz="2800" b="1" baseline="0">
                <a:solidFill>
                  <a:srgbClr val="0039A6"/>
                </a:solidFill>
                <a:effectLst/>
                <a:latin typeface="Calibri" panose="020F0502020204030204" pitchFamily="34" charset="0"/>
              </a:defRPr>
            </a:lvl1pPr>
          </a:lstStyle>
          <a:p>
            <a:endParaRPr lang="en-US"/>
          </a:p>
        </p:txBody>
      </p:sp>
      <p:sp>
        <p:nvSpPr>
          <p:cNvPr id="3" name="Content Placeholder 2"/>
          <p:cNvSpPr>
            <a:spLocks noGrp="1"/>
          </p:cNvSpPr>
          <p:nvPr>
            <p:ph idx="1" hasCustomPrompt="1"/>
          </p:nvPr>
        </p:nvSpPr>
        <p:spPr>
          <a:xfrm>
            <a:off x="609601" y="1600201"/>
            <a:ext cx="5172892" cy="419100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anose="020F0502020204030204" pitchFamily="34" charset="0"/>
              </a:defRPr>
            </a:lvl1pPr>
            <a:lvl2pPr marL="742950" indent="-285750">
              <a:buClr>
                <a:srgbClr val="005984"/>
              </a:buClr>
              <a:buSzTx/>
              <a:buFont typeface="Arial" panose="020B0604020202020204" pitchFamily="34" charset="0"/>
              <a:buChar char="•"/>
              <a:defRPr sz="2000">
                <a:solidFill>
                  <a:schemeClr val="accent4">
                    <a:lumMod val="75000"/>
                  </a:schemeClr>
                </a:solidFill>
              </a:defRPr>
            </a:lvl2pPr>
            <a:lvl3pPr>
              <a:buClrTx/>
              <a:buSzTx/>
              <a:buFont typeface="Arial" panose="020B0604020202020204" pitchFamily="34" charset="0"/>
              <a:buChar char="•"/>
              <a:defRPr sz="1800">
                <a:solidFill>
                  <a:schemeClr val="accent4">
                    <a:lumMod val="75000"/>
                  </a:schemeClr>
                </a:solidFill>
              </a:defRPr>
            </a:lvl3pPr>
            <a:lvl4pPr>
              <a:buClr>
                <a:schemeClr val="bg1"/>
              </a:buClr>
              <a:buSzPct val="70000"/>
              <a:buFont typeface="Courier New" panose="02070309020205020404" pitchFamily="49" charset="0"/>
              <a:buChar char="o"/>
              <a:defRPr sz="1800" baseline="0">
                <a:solidFill>
                  <a:schemeClr val="bg2"/>
                </a:solidFill>
              </a:defRPr>
            </a:lvl4pPr>
            <a:lvl5pPr>
              <a:buClr>
                <a:schemeClr val="bg1"/>
              </a:buClr>
              <a:buSzPct val="70000"/>
              <a:buFont typeface="Arial" panose="020B0604020202020204"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hasCustomPrompt="1"/>
          </p:nvPr>
        </p:nvSpPr>
        <p:spPr>
          <a:xfrm>
            <a:off x="6409510" y="1600201"/>
            <a:ext cx="5172892" cy="419100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anose="020F0502020204030204" pitchFamily="34" charset="0"/>
              </a:defRPr>
            </a:lvl1pPr>
            <a:lvl2pPr marL="742950" indent="-285750">
              <a:buClr>
                <a:srgbClr val="005984"/>
              </a:buClr>
              <a:buSzTx/>
              <a:buFont typeface="Arial" panose="020B0604020202020204" pitchFamily="34" charset="0"/>
              <a:buChar char="•"/>
              <a:defRPr sz="2000">
                <a:solidFill>
                  <a:schemeClr val="accent4">
                    <a:lumMod val="75000"/>
                  </a:schemeClr>
                </a:solidFill>
              </a:defRPr>
            </a:lvl2pPr>
            <a:lvl3pPr>
              <a:buClrTx/>
              <a:buSzTx/>
              <a:buFont typeface="Arial" panose="020B0604020202020204" pitchFamily="34" charset="0"/>
              <a:buChar char="•"/>
              <a:defRPr sz="1800">
                <a:solidFill>
                  <a:schemeClr val="accent4">
                    <a:lumMod val="75000"/>
                  </a:schemeClr>
                </a:solidFill>
              </a:defRPr>
            </a:lvl3pPr>
            <a:lvl4pPr>
              <a:buClr>
                <a:schemeClr val="bg1"/>
              </a:buClr>
              <a:buSzPct val="70000"/>
              <a:buFont typeface="Courier New" panose="02070309020205020404" pitchFamily="49" charset="0"/>
              <a:buChar char="o"/>
              <a:defRPr sz="1800" baseline="0">
                <a:solidFill>
                  <a:schemeClr val="bg2"/>
                </a:solidFill>
              </a:defRPr>
            </a:lvl4pPr>
            <a:lvl5pPr>
              <a:buClr>
                <a:schemeClr val="bg1"/>
              </a:buClr>
              <a:buSzPct val="70000"/>
              <a:buFont typeface="Arial" panose="020B0604020202020204"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t="89544"/>
          <a:stretch>
            <a:fillRect/>
          </a:stretch>
        </p:blipFill>
        <p:spPr>
          <a:xfrm>
            <a:off x="0" y="6719805"/>
            <a:ext cx="12192000" cy="150413"/>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5"/>
              </a:lnSpc>
              <a:buNone/>
              <a:defRPr sz="2665" baseline="0">
                <a:solidFill>
                  <a:schemeClr val="bg2"/>
                </a:solidFill>
                <a:latin typeface="Calibri" panose="020F0502020204030204" pitchFamily="34" charset="0"/>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195" indent="-290195">
              <a:spcBef>
                <a:spcPts val="600"/>
              </a:spcBef>
              <a:spcAft>
                <a:spcPts val="600"/>
              </a:spcAft>
              <a:buClr>
                <a:srgbClr val="007D57"/>
              </a:buClr>
              <a:buFont typeface="Wingdings" panose="05000000000000000000" pitchFamily="2" charset="2"/>
              <a:buChar char="§"/>
              <a:defRPr sz="2800"/>
            </a:lvl2pPr>
            <a:lvl3pPr marL="623570" indent="-333375">
              <a:spcBef>
                <a:spcPts val="600"/>
              </a:spcBef>
              <a:spcAft>
                <a:spcPts val="600"/>
              </a:spcAft>
              <a:defRPr sz="2400"/>
            </a:lvl3pPr>
            <a:lvl4pPr marL="914400" indent="-231775">
              <a:spcBef>
                <a:spcPts val="600"/>
              </a:spcBef>
              <a:spcAft>
                <a:spcPts val="600"/>
              </a:spcAft>
              <a:defRPr/>
            </a:lvl4pPr>
          </a:lstStyle>
          <a:p>
            <a:pPr lvl="0"/>
            <a:r>
              <a:rPr lang="en-US"/>
              <a:t>Click to edit Master text styles</a:t>
            </a:r>
          </a:p>
        </p:txBody>
      </p:sp>
      <p:sp>
        <p:nvSpPr>
          <p:cNvPr id="14" name="Text Placeholder 2"/>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200" indent="-457200">
              <a:lnSpc>
                <a:spcPts val="2935"/>
              </a:lnSpc>
              <a:buClr>
                <a:srgbClr val="E25423"/>
              </a:buClr>
              <a:buFont typeface="Arial" panose="020B0604020202020204" pitchFamily="34" charset="0"/>
              <a:buChar char="•"/>
              <a:defRPr sz="2665" b="0">
                <a:solidFill>
                  <a:srgbClr val="1D1D1D"/>
                </a:solidFill>
              </a:defRPr>
            </a:lvl1pPr>
            <a:lvl2pPr>
              <a:lnSpc>
                <a:spcPts val="2665"/>
              </a:lnSpc>
              <a:buClr>
                <a:srgbClr val="E25423"/>
              </a:buClr>
              <a:defRPr sz="2665">
                <a:solidFill>
                  <a:srgbClr val="1D1D1D"/>
                </a:solidFill>
              </a:defRPr>
            </a:lvl2pPr>
            <a:lvl3pPr>
              <a:lnSpc>
                <a:spcPts val="2665"/>
              </a:lnSpc>
              <a:buClr>
                <a:srgbClr val="5A5A5A"/>
              </a:buClr>
              <a:defRPr sz="2665">
                <a:solidFill>
                  <a:srgbClr val="1D1D1D"/>
                </a:solidFill>
              </a:defRPr>
            </a:lvl3pPr>
            <a:lvl4pPr>
              <a:defRPr sz="2665">
                <a:solidFill>
                  <a:srgbClr val="1D1D1D"/>
                </a:solidFill>
              </a:defRPr>
            </a:lvl4pPr>
            <a:lvl5pPr>
              <a:defRPr sz="26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p:cNvSpPr>
            <a:spLocks noGrp="1"/>
          </p:cNvSpPr>
          <p:nvPr>
            <p:ph sz="quarter" idx="11"/>
          </p:nvPr>
        </p:nvSpPr>
        <p:spPr>
          <a:xfrm>
            <a:off x="609600" y="1824284"/>
            <a:ext cx="10972800" cy="4176467"/>
          </a:xfrm>
        </p:spPr>
        <p:txBody>
          <a:bodyPr/>
          <a:lstStyle>
            <a:lvl1pPr marL="376555" indent="-376555">
              <a:spcAft>
                <a:spcPts val="800"/>
              </a:spcAft>
              <a:buFont typeface="Arial" panose="020B0604020202020204" pitchFamily="34" charset="0"/>
              <a:buChar char="•"/>
              <a:defRPr sz="2665" b="0">
                <a:solidFill>
                  <a:srgbClr val="000000"/>
                </a:solidFill>
              </a:defRPr>
            </a:lvl1pPr>
            <a:lvl2pPr marL="763905" indent="-309245">
              <a:spcBef>
                <a:spcPct val="0"/>
              </a:spcBef>
              <a:spcAft>
                <a:spcPts val="800"/>
              </a:spcAft>
              <a:buClr>
                <a:srgbClr val="E25423"/>
              </a:buClr>
              <a:buFont typeface="Arial" panose="020B0604020202020204" pitchFamily="34" charset="0"/>
              <a:buChar char="‒"/>
              <a:defRPr sz="2665"/>
            </a:lvl2pPr>
            <a:lvl3pPr marL="831850" indent="-444500">
              <a:spcBef>
                <a:spcPts val="800"/>
              </a:spcBef>
              <a:spcAft>
                <a:spcPts val="800"/>
              </a:spcAft>
              <a:buClr>
                <a:srgbClr val="692145"/>
              </a:buClr>
              <a:defRPr sz="3200"/>
            </a:lvl3pPr>
            <a:lvl4pPr marL="1219200" indent="-309245">
              <a:spcBef>
                <a:spcPct val="0"/>
              </a:spcBef>
              <a:spcAft>
                <a:spcPct val="0"/>
              </a:spcAft>
              <a:buClr>
                <a:schemeClr val="bg2">
                  <a:lumMod val="50000"/>
                </a:schemeClr>
              </a:buClr>
              <a:buFont typeface="Arial" panose="020B0604020202020204" pitchFamily="34" charset="0"/>
              <a:buChar char="•"/>
              <a:defRPr/>
            </a:lvl4pPr>
            <a:lvl5pPr marL="1674495" indent="-300355">
              <a:spcBef>
                <a:spcPct val="0"/>
              </a:spcBef>
              <a:buClr>
                <a:schemeClr val="bg2">
                  <a:lumMod val="50000"/>
                </a:schemeClr>
              </a:buClr>
              <a:buFont typeface="Arial" panose="020B0604020202020204" pitchFamily="34" charset="0"/>
              <a:buChar char="–"/>
              <a:defRPr/>
            </a:lvl5pPr>
            <a:lvl6pPr marL="2138045" indent="-309245">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p:cNvSpPr>
            <a:spLocks noGrp="1"/>
          </p:cNvSpPr>
          <p:nvPr>
            <p:ph type="body" sz="quarter" idx="10"/>
          </p:nvPr>
        </p:nvSpPr>
        <p:spPr>
          <a:xfrm>
            <a:off x="609601" y="1811867"/>
            <a:ext cx="5185833" cy="4421717"/>
          </a:xfrm>
        </p:spPr>
        <p:txBody>
          <a:bodyPr/>
          <a:lstStyle>
            <a:lvl1pPr marL="457200" indent="-457200">
              <a:buClr>
                <a:srgbClr val="E25423"/>
              </a:buClr>
              <a:buFont typeface="Arial" panose="020B0604020202020204" pitchFamily="34" charset="0"/>
              <a:buChar char="•"/>
              <a:defRPr sz="2665" b="1">
                <a:solidFill>
                  <a:srgbClr val="1D1D1D"/>
                </a:solidFill>
              </a:defRPr>
            </a:lvl1pPr>
            <a:lvl2pPr marL="990600" indent="-381000">
              <a:buClr>
                <a:srgbClr val="E25423"/>
              </a:buClr>
              <a:buFont typeface="Calibri" panose="020F0502020204030204" pitchFamily="34" charset="0"/>
              <a:buChar char="⁻"/>
              <a:defRPr sz="2400">
                <a:solidFill>
                  <a:srgbClr val="1D1D1D"/>
                </a:solidFill>
              </a:defRPr>
            </a:lvl2pPr>
            <a:lvl3pPr>
              <a:defRPr sz="2135">
                <a:solidFill>
                  <a:srgbClr val="1D1D1D"/>
                </a:solidFill>
              </a:defRPr>
            </a:lvl3pPr>
            <a:lvl4pPr>
              <a:defRPr sz="1865">
                <a:solidFill>
                  <a:srgbClr val="1D1D1D"/>
                </a:solidFill>
              </a:defRPr>
            </a:lvl4pPr>
            <a:lvl5pPr>
              <a:defRPr sz="18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p:cNvSpPr>
            <a:spLocks noGrp="1"/>
          </p:cNvSpPr>
          <p:nvPr>
            <p:ph type="body" sz="quarter" idx="11"/>
          </p:nvPr>
        </p:nvSpPr>
        <p:spPr>
          <a:xfrm>
            <a:off x="6396568" y="1811867"/>
            <a:ext cx="5185833" cy="4421717"/>
          </a:xfrm>
        </p:spPr>
        <p:txBody>
          <a:bodyPr/>
          <a:lstStyle>
            <a:lvl1pPr marL="457200" indent="-457200">
              <a:buClr>
                <a:srgbClr val="E25423"/>
              </a:buClr>
              <a:buFont typeface="Arial" panose="020B0604020202020204" pitchFamily="34" charset="0"/>
              <a:buChar char="•"/>
              <a:defRPr sz="2665" b="1">
                <a:solidFill>
                  <a:srgbClr val="1D1D1D"/>
                </a:solidFill>
              </a:defRPr>
            </a:lvl1pPr>
            <a:lvl2pPr marL="990600" indent="-381000">
              <a:buClr>
                <a:srgbClr val="E25423"/>
              </a:buClr>
              <a:buFont typeface="Calibri" panose="020F0502020204030204" pitchFamily="34" charset="0"/>
              <a:buChar char="⁻"/>
              <a:defRPr sz="2400">
                <a:solidFill>
                  <a:srgbClr val="1D1D1D"/>
                </a:solidFill>
              </a:defRPr>
            </a:lvl2pPr>
            <a:lvl3pPr>
              <a:defRPr sz="2135">
                <a:solidFill>
                  <a:srgbClr val="1D1D1D"/>
                </a:solidFill>
              </a:defRPr>
            </a:lvl3pPr>
            <a:lvl4pPr>
              <a:defRPr sz="1865">
                <a:solidFill>
                  <a:srgbClr val="1D1D1D"/>
                </a:solidFill>
              </a:defRPr>
            </a:lvl4pPr>
            <a:lvl5pPr>
              <a:defRPr sz="18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p:cNvSpPr>
            <a:spLocks noGrp="1"/>
          </p:cNvSpPr>
          <p:nvPr>
            <p:ph type="body" sz="quarter" idx="10"/>
          </p:nvPr>
        </p:nvSpPr>
        <p:spPr>
          <a:xfrm>
            <a:off x="609601" y="1811867"/>
            <a:ext cx="5185833" cy="4421717"/>
          </a:xfrm>
        </p:spPr>
        <p:txBody>
          <a:bodyPr/>
          <a:lstStyle>
            <a:lvl1pPr marL="457200" indent="-457200">
              <a:buClr>
                <a:srgbClr val="E25423"/>
              </a:buClr>
              <a:buFont typeface="Arial" panose="020B0604020202020204" pitchFamily="34" charset="0"/>
              <a:buChar char="•"/>
              <a:defRPr sz="2665" b="1">
                <a:solidFill>
                  <a:srgbClr val="1D1D1D"/>
                </a:solidFill>
              </a:defRPr>
            </a:lvl1pPr>
            <a:lvl2pPr marL="990600" indent="-381000">
              <a:buClr>
                <a:srgbClr val="E25423"/>
              </a:buClr>
              <a:buFont typeface="Calibri" panose="020F0502020204030204" pitchFamily="34" charset="0"/>
              <a:buChar char="⁻"/>
              <a:defRPr sz="2400">
                <a:solidFill>
                  <a:srgbClr val="1D1D1D"/>
                </a:solidFill>
              </a:defRPr>
            </a:lvl2pPr>
            <a:lvl3pPr>
              <a:defRPr sz="2135">
                <a:solidFill>
                  <a:srgbClr val="1D1D1D"/>
                </a:solidFill>
              </a:defRPr>
            </a:lvl3pPr>
            <a:lvl4pPr>
              <a:defRPr sz="1865">
                <a:solidFill>
                  <a:srgbClr val="1D1D1D"/>
                </a:solidFill>
              </a:defRPr>
            </a:lvl4pPr>
            <a:lvl5pPr>
              <a:defRPr sz="18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p:cNvSpPr>
            <a:spLocks noGrp="1"/>
          </p:cNvSpPr>
          <p:nvPr>
            <p:ph sz="quarter" idx="1" hasCustomPrompt="1"/>
          </p:nvPr>
        </p:nvSpPr>
        <p:spPr>
          <a:xfrm>
            <a:off x="6096000" y="1811867"/>
            <a:ext cx="5486400" cy="4421717"/>
          </a:xfrm>
        </p:spPr>
        <p:txBody>
          <a:bodyPr/>
          <a:lstStyle>
            <a:lvl1pPr>
              <a:spcAft>
                <a:spcPts val="1600"/>
              </a:spcAft>
              <a:buNone/>
              <a:defRPr sz="2665" b="1">
                <a:solidFill>
                  <a:srgbClr val="000000"/>
                </a:solidFill>
              </a:defRPr>
            </a:lvl1pPr>
            <a:lvl2pPr marL="387350" indent="-387350">
              <a:spcBef>
                <a:spcPts val="800"/>
              </a:spcBef>
              <a:spcAft>
                <a:spcPts val="800"/>
              </a:spcAft>
              <a:buClr>
                <a:srgbClr val="9B4E9E"/>
              </a:buClr>
              <a:buFont typeface="Wingdings" panose="05000000000000000000" pitchFamily="2" charset="2"/>
              <a:buChar char="§"/>
              <a:defRPr sz="3735"/>
            </a:lvl2pPr>
            <a:lvl3pPr marL="831850" indent="-444500">
              <a:spcBef>
                <a:spcPts val="800"/>
              </a:spcBef>
              <a:spcAft>
                <a:spcPts val="800"/>
              </a:spcAft>
              <a:buClr>
                <a:srgbClr val="692145"/>
              </a:buClr>
              <a:defRPr sz="3200"/>
            </a:lvl3pPr>
            <a:lvl4pPr marL="1219200" indent="-309245">
              <a:spcBef>
                <a:spcPts val="800"/>
              </a:spcBef>
              <a:spcAft>
                <a:spcPts val="800"/>
              </a:spcAft>
              <a:defRPr/>
            </a:lvl4pPr>
          </a:lstStyle>
          <a:p>
            <a:pPr lvl="0"/>
            <a:r>
              <a:rPr lang="en-US"/>
              <a:t>Object</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1-800-CDC-INFO (232-4636)</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900" indent="-342900">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rtl="0" eaLnBrk="1" fontAlgn="base" hangingPunct="1">
        <a:spcBef>
          <a:spcPct val="0"/>
        </a:spcBef>
        <a:spcAft>
          <a:spcPct val="0"/>
        </a:spcAft>
        <a:defRPr sz="5865" kern="1200">
          <a:solidFill>
            <a:schemeClr val="tx1"/>
          </a:solidFill>
          <a:latin typeface="+mj-lt"/>
          <a:ea typeface="+mj-ea"/>
          <a:cs typeface="+mj-cs"/>
        </a:defRPr>
      </a:lvl1pPr>
      <a:lvl2pPr algn="ctr" rtl="0" eaLnBrk="1" fontAlgn="base" hangingPunct="1">
        <a:spcBef>
          <a:spcPct val="0"/>
        </a:spcBef>
        <a:spcAft>
          <a:spcPct val="0"/>
        </a:spcAft>
        <a:defRPr sz="5865">
          <a:solidFill>
            <a:schemeClr val="tx1"/>
          </a:solidFill>
          <a:latin typeface="Myriad Web Pro" panose="020B0503030403020204" pitchFamily="34" charset="0"/>
        </a:defRPr>
      </a:lvl2pPr>
      <a:lvl3pPr algn="ctr" rtl="0" eaLnBrk="1" fontAlgn="base" hangingPunct="1">
        <a:spcBef>
          <a:spcPct val="0"/>
        </a:spcBef>
        <a:spcAft>
          <a:spcPct val="0"/>
        </a:spcAft>
        <a:defRPr sz="5865">
          <a:solidFill>
            <a:schemeClr val="tx1"/>
          </a:solidFill>
          <a:latin typeface="Myriad Web Pro" panose="020B0503030403020204" pitchFamily="34" charset="0"/>
        </a:defRPr>
      </a:lvl3pPr>
      <a:lvl4pPr algn="ctr" rtl="0" eaLnBrk="1" fontAlgn="base" hangingPunct="1">
        <a:spcBef>
          <a:spcPct val="0"/>
        </a:spcBef>
        <a:spcAft>
          <a:spcPct val="0"/>
        </a:spcAft>
        <a:defRPr sz="5865">
          <a:solidFill>
            <a:schemeClr val="tx1"/>
          </a:solidFill>
          <a:latin typeface="Myriad Web Pro" panose="020B0503030403020204" pitchFamily="34" charset="0"/>
        </a:defRPr>
      </a:lvl4pPr>
      <a:lvl5pPr algn="ctr" rtl="0" eaLnBrk="1" fontAlgn="base" hangingPunct="1">
        <a:spcBef>
          <a:spcPct val="0"/>
        </a:spcBef>
        <a:spcAft>
          <a:spcPct val="0"/>
        </a:spcAft>
        <a:defRPr sz="5865">
          <a:solidFill>
            <a:schemeClr val="tx1"/>
          </a:solidFill>
          <a:latin typeface="Myriad Web Pro" panose="020B0503030403020204" pitchFamily="34" charset="0"/>
        </a:defRPr>
      </a:lvl5pPr>
      <a:lvl6pPr marL="609600" algn="ctr" rtl="0" eaLnBrk="1" fontAlgn="base" hangingPunct="1">
        <a:spcBef>
          <a:spcPct val="0"/>
        </a:spcBef>
        <a:spcAft>
          <a:spcPct val="0"/>
        </a:spcAft>
        <a:defRPr sz="5865">
          <a:solidFill>
            <a:schemeClr val="tx1"/>
          </a:solidFill>
          <a:latin typeface="Myriad Web Pro" panose="020B0503030403020204" pitchFamily="34" charset="0"/>
        </a:defRPr>
      </a:lvl6pPr>
      <a:lvl7pPr marL="1219200" algn="ctr" rtl="0" eaLnBrk="1" fontAlgn="base" hangingPunct="1">
        <a:spcBef>
          <a:spcPct val="0"/>
        </a:spcBef>
        <a:spcAft>
          <a:spcPct val="0"/>
        </a:spcAft>
        <a:defRPr sz="5865">
          <a:solidFill>
            <a:schemeClr val="tx1"/>
          </a:solidFill>
          <a:latin typeface="Myriad Web Pro" panose="020B0503030403020204" pitchFamily="34" charset="0"/>
        </a:defRPr>
      </a:lvl7pPr>
      <a:lvl8pPr marL="1828800" algn="ctr" rtl="0" eaLnBrk="1" fontAlgn="base" hangingPunct="1">
        <a:spcBef>
          <a:spcPct val="0"/>
        </a:spcBef>
        <a:spcAft>
          <a:spcPct val="0"/>
        </a:spcAft>
        <a:defRPr sz="5865">
          <a:solidFill>
            <a:schemeClr val="tx1"/>
          </a:solidFill>
          <a:latin typeface="Myriad Web Pro" panose="020B0503030403020204" pitchFamily="34" charset="0"/>
        </a:defRPr>
      </a:lvl8pPr>
      <a:lvl9pPr marL="2438400" algn="ctr" rtl="0" eaLnBrk="1" fontAlgn="base" hangingPunct="1">
        <a:spcBef>
          <a:spcPct val="0"/>
        </a:spcBef>
        <a:spcAft>
          <a:spcPct val="0"/>
        </a:spcAft>
        <a:defRPr sz="5865">
          <a:solidFill>
            <a:schemeClr val="tx1"/>
          </a:solidFill>
          <a:latin typeface="Myriad Web Pro" panose="020B0503030403020204" pitchFamily="34" charset="0"/>
        </a:defRPr>
      </a:lvl9pPr>
    </p:titleStyle>
    <p:bodyStyle>
      <a:lvl1pPr marL="457200" indent="-457200" algn="l" rtl="0" eaLnBrk="1" fontAlgn="base" hangingPunct="1">
        <a:spcBef>
          <a:spcPct val="20000"/>
        </a:spcBef>
        <a:spcAft>
          <a:spcPct val="0"/>
        </a:spcAft>
        <a:buClr>
          <a:srgbClr val="E25423"/>
        </a:buClr>
        <a:buFont typeface="Arial" panose="020B0604020202020204" pitchFamily="34" charset="0"/>
        <a:buChar char="•"/>
        <a:defRPr sz="4265" kern="1200">
          <a:solidFill>
            <a:srgbClr val="1D1D1D"/>
          </a:solidFill>
          <a:latin typeface="Calibri" panose="020F0502020204030204" pitchFamily="34" charset="0"/>
          <a:ea typeface="+mn-ea"/>
          <a:cs typeface="+mn-cs"/>
        </a:defRPr>
      </a:lvl1pPr>
      <a:lvl2pPr marL="990600" indent="-381000" algn="l" rtl="0" eaLnBrk="1" fontAlgn="base" hangingPunct="1">
        <a:spcBef>
          <a:spcPct val="20000"/>
        </a:spcBef>
        <a:spcAft>
          <a:spcPct val="0"/>
        </a:spcAft>
        <a:buClr>
          <a:srgbClr val="E25423"/>
        </a:buClr>
        <a:buFont typeface="Arial" panose="020B0604020202020204" pitchFamily="34" charset="0"/>
        <a:buChar char="–"/>
        <a:defRPr sz="3735" kern="1200">
          <a:solidFill>
            <a:srgbClr val="1D1D1D"/>
          </a:solidFill>
          <a:latin typeface="Calibri" panose="020F0502020204030204" pitchFamily="34" charset="0"/>
          <a:ea typeface="+mn-ea"/>
          <a:cs typeface="+mn-cs"/>
        </a:defRPr>
      </a:lvl2pPr>
      <a:lvl3pPr marL="1524000" indent="-304800"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6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4pPr>
      <a:lvl5pPr marL="27432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1934095" y="2628666"/>
            <a:ext cx="8229600" cy="2266931"/>
          </a:xfrm>
        </p:spPr>
        <p:txBody>
          <a:bodyPr vert="horz" lIns="91440" tIns="45720" rIns="91440" bIns="45720" rtlCol="0" anchor="b" anchorCtr="0">
            <a:normAutofit fontScale="90000"/>
          </a:bodyPr>
          <a:lstStyle/>
          <a:p>
            <a:pPr>
              <a:lnSpc>
                <a:spcPct val="100000"/>
              </a:lnSpc>
            </a:pPr>
            <a:r>
              <a:rPr lang="fr-FR" sz="43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PCI pour la </a:t>
            </a:r>
            <a:r>
              <a:rPr lang="fr-FR" sz="4300" dirty="0">
                <a:solidFill>
                  <a:srgbClr val="0B40A5"/>
                </a:solidFill>
                <a:uFill>
                  <a:solidFill>
                    <a:prstClr val="black">
                      <a:alpha val="0"/>
                    </a:prstClr>
                  </a:solidFill>
                </a:uFill>
                <a:latin typeface="Calibri" panose="020F0502020204030204"/>
                <a:ea typeface="Calibri" panose="020F0502020204030204"/>
                <a:cs typeface="Calibri" panose="020F0502020204030204"/>
                <a:sym typeface="+mn-ea"/>
              </a:rPr>
              <a:t>maladie à virus </a:t>
            </a:r>
            <a:r>
              <a:rPr lang="fr-FR" sz="4300">
                <a:solidFill>
                  <a:srgbClr val="0B40A5"/>
                </a:solidFill>
                <a:uFill>
                  <a:solidFill>
                    <a:prstClr val="black">
                      <a:alpha val="0"/>
                    </a:prstClr>
                  </a:solidFill>
                </a:uFill>
                <a:latin typeface="Calibri" panose="020F0502020204030204"/>
                <a:ea typeface="Calibri" panose="020F0502020204030204"/>
                <a:cs typeface="Calibri" panose="020F0502020204030204"/>
                <a:sym typeface="+mn-ea"/>
              </a:rPr>
              <a:t>Ebola ou </a:t>
            </a:r>
            <a:r>
              <a:rPr lang="fr-FR" sz="4300" dirty="0">
                <a:solidFill>
                  <a:srgbClr val="0B40A5"/>
                </a:solidFill>
                <a:uFill>
                  <a:solidFill>
                    <a:prstClr val="black">
                      <a:alpha val="0"/>
                    </a:prstClr>
                  </a:solidFill>
                </a:uFill>
                <a:latin typeface="Calibri" panose="020F0502020204030204"/>
                <a:ea typeface="Calibri" panose="020F0502020204030204"/>
                <a:cs typeface="Calibri" panose="020F0502020204030204"/>
                <a:sym typeface="+mn-ea"/>
              </a:rPr>
              <a:t>la maladie à virus de Marburg</a:t>
            </a:r>
            <a:r>
              <a:rPr lang="fr-FR" sz="43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 : </a:t>
            </a:r>
            <a:br>
              <a:rPr sz="4300" dirty="0"/>
            </a:br>
            <a:r>
              <a:rPr lang="fr-FR" sz="4300" b="0"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surveillance des professionnels de santé et des patients hospitalisés</a:t>
            </a:r>
          </a:p>
        </p:txBody>
      </p:sp>
      <p:sp>
        <p:nvSpPr>
          <p:cNvPr id="12" name="TextBox 11"/>
          <p:cNvSpPr txBox="1"/>
          <p:nvPr/>
        </p:nvSpPr>
        <p:spPr>
          <a:xfrm>
            <a:off x="1889760" y="5171441"/>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fr-FR" sz="2400" b="1" i="0" u="none" strike="noStrike" cap="none" baseline="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Établissements de santé à ressources limitées ou intermédiaires</a:t>
            </a:r>
            <a:endParaRPr lang="en-US" sz="2400">
              <a:latin typeface="Calibri" panose="020F0502020204030204"/>
              <a:cs typeface="Calibri" panose="020F0502020204030204"/>
            </a:endParaRPr>
          </a:p>
        </p:txBody>
      </p:sp>
      <p:cxnSp>
        <p:nvCxnSpPr>
          <p:cNvPr id="13" name="Straight Connector 12">
            <a:extLst>
              <a:ext uri="{C183D7F6-B498-43B3-948B-1728B52AA6E4}">
                <adec:decorative xmlns:adec="http://schemas.microsoft.com/office/drawing/2017/decorative" val="1"/>
              </a:ext>
            </a:extLst>
          </p:cNvPr>
          <p:cNvCxnSpPr/>
          <p:nvPr/>
        </p:nvCxnSpPr>
        <p:spPr>
          <a:xfrm flipV="1">
            <a:off x="1934095" y="5028901"/>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9153042" y="6425685"/>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fr-FR" sz="1800" b="1" i="0" u="none" strike="noStrike" cap="none" baseline="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Mise à jour : </a:t>
            </a:r>
            <a:r>
              <a:rPr lang="fr-FR" sz="1800" b="1" i="0" u="none" strike="noStrike" cap="none" baseline="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mars 2023</a:t>
            </a:r>
            <a:endParaRPr lang="en-US">
              <a:solidFill>
                <a:schemeClr val="tx1">
                  <a:lumMod val="75000"/>
                </a:schemeClr>
              </a:solidFil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274639"/>
            <a:ext cx="10972800" cy="1008729"/>
          </a:xfrm>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Contrôle des connaissances : suivi </a:t>
            </a:r>
          </a:p>
        </p:txBody>
      </p:sp>
      <p:sp>
        <p:nvSpPr>
          <p:cNvPr id="2" name="Text Placeholder 2"/>
          <p:cNvSpPr txBox="1"/>
          <p:nvPr/>
        </p:nvSpPr>
        <p:spPr>
          <a:xfrm>
            <a:off x="609600" y="1417639"/>
            <a:ext cx="10629331" cy="5151054"/>
          </a:xfrm>
          <a:prstGeom prst="rect">
            <a:avLst/>
          </a:prstGeom>
        </p:spPr>
        <p:txBody>
          <a:bodyPr/>
          <a:lstStyle>
            <a:lvl1pPr marL="457200" indent="-457200" algn="l" rtl="0" eaLnBrk="1" fontAlgn="base" hangingPunct="1">
              <a:spcBef>
                <a:spcPct val="20000"/>
              </a:spcBef>
              <a:spcAft>
                <a:spcPct val="0"/>
              </a:spcAft>
              <a:buClr>
                <a:srgbClr val="E25423"/>
              </a:buClr>
              <a:buFont typeface="Arial" panose="020B0604020202020204" pitchFamily="34" charset="0"/>
              <a:buChar char="•"/>
              <a:defRPr sz="4265" kern="1200">
                <a:solidFill>
                  <a:srgbClr val="1D1D1D"/>
                </a:solidFill>
                <a:latin typeface="Calibri" panose="020F0502020204030204" pitchFamily="34" charset="0"/>
                <a:ea typeface="+mn-ea"/>
                <a:cs typeface="+mn-cs"/>
              </a:defRPr>
            </a:lvl1pPr>
            <a:lvl2pPr marL="990600" indent="-381000" algn="l" rtl="0" eaLnBrk="1" fontAlgn="base" hangingPunct="1">
              <a:spcBef>
                <a:spcPct val="20000"/>
              </a:spcBef>
              <a:spcAft>
                <a:spcPct val="0"/>
              </a:spcAft>
              <a:buClr>
                <a:srgbClr val="E25423"/>
              </a:buClr>
              <a:buFont typeface="Arial" panose="020B0604020202020204" pitchFamily="34" charset="0"/>
              <a:buChar char="–"/>
              <a:defRPr sz="3735" kern="1200">
                <a:solidFill>
                  <a:srgbClr val="1D1D1D"/>
                </a:solidFill>
                <a:latin typeface="Calibri" panose="020F0502020204030204" pitchFamily="34" charset="0"/>
                <a:ea typeface="+mn-ea"/>
                <a:cs typeface="+mn-cs"/>
              </a:defRPr>
            </a:lvl2pPr>
            <a:lvl3pPr marL="1524000" indent="-304800"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6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4pPr>
            <a:lvl5pPr marL="27432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a:lstStyle>
          <a:p>
            <a:pPr marL="0" indent="0">
              <a:spcBef>
                <a:spcPct val="0"/>
              </a:spcBef>
              <a:buFont typeface="Arial" panose="020B0604020202020204" pitchFamily="34" charset="0"/>
              <a:buNone/>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Vous remarquez qu’un agent de santé chargé du suivi des patientes dans le service de maternité de l’hôpital se promène pour prendre la température des patientes et s’enquérir de leurs symptômes. Il enregistre la température mais pas les symptômes. </a:t>
            </a:r>
            <a:endParaRPr lang="en-US" sz="2400" dirty="0">
              <a:solidFill>
                <a:srgbClr val="000000"/>
              </a:solidFill>
            </a:endParaRPr>
          </a:p>
          <a:p>
            <a:pPr marL="0" indent="0">
              <a:spcBef>
                <a:spcPct val="0"/>
              </a:spcBef>
              <a:buFont typeface="Arial" panose="020B0604020202020204" pitchFamily="34" charset="0"/>
              <a:buNone/>
            </a:pPr>
            <a:endParaRPr lang="en-US" sz="2400" dirty="0">
              <a:solidFill>
                <a:srgbClr val="000000"/>
              </a:solidFill>
            </a:endParaRPr>
          </a:p>
          <a:p>
            <a:pPr marL="0" indent="0">
              <a:spcBef>
                <a:spcPct val="0"/>
              </a:spcBef>
              <a:buFont typeface="Arial" panose="020B0604020202020204" pitchFamily="34" charset="0"/>
              <a:buNone/>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Lorsque vous demandez quels sont les symptômes de la patiente, l’agent de santé répond que la patiente a des nausées, de la diarrhée, des maux de tête et de la fièvre depuis hier, mais qu’elle ne présente pas de signes </a:t>
            </a:r>
            <a:r>
              <a:rPr lang="fr-FR" sz="2400" dirty="0">
                <a:effectLst/>
                <a:uFill>
                  <a:solidFill>
                    <a:prstClr val="black">
                      <a:alpha val="0"/>
                    </a:prstClr>
                  </a:solidFill>
                </a:uFill>
                <a:latin typeface="Calibri" panose="020F0502020204030204"/>
                <a:ea typeface="Calibri" panose="020F0502020204030204"/>
                <a:cs typeface="Calibri" panose="020F0502020204030204"/>
                <a:sym typeface="+mn-ea"/>
              </a:rPr>
              <a:t>d’Ebola ou de </a:t>
            </a:r>
            <a:r>
              <a:rPr lang="fr-FR" sz="240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sym typeface="+mn-ea"/>
              </a:rPr>
              <a:t>Marburg</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car elle ne vomit pas et n'a pas l’air d’être hémorragique.</a:t>
            </a:r>
            <a:endParaRPr lang="en-US" sz="2400" dirty="0">
              <a:solidFill>
                <a:schemeClr val="tx1"/>
              </a:solidFill>
              <a:cs typeface="Calibri" panose="020F0502020204030204" pitchFamily="34" charset="0"/>
            </a:endParaRPr>
          </a:p>
          <a:p>
            <a:pPr marL="513715" indent="-457200">
              <a:spcBef>
                <a:spcPts val="1800"/>
              </a:spcBef>
              <a:buClr>
                <a:schemeClr val="tx1"/>
              </a:buClr>
              <a:buFont typeface="+mj-lt"/>
              <a:buAutoNum type="arabicPeriod"/>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aucun suivi des symptômes n’est assuré, quel est le risque ? </a:t>
            </a:r>
          </a:p>
          <a:p>
            <a:pPr marL="513715" indent="-457200">
              <a:spcBef>
                <a:spcPts val="1800"/>
              </a:spcBef>
              <a:buClr>
                <a:schemeClr val="tx1"/>
              </a:buClr>
              <a:buFont typeface="+mj-lt"/>
              <a:buAutoNum type="arabicPeriod"/>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Quelle est la procédure à suivre pour la surveillance des patients hospitalisés ? </a:t>
            </a:r>
            <a:endParaRPr lang="en-US" sz="2400" dirty="0">
              <a:solidFill>
                <a:srgbClr val="000000"/>
              </a:solidFill>
              <a:cs typeface="Calibri" panose="020F0502020204030204"/>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Retour d’information : suivi </a:t>
            </a:r>
          </a:p>
        </p:txBody>
      </p:sp>
      <p:sp>
        <p:nvSpPr>
          <p:cNvPr id="2" name="Text Placeholder 2"/>
          <p:cNvSpPr txBox="1"/>
          <p:nvPr/>
        </p:nvSpPr>
        <p:spPr>
          <a:xfrm>
            <a:off x="609600" y="1519825"/>
            <a:ext cx="10015183" cy="4901673"/>
          </a:xfrm>
          <a:prstGeom prst="rect">
            <a:avLst/>
          </a:prstGeom>
        </p:spPr>
        <p:txBody>
          <a:bodyPr>
            <a:normAutofit fontScale="97500" lnSpcReduction="10000"/>
          </a:bodyPr>
          <a:lstStyle>
            <a:lvl1pPr marL="457200" indent="-457200" algn="l" rtl="0" eaLnBrk="1" fontAlgn="base" hangingPunct="1">
              <a:spcBef>
                <a:spcPct val="20000"/>
              </a:spcBef>
              <a:spcAft>
                <a:spcPct val="0"/>
              </a:spcAft>
              <a:buClr>
                <a:srgbClr val="E25423"/>
              </a:buClr>
              <a:buFont typeface="Arial" panose="020B0604020202020204" pitchFamily="34" charset="0"/>
              <a:buChar char="•"/>
              <a:defRPr sz="4265" kern="1200">
                <a:solidFill>
                  <a:srgbClr val="1D1D1D"/>
                </a:solidFill>
                <a:latin typeface="Calibri" panose="020F0502020204030204" pitchFamily="34" charset="0"/>
                <a:ea typeface="+mn-ea"/>
                <a:cs typeface="+mn-cs"/>
              </a:defRPr>
            </a:lvl1pPr>
            <a:lvl2pPr marL="990600" indent="-381000" algn="l" rtl="0" eaLnBrk="1" fontAlgn="base" hangingPunct="1">
              <a:spcBef>
                <a:spcPct val="20000"/>
              </a:spcBef>
              <a:spcAft>
                <a:spcPct val="0"/>
              </a:spcAft>
              <a:buClr>
                <a:srgbClr val="E25423"/>
              </a:buClr>
              <a:buFont typeface="Arial" panose="020B0604020202020204" pitchFamily="34" charset="0"/>
              <a:buChar char="–"/>
              <a:defRPr sz="3735" kern="1200">
                <a:solidFill>
                  <a:srgbClr val="1D1D1D"/>
                </a:solidFill>
                <a:latin typeface="Calibri" panose="020F0502020204030204" pitchFamily="34" charset="0"/>
                <a:ea typeface="+mn-ea"/>
                <a:cs typeface="+mn-cs"/>
              </a:defRPr>
            </a:lvl2pPr>
            <a:lvl3pPr marL="1524000" indent="-304800"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6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4pPr>
            <a:lvl5pPr marL="27432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a:lstStyle>
          <a:p>
            <a:pPr marL="514350" indent="-457200">
              <a:spcBef>
                <a:spcPct val="0"/>
              </a:spcBef>
              <a:buClr>
                <a:schemeClr val="accent4">
                  <a:lumMod val="50000"/>
                </a:schemeClr>
              </a:buClr>
              <a:buFont typeface="+mj-lt"/>
              <a:buAutoNum type="arabicPeriod"/>
            </a:pP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Si aucun suivi des symptômes n’est assuré, quel est le risque ? </a:t>
            </a:r>
          </a:p>
          <a:p>
            <a:pPr marL="800100" lvl="1" indent="-457200">
              <a:spcBef>
                <a:spcPct val="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les symptômes ne sont pas enregistrés, il peut devenir difficile de suivre leur aggravation.</a:t>
            </a:r>
          </a:p>
          <a:p>
            <a:pPr marL="800100" lvl="1" indent="-457200">
              <a:spcBef>
                <a:spcPct val="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 changement de personnel infirmier entre les équipes signifie que les informations peuvent ne pas être transférées d’une équipe à l’autre</a:t>
            </a:r>
          </a:p>
          <a:p>
            <a:pPr marL="57150" indent="0">
              <a:spcBef>
                <a:spcPct val="0"/>
              </a:spcBef>
              <a:buClr>
                <a:schemeClr val="tx1"/>
              </a:buClr>
              <a:buFont typeface="Arial" panose="020B0604020202020204" pitchFamily="34" charset="0"/>
              <a:buNone/>
            </a:pPr>
            <a:endParaRPr lang="en-US" sz="2400" b="1" dirty="0">
              <a:solidFill>
                <a:schemeClr val="tx1"/>
              </a:solidFill>
            </a:endParaRPr>
          </a:p>
          <a:p>
            <a:pPr marL="514350" indent="-457200">
              <a:spcBef>
                <a:spcPct val="0"/>
              </a:spcBef>
              <a:buClr>
                <a:schemeClr val="accent4">
                  <a:lumMod val="50000"/>
                </a:schemeClr>
              </a:buClr>
              <a:buFont typeface="+mj-lt"/>
              <a:buAutoNum type="arabicPeriod" startAt="2"/>
            </a:pP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Quelle est la procédure à suivre pour la surveillance des patients hospitalisés ? </a:t>
            </a:r>
          </a:p>
          <a:p>
            <a:pPr marL="685800" lvl="1" indent="-342900">
              <a:spcBef>
                <a:spcPct val="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agents de santé doivent remplir COMPLÈTEMENT le formulaire d’identification du patient hospitalisé pour chaque patient, sans omettre aucune étape</a:t>
            </a:r>
          </a:p>
          <a:p>
            <a:pPr marL="685800" lvl="1" indent="-342900">
              <a:spcBef>
                <a:spcPct val="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Compléter l’identification du patient hospitalisé conformément à la politique du pays ou de l’établissement</a:t>
            </a:r>
          </a:p>
          <a:p>
            <a:pPr marL="685800" lvl="1" indent="-342900">
              <a:spcBef>
                <a:spcPct val="0"/>
              </a:spcBef>
              <a:buClr>
                <a:schemeClr val="accent2">
                  <a:lumMod val="60000"/>
                  <a:lumOff val="40000"/>
                </a:schemeClr>
              </a:buCl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un patient répond à la définition de cas </a:t>
            </a:r>
            <a:r>
              <a:rPr lang="fr-FR" sz="2400" dirty="0">
                <a:effectLst/>
                <a:uFill>
                  <a:solidFill>
                    <a:prstClr val="black">
                      <a:alpha val="0"/>
                    </a:prstClr>
                  </a:solidFill>
                </a:uFill>
                <a:latin typeface="Calibri" panose="020F0502020204030204"/>
                <a:ea typeface="Calibri" panose="020F0502020204030204"/>
                <a:cs typeface="Calibri" panose="020F0502020204030204"/>
                <a:sym typeface="+mn-ea"/>
              </a:rPr>
              <a:t>d’Ebola ou de </a:t>
            </a:r>
            <a:r>
              <a:rPr lang="fr-FR" sz="240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sym typeface="+mn-ea"/>
              </a:rPr>
              <a:t>Marburg</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il faut l’isoler immédiatement en le séparant des autres patients</a:t>
            </a:r>
            <a:r>
              <a:rPr lang="fr-FR" sz="2400" b="0" i="0" u="none" strike="noStrike" cap="none" baseline="0" dirty="0">
                <a:solidFill>
                  <a:srgbClr val="0F56DC"/>
                </a:solidFill>
                <a:effectLst/>
                <a:uFill>
                  <a:solidFill>
                    <a:prstClr val="black">
                      <a:alpha val="0"/>
                    </a:prstClr>
                  </a:solidFill>
                </a:uFill>
                <a:latin typeface="Calibri" panose="020F0502020204030204"/>
                <a:ea typeface="Calibri" panose="020F0502020204030204"/>
                <a:cs typeface="Calibri" panose="020F0502020204030204"/>
              </a:rPr>
              <a:t>.</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Points importants à retenir</a:t>
            </a:r>
          </a:p>
        </p:txBody>
      </p:sp>
      <p:sp>
        <p:nvSpPr>
          <p:cNvPr id="2" name="Content Placeholder 1"/>
          <p:cNvSpPr txBox="1">
            <a:spLocks noGrp="1"/>
          </p:cNvSpPr>
          <p:nvPr>
            <p:ph sz="quarter" idx="11"/>
          </p:nvPr>
        </p:nvSpPr>
        <p:spPr>
          <a:xfrm>
            <a:off x="609600" y="1824038"/>
            <a:ext cx="10972800" cy="4137025"/>
          </a:xfrm>
          <a:prstGeom prst="rect">
            <a:avLst/>
          </a:prstGeom>
          <a:noFill/>
        </p:spPr>
        <p:txBody>
          <a:bodyPr wrap="square">
            <a:spAutoFit/>
          </a:bodyPr>
          <a:lstStyle/>
          <a:p>
            <a:pPr marL="342900" indent="-342900">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surveillance des professionnels de la santé et des patients hospitalisés permet d’</a:t>
            </a: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identifier</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et d’</a:t>
            </a: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isoler</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les personnes potentiellement atteintes </a:t>
            </a:r>
            <a:r>
              <a:rPr lang="fr-FR" sz="2400" dirty="0">
                <a:solidFill>
                  <a:srgbClr val="1D1D1D"/>
                </a:solidFill>
                <a:effectLst/>
                <a:uFill>
                  <a:solidFill>
                    <a:prstClr val="black">
                      <a:alpha val="0"/>
                    </a:prstClr>
                  </a:solidFill>
                </a:uFill>
                <a:latin typeface="Calibri" panose="020F0502020204030204"/>
                <a:ea typeface="Calibri" panose="020F0502020204030204"/>
                <a:cs typeface="Calibri" panose="020F0502020204030204"/>
                <a:sym typeface="+mn-ea"/>
              </a:rPr>
              <a:t>d’Ebola ou de </a:t>
            </a:r>
            <a:r>
              <a:rPr lang="fr-FR" sz="2400" dirty="0">
                <a:effectLst/>
                <a:uFill>
                  <a:solidFill>
                    <a:prstClr val="black">
                      <a:alpha val="0"/>
                    </a:prstClr>
                  </a:solidFill>
                </a:uFill>
                <a:latin typeface="Calibri" panose="020F0502020204030204"/>
                <a:ea typeface="Calibri" panose="020F0502020204030204"/>
                <a:cs typeface="Calibri" panose="020F0502020204030204"/>
                <a:sym typeface="+mn-ea"/>
              </a:rPr>
              <a:t>Marburg</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des autres dans l’établissement. Cette mesure </a:t>
            </a: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permet de vous protéger, vous, vos patients, vos collègues et votre communauté.</a:t>
            </a:r>
          </a:p>
          <a:p>
            <a:pPr marL="0" indent="0">
              <a:buNone/>
            </a:pPr>
            <a:endParaRPr lang="en-US" sz="2400" dirty="0"/>
          </a:p>
          <a:p>
            <a:pPr marL="342900" indent="-342900">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Lors de la surveillance des patients hospitalisés, vous devez toujours </a:t>
            </a: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remplir intégralement les formulaires de surveillance des patients hospitalisés </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et conformément à la procédure convenue dans votre établissement pour vous assurer que les patients qui tombent malade pendant leur séjour dans votre établissement puissent être identifiés et isolés rapidement.</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44385" y="819397"/>
            <a:ext cx="4785756" cy="670560"/>
          </a:xfrm>
          <a:prstGeom prst="rect">
            <a:avLst/>
          </a:prstGeom>
          <a:noFill/>
          <a:ln>
            <a:noFill/>
          </a:ln>
          <a:effectLst/>
        </p:spPr>
        <p:txBody>
          <a:bodyPr rot="0" spcFirstLastPara="0" vertOverflow="overflow" horzOverflow="overflow" vert="horz" wrap="square" lIns="91440" tIns="45720" rIns="91440" bIns="45720" numCol="1" spcCol="0" rtlCol="0" fromWordArt="0" anchor="t" anchorCtr="0" forceAA="0" compatLnSpc="1">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fr-FR" sz="3800" b="0" i="0" u="none" strike="noStrike" cap="none" baseline="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Merci !</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5"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Objectifs d’apprentissage</a:t>
            </a:r>
          </a:p>
        </p:txBody>
      </p:sp>
      <p:sp>
        <p:nvSpPr>
          <p:cNvPr id="3" name="Text Placeholder 2"/>
          <p:cNvSpPr>
            <a:spLocks noGrp="1"/>
          </p:cNvSpPr>
          <p:nvPr>
            <p:ph type="body" sz="quarter" idx="10"/>
          </p:nvPr>
        </p:nvSpPr>
        <p:spPr/>
        <p:txBody>
          <a:bodyPr/>
          <a:lstStyle/>
          <a:p>
            <a:pPr marL="0" indent="0">
              <a:buClrTx/>
              <a:buNone/>
            </a:pP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d’expliquer pourquoi la surveillance des professionnels de la santé est importante dans le cadre de la lutte contre Ebola ou Marburg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d’expliquer pourquoi la surveillance des patients hospitalisés est importante dans le cadre de la lutte contre Ebola ou Marburg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décrire les étapes de la surveillance des patients hospitalisés.</a:t>
            </a:r>
          </a:p>
          <a:p>
            <a:pPr marL="805180" lvl="1" indent="-457200">
              <a:spcBef>
                <a:spcPts val="1800"/>
              </a:spcBef>
              <a:buClr>
                <a:srgbClr val="005DAA"/>
              </a:buClr>
            </a:pPr>
            <a:endParaRPr lang="en-US" sz="3200" dirty="0">
              <a:solidFill>
                <a:srgbClr val="000000"/>
              </a:solidFill>
              <a:latin typeface="Calibri" panose="020F0502020204030204"/>
              <a:cs typeface="Calibri" panose="020F0502020204030204"/>
            </a:endParaRPr>
          </a:p>
          <a:p>
            <a:pPr marL="347980" lvl="1" indent="0">
              <a:buClr>
                <a:srgbClr val="005DAA"/>
              </a:buClr>
              <a:buNone/>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6058" y="1190499"/>
            <a:ext cx="11059884" cy="888672"/>
          </a:xfrm>
        </p:spPr>
        <p:txBody>
          <a:bodyPr vert="horz" lIns="91440" tIns="45720" rIns="91440" bIns="45720" rtlCol="0" anchor="b">
            <a:normAutofit fontScale="90000"/>
          </a:bodyPr>
          <a:lstStyle/>
          <a:p>
            <a:r>
              <a:rPr lang="fr-FR" sz="4000" b="0"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panose="020F0302020204030204"/>
              </a:rPr>
              <a:t>Le dépistage d’Ebola ou de Marburg a lieu en deux parties. Lesquelles ?</a:t>
            </a:r>
          </a:p>
        </p:txBody>
      </p:sp>
      <p:sp>
        <p:nvSpPr>
          <p:cNvPr id="5" name="TextBox 4"/>
          <p:cNvSpPr txBox="1"/>
          <p:nvPr/>
        </p:nvSpPr>
        <p:spPr>
          <a:xfrm>
            <a:off x="2191310" y="2767280"/>
            <a:ext cx="10466615" cy="1310640"/>
          </a:xfrm>
          <a:prstGeom prst="rect">
            <a:avLst/>
          </a:prstGeom>
          <a:noFill/>
        </p:spPr>
        <p:txBody>
          <a:bodyPr wrap="square">
            <a:spAutoFit/>
          </a:bodyPr>
          <a:lstStyle/>
          <a:p>
            <a:r>
              <a:rPr lang="fr-FR" sz="4000" b="0"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___________ et _____________</a:t>
            </a:r>
          </a:p>
          <a:p>
            <a:endParaRPr lang="en-US" sz="4000">
              <a:solidFill>
                <a:schemeClr val="bg1"/>
              </a:solidFil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6058" y="1443887"/>
            <a:ext cx="11059884" cy="888672"/>
          </a:xfrm>
        </p:spPr>
        <p:txBody>
          <a:bodyPr vert="horz" lIns="91440" tIns="45720" rIns="91440" bIns="45720" rtlCol="0" anchor="b">
            <a:normAutofit fontScale="90000"/>
          </a:bodyPr>
          <a:lstStyle/>
          <a:p>
            <a:r>
              <a:rPr lang="fr-FR" sz="4000" b="0"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panose="020F0302020204030204"/>
              </a:rPr>
              <a:t>Le dépistage </a:t>
            </a:r>
            <a:r>
              <a:rPr lang="fr-FR" sz="4000" b="0">
                <a:solidFill>
                  <a:srgbClr val="FFFFFF"/>
                </a:solidFill>
                <a:uFill>
                  <a:solidFill>
                    <a:prstClr val="black">
                      <a:alpha val="0"/>
                    </a:prstClr>
                  </a:solidFill>
                </a:uFill>
                <a:latin typeface="Calibri Light" panose="020F0302020204030204"/>
                <a:ea typeface="Calibri Light" panose="020F0302020204030204"/>
                <a:cs typeface="Calibri Light" panose="020F0302020204030204"/>
                <a:sym typeface="+mn-ea"/>
              </a:rPr>
              <a:t>d’Ebola ou de Marburg</a:t>
            </a:r>
            <a:r>
              <a:rPr lang="fr-FR" sz="4000" b="0" i="0" u="none" strike="noStrike" cap="none" baseline="0">
                <a:solidFill>
                  <a:srgbClr val="FFC000"/>
                </a:solidFill>
                <a:effectLst/>
                <a:uFill>
                  <a:solidFill>
                    <a:prstClr val="black">
                      <a:alpha val="0"/>
                    </a:prstClr>
                  </a:solidFill>
                </a:uFill>
                <a:latin typeface="Calibri Light" panose="020F0302020204030204"/>
                <a:ea typeface="Calibri Light" panose="020F0302020204030204"/>
                <a:cs typeface="Calibri Light" panose="020F0302020204030204"/>
              </a:rPr>
              <a:t> </a:t>
            </a:r>
            <a:r>
              <a:rPr lang="fr-FR" sz="4000" b="0"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panose="020F0302020204030204"/>
              </a:rPr>
              <a:t>se déroule en deux parties :</a:t>
            </a:r>
            <a:br>
              <a:rPr sz="4000"/>
            </a:br>
            <a:endParaRPr lang="en-US" sz="4400" b="0">
              <a:latin typeface="Calibri Light" panose="020F0302020204030204" pitchFamily="34" charset="0"/>
              <a:cs typeface="Calibri Light" panose="020F0302020204030204" pitchFamily="34" charset="0"/>
            </a:endParaRPr>
          </a:p>
        </p:txBody>
      </p:sp>
      <p:sp>
        <p:nvSpPr>
          <p:cNvPr id="5" name="TextBox 4"/>
          <p:cNvSpPr txBox="1"/>
          <p:nvPr/>
        </p:nvSpPr>
        <p:spPr>
          <a:xfrm>
            <a:off x="1387692" y="2767280"/>
            <a:ext cx="10682388" cy="1323439"/>
          </a:xfrm>
          <a:prstGeom prst="rect">
            <a:avLst/>
          </a:prstGeom>
          <a:noFill/>
        </p:spPr>
        <p:txBody>
          <a:bodyPr wrap="square">
            <a:spAutoFit/>
          </a:bodyPr>
          <a:lstStyle/>
          <a:p>
            <a:r>
              <a:rPr lang="fr-FR" sz="4000" b="0" i="0" u="sng" strike="noStrike" cap="none" baseline="0" dirty="0">
                <a:solidFill>
                  <a:srgbClr val="FFFFFF"/>
                </a:solidFill>
                <a:effectLst/>
                <a:uFill>
                  <a:solidFill>
                    <a:srgbClr val="FFFFFF"/>
                  </a:solidFill>
                </a:uFill>
                <a:latin typeface="Calibri" panose="020F0502020204030204"/>
                <a:ea typeface="Calibri" panose="020F0502020204030204"/>
                <a:cs typeface="Calibri" panose="020F0502020204030204"/>
              </a:rPr>
              <a:t>la prise de température </a:t>
            </a:r>
            <a:r>
              <a:rPr lang="fr-FR" sz="4000" b="0"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 et le </a:t>
            </a:r>
            <a:r>
              <a:rPr lang="fr-FR" sz="4000" b="0" i="0" u="sng" strike="noStrike" cap="none" baseline="0" dirty="0">
                <a:solidFill>
                  <a:srgbClr val="FFFFFF"/>
                </a:solidFill>
                <a:effectLst/>
                <a:uFill>
                  <a:solidFill>
                    <a:srgbClr val="FFFFFF"/>
                  </a:solidFill>
                </a:uFill>
                <a:latin typeface="Calibri" panose="020F0502020204030204"/>
                <a:ea typeface="Calibri" panose="020F0502020204030204"/>
                <a:cs typeface="Calibri" panose="020F0502020204030204"/>
              </a:rPr>
              <a:t>questionnaire</a:t>
            </a:r>
          </a:p>
          <a:p>
            <a:endParaRPr lang="en-US" sz="4000" dirty="0">
              <a:solidFill>
                <a:schemeClr val="bg1"/>
              </a:solidFill>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Pourquoi suivre les soignants ?</a:t>
            </a:r>
          </a:p>
        </p:txBody>
      </p:sp>
      <p:sp>
        <p:nvSpPr>
          <p:cNvPr id="2" name="Content Placeholder 2"/>
          <p:cNvSpPr>
            <a:spLocks noGrp="1"/>
          </p:cNvSpPr>
          <p:nvPr>
            <p:ph sz="quarter" idx="11"/>
          </p:nvPr>
        </p:nvSpPr>
        <p:spPr>
          <a:xfrm>
            <a:off x="609600" y="1672734"/>
            <a:ext cx="10972800" cy="4176712"/>
          </a:xfrm>
        </p:spPr>
        <p:txBody>
          <a:bodyPr/>
          <a:lstStyle/>
          <a:p>
            <a:pPr>
              <a:spcBef>
                <a:spcPts val="1800"/>
              </a:spcBef>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travailleurs de la santé courent un risque élevé d’exposition à Ebola ou Marburg.</a:t>
            </a:r>
          </a:p>
          <a:p>
            <a:pPr>
              <a:spcBef>
                <a:spcPts val="1800"/>
              </a:spcBef>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S’ils sont malades, ils peuvent infecter leurs collègues ou les patients.</a:t>
            </a:r>
          </a:p>
          <a:p>
            <a:pPr>
              <a:spcBef>
                <a:spcPts val="1800"/>
              </a:spcBef>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 dépistage régulier des professionnels de la santé permet de </a:t>
            </a:r>
            <a:r>
              <a:rPr lang="fr-FR" sz="2800" b="1" i="0" u="none" strike="noStrike" cap="none" baseline="0" dirty="0">
                <a:solidFill>
                  <a:srgbClr val="006060"/>
                </a:solidFill>
                <a:effectLst/>
                <a:uFill>
                  <a:solidFill>
                    <a:prstClr val="black">
                      <a:alpha val="0"/>
                    </a:prstClr>
                  </a:solidFill>
                </a:uFill>
                <a:latin typeface="Calibri" panose="020F0502020204030204"/>
                <a:ea typeface="Calibri" panose="020F0502020204030204"/>
                <a:cs typeface="Calibri" panose="020F0502020204030204"/>
              </a:rPr>
              <a:t>déterminer</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rapidement s’ils sont malades, de leur prodiguer des soins précoces et de les </a:t>
            </a:r>
            <a:r>
              <a:rPr lang="fr-FR" sz="2800" b="1" i="0" u="none" strike="noStrike" cap="none" baseline="0" dirty="0">
                <a:solidFill>
                  <a:srgbClr val="006060"/>
                </a:solidFill>
                <a:effectLst/>
                <a:uFill>
                  <a:solidFill>
                    <a:prstClr val="black">
                      <a:alpha val="0"/>
                    </a:prstClr>
                  </a:solidFill>
                </a:uFill>
                <a:latin typeface="Calibri" panose="020F0502020204030204"/>
                <a:ea typeface="Calibri" panose="020F0502020204030204"/>
                <a:cs typeface="Calibri" panose="020F0502020204030204"/>
              </a:rPr>
              <a:t>isoler</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des autres.</a:t>
            </a:r>
          </a:p>
          <a:p>
            <a:pPr>
              <a:spcBef>
                <a:spcPts val="1800"/>
              </a:spcBef>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Cette mesure permet de </a:t>
            </a:r>
            <a:r>
              <a:rPr lang="fr-FR" sz="28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vous protéger, vous, vos patients, vos collègues et votre communauté.</a:t>
            </a:r>
          </a:p>
          <a:p>
            <a:endParaRPr lang="en-US"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chorCtr="0">
            <a:normAutofit/>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Suivi des soignants</a:t>
            </a:r>
          </a:p>
        </p:txBody>
      </p:sp>
      <p:sp>
        <p:nvSpPr>
          <p:cNvPr id="3" name="Text Placeholder 2"/>
          <p:cNvSpPr>
            <a:spLocks noGrp="1"/>
          </p:cNvSpPr>
          <p:nvPr>
            <p:ph type="body" sz="quarter" idx="10"/>
          </p:nvPr>
        </p:nvSpPr>
        <p:spPr/>
        <p:txBody>
          <a:bodyPr/>
          <a:lstStyle/>
          <a:p>
            <a:pPr>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Faire passer un test de dépistage à tous les travailleurs de la santé avant chaque prise de poste. </a:t>
            </a:r>
          </a:p>
          <a:p>
            <a:pPr marL="685800" lvl="1" indent="-342900">
              <a:spcBef>
                <a:spcPts val="600"/>
              </a:spcBef>
              <a:buClr>
                <a:schemeClr val="accent2">
                  <a:lumMod val="60000"/>
                  <a:lumOff val="40000"/>
                </a:schemeClr>
              </a:buClr>
              <a:buFont typeface="Arial" panose="020B0604020202020204" pitchFamily="34" charset="0"/>
              <a:buChar char="•"/>
            </a:pP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Contrôle de la température</a:t>
            </a:r>
          </a:p>
          <a:p>
            <a:pPr marL="685800" lvl="1" indent="-342900">
              <a:spcBef>
                <a:spcPts val="600"/>
              </a:spcBef>
              <a:buClr>
                <a:schemeClr val="accent2">
                  <a:lumMod val="60000"/>
                  <a:lumOff val="40000"/>
                </a:schemeClr>
              </a:buClr>
              <a:buFont typeface="Arial" panose="020B0604020202020204" pitchFamily="34" charset="0"/>
              <a:buChar char="•"/>
            </a:pP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Questionnaire</a:t>
            </a:r>
            <a:r>
              <a:rPr lang="fr-FR" sz="2400" b="0" i="0" u="none" strike="noStrike" cap="none" baseline="0" dirty="0">
                <a:solidFill>
                  <a:srgbClr val="0F56DC"/>
                </a:solidFill>
                <a:effectLst/>
                <a:uFill>
                  <a:solidFill>
                    <a:prstClr val="black">
                      <a:alpha val="0"/>
                    </a:prstClr>
                  </a:solidFill>
                </a:uFill>
                <a:latin typeface="Calibri" panose="020F0502020204030204"/>
                <a:ea typeface="Calibri" panose="020F0502020204030204"/>
                <a:cs typeface="Calibri" panose="020F0502020204030204"/>
              </a:rPr>
              <a:t>: </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signes et symptômes + facteurs de risque au cours des 21 derniers jours</a:t>
            </a:r>
          </a:p>
          <a:p>
            <a:pPr marL="342265" indent="-342265">
              <a:spcBef>
                <a:spcPts val="1800"/>
              </a:spcBef>
              <a:buClr>
                <a:schemeClr val="accent2">
                  <a:lumMod val="60000"/>
                  <a:lumOff val="40000"/>
                </a:schemeClr>
              </a:buClr>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Encourager le signalement des symptômes. Ne pas pénaliser </a:t>
            </a:r>
          </a:p>
          <a:p>
            <a:pPr marL="685165" lvl="1" indent="-342265">
              <a:spcBef>
                <a:spcPts val="600"/>
              </a:spcBef>
              <a:buClr>
                <a:schemeClr val="accent2">
                  <a:lumMod val="60000"/>
                  <a:lumOff val="40000"/>
                </a:schemeClr>
              </a:buCl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soignants malades doivent être examinés pour détecter la présence éventuelle d’Ebola ou de Marburg</a:t>
            </a:r>
            <a:endParaRPr lang="en-US" sz="2400" dirty="0">
              <a:solidFill>
                <a:srgbClr val="000000"/>
              </a:solidFill>
              <a:cs typeface="Calibri" panose="020F0502020204030204" pitchFamily="34" charset="0"/>
            </a:endParaRPr>
          </a:p>
          <a:p>
            <a:pPr>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Tenir un registre des travailleurs de la santé entrant dans des zones d’isolement en raison du risque élevé d’exposition potentielle</a:t>
            </a:r>
            <a:endParaRPr lang="en-US" sz="2800" dirty="0">
              <a:solidFill>
                <a:srgbClr val="000000"/>
              </a:solidFill>
              <a:cs typeface="Calibri" panose="020F0502020204030204" pitchFamily="34" charset="0"/>
            </a:endParaRPr>
          </a:p>
          <a:p>
            <a:pPr marL="0" indent="0">
              <a:buNone/>
            </a:pPr>
            <a:endParaRPr lang="en-US" dirty="0">
              <a:cs typeface="Calibri" panose="020F0502020204030204" pitchFamily="34" charset="0"/>
            </a:endParaRPr>
          </a:p>
          <a:p>
            <a:pPr marL="342265" indent="-342265"/>
            <a:endParaRPr lang="en-US" dirty="0">
              <a:cs typeface="Calibri" panose="020F0502020204030204" pitchFamily="34" charset="0"/>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45435" y="190189"/>
            <a:ext cx="10972800" cy="1143000"/>
          </a:xfrm>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Pourquoi suivre les patients hospitalisés ?</a:t>
            </a:r>
          </a:p>
        </p:txBody>
      </p:sp>
      <p:sp>
        <p:nvSpPr>
          <p:cNvPr id="3" name="TextBox 2"/>
          <p:cNvSpPr txBox="1"/>
          <p:nvPr/>
        </p:nvSpPr>
        <p:spPr>
          <a:xfrm>
            <a:off x="857989" y="1479357"/>
            <a:ext cx="10403046" cy="953135"/>
          </a:xfrm>
          <a:prstGeom prst="rect">
            <a:avLst/>
          </a:prstGeom>
          <a:noFill/>
          <a:ln>
            <a:solidFill>
              <a:schemeClr val="accent1">
                <a:lumMod val="75000"/>
              </a:schemeClr>
            </a:solidFill>
          </a:ln>
        </p:spPr>
        <p:txBody>
          <a:bodyPr wrap="square" rtlCol="0">
            <a:spAutoFit/>
          </a:bodyPr>
          <a:lstStyle/>
          <a:p>
            <a:pPr algn="ct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période d’incubation d’Ebola ou de Marburg est comprise entre 2 et 21 jours.</a:t>
            </a:r>
          </a:p>
        </p:txBody>
      </p:sp>
      <p:sp>
        <p:nvSpPr>
          <p:cNvPr id="6" name="Content Placeholder 2"/>
          <p:cNvSpPr txBox="1"/>
          <p:nvPr/>
        </p:nvSpPr>
        <p:spPr>
          <a:xfrm>
            <a:off x="745435" y="2353572"/>
            <a:ext cx="10515600" cy="4351338"/>
          </a:xfrm>
          <a:prstGeom prst="rect">
            <a:avLst/>
          </a:prstGeom>
        </p:spPr>
        <p:txBody>
          <a:bodyPr>
            <a:noAutofit/>
          </a:bodyPr>
          <a:lstStyle>
            <a:lvl1pPr marL="457200" indent="-457200" algn="l" rtl="0" eaLnBrk="1" fontAlgn="base" hangingPunct="1">
              <a:spcBef>
                <a:spcPct val="20000"/>
              </a:spcBef>
              <a:spcAft>
                <a:spcPct val="0"/>
              </a:spcAft>
              <a:buClr>
                <a:srgbClr val="E25423"/>
              </a:buClr>
              <a:buFont typeface="Arial" panose="020B0604020202020204" pitchFamily="34" charset="0"/>
              <a:buChar char="•"/>
              <a:defRPr sz="4265" kern="1200">
                <a:solidFill>
                  <a:srgbClr val="1D1D1D"/>
                </a:solidFill>
                <a:latin typeface="Calibri" panose="020F0502020204030204" pitchFamily="34" charset="0"/>
                <a:ea typeface="+mn-ea"/>
                <a:cs typeface="+mn-cs"/>
              </a:defRPr>
            </a:lvl1pPr>
            <a:lvl2pPr marL="990600" indent="-381000" algn="l" rtl="0" eaLnBrk="1" fontAlgn="base" hangingPunct="1">
              <a:spcBef>
                <a:spcPct val="20000"/>
              </a:spcBef>
              <a:spcAft>
                <a:spcPct val="0"/>
              </a:spcAft>
              <a:buClr>
                <a:srgbClr val="E25423"/>
              </a:buClr>
              <a:buFont typeface="Arial" panose="020B0604020202020204" pitchFamily="34" charset="0"/>
              <a:buChar char="–"/>
              <a:defRPr sz="3735" kern="1200">
                <a:solidFill>
                  <a:srgbClr val="1D1D1D"/>
                </a:solidFill>
                <a:latin typeface="Calibri" panose="020F0502020204030204" pitchFamily="34" charset="0"/>
                <a:ea typeface="+mn-ea"/>
                <a:cs typeface="+mn-cs"/>
              </a:defRPr>
            </a:lvl2pPr>
            <a:lvl3pPr marL="1524000" indent="-304800"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6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4pPr>
            <a:lvl5pPr marL="27432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a:lstStyle>
          <a:p>
            <a:pPr>
              <a:spcBef>
                <a:spcPts val="1800"/>
              </a:spcBef>
            </a:pPr>
            <a:r>
              <a:rPr lang="fr-FR" sz="2800" b="0" i="0" u="none" strike="noStrike" cap="none" baseline="0" dirty="0">
                <a:solidFill>
                  <a:srgbClr val="1D1D1D"/>
                </a:solidFill>
                <a:effectLst/>
                <a:uFill>
                  <a:solidFill>
                    <a:prstClr val="black">
                      <a:alpha val="0"/>
                    </a:prstClr>
                  </a:solidFill>
                </a:uFill>
                <a:latin typeface="Calibri" panose="020F0502020204030204"/>
                <a:ea typeface="Calibri" panose="020F0502020204030204"/>
                <a:cs typeface="Calibri" panose="020F0502020204030204"/>
              </a:rPr>
              <a:t>Certains patients peuvent être admis pour d’autres raisons et ne pas présenter de signes ou de symptômes d’Ebola ou de </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Marburg</a:t>
            </a:r>
            <a:r>
              <a:rPr lang="fr-FR" sz="2800" b="0" i="0" u="none" strike="noStrike" cap="none" baseline="0" dirty="0">
                <a:solidFill>
                  <a:srgbClr val="FF0000"/>
                </a:solidFill>
                <a:effectLst/>
                <a:uFill>
                  <a:solidFill>
                    <a:prstClr val="black">
                      <a:alpha val="0"/>
                    </a:prstClr>
                  </a:solidFill>
                </a:uFill>
                <a:latin typeface="Calibri" panose="020F0502020204030204"/>
                <a:ea typeface="Calibri" panose="020F0502020204030204"/>
                <a:cs typeface="Calibri" panose="020F0502020204030204"/>
              </a:rPr>
              <a:t> </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à l’admission</a:t>
            </a:r>
            <a:r>
              <a:rPr lang="fr-FR" sz="2800" b="0" i="0" u="none" strike="noStrike" cap="none" baseline="0" dirty="0">
                <a:solidFill>
                  <a:srgbClr val="1D1D1D"/>
                </a:solidFill>
                <a:effectLst/>
                <a:uFill>
                  <a:solidFill>
                    <a:prstClr val="black">
                      <a:alpha val="0"/>
                    </a:prstClr>
                  </a:solidFill>
                </a:uFill>
                <a:latin typeface="Calibri" panose="020F0502020204030204"/>
                <a:ea typeface="Calibri" panose="020F0502020204030204"/>
                <a:cs typeface="Calibri" panose="020F0502020204030204"/>
              </a:rPr>
              <a:t>. </a:t>
            </a:r>
          </a:p>
          <a:p>
            <a:pPr>
              <a:spcBef>
                <a:spcPts val="1800"/>
              </a:spcBef>
            </a:pPr>
            <a:r>
              <a:rPr lang="fr-FR" sz="2800" b="0" i="0" u="none" strike="noStrike" cap="none" baseline="0" dirty="0">
                <a:solidFill>
                  <a:srgbClr val="1D1D1D"/>
                </a:solidFill>
                <a:effectLst/>
                <a:uFill>
                  <a:solidFill>
                    <a:prstClr val="black">
                      <a:alpha val="0"/>
                    </a:prstClr>
                  </a:solidFill>
                </a:uFill>
                <a:latin typeface="Calibri" panose="020F0502020204030204"/>
                <a:ea typeface="Calibri" panose="020F0502020204030204"/>
                <a:cs typeface="Calibri" panose="020F0502020204030204"/>
              </a:rPr>
              <a:t>Ils peuvent présenter des signes et des symptômes pendant leur séjour dans votre établissement. </a:t>
            </a:r>
          </a:p>
          <a:p>
            <a:pPr>
              <a:spcBef>
                <a:spcPts val="1800"/>
              </a:spcBef>
            </a:pPr>
            <a:r>
              <a:rPr lang="fr-FR" sz="2800" b="0" i="0" u="none" strike="noStrike" cap="none" baseline="0" dirty="0">
                <a:solidFill>
                  <a:srgbClr val="1D1D1D"/>
                </a:solidFill>
                <a:effectLst/>
                <a:uFill>
                  <a:solidFill>
                    <a:prstClr val="black">
                      <a:alpha val="0"/>
                    </a:prstClr>
                  </a:solidFill>
                </a:uFill>
                <a:latin typeface="Calibri" panose="020F0502020204030204"/>
                <a:ea typeface="Calibri" panose="020F0502020204030204"/>
                <a:cs typeface="Calibri" panose="020F0502020204030204"/>
              </a:rPr>
              <a:t>Identifier rapidement les personnes potentiellement atteintes </a:t>
            </a:r>
            <a:r>
              <a:rPr lang="fr-FR" sz="2800" dirty="0">
                <a:effectLst/>
                <a:uFill>
                  <a:solidFill>
                    <a:prstClr val="black">
                      <a:alpha val="0"/>
                    </a:prstClr>
                  </a:solidFill>
                </a:uFill>
                <a:latin typeface="Calibri" panose="020F0502020204030204"/>
                <a:ea typeface="Calibri" panose="020F0502020204030204"/>
                <a:cs typeface="Calibri" panose="020F0502020204030204"/>
                <a:sym typeface="+mn-ea"/>
              </a:rPr>
              <a:t>d’Ebola ou de </a:t>
            </a:r>
            <a:r>
              <a:rPr lang="fr-FR" sz="280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sym typeface="+mn-ea"/>
              </a:rPr>
              <a:t>Marburg</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r>
              <a:rPr lang="fr-FR" sz="2800" b="0" i="0" u="none" strike="noStrike" cap="none" baseline="0" dirty="0">
                <a:solidFill>
                  <a:srgbClr val="1D1D1D"/>
                </a:solidFill>
                <a:effectLst/>
                <a:uFill>
                  <a:solidFill>
                    <a:prstClr val="black">
                      <a:alpha val="0"/>
                    </a:prstClr>
                  </a:solidFill>
                </a:uFill>
                <a:latin typeface="Calibri" panose="020F0502020204030204"/>
                <a:ea typeface="Calibri" panose="020F0502020204030204"/>
                <a:cs typeface="Calibri" panose="020F0502020204030204"/>
              </a:rPr>
              <a:t>et les isoler des autres </a:t>
            </a:r>
            <a:r>
              <a:rPr lang="fr-FR" sz="28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aide à vous protéger et à protéger vos patients, vos collègues et votre communauté.</a:t>
            </a:r>
          </a:p>
          <a:p>
            <a:endParaRPr lang="en-US" sz="2800" b="1" dirty="0">
              <a:solidFill>
                <a:srgbClr val="0039A6"/>
              </a:solidFill>
              <a:latin typeface="Calibri" panose="020F0502020204030204"/>
              <a:cs typeface="Calibri" panose="020F0502020204030204"/>
            </a:endParaRPr>
          </a:p>
          <a:p>
            <a:endParaRPr lang="en-US" sz="28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Processus de suivi des patients hospitalisés</a:t>
            </a:r>
          </a:p>
        </p:txBody>
      </p:sp>
      <p:sp>
        <p:nvSpPr>
          <p:cNvPr id="2" name="TextBox 1"/>
          <p:cNvSpPr txBox="1"/>
          <p:nvPr/>
        </p:nvSpPr>
        <p:spPr>
          <a:xfrm>
            <a:off x="609600" y="1587909"/>
            <a:ext cx="6845491" cy="4416274"/>
          </a:xfrm>
          <a:prstGeom prst="rect">
            <a:avLst/>
          </a:prstGeom>
          <a:noFill/>
        </p:spPr>
        <p:txBody>
          <a:bodyPr wrap="square">
            <a:spAutoFit/>
          </a:bodyPr>
          <a:lstStyle/>
          <a:p>
            <a:pPr marL="342900" marR="0" lvl="0" indent="-342900">
              <a:lnSpc>
                <a:spcPct val="115000"/>
              </a:lnSpc>
              <a:spcBef>
                <a:spcPts val="1800"/>
              </a:spcBef>
              <a:spcAft>
                <a:spcPct val="0"/>
              </a:spcAft>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Appliquer les précautions standard pour tous les patients.</a:t>
            </a:r>
            <a:endParaRPr lang="en-US" sz="2400" dirty="0">
              <a:effectLst/>
              <a:latin typeface="Noto Sans Symbols"/>
              <a:ea typeface="Noto Sans Symbols"/>
              <a:cs typeface="Noto Sans Symbols"/>
            </a:endParaRPr>
          </a:p>
          <a:p>
            <a:pPr marL="342900" marR="0" lvl="0" indent="-342900">
              <a:lnSpc>
                <a:spcPct val="115000"/>
              </a:lnSpc>
              <a:spcBef>
                <a:spcPts val="1800"/>
              </a:spcBef>
              <a:spcAft>
                <a:spcPct val="0"/>
              </a:spcAft>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Prendre la température au moins </a:t>
            </a: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deux fois par jour</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pour tous les patients hospitalisés</a:t>
            </a:r>
            <a:endParaRPr lang="en-US" sz="2400" dirty="0">
              <a:effectLst/>
              <a:latin typeface="Noto Sans Symbols"/>
              <a:ea typeface="Noto Sans Symbols"/>
              <a:cs typeface="Noto Sans Symbols"/>
            </a:endParaRPr>
          </a:p>
          <a:p>
            <a:pPr marL="342900" marR="0" lvl="0" indent="-342900">
              <a:spcBef>
                <a:spcPts val="1800"/>
              </a:spcBef>
              <a:spcAft>
                <a:spcPct val="0"/>
              </a:spcAft>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Évaluer les signes et les symptômes des patients au moins </a:t>
            </a: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une fois par jour</a:t>
            </a:r>
            <a:r>
              <a:rPr lang="fr-FR" sz="2400" b="1" i="0" u="none" strike="noStrike" cap="none" baseline="0" dirty="0">
                <a:solidFill>
                  <a:srgbClr val="006060"/>
                </a:solidFill>
                <a:effectLst/>
                <a:uFill>
                  <a:solidFill>
                    <a:prstClr val="black">
                      <a:alpha val="0"/>
                    </a:prstClr>
                  </a:solidFill>
                </a:uFill>
                <a:latin typeface="Calibri" panose="020F0502020204030204"/>
                <a:ea typeface="Calibri" panose="020F0502020204030204"/>
                <a:cs typeface="Calibri" panose="020F0502020204030204"/>
              </a:rPr>
              <a:t>. </a:t>
            </a: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En cas de fièvre (&gt; 38 °C), procéder à une évaluation immédiate.</a:t>
            </a:r>
            <a:endParaRPr lang="en-US" sz="2400" dirty="0">
              <a:solidFill>
                <a:srgbClr val="000000"/>
              </a:solidFill>
              <a:latin typeface="Calibri" panose="020F0502020204030204" pitchFamily="34" charset="0"/>
              <a:ea typeface="Calibri" panose="020F0502020204030204" pitchFamily="34" charset="0"/>
              <a:cs typeface="Noto Sans Symbols"/>
            </a:endParaRPr>
          </a:p>
          <a:p>
            <a:pPr marL="342900" marR="0" lvl="0" indent="-342900">
              <a:lnSpc>
                <a:spcPct val="115000"/>
              </a:lnSpc>
              <a:spcBef>
                <a:spcPts val="1800"/>
              </a:spcBef>
              <a:spcAft>
                <a:spcPct val="0"/>
              </a:spcAft>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Remplir le formulaire de suivi des patients hospitalisés.</a:t>
            </a:r>
            <a:endParaRPr lang="en-US" sz="2400" dirty="0">
              <a:effectLst/>
              <a:latin typeface="Noto Sans Symbols"/>
              <a:ea typeface="Noto Sans Symbols"/>
              <a:cs typeface="Noto Sans Symbols"/>
            </a:endParaRPr>
          </a:p>
        </p:txBody>
      </p:sp>
      <p:pic>
        <p:nvPicPr>
          <p:cNvPr id="3" name="Google Shape;855;g16e53436b32_0_59" descr="Confirmation d’un cas de maladie à virus Ebola en Ouganda | OMS | Bureau régional pour l’Afrique"/>
          <p:cNvPicPr preferRelativeResize="0"/>
          <p:nvPr/>
        </p:nvPicPr>
        <p:blipFill>
          <a:blip r:embed="rId3"/>
          <a:srcRect t="23389" r="9090"/>
          <a:stretch>
            <a:fillRect/>
          </a:stretch>
        </p:blipFill>
        <p:spPr>
          <a:xfrm>
            <a:off x="7683684" y="2246489"/>
            <a:ext cx="4030115" cy="2365022"/>
          </a:xfrm>
          <a:prstGeom prst="rect">
            <a:avLst/>
          </a:prstGeom>
          <a:solidFill>
            <a:schemeClr val="lt1"/>
          </a:solid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1211816" cy="861374"/>
          </a:xfrm>
        </p:spPr>
        <p:txBody>
          <a:bodyPr/>
          <a:lstStyle/>
          <a:p>
            <a:pPr>
              <a:lnSpc>
                <a:spcPct val="100000"/>
              </a:lnSpc>
            </a:pPr>
            <a:r>
              <a:rPr lang="fr-FR" sz="4000" b="1" i="0" u="none" strike="noStrike" cap="none" baseline="0" dirty="0">
                <a:solidFill>
                  <a:srgbClr val="005DAB"/>
                </a:solidFill>
                <a:effectLst/>
                <a:uFill>
                  <a:solidFill>
                    <a:prstClr val="black">
                      <a:alpha val="0"/>
                    </a:prstClr>
                  </a:solidFill>
                </a:uFill>
                <a:latin typeface="Calibri Light" panose="020F0302020204030204"/>
                <a:ea typeface="Calibri Light" panose="020F0302020204030204"/>
                <a:cs typeface="Calibri Light" panose="020F0302020204030204"/>
              </a:rPr>
              <a:t>Formulaire de surveillance des patients hospitalisés</a:t>
            </a:r>
          </a:p>
        </p:txBody>
      </p:sp>
      <p:sp>
        <p:nvSpPr>
          <p:cNvPr id="9" name="Text Placeholder 2"/>
          <p:cNvSpPr txBox="1"/>
          <p:nvPr/>
        </p:nvSpPr>
        <p:spPr bwMode="auto">
          <a:xfrm>
            <a:off x="721896" y="1136013"/>
            <a:ext cx="9352196" cy="170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rgbClr val="541900"/>
              </a:buClr>
              <a:buSzPct val="70000"/>
              <a:buFont typeface="Wingdings" panose="05000000000000000000" pitchFamily="2" charset="2"/>
              <a:buChar char="§"/>
              <a:defRPr sz="2400" b="1" kern="1200" baseline="0">
                <a:solidFill>
                  <a:srgbClr val="000000"/>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005984"/>
              </a:buClr>
              <a:buSzTx/>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ClrTx/>
              <a:buSzTx/>
              <a:buFont typeface="Arial" panose="020B0604020202020204" pitchFamily="34" charset="0"/>
              <a:buChar char="•"/>
              <a:defRPr sz="1800" kern="1200">
                <a:solidFill>
                  <a:schemeClr val="accent4">
                    <a:lumMod val="75000"/>
                  </a:schemeClr>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Clr>
                <a:schemeClr val="bg1"/>
              </a:buClr>
              <a:buSzPct val="70000"/>
              <a:buFont typeface="Courier New" panose="02070309020205020404" pitchFamily="49" charset="0"/>
              <a:buChar char="o"/>
              <a:defRPr sz="1800" kern="1200" baseline="0">
                <a:solidFill>
                  <a:schemeClr val="bg2"/>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Clr>
                <a:schemeClr val="bg1"/>
              </a:buClr>
              <a:buSzPct val="70000"/>
              <a:buFont typeface="Arial" panose="020B0604020202020204" pitchFamily="34" charset="0"/>
              <a:buChar char="•"/>
              <a:defRPr sz="1800" kern="1200">
                <a:solidFill>
                  <a:schemeClr val="bg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2">
                  <a:lumMod val="60000"/>
                  <a:lumOff val="40000"/>
                </a:schemeClr>
              </a:buClr>
              <a:buFont typeface="Arial" panose="020B0604020202020204" pitchFamily="34" charset="0"/>
              <a:buChar char="•"/>
            </a:pPr>
            <a:r>
              <a:rPr lang="fr-FR" sz="24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Température : 2 fois/jour</a:t>
            </a:r>
          </a:p>
          <a:p>
            <a:pPr>
              <a:buClr>
                <a:schemeClr val="accent2">
                  <a:lumMod val="60000"/>
                  <a:lumOff val="40000"/>
                </a:schemeClr>
              </a:buClr>
              <a:buFont typeface="Arial" panose="020B0604020202020204" pitchFamily="34" charset="0"/>
              <a:buChar char="•"/>
            </a:pPr>
            <a:r>
              <a:rPr lang="fr-FR" sz="24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Signes et symptômes : 1 fois/jour</a:t>
            </a:r>
          </a:p>
          <a:p>
            <a:pPr>
              <a:buClr>
                <a:schemeClr val="accent2">
                  <a:lumMod val="60000"/>
                  <a:lumOff val="40000"/>
                </a:schemeClr>
              </a:buClr>
              <a:buFont typeface="Arial" panose="020B0604020202020204" pitchFamily="34" charset="0"/>
              <a:buChar char="•"/>
            </a:pPr>
            <a:r>
              <a:rPr lang="fr-FR" sz="24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Facultatif : Expositions au cours des 21 derniers jours</a:t>
            </a:r>
          </a:p>
          <a:p>
            <a:pPr marL="742315" lvl="1" indent="-285115">
              <a:buClr>
                <a:schemeClr val="accent2">
                  <a:lumMod val="60000"/>
                  <a:lumOff val="40000"/>
                </a:schemeClr>
              </a:buCl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Cette question peut être posée pour aider le patient, à se souvenir si possible</a:t>
            </a:r>
          </a:p>
          <a:p>
            <a:pPr marL="342265" indent="-342265">
              <a:buClr>
                <a:srgbClr val="005DAA"/>
              </a:buClr>
            </a:pPr>
            <a:endParaRPr lang="en-US" b="0">
              <a:solidFill>
                <a:schemeClr val="accent4">
                  <a:lumMod val="50000"/>
                </a:schemeClr>
              </a:solidFill>
              <a:latin typeface="Calibri" panose="020F0502020204030204"/>
              <a:cs typeface="Calibri" panose="020F0502020204030204"/>
            </a:endParaRPr>
          </a:p>
          <a:p>
            <a:pPr marL="342265" indent="-342265">
              <a:buClr>
                <a:srgbClr val="005DAA"/>
              </a:buClr>
            </a:pPr>
            <a:endParaRPr lang="en-US" b="0">
              <a:solidFill>
                <a:schemeClr val="accent4">
                  <a:lumMod val="50000"/>
                </a:schemeClr>
              </a:solidFill>
              <a:latin typeface="Calibri" panose="020F0502020204030204"/>
              <a:cs typeface="Calibri" panose="020F0502020204030204"/>
            </a:endParaRPr>
          </a:p>
          <a:p>
            <a:pPr marL="342265" indent="-342265">
              <a:buClr>
                <a:srgbClr val="005DAA"/>
              </a:buClr>
            </a:pPr>
            <a:endParaRPr lang="en-US" b="0">
              <a:solidFill>
                <a:schemeClr val="accent4">
                  <a:lumMod val="50000"/>
                </a:schemeClr>
              </a:solidFill>
              <a:latin typeface="Calibri" panose="020F0502020204030204"/>
              <a:cs typeface="Calibri" panose="020F0502020204030204"/>
            </a:endParaRPr>
          </a:p>
        </p:txBody>
      </p:sp>
      <p:graphicFrame>
        <p:nvGraphicFramePr>
          <p:cNvPr id="3" name="Table 2"/>
          <p:cNvGraphicFramePr>
            <a:graphicFrameLocks noGrp="1"/>
          </p:cNvGraphicFramePr>
          <p:nvPr/>
        </p:nvGraphicFramePr>
        <p:xfrm>
          <a:off x="721896" y="3124074"/>
          <a:ext cx="10027038" cy="3084176"/>
        </p:xfrm>
        <a:graphic>
          <a:graphicData uri="http://schemas.openxmlformats.org/drawingml/2006/table">
            <a:tbl>
              <a:tblPr firstRow="1" bandRow="1">
                <a:tableStyleId>{5202B0CA-FC54-4496-8BCA-5EF66A818D29}</a:tableStyleId>
              </a:tblPr>
              <a:tblGrid>
                <a:gridCol w="660617">
                  <a:extLst>
                    <a:ext uri="{9D8B030D-6E8A-4147-A177-3AD203B41FA5}">
                      <a16:colId xmlns:a16="http://schemas.microsoft.com/office/drawing/2014/main" val="20000"/>
                    </a:ext>
                  </a:extLst>
                </a:gridCol>
                <a:gridCol w="1906696">
                  <a:extLst>
                    <a:ext uri="{9D8B030D-6E8A-4147-A177-3AD203B41FA5}">
                      <a16:colId xmlns:a16="http://schemas.microsoft.com/office/drawing/2014/main" val="20001"/>
                    </a:ext>
                  </a:extLst>
                </a:gridCol>
                <a:gridCol w="1264871">
                  <a:extLst>
                    <a:ext uri="{9D8B030D-6E8A-4147-A177-3AD203B41FA5}">
                      <a16:colId xmlns:a16="http://schemas.microsoft.com/office/drawing/2014/main" val="20002"/>
                    </a:ext>
                  </a:extLst>
                </a:gridCol>
                <a:gridCol w="881449">
                  <a:extLst>
                    <a:ext uri="{9D8B030D-6E8A-4147-A177-3AD203B41FA5}">
                      <a16:colId xmlns:a16="http://schemas.microsoft.com/office/drawing/2014/main" val="20003"/>
                    </a:ext>
                  </a:extLst>
                </a:gridCol>
                <a:gridCol w="2825578">
                  <a:extLst>
                    <a:ext uri="{9D8B030D-6E8A-4147-A177-3AD203B41FA5}">
                      <a16:colId xmlns:a16="http://schemas.microsoft.com/office/drawing/2014/main" val="20004"/>
                    </a:ext>
                  </a:extLst>
                </a:gridCol>
                <a:gridCol w="2487827">
                  <a:extLst>
                    <a:ext uri="{9D8B030D-6E8A-4147-A177-3AD203B41FA5}">
                      <a16:colId xmlns:a16="http://schemas.microsoft.com/office/drawing/2014/main" val="20005"/>
                    </a:ext>
                  </a:extLst>
                </a:gridCol>
              </a:tblGrid>
              <a:tr h="675504">
                <a:tc>
                  <a:txBody>
                    <a:bodyPr/>
                    <a:lstStyle/>
                    <a:p>
                      <a:r>
                        <a:rPr lang="fr-FR" sz="1600" b="1"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Date</a:t>
                      </a:r>
                      <a:endParaRPr lang="en-US" sz="1600">
                        <a:solidFill>
                          <a:schemeClr val="bg2"/>
                        </a:solidFill>
                        <a:latin typeface="Calibri" panose="020F0502020204030204" pitchFamily="34" charset="0"/>
                        <a:cs typeface="Calibri" panose="020F0502020204030204" pitchFamily="34" charset="0"/>
                      </a:endParaRPr>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r>
                        <a:rPr lang="fr-FR" sz="1600" b="1"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Nom du patient</a:t>
                      </a:r>
                      <a:endParaRPr lang="en-US" sz="1600" dirty="0">
                        <a:solidFill>
                          <a:schemeClr val="bg2"/>
                        </a:solidFill>
                        <a:latin typeface="Calibri" panose="020F0502020204030204" pitchFamily="34" charset="0"/>
                        <a:cs typeface="Calibri" panose="020F0502020204030204" pitchFamily="34" charset="0"/>
                      </a:endParaRPr>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r>
                        <a:rPr lang="fr-FR" sz="1600" b="1"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Âge en mois/années</a:t>
                      </a:r>
                      <a:endParaRPr lang="en-US" sz="1600">
                        <a:solidFill>
                          <a:schemeClr val="bg2"/>
                        </a:solidFill>
                        <a:latin typeface="Calibri" panose="020F0502020204030204" pitchFamily="34" charset="0"/>
                        <a:cs typeface="Calibri" panose="020F0502020204030204" pitchFamily="34" charset="0"/>
                      </a:endParaRPr>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r>
                        <a:rPr lang="fr-FR" sz="1600" b="1"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Sexe</a:t>
                      </a:r>
                      <a:endParaRPr lang="en-US" sz="1600">
                        <a:solidFill>
                          <a:schemeClr val="bg2"/>
                        </a:solidFill>
                        <a:latin typeface="Calibri" panose="020F0502020204030204" pitchFamily="34" charset="0"/>
                        <a:cs typeface="Calibri" panose="020F0502020204030204" pitchFamily="34" charset="0"/>
                      </a:endParaRPr>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r>
                        <a:rPr lang="fr-FR" sz="1600" b="1"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Nouveaux symptômes </a:t>
                      </a:r>
                    </a:p>
                    <a:p>
                      <a:r>
                        <a:rPr lang="fr-FR" sz="1600" b="1"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(y compris température)</a:t>
                      </a:r>
                      <a:endParaRPr lang="en-US" sz="1600" dirty="0">
                        <a:solidFill>
                          <a:schemeClr val="bg2"/>
                        </a:solidFill>
                        <a:latin typeface="Calibri" panose="020F0502020204030204" pitchFamily="34" charset="0"/>
                        <a:cs typeface="Calibri" panose="020F0502020204030204" pitchFamily="34" charset="0"/>
                      </a:endParaRPr>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r>
                        <a:rPr lang="fr-FR" sz="1600" b="1"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Autre </a:t>
                      </a:r>
                    </a:p>
                    <a:p>
                      <a:r>
                        <a:rPr lang="fr-FR" sz="1600" b="1"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(nouvelles coordonnées)</a:t>
                      </a:r>
                      <a:endParaRPr lang="en-US" sz="1600" dirty="0">
                        <a:solidFill>
                          <a:schemeClr val="bg2"/>
                        </a:solidFill>
                        <a:latin typeface="Calibri" panose="020F0502020204030204" pitchFamily="34" charset="0"/>
                        <a:cs typeface="Calibri" panose="020F0502020204030204" pitchFamily="34" charset="0"/>
                      </a:endParaRPr>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0000"/>
                  </a:ext>
                </a:extLst>
              </a:tr>
              <a:tr h="344096">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extLst>
                  <a:ext uri="{0D108BD9-81ED-4DB2-BD59-A6C34878D82A}">
                    <a16:rowId xmlns:a16="http://schemas.microsoft.com/office/drawing/2014/main" val="10001"/>
                  </a:ext>
                </a:extLst>
              </a:tr>
              <a:tr h="344096">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44096">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extLst>
                  <a:ext uri="{0D108BD9-81ED-4DB2-BD59-A6C34878D82A}">
                    <a16:rowId xmlns:a16="http://schemas.microsoft.com/office/drawing/2014/main" val="10003"/>
                  </a:ext>
                </a:extLst>
              </a:tr>
              <a:tr h="344096">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44096">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extLst>
                  <a:ext uri="{0D108BD9-81ED-4DB2-BD59-A6C34878D82A}">
                    <a16:rowId xmlns:a16="http://schemas.microsoft.com/office/drawing/2014/main" val="10005"/>
                  </a:ext>
                </a:extLst>
              </a:tr>
              <a:tr h="344096">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44096">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tc>
                  <a:txBody>
                    <a:bodyPr/>
                    <a:lstStyle/>
                    <a:p>
                      <a:endParaRPr lang="en-US" sz="1000" dirty="0"/>
                    </a:p>
                  </a:txBody>
                  <a:tcPr marL="72000" marR="72000" marT="36000" marB="36000">
                    <a:lnL w="19050" cap="flat" cmpd="sng" algn="ctr">
                      <a:solidFill>
                        <a:schemeClr val="bg2"/>
                      </a:solidFill>
                      <a:prstDash val="solid"/>
                      <a:round/>
                      <a:headEnd type="none" w="med" len="med"/>
                      <a:tailEnd type="none" w="med" len="med"/>
                    </a:lnL>
                    <a:lnR w="1905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CDD4EA"/>
                    </a:solidFill>
                  </a:tcPr>
                </a:tc>
                <a:extLst>
                  <a:ext uri="{0D108BD9-81ED-4DB2-BD59-A6C34878D82A}">
                    <a16:rowId xmlns:a16="http://schemas.microsoft.com/office/drawing/2014/main" val="10007"/>
                  </a:ext>
                </a:extLst>
              </a:tr>
            </a:tbl>
          </a:graphicData>
        </a:graphic>
      </p:graphicFrame>
    </p:spTree>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809A89-433B-4426-9241-6946FDC7D081}">
  <ds:schemaRefs/>
</ds:datastoreItem>
</file>

<file path=customXml/itemProps2.xml><?xml version="1.0" encoding="utf-8"?>
<ds:datastoreItem xmlns:ds="http://schemas.openxmlformats.org/officeDocument/2006/customXml" ds:itemID="{13194879-D871-4621-885F-DB295EDE3F37}">
  <ds:schemaRefs/>
</ds:datastoreItem>
</file>

<file path=customXml/itemProps3.xml><?xml version="1.0" encoding="utf-8"?>
<ds:datastoreItem xmlns:ds="http://schemas.openxmlformats.org/officeDocument/2006/customXml" ds:itemID="{5E34EE94-853A-4ED3-AACF-0860A6340D1C}">
  <ds:schemaRefs/>
</ds:datastoreItem>
</file>

<file path=docProps/app.xml><?xml version="1.0" encoding="utf-8"?>
<Properties xmlns="http://schemas.openxmlformats.org/officeDocument/2006/extended-properties" xmlns:vt="http://schemas.openxmlformats.org/officeDocument/2006/docPropsVTypes">
  <Template>DHQP_ATSDR Combined</Template>
  <TotalTime>5</TotalTime>
  <Words>2950</Words>
  <Application>Microsoft Office PowerPoint</Application>
  <PresentationFormat>Widescreen</PresentationFormat>
  <Paragraphs>158</Paragraphs>
  <Slides>13</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Courier New</vt:lpstr>
      <vt:lpstr>Myriad Web Pro</vt:lpstr>
      <vt:lpstr>Noto Sans Symbols</vt:lpstr>
      <vt:lpstr>Wingdings</vt:lpstr>
      <vt:lpstr>DHQP_ATSDR Combined</vt:lpstr>
      <vt:lpstr>PCI pour la maladie à virus Ebola ou la maladie à virus de Marburg :  surveillance des professionnels de santé et des patients hospitalisés</vt:lpstr>
      <vt:lpstr>Objectifs d’apprentissage</vt:lpstr>
      <vt:lpstr>Le dépistage d’Ebola ou de Marburg a lieu en deux parties. Lesquelles ?</vt:lpstr>
      <vt:lpstr>Le dépistage d’Ebola ou de Marburg se déroule en deux parties : </vt:lpstr>
      <vt:lpstr>Pourquoi suivre les soignants ?</vt:lpstr>
      <vt:lpstr>Suivi des soignants</vt:lpstr>
      <vt:lpstr>Pourquoi suivre les patients hospitalisés ?</vt:lpstr>
      <vt:lpstr>Processus de suivi des patients hospitalisés</vt:lpstr>
      <vt:lpstr>Formulaire de surveillance des patients hospitalisés</vt:lpstr>
      <vt:lpstr>Contrôle des connaissances : suivi </vt:lpstr>
      <vt:lpstr>Retour d’information : suivi </vt:lpstr>
      <vt:lpstr>Points importants à retenir</vt:lpstr>
      <vt:lpstr>Merci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IPC for Ebola:  Healthcare Worker and Inpatient Monitoring</dc:title>
  <dc:creator>Ponder, Marilyn (CDC/DDID/NCEZID/DHQP) (CTR)</dc:creator>
  <cp:lastModifiedBy>Aitor Balado</cp:lastModifiedBy>
  <cp:revision>9</cp:revision>
  <dcterms:created xsi:type="dcterms:W3CDTF">2023-01-05T15:50:00Z</dcterms:created>
  <dcterms:modified xsi:type="dcterms:W3CDTF">2026-07-31T15:12:47Z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cec54d5d-fc6f-4173-a1e8-a73a69f8fee0</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2023-01-05T15:54:01Z</vt:lpwstr>
  </property>
  <property fmtid="{D5CDD505-2E9C-101B-9397-08002B2CF9AE}" pid="10" name="MSIP_Label_7b94a7b8-f06c-4dfe-bdcc-9b548fd58c31_SiteId">
    <vt:lpwstr>9ce70869-60db-44fd-abe8-d2767077fc8f</vt:lpwstr>
  </property>
  <property fmtid="{D5CDD505-2E9C-101B-9397-08002B2CF9AE}" pid="11" name="ICV">
    <vt:lpwstr>5726ACA9E68C433FBB2A67893EE3E4B4_12</vt:lpwstr>
  </property>
  <property fmtid="{D5CDD505-2E9C-101B-9397-08002B2CF9AE}" pid="12" name="KSOProductBuildVer">
    <vt:lpwstr>1036-12.1.0.26880</vt:lpwstr>
  </property>
</Properties>
</file>