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1" r:id="rId4"/>
  </p:sldMasterIdLst>
  <p:notesMasterIdLst>
    <p:notesMasterId r:id="rId30"/>
  </p:notesMasterIdLst>
  <p:sldIdLst>
    <p:sldId id="615" r:id="rId5"/>
    <p:sldId id="322" r:id="rId6"/>
    <p:sldId id="593" r:id="rId7"/>
    <p:sldId id="607" r:id="rId8"/>
    <p:sldId id="430" r:id="rId9"/>
    <p:sldId id="592" r:id="rId10"/>
    <p:sldId id="614" r:id="rId11"/>
    <p:sldId id="535" r:id="rId12"/>
    <p:sldId id="604" r:id="rId13"/>
    <p:sldId id="610" r:id="rId14"/>
    <p:sldId id="613" r:id="rId15"/>
    <p:sldId id="617" r:id="rId16"/>
    <p:sldId id="594" r:id="rId17"/>
    <p:sldId id="556" r:id="rId18"/>
    <p:sldId id="606" r:id="rId19"/>
    <p:sldId id="578" r:id="rId20"/>
    <p:sldId id="599" r:id="rId21"/>
    <p:sldId id="600" r:id="rId22"/>
    <p:sldId id="601" r:id="rId23"/>
    <p:sldId id="602" r:id="rId24"/>
    <p:sldId id="611" r:id="rId25"/>
    <p:sldId id="612" r:id="rId26"/>
    <p:sldId id="608" r:id="rId27"/>
    <p:sldId id="609" r:id="rId28"/>
    <p:sldId id="616" r:id="rId29"/>
  </p:sldIdLst>
  <p:sldSz cx="12192000" cy="6858000"/>
  <p:notesSz cx="6858000" cy="9144000"/>
  <p:custDataLst>
    <p:tags r:id="rId3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rinsley-Rainisch, Kristin (CDC/DDID/NCEZID/DHQP)" initials="B(" lastIdx="0" clrIdx="1"/>
  <p:cmAuthor id="1" name="Wilson, Katie (CDC/NCEZID/DHQP/IICB)" initials="W(" lastIdx="0" clrIdx="2"/>
  <p:cmAuthor id="2" name="Capers, Catherine (Katy) (CDC/DDID/NCEZID/DHQP)" initials="C(" lastIdx="0" clrIdx="3"/>
  <p:cmAuthor id="3" name="Patrick, Molly (CDC/DDID/NCEZID/DHQP)" initials="P(" lastIdx="0" clrIdx="4"/>
  <p:cmAuthor id="4" name="Ponder, Marilyn (CDC/DDID/NCEZID/DHQP) (CTR)" initials="PM((" lastIdx="0" clrIdx="5"/>
  <p:cmAuthor id="5" name="AB" initials="A.B." lastIdx="1" clrIdx="6">
    <p:extLst>
      <p:ext uri="{19B8F6BF-5375-455C-9EA6-DF929625EA0E}">
        <p15:presenceInfo xmlns:p15="http://schemas.microsoft.com/office/powerpoint/2012/main" userId="AB"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2B3DB4-8EDD-4413-B356-DA92FC366B0D}" v="15" dt="2026-07-01T09:55:37.6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749"/>
    <p:restoredTop sz="63191" autoAdjust="0"/>
  </p:normalViewPr>
  <p:slideViewPr>
    <p:cSldViewPr snapToGrid="0">
      <p:cViewPr varScale="1">
        <p:scale>
          <a:sx n="71" d="100"/>
          <a:sy n="71" d="100"/>
        </p:scale>
        <p:origin x="1722" y="72"/>
      </p:cViewPr>
      <p:guideLst/>
    </p:cSldViewPr>
  </p:slideViewPr>
  <p:notesTextViewPr>
    <p:cViewPr>
      <p:scale>
        <a:sx n="1" d="1"/>
        <a:sy n="1" d="1"/>
      </p:scale>
      <p:origin x="0" y="0"/>
    </p:cViewPr>
  </p:notesTextViewPr>
  <p:notesViewPr>
    <p:cSldViewPr snapToGrid="0">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onder, Marilyn (CDC/NCEZID/DHQP/OD) (CTR)" userId="3999cd6a-e61a-4ada-a4ca-391c3b117a90" providerId="ADAL" clId="{3A7F2EDB-9B2D-4064-9672-575EACC82963}"/>
    <pc:docChg chg="custSel modSld">
      <pc:chgData name="Ponder, Marilyn (CDC/NCEZID/DHQP/OD) (CTR)" userId="3999cd6a-e61a-4ada-a4ca-391c3b117a90" providerId="ADAL" clId="{3A7F2EDB-9B2D-4064-9672-575EACC82963}" dt="2026-06-29T15:28:44.306" v="5" actId="1076"/>
      <pc:docMkLst>
        <pc:docMk/>
      </pc:docMkLst>
      <pc:sldChg chg="addSp delSp modSp mod">
        <pc:chgData name="Ponder, Marilyn (CDC/NCEZID/DHQP/OD) (CTR)" userId="3999cd6a-e61a-4ada-a4ca-391c3b117a90" providerId="ADAL" clId="{3A7F2EDB-9B2D-4064-9672-575EACC82963}" dt="2026-06-29T15:28:44.306" v="5" actId="1076"/>
        <pc:sldMkLst>
          <pc:docMk/>
          <pc:sldMk cId="681164151" sldId="610"/>
        </pc:sldMkLst>
        <pc:picChg chg="add mod">
          <ac:chgData name="Ponder, Marilyn (CDC/NCEZID/DHQP/OD) (CTR)" userId="3999cd6a-e61a-4ada-a4ca-391c3b117a90" providerId="ADAL" clId="{3A7F2EDB-9B2D-4064-9672-575EACC82963}" dt="2026-06-29T15:28:44.306" v="5" actId="1076"/>
          <ac:picMkLst>
            <pc:docMk/>
            <pc:sldMk cId="681164151" sldId="610"/>
            <ac:picMk id="11" creationId="{50CFF7EF-DB7F-7839-1590-0BBD24A14C2C}"/>
          </ac:picMkLst>
        </pc:picChg>
      </pc:sldChg>
    </pc:docChg>
  </pc:docChgLst>
  <pc:docChgLst>
    <pc:chgData name="hty hty" userId="75bf7606ac6bfdc8" providerId="LiveId" clId="{79167C53-50A3-48CF-96D9-4AA2F8C244DE}"/>
    <pc:docChg chg="custSel modSld">
      <pc:chgData name="hty hty" userId="75bf7606ac6bfdc8" providerId="LiveId" clId="{79167C53-50A3-48CF-96D9-4AA2F8C244DE}" dt="2026-07-01T09:56:29.635" v="331" actId="20577"/>
      <pc:docMkLst>
        <pc:docMk/>
      </pc:docMkLst>
      <pc:sldChg chg="modNotesTx">
        <pc:chgData name="hty hty" userId="75bf7606ac6bfdc8" providerId="LiveId" clId="{79167C53-50A3-48CF-96D9-4AA2F8C244DE}" dt="2026-07-01T09:49:54.884" v="243" actId="20577"/>
        <pc:sldMkLst>
          <pc:docMk/>
          <pc:sldMk cId="1738108300" sldId="322"/>
        </pc:sldMkLst>
      </pc:sldChg>
      <pc:sldChg chg="modSp mod modNotesTx">
        <pc:chgData name="hty hty" userId="75bf7606ac6bfdc8" providerId="LiveId" clId="{79167C53-50A3-48CF-96D9-4AA2F8C244DE}" dt="2026-07-01T09:52:58.452" v="311" actId="108"/>
        <pc:sldMkLst>
          <pc:docMk/>
          <pc:sldMk cId="3639334396" sldId="535"/>
        </pc:sldMkLst>
        <pc:spChg chg="mod">
          <ac:chgData name="hty hty" userId="75bf7606ac6bfdc8" providerId="LiveId" clId="{79167C53-50A3-48CF-96D9-4AA2F8C244DE}" dt="2026-07-01T09:52:58.452" v="311" actId="108"/>
          <ac:spMkLst>
            <pc:docMk/>
            <pc:sldMk cId="3639334396" sldId="535"/>
            <ac:spMk id="3" creationId="{B22B8D61-B3C6-4405-BC0C-E9C6B8DFA985}"/>
          </ac:spMkLst>
        </pc:spChg>
      </pc:sldChg>
      <pc:sldChg chg="modSp mod modNotesTx">
        <pc:chgData name="hty hty" userId="75bf7606ac6bfdc8" providerId="LiveId" clId="{79167C53-50A3-48CF-96D9-4AA2F8C244DE}" dt="2026-07-01T09:56:29.635" v="331" actId="20577"/>
        <pc:sldMkLst>
          <pc:docMk/>
          <pc:sldMk cId="4188394477" sldId="592"/>
        </pc:sldMkLst>
        <pc:spChg chg="mod">
          <ac:chgData name="hty hty" userId="75bf7606ac6bfdc8" providerId="LiveId" clId="{79167C53-50A3-48CF-96D9-4AA2F8C244DE}" dt="2026-07-01T09:56:14.629" v="328" actId="20577"/>
          <ac:spMkLst>
            <pc:docMk/>
            <pc:sldMk cId="4188394477" sldId="592"/>
            <ac:spMk id="3" creationId="{07A93EC3-F83A-45A8-BBEB-B710E9E5B917}"/>
          </ac:spMkLst>
        </pc:spChg>
      </pc:sldChg>
      <pc:sldChg chg="modSp mod">
        <pc:chgData name="hty hty" userId="75bf7606ac6bfdc8" providerId="LiveId" clId="{79167C53-50A3-48CF-96D9-4AA2F8C244DE}" dt="2026-06-30T22:20:55.992" v="146" actId="20577"/>
        <pc:sldMkLst>
          <pc:docMk/>
          <pc:sldMk cId="1432544840" sldId="604"/>
        </pc:sldMkLst>
        <pc:spChg chg="mod">
          <ac:chgData name="hty hty" userId="75bf7606ac6bfdc8" providerId="LiveId" clId="{79167C53-50A3-48CF-96D9-4AA2F8C244DE}" dt="2026-06-30T22:20:55.992" v="146" actId="20577"/>
          <ac:spMkLst>
            <pc:docMk/>
            <pc:sldMk cId="1432544840" sldId="604"/>
            <ac:spMk id="2" creationId="{517417BC-821E-4DC5-86C9-1C2F4CE5C29F}"/>
          </ac:spMkLst>
        </pc:spChg>
      </pc:sldChg>
      <pc:sldChg chg="modNotesTx">
        <pc:chgData name="hty hty" userId="75bf7606ac6bfdc8" providerId="LiveId" clId="{79167C53-50A3-48CF-96D9-4AA2F8C244DE}" dt="2026-07-01T09:50:34.473" v="253" actId="20577"/>
        <pc:sldMkLst>
          <pc:docMk/>
          <pc:sldMk cId="1266157954" sldId="607"/>
        </pc:sldMkLst>
      </pc:sldChg>
      <pc:sldChg chg="modNotesTx">
        <pc:chgData name="hty hty" userId="75bf7606ac6bfdc8" providerId="LiveId" clId="{79167C53-50A3-48CF-96D9-4AA2F8C244DE}" dt="2026-07-01T09:55:24.005" v="312" actId="20577"/>
        <pc:sldMkLst>
          <pc:docMk/>
          <pc:sldMk cId="1705092609" sldId="608"/>
        </pc:sldMkLst>
      </pc:sldChg>
      <pc:sldChg chg="modSp mod modNotesTx">
        <pc:chgData name="hty hty" userId="75bf7606ac6bfdc8" providerId="LiveId" clId="{79167C53-50A3-48CF-96D9-4AA2F8C244DE}" dt="2026-07-01T09:56:00.475" v="325" actId="20577"/>
        <pc:sldMkLst>
          <pc:docMk/>
          <pc:sldMk cId="2435226587" sldId="609"/>
        </pc:sldMkLst>
        <pc:spChg chg="mod">
          <ac:chgData name="hty hty" userId="75bf7606ac6bfdc8" providerId="LiveId" clId="{79167C53-50A3-48CF-96D9-4AA2F8C244DE}" dt="2026-07-01T09:56:00.475" v="325" actId="20577"/>
          <ac:spMkLst>
            <pc:docMk/>
            <pc:sldMk cId="2435226587" sldId="609"/>
            <ac:spMk id="3" creationId="{8FD959D7-BABD-BE9F-A9AE-22B222C78412}"/>
          </ac:spMkLst>
        </pc:spChg>
      </pc:sldChg>
      <pc:sldChg chg="modSp mod">
        <pc:chgData name="hty hty" userId="75bf7606ac6bfdc8" providerId="LiveId" clId="{79167C53-50A3-48CF-96D9-4AA2F8C244DE}" dt="2026-06-30T22:21:08.812" v="168" actId="20577"/>
        <pc:sldMkLst>
          <pc:docMk/>
          <pc:sldMk cId="1847101880" sldId="613"/>
        </pc:sldMkLst>
        <pc:spChg chg="mod">
          <ac:chgData name="hty hty" userId="75bf7606ac6bfdc8" providerId="LiveId" clId="{79167C53-50A3-48CF-96D9-4AA2F8C244DE}" dt="2026-06-30T22:21:08.812" v="168" actId="20577"/>
          <ac:spMkLst>
            <pc:docMk/>
            <pc:sldMk cId="1847101880" sldId="613"/>
            <ac:spMk id="4" creationId="{1D7D7495-F169-4A89-BF11-41DEDE4E780E}"/>
          </ac:spMkLst>
        </pc:spChg>
      </pc:sldChg>
      <pc:sldChg chg="modSp mod modNotesTx">
        <pc:chgData name="hty hty" userId="75bf7606ac6bfdc8" providerId="LiveId" clId="{79167C53-50A3-48CF-96D9-4AA2F8C244DE}" dt="2026-07-01T09:49:35.116" v="233" actId="20577"/>
        <pc:sldMkLst>
          <pc:docMk/>
          <pc:sldMk cId="2225138459" sldId="615"/>
        </pc:sldMkLst>
        <pc:spChg chg="mod">
          <ac:chgData name="hty hty" userId="75bf7606ac6bfdc8" providerId="LiveId" clId="{79167C53-50A3-48CF-96D9-4AA2F8C244DE}" dt="2026-06-30T22:19:17.236" v="41" actId="20577"/>
          <ac:spMkLst>
            <pc:docMk/>
            <pc:sldMk cId="2225138459" sldId="615"/>
            <ac:spMk id="5" creationId="{61D3D0FB-216E-ECE4-0E73-37EE6D6C063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BA8270-8A4F-43E3-89C0-EBF47C9F491D}" type="datetimeFigureOut">
              <a:rPr lang="en-US" smtClean="0"/>
              <a:t>7/31/2026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7ACB27-B695-4D7B-B62E-317C14B6E867}" type="slidenum">
              <a:rPr lang="en-US" smtClean="0"/>
              <a:t>‹#›</a:t>
            </a:fld>
            <a:endParaRPr lang="en-US"/>
          </a:p>
        </p:txBody>
      </p:sp>
    </p:spTree>
    <p:extLst>
      <p:ext uri="{BB962C8B-B14F-4D97-AF65-F5344CB8AC3E}">
        <p14:creationId xmlns:p14="http://schemas.microsoft.com/office/powerpoint/2010/main" val="33456239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pubmed.ncbi.nlm.nih.gov/27895903/"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a:ea typeface="Calibri"/>
                <a:cs typeface="Calibri"/>
              </a:rPr>
              <a:t>Public visé : cette présentation porte sur ce que </a:t>
            </a:r>
            <a:r>
              <a:rPr lang="fr-FR" sz="1200" b="1" i="1" u="none" strike="noStrike" cap="none" baseline="0" dirty="0">
                <a:solidFill>
                  <a:srgbClr val="000000"/>
                </a:solidFill>
                <a:effectLst/>
                <a:uFill>
                  <a:solidFill>
                    <a:prstClr val="black">
                      <a:alpha val="0"/>
                    </a:prstClr>
                  </a:solidFill>
                </a:uFill>
                <a:latin typeface="Calibri"/>
                <a:ea typeface="Calibri"/>
                <a:cs typeface="Calibri"/>
              </a:rPr>
              <a:t>les professionnels de la santé </a:t>
            </a:r>
            <a:r>
              <a:rPr lang="fr-FR" sz="1200" b="0" i="1" u="none" strike="noStrike" cap="none" baseline="0" dirty="0">
                <a:solidFill>
                  <a:srgbClr val="000000"/>
                </a:solidFill>
                <a:effectLst/>
                <a:uFill>
                  <a:solidFill>
                    <a:prstClr val="black">
                      <a:alpha val="0"/>
                    </a:prstClr>
                  </a:solidFill>
                </a:uFill>
                <a:latin typeface="Calibri"/>
                <a:ea typeface="Calibri"/>
                <a:cs typeface="Calibri"/>
              </a:rPr>
              <a:t>doivent savoir sur le nettoyage de l’environnement et la désinfection pour Ebola ou Marburg. Une autre présentation sur ce sujet est disponible pour le personnel de gestion des établissements à l’adresse suivante : https://www.cdc.gov/vhf/marburg/non-us/global-ipc.html.</a:t>
            </a:r>
          </a:p>
          <a:p>
            <a:pPr marL="0" marR="0" lvl="0" indent="0" algn="l" defTabSz="914400" rtl="0" eaLnBrk="1" fontAlgn="auto" latinLnBrk="0" hangingPunct="1">
              <a:lnSpc>
                <a:spcPct val="100000"/>
              </a:lnSpc>
              <a:spcBef>
                <a:spcPct val="0"/>
              </a:spcBef>
              <a:spcAft>
                <a:spcPct val="0"/>
              </a:spcAft>
              <a:buClrTx/>
              <a:buSzTx/>
              <a:buFontTx/>
              <a:buNone/>
              <a:defRPr/>
            </a:pPr>
            <a:endParaRPr lang="en-US"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a:ea typeface="Calibri"/>
                <a:cs typeface="Calibri"/>
              </a:rPr>
              <a:t>Veuillez noter que les thèmes portant sur la prévention et le contrôle des infections (PCI) pour Ebola ou Marburg (MVM) sont publiés de manière séquentielle, étant entendu que les participants progresseront tout au long de la série. Cependant, vous pouvez mélanger et combiner des contenus pour répondre aux besoins des participants, et dans ces cas vous devrez peut-être ajuster l’exemple de script en conséquence.</a:t>
            </a:r>
          </a:p>
          <a:p>
            <a:pPr marL="0" marR="0" lvl="0" indent="0" algn="l" defTabSz="914400" rtl="0" eaLnBrk="1" fontAlgn="auto" latinLnBrk="0" hangingPunct="1">
              <a:lnSpc>
                <a:spcPct val="100000"/>
              </a:lnSpc>
              <a:spcBef>
                <a:spcPct val="0"/>
              </a:spcBef>
              <a:spcAft>
                <a:spcPct val="0"/>
              </a:spcAft>
              <a:buClrTx/>
              <a:buSzTx/>
              <a:buFontTx/>
              <a:buNone/>
              <a:defRPr/>
            </a:pPr>
            <a:endParaRPr lang="en-US"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fr-FR" sz="1200" b="1" i="1" u="none" strike="noStrike" cap="none" baseline="0" dirty="0">
                <a:solidFill>
                  <a:srgbClr val="000000"/>
                </a:solidFill>
                <a:effectLst/>
                <a:uFill>
                  <a:solidFill>
                    <a:prstClr val="black">
                      <a:alpha val="0"/>
                    </a:prstClr>
                  </a:solidFill>
                </a:uFill>
                <a:latin typeface="Calibri"/>
                <a:ea typeface="Calibri"/>
                <a:cs typeface="Calibri"/>
              </a:rPr>
              <a:t>Durée estimée avec la participation du public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a:t>
            </a:r>
            <a:r>
              <a:rPr lang="fr-FR" sz="1200" b="0" i="1" u="none" strike="noStrike" cap="none" baseline="0" dirty="0">
                <a:solidFill>
                  <a:srgbClr val="000000"/>
                </a:solidFill>
                <a:effectLst/>
                <a:uFill>
                  <a:solidFill>
                    <a:prstClr val="black">
                      <a:alpha val="0"/>
                    </a:prstClr>
                  </a:solidFill>
                </a:uFill>
                <a:latin typeface="Calibri"/>
                <a:ea typeface="Calibri"/>
                <a:cs typeface="Calibri"/>
              </a:rPr>
              <a:t> environ 20 à 25 minutes</a:t>
            </a:r>
          </a:p>
          <a:p>
            <a:pPr marL="0" marR="0" lvl="0" indent="0" algn="l" defTabSz="914400" rtl="0" eaLnBrk="1" fontAlgn="auto" latinLnBrk="0" hangingPunct="1">
              <a:lnSpc>
                <a:spcPct val="100000"/>
              </a:lnSpc>
              <a:spcBef>
                <a:spcPct val="0"/>
              </a:spcBef>
              <a:spcAft>
                <a:spcPct val="0"/>
              </a:spcAft>
              <a:buClrTx/>
              <a:buSzTx/>
              <a:buFontTx/>
              <a:buNone/>
              <a:defRPr/>
            </a:pPr>
            <a:endParaRPr lang="en-US" sz="1200" i="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Bienvenue ! Aujourd’hui, nous traiterons du nettoyage de l’environnement et de la désinfection, ainsi que de la gestion des déchets dans le cadre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de Marburg.</a:t>
            </a:r>
          </a:p>
          <a:p>
            <a:endParaRPr lang="en-US" dirty="0"/>
          </a:p>
        </p:txBody>
      </p:sp>
      <p:sp>
        <p:nvSpPr>
          <p:cNvPr id="4" name="Slide Number Placeholder 3"/>
          <p:cNvSpPr>
            <a:spLocks noGrp="1"/>
          </p:cNvSpPr>
          <p:nvPr>
            <p:ph type="sldNum" sz="quarter" idx="5"/>
          </p:nvPr>
        </p:nvSpPr>
        <p:spPr/>
        <p:txBody>
          <a:bodyPr/>
          <a:lstStyle/>
          <a:p>
            <a:fld id="{967ACB27-B695-4D7B-B62E-317C14B6E867}" type="slidenum">
              <a:rPr lang="en-US" smtClean="0"/>
              <a:t>1</a:t>
            </a:fld>
            <a:endParaRPr lang="en-US"/>
          </a:p>
        </p:txBody>
      </p:sp>
    </p:spTree>
    <p:extLst>
      <p:ext uri="{BB962C8B-B14F-4D97-AF65-F5344CB8AC3E}">
        <p14:creationId xmlns:p14="http://schemas.microsoft.com/office/powerpoint/2010/main" val="3167650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a:solidFill>
                  <a:srgbClr val="000000"/>
                </a:solidFill>
                <a:effectLst/>
                <a:uFill>
                  <a:solidFill>
                    <a:prstClr val="black">
                      <a:alpha val="0"/>
                    </a:prstClr>
                  </a:solidFill>
                </a:uFill>
                <a:latin typeface="Calibri"/>
                <a:ea typeface="Calibri"/>
                <a:cs typeface="Calibri"/>
              </a:rPr>
              <a:t>Lorsque vous devez nettoyer une fuite de liquides corporels, ne vaporisez JAMAIS le désinfectant directement sur la fuite, car cela pourrait créer des éclaboussures ou aggraver la fuite.</a:t>
            </a:r>
          </a:p>
          <a:p>
            <a:endParaRPr lang="en-US"/>
          </a:p>
          <a:p>
            <a:pPr marL="0" marR="0" lvl="0" indent="0" algn="l" defTabSz="914400" rtl="0" eaLnBrk="1" fontAlgn="auto" latinLnBrk="0" hangingPunct="1">
              <a:lnSpc>
                <a:spcPct val="100000"/>
              </a:lnSpc>
              <a:spcBef>
                <a:spcPct val="0"/>
              </a:spcBef>
              <a:spcAft>
                <a:spcPts val="600"/>
              </a:spcAft>
              <a:buClrTx/>
              <a:buSzTx/>
              <a:buFontTx/>
              <a:buNone/>
              <a:defRPr/>
            </a:pPr>
            <a:r>
              <a:rPr lang="fr-FR" sz="1200" b="0" i="0" u="none" strike="noStrike" cap="none" baseline="0">
                <a:solidFill>
                  <a:srgbClr val="000000"/>
                </a:solidFill>
                <a:effectLst/>
                <a:uFill>
                  <a:solidFill>
                    <a:prstClr val="black">
                      <a:alpha val="0"/>
                    </a:prstClr>
                  </a:solidFill>
                </a:uFill>
                <a:latin typeface="Calibri"/>
                <a:ea typeface="Calibri"/>
                <a:cs typeface="Calibri"/>
              </a:rPr>
              <a:t>Avant de commencer à nettoyer le déversement, il faut toujours se laver les mains et revêtir l’EPI approprié à la tâche.</a:t>
            </a:r>
          </a:p>
          <a:p>
            <a:pPr marL="0" marR="0" lvl="0" indent="0" algn="l" defTabSz="914400" rtl="0" eaLnBrk="1" fontAlgn="auto" latinLnBrk="0" hangingPunct="1">
              <a:lnSpc>
                <a:spcPct val="100000"/>
              </a:lnSpc>
              <a:spcBef>
                <a:spcPct val="0"/>
              </a:spcBef>
              <a:spcAft>
                <a:spcPts val="600"/>
              </a:spcAft>
              <a:buClrTx/>
              <a:buSzTx/>
              <a:buFontTx/>
              <a:buNone/>
              <a:defRPr/>
            </a:pPr>
            <a:endParaRPr lang="en-US"/>
          </a:p>
          <a:p>
            <a:pPr>
              <a:spcAft>
                <a:spcPts val="600"/>
              </a:spcAft>
            </a:pPr>
            <a:r>
              <a:rPr lang="fr-FR" sz="1200" b="0" i="0" u="none" strike="noStrike" cap="none" baseline="0">
                <a:solidFill>
                  <a:srgbClr val="000000"/>
                </a:solidFill>
                <a:effectLst/>
                <a:uFill>
                  <a:solidFill>
                    <a:prstClr val="black">
                      <a:alpha val="0"/>
                    </a:prstClr>
                  </a:solidFill>
                </a:uFill>
                <a:latin typeface="Calibri"/>
                <a:ea typeface="Calibri"/>
                <a:cs typeface="Calibri"/>
              </a:rPr>
              <a:t>Commencez par utiliser un chiffon ou une serviette absorbante pour absorber autant de liquide que possible. Ce tissu ou cette serviette doit ensuite être jeté dans un sac à déchets infectieux.</a:t>
            </a:r>
            <a:endParaRPr lang="en-US" b="0">
              <a:cs typeface="Calibri"/>
            </a:endParaRPr>
          </a:p>
          <a:p>
            <a:pPr>
              <a:spcAft>
                <a:spcPts val="600"/>
              </a:spcAft>
            </a:pPr>
            <a:r>
              <a:rPr lang="fr-FR" sz="1200" b="0" i="0" u="none" strike="noStrike" cap="none" baseline="0">
                <a:solidFill>
                  <a:srgbClr val="000000"/>
                </a:solidFill>
                <a:effectLst/>
                <a:uFill>
                  <a:solidFill>
                    <a:prstClr val="black">
                      <a:alpha val="0"/>
                    </a:prstClr>
                  </a:solidFill>
                </a:uFill>
                <a:latin typeface="Calibri"/>
                <a:ea typeface="Calibri"/>
                <a:cs typeface="Calibri"/>
              </a:rPr>
              <a:t>Vous devez ensuite nettoyer la zone en l’essuyant avec un chiffon propre imbibé d’eau et de savon. </a:t>
            </a:r>
            <a:endParaRPr lang="en-US">
              <a:cs typeface="Calibri"/>
            </a:endParaRPr>
          </a:p>
          <a:p>
            <a:pPr>
              <a:spcAft>
                <a:spcPts val="600"/>
              </a:spcAft>
            </a:pPr>
            <a:endParaRPr lang="en-US"/>
          </a:p>
          <a:p>
            <a:pPr>
              <a:spcAft>
                <a:spcPts val="600"/>
              </a:spcAft>
            </a:pPr>
            <a:r>
              <a:rPr lang="fr-FR" sz="1200" b="0" i="0" u="none" strike="noStrike" cap="none" baseline="0">
                <a:solidFill>
                  <a:srgbClr val="000000"/>
                </a:solidFill>
                <a:effectLst/>
                <a:uFill>
                  <a:solidFill>
                    <a:prstClr val="black">
                      <a:alpha val="0"/>
                    </a:prstClr>
                  </a:solidFill>
                </a:uFill>
                <a:latin typeface="Calibri"/>
                <a:ea typeface="Calibri"/>
                <a:cs typeface="Calibri"/>
              </a:rPr>
              <a:t>Ne trempez mettez JAMAIS un chiffon ou une serviette dans du chlore ou de l’eau après utilisation, car elle est considérée comme un déchet très infectieux et contaminera la solution chlorée.</a:t>
            </a:r>
            <a:r>
              <a:rPr lang="fr-FR" sz="1200" b="1" i="0" u="none" strike="noStrike" cap="none" baseline="0">
                <a:solidFill>
                  <a:srgbClr val="000000"/>
                </a:solidFill>
                <a:effectLst/>
                <a:uFill>
                  <a:solidFill>
                    <a:prstClr val="black">
                      <a:alpha val="0"/>
                    </a:prstClr>
                  </a:solidFill>
                </a:uFill>
                <a:latin typeface="Calibri"/>
                <a:ea typeface="Calibri"/>
                <a:cs typeface="Calibri"/>
              </a:rPr>
              <a:t> Utilisez plutôt une tasse pour verser la solution chlorée sur votre chiffon pour éviter de tremper le chiffon lui-même. </a:t>
            </a:r>
            <a:r>
              <a:rPr lang="fr-FR" sz="1200" b="0" i="0" u="none" strike="noStrike" cap="none" baseline="0">
                <a:solidFill>
                  <a:srgbClr val="000000"/>
                </a:solidFill>
                <a:effectLst/>
                <a:uFill>
                  <a:solidFill>
                    <a:prstClr val="black">
                      <a:alpha val="0"/>
                    </a:prstClr>
                  </a:solidFill>
                </a:uFill>
                <a:latin typeface="Calibri"/>
                <a:ea typeface="Calibri"/>
                <a:cs typeface="Calibri"/>
              </a:rPr>
              <a:t>Une fois le chiffon utilisé, vous devez le mettre dans un sac à déchets infectieux pour élimination. Plus d’un chiffon peut s’avérer nécessaire pour nettoyer et désinfecter le déversement.</a:t>
            </a:r>
          </a:p>
          <a:p>
            <a:pPr>
              <a:spcAft>
                <a:spcPts val="600"/>
              </a:spcAft>
            </a:pPr>
            <a:endParaRPr lang="en-US"/>
          </a:p>
          <a:p>
            <a:pPr>
              <a:spcAft>
                <a:spcPts val="600"/>
              </a:spcAft>
            </a:pPr>
            <a:r>
              <a:rPr lang="fr-FR" sz="1200" b="0" i="0" u="none" strike="noStrike" cap="none" baseline="0">
                <a:solidFill>
                  <a:srgbClr val="000000"/>
                </a:solidFill>
                <a:effectLst/>
                <a:uFill>
                  <a:solidFill>
                    <a:prstClr val="black">
                      <a:alpha val="0"/>
                    </a:prstClr>
                  </a:solidFill>
                </a:uFill>
                <a:latin typeface="Calibri"/>
                <a:ea typeface="Calibri"/>
                <a:cs typeface="Calibri"/>
              </a:rPr>
              <a:t>Après avoir nettoyé soigneusement la zone pour éliminer toute contamination visible, utilisez un chiffon propre imbibé d’une solution de chlore à 0,5 % pour désinfecter la zone. Veillez à ce que la zone reste mouillée par le chlore pendant 15 minutes. Pour cela, vous pouvez utiliser plus de chiffons et/ou ajouter une plus grande quantité de solution chlorée à la surface pour la maintenir humide.  </a:t>
            </a:r>
            <a:endParaRPr lang="en-US" b="0">
              <a:cs typeface="Calibri"/>
            </a:endParaRPr>
          </a:p>
          <a:p>
            <a:pPr marL="0" marR="0" lvl="0" indent="0" algn="l" defTabSz="914400" rtl="0" eaLnBrk="1" fontAlgn="auto" latinLnBrk="0" hangingPunct="1">
              <a:lnSpc>
                <a:spcPct val="100000"/>
              </a:lnSpc>
              <a:spcBef>
                <a:spcPct val="0"/>
              </a:spcBef>
              <a:spcAft>
                <a:spcPts val="600"/>
              </a:spcAft>
              <a:buClrTx/>
              <a:buSzTx/>
              <a:buFontTx/>
              <a:buNone/>
              <a:defRPr/>
            </a:pPr>
            <a:endParaRPr lang="en-US"/>
          </a:p>
          <a:p>
            <a:pPr>
              <a:spcAft>
                <a:spcPts val="600"/>
              </a:spcAft>
              <a:defRPr/>
            </a:pPr>
            <a:r>
              <a:rPr lang="fr-FR" sz="1200" b="0" i="0" u="none" strike="noStrike" cap="none" baseline="0">
                <a:solidFill>
                  <a:srgbClr val="000000"/>
                </a:solidFill>
                <a:effectLst/>
                <a:uFill>
                  <a:solidFill>
                    <a:prstClr val="black">
                      <a:alpha val="0"/>
                    </a:prstClr>
                  </a:solidFill>
                </a:uFill>
                <a:latin typeface="Calibri"/>
                <a:ea typeface="Calibri"/>
                <a:cs typeface="Calibri"/>
              </a:rPr>
              <a:t>Enfin, éliminez les déchets et retirez les EPI de manière appropriée. Lavez-vous ensuite les mains. </a:t>
            </a:r>
          </a:p>
          <a:p>
            <a:pPr>
              <a:spcAft>
                <a:spcPts val="600"/>
              </a:spcAft>
              <a:defRPr/>
            </a:pPr>
            <a:endParaRPr lang="en-US"/>
          </a:p>
          <a:p>
            <a:pPr>
              <a:spcAft>
                <a:spcPts val="600"/>
              </a:spcAft>
              <a:defRPr/>
            </a:pPr>
            <a:r>
              <a:rPr lang="fr-FR" sz="1200" b="0" i="0" u="none" strike="noStrike" cap="none" baseline="0">
                <a:solidFill>
                  <a:srgbClr val="000000"/>
                </a:solidFill>
                <a:effectLst/>
                <a:uFill>
                  <a:solidFill>
                    <a:prstClr val="black">
                      <a:alpha val="0"/>
                    </a:prstClr>
                  </a:solidFill>
                </a:uFill>
                <a:latin typeface="Calibri"/>
                <a:ea typeface="Calibri"/>
                <a:cs typeface="Calibri"/>
              </a:rPr>
              <a:t>Nous dirons encore quelques mots sur l’élimination des déchets. Pour de plus amples informations sur le retrait de l’EPI et la pratique de l’hygiène des mains, vous pouvez consulter les présentations sur la page Web des CDC à l’adresse suivante : https://www.cdc.gov/vhf/marburg/non-us/global-ipc.html</a:t>
            </a:r>
            <a:endParaRPr lang="en-US" b="1"/>
          </a:p>
          <a:p>
            <a:endParaRPr lang="en-US"/>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10</a:t>
            </a:fld>
            <a:endParaRPr lang="en-US"/>
          </a:p>
        </p:txBody>
      </p:sp>
    </p:spTree>
    <p:extLst>
      <p:ext uri="{BB962C8B-B14F-4D97-AF65-F5344CB8AC3E}">
        <p14:creationId xmlns:p14="http://schemas.microsoft.com/office/powerpoint/2010/main" val="6751191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Lorsque vous utilisez des solutions chlorées pour le nettoyage de l’environnement dans les zones d’isolement des patients atteints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Marburg</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une concentration de 0,5 %, parfois appelée « chlore fort », est nécessaire pour les surfaces dures telles que les sols, les comptoirs et les barrières de lit. Le temps de contact du chlore est de 10 minutes. C'est la durée pendant laquelle le chlore doit rester sur une surface pour tuer les micro-organismes. La surface doit être suffisamment mouillée pendant 10 minutes pour que la désinfection soit suffisante.</a:t>
            </a:r>
          </a:p>
          <a:p>
            <a:endParaRPr lang="en-US" dirty="0">
              <a:cs typeface="Calibri"/>
            </a:endParaRP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Notez que l’OMS suggère que le linge souillé soit éliminé en toute sécurité comme un déchet infectieux par incinération (par opposition à la désinfection ou à la décontamination).</a:t>
            </a:r>
          </a:p>
          <a:p>
            <a:endParaRPr lang="en-US"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Il ne faut jamais pulvériser de chlore.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Il ne faut surtout pas pulvériser du chlore sur les personnes (pulvérisation directe, tunnels de désinfection ou toute autre solution « créative ») en raison des effets néfastes potentiels sur la santé, que nous aborderons dans une autre diapositive. Pour le nettoyage des surfaces, il est préférable d’essuyer plutôt que de pulvériser.</a:t>
            </a:r>
          </a:p>
          <a:p>
            <a:endParaRPr lang="en-US" dirty="0"/>
          </a:p>
          <a:p>
            <a:endParaRPr lang="en-US" dirty="0"/>
          </a:p>
          <a:p>
            <a:r>
              <a:rPr lang="fr-FR" sz="1200" b="0" i="1" u="none" strike="noStrike" cap="none" baseline="0" dirty="0">
                <a:solidFill>
                  <a:srgbClr val="000000"/>
                </a:solidFill>
                <a:effectLst/>
                <a:uFill>
                  <a:solidFill>
                    <a:prstClr val="black">
                      <a:alpha val="0"/>
                    </a:prstClr>
                  </a:solidFill>
                </a:uFill>
                <a:latin typeface="Calibri"/>
                <a:ea typeface="Calibri"/>
                <a:cs typeface="Calibri"/>
              </a:rPr>
              <a:t>Lectures complémentaires :</a:t>
            </a:r>
          </a:p>
          <a:p>
            <a:r>
              <a:rPr lang="fr-FR" sz="1200" b="0" i="1" u="none" strike="noStrike" cap="none" baseline="0" dirty="0" err="1">
                <a:solidFill>
                  <a:schemeClr val="bg2"/>
                </a:solidFill>
                <a:effectLst/>
                <a:uFill>
                  <a:solidFill>
                    <a:prstClr val="black">
                      <a:alpha val="0"/>
                    </a:prstClr>
                  </a:solidFill>
                </a:uFill>
                <a:latin typeface="Calibri"/>
                <a:ea typeface="Calibri"/>
                <a:cs typeface="Calibri"/>
                <a:hlinkClick r:id="rId3" history="0">
                  <a:extLst>
                    <a:ext uri="{A12FA001-AC4F-418D-AE19-62706E023703}">
                      <ahyp:hlinkClr xmlns:ahyp="http://schemas.microsoft.com/office/drawing/2018/hyperlinkcolor" val="tx"/>
                    </a:ext>
                  </a:extLst>
                </a:hlinkClick>
              </a:rPr>
              <a:t>Deliberate</a:t>
            </a:r>
            <a:r>
              <a:rPr lang="fr-FR" sz="1200" b="0" i="1" u="none" strike="noStrike" cap="none" baseline="0" dirty="0">
                <a:solidFill>
                  <a:schemeClr val="bg2"/>
                </a:solidFill>
                <a:effectLst/>
                <a:uFill>
                  <a:solidFill>
                    <a:prstClr val="black">
                      <a:alpha val="0"/>
                    </a:prstClr>
                  </a:solidFill>
                </a:uFill>
                <a:latin typeface="Calibri"/>
                <a:ea typeface="Calibri"/>
                <a:cs typeface="Calibri"/>
                <a:hlinkClick r:id="rId3" history="0">
                  <a:extLst>
                    <a:ext uri="{A12FA001-AC4F-418D-AE19-62706E023703}">
                      <ahyp:hlinkClr xmlns:ahyp="http://schemas.microsoft.com/office/drawing/2018/hyperlinkcolor" val="tx"/>
                    </a:ext>
                  </a:extLst>
                </a:hlinkClick>
              </a:rPr>
              <a:t> </a:t>
            </a:r>
            <a:r>
              <a:rPr lang="fr-FR" sz="1200" b="0" i="1" u="none" strike="noStrike" cap="none" baseline="0" dirty="0" err="1">
                <a:solidFill>
                  <a:schemeClr val="bg2"/>
                </a:solidFill>
                <a:effectLst/>
                <a:uFill>
                  <a:solidFill>
                    <a:prstClr val="black">
                      <a:alpha val="0"/>
                    </a:prstClr>
                  </a:solidFill>
                </a:uFill>
                <a:latin typeface="Calibri"/>
                <a:ea typeface="Calibri"/>
                <a:cs typeface="Calibri"/>
                <a:hlinkClick r:id="rId3" history="0">
                  <a:extLst>
                    <a:ext uri="{A12FA001-AC4F-418D-AE19-62706E023703}">
                      <ahyp:hlinkClr xmlns:ahyp="http://schemas.microsoft.com/office/drawing/2018/hyperlinkcolor" val="tx"/>
                    </a:ext>
                  </a:extLst>
                </a:hlinkClick>
              </a:rPr>
              <a:t>exposure</a:t>
            </a:r>
            <a:r>
              <a:rPr lang="fr-FR" sz="1200" b="0" i="1" u="none" strike="noStrike" cap="none" baseline="0" dirty="0">
                <a:solidFill>
                  <a:schemeClr val="bg2"/>
                </a:solidFill>
                <a:effectLst/>
                <a:uFill>
                  <a:solidFill>
                    <a:prstClr val="black">
                      <a:alpha val="0"/>
                    </a:prstClr>
                  </a:solidFill>
                </a:uFill>
                <a:latin typeface="Calibri"/>
                <a:ea typeface="Calibri"/>
                <a:cs typeface="Calibri"/>
                <a:hlinkClick r:id="rId3" history="0">
                  <a:extLst>
                    <a:ext uri="{A12FA001-AC4F-418D-AE19-62706E023703}">
                      <ahyp:hlinkClr xmlns:ahyp="http://schemas.microsoft.com/office/drawing/2018/hyperlinkcolor" val="tx"/>
                    </a:ext>
                  </a:extLst>
                </a:hlinkClick>
              </a:rPr>
              <a:t> of </a:t>
            </a:r>
            <a:r>
              <a:rPr lang="fr-FR" sz="1200" b="0" i="1" u="none" strike="noStrike" cap="none" baseline="0" dirty="0" err="1">
                <a:solidFill>
                  <a:schemeClr val="bg2"/>
                </a:solidFill>
                <a:effectLst/>
                <a:uFill>
                  <a:solidFill>
                    <a:prstClr val="black">
                      <a:alpha val="0"/>
                    </a:prstClr>
                  </a:solidFill>
                </a:uFill>
                <a:latin typeface="Calibri"/>
                <a:ea typeface="Calibri"/>
                <a:cs typeface="Calibri"/>
                <a:hlinkClick r:id="rId3" history="0">
                  <a:extLst>
                    <a:ext uri="{A12FA001-AC4F-418D-AE19-62706E023703}">
                      <ahyp:hlinkClr xmlns:ahyp="http://schemas.microsoft.com/office/drawing/2018/hyperlinkcolor" val="tx"/>
                    </a:ext>
                  </a:extLst>
                </a:hlinkClick>
              </a:rPr>
              <a:t>humans</a:t>
            </a:r>
            <a:r>
              <a:rPr lang="fr-FR" sz="1200" b="0" i="1" u="none" strike="noStrike" cap="none" baseline="0" dirty="0">
                <a:solidFill>
                  <a:schemeClr val="bg2"/>
                </a:solidFill>
                <a:effectLst/>
                <a:uFill>
                  <a:solidFill>
                    <a:prstClr val="black">
                      <a:alpha val="0"/>
                    </a:prstClr>
                  </a:solidFill>
                </a:uFill>
                <a:latin typeface="Calibri"/>
                <a:ea typeface="Calibri"/>
                <a:cs typeface="Calibri"/>
                <a:hlinkClick r:id="rId3" history="0">
                  <a:extLst>
                    <a:ext uri="{A12FA001-AC4F-418D-AE19-62706E023703}">
                      <ahyp:hlinkClr xmlns:ahyp="http://schemas.microsoft.com/office/drawing/2018/hyperlinkcolor" val="tx"/>
                    </a:ext>
                  </a:extLst>
                </a:hlinkClick>
              </a:rPr>
              <a:t> to </a:t>
            </a:r>
            <a:r>
              <a:rPr lang="fr-FR" sz="1200" b="0" i="1" u="none" strike="noStrike" cap="none" baseline="0" dirty="0" err="1">
                <a:solidFill>
                  <a:schemeClr val="bg2"/>
                </a:solidFill>
                <a:effectLst/>
                <a:uFill>
                  <a:solidFill>
                    <a:prstClr val="black">
                      <a:alpha val="0"/>
                    </a:prstClr>
                  </a:solidFill>
                </a:uFill>
                <a:latin typeface="Calibri"/>
                <a:ea typeface="Calibri"/>
                <a:cs typeface="Calibri"/>
                <a:hlinkClick r:id="rId3" history="0">
                  <a:extLst>
                    <a:ext uri="{A12FA001-AC4F-418D-AE19-62706E023703}">
                      <ahyp:hlinkClr xmlns:ahyp="http://schemas.microsoft.com/office/drawing/2018/hyperlinkcolor" val="tx"/>
                    </a:ext>
                  </a:extLst>
                </a:hlinkClick>
              </a:rPr>
              <a:t>chlorine</a:t>
            </a:r>
            <a:r>
              <a:rPr lang="fr-FR" sz="1200" b="0" i="1" u="none" strike="noStrike" cap="none" baseline="0" dirty="0">
                <a:solidFill>
                  <a:schemeClr val="bg2"/>
                </a:solidFill>
                <a:effectLst/>
                <a:uFill>
                  <a:solidFill>
                    <a:prstClr val="black">
                      <a:alpha val="0"/>
                    </a:prstClr>
                  </a:solidFill>
                </a:uFill>
                <a:latin typeface="Calibri"/>
                <a:ea typeface="Calibri"/>
                <a:cs typeface="Calibri"/>
                <a:hlinkClick r:id="rId3" history="0">
                  <a:extLst>
                    <a:ext uri="{A12FA001-AC4F-418D-AE19-62706E023703}">
                      <ahyp:hlinkClr xmlns:ahyp="http://schemas.microsoft.com/office/drawing/2018/hyperlinkcolor" val="tx"/>
                    </a:ext>
                  </a:extLst>
                </a:hlinkClick>
              </a:rPr>
              <a:t>-the </a:t>
            </a:r>
            <a:r>
              <a:rPr lang="fr-FR" sz="1200" b="0" i="1" u="none" strike="noStrike" cap="none" baseline="0" dirty="0" err="1">
                <a:solidFill>
                  <a:schemeClr val="bg2"/>
                </a:solidFill>
                <a:effectLst/>
                <a:uFill>
                  <a:solidFill>
                    <a:prstClr val="black">
                      <a:alpha val="0"/>
                    </a:prstClr>
                  </a:solidFill>
                </a:uFill>
                <a:latin typeface="Calibri"/>
                <a:ea typeface="Calibri"/>
                <a:cs typeface="Calibri"/>
                <a:hlinkClick r:id="rId3" history="0">
                  <a:extLst>
                    <a:ext uri="{A12FA001-AC4F-418D-AE19-62706E023703}">
                      <ahyp:hlinkClr xmlns:ahyp="http://schemas.microsoft.com/office/drawing/2018/hyperlinkcolor" val="tx"/>
                    </a:ext>
                  </a:extLst>
                </a:hlinkClick>
              </a:rPr>
              <a:t>aftermath</a:t>
            </a:r>
            <a:r>
              <a:rPr lang="fr-FR" sz="1200" b="0" i="1" u="none" strike="noStrike" cap="none" baseline="0" dirty="0">
                <a:solidFill>
                  <a:schemeClr val="bg2"/>
                </a:solidFill>
                <a:effectLst/>
                <a:uFill>
                  <a:solidFill>
                    <a:prstClr val="black">
                      <a:alpha val="0"/>
                    </a:prstClr>
                  </a:solidFill>
                </a:uFill>
                <a:latin typeface="Calibri"/>
                <a:ea typeface="Calibri"/>
                <a:cs typeface="Calibri"/>
                <a:hlinkClick r:id="rId3" history="0">
                  <a:extLst>
                    <a:ext uri="{A12FA001-AC4F-418D-AE19-62706E023703}">
                      <ahyp:hlinkClr xmlns:ahyp="http://schemas.microsoft.com/office/drawing/2018/hyperlinkcolor" val="tx"/>
                    </a:ext>
                  </a:extLst>
                </a:hlinkClick>
              </a:rPr>
              <a:t> of Ebola in West </a:t>
            </a:r>
            <a:r>
              <a:rPr lang="fr-FR" sz="1200" b="0" i="1" u="none" strike="noStrike" cap="none" baseline="0" dirty="0" err="1">
                <a:solidFill>
                  <a:schemeClr val="bg2"/>
                </a:solidFill>
                <a:effectLst/>
                <a:uFill>
                  <a:solidFill>
                    <a:prstClr val="black">
                      <a:alpha val="0"/>
                    </a:prstClr>
                  </a:solidFill>
                </a:uFill>
                <a:latin typeface="Calibri"/>
                <a:ea typeface="Calibri"/>
                <a:cs typeface="Calibri"/>
                <a:hlinkClick r:id="rId3" history="0">
                  <a:extLst>
                    <a:ext uri="{A12FA001-AC4F-418D-AE19-62706E023703}">
                      <ahyp:hlinkClr xmlns:ahyp="http://schemas.microsoft.com/office/drawing/2018/hyperlinkcolor" val="tx"/>
                    </a:ext>
                  </a:extLst>
                </a:hlinkClick>
              </a:rPr>
              <a:t>Africa</a:t>
            </a:r>
            <a:r>
              <a:rPr lang="fr-FR" sz="1200" b="0" i="1" u="none" strike="noStrike" cap="none" baseline="0" dirty="0">
                <a:solidFill>
                  <a:schemeClr val="bg2"/>
                </a:solidFill>
                <a:effectLst/>
                <a:uFill>
                  <a:solidFill>
                    <a:prstClr val="black">
                      <a:alpha val="0"/>
                    </a:prstClr>
                  </a:solidFill>
                </a:uFill>
                <a:latin typeface="Calibri"/>
                <a:ea typeface="Calibri"/>
                <a:cs typeface="Calibri"/>
                <a:hlinkClick r:id="rId3" history="0">
                  <a:extLst>
                    <a:ext uri="{A12FA001-AC4F-418D-AE19-62706E023703}">
                      <ahyp:hlinkClr xmlns:ahyp="http://schemas.microsoft.com/office/drawing/2018/hyperlinkcolor" val="tx"/>
                    </a:ext>
                  </a:extLst>
                </a:hlinkClick>
              </a:rPr>
              <a:t> - PubMed (nih.gov)</a:t>
            </a:r>
            <a:r>
              <a:rPr lang="fr-FR" sz="1200" b="0" i="1" u="none" strike="noStrike" cap="none" baseline="0" dirty="0">
                <a:solidFill>
                  <a:schemeClr val="bg2"/>
                </a:solidFill>
                <a:effectLst/>
                <a:uFill>
                  <a:solidFill>
                    <a:prstClr val="black">
                      <a:alpha val="0"/>
                    </a:prstClr>
                  </a:solidFill>
                </a:uFill>
                <a:latin typeface="Calibri"/>
                <a:ea typeface="Calibri"/>
                <a:cs typeface="Calibri"/>
              </a:rPr>
              <a:t> - https</a:t>
            </a:r>
            <a:r>
              <a:rPr lang="fr-FR" sz="1200" b="0" i="1" u="none" strike="noStrike" cap="none" baseline="0" dirty="0">
                <a:solidFill>
                  <a:srgbClr val="000000"/>
                </a:solidFill>
                <a:effectLst/>
                <a:uFill>
                  <a:solidFill>
                    <a:prstClr val="black">
                      <a:alpha val="0"/>
                    </a:prstClr>
                  </a:solidFill>
                </a:uFill>
                <a:latin typeface="Calibri"/>
                <a:ea typeface="Calibri"/>
                <a:cs typeface="Calibri"/>
              </a:rPr>
              <a:t>://pubmed.ncbi.nlm.nih.gov/27895903/</a:t>
            </a: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11</a:t>
            </a:fld>
            <a:endParaRPr lang="en-US"/>
          </a:p>
        </p:txBody>
      </p:sp>
    </p:spTree>
    <p:extLst>
      <p:ext uri="{BB962C8B-B14F-4D97-AF65-F5344CB8AC3E}">
        <p14:creationId xmlns:p14="http://schemas.microsoft.com/office/powerpoint/2010/main" val="13538803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fr-FR" sz="1700" b="0" i="1" u="none" strike="noStrike" cap="none" baseline="0">
                <a:solidFill>
                  <a:srgbClr val="000000"/>
                </a:solidFill>
                <a:effectLst/>
                <a:uFill>
                  <a:solidFill>
                    <a:prstClr val="black">
                      <a:alpha val="0"/>
                    </a:prstClr>
                  </a:solidFill>
                </a:uFill>
                <a:latin typeface="Calibri"/>
                <a:ea typeface="Calibri"/>
                <a:cs typeface="Calibri"/>
              </a:rPr>
              <a:t>Texte</a:t>
            </a:r>
            <a:r>
              <a:rPr lang="fr-FR" sz="1700" b="0" i="0" u="none" strike="noStrike" cap="none" baseline="0">
                <a:solidFill>
                  <a:srgbClr val="000000"/>
                </a:solidFill>
                <a:effectLst/>
                <a:uFill>
                  <a:solidFill>
                    <a:prstClr val="black">
                      <a:alpha val="0"/>
                    </a:prstClr>
                  </a:solidFill>
                </a:uFill>
                <a:latin typeface="Calibri"/>
                <a:ea typeface="Calibri"/>
                <a:cs typeface="Calibri"/>
              </a:rPr>
              <a:t> :</a:t>
            </a:r>
          </a:p>
          <a:p>
            <a:r>
              <a:rPr lang="fr-FR" sz="1100" b="0" i="0" u="none" strike="noStrike" cap="none" baseline="0">
                <a:solidFill>
                  <a:srgbClr val="000000"/>
                </a:solidFill>
                <a:effectLst/>
                <a:uFill>
                  <a:solidFill>
                    <a:prstClr val="black">
                      <a:alpha val="0"/>
                    </a:prstClr>
                  </a:solidFill>
                </a:uFill>
                <a:latin typeface="Calibri"/>
                <a:ea typeface="Calibri"/>
                <a:cs typeface="Calibri"/>
              </a:rPr>
              <a:t>Le chlore peut avoir des effets néfastes sur la santé, notamment des problèmes respiratoires et des brûlures </a:t>
            </a:r>
            <a:r>
              <a:rPr lang="fr-FR" sz="1100" b="1" i="0" u="none" strike="noStrike" cap="none" baseline="0">
                <a:solidFill>
                  <a:srgbClr val="000000"/>
                </a:solidFill>
                <a:effectLst/>
                <a:uFill>
                  <a:solidFill>
                    <a:prstClr val="black">
                      <a:alpha val="0"/>
                    </a:prstClr>
                  </a:solidFill>
                </a:uFill>
                <a:latin typeface="Calibri"/>
                <a:ea typeface="Calibri"/>
                <a:cs typeface="Calibri"/>
              </a:rPr>
              <a:t>lorsqu’il est manipulé sans l’EPI approprié</a:t>
            </a:r>
            <a:r>
              <a:rPr lang="fr-FR" sz="1100" b="0" i="0" u="none" strike="noStrike" cap="none" baseline="0">
                <a:solidFill>
                  <a:srgbClr val="000000"/>
                </a:solidFill>
                <a:effectLst/>
                <a:uFill>
                  <a:solidFill>
                    <a:prstClr val="black">
                      <a:alpha val="0"/>
                    </a:prstClr>
                  </a:solidFill>
                </a:uFill>
                <a:latin typeface="Calibri"/>
                <a:ea typeface="Calibri"/>
                <a:cs typeface="Calibri"/>
              </a:rPr>
              <a:t>. Cette photo montre une brûlure au chlore après avoir plongé les mains dans un seau de chlore. La concentration était inconnue, et le temps que cette personne puisse retirer le reste de son EPI en toute sécurité, soit environ 10 minutes, elle avait des brûlures de chlore sur les bras.</a:t>
            </a:r>
            <a:endParaRPr lang="en-US">
              <a:cs typeface="Calibri"/>
            </a:endParaRPr>
          </a:p>
          <a:p>
            <a:endParaRPr lang="en-US"/>
          </a:p>
          <a:p>
            <a:pPr marL="0" marR="0" lvl="0" indent="0" algn="l" defTabSz="914400" rtl="0" eaLnBrk="1" fontAlgn="auto" latinLnBrk="0" hangingPunct="1">
              <a:lnSpc>
                <a:spcPct val="100000"/>
              </a:lnSpc>
              <a:spcBef>
                <a:spcPct val="0"/>
              </a:spcBef>
              <a:spcAft>
                <a:spcPct val="0"/>
              </a:spcAft>
              <a:buClrTx/>
              <a:buSzTx/>
              <a:buFontTx/>
              <a:buNone/>
              <a:defRPr/>
            </a:pPr>
            <a:r>
              <a:rPr lang="fr-FR" sz="1100" b="0" i="0" u="none" strike="noStrike" cap="none" baseline="0">
                <a:solidFill>
                  <a:srgbClr val="000000"/>
                </a:solidFill>
                <a:effectLst/>
                <a:uFill>
                  <a:solidFill>
                    <a:prstClr val="black">
                      <a:alpha val="0"/>
                    </a:prstClr>
                  </a:solidFill>
                </a:uFill>
                <a:latin typeface="Calibri"/>
                <a:ea typeface="Calibri"/>
                <a:cs typeface="Calibri"/>
              </a:rPr>
              <a:t>Le chlore est aussi potentiellement explosif. Mélangé à d’autres types de chlore en poudre, l’hypochlorite de calcium peut devenir combustible. Dans une unité de traitement du virus Ebola, lors d’une précédente épidémie en Afrique de l’Ouest, une explosion s’est produite dans une zone de mélange de chlore qui contenait deux types de chlore différents : HTH en granulés (hypochlorite de calcium) et SDIC en poudre (dichloroisocyanurate de sodium). L’explosion a été suffisamment forte pour être entendue à plusieurs centaines de mètres, a dispersé de la poudre de chlore dans une vaste zone et a fait exploser un mur de bâches situé à proximité. </a:t>
            </a:r>
          </a:p>
          <a:p>
            <a:pPr marL="0" marR="0" lvl="0" indent="0" algn="l" defTabSz="914400" rtl="0" eaLnBrk="1" fontAlgn="auto" latinLnBrk="0" hangingPunct="1">
              <a:lnSpc>
                <a:spcPct val="100000"/>
              </a:lnSpc>
              <a:spcBef>
                <a:spcPct val="0"/>
              </a:spcBef>
              <a:spcAft>
                <a:spcPct val="0"/>
              </a:spcAft>
              <a:buClrTx/>
              <a:buSzTx/>
              <a:buFontTx/>
              <a:buNone/>
              <a:defRPr/>
            </a:pPr>
            <a:endParaRPr lang="en-US" strike="sngStrike">
              <a:cs typeface="Calibri"/>
            </a:endParaRPr>
          </a:p>
          <a:p>
            <a:r>
              <a:rPr lang="fr-FR" sz="1100" b="0" i="0" u="none" strike="noStrike" cap="none" baseline="0">
                <a:solidFill>
                  <a:srgbClr val="000000"/>
                </a:solidFill>
                <a:effectLst/>
                <a:uFill>
                  <a:solidFill>
                    <a:prstClr val="black">
                      <a:alpha val="0"/>
                    </a:prstClr>
                  </a:solidFill>
                </a:uFill>
                <a:latin typeface="Calibri"/>
                <a:ea typeface="Calibri"/>
                <a:cs typeface="Calibri"/>
              </a:rPr>
              <a:t>Enfin, si le chlore est mélangé à d’autres désinfectants ou produits de nettoyage, en particulier les acides et les produits à base d’ammoniaque, il y a risque de création de gaz toxiques, qui peuvent provoquer une irritation des yeux, du nez et de la gorge, ainsi que d’autres réactions graves.</a:t>
            </a:r>
          </a:p>
          <a:p>
            <a:endParaRPr lang="en-US"/>
          </a:p>
          <a:p>
            <a:r>
              <a:rPr lang="fr-FR" sz="1100" b="0" i="0" u="none" strike="noStrike" cap="none" baseline="0">
                <a:solidFill>
                  <a:srgbClr val="000000"/>
                </a:solidFill>
                <a:effectLst/>
                <a:uFill>
                  <a:solidFill>
                    <a:prstClr val="black">
                      <a:alpha val="0"/>
                    </a:prstClr>
                  </a:solidFill>
                </a:uFill>
                <a:latin typeface="Calibri"/>
                <a:ea typeface="Calibri"/>
                <a:cs typeface="Calibri"/>
              </a:rPr>
              <a:t>En résumé, il faut toujours faire preuve de prudence lors de l’utilisation du chlore.</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12</a:t>
            </a:fld>
            <a:endParaRPr lang="en-US"/>
          </a:p>
        </p:txBody>
      </p:sp>
    </p:spTree>
    <p:extLst>
      <p:ext uri="{BB962C8B-B14F-4D97-AF65-F5344CB8AC3E}">
        <p14:creationId xmlns:p14="http://schemas.microsoft.com/office/powerpoint/2010/main" val="41247493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a:solidFill>
                  <a:srgbClr val="000000"/>
                </a:solidFill>
                <a:effectLst/>
                <a:uFill>
                  <a:solidFill>
                    <a:prstClr val="black">
                      <a:alpha val="0"/>
                    </a:prstClr>
                  </a:solidFill>
                </a:uFill>
                <a:latin typeface="Calibri"/>
                <a:ea typeface="Calibri"/>
                <a:cs typeface="Calibri"/>
              </a:rPr>
              <a:t>La propreté d’un établissement de santé passe notamment par l’élimination correcte des déchets. Nous allons maintenant aborder le processus de gestion des déchets et votre rôle dans ce domaine. </a:t>
            </a:r>
          </a:p>
        </p:txBody>
      </p:sp>
      <p:sp>
        <p:nvSpPr>
          <p:cNvPr id="4" name="Slide Number Placeholder 3"/>
          <p:cNvSpPr>
            <a:spLocks noGrp="1"/>
          </p:cNvSpPr>
          <p:nvPr>
            <p:ph type="sldNum" sz="quarter" idx="5"/>
          </p:nvPr>
        </p:nvSpPr>
        <p:spPr/>
        <p:txBody>
          <a:bodyPr/>
          <a:lstStyle/>
          <a:p>
            <a:fld id="{501D410A-C8FF-4455-A3E9-37BCBE58984A}" type="slidenum">
              <a:rPr lang="en-US" smtClean="0"/>
              <a:t>13</a:t>
            </a:fld>
            <a:endParaRPr lang="en-US"/>
          </a:p>
        </p:txBody>
      </p:sp>
    </p:spTree>
    <p:extLst>
      <p:ext uri="{BB962C8B-B14F-4D97-AF65-F5344CB8AC3E}">
        <p14:creationId xmlns:p14="http://schemas.microsoft.com/office/powerpoint/2010/main" val="15158193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806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806000"/>
                </a:solidFill>
                <a:effectLst/>
                <a:uFill>
                  <a:solidFill>
                    <a:prstClr val="black">
                      <a:alpha val="0"/>
                    </a:prstClr>
                  </a:solidFill>
                </a:uFill>
                <a:latin typeface="Calibri"/>
                <a:ea typeface="Calibri"/>
                <a:cs typeface="Calibri"/>
              </a:rPr>
              <a:t> :</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806000"/>
                </a:solidFill>
                <a:effectLst/>
                <a:uFill>
                  <a:solidFill>
                    <a:prstClr val="black">
                      <a:alpha val="0"/>
                    </a:prstClr>
                  </a:solidFill>
                </a:uFill>
                <a:latin typeface="Calibri"/>
                <a:ea typeface="Calibri"/>
                <a:cs typeface="Calibri"/>
              </a:rPr>
              <a:t>Le processus de gestion des déchets dans les établissements de santé comprend plusieurs étapes :</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806000"/>
                </a:solidFill>
                <a:effectLst/>
                <a:uFill>
                  <a:solidFill>
                    <a:prstClr val="black">
                      <a:alpha val="0"/>
                    </a:prstClr>
                  </a:solidFill>
                </a:uFill>
                <a:latin typeface="Calibri"/>
                <a:ea typeface="Calibri"/>
                <a:cs typeface="Calibri"/>
              </a:rPr>
              <a:t>Trier et séparer les déchets</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806000"/>
                </a:solidFill>
                <a:effectLst/>
                <a:uFill>
                  <a:solidFill>
                    <a:prstClr val="black">
                      <a:alpha val="0"/>
                    </a:prstClr>
                  </a:solidFill>
                </a:uFill>
                <a:latin typeface="Calibri"/>
                <a:ea typeface="Calibri"/>
                <a:cs typeface="Calibri"/>
              </a:rPr>
              <a:t>Collecter les déchets</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806000"/>
                </a:solidFill>
                <a:effectLst/>
                <a:uFill>
                  <a:solidFill>
                    <a:prstClr val="black">
                      <a:alpha val="0"/>
                    </a:prstClr>
                  </a:solidFill>
                </a:uFill>
                <a:latin typeface="Calibri"/>
                <a:ea typeface="Calibri"/>
                <a:cs typeface="Calibri"/>
              </a:rPr>
              <a:t>Transporter les déchets après la collecte</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806000"/>
                </a:solidFill>
                <a:effectLst/>
                <a:uFill>
                  <a:solidFill>
                    <a:prstClr val="black">
                      <a:alpha val="0"/>
                    </a:prstClr>
                  </a:solidFill>
                </a:uFill>
                <a:latin typeface="Calibri"/>
                <a:ea typeface="Calibri"/>
                <a:cs typeface="Calibri"/>
              </a:rPr>
              <a:t>Potentiellement stocker les déchets</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806000"/>
                </a:solidFill>
                <a:effectLst/>
                <a:uFill>
                  <a:solidFill>
                    <a:prstClr val="black">
                      <a:alpha val="0"/>
                    </a:prstClr>
                  </a:solidFill>
                </a:uFill>
                <a:latin typeface="Calibri"/>
                <a:ea typeface="Calibri"/>
                <a:cs typeface="Calibri"/>
              </a:rPr>
              <a:t>Tout traitement requis des déchets</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806000"/>
                </a:solidFill>
                <a:effectLst/>
                <a:uFill>
                  <a:solidFill>
                    <a:prstClr val="black">
                      <a:alpha val="0"/>
                    </a:prstClr>
                  </a:solidFill>
                </a:uFill>
                <a:latin typeface="Calibri"/>
                <a:ea typeface="Calibri"/>
                <a:cs typeface="Calibri"/>
              </a:rPr>
              <a:t>Et élimination finale des déchets.</a:t>
            </a:r>
          </a:p>
          <a:p>
            <a:pPr marL="0" marR="0" lvl="0" indent="0" algn="l" defTabSz="914400" rtl="0" eaLnBrk="1" fontAlgn="auto" latinLnBrk="0" hangingPunct="1">
              <a:lnSpc>
                <a:spcPct val="100000"/>
              </a:lnSpc>
              <a:spcBef>
                <a:spcPct val="0"/>
              </a:spcBef>
              <a:spcAft>
                <a:spcPct val="0"/>
              </a:spcAft>
              <a:buClrTx/>
              <a:buSzTx/>
              <a:buFontTx/>
              <a:buNone/>
              <a:defRPr/>
            </a:pPr>
            <a:endParaRPr lang="en-US" baseline="0" dirty="0">
              <a:solidFill>
                <a:schemeClr val="accent4">
                  <a:lumMod val="50000"/>
                </a:schemeClr>
              </a:solidFill>
              <a:latin typeface="Calibri"/>
              <a:cs typeface="Calibri"/>
            </a:endParaRP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806000"/>
                </a:solidFill>
                <a:effectLst/>
                <a:uFill>
                  <a:solidFill>
                    <a:prstClr val="black">
                      <a:alpha val="0"/>
                    </a:prstClr>
                  </a:solidFill>
                </a:uFill>
                <a:latin typeface="Calibri"/>
                <a:ea typeface="Calibri"/>
                <a:cs typeface="Calibri"/>
              </a:rPr>
              <a:t>La gestion sûre des déchets générés par les soins aux patients relève de la responsabilité de toute l’équipe. </a:t>
            </a:r>
            <a:endParaRPr lang="en-US" dirty="0"/>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14</a:t>
            </a:fld>
            <a:endParaRPr lang="en-US"/>
          </a:p>
        </p:txBody>
      </p:sp>
    </p:spTree>
    <p:extLst>
      <p:ext uri="{BB962C8B-B14F-4D97-AF65-F5344CB8AC3E}">
        <p14:creationId xmlns:p14="http://schemas.microsoft.com/office/powerpoint/2010/main" val="25749048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a:solidFill>
                  <a:srgbClr val="000000"/>
                </a:solidFill>
                <a:effectLst/>
                <a:uFill>
                  <a:solidFill>
                    <a:prstClr val="black">
                      <a:alpha val="0"/>
                    </a:prstClr>
                  </a:solidFill>
                </a:uFill>
                <a:latin typeface="Calibri"/>
                <a:ea typeface="Calibri"/>
                <a:cs typeface="Calibri"/>
              </a:rPr>
              <a:t>Les établissements de santé sont responsables de la gestion des déchets, qu’ils soient traités sur place ou par une entreprise sous-traitante. Une gestion inappropriée des déchets </a:t>
            </a:r>
            <a:r>
              <a:rPr lang="fr-FR" sz="1200" b="0" i="0" u="none" strike="noStrike" cap="none" baseline="0">
                <a:solidFill>
                  <a:srgbClr val="0039A6"/>
                </a:solidFill>
                <a:effectLst/>
                <a:uFill>
                  <a:solidFill>
                    <a:prstClr val="black">
                      <a:alpha val="0"/>
                    </a:prstClr>
                  </a:solidFill>
                </a:uFill>
                <a:latin typeface="Calibri"/>
                <a:ea typeface="Calibri"/>
                <a:cs typeface="Calibri"/>
              </a:rPr>
              <a:t>génère des risques sanitaires potentiels </a:t>
            </a:r>
            <a:r>
              <a:rPr lang="fr-FR" sz="1200" b="0" i="0" u="none" strike="noStrike" cap="none" baseline="0">
                <a:solidFill>
                  <a:srgbClr val="000000"/>
                </a:solidFill>
                <a:effectLst/>
                <a:uFill>
                  <a:solidFill>
                    <a:prstClr val="black">
                      <a:alpha val="0"/>
                    </a:prstClr>
                  </a:solidFill>
                </a:uFill>
                <a:latin typeface="Calibri"/>
                <a:ea typeface="Calibri"/>
                <a:cs typeface="Calibri"/>
              </a:rPr>
              <a:t>pour</a:t>
            </a:r>
            <a:r>
              <a:rPr lang="fr-FR" sz="1200" b="1" i="0" u="none" strike="noStrike" cap="none" baseline="0">
                <a:solidFill>
                  <a:srgbClr val="0039A6"/>
                </a:solidFill>
                <a:effectLst/>
                <a:uFill>
                  <a:solidFill>
                    <a:prstClr val="black">
                      <a:alpha val="0"/>
                    </a:prstClr>
                  </a:solidFill>
                </a:uFill>
                <a:latin typeface="Calibri"/>
                <a:ea typeface="Calibri"/>
                <a:cs typeface="Calibri"/>
              </a:rPr>
              <a:t> </a:t>
            </a:r>
            <a:r>
              <a:rPr lang="fr-FR" sz="1200" b="0" i="0" u="none" strike="noStrike" cap="none" baseline="0">
                <a:solidFill>
                  <a:srgbClr val="000000"/>
                </a:solidFill>
                <a:effectLst/>
                <a:uFill>
                  <a:solidFill>
                    <a:prstClr val="black">
                      <a:alpha val="0"/>
                    </a:prstClr>
                  </a:solidFill>
                </a:uFill>
                <a:latin typeface="Calibri"/>
                <a:ea typeface="Calibri"/>
                <a:cs typeface="Calibri"/>
              </a:rPr>
              <a:t>vous, vos patients et autres membres du personnel dans votre établissement, ainsi que pour votre communauté.</a:t>
            </a:r>
          </a:p>
          <a:p>
            <a:endParaRPr lang="en-US" baseline="0"/>
          </a:p>
          <a:p>
            <a:r>
              <a:rPr lang="fr-FR" sz="1200" b="0" i="0" u="none" strike="noStrike" cap="none" baseline="0">
                <a:solidFill>
                  <a:srgbClr val="000000"/>
                </a:solidFill>
                <a:effectLst/>
                <a:uFill>
                  <a:solidFill>
                    <a:prstClr val="black">
                      <a:alpha val="0"/>
                    </a:prstClr>
                  </a:solidFill>
                </a:uFill>
                <a:latin typeface="Calibri"/>
                <a:ea typeface="Calibri"/>
                <a:cs typeface="Calibri"/>
              </a:rPr>
              <a:t>Les risques potentiels peuvent inclure l’exposition à des objets contaminés par le virus de Marburg, tels que des gants contaminés, ou l’exposition à des objets tranchants, tels que des aiguilles usagées, qui présentent un risque de blessure physique ainsi que d’exposition au virus de Marburg.</a:t>
            </a:r>
            <a:endParaRPr lang="en-US">
              <a:cs typeface="Calibri"/>
            </a:endParaRP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15</a:t>
            </a:fld>
            <a:endParaRPr lang="en-US"/>
          </a:p>
        </p:txBody>
      </p:sp>
    </p:spTree>
    <p:extLst>
      <p:ext uri="{BB962C8B-B14F-4D97-AF65-F5344CB8AC3E}">
        <p14:creationId xmlns:p14="http://schemas.microsoft.com/office/powerpoint/2010/main" val="36436998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 </a:t>
            </a:r>
            <a:r>
              <a:rPr lang="fr-FR" sz="1200" b="1" i="0" u="none" strike="noStrike" cap="none" baseline="0" dirty="0">
                <a:solidFill>
                  <a:srgbClr val="000000"/>
                </a:solidFill>
                <a:effectLst/>
                <a:uFill>
                  <a:solidFill>
                    <a:prstClr val="black">
                      <a:alpha val="0"/>
                    </a:prstClr>
                  </a:solidFill>
                </a:uFill>
                <a:latin typeface="Calibri"/>
                <a:ea typeface="Calibri"/>
                <a:cs typeface="Calibri"/>
              </a:rPr>
              <a:t>:</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Le tri des déchets, également appelée tri des déchets, consiste à jeter les déchets dans les bonnes poubelles. Le tri des déchets relève de la responsabilité de l’ensemble du personnel. Les déchets des établissements médicaux sont généralement triés selon un système à trois bacs comprenant les déchets non infectieux, les déchets infectieux et les déchets tranchants. Dans le cadre de votre travail, vous devez jeter les déchets dans les poubelles prévues à cet effet.</a:t>
            </a:r>
            <a:endParaRPr lang="en-US" b="0" dirty="0"/>
          </a:p>
          <a:p>
            <a:endParaRPr lang="en-US" dirty="0"/>
          </a:p>
          <a:p>
            <a:endParaRPr lang="en-US" b="1" dirty="0"/>
          </a:p>
          <a:p>
            <a:endParaRPr lang="en-US" b="1" dirty="0"/>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16</a:t>
            </a:fld>
            <a:endParaRPr lang="en-US"/>
          </a:p>
        </p:txBody>
      </p:sp>
    </p:spTree>
    <p:extLst>
      <p:ext uri="{BB962C8B-B14F-4D97-AF65-F5344CB8AC3E}">
        <p14:creationId xmlns:p14="http://schemas.microsoft.com/office/powerpoint/2010/main" val="20027319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a:ea typeface="Calibri"/>
                <a:cs typeface="Calibri"/>
              </a:rPr>
              <a:t>Texte </a:t>
            </a:r>
            <a:r>
              <a:rPr lang="fr-FR" sz="1200" b="1" i="0" u="none" strike="noStrike" cap="none" baseline="0" dirty="0">
                <a:solidFill>
                  <a:srgbClr val="000000"/>
                </a:solidFill>
                <a:effectLst/>
                <a:uFill>
                  <a:solidFill>
                    <a:prstClr val="black">
                      <a:alpha val="0"/>
                    </a:prstClr>
                  </a:solidFill>
                </a:uFill>
                <a:latin typeface="Calibri"/>
                <a:ea typeface="Calibri"/>
                <a:cs typeface="Calibri"/>
              </a:rPr>
              <a:t>:</a:t>
            </a:r>
          </a:p>
          <a:p>
            <a:pPr marL="0" marR="0" lvl="0" indent="0" algn="l" defTabSz="914400" rtl="0" eaLnBrk="1" fontAlgn="auto" latinLnBrk="0" hangingPunct="1">
              <a:lnSpc>
                <a:spcPct val="100000"/>
              </a:lnSpc>
              <a:spcBef>
                <a:spcPct val="0"/>
              </a:spcBef>
              <a:spcAft>
                <a:spcPct val="0"/>
              </a:spcAft>
              <a:buClrTx/>
              <a:buSzTx/>
              <a:buFontTx/>
              <a:buNone/>
              <a:defRPr/>
            </a:pPr>
            <a:r>
              <a:rPr lang="fr-FR" sz="1200" b="1" i="0" u="none" strike="noStrike" cap="none" baseline="0" dirty="0">
                <a:solidFill>
                  <a:srgbClr val="000000"/>
                </a:solidFill>
                <a:effectLst/>
                <a:uFill>
                  <a:solidFill>
                    <a:prstClr val="black">
                      <a:alpha val="0"/>
                    </a:prstClr>
                  </a:solidFill>
                </a:uFill>
                <a:latin typeface="Calibri"/>
                <a:ea typeface="Calibri"/>
                <a:cs typeface="Calibri"/>
              </a:rPr>
              <a:t>Les ordures ménagères et les déchets généraux doivent être déposés dans le même conteneur.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Il s’agit de déchets non infectieux comprenant les emballages, les restes de nourriture, les journaux, les récipients en plastique et les bouteilles. Ces bacs sont généralement noirs.</a:t>
            </a:r>
          </a:p>
          <a:p>
            <a:endParaRPr lang="en-US" dirty="0"/>
          </a:p>
        </p:txBody>
      </p:sp>
      <p:sp>
        <p:nvSpPr>
          <p:cNvPr id="4" name="Slide Number Placeholder 3"/>
          <p:cNvSpPr>
            <a:spLocks noGrp="1"/>
          </p:cNvSpPr>
          <p:nvPr>
            <p:ph type="sldNum" sz="quarter" idx="5"/>
          </p:nvPr>
        </p:nvSpPr>
        <p:spPr/>
        <p:txBody>
          <a:bodyPr/>
          <a:lstStyle/>
          <a:p>
            <a:fld id="{501D410A-C8FF-4455-A3E9-37BCBE58984A}" type="slidenum">
              <a:rPr lang="en-US" smtClean="0"/>
              <a:t>17</a:t>
            </a:fld>
            <a:endParaRPr lang="en-US"/>
          </a:p>
        </p:txBody>
      </p:sp>
    </p:spTree>
    <p:extLst>
      <p:ext uri="{BB962C8B-B14F-4D97-AF65-F5344CB8AC3E}">
        <p14:creationId xmlns:p14="http://schemas.microsoft.com/office/powerpoint/2010/main" val="26956522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r>
              <a:rPr lang="fr-FR" sz="1200" b="1" i="0" u="none" strike="noStrike" cap="none" baseline="0">
                <a:solidFill>
                  <a:srgbClr val="000000"/>
                </a:solidFill>
                <a:effectLst/>
                <a:uFill>
                  <a:solidFill>
                    <a:prstClr val="black">
                      <a:alpha val="0"/>
                    </a:prstClr>
                  </a:solidFill>
                </a:uFill>
                <a:latin typeface="Calibri"/>
                <a:ea typeface="Calibri"/>
                <a:cs typeface="Calibri"/>
              </a:rPr>
              <a:t>Les déchets infectieux qui ne comprennent PAS d’objets tranchants doivent être jetés dans une autre poubelle.  </a:t>
            </a:r>
            <a:r>
              <a:rPr lang="fr-FR" sz="1200" b="0" i="0" u="none" strike="noStrike" cap="none" baseline="0">
                <a:solidFill>
                  <a:srgbClr val="000000"/>
                </a:solidFill>
                <a:effectLst/>
                <a:uFill>
                  <a:solidFill>
                    <a:prstClr val="black">
                      <a:alpha val="0"/>
                    </a:prstClr>
                  </a:solidFill>
                </a:uFill>
                <a:latin typeface="Calibri"/>
                <a:ea typeface="Calibri"/>
                <a:cs typeface="Calibri"/>
              </a:rPr>
              <a:t>Ce type de déchets est connu ou suspecté de contenir des agents pathogènes et présente un risque de transmission de maladies. Voici des exemples : </a:t>
            </a:r>
          </a:p>
          <a:p>
            <a:pPr marL="171450" indent="-171450">
              <a:buFont typeface="Arial" panose="020B0604020202020204" pitchFamily="34" charset="0"/>
              <a:buChar char="•"/>
            </a:pPr>
            <a:r>
              <a:rPr lang="fr-FR" sz="1200" b="0" i="0" u="none" strike="noStrike" cap="none" baseline="0">
                <a:solidFill>
                  <a:srgbClr val="000000"/>
                </a:solidFill>
                <a:effectLst/>
                <a:uFill>
                  <a:solidFill>
                    <a:prstClr val="black">
                      <a:alpha val="0"/>
                    </a:prstClr>
                  </a:solidFill>
                </a:uFill>
                <a:latin typeface="Calibri"/>
                <a:ea typeface="Calibri"/>
                <a:cs typeface="Calibri"/>
              </a:rPr>
              <a:t>Gants,</a:t>
            </a:r>
          </a:p>
          <a:p>
            <a:pPr marL="171450" indent="-171450">
              <a:buFont typeface="Arial" panose="020B0604020202020204" pitchFamily="34" charset="0"/>
              <a:buChar char="•"/>
            </a:pPr>
            <a:r>
              <a:rPr lang="fr-FR" sz="1200" b="0" i="0" u="none" strike="noStrike" cap="none" baseline="0">
                <a:solidFill>
                  <a:srgbClr val="000000"/>
                </a:solidFill>
                <a:effectLst/>
                <a:uFill>
                  <a:solidFill>
                    <a:prstClr val="black">
                      <a:alpha val="0"/>
                    </a:prstClr>
                  </a:solidFill>
                </a:uFill>
                <a:latin typeface="Calibri"/>
                <a:ea typeface="Calibri"/>
                <a:cs typeface="Calibri"/>
              </a:rPr>
              <a:t>Déchets hautement infectieux tels que les cultures de laboratoire et les stocks microbiologiques,</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FR" sz="1200" b="0" i="0" u="none" strike="noStrike" cap="none" baseline="0">
                <a:solidFill>
                  <a:srgbClr val="000000"/>
                </a:solidFill>
                <a:effectLst/>
                <a:uFill>
                  <a:solidFill>
                    <a:prstClr val="black">
                      <a:alpha val="0"/>
                    </a:prstClr>
                  </a:solidFill>
                </a:uFill>
                <a:latin typeface="Calibri"/>
                <a:ea typeface="Calibri"/>
                <a:cs typeface="Calibri"/>
              </a:rPr>
              <a:t>Déchets et eaux usées contaminés par du sang et d’autres fluides corporels ou excréments</a:t>
            </a:r>
          </a:p>
          <a:p>
            <a:pPr marL="171450" indent="-171450">
              <a:buFont typeface="Arial" panose="020B0604020202020204" pitchFamily="34" charset="0"/>
              <a:buChar char="•"/>
            </a:pPr>
            <a:r>
              <a:rPr lang="fr-FR" sz="1200" b="0" i="0" u="none" strike="noStrike" cap="none" baseline="0">
                <a:solidFill>
                  <a:srgbClr val="000000"/>
                </a:solidFill>
                <a:effectLst/>
                <a:uFill>
                  <a:solidFill>
                    <a:prstClr val="black">
                      <a:alpha val="0"/>
                    </a:prstClr>
                  </a:solidFill>
                </a:uFill>
                <a:latin typeface="Calibri"/>
                <a:ea typeface="Calibri"/>
                <a:cs typeface="Calibri"/>
              </a:rPr>
              <a:t>Et les matériaux qui ont été en contact avec des patients infectés par des maladies hautement infectieuses dans des chambres isolées  </a:t>
            </a:r>
          </a:p>
          <a:p>
            <a:r>
              <a:rPr lang="fr-FR" sz="1200" b="0" i="0" u="none" strike="noStrike" cap="none" baseline="0">
                <a:solidFill>
                  <a:srgbClr val="000000"/>
                </a:solidFill>
                <a:effectLst/>
                <a:uFill>
                  <a:solidFill>
                    <a:prstClr val="black">
                      <a:alpha val="0"/>
                    </a:prstClr>
                  </a:solidFill>
                </a:uFill>
                <a:latin typeface="Calibri"/>
                <a:ea typeface="Calibri"/>
                <a:cs typeface="Calibri"/>
              </a:rPr>
              <a:t>Ces bacs sont généralement jaunes. Un seau doit également être disponible pour les liquides et fluides infectés.  </a:t>
            </a:r>
          </a:p>
          <a:p>
            <a:endParaRPr lang="en-US"/>
          </a:p>
        </p:txBody>
      </p:sp>
      <p:sp>
        <p:nvSpPr>
          <p:cNvPr id="4" name="Slide Number Placeholder 3"/>
          <p:cNvSpPr>
            <a:spLocks noGrp="1"/>
          </p:cNvSpPr>
          <p:nvPr>
            <p:ph type="sldNum" sz="quarter" idx="5"/>
          </p:nvPr>
        </p:nvSpPr>
        <p:spPr/>
        <p:txBody>
          <a:bodyPr/>
          <a:lstStyle/>
          <a:p>
            <a:fld id="{501D410A-C8FF-4455-A3E9-37BCBE58984A}" type="slidenum">
              <a:rPr lang="en-US" smtClean="0"/>
              <a:t>18</a:t>
            </a:fld>
            <a:endParaRPr lang="en-US"/>
          </a:p>
        </p:txBody>
      </p:sp>
    </p:spTree>
    <p:extLst>
      <p:ext uri="{BB962C8B-B14F-4D97-AF65-F5344CB8AC3E}">
        <p14:creationId xmlns:p14="http://schemas.microsoft.com/office/powerpoint/2010/main" val="17847009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 </a:t>
            </a:r>
            <a:r>
              <a:rPr lang="fr-FR" sz="1200" b="1" i="0" u="none" strike="noStrike" cap="none" baseline="0" dirty="0">
                <a:solidFill>
                  <a:srgbClr val="000000"/>
                </a:solidFill>
                <a:effectLst/>
                <a:uFill>
                  <a:solidFill>
                    <a:prstClr val="black">
                      <a:alpha val="0"/>
                    </a:prstClr>
                  </a:solidFill>
                </a:uFill>
                <a:latin typeface="Calibri"/>
                <a:ea typeface="Calibri"/>
                <a:cs typeface="Calibri"/>
              </a:rPr>
              <a:t>:</a:t>
            </a:r>
          </a:p>
          <a:p>
            <a:r>
              <a:rPr lang="fr-FR" sz="1200" b="1" i="0" u="none" strike="noStrike" cap="none" baseline="0" dirty="0">
                <a:solidFill>
                  <a:srgbClr val="000000"/>
                </a:solidFill>
                <a:effectLst/>
                <a:uFill>
                  <a:solidFill>
                    <a:prstClr val="black">
                      <a:alpha val="0"/>
                    </a:prstClr>
                  </a:solidFill>
                </a:uFill>
                <a:latin typeface="Calibri"/>
                <a:ea typeface="Calibri"/>
                <a:cs typeface="Calibri"/>
              </a:rPr>
              <a:t>Enfin, les objets tranchants doivent être jetés dans un récipient différent.</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Les déchets tranchants comprennent les objets tranchants utilisés ou inutilisés, notamment :</a:t>
            </a:r>
          </a:p>
          <a:p>
            <a:pPr marL="171450" indent="-171450">
              <a:buFontTx/>
              <a:buChar cha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Aiguilles et seringues</a:t>
            </a:r>
          </a:p>
          <a:p>
            <a:pPr marL="171450" indent="-171450">
              <a:buFontTx/>
              <a:buChar cha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Ensembles de perfusion</a:t>
            </a:r>
          </a:p>
          <a:p>
            <a:pPr marL="171450" indent="-171450">
              <a:buFontTx/>
              <a:buChar cha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Scalpels</a:t>
            </a:r>
          </a:p>
          <a:p>
            <a:pPr marL="171450" indent="-171450">
              <a:buFontTx/>
              <a:buChar cha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Pipettes</a:t>
            </a:r>
          </a:p>
          <a:p>
            <a:pPr marL="171450" indent="-171450">
              <a:buFontTx/>
              <a:buChar cha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Couteaux</a:t>
            </a:r>
          </a:p>
          <a:p>
            <a:pPr marL="171450" indent="-171450">
              <a:buFontTx/>
              <a:buChar cha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Lames</a:t>
            </a:r>
          </a:p>
          <a:p>
            <a:pPr marL="171450" indent="-171450">
              <a:buFontTx/>
              <a:buChar cha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Et verre brisé. </a:t>
            </a:r>
          </a:p>
          <a:p>
            <a:pPr marL="0" indent="0">
              <a:buFontTx/>
              <a:buNone/>
            </a:pPr>
            <a:r>
              <a:rPr lang="fr-FR" sz="1200" b="0" i="0" u="none" strike="noStrike" cap="none" baseline="0" dirty="0">
                <a:solidFill>
                  <a:srgbClr val="000000"/>
                </a:solidFill>
                <a:effectLst/>
                <a:uFill>
                  <a:solidFill>
                    <a:prstClr val="black">
                      <a:alpha val="0"/>
                    </a:prstClr>
                  </a:solidFill>
                </a:uFill>
                <a:latin typeface="Calibri"/>
                <a:ea typeface="Calibri"/>
                <a:cs typeface="Calibri"/>
              </a:rPr>
              <a:t>Dans une présentation précédente, nous nous sommes concentrés sur la sécurité des objets tranchants. Si vous souhaitez obtenir de plus amples informations sur la sécurité en matière d’objets tranchants, vous pouvez revenir en arrière et revoir cette présentation sur la page Web des CDC correspondante à cette adresse : https://www.cdc.gov/vhf/marburg/non-us/global-ipc.html</a:t>
            </a:r>
          </a:p>
          <a:p>
            <a:endParaRPr lang="en-US" b="1" dirty="0"/>
          </a:p>
        </p:txBody>
      </p:sp>
      <p:sp>
        <p:nvSpPr>
          <p:cNvPr id="4" name="Slide Number Placeholder 3"/>
          <p:cNvSpPr>
            <a:spLocks noGrp="1"/>
          </p:cNvSpPr>
          <p:nvPr>
            <p:ph type="sldNum" sz="quarter" idx="5"/>
          </p:nvPr>
        </p:nvSpPr>
        <p:spPr/>
        <p:txBody>
          <a:bodyPr/>
          <a:lstStyle/>
          <a:p>
            <a:fld id="{501D410A-C8FF-4455-A3E9-37BCBE58984A}" type="slidenum">
              <a:rPr lang="en-US" smtClean="0"/>
              <a:t>19</a:t>
            </a:fld>
            <a:endParaRPr lang="en-US"/>
          </a:p>
        </p:txBody>
      </p:sp>
    </p:spTree>
    <p:extLst>
      <p:ext uri="{BB962C8B-B14F-4D97-AF65-F5344CB8AC3E}">
        <p14:creationId xmlns:p14="http://schemas.microsoft.com/office/powerpoint/2010/main" val="3623902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lvl="0"/>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pPr lvl="0"/>
            <a:r>
              <a:rPr lang="fr-FR" sz="1200" b="0" i="0" u="none" strike="noStrike" cap="none" baseline="0" dirty="0">
                <a:solidFill>
                  <a:srgbClr val="000000"/>
                </a:solidFill>
                <a:effectLst/>
                <a:uFill>
                  <a:solidFill>
                    <a:prstClr val="black">
                      <a:alpha val="0"/>
                    </a:prstClr>
                  </a:solidFill>
                </a:uFill>
                <a:latin typeface="Calibri"/>
                <a:ea typeface="Calibri"/>
                <a:cs typeface="Calibri"/>
              </a:rPr>
              <a:t>Aujourd’hui, nous avons trois objectifs d’apprentissage. Au terme du temps que nous passerons ensemble aujourd’hui, vous devrez être en mesure d’expliquer pourquoi le nettoyage de l’environnement est important dans le cadre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Marburg</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de décrire au moins trois principes généraux du nettoyage de l’environnement et de décrire 3 flux de déchets courants dans les établissements de santé.</a:t>
            </a:r>
          </a:p>
          <a:p>
            <a:pPr lvl="0"/>
            <a:endParaRPr lang="en-US" baseline="0" dirty="0"/>
          </a:p>
          <a:p>
            <a:pPr lvl="0"/>
            <a:endParaRPr lang="en-US" dirty="0"/>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pPr>
                <a:defRPr/>
              </a:pPr>
              <a:t>2</a:t>
            </a:fld>
            <a:endParaRPr lang="en-US"/>
          </a:p>
        </p:txBody>
      </p:sp>
    </p:spTree>
    <p:extLst>
      <p:ext uri="{BB962C8B-B14F-4D97-AF65-F5344CB8AC3E}">
        <p14:creationId xmlns:p14="http://schemas.microsoft.com/office/powerpoint/2010/main" val="31023219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Texte </a:t>
            </a:r>
            <a:r>
              <a:rPr lang="fr-FR" sz="1200" b="1" i="0" u="none" strike="noStrike" cap="none" baseline="0">
                <a:solidFill>
                  <a:srgbClr val="000000"/>
                </a:solidFill>
                <a:effectLst/>
                <a:uFill>
                  <a:solidFill>
                    <a:prstClr val="black">
                      <a:alpha val="0"/>
                    </a:prstClr>
                  </a:solidFill>
                </a:uFill>
                <a:latin typeface="Calibri"/>
                <a:ea typeface="Calibri"/>
                <a:cs typeface="Calibri"/>
              </a:rPr>
              <a:t>:</a:t>
            </a:r>
          </a:p>
          <a:p>
            <a:r>
              <a:rPr lang="fr-FR" sz="1200" b="1" i="0" u="none" strike="noStrike" cap="none" baseline="0">
                <a:solidFill>
                  <a:srgbClr val="000000"/>
                </a:solidFill>
                <a:effectLst/>
                <a:uFill>
                  <a:solidFill>
                    <a:prstClr val="black">
                      <a:alpha val="0"/>
                    </a:prstClr>
                  </a:solidFill>
                </a:uFill>
                <a:latin typeface="Calibri"/>
                <a:ea typeface="Calibri"/>
                <a:cs typeface="Calibri"/>
              </a:rPr>
              <a:t>Certaines installations peuvent avoir besoin d’autres types de conteneurs pour la collecte des déchets, tels que des conteneurs pour les déchets pathologiques (organiques ou anatomiques), les déchets chimiques et pharmaceutiques et les déchets radioactifs. </a:t>
            </a:r>
            <a:r>
              <a:rPr lang="fr-FR" sz="1200" b="0" i="0" u="none" strike="noStrike" cap="none" baseline="0">
                <a:solidFill>
                  <a:srgbClr val="000000"/>
                </a:solidFill>
                <a:effectLst/>
                <a:uFill>
                  <a:solidFill>
                    <a:prstClr val="black">
                      <a:alpha val="0"/>
                    </a:prstClr>
                  </a:solidFill>
                </a:uFill>
                <a:latin typeface="Calibri"/>
                <a:ea typeface="Calibri"/>
                <a:cs typeface="Calibri"/>
              </a:rPr>
              <a:t>Ces types de déchets sont jetés dans une poubelle ou un seau qui est le plus souvent rouge ou jaune, mais qui peut aussi être brun. </a:t>
            </a:r>
          </a:p>
          <a:p>
            <a:endParaRPr lang="en-US" b="0" baseline="0"/>
          </a:p>
          <a:p>
            <a:r>
              <a:rPr lang="fr-FR" sz="1200" b="0" i="0" u="none" strike="noStrike" cap="none" baseline="0">
                <a:solidFill>
                  <a:srgbClr val="000000"/>
                </a:solidFill>
                <a:effectLst/>
                <a:uFill>
                  <a:solidFill>
                    <a:prstClr val="black">
                      <a:alpha val="0"/>
                    </a:prstClr>
                  </a:solidFill>
                </a:uFill>
                <a:latin typeface="Calibri"/>
                <a:ea typeface="Calibri"/>
                <a:cs typeface="Calibri"/>
              </a:rPr>
              <a:t>Ils doivent être clairement étiquetés avec le type de déchets qu’ils contiennent. En règle générale, les déchets pathologiques peuvent être éliminés sur place dans une fosse prévue à cet effet (par exemple une fosse à placenta). Les déchets chimiques moins courants et les déchets radioactifs, s’ils sont produits, doivent être gérés en étroite coordination avec le ministère de la Santé afin de déterminer les procédures d’élimination appropriées ; celles-ci peuvent impliquer une collecte centralisée. </a:t>
            </a:r>
            <a:endParaRPr lang="en-US">
              <a:cs typeface="Calibri"/>
            </a:endParaRPr>
          </a:p>
          <a:p>
            <a:endParaRPr lang="en-US"/>
          </a:p>
          <a:p>
            <a:r>
              <a:rPr lang="fr-FR" sz="1200" b="0" i="0" u="none" strike="noStrike" cap="none" baseline="0">
                <a:solidFill>
                  <a:srgbClr val="000000"/>
                </a:solidFill>
                <a:effectLst/>
                <a:uFill>
                  <a:solidFill>
                    <a:prstClr val="black">
                      <a:alpha val="0"/>
                    </a:prstClr>
                  </a:solidFill>
                </a:uFill>
                <a:latin typeface="Calibri"/>
                <a:ea typeface="Calibri"/>
                <a:cs typeface="Calibri"/>
              </a:rPr>
              <a:t>Pour de plus amples informations sur la gestion des déchets, consultez la présentation dédiée aux gestionnaires d’établissements de santé sur la page Web des CDC correspondante à cette adresse : https://www.cdc.gov/vhf/marburg/non-us/global-ipc.html</a:t>
            </a:r>
            <a:endParaRPr lang="en-US" b="0"/>
          </a:p>
          <a:p>
            <a:endParaRPr lang="en-US"/>
          </a:p>
        </p:txBody>
      </p:sp>
      <p:sp>
        <p:nvSpPr>
          <p:cNvPr id="4" name="Slide Number Placeholder 3"/>
          <p:cNvSpPr>
            <a:spLocks noGrp="1"/>
          </p:cNvSpPr>
          <p:nvPr>
            <p:ph type="sldNum" sz="quarter" idx="5"/>
          </p:nvPr>
        </p:nvSpPr>
        <p:spPr/>
        <p:txBody>
          <a:bodyPr/>
          <a:lstStyle/>
          <a:p>
            <a:fld id="{501D410A-C8FF-4455-A3E9-37BCBE58984A}" type="slidenum">
              <a:rPr lang="en-US" smtClean="0"/>
              <a:t>20</a:t>
            </a:fld>
            <a:endParaRPr lang="en-US"/>
          </a:p>
        </p:txBody>
      </p:sp>
    </p:spTree>
    <p:extLst>
      <p:ext uri="{BB962C8B-B14F-4D97-AF65-F5344CB8AC3E}">
        <p14:creationId xmlns:p14="http://schemas.microsoft.com/office/powerpoint/2010/main" val="1175193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Chaque sac de déchets séparé devra être collecté. Les sacs à déchets doivent être collectés à intervalles réguliers ou lorsqu’une poubelle est remplie aux deux tiers, selon la première éventualité, afin d’éviter que les déchets ne débordent des poubelles. Les déchets devront ensuite être transportés vers des zones de stockage et d’élimination des déchets. </a:t>
            </a:r>
            <a:endParaRPr lang="en-US" baseline="0" dirty="0">
              <a:cs typeface="Calibri"/>
            </a:endParaRPr>
          </a:p>
          <a:p>
            <a:endParaRPr lang="en-US" baseline="0"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Dans le contexte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Marburg</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si votre travail consiste à collecter, transporter, traiter ou éliminer des déchets, vous devez porter un EPI approprié pendant le processus afin de vous protéger. L’EPI approprié comprend des gants résistants, une blouse ou une combinaison, un masque facial, une protection oculaire et des couvre-pieds ou des bottes.  (Si vous souhaitez obtenir de plus amples informations sur l’EPI dont vous avez besoin et comment le porter, consultez la présentation à propos du port et du retrait de l’EPI sur la page Web des CDC correspondante à cette adresse : https://www.cdc.gov/vhf/marburg/non-us/global-ipc.html</a:t>
            </a:r>
          </a:p>
          <a:p>
            <a:endParaRPr lang="en-US" baseline="0" dirty="0"/>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Les déchets doivent être transportés dans un chariot ou une brouette depuis le lieu de tri, c'est-à-dire les poubelles, les seaux et les boîtes, jusqu’au lieu de stockage ou d’élimination. Si vous transportez des objets tranchants dans un chariot ou une brouette, ces sacs ne doivent pas se trouver contre votre corps, car les objets tranchants pourraient vous blesser. Remarquez que sur cette photo, la personne ne porte pas le sac de déchets, mais le transporte dans une brouette. </a:t>
            </a:r>
          </a:p>
          <a:p>
            <a:pPr marL="0" marR="0" lvl="0" indent="0" algn="l" defTabSz="914400" rtl="0" eaLnBrk="1" fontAlgn="auto" latinLnBrk="0" hangingPunct="1">
              <a:lnSpc>
                <a:spcPct val="100000"/>
              </a:lnSpc>
              <a:spcBef>
                <a:spcPct val="0"/>
              </a:spcBef>
              <a:spcAft>
                <a:spcPct val="0"/>
              </a:spcAft>
              <a:buClrTx/>
              <a:buSzTx/>
              <a:buFontTx/>
              <a:buNone/>
              <a:defRPr/>
            </a:pPr>
            <a:endParaRPr lang="en-US" baseline="0" dirty="0"/>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Il est également recommandé de planifier un itinéraire de transport à suivre lors de la collecte des déchets afin d’éviter toute exposition du personnel, des patients et du public.</a:t>
            </a:r>
          </a:p>
          <a:p>
            <a:endParaRPr lang="en-US" baseline="0" dirty="0"/>
          </a:p>
          <a:p>
            <a:endParaRPr lang="en-US" dirty="0"/>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21</a:t>
            </a:fld>
            <a:endParaRPr lang="en-US"/>
          </a:p>
        </p:txBody>
      </p:sp>
    </p:spTree>
    <p:extLst>
      <p:ext uri="{BB962C8B-B14F-4D97-AF65-F5344CB8AC3E}">
        <p14:creationId xmlns:p14="http://schemas.microsoft.com/office/powerpoint/2010/main" val="35560015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a:solidFill>
                  <a:srgbClr val="000000"/>
                </a:solidFill>
                <a:effectLst/>
                <a:uFill>
                  <a:solidFill>
                    <a:prstClr val="black">
                      <a:alpha val="0"/>
                    </a:prstClr>
                  </a:solidFill>
                </a:uFill>
                <a:latin typeface="Calibri"/>
                <a:ea typeface="Calibri"/>
                <a:cs typeface="Calibri"/>
              </a:rPr>
              <a:t>Pour reprendre les termes de notre dernière formation, chaque installation doit disposer d’un dispositif fonctionnel pour l’élimination finale des déchets, y compris un incinérateur avec fosse à cendres ou un système sans combustion tel qu’un processus d’autoclavage et de broyage pour les déchets infectieux. Si les déchets infectieux sont stérilisés en autoclave et broyés, ils peuvent être ajoutés au flux de déchets ordinaires et mis en décharge.</a:t>
            </a:r>
            <a:endParaRPr lang="en-US">
              <a:cs typeface="Calibri"/>
            </a:endParaRPr>
          </a:p>
          <a:p>
            <a:pPr marL="0" indent="0">
              <a:buFont typeface="Arial" panose="020B0604020202020204" pitchFamily="34" charset="0"/>
              <a:buNone/>
            </a:pPr>
            <a:endParaRPr lang="en-US"/>
          </a:p>
          <a:p>
            <a:pPr marL="0" indent="0">
              <a:buFont typeface="Arial" panose="020B0604020202020204" pitchFamily="34" charset="0"/>
              <a:buNone/>
            </a:pPr>
            <a:r>
              <a:rPr lang="fr-FR" sz="1200" b="0" i="0" u="none" strike="noStrike" cap="none" baseline="0">
                <a:solidFill>
                  <a:srgbClr val="000000"/>
                </a:solidFill>
                <a:effectLst/>
                <a:uFill>
                  <a:solidFill>
                    <a:prstClr val="black">
                      <a:alpha val="0"/>
                    </a:prstClr>
                  </a:solidFill>
                </a:uFill>
                <a:latin typeface="Calibri"/>
                <a:ea typeface="Calibri"/>
                <a:cs typeface="Calibri"/>
              </a:rPr>
              <a:t>Dans certains contextes à très faibles ressources, une fosse d’incinération temporaire peut également constituer une option pour traiter, puis enfouir les déchets infectieux sur place pendant que des améliorations à plus long terme sont apportées. Il est également courant de disposer d’une fosse à placenta ou à déchets organiques sur le site, car les autres méthodes de traitement de ces déchets peuvent s’avérer inacceptables sur le plan culturel.</a:t>
            </a:r>
          </a:p>
          <a:p>
            <a:pPr>
              <a:defRPr/>
            </a:pPr>
            <a:endParaRPr lang="en-US">
              <a:cs typeface="Calibri"/>
            </a:endParaRPr>
          </a:p>
          <a:p>
            <a:pPr marL="0" marR="0" lvl="0" indent="0" algn="l" defTabSz="914400" rtl="0" eaLnBrk="1" fontAlgn="auto" latinLnBrk="0" hangingPunct="1">
              <a:lnSpc>
                <a:spcPct val="100000"/>
              </a:lnSpc>
              <a:spcBef>
                <a:spcPct val="0"/>
              </a:spcBef>
              <a:spcAft>
                <a:spcPct val="0"/>
              </a:spcAft>
              <a:buClrTx/>
              <a:buSzTx/>
              <a:buFontTx/>
              <a:buNone/>
              <a:defRPr/>
            </a:pPr>
            <a:endParaRPr lang="en-US">
              <a:cs typeface="Calibri"/>
            </a:endParaRPr>
          </a:p>
          <a:p>
            <a:pPr marL="0" marR="0" lvl="0" indent="0" algn="l" defTabSz="914400" rtl="0" eaLnBrk="1" fontAlgn="auto" latinLnBrk="0" hangingPunct="1">
              <a:lnSpc>
                <a:spcPct val="100000"/>
              </a:lnSpc>
              <a:spcBef>
                <a:spcPct val="0"/>
              </a:spcBef>
              <a:spcAft>
                <a:spcPct val="0"/>
              </a:spcAft>
              <a:buClrTx/>
              <a:buSzTx/>
              <a:buFontTx/>
              <a:buNone/>
              <a:defRPr/>
            </a:pPr>
            <a:endParaRPr lang="en-US"/>
          </a:p>
          <a:p>
            <a:pPr marL="0" lvl="1">
              <a:spcBef>
                <a:spcPts val="200"/>
              </a:spcBef>
              <a:spcAft>
                <a:spcPts val="400"/>
              </a:spcAft>
              <a:buFont typeface="Arial"/>
            </a:pPr>
            <a:endParaRPr lang="en-US">
              <a:cs typeface="Calibri"/>
            </a:endParaRPr>
          </a:p>
          <a:p>
            <a:endParaRPr lang="en-US"/>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22</a:t>
            </a:fld>
            <a:endParaRPr lang="en-US"/>
          </a:p>
        </p:txBody>
      </p:sp>
    </p:spTree>
    <p:extLst>
      <p:ext uri="{BB962C8B-B14F-4D97-AF65-F5344CB8AC3E}">
        <p14:creationId xmlns:p14="http://schemas.microsoft.com/office/powerpoint/2010/main" val="4216333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a:cs typeface="Calibri"/>
              </a:rPr>
              <a:t>Réflexion : </a:t>
            </a:r>
          </a:p>
          <a:p>
            <a:pPr marL="171450" indent="-171450">
              <a:buFont typeface="Arial" panose="020B0604020202020204" pitchFamily="34" charset="0"/>
              <a:buChar char="•"/>
            </a:pPr>
            <a:r>
              <a:rPr lang="fr-FR" sz="1200" b="0" i="1" u="none" strike="noStrike" cap="none" baseline="0" dirty="0">
                <a:solidFill>
                  <a:srgbClr val="000000"/>
                </a:solidFill>
                <a:effectLst/>
                <a:uFill>
                  <a:solidFill>
                    <a:prstClr val="black">
                      <a:alpha val="0"/>
                    </a:prstClr>
                  </a:solidFill>
                </a:uFill>
                <a:latin typeface="Calibri"/>
                <a:ea typeface="Calibri"/>
                <a:cs typeface="Calibri"/>
              </a:rPr>
              <a:t>Encourage les participants à appliquer, analyser et/ou évaluer leurs acquis d’apprentissage, les aidant ainsi à approfondir leur compréhension du sujet </a:t>
            </a:r>
          </a:p>
          <a:p>
            <a:pPr marL="171450" indent="-171450">
              <a:buFont typeface="Arial" panose="020B0604020202020204" pitchFamily="34" charset="0"/>
              <a:buChar char="•"/>
            </a:pPr>
            <a:r>
              <a:rPr lang="fr-FR" sz="1200" b="0" i="1" u="none" strike="noStrike" cap="none" baseline="0" dirty="0">
                <a:solidFill>
                  <a:srgbClr val="000000"/>
                </a:solidFill>
                <a:effectLst/>
                <a:uFill>
                  <a:solidFill>
                    <a:prstClr val="black">
                      <a:alpha val="0"/>
                    </a:prstClr>
                  </a:solidFill>
                </a:uFill>
                <a:latin typeface="Calibri"/>
                <a:ea typeface="Calibri"/>
                <a:cs typeface="Calibri"/>
              </a:rPr>
              <a:t>Permet aux participants de réfléchir à la manière dont leur nouvel apprentissage s’applique à leurs connaissances ou expériences antérieures, ce qui les aide à mieux comprendre les idées enseignées et à s’en souvenir</a:t>
            </a:r>
          </a:p>
          <a:p>
            <a:pPr marL="171450" indent="-171450">
              <a:buFont typeface="Arial" panose="020B0604020202020204" pitchFamily="34" charset="0"/>
              <a:buChar char="•"/>
            </a:pPr>
            <a:r>
              <a:rPr lang="fr-FR" sz="1200" b="0" i="1" u="none" strike="noStrike" cap="none" baseline="0" dirty="0">
                <a:solidFill>
                  <a:srgbClr val="000000"/>
                </a:solidFill>
                <a:effectLst/>
                <a:uFill>
                  <a:solidFill>
                    <a:prstClr val="black">
                      <a:alpha val="0"/>
                    </a:prstClr>
                  </a:solidFill>
                </a:uFill>
                <a:latin typeface="Calibri"/>
                <a:ea typeface="Calibri"/>
                <a:cs typeface="Calibri"/>
              </a:rPr>
              <a:t>Vous permet de vérifier que les participants comprennent l’objet des discussions et de déterminer si certains sujets doivent être abordés</a:t>
            </a:r>
          </a:p>
          <a:p>
            <a:endParaRPr lang="en-US" i="1" dirty="0"/>
          </a:p>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Maintenant que nous avons passé du temps à discuter du nettoyage de l’environnement et de la gestion des déchets, j’aimerais vous inviter à réfléchir sur vos obligations professionnelles spécifiques. Sur la base de ce que vous avez appris aujourd’hui, ferez-vous quelque chose différemment lors du nettoyage de l’environnement ou de l’élimination des déchets dans votre établissement de santé dans le cadre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Marburg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a:t>
            </a:r>
          </a:p>
          <a:p>
            <a:endParaRPr lang="en-US"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Prenez une minute pour noter ou réfléchir à une ou deux choses que vous feriez différemment sur la base de ce que vous avez appris aujourd’hui.</a:t>
            </a:r>
          </a:p>
          <a:p>
            <a:endParaRPr lang="en-US" dirty="0"/>
          </a:p>
          <a:p>
            <a:r>
              <a:rPr lang="fr-FR" sz="1200" b="0" i="1" u="none" strike="noStrike" cap="none" baseline="0" dirty="0">
                <a:solidFill>
                  <a:srgbClr val="000000"/>
                </a:solidFill>
                <a:effectLst/>
                <a:uFill>
                  <a:solidFill>
                    <a:prstClr val="black">
                      <a:alpha val="0"/>
                    </a:prstClr>
                  </a:solidFill>
                </a:uFill>
                <a:latin typeface="Calibri"/>
                <a:ea typeface="Calibri"/>
                <a:cs typeface="Calibri"/>
              </a:rPr>
              <a:t>[Donnez aux participants 1 à 2 minutes pour noter leurs idées. Lorsque les participants auront terminé, vous pourriez inviter quelques volontaires à faire part de leurs réponses, mais étant donné qu’il s’agit d’une question personnelle et que certains pourraient éprouver une certaine gêne par rapport à ce qu’ils estiment ne pas avoir fait correctement par le passé, n’obligez personne à répondre devant le groupe.]</a:t>
            </a:r>
          </a:p>
        </p:txBody>
      </p:sp>
      <p:sp>
        <p:nvSpPr>
          <p:cNvPr id="4" name="Slide Number Placeholder 3"/>
          <p:cNvSpPr>
            <a:spLocks noGrp="1"/>
          </p:cNvSpPr>
          <p:nvPr>
            <p:ph type="sldNum" sz="quarter" idx="5"/>
          </p:nvPr>
        </p:nvSpPr>
        <p:spPr/>
        <p:txBody>
          <a:bodyPr/>
          <a:lstStyle/>
          <a:p>
            <a:fld id="{967ACB27-B695-4D7B-B62E-317C14B6E867}" type="slidenum">
              <a:rPr lang="en-US" smtClean="0"/>
              <a:t>23</a:t>
            </a:fld>
            <a:endParaRPr lang="en-US"/>
          </a:p>
        </p:txBody>
      </p:sp>
    </p:spTree>
    <p:extLst>
      <p:ext uri="{BB962C8B-B14F-4D97-AF65-F5344CB8AC3E}">
        <p14:creationId xmlns:p14="http://schemas.microsoft.com/office/powerpoint/2010/main" val="18199775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Pour conclure, voici quelques éléments clés que j’espère vous voir retenir à l’issue du temps que nous avons passé aujourd’hui :</a:t>
            </a:r>
          </a:p>
          <a:p>
            <a:pPr marL="0" marR="0" lvl="0" indent="0" algn="l" defTabSz="914400" rtl="0" eaLnBrk="1" fontAlgn="auto" latinLnBrk="0" hangingPunct="1">
              <a:lnSpc>
                <a:spcPct val="100000"/>
              </a:lnSpc>
              <a:spcBef>
                <a:spcPts val="180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D’abord, étant donné </a:t>
            </a:r>
            <a:r>
              <a:rPr lang="fr-FR" sz="1200" b="0" i="0" u="none" strike="noStrike" cap="none" baseline="0" dirty="0">
                <a:solidFill>
                  <a:srgbClr val="000000"/>
                </a:solidFill>
                <a:effectLst/>
                <a:uFill>
                  <a:solidFill>
                    <a:prstClr val="black">
                      <a:alpha val="0"/>
                    </a:prstClr>
                  </a:solidFill>
                </a:uFill>
                <a:latin typeface="+mn-lt"/>
                <a:ea typeface="+mn-ea"/>
                <a:cs typeface="Calibri"/>
              </a:rPr>
              <a:t>qu’Ebola ou Marburg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peut vivre sur des surfaces, il est important d’assurer la propreté de l’environnement des soins de santé et d’éliminer les déchets de manière appropriée pour assurer votre sécurité, ainsi que celle de vos collègues, de vos patients et de votre communauté. </a:t>
            </a:r>
          </a:p>
          <a:p>
            <a:pPr>
              <a:spcBef>
                <a:spcPts val="1800"/>
              </a:spcBef>
            </a:pPr>
            <a:r>
              <a:rPr lang="fr-FR" sz="1200" b="0" i="0" u="none" strike="noStrike" cap="none" baseline="0" dirty="0">
                <a:solidFill>
                  <a:srgbClr val="000000"/>
                </a:solidFill>
                <a:effectLst/>
                <a:uFill>
                  <a:solidFill>
                    <a:prstClr val="black">
                      <a:alpha val="0"/>
                    </a:prstClr>
                  </a:solidFill>
                </a:uFill>
                <a:latin typeface="Calibri"/>
                <a:ea typeface="Calibri"/>
                <a:cs typeface="Calibri"/>
              </a:rPr>
              <a:t>Souvenez-vous que vous devez toujours </a:t>
            </a:r>
            <a:r>
              <a:rPr lang="fr-FR" sz="1200" b="0" i="0" u="none" strike="noStrike" cap="none" baseline="0" dirty="0">
                <a:solidFill>
                  <a:srgbClr val="2F5597"/>
                </a:solidFill>
                <a:effectLst/>
                <a:uFill>
                  <a:solidFill>
                    <a:prstClr val="black">
                      <a:alpha val="0"/>
                    </a:prstClr>
                  </a:solidFill>
                </a:uFill>
                <a:latin typeface="Calibri"/>
                <a:ea typeface="Calibri"/>
                <a:cs typeface="Calibri"/>
              </a:rPr>
              <a:t>nettoyer avant de désinfecter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pour éliminer les matières organiques laissées sur les surfaces qui peuvent entraver l’efficacité des désinfectants.</a:t>
            </a:r>
          </a:p>
          <a:p>
            <a:pPr>
              <a:spcBef>
                <a:spcPts val="1800"/>
              </a:spcBef>
            </a:pPr>
            <a:r>
              <a:rPr lang="fr-FR" sz="1200" b="0" i="0" u="none" strike="noStrike" cap="none" baseline="0" dirty="0">
                <a:solidFill>
                  <a:srgbClr val="2F5597"/>
                </a:solidFill>
                <a:effectLst/>
                <a:uFill>
                  <a:solidFill>
                    <a:prstClr val="black">
                      <a:alpha val="0"/>
                    </a:prstClr>
                  </a:solidFill>
                </a:uFill>
                <a:latin typeface="Calibri"/>
                <a:ea typeface="Calibri"/>
                <a:cs typeface="Calibri"/>
              </a:rPr>
              <a:t>Enfin, tous les employés de l’établissement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jouent un rôle dans la gestion des déchets. Éliminez toujours les déchets en les mettant dans le bac approprié.</a:t>
            </a:r>
          </a:p>
        </p:txBody>
      </p:sp>
      <p:sp>
        <p:nvSpPr>
          <p:cNvPr id="4" name="Slide Number Placeholder 3"/>
          <p:cNvSpPr>
            <a:spLocks noGrp="1"/>
          </p:cNvSpPr>
          <p:nvPr>
            <p:ph type="sldNum" sz="quarter" idx="5"/>
          </p:nvPr>
        </p:nvSpPr>
        <p:spPr/>
        <p:txBody>
          <a:bodyPr/>
          <a:lstStyle/>
          <a:p>
            <a:fld id="{967ACB27-B695-4D7B-B62E-317C14B6E867}" type="slidenum">
              <a:rPr lang="en-US" smtClean="0"/>
              <a:t>24</a:t>
            </a:fld>
            <a:endParaRPr lang="en-US"/>
          </a:p>
        </p:txBody>
      </p:sp>
    </p:spTree>
    <p:extLst>
      <p:ext uri="{BB962C8B-B14F-4D97-AF65-F5344CB8AC3E}">
        <p14:creationId xmlns:p14="http://schemas.microsoft.com/office/powerpoint/2010/main" val="3667397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a:cs typeface="Calibri"/>
              </a:rPr>
              <a:t>Activation des connaissances acquises.</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a:ea typeface="Calibri"/>
                <a:cs typeface="Calibri"/>
              </a:rPr>
              <a:t>L’un des principaux avantages de travailler avec des apprenants adultes est qu’ils ont sans doute déjà des connaissances ou une expérience en rapport avec le sujet que vous enseignez. L’activation des connaissances acquises permet aux participants de lier le nouvel apprentissage à ce qu’ils savent déjà et peut les aider à mieux comprendre les nouvelles informations. Elle vous permet également, en tant que formateur, d’identifier des lacunes dans les connaissances où vous devrez peut-être passer plus de temps ou sur lesquelles vous devrez mettre davantage l’accent lors de votre enseignement. Voyez cette diapositive comme une opportunité de permettre aux participants de faire part de ce qu’ils savent déjà. </a:t>
            </a:r>
          </a:p>
          <a:p>
            <a:pPr marL="0" marR="0" lvl="0" indent="0" algn="l" defTabSz="914400" rtl="0" eaLnBrk="1" fontAlgn="auto" latinLnBrk="0" hangingPunct="1">
              <a:lnSpc>
                <a:spcPct val="100000"/>
              </a:lnSpc>
              <a:spcBef>
                <a:spcPct val="0"/>
              </a:spcBef>
              <a:spcAft>
                <a:spcPct val="0"/>
              </a:spcAft>
              <a:buClrTx/>
              <a:buSzTx/>
              <a:buFontTx/>
              <a:buNone/>
              <a:defRPr/>
            </a:pPr>
            <a:endParaRPr lang="en-US" baseline="0" dirty="0"/>
          </a:p>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 :</a:t>
            </a:r>
          </a:p>
          <a:p>
            <a:pPr marL="0" marR="0" lvl="0" indent="0" algn="l" defTabSz="914400" rtl="0" eaLnBrk="1" fontAlgn="auto" latinLnBrk="0" hangingPunct="1">
              <a:lnSpc>
                <a:spcPct val="107000"/>
              </a:lnSpc>
              <a:spcBef>
                <a:spcPct val="0"/>
              </a:spcBef>
              <a:spcAft>
                <a:spcPts val="800"/>
              </a:spcAft>
              <a:buClrTx/>
              <a:buSzTx/>
              <a:buFontTx/>
              <a:buNone/>
              <a:defRPr/>
            </a:pPr>
            <a:r>
              <a:rPr lang="fr-FR" sz="1200" b="1" i="0" u="none" strike="noStrike" cap="none" baseline="0" dirty="0">
                <a:solidFill>
                  <a:srgbClr val="000000"/>
                </a:solidFill>
                <a:effectLst/>
                <a:uFill>
                  <a:solidFill>
                    <a:prstClr val="black">
                      <a:alpha val="0"/>
                    </a:prstClr>
                  </a:solidFill>
                </a:uFill>
                <a:latin typeface="Calibri"/>
                <a:ea typeface="Calibri"/>
                <a:cs typeface="Calibri"/>
              </a:rPr>
              <a:t>Vous nettoyez et désinfectez beaucoup dans les soins de santé, mais quelle est la différence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Nous avons quatre énoncés concernant le nettoyage et la désinfection. Une seule réponse est bonne. Je voudrais vous inviter à choisir la phrase qui décrit le mieux le nettoyage et la désinfection. Je vous donnerai une minute pour y réfléchir avant de révéler la réponse.</a:t>
            </a:r>
          </a:p>
          <a:p>
            <a:pPr marL="0" marR="0">
              <a:lnSpc>
                <a:spcPct val="107000"/>
              </a:lnSpc>
              <a:spcBef>
                <a:spcPct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ct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ct val="0"/>
              </a:spcBef>
              <a:spcAft>
                <a:spcPts val="800"/>
              </a:spcAft>
            </a:pPr>
            <a:r>
              <a:rPr lang="fr-FR" sz="1200" b="0" i="1" u="none" strike="noStrike" cap="none" baseline="0" dirty="0">
                <a:solidFill>
                  <a:srgbClr val="000000"/>
                </a:solidFill>
                <a:effectLst/>
                <a:uFill>
                  <a:solidFill>
                    <a:prstClr val="black">
                      <a:alpha val="0"/>
                    </a:prstClr>
                  </a:solidFill>
                </a:uFill>
                <a:latin typeface="Calibri"/>
                <a:ea typeface="Calibri"/>
                <a:cs typeface="Calibri"/>
              </a:rPr>
              <a:t>[Marquez une pause pour permettre aux participants de choisir leur réponse.]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3</a:t>
            </a:fld>
            <a:endParaRPr lang="en-US"/>
          </a:p>
        </p:txBody>
      </p:sp>
    </p:spTree>
    <p:extLst>
      <p:ext uri="{BB962C8B-B14F-4D97-AF65-F5344CB8AC3E}">
        <p14:creationId xmlns:p14="http://schemas.microsoft.com/office/powerpoint/2010/main" val="35404502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 :</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La bonne réponse est la dernière, selon laquelle le nettoyage élimine la poussière, la saleté et la crasse, y compris des matières organiques comme du sang, et certains germes. La désinfection tue les germes. Aujourd’hui, nous discuterons davantage du nettoyage et de la désinfection, ainsi que des raisons pour lesquelles ils revêtent une importance particulière dans le cadre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Marburg</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endParaRPr lang="en-US" dirty="0"/>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4</a:t>
            </a:fld>
            <a:endParaRPr lang="en-US"/>
          </a:p>
        </p:txBody>
      </p:sp>
    </p:spTree>
    <p:extLst>
      <p:ext uri="{BB962C8B-B14F-4D97-AF65-F5344CB8AC3E}">
        <p14:creationId xmlns:p14="http://schemas.microsoft.com/office/powerpoint/2010/main" val="31378135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a:solidFill>
                  <a:srgbClr val="000000"/>
                </a:solidFill>
                <a:effectLst/>
                <a:uFill>
                  <a:solidFill>
                    <a:prstClr val="black">
                      <a:alpha val="0"/>
                    </a:prstClr>
                  </a:solidFill>
                </a:uFill>
                <a:latin typeface="Calibri"/>
                <a:ea typeface="Calibri"/>
                <a:cs typeface="Calibri"/>
              </a:rPr>
              <a:t>Faisons un rapide tour d’horizon du nettoyage de l’environnement : pourquoi il est important et comment le faire de manière sûre et efficace.</a:t>
            </a: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5</a:t>
            </a:fld>
            <a:endParaRPr lang="en-US"/>
          </a:p>
        </p:txBody>
      </p:sp>
    </p:spTree>
    <p:extLst>
      <p:ext uri="{BB962C8B-B14F-4D97-AF65-F5344CB8AC3E}">
        <p14:creationId xmlns:p14="http://schemas.microsoft.com/office/powerpoint/2010/main" val="39533796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Pourquoi est-il si important de nettoyer l’environnement ? Les virus qui provoquent Ebola ou </a:t>
            </a:r>
            <a:r>
              <a:rPr lang="fr-FR" sz="1200" b="0" i="0" u="none" strike="noStrike" cap="none" baseline="0">
                <a:solidFill>
                  <a:srgbClr val="000000"/>
                </a:solidFill>
                <a:effectLst/>
                <a:uFill>
                  <a:solidFill>
                    <a:prstClr val="black">
                      <a:alpha val="0"/>
                    </a:prstClr>
                  </a:solidFill>
                </a:uFill>
                <a:latin typeface="Calibri"/>
                <a:ea typeface="Calibri"/>
                <a:cs typeface="Calibri"/>
              </a:rPr>
              <a:t>Marburg peuvent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vivre sur des surfaces telles que les tables, les chaises et les équipements médicaux. Si vous touchez des surfaces contaminées ou utilisez du matériel contaminé, vous pouvez transmettre ces virus à vous-même et à vos patients. Un nettoyage et une désinfection appropriés permettent de prévenir la propagation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Marburg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dans les installations. ce qui vous protège, vous, vos collègues et les patients. En veillant à votre sécurité, vous protégez également vos amis, votre famille et les autres personnes de votre communauté avec qui vous êtes en contact.</a:t>
            </a:r>
          </a:p>
        </p:txBody>
      </p:sp>
      <p:sp>
        <p:nvSpPr>
          <p:cNvPr id="4" name="Slide Number Placeholder 3"/>
          <p:cNvSpPr>
            <a:spLocks noGrp="1"/>
          </p:cNvSpPr>
          <p:nvPr>
            <p:ph type="sldNum" sz="quarter" idx="5"/>
          </p:nvPr>
        </p:nvSpPr>
        <p:spPr/>
        <p:txBody>
          <a:bodyPr/>
          <a:lstStyle/>
          <a:p>
            <a:fld id="{AF8D63B1-F1C8-482F-A128-3E44990E723D}" type="slidenum">
              <a:rPr lang="en-US" smtClean="0"/>
              <a:t>6</a:t>
            </a:fld>
            <a:endParaRPr lang="en-US"/>
          </a:p>
        </p:txBody>
      </p:sp>
    </p:spTree>
    <p:extLst>
      <p:ext uri="{BB962C8B-B14F-4D97-AF65-F5344CB8AC3E}">
        <p14:creationId xmlns:p14="http://schemas.microsoft.com/office/powerpoint/2010/main" val="17461819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a:solidFill>
                  <a:srgbClr val="806000"/>
                </a:solidFill>
                <a:effectLst/>
                <a:uFill>
                  <a:solidFill>
                    <a:prstClr val="black">
                      <a:alpha val="0"/>
                    </a:prstClr>
                  </a:solidFill>
                </a:uFill>
                <a:latin typeface="Calibri"/>
                <a:ea typeface="Calibri"/>
                <a:cs typeface="Calibri"/>
              </a:rPr>
              <a:t>Texte</a:t>
            </a:r>
            <a:r>
              <a:rPr lang="fr-FR" sz="1200" b="0" i="0" u="none" strike="noStrike" cap="none" baseline="0">
                <a:solidFill>
                  <a:srgbClr val="806000"/>
                </a:solidFill>
                <a:effectLst/>
                <a:uFill>
                  <a:solidFill>
                    <a:prstClr val="black">
                      <a:alpha val="0"/>
                    </a:prstClr>
                  </a:solidFill>
                </a:uFill>
                <a:latin typeface="Calibri"/>
                <a:ea typeface="Calibri"/>
                <a:cs typeface="Calibri"/>
              </a:rPr>
              <a:t> :</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a:solidFill>
                  <a:srgbClr val="806000"/>
                </a:solidFill>
                <a:effectLst/>
                <a:uFill>
                  <a:solidFill>
                    <a:prstClr val="black">
                      <a:alpha val="0"/>
                    </a:prstClr>
                  </a:solidFill>
                </a:uFill>
                <a:latin typeface="Calibri"/>
                <a:ea typeface="Calibri"/>
                <a:cs typeface="Calibri"/>
              </a:rPr>
              <a:t>Le nettoyage de l’environnement est le terme général utilisé pour désigner le nettoyage et la désinfection de l’environnement des soins aux patients. Le nettoyage permet d’éliminer la saleté et certains germes. Il s’effectue avec de l’eau et du savon. La désinfection tue les germes à l’aide de produits chimiques tels qu’une solution de chlore à 0,5 %.</a:t>
            </a:r>
            <a:endParaRPr lang="en-US"/>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7</a:t>
            </a:fld>
            <a:endParaRPr lang="en-US"/>
          </a:p>
        </p:txBody>
      </p:sp>
    </p:spTree>
    <p:extLst>
      <p:ext uri="{BB962C8B-B14F-4D97-AF65-F5344CB8AC3E}">
        <p14:creationId xmlns:p14="http://schemas.microsoft.com/office/powerpoint/2010/main" val="25749048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Voici quelques principes généraux de nettoyage de l'environnement. Certains de ces principes peuvent vous sembler familiers, car ils ne s’appliquent pas uniquement au nettoyage en cas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Marburg</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mais contribuent à la prévention générale des infections nosocomiales de toutes sortes.</a:t>
            </a:r>
          </a:p>
          <a:p>
            <a:pPr marL="0" marR="0" lvl="0" indent="0" algn="l" defTabSz="914400" rtl="0" eaLnBrk="1" fontAlgn="auto" latinLnBrk="0" hangingPunct="1">
              <a:lnSpc>
                <a:spcPct val="100000"/>
              </a:lnSpc>
              <a:spcBef>
                <a:spcPct val="0"/>
              </a:spcBef>
              <a:spcAft>
                <a:spcPct val="0"/>
              </a:spcAft>
              <a:buClrTx/>
              <a:buSzTx/>
              <a:buFontTx/>
              <a:buNone/>
              <a:defRPr/>
            </a:pPr>
            <a:endParaRPr lang="en-US" noProof="0" dirty="0"/>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Vous devez toujours nettoyer avant de désinfecter. Lorsque vous nettoyez, vous éliminez les matières organiques laissées sur les surfaces. Si cette matière organique n’est pas éliminée, elle peut diminuer l’efficacité des désinfectants. Utilisez de l’eau et du savon pour nettoyer et du chlore pour désinfecter. Cela signifie que vous utiliserez d’abord de l’eau et du savon pour que le chlore puisse faire son travail.</a:t>
            </a:r>
          </a:p>
          <a:p>
            <a:pPr marL="0" marR="0" lvl="0" indent="0" algn="l" defTabSz="914400" rtl="0" eaLnBrk="1" fontAlgn="auto" latinLnBrk="0" hangingPunct="1">
              <a:lnSpc>
                <a:spcPct val="100000"/>
              </a:lnSpc>
              <a:spcBef>
                <a:spcPct val="0"/>
              </a:spcBef>
              <a:spcAft>
                <a:spcPct val="0"/>
              </a:spcAft>
              <a:buClrTx/>
              <a:buSzTx/>
              <a:buFontTx/>
              <a:buNone/>
              <a:defRPr/>
            </a:pPr>
            <a:endParaRPr lang="en-US" noProof="0" dirty="0"/>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Commencez le nettoyage par la zone la plus propre et progressez vers la zone la plus sale. Les zones d’isolement doivent toujours être nettoyées en dernier et, de préférence, disposer de leur propre personnel de nettoyage et de leurs propres protocoles.</a:t>
            </a:r>
          </a:p>
          <a:p>
            <a:pPr marL="0" marR="0" lvl="0" indent="0" algn="l" defTabSz="914400" rtl="0" eaLnBrk="1" fontAlgn="auto" latinLnBrk="0" hangingPunct="1">
              <a:lnSpc>
                <a:spcPct val="100000"/>
              </a:lnSpc>
              <a:spcBef>
                <a:spcPct val="0"/>
              </a:spcBef>
              <a:spcAft>
                <a:spcPct val="0"/>
              </a:spcAft>
              <a:buClrTx/>
              <a:buSzTx/>
              <a:buFontTx/>
              <a:buNone/>
              <a:defRPr/>
            </a:pPr>
            <a:endParaRPr lang="en-US" noProof="0" dirty="0"/>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Nettoyez toujours de manière systématique (par exemple dans le sens des aiguilles d’une montre) afin d’éviter les zones manquantes</a:t>
            </a:r>
          </a:p>
          <a:p>
            <a:pPr marL="0" marR="0" lvl="0" indent="0" algn="l" defTabSz="914400" rtl="0" eaLnBrk="1" fontAlgn="auto" latinLnBrk="0" hangingPunct="1">
              <a:lnSpc>
                <a:spcPct val="100000"/>
              </a:lnSpc>
              <a:spcBef>
                <a:spcPct val="0"/>
              </a:spcBef>
              <a:spcAft>
                <a:spcPct val="0"/>
              </a:spcAft>
              <a:buClrTx/>
              <a:buSzTx/>
              <a:buFontTx/>
              <a:buNone/>
              <a:defRPr/>
            </a:pPr>
            <a:endParaRPr lang="en-US" noProof="0" dirty="0"/>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Nettoyer et désinfecter le matériel de soins entre chaque patient, comme les stéthoscopes ou les tensiomètres.</a:t>
            </a:r>
          </a:p>
          <a:p>
            <a:pPr marL="0" marR="0" lvl="0" indent="0" algn="l" defTabSz="914400" rtl="0" eaLnBrk="1" fontAlgn="auto" latinLnBrk="0" hangingPunct="1">
              <a:lnSpc>
                <a:spcPct val="100000"/>
              </a:lnSpc>
              <a:spcBef>
                <a:spcPct val="0"/>
              </a:spcBef>
              <a:spcAft>
                <a:spcPct val="0"/>
              </a:spcAft>
              <a:buClrTx/>
              <a:buSzTx/>
              <a:buFontTx/>
              <a:buNone/>
              <a:defRPr/>
            </a:pPr>
            <a:endParaRPr lang="en-US" noProof="0" dirty="0"/>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Enfin, dans la mesure du possible, réservez les produits de nettoyage aux zones à plus haut risque, par exemple la zone d’accouchement ou la salle d’opération, afin qu’ils ne soient pas utilisés ailleurs. Dans le cas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Marburg</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r>
              <a:rPr lang="fr-FR" sz="1200" b="1" i="0" u="none" strike="noStrike" cap="none" baseline="0" dirty="0">
                <a:solidFill>
                  <a:srgbClr val="000000"/>
                </a:solidFill>
                <a:effectLst/>
                <a:uFill>
                  <a:solidFill>
                    <a:prstClr val="black">
                      <a:alpha val="0"/>
                    </a:prstClr>
                  </a:solidFill>
                </a:uFill>
                <a:latin typeface="Calibri"/>
                <a:ea typeface="Calibri"/>
                <a:cs typeface="Calibri"/>
              </a:rPr>
              <a:t>toujours</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réserver les produits de nettoyage aux zones d’isolement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Marburg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afin qu’ils ne soient pas utilisés dans d’autres zones de soins aux patients.</a:t>
            </a:r>
          </a:p>
          <a:p>
            <a:pPr marL="0" marR="0" lvl="0" indent="0" algn="l" defTabSz="914400" rtl="0" eaLnBrk="1" fontAlgn="auto" latinLnBrk="0" hangingPunct="1">
              <a:lnSpc>
                <a:spcPct val="100000"/>
              </a:lnSpc>
              <a:spcBef>
                <a:spcPct val="0"/>
              </a:spcBef>
              <a:spcAft>
                <a:spcPct val="0"/>
              </a:spcAft>
              <a:buClrTx/>
              <a:buSzTx/>
              <a:buFontTx/>
              <a:buNone/>
              <a:defRPr/>
            </a:pPr>
            <a:endParaRPr lang="en-US" noProof="0" dirty="0"/>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8</a:t>
            </a:fld>
            <a:endParaRPr lang="en-US"/>
          </a:p>
        </p:txBody>
      </p:sp>
    </p:spTree>
    <p:extLst>
      <p:ext uri="{BB962C8B-B14F-4D97-AF65-F5344CB8AC3E}">
        <p14:creationId xmlns:p14="http://schemas.microsoft.com/office/powerpoint/2010/main" val="34273495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Lorsque vous procédez au nettoyage de l’environnement dans le cadre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Marburg</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vous devez porter un équipement de protection individuelle approprié, également appelé EPI, pour vous protéger contre l’exposition à des agents infectieux. </a:t>
            </a:r>
          </a:p>
          <a:p>
            <a:endParaRPr lang="en-US" dirty="0"/>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Vous devez toujours porter deux gants : une paire de gants extérieurs en caoutchouc épais pour vous protéger des produits chimiques utilisés pour le nettoyage et la désinfection, et une paire de gants intérieurs pour vous aider à retirer l’EPI. Pour protéger votre corps, vous devez porter une blouse ou une combinaison et un tablier. Pour protéger vos yeux, votre nez et votre bouche, vous devez porter un masque facial avec un écran facial ou un masque facial avec des lunettes de protection. Si vous constatez que votre masque facial s’affaisse à force d’être imbibé de sueur, vous pouvez porter un respirateur à la place du masque facial. La structure du respirateur permet d’éviter ce problème et d’assurer une protection adéquate.</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Vous devez également porter des bottes en caoutchouc ou des couvre-chaussures et un couvre-chef.</a:t>
            </a:r>
          </a:p>
          <a:p>
            <a:endParaRPr lang="en-US"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Vous pouvez obtenir de plus amples informations sur l’EPI en consultant les sessions portant sur l’EPI dédiées aux professionnels de la santé sur la page Web des CDC à l’adresse suivante : https://www.cdc.gov/vhf/marburg/non-us/global-ipc.html.</a:t>
            </a: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9</a:t>
            </a:fld>
            <a:endParaRPr lang="en-US"/>
          </a:p>
        </p:txBody>
      </p:sp>
    </p:spTree>
    <p:extLst>
      <p:ext uri="{BB962C8B-B14F-4D97-AF65-F5344CB8AC3E}">
        <p14:creationId xmlns:p14="http://schemas.microsoft.com/office/powerpoint/2010/main" val="30283443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TITLE_NCEZID">
    <p:bg>
      <p:bgPr>
        <a:solidFill>
          <a:schemeClr val="bg2"/>
        </a:solidFill>
        <a:effectLst/>
      </p:bgPr>
    </p:bg>
    <p:spTree>
      <p:nvGrpSpPr>
        <p:cNvPr id="1" name=""/>
        <p:cNvGrpSpPr/>
        <p:nvPr/>
      </p:nvGrpSpPr>
      <p:grpSpPr>
        <a:xfrm>
          <a:off x="0" y="0"/>
          <a:ext cx="0" cy="0"/>
          <a:chOff x="0" y="0"/>
          <a:chExt cx="0" cy="0"/>
        </a:xfrm>
      </p:grpSpPr>
      <p:pic>
        <p:nvPicPr>
          <p:cNvPr id="3" name="Picture 2" descr="Logos of the U.S. Department of Health and Human Services and the Centers for Disease control and Prevention" title="logo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3"/>
            <a:ext cx="12192000" cy="1186160"/>
          </a:xfrm>
          <a:prstGeom prst="rect">
            <a:avLst/>
          </a:prstGeom>
        </p:spPr>
      </p:pic>
      <p:sp>
        <p:nvSpPr>
          <p:cNvPr id="7" name="Title 1"/>
          <p:cNvSpPr>
            <a:spLocks noGrp="1"/>
          </p:cNvSpPr>
          <p:nvPr>
            <p:ph type="title"/>
          </p:nvPr>
        </p:nvSpPr>
        <p:spPr>
          <a:xfrm>
            <a:off x="609600" y="1368900"/>
            <a:ext cx="10972800" cy="1155779"/>
          </a:xfrm>
          <a:prstGeom prst="rect">
            <a:avLst/>
          </a:prstGeom>
        </p:spPr>
        <p:txBody>
          <a:bodyPr/>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sp>
        <p:nvSpPr>
          <p:cNvPr id="8" name="Subtitle 2"/>
          <p:cNvSpPr>
            <a:spLocks noGrp="1"/>
          </p:cNvSpPr>
          <p:nvPr>
            <p:ph type="subTitle" idx="1"/>
          </p:nvPr>
        </p:nvSpPr>
        <p:spPr>
          <a:xfrm>
            <a:off x="609600" y="2859349"/>
            <a:ext cx="8534400" cy="457200"/>
          </a:xfrm>
          <a:prstGeom prst="rect">
            <a:avLst/>
          </a:prstGeom>
        </p:spPr>
        <p:txBody>
          <a:bodyPr/>
          <a:lstStyle>
            <a:lvl1pPr marL="0" indent="0" algn="l">
              <a:buNone/>
              <a:defRPr sz="2667" b="1" baseline="0">
                <a:solidFill>
                  <a:srgbClr val="1D1D1D"/>
                </a:solidFill>
                <a:effectLst/>
                <a:latin typeface="Calibri" panose="020F050202020403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10" name="Text Placeholder 8"/>
          <p:cNvSpPr>
            <a:spLocks noGrp="1"/>
          </p:cNvSpPr>
          <p:nvPr>
            <p:ph type="body" sz="quarter" idx="10"/>
          </p:nvPr>
        </p:nvSpPr>
        <p:spPr>
          <a:xfrm>
            <a:off x="609600" y="3946019"/>
            <a:ext cx="8534400" cy="1295400"/>
          </a:xfrm>
          <a:prstGeom prst="rect">
            <a:avLst/>
          </a:prstGeom>
        </p:spPr>
        <p:txBody>
          <a:bodyPr/>
          <a:lstStyle>
            <a:lvl1pPr marL="0" indent="0" algn="l">
              <a:lnSpc>
                <a:spcPts val="2667"/>
              </a:lnSpc>
              <a:buNone/>
              <a:defRPr sz="2400" baseline="0">
                <a:solidFill>
                  <a:srgbClr val="1D1D1D"/>
                </a:solidFill>
                <a:latin typeface="Calibri" panose="020F0502020204030204"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a:t>Click to edit Master text styles</a:t>
            </a:r>
          </a:p>
        </p:txBody>
      </p:sp>
      <p:sp>
        <p:nvSpPr>
          <p:cNvPr id="6" name="TextBox 5"/>
          <p:cNvSpPr txBox="1"/>
          <p:nvPr/>
        </p:nvSpPr>
        <p:spPr>
          <a:xfrm>
            <a:off x="609600" y="204583"/>
            <a:ext cx="9204101" cy="830997"/>
          </a:xfrm>
          <a:prstGeom prst="rect">
            <a:avLst/>
          </a:prstGeom>
          <a:noFill/>
        </p:spPr>
        <p:txBody>
          <a:bodyPr wrap="square" rtlCol="0">
            <a:spAutoFit/>
          </a:bodyPr>
          <a:lstStyle/>
          <a:p>
            <a:r>
              <a:rPr lang="fr-FR" sz="2400" b="1" i="0" u="none" strike="noStrike" cap="none" baseline="0" dirty="0">
                <a:solidFill>
                  <a:srgbClr val="FFFFFF"/>
                </a:solidFill>
                <a:effectLst/>
                <a:uFill>
                  <a:solidFill>
                    <a:prstClr val="black">
                      <a:alpha val="0"/>
                    </a:prstClr>
                  </a:solidFill>
                </a:uFill>
                <a:latin typeface="Calibri"/>
                <a:ea typeface="Calibri"/>
                <a:cs typeface="Calibri"/>
              </a:rPr>
              <a:t>Centres pour le contrôle et la prévention des maladies</a:t>
            </a:r>
          </a:p>
          <a:p>
            <a:r>
              <a:rPr lang="fr-FR" sz="2400" b="0" i="0" u="none" strike="noStrike" cap="none" baseline="0" dirty="0">
                <a:solidFill>
                  <a:srgbClr val="FFFFFF"/>
                </a:solidFill>
                <a:effectLst/>
                <a:uFill>
                  <a:solidFill>
                    <a:prstClr val="black">
                      <a:alpha val="0"/>
                    </a:prstClr>
                  </a:solidFill>
                </a:uFill>
                <a:latin typeface="Calibri"/>
                <a:ea typeface="Calibri"/>
                <a:cs typeface="Calibri"/>
              </a:rPr>
              <a:t>Centre national des maladies infectieuses émergentes et zoonotiques</a:t>
            </a:r>
          </a:p>
        </p:txBody>
      </p:sp>
    </p:spTree>
    <p:extLst>
      <p:ext uri="{BB962C8B-B14F-4D97-AF65-F5344CB8AC3E}">
        <p14:creationId xmlns:p14="http://schemas.microsoft.com/office/powerpoint/2010/main" val="1328820745"/>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34C56-AB64-4069-AAF7-A59C8565CC4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D26DF37-F9B2-47D4-B086-4A617564534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DD1542-AD66-4867-8E3A-D781E35A3A8A}"/>
              </a:ext>
            </a:extLst>
          </p:cNvPr>
          <p:cNvSpPr>
            <a:spLocks noGrp="1"/>
          </p:cNvSpPr>
          <p:nvPr>
            <p:ph type="dt" sz="half" idx="10"/>
          </p:nvPr>
        </p:nvSpPr>
        <p:spPr/>
        <p:txBody>
          <a:bodyPr/>
          <a:lstStyle/>
          <a:p>
            <a:fld id="{01E6BB04-3919-41C9-975D-BBB921C30444}" type="datetimeFigureOut">
              <a:rPr lang="en-US" smtClean="0"/>
              <a:t>7/31/2026</a:t>
            </a:fld>
            <a:endParaRPr lang="en-US"/>
          </a:p>
        </p:txBody>
      </p:sp>
      <p:sp>
        <p:nvSpPr>
          <p:cNvPr id="5" name="Footer Placeholder 4">
            <a:extLst>
              <a:ext uri="{FF2B5EF4-FFF2-40B4-BE49-F238E27FC236}">
                <a16:creationId xmlns:a16="http://schemas.microsoft.com/office/drawing/2014/main" id="{D9C432EC-2E9D-42E2-945E-F83517695B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105C2A-F9BB-4C71-9B3F-E87CFE9B2408}"/>
              </a:ext>
            </a:extLst>
          </p:cNvPr>
          <p:cNvSpPr>
            <a:spLocks noGrp="1"/>
          </p:cNvSpPr>
          <p:nvPr>
            <p:ph type="sldNum" sz="quarter" idx="12"/>
          </p:nvPr>
        </p:nvSpPr>
        <p:spPr/>
        <p:txBody>
          <a:bodyPr/>
          <a:lstStyle/>
          <a:p>
            <a:fld id="{60D8421D-84D0-463A-BCCA-9878D2D4F7A0}" type="slidenum">
              <a:rPr lang="en-US" smtClean="0"/>
              <a:t>‹#›</a:t>
            </a:fld>
            <a:endParaRPr lang="en-US"/>
          </a:p>
        </p:txBody>
      </p:sp>
    </p:spTree>
    <p:extLst>
      <p:ext uri="{BB962C8B-B14F-4D97-AF65-F5344CB8AC3E}">
        <p14:creationId xmlns:p14="http://schemas.microsoft.com/office/powerpoint/2010/main" val="2542667228"/>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DATA SLIDE_O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74639"/>
            <a:ext cx="10972800" cy="1143000"/>
          </a:xfrm>
          <a:prstGeom prst="rect">
            <a:avLst/>
          </a:prstGeom>
        </p:spPr>
        <p:txBody>
          <a:bodyPr anchor="b" anchorCtr="0"/>
          <a:lstStyle>
            <a:lvl1pPr algn="l">
              <a:lnSpc>
                <a:spcPts val="3000"/>
              </a:lnSpc>
              <a:defRPr sz="4000" b="1" baseline="0">
                <a:solidFill>
                  <a:srgbClr val="0039A6"/>
                </a:solidFill>
                <a:effectLst/>
                <a:latin typeface="Calibri" panose="020F0502020204030204" pitchFamily="34" charset="0"/>
              </a:defRPr>
            </a:lvl1pPr>
          </a:lstStyle>
          <a:p>
            <a:r>
              <a:rPr lang="en-US"/>
              <a:t>Bottom band: OD</a:t>
            </a:r>
          </a:p>
        </p:txBody>
      </p:sp>
      <p:sp>
        <p:nvSpPr>
          <p:cNvPr id="5" name="Text Placeholder 7"/>
          <p:cNvSpPr>
            <a:spLocks noGrp="1"/>
          </p:cNvSpPr>
          <p:nvPr>
            <p:ph type="body" sz="quarter" idx="10"/>
          </p:nvPr>
        </p:nvSpPr>
        <p:spPr>
          <a:xfrm>
            <a:off x="609600" y="1545167"/>
            <a:ext cx="10972800" cy="4455584"/>
          </a:xfrm>
        </p:spPr>
        <p:txBody>
          <a:bodyPr/>
          <a:lstStyle>
            <a:lvl1pPr marL="342891" indent="-342891">
              <a:buClr>
                <a:srgbClr val="005DAA"/>
              </a:buClr>
              <a:buFont typeface="Wingdings" panose="05000000000000000000" pitchFamily="2" charset="2"/>
              <a:buChar char="§"/>
              <a:defRPr sz="2000">
                <a:solidFill>
                  <a:schemeClr val="accent4">
                    <a:lumMod val="75000"/>
                  </a:schemeClr>
                </a:solidFill>
              </a:defRPr>
            </a:lvl1pPr>
            <a:lvl2pPr>
              <a:buClr>
                <a:srgbClr val="532E63"/>
              </a:buClr>
              <a:defRPr sz="2000">
                <a:solidFill>
                  <a:schemeClr val="accent4">
                    <a:lumMod val="75000"/>
                  </a:schemeClr>
                </a:solidFill>
              </a:defRPr>
            </a:lvl2pPr>
            <a:lvl3pPr>
              <a:buClr>
                <a:srgbClr val="9A3B26"/>
              </a:buClr>
              <a:defRPr sz="2000">
                <a:solidFill>
                  <a:schemeClr val="accent4">
                    <a:lumMod val="75000"/>
                  </a:schemeClr>
                </a:solidFill>
              </a:defRPr>
            </a:lvl3pPr>
            <a:lvl4pPr>
              <a:defRPr sz="2000">
                <a:solidFill>
                  <a:schemeClr val="accent4">
                    <a:lumMod val="75000"/>
                  </a:schemeClr>
                </a:solidFill>
              </a:defRPr>
            </a:lvl4pPr>
            <a:lvl5pPr>
              <a:defRPr sz="2000">
                <a:solidFill>
                  <a:schemeClr val="accent4">
                    <a:lumMod val="75000"/>
                  </a:schemeClr>
                </a:solidFill>
              </a:defRPr>
            </a:lvl5pPr>
          </a:lstStyle>
          <a:p>
            <a:pPr lvl="0"/>
            <a:r>
              <a:rPr lang="en-US"/>
              <a:t>Click to edit Master text styles</a:t>
            </a:r>
          </a:p>
          <a:p>
            <a:pPr lvl="1"/>
            <a:r>
              <a:rPr lang="en-US"/>
              <a:t>Second level</a:t>
            </a:r>
          </a:p>
          <a:p>
            <a:pPr lvl="2"/>
            <a:r>
              <a:rPr lang="en-US"/>
              <a:t>Third level</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727353"/>
            <a:ext cx="12192000" cy="121584"/>
          </a:xfrm>
          <a:prstGeom prst="rect">
            <a:avLst/>
          </a:prstGeom>
        </p:spPr>
      </p:pic>
    </p:spTree>
    <p:extLst>
      <p:ext uri="{BB962C8B-B14F-4D97-AF65-F5344CB8AC3E}">
        <p14:creationId xmlns:p14="http://schemas.microsoft.com/office/powerpoint/2010/main" val="2922216452"/>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4A66B-E184-4CB7-8E91-06C7A4E4106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72D0B71-48B8-4F27-8531-715C91C76F9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EA167E-45D9-4ADA-A8F4-23E52A0D1941}"/>
              </a:ext>
            </a:extLst>
          </p:cNvPr>
          <p:cNvSpPr>
            <a:spLocks noGrp="1"/>
          </p:cNvSpPr>
          <p:nvPr>
            <p:ph type="dt" sz="half" idx="10"/>
          </p:nvPr>
        </p:nvSpPr>
        <p:spPr/>
        <p:txBody>
          <a:bodyPr/>
          <a:lstStyle/>
          <a:p>
            <a:fld id="{A03FFB9E-C8D9-41EC-8105-B1C33D8DD2F9}" type="datetimeFigureOut">
              <a:rPr lang="en-US" smtClean="0"/>
              <a:t>7/31/2026</a:t>
            </a:fld>
            <a:endParaRPr lang="en-US"/>
          </a:p>
        </p:txBody>
      </p:sp>
      <p:sp>
        <p:nvSpPr>
          <p:cNvPr id="5" name="Footer Placeholder 4">
            <a:extLst>
              <a:ext uri="{FF2B5EF4-FFF2-40B4-BE49-F238E27FC236}">
                <a16:creationId xmlns:a16="http://schemas.microsoft.com/office/drawing/2014/main" id="{88CA0470-0922-43F4-BEAB-E570082C59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A944AF-932A-454B-8F35-9EBB7A723147}"/>
              </a:ext>
            </a:extLst>
          </p:cNvPr>
          <p:cNvSpPr>
            <a:spLocks noGrp="1"/>
          </p:cNvSpPr>
          <p:nvPr>
            <p:ph type="sldNum" sz="quarter" idx="12"/>
          </p:nvPr>
        </p:nvSpPr>
        <p:spPr/>
        <p:txBody>
          <a:bodyPr/>
          <a:lstStyle/>
          <a:p>
            <a:fld id="{3464BFB7-4478-460E-A8AC-2911BF88BCD5}" type="slidenum">
              <a:rPr lang="en-US" smtClean="0"/>
              <a:t>‹#›</a:t>
            </a:fld>
            <a:endParaRPr lang="en-US"/>
          </a:p>
        </p:txBody>
      </p:sp>
    </p:spTree>
    <p:extLst>
      <p:ext uri="{BB962C8B-B14F-4D97-AF65-F5344CB8AC3E}">
        <p14:creationId xmlns:p14="http://schemas.microsoft.com/office/powerpoint/2010/main" val="208466320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color_background">
    <p:bg>
      <p:bgPr>
        <a:solidFill>
          <a:srgbClr val="0E66AF">
            <a:alpha val="75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3" y="4467098"/>
            <a:ext cx="11059884" cy="1162051"/>
          </a:xfrm>
          <a:prstGeom prst="rect">
            <a:avLst/>
          </a:prstGeom>
        </p:spPr>
        <p:txBody>
          <a:bodyPr anchor="b"/>
          <a:lstStyle>
            <a:lvl1pPr algn="l">
              <a:defRPr sz="3600" b="1" baseline="0">
                <a:solidFill>
                  <a:schemeClr val="bg2"/>
                </a:solidFill>
                <a:effectLst/>
                <a:latin typeface="Calibri" panose="020F0502020204030204" pitchFamily="34" charset="0"/>
              </a:defRPr>
            </a:lvl1pPr>
          </a:lstStyle>
          <a:p>
            <a:endParaRPr lang="en-US"/>
          </a:p>
        </p:txBody>
      </p:sp>
      <p:sp>
        <p:nvSpPr>
          <p:cNvPr id="5" name="Text Placeholder 2"/>
          <p:cNvSpPr>
            <a:spLocks noGrp="1"/>
          </p:cNvSpPr>
          <p:nvPr>
            <p:ph type="body" idx="1"/>
          </p:nvPr>
        </p:nvSpPr>
        <p:spPr>
          <a:xfrm>
            <a:off x="609601" y="5900929"/>
            <a:ext cx="10363200" cy="568325"/>
          </a:xfrm>
          <a:prstGeom prst="rect">
            <a:avLst/>
          </a:prstGeom>
        </p:spPr>
        <p:txBody>
          <a:bodyPr anchor="b"/>
          <a:lstStyle>
            <a:lvl1pPr marL="0" indent="0" algn="l">
              <a:lnSpc>
                <a:spcPts val="2200"/>
              </a:lnSpc>
              <a:buNone/>
              <a:defRPr sz="2000" baseline="0">
                <a:solidFill>
                  <a:schemeClr val="bg2"/>
                </a:solidFill>
                <a:latin typeface="Calibri" panose="020F0502020204030204" pitchFamily="34" charset="0"/>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endParaRPr lang="en-US"/>
          </a:p>
        </p:txBody>
      </p:sp>
    </p:spTree>
    <p:extLst>
      <p:ext uri="{BB962C8B-B14F-4D97-AF65-F5344CB8AC3E}">
        <p14:creationId xmlns:p14="http://schemas.microsoft.com/office/powerpoint/2010/main" val="3505568250"/>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color_background">
    <p:bg>
      <p:bgPr>
        <a:solidFill>
          <a:srgbClr val="E2542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2" y="4467097"/>
            <a:ext cx="11059884" cy="1162051"/>
          </a:xfrm>
          <a:prstGeom prst="rect">
            <a:avLst/>
          </a:prstGeom>
        </p:spPr>
        <p:txBody>
          <a:bodyPr anchor="b"/>
          <a:lstStyle>
            <a:lvl1pPr algn="l">
              <a:defRPr sz="4800" b="1" baseline="0">
                <a:solidFill>
                  <a:schemeClr val="bg2"/>
                </a:solidFill>
                <a:effectLst/>
                <a:latin typeface="Calibri" panose="020F0502020204030204" pitchFamily="34" charset="0"/>
              </a:defRPr>
            </a:lvl1pPr>
          </a:lstStyle>
          <a:p>
            <a:r>
              <a:rPr lang="en-US"/>
              <a:t>Click to edit Master title style</a:t>
            </a:r>
          </a:p>
        </p:txBody>
      </p:sp>
      <p:sp>
        <p:nvSpPr>
          <p:cNvPr id="5" name="Text Placeholder 2"/>
          <p:cNvSpPr>
            <a:spLocks noGrp="1"/>
          </p:cNvSpPr>
          <p:nvPr>
            <p:ph type="body" idx="1"/>
          </p:nvPr>
        </p:nvSpPr>
        <p:spPr>
          <a:xfrm>
            <a:off x="609601" y="5900928"/>
            <a:ext cx="10363200" cy="568325"/>
          </a:xfrm>
          <a:prstGeom prst="rect">
            <a:avLst/>
          </a:prstGeom>
        </p:spPr>
        <p:txBody>
          <a:bodyPr anchor="b"/>
          <a:lstStyle>
            <a:lvl1pPr marL="0" indent="0" algn="l">
              <a:lnSpc>
                <a:spcPts val="2933"/>
              </a:lnSpc>
              <a:buNone/>
              <a:defRPr sz="2667" baseline="0">
                <a:solidFill>
                  <a:schemeClr val="bg2"/>
                </a:solidFill>
                <a:latin typeface="Calibri" panose="020F0502020204030204" pitchFamily="34" charset="0"/>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927399581"/>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cSld name="1_Section Header">
    <p:bg>
      <p:bgPr>
        <a:solidFill>
          <a:srgbClr val="016A70"/>
        </a:solidFill>
        <a:effectLst/>
      </p:bgPr>
    </p:bg>
    <p:spTree>
      <p:nvGrpSpPr>
        <p:cNvPr id="1" name=""/>
        <p:cNvGrpSpPr/>
        <p:nvPr/>
      </p:nvGrpSpPr>
      <p:grpSpPr>
        <a:xfrm>
          <a:off x="0" y="0"/>
          <a:ext cx="0" cy="0"/>
          <a:chOff x="0" y="0"/>
          <a:chExt cx="0" cy="0"/>
        </a:xfrm>
      </p:grpSpPr>
      <p:sp>
        <p:nvSpPr>
          <p:cNvPr id="19" name="Content Placeholder 18">
            <a:extLst>
              <a:ext uri="{FF2B5EF4-FFF2-40B4-BE49-F238E27FC236}">
                <a16:creationId xmlns:a16="http://schemas.microsoft.com/office/drawing/2014/main" id="{585120FC-1B2F-4132-95D7-ED8340727F60}"/>
              </a:ext>
            </a:extLst>
          </p:cNvPr>
          <p:cNvSpPr>
            <a:spLocks noGrp="1"/>
          </p:cNvSpPr>
          <p:nvPr>
            <p:ph sz="quarter" idx="10"/>
          </p:nvPr>
        </p:nvSpPr>
        <p:spPr>
          <a:xfrm>
            <a:off x="576264" y="4097049"/>
            <a:ext cx="11006137" cy="765239"/>
          </a:xfrm>
        </p:spPr>
        <p:txBody>
          <a:bodyPr>
            <a:normAutofit/>
          </a:bodyPr>
          <a:lstStyle>
            <a:lvl1pPr>
              <a:spcAft>
                <a:spcPts val="1200"/>
              </a:spcAft>
              <a:buNone/>
              <a:defRPr sz="4800" b="1">
                <a:solidFill>
                  <a:schemeClr val="bg2"/>
                </a:solidFill>
              </a:defRPr>
            </a:lvl1pPr>
            <a:lvl2pPr marL="290506" indent="-290506">
              <a:spcBef>
                <a:spcPts val="600"/>
              </a:spcBef>
              <a:spcAft>
                <a:spcPts val="600"/>
              </a:spcAft>
              <a:buClr>
                <a:srgbClr val="007D57"/>
              </a:buClr>
              <a:buFont typeface="Wingdings" panose="05000000000000000000" pitchFamily="2" charset="2"/>
              <a:buChar char="§"/>
              <a:defRPr sz="2800"/>
            </a:lvl2pPr>
            <a:lvl3pPr marL="623872" indent="-333366">
              <a:spcBef>
                <a:spcPts val="600"/>
              </a:spcBef>
              <a:spcAft>
                <a:spcPts val="600"/>
              </a:spcAft>
              <a:defRPr sz="2400"/>
            </a:lvl3pPr>
            <a:lvl4pPr marL="914377" indent="-231769">
              <a:spcBef>
                <a:spcPts val="600"/>
              </a:spcBef>
              <a:spcAft>
                <a:spcPts val="600"/>
              </a:spcAft>
              <a:defRPr/>
            </a:lvl4pPr>
          </a:lstStyle>
          <a:p>
            <a:pPr lvl="0"/>
            <a:r>
              <a:rPr lang="en-US"/>
              <a:t>Click to edit Master text styles</a:t>
            </a:r>
          </a:p>
        </p:txBody>
      </p:sp>
      <p:sp>
        <p:nvSpPr>
          <p:cNvPr id="14" name="Text Placeholder 2">
            <a:extLst>
              <a:ext uri="{FF2B5EF4-FFF2-40B4-BE49-F238E27FC236}">
                <a16:creationId xmlns:a16="http://schemas.microsoft.com/office/drawing/2014/main" id="{0B2C569F-847A-440C-95B4-42E6DB2B0E1A}"/>
              </a:ext>
            </a:extLst>
          </p:cNvPr>
          <p:cNvSpPr>
            <a:spLocks noGrp="1"/>
          </p:cNvSpPr>
          <p:nvPr>
            <p:ph type="body" idx="1"/>
          </p:nvPr>
        </p:nvSpPr>
        <p:spPr>
          <a:xfrm>
            <a:off x="576263" y="5161213"/>
            <a:ext cx="7772400" cy="426244"/>
          </a:xfrm>
          <a:prstGeom prst="rect">
            <a:avLst/>
          </a:prstGeom>
        </p:spPr>
        <p:txBody>
          <a:bodyPr anchor="b"/>
          <a:lstStyle>
            <a:lvl1pPr marL="0" indent="0" algn="l">
              <a:lnSpc>
                <a:spcPts val="2200"/>
              </a:lnSpc>
              <a:buNone/>
              <a:defRPr sz="2000" baseline="0">
                <a:solidFill>
                  <a:schemeClr val="bg2"/>
                </a:solidFill>
                <a:latin typeface="Calibri" panose="020F0502020204030204" pitchFamily="34" charset="0"/>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pic>
        <p:nvPicPr>
          <p:cNvPr id="11" name="Picture 10">
            <a:extLst>
              <a:ext uri="{FF2B5EF4-FFF2-40B4-BE49-F238E27FC236}">
                <a16:creationId xmlns:a16="http://schemas.microsoft.com/office/drawing/2014/main" id="{063C47A1-B55E-47DB-A284-30628C81CA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Tree>
    <p:extLst>
      <p:ext uri="{BB962C8B-B14F-4D97-AF65-F5344CB8AC3E}">
        <p14:creationId xmlns:p14="http://schemas.microsoft.com/office/powerpoint/2010/main" val="75086497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cSld name="8_Data Slide (for content heavy tables and charts)">
    <p:spTree>
      <p:nvGrpSpPr>
        <p:cNvPr id="1" name=""/>
        <p:cNvGrpSpPr/>
        <p:nvPr/>
      </p:nvGrpSpPr>
      <p:grpSpPr>
        <a:xfrm>
          <a:off x="0" y="0"/>
          <a:ext cx="0" cy="0"/>
          <a:chOff x="0" y="0"/>
          <a:chExt cx="0" cy="0"/>
        </a:xfrm>
      </p:grpSpPr>
      <p:sp>
        <p:nvSpPr>
          <p:cNvPr id="7" name="Text Placeholder 7"/>
          <p:cNvSpPr>
            <a:spLocks noGrp="1"/>
          </p:cNvSpPr>
          <p:nvPr>
            <p:ph type="body" sz="quarter" idx="10"/>
          </p:nvPr>
        </p:nvSpPr>
        <p:spPr>
          <a:xfrm>
            <a:off x="609600" y="1824284"/>
            <a:ext cx="10972800" cy="4176467"/>
          </a:xfrm>
        </p:spPr>
        <p:txBody>
          <a:bodyPr/>
          <a:lstStyle>
            <a:lvl1pPr marL="457189" indent="-457189">
              <a:lnSpc>
                <a:spcPts val="2933"/>
              </a:lnSpc>
              <a:buClr>
                <a:srgbClr val="E25423"/>
              </a:buClr>
              <a:buFont typeface="Arial" panose="020B0604020202020204" pitchFamily="34" charset="0"/>
              <a:buChar char="•"/>
              <a:defRPr sz="2667" b="0">
                <a:solidFill>
                  <a:srgbClr val="1D1D1D"/>
                </a:solidFill>
              </a:defRPr>
            </a:lvl1pPr>
            <a:lvl2pPr>
              <a:lnSpc>
                <a:spcPts val="2667"/>
              </a:lnSpc>
              <a:buClr>
                <a:srgbClr val="E25423"/>
              </a:buClr>
              <a:defRPr sz="2667">
                <a:solidFill>
                  <a:srgbClr val="1D1D1D"/>
                </a:solidFill>
              </a:defRPr>
            </a:lvl2pPr>
            <a:lvl3pPr>
              <a:lnSpc>
                <a:spcPts val="2667"/>
              </a:lnSpc>
              <a:buClr>
                <a:srgbClr val="5A5A5A"/>
              </a:buClr>
              <a:defRPr sz="2667">
                <a:solidFill>
                  <a:srgbClr val="1D1D1D"/>
                </a:solidFill>
              </a:defRPr>
            </a:lvl3pPr>
            <a:lvl4pPr>
              <a:defRPr sz="2667">
                <a:solidFill>
                  <a:srgbClr val="1D1D1D"/>
                </a:solidFill>
              </a:defRPr>
            </a:lvl4pPr>
            <a:lvl5pPr>
              <a:defRPr sz="26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itle 1">
            <a:extLst>
              <a:ext uri="{FF2B5EF4-FFF2-40B4-BE49-F238E27FC236}">
                <a16:creationId xmlns:a16="http://schemas.microsoft.com/office/drawing/2014/main" id="{0E7F2F02-184C-4505-8466-02885693FE6C}"/>
              </a:ext>
            </a:extLst>
          </p:cNvPr>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spTree>
    <p:extLst>
      <p:ext uri="{BB962C8B-B14F-4D97-AF65-F5344CB8AC3E}">
        <p14:creationId xmlns:p14="http://schemas.microsoft.com/office/powerpoint/2010/main" val="1953827101"/>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9_Data Slide (for content heavy tables and charts)">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itle 1">
            <a:extLst>
              <a:ext uri="{FF2B5EF4-FFF2-40B4-BE49-F238E27FC236}">
                <a16:creationId xmlns:a16="http://schemas.microsoft.com/office/drawing/2014/main" id="{0E7F2F02-184C-4505-8466-02885693FE6C}"/>
              </a:ext>
            </a:extLst>
          </p:cNvPr>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sp>
        <p:nvSpPr>
          <p:cNvPr id="6" name="Content Placeholder 18">
            <a:extLst>
              <a:ext uri="{FF2B5EF4-FFF2-40B4-BE49-F238E27FC236}">
                <a16:creationId xmlns:a16="http://schemas.microsoft.com/office/drawing/2014/main" id="{2B740530-9FB4-416D-81D1-709E1379603A}"/>
              </a:ext>
            </a:extLst>
          </p:cNvPr>
          <p:cNvSpPr>
            <a:spLocks noGrp="1"/>
          </p:cNvSpPr>
          <p:nvPr>
            <p:ph sz="quarter" idx="11"/>
          </p:nvPr>
        </p:nvSpPr>
        <p:spPr>
          <a:xfrm>
            <a:off x="609600" y="1824284"/>
            <a:ext cx="10972800" cy="4176467"/>
          </a:xfrm>
        </p:spPr>
        <p:txBody>
          <a:bodyPr/>
          <a:lstStyle>
            <a:lvl1pPr marL="376757" indent="-376757">
              <a:spcAft>
                <a:spcPts val="800"/>
              </a:spcAft>
              <a:buFont typeface="Arial" panose="020B0604020202020204" pitchFamily="34" charset="0"/>
              <a:buChar char="•"/>
              <a:defRPr sz="2667" b="0">
                <a:solidFill>
                  <a:srgbClr val="000000"/>
                </a:solidFill>
              </a:defRPr>
            </a:lvl1pPr>
            <a:lvl2pPr marL="764098" indent="-309026">
              <a:spcBef>
                <a:spcPct val="0"/>
              </a:spcBef>
              <a:spcAft>
                <a:spcPts val="800"/>
              </a:spcAft>
              <a:buClr>
                <a:srgbClr val="E25423"/>
              </a:buClr>
              <a:buFont typeface="Arial" panose="020B0604020202020204" pitchFamily="34" charset="0"/>
              <a:buChar char="‒"/>
              <a:defRPr sz="2667"/>
            </a:lvl2pPr>
            <a:lvl3pPr marL="831830" indent="-444489">
              <a:spcBef>
                <a:spcPts val="800"/>
              </a:spcBef>
              <a:spcAft>
                <a:spcPts val="800"/>
              </a:spcAft>
              <a:buClr>
                <a:srgbClr val="692145"/>
              </a:buClr>
              <a:defRPr sz="3200"/>
            </a:lvl3pPr>
            <a:lvl4pPr marL="1219170" indent="-309026">
              <a:spcBef>
                <a:spcPct val="0"/>
              </a:spcBef>
              <a:spcAft>
                <a:spcPct val="0"/>
              </a:spcAft>
              <a:buClr>
                <a:schemeClr val="bg2">
                  <a:lumMod val="50000"/>
                </a:schemeClr>
              </a:buClr>
              <a:buFont typeface="Arial" panose="020B0604020202020204" pitchFamily="34" charset="0"/>
              <a:buChar char="•"/>
              <a:defRPr/>
            </a:lvl4pPr>
            <a:lvl5pPr marL="1674242" indent="-300559">
              <a:spcBef>
                <a:spcPct val="0"/>
              </a:spcBef>
              <a:buClr>
                <a:schemeClr val="bg2">
                  <a:lumMod val="50000"/>
                </a:schemeClr>
              </a:buClr>
              <a:buFont typeface="Arial" panose="020B0604020202020204" pitchFamily="34" charset="0"/>
              <a:buChar char="–"/>
              <a:defRPr/>
            </a:lvl5pPr>
            <a:lvl6pPr marL="2137780" indent="-309026">
              <a:buClr>
                <a:schemeClr val="bg2">
                  <a:lumMod val="50000"/>
                </a:schemeClr>
              </a:buClr>
              <a:buFont typeface="Arial" panose="020B0604020202020204" pitchFamily="34" charset="0"/>
              <a:buChar char="»"/>
              <a:defRPr>
                <a:solidFill>
                  <a:srgbClr val="000000"/>
                </a:solidFill>
                <a:latin typeface="Calibri" panose="020F0502020204030204" pitchFamily="34" charset="0"/>
                <a:cs typeface="Calibri" panose="020F0502020204030204" pitchFamily="34" charset="0"/>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12421129"/>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4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ext Placeholder 4">
            <a:extLst>
              <a:ext uri="{FF2B5EF4-FFF2-40B4-BE49-F238E27FC236}">
                <a16:creationId xmlns:a16="http://schemas.microsoft.com/office/drawing/2014/main" id="{AB8BFD30-ED28-4470-96F2-C90951794F6C}"/>
              </a:ext>
            </a:extLst>
          </p:cNvPr>
          <p:cNvSpPr>
            <a:spLocks noGrp="1"/>
          </p:cNvSpPr>
          <p:nvPr>
            <p:ph type="body" sz="quarter" idx="10"/>
          </p:nvPr>
        </p:nvSpPr>
        <p:spPr>
          <a:xfrm>
            <a:off x="609601" y="1811867"/>
            <a:ext cx="5185833" cy="4421717"/>
          </a:xfrm>
        </p:spPr>
        <p:txBody>
          <a:bodyPr/>
          <a:lstStyle>
            <a:lvl1pPr marL="457189" indent="-457189">
              <a:buClr>
                <a:srgbClr val="E25423"/>
              </a:buClr>
              <a:buFont typeface="Arial" panose="020B0604020202020204" pitchFamily="34" charset="0"/>
              <a:buChar char="•"/>
              <a:defRPr sz="2667" b="1">
                <a:solidFill>
                  <a:srgbClr val="1D1D1D"/>
                </a:solidFill>
              </a:defRPr>
            </a:lvl1pPr>
            <a:lvl2pPr marL="990575" indent="-380990">
              <a:buClr>
                <a:srgbClr val="E25423"/>
              </a:buClr>
              <a:buFont typeface="Calibri" panose="020F0502020204030204" pitchFamily="34" charset="0"/>
              <a:buChar char="⁻"/>
              <a:defRPr sz="2400">
                <a:solidFill>
                  <a:srgbClr val="1D1D1D"/>
                </a:solidFill>
              </a:defRPr>
            </a:lvl2pPr>
            <a:lvl3pPr>
              <a:defRPr sz="2133">
                <a:solidFill>
                  <a:srgbClr val="1D1D1D"/>
                </a:solidFill>
              </a:defRPr>
            </a:lvl3pPr>
            <a:lvl4pPr>
              <a:defRPr sz="1867">
                <a:solidFill>
                  <a:srgbClr val="1D1D1D"/>
                </a:solidFill>
              </a:defRPr>
            </a:lvl4pPr>
            <a:lvl5pPr>
              <a:defRPr sz="18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9308A1BA-F127-444C-8EEB-78BB410C70A7}"/>
              </a:ext>
            </a:extLst>
          </p:cNvPr>
          <p:cNvSpPr>
            <a:spLocks noGrp="1"/>
          </p:cNvSpPr>
          <p:nvPr>
            <p:ph type="body" sz="quarter" idx="11"/>
          </p:nvPr>
        </p:nvSpPr>
        <p:spPr>
          <a:xfrm>
            <a:off x="6396568" y="1811867"/>
            <a:ext cx="5185833" cy="4421717"/>
          </a:xfrm>
        </p:spPr>
        <p:txBody>
          <a:bodyPr/>
          <a:lstStyle>
            <a:lvl1pPr marL="457189" indent="-457189">
              <a:buClr>
                <a:srgbClr val="E25423"/>
              </a:buClr>
              <a:buFont typeface="Arial" panose="020B0604020202020204" pitchFamily="34" charset="0"/>
              <a:buChar char="•"/>
              <a:defRPr sz="2667" b="1">
                <a:solidFill>
                  <a:srgbClr val="1D1D1D"/>
                </a:solidFill>
              </a:defRPr>
            </a:lvl1pPr>
            <a:lvl2pPr marL="990575" indent="-380990">
              <a:buClr>
                <a:srgbClr val="E25423"/>
              </a:buClr>
              <a:buFont typeface="Calibri" panose="020F0502020204030204" pitchFamily="34" charset="0"/>
              <a:buChar char="⁻"/>
              <a:defRPr sz="2400">
                <a:solidFill>
                  <a:srgbClr val="1D1D1D"/>
                </a:solidFill>
              </a:defRPr>
            </a:lvl2pPr>
            <a:lvl3pPr>
              <a:defRPr sz="2133">
                <a:solidFill>
                  <a:srgbClr val="1D1D1D"/>
                </a:solidFill>
              </a:defRPr>
            </a:lvl3pPr>
            <a:lvl4pPr>
              <a:defRPr sz="1867">
                <a:solidFill>
                  <a:srgbClr val="1D1D1D"/>
                </a:solidFill>
              </a:defRPr>
            </a:lvl4pPr>
            <a:lvl5pPr>
              <a:defRPr sz="18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76087280"/>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cSld name="5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ext Placeholder 4">
            <a:extLst>
              <a:ext uri="{FF2B5EF4-FFF2-40B4-BE49-F238E27FC236}">
                <a16:creationId xmlns:a16="http://schemas.microsoft.com/office/drawing/2014/main" id="{AB8BFD30-ED28-4470-96F2-C90951794F6C}"/>
              </a:ext>
            </a:extLst>
          </p:cNvPr>
          <p:cNvSpPr>
            <a:spLocks noGrp="1"/>
          </p:cNvSpPr>
          <p:nvPr>
            <p:ph type="body" sz="quarter" idx="10"/>
          </p:nvPr>
        </p:nvSpPr>
        <p:spPr>
          <a:xfrm>
            <a:off x="609601" y="1811867"/>
            <a:ext cx="5185833" cy="4421717"/>
          </a:xfrm>
        </p:spPr>
        <p:txBody>
          <a:bodyPr/>
          <a:lstStyle>
            <a:lvl1pPr marL="457189" indent="-457189">
              <a:buClr>
                <a:srgbClr val="E25423"/>
              </a:buClr>
              <a:buFont typeface="Arial" panose="020B0604020202020204" pitchFamily="34" charset="0"/>
              <a:buChar char="•"/>
              <a:defRPr sz="2667" b="1">
                <a:solidFill>
                  <a:srgbClr val="1D1D1D"/>
                </a:solidFill>
              </a:defRPr>
            </a:lvl1pPr>
            <a:lvl2pPr marL="990575" indent="-380990">
              <a:buClr>
                <a:srgbClr val="E25423"/>
              </a:buClr>
              <a:buFont typeface="Calibri" panose="020F0502020204030204" pitchFamily="34" charset="0"/>
              <a:buChar char="⁻"/>
              <a:defRPr sz="2400">
                <a:solidFill>
                  <a:srgbClr val="1D1D1D"/>
                </a:solidFill>
              </a:defRPr>
            </a:lvl2pPr>
            <a:lvl3pPr>
              <a:defRPr sz="2133">
                <a:solidFill>
                  <a:srgbClr val="1D1D1D"/>
                </a:solidFill>
              </a:defRPr>
            </a:lvl3pPr>
            <a:lvl4pPr>
              <a:defRPr sz="1867">
                <a:solidFill>
                  <a:srgbClr val="1D1D1D"/>
                </a:solidFill>
              </a:defRPr>
            </a:lvl4pPr>
            <a:lvl5pPr>
              <a:defRPr sz="18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18">
            <a:extLst>
              <a:ext uri="{FF2B5EF4-FFF2-40B4-BE49-F238E27FC236}">
                <a16:creationId xmlns:a16="http://schemas.microsoft.com/office/drawing/2014/main" id="{C7C7B02A-16A0-4F02-8665-3ADC835153D8}"/>
              </a:ext>
            </a:extLst>
          </p:cNvPr>
          <p:cNvSpPr>
            <a:spLocks noGrp="1"/>
          </p:cNvSpPr>
          <p:nvPr>
            <p:ph sz="quarter" idx="1" hasCustomPrompt="1"/>
          </p:nvPr>
        </p:nvSpPr>
        <p:spPr>
          <a:xfrm>
            <a:off x="6096000" y="1811867"/>
            <a:ext cx="5486400" cy="4421717"/>
          </a:xfrm>
        </p:spPr>
        <p:txBody>
          <a:bodyPr/>
          <a:lstStyle>
            <a:lvl1pPr>
              <a:spcAft>
                <a:spcPts val="1600"/>
              </a:spcAft>
              <a:buNone/>
              <a:defRPr sz="2667" b="1">
                <a:solidFill>
                  <a:srgbClr val="000000"/>
                </a:solidFill>
              </a:defRPr>
            </a:lvl1pPr>
            <a:lvl2pPr marL="387341" indent="-387341">
              <a:spcBef>
                <a:spcPts val="800"/>
              </a:spcBef>
              <a:spcAft>
                <a:spcPts val="800"/>
              </a:spcAft>
              <a:buClr>
                <a:srgbClr val="9B4E9E"/>
              </a:buClr>
              <a:buFont typeface="Wingdings" panose="05000000000000000000" pitchFamily="2" charset="2"/>
              <a:buChar char="§"/>
              <a:defRPr sz="3733"/>
            </a:lvl2pPr>
            <a:lvl3pPr marL="831830" indent="-444489">
              <a:spcBef>
                <a:spcPts val="800"/>
              </a:spcBef>
              <a:spcAft>
                <a:spcPts val="800"/>
              </a:spcAft>
              <a:buClr>
                <a:srgbClr val="692145"/>
              </a:buClr>
              <a:defRPr sz="3200"/>
            </a:lvl3pPr>
            <a:lvl4pPr marL="1219170" indent="-309026">
              <a:spcBef>
                <a:spcPts val="800"/>
              </a:spcBef>
              <a:spcAft>
                <a:spcPts val="800"/>
              </a:spcAft>
              <a:defRPr/>
            </a:lvl4pPr>
          </a:lstStyle>
          <a:p>
            <a:pPr lvl="0"/>
            <a:r>
              <a:rPr lang="en-US"/>
              <a:t>Object</a:t>
            </a:r>
          </a:p>
        </p:txBody>
      </p:sp>
    </p:spTree>
    <p:extLst>
      <p:ext uri="{BB962C8B-B14F-4D97-AF65-F5344CB8AC3E}">
        <p14:creationId xmlns:p14="http://schemas.microsoft.com/office/powerpoint/2010/main" val="3118491604"/>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cSld name="CLOSING_OD">
    <p:spTree>
      <p:nvGrpSpPr>
        <p:cNvPr id="1" name=""/>
        <p:cNvGrpSpPr/>
        <p:nvPr/>
      </p:nvGrpSpPr>
      <p:grpSpPr>
        <a:xfrm>
          <a:off x="0" y="0"/>
          <a:ext cx="0" cy="0"/>
          <a:chOff x="0" y="0"/>
          <a:chExt cx="0" cy="0"/>
        </a:xfrm>
      </p:grpSpPr>
      <p:sp>
        <p:nvSpPr>
          <p:cNvPr id="3" name="TextBox 2"/>
          <p:cNvSpPr txBox="1"/>
          <p:nvPr/>
        </p:nvSpPr>
        <p:spPr>
          <a:xfrm>
            <a:off x="169625" y="3662433"/>
            <a:ext cx="8852455" cy="2042160"/>
          </a:xfrm>
          <a:prstGeom prst="rect">
            <a:avLst/>
          </a:prstGeom>
          <a:noFill/>
        </p:spPr>
        <p:txBody>
          <a:bodyPr wrap="square" rtlCol="0">
            <a:spAutoFit/>
          </a:bodyPr>
          <a:lstStyle/>
          <a:p>
            <a:r>
              <a:rPr lang="fr-FR" sz="1600" b="0" i="0" u="none" strike="noStrike" cap="none" baseline="0">
                <a:solidFill>
                  <a:srgbClr val="005DAB"/>
                </a:solidFill>
                <a:effectLst/>
                <a:uFill>
                  <a:solidFill>
                    <a:prstClr val="black">
                      <a:alpha val="0"/>
                    </a:prstClr>
                  </a:solidFill>
                </a:uFill>
                <a:latin typeface="Calibri"/>
                <a:ea typeface="Calibri"/>
                <a:cs typeface="Calibri"/>
              </a:rPr>
              <a:t>Pour en savoir plus, contactez les CDC au</a:t>
            </a:r>
            <a:br>
              <a:rPr sz="1600"/>
            </a:br>
            <a:r>
              <a:rPr lang="fr-FR" sz="1600" b="0" i="0" u="none" strike="noStrike" cap="none" baseline="0">
                <a:solidFill>
                  <a:srgbClr val="005DAB"/>
                </a:solidFill>
                <a:effectLst/>
                <a:uFill>
                  <a:solidFill>
                    <a:prstClr val="black">
                      <a:alpha val="0"/>
                    </a:prstClr>
                  </a:solidFill>
                </a:uFill>
                <a:latin typeface="Calibri"/>
                <a:ea typeface="Calibri"/>
                <a:cs typeface="Calibri"/>
              </a:rPr>
              <a:t>1-800-CDC-INFO (232-4636)</a:t>
            </a:r>
            <a:br>
              <a:rPr sz="1600"/>
            </a:br>
            <a:r>
              <a:rPr lang="fr-FR" sz="1600" b="0" i="0" u="none" strike="noStrike" cap="none" baseline="0">
                <a:solidFill>
                  <a:srgbClr val="005DAB"/>
                </a:solidFill>
                <a:effectLst/>
                <a:uFill>
                  <a:solidFill>
                    <a:prstClr val="black">
                      <a:alpha val="0"/>
                    </a:prstClr>
                  </a:solidFill>
                </a:uFill>
                <a:latin typeface="Calibri"/>
                <a:ea typeface="Calibri"/>
                <a:cs typeface="Calibri"/>
              </a:rPr>
              <a:t>TTY : 1-888-232-6348    www.cdc.gov</a:t>
            </a:r>
            <a:br>
              <a:rPr sz="1600"/>
            </a:br>
            <a:br>
              <a:rPr sz="1600"/>
            </a:br>
            <a:br>
              <a:rPr sz="1600"/>
            </a:br>
            <a:r>
              <a:rPr lang="fr-FR" sz="1600" b="0" i="0" u="none" strike="noStrike" cap="none" baseline="0">
                <a:solidFill>
                  <a:srgbClr val="005DAB"/>
                </a:solidFill>
                <a:effectLst/>
                <a:uFill>
                  <a:solidFill>
                    <a:prstClr val="black">
                      <a:alpha val="0"/>
                    </a:prstClr>
                  </a:solidFill>
                </a:uFill>
                <a:latin typeface="Calibri"/>
                <a:ea typeface="Calibri"/>
                <a:cs typeface="Calibri"/>
              </a:rPr>
              <a:t>Les résultats et les conclusions présentés dans ce rapport sont ceux des auteurs et ne sont pas nécessairement représentatifs de la position officielle de Centers for Disease Control and Prevention (Centres pour le contrôle et la prévention des maladies).</a:t>
            </a:r>
          </a:p>
        </p:txBody>
      </p:sp>
      <p:pic>
        <p:nvPicPr>
          <p:cNvPr id="2" name="Picture 1" descr="Logos of the U.S. Department of Health and Human Services and the Centers for Disease control and Prevention" title="logo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4176"/>
            <a:ext cx="12192000" cy="1183824"/>
          </a:xfrm>
          <a:prstGeom prst="rect">
            <a:avLst/>
          </a:prstGeom>
        </p:spPr>
      </p:pic>
    </p:spTree>
    <p:extLst>
      <p:ext uri="{BB962C8B-B14F-4D97-AF65-F5344CB8AC3E}">
        <p14:creationId xmlns:p14="http://schemas.microsoft.com/office/powerpoint/2010/main" val="1775690550"/>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30437-A0B2-4E23-A3A5-5F0A7421E3A9}"/>
              </a:ext>
            </a:extLst>
          </p:cNvPr>
          <p:cNvSpPr>
            <a:spLocks noGrp="1"/>
          </p:cNvSpPr>
          <p:nvPr>
            <p:ph type="title"/>
          </p:nvPr>
        </p:nvSpPr>
        <p:spPr>
          <a:xfrm>
            <a:off x="481263" y="365127"/>
            <a:ext cx="10258927"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1441BC84-AB05-47A7-BBF0-F4B453115707}"/>
              </a:ext>
            </a:extLst>
          </p:cNvPr>
          <p:cNvSpPr>
            <a:spLocks noGrp="1"/>
          </p:cNvSpPr>
          <p:nvPr>
            <p:ph type="dt" idx="10"/>
          </p:nvPr>
        </p:nvSpPr>
        <p:spPr>
          <a:xfrm>
            <a:off x="176464" y="6347999"/>
            <a:ext cx="2743200" cy="365125"/>
          </a:xfrm>
        </p:spPr>
        <p:txBody>
          <a:bodyPr/>
          <a:lstStyle/>
          <a:p>
            <a:r>
              <a:rPr lang="en-US"/>
              <a:t>Version: November 2022</a:t>
            </a:r>
          </a:p>
        </p:txBody>
      </p:sp>
      <p:sp>
        <p:nvSpPr>
          <p:cNvPr id="5" name="Slide Number Placeholder 4">
            <a:extLst>
              <a:ext uri="{FF2B5EF4-FFF2-40B4-BE49-F238E27FC236}">
                <a16:creationId xmlns:a16="http://schemas.microsoft.com/office/drawing/2014/main" id="{4BEB0D59-3E67-4A22-B197-7268A52C792D}"/>
              </a:ext>
            </a:extLst>
          </p:cNvPr>
          <p:cNvSpPr>
            <a:spLocks noGrp="1"/>
          </p:cNvSpPr>
          <p:nvPr>
            <p:ph type="sldNum" idx="12"/>
          </p:nvPr>
        </p:nvSpPr>
        <p:spPr>
          <a:xfrm>
            <a:off x="9188115" y="6347999"/>
            <a:ext cx="2743200" cy="365125"/>
          </a:xfrm>
        </p:spPr>
        <p:txBody>
          <a:bodyPr/>
          <a:lstStyle/>
          <a:p>
            <a:pPr marL="0" lvl="0" indent="0" algn="r" rtl="0">
              <a:spcBef>
                <a:spcPct val="0"/>
              </a:spcBef>
              <a:spcAft>
                <a:spcPct val="0"/>
              </a:spcAft>
              <a:buNone/>
            </a:pPr>
            <a:fld id="{00000000-1234-1234-1234-123412341234}" type="slidenum">
              <a:rPr lang="en-US" smtClean="0"/>
              <a:t>‹#›</a:t>
            </a:fld>
            <a:endParaRPr lang="en-US"/>
          </a:p>
        </p:txBody>
      </p:sp>
      <p:sp>
        <p:nvSpPr>
          <p:cNvPr id="6" name="Google Shape;57;p27">
            <a:extLst>
              <a:ext uri="{FF2B5EF4-FFF2-40B4-BE49-F238E27FC236}">
                <a16:creationId xmlns:a16="http://schemas.microsoft.com/office/drawing/2014/main" id="{72E8AD0A-9B85-474B-BE96-57B07EA7E753}"/>
              </a:ext>
            </a:extLst>
          </p:cNvPr>
          <p:cNvSpPr txBox="1">
            <a:spLocks noGrp="1"/>
          </p:cNvSpPr>
          <p:nvPr>
            <p:ph type="body" idx="1"/>
          </p:nvPr>
        </p:nvSpPr>
        <p:spPr>
          <a:xfrm>
            <a:off x="481264" y="1825625"/>
            <a:ext cx="11069052"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813"/>
              </a:spcBef>
              <a:spcAft>
                <a:spcPct val="0"/>
              </a:spcAft>
              <a:buClr>
                <a:schemeClr val="dk1"/>
              </a:buClr>
              <a:buSzPts val="1800"/>
              <a:buChar char="•"/>
              <a:defRPr/>
            </a:lvl1pPr>
            <a:lvl2pPr marL="914400" lvl="1" indent="-342900" algn="l">
              <a:lnSpc>
                <a:spcPct val="90000"/>
              </a:lnSpc>
              <a:spcBef>
                <a:spcPts val="406"/>
              </a:spcBef>
              <a:spcAft>
                <a:spcPct val="0"/>
              </a:spcAft>
              <a:buClr>
                <a:schemeClr val="dk1"/>
              </a:buClr>
              <a:buSzPts val="1800"/>
              <a:buChar char="•"/>
              <a:defRPr/>
            </a:lvl2pPr>
            <a:lvl3pPr marL="1371600" lvl="2" indent="-342900" algn="l">
              <a:lnSpc>
                <a:spcPct val="90000"/>
              </a:lnSpc>
              <a:spcBef>
                <a:spcPts val="406"/>
              </a:spcBef>
              <a:spcAft>
                <a:spcPct val="0"/>
              </a:spcAft>
              <a:buClr>
                <a:schemeClr val="dk1"/>
              </a:buClr>
              <a:buSzPts val="1800"/>
              <a:buChar char="•"/>
              <a:defRPr/>
            </a:lvl3pPr>
            <a:lvl4pPr marL="1828800" lvl="3" indent="-342900" algn="l">
              <a:lnSpc>
                <a:spcPct val="90000"/>
              </a:lnSpc>
              <a:spcBef>
                <a:spcPts val="406"/>
              </a:spcBef>
              <a:spcAft>
                <a:spcPct val="0"/>
              </a:spcAft>
              <a:buClr>
                <a:schemeClr val="dk1"/>
              </a:buClr>
              <a:buSzPts val="1800"/>
              <a:buChar char="•"/>
              <a:defRPr/>
            </a:lvl4pPr>
            <a:lvl5pPr marL="2286000" lvl="4" indent="-342900" algn="l">
              <a:lnSpc>
                <a:spcPct val="90000"/>
              </a:lnSpc>
              <a:spcBef>
                <a:spcPts val="406"/>
              </a:spcBef>
              <a:spcAft>
                <a:spcPct val="0"/>
              </a:spcAft>
              <a:buClr>
                <a:schemeClr val="dk1"/>
              </a:buClr>
              <a:buSzPts val="1800"/>
              <a:buChar char="•"/>
              <a:defRPr/>
            </a:lvl5pPr>
            <a:lvl6pPr marL="2743200" lvl="5" indent="-342900" algn="l">
              <a:lnSpc>
                <a:spcPct val="90000"/>
              </a:lnSpc>
              <a:spcBef>
                <a:spcPts val="406"/>
              </a:spcBef>
              <a:spcAft>
                <a:spcPct val="0"/>
              </a:spcAft>
              <a:buClr>
                <a:schemeClr val="dk1"/>
              </a:buClr>
              <a:buSzPts val="1800"/>
              <a:buChar char="•"/>
              <a:defRPr/>
            </a:lvl6pPr>
            <a:lvl7pPr marL="3200400" lvl="6" indent="-342900" algn="l">
              <a:lnSpc>
                <a:spcPct val="90000"/>
              </a:lnSpc>
              <a:spcBef>
                <a:spcPts val="406"/>
              </a:spcBef>
              <a:spcAft>
                <a:spcPct val="0"/>
              </a:spcAft>
              <a:buClr>
                <a:schemeClr val="dk1"/>
              </a:buClr>
              <a:buSzPts val="1800"/>
              <a:buChar char="•"/>
              <a:defRPr/>
            </a:lvl7pPr>
            <a:lvl8pPr marL="3657600" lvl="7" indent="-342900" algn="l">
              <a:lnSpc>
                <a:spcPct val="90000"/>
              </a:lnSpc>
              <a:spcBef>
                <a:spcPts val="406"/>
              </a:spcBef>
              <a:spcAft>
                <a:spcPct val="0"/>
              </a:spcAft>
              <a:buClr>
                <a:schemeClr val="dk1"/>
              </a:buClr>
              <a:buSzPts val="1800"/>
              <a:buChar char="•"/>
              <a:defRPr/>
            </a:lvl8pPr>
            <a:lvl9pPr marL="4114800" lvl="8" indent="-342900" algn="l">
              <a:lnSpc>
                <a:spcPct val="90000"/>
              </a:lnSpc>
              <a:spcBef>
                <a:spcPts val="406"/>
              </a:spcBef>
              <a:spcAft>
                <a:spcPct val="0"/>
              </a:spcAft>
              <a:buClr>
                <a:schemeClr val="dk1"/>
              </a:buClr>
              <a:buSzPts val="1800"/>
              <a:buChar char="•"/>
              <a:defRPr/>
            </a:lvl9pPr>
          </a:lstStyle>
          <a:p>
            <a:endParaRPr/>
          </a:p>
        </p:txBody>
      </p:sp>
    </p:spTree>
    <p:extLst>
      <p:ext uri="{BB962C8B-B14F-4D97-AF65-F5344CB8AC3E}">
        <p14:creationId xmlns:p14="http://schemas.microsoft.com/office/powerpoint/2010/main" val="942138837"/>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027" name="Text Placeholder 2"/>
          <p:cNvSpPr>
            <a:spLocks noGrp="1"/>
          </p:cNvSpPr>
          <p:nvPr>
            <p:ph type="body" idx="1"/>
          </p:nvPr>
        </p:nvSpPr>
        <p:spPr bwMode="auto">
          <a:xfrm>
            <a:off x="838200" y="1826684"/>
            <a:ext cx="10515600" cy="4349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455882820"/>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673" r:id="rId9"/>
    <p:sldLayoutId id="2147483674" r:id="rId10"/>
    <p:sldLayoutId id="2147483700" r:id="rId11"/>
    <p:sldLayoutId id="2147483701" r:id="rId12"/>
    <p:sldLayoutId id="2147483675" r:id="rId13"/>
  </p:sldLayoutIdLst>
  <p:transition>
    <p:fade/>
  </p:transition>
  <p:txStyles>
    <p:titleStyle>
      <a:lvl1pPr algn="ctr" rtl="0" eaLnBrk="1" fontAlgn="base" hangingPunct="1">
        <a:spcBef>
          <a:spcPct val="0"/>
        </a:spcBef>
        <a:spcAft>
          <a:spcPct val="0"/>
        </a:spcAft>
        <a:defRPr sz="5867" kern="1200">
          <a:solidFill>
            <a:schemeClr val="tx1"/>
          </a:solidFill>
          <a:latin typeface="+mj-lt"/>
          <a:ea typeface="+mj-ea"/>
          <a:cs typeface="+mj-cs"/>
        </a:defRPr>
      </a:lvl1pPr>
      <a:lvl2pPr algn="ctr" rtl="0" eaLnBrk="1" fontAlgn="base" hangingPunct="1">
        <a:spcBef>
          <a:spcPct val="0"/>
        </a:spcBef>
        <a:spcAft>
          <a:spcPct val="0"/>
        </a:spcAft>
        <a:defRPr sz="5867">
          <a:solidFill>
            <a:schemeClr val="tx1"/>
          </a:solidFill>
          <a:latin typeface="Myriad Web Pro" panose="020B0503030403020204" pitchFamily="34" charset="0"/>
        </a:defRPr>
      </a:lvl2pPr>
      <a:lvl3pPr algn="ctr" rtl="0" eaLnBrk="1" fontAlgn="base" hangingPunct="1">
        <a:spcBef>
          <a:spcPct val="0"/>
        </a:spcBef>
        <a:spcAft>
          <a:spcPct val="0"/>
        </a:spcAft>
        <a:defRPr sz="5867">
          <a:solidFill>
            <a:schemeClr val="tx1"/>
          </a:solidFill>
          <a:latin typeface="Myriad Web Pro" panose="020B0503030403020204" pitchFamily="34" charset="0"/>
        </a:defRPr>
      </a:lvl3pPr>
      <a:lvl4pPr algn="ctr" rtl="0" eaLnBrk="1" fontAlgn="base" hangingPunct="1">
        <a:spcBef>
          <a:spcPct val="0"/>
        </a:spcBef>
        <a:spcAft>
          <a:spcPct val="0"/>
        </a:spcAft>
        <a:defRPr sz="5867">
          <a:solidFill>
            <a:schemeClr val="tx1"/>
          </a:solidFill>
          <a:latin typeface="Myriad Web Pro" panose="020B0503030403020204" pitchFamily="34" charset="0"/>
        </a:defRPr>
      </a:lvl4pPr>
      <a:lvl5pPr algn="ctr" rtl="0" eaLnBrk="1" fontAlgn="base" hangingPunct="1">
        <a:spcBef>
          <a:spcPct val="0"/>
        </a:spcBef>
        <a:spcAft>
          <a:spcPct val="0"/>
        </a:spcAft>
        <a:defRPr sz="5867">
          <a:solidFill>
            <a:schemeClr val="tx1"/>
          </a:solidFill>
          <a:latin typeface="Myriad Web Pro" panose="020B0503030403020204" pitchFamily="34" charset="0"/>
        </a:defRPr>
      </a:lvl5pPr>
      <a:lvl6pPr marL="609585" algn="ctr" rtl="0" eaLnBrk="1" fontAlgn="base" hangingPunct="1">
        <a:spcBef>
          <a:spcPct val="0"/>
        </a:spcBef>
        <a:spcAft>
          <a:spcPct val="0"/>
        </a:spcAft>
        <a:defRPr sz="5867">
          <a:solidFill>
            <a:schemeClr val="tx1"/>
          </a:solidFill>
          <a:latin typeface="Myriad Web Pro" panose="020B0503030403020204" pitchFamily="34" charset="0"/>
        </a:defRPr>
      </a:lvl6pPr>
      <a:lvl7pPr marL="1219170" algn="ctr" rtl="0" eaLnBrk="1" fontAlgn="base" hangingPunct="1">
        <a:spcBef>
          <a:spcPct val="0"/>
        </a:spcBef>
        <a:spcAft>
          <a:spcPct val="0"/>
        </a:spcAft>
        <a:defRPr sz="5867">
          <a:solidFill>
            <a:schemeClr val="tx1"/>
          </a:solidFill>
          <a:latin typeface="Myriad Web Pro" panose="020B0503030403020204" pitchFamily="34" charset="0"/>
        </a:defRPr>
      </a:lvl7pPr>
      <a:lvl8pPr marL="1828754" algn="ctr" rtl="0" eaLnBrk="1" fontAlgn="base" hangingPunct="1">
        <a:spcBef>
          <a:spcPct val="0"/>
        </a:spcBef>
        <a:spcAft>
          <a:spcPct val="0"/>
        </a:spcAft>
        <a:defRPr sz="5867">
          <a:solidFill>
            <a:schemeClr val="tx1"/>
          </a:solidFill>
          <a:latin typeface="Myriad Web Pro" panose="020B0503030403020204" pitchFamily="34" charset="0"/>
        </a:defRPr>
      </a:lvl8pPr>
      <a:lvl9pPr marL="2438339" algn="ctr" rtl="0" eaLnBrk="1" fontAlgn="base" hangingPunct="1">
        <a:spcBef>
          <a:spcPct val="0"/>
        </a:spcBef>
        <a:spcAft>
          <a:spcPct val="0"/>
        </a:spcAft>
        <a:defRPr sz="5867">
          <a:solidFill>
            <a:schemeClr val="tx1"/>
          </a:solidFill>
          <a:latin typeface="Myriad Web Pro" panose="020B0503030403020204" pitchFamily="34" charset="0"/>
        </a:defRPr>
      </a:lvl9pPr>
    </p:titleStyle>
    <p:bodyStyle>
      <a:lvl1pPr marL="457189" indent="-457189" algn="l" rtl="0" eaLnBrk="1" fontAlgn="base" hangingPunct="1">
        <a:spcBef>
          <a:spcPct val="20000"/>
        </a:spcBef>
        <a:spcAft>
          <a:spcPct val="0"/>
        </a:spcAft>
        <a:buClr>
          <a:srgbClr val="E25423"/>
        </a:buClr>
        <a:buFont typeface="Arial" panose="020B0604020202020204" pitchFamily="34" charset="0"/>
        <a:buChar char="•"/>
        <a:defRPr sz="4267" kern="1200">
          <a:solidFill>
            <a:srgbClr val="1D1D1D"/>
          </a:solidFill>
          <a:latin typeface="Calibri" panose="020F0502020204030204" pitchFamily="34" charset="0"/>
          <a:ea typeface="+mn-ea"/>
          <a:cs typeface="+mn-cs"/>
        </a:defRPr>
      </a:lvl1pPr>
      <a:lvl2pPr marL="990575" indent="-380990" algn="l" rtl="0" eaLnBrk="1" fontAlgn="base" hangingPunct="1">
        <a:spcBef>
          <a:spcPct val="20000"/>
        </a:spcBef>
        <a:spcAft>
          <a:spcPct val="0"/>
        </a:spcAft>
        <a:buClr>
          <a:srgbClr val="E25423"/>
        </a:buClr>
        <a:buFont typeface="Arial" panose="020B0604020202020204" pitchFamily="34" charset="0"/>
        <a:buChar char="–"/>
        <a:defRPr sz="3733" kern="1200">
          <a:solidFill>
            <a:srgbClr val="1D1D1D"/>
          </a:solidFill>
          <a:latin typeface="Calibri" panose="020F0502020204030204" pitchFamily="34" charset="0"/>
          <a:ea typeface="+mn-ea"/>
          <a:cs typeface="+mn-cs"/>
        </a:defRPr>
      </a:lvl2pPr>
      <a:lvl3pPr marL="1523962" indent="-304792" algn="l" rtl="0" eaLnBrk="1" fontAlgn="base" hangingPunct="1">
        <a:spcBef>
          <a:spcPct val="20000"/>
        </a:spcBef>
        <a:spcAft>
          <a:spcPct val="0"/>
        </a:spcAft>
        <a:buFont typeface="Arial" panose="020B0604020202020204" pitchFamily="34" charset="0"/>
        <a:buChar char="•"/>
        <a:defRPr sz="3200" kern="1200">
          <a:solidFill>
            <a:srgbClr val="1D1D1D"/>
          </a:solidFill>
          <a:latin typeface="Calibri" panose="020F0502020204030204" pitchFamily="34" charset="0"/>
          <a:ea typeface="+mn-ea"/>
          <a:cs typeface="+mn-cs"/>
        </a:defRPr>
      </a:lvl3pPr>
      <a:lvl4pPr marL="2133547" indent="-304792" algn="l" rtl="0" eaLnBrk="1" fontAlgn="base" hangingPunct="1">
        <a:spcBef>
          <a:spcPct val="20000"/>
        </a:spcBef>
        <a:spcAft>
          <a:spcPct val="0"/>
        </a:spcAft>
        <a:buFont typeface="Arial" panose="020B0604020202020204" pitchFamily="34" charset="0"/>
        <a:buChar char="–"/>
        <a:defRPr sz="2667" kern="1200">
          <a:solidFill>
            <a:srgbClr val="1D1D1D"/>
          </a:solidFill>
          <a:latin typeface="Calibri" panose="020F0502020204030204" pitchFamily="34" charset="0"/>
          <a:ea typeface="+mn-ea"/>
          <a:cs typeface="+mn-cs"/>
        </a:defRPr>
      </a:lvl4pPr>
      <a:lvl5pPr marL="2743131" indent="-304792" algn="l" rtl="0" eaLnBrk="1" fontAlgn="base" hangingPunct="1">
        <a:spcBef>
          <a:spcPct val="20000"/>
        </a:spcBef>
        <a:spcAft>
          <a:spcPct val="0"/>
        </a:spcAft>
        <a:buFont typeface="Arial" panose="020B0604020202020204" pitchFamily="34" charset="0"/>
        <a:buChar char="»"/>
        <a:defRPr sz="2667" kern="1200">
          <a:solidFill>
            <a:srgbClr val="1D1D1D"/>
          </a:solidFill>
          <a:latin typeface="Calibri" panose="020F0502020204030204" pitchFamily="34" charset="0"/>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0.emf"/><Relationship Id="rId4" Type="http://schemas.openxmlformats.org/officeDocument/2006/relationships/image" Target="../media/image9.sv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16.sv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1D3D0FB-216E-ECE4-0E73-37EE6D6C0637}"/>
              </a:ext>
            </a:extLst>
          </p:cNvPr>
          <p:cNvSpPr>
            <a:spLocks noGrp="1"/>
          </p:cNvSpPr>
          <p:nvPr>
            <p:ph type="title"/>
          </p:nvPr>
        </p:nvSpPr>
        <p:spPr>
          <a:xfrm>
            <a:off x="1934095" y="2628666"/>
            <a:ext cx="9137979" cy="2266931"/>
          </a:xfrm>
        </p:spPr>
        <p:txBody>
          <a:bodyPr vert="horz" lIns="91440" tIns="45720" rIns="91440" bIns="45720" rtlCol="0" anchor="b" anchorCtr="0">
            <a:normAutofit fontScale="90000"/>
          </a:bodyPr>
          <a:lstStyle/>
          <a:p>
            <a:pPr>
              <a:lnSpc>
                <a:spcPct val="100000"/>
              </a:lnSpc>
            </a:pPr>
            <a:r>
              <a:rPr lang="fr-FR" sz="4000" b="1" i="0" u="none" strike="noStrike" cap="none" baseline="0" dirty="0">
                <a:solidFill>
                  <a:srgbClr val="0B40A5"/>
                </a:solidFill>
                <a:effectLst/>
                <a:uFill>
                  <a:solidFill>
                    <a:prstClr val="black">
                      <a:alpha val="0"/>
                    </a:prstClr>
                  </a:solidFill>
                </a:uFill>
                <a:latin typeface="Calibri"/>
                <a:ea typeface="Calibri"/>
                <a:cs typeface="Calibri"/>
              </a:rPr>
              <a:t>Prévention et contrôle des infections (PCI) pour la maladie à virus Ebola </a:t>
            </a:r>
            <a:r>
              <a:rPr lang="fr-FR" sz="4000" dirty="0">
                <a:solidFill>
                  <a:srgbClr val="0B40A5"/>
                </a:solidFill>
                <a:uFill>
                  <a:solidFill>
                    <a:prstClr val="black">
                      <a:alpha val="0"/>
                    </a:prstClr>
                  </a:solidFill>
                </a:uFill>
                <a:latin typeface="Calibri"/>
                <a:ea typeface="Calibri"/>
                <a:cs typeface="Calibri"/>
              </a:rPr>
              <a:t>ou la maladie à virus </a:t>
            </a:r>
            <a:r>
              <a:rPr lang="fr-FR" sz="4000" b="1" i="0" u="none" strike="noStrike" cap="none" baseline="0" dirty="0">
                <a:solidFill>
                  <a:srgbClr val="0B40A5"/>
                </a:solidFill>
                <a:effectLst/>
                <a:uFill>
                  <a:solidFill>
                    <a:prstClr val="black">
                      <a:alpha val="0"/>
                    </a:prstClr>
                  </a:solidFill>
                </a:uFill>
                <a:latin typeface="Calibri"/>
                <a:ea typeface="Calibri"/>
                <a:cs typeface="Calibri"/>
              </a:rPr>
              <a:t>de Marburg : </a:t>
            </a:r>
            <a:br>
              <a:rPr sz="4300" dirty="0"/>
            </a:br>
            <a:r>
              <a:rPr lang="fr-FR" sz="3600" b="0" i="0" u="none" strike="noStrike" cap="none" baseline="0" dirty="0">
                <a:solidFill>
                  <a:srgbClr val="0B40A5"/>
                </a:solidFill>
                <a:effectLst/>
                <a:uFill>
                  <a:solidFill>
                    <a:prstClr val="black">
                      <a:alpha val="0"/>
                    </a:prstClr>
                  </a:solidFill>
                </a:uFill>
                <a:latin typeface="Calibri Light"/>
                <a:ea typeface="Calibri Light"/>
                <a:cs typeface="Calibri Light"/>
              </a:rPr>
              <a:t>nettoyage de l’environnement et gestion des déchets pour les professionnels de santé</a:t>
            </a:r>
          </a:p>
        </p:txBody>
      </p:sp>
      <p:cxnSp>
        <p:nvCxnSpPr>
          <p:cNvPr id="6" name="Straight Connector 5">
            <a:extLst>
              <a:ext uri="{FF2B5EF4-FFF2-40B4-BE49-F238E27FC236}">
                <a16:creationId xmlns:a16="http://schemas.microsoft.com/office/drawing/2014/main" id="{B24CF044-A19E-DA52-A82A-736DCD77F0DF}"/>
              </a:ext>
              <a:ext uri="{C183D7F6-B498-43B3-948B-1728B52AA6E4}">
                <adec:decorative xmlns:adec="http://schemas.microsoft.com/office/drawing/2017/decorative" val="1"/>
              </a:ext>
            </a:extLst>
          </p:cNvPr>
          <p:cNvCxnSpPr/>
          <p:nvPr/>
        </p:nvCxnSpPr>
        <p:spPr>
          <a:xfrm flipV="1">
            <a:off x="1998848" y="5099720"/>
            <a:ext cx="7887855" cy="9236"/>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C486C485-F937-EFAA-413A-374016BC202B}"/>
              </a:ext>
            </a:extLst>
          </p:cNvPr>
          <p:cNvSpPr txBox="1"/>
          <p:nvPr/>
        </p:nvSpPr>
        <p:spPr>
          <a:xfrm>
            <a:off x="1889759" y="5171441"/>
            <a:ext cx="857422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b="1" i="0" u="none" strike="noStrike" cap="none" baseline="0" dirty="0">
                <a:solidFill>
                  <a:srgbClr val="0039A6"/>
                </a:solidFill>
                <a:effectLst/>
                <a:uFill>
                  <a:solidFill>
                    <a:prstClr val="black">
                      <a:alpha val="0"/>
                    </a:prstClr>
                  </a:solidFill>
                </a:uFill>
                <a:latin typeface="Calibri"/>
                <a:ea typeface="Calibri"/>
                <a:cs typeface="Calibri"/>
              </a:rPr>
              <a:t>Établissements de santé à ressources limitées ou intermédiaires</a:t>
            </a:r>
            <a:endParaRPr lang="en-US" sz="2400" dirty="0">
              <a:latin typeface="Calibri"/>
              <a:cs typeface="Calibri"/>
            </a:endParaRPr>
          </a:p>
        </p:txBody>
      </p:sp>
      <p:sp>
        <p:nvSpPr>
          <p:cNvPr id="8" name="TextBox 7">
            <a:extLst>
              <a:ext uri="{FF2B5EF4-FFF2-40B4-BE49-F238E27FC236}">
                <a16:creationId xmlns:a16="http://schemas.microsoft.com/office/drawing/2014/main" id="{D23582EC-99A8-98A8-B6FB-6BDAEA8C3C96}"/>
              </a:ext>
            </a:extLst>
          </p:cNvPr>
          <p:cNvSpPr txBox="1"/>
          <p:nvPr/>
        </p:nvSpPr>
        <p:spPr>
          <a:xfrm>
            <a:off x="9072880" y="6292015"/>
            <a:ext cx="25908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800" b="1" i="0" u="none" strike="noStrike" cap="none" baseline="0">
                <a:solidFill>
                  <a:srgbClr val="0B40A5"/>
                </a:solidFill>
                <a:effectLst/>
                <a:uFill>
                  <a:solidFill>
                    <a:prstClr val="black">
                      <a:alpha val="0"/>
                    </a:prstClr>
                  </a:solidFill>
                </a:uFill>
                <a:latin typeface="Calibri"/>
                <a:ea typeface="Calibri"/>
                <a:cs typeface="Calibri"/>
              </a:rPr>
              <a:t>Mise à jour : mars 2023</a:t>
            </a:r>
            <a:endParaRPr lang="en-US">
              <a:solidFill>
                <a:schemeClr val="accent5">
                  <a:lumMod val="75000"/>
                </a:schemeClr>
              </a:solidFill>
            </a:endParaRPr>
          </a:p>
        </p:txBody>
      </p:sp>
    </p:spTree>
    <p:extLst>
      <p:ext uri="{BB962C8B-B14F-4D97-AF65-F5344CB8AC3E}">
        <p14:creationId xmlns:p14="http://schemas.microsoft.com/office/powerpoint/2010/main" val="2225138459"/>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5BABE-176B-4BAF-8DD3-928C75092446}"/>
              </a:ext>
            </a:extLst>
          </p:cNvPr>
          <p:cNvSpPr>
            <a:spLocks noGrp="1"/>
          </p:cNvSpPr>
          <p:nvPr>
            <p:ph type="title"/>
          </p:nvPr>
        </p:nvSpPr>
        <p:spPr>
          <a:xfrm>
            <a:off x="609600" y="274639"/>
            <a:ext cx="10972800" cy="1085841"/>
          </a:xfrm>
        </p:spPr>
        <p:txBody>
          <a:bodyPr>
            <a:normAutofit fontScale="90000"/>
          </a:bodyPr>
          <a:lstStyle/>
          <a:p>
            <a:r>
              <a:rPr lang="fr-FR" sz="4000" b="1" i="0" u="none" strike="noStrike" cap="none" baseline="0" dirty="0">
                <a:solidFill>
                  <a:srgbClr val="0B40A5"/>
                </a:solidFill>
                <a:effectLst/>
                <a:uFill>
                  <a:solidFill>
                    <a:prstClr val="black">
                      <a:alpha val="0"/>
                    </a:prstClr>
                  </a:solidFill>
                </a:uFill>
                <a:latin typeface="Calibri Light"/>
                <a:ea typeface="Calibri Light"/>
                <a:cs typeface="Calibri Light"/>
              </a:rPr>
              <a:t>Comment nettoyer un déversement de fluides corporels ?</a:t>
            </a:r>
          </a:p>
        </p:txBody>
      </p:sp>
      <p:sp>
        <p:nvSpPr>
          <p:cNvPr id="3" name="Text Placeholder 2">
            <a:extLst>
              <a:ext uri="{FF2B5EF4-FFF2-40B4-BE49-F238E27FC236}">
                <a16:creationId xmlns:a16="http://schemas.microsoft.com/office/drawing/2014/main" id="{13A94962-B989-483F-9BBB-5B45AEB9975E}"/>
              </a:ext>
            </a:extLst>
          </p:cNvPr>
          <p:cNvSpPr>
            <a:spLocks noGrp="1"/>
          </p:cNvSpPr>
          <p:nvPr>
            <p:ph type="body" sz="quarter" idx="10"/>
          </p:nvPr>
        </p:nvSpPr>
        <p:spPr>
          <a:xfrm>
            <a:off x="609600" y="1372053"/>
            <a:ext cx="11248102" cy="760705"/>
          </a:xfrm>
          <a:solidFill>
            <a:schemeClr val="accent5">
              <a:lumMod val="20000"/>
              <a:lumOff val="80000"/>
            </a:schemeClr>
          </a:solidFill>
          <a:ln>
            <a:solidFill>
              <a:schemeClr val="tx1"/>
            </a:solidFill>
          </a:ln>
        </p:spPr>
        <p:style>
          <a:lnRef idx="2">
            <a:schemeClr val="dk1"/>
          </a:lnRef>
          <a:fillRef idx="1">
            <a:schemeClr val="lt1"/>
          </a:fillRef>
          <a:effectRef idx="0">
            <a:schemeClr val="dk1"/>
          </a:effectRef>
          <a:fontRef idx="minor">
            <a:schemeClr val="dk1"/>
          </a:fontRef>
        </p:style>
        <p:txBody>
          <a:bodyPr>
            <a:noAutofit/>
          </a:bodyPr>
          <a:lstStyle/>
          <a:p>
            <a:pPr algn="ctr">
              <a:buBlip>
                <a:blip r:embed="rId3">
                  <a:extLst>
                    <a:ext uri="{96DAC541-7B7A-43D3-8B79-37D633B846F1}">
                      <asvg:svgBlip xmlns:asvg="http://schemas.microsoft.com/office/drawing/2016/SVG/main" r:embed="rId4"/>
                    </a:ext>
                  </a:extLst>
                </a:blip>
              </a:buBlip>
            </a:pPr>
            <a:r>
              <a:rPr lang="fr-FR" sz="2800" b="1" i="0" u="none" strike="noStrike" cap="none" baseline="0" dirty="0">
                <a:solidFill>
                  <a:srgbClr val="0B40A5"/>
                </a:solidFill>
                <a:effectLst/>
                <a:uFill>
                  <a:solidFill>
                    <a:prstClr val="black">
                      <a:alpha val="0"/>
                    </a:prstClr>
                  </a:solidFill>
                </a:uFill>
                <a:latin typeface="Myriad Web Pro"/>
                <a:ea typeface="Myriad Web Pro"/>
                <a:cs typeface="Myriad Web Pro"/>
              </a:rPr>
              <a:t>Ne pulvérisez PAS</a:t>
            </a:r>
            <a:r>
              <a:rPr lang="fr-FR" sz="2800" b="0" i="0" u="none" strike="noStrike" cap="none" baseline="0" dirty="0">
                <a:solidFill>
                  <a:srgbClr val="0B40A5"/>
                </a:solidFill>
                <a:effectLst/>
                <a:uFill>
                  <a:solidFill>
                    <a:prstClr val="black">
                      <a:alpha val="0"/>
                    </a:prstClr>
                  </a:solidFill>
                </a:uFill>
                <a:latin typeface="Myriad Web Pro"/>
                <a:ea typeface="Myriad Web Pro"/>
                <a:cs typeface="Myriad Web Pro"/>
              </a:rPr>
              <a:t> directement un désinfectant sur des déversements     de liquides organiques </a:t>
            </a:r>
          </a:p>
        </p:txBody>
      </p:sp>
      <p:pic>
        <p:nvPicPr>
          <p:cNvPr id="12" name="Graphic 11">
            <a:extLst>
              <a:ext uri="{FF2B5EF4-FFF2-40B4-BE49-F238E27FC236}">
                <a16:creationId xmlns:a16="http://schemas.microsoft.com/office/drawing/2014/main" id="{423BE9F6-2173-4784-84C3-1D8C340DEDB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02441" y="1470533"/>
            <a:ext cx="281872" cy="281872"/>
          </a:xfrm>
          <a:prstGeom prst="rect">
            <a:avLst/>
          </a:prstGeom>
        </p:spPr>
      </p:pic>
      <p:sp>
        <p:nvSpPr>
          <p:cNvPr id="5" name="Content Placeholder 6" descr="EPI approprié à la tâche   ">
            <a:extLst>
              <a:ext uri="{FF2B5EF4-FFF2-40B4-BE49-F238E27FC236}">
                <a16:creationId xmlns:a16="http://schemas.microsoft.com/office/drawing/2014/main" id="{B6A98D95-62FD-462E-864F-2F30894C3AC3}"/>
              </a:ext>
            </a:extLst>
          </p:cNvPr>
          <p:cNvSpPr txBox="1"/>
          <p:nvPr/>
        </p:nvSpPr>
        <p:spPr>
          <a:xfrm>
            <a:off x="969985" y="2249612"/>
            <a:ext cx="5474447" cy="4140491"/>
          </a:xfrm>
          <a:prstGeom prst="rect">
            <a:avLst/>
          </a:prstGeom>
        </p:spPr>
        <p:txBody>
          <a:bodyPr vert="horz" lIns="0" tIns="45720" rIns="0" bIns="45720" rtlCol="0" anchor="t">
            <a:normAutofit fontScale="92500"/>
          </a:bodyPr>
          <a:lstStyle>
            <a:lvl1pPr marL="91440" indent="-91440" algn="l" defTabSz="914400" rtl="0" eaLnBrk="1" latinLnBrk="0" hangingPunct="1">
              <a:lnSpc>
                <a:spcPct val="90000"/>
              </a:lnSpc>
              <a:spcBef>
                <a:spcPts val="1200"/>
              </a:spcBef>
              <a:spcAft>
                <a:spcPts val="200"/>
              </a:spcAft>
              <a:buClr>
                <a:schemeClr val="accent1"/>
              </a:buClr>
              <a:buSzTx/>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9pPr>
          </a:lstStyle>
          <a:p>
            <a:pPr marL="457200" indent="-457200">
              <a:buClr>
                <a:srgbClr val="1CADE4"/>
              </a:buClr>
              <a:buFont typeface="+mj-lt"/>
              <a:buAutoNum type="arabicPeriod"/>
              <a:defRPr/>
            </a:pPr>
            <a:r>
              <a:rPr lang="fr-FR" sz="2200" b="0" i="0" u="none" strike="noStrike" cap="none" baseline="0" dirty="0">
                <a:solidFill>
                  <a:srgbClr val="000000"/>
                </a:solidFill>
                <a:effectLst/>
                <a:uFill>
                  <a:solidFill>
                    <a:prstClr val="black">
                      <a:alpha val="0"/>
                    </a:prstClr>
                  </a:solidFill>
                </a:uFill>
                <a:latin typeface="Calibri"/>
                <a:ea typeface="Calibri"/>
                <a:cs typeface="Calibri"/>
              </a:rPr>
              <a:t>Se laver les mains</a:t>
            </a:r>
          </a:p>
          <a:p>
            <a:pPr marL="457200" indent="-457200">
              <a:buClr>
                <a:srgbClr val="1CADE4"/>
              </a:buClr>
              <a:buFont typeface="+mj-lt"/>
              <a:buAutoNum type="arabicPeriod"/>
              <a:defRPr/>
            </a:pPr>
            <a:r>
              <a:rPr lang="fr-FR" sz="2200" b="0" i="0" u="none" strike="noStrike" cap="none" baseline="0" dirty="0">
                <a:solidFill>
                  <a:srgbClr val="000000"/>
                </a:solidFill>
                <a:effectLst/>
                <a:uFill>
                  <a:solidFill>
                    <a:prstClr val="black">
                      <a:alpha val="0"/>
                    </a:prstClr>
                  </a:solidFill>
                </a:uFill>
                <a:latin typeface="Calibri"/>
                <a:ea typeface="Calibri"/>
                <a:cs typeface="Calibri"/>
              </a:rPr>
              <a:t>Revêtir l’EPI approprié à la tâche   </a:t>
            </a:r>
            <a:endParaRPr lang="en-US" sz="2400" dirty="0">
              <a:solidFill>
                <a:srgbClr val="000000"/>
              </a:solidFill>
              <a:latin typeface="Calibri"/>
              <a:cs typeface="Calibri"/>
            </a:endParaRPr>
          </a:p>
          <a:p>
            <a:pPr marL="457200" indent="-457200">
              <a:buClr>
                <a:srgbClr val="1CADE4"/>
              </a:buClr>
              <a:buFont typeface="+mj-lt"/>
              <a:buAutoNum type="arabicPeriod"/>
              <a:defRPr/>
            </a:pPr>
            <a:r>
              <a:rPr lang="fr-FR" sz="2200" b="0" i="0" u="none" strike="noStrike" cap="none" baseline="0" dirty="0">
                <a:solidFill>
                  <a:srgbClr val="000000"/>
                </a:solidFill>
                <a:effectLst/>
                <a:uFill>
                  <a:solidFill>
                    <a:prstClr val="black">
                      <a:alpha val="0"/>
                    </a:prstClr>
                  </a:solidFill>
                </a:uFill>
                <a:latin typeface="Calibri"/>
                <a:ea typeface="Calibri"/>
                <a:cs typeface="Calibri"/>
              </a:rPr>
              <a:t>Utiliser un chiffon ou une serviette absorbante pour enlever l’excédent de liquide</a:t>
            </a:r>
            <a:endParaRPr lang="en-US" sz="2400" dirty="0">
              <a:solidFill>
                <a:srgbClr val="000000"/>
              </a:solidFill>
              <a:latin typeface="Calibri"/>
              <a:cs typeface="Calibri"/>
            </a:endParaRPr>
          </a:p>
          <a:p>
            <a:pPr marL="457200" indent="-457200">
              <a:buClr>
                <a:srgbClr val="1CADE4"/>
              </a:buClr>
              <a:buFont typeface="+mj-lt"/>
              <a:buAutoNum type="arabicPeriod"/>
              <a:defRPr/>
            </a:pPr>
            <a:r>
              <a:rPr lang="fr-FR" sz="2200" b="0" i="0" u="none" strike="noStrike" cap="none" baseline="0" dirty="0">
                <a:solidFill>
                  <a:srgbClr val="000000"/>
                </a:solidFill>
                <a:effectLst/>
                <a:uFill>
                  <a:solidFill>
                    <a:prstClr val="black">
                      <a:alpha val="0"/>
                    </a:prstClr>
                  </a:solidFill>
                </a:uFill>
                <a:latin typeface="Calibri"/>
                <a:ea typeface="Calibri"/>
                <a:cs typeface="Calibri"/>
              </a:rPr>
              <a:t>Nettoyer la surface avec de l’eau et du savon</a:t>
            </a:r>
            <a:endParaRPr lang="en-US" sz="2400" dirty="0">
              <a:solidFill>
                <a:srgbClr val="000000"/>
              </a:solidFill>
              <a:latin typeface="Calibri"/>
              <a:cs typeface="Calibri"/>
            </a:endParaRPr>
          </a:p>
          <a:p>
            <a:pPr marL="457200" indent="-457200">
              <a:buClr>
                <a:srgbClr val="1CADE4"/>
              </a:buClr>
              <a:buFont typeface="+mj-lt"/>
              <a:buAutoNum type="arabicPeriod"/>
              <a:defRPr/>
            </a:pPr>
            <a:r>
              <a:rPr lang="fr-FR" sz="2200" b="0" i="0" u="none" strike="noStrike" cap="none" baseline="0" dirty="0">
                <a:solidFill>
                  <a:srgbClr val="000000"/>
                </a:solidFill>
                <a:effectLst/>
                <a:uFill>
                  <a:solidFill>
                    <a:prstClr val="black">
                      <a:alpha val="0"/>
                    </a:prstClr>
                  </a:solidFill>
                </a:uFill>
                <a:latin typeface="Calibri"/>
                <a:ea typeface="Calibri"/>
                <a:cs typeface="Calibri"/>
              </a:rPr>
              <a:t>Désinfecter avec une solution de chlore à 0,5 %</a:t>
            </a:r>
            <a:endParaRPr lang="en-US" sz="2400" dirty="0">
              <a:solidFill>
                <a:srgbClr val="000000"/>
              </a:solidFill>
              <a:latin typeface="Calibri"/>
              <a:cs typeface="Calibri"/>
            </a:endParaRPr>
          </a:p>
          <a:p>
            <a:pPr marL="457200" indent="-457200">
              <a:buClr>
                <a:srgbClr val="1CADE4"/>
              </a:buClr>
              <a:buFont typeface="+mj-lt"/>
              <a:buAutoNum type="arabicPeriod"/>
              <a:defRPr/>
            </a:pPr>
            <a:r>
              <a:rPr lang="fr-FR" sz="2200" b="0" i="0" u="none" strike="noStrike" cap="none" baseline="0" dirty="0">
                <a:solidFill>
                  <a:srgbClr val="000000"/>
                </a:solidFill>
                <a:effectLst/>
                <a:uFill>
                  <a:solidFill>
                    <a:prstClr val="black">
                      <a:alpha val="0"/>
                    </a:prstClr>
                  </a:solidFill>
                </a:uFill>
                <a:latin typeface="Calibri"/>
                <a:ea typeface="Calibri"/>
                <a:cs typeface="Calibri"/>
              </a:rPr>
              <a:t>Maintenir la surface humide pendant au moins 15 minutes</a:t>
            </a:r>
          </a:p>
          <a:p>
            <a:pPr marL="457200" indent="-457200">
              <a:buClr>
                <a:srgbClr val="1CADE4"/>
              </a:buClr>
              <a:buFont typeface="+mj-lt"/>
              <a:buAutoNum type="arabicPeriod"/>
              <a:defRPr/>
            </a:pPr>
            <a:r>
              <a:rPr lang="fr-FR" sz="2200" b="0" i="0" u="none" strike="noStrike" cap="none" baseline="0" dirty="0">
                <a:solidFill>
                  <a:srgbClr val="000000"/>
                </a:solidFill>
                <a:effectLst/>
                <a:uFill>
                  <a:solidFill>
                    <a:prstClr val="black">
                      <a:alpha val="0"/>
                    </a:prstClr>
                  </a:solidFill>
                </a:uFill>
                <a:latin typeface="Calibri"/>
                <a:ea typeface="Calibri"/>
                <a:cs typeface="Calibri"/>
              </a:rPr>
              <a:t>Éliminer les déchets et retirer les EPI </a:t>
            </a:r>
          </a:p>
          <a:p>
            <a:pPr marL="457200" indent="-457200">
              <a:buClr>
                <a:srgbClr val="1CADE4"/>
              </a:buClr>
              <a:buFont typeface="+mj-lt"/>
              <a:buAutoNum type="arabicPeriod"/>
              <a:defRPr/>
            </a:pPr>
            <a:r>
              <a:rPr lang="fr-FR" sz="2200" b="0" i="0" u="none" strike="noStrike" cap="none" baseline="0" dirty="0">
                <a:solidFill>
                  <a:srgbClr val="000000"/>
                </a:solidFill>
                <a:effectLst/>
                <a:uFill>
                  <a:solidFill>
                    <a:prstClr val="black">
                      <a:alpha val="0"/>
                    </a:prstClr>
                  </a:solidFill>
                </a:uFill>
                <a:latin typeface="Calibri"/>
                <a:ea typeface="Calibri"/>
                <a:cs typeface="Calibri"/>
              </a:rPr>
              <a:t>Se laver les mains</a:t>
            </a:r>
          </a:p>
          <a:p>
            <a:pPr>
              <a:buClr>
                <a:srgbClr val="1CADE4"/>
              </a:buClr>
              <a:defRPr/>
            </a:pPr>
            <a:endParaRPr lang="en-US" dirty="0">
              <a:solidFill>
                <a:schemeClr val="accent4">
                  <a:lumMod val="50000"/>
                </a:schemeClr>
              </a:solidFill>
              <a:latin typeface="Calibri"/>
            </a:endParaRPr>
          </a:p>
        </p:txBody>
      </p:sp>
      <p:pic>
        <p:nvPicPr>
          <p:cNvPr id="11" name="Picture 10">
            <a:extLst>
              <a:ext uri="{FF2B5EF4-FFF2-40B4-BE49-F238E27FC236}">
                <a16:creationId xmlns:a16="http://schemas.microsoft.com/office/drawing/2014/main" id="{50CFF7EF-DB7F-7839-1590-0BBD24A14C2C}"/>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8484792" y="2392025"/>
            <a:ext cx="1838619" cy="2073950"/>
          </a:xfrm>
          <a:prstGeom prst="rect">
            <a:avLst/>
          </a:prstGeom>
        </p:spPr>
      </p:pic>
      <p:pic>
        <p:nvPicPr>
          <p:cNvPr id="9" name="Picture 8" descr="Photo d’une main versant de l’eau d’un pichet dans un bol, tandis que les mains d’une autre personne se trouvent sous le filet d’eau pour se laver. ">
            <a:extLst>
              <a:ext uri="{FF2B5EF4-FFF2-40B4-BE49-F238E27FC236}">
                <a16:creationId xmlns:a16="http://schemas.microsoft.com/office/drawing/2014/main" id="{6C935305-507D-4C46-ACE6-4361BE6EBC6B}"/>
              </a:ext>
            </a:extLst>
          </p:cNvPr>
          <p:cNvPicPr>
            <a:picLocks noChangeAspect="1"/>
          </p:cNvPicPr>
          <p:nvPr/>
        </p:nvPicPr>
        <p:blipFill>
          <a:blip r:embed="rId6">
            <a:extLst>
              <a:ext uri="{28A0092B-C50C-407E-A947-70E740481C1C}">
                <a14:useLocalDpi xmlns:a14="http://schemas.microsoft.com/office/drawing/2010/main" val="0"/>
              </a:ext>
            </a:extLst>
          </a:blip>
          <a:srcRect l="5246" t="2175"/>
          <a:stretch>
            <a:fillRect/>
          </a:stretch>
        </p:blipFill>
        <p:spPr>
          <a:xfrm>
            <a:off x="6621966" y="2577217"/>
            <a:ext cx="1261449" cy="1801425"/>
          </a:xfrm>
          <a:prstGeom prst="rect">
            <a:avLst/>
          </a:prstGeom>
        </p:spPr>
      </p:pic>
      <p:pic>
        <p:nvPicPr>
          <p:cNvPr id="10" name="Picture 9" descr="Illustration d’une main gantée de caoutchouc utilisant un chiffon pour nettoyer une surface.">
            <a:extLst>
              <a:ext uri="{FF2B5EF4-FFF2-40B4-BE49-F238E27FC236}">
                <a16:creationId xmlns:a16="http://schemas.microsoft.com/office/drawing/2014/main" id="{5E90B9C4-BD38-4542-A718-3E653154FBB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99903" y="5035928"/>
            <a:ext cx="1261450" cy="1107889"/>
          </a:xfrm>
          <a:prstGeom prst="rect">
            <a:avLst/>
          </a:prstGeom>
        </p:spPr>
      </p:pic>
      <p:pic>
        <p:nvPicPr>
          <p:cNvPr id="13" name="Picture 12" descr="Une image montrant une horloge dont le coin supérieur droit est ombré en vert, avec le texte « 15 minutes ».&#10;">
            <a:extLst>
              <a:ext uri="{FF2B5EF4-FFF2-40B4-BE49-F238E27FC236}">
                <a16:creationId xmlns:a16="http://schemas.microsoft.com/office/drawing/2014/main" id="{04DF95D4-E683-0943-6A6B-3734E33CBCA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484792" y="4597993"/>
            <a:ext cx="1452407" cy="1609504"/>
          </a:xfrm>
          <a:prstGeom prst="rect">
            <a:avLst/>
          </a:prstGeom>
        </p:spPr>
      </p:pic>
    </p:spTree>
    <p:extLst>
      <p:ext uri="{BB962C8B-B14F-4D97-AF65-F5344CB8AC3E}">
        <p14:creationId xmlns:p14="http://schemas.microsoft.com/office/powerpoint/2010/main" val="681164151"/>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3A2C5-BF00-4402-AFD0-4CF2630C79DB}"/>
              </a:ext>
            </a:extLst>
          </p:cNvPr>
          <p:cNvSpPr>
            <a:spLocks noGrp="1"/>
          </p:cNvSpPr>
          <p:nvPr>
            <p:ph type="title"/>
          </p:nvPr>
        </p:nvSpPr>
        <p:spPr>
          <a:xfrm>
            <a:off x="609600" y="274639"/>
            <a:ext cx="10972800" cy="842003"/>
          </a:xfrm>
        </p:spPr>
        <p:txBody>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Utilisation d’une solution chlorée</a:t>
            </a:r>
          </a:p>
        </p:txBody>
      </p:sp>
      <p:sp>
        <p:nvSpPr>
          <p:cNvPr id="4" name="Text Placeholder 2">
            <a:extLst>
              <a:ext uri="{FF2B5EF4-FFF2-40B4-BE49-F238E27FC236}">
                <a16:creationId xmlns:a16="http://schemas.microsoft.com/office/drawing/2014/main" id="{1D7D7495-F169-4A89-BF11-41DEDE4E780E}"/>
              </a:ext>
            </a:extLst>
          </p:cNvPr>
          <p:cNvSpPr txBox="1"/>
          <p:nvPr/>
        </p:nvSpPr>
        <p:spPr bwMode="auto">
          <a:xfrm>
            <a:off x="594670" y="1116642"/>
            <a:ext cx="5834345" cy="4388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891" indent="-342891" algn="l" rtl="0" eaLnBrk="0" fontAlgn="base" hangingPunct="0">
              <a:spcBef>
                <a:spcPct val="20000"/>
              </a:spcBef>
              <a:spcAft>
                <a:spcPct val="0"/>
              </a:spcAft>
              <a:buClr>
                <a:srgbClr val="005DAA"/>
              </a:buClr>
              <a:buFont typeface="Wingdings" panose="05000000000000000000" pitchFamily="2" charset="2"/>
              <a:buChar char="§"/>
              <a:defRPr sz="2000" kern="1200">
                <a:solidFill>
                  <a:schemeClr val="accent4">
                    <a:lumMod val="75000"/>
                  </a:schemeClr>
                </a:solidFill>
                <a:latin typeface="Calibri" panose="020F0502020204030204" pitchFamily="34" charset="0"/>
                <a:ea typeface="+mn-ea"/>
                <a:cs typeface="+mn-cs"/>
              </a:defRPr>
            </a:lvl1pPr>
            <a:lvl2pPr marL="742932" indent="-285744" algn="l" rtl="0" eaLnBrk="0" fontAlgn="base" hangingPunct="0">
              <a:spcBef>
                <a:spcPct val="20000"/>
              </a:spcBef>
              <a:spcAft>
                <a:spcPct val="0"/>
              </a:spcAft>
              <a:buClr>
                <a:srgbClr val="532E63"/>
              </a:buClr>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2pPr>
            <a:lvl3pPr marL="1142971" indent="-228594" algn="l" rtl="0" eaLnBrk="0" fontAlgn="base" hangingPunct="0">
              <a:spcBef>
                <a:spcPct val="20000"/>
              </a:spcBef>
              <a:spcAft>
                <a:spcPct val="0"/>
              </a:spcAft>
              <a:buClr>
                <a:srgbClr val="9A3B26"/>
              </a:buClr>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3pPr>
            <a:lvl4pPr marL="1600160" indent="-228594" algn="l" rtl="0" eaLnBrk="0" fontAlgn="base" hangingPunct="0">
              <a:spcBef>
                <a:spcPct val="20000"/>
              </a:spcBef>
              <a:spcAft>
                <a:spcPct val="0"/>
              </a:spcAft>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4pPr>
            <a:lvl5pPr marL="2057349" indent="-228594" algn="l" rtl="0" eaLnBrk="0" fontAlgn="base" hangingPunct="0">
              <a:spcBef>
                <a:spcPct val="20000"/>
              </a:spcBef>
              <a:spcAft>
                <a:spcPct val="0"/>
              </a:spcAft>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Clr>
                <a:schemeClr val="accent2">
                  <a:lumMod val="60000"/>
                  <a:lumOff val="40000"/>
                </a:schemeClr>
              </a:buClr>
              <a:buFont typeface="Arial" panose="020B0604020202020204" pitchFamily="34" charset="0"/>
              <a:buChar char="•"/>
            </a:pPr>
            <a:r>
              <a:rPr lang="fr-FR" sz="2800" b="0" i="0" u="none" strike="noStrike" cap="none" baseline="0" dirty="0">
                <a:solidFill>
                  <a:srgbClr val="000000"/>
                </a:solidFill>
                <a:effectLst/>
                <a:uFill>
                  <a:solidFill>
                    <a:prstClr val="black">
                      <a:alpha val="0"/>
                    </a:prstClr>
                  </a:solidFill>
                </a:uFill>
                <a:latin typeface="Calibri"/>
                <a:ea typeface="Calibri"/>
                <a:cs typeface="Calibri"/>
              </a:rPr>
              <a:t>Utiliser une solution chlorée pour le nettoyage de l’environnement dans les zones d’isolement d’Ebola ou de Marburg</a:t>
            </a:r>
          </a:p>
          <a:p>
            <a:pPr lvl="1">
              <a:buClr>
                <a:schemeClr val="accent2">
                  <a:lumMod val="60000"/>
                  <a:lumOff val="40000"/>
                </a:schemeClr>
              </a:buClr>
              <a:buFont typeface="Calibri" panose="020F0502020204030204" pitchFamily="34" charset="0"/>
              <a:buChar char="—"/>
            </a:pPr>
            <a:r>
              <a:rPr lang="fr-FR" sz="2400" b="1" i="0" u="none" strike="noStrike" cap="none" baseline="0" dirty="0">
                <a:solidFill>
                  <a:srgbClr val="000000"/>
                </a:solidFill>
                <a:effectLst/>
                <a:uFill>
                  <a:solidFill>
                    <a:prstClr val="black">
                      <a:alpha val="0"/>
                    </a:prstClr>
                  </a:solidFill>
                </a:uFill>
                <a:latin typeface="Calibri"/>
                <a:ea typeface="Calibri"/>
                <a:cs typeface="Calibri"/>
              </a:rPr>
              <a:t>0,5 %* </a:t>
            </a:r>
            <a:r>
              <a:rPr lang="fr-FR" sz="2400" b="0" i="0" u="none" strike="noStrike" cap="none" baseline="0" dirty="0">
                <a:solidFill>
                  <a:srgbClr val="000000"/>
                </a:solidFill>
                <a:effectLst/>
                <a:uFill>
                  <a:solidFill>
                    <a:prstClr val="black">
                      <a:alpha val="0"/>
                    </a:prstClr>
                  </a:solidFill>
                </a:uFill>
                <a:latin typeface="Calibri"/>
                <a:ea typeface="Calibri"/>
                <a:cs typeface="Calibri"/>
              </a:rPr>
              <a:t>ou des surfaces dures/non poreuses (sols, comptoirs, barrières de lit)</a:t>
            </a:r>
          </a:p>
          <a:p>
            <a:pPr marL="1142365" lvl="2" indent="-227965"/>
            <a:r>
              <a:rPr lang="fr-FR" sz="2000" b="0" i="0" u="none" strike="noStrike" cap="none" baseline="0" dirty="0">
                <a:solidFill>
                  <a:srgbClr val="000000"/>
                </a:solidFill>
                <a:effectLst/>
                <a:uFill>
                  <a:solidFill>
                    <a:prstClr val="black">
                      <a:alpha val="0"/>
                    </a:prstClr>
                  </a:solidFill>
                </a:uFill>
                <a:latin typeface="Calibri"/>
                <a:ea typeface="Calibri"/>
                <a:cs typeface="Calibri"/>
              </a:rPr>
              <a:t>Veillez à ce que la surface reste humide pendant 10 minutes</a:t>
            </a:r>
            <a:endParaRPr lang="en-US" sz="2800" dirty="0">
              <a:solidFill>
                <a:srgbClr val="000000"/>
              </a:solidFill>
              <a:latin typeface="Calibri"/>
              <a:cs typeface="Calibri"/>
            </a:endParaRPr>
          </a:p>
          <a:p>
            <a:pPr>
              <a:buClr>
                <a:schemeClr val="accent2">
                  <a:lumMod val="60000"/>
                  <a:lumOff val="40000"/>
                </a:schemeClr>
              </a:buClr>
              <a:buFont typeface="Arial" panose="020B0604020202020204" pitchFamily="34" charset="0"/>
              <a:buChar char="•"/>
            </a:pPr>
            <a:r>
              <a:rPr lang="fr-FR" sz="2800" b="0" i="0" u="none" strike="noStrike" cap="none" baseline="0" dirty="0">
                <a:solidFill>
                  <a:srgbClr val="000000"/>
                </a:solidFill>
                <a:effectLst/>
                <a:uFill>
                  <a:solidFill>
                    <a:prstClr val="black">
                      <a:alpha val="0"/>
                    </a:prstClr>
                  </a:solidFill>
                </a:uFill>
                <a:latin typeface="Calibri"/>
                <a:ea typeface="Calibri"/>
                <a:cs typeface="Calibri"/>
              </a:rPr>
              <a:t>Ne PAS pulvériser de chlore</a:t>
            </a:r>
          </a:p>
          <a:p>
            <a:pPr lvl="1">
              <a:buClr>
                <a:schemeClr val="accent2">
                  <a:lumMod val="40000"/>
                  <a:lumOff val="60000"/>
                </a:schemeClr>
              </a:buClr>
              <a:buFont typeface="Calibri" panose="020F0502020204030204" pitchFamily="34" charset="0"/>
              <a:buChar char="—"/>
            </a:pPr>
            <a:r>
              <a:rPr lang="fr-FR" sz="2400" b="1" i="0" u="none" strike="noStrike" cap="none" baseline="0" dirty="0">
                <a:solidFill>
                  <a:srgbClr val="0B40A5"/>
                </a:solidFill>
                <a:effectLst/>
                <a:uFill>
                  <a:solidFill>
                    <a:prstClr val="black">
                      <a:alpha val="0"/>
                    </a:prstClr>
                  </a:solidFill>
                </a:uFill>
                <a:latin typeface="Calibri"/>
                <a:ea typeface="Calibri"/>
                <a:cs typeface="Calibri"/>
              </a:rPr>
              <a:t>Ne jamais pulvériser sur des personnes</a:t>
            </a:r>
          </a:p>
          <a:p>
            <a:pPr lvl="1">
              <a:buClr>
                <a:schemeClr val="accent2">
                  <a:lumMod val="40000"/>
                  <a:lumOff val="60000"/>
                </a:schemeClr>
              </a:buClr>
              <a:buFont typeface="Calibri" panose="020F0502020204030204" pitchFamily="34" charset="0"/>
              <a:buChar char="—"/>
            </a:pPr>
            <a:r>
              <a:rPr lang="fr-FR" sz="2400" b="0" i="0" u="none" strike="noStrike" cap="none" baseline="0" dirty="0">
                <a:solidFill>
                  <a:srgbClr val="000000"/>
                </a:solidFill>
                <a:effectLst/>
                <a:uFill>
                  <a:solidFill>
                    <a:prstClr val="black">
                      <a:alpha val="0"/>
                    </a:prstClr>
                  </a:solidFill>
                </a:uFill>
                <a:latin typeface="Calibri"/>
                <a:ea typeface="Calibri"/>
                <a:cs typeface="Calibri"/>
              </a:rPr>
              <a:t>Pour les surfaces, essuyer est recommandé</a:t>
            </a:r>
          </a:p>
          <a:p>
            <a:endParaRPr lang="en-US" dirty="0">
              <a:solidFill>
                <a:schemeClr val="tx1"/>
              </a:solidFill>
            </a:endParaRPr>
          </a:p>
        </p:txBody>
      </p:sp>
      <p:sp>
        <p:nvSpPr>
          <p:cNvPr id="5" name="TextBox 4">
            <a:extLst>
              <a:ext uri="{FF2B5EF4-FFF2-40B4-BE49-F238E27FC236}">
                <a16:creationId xmlns:a16="http://schemas.microsoft.com/office/drawing/2014/main" id="{ABC778C0-4766-CE3D-90B0-125C0DC63DC3}"/>
              </a:ext>
            </a:extLst>
          </p:cNvPr>
          <p:cNvSpPr txBox="1"/>
          <p:nvPr/>
        </p:nvSpPr>
        <p:spPr>
          <a:xfrm>
            <a:off x="6469173" y="5937030"/>
            <a:ext cx="5722828" cy="640080"/>
          </a:xfrm>
          <a:prstGeom prst="rect">
            <a:avLst/>
          </a:prstGeom>
          <a:noFill/>
        </p:spPr>
        <p:txBody>
          <a:bodyPr wrap="square" lIns="91440" tIns="45720" rIns="91440" bIns="45720" rtlCol="0" anchor="t">
            <a:spAutoFit/>
          </a:bodyPr>
          <a:lstStyle/>
          <a:p>
            <a:r>
              <a:rPr lang="fr-FR" sz="1800" b="0" i="0" u="none" strike="noStrike" cap="none" baseline="0">
                <a:solidFill>
                  <a:srgbClr val="000000"/>
                </a:solidFill>
                <a:effectLst/>
                <a:uFill>
                  <a:solidFill>
                    <a:prstClr val="black">
                      <a:alpha val="0"/>
                    </a:prstClr>
                  </a:solidFill>
                </a:uFill>
                <a:latin typeface="Calibri"/>
                <a:ea typeface="Calibri"/>
                <a:cs typeface="Calibri"/>
              </a:rPr>
              <a:t>* Alternatives : alcool à 70 à 90 % (éthanol, isopropyl), peroxyde d’hydrogène amélioré ≥ 0,5 % </a:t>
            </a:r>
            <a:endParaRPr lang="en-US">
              <a:solidFill>
                <a:srgbClr val="000000"/>
              </a:solidFill>
              <a:latin typeface="Calibri" panose="020F0502020204030204" pitchFamily="34" charset="0"/>
            </a:endParaRPr>
          </a:p>
        </p:txBody>
      </p:sp>
      <p:grpSp>
        <p:nvGrpSpPr>
          <p:cNvPr id="9" name="Group 8" descr="Image d'une personne portant un EPI complet pulverisant de chlore sur une personne.">
            <a:extLst>
              <a:ext uri="{FF2B5EF4-FFF2-40B4-BE49-F238E27FC236}">
                <a16:creationId xmlns:a16="http://schemas.microsoft.com/office/drawing/2014/main" id="{45319C82-FE7D-D139-FEF3-1D21D9FF7EBD}"/>
              </a:ext>
            </a:extLst>
          </p:cNvPr>
          <p:cNvGrpSpPr/>
          <p:nvPr/>
        </p:nvGrpSpPr>
        <p:grpSpPr>
          <a:xfrm>
            <a:off x="6224220" y="-110967"/>
            <a:ext cx="5722828" cy="6047997"/>
            <a:chOff x="0" y="0"/>
            <a:chExt cx="4724881" cy="4410926"/>
          </a:xfrm>
        </p:grpSpPr>
        <p:grpSp>
          <p:nvGrpSpPr>
            <p:cNvPr id="11" name="Group 10">
              <a:extLst>
                <a:ext uri="{FF2B5EF4-FFF2-40B4-BE49-F238E27FC236}">
                  <a16:creationId xmlns:a16="http://schemas.microsoft.com/office/drawing/2014/main" id="{5E2E733F-A32D-4DF4-986E-960BB970F1D0}"/>
                </a:ext>
              </a:extLst>
            </p:cNvPr>
            <p:cNvGrpSpPr/>
            <p:nvPr/>
          </p:nvGrpSpPr>
          <p:grpSpPr>
            <a:xfrm>
              <a:off x="159015" y="907831"/>
              <a:ext cx="4565866" cy="2895479"/>
              <a:chOff x="159015" y="907831"/>
              <a:chExt cx="4553010" cy="2938323"/>
            </a:xfrm>
          </p:grpSpPr>
          <p:pic>
            <p:nvPicPr>
              <p:cNvPr id="13" name="Picture 12">
                <a:extLst>
                  <a:ext uri="{FF2B5EF4-FFF2-40B4-BE49-F238E27FC236}">
                    <a16:creationId xmlns:a16="http://schemas.microsoft.com/office/drawing/2014/main" id="{61708DB8-ECB2-4A59-992C-80D878DB36E0}"/>
                  </a:ext>
                </a:extLst>
              </p:cNvPr>
              <p:cNvPicPr>
                <a:picLocks noChangeAspect="1"/>
              </p:cNvPicPr>
              <p:nvPr/>
            </p:nvPicPr>
            <p:blipFill>
              <a:blip r:embed="rId3"/>
              <a:stretch>
                <a:fillRect/>
              </a:stretch>
            </p:blipFill>
            <p:spPr>
              <a:xfrm>
                <a:off x="228844" y="907831"/>
                <a:ext cx="4468376" cy="2600241"/>
              </a:xfrm>
              <a:prstGeom prst="rect">
                <a:avLst/>
              </a:prstGeom>
            </p:spPr>
          </p:pic>
          <p:sp>
            <p:nvSpPr>
              <p:cNvPr id="14" name="TextBox 7" descr="https://www.mercycorps.org/blog/ebola-outbreaks-africa-guide/chapter-3 ">
                <a:extLst>
                  <a:ext uri="{FF2B5EF4-FFF2-40B4-BE49-F238E27FC236}">
                    <a16:creationId xmlns:a16="http://schemas.microsoft.com/office/drawing/2014/main" id="{0394B140-6EB5-4955-B42E-2C18DC70CEE8}"/>
                  </a:ext>
                </a:extLst>
              </p:cNvPr>
              <p:cNvSpPr txBox="1"/>
              <p:nvPr/>
            </p:nvSpPr>
            <p:spPr>
              <a:xfrm>
                <a:off x="159015" y="3507894"/>
                <a:ext cx="4553010" cy="198523"/>
              </a:xfrm>
              <a:prstGeom prst="rect">
                <a:avLst/>
              </a:prstGeom>
              <a:noFill/>
            </p:spPr>
            <p:txBody>
              <a:bodyPr wrap="square">
                <a:spAutoFit/>
              </a:bodyPr>
              <a:lstStyle/>
              <a:p>
                <a:pPr marL="0" marR="0">
                  <a:lnSpc>
                    <a:spcPct val="107000"/>
                  </a:lnSpc>
                  <a:spcBef>
                    <a:spcPct val="0"/>
                  </a:spcBef>
                  <a:spcAft>
                    <a:spcPts val="800"/>
                  </a:spcAft>
                </a:pPr>
                <a:r>
                  <a:rPr lang="fr-FR" sz="1100" b="0" i="0" u="none" strike="noStrike" cap="none" baseline="0">
                    <a:solidFill>
                      <a:srgbClr val="000000"/>
                    </a:solidFill>
                    <a:effectLst/>
                    <a:uFill>
                      <a:solidFill>
                        <a:prstClr val="black">
                          <a:alpha val="0"/>
                        </a:prstClr>
                      </a:solidFill>
                    </a:uFill>
                    <a:latin typeface="Calibri"/>
                    <a:ea typeface="Calibri"/>
                    <a:cs typeface="Calibri"/>
                  </a:rPr>
                  <a:t>https://www.mercycorps.org/blog/ebola-outbreaks-africa-guide/chapter-3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12" name="Graphic 9" descr="Panneau d’interdiction">
              <a:extLst>
                <a:ext uri="{FF2B5EF4-FFF2-40B4-BE49-F238E27FC236}">
                  <a16:creationId xmlns:a16="http://schemas.microsoft.com/office/drawing/2014/main" id="{AB789636-9D9E-42E8-BA81-5791747964C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0" y="0"/>
              <a:ext cx="4410926" cy="4410926"/>
            </a:xfrm>
            <a:prstGeom prst="rect">
              <a:avLst/>
            </a:prstGeom>
          </p:spPr>
        </p:pic>
      </p:grpSp>
    </p:spTree>
    <p:extLst>
      <p:ext uri="{BB962C8B-B14F-4D97-AF65-F5344CB8AC3E}">
        <p14:creationId xmlns:p14="http://schemas.microsoft.com/office/powerpoint/2010/main" val="1847101880"/>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8A0E31A-9523-4954-ABF8-50C87D703059}"/>
              </a:ext>
            </a:extLst>
          </p:cNvPr>
          <p:cNvSpPr>
            <a:spLocks noGrp="1"/>
          </p:cNvSpPr>
          <p:nvPr>
            <p:ph type="body" sz="quarter" idx="10"/>
          </p:nvPr>
        </p:nvSpPr>
        <p:spPr>
          <a:xfrm>
            <a:off x="607085" y="663375"/>
            <a:ext cx="6859058" cy="4176467"/>
          </a:xfrm>
        </p:spPr>
        <p:txBody>
          <a:bodyPr/>
          <a:lstStyle/>
          <a:p>
            <a:pPr lvl="1"/>
            <a:endParaRPr lang="en-US" sz="2000" dirty="0">
              <a:solidFill>
                <a:schemeClr val="tx1"/>
              </a:solidFill>
              <a:sym typeface="Wingdings" panose="05000000000000000000" pitchFamily="2" charset="2"/>
            </a:endParaRPr>
          </a:p>
          <a:p>
            <a:pPr marL="456565" indent="-456565"/>
            <a:r>
              <a:rPr lang="fr-FR" sz="2400" b="0" i="0" u="none" strike="noStrike" cap="none" baseline="0" dirty="0">
                <a:solidFill>
                  <a:srgbClr val="000000"/>
                </a:solidFill>
                <a:effectLst/>
                <a:uFill>
                  <a:solidFill>
                    <a:prstClr val="black">
                      <a:alpha val="0"/>
                    </a:prstClr>
                  </a:solidFill>
                </a:uFill>
                <a:latin typeface="Calibri"/>
                <a:ea typeface="Calibri"/>
                <a:cs typeface="Calibri"/>
              </a:rPr>
              <a:t>Effets indésirables sur la santé</a:t>
            </a:r>
            <a:endParaRPr lang="en-US" sz="2400" dirty="0">
              <a:solidFill>
                <a:srgbClr val="000000"/>
              </a:solidFill>
              <a:latin typeface="Calibri"/>
              <a:cs typeface="Calibri"/>
            </a:endParaRPr>
          </a:p>
          <a:p>
            <a:pPr marL="989965" lvl="1" indent="-380365"/>
            <a:r>
              <a:rPr lang="fr-FR" sz="2000" b="0" i="0" u="none" strike="noStrike" cap="none" baseline="0" dirty="0">
                <a:solidFill>
                  <a:srgbClr val="000000"/>
                </a:solidFill>
                <a:effectLst/>
                <a:uFill>
                  <a:solidFill>
                    <a:prstClr val="black">
                      <a:alpha val="0"/>
                    </a:prstClr>
                  </a:solidFill>
                </a:uFill>
                <a:latin typeface="Calibri"/>
                <a:ea typeface="Calibri"/>
                <a:cs typeface="Calibri"/>
              </a:rPr>
              <a:t>Problèmes respiratoires</a:t>
            </a:r>
            <a:endParaRPr lang="en-US" sz="2000" dirty="0">
              <a:solidFill>
                <a:srgbClr val="000000"/>
              </a:solidFill>
              <a:latin typeface="Calibri"/>
              <a:cs typeface="Calibri"/>
            </a:endParaRPr>
          </a:p>
          <a:p>
            <a:pPr marL="989965" lvl="1" indent="-380365"/>
            <a:r>
              <a:rPr lang="fr-FR" sz="2000" b="0" i="0" u="none" strike="noStrike" cap="none" baseline="0" dirty="0">
                <a:solidFill>
                  <a:srgbClr val="000000"/>
                </a:solidFill>
                <a:effectLst/>
                <a:uFill>
                  <a:solidFill>
                    <a:prstClr val="black">
                      <a:alpha val="0"/>
                    </a:prstClr>
                  </a:solidFill>
                </a:uFill>
                <a:latin typeface="Calibri"/>
                <a:ea typeface="Calibri"/>
                <a:cs typeface="Calibri"/>
              </a:rPr>
              <a:t>Brûlures</a:t>
            </a:r>
            <a:endParaRPr lang="en-US" sz="2000" dirty="0">
              <a:solidFill>
                <a:srgbClr val="000000"/>
              </a:solidFill>
              <a:latin typeface="Calibri"/>
              <a:cs typeface="Calibri"/>
            </a:endParaRPr>
          </a:p>
          <a:p>
            <a:pPr lvl="1"/>
            <a:endParaRPr lang="en-US" sz="2000" dirty="0">
              <a:solidFill>
                <a:srgbClr val="000000"/>
              </a:solidFill>
              <a:sym typeface="Wingdings" panose="05000000000000000000" pitchFamily="2" charset="2"/>
            </a:endParaRPr>
          </a:p>
          <a:p>
            <a:pPr marL="456565" indent="-456565"/>
            <a:r>
              <a:rPr lang="fr-FR" sz="2400" b="0" i="0" u="none" strike="noStrike" cap="none" baseline="0" dirty="0">
                <a:solidFill>
                  <a:srgbClr val="000000"/>
                </a:solidFill>
                <a:effectLst/>
                <a:uFill>
                  <a:solidFill>
                    <a:prstClr val="black">
                      <a:alpha val="0"/>
                    </a:prstClr>
                  </a:solidFill>
                </a:uFill>
                <a:latin typeface="Calibri"/>
                <a:ea typeface="Calibri"/>
                <a:cs typeface="Calibri"/>
              </a:rPr>
              <a:t>Potentiellement explosif en cas de mélange</a:t>
            </a:r>
            <a:endParaRPr lang="en-US" sz="2400" dirty="0">
              <a:solidFill>
                <a:srgbClr val="000000"/>
              </a:solidFill>
              <a:latin typeface="Calibri"/>
              <a:cs typeface="Calibri"/>
            </a:endParaRPr>
          </a:p>
          <a:p>
            <a:pPr marL="989965" lvl="1" indent="-380365"/>
            <a:r>
              <a:rPr lang="fr-FR" sz="2000" b="0" i="0" u="none" strike="noStrike" cap="none" baseline="0" dirty="0">
                <a:solidFill>
                  <a:srgbClr val="000000"/>
                </a:solidFill>
                <a:effectLst/>
                <a:uFill>
                  <a:solidFill>
                    <a:prstClr val="black">
                      <a:alpha val="0"/>
                    </a:prstClr>
                  </a:solidFill>
                </a:uFill>
                <a:latin typeface="Calibri"/>
                <a:ea typeface="Calibri"/>
                <a:cs typeface="Calibri"/>
              </a:rPr>
              <a:t>Hypochlorite de calcium + </a:t>
            </a:r>
            <a:r>
              <a:rPr lang="fr-FR" sz="2000" b="0" i="0" u="none" strike="noStrike" cap="none" baseline="0" dirty="0" err="1">
                <a:solidFill>
                  <a:srgbClr val="000000"/>
                </a:solidFill>
                <a:effectLst/>
                <a:uFill>
                  <a:solidFill>
                    <a:prstClr val="black">
                      <a:alpha val="0"/>
                    </a:prstClr>
                  </a:solidFill>
                </a:uFill>
                <a:latin typeface="Calibri"/>
                <a:ea typeface="Calibri"/>
                <a:cs typeface="Calibri"/>
              </a:rPr>
              <a:t>dichloroisocyanurate</a:t>
            </a:r>
            <a:r>
              <a:rPr lang="fr-FR" sz="2000" b="0" i="0" u="none" strike="noStrike" cap="none" baseline="0" dirty="0">
                <a:solidFill>
                  <a:srgbClr val="000000"/>
                </a:solidFill>
                <a:effectLst/>
                <a:uFill>
                  <a:solidFill>
                    <a:prstClr val="black">
                      <a:alpha val="0"/>
                    </a:prstClr>
                  </a:solidFill>
                </a:uFill>
                <a:latin typeface="Calibri"/>
                <a:ea typeface="Calibri"/>
                <a:cs typeface="Calibri"/>
              </a:rPr>
              <a:t> de sodium = risque d’explosion</a:t>
            </a:r>
            <a:endParaRPr lang="en-US" sz="2000" dirty="0">
              <a:solidFill>
                <a:srgbClr val="000000"/>
              </a:solidFill>
              <a:latin typeface="Calibri"/>
              <a:cs typeface="Calibri"/>
            </a:endParaRPr>
          </a:p>
          <a:p>
            <a:pPr marL="609585" lvl="1" indent="0">
              <a:buNone/>
            </a:pPr>
            <a:endParaRPr lang="en-US" sz="2000" dirty="0">
              <a:solidFill>
                <a:srgbClr val="000000"/>
              </a:solidFill>
              <a:sym typeface="Wingdings" panose="05000000000000000000" pitchFamily="2" charset="2"/>
            </a:endParaRPr>
          </a:p>
          <a:p>
            <a:pPr marL="456565" indent="-456565"/>
            <a:r>
              <a:rPr lang="fr-FR" sz="2400" b="0" i="0" u="none" strike="noStrike" cap="none" baseline="0" dirty="0">
                <a:solidFill>
                  <a:srgbClr val="000000"/>
                </a:solidFill>
                <a:effectLst/>
                <a:uFill>
                  <a:solidFill>
                    <a:prstClr val="black">
                      <a:alpha val="0"/>
                    </a:prstClr>
                  </a:solidFill>
                </a:uFill>
                <a:latin typeface="Calibri"/>
                <a:ea typeface="Calibri"/>
                <a:cs typeface="Calibri"/>
              </a:rPr>
              <a:t>Potentiel de création de gaz toxiques en cas de mélange avec de l’ammoniaque ou d’autres produits de nettoyage</a:t>
            </a:r>
          </a:p>
          <a:p>
            <a:pPr marL="989965" lvl="1" indent="-380365"/>
            <a:r>
              <a:rPr lang="fr-FR" sz="2000" b="0" i="0" u="none" strike="noStrike" cap="none" baseline="0" dirty="0">
                <a:solidFill>
                  <a:srgbClr val="000000"/>
                </a:solidFill>
                <a:effectLst/>
                <a:uFill>
                  <a:solidFill>
                    <a:prstClr val="black">
                      <a:alpha val="0"/>
                    </a:prstClr>
                  </a:solidFill>
                </a:uFill>
                <a:latin typeface="Calibri"/>
                <a:ea typeface="Calibri"/>
                <a:cs typeface="Calibri"/>
              </a:rPr>
              <a:t>Irritation des yeux, du nez et de la gorge et autres réactions graves</a:t>
            </a:r>
          </a:p>
          <a:p>
            <a:pPr marL="0" indent="0">
              <a:buNone/>
            </a:pPr>
            <a:endParaRPr lang="en-US" sz="2000" dirty="0">
              <a:cs typeface="Calibri" panose="020F0502020204030204" pitchFamily="34" charset="0"/>
            </a:endParaRPr>
          </a:p>
          <a:p>
            <a:endParaRPr lang="en-US" sz="2000" dirty="0">
              <a:cs typeface="Calibri" panose="020F0502020204030204" pitchFamily="34" charset="0"/>
            </a:endParaRPr>
          </a:p>
          <a:p>
            <a:endParaRPr lang="en-US" sz="2000" dirty="0">
              <a:cs typeface="Calibri" panose="020F0502020204030204" pitchFamily="34" charset="0"/>
            </a:endParaRPr>
          </a:p>
        </p:txBody>
      </p:sp>
      <p:sp>
        <p:nvSpPr>
          <p:cNvPr id="2" name="Title 1">
            <a:extLst>
              <a:ext uri="{FF2B5EF4-FFF2-40B4-BE49-F238E27FC236}">
                <a16:creationId xmlns:a16="http://schemas.microsoft.com/office/drawing/2014/main" id="{50B98C7F-78E8-4C50-A311-39BEA0764B30}"/>
              </a:ext>
            </a:extLst>
          </p:cNvPr>
          <p:cNvSpPr>
            <a:spLocks noGrp="1"/>
          </p:cNvSpPr>
          <p:nvPr>
            <p:ph type="title"/>
          </p:nvPr>
        </p:nvSpPr>
        <p:spPr>
          <a:xfrm>
            <a:off x="609600" y="274639"/>
            <a:ext cx="10972800" cy="791302"/>
          </a:xfrm>
        </p:spPr>
        <p:txBody>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Le chlore : un mot sur la prudence</a:t>
            </a:r>
          </a:p>
        </p:txBody>
      </p:sp>
      <p:pic>
        <p:nvPicPr>
          <p:cNvPr id="5" name="Picture 4" descr="Image centrée sur les bras d’une personne qui a des brûlures.">
            <a:extLst>
              <a:ext uri="{FF2B5EF4-FFF2-40B4-BE49-F238E27FC236}">
                <a16:creationId xmlns:a16="http://schemas.microsoft.com/office/drawing/2014/main" id="{72FF3924-CBC7-4BA3-9D87-01F24B14A1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88056" y="1058925"/>
            <a:ext cx="2944468" cy="3925957"/>
          </a:xfrm>
          <a:prstGeom prst="rect">
            <a:avLst/>
          </a:prstGeom>
        </p:spPr>
      </p:pic>
      <p:sp>
        <p:nvSpPr>
          <p:cNvPr id="8" name="TextBox 7">
            <a:extLst>
              <a:ext uri="{FF2B5EF4-FFF2-40B4-BE49-F238E27FC236}">
                <a16:creationId xmlns:a16="http://schemas.microsoft.com/office/drawing/2014/main" id="{E3770C0D-E959-4B17-A024-E9F11C22E30B}"/>
              </a:ext>
            </a:extLst>
          </p:cNvPr>
          <p:cNvSpPr txBox="1"/>
          <p:nvPr/>
        </p:nvSpPr>
        <p:spPr>
          <a:xfrm>
            <a:off x="7647476" y="5067190"/>
            <a:ext cx="4351867" cy="1463040"/>
          </a:xfrm>
          <a:prstGeom prst="rect">
            <a:avLst/>
          </a:prstGeom>
          <a:noFill/>
          <a:ln>
            <a:solidFill>
              <a:schemeClr val="accent1"/>
            </a:solidFill>
          </a:ln>
        </p:spPr>
        <p:txBody>
          <a:bodyPr wrap="square">
            <a:spAutoFit/>
          </a:bodyPr>
          <a:lstStyle/>
          <a:p>
            <a:r>
              <a:rPr lang="fr-FR" sz="1800" b="0" i="0" u="none" strike="noStrike" cap="none" baseline="0">
                <a:solidFill>
                  <a:srgbClr val="000000"/>
                </a:solidFill>
                <a:effectLst/>
                <a:uFill>
                  <a:solidFill>
                    <a:prstClr val="black">
                      <a:alpha val="0"/>
                    </a:prstClr>
                  </a:solidFill>
                </a:uFill>
                <a:latin typeface="Calibri"/>
                <a:ea typeface="Calibri"/>
                <a:cs typeface="Calibri"/>
              </a:rPr>
              <a:t>Brûlure au chlore après avoir plongé les mains dans un seau avec des gants - concentration inconnue dans le seau (épidémie de maladie à virus Ebola en Sierra Leone en 2014)</a:t>
            </a:r>
          </a:p>
        </p:txBody>
      </p:sp>
    </p:spTree>
    <p:extLst>
      <p:ext uri="{BB962C8B-B14F-4D97-AF65-F5344CB8AC3E}">
        <p14:creationId xmlns:p14="http://schemas.microsoft.com/office/powerpoint/2010/main" val="1813886125"/>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61338-31D4-4DB4-96C9-E156DF83EB62}"/>
              </a:ext>
            </a:extLst>
          </p:cNvPr>
          <p:cNvSpPr>
            <a:spLocks noGrp="1"/>
          </p:cNvSpPr>
          <p:nvPr>
            <p:ph type="title"/>
          </p:nvPr>
        </p:nvSpPr>
        <p:spPr>
          <a:xfrm>
            <a:off x="609601" y="4492498"/>
            <a:ext cx="11059884" cy="1162051"/>
          </a:xfrm>
        </p:spPr>
        <p:txBody>
          <a:bodyPr/>
          <a:lstStyle/>
          <a:p>
            <a:r>
              <a:rPr lang="fr-FR" sz="4800" b="1" i="0" u="none" strike="noStrike" cap="none" baseline="0">
                <a:solidFill>
                  <a:srgbClr val="FFFFFF"/>
                </a:solidFill>
                <a:effectLst/>
                <a:uFill>
                  <a:solidFill>
                    <a:prstClr val="black">
                      <a:alpha val="0"/>
                    </a:prstClr>
                  </a:solidFill>
                </a:uFill>
                <a:latin typeface="Calibri Light"/>
                <a:ea typeface="Calibri Light"/>
                <a:cs typeface="Calibri Light"/>
              </a:rPr>
              <a:t>Gestion des déchets</a:t>
            </a:r>
          </a:p>
        </p:txBody>
      </p:sp>
      <p:sp>
        <p:nvSpPr>
          <p:cNvPr id="3" name="Text Placeholder 2">
            <a:extLst>
              <a:ext uri="{FF2B5EF4-FFF2-40B4-BE49-F238E27FC236}">
                <a16:creationId xmlns:a16="http://schemas.microsoft.com/office/drawing/2014/main" id="{D0F80916-3DC1-4205-97F4-8AAE2931F64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013244737"/>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10694-DAA4-47B3-8493-F7818B9F05A7}"/>
              </a:ext>
            </a:extLst>
          </p:cNvPr>
          <p:cNvSpPr>
            <a:spLocks noGrp="1"/>
          </p:cNvSpPr>
          <p:nvPr>
            <p:ph type="title"/>
          </p:nvPr>
        </p:nvSpPr>
        <p:spPr>
          <a:xfrm>
            <a:off x="350520" y="113274"/>
            <a:ext cx="10972800" cy="1143000"/>
          </a:xfrm>
        </p:spPr>
        <p:txBody>
          <a:bodyPr/>
          <a:lstStyle/>
          <a:p>
            <a:r>
              <a:rPr lang="fr-FR" sz="3733" b="1" i="0" u="none" strike="noStrike" cap="none" baseline="0">
                <a:solidFill>
                  <a:srgbClr val="0B40A5"/>
                </a:solidFill>
                <a:effectLst/>
                <a:uFill>
                  <a:solidFill>
                    <a:prstClr val="black">
                      <a:alpha val="0"/>
                    </a:prstClr>
                  </a:solidFill>
                </a:uFill>
                <a:latin typeface="Calibri Light"/>
                <a:ea typeface="Calibri Light"/>
                <a:cs typeface="Calibri Light"/>
              </a:rPr>
              <a:t>La gestion des déchets comprend :</a:t>
            </a:r>
          </a:p>
        </p:txBody>
      </p:sp>
      <p:sp>
        <p:nvSpPr>
          <p:cNvPr id="3" name="TextBox 2">
            <a:extLst>
              <a:ext uri="{FF2B5EF4-FFF2-40B4-BE49-F238E27FC236}">
                <a16:creationId xmlns:a16="http://schemas.microsoft.com/office/drawing/2014/main" id="{AEFA612C-2871-48E8-91B7-FBB2BC04A6FA}"/>
              </a:ext>
            </a:extLst>
          </p:cNvPr>
          <p:cNvSpPr txBox="1"/>
          <p:nvPr/>
        </p:nvSpPr>
        <p:spPr>
          <a:xfrm>
            <a:off x="792480" y="1625600"/>
            <a:ext cx="10633544" cy="4231928"/>
          </a:xfrm>
          <a:prstGeom prst="rect">
            <a:avLst/>
          </a:prstGeom>
          <a:noFill/>
        </p:spPr>
        <p:txBody>
          <a:bodyPr wrap="square" rtlCol="0">
            <a:spAutoFit/>
          </a:bodyPr>
          <a:lstStyle/>
          <a:p>
            <a:pPr marL="457200" indent="-457200">
              <a:spcBef>
                <a:spcPts val="600"/>
              </a:spcBef>
              <a:buClr>
                <a:schemeClr val="accent2">
                  <a:lumMod val="60000"/>
                  <a:lumOff val="40000"/>
                </a:schemeClr>
              </a:buClr>
              <a:buFont typeface="Arial" panose="020B0604020202020204" pitchFamily="34" charset="0"/>
              <a:buChar char="•"/>
            </a:pPr>
            <a:r>
              <a:rPr lang="fr-FR" sz="3000" b="0" i="0" u="none" strike="noStrike" cap="none" baseline="0" dirty="0">
                <a:solidFill>
                  <a:srgbClr val="000000"/>
                </a:solidFill>
                <a:effectLst/>
                <a:uFill>
                  <a:solidFill>
                    <a:prstClr val="black">
                      <a:alpha val="0"/>
                    </a:prstClr>
                  </a:solidFill>
                </a:uFill>
                <a:latin typeface="Calibri"/>
                <a:ea typeface="Calibri"/>
                <a:cs typeface="Calibri"/>
              </a:rPr>
              <a:t>le tri et la séparation des déchets</a:t>
            </a:r>
          </a:p>
          <a:p>
            <a:pPr marL="457200" indent="-457200">
              <a:spcBef>
                <a:spcPts val="600"/>
              </a:spcBef>
              <a:buClr>
                <a:schemeClr val="accent2">
                  <a:lumMod val="60000"/>
                  <a:lumOff val="40000"/>
                </a:schemeClr>
              </a:buClr>
              <a:buFont typeface="Arial" panose="020B0604020202020204" pitchFamily="34" charset="0"/>
              <a:buChar char="•"/>
            </a:pPr>
            <a:r>
              <a:rPr lang="fr-FR" sz="3000" b="0" i="0" u="none" strike="noStrike" cap="none" baseline="0" dirty="0">
                <a:solidFill>
                  <a:srgbClr val="000000"/>
                </a:solidFill>
                <a:effectLst/>
                <a:uFill>
                  <a:solidFill>
                    <a:prstClr val="black">
                      <a:alpha val="0"/>
                    </a:prstClr>
                  </a:solidFill>
                </a:uFill>
                <a:latin typeface="Calibri"/>
                <a:ea typeface="Calibri"/>
                <a:cs typeface="Calibri"/>
              </a:rPr>
              <a:t>le recueil des déchets</a:t>
            </a:r>
          </a:p>
          <a:p>
            <a:pPr marL="457200" indent="-457200">
              <a:spcBef>
                <a:spcPts val="600"/>
              </a:spcBef>
              <a:buClr>
                <a:schemeClr val="accent2">
                  <a:lumMod val="60000"/>
                  <a:lumOff val="40000"/>
                </a:schemeClr>
              </a:buClr>
              <a:buFont typeface="Arial" panose="020B0604020202020204" pitchFamily="34" charset="0"/>
              <a:buChar char="•"/>
            </a:pPr>
            <a:r>
              <a:rPr lang="fr-FR" sz="3000" b="0" i="0" u="none" strike="noStrike" cap="none" baseline="0" dirty="0">
                <a:solidFill>
                  <a:srgbClr val="000000"/>
                </a:solidFill>
                <a:effectLst/>
                <a:uFill>
                  <a:solidFill>
                    <a:prstClr val="black">
                      <a:alpha val="0"/>
                    </a:prstClr>
                  </a:solidFill>
                </a:uFill>
                <a:latin typeface="Calibri"/>
                <a:ea typeface="Calibri"/>
                <a:cs typeface="Calibri"/>
              </a:rPr>
              <a:t>le transport des déchets</a:t>
            </a:r>
          </a:p>
          <a:p>
            <a:pPr marL="457200" indent="-457200">
              <a:spcBef>
                <a:spcPts val="600"/>
              </a:spcBef>
              <a:buFont typeface="Arial" panose="020B0604020202020204" pitchFamily="34" charset="0"/>
              <a:buChar char="•"/>
            </a:pPr>
            <a:endParaRPr lang="en-US" sz="3200" dirty="0">
              <a:latin typeface="Calibri"/>
              <a:cs typeface="Calibri"/>
            </a:endParaRPr>
          </a:p>
          <a:p>
            <a:pPr algn="ctr">
              <a:spcBef>
                <a:spcPts val="600"/>
              </a:spcBef>
            </a:pPr>
            <a:r>
              <a:rPr lang="fr-FR" sz="3600" b="0" i="0" u="none" strike="noStrike" cap="none" baseline="0" dirty="0">
                <a:solidFill>
                  <a:srgbClr val="000000"/>
                </a:solidFill>
                <a:effectLst/>
                <a:uFill>
                  <a:solidFill>
                    <a:prstClr val="black">
                      <a:alpha val="0"/>
                    </a:prstClr>
                  </a:solidFill>
                </a:uFill>
                <a:latin typeface="Calibri"/>
                <a:ea typeface="Calibri"/>
                <a:cs typeface="Calibri"/>
              </a:rPr>
              <a:t>La gestion sûre des déchets générés par les soins aux patients relève de la </a:t>
            </a:r>
            <a:r>
              <a:rPr lang="fr-FR" sz="3600" b="1" i="0" u="none" strike="noStrike" cap="none" baseline="0" dirty="0">
                <a:solidFill>
                  <a:srgbClr val="0B40A5"/>
                </a:solidFill>
                <a:effectLst/>
                <a:uFill>
                  <a:solidFill>
                    <a:prstClr val="black">
                      <a:alpha val="0"/>
                    </a:prstClr>
                  </a:solidFill>
                </a:uFill>
                <a:latin typeface="Calibri"/>
                <a:ea typeface="Calibri"/>
                <a:cs typeface="Calibri"/>
              </a:rPr>
              <a:t>responsabilité de toute l’équipe.</a:t>
            </a:r>
          </a:p>
          <a:p>
            <a:pPr>
              <a:spcBef>
                <a:spcPts val="600"/>
              </a:spcBef>
            </a:pPr>
            <a:endParaRPr lang="en-US" sz="3200" dirty="0">
              <a:solidFill>
                <a:schemeClr val="tx1"/>
              </a:solidFill>
              <a:latin typeface="Calibri"/>
              <a:cs typeface="Calibri"/>
            </a:endParaRPr>
          </a:p>
          <a:p>
            <a:endParaRPr lang="en-US" dirty="0"/>
          </a:p>
        </p:txBody>
      </p:sp>
      <p:sp>
        <p:nvSpPr>
          <p:cNvPr id="7" name="TextBox 6">
            <a:extLst>
              <a:ext uri="{FF2B5EF4-FFF2-40B4-BE49-F238E27FC236}">
                <a16:creationId xmlns:a16="http://schemas.microsoft.com/office/drawing/2014/main" id="{CCADF4B1-EC6D-4778-94C6-B2A2C245D101}"/>
              </a:ext>
            </a:extLst>
          </p:cNvPr>
          <p:cNvSpPr txBox="1"/>
          <p:nvPr/>
        </p:nvSpPr>
        <p:spPr>
          <a:xfrm>
            <a:off x="6612835" y="1625600"/>
            <a:ext cx="5486400" cy="1615440"/>
          </a:xfrm>
          <a:prstGeom prst="rect">
            <a:avLst/>
          </a:prstGeom>
          <a:noFill/>
        </p:spPr>
        <p:txBody>
          <a:bodyPr wrap="square" rtlCol="0">
            <a:spAutoFit/>
          </a:bodyPr>
          <a:lstStyle/>
          <a:p>
            <a:pPr marL="457200" indent="-457200">
              <a:spcBef>
                <a:spcPts val="600"/>
              </a:spcBef>
              <a:buClr>
                <a:schemeClr val="accent2">
                  <a:lumMod val="60000"/>
                  <a:lumOff val="40000"/>
                </a:schemeClr>
              </a:buClr>
              <a:buFont typeface="Arial" panose="020B0604020202020204" pitchFamily="34" charset="0"/>
              <a:buChar char="•"/>
            </a:pPr>
            <a:r>
              <a:rPr lang="fr-FR" sz="3000" b="0" i="0" u="none" strike="noStrike" cap="none" baseline="0" dirty="0">
                <a:solidFill>
                  <a:srgbClr val="000000"/>
                </a:solidFill>
                <a:effectLst/>
                <a:uFill>
                  <a:solidFill>
                    <a:prstClr val="black">
                      <a:alpha val="0"/>
                    </a:prstClr>
                  </a:solidFill>
                </a:uFill>
                <a:latin typeface="Calibri"/>
                <a:ea typeface="Calibri"/>
                <a:cs typeface="Calibri"/>
              </a:rPr>
              <a:t>stocker les déchets</a:t>
            </a:r>
          </a:p>
          <a:p>
            <a:pPr marL="457200" indent="-457200">
              <a:spcBef>
                <a:spcPts val="600"/>
              </a:spcBef>
              <a:buClr>
                <a:schemeClr val="accent2">
                  <a:lumMod val="60000"/>
                  <a:lumOff val="40000"/>
                </a:schemeClr>
              </a:buClr>
              <a:buFont typeface="Arial" panose="020B0604020202020204" pitchFamily="34" charset="0"/>
              <a:buChar char="•"/>
            </a:pPr>
            <a:r>
              <a:rPr lang="fr-FR" sz="3000" b="0" i="0" u="none" strike="noStrike" cap="none" baseline="0" dirty="0">
                <a:solidFill>
                  <a:srgbClr val="000000"/>
                </a:solidFill>
                <a:effectLst/>
                <a:uFill>
                  <a:solidFill>
                    <a:prstClr val="black">
                      <a:alpha val="0"/>
                    </a:prstClr>
                  </a:solidFill>
                </a:uFill>
                <a:latin typeface="Calibri"/>
                <a:ea typeface="Calibri"/>
                <a:cs typeface="Calibri"/>
              </a:rPr>
              <a:t>traiter les déchets</a:t>
            </a:r>
          </a:p>
          <a:p>
            <a:pPr marL="457200" indent="-457200">
              <a:spcBef>
                <a:spcPts val="600"/>
              </a:spcBef>
              <a:buClr>
                <a:schemeClr val="accent2">
                  <a:lumMod val="60000"/>
                  <a:lumOff val="40000"/>
                </a:schemeClr>
              </a:buClr>
              <a:buFont typeface="Arial" panose="020B0604020202020204" pitchFamily="34" charset="0"/>
              <a:buChar char="•"/>
            </a:pPr>
            <a:r>
              <a:rPr lang="fr-FR" sz="3000" b="0" i="0" u="none" strike="noStrike" cap="none" baseline="0" dirty="0">
                <a:solidFill>
                  <a:srgbClr val="000000"/>
                </a:solidFill>
                <a:effectLst/>
                <a:uFill>
                  <a:solidFill>
                    <a:prstClr val="black">
                      <a:alpha val="0"/>
                    </a:prstClr>
                  </a:solidFill>
                </a:uFill>
                <a:latin typeface="Calibri"/>
                <a:ea typeface="Calibri"/>
                <a:cs typeface="Calibri"/>
              </a:rPr>
              <a:t>éliminer les déchets</a:t>
            </a:r>
          </a:p>
        </p:txBody>
      </p:sp>
    </p:spTree>
    <p:extLst>
      <p:ext uri="{BB962C8B-B14F-4D97-AF65-F5344CB8AC3E}">
        <p14:creationId xmlns:p14="http://schemas.microsoft.com/office/powerpoint/2010/main" val="2154671543"/>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32E31-8CDF-4D67-AD4E-D5455B57CD16}"/>
              </a:ext>
            </a:extLst>
          </p:cNvPr>
          <p:cNvSpPr>
            <a:spLocks noGrp="1"/>
          </p:cNvSpPr>
          <p:nvPr>
            <p:ph type="title"/>
          </p:nvPr>
        </p:nvSpPr>
        <p:spPr>
          <a:xfrm>
            <a:off x="313764" y="0"/>
            <a:ext cx="10972800" cy="1143000"/>
          </a:xfrm>
        </p:spPr>
        <p:txBody>
          <a:bodyPr/>
          <a:lstStyle/>
          <a:p>
            <a:pPr>
              <a:lnSpc>
                <a:spcPct val="100000"/>
              </a:lnSpc>
            </a:pPr>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Pourquoi la gestion des déchets ?</a:t>
            </a:r>
          </a:p>
        </p:txBody>
      </p:sp>
      <p:sp>
        <p:nvSpPr>
          <p:cNvPr id="3" name="Text Placeholder 2">
            <a:extLst>
              <a:ext uri="{FF2B5EF4-FFF2-40B4-BE49-F238E27FC236}">
                <a16:creationId xmlns:a16="http://schemas.microsoft.com/office/drawing/2014/main" id="{752E17AF-C938-4FC0-9732-E093A38A70E5}"/>
              </a:ext>
            </a:extLst>
          </p:cNvPr>
          <p:cNvSpPr>
            <a:spLocks noGrp="1"/>
          </p:cNvSpPr>
          <p:nvPr>
            <p:ph type="body" sz="quarter" idx="10"/>
          </p:nvPr>
        </p:nvSpPr>
        <p:spPr>
          <a:xfrm>
            <a:off x="586398" y="1626164"/>
            <a:ext cx="10972800" cy="4176467"/>
          </a:xfrm>
        </p:spPr>
        <p:txBody>
          <a:bodyPr/>
          <a:lstStyle/>
          <a:p>
            <a:pPr>
              <a:lnSpc>
                <a:spcPct val="100000"/>
              </a:lnSpc>
            </a:pPr>
            <a:r>
              <a:rPr lang="fr-FR" sz="3200" b="0" i="0" u="none" strike="noStrike" cap="none" baseline="0" dirty="0">
                <a:solidFill>
                  <a:srgbClr val="000000"/>
                </a:solidFill>
                <a:effectLst/>
                <a:uFill>
                  <a:solidFill>
                    <a:prstClr val="black">
                      <a:alpha val="0"/>
                    </a:prstClr>
                  </a:solidFill>
                </a:uFill>
                <a:latin typeface="Calibri"/>
                <a:ea typeface="Calibri"/>
                <a:cs typeface="Calibri"/>
              </a:rPr>
              <a:t>Les établissements de santé sont </a:t>
            </a:r>
            <a:r>
              <a:rPr lang="fr-FR" sz="3200" b="1" i="0" u="none" strike="noStrike" cap="none" baseline="0" dirty="0">
                <a:solidFill>
                  <a:srgbClr val="0039A6"/>
                </a:solidFill>
                <a:effectLst/>
                <a:uFill>
                  <a:solidFill>
                    <a:prstClr val="black">
                      <a:alpha val="0"/>
                    </a:prstClr>
                  </a:solidFill>
                </a:uFill>
                <a:latin typeface="Calibri"/>
                <a:ea typeface="Calibri"/>
                <a:cs typeface="Calibri"/>
              </a:rPr>
              <a:t>responsables de la gestion des déchets. </a:t>
            </a:r>
          </a:p>
          <a:p>
            <a:pPr>
              <a:lnSpc>
                <a:spcPct val="100000"/>
              </a:lnSpc>
            </a:pPr>
            <a:endParaRPr lang="en-US" altLang="ja-JP" sz="1800" b="1" dirty="0">
              <a:solidFill>
                <a:srgbClr val="0039A6"/>
              </a:solidFill>
              <a:latin typeface="Calibri"/>
              <a:ea typeface="ＭＳ Ｐゴシック"/>
              <a:cs typeface="Calibri"/>
            </a:endParaRPr>
          </a:p>
          <a:p>
            <a:pPr>
              <a:lnSpc>
                <a:spcPct val="100000"/>
              </a:lnSpc>
            </a:pPr>
            <a:r>
              <a:rPr lang="fr-FR" sz="3200" b="0" i="0" u="none" strike="noStrike" cap="none" baseline="0" dirty="0">
                <a:solidFill>
                  <a:srgbClr val="000000"/>
                </a:solidFill>
                <a:effectLst/>
                <a:uFill>
                  <a:solidFill>
                    <a:prstClr val="black">
                      <a:alpha val="0"/>
                    </a:prstClr>
                  </a:solidFill>
                </a:uFill>
                <a:latin typeface="Calibri"/>
                <a:ea typeface="Calibri"/>
                <a:cs typeface="Calibri"/>
              </a:rPr>
              <a:t>Une gestion inappropriée des déchets </a:t>
            </a:r>
            <a:r>
              <a:rPr lang="fr-FR" sz="3200" b="1" i="0" u="none" strike="noStrike" cap="none" baseline="0" dirty="0">
                <a:solidFill>
                  <a:srgbClr val="0039A6"/>
                </a:solidFill>
                <a:effectLst/>
                <a:uFill>
                  <a:solidFill>
                    <a:prstClr val="black">
                      <a:alpha val="0"/>
                    </a:prstClr>
                  </a:solidFill>
                </a:uFill>
                <a:latin typeface="Calibri"/>
                <a:ea typeface="Calibri"/>
                <a:cs typeface="Calibri"/>
              </a:rPr>
              <a:t>présente des risques potentiels </a:t>
            </a:r>
            <a:r>
              <a:rPr lang="fr-FR" sz="3200" b="0" i="0" u="none" strike="noStrike" cap="none" baseline="0" dirty="0">
                <a:solidFill>
                  <a:srgbClr val="000000"/>
                </a:solidFill>
                <a:effectLst/>
                <a:uFill>
                  <a:solidFill>
                    <a:prstClr val="black">
                      <a:alpha val="0"/>
                    </a:prstClr>
                  </a:solidFill>
                </a:uFill>
                <a:latin typeface="Calibri"/>
                <a:ea typeface="Calibri"/>
                <a:cs typeface="Calibri"/>
              </a:rPr>
              <a:t>pour</a:t>
            </a:r>
            <a:r>
              <a:rPr lang="fr-FR" sz="3200" b="1" i="0" u="none" strike="noStrike" cap="none" baseline="0" dirty="0">
                <a:solidFill>
                  <a:srgbClr val="000000"/>
                </a:solidFill>
                <a:effectLst/>
                <a:uFill>
                  <a:solidFill>
                    <a:prstClr val="black">
                      <a:alpha val="0"/>
                    </a:prstClr>
                  </a:solidFill>
                </a:uFill>
                <a:latin typeface="Calibri"/>
                <a:ea typeface="Calibri"/>
                <a:cs typeface="Calibri"/>
              </a:rPr>
              <a:t> </a:t>
            </a:r>
            <a:r>
              <a:rPr lang="fr-FR" sz="3200" b="0" i="0" u="none" strike="noStrike" cap="none" baseline="0" dirty="0">
                <a:solidFill>
                  <a:srgbClr val="000000"/>
                </a:solidFill>
                <a:effectLst/>
                <a:uFill>
                  <a:solidFill>
                    <a:prstClr val="black">
                      <a:alpha val="0"/>
                    </a:prstClr>
                  </a:solidFill>
                </a:uFill>
                <a:latin typeface="Calibri"/>
                <a:ea typeface="Calibri"/>
                <a:cs typeface="Calibri"/>
              </a:rPr>
              <a:t>votre santé, celle de vos patients et de vos collègues, ainsi que pour votre communauté.</a:t>
            </a:r>
          </a:p>
          <a:p>
            <a:pPr marL="0" indent="0">
              <a:buNone/>
            </a:pPr>
            <a:endParaRPr lang="en-US" sz="2800" dirty="0">
              <a:solidFill>
                <a:schemeClr val="accent4">
                  <a:lumMod val="50000"/>
                </a:schemeClr>
              </a:solidFill>
              <a:latin typeface="Calibri"/>
              <a:cs typeface="Calibri"/>
            </a:endParaRPr>
          </a:p>
          <a:p>
            <a:endParaRPr lang="en-US" altLang="ja-JP" dirty="0">
              <a:solidFill>
                <a:schemeClr val="accent4">
                  <a:lumMod val="50000"/>
                </a:schemeClr>
              </a:solidFill>
              <a:latin typeface="Calibri"/>
              <a:ea typeface="ＭＳ Ｐゴシック"/>
              <a:cs typeface="Calibri"/>
            </a:endParaRPr>
          </a:p>
        </p:txBody>
      </p:sp>
      <p:pic>
        <p:nvPicPr>
          <p:cNvPr id="7" name="Picture 2" descr="Illustration de flacons brisés et intacts, d’aiguilles et d’un scalpel.">
            <a:extLst>
              <a:ext uri="{FF2B5EF4-FFF2-40B4-BE49-F238E27FC236}">
                <a16:creationId xmlns:a16="http://schemas.microsoft.com/office/drawing/2014/main" id="{ABBBE2DD-1B26-4922-B492-C0D116A7925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193318" y="4572162"/>
            <a:ext cx="3711266" cy="17203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543819"/>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Several categories of waste are illustrated: Non-infectious waste examples are listed as paper/packaging material, bottles/cans, and food. Images for this category include a newspaper, a banana peel, and an empty bottle. An arrow at the bottom of this category points to the word Black container (lined).  The infectious waste category lists the examples of gauze/dressing, blood/IV giving sets, and gloves. Images shown include used gauze and cotton balls, gloves, and tubes. An arrow at the bottom of the category points to the text Yellow container (lined). A sharps waste category lists infusion needles, broken slides, broken vials, broken ampules, lancets, retractables, scalpels, blades, and needles. Images for this category show broken glass, needles, and scalpels with an arrow pointing these objects to a sharps box image. The text at the bottom of this category says Sharps box. ">
            <a:extLst>
              <a:ext uri="{FF2B5EF4-FFF2-40B4-BE49-F238E27FC236}">
                <a16:creationId xmlns:a16="http://schemas.microsoft.com/office/drawing/2014/main" id="{4F0F06BA-D9C5-4E8B-BA8C-1595BDC5A8A3}"/>
              </a:ext>
            </a:extLst>
          </p:cNvPr>
          <p:cNvSpPr>
            <a:spLocks noGrp="1"/>
          </p:cNvSpPr>
          <p:nvPr>
            <p:ph type="title"/>
          </p:nvPr>
        </p:nvSpPr>
        <p:spPr>
          <a:xfrm>
            <a:off x="422954" y="130541"/>
            <a:ext cx="10972800" cy="886203"/>
          </a:xfrm>
        </p:spPr>
        <p:txBody>
          <a:bodyPr/>
          <a:lstStyle/>
          <a:p>
            <a:r>
              <a:rPr lang="fr-FR" sz="4000" b="1" i="0" u="none" strike="noStrike" cap="none" baseline="0" dirty="0">
                <a:solidFill>
                  <a:srgbClr val="0B40A5"/>
                </a:solidFill>
                <a:effectLst/>
                <a:uFill>
                  <a:solidFill>
                    <a:prstClr val="black">
                      <a:alpha val="0"/>
                    </a:prstClr>
                  </a:solidFill>
                </a:uFill>
                <a:latin typeface="Calibri Light"/>
                <a:ea typeface="Calibri Light"/>
                <a:cs typeface="Calibri Light"/>
              </a:rPr>
              <a:t>Tri des déchets</a:t>
            </a:r>
            <a:endParaRPr lang="fr-FR" sz="4000" b="1" i="0" u="none" strike="noStrike" cap="none" baseline="0" dirty="0">
              <a:solidFill>
                <a:srgbClr val="FFFFFF"/>
              </a:solidFill>
              <a:effectLst/>
              <a:highlight>
                <a:srgbClr val="FFFF00"/>
              </a:highlight>
              <a:uFill>
                <a:solidFill>
                  <a:prstClr val="black">
                    <a:alpha val="0"/>
                  </a:prstClr>
                </a:solidFill>
              </a:uFill>
              <a:latin typeface="Calibri Light"/>
              <a:ea typeface="Calibri Light"/>
              <a:cs typeface="Calibri Light"/>
            </a:endParaRPr>
          </a:p>
        </p:txBody>
      </p:sp>
      <p:sp>
        <p:nvSpPr>
          <p:cNvPr id="10" name="TextBox 9">
            <a:extLst>
              <a:ext uri="{FF2B5EF4-FFF2-40B4-BE49-F238E27FC236}">
                <a16:creationId xmlns:a16="http://schemas.microsoft.com/office/drawing/2014/main" id="{9713E3FF-A434-1A07-E133-A7879FAFE17F}"/>
              </a:ext>
            </a:extLst>
          </p:cNvPr>
          <p:cNvSpPr txBox="1"/>
          <p:nvPr/>
        </p:nvSpPr>
        <p:spPr>
          <a:xfrm>
            <a:off x="1024278" y="2561383"/>
            <a:ext cx="2736936" cy="800219"/>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800" b="1" i="0" u="none" strike="noStrike" cap="none" baseline="0" dirty="0">
                <a:solidFill>
                  <a:srgbClr val="002E89"/>
                </a:solidFill>
                <a:effectLst/>
                <a:uFill>
                  <a:solidFill>
                    <a:prstClr val="black">
                      <a:alpha val="0"/>
                    </a:prstClr>
                  </a:solidFill>
                </a:uFill>
                <a:latin typeface="Calibri"/>
                <a:ea typeface="Calibri"/>
                <a:cs typeface="Calibri"/>
              </a:rPr>
              <a:t>Système à 3 bacs </a:t>
            </a:r>
          </a:p>
          <a:p>
            <a:r>
              <a:rPr lang="fr-FR" sz="1800" b="0" i="0" u="none" strike="noStrike" cap="none" baseline="0" dirty="0">
                <a:solidFill>
                  <a:srgbClr val="000000"/>
                </a:solidFill>
                <a:effectLst/>
                <a:uFill>
                  <a:solidFill>
                    <a:prstClr val="black">
                      <a:alpha val="0"/>
                    </a:prstClr>
                  </a:solidFill>
                </a:uFill>
                <a:latin typeface="Calibri"/>
                <a:ea typeface="Calibri"/>
                <a:cs typeface="Calibri"/>
              </a:rPr>
              <a:t>(très fréquent)</a:t>
            </a:r>
            <a:endParaRPr lang="en-US" dirty="0">
              <a:solidFill>
                <a:srgbClr val="000000"/>
              </a:solidFill>
              <a:latin typeface="Calibri" panose="020F0502020204030204" pitchFamily="34" charset="0"/>
            </a:endParaRPr>
          </a:p>
        </p:txBody>
      </p:sp>
      <p:sp>
        <p:nvSpPr>
          <p:cNvPr id="6" name="TextBox 5">
            <a:extLst>
              <a:ext uri="{FF2B5EF4-FFF2-40B4-BE49-F238E27FC236}">
                <a16:creationId xmlns:a16="http://schemas.microsoft.com/office/drawing/2014/main" id="{3346ED81-8810-41CA-8B88-E78B39E5D128}"/>
              </a:ext>
            </a:extLst>
          </p:cNvPr>
          <p:cNvSpPr txBox="1"/>
          <p:nvPr/>
        </p:nvSpPr>
        <p:spPr>
          <a:xfrm>
            <a:off x="1024278" y="5372444"/>
            <a:ext cx="3181963" cy="738664"/>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b="1" i="0" u="none" strike="noStrike" cap="none" baseline="0" dirty="0">
                <a:solidFill>
                  <a:srgbClr val="002E89"/>
                </a:solidFill>
                <a:effectLst/>
                <a:uFill>
                  <a:solidFill>
                    <a:prstClr val="black">
                      <a:alpha val="0"/>
                    </a:prstClr>
                  </a:solidFill>
                </a:uFill>
                <a:latin typeface="Calibri"/>
                <a:ea typeface="Calibri"/>
                <a:cs typeface="Calibri"/>
              </a:rPr>
              <a:t>Autres flux de déchets </a:t>
            </a:r>
          </a:p>
          <a:p>
            <a:r>
              <a:rPr lang="fr-FR" sz="1800" b="0" i="0" u="none" strike="noStrike" cap="none" baseline="0" dirty="0">
                <a:solidFill>
                  <a:srgbClr val="000000"/>
                </a:solidFill>
                <a:effectLst/>
                <a:uFill>
                  <a:solidFill>
                    <a:prstClr val="black">
                      <a:alpha val="0"/>
                    </a:prstClr>
                  </a:solidFill>
                </a:uFill>
                <a:latin typeface="Calibri"/>
                <a:ea typeface="Calibri"/>
                <a:cs typeface="Calibri"/>
              </a:rPr>
              <a:t>(moins courant)</a:t>
            </a:r>
            <a:endParaRPr lang="en-US" dirty="0">
              <a:solidFill>
                <a:srgbClr val="000000"/>
              </a:solidFill>
              <a:latin typeface="Calibri" panose="020F0502020204030204" pitchFamily="34" charset="0"/>
            </a:endParaRPr>
          </a:p>
        </p:txBody>
      </p:sp>
      <p:sp>
        <p:nvSpPr>
          <p:cNvPr id="11" name="TextBox 10">
            <a:extLst>
              <a:ext uri="{FF2B5EF4-FFF2-40B4-BE49-F238E27FC236}">
                <a16:creationId xmlns:a16="http://schemas.microsoft.com/office/drawing/2014/main" id="{6F4F6BB5-65C2-44D8-9204-72B354762C4E}"/>
              </a:ext>
            </a:extLst>
          </p:cNvPr>
          <p:cNvSpPr txBox="1"/>
          <p:nvPr/>
        </p:nvSpPr>
        <p:spPr>
          <a:xfrm>
            <a:off x="7798192" y="6203618"/>
            <a:ext cx="2869809" cy="518160"/>
          </a:xfrm>
          <a:prstGeom prst="rect">
            <a:avLst/>
          </a:prstGeom>
          <a:noFill/>
        </p:spPr>
        <p:txBody>
          <a:bodyPr wrap="square">
            <a:spAutoFit/>
          </a:bodyPr>
          <a:lstStyle/>
          <a:p>
            <a:r>
              <a:rPr lang="fr-FR" sz="1400" b="0" i="0" u="none" strike="noStrike" cap="none" baseline="0">
                <a:solidFill>
                  <a:srgbClr val="000000"/>
                </a:solidFill>
                <a:effectLst/>
                <a:uFill>
                  <a:solidFill>
                    <a:prstClr val="black">
                      <a:alpha val="0"/>
                    </a:prstClr>
                  </a:solidFill>
                </a:uFill>
                <a:latin typeface="Calibri"/>
                <a:ea typeface="Calibri"/>
                <a:cs typeface="Calibri"/>
              </a:rPr>
              <a:t>https://www.washinhcf.org/resource/wash-fit-training-package/</a:t>
            </a:r>
          </a:p>
        </p:txBody>
      </p:sp>
      <p:grpSp>
        <p:nvGrpSpPr>
          <p:cNvPr id="9" name="Group 8">
            <a:extLst>
              <a:ext uri="{C183D7F6-B498-43B3-948B-1728B52AA6E4}">
                <adec:decorative xmlns:adec="http://schemas.microsoft.com/office/drawing/2017/decorative" val="1"/>
              </a:ext>
            </a:extLst>
          </p:cNvPr>
          <p:cNvGrpSpPr/>
          <p:nvPr/>
        </p:nvGrpSpPr>
        <p:grpSpPr>
          <a:xfrm>
            <a:off x="4431283" y="1309504"/>
            <a:ext cx="5780592" cy="5169492"/>
            <a:chOff x="4431283" y="1309504"/>
            <a:chExt cx="5780592" cy="5169492"/>
          </a:xfrm>
        </p:grpSpPr>
        <p:pic>
          <p:nvPicPr>
            <p:cNvPr id="4" name="Picture 4">
              <a:extLst>
                <a:ext uri="{FF2B5EF4-FFF2-40B4-BE49-F238E27FC236}">
                  <a16:creationId xmlns:a16="http://schemas.microsoft.com/office/drawing/2014/main" id="{5D67BD10-426C-1D5C-910E-10480EAFD51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1283" y="1309504"/>
              <a:ext cx="5684684" cy="3818253"/>
            </a:xfrm>
            <a:prstGeom prst="rect">
              <a:avLst/>
            </a:prstGeom>
          </p:spPr>
        </p:pic>
        <p:pic>
          <p:nvPicPr>
            <p:cNvPr id="8" name="Picture 9">
              <a:extLst>
                <a:ext uri="{FF2B5EF4-FFF2-40B4-BE49-F238E27FC236}">
                  <a16:creationId xmlns:a16="http://schemas.microsoft.com/office/drawing/2014/main" id="{61ED731E-5137-7508-5DE5-3D4B2649C2C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17959" y="5190267"/>
              <a:ext cx="2540984" cy="1288729"/>
            </a:xfrm>
            <a:prstGeom prst="rect">
              <a:avLst/>
            </a:prstGeom>
          </p:spPr>
        </p:pic>
        <p:sp>
          <p:nvSpPr>
            <p:cNvPr id="7" name="Rectangle 6"/>
            <p:cNvSpPr/>
            <p:nvPr/>
          </p:nvSpPr>
          <p:spPr>
            <a:xfrm>
              <a:off x="4475733" y="1514842"/>
              <a:ext cx="1745419" cy="251460"/>
            </a:xfrm>
            <a:prstGeom prst="rect">
              <a:avLst/>
            </a:prstGeom>
          </p:spPr>
          <p:txBody>
            <a:bodyPr wrap="square">
              <a:spAutoFit/>
            </a:bodyPr>
            <a:lstStyle/>
            <a:p>
              <a:pPr algn="ctr"/>
              <a:r>
                <a:rPr lang="fr-FR" sz="1050" b="1" i="0" u="none" strike="noStrike" cap="none" baseline="0">
                  <a:solidFill>
                    <a:srgbClr val="000000"/>
                  </a:solidFill>
                  <a:effectLst/>
                  <a:uFill>
                    <a:solidFill>
                      <a:prstClr val="black">
                        <a:alpha val="0"/>
                      </a:prstClr>
                    </a:solidFill>
                  </a:uFill>
                  <a:latin typeface="Arial"/>
                  <a:ea typeface="Arial"/>
                  <a:cs typeface="Arial"/>
                </a:rPr>
                <a:t>Déchets non infectieux</a:t>
              </a:r>
              <a:endParaRPr lang="en-US" sz="1050" b="1">
                <a:solidFill>
                  <a:srgbClr val="000000"/>
                </a:solidFill>
                <a:latin typeface="Arial" panose="020B0604020202020204" pitchFamily="34" charset="0"/>
                <a:cs typeface="Arial" panose="020B0604020202020204" pitchFamily="34" charset="0"/>
              </a:endParaRPr>
            </a:p>
          </p:txBody>
        </p:sp>
        <p:sp>
          <p:nvSpPr>
            <p:cNvPr id="12" name="Rectangle 11"/>
            <p:cNvSpPr/>
            <p:nvPr/>
          </p:nvSpPr>
          <p:spPr>
            <a:xfrm>
              <a:off x="6323963" y="1514842"/>
              <a:ext cx="1745419" cy="251460"/>
            </a:xfrm>
            <a:prstGeom prst="rect">
              <a:avLst/>
            </a:prstGeom>
          </p:spPr>
          <p:txBody>
            <a:bodyPr wrap="square">
              <a:spAutoFit/>
            </a:bodyPr>
            <a:lstStyle/>
            <a:p>
              <a:pPr algn="ctr"/>
              <a:r>
                <a:rPr lang="fr-FR" sz="1050" b="1" i="0" u="none" strike="noStrike" cap="none" baseline="0">
                  <a:solidFill>
                    <a:srgbClr val="000000"/>
                  </a:solidFill>
                  <a:effectLst/>
                  <a:uFill>
                    <a:solidFill>
                      <a:prstClr val="black">
                        <a:alpha val="0"/>
                      </a:prstClr>
                    </a:solidFill>
                  </a:uFill>
                  <a:latin typeface="Arial"/>
                  <a:ea typeface="Arial"/>
                  <a:cs typeface="Arial"/>
                </a:rPr>
                <a:t>Déchets infectieux</a:t>
              </a:r>
              <a:endParaRPr lang="en-US" sz="1050" b="1">
                <a:solidFill>
                  <a:srgbClr val="000000"/>
                </a:solidFill>
                <a:latin typeface="Arial" panose="020B0604020202020204" pitchFamily="34" charset="0"/>
                <a:cs typeface="Arial" panose="020B0604020202020204" pitchFamily="34" charset="0"/>
              </a:endParaRPr>
            </a:p>
          </p:txBody>
        </p:sp>
        <p:sp>
          <p:nvSpPr>
            <p:cNvPr id="13" name="Rectangle 12"/>
            <p:cNvSpPr/>
            <p:nvPr/>
          </p:nvSpPr>
          <p:spPr>
            <a:xfrm>
              <a:off x="8305163" y="1515218"/>
              <a:ext cx="1745419" cy="251460"/>
            </a:xfrm>
            <a:prstGeom prst="rect">
              <a:avLst/>
            </a:prstGeom>
          </p:spPr>
          <p:txBody>
            <a:bodyPr wrap="square">
              <a:spAutoFit/>
            </a:bodyPr>
            <a:lstStyle/>
            <a:p>
              <a:pPr algn="ctr"/>
              <a:r>
                <a:rPr lang="fr-FR" sz="1050" b="1" i="0" u="none" strike="noStrike" cap="none" baseline="0">
                  <a:solidFill>
                    <a:srgbClr val="000000"/>
                  </a:solidFill>
                  <a:effectLst/>
                  <a:uFill>
                    <a:solidFill>
                      <a:prstClr val="black">
                        <a:alpha val="0"/>
                      </a:prstClr>
                    </a:solidFill>
                  </a:uFill>
                  <a:latin typeface="Arial"/>
                  <a:ea typeface="Arial"/>
                  <a:cs typeface="Arial"/>
                </a:rPr>
                <a:t>Déchets tranchants</a:t>
              </a:r>
              <a:endParaRPr lang="en-US" sz="1050" b="1">
                <a:solidFill>
                  <a:srgbClr val="000000"/>
                </a:solidFill>
                <a:latin typeface="Arial" panose="020B0604020202020204" pitchFamily="34" charset="0"/>
                <a:cs typeface="Arial" panose="020B0604020202020204" pitchFamily="34" charset="0"/>
              </a:endParaRPr>
            </a:p>
          </p:txBody>
        </p:sp>
        <p:sp>
          <p:nvSpPr>
            <p:cNvPr id="14" name="Rectangle 13"/>
            <p:cNvSpPr/>
            <p:nvPr/>
          </p:nvSpPr>
          <p:spPr>
            <a:xfrm>
              <a:off x="4513833" y="4551677"/>
              <a:ext cx="1745419" cy="518160"/>
            </a:xfrm>
            <a:prstGeom prst="rect">
              <a:avLst/>
            </a:prstGeom>
          </p:spPr>
          <p:txBody>
            <a:bodyPr wrap="square">
              <a:spAutoFit/>
            </a:bodyPr>
            <a:lstStyle/>
            <a:p>
              <a:pPr algn="ctr"/>
              <a:r>
                <a:rPr lang="fr-FR" sz="1400" b="1" i="0" u="none" strike="noStrike" cap="none" baseline="0">
                  <a:solidFill>
                    <a:srgbClr val="FFFFFF"/>
                  </a:solidFill>
                  <a:effectLst/>
                  <a:uFill>
                    <a:solidFill>
                      <a:prstClr val="black">
                        <a:alpha val="0"/>
                      </a:prstClr>
                    </a:solidFill>
                  </a:uFill>
                  <a:latin typeface="Arial"/>
                  <a:ea typeface="Arial"/>
                  <a:cs typeface="Arial"/>
                </a:rPr>
                <a:t>Récipient noir (recouvert)</a:t>
              </a:r>
              <a:endParaRPr lang="en-US" sz="1400" b="1">
                <a:solidFill>
                  <a:schemeClr val="bg2"/>
                </a:solidFill>
                <a:latin typeface="Arial" panose="020B0604020202020204" pitchFamily="34" charset="0"/>
                <a:cs typeface="Arial" panose="020B0604020202020204" pitchFamily="34" charset="0"/>
              </a:endParaRPr>
            </a:p>
          </p:txBody>
        </p:sp>
        <p:sp>
          <p:nvSpPr>
            <p:cNvPr id="15" name="Rectangle 14"/>
            <p:cNvSpPr/>
            <p:nvPr/>
          </p:nvSpPr>
          <p:spPr>
            <a:xfrm>
              <a:off x="6298552" y="4538977"/>
              <a:ext cx="1745419" cy="518160"/>
            </a:xfrm>
            <a:prstGeom prst="rect">
              <a:avLst/>
            </a:prstGeom>
          </p:spPr>
          <p:txBody>
            <a:bodyPr wrap="square">
              <a:spAutoFit/>
            </a:bodyPr>
            <a:lstStyle/>
            <a:p>
              <a:pPr algn="ctr"/>
              <a:r>
                <a:rPr lang="fr-FR" sz="1400" b="1" i="0" u="none" strike="noStrike" cap="none" baseline="0">
                  <a:solidFill>
                    <a:srgbClr val="000000"/>
                  </a:solidFill>
                  <a:effectLst/>
                  <a:uFill>
                    <a:solidFill>
                      <a:prstClr val="black">
                        <a:alpha val="0"/>
                      </a:prstClr>
                    </a:solidFill>
                  </a:uFill>
                  <a:latin typeface="Arial"/>
                  <a:ea typeface="Arial"/>
                  <a:cs typeface="Arial"/>
                </a:rPr>
                <a:t>Récipient jaune (recouvert)</a:t>
              </a:r>
              <a:endParaRPr lang="en-US" sz="1400" b="1">
                <a:solidFill>
                  <a:srgbClr val="000000"/>
                </a:solidFill>
                <a:latin typeface="Arial" panose="020B0604020202020204" pitchFamily="34" charset="0"/>
                <a:cs typeface="Arial" panose="020B0604020202020204" pitchFamily="34" charset="0"/>
              </a:endParaRPr>
            </a:p>
          </p:txBody>
        </p:sp>
        <p:sp>
          <p:nvSpPr>
            <p:cNvPr id="16" name="Rectangle 15"/>
            <p:cNvSpPr/>
            <p:nvPr/>
          </p:nvSpPr>
          <p:spPr>
            <a:xfrm>
              <a:off x="8211203" y="4551677"/>
              <a:ext cx="1967310" cy="261610"/>
            </a:xfrm>
            <a:prstGeom prst="rect">
              <a:avLst/>
            </a:prstGeom>
          </p:spPr>
          <p:txBody>
            <a:bodyPr wrap="square">
              <a:spAutoFit/>
            </a:bodyPr>
            <a:lstStyle/>
            <a:p>
              <a:pPr algn="ctr"/>
              <a:r>
                <a:rPr lang="fr-FR" sz="1100" b="1" i="0" u="none" strike="noStrike" cap="none" baseline="0" dirty="0">
                  <a:solidFill>
                    <a:srgbClr val="000000"/>
                  </a:solidFill>
                  <a:effectLst/>
                  <a:uFill>
                    <a:solidFill>
                      <a:prstClr val="black">
                        <a:alpha val="0"/>
                      </a:prstClr>
                    </a:solidFill>
                  </a:uFill>
                  <a:latin typeface="Arial"/>
                  <a:ea typeface="Arial"/>
                  <a:cs typeface="Arial"/>
                </a:rPr>
                <a:t>Boîte à objets tranchants</a:t>
              </a:r>
              <a:endParaRPr lang="en-US" sz="1100" b="1" dirty="0">
                <a:solidFill>
                  <a:srgbClr val="000000"/>
                </a:solidFill>
                <a:latin typeface="Arial" panose="020B0604020202020204" pitchFamily="34" charset="0"/>
                <a:cs typeface="Arial" panose="020B0604020202020204" pitchFamily="34" charset="0"/>
              </a:endParaRPr>
            </a:p>
          </p:txBody>
        </p:sp>
        <p:sp>
          <p:nvSpPr>
            <p:cNvPr id="17" name="Rectangle 16"/>
            <p:cNvSpPr/>
            <p:nvPr/>
          </p:nvSpPr>
          <p:spPr>
            <a:xfrm>
              <a:off x="4475733" y="5281046"/>
              <a:ext cx="1512317" cy="213360"/>
            </a:xfrm>
            <a:prstGeom prst="rect">
              <a:avLst/>
            </a:prstGeom>
          </p:spPr>
          <p:txBody>
            <a:bodyPr wrap="square">
              <a:spAutoFit/>
            </a:bodyPr>
            <a:lstStyle/>
            <a:p>
              <a:r>
                <a:rPr lang="fr-FR" sz="800" b="1" i="0" u="none" strike="noStrike" cap="none" baseline="0">
                  <a:solidFill>
                    <a:srgbClr val="002060"/>
                  </a:solidFill>
                  <a:effectLst/>
                  <a:uFill>
                    <a:solidFill>
                      <a:prstClr val="black">
                        <a:alpha val="0"/>
                      </a:prstClr>
                    </a:solidFill>
                  </a:uFill>
                  <a:latin typeface="Arial"/>
                  <a:ea typeface="Arial"/>
                  <a:cs typeface="Arial"/>
                </a:rPr>
                <a:t>Déchets pathologiques</a:t>
              </a:r>
              <a:endParaRPr lang="en-US" sz="800" b="1">
                <a:solidFill>
                  <a:srgbClr val="002060"/>
                </a:solidFill>
                <a:latin typeface="Arial" panose="020B0604020202020204" pitchFamily="34" charset="0"/>
                <a:cs typeface="Arial" panose="020B0604020202020204" pitchFamily="34" charset="0"/>
              </a:endParaRPr>
            </a:p>
          </p:txBody>
        </p:sp>
        <p:sp>
          <p:nvSpPr>
            <p:cNvPr id="18" name="Rectangle 17"/>
            <p:cNvSpPr/>
            <p:nvPr/>
          </p:nvSpPr>
          <p:spPr>
            <a:xfrm>
              <a:off x="4484697" y="6153401"/>
              <a:ext cx="1512317" cy="213360"/>
            </a:xfrm>
            <a:prstGeom prst="rect">
              <a:avLst/>
            </a:prstGeom>
          </p:spPr>
          <p:txBody>
            <a:bodyPr wrap="square">
              <a:spAutoFit/>
            </a:bodyPr>
            <a:lstStyle/>
            <a:p>
              <a:r>
                <a:rPr lang="fr-FR" sz="800" b="1" i="0" u="none" strike="noStrike" cap="none" baseline="0">
                  <a:solidFill>
                    <a:srgbClr val="002060"/>
                  </a:solidFill>
                  <a:effectLst/>
                  <a:uFill>
                    <a:solidFill>
                      <a:prstClr val="black">
                        <a:alpha val="0"/>
                      </a:prstClr>
                    </a:solidFill>
                  </a:uFill>
                  <a:latin typeface="Arial"/>
                  <a:ea typeface="Arial"/>
                  <a:cs typeface="Arial"/>
                </a:rPr>
                <a:t>Déchets radioactifs</a:t>
              </a:r>
              <a:endParaRPr lang="en-US" sz="800" b="1">
                <a:solidFill>
                  <a:srgbClr val="002060"/>
                </a:solidFill>
                <a:latin typeface="Arial" panose="020B0604020202020204" pitchFamily="34" charset="0"/>
                <a:cs typeface="Arial" panose="020B0604020202020204" pitchFamily="34" charset="0"/>
              </a:endParaRPr>
            </a:p>
          </p:txBody>
        </p:sp>
        <p:sp>
          <p:nvSpPr>
            <p:cNvPr id="19" name="Rectangle 18"/>
            <p:cNvSpPr/>
            <p:nvPr/>
          </p:nvSpPr>
          <p:spPr>
            <a:xfrm>
              <a:off x="4475732" y="5648647"/>
              <a:ext cx="1512317" cy="335280"/>
            </a:xfrm>
            <a:prstGeom prst="rect">
              <a:avLst/>
            </a:prstGeom>
          </p:spPr>
          <p:txBody>
            <a:bodyPr wrap="square">
              <a:spAutoFit/>
            </a:bodyPr>
            <a:lstStyle/>
            <a:p>
              <a:r>
                <a:rPr lang="fr-FR" sz="800" b="1" i="0" u="none" strike="noStrike" cap="none" baseline="0">
                  <a:solidFill>
                    <a:srgbClr val="002060"/>
                  </a:solidFill>
                  <a:effectLst/>
                  <a:uFill>
                    <a:solidFill>
                      <a:prstClr val="black">
                        <a:alpha val="0"/>
                      </a:prstClr>
                    </a:solidFill>
                  </a:uFill>
                  <a:latin typeface="Arial"/>
                  <a:ea typeface="Arial"/>
                  <a:cs typeface="Arial"/>
                </a:rPr>
                <a:t>Déchets chimiques et pharmaceutiques</a:t>
              </a:r>
              <a:endParaRPr lang="en-US" sz="800" b="1">
                <a:solidFill>
                  <a:srgbClr val="002060"/>
                </a:solidFill>
                <a:latin typeface="Arial" panose="020B0604020202020204" pitchFamily="34" charset="0"/>
                <a:cs typeface="Arial" panose="020B0604020202020204" pitchFamily="34" charset="0"/>
              </a:endParaRPr>
            </a:p>
          </p:txBody>
        </p:sp>
        <p:sp>
          <p:nvSpPr>
            <p:cNvPr id="20" name="Rectangle 19"/>
            <p:cNvSpPr/>
            <p:nvPr/>
          </p:nvSpPr>
          <p:spPr>
            <a:xfrm>
              <a:off x="4520183" y="1814538"/>
              <a:ext cx="1512317" cy="411480"/>
            </a:xfrm>
            <a:prstGeom prst="rect">
              <a:avLst/>
            </a:prstGeom>
          </p:spPr>
          <p:txBody>
            <a:bodyPr wrap="square">
              <a:spAutoFit/>
            </a:bodyPr>
            <a:lstStyle/>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Papier/Matériel d’emballage</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Bouteilles/Canettes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Nourriture</a:t>
              </a:r>
              <a:endParaRPr lang="en-US" sz="700" b="1">
                <a:solidFill>
                  <a:srgbClr val="000000"/>
                </a:solidFill>
                <a:latin typeface="Arial" panose="020B0604020202020204" pitchFamily="34" charset="0"/>
                <a:cs typeface="Arial" panose="020B0604020202020204" pitchFamily="34" charset="0"/>
              </a:endParaRPr>
            </a:p>
          </p:txBody>
        </p:sp>
        <p:sp>
          <p:nvSpPr>
            <p:cNvPr id="21" name="Rectangle 20"/>
            <p:cNvSpPr/>
            <p:nvPr/>
          </p:nvSpPr>
          <p:spPr>
            <a:xfrm>
              <a:off x="8216079" y="1829863"/>
              <a:ext cx="1017017" cy="731520"/>
            </a:xfrm>
            <a:prstGeom prst="rect">
              <a:avLst/>
            </a:prstGeom>
          </p:spPr>
          <p:txBody>
            <a:bodyPr wrap="square">
              <a:spAutoFit/>
            </a:bodyPr>
            <a:lstStyle/>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Aiguilles à perfusion</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Lames brisées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Flacon brisé</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Ampoules brisées</a:t>
              </a:r>
              <a:endParaRPr lang="en-US" sz="700" b="1">
                <a:solidFill>
                  <a:srgbClr val="000000"/>
                </a:solidFill>
                <a:latin typeface="Arial" panose="020B0604020202020204" pitchFamily="34" charset="0"/>
                <a:cs typeface="Arial" panose="020B0604020202020204" pitchFamily="34" charset="0"/>
              </a:endParaRPr>
            </a:p>
          </p:txBody>
        </p:sp>
        <p:sp>
          <p:nvSpPr>
            <p:cNvPr id="22" name="Rectangle 21"/>
            <p:cNvSpPr/>
            <p:nvPr/>
          </p:nvSpPr>
          <p:spPr>
            <a:xfrm>
              <a:off x="6515979" y="1793433"/>
              <a:ext cx="1512317" cy="518160"/>
            </a:xfrm>
            <a:prstGeom prst="rect">
              <a:avLst/>
            </a:prstGeom>
          </p:spPr>
          <p:txBody>
            <a:bodyPr wrap="square">
              <a:spAutoFit/>
            </a:bodyPr>
            <a:lstStyle/>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Gaze/Pansements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Sang/Ensembles de perfusion</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Gants</a:t>
              </a:r>
              <a:endParaRPr lang="en-US" sz="700" b="1">
                <a:solidFill>
                  <a:srgbClr val="000000"/>
                </a:solidFill>
                <a:latin typeface="Arial" panose="020B0604020202020204" pitchFamily="34" charset="0"/>
                <a:cs typeface="Arial" panose="020B0604020202020204" pitchFamily="34" charset="0"/>
              </a:endParaRPr>
            </a:p>
          </p:txBody>
        </p:sp>
        <p:sp>
          <p:nvSpPr>
            <p:cNvPr id="23" name="Rectangle 22"/>
            <p:cNvSpPr/>
            <p:nvPr/>
          </p:nvSpPr>
          <p:spPr>
            <a:xfrm>
              <a:off x="9194858" y="1829863"/>
              <a:ext cx="1017017" cy="731520"/>
            </a:xfrm>
            <a:prstGeom prst="rect">
              <a:avLst/>
            </a:prstGeom>
          </p:spPr>
          <p:txBody>
            <a:bodyPr wrap="square">
              <a:spAutoFit/>
            </a:bodyPr>
            <a:lstStyle/>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Lancet</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Éléments rétractables</a:t>
              </a:r>
              <a:endParaRPr lang="fr-FR" sz="700" b="1">
                <a:solidFill>
                  <a:srgbClr val="000000"/>
                </a:solidFill>
                <a:latin typeface="Arial" panose="020B0604020202020204" pitchFamily="34" charset="0"/>
                <a:cs typeface="Arial" panose="020B0604020202020204" pitchFamily="34" charset="0"/>
              </a:endParaRP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Scalpels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Lames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Aiguilles</a:t>
              </a:r>
              <a:endParaRPr lang="en-US" sz="700" b="1">
                <a:solidFill>
                  <a:srgbClr val="000000"/>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627165083"/>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itle 1" descr="Several categories of waste are illustrated: Non-infectious waste examples are listed as paper/packaging material, bottles/cans, and food. Images for this category include a newspaper, a banana peel, and an empty bottle. An arrow at the bottom of this category points to the word Black container (lined).  The infectious waste category lists the examples of gauze/dressing, blood/IV giving sets, and gloves. Images shown include used gauze and cotton balls, gloves, and tubes. An arrow at the bottom of the category points to the text Yellow container (lined). A sharps waste category lists infusion needles, broken slides, broken vials, broken ampules, lancets, retractables, scalpels, blades, and needles. Images for this category show broken glass, needles, and scalpels with an arrow pointing these objects to a sharps box image. The text at the bottom of this category says Sharps box. ">
            <a:extLst>
              <a:ext uri="{FF2B5EF4-FFF2-40B4-BE49-F238E27FC236}">
                <a16:creationId xmlns:a16="http://schemas.microsoft.com/office/drawing/2014/main" id="{4F0F06BA-D9C5-4E8B-BA8C-1595BDC5A8A3}"/>
              </a:ext>
            </a:extLst>
          </p:cNvPr>
          <p:cNvSpPr>
            <a:spLocks noGrp="1"/>
          </p:cNvSpPr>
          <p:nvPr>
            <p:ph type="title"/>
          </p:nvPr>
        </p:nvSpPr>
        <p:spPr>
          <a:xfrm>
            <a:off x="422954" y="130541"/>
            <a:ext cx="10972800" cy="886203"/>
          </a:xfrm>
        </p:spPr>
        <p:txBody>
          <a:bodyPr/>
          <a:lstStyle/>
          <a:p>
            <a:r>
              <a:rPr lang="fr-FR" sz="4000" b="1" i="0" u="none" strike="noStrike" cap="none" baseline="0" dirty="0">
                <a:solidFill>
                  <a:srgbClr val="0B40A5"/>
                </a:solidFill>
                <a:effectLst/>
                <a:uFill>
                  <a:solidFill>
                    <a:prstClr val="black">
                      <a:alpha val="0"/>
                    </a:prstClr>
                  </a:solidFill>
                </a:uFill>
                <a:latin typeface="Calibri Light"/>
                <a:ea typeface="Calibri Light"/>
                <a:cs typeface="Calibri Light"/>
              </a:rPr>
              <a:t>Tri des déchets </a:t>
            </a:r>
            <a:r>
              <a:rPr lang="fr-FR" sz="4000" b="1" i="0" u="none" strike="noStrike" cap="none" baseline="0" dirty="0">
                <a:solidFill>
                  <a:srgbClr val="FFFFFF"/>
                </a:solidFill>
                <a:effectLst/>
                <a:uFill>
                  <a:solidFill>
                    <a:prstClr val="black">
                      <a:alpha val="0"/>
                    </a:prstClr>
                  </a:solidFill>
                </a:uFill>
                <a:latin typeface="Calibri Light"/>
                <a:ea typeface="Calibri Light"/>
                <a:cs typeface="Calibri Light"/>
              </a:rPr>
              <a:t>(1)</a:t>
            </a:r>
          </a:p>
        </p:txBody>
      </p:sp>
      <p:sp>
        <p:nvSpPr>
          <p:cNvPr id="33" name="TextBox 32">
            <a:extLst>
              <a:ext uri="{FF2B5EF4-FFF2-40B4-BE49-F238E27FC236}">
                <a16:creationId xmlns:a16="http://schemas.microsoft.com/office/drawing/2014/main" id="{9713E3FF-A434-1A07-E133-A7879FAFE17F}"/>
              </a:ext>
            </a:extLst>
          </p:cNvPr>
          <p:cNvSpPr txBox="1"/>
          <p:nvPr/>
        </p:nvSpPr>
        <p:spPr>
          <a:xfrm>
            <a:off x="1006923" y="2311593"/>
            <a:ext cx="2823425" cy="800219"/>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800" b="1" i="0" u="none" strike="noStrike" cap="none" baseline="0" dirty="0">
                <a:solidFill>
                  <a:srgbClr val="002E89"/>
                </a:solidFill>
                <a:effectLst/>
                <a:uFill>
                  <a:solidFill>
                    <a:prstClr val="black">
                      <a:alpha val="0"/>
                    </a:prstClr>
                  </a:solidFill>
                </a:uFill>
                <a:latin typeface="Calibri"/>
                <a:ea typeface="Calibri"/>
                <a:cs typeface="Calibri"/>
              </a:rPr>
              <a:t>Système à 3 bacs </a:t>
            </a:r>
          </a:p>
          <a:p>
            <a:r>
              <a:rPr lang="fr-FR" sz="1800" b="0" i="0" u="none" strike="noStrike" cap="none" baseline="0" dirty="0">
                <a:solidFill>
                  <a:srgbClr val="000000"/>
                </a:solidFill>
                <a:effectLst/>
                <a:uFill>
                  <a:solidFill>
                    <a:prstClr val="black">
                      <a:alpha val="0"/>
                    </a:prstClr>
                  </a:solidFill>
                </a:uFill>
                <a:latin typeface="Calibri"/>
                <a:ea typeface="Calibri"/>
                <a:cs typeface="Calibri"/>
              </a:rPr>
              <a:t>(très fréquent)</a:t>
            </a:r>
            <a:endParaRPr lang="en-US" dirty="0">
              <a:solidFill>
                <a:srgbClr val="000000"/>
              </a:solidFill>
              <a:latin typeface="Calibri" panose="020F0502020204030204" pitchFamily="34" charset="0"/>
            </a:endParaRPr>
          </a:p>
        </p:txBody>
      </p:sp>
      <p:grpSp>
        <p:nvGrpSpPr>
          <p:cNvPr id="12" name="Group 11">
            <a:extLst>
              <a:ext uri="{C183D7F6-B498-43B3-948B-1728B52AA6E4}">
                <adec:decorative xmlns:adec="http://schemas.microsoft.com/office/drawing/2017/decorative" val="1"/>
              </a:ext>
            </a:extLst>
          </p:cNvPr>
          <p:cNvGrpSpPr/>
          <p:nvPr/>
        </p:nvGrpSpPr>
        <p:grpSpPr>
          <a:xfrm>
            <a:off x="4431283" y="1309504"/>
            <a:ext cx="5780592" cy="5169492"/>
            <a:chOff x="4431283" y="1309504"/>
            <a:chExt cx="5780592" cy="5169492"/>
          </a:xfrm>
        </p:grpSpPr>
        <p:pic>
          <p:nvPicPr>
            <p:cNvPr id="15" name="Picture 4">
              <a:extLst>
                <a:ext uri="{FF2B5EF4-FFF2-40B4-BE49-F238E27FC236}">
                  <a16:creationId xmlns:a16="http://schemas.microsoft.com/office/drawing/2014/main" id="{5D67BD10-426C-1D5C-910E-10480EAFD5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1283" y="1309504"/>
              <a:ext cx="5684684" cy="3818253"/>
            </a:xfrm>
            <a:prstGeom prst="rect">
              <a:avLst/>
            </a:prstGeom>
          </p:spPr>
        </p:pic>
        <p:pic>
          <p:nvPicPr>
            <p:cNvPr id="16" name="Picture 9">
              <a:extLst>
                <a:ext uri="{FF2B5EF4-FFF2-40B4-BE49-F238E27FC236}">
                  <a16:creationId xmlns:a16="http://schemas.microsoft.com/office/drawing/2014/main" id="{61ED731E-5137-7508-5DE5-3D4B2649C2C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17959" y="5190267"/>
              <a:ext cx="2540984" cy="1288729"/>
            </a:xfrm>
            <a:prstGeom prst="rect">
              <a:avLst/>
            </a:prstGeom>
          </p:spPr>
        </p:pic>
        <p:sp>
          <p:nvSpPr>
            <p:cNvPr id="17" name="Rectangle 16"/>
            <p:cNvSpPr/>
            <p:nvPr/>
          </p:nvSpPr>
          <p:spPr>
            <a:xfrm>
              <a:off x="4475733" y="1514842"/>
              <a:ext cx="1745419" cy="251460"/>
            </a:xfrm>
            <a:prstGeom prst="rect">
              <a:avLst/>
            </a:prstGeom>
          </p:spPr>
          <p:txBody>
            <a:bodyPr wrap="square">
              <a:spAutoFit/>
            </a:bodyPr>
            <a:lstStyle/>
            <a:p>
              <a:pPr algn="ctr"/>
              <a:r>
                <a:rPr lang="fr-FR" sz="1050" b="1" i="0" u="none" strike="noStrike" cap="none" baseline="0">
                  <a:solidFill>
                    <a:srgbClr val="000000"/>
                  </a:solidFill>
                  <a:effectLst/>
                  <a:uFill>
                    <a:solidFill>
                      <a:prstClr val="black">
                        <a:alpha val="0"/>
                      </a:prstClr>
                    </a:solidFill>
                  </a:uFill>
                  <a:latin typeface="Arial"/>
                  <a:ea typeface="Arial"/>
                  <a:cs typeface="Arial"/>
                </a:rPr>
                <a:t>Déchets non infectieux</a:t>
              </a:r>
              <a:endParaRPr lang="en-US" sz="1050" b="1">
                <a:solidFill>
                  <a:srgbClr val="000000"/>
                </a:solidFill>
                <a:latin typeface="Arial" panose="020B0604020202020204" pitchFamily="34" charset="0"/>
                <a:cs typeface="Arial" panose="020B0604020202020204" pitchFamily="34" charset="0"/>
              </a:endParaRPr>
            </a:p>
          </p:txBody>
        </p:sp>
        <p:sp>
          <p:nvSpPr>
            <p:cNvPr id="18" name="Rectangle 17"/>
            <p:cNvSpPr/>
            <p:nvPr/>
          </p:nvSpPr>
          <p:spPr>
            <a:xfrm>
              <a:off x="6323963" y="1514842"/>
              <a:ext cx="1745419" cy="251460"/>
            </a:xfrm>
            <a:prstGeom prst="rect">
              <a:avLst/>
            </a:prstGeom>
          </p:spPr>
          <p:txBody>
            <a:bodyPr wrap="square">
              <a:spAutoFit/>
            </a:bodyPr>
            <a:lstStyle/>
            <a:p>
              <a:pPr algn="ctr"/>
              <a:r>
                <a:rPr lang="fr-FR" sz="1050" b="1" i="0" u="none" strike="noStrike" cap="none" baseline="0">
                  <a:solidFill>
                    <a:srgbClr val="000000"/>
                  </a:solidFill>
                  <a:effectLst/>
                  <a:uFill>
                    <a:solidFill>
                      <a:prstClr val="black">
                        <a:alpha val="0"/>
                      </a:prstClr>
                    </a:solidFill>
                  </a:uFill>
                  <a:latin typeface="Arial"/>
                  <a:ea typeface="Arial"/>
                  <a:cs typeface="Arial"/>
                </a:rPr>
                <a:t>Déchets infectieux</a:t>
              </a:r>
              <a:endParaRPr lang="en-US" sz="1050" b="1">
                <a:solidFill>
                  <a:srgbClr val="000000"/>
                </a:solidFill>
                <a:latin typeface="Arial" panose="020B0604020202020204" pitchFamily="34" charset="0"/>
                <a:cs typeface="Arial" panose="020B0604020202020204" pitchFamily="34" charset="0"/>
              </a:endParaRPr>
            </a:p>
          </p:txBody>
        </p:sp>
        <p:sp>
          <p:nvSpPr>
            <p:cNvPr id="19" name="Rectangle 18"/>
            <p:cNvSpPr/>
            <p:nvPr/>
          </p:nvSpPr>
          <p:spPr>
            <a:xfrm>
              <a:off x="8305163" y="1515218"/>
              <a:ext cx="1745419" cy="251460"/>
            </a:xfrm>
            <a:prstGeom prst="rect">
              <a:avLst/>
            </a:prstGeom>
          </p:spPr>
          <p:txBody>
            <a:bodyPr wrap="square">
              <a:spAutoFit/>
            </a:bodyPr>
            <a:lstStyle/>
            <a:p>
              <a:pPr algn="ctr"/>
              <a:r>
                <a:rPr lang="fr-FR" sz="1050" b="1" i="0" u="none" strike="noStrike" cap="none" baseline="0">
                  <a:solidFill>
                    <a:srgbClr val="000000"/>
                  </a:solidFill>
                  <a:effectLst/>
                  <a:uFill>
                    <a:solidFill>
                      <a:prstClr val="black">
                        <a:alpha val="0"/>
                      </a:prstClr>
                    </a:solidFill>
                  </a:uFill>
                  <a:latin typeface="Arial"/>
                  <a:ea typeface="Arial"/>
                  <a:cs typeface="Arial"/>
                </a:rPr>
                <a:t>Déchets tranchants</a:t>
              </a:r>
              <a:endParaRPr lang="en-US" sz="1050" b="1">
                <a:solidFill>
                  <a:srgbClr val="000000"/>
                </a:solidFill>
                <a:latin typeface="Arial" panose="020B0604020202020204" pitchFamily="34" charset="0"/>
                <a:cs typeface="Arial" panose="020B0604020202020204" pitchFamily="34" charset="0"/>
              </a:endParaRPr>
            </a:p>
          </p:txBody>
        </p:sp>
        <p:sp>
          <p:nvSpPr>
            <p:cNvPr id="20" name="Rectangle 19"/>
            <p:cNvSpPr/>
            <p:nvPr/>
          </p:nvSpPr>
          <p:spPr>
            <a:xfrm>
              <a:off x="4513833" y="4551677"/>
              <a:ext cx="1745419" cy="518160"/>
            </a:xfrm>
            <a:prstGeom prst="rect">
              <a:avLst/>
            </a:prstGeom>
          </p:spPr>
          <p:txBody>
            <a:bodyPr wrap="square">
              <a:spAutoFit/>
            </a:bodyPr>
            <a:lstStyle/>
            <a:p>
              <a:pPr algn="ctr"/>
              <a:r>
                <a:rPr lang="fr-FR" sz="1400" b="1" i="0" u="none" strike="noStrike" cap="none" baseline="0">
                  <a:solidFill>
                    <a:srgbClr val="FFFFFF"/>
                  </a:solidFill>
                  <a:effectLst/>
                  <a:uFill>
                    <a:solidFill>
                      <a:prstClr val="black">
                        <a:alpha val="0"/>
                      </a:prstClr>
                    </a:solidFill>
                  </a:uFill>
                  <a:latin typeface="Arial"/>
                  <a:ea typeface="Arial"/>
                  <a:cs typeface="Arial"/>
                </a:rPr>
                <a:t>Récipient noir (recouvert)</a:t>
              </a:r>
              <a:endParaRPr lang="en-US" sz="1400" b="1">
                <a:solidFill>
                  <a:schemeClr val="bg2"/>
                </a:solidFill>
                <a:latin typeface="Arial" panose="020B0604020202020204" pitchFamily="34" charset="0"/>
                <a:cs typeface="Arial" panose="020B0604020202020204" pitchFamily="34" charset="0"/>
              </a:endParaRPr>
            </a:p>
          </p:txBody>
        </p:sp>
        <p:sp>
          <p:nvSpPr>
            <p:cNvPr id="21" name="Rectangle 20"/>
            <p:cNvSpPr/>
            <p:nvPr/>
          </p:nvSpPr>
          <p:spPr>
            <a:xfrm>
              <a:off x="6298552" y="4538977"/>
              <a:ext cx="1745419" cy="518160"/>
            </a:xfrm>
            <a:prstGeom prst="rect">
              <a:avLst/>
            </a:prstGeom>
          </p:spPr>
          <p:txBody>
            <a:bodyPr wrap="square">
              <a:spAutoFit/>
            </a:bodyPr>
            <a:lstStyle/>
            <a:p>
              <a:pPr algn="ctr"/>
              <a:r>
                <a:rPr lang="fr-FR" sz="1400" b="1" i="0" u="none" strike="noStrike" cap="none" baseline="0">
                  <a:solidFill>
                    <a:srgbClr val="000000"/>
                  </a:solidFill>
                  <a:effectLst/>
                  <a:uFill>
                    <a:solidFill>
                      <a:prstClr val="black">
                        <a:alpha val="0"/>
                      </a:prstClr>
                    </a:solidFill>
                  </a:uFill>
                  <a:latin typeface="Arial"/>
                  <a:ea typeface="Arial"/>
                  <a:cs typeface="Arial"/>
                </a:rPr>
                <a:t>Récipient jaune (recouvert)</a:t>
              </a:r>
              <a:endParaRPr lang="en-US" sz="1400" b="1">
                <a:solidFill>
                  <a:srgbClr val="000000"/>
                </a:solidFill>
                <a:latin typeface="Arial" panose="020B0604020202020204" pitchFamily="34" charset="0"/>
                <a:cs typeface="Arial" panose="020B0604020202020204" pitchFamily="34" charset="0"/>
              </a:endParaRPr>
            </a:p>
          </p:txBody>
        </p:sp>
        <p:sp>
          <p:nvSpPr>
            <p:cNvPr id="22" name="Rectangle 21"/>
            <p:cNvSpPr/>
            <p:nvPr/>
          </p:nvSpPr>
          <p:spPr>
            <a:xfrm>
              <a:off x="8204258" y="4548461"/>
              <a:ext cx="1981199" cy="261610"/>
            </a:xfrm>
            <a:prstGeom prst="rect">
              <a:avLst/>
            </a:prstGeom>
          </p:spPr>
          <p:txBody>
            <a:bodyPr wrap="square">
              <a:spAutoFit/>
            </a:bodyPr>
            <a:lstStyle/>
            <a:p>
              <a:pPr algn="ctr"/>
              <a:r>
                <a:rPr lang="fr-FR" sz="1100" b="1" i="0" u="none" strike="noStrike" cap="none" baseline="0" dirty="0">
                  <a:solidFill>
                    <a:srgbClr val="000000"/>
                  </a:solidFill>
                  <a:effectLst/>
                  <a:uFill>
                    <a:solidFill>
                      <a:prstClr val="black">
                        <a:alpha val="0"/>
                      </a:prstClr>
                    </a:solidFill>
                  </a:uFill>
                  <a:latin typeface="Arial"/>
                  <a:ea typeface="Arial"/>
                  <a:cs typeface="Arial"/>
                </a:rPr>
                <a:t>Boîte à objets tranchants</a:t>
              </a:r>
              <a:endParaRPr lang="en-US" sz="1100" b="1" dirty="0">
                <a:solidFill>
                  <a:srgbClr val="000000"/>
                </a:solidFill>
                <a:latin typeface="Arial" panose="020B0604020202020204" pitchFamily="34" charset="0"/>
                <a:cs typeface="Arial" panose="020B0604020202020204" pitchFamily="34" charset="0"/>
              </a:endParaRPr>
            </a:p>
          </p:txBody>
        </p:sp>
        <p:sp>
          <p:nvSpPr>
            <p:cNvPr id="23" name="Rectangle 22"/>
            <p:cNvSpPr/>
            <p:nvPr/>
          </p:nvSpPr>
          <p:spPr>
            <a:xfrm>
              <a:off x="4475733" y="5281046"/>
              <a:ext cx="1512317" cy="213360"/>
            </a:xfrm>
            <a:prstGeom prst="rect">
              <a:avLst/>
            </a:prstGeom>
          </p:spPr>
          <p:txBody>
            <a:bodyPr wrap="square">
              <a:spAutoFit/>
            </a:bodyPr>
            <a:lstStyle/>
            <a:p>
              <a:r>
                <a:rPr lang="fr-FR" sz="800" b="1" i="0" u="none" strike="noStrike" cap="none" baseline="0">
                  <a:solidFill>
                    <a:srgbClr val="002060"/>
                  </a:solidFill>
                  <a:effectLst/>
                  <a:uFill>
                    <a:solidFill>
                      <a:prstClr val="black">
                        <a:alpha val="0"/>
                      </a:prstClr>
                    </a:solidFill>
                  </a:uFill>
                  <a:latin typeface="Arial"/>
                  <a:ea typeface="Arial"/>
                  <a:cs typeface="Arial"/>
                </a:rPr>
                <a:t>Déchets pathologiques</a:t>
              </a:r>
              <a:endParaRPr lang="en-US" sz="800" b="1">
                <a:solidFill>
                  <a:srgbClr val="002060"/>
                </a:solidFill>
                <a:latin typeface="Arial" panose="020B0604020202020204" pitchFamily="34" charset="0"/>
                <a:cs typeface="Arial" panose="020B0604020202020204" pitchFamily="34" charset="0"/>
              </a:endParaRPr>
            </a:p>
          </p:txBody>
        </p:sp>
        <p:sp>
          <p:nvSpPr>
            <p:cNvPr id="24" name="Rectangle 23"/>
            <p:cNvSpPr/>
            <p:nvPr/>
          </p:nvSpPr>
          <p:spPr>
            <a:xfrm>
              <a:off x="4484697" y="6153401"/>
              <a:ext cx="1512317" cy="213360"/>
            </a:xfrm>
            <a:prstGeom prst="rect">
              <a:avLst/>
            </a:prstGeom>
          </p:spPr>
          <p:txBody>
            <a:bodyPr wrap="square">
              <a:spAutoFit/>
            </a:bodyPr>
            <a:lstStyle/>
            <a:p>
              <a:r>
                <a:rPr lang="fr-FR" sz="800" b="1" i="0" u="none" strike="noStrike" cap="none" baseline="0">
                  <a:solidFill>
                    <a:srgbClr val="002060"/>
                  </a:solidFill>
                  <a:effectLst/>
                  <a:uFill>
                    <a:solidFill>
                      <a:prstClr val="black">
                        <a:alpha val="0"/>
                      </a:prstClr>
                    </a:solidFill>
                  </a:uFill>
                  <a:latin typeface="Arial"/>
                  <a:ea typeface="Arial"/>
                  <a:cs typeface="Arial"/>
                </a:rPr>
                <a:t>Déchets radioactifs</a:t>
              </a:r>
              <a:endParaRPr lang="en-US" sz="800" b="1">
                <a:solidFill>
                  <a:srgbClr val="002060"/>
                </a:solidFill>
                <a:latin typeface="Arial" panose="020B0604020202020204" pitchFamily="34" charset="0"/>
                <a:cs typeface="Arial" panose="020B0604020202020204" pitchFamily="34" charset="0"/>
              </a:endParaRPr>
            </a:p>
          </p:txBody>
        </p:sp>
        <p:sp>
          <p:nvSpPr>
            <p:cNvPr id="25" name="Rectangle 24"/>
            <p:cNvSpPr/>
            <p:nvPr/>
          </p:nvSpPr>
          <p:spPr>
            <a:xfrm>
              <a:off x="4475732" y="5648647"/>
              <a:ext cx="1512317" cy="335280"/>
            </a:xfrm>
            <a:prstGeom prst="rect">
              <a:avLst/>
            </a:prstGeom>
          </p:spPr>
          <p:txBody>
            <a:bodyPr wrap="square">
              <a:spAutoFit/>
            </a:bodyPr>
            <a:lstStyle/>
            <a:p>
              <a:r>
                <a:rPr lang="fr-FR" sz="800" b="1" i="0" u="none" strike="noStrike" cap="none" baseline="0">
                  <a:solidFill>
                    <a:srgbClr val="002060"/>
                  </a:solidFill>
                  <a:effectLst/>
                  <a:uFill>
                    <a:solidFill>
                      <a:prstClr val="black">
                        <a:alpha val="0"/>
                      </a:prstClr>
                    </a:solidFill>
                  </a:uFill>
                  <a:latin typeface="Arial"/>
                  <a:ea typeface="Arial"/>
                  <a:cs typeface="Arial"/>
                </a:rPr>
                <a:t>Déchets chimiques et pharmaceutiques</a:t>
              </a:r>
              <a:endParaRPr lang="en-US" sz="800" b="1">
                <a:solidFill>
                  <a:srgbClr val="002060"/>
                </a:solidFill>
                <a:latin typeface="Arial" panose="020B0604020202020204" pitchFamily="34" charset="0"/>
                <a:cs typeface="Arial" panose="020B0604020202020204" pitchFamily="34" charset="0"/>
              </a:endParaRPr>
            </a:p>
          </p:txBody>
        </p:sp>
        <p:sp>
          <p:nvSpPr>
            <p:cNvPr id="26" name="Rectangle 25"/>
            <p:cNvSpPr/>
            <p:nvPr/>
          </p:nvSpPr>
          <p:spPr>
            <a:xfrm>
              <a:off x="4520183" y="1814538"/>
              <a:ext cx="1512317" cy="411480"/>
            </a:xfrm>
            <a:prstGeom prst="rect">
              <a:avLst/>
            </a:prstGeom>
          </p:spPr>
          <p:txBody>
            <a:bodyPr wrap="square">
              <a:spAutoFit/>
            </a:bodyPr>
            <a:lstStyle/>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Papier/Matériel d’emballage</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Bouteilles/Canettes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Nourriture</a:t>
              </a:r>
              <a:endParaRPr lang="en-US" sz="700" b="1">
                <a:solidFill>
                  <a:srgbClr val="000000"/>
                </a:solidFill>
                <a:latin typeface="Arial" panose="020B0604020202020204" pitchFamily="34" charset="0"/>
                <a:cs typeface="Arial" panose="020B0604020202020204" pitchFamily="34" charset="0"/>
              </a:endParaRPr>
            </a:p>
          </p:txBody>
        </p:sp>
        <p:sp>
          <p:nvSpPr>
            <p:cNvPr id="29" name="Rectangle 28"/>
            <p:cNvSpPr/>
            <p:nvPr/>
          </p:nvSpPr>
          <p:spPr>
            <a:xfrm>
              <a:off x="8216079" y="1829863"/>
              <a:ext cx="1017017" cy="731520"/>
            </a:xfrm>
            <a:prstGeom prst="rect">
              <a:avLst/>
            </a:prstGeom>
          </p:spPr>
          <p:txBody>
            <a:bodyPr wrap="square">
              <a:spAutoFit/>
            </a:bodyPr>
            <a:lstStyle/>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Aiguilles à perfusion</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Lames brisées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Flacon brisé</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Ampoules brisées</a:t>
              </a:r>
              <a:endParaRPr lang="en-US" sz="700" b="1">
                <a:solidFill>
                  <a:srgbClr val="000000"/>
                </a:solidFill>
                <a:latin typeface="Arial" panose="020B0604020202020204" pitchFamily="34" charset="0"/>
                <a:cs typeface="Arial" panose="020B0604020202020204" pitchFamily="34" charset="0"/>
              </a:endParaRPr>
            </a:p>
          </p:txBody>
        </p:sp>
        <p:sp>
          <p:nvSpPr>
            <p:cNvPr id="30" name="Rectangle 29"/>
            <p:cNvSpPr/>
            <p:nvPr/>
          </p:nvSpPr>
          <p:spPr>
            <a:xfrm>
              <a:off x="6515979" y="1793433"/>
              <a:ext cx="1512317" cy="518160"/>
            </a:xfrm>
            <a:prstGeom prst="rect">
              <a:avLst/>
            </a:prstGeom>
          </p:spPr>
          <p:txBody>
            <a:bodyPr wrap="square">
              <a:spAutoFit/>
            </a:bodyPr>
            <a:lstStyle/>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Gaze/Pansements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Sang/Ensembles de perfusion</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Gants</a:t>
              </a:r>
              <a:endParaRPr lang="en-US" sz="700" b="1">
                <a:solidFill>
                  <a:srgbClr val="000000"/>
                </a:solidFill>
                <a:latin typeface="Arial" panose="020B0604020202020204" pitchFamily="34" charset="0"/>
                <a:cs typeface="Arial" panose="020B0604020202020204" pitchFamily="34" charset="0"/>
              </a:endParaRPr>
            </a:p>
          </p:txBody>
        </p:sp>
        <p:sp>
          <p:nvSpPr>
            <p:cNvPr id="31" name="Rectangle 30"/>
            <p:cNvSpPr/>
            <p:nvPr/>
          </p:nvSpPr>
          <p:spPr>
            <a:xfrm>
              <a:off x="9194858" y="1829863"/>
              <a:ext cx="1017017" cy="731520"/>
            </a:xfrm>
            <a:prstGeom prst="rect">
              <a:avLst/>
            </a:prstGeom>
          </p:spPr>
          <p:txBody>
            <a:bodyPr wrap="square">
              <a:spAutoFit/>
            </a:bodyPr>
            <a:lstStyle/>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Lancet</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Éléments rétractables</a:t>
              </a:r>
              <a:endParaRPr lang="fr-FR" sz="700" b="1">
                <a:solidFill>
                  <a:srgbClr val="000000"/>
                </a:solidFill>
                <a:latin typeface="Arial" panose="020B0604020202020204" pitchFamily="34" charset="0"/>
                <a:cs typeface="Arial" panose="020B0604020202020204" pitchFamily="34" charset="0"/>
              </a:endParaRP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Scalpels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Lames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Aiguilles</a:t>
              </a:r>
              <a:endParaRPr lang="en-US" sz="700" b="1">
                <a:solidFill>
                  <a:srgbClr val="000000"/>
                </a:solidFill>
                <a:latin typeface="Arial" panose="020B0604020202020204" pitchFamily="34" charset="0"/>
                <a:cs typeface="Arial" panose="020B0604020202020204" pitchFamily="34" charset="0"/>
              </a:endParaRPr>
            </a:p>
          </p:txBody>
        </p:sp>
      </p:grpSp>
      <p:sp>
        <p:nvSpPr>
          <p:cNvPr id="7" name="Rectangle 6" descr="Rectangle rouge autour du conteneur de déchets non infectieux.">
            <a:extLst>
              <a:ext uri="{FF2B5EF4-FFF2-40B4-BE49-F238E27FC236}">
                <a16:creationId xmlns:a16="http://schemas.microsoft.com/office/drawing/2014/main" id="{7C7AB06F-0494-4EC9-95E3-3940CB034422}"/>
              </a:ext>
            </a:extLst>
          </p:cNvPr>
          <p:cNvSpPr/>
          <p:nvPr/>
        </p:nvSpPr>
        <p:spPr>
          <a:xfrm>
            <a:off x="4431283" y="1419726"/>
            <a:ext cx="1861233" cy="3699149"/>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3346ED81-8810-41CA-8B88-E78B39E5D128}"/>
              </a:ext>
            </a:extLst>
          </p:cNvPr>
          <p:cNvSpPr txBox="1"/>
          <p:nvPr/>
        </p:nvSpPr>
        <p:spPr>
          <a:xfrm>
            <a:off x="1000615" y="5446955"/>
            <a:ext cx="3239855" cy="738664"/>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b="1" i="0" u="none" strike="noStrike" cap="none" baseline="0" dirty="0">
                <a:solidFill>
                  <a:srgbClr val="002E89"/>
                </a:solidFill>
                <a:effectLst/>
                <a:uFill>
                  <a:solidFill>
                    <a:prstClr val="black">
                      <a:alpha val="0"/>
                    </a:prstClr>
                  </a:solidFill>
                </a:uFill>
                <a:latin typeface="Calibri"/>
                <a:ea typeface="Calibri"/>
                <a:cs typeface="Calibri"/>
              </a:rPr>
              <a:t>Autres flux de déchets </a:t>
            </a:r>
          </a:p>
          <a:p>
            <a:r>
              <a:rPr lang="fr-FR" sz="1800" b="0" i="0" u="none" strike="noStrike" cap="none" baseline="0" dirty="0">
                <a:solidFill>
                  <a:srgbClr val="000000"/>
                </a:solidFill>
                <a:effectLst/>
                <a:uFill>
                  <a:solidFill>
                    <a:prstClr val="black">
                      <a:alpha val="0"/>
                    </a:prstClr>
                  </a:solidFill>
                </a:uFill>
                <a:latin typeface="Calibri"/>
                <a:ea typeface="Calibri"/>
                <a:cs typeface="Calibri"/>
              </a:rPr>
              <a:t>(moins courant)</a:t>
            </a:r>
            <a:endParaRPr lang="en-US" dirty="0">
              <a:solidFill>
                <a:srgbClr val="000000"/>
              </a:solidFill>
              <a:latin typeface="Calibri" panose="020F0502020204030204" pitchFamily="34" charset="0"/>
            </a:endParaRPr>
          </a:p>
        </p:txBody>
      </p:sp>
      <p:sp>
        <p:nvSpPr>
          <p:cNvPr id="11" name="TextBox 10">
            <a:extLst>
              <a:ext uri="{FF2B5EF4-FFF2-40B4-BE49-F238E27FC236}">
                <a16:creationId xmlns:a16="http://schemas.microsoft.com/office/drawing/2014/main" id="{6F4F6BB5-65C2-44D8-9204-72B354762C4E}"/>
              </a:ext>
            </a:extLst>
          </p:cNvPr>
          <p:cNvSpPr txBox="1"/>
          <p:nvPr/>
        </p:nvSpPr>
        <p:spPr>
          <a:xfrm>
            <a:off x="7798192" y="6203618"/>
            <a:ext cx="2869809" cy="518160"/>
          </a:xfrm>
          <a:prstGeom prst="rect">
            <a:avLst/>
          </a:prstGeom>
          <a:noFill/>
        </p:spPr>
        <p:txBody>
          <a:bodyPr wrap="square">
            <a:spAutoFit/>
          </a:bodyPr>
          <a:lstStyle/>
          <a:p>
            <a:r>
              <a:rPr lang="fr-FR" sz="1400" b="0" i="0" u="none" strike="noStrike" cap="none" baseline="0">
                <a:solidFill>
                  <a:srgbClr val="000000"/>
                </a:solidFill>
                <a:effectLst/>
                <a:uFill>
                  <a:solidFill>
                    <a:prstClr val="black">
                      <a:alpha val="0"/>
                    </a:prstClr>
                  </a:solidFill>
                </a:uFill>
                <a:latin typeface="Calibri"/>
                <a:ea typeface="Calibri"/>
                <a:cs typeface="Calibri"/>
              </a:rPr>
              <a:t>https://www.washinhcf.org/resource/wash-fit-training-package/</a:t>
            </a:r>
          </a:p>
        </p:txBody>
      </p:sp>
    </p:spTree>
    <p:extLst>
      <p:ext uri="{BB962C8B-B14F-4D97-AF65-F5344CB8AC3E}">
        <p14:creationId xmlns:p14="http://schemas.microsoft.com/office/powerpoint/2010/main" val="2088135282"/>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descr="Several categories of waste are illustrated: Non-infectious waste examples are listed as paper/packaging material, bottles/cans, and food. Images for this category include a newspaper, a banana peel, and an empty bottle. An arrow at the bottom of this category points to the word Black container (lined).  The infectious waste category lists the examples of gauze/dressing, blood/IV giving sets, and gloves. Images shown include used gauze and cotton balls, gloves, and tubes. An arrow at the bottom of the category points to the text Yellow container (lined). A sharps waste category lists infusion needles, broken slides, broken vials, broken ampules, lancets, retractables, scalpels, blades, and needles. Images for this category show broken glass, needles, and scalpels with an arrow pointing these objects to a sharps box image. The text at the bottom of this category says Sharps box. ">
            <a:extLst>
              <a:ext uri="{FF2B5EF4-FFF2-40B4-BE49-F238E27FC236}">
                <a16:creationId xmlns:a16="http://schemas.microsoft.com/office/drawing/2014/main" id="{4F0F06BA-D9C5-4E8B-BA8C-1595BDC5A8A3}"/>
              </a:ext>
            </a:extLst>
          </p:cNvPr>
          <p:cNvSpPr>
            <a:spLocks noGrp="1"/>
          </p:cNvSpPr>
          <p:nvPr>
            <p:ph type="title"/>
          </p:nvPr>
        </p:nvSpPr>
        <p:spPr>
          <a:xfrm>
            <a:off x="422954" y="130541"/>
            <a:ext cx="10972800" cy="886203"/>
          </a:xfrm>
        </p:spPr>
        <p:txBody>
          <a:bodyPr/>
          <a:lstStyle/>
          <a:p>
            <a:r>
              <a:rPr lang="fr-FR" sz="4000" b="1" i="0" u="none" strike="noStrike" cap="none" baseline="0" dirty="0">
                <a:solidFill>
                  <a:srgbClr val="0B40A5"/>
                </a:solidFill>
                <a:effectLst/>
                <a:uFill>
                  <a:solidFill>
                    <a:prstClr val="black">
                      <a:alpha val="0"/>
                    </a:prstClr>
                  </a:solidFill>
                </a:uFill>
                <a:latin typeface="Calibri Light"/>
                <a:ea typeface="Calibri Light"/>
                <a:cs typeface="Calibri Light"/>
              </a:rPr>
              <a:t>Tri des déchets</a:t>
            </a:r>
            <a:r>
              <a:rPr lang="fr-FR" sz="4000" b="1" i="0" u="none" strike="noStrike" cap="none" baseline="0" dirty="0">
                <a:solidFill>
                  <a:schemeClr val="bg2"/>
                </a:solidFill>
                <a:effectLst/>
                <a:uFill>
                  <a:solidFill>
                    <a:prstClr val="black">
                      <a:alpha val="0"/>
                    </a:prstClr>
                  </a:solidFill>
                </a:uFill>
                <a:latin typeface="Calibri Light"/>
                <a:ea typeface="Calibri Light"/>
                <a:cs typeface="Calibri Light"/>
              </a:rPr>
              <a:t> (2)</a:t>
            </a:r>
          </a:p>
        </p:txBody>
      </p:sp>
      <p:sp>
        <p:nvSpPr>
          <p:cNvPr id="15" name="TextBox 14">
            <a:extLst>
              <a:ext uri="{FF2B5EF4-FFF2-40B4-BE49-F238E27FC236}">
                <a16:creationId xmlns:a16="http://schemas.microsoft.com/office/drawing/2014/main" id="{9713E3FF-A434-1A07-E133-A7879FAFE17F}"/>
              </a:ext>
            </a:extLst>
          </p:cNvPr>
          <p:cNvSpPr txBox="1"/>
          <p:nvPr/>
        </p:nvSpPr>
        <p:spPr>
          <a:xfrm>
            <a:off x="1012104" y="2409852"/>
            <a:ext cx="2736936" cy="800219"/>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800" b="1" i="0" u="none" strike="noStrike" cap="none" baseline="0" dirty="0">
                <a:solidFill>
                  <a:srgbClr val="002E89"/>
                </a:solidFill>
                <a:effectLst/>
                <a:uFill>
                  <a:solidFill>
                    <a:prstClr val="black">
                      <a:alpha val="0"/>
                    </a:prstClr>
                  </a:solidFill>
                </a:uFill>
                <a:latin typeface="Calibri"/>
                <a:ea typeface="Calibri"/>
                <a:cs typeface="Calibri"/>
              </a:rPr>
              <a:t>Système à 3 bacs </a:t>
            </a:r>
          </a:p>
          <a:p>
            <a:r>
              <a:rPr lang="fr-FR" sz="1800" b="0" i="0" u="none" strike="noStrike" cap="none" baseline="0" dirty="0">
                <a:solidFill>
                  <a:srgbClr val="000000"/>
                </a:solidFill>
                <a:effectLst/>
                <a:uFill>
                  <a:solidFill>
                    <a:prstClr val="black">
                      <a:alpha val="0"/>
                    </a:prstClr>
                  </a:solidFill>
                </a:uFill>
                <a:latin typeface="Calibri"/>
                <a:ea typeface="Calibri"/>
                <a:cs typeface="Calibri"/>
              </a:rPr>
              <a:t>(très fréquent)</a:t>
            </a:r>
            <a:endParaRPr lang="en-US" dirty="0">
              <a:solidFill>
                <a:srgbClr val="000000"/>
              </a:solidFill>
              <a:latin typeface="Calibri" panose="020F0502020204030204" pitchFamily="34" charset="0"/>
            </a:endParaRPr>
          </a:p>
        </p:txBody>
      </p:sp>
      <p:grpSp>
        <p:nvGrpSpPr>
          <p:cNvPr id="17" name="Group 16">
            <a:extLst>
              <a:ext uri="{C183D7F6-B498-43B3-948B-1728B52AA6E4}">
                <adec:decorative xmlns:adec="http://schemas.microsoft.com/office/drawing/2017/decorative" val="1"/>
              </a:ext>
            </a:extLst>
          </p:cNvPr>
          <p:cNvGrpSpPr/>
          <p:nvPr/>
        </p:nvGrpSpPr>
        <p:grpSpPr>
          <a:xfrm>
            <a:off x="4431283" y="1309504"/>
            <a:ext cx="5780592" cy="5169492"/>
            <a:chOff x="4431283" y="1309504"/>
            <a:chExt cx="5780592" cy="5169492"/>
          </a:xfrm>
        </p:grpSpPr>
        <p:pic>
          <p:nvPicPr>
            <p:cNvPr id="18" name="Picture 4">
              <a:extLst>
                <a:ext uri="{FF2B5EF4-FFF2-40B4-BE49-F238E27FC236}">
                  <a16:creationId xmlns:a16="http://schemas.microsoft.com/office/drawing/2014/main" id="{5D67BD10-426C-1D5C-910E-10480EAFD51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1283" y="1309504"/>
              <a:ext cx="5684684" cy="3818253"/>
            </a:xfrm>
            <a:prstGeom prst="rect">
              <a:avLst/>
            </a:prstGeom>
          </p:spPr>
        </p:pic>
        <p:pic>
          <p:nvPicPr>
            <p:cNvPr id="19" name="Picture 9">
              <a:extLst>
                <a:ext uri="{FF2B5EF4-FFF2-40B4-BE49-F238E27FC236}">
                  <a16:creationId xmlns:a16="http://schemas.microsoft.com/office/drawing/2014/main" id="{61ED731E-5137-7508-5DE5-3D4B2649C2C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17959" y="5190267"/>
              <a:ext cx="2540984" cy="1288729"/>
            </a:xfrm>
            <a:prstGeom prst="rect">
              <a:avLst/>
            </a:prstGeom>
          </p:spPr>
        </p:pic>
        <p:sp>
          <p:nvSpPr>
            <p:cNvPr id="20" name="Rectangle 19"/>
            <p:cNvSpPr/>
            <p:nvPr/>
          </p:nvSpPr>
          <p:spPr>
            <a:xfrm>
              <a:off x="4475733" y="1514842"/>
              <a:ext cx="1745419" cy="251460"/>
            </a:xfrm>
            <a:prstGeom prst="rect">
              <a:avLst/>
            </a:prstGeom>
          </p:spPr>
          <p:txBody>
            <a:bodyPr wrap="square">
              <a:spAutoFit/>
            </a:bodyPr>
            <a:lstStyle/>
            <a:p>
              <a:pPr algn="ctr"/>
              <a:r>
                <a:rPr lang="fr-FR" sz="1050" b="1" i="0" u="none" strike="noStrike" cap="none" baseline="0">
                  <a:solidFill>
                    <a:srgbClr val="000000"/>
                  </a:solidFill>
                  <a:effectLst/>
                  <a:uFill>
                    <a:solidFill>
                      <a:prstClr val="black">
                        <a:alpha val="0"/>
                      </a:prstClr>
                    </a:solidFill>
                  </a:uFill>
                  <a:latin typeface="Arial"/>
                  <a:ea typeface="Arial"/>
                  <a:cs typeface="Arial"/>
                </a:rPr>
                <a:t>Déchets non infectieux</a:t>
              </a:r>
              <a:endParaRPr lang="en-US" sz="1050" b="1">
                <a:solidFill>
                  <a:srgbClr val="000000"/>
                </a:solidFill>
                <a:latin typeface="Arial" panose="020B0604020202020204" pitchFamily="34" charset="0"/>
                <a:cs typeface="Arial" panose="020B0604020202020204" pitchFamily="34" charset="0"/>
              </a:endParaRPr>
            </a:p>
          </p:txBody>
        </p:sp>
        <p:sp>
          <p:nvSpPr>
            <p:cNvPr id="21" name="Rectangle 20"/>
            <p:cNvSpPr/>
            <p:nvPr/>
          </p:nvSpPr>
          <p:spPr>
            <a:xfrm>
              <a:off x="6323963" y="1514842"/>
              <a:ext cx="1745419" cy="251460"/>
            </a:xfrm>
            <a:prstGeom prst="rect">
              <a:avLst/>
            </a:prstGeom>
          </p:spPr>
          <p:txBody>
            <a:bodyPr wrap="square">
              <a:spAutoFit/>
            </a:bodyPr>
            <a:lstStyle/>
            <a:p>
              <a:pPr algn="ctr"/>
              <a:r>
                <a:rPr lang="fr-FR" sz="1050" b="1" i="0" u="none" strike="noStrike" cap="none" baseline="0">
                  <a:solidFill>
                    <a:srgbClr val="000000"/>
                  </a:solidFill>
                  <a:effectLst/>
                  <a:uFill>
                    <a:solidFill>
                      <a:prstClr val="black">
                        <a:alpha val="0"/>
                      </a:prstClr>
                    </a:solidFill>
                  </a:uFill>
                  <a:latin typeface="Arial"/>
                  <a:ea typeface="Arial"/>
                  <a:cs typeface="Arial"/>
                </a:rPr>
                <a:t>Déchets infectieux</a:t>
              </a:r>
              <a:endParaRPr lang="en-US" sz="1050" b="1">
                <a:solidFill>
                  <a:srgbClr val="000000"/>
                </a:solidFill>
                <a:latin typeface="Arial" panose="020B0604020202020204" pitchFamily="34" charset="0"/>
                <a:cs typeface="Arial" panose="020B0604020202020204" pitchFamily="34" charset="0"/>
              </a:endParaRPr>
            </a:p>
          </p:txBody>
        </p:sp>
        <p:sp>
          <p:nvSpPr>
            <p:cNvPr id="22" name="Rectangle 21"/>
            <p:cNvSpPr/>
            <p:nvPr/>
          </p:nvSpPr>
          <p:spPr>
            <a:xfrm>
              <a:off x="8305163" y="1515218"/>
              <a:ext cx="1745419" cy="251460"/>
            </a:xfrm>
            <a:prstGeom prst="rect">
              <a:avLst/>
            </a:prstGeom>
          </p:spPr>
          <p:txBody>
            <a:bodyPr wrap="square">
              <a:spAutoFit/>
            </a:bodyPr>
            <a:lstStyle/>
            <a:p>
              <a:pPr algn="ctr"/>
              <a:r>
                <a:rPr lang="fr-FR" sz="1050" b="1" i="0" u="none" strike="noStrike" cap="none" baseline="0">
                  <a:solidFill>
                    <a:srgbClr val="000000"/>
                  </a:solidFill>
                  <a:effectLst/>
                  <a:uFill>
                    <a:solidFill>
                      <a:prstClr val="black">
                        <a:alpha val="0"/>
                      </a:prstClr>
                    </a:solidFill>
                  </a:uFill>
                  <a:latin typeface="Arial"/>
                  <a:ea typeface="Arial"/>
                  <a:cs typeface="Arial"/>
                </a:rPr>
                <a:t>Déchets tranchants</a:t>
              </a:r>
              <a:endParaRPr lang="en-US" sz="1050" b="1">
                <a:solidFill>
                  <a:srgbClr val="000000"/>
                </a:solidFill>
                <a:latin typeface="Arial" panose="020B0604020202020204" pitchFamily="34" charset="0"/>
                <a:cs typeface="Arial" panose="020B0604020202020204" pitchFamily="34" charset="0"/>
              </a:endParaRPr>
            </a:p>
          </p:txBody>
        </p:sp>
        <p:sp>
          <p:nvSpPr>
            <p:cNvPr id="23" name="Rectangle 22"/>
            <p:cNvSpPr/>
            <p:nvPr/>
          </p:nvSpPr>
          <p:spPr>
            <a:xfrm>
              <a:off x="4513833" y="4551677"/>
              <a:ext cx="1745419" cy="518160"/>
            </a:xfrm>
            <a:prstGeom prst="rect">
              <a:avLst/>
            </a:prstGeom>
          </p:spPr>
          <p:txBody>
            <a:bodyPr wrap="square">
              <a:spAutoFit/>
            </a:bodyPr>
            <a:lstStyle/>
            <a:p>
              <a:pPr algn="ctr"/>
              <a:r>
                <a:rPr lang="fr-FR" sz="1400" b="1" i="0" u="none" strike="noStrike" cap="none" baseline="0">
                  <a:solidFill>
                    <a:srgbClr val="FFFFFF"/>
                  </a:solidFill>
                  <a:effectLst/>
                  <a:uFill>
                    <a:solidFill>
                      <a:prstClr val="black">
                        <a:alpha val="0"/>
                      </a:prstClr>
                    </a:solidFill>
                  </a:uFill>
                  <a:latin typeface="Arial"/>
                  <a:ea typeface="Arial"/>
                  <a:cs typeface="Arial"/>
                </a:rPr>
                <a:t>Récipient noir (recouvert)</a:t>
              </a:r>
              <a:endParaRPr lang="en-US" sz="1400" b="1">
                <a:solidFill>
                  <a:schemeClr val="bg2"/>
                </a:solidFill>
                <a:latin typeface="Arial" panose="020B0604020202020204" pitchFamily="34" charset="0"/>
                <a:cs typeface="Arial" panose="020B0604020202020204" pitchFamily="34" charset="0"/>
              </a:endParaRPr>
            </a:p>
          </p:txBody>
        </p:sp>
        <p:sp>
          <p:nvSpPr>
            <p:cNvPr id="24" name="Rectangle 23"/>
            <p:cNvSpPr/>
            <p:nvPr/>
          </p:nvSpPr>
          <p:spPr>
            <a:xfrm>
              <a:off x="6298552" y="4538977"/>
              <a:ext cx="1745419" cy="518160"/>
            </a:xfrm>
            <a:prstGeom prst="rect">
              <a:avLst/>
            </a:prstGeom>
          </p:spPr>
          <p:txBody>
            <a:bodyPr wrap="square">
              <a:spAutoFit/>
            </a:bodyPr>
            <a:lstStyle/>
            <a:p>
              <a:pPr algn="ctr"/>
              <a:r>
                <a:rPr lang="fr-FR" sz="1400" b="1" i="0" u="none" strike="noStrike" cap="none" baseline="0">
                  <a:solidFill>
                    <a:srgbClr val="000000"/>
                  </a:solidFill>
                  <a:effectLst/>
                  <a:uFill>
                    <a:solidFill>
                      <a:prstClr val="black">
                        <a:alpha val="0"/>
                      </a:prstClr>
                    </a:solidFill>
                  </a:uFill>
                  <a:latin typeface="Arial"/>
                  <a:ea typeface="Arial"/>
                  <a:cs typeface="Arial"/>
                </a:rPr>
                <a:t>Récipient jaune (recouvert)</a:t>
              </a:r>
              <a:endParaRPr lang="en-US" sz="1400" b="1">
                <a:solidFill>
                  <a:srgbClr val="000000"/>
                </a:solidFill>
                <a:latin typeface="Arial" panose="020B0604020202020204" pitchFamily="34" charset="0"/>
                <a:cs typeface="Arial" panose="020B0604020202020204" pitchFamily="34" charset="0"/>
              </a:endParaRPr>
            </a:p>
          </p:txBody>
        </p:sp>
        <p:sp>
          <p:nvSpPr>
            <p:cNvPr id="25" name="Rectangle 24"/>
            <p:cNvSpPr/>
            <p:nvPr/>
          </p:nvSpPr>
          <p:spPr>
            <a:xfrm>
              <a:off x="8239578" y="4551677"/>
              <a:ext cx="1924060" cy="261610"/>
            </a:xfrm>
            <a:prstGeom prst="rect">
              <a:avLst/>
            </a:prstGeom>
          </p:spPr>
          <p:txBody>
            <a:bodyPr wrap="square">
              <a:spAutoFit/>
            </a:bodyPr>
            <a:lstStyle/>
            <a:p>
              <a:pPr algn="ctr"/>
              <a:r>
                <a:rPr lang="fr-FR" sz="1100" b="1" i="0" u="none" strike="noStrike" cap="none" baseline="0" dirty="0">
                  <a:solidFill>
                    <a:srgbClr val="000000"/>
                  </a:solidFill>
                  <a:effectLst/>
                  <a:uFill>
                    <a:solidFill>
                      <a:prstClr val="black">
                        <a:alpha val="0"/>
                      </a:prstClr>
                    </a:solidFill>
                  </a:uFill>
                  <a:latin typeface="Arial"/>
                  <a:ea typeface="Arial"/>
                  <a:cs typeface="Arial"/>
                </a:rPr>
                <a:t>Boîte à objets tranchants</a:t>
              </a:r>
              <a:endParaRPr lang="en-US" sz="1100" b="1" dirty="0">
                <a:solidFill>
                  <a:srgbClr val="000000"/>
                </a:solidFill>
                <a:latin typeface="Arial" panose="020B0604020202020204" pitchFamily="34" charset="0"/>
                <a:cs typeface="Arial" panose="020B0604020202020204" pitchFamily="34" charset="0"/>
              </a:endParaRPr>
            </a:p>
          </p:txBody>
        </p:sp>
        <p:sp>
          <p:nvSpPr>
            <p:cNvPr id="28" name="Rectangle 27"/>
            <p:cNvSpPr/>
            <p:nvPr/>
          </p:nvSpPr>
          <p:spPr>
            <a:xfrm>
              <a:off x="4475733" y="5281046"/>
              <a:ext cx="1512317" cy="213360"/>
            </a:xfrm>
            <a:prstGeom prst="rect">
              <a:avLst/>
            </a:prstGeom>
          </p:spPr>
          <p:txBody>
            <a:bodyPr wrap="square">
              <a:spAutoFit/>
            </a:bodyPr>
            <a:lstStyle/>
            <a:p>
              <a:r>
                <a:rPr lang="fr-FR" sz="800" b="1" i="0" u="none" strike="noStrike" cap="none" baseline="0">
                  <a:solidFill>
                    <a:srgbClr val="002060"/>
                  </a:solidFill>
                  <a:effectLst/>
                  <a:uFill>
                    <a:solidFill>
                      <a:prstClr val="black">
                        <a:alpha val="0"/>
                      </a:prstClr>
                    </a:solidFill>
                  </a:uFill>
                  <a:latin typeface="Arial"/>
                  <a:ea typeface="Arial"/>
                  <a:cs typeface="Arial"/>
                </a:rPr>
                <a:t>Déchets pathologiques</a:t>
              </a:r>
              <a:endParaRPr lang="en-US" sz="800" b="1">
                <a:solidFill>
                  <a:srgbClr val="002060"/>
                </a:solidFill>
                <a:latin typeface="Arial" panose="020B0604020202020204" pitchFamily="34" charset="0"/>
                <a:cs typeface="Arial" panose="020B0604020202020204" pitchFamily="34" charset="0"/>
              </a:endParaRPr>
            </a:p>
          </p:txBody>
        </p:sp>
        <p:sp>
          <p:nvSpPr>
            <p:cNvPr id="29" name="Rectangle 28"/>
            <p:cNvSpPr/>
            <p:nvPr/>
          </p:nvSpPr>
          <p:spPr>
            <a:xfrm>
              <a:off x="4484697" y="6153401"/>
              <a:ext cx="1512317" cy="213360"/>
            </a:xfrm>
            <a:prstGeom prst="rect">
              <a:avLst/>
            </a:prstGeom>
          </p:spPr>
          <p:txBody>
            <a:bodyPr wrap="square">
              <a:spAutoFit/>
            </a:bodyPr>
            <a:lstStyle/>
            <a:p>
              <a:r>
                <a:rPr lang="fr-FR" sz="800" b="1" i="0" u="none" strike="noStrike" cap="none" baseline="0">
                  <a:solidFill>
                    <a:srgbClr val="002060"/>
                  </a:solidFill>
                  <a:effectLst/>
                  <a:uFill>
                    <a:solidFill>
                      <a:prstClr val="black">
                        <a:alpha val="0"/>
                      </a:prstClr>
                    </a:solidFill>
                  </a:uFill>
                  <a:latin typeface="Arial"/>
                  <a:ea typeface="Arial"/>
                  <a:cs typeface="Arial"/>
                </a:rPr>
                <a:t>Déchets radioactifs</a:t>
              </a:r>
              <a:endParaRPr lang="en-US" sz="800" b="1">
                <a:solidFill>
                  <a:srgbClr val="002060"/>
                </a:solidFill>
                <a:latin typeface="Arial" panose="020B0604020202020204" pitchFamily="34" charset="0"/>
                <a:cs typeface="Arial" panose="020B0604020202020204" pitchFamily="34" charset="0"/>
              </a:endParaRPr>
            </a:p>
          </p:txBody>
        </p:sp>
        <p:sp>
          <p:nvSpPr>
            <p:cNvPr id="30" name="Rectangle 29"/>
            <p:cNvSpPr/>
            <p:nvPr/>
          </p:nvSpPr>
          <p:spPr>
            <a:xfrm>
              <a:off x="4475732" y="5648647"/>
              <a:ext cx="1512317" cy="335280"/>
            </a:xfrm>
            <a:prstGeom prst="rect">
              <a:avLst/>
            </a:prstGeom>
          </p:spPr>
          <p:txBody>
            <a:bodyPr wrap="square">
              <a:spAutoFit/>
            </a:bodyPr>
            <a:lstStyle/>
            <a:p>
              <a:r>
                <a:rPr lang="fr-FR" sz="800" b="1" i="0" u="none" strike="noStrike" cap="none" baseline="0">
                  <a:solidFill>
                    <a:srgbClr val="002060"/>
                  </a:solidFill>
                  <a:effectLst/>
                  <a:uFill>
                    <a:solidFill>
                      <a:prstClr val="black">
                        <a:alpha val="0"/>
                      </a:prstClr>
                    </a:solidFill>
                  </a:uFill>
                  <a:latin typeface="Arial"/>
                  <a:ea typeface="Arial"/>
                  <a:cs typeface="Arial"/>
                </a:rPr>
                <a:t>Déchets chimiques et pharmaceutiques</a:t>
              </a:r>
              <a:endParaRPr lang="en-US" sz="800" b="1">
                <a:solidFill>
                  <a:srgbClr val="002060"/>
                </a:solidFill>
                <a:latin typeface="Arial" panose="020B0604020202020204" pitchFamily="34" charset="0"/>
                <a:cs typeface="Arial" panose="020B0604020202020204" pitchFamily="34" charset="0"/>
              </a:endParaRPr>
            </a:p>
          </p:txBody>
        </p:sp>
        <p:sp>
          <p:nvSpPr>
            <p:cNvPr id="31" name="Rectangle 30"/>
            <p:cNvSpPr/>
            <p:nvPr/>
          </p:nvSpPr>
          <p:spPr>
            <a:xfrm>
              <a:off x="4520183" y="1814538"/>
              <a:ext cx="1512317" cy="411480"/>
            </a:xfrm>
            <a:prstGeom prst="rect">
              <a:avLst/>
            </a:prstGeom>
          </p:spPr>
          <p:txBody>
            <a:bodyPr wrap="square">
              <a:spAutoFit/>
            </a:bodyPr>
            <a:lstStyle/>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Papier/Matériel d’emballage</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Bouteilles/Canettes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Nourriture</a:t>
              </a:r>
              <a:endParaRPr lang="en-US" sz="700" b="1">
                <a:solidFill>
                  <a:srgbClr val="000000"/>
                </a:solidFill>
                <a:latin typeface="Arial" panose="020B0604020202020204" pitchFamily="34" charset="0"/>
                <a:cs typeface="Arial" panose="020B0604020202020204" pitchFamily="34" charset="0"/>
              </a:endParaRPr>
            </a:p>
          </p:txBody>
        </p:sp>
        <p:sp>
          <p:nvSpPr>
            <p:cNvPr id="32" name="Rectangle 31"/>
            <p:cNvSpPr/>
            <p:nvPr/>
          </p:nvSpPr>
          <p:spPr>
            <a:xfrm>
              <a:off x="8216079" y="1829863"/>
              <a:ext cx="1017017" cy="731520"/>
            </a:xfrm>
            <a:prstGeom prst="rect">
              <a:avLst/>
            </a:prstGeom>
          </p:spPr>
          <p:txBody>
            <a:bodyPr wrap="square">
              <a:spAutoFit/>
            </a:bodyPr>
            <a:lstStyle/>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Aiguilles à perfusion</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Lames brisées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Flacon brisé</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Ampoules brisées</a:t>
              </a:r>
              <a:endParaRPr lang="en-US" sz="700" b="1">
                <a:solidFill>
                  <a:srgbClr val="000000"/>
                </a:solidFill>
                <a:latin typeface="Arial" panose="020B0604020202020204" pitchFamily="34" charset="0"/>
                <a:cs typeface="Arial" panose="020B0604020202020204" pitchFamily="34" charset="0"/>
              </a:endParaRPr>
            </a:p>
          </p:txBody>
        </p:sp>
        <p:sp>
          <p:nvSpPr>
            <p:cNvPr id="33" name="Rectangle 32"/>
            <p:cNvSpPr/>
            <p:nvPr/>
          </p:nvSpPr>
          <p:spPr>
            <a:xfrm>
              <a:off x="6515979" y="1793433"/>
              <a:ext cx="1512317" cy="518160"/>
            </a:xfrm>
            <a:prstGeom prst="rect">
              <a:avLst/>
            </a:prstGeom>
          </p:spPr>
          <p:txBody>
            <a:bodyPr wrap="square">
              <a:spAutoFit/>
            </a:bodyPr>
            <a:lstStyle/>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Gaze/Pansements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Sang/Ensembles de perfusion</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Gants</a:t>
              </a:r>
              <a:endParaRPr lang="en-US" sz="700" b="1">
                <a:solidFill>
                  <a:srgbClr val="000000"/>
                </a:solidFill>
                <a:latin typeface="Arial" panose="020B0604020202020204" pitchFamily="34" charset="0"/>
                <a:cs typeface="Arial" panose="020B0604020202020204" pitchFamily="34" charset="0"/>
              </a:endParaRPr>
            </a:p>
          </p:txBody>
        </p:sp>
        <p:sp>
          <p:nvSpPr>
            <p:cNvPr id="34" name="Rectangle 33"/>
            <p:cNvSpPr/>
            <p:nvPr/>
          </p:nvSpPr>
          <p:spPr>
            <a:xfrm>
              <a:off x="9194858" y="1829863"/>
              <a:ext cx="1017017" cy="731520"/>
            </a:xfrm>
            <a:prstGeom prst="rect">
              <a:avLst/>
            </a:prstGeom>
          </p:spPr>
          <p:txBody>
            <a:bodyPr wrap="square">
              <a:spAutoFit/>
            </a:bodyPr>
            <a:lstStyle/>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Lancet</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Éléments rétractables</a:t>
              </a:r>
              <a:endParaRPr lang="fr-FR" sz="700" b="1">
                <a:solidFill>
                  <a:srgbClr val="000000"/>
                </a:solidFill>
                <a:latin typeface="Arial" panose="020B0604020202020204" pitchFamily="34" charset="0"/>
                <a:cs typeface="Arial" panose="020B0604020202020204" pitchFamily="34" charset="0"/>
              </a:endParaRP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Scalpels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Lames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Aiguilles</a:t>
              </a:r>
              <a:endParaRPr lang="en-US" sz="700" b="1">
                <a:solidFill>
                  <a:srgbClr val="000000"/>
                </a:solidFill>
                <a:latin typeface="Arial" panose="020B0604020202020204" pitchFamily="34" charset="0"/>
                <a:cs typeface="Arial" panose="020B0604020202020204" pitchFamily="34" charset="0"/>
              </a:endParaRPr>
            </a:p>
          </p:txBody>
        </p:sp>
      </p:grpSp>
      <p:sp>
        <p:nvSpPr>
          <p:cNvPr id="13" name="Rectangle 12" descr="Rectangle rouge autour de la boîte de déchets infectieux.">
            <a:extLst>
              <a:ext uri="{FF2B5EF4-FFF2-40B4-BE49-F238E27FC236}">
                <a16:creationId xmlns:a16="http://schemas.microsoft.com/office/drawing/2014/main" id="{577A857D-3B47-4EB1-86F1-397D3DF82F4C}"/>
              </a:ext>
            </a:extLst>
          </p:cNvPr>
          <p:cNvSpPr/>
          <p:nvPr/>
        </p:nvSpPr>
        <p:spPr>
          <a:xfrm>
            <a:off x="6343008" y="1419726"/>
            <a:ext cx="1861233" cy="3699149"/>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3346ED81-8810-41CA-8B88-E78B39E5D128}"/>
              </a:ext>
            </a:extLst>
          </p:cNvPr>
          <p:cNvSpPr txBox="1"/>
          <p:nvPr/>
        </p:nvSpPr>
        <p:spPr>
          <a:xfrm>
            <a:off x="1012104" y="5248576"/>
            <a:ext cx="3135787" cy="738664"/>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b="1" i="0" u="none" strike="noStrike" cap="none" baseline="0" dirty="0">
                <a:solidFill>
                  <a:srgbClr val="002E89"/>
                </a:solidFill>
                <a:effectLst/>
                <a:uFill>
                  <a:solidFill>
                    <a:prstClr val="black">
                      <a:alpha val="0"/>
                    </a:prstClr>
                  </a:solidFill>
                </a:uFill>
                <a:latin typeface="Calibri"/>
                <a:ea typeface="Calibri"/>
                <a:cs typeface="Calibri"/>
              </a:rPr>
              <a:t>Autres flux de déchets </a:t>
            </a:r>
          </a:p>
          <a:p>
            <a:r>
              <a:rPr lang="fr-FR" sz="1800" b="0" i="0" u="none" strike="noStrike" cap="none" baseline="0" dirty="0">
                <a:solidFill>
                  <a:srgbClr val="000000"/>
                </a:solidFill>
                <a:effectLst/>
                <a:uFill>
                  <a:solidFill>
                    <a:prstClr val="black">
                      <a:alpha val="0"/>
                    </a:prstClr>
                  </a:solidFill>
                </a:uFill>
                <a:latin typeface="Calibri"/>
                <a:ea typeface="Calibri"/>
                <a:cs typeface="Calibri"/>
              </a:rPr>
              <a:t>(moins courant)</a:t>
            </a:r>
            <a:endParaRPr lang="en-US" dirty="0">
              <a:solidFill>
                <a:srgbClr val="000000"/>
              </a:solidFill>
              <a:latin typeface="Calibri" panose="020F0502020204030204" pitchFamily="34" charset="0"/>
            </a:endParaRPr>
          </a:p>
        </p:txBody>
      </p:sp>
      <p:sp>
        <p:nvSpPr>
          <p:cNvPr id="11" name="TextBox 10">
            <a:extLst>
              <a:ext uri="{FF2B5EF4-FFF2-40B4-BE49-F238E27FC236}">
                <a16:creationId xmlns:a16="http://schemas.microsoft.com/office/drawing/2014/main" id="{6F4F6BB5-65C2-44D8-9204-72B354762C4E}"/>
              </a:ext>
            </a:extLst>
          </p:cNvPr>
          <p:cNvSpPr txBox="1"/>
          <p:nvPr/>
        </p:nvSpPr>
        <p:spPr>
          <a:xfrm>
            <a:off x="7798192" y="6203618"/>
            <a:ext cx="2869809" cy="518160"/>
          </a:xfrm>
          <a:prstGeom prst="rect">
            <a:avLst/>
          </a:prstGeom>
          <a:noFill/>
        </p:spPr>
        <p:txBody>
          <a:bodyPr wrap="square">
            <a:spAutoFit/>
          </a:bodyPr>
          <a:lstStyle/>
          <a:p>
            <a:r>
              <a:rPr lang="fr-FR" sz="1400" b="0" i="0" u="none" strike="noStrike" cap="none" baseline="0">
                <a:solidFill>
                  <a:srgbClr val="000000"/>
                </a:solidFill>
                <a:effectLst/>
                <a:uFill>
                  <a:solidFill>
                    <a:prstClr val="black">
                      <a:alpha val="0"/>
                    </a:prstClr>
                  </a:solidFill>
                </a:uFill>
                <a:latin typeface="Calibri"/>
                <a:ea typeface="Calibri"/>
                <a:cs typeface="Calibri"/>
              </a:rPr>
              <a:t>https://www.washinhcf.org/resource/wash-fit-training-package/</a:t>
            </a:r>
          </a:p>
        </p:txBody>
      </p:sp>
    </p:spTree>
    <p:extLst>
      <p:ext uri="{BB962C8B-B14F-4D97-AF65-F5344CB8AC3E}">
        <p14:creationId xmlns:p14="http://schemas.microsoft.com/office/powerpoint/2010/main" val="3417011130"/>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itle 1" descr="Several categories of waste are illustrated: Non-infectious waste examples are listed as paper/packaging material, bottles/cans, and food. Images for this category include a newspaper, a banana peel, and an empty bottle. An arrow at the bottom of this category points to the word Black container (lined).  The infectious waste category lists the examples of gauze/dressing, blood/IV giving sets, and gloves. Images shown include used gauze and cotton balls, gloves, and tubes. An arrow at the bottom of the category points to the text Yellow container (lined). A sharps waste category lists infusion needles, broken slides, broken vials, broken ampules, lancets, retractables, scalpels, blades, and needles. Images for this category show broken glass, needles, and scalpels with an arrow pointing these objects to a sharps box image. The text at the bottom of this category says Sharps box. ">
            <a:extLst>
              <a:ext uri="{FF2B5EF4-FFF2-40B4-BE49-F238E27FC236}">
                <a16:creationId xmlns:a16="http://schemas.microsoft.com/office/drawing/2014/main" id="{4F0F06BA-D9C5-4E8B-BA8C-1595BDC5A8A3}"/>
              </a:ext>
            </a:extLst>
          </p:cNvPr>
          <p:cNvSpPr>
            <a:spLocks noGrp="1"/>
          </p:cNvSpPr>
          <p:nvPr>
            <p:ph type="title"/>
          </p:nvPr>
        </p:nvSpPr>
        <p:spPr>
          <a:xfrm>
            <a:off x="422954" y="130541"/>
            <a:ext cx="10972800" cy="886203"/>
          </a:xfrm>
        </p:spPr>
        <p:txBody>
          <a:bodyPr/>
          <a:lstStyle/>
          <a:p>
            <a:r>
              <a:rPr lang="fr-FR" sz="4000" b="1" i="0" u="none" strike="noStrike" cap="none" baseline="0" dirty="0">
                <a:solidFill>
                  <a:srgbClr val="0B40A5"/>
                </a:solidFill>
                <a:effectLst/>
                <a:uFill>
                  <a:solidFill>
                    <a:prstClr val="black">
                      <a:alpha val="0"/>
                    </a:prstClr>
                  </a:solidFill>
                </a:uFill>
                <a:latin typeface="Calibri Light"/>
                <a:ea typeface="Calibri Light"/>
                <a:cs typeface="Calibri Light"/>
              </a:rPr>
              <a:t>Tri des déchets </a:t>
            </a:r>
            <a:r>
              <a:rPr lang="fr-FR" sz="4000" dirty="0">
                <a:solidFill>
                  <a:schemeClr val="bg2"/>
                </a:solidFill>
                <a:uFill>
                  <a:solidFill>
                    <a:prstClr val="black">
                      <a:alpha val="0"/>
                    </a:prstClr>
                  </a:solidFill>
                </a:uFill>
                <a:latin typeface="Calibri Light"/>
                <a:ea typeface="Calibri Light"/>
                <a:cs typeface="Calibri Light"/>
              </a:rPr>
              <a:t>(3</a:t>
            </a:r>
            <a:r>
              <a:rPr lang="fr-FR" sz="4000" b="1" i="0" u="none" strike="noStrike" cap="none" baseline="0" dirty="0">
                <a:solidFill>
                  <a:schemeClr val="bg2"/>
                </a:solidFill>
                <a:effectLst/>
                <a:uFill>
                  <a:solidFill>
                    <a:prstClr val="black">
                      <a:alpha val="0"/>
                    </a:prstClr>
                  </a:solidFill>
                </a:uFill>
                <a:latin typeface="Calibri Light"/>
                <a:ea typeface="Calibri Light"/>
                <a:cs typeface="Calibri Light"/>
              </a:rPr>
              <a:t>)</a:t>
            </a:r>
          </a:p>
        </p:txBody>
      </p:sp>
      <p:sp>
        <p:nvSpPr>
          <p:cNvPr id="33" name="TextBox 32">
            <a:extLst>
              <a:ext uri="{FF2B5EF4-FFF2-40B4-BE49-F238E27FC236}">
                <a16:creationId xmlns:a16="http://schemas.microsoft.com/office/drawing/2014/main" id="{9713E3FF-A434-1A07-E133-A7879FAFE17F}"/>
              </a:ext>
            </a:extLst>
          </p:cNvPr>
          <p:cNvSpPr txBox="1"/>
          <p:nvPr/>
        </p:nvSpPr>
        <p:spPr>
          <a:xfrm>
            <a:off x="1384395" y="2410720"/>
            <a:ext cx="2155468" cy="1219200"/>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800" b="1" i="0" u="none" strike="noStrike" cap="none" baseline="0">
                <a:solidFill>
                  <a:srgbClr val="002E89"/>
                </a:solidFill>
                <a:effectLst/>
                <a:uFill>
                  <a:solidFill>
                    <a:prstClr val="black">
                      <a:alpha val="0"/>
                    </a:prstClr>
                  </a:solidFill>
                </a:uFill>
                <a:latin typeface="Calibri"/>
                <a:ea typeface="Calibri"/>
                <a:cs typeface="Calibri"/>
              </a:rPr>
              <a:t>Système à 3 bacs </a:t>
            </a:r>
          </a:p>
          <a:p>
            <a:r>
              <a:rPr lang="fr-FR" sz="1800" b="0" i="0" u="none" strike="noStrike" cap="none" baseline="0">
                <a:solidFill>
                  <a:srgbClr val="000000"/>
                </a:solidFill>
                <a:effectLst/>
                <a:uFill>
                  <a:solidFill>
                    <a:prstClr val="black">
                      <a:alpha val="0"/>
                    </a:prstClr>
                  </a:solidFill>
                </a:uFill>
                <a:latin typeface="Calibri"/>
                <a:ea typeface="Calibri"/>
                <a:cs typeface="Calibri"/>
              </a:rPr>
              <a:t>(très fréquent)</a:t>
            </a:r>
            <a:endParaRPr lang="en-US">
              <a:solidFill>
                <a:srgbClr val="000000"/>
              </a:solidFill>
              <a:latin typeface="Calibri" panose="020F0502020204030204" pitchFamily="34" charset="0"/>
            </a:endParaRPr>
          </a:p>
        </p:txBody>
      </p:sp>
      <p:grpSp>
        <p:nvGrpSpPr>
          <p:cNvPr id="13" name="Group 12">
            <a:extLst>
              <a:ext uri="{C183D7F6-B498-43B3-948B-1728B52AA6E4}">
                <adec:decorative xmlns:adec="http://schemas.microsoft.com/office/drawing/2017/decorative" val="1"/>
              </a:ext>
            </a:extLst>
          </p:cNvPr>
          <p:cNvGrpSpPr/>
          <p:nvPr/>
        </p:nvGrpSpPr>
        <p:grpSpPr>
          <a:xfrm>
            <a:off x="4431283" y="1309504"/>
            <a:ext cx="5780592" cy="5169492"/>
            <a:chOff x="4431283" y="1309504"/>
            <a:chExt cx="5780592" cy="5169492"/>
          </a:xfrm>
        </p:grpSpPr>
        <p:pic>
          <p:nvPicPr>
            <p:cNvPr id="14" name="Picture 4">
              <a:extLst>
                <a:ext uri="{FF2B5EF4-FFF2-40B4-BE49-F238E27FC236}">
                  <a16:creationId xmlns:a16="http://schemas.microsoft.com/office/drawing/2014/main" id="{5D67BD10-426C-1D5C-910E-10480EAFD5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1283" y="1309504"/>
              <a:ext cx="5684684" cy="3818253"/>
            </a:xfrm>
            <a:prstGeom prst="rect">
              <a:avLst/>
            </a:prstGeom>
          </p:spPr>
        </p:pic>
        <p:pic>
          <p:nvPicPr>
            <p:cNvPr id="16" name="Picture 9">
              <a:extLst>
                <a:ext uri="{FF2B5EF4-FFF2-40B4-BE49-F238E27FC236}">
                  <a16:creationId xmlns:a16="http://schemas.microsoft.com/office/drawing/2014/main" id="{61ED731E-5137-7508-5DE5-3D4B2649C2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17959" y="5190267"/>
              <a:ext cx="2540984" cy="1288729"/>
            </a:xfrm>
            <a:prstGeom prst="rect">
              <a:avLst/>
            </a:prstGeom>
          </p:spPr>
        </p:pic>
        <p:sp>
          <p:nvSpPr>
            <p:cNvPr id="17" name="Rectangle 16"/>
            <p:cNvSpPr/>
            <p:nvPr/>
          </p:nvSpPr>
          <p:spPr>
            <a:xfrm>
              <a:off x="4475733" y="1514842"/>
              <a:ext cx="1745419" cy="251460"/>
            </a:xfrm>
            <a:prstGeom prst="rect">
              <a:avLst/>
            </a:prstGeom>
          </p:spPr>
          <p:txBody>
            <a:bodyPr wrap="square">
              <a:spAutoFit/>
            </a:bodyPr>
            <a:lstStyle/>
            <a:p>
              <a:pPr algn="ctr"/>
              <a:r>
                <a:rPr lang="fr-FR" sz="1050" b="1" i="0" u="none" strike="noStrike" cap="none" baseline="0">
                  <a:solidFill>
                    <a:srgbClr val="000000"/>
                  </a:solidFill>
                  <a:effectLst/>
                  <a:uFill>
                    <a:solidFill>
                      <a:prstClr val="black">
                        <a:alpha val="0"/>
                      </a:prstClr>
                    </a:solidFill>
                  </a:uFill>
                  <a:latin typeface="Arial"/>
                  <a:ea typeface="Arial"/>
                  <a:cs typeface="Arial"/>
                </a:rPr>
                <a:t>Déchets non infectieux</a:t>
              </a:r>
              <a:endParaRPr lang="en-US" sz="1050" b="1">
                <a:solidFill>
                  <a:srgbClr val="000000"/>
                </a:solidFill>
                <a:latin typeface="Arial" panose="020B0604020202020204" pitchFamily="34" charset="0"/>
                <a:cs typeface="Arial" panose="020B0604020202020204" pitchFamily="34" charset="0"/>
              </a:endParaRPr>
            </a:p>
          </p:txBody>
        </p:sp>
        <p:sp>
          <p:nvSpPr>
            <p:cNvPr id="18" name="Rectangle 17"/>
            <p:cNvSpPr/>
            <p:nvPr/>
          </p:nvSpPr>
          <p:spPr>
            <a:xfrm>
              <a:off x="6323963" y="1514842"/>
              <a:ext cx="1745419" cy="251460"/>
            </a:xfrm>
            <a:prstGeom prst="rect">
              <a:avLst/>
            </a:prstGeom>
          </p:spPr>
          <p:txBody>
            <a:bodyPr wrap="square">
              <a:spAutoFit/>
            </a:bodyPr>
            <a:lstStyle/>
            <a:p>
              <a:pPr algn="ctr"/>
              <a:r>
                <a:rPr lang="fr-FR" sz="1050" b="1" i="0" u="none" strike="noStrike" cap="none" baseline="0">
                  <a:solidFill>
                    <a:srgbClr val="000000"/>
                  </a:solidFill>
                  <a:effectLst/>
                  <a:uFill>
                    <a:solidFill>
                      <a:prstClr val="black">
                        <a:alpha val="0"/>
                      </a:prstClr>
                    </a:solidFill>
                  </a:uFill>
                  <a:latin typeface="Arial"/>
                  <a:ea typeface="Arial"/>
                  <a:cs typeface="Arial"/>
                </a:rPr>
                <a:t>Déchets infectieux</a:t>
              </a:r>
              <a:endParaRPr lang="en-US" sz="1050" b="1">
                <a:solidFill>
                  <a:srgbClr val="000000"/>
                </a:solidFill>
                <a:latin typeface="Arial" panose="020B0604020202020204" pitchFamily="34" charset="0"/>
                <a:cs typeface="Arial" panose="020B0604020202020204" pitchFamily="34" charset="0"/>
              </a:endParaRPr>
            </a:p>
          </p:txBody>
        </p:sp>
        <p:sp>
          <p:nvSpPr>
            <p:cNvPr id="19" name="Rectangle 18"/>
            <p:cNvSpPr/>
            <p:nvPr/>
          </p:nvSpPr>
          <p:spPr>
            <a:xfrm>
              <a:off x="8305163" y="1515218"/>
              <a:ext cx="1745419" cy="251460"/>
            </a:xfrm>
            <a:prstGeom prst="rect">
              <a:avLst/>
            </a:prstGeom>
          </p:spPr>
          <p:txBody>
            <a:bodyPr wrap="square">
              <a:spAutoFit/>
            </a:bodyPr>
            <a:lstStyle/>
            <a:p>
              <a:pPr algn="ctr"/>
              <a:r>
                <a:rPr lang="fr-FR" sz="1050" b="1" i="0" u="none" strike="noStrike" cap="none" baseline="0">
                  <a:solidFill>
                    <a:srgbClr val="000000"/>
                  </a:solidFill>
                  <a:effectLst/>
                  <a:uFill>
                    <a:solidFill>
                      <a:prstClr val="black">
                        <a:alpha val="0"/>
                      </a:prstClr>
                    </a:solidFill>
                  </a:uFill>
                  <a:latin typeface="Arial"/>
                  <a:ea typeface="Arial"/>
                  <a:cs typeface="Arial"/>
                </a:rPr>
                <a:t>Déchets tranchants</a:t>
              </a:r>
              <a:endParaRPr lang="en-US" sz="1050" b="1">
                <a:solidFill>
                  <a:srgbClr val="000000"/>
                </a:solidFill>
                <a:latin typeface="Arial" panose="020B0604020202020204" pitchFamily="34" charset="0"/>
                <a:cs typeface="Arial" panose="020B0604020202020204" pitchFamily="34" charset="0"/>
              </a:endParaRPr>
            </a:p>
          </p:txBody>
        </p:sp>
        <p:sp>
          <p:nvSpPr>
            <p:cNvPr id="20" name="Rectangle 19"/>
            <p:cNvSpPr/>
            <p:nvPr/>
          </p:nvSpPr>
          <p:spPr>
            <a:xfrm>
              <a:off x="4513833" y="4551677"/>
              <a:ext cx="1745419" cy="518160"/>
            </a:xfrm>
            <a:prstGeom prst="rect">
              <a:avLst/>
            </a:prstGeom>
          </p:spPr>
          <p:txBody>
            <a:bodyPr wrap="square">
              <a:spAutoFit/>
            </a:bodyPr>
            <a:lstStyle/>
            <a:p>
              <a:pPr algn="ctr"/>
              <a:r>
                <a:rPr lang="fr-FR" sz="1400" b="1" i="0" u="none" strike="noStrike" cap="none" baseline="0">
                  <a:solidFill>
                    <a:srgbClr val="FFFFFF"/>
                  </a:solidFill>
                  <a:effectLst/>
                  <a:uFill>
                    <a:solidFill>
                      <a:prstClr val="black">
                        <a:alpha val="0"/>
                      </a:prstClr>
                    </a:solidFill>
                  </a:uFill>
                  <a:latin typeface="Arial"/>
                  <a:ea typeface="Arial"/>
                  <a:cs typeface="Arial"/>
                </a:rPr>
                <a:t>Récipient noir (recouvert)</a:t>
              </a:r>
              <a:endParaRPr lang="en-US" sz="1400" b="1">
                <a:solidFill>
                  <a:schemeClr val="bg2"/>
                </a:solidFill>
                <a:latin typeface="Arial" panose="020B0604020202020204" pitchFamily="34" charset="0"/>
                <a:cs typeface="Arial" panose="020B0604020202020204" pitchFamily="34" charset="0"/>
              </a:endParaRPr>
            </a:p>
          </p:txBody>
        </p:sp>
        <p:sp>
          <p:nvSpPr>
            <p:cNvPr id="21" name="Rectangle 20"/>
            <p:cNvSpPr/>
            <p:nvPr/>
          </p:nvSpPr>
          <p:spPr>
            <a:xfrm>
              <a:off x="6298552" y="4538977"/>
              <a:ext cx="1745419" cy="518160"/>
            </a:xfrm>
            <a:prstGeom prst="rect">
              <a:avLst/>
            </a:prstGeom>
          </p:spPr>
          <p:txBody>
            <a:bodyPr wrap="square">
              <a:spAutoFit/>
            </a:bodyPr>
            <a:lstStyle/>
            <a:p>
              <a:pPr algn="ctr"/>
              <a:r>
                <a:rPr lang="fr-FR" sz="1400" b="1" i="0" u="none" strike="noStrike" cap="none" baseline="0">
                  <a:solidFill>
                    <a:srgbClr val="000000"/>
                  </a:solidFill>
                  <a:effectLst/>
                  <a:uFill>
                    <a:solidFill>
                      <a:prstClr val="black">
                        <a:alpha val="0"/>
                      </a:prstClr>
                    </a:solidFill>
                  </a:uFill>
                  <a:latin typeface="Arial"/>
                  <a:ea typeface="Arial"/>
                  <a:cs typeface="Arial"/>
                </a:rPr>
                <a:t>Récipient jaune (recouvert)</a:t>
              </a:r>
              <a:endParaRPr lang="en-US" sz="1400" b="1">
                <a:solidFill>
                  <a:srgbClr val="000000"/>
                </a:solidFill>
                <a:latin typeface="Arial" panose="020B0604020202020204" pitchFamily="34" charset="0"/>
                <a:cs typeface="Arial" panose="020B0604020202020204" pitchFamily="34" charset="0"/>
              </a:endParaRPr>
            </a:p>
          </p:txBody>
        </p:sp>
        <p:sp>
          <p:nvSpPr>
            <p:cNvPr id="22" name="Rectangle 21"/>
            <p:cNvSpPr/>
            <p:nvPr/>
          </p:nvSpPr>
          <p:spPr>
            <a:xfrm>
              <a:off x="8239861" y="4551677"/>
              <a:ext cx="1924060" cy="261610"/>
            </a:xfrm>
            <a:prstGeom prst="rect">
              <a:avLst/>
            </a:prstGeom>
          </p:spPr>
          <p:txBody>
            <a:bodyPr wrap="square">
              <a:spAutoFit/>
            </a:bodyPr>
            <a:lstStyle/>
            <a:p>
              <a:pPr algn="ctr"/>
              <a:r>
                <a:rPr lang="fr-FR" sz="1100" b="1" i="0" u="none" strike="noStrike" cap="none" baseline="0" dirty="0">
                  <a:solidFill>
                    <a:srgbClr val="000000"/>
                  </a:solidFill>
                  <a:effectLst/>
                  <a:uFill>
                    <a:solidFill>
                      <a:prstClr val="black">
                        <a:alpha val="0"/>
                      </a:prstClr>
                    </a:solidFill>
                  </a:uFill>
                  <a:latin typeface="Arial"/>
                  <a:ea typeface="Arial"/>
                  <a:cs typeface="Arial"/>
                </a:rPr>
                <a:t>Boîte à objets tranchants</a:t>
              </a:r>
              <a:endParaRPr lang="en-US" sz="1100" b="1" dirty="0">
                <a:solidFill>
                  <a:srgbClr val="000000"/>
                </a:solidFill>
                <a:latin typeface="Arial" panose="020B0604020202020204" pitchFamily="34" charset="0"/>
                <a:cs typeface="Arial" panose="020B0604020202020204" pitchFamily="34" charset="0"/>
              </a:endParaRPr>
            </a:p>
          </p:txBody>
        </p:sp>
        <p:sp>
          <p:nvSpPr>
            <p:cNvPr id="23" name="Rectangle 22"/>
            <p:cNvSpPr/>
            <p:nvPr/>
          </p:nvSpPr>
          <p:spPr>
            <a:xfrm>
              <a:off x="4475733" y="5281046"/>
              <a:ext cx="1512317" cy="213360"/>
            </a:xfrm>
            <a:prstGeom prst="rect">
              <a:avLst/>
            </a:prstGeom>
          </p:spPr>
          <p:txBody>
            <a:bodyPr wrap="square">
              <a:spAutoFit/>
            </a:bodyPr>
            <a:lstStyle/>
            <a:p>
              <a:r>
                <a:rPr lang="fr-FR" sz="800" b="1" i="0" u="none" strike="noStrike" cap="none" baseline="0">
                  <a:solidFill>
                    <a:srgbClr val="002060"/>
                  </a:solidFill>
                  <a:effectLst/>
                  <a:uFill>
                    <a:solidFill>
                      <a:prstClr val="black">
                        <a:alpha val="0"/>
                      </a:prstClr>
                    </a:solidFill>
                  </a:uFill>
                  <a:latin typeface="Arial"/>
                  <a:ea typeface="Arial"/>
                  <a:cs typeface="Arial"/>
                </a:rPr>
                <a:t>Déchets pathologiques</a:t>
              </a:r>
              <a:endParaRPr lang="en-US" sz="800" b="1">
                <a:solidFill>
                  <a:srgbClr val="002060"/>
                </a:solidFill>
                <a:latin typeface="Arial" panose="020B0604020202020204" pitchFamily="34" charset="0"/>
                <a:cs typeface="Arial" panose="020B0604020202020204" pitchFamily="34" charset="0"/>
              </a:endParaRPr>
            </a:p>
          </p:txBody>
        </p:sp>
        <p:sp>
          <p:nvSpPr>
            <p:cNvPr id="24" name="Rectangle 23"/>
            <p:cNvSpPr/>
            <p:nvPr/>
          </p:nvSpPr>
          <p:spPr>
            <a:xfrm>
              <a:off x="4484697" y="6153401"/>
              <a:ext cx="1512317" cy="213360"/>
            </a:xfrm>
            <a:prstGeom prst="rect">
              <a:avLst/>
            </a:prstGeom>
          </p:spPr>
          <p:txBody>
            <a:bodyPr wrap="square">
              <a:spAutoFit/>
            </a:bodyPr>
            <a:lstStyle/>
            <a:p>
              <a:r>
                <a:rPr lang="fr-FR" sz="800" b="1" i="0" u="none" strike="noStrike" cap="none" baseline="0">
                  <a:solidFill>
                    <a:srgbClr val="002060"/>
                  </a:solidFill>
                  <a:effectLst/>
                  <a:uFill>
                    <a:solidFill>
                      <a:prstClr val="black">
                        <a:alpha val="0"/>
                      </a:prstClr>
                    </a:solidFill>
                  </a:uFill>
                  <a:latin typeface="Arial"/>
                  <a:ea typeface="Arial"/>
                  <a:cs typeface="Arial"/>
                </a:rPr>
                <a:t>Déchets radioactifs</a:t>
              </a:r>
              <a:endParaRPr lang="en-US" sz="800" b="1">
                <a:solidFill>
                  <a:srgbClr val="002060"/>
                </a:solidFill>
                <a:latin typeface="Arial" panose="020B0604020202020204" pitchFamily="34" charset="0"/>
                <a:cs typeface="Arial" panose="020B0604020202020204" pitchFamily="34" charset="0"/>
              </a:endParaRPr>
            </a:p>
          </p:txBody>
        </p:sp>
        <p:sp>
          <p:nvSpPr>
            <p:cNvPr id="25" name="Rectangle 24"/>
            <p:cNvSpPr/>
            <p:nvPr/>
          </p:nvSpPr>
          <p:spPr>
            <a:xfrm>
              <a:off x="4475732" y="5648647"/>
              <a:ext cx="1512317" cy="335280"/>
            </a:xfrm>
            <a:prstGeom prst="rect">
              <a:avLst/>
            </a:prstGeom>
          </p:spPr>
          <p:txBody>
            <a:bodyPr wrap="square">
              <a:spAutoFit/>
            </a:bodyPr>
            <a:lstStyle/>
            <a:p>
              <a:r>
                <a:rPr lang="fr-FR" sz="800" b="1" i="0" u="none" strike="noStrike" cap="none" baseline="0">
                  <a:solidFill>
                    <a:srgbClr val="002060"/>
                  </a:solidFill>
                  <a:effectLst/>
                  <a:uFill>
                    <a:solidFill>
                      <a:prstClr val="black">
                        <a:alpha val="0"/>
                      </a:prstClr>
                    </a:solidFill>
                  </a:uFill>
                  <a:latin typeface="Arial"/>
                  <a:ea typeface="Arial"/>
                  <a:cs typeface="Arial"/>
                </a:rPr>
                <a:t>Déchets chimiques et pharmaceutiques</a:t>
              </a:r>
              <a:endParaRPr lang="en-US" sz="800" b="1">
                <a:solidFill>
                  <a:srgbClr val="002060"/>
                </a:solidFill>
                <a:latin typeface="Arial" panose="020B0604020202020204" pitchFamily="34" charset="0"/>
                <a:cs typeface="Arial" panose="020B0604020202020204" pitchFamily="34" charset="0"/>
              </a:endParaRPr>
            </a:p>
          </p:txBody>
        </p:sp>
        <p:sp>
          <p:nvSpPr>
            <p:cNvPr id="28" name="Rectangle 27"/>
            <p:cNvSpPr/>
            <p:nvPr/>
          </p:nvSpPr>
          <p:spPr>
            <a:xfrm>
              <a:off x="4520183" y="1814538"/>
              <a:ext cx="1512317" cy="411480"/>
            </a:xfrm>
            <a:prstGeom prst="rect">
              <a:avLst/>
            </a:prstGeom>
          </p:spPr>
          <p:txBody>
            <a:bodyPr wrap="square">
              <a:spAutoFit/>
            </a:bodyPr>
            <a:lstStyle/>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Papier/Matériel d’emballage</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Bouteilles/Canettes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Nourriture</a:t>
              </a:r>
              <a:endParaRPr lang="en-US" sz="700" b="1">
                <a:solidFill>
                  <a:srgbClr val="000000"/>
                </a:solidFill>
                <a:latin typeface="Arial" panose="020B0604020202020204" pitchFamily="34" charset="0"/>
                <a:cs typeface="Arial" panose="020B0604020202020204" pitchFamily="34" charset="0"/>
              </a:endParaRPr>
            </a:p>
          </p:txBody>
        </p:sp>
        <p:sp>
          <p:nvSpPr>
            <p:cNvPr id="29" name="Rectangle 28"/>
            <p:cNvSpPr/>
            <p:nvPr/>
          </p:nvSpPr>
          <p:spPr>
            <a:xfrm>
              <a:off x="8216079" y="1829863"/>
              <a:ext cx="1017017" cy="731520"/>
            </a:xfrm>
            <a:prstGeom prst="rect">
              <a:avLst/>
            </a:prstGeom>
          </p:spPr>
          <p:txBody>
            <a:bodyPr wrap="square">
              <a:spAutoFit/>
            </a:bodyPr>
            <a:lstStyle/>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Aiguilles à perfusion</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Lames brisées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Flacon brisé</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Ampoules brisées</a:t>
              </a:r>
              <a:endParaRPr lang="en-US" sz="700" b="1">
                <a:solidFill>
                  <a:srgbClr val="000000"/>
                </a:solidFill>
                <a:latin typeface="Arial" panose="020B0604020202020204" pitchFamily="34" charset="0"/>
                <a:cs typeface="Arial" panose="020B0604020202020204" pitchFamily="34" charset="0"/>
              </a:endParaRPr>
            </a:p>
          </p:txBody>
        </p:sp>
        <p:sp>
          <p:nvSpPr>
            <p:cNvPr id="30" name="Rectangle 29"/>
            <p:cNvSpPr/>
            <p:nvPr/>
          </p:nvSpPr>
          <p:spPr>
            <a:xfrm>
              <a:off x="6515979" y="1793433"/>
              <a:ext cx="1512317" cy="518160"/>
            </a:xfrm>
            <a:prstGeom prst="rect">
              <a:avLst/>
            </a:prstGeom>
          </p:spPr>
          <p:txBody>
            <a:bodyPr wrap="square">
              <a:spAutoFit/>
            </a:bodyPr>
            <a:lstStyle/>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Gaze/Pansements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Sang/Ensembles de perfusion</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Gants</a:t>
              </a:r>
              <a:endParaRPr lang="en-US" sz="700" b="1">
                <a:solidFill>
                  <a:srgbClr val="000000"/>
                </a:solidFill>
                <a:latin typeface="Arial" panose="020B0604020202020204" pitchFamily="34" charset="0"/>
                <a:cs typeface="Arial" panose="020B0604020202020204" pitchFamily="34" charset="0"/>
              </a:endParaRPr>
            </a:p>
          </p:txBody>
        </p:sp>
        <p:sp>
          <p:nvSpPr>
            <p:cNvPr id="31" name="Rectangle 30"/>
            <p:cNvSpPr/>
            <p:nvPr/>
          </p:nvSpPr>
          <p:spPr>
            <a:xfrm>
              <a:off x="9194858" y="1829863"/>
              <a:ext cx="1017017" cy="731520"/>
            </a:xfrm>
            <a:prstGeom prst="rect">
              <a:avLst/>
            </a:prstGeom>
          </p:spPr>
          <p:txBody>
            <a:bodyPr wrap="square">
              <a:spAutoFit/>
            </a:bodyPr>
            <a:lstStyle/>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Lancet</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Éléments rétractables</a:t>
              </a:r>
              <a:endParaRPr lang="fr-FR" sz="700" b="1">
                <a:solidFill>
                  <a:srgbClr val="000000"/>
                </a:solidFill>
                <a:latin typeface="Arial" panose="020B0604020202020204" pitchFamily="34" charset="0"/>
                <a:cs typeface="Arial" panose="020B0604020202020204" pitchFamily="34" charset="0"/>
              </a:endParaRP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Scalpels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Lames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Aiguilles</a:t>
              </a:r>
              <a:endParaRPr lang="en-US" sz="700" b="1">
                <a:solidFill>
                  <a:srgbClr val="000000"/>
                </a:solidFill>
                <a:latin typeface="Arial" panose="020B0604020202020204" pitchFamily="34" charset="0"/>
                <a:cs typeface="Arial" panose="020B0604020202020204" pitchFamily="34" charset="0"/>
              </a:endParaRPr>
            </a:p>
          </p:txBody>
        </p:sp>
      </p:grpSp>
      <p:sp>
        <p:nvSpPr>
          <p:cNvPr id="15" name="Rectangle 14" descr="Rectangle rouge autour du conteneur de déchets non infectieux.">
            <a:extLst>
              <a:ext uri="{FF2B5EF4-FFF2-40B4-BE49-F238E27FC236}">
                <a16:creationId xmlns:a16="http://schemas.microsoft.com/office/drawing/2014/main" id="{3AD7F929-2EB2-42F8-9C94-BD4F9BB26C2F}"/>
              </a:ext>
            </a:extLst>
          </p:cNvPr>
          <p:cNvSpPr/>
          <p:nvPr/>
        </p:nvSpPr>
        <p:spPr>
          <a:xfrm>
            <a:off x="8254734" y="1419726"/>
            <a:ext cx="1861233" cy="3699149"/>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3346ED81-8810-41CA-8B88-E78B39E5D128}"/>
              </a:ext>
            </a:extLst>
          </p:cNvPr>
          <p:cNvSpPr txBox="1"/>
          <p:nvPr/>
        </p:nvSpPr>
        <p:spPr>
          <a:xfrm>
            <a:off x="1384396" y="5531424"/>
            <a:ext cx="2888765" cy="1097280"/>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b="1" i="0" u="none" strike="noStrike" cap="none" baseline="0">
                <a:solidFill>
                  <a:srgbClr val="002E89"/>
                </a:solidFill>
                <a:effectLst/>
                <a:uFill>
                  <a:solidFill>
                    <a:prstClr val="black">
                      <a:alpha val="0"/>
                    </a:prstClr>
                  </a:solidFill>
                </a:uFill>
                <a:latin typeface="Calibri"/>
                <a:ea typeface="Calibri"/>
                <a:cs typeface="Calibri"/>
              </a:rPr>
              <a:t>Autres flux de déchets </a:t>
            </a:r>
          </a:p>
          <a:p>
            <a:r>
              <a:rPr lang="fr-FR" sz="1800" b="0" i="0" u="none" strike="noStrike" cap="none" baseline="0">
                <a:solidFill>
                  <a:srgbClr val="000000"/>
                </a:solidFill>
                <a:effectLst/>
                <a:uFill>
                  <a:solidFill>
                    <a:prstClr val="black">
                      <a:alpha val="0"/>
                    </a:prstClr>
                  </a:solidFill>
                </a:uFill>
                <a:latin typeface="Calibri"/>
                <a:ea typeface="Calibri"/>
                <a:cs typeface="Calibri"/>
              </a:rPr>
              <a:t>(moins courant)</a:t>
            </a:r>
            <a:endParaRPr lang="en-US">
              <a:solidFill>
                <a:srgbClr val="000000"/>
              </a:solidFill>
              <a:latin typeface="Calibri" panose="020F0502020204030204" pitchFamily="34" charset="0"/>
            </a:endParaRPr>
          </a:p>
        </p:txBody>
      </p:sp>
      <p:sp>
        <p:nvSpPr>
          <p:cNvPr id="11" name="TextBox 10">
            <a:extLst>
              <a:ext uri="{FF2B5EF4-FFF2-40B4-BE49-F238E27FC236}">
                <a16:creationId xmlns:a16="http://schemas.microsoft.com/office/drawing/2014/main" id="{6F4F6BB5-65C2-44D8-9204-72B354762C4E}"/>
              </a:ext>
            </a:extLst>
          </p:cNvPr>
          <p:cNvSpPr txBox="1"/>
          <p:nvPr/>
        </p:nvSpPr>
        <p:spPr>
          <a:xfrm>
            <a:off x="7798192" y="6203618"/>
            <a:ext cx="2869809" cy="518160"/>
          </a:xfrm>
          <a:prstGeom prst="rect">
            <a:avLst/>
          </a:prstGeom>
          <a:noFill/>
        </p:spPr>
        <p:txBody>
          <a:bodyPr wrap="square">
            <a:spAutoFit/>
          </a:bodyPr>
          <a:lstStyle/>
          <a:p>
            <a:r>
              <a:rPr lang="fr-FR" sz="1400" b="0" i="0" u="none" strike="noStrike" cap="none" baseline="0">
                <a:solidFill>
                  <a:srgbClr val="000000"/>
                </a:solidFill>
                <a:effectLst/>
                <a:uFill>
                  <a:solidFill>
                    <a:prstClr val="black">
                      <a:alpha val="0"/>
                    </a:prstClr>
                  </a:solidFill>
                </a:uFill>
                <a:latin typeface="Calibri"/>
                <a:ea typeface="Calibri"/>
                <a:cs typeface="Calibri"/>
              </a:rPr>
              <a:t>https://www.washinhcf.org/resource/wash-fit-training-package/</a:t>
            </a:r>
          </a:p>
        </p:txBody>
      </p:sp>
    </p:spTree>
    <p:extLst>
      <p:ext uri="{BB962C8B-B14F-4D97-AF65-F5344CB8AC3E}">
        <p14:creationId xmlns:p14="http://schemas.microsoft.com/office/powerpoint/2010/main" val="3977469981"/>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91440" tIns="45720" rIns="91440" bIns="45720" anchor="b" anchorCtr="0"/>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Objectifs d’apprentissage</a:t>
            </a:r>
          </a:p>
        </p:txBody>
      </p:sp>
      <p:sp>
        <p:nvSpPr>
          <p:cNvPr id="3" name="Text Placeholder 2"/>
          <p:cNvSpPr>
            <a:spLocks noGrp="1"/>
          </p:cNvSpPr>
          <p:nvPr>
            <p:ph type="body" sz="quarter" idx="10"/>
          </p:nvPr>
        </p:nvSpPr>
        <p:spPr/>
        <p:txBody>
          <a:bodyPr/>
          <a:lstStyle/>
          <a:p>
            <a:pPr marL="0" indent="0">
              <a:buClrTx/>
              <a:buNone/>
            </a:pPr>
            <a:r>
              <a:rPr lang="fr-FR" sz="3200" b="0" i="0" u="none" strike="noStrike" cap="none" baseline="0">
                <a:solidFill>
                  <a:srgbClr val="000000"/>
                </a:solidFill>
                <a:effectLst/>
                <a:uFill>
                  <a:solidFill>
                    <a:prstClr val="black">
                      <a:alpha val="0"/>
                    </a:prstClr>
                  </a:solidFill>
                </a:uFill>
                <a:latin typeface="Calibri"/>
                <a:ea typeface="Calibri"/>
                <a:cs typeface="Calibri"/>
              </a:rPr>
              <a:t>À l’issue de cette présentation, les participants seront en mesure :</a:t>
            </a:r>
          </a:p>
          <a:p>
            <a:pPr marL="805180" lvl="1" indent="-457200">
              <a:spcBef>
                <a:spcPts val="1800"/>
              </a:spcBef>
              <a:buClr>
                <a:schemeClr val="accent2">
                  <a:lumMod val="60000"/>
                  <a:lumOff val="40000"/>
                </a:schemeClr>
              </a:buClr>
              <a:buFont typeface="Arial" panose="020B0604020202020204" pitchFamily="34" charset="0"/>
              <a:buChar char="•"/>
            </a:pPr>
            <a:r>
              <a:rPr lang="fr-FR" sz="3200" b="0" i="0" u="none" strike="noStrike" cap="none" baseline="0">
                <a:solidFill>
                  <a:srgbClr val="000000"/>
                </a:solidFill>
                <a:effectLst/>
                <a:uFill>
                  <a:solidFill>
                    <a:prstClr val="black">
                      <a:alpha val="0"/>
                    </a:prstClr>
                  </a:solidFill>
                </a:uFill>
                <a:latin typeface="Calibri"/>
                <a:ea typeface="Calibri"/>
                <a:cs typeface="Calibri"/>
              </a:rPr>
              <a:t>d’expliquer pourquoi le nettoyage de l’environnement est important dans le cadre de la MVM.</a:t>
            </a:r>
          </a:p>
          <a:p>
            <a:pPr marL="805180" lvl="1" indent="-457200">
              <a:spcBef>
                <a:spcPts val="1800"/>
              </a:spcBef>
              <a:buClr>
                <a:schemeClr val="accent2">
                  <a:lumMod val="60000"/>
                  <a:lumOff val="40000"/>
                </a:schemeClr>
              </a:buClr>
              <a:buFont typeface="Arial" panose="020B0604020202020204" pitchFamily="34" charset="0"/>
              <a:buChar char="•"/>
            </a:pPr>
            <a:r>
              <a:rPr lang="fr-FR" sz="3200" b="0" i="0" u="none" strike="noStrike" cap="none" baseline="0">
                <a:solidFill>
                  <a:srgbClr val="000000"/>
                </a:solidFill>
                <a:effectLst/>
                <a:uFill>
                  <a:solidFill>
                    <a:prstClr val="black">
                      <a:alpha val="0"/>
                    </a:prstClr>
                  </a:solidFill>
                </a:uFill>
                <a:latin typeface="Calibri"/>
                <a:ea typeface="Calibri"/>
                <a:cs typeface="Calibri"/>
              </a:rPr>
              <a:t>de décrire au moins trois principes généraux du nettoyage de l’environnement.</a:t>
            </a:r>
          </a:p>
          <a:p>
            <a:pPr marL="805180" lvl="1" indent="-457200">
              <a:spcBef>
                <a:spcPts val="1800"/>
              </a:spcBef>
              <a:buClr>
                <a:schemeClr val="accent2">
                  <a:lumMod val="60000"/>
                  <a:lumOff val="40000"/>
                </a:schemeClr>
              </a:buClr>
              <a:buFont typeface="Arial" panose="020B0604020202020204" pitchFamily="34" charset="0"/>
              <a:buChar char="•"/>
            </a:pPr>
            <a:r>
              <a:rPr lang="fr-FR" sz="3200" b="0" i="0" u="none" strike="noStrike" cap="none" baseline="0">
                <a:solidFill>
                  <a:srgbClr val="000000"/>
                </a:solidFill>
                <a:effectLst/>
                <a:uFill>
                  <a:solidFill>
                    <a:prstClr val="black">
                      <a:alpha val="0"/>
                    </a:prstClr>
                  </a:solidFill>
                </a:uFill>
                <a:latin typeface="Calibri"/>
                <a:ea typeface="Calibri"/>
                <a:cs typeface="Calibri"/>
              </a:rPr>
              <a:t>de décrire 3 flux de déchets courants dans les établissements de santé.</a:t>
            </a:r>
          </a:p>
          <a:p>
            <a:pPr marL="347980" lvl="1" indent="0">
              <a:buClr>
                <a:srgbClr val="005DAA"/>
              </a:buClr>
              <a:buNone/>
            </a:pPr>
            <a:endParaRPr lang="en-US" sz="2400">
              <a:solidFill>
                <a:schemeClr val="accent4">
                  <a:lumMod val="50000"/>
                </a:schemeClr>
              </a:solidFill>
              <a:cs typeface="Calibri" panose="020F0502020204030204" pitchFamily="34" charset="0"/>
            </a:endParaRPr>
          </a:p>
          <a:p>
            <a:pPr marL="347345" lvl="1" indent="0">
              <a:buClr>
                <a:srgbClr val="005DAA"/>
              </a:buClr>
              <a:buNone/>
            </a:pPr>
            <a:endParaRPr lang="en-US" sz="2400">
              <a:solidFill>
                <a:schemeClr val="accent4">
                  <a:lumMod val="50000"/>
                </a:schemeClr>
              </a:solidFill>
              <a:cs typeface="Calibri" panose="020F0502020204030204" pitchFamily="34" charset="0"/>
            </a:endParaRPr>
          </a:p>
          <a:p>
            <a:pPr marL="804545" lvl="1" indent="-456565">
              <a:buClr>
                <a:srgbClr val="005DAA"/>
              </a:buClr>
              <a:buFont typeface="+mj-lt"/>
              <a:buAutoNum type="arabicPeriod"/>
            </a:pPr>
            <a:endParaRPr lang="en-US" sz="2400">
              <a:solidFill>
                <a:schemeClr val="accent4">
                  <a:lumMod val="50000"/>
                </a:schemeClr>
              </a:solidFill>
              <a:cs typeface="Calibri" panose="020F0502020204030204" pitchFamily="34" charset="0"/>
            </a:endParaRPr>
          </a:p>
        </p:txBody>
      </p:sp>
    </p:spTree>
    <p:extLst>
      <p:ext uri="{BB962C8B-B14F-4D97-AF65-F5344CB8AC3E}">
        <p14:creationId xmlns:p14="http://schemas.microsoft.com/office/powerpoint/2010/main" val="1738108300"/>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descr="Several categories of waste are illustrated: Non-infectious waste examples are listed as paper/packaging material, bottles/cans, and food. Images for this category include a newspaper, a banana peel, and an empty bottle. An arrow at the bottom of this category points to the word Black container (lined).  The infectious waste category lists the examples of gauze/dressing, blood/IV giving sets, and gloves. Images shown include used gauze and cotton balls, gloves, and tubes. An arrow at the bottom of the category points to the text Yellow container (lined). A sharps waste category lists infusion needles, broken slides, broken vials, broken ampules, lancets, retractables, scalpels, blades, and needles. Images for this category show broken glass, needles, and scalpels with an arrow pointing these objects to a sharps box image. The text at the bottom of this category says Sharps box. ">
            <a:extLst>
              <a:ext uri="{FF2B5EF4-FFF2-40B4-BE49-F238E27FC236}">
                <a16:creationId xmlns:a16="http://schemas.microsoft.com/office/drawing/2014/main" id="{4F0F06BA-D9C5-4E8B-BA8C-1595BDC5A8A3}"/>
              </a:ext>
            </a:extLst>
          </p:cNvPr>
          <p:cNvSpPr>
            <a:spLocks noGrp="1"/>
          </p:cNvSpPr>
          <p:nvPr>
            <p:ph type="title"/>
          </p:nvPr>
        </p:nvSpPr>
        <p:spPr>
          <a:xfrm>
            <a:off x="422954" y="130541"/>
            <a:ext cx="10972800" cy="886203"/>
          </a:xfrm>
        </p:spPr>
        <p:txBody>
          <a:bodyPr/>
          <a:lstStyle/>
          <a:p>
            <a:r>
              <a:rPr lang="fr-FR" sz="4000" b="1" i="0" u="none" strike="noStrike" cap="none" baseline="0" dirty="0">
                <a:solidFill>
                  <a:srgbClr val="0B40A5"/>
                </a:solidFill>
                <a:effectLst/>
                <a:uFill>
                  <a:solidFill>
                    <a:prstClr val="black">
                      <a:alpha val="0"/>
                    </a:prstClr>
                  </a:solidFill>
                </a:uFill>
                <a:latin typeface="Calibri Light"/>
                <a:ea typeface="Calibri Light"/>
                <a:cs typeface="Calibri Light"/>
              </a:rPr>
              <a:t>Tri des déchets </a:t>
            </a:r>
            <a:r>
              <a:rPr lang="fr-FR" sz="4000" b="1" i="0" u="none" strike="noStrike" cap="none" baseline="0" dirty="0">
                <a:solidFill>
                  <a:srgbClr val="FFFFFF"/>
                </a:solidFill>
                <a:effectLst/>
                <a:uFill>
                  <a:solidFill>
                    <a:prstClr val="black">
                      <a:alpha val="0"/>
                    </a:prstClr>
                  </a:solidFill>
                </a:uFill>
                <a:latin typeface="Calibri Light"/>
                <a:ea typeface="Calibri Light"/>
                <a:cs typeface="Calibri Light"/>
              </a:rPr>
              <a:t>(4)</a:t>
            </a:r>
          </a:p>
        </p:txBody>
      </p:sp>
      <p:sp>
        <p:nvSpPr>
          <p:cNvPr id="15" name="TextBox 14">
            <a:extLst>
              <a:ext uri="{FF2B5EF4-FFF2-40B4-BE49-F238E27FC236}">
                <a16:creationId xmlns:a16="http://schemas.microsoft.com/office/drawing/2014/main" id="{9713E3FF-A434-1A07-E133-A7879FAFE17F}"/>
              </a:ext>
            </a:extLst>
          </p:cNvPr>
          <p:cNvSpPr txBox="1"/>
          <p:nvPr/>
        </p:nvSpPr>
        <p:spPr>
          <a:xfrm>
            <a:off x="1051291" y="2418411"/>
            <a:ext cx="2795719" cy="800219"/>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800" b="1" i="0" u="none" strike="noStrike" cap="none" baseline="0" dirty="0">
                <a:solidFill>
                  <a:srgbClr val="002E89"/>
                </a:solidFill>
                <a:effectLst/>
                <a:uFill>
                  <a:solidFill>
                    <a:prstClr val="black">
                      <a:alpha val="0"/>
                    </a:prstClr>
                  </a:solidFill>
                </a:uFill>
                <a:latin typeface="Calibri"/>
                <a:ea typeface="Calibri"/>
                <a:cs typeface="Calibri"/>
              </a:rPr>
              <a:t>Système à 3 bacs </a:t>
            </a:r>
          </a:p>
          <a:p>
            <a:r>
              <a:rPr lang="fr-FR" sz="1800" b="0" i="0" u="none" strike="noStrike" cap="none" baseline="0" dirty="0">
                <a:solidFill>
                  <a:srgbClr val="000000"/>
                </a:solidFill>
                <a:effectLst/>
                <a:uFill>
                  <a:solidFill>
                    <a:prstClr val="black">
                      <a:alpha val="0"/>
                    </a:prstClr>
                  </a:solidFill>
                </a:uFill>
                <a:latin typeface="Calibri"/>
                <a:ea typeface="Calibri"/>
                <a:cs typeface="Calibri"/>
              </a:rPr>
              <a:t>(très fréquent)</a:t>
            </a:r>
            <a:endParaRPr lang="en-US" dirty="0">
              <a:solidFill>
                <a:srgbClr val="000000"/>
              </a:solidFill>
              <a:latin typeface="Calibri" panose="020F0502020204030204" pitchFamily="34" charset="0"/>
            </a:endParaRPr>
          </a:p>
        </p:txBody>
      </p:sp>
      <p:grpSp>
        <p:nvGrpSpPr>
          <p:cNvPr id="17" name="Group 16">
            <a:extLst>
              <a:ext uri="{C183D7F6-B498-43B3-948B-1728B52AA6E4}">
                <adec:decorative xmlns:adec="http://schemas.microsoft.com/office/drawing/2017/decorative" val="1"/>
              </a:ext>
            </a:extLst>
          </p:cNvPr>
          <p:cNvGrpSpPr/>
          <p:nvPr/>
        </p:nvGrpSpPr>
        <p:grpSpPr>
          <a:xfrm>
            <a:off x="4431283" y="1309504"/>
            <a:ext cx="5780592" cy="5169492"/>
            <a:chOff x="4431283" y="1309504"/>
            <a:chExt cx="5780592" cy="5169492"/>
          </a:xfrm>
        </p:grpSpPr>
        <p:pic>
          <p:nvPicPr>
            <p:cNvPr id="18" name="Picture 4">
              <a:extLst>
                <a:ext uri="{FF2B5EF4-FFF2-40B4-BE49-F238E27FC236}">
                  <a16:creationId xmlns:a16="http://schemas.microsoft.com/office/drawing/2014/main" id="{5D67BD10-426C-1D5C-910E-10480EAFD5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1283" y="1309504"/>
              <a:ext cx="5684684" cy="3818253"/>
            </a:xfrm>
            <a:prstGeom prst="rect">
              <a:avLst/>
            </a:prstGeom>
          </p:spPr>
        </p:pic>
        <p:pic>
          <p:nvPicPr>
            <p:cNvPr id="19" name="Picture 9">
              <a:extLst>
                <a:ext uri="{FF2B5EF4-FFF2-40B4-BE49-F238E27FC236}">
                  <a16:creationId xmlns:a16="http://schemas.microsoft.com/office/drawing/2014/main" id="{61ED731E-5137-7508-5DE5-3D4B2649C2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17959" y="5190267"/>
              <a:ext cx="2540984" cy="1288729"/>
            </a:xfrm>
            <a:prstGeom prst="rect">
              <a:avLst/>
            </a:prstGeom>
          </p:spPr>
        </p:pic>
        <p:sp>
          <p:nvSpPr>
            <p:cNvPr id="20" name="Rectangle 19"/>
            <p:cNvSpPr/>
            <p:nvPr/>
          </p:nvSpPr>
          <p:spPr>
            <a:xfrm>
              <a:off x="4475733" y="1514842"/>
              <a:ext cx="1745419" cy="251460"/>
            </a:xfrm>
            <a:prstGeom prst="rect">
              <a:avLst/>
            </a:prstGeom>
          </p:spPr>
          <p:txBody>
            <a:bodyPr wrap="square">
              <a:spAutoFit/>
            </a:bodyPr>
            <a:lstStyle/>
            <a:p>
              <a:pPr algn="ctr"/>
              <a:r>
                <a:rPr lang="fr-FR" sz="1050" b="1" i="0" u="none" strike="noStrike" cap="none" baseline="0">
                  <a:solidFill>
                    <a:srgbClr val="000000"/>
                  </a:solidFill>
                  <a:effectLst/>
                  <a:uFill>
                    <a:solidFill>
                      <a:prstClr val="black">
                        <a:alpha val="0"/>
                      </a:prstClr>
                    </a:solidFill>
                  </a:uFill>
                  <a:latin typeface="Arial"/>
                  <a:ea typeface="Arial"/>
                  <a:cs typeface="Arial"/>
                </a:rPr>
                <a:t>Déchets non infectieux</a:t>
              </a:r>
              <a:endParaRPr lang="en-US" sz="1050" b="1">
                <a:solidFill>
                  <a:srgbClr val="000000"/>
                </a:solidFill>
                <a:latin typeface="Arial" panose="020B0604020202020204" pitchFamily="34" charset="0"/>
                <a:cs typeface="Arial" panose="020B0604020202020204" pitchFamily="34" charset="0"/>
              </a:endParaRPr>
            </a:p>
          </p:txBody>
        </p:sp>
        <p:sp>
          <p:nvSpPr>
            <p:cNvPr id="21" name="Rectangle 20"/>
            <p:cNvSpPr/>
            <p:nvPr/>
          </p:nvSpPr>
          <p:spPr>
            <a:xfrm>
              <a:off x="6323963" y="1514842"/>
              <a:ext cx="1745419" cy="251460"/>
            </a:xfrm>
            <a:prstGeom prst="rect">
              <a:avLst/>
            </a:prstGeom>
          </p:spPr>
          <p:txBody>
            <a:bodyPr wrap="square">
              <a:spAutoFit/>
            </a:bodyPr>
            <a:lstStyle/>
            <a:p>
              <a:pPr algn="ctr"/>
              <a:r>
                <a:rPr lang="fr-FR" sz="1050" b="1" i="0" u="none" strike="noStrike" cap="none" baseline="0">
                  <a:solidFill>
                    <a:srgbClr val="000000"/>
                  </a:solidFill>
                  <a:effectLst/>
                  <a:uFill>
                    <a:solidFill>
                      <a:prstClr val="black">
                        <a:alpha val="0"/>
                      </a:prstClr>
                    </a:solidFill>
                  </a:uFill>
                  <a:latin typeface="Arial"/>
                  <a:ea typeface="Arial"/>
                  <a:cs typeface="Arial"/>
                </a:rPr>
                <a:t>Déchets infectieux</a:t>
              </a:r>
              <a:endParaRPr lang="en-US" sz="1050" b="1">
                <a:solidFill>
                  <a:srgbClr val="000000"/>
                </a:solidFill>
                <a:latin typeface="Arial" panose="020B0604020202020204" pitchFamily="34" charset="0"/>
                <a:cs typeface="Arial" panose="020B0604020202020204" pitchFamily="34" charset="0"/>
              </a:endParaRPr>
            </a:p>
          </p:txBody>
        </p:sp>
        <p:sp>
          <p:nvSpPr>
            <p:cNvPr id="22" name="Rectangle 21"/>
            <p:cNvSpPr/>
            <p:nvPr/>
          </p:nvSpPr>
          <p:spPr>
            <a:xfrm>
              <a:off x="8305163" y="1515218"/>
              <a:ext cx="1745419" cy="251460"/>
            </a:xfrm>
            <a:prstGeom prst="rect">
              <a:avLst/>
            </a:prstGeom>
          </p:spPr>
          <p:txBody>
            <a:bodyPr wrap="square">
              <a:spAutoFit/>
            </a:bodyPr>
            <a:lstStyle/>
            <a:p>
              <a:pPr algn="ctr"/>
              <a:r>
                <a:rPr lang="fr-FR" sz="1050" b="1" i="0" u="none" strike="noStrike" cap="none" baseline="0">
                  <a:solidFill>
                    <a:srgbClr val="000000"/>
                  </a:solidFill>
                  <a:effectLst/>
                  <a:uFill>
                    <a:solidFill>
                      <a:prstClr val="black">
                        <a:alpha val="0"/>
                      </a:prstClr>
                    </a:solidFill>
                  </a:uFill>
                  <a:latin typeface="Arial"/>
                  <a:ea typeface="Arial"/>
                  <a:cs typeface="Arial"/>
                </a:rPr>
                <a:t>Déchets tranchants</a:t>
              </a:r>
              <a:endParaRPr lang="en-US" sz="1050" b="1">
                <a:solidFill>
                  <a:srgbClr val="000000"/>
                </a:solidFill>
                <a:latin typeface="Arial" panose="020B0604020202020204" pitchFamily="34" charset="0"/>
                <a:cs typeface="Arial" panose="020B0604020202020204" pitchFamily="34" charset="0"/>
              </a:endParaRPr>
            </a:p>
          </p:txBody>
        </p:sp>
        <p:sp>
          <p:nvSpPr>
            <p:cNvPr id="23" name="Rectangle 22"/>
            <p:cNvSpPr/>
            <p:nvPr/>
          </p:nvSpPr>
          <p:spPr>
            <a:xfrm>
              <a:off x="4513833" y="4551677"/>
              <a:ext cx="1745419" cy="518160"/>
            </a:xfrm>
            <a:prstGeom prst="rect">
              <a:avLst/>
            </a:prstGeom>
          </p:spPr>
          <p:txBody>
            <a:bodyPr wrap="square">
              <a:spAutoFit/>
            </a:bodyPr>
            <a:lstStyle/>
            <a:p>
              <a:pPr algn="ctr"/>
              <a:r>
                <a:rPr lang="fr-FR" sz="1400" b="1" i="0" u="none" strike="noStrike" cap="none" baseline="0">
                  <a:solidFill>
                    <a:srgbClr val="FFFFFF"/>
                  </a:solidFill>
                  <a:effectLst/>
                  <a:uFill>
                    <a:solidFill>
                      <a:prstClr val="black">
                        <a:alpha val="0"/>
                      </a:prstClr>
                    </a:solidFill>
                  </a:uFill>
                  <a:latin typeface="Arial"/>
                  <a:ea typeface="Arial"/>
                  <a:cs typeface="Arial"/>
                </a:rPr>
                <a:t>Récipient noir (recouvert)</a:t>
              </a:r>
              <a:endParaRPr lang="en-US" sz="1400" b="1">
                <a:solidFill>
                  <a:schemeClr val="bg2"/>
                </a:solidFill>
                <a:latin typeface="Arial" panose="020B0604020202020204" pitchFamily="34" charset="0"/>
                <a:cs typeface="Arial" panose="020B0604020202020204" pitchFamily="34" charset="0"/>
              </a:endParaRPr>
            </a:p>
          </p:txBody>
        </p:sp>
        <p:sp>
          <p:nvSpPr>
            <p:cNvPr id="24" name="Rectangle 23"/>
            <p:cNvSpPr/>
            <p:nvPr/>
          </p:nvSpPr>
          <p:spPr>
            <a:xfrm>
              <a:off x="6298552" y="4538977"/>
              <a:ext cx="1745419" cy="518160"/>
            </a:xfrm>
            <a:prstGeom prst="rect">
              <a:avLst/>
            </a:prstGeom>
          </p:spPr>
          <p:txBody>
            <a:bodyPr wrap="square">
              <a:spAutoFit/>
            </a:bodyPr>
            <a:lstStyle/>
            <a:p>
              <a:pPr algn="ctr"/>
              <a:r>
                <a:rPr lang="fr-FR" sz="1400" b="1" i="0" u="none" strike="noStrike" cap="none" baseline="0">
                  <a:solidFill>
                    <a:srgbClr val="000000"/>
                  </a:solidFill>
                  <a:effectLst/>
                  <a:uFill>
                    <a:solidFill>
                      <a:prstClr val="black">
                        <a:alpha val="0"/>
                      </a:prstClr>
                    </a:solidFill>
                  </a:uFill>
                  <a:latin typeface="Arial"/>
                  <a:ea typeface="Arial"/>
                  <a:cs typeface="Arial"/>
                </a:rPr>
                <a:t>Récipient jaune (recouvert)</a:t>
              </a:r>
              <a:endParaRPr lang="en-US" sz="1400" b="1">
                <a:solidFill>
                  <a:srgbClr val="000000"/>
                </a:solidFill>
                <a:latin typeface="Arial" panose="020B0604020202020204" pitchFamily="34" charset="0"/>
                <a:cs typeface="Arial" panose="020B0604020202020204" pitchFamily="34" charset="0"/>
              </a:endParaRPr>
            </a:p>
          </p:txBody>
        </p:sp>
        <p:sp>
          <p:nvSpPr>
            <p:cNvPr id="25" name="Rectangle 24"/>
            <p:cNvSpPr/>
            <p:nvPr/>
          </p:nvSpPr>
          <p:spPr>
            <a:xfrm>
              <a:off x="8216079" y="4549147"/>
              <a:ext cx="1924060" cy="261610"/>
            </a:xfrm>
            <a:prstGeom prst="rect">
              <a:avLst/>
            </a:prstGeom>
          </p:spPr>
          <p:txBody>
            <a:bodyPr wrap="square">
              <a:spAutoFit/>
            </a:bodyPr>
            <a:lstStyle/>
            <a:p>
              <a:pPr algn="ctr"/>
              <a:r>
                <a:rPr lang="fr-FR" sz="1100" b="1" i="0" u="none" strike="noStrike" cap="none" baseline="0" dirty="0">
                  <a:solidFill>
                    <a:srgbClr val="000000"/>
                  </a:solidFill>
                  <a:effectLst/>
                  <a:uFill>
                    <a:solidFill>
                      <a:prstClr val="black">
                        <a:alpha val="0"/>
                      </a:prstClr>
                    </a:solidFill>
                  </a:uFill>
                  <a:latin typeface="Arial"/>
                  <a:ea typeface="Arial"/>
                  <a:cs typeface="Arial"/>
                </a:rPr>
                <a:t>Boîte à objets tranchants</a:t>
              </a:r>
              <a:endParaRPr lang="en-US" sz="1100" b="1" dirty="0">
                <a:solidFill>
                  <a:srgbClr val="000000"/>
                </a:solidFill>
                <a:latin typeface="Arial" panose="020B0604020202020204" pitchFamily="34" charset="0"/>
                <a:cs typeface="Arial" panose="020B0604020202020204" pitchFamily="34" charset="0"/>
              </a:endParaRPr>
            </a:p>
          </p:txBody>
        </p:sp>
        <p:sp>
          <p:nvSpPr>
            <p:cNvPr id="28" name="Rectangle 27"/>
            <p:cNvSpPr/>
            <p:nvPr/>
          </p:nvSpPr>
          <p:spPr>
            <a:xfrm>
              <a:off x="4475733" y="5281046"/>
              <a:ext cx="1512317" cy="213360"/>
            </a:xfrm>
            <a:prstGeom prst="rect">
              <a:avLst/>
            </a:prstGeom>
          </p:spPr>
          <p:txBody>
            <a:bodyPr wrap="square">
              <a:spAutoFit/>
            </a:bodyPr>
            <a:lstStyle/>
            <a:p>
              <a:r>
                <a:rPr lang="fr-FR" sz="800" b="1" i="0" u="none" strike="noStrike" cap="none" baseline="0">
                  <a:solidFill>
                    <a:srgbClr val="002060"/>
                  </a:solidFill>
                  <a:effectLst/>
                  <a:uFill>
                    <a:solidFill>
                      <a:prstClr val="black">
                        <a:alpha val="0"/>
                      </a:prstClr>
                    </a:solidFill>
                  </a:uFill>
                  <a:latin typeface="Arial"/>
                  <a:ea typeface="Arial"/>
                  <a:cs typeface="Arial"/>
                </a:rPr>
                <a:t>Déchets pathologiques</a:t>
              </a:r>
              <a:endParaRPr lang="en-US" sz="800" b="1">
                <a:solidFill>
                  <a:srgbClr val="002060"/>
                </a:solidFill>
                <a:latin typeface="Arial" panose="020B0604020202020204" pitchFamily="34" charset="0"/>
                <a:cs typeface="Arial" panose="020B0604020202020204" pitchFamily="34" charset="0"/>
              </a:endParaRPr>
            </a:p>
          </p:txBody>
        </p:sp>
        <p:sp>
          <p:nvSpPr>
            <p:cNvPr id="29" name="Rectangle 28"/>
            <p:cNvSpPr/>
            <p:nvPr/>
          </p:nvSpPr>
          <p:spPr>
            <a:xfrm>
              <a:off x="4484697" y="6153401"/>
              <a:ext cx="1512317" cy="213360"/>
            </a:xfrm>
            <a:prstGeom prst="rect">
              <a:avLst/>
            </a:prstGeom>
          </p:spPr>
          <p:txBody>
            <a:bodyPr wrap="square">
              <a:spAutoFit/>
            </a:bodyPr>
            <a:lstStyle/>
            <a:p>
              <a:r>
                <a:rPr lang="fr-FR" sz="800" b="1" i="0" u="none" strike="noStrike" cap="none" baseline="0">
                  <a:solidFill>
                    <a:srgbClr val="002060"/>
                  </a:solidFill>
                  <a:effectLst/>
                  <a:uFill>
                    <a:solidFill>
                      <a:prstClr val="black">
                        <a:alpha val="0"/>
                      </a:prstClr>
                    </a:solidFill>
                  </a:uFill>
                  <a:latin typeface="Arial"/>
                  <a:ea typeface="Arial"/>
                  <a:cs typeface="Arial"/>
                </a:rPr>
                <a:t>Déchets radioactifs</a:t>
              </a:r>
              <a:endParaRPr lang="en-US" sz="800" b="1">
                <a:solidFill>
                  <a:srgbClr val="002060"/>
                </a:solidFill>
                <a:latin typeface="Arial" panose="020B0604020202020204" pitchFamily="34" charset="0"/>
                <a:cs typeface="Arial" panose="020B0604020202020204" pitchFamily="34" charset="0"/>
              </a:endParaRPr>
            </a:p>
          </p:txBody>
        </p:sp>
        <p:sp>
          <p:nvSpPr>
            <p:cNvPr id="30" name="Rectangle 29"/>
            <p:cNvSpPr/>
            <p:nvPr/>
          </p:nvSpPr>
          <p:spPr>
            <a:xfrm>
              <a:off x="4475732" y="5648647"/>
              <a:ext cx="1512317" cy="335280"/>
            </a:xfrm>
            <a:prstGeom prst="rect">
              <a:avLst/>
            </a:prstGeom>
          </p:spPr>
          <p:txBody>
            <a:bodyPr wrap="square">
              <a:spAutoFit/>
            </a:bodyPr>
            <a:lstStyle/>
            <a:p>
              <a:r>
                <a:rPr lang="fr-FR" sz="800" b="1" i="0" u="none" strike="noStrike" cap="none" baseline="0">
                  <a:solidFill>
                    <a:srgbClr val="002060"/>
                  </a:solidFill>
                  <a:effectLst/>
                  <a:uFill>
                    <a:solidFill>
                      <a:prstClr val="black">
                        <a:alpha val="0"/>
                      </a:prstClr>
                    </a:solidFill>
                  </a:uFill>
                  <a:latin typeface="Arial"/>
                  <a:ea typeface="Arial"/>
                  <a:cs typeface="Arial"/>
                </a:rPr>
                <a:t>Déchets chimiques et pharmaceutiques</a:t>
              </a:r>
              <a:endParaRPr lang="en-US" sz="800" b="1">
                <a:solidFill>
                  <a:srgbClr val="002060"/>
                </a:solidFill>
                <a:latin typeface="Arial" panose="020B0604020202020204" pitchFamily="34" charset="0"/>
                <a:cs typeface="Arial" panose="020B0604020202020204" pitchFamily="34" charset="0"/>
              </a:endParaRPr>
            </a:p>
          </p:txBody>
        </p:sp>
        <p:sp>
          <p:nvSpPr>
            <p:cNvPr id="31" name="Rectangle 30"/>
            <p:cNvSpPr/>
            <p:nvPr/>
          </p:nvSpPr>
          <p:spPr>
            <a:xfrm>
              <a:off x="4520183" y="1814538"/>
              <a:ext cx="1512317" cy="411480"/>
            </a:xfrm>
            <a:prstGeom prst="rect">
              <a:avLst/>
            </a:prstGeom>
          </p:spPr>
          <p:txBody>
            <a:bodyPr wrap="square">
              <a:spAutoFit/>
            </a:bodyPr>
            <a:lstStyle/>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Papier/Matériel d’emballage</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Bouteilles/Canettes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Nourriture</a:t>
              </a:r>
              <a:endParaRPr lang="en-US" sz="700" b="1">
                <a:solidFill>
                  <a:srgbClr val="000000"/>
                </a:solidFill>
                <a:latin typeface="Arial" panose="020B0604020202020204" pitchFamily="34" charset="0"/>
                <a:cs typeface="Arial" panose="020B0604020202020204" pitchFamily="34" charset="0"/>
              </a:endParaRPr>
            </a:p>
          </p:txBody>
        </p:sp>
        <p:sp>
          <p:nvSpPr>
            <p:cNvPr id="32" name="Rectangle 31"/>
            <p:cNvSpPr/>
            <p:nvPr/>
          </p:nvSpPr>
          <p:spPr>
            <a:xfrm>
              <a:off x="8216079" y="1829863"/>
              <a:ext cx="1017017" cy="731520"/>
            </a:xfrm>
            <a:prstGeom prst="rect">
              <a:avLst/>
            </a:prstGeom>
          </p:spPr>
          <p:txBody>
            <a:bodyPr wrap="square">
              <a:spAutoFit/>
            </a:bodyPr>
            <a:lstStyle/>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Aiguilles à perfusion</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Lames brisées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Flacon brisé</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Ampoules brisées</a:t>
              </a:r>
              <a:endParaRPr lang="en-US" sz="700" b="1">
                <a:solidFill>
                  <a:srgbClr val="000000"/>
                </a:solidFill>
                <a:latin typeface="Arial" panose="020B0604020202020204" pitchFamily="34" charset="0"/>
                <a:cs typeface="Arial" panose="020B0604020202020204" pitchFamily="34" charset="0"/>
              </a:endParaRPr>
            </a:p>
          </p:txBody>
        </p:sp>
        <p:sp>
          <p:nvSpPr>
            <p:cNvPr id="33" name="Rectangle 32"/>
            <p:cNvSpPr/>
            <p:nvPr/>
          </p:nvSpPr>
          <p:spPr>
            <a:xfrm>
              <a:off x="6515979" y="1793433"/>
              <a:ext cx="1512317" cy="518160"/>
            </a:xfrm>
            <a:prstGeom prst="rect">
              <a:avLst/>
            </a:prstGeom>
          </p:spPr>
          <p:txBody>
            <a:bodyPr wrap="square">
              <a:spAutoFit/>
            </a:bodyPr>
            <a:lstStyle/>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Gaze/Pansements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Sang/Ensembles de perfusion</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Gants</a:t>
              </a:r>
              <a:endParaRPr lang="en-US" sz="700" b="1">
                <a:solidFill>
                  <a:srgbClr val="000000"/>
                </a:solidFill>
                <a:latin typeface="Arial" panose="020B0604020202020204" pitchFamily="34" charset="0"/>
                <a:cs typeface="Arial" panose="020B0604020202020204" pitchFamily="34" charset="0"/>
              </a:endParaRPr>
            </a:p>
          </p:txBody>
        </p:sp>
        <p:sp>
          <p:nvSpPr>
            <p:cNvPr id="34" name="Rectangle 33"/>
            <p:cNvSpPr/>
            <p:nvPr/>
          </p:nvSpPr>
          <p:spPr>
            <a:xfrm>
              <a:off x="9194858" y="1829863"/>
              <a:ext cx="1017017" cy="731520"/>
            </a:xfrm>
            <a:prstGeom prst="rect">
              <a:avLst/>
            </a:prstGeom>
          </p:spPr>
          <p:txBody>
            <a:bodyPr wrap="square">
              <a:spAutoFit/>
            </a:bodyPr>
            <a:lstStyle/>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Lancet</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Éléments rétractables</a:t>
              </a:r>
              <a:endParaRPr lang="fr-FR" sz="700" b="1">
                <a:solidFill>
                  <a:srgbClr val="000000"/>
                </a:solidFill>
                <a:latin typeface="Arial" panose="020B0604020202020204" pitchFamily="34" charset="0"/>
                <a:cs typeface="Arial" panose="020B0604020202020204" pitchFamily="34" charset="0"/>
              </a:endParaRP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Scalpels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Lames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Aiguilles</a:t>
              </a:r>
              <a:endParaRPr lang="en-US" sz="700" b="1">
                <a:solidFill>
                  <a:srgbClr val="000000"/>
                </a:solidFill>
                <a:latin typeface="Arial" panose="020B0604020202020204" pitchFamily="34" charset="0"/>
                <a:cs typeface="Arial" panose="020B0604020202020204" pitchFamily="34" charset="0"/>
              </a:endParaRPr>
            </a:p>
          </p:txBody>
        </p:sp>
      </p:grpSp>
      <p:sp>
        <p:nvSpPr>
          <p:cNvPr id="16" name="TextBox 15">
            <a:extLst>
              <a:ext uri="{FF2B5EF4-FFF2-40B4-BE49-F238E27FC236}">
                <a16:creationId xmlns:a16="http://schemas.microsoft.com/office/drawing/2014/main" id="{3346ED81-8810-41CA-8B88-E78B39E5D128}"/>
              </a:ext>
            </a:extLst>
          </p:cNvPr>
          <p:cNvSpPr txBox="1"/>
          <p:nvPr/>
        </p:nvSpPr>
        <p:spPr>
          <a:xfrm>
            <a:off x="1051291" y="5384508"/>
            <a:ext cx="3135787" cy="738664"/>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b="1" i="0" u="none" strike="noStrike" cap="none" baseline="0" dirty="0">
                <a:solidFill>
                  <a:srgbClr val="002E89"/>
                </a:solidFill>
                <a:effectLst/>
                <a:uFill>
                  <a:solidFill>
                    <a:prstClr val="black">
                      <a:alpha val="0"/>
                    </a:prstClr>
                  </a:solidFill>
                </a:uFill>
                <a:latin typeface="Calibri"/>
                <a:ea typeface="Calibri"/>
                <a:cs typeface="Calibri"/>
              </a:rPr>
              <a:t>Autres flux de déchets </a:t>
            </a:r>
          </a:p>
          <a:p>
            <a:r>
              <a:rPr lang="fr-FR" sz="1800" b="0" i="0" u="none" strike="noStrike" cap="none" baseline="0" dirty="0">
                <a:solidFill>
                  <a:srgbClr val="000000"/>
                </a:solidFill>
                <a:effectLst/>
                <a:uFill>
                  <a:solidFill>
                    <a:prstClr val="black">
                      <a:alpha val="0"/>
                    </a:prstClr>
                  </a:solidFill>
                </a:uFill>
                <a:latin typeface="Calibri"/>
                <a:ea typeface="Calibri"/>
                <a:cs typeface="Calibri"/>
              </a:rPr>
              <a:t>(moins courant)</a:t>
            </a:r>
            <a:endParaRPr lang="en-US" dirty="0">
              <a:solidFill>
                <a:srgbClr val="000000"/>
              </a:solidFill>
              <a:latin typeface="Calibri" panose="020F0502020204030204" pitchFamily="34" charset="0"/>
            </a:endParaRPr>
          </a:p>
        </p:txBody>
      </p:sp>
      <p:sp>
        <p:nvSpPr>
          <p:cNvPr id="7" name="Rectangle 6" descr="Rectangle rouge autour du conteneur d'autres flux de déchets">
            <a:extLst>
              <a:ext uri="{FF2B5EF4-FFF2-40B4-BE49-F238E27FC236}">
                <a16:creationId xmlns:a16="http://schemas.microsoft.com/office/drawing/2014/main" id="{C39551B0-06EB-43F8-9749-05CBFF6E0171}"/>
              </a:ext>
            </a:extLst>
          </p:cNvPr>
          <p:cNvSpPr/>
          <p:nvPr/>
        </p:nvSpPr>
        <p:spPr>
          <a:xfrm>
            <a:off x="4475732" y="5149299"/>
            <a:ext cx="2549236" cy="1373008"/>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6F4F6BB5-65C2-44D8-9204-72B354762C4E}"/>
              </a:ext>
            </a:extLst>
          </p:cNvPr>
          <p:cNvSpPr txBox="1"/>
          <p:nvPr/>
        </p:nvSpPr>
        <p:spPr>
          <a:xfrm>
            <a:off x="7798192" y="6203618"/>
            <a:ext cx="2869809" cy="518160"/>
          </a:xfrm>
          <a:prstGeom prst="rect">
            <a:avLst/>
          </a:prstGeom>
          <a:noFill/>
        </p:spPr>
        <p:txBody>
          <a:bodyPr wrap="square">
            <a:spAutoFit/>
          </a:bodyPr>
          <a:lstStyle/>
          <a:p>
            <a:r>
              <a:rPr lang="fr-FR" sz="1400" b="0" i="0" u="none" strike="noStrike" cap="none" baseline="0">
                <a:solidFill>
                  <a:srgbClr val="000000"/>
                </a:solidFill>
                <a:effectLst/>
                <a:uFill>
                  <a:solidFill>
                    <a:prstClr val="black">
                      <a:alpha val="0"/>
                    </a:prstClr>
                  </a:solidFill>
                </a:uFill>
                <a:latin typeface="Calibri"/>
                <a:ea typeface="Calibri"/>
                <a:cs typeface="Calibri"/>
              </a:rPr>
              <a:t>https://www.washinhcf.org/resource/wash-fit-training-package/</a:t>
            </a:r>
          </a:p>
        </p:txBody>
      </p:sp>
    </p:spTree>
    <p:extLst>
      <p:ext uri="{BB962C8B-B14F-4D97-AF65-F5344CB8AC3E}">
        <p14:creationId xmlns:p14="http://schemas.microsoft.com/office/powerpoint/2010/main" val="4082322373"/>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7EA2B-3DA4-481F-A085-23A9DCA719FD}"/>
              </a:ext>
            </a:extLst>
          </p:cNvPr>
          <p:cNvSpPr>
            <a:spLocks noGrp="1"/>
          </p:cNvSpPr>
          <p:nvPr>
            <p:ph type="title"/>
          </p:nvPr>
        </p:nvSpPr>
        <p:spPr>
          <a:xfrm>
            <a:off x="246530" y="7620"/>
            <a:ext cx="10972800" cy="1143000"/>
          </a:xfrm>
        </p:spPr>
        <p:txBody>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Collecte et transport des déchets</a:t>
            </a:r>
            <a:endParaRPr lang="en-US" sz="4000">
              <a:solidFill>
                <a:schemeClr val="accent5">
                  <a:lumMod val="75000"/>
                </a:schemeClr>
              </a:solidFill>
              <a:latin typeface="Calibri Light" panose="020F0302020204030204" pitchFamily="34" charset="0"/>
              <a:cs typeface="Calibri Light" panose="020F0302020204030204" pitchFamily="34" charset="0"/>
            </a:endParaRPr>
          </a:p>
        </p:txBody>
      </p:sp>
      <p:pic>
        <p:nvPicPr>
          <p:cNvPr id="4" name="Content Placeholder 5" descr="Une personne portant une blouse et des gants en caoutchouc pousse une brouette contenant un sac de déchets fermé. ">
            <a:extLst>
              <a:ext uri="{FF2B5EF4-FFF2-40B4-BE49-F238E27FC236}">
                <a16:creationId xmlns:a16="http://schemas.microsoft.com/office/drawing/2014/main" id="{385B74D9-918D-4FFB-A1CB-FF379978E8F1}"/>
              </a:ext>
            </a:extLst>
          </p:cNvPr>
          <p:cNvPicPr>
            <a:picLocks noChangeAspect="1"/>
          </p:cNvPicPr>
          <p:nvPr/>
        </p:nvPicPr>
        <p:blipFill>
          <a:blip r:embed="rId3">
            <a:extLst>
              <a:ext uri="{28A0092B-C50C-407E-A947-70E740481C1C}">
                <a14:useLocalDpi xmlns:a14="http://schemas.microsoft.com/office/drawing/2010/main" val="0"/>
              </a:ext>
            </a:extLst>
          </a:blip>
          <a:srcRect l="5886" t="35682" r="2261"/>
          <a:stretch>
            <a:fillRect/>
          </a:stretch>
        </p:blipFill>
        <p:spPr>
          <a:xfrm>
            <a:off x="1512278" y="1768273"/>
            <a:ext cx="3172265" cy="3702167"/>
          </a:xfrm>
          <a:prstGeom prst="rect">
            <a:avLst/>
          </a:prstGeom>
          <a:scene3d>
            <a:camera prst="orthographicFront"/>
            <a:lightRig rig="contrasting" dir="t">
              <a:rot lat="0" lon="0" rev="4200000"/>
            </a:lightRig>
          </a:scene3d>
          <a:sp3d prstMaterial="plastic">
            <a:bevelT w="381000" h="114300" prst="relaxedInset"/>
            <a:contourClr>
              <a:srgbClr val="969696"/>
            </a:contourClr>
          </a:sp3d>
        </p:spPr>
      </p:pic>
      <p:sp>
        <p:nvSpPr>
          <p:cNvPr id="3" name="Text Placeholder 2">
            <a:extLst>
              <a:ext uri="{FF2B5EF4-FFF2-40B4-BE49-F238E27FC236}">
                <a16:creationId xmlns:a16="http://schemas.microsoft.com/office/drawing/2014/main" id="{68552DA5-95D7-4BAB-ABE0-DBE064F6331A}"/>
              </a:ext>
            </a:extLst>
          </p:cNvPr>
          <p:cNvSpPr>
            <a:spLocks noGrp="1"/>
          </p:cNvSpPr>
          <p:nvPr>
            <p:ph type="body" sz="quarter" idx="10"/>
          </p:nvPr>
        </p:nvSpPr>
        <p:spPr>
          <a:xfrm>
            <a:off x="5074920" y="1630680"/>
            <a:ext cx="6507480" cy="4648200"/>
          </a:xfrm>
        </p:spPr>
        <p:txBody>
          <a:bodyPr vert="horz" lIns="91440" tIns="45720" rIns="91440" bIns="45720" rtlCol="0" anchor="t">
            <a:normAutofit fontScale="90000"/>
          </a:bodyPr>
          <a:lstStyle/>
          <a:p>
            <a:r>
              <a:rPr lang="fr-FR" sz="2600" b="0" i="0" u="none" strike="noStrike" cap="none" baseline="0">
                <a:solidFill>
                  <a:srgbClr val="000000"/>
                </a:solidFill>
                <a:effectLst/>
                <a:uFill>
                  <a:solidFill>
                    <a:prstClr val="black">
                      <a:alpha val="0"/>
                    </a:prstClr>
                  </a:solidFill>
                </a:uFill>
                <a:latin typeface="Calibri"/>
                <a:ea typeface="Calibri"/>
                <a:cs typeface="Calibri"/>
              </a:rPr>
              <a:t>Les sacs à déchets doivent être collectés à intervalles réguliers ou lorsque la poubelle est remplie aux deux tiers </a:t>
            </a:r>
          </a:p>
          <a:p>
            <a:pPr lvl="1">
              <a:spcBef>
                <a:spcPts val="1200"/>
              </a:spcBef>
            </a:pPr>
            <a:r>
              <a:rPr lang="fr-FR" sz="2600" b="0" i="0" u="none" strike="noStrike" cap="none" baseline="0">
                <a:solidFill>
                  <a:srgbClr val="0B40A5"/>
                </a:solidFill>
                <a:effectLst/>
                <a:uFill>
                  <a:solidFill>
                    <a:prstClr val="black">
                      <a:alpha val="0"/>
                    </a:prstClr>
                  </a:solidFill>
                </a:uFill>
                <a:latin typeface="Calibri"/>
                <a:ea typeface="Calibri"/>
                <a:cs typeface="Calibri"/>
              </a:rPr>
              <a:t>Porter un EPI approprié </a:t>
            </a:r>
            <a:r>
              <a:rPr lang="fr-FR" sz="2600" b="0" i="0" u="none" strike="noStrike" cap="none" baseline="0">
                <a:solidFill>
                  <a:srgbClr val="000000"/>
                </a:solidFill>
                <a:effectLst/>
                <a:uFill>
                  <a:solidFill>
                    <a:prstClr val="black">
                      <a:alpha val="0"/>
                    </a:prstClr>
                  </a:solidFill>
                </a:uFill>
                <a:latin typeface="Calibri"/>
                <a:ea typeface="Calibri"/>
                <a:cs typeface="Calibri"/>
              </a:rPr>
              <a:t>(gants résistants, blouse ou combinaison, masque, protection des yeux, couvre-pieds ou bottes) lors de la manipulation de déchets contaminés</a:t>
            </a:r>
          </a:p>
          <a:p>
            <a:pPr lvl="1">
              <a:spcBef>
                <a:spcPts val="1200"/>
              </a:spcBef>
            </a:pPr>
            <a:r>
              <a:rPr lang="fr-FR" sz="2600" b="0" i="0" u="none" strike="noStrike" cap="none" baseline="0">
                <a:solidFill>
                  <a:srgbClr val="0B40A5"/>
                </a:solidFill>
                <a:effectLst/>
                <a:uFill>
                  <a:solidFill>
                    <a:prstClr val="black">
                      <a:alpha val="0"/>
                    </a:prstClr>
                  </a:solidFill>
                </a:uFill>
                <a:latin typeface="Calibri"/>
                <a:ea typeface="Calibri"/>
                <a:cs typeface="Calibri"/>
              </a:rPr>
              <a:t>Transporter les déchets dans un chariot ou une brouette </a:t>
            </a:r>
            <a:r>
              <a:rPr lang="fr-FR" sz="2600" b="0" i="0" u="none" strike="noStrike" cap="none" baseline="0">
                <a:solidFill>
                  <a:srgbClr val="000000"/>
                </a:solidFill>
                <a:effectLst/>
                <a:uFill>
                  <a:solidFill>
                    <a:prstClr val="black">
                      <a:alpha val="0"/>
                    </a:prstClr>
                  </a:solidFill>
                </a:uFill>
                <a:latin typeface="Calibri"/>
                <a:ea typeface="Calibri"/>
                <a:cs typeface="Calibri"/>
              </a:rPr>
              <a:t>depuis le lieu de tri jusqu’au lieu de stockage ou d’élimination</a:t>
            </a:r>
          </a:p>
          <a:p>
            <a:pPr lvl="1">
              <a:spcBef>
                <a:spcPts val="1200"/>
              </a:spcBef>
            </a:pPr>
            <a:r>
              <a:rPr lang="fr-FR" sz="2600" b="0" i="0" u="none" strike="noStrike" cap="none" baseline="0">
                <a:solidFill>
                  <a:srgbClr val="000000"/>
                </a:solidFill>
                <a:effectLst/>
                <a:uFill>
                  <a:solidFill>
                    <a:prstClr val="black">
                      <a:alpha val="0"/>
                    </a:prstClr>
                  </a:solidFill>
                </a:uFill>
                <a:latin typeface="Calibri"/>
                <a:ea typeface="Calibri"/>
                <a:cs typeface="Calibri"/>
              </a:rPr>
              <a:t>Suivre un </a:t>
            </a:r>
            <a:r>
              <a:rPr lang="fr-FR" sz="2600" b="0" i="0" u="none" strike="noStrike" cap="none" baseline="0">
                <a:solidFill>
                  <a:srgbClr val="0B40A5"/>
                </a:solidFill>
                <a:effectLst/>
                <a:uFill>
                  <a:solidFill>
                    <a:prstClr val="black">
                      <a:alpha val="0"/>
                    </a:prstClr>
                  </a:solidFill>
                </a:uFill>
                <a:latin typeface="Calibri"/>
                <a:ea typeface="Calibri"/>
                <a:cs typeface="Calibri"/>
              </a:rPr>
              <a:t>itinéraire de transport désigné </a:t>
            </a:r>
          </a:p>
          <a:p>
            <a:endParaRPr lang="en-US" sz="1400">
              <a:solidFill>
                <a:schemeClr val="accent4">
                  <a:lumMod val="50000"/>
                </a:schemeClr>
              </a:solidFill>
            </a:endParaRPr>
          </a:p>
        </p:txBody>
      </p:sp>
    </p:spTree>
    <p:extLst>
      <p:ext uri="{BB962C8B-B14F-4D97-AF65-F5344CB8AC3E}">
        <p14:creationId xmlns:p14="http://schemas.microsoft.com/office/powerpoint/2010/main" val="2017354855"/>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FFEB7-F811-49A4-9F63-A7F5AD842CE8}"/>
              </a:ext>
            </a:extLst>
          </p:cNvPr>
          <p:cNvSpPr>
            <a:spLocks noGrp="1"/>
          </p:cNvSpPr>
          <p:nvPr>
            <p:ph type="title"/>
          </p:nvPr>
        </p:nvSpPr>
        <p:spPr>
          <a:xfrm>
            <a:off x="609600" y="110836"/>
            <a:ext cx="10972800" cy="1143000"/>
          </a:xfrm>
        </p:spPr>
        <p:txBody>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Élimination des déchets</a:t>
            </a:r>
          </a:p>
        </p:txBody>
      </p:sp>
      <p:sp>
        <p:nvSpPr>
          <p:cNvPr id="3" name="Text Placeholder 2">
            <a:extLst>
              <a:ext uri="{FF2B5EF4-FFF2-40B4-BE49-F238E27FC236}">
                <a16:creationId xmlns:a16="http://schemas.microsoft.com/office/drawing/2014/main" id="{14399667-DAAA-45EC-BC6A-3DFC7C2AD312}"/>
              </a:ext>
            </a:extLst>
          </p:cNvPr>
          <p:cNvSpPr>
            <a:spLocks noGrp="1"/>
          </p:cNvSpPr>
          <p:nvPr>
            <p:ph type="body" sz="quarter" idx="10"/>
          </p:nvPr>
        </p:nvSpPr>
        <p:spPr>
          <a:xfrm>
            <a:off x="609600" y="1569720"/>
            <a:ext cx="10972800" cy="4431031"/>
          </a:xfrm>
        </p:spPr>
        <p:txBody>
          <a:bodyPr vert="horz" lIns="91440" tIns="45720" rIns="91440" bIns="45720" rtlCol="0" anchor="t">
            <a:normAutofit/>
          </a:bodyPr>
          <a:lstStyle/>
          <a:p>
            <a:r>
              <a:rPr lang="fr-FR" sz="3000" b="0" i="0" u="none" strike="noStrike" cap="none" baseline="0">
                <a:solidFill>
                  <a:srgbClr val="000000"/>
                </a:solidFill>
                <a:effectLst/>
                <a:uFill>
                  <a:solidFill>
                    <a:prstClr val="black">
                      <a:alpha val="0"/>
                    </a:prstClr>
                  </a:solidFill>
                </a:uFill>
                <a:latin typeface="Calibri"/>
                <a:ea typeface="Calibri"/>
                <a:cs typeface="Calibri"/>
              </a:rPr>
              <a:t>Les établissements de santé doivent disposer d’un </a:t>
            </a:r>
            <a:r>
              <a:rPr lang="fr-FR" sz="3000" b="1" i="0" u="none" strike="noStrike" cap="none" baseline="0">
                <a:solidFill>
                  <a:srgbClr val="0B40A5"/>
                </a:solidFill>
                <a:effectLst/>
                <a:uFill>
                  <a:solidFill>
                    <a:prstClr val="black">
                      <a:alpha val="0"/>
                    </a:prstClr>
                  </a:solidFill>
                </a:uFill>
                <a:latin typeface="Calibri"/>
                <a:ea typeface="Calibri"/>
                <a:cs typeface="Calibri"/>
              </a:rPr>
              <a:t>système fonctionnel </a:t>
            </a:r>
            <a:r>
              <a:rPr lang="fr-FR" sz="3000" b="0" i="0" u="none" strike="noStrike" cap="none" baseline="0">
                <a:solidFill>
                  <a:srgbClr val="000000"/>
                </a:solidFill>
                <a:effectLst/>
                <a:uFill>
                  <a:solidFill>
                    <a:prstClr val="black">
                      <a:alpha val="0"/>
                    </a:prstClr>
                  </a:solidFill>
                </a:uFill>
                <a:latin typeface="Calibri"/>
                <a:ea typeface="Calibri"/>
                <a:cs typeface="Calibri"/>
              </a:rPr>
              <a:t>pour l’élimination finale des déchets</a:t>
            </a:r>
          </a:p>
          <a:p>
            <a:r>
              <a:rPr lang="fr-FR" sz="3000" b="0" i="0" u="none" strike="noStrike" cap="none" baseline="0">
                <a:solidFill>
                  <a:srgbClr val="000000"/>
                </a:solidFill>
                <a:effectLst/>
                <a:uFill>
                  <a:solidFill>
                    <a:prstClr val="black">
                      <a:alpha val="0"/>
                    </a:prstClr>
                  </a:solidFill>
                </a:uFill>
                <a:latin typeface="Calibri"/>
                <a:ea typeface="Calibri"/>
                <a:cs typeface="Calibri"/>
              </a:rPr>
              <a:t>Les déchets infectieux et potentiellement infectieux doit être :  </a:t>
            </a:r>
          </a:p>
          <a:p>
            <a:pPr lvl="1"/>
            <a:r>
              <a:rPr lang="fr-FR" sz="3000" b="0" i="0" u="none" strike="noStrike" cap="none" baseline="0">
                <a:solidFill>
                  <a:srgbClr val="0B40A5"/>
                </a:solidFill>
                <a:effectLst/>
                <a:uFill>
                  <a:solidFill>
                    <a:prstClr val="black">
                      <a:alpha val="0"/>
                    </a:prstClr>
                  </a:solidFill>
                </a:uFill>
                <a:latin typeface="Calibri"/>
                <a:ea typeface="Calibri"/>
                <a:cs typeface="Calibri"/>
              </a:rPr>
              <a:t>Incinérés</a:t>
            </a:r>
            <a:r>
              <a:rPr lang="fr-FR" sz="3000" b="0" i="0" u="none" strike="noStrike" cap="none" baseline="0">
                <a:solidFill>
                  <a:srgbClr val="0F56DC"/>
                </a:solidFill>
                <a:effectLst/>
                <a:uFill>
                  <a:solidFill>
                    <a:prstClr val="black">
                      <a:alpha val="0"/>
                    </a:prstClr>
                  </a:solidFill>
                </a:uFill>
                <a:latin typeface="Calibri"/>
                <a:ea typeface="Calibri"/>
                <a:cs typeface="Calibri"/>
              </a:rPr>
              <a:t> </a:t>
            </a:r>
          </a:p>
          <a:p>
            <a:pPr marL="457200" lvl="1" indent="0">
              <a:buNone/>
            </a:pPr>
            <a:r>
              <a:rPr lang="fr-FR" sz="3000" b="0" i="0" u="none" strike="noStrike" cap="none" baseline="0">
                <a:solidFill>
                  <a:srgbClr val="000000"/>
                </a:solidFill>
                <a:effectLst/>
                <a:uFill>
                  <a:solidFill>
                    <a:prstClr val="black">
                      <a:alpha val="0"/>
                    </a:prstClr>
                  </a:solidFill>
                </a:uFill>
                <a:latin typeface="Calibri"/>
                <a:ea typeface="Calibri"/>
                <a:cs typeface="Calibri"/>
              </a:rPr>
              <a:t>OU</a:t>
            </a:r>
          </a:p>
          <a:p>
            <a:pPr lvl="1"/>
            <a:r>
              <a:rPr lang="fr-FR" sz="3000" b="0" i="0" u="none" strike="noStrike" cap="none" baseline="0">
                <a:solidFill>
                  <a:srgbClr val="0B40A5"/>
                </a:solidFill>
                <a:effectLst/>
                <a:uFill>
                  <a:solidFill>
                    <a:prstClr val="black">
                      <a:alpha val="0"/>
                    </a:prstClr>
                  </a:solidFill>
                </a:uFill>
                <a:latin typeface="Calibri"/>
                <a:ea typeface="Calibri"/>
                <a:cs typeface="Calibri"/>
              </a:rPr>
              <a:t>Traités</a:t>
            </a:r>
            <a:r>
              <a:rPr lang="fr-FR" sz="3000" b="0" i="0" u="none" strike="noStrike" cap="none" baseline="0">
                <a:solidFill>
                  <a:srgbClr val="0F56DC"/>
                </a:solidFill>
                <a:effectLst/>
                <a:uFill>
                  <a:solidFill>
                    <a:prstClr val="black">
                      <a:alpha val="0"/>
                    </a:prstClr>
                  </a:solidFill>
                </a:uFill>
                <a:latin typeface="Calibri"/>
                <a:ea typeface="Calibri"/>
                <a:cs typeface="Calibri"/>
              </a:rPr>
              <a:t> </a:t>
            </a:r>
            <a:r>
              <a:rPr lang="fr-FR" sz="3000" b="0" i="0" u="none" strike="noStrike" cap="none" baseline="0">
                <a:solidFill>
                  <a:srgbClr val="000000"/>
                </a:solidFill>
                <a:effectLst/>
                <a:uFill>
                  <a:solidFill>
                    <a:prstClr val="black">
                      <a:alpha val="0"/>
                    </a:prstClr>
                  </a:solidFill>
                </a:uFill>
                <a:latin typeface="Calibri"/>
                <a:ea typeface="Calibri"/>
                <a:cs typeface="Calibri"/>
              </a:rPr>
              <a:t>par une procédure de traitement sans combustion (autoclavage/broyage ou autre traitement alternatif) avant d’être placés dans le flux de déchets ordinaire </a:t>
            </a:r>
          </a:p>
          <a:p>
            <a:pPr marL="457200" lvl="1" indent="0">
              <a:buNone/>
            </a:pPr>
            <a:r>
              <a:rPr lang="fr-FR" sz="3000" b="0" i="0" u="none" strike="noStrike" cap="none" baseline="0">
                <a:solidFill>
                  <a:srgbClr val="000000"/>
                </a:solidFill>
                <a:effectLst/>
                <a:uFill>
                  <a:solidFill>
                    <a:prstClr val="black">
                      <a:alpha val="0"/>
                    </a:prstClr>
                  </a:solidFill>
                </a:uFill>
                <a:latin typeface="Calibri"/>
                <a:ea typeface="Calibri"/>
                <a:cs typeface="Calibri"/>
              </a:rPr>
              <a:t>OU</a:t>
            </a:r>
          </a:p>
          <a:p>
            <a:pPr lvl="1"/>
            <a:r>
              <a:rPr lang="fr-FR" sz="3000" b="0" i="0" u="none" strike="noStrike" cap="none" baseline="0">
                <a:solidFill>
                  <a:srgbClr val="0B40A5"/>
                </a:solidFill>
                <a:effectLst/>
                <a:uFill>
                  <a:solidFill>
                    <a:prstClr val="black">
                      <a:alpha val="0"/>
                    </a:prstClr>
                  </a:solidFill>
                </a:uFill>
                <a:latin typeface="Calibri"/>
                <a:ea typeface="Calibri"/>
                <a:cs typeface="Calibri"/>
              </a:rPr>
              <a:t>Enterrés</a:t>
            </a:r>
            <a:endParaRPr lang="en-US" sz="3000">
              <a:solidFill>
                <a:schemeClr val="tx1"/>
              </a:solidFill>
              <a:cs typeface="Calibri"/>
            </a:endParaRPr>
          </a:p>
          <a:p>
            <a:pPr lvl="1"/>
            <a:endParaRPr lang="en-US" sz="2800">
              <a:solidFill>
                <a:schemeClr val="tx1"/>
              </a:solidFill>
              <a:cs typeface="Calibri"/>
            </a:endParaRPr>
          </a:p>
        </p:txBody>
      </p:sp>
    </p:spTree>
    <p:extLst>
      <p:ext uri="{BB962C8B-B14F-4D97-AF65-F5344CB8AC3E}">
        <p14:creationId xmlns:p14="http://schemas.microsoft.com/office/powerpoint/2010/main" val="1695596681"/>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142CD-B85F-F069-3BF9-CAB876C4379D}"/>
              </a:ext>
            </a:extLst>
          </p:cNvPr>
          <p:cNvSpPr>
            <a:spLocks noGrp="1"/>
          </p:cNvSpPr>
          <p:nvPr>
            <p:ph type="title"/>
          </p:nvPr>
        </p:nvSpPr>
        <p:spPr>
          <a:xfrm>
            <a:off x="609600" y="285749"/>
            <a:ext cx="10972800" cy="1143000"/>
          </a:xfrm>
        </p:spPr>
        <p:txBody>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Réflexion</a:t>
            </a:r>
          </a:p>
        </p:txBody>
      </p:sp>
      <p:sp>
        <p:nvSpPr>
          <p:cNvPr id="3" name="Content Placeholder 2">
            <a:extLst>
              <a:ext uri="{FF2B5EF4-FFF2-40B4-BE49-F238E27FC236}">
                <a16:creationId xmlns:a16="http://schemas.microsoft.com/office/drawing/2014/main" id="{6506592D-C751-6DEE-57A0-57FD2BF940D8}"/>
              </a:ext>
            </a:extLst>
          </p:cNvPr>
          <p:cNvSpPr>
            <a:spLocks noGrp="1"/>
          </p:cNvSpPr>
          <p:nvPr>
            <p:ph type="body" sz="quarter" idx="10"/>
          </p:nvPr>
        </p:nvSpPr>
        <p:spPr/>
        <p:txBody>
          <a:bodyPr/>
          <a:lstStyle/>
          <a:p>
            <a:pPr marL="0" indent="0">
              <a:lnSpc>
                <a:spcPct val="100000"/>
              </a:lnSpc>
              <a:buNone/>
            </a:pPr>
            <a:r>
              <a:rPr lang="fr-FR" sz="3200" b="0" i="0" u="none" strike="noStrike" cap="none" baseline="0" dirty="0">
                <a:solidFill>
                  <a:srgbClr val="1D1D1D"/>
                </a:solidFill>
                <a:effectLst/>
                <a:uFill>
                  <a:solidFill>
                    <a:prstClr val="black">
                      <a:alpha val="0"/>
                    </a:prstClr>
                  </a:solidFill>
                </a:uFill>
                <a:latin typeface="Calibri"/>
                <a:ea typeface="Calibri"/>
                <a:cs typeface="Calibri"/>
              </a:rPr>
              <a:t>Sur la base de ce que vous avez appris aujourd’hui, y a-t-il quelque chose que vous ferez différemment en nettoyant l’environnement ou en nettoyant des déchets dans votre établissement de santé ?</a:t>
            </a:r>
          </a:p>
          <a:p>
            <a:pPr marL="0" indent="0">
              <a:buNone/>
            </a:pPr>
            <a:endParaRPr lang="en-US" dirty="0"/>
          </a:p>
        </p:txBody>
      </p:sp>
    </p:spTree>
    <p:extLst>
      <p:ext uri="{BB962C8B-B14F-4D97-AF65-F5344CB8AC3E}">
        <p14:creationId xmlns:p14="http://schemas.microsoft.com/office/powerpoint/2010/main" val="1705092609"/>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033A77-AFB9-9904-B51B-9FC28E9BFC2A}"/>
              </a:ext>
            </a:extLst>
          </p:cNvPr>
          <p:cNvSpPr>
            <a:spLocks noGrp="1"/>
          </p:cNvSpPr>
          <p:nvPr>
            <p:ph type="title"/>
          </p:nvPr>
        </p:nvSpPr>
        <p:spPr>
          <a:xfrm>
            <a:off x="609600" y="274639"/>
            <a:ext cx="10972800" cy="826450"/>
          </a:xfrm>
        </p:spPr>
        <p:txBody>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Points importants à retenir</a:t>
            </a:r>
          </a:p>
        </p:txBody>
      </p:sp>
      <p:sp>
        <p:nvSpPr>
          <p:cNvPr id="3" name="Content Placeholder 2">
            <a:extLst>
              <a:ext uri="{FF2B5EF4-FFF2-40B4-BE49-F238E27FC236}">
                <a16:creationId xmlns:a16="http://schemas.microsoft.com/office/drawing/2014/main" id="{8FD959D7-BABD-BE9F-A9AE-22B222C78412}"/>
              </a:ext>
            </a:extLst>
          </p:cNvPr>
          <p:cNvSpPr>
            <a:spLocks noGrp="1"/>
          </p:cNvSpPr>
          <p:nvPr>
            <p:ph type="body" sz="quarter" idx="10"/>
          </p:nvPr>
        </p:nvSpPr>
        <p:spPr>
          <a:xfrm>
            <a:off x="609600" y="1340766"/>
            <a:ext cx="10972800" cy="4176467"/>
          </a:xfrm>
        </p:spPr>
        <p:txBody>
          <a:bodyPr/>
          <a:lstStyle/>
          <a:p>
            <a:pPr>
              <a:lnSpc>
                <a:spcPct val="100000"/>
              </a:lnSpc>
              <a:spcBef>
                <a:spcPts val="1800"/>
              </a:spcBef>
            </a:pPr>
            <a:r>
              <a:rPr lang="fr-FR" sz="2700" b="0" i="0" u="none" strike="noStrike" cap="none" baseline="0" dirty="0">
                <a:solidFill>
                  <a:srgbClr val="1D1D1D"/>
                </a:solidFill>
                <a:effectLst/>
                <a:uFill>
                  <a:solidFill>
                    <a:prstClr val="black">
                      <a:alpha val="0"/>
                    </a:prstClr>
                  </a:solidFill>
                </a:uFill>
                <a:latin typeface="Calibri"/>
                <a:ea typeface="Calibri"/>
                <a:cs typeface="Calibri"/>
              </a:rPr>
              <a:t>Étant donné que les virus qui provoquent Ebola ou Marburg</a:t>
            </a:r>
            <a:r>
              <a:rPr lang="fr-FR" sz="2700" b="0" i="0" u="none" strike="noStrike" cap="none" baseline="0" dirty="0">
                <a:solidFill>
                  <a:srgbClr val="000000"/>
                </a:solidFill>
                <a:effectLst/>
                <a:uFill>
                  <a:solidFill>
                    <a:prstClr val="black">
                      <a:alpha val="0"/>
                    </a:prstClr>
                  </a:solidFill>
                </a:uFill>
                <a:latin typeface="Calibri"/>
                <a:ea typeface="Calibri"/>
                <a:cs typeface="Calibri"/>
              </a:rPr>
              <a:t> </a:t>
            </a:r>
            <a:r>
              <a:rPr lang="fr-FR" sz="2700" b="0" i="0" u="none" strike="noStrike" cap="none" baseline="0" dirty="0">
                <a:solidFill>
                  <a:srgbClr val="1D1D1D"/>
                </a:solidFill>
                <a:effectLst/>
                <a:uFill>
                  <a:solidFill>
                    <a:prstClr val="black">
                      <a:alpha val="0"/>
                    </a:prstClr>
                  </a:solidFill>
                </a:uFill>
                <a:latin typeface="Calibri"/>
                <a:ea typeface="Calibri"/>
                <a:cs typeface="Calibri"/>
              </a:rPr>
              <a:t>peu</a:t>
            </a:r>
            <a:r>
              <a:rPr lang="fr-FR" sz="2700" dirty="0">
                <a:uFill>
                  <a:solidFill>
                    <a:prstClr val="black">
                      <a:alpha val="0"/>
                    </a:prstClr>
                  </a:solidFill>
                </a:uFill>
                <a:latin typeface="Calibri"/>
                <a:ea typeface="Calibri"/>
                <a:cs typeface="Calibri"/>
              </a:rPr>
              <a:t>ven</a:t>
            </a:r>
            <a:r>
              <a:rPr lang="fr-FR" sz="2700" b="0" i="0" u="none" strike="noStrike" cap="none" baseline="0" dirty="0">
                <a:solidFill>
                  <a:srgbClr val="1D1D1D"/>
                </a:solidFill>
                <a:effectLst/>
                <a:uFill>
                  <a:solidFill>
                    <a:prstClr val="black">
                      <a:alpha val="0"/>
                    </a:prstClr>
                  </a:solidFill>
                </a:uFill>
                <a:latin typeface="Calibri"/>
                <a:ea typeface="Calibri"/>
                <a:cs typeface="Calibri"/>
              </a:rPr>
              <a:t>t vivre sur des surfaces, il est important d’assurer la propreté de l’environnement des soins de santé et d’éliminer les déchets de manière appropriée pour assurer votre sécurité, ainsi que celle de vos collègues, de vos patients et de votre communauté. </a:t>
            </a:r>
          </a:p>
          <a:p>
            <a:pPr>
              <a:lnSpc>
                <a:spcPct val="100000"/>
              </a:lnSpc>
              <a:spcBef>
                <a:spcPts val="1800"/>
              </a:spcBef>
            </a:pPr>
            <a:r>
              <a:rPr lang="fr-FR" sz="2700" b="0" i="0" u="none" strike="noStrike" cap="none" baseline="0" dirty="0">
                <a:solidFill>
                  <a:srgbClr val="1D1D1D"/>
                </a:solidFill>
                <a:effectLst/>
                <a:uFill>
                  <a:solidFill>
                    <a:prstClr val="black">
                      <a:alpha val="0"/>
                    </a:prstClr>
                  </a:solidFill>
                </a:uFill>
                <a:latin typeface="Calibri"/>
                <a:ea typeface="Calibri"/>
                <a:cs typeface="Calibri"/>
              </a:rPr>
              <a:t>Vous devez toujours </a:t>
            </a:r>
            <a:r>
              <a:rPr lang="fr-FR" sz="2700" b="1" i="0" u="none" strike="noStrike" cap="none" baseline="0" dirty="0">
                <a:solidFill>
                  <a:srgbClr val="0B40A5"/>
                </a:solidFill>
                <a:effectLst/>
                <a:uFill>
                  <a:solidFill>
                    <a:prstClr val="black">
                      <a:alpha val="0"/>
                    </a:prstClr>
                  </a:solidFill>
                </a:uFill>
                <a:latin typeface="Calibri"/>
                <a:ea typeface="Calibri"/>
                <a:cs typeface="Calibri"/>
              </a:rPr>
              <a:t>nettoyer avant de désinfecter </a:t>
            </a:r>
            <a:r>
              <a:rPr lang="fr-FR" sz="2700" b="0" i="0" u="none" strike="noStrike" cap="none" baseline="0" dirty="0">
                <a:solidFill>
                  <a:srgbClr val="1D1D1D"/>
                </a:solidFill>
                <a:effectLst/>
                <a:uFill>
                  <a:solidFill>
                    <a:prstClr val="black">
                      <a:alpha val="0"/>
                    </a:prstClr>
                  </a:solidFill>
                </a:uFill>
                <a:latin typeface="Calibri"/>
                <a:ea typeface="Calibri"/>
                <a:cs typeface="Calibri"/>
              </a:rPr>
              <a:t>pour éliminer les matières organiques laissées sur les surfaces qui peuvent entraver l’efficacité des désinfectants.</a:t>
            </a:r>
          </a:p>
          <a:p>
            <a:pPr>
              <a:lnSpc>
                <a:spcPct val="100000"/>
              </a:lnSpc>
              <a:spcBef>
                <a:spcPts val="1800"/>
              </a:spcBef>
            </a:pPr>
            <a:r>
              <a:rPr lang="fr-FR" sz="2700" b="1" i="0" u="none" strike="noStrike" cap="none" baseline="0" dirty="0">
                <a:solidFill>
                  <a:srgbClr val="0B40A5"/>
                </a:solidFill>
                <a:effectLst/>
                <a:uFill>
                  <a:solidFill>
                    <a:prstClr val="black">
                      <a:alpha val="0"/>
                    </a:prstClr>
                  </a:solidFill>
                </a:uFill>
                <a:latin typeface="Calibri"/>
                <a:ea typeface="Calibri"/>
                <a:cs typeface="Calibri"/>
              </a:rPr>
              <a:t>Tous les employés de l’établissement </a:t>
            </a:r>
            <a:r>
              <a:rPr lang="fr-FR" sz="2700" b="0" i="0" u="none" strike="noStrike" cap="none" baseline="0" dirty="0">
                <a:solidFill>
                  <a:srgbClr val="1D1D1D"/>
                </a:solidFill>
                <a:effectLst/>
                <a:uFill>
                  <a:solidFill>
                    <a:prstClr val="black">
                      <a:alpha val="0"/>
                    </a:prstClr>
                  </a:solidFill>
                </a:uFill>
                <a:latin typeface="Calibri"/>
                <a:ea typeface="Calibri"/>
                <a:cs typeface="Calibri"/>
              </a:rPr>
              <a:t>jouent un rôle dans la gestion des déchets. Éliminez toujours les déchets en les mettant dans le bac approprié.</a:t>
            </a:r>
          </a:p>
        </p:txBody>
      </p:sp>
    </p:spTree>
    <p:extLst>
      <p:ext uri="{BB962C8B-B14F-4D97-AF65-F5344CB8AC3E}">
        <p14:creationId xmlns:p14="http://schemas.microsoft.com/office/powerpoint/2010/main" val="2435226587"/>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82E40-9CD1-7324-36D6-16F1244C60DF}"/>
              </a:ext>
            </a:extLst>
          </p:cNvPr>
          <p:cNvSpPr>
            <a:spLocks noGrp="1"/>
          </p:cNvSpPr>
          <p:nvPr>
            <p:ph type="title" idx="4294967295"/>
          </p:nvPr>
        </p:nvSpPr>
        <p:spPr>
          <a:xfrm>
            <a:off x="363187" y="792636"/>
            <a:ext cx="10515600" cy="1325563"/>
          </a:xfrm>
          <a:prstGeom prst="rect">
            <a:avLst/>
          </a:prstGeom>
        </p:spPr>
        <p:txBody>
          <a:bodyPr lIns="91440" tIns="45720" rIns="91440" bIns="45720" anchor="t"/>
          <a:lstStyle/>
          <a:p>
            <a:pPr algn="l"/>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Merci !</a:t>
            </a:r>
          </a:p>
        </p:txBody>
      </p:sp>
    </p:spTree>
    <p:extLst>
      <p:ext uri="{BB962C8B-B14F-4D97-AF65-F5344CB8AC3E}">
        <p14:creationId xmlns:p14="http://schemas.microsoft.com/office/powerpoint/2010/main" val="1230023721"/>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1D731A3-FF54-42A2-9E8D-DE7C703113A6}"/>
              </a:ext>
            </a:extLst>
          </p:cNvPr>
          <p:cNvSpPr>
            <a:spLocks noGrp="1"/>
          </p:cNvSpPr>
          <p:nvPr>
            <p:ph type="title"/>
          </p:nvPr>
        </p:nvSpPr>
        <p:spPr>
          <a:xfrm>
            <a:off x="423819" y="612267"/>
            <a:ext cx="11059884" cy="1162051"/>
          </a:xfrm>
          <a:prstGeom prst="rect">
            <a:avLst/>
          </a:prstGeom>
        </p:spPr>
        <p:txBody>
          <a:bodyPr vert="horz" lIns="91440" tIns="45720" rIns="91440" bIns="45720" rtlCol="0" anchor="b">
            <a:normAutofit fontScale="90000"/>
          </a:bodyPr>
          <a:lstStyle/>
          <a:p>
            <a:pPr algn="l"/>
            <a:r>
              <a:rPr lang="fr-FR" sz="4000" b="1" i="0" u="none" strike="noStrike" cap="none" baseline="0">
                <a:solidFill>
                  <a:srgbClr val="FFFFFF"/>
                </a:solidFill>
                <a:effectLst/>
                <a:uFill>
                  <a:solidFill>
                    <a:prstClr val="black">
                      <a:alpha val="0"/>
                    </a:prstClr>
                  </a:solidFill>
                </a:uFill>
                <a:latin typeface="Myriad Web Pro"/>
                <a:ea typeface="Myriad Web Pro"/>
                <a:cs typeface="Myriad Web Pro"/>
              </a:rPr>
              <a:t>Quelle est la bonne réponse ?</a:t>
            </a:r>
            <a:br>
              <a:rPr sz="4000"/>
            </a:br>
            <a:endParaRPr lang="en-US" sz="4400" b="1">
              <a:solidFill>
                <a:schemeClr val="bg2"/>
              </a:solidFill>
              <a:latin typeface="+mj-lt"/>
              <a:cs typeface="Calibri Light" panose="020F0302020204030204" pitchFamily="34" charset="0"/>
            </a:endParaRPr>
          </a:p>
        </p:txBody>
      </p:sp>
      <p:sp>
        <p:nvSpPr>
          <p:cNvPr id="2" name="Text Placeholder 1">
            <a:extLst>
              <a:ext uri="{FF2B5EF4-FFF2-40B4-BE49-F238E27FC236}">
                <a16:creationId xmlns:a16="http://schemas.microsoft.com/office/drawing/2014/main" id="{7150B38A-E338-9D23-70F9-2552840FEE45}"/>
              </a:ext>
            </a:extLst>
          </p:cNvPr>
          <p:cNvSpPr>
            <a:spLocks noGrp="1"/>
          </p:cNvSpPr>
          <p:nvPr>
            <p:ph type="body" idx="1"/>
          </p:nvPr>
        </p:nvSpPr>
        <p:spPr/>
        <p:txBody>
          <a:bodyPr/>
          <a:lstStyle/>
          <a:p>
            <a:endParaRPr lang="en-US"/>
          </a:p>
        </p:txBody>
      </p:sp>
      <p:sp>
        <p:nvSpPr>
          <p:cNvPr id="5" name="TextBox 4">
            <a:extLst>
              <a:ext uri="{FF2B5EF4-FFF2-40B4-BE49-F238E27FC236}">
                <a16:creationId xmlns:a16="http://schemas.microsoft.com/office/drawing/2014/main" id="{9747E300-8B85-43B8-8237-F0D7F15BCC92}"/>
              </a:ext>
            </a:extLst>
          </p:cNvPr>
          <p:cNvSpPr txBox="1"/>
          <p:nvPr/>
        </p:nvSpPr>
        <p:spPr>
          <a:xfrm>
            <a:off x="422178" y="1550798"/>
            <a:ext cx="10738046" cy="4320540"/>
          </a:xfrm>
          <a:prstGeom prst="rect">
            <a:avLst/>
          </a:prstGeom>
          <a:noFill/>
        </p:spPr>
        <p:txBody>
          <a:bodyPr wrap="square">
            <a:spAutoFit/>
          </a:bodyPr>
          <a:lstStyle/>
          <a:p>
            <a:pPr marL="497840" lvl="1" indent="-457200">
              <a:spcBef>
                <a:spcPts val="1200"/>
              </a:spcBef>
              <a:spcAft>
                <a:spcPts val="300"/>
              </a:spcAft>
              <a:buFont typeface="Wingdings" panose="05000000000000000000" pitchFamily="2" charset="2"/>
              <a:buChar char="q"/>
            </a:pPr>
            <a:r>
              <a:rPr lang="fr-FR" sz="3000" b="0" i="0" u="none" strike="noStrike" cap="none" baseline="0">
                <a:solidFill>
                  <a:srgbClr val="FFFFFF"/>
                </a:solidFill>
                <a:effectLst/>
                <a:uFill>
                  <a:solidFill>
                    <a:prstClr val="black">
                      <a:alpha val="0"/>
                    </a:prstClr>
                  </a:solidFill>
                </a:uFill>
                <a:latin typeface="Myriad Web Pro"/>
                <a:ea typeface="Myriad Web Pro"/>
                <a:cs typeface="Myriad Web Pro"/>
              </a:rPr>
              <a:t>Le nettoyage consiste à tuer les germes. La désinfection consiste à éliminer la saleté et certains germes.</a:t>
            </a:r>
          </a:p>
          <a:p>
            <a:pPr marL="497840" lvl="1" indent="-457200">
              <a:spcBef>
                <a:spcPts val="1200"/>
              </a:spcBef>
              <a:spcAft>
                <a:spcPts val="300"/>
              </a:spcAft>
              <a:buFont typeface="Wingdings" panose="05000000000000000000" pitchFamily="2" charset="2"/>
              <a:buChar char="q"/>
            </a:pPr>
            <a:r>
              <a:rPr lang="fr-FR" sz="3000" b="0" i="0" u="none" strike="noStrike" cap="none" baseline="0">
                <a:solidFill>
                  <a:srgbClr val="FFFFFF"/>
                </a:solidFill>
                <a:effectLst/>
                <a:uFill>
                  <a:solidFill>
                    <a:prstClr val="black">
                      <a:alpha val="0"/>
                    </a:prstClr>
                  </a:solidFill>
                </a:uFill>
                <a:latin typeface="Myriad Web Pro"/>
                <a:ea typeface="Myriad Web Pro"/>
                <a:cs typeface="Myriad Web Pro"/>
              </a:rPr>
              <a:t>La désinfection est un nettoyage d’un certain type (nettoyage à l’aide de produits chimiques).</a:t>
            </a:r>
          </a:p>
          <a:p>
            <a:pPr marL="497840" lvl="1" indent="-457200">
              <a:spcBef>
                <a:spcPts val="1200"/>
              </a:spcBef>
              <a:spcAft>
                <a:spcPts val="300"/>
              </a:spcAft>
              <a:buFont typeface="Wingdings" panose="05000000000000000000" pitchFamily="2" charset="2"/>
              <a:buChar char="q"/>
            </a:pPr>
            <a:r>
              <a:rPr lang="fr-FR" sz="3000" b="0" i="0" u="none" strike="noStrike" cap="none" baseline="0">
                <a:solidFill>
                  <a:srgbClr val="FFFFFF"/>
                </a:solidFill>
                <a:effectLst/>
                <a:uFill>
                  <a:solidFill>
                    <a:prstClr val="black">
                      <a:alpha val="0"/>
                    </a:prstClr>
                  </a:solidFill>
                </a:uFill>
                <a:latin typeface="Myriad Web Pro"/>
                <a:ea typeface="Myriad Web Pro"/>
                <a:cs typeface="Myriad Web Pro"/>
              </a:rPr>
              <a:t>Le nettoyage est une désinfection d’un certain type (désinfection à l’aide du savon ou d’un détergent).</a:t>
            </a:r>
          </a:p>
          <a:p>
            <a:pPr marL="497840" lvl="1" indent="-457200">
              <a:spcBef>
                <a:spcPts val="1200"/>
              </a:spcBef>
              <a:spcAft>
                <a:spcPts val="300"/>
              </a:spcAft>
              <a:buFont typeface="Wingdings" panose="05000000000000000000" pitchFamily="2" charset="2"/>
              <a:buChar char="q"/>
            </a:pPr>
            <a:r>
              <a:rPr lang="fr-FR" sz="3000" b="0" i="0" u="none" strike="noStrike" cap="none" baseline="0">
                <a:solidFill>
                  <a:srgbClr val="FFFFFF"/>
                </a:solidFill>
                <a:effectLst/>
                <a:uFill>
                  <a:solidFill>
                    <a:prstClr val="black">
                      <a:alpha val="0"/>
                    </a:prstClr>
                  </a:solidFill>
                </a:uFill>
                <a:latin typeface="Myriad Web Pro"/>
                <a:ea typeface="Myriad Web Pro"/>
                <a:cs typeface="Myriad Web Pro"/>
              </a:rPr>
              <a:t>Le nettoyage consiste à éliminer la saleté et certains germes. La désinfection tue les germes.</a:t>
            </a:r>
          </a:p>
        </p:txBody>
      </p:sp>
    </p:spTree>
    <p:extLst>
      <p:ext uri="{BB962C8B-B14F-4D97-AF65-F5344CB8AC3E}">
        <p14:creationId xmlns:p14="http://schemas.microsoft.com/office/powerpoint/2010/main" val="2240769657"/>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1D731A3-FF54-42A2-9E8D-DE7C703113A6}"/>
              </a:ext>
            </a:extLst>
          </p:cNvPr>
          <p:cNvSpPr>
            <a:spLocks noGrp="1"/>
          </p:cNvSpPr>
          <p:nvPr>
            <p:ph type="title"/>
          </p:nvPr>
        </p:nvSpPr>
        <p:spPr>
          <a:xfrm>
            <a:off x="484779" y="613208"/>
            <a:ext cx="11059884" cy="1162051"/>
          </a:xfrm>
          <a:prstGeom prst="rect">
            <a:avLst/>
          </a:prstGeom>
        </p:spPr>
        <p:txBody>
          <a:bodyPr vert="horz" lIns="91440" tIns="45720" rIns="91440" bIns="45720" rtlCol="0" anchor="b">
            <a:normAutofit fontScale="90000"/>
          </a:bodyPr>
          <a:lstStyle/>
          <a:p>
            <a:pPr algn="l"/>
            <a:r>
              <a:rPr lang="fr-FR" sz="4000" b="1" i="0" u="none" strike="noStrike" cap="none" baseline="0">
                <a:solidFill>
                  <a:srgbClr val="FFFFFF"/>
                </a:solidFill>
                <a:effectLst/>
                <a:uFill>
                  <a:solidFill>
                    <a:prstClr val="black">
                      <a:alpha val="0"/>
                    </a:prstClr>
                  </a:solidFill>
                </a:uFill>
                <a:latin typeface="Calibri Light"/>
                <a:ea typeface="Calibri Light"/>
                <a:cs typeface="Calibri Light"/>
              </a:rPr>
              <a:t>Réponse:</a:t>
            </a:r>
            <a:br>
              <a:rPr sz="4000"/>
            </a:br>
            <a:endParaRPr lang="en-US" sz="4400" b="1">
              <a:solidFill>
                <a:schemeClr val="bg2"/>
              </a:solidFill>
              <a:latin typeface="Calibri Light" panose="020F0302020204030204" pitchFamily="34" charset="0"/>
              <a:cs typeface="Calibri Light" panose="020F0302020204030204" pitchFamily="34" charset="0"/>
            </a:endParaRPr>
          </a:p>
        </p:txBody>
      </p:sp>
      <p:sp>
        <p:nvSpPr>
          <p:cNvPr id="5" name="TextBox 4">
            <a:extLst>
              <a:ext uri="{FF2B5EF4-FFF2-40B4-BE49-F238E27FC236}">
                <a16:creationId xmlns:a16="http://schemas.microsoft.com/office/drawing/2014/main" id="{9747E300-8B85-43B8-8237-F0D7F15BCC92}"/>
              </a:ext>
            </a:extLst>
          </p:cNvPr>
          <p:cNvSpPr txBox="1"/>
          <p:nvPr/>
        </p:nvSpPr>
        <p:spPr>
          <a:xfrm>
            <a:off x="422178" y="1689439"/>
            <a:ext cx="10738046" cy="4320540"/>
          </a:xfrm>
          <a:prstGeom prst="rect">
            <a:avLst/>
          </a:prstGeom>
          <a:noFill/>
        </p:spPr>
        <p:txBody>
          <a:bodyPr wrap="square">
            <a:spAutoFit/>
          </a:bodyPr>
          <a:lstStyle/>
          <a:p>
            <a:pPr marL="497840" lvl="1" indent="-457200">
              <a:spcBef>
                <a:spcPts val="1200"/>
              </a:spcBef>
              <a:spcAft>
                <a:spcPts val="300"/>
              </a:spcAft>
              <a:buFont typeface="Wingdings" panose="05000000000000000000" pitchFamily="2" charset="2"/>
              <a:buChar char="q"/>
            </a:pPr>
            <a:r>
              <a:rPr lang="fr-FR" sz="3000" b="0" i="0" u="none" strike="noStrike" cap="none" baseline="0">
                <a:solidFill>
                  <a:srgbClr val="FFFFFF"/>
                </a:solidFill>
                <a:effectLst/>
                <a:uFill>
                  <a:solidFill>
                    <a:prstClr val="black">
                      <a:alpha val="0"/>
                    </a:prstClr>
                  </a:solidFill>
                </a:uFill>
                <a:latin typeface="Myriad Web Pro"/>
                <a:ea typeface="Myriad Web Pro"/>
                <a:cs typeface="Myriad Web Pro"/>
              </a:rPr>
              <a:t>Le nettoyage consiste à tuer les germes. La désinfection consiste à éliminer la saleté et certains germes.</a:t>
            </a:r>
          </a:p>
          <a:p>
            <a:pPr marL="497840" lvl="1" indent="-457200">
              <a:spcBef>
                <a:spcPts val="1200"/>
              </a:spcBef>
              <a:spcAft>
                <a:spcPts val="300"/>
              </a:spcAft>
              <a:buFont typeface="Wingdings" panose="05000000000000000000" pitchFamily="2" charset="2"/>
              <a:buChar char="q"/>
            </a:pPr>
            <a:r>
              <a:rPr lang="fr-FR" sz="3000" b="0" i="0" u="none" strike="noStrike" cap="none" baseline="0">
                <a:solidFill>
                  <a:srgbClr val="FFFFFF"/>
                </a:solidFill>
                <a:effectLst/>
                <a:uFill>
                  <a:solidFill>
                    <a:prstClr val="black">
                      <a:alpha val="0"/>
                    </a:prstClr>
                  </a:solidFill>
                </a:uFill>
                <a:latin typeface="Myriad Web Pro"/>
                <a:ea typeface="Myriad Web Pro"/>
                <a:cs typeface="Myriad Web Pro"/>
              </a:rPr>
              <a:t>La désinfection est un nettoyage d’un certain type (nettoyage à l’aide de produits chimiques).</a:t>
            </a:r>
          </a:p>
          <a:p>
            <a:pPr marL="497840" lvl="1" indent="-457200">
              <a:spcBef>
                <a:spcPts val="1200"/>
              </a:spcBef>
              <a:spcAft>
                <a:spcPts val="300"/>
              </a:spcAft>
              <a:buFont typeface="Wingdings" panose="05000000000000000000" pitchFamily="2" charset="2"/>
              <a:buChar char="q"/>
            </a:pPr>
            <a:r>
              <a:rPr lang="fr-FR" sz="3000" b="0" i="0" u="none" strike="noStrike" cap="none" baseline="0">
                <a:solidFill>
                  <a:srgbClr val="FFFFFF"/>
                </a:solidFill>
                <a:effectLst/>
                <a:uFill>
                  <a:solidFill>
                    <a:prstClr val="black">
                      <a:alpha val="0"/>
                    </a:prstClr>
                  </a:solidFill>
                </a:uFill>
                <a:latin typeface="Myriad Web Pro"/>
                <a:ea typeface="Myriad Web Pro"/>
                <a:cs typeface="Myriad Web Pro"/>
              </a:rPr>
              <a:t>Le nettoyage est une désinfection d’un certain type (désinfection à l’aide du savon ou d’un détergent).</a:t>
            </a:r>
          </a:p>
          <a:p>
            <a:pPr marL="497840" lvl="1" indent="-457200">
              <a:spcBef>
                <a:spcPts val="1200"/>
              </a:spcBef>
              <a:spcAft>
                <a:spcPts val="300"/>
              </a:spcAft>
              <a:buFont typeface="Wingdings" panose="05000000000000000000" pitchFamily="2" charset="2"/>
              <a:buChar char="q"/>
            </a:pPr>
            <a:r>
              <a:rPr lang="fr-FR" sz="3000" b="0" i="0" u="none" strike="noStrike" cap="none" baseline="0">
                <a:solidFill>
                  <a:srgbClr val="FFFFFF"/>
                </a:solidFill>
                <a:effectLst/>
                <a:uFill>
                  <a:solidFill>
                    <a:prstClr val="black">
                      <a:alpha val="0"/>
                    </a:prstClr>
                  </a:solidFill>
                </a:uFill>
                <a:latin typeface="Myriad Web Pro"/>
                <a:ea typeface="Myriad Web Pro"/>
                <a:cs typeface="Myriad Web Pro"/>
              </a:rPr>
              <a:t>Le nettoyage consiste à éliminer la saleté et certains germes. La désinfection tue les germes.</a:t>
            </a:r>
          </a:p>
        </p:txBody>
      </p:sp>
      <p:pic>
        <p:nvPicPr>
          <p:cNvPr id="2" name="Graphic 1" descr="Coche à remplissage plein">
            <a:extLst>
              <a:ext uri="{FF2B5EF4-FFF2-40B4-BE49-F238E27FC236}">
                <a16:creationId xmlns:a16="http://schemas.microsoft.com/office/drawing/2014/main" id="{C6D5F353-8082-7324-2FC7-7E936B1BAF5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52995" y="4894551"/>
            <a:ext cx="548019" cy="548019"/>
          </a:xfrm>
          <a:prstGeom prst="rect">
            <a:avLst/>
          </a:prstGeom>
        </p:spPr>
      </p:pic>
    </p:spTree>
    <p:extLst>
      <p:ext uri="{BB962C8B-B14F-4D97-AF65-F5344CB8AC3E}">
        <p14:creationId xmlns:p14="http://schemas.microsoft.com/office/powerpoint/2010/main" val="1266157954"/>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1D731A3-FF54-42A2-9E8D-DE7C703113A6}"/>
              </a:ext>
            </a:extLst>
          </p:cNvPr>
          <p:cNvSpPr>
            <a:spLocks noGrp="1"/>
          </p:cNvSpPr>
          <p:nvPr>
            <p:ph type="title"/>
          </p:nvPr>
        </p:nvSpPr>
        <p:spPr>
          <a:xfrm>
            <a:off x="401846" y="4857470"/>
            <a:ext cx="11059884" cy="888672"/>
          </a:xfrm>
        </p:spPr>
        <p:txBody>
          <a:bodyPr vert="horz" lIns="91440" tIns="45720" rIns="91440" bIns="45720" rtlCol="0" anchor="b">
            <a:normAutofit/>
          </a:bodyPr>
          <a:lstStyle/>
          <a:p>
            <a:r>
              <a:rPr lang="fr-FR" sz="4800" b="1" i="0" u="none" strike="noStrike" cap="none" baseline="0">
                <a:solidFill>
                  <a:srgbClr val="FFFFFF"/>
                </a:solidFill>
                <a:effectLst/>
                <a:uFill>
                  <a:solidFill>
                    <a:prstClr val="black">
                      <a:alpha val="0"/>
                    </a:prstClr>
                  </a:solidFill>
                </a:uFill>
                <a:latin typeface="Calibri Light"/>
                <a:ea typeface="Calibri Light"/>
                <a:cs typeface="Calibri Light"/>
              </a:rPr>
              <a:t>Nettoyage de l’environnement : un aperçu</a:t>
            </a:r>
          </a:p>
        </p:txBody>
      </p:sp>
    </p:spTree>
    <p:extLst>
      <p:ext uri="{BB962C8B-B14F-4D97-AF65-F5344CB8AC3E}">
        <p14:creationId xmlns:p14="http://schemas.microsoft.com/office/powerpoint/2010/main" val="1648284356"/>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11137-4777-4C5E-B08C-993B6935E89F}"/>
              </a:ext>
            </a:extLst>
          </p:cNvPr>
          <p:cNvSpPr>
            <a:spLocks noGrp="1"/>
          </p:cNvSpPr>
          <p:nvPr>
            <p:ph type="title"/>
          </p:nvPr>
        </p:nvSpPr>
        <p:spPr/>
        <p:txBody>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Pourquoi nettoyer l’environnement ?</a:t>
            </a:r>
          </a:p>
        </p:txBody>
      </p:sp>
      <p:sp>
        <p:nvSpPr>
          <p:cNvPr id="3" name="Text Placeholder 2">
            <a:extLst>
              <a:ext uri="{FF2B5EF4-FFF2-40B4-BE49-F238E27FC236}">
                <a16:creationId xmlns:a16="http://schemas.microsoft.com/office/drawing/2014/main" id="{07A93EC3-F83A-45A8-BBEB-B710E9E5B917}"/>
              </a:ext>
            </a:extLst>
          </p:cNvPr>
          <p:cNvSpPr>
            <a:spLocks noGrp="1"/>
          </p:cNvSpPr>
          <p:nvPr>
            <p:ph type="body" sz="quarter" idx="10"/>
          </p:nvPr>
        </p:nvSpPr>
        <p:spPr>
          <a:xfrm>
            <a:off x="609600" y="1671884"/>
            <a:ext cx="10972800" cy="4176467"/>
          </a:xfrm>
        </p:spPr>
        <p:txBody>
          <a:bodyPr/>
          <a:lstStyle/>
          <a:p>
            <a:r>
              <a:rPr lang="fr-FR" sz="2600" b="1" i="0" u="none" strike="noStrike" cap="none" baseline="0" dirty="0">
                <a:solidFill>
                  <a:srgbClr val="000000"/>
                </a:solidFill>
                <a:effectLst/>
                <a:uFill>
                  <a:solidFill>
                    <a:prstClr val="black">
                      <a:alpha val="0"/>
                    </a:prstClr>
                  </a:solidFill>
                </a:uFill>
                <a:latin typeface="Calibri"/>
                <a:ea typeface="Calibri"/>
                <a:cs typeface="Calibri"/>
              </a:rPr>
              <a:t>Les virus qui provoquent Ebola ou Marburg peuvent vivre/persister sur des surfaces </a:t>
            </a:r>
            <a:r>
              <a:rPr lang="fr-FR" sz="2600" b="0" i="0" u="none" strike="noStrike" cap="none" baseline="0" dirty="0">
                <a:solidFill>
                  <a:srgbClr val="000000"/>
                </a:solidFill>
                <a:effectLst/>
                <a:uFill>
                  <a:solidFill>
                    <a:prstClr val="black">
                      <a:alpha val="0"/>
                    </a:prstClr>
                  </a:solidFill>
                </a:uFill>
                <a:latin typeface="Calibri"/>
                <a:ea typeface="Calibri"/>
                <a:cs typeface="Calibri"/>
              </a:rPr>
              <a:t>(tables, chaises, etc.) </a:t>
            </a:r>
          </a:p>
          <a:p>
            <a:r>
              <a:rPr lang="fr-FR" sz="2600" b="0" i="0" u="none" strike="noStrike" cap="none" baseline="0" dirty="0">
                <a:solidFill>
                  <a:srgbClr val="000000"/>
                </a:solidFill>
                <a:effectLst/>
                <a:uFill>
                  <a:solidFill>
                    <a:prstClr val="black">
                      <a:alpha val="0"/>
                    </a:prstClr>
                  </a:solidFill>
                </a:uFill>
                <a:latin typeface="Calibri"/>
                <a:ea typeface="Calibri"/>
                <a:cs typeface="Calibri"/>
              </a:rPr>
              <a:t>Le fait de toucher des surfaces contaminées ou d’utiliser du matériel contaminé peut vous transmettre, à vous et à vos patients, Ebola ou Marburg.</a:t>
            </a:r>
          </a:p>
          <a:p>
            <a:r>
              <a:rPr lang="fr-FR" sz="2600" b="0" i="0" u="none" strike="noStrike" cap="none" baseline="0" dirty="0">
                <a:solidFill>
                  <a:srgbClr val="000000"/>
                </a:solidFill>
                <a:effectLst/>
                <a:uFill>
                  <a:solidFill>
                    <a:prstClr val="black">
                      <a:alpha val="0"/>
                    </a:prstClr>
                  </a:solidFill>
                </a:uFill>
                <a:latin typeface="Calibri"/>
                <a:ea typeface="Calibri"/>
                <a:cs typeface="Calibri"/>
              </a:rPr>
              <a:t>Un nettoyage et une désinfection appropriés permettent de prévenir la propagation d’Ebola ou de Marburg dans les installations. Cela protège :</a:t>
            </a:r>
          </a:p>
          <a:p>
            <a:pPr marL="0" indent="0" algn="ctr">
              <a:buNone/>
            </a:pPr>
            <a:endParaRPr lang="en-US" sz="3200" dirty="0">
              <a:solidFill>
                <a:schemeClr val="accent5">
                  <a:lumMod val="75000"/>
                </a:schemeClr>
              </a:solidFill>
            </a:endParaRPr>
          </a:p>
          <a:p>
            <a:pPr marL="0" indent="0" algn="ctr">
              <a:buNone/>
            </a:pPr>
            <a:r>
              <a:rPr lang="fr-FR" sz="3200" b="0" i="0" u="none" strike="noStrike" cap="none" baseline="0" dirty="0">
                <a:solidFill>
                  <a:srgbClr val="0B40A5"/>
                </a:solidFill>
                <a:effectLst/>
                <a:uFill>
                  <a:solidFill>
                    <a:prstClr val="black">
                      <a:alpha val="0"/>
                    </a:prstClr>
                  </a:solidFill>
                </a:uFill>
                <a:latin typeface="Calibri"/>
                <a:ea typeface="Calibri"/>
                <a:cs typeface="Calibri"/>
              </a:rPr>
              <a:t>VOUS</a:t>
            </a:r>
          </a:p>
          <a:p>
            <a:pPr marL="0" indent="0" algn="ctr">
              <a:buNone/>
            </a:pPr>
            <a:r>
              <a:rPr lang="fr-FR" sz="3200" b="0" i="0" u="none" strike="noStrike" cap="none" baseline="0" dirty="0">
                <a:solidFill>
                  <a:srgbClr val="0B40A5"/>
                </a:solidFill>
                <a:effectLst/>
                <a:uFill>
                  <a:solidFill>
                    <a:prstClr val="black">
                      <a:alpha val="0"/>
                    </a:prstClr>
                  </a:solidFill>
                </a:uFill>
                <a:latin typeface="Calibri"/>
                <a:ea typeface="Calibri"/>
                <a:cs typeface="Calibri"/>
              </a:rPr>
              <a:t>Vos collègues et patients</a:t>
            </a:r>
          </a:p>
          <a:p>
            <a:pPr marL="0" indent="0" algn="ctr">
              <a:buNone/>
            </a:pPr>
            <a:r>
              <a:rPr lang="fr-FR" sz="3200" b="0" i="0" u="none" strike="noStrike" cap="none" baseline="0" dirty="0">
                <a:solidFill>
                  <a:srgbClr val="0B40A5"/>
                </a:solidFill>
                <a:effectLst/>
                <a:uFill>
                  <a:solidFill>
                    <a:prstClr val="black">
                      <a:alpha val="0"/>
                    </a:prstClr>
                  </a:solidFill>
                </a:uFill>
                <a:latin typeface="Calibri"/>
                <a:ea typeface="Calibri"/>
                <a:cs typeface="Calibri"/>
              </a:rPr>
              <a:t>Votre communauté</a:t>
            </a:r>
          </a:p>
          <a:p>
            <a:pPr lvl="1"/>
            <a:endParaRPr lang="en-US" altLang="ja-JP" dirty="0">
              <a:solidFill>
                <a:schemeClr val="accent4">
                  <a:lumMod val="50000"/>
                </a:schemeClr>
              </a:solidFill>
              <a:latin typeface="Calibri"/>
              <a:ea typeface="ＭＳ Ｐゴシック"/>
              <a:cs typeface="Calibri"/>
            </a:endParaRPr>
          </a:p>
          <a:p>
            <a:endParaRPr lang="en-US" dirty="0"/>
          </a:p>
        </p:txBody>
      </p:sp>
    </p:spTree>
    <p:extLst>
      <p:ext uri="{BB962C8B-B14F-4D97-AF65-F5344CB8AC3E}">
        <p14:creationId xmlns:p14="http://schemas.microsoft.com/office/powerpoint/2010/main" val="4188394477"/>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10694-DAA4-47B3-8493-F7818B9F05A7}"/>
              </a:ext>
            </a:extLst>
          </p:cNvPr>
          <p:cNvSpPr>
            <a:spLocks noGrp="1"/>
          </p:cNvSpPr>
          <p:nvPr>
            <p:ph type="title"/>
          </p:nvPr>
        </p:nvSpPr>
        <p:spPr/>
        <p:txBody>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Définition : nettoyage de l’environnement</a:t>
            </a:r>
          </a:p>
        </p:txBody>
      </p:sp>
      <p:sp>
        <p:nvSpPr>
          <p:cNvPr id="4" name="Text Placeholder 2">
            <a:extLst>
              <a:ext uri="{FF2B5EF4-FFF2-40B4-BE49-F238E27FC236}">
                <a16:creationId xmlns:a16="http://schemas.microsoft.com/office/drawing/2014/main" id="{ACF3EEE2-AB21-4044-AD96-FB3B21DD1278}"/>
              </a:ext>
            </a:extLst>
          </p:cNvPr>
          <p:cNvSpPr txBox="1"/>
          <p:nvPr/>
        </p:nvSpPr>
        <p:spPr bwMode="auto">
          <a:xfrm>
            <a:off x="811427" y="1682966"/>
            <a:ext cx="10028369"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891" indent="-342891" algn="l" rtl="0" eaLnBrk="0" fontAlgn="base" hangingPunct="0">
              <a:spcBef>
                <a:spcPct val="20000"/>
              </a:spcBef>
              <a:spcAft>
                <a:spcPct val="0"/>
              </a:spcAft>
              <a:buClr>
                <a:srgbClr val="005DAA"/>
              </a:buClr>
              <a:buFont typeface="Wingdings" panose="05000000000000000000" pitchFamily="2" charset="2"/>
              <a:buChar char="§"/>
              <a:defRPr sz="2000" kern="1200">
                <a:solidFill>
                  <a:schemeClr val="accent4">
                    <a:lumMod val="75000"/>
                  </a:schemeClr>
                </a:solidFill>
                <a:latin typeface="Calibri" panose="020F0502020204030204" pitchFamily="34" charset="0"/>
                <a:ea typeface="+mn-ea"/>
                <a:cs typeface="+mn-cs"/>
              </a:defRPr>
            </a:lvl1pPr>
            <a:lvl2pPr marL="742932" indent="-285744" algn="l" rtl="0" eaLnBrk="0" fontAlgn="base" hangingPunct="0">
              <a:spcBef>
                <a:spcPct val="20000"/>
              </a:spcBef>
              <a:spcAft>
                <a:spcPct val="0"/>
              </a:spcAft>
              <a:buClr>
                <a:srgbClr val="532E63"/>
              </a:buClr>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2pPr>
            <a:lvl3pPr marL="1142971" indent="-228594" algn="l" rtl="0" eaLnBrk="0" fontAlgn="base" hangingPunct="0">
              <a:spcBef>
                <a:spcPct val="20000"/>
              </a:spcBef>
              <a:spcAft>
                <a:spcPct val="0"/>
              </a:spcAft>
              <a:buClr>
                <a:srgbClr val="9A3B26"/>
              </a:buClr>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3pPr>
            <a:lvl4pPr marL="1600160" indent="-228594" algn="l" rtl="0" eaLnBrk="0" fontAlgn="base" hangingPunct="0">
              <a:spcBef>
                <a:spcPct val="20000"/>
              </a:spcBef>
              <a:spcAft>
                <a:spcPct val="0"/>
              </a:spcAft>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4pPr>
            <a:lvl5pPr marL="2057349" indent="-228594" algn="l" rtl="0" eaLnBrk="0" fontAlgn="base" hangingPunct="0">
              <a:spcBef>
                <a:spcPct val="20000"/>
              </a:spcBef>
              <a:spcAft>
                <a:spcPct val="0"/>
              </a:spcAft>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800" b="0" i="0" u="none" strike="noStrike" cap="none" baseline="0">
                <a:solidFill>
                  <a:srgbClr val="000000"/>
                </a:solidFill>
                <a:effectLst/>
                <a:uFill>
                  <a:solidFill>
                    <a:prstClr val="black">
                      <a:alpha val="0"/>
                    </a:prstClr>
                  </a:solidFill>
                </a:uFill>
                <a:latin typeface="Calibri"/>
                <a:ea typeface="Calibri"/>
                <a:cs typeface="Calibri"/>
              </a:rPr>
              <a:t>Le nettoyage environnemental est le terme général pour </a:t>
            </a:r>
            <a:r>
              <a:rPr lang="fr-FR" sz="2800" b="1" i="0" u="none" strike="noStrike" cap="none" baseline="0">
                <a:solidFill>
                  <a:srgbClr val="000000"/>
                </a:solidFill>
                <a:effectLst/>
                <a:uFill>
                  <a:solidFill>
                    <a:prstClr val="black">
                      <a:alpha val="0"/>
                    </a:prstClr>
                  </a:solidFill>
                </a:uFill>
                <a:latin typeface="Calibri"/>
                <a:ea typeface="Calibri"/>
                <a:cs typeface="Calibri"/>
              </a:rPr>
              <a:t>nettoyer et désinfecter l’environnement des soins aux patients.</a:t>
            </a:r>
            <a:endParaRPr lang="en-US">
              <a:solidFill>
                <a:srgbClr val="000000"/>
              </a:solidFill>
            </a:endParaRPr>
          </a:p>
          <a:p>
            <a:pPr marL="0" indent="0">
              <a:buNone/>
            </a:pPr>
            <a:endParaRPr lang="en-US" altLang="ja-JP" sz="2400" b="1">
              <a:solidFill>
                <a:schemeClr val="accent6">
                  <a:lumMod val="75000"/>
                  <a:lumOff val="25000"/>
                </a:schemeClr>
              </a:solidFill>
              <a:latin typeface="Calibri"/>
              <a:ea typeface="ＭＳ Ｐゴシック"/>
              <a:cs typeface="Calibri"/>
            </a:endParaRPr>
          </a:p>
          <a:p>
            <a:endParaRPr lang="en-US" altLang="ja-JP">
              <a:solidFill>
                <a:schemeClr val="accent4">
                  <a:lumMod val="50000"/>
                </a:schemeClr>
              </a:solidFill>
              <a:latin typeface="Calibri"/>
              <a:ea typeface="ＭＳ Ｐゴシック"/>
              <a:cs typeface="Calibri"/>
            </a:endParaRPr>
          </a:p>
        </p:txBody>
      </p:sp>
      <p:sp>
        <p:nvSpPr>
          <p:cNvPr id="3" name="TextBox 2">
            <a:extLst>
              <a:ext uri="{FF2B5EF4-FFF2-40B4-BE49-F238E27FC236}">
                <a16:creationId xmlns:a16="http://schemas.microsoft.com/office/drawing/2014/main" id="{D25D89A6-3A1B-DDE7-4D8E-62579D0153BC}"/>
              </a:ext>
            </a:extLst>
          </p:cNvPr>
          <p:cNvSpPr txBox="1"/>
          <p:nvPr/>
        </p:nvSpPr>
        <p:spPr>
          <a:xfrm>
            <a:off x="609600" y="3008677"/>
            <a:ext cx="9648305" cy="2026920"/>
          </a:xfrm>
          <a:prstGeom prst="rect">
            <a:avLst/>
          </a:prstGeom>
          <a:noFill/>
        </p:spPr>
        <p:txBody>
          <a:bodyPr wrap="square" lIns="91440" tIns="45720" rIns="91440" bIns="45720" rtlCol="0" anchor="t">
            <a:spAutoFit/>
          </a:bodyPr>
          <a:lstStyle/>
          <a:p>
            <a:pPr marL="342265" indent="-342265">
              <a:spcBef>
                <a:spcPts val="1800"/>
              </a:spcBef>
              <a:buClr>
                <a:schemeClr val="accent2">
                  <a:lumMod val="60000"/>
                  <a:lumOff val="40000"/>
                </a:schemeClr>
              </a:buClr>
              <a:buFont typeface="Arial" panose="020B0604020202020204" pitchFamily="34" charset="0"/>
              <a:buChar char="•"/>
            </a:pPr>
            <a:r>
              <a:rPr lang="fr-FR" sz="2800" b="1" i="0" u="none" strike="noStrike" cap="none" baseline="0">
                <a:solidFill>
                  <a:srgbClr val="0B40A5"/>
                </a:solidFill>
                <a:effectLst/>
                <a:uFill>
                  <a:solidFill>
                    <a:prstClr val="black">
                      <a:alpha val="0"/>
                    </a:prstClr>
                  </a:solidFill>
                </a:uFill>
                <a:latin typeface="Calibri"/>
                <a:ea typeface="Calibri"/>
                <a:cs typeface="Calibri"/>
              </a:rPr>
              <a:t>Nettoyage</a:t>
            </a:r>
            <a:r>
              <a:rPr lang="fr-FR" sz="2800" b="1" i="0" u="none" strike="noStrike" cap="none" baseline="0">
                <a:solidFill>
                  <a:srgbClr val="0F56DC"/>
                </a:solidFill>
                <a:effectLst/>
                <a:uFill>
                  <a:solidFill>
                    <a:prstClr val="black">
                      <a:alpha val="0"/>
                    </a:prstClr>
                  </a:solidFill>
                </a:uFill>
                <a:latin typeface="Calibri"/>
                <a:ea typeface="Calibri"/>
                <a:cs typeface="Calibri"/>
              </a:rPr>
              <a:t> : </a:t>
            </a:r>
            <a:r>
              <a:rPr lang="fr-FR" sz="2800" b="0" i="0" u="none" strike="noStrike" cap="none" baseline="0">
                <a:solidFill>
                  <a:srgbClr val="000000"/>
                </a:solidFill>
                <a:effectLst/>
                <a:uFill>
                  <a:solidFill>
                    <a:prstClr val="black">
                      <a:alpha val="0"/>
                    </a:prstClr>
                  </a:solidFill>
                </a:uFill>
                <a:latin typeface="Calibri"/>
                <a:ea typeface="Calibri"/>
                <a:cs typeface="Calibri"/>
              </a:rPr>
              <a:t>élimine la saleté et certains germes et s’effectue avec du savon et de l’eau</a:t>
            </a:r>
            <a:endParaRPr lang="en-US" sz="2800">
              <a:solidFill>
                <a:srgbClr val="000000"/>
              </a:solidFill>
              <a:latin typeface="Calibri"/>
              <a:cs typeface="Calibri"/>
            </a:endParaRPr>
          </a:p>
          <a:p>
            <a:pPr marL="342265" indent="-342265">
              <a:spcBef>
                <a:spcPts val="1800"/>
              </a:spcBef>
              <a:buClr>
                <a:schemeClr val="accent2">
                  <a:lumMod val="60000"/>
                  <a:lumOff val="40000"/>
                </a:schemeClr>
              </a:buClr>
              <a:buFont typeface="Arial" panose="020B0604020202020204" pitchFamily="34" charset="0"/>
              <a:buChar char="•"/>
            </a:pPr>
            <a:r>
              <a:rPr lang="fr-FR" sz="2800" b="1" i="0" u="none" strike="noStrike" cap="none" baseline="0">
                <a:solidFill>
                  <a:srgbClr val="0B40A5"/>
                </a:solidFill>
                <a:effectLst/>
                <a:uFill>
                  <a:solidFill>
                    <a:prstClr val="black">
                      <a:alpha val="0"/>
                    </a:prstClr>
                  </a:solidFill>
                </a:uFill>
                <a:latin typeface="Calibri"/>
                <a:ea typeface="Calibri"/>
                <a:cs typeface="Calibri"/>
              </a:rPr>
              <a:t>Désinfection</a:t>
            </a:r>
            <a:r>
              <a:rPr lang="fr-FR" sz="2800" b="0" i="0" u="none" strike="noStrike" cap="none" baseline="0">
                <a:solidFill>
                  <a:srgbClr val="0F56DC"/>
                </a:solidFill>
                <a:effectLst/>
                <a:uFill>
                  <a:solidFill>
                    <a:prstClr val="black">
                      <a:alpha val="0"/>
                    </a:prstClr>
                  </a:solidFill>
                </a:uFill>
                <a:latin typeface="Calibri"/>
                <a:ea typeface="Calibri"/>
                <a:cs typeface="Calibri"/>
              </a:rPr>
              <a:t> : </a:t>
            </a:r>
            <a:r>
              <a:rPr lang="fr-FR" sz="2800" b="0" i="0" u="none" strike="noStrike" cap="none" baseline="0">
                <a:solidFill>
                  <a:srgbClr val="000000"/>
                </a:solidFill>
                <a:effectLst/>
                <a:uFill>
                  <a:solidFill>
                    <a:prstClr val="black">
                      <a:alpha val="0"/>
                    </a:prstClr>
                  </a:solidFill>
                </a:uFill>
                <a:latin typeface="Calibri"/>
                <a:ea typeface="Calibri"/>
                <a:cs typeface="Calibri"/>
              </a:rPr>
              <a:t>tue les germes à l’aide de produits chimiques, par exemple une solution chlorée à 0,5 %</a:t>
            </a:r>
            <a:endParaRPr lang="en-US" sz="2800">
              <a:solidFill>
                <a:srgbClr val="000000"/>
              </a:solidFill>
            </a:endParaRPr>
          </a:p>
        </p:txBody>
      </p:sp>
    </p:spTree>
    <p:extLst>
      <p:ext uri="{BB962C8B-B14F-4D97-AF65-F5344CB8AC3E}">
        <p14:creationId xmlns:p14="http://schemas.microsoft.com/office/powerpoint/2010/main" val="733933710"/>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1914D5-FDA9-4523-8464-DBA64F667971}"/>
              </a:ext>
            </a:extLst>
          </p:cNvPr>
          <p:cNvSpPr>
            <a:spLocks noGrp="1"/>
          </p:cNvSpPr>
          <p:nvPr>
            <p:ph type="title"/>
          </p:nvPr>
        </p:nvSpPr>
        <p:spPr>
          <a:xfrm>
            <a:off x="609600" y="274639"/>
            <a:ext cx="10972800" cy="895255"/>
          </a:xfrm>
        </p:spPr>
        <p:txBody>
          <a:bodyPr lIns="91440" tIns="45720" rIns="91440" bIns="45720" anchor="b" anchorCtr="0"/>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Principes du nettoyage de l’environnement</a:t>
            </a:r>
          </a:p>
        </p:txBody>
      </p:sp>
      <p:sp>
        <p:nvSpPr>
          <p:cNvPr id="3" name="Text Placeholder 2">
            <a:extLst>
              <a:ext uri="{FF2B5EF4-FFF2-40B4-BE49-F238E27FC236}">
                <a16:creationId xmlns:a16="http://schemas.microsoft.com/office/drawing/2014/main" id="{B22B8D61-B3C6-4405-BC0C-E9C6B8DFA985}"/>
              </a:ext>
            </a:extLst>
          </p:cNvPr>
          <p:cNvSpPr>
            <a:spLocks noGrp="1"/>
          </p:cNvSpPr>
          <p:nvPr>
            <p:ph type="body" sz="quarter" idx="10"/>
          </p:nvPr>
        </p:nvSpPr>
        <p:spPr>
          <a:xfrm>
            <a:off x="609600" y="1289859"/>
            <a:ext cx="11102788" cy="5138649"/>
          </a:xfrm>
        </p:spPr>
        <p:txBody>
          <a:bodyPr vert="horz" lIns="91440" tIns="45720" rIns="91440" bIns="45720" rtlCol="0" anchor="t">
            <a:normAutofit fontScale="92500"/>
          </a:bodyPr>
          <a:lstStyle/>
          <a:p>
            <a:pPr>
              <a:lnSpc>
                <a:spcPct val="100000"/>
              </a:lnSpc>
              <a:spcBef>
                <a:spcPts val="600"/>
              </a:spcBef>
              <a:spcAft>
                <a:spcPts val="600"/>
              </a:spcAft>
            </a:pPr>
            <a:r>
              <a:rPr lang="fr-FR" sz="2500" b="0" i="0" u="none" strike="noStrike" cap="none" baseline="0" dirty="0">
                <a:solidFill>
                  <a:srgbClr val="000000"/>
                </a:solidFill>
                <a:effectLst/>
                <a:uFill>
                  <a:solidFill>
                    <a:prstClr val="black">
                      <a:alpha val="0"/>
                    </a:prstClr>
                  </a:solidFill>
                </a:uFill>
                <a:latin typeface="Calibri"/>
                <a:ea typeface="Calibri"/>
                <a:cs typeface="Calibri"/>
              </a:rPr>
              <a:t>Toujours </a:t>
            </a:r>
            <a:r>
              <a:rPr lang="fr-FR" sz="2500" b="1" i="0" u="none" strike="noStrike" cap="none" baseline="0" dirty="0">
                <a:solidFill>
                  <a:srgbClr val="000000"/>
                </a:solidFill>
                <a:effectLst/>
                <a:uFill>
                  <a:solidFill>
                    <a:prstClr val="black">
                      <a:alpha val="0"/>
                    </a:prstClr>
                  </a:solidFill>
                </a:uFill>
                <a:latin typeface="Calibri"/>
                <a:ea typeface="Calibri"/>
                <a:cs typeface="Calibri"/>
              </a:rPr>
              <a:t>nettoyer </a:t>
            </a:r>
            <a:r>
              <a:rPr lang="fr-FR" sz="2500" b="1" i="1" u="none" strike="noStrike" cap="none" baseline="0" dirty="0">
                <a:solidFill>
                  <a:srgbClr val="000000"/>
                </a:solidFill>
                <a:effectLst/>
                <a:uFill>
                  <a:solidFill>
                    <a:prstClr val="black">
                      <a:alpha val="0"/>
                    </a:prstClr>
                  </a:solidFill>
                </a:uFill>
                <a:latin typeface="Calibri"/>
                <a:ea typeface="Calibri"/>
                <a:cs typeface="Calibri"/>
              </a:rPr>
              <a:t>avant</a:t>
            </a:r>
            <a:r>
              <a:rPr lang="fr-FR" sz="2500" b="1" i="0" u="none" strike="noStrike" cap="none" baseline="0" dirty="0">
                <a:solidFill>
                  <a:srgbClr val="000000"/>
                </a:solidFill>
                <a:effectLst/>
                <a:uFill>
                  <a:solidFill>
                    <a:prstClr val="black">
                      <a:alpha val="0"/>
                    </a:prstClr>
                  </a:solidFill>
                </a:uFill>
                <a:latin typeface="Calibri"/>
                <a:ea typeface="Calibri"/>
                <a:cs typeface="Calibri"/>
              </a:rPr>
              <a:t> de désinfecter</a:t>
            </a:r>
          </a:p>
          <a:p>
            <a:pPr lvl="1">
              <a:lnSpc>
                <a:spcPct val="100000"/>
              </a:lnSpc>
              <a:spcBef>
                <a:spcPts val="600"/>
              </a:spcBef>
              <a:spcAft>
                <a:spcPts val="600"/>
              </a:spcAft>
            </a:pPr>
            <a:r>
              <a:rPr lang="fr-FR" sz="2300" b="0" i="0" u="none" strike="noStrike" cap="none" baseline="0" dirty="0">
                <a:solidFill>
                  <a:srgbClr val="000000"/>
                </a:solidFill>
                <a:effectLst/>
                <a:uFill>
                  <a:solidFill>
                    <a:prstClr val="black">
                      <a:alpha val="0"/>
                    </a:prstClr>
                  </a:solidFill>
                </a:uFill>
                <a:latin typeface="Calibri"/>
                <a:ea typeface="Calibri"/>
                <a:cs typeface="Calibri"/>
              </a:rPr>
              <a:t>Les matières organiques laissées sur les surfaces diminuent l’efficacité des désinfectants</a:t>
            </a:r>
            <a:endParaRPr lang="en-US" sz="2500" dirty="0">
              <a:solidFill>
                <a:srgbClr val="000000"/>
              </a:solidFill>
              <a:latin typeface="Calibri"/>
              <a:cs typeface="Calibri"/>
            </a:endParaRPr>
          </a:p>
          <a:p>
            <a:pPr>
              <a:lnSpc>
                <a:spcPct val="100000"/>
              </a:lnSpc>
              <a:spcBef>
                <a:spcPts val="600"/>
              </a:spcBef>
              <a:spcAft>
                <a:spcPts val="600"/>
              </a:spcAft>
            </a:pPr>
            <a:r>
              <a:rPr lang="fr-FR" sz="2500" b="0" i="0" u="none" strike="noStrike" cap="none" baseline="0" dirty="0">
                <a:solidFill>
                  <a:srgbClr val="000000"/>
                </a:solidFill>
                <a:effectLst/>
                <a:uFill>
                  <a:solidFill>
                    <a:prstClr val="black">
                      <a:alpha val="0"/>
                    </a:prstClr>
                  </a:solidFill>
                </a:uFill>
                <a:latin typeface="Calibri"/>
                <a:ea typeface="Calibri"/>
                <a:cs typeface="Calibri"/>
              </a:rPr>
              <a:t>Progresser toujours </a:t>
            </a:r>
            <a:r>
              <a:rPr lang="fr-FR" sz="2500" b="1" i="0" u="none" strike="noStrike" cap="none" baseline="0" dirty="0">
                <a:solidFill>
                  <a:srgbClr val="000000"/>
                </a:solidFill>
                <a:effectLst/>
                <a:uFill>
                  <a:solidFill>
                    <a:prstClr val="black">
                      <a:alpha val="0"/>
                    </a:prstClr>
                  </a:solidFill>
                </a:uFill>
                <a:latin typeface="Calibri"/>
                <a:ea typeface="Calibri"/>
                <a:cs typeface="Calibri"/>
              </a:rPr>
              <a:t>de l’endroit le plus propre vers l’endroit le plus sale</a:t>
            </a:r>
          </a:p>
          <a:p>
            <a:pPr lvl="1">
              <a:lnSpc>
                <a:spcPct val="100000"/>
              </a:lnSpc>
              <a:spcBef>
                <a:spcPts val="600"/>
              </a:spcBef>
              <a:spcAft>
                <a:spcPts val="600"/>
              </a:spcAft>
            </a:pPr>
            <a:r>
              <a:rPr lang="fr-FR" sz="2300" b="0" i="0" u="none" strike="noStrike" cap="none" baseline="0" dirty="0">
                <a:solidFill>
                  <a:srgbClr val="000000"/>
                </a:solidFill>
                <a:effectLst/>
                <a:uFill>
                  <a:solidFill>
                    <a:prstClr val="black">
                      <a:alpha val="0"/>
                    </a:prstClr>
                  </a:solidFill>
                </a:uFill>
                <a:latin typeface="Calibri"/>
                <a:ea typeface="Calibri"/>
                <a:cs typeface="Calibri"/>
              </a:rPr>
              <a:t>La zone d’isolement doit toujours être nettoyée en dernier</a:t>
            </a:r>
          </a:p>
          <a:p>
            <a:pPr marL="342265" indent="-342265">
              <a:lnSpc>
                <a:spcPct val="100000"/>
              </a:lnSpc>
              <a:spcBef>
                <a:spcPts val="600"/>
              </a:spcBef>
              <a:spcAft>
                <a:spcPts val="600"/>
              </a:spcAft>
            </a:pPr>
            <a:r>
              <a:rPr lang="fr-FR" sz="2500" b="0" i="0" u="none" strike="noStrike" cap="none" baseline="0" dirty="0">
                <a:solidFill>
                  <a:srgbClr val="000000"/>
                </a:solidFill>
                <a:effectLst/>
                <a:uFill>
                  <a:solidFill>
                    <a:prstClr val="black">
                      <a:alpha val="0"/>
                    </a:prstClr>
                  </a:solidFill>
                </a:uFill>
                <a:latin typeface="Calibri"/>
                <a:ea typeface="Calibri"/>
                <a:cs typeface="Calibri"/>
              </a:rPr>
              <a:t>Nettoyez toujours </a:t>
            </a:r>
            <a:r>
              <a:rPr lang="fr-FR" sz="2500" b="1" i="0" u="none" strike="noStrike" cap="none" baseline="0" dirty="0">
                <a:solidFill>
                  <a:srgbClr val="000000"/>
                </a:solidFill>
                <a:effectLst/>
                <a:uFill>
                  <a:solidFill>
                    <a:prstClr val="black">
                      <a:alpha val="0"/>
                    </a:prstClr>
                  </a:solidFill>
                </a:uFill>
                <a:latin typeface="Calibri"/>
                <a:ea typeface="Calibri"/>
                <a:cs typeface="Calibri"/>
              </a:rPr>
              <a:t>de manière systématique (par exemple dans le sens des aiguilles d’une montre)</a:t>
            </a:r>
            <a:r>
              <a:rPr lang="fr-FR" sz="2500" b="0" i="0" u="none" strike="noStrike" cap="none" baseline="0" dirty="0">
                <a:solidFill>
                  <a:srgbClr val="000000"/>
                </a:solidFill>
                <a:effectLst/>
                <a:uFill>
                  <a:solidFill>
                    <a:prstClr val="black">
                      <a:alpha val="0"/>
                    </a:prstClr>
                  </a:solidFill>
                </a:uFill>
                <a:latin typeface="Calibri"/>
                <a:ea typeface="Calibri"/>
                <a:cs typeface="Calibri"/>
              </a:rPr>
              <a:t> afin d’éviter les zones manquantes </a:t>
            </a:r>
            <a:endParaRPr lang="en-US" sz="2700" dirty="0">
              <a:solidFill>
                <a:srgbClr val="000000"/>
              </a:solidFill>
              <a:latin typeface="Calibri"/>
              <a:cs typeface="Calibri"/>
            </a:endParaRPr>
          </a:p>
          <a:p>
            <a:pPr marL="342265" indent="-342265">
              <a:lnSpc>
                <a:spcPct val="100000"/>
              </a:lnSpc>
              <a:spcBef>
                <a:spcPts val="600"/>
              </a:spcBef>
              <a:spcAft>
                <a:spcPts val="600"/>
              </a:spcAft>
            </a:pPr>
            <a:r>
              <a:rPr lang="fr-FR" sz="2500" b="0" i="0" u="none" strike="noStrike" cap="none" baseline="0" dirty="0">
                <a:solidFill>
                  <a:srgbClr val="000000"/>
                </a:solidFill>
                <a:effectLst/>
                <a:uFill>
                  <a:solidFill>
                    <a:prstClr val="black">
                      <a:alpha val="0"/>
                    </a:prstClr>
                  </a:solidFill>
                </a:uFill>
                <a:latin typeface="Calibri"/>
                <a:ea typeface="Calibri"/>
                <a:cs typeface="Calibri"/>
              </a:rPr>
              <a:t>Veillez toujours à </a:t>
            </a:r>
            <a:r>
              <a:rPr lang="fr-FR" sz="2500" b="1" i="0" u="none" strike="noStrike" cap="none" baseline="0" dirty="0">
                <a:solidFill>
                  <a:srgbClr val="000000"/>
                </a:solidFill>
                <a:effectLst/>
                <a:uFill>
                  <a:solidFill>
                    <a:prstClr val="black">
                      <a:alpha val="0"/>
                    </a:prstClr>
                  </a:solidFill>
                </a:uFill>
                <a:latin typeface="Calibri"/>
                <a:ea typeface="Calibri"/>
                <a:cs typeface="Calibri"/>
              </a:rPr>
              <a:t>nettoyer et désinfecter le matériel de soins entre chaque patient</a:t>
            </a:r>
            <a:endParaRPr lang="en-US" sz="2700" dirty="0">
              <a:solidFill>
                <a:srgbClr val="000000"/>
              </a:solidFill>
              <a:latin typeface="Calibri"/>
              <a:cs typeface="Calibri"/>
            </a:endParaRPr>
          </a:p>
          <a:p>
            <a:pPr>
              <a:lnSpc>
                <a:spcPct val="100000"/>
              </a:lnSpc>
              <a:spcBef>
                <a:spcPts val="600"/>
              </a:spcBef>
              <a:spcAft>
                <a:spcPts val="600"/>
              </a:spcAft>
            </a:pPr>
            <a:r>
              <a:rPr lang="fr-FR" sz="2500" b="0" i="0" u="none" strike="noStrike" cap="none" baseline="0" dirty="0">
                <a:solidFill>
                  <a:srgbClr val="000000"/>
                </a:solidFill>
                <a:effectLst/>
                <a:uFill>
                  <a:solidFill>
                    <a:prstClr val="black">
                      <a:alpha val="0"/>
                    </a:prstClr>
                  </a:solidFill>
                </a:uFill>
                <a:latin typeface="Calibri"/>
                <a:ea typeface="Calibri"/>
                <a:cs typeface="Calibri"/>
              </a:rPr>
              <a:t>Dans la mesure du possible, </a:t>
            </a:r>
            <a:r>
              <a:rPr lang="fr-FR" sz="2500" b="1" i="0" u="none" strike="noStrike" cap="none" baseline="0" dirty="0">
                <a:solidFill>
                  <a:srgbClr val="000000"/>
                </a:solidFill>
                <a:effectLst/>
                <a:uFill>
                  <a:solidFill>
                    <a:prstClr val="black">
                      <a:alpha val="0"/>
                    </a:prstClr>
                  </a:solidFill>
                </a:uFill>
                <a:latin typeface="Calibri"/>
                <a:ea typeface="Calibri"/>
                <a:cs typeface="Calibri"/>
              </a:rPr>
              <a:t>réservez les produits de nettoyage</a:t>
            </a:r>
            <a:r>
              <a:rPr lang="fr-FR" sz="2500" b="0" i="0" u="none" strike="noStrike" cap="none" baseline="0" dirty="0">
                <a:solidFill>
                  <a:srgbClr val="000000"/>
                </a:solidFill>
                <a:effectLst/>
                <a:uFill>
                  <a:solidFill>
                    <a:prstClr val="black">
                      <a:alpha val="0"/>
                    </a:prstClr>
                  </a:solidFill>
                </a:uFill>
                <a:latin typeface="Calibri"/>
                <a:ea typeface="Calibri"/>
                <a:cs typeface="Calibri"/>
              </a:rPr>
              <a:t> aux zones à plus haut risque (par exemple salle d’accouchement, salle d’opération)</a:t>
            </a:r>
          </a:p>
          <a:p>
            <a:pPr lvl="1">
              <a:lnSpc>
                <a:spcPct val="100000"/>
              </a:lnSpc>
              <a:spcBef>
                <a:spcPts val="600"/>
              </a:spcBef>
              <a:spcAft>
                <a:spcPts val="600"/>
              </a:spcAft>
            </a:pPr>
            <a:r>
              <a:rPr lang="fr-FR" sz="2300" b="1" i="0" u="none" strike="noStrike" cap="none" baseline="0" dirty="0">
                <a:solidFill>
                  <a:srgbClr val="000000"/>
                </a:solidFill>
                <a:effectLst/>
                <a:uFill>
                  <a:solidFill>
                    <a:prstClr val="black">
                      <a:alpha val="0"/>
                    </a:prstClr>
                  </a:solidFill>
                </a:uFill>
                <a:latin typeface="Calibri"/>
                <a:ea typeface="Calibri"/>
                <a:cs typeface="Calibri"/>
              </a:rPr>
              <a:t>Toujours réserver les produits de nettoyage aux </a:t>
            </a:r>
            <a:r>
              <a:rPr lang="fr-FR" sz="2300" b="1" dirty="0">
                <a:solidFill>
                  <a:srgbClr val="000000"/>
                </a:solidFill>
                <a:uFill>
                  <a:solidFill>
                    <a:prstClr val="black">
                      <a:alpha val="0"/>
                    </a:prstClr>
                  </a:solidFill>
                </a:uFill>
                <a:latin typeface="Calibri"/>
                <a:ea typeface="Calibri"/>
                <a:cs typeface="Calibri"/>
              </a:rPr>
              <a:t>zones d’isolement d’Ebola ou de Marburg</a:t>
            </a:r>
          </a:p>
        </p:txBody>
      </p:sp>
    </p:spTree>
    <p:extLst>
      <p:ext uri="{BB962C8B-B14F-4D97-AF65-F5344CB8AC3E}">
        <p14:creationId xmlns:p14="http://schemas.microsoft.com/office/powerpoint/2010/main" val="3639334396"/>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417BC-821E-4DC5-86C9-1C2F4CE5C29F}"/>
              </a:ext>
            </a:extLst>
          </p:cNvPr>
          <p:cNvSpPr>
            <a:spLocks noGrp="1"/>
          </p:cNvSpPr>
          <p:nvPr>
            <p:ph type="title"/>
          </p:nvPr>
        </p:nvSpPr>
        <p:spPr>
          <a:xfrm>
            <a:off x="594850" y="509977"/>
            <a:ext cx="11371729" cy="848292"/>
          </a:xfrm>
        </p:spPr>
        <p:txBody>
          <a:bodyPr lIns="91440" tIns="45720" rIns="91440" bIns="45720" anchor="b" anchorCtr="0"/>
          <a:lstStyle/>
          <a:p>
            <a:r>
              <a:rPr lang="fr-FR" sz="4000" b="1" i="0" u="none" strike="noStrike" cap="none" baseline="0" dirty="0">
                <a:solidFill>
                  <a:srgbClr val="0B40A5"/>
                </a:solidFill>
                <a:effectLst/>
                <a:uFill>
                  <a:solidFill>
                    <a:prstClr val="black">
                      <a:alpha val="0"/>
                    </a:prstClr>
                  </a:solidFill>
                </a:uFill>
                <a:latin typeface="Calibri Light"/>
                <a:ea typeface="Calibri Light"/>
                <a:cs typeface="Calibri Light"/>
              </a:rPr>
              <a:t>EPI pour le nettoyage de l’environnement dans le cadre d’Ebola ou de Marburg</a:t>
            </a:r>
            <a:endParaRPr lang="en-US" sz="4000" dirty="0">
              <a:solidFill>
                <a:schemeClr val="accent5">
                  <a:lumMod val="75000"/>
                </a:schemeClr>
              </a:solidFill>
              <a:latin typeface="Calibri Light" panose="020F0302020204030204" pitchFamily="34" charset="0"/>
              <a:cs typeface="Calibri Light" panose="020F0302020204030204" pitchFamily="34" charset="0"/>
            </a:endParaRPr>
          </a:p>
        </p:txBody>
      </p:sp>
      <p:pic>
        <p:nvPicPr>
          <p:cNvPr id="5" name="Picture 4" descr="Image d’une personne portant un EPI complet pour le nettoyage environnemental dans le contexte de la maladie à virus Marburg, comprenant une coiffe, des lunettes de protection, un masque, une blouse, un tablier, des gants en caoutchouc et des bottes en caoutchouc.">
            <a:extLst>
              <a:ext uri="{FF2B5EF4-FFF2-40B4-BE49-F238E27FC236}">
                <a16:creationId xmlns:a16="http://schemas.microsoft.com/office/drawing/2014/main" id="{FAB45A3C-6835-4013-9489-0BC8C496E01B}"/>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l="24009" t="3864" r="21070" b="2885"/>
          <a:stretch>
            <a:fillRect/>
          </a:stretch>
        </p:blipFill>
        <p:spPr bwMode="auto">
          <a:xfrm>
            <a:off x="1491289" y="1622042"/>
            <a:ext cx="1961805" cy="4301835"/>
          </a:xfrm>
          <a:prstGeom prst="rect">
            <a:avLst/>
          </a:prstGeom>
          <a:noFill/>
          <a:ln w="25400">
            <a:noFill/>
          </a:ln>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9BCFAE9A-4C06-483D-9935-DD2C91BB44D8}"/>
              </a:ext>
            </a:extLst>
          </p:cNvPr>
          <p:cNvSpPr>
            <a:spLocks noGrp="1"/>
          </p:cNvSpPr>
          <p:nvPr>
            <p:ph type="body" sz="quarter" idx="10"/>
          </p:nvPr>
        </p:nvSpPr>
        <p:spPr>
          <a:xfrm>
            <a:off x="4271554" y="991170"/>
            <a:ext cx="7156161" cy="4378709"/>
          </a:xfrm>
        </p:spPr>
        <p:txBody>
          <a:bodyPr/>
          <a:lstStyle/>
          <a:p>
            <a:r>
              <a:rPr lang="fr-FR" sz="2400" b="0" i="0" u="none" strike="noStrike" cap="none" baseline="0" dirty="0">
                <a:solidFill>
                  <a:srgbClr val="000000"/>
                </a:solidFill>
                <a:effectLst/>
                <a:uFill>
                  <a:solidFill>
                    <a:prstClr val="black">
                      <a:alpha val="0"/>
                    </a:prstClr>
                  </a:solidFill>
                </a:uFill>
                <a:latin typeface="Calibri"/>
                <a:ea typeface="Calibri"/>
                <a:cs typeface="Calibri"/>
              </a:rPr>
              <a:t>Gants internes (pour aider à retirer l’EPI)</a:t>
            </a:r>
          </a:p>
          <a:p>
            <a:r>
              <a:rPr lang="fr-FR" sz="2400" b="0" i="0" u="none" strike="noStrike" cap="none" baseline="0" dirty="0">
                <a:solidFill>
                  <a:srgbClr val="000000"/>
                </a:solidFill>
                <a:effectLst/>
                <a:uFill>
                  <a:solidFill>
                    <a:prstClr val="black">
                      <a:alpha val="0"/>
                    </a:prstClr>
                  </a:solidFill>
                </a:uFill>
                <a:latin typeface="Calibri"/>
                <a:ea typeface="Calibri"/>
                <a:cs typeface="Calibri"/>
              </a:rPr>
              <a:t>Gants externes (gants en caoutchouc épais en raison de l’utilisation de produits chimiques lors du nettoyage et de la désinfection)</a:t>
            </a:r>
          </a:p>
          <a:p>
            <a:r>
              <a:rPr lang="fr-FR" sz="2400" b="0" i="0" u="none" strike="noStrike" cap="none" baseline="0" dirty="0">
                <a:solidFill>
                  <a:srgbClr val="000000"/>
                </a:solidFill>
                <a:effectLst/>
                <a:uFill>
                  <a:solidFill>
                    <a:prstClr val="black">
                      <a:alpha val="0"/>
                    </a:prstClr>
                  </a:solidFill>
                </a:uFill>
                <a:latin typeface="Calibri"/>
                <a:ea typeface="Calibri"/>
                <a:cs typeface="Calibri"/>
              </a:rPr>
              <a:t>Combinaison ou blouse</a:t>
            </a:r>
          </a:p>
          <a:p>
            <a:r>
              <a:rPr lang="fr-FR" sz="2400" b="0" i="0" u="none" strike="noStrike" cap="none" baseline="0" dirty="0">
                <a:solidFill>
                  <a:srgbClr val="000000"/>
                </a:solidFill>
                <a:effectLst/>
                <a:uFill>
                  <a:solidFill>
                    <a:prstClr val="black">
                      <a:alpha val="0"/>
                    </a:prstClr>
                  </a:solidFill>
                </a:uFill>
                <a:latin typeface="Calibri"/>
                <a:ea typeface="Calibri"/>
                <a:cs typeface="Calibri"/>
              </a:rPr>
              <a:t>Tablier</a:t>
            </a:r>
          </a:p>
          <a:p>
            <a:r>
              <a:rPr lang="fr-FR" sz="2400" b="0" i="0" u="none" strike="noStrike" cap="none" baseline="0" dirty="0">
                <a:solidFill>
                  <a:srgbClr val="000000"/>
                </a:solidFill>
                <a:effectLst/>
                <a:uFill>
                  <a:solidFill>
                    <a:prstClr val="black">
                      <a:alpha val="0"/>
                    </a:prstClr>
                  </a:solidFill>
                </a:uFill>
                <a:latin typeface="Calibri"/>
                <a:ea typeface="Calibri"/>
                <a:cs typeface="Calibri"/>
              </a:rPr>
              <a:t>Protection des muqueuses (*masque facial + écran facial) OU (*masque facial + lunettes de protection)</a:t>
            </a:r>
          </a:p>
          <a:p>
            <a:r>
              <a:rPr lang="fr-FR" sz="2400" b="0" i="0" u="none" strike="noStrike" cap="none" baseline="0" dirty="0">
                <a:solidFill>
                  <a:srgbClr val="000000"/>
                </a:solidFill>
                <a:effectLst/>
                <a:uFill>
                  <a:solidFill>
                    <a:prstClr val="black">
                      <a:alpha val="0"/>
                    </a:prstClr>
                  </a:solidFill>
                </a:uFill>
                <a:latin typeface="Calibri"/>
                <a:ea typeface="Calibri"/>
                <a:cs typeface="Calibri"/>
              </a:rPr>
              <a:t>Bottes en caoutchouc (ou couvre-chaussures)</a:t>
            </a:r>
          </a:p>
          <a:p>
            <a:r>
              <a:rPr lang="fr-FR" sz="2400" b="0" i="0" u="none" strike="noStrike" cap="none" baseline="0" dirty="0">
                <a:solidFill>
                  <a:srgbClr val="000000"/>
                </a:solidFill>
                <a:effectLst/>
                <a:uFill>
                  <a:solidFill>
                    <a:prstClr val="black">
                      <a:alpha val="0"/>
                    </a:prstClr>
                  </a:solidFill>
                </a:uFill>
                <a:latin typeface="Calibri"/>
                <a:ea typeface="Calibri"/>
                <a:cs typeface="Calibri"/>
              </a:rPr>
              <a:t>Protection pour la tête</a:t>
            </a:r>
          </a:p>
        </p:txBody>
      </p:sp>
      <p:sp>
        <p:nvSpPr>
          <p:cNvPr id="3" name="TextBox 2">
            <a:extLst>
              <a:ext uri="{FF2B5EF4-FFF2-40B4-BE49-F238E27FC236}">
                <a16:creationId xmlns:a16="http://schemas.microsoft.com/office/drawing/2014/main" id="{FBA05143-2492-CB91-B268-C2495120221D}"/>
              </a:ext>
            </a:extLst>
          </p:cNvPr>
          <p:cNvSpPr txBox="1"/>
          <p:nvPr/>
        </p:nvSpPr>
        <p:spPr>
          <a:xfrm>
            <a:off x="4331568" y="5207597"/>
            <a:ext cx="7422897" cy="1432560"/>
          </a:xfrm>
          <a:prstGeom prst="rect">
            <a:avLst/>
          </a:prstGeom>
          <a:noFill/>
          <a:ln>
            <a:solidFill>
              <a:schemeClr val="accent5">
                <a:lumMod val="75000"/>
              </a:schemeClr>
            </a:solidFill>
          </a:ln>
        </p:spPr>
        <p:txBody>
          <a:bodyPr wrap="square" rtlCol="0">
            <a:spAutoFit/>
          </a:bodyPr>
          <a:lstStyle/>
          <a:p>
            <a:r>
              <a:rPr lang="fr-FR" sz="2200" b="0" i="0" u="none" strike="noStrike" cap="none" baseline="0" dirty="0">
                <a:solidFill>
                  <a:srgbClr val="0B40A5"/>
                </a:solidFill>
                <a:effectLst/>
                <a:uFill>
                  <a:solidFill>
                    <a:prstClr val="black">
                      <a:alpha val="0"/>
                    </a:prstClr>
                  </a:solidFill>
                </a:uFill>
                <a:latin typeface="Calibri"/>
                <a:ea typeface="Calibri"/>
                <a:cs typeface="Calibri"/>
              </a:rPr>
              <a:t>*Le respirateur peut être porté à la place du masque facial (la structure du respirateur l’empêche de s’affaisser lorsqu’il est imbibé de sueur ; il peut être préféré dans les climats chauds et humides)</a:t>
            </a:r>
          </a:p>
        </p:txBody>
      </p:sp>
    </p:spTree>
    <p:extLst>
      <p:ext uri="{BB962C8B-B14F-4D97-AF65-F5344CB8AC3E}">
        <p14:creationId xmlns:p14="http://schemas.microsoft.com/office/powerpoint/2010/main" val="1432544840"/>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AS_OS" val="Unix 3.10.0.1160"/>
  <p:tag name="AS_RELEASE_DATE" val="2024.03.31"/>
  <p:tag name="AS_TITLE" val="Aspose.Slides for Java"/>
  <p:tag name="AS_VERSION" val="24.3"/>
</p:tagLst>
</file>

<file path=ppt/theme/theme1.xml><?xml version="1.0" encoding="utf-8"?>
<a:theme xmlns:a="http://schemas.openxmlformats.org/drawingml/2006/main" name="DHQP_ATSDR Combined">
  <a:themeElements>
    <a:clrScheme name="Custom 1">
      <a:dk1>
        <a:srgbClr val="0F56DC"/>
      </a:dk1>
      <a:lt1>
        <a:srgbClr val="FFC000"/>
      </a:lt1>
      <a:dk2>
        <a:srgbClr val="FFFFFF"/>
      </a:dk2>
      <a:lt2>
        <a:srgbClr val="FFFFFF"/>
      </a:lt2>
      <a:accent1>
        <a:srgbClr val="008080"/>
      </a:accent1>
      <a:accent2>
        <a:srgbClr val="993300"/>
      </a:accent2>
      <a:accent3>
        <a:srgbClr val="CCCC00"/>
      </a:accent3>
      <a:accent4>
        <a:srgbClr val="7F7F7F"/>
      </a:accent4>
      <a:accent5>
        <a:srgbClr val="0F56DC"/>
      </a:accent5>
      <a:accent6>
        <a:srgbClr val="002060"/>
      </a:accent6>
      <a:hlink>
        <a:srgbClr val="0F56DC"/>
      </a:hlink>
      <a:folHlink>
        <a:srgbClr val="3077FF"/>
      </a:folHlink>
    </a:clrScheme>
    <a:fontScheme name="CDC Myriad Web Pro">
      <a:majorFont>
        <a:latin typeface="Myriad Web Pro"/>
        <a:ea typeface="Myriad Web Pro"/>
        <a:cs typeface="Arial"/>
      </a:majorFont>
      <a:minorFont>
        <a:latin typeface="Myriad Web Pro"/>
        <a:ea typeface="Myriad Web Pro"/>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rgbClr val="000000"/>
            </a:solidFill>
            <a:latin typeface="Calibri" panose="020F0502020204030204" pitchFamily="34" charset="0"/>
          </a:defRPr>
        </a:defPPr>
      </a:lstStyle>
    </a:txDef>
  </a:objectDefaults>
  <a:extraClrSchemeLst/>
  <a:extLst>
    <a:ext uri="{05A4C25C-085E-4340-85A3-A5531E510DB2}">
      <thm15:themeFamily xmlns:thm15="http://schemas.microsoft.com/office/thememl/2012/main" name="DHQP_ATSDR Combined" id="{5FAE2803-7B31-4CF6-98E6-2CF9EC8D6EDD}" vid="{918626BD-6491-46D0-9E71-8DA95D31AA0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0d643e6b-beed-4993-859b-c9c3c7fee416" xsi:nil="true"/>
    <SharedWithUsers xmlns="0d643e6b-beed-4993-859b-c9c3c7fee416">
      <UserInfo>
        <DisplayName/>
        <AccountId xsi:nil="true"/>
        <AccountType/>
      </UserInfo>
    </SharedWithUsers>
    <lcf76f155ced4ddcb4097134ff3c332f xmlns="d9557b21-3a07-4829-8c5e-3740791e0e98">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1F1D77B3D37B44DAC62FD0B407B00D1" ma:contentTypeVersion="10" ma:contentTypeDescription="Create a new document." ma:contentTypeScope="" ma:versionID="1c0c4ebe4f732285ca0cd1d8e5b261a8">
  <xsd:schema xmlns:xsd="http://www.w3.org/2001/XMLSchema" xmlns:xs="http://www.w3.org/2001/XMLSchema" xmlns:p="http://schemas.microsoft.com/office/2006/metadata/properties" xmlns:ns2="d9557b21-3a07-4829-8c5e-3740791e0e98" xmlns:ns3="0d643e6b-beed-4993-859b-c9c3c7fee416" targetNamespace="http://schemas.microsoft.com/office/2006/metadata/properties" ma:root="true" ma:fieldsID="5bacc5ebcd8950f2c00c7bc92bdee1a0" ns2:_="" ns3:_="">
    <xsd:import namespace="d9557b21-3a07-4829-8c5e-3740791e0e98"/>
    <xsd:import namespace="0d643e6b-beed-4993-859b-c9c3c7fee416"/>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557b21-3a07-4829-8c5e-3740791e0e9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9353dbe8-8260-4ccf-8219-3d2995e6fa15"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d643e6b-beed-4993-859b-c9c3c7fee416"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37e58c4d-a607-4661-a0cd-90ece2dfccfe}" ma:internalName="TaxCatchAll" ma:showField="CatchAllData" ma:web="0d643e6b-beed-4993-859b-c9c3c7fee416">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2B2C17B-5F76-4F17-9691-A81C9EF5AA5B}">
  <ds:schemaRefs>
    <ds:schemaRef ds:uri="http://schemas.microsoft.com/sharepoint/v3/contenttype/forms"/>
  </ds:schemaRefs>
</ds:datastoreItem>
</file>

<file path=customXml/itemProps2.xml><?xml version="1.0" encoding="utf-8"?>
<ds:datastoreItem xmlns:ds="http://schemas.openxmlformats.org/officeDocument/2006/customXml" ds:itemID="{3B394883-58CE-4E0A-BB18-77363F5A9159}">
  <ds:schemaRefs>
    <ds:schemaRef ds:uri="http://purl.org/dc/terms/"/>
    <ds:schemaRef ds:uri="http://schemas.openxmlformats.org/package/2006/metadata/core-properties"/>
    <ds:schemaRef ds:uri="http://schemas.microsoft.com/office/2006/metadata/properties"/>
    <ds:schemaRef ds:uri="http://schemas.microsoft.com/office/2006/documentManagement/types"/>
    <ds:schemaRef ds:uri="http://purl.org/dc/dcmitype/"/>
    <ds:schemaRef ds:uri="http://schemas.microsoft.com/office/infopath/2007/PartnerControls"/>
    <ds:schemaRef ds:uri="0d643e6b-beed-4993-859b-c9c3c7fee416"/>
    <ds:schemaRef ds:uri="d9557b21-3a07-4829-8c5e-3740791e0e98"/>
    <ds:schemaRef ds:uri="http://www.w3.org/XML/1998/namespace"/>
    <ds:schemaRef ds:uri="http://purl.org/dc/elements/1.1/"/>
  </ds:schemaRefs>
</ds:datastoreItem>
</file>

<file path=customXml/itemProps3.xml><?xml version="1.0" encoding="utf-8"?>
<ds:datastoreItem xmlns:ds="http://schemas.openxmlformats.org/officeDocument/2006/customXml" ds:itemID="{3BB0594C-10DD-46B8-A7C6-A00050A1F109}">
  <ds:schemaRefs>
    <ds:schemaRef ds:uri="0d643e6b-beed-4993-859b-c9c3c7fee416"/>
    <ds:schemaRef ds:uri="d9557b21-3a07-4829-8c5e-3740791e0e9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119</TotalTime>
  <Words>5451</Words>
  <Application>Microsoft Office PowerPoint</Application>
  <PresentationFormat>Widescreen</PresentationFormat>
  <Paragraphs>445</Paragraphs>
  <Slides>25</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Calibri Light</vt:lpstr>
      <vt:lpstr>Myriad Web Pro</vt:lpstr>
      <vt:lpstr>Wingdings</vt:lpstr>
      <vt:lpstr>DHQP_ATSDR Combined</vt:lpstr>
      <vt:lpstr>Prévention et contrôle des infections (PCI) pour la maladie à virus Ebola ou la maladie à virus de Marburg :  nettoyage de l’environnement et gestion des déchets pour les professionnels de santé</vt:lpstr>
      <vt:lpstr>Objectifs d’apprentissage</vt:lpstr>
      <vt:lpstr>Quelle est la bonne réponse ? </vt:lpstr>
      <vt:lpstr>Réponse: </vt:lpstr>
      <vt:lpstr>Nettoyage de l’environnement : un aperçu</vt:lpstr>
      <vt:lpstr>Pourquoi nettoyer l’environnement ?</vt:lpstr>
      <vt:lpstr>Définition : nettoyage de l’environnement</vt:lpstr>
      <vt:lpstr>Principes du nettoyage de l’environnement</vt:lpstr>
      <vt:lpstr>EPI pour le nettoyage de l’environnement dans le cadre d’Ebola ou de Marburg</vt:lpstr>
      <vt:lpstr>Comment nettoyer un déversement de fluides corporels ?</vt:lpstr>
      <vt:lpstr>Utilisation d’une solution chlorée</vt:lpstr>
      <vt:lpstr>Le chlore : un mot sur la prudence</vt:lpstr>
      <vt:lpstr>Gestion des déchets</vt:lpstr>
      <vt:lpstr>La gestion des déchets comprend :</vt:lpstr>
      <vt:lpstr>Pourquoi la gestion des déchets ?</vt:lpstr>
      <vt:lpstr>Tri des déchets</vt:lpstr>
      <vt:lpstr>Tri des déchets (1)</vt:lpstr>
      <vt:lpstr>Tri des déchets (2)</vt:lpstr>
      <vt:lpstr>Tri des déchets (3)</vt:lpstr>
      <vt:lpstr>Tri des déchets (4)</vt:lpstr>
      <vt:lpstr>Collecte et transport des déchets</vt:lpstr>
      <vt:lpstr>Élimination des déchets</vt:lpstr>
      <vt:lpstr>Réflexion</vt:lpstr>
      <vt:lpstr>Points importants à retenir</vt:lpstr>
      <vt:lpstr>Merci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Cleaning and Disinfection</dc:title>
  <dc:creator>Ponder, Marilyn (CDC/DDID/NCEZID/DHQP) (CTR)</dc:creator>
  <cp:lastModifiedBy>Aitor Balado</cp:lastModifiedBy>
  <cp:revision>14</cp:revision>
  <dcterms:created xsi:type="dcterms:W3CDTF">2022-11-21T18:02:43Z</dcterms:created>
  <dcterms:modified xsi:type="dcterms:W3CDTF">2026-07-31T14:58:34Z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ExtendedDescription">
    <vt:lpwstr/>
  </property>
  <property fmtid="{D5CDD505-2E9C-101B-9397-08002B2CF9AE}" pid="3" name="ComplianceAssetId">
    <vt:lpwstr/>
  </property>
  <property fmtid="{D5CDD505-2E9C-101B-9397-08002B2CF9AE}" pid="4" name="ContentTypeId">
    <vt:lpwstr>0x010100C1F1D77B3D37B44DAC62FD0B407B00D1</vt:lpwstr>
  </property>
  <property fmtid="{D5CDD505-2E9C-101B-9397-08002B2CF9AE}" pid="5" name="MediaServiceImageTags">
    <vt:lpwstr/>
  </property>
  <property fmtid="{D5CDD505-2E9C-101B-9397-08002B2CF9AE}" pid="6" name="MSIP_Label_7b94a7b8-f06c-4dfe-bdcc-9b548fd58c31_ActionId">
    <vt:lpwstr>f446298e-4f04-4336-8217-fa01ce91eec6</vt:lpwstr>
  </property>
  <property fmtid="{D5CDD505-2E9C-101B-9397-08002B2CF9AE}" pid="7" name="MSIP_Label_7b94a7b8-f06c-4dfe-bdcc-9b548fd58c31_ContentBits">
    <vt:lpwstr>0</vt:lpwstr>
  </property>
  <property fmtid="{D5CDD505-2E9C-101B-9397-08002B2CF9AE}" pid="8" name="MSIP_Label_7b94a7b8-f06c-4dfe-bdcc-9b548fd58c31_Enabled">
    <vt:lpwstr>true</vt:lpwstr>
  </property>
  <property fmtid="{D5CDD505-2E9C-101B-9397-08002B2CF9AE}" pid="9" name="MSIP_Label_7b94a7b8-f06c-4dfe-bdcc-9b548fd58c31_Method">
    <vt:lpwstr>Privileged</vt:lpwstr>
  </property>
  <property fmtid="{D5CDD505-2E9C-101B-9397-08002B2CF9AE}" pid="10" name="MSIP_Label_7b94a7b8-f06c-4dfe-bdcc-9b548fd58c31_Name">
    <vt:lpwstr>7b94a7b8-f06c-4dfe-bdcc-9b548fd58c31</vt:lpwstr>
  </property>
  <property fmtid="{D5CDD505-2E9C-101B-9397-08002B2CF9AE}" pid="11" name="MSIP_Label_7b94a7b8-f06c-4dfe-bdcc-9b548fd58c31_SetDate">
    <vt:lpwstr>2022-11-21T18:17:54Z</vt:lpwstr>
  </property>
  <property fmtid="{D5CDD505-2E9C-101B-9397-08002B2CF9AE}" pid="12" name="MSIP_Label_7b94a7b8-f06c-4dfe-bdcc-9b548fd58c31_SiteId">
    <vt:lpwstr>9ce70869-60db-44fd-abe8-d2767077fc8f</vt:lpwstr>
  </property>
  <property fmtid="{D5CDD505-2E9C-101B-9397-08002B2CF9AE}" pid="13" name="Order">
    <vt:r8>185800</vt:r8>
  </property>
  <property fmtid="{D5CDD505-2E9C-101B-9397-08002B2CF9AE}" pid="14" name="TemplateUrl">
    <vt:lpwstr/>
  </property>
  <property fmtid="{D5CDD505-2E9C-101B-9397-08002B2CF9AE}" pid="15" name="TriggerFlowInfo">
    <vt:lpwstr/>
  </property>
  <property fmtid="{D5CDD505-2E9C-101B-9397-08002B2CF9AE}" pid="16" name="xd_ProgID">
    <vt:lpwstr/>
  </property>
  <property fmtid="{D5CDD505-2E9C-101B-9397-08002B2CF9AE}" pid="17" name="xd_Signature">
    <vt:bool>false</vt:bool>
  </property>
</Properties>
</file>