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27"/>
  </p:notesMasterIdLst>
  <p:handoutMasterIdLst>
    <p:handoutMasterId r:id="rId28"/>
  </p:handoutMasterIdLst>
  <p:sldIdLst>
    <p:sldId id="301" r:id="rId5"/>
    <p:sldId id="322" r:id="rId6"/>
    <p:sldId id="583" r:id="rId7"/>
    <p:sldId id="474" r:id="rId8"/>
    <p:sldId id="550" r:id="rId9"/>
    <p:sldId id="568" r:id="rId10"/>
    <p:sldId id="582" r:id="rId11"/>
    <p:sldId id="570" r:id="rId12"/>
    <p:sldId id="567" r:id="rId13"/>
    <p:sldId id="566" r:id="rId14"/>
    <p:sldId id="579" r:id="rId15"/>
    <p:sldId id="577" r:id="rId16"/>
    <p:sldId id="266" r:id="rId17"/>
    <p:sldId id="576" r:id="rId18"/>
    <p:sldId id="268" r:id="rId19"/>
    <p:sldId id="423" r:id="rId20"/>
    <p:sldId id="551" r:id="rId21"/>
    <p:sldId id="418" r:id="rId22"/>
    <p:sldId id="419" r:id="rId23"/>
    <p:sldId id="261" r:id="rId24"/>
    <p:sldId id="578" r:id="rId25"/>
    <p:sldId id="321" r:id="rId26"/>
  </p:sldIdLst>
  <p:sldSz cx="12192000" cy="6858000"/>
  <p:notesSz cx="9144000" cy="6858000"/>
  <p:custDataLst>
    <p:tags r:id="rId29"/>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5031C6-3A20-B974-00C4-8CBD8003F6AE}" name="CTourneur" initials="CT" userId="CTourneu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Brinsley-Rainisch, Kristin (CDC/DDID/NCEZID/DHQP)" initials="B(" lastIdx="0" clrIdx="3"/>
  <p:cmAuthor id="3" name="Wilson, Katie (CDC/NCEZID/DHQP/IICB)" initials="W(" lastIdx="0" clrIdx="4"/>
  <p:cmAuthor id="4" name="Capers, Catherine (Katy) (CDC/DDID/NCEZID/DHQP)" initials="C(" lastIdx="0" clrIdx="5"/>
  <p:cmAuthor id="5" name="Ponder, Marilyn (CDC/DDID/NCEZID/DHQP) (CTR)" initials="PM((" lastIdx="0" clrIdx="6"/>
  <p:cmAuthor id="6" name="AB" initials="A.B." lastIdx="2" clrIdx="7">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507ED8-6926-4FD4-B86E-16B239905FD1}" v="43" dt="2026-06-30T22:45:37.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47" autoAdjust="0"/>
    <p:restoredTop sz="62336" autoAdjust="0"/>
  </p:normalViewPr>
  <p:slideViewPr>
    <p:cSldViewPr snapToGrid="0">
      <p:cViewPr varScale="1">
        <p:scale>
          <a:sx n="70" d="100"/>
          <a:sy n="70" d="100"/>
        </p:scale>
        <p:origin x="1944" y="6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undo custSel modSld">
      <pc:chgData name="hty hty" userId="75bf7606ac6bfdc8" providerId="LiveId" clId="{79167C53-50A3-48CF-96D9-4AA2F8C244DE}" dt="2026-06-30T22:44:53.161" v="353" actId="20577"/>
      <pc:docMkLst>
        <pc:docMk/>
      </pc:docMkLst>
      <pc:sldChg chg="modSp mod">
        <pc:chgData name="hty hty" userId="75bf7606ac6bfdc8" providerId="LiveId" clId="{79167C53-50A3-48CF-96D9-4AA2F8C244DE}" dt="2026-06-30T22:07:38.890" v="204" actId="313"/>
        <pc:sldMkLst>
          <pc:docMk/>
          <pc:sldMk cId="1647749256" sldId="261"/>
        </pc:sldMkLst>
        <pc:spChg chg="mod">
          <ac:chgData name="hty hty" userId="75bf7606ac6bfdc8" providerId="LiveId" clId="{79167C53-50A3-48CF-96D9-4AA2F8C244DE}" dt="2026-06-30T22:07:38.890" v="204" actId="313"/>
          <ac:spMkLst>
            <pc:docMk/>
            <pc:sldMk cId="1647749256" sldId="261"/>
            <ac:spMk id="9" creationId="{74AA880F-7D48-F4D8-5624-AB83251FF42D}"/>
          </ac:spMkLst>
        </pc:spChg>
      </pc:sldChg>
      <pc:sldChg chg="modSp mod modCm modNotesTx">
        <pc:chgData name="hty hty" userId="75bf7606ac6bfdc8" providerId="LiveId" clId="{79167C53-50A3-48CF-96D9-4AA2F8C244DE}" dt="2026-06-30T22:37:57.330" v="290" actId="20577"/>
        <pc:sldMkLst>
          <pc:docMk/>
          <pc:sldMk cId="2017858724" sldId="301"/>
        </pc:sldMkLst>
        <pc:spChg chg="mod">
          <ac:chgData name="hty hty" userId="75bf7606ac6bfdc8" providerId="LiveId" clId="{79167C53-50A3-48CF-96D9-4AA2F8C244DE}" dt="2026-06-30T22:17:04.344" v="206" actId="20577"/>
          <ac:spMkLst>
            <pc:docMk/>
            <pc:sldMk cId="2017858724" sldId="301"/>
            <ac:spMk id="8" creationId="{25E6D4A6-415C-83D3-B8CF-BB8D9552B532}"/>
          </ac:spMkLst>
        </pc:spChg>
        <pc:extLst>
          <p:ext xmlns:p="http://schemas.openxmlformats.org/presentationml/2006/main" uri="{D6D511B9-2390-475A-947B-AFAB55BFBCF1}">
            <pc226:cmChg xmlns="" xmlns:pc226="http://schemas.microsoft.com/office/powerpoint/2022/06/main/command" chg="mod">
              <pc226:chgData name="hty hty" userId="75bf7606ac6bfdc8" providerId="LiveId" clId="{79167C53-50A3-48CF-96D9-4AA2F8C244DE}" dt="2026-06-30T22:05:34.456" v="167" actId="20577"/>
              <pc2:cmMkLst xmlns:pc2="http://schemas.microsoft.com/office/powerpoint/2019/9/main/command">
                <pc:docMk/>
                <pc:sldMk cId="2017858724" sldId="301"/>
                <pc2:cmMk id="{AFA24724-1290-413A-9804-CB0A214BB0EB}"/>
              </pc2:cmMkLst>
            </pc226:cmChg>
            <pc226:cmChg xmlns="" xmlns:pc226="http://schemas.microsoft.com/office/powerpoint/2022/06/main/command" chg="mod">
              <pc226:chgData name="hty hty" userId="75bf7606ac6bfdc8" providerId="LiveId" clId="{79167C53-50A3-48CF-96D9-4AA2F8C244DE}" dt="2026-06-30T22:17:04.344" v="206" actId="20577"/>
              <pc2:cmMkLst xmlns:pc2="http://schemas.microsoft.com/office/powerpoint/2019/9/main/command">
                <pc:docMk/>
                <pc:sldMk cId="2017858724" sldId="301"/>
                <pc2:cmMk id="{FFBD817F-2CB9-4FAE-A7E3-28ECD2C67651}"/>
              </pc2:cmMkLst>
            </pc226:cmChg>
          </p:ext>
        </pc:extLst>
      </pc:sldChg>
      <pc:sldChg chg="modSp mod modNotesTx">
        <pc:chgData name="hty hty" userId="75bf7606ac6bfdc8" providerId="LiveId" clId="{79167C53-50A3-48CF-96D9-4AA2F8C244DE}" dt="2026-06-30T22:38:34.140" v="299" actId="20577"/>
        <pc:sldMkLst>
          <pc:docMk/>
          <pc:sldMk cId="1738108300" sldId="322"/>
        </pc:sldMkLst>
        <pc:spChg chg="mod">
          <ac:chgData name="hty hty" userId="75bf7606ac6bfdc8" providerId="LiveId" clId="{79167C53-50A3-48CF-96D9-4AA2F8C244DE}" dt="2026-06-30T22:06:20.080" v="177" actId="313"/>
          <ac:spMkLst>
            <pc:docMk/>
            <pc:sldMk cId="1738108300" sldId="322"/>
            <ac:spMk id="3" creationId="{00000000-0000-0000-0000-000000000000}"/>
          </ac:spMkLst>
        </pc:spChg>
      </pc:sldChg>
      <pc:sldChg chg="modSp mod modNotesTx">
        <pc:chgData name="hty hty" userId="75bf7606ac6bfdc8" providerId="LiveId" clId="{79167C53-50A3-48CF-96D9-4AA2F8C244DE}" dt="2026-06-30T22:44:53.161" v="353" actId="20577"/>
        <pc:sldMkLst>
          <pc:docMk/>
          <pc:sldMk cId="869038750" sldId="423"/>
        </pc:sldMkLst>
        <pc:spChg chg="mod">
          <ac:chgData name="hty hty" userId="75bf7606ac6bfdc8" providerId="LiveId" clId="{79167C53-50A3-48CF-96D9-4AA2F8C244DE}" dt="2026-06-30T22:43:59.979" v="344" actId="1038"/>
          <ac:spMkLst>
            <pc:docMk/>
            <pc:sldMk cId="869038750" sldId="423"/>
            <ac:spMk id="6" creationId="{00000000-0000-0000-0000-000000000000}"/>
          </ac:spMkLst>
        </pc:spChg>
        <pc:spChg chg="mod">
          <ac:chgData name="hty hty" userId="75bf7606ac6bfdc8" providerId="LiveId" clId="{79167C53-50A3-48CF-96D9-4AA2F8C244DE}" dt="2026-06-30T22:44:10.780" v="346" actId="14100"/>
          <ac:spMkLst>
            <pc:docMk/>
            <pc:sldMk cId="869038750" sldId="423"/>
            <ac:spMk id="7" creationId="{B772F426-6CA2-1ED6-97CB-693D64502DCC}"/>
          </ac:spMkLst>
        </pc:spChg>
        <pc:spChg chg="mod">
          <ac:chgData name="hty hty" userId="75bf7606ac6bfdc8" providerId="LiveId" clId="{79167C53-50A3-48CF-96D9-4AA2F8C244DE}" dt="2026-06-30T22:43:59.979" v="344" actId="1038"/>
          <ac:spMkLst>
            <pc:docMk/>
            <pc:sldMk cId="869038750" sldId="423"/>
            <ac:spMk id="8" creationId="{00000000-0000-0000-0000-000000000000}"/>
          </ac:spMkLst>
        </pc:spChg>
        <pc:spChg chg="mod">
          <ac:chgData name="hty hty" userId="75bf7606ac6bfdc8" providerId="LiveId" clId="{79167C53-50A3-48CF-96D9-4AA2F8C244DE}" dt="2026-06-30T22:43:59.979" v="344" actId="1038"/>
          <ac:spMkLst>
            <pc:docMk/>
            <pc:sldMk cId="869038750" sldId="423"/>
            <ac:spMk id="11" creationId="{00000000-0000-0000-0000-000000000000}"/>
          </ac:spMkLst>
        </pc:spChg>
        <pc:spChg chg="mod">
          <ac:chgData name="hty hty" userId="75bf7606ac6bfdc8" providerId="LiveId" clId="{79167C53-50A3-48CF-96D9-4AA2F8C244DE}" dt="2026-06-30T22:43:59.979" v="344" actId="1038"/>
          <ac:spMkLst>
            <pc:docMk/>
            <pc:sldMk cId="869038750" sldId="423"/>
            <ac:spMk id="12" creationId="{00000000-0000-0000-0000-000000000000}"/>
          </ac:spMkLst>
        </pc:spChg>
        <pc:spChg chg="mod">
          <ac:chgData name="hty hty" userId="75bf7606ac6bfdc8" providerId="LiveId" clId="{79167C53-50A3-48CF-96D9-4AA2F8C244DE}" dt="2026-06-30T22:43:59.979" v="344" actId="1038"/>
          <ac:spMkLst>
            <pc:docMk/>
            <pc:sldMk cId="869038750" sldId="423"/>
            <ac:spMk id="13" creationId="{00000000-0000-0000-0000-000000000000}"/>
          </ac:spMkLst>
        </pc:spChg>
        <pc:spChg chg="mod">
          <ac:chgData name="hty hty" userId="75bf7606ac6bfdc8" providerId="LiveId" clId="{79167C53-50A3-48CF-96D9-4AA2F8C244DE}" dt="2026-06-30T22:43:59.979" v="344" actId="1038"/>
          <ac:spMkLst>
            <pc:docMk/>
            <pc:sldMk cId="869038750" sldId="423"/>
            <ac:spMk id="15" creationId="{00000000-0000-0000-0000-000000000000}"/>
          </ac:spMkLst>
        </pc:spChg>
        <pc:spChg chg="mod">
          <ac:chgData name="hty hty" userId="75bf7606ac6bfdc8" providerId="LiveId" clId="{79167C53-50A3-48CF-96D9-4AA2F8C244DE}" dt="2026-06-30T22:43:59.979" v="344" actId="1038"/>
          <ac:spMkLst>
            <pc:docMk/>
            <pc:sldMk cId="869038750" sldId="423"/>
            <ac:spMk id="17" creationId="{00000000-0000-0000-0000-000000000000}"/>
          </ac:spMkLst>
        </pc:spChg>
        <pc:spChg chg="mod">
          <ac:chgData name="hty hty" userId="75bf7606ac6bfdc8" providerId="LiveId" clId="{79167C53-50A3-48CF-96D9-4AA2F8C244DE}" dt="2026-06-30T22:43:59.979" v="344" actId="1038"/>
          <ac:spMkLst>
            <pc:docMk/>
            <pc:sldMk cId="869038750" sldId="423"/>
            <ac:spMk id="19" creationId="{00000000-0000-0000-0000-000000000000}"/>
          </ac:spMkLst>
        </pc:spChg>
        <pc:spChg chg="mod">
          <ac:chgData name="hty hty" userId="75bf7606ac6bfdc8" providerId="LiveId" clId="{79167C53-50A3-48CF-96D9-4AA2F8C244DE}" dt="2026-06-30T22:43:59.979" v="344" actId="1038"/>
          <ac:spMkLst>
            <pc:docMk/>
            <pc:sldMk cId="869038750" sldId="423"/>
            <ac:spMk id="20" creationId="{00000000-0000-0000-0000-000000000000}"/>
          </ac:spMkLst>
        </pc:spChg>
        <pc:spChg chg="mod">
          <ac:chgData name="hty hty" userId="75bf7606ac6bfdc8" providerId="LiveId" clId="{79167C53-50A3-48CF-96D9-4AA2F8C244DE}" dt="2026-06-30T22:43:59.979" v="344" actId="1038"/>
          <ac:spMkLst>
            <pc:docMk/>
            <pc:sldMk cId="869038750" sldId="423"/>
            <ac:spMk id="24" creationId="{00000000-0000-0000-0000-000000000000}"/>
          </ac:spMkLst>
        </pc:spChg>
      </pc:sldChg>
      <pc:sldChg chg="modSp mod">
        <pc:chgData name="hty hty" userId="75bf7606ac6bfdc8" providerId="LiveId" clId="{79167C53-50A3-48CF-96D9-4AA2F8C244DE}" dt="2026-06-30T22:39:40.061" v="321" actId="20577"/>
        <pc:sldMkLst>
          <pc:docMk/>
          <pc:sldMk cId="2122831412" sldId="474"/>
        </pc:sldMkLst>
        <pc:spChg chg="mod">
          <ac:chgData name="hty hty" userId="75bf7606ac6bfdc8" providerId="LiveId" clId="{79167C53-50A3-48CF-96D9-4AA2F8C244DE}" dt="2026-06-30T22:39:40.061" v="321" actId="20577"/>
          <ac:spMkLst>
            <pc:docMk/>
            <pc:sldMk cId="2122831412" sldId="474"/>
            <ac:spMk id="2" creationId="{00000000-0000-0000-0000-000000000000}"/>
          </ac:spMkLst>
        </pc:spChg>
      </pc:sldChg>
      <pc:sldChg chg="modSp mod">
        <pc:chgData name="hty hty" userId="75bf7606ac6bfdc8" providerId="LiveId" clId="{79167C53-50A3-48CF-96D9-4AA2F8C244DE}" dt="2026-06-30T22:07:01.076" v="195" actId="313"/>
        <pc:sldMkLst>
          <pc:docMk/>
          <pc:sldMk cId="898472407" sldId="567"/>
        </pc:sldMkLst>
        <pc:spChg chg="mod">
          <ac:chgData name="hty hty" userId="75bf7606ac6bfdc8" providerId="LiveId" clId="{79167C53-50A3-48CF-96D9-4AA2F8C244DE}" dt="2026-06-30T22:07:01.076" v="195" actId="313"/>
          <ac:spMkLst>
            <pc:docMk/>
            <pc:sldMk cId="898472407" sldId="567"/>
            <ac:spMk id="2" creationId="{F8BCA427-AFDB-4FE0-9EFC-5AB5E558A6D0}"/>
          </ac:spMkLst>
        </pc:spChg>
      </pc:sldChg>
      <pc:sldChg chg="modSp mod modNotesTx">
        <pc:chgData name="hty hty" userId="75bf7606ac6bfdc8" providerId="LiveId" clId="{79167C53-50A3-48CF-96D9-4AA2F8C244DE}" dt="2026-06-30T22:41:12.728" v="330" actId="20577"/>
        <pc:sldMkLst>
          <pc:docMk/>
          <pc:sldMk cId="2918111623" sldId="568"/>
        </pc:sldMkLst>
        <pc:spChg chg="mod">
          <ac:chgData name="hty hty" userId="75bf7606ac6bfdc8" providerId="LiveId" clId="{79167C53-50A3-48CF-96D9-4AA2F8C244DE}" dt="2026-06-30T22:06:43.652" v="185" actId="313"/>
          <ac:spMkLst>
            <pc:docMk/>
            <pc:sldMk cId="2918111623" sldId="568"/>
            <ac:spMk id="3" creationId="{A40E1DA2-F5EE-49DE-937A-C345A946305C}"/>
          </ac:spMkLst>
        </pc:spChg>
      </pc:sldChg>
      <pc:sldChg chg="modSp mod modNotesTx">
        <pc:chgData name="hty hty" userId="75bf7606ac6bfdc8" providerId="LiveId" clId="{79167C53-50A3-48CF-96D9-4AA2F8C244DE}" dt="2026-06-30T22:42:58.531" v="338" actId="20577"/>
        <pc:sldMkLst>
          <pc:docMk/>
          <pc:sldMk cId="899492552" sldId="577"/>
        </pc:sldMkLst>
        <pc:spChg chg="mod">
          <ac:chgData name="hty hty" userId="75bf7606ac6bfdc8" providerId="LiveId" clId="{79167C53-50A3-48CF-96D9-4AA2F8C244DE}" dt="2026-06-30T22:01:13.664" v="117" actId="20577"/>
          <ac:spMkLst>
            <pc:docMk/>
            <pc:sldMk cId="899492552" sldId="577"/>
            <ac:spMk id="5" creationId="{6F981178-B892-4714-84AF-BFEF1729D639}"/>
          </ac:spMkLst>
        </pc:spChg>
        <pc:spChg chg="mod">
          <ac:chgData name="hty hty" userId="75bf7606ac6bfdc8" providerId="LiveId" clId="{79167C53-50A3-48CF-96D9-4AA2F8C244DE}" dt="2026-06-30T22:01:37.207" v="120" actId="108"/>
          <ac:spMkLst>
            <pc:docMk/>
            <pc:sldMk cId="899492552" sldId="577"/>
            <ac:spMk id="7" creationId="{03F0093B-5218-4833-A008-8EB12CF1488E}"/>
          </ac:spMkLst>
        </pc:spChg>
      </pc:sldChg>
      <pc:sldChg chg="modSp mod">
        <pc:chgData name="hty hty" userId="75bf7606ac6bfdc8" providerId="LiveId" clId="{79167C53-50A3-48CF-96D9-4AA2F8C244DE}" dt="2026-06-30T22:06:54.029" v="191" actId="313"/>
        <pc:sldMkLst>
          <pc:docMk/>
          <pc:sldMk cId="2761691787" sldId="582"/>
        </pc:sldMkLst>
        <pc:spChg chg="mod">
          <ac:chgData name="hty hty" userId="75bf7606ac6bfdc8" providerId="LiveId" clId="{79167C53-50A3-48CF-96D9-4AA2F8C244DE}" dt="2026-06-30T22:06:54.029" v="191" actId="313"/>
          <ac:spMkLst>
            <pc:docMk/>
            <pc:sldMk cId="2761691787" sldId="582"/>
            <ac:spMk id="3" creationId="{1F75FFBB-9A0D-55DE-E156-3C3F3990FD52}"/>
          </ac:spMkLst>
        </pc:spChg>
      </pc:sldChg>
      <pc:sldChg chg="modSp mod modNotesTx">
        <pc:chgData name="hty hty" userId="75bf7606ac6bfdc8" providerId="LiveId" clId="{79167C53-50A3-48CF-96D9-4AA2F8C244DE}" dt="2026-06-30T22:39:27.280" v="309" actId="108"/>
        <pc:sldMkLst>
          <pc:docMk/>
          <pc:sldMk cId="1985153963" sldId="583"/>
        </pc:sldMkLst>
        <pc:spChg chg="mod">
          <ac:chgData name="hty hty" userId="75bf7606ac6bfdc8" providerId="LiveId" clId="{79167C53-50A3-48CF-96D9-4AA2F8C244DE}" dt="2026-06-30T22:06:29.375" v="179" actId="20577"/>
          <ac:spMkLst>
            <pc:docMk/>
            <pc:sldMk cId="1985153963" sldId="583"/>
            <ac:spMk id="3" creationId="{57DAE654-AD16-0D33-7DF8-EEED34F6B8D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F586F4-3BF2-4EF7-A8BA-FBD0347150D7}"/>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48BF60C-3CD0-433A-9C1C-F69FF279B75E}"/>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7DAF984F-47C1-47E1-8F80-C76A75FF8324}" type="datetimeFigureOut">
              <a:rPr lang="en-US" smtClean="0"/>
              <a:t>7/31/2026</a:t>
            </a:fld>
            <a:endParaRPr lang="en-US"/>
          </a:p>
        </p:txBody>
      </p:sp>
      <p:sp>
        <p:nvSpPr>
          <p:cNvPr id="4" name="Footer Placeholder 3">
            <a:extLst>
              <a:ext uri="{FF2B5EF4-FFF2-40B4-BE49-F238E27FC236}">
                <a16:creationId xmlns:a16="http://schemas.microsoft.com/office/drawing/2014/main" id="{3519E121-6A27-49EF-B464-CFC0180908D5}"/>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B11A41-DDF2-4727-8725-098543C3FBA7}"/>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5D96ABC-2DC3-440E-BA64-EA077360BBD6}" type="slidenum">
              <a:rPr lang="en-US" smtClean="0"/>
              <a:t>‹#›</a:t>
            </a:fld>
            <a:endParaRPr lang="en-US"/>
          </a:p>
        </p:txBody>
      </p:sp>
    </p:spTree>
    <p:extLst>
      <p:ext uri="{BB962C8B-B14F-4D97-AF65-F5344CB8AC3E}">
        <p14:creationId xmlns:p14="http://schemas.microsoft.com/office/powerpoint/2010/main" val="32960660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FF3A5E2-B8EE-470B-8582-845D9CAE5E94}" type="datetimeFigureOut">
              <a:rPr lang="en-US" smtClean="0"/>
              <a:t>7/31/2026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299946A4-2624-4EBF-BB8E-AEEF0B413100}" type="slidenum">
              <a:rPr lang="en-US" smtClean="0"/>
              <a:t>‹#›</a:t>
            </a:fld>
            <a:endParaRPr lang="en-US"/>
          </a:p>
        </p:txBody>
      </p:sp>
    </p:spTree>
    <p:extLst>
      <p:ext uri="{BB962C8B-B14F-4D97-AF65-F5344CB8AC3E}">
        <p14:creationId xmlns:p14="http://schemas.microsoft.com/office/powerpoint/2010/main" val="1828119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dc.gov/marburg/hcp/training/index.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a:ea typeface="Calibri" panose="020F0502020204030204"/>
                <a:cs typeface="Calibri"/>
              </a:rPr>
              <a:t>Public visé :</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cette présentation porte sur ce que les professionnels de la santé doivent savoir pour prévenir la contamination des établissements de santé par Ebola ou Marburg. Elle met l’accent sur les stratégies de dépistage, d’isolement et d’information de ceux qui doivent être au courant.</a:t>
            </a:r>
          </a:p>
          <a:p>
            <a:pPr marL="0" marR="0" lvl="0" indent="0" algn="l" defTabSz="914400" rtl="0" eaLnBrk="1" fontAlgn="auto" latinLnBrk="0" hangingPunct="1">
              <a:lnSpc>
                <a:spcPct val="100000"/>
              </a:lnSpc>
              <a:spcBef>
                <a:spcPct val="0"/>
              </a:spcBef>
              <a:spcAft>
                <a:spcPct val="0"/>
              </a:spcAft>
              <a:buClrTx/>
              <a:buSzTx/>
              <a:buFontTx/>
              <a:buNone/>
              <a:defRPr/>
            </a:pPr>
            <a:endParaRPr lang="en-US" i="1"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Voir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hlinkClick r:id="rId3" history="0"/>
              </a:rPr>
              <a:t>Formation : Prévention et contrôle des infections par le virus provoquant Ebola ou Marburg dans les établissements de santé hors des États-Unis | Maladie à virus Ebola ou maladie à virus de Marburg | CDC</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pour plus de détails sur ce que les membres de la gestion des installations doivent savoir pour faciliter le processus d’identification, d’isolement et d’information.</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Veuillez noter que les thèmes portant sur la prévention et le contrôle des infections (PCI) pour Ebola ou Marburg sont publiés de manière séquentielle, étant entendu que les participants progresseront tout au long de la série. Cependant, vous pouvez mélanger et combiner des contenus pour répondre aux besoins des participants, et dans ces cas vous devrez peut-être ajuster l’exemple de script en conséquence.</a:t>
            </a:r>
          </a:p>
          <a:p>
            <a:endParaRPr lang="en-US" sz="1200" kern="1200" dirty="0">
              <a:solidFill>
                <a:schemeClr val="tx1"/>
              </a:solidFill>
              <a:effectLst/>
              <a:latin typeface="+mn-lt"/>
              <a:ea typeface="+mn-ea"/>
              <a:cs typeface="+mn-cs"/>
            </a:endParaRPr>
          </a:p>
          <a:p>
            <a:r>
              <a:rPr lang="fr-FR" sz="1200" b="1" i="1" u="none" strike="noStrike" cap="none" baseline="0" dirty="0">
                <a:solidFill>
                  <a:srgbClr val="000000"/>
                </a:solidFill>
                <a:effectLst/>
                <a:uFill>
                  <a:solidFill>
                    <a:prstClr val="black">
                      <a:alpha val="0"/>
                    </a:prstClr>
                  </a:solidFill>
                </a:uFill>
                <a:latin typeface="Calibri"/>
                <a:ea typeface="Calibri" panose="020F0502020204030204"/>
                <a:cs typeface="Calibri"/>
              </a:rPr>
              <a:t>Durée estimée avec la participation du public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environ 30 minutes</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Bienvenue ! Aujourd’hui, nous parlerons des stratégies clés visant à assurer votre propre protection, ainsi que celle de vos patients, de vos amis et votre famille contre Ebola ou Marburg. Nous parlerons de l’identification des personnes qui arrivent aux établissements de santé qui pourraient être porteuses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 Marburg et de ce qu’il convient de faire si vous soupçonnez quelqu’un d’être atteint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a:t>
            </a:r>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3554512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Rappelez-vous que le dépistage ne nécessite pas de contact physique ou étroit. Pour votre sécurité, l’Organisation mondiale de la santé recommande de maintenir une distance d’au moins 1 mètre (à peu près la longueur du bras) lors des activités de dépistage. Si vous ne pouvez pas maintenir cette distance, vous devez porter un équipement de protection individuelle, également appelé EPI, comprenant un masque médical, une protection des yeux, une blouse et une paire de gants.</a:t>
            </a:r>
            <a:endParaRPr lang="en-US" altLang="fr-FR" sz="1200">
              <a:solidFill>
                <a:srgbClr val="000000"/>
              </a:solidFill>
              <a:cs typeface="Calibri" panose="020F0502020204030204" pitchFamily="34" charset="0"/>
            </a:endParaRPr>
          </a:p>
          <a:p>
            <a:endParaRPr lang="en-US"/>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Pour vous protéger, vous devez également éviter les interactions directes en face à face afin de préserver vos muqueuses (les yeux, le nez et la bouche). Votre établissement peut placer un plexiglas au poste de contrôle entre l’agent de contrôle et la personne contrôlée. Si cela n’est pas possible dans votre établissement, vous pouvez éloigner les chaises les unes des autres, comme sur cette image : vous pourrez ainsi assurer une protection de façon simple et efficace.</a:t>
            </a:r>
          </a:p>
          <a:p>
            <a:endParaRPr lang="en-US"/>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Lorsque vous examinez les patients, vous devez vous laver fréquemment les mains. Nous reviendrons plus en détail sur l’hygiène des mains lors d’une prochaine session.</a:t>
            </a:r>
          </a:p>
          <a:p>
            <a:endParaRPr lang="en-US"/>
          </a:p>
          <a:p>
            <a:endParaRPr lang="en-US"/>
          </a:p>
        </p:txBody>
      </p:sp>
      <p:sp>
        <p:nvSpPr>
          <p:cNvPr id="4" name="Slide Number Placeholder 3"/>
          <p:cNvSpPr>
            <a:spLocks noGrp="1"/>
          </p:cNvSpPr>
          <p:nvPr>
            <p:ph type="sldNum" sz="quarter" idx="5"/>
          </p:nvPr>
        </p:nvSpPr>
        <p:spPr/>
        <p:txBody>
          <a:bodyPr/>
          <a:lstStyle/>
          <a:p>
            <a:fld id="{299946A4-2624-4EBF-BB8E-AEEF0B413100}" type="slidenum">
              <a:rPr lang="en-US" smtClean="0"/>
              <a:t>10</a:t>
            </a:fld>
            <a:endParaRPr lang="en-US"/>
          </a:p>
        </p:txBody>
      </p:sp>
    </p:spTree>
    <p:extLst>
      <p:ext uri="{BB962C8B-B14F-4D97-AF65-F5344CB8AC3E}">
        <p14:creationId xmlns:p14="http://schemas.microsoft.com/office/powerpoint/2010/main" val="4222328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En général, le dépistage a lieu en deux étapes :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un </a:t>
            </a:r>
            <a:r>
              <a:rPr lang="fr-FR" sz="1200" b="1" i="0" u="none" strike="noStrike" cap="none" baseline="0">
                <a:solidFill>
                  <a:srgbClr val="000000"/>
                </a:solidFill>
                <a:effectLst/>
                <a:uFill>
                  <a:solidFill>
                    <a:prstClr val="black">
                      <a:alpha val="0"/>
                    </a:prstClr>
                  </a:solidFill>
                </a:uFill>
                <a:latin typeface="Calibri"/>
                <a:ea typeface="Calibri" panose="020F0502020204030204"/>
                <a:cs typeface="Calibri"/>
              </a:rPr>
              <a:t>contrôle de température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et un </a:t>
            </a:r>
            <a:r>
              <a:rPr lang="fr-FR" sz="1200" b="1" i="0" u="none" strike="noStrike" cap="none" baseline="0">
                <a:solidFill>
                  <a:srgbClr val="000000"/>
                </a:solidFill>
                <a:effectLst/>
                <a:uFill>
                  <a:solidFill>
                    <a:prstClr val="black">
                      <a:alpha val="0"/>
                    </a:prstClr>
                  </a:solidFill>
                </a:uFill>
                <a:latin typeface="Calibri"/>
                <a:ea typeface="Calibri" panose="020F0502020204030204"/>
                <a:cs typeface="Calibri"/>
              </a:rPr>
              <a:t>questionnaire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sur les signes, les symptômes et les facteurs de risque au cours des 21 derniers jours.</a:t>
            </a:r>
          </a:p>
          <a:p>
            <a:endParaRPr lang="en-US"/>
          </a:p>
        </p:txBody>
      </p:sp>
      <p:sp>
        <p:nvSpPr>
          <p:cNvPr id="4" name="Slide Number Placeholder 3"/>
          <p:cNvSpPr>
            <a:spLocks noGrp="1"/>
          </p:cNvSpPr>
          <p:nvPr>
            <p:ph type="sldNum" sz="quarter" idx="5"/>
          </p:nvPr>
        </p:nvSpPr>
        <p:spPr/>
        <p:txBody>
          <a:bodyPr/>
          <a:lstStyle/>
          <a:p>
            <a:fld id="{299946A4-2624-4EBF-BB8E-AEEF0B413100}" type="slidenum">
              <a:rPr lang="en-US" smtClean="0"/>
              <a:t>11</a:t>
            </a:fld>
            <a:endParaRPr lang="en-US"/>
          </a:p>
        </p:txBody>
      </p:sp>
    </p:spTree>
    <p:extLst>
      <p:ext uri="{BB962C8B-B14F-4D97-AF65-F5344CB8AC3E}">
        <p14:creationId xmlns:p14="http://schemas.microsoft.com/office/powerpoint/2010/main" val="177102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processus de sélection devrait ressembler à ce qui suit.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Avant de commencer le dépistage, vous devez expliquer ce qui se passe à la personne dépistée. Vous pouvez dire quelque chose comme : « Pour assurer la sécurité de tous, nous procédons à un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et de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Marburg. Nous allons prendre votre température et vous poser quelques questions ».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Vous pouvez ensuite prendre la température et répondre au questionnaire sur les symptômes et les facteurs de risque.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Selon les informations recueillies lors du contrôle de la température et du questionnaire, vous devrez décider des mesures à prendre. Il se peut que vous puissiez laisser la personne entrer dans l’établissement ou que vous deviez l’amener jusqu’à une  </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zone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d’isolement</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et </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informer</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une personne spécifique de votre établissement au sujet d’un cas potentiel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Marburg.</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en-US"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Parlons maintenant plus en détail de la prise de température et du questionnaire de dépistage.</a:t>
            </a:r>
          </a:p>
        </p:txBody>
      </p:sp>
      <p:sp>
        <p:nvSpPr>
          <p:cNvPr id="4" name="Slide Number Placeholder 3"/>
          <p:cNvSpPr>
            <a:spLocks noGrp="1"/>
          </p:cNvSpPr>
          <p:nvPr>
            <p:ph type="sldNum" sz="quarter" idx="5"/>
          </p:nvPr>
        </p:nvSpPr>
        <p:spPr/>
        <p:txBody>
          <a:bodyPr/>
          <a:lstStyle/>
          <a:p>
            <a:fld id="{299946A4-2624-4EBF-BB8E-AEEF0B413100}" type="slidenum">
              <a:rPr lang="en-US" smtClean="0"/>
              <a:t>12</a:t>
            </a:fld>
            <a:endParaRPr lang="en-US"/>
          </a:p>
        </p:txBody>
      </p:sp>
    </p:spTree>
    <p:extLst>
      <p:ext uri="{BB962C8B-B14F-4D97-AF65-F5344CB8AC3E}">
        <p14:creationId xmlns:p14="http://schemas.microsoft.com/office/powerpoint/2010/main" val="3718569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indent="0">
              <a:buFont typeface="Arial" panose="020B0604020202020204" pitchFamily="34" charset="0"/>
              <a:buNone/>
            </a:pPr>
            <a:r>
              <a:rPr lang="fr-FR" sz="1200" b="0" i="1" u="none" strike="noStrike" cap="none" baseline="0">
                <a:solidFill>
                  <a:srgbClr val="000000"/>
                </a:solidFill>
                <a:effectLst/>
                <a:uFill>
                  <a:solidFill>
                    <a:prstClr val="black">
                      <a:alpha val="0"/>
                    </a:prstClr>
                  </a:solidFill>
                </a:uFill>
                <a:latin typeface="Arial"/>
                <a:ea typeface="Arial"/>
                <a:cs typeface="Arial"/>
              </a:rPr>
              <a:t>Texte</a:t>
            </a:r>
            <a:r>
              <a:rPr lang="fr-FR" sz="1200" b="0" i="0" u="none" strike="noStrike" cap="none" baseline="0">
                <a:solidFill>
                  <a:srgbClr val="000000"/>
                </a:solidFill>
                <a:effectLst/>
                <a:uFill>
                  <a:solidFill>
                    <a:prstClr val="black">
                      <a:alpha val="0"/>
                    </a:prstClr>
                  </a:solidFill>
                </a:uFill>
                <a:latin typeface="Arial"/>
                <a:ea typeface="Arial"/>
                <a:cs typeface="Arial"/>
              </a:rPr>
              <a:t>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Pour le contrôle de la température, utilisez un thermomètre infrarouge sans contact si possible. Nous parlerons de manière générale de l’utilisation de ce type de thermomètre pour le dépistage, mais les instructions relatives aux thermomètres infrarouges peuvent varier en fonction du type de thermomètre ou de la marque. Consultez toujours la notice d’utilisation ou les instructions sur le site web du fabricant pour savoir comment utiliser correctement le dispositif dont votre établissement est équipé.</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en-US"/>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Avant de prendre la température d’une personne à des fins de dépistage, vous devez allumer le thermomètre et le laisser se réchauffer pendant au moins 15 minutes afin qu’il s’acclimate à la température de l’environnement. Assurez-vous que le thermomètre soit correctement réglé. Par exemple, assurez-vous que la mesure soit réglée en degrés Celsius et que le dispositif soit en lecture « corps » et non « objet ».</a:t>
            </a:r>
          </a:p>
          <a:p>
            <a:pPr marL="0" indent="0">
              <a:buFont typeface="Arial" panose="020B0604020202020204" pitchFamily="34" charset="0"/>
              <a:buNone/>
            </a:pPr>
            <a:endParaRPr lang="en-US" altLang="fr-FR" noProof="0">
              <a:latin typeface="Arial"/>
              <a:cs typeface="Arial"/>
            </a:endParaRPr>
          </a:p>
          <a:p>
            <a:pPr marL="0" lvl="0" indent="0" algn="l" rtl="0">
              <a:spcBef>
                <a:spcPct val="0"/>
              </a:spcBef>
              <a:spcAft>
                <a:spcPct val="0"/>
              </a:spcAft>
              <a:buNone/>
            </a:pPr>
            <a:endParaRPr/>
          </a:p>
        </p:txBody>
      </p:sp>
      <p:sp>
        <p:nvSpPr>
          <p:cNvPr id="181" name="Google Shape;181;p7:notes"/>
          <p:cNvSpPr>
            <a:spLocks noGrp="1" noRot="1" noChangeAspect="1"/>
          </p:cNvSpPr>
          <p:nvPr>
            <p:ph type="sldImg" idx="2"/>
          </p:nvPr>
        </p:nvSpPr>
        <p:spPr>
          <a:xfrm>
            <a:off x="2514600" y="857250"/>
            <a:ext cx="4114800" cy="2314575"/>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FR" sz="1200" b="0" i="1" u="none" strike="noStrike" cap="none" baseline="0">
                <a:solidFill>
                  <a:srgbClr val="000000"/>
                </a:solidFill>
                <a:effectLst/>
                <a:uFill>
                  <a:solidFill>
                    <a:prstClr val="black">
                      <a:alpha val="0"/>
                    </a:prstClr>
                  </a:solidFill>
                </a:uFill>
                <a:latin typeface="Arial"/>
                <a:ea typeface="Arial"/>
                <a:cs typeface="Arial"/>
              </a:rPr>
              <a:t>Texte</a:t>
            </a:r>
            <a:r>
              <a:rPr lang="fr-FR" sz="1200" b="0" i="0" u="none" strike="noStrike" cap="none" baseline="0">
                <a:solidFill>
                  <a:srgbClr val="000000"/>
                </a:solidFill>
                <a:effectLst/>
                <a:uFill>
                  <a:solidFill>
                    <a:prstClr val="black">
                      <a:alpha val="0"/>
                    </a:prstClr>
                  </a:solidFill>
                </a:uFill>
                <a:latin typeface="Arial"/>
                <a:ea typeface="Arial"/>
                <a:cs typeface="Arial"/>
              </a:rPr>
              <a:t> :</a:t>
            </a:r>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Arial"/>
                <a:ea typeface="Arial"/>
                <a:cs typeface="Arial"/>
              </a:rPr>
              <a:t>Une fois le thermomètre prêt à l’emploi, vous devez vous tenir à côté de la personne dont vous allez prendre la température. Vous devrez peut-être leur demander de repousser leurs cheveux ou leur foulard, d’enlever leur chapeau ou leurs lunettes, ou d’essuyer leur transpiration, car la transpiration dans les pores peut entraîner une baisse de la température relevée.</a:t>
            </a:r>
          </a:p>
          <a:p>
            <a:pPr marL="0" indent="0">
              <a:buFont typeface="Arial" panose="020B0604020202020204" pitchFamily="34" charset="0"/>
              <a:buNone/>
            </a:pPr>
            <a:endParaRPr lang="en-US" noProof="0">
              <a:latin typeface="Arial"/>
              <a:cs typeface="Arial"/>
            </a:endParaRPr>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Arial"/>
                <a:ea typeface="Arial"/>
                <a:cs typeface="Arial"/>
              </a:rPr>
              <a:t>Lorsque vous prenez la température, visez la tempe, au-dessus de l’extrémité du sourcil, et non le front. Tenez le thermomètre à 3 à 5 centimètres de la tempe de la personne et appuyez sur le bouton. Notez que 3 à 5 centimètres équivalent à la largeur d’environ 3 doigts, comme le montre l’image du bas. Il n'est pas nécessaire de placer trois doigts pour mesurer. Visualisez plutôt ces doigts dans votre tête. Rappelez-vous que le dépistage ne doit pas impliquer de contact physique avec la personne dépistée. </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1555197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indent="0">
              <a:buFont typeface="Arial" panose="020B0604020202020204" pitchFamily="34" charset="0"/>
              <a:buNone/>
            </a:pPr>
            <a:r>
              <a:rPr lang="fr-FR" sz="1200" b="0" i="1" u="none" strike="noStrike" cap="none" baseline="0" dirty="0">
                <a:solidFill>
                  <a:srgbClr val="000000"/>
                </a:solidFill>
                <a:effectLst/>
                <a:uFill>
                  <a:solidFill>
                    <a:prstClr val="black">
                      <a:alpha val="0"/>
                    </a:prstClr>
                  </a:solidFill>
                </a:uFill>
                <a:latin typeface="Arial"/>
                <a:ea typeface="Arial"/>
                <a:cs typeface="Arial"/>
              </a:rPr>
              <a:t>Texte</a:t>
            </a:r>
            <a:r>
              <a:rPr lang="fr-FR" sz="1200" b="0" i="0" u="none" strike="noStrike" cap="none" baseline="0" dirty="0">
                <a:solidFill>
                  <a:srgbClr val="000000"/>
                </a:solidFill>
                <a:effectLst/>
                <a:uFill>
                  <a:solidFill>
                    <a:prstClr val="black">
                      <a:alpha val="0"/>
                    </a:prstClr>
                  </a:solidFill>
                </a:uFill>
                <a:latin typeface="Arial"/>
                <a:ea typeface="Arial"/>
                <a:cs typeface="Arial"/>
              </a:rPr>
              <a:t> :</a:t>
            </a: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Arial"/>
                <a:ea typeface="Arial"/>
                <a:cs typeface="Arial"/>
              </a:rPr>
              <a:t>Lors du dépistage des patients, vous devez également vous assurer d’utiliser les fourchettes de température indiquées dans la définition de cas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Arial"/>
                <a:ea typeface="Arial"/>
                <a:cs typeface="Arial"/>
              </a:rPr>
              <a:t>de Marburg de votre pays. Compte tenu de la fourchette indiquée sur cette diapositive, si une personne a une température de 38 degrés Celsius ou plus, on considère qu’elle a de la fièvre. Compte tenu de la fourchette indiquée sur cette diapositive, si une personne a une température de 35 degrés Celsius ou plus, on considère qu’elle a de la fièvre.</a:t>
            </a:r>
          </a:p>
          <a:p>
            <a:pPr marL="0" indent="0">
              <a:buFont typeface="Arial" panose="020B0604020202020204" pitchFamily="34" charset="0"/>
              <a:buNone/>
            </a:pPr>
            <a:endParaRPr lang="en-US" altLang="fr-FR" noProof="0" dirty="0">
              <a:latin typeface="Arial"/>
              <a:cs typeface="Arial"/>
            </a:endParaRP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Arial"/>
                <a:ea typeface="Arial"/>
                <a:cs typeface="Arial"/>
              </a:rPr>
              <a:t>Si vous travaillez au poste de dépistage, lorsque vous prenez la température de chaque personne, vous devez l’inscrire sur un registre de dépistage. Vous devez ensuite poursuivre l’évaluation des expositions et des symptômes comme indiqué dans l’algorithme de dépistage, que nous verrons sur la diapositive suivante.</a:t>
            </a:r>
            <a:endParaRPr lang="en-US" altLang="fr-FR" noProof="0" dirty="0">
              <a:latin typeface="Arial" panose="020B0604020202020204" pitchFamily="34" charset="0"/>
              <a:cs typeface="Arial" panose="020B0604020202020204" pitchFamily="34" charset="0"/>
            </a:endParaRPr>
          </a:p>
          <a:p>
            <a:pPr marL="0" lvl="0" indent="0" algn="l" rtl="0">
              <a:spcBef>
                <a:spcPct val="0"/>
              </a:spcBef>
              <a:spcAft>
                <a:spcPct val="0"/>
              </a:spcAft>
              <a:buNone/>
            </a:pPr>
            <a:endParaRPr dirty="0"/>
          </a:p>
        </p:txBody>
      </p:sp>
      <p:sp>
        <p:nvSpPr>
          <p:cNvPr id="213" name="Google Shape;213;p14:notes"/>
          <p:cNvSpPr>
            <a:spLocks noGrp="1" noRot="1" noChangeAspect="1"/>
          </p:cNvSpPr>
          <p:nvPr>
            <p:ph type="sldImg" idx="2"/>
          </p:nvPr>
        </p:nvSpPr>
        <p:spPr>
          <a:xfrm>
            <a:off x="2514600" y="857250"/>
            <a:ext cx="4114800" cy="2314575"/>
          </a:xfrm>
          <a:custGeom>
            <a:avLst/>
            <a:gdLst/>
            <a:ahLst/>
            <a:cxnLst/>
            <a:rect l="l" t="t" r="r" b="b"/>
            <a:pathLst>
              <a:path w="119999" h="119999"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Pour vous aider à dépister les patients et à les placer de manière appropriée dans l’établissement, vous pouvez garder un outil de travail ou un algorithme comme celui-ci dans la zone de dépistage pour référence. Voici un exemple [datant d’avril 2023] d’algorithme de dépistage de Marburg en provenance de Guinée équatoriale. L’algorithme avec lequel vous travaillez pourrait être légèrement différent, mais en général, voici ce que vous devriez voir.</a:t>
            </a:r>
          </a:p>
          <a:p>
            <a:pPr marL="0" indent="0">
              <a:buFont typeface="Arial" panose="020B0604020202020204" pitchFamily="34" charset="0"/>
              <a:buNone/>
            </a:pPr>
            <a:endParaRPr lang="en-US" baseline="0" dirty="0">
              <a:cs typeface="Calibri"/>
            </a:endParaRP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L’algorithme commence dans la case « Fièvre » en haut, à gauche. Vous voyez ici qu’après la prise de température d’une personne, si elle n’a pas de fièvre, vous devrez lui demander si elle a eu des saignements inexpliqués. Si elle répond par la négative, elle peut entrer dans l’établissement de santé. Si elle répond par l’affirmative, elle devra être considérée comme un cas suspect et devra entrer dans une zone d’isolement.</a:t>
            </a:r>
          </a:p>
          <a:p>
            <a:pPr marL="0" indent="0">
              <a:buFont typeface="Arial" panose="020B0604020202020204" pitchFamily="34" charset="0"/>
              <a:buNone/>
            </a:pPr>
            <a:endParaRPr lang="en-US" baseline="0" dirty="0">
              <a:cs typeface="Calibri"/>
            </a:endParaRP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une personne a de la fièvre, la prochaine étape consiste à lui poser des questions sur les symptômes et les facteurs de risque. Les options mentionnées dans la case des signes et symptômes sont les signes et symptômes typiques susceptibles d’être présentés par une personne atteinte </a:t>
            </a:r>
            <a:r>
              <a:rPr lang="fr-FR" sz="1200" b="0" i="0" u="none" strike="noStrike" cap="none" baseline="0" dirty="0">
                <a:solidFill>
                  <a:srgbClr val="000000"/>
                </a:solidFill>
                <a:effectLst/>
                <a:highlight>
                  <a:srgbClr val="FFFF00"/>
                </a:highlight>
                <a:uFill>
                  <a:solidFill>
                    <a:prstClr val="black">
                      <a:alpha val="0"/>
                    </a:prstClr>
                  </a:solidFill>
                </a:uFill>
                <a:latin typeface="Calibri"/>
                <a:ea typeface="Calibri" panose="020F0502020204030204"/>
                <a:cs typeface="Calibri"/>
              </a:rPr>
              <a:t>de Marburg</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Si la personne confirme qu’elle a présenté au moins 3 de ces symptômes, elle devra être considérée comme un cas suspect et devra entrer dans une zone d’isolement.</a:t>
            </a:r>
          </a:p>
          <a:p>
            <a:pPr marL="0" indent="0">
              <a:buFont typeface="Arial" panose="020B0604020202020204" pitchFamily="34" charset="0"/>
              <a:buNone/>
            </a:pPr>
            <a:endParaRPr lang="en-US" baseline="0" dirty="0">
              <a:cs typeface="Calibri"/>
            </a:endParaRPr>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la personne répond par « non » à la question de savoir si elle a présenté des signes ou symptômes, vous devrez alors lui demander si elle a fait un voyage dans une région où il existe des cas confirmés de maladie à virus de Marburg ou si elle a eu un contact avec une personne suspectée d’être atteinte de Marburg. Si elle répond par l’affirmative, elle doit entrer dans la zone d’isolement. Si elle répond par la négative, elle doit être autorisée à entrer dans l’établissement de santé.</a:t>
            </a:r>
          </a:p>
          <a:p>
            <a:pPr marL="0" indent="0">
              <a:buFont typeface="Arial" panose="020B0604020202020204" pitchFamily="34" charset="0"/>
              <a:buNone/>
            </a:pPr>
            <a:endParaRPr lang="en-US" baseline="0" dirty="0">
              <a:cs typeface="Calibri"/>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Il convient de noter que le dépistage est un processus complexe et ne saurait se réduire à la simple prise de température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Des patients peuvent être atteints de Marburg sans pour autant avoir de la fièvre. Il est important de poser des questions sur d’autres symptômes et sur le risque pendant le dépistage. Si vous vous proposez de dépister des patients, vous devrez bien comprendre l’algorithme de dépistage et savoir qui contacter si vous rencontrez des personnes répondant à ces critères de risques.</a:t>
            </a:r>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32490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Pour faire ce dont nous avons parlé, les postes de contrôle doivent disposer de plusieurs équipements ou fournitures :</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Une aide au travail ou un algorithme de dépistage montrant la définition du cas, afin que vous sachiez que vous identifiez les cas de manière appropriée</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Un registre des patients pour enregistrer toute personne entrant dans l’établissement de santé</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Un thermomètre infrarouge sans contact </a:t>
            </a:r>
          </a:p>
          <a:p>
            <a:pPr marL="171450" indent="-171450">
              <a:buFontTx/>
              <a:buChar cha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Et des piles ou un thermomètre de secours au cas où l’un des thermomètres ne fonctionnerait plus.</a:t>
            </a:r>
          </a:p>
          <a:p>
            <a:pPr marL="0" indent="0">
              <a:buFontTx/>
              <a:buNone/>
            </a:pPr>
            <a:endParaRPr lang="en-US"/>
          </a:p>
          <a:p>
            <a:pPr marL="0" indent="0">
              <a:buFontTx/>
              <a:buNone/>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Lorsqu’il n’est pas possible de maintenir la distance, l’examinateur devra porter des EPI, comme indiqué sur la diapositive relative à la sécurité lors de l’examen préliminaire, de sorte que des EPI doivent également être disponibles si nécessaire.</a:t>
            </a:r>
          </a:p>
          <a:p>
            <a:pPr marL="0" indent="0">
              <a:buFontTx/>
              <a:buNone/>
            </a:pPr>
            <a:endParaRPr lang="en-US"/>
          </a:p>
          <a:p>
            <a:pPr marL="0" indent="0">
              <a:buFontTx/>
              <a:buNone/>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Avant d’entamer une période de travail au cours de laquelle vous effectuerez des dépistages, vérifiez que ces fournitures se trouvent à votre poste de contrôle.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17</a:t>
            </a:fld>
            <a:endParaRPr lang="en-US"/>
          </a:p>
        </p:txBody>
      </p:sp>
    </p:spTree>
    <p:extLst>
      <p:ext uri="{BB962C8B-B14F-4D97-AF65-F5344CB8AC3E}">
        <p14:creationId xmlns:p14="http://schemas.microsoft.com/office/powerpoint/2010/main" val="1929904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1" i="1" u="none" strike="noStrike" cap="none" baseline="0">
                <a:solidFill>
                  <a:srgbClr val="000000"/>
                </a:solidFill>
                <a:effectLst/>
                <a:uFill>
                  <a:solidFill>
                    <a:prstClr val="black">
                      <a:alpha val="0"/>
                    </a:prstClr>
                  </a:solidFill>
                </a:uFill>
                <a:latin typeface="Calibri"/>
                <a:ea typeface="Calibri" panose="020F0502020204030204"/>
                <a:cs typeface="Calibri"/>
              </a:rPr>
              <a:t>Appliquer</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Pour vérifier leur compréhension, demandez aux apprenants d’appliquer les informations qu’ils viennent d’entendre.</a:t>
            </a:r>
          </a:p>
          <a:p>
            <a:endParaRPr lang="en-US"/>
          </a:p>
          <a:p>
            <a:r>
              <a:rPr lang="fr-FR" sz="1200" b="1"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Imaginez que vous voyez votre collègue contrôler une personne qui entre dans votre établissement de cette manière. Quelles suggestions leur donneriez-vous pour les aider à pratiquer les dépistages de manière plus sûre ? [</a:t>
            </a: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Donnez aux participants 2 à 3 minutes pour noter leurs idées, en discuter en petits groupes ou en groupe entier</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0798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Font typeface="Arial" panose="020B0604020202020204" pitchFamily="34" charset="0"/>
              <a:buNone/>
            </a:pPr>
            <a:r>
              <a:rPr lang="fr-FR" sz="800" b="0" i="1" u="none" strike="noStrike" cap="none" baseline="0">
                <a:solidFill>
                  <a:srgbClr val="000000"/>
                </a:solidFill>
                <a:effectLst/>
                <a:uFill>
                  <a:solidFill>
                    <a:prstClr val="black">
                      <a:alpha val="0"/>
                    </a:prstClr>
                  </a:solidFill>
                </a:uFill>
                <a:latin typeface="Calibri"/>
                <a:ea typeface="Calibri" panose="020F0502020204030204"/>
                <a:cs typeface="Calibri"/>
              </a:rPr>
              <a:t>[Sur la base de la discussion de la diapositive précédente, ajoutez les informations suivantes qui n'ont pas encore été abordées.]</a:t>
            </a:r>
          </a:p>
          <a:p>
            <a:pPr marL="0" indent="0">
              <a:buFont typeface="Arial" panose="020B0604020202020204" pitchFamily="34" charset="0"/>
              <a:buNone/>
            </a:pPr>
            <a:endParaRPr lang="en-US" i="1" baseline="0">
              <a:cs typeface="Calibri"/>
            </a:endParaRPr>
          </a:p>
          <a:p>
            <a:pPr marL="0" indent="0">
              <a:buFont typeface="Arial" panose="020B0604020202020204" pitchFamily="34" charset="0"/>
              <a:buNone/>
            </a:pPr>
            <a:r>
              <a:rPr lang="fr-FR" sz="8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pPr marL="0" indent="0">
              <a:buFont typeface="Arial" panose="020B0604020202020204" pitchFamily="34" charset="0"/>
              <a:buNone/>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Parlons d’abord de ce que cet agent de dépistage fait de bien :</a:t>
            </a:r>
          </a:p>
          <a:p>
            <a:pPr marL="171450" indent="-171450">
              <a:buFont typeface="Arial,Sans-Serif" panose="020B0604020202020204" pitchFamily="34" charset="0"/>
              <a:buChar char="•"/>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D’abord, il existe une barrière physique entre l’agent de contrôle et le patient. Cette barrière physique permet de rappeler au personnel de santé de maintenir une distance et d’éviter tout contact direct.</a:t>
            </a:r>
          </a:p>
          <a:p>
            <a:pPr marL="171450" indent="-171450">
              <a:buFont typeface="Arial,Sans-Serif" panose="020B0604020202020204" pitchFamily="34" charset="0"/>
              <a:buChar char="•"/>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Il est recommandé d’utiliser des chaises en plastique, car elles sont non poreuses et il sera facile de les nettoyer et désinfecter.</a:t>
            </a:r>
          </a:p>
          <a:p>
            <a:pPr marL="0" indent="0">
              <a:buFont typeface="Arial,Sans-Serif" panose="020B0604020202020204" pitchFamily="34" charset="0"/>
              <a:buNone/>
            </a:pPr>
            <a:endParaRPr lang="en-US"/>
          </a:p>
          <a:p>
            <a:pPr marL="0" indent="0">
              <a:buFont typeface="Arial"/>
              <a:buNone/>
            </a:pPr>
            <a:endParaRPr lang="en-US"/>
          </a:p>
          <a:p>
            <a:pPr marL="0" indent="0">
              <a:buFont typeface="Arial"/>
              <a:buNone/>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Plusieurs points pourraient toutefois être améliorés afin de protéger l’examinateur au cours du processus :</a:t>
            </a:r>
          </a:p>
          <a:p>
            <a:pPr marL="171450" marR="0" lvl="0" indent="-171450" algn="l" defTabSz="914400" rtl="0" eaLnBrk="1" fontAlgn="auto" latinLnBrk="0" hangingPunct="1">
              <a:lnSpc>
                <a:spcPct val="100000"/>
              </a:lnSpc>
              <a:spcBef>
                <a:spcPct val="0"/>
              </a:spcBef>
              <a:spcAft>
                <a:spcPct val="0"/>
              </a:spcAft>
              <a:buClrTx/>
              <a:buSzTx/>
              <a:buFont typeface="Arial"/>
              <a:buChar char="•"/>
              <a:defRPr/>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L’agent de contrôle doit avoir une distance d’au moins un mètre (ou une longueur de bras) entre lui et la personne contrôlée, et il ne doit pas se trouver en face de la personne contrôlée. S'il n'y a pas de cloison en plexiglas pour la protéger, l’agent doit se placer (assis ou debout) en biais, comme sur les images ci-dessous.</a:t>
            </a:r>
          </a:p>
          <a:p>
            <a:pPr marL="171450" indent="-171450">
              <a:buFont typeface="Arial"/>
              <a:buChar char="•"/>
            </a:pPr>
            <a:r>
              <a:rPr lang="fr-FR" sz="1300" b="0" i="0" u="none" strike="noStrike" cap="none" baseline="0">
                <a:solidFill>
                  <a:srgbClr val="FF0000"/>
                </a:solidFill>
                <a:effectLst/>
                <a:uFill>
                  <a:solidFill>
                    <a:prstClr val="black">
                      <a:alpha val="0"/>
                    </a:prstClr>
                  </a:solidFill>
                </a:uFill>
                <a:latin typeface="Calibri"/>
                <a:ea typeface="Calibri" panose="020F0502020204030204"/>
                <a:cs typeface="Calibri"/>
              </a:rPr>
              <a:t>En ce qui concerne les EPI, l’agent de contrôle porte une casquette, une blouse et un masque ajusté. Comme il est possible de maintenir une distance </a:t>
            </a:r>
            <a:r>
              <a:rPr lang="fr-FR" sz="1300" b="0" i="0" u="none" strike="noStrike" cap="none" baseline="0">
                <a:solidFill>
                  <a:srgbClr val="000000"/>
                </a:solidFill>
                <a:effectLst/>
                <a:uFill>
                  <a:solidFill>
                    <a:prstClr val="black">
                      <a:alpha val="0"/>
                    </a:prstClr>
                  </a:solidFill>
                </a:uFill>
                <a:latin typeface="Calibri"/>
                <a:ea typeface="Calibri" panose="020F0502020204030204"/>
                <a:cs typeface="Calibri"/>
              </a:rPr>
              <a:t>d’au moins 1 mètre (environ la longueur d’un bras) </a:t>
            </a:r>
            <a:r>
              <a:rPr lang="fr-FR" sz="1300" b="0" i="0" u="none" strike="noStrike" cap="none" baseline="0">
                <a:solidFill>
                  <a:srgbClr val="FF0000"/>
                </a:solidFill>
                <a:effectLst/>
                <a:uFill>
                  <a:solidFill>
                    <a:prstClr val="black">
                      <a:alpha val="0"/>
                    </a:prstClr>
                  </a:solidFill>
                </a:uFill>
                <a:latin typeface="Calibri"/>
                <a:ea typeface="Calibri" panose="020F0502020204030204"/>
                <a:cs typeface="Calibri"/>
              </a:rPr>
              <a:t>et de réaliser une approche sans contact</a:t>
            </a:r>
            <a:r>
              <a:rPr lang="fr-FR" sz="1300" b="0" i="0" u="none" strike="noStrike" cap="none" baseline="0">
                <a:solidFill>
                  <a:srgbClr val="000000"/>
                </a:solidFill>
                <a:effectLst/>
                <a:uFill>
                  <a:solidFill>
                    <a:prstClr val="black">
                      <a:alpha val="0"/>
                    </a:prstClr>
                  </a:solidFill>
                </a:uFill>
                <a:latin typeface="Calibri"/>
                <a:ea typeface="Calibri" panose="020F0502020204030204"/>
                <a:cs typeface="Calibri"/>
              </a:rPr>
              <a:t>, aucun EPI n’est requis </a:t>
            </a:r>
            <a:r>
              <a:rPr lang="fr-FR" sz="1300" b="0" i="0" u="none" strike="noStrike" cap="none" baseline="0">
                <a:solidFill>
                  <a:srgbClr val="FF0000"/>
                </a:solidFill>
                <a:effectLst/>
                <a:uFill>
                  <a:solidFill>
                    <a:prstClr val="black">
                      <a:alpha val="0"/>
                    </a:prstClr>
                  </a:solidFill>
                </a:uFill>
                <a:latin typeface="Calibri"/>
                <a:ea typeface="Calibri" panose="020F0502020204030204"/>
                <a:cs typeface="Calibri"/>
              </a:rPr>
              <a:t>dans cet exemple</a:t>
            </a:r>
            <a:r>
              <a:rPr lang="fr-FR" sz="1300" b="0" i="0" u="none" strike="noStrike" cap="none" baseline="0">
                <a:solidFill>
                  <a:srgbClr val="000000"/>
                </a:solidFill>
                <a:effectLst/>
                <a:uFill>
                  <a:solidFill>
                    <a:prstClr val="black">
                      <a:alpha val="0"/>
                    </a:prstClr>
                  </a:solidFill>
                </a:uFill>
                <a:latin typeface="Calibri"/>
                <a:ea typeface="Calibri" panose="020F0502020204030204"/>
                <a:cs typeface="Calibri"/>
              </a:rPr>
              <a:t>. S’il n’est pas possible de maintenir cette distance, l’agent de contrôle doit porter un masque médical, une protection pour les yeux, une blouse et une paire de gants. Sur </a:t>
            </a:r>
            <a:r>
              <a:rPr lang="fr-FR" sz="1300" b="0" i="0" u="none" strike="noStrike" cap="none" baseline="0">
                <a:solidFill>
                  <a:srgbClr val="FF0000"/>
                </a:solidFill>
                <a:effectLst/>
                <a:uFill>
                  <a:solidFill>
                    <a:prstClr val="black">
                      <a:alpha val="0"/>
                    </a:prstClr>
                  </a:solidFill>
                </a:uFill>
                <a:latin typeface="Calibri"/>
                <a:ea typeface="Calibri" panose="020F0502020204030204"/>
                <a:cs typeface="Calibri"/>
              </a:rPr>
              <a:t>cette image d’exemple, </a:t>
            </a:r>
            <a:r>
              <a:rPr lang="fr-FR" sz="1300" b="0" i="0" u="none" strike="noStrike" cap="none" baseline="0">
                <a:solidFill>
                  <a:srgbClr val="000000"/>
                </a:solidFill>
                <a:effectLst/>
                <a:uFill>
                  <a:solidFill>
                    <a:prstClr val="black">
                      <a:alpha val="0"/>
                    </a:prstClr>
                  </a:solidFill>
                </a:uFill>
                <a:latin typeface="Calibri"/>
                <a:ea typeface="Calibri" panose="020F0502020204030204"/>
                <a:cs typeface="Calibri"/>
              </a:rPr>
              <a:t>si le masque et la blouse sont nécessaires, les gants et la protection des yeux le sont également. </a:t>
            </a:r>
            <a:r>
              <a:rPr lang="fr-FR" sz="1300" b="0" i="0" u="none" strike="noStrike" cap="none" baseline="0">
                <a:solidFill>
                  <a:srgbClr val="FF0000"/>
                </a:solidFill>
                <a:effectLst/>
                <a:uFill>
                  <a:solidFill>
                    <a:prstClr val="black">
                      <a:alpha val="0"/>
                    </a:prstClr>
                  </a:solidFill>
                </a:uFill>
                <a:latin typeface="Calibri"/>
                <a:ea typeface="Calibri" panose="020F0502020204030204"/>
                <a:cs typeface="Calibri"/>
              </a:rPr>
              <a:t>Il n’est pas nécessaire de porter une casquette ou un autre couvre-chef pour le dépistage.</a:t>
            </a:r>
          </a:p>
          <a:p>
            <a:pPr marL="171450" indent="-171450">
              <a:buFont typeface="Arial"/>
              <a:buChar char="•"/>
            </a:pPr>
            <a:r>
              <a:rPr lang="fr-FR" sz="800" b="0" i="0" u="none" strike="noStrike" cap="none" baseline="0">
                <a:solidFill>
                  <a:srgbClr val="000000"/>
                </a:solidFill>
                <a:effectLst/>
                <a:uFill>
                  <a:solidFill>
                    <a:prstClr val="black">
                      <a:alpha val="0"/>
                    </a:prstClr>
                  </a:solidFill>
                </a:uFill>
                <a:latin typeface="Calibri"/>
                <a:ea typeface="Calibri" panose="020F0502020204030204"/>
                <a:cs typeface="Calibri"/>
              </a:rPr>
              <a:t>Le thermomètre à infrarouge n'est pas non plus utilisé correctement. Cela dépend des instructions du fabricant, mais en général, le thermomètre doit être placé à 3 à 5 cm du front ou de la tempe de la personne. L’agent tient le thermomètre trop loin du front ou de la tempe de la personne dépistée.</a:t>
            </a:r>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9836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0" y="541338"/>
            <a:ext cx="4800600" cy="2700337"/>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Nous avons trois objectifs d’apprentissage pour la session d’aujourd’hui. Au terme du temps que nous passerons ensemble aujourd’hui, vous devrez être en mesure de citer les 3 stratégies clés pour prévenir la contamination des établissements de santé par Ebola ou Marburg, d’expliquer pourquoi le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est important et de décrire les meilleures pratiques pour le processus de dépistage.</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Réflexion :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Encourage les participants à appliquer, analyser et/ou évaluer leurs acquis d’apprentissage, les aidant ainsi à approfondir leur compréhension du sujet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Permet aux participants de réfléchir à la manière dont leur nouvel apprentissage s’applique à leurs connaissances ou expériences antérieures, ce qui les aide à mieux comprendre les idées enseignées et à s’en souvenir</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Vous permet de vérifier que les participants comprennent l’objet des discussions et de déterminer si certains sujets doivent être abordés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Vous connaissez maintenant les raisons pour lesquelles nous devons identifier les patients suspects, les isoler et informer les points de contact appropriés, et maîtrisez les éléments de base pour le faire. À présent, demandons-nous comment cela pourrait fonctionner dans votre établissement.</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vous avez déjà dû procéder à un dépistage des personnes qui entrent dans votre établissement, quelles sont les similitudes ou les différences entre le processus de dépistage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et les processus de dépistage que vous avez suivis par le passé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[Donnez aux participants 2 à 3 minutes pour discuter en petits groupes ou tous ensemble.]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Quelles difficultés avez-vous rencontrées par le passé avec le dépistage ? Si vous n’avez jamais participé à un dépistage avant, quelles difficultés vous attendez-vous à rencontrer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[Si possible, faites une liste des difficultés à mesure que les participants les mentionnent sur une grande feuille de papier, un tableau blanc, etc. Ensuite, demandez au groupe de proposer des moyens de surmonter ces difficultés. Les réponses pourront varier. Vous pouvez également faire des propositions qui vous semblent pertinentes. La durée recommandée pour cette discussion est de 7 à 10 minutes. Vous pouvez choisir de raccourcir cette conversation en raison des contraintes de temps ou de la prolonger si le temps le permet.]</a:t>
            </a:r>
          </a:p>
          <a:p>
            <a:endParaRPr lang="en-US" dirty="0"/>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20</a:t>
            </a:fld>
            <a:endParaRPr lang="en-US"/>
          </a:p>
        </p:txBody>
      </p:sp>
    </p:spTree>
    <p:extLst>
      <p:ext uri="{BB962C8B-B14F-4D97-AF65-F5344CB8AC3E}">
        <p14:creationId xmlns:p14="http://schemas.microsoft.com/office/powerpoint/2010/main" val="103420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Pour conclure, je voudrais vous rappeler que ce processus d’identification, d’isolement et d’information constitue la mesure la plus importante que nous devions prendre dans nos établissements de santé pour assurer notre propre protection ainsi que celle de nos patients, de nos familles et de nos communautés. Lors d’une flambée de maladie à virus de Marburg, dépister les patients pour identifier ceux qui pourraient être malades, isoler les patients suspectés d’être atteints de la maladie à virus de Marburg et informer les autorités compétences sont autant de pratiques déterminantes pour tenir la maladie à virus de Marburg hors de votre établissement de santé, ainsi que pour assurer votre sécurité et celle des autres.</a:t>
            </a:r>
          </a:p>
          <a:p>
            <a:endParaRPr lang="en-US"/>
          </a:p>
        </p:txBody>
      </p:sp>
      <p:sp>
        <p:nvSpPr>
          <p:cNvPr id="4" name="Slide Number Placeholder 3"/>
          <p:cNvSpPr>
            <a:spLocks noGrp="1"/>
          </p:cNvSpPr>
          <p:nvPr>
            <p:ph type="sldNum" sz="quarter" idx="5"/>
          </p:nvPr>
        </p:nvSpPr>
        <p:spPr/>
        <p:txBody>
          <a:bodyPr/>
          <a:lstStyle/>
          <a:p>
            <a:fld id="{299946A4-2624-4EBF-BB8E-AEEF0B413100}" type="slidenum">
              <a:rPr lang="en-US" smtClean="0"/>
              <a:t>21</a:t>
            </a:fld>
            <a:endParaRPr lang="en-US"/>
          </a:p>
        </p:txBody>
      </p:sp>
    </p:spTree>
    <p:extLst>
      <p:ext uri="{BB962C8B-B14F-4D97-AF65-F5344CB8AC3E}">
        <p14:creationId xmlns:p14="http://schemas.microsoft.com/office/powerpoint/2010/main" val="1678903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u="none" strike="noStrike" cap="none" baseline="0" dirty="0">
                <a:solidFill>
                  <a:srgbClr val="000000"/>
                </a:solidFill>
                <a:effectLst/>
                <a:uFill>
                  <a:solidFill>
                    <a:prstClr val="black">
                      <a:alpha val="0"/>
                    </a:prstClr>
                  </a:solidFill>
                </a:uFill>
                <a:latin typeface="Calibri"/>
                <a:ea typeface="Calibri" panose="020F0502020204030204"/>
                <a:cs typeface="Calibri"/>
              </a:rPr>
              <a:t>Activation des connaissances acquises.</a:t>
            </a:r>
            <a:endParaRPr lang="en-US" i="1"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L’un des principaux avantages de travailler avec des apprenants adultes est qu’ils ont sans doute déjà des connaissances ou une expérience en rapport avec le sujet que vous enseignez. L’activation des connaissances acquises permet aux participants de lier le nouvel apprentissage à ce qu’ils savent déjà, et peut les aider à mieux comprendre et se souvenir des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participants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1"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Commençons par une question. Pourquoi est-il important d’identifier les personnes qui pourraient 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avant leur accès à votre établissement de santé ?</a:t>
            </a:r>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[Donnez aux participants 2 minutes pour discuter tous ensemble ou en petits groupes. Si le sujet ne ressort pas de la discussion, ajoutez ce qui suit.]</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une personne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non diagnostiquée devait être admise dans un établissement de santé, elle pourrait propager Ebola ou Marburg aux patients à proximité et au personnel qui les soigne. L’identification précoce et la séparation des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empêchent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non reconnue dans l’établissement de santé, permettant ainsi d’assurer votre protection et celle de vos patients. En préservant votre propre santé, vous évitez également la propagation de la maladie à votre famille et à vos amis. Ainsi, </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le maintien à l’écart </a:t>
            </a:r>
            <a:r>
              <a:rPr lang="fr-FR" sz="1200" b="1" i="0" u="none" strike="noStrike" kern="1200" cap="none" baseline="0" dirty="0">
                <a:solidFill>
                  <a:srgbClr val="000000"/>
                </a:solidFill>
                <a:effectLst/>
                <a:uFill>
                  <a:solidFill>
                    <a:prstClr val="black">
                      <a:alpha val="0"/>
                    </a:prstClr>
                  </a:solidFill>
                </a:uFill>
                <a:latin typeface="Calibri"/>
                <a:ea typeface="Calibri" panose="020F0502020204030204"/>
                <a:cs typeface="Calibri"/>
              </a:rPr>
              <a:t>des patients atteints d’Ebola ou de Marburg </a:t>
            </a: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dans un établissement de santé vous protège, vous, vos patients et votre communauté</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3</a:t>
            </a:fld>
            <a:endParaRPr lang="en-US"/>
          </a:p>
        </p:txBody>
      </p:sp>
    </p:spTree>
    <p:extLst>
      <p:ext uri="{BB962C8B-B14F-4D97-AF65-F5344CB8AC3E}">
        <p14:creationId xmlns:p14="http://schemas.microsoft.com/office/powerpoint/2010/main" val="1187389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pPr marL="0" marR="0" lvl="0" indent="0" algn="l" defTabSz="914400" rtl="0" eaLnBrk="1" fontAlgn="base" latinLnBrk="0" hangingPunct="1">
              <a:lnSpc>
                <a:spcPct val="100000"/>
              </a:lnSpc>
              <a:spcBef>
                <a:spcPct val="3000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Il existe trois stratégies clés pour prévenir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dans les établissements de soins de santé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identifier les personnes susceptibles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avant qu’elles ne pénètrent dans l’établissement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isoler des patients suspectés d’être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par rapport à d’autres personnes ;</a:t>
            </a:r>
          </a:p>
          <a:p>
            <a:pPr marL="171450" marR="0" lvl="0" indent="-171450" algn="l" defTabSz="914400" rtl="0" eaLnBrk="1" fontAlgn="base" latinLnBrk="0" hangingPunct="1">
              <a:lnSpc>
                <a:spcPct val="100000"/>
              </a:lnSpc>
              <a:spcBef>
                <a:spcPct val="30000"/>
              </a:spcBef>
              <a:spcAft>
                <a:spcPct val="0"/>
              </a:spcAft>
              <a:buClrTx/>
              <a:buSzTx/>
              <a:buFontTx/>
              <a:buChar char="-"/>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et informer les autorités compétentes de votre établissement.</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Ces mesures sont les plus importantes que nous puissions prendre dans nos établissements de soins de santé pour prévenir la propagation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de Marburg.</a:t>
            </a:r>
            <a:endParaRPr lang="en-US" dirty="0">
              <a:cs typeface="Calibri"/>
            </a:endParaRP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14913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pPr marL="0" marR="0">
              <a:spcBef>
                <a:spcPct val="0"/>
              </a:spcBef>
              <a:spcAft>
                <a:spcPct val="0"/>
              </a:spcAft>
            </a:pPr>
            <a:r>
              <a:rPr lang="fr-FR" sz="1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Commençons par le processus d’identification des personnes potentiellement malades </a:t>
            </a:r>
            <a:r>
              <a:rPr lang="fr-FR" sz="18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Voyons si un patient correspond à une définition de cas standardisée. Ce processus d’identification est appelé « dépistage ». </a:t>
            </a:r>
          </a:p>
          <a:p>
            <a:endParaRPr lang="en-US" sz="1800" b="1" dirty="0">
              <a:effectLst/>
              <a:latin typeface="Calibri" panose="020F0502020204030204" pitchFamily="34" charset="0"/>
              <a:ea typeface="Calibri" panose="020F0502020204030204" pitchFamily="34" charset="0"/>
            </a:endParaRPr>
          </a:p>
          <a:p>
            <a:r>
              <a:rPr lang="fr-FR" sz="1800" b="1" i="0" u="none" strike="noStrike" cap="none" baseline="0" dirty="0">
                <a:solidFill>
                  <a:srgbClr val="000000"/>
                </a:solidFill>
                <a:effectLst/>
                <a:uFill>
                  <a:solidFill>
                    <a:prstClr val="black">
                      <a:alpha val="0"/>
                    </a:prstClr>
                  </a:solidFill>
                </a:uFill>
                <a:latin typeface="Calibri"/>
                <a:ea typeface="Calibri" panose="020F0502020204030204"/>
                <a:cs typeface="Calibri"/>
              </a:rPr>
              <a:t>Le dépistage</a:t>
            </a:r>
            <a:r>
              <a:rPr lang="fr-FR" sz="1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est comme un processus de tri. Il fonctionne comme une passoire : il vise à séparer les personnes qui </a:t>
            </a:r>
            <a:r>
              <a:rPr lang="fr-FR" sz="1800" b="0" i="0" u="none" strike="noStrike" cap="none" baseline="0" dirty="0">
                <a:solidFill>
                  <a:srgbClr val="FF0000"/>
                </a:solidFill>
                <a:effectLst/>
                <a:uFill>
                  <a:solidFill>
                    <a:prstClr val="black">
                      <a:alpha val="0"/>
                    </a:prstClr>
                  </a:solidFill>
                </a:uFill>
                <a:latin typeface="Calibri"/>
                <a:ea typeface="Calibri" panose="020F0502020204030204"/>
                <a:cs typeface="Calibri"/>
              </a:rPr>
              <a:t>pourraient</a:t>
            </a:r>
            <a:r>
              <a:rPr lang="fr-FR" sz="1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être atteintes d’une maladie de celles qui ne le sont probablement pas. Dans les zones de transmission </a:t>
            </a:r>
            <a:r>
              <a:rPr lang="fr-FR" sz="18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le risque qu’un patient se présente dans un établissement avec des signes et des symptômes de la maladie ou des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facteurs de risque d’exposition est plus élevé. Le dépistage permet d’isoler rapidement les patients suspectés d’être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et de les orienter vers un centre de dépistage et de soins prévu à cet effet.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cs typeface="Times New Roman" panose="02020603050405020304" pitchFamily="18" charset="0"/>
            </a:endParaRP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dépistage consiste à rechercher les symptômes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et à déterminer les facteurs de risque à un stade précoce du processus de soins (de préférence avant même que la personne n'entre dans l’établissement de soins) et doit donc avoir lieu au point d’entrée de votre établissement. </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plus souvent, le dépistage ne nécessite pas de contact physique ou étroit. Il peut se faire à l’aide d’un thermomètre sans contact et en posant des questions. Nous parlerons plus en détail de la manière de procéder au dépistage dans quelques minutes.</a:t>
            </a:r>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5</a:t>
            </a:fld>
            <a:endParaRPr lang="en-US"/>
          </a:p>
        </p:txBody>
      </p:sp>
    </p:spTree>
    <p:extLst>
      <p:ext uri="{BB962C8B-B14F-4D97-AF65-F5344CB8AC3E}">
        <p14:creationId xmlns:p14="http://schemas.microsoft.com/office/powerpoint/2010/main" val="31025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au cours du processus de dépistage, vous identifiez une personne susceptible d’être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vous devez immédiatement prendre deux mesures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Dans un premier temps : Isolez le patient.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Puis : Informez rapidement les médecins, les infirmières ou les administrateurs désignés de votre établissement de santé afin qu’ils soient au courant. </a:t>
            </a:r>
          </a:p>
          <a:p>
            <a:pPr marL="0" indent="0">
              <a:buNone/>
            </a:pPr>
            <a:endParaRPr lang="en-US" dirty="0"/>
          </a:p>
          <a:p>
            <a:pPr marL="0" indent="0">
              <a:buNone/>
            </a:pP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Isoler la personne l’empêche de transmettre Ebola ou Marburg à vous-même, à d’autres travailleurs de la santé ou à des patients.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Votre établissement doit avoir un plan pour isoler les personnes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et leur fournir les soins médicaux nécessaires jusqu'à ce qu’elles puissent être transférées vers une unité de traitement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Être placé(e) en isolement peut effrayer votre patient. Pour le/la rassurer, expliquez-lui avec compassion ce qui se passe, quelles sont les prochaines étapes et pourquoi c’est important pour son bien-être. En d’autres termes, si une personne est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commencer à lui prodiguer des soins appropriés rapidement se traduit par de meilleurs résultats (diminution de la mortalité).</a:t>
            </a:r>
          </a:p>
          <a:p>
            <a:pPr marL="0" indent="0">
              <a:buNone/>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Informer</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le point de contact désigné dans votre établissement de santé permet aux patients suspectés atteints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d’être orientés vers des tests et des soins. Il est donc important de connaître l’identité de cette personne désignée. Le point de contact désigné vérifiera et s’assurera que les mesures d’isolement sont en place, et communiquera le cas potentiel au numéro de téléphone approprié identifié par la surveillance. Si vous ne savez pas qui vous devez informer dans votre établissement, demandez à votre supérieur.</a:t>
            </a:r>
          </a:p>
          <a:p>
            <a:pPr marL="228600" indent="-228600">
              <a:buAutoNum type="arabicParenR"/>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3017684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Comme on a pu le voir, l’identification précoce et la séparation des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empêchent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non reconnue dans l’établissement de santé. Cela protège votre santé et celle de vos patients. En préservant votre propre santé, vous évitez également la propagation de la maladie à votre famille et à vos amis.</a:t>
            </a:r>
          </a:p>
          <a:p>
            <a:endParaRPr lang="en-US" dirty="0"/>
          </a:p>
        </p:txBody>
      </p:sp>
      <p:sp>
        <p:nvSpPr>
          <p:cNvPr id="4" name="Slide Number Placeholder 3"/>
          <p:cNvSpPr>
            <a:spLocks noGrp="1"/>
          </p:cNvSpPr>
          <p:nvPr>
            <p:ph type="sldNum" sz="quarter" idx="5"/>
          </p:nvPr>
        </p:nvSpPr>
        <p:spPr/>
        <p:txBody>
          <a:bodyPr/>
          <a:lstStyle/>
          <a:p>
            <a:fld id="{299946A4-2624-4EBF-BB8E-AEEF0B413100}" type="slidenum">
              <a:rPr lang="en-US" smtClean="0"/>
              <a:t>7</a:t>
            </a:fld>
            <a:endParaRPr lang="en-US"/>
          </a:p>
        </p:txBody>
      </p:sp>
    </p:spTree>
    <p:extLst>
      <p:ext uri="{BB962C8B-B14F-4D97-AF65-F5344CB8AC3E}">
        <p14:creationId xmlns:p14="http://schemas.microsoft.com/office/powerpoint/2010/main" val="111176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Nous avons parlé des raisons pour lesquelles l’utilisation d’un processus de dépistage pour identifier les personnes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 est importante. Maintenant, parlons de COMMENT faire le dépistage.</a:t>
            </a:r>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410471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Toutes les personnes qui entrent dans un établissement doivent être contrôlées. Il s’agit des patients, du personnel de santé et des membres de la famille qui les accompagnent.</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dépistage doit avoir lieu avant toute activité de soins aux patients. Il peut s’agir de l’entrée de l’établissement (par ex. la porte principale) ou de l’enregistrement des patients (par ex. le bureau d’enregistrement). Pour une protection supplémentaire, un contrôle peut également être effectué lors de l’enregistrement dans les services (comme la maternité).</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processus de sélection doit être adapté à la conception de l’installation, aux ressources humaines disponibles et aux fournitures disponibles. </a:t>
            </a:r>
          </a:p>
          <a:p>
            <a:endParaRPr lang="en-US" b="0" baseline="0" dirty="0"/>
          </a:p>
          <a:p>
            <a:r>
              <a:rPr lang="fr-FR" sz="1200" b="1" i="0" u="none" strike="noStrike" cap="none" baseline="0" dirty="0">
                <a:solidFill>
                  <a:srgbClr val="000000"/>
                </a:solidFill>
                <a:effectLst/>
                <a:uFill>
                  <a:solidFill>
                    <a:prstClr val="black">
                      <a:alpha val="0"/>
                    </a:prstClr>
                  </a:solidFill>
                </a:uFill>
                <a:latin typeface="Calibri"/>
                <a:ea typeface="Calibri" panose="020F0502020204030204"/>
                <a:cs typeface="Calibri"/>
              </a:rPr>
              <a:t>Lorsque vous dépistez des personnes, supposez toujours qu’elles peuvent être infectieuses et utilisez les précautions standard pour TOUS les patients, TOUS les jours.</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Les prochaines sessions approfondiront les précautions standard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Marburg.</a:t>
            </a:r>
          </a:p>
        </p:txBody>
      </p:sp>
      <p:sp>
        <p:nvSpPr>
          <p:cNvPr id="4" name="Slide Number Placeholder 3"/>
          <p:cNvSpPr>
            <a:spLocks noGrp="1"/>
          </p:cNvSpPr>
          <p:nvPr>
            <p:ph type="sldNum" sz="quarter" idx="5"/>
          </p:nvPr>
        </p:nvSpPr>
        <p:spPr/>
        <p:txBody>
          <a:bodyPr/>
          <a:lstStyle/>
          <a:p>
            <a:fld id="{299946A4-2624-4EBF-BB8E-AEEF0B413100}" type="slidenum">
              <a:rPr lang="en-US" smtClean="0"/>
              <a:t>9</a:t>
            </a:fld>
            <a:endParaRPr lang="en-US"/>
          </a:p>
        </p:txBody>
      </p:sp>
    </p:spTree>
    <p:extLst>
      <p:ext uri="{BB962C8B-B14F-4D97-AF65-F5344CB8AC3E}">
        <p14:creationId xmlns:p14="http://schemas.microsoft.com/office/powerpoint/2010/main" val="117273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panose="020F0502020204030204"/>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panose="020F0502020204030204"/>
                <a:cs typeface="Calibri"/>
              </a:rPr>
              <a:t>Centre national des maladies infectieuses émergentes et zoonotiques</a:t>
            </a:r>
          </a:p>
        </p:txBody>
      </p:sp>
    </p:spTree>
    <p:extLst>
      <p:ext uri="{BB962C8B-B14F-4D97-AF65-F5344CB8AC3E}">
        <p14:creationId xmlns:p14="http://schemas.microsoft.com/office/powerpoint/2010/main" val="187002817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354C0-7158-4724-8343-33F0C83D4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E0A3F-8DFF-4EA9-B891-163AFDF794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F4AE95-0202-4E5A-BB01-ACD94C4B63BC}"/>
              </a:ext>
            </a:extLst>
          </p:cNvPr>
          <p:cNvSpPr>
            <a:spLocks noGrp="1"/>
          </p:cNvSpPr>
          <p:nvPr>
            <p:ph type="dt" sz="half" idx="10"/>
          </p:nvPr>
        </p:nvSpPr>
        <p:spPr/>
        <p:txBody>
          <a:bodyPr/>
          <a:lstStyle/>
          <a:p>
            <a:fld id="{D1FA93CC-2974-44A9-878F-5EB9C780583D}" type="datetimeFigureOut">
              <a:rPr lang="en-US" smtClean="0"/>
              <a:t>7/31/2026</a:t>
            </a:fld>
            <a:endParaRPr lang="en-US"/>
          </a:p>
        </p:txBody>
      </p:sp>
      <p:sp>
        <p:nvSpPr>
          <p:cNvPr id="5" name="Footer Placeholder 4">
            <a:extLst>
              <a:ext uri="{FF2B5EF4-FFF2-40B4-BE49-F238E27FC236}">
                <a16:creationId xmlns:a16="http://schemas.microsoft.com/office/drawing/2014/main" id="{18A8401F-AFF6-4E6A-8AAF-B9A192FA3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6FEF92-BBA0-404E-B4FB-6608B78F3855}"/>
              </a:ext>
            </a:extLst>
          </p:cNvPr>
          <p:cNvSpPr>
            <a:spLocks noGrp="1"/>
          </p:cNvSpPr>
          <p:nvPr>
            <p:ph type="sldNum" sz="quarter" idx="12"/>
          </p:nvPr>
        </p:nvSpPr>
        <p:spPr/>
        <p:txBody>
          <a:bodyPr/>
          <a:lstStyle/>
          <a:p>
            <a:fld id="{BE4E0AB5-3E9C-407F-8959-0DA82FD1067B}" type="slidenum">
              <a:rPr lang="en-US" smtClean="0"/>
              <a:t>‹#›</a:t>
            </a:fld>
            <a:endParaRPr lang="en-US"/>
          </a:p>
        </p:txBody>
      </p:sp>
    </p:spTree>
    <p:extLst>
      <p:ext uri="{BB962C8B-B14F-4D97-AF65-F5344CB8AC3E}">
        <p14:creationId xmlns:p14="http://schemas.microsoft.com/office/powerpoint/2010/main" val="23518143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35"/>
        <p:cNvGrpSpPr/>
        <p:nvPr/>
      </p:nvGrpSpPr>
      <p:grpSpPr>
        <a:xfrm>
          <a:off x="0" y="0"/>
          <a:ext cx="0" cy="0"/>
          <a:chOff x="0" y="0"/>
          <a:chExt cx="0" cy="0"/>
        </a:xfrm>
      </p:grpSpPr>
      <p:sp>
        <p:nvSpPr>
          <p:cNvPr id="36" name="Google Shape;36;p3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ct val="0"/>
              </a:spcBef>
              <a:spcAft>
                <a:spcPct val="0"/>
              </a:spcAft>
              <a:buSzPts val="14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a:endParaRPr/>
          </a:p>
        </p:txBody>
      </p:sp>
      <p:sp>
        <p:nvSpPr>
          <p:cNvPr id="37" name="Google Shape;37;p3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p38"/>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1pPr>
            <a:lvl2pPr marL="0" marR="0" lvl="1"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2pPr>
            <a:lvl3pPr marL="0" marR="0" lvl="2"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3pPr>
            <a:lvl4pPr marL="0" marR="0" lvl="3"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4pPr>
            <a:lvl5pPr marL="0" marR="0" lvl="4"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5pPr>
            <a:lvl6pPr marL="0" marR="0" lvl="5"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6pPr>
            <a:lvl7pPr marL="0" marR="0" lvl="6"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7pPr>
            <a:lvl8pPr marL="0" marR="0" lvl="7"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8pPr>
            <a:lvl9pPr marL="0" marR="0" lvl="8" indent="0" algn="r">
              <a:lnSpc>
                <a:spcPct val="100000"/>
              </a:lnSpc>
              <a:spcBef>
                <a:spcPct val="0"/>
              </a:spcBef>
              <a:spcAft>
                <a:spcPct val="0"/>
              </a:spcAft>
              <a:buClr>
                <a:srgbClr val="000000"/>
              </a:buClr>
              <a:buSzPts val="975"/>
              <a:buFont typeface="Arial"/>
              <a:buNone/>
              <a:defRPr sz="975" b="0" i="0" u="none" strike="noStrike" cap="none">
                <a:solidFill>
                  <a:srgbClr val="888888"/>
                </a:solidFill>
                <a:latin typeface="Calibri"/>
                <a:ea typeface="Calibri"/>
                <a:cs typeface="Calibri"/>
                <a:sym typeface="Calibri"/>
              </a:defRPr>
            </a:lvl9pPr>
          </a:lstStyle>
          <a:p>
            <a:pPr marL="0" lvl="0" indent="0" algn="r" rtl="0">
              <a:spcBef>
                <a:spcPct val="0"/>
              </a:spcBef>
              <a:spcAft>
                <a:spcPct val="0"/>
              </a:spcAft>
              <a:buNone/>
            </a:pPr>
            <a:fld id="{00000000-1234-1234-1234-123412341234}" type="slidenum">
              <a:rPr lang="en-US"/>
              <a:t>‹#›</a:t>
            </a:fld>
            <a:endParaRPr/>
          </a:p>
        </p:txBody>
      </p:sp>
      <p:sp>
        <p:nvSpPr>
          <p:cNvPr id="39" name="Google Shape;39;p38"/>
          <p:cNvSpPr txBox="1">
            <a:spLocks noGrp="1"/>
          </p:cNvSpPr>
          <p:nvPr>
            <p:ph type="title"/>
          </p:nvPr>
        </p:nvSpPr>
        <p:spPr>
          <a:xfrm>
            <a:off x="480001" y="314861"/>
            <a:ext cx="1017555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ct val="0"/>
              </a:spcBef>
              <a:spcAft>
                <a:spcPct val="0"/>
              </a:spcAft>
              <a:buClr>
                <a:schemeClr val="dk1"/>
              </a:buClr>
              <a:buSzPts val="1800"/>
              <a:buNone/>
              <a:defRPr/>
            </a:lvl1pPr>
            <a:lvl2pPr lvl="1" algn="l">
              <a:lnSpc>
                <a:spcPct val="100000"/>
              </a:lnSpc>
              <a:spcBef>
                <a:spcPct val="0"/>
              </a:spcBef>
              <a:spcAft>
                <a:spcPct val="0"/>
              </a:spcAft>
              <a:buSzPts val="1400"/>
              <a:buNone/>
              <a:defRPr/>
            </a:lvl2pPr>
            <a:lvl3pPr lvl="2" algn="l">
              <a:lnSpc>
                <a:spcPct val="100000"/>
              </a:lnSpc>
              <a:spcBef>
                <a:spcPct val="0"/>
              </a:spcBef>
              <a:spcAft>
                <a:spcPct val="0"/>
              </a:spcAft>
              <a:buSzPts val="1400"/>
              <a:buNone/>
              <a:defRPr/>
            </a:lvl3pPr>
            <a:lvl4pPr lvl="3" algn="l">
              <a:lnSpc>
                <a:spcPct val="100000"/>
              </a:lnSpc>
              <a:spcBef>
                <a:spcPct val="0"/>
              </a:spcBef>
              <a:spcAft>
                <a:spcPct val="0"/>
              </a:spcAft>
              <a:buSzPts val="1400"/>
              <a:buNone/>
              <a:defRPr/>
            </a:lvl4pPr>
            <a:lvl5pPr lvl="4" algn="l">
              <a:lnSpc>
                <a:spcPct val="100000"/>
              </a:lnSpc>
              <a:spcBef>
                <a:spcPct val="0"/>
              </a:spcBef>
              <a:spcAft>
                <a:spcPct val="0"/>
              </a:spcAft>
              <a:buSzPts val="1400"/>
              <a:buNone/>
              <a:defRPr/>
            </a:lvl5pPr>
            <a:lvl6pPr lvl="5" algn="l">
              <a:lnSpc>
                <a:spcPct val="100000"/>
              </a:lnSpc>
              <a:spcBef>
                <a:spcPct val="0"/>
              </a:spcBef>
              <a:spcAft>
                <a:spcPct val="0"/>
              </a:spcAft>
              <a:buSzPts val="1400"/>
              <a:buNone/>
              <a:defRPr/>
            </a:lvl6pPr>
            <a:lvl7pPr lvl="6" algn="l">
              <a:lnSpc>
                <a:spcPct val="100000"/>
              </a:lnSpc>
              <a:spcBef>
                <a:spcPct val="0"/>
              </a:spcBef>
              <a:spcAft>
                <a:spcPct val="0"/>
              </a:spcAft>
              <a:buSzPts val="1400"/>
              <a:buNone/>
              <a:defRPr/>
            </a:lvl7pPr>
            <a:lvl8pPr lvl="7" algn="l">
              <a:lnSpc>
                <a:spcPct val="100000"/>
              </a:lnSpc>
              <a:spcBef>
                <a:spcPct val="0"/>
              </a:spcBef>
              <a:spcAft>
                <a:spcPct val="0"/>
              </a:spcAft>
              <a:buSzPts val="1400"/>
              <a:buNone/>
              <a:defRPr/>
            </a:lvl8pPr>
            <a:lvl9pPr lvl="8" algn="l">
              <a:lnSpc>
                <a:spcPct val="100000"/>
              </a:lnSpc>
              <a:spcBef>
                <a:spcPct val="0"/>
              </a:spcBef>
              <a:spcAft>
                <a:spcPct val="0"/>
              </a:spcAft>
              <a:buSzPts val="1400"/>
              <a:buNone/>
              <a:defRPr/>
            </a:lvl9pPr>
          </a:lstStyle>
          <a:p>
            <a:endParaRPr/>
          </a:p>
        </p:txBody>
      </p:sp>
      <p:sp>
        <p:nvSpPr>
          <p:cNvPr id="40" name="Google Shape;40;p38"/>
          <p:cNvSpPr txBox="1">
            <a:spLocks noGrp="1"/>
          </p:cNvSpPr>
          <p:nvPr>
            <p:ph type="body" idx="1"/>
          </p:nvPr>
        </p:nvSpPr>
        <p:spPr>
          <a:xfrm>
            <a:off x="480001" y="1800000"/>
            <a:ext cx="11232001" cy="4237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17486252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30302844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6931128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172686065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196056762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83872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9697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420777942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25135530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17647047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8521662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61" r:id="rId12"/>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5E6D4A6-415C-83D3-B8CF-BB8D9552B532}"/>
              </a:ext>
            </a:extLst>
          </p:cNvPr>
          <p:cNvSpPr>
            <a:spLocks noGrp="1"/>
          </p:cNvSpPr>
          <p:nvPr>
            <p:ph type="title"/>
          </p:nvPr>
        </p:nvSpPr>
        <p:spPr>
          <a:xfrm>
            <a:off x="1889760" y="2668211"/>
            <a:ext cx="8610073"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panose="020F0502020204030204"/>
                <a:cs typeface="Calibri"/>
              </a:rPr>
              <a:t>Prévention et contrôle des infections (PCI) </a:t>
            </a:r>
            <a:br>
              <a:rPr sz="4000" dirty="0"/>
            </a:br>
            <a:r>
              <a:rPr lang="fr-FR" sz="4000" b="1" i="0" u="none" strike="noStrike" cap="none" baseline="0" dirty="0">
                <a:solidFill>
                  <a:srgbClr val="0B40A5"/>
                </a:solidFill>
                <a:effectLst/>
                <a:uFill>
                  <a:solidFill>
                    <a:prstClr val="black">
                      <a:alpha val="0"/>
                    </a:prstClr>
                  </a:solidFill>
                </a:uFill>
                <a:latin typeface="Calibri"/>
                <a:ea typeface="Calibri" panose="020F0502020204030204"/>
                <a:cs typeface="Calibri"/>
              </a:rPr>
              <a:t>pour la maladie</a:t>
            </a:r>
            <a:r>
              <a:rPr lang="fr-FR" sz="4000" dirty="0">
                <a:solidFill>
                  <a:srgbClr val="0B40A5"/>
                </a:solidFill>
                <a:uFill>
                  <a:solidFill>
                    <a:prstClr val="black">
                      <a:alpha val="0"/>
                    </a:prstClr>
                  </a:solidFill>
                </a:uFill>
                <a:latin typeface="Calibri"/>
                <a:ea typeface="Calibri" panose="020F0502020204030204"/>
                <a:cs typeface="Calibri"/>
              </a:rPr>
              <a:t> </a:t>
            </a:r>
            <a:r>
              <a:rPr lang="fr-FR" sz="4000">
                <a:solidFill>
                  <a:srgbClr val="0B40A5"/>
                </a:solidFill>
                <a:uFill>
                  <a:solidFill>
                    <a:prstClr val="black">
                      <a:alpha val="0"/>
                    </a:prstClr>
                  </a:solidFill>
                </a:uFill>
                <a:latin typeface="Calibri"/>
                <a:ea typeface="Calibri" panose="020F0502020204030204"/>
                <a:cs typeface="Calibri"/>
              </a:rPr>
              <a:t>Ebola</a:t>
            </a:r>
            <a:r>
              <a:rPr lang="fr-FR" sz="4000" b="1" i="0" u="none" strike="noStrike" cap="none" baseline="0">
                <a:solidFill>
                  <a:srgbClr val="0B40A5"/>
                </a:solidFill>
                <a:effectLst/>
                <a:uFill>
                  <a:solidFill>
                    <a:prstClr val="black">
                      <a:alpha val="0"/>
                    </a:prstClr>
                  </a:solidFill>
                </a:uFill>
                <a:latin typeface="Calibri"/>
                <a:ea typeface="Calibri" panose="020F0502020204030204"/>
                <a:cs typeface="Calibri"/>
              </a:rPr>
              <a:t> ou </a:t>
            </a:r>
            <a:r>
              <a:rPr lang="fr-FR" sz="4000" b="1" i="0" u="none" strike="noStrike" cap="none" baseline="0" dirty="0">
                <a:solidFill>
                  <a:srgbClr val="0B40A5"/>
                </a:solidFill>
                <a:effectLst/>
                <a:uFill>
                  <a:solidFill>
                    <a:prstClr val="black">
                      <a:alpha val="0"/>
                    </a:prstClr>
                  </a:solidFill>
                </a:uFill>
                <a:latin typeface="Calibri"/>
                <a:ea typeface="Calibri" panose="020F0502020204030204"/>
                <a:cs typeface="Calibri"/>
              </a:rPr>
              <a:t>la maladie à virus de Marburg (MVM) : </a:t>
            </a:r>
            <a:br>
              <a:rPr sz="4300" dirty="0"/>
            </a:br>
            <a:r>
              <a:rPr lang="fr-FR" sz="3600" b="0" i="0" u="none" strike="noStrike" cap="none" baseline="0" dirty="0">
                <a:solidFill>
                  <a:srgbClr val="0B40A5"/>
                </a:solidFill>
                <a:effectLst/>
                <a:uFill>
                  <a:solidFill>
                    <a:prstClr val="black">
                      <a:alpha val="0"/>
                    </a:prstClr>
                  </a:solidFill>
                </a:uFill>
                <a:latin typeface="Calibri"/>
                <a:ea typeface="Calibri" panose="020F0502020204030204"/>
                <a:cs typeface="Calibri"/>
              </a:rPr>
              <a:t>prévention de l’entrée d’Ebola ou de Marburg dans votre établissement de santé</a:t>
            </a:r>
            <a:endParaRPr lang="en-US" sz="4000" b="0" dirty="0">
              <a:solidFill>
                <a:schemeClr val="accent5">
                  <a:lumMod val="75000"/>
                </a:schemeClr>
              </a:solidFill>
              <a:cs typeface="Calibri"/>
            </a:endParaRPr>
          </a:p>
        </p:txBody>
      </p:sp>
      <p:sp>
        <p:nvSpPr>
          <p:cNvPr id="9" name="TextBox 8">
            <a:extLst>
              <a:ext uri="{FF2B5EF4-FFF2-40B4-BE49-F238E27FC236}">
                <a16:creationId xmlns:a16="http://schemas.microsoft.com/office/drawing/2014/main" id="{A3DB3E84-716D-D76B-303F-B0F1A3898E87}"/>
              </a:ext>
            </a:extLst>
          </p:cNvPr>
          <p:cNvSpPr txBox="1"/>
          <p:nvPr/>
        </p:nvSpPr>
        <p:spPr>
          <a:xfrm>
            <a:off x="1889760" y="5171441"/>
            <a:ext cx="7711440" cy="426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b="1" i="0" u="none" strike="noStrike" cap="none" baseline="0">
                <a:solidFill>
                  <a:srgbClr val="0039A6"/>
                </a:solidFill>
                <a:effectLst/>
                <a:uFill>
                  <a:solidFill>
                    <a:prstClr val="black">
                      <a:alpha val="0"/>
                    </a:prstClr>
                  </a:solidFill>
                </a:uFill>
                <a:latin typeface="Calibri"/>
                <a:ea typeface="Calibri" panose="020F0502020204030204"/>
                <a:cs typeface="Calibri"/>
              </a:rPr>
              <a:t>Établissements de santé à ressources limitées ou intermédiaires</a:t>
            </a:r>
            <a:endParaRPr lang="en-US" sz="2200">
              <a:latin typeface="Calibri"/>
              <a:cs typeface="Calibri"/>
            </a:endParaRPr>
          </a:p>
        </p:txBody>
      </p:sp>
      <p:cxnSp>
        <p:nvCxnSpPr>
          <p:cNvPr id="11" name="Straight Connector 10">
            <a:extLst>
              <a:ext uri="{FF2B5EF4-FFF2-40B4-BE49-F238E27FC236}">
                <a16:creationId xmlns:a16="http://schemas.microsoft.com/office/drawing/2014/main" id="{0780703B-6429-4FF8-C6A8-C8F622A192BE}"/>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799C67A-6466-B77A-70AC-1A0B25F41C7D}"/>
              </a:ext>
            </a:extLst>
          </p:cNvPr>
          <p:cNvSpPr txBox="1"/>
          <p:nvPr/>
        </p:nvSpPr>
        <p:spPr>
          <a:xfrm>
            <a:off x="9144000" y="6330435"/>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039A6"/>
                </a:solidFill>
                <a:effectLst/>
                <a:uFill>
                  <a:solidFill>
                    <a:prstClr val="black">
                      <a:alpha val="0"/>
                    </a:prstClr>
                  </a:solidFill>
                </a:uFill>
                <a:latin typeface="Calibri"/>
                <a:ea typeface="Calibri" panose="020F0502020204030204"/>
                <a:cs typeface="Calibri"/>
              </a:rPr>
              <a:t>Mise à jour : </a:t>
            </a:r>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mars 2023</a:t>
            </a:r>
            <a:endParaRPr lang="en-US">
              <a:solidFill>
                <a:schemeClr val="tx1">
                  <a:lumMod val="75000"/>
                </a:schemeClr>
              </a:solidFill>
            </a:endParaRPr>
          </a:p>
        </p:txBody>
      </p:sp>
    </p:spTree>
    <p:extLst>
      <p:ext uri="{BB962C8B-B14F-4D97-AF65-F5344CB8AC3E}">
        <p14:creationId xmlns:p14="http://schemas.microsoft.com/office/powerpoint/2010/main" val="20178587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B9DEEB-3BE6-42F0-AC2B-DCA947DCC6AC}"/>
              </a:ext>
            </a:extLst>
          </p:cNvPr>
          <p:cNvSpPr>
            <a:spLocks noGrp="1"/>
          </p:cNvSpPr>
          <p:nvPr>
            <p:ph type="body" sz="quarter" idx="10"/>
          </p:nvPr>
        </p:nvSpPr>
        <p:spPr>
          <a:xfrm>
            <a:off x="380601" y="1413719"/>
            <a:ext cx="6729663" cy="4894484"/>
          </a:xfrm>
        </p:spPr>
        <p:txBody>
          <a:bodyPr>
            <a:normAutofit fontScale="82500" lnSpcReduction="10000"/>
          </a:bodyPr>
          <a:lstStyle/>
          <a:p>
            <a:pPr marL="480695" indent="-457200">
              <a:spcBef>
                <a:spcPts val="600"/>
              </a:spcBef>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Maintenir une distance d’au moins 1 mètre (à peu près la longueur du bras) selon la recommandation de l’OMS</a:t>
            </a:r>
          </a:p>
          <a:p>
            <a:pPr marL="708660" lvl="1" indent="-342265">
              <a:spcBef>
                <a:spcPts val="600"/>
              </a:spcBef>
              <a:buClr>
                <a:schemeClr val="accent2">
                  <a:lumMod val="60000"/>
                  <a:lumOff val="40000"/>
                </a:schemeClr>
              </a:buClr>
            </a:pPr>
            <a:r>
              <a:rPr lang="fr-FR" sz="2600" b="0" i="0" u="none" strike="noStrike" cap="none" baseline="0">
                <a:solidFill>
                  <a:srgbClr val="000000"/>
                </a:solidFill>
                <a:effectLst/>
                <a:uFill>
                  <a:solidFill>
                    <a:prstClr val="black">
                      <a:alpha val="0"/>
                    </a:prstClr>
                  </a:solidFill>
                </a:uFill>
                <a:latin typeface="Calibri"/>
                <a:ea typeface="Calibri" panose="020F0502020204030204"/>
                <a:cs typeface="Calibri"/>
              </a:rPr>
              <a:t>Si vous ne pouvez pas maintenir une distance d’au moins un mètre, portez un EPI (masque médical, protection des yeux, blouse, une paire de gants)</a:t>
            </a:r>
            <a:endParaRPr lang="en-US" sz="2600">
              <a:solidFill>
                <a:srgbClr val="000000"/>
              </a:solidFill>
              <a:latin typeface="Calibri"/>
              <a:ea typeface="Calibri"/>
              <a:cs typeface="Calibri"/>
            </a:endParaRPr>
          </a:p>
          <a:p>
            <a:pPr marL="456565" indent="-456565">
              <a:spcBef>
                <a:spcPts val="1800"/>
              </a:spcBef>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Éviter les interactions directes en face à face</a:t>
            </a:r>
            <a:endParaRPr lang="en-US" sz="2800">
              <a:solidFill>
                <a:srgbClr val="000000"/>
              </a:solidFill>
              <a:latin typeface="Calibri"/>
              <a:ea typeface="Calibri"/>
              <a:cs typeface="Calibri"/>
            </a:endParaRPr>
          </a:p>
          <a:p>
            <a:pPr marL="800100" lvl="1" indent="-457200">
              <a:spcBef>
                <a:spcPts val="600"/>
              </a:spcBef>
              <a:buClr>
                <a:schemeClr val="accent2">
                  <a:lumMod val="60000"/>
                  <a:lumOff val="40000"/>
                </a:schemeClr>
              </a:buClr>
            </a:pPr>
            <a:r>
              <a:rPr lang="fr-FR" sz="2600" b="0" i="0" u="none" strike="noStrike" cap="none" baseline="0">
                <a:solidFill>
                  <a:srgbClr val="000000"/>
                </a:solidFill>
                <a:effectLst/>
                <a:uFill>
                  <a:solidFill>
                    <a:prstClr val="black">
                      <a:alpha val="0"/>
                    </a:prstClr>
                  </a:solidFill>
                </a:uFill>
                <a:latin typeface="Calibri"/>
                <a:ea typeface="Calibri" panose="020F0502020204030204"/>
                <a:cs typeface="Calibri"/>
              </a:rPr>
              <a:t>Éloigner les chaises les unes des autres</a:t>
            </a:r>
            <a:endParaRPr lang="en-US" sz="2600">
              <a:solidFill>
                <a:srgbClr val="000000"/>
              </a:solidFill>
              <a:latin typeface="Calibri"/>
              <a:ea typeface="Calibri"/>
              <a:cs typeface="Calibri"/>
            </a:endParaRPr>
          </a:p>
          <a:p>
            <a:pPr marL="800100" lvl="1" indent="-457200">
              <a:spcBef>
                <a:spcPts val="600"/>
              </a:spcBef>
              <a:buClr>
                <a:schemeClr val="accent2">
                  <a:lumMod val="60000"/>
                  <a:lumOff val="40000"/>
                </a:schemeClr>
              </a:buClr>
            </a:pPr>
            <a:r>
              <a:rPr lang="fr-FR" sz="2600" b="0" i="0" u="none" strike="noStrike" cap="none" baseline="0">
                <a:solidFill>
                  <a:srgbClr val="000000"/>
                </a:solidFill>
                <a:effectLst/>
                <a:uFill>
                  <a:solidFill>
                    <a:prstClr val="black">
                      <a:alpha val="0"/>
                    </a:prstClr>
                  </a:solidFill>
                </a:uFill>
                <a:latin typeface="Calibri"/>
                <a:ea typeface="Calibri" panose="020F0502020204030204"/>
                <a:cs typeface="Calibri"/>
              </a:rPr>
              <a:t>Placer du plexiglas entre l’agent de contrôle et la personne contrôlée</a:t>
            </a:r>
            <a:endParaRPr lang="en-US" sz="2600">
              <a:solidFill>
                <a:srgbClr val="000000"/>
              </a:solidFill>
              <a:latin typeface="Calibri"/>
              <a:ea typeface="Calibri"/>
              <a:cs typeface="Calibri"/>
            </a:endParaRPr>
          </a:p>
          <a:p>
            <a:pPr marL="456565" indent="-456565">
              <a:spcBef>
                <a:spcPts val="1800"/>
              </a:spcBef>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Se laver les mains fréquemment</a:t>
            </a:r>
            <a:endParaRPr lang="en-US" sz="2800">
              <a:solidFill>
                <a:srgbClr val="000000"/>
              </a:solidFill>
              <a:latin typeface="Calibri"/>
              <a:ea typeface="Calibri"/>
              <a:cs typeface="Calibri"/>
            </a:endParaRPr>
          </a:p>
          <a:p>
            <a:pPr marL="685165" lvl="1" indent="-342265"/>
            <a:endParaRPr lang="en-US" altLang="fr-FR" sz="2800">
              <a:solidFill>
                <a:srgbClr val="000000"/>
              </a:solidFill>
              <a:latin typeface="Calibri"/>
              <a:ea typeface="Calibri"/>
              <a:cs typeface="Calibri"/>
            </a:endParaRPr>
          </a:p>
          <a:p>
            <a:pPr marL="742315" lvl="1" indent="-285115"/>
            <a:endParaRPr lang="en-US">
              <a:solidFill>
                <a:srgbClr val="000000"/>
              </a:solidFill>
              <a:cs typeface="Calibri"/>
            </a:endParaRPr>
          </a:p>
          <a:p>
            <a:pPr marL="342265" indent="-342265"/>
            <a:endParaRPr lang="en-US">
              <a:cs typeface="Calibri" panose="020F0502020204030204" pitchFamily="34" charset="0"/>
            </a:endParaRPr>
          </a:p>
          <a:p>
            <a:pPr marL="0" indent="0">
              <a:buNone/>
            </a:pPr>
            <a:endParaRPr lang="en-US"/>
          </a:p>
        </p:txBody>
      </p:sp>
      <p:sp>
        <p:nvSpPr>
          <p:cNvPr id="2" name="Title 1">
            <a:extLst>
              <a:ext uri="{FF2B5EF4-FFF2-40B4-BE49-F238E27FC236}">
                <a16:creationId xmlns:a16="http://schemas.microsoft.com/office/drawing/2014/main" id="{503BFECC-70BB-459B-8615-60E02FEA1504}"/>
              </a:ext>
            </a:extLst>
          </p:cNvPr>
          <p:cNvSpPr>
            <a:spLocks noGrp="1"/>
          </p:cNvSpPr>
          <p:nvPr>
            <p:ph type="title"/>
          </p:nvPr>
        </p:nvSpPr>
        <p:spPr>
          <a:xfrm>
            <a:off x="609600" y="274639"/>
            <a:ext cx="10972800" cy="711950"/>
          </a:xfrm>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Sécurité du dépistage</a:t>
            </a:r>
          </a:p>
        </p:txBody>
      </p:sp>
      <p:grpSp>
        <p:nvGrpSpPr>
          <p:cNvPr id="5" name="Group 4" descr="Image of two chairs in an office spaced apart with a table in between. The chairs do not face each other directly but are set at angles.">
            <a:extLst>
              <a:ext uri="{FF2B5EF4-FFF2-40B4-BE49-F238E27FC236}">
                <a16:creationId xmlns:a16="http://schemas.microsoft.com/office/drawing/2014/main" id="{50977DC8-7BC7-4D32-AD34-E6778F695227}"/>
              </a:ext>
            </a:extLst>
          </p:cNvPr>
          <p:cNvGrpSpPr/>
          <p:nvPr/>
        </p:nvGrpSpPr>
        <p:grpSpPr>
          <a:xfrm>
            <a:off x="7176913" y="864761"/>
            <a:ext cx="4637547" cy="5189139"/>
            <a:chOff x="7604089" y="1962040"/>
            <a:chExt cx="4415127" cy="4934510"/>
          </a:xfrm>
        </p:grpSpPr>
        <p:pic>
          <p:nvPicPr>
            <p:cNvPr id="6" name="Google Shape;128;g17972f5802a_0_747">
              <a:extLst>
                <a:ext uri="{FF2B5EF4-FFF2-40B4-BE49-F238E27FC236}">
                  <a16:creationId xmlns:a16="http://schemas.microsoft.com/office/drawing/2014/main" id="{85DDF04A-2E2D-469D-B8B9-EECC37039B00}"/>
                </a:ext>
              </a:extLst>
            </p:cNvPr>
            <p:cNvPicPr preferRelativeResize="0"/>
            <p:nvPr/>
          </p:nvPicPr>
          <p:blipFill>
            <a:blip r:embed="rId3">
              <a:alphaModFix/>
            </a:blip>
            <a:srcRect l="19587"/>
            <a:stretch>
              <a:fillRect/>
            </a:stretch>
          </p:blipFill>
          <p:spPr>
            <a:xfrm>
              <a:off x="7604089" y="1962040"/>
              <a:ext cx="4415127" cy="4117917"/>
            </a:xfrm>
            <a:prstGeom prst="roundRect">
              <a:avLst>
                <a:gd name="adj" fmla="val 16667"/>
              </a:avLst>
            </a:prstGeom>
            <a:noFill/>
            <a:ln>
              <a:noFill/>
            </a:ln>
            <a:effectLst>
              <a:outerShdw blurRad="76200" dist="38100" dir="7800000" algn="tl" rotWithShape="0">
                <a:srgbClr val="000000">
                  <a:alpha val="40000"/>
                </a:srgbClr>
              </a:outerShdw>
            </a:effectLst>
          </p:spPr>
        </p:pic>
        <p:cxnSp>
          <p:nvCxnSpPr>
            <p:cNvPr id="7" name="Straight Arrow Connector 6">
              <a:extLst>
                <a:ext uri="{FF2B5EF4-FFF2-40B4-BE49-F238E27FC236}">
                  <a16:creationId xmlns:a16="http://schemas.microsoft.com/office/drawing/2014/main" id="{271221FA-12FE-4E75-8FBD-F73B9120E168}"/>
                </a:ext>
              </a:extLst>
            </p:cNvPr>
            <p:cNvCxnSpPr/>
            <p:nvPr/>
          </p:nvCxnSpPr>
          <p:spPr>
            <a:xfrm flipH="1">
              <a:off x="8366078" y="4626591"/>
              <a:ext cx="2019868" cy="286603"/>
            </a:xfrm>
            <a:prstGeom prst="straightConnector1">
              <a:avLst/>
            </a:prstGeom>
            <a:ln w="57150">
              <a:solidFill>
                <a:srgbClr val="FF0000"/>
              </a:solidFill>
              <a:headEnd type="triangle"/>
              <a:tailEnd type="triangle"/>
            </a:ln>
          </p:spPr>
          <p:style>
            <a:lnRef idx="1">
              <a:schemeClr val="accent3"/>
            </a:lnRef>
            <a:fillRef idx="0">
              <a:schemeClr val="accent3"/>
            </a:fillRef>
            <a:effectRef idx="0">
              <a:schemeClr val="accent3"/>
            </a:effectRef>
            <a:fontRef idx="minor">
              <a:schemeClr val="tx1"/>
            </a:fontRef>
          </p:style>
        </p:cxnSp>
        <p:sp>
          <p:nvSpPr>
            <p:cNvPr id="8" name="TextBox 7">
              <a:extLst>
                <a:ext uri="{FF2B5EF4-FFF2-40B4-BE49-F238E27FC236}">
                  <a16:creationId xmlns:a16="http://schemas.microsoft.com/office/drawing/2014/main" id="{97AC408E-B958-4D19-A63A-4586AB772CD7}"/>
                </a:ext>
              </a:extLst>
            </p:cNvPr>
            <p:cNvSpPr txBox="1"/>
            <p:nvPr/>
          </p:nvSpPr>
          <p:spPr>
            <a:xfrm>
              <a:off x="8203441" y="5755120"/>
              <a:ext cx="3290188" cy="1130390"/>
            </a:xfrm>
            <a:prstGeom prst="rect">
              <a:avLst/>
            </a:prstGeom>
            <a:solidFill>
              <a:srgbClr val="A5A5A5">
                <a:alpha val="76863"/>
              </a:srgbClr>
            </a:solidFill>
          </p:spPr>
          <p:txBody>
            <a:bodyPr wrap="square" lIns="91440" tIns="45720" rIns="91440" bIns="45720" rtlCol="0" anchor="t">
              <a:spAutoFit/>
            </a:bodyPr>
            <a:lstStyle/>
            <a:p>
              <a:pPr algn="ctr"/>
              <a:r>
                <a:rPr lang="fr-FR" sz="1800" b="1" i="0" u="none" strike="noStrike" cap="none" baseline="0">
                  <a:solidFill>
                    <a:srgbClr val="FFFFFF"/>
                  </a:solidFill>
                  <a:effectLst/>
                  <a:uFill>
                    <a:solidFill>
                      <a:prstClr val="black">
                        <a:alpha val="0"/>
                      </a:prstClr>
                    </a:solidFill>
                  </a:uFill>
                  <a:latin typeface="Myriad Web Pro"/>
                  <a:ea typeface="Myriad Web Pro"/>
                  <a:cs typeface="Myriad Web Pro"/>
                </a:rPr>
                <a:t>Éviter l’interaction directe et maintenir une distance d’au moins 1 mètre, sauf pendant la prise de température.</a:t>
              </a:r>
            </a:p>
          </p:txBody>
        </p:sp>
      </p:grpSp>
    </p:spTree>
    <p:extLst>
      <p:ext uri="{BB962C8B-B14F-4D97-AF65-F5344CB8AC3E}">
        <p14:creationId xmlns:p14="http://schemas.microsoft.com/office/powerpoint/2010/main" val="26779435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98E0E-BA0E-4607-A525-5321F2750F79}"/>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Le dépistage se déroule en deux étapes :</a:t>
            </a:r>
          </a:p>
        </p:txBody>
      </p:sp>
      <p:sp>
        <p:nvSpPr>
          <p:cNvPr id="2" name="Content Placeholder 3">
            <a:extLst>
              <a:ext uri="{FF2B5EF4-FFF2-40B4-BE49-F238E27FC236}">
                <a16:creationId xmlns:a16="http://schemas.microsoft.com/office/drawing/2014/main" id="{60DB174E-C69B-6E91-1424-96E9A8C83C7C}"/>
              </a:ext>
            </a:extLst>
          </p:cNvPr>
          <p:cNvSpPr>
            <a:spLocks noGrp="1"/>
          </p:cNvSpPr>
          <p:nvPr>
            <p:ph sz="quarter" idx="11"/>
          </p:nvPr>
        </p:nvSpPr>
        <p:spPr>
          <a:xfrm>
            <a:off x="609600" y="1824038"/>
            <a:ext cx="10972800" cy="1804416"/>
          </a:xfrm>
          <a:prstGeom prst="rect">
            <a:avLst/>
          </a:prstGeom>
        </p:spPr>
        <p:txBody>
          <a:bodyPr wrap="square" lIns="91440" tIns="45720" rIns="91440" bIns="45720" anchor="t">
            <a:spAutoFit/>
          </a:bodyPr>
          <a:lstStyle/>
          <a:p>
            <a:pPr>
              <a:spcAft>
                <a:spcPts val="1200"/>
              </a:spcAft>
              <a:buClr>
                <a:schemeClr val="accent2">
                  <a:lumMod val="60000"/>
                  <a:lumOff val="40000"/>
                </a:schemeClr>
              </a:buClr>
            </a:pPr>
            <a:r>
              <a:rPr lang="fr-FR" sz="3200" b="1" dirty="0">
                <a:solidFill>
                  <a:srgbClr val="0B40A5"/>
                </a:solidFill>
                <a:uFill>
                  <a:solidFill>
                    <a:prstClr val="black">
                      <a:alpha val="0"/>
                    </a:prstClr>
                  </a:solidFill>
                </a:uFill>
                <a:latin typeface="Calibri"/>
                <a:ea typeface="Calibri" panose="020F0502020204030204"/>
                <a:cs typeface="Calibri"/>
              </a:rPr>
              <a:t>C</a:t>
            </a:r>
            <a:r>
              <a:rPr lang="fr-FR" sz="3200" b="1" i="0" u="none" strike="noStrike" cap="none" baseline="0" dirty="0">
                <a:solidFill>
                  <a:srgbClr val="0B40A5"/>
                </a:solidFill>
                <a:effectLst/>
                <a:uFill>
                  <a:solidFill>
                    <a:prstClr val="black">
                      <a:alpha val="0"/>
                    </a:prstClr>
                  </a:solidFill>
                </a:uFill>
                <a:latin typeface="Calibri"/>
                <a:ea typeface="Calibri" panose="020F0502020204030204"/>
                <a:cs typeface="Calibri"/>
              </a:rPr>
              <a:t>ontrôle de la température</a:t>
            </a:r>
          </a:p>
          <a:p>
            <a:pPr>
              <a:lnSpc>
                <a:spcPct val="100000"/>
              </a:lnSpc>
              <a:spcBef>
                <a:spcPct val="20000"/>
              </a:spcBef>
              <a:spcAft>
                <a:spcPts val="1200"/>
              </a:spcAft>
              <a:buClr>
                <a:schemeClr val="accent2">
                  <a:lumMod val="60000"/>
                  <a:lumOff val="40000"/>
                </a:schemeClr>
              </a:buClr>
            </a:pPr>
            <a:r>
              <a:rPr lang="fr-FR" sz="3200" b="1" i="0" u="none" strike="noStrike" cap="none" baseline="0" dirty="0">
                <a:solidFill>
                  <a:srgbClr val="0B40A5"/>
                </a:solidFill>
                <a:effectLst/>
                <a:uFill>
                  <a:solidFill>
                    <a:prstClr val="black">
                      <a:alpha val="0"/>
                    </a:prstClr>
                  </a:solidFill>
                </a:uFill>
                <a:latin typeface="Calibri"/>
                <a:ea typeface="Calibri" panose="020F0502020204030204"/>
                <a:cs typeface="Calibri"/>
              </a:rPr>
              <a:t>Questionnaire</a:t>
            </a: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 signes et symptômes + facteurs de risque au cours des 21 derniers jours</a:t>
            </a:r>
          </a:p>
        </p:txBody>
      </p:sp>
    </p:spTree>
    <p:extLst>
      <p:ext uri="{BB962C8B-B14F-4D97-AF65-F5344CB8AC3E}">
        <p14:creationId xmlns:p14="http://schemas.microsoft.com/office/powerpoint/2010/main" val="381866683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7;g16e53436b32_0_5">
            <a:extLst>
              <a:ext uri="{FF2B5EF4-FFF2-40B4-BE49-F238E27FC236}">
                <a16:creationId xmlns:a16="http://schemas.microsoft.com/office/drawing/2014/main" id="{6096CB39-CA4A-4638-B441-E185F1037E8A}"/>
              </a:ext>
            </a:extLst>
          </p:cNvPr>
          <p:cNvSpPr txBox="1">
            <a:spLocks noGrp="1"/>
          </p:cNvSpPr>
          <p:nvPr>
            <p:ph type="title" idx="4294967295"/>
          </p:nvPr>
        </p:nvSpPr>
        <p:spPr>
          <a:xfrm>
            <a:off x="679928" y="202864"/>
            <a:ext cx="10175558" cy="1325563"/>
          </a:xfrm>
          <a:prstGeom prst="rect">
            <a:avLst/>
          </a:prstGeom>
          <a:noFill/>
          <a:ln>
            <a:noFill/>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
                <a:schemeClr val="dk1"/>
              </a:buClr>
              <a:buSzPts val="1800"/>
              <a:buFontTx/>
              <a:buNone/>
              <a:defRPr/>
            </a:pPr>
            <a:r>
              <a:rPr lang="fr-FR" sz="44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Procédures de dépistage</a:t>
            </a:r>
          </a:p>
        </p:txBody>
      </p:sp>
      <p:sp>
        <p:nvSpPr>
          <p:cNvPr id="8" name="Google Shape;171;g16e53436b32_0_5">
            <a:extLst>
              <a:ext uri="{FF2B5EF4-FFF2-40B4-BE49-F238E27FC236}">
                <a16:creationId xmlns:a16="http://schemas.microsoft.com/office/drawing/2014/main" id="{CE46D93A-018B-42F6-97D2-E5A1826A6917}"/>
              </a:ext>
            </a:extLst>
          </p:cNvPr>
          <p:cNvSpPr/>
          <p:nvPr/>
        </p:nvSpPr>
        <p:spPr>
          <a:xfrm>
            <a:off x="689113" y="1720525"/>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2400" b="0" i="0" u="none" strike="noStrike" cap="none" baseline="0">
                <a:solidFill>
                  <a:srgbClr val="0F56DC"/>
                </a:solidFill>
                <a:effectLst/>
                <a:uFill>
                  <a:solidFill>
                    <a:prstClr val="black">
                      <a:alpha val="0"/>
                    </a:prstClr>
                  </a:solidFill>
                </a:uFill>
                <a:latin typeface="Calibri"/>
                <a:ea typeface="Calibri" panose="020F0502020204030204"/>
                <a:cs typeface="Calibri"/>
              </a:rPr>
              <a:t>Expliquez</a:t>
            </a:r>
            <a:endParaRPr/>
          </a:p>
        </p:txBody>
      </p:sp>
      <p:sp>
        <p:nvSpPr>
          <p:cNvPr id="5" name="Google Shape;168;g16e53436b32_0_5">
            <a:extLst>
              <a:ext uri="{FF2B5EF4-FFF2-40B4-BE49-F238E27FC236}">
                <a16:creationId xmlns:a16="http://schemas.microsoft.com/office/drawing/2014/main" id="{6F981178-B892-4714-84AF-BFEF1729D639}"/>
              </a:ext>
            </a:extLst>
          </p:cNvPr>
          <p:cNvSpPr txBox="1"/>
          <p:nvPr/>
        </p:nvSpPr>
        <p:spPr>
          <a:xfrm>
            <a:off x="1690959" y="1454920"/>
            <a:ext cx="9467978" cy="1569620"/>
          </a:xfrm>
          <a:prstGeom prst="rect">
            <a:avLst/>
          </a:prstGeom>
          <a:noFill/>
          <a:ln>
            <a:noFill/>
          </a:ln>
        </p:spPr>
        <p:txBody>
          <a:bodyPr spcFirstLastPara="1" wrap="square" lIns="91425" tIns="45700" rIns="91425" bIns="45700" anchor="t" anchorCtr="0">
            <a:spAutoFit/>
          </a:bodyPr>
          <a:lstStyle/>
          <a:p>
            <a:pPr marL="1002030" marR="0" lvl="1" indent="0" algn="l" rtl="0">
              <a:lnSpc>
                <a:spcPct val="100000"/>
              </a:lnSpc>
              <a:spcBef>
                <a:spcPct val="0"/>
              </a:spcBef>
              <a:spcAft>
                <a:spcPct val="0"/>
              </a:spcAft>
              <a:buNone/>
            </a:pPr>
            <a:r>
              <a:rPr lang="fr-FR" sz="2400" b="0" i="1" u="none" strike="noStrike" cap="none" baseline="0" dirty="0">
                <a:solidFill>
                  <a:srgbClr val="000000"/>
                </a:solidFill>
                <a:effectLst/>
                <a:uFill>
                  <a:solidFill>
                    <a:prstClr val="black">
                      <a:alpha val="0"/>
                    </a:prstClr>
                  </a:solidFill>
                </a:uFill>
                <a:latin typeface="Calibri"/>
                <a:ea typeface="Calibri" panose="020F0502020204030204"/>
                <a:cs typeface="Calibri"/>
              </a:rPr>
              <a:t>Exemple : « Pour assurer la sécurité de tous, nous procédons à un dépistage du virus provoquant la maladie Ebola ou de Marburg. Nous allons prendre votre température et vous poser quelques questions »</a:t>
            </a:r>
            <a:endParaRPr sz="2400" dirty="0"/>
          </a:p>
        </p:txBody>
      </p:sp>
      <p:sp>
        <p:nvSpPr>
          <p:cNvPr id="9" name="Google Shape;172;g16e53436b32_0_5">
            <a:extLst>
              <a:ext uri="{FF2B5EF4-FFF2-40B4-BE49-F238E27FC236}">
                <a16:creationId xmlns:a16="http://schemas.microsoft.com/office/drawing/2014/main" id="{08B12F6D-5F57-4936-A311-462DF9E6D4E2}"/>
              </a:ext>
            </a:extLst>
          </p:cNvPr>
          <p:cNvSpPr/>
          <p:nvPr/>
        </p:nvSpPr>
        <p:spPr>
          <a:xfrm>
            <a:off x="691322" y="2720213"/>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2000" b="0" i="0" u="none" strike="noStrike" cap="none" baseline="0">
                <a:solidFill>
                  <a:srgbClr val="0F56DC"/>
                </a:solidFill>
                <a:effectLst/>
                <a:uFill>
                  <a:solidFill>
                    <a:prstClr val="black">
                      <a:alpha val="0"/>
                    </a:prstClr>
                  </a:solidFill>
                </a:uFill>
                <a:latin typeface="Calibri"/>
                <a:ea typeface="Calibri" panose="020F0502020204030204"/>
                <a:cs typeface="Calibri"/>
              </a:rPr>
              <a:t>Prise de la température</a:t>
            </a:r>
            <a:endParaRPr/>
          </a:p>
        </p:txBody>
      </p:sp>
      <p:sp>
        <p:nvSpPr>
          <p:cNvPr id="6" name="Google Shape;169;g16e53436b32_0_5">
            <a:extLst>
              <a:ext uri="{FF2B5EF4-FFF2-40B4-BE49-F238E27FC236}">
                <a16:creationId xmlns:a16="http://schemas.microsoft.com/office/drawing/2014/main" id="{90E756E3-CC02-460D-891F-8C135076ADD5}"/>
              </a:ext>
            </a:extLst>
          </p:cNvPr>
          <p:cNvSpPr txBox="1"/>
          <p:nvPr/>
        </p:nvSpPr>
        <p:spPr>
          <a:xfrm>
            <a:off x="2536664" y="2882655"/>
            <a:ext cx="7654257" cy="457160"/>
          </a:xfrm>
          <a:prstGeom prst="rect">
            <a:avLst/>
          </a:prstGeom>
          <a:noFill/>
          <a:ln>
            <a:noFill/>
          </a:ln>
        </p:spPr>
        <p:txBody>
          <a:bodyPr spcFirstLastPara="1" wrap="square" lIns="91425" tIns="45700" rIns="91425" bIns="45700" anchor="t" anchorCtr="0">
            <a:spAutoFit/>
          </a:bodyPr>
          <a:lstStyle/>
          <a:p>
            <a:pPr marL="87631" marR="0" lvl="0" indent="0" algn="l" rtl="0">
              <a:lnSpc>
                <a:spcPct val="100000"/>
              </a:lnSpc>
              <a:spcBef>
                <a:spcPct val="0"/>
              </a:spcBef>
              <a:spcAft>
                <a:spcPct val="0"/>
              </a:spcAft>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Thermomètre infrarouge (sans contact)</a:t>
            </a:r>
            <a:endParaRPr/>
          </a:p>
        </p:txBody>
      </p:sp>
      <p:sp>
        <p:nvSpPr>
          <p:cNvPr id="10" name="Google Shape;173;g16e53436b32_0_5">
            <a:extLst>
              <a:ext uri="{FF2B5EF4-FFF2-40B4-BE49-F238E27FC236}">
                <a16:creationId xmlns:a16="http://schemas.microsoft.com/office/drawing/2014/main" id="{5E6CC2AC-BE4C-4549-8075-FAB4032DAAC5}"/>
              </a:ext>
            </a:extLst>
          </p:cNvPr>
          <p:cNvSpPr/>
          <p:nvPr/>
        </p:nvSpPr>
        <p:spPr>
          <a:xfrm>
            <a:off x="689112" y="3900718"/>
            <a:ext cx="1847551"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2000" b="0" i="0" u="none" strike="noStrike" cap="none" baseline="0" dirty="0">
                <a:solidFill>
                  <a:srgbClr val="0F56DC"/>
                </a:solidFill>
                <a:effectLst/>
                <a:uFill>
                  <a:solidFill>
                    <a:prstClr val="black">
                      <a:alpha val="0"/>
                    </a:prstClr>
                  </a:solidFill>
                </a:uFill>
                <a:latin typeface="Calibri"/>
                <a:ea typeface="Calibri" panose="020F0502020204030204"/>
                <a:cs typeface="Calibri"/>
              </a:rPr>
              <a:t>Utiliser un outil de dépistage</a:t>
            </a:r>
            <a:endParaRPr dirty="0"/>
          </a:p>
        </p:txBody>
      </p:sp>
      <p:sp>
        <p:nvSpPr>
          <p:cNvPr id="12" name="Google Shape;175;g16e53436b32_0_5">
            <a:extLst>
              <a:ext uri="{FF2B5EF4-FFF2-40B4-BE49-F238E27FC236}">
                <a16:creationId xmlns:a16="http://schemas.microsoft.com/office/drawing/2014/main" id="{A74E8383-E6BC-4752-8249-A6E3A0CB7B18}"/>
              </a:ext>
            </a:extLst>
          </p:cNvPr>
          <p:cNvSpPr txBox="1"/>
          <p:nvPr/>
        </p:nvSpPr>
        <p:spPr>
          <a:xfrm>
            <a:off x="2658976" y="3880173"/>
            <a:ext cx="7531945" cy="822920"/>
          </a:xfrm>
          <a:prstGeom prst="rect">
            <a:avLst/>
          </a:prstGeom>
          <a:noFill/>
          <a:ln>
            <a:noFill/>
          </a:ln>
        </p:spPr>
        <p:txBody>
          <a:bodyPr spcFirstLastPara="1" wrap="square" lIns="91425" tIns="45700" rIns="91425" bIns="45700" anchor="t" anchorCtr="0">
            <a:spAutoFit/>
          </a:bodyPr>
          <a:lstStyle/>
          <a:p>
            <a:pPr marL="87631" marR="0" lvl="0" indent="0" algn="l" rtl="0">
              <a:lnSpc>
                <a:spcPct val="100000"/>
              </a:lnSpc>
              <a:spcBef>
                <a:spcPct val="0"/>
              </a:spcBef>
              <a:spcAft>
                <a:spcPct val="0"/>
              </a:spcAft>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Suivre les questions de l’outil de dépistage (symptômes, expositions)</a:t>
            </a:r>
            <a:endParaRPr/>
          </a:p>
        </p:txBody>
      </p:sp>
      <p:sp>
        <p:nvSpPr>
          <p:cNvPr id="11" name="Google Shape;174;g16e53436b32_0_5">
            <a:extLst>
              <a:ext uri="{FF2B5EF4-FFF2-40B4-BE49-F238E27FC236}">
                <a16:creationId xmlns:a16="http://schemas.microsoft.com/office/drawing/2014/main" id="{457A8955-C023-4FFF-AFE1-ECA07BFCFB3F}"/>
              </a:ext>
            </a:extLst>
          </p:cNvPr>
          <p:cNvSpPr/>
          <p:nvPr/>
        </p:nvSpPr>
        <p:spPr>
          <a:xfrm>
            <a:off x="679928" y="5172229"/>
            <a:ext cx="1802296" cy="646331"/>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2000" b="0" i="0" u="none" strike="noStrike" cap="none" baseline="0">
                <a:solidFill>
                  <a:srgbClr val="0F56DC"/>
                </a:solidFill>
                <a:effectLst/>
                <a:uFill>
                  <a:solidFill>
                    <a:prstClr val="black">
                      <a:alpha val="0"/>
                    </a:prstClr>
                  </a:solidFill>
                </a:uFill>
                <a:latin typeface="Calibri"/>
                <a:ea typeface="Calibri" panose="020F0502020204030204"/>
                <a:cs typeface="Calibri"/>
              </a:rPr>
              <a:t>Agir</a:t>
            </a:r>
            <a:endParaRPr/>
          </a:p>
        </p:txBody>
      </p:sp>
      <p:sp>
        <p:nvSpPr>
          <p:cNvPr id="7" name="Google Shape;170;g16e53436b32_0_5">
            <a:extLst>
              <a:ext uri="{FF2B5EF4-FFF2-40B4-BE49-F238E27FC236}">
                <a16:creationId xmlns:a16="http://schemas.microsoft.com/office/drawing/2014/main" id="{03F0093B-5218-4833-A008-8EB12CF1488E}"/>
              </a:ext>
            </a:extLst>
          </p:cNvPr>
          <p:cNvSpPr txBox="1"/>
          <p:nvPr/>
        </p:nvSpPr>
        <p:spPr>
          <a:xfrm>
            <a:off x="2658975" y="4796733"/>
            <a:ext cx="8058991" cy="1681440"/>
          </a:xfrm>
          <a:prstGeom prst="rect">
            <a:avLst/>
          </a:prstGeom>
          <a:noFill/>
          <a:ln>
            <a:noFill/>
          </a:ln>
        </p:spPr>
        <p:txBody>
          <a:bodyPr spcFirstLastPara="1" wrap="square" lIns="91425" tIns="45700" rIns="91425" bIns="45700" anchor="t" anchorCtr="0">
            <a:spAutoFit/>
          </a:bodyPr>
          <a:lstStyle/>
          <a:p>
            <a:pPr marL="87631" lvl="0"/>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La personne répond-elle à la définition de cas suspect de maladie </a:t>
            </a:r>
            <a:r>
              <a:rPr lang="fr-FR" sz="2400" dirty="0">
                <a:solidFill>
                  <a:srgbClr val="000000"/>
                </a:solidFill>
                <a:uFill>
                  <a:solidFill>
                    <a:prstClr val="black">
                      <a:alpha val="0"/>
                    </a:prstClr>
                  </a:solidFill>
                </a:uFill>
                <a:latin typeface="Calibri"/>
                <a:ea typeface="Calibri" panose="020F0502020204030204"/>
                <a:cs typeface="Calibri"/>
              </a:rPr>
              <a:t>à virus provoquant la maladie Ebola ou de Marburg ?</a:t>
            </a:r>
            <a:endParaRPr sz="2400" dirty="0">
              <a:solidFill>
                <a:srgbClr val="000000"/>
              </a:solidFill>
              <a:uFill>
                <a:solidFill>
                  <a:prstClr val="black">
                    <a:alpha val="0"/>
                  </a:prstClr>
                </a:solidFill>
              </a:uFill>
              <a:latin typeface="Calibri"/>
              <a:ea typeface="Calibri" panose="020F0502020204030204"/>
              <a:cs typeface="Calibri"/>
            </a:endParaRPr>
          </a:p>
          <a:p>
            <a:pPr marL="430531" marR="0" lvl="1" indent="-342900" algn="l" rtl="0">
              <a:lnSpc>
                <a:spcPct val="100000"/>
              </a:lnSpc>
              <a:spcBef>
                <a:spcPts val="480"/>
              </a:spcBef>
              <a:spcAft>
                <a:spcPct val="0"/>
              </a:spcAft>
              <a:buClr>
                <a:srgbClr val="3F3F3F"/>
              </a:buClr>
              <a:buSzPts val="2400"/>
              <a:buFont typeface="Arial"/>
              <a:buChar char="•"/>
            </a:pPr>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OUI, l’amener dans la zone d’isolement </a:t>
            </a:r>
          </a:p>
          <a:p>
            <a:pPr marL="430531" marR="0" lvl="1" indent="-342900" algn="l" rtl="0">
              <a:lnSpc>
                <a:spcPct val="100000"/>
              </a:lnSpc>
              <a:spcBef>
                <a:spcPts val="480"/>
              </a:spcBef>
              <a:spcAft>
                <a:spcPct val="0"/>
              </a:spcAft>
              <a:buClr>
                <a:srgbClr val="3F3F3F"/>
              </a:buClr>
              <a:buSzPts val="2400"/>
              <a:buFont typeface="Arial"/>
              <a:buChar char="•"/>
            </a:pPr>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NON, la personne peut entrer dans l’établissement</a:t>
            </a:r>
            <a:endParaRPr dirty="0"/>
          </a:p>
        </p:txBody>
      </p:sp>
      <p:sp>
        <p:nvSpPr>
          <p:cNvPr id="13" name="Google Shape;176;g16e53436b32_0_5">
            <a:extLst>
              <a:ext uri="{FF2B5EF4-FFF2-40B4-BE49-F238E27FC236}">
                <a16:creationId xmlns:a16="http://schemas.microsoft.com/office/drawing/2014/main" id="{773E0850-9E24-40BB-B4B2-F36851AE0B63}"/>
              </a:ext>
              <a:ext uri="{C183D7F6-B498-43B3-948B-1728B52AA6E4}">
                <adec:decorative xmlns:adec="http://schemas.microsoft.com/office/drawing/2017/decorative" val="1"/>
              </a:ext>
            </a:extLst>
          </p:cNvPr>
          <p:cNvSpPr/>
          <p:nvPr/>
        </p:nvSpPr>
        <p:spPr>
          <a:xfrm>
            <a:off x="1545387" y="2423677"/>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sp>
        <p:nvSpPr>
          <p:cNvPr id="14" name="Google Shape;177;g16e53436b32_0_5">
            <a:extLst>
              <a:ext uri="{FF2B5EF4-FFF2-40B4-BE49-F238E27FC236}">
                <a16:creationId xmlns:a16="http://schemas.microsoft.com/office/drawing/2014/main" id="{8BCD8AC3-D06C-4209-95D7-23033DCD8883}"/>
              </a:ext>
              <a:ext uri="{C183D7F6-B498-43B3-948B-1728B52AA6E4}">
                <adec:decorative xmlns:adec="http://schemas.microsoft.com/office/drawing/2017/decorative" val="1"/>
              </a:ext>
            </a:extLst>
          </p:cNvPr>
          <p:cNvSpPr/>
          <p:nvPr/>
        </p:nvSpPr>
        <p:spPr>
          <a:xfrm>
            <a:off x="1590261" y="3510733"/>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sp>
        <p:nvSpPr>
          <p:cNvPr id="15" name="Google Shape;178;g16e53436b32_0_5">
            <a:extLst>
              <a:ext uri="{FF2B5EF4-FFF2-40B4-BE49-F238E27FC236}">
                <a16:creationId xmlns:a16="http://schemas.microsoft.com/office/drawing/2014/main" id="{4DECBAC1-6CDC-422A-BE7B-B51BAEF46F8E}"/>
              </a:ext>
              <a:ext uri="{C183D7F6-B498-43B3-948B-1728B52AA6E4}">
                <adec:decorative xmlns:adec="http://schemas.microsoft.com/office/drawing/2017/decorative" val="1"/>
              </a:ext>
            </a:extLst>
          </p:cNvPr>
          <p:cNvSpPr/>
          <p:nvPr/>
        </p:nvSpPr>
        <p:spPr>
          <a:xfrm>
            <a:off x="1592127" y="4799212"/>
            <a:ext cx="71378" cy="172540"/>
          </a:xfrm>
          <a:prstGeom prst="downArrow">
            <a:avLst>
              <a:gd name="adj1" fmla="val 50000"/>
              <a:gd name="adj2" fmla="val 50000"/>
            </a:avLst>
          </a:prstGeom>
          <a:solidFill>
            <a:schemeClr val="accent2"/>
          </a:solidFill>
          <a:ln w="25400" cap="flat" cmpd="sng">
            <a:solidFill>
              <a:srgbClr val="AC5B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9949255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5" name="Google Shape;185;p7"/>
          <p:cNvSpPr txBox="1">
            <a:spLocks noGrp="1"/>
          </p:cNvSpPr>
          <p:nvPr>
            <p:ph type="title"/>
          </p:nvPr>
        </p:nvSpPr>
        <p:spPr>
          <a:xfrm>
            <a:off x="609600" y="301935"/>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ct val="0"/>
              </a:spcBef>
              <a:spcAft>
                <a:spcPct val="0"/>
              </a:spcAft>
              <a:buClr>
                <a:schemeClr val="dk1"/>
              </a:buClr>
              <a:buSzPts val="1800"/>
              <a:buNone/>
            </a:pP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Prise de température sans contact</a:t>
            </a:r>
          </a:p>
        </p:txBody>
      </p:sp>
      <p:sp>
        <p:nvSpPr>
          <p:cNvPr id="190" name="Google Shape;190;p7"/>
          <p:cNvSpPr/>
          <p:nvPr/>
        </p:nvSpPr>
        <p:spPr>
          <a:xfrm>
            <a:off x="204056" y="1752639"/>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1</a:t>
            </a:r>
            <a:endParaRPr>
              <a:solidFill>
                <a:srgbClr val="000000"/>
              </a:solidFill>
            </a:endParaRPr>
          </a:p>
        </p:txBody>
      </p:sp>
      <p:sp>
        <p:nvSpPr>
          <p:cNvPr id="186" name="Google Shape;186;p7"/>
          <p:cNvSpPr txBox="1">
            <a:spLocks noGrp="1"/>
          </p:cNvSpPr>
          <p:nvPr>
            <p:ph type="body" sz="quarter" idx="10"/>
          </p:nvPr>
        </p:nvSpPr>
        <p:spPr>
          <a:xfrm>
            <a:off x="864756" y="1824285"/>
            <a:ext cx="3779433" cy="11430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813"/>
              </a:spcBef>
              <a:spcAft>
                <a:spcPct val="0"/>
              </a:spcAft>
              <a:buSzPts val="1800"/>
              <a:buNone/>
            </a:pPr>
            <a:r>
              <a:rPr lang="fr-FR" sz="2400" b="0" i="0" u="none" strike="noStrike" cap="none" baseline="0">
                <a:solidFill>
                  <a:srgbClr val="1D1D1D"/>
                </a:solidFill>
                <a:effectLst/>
                <a:uFill>
                  <a:solidFill>
                    <a:prstClr val="black">
                      <a:alpha val="0"/>
                    </a:prstClr>
                  </a:solidFill>
                </a:uFill>
                <a:latin typeface="Calibri"/>
                <a:ea typeface="Calibri" panose="020F0502020204030204"/>
                <a:cs typeface="Calibri"/>
              </a:rPr>
              <a:t>Allumez le thermomètre</a:t>
            </a:r>
            <a:endParaRPr sz="2400"/>
          </a:p>
        </p:txBody>
      </p:sp>
      <p:pic>
        <p:nvPicPr>
          <p:cNvPr id="193" name="Google Shape;193;p7" descr="Illustration d’un thermomètre sans contact avec le bouton d’alimentation entouré en rouge."/>
          <p:cNvPicPr preferRelativeResize="0"/>
          <p:nvPr/>
        </p:nvPicPr>
        <p:blipFill>
          <a:blip r:embed="rId3">
            <a:alphaModFix/>
          </a:blip>
          <a:srcRect r="2364"/>
          <a:stretch>
            <a:fillRect/>
          </a:stretch>
        </p:blipFill>
        <p:spPr>
          <a:xfrm>
            <a:off x="4824663" y="1306074"/>
            <a:ext cx="2027354" cy="2028825"/>
          </a:xfrm>
          <a:prstGeom prst="rect">
            <a:avLst/>
          </a:prstGeom>
          <a:noFill/>
          <a:ln>
            <a:noFill/>
          </a:ln>
        </p:spPr>
      </p:pic>
      <p:sp>
        <p:nvSpPr>
          <p:cNvPr id="194" name="Google Shape;194;p7"/>
          <p:cNvSpPr/>
          <p:nvPr/>
        </p:nvSpPr>
        <p:spPr>
          <a:xfrm>
            <a:off x="7629482" y="1405022"/>
            <a:ext cx="4358462" cy="1830927"/>
          </a:xfrm>
          <a:prstGeom prst="roundRect">
            <a:avLst>
              <a:gd name="adj" fmla="val 16667"/>
            </a:avLst>
          </a:prstGeom>
          <a:noFill/>
          <a:ln w="25400" cap="flat" cmpd="sng">
            <a:solidFill>
              <a:srgbClr val="F4B08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2000" b="0" i="0" u="none" strike="noStrike" cap="none" baseline="0">
                <a:solidFill>
                  <a:srgbClr val="000000"/>
                </a:solidFill>
                <a:effectLst/>
                <a:uFill>
                  <a:solidFill>
                    <a:prstClr val="black">
                      <a:alpha val="0"/>
                    </a:prstClr>
                  </a:solidFill>
                </a:uFill>
                <a:latin typeface="Calibri"/>
                <a:ea typeface="Calibri" panose="020F0502020204030204"/>
                <a:cs typeface="Calibri"/>
              </a:rPr>
              <a:t>Les instructions varient selon les types/marques de thermomètres infrarouges. </a:t>
            </a:r>
            <a:endParaRPr/>
          </a:p>
          <a:p>
            <a:pPr marL="0" marR="0" lvl="0" indent="0" algn="ctr" rtl="0">
              <a:lnSpc>
                <a:spcPct val="100000"/>
              </a:lnSpc>
              <a:spcBef>
                <a:spcPct val="0"/>
              </a:spcBef>
              <a:spcAft>
                <a:spcPct val="0"/>
              </a:spcAft>
              <a:buNone/>
            </a:pPr>
            <a:r>
              <a:rPr lang="fr-FR" sz="2000" b="0" i="0" u="none" strike="noStrike" cap="none" baseline="0">
                <a:solidFill>
                  <a:srgbClr val="000000"/>
                </a:solidFill>
                <a:effectLst/>
                <a:uFill>
                  <a:solidFill>
                    <a:prstClr val="black">
                      <a:alpha val="0"/>
                    </a:prstClr>
                  </a:solidFill>
                </a:uFill>
                <a:latin typeface="Calibri"/>
                <a:ea typeface="Calibri" panose="020F0502020204030204"/>
                <a:cs typeface="Calibri"/>
              </a:rPr>
              <a:t>Vérifiez toujours la notice ou les instructions sur le site internet du fabricant.</a:t>
            </a:r>
            <a:endParaRPr/>
          </a:p>
        </p:txBody>
      </p:sp>
      <p:sp>
        <p:nvSpPr>
          <p:cNvPr id="191" name="Google Shape;191;p7"/>
          <p:cNvSpPr/>
          <p:nvPr/>
        </p:nvSpPr>
        <p:spPr>
          <a:xfrm>
            <a:off x="204055" y="354600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algn="ctr"/>
            <a:endParaRPr lang="fr-FR" sz="1800" b="0" i="0" u="none" strike="noStrike" cap="none" baseline="0" dirty="0">
              <a:solidFill>
                <a:srgbClr val="000000"/>
              </a:solidFill>
              <a:effectLst/>
              <a:uFill>
                <a:solidFill>
                  <a:prstClr val="black">
                    <a:alpha val="0"/>
                  </a:prstClr>
                </a:solidFill>
              </a:uFill>
              <a:latin typeface="Arial"/>
              <a:ea typeface="Arial"/>
              <a:cs typeface="Arial"/>
            </a:endParaRPr>
          </a:p>
          <a:p>
            <a:pPr algn="ctr"/>
            <a:r>
              <a:rPr lang="fr-FR" sz="3200" b="0" i="0" u="none" strike="noStrike" cap="none" baseline="0" dirty="0">
                <a:solidFill>
                  <a:srgbClr val="000000"/>
                </a:solidFill>
                <a:effectLst/>
                <a:uFill>
                  <a:solidFill>
                    <a:prstClr val="black">
                      <a:alpha val="0"/>
                    </a:prstClr>
                  </a:solidFill>
                </a:uFill>
                <a:latin typeface="Arial"/>
                <a:ea typeface="Arial"/>
                <a:cs typeface="Arial"/>
              </a:rPr>
              <a:t>2</a:t>
            </a:r>
            <a:endParaRPr lang="fr-FR" sz="3200" dirty="0">
              <a:solidFill>
                <a:srgbClr val="000000"/>
              </a:solidFill>
            </a:endParaRPr>
          </a:p>
          <a:p>
            <a:pPr marL="0" marR="0" lvl="0" indent="0" algn="ctr" rtl="0">
              <a:lnSpc>
                <a:spcPct val="100000"/>
              </a:lnSpc>
              <a:spcBef>
                <a:spcPct val="0"/>
              </a:spcBef>
              <a:spcAft>
                <a:spcPct val="0"/>
              </a:spcAft>
              <a:buNone/>
            </a:pPr>
            <a:endParaRPr dirty="0">
              <a:solidFill>
                <a:srgbClr val="000000"/>
              </a:solidFill>
            </a:endParaRPr>
          </a:p>
        </p:txBody>
      </p:sp>
      <p:sp>
        <p:nvSpPr>
          <p:cNvPr id="188" name="Google Shape;188;p7"/>
          <p:cNvSpPr txBox="1"/>
          <p:nvPr/>
        </p:nvSpPr>
        <p:spPr>
          <a:xfrm>
            <a:off x="792247" y="3423737"/>
            <a:ext cx="5939857" cy="1624646"/>
          </a:xfrm>
          <a:prstGeom prst="rect">
            <a:avLst/>
          </a:prstGeom>
          <a:noFill/>
          <a:ln>
            <a:noFill/>
          </a:ln>
        </p:spPr>
        <p:txBody>
          <a:bodyPr spcFirstLastPara="1" wrap="square" lIns="91425" tIns="45700" rIns="91425" bIns="45700" anchor="t" anchorCtr="0">
            <a:normAutofit fontScale="92500"/>
          </a:bodyPr>
          <a:lstStyle/>
          <a:p>
            <a:pPr marL="114300" marR="0" lvl="0" indent="0" algn="l" rtl="0">
              <a:lnSpc>
                <a:spcPct val="90000"/>
              </a:lnSpc>
              <a:spcBef>
                <a:spcPts val="813"/>
              </a:spcBef>
              <a:spcAft>
                <a:spcPct val="0"/>
              </a:spcAft>
              <a:buClr>
                <a:schemeClr val="dk1"/>
              </a:buClr>
              <a:buSzPts val="1800"/>
              <a:buFont typeface="Arial"/>
              <a:buNone/>
            </a:pPr>
            <a:r>
              <a:rPr lang="fr-FR" sz="2275" b="0" i="0" u="none" strike="noStrike" cap="none" baseline="0">
                <a:solidFill>
                  <a:srgbClr val="000000"/>
                </a:solidFill>
                <a:effectLst/>
                <a:uFill>
                  <a:solidFill>
                    <a:prstClr val="black">
                      <a:alpha val="0"/>
                    </a:prstClr>
                  </a:solidFill>
                </a:uFill>
                <a:latin typeface="Calibri"/>
                <a:ea typeface="Calibri" panose="020F0502020204030204"/>
                <a:cs typeface="Calibri"/>
              </a:rPr>
              <a:t>Attendez 15 minutes pour que l’appareil se réchauffe</a:t>
            </a:r>
            <a:endParaRPr>
              <a:solidFill>
                <a:srgbClr val="000000"/>
              </a:solidFill>
            </a:endParaRPr>
          </a:p>
          <a:p>
            <a:pPr marL="114300" marR="0" lvl="0" indent="0" algn="l" rtl="0">
              <a:lnSpc>
                <a:spcPct val="90000"/>
              </a:lnSpc>
              <a:spcBef>
                <a:spcPts val="813"/>
              </a:spcBef>
              <a:spcAft>
                <a:spcPct val="0"/>
              </a:spcAft>
              <a:buClr>
                <a:schemeClr val="dk1"/>
              </a:buClr>
              <a:buSzPts val="1800"/>
              <a:buFont typeface="Arial"/>
              <a:buNone/>
            </a:pPr>
            <a:r>
              <a:rPr lang="fr-FR" sz="2275" b="0" i="1" u="none" strike="noStrike" cap="none" baseline="0">
                <a:solidFill>
                  <a:srgbClr val="000000"/>
                </a:solidFill>
                <a:effectLst/>
                <a:uFill>
                  <a:solidFill>
                    <a:prstClr val="black">
                      <a:alpha val="0"/>
                    </a:prstClr>
                  </a:solidFill>
                </a:uFill>
                <a:latin typeface="Calibri"/>
                <a:ea typeface="Calibri" panose="020F0502020204030204"/>
                <a:cs typeface="Calibri"/>
              </a:rPr>
              <a:t>(cela permet au thermomètre de s’acclimater à la température de l’environnement qui l’entoure)</a:t>
            </a:r>
            <a:endParaRPr>
              <a:solidFill>
                <a:srgbClr val="000000"/>
              </a:solidFill>
            </a:endParaRPr>
          </a:p>
        </p:txBody>
      </p:sp>
      <p:pic>
        <p:nvPicPr>
          <p:cNvPr id="187" name="Google Shape;187;p7" descr="Illustration d’une horloge indiquant 15 minutes."/>
          <p:cNvPicPr preferRelativeResize="0"/>
          <p:nvPr/>
        </p:nvPicPr>
        <p:blipFill>
          <a:blip r:embed="rId4">
            <a:alphaModFix/>
          </a:blip>
          <a:srcRect t="14559" r="1024" b="18210"/>
          <a:stretch>
            <a:fillRect/>
          </a:stretch>
        </p:blipFill>
        <p:spPr>
          <a:xfrm>
            <a:off x="6839102" y="3376283"/>
            <a:ext cx="2300270" cy="1440848"/>
          </a:xfrm>
          <a:prstGeom prst="rect">
            <a:avLst/>
          </a:prstGeom>
          <a:noFill/>
          <a:ln>
            <a:noFill/>
          </a:ln>
        </p:spPr>
      </p:pic>
      <p:sp>
        <p:nvSpPr>
          <p:cNvPr id="192" name="Google Shape;192;p7"/>
          <p:cNvSpPr/>
          <p:nvPr/>
        </p:nvSpPr>
        <p:spPr>
          <a:xfrm>
            <a:off x="204056" y="530970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dirty="0">
                <a:solidFill>
                  <a:srgbClr val="000000"/>
                </a:solidFill>
                <a:effectLst/>
                <a:uFill>
                  <a:solidFill>
                    <a:prstClr val="black">
                      <a:alpha val="0"/>
                    </a:prstClr>
                  </a:solidFill>
                </a:uFill>
                <a:latin typeface="Arial"/>
                <a:ea typeface="Arial"/>
                <a:cs typeface="Arial"/>
              </a:rPr>
              <a:t>3</a:t>
            </a:r>
            <a:endParaRPr dirty="0">
              <a:solidFill>
                <a:srgbClr val="000000"/>
              </a:solidFill>
            </a:endParaRPr>
          </a:p>
        </p:txBody>
      </p:sp>
      <p:sp>
        <p:nvSpPr>
          <p:cNvPr id="189" name="Google Shape;189;p7"/>
          <p:cNvSpPr txBox="1"/>
          <p:nvPr/>
        </p:nvSpPr>
        <p:spPr>
          <a:xfrm>
            <a:off x="864757" y="5246933"/>
            <a:ext cx="7258825" cy="998290"/>
          </a:xfrm>
          <a:prstGeom prst="rect">
            <a:avLst/>
          </a:prstGeom>
          <a:noFill/>
          <a:ln>
            <a:noFill/>
          </a:ln>
        </p:spPr>
        <p:txBody>
          <a:bodyPr spcFirstLastPara="1" wrap="square" lIns="91425" tIns="45700" rIns="91425" bIns="45700" anchor="t" anchorCtr="0">
            <a:normAutofit fontScale="92500"/>
          </a:bodyPr>
          <a:lstStyle/>
          <a:p>
            <a:pPr marL="114300" marR="0" lvl="0" indent="0" algn="l" rtl="0">
              <a:lnSpc>
                <a:spcPct val="90000"/>
              </a:lnSpc>
              <a:spcBef>
                <a:spcPts val="813"/>
              </a:spcBef>
              <a:spcAft>
                <a:spcPct val="0"/>
              </a:spcAft>
              <a:buClr>
                <a:schemeClr val="dk1"/>
              </a:buClr>
              <a:buSzPts val="1800"/>
              <a:buFont typeface="Arial"/>
              <a:buNone/>
            </a:pPr>
            <a:r>
              <a:rPr lang="fr-FR" sz="2275" b="0" i="0" u="none" strike="noStrike" cap="none" baseline="0">
                <a:solidFill>
                  <a:srgbClr val="000000"/>
                </a:solidFill>
                <a:effectLst/>
                <a:uFill>
                  <a:solidFill>
                    <a:prstClr val="black">
                      <a:alpha val="0"/>
                    </a:prstClr>
                  </a:solidFill>
                </a:uFill>
                <a:latin typeface="Calibri"/>
                <a:ea typeface="Calibri" panose="020F0502020204030204"/>
                <a:cs typeface="Calibri"/>
              </a:rPr>
              <a:t>Assurez-vous que le thermomètre soit correctement réglé (par ex. en degrés Celsius, lecture « corps » et non « objet »)</a:t>
            </a:r>
            <a:endParaRPr>
              <a:solidFill>
                <a:srgbClr val="000000"/>
              </a:solidFill>
            </a:endParaRPr>
          </a:p>
        </p:txBody>
      </p:sp>
      <p:pic>
        <p:nvPicPr>
          <p:cNvPr id="183" name="Google Shape;183;p7" descr="Illustration de l’écran d’un thermomètre sans contact affichant 37,0."/>
          <p:cNvPicPr preferRelativeResize="0"/>
          <p:nvPr/>
        </p:nvPicPr>
        <p:blipFill>
          <a:blip r:embed="rId5">
            <a:alphaModFix/>
          </a:blip>
          <a:srcRect r="19731" b="10362"/>
          <a:stretch>
            <a:fillRect/>
          </a:stretch>
        </p:blipFill>
        <p:spPr>
          <a:xfrm>
            <a:off x="7820440" y="4620493"/>
            <a:ext cx="1580321" cy="2032471"/>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201764"/>
            <a:ext cx="10972800" cy="1013859"/>
          </a:xfrm>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Contrôle de la température sans contact (suite)</a:t>
            </a:r>
          </a:p>
        </p:txBody>
      </p:sp>
      <p:sp>
        <p:nvSpPr>
          <p:cNvPr id="13" name="Google Shape;201;p11">
            <a:extLst>
              <a:ext uri="{FF2B5EF4-FFF2-40B4-BE49-F238E27FC236}">
                <a16:creationId xmlns:a16="http://schemas.microsoft.com/office/drawing/2014/main" id="{0D3545C0-4077-4397-A57F-55C9756C13BC}"/>
              </a:ext>
            </a:extLst>
          </p:cNvPr>
          <p:cNvSpPr/>
          <p:nvPr/>
        </p:nvSpPr>
        <p:spPr>
          <a:xfrm>
            <a:off x="204056" y="1740607"/>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4</a:t>
            </a:r>
            <a:endParaRPr>
              <a:solidFill>
                <a:srgbClr val="000000"/>
              </a:solidFill>
            </a:endParaRPr>
          </a:p>
        </p:txBody>
      </p:sp>
      <p:sp>
        <p:nvSpPr>
          <p:cNvPr id="12" name="Google Shape;202;p11">
            <a:extLst>
              <a:ext uri="{FF2B5EF4-FFF2-40B4-BE49-F238E27FC236}">
                <a16:creationId xmlns:a16="http://schemas.microsoft.com/office/drawing/2014/main" id="{FA458ED5-F446-47E4-A968-8EB23AD6553D}"/>
              </a:ext>
            </a:extLst>
          </p:cNvPr>
          <p:cNvSpPr txBox="1"/>
          <p:nvPr/>
        </p:nvSpPr>
        <p:spPr>
          <a:xfrm>
            <a:off x="942863" y="1595898"/>
            <a:ext cx="7285772" cy="766219"/>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spcBef>
                <a:spcPts val="813"/>
              </a:spcBef>
              <a:buSzPts val="1800"/>
              <a:buFont typeface="Arial" panose="020B0604020202020204" pitchFamily="34" charset="0"/>
              <a:buNone/>
            </a:pPr>
            <a:r>
              <a:rPr lang="fr-FR" sz="2400" b="0" i="0" u="none" strike="noStrike" cap="none" baseline="0">
                <a:solidFill>
                  <a:srgbClr val="000000"/>
                </a:solidFill>
                <a:effectLst/>
                <a:uFill>
                  <a:solidFill>
                    <a:prstClr val="black">
                      <a:alpha val="0"/>
                    </a:prstClr>
                  </a:solidFill>
                </a:uFill>
                <a:latin typeface="Myriad Web Pro"/>
                <a:ea typeface="Myriad Web Pro"/>
                <a:cs typeface="Myriad Web Pro"/>
              </a:rPr>
              <a:t>Tenez-vous à côté de la personne dont on prend la température</a:t>
            </a:r>
          </a:p>
        </p:txBody>
      </p:sp>
      <p:sp>
        <p:nvSpPr>
          <p:cNvPr id="14" name="Google Shape;203;p11">
            <a:extLst>
              <a:ext uri="{FF2B5EF4-FFF2-40B4-BE49-F238E27FC236}">
                <a16:creationId xmlns:a16="http://schemas.microsoft.com/office/drawing/2014/main" id="{D1D7BF0D-9B35-4427-87DB-615C3AB125D6}"/>
              </a:ext>
            </a:extLst>
          </p:cNvPr>
          <p:cNvSpPr/>
          <p:nvPr/>
        </p:nvSpPr>
        <p:spPr>
          <a:xfrm>
            <a:off x="204056" y="2774941"/>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5</a:t>
            </a:r>
            <a:endParaRPr>
              <a:solidFill>
                <a:srgbClr val="000000"/>
              </a:solidFill>
            </a:endParaRPr>
          </a:p>
        </p:txBody>
      </p:sp>
      <p:sp>
        <p:nvSpPr>
          <p:cNvPr id="15" name="Google Shape;204;p11">
            <a:extLst>
              <a:ext uri="{FF2B5EF4-FFF2-40B4-BE49-F238E27FC236}">
                <a16:creationId xmlns:a16="http://schemas.microsoft.com/office/drawing/2014/main" id="{512AA0AC-8371-46D1-B791-679F6B47267A}"/>
              </a:ext>
            </a:extLst>
          </p:cNvPr>
          <p:cNvSpPr txBox="1"/>
          <p:nvPr/>
        </p:nvSpPr>
        <p:spPr>
          <a:xfrm>
            <a:off x="1023340" y="2506826"/>
            <a:ext cx="7741501" cy="1503676"/>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ct val="0"/>
              </a:spcAft>
              <a:buClr>
                <a:schemeClr val="dk1"/>
              </a:buClr>
              <a:buSzPts val="1800"/>
              <a:buFont typeface="Arial"/>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Demandez à la personne de repousser ses cheveux ou son foulard, d’enlever son chapeau ou ses lunettes et d’essuyer sa transpiration.</a:t>
            </a:r>
            <a:r>
              <a:rPr lang="fr-FR" sz="2400" b="0" i="0" u="none" strike="noStrike" cap="none" baseline="0">
                <a:solidFill>
                  <a:srgbClr val="000000"/>
                </a:solidFill>
                <a:effectLst/>
                <a:uFill>
                  <a:solidFill>
                    <a:prstClr val="black">
                      <a:alpha val="0"/>
                    </a:prstClr>
                  </a:solidFill>
                </a:uFill>
                <a:latin typeface="Myriad Web Pro"/>
                <a:ea typeface="Myriad Web Pro"/>
                <a:cs typeface="Myriad Web Pro"/>
              </a:rPr>
              <a:t> </a:t>
            </a:r>
            <a:r>
              <a:rPr lang="fr-FR" sz="2400" b="0" i="1" u="none" strike="noStrike" cap="none" baseline="0">
                <a:solidFill>
                  <a:srgbClr val="000000"/>
                </a:solidFill>
                <a:effectLst/>
                <a:uFill>
                  <a:solidFill>
                    <a:prstClr val="black">
                      <a:alpha val="0"/>
                    </a:prstClr>
                  </a:solidFill>
                </a:uFill>
                <a:latin typeface="Calibri"/>
                <a:ea typeface="Calibri" panose="020F0502020204030204"/>
                <a:cs typeface="Calibri"/>
              </a:rPr>
              <a:t>(La transpiration dans les pores peut entraîner une baisse de la température relevée)</a:t>
            </a:r>
            <a:endParaRPr sz="2400">
              <a:solidFill>
                <a:srgbClr val="000000"/>
              </a:solidFill>
            </a:endParaRPr>
          </a:p>
        </p:txBody>
      </p:sp>
      <p:pic>
        <p:nvPicPr>
          <p:cNvPr id="16" name="Google Shape;205;p11" descr="Trois images de la même personne. Dans la première, un homme rejette ses cheveux en arrière. Dans la deuxième, il retire ses lunettes de soleil. Dans la troisième, il essuie la sueur de son front.">
            <a:extLst>
              <a:ext uri="{FF2B5EF4-FFF2-40B4-BE49-F238E27FC236}">
                <a16:creationId xmlns:a16="http://schemas.microsoft.com/office/drawing/2014/main" id="{2021D759-BBFB-4D6A-BE4E-860DB7E9E87B}"/>
              </a:ext>
            </a:extLst>
          </p:cNvPr>
          <p:cNvPicPr preferRelativeResize="0"/>
          <p:nvPr/>
        </p:nvPicPr>
        <p:blipFill>
          <a:blip r:embed="rId3">
            <a:alphaModFix/>
          </a:blip>
          <a:srcRect l="3198" t="10208" r="990"/>
          <a:stretch>
            <a:fillRect/>
          </a:stretch>
        </p:blipFill>
        <p:spPr>
          <a:xfrm>
            <a:off x="8924468" y="2394666"/>
            <a:ext cx="3062452" cy="1311468"/>
          </a:xfrm>
          <a:prstGeom prst="rect">
            <a:avLst/>
          </a:prstGeom>
          <a:noFill/>
          <a:ln>
            <a:noFill/>
          </a:ln>
        </p:spPr>
      </p:pic>
      <p:sp>
        <p:nvSpPr>
          <p:cNvPr id="17" name="Google Shape;206;p11">
            <a:extLst>
              <a:ext uri="{FF2B5EF4-FFF2-40B4-BE49-F238E27FC236}">
                <a16:creationId xmlns:a16="http://schemas.microsoft.com/office/drawing/2014/main" id="{52DCE489-08C9-4693-A8CB-9B0254D53465}"/>
              </a:ext>
            </a:extLst>
          </p:cNvPr>
          <p:cNvSpPr/>
          <p:nvPr/>
        </p:nvSpPr>
        <p:spPr>
          <a:xfrm>
            <a:off x="220619" y="4178233"/>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6</a:t>
            </a:r>
            <a:endParaRPr>
              <a:solidFill>
                <a:srgbClr val="000000"/>
              </a:solidFill>
            </a:endParaRPr>
          </a:p>
        </p:txBody>
      </p:sp>
      <p:sp>
        <p:nvSpPr>
          <p:cNvPr id="18" name="Google Shape;207;p11">
            <a:extLst>
              <a:ext uri="{FF2B5EF4-FFF2-40B4-BE49-F238E27FC236}">
                <a16:creationId xmlns:a16="http://schemas.microsoft.com/office/drawing/2014/main" id="{CD537854-5771-4C19-8701-4CDA0E2CB6B4}"/>
              </a:ext>
            </a:extLst>
          </p:cNvPr>
          <p:cNvSpPr txBox="1"/>
          <p:nvPr/>
        </p:nvSpPr>
        <p:spPr>
          <a:xfrm>
            <a:off x="942863" y="4159246"/>
            <a:ext cx="6391538" cy="766219"/>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ct val="0"/>
              </a:spcAft>
              <a:buClr>
                <a:schemeClr val="dk1"/>
              </a:buClr>
              <a:buSzPts val="1800"/>
              <a:buFont typeface="Arial"/>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Visez la tempe, au-dessus de l’extrémité du sourcil (PAS le front)</a:t>
            </a:r>
            <a:endParaRPr sz="2400">
              <a:solidFill>
                <a:srgbClr val="000000"/>
              </a:solidFill>
            </a:endParaRPr>
          </a:p>
        </p:txBody>
      </p:sp>
      <p:sp>
        <p:nvSpPr>
          <p:cNvPr id="19" name="Google Shape;208;p11">
            <a:extLst>
              <a:ext uri="{FF2B5EF4-FFF2-40B4-BE49-F238E27FC236}">
                <a16:creationId xmlns:a16="http://schemas.microsoft.com/office/drawing/2014/main" id="{95584ECF-2B08-4B1B-96BC-C2633CFE7AF6}"/>
              </a:ext>
            </a:extLst>
          </p:cNvPr>
          <p:cNvSpPr/>
          <p:nvPr/>
        </p:nvSpPr>
        <p:spPr>
          <a:xfrm>
            <a:off x="220620" y="5277720"/>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7</a:t>
            </a:r>
            <a:endParaRPr>
              <a:solidFill>
                <a:srgbClr val="000000"/>
              </a:solidFill>
            </a:endParaRPr>
          </a:p>
        </p:txBody>
      </p:sp>
      <p:sp>
        <p:nvSpPr>
          <p:cNvPr id="20" name="Google Shape;209;p11">
            <a:extLst>
              <a:ext uri="{FF2B5EF4-FFF2-40B4-BE49-F238E27FC236}">
                <a16:creationId xmlns:a16="http://schemas.microsoft.com/office/drawing/2014/main" id="{8225CE69-786D-49B6-9E6D-5694EC35F701}"/>
              </a:ext>
            </a:extLst>
          </p:cNvPr>
          <p:cNvSpPr txBox="1"/>
          <p:nvPr/>
        </p:nvSpPr>
        <p:spPr>
          <a:xfrm>
            <a:off x="1023340" y="5074210"/>
            <a:ext cx="6132834" cy="1061080"/>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ct val="0"/>
              </a:spcAft>
              <a:buClr>
                <a:schemeClr val="dk1"/>
              </a:buClr>
              <a:buSzPts val="1800"/>
              <a:buFont typeface="Arial"/>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Tenez le thermomètre à 3 à 5 cm de la tempe de la personne.</a:t>
            </a:r>
            <a:r>
              <a:rPr lang="fr-FR" sz="2400" b="0" i="0" u="none" strike="noStrike" cap="none" baseline="0">
                <a:solidFill>
                  <a:srgbClr val="000000"/>
                </a:solidFill>
                <a:effectLst/>
                <a:uFill>
                  <a:solidFill>
                    <a:prstClr val="black">
                      <a:alpha val="0"/>
                    </a:prstClr>
                  </a:solidFill>
                </a:uFill>
                <a:latin typeface="Myriad Web Pro"/>
                <a:ea typeface="Myriad Web Pro"/>
                <a:cs typeface="Myriad Web Pro"/>
              </a:rPr>
              <a:t> </a:t>
            </a:r>
            <a:r>
              <a:rPr lang="fr-FR" sz="2400" b="0" i="1" u="none" strike="noStrike" cap="none" baseline="0">
                <a:solidFill>
                  <a:srgbClr val="000000"/>
                </a:solidFill>
                <a:effectLst/>
                <a:uFill>
                  <a:solidFill>
                    <a:prstClr val="black">
                      <a:alpha val="0"/>
                    </a:prstClr>
                  </a:solidFill>
                </a:uFill>
                <a:latin typeface="Calibri"/>
                <a:ea typeface="Calibri" panose="020F0502020204030204"/>
                <a:cs typeface="Calibri"/>
              </a:rPr>
              <a:t>(environ la largeur de 3 doigts) </a:t>
            </a: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et appuyer sur le bouton</a:t>
            </a:r>
            <a:endParaRPr sz="2400">
              <a:solidFill>
                <a:srgbClr val="000000"/>
              </a:solidFill>
            </a:endParaRPr>
          </a:p>
        </p:txBody>
      </p:sp>
      <p:pic>
        <p:nvPicPr>
          <p:cNvPr id="21" name="Google Shape;210;p11" descr="Illustration de mains gantées tenant un thermomètre sans contact devant le front d’une personne. Une main, trois doigts levés, sépare le thermomètre du front.">
            <a:extLst>
              <a:ext uri="{FF2B5EF4-FFF2-40B4-BE49-F238E27FC236}">
                <a16:creationId xmlns:a16="http://schemas.microsoft.com/office/drawing/2014/main" id="{6BD7A374-3BEF-435A-B848-C55E2722FD78}"/>
              </a:ext>
            </a:extLst>
          </p:cNvPr>
          <p:cNvPicPr preferRelativeResize="0"/>
          <p:nvPr/>
        </p:nvPicPr>
        <p:blipFill>
          <a:blip r:embed="rId4">
            <a:alphaModFix/>
          </a:blip>
          <a:srcRect l="13166" t="1411" r="2303" b="16336"/>
          <a:stretch>
            <a:fillRect/>
          </a:stretch>
        </p:blipFill>
        <p:spPr>
          <a:xfrm>
            <a:off x="7334401" y="3819988"/>
            <a:ext cx="2743200" cy="2726879"/>
          </a:xfrm>
          <a:prstGeom prst="rect">
            <a:avLst/>
          </a:prstGeom>
          <a:noFill/>
          <a:ln>
            <a:noFill/>
          </a:ln>
        </p:spPr>
      </p:pic>
    </p:spTree>
    <p:extLst>
      <p:ext uri="{BB962C8B-B14F-4D97-AF65-F5344CB8AC3E}">
        <p14:creationId xmlns:p14="http://schemas.microsoft.com/office/powerpoint/2010/main" val="99990171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Google Shape;216;p1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ct val="0"/>
              </a:spcBef>
              <a:spcAft>
                <a:spcPct val="0"/>
              </a:spcAft>
              <a:buClr>
                <a:schemeClr val="dk1"/>
              </a:buClr>
              <a:buSzPts val="1800"/>
              <a:buNone/>
            </a:pP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Contrôle de la température sans contact (suite) </a:t>
            </a:r>
          </a:p>
        </p:txBody>
      </p:sp>
      <p:sp>
        <p:nvSpPr>
          <p:cNvPr id="219" name="Google Shape;219;p14"/>
          <p:cNvSpPr/>
          <p:nvPr/>
        </p:nvSpPr>
        <p:spPr>
          <a:xfrm>
            <a:off x="286856" y="1974421"/>
            <a:ext cx="624493" cy="654059"/>
          </a:xfrm>
          <a:prstGeom prst="ellipse">
            <a:avLst/>
          </a:prstGeom>
          <a:solidFill>
            <a:schemeClr val="accent3"/>
          </a:solidFill>
          <a:ln w="25400" cap="flat" cmpd="sng">
            <a:solidFill>
              <a:srgbClr val="78787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ct val="0"/>
              </a:spcBef>
              <a:spcAft>
                <a:spcPct val="0"/>
              </a:spcAft>
              <a:buNone/>
            </a:pPr>
            <a:r>
              <a:rPr lang="fr-FR" sz="3200" b="0" i="0" u="none" strike="noStrike" cap="none" baseline="0">
                <a:solidFill>
                  <a:srgbClr val="000000"/>
                </a:solidFill>
                <a:effectLst/>
                <a:uFill>
                  <a:solidFill>
                    <a:prstClr val="black">
                      <a:alpha val="0"/>
                    </a:prstClr>
                  </a:solidFill>
                </a:uFill>
                <a:latin typeface="Arial"/>
                <a:ea typeface="Arial"/>
                <a:cs typeface="Arial"/>
              </a:rPr>
              <a:t>8</a:t>
            </a:r>
            <a:endParaRPr>
              <a:solidFill>
                <a:srgbClr val="000000"/>
              </a:solidFill>
            </a:endParaRPr>
          </a:p>
        </p:txBody>
      </p:sp>
      <p:sp>
        <p:nvSpPr>
          <p:cNvPr id="217" name="Google Shape;217;p14"/>
          <p:cNvSpPr txBox="1"/>
          <p:nvPr/>
        </p:nvSpPr>
        <p:spPr>
          <a:xfrm>
            <a:off x="1072491" y="2081052"/>
            <a:ext cx="4778968" cy="1347948"/>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813"/>
              </a:spcBef>
              <a:spcAft>
                <a:spcPct val="0"/>
              </a:spcAft>
              <a:buClr>
                <a:schemeClr val="dk1"/>
              </a:buClr>
              <a:buSzPts val="1800"/>
              <a:buFont typeface="Arial"/>
              <a:buNone/>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Lecture de l’écran du thermomètre</a:t>
            </a:r>
            <a:endParaRPr sz="2400">
              <a:solidFill>
                <a:srgbClr val="000000"/>
              </a:solidFill>
            </a:endParaRPr>
          </a:p>
          <a:p>
            <a:pPr marL="457200" marR="0" lvl="0" indent="-342900" algn="l" rtl="0">
              <a:lnSpc>
                <a:spcPct val="90000"/>
              </a:lnSpc>
              <a:spcBef>
                <a:spcPts val="813"/>
              </a:spcBef>
              <a:spcAft>
                <a:spcPct val="0"/>
              </a:spcAft>
              <a:buClr>
                <a:schemeClr val="accent2">
                  <a:lumMod val="60000"/>
                  <a:lumOff val="40000"/>
                </a:schemeClr>
              </a:buClr>
              <a:buSzPts val="1800"/>
              <a:buFont typeface="Arial"/>
              <a:buChar char="•"/>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Si la température est inférieure à 35 °C, reprenez-la.</a:t>
            </a:r>
            <a:endParaRPr sz="2400">
              <a:solidFill>
                <a:srgbClr val="000000"/>
              </a:solidFill>
            </a:endParaRPr>
          </a:p>
          <a:p>
            <a:pPr marL="457200" marR="0" lvl="0" indent="-342900" algn="l" rtl="0">
              <a:lnSpc>
                <a:spcPct val="90000"/>
              </a:lnSpc>
              <a:spcBef>
                <a:spcPts val="813"/>
              </a:spcBef>
              <a:spcAft>
                <a:spcPct val="0"/>
              </a:spcAft>
              <a:buClr>
                <a:schemeClr val="accent2">
                  <a:lumMod val="60000"/>
                  <a:lumOff val="40000"/>
                </a:schemeClr>
              </a:buClr>
              <a:buSzPts val="1800"/>
              <a:buFont typeface="Arial"/>
              <a:buChar char="•"/>
            </a:pPr>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Si elle est de 38 °C ou plus, le patient a de la fièvre.</a:t>
            </a:r>
            <a:endParaRPr sz="2400">
              <a:solidFill>
                <a:srgbClr val="000000"/>
              </a:solidFill>
            </a:endParaRPr>
          </a:p>
        </p:txBody>
      </p:sp>
      <p:pic>
        <p:nvPicPr>
          <p:cNvPr id="220" name="Google Shape;220;p14" descr="Visuel de l’écran d’un thermomètre sans contact affichant 34,9."/>
          <p:cNvPicPr preferRelativeResize="0"/>
          <p:nvPr/>
        </p:nvPicPr>
        <p:blipFill>
          <a:blip r:embed="rId3">
            <a:alphaModFix/>
          </a:blip>
          <a:srcRect l="21806" t="5698"/>
          <a:stretch>
            <a:fillRect/>
          </a:stretch>
        </p:blipFill>
        <p:spPr>
          <a:xfrm>
            <a:off x="2665253" y="4092413"/>
            <a:ext cx="1690687" cy="2146749"/>
          </a:xfrm>
          <a:prstGeom prst="rect">
            <a:avLst/>
          </a:prstGeom>
          <a:noFill/>
          <a:ln>
            <a:noFill/>
          </a:ln>
        </p:spPr>
      </p:pic>
      <p:pic>
        <p:nvPicPr>
          <p:cNvPr id="5" name="Picture 4">
            <a:extLst>
              <a:ext uri="{FF2B5EF4-FFF2-40B4-BE49-F238E27FC236}">
                <a16:creationId xmlns:a16="http://schemas.microsoft.com/office/drawing/2014/main" id="{DCC1E1BE-AE0A-4BE8-67B2-B51EA867B64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2131" y="1580690"/>
            <a:ext cx="3887238" cy="3887238"/>
          </a:xfrm>
          <a:prstGeom prst="rect">
            <a:avLst/>
          </a:prstGeom>
          <a:ln>
            <a:solidFill>
              <a:schemeClr val="accent1"/>
            </a:solidFill>
          </a:ln>
        </p:spPr>
      </p:pic>
      <p:sp>
        <p:nvSpPr>
          <p:cNvPr id="2" name="Rectangle 1">
            <a:extLst>
              <a:ext uri="{C183D7F6-B498-43B3-948B-1728B52AA6E4}">
                <adec:decorative xmlns:adec="http://schemas.microsoft.com/office/drawing/2017/decorative" val="1"/>
              </a:ext>
            </a:extLst>
          </p:cNvPr>
          <p:cNvSpPr/>
          <p:nvPr/>
        </p:nvSpPr>
        <p:spPr>
          <a:xfrm>
            <a:off x="10220967" y="3626497"/>
            <a:ext cx="462093" cy="338633"/>
          </a:xfrm>
          <a:prstGeom prst="rect">
            <a:avLst/>
          </a:prstGeom>
        </p:spPr>
        <p:txBody>
          <a:bodyPr wrap="none">
            <a:spAutoFit/>
          </a:bodyPr>
          <a:lstStyle/>
          <a:p>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35°</a:t>
            </a:r>
            <a:endParaRPr lang="en-US" sz="1600"/>
          </a:p>
        </p:txBody>
      </p:sp>
      <p:sp>
        <p:nvSpPr>
          <p:cNvPr id="8" name="Rectangle 7">
            <a:extLst>
              <a:ext uri="{C183D7F6-B498-43B3-948B-1728B52AA6E4}">
                <adec:decorative xmlns:adec="http://schemas.microsoft.com/office/drawing/2017/decorative" val="1"/>
              </a:ext>
            </a:extLst>
          </p:cNvPr>
          <p:cNvSpPr/>
          <p:nvPr/>
        </p:nvSpPr>
        <p:spPr>
          <a:xfrm>
            <a:off x="9767607" y="3133518"/>
            <a:ext cx="462093" cy="338633"/>
          </a:xfrm>
          <a:prstGeom prst="rect">
            <a:avLst/>
          </a:prstGeom>
        </p:spPr>
        <p:txBody>
          <a:bodyPr wrap="none">
            <a:spAutoFit/>
          </a:bodyPr>
          <a:lstStyle/>
          <a:p>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36°</a:t>
            </a:r>
            <a:endParaRPr lang="en-US" sz="1600"/>
          </a:p>
        </p:txBody>
      </p:sp>
      <p:sp>
        <p:nvSpPr>
          <p:cNvPr id="9" name="Rectangle 8">
            <a:extLst>
              <a:ext uri="{C183D7F6-B498-43B3-948B-1728B52AA6E4}">
                <adec:decorative xmlns:adec="http://schemas.microsoft.com/office/drawing/2017/decorative" val="1"/>
              </a:ext>
            </a:extLst>
          </p:cNvPr>
          <p:cNvSpPr/>
          <p:nvPr/>
        </p:nvSpPr>
        <p:spPr>
          <a:xfrm>
            <a:off x="9758981" y="2659034"/>
            <a:ext cx="462093" cy="338633"/>
          </a:xfrm>
          <a:prstGeom prst="rect">
            <a:avLst/>
          </a:prstGeom>
        </p:spPr>
        <p:txBody>
          <a:bodyPr wrap="none">
            <a:spAutoFit/>
          </a:bodyPr>
          <a:lstStyle/>
          <a:p>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37°</a:t>
            </a:r>
            <a:endParaRPr lang="en-US" sz="1600"/>
          </a:p>
        </p:txBody>
      </p:sp>
      <p:sp>
        <p:nvSpPr>
          <p:cNvPr id="10" name="Rectangle 9">
            <a:extLst>
              <a:ext uri="{C183D7F6-B498-43B3-948B-1728B52AA6E4}">
                <adec:decorative xmlns:adec="http://schemas.microsoft.com/office/drawing/2017/decorative" val="1"/>
              </a:ext>
            </a:extLst>
          </p:cNvPr>
          <p:cNvSpPr/>
          <p:nvPr/>
        </p:nvSpPr>
        <p:spPr>
          <a:xfrm>
            <a:off x="10202379" y="2166055"/>
            <a:ext cx="462093" cy="338633"/>
          </a:xfrm>
          <a:prstGeom prst="rect">
            <a:avLst/>
          </a:prstGeom>
        </p:spPr>
        <p:txBody>
          <a:bodyPr wrap="none">
            <a:spAutoFit/>
          </a:bodyPr>
          <a:lstStyle/>
          <a:p>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38°</a:t>
            </a:r>
            <a:endParaRPr lang="en-US" sz="1600"/>
          </a:p>
        </p:txBody>
      </p:sp>
      <p:sp>
        <p:nvSpPr>
          <p:cNvPr id="11" name="Rectangle 10">
            <a:extLst>
              <a:ext uri="{C183D7F6-B498-43B3-948B-1728B52AA6E4}">
                <adec:decorative xmlns:adec="http://schemas.microsoft.com/office/drawing/2017/decorative" val="1"/>
              </a:ext>
            </a:extLst>
          </p:cNvPr>
          <p:cNvSpPr/>
          <p:nvPr/>
        </p:nvSpPr>
        <p:spPr>
          <a:xfrm>
            <a:off x="9838150" y="1704096"/>
            <a:ext cx="462093" cy="338633"/>
          </a:xfrm>
          <a:prstGeom prst="rect">
            <a:avLst/>
          </a:prstGeom>
        </p:spPr>
        <p:txBody>
          <a:bodyPr wrap="none">
            <a:spAutoFit/>
          </a:bodyPr>
          <a:lstStyle/>
          <a:p>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39°</a:t>
            </a:r>
            <a:endParaRPr lang="en-US" sz="1600"/>
          </a:p>
        </p:txBody>
      </p:sp>
      <p:sp>
        <p:nvSpPr>
          <p:cNvPr id="13" name="Rectangle 12">
            <a:extLst>
              <a:ext uri="{C183D7F6-B498-43B3-948B-1728B52AA6E4}">
                <adec:decorative xmlns:adec="http://schemas.microsoft.com/office/drawing/2017/decorative" val="1"/>
              </a:ext>
            </a:extLst>
          </p:cNvPr>
          <p:cNvSpPr/>
          <p:nvPr/>
        </p:nvSpPr>
        <p:spPr>
          <a:xfrm>
            <a:off x="7741746" y="1760483"/>
            <a:ext cx="1081196" cy="590350"/>
          </a:xfrm>
          <a:prstGeom prst="rect">
            <a:avLst/>
          </a:prstGeom>
        </p:spPr>
        <p:txBody>
          <a:bodyPr wrap="none">
            <a:spAutoFit/>
          </a:bodyPr>
          <a:lstStyle/>
          <a:p>
            <a:pPr algn="r">
              <a:lnSpc>
                <a:spcPts val="1900"/>
              </a:lnSpc>
            </a:pPr>
            <a:r>
              <a:rPr lang="fr-FR" sz="2000" b="1" i="0" u="none" strike="noStrike" cap="none" baseline="0">
                <a:solidFill>
                  <a:srgbClr val="FE0000"/>
                </a:solidFill>
                <a:effectLst/>
                <a:uFill>
                  <a:solidFill>
                    <a:prstClr val="black">
                      <a:alpha val="0"/>
                    </a:prstClr>
                  </a:solidFill>
                </a:uFill>
                <a:latin typeface="Calibri"/>
                <a:ea typeface="Calibri" panose="020F0502020204030204"/>
                <a:cs typeface="Calibri"/>
              </a:rPr>
              <a:t>Alerte</a:t>
            </a:r>
          </a:p>
          <a:p>
            <a:pPr algn="r">
              <a:lnSpc>
                <a:spcPts val="2000"/>
              </a:lnSpc>
            </a:pPr>
            <a:r>
              <a:rPr lang="fr-FR" sz="1600" b="1" i="0" u="none" strike="noStrike" cap="none" baseline="0">
                <a:solidFill>
                  <a:srgbClr val="FE0000"/>
                </a:solidFill>
                <a:effectLst/>
                <a:uFill>
                  <a:solidFill>
                    <a:prstClr val="black">
                      <a:alpha val="0"/>
                    </a:prstClr>
                  </a:solidFill>
                </a:uFill>
                <a:latin typeface="Calibri"/>
                <a:ea typeface="Calibri" panose="020F0502020204030204"/>
                <a:cs typeface="Calibri"/>
              </a:rPr>
              <a:t>38° et plus</a:t>
            </a:r>
            <a:endParaRPr lang="en-US" sz="1600" b="1">
              <a:solidFill>
                <a:srgbClr val="FE0000"/>
              </a:solidFill>
            </a:endParaRPr>
          </a:p>
        </p:txBody>
      </p:sp>
      <p:sp>
        <p:nvSpPr>
          <p:cNvPr id="14" name="Rectangle 13">
            <a:extLst>
              <a:ext uri="{C183D7F6-B498-43B3-948B-1728B52AA6E4}">
                <adec:decorative xmlns:adec="http://schemas.microsoft.com/office/drawing/2017/decorative" val="1"/>
              </a:ext>
            </a:extLst>
          </p:cNvPr>
          <p:cNvSpPr/>
          <p:nvPr/>
        </p:nvSpPr>
        <p:spPr>
          <a:xfrm>
            <a:off x="6935637" y="3830278"/>
            <a:ext cx="1852799" cy="584505"/>
          </a:xfrm>
          <a:prstGeom prst="rect">
            <a:avLst/>
          </a:prstGeom>
        </p:spPr>
        <p:txBody>
          <a:bodyPr wrap="square">
            <a:spAutoFit/>
          </a:bodyPr>
          <a:lstStyle/>
          <a:p>
            <a:pPr algn="r">
              <a:lnSpc>
                <a:spcPts val="1900"/>
              </a:lnSpc>
            </a:pPr>
            <a:r>
              <a:rPr lang="fr-FR" sz="1800" b="1" i="0" u="none" strike="noStrike" cap="none" baseline="0">
                <a:solidFill>
                  <a:srgbClr val="4F81BC"/>
                </a:solidFill>
                <a:effectLst/>
                <a:uFill>
                  <a:solidFill>
                    <a:prstClr val="black">
                      <a:alpha val="0"/>
                    </a:prstClr>
                  </a:solidFill>
                </a:uFill>
                <a:latin typeface="Calibri"/>
                <a:ea typeface="Calibri" panose="020F0502020204030204"/>
                <a:cs typeface="Calibri"/>
              </a:rPr>
              <a:t>Reprendre</a:t>
            </a:r>
          </a:p>
          <a:p>
            <a:pPr algn="r">
              <a:lnSpc>
                <a:spcPts val="2000"/>
              </a:lnSpc>
            </a:pPr>
            <a:r>
              <a:rPr lang="fr-FR" sz="1600" b="1" i="0" u="none" strike="noStrike" cap="none" baseline="0">
                <a:solidFill>
                  <a:srgbClr val="4F81BC"/>
                </a:solidFill>
                <a:effectLst/>
                <a:uFill>
                  <a:solidFill>
                    <a:prstClr val="black">
                      <a:alpha val="0"/>
                    </a:prstClr>
                  </a:solidFill>
                </a:uFill>
                <a:latin typeface="Calibri"/>
                <a:ea typeface="Calibri" panose="020F0502020204030204"/>
                <a:cs typeface="Calibri"/>
              </a:rPr>
              <a:t>Moins de 35°</a:t>
            </a:r>
            <a:endParaRPr lang="en-US" sz="1600" b="1">
              <a:solidFill>
                <a:srgbClr val="4F81BC"/>
              </a:solidFill>
            </a:endParaRPr>
          </a:p>
        </p:txBody>
      </p:sp>
      <p:sp>
        <p:nvSpPr>
          <p:cNvPr id="15" name="Rectangle 14">
            <a:extLst>
              <a:ext uri="{C183D7F6-B498-43B3-948B-1728B52AA6E4}">
                <adec:decorative xmlns:adec="http://schemas.microsoft.com/office/drawing/2017/decorative" val="1"/>
              </a:ext>
            </a:extLst>
          </p:cNvPr>
          <p:cNvSpPr/>
          <p:nvPr/>
        </p:nvSpPr>
        <p:spPr>
          <a:xfrm>
            <a:off x="7662279" y="2659559"/>
            <a:ext cx="1113946" cy="822960"/>
          </a:xfrm>
          <a:prstGeom prst="rect">
            <a:avLst/>
          </a:prstGeom>
        </p:spPr>
        <p:txBody>
          <a:bodyPr wrap="square">
            <a:spAutoFit/>
          </a:bodyPr>
          <a:lstStyle/>
          <a:p>
            <a:pPr algn="r"/>
            <a:r>
              <a:rPr lang="fr-FR" sz="4800" b="1" i="0" u="none" strike="noStrike" cap="none" baseline="0">
                <a:solidFill>
                  <a:srgbClr val="00AF50"/>
                </a:solidFill>
                <a:effectLst/>
                <a:uFill>
                  <a:solidFill>
                    <a:prstClr val="black">
                      <a:alpha val="0"/>
                    </a:prstClr>
                  </a:solidFill>
                </a:uFill>
                <a:latin typeface="Calibri"/>
                <a:ea typeface="Calibri" panose="020F0502020204030204"/>
                <a:cs typeface="Calibri"/>
              </a:rPr>
              <a:t>OK</a:t>
            </a:r>
            <a:endParaRPr lang="en-US" sz="4400" b="1">
              <a:solidFill>
                <a:srgbClr val="00AF50"/>
              </a:solidFill>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C183D7F6-B498-43B3-948B-1728B52AA6E4}">
                <adec:decorative xmlns:adec="http://schemas.microsoft.com/office/drawing/2017/decorative" val="1"/>
              </a:ext>
            </a:extLst>
          </p:cNvPr>
          <p:cNvGrpSpPr/>
          <p:nvPr/>
        </p:nvGrpSpPr>
        <p:grpSpPr>
          <a:xfrm>
            <a:off x="4913933" y="408562"/>
            <a:ext cx="6645124" cy="5761140"/>
            <a:chOff x="4901233" y="408562"/>
            <a:chExt cx="6645124" cy="5761140"/>
          </a:xfrm>
        </p:grpSpPr>
        <p:pic>
          <p:nvPicPr>
            <p:cNvPr id="1026" name="Picture 2">
              <a:extLst>
                <a:ext uri="{FF2B5EF4-FFF2-40B4-BE49-F238E27FC236}">
                  <a16:creationId xmlns:a16="http://schemas.microsoft.com/office/drawing/2014/main" id="{5FF0836F-6A0C-35DA-3A23-349CB051F4F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01233" y="408562"/>
              <a:ext cx="6645124" cy="57611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191767" y="607072"/>
              <a:ext cx="1247133" cy="609600"/>
            </a:xfrm>
            <a:prstGeom prst="rect">
              <a:avLst/>
            </a:prstGeom>
          </p:spPr>
          <p:txBody>
            <a:bodyPr wrap="square">
              <a:spAutoFit/>
            </a:bodyPr>
            <a:lstStyle/>
            <a:p>
              <a:pPr algn="ctr"/>
              <a:r>
                <a:rPr lang="fr-FR" sz="1800" b="1" i="0" u="none" strike="noStrike" cap="none" baseline="0">
                  <a:solidFill>
                    <a:srgbClr val="000000"/>
                  </a:solidFill>
                  <a:effectLst/>
                  <a:uFill>
                    <a:solidFill>
                      <a:prstClr val="black">
                        <a:alpha val="0"/>
                      </a:prstClr>
                    </a:solidFill>
                  </a:uFill>
                  <a:latin typeface="Calibri"/>
                  <a:ea typeface="Calibri" panose="020F0502020204030204"/>
                  <a:cs typeface="Calibri"/>
                </a:rPr>
                <a:t>Fièvre</a:t>
              </a:r>
            </a:p>
            <a:p>
              <a:pPr algn="ctr"/>
              <a:r>
                <a:rPr lang="fr-FR" sz="1600" b="0" i="0" u="none" strike="noStrike" cap="none" baseline="0">
                  <a:solidFill>
                    <a:srgbClr val="000000"/>
                  </a:solidFill>
                  <a:effectLst/>
                  <a:uFill>
                    <a:solidFill>
                      <a:prstClr val="black">
                        <a:alpha val="0"/>
                      </a:prstClr>
                    </a:solidFill>
                  </a:uFill>
                  <a:latin typeface="Calibri"/>
                  <a:ea typeface="Calibri" panose="020F0502020204030204"/>
                  <a:cs typeface="Calibri"/>
                </a:rPr>
                <a:t>(≥ 38 °C)</a:t>
              </a:r>
            </a:p>
          </p:txBody>
        </p:sp>
        <p:sp>
          <p:nvSpPr>
            <p:cNvPr id="6" name="Rectangle 5"/>
            <p:cNvSpPr/>
            <p:nvPr/>
          </p:nvSpPr>
          <p:spPr>
            <a:xfrm>
              <a:off x="6358513" y="930237"/>
              <a:ext cx="124713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OUI</a:t>
              </a:r>
              <a:endParaRPr lang="en-US" sz="1600">
                <a:solidFill>
                  <a:schemeClr val="bg2"/>
                </a:solidFill>
                <a:latin typeface="Calibri"/>
                <a:ea typeface="Calibri"/>
                <a:cs typeface="Calibri"/>
                <a:sym typeface="Calibri"/>
              </a:endParaRPr>
            </a:p>
          </p:txBody>
        </p:sp>
        <p:sp>
          <p:nvSpPr>
            <p:cNvPr id="8" name="Rectangle 7"/>
            <p:cNvSpPr/>
            <p:nvPr/>
          </p:nvSpPr>
          <p:spPr>
            <a:xfrm rot="5400000">
              <a:off x="6482813" y="3331727"/>
              <a:ext cx="124713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OUI</a:t>
              </a:r>
              <a:endParaRPr lang="en-US" sz="1600">
                <a:solidFill>
                  <a:schemeClr val="bg2"/>
                </a:solidFill>
                <a:latin typeface="Calibri"/>
                <a:ea typeface="Calibri"/>
                <a:cs typeface="Calibri"/>
                <a:sym typeface="Calibri"/>
              </a:endParaRPr>
            </a:p>
          </p:txBody>
        </p:sp>
        <p:sp>
          <p:nvSpPr>
            <p:cNvPr id="9" name="Rectangle 8"/>
            <p:cNvSpPr/>
            <p:nvPr/>
          </p:nvSpPr>
          <p:spPr>
            <a:xfrm rot="5400000">
              <a:off x="7705479" y="3733628"/>
              <a:ext cx="124713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OUI</a:t>
              </a:r>
              <a:endParaRPr lang="en-US" sz="1600">
                <a:solidFill>
                  <a:schemeClr val="bg2"/>
                </a:solidFill>
                <a:latin typeface="Calibri"/>
                <a:ea typeface="Calibri"/>
                <a:cs typeface="Calibri"/>
                <a:sym typeface="Calibri"/>
              </a:endParaRPr>
            </a:p>
          </p:txBody>
        </p:sp>
        <p:sp>
          <p:nvSpPr>
            <p:cNvPr id="10" name="Rectangle 9"/>
            <p:cNvSpPr/>
            <p:nvPr/>
          </p:nvSpPr>
          <p:spPr>
            <a:xfrm rot="5400000">
              <a:off x="8502114" y="4836677"/>
              <a:ext cx="124713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OUI</a:t>
              </a:r>
              <a:endParaRPr lang="en-US" sz="1600">
                <a:solidFill>
                  <a:schemeClr val="bg2"/>
                </a:solidFill>
                <a:latin typeface="Calibri"/>
                <a:ea typeface="Calibri"/>
                <a:cs typeface="Calibri"/>
                <a:sym typeface="Calibri"/>
              </a:endParaRPr>
            </a:p>
          </p:txBody>
        </p:sp>
        <p:sp>
          <p:nvSpPr>
            <p:cNvPr id="11" name="Rectangle 10"/>
            <p:cNvSpPr/>
            <p:nvPr/>
          </p:nvSpPr>
          <p:spPr>
            <a:xfrm rot="5400000">
              <a:off x="9926188" y="4707768"/>
              <a:ext cx="989316"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NON</a:t>
              </a:r>
              <a:endParaRPr lang="en-US" sz="1600">
                <a:solidFill>
                  <a:schemeClr val="bg2"/>
                </a:solidFill>
                <a:latin typeface="Calibri"/>
                <a:ea typeface="Calibri"/>
                <a:cs typeface="Calibri"/>
                <a:sym typeface="Calibri"/>
              </a:endParaRPr>
            </a:p>
          </p:txBody>
        </p:sp>
        <p:sp>
          <p:nvSpPr>
            <p:cNvPr id="12" name="Rectangle 11"/>
            <p:cNvSpPr/>
            <p:nvPr/>
          </p:nvSpPr>
          <p:spPr>
            <a:xfrm rot="5400000">
              <a:off x="8928145" y="2659543"/>
              <a:ext cx="124713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NON</a:t>
              </a:r>
              <a:endParaRPr lang="en-US" sz="1600">
                <a:solidFill>
                  <a:schemeClr val="bg2"/>
                </a:solidFill>
                <a:latin typeface="Calibri"/>
                <a:ea typeface="Calibri"/>
                <a:cs typeface="Calibri"/>
                <a:sym typeface="Calibri"/>
              </a:endParaRPr>
            </a:p>
          </p:txBody>
        </p:sp>
        <p:sp>
          <p:nvSpPr>
            <p:cNvPr id="13" name="Rectangle 12"/>
            <p:cNvSpPr/>
            <p:nvPr/>
          </p:nvSpPr>
          <p:spPr>
            <a:xfrm rot="5400000">
              <a:off x="5413240" y="3359610"/>
              <a:ext cx="713773"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NON</a:t>
              </a:r>
              <a:endParaRPr lang="en-US" sz="1600">
                <a:solidFill>
                  <a:schemeClr val="bg2"/>
                </a:solidFill>
                <a:latin typeface="Calibri"/>
                <a:ea typeface="Calibri"/>
                <a:cs typeface="Calibri"/>
                <a:sym typeface="Calibri"/>
              </a:endParaRPr>
            </a:p>
          </p:txBody>
        </p:sp>
        <p:sp>
          <p:nvSpPr>
            <p:cNvPr id="14" name="Rectangle 13"/>
            <p:cNvSpPr/>
            <p:nvPr/>
          </p:nvSpPr>
          <p:spPr>
            <a:xfrm rot="5400000">
              <a:off x="5378717" y="1420800"/>
              <a:ext cx="773539" cy="243840"/>
            </a:xfrm>
            <a:prstGeom prst="rect">
              <a:avLst/>
            </a:prstGeom>
          </p:spPr>
          <p:txBody>
            <a:bodyPr wrap="square" lIns="0" tIns="0" rIns="0" bIns="0">
              <a:spAutoFit/>
            </a:bodyPr>
            <a:lstStyle/>
            <a:p>
              <a:pPr algn="ctr"/>
              <a:r>
                <a:rPr lang="fr-FR" sz="1600" b="0" i="0" u="none" strike="noStrike" cap="none" baseline="0">
                  <a:solidFill>
                    <a:srgbClr val="FFFFFF"/>
                  </a:solidFill>
                  <a:effectLst/>
                  <a:uFill>
                    <a:solidFill>
                      <a:prstClr val="black">
                        <a:alpha val="0"/>
                      </a:prstClr>
                    </a:solidFill>
                  </a:uFill>
                  <a:latin typeface="Calibri"/>
                  <a:ea typeface="Calibri" panose="020F0502020204030204"/>
                  <a:cs typeface="Calibri"/>
                </a:rPr>
                <a:t>NON</a:t>
              </a:r>
              <a:endParaRPr lang="en-US" sz="1600">
                <a:solidFill>
                  <a:schemeClr val="bg2"/>
                </a:solidFill>
                <a:latin typeface="Calibri"/>
                <a:ea typeface="Calibri"/>
                <a:cs typeface="Calibri"/>
                <a:sym typeface="Calibri"/>
              </a:endParaRPr>
            </a:p>
          </p:txBody>
        </p:sp>
        <p:sp>
          <p:nvSpPr>
            <p:cNvPr id="15" name="Rectangle 14"/>
            <p:cNvSpPr/>
            <p:nvPr/>
          </p:nvSpPr>
          <p:spPr>
            <a:xfrm>
              <a:off x="5045985" y="1995396"/>
              <a:ext cx="1426854" cy="1127760"/>
            </a:xfrm>
            <a:prstGeom prst="rect">
              <a:avLst/>
            </a:prstGeom>
            <a:solidFill>
              <a:schemeClr val="bg2"/>
            </a:solidFill>
            <a:ln>
              <a:solidFill>
                <a:srgbClr val="000000"/>
              </a:solidFill>
            </a:ln>
          </p:spPr>
          <p:txBody>
            <a:bodyPr wrap="square" lIns="36000" tIns="0" rIns="36000" bIns="0">
              <a:spAutoFit/>
            </a:bodyPr>
            <a:lstStyle/>
            <a:p>
              <a:pPr algn="ctr"/>
              <a:r>
                <a:rPr lang="fr-FR" sz="1200" b="1" i="0" u="none" strike="noStrike" cap="none" baseline="0">
                  <a:solidFill>
                    <a:srgbClr val="000000"/>
                  </a:solidFill>
                  <a:effectLst/>
                  <a:uFill>
                    <a:solidFill>
                      <a:prstClr val="black">
                        <a:alpha val="0"/>
                      </a:prstClr>
                    </a:solidFill>
                  </a:uFill>
                  <a:latin typeface="Calibri"/>
                  <a:ea typeface="Calibri" panose="020F0502020204030204"/>
                  <a:cs typeface="Calibri"/>
                </a:rPr>
                <a:t>Saignements inexpliqués</a:t>
              </a:r>
              <a:endParaRPr lang="en-US" sz="1200" b="1">
                <a:solidFill>
                  <a:srgbClr val="000000"/>
                </a:solidFill>
                <a:latin typeface="Calibri"/>
                <a:ea typeface="Calibri"/>
                <a:cs typeface="Calibri"/>
                <a:sym typeface="Calibri"/>
              </a:endParaRPr>
            </a:p>
            <a:p>
              <a:pPr algn="ctr"/>
              <a:r>
                <a:rPr lang="fr-FR" sz="1000" b="0" i="1" u="none" strike="noStrike" cap="none" baseline="0">
                  <a:solidFill>
                    <a:srgbClr val="000000"/>
                  </a:solidFill>
                  <a:effectLst/>
                  <a:uFill>
                    <a:solidFill>
                      <a:prstClr val="black">
                        <a:alpha val="0"/>
                      </a:prstClr>
                    </a:solidFill>
                  </a:uFill>
                  <a:latin typeface="Calibri"/>
                  <a:ea typeface="Calibri" panose="020F0502020204030204"/>
                  <a:cs typeface="Calibri"/>
                </a:rPr>
                <a:t>gencives, bouche, oreilles, vagin en dehors des règles, selles noires et sanglantes. peau, yeux, urine</a:t>
              </a:r>
            </a:p>
          </p:txBody>
        </p:sp>
        <p:sp>
          <p:nvSpPr>
            <p:cNvPr id="16" name="Rectangle 15"/>
            <p:cNvSpPr/>
            <p:nvPr/>
          </p:nvSpPr>
          <p:spPr>
            <a:xfrm>
              <a:off x="7809439" y="2180269"/>
              <a:ext cx="3285282" cy="509760"/>
            </a:xfrm>
            <a:prstGeom prst="rect">
              <a:avLst/>
            </a:prstGeom>
            <a:solidFill>
              <a:schemeClr val="bg2"/>
            </a:solidFill>
            <a:ln>
              <a:solidFill>
                <a:srgbClr val="000000"/>
              </a:solidFill>
            </a:ln>
          </p:spPr>
          <p:txBody>
            <a:bodyPr wrap="square" lIns="36000" tIns="72000" rIns="36000" bIns="72000">
              <a:spAutoFit/>
            </a:bodyPr>
            <a:lstStyle/>
            <a:p>
              <a:pPr algn="ctr"/>
              <a:r>
                <a:rPr lang="fr-FR" sz="1200" b="1" i="0" u="none" strike="noStrike" cap="none" baseline="0">
                  <a:solidFill>
                    <a:srgbClr val="000000"/>
                  </a:solidFill>
                  <a:effectLst/>
                  <a:uFill>
                    <a:solidFill>
                      <a:prstClr val="black">
                        <a:alpha val="0"/>
                      </a:prstClr>
                    </a:solidFill>
                  </a:uFill>
                  <a:latin typeface="Calibri"/>
                  <a:ea typeface="Calibri" panose="020F0502020204030204"/>
                  <a:cs typeface="Calibri"/>
                </a:rPr>
                <a:t>Trois ou plusieurs des symptômes ci-dessus sont présents</a:t>
              </a:r>
              <a:endParaRPr lang="en-US" sz="1000" i="1">
                <a:solidFill>
                  <a:srgbClr val="000000"/>
                </a:solidFill>
                <a:latin typeface="Calibri"/>
                <a:ea typeface="Calibri"/>
                <a:cs typeface="Calibri"/>
                <a:sym typeface="Calibri"/>
              </a:endParaRPr>
            </a:p>
          </p:txBody>
        </p:sp>
        <p:sp>
          <p:nvSpPr>
            <p:cNvPr id="17" name="Rectangle 16"/>
            <p:cNvSpPr/>
            <p:nvPr/>
          </p:nvSpPr>
          <p:spPr>
            <a:xfrm>
              <a:off x="5111734" y="4000121"/>
              <a:ext cx="1386735" cy="169277"/>
            </a:xfrm>
            <a:prstGeom prst="rect">
              <a:avLst/>
            </a:prstGeom>
          </p:spPr>
          <p:txBody>
            <a:bodyPr wrap="square" lIns="0" tIns="0" rIns="0" bIns="0">
              <a:spAutoFit/>
            </a:bodyPr>
            <a:lstStyle/>
            <a:p>
              <a:pPr algn="ctr"/>
              <a:r>
                <a:rPr lang="fr-FR" sz="1100" b="1" i="0" u="none" strike="noStrike" cap="none" baseline="0" dirty="0">
                  <a:solidFill>
                    <a:srgbClr val="233857"/>
                  </a:solidFill>
                  <a:effectLst/>
                  <a:uFill>
                    <a:solidFill>
                      <a:prstClr val="black">
                        <a:alpha val="0"/>
                      </a:prstClr>
                    </a:solidFill>
                  </a:uFill>
                  <a:latin typeface="Calibri"/>
                  <a:ea typeface="Calibri" panose="020F0502020204030204"/>
                  <a:cs typeface="Calibri"/>
                </a:rPr>
                <a:t>Peut entrer dans un ES</a:t>
              </a:r>
              <a:endParaRPr lang="en-US" sz="1100" b="1" dirty="0">
                <a:solidFill>
                  <a:srgbClr val="233857"/>
                </a:solidFill>
                <a:latin typeface="Calibri"/>
                <a:ea typeface="Calibri"/>
                <a:cs typeface="Calibri"/>
                <a:sym typeface="Calibri"/>
              </a:endParaRPr>
            </a:p>
          </p:txBody>
        </p:sp>
        <p:sp>
          <p:nvSpPr>
            <p:cNvPr id="18" name="Rectangle 17"/>
            <p:cNvSpPr/>
            <p:nvPr/>
          </p:nvSpPr>
          <p:spPr>
            <a:xfrm>
              <a:off x="10063364" y="5320984"/>
              <a:ext cx="1238988" cy="138499"/>
            </a:xfrm>
            <a:prstGeom prst="rect">
              <a:avLst/>
            </a:prstGeom>
          </p:spPr>
          <p:txBody>
            <a:bodyPr wrap="square" lIns="0" tIns="0" rIns="0" bIns="0">
              <a:spAutoFit/>
            </a:bodyPr>
            <a:lstStyle/>
            <a:p>
              <a:pPr algn="ctr"/>
              <a:r>
                <a:rPr lang="fr-FR" sz="900" b="1" i="0" u="none" strike="noStrike" cap="none" baseline="0" dirty="0">
                  <a:solidFill>
                    <a:srgbClr val="233857"/>
                  </a:solidFill>
                  <a:effectLst/>
                  <a:uFill>
                    <a:solidFill>
                      <a:prstClr val="black">
                        <a:alpha val="0"/>
                      </a:prstClr>
                    </a:solidFill>
                  </a:uFill>
                  <a:latin typeface="Calibri"/>
                  <a:ea typeface="Calibri" panose="020F0502020204030204"/>
                  <a:cs typeface="Calibri"/>
                </a:rPr>
                <a:t>Peut entrer dans un ES</a:t>
              </a:r>
              <a:endParaRPr lang="en-US" sz="900" b="1" dirty="0">
                <a:solidFill>
                  <a:srgbClr val="233857"/>
                </a:solidFill>
                <a:latin typeface="Calibri"/>
                <a:ea typeface="Calibri"/>
                <a:cs typeface="Calibri"/>
                <a:sym typeface="Calibri"/>
              </a:endParaRPr>
            </a:p>
          </p:txBody>
        </p:sp>
        <p:sp>
          <p:nvSpPr>
            <p:cNvPr id="19" name="Rectangle 18"/>
            <p:cNvSpPr/>
            <p:nvPr/>
          </p:nvSpPr>
          <p:spPr>
            <a:xfrm>
              <a:off x="6581718" y="4651764"/>
              <a:ext cx="890384" cy="182880"/>
            </a:xfrm>
            <a:prstGeom prst="rect">
              <a:avLst/>
            </a:prstGeom>
          </p:spPr>
          <p:txBody>
            <a:bodyPr wrap="square" lIns="0" tIns="0" rIns="0" bIns="0">
              <a:spAutoFit/>
            </a:bodyPr>
            <a:lstStyle/>
            <a:p>
              <a:pPr algn="ctr"/>
              <a:r>
                <a:rPr lang="fr-FR" sz="1200" b="1" i="0" u="none" strike="noStrike" cap="none" baseline="0">
                  <a:solidFill>
                    <a:srgbClr val="233857"/>
                  </a:solidFill>
                  <a:effectLst/>
                  <a:uFill>
                    <a:solidFill>
                      <a:prstClr val="black">
                        <a:alpha val="0"/>
                      </a:prstClr>
                    </a:solidFill>
                  </a:uFill>
                  <a:latin typeface="Calibri"/>
                  <a:ea typeface="Calibri" panose="020F0502020204030204"/>
                  <a:cs typeface="Calibri"/>
                </a:rPr>
                <a:t>Isoler</a:t>
              </a:r>
              <a:endParaRPr lang="en-US" sz="1200" b="1">
                <a:solidFill>
                  <a:srgbClr val="233857"/>
                </a:solidFill>
                <a:latin typeface="Calibri"/>
                <a:ea typeface="Calibri"/>
                <a:cs typeface="Calibri"/>
                <a:sym typeface="Calibri"/>
              </a:endParaRPr>
            </a:p>
          </p:txBody>
        </p:sp>
        <p:sp>
          <p:nvSpPr>
            <p:cNvPr id="20" name="Rectangle 19"/>
            <p:cNvSpPr/>
            <p:nvPr/>
          </p:nvSpPr>
          <p:spPr>
            <a:xfrm>
              <a:off x="7882663" y="5482077"/>
              <a:ext cx="890384" cy="182880"/>
            </a:xfrm>
            <a:prstGeom prst="rect">
              <a:avLst/>
            </a:prstGeom>
          </p:spPr>
          <p:txBody>
            <a:bodyPr wrap="square" lIns="0" tIns="0" rIns="0" bIns="0">
              <a:spAutoFit/>
            </a:bodyPr>
            <a:lstStyle/>
            <a:p>
              <a:pPr algn="ctr"/>
              <a:r>
                <a:rPr lang="fr-FR" sz="1200" b="1" i="0" u="none" strike="noStrike" cap="none" baseline="0">
                  <a:solidFill>
                    <a:srgbClr val="233857"/>
                  </a:solidFill>
                  <a:effectLst/>
                  <a:uFill>
                    <a:solidFill>
                      <a:prstClr val="black">
                        <a:alpha val="0"/>
                      </a:prstClr>
                    </a:solidFill>
                  </a:uFill>
                  <a:latin typeface="Calibri"/>
                  <a:ea typeface="Calibri" panose="020F0502020204030204"/>
                  <a:cs typeface="Calibri"/>
                </a:rPr>
                <a:t>Isoler</a:t>
              </a:r>
              <a:endParaRPr lang="en-US" sz="1200" b="1">
                <a:solidFill>
                  <a:srgbClr val="233857"/>
                </a:solidFill>
                <a:latin typeface="Calibri"/>
                <a:ea typeface="Calibri"/>
                <a:cs typeface="Calibri"/>
                <a:sym typeface="Calibri"/>
              </a:endParaRPr>
            </a:p>
          </p:txBody>
        </p:sp>
        <p:sp>
          <p:nvSpPr>
            <p:cNvPr id="21" name="Rectangle 20"/>
            <p:cNvSpPr/>
            <p:nvPr/>
          </p:nvSpPr>
          <p:spPr>
            <a:xfrm>
              <a:off x="8694537" y="5861557"/>
              <a:ext cx="890384" cy="182880"/>
            </a:xfrm>
            <a:prstGeom prst="rect">
              <a:avLst/>
            </a:prstGeom>
          </p:spPr>
          <p:txBody>
            <a:bodyPr wrap="square" lIns="0" tIns="0" rIns="0" bIns="0">
              <a:spAutoFit/>
            </a:bodyPr>
            <a:lstStyle/>
            <a:p>
              <a:pPr algn="ctr"/>
              <a:r>
                <a:rPr lang="fr-FR" sz="1200" b="1" i="0" u="none" strike="noStrike" cap="none" baseline="0">
                  <a:solidFill>
                    <a:srgbClr val="233857"/>
                  </a:solidFill>
                  <a:effectLst/>
                  <a:uFill>
                    <a:solidFill>
                      <a:prstClr val="black">
                        <a:alpha val="0"/>
                      </a:prstClr>
                    </a:solidFill>
                  </a:uFill>
                  <a:latin typeface="Calibri"/>
                  <a:ea typeface="Calibri" panose="020F0502020204030204"/>
                  <a:cs typeface="Calibri"/>
                </a:rPr>
                <a:t>Isoler</a:t>
              </a:r>
              <a:endParaRPr lang="en-US" sz="1200" b="1">
                <a:solidFill>
                  <a:srgbClr val="233857"/>
                </a:solidFill>
                <a:latin typeface="Calibri"/>
                <a:ea typeface="Calibri"/>
                <a:cs typeface="Calibri"/>
                <a:sym typeface="Calibri"/>
              </a:endParaRPr>
            </a:p>
          </p:txBody>
        </p:sp>
        <p:sp>
          <p:nvSpPr>
            <p:cNvPr id="22" name="Rectangle 21"/>
            <p:cNvSpPr/>
            <p:nvPr/>
          </p:nvSpPr>
          <p:spPr>
            <a:xfrm>
              <a:off x="8728869" y="3193861"/>
              <a:ext cx="2668990" cy="349484"/>
            </a:xfrm>
            <a:prstGeom prst="rect">
              <a:avLst/>
            </a:prstGeom>
          </p:spPr>
          <p:txBody>
            <a:bodyPr wrap="square" lIns="0" tIns="0" rIns="0" bIns="0">
              <a:spAutoFit/>
            </a:bodyPr>
            <a:lstStyle/>
            <a:p>
              <a:pPr>
                <a:lnSpc>
                  <a:spcPct val="95000"/>
                </a:lnSpc>
              </a:pPr>
              <a:r>
                <a:rPr lang="fr-FR" sz="1200" b="1" i="0" u="none" strike="noStrike" cap="none" baseline="0">
                  <a:solidFill>
                    <a:srgbClr val="EDF8FB"/>
                  </a:solidFill>
                  <a:effectLst/>
                  <a:uFill>
                    <a:solidFill>
                      <a:prstClr val="black">
                        <a:alpha val="0"/>
                      </a:prstClr>
                    </a:solidFill>
                  </a:uFill>
                  <a:latin typeface="Calibri"/>
                  <a:ea typeface="Calibri" panose="020F0502020204030204"/>
                  <a:cs typeface="Calibri"/>
                </a:rPr>
                <a:t>Exposition : Avez-vous déjà eu </a:t>
              </a:r>
              <a:r>
                <a:rPr lang="fr-FR" sz="1200" b="1" i="0" u="none" strike="noStrike" cap="none" baseline="0">
                  <a:solidFill>
                    <a:srgbClr val="F2C5A8"/>
                  </a:solidFill>
                  <a:effectLst/>
                  <a:uFill>
                    <a:solidFill>
                      <a:prstClr val="black">
                        <a:alpha val="0"/>
                      </a:prstClr>
                    </a:solidFill>
                  </a:uFill>
                  <a:latin typeface="Calibri"/>
                  <a:ea typeface="Calibri" panose="020F0502020204030204"/>
                  <a:cs typeface="Calibri"/>
                </a:rPr>
                <a:t>l’un</a:t>
              </a:r>
              <a:r>
                <a:rPr lang="fr-FR" sz="1200" b="1" i="0" u="none" strike="noStrike" cap="none" baseline="0">
                  <a:solidFill>
                    <a:srgbClr val="EDF8FB"/>
                  </a:solidFill>
                  <a:effectLst/>
                  <a:uFill>
                    <a:solidFill>
                      <a:prstClr val="black">
                        <a:alpha val="0"/>
                      </a:prstClr>
                    </a:solidFill>
                  </a:uFill>
                  <a:latin typeface="Calibri"/>
                  <a:ea typeface="Calibri" panose="020F0502020204030204"/>
                  <a:cs typeface="Calibri"/>
                </a:rPr>
                <a:t> des symptômes suivants ?</a:t>
              </a:r>
            </a:p>
          </p:txBody>
        </p:sp>
        <p:sp>
          <p:nvSpPr>
            <p:cNvPr id="23" name="Rectangle 22"/>
            <p:cNvSpPr/>
            <p:nvPr/>
          </p:nvSpPr>
          <p:spPr>
            <a:xfrm>
              <a:off x="8753043" y="3594771"/>
              <a:ext cx="2668990" cy="789447"/>
            </a:xfrm>
            <a:prstGeom prst="rect">
              <a:avLst/>
            </a:prstGeom>
          </p:spPr>
          <p:txBody>
            <a:bodyPr wrap="square" lIns="0" tIns="0" rIns="0" bIns="0">
              <a:spAutoFit/>
            </a:bodyPr>
            <a:lstStyle/>
            <a:p>
              <a:pPr marL="171450" indent="-171450">
                <a:lnSpc>
                  <a:spcPct val="95000"/>
                </a:lnSpc>
                <a:buClr>
                  <a:srgbClr val="002060"/>
                </a:buClr>
                <a:buSzPct val="60000"/>
                <a:buFont typeface="Wingdings" panose="05000000000000000000" pitchFamily="2" charset="2"/>
                <a:buChar char="¨"/>
              </a:pPr>
              <a:r>
                <a:rPr lang="fr-FR" sz="9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Contact avec un cas suspect, probable ou confirmé de la maladie à virus de Marburg</a:t>
              </a:r>
            </a:p>
            <a:p>
              <a:pPr marL="171450" indent="-171450">
                <a:lnSpc>
                  <a:spcPct val="95000"/>
                </a:lnSpc>
                <a:buClr>
                  <a:srgbClr val="002060"/>
                </a:buClr>
                <a:buSzPct val="60000"/>
                <a:buFont typeface="Wingdings" panose="05000000000000000000" pitchFamily="2" charset="2"/>
                <a:buChar char="¨"/>
              </a:pPr>
              <a:r>
                <a:rPr lang="fr-FR" sz="9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Contact avec un animal sauvage (par ex. chasser ou manger des animaux sauvages)</a:t>
              </a:r>
            </a:p>
            <a:p>
              <a:pPr marL="171450" indent="-171450">
                <a:lnSpc>
                  <a:spcPct val="95000"/>
                </a:lnSpc>
                <a:buClr>
                  <a:srgbClr val="002060"/>
                </a:buClr>
                <a:buSzPct val="60000"/>
                <a:buFont typeface="Wingdings" panose="05000000000000000000" pitchFamily="2" charset="2"/>
                <a:buChar char="¨"/>
              </a:pPr>
              <a:r>
                <a:rPr lang="fr-FR" sz="900" b="0" i="0" u="none" strike="noStrike" cap="none" baseline="0" dirty="0">
                  <a:solidFill>
                    <a:srgbClr val="000000"/>
                  </a:solidFill>
                  <a:effectLst/>
                  <a:uFill>
                    <a:solidFill>
                      <a:prstClr val="black">
                        <a:alpha val="0"/>
                      </a:prstClr>
                    </a:solidFill>
                  </a:uFill>
                  <a:latin typeface="Calibri"/>
                  <a:ea typeface="Calibri" panose="020F0502020204030204"/>
                  <a:cs typeface="Calibri"/>
                </a:rPr>
                <a:t>Travailler ou passer du temps dans une mine ou une grotte</a:t>
              </a:r>
            </a:p>
          </p:txBody>
        </p:sp>
        <p:sp>
          <p:nvSpPr>
            <p:cNvPr id="24" name="Rectangle 23"/>
            <p:cNvSpPr/>
            <p:nvPr/>
          </p:nvSpPr>
          <p:spPr>
            <a:xfrm>
              <a:off x="7756958" y="505568"/>
              <a:ext cx="3390914" cy="349484"/>
            </a:xfrm>
            <a:prstGeom prst="rect">
              <a:avLst/>
            </a:prstGeom>
          </p:spPr>
          <p:txBody>
            <a:bodyPr wrap="square" lIns="0" tIns="0" rIns="0" bIns="0">
              <a:spAutoFit/>
            </a:bodyPr>
            <a:lstStyle/>
            <a:p>
              <a:pPr>
                <a:lnSpc>
                  <a:spcPct val="95000"/>
                </a:lnSpc>
              </a:pPr>
              <a:r>
                <a:rPr lang="fr-FR" sz="1200" b="1" i="0" u="none" strike="noStrike" cap="none" baseline="0">
                  <a:solidFill>
                    <a:srgbClr val="EDF8FB"/>
                  </a:solidFill>
                  <a:effectLst/>
                  <a:uFill>
                    <a:solidFill>
                      <a:prstClr val="black">
                        <a:alpha val="0"/>
                      </a:prstClr>
                    </a:solidFill>
                  </a:uFill>
                  <a:latin typeface="Calibri"/>
                  <a:ea typeface="Calibri" panose="020F0502020204030204"/>
                  <a:cs typeface="Calibri"/>
                </a:rPr>
                <a:t>Signes/Symptômes : Avez-vous déjà eu </a:t>
              </a:r>
              <a:r>
                <a:rPr lang="fr-FR" sz="1200" b="1" i="0" u="none" strike="noStrike" cap="none" baseline="0">
                  <a:solidFill>
                    <a:srgbClr val="E9BEA8"/>
                  </a:solidFill>
                  <a:effectLst/>
                  <a:uFill>
                    <a:solidFill>
                      <a:prstClr val="black">
                        <a:alpha val="0"/>
                      </a:prstClr>
                    </a:solidFill>
                  </a:uFill>
                  <a:latin typeface="Calibri"/>
                  <a:ea typeface="Calibri" panose="020F0502020204030204"/>
                  <a:cs typeface="Calibri"/>
                </a:rPr>
                <a:t>l’un</a:t>
              </a:r>
              <a:r>
                <a:rPr lang="fr-FR" sz="1200" b="1" i="0" u="none" strike="noStrike" cap="none" baseline="0">
                  <a:solidFill>
                    <a:srgbClr val="EDF8FB"/>
                  </a:solidFill>
                  <a:effectLst/>
                  <a:uFill>
                    <a:solidFill>
                      <a:prstClr val="black">
                        <a:alpha val="0"/>
                      </a:prstClr>
                    </a:solidFill>
                  </a:uFill>
                  <a:latin typeface="Calibri"/>
                  <a:ea typeface="Calibri" panose="020F0502020204030204"/>
                  <a:cs typeface="Calibri"/>
                </a:rPr>
                <a:t> des trois symptômes suivants ?</a:t>
              </a:r>
            </a:p>
          </p:txBody>
        </p:sp>
        <p:sp>
          <p:nvSpPr>
            <p:cNvPr id="25" name="Rectangle 24"/>
            <p:cNvSpPr/>
            <p:nvPr/>
          </p:nvSpPr>
          <p:spPr>
            <a:xfrm>
              <a:off x="7829573" y="917488"/>
              <a:ext cx="1689077" cy="957392"/>
            </a:xfrm>
            <a:prstGeom prst="rect">
              <a:avLst/>
            </a:prstGeom>
          </p:spPr>
          <p:txBody>
            <a:bodyPr wrap="square" lIns="0" tIns="0" rIns="0" bIns="0">
              <a:spAutoFit/>
            </a:bodyPr>
            <a:lstStyle/>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Vomissements</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Difficultés à avaler </a:t>
              </a:r>
              <a:endParaRPr lang="en-US" sz="1100">
                <a:solidFill>
                  <a:srgbClr val="000000"/>
                </a:solidFill>
                <a:latin typeface="Calibri"/>
                <a:ea typeface="Calibri"/>
                <a:cs typeface="Calibri"/>
                <a:sym typeface="Calibri"/>
              </a:endParaRP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Difficultés respiratoires</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Hoquet</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Éruption cutanée</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Mal de tête</a:t>
              </a:r>
              <a:endParaRPr lang="en-US" sz="1100">
                <a:solidFill>
                  <a:srgbClr val="000000"/>
                </a:solidFill>
                <a:latin typeface="Calibri"/>
                <a:ea typeface="Calibri"/>
                <a:cs typeface="Calibri"/>
                <a:sym typeface="Calibri"/>
              </a:endParaRPr>
            </a:p>
          </p:txBody>
        </p:sp>
        <p:sp>
          <p:nvSpPr>
            <p:cNvPr id="26" name="Rectangle 25"/>
            <p:cNvSpPr/>
            <p:nvPr/>
          </p:nvSpPr>
          <p:spPr>
            <a:xfrm>
              <a:off x="9575996" y="906478"/>
              <a:ext cx="1815513" cy="957392"/>
            </a:xfrm>
            <a:prstGeom prst="rect">
              <a:avLst/>
            </a:prstGeom>
          </p:spPr>
          <p:txBody>
            <a:bodyPr wrap="square" lIns="0" tIns="0" rIns="0" bIns="0">
              <a:spAutoFit/>
            </a:bodyPr>
            <a:lstStyle/>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Diarrhée</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Anorexie/perte d’appétit Léthargie/fatigue extrême</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Maux d’estomac</a:t>
              </a:r>
            </a:p>
            <a:p>
              <a:pPr marL="144000" indent="-144000">
                <a:lnSpc>
                  <a:spcPct val="95000"/>
                </a:lnSpc>
                <a:buClr>
                  <a:srgbClr val="002060"/>
                </a:buClr>
                <a:buSzPct val="60000"/>
                <a:buFont typeface="Wingdings" panose="05000000000000000000" pitchFamily="2" charset="2"/>
                <a:buChar char="¨"/>
              </a:pPr>
              <a:r>
                <a:rPr lang="fr-FR" sz="1100" b="0" i="0" u="none" strike="noStrike" cap="none" baseline="0">
                  <a:solidFill>
                    <a:srgbClr val="000000"/>
                  </a:solidFill>
                  <a:effectLst/>
                  <a:uFill>
                    <a:solidFill>
                      <a:prstClr val="black">
                        <a:alpha val="0"/>
                      </a:prstClr>
                    </a:solidFill>
                  </a:uFill>
                  <a:latin typeface="Calibri"/>
                  <a:ea typeface="Calibri" panose="020F0502020204030204"/>
                  <a:cs typeface="Calibri"/>
                </a:rPr>
                <a:t>Douleurs musculaires ou articulaires</a:t>
              </a:r>
            </a:p>
          </p:txBody>
        </p:sp>
      </p:grpSp>
      <p:sp>
        <p:nvSpPr>
          <p:cNvPr id="7" name="Title 6">
            <a:extLst>
              <a:ext uri="{FF2B5EF4-FFF2-40B4-BE49-F238E27FC236}">
                <a16:creationId xmlns:a16="http://schemas.microsoft.com/office/drawing/2014/main" id="{B772F426-6CA2-1ED6-97CB-693D64502DCC}"/>
              </a:ext>
            </a:extLst>
          </p:cNvPr>
          <p:cNvSpPr>
            <a:spLocks noGrp="1"/>
          </p:cNvSpPr>
          <p:nvPr>
            <p:ph type="title"/>
          </p:nvPr>
        </p:nvSpPr>
        <p:spPr>
          <a:xfrm>
            <a:off x="232678" y="4694359"/>
            <a:ext cx="5667429" cy="1798507"/>
          </a:xfrm>
        </p:spPr>
        <p:txBody>
          <a:bodyPr vert="horz" lIns="91440" tIns="45720" rIns="91440" bIns="45720" rtlCol="0" anchor="b" anchorCtr="0">
            <a:noAutofit/>
          </a:bodyPr>
          <a:lstStyle/>
          <a:p>
            <a:r>
              <a:rPr lang="fr-FR" sz="3500" dirty="0">
                <a:solidFill>
                  <a:srgbClr val="0B40A5"/>
                </a:solidFill>
                <a:uFill>
                  <a:solidFill>
                    <a:prstClr val="black">
                      <a:alpha val="0"/>
                    </a:prstClr>
                  </a:solidFill>
                </a:uFill>
                <a:latin typeface="Calibri Light" panose="020F0302020204030204"/>
                <a:ea typeface="Calibri Light" panose="020F0302020204030204"/>
                <a:cs typeface="Calibri Light"/>
              </a:rPr>
              <a:t>Algorithme du dépistage de Marburg </a:t>
            </a:r>
            <a:r>
              <a:rPr lang="fr-FR" sz="30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Guinée équatoriale 2023</a:t>
            </a:r>
          </a:p>
        </p:txBody>
      </p:sp>
    </p:spTree>
    <p:extLst>
      <p:ext uri="{BB962C8B-B14F-4D97-AF65-F5344CB8AC3E}">
        <p14:creationId xmlns:p14="http://schemas.microsoft.com/office/powerpoint/2010/main" val="86903875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71937-9B96-4233-803E-92102C6E3ED7}"/>
              </a:ext>
            </a:extLst>
          </p:cNvPr>
          <p:cNvSpPr>
            <a:spLocks noGrp="1"/>
          </p:cNvSpPr>
          <p:nvPr>
            <p:ph type="title"/>
          </p:nvPr>
        </p:nvSpPr>
        <p:spPr/>
        <p:txBody>
          <a:bodyPr vert="horz" lIns="91440" tIns="45720" rIns="91440" bIns="45720" rtlCol="0" anchor="b" anchorCtr="0">
            <a:normAutofit/>
          </a:bodyPr>
          <a:lstStyle/>
          <a:p>
            <a:pPr>
              <a:lnSpc>
                <a:spcPts val="4000"/>
              </a:lnSpc>
              <a:spcAft>
                <a:spcPts val="600"/>
              </a:spcAft>
            </a:pP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Matériel et fournitures de dépistage</a:t>
            </a:r>
          </a:p>
        </p:txBody>
      </p:sp>
      <p:sp>
        <p:nvSpPr>
          <p:cNvPr id="3" name="Text Placeholder 2">
            <a:extLst>
              <a:ext uri="{FF2B5EF4-FFF2-40B4-BE49-F238E27FC236}">
                <a16:creationId xmlns:a16="http://schemas.microsoft.com/office/drawing/2014/main" id="{2E259CAC-5C5B-4E02-B91B-472A7379A4BA}"/>
              </a:ext>
            </a:extLst>
          </p:cNvPr>
          <p:cNvSpPr>
            <a:spLocks noGrp="1"/>
          </p:cNvSpPr>
          <p:nvPr>
            <p:ph type="body" sz="quarter" idx="10"/>
          </p:nvPr>
        </p:nvSpPr>
        <p:spPr/>
        <p:txBody>
          <a:bodyPr vert="horz" lIns="91440" tIns="45720" rIns="91440" bIns="45720" rtlCol="0" anchor="t">
            <a:normAutofit/>
          </a:bodyPr>
          <a:lstStyle/>
          <a:p>
            <a:pPr>
              <a:buClr>
                <a:schemeClr val="accent2">
                  <a:lumMod val="60000"/>
                  <a:lumOff val="40000"/>
                </a:schemeClr>
              </a:buClr>
              <a:buFont typeface="Arial" panose="020B0604020202020204" pitchFamily="34" charset="0"/>
              <a:buChar cha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Les postes de dépistage doivent disposer des équipements suivants :</a:t>
            </a:r>
            <a:endParaRPr lang="en-US" sz="2800">
              <a:solidFill>
                <a:srgbClr val="000000"/>
              </a:solidFill>
              <a:cs typeface="Calibri"/>
            </a:endParaRPr>
          </a:p>
          <a:p>
            <a:pPr marL="742315" lvl="1" indent="-285115">
              <a:buClr>
                <a:schemeClr val="accent2">
                  <a:lumMod val="60000"/>
                  <a:lumOff val="40000"/>
                </a:schemeClr>
              </a:buCl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Impression de l’algorithme de dépistage pour référence </a:t>
            </a:r>
          </a:p>
          <a:p>
            <a:pPr marL="742315" lvl="1" indent="-285115">
              <a:buClr>
                <a:schemeClr val="accent2">
                  <a:lumMod val="60000"/>
                  <a:lumOff val="40000"/>
                </a:schemeClr>
              </a:buCl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Registre des patients</a:t>
            </a:r>
          </a:p>
          <a:p>
            <a:pPr marL="742315" lvl="1" indent="-285115">
              <a:buClr>
                <a:schemeClr val="accent2">
                  <a:lumMod val="60000"/>
                  <a:lumOff val="40000"/>
                </a:schemeClr>
              </a:buCl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Thermomètre infrarouge (sans contact)</a:t>
            </a:r>
          </a:p>
          <a:p>
            <a:pPr marL="742315" lvl="1" indent="-285115">
              <a:buClr>
                <a:schemeClr val="accent2">
                  <a:lumMod val="60000"/>
                  <a:lumOff val="40000"/>
                </a:schemeClr>
              </a:buCl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Piles pour thermomètre/thermomètre de secours</a:t>
            </a:r>
          </a:p>
          <a:p>
            <a:pPr marL="742315" lvl="1" indent="-285115">
              <a:buClr>
                <a:schemeClr val="accent2">
                  <a:lumMod val="60000"/>
                  <a:lumOff val="40000"/>
                </a:schemeClr>
              </a:buClr>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EPI si la distance ne peut être maintenue</a:t>
            </a:r>
            <a:endParaRPr lang="en-US" altLang="fr-FR">
              <a:solidFill>
                <a:srgbClr val="000000"/>
              </a:solidFill>
              <a:latin typeface="Calibri"/>
              <a:cs typeface="Calibri" panose="020F0502020204030204" pitchFamily="34" charset="0"/>
            </a:endParaRPr>
          </a:p>
          <a:p>
            <a:pPr marL="342265" lvl="2" indent="-342265">
              <a:buClr>
                <a:srgbClr val="005DAA"/>
              </a:buClr>
              <a:buFont typeface="Wingdings" panose="05000000000000000000" pitchFamily="2" charset="2"/>
              <a:buChar char="§"/>
            </a:pPr>
            <a:endParaRPr lang="en-US" altLang="fr-FR">
              <a:solidFill>
                <a:schemeClr val="accent4">
                  <a:lumMod val="50000"/>
                </a:schemeClr>
              </a:solidFill>
              <a:cs typeface="Calibri" panose="020F0502020204030204" pitchFamily="34" charset="0"/>
            </a:endParaRPr>
          </a:p>
          <a:p>
            <a:pPr marL="856615" lvl="2" indent="-457200">
              <a:buClr>
                <a:srgbClr val="005DAA"/>
              </a:buClr>
              <a:buFont typeface="+mj-lt"/>
              <a:buAutoNum type="arabicPeriod"/>
            </a:pPr>
            <a:endParaRPr lang="en-US" altLang="fr-FR">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360564513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87887"/>
          </a:xfrm>
        </p:spPr>
        <p:txBody>
          <a:bodyPr>
            <a:normAutofit/>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Contrôle des connaissances</a:t>
            </a:r>
          </a:p>
        </p:txBody>
      </p:sp>
      <p:sp>
        <p:nvSpPr>
          <p:cNvPr id="5" name="Text Placeholder 2">
            <a:extLst>
              <a:ext uri="{FF2B5EF4-FFF2-40B4-BE49-F238E27FC236}">
                <a16:creationId xmlns:a16="http://schemas.microsoft.com/office/drawing/2014/main" id="{FD95525F-4DB7-4F52-A03A-9250A38B5870}"/>
              </a:ext>
            </a:extLst>
          </p:cNvPr>
          <p:cNvSpPr>
            <a:spLocks noGrp="1"/>
          </p:cNvSpPr>
          <p:nvPr>
            <p:ph type="body" sz="quarter" idx="10"/>
          </p:nvPr>
        </p:nvSpPr>
        <p:spPr>
          <a:xfrm>
            <a:off x="609600" y="962526"/>
            <a:ext cx="10972800" cy="4176467"/>
          </a:xfrm>
        </p:spPr>
        <p:txBody>
          <a:bodyPr>
            <a:noAutofit/>
          </a:bodyPr>
          <a:lstStyle/>
          <a:p>
            <a:pPr marL="0" indent="0">
              <a:buNone/>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Imaginez que vous voyez votre collègue contrôler une personne qui entre dans votre établissement de cette manière. Quelles suggestions leur donneriez-vous pour les aider à pratiquer les dépistages de manière plus sûre ?</a:t>
            </a:r>
          </a:p>
        </p:txBody>
      </p:sp>
      <p:pic>
        <p:nvPicPr>
          <p:cNvPr id="4" name="Picture 4" descr="Image d’une professionnelle de santé portant une charlotte, une blouse et un masque, utilisant un thermomètre sans contact pour prendre la température d’une personne se trouvant en face d’elle. Ces personnes sont séparées par un bureau.">
            <a:extLst>
              <a:ext uri="{FF2B5EF4-FFF2-40B4-BE49-F238E27FC236}">
                <a16:creationId xmlns:a16="http://schemas.microsoft.com/office/drawing/2014/main" id="{2E6823CE-7E05-4AE6-BE05-C77F1E148281}"/>
              </a:ext>
            </a:extLst>
          </p:cNvPr>
          <p:cNvPicPr>
            <a:picLocks noChangeAspect="1"/>
          </p:cNvPicPr>
          <p:nvPr/>
        </p:nvPicPr>
        <p:blipFill>
          <a:blip r:embed="rId3"/>
          <a:stretch>
            <a:fillRect/>
          </a:stretch>
        </p:blipFill>
        <p:spPr>
          <a:xfrm>
            <a:off x="3148652" y="2327436"/>
            <a:ext cx="5894696" cy="4125459"/>
          </a:xfrm>
          <a:prstGeom prst="rect">
            <a:avLst/>
          </a:prstGeom>
        </p:spPr>
      </p:pic>
    </p:spTree>
    <p:extLst>
      <p:ext uri="{BB962C8B-B14F-4D97-AF65-F5344CB8AC3E}">
        <p14:creationId xmlns:p14="http://schemas.microsoft.com/office/powerpoint/2010/main" val="25295298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211" y="207031"/>
            <a:ext cx="10972800" cy="1143000"/>
          </a:xfrm>
        </p:spPr>
        <p:txBody>
          <a:bodyPr vert="horz" lIns="91440" tIns="45720" rIns="91440" bIns="45720" rtlCol="0" anchor="b" anchorCtr="0">
            <a:normAutofit/>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Retour d’information : dépistage</a:t>
            </a:r>
          </a:p>
        </p:txBody>
      </p:sp>
      <p:sp>
        <p:nvSpPr>
          <p:cNvPr id="3" name="Text Placeholder 2"/>
          <p:cNvSpPr>
            <a:spLocks noGrp="1"/>
          </p:cNvSpPr>
          <p:nvPr>
            <p:ph type="body" sz="quarter" idx="10"/>
          </p:nvPr>
        </p:nvSpPr>
        <p:spPr>
          <a:xfrm>
            <a:off x="588944" y="1535527"/>
            <a:ext cx="6392779" cy="4176467"/>
          </a:xfrm>
        </p:spPr>
        <p:txBody>
          <a:bodyPr vert="horz" lIns="91440" tIns="45720" rIns="91440" bIns="45720" rtlCol="0" anchor="t">
            <a:noAutofit/>
          </a:bodyPr>
          <a:lstStyle/>
          <a:p>
            <a:pPr marL="342265" indent="-342265"/>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Maintenir une distance d’au moins 1 mètre (à peu près la longueur du bras) ou placer une barrière comme du plexiglas</a:t>
            </a:r>
            <a:endParaRPr lang="en-US" sz="2400">
              <a:solidFill>
                <a:srgbClr val="000000"/>
              </a:solidFill>
              <a:latin typeface="Calibri"/>
              <a:ea typeface="Calibri"/>
              <a:cs typeface="Calibri"/>
            </a:endParaRPr>
          </a:p>
          <a:p>
            <a:pPr marL="342265" indent="-342265"/>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Portez un EPI si vous ne pouvez pas maintenir une distance d’au moins un mètre.</a:t>
            </a:r>
            <a:endParaRPr lang="en-US" sz="2400">
              <a:solidFill>
                <a:srgbClr val="000000"/>
              </a:solidFill>
              <a:latin typeface="Calibri"/>
              <a:cs typeface="Calibri"/>
            </a:endParaRPr>
          </a:p>
          <a:p>
            <a:pPr marL="342265" indent="-342265"/>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Éviter le face-à-face </a:t>
            </a:r>
            <a:endParaRPr lang="en-US" sz="2400">
              <a:solidFill>
                <a:srgbClr val="000000"/>
              </a:solidFill>
              <a:cs typeface="Calibri" panose="020F0502020204030204" pitchFamily="34" charset="0"/>
            </a:endParaRPr>
          </a:p>
          <a:p>
            <a:pPr marL="342265" indent="-342265"/>
            <a:r>
              <a:rPr lang="fr-FR" sz="2400" b="0" i="0" u="none" strike="noStrike" cap="none" baseline="0">
                <a:solidFill>
                  <a:srgbClr val="000000"/>
                </a:solidFill>
                <a:effectLst/>
                <a:uFill>
                  <a:solidFill>
                    <a:prstClr val="black">
                      <a:alpha val="0"/>
                    </a:prstClr>
                  </a:solidFill>
                </a:uFill>
                <a:latin typeface="Calibri"/>
                <a:ea typeface="Calibri" panose="020F0502020204030204"/>
                <a:cs typeface="Calibri"/>
              </a:rPr>
              <a:t>Pointer le thermomètre plus près du front ou de la tempe de la personne (selon le mode d’emploi du thermomètre).</a:t>
            </a:r>
            <a:endParaRPr lang="en-US" sz="2400">
              <a:solidFill>
                <a:srgbClr val="000000"/>
              </a:solidFill>
              <a:latin typeface="Calibri"/>
              <a:ea typeface="Calibri"/>
              <a:cs typeface="Calibri"/>
            </a:endParaRPr>
          </a:p>
        </p:txBody>
      </p:sp>
      <p:pic>
        <p:nvPicPr>
          <p:cNvPr id="4" name="Picture 4" descr="Copie de l’image de la diapositive précédente. Image d’une professionnelle de santé portant une charlotte, une blouse et un masque, utilisant un thermomètre sans contact pour prendre la température d’une personne se trouvant en face d’elle. Ces personnes sont séparées par un bureau.">
            <a:extLst>
              <a:ext uri="{FF2B5EF4-FFF2-40B4-BE49-F238E27FC236}">
                <a16:creationId xmlns:a16="http://schemas.microsoft.com/office/drawing/2014/main" id="{75A4C749-BA29-4C68-8B2F-6B2133B3A0E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67678" y="1174614"/>
            <a:ext cx="4463111" cy="3132691"/>
          </a:xfrm>
          <a:prstGeom prst="rect">
            <a:avLst/>
          </a:prstGeom>
        </p:spPr>
      </p:pic>
      <p:pic>
        <p:nvPicPr>
          <p:cNvPr id="8" name="Picture 7" descr="Illustration de deux chaises placées l’une en face de l’autre avec une table entre elles. À côté du visuel se trouve le mot « NO » (NON) accompagné d’une croix rouge. ">
            <a:extLst>
              <a:ext uri="{FF2B5EF4-FFF2-40B4-BE49-F238E27FC236}">
                <a16:creationId xmlns:a16="http://schemas.microsoft.com/office/drawing/2014/main" id="{5967C2DE-702C-8511-A668-ADDDBB3506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6050" y="5079477"/>
            <a:ext cx="1493777" cy="1493777"/>
          </a:xfrm>
          <a:prstGeom prst="rect">
            <a:avLst/>
          </a:prstGeom>
          <a:ln>
            <a:solidFill>
              <a:schemeClr val="accent1"/>
            </a:solidFill>
          </a:ln>
        </p:spPr>
      </p:pic>
      <p:sp>
        <p:nvSpPr>
          <p:cNvPr id="11" name="TextBox 10">
            <a:extLst>
              <a:ext uri="{FF2B5EF4-FFF2-40B4-BE49-F238E27FC236}">
                <a16:creationId xmlns:a16="http://schemas.microsoft.com/office/drawing/2014/main" id="{2DDF2881-77BC-A87D-55B4-A424FCC78CE3}"/>
              </a:ext>
            </a:extLst>
          </p:cNvPr>
          <p:cNvSpPr txBox="1"/>
          <p:nvPr/>
        </p:nvSpPr>
        <p:spPr>
          <a:xfrm>
            <a:off x="5735782" y="5207280"/>
            <a:ext cx="3616036" cy="1463040"/>
          </a:xfrm>
          <a:prstGeom prst="rect">
            <a:avLst/>
          </a:prstGeom>
          <a:noFill/>
        </p:spPr>
        <p:txBody>
          <a:bodyPr wrap="square" rtlCol="0">
            <a:spAutoFit/>
          </a:bodyPr>
          <a:lstStyle/>
          <a:p>
            <a:r>
              <a:rPr lang="fr-FR" sz="1800" b="0" i="0" u="none" strike="noStrike" cap="none" baseline="0">
                <a:solidFill>
                  <a:srgbClr val="000000"/>
                </a:solidFill>
                <a:effectLst/>
                <a:uFill>
                  <a:solidFill>
                    <a:prstClr val="black">
                      <a:alpha val="0"/>
                    </a:prstClr>
                  </a:solidFill>
                </a:uFill>
                <a:latin typeface="Calibri"/>
                <a:ea typeface="Calibri" panose="020F0502020204030204"/>
                <a:cs typeface="Calibri"/>
              </a:rPr>
              <a:t>Placez les chaises aux angles pour éviter d’être face à face. Vous pouvez maintenir une distance appropriée en plaçant une table entre les chaises.</a:t>
            </a:r>
          </a:p>
        </p:txBody>
      </p:sp>
      <p:pic>
        <p:nvPicPr>
          <p:cNvPr id="10" name="Picture 9" descr="Illustration de deux chaises placées l’une en face de l’autre, mais qui ne se font pas directement face ; elles sont orientées vers des angles opposés. Une table les sépare. Le mot YES (OUI) avec une coche verte apparaît à côté des chaises et de la table.">
            <a:extLst>
              <a:ext uri="{FF2B5EF4-FFF2-40B4-BE49-F238E27FC236}">
                <a16:creationId xmlns:a16="http://schemas.microsoft.com/office/drawing/2014/main" id="{1033BE0E-8676-82DD-C615-D641FDB1FD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1520" y="5142145"/>
            <a:ext cx="1441216" cy="1441216"/>
          </a:xfrm>
          <a:prstGeom prst="rect">
            <a:avLst/>
          </a:prstGeom>
          <a:ln>
            <a:solidFill>
              <a:schemeClr val="accent1"/>
            </a:solidFill>
          </a:ln>
        </p:spPr>
      </p:pic>
      <p:sp>
        <p:nvSpPr>
          <p:cNvPr id="5" name="Rectangle 4">
            <a:extLst>
              <a:ext uri="{C183D7F6-B498-43B3-948B-1728B52AA6E4}">
                <adec:decorative xmlns:adec="http://schemas.microsoft.com/office/drawing/2017/decorative" val="1"/>
              </a:ext>
            </a:extLst>
          </p:cNvPr>
          <p:cNvSpPr/>
          <p:nvPr/>
        </p:nvSpPr>
        <p:spPr>
          <a:xfrm>
            <a:off x="4702938" y="5311884"/>
            <a:ext cx="728588" cy="400110"/>
          </a:xfrm>
          <a:prstGeom prst="rect">
            <a:avLst/>
          </a:prstGeom>
          <a:solidFill>
            <a:schemeClr val="bg2"/>
          </a:solidFill>
        </p:spPr>
        <p:txBody>
          <a:bodyPr wrap="square">
            <a:spAutoFit/>
          </a:bodyPr>
          <a:lstStyle/>
          <a:p>
            <a:r>
              <a:rPr lang="fr-FR" sz="2000" b="1" i="0" u="none" strike="noStrike" cap="none" baseline="0" dirty="0">
                <a:solidFill>
                  <a:srgbClr val="FE0000"/>
                </a:solidFill>
                <a:effectLst/>
                <a:uFill>
                  <a:solidFill>
                    <a:prstClr val="black">
                      <a:alpha val="0"/>
                    </a:prstClr>
                  </a:solidFill>
                </a:uFill>
                <a:latin typeface="Calibri"/>
                <a:ea typeface="Calibri" panose="020F0502020204030204"/>
                <a:cs typeface="Calibri"/>
              </a:rPr>
              <a:t>NON</a:t>
            </a:r>
            <a:endParaRPr lang="en-US" sz="2000" b="1" dirty="0">
              <a:solidFill>
                <a:srgbClr val="FE0000"/>
              </a:solidFill>
            </a:endParaRPr>
          </a:p>
        </p:txBody>
      </p:sp>
      <p:sp>
        <p:nvSpPr>
          <p:cNvPr id="9" name="Rectangle 8">
            <a:extLst>
              <a:ext uri="{C183D7F6-B498-43B3-948B-1728B52AA6E4}">
                <adec:decorative xmlns:adec="http://schemas.microsoft.com/office/drawing/2017/decorative" val="1"/>
              </a:ext>
            </a:extLst>
          </p:cNvPr>
          <p:cNvSpPr/>
          <p:nvPr/>
        </p:nvSpPr>
        <p:spPr>
          <a:xfrm>
            <a:off x="10232128" y="5364593"/>
            <a:ext cx="675342" cy="461772"/>
          </a:xfrm>
          <a:prstGeom prst="rect">
            <a:avLst/>
          </a:prstGeom>
          <a:solidFill>
            <a:schemeClr val="bg2"/>
          </a:solidFill>
        </p:spPr>
        <p:txBody>
          <a:bodyPr wrap="none">
            <a:spAutoFit/>
          </a:bodyPr>
          <a:lstStyle/>
          <a:p>
            <a:r>
              <a:rPr lang="fr-FR" sz="2400" b="1" i="0" u="none" strike="noStrike" cap="none" baseline="0" dirty="0">
                <a:solidFill>
                  <a:srgbClr val="007000"/>
                </a:solidFill>
                <a:effectLst/>
                <a:uFill>
                  <a:solidFill>
                    <a:prstClr val="black">
                      <a:alpha val="0"/>
                    </a:prstClr>
                  </a:solidFill>
                </a:uFill>
                <a:latin typeface="Calibri"/>
                <a:ea typeface="Calibri" panose="020F0502020204030204"/>
                <a:cs typeface="Calibri"/>
              </a:rPr>
              <a:t>OUI</a:t>
            </a:r>
            <a:endParaRPr lang="en-US" sz="2400" b="1" dirty="0">
              <a:solidFill>
                <a:srgbClr val="007000"/>
              </a:solidFill>
            </a:endParaRPr>
          </a:p>
        </p:txBody>
      </p:sp>
    </p:spTree>
    <p:extLst>
      <p:ext uri="{BB962C8B-B14F-4D97-AF65-F5344CB8AC3E}">
        <p14:creationId xmlns:p14="http://schemas.microsoft.com/office/powerpoint/2010/main" val="24473506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Objectifs d’apprentissage</a:t>
            </a:r>
          </a:p>
        </p:txBody>
      </p:sp>
      <p:sp>
        <p:nvSpPr>
          <p:cNvPr id="3" name="Text Placeholder 2"/>
          <p:cNvSpPr>
            <a:spLocks noGrp="1"/>
          </p:cNvSpPr>
          <p:nvPr>
            <p:ph type="body" sz="quarter" idx="10"/>
          </p:nvPr>
        </p:nvSpPr>
        <p:spPr/>
        <p:txBody>
          <a:bodyPr/>
          <a:lstStyle/>
          <a:p>
            <a:pPr marL="0" indent="0">
              <a:spcBef>
                <a:spcPts val="1800"/>
              </a:spcBef>
              <a:buClrTx/>
              <a:buNone/>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À l’issue de cette présentation, les participants seront en mesure :</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citer les 3 stratégies clés visant à prévenir l’introduction d’Ebola ou de Marburg dans les établissements de santé ;</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d’expliquer pourquoi le dépistage d’</a:t>
            </a:r>
            <a:r>
              <a:rPr lang="fr-FR" sz="3200" dirty="0">
                <a:solidFill>
                  <a:srgbClr val="000000"/>
                </a:solidFill>
                <a:uFill>
                  <a:solidFill>
                    <a:prstClr val="black">
                      <a:alpha val="0"/>
                    </a:prstClr>
                  </a:solidFill>
                </a:uFill>
                <a:latin typeface="Calibri"/>
                <a:ea typeface="Calibri" panose="020F0502020204030204"/>
                <a:cs typeface="Calibri"/>
              </a:rPr>
              <a:t>Ebola ou de Marburg</a:t>
            </a: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est important ;</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 décrire les meilleures pratiques pour le dépistage d’</a:t>
            </a:r>
            <a:r>
              <a:rPr lang="fr-FR" sz="3200" dirty="0">
                <a:solidFill>
                  <a:srgbClr val="000000"/>
                </a:solidFill>
                <a:uFill>
                  <a:solidFill>
                    <a:prstClr val="black">
                      <a:alpha val="0"/>
                    </a:prstClr>
                  </a:solidFill>
                </a:uFill>
                <a:latin typeface="Calibri"/>
                <a:ea typeface="Calibri" panose="020F0502020204030204"/>
                <a:cs typeface="Calibri"/>
              </a:rPr>
              <a:t>Ebola ou de Marburg</a:t>
            </a: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B7AD003-C035-9CA7-D40C-7DD31700D2BB}"/>
              </a:ext>
            </a:extLst>
          </p:cNvPr>
          <p:cNvSpPr txBox="1">
            <a:spLocks noGrp="1"/>
          </p:cNvSpPr>
          <p:nvPr>
            <p:ph type="title" idx="4294967295"/>
          </p:nvPr>
        </p:nvSpPr>
        <p:spPr>
          <a:xfrm>
            <a:off x="780803" y="677261"/>
            <a:ext cx="6097978" cy="701040"/>
          </a:xfrm>
          <a:prstGeom prst="rect">
            <a:avLst/>
          </a:prstGeom>
          <a:no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fr-FR" sz="40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a:rPr>
              <a:t>Réflexion</a:t>
            </a:r>
            <a:endParaRPr kumimoji="0" lang="en-US" sz="4000" b="1" i="0" u="none" strike="noStrike" kern="1200" cap="none" spc="0" normalizeH="0" baseline="0" noProof="0">
              <a:ln>
                <a:noFill/>
              </a:ln>
              <a:solidFill>
                <a:schemeClr val="bg2"/>
              </a:solidFill>
              <a:effectLst/>
              <a:uLnTx/>
              <a:uFillTx/>
              <a:latin typeface="Myriad Web Pro" panose="020B0503030403020204" pitchFamily="34" charset="0"/>
              <a:ea typeface="+mn-ea"/>
              <a:cs typeface="+mn-cs"/>
            </a:endParaRPr>
          </a:p>
        </p:txBody>
      </p:sp>
      <p:sp>
        <p:nvSpPr>
          <p:cNvPr id="9" name="TextBox 8">
            <a:extLst>
              <a:ext uri="{FF2B5EF4-FFF2-40B4-BE49-F238E27FC236}">
                <a16:creationId xmlns:a16="http://schemas.microsoft.com/office/drawing/2014/main" id="{74AA880F-7D48-F4D8-5624-AB83251FF42D}"/>
              </a:ext>
            </a:extLst>
          </p:cNvPr>
          <p:cNvSpPr txBox="1"/>
          <p:nvPr/>
        </p:nvSpPr>
        <p:spPr>
          <a:xfrm>
            <a:off x="780802" y="1659285"/>
            <a:ext cx="10441379" cy="4031873"/>
          </a:xfrm>
          <a:prstGeom prst="rect">
            <a:avLst/>
          </a:prstGeom>
          <a:noFill/>
        </p:spPr>
        <p:txBody>
          <a:bodyPr wrap="square">
            <a:spAutoFit/>
          </a:bodyPr>
          <a:lstStyle/>
          <a:p>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sont les similitudes ou les différences entre le processus de </a:t>
            </a:r>
            <a:r>
              <a:rPr lang="fr-FR" sz="3200" dirty="0">
                <a:solidFill>
                  <a:srgbClr val="FFFFFF"/>
                </a:solidFill>
                <a:uFill>
                  <a:solidFill>
                    <a:prstClr val="black">
                      <a:alpha val="0"/>
                    </a:prstClr>
                  </a:solidFill>
                </a:uFill>
                <a:latin typeface="Myriad Web Pro"/>
              </a:rPr>
              <a:t>dépistage d’Ebola ou de Marburg et </a:t>
            </a: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les processus de dépistage que vous avez suivis par le passé ?</a:t>
            </a:r>
          </a:p>
          <a:p>
            <a:endParaRPr lang="en-US" sz="3200" dirty="0">
              <a:solidFill>
                <a:schemeClr val="bg2"/>
              </a:solidFill>
            </a:endParaRPr>
          </a:p>
          <a:p>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difficultés avez-vous rencontrées par le passé avec le dépistage ? Si vous n’avez jamais eu à participer à un dépistage, quelles difficultés imaginez-vous que vous pourriez rencontrer ?</a:t>
            </a:r>
          </a:p>
        </p:txBody>
      </p:sp>
    </p:spTree>
    <p:extLst>
      <p:ext uri="{BB962C8B-B14F-4D97-AF65-F5344CB8AC3E}">
        <p14:creationId xmlns:p14="http://schemas.microsoft.com/office/powerpoint/2010/main" val="1647749256"/>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98E0E-BA0E-4607-A525-5321F2750F79}"/>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Points importants à retenir</a:t>
            </a:r>
          </a:p>
        </p:txBody>
      </p:sp>
      <p:sp>
        <p:nvSpPr>
          <p:cNvPr id="2" name="Content Placeholder 2">
            <a:extLst>
              <a:ext uri="{FF2B5EF4-FFF2-40B4-BE49-F238E27FC236}">
                <a16:creationId xmlns:a16="http://schemas.microsoft.com/office/drawing/2014/main" id="{786CB100-66E5-1C81-019F-78C3ADBD91DB}"/>
              </a:ext>
            </a:extLst>
          </p:cNvPr>
          <p:cNvSpPr>
            <a:spLocks noGrp="1"/>
          </p:cNvSpPr>
          <p:nvPr>
            <p:ph sz="quarter" idx="11"/>
          </p:nvPr>
        </p:nvSpPr>
        <p:spPr>
          <a:xfrm>
            <a:off x="609600" y="1824038"/>
            <a:ext cx="10972800" cy="4176712"/>
          </a:xfrm>
        </p:spPr>
        <p:txBody>
          <a:bodyPr>
            <a:normAutofit/>
          </a:bodyPr>
          <a:lstStyle/>
          <a:p>
            <a:pPr marL="0" indent="0" algn="ctr">
              <a:buNone/>
            </a:pPr>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Pour assurer votre propre protection, ainsi que celle de vos patients et de vos proches…</a:t>
            </a:r>
          </a:p>
          <a:p>
            <a:pPr marL="0" indent="0" algn="ctr">
              <a:buNone/>
            </a:pPr>
            <a:r>
              <a:rPr lang="fr-FR" sz="3200" b="1" i="0" u="none" strike="noStrike" cap="none" baseline="0">
                <a:solidFill>
                  <a:srgbClr val="0B40A5"/>
                </a:solidFill>
                <a:effectLst/>
                <a:uFill>
                  <a:solidFill>
                    <a:prstClr val="black">
                      <a:alpha val="0"/>
                    </a:prstClr>
                  </a:solidFill>
                </a:uFill>
                <a:latin typeface="Calibri"/>
                <a:ea typeface="Calibri" panose="020F0502020204030204"/>
                <a:cs typeface="Calibri"/>
              </a:rPr>
              <a:t>Identifier</a:t>
            </a:r>
          </a:p>
          <a:p>
            <a:pPr marL="0" indent="0" algn="ctr">
              <a:buNone/>
            </a:pPr>
            <a:r>
              <a:rPr lang="fr-FR" sz="3200" b="1" i="0" u="none" strike="noStrike" cap="none" baseline="0">
                <a:solidFill>
                  <a:srgbClr val="0B40A5"/>
                </a:solidFill>
                <a:effectLst/>
                <a:uFill>
                  <a:solidFill>
                    <a:prstClr val="black">
                      <a:alpha val="0"/>
                    </a:prstClr>
                  </a:solidFill>
                </a:uFill>
                <a:latin typeface="Calibri"/>
                <a:ea typeface="Calibri" panose="020F0502020204030204"/>
                <a:cs typeface="Calibri"/>
              </a:rPr>
              <a:t>Isoler</a:t>
            </a:r>
          </a:p>
          <a:p>
            <a:pPr marL="0" indent="0" algn="ctr">
              <a:buNone/>
            </a:pPr>
            <a:r>
              <a:rPr lang="fr-FR" sz="3200" b="1" i="0" u="none" strike="noStrike" cap="none" baseline="0">
                <a:solidFill>
                  <a:srgbClr val="0B40A5"/>
                </a:solidFill>
                <a:effectLst/>
                <a:uFill>
                  <a:solidFill>
                    <a:prstClr val="black">
                      <a:alpha val="0"/>
                    </a:prstClr>
                  </a:solidFill>
                </a:uFill>
                <a:latin typeface="Calibri"/>
                <a:ea typeface="Calibri" panose="020F0502020204030204"/>
                <a:cs typeface="Calibri"/>
              </a:rPr>
              <a:t>Informer</a:t>
            </a:r>
          </a:p>
        </p:txBody>
      </p:sp>
    </p:spTree>
    <p:extLst>
      <p:ext uri="{BB962C8B-B14F-4D97-AF65-F5344CB8AC3E}">
        <p14:creationId xmlns:p14="http://schemas.microsoft.com/office/powerpoint/2010/main" val="123534667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444BC-C0DD-461D-A15E-CC517A9728B6}"/>
              </a:ext>
            </a:extLst>
          </p:cNvPr>
          <p:cNvSpPr txBox="1">
            <a:spLocks noGrp="1"/>
          </p:cNvSpPr>
          <p:nvPr>
            <p:ph type="title" idx="4294967295"/>
          </p:nvPr>
        </p:nvSpPr>
        <p:spPr>
          <a:xfrm>
            <a:off x="273133" y="985653"/>
            <a:ext cx="7659584" cy="701040"/>
          </a:xfrm>
          <a:prstGeom prst="rect">
            <a:avLst/>
          </a:prstGeom>
          <a:no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Merci !</a:t>
            </a:r>
          </a:p>
        </p:txBody>
      </p:sp>
    </p:spTree>
    <p:extLst>
      <p:ext uri="{BB962C8B-B14F-4D97-AF65-F5344CB8AC3E}">
        <p14:creationId xmlns:p14="http://schemas.microsoft.com/office/powerpoint/2010/main" val="371119358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DB3CA-4485-E4BF-A545-5471A97C468E}"/>
              </a:ext>
            </a:extLst>
          </p:cNvPr>
          <p:cNvSpPr>
            <a:spLocks noGrp="1"/>
          </p:cNvSpPr>
          <p:nvPr>
            <p:ph type="title"/>
          </p:nvPr>
        </p:nvSpPr>
        <p:spPr>
          <a:xfrm>
            <a:off x="414672" y="1018870"/>
            <a:ext cx="11059884" cy="1162051"/>
          </a:xfrm>
        </p:spPr>
        <p:txBody>
          <a:bodyPr lIns="91440" tIns="45720" rIns="91440" bIns="45720" anchor="b"/>
          <a:lstStyle/>
          <a:p>
            <a:r>
              <a:rPr lang="fr-FR" sz="40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a:rPr>
              <a:t>Discussion</a:t>
            </a:r>
            <a:endParaRPr lang="en-US" sz="4000" b="0">
              <a:cs typeface="Calibri"/>
            </a:endParaRPr>
          </a:p>
          <a:p>
            <a:endParaRPr lang="en-US">
              <a:cs typeface="Calibri"/>
            </a:endParaRPr>
          </a:p>
        </p:txBody>
      </p:sp>
      <p:sp>
        <p:nvSpPr>
          <p:cNvPr id="3" name="Text Placeholder 2">
            <a:extLst>
              <a:ext uri="{FF2B5EF4-FFF2-40B4-BE49-F238E27FC236}">
                <a16:creationId xmlns:a16="http://schemas.microsoft.com/office/drawing/2014/main" id="{57DAE654-AD16-0D33-7DF8-EEED34F6B8DD}"/>
              </a:ext>
            </a:extLst>
          </p:cNvPr>
          <p:cNvSpPr>
            <a:spLocks noGrp="1"/>
          </p:cNvSpPr>
          <p:nvPr>
            <p:ph type="body" idx="1"/>
          </p:nvPr>
        </p:nvSpPr>
        <p:spPr>
          <a:xfrm>
            <a:off x="414672" y="3073954"/>
            <a:ext cx="10363200" cy="710092"/>
          </a:xfrm>
        </p:spPr>
        <p:txBody>
          <a:bodyPr/>
          <a:lstStyle/>
          <a:p>
            <a:pPr>
              <a:lnSpc>
                <a:spcPct val="100000"/>
              </a:lnSpc>
            </a:pPr>
            <a:r>
              <a:rPr lang="fr-FR" sz="3400" b="0" i="0" u="none" strike="noStrike" cap="none" baseline="0" dirty="0">
                <a:solidFill>
                  <a:srgbClr val="FFFFFF"/>
                </a:solidFill>
                <a:effectLst/>
                <a:uFill>
                  <a:solidFill>
                    <a:prstClr val="black">
                      <a:alpha val="0"/>
                    </a:prstClr>
                  </a:solidFill>
                </a:uFill>
                <a:latin typeface="Calibri"/>
                <a:ea typeface="Calibri" panose="020F0502020204030204"/>
                <a:cs typeface="Calibri"/>
              </a:rPr>
              <a:t>Pourquoi est-il important d’identifier les personnes susceptibles d’être contaminées par </a:t>
            </a:r>
            <a:r>
              <a:rPr lang="fr-FR" sz="3400" dirty="0">
                <a:solidFill>
                  <a:srgbClr val="FFFFFF"/>
                </a:solidFill>
                <a:uFill>
                  <a:solidFill>
                    <a:prstClr val="black">
                      <a:alpha val="0"/>
                    </a:prstClr>
                  </a:solidFill>
                </a:uFill>
                <a:latin typeface="Calibri"/>
                <a:ea typeface="Calibri" panose="020F0502020204030204"/>
                <a:cs typeface="Calibri"/>
              </a:rPr>
              <a:t>Ebola ou Marburg avant </a:t>
            </a:r>
            <a:r>
              <a:rPr lang="fr-FR" sz="3400" b="0" i="0" u="none" strike="noStrike" cap="none" baseline="0" dirty="0">
                <a:solidFill>
                  <a:srgbClr val="FFFFFF"/>
                </a:solidFill>
                <a:effectLst/>
                <a:uFill>
                  <a:solidFill>
                    <a:prstClr val="black">
                      <a:alpha val="0"/>
                    </a:prstClr>
                  </a:solidFill>
                </a:uFill>
                <a:latin typeface="Calibri"/>
                <a:ea typeface="Calibri" panose="020F0502020204030204"/>
                <a:cs typeface="Calibri"/>
              </a:rPr>
              <a:t>leur accès à votre établissement de santé ?</a:t>
            </a:r>
          </a:p>
          <a:p>
            <a:endParaRPr lang="en-US" sz="2650" dirty="0">
              <a:cs typeface="Calibri"/>
            </a:endParaRPr>
          </a:p>
        </p:txBody>
      </p:sp>
    </p:spTree>
    <p:extLst>
      <p:ext uri="{BB962C8B-B14F-4D97-AF65-F5344CB8AC3E}">
        <p14:creationId xmlns:p14="http://schemas.microsoft.com/office/powerpoint/2010/main" val="198515396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34" y="883743"/>
            <a:ext cx="8594558" cy="1143000"/>
          </a:xfrm>
        </p:spPr>
        <p:txBody>
          <a:bodyPr lIns="91440" tIns="45720" rIns="91440" bIns="45720" anchor="b" anchorCtr="0">
            <a:noAutofit/>
          </a:bodyPr>
          <a:lstStyle/>
          <a:p>
            <a:pPr>
              <a:lnSpc>
                <a:spcPct val="100000"/>
              </a:lnSpc>
            </a:pPr>
            <a:br>
              <a:rPr lang="fr-FR" sz="38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br>
            <a:r>
              <a:rPr lang="fr-FR" sz="38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Stratégies clés pour prévenir l’introduction d’Ebola </a:t>
            </a:r>
            <a:r>
              <a:rPr lang="fr-FR" sz="3800" dirty="0">
                <a:solidFill>
                  <a:srgbClr val="0B40A5"/>
                </a:solidFill>
                <a:uFill>
                  <a:solidFill>
                    <a:prstClr val="black">
                      <a:alpha val="0"/>
                    </a:prstClr>
                  </a:solidFill>
                </a:uFill>
                <a:latin typeface="Calibri Light" panose="020F0302020204030204"/>
                <a:ea typeface="Calibri Light" panose="020F0302020204030204"/>
                <a:cs typeface="Calibri Light"/>
              </a:rPr>
              <a:t>ou de Marburg dans </a:t>
            </a:r>
            <a:r>
              <a:rPr lang="fr-FR" sz="38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les établissements de santé :</a:t>
            </a:r>
          </a:p>
        </p:txBody>
      </p:sp>
      <p:sp>
        <p:nvSpPr>
          <p:cNvPr id="3" name="Text Placeholder 2"/>
          <p:cNvSpPr>
            <a:spLocks noGrp="1"/>
          </p:cNvSpPr>
          <p:nvPr>
            <p:ph type="body" sz="quarter" idx="10"/>
          </p:nvPr>
        </p:nvSpPr>
        <p:spPr>
          <a:xfrm>
            <a:off x="609600" y="2224333"/>
            <a:ext cx="7716253" cy="4176467"/>
          </a:xfrm>
        </p:spPr>
        <p:txBody>
          <a:bodyPr>
            <a:normAutofit/>
          </a:bodyPr>
          <a:lstStyle/>
          <a:p>
            <a:pPr>
              <a:spcBef>
                <a:spcPct val="30000"/>
              </a:spcBef>
              <a:spcAft>
                <a:spcPts val="600"/>
              </a:spcAft>
              <a:buClr>
                <a:schemeClr val="accent2">
                  <a:lumMod val="60000"/>
                  <a:lumOff val="40000"/>
                </a:schemeClr>
              </a:buClr>
              <a:buFont typeface="Arial" panose="020B0604020202020204" pitchFamily="34" charset="0"/>
              <a:buChar char="•"/>
            </a:pPr>
            <a:r>
              <a:rPr lang="fr-FR" sz="4000" b="1" i="0" u="none" strike="noStrike" cap="none" baseline="0">
                <a:solidFill>
                  <a:srgbClr val="0B40A5"/>
                </a:solidFill>
                <a:effectLst/>
                <a:uFill>
                  <a:solidFill>
                    <a:prstClr val="black">
                      <a:alpha val="0"/>
                    </a:prstClr>
                  </a:solidFill>
                </a:uFill>
                <a:latin typeface="Calibri"/>
                <a:ea typeface="Calibri" panose="020F0502020204030204"/>
                <a:cs typeface="Calibri"/>
              </a:rPr>
              <a:t>Identifier</a:t>
            </a:r>
          </a:p>
          <a:p>
            <a:pPr>
              <a:spcAft>
                <a:spcPts val="600"/>
              </a:spcAft>
              <a:buClr>
                <a:schemeClr val="accent2">
                  <a:lumMod val="60000"/>
                  <a:lumOff val="40000"/>
                </a:schemeClr>
              </a:buClr>
              <a:buFont typeface="Arial" panose="020B0604020202020204" pitchFamily="34" charset="0"/>
              <a:buChar char="•"/>
            </a:pPr>
            <a:r>
              <a:rPr lang="fr-FR" sz="4000" b="1" i="0" u="none" strike="noStrike" cap="none" baseline="0">
                <a:solidFill>
                  <a:srgbClr val="0B40A5"/>
                </a:solidFill>
                <a:effectLst/>
                <a:uFill>
                  <a:solidFill>
                    <a:prstClr val="black">
                      <a:alpha val="0"/>
                    </a:prstClr>
                  </a:solidFill>
                </a:uFill>
                <a:latin typeface="Calibri"/>
                <a:ea typeface="Calibri" panose="020F0502020204030204"/>
                <a:cs typeface="Calibri"/>
              </a:rPr>
              <a:t>Isoler</a:t>
            </a:r>
          </a:p>
          <a:p>
            <a:pPr>
              <a:spcAft>
                <a:spcPts val="600"/>
              </a:spcAft>
              <a:buClr>
                <a:schemeClr val="accent2">
                  <a:lumMod val="60000"/>
                  <a:lumOff val="40000"/>
                </a:schemeClr>
              </a:buClr>
              <a:buFont typeface="Arial" panose="020B0604020202020204" pitchFamily="34" charset="0"/>
              <a:buChar char="•"/>
            </a:pPr>
            <a:r>
              <a:rPr lang="fr-FR" sz="4000" b="1" i="0" u="none" strike="noStrike" cap="none" baseline="0">
                <a:solidFill>
                  <a:srgbClr val="0B40A5"/>
                </a:solidFill>
                <a:effectLst/>
                <a:uFill>
                  <a:solidFill>
                    <a:prstClr val="black">
                      <a:alpha val="0"/>
                    </a:prstClr>
                  </a:solidFill>
                </a:uFill>
                <a:latin typeface="Calibri"/>
                <a:ea typeface="Calibri" panose="020F0502020204030204"/>
                <a:cs typeface="Calibri"/>
              </a:rPr>
              <a:t>Informer</a:t>
            </a:r>
            <a:endParaRPr lang="en-US" sz="4000" b="1" u="sng">
              <a:solidFill>
                <a:schemeClr val="accent5">
                  <a:lumMod val="75000"/>
                </a:schemeClr>
              </a:solidFill>
              <a:cs typeface="Calibri" panose="020F0502020204030204" pitchFamily="34" charset="0"/>
            </a:endParaRPr>
          </a:p>
        </p:txBody>
      </p:sp>
      <p:grpSp>
        <p:nvGrpSpPr>
          <p:cNvPr id="8" name="Group 7">
            <a:extLst>
              <a:ext uri="{C183D7F6-B498-43B3-948B-1728B52AA6E4}">
                <adec:decorative xmlns:adec="http://schemas.microsoft.com/office/drawing/2017/decorative" val="1"/>
              </a:ext>
            </a:extLst>
          </p:cNvPr>
          <p:cNvGrpSpPr/>
          <p:nvPr/>
        </p:nvGrpSpPr>
        <p:grpSpPr>
          <a:xfrm>
            <a:off x="8563367" y="711652"/>
            <a:ext cx="2935644" cy="5007661"/>
            <a:chOff x="8563367" y="711652"/>
            <a:chExt cx="2935644" cy="5007661"/>
          </a:xfrm>
        </p:grpSpPr>
        <p:pic>
          <p:nvPicPr>
            <p:cNvPr id="4" name="Google Shape;113;g17972f5802a_0_1053">
              <a:extLst>
                <a:ext uri="{FF2B5EF4-FFF2-40B4-BE49-F238E27FC236}">
                  <a16:creationId xmlns:a16="http://schemas.microsoft.com/office/drawing/2014/main" id="{B1E3CC15-3603-3F41-7F04-4772BF12DC4A}"/>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8563367" y="711652"/>
              <a:ext cx="2935644" cy="5007661"/>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
          <p:nvSpPr>
            <p:cNvPr id="5" name="Rectangle 4"/>
            <p:cNvSpPr/>
            <p:nvPr/>
          </p:nvSpPr>
          <p:spPr>
            <a:xfrm>
              <a:off x="9546984" y="1441832"/>
              <a:ext cx="1756016" cy="584911"/>
            </a:xfrm>
            <a:prstGeom prst="rect">
              <a:avLst/>
            </a:prstGeom>
          </p:spPr>
          <p:txBody>
            <a:bodyPr wrap="none">
              <a:spAutoFit/>
            </a:bodyPr>
            <a:lstStyle/>
            <a:p>
              <a:r>
                <a:rPr lang="fr-FR" sz="3200" b="0" i="0" u="none" strike="noStrike" cap="none" baseline="0" dirty="0">
                  <a:solidFill>
                    <a:srgbClr val="000000"/>
                  </a:solidFill>
                  <a:effectLst/>
                  <a:uFill>
                    <a:solidFill>
                      <a:prstClr val="black">
                        <a:alpha val="0"/>
                      </a:prstClr>
                    </a:solidFill>
                  </a:uFill>
                  <a:latin typeface="Myriad Web Pro"/>
                  <a:ea typeface="Myriad Web Pro"/>
                  <a:cs typeface="Myriad Web Pro"/>
                </a:rPr>
                <a:t>Identifier</a:t>
              </a:r>
            </a:p>
          </p:txBody>
        </p:sp>
        <p:sp>
          <p:nvSpPr>
            <p:cNvPr id="6" name="Rectangle 5"/>
            <p:cNvSpPr/>
            <p:nvPr/>
          </p:nvSpPr>
          <p:spPr>
            <a:xfrm>
              <a:off x="9066092" y="2904372"/>
              <a:ext cx="1186818" cy="584911"/>
            </a:xfrm>
            <a:prstGeom prst="rect">
              <a:avLst/>
            </a:prstGeom>
          </p:spPr>
          <p:txBody>
            <a:bodyPr wrap="none">
              <a:spAutoFit/>
            </a:bodyPr>
            <a:lstStyle/>
            <a:p>
              <a:r>
                <a:rPr lang="fr-FR" sz="3200" b="0" i="0" u="none" strike="noStrike" cap="none" baseline="0">
                  <a:solidFill>
                    <a:srgbClr val="000000"/>
                  </a:solidFill>
                  <a:effectLst/>
                  <a:uFill>
                    <a:solidFill>
                      <a:prstClr val="black">
                        <a:alpha val="0"/>
                      </a:prstClr>
                    </a:solidFill>
                  </a:uFill>
                  <a:latin typeface="Myriad Web Pro"/>
                  <a:ea typeface="Myriad Web Pro"/>
                  <a:cs typeface="Myriad Web Pro"/>
                </a:rPr>
                <a:t>Isoler</a:t>
              </a:r>
              <a:endParaRPr lang="en-US" sz="3200">
                <a:solidFill>
                  <a:srgbClr val="000000"/>
                </a:solidFill>
              </a:endParaRPr>
            </a:p>
          </p:txBody>
        </p:sp>
        <p:sp>
          <p:nvSpPr>
            <p:cNvPr id="7" name="Rectangle 6"/>
            <p:cNvSpPr/>
            <p:nvPr/>
          </p:nvSpPr>
          <p:spPr>
            <a:xfrm>
              <a:off x="9546984" y="4438650"/>
              <a:ext cx="1756016" cy="584775"/>
            </a:xfrm>
            <a:prstGeom prst="rect">
              <a:avLst/>
            </a:prstGeom>
          </p:spPr>
          <p:txBody>
            <a:bodyPr wrap="square">
              <a:spAutoFit/>
            </a:bodyPr>
            <a:lstStyle/>
            <a:p>
              <a:r>
                <a:rPr lang="fr-FR" sz="3200" b="0" i="0" u="none" strike="noStrike" cap="none" baseline="0" dirty="0">
                  <a:solidFill>
                    <a:srgbClr val="000000"/>
                  </a:solidFill>
                  <a:effectLst/>
                  <a:uFill>
                    <a:solidFill>
                      <a:prstClr val="black">
                        <a:alpha val="0"/>
                      </a:prstClr>
                    </a:solidFill>
                  </a:uFill>
                  <a:latin typeface="Myriad Web Pro"/>
                  <a:ea typeface="Myriad Web Pro"/>
                  <a:cs typeface="Myriad Web Pro"/>
                </a:rPr>
                <a:t>Informer</a:t>
              </a:r>
              <a:endParaRPr lang="en-US" sz="3200" dirty="0">
                <a:solidFill>
                  <a:srgbClr val="000000"/>
                </a:solidFill>
              </a:endParaRPr>
            </a:p>
          </p:txBody>
        </p:sp>
      </p:grpSp>
    </p:spTree>
    <p:extLst>
      <p:ext uri="{BB962C8B-B14F-4D97-AF65-F5344CB8AC3E}">
        <p14:creationId xmlns:p14="http://schemas.microsoft.com/office/powerpoint/2010/main" val="212283141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a:xfrm>
            <a:off x="523876" y="274639"/>
            <a:ext cx="10972800" cy="981739"/>
          </a:xfrm>
        </p:spPr>
        <p:txBody>
          <a:bodyPr vert="horz" lIns="91440" tIns="45720" rIns="91440" bIns="45720" rtlCol="0" anchor="b" anchorCtr="0">
            <a:normAutofit/>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Identifier</a:t>
            </a:r>
          </a:p>
        </p:txBody>
      </p:sp>
      <p:sp>
        <p:nvSpPr>
          <p:cNvPr id="4" name="TextBox 3">
            <a:extLst>
              <a:ext uri="{FF2B5EF4-FFF2-40B4-BE49-F238E27FC236}">
                <a16:creationId xmlns:a16="http://schemas.microsoft.com/office/drawing/2014/main" id="{91004A16-2597-4BB3-98B6-AE2CEA57BA82}"/>
              </a:ext>
            </a:extLst>
          </p:cNvPr>
          <p:cNvSpPr txBox="1"/>
          <p:nvPr/>
        </p:nvSpPr>
        <p:spPr>
          <a:xfrm>
            <a:off x="523876" y="1406341"/>
            <a:ext cx="7327033" cy="4968240"/>
          </a:xfrm>
          <a:prstGeom prst="rect">
            <a:avLst/>
          </a:prstGeom>
          <a:noFill/>
        </p:spPr>
        <p:txBody>
          <a:bodyPr wrap="square" lIns="91440" tIns="45720" rIns="91440" bIns="45720" rtlCol="0" anchor="t">
            <a:spAutoFit/>
          </a:bodyPr>
          <a:lstStyle/>
          <a:p>
            <a:r>
              <a:rPr lang="fr-FR" sz="3200" b="1" i="0" u="sng" strike="noStrike" cap="none" baseline="0">
                <a:solidFill>
                  <a:srgbClr val="0B40A5"/>
                </a:solidFill>
                <a:effectLst/>
                <a:uFill>
                  <a:solidFill>
                    <a:srgbClr val="0B40A5"/>
                  </a:solidFill>
                </a:uFill>
                <a:latin typeface="Myriad Web Pro"/>
                <a:ea typeface="Myriad Web Pro"/>
                <a:cs typeface="Myriad Web Pro"/>
              </a:rPr>
              <a:t>Le dépistage</a:t>
            </a:r>
            <a:r>
              <a:rPr lang="fr-FR" sz="3200" b="0" i="0" u="none" strike="noStrike" cap="none" baseline="0">
                <a:solidFill>
                  <a:srgbClr val="4C1A00"/>
                </a:solidFill>
                <a:effectLst/>
                <a:uFill>
                  <a:solidFill>
                    <a:prstClr val="black">
                      <a:alpha val="0"/>
                    </a:prstClr>
                  </a:solidFill>
                </a:uFill>
                <a:latin typeface="Myriad Web Pro"/>
                <a:ea typeface="Myriad Web Pro"/>
                <a:cs typeface="Myriad Web Pro"/>
              </a:rPr>
              <a:t> </a:t>
            </a:r>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est le processus d’évaluation permettant de savoir si un patient répond à une définition de cas standardisée. </a:t>
            </a:r>
            <a:endParaRPr lang="en-US"/>
          </a:p>
          <a:p>
            <a:endParaRPr lang="en-US" sz="3200">
              <a:solidFill>
                <a:srgbClr val="000000"/>
              </a:solidFill>
              <a:latin typeface="Calibri"/>
              <a:cs typeface="Calibri"/>
            </a:endParaRPr>
          </a:p>
          <a:p>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Le dépistage devrait avoir lieu au point d’entrée, avant l’entrée dans un établissement de soins de santé.</a:t>
            </a:r>
            <a:endParaRPr lang="en-US" sz="3200">
              <a:solidFill>
                <a:srgbClr val="000000"/>
              </a:solidFill>
              <a:latin typeface="Calibri"/>
              <a:ea typeface="Calibri"/>
              <a:cs typeface="Calibri"/>
            </a:endParaRPr>
          </a:p>
          <a:p>
            <a:endParaRPr lang="en-US" sz="3200">
              <a:solidFill>
                <a:schemeClr val="tx1"/>
              </a:solidFill>
              <a:latin typeface="Calibri"/>
              <a:cs typeface="Calibri"/>
            </a:endParaRPr>
          </a:p>
          <a:p>
            <a:endParaRPr lang="en-US" sz="3200" b="1">
              <a:solidFill>
                <a:schemeClr val="accent1"/>
              </a:solidFill>
            </a:endParaRPr>
          </a:p>
        </p:txBody>
      </p:sp>
      <p:grpSp>
        <p:nvGrpSpPr>
          <p:cNvPr id="6" name="Group 5">
            <a:extLst>
              <a:ext uri="{C183D7F6-B498-43B3-948B-1728B52AA6E4}">
                <adec:decorative xmlns:adec="http://schemas.microsoft.com/office/drawing/2017/decorative" val="1"/>
              </a:ext>
            </a:extLst>
          </p:cNvPr>
          <p:cNvGrpSpPr/>
          <p:nvPr/>
        </p:nvGrpSpPr>
        <p:grpSpPr>
          <a:xfrm>
            <a:off x="8563367" y="711652"/>
            <a:ext cx="2935644" cy="5007661"/>
            <a:chOff x="8563367" y="711652"/>
            <a:chExt cx="2935644" cy="5007661"/>
          </a:xfrm>
        </p:grpSpPr>
        <p:pic>
          <p:nvPicPr>
            <p:cNvPr id="7" name="Google Shape;113;g17972f5802a_0_1053">
              <a:extLst>
                <a:ext uri="{FF2B5EF4-FFF2-40B4-BE49-F238E27FC236}">
                  <a16:creationId xmlns:a16="http://schemas.microsoft.com/office/drawing/2014/main" id="{B1E3CC15-3603-3F41-7F04-4772BF12DC4A}"/>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8563367" y="711652"/>
              <a:ext cx="2935644" cy="5007661"/>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
          <p:nvSpPr>
            <p:cNvPr id="8" name="Rectangle 7"/>
            <p:cNvSpPr/>
            <p:nvPr/>
          </p:nvSpPr>
          <p:spPr>
            <a:xfrm>
              <a:off x="9526381" y="1455243"/>
              <a:ext cx="1756016" cy="584911"/>
            </a:xfrm>
            <a:prstGeom prst="rect">
              <a:avLst/>
            </a:prstGeom>
          </p:spPr>
          <p:txBody>
            <a:bodyPr wrap="none">
              <a:spAutoFit/>
            </a:bodyPr>
            <a:lstStyle/>
            <a:p>
              <a:r>
                <a:rPr lang="fr-FR" sz="3200" b="0" i="0" u="none" strike="noStrike" cap="none" baseline="0" dirty="0">
                  <a:solidFill>
                    <a:srgbClr val="000000"/>
                  </a:solidFill>
                  <a:effectLst/>
                  <a:uFill>
                    <a:solidFill>
                      <a:prstClr val="black">
                        <a:alpha val="0"/>
                      </a:prstClr>
                    </a:solidFill>
                  </a:uFill>
                  <a:latin typeface="Myriad Web Pro"/>
                  <a:ea typeface="Myriad Web Pro"/>
                  <a:cs typeface="Myriad Web Pro"/>
                </a:rPr>
                <a:t>Identifier</a:t>
              </a:r>
            </a:p>
          </p:txBody>
        </p:sp>
        <p:sp>
          <p:nvSpPr>
            <p:cNvPr id="9" name="Rectangle 8"/>
            <p:cNvSpPr/>
            <p:nvPr/>
          </p:nvSpPr>
          <p:spPr>
            <a:xfrm>
              <a:off x="8932972" y="2913144"/>
              <a:ext cx="1186818" cy="584911"/>
            </a:xfrm>
            <a:prstGeom prst="rect">
              <a:avLst/>
            </a:prstGeom>
          </p:spPr>
          <p:txBody>
            <a:bodyPr wrap="none">
              <a:spAutoFit/>
            </a:bodyPr>
            <a:lstStyle/>
            <a:p>
              <a:r>
                <a:rPr lang="fr-FR" sz="3200" b="0" i="0" u="none" strike="noStrike" cap="none" baseline="0" dirty="0">
                  <a:solidFill>
                    <a:srgbClr val="000000"/>
                  </a:solidFill>
                  <a:effectLst/>
                  <a:uFill>
                    <a:solidFill>
                      <a:prstClr val="black">
                        <a:alpha val="0"/>
                      </a:prstClr>
                    </a:solidFill>
                  </a:uFill>
                  <a:latin typeface="Myriad Web Pro"/>
                  <a:ea typeface="Myriad Web Pro"/>
                  <a:cs typeface="Myriad Web Pro"/>
                </a:rPr>
                <a:t>Isoler</a:t>
              </a:r>
              <a:endParaRPr lang="en-US" sz="3200" dirty="0">
                <a:solidFill>
                  <a:srgbClr val="000000"/>
                </a:solidFill>
              </a:endParaRPr>
            </a:p>
          </p:txBody>
        </p:sp>
        <p:sp>
          <p:nvSpPr>
            <p:cNvPr id="10" name="Rectangle 9"/>
            <p:cNvSpPr/>
            <p:nvPr/>
          </p:nvSpPr>
          <p:spPr>
            <a:xfrm>
              <a:off x="9621631" y="4353501"/>
              <a:ext cx="1709518" cy="584911"/>
            </a:xfrm>
            <a:prstGeom prst="rect">
              <a:avLst/>
            </a:prstGeom>
          </p:spPr>
          <p:txBody>
            <a:bodyPr wrap="none">
              <a:spAutoFit/>
            </a:bodyPr>
            <a:lstStyle/>
            <a:p>
              <a:r>
                <a:rPr lang="fr-FR" sz="3200" b="0" i="0" u="none" strike="noStrike" cap="none" baseline="0" dirty="0">
                  <a:solidFill>
                    <a:srgbClr val="000000"/>
                  </a:solidFill>
                  <a:effectLst/>
                  <a:uFill>
                    <a:solidFill>
                      <a:prstClr val="black">
                        <a:alpha val="0"/>
                      </a:prstClr>
                    </a:solidFill>
                  </a:uFill>
                  <a:latin typeface="Myriad Web Pro"/>
                  <a:ea typeface="Myriad Web Pro"/>
                  <a:cs typeface="Myriad Web Pro"/>
                </a:rPr>
                <a:t>Informer</a:t>
              </a:r>
              <a:endParaRPr lang="en-US" sz="3200" dirty="0">
                <a:solidFill>
                  <a:srgbClr val="000000"/>
                </a:solidFill>
              </a:endParaRPr>
            </a:p>
          </p:txBody>
        </p:sp>
      </p:grpSp>
    </p:spTree>
    <p:extLst>
      <p:ext uri="{BB962C8B-B14F-4D97-AF65-F5344CB8AC3E}">
        <p14:creationId xmlns:p14="http://schemas.microsoft.com/office/powerpoint/2010/main" val="297396441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07FC-4D81-4F15-BEA4-8EE7945C4333}"/>
              </a:ext>
            </a:extLst>
          </p:cNvPr>
          <p:cNvSpPr>
            <a:spLocks noGrp="1"/>
          </p:cNvSpPr>
          <p:nvPr>
            <p:ph type="title"/>
          </p:nvPr>
        </p:nvSpPr>
        <p:spPr/>
        <p:txBody>
          <a:bodyPr vert="horz" lIns="91440" tIns="45720" rIns="91440" bIns="45720" rtlCol="0" anchor="b" anchorCtr="0">
            <a:normAutofit/>
          </a:bodyPr>
          <a:lstStyle/>
          <a:p>
            <a:pPr>
              <a:lnSpc>
                <a:spcPct val="100000"/>
              </a:lnSpc>
            </a:pP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Isoler et informer</a:t>
            </a:r>
          </a:p>
        </p:txBody>
      </p:sp>
      <p:sp>
        <p:nvSpPr>
          <p:cNvPr id="3" name="Text Placeholder 2">
            <a:extLst>
              <a:ext uri="{FF2B5EF4-FFF2-40B4-BE49-F238E27FC236}">
                <a16:creationId xmlns:a16="http://schemas.microsoft.com/office/drawing/2014/main" id="{A40E1DA2-F5EE-49DE-937A-C345A946305C}"/>
              </a:ext>
            </a:extLst>
          </p:cNvPr>
          <p:cNvSpPr>
            <a:spLocks noGrp="1"/>
          </p:cNvSpPr>
          <p:nvPr>
            <p:ph type="body" sz="quarter" idx="10"/>
          </p:nvPr>
        </p:nvSpPr>
        <p:spPr>
          <a:xfrm>
            <a:off x="609600" y="1595684"/>
            <a:ext cx="7499927" cy="4176467"/>
          </a:xfrm>
        </p:spPr>
        <p:txBody>
          <a:bodyPr>
            <a:normAutofit fontScale="85000" lnSpcReduction="10000"/>
          </a:bodyPr>
          <a:lstStyle/>
          <a:p>
            <a:pPr marL="0" indent="0">
              <a:spcBef>
                <a:spcPts val="1200"/>
              </a:spcBef>
              <a:buNone/>
            </a:pP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Lorsqu’un patient est suspecté d’être atteint d’</a:t>
            </a:r>
            <a:r>
              <a:rPr lang="fr-FR" sz="2800" dirty="0">
                <a:solidFill>
                  <a:srgbClr val="000000"/>
                </a:solidFill>
                <a:uFill>
                  <a:solidFill>
                    <a:prstClr val="black">
                      <a:alpha val="0"/>
                    </a:prstClr>
                  </a:solidFill>
                </a:uFill>
                <a:latin typeface="Calibri"/>
                <a:ea typeface="Calibri" panose="020F0502020204030204"/>
                <a:cs typeface="Calibri"/>
              </a:rPr>
              <a:t>Ebola ou de Marburg</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endParaRPr lang="en-US" sz="2800" b="1" u="sng" dirty="0">
              <a:solidFill>
                <a:srgbClr val="000000"/>
              </a:solidFill>
              <a:latin typeface="Calibri"/>
              <a:cs typeface="Calibri"/>
            </a:endParaRPr>
          </a:p>
          <a:p>
            <a:pPr>
              <a:spcBef>
                <a:spcPts val="1200"/>
              </a:spcBef>
              <a:buClr>
                <a:schemeClr val="accent2">
                  <a:lumMod val="60000"/>
                  <a:lumOff val="40000"/>
                </a:schemeClr>
              </a:buClr>
              <a:buFont typeface="Arial" panose="020B0604020202020204" pitchFamily="34" charset="0"/>
              <a:buChar char="•"/>
            </a:pPr>
            <a:r>
              <a:rPr lang="fr-FR" sz="2800" b="1" i="0" u="sng" strike="noStrike" cap="none" baseline="0" dirty="0">
                <a:solidFill>
                  <a:srgbClr val="0B40A5"/>
                </a:solidFill>
                <a:effectLst/>
                <a:uFill>
                  <a:solidFill>
                    <a:srgbClr val="0B40A5"/>
                  </a:solidFill>
                </a:uFill>
                <a:latin typeface="Calibri"/>
                <a:ea typeface="Calibri" panose="020F0502020204030204"/>
                <a:cs typeface="Calibri"/>
              </a:rPr>
              <a:t>Isoler</a:t>
            </a:r>
            <a:r>
              <a:rPr lang="fr-FR" sz="2800" b="1" i="0" u="none" strike="noStrike" cap="none" baseline="0" dirty="0">
                <a:solidFill>
                  <a:srgbClr val="0042C8"/>
                </a:solidFill>
                <a:effectLst/>
                <a:uFill>
                  <a:solidFill>
                    <a:prstClr val="black">
                      <a:alpha val="0"/>
                    </a:prstClr>
                  </a:solidFill>
                </a:uFill>
                <a:latin typeface="Calibri"/>
                <a:ea typeface="Calibri" panose="020F0502020204030204"/>
                <a:cs typeface="Calibri"/>
              </a:rPr>
              <a:t> </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immédiatement le patient. Lui expliquer la situation et les prochaines étapes.</a:t>
            </a:r>
          </a:p>
          <a:p>
            <a:pPr>
              <a:buClr>
                <a:schemeClr val="accent2">
                  <a:lumMod val="60000"/>
                  <a:lumOff val="40000"/>
                </a:schemeClr>
              </a:buClr>
              <a:buFont typeface="Arial" panose="020B0604020202020204" pitchFamily="34" charset="0"/>
              <a:buChar char="•"/>
            </a:pPr>
            <a:endParaRPr lang="en-US" sz="2800" dirty="0">
              <a:solidFill>
                <a:srgbClr val="000000"/>
              </a:solidFill>
              <a:cs typeface="Calibri" panose="020F0502020204030204" pitchFamily="34" charset="0"/>
            </a:endParaRPr>
          </a:p>
          <a:p>
            <a:pPr>
              <a:buClr>
                <a:schemeClr val="accent2">
                  <a:lumMod val="60000"/>
                  <a:lumOff val="40000"/>
                </a:schemeClr>
              </a:buClr>
              <a:buFont typeface="Arial" panose="020B0604020202020204" pitchFamily="34" charset="0"/>
              <a:buChar char="•"/>
            </a:pPr>
            <a:r>
              <a:rPr lang="fr-FR" sz="2800" b="1" i="0" u="sng" strike="noStrike" cap="none" baseline="0" dirty="0">
                <a:solidFill>
                  <a:srgbClr val="0B40A5"/>
                </a:solidFill>
                <a:effectLst/>
                <a:uFill>
                  <a:solidFill>
                    <a:srgbClr val="0B40A5"/>
                  </a:solidFill>
                </a:uFill>
                <a:latin typeface="Calibri"/>
                <a:ea typeface="Calibri" panose="020F0502020204030204"/>
                <a:cs typeface="Calibri"/>
              </a:rPr>
              <a:t>Informer</a:t>
            </a:r>
            <a:r>
              <a:rPr lang="fr-FR" sz="2800" b="0" i="0" u="none" strike="noStrike" cap="none" baseline="0" dirty="0">
                <a:solidFill>
                  <a:srgbClr val="006060"/>
                </a:solidFill>
                <a:effectLst/>
                <a:uFill>
                  <a:solidFill>
                    <a:prstClr val="black">
                      <a:alpha val="0"/>
                    </a:prstClr>
                  </a:solidFill>
                </a:uFill>
                <a:latin typeface="Calibri"/>
                <a:ea typeface="Calibri" panose="020F0502020204030204"/>
                <a:cs typeface="Calibri"/>
              </a:rPr>
              <a:t> </a:t>
            </a:r>
            <a:r>
              <a:rPr lang="fr-FR" sz="2800" b="0" i="0" u="none" strike="noStrike" cap="none" baseline="0" dirty="0">
                <a:solidFill>
                  <a:srgbClr val="4C1A00"/>
                </a:solidFill>
                <a:effectLst/>
                <a:uFill>
                  <a:solidFill>
                    <a:prstClr val="black">
                      <a:alpha val="0"/>
                    </a:prstClr>
                  </a:solidFill>
                </a:uFill>
                <a:latin typeface="Calibri"/>
                <a:ea typeface="Calibri" panose="020F0502020204030204"/>
                <a:cs typeface="Calibri"/>
              </a:rPr>
              <a:t>le</a:t>
            </a:r>
            <a:r>
              <a:rPr lang="fr-FR" sz="2800" b="0" i="0" u="none" strike="noStrike" cap="none" baseline="0" dirty="0">
                <a:solidFill>
                  <a:srgbClr val="0039A6"/>
                </a:solidFill>
                <a:effectLst/>
                <a:uFill>
                  <a:solidFill>
                    <a:prstClr val="black">
                      <a:alpha val="0"/>
                    </a:prstClr>
                  </a:solidFill>
                </a:uFill>
                <a:latin typeface="Calibri"/>
                <a:ea typeface="Calibri" panose="020F0502020204030204"/>
                <a:cs typeface="Calibri"/>
              </a:rPr>
              <a:t> </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médecin désigné ou l’infirmière en chef</a:t>
            </a:r>
          </a:p>
          <a:p>
            <a:pPr marL="742315" lvl="1" indent="-285115">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médecin ou l’infirmière en chef vérifiera et s’assurera que les mesures d’isolement sont en place</a:t>
            </a:r>
          </a:p>
          <a:p>
            <a:pPr marL="742315" lvl="1" indent="-285115">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médecin ou l’infirmière en chef</a:t>
            </a:r>
            <a:r>
              <a:rPr lang="fr-FR" sz="2800" b="0" i="0" u="none" strike="noStrike" cap="none" baseline="0" dirty="0">
                <a:solidFill>
                  <a:srgbClr val="0B40A5"/>
                </a:solidFill>
                <a:effectLst/>
                <a:uFill>
                  <a:solidFill>
                    <a:prstClr val="black">
                      <a:alpha val="0"/>
                    </a:prstClr>
                  </a:solidFill>
                </a:uFill>
                <a:latin typeface="Calibri"/>
                <a:ea typeface="Calibri" panose="020F0502020204030204"/>
                <a:cs typeface="Calibri"/>
              </a:rPr>
              <a:t> </a:t>
            </a:r>
            <a:r>
              <a:rPr lang="fr-FR" sz="2800" b="1" i="0" u="none" strike="noStrike" cap="none" baseline="0" dirty="0">
                <a:solidFill>
                  <a:srgbClr val="0B40A5"/>
                </a:solidFill>
                <a:effectLst/>
                <a:uFill>
                  <a:solidFill>
                    <a:prstClr val="black">
                      <a:alpha val="0"/>
                    </a:prstClr>
                  </a:solidFill>
                </a:uFill>
                <a:latin typeface="Calibri"/>
                <a:ea typeface="Calibri" panose="020F0502020204030204"/>
                <a:cs typeface="Calibri"/>
              </a:rPr>
              <a:t>transmet l’alerte </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au numéro de téléphone approprié</a:t>
            </a:r>
          </a:p>
          <a:p>
            <a:pPr marL="742315" lvl="1" indent="-285115"/>
            <a:endParaRPr lang="en-US" sz="2800" dirty="0">
              <a:solidFill>
                <a:srgbClr val="000000"/>
              </a:solidFill>
              <a:cs typeface="Calibri" panose="020F0502020204030204" pitchFamily="34" charset="0"/>
            </a:endParaRPr>
          </a:p>
          <a:p>
            <a:pPr marL="342265" indent="-342265"/>
            <a:endParaRPr lang="en-US" sz="1400" dirty="0">
              <a:solidFill>
                <a:schemeClr val="accent4">
                  <a:lumMod val="50000"/>
                </a:schemeClr>
              </a:solidFill>
              <a:cs typeface="Calibri" panose="020F0502020204030204" pitchFamily="34" charset="0"/>
            </a:endParaRPr>
          </a:p>
          <a:p>
            <a:pPr marL="342265" indent="-342265"/>
            <a:endParaRPr lang="en-US" sz="1400" dirty="0">
              <a:solidFill>
                <a:schemeClr val="accent4">
                  <a:lumMod val="50000"/>
                </a:schemeClr>
              </a:solidFill>
              <a:cs typeface="Calibri" panose="020F0502020204030204" pitchFamily="34" charset="0"/>
            </a:endParaRPr>
          </a:p>
        </p:txBody>
      </p:sp>
      <p:grpSp>
        <p:nvGrpSpPr>
          <p:cNvPr id="5" name="Group 4">
            <a:extLst>
              <a:ext uri="{C183D7F6-B498-43B3-948B-1728B52AA6E4}">
                <adec:decorative xmlns:adec="http://schemas.microsoft.com/office/drawing/2017/decorative" val="1"/>
              </a:ext>
            </a:extLst>
          </p:cNvPr>
          <p:cNvGrpSpPr/>
          <p:nvPr/>
        </p:nvGrpSpPr>
        <p:grpSpPr>
          <a:xfrm>
            <a:off x="8563367" y="711652"/>
            <a:ext cx="2935644" cy="5007661"/>
            <a:chOff x="8563367" y="711652"/>
            <a:chExt cx="2935644" cy="5007661"/>
          </a:xfrm>
        </p:grpSpPr>
        <p:pic>
          <p:nvPicPr>
            <p:cNvPr id="6" name="Google Shape;113;g17972f5802a_0_1053">
              <a:extLst>
                <a:ext uri="{FF2B5EF4-FFF2-40B4-BE49-F238E27FC236}">
                  <a16:creationId xmlns:a16="http://schemas.microsoft.com/office/drawing/2014/main" id="{B1E3CC15-3603-3F41-7F04-4772BF12DC4A}"/>
                </a:ext>
              </a:extLst>
            </p:cNvPr>
            <p:cNvPicPr preferRelativeResize="0"/>
            <p:nvPr/>
          </p:nvPicPr>
          <p:blipFill>
            <a:blip r:embed="rId3">
              <a:extLst>
                <a:ext uri="{28A0092B-C50C-407E-A947-70E740481C1C}">
                  <a14:useLocalDpi xmlns:a14="http://schemas.microsoft.com/office/drawing/2010/main" val="0"/>
                </a:ext>
              </a:extLst>
            </a:blip>
            <a:stretch>
              <a:fillRect/>
            </a:stretch>
          </p:blipFill>
          <p:spPr>
            <a:xfrm>
              <a:off x="8563367" y="711652"/>
              <a:ext cx="2935644" cy="5007661"/>
            </a:xfrm>
            <a:custGeom>
              <a:avLst/>
              <a:gdLst/>
              <a:ahLst/>
              <a:cxnLst/>
              <a:rect l="l" t="t" r="r" b="b"/>
              <a:pathLst>
                <a:path w="4049806" h="6858000" extrusionOk="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a:noFill/>
            <a:ln>
              <a:noFill/>
            </a:ln>
          </p:spPr>
        </p:pic>
        <p:sp>
          <p:nvSpPr>
            <p:cNvPr id="7" name="Rectangle 6"/>
            <p:cNvSpPr/>
            <p:nvPr/>
          </p:nvSpPr>
          <p:spPr>
            <a:xfrm>
              <a:off x="9621631" y="1455243"/>
              <a:ext cx="1756016" cy="584911"/>
            </a:xfrm>
            <a:prstGeom prst="rect">
              <a:avLst/>
            </a:prstGeom>
          </p:spPr>
          <p:txBody>
            <a:bodyPr wrap="none">
              <a:spAutoFit/>
            </a:bodyPr>
            <a:lstStyle/>
            <a:p>
              <a:r>
                <a:rPr lang="fr-FR" sz="3200" b="0" i="0" u="none" strike="noStrike" cap="none" baseline="0">
                  <a:solidFill>
                    <a:srgbClr val="000000"/>
                  </a:solidFill>
                  <a:effectLst/>
                  <a:uFill>
                    <a:solidFill>
                      <a:prstClr val="black">
                        <a:alpha val="0"/>
                      </a:prstClr>
                    </a:solidFill>
                  </a:uFill>
                  <a:latin typeface="Myriad Web Pro"/>
                  <a:ea typeface="Myriad Web Pro"/>
                  <a:cs typeface="Myriad Web Pro"/>
                </a:rPr>
                <a:t>Identifier</a:t>
              </a:r>
            </a:p>
          </p:txBody>
        </p:sp>
        <p:sp>
          <p:nvSpPr>
            <p:cNvPr id="8" name="Rectangle 7"/>
            <p:cNvSpPr/>
            <p:nvPr/>
          </p:nvSpPr>
          <p:spPr>
            <a:xfrm>
              <a:off x="9066092" y="2904372"/>
              <a:ext cx="1186818" cy="584911"/>
            </a:xfrm>
            <a:prstGeom prst="rect">
              <a:avLst/>
            </a:prstGeom>
          </p:spPr>
          <p:txBody>
            <a:bodyPr wrap="none">
              <a:spAutoFit/>
            </a:bodyPr>
            <a:lstStyle/>
            <a:p>
              <a:r>
                <a:rPr lang="fr-FR" sz="3200" b="0" i="0" u="none" strike="noStrike" cap="none" baseline="0">
                  <a:solidFill>
                    <a:srgbClr val="000000"/>
                  </a:solidFill>
                  <a:effectLst/>
                  <a:uFill>
                    <a:solidFill>
                      <a:prstClr val="black">
                        <a:alpha val="0"/>
                      </a:prstClr>
                    </a:solidFill>
                  </a:uFill>
                  <a:latin typeface="Myriad Web Pro"/>
                  <a:ea typeface="Myriad Web Pro"/>
                  <a:cs typeface="Myriad Web Pro"/>
                </a:rPr>
                <a:t>Isoler</a:t>
              </a:r>
              <a:endParaRPr lang="en-US" sz="3200">
                <a:solidFill>
                  <a:srgbClr val="000000"/>
                </a:solidFill>
              </a:endParaRPr>
            </a:p>
          </p:txBody>
        </p:sp>
        <p:sp>
          <p:nvSpPr>
            <p:cNvPr id="9" name="Rectangle 8"/>
            <p:cNvSpPr/>
            <p:nvPr/>
          </p:nvSpPr>
          <p:spPr>
            <a:xfrm>
              <a:off x="9699922" y="4353501"/>
              <a:ext cx="1709518" cy="584911"/>
            </a:xfrm>
            <a:prstGeom prst="rect">
              <a:avLst/>
            </a:prstGeom>
          </p:spPr>
          <p:txBody>
            <a:bodyPr wrap="none">
              <a:spAutoFit/>
            </a:bodyPr>
            <a:lstStyle/>
            <a:p>
              <a:r>
                <a:rPr lang="fr-FR" sz="3200" b="0" i="0" u="none" strike="noStrike" cap="none" baseline="0">
                  <a:solidFill>
                    <a:srgbClr val="000000"/>
                  </a:solidFill>
                  <a:effectLst/>
                  <a:uFill>
                    <a:solidFill>
                      <a:prstClr val="black">
                        <a:alpha val="0"/>
                      </a:prstClr>
                    </a:solidFill>
                  </a:uFill>
                  <a:latin typeface="Myriad Web Pro"/>
                  <a:ea typeface="Myriad Web Pro"/>
                  <a:cs typeface="Myriad Web Pro"/>
                </a:rPr>
                <a:t>Informer</a:t>
              </a:r>
              <a:endParaRPr lang="en-US" sz="3200">
                <a:solidFill>
                  <a:srgbClr val="000000"/>
                </a:solidFill>
              </a:endParaRPr>
            </a:p>
          </p:txBody>
        </p:sp>
      </p:grpSp>
    </p:spTree>
    <p:extLst>
      <p:ext uri="{BB962C8B-B14F-4D97-AF65-F5344CB8AC3E}">
        <p14:creationId xmlns:p14="http://schemas.microsoft.com/office/powerpoint/2010/main" val="291811162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8B2D4E-482D-2330-CEB1-134AD230FEE3}"/>
              </a:ext>
            </a:extLst>
          </p:cNvPr>
          <p:cNvSpPr>
            <a:spLocks noGrp="1"/>
          </p:cNvSpPr>
          <p:nvPr>
            <p:ph type="body" sz="quarter" idx="10"/>
          </p:nvPr>
        </p:nvSpPr>
        <p:spPr>
          <a:xfrm>
            <a:off x="658368" y="3060192"/>
            <a:ext cx="10972800" cy="3123439"/>
          </a:xfrm>
        </p:spPr>
        <p:txBody>
          <a:bodyPr/>
          <a:lstStyle/>
          <a:p>
            <a:pPr marL="0" indent="0" algn="ctr">
              <a:buNone/>
            </a:pPr>
            <a:r>
              <a:rPr lang="fr-FR" sz="3600" b="0" i="0" u="none" strike="noStrike" cap="none" baseline="0">
                <a:solidFill>
                  <a:srgbClr val="000000"/>
                </a:solidFill>
                <a:effectLst/>
                <a:uFill>
                  <a:solidFill>
                    <a:prstClr val="black">
                      <a:alpha val="0"/>
                    </a:prstClr>
                  </a:solidFill>
                </a:uFill>
                <a:latin typeface="Calibri"/>
                <a:ea typeface="Calibri" panose="020F0502020204030204"/>
                <a:cs typeface="Calibri"/>
              </a:rPr>
              <a:t>Cela protège :</a:t>
            </a:r>
          </a:p>
          <a:p>
            <a:pPr marL="0" indent="0" algn="ctr">
              <a:buNone/>
            </a:pPr>
            <a:r>
              <a:rPr lang="fr-FR" sz="3600" b="1" i="0" u="none" strike="noStrike" cap="none" baseline="0">
                <a:solidFill>
                  <a:srgbClr val="0B40A5"/>
                </a:solidFill>
                <a:effectLst/>
                <a:uFill>
                  <a:solidFill>
                    <a:prstClr val="black">
                      <a:alpha val="0"/>
                    </a:prstClr>
                  </a:solidFill>
                </a:uFill>
                <a:latin typeface="Calibri"/>
                <a:ea typeface="Calibri" panose="020F0502020204030204"/>
                <a:cs typeface="Calibri"/>
              </a:rPr>
              <a:t>VOUS</a:t>
            </a:r>
          </a:p>
          <a:p>
            <a:pPr marL="0" indent="0" algn="ctr">
              <a:buNone/>
            </a:pPr>
            <a:r>
              <a:rPr lang="fr-FR" sz="3600" b="1" i="0" u="none" strike="noStrike" cap="none" baseline="0">
                <a:solidFill>
                  <a:srgbClr val="0B40A5"/>
                </a:solidFill>
                <a:effectLst/>
                <a:uFill>
                  <a:solidFill>
                    <a:prstClr val="black">
                      <a:alpha val="0"/>
                    </a:prstClr>
                  </a:solidFill>
                </a:uFill>
                <a:latin typeface="Calibri"/>
                <a:ea typeface="Calibri" panose="020F0502020204030204"/>
                <a:cs typeface="Calibri"/>
              </a:rPr>
              <a:t>Vos patients</a:t>
            </a:r>
          </a:p>
          <a:p>
            <a:pPr marL="0" indent="0" algn="ctr">
              <a:buNone/>
            </a:pPr>
            <a:r>
              <a:rPr lang="fr-FR" sz="3600" b="1" i="0" u="none" strike="noStrike" cap="none" baseline="0">
                <a:solidFill>
                  <a:srgbClr val="0B40A5"/>
                </a:solidFill>
                <a:effectLst/>
                <a:uFill>
                  <a:solidFill>
                    <a:prstClr val="black">
                      <a:alpha val="0"/>
                    </a:prstClr>
                  </a:solidFill>
                </a:uFill>
                <a:latin typeface="Calibri"/>
                <a:ea typeface="Calibri" panose="020F0502020204030204"/>
                <a:cs typeface="Calibri"/>
              </a:rPr>
              <a:t>Votre communauté</a:t>
            </a:r>
          </a:p>
          <a:p>
            <a:pPr marL="0" indent="0">
              <a:buNone/>
            </a:pPr>
            <a:endParaRPr lang="en-US"/>
          </a:p>
        </p:txBody>
      </p:sp>
      <p:sp>
        <p:nvSpPr>
          <p:cNvPr id="3" name="Title 2">
            <a:extLst>
              <a:ext uri="{FF2B5EF4-FFF2-40B4-BE49-F238E27FC236}">
                <a16:creationId xmlns:a16="http://schemas.microsoft.com/office/drawing/2014/main" id="{1F75FFBB-9A0D-55DE-E156-3C3F3990FD52}"/>
              </a:ext>
            </a:extLst>
          </p:cNvPr>
          <p:cNvSpPr>
            <a:spLocks noGrp="1"/>
          </p:cNvSpPr>
          <p:nvPr>
            <p:ph type="title"/>
          </p:nvPr>
        </p:nvSpPr>
        <p:spPr>
          <a:xfrm>
            <a:off x="609600" y="674369"/>
            <a:ext cx="10972800" cy="2614865"/>
          </a:xfrm>
        </p:spPr>
        <p:txBody>
          <a:bodyPr/>
          <a:lstStyle/>
          <a:p>
            <a:pPr algn="ctr"/>
            <a:r>
              <a:rPr lang="fr-FR" sz="3600" b="1" i="0" u="none" strike="noStrike" cap="none" baseline="0" dirty="0">
                <a:solidFill>
                  <a:srgbClr val="000000"/>
                </a:solidFill>
                <a:effectLst/>
                <a:uFill>
                  <a:solidFill>
                    <a:prstClr val="black">
                      <a:alpha val="0"/>
                    </a:prstClr>
                  </a:solidFill>
                </a:uFill>
                <a:latin typeface="Calibri"/>
                <a:ea typeface="Calibri" panose="020F0502020204030204"/>
                <a:cs typeface="Calibri"/>
              </a:rPr>
              <a:t>L’identification précoce et la séparation des patients suspectés </a:t>
            </a:r>
            <a:r>
              <a:rPr lang="fr-FR" sz="3600" dirty="0">
                <a:solidFill>
                  <a:srgbClr val="000000"/>
                </a:solidFill>
                <a:uFill>
                  <a:solidFill>
                    <a:prstClr val="black">
                      <a:alpha val="0"/>
                    </a:prstClr>
                  </a:solidFill>
                </a:uFill>
                <a:latin typeface="Calibri"/>
                <a:ea typeface="Calibri" panose="020F0502020204030204"/>
                <a:cs typeface="Calibri"/>
              </a:rPr>
              <a:t>d’Ebola ou de Marburg </a:t>
            </a:r>
            <a:r>
              <a:rPr lang="fr-FR" sz="3600" b="1" i="0" u="none" strike="noStrike" cap="none" baseline="0" dirty="0">
                <a:solidFill>
                  <a:srgbClr val="000000"/>
                </a:solidFill>
                <a:effectLst/>
                <a:uFill>
                  <a:solidFill>
                    <a:prstClr val="black">
                      <a:alpha val="0"/>
                    </a:prstClr>
                  </a:solidFill>
                </a:uFill>
                <a:latin typeface="Calibri"/>
                <a:ea typeface="Calibri" panose="020F0502020204030204"/>
                <a:cs typeface="Calibri"/>
              </a:rPr>
              <a:t>empêchent l’introduction </a:t>
            </a:r>
            <a:r>
              <a:rPr lang="fr-FR" sz="3600" dirty="0">
                <a:solidFill>
                  <a:srgbClr val="000000"/>
                </a:solidFill>
                <a:uFill>
                  <a:solidFill>
                    <a:prstClr val="black">
                      <a:alpha val="0"/>
                    </a:prstClr>
                  </a:solidFill>
                </a:uFill>
                <a:latin typeface="Calibri"/>
                <a:ea typeface="Calibri" panose="020F0502020204030204"/>
                <a:cs typeface="Calibri"/>
              </a:rPr>
              <a:t>d’Ebola ou de Marburg </a:t>
            </a:r>
            <a:r>
              <a:rPr lang="fr-FR" sz="3600" b="1" i="0" u="none" strike="noStrike" cap="none" baseline="0" dirty="0">
                <a:solidFill>
                  <a:srgbClr val="000000"/>
                </a:solidFill>
                <a:effectLst/>
                <a:uFill>
                  <a:solidFill>
                    <a:prstClr val="black">
                      <a:alpha val="0"/>
                    </a:prstClr>
                  </a:solidFill>
                </a:uFill>
                <a:latin typeface="Calibri"/>
                <a:ea typeface="Calibri" panose="020F0502020204030204"/>
                <a:cs typeface="Calibri"/>
              </a:rPr>
              <a:t>non </a:t>
            </a:r>
            <a:r>
              <a:rPr lang="fr-FR" sz="3600" b="1" i="0" u="none" strike="noStrike" cap="none" baseline="0" dirty="0" err="1">
                <a:solidFill>
                  <a:srgbClr val="000000"/>
                </a:solidFill>
                <a:effectLst/>
                <a:uFill>
                  <a:solidFill>
                    <a:prstClr val="black">
                      <a:alpha val="0"/>
                    </a:prstClr>
                  </a:solidFill>
                </a:uFill>
                <a:latin typeface="Calibri"/>
                <a:ea typeface="Calibri" panose="020F0502020204030204"/>
                <a:cs typeface="Calibri"/>
              </a:rPr>
              <a:t>reconnnue</a:t>
            </a:r>
            <a:r>
              <a:rPr lang="fr-FR" sz="3600" b="1" i="0" u="none" strike="noStrike" cap="none" baseline="0" dirty="0">
                <a:solidFill>
                  <a:srgbClr val="000000"/>
                </a:solidFill>
                <a:effectLst/>
                <a:uFill>
                  <a:solidFill>
                    <a:prstClr val="black">
                      <a:alpha val="0"/>
                    </a:prstClr>
                  </a:solidFill>
                </a:uFill>
                <a:latin typeface="Calibri"/>
                <a:ea typeface="Calibri" panose="020F0502020204030204"/>
                <a:cs typeface="Calibri"/>
              </a:rPr>
              <a:t> dans votre établissement de santé.</a:t>
            </a:r>
            <a:br>
              <a:rPr sz="3600" dirty="0"/>
            </a:br>
            <a:endParaRPr lang="en-US" sz="3600" dirty="0"/>
          </a:p>
        </p:txBody>
      </p:sp>
    </p:spTree>
    <p:extLst>
      <p:ext uri="{BB962C8B-B14F-4D97-AF65-F5344CB8AC3E}">
        <p14:creationId xmlns:p14="http://schemas.microsoft.com/office/powerpoint/2010/main" val="276169178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4517593"/>
            <a:ext cx="11059884" cy="888672"/>
          </a:xfrm>
        </p:spPr>
        <p:txBody>
          <a:bodyPr vert="horz" lIns="91440" tIns="45720" rIns="91440" bIns="45720" rtlCol="0" anchor="b">
            <a:normAutofit/>
          </a:bodyPr>
          <a:lstStyle/>
          <a:p>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a:rPr>
              <a:t>Éléments de base du dépistage</a:t>
            </a:r>
          </a:p>
        </p:txBody>
      </p:sp>
    </p:spTree>
    <p:extLst>
      <p:ext uri="{BB962C8B-B14F-4D97-AF65-F5344CB8AC3E}">
        <p14:creationId xmlns:p14="http://schemas.microsoft.com/office/powerpoint/2010/main" val="188658114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A427-AFDB-4FE0-9EFC-5AB5E558A6D0}"/>
              </a:ext>
            </a:extLst>
          </p:cNvPr>
          <p:cNvSpPr>
            <a:spLocks noGrp="1"/>
          </p:cNvSpPr>
          <p:nvPr>
            <p:ph type="title"/>
          </p:nvPr>
        </p:nvSpPr>
        <p:spPr>
          <a:xfrm>
            <a:off x="350520" y="274639"/>
            <a:ext cx="11231880" cy="885421"/>
          </a:xfrm>
        </p:spPr>
        <p:txBody>
          <a:bodyPr vert="horz" lIns="91440" tIns="45720" rIns="91440" bIns="45720" rtlCol="0" anchor="b" anchorCtr="0">
            <a:normAutofit/>
          </a:bodyPr>
          <a:lstStyle/>
          <a:p>
            <a:r>
              <a:rPr lang="fr-FR" sz="4000" b="1" i="0" u="none" strike="noStrike" cap="none" baseline="0" dirty="0">
                <a:solidFill>
                  <a:srgbClr val="0039A6"/>
                </a:solidFill>
                <a:effectLst/>
                <a:uFill>
                  <a:solidFill>
                    <a:prstClr val="black">
                      <a:alpha val="0"/>
                    </a:prstClr>
                  </a:solidFill>
                </a:uFill>
                <a:latin typeface="Calibri Light" panose="020F0302020204030204"/>
                <a:ea typeface="Calibri Light" panose="020F0302020204030204"/>
                <a:cs typeface="Calibri Light"/>
              </a:rPr>
              <a:t>Points clés pour le dépistage </a:t>
            </a:r>
            <a:r>
              <a:rPr lang="fr-FR" dirty="0">
                <a:uFill>
                  <a:solidFill>
                    <a:prstClr val="black">
                      <a:alpha val="0"/>
                    </a:prstClr>
                  </a:solidFill>
                </a:uFill>
                <a:latin typeface="Calibri Light" panose="020F0302020204030204"/>
                <a:ea typeface="Calibri Light" panose="020F0302020204030204"/>
                <a:cs typeface="Calibri Light"/>
              </a:rPr>
              <a:t>d’Ebola ou de Marburg</a:t>
            </a:r>
          </a:p>
        </p:txBody>
      </p:sp>
      <p:sp>
        <p:nvSpPr>
          <p:cNvPr id="3" name="Text Placeholder 2">
            <a:extLst>
              <a:ext uri="{FF2B5EF4-FFF2-40B4-BE49-F238E27FC236}">
                <a16:creationId xmlns:a16="http://schemas.microsoft.com/office/drawing/2014/main" id="{4D08A7DE-B39D-4755-9343-A9140E72AAF0}"/>
              </a:ext>
            </a:extLst>
          </p:cNvPr>
          <p:cNvSpPr>
            <a:spLocks noGrp="1"/>
          </p:cNvSpPr>
          <p:nvPr>
            <p:ph type="body" sz="quarter" idx="10"/>
          </p:nvPr>
        </p:nvSpPr>
        <p:spPr>
          <a:xfrm>
            <a:off x="350520" y="1364776"/>
            <a:ext cx="11475720" cy="5218585"/>
          </a:xfrm>
        </p:spPr>
        <p:txBody>
          <a:bodyPr>
            <a:normAutofit fontScale="85000" lnSpcReduction="20000"/>
          </a:bodyPr>
          <a:lstStyle/>
          <a:p>
            <a:pPr>
              <a:buClr>
                <a:schemeClr val="accent2">
                  <a:lumMod val="60000"/>
                  <a:lumOff val="40000"/>
                </a:schemeClr>
              </a:buClr>
              <a:buFont typeface="Arial" panose="020B0604020202020204" pitchFamily="34" charset="0"/>
              <a:buChar char="•"/>
            </a:pPr>
            <a:r>
              <a:rPr lang="fr-FR" sz="2700" b="1" i="0" u="none" strike="noStrike" cap="none" baseline="0" dirty="0">
                <a:solidFill>
                  <a:srgbClr val="0B40A5"/>
                </a:solidFill>
                <a:effectLst/>
                <a:uFill>
                  <a:solidFill>
                    <a:prstClr val="black">
                      <a:alpha val="0"/>
                    </a:prstClr>
                  </a:solidFill>
                </a:uFill>
                <a:latin typeface="Calibri"/>
                <a:ea typeface="Calibri" panose="020F0502020204030204"/>
                <a:cs typeface="Calibri"/>
              </a:rPr>
              <a:t>Contrôler toutes les personnes</a:t>
            </a:r>
            <a:r>
              <a:rPr lang="fr-FR" sz="2700" b="0" i="0" u="none" strike="noStrike" cap="none" baseline="0" dirty="0">
                <a:solidFill>
                  <a:srgbClr val="0B40A5"/>
                </a:solidFill>
                <a:effectLst/>
                <a:uFill>
                  <a:solidFill>
                    <a:prstClr val="black">
                      <a:alpha val="0"/>
                    </a:prstClr>
                  </a:solidFill>
                </a:uFill>
                <a:latin typeface="Calibri"/>
                <a:ea typeface="Calibri" panose="020F0502020204030204"/>
                <a:cs typeface="Calibri"/>
              </a:rPr>
              <a:t> </a:t>
            </a: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entrant dans un établissement</a:t>
            </a:r>
          </a:p>
          <a:p>
            <a:pPr lvl="1">
              <a:buClr>
                <a:schemeClr val="accent2">
                  <a:lumMod val="60000"/>
                  <a:lumOff val="40000"/>
                </a:schemeClr>
              </a:buClr>
            </a:pP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Patients, personnel de santé, membres de la famille qui les accompagnent, etc.</a:t>
            </a:r>
          </a:p>
          <a:p>
            <a:pPr marL="457200" lvl="1" indent="0">
              <a:buNone/>
            </a:pPr>
            <a:endParaRPr lang="en-US" sz="3200" dirty="0">
              <a:cs typeface="Calibri" panose="020F0502020204030204" pitchFamily="34" charset="0"/>
            </a:endParaRPr>
          </a:p>
          <a:p>
            <a:pPr>
              <a:buClr>
                <a:schemeClr val="accent2">
                  <a:lumMod val="60000"/>
                  <a:lumOff val="40000"/>
                </a:schemeClr>
              </a:buClr>
              <a:buFont typeface="Arial" panose="020B0604020202020204" pitchFamily="34" charset="0"/>
              <a:buChar char="•"/>
            </a:pPr>
            <a:r>
              <a:rPr lang="fr-FR" sz="2700" b="1" i="0" u="none" strike="noStrike" cap="none" baseline="0" dirty="0">
                <a:solidFill>
                  <a:srgbClr val="0B40A5"/>
                </a:solidFill>
                <a:effectLst/>
                <a:uFill>
                  <a:solidFill>
                    <a:prstClr val="black">
                      <a:alpha val="0"/>
                    </a:prstClr>
                  </a:solidFill>
                </a:uFill>
                <a:latin typeface="Calibri"/>
                <a:ea typeface="Calibri" panose="020F0502020204030204"/>
                <a:cs typeface="Calibri"/>
              </a:rPr>
              <a:t>Effectuer un dépistage avant toute activité de soins aux patients</a:t>
            </a:r>
            <a:r>
              <a:rPr lang="fr-FR" sz="2700" b="0" i="0" u="none" strike="noStrike" cap="none" baseline="0" dirty="0">
                <a:solidFill>
                  <a:srgbClr val="0B40A5"/>
                </a:solidFill>
                <a:effectLst/>
                <a:uFill>
                  <a:solidFill>
                    <a:prstClr val="black">
                      <a:alpha val="0"/>
                    </a:prstClr>
                  </a:solidFill>
                </a:uFill>
                <a:latin typeface="Calibri"/>
                <a:ea typeface="Calibri" panose="020F0502020204030204"/>
                <a:cs typeface="Calibri"/>
              </a:rPr>
              <a:t>. </a:t>
            </a: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Cela peut être :</a:t>
            </a:r>
          </a:p>
          <a:p>
            <a:pPr marL="742315" lvl="1" indent="-285115">
              <a:buClr>
                <a:schemeClr val="accent2">
                  <a:lumMod val="60000"/>
                  <a:lumOff val="40000"/>
                </a:schemeClr>
              </a:buClr>
            </a:pP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À l’entrée d’un établissement (par exemple, une porte principale)</a:t>
            </a:r>
          </a:p>
          <a:p>
            <a:pPr marL="742315" lvl="1" indent="-285115">
              <a:buClr>
                <a:schemeClr val="accent2">
                  <a:lumMod val="60000"/>
                  <a:lumOff val="40000"/>
                </a:schemeClr>
              </a:buClr>
            </a:pP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Lors de l’enregistrement des patients (par exemple au bureau d’enregistrement)</a:t>
            </a:r>
          </a:p>
          <a:p>
            <a:pPr marL="742315" lvl="1" indent="-285115">
              <a:buClr>
                <a:schemeClr val="accent2">
                  <a:lumMod val="60000"/>
                  <a:lumOff val="40000"/>
                </a:schemeClr>
              </a:buClr>
            </a:pPr>
            <a:r>
              <a:rPr lang="fr-FR" sz="27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Comme couche supplémentaire, lors de l’enregistrement dans les services (par exemple à la maternité) </a:t>
            </a:r>
            <a:endParaRPr lang="en-US" sz="3200" dirty="0">
              <a:solidFill>
                <a:srgbClr val="000000"/>
              </a:solidFill>
              <a:cs typeface="Calibri"/>
            </a:endParaRPr>
          </a:p>
          <a:p>
            <a:pPr marL="742315" lvl="1" indent="-285115"/>
            <a:endParaRPr lang="en-US" sz="3200" b="1" dirty="0">
              <a:cs typeface="Calibri" panose="020F0502020204030204" pitchFamily="34" charset="0"/>
            </a:endParaRPr>
          </a:p>
          <a:p>
            <a:pPr>
              <a:buClr>
                <a:schemeClr val="accent2">
                  <a:lumMod val="60000"/>
                  <a:lumOff val="40000"/>
                </a:schemeClr>
              </a:buClr>
              <a:buFont typeface="Arial" panose="020B0604020202020204" pitchFamily="34" charset="0"/>
              <a:buChar char="•"/>
            </a:pPr>
            <a:r>
              <a:rPr lang="fr-FR" sz="2700" b="1" i="0" u="none" strike="noStrike" cap="none" baseline="0" dirty="0">
                <a:solidFill>
                  <a:srgbClr val="000000"/>
                </a:solidFill>
                <a:effectLst/>
                <a:uFill>
                  <a:solidFill>
                    <a:prstClr val="black">
                      <a:alpha val="0"/>
                    </a:prstClr>
                  </a:solidFill>
                </a:uFill>
                <a:latin typeface="Calibri"/>
                <a:ea typeface="Calibri" panose="020F0502020204030204"/>
                <a:cs typeface="Calibri"/>
              </a:rPr>
              <a:t>Il faut toujours supposer qu’un patient peut être infectieux et</a:t>
            </a:r>
            <a:r>
              <a:rPr lang="fr-FR" sz="2700" b="1" i="0" u="none" strike="noStrike" cap="none" baseline="0" dirty="0">
                <a:solidFill>
                  <a:srgbClr val="0B40A5"/>
                </a:solidFill>
                <a:effectLst/>
                <a:uFill>
                  <a:solidFill>
                    <a:prstClr val="black">
                      <a:alpha val="0"/>
                    </a:prstClr>
                  </a:solidFill>
                </a:uFill>
                <a:latin typeface="Calibri"/>
                <a:ea typeface="Calibri" panose="020F0502020204030204"/>
                <a:cs typeface="Calibri"/>
              </a:rPr>
              <a:t> </a:t>
            </a:r>
            <a:r>
              <a:rPr lang="fr-FR" sz="2700" b="1" i="0" u="sng" strike="noStrike" cap="none" baseline="0" dirty="0">
                <a:solidFill>
                  <a:srgbClr val="0B40A5"/>
                </a:solidFill>
                <a:effectLst/>
                <a:uFill>
                  <a:solidFill>
                    <a:srgbClr val="0B40A5"/>
                  </a:solidFill>
                </a:uFill>
                <a:latin typeface="Calibri"/>
                <a:ea typeface="Calibri" panose="020F0502020204030204"/>
                <a:cs typeface="Calibri"/>
              </a:rPr>
              <a:t>appliquer les précautions standard*</a:t>
            </a:r>
            <a:r>
              <a:rPr lang="fr-FR" sz="2700" b="1" i="0" u="none" strike="noStrike" cap="none" baseline="0" dirty="0">
                <a:solidFill>
                  <a:srgbClr val="0B40A5"/>
                </a:solidFill>
                <a:effectLst/>
                <a:uFill>
                  <a:solidFill>
                    <a:prstClr val="black">
                      <a:alpha val="0"/>
                    </a:prstClr>
                  </a:solidFill>
                </a:uFill>
                <a:latin typeface="Calibri"/>
                <a:ea typeface="Calibri" panose="020F0502020204030204"/>
                <a:cs typeface="Calibri"/>
              </a:rPr>
              <a:t> </a:t>
            </a:r>
            <a:r>
              <a:rPr lang="fr-FR" sz="2700" b="1" i="0" u="none" strike="noStrike" cap="none" baseline="0" dirty="0">
                <a:solidFill>
                  <a:srgbClr val="000000"/>
                </a:solidFill>
                <a:effectLst/>
                <a:uFill>
                  <a:solidFill>
                    <a:prstClr val="black">
                      <a:alpha val="0"/>
                    </a:prstClr>
                  </a:solidFill>
                </a:uFill>
                <a:latin typeface="Calibri"/>
                <a:ea typeface="Calibri" panose="020F0502020204030204"/>
                <a:cs typeface="Calibri"/>
              </a:rPr>
              <a:t>à TOUS les patients, TOUT le temps</a:t>
            </a:r>
          </a:p>
          <a:p>
            <a:pPr marL="0" indent="0">
              <a:buNone/>
            </a:pPr>
            <a:endParaRPr lang="en-US" dirty="0">
              <a:solidFill>
                <a:srgbClr val="FF0000"/>
              </a:solidFill>
              <a:cs typeface="Calibri" panose="020F0502020204030204" pitchFamily="34" charset="0"/>
            </a:endParaRPr>
          </a:p>
          <a:p>
            <a:pPr marL="0" indent="0">
              <a:buNone/>
            </a:pPr>
            <a:r>
              <a:rPr lang="fr-FR" sz="21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Les pratiques de prévention et de contrôle des infections sont appliquées à tous les patients en partant du principe que le sang, les liquides organiques, les sécrétions, les excrétions, la peau non intacte et les muqueuses peuvent contenir des agents infectieux transmissibles</a:t>
            </a:r>
          </a:p>
        </p:txBody>
      </p:sp>
    </p:spTree>
    <p:extLst>
      <p:ext uri="{BB962C8B-B14F-4D97-AF65-F5344CB8AC3E}">
        <p14:creationId xmlns:p14="http://schemas.microsoft.com/office/powerpoint/2010/main" val="89847240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594C3C-C853-4CD3-8C9E-33DE506ED636}">
  <ds:schemaRefs>
    <ds:schemaRef ds:uri="http://schemas.microsoft.com/office/2006/documentManagement/types"/>
    <ds:schemaRef ds:uri="http://schemas.microsoft.com/office/2006/metadata/properties"/>
    <ds:schemaRef ds:uri="d9557b21-3a07-4829-8c5e-3740791e0e98"/>
    <ds:schemaRef ds:uri="http://purl.org/dc/terms/"/>
    <ds:schemaRef ds:uri="http://schemas.microsoft.com/office/infopath/2007/PartnerControls"/>
    <ds:schemaRef ds:uri="0d643e6b-beed-4993-859b-c9c3c7fee416"/>
    <ds:schemaRef ds:uri="http://purl.org/dc/dcmitype/"/>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ACEBC3D4-D119-4369-BC84-140E92656EDA}">
  <ds:schemaRefs>
    <ds:schemaRef ds:uri="http://schemas.microsoft.com/sharepoint/v3/contenttype/forms"/>
  </ds:schemaRefs>
</ds:datastoreItem>
</file>

<file path=customXml/itemProps3.xml><?xml version="1.0" encoding="utf-8"?>
<ds:datastoreItem xmlns:ds="http://schemas.openxmlformats.org/officeDocument/2006/customXml" ds:itemID="{CAFBC24F-6B96-4D60-AFD1-84AB842A5104}">
  <ds:schemaRefs>
    <ds:schemaRef ds:uri="0d643e6b-beed-4993-859b-c9c3c7fee416"/>
    <ds:schemaRef ds:uri="d9557b21-3a07-4829-8c5e-3740791e0e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DHQP_ATSDR Combined</Template>
  <TotalTime>19</TotalTime>
  <Words>5244</Words>
  <Application>Microsoft Office PowerPoint</Application>
  <PresentationFormat>Widescreen</PresentationFormat>
  <Paragraphs>327</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Arial,Sans-Serif</vt:lpstr>
      <vt:lpstr>Calibri</vt:lpstr>
      <vt:lpstr>Calibri Light</vt:lpstr>
      <vt:lpstr>Myriad Web Pro</vt:lpstr>
      <vt:lpstr>Wingdings</vt:lpstr>
      <vt:lpstr>DHQP_ATSDR Combined</vt:lpstr>
      <vt:lpstr>Prévention et contrôle des infections (PCI)  pour la maladie Ebola ou la maladie à virus de Marburg (MVM) :  prévention de l’entrée d’Ebola ou de Marburg dans votre établissement de santé</vt:lpstr>
      <vt:lpstr>Objectifs d’apprentissage</vt:lpstr>
      <vt:lpstr>Discussion </vt:lpstr>
      <vt:lpstr> Stratégies clés pour prévenir l’introduction d’Ebola ou de Marburg dans les établissements de santé :</vt:lpstr>
      <vt:lpstr>Identifier</vt:lpstr>
      <vt:lpstr>Isoler et informer</vt:lpstr>
      <vt:lpstr>L’identification précoce et la séparation des patients suspectés d’Ebola ou de Marburg empêchent l’introduction d’Ebola ou de Marburg non reconnnue dans votre établissement de santé. </vt:lpstr>
      <vt:lpstr>Éléments de base du dépistage</vt:lpstr>
      <vt:lpstr>Points clés pour le dépistage d’Ebola ou de Marburg</vt:lpstr>
      <vt:lpstr>Sécurité du dépistage</vt:lpstr>
      <vt:lpstr>Le dépistage se déroule en deux étapes :</vt:lpstr>
      <vt:lpstr>Procédures de dépistage</vt:lpstr>
      <vt:lpstr>Prise de température sans contact</vt:lpstr>
      <vt:lpstr>Contrôle de la température sans contact (suite)</vt:lpstr>
      <vt:lpstr>Contrôle de la température sans contact (suite) </vt:lpstr>
      <vt:lpstr>Algorithme du dépistage de Marburg Guinée équatoriale 2023</vt:lpstr>
      <vt:lpstr>Matériel et fournitures de dépistage</vt:lpstr>
      <vt:lpstr>Contrôle des connaissances</vt:lpstr>
      <vt:lpstr>Retour d’information : dépistage</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Infection Prevention and Control (IPC) for Ebola Virus Disease (EVD)</dc:title>
  <dc:creator>Ponder, Marilyn (CDC/DDID/NCEZID/DHQP) (CTR)</dc:creator>
  <cp:lastModifiedBy>Aitor Balado</cp:lastModifiedBy>
  <cp:revision>45</cp:revision>
  <dcterms:created xsi:type="dcterms:W3CDTF">2022-11-18T20:59:58Z</dcterms:created>
  <dcterms:modified xsi:type="dcterms:W3CDTF">2026-07-31T15:13:34Z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c4d30096-de3f-4134-84cf-75195e423180</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2022-11-18T21:13:11Z</vt:lpwstr>
  </property>
  <property fmtid="{D5CDD505-2E9C-101B-9397-08002B2CF9AE}" pid="10" name="MSIP_Label_7b94a7b8-f06c-4dfe-bdcc-9b548fd58c31_SiteId">
    <vt:lpwstr>9ce70869-60db-44fd-abe8-d2767077fc8f</vt:lpwstr>
  </property>
</Properties>
</file>