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18"/>
  </p:notesMasterIdLst>
  <p:sldIdLst>
    <p:sldId id="603" r:id="rId5"/>
    <p:sldId id="322" r:id="rId6"/>
    <p:sldId id="430" r:id="rId7"/>
    <p:sldId id="601" r:id="rId8"/>
    <p:sldId id="571" r:id="rId9"/>
    <p:sldId id="556" r:id="rId10"/>
    <p:sldId id="600" r:id="rId11"/>
    <p:sldId id="572" r:id="rId12"/>
    <p:sldId id="585" r:id="rId13"/>
    <p:sldId id="599" r:id="rId14"/>
    <p:sldId id="574" r:id="rId15"/>
    <p:sldId id="573" r:id="rId16"/>
    <p:sldId id="602" r:id="rId17"/>
  </p:sldIdLst>
  <p:sldSz cx="12192000" cy="6858000"/>
  <p:notesSz cx="6858000" cy="9144000"/>
  <p:custDataLst>
    <p:tags r:id="rId19"/>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ujar, Ashley (CDC/DDPHSIS/CGH/OD)" initials="AA(" lastIdx="0" clrIdx="1"/>
  <p:cmAuthor id="1" name="Ponder, Marilyn (CDC/DDID/NCEZID/DHQP) (CTR)" initials="PM((" lastIdx="0" clrIdx="2"/>
  <p:cmAuthor id="2" name="AB" initials="A.B." lastIdx="1" clrIdx="3">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542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F1DA93-5BC0-4F8A-9E37-C2D44B814417}" v="22" dt="2026-07-01T12:32:09.0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62" autoAdjust="0"/>
    <p:restoredTop sz="69424" autoAdjust="0"/>
  </p:normalViewPr>
  <p:slideViewPr>
    <p:cSldViewPr snapToGrid="0">
      <p:cViewPr varScale="1">
        <p:scale>
          <a:sx n="78" d="100"/>
          <a:sy n="78" d="100"/>
        </p:scale>
        <p:origin x="1446" y="90"/>
      </p:cViewPr>
      <p:guideLst/>
    </p:cSldViewPr>
  </p:slideViewPr>
  <p:outlineViewPr>
    <p:cViewPr>
      <p:scale>
        <a:sx n="33" d="100"/>
        <a:sy n="33" d="100"/>
      </p:scale>
      <p:origin x="0" y="-4424"/>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undo custSel modSld">
      <pc:chgData name="hty hty" userId="75bf7606ac6bfdc8" providerId="LiveId" clId="{79167C53-50A3-48CF-96D9-4AA2F8C244DE}" dt="2026-07-01T12:32:53.417" v="256" actId="20577"/>
      <pc:docMkLst>
        <pc:docMk/>
      </pc:docMkLst>
      <pc:sldChg chg="modSp mod modNotesTx">
        <pc:chgData name="hty hty" userId="75bf7606ac6bfdc8" providerId="LiveId" clId="{79167C53-50A3-48CF-96D9-4AA2F8C244DE}" dt="2026-07-01T12:27:20.370" v="61" actId="20577"/>
        <pc:sldMkLst>
          <pc:docMk/>
          <pc:sldMk cId="1738108300" sldId="322"/>
        </pc:sldMkLst>
        <pc:spChg chg="mod">
          <ac:chgData name="hty hty" userId="75bf7606ac6bfdc8" providerId="LiveId" clId="{79167C53-50A3-48CF-96D9-4AA2F8C244DE}" dt="2026-07-01T12:27:03.667" v="60" actId="114"/>
          <ac:spMkLst>
            <pc:docMk/>
            <pc:sldMk cId="1738108300" sldId="322"/>
            <ac:spMk id="3" creationId="{00000000-0000-0000-0000-000000000000}"/>
          </ac:spMkLst>
        </pc:spChg>
      </pc:sldChg>
      <pc:sldChg chg="modSp modNotesTx">
        <pc:chgData name="hty hty" userId="75bf7606ac6bfdc8" providerId="LiveId" clId="{79167C53-50A3-48CF-96D9-4AA2F8C244DE}" dt="2026-07-01T12:32:19.353" v="250" actId="20577"/>
        <pc:sldMkLst>
          <pc:docMk/>
          <pc:sldMk cId="1623015930" sldId="573"/>
        </pc:sldMkLst>
        <pc:spChg chg="mod">
          <ac:chgData name="hty hty" userId="75bf7606ac6bfdc8" providerId="LiveId" clId="{79167C53-50A3-48CF-96D9-4AA2F8C244DE}" dt="2026-07-01T12:32:02.722" v="241"/>
          <ac:spMkLst>
            <pc:docMk/>
            <pc:sldMk cId="1623015930" sldId="573"/>
            <ac:spMk id="3" creationId="{A811B1FF-F520-40DD-95A1-B911A4657450}"/>
          </ac:spMkLst>
        </pc:spChg>
      </pc:sldChg>
      <pc:sldChg chg="modSp">
        <pc:chgData name="hty hty" userId="75bf7606ac6bfdc8" providerId="LiveId" clId="{79167C53-50A3-48CF-96D9-4AA2F8C244DE}" dt="2026-07-01T12:31:43.486" v="240" actId="108"/>
        <pc:sldMkLst>
          <pc:docMk/>
          <pc:sldMk cId="4191046987" sldId="574"/>
        </pc:sldMkLst>
        <pc:spChg chg="mod">
          <ac:chgData name="hty hty" userId="75bf7606ac6bfdc8" providerId="LiveId" clId="{79167C53-50A3-48CF-96D9-4AA2F8C244DE}" dt="2026-07-01T12:31:43.486" v="240" actId="108"/>
          <ac:spMkLst>
            <pc:docMk/>
            <pc:sldMk cId="4191046987" sldId="574"/>
            <ac:spMk id="5" creationId="{3E7AA2F9-13A9-4AC6-8F68-524FE613F4C0}"/>
          </ac:spMkLst>
        </pc:spChg>
      </pc:sldChg>
      <pc:sldChg chg="modNotesTx">
        <pc:chgData name="hty hty" userId="75bf7606ac6bfdc8" providerId="LiveId" clId="{79167C53-50A3-48CF-96D9-4AA2F8C244DE}" dt="2026-07-01T12:29:57.687" v="173" actId="20577"/>
        <pc:sldMkLst>
          <pc:docMk/>
          <pc:sldMk cId="1171665173" sldId="585"/>
        </pc:sldMkLst>
      </pc:sldChg>
      <pc:sldChg chg="modSp mod modNotesTx">
        <pc:chgData name="hty hty" userId="75bf7606ac6bfdc8" providerId="LiveId" clId="{79167C53-50A3-48CF-96D9-4AA2F8C244DE}" dt="2026-07-01T12:31:30.839" v="238" actId="20577"/>
        <pc:sldMkLst>
          <pc:docMk/>
          <pc:sldMk cId="2639358677" sldId="599"/>
        </pc:sldMkLst>
        <pc:spChg chg="mod">
          <ac:chgData name="hty hty" userId="75bf7606ac6bfdc8" providerId="LiveId" clId="{79167C53-50A3-48CF-96D9-4AA2F8C244DE}" dt="2026-07-01T12:30:12.520" v="175" actId="108"/>
          <ac:spMkLst>
            <pc:docMk/>
            <pc:sldMk cId="2639358677" sldId="599"/>
            <ac:spMk id="2" creationId="{07167502-4165-40A0-A19B-9ED712C6FA4A}"/>
          </ac:spMkLst>
        </pc:spChg>
        <pc:spChg chg="mod">
          <ac:chgData name="hty hty" userId="75bf7606ac6bfdc8" providerId="LiveId" clId="{79167C53-50A3-48CF-96D9-4AA2F8C244DE}" dt="2026-07-01T12:30:34.197" v="187" actId="20577"/>
          <ac:spMkLst>
            <pc:docMk/>
            <pc:sldMk cId="2639358677" sldId="599"/>
            <ac:spMk id="3" creationId="{9AC2D9B6-211C-46B4-A24F-A4A671B230EC}"/>
          </ac:spMkLst>
        </pc:spChg>
        <pc:spChg chg="mod">
          <ac:chgData name="hty hty" userId="75bf7606ac6bfdc8" providerId="LiveId" clId="{79167C53-50A3-48CF-96D9-4AA2F8C244DE}" dt="2026-07-01T12:30:43.122" v="196" actId="20577"/>
          <ac:spMkLst>
            <pc:docMk/>
            <pc:sldMk cId="2639358677" sldId="599"/>
            <ac:spMk id="6" creationId="{A10A6441-128F-4FCE-9404-374E67288986}"/>
          </ac:spMkLst>
        </pc:spChg>
      </pc:sldChg>
      <pc:sldChg chg="modSp mod modNotesTx">
        <pc:chgData name="hty hty" userId="75bf7606ac6bfdc8" providerId="LiveId" clId="{79167C53-50A3-48CF-96D9-4AA2F8C244DE}" dt="2026-07-01T12:29:22.721" v="169" actId="20577"/>
        <pc:sldMkLst>
          <pc:docMk/>
          <pc:sldMk cId="2552405709" sldId="600"/>
        </pc:sldMkLst>
        <pc:spChg chg="mod">
          <ac:chgData name="hty hty" userId="75bf7606ac6bfdc8" providerId="LiveId" clId="{79167C53-50A3-48CF-96D9-4AA2F8C244DE}" dt="2026-07-01T12:28:14.480" v="112"/>
          <ac:spMkLst>
            <pc:docMk/>
            <pc:sldMk cId="2552405709" sldId="600"/>
            <ac:spMk id="3" creationId="{6D52369E-DBAE-4563-A98D-8074A1F68AAA}"/>
          </ac:spMkLst>
        </pc:spChg>
      </pc:sldChg>
      <pc:sldChg chg="modSp mod modNotesTx">
        <pc:chgData name="hty hty" userId="75bf7606ac6bfdc8" providerId="LiveId" clId="{79167C53-50A3-48CF-96D9-4AA2F8C244DE}" dt="2026-07-01T12:32:53.417" v="256" actId="20577"/>
        <pc:sldMkLst>
          <pc:docMk/>
          <pc:sldMk cId="692565332" sldId="603"/>
        </pc:sldMkLst>
        <pc:spChg chg="mod">
          <ac:chgData name="hty hty" userId="75bf7606ac6bfdc8" providerId="LiveId" clId="{79167C53-50A3-48CF-96D9-4AA2F8C244DE}" dt="2026-07-01T12:32:53.417" v="256" actId="20577"/>
          <ac:spMkLst>
            <pc:docMk/>
            <pc:sldMk cId="692565332" sldId="603"/>
            <ac:spMk id="5" creationId="{35AC000F-506B-CA7F-733C-9D49E4B2467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4C4F08-BBF0-4579-B51A-9CDF96FE7DA8}"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C7934E-5862-444E-8B84-CFD70FF519D8}" type="slidenum">
              <a:rPr lang="en-US" smtClean="0"/>
              <a:t>‹#›</a:t>
            </a:fld>
            <a:endParaRPr lang="en-US"/>
          </a:p>
        </p:txBody>
      </p:sp>
    </p:spTree>
    <p:extLst>
      <p:ext uri="{BB962C8B-B14F-4D97-AF65-F5344CB8AC3E}">
        <p14:creationId xmlns:p14="http://schemas.microsoft.com/office/powerpoint/2010/main" val="1120720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le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personnel de gestion des établissements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doit savoir pour s’assurer de réutiliser en toute sécurité le matériel et les EPI réutilisables dans le contexte d’Ebola ou de Marburg.</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a:t>
            </a:r>
            <a:r>
              <a:rPr lang="fr-FR" sz="1200" b="0" i="1" u="none" strike="noStrike" cap="none" baseline="0" dirty="0">
                <a:solidFill>
                  <a:srgbClr val="000000"/>
                </a:solidFill>
                <a:effectLst/>
                <a:uFill>
                  <a:solidFill>
                    <a:prstClr val="black">
                      <a:alpha val="0"/>
                    </a:prstClr>
                  </a:solidFill>
                </a:uFill>
                <a:latin typeface="+mn-lt"/>
                <a:ea typeface="+mn-ea"/>
                <a:cs typeface="Calibri"/>
              </a:rPr>
              <a:t>Ebola ou Marburg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sont présentés de manière séquentielle, étant entendu que les participants progresseront tout au long de la série. Cependant, vous pouvez mélanger et combiner des contenus pour répondre aux besoins des participants, et vous devrez peut-être ajuster l’exemple de script en conséquence.</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parlerons de ce que le personnel de gestion des établissements doit savoir pour réutiliser en toute sécurité du matériel médical et des EPI réutilisables dans le contexte </a:t>
            </a:r>
            <a:r>
              <a:rPr lang="fr-FR" sz="1200" b="0" i="1"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dirty="0"/>
          </a:p>
          <a:p>
            <a:endParaRPr lang="en-US" dirty="0"/>
          </a:p>
        </p:txBody>
      </p:sp>
      <p:sp>
        <p:nvSpPr>
          <p:cNvPr id="4" name="Slide Number Placeholder 3"/>
          <p:cNvSpPr>
            <a:spLocks noGrp="1"/>
          </p:cNvSpPr>
          <p:nvPr>
            <p:ph type="sldNum" sz="quarter" idx="5"/>
          </p:nvPr>
        </p:nvSpPr>
        <p:spPr/>
        <p:txBody>
          <a:bodyPr/>
          <a:lstStyle/>
          <a:p>
            <a:fld id="{C8C7934E-5862-444E-8B84-CFD70FF519D8}" type="slidenum">
              <a:rPr lang="en-US" smtClean="0"/>
              <a:t>1</a:t>
            </a:fld>
            <a:endParaRPr lang="en-US"/>
          </a:p>
        </p:txBody>
      </p:sp>
    </p:spTree>
    <p:extLst>
      <p:ext uri="{BB962C8B-B14F-4D97-AF65-F5344CB8AC3E}">
        <p14:creationId xmlns:p14="http://schemas.microsoft.com/office/powerpoint/2010/main" val="1058246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votre établissement doit utiliser un équipement à usage unique ou jetable pour les patients dans la mesure du possible. Envisagez l’utilisation de stéthoscopes, de thermomètres, etc. dédiés pour chaque patient(e).</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Les membres du personnel qui procèdent au retraitement de l’équipement ou des EPI doivent porter l’EPI intégral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lorsqu’ils effectuent une tâche de retraitement afin de se protéger des éclaboussures ; ils doivent aussi porter des gants en caoutchouc épais pour se protéger la peau des produits chimiques utilisés.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Pour plus d’informations sur les EPI appropriés pour Ebola ou Marburg, vous pouvez vous référer aux diapositives &lt;Jeu de diapositives destiné aux PS n° 6 : EPI, partie 1 – Quand utiliser un EPI, pourquoi en utiliser un et lesquels choisir pour Ebola ou Marburg&gt; et &lt;Jeu de diapositives destiné aux PS n° 7 : EPI, partie 2 – Comment enfiler et enlever un EPI pour Ebola ou Marburg&gt;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[liens]</a:t>
            </a:r>
            <a:endParaRPr lang="en-US" i="1"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7934E-5862-444E-8B84-CFD70FF519D8}" type="slidenum">
              <a:rPr lang="en-US" smtClean="0"/>
              <a:t>10</a:t>
            </a:fld>
            <a:endParaRPr lang="en-US"/>
          </a:p>
        </p:txBody>
      </p:sp>
    </p:spTree>
    <p:extLst>
      <p:ext uri="{BB962C8B-B14F-4D97-AF65-F5344CB8AC3E}">
        <p14:creationId xmlns:p14="http://schemas.microsoft.com/office/powerpoint/2010/main" val="3816953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À présent, réfléchissons spécifiquement à la manière dont les informations que nous avons abordées aujourd’hui s’appliquent à votre établissement (vos établissements) en particulier. Sur la base de ce que vous avez appris aujourd’hui, dans quelle mesure le retraitement des fournitures médicales et de l’EPI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diffère-t-il du retraitement actuellement effectué dans votre établissement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2 à 3 minutes pour discuter en petits groupes ou tous ensemble.]</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Quelles difficultés pourriez-vous rencontrer en essayant de procéder à un retraitement adéquat des fournitures dans votre établissement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2 à 3 minutes pour en discuter tous ensemble. Ensuite, menez une discussion de  plusieurs minutes sur les moyens par lesquels les participants pourraient remédier à ces difficultés. Cette discussion pourra s’avérer plus ou moins longue en fonction du temps disponible.]</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11</a:t>
            </a:fld>
            <a:endParaRPr lang="en-US"/>
          </a:p>
        </p:txBody>
      </p:sp>
    </p:spTree>
    <p:extLst>
      <p:ext uri="{BB962C8B-B14F-4D97-AF65-F5344CB8AC3E}">
        <p14:creationId xmlns:p14="http://schemas.microsoft.com/office/powerpoint/2010/main" val="1759015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conclure ce cours, je souhaiterais passer en revue quelques points clés.</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D’abord, un certain type de matériel médical et d’EPI peut être réutilisé en toute sécurité s’il est fabriqué pour être réutilisé et fait l’objet d’un retraitement adéquat.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Un retraitement adéquat implique un nettoyage suivi d’une désinfection. Il permet de prévenir la propagation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vers vous et les autres personnes dans votre établissement de santé. En assurant votre propre sécurité contre Ebola ou Marburg, vous prévenez également sa propagation vers votre famille, vos amis et votre communauté, et assure ainsi leur sécurité également.</a:t>
            </a:r>
          </a:p>
        </p:txBody>
      </p:sp>
      <p:sp>
        <p:nvSpPr>
          <p:cNvPr id="4" name="Slide Number Placeholder 3"/>
          <p:cNvSpPr>
            <a:spLocks noGrp="1"/>
          </p:cNvSpPr>
          <p:nvPr>
            <p:ph type="sldNum" sz="quarter" idx="5"/>
          </p:nvPr>
        </p:nvSpPr>
        <p:spPr/>
        <p:txBody>
          <a:bodyPr/>
          <a:lstStyle/>
          <a:p>
            <a:fld id="{C8C7934E-5862-444E-8B84-CFD70FF519D8}" type="slidenum">
              <a:rPr lang="en-US" smtClean="0"/>
              <a:t>12</a:t>
            </a:fld>
            <a:endParaRPr lang="en-US"/>
          </a:p>
        </p:txBody>
      </p:sp>
    </p:spTree>
    <p:extLst>
      <p:ext uri="{BB962C8B-B14F-4D97-AF65-F5344CB8AC3E}">
        <p14:creationId xmlns:p14="http://schemas.microsoft.com/office/powerpoint/2010/main" val="245571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3 objectifs d’apprentissage. Au terme du temps que nous passerons ensemble, vous devrez être en mesure d’identifier les fournitures qui peuvent ou non faire l’objet d’un retraitement, d’expliquer pourquoi un retraitement adéquat du matériel médical et des EPI est important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puis d’expliquer les mesures prises et les EPI devant être portés lors du retraitement d’autres EPI.</a:t>
            </a:r>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a:p>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Certains matériels médicaux et EPI ne peuvent être utilisé en toute sécurité qu’une seule fois, après quoi on doit les éliminer. Cependant, d’autres équipements peuvent être nettoyés, désinfectés, puis réutilisés. Parmi les équipements suivants, lesquels pourraient être réutilisés s’ils sont bien nettoyés et désinfectés ? Prenez une minute pour y réfléchir. Je vous montrerai la réponse ensuite.</a:t>
            </a:r>
          </a:p>
          <a:p>
            <a:endParaRPr lang="en-US" i="0" baseline="0"/>
          </a:p>
          <a:p>
            <a:r>
              <a:rPr lang="fr-FR" sz="1200" b="0" i="1" u="none" strike="noStrike" cap="none" baseline="0">
                <a:solidFill>
                  <a:srgbClr val="000000"/>
                </a:solidFill>
                <a:effectLst/>
                <a:uFill>
                  <a:solidFill>
                    <a:prstClr val="black">
                      <a:alpha val="0"/>
                    </a:prstClr>
                  </a:solidFill>
                </a:uFill>
                <a:latin typeface="Calibri"/>
                <a:ea typeface="Calibri"/>
                <a:cs typeface="Calibri"/>
              </a:rPr>
              <a:t>[Accordez aux participants 1 à 2 minutes pour réfléchir à leur réponse.]</a:t>
            </a:r>
          </a:p>
          <a:p>
            <a:endParaRPr lang="en-US" i="1" baseline="0"/>
          </a:p>
          <a:p>
            <a:endParaRPr lang="en-US" i="1" baseline="0"/>
          </a:p>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953379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a:p>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Voici la réponse. Les deux premiers équipements sont à usage unique. En d’autres termes, ils doivent être jetés dès qu’ils ont été utilisés une fois et on ne peut pas s’en servir à nouveau en toute sécurité. En revanche, les autres équipements (le thermomètre, les bottes en caoutchouc et les lunettes de protection) peuvent tous faire l’objet d’un </a:t>
            </a:r>
            <a:r>
              <a:rPr lang="fr-FR" sz="1200" b="1" i="0" u="none" strike="noStrike" cap="none" baseline="0">
                <a:solidFill>
                  <a:srgbClr val="000000"/>
                </a:solidFill>
                <a:effectLst/>
                <a:uFill>
                  <a:solidFill>
                    <a:prstClr val="black">
                      <a:alpha val="0"/>
                    </a:prstClr>
                  </a:solidFill>
                </a:uFill>
                <a:latin typeface="Calibri"/>
                <a:ea typeface="Calibri"/>
                <a:cs typeface="Calibri"/>
              </a:rPr>
              <a:t>retraitement </a:t>
            </a:r>
            <a:r>
              <a:rPr lang="fr-FR" sz="1200" b="0" i="0" u="none" strike="noStrike" cap="none" baseline="0">
                <a:solidFill>
                  <a:srgbClr val="000000"/>
                </a:solidFill>
                <a:effectLst/>
                <a:uFill>
                  <a:solidFill>
                    <a:prstClr val="black">
                      <a:alpha val="0"/>
                    </a:prstClr>
                  </a:solidFill>
                </a:uFill>
                <a:latin typeface="Calibri"/>
                <a:ea typeface="Calibri"/>
                <a:cs typeface="Calibri"/>
              </a:rPr>
              <a:t>et être réutilisés en toute sécurité. </a:t>
            </a:r>
          </a:p>
          <a:p>
            <a:endParaRPr lang="en-US" i="0"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Au cours de la session d’aujourd’hui, nous discuterons de la définition du retraitement et des exigences d’un retraitement adéquat.</a:t>
            </a:r>
          </a:p>
          <a:p>
            <a:endParaRPr lang="en-US" i="1" baseline="0"/>
          </a:p>
          <a:p>
            <a:endParaRPr lang="en-US" i="1" baseline="0"/>
          </a:p>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3205988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C7934E-5862-444E-8B84-CFD70FF519D8}" type="slidenum">
              <a:rPr lang="en-US" smtClean="0"/>
              <a:t>5</a:t>
            </a:fld>
            <a:endParaRPr lang="en-US"/>
          </a:p>
        </p:txBody>
      </p:sp>
    </p:spTree>
    <p:extLst>
      <p:ext uri="{BB962C8B-B14F-4D97-AF65-F5344CB8AC3E}">
        <p14:creationId xmlns:p14="http://schemas.microsoft.com/office/powerpoint/2010/main" val="1855125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806000"/>
                </a:solidFill>
                <a:effectLst/>
                <a:uFill>
                  <a:solidFill>
                    <a:prstClr val="black">
                      <a:alpha val="0"/>
                    </a:prstClr>
                  </a:solidFill>
                </a:uFill>
                <a:latin typeface="Calibri"/>
                <a:ea typeface="Calibri"/>
                <a:cs typeface="Calibri"/>
              </a:rPr>
              <a:t>Texte</a:t>
            </a:r>
            <a:r>
              <a:rPr lang="fr-FR" sz="1200" b="0" i="0" u="none" strike="noStrike" cap="none" baseline="0">
                <a:solidFill>
                  <a:srgbClr val="806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D’abord, définissons le retraitement. Le retraitement du matériel médical (appelé décontamination dans certains contextes) est le processus consistant à s’assurer que le matériel médical réutilisable soit réutilisé sans danger. En effet, le retraitement implique toujours un nettoyage suivi d’une désinfection.</a:t>
            </a: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2574904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 retraitement est important pour le matériel médical et les EPI qui seront réutilisés, parce que les virus provoquant Ebola ou Marburg peuvent vivre sur ces objets.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les virus provoquant Ebola ou Marburg contaminent le matériel médical ou les EPI, et si ce matériel médical ou cet EPI n’est pas bien nettoyé et désinfecté, alors, une fois réutilisés, ils vous exposent à des risques, ainsi que les autres membres du personnel et les patients ; ils peuvent en outre contribuer à la propagation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votre établissement.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Un retraitement adéquat garantit que si </a:t>
            </a:r>
            <a:r>
              <a:rPr lang="fr-FR" sz="1200" b="0" i="0" u="none" strike="noStrike" cap="none" baseline="0" dirty="0">
                <a:solidFill>
                  <a:srgbClr val="000000"/>
                </a:solidFill>
                <a:effectLst/>
                <a:uFill>
                  <a:solidFill>
                    <a:prstClr val="black">
                      <a:alpha val="0"/>
                    </a:prstClr>
                  </a:solidFill>
                </a:uFill>
                <a:latin typeface="+mn-lt"/>
                <a:ea typeface="+mn-ea"/>
                <a:cs typeface="Calibri"/>
              </a:rPr>
              <a:t>les virus provoquant Ebola ou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sont présents sur ces équipements, ils seront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éliminés</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Vous assurez ainsi votre propre sécurité et que celle des autres personnes de votre établissement de santé. Si vous restez en bonne santé, vous ne courez pas le risque de transmission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à votre famille et à vos amis, et vous contribuez également à la sécurité de votre communauté.</a:t>
            </a:r>
            <a:endParaRPr lang="en-US" dirty="0"/>
          </a:p>
        </p:txBody>
      </p:sp>
      <p:sp>
        <p:nvSpPr>
          <p:cNvPr id="4" name="Slide Number Placeholder 3"/>
          <p:cNvSpPr>
            <a:spLocks noGrp="1"/>
          </p:cNvSpPr>
          <p:nvPr>
            <p:ph type="sldNum" sz="quarter" idx="5"/>
          </p:nvPr>
        </p:nvSpPr>
        <p:spPr/>
        <p:txBody>
          <a:bodyPr/>
          <a:lstStyle/>
          <a:p>
            <a:fld id="{C8C7934E-5862-444E-8B84-CFD70FF519D8}" type="slidenum">
              <a:rPr lang="en-US" smtClean="0"/>
              <a:t>7</a:t>
            </a:fld>
            <a:endParaRPr lang="en-US"/>
          </a:p>
        </p:txBody>
      </p:sp>
    </p:spTree>
    <p:extLst>
      <p:ext uri="{BB962C8B-B14F-4D97-AF65-F5344CB8AC3E}">
        <p14:creationId xmlns:p14="http://schemas.microsoft.com/office/powerpoint/2010/main" val="3464595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Le fait que l’équipement et l’EPI puissent ou non faire l’objet d’un retraitement dépend de la catégorie du matériel médical et des instructions du fabricant en la matière.</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Comme indiqué plus haut, certains types d’instruments, d’équipement et d’EPI sont à usage unique, par exemple les aiguilles et les masques de protection en papier. Ils ne sont pas conçus pour faire l’objet d’un retraitement et toute tentative dans ce sens peut compromettre leur intégrité. En d’autres termes, si vous les retraitez, ils pourraient ne pas fonctionner aussi bien ou comme prévu.</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Cependant, un certain type d’instruments, d’équipement et d’EPI sont conçus pour être réutilisables, par exemple les stéthoscopes, les thermomètres, les gants en caoutchouc et les tabliers épais. En d’autres termes, à l’issue d’un retraitement adéquat, ils peuvent être réutilisés en toute sécurité.</a:t>
            </a:r>
          </a:p>
        </p:txBody>
      </p:sp>
      <p:sp>
        <p:nvSpPr>
          <p:cNvPr id="4" name="Slide Number Placeholder 3"/>
          <p:cNvSpPr>
            <a:spLocks noGrp="1"/>
          </p:cNvSpPr>
          <p:nvPr>
            <p:ph type="sldNum" sz="quarter" idx="5"/>
          </p:nvPr>
        </p:nvSpPr>
        <p:spPr/>
        <p:txBody>
          <a:bodyPr/>
          <a:lstStyle/>
          <a:p>
            <a:fld id="{C8C7934E-5862-444E-8B84-CFD70FF519D8}" type="slidenum">
              <a:rPr lang="en-US" smtClean="0"/>
              <a:t>8</a:t>
            </a:fld>
            <a:endParaRPr lang="en-US"/>
          </a:p>
        </p:txBody>
      </p:sp>
    </p:spTree>
    <p:extLst>
      <p:ext uri="{BB962C8B-B14F-4D97-AF65-F5344CB8AC3E}">
        <p14:creationId xmlns:p14="http://schemas.microsoft.com/office/powerpoint/2010/main" val="3874824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les gants en caoutchouc, les tabliers épais les bottes en caoutchouc et les lunettes de protection sont des EPI pouvant faire l’objet d’un retraitement.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Souvenez-vous que le retraitement implique toujours un nettoyage suivi d’une désinfection. Quand vous retraitez des EPI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il est essentiel que les fournitures soient d’abord nettoyées avec du savon et de l’eau, puis brossées pour supprimer toute contamination.</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La désinfection doit suivre. Elle implique le trempage de l’EPI réutilisable dans du chlore à 0,05 % pendant 30 minutes.</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À l’issue du trempage, l’EPI réutilisable doit être rincé avec de l’eau pour enlever les résidus de chlore, puis suspendu pour le séchage. Dans cette photo, vous pouvez voir les gants en caoutchouc, les tabliers épais et les bottes en caoutchouc qui ont été nettoyés et désinfectés ; ils sont suspendus à l’extérieur pour le séchage.</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Notez que tous les déchets liquides créés au cours de ce processus, notamment l’eau de nettoyage des fournitures et la solution chlorée, doivent être versés dans des latrines ou des toilettes conçues pour les déchets liquides.</a:t>
            </a:r>
          </a:p>
          <a:p>
            <a:endParaRPr lang="en-US" baseline="0" dirty="0"/>
          </a:p>
        </p:txBody>
      </p:sp>
      <p:sp>
        <p:nvSpPr>
          <p:cNvPr id="4" name="Slide Number Placeholder 3"/>
          <p:cNvSpPr>
            <a:spLocks noGrp="1"/>
          </p:cNvSpPr>
          <p:nvPr>
            <p:ph type="sldNum" sz="quarter" idx="5"/>
          </p:nvPr>
        </p:nvSpPr>
        <p:spPr/>
        <p:txBody>
          <a:bodyPr/>
          <a:lstStyle/>
          <a:p>
            <a:fld id="{C8C7934E-5862-444E-8B84-CFD70FF519D8}" type="slidenum">
              <a:rPr lang="en-US" smtClean="0"/>
              <a:t>9</a:t>
            </a:fld>
            <a:endParaRPr lang="en-US"/>
          </a:p>
        </p:txBody>
      </p:sp>
    </p:spTree>
    <p:extLst>
      <p:ext uri="{BB962C8B-B14F-4D97-AF65-F5344CB8AC3E}">
        <p14:creationId xmlns:p14="http://schemas.microsoft.com/office/powerpoint/2010/main" val="2800222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285846376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136613824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60385058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13457289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401928848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030544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352146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102543284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326866489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D3CA2-D9C4-4017-8FAE-EC5B3C6D22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E37791-D49B-432D-B46D-9837738609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62C89E-8259-46B8-90AB-FD2E974097A8}"/>
              </a:ext>
            </a:extLst>
          </p:cNvPr>
          <p:cNvSpPr>
            <a:spLocks noGrp="1"/>
          </p:cNvSpPr>
          <p:nvPr>
            <p:ph type="dt" sz="half" idx="10"/>
          </p:nvPr>
        </p:nvSpPr>
        <p:spPr/>
        <p:txBody>
          <a:bodyPr/>
          <a:lstStyle/>
          <a:p>
            <a:fld id="{44AD433C-2618-4F2C-B91B-E4CD12BF65BB}" type="datetimeFigureOut">
              <a:rPr lang="en-US" smtClean="0"/>
              <a:t>7/31/2026</a:t>
            </a:fld>
            <a:endParaRPr lang="en-US"/>
          </a:p>
        </p:txBody>
      </p:sp>
      <p:sp>
        <p:nvSpPr>
          <p:cNvPr id="5" name="Footer Placeholder 4">
            <a:extLst>
              <a:ext uri="{FF2B5EF4-FFF2-40B4-BE49-F238E27FC236}">
                <a16:creationId xmlns:a16="http://schemas.microsoft.com/office/drawing/2014/main" id="{BC9FAA42-802F-4B10-9A3A-4263B817D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58E83E-EF75-4834-ACC7-36FFA18A2ADC}"/>
              </a:ext>
            </a:extLst>
          </p:cNvPr>
          <p:cNvSpPr>
            <a:spLocks noGrp="1"/>
          </p:cNvSpPr>
          <p:nvPr>
            <p:ph type="sldNum" sz="quarter" idx="12"/>
          </p:nvPr>
        </p:nvSpPr>
        <p:spPr/>
        <p:txBody>
          <a:bodyPr/>
          <a:lstStyle/>
          <a:p>
            <a:fld id="{3449AE09-ABCE-49C4-B62F-D6C52B9835CD}" type="slidenum">
              <a:rPr lang="en-US" smtClean="0"/>
              <a:t>‹#›</a:t>
            </a:fld>
            <a:endParaRPr lang="en-US"/>
          </a:p>
        </p:txBody>
      </p:sp>
    </p:spTree>
    <p:extLst>
      <p:ext uri="{BB962C8B-B14F-4D97-AF65-F5344CB8AC3E}">
        <p14:creationId xmlns:p14="http://schemas.microsoft.com/office/powerpoint/2010/main" val="270300356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56884421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2" r:id="rId9"/>
    <p:sldLayoutId id="2147483661" r:id="rId10"/>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AC000F-506B-CA7F-733C-9D49E4B24676}"/>
              </a:ext>
            </a:extLst>
          </p:cNvPr>
          <p:cNvSpPr>
            <a:spLocks noGrp="1"/>
          </p:cNvSpPr>
          <p:nvPr>
            <p:ph type="title"/>
          </p:nvPr>
        </p:nvSpPr>
        <p:spPr>
          <a:xfrm>
            <a:off x="1889760" y="2693481"/>
            <a:ext cx="8229600"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PCI pour la maladie à virus Ebola ou la maladie à virus </a:t>
            </a:r>
            <a:r>
              <a:rPr lang="fr-FR" sz="4000" b="1" i="0" u="none" strike="noStrike" cap="none" baseline="0">
                <a:solidFill>
                  <a:srgbClr val="0B40A5"/>
                </a:solidFill>
                <a:effectLst/>
                <a:uFill>
                  <a:solidFill>
                    <a:prstClr val="black">
                      <a:alpha val="0"/>
                    </a:prstClr>
                  </a:solidFill>
                </a:uFill>
                <a:latin typeface="Calibri"/>
                <a:ea typeface="Calibri"/>
                <a:cs typeface="Calibri"/>
              </a:rPr>
              <a:t>de Marburg </a:t>
            </a:r>
            <a:r>
              <a:rPr lang="fr-FR" sz="4000" b="1" i="0" u="none" strike="noStrike" cap="none" baseline="0" dirty="0">
                <a:solidFill>
                  <a:srgbClr val="0B40A5"/>
                </a:solidFill>
                <a:effectLst/>
                <a:uFill>
                  <a:solidFill>
                    <a:prstClr val="black">
                      <a:alpha val="0"/>
                    </a:prstClr>
                  </a:solidFill>
                </a:uFill>
                <a:latin typeface="Calibri"/>
                <a:ea typeface="Calibri"/>
                <a:cs typeface="Calibri"/>
              </a:rPr>
              <a:t>: </a:t>
            </a:r>
            <a:br>
              <a:rPr sz="4000" dirty="0"/>
            </a:br>
            <a:r>
              <a:rPr lang="fr-FR" sz="4000" b="0" i="0" u="none" strike="noStrike" cap="none" baseline="0" dirty="0">
                <a:solidFill>
                  <a:srgbClr val="0B40A5"/>
                </a:solidFill>
                <a:effectLst/>
                <a:uFill>
                  <a:solidFill>
                    <a:prstClr val="black">
                      <a:alpha val="0"/>
                    </a:prstClr>
                  </a:solidFill>
                </a:uFill>
                <a:latin typeface="Calibri Light"/>
                <a:ea typeface="Calibri Light"/>
                <a:cs typeface="Calibri Light"/>
              </a:rPr>
              <a:t>EPI Partie 3 : Retraitement du matériel médical et de l’EPI</a:t>
            </a:r>
            <a:r>
              <a:rPr lang="fr-FR" sz="4300" b="0" i="0" u="none" strike="noStrike" cap="none" baseline="0" dirty="0">
                <a:solidFill>
                  <a:srgbClr val="005DAB"/>
                </a:solidFill>
                <a:effectLst/>
                <a:uFill>
                  <a:solidFill>
                    <a:prstClr val="black">
                      <a:alpha val="0"/>
                    </a:prstClr>
                  </a:solidFill>
                </a:uFill>
                <a:latin typeface="Calibri Light"/>
                <a:ea typeface="Calibri Light"/>
                <a:cs typeface="Calibri Light"/>
              </a:rPr>
              <a:t> </a:t>
            </a:r>
            <a:endParaRPr lang="en-US" sz="4800" b="0" dirty="0">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FCADBADC-356C-D2A0-91D8-7095BEDAF5EC}"/>
              </a:ext>
            </a:extLst>
          </p:cNvPr>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a:latin typeface="Calibri"/>
              <a:cs typeface="Calibri"/>
            </a:endParaRPr>
          </a:p>
        </p:txBody>
      </p:sp>
      <p:cxnSp>
        <p:nvCxnSpPr>
          <p:cNvPr id="7" name="Straight Connector 6">
            <a:extLst>
              <a:ext uri="{FF2B5EF4-FFF2-40B4-BE49-F238E27FC236}">
                <a16:creationId xmlns:a16="http://schemas.microsoft.com/office/drawing/2014/main" id="{04EB2679-3A1B-7496-F57E-410122CBF0F5}"/>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30AC78F-DE13-34E1-E6D7-2AB51FA9930F}"/>
              </a:ext>
            </a:extLst>
          </p:cNvPr>
          <p:cNvSpPr txBox="1"/>
          <p:nvPr/>
        </p:nvSpPr>
        <p:spPr>
          <a:xfrm>
            <a:off x="9286240" y="6381729"/>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Mise à jour : mars 2023</a:t>
            </a:r>
            <a:endParaRPr lang="en-US">
              <a:solidFill>
                <a:schemeClr val="tx1">
                  <a:lumMod val="75000"/>
                </a:schemeClr>
              </a:solidFill>
            </a:endParaRPr>
          </a:p>
        </p:txBody>
      </p:sp>
    </p:spTree>
    <p:extLst>
      <p:ext uri="{BB962C8B-B14F-4D97-AF65-F5344CB8AC3E}">
        <p14:creationId xmlns:p14="http://schemas.microsoft.com/office/powerpoint/2010/main" val="69256533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67502-4165-40A0-A19B-9ED712C6FA4A}"/>
              </a:ext>
            </a:extLst>
          </p:cNvPr>
          <p:cNvSpPr>
            <a:spLocks noGrp="1"/>
          </p:cNvSpPr>
          <p:nvPr>
            <p:ph type="title"/>
          </p:nvPr>
        </p:nvSpPr>
        <p:spPr>
          <a:xfrm>
            <a:off x="609600" y="274639"/>
            <a:ext cx="10972800" cy="944561"/>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Le </a:t>
            </a:r>
            <a:r>
              <a:rPr lang="fr-FR" sz="4000" dirty="0">
                <a:solidFill>
                  <a:srgbClr val="0B40A5"/>
                </a:solidFill>
                <a:uFill>
                  <a:solidFill>
                    <a:prstClr val="black">
                      <a:alpha val="0"/>
                    </a:prstClr>
                  </a:solidFill>
                </a:uFill>
                <a:latin typeface="Calibri Light"/>
                <a:ea typeface="Calibri Light"/>
                <a:cs typeface="Calibri Light"/>
              </a:rPr>
              <a:t>retraitement dans le contexte d’Ebola ou de Marburg </a:t>
            </a:r>
          </a:p>
        </p:txBody>
      </p:sp>
      <p:sp>
        <p:nvSpPr>
          <p:cNvPr id="3" name="Text Placeholder 2">
            <a:extLst>
              <a:ext uri="{FF2B5EF4-FFF2-40B4-BE49-F238E27FC236}">
                <a16:creationId xmlns:a16="http://schemas.microsoft.com/office/drawing/2014/main" id="{9AC2D9B6-211C-46B4-A24F-A4A671B230EC}"/>
              </a:ext>
            </a:extLst>
          </p:cNvPr>
          <p:cNvSpPr>
            <a:spLocks noGrp="1"/>
          </p:cNvSpPr>
          <p:nvPr>
            <p:ph type="body" sz="quarter" idx="10"/>
          </p:nvPr>
        </p:nvSpPr>
        <p:spPr>
          <a:xfrm>
            <a:off x="609600" y="1219200"/>
            <a:ext cx="7132320" cy="5027157"/>
          </a:xfrm>
        </p:spPr>
        <p:txBody>
          <a:bodyPr/>
          <a:lstStyle/>
          <a:p>
            <a:pPr marL="342265" indent="-342265"/>
            <a:r>
              <a:rPr lang="fr-FR" sz="2400" b="1" i="0" u="none" strike="noStrike" cap="none" baseline="0" dirty="0">
                <a:solidFill>
                  <a:srgbClr val="0B40A5"/>
                </a:solidFill>
                <a:effectLst/>
                <a:uFill>
                  <a:solidFill>
                    <a:prstClr val="black">
                      <a:alpha val="0"/>
                    </a:prstClr>
                  </a:solidFill>
                </a:uFill>
                <a:latin typeface="Calibri"/>
                <a:ea typeface="Calibri"/>
                <a:cs typeface="Calibri"/>
              </a:rPr>
              <a:t>L’équipement et l’EPI</a:t>
            </a:r>
            <a:r>
              <a:rPr lang="fr-FR" sz="2400" b="1" i="0" u="none" strike="noStrike" cap="none" baseline="0" dirty="0">
                <a:solidFill>
                  <a:srgbClr val="0F56DC"/>
                </a:solidFill>
                <a:effectLst/>
                <a:uFill>
                  <a:solidFill>
                    <a:prstClr val="black">
                      <a:alpha val="0"/>
                    </a:prstClr>
                  </a:solidFill>
                </a:uFill>
                <a:latin typeface="Calibri"/>
                <a:ea typeface="Calibri"/>
                <a:cs typeface="Calibri"/>
              </a:rPr>
              <a:t>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à usage unique/jetables doivent être utilisés pour les patients atteints </a:t>
            </a:r>
            <a:r>
              <a:rPr lang="fr-FR" sz="2400" dirty="0">
                <a:solidFill>
                  <a:srgbClr val="000000"/>
                </a:solidFill>
                <a:uFill>
                  <a:solidFill>
                    <a:prstClr val="black">
                      <a:alpha val="0"/>
                    </a:prstClr>
                  </a:solidFill>
                </a:uFill>
                <a:cs typeface="Calibri"/>
              </a:rPr>
              <a:t>d’Ebola ou de Marburg</a:t>
            </a:r>
            <a:r>
              <a:rPr lang="fr-FR" sz="2400" b="0" i="0" u="none" strike="noStrike" cap="none" baseline="0" dirty="0">
                <a:solidFill>
                  <a:srgbClr val="000000"/>
                </a:solidFill>
                <a:effectLst/>
                <a:uFill>
                  <a:solidFill>
                    <a:prstClr val="black">
                      <a:alpha val="0"/>
                    </a:prstClr>
                  </a:solidFill>
                </a:uFill>
                <a:latin typeface="Calibri"/>
                <a:ea typeface="Calibri"/>
                <a:cs typeface="Calibri"/>
              </a:rPr>
              <a:t> dans la mesure du possible</a:t>
            </a:r>
            <a:endParaRPr lang="en-US" sz="2400" dirty="0">
              <a:solidFill>
                <a:schemeClr val="tx1"/>
              </a:solidFill>
              <a:cs typeface="Calibri" panose="020F0502020204030204" pitchFamily="34" charset="0"/>
            </a:endParaRPr>
          </a:p>
          <a:p>
            <a:pPr marL="342265" indent="-342265"/>
            <a:r>
              <a:rPr lang="fr-FR" sz="2400" b="0" i="0" u="none" strike="noStrike" cap="none" baseline="0" dirty="0">
                <a:solidFill>
                  <a:srgbClr val="000000"/>
                </a:solidFill>
                <a:effectLst/>
                <a:uFill>
                  <a:solidFill>
                    <a:prstClr val="black">
                      <a:alpha val="0"/>
                    </a:prstClr>
                  </a:solidFill>
                </a:uFill>
                <a:latin typeface="Calibri"/>
                <a:ea typeface="Calibri"/>
                <a:cs typeface="Calibri"/>
              </a:rPr>
              <a:t>Les membres du personnel qui procèdent au retraitement de l’équipement ou de l’EPI utilisés pour les soins de patients suspectés ou atteints </a:t>
            </a:r>
            <a:r>
              <a:rPr lang="fr-FR" sz="2400" dirty="0">
                <a:solidFill>
                  <a:srgbClr val="000000"/>
                </a:solidFill>
                <a:uFill>
                  <a:solidFill>
                    <a:prstClr val="black">
                      <a:alpha val="0"/>
                    </a:prstClr>
                  </a:solidFill>
                </a:uFill>
                <a:cs typeface="Calibri"/>
              </a:rPr>
              <a:t>d’Ebola ou de Marburg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confirmée doivent :</a:t>
            </a:r>
          </a:p>
          <a:p>
            <a:pPr marL="741680" lvl="1" indent="-342265"/>
            <a:r>
              <a:rPr lang="fr-FR" sz="2400" b="1" i="0" u="none" strike="noStrike" cap="none" baseline="0" dirty="0">
                <a:solidFill>
                  <a:srgbClr val="0B40A5"/>
                </a:solidFill>
                <a:effectLst/>
                <a:uFill>
                  <a:solidFill>
                    <a:prstClr val="black">
                      <a:alpha val="0"/>
                    </a:prstClr>
                  </a:solidFill>
                </a:uFill>
                <a:latin typeface="Calibri"/>
                <a:ea typeface="Calibri"/>
                <a:cs typeface="Calibri"/>
              </a:rPr>
              <a:t>Porter un EPI intégral pour Ebola ou Marburg</a:t>
            </a:r>
            <a:r>
              <a:rPr lang="fr-FR" sz="2400" b="0" i="0" u="none" strike="noStrike" cap="none" baseline="0" dirty="0">
                <a:solidFill>
                  <a:srgbClr val="006060"/>
                </a:solidFill>
                <a:effectLst/>
                <a:uFill>
                  <a:solidFill>
                    <a:prstClr val="black">
                      <a:alpha val="0"/>
                    </a:prstClr>
                  </a:solidFill>
                </a:uFill>
                <a:latin typeface="Calibri"/>
                <a:ea typeface="Calibri"/>
                <a:cs typeface="Calibri"/>
              </a:rPr>
              <a:t>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afin d’éviter tout contact avec du sang, d’autres liquides organiques ou encore des éclaboussures sur les muqueuses du visage</a:t>
            </a:r>
          </a:p>
          <a:p>
            <a:pPr marL="741680" lvl="1" indent="-342265"/>
            <a:r>
              <a:rPr lang="fr-FR" sz="2400" b="1" i="0" u="none" strike="noStrike" cap="none" baseline="0" dirty="0">
                <a:solidFill>
                  <a:srgbClr val="0B40A5"/>
                </a:solidFill>
                <a:effectLst/>
                <a:uFill>
                  <a:solidFill>
                    <a:prstClr val="black">
                      <a:alpha val="0"/>
                    </a:prstClr>
                  </a:solidFill>
                </a:uFill>
                <a:latin typeface="Calibri"/>
                <a:ea typeface="Calibri"/>
                <a:cs typeface="Calibri"/>
              </a:rPr>
              <a:t>Porter des gants en caoutchouc épais</a:t>
            </a:r>
            <a:r>
              <a:rPr lang="fr-FR" sz="2400" b="1" i="0" u="none" strike="noStrike" cap="none" baseline="0" dirty="0">
                <a:solidFill>
                  <a:srgbClr val="0F56DC"/>
                </a:solidFill>
                <a:effectLst/>
                <a:uFill>
                  <a:solidFill>
                    <a:prstClr val="black">
                      <a:alpha val="0"/>
                    </a:prstClr>
                  </a:solidFill>
                </a:uFill>
                <a:latin typeface="Calibri"/>
                <a:ea typeface="Calibri"/>
                <a:cs typeface="Calibri"/>
              </a:rPr>
              <a:t>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pour se protéger contre les produits chimiques utilisés</a:t>
            </a:r>
            <a:endParaRPr lang="en-US" sz="2400" dirty="0">
              <a:solidFill>
                <a:srgbClr val="000000"/>
              </a:solidFill>
              <a:cs typeface="Calibri"/>
            </a:endParaRPr>
          </a:p>
        </p:txBody>
      </p:sp>
      <p:pic>
        <p:nvPicPr>
          <p:cNvPr id="5" name="Picture 4" descr="Photo d’une personne portant une coiffe, un masque, une blouse, un tablier et des gants en caoutchouc, et transportant un seau.">
            <a:extLst>
              <a:ext uri="{FF2B5EF4-FFF2-40B4-BE49-F238E27FC236}">
                <a16:creationId xmlns:a16="http://schemas.microsoft.com/office/drawing/2014/main" id="{71CF40F7-6AEC-48B7-A2D8-E825B8AFA8C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8474" y="1739901"/>
            <a:ext cx="2786101" cy="3067840"/>
          </a:xfrm>
          <a:prstGeom prst="rect">
            <a:avLst/>
          </a:prstGeom>
          <a:ln w="57150">
            <a:noFill/>
          </a:ln>
        </p:spPr>
      </p:pic>
      <p:sp>
        <p:nvSpPr>
          <p:cNvPr id="6" name="TextBox 5">
            <a:extLst>
              <a:ext uri="{FF2B5EF4-FFF2-40B4-BE49-F238E27FC236}">
                <a16:creationId xmlns:a16="http://schemas.microsoft.com/office/drawing/2014/main" id="{A10A6441-128F-4FCE-9404-374E67288986}"/>
              </a:ext>
            </a:extLst>
          </p:cNvPr>
          <p:cNvSpPr txBox="1"/>
          <p:nvPr/>
        </p:nvSpPr>
        <p:spPr>
          <a:xfrm>
            <a:off x="8024909" y="4829035"/>
            <a:ext cx="3013230" cy="1754326"/>
          </a:xfrm>
          <a:prstGeom prst="rect">
            <a:avLst/>
          </a:prstGeom>
          <a:noFill/>
        </p:spPr>
        <p:txBody>
          <a:bodyPr wrap="square" lIns="91440" tIns="45720" rIns="91440" bIns="45720" rtlCol="0" anchor="t">
            <a:spAutoFit/>
          </a:bodyPr>
          <a:lstStyle/>
          <a:p>
            <a:pPr algn="ctr"/>
            <a:r>
              <a:rPr lang="fr-FR" sz="1800" b="0" i="0" u="none" strike="noStrike" cap="none" baseline="0" dirty="0">
                <a:solidFill>
                  <a:srgbClr val="000000"/>
                </a:solidFill>
                <a:effectLst/>
                <a:uFill>
                  <a:solidFill>
                    <a:prstClr val="black">
                      <a:alpha val="0"/>
                    </a:prstClr>
                  </a:solidFill>
                </a:uFill>
                <a:latin typeface="Calibri"/>
                <a:ea typeface="Calibri"/>
                <a:cs typeface="Calibri"/>
              </a:rPr>
              <a:t>Professionnels de la santé assurant le retraitement de l’équipement tout en portant un EPI pour Ebola ou Marburg (y compris les gants en caoutchouc)</a:t>
            </a:r>
          </a:p>
        </p:txBody>
      </p:sp>
    </p:spTree>
    <p:extLst>
      <p:ext uri="{BB962C8B-B14F-4D97-AF65-F5344CB8AC3E}">
        <p14:creationId xmlns:p14="http://schemas.microsoft.com/office/powerpoint/2010/main" val="263935867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566058" y="282760"/>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5" name="TextBox 4">
            <a:extLst>
              <a:ext uri="{FF2B5EF4-FFF2-40B4-BE49-F238E27FC236}">
                <a16:creationId xmlns:a16="http://schemas.microsoft.com/office/drawing/2014/main" id="{3E7AA2F9-13A9-4AC6-8F68-524FE613F4C0}"/>
              </a:ext>
            </a:extLst>
          </p:cNvPr>
          <p:cNvSpPr txBox="1"/>
          <p:nvPr/>
        </p:nvSpPr>
        <p:spPr>
          <a:xfrm>
            <a:off x="566058" y="1624230"/>
            <a:ext cx="10317842" cy="4031873"/>
          </a:xfrm>
          <a:prstGeom prst="rect">
            <a:avLst/>
          </a:prstGeom>
          <a:noFill/>
        </p:spPr>
        <p:txBody>
          <a:bodyPr wrap="square" lIns="91440" tIns="45720" rIns="91440" bIns="45720" anchor="t">
            <a:spAutoFit/>
          </a:bodyPr>
          <a:lstStyle/>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Calibri"/>
                <a:ea typeface="Calibri"/>
                <a:cs typeface="Calibri"/>
              </a:rPr>
              <a:t>À quel point le retraitement du matériel médical et des EPI dans le </a:t>
            </a:r>
            <a:r>
              <a:rPr lang="fr-FR" sz="3200" dirty="0">
                <a:solidFill>
                  <a:srgbClr val="FFFFFF"/>
                </a:solidFill>
                <a:uFill>
                  <a:solidFill>
                    <a:prstClr val="black">
                      <a:alpha val="0"/>
                    </a:prstClr>
                  </a:solidFill>
                </a:uFill>
                <a:latin typeface="Calibri"/>
                <a:ea typeface="Calibri"/>
                <a:cs typeface="Calibri"/>
              </a:rPr>
              <a:t>contexte d’Ebola ou de Marburg diffère-t-il </a:t>
            </a:r>
            <a:r>
              <a:rPr lang="fr-FR" sz="3200" b="0" i="0" u="none" strike="noStrike" cap="none" baseline="0" dirty="0">
                <a:solidFill>
                  <a:srgbClr val="FFFFFF"/>
                </a:solidFill>
                <a:effectLst/>
                <a:uFill>
                  <a:solidFill>
                    <a:prstClr val="black">
                      <a:alpha val="0"/>
                    </a:prstClr>
                  </a:solidFill>
                </a:uFill>
                <a:latin typeface="Calibri"/>
                <a:ea typeface="Calibri"/>
                <a:cs typeface="Calibri"/>
              </a:rPr>
              <a:t>du retraitement actuellement effectué dans votre établissement ?</a:t>
            </a:r>
          </a:p>
          <a:p>
            <a:pPr marL="457200" indent="-457200">
              <a:buClr>
                <a:schemeClr val="accent2">
                  <a:lumMod val="60000"/>
                  <a:lumOff val="40000"/>
                </a:schemeClr>
              </a:buClr>
              <a:buFont typeface="Arial" panose="020B0604020202020204" pitchFamily="34" charset="0"/>
              <a:buChar char="•"/>
            </a:pPr>
            <a:endParaRPr lang="en-US" sz="3200" dirty="0">
              <a:solidFill>
                <a:schemeClr val="bg2"/>
              </a:solidFill>
              <a:latin typeface="Calibri"/>
              <a:cs typeface="Calibri"/>
            </a:endParaRPr>
          </a:p>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Calibri"/>
                <a:ea typeface="Calibri"/>
                <a:cs typeface="Calibri"/>
              </a:rPr>
              <a:t>Quelles difficultés pourriez-vous rencontrer en essayant de procéder à un retraitement adéquat des fournitures dans votre établissement ?</a:t>
            </a:r>
          </a:p>
        </p:txBody>
      </p:sp>
    </p:spTree>
    <p:extLst>
      <p:ext uri="{BB962C8B-B14F-4D97-AF65-F5344CB8AC3E}">
        <p14:creationId xmlns:p14="http://schemas.microsoft.com/office/powerpoint/2010/main" val="419104698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11B1FF-F520-40DD-95A1-B911A4657450}"/>
              </a:ext>
            </a:extLst>
          </p:cNvPr>
          <p:cNvSpPr>
            <a:spLocks noGrp="1"/>
          </p:cNvSpPr>
          <p:nvPr>
            <p:ph type="body" sz="quarter" idx="10"/>
          </p:nvPr>
        </p:nvSpPr>
        <p:spPr/>
        <p:txBody>
          <a:bodyPr>
            <a:normAutofit fontScale="77500" lnSpcReduction="20000"/>
          </a:bodyPr>
          <a:lstStyle/>
          <a:p>
            <a:r>
              <a:rPr lang="fr-FR" sz="3200" b="0" i="0" u="none" strike="noStrike" cap="none" baseline="0" dirty="0">
                <a:solidFill>
                  <a:srgbClr val="1D1D1D"/>
                </a:solidFill>
                <a:effectLst/>
                <a:uFill>
                  <a:solidFill>
                    <a:prstClr val="black">
                      <a:alpha val="0"/>
                    </a:prstClr>
                  </a:solidFill>
                </a:uFill>
                <a:latin typeface="Calibri"/>
                <a:ea typeface="Calibri"/>
                <a:cs typeface="Calibri"/>
              </a:rPr>
              <a:t>Un certain type de matériel médical et d’EPI peut être réutilisé en toute sécurité s’il est conçu pour une réutilisation et s’il fait l’objet d’un retraitement adéquat.</a:t>
            </a:r>
          </a:p>
          <a:p>
            <a:pPr marL="0" indent="0" algn="ctr">
              <a:buNone/>
            </a:pPr>
            <a:endParaRPr lang="en-US" sz="3200" dirty="0"/>
          </a:p>
          <a:p>
            <a:r>
              <a:rPr lang="fr-FR" sz="3200" b="0" i="0" u="none" strike="noStrike" cap="none" baseline="0" dirty="0">
                <a:solidFill>
                  <a:srgbClr val="1D1D1D"/>
                </a:solidFill>
                <a:effectLst/>
                <a:uFill>
                  <a:solidFill>
                    <a:prstClr val="black">
                      <a:alpha val="0"/>
                    </a:prstClr>
                  </a:solidFill>
                </a:uFill>
                <a:latin typeface="Calibri"/>
                <a:ea typeface="Calibri"/>
                <a:cs typeface="Calibri"/>
              </a:rPr>
              <a:t>Un retraitement adéquat (nettoyage + désinfection) permet de prévenir la propagation </a:t>
            </a:r>
            <a:r>
              <a:rPr lang="fr-FR" sz="3200" dirty="0">
                <a:solidFill>
                  <a:srgbClr val="000000"/>
                </a:solidFill>
                <a:uFill>
                  <a:solidFill>
                    <a:prstClr val="black">
                      <a:alpha val="0"/>
                    </a:prstClr>
                  </a:solidFill>
                </a:uFill>
                <a:cs typeface="Calibri"/>
              </a:rPr>
              <a:t>d’Ebola ou de Marburg </a:t>
            </a:r>
            <a:r>
              <a:rPr lang="fr-FR" sz="3200" b="0" i="0" u="none" strike="noStrike" cap="none" baseline="0" dirty="0">
                <a:solidFill>
                  <a:srgbClr val="1D1D1D"/>
                </a:solidFill>
                <a:effectLst/>
                <a:uFill>
                  <a:solidFill>
                    <a:prstClr val="black">
                      <a:alpha val="0"/>
                    </a:prstClr>
                  </a:solidFill>
                </a:uFill>
                <a:latin typeface="Calibri"/>
                <a:ea typeface="Calibri"/>
                <a:cs typeface="Calibri"/>
              </a:rPr>
              <a:t>et protège :</a:t>
            </a:r>
          </a:p>
          <a:p>
            <a:pPr marL="0" indent="0" algn="ctr">
              <a:buNone/>
            </a:pPr>
            <a:endParaRPr lang="en-US" sz="3600" dirty="0">
              <a:solidFill>
                <a:schemeClr val="accent5">
                  <a:lumMod val="75000"/>
                </a:schemeClr>
              </a:solidFill>
            </a:endParaRPr>
          </a:p>
          <a:p>
            <a:pPr marL="0" indent="0" algn="ctr">
              <a:buNone/>
            </a:pPr>
            <a:r>
              <a:rPr lang="fr-FR" sz="3600" b="0" i="0" u="none" strike="noStrike" cap="none" baseline="0" dirty="0">
                <a:solidFill>
                  <a:srgbClr val="0B40A5"/>
                </a:solidFill>
                <a:effectLst/>
                <a:uFill>
                  <a:solidFill>
                    <a:prstClr val="black">
                      <a:alpha val="0"/>
                    </a:prstClr>
                  </a:solidFill>
                </a:uFill>
                <a:latin typeface="Calibri"/>
                <a:ea typeface="Calibri"/>
                <a:cs typeface="Calibri"/>
              </a:rPr>
              <a:t>VOUS</a:t>
            </a:r>
          </a:p>
          <a:p>
            <a:pPr marL="0" indent="0" algn="ctr">
              <a:buNone/>
            </a:pPr>
            <a:r>
              <a:rPr lang="fr-FR" sz="3600" b="0" i="0" u="none" strike="noStrike" cap="none" baseline="0" dirty="0">
                <a:solidFill>
                  <a:srgbClr val="0B40A5"/>
                </a:solidFill>
                <a:effectLst/>
                <a:uFill>
                  <a:solidFill>
                    <a:prstClr val="black">
                      <a:alpha val="0"/>
                    </a:prstClr>
                  </a:solidFill>
                </a:uFill>
                <a:latin typeface="Calibri"/>
                <a:ea typeface="Calibri"/>
                <a:cs typeface="Calibri"/>
              </a:rPr>
              <a:t>Vos patients et vos collègues</a:t>
            </a:r>
          </a:p>
          <a:p>
            <a:pPr marL="0" indent="0" algn="ctr">
              <a:buNone/>
            </a:pPr>
            <a:r>
              <a:rPr lang="fr-FR" sz="3600" b="0" i="0" u="none" strike="noStrike" cap="none" baseline="0" dirty="0">
                <a:solidFill>
                  <a:srgbClr val="0B40A5"/>
                </a:solidFill>
                <a:effectLst/>
                <a:uFill>
                  <a:solidFill>
                    <a:prstClr val="black">
                      <a:alpha val="0"/>
                    </a:prstClr>
                  </a:solidFill>
                </a:uFill>
                <a:latin typeface="Calibri"/>
                <a:ea typeface="Calibri"/>
                <a:cs typeface="Calibri"/>
              </a:rPr>
              <a:t>Votre communauté</a:t>
            </a:r>
          </a:p>
        </p:txBody>
      </p:sp>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Tree>
    <p:extLst>
      <p:ext uri="{BB962C8B-B14F-4D97-AF65-F5344CB8AC3E}">
        <p14:creationId xmlns:p14="http://schemas.microsoft.com/office/powerpoint/2010/main" val="162301593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26307-ED44-73E5-F26F-B0405104E92D}"/>
              </a:ext>
            </a:extLst>
          </p:cNvPr>
          <p:cNvSpPr>
            <a:spLocks noGrp="1"/>
          </p:cNvSpPr>
          <p:nvPr>
            <p:ph type="title" idx="4294967295"/>
          </p:nvPr>
        </p:nvSpPr>
        <p:spPr>
          <a:xfrm>
            <a:off x="254000" y="644525"/>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124397714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type="body" sz="quarter" idx="10"/>
          </p:nvPr>
        </p:nvSpPr>
        <p:spPr/>
        <p:txBody>
          <a:bodyPr/>
          <a:lstStyle/>
          <a:p>
            <a:pPr marL="0" indent="0">
              <a:buClrTx/>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d’identifier les fournitures qui peuvent ou non faire l’objet d’un retraitement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d’expliquer pourquoi un retraitement adéquat du matériel médical et de l’EPI est important dans le </a:t>
            </a:r>
            <a:r>
              <a:rPr lang="fr-FR" sz="2800" b="0" u="none" strike="noStrike" cap="none" baseline="0" dirty="0">
                <a:solidFill>
                  <a:srgbClr val="000000"/>
                </a:solidFill>
                <a:effectLst/>
                <a:uFill>
                  <a:solidFill>
                    <a:prstClr val="black">
                      <a:alpha val="0"/>
                    </a:prstClr>
                  </a:solidFill>
                </a:uFill>
                <a:latin typeface="Calibri"/>
                <a:ea typeface="Calibri"/>
                <a:cs typeface="Calibri"/>
              </a:rPr>
              <a:t>contexte </a:t>
            </a:r>
            <a:r>
              <a:rPr lang="fr-FR" sz="2800" dirty="0">
                <a:solidFill>
                  <a:srgbClr val="000000"/>
                </a:solidFill>
                <a:uFill>
                  <a:solidFill>
                    <a:prstClr val="black">
                      <a:alpha val="0"/>
                    </a:prstClr>
                  </a:solidFill>
                </a:uFill>
                <a:latin typeface="Calibri"/>
                <a:ea typeface="Calibri"/>
                <a:cs typeface="Calibri"/>
              </a:rPr>
              <a:t>d’Ebola ou de Marburg</a:t>
            </a:r>
            <a:r>
              <a:rPr lang="fr-FR" sz="2800" b="0" u="none" strike="noStrike" cap="none" baseline="0" dirty="0">
                <a:solidFill>
                  <a:srgbClr val="000000"/>
                </a:solidFill>
                <a:effectLst/>
                <a:uFill>
                  <a:solidFill>
                    <a:prstClr val="black">
                      <a:alpha val="0"/>
                    </a:prstClr>
                  </a:solidFill>
                </a:uFill>
                <a:latin typeface="Calibri"/>
                <a:ea typeface="Calibri"/>
                <a:cs typeface="Calibri"/>
              </a:rPr>
              <a:t>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d’expliquer les mesures à prendre et quel EPI porter lors du retraitement de l’EPI.</a:t>
            </a:r>
          </a:p>
          <a:p>
            <a:pPr marL="805180" lvl="1" indent="-457200">
              <a:spcBef>
                <a:spcPts val="1800"/>
              </a:spcBef>
              <a:buClr>
                <a:srgbClr val="005DAA"/>
              </a:buClr>
            </a:pPr>
            <a:endParaRPr lang="en-US" sz="2800" dirty="0">
              <a:solidFill>
                <a:schemeClr val="accent4">
                  <a:lumMod val="50000"/>
                </a:schemeClr>
              </a:solidFill>
              <a:cs typeface="Calibri" panose="020F0502020204030204" pitchFamily="34" charset="0"/>
            </a:endParaRPr>
          </a:p>
          <a:p>
            <a:pPr marL="347345" lvl="1" indent="0">
              <a:buClr>
                <a:srgbClr val="005DAA"/>
              </a:buClr>
              <a:buNone/>
            </a:pPr>
            <a:endParaRPr lang="en-US" sz="28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52439" y="669935"/>
            <a:ext cx="11059884" cy="1162051"/>
          </a:xfrm>
          <a:prstGeom prst="rect">
            <a:avLst/>
          </a:prstGeom>
        </p:spPr>
        <p:txBody>
          <a:bodyPr vert="horz" lIns="91440" tIns="45720" rIns="91440" bIns="45720" rtlCol="0" anchor="b">
            <a:normAutofit fontScale="90000"/>
          </a:bodyPr>
          <a:lstStyle/>
          <a:p>
            <a:pPr algn="l"/>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Lesquelles de ces fournitures pourraient-elles être réutilisées en toute sécurité une fois nettoyées et désinfectées ? </a:t>
            </a:r>
            <a:endParaRPr lang="en-US" b="1" dirty="0">
              <a:solidFill>
                <a:schemeClr val="bg2"/>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9747E300-8B85-43B8-8237-F0D7F15BCC92}"/>
              </a:ext>
            </a:extLst>
          </p:cNvPr>
          <p:cNvSpPr txBox="1"/>
          <p:nvPr/>
        </p:nvSpPr>
        <p:spPr>
          <a:xfrm>
            <a:off x="799877" y="2124786"/>
            <a:ext cx="5296123" cy="4602480"/>
          </a:xfrm>
          <a:prstGeom prst="rect">
            <a:avLst/>
          </a:prstGeom>
          <a:noFill/>
        </p:spPr>
        <p:txBody>
          <a:bodyPr wrap="square">
            <a:spAutoFit/>
          </a:bodyPr>
          <a:lstStyle/>
          <a:p>
            <a:pPr marL="571500" indent="-571500">
              <a:spcBef>
                <a:spcPts val="1200"/>
              </a:spcBef>
              <a:buClr>
                <a:schemeClr val="bg2"/>
              </a:buClr>
              <a:buFont typeface="Wingdings" panose="05000000000000000000" pitchFamily="2" charset="2"/>
              <a:buChar char="q"/>
            </a:pPr>
            <a:r>
              <a:rPr lang="fr-FR" sz="3600" b="0" i="0" u="none" strike="noStrike" cap="none" baseline="0">
                <a:solidFill>
                  <a:srgbClr val="FFFFFF"/>
                </a:solidFill>
                <a:effectLst/>
                <a:uFill>
                  <a:solidFill>
                    <a:prstClr val="black">
                      <a:alpha val="0"/>
                    </a:prstClr>
                  </a:solidFill>
                </a:uFill>
                <a:latin typeface="Calibri"/>
                <a:ea typeface="Calibri"/>
                <a:cs typeface="Calibri"/>
              </a:rPr>
              <a:t>Masque de protection en papier </a:t>
            </a:r>
          </a:p>
          <a:p>
            <a:pPr marL="571500" indent="-571500">
              <a:spcBef>
                <a:spcPts val="1200"/>
              </a:spcBef>
              <a:buClr>
                <a:schemeClr val="bg2"/>
              </a:buClr>
              <a:buFont typeface="Wingdings" panose="05000000000000000000" pitchFamily="2" charset="2"/>
              <a:buChar char="q"/>
            </a:pPr>
            <a:r>
              <a:rPr lang="fr-FR" sz="3600" b="0" i="0" u="none" strike="noStrike" cap="none" baseline="0">
                <a:solidFill>
                  <a:srgbClr val="FFFFFF"/>
                </a:solidFill>
                <a:effectLst/>
                <a:uFill>
                  <a:solidFill>
                    <a:prstClr val="black">
                      <a:alpha val="0"/>
                    </a:prstClr>
                  </a:solidFill>
                </a:uFill>
                <a:latin typeface="Calibri"/>
                <a:ea typeface="Calibri"/>
                <a:cs typeface="Calibri"/>
              </a:rPr>
              <a:t>Seringue </a:t>
            </a:r>
          </a:p>
          <a:p>
            <a:pPr marL="571500" indent="-571500">
              <a:spcBef>
                <a:spcPts val="1200"/>
              </a:spcBef>
              <a:buClr>
                <a:schemeClr val="bg2"/>
              </a:buClr>
              <a:buFont typeface="Wingdings" panose="05000000000000000000" pitchFamily="2" charset="2"/>
              <a:buChar char="q"/>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Thermomètre</a:t>
            </a:r>
          </a:p>
          <a:p>
            <a:pPr marL="571500" indent="-571500">
              <a:spcBef>
                <a:spcPts val="1200"/>
              </a:spcBef>
              <a:buClr>
                <a:schemeClr val="bg2"/>
              </a:buClr>
              <a:buFont typeface="Wingdings" panose="05000000000000000000" pitchFamily="2" charset="2"/>
              <a:buChar char="q"/>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Bottes en caoutchouc</a:t>
            </a:r>
          </a:p>
          <a:p>
            <a:pPr marL="571500" indent="-571500">
              <a:spcBef>
                <a:spcPts val="1200"/>
              </a:spcBef>
              <a:buClr>
                <a:schemeClr val="bg2"/>
              </a:buClr>
              <a:buFont typeface="Wingdings" panose="05000000000000000000" pitchFamily="2" charset="2"/>
              <a:buChar char="q"/>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Lunettes</a:t>
            </a:r>
          </a:p>
          <a:p>
            <a:pPr>
              <a:buClr>
                <a:schemeClr val="accent2">
                  <a:lumMod val="60000"/>
                  <a:lumOff val="40000"/>
                </a:schemeClr>
              </a:buClr>
            </a:pPr>
            <a:endParaRPr lang="en-US" sz="4000">
              <a:solidFill>
                <a:schemeClr val="bg2"/>
              </a:solidFill>
            </a:endParaRPr>
          </a:p>
        </p:txBody>
      </p:sp>
    </p:spTree>
    <p:extLst>
      <p:ext uri="{BB962C8B-B14F-4D97-AF65-F5344CB8AC3E}">
        <p14:creationId xmlns:p14="http://schemas.microsoft.com/office/powerpoint/2010/main" val="164828435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295277" y="443268"/>
            <a:ext cx="11059884" cy="1162051"/>
          </a:xfrm>
          <a:prstGeom prst="rect">
            <a:avLst/>
          </a:prstGeom>
        </p:spPr>
        <p:txBody>
          <a:bodyPr vert="horz" lIns="91440" tIns="45720" rIns="91440" bIns="45720" rtlCol="0" anchor="b">
            <a:normAutofit fontScale="90000"/>
          </a:bodyPr>
          <a:lstStyle/>
          <a:p>
            <a:pPr algn="l"/>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Lesquelles de ces fournitures pourraient-elles être réutilisées en toute sécurité une fois nettoyées et désinfectées ? </a:t>
            </a:r>
            <a:r>
              <a:rPr lang="fr-FR" sz="4000" b="1" i="0" u="none" strike="noStrike" cap="none" baseline="0" dirty="0">
                <a:solidFill>
                  <a:srgbClr val="E25423"/>
                </a:solidFill>
                <a:effectLst/>
                <a:uFill>
                  <a:solidFill>
                    <a:prstClr val="black">
                      <a:alpha val="0"/>
                    </a:prstClr>
                  </a:solidFill>
                </a:uFill>
                <a:latin typeface="Calibri Light"/>
                <a:ea typeface="Calibri Light"/>
                <a:cs typeface="Calibri Light"/>
              </a:rPr>
              <a:t>(1)</a:t>
            </a:r>
            <a:endParaRPr lang="en-US" b="1" dirty="0">
              <a:solidFill>
                <a:srgbClr val="E25423"/>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9747E300-8B85-43B8-8237-F0D7F15BCC92}"/>
              </a:ext>
            </a:extLst>
          </p:cNvPr>
          <p:cNvSpPr txBox="1"/>
          <p:nvPr/>
        </p:nvSpPr>
        <p:spPr>
          <a:xfrm>
            <a:off x="784217" y="2181687"/>
            <a:ext cx="5296123" cy="4602480"/>
          </a:xfrm>
          <a:prstGeom prst="rect">
            <a:avLst/>
          </a:prstGeom>
          <a:noFill/>
        </p:spPr>
        <p:txBody>
          <a:bodyPr wrap="square">
            <a:spAutoFit/>
          </a:bodyPr>
          <a:lstStyle/>
          <a:p>
            <a:pPr marL="571500" indent="-571500">
              <a:spcBef>
                <a:spcPts val="1200"/>
              </a:spcBef>
              <a:buFont typeface="Wingdings" panose="05000000000000000000" pitchFamily="2" charset="2"/>
              <a:buChar char="q"/>
            </a:pPr>
            <a:r>
              <a:rPr lang="fr-FR" sz="3600" b="0" i="0" u="none" strike="noStrike" cap="none" baseline="0" dirty="0">
                <a:solidFill>
                  <a:srgbClr val="FFFFFF"/>
                </a:solidFill>
                <a:effectLst/>
                <a:uFill>
                  <a:solidFill>
                    <a:prstClr val="black">
                      <a:alpha val="0"/>
                    </a:prstClr>
                  </a:solidFill>
                </a:uFill>
                <a:latin typeface="Calibri"/>
                <a:ea typeface="Calibri"/>
                <a:cs typeface="Calibri"/>
              </a:rPr>
              <a:t>Masque de protection en papier </a:t>
            </a:r>
          </a:p>
          <a:p>
            <a:pPr marL="571500" indent="-571500">
              <a:spcBef>
                <a:spcPts val="1200"/>
              </a:spcBef>
              <a:buFont typeface="Wingdings" panose="05000000000000000000" pitchFamily="2" charset="2"/>
              <a:buChar char="q"/>
            </a:pPr>
            <a:r>
              <a:rPr lang="fr-FR" sz="3600" b="0" i="0" u="none" strike="noStrike" cap="none" baseline="0" dirty="0">
                <a:solidFill>
                  <a:srgbClr val="FFFFFF"/>
                </a:solidFill>
                <a:effectLst/>
                <a:uFill>
                  <a:solidFill>
                    <a:prstClr val="black">
                      <a:alpha val="0"/>
                    </a:prstClr>
                  </a:solidFill>
                </a:uFill>
                <a:latin typeface="Calibri"/>
                <a:ea typeface="Calibri"/>
                <a:cs typeface="Calibri"/>
              </a:rPr>
              <a:t>Seringue </a:t>
            </a:r>
          </a:p>
          <a:p>
            <a:pPr marL="571500" indent="-571500">
              <a:spcBef>
                <a:spcPts val="1200"/>
              </a:spcBef>
              <a:buFont typeface="Wingdings" panose="05000000000000000000" pitchFamily="2" charset="2"/>
              <a:buChar char="q"/>
            </a:pPr>
            <a:r>
              <a:rPr lang="fr-FR" sz="3600" b="0" i="0" u="none" strike="noStrike" cap="none" baseline="0" dirty="0">
                <a:solidFill>
                  <a:srgbClr val="FFFFFF"/>
                </a:solidFill>
                <a:effectLst/>
                <a:uFill>
                  <a:solidFill>
                    <a:prstClr val="black">
                      <a:alpha val="0"/>
                    </a:prstClr>
                  </a:solidFill>
                </a:uFill>
                <a:latin typeface="Myriad Web Pro"/>
                <a:ea typeface="Myriad Web Pro"/>
                <a:cs typeface="Myriad Web Pro"/>
              </a:rPr>
              <a:t>Thermomètre</a:t>
            </a:r>
          </a:p>
          <a:p>
            <a:pPr marL="571500" indent="-571500">
              <a:spcBef>
                <a:spcPts val="1200"/>
              </a:spcBef>
              <a:buFont typeface="Wingdings" panose="05000000000000000000" pitchFamily="2" charset="2"/>
              <a:buChar char="q"/>
            </a:pPr>
            <a:r>
              <a:rPr lang="fr-FR" sz="3600" b="0" i="0" u="none" strike="noStrike" cap="none" baseline="0" dirty="0">
                <a:solidFill>
                  <a:srgbClr val="FFFFFF"/>
                </a:solidFill>
                <a:effectLst/>
                <a:uFill>
                  <a:solidFill>
                    <a:prstClr val="black">
                      <a:alpha val="0"/>
                    </a:prstClr>
                  </a:solidFill>
                </a:uFill>
                <a:latin typeface="Myriad Web Pro"/>
                <a:ea typeface="Myriad Web Pro"/>
                <a:cs typeface="Myriad Web Pro"/>
              </a:rPr>
              <a:t>Bottes en caoutchouc</a:t>
            </a:r>
          </a:p>
          <a:p>
            <a:pPr marL="571500" indent="-571500">
              <a:spcBef>
                <a:spcPts val="1200"/>
              </a:spcBef>
              <a:buFont typeface="Wingdings" panose="05000000000000000000" pitchFamily="2" charset="2"/>
              <a:buChar char="q"/>
            </a:pPr>
            <a:r>
              <a:rPr lang="fr-FR" sz="3600" b="0" i="0" u="none" strike="noStrike" cap="none" baseline="0" dirty="0">
                <a:solidFill>
                  <a:srgbClr val="FFFFFF"/>
                </a:solidFill>
                <a:effectLst/>
                <a:uFill>
                  <a:solidFill>
                    <a:prstClr val="black">
                      <a:alpha val="0"/>
                    </a:prstClr>
                  </a:solidFill>
                </a:uFill>
                <a:latin typeface="Myriad Web Pro"/>
                <a:ea typeface="Myriad Web Pro"/>
                <a:cs typeface="Myriad Web Pro"/>
              </a:rPr>
              <a:t>Lunettes</a:t>
            </a:r>
          </a:p>
          <a:p>
            <a:endParaRPr lang="en-US" sz="4000" dirty="0">
              <a:solidFill>
                <a:schemeClr val="bg2"/>
              </a:solidFill>
            </a:endParaRPr>
          </a:p>
        </p:txBody>
      </p:sp>
      <p:pic>
        <p:nvPicPr>
          <p:cNvPr id="7" name="Graphic 6" descr="Coche à remplissage plein">
            <a:extLst>
              <a:ext uri="{FF2B5EF4-FFF2-40B4-BE49-F238E27FC236}">
                <a16:creationId xmlns:a16="http://schemas.microsoft.com/office/drawing/2014/main" id="{EF1E17D4-0872-464B-91BF-E9438E497D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6982" y="4080990"/>
            <a:ext cx="589642" cy="589642"/>
          </a:xfrm>
          <a:prstGeom prst="rect">
            <a:avLst/>
          </a:prstGeom>
        </p:spPr>
      </p:pic>
      <p:pic>
        <p:nvPicPr>
          <p:cNvPr id="8" name="Graphic 7" descr="Coche à remplissage plein">
            <a:extLst>
              <a:ext uri="{FF2B5EF4-FFF2-40B4-BE49-F238E27FC236}">
                <a16:creationId xmlns:a16="http://schemas.microsoft.com/office/drawing/2014/main" id="{D898FC3D-5591-4DF3-A113-7853A87FF1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6982" y="4782436"/>
            <a:ext cx="589642" cy="589642"/>
          </a:xfrm>
          <a:prstGeom prst="rect">
            <a:avLst/>
          </a:prstGeom>
        </p:spPr>
      </p:pic>
      <p:pic>
        <p:nvPicPr>
          <p:cNvPr id="9" name="Graphic 8" descr="Coche à remplissage plein">
            <a:extLst>
              <a:ext uri="{FF2B5EF4-FFF2-40B4-BE49-F238E27FC236}">
                <a16:creationId xmlns:a16="http://schemas.microsoft.com/office/drawing/2014/main" id="{29622D87-0912-46D4-94B5-4080AD2BDA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6982" y="5488480"/>
            <a:ext cx="589642" cy="589642"/>
          </a:xfrm>
          <a:prstGeom prst="rect">
            <a:avLst/>
          </a:prstGeom>
        </p:spPr>
      </p:pic>
    </p:spTree>
    <p:extLst>
      <p:ext uri="{BB962C8B-B14F-4D97-AF65-F5344CB8AC3E}">
        <p14:creationId xmlns:p14="http://schemas.microsoft.com/office/powerpoint/2010/main" val="64627025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68D39-3885-4B28-9BE0-A6D1EBD14E94}"/>
              </a:ext>
            </a:extLst>
          </p:cNvPr>
          <p:cNvSpPr>
            <a:spLocks noGrp="1"/>
          </p:cNvSpPr>
          <p:nvPr>
            <p:ph type="title"/>
          </p:nvPr>
        </p:nvSpPr>
        <p:spPr>
          <a:xfrm>
            <a:off x="477520" y="4601529"/>
            <a:ext cx="11422932" cy="1143000"/>
          </a:xfrm>
        </p:spPr>
        <p:txBody>
          <a:bodyPr/>
          <a:lstStyle/>
          <a:p>
            <a:r>
              <a:rPr lang="fr-FR" sz="4800" b="1" i="0" u="none" strike="noStrike" cap="none" baseline="0" dirty="0">
                <a:solidFill>
                  <a:srgbClr val="0B40A5"/>
                </a:solidFill>
                <a:effectLst/>
                <a:uFill>
                  <a:solidFill>
                    <a:prstClr val="black">
                      <a:alpha val="0"/>
                    </a:prstClr>
                  </a:solidFill>
                </a:uFill>
                <a:latin typeface="Calibri"/>
                <a:ea typeface="Calibri"/>
                <a:cs typeface="Calibri"/>
              </a:rPr>
              <a:t>Retraitement du matériel médical et des EPI</a:t>
            </a:r>
          </a:p>
        </p:txBody>
      </p:sp>
    </p:spTree>
    <p:extLst>
      <p:ext uri="{BB962C8B-B14F-4D97-AF65-F5344CB8AC3E}">
        <p14:creationId xmlns:p14="http://schemas.microsoft.com/office/powerpoint/2010/main" val="1726726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Définition : le retraitement</a:t>
            </a:r>
          </a:p>
        </p:txBody>
      </p:sp>
      <p:sp>
        <p:nvSpPr>
          <p:cNvPr id="4" name="Text Placeholder 2">
            <a:extLst>
              <a:ext uri="{FF2B5EF4-FFF2-40B4-BE49-F238E27FC236}">
                <a16:creationId xmlns:a16="http://schemas.microsoft.com/office/drawing/2014/main" id="{ACF3EEE2-AB21-4044-AD96-FB3B21DD1278}"/>
              </a:ext>
            </a:extLst>
          </p:cNvPr>
          <p:cNvSpPr txBox="1"/>
          <p:nvPr/>
        </p:nvSpPr>
        <p:spPr bwMode="auto">
          <a:xfrm>
            <a:off x="609600" y="1637725"/>
            <a:ext cx="9312442" cy="383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265" indent="-342265">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a:cs typeface="Calibri"/>
              </a:rPr>
              <a:t>Le retraitement (quelquefois appelé décontamination) du matériel médical et de l’EPI est un </a:t>
            </a:r>
            <a:r>
              <a:rPr lang="fr-FR" sz="3200" b="1" i="0" u="none" strike="noStrike" cap="none" baseline="0">
                <a:solidFill>
                  <a:srgbClr val="0B40A5"/>
                </a:solidFill>
                <a:effectLst/>
                <a:uFill>
                  <a:solidFill>
                    <a:prstClr val="black">
                      <a:alpha val="0"/>
                    </a:prstClr>
                  </a:solidFill>
                </a:uFill>
                <a:latin typeface="Calibri"/>
                <a:ea typeface="Calibri"/>
                <a:cs typeface="Calibri"/>
              </a:rPr>
              <a:t>processus consistant à assurer une réutilisation sans danger du matériel médical et des EPI réutilisables.</a:t>
            </a:r>
            <a:endParaRPr lang="en-US">
              <a:solidFill>
                <a:schemeClr val="accent5">
                  <a:lumMod val="75000"/>
                </a:schemeClr>
              </a:solidFill>
            </a:endParaRPr>
          </a:p>
          <a:p>
            <a:pPr>
              <a:buClr>
                <a:schemeClr val="accent2">
                  <a:lumMod val="60000"/>
                  <a:lumOff val="40000"/>
                </a:schemeClr>
              </a:buClr>
              <a:buFont typeface="Arial" panose="020B0604020202020204" pitchFamily="34" charset="0"/>
              <a:buChar char="•"/>
            </a:pPr>
            <a:endParaRPr lang="en-US" sz="3200" b="1">
              <a:solidFill>
                <a:srgbClr val="000000"/>
              </a:solidFill>
              <a:latin typeface="Calibri"/>
              <a:cs typeface="Calibri"/>
            </a:endParaRPr>
          </a:p>
          <a:p>
            <a:pPr>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a:cs typeface="Calibri"/>
              </a:rPr>
              <a:t>Retraitement = nettoyage + désinfection</a:t>
            </a:r>
          </a:p>
          <a:p>
            <a:endParaRPr lang="en-US" sz="2400" b="1">
              <a:solidFill>
                <a:srgbClr val="0039A6"/>
              </a:solidFill>
              <a:latin typeface="Calibri"/>
              <a:cs typeface="Calibri"/>
            </a:endParaRPr>
          </a:p>
          <a:p>
            <a:endParaRPr lang="en-US" sz="2800">
              <a:solidFill>
                <a:schemeClr val="accent4">
                  <a:lumMod val="50000"/>
                </a:schemeClr>
              </a:solidFill>
              <a:latin typeface="Calibri"/>
              <a:cs typeface="Calibri"/>
            </a:endParaRPr>
          </a:p>
          <a:p>
            <a:pPr marL="0" indent="0">
              <a:buNone/>
            </a:pPr>
            <a:endParaRPr lang="en-US" altLang="ja-JP" sz="2400" b="1">
              <a:solidFill>
                <a:schemeClr val="accent6">
                  <a:lumMod val="75000"/>
                  <a:lumOff val="25000"/>
                </a:schemeClr>
              </a:solidFill>
              <a:latin typeface="Calibri"/>
              <a:ea typeface="ＭＳ Ｐゴシック"/>
              <a:cs typeface="Calibri"/>
            </a:endParaRPr>
          </a:p>
          <a:p>
            <a:endParaRPr lang="en-US" altLang="ja-JP">
              <a:solidFill>
                <a:schemeClr val="accent4">
                  <a:lumMod val="50000"/>
                </a:schemeClr>
              </a:solidFill>
              <a:latin typeface="Calibri"/>
              <a:ea typeface="ＭＳ Ｐゴシック"/>
              <a:cs typeface="Calibri"/>
            </a:endParaRPr>
          </a:p>
        </p:txBody>
      </p:sp>
    </p:spTree>
    <p:extLst>
      <p:ext uri="{BB962C8B-B14F-4D97-AF65-F5344CB8AC3E}">
        <p14:creationId xmlns:p14="http://schemas.microsoft.com/office/powerpoint/2010/main" val="215467154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765BB-1711-4677-A18C-40B7954E7813}"/>
              </a:ext>
            </a:extLst>
          </p:cNvPr>
          <p:cNvSpPr>
            <a:spLocks noGrp="1"/>
          </p:cNvSpPr>
          <p:nvPr>
            <p:ph type="title"/>
          </p:nvPr>
        </p:nvSpPr>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le retraitement est-il important ?</a:t>
            </a:r>
          </a:p>
        </p:txBody>
      </p:sp>
      <p:sp>
        <p:nvSpPr>
          <p:cNvPr id="3" name="Text Placeholder 2">
            <a:extLst>
              <a:ext uri="{FF2B5EF4-FFF2-40B4-BE49-F238E27FC236}">
                <a16:creationId xmlns:a16="http://schemas.microsoft.com/office/drawing/2014/main" id="{6D52369E-DBAE-4563-A98D-8074A1F68AAA}"/>
              </a:ext>
            </a:extLst>
          </p:cNvPr>
          <p:cNvSpPr>
            <a:spLocks noGrp="1"/>
          </p:cNvSpPr>
          <p:nvPr>
            <p:ph type="body" sz="quarter" idx="10"/>
          </p:nvPr>
        </p:nvSpPr>
        <p:spPr>
          <a:xfrm>
            <a:off x="609600" y="1549964"/>
            <a:ext cx="10972800" cy="4469836"/>
          </a:xfrm>
        </p:spPr>
        <p:txBody>
          <a:bodyPr/>
          <a:lstStyle/>
          <a:p>
            <a:pPr>
              <a:lnSpc>
                <a:spcPct val="100000"/>
              </a:lnSpc>
              <a:spcBef>
                <a:spcPts val="1800"/>
              </a:spcBef>
            </a:pPr>
            <a:r>
              <a:rPr lang="fr-FR" sz="2800" b="1" i="0" u="none" strike="noStrike" cap="none" baseline="0" dirty="0">
                <a:solidFill>
                  <a:srgbClr val="000000"/>
                </a:solidFill>
                <a:effectLst/>
                <a:uFill>
                  <a:solidFill>
                    <a:prstClr val="black">
                      <a:alpha val="0"/>
                    </a:prstClr>
                  </a:solidFill>
                </a:uFill>
                <a:latin typeface="Calibri"/>
                <a:ea typeface="Calibri"/>
                <a:cs typeface="Calibri"/>
              </a:rPr>
              <a:t>Les virus provoquant </a:t>
            </a:r>
            <a:r>
              <a:rPr lang="fr-FR" sz="2800" b="1" dirty="0">
                <a:solidFill>
                  <a:srgbClr val="000000"/>
                </a:solidFill>
                <a:uFill>
                  <a:solidFill>
                    <a:prstClr val="black">
                      <a:alpha val="0"/>
                    </a:prstClr>
                  </a:solidFill>
                </a:uFill>
                <a:latin typeface="Calibri"/>
                <a:ea typeface="Calibri"/>
                <a:cs typeface="Calibri"/>
              </a:rPr>
              <a:t>Ebola ou</a:t>
            </a:r>
            <a:r>
              <a:rPr lang="fr-FR" sz="2800" b="1" i="0" u="none" strike="noStrike" cap="none" baseline="0" dirty="0">
                <a:solidFill>
                  <a:srgbClr val="000000"/>
                </a:solidFill>
                <a:effectLst/>
                <a:uFill>
                  <a:solidFill>
                    <a:prstClr val="black">
                      <a:alpha val="0"/>
                    </a:prstClr>
                  </a:solidFill>
                </a:uFill>
                <a:latin typeface="Calibri"/>
                <a:ea typeface="Calibri"/>
                <a:cs typeface="Calibri"/>
              </a:rPr>
              <a:t> Marburg peuvent vivre/persister sur le matériel médical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(thermomètres, instruments chirurgicaux, etc.) </a:t>
            </a:r>
            <a:r>
              <a:rPr lang="fr-FR" sz="2800" b="1" i="0" u="none" strike="noStrike" cap="none" baseline="0" dirty="0">
                <a:solidFill>
                  <a:srgbClr val="000000"/>
                </a:solidFill>
                <a:effectLst/>
                <a:uFill>
                  <a:solidFill>
                    <a:prstClr val="black">
                      <a:alpha val="0"/>
                    </a:prstClr>
                  </a:solidFill>
                </a:uFill>
                <a:latin typeface="Calibri"/>
                <a:ea typeface="Calibri"/>
                <a:cs typeface="Calibri"/>
              </a:rPr>
              <a:t>et les EPI utilisés</a:t>
            </a:r>
            <a:r>
              <a:rPr lang="fr-FR" sz="2800" b="0" i="0" u="none" strike="noStrike" cap="none" baseline="0" dirty="0">
                <a:solidFill>
                  <a:srgbClr val="000000"/>
                </a:solidFill>
                <a:effectLst/>
                <a:uFill>
                  <a:solidFill>
                    <a:prstClr val="black">
                      <a:alpha val="0"/>
                    </a:prstClr>
                  </a:solidFill>
                </a:uFill>
                <a:latin typeface="Calibri"/>
                <a:ea typeface="Calibri"/>
                <a:cs typeface="Calibri"/>
              </a:rPr>
              <a:t>.</a:t>
            </a:r>
          </a:p>
          <a:p>
            <a:pPr>
              <a:lnSpc>
                <a:spcPct val="100000"/>
              </a:lnSpc>
              <a:spcBef>
                <a:spcPts val="18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Un retraitement inapproprié du matériel médical et des EPI peut contribuer à la propagation </a:t>
            </a:r>
            <a:r>
              <a:rPr lang="fr-FR" sz="2800" dirty="0">
                <a:solidFill>
                  <a:srgbClr val="000000"/>
                </a:solidFill>
                <a:uFill>
                  <a:solidFill>
                    <a:prstClr val="black">
                      <a:alpha val="0"/>
                    </a:prstClr>
                  </a:solidFill>
                </a:uFill>
                <a:latin typeface="Calibri"/>
                <a:ea typeface="Calibri"/>
                <a:cs typeface="Calibri"/>
              </a:rPr>
              <a:t>d’Ebola ou de Marburg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dans les établissements. Il vous expose à des risques, vous, les autres membres du personnel et les patients.</a:t>
            </a:r>
          </a:p>
          <a:p>
            <a:pPr>
              <a:lnSpc>
                <a:spcPct val="100000"/>
              </a:lnSpc>
              <a:spcBef>
                <a:spcPts val="18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En revanche, un retraitement adéquat assure votre propre protection ainsi que celle des autres personnes dans votre établissement de santé et de votre communauté. </a:t>
            </a:r>
            <a:endParaRPr lang="en-US" sz="2800" dirty="0">
              <a:solidFill>
                <a:srgbClr val="000000"/>
              </a:solidFill>
            </a:endParaRPr>
          </a:p>
        </p:txBody>
      </p:sp>
    </p:spTree>
    <p:extLst>
      <p:ext uri="{BB962C8B-B14F-4D97-AF65-F5344CB8AC3E}">
        <p14:creationId xmlns:p14="http://schemas.microsoft.com/office/powerpoint/2010/main" val="255240570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Quand procéder au retraitement ?</a:t>
            </a:r>
          </a:p>
        </p:txBody>
      </p:sp>
      <p:sp>
        <p:nvSpPr>
          <p:cNvPr id="4" name="Text Placeholder 2">
            <a:extLst>
              <a:ext uri="{FF2B5EF4-FFF2-40B4-BE49-F238E27FC236}">
                <a16:creationId xmlns:a16="http://schemas.microsoft.com/office/drawing/2014/main" id="{ACF3EEE2-AB21-4044-AD96-FB3B21DD1278}"/>
              </a:ext>
            </a:extLst>
          </p:cNvPr>
          <p:cNvSpPr txBox="1"/>
          <p:nvPr/>
        </p:nvSpPr>
        <p:spPr bwMode="auto">
          <a:xfrm>
            <a:off x="609600" y="1393404"/>
            <a:ext cx="10882563" cy="546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1800"/>
              </a:spcBef>
              <a:buNone/>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 retraitement de l’équipement se fait selon la </a:t>
            </a:r>
            <a:r>
              <a:rPr lang="fr-FR" sz="2400" b="1" i="0" u="none" strike="noStrike" cap="none" baseline="0" dirty="0">
                <a:solidFill>
                  <a:srgbClr val="000000"/>
                </a:solidFill>
                <a:effectLst/>
                <a:uFill>
                  <a:solidFill>
                    <a:prstClr val="black">
                      <a:alpha val="0"/>
                    </a:prstClr>
                  </a:solidFill>
                </a:uFill>
                <a:latin typeface="Calibri"/>
                <a:ea typeface="Calibri"/>
                <a:cs typeface="Calibri"/>
              </a:rPr>
              <a:t>catégorie du matériel médical et les</a:t>
            </a:r>
            <a:r>
              <a:rPr lang="fr-FR" sz="2400" b="0" i="0" u="none" strike="noStrike" cap="none" baseline="0" dirty="0">
                <a:solidFill>
                  <a:srgbClr val="000000"/>
                </a:solidFill>
                <a:effectLst/>
                <a:uFill>
                  <a:solidFill>
                    <a:prstClr val="black">
                      <a:alpha val="0"/>
                    </a:prstClr>
                  </a:solidFill>
                </a:uFill>
                <a:latin typeface="Calibri"/>
                <a:ea typeface="Calibri"/>
                <a:cs typeface="Calibri"/>
              </a:rPr>
              <a:t> </a:t>
            </a:r>
            <a:r>
              <a:rPr lang="fr-FR" sz="2400" b="1" i="0" u="none" strike="noStrike" cap="none" baseline="0" dirty="0">
                <a:solidFill>
                  <a:srgbClr val="000000"/>
                </a:solidFill>
                <a:effectLst/>
                <a:uFill>
                  <a:solidFill>
                    <a:prstClr val="black">
                      <a:alpha val="0"/>
                    </a:prstClr>
                  </a:solidFill>
                </a:uFill>
                <a:latin typeface="Calibri"/>
                <a:ea typeface="Calibri"/>
                <a:cs typeface="Calibri"/>
              </a:rPr>
              <a:t>instructions du fabricant en la matière</a:t>
            </a:r>
            <a:endParaRPr lang="en-US" sz="2400" dirty="0">
              <a:solidFill>
                <a:srgbClr val="000000"/>
              </a:solidFill>
              <a:latin typeface="Calibri"/>
              <a:cs typeface="Calibri"/>
            </a:endParaRPr>
          </a:p>
          <a:p>
            <a:pPr>
              <a:spcBef>
                <a:spcPts val="180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 matériel médical et les EPI à usage unique (aiguilles, masques de protection en papier) ne sont </a:t>
            </a:r>
            <a:r>
              <a:rPr lang="fr-FR" sz="2400" b="1" i="0" u="none" strike="noStrike" cap="none" baseline="0" dirty="0">
                <a:solidFill>
                  <a:srgbClr val="000000"/>
                </a:solidFill>
                <a:effectLst/>
                <a:uFill>
                  <a:solidFill>
                    <a:prstClr val="black">
                      <a:alpha val="0"/>
                    </a:prstClr>
                  </a:solidFill>
                </a:uFill>
                <a:latin typeface="Calibri"/>
                <a:ea typeface="Calibri"/>
                <a:cs typeface="Calibri"/>
              </a:rPr>
              <a:t>pas</a:t>
            </a:r>
            <a:r>
              <a:rPr lang="fr-FR" sz="2400" b="0" i="0" u="none" strike="noStrike" cap="none" baseline="0" dirty="0">
                <a:solidFill>
                  <a:srgbClr val="000000"/>
                </a:solidFill>
                <a:effectLst/>
                <a:uFill>
                  <a:solidFill>
                    <a:prstClr val="black">
                      <a:alpha val="0"/>
                    </a:prstClr>
                  </a:solidFill>
                </a:uFill>
                <a:latin typeface="Calibri"/>
                <a:ea typeface="Calibri"/>
                <a:cs typeface="Calibri"/>
              </a:rPr>
              <a:t> fabriqués de manière à pouvoir faire l’objet d’un retraitement</a:t>
            </a:r>
          </a:p>
          <a:p>
            <a:pPr lvl="1">
              <a:spcBef>
                <a:spcPts val="600"/>
              </a:spcBef>
              <a:buClr>
                <a:schemeClr val="accent2">
                  <a:lumMod val="60000"/>
                  <a:lumOff val="40000"/>
                </a:schemeClr>
              </a:buCl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En effet, le retraitement peut compromettre l’intégrité de l’instrument/équipement</a:t>
            </a:r>
            <a:endParaRPr lang="en-US" altLang="ja-JP" sz="2400" b="1" dirty="0">
              <a:solidFill>
                <a:srgbClr val="000000"/>
              </a:solidFill>
              <a:latin typeface="Calibri"/>
              <a:ea typeface="ＭＳ Ｐゴシック"/>
              <a:cs typeface="Calibri"/>
            </a:endParaRPr>
          </a:p>
          <a:p>
            <a:pPr>
              <a:spcBef>
                <a:spcPts val="180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Les instruments/l’équipement réutilisables (stéthoscopes, thermomètres) peuvent être retraités</a:t>
            </a:r>
          </a:p>
          <a:p>
            <a:pPr>
              <a:spcBef>
                <a:spcPts val="180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Des EPI réutilisables (gants en caoutchouc, tabliers épais, bottes en caoutchouc, lunettes de protection) peuvent être retraités</a:t>
            </a:r>
          </a:p>
          <a:p>
            <a:endParaRPr lang="en-US" altLang="ja-JP" sz="1800" dirty="0">
              <a:solidFill>
                <a:schemeClr val="accent4">
                  <a:lumMod val="50000"/>
                </a:schemeClr>
              </a:solidFill>
              <a:latin typeface="Calibri"/>
              <a:ea typeface="ＭＳ Ｐゴシック"/>
              <a:cs typeface="Calibri"/>
            </a:endParaRPr>
          </a:p>
        </p:txBody>
      </p:sp>
    </p:spTree>
    <p:extLst>
      <p:ext uri="{BB962C8B-B14F-4D97-AF65-F5344CB8AC3E}">
        <p14:creationId xmlns:p14="http://schemas.microsoft.com/office/powerpoint/2010/main" val="92703148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733C2-BC7F-48B7-937E-5DCA42D9803D}"/>
              </a:ext>
            </a:extLst>
          </p:cNvPr>
          <p:cNvSpPr>
            <a:spLocks noGrp="1"/>
          </p:cNvSpPr>
          <p:nvPr>
            <p:ph type="title"/>
          </p:nvPr>
        </p:nvSpPr>
        <p:spPr>
          <a:xfrm>
            <a:off x="609600" y="274639"/>
            <a:ext cx="10972800" cy="870973"/>
          </a:xfrm>
        </p:spPr>
        <p:txBody>
          <a:bodyPr/>
          <a:lstStyle/>
          <a:p>
            <a:pPr>
              <a:lnSpc>
                <a:spcPts val="4000"/>
              </a:lnSpc>
            </a:pPr>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Comment procéder au retraitement des EPI réutilisables ?</a:t>
            </a:r>
          </a:p>
        </p:txBody>
      </p:sp>
      <p:sp>
        <p:nvSpPr>
          <p:cNvPr id="3" name="Text Placeholder 2">
            <a:extLst>
              <a:ext uri="{FF2B5EF4-FFF2-40B4-BE49-F238E27FC236}">
                <a16:creationId xmlns:a16="http://schemas.microsoft.com/office/drawing/2014/main" id="{67B68FFB-0669-434C-B879-9588CCD1D7CC}"/>
              </a:ext>
            </a:extLst>
          </p:cNvPr>
          <p:cNvSpPr>
            <a:spLocks noGrp="1"/>
          </p:cNvSpPr>
          <p:nvPr>
            <p:ph type="body" sz="quarter" idx="10"/>
          </p:nvPr>
        </p:nvSpPr>
        <p:spPr>
          <a:xfrm>
            <a:off x="609600" y="1196834"/>
            <a:ext cx="4678680" cy="4731526"/>
          </a:xfrm>
        </p:spPr>
        <p:txBody>
          <a:bodyPr>
            <a:normAutofit fontScale="77500" lnSpcReduction="20000"/>
          </a:bodyPr>
          <a:lstStyle/>
          <a:p>
            <a:pPr marL="457200" indent="-457200">
              <a:spcBef>
                <a:spcPts val="1800"/>
              </a:spcBef>
              <a:buFont typeface="+mj-lt"/>
              <a:buAutoNum type="arabicPeriod"/>
            </a:pPr>
            <a:r>
              <a:rPr lang="fr-FR" sz="2800" b="1" i="0" u="none" strike="noStrike" cap="none" baseline="0" dirty="0">
                <a:solidFill>
                  <a:srgbClr val="000000"/>
                </a:solidFill>
                <a:effectLst/>
                <a:uFill>
                  <a:solidFill>
                    <a:prstClr val="black">
                      <a:alpha val="0"/>
                    </a:prstClr>
                  </a:solidFill>
                </a:uFill>
                <a:latin typeface="Calibri"/>
                <a:ea typeface="Calibri"/>
                <a:cs typeface="Calibri"/>
              </a:rPr>
              <a:t>Nettoyer</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avec du savon et de l’eau par des moyens mécaniques (par exemple en les brossant) pour supprimer toute contamination </a:t>
            </a:r>
            <a:endParaRPr lang="en-US" sz="3300" dirty="0">
              <a:solidFill>
                <a:srgbClr val="000000"/>
              </a:solidFill>
            </a:endParaRPr>
          </a:p>
          <a:p>
            <a:pPr marL="457200" indent="-457200">
              <a:spcBef>
                <a:spcPts val="1800"/>
              </a:spcBef>
              <a:buFont typeface="+mj-lt"/>
              <a:buAutoNum type="arabicPeriod"/>
            </a:pPr>
            <a:r>
              <a:rPr lang="fr-FR" sz="2800" b="1" i="0" u="none" strike="noStrike" cap="none" baseline="0" dirty="0">
                <a:solidFill>
                  <a:srgbClr val="000000"/>
                </a:solidFill>
                <a:effectLst/>
                <a:uFill>
                  <a:solidFill>
                    <a:prstClr val="black">
                      <a:alpha val="0"/>
                    </a:prstClr>
                  </a:solidFill>
                </a:uFill>
                <a:latin typeface="Calibri"/>
                <a:ea typeface="Calibri"/>
                <a:cs typeface="Calibri"/>
              </a:rPr>
              <a:t>Désinfecter </a:t>
            </a:r>
            <a:endParaRPr lang="en-US" sz="3300" b="1" dirty="0">
              <a:solidFill>
                <a:srgbClr val="000000"/>
              </a:solidFill>
              <a:cs typeface="Calibri"/>
            </a:endParaRPr>
          </a:p>
          <a:p>
            <a:pPr marL="742315" lvl="1" indent="-342900">
              <a:spcBef>
                <a:spcPts val="6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Tremper dans du chlore à 0,05 % pendant 30 minutes</a:t>
            </a:r>
            <a:endParaRPr lang="en-US" sz="3300" dirty="0">
              <a:solidFill>
                <a:srgbClr val="000000"/>
              </a:solidFill>
            </a:endParaRPr>
          </a:p>
          <a:p>
            <a:pPr marL="457200" indent="-457200">
              <a:spcBef>
                <a:spcPts val="1800"/>
              </a:spcBef>
              <a:buFont typeface="+mj-lt"/>
              <a:buAutoNum type="arabicPeriod"/>
            </a:pPr>
            <a:r>
              <a:rPr lang="fr-FR" sz="2800" b="1" i="0" u="none" strike="noStrike" cap="none" baseline="0" dirty="0">
                <a:solidFill>
                  <a:srgbClr val="000000"/>
                </a:solidFill>
                <a:effectLst/>
                <a:uFill>
                  <a:solidFill>
                    <a:prstClr val="black">
                      <a:alpha val="0"/>
                    </a:prstClr>
                  </a:solidFill>
                </a:uFill>
                <a:latin typeface="Calibri"/>
                <a:ea typeface="Calibri"/>
                <a:cs typeface="Calibri"/>
              </a:rPr>
              <a:t>Rincer avec de l’eau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(enlève les résidus de chlore)</a:t>
            </a:r>
            <a:endParaRPr lang="en-US" sz="3300" dirty="0">
              <a:solidFill>
                <a:srgbClr val="000000"/>
              </a:solidFill>
            </a:endParaRPr>
          </a:p>
          <a:p>
            <a:pPr marL="457200" indent="-457200">
              <a:spcBef>
                <a:spcPts val="1800"/>
              </a:spcBef>
              <a:buFont typeface="+mj-lt"/>
              <a:buAutoNum type="arabicPeriod"/>
            </a:pPr>
            <a:r>
              <a:rPr lang="fr-FR" sz="2800" b="1" i="0" u="none" strike="noStrike" cap="none" baseline="0" dirty="0">
                <a:solidFill>
                  <a:srgbClr val="000000"/>
                </a:solidFill>
                <a:effectLst/>
                <a:uFill>
                  <a:solidFill>
                    <a:prstClr val="black">
                      <a:alpha val="0"/>
                    </a:prstClr>
                  </a:solidFill>
                </a:uFill>
                <a:latin typeface="Calibri"/>
                <a:ea typeface="Calibri"/>
                <a:cs typeface="Calibri"/>
              </a:rPr>
              <a:t>Suspendre pour sécher</a:t>
            </a:r>
            <a:endParaRPr lang="en-US" dirty="0"/>
          </a:p>
          <a:p>
            <a:pPr marL="0" indent="0">
              <a:buNone/>
            </a:pPr>
            <a:endParaRPr lang="en-US" dirty="0"/>
          </a:p>
          <a:p>
            <a:pPr marL="742315" lvl="1" indent="-285115"/>
            <a:endParaRPr lang="en-US" dirty="0">
              <a:cs typeface="Calibri" panose="020F0502020204030204" pitchFamily="34" charset="0"/>
            </a:endParaRPr>
          </a:p>
        </p:txBody>
      </p:sp>
      <p:pic>
        <p:nvPicPr>
          <p:cNvPr id="8" name="Picture 2" descr="Porte-bottes">
            <a:extLst>
              <a:ext uri="{FF2B5EF4-FFF2-40B4-BE49-F238E27FC236}">
                <a16:creationId xmlns:a16="http://schemas.microsoft.com/office/drawing/2014/main" id="{B207B09B-FA5C-43E8-AEF3-2E6739A6DD1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30604" y="1484699"/>
            <a:ext cx="5847522" cy="388860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05D2B97-8AE5-4DE4-94A4-37E53F1FD411}"/>
              </a:ext>
            </a:extLst>
          </p:cNvPr>
          <p:cNvSpPr txBox="1"/>
          <p:nvPr/>
        </p:nvSpPr>
        <p:spPr>
          <a:xfrm>
            <a:off x="6670633" y="5466167"/>
            <a:ext cx="4572000" cy="243840"/>
          </a:xfrm>
          <a:prstGeom prst="rect">
            <a:avLst/>
          </a:prstGeom>
          <a:noFill/>
        </p:spPr>
        <p:txBody>
          <a:bodyPr wrap="square">
            <a:spAutoFit/>
          </a:bodyPr>
          <a:lstStyle/>
          <a:p>
            <a:r>
              <a:rPr lang="fr-FR" sz="1000" b="0" i="0" u="none" strike="noStrike" cap="none" baseline="0">
                <a:solidFill>
                  <a:srgbClr val="000000"/>
                </a:solidFill>
                <a:effectLst/>
                <a:uFill>
                  <a:solidFill>
                    <a:prstClr val="black">
                      <a:alpha val="0"/>
                    </a:prstClr>
                  </a:solidFill>
                </a:uFill>
                <a:latin typeface="Calibri"/>
                <a:ea typeface="Calibri"/>
                <a:cs typeface="Calibri"/>
              </a:rPr>
              <a:t>http://cdcmuseum.org/exhibits/show/Ebola/public-health/ipc</a:t>
            </a:r>
          </a:p>
        </p:txBody>
      </p:sp>
      <p:sp>
        <p:nvSpPr>
          <p:cNvPr id="6" name="TextBox 5">
            <a:extLst>
              <a:ext uri="{FF2B5EF4-FFF2-40B4-BE49-F238E27FC236}">
                <a16:creationId xmlns:a16="http://schemas.microsoft.com/office/drawing/2014/main" id="{6A9CC443-67B5-4827-B3D9-15F51DE5A8BC}"/>
              </a:ext>
            </a:extLst>
          </p:cNvPr>
          <p:cNvSpPr txBox="1"/>
          <p:nvPr/>
        </p:nvSpPr>
        <p:spPr>
          <a:xfrm>
            <a:off x="609600" y="5928360"/>
            <a:ext cx="10972800" cy="762000"/>
          </a:xfrm>
          <a:prstGeom prst="rect">
            <a:avLst/>
          </a:prstGeom>
          <a:noFill/>
        </p:spPr>
        <p:txBody>
          <a:bodyPr wrap="square">
            <a:spAutoFit/>
          </a:bodyPr>
          <a:lstStyle/>
          <a:p>
            <a:r>
              <a:rPr lang="fr-FR" sz="2200" b="0" i="0" u="none" strike="noStrike" cap="none" baseline="0" dirty="0">
                <a:solidFill>
                  <a:srgbClr val="0B40A5"/>
                </a:solidFill>
                <a:effectLst/>
                <a:uFill>
                  <a:solidFill>
                    <a:prstClr val="black">
                      <a:alpha val="0"/>
                    </a:prstClr>
                  </a:solidFill>
                </a:uFill>
                <a:latin typeface="Calibri"/>
                <a:ea typeface="Calibri"/>
                <a:cs typeface="Calibri"/>
              </a:rPr>
              <a:t>*Tous les déchets liquides (eau de nettoyage des fournitures, solution chlorée) sont versés dans des latrines séparées </a:t>
            </a:r>
          </a:p>
        </p:txBody>
      </p:sp>
    </p:spTree>
    <p:extLst>
      <p:ext uri="{BB962C8B-B14F-4D97-AF65-F5344CB8AC3E}">
        <p14:creationId xmlns:p14="http://schemas.microsoft.com/office/powerpoint/2010/main" val="1171665173"/>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SharedWithUsers xmlns="0d643e6b-beed-4993-859b-c9c3c7fee416">
      <UserInfo>
        <DisplayName/>
        <AccountId xsi:nil="true"/>
        <AccountType/>
      </UserInfo>
    </SharedWithUsers>
    <lcf76f155ced4ddcb4097134ff3c332f xmlns="d9557b21-3a07-4829-8c5e-3740791e0e9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88C90F0-8DD3-4C50-96A9-00F7FF629417}">
  <ds:schemaRefs>
    <ds:schemaRef ds:uri="http://schemas.microsoft.com/sharepoint/v3/contenttype/forms"/>
  </ds:schemaRefs>
</ds:datastoreItem>
</file>

<file path=customXml/itemProps2.xml><?xml version="1.0" encoding="utf-8"?>
<ds:datastoreItem xmlns:ds="http://schemas.openxmlformats.org/officeDocument/2006/customXml" ds:itemID="{6057E579-C8BC-420E-9FDA-AFF2A12005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1F88A4-7CB2-4D76-9C8F-92A1ABD7FB57}">
  <ds:schemaRefs>
    <ds:schemaRef ds:uri="http://www.w3.org/XML/1998/namespace"/>
    <ds:schemaRef ds:uri="http://purl.org/dc/elements/1.1/"/>
    <ds:schemaRef ds:uri="http://purl.org/dc/terms/"/>
    <ds:schemaRef ds:uri="d9557b21-3a07-4829-8c5e-3740791e0e98"/>
    <ds:schemaRef ds:uri="0d643e6b-beed-4993-859b-c9c3c7fee416"/>
    <ds:schemaRef ds:uri="http://schemas.microsoft.com/office/2006/documentManagement/types"/>
    <ds:schemaRef ds:uri="http://schemas.microsoft.com/office/2006/metadata/properties"/>
    <ds:schemaRef ds:uri="http://schemas.microsoft.com/office/infopath/2007/PartnerControls"/>
    <ds:schemaRef ds:uri="http://purl.org/dc/dcmityp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DHQP_ATSDR Combined</Template>
  <TotalTime>3165</TotalTime>
  <Words>2492</Words>
  <Application>Microsoft Office PowerPoint</Application>
  <PresentationFormat>Widescreen</PresentationFormat>
  <Paragraphs>147</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Myriad Web Pro</vt:lpstr>
      <vt:lpstr>Wingdings</vt:lpstr>
      <vt:lpstr>DHQP_ATSDR Combined</vt:lpstr>
      <vt:lpstr>PCI pour la maladie à virus Ebola ou la maladie à virus de Marburg :  EPI Partie 3 : Retraitement du matériel médical et de l’EPI </vt:lpstr>
      <vt:lpstr>Objectifs d’apprentissage</vt:lpstr>
      <vt:lpstr>Lesquelles de ces fournitures pourraient-elles être réutilisées en toute sécurité une fois nettoyées et désinfectées ? </vt:lpstr>
      <vt:lpstr>Lesquelles de ces fournitures pourraient-elles être réutilisées en toute sécurité une fois nettoyées et désinfectées ? (1)</vt:lpstr>
      <vt:lpstr>Retraitement du matériel médical et des EPI</vt:lpstr>
      <vt:lpstr>Définition : le retraitement</vt:lpstr>
      <vt:lpstr>Pourquoi le retraitement est-il important ?</vt:lpstr>
      <vt:lpstr>Quand procéder au retraitement ?</vt:lpstr>
      <vt:lpstr>Comment procéder au retraitement des EPI réutilisables ?</vt:lpstr>
      <vt:lpstr>Le retraitement dans le contexte d’Ebola ou de Marburg </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PPE for Ebola – Facility Considerations</dc:title>
  <dc:creator>Ponder, Marilyn (CDC/DDID/NCEZID/DHQP) (CTR)</dc:creator>
  <cp:lastModifiedBy>Aitor Balado</cp:lastModifiedBy>
  <cp:revision>25</cp:revision>
  <dcterms:created xsi:type="dcterms:W3CDTF">2022-11-21T14:44:40Z</dcterms:created>
  <dcterms:modified xsi:type="dcterms:W3CDTF">2026-07-31T15:34:11Z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0x010100C1F1D77B3D37B44DAC62FD0B407B00D1</vt:lpwstr>
  </property>
  <property fmtid="{D5CDD505-2E9C-101B-9397-08002B2CF9AE}" pid="5" name="MediaServiceImageTags">
    <vt:lpwstr/>
  </property>
  <property fmtid="{D5CDD505-2E9C-101B-9397-08002B2CF9AE}" pid="6" name="MSIP_Label_7b94a7b8-f06c-4dfe-bdcc-9b548fd58c31_ActionId">
    <vt:lpwstr>0dd12946-417e-4acb-9f3e-6a08fd752c64</vt:lpwstr>
  </property>
  <property fmtid="{D5CDD505-2E9C-101B-9397-08002B2CF9AE}" pid="7" name="MSIP_Label_7b94a7b8-f06c-4dfe-bdcc-9b548fd58c31_ContentBits">
    <vt:lpwstr>0</vt:lpwstr>
  </property>
  <property fmtid="{D5CDD505-2E9C-101B-9397-08002B2CF9AE}" pid="8" name="MSIP_Label_7b94a7b8-f06c-4dfe-bdcc-9b548fd58c31_Enabled">
    <vt:lpwstr>true</vt:lpwstr>
  </property>
  <property fmtid="{D5CDD505-2E9C-101B-9397-08002B2CF9AE}" pid="9" name="MSIP_Label_7b94a7b8-f06c-4dfe-bdcc-9b548fd58c31_Method">
    <vt:lpwstr>Privileged</vt:lpwstr>
  </property>
  <property fmtid="{D5CDD505-2E9C-101B-9397-08002B2CF9AE}" pid="10" name="MSIP_Label_7b94a7b8-f06c-4dfe-bdcc-9b548fd58c31_Name">
    <vt:lpwstr>7b94a7b8-f06c-4dfe-bdcc-9b548fd58c31</vt:lpwstr>
  </property>
  <property fmtid="{D5CDD505-2E9C-101B-9397-08002B2CF9AE}" pid="11" name="MSIP_Label_7b94a7b8-f06c-4dfe-bdcc-9b548fd58c31_SetDate">
    <vt:lpwstr>2022-11-21T14:56:32Z</vt:lpwstr>
  </property>
  <property fmtid="{D5CDD505-2E9C-101B-9397-08002B2CF9AE}" pid="12" name="MSIP_Label_7b94a7b8-f06c-4dfe-bdcc-9b548fd58c31_SiteId">
    <vt:lpwstr>9ce70869-60db-44fd-abe8-d2767077fc8f</vt:lpwstr>
  </property>
  <property fmtid="{D5CDD505-2E9C-101B-9397-08002B2CF9AE}" pid="13" name="Order">
    <vt:r8>185400</vt:r8>
  </property>
  <property fmtid="{D5CDD505-2E9C-101B-9397-08002B2CF9AE}" pid="14" name="TemplateUrl">
    <vt:lpwstr/>
  </property>
  <property fmtid="{D5CDD505-2E9C-101B-9397-08002B2CF9AE}" pid="15" name="TriggerFlowInfo">
    <vt:lpwstr/>
  </property>
  <property fmtid="{D5CDD505-2E9C-101B-9397-08002B2CF9AE}" pid="16" name="xd_ProgID">
    <vt:lpwstr/>
  </property>
  <property fmtid="{D5CDD505-2E9C-101B-9397-08002B2CF9AE}" pid="17" name="xd_Signature">
    <vt:bool>false</vt:bool>
  </property>
</Properties>
</file>