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261_0.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9"/>
  </p:notesMasterIdLst>
  <p:sldIdLst>
    <p:sldId id="301" r:id="rId5"/>
    <p:sldId id="325" r:id="rId6"/>
    <p:sldId id="608" r:id="rId7"/>
    <p:sldId id="609" r:id="rId8"/>
    <p:sldId id="610" r:id="rId9"/>
    <p:sldId id="611" r:id="rId10"/>
    <p:sldId id="612" r:id="rId11"/>
    <p:sldId id="613" r:id="rId12"/>
    <p:sldId id="614" r:id="rId13"/>
    <p:sldId id="615" r:id="rId14"/>
    <p:sldId id="619" r:id="rId15"/>
    <p:sldId id="617" r:id="rId16"/>
    <p:sldId id="618" r:id="rId17"/>
    <p:sldId id="321" r:id="rId18"/>
  </p:sldIdLst>
  <p:sldSz cx="12192000" cy="6858000"/>
  <p:notesSz cx="6858000" cy="9144000"/>
  <p:custDataLst>
    <p:tags r:id="rId20"/>
  </p:custDataLst>
  <p:defaultTextStyle>
    <a:defPPr>
      <a:defRPr lang="en-US"/>
    </a:defPPr>
    <a:lvl1pPr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Web Pro" panose="020B0503030403020204" pitchFamily="34" charset="0"/>
        <a:ea typeface="+mn-ea"/>
        <a:cs typeface="+mn-cs"/>
      </a:defRPr>
    </a:lvl5pPr>
    <a:lvl6pPr marL="2286000" algn="l" defTabSz="914400" rtl="0" eaLnBrk="1" latinLnBrk="0" hangingPunct="1">
      <a:defRPr kern="1200">
        <a:solidFill>
          <a:schemeClr val="tx1"/>
        </a:solidFill>
        <a:latin typeface="Myriad Web Pro" panose="020B0503030403020204" pitchFamily="34" charset="0"/>
        <a:ea typeface="+mn-ea"/>
        <a:cs typeface="+mn-cs"/>
      </a:defRPr>
    </a:lvl6pPr>
    <a:lvl7pPr marL="2743200" algn="l" defTabSz="914400" rtl="0" eaLnBrk="1" latinLnBrk="0" hangingPunct="1">
      <a:defRPr kern="1200">
        <a:solidFill>
          <a:schemeClr val="tx1"/>
        </a:solidFill>
        <a:latin typeface="Myriad Web Pro" panose="020B0503030403020204" pitchFamily="34" charset="0"/>
        <a:ea typeface="+mn-ea"/>
        <a:cs typeface="+mn-cs"/>
      </a:defRPr>
    </a:lvl7pPr>
    <a:lvl8pPr marL="3200400" algn="l" defTabSz="914400" rtl="0" eaLnBrk="1" latinLnBrk="0" hangingPunct="1">
      <a:defRPr kern="1200">
        <a:solidFill>
          <a:schemeClr val="tx1"/>
        </a:solidFill>
        <a:latin typeface="Myriad Web Pro" panose="020B0503030403020204" pitchFamily="34" charset="0"/>
        <a:ea typeface="+mn-ea"/>
        <a:cs typeface="+mn-cs"/>
      </a:defRPr>
    </a:lvl8pPr>
    <a:lvl9pPr marL="3657600" algn="l" defTabSz="914400" rtl="0" eaLnBrk="1" latinLnBrk="0" hangingPunct="1">
      <a:defRPr kern="1200">
        <a:solidFill>
          <a:schemeClr val="tx1"/>
        </a:solidFill>
        <a:latin typeface="Myriad Web Pro" panose="020B050303040302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5031C6-3A20-B974-00C4-8CBD8003F6AE}" name="CTourneur" initials="CT" userId="CTourneu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Lessa, Fernanda (CDC/DDID/NCEZID/DHQP)" initials="LF(" lastIdx="0" clrIdx="1"/>
  <p:cmAuthor id="1" name="Wilson, Katie (CDC/DDID/NCEZID/DHQP)" initials="KW" lastIdx="0" clrIdx="2"/>
  <p:cmAuthor id="2" name="AB" initials="A.B."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B091FF-6D7D-4B74-8CFA-1726E45E5A4D}" v="33" dt="2026-07-01T10:56:18.6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888" autoAdjust="0"/>
    <p:restoredTop sz="73367" autoAdjust="0"/>
  </p:normalViewPr>
  <p:slideViewPr>
    <p:cSldViewPr snapToGrid="0">
      <p:cViewPr varScale="1">
        <p:scale>
          <a:sx n="83" d="100"/>
          <a:sy n="83" d="100"/>
        </p:scale>
        <p:origin x="1218" y="78"/>
      </p:cViewPr>
      <p:guideLst/>
    </p:cSldViewPr>
  </p:slideViewPr>
  <p:outlineViewPr>
    <p:cViewPr>
      <p:scale>
        <a:sx n="33" d="100"/>
        <a:sy n="33" d="100"/>
      </p:scale>
      <p:origin x="0" y="-23044"/>
    </p:cViewPr>
  </p:outlin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ty hty" userId="75bf7606ac6bfdc8" providerId="LiveId" clId="{79167C53-50A3-48CF-96D9-4AA2F8C244DE}"/>
    <pc:docChg chg="modSld">
      <pc:chgData name="hty hty" userId="75bf7606ac6bfdc8" providerId="LiveId" clId="{79167C53-50A3-48CF-96D9-4AA2F8C244DE}" dt="2026-07-01T10:56:19.464" v="54" actId="20577"/>
      <pc:docMkLst>
        <pc:docMk/>
      </pc:docMkLst>
      <pc:sldChg chg="modSp mod modNotesTx">
        <pc:chgData name="hty hty" userId="75bf7606ac6bfdc8" providerId="LiveId" clId="{79167C53-50A3-48CF-96D9-4AA2F8C244DE}" dt="2026-07-01T10:42:09.485" v="2" actId="20577"/>
        <pc:sldMkLst>
          <pc:docMk/>
          <pc:sldMk cId="0" sldId="608"/>
        </pc:sldMkLst>
        <pc:spChg chg="mod">
          <ac:chgData name="hty hty" userId="75bf7606ac6bfdc8" providerId="LiveId" clId="{79167C53-50A3-48CF-96D9-4AA2F8C244DE}" dt="2026-07-01T10:42:00.148" v="1" actId="108"/>
          <ac:spMkLst>
            <pc:docMk/>
            <pc:sldMk cId="0" sldId="608"/>
            <ac:spMk id="7" creationId="{00000000-0000-0000-0000-000000000000}"/>
          </ac:spMkLst>
        </pc:spChg>
      </pc:sldChg>
      <pc:sldChg chg="modSp modNotesTx">
        <pc:chgData name="hty hty" userId="75bf7606ac6bfdc8" providerId="LiveId" clId="{79167C53-50A3-48CF-96D9-4AA2F8C244DE}" dt="2026-07-01T10:43:34.012" v="15" actId="20577"/>
        <pc:sldMkLst>
          <pc:docMk/>
          <pc:sldMk cId="0" sldId="609"/>
        </pc:sldMkLst>
        <pc:spChg chg="mod">
          <ac:chgData name="hty hty" userId="75bf7606ac6bfdc8" providerId="LiveId" clId="{79167C53-50A3-48CF-96D9-4AA2F8C244DE}" dt="2026-07-01T10:42:27.384" v="7" actId="108"/>
          <ac:spMkLst>
            <pc:docMk/>
            <pc:sldMk cId="0" sldId="609"/>
            <ac:spMk id="2" creationId="{00000000-0000-0000-0000-000000000000}"/>
          </ac:spMkLst>
        </pc:spChg>
      </pc:sldChg>
      <pc:sldChg chg="modSp modNotesTx">
        <pc:chgData name="hty hty" userId="75bf7606ac6bfdc8" providerId="LiveId" clId="{79167C53-50A3-48CF-96D9-4AA2F8C244DE}" dt="2026-07-01T10:44:06.578" v="23" actId="113"/>
        <pc:sldMkLst>
          <pc:docMk/>
          <pc:sldMk cId="0" sldId="611"/>
        </pc:sldMkLst>
        <pc:spChg chg="mod">
          <ac:chgData name="hty hty" userId="75bf7606ac6bfdc8" providerId="LiveId" clId="{79167C53-50A3-48CF-96D9-4AA2F8C244DE}" dt="2026-07-01T10:43:45.733" v="17" actId="20577"/>
          <ac:spMkLst>
            <pc:docMk/>
            <pc:sldMk cId="0" sldId="611"/>
            <ac:spMk id="3" creationId="{00000000-0000-0000-0000-000000000000}"/>
          </ac:spMkLst>
        </pc:spChg>
      </pc:sldChg>
      <pc:sldChg chg="modSp">
        <pc:chgData name="hty hty" userId="75bf7606ac6bfdc8" providerId="LiveId" clId="{79167C53-50A3-48CF-96D9-4AA2F8C244DE}" dt="2026-07-01T10:44:22.467" v="25" actId="108"/>
        <pc:sldMkLst>
          <pc:docMk/>
          <pc:sldMk cId="0" sldId="612"/>
        </pc:sldMkLst>
        <pc:spChg chg="mod">
          <ac:chgData name="hty hty" userId="75bf7606ac6bfdc8" providerId="LiveId" clId="{79167C53-50A3-48CF-96D9-4AA2F8C244DE}" dt="2026-07-01T10:44:22.467" v="25" actId="108"/>
          <ac:spMkLst>
            <pc:docMk/>
            <pc:sldMk cId="0" sldId="612"/>
            <ac:spMk id="12" creationId="{00000000-0000-0000-0000-000000000000}"/>
          </ac:spMkLst>
        </pc:spChg>
      </pc:sldChg>
      <pc:sldChg chg="modSp modNotesTx">
        <pc:chgData name="hty hty" userId="75bf7606ac6bfdc8" providerId="LiveId" clId="{79167C53-50A3-48CF-96D9-4AA2F8C244DE}" dt="2026-07-01T10:55:48.329" v="39" actId="20577"/>
        <pc:sldMkLst>
          <pc:docMk/>
          <pc:sldMk cId="0" sldId="617"/>
        </pc:sldMkLst>
        <pc:spChg chg="mod">
          <ac:chgData name="hty hty" userId="75bf7606ac6bfdc8" providerId="LiveId" clId="{79167C53-50A3-48CF-96D9-4AA2F8C244DE}" dt="2026-07-01T10:55:33.843" v="29" actId="108"/>
          <ac:spMkLst>
            <pc:docMk/>
            <pc:sldMk cId="0" sldId="617"/>
            <ac:spMk id="7" creationId="{00000000-0000-0000-0000-000000000000}"/>
          </ac:spMkLst>
        </pc:spChg>
      </pc:sldChg>
      <pc:sldChg chg="modSp mod modNotesTx">
        <pc:chgData name="hty hty" userId="75bf7606ac6bfdc8" providerId="LiveId" clId="{79167C53-50A3-48CF-96D9-4AA2F8C244DE}" dt="2026-07-01T10:56:19.464" v="54" actId="20577"/>
        <pc:sldMkLst>
          <pc:docMk/>
          <pc:sldMk cId="0" sldId="618"/>
        </pc:sldMkLst>
        <pc:spChg chg="mod">
          <ac:chgData name="hty hty" userId="75bf7606ac6bfdc8" providerId="LiveId" clId="{79167C53-50A3-48CF-96D9-4AA2F8C244DE}" dt="2026-07-01T10:56:01.908" v="43" actId="20577"/>
          <ac:spMkLst>
            <pc:docMk/>
            <pc:sldMk cId="0" sldId="618"/>
            <ac:spMk id="2" creationId="{00000000-0000-0000-0000-000000000000}"/>
          </ac:spMkLst>
        </pc:spChg>
      </pc:sldChg>
      <pc:sldChg chg="modNotesTx">
        <pc:chgData name="hty hty" userId="75bf7606ac6bfdc8" providerId="LiveId" clId="{79167C53-50A3-48CF-96D9-4AA2F8C244DE}" dt="2026-07-01T10:55:18.736" v="26" actId="20577"/>
        <pc:sldMkLst>
          <pc:docMk/>
          <pc:sldMk cId="0" sldId="619"/>
        </pc:sldMkLst>
      </pc:sldChg>
    </pc:docChg>
  </pc:docChgLst>
</pc:chgInfo>
</file>

<file path=ppt/comments/modernComment_261_0.xml><?xml version="1.0" encoding="utf-8"?>
<p188:cmLst xmlns:a="http://schemas.openxmlformats.org/drawingml/2006/main" xmlns:r="http://schemas.openxmlformats.org/officeDocument/2006/relationships" xmlns:p188="http://schemas.microsoft.com/office/powerpoint/2018/8/main">
  <p188:cm id="{D1B72C98-B9CC-4D3A-ACF0-18C6A4FB0BE4}" authorId="{CB5031C6-3A20-B974-00C4-8CBD8003F6AE}" created="2026-07-01T10:56:31.521">
    <pc:sldMkLst xmlns:pc="http://schemas.microsoft.com/office/powerpoint/2013/main/command">
      <pc:docMk/>
      <pc:sldMk cId="0" sldId="609"/>
    </pc:sldMkLst>
    <p188:txBody>
      <a:bodyPr/>
      <a:lstStyle/>
      <a:p>
        <a:r>
          <a:rPr lang="fr-FR"/>
          <a:t>Typo corrected (‘t’ was missing)</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08D9AC-ABEF-40EB-AD06-F56A53094C60}"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0AEA72-1DAB-4A61-9705-7CACFD21EBFC}"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1"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Public visé :</a:t>
            </a:r>
            <a:r>
              <a:rPr lang="fr-FR" sz="1200" b="0"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cette présentation porte sur ce que le </a:t>
            </a:r>
            <a:r>
              <a:rPr lang="fr-FR" sz="1200" b="1"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personnel de gestion des établissements </a:t>
            </a:r>
            <a:r>
              <a:rPr lang="fr-FR" sz="1200" b="0"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doit savoir pour empêcher Ebola ou Marburg d’entrer dans les établissements de santé. Consultez &lt;Voir la diapositive 1 sur la gestion des installations – Préparer une zone de dépistage dans votre établissement&gt; [lien] pour plus de détails sur ce que les professionnels de la santé doivent savoir pour faciliter le processus d’identification des cas suspects </a:t>
            </a:r>
            <a:r>
              <a:rPr lang="fr-FR" i="1" dirty="0">
                <a:solidFill>
                  <a:srgbClr val="000000"/>
                </a:solidFill>
                <a:effectLst/>
                <a:uFill>
                  <a:solidFill>
                    <a:prstClr val="black">
                      <a:alpha val="0"/>
                    </a:prstClr>
                  </a:solidFill>
                </a:uFill>
                <a:cs typeface="Calibri" panose="020F0502020204030204"/>
                <a:sym typeface="+mn-ea"/>
              </a:rPr>
              <a:t>d’Ebola ou de Marburg</a:t>
            </a:r>
            <a:r>
              <a:rPr lang="fr-FR" sz="1200" b="0"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Veuillez noter que les thèmes portant sur la prévention et le contrôle des infections (PCI) pour Ebola ou Marburg sont présentés de manière séquentielle, étant entendu que les participants progresseront tout au long de la série. Cependant, vous pouvez mélanger et combiner des contenus pour répondre aux besoins des participants, et vous devrez peut-être ajuster l’exemple de script ci-dessous en conséquence.</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i="1"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fr-FR" sz="1200" b="1"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Durée estimée avec la participation du public</a:t>
            </a:r>
            <a:r>
              <a:rPr lang="fr-FR" sz="1200" b="0"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 25 minutes</a:t>
            </a:r>
          </a:p>
          <a:p>
            <a:endParaRPr lang="en-US" sz="1200" kern="1200">
              <a:solidFill>
                <a:schemeClr val="tx1"/>
              </a:solidFill>
              <a:effectLst/>
              <a:latin typeface="+mn-lt"/>
              <a:ea typeface="+mn-ea"/>
              <a:cs typeface="+mn-cs"/>
            </a:endParaRPr>
          </a:p>
          <a:p>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r>
              <a:rPr lang="fr-FR" sz="1200" b="0"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1"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Bienvenue ! Aujourd’hui, nous allons continuer à parler des stratégies clés visant à assurer votre propre protection, ainsi que celle de vos collègues, de vos amis et votre famille contre Ebola ou Marburg. La stratégie clé dont nous traiterons aujourd’hui concerne l’isolement et les modalités de préparation des zones d’isolement pour des visiteurs d’établissements de santé susceptibles d’être atteints </a:t>
            </a:r>
            <a:r>
              <a:rPr lang="fr-FR" dirty="0">
                <a:solidFill>
                  <a:srgbClr val="000000"/>
                </a:solidFill>
                <a:effectLst/>
                <a:uFill>
                  <a:solidFill>
                    <a:prstClr val="black">
                      <a:alpha val="0"/>
                    </a:prstClr>
                  </a:solidFill>
                </a:uFill>
                <a:cs typeface="Calibri" panose="020F0502020204030204"/>
                <a:sym typeface="+mn-ea"/>
              </a:rPr>
              <a:t>d’Ebola ou de Marburg</a:t>
            </a: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t>
            </a:r>
            <a:endParaRPr lang="en-US" sz="1200" kern="1200">
              <a:solidFill>
                <a:schemeClr val="tx1"/>
              </a:solidFill>
              <a:effectLst/>
              <a:latin typeface="+mn-lt"/>
              <a:ea typeface="+mn-ea"/>
              <a:cs typeface="+mn-cs"/>
            </a:endParaRPr>
          </a:p>
          <a:p>
            <a:pPr>
              <a:spcBef>
                <a:spcPct val="0"/>
              </a:spcBef>
            </a:pPr>
            <a:endParaRPr lang="en-US" altLang="en-US"/>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Myriad Web Pro" panose="020B0503030403020204" pitchFamily="34" charset="0"/>
              </a:defRPr>
            </a:lvl1pPr>
            <a:lvl2pPr marL="742950" indent="-285750">
              <a:defRPr>
                <a:solidFill>
                  <a:schemeClr val="tx1"/>
                </a:solidFill>
                <a:latin typeface="Myriad Web Pro" panose="020B0503030403020204" pitchFamily="34" charset="0"/>
              </a:defRPr>
            </a:lvl2pPr>
            <a:lvl3pPr marL="1143000" indent="-228600">
              <a:defRPr>
                <a:solidFill>
                  <a:schemeClr val="tx1"/>
                </a:solidFill>
                <a:latin typeface="Myriad Web Pro" panose="020B0503030403020204" pitchFamily="34" charset="0"/>
              </a:defRPr>
            </a:lvl3pPr>
            <a:lvl4pPr marL="1600200" indent="-228600">
              <a:defRPr>
                <a:solidFill>
                  <a:schemeClr val="tx1"/>
                </a:solidFill>
                <a:latin typeface="Myriad Web Pro" panose="020B0503030403020204" pitchFamily="34" charset="0"/>
              </a:defRPr>
            </a:lvl4pPr>
            <a:lvl5pPr marL="2057400" indent="-228600">
              <a:defRPr>
                <a:solidFill>
                  <a:schemeClr val="tx1"/>
                </a:solidFill>
                <a:latin typeface="Myriad Web Pro" panose="020B0503030403020204" pitchFamily="34" charset="0"/>
              </a:defRPr>
            </a:lvl5pPr>
            <a:lvl6pPr marL="2514600" indent="-228600" fontAlgn="base">
              <a:spcBef>
                <a:spcPct val="0"/>
              </a:spcBef>
              <a:spcAft>
                <a:spcPct val="0"/>
              </a:spcAft>
              <a:defRPr>
                <a:solidFill>
                  <a:schemeClr val="tx1"/>
                </a:solidFill>
                <a:latin typeface="Myriad Web Pro" panose="020B0503030403020204" pitchFamily="34" charset="0"/>
              </a:defRPr>
            </a:lvl6pPr>
            <a:lvl7pPr marL="2971800" indent="-228600" fontAlgn="base">
              <a:spcBef>
                <a:spcPct val="0"/>
              </a:spcBef>
              <a:spcAft>
                <a:spcPct val="0"/>
              </a:spcAft>
              <a:defRPr>
                <a:solidFill>
                  <a:schemeClr val="tx1"/>
                </a:solidFill>
                <a:latin typeface="Myriad Web Pro" panose="020B0503030403020204" pitchFamily="34" charset="0"/>
              </a:defRPr>
            </a:lvl7pPr>
            <a:lvl8pPr marL="3429000" indent="-228600" fontAlgn="base">
              <a:spcBef>
                <a:spcPct val="0"/>
              </a:spcBef>
              <a:spcAft>
                <a:spcPct val="0"/>
              </a:spcAft>
              <a:defRPr>
                <a:solidFill>
                  <a:schemeClr val="tx1"/>
                </a:solidFill>
                <a:latin typeface="Myriad Web Pro" panose="020B0503030403020204" pitchFamily="34" charset="0"/>
              </a:defRPr>
            </a:lvl8pPr>
            <a:lvl9pPr marL="3886200" indent="-228600" fontAlgn="base">
              <a:spcBef>
                <a:spcPct val="0"/>
              </a:spcBef>
              <a:spcAft>
                <a:spcPct val="0"/>
              </a:spcAft>
              <a:defRPr>
                <a:solidFill>
                  <a:schemeClr val="tx1"/>
                </a:solidFill>
                <a:latin typeface="Myriad Web Pro" panose="020B0503030403020204" pitchFamily="34" charset="0"/>
              </a:defRPr>
            </a:lvl9pPr>
          </a:lstStyle>
          <a:p>
            <a:pPr fontAlgn="base">
              <a:spcBef>
                <a:spcPct val="0"/>
              </a:spcBef>
              <a:spcAft>
                <a:spcPct val="0"/>
              </a:spcAft>
            </a:pPr>
            <a:fld id="{6F084AA2-EDF3-41B6-9BD5-4D1331E35CE7}" type="slidenum">
              <a:rPr lang="en-US" altLang="en-US">
                <a:latin typeface="Calibri" panose="020F0502020204030204" pitchFamily="34" charset="0"/>
              </a:r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indent="0">
              <a:buFont typeface="Arial" panose="020B0604020202020204" pitchFamily="34" charset="0"/>
              <a:buNone/>
            </a:pPr>
            <a:r>
              <a:rPr lang="fr-FR" sz="1500" b="0"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5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FR" sz="15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Dans l’idéal, la zone d’isolement comportera un espace distinct pour le port et le retrait de l’EPI. </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FR" sz="1600" kern="1200">
              <a:effectLst/>
              <a:latin typeface="+mn-lt"/>
              <a:cs typeface="Calibri" panose="020F0502020204030204"/>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FR" sz="15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La zone de port de l’EPI doit comporter une station d’hygiène des mains un stock d’EPI propre.</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FR" sz="1600" kern="1200">
              <a:effectLst/>
              <a:latin typeface="+mn-lt"/>
              <a:cs typeface="Calibri" panose="020F0502020204030204"/>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lang="fr-FR" sz="15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La zone de retrait de l’EPI doit disposer de ces fournitures pour permettre un retrait de l’EPI en toute sécurité :</a:t>
            </a:r>
          </a:p>
          <a:p>
            <a:pPr marL="0" lvl="0" indent="0">
              <a:buFont typeface="Wingdings" panose="05000000000000000000" pitchFamily="2" charset="2"/>
              <a:buNone/>
            </a:pPr>
            <a:r>
              <a:rPr lang="fr-FR" sz="15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Un seau de solution chlorée de forte concentration (0,5 %) </a:t>
            </a:r>
          </a:p>
          <a:p>
            <a:pPr marL="0" lvl="0" indent="0">
              <a:buFont typeface="Wingdings" panose="05000000000000000000" pitchFamily="2" charset="2"/>
              <a:buNone/>
            </a:pPr>
            <a:r>
              <a:rPr lang="fr-FR" sz="15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Un seau de solution chlorée de concentration légère (0,05 %)</a:t>
            </a:r>
            <a:endParaRPr lang="en-US" altLang="fr-FR" sz="1600" b="1" i="1">
              <a:solidFill>
                <a:schemeClr val="tx1"/>
              </a:solidFill>
              <a:latin typeface="Calibri" panose="020F0502020204030204"/>
              <a:cs typeface="Calibri" panose="020F0502020204030204"/>
            </a:endParaRPr>
          </a:p>
          <a:p>
            <a:pPr marL="0" lvl="0" indent="0">
              <a:buFont typeface="Wingdings" panose="05000000000000000000" pitchFamily="2" charset="2"/>
              <a:buNone/>
            </a:pPr>
            <a:r>
              <a:rPr lang="fr-FR" sz="15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Un contenant avec couvercle pour les déchets présentant un risque biologique, notamment l’EPI à usage unique et autres déchets infectieux</a:t>
            </a:r>
          </a:p>
          <a:p>
            <a:pPr marL="0" lvl="0" indent="0">
              <a:buFont typeface="Wingdings" panose="05000000000000000000" pitchFamily="2" charset="2"/>
              <a:buNone/>
            </a:pPr>
            <a:r>
              <a:rPr lang="fr-FR" sz="15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Un contenant pour l’EPI réutilisable qui fera l’objet d’un retraitement</a:t>
            </a:r>
          </a:p>
          <a:p>
            <a:pPr marL="0" marR="0" lvl="0" indent="0" algn="l" defTabSz="914400" rtl="0" eaLnBrk="1" fontAlgn="auto" latinLnBrk="0" hangingPunct="1">
              <a:lnSpc>
                <a:spcPct val="100000"/>
              </a:lnSpc>
              <a:spcBef>
                <a:spcPct val="0"/>
              </a:spcBef>
              <a:spcAft>
                <a:spcPct val="0"/>
              </a:spcAft>
              <a:buClrTx/>
              <a:buSzTx/>
              <a:buFont typeface="Wingdings" panose="05000000000000000000" pitchFamily="2" charset="2"/>
              <a:buNone/>
              <a:defRPr/>
            </a:pPr>
            <a:r>
              <a:rPr lang="fr-FR" sz="15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Matériel pour l’hygiène des mains </a:t>
            </a:r>
            <a:endParaRPr lang="en-US" altLang="fr-FR" sz="1600">
              <a:solidFill>
                <a:schemeClr val="tx1"/>
              </a:solidFill>
              <a:latin typeface="Calibri" panose="020F0502020204030204"/>
              <a:cs typeface="Calibri" panose="020F0502020204030204"/>
            </a:endParaRPr>
          </a:p>
          <a:p>
            <a:pPr marL="0" lvl="0" indent="0">
              <a:buFont typeface="Wingdings" panose="05000000000000000000" pitchFamily="2" charset="2"/>
              <a:buNone/>
            </a:pPr>
            <a:r>
              <a:rPr lang="fr-FR" sz="15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Nous discuterons davantage dans une autre session des modalités de nettoyage et de désinfection de l’EPI afin qu’il puisse être réutilisé. Si vous souhaitez passer en revue le port et le retrait de l’EPI, vous pouvez consulter les diapositives de la session portant sur ce sujet.</a:t>
            </a:r>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Revenons à notre exemple de la dernière session sur ce à quoi pourrait ressembler la configuration de l’établissement. Souvenez-vous que, tout comme la zone de dépistage, votre zone d’isolement pourrait être différente de celle de cet établissement, parce qu’elle sera adaptée à la conception de votre établissement et aux ressources disponibles. Ce n’est qu’un exemple.</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pPr marL="0" indent="0">
              <a:buFontTx/>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Remarque [à nouveau] : toute personne suspectée d’être atteinte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après le dépistage est directement envoyée à la zone d’isolement. </a:t>
            </a:r>
          </a:p>
          <a:p>
            <a:pPr marL="0" indent="0">
              <a:buFontTx/>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Remarquez également que la zone d’isolement a des entrées et des sorties séparées pour les patients et le personnel, ce qui ne permet de parcourir  cet espace que dans un seul sens.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Il convient également de noter qu’il existe un espace réservé aux professionnels de la santé pour le port de l’EPI et un espace séparé pour leur permettre de le retirer. Le positionnement de ces zones encourage également la circulation unidirectionnelle. Veillez à ce que l’EPI propre soit tenu à l’écart de l’EPI utilisé.</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Il convient de noter que la zone de port de l’EPI dispose d’une station d’hygiène des mains et d’un stock d’EPI propre. La zone de retrait contient le matériel nécessaire pour un retrait en toute sécurité de l’EPI souillé, notamment des solutions chlorées, un bain de pieds, un contenant avec couvercle pour déchets incinérables et un contenant pour les EPI réutilisables.</a:t>
            </a:r>
          </a:p>
          <a:p>
            <a:pPr marL="0" indent="0">
              <a:buFontTx/>
              <a:buNone/>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Il convient de noter que la zone d’isolement prévoit un espacement approprié entre les lits et que chaque patient aura sa propre option de toilettes (en l’occurrence, un seau de chaise d’aisance). La salle dispose également de stations de chlore.</a:t>
            </a:r>
            <a:endParaRPr lang="en-US" b="1" i="1" dirty="0"/>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Réflexion</a:t>
            </a: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Encourage les participants à appliquer, analyser et/ou évaluer leurs acquis d’apprentissage, les aidant ainsi à approfondir leur compréhension du sujet et vous permettant aussi de vérifier leur compréhension de ce qu’ils ont appris.</a:t>
            </a:r>
          </a:p>
          <a:p>
            <a:endParaRPr lang="en-US" i="1" dirty="0"/>
          </a:p>
          <a:p>
            <a:r>
              <a:rPr lang="fr-FR" sz="1200" b="1"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Personnalisation</a:t>
            </a: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 Aide les participants à se demander comment ce qu’ils ont appris s’applique à leurs situations en particulier. Lier l’apprentissage aux expériences personnelles aide les apprenants à mieux comprendre et mémoriser les idées enseignées.</a:t>
            </a:r>
          </a:p>
          <a:p>
            <a:endParaRPr lang="en-US" i="1" dirty="0"/>
          </a:p>
          <a:p>
            <a:r>
              <a:rPr lang="fr-FR" sz="1200" b="1"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 :</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Maintenant que vous savez comment mettre en place une zone d’isolement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dans un établissement de santé, réfléchissons à la manière dont cela pourrait fonctionner spécifiquement dans le vôtre.</a:t>
            </a:r>
          </a:p>
          <a:p>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 vous avez déjà dû isoler des personnes dans votre établissement, quelles sont les similitudes ou les différences entre la configuration de la zone d’isolement pour Ebola ou Marburg et celle des autres zones d’isolement que votre établissement a mises en place par le passé (par exemple, celle de la COVID-19)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[Donnez aux participants quelques minutes pour en discuter en petits groupes ou tous ensemble.]</a:t>
            </a:r>
          </a:p>
          <a:p>
            <a:pPr marL="0" marR="0" lvl="0" indent="0" algn="l" defTabSz="914400" rtl="0" eaLnBrk="1" fontAlgn="auto" latinLnBrk="0" hangingPunct="1">
              <a:lnSpc>
                <a:spcPct val="100000"/>
              </a:lnSpc>
              <a:spcBef>
                <a:spcPct val="0"/>
              </a:spcBef>
              <a:spcAft>
                <a:spcPct val="0"/>
              </a:spcAft>
              <a:buClrTx/>
              <a:buSzTx/>
              <a:buFontTx/>
              <a:buNone/>
              <a:defRPr/>
            </a:pPr>
            <a:endParaRPr lang="en-US" sz="1200" dirty="0"/>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Quelles difficultés votre établissement a-t-il rencontrées par le passé avec la création des zones d’isolement ? Si vous n’avez jamais vécu cette expérience auparavant, quelles difficultés imaginez-vous que votre établissement pourrait rencontrer ?</a:t>
            </a:r>
          </a:p>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[Citez les difficultés au fur et à mesure que les participants les mentionnent. Ensuite, demandez au groupe de proposer des moyens de surmonter ces difficultés. Les réponses pourront varier. Vous pouvez également faire des propositions qui vous semblent pertinentes. La durée recommandée pour cette discussion est de 7 à 10 minutes. Vous pouvez choisir de raccourcir cette conversation en raison des contraintes de temps ou de la prolonger si le temps le permet.]</a:t>
            </a: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Pour conclure la session d’aujourd’hui, passons en revue quelques points clés.  D’abord, </a:t>
            </a:r>
            <a:r>
              <a:rPr lang="fr-FR" sz="1200" b="0" i="0" u="none" strike="noStrike" cap="none" baseline="0" dirty="0">
                <a:solidFill>
                  <a:srgbClr val="2F5597"/>
                </a:solidFill>
                <a:effectLst/>
                <a:uFill>
                  <a:solidFill>
                    <a:prstClr val="black">
                      <a:alpha val="0"/>
                    </a:prstClr>
                  </a:solidFill>
                </a:uFill>
                <a:latin typeface="Calibri" panose="020F0502020204030204"/>
                <a:ea typeface="Calibri" panose="020F0502020204030204"/>
                <a:cs typeface="Calibri" panose="020F0502020204030204"/>
              </a:rPr>
              <a:t>l’</a:t>
            </a:r>
            <a:r>
              <a:rPr lang="fr-FR" sz="1200" b="1" i="0" u="none" strike="noStrike" cap="none" baseline="0" dirty="0">
                <a:solidFill>
                  <a:srgbClr val="2F5597"/>
                </a:solidFill>
                <a:effectLst/>
                <a:uFill>
                  <a:solidFill>
                    <a:prstClr val="black">
                      <a:alpha val="0"/>
                    </a:prstClr>
                  </a:solidFill>
                </a:uFill>
                <a:latin typeface="Calibri" panose="020F0502020204030204"/>
                <a:ea typeface="Calibri" panose="020F0502020204030204"/>
                <a:cs typeface="Calibri" panose="020F0502020204030204"/>
              </a:rPr>
              <a:t>isolement</a:t>
            </a:r>
            <a:r>
              <a:rPr lang="fr-FR" sz="1200" b="1" i="0" u="sng" strike="noStrike" cap="none" baseline="0" dirty="0">
                <a:solidFill>
                  <a:srgbClr val="93C572"/>
                </a:solidFill>
                <a:effectLst/>
                <a:uFill>
                  <a:solidFill>
                    <a:srgbClr val="93C572"/>
                  </a:solidFill>
                </a:uFill>
                <a:latin typeface="Calibri" panose="020F0502020204030204"/>
                <a:ea typeface="Calibri" panose="020F0502020204030204"/>
                <a:cs typeface="Calibri" panose="020F0502020204030204"/>
              </a:rPr>
              <a:t>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empêche les personnes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propager la maladie à d’autres personnes. </a:t>
            </a:r>
            <a:r>
              <a:rPr lang="fr-FR" sz="1200" b="1" i="0" u="none" strike="noStrike" cap="none" baseline="0" dirty="0">
                <a:solidFill>
                  <a:srgbClr val="2F5597"/>
                </a:solidFill>
                <a:effectLst/>
                <a:uFill>
                  <a:solidFill>
                    <a:prstClr val="black">
                      <a:alpha val="0"/>
                    </a:prstClr>
                  </a:solidFill>
                </a:uFill>
                <a:latin typeface="Calibri" panose="020F0502020204030204"/>
                <a:ea typeface="Calibri" panose="020F0502020204030204"/>
                <a:cs typeface="Calibri" panose="020F0502020204030204"/>
              </a:rPr>
              <a:t>Il vous protège, vous, vos collègues, vos patients et votre communauté</a:t>
            </a:r>
            <a:r>
              <a:rPr lang="fr-FR" sz="1200" b="0" i="0" u="none" strike="noStrike" cap="none" baseline="0" dirty="0">
                <a:solidFill>
                  <a:srgbClr val="2F5597"/>
                </a:solidFill>
                <a:effectLst/>
                <a:uFill>
                  <a:solidFill>
                    <a:prstClr val="black">
                      <a:alpha val="0"/>
                    </a:prstClr>
                  </a:solidFill>
                </a:uFill>
                <a:latin typeface="Calibri" panose="020F0502020204030204"/>
                <a:ea typeface="Calibri" panose="020F0502020204030204"/>
                <a:cs typeface="Calibri" panose="020F0502020204030204"/>
              </a:rPr>
              <a:t>. L’isolement est l’une des mesures les plus importantes que vous puissiez prendre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dans votre établissement de santé pour assurer votre propre protection et celle de votre communauté contre Ebola ou Marburg.</a:t>
            </a:r>
            <a:endParaRPr lang="en-US" sz="1200" dirty="0">
              <a:solidFill>
                <a:srgbClr val="000000"/>
              </a:solidFill>
              <a:latin typeface="Calibri" panose="020F0502020204030204"/>
              <a:cs typeface="Calibri" panose="020F0502020204030204"/>
            </a:endParaRPr>
          </a:p>
          <a:p>
            <a:endParaRPr lang="en-US" sz="1200" dirty="0">
              <a:solidFill>
                <a:srgbClr val="000000"/>
              </a:solidFill>
              <a:latin typeface="Calibri" panose="020F0502020204030204"/>
              <a:cs typeface="Calibri" panose="020F0502020204030204"/>
            </a:endParaRPr>
          </a:p>
          <a:p>
            <a:r>
              <a:rPr lang="fr-FR" sz="1200" b="1" i="0" u="none" strike="noStrike" cap="none" baseline="0" dirty="0">
                <a:solidFill>
                  <a:srgbClr val="2F5597"/>
                </a:solidFill>
                <a:effectLst/>
                <a:uFill>
                  <a:solidFill>
                    <a:prstClr val="black">
                      <a:alpha val="0"/>
                    </a:prstClr>
                  </a:solidFill>
                </a:uFill>
                <a:latin typeface="Calibri" panose="020F0502020204030204"/>
                <a:ea typeface="Calibri" panose="020F0502020204030204"/>
                <a:cs typeface="Calibri" panose="020F0502020204030204"/>
              </a:rPr>
              <a:t>Chaque établissement doit disposer d’une zone d’isolement séparée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pour les patients suspectés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jusqu’à ce qu’ils puissent être transférés dans un établissement désigné pour des examens et des soins.</a:t>
            </a:r>
            <a:endParaRPr lang="en-US" sz="1200" b="1" dirty="0">
              <a:solidFill>
                <a:srgbClr val="000000"/>
              </a:solidFill>
              <a:latin typeface="Calibri" panose="020F0502020204030204"/>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lvl="0"/>
            <a:r>
              <a:rPr lang="fr-FR" sz="1200" b="0"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lvl="0"/>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Aujourd’hui, nous avons deux objectifs d’apprentissage. À l’issue de cette session, vous devrez être en mesure d’expliquer pourquoi l’isolement de personnes suspectées d’être atteintes </a:t>
            </a:r>
            <a:r>
              <a:rPr lang="fr-FR" dirty="0">
                <a:solidFill>
                  <a:srgbClr val="000000"/>
                </a:solidFill>
                <a:effectLst/>
                <a:uFill>
                  <a:solidFill>
                    <a:prstClr val="black">
                      <a:alpha val="0"/>
                    </a:prstClr>
                  </a:solidFill>
                </a:uFill>
                <a:cs typeface="Calibri" panose="020F0502020204030204"/>
                <a:sym typeface="+mn-ea"/>
              </a:rPr>
              <a:t>d’Ebola ou de Marburg</a:t>
            </a: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est important et de décrire au moins 3 meilleures pratiques de mise en place d’une zone d’isolement à court terme pour des patients suspectés </a:t>
            </a:r>
            <a:r>
              <a:rPr lang="fr-FR" dirty="0">
                <a:solidFill>
                  <a:srgbClr val="000000"/>
                </a:solidFill>
                <a:effectLst/>
                <a:uFill>
                  <a:solidFill>
                    <a:prstClr val="black">
                      <a:alpha val="0"/>
                    </a:prstClr>
                  </a:solidFill>
                </a:uFill>
                <a:cs typeface="Calibri" panose="020F0502020204030204"/>
                <a:sym typeface="+mn-ea"/>
              </a:rPr>
              <a:t>d’Ebola ou de Marburg</a:t>
            </a: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t>
            </a:r>
            <a:endParaRPr lang="en-US"/>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Activation des connaissances acquises.</a:t>
            </a:r>
            <a:endParaRPr lang="en-US" i="1" baseline="0" dirty="0"/>
          </a:p>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L’un des principaux avantages de travailler avec des apprenants adultes est qu’ils ont sans doute déjà des connaissances ou une expérience en rapport avec le sujet que vous enseignez. Profitez-en comme une opportunité de permettre aux apprenants de faire part de ce qu’ils savent déjà afin d’évoquer des idées proches qu’ils doivent apprendre.</a:t>
            </a:r>
          </a:p>
          <a:p>
            <a:endParaRPr lang="en-US" baseline="0" dirty="0"/>
          </a:p>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Commençons par une question. Pourquoi est-il important, dans un établissement de santé, de séparer les personnes suspectées d’être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des autres patients ?</a:t>
            </a:r>
          </a:p>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[Donnez aux participants 2 minutes pour discuter tous ensemble ou en petits groupes. Si le sujet ne ressort pas de la discussion, ajoutez ce qui suit.]</a:t>
            </a: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[Sur la base des réponses des participants pour la dernière diapositive, vous pourriez souhaiter adapter ce script.]</a:t>
            </a:r>
          </a:p>
          <a:p>
            <a:endParaRPr lang="en-US" i="1" dirty="0"/>
          </a:p>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Comme nous l’avons indiqué lors de la discussion sur le dépistage dans le contexte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si une personne atteinte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non diagnostiquée devait être admise dans un établissement de santé, elle pourrait propager le virus aux patients à proximité et au personnel qui les soigne. L’identification précoce et la séparation des patients suspectés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empêchent l’introduction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non reconnue dans l’établissement de santé, ce qui permet d’assurer votre propre protection ainsi que celle de vos collègues et des patients dans votre établissement. En préservant votre propre santé, vous évitez également la propagation de la maladie à votre famille et à vos amis. Ainsi, </a:t>
            </a:r>
            <a:r>
              <a:rPr lang="fr-FR" sz="12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 maintien à l’écart des patients atteints </a:t>
            </a:r>
            <a:r>
              <a:rPr lang="fr-FR" sz="1200" b="1"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dans un établissement de santé vous protège, vous, vos collègues, vos patients et votre communauté.</a:t>
            </a: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Lors de la dernière session, nous avons traité de la mise en place d’une zone de dépistage pour l’identification des personnes potentiellement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avant leur entrée dans l’établissement de santé. Au cours de cette session, nous traiterons de la mise en place d’une zone d’isolement. Il s’agit d’un endroit où les personnes identifiées comme étant potentiellement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peuvent attendre, à l’écart des autres, des soins temporaires, puis le transport vers un établissement dédié au traitement des personnes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t>
            </a:r>
          </a:p>
          <a:p>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FR" sz="1200" b="0"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D’abord, expliquons plus en détail ce qu’est l’isolement. Nous verrons ensuite les modalités de mise en place d’une zone d’isolement.</a:t>
            </a:r>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 :</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 à l’issue du processus de dépistage, une personne est identifiée comme potentiellement atteinte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elle doit immédiatement être séparée des autres patients et du personnel de santé. Cette séparation est appelée isolement. </a:t>
            </a:r>
            <a:r>
              <a:rPr lang="fr-FR" sz="12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L’isolement empêche la personne de propager </a:t>
            </a:r>
            <a:r>
              <a:rPr lang="fr-FR" sz="1200" b="1" i="0" u="none" strike="noStrike" cap="none" baseline="0" dirty="0">
                <a:solidFill>
                  <a:srgbClr val="000000"/>
                </a:solidFill>
                <a:effectLst/>
                <a:uFill>
                  <a:solidFill>
                    <a:prstClr val="black">
                      <a:alpha val="0"/>
                    </a:prstClr>
                  </a:solidFill>
                </a:uFill>
                <a:latin typeface="+mn-lt"/>
                <a:ea typeface="+mn-ea"/>
                <a:cs typeface="Calibri"/>
              </a:rPr>
              <a:t>Ebola ou Marburg </a:t>
            </a:r>
            <a:r>
              <a:rPr lang="fr-FR" sz="12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aux personnes qui l’entourent, y compris vous, d’autres professionnels de la santé ou des patients.</a:t>
            </a:r>
            <a:endParaRPr lang="en-US" dirty="0"/>
          </a:p>
          <a:p>
            <a:pPr marL="228600" indent="-228600">
              <a:buAutoNum type="arabicParenR"/>
            </a:pPr>
            <a:endParaRPr lang="en-US" dirty="0"/>
          </a:p>
          <a:p>
            <a:pPr marL="0" marR="0" lvl="0" indent="0" algn="l" defTabSz="914400" rtl="0" eaLnBrk="1" fontAlgn="auto" latinLnBrk="0" hangingPunct="1">
              <a:lnSpc>
                <a:spcPct val="100000"/>
              </a:lnSpc>
              <a:spcBef>
                <a:spcPct val="0"/>
              </a:spcBef>
              <a:spcAft>
                <a:spcPct val="0"/>
              </a:spcAft>
              <a:buClrTx/>
              <a:buSzTx/>
              <a:buFontTx/>
              <a:buNone/>
              <a:defRPr/>
            </a:pPr>
            <a:r>
              <a:rPr lang="fr-FR" sz="1200" b="1" i="0" u="none" strike="noStrike" cap="none" baseline="0" dirty="0">
                <a:solidFill>
                  <a:srgbClr val="0039A6"/>
                </a:solidFill>
                <a:effectLst/>
                <a:uFill>
                  <a:solidFill>
                    <a:prstClr val="black">
                      <a:alpha val="0"/>
                    </a:prstClr>
                  </a:solidFill>
                </a:uFill>
                <a:latin typeface="Calibri" panose="020F0502020204030204"/>
                <a:ea typeface="Calibri" panose="020F0502020204030204"/>
                <a:cs typeface="Calibri" panose="020F0502020204030204"/>
              </a:rPr>
              <a:t>Chaque établissement doit disposer d’un espace où un patient peut être mis à l’isolement </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jusqu’à ce qu’il puisse être transféré dans un établissement désigné pour y effectuer des tests et y recevoir des soins. On parle parfois de « zone d’attente » ou d’« isolement temporaire ». </a:t>
            </a:r>
            <a:endParaRPr lang="en-US" sz="1200" b="1" dirty="0">
              <a:solidFill>
                <a:srgbClr val="000000"/>
              </a:solidFill>
              <a:latin typeface="Calibri" panose="020F0502020204030204"/>
              <a:cs typeface="Calibri" panose="020F0502020204030204"/>
            </a:endParaRPr>
          </a:p>
          <a:p>
            <a:pPr marL="0" indent="0">
              <a:buNone/>
            </a:pPr>
            <a:endParaRPr lang="en-US" dirty="0"/>
          </a:p>
        </p:txBody>
      </p:sp>
      <p:sp>
        <p:nvSpPr>
          <p:cNvPr id="4" name="Slide Number Placeholder 3"/>
          <p:cNvSpPr>
            <a:spLocks noGrp="1"/>
          </p:cNvSpPr>
          <p:nvPr>
            <p:ph type="sldNum" sz="quarter" idx="5"/>
          </p:nvPr>
        </p:nvSpPr>
        <p:spPr/>
        <p:txBody>
          <a:bodyPr/>
          <a:lstStyle/>
          <a:p>
            <a:pPr>
              <a:defRPr/>
            </a:pPr>
            <a:fld id="{EB38CAEC-4554-485B-9189-C45C7447A404}"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Les zones d’isolement doivent être séparées des autres zones de soins aux patients afin d’éviter que les personnes malades ne transmettent leur maladie à d’autres. Il peut s’agir d’un bâtiment séparé, mais selon la conception et des ressources de votre établissement, il peut également s’agir d’une structure temporaire telle qu’une tente, comme sur la photo du haut, ou d’un espace extérieur réservé aux personnes isolées, par exemple sous un arbre, comme sur la photo du bas. </a:t>
            </a:r>
          </a:p>
          <a:p>
            <a:endParaRPr lang="en-US" dirty="0"/>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La zone d’isolement doit être réservée aux personnes suspectées d’être atteintes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Si certains patients doivent être isolés pour d’autres raisons, il faut prévoir une zone d’isolement différente pour eux.</a:t>
            </a:r>
          </a:p>
          <a:p>
            <a:endParaRPr lang="en-US" dirty="0"/>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L’accès à la zone d’isolement doit également être limité afin que seuls les professionnels de la santé puissent y accéder, par exemple pour fournir des médicaments par voie orale. Il pourra s’avérer nécessaire de délimiter ces zones avec de l’adhésif ou une grille afin d’en limiter l’accès.</a:t>
            </a:r>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5000" lnSpcReduction="10000"/>
          </a:bodyPr>
          <a:lstStyle/>
          <a:p>
            <a:r>
              <a:rPr lang="fr-FR" sz="1200" b="0" i="1"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La zone d’isolement doit être conçue avec un flux unidirectionnel. Cela signifie que les personnes ne doivent aller que dans une seule direction, comme dans une rue à sens unique. Dans l’idéal, votre zone d’isolement disposera d’une entrée et d’une sortie séparées, d’espaces dédiés pour mettre et retirer l’équipement de protection individuelle (également appelé EPI) et de fournitures de soins aux patients séparées afin d’assurer un flux unidirectionnel. </a:t>
            </a:r>
          </a:p>
          <a:p>
            <a:endParaRPr lang="en-US" dirty="0"/>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La zone d’isolement doit également être séparée des lits par une distance d’au moins un mètre. Le fait qu’un patient soit placé dans une unité d’isolement ne signifie pas qu’il soit atteint </a:t>
            </a:r>
            <a:r>
              <a:rPr lang="fr-FR" sz="1200" b="0" i="0" u="none" strike="noStrike" cap="none" baseline="0" dirty="0">
                <a:solidFill>
                  <a:srgbClr val="000000"/>
                </a:solidFill>
                <a:effectLst/>
                <a:uFill>
                  <a:solidFill>
                    <a:prstClr val="black">
                      <a:alpha val="0"/>
                    </a:prstClr>
                  </a:solidFill>
                </a:uFill>
                <a:latin typeface="+mn-lt"/>
                <a:ea typeface="+mn-ea"/>
                <a:cs typeface="Calibri"/>
              </a:rPr>
              <a:t>d’Ebola ou de Marburg</a:t>
            </a:r>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bien que certains patients puissent l’être. Le respect d’un espacement approprié entre les patients permet de protéger les patients non infectés contre l’infection.</a:t>
            </a:r>
          </a:p>
          <a:p>
            <a:endParaRPr lang="en-US" dirty="0"/>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Enfin, la zone d’isolement doit être conçue pour accueillir les patients temporairement et en toute sécurité. Cela signifie que des stations d’hygiène des mains doivent être disponibles. Chaque patient doit également disposer de toilettes séparées, par exemple des latrines ou des seaux hygiéniques.</a:t>
            </a:r>
          </a:p>
          <a:p>
            <a:endParaRPr lang="en-US" dirty="0"/>
          </a:p>
          <a:p>
            <a:r>
              <a:rPr lang="fr-FR" sz="1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Ces deux photos montrent des exemples de zones d’isolement. Vous pouvez voir sur la photo du haut que la zone d’isolement dispose d’un lit et d’une chaise pour le patient et que chaque patient a une toilette dédiée. Cela nous amène à la diapositive suivante sur l’équipement et les fournitures qui doivent se trouver dans la zone d’isolement.</a:t>
            </a:r>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indent="0">
              <a:buFont typeface="Arial" panose="020B0604020202020204" pitchFamily="34" charset="0"/>
              <a:buNone/>
            </a:pPr>
            <a:r>
              <a:rPr lang="fr-FR" sz="1200" b="0" i="1"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Texte</a:t>
            </a: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p>
          <a:p>
            <a:pPr marL="0" indent="0">
              <a:buFont typeface="Arial" panose="020B0604020202020204" pitchFamily="34" charset="0"/>
              <a:buNone/>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nombreux équipements et fournitures sont nécessaires, tant dans la zone d’isolement que dans les zones où les personnes mettent et enlèvent les EPI. </a:t>
            </a:r>
          </a:p>
          <a:p>
            <a:pPr marL="0" indent="0">
              <a:buFont typeface="Arial" panose="020B0604020202020204" pitchFamily="34" charset="0"/>
              <a:buNone/>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Chaque zone d’isolement doit disposer des éléments suivants pour les patients :</a:t>
            </a:r>
            <a:endParaRPr lang="fr-FR" sz="1600" kern="1200">
              <a:effectLst/>
              <a:latin typeface="+mn-lt"/>
              <a:cs typeface="Calibri" panose="020F0502020204030204"/>
            </a:endParaRPr>
          </a:p>
          <a:p>
            <a:pPr marL="285750" indent="-285750">
              <a:buFontTx/>
              <a:buChar char="-"/>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Une chaise ou un banc pour chaque patient et/ou un lit avec un matelas recouvert de plastique </a:t>
            </a:r>
          </a:p>
          <a:p>
            <a:pPr marL="285750" indent="-285750">
              <a:buFontTx/>
              <a:buChar char="-"/>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Alimentation et eau</a:t>
            </a:r>
          </a:p>
          <a:p>
            <a:pPr marL="285750" indent="-285750">
              <a:buFontTx/>
              <a:buChar char="-"/>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Des stations d’hygiène des mains</a:t>
            </a:r>
          </a:p>
          <a:p>
            <a:pPr marL="285750" indent="-285750">
              <a:buFontTx/>
              <a:buChar char="-"/>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Et des toilettes dédiées à chaque patient isolé, par ex. des toilettes, des latrines ou un bassin de lit</a:t>
            </a:r>
            <a:endParaRPr lang="fr-FR" sz="1600" kern="1200">
              <a:effectLst/>
              <a:latin typeface="+mn-lt"/>
              <a:cs typeface="Calibri" panose="020F0502020204030204"/>
            </a:endParaRPr>
          </a:p>
          <a:p>
            <a:pPr marL="285750" indent="-285750">
              <a:buFontTx/>
              <a:buChar char="-"/>
            </a:pPr>
            <a:endParaRPr lang="fr-FR" sz="1600" kern="1200">
              <a:effectLst/>
              <a:latin typeface="+mn-lt"/>
              <a:cs typeface="Calibri" panose="020F0502020204030204"/>
            </a:endParaRPr>
          </a:p>
          <a:p>
            <a:pPr marL="0" indent="0">
              <a:buFontTx/>
              <a:buNone/>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Si la zone est utilisée pour les soins aux patients, elle doit également comporter les éléments suivants</a:t>
            </a:r>
          </a:p>
          <a:p>
            <a:pPr marL="285750" indent="-285750">
              <a:buFontTx/>
              <a:buChar char="-"/>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EPI pour le personnel de santé</a:t>
            </a:r>
            <a:endParaRPr lang="fr-FR" sz="1600" kern="1200">
              <a:effectLst/>
              <a:latin typeface="+mn-lt"/>
              <a:cs typeface="Calibri" panose="020F0502020204030204"/>
            </a:endParaRPr>
          </a:p>
          <a:p>
            <a:pPr marL="285750" indent="-285750">
              <a:buFontTx/>
              <a:buChar char="-"/>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Et les équipements de soins aux patients désignés.</a:t>
            </a:r>
          </a:p>
          <a:p>
            <a:pPr marL="285750" indent="-285750">
              <a:buFontTx/>
              <a:buChar char="-"/>
            </a:pPr>
            <a:endParaRPr lang="fr-FR" sz="1600" kern="1200">
              <a:effectLst/>
              <a:latin typeface="+mn-lt"/>
              <a:cs typeface="Calibri" panose="020F0502020204030204"/>
            </a:endParaRPr>
          </a:p>
          <a:p>
            <a:pPr marL="0" indent="0">
              <a:buFontTx/>
              <a:buNone/>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Pour le nettoyage et la désinfection, la zone d’isolement doit être équipée des éléments suivants</a:t>
            </a:r>
          </a:p>
          <a:p>
            <a:pPr marL="285750" indent="-285750">
              <a:buFontTx/>
              <a:buChar char="-"/>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Solution de chlore à 0,5 % ou autre désinfectant</a:t>
            </a:r>
            <a:endParaRPr lang="fr-FR" sz="1600" kern="1200">
              <a:effectLst/>
              <a:latin typeface="+mn-lt"/>
              <a:cs typeface="Calibri" panose="020F0502020204030204"/>
            </a:endParaRPr>
          </a:p>
          <a:p>
            <a:pPr marL="285750" indent="-285750">
              <a:buFontTx/>
              <a:buChar char="-"/>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Savon et eau</a:t>
            </a:r>
          </a:p>
          <a:p>
            <a:pPr marL="285750" marR="0" lvl="0" indent="-285750" algn="l" defTabSz="914400" rtl="0" eaLnBrk="1" fontAlgn="auto" latinLnBrk="0" hangingPunct="1">
              <a:lnSpc>
                <a:spcPct val="100000"/>
              </a:lnSpc>
              <a:spcBef>
                <a:spcPct val="0"/>
              </a:spcBef>
              <a:spcAft>
                <a:spcPct val="0"/>
              </a:spcAft>
              <a:buClrTx/>
              <a:buSzTx/>
              <a:buFontTx/>
              <a:buChar char="-"/>
              <a:defRPr/>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Matériel de nettoyage désigné pour l’unité d’isolement, par ex. des serpillières, des seaux et des chiffons de nettoyage</a:t>
            </a:r>
          </a:p>
          <a:p>
            <a:pPr marL="0" indent="0">
              <a:buFontTx/>
              <a:buNone/>
            </a:pPr>
            <a:endParaRPr lang="fr-FR" sz="1600" kern="1200">
              <a:effectLst/>
              <a:latin typeface="+mn-lt"/>
              <a:cs typeface="Calibri" panose="020F0502020204030204"/>
            </a:endParaRPr>
          </a:p>
          <a:p>
            <a:pPr marL="0" indent="0">
              <a:buFontTx/>
              <a:buNone/>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Pour l’élimination des déchets, il faut</a:t>
            </a:r>
            <a:endParaRPr lang="fr-FR" sz="1600" kern="1200">
              <a:effectLst/>
              <a:latin typeface="+mn-lt"/>
              <a:cs typeface="Calibri" panose="020F0502020204030204"/>
            </a:endParaRPr>
          </a:p>
          <a:p>
            <a:pPr marL="285750" indent="-285750">
              <a:buFontTx/>
              <a:buChar char="-"/>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Une poubelle pour les déchets à risque biologique</a:t>
            </a:r>
          </a:p>
          <a:p>
            <a:pPr marL="285750" indent="-285750">
              <a:buFontTx/>
              <a:buChar char="-"/>
            </a:pPr>
            <a:r>
              <a:rPr lang="fr-FR" sz="1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Et une poubelle générale</a:t>
            </a:r>
          </a:p>
          <a:p>
            <a:pPr marL="285750" marR="0" lvl="0" indent="-285750" algn="l" defTabSz="914400" rtl="0" eaLnBrk="1" fontAlgn="auto" latinLnBrk="0" hangingPunct="1">
              <a:lnSpc>
                <a:spcPct val="100000"/>
              </a:lnSpc>
              <a:spcBef>
                <a:spcPct val="0"/>
              </a:spcBef>
              <a:spcAft>
                <a:spcPct val="0"/>
              </a:spcAft>
              <a:buClrTx/>
              <a:buSzTx/>
              <a:buFontTx/>
              <a:buChar char="-"/>
              <a:defRPr/>
            </a:pPr>
            <a:endParaRPr lang="en-US" sz="1600" kern="1200">
              <a:solidFill>
                <a:schemeClr val="tx1"/>
              </a:solidFill>
              <a:effectLst/>
              <a:latin typeface="+mn-lt"/>
              <a:cs typeface="Calibri" panose="020F0502020204030204"/>
            </a:endParaRPr>
          </a:p>
        </p:txBody>
      </p:sp>
      <p:sp>
        <p:nvSpPr>
          <p:cNvPr id="4" name="Slide Number Placeholder 3"/>
          <p:cNvSpPr>
            <a:spLocks noGrp="1"/>
          </p:cNvSpPr>
          <p:nvPr>
            <p:ph type="sldNum" sz="quarter" idx="10"/>
          </p:nvPr>
        </p:nvSpPr>
        <p:spPr/>
        <p:txBody>
          <a:bodyPr/>
          <a:lstStyle/>
          <a:p>
            <a:pPr>
              <a:defRPr/>
            </a:pPr>
            <a:fld id="{EB38CAEC-4554-485B-9189-C45C7447A404}"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5" b="1" baseline="0">
                <a:solidFill>
                  <a:srgbClr val="005DAB"/>
                </a:solidFill>
                <a:effectLst/>
                <a:latin typeface="Calibri" panose="020F0502020204030204" pitchFamily="34" charset="0"/>
              </a:defRPr>
            </a:lvl1pPr>
          </a:lstStyle>
          <a:p>
            <a:r>
              <a:rPr lang="en-US"/>
              <a:t>Click to edit Master title style</a:t>
            </a:r>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5" b="1" baseline="0">
                <a:solidFill>
                  <a:srgbClr val="1D1D1D"/>
                </a:solidFill>
                <a:effectLst/>
                <a:latin typeface="Calibri" panose="020F050202020403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5"/>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a:t>Click to edit Master text styles</a:t>
            </a:r>
          </a:p>
        </p:txBody>
      </p:sp>
      <p:sp>
        <p:nvSpPr>
          <p:cNvPr id="6" name="TextBox 5"/>
          <p:cNvSpPr txBox="1"/>
          <p:nvPr/>
        </p:nvSpPr>
        <p:spPr>
          <a:xfrm>
            <a:off x="609600" y="204583"/>
            <a:ext cx="9204101" cy="1554480"/>
          </a:xfrm>
          <a:prstGeom prst="rect">
            <a:avLst/>
          </a:prstGeom>
          <a:noFill/>
        </p:spPr>
        <p:txBody>
          <a:bodyPr wrap="square" rtlCol="0">
            <a:spAutoFit/>
          </a:bodyPr>
          <a:lstStyle/>
          <a:p>
            <a:r>
              <a:rPr lang="fr-FR" sz="2400" b="1" i="0" u="none" strike="noStrike" cap="none" baseline="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Centers for Disease Control and Prevention (Centres pour le contrôle et la prévention des maladies)</a:t>
            </a:r>
          </a:p>
          <a:p>
            <a:r>
              <a:rPr lang="fr-FR" sz="2400" b="0" i="0" u="none" strike="noStrike" cap="none" baseline="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Centre national des maladies infectieuses émergentes et zoonotiques (National Center for Emerging and Zoonotic Infectious Diseases)</a:t>
            </a:r>
          </a:p>
        </p:txBody>
      </p:sp>
      <p:pic>
        <p:nvPicPr>
          <p:cNvPr id="2" name="Picture 1" descr="Logos of the U.S. Department of Health and Human Services and the Centers for Disease control and Prevention" title="logo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4" name="TextBox 3"/>
          <p:cNvSpPr txBox="1"/>
          <p:nvPr userDrawn="1"/>
        </p:nvSpPr>
        <p:spPr>
          <a:xfrm>
            <a:off x="609600" y="204583"/>
            <a:ext cx="9204101" cy="830997"/>
          </a:xfrm>
          <a:prstGeom prst="rect">
            <a:avLst/>
          </a:prstGeom>
          <a:noFill/>
        </p:spPr>
        <p:txBody>
          <a:bodyPr wrap="square" rtlCol="0">
            <a:spAutoFit/>
          </a:bodyPr>
          <a:lstStyle/>
          <a:p>
            <a:r>
              <a:rPr lang="fr-FR" sz="2400" b="1"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Centres pour le contrôle et la prévention des maladies </a:t>
            </a:r>
          </a:p>
          <a:p>
            <a:r>
              <a:rPr lang="fr-FR" sz="2400" b="0"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Centre national des maladies infectieuses émergentes et zoonotiques</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p:cNvSpPr>
            <a:spLocks noGrp="1"/>
          </p:cNvSpPr>
          <p:nvPr userDrawn="1">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195" indent="-290195">
              <a:spcBef>
                <a:spcPts val="600"/>
              </a:spcBef>
              <a:spcAft>
                <a:spcPts val="600"/>
              </a:spcAft>
              <a:buClr>
                <a:srgbClr val="007D57"/>
              </a:buClr>
              <a:buFont typeface="Wingdings" panose="05000000000000000000" pitchFamily="2" charset="2"/>
              <a:buChar char="§"/>
              <a:defRPr sz="2800"/>
            </a:lvl2pPr>
            <a:lvl3pPr marL="623570" indent="-333375">
              <a:spcBef>
                <a:spcPts val="600"/>
              </a:spcBef>
              <a:spcAft>
                <a:spcPts val="600"/>
              </a:spcAft>
              <a:defRPr sz="2400"/>
            </a:lvl3pPr>
            <a:lvl4pPr marL="914400" indent="-231775">
              <a:spcBef>
                <a:spcPts val="600"/>
              </a:spcBef>
              <a:spcAft>
                <a:spcPts val="600"/>
              </a:spcAft>
              <a:defRPr/>
            </a:lvl4pPr>
          </a:lstStyle>
          <a:p>
            <a:pPr lvl="0"/>
            <a:r>
              <a:rPr lang="en-US"/>
              <a:t>Click to edit Master text styles</a:t>
            </a:r>
          </a:p>
        </p:txBody>
      </p:sp>
      <p:sp>
        <p:nvSpPr>
          <p:cNvPr id="14" name="Text Placeholder 2"/>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color_background">
    <p:bg>
      <p:bgPr>
        <a:solidFill>
          <a:srgbClr val="0E66AF">
            <a:alpha val="75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3" y="4467098"/>
            <a:ext cx="11059884" cy="1162051"/>
          </a:xfrm>
          <a:prstGeom prst="rect">
            <a:avLst/>
          </a:prstGeom>
        </p:spPr>
        <p:txBody>
          <a:bodyPr anchor="b"/>
          <a:lstStyle>
            <a:lvl1pPr algn="l">
              <a:defRPr sz="3600" b="1" baseline="0">
                <a:solidFill>
                  <a:schemeClr val="bg2"/>
                </a:solidFill>
                <a:effectLst/>
                <a:latin typeface="Calibri" panose="020F0502020204030204" pitchFamily="34" charset="0"/>
              </a:defRPr>
            </a:lvl1pPr>
          </a:lstStyle>
          <a:p>
            <a:endParaRPr lang="en-US"/>
          </a:p>
        </p:txBody>
      </p:sp>
      <p:sp>
        <p:nvSpPr>
          <p:cNvPr id="5" name="Text Placeholder 2"/>
          <p:cNvSpPr>
            <a:spLocks noGrp="1"/>
          </p:cNvSpPr>
          <p:nvPr>
            <p:ph type="body" idx="1"/>
          </p:nvPr>
        </p:nvSpPr>
        <p:spPr>
          <a:xfrm>
            <a:off x="609601" y="5900929"/>
            <a:ext cx="10363200" cy="568325"/>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_NCEZID">
    <p:bg>
      <p:bgPr>
        <a:solidFill>
          <a:schemeClr val="bg2"/>
        </a:solidFill>
        <a:effectLst/>
      </p:bgPr>
    </p:bg>
    <p:spTree>
      <p:nvGrpSpPr>
        <p:cNvPr id="1" name=""/>
        <p:cNvGrpSpPr/>
        <p:nvPr/>
      </p:nvGrpSpPr>
      <p:grpSpPr>
        <a:xfrm>
          <a:off x="0" y="0"/>
          <a:ext cx="0" cy="0"/>
          <a:chOff x="0" y="0"/>
          <a:chExt cx="0" cy="0"/>
        </a:xfrm>
      </p:grpSpPr>
      <p:pic>
        <p:nvPicPr>
          <p:cNvPr id="3" name="Picture 2" descr="Logos of the U.S. Department of Health and Human Services and the Centers for Disease control and Prevention" title="logo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3"/>
            <a:ext cx="12192000" cy="1186160"/>
          </a:xfrm>
          <a:prstGeom prst="rect">
            <a:avLst/>
          </a:prstGeom>
        </p:spPr>
      </p:pic>
      <p:sp>
        <p:nvSpPr>
          <p:cNvPr id="7" name="Title 1"/>
          <p:cNvSpPr>
            <a:spLocks noGrp="1"/>
          </p:cNvSpPr>
          <p:nvPr>
            <p:ph type="title"/>
          </p:nvPr>
        </p:nvSpPr>
        <p:spPr>
          <a:xfrm>
            <a:off x="609600" y="1368900"/>
            <a:ext cx="10972800" cy="1155779"/>
          </a:xfrm>
          <a:prstGeom prst="rect">
            <a:avLst/>
          </a:prstGeom>
        </p:spPr>
        <p:txBody>
          <a:bodyPr/>
          <a:lstStyle>
            <a:lvl1pPr algn="l">
              <a:lnSpc>
                <a:spcPts val="4000"/>
              </a:lnSpc>
              <a:defRPr sz="3735" b="1" baseline="0">
                <a:solidFill>
                  <a:srgbClr val="005DAB"/>
                </a:solidFill>
                <a:effectLst/>
                <a:latin typeface="Calibri" panose="020F0502020204030204" pitchFamily="34" charset="0"/>
              </a:defRPr>
            </a:lvl1pPr>
          </a:lstStyle>
          <a:p>
            <a:endParaRPr lang="en-US"/>
          </a:p>
        </p:txBody>
      </p:sp>
      <p:sp>
        <p:nvSpPr>
          <p:cNvPr id="8" name="Subtitle 2"/>
          <p:cNvSpPr>
            <a:spLocks noGrp="1"/>
          </p:cNvSpPr>
          <p:nvPr>
            <p:ph type="subTitle" idx="1"/>
          </p:nvPr>
        </p:nvSpPr>
        <p:spPr>
          <a:xfrm>
            <a:off x="609600" y="2859349"/>
            <a:ext cx="8534400" cy="457200"/>
          </a:xfrm>
          <a:prstGeom prst="rect">
            <a:avLst/>
          </a:prstGeom>
        </p:spPr>
        <p:txBody>
          <a:bodyPr/>
          <a:lstStyle>
            <a:lvl1pPr marL="0" indent="0" algn="l">
              <a:buNone/>
              <a:defRPr sz="2665" b="1" baseline="0">
                <a:solidFill>
                  <a:srgbClr val="1D1D1D"/>
                </a:solidFill>
                <a:effectLst/>
                <a:latin typeface="Calibri" panose="020F050202020403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endParaRPr lang="en-US"/>
          </a:p>
        </p:txBody>
      </p:sp>
      <p:sp>
        <p:nvSpPr>
          <p:cNvPr id="10" name="Text Placeholder 8"/>
          <p:cNvSpPr>
            <a:spLocks noGrp="1"/>
          </p:cNvSpPr>
          <p:nvPr>
            <p:ph type="body" sz="quarter" idx="10"/>
          </p:nvPr>
        </p:nvSpPr>
        <p:spPr>
          <a:xfrm>
            <a:off x="609600" y="3946019"/>
            <a:ext cx="8534400" cy="1295400"/>
          </a:xfrm>
          <a:prstGeom prst="rect">
            <a:avLst/>
          </a:prstGeom>
        </p:spPr>
        <p:txBody>
          <a:bodyPr/>
          <a:lstStyle>
            <a:lvl1pPr marL="0" indent="0" algn="l">
              <a:lnSpc>
                <a:spcPts val="2665"/>
              </a:lnSpc>
              <a:buNone/>
              <a:defRPr sz="2400" baseline="0">
                <a:solidFill>
                  <a:srgbClr val="1D1D1D"/>
                </a:solidFill>
                <a:latin typeface="Calibri" panose="020F0502020204030204" pitchFamily="34" charset="0"/>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endParaRPr lang="en-US"/>
          </a:p>
        </p:txBody>
      </p:sp>
      <p:sp>
        <p:nvSpPr>
          <p:cNvPr id="6" name="TextBox 5"/>
          <p:cNvSpPr txBox="1"/>
          <p:nvPr userDrawn="1"/>
        </p:nvSpPr>
        <p:spPr>
          <a:xfrm>
            <a:off x="609600" y="204583"/>
            <a:ext cx="9204101" cy="1554480"/>
          </a:xfrm>
          <a:prstGeom prst="rect">
            <a:avLst/>
          </a:prstGeom>
          <a:noFill/>
        </p:spPr>
        <p:txBody>
          <a:bodyPr wrap="square" rtlCol="0">
            <a:spAutoFit/>
          </a:bodyPr>
          <a:lstStyle/>
          <a:p>
            <a:r>
              <a:rPr lang="fr-FR" sz="2400" b="1" i="0" u="none" strike="noStrike" cap="none" baseline="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Centers for Disease Control and Prevention (Centres pour le contrôle et la prévention des maladies)</a:t>
            </a:r>
          </a:p>
          <a:p>
            <a:r>
              <a:rPr lang="fr-FR" sz="2400" b="0" i="0" u="none" strike="noStrike" cap="none" baseline="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Centre national des maladies infectieuses émergentes et zoonotiques (National Center for Emerging and Zoonotic Infectious Diseases)</a:t>
            </a:r>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0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5" b="1" baseline="0">
                <a:solidFill>
                  <a:srgbClr val="005DAB"/>
                </a:solidFill>
                <a:effectLst/>
                <a:latin typeface="Calibri" panose="020F0502020204030204" pitchFamily="34" charset="0"/>
              </a:defRPr>
            </a:lvl1pPr>
          </a:lstStyle>
          <a:p>
            <a:endParaRPr lang="en-US"/>
          </a:p>
        </p:txBody>
      </p:sp>
      <p:sp>
        <p:nvSpPr>
          <p:cNvPr id="6" name="Content Placeholder 18"/>
          <p:cNvSpPr>
            <a:spLocks noGrp="1"/>
          </p:cNvSpPr>
          <p:nvPr>
            <p:ph sz="quarter" idx="11"/>
          </p:nvPr>
        </p:nvSpPr>
        <p:spPr>
          <a:xfrm>
            <a:off x="609600" y="1824284"/>
            <a:ext cx="10972800" cy="4176467"/>
          </a:xfrm>
        </p:spPr>
        <p:txBody>
          <a:bodyPr/>
          <a:lstStyle>
            <a:lvl1pPr marL="376555" indent="-376555">
              <a:spcAft>
                <a:spcPts val="800"/>
              </a:spcAft>
              <a:buFont typeface="Arial" panose="020B0604020202020204" pitchFamily="34" charset="0"/>
              <a:buChar char="•"/>
              <a:defRPr sz="2665" b="0">
                <a:solidFill>
                  <a:srgbClr val="000000"/>
                </a:solidFill>
              </a:defRPr>
            </a:lvl1pPr>
            <a:lvl2pPr marL="763905" indent="-309245">
              <a:spcBef>
                <a:spcPct val="0"/>
              </a:spcBef>
              <a:spcAft>
                <a:spcPts val="800"/>
              </a:spcAft>
              <a:buClr>
                <a:srgbClr val="E25423"/>
              </a:buClr>
              <a:buFont typeface="Arial" panose="020B0604020202020204" pitchFamily="34" charset="0"/>
              <a:buChar char="‒"/>
              <a:defRPr sz="2665"/>
            </a:lvl2pPr>
            <a:lvl3pPr marL="831850" indent="-444500">
              <a:spcBef>
                <a:spcPts val="800"/>
              </a:spcBef>
              <a:spcAft>
                <a:spcPts val="800"/>
              </a:spcAft>
              <a:buClr>
                <a:srgbClr val="692145"/>
              </a:buClr>
              <a:defRPr sz="3200"/>
            </a:lvl3pPr>
            <a:lvl4pPr marL="1219200" indent="-309245">
              <a:spcBef>
                <a:spcPct val="0"/>
              </a:spcBef>
              <a:spcAft>
                <a:spcPct val="0"/>
              </a:spcAft>
              <a:buClr>
                <a:schemeClr val="bg2">
                  <a:lumMod val="50000"/>
                </a:schemeClr>
              </a:buClr>
              <a:buFont typeface="Arial" panose="020B0604020202020204" pitchFamily="34" charset="0"/>
              <a:buChar char="•"/>
              <a:defRPr/>
            </a:lvl4pPr>
            <a:lvl5pPr marL="1674495" indent="-300355">
              <a:spcBef>
                <a:spcPct val="0"/>
              </a:spcBef>
              <a:buClr>
                <a:schemeClr val="bg2">
                  <a:lumMod val="50000"/>
                </a:schemeClr>
              </a:buClr>
              <a:buFont typeface="Arial" panose="020B0604020202020204" pitchFamily="34" charset="0"/>
              <a:buChar char="–"/>
              <a:defRPr/>
            </a:lvl5pPr>
            <a:lvl6pPr marL="2138045" indent="-309245">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3"/>
            <a:r>
              <a:rPr lang="en-US"/>
              <a:t>Third level</a:t>
            </a:r>
          </a:p>
          <a:p>
            <a:pPr lvl="4"/>
            <a:r>
              <a:rPr lang="en-US"/>
              <a:t>Fourth level</a:t>
            </a:r>
          </a:p>
          <a:p>
            <a:pPr lvl="5"/>
            <a:r>
              <a:rPr lang="en-US"/>
              <a:t>Fifth level</a:t>
            </a:r>
          </a:p>
          <a:p>
            <a:pPr lvl="0"/>
            <a:endParaRPr lang="en-U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LOSING_OD">
    <p:spTree>
      <p:nvGrpSpPr>
        <p:cNvPr id="1" name=""/>
        <p:cNvGrpSpPr/>
        <p:nvPr/>
      </p:nvGrpSpPr>
      <p:grpSpPr>
        <a:xfrm>
          <a:off x="0" y="0"/>
          <a:ext cx="0" cy="0"/>
          <a:chOff x="0" y="0"/>
          <a:chExt cx="0" cy="0"/>
        </a:xfrm>
      </p:grpSpPr>
      <p:sp>
        <p:nvSpPr>
          <p:cNvPr id="3" name="TextBox 2"/>
          <p:cNvSpPr txBox="1"/>
          <p:nvPr userDrawn="1"/>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1-800-CDC-INFO (232-4636)</a:t>
            </a: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olor_background">
    <p:bg>
      <p:bgPr>
        <a:solidFill>
          <a:srgbClr val="E2542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2" y="4467097"/>
            <a:ext cx="11059884" cy="1162051"/>
          </a:xfrm>
          <a:prstGeom prst="rect">
            <a:avLst/>
          </a:prstGeom>
        </p:spPr>
        <p:txBody>
          <a:bodyPr anchor="b"/>
          <a:lstStyle>
            <a:lvl1pPr algn="l">
              <a:defRPr sz="4800" b="1" baseline="0">
                <a:solidFill>
                  <a:schemeClr val="bg2"/>
                </a:solidFill>
                <a:effectLst/>
                <a:latin typeface="Calibri" panose="020F0502020204030204" pitchFamily="34" charset="0"/>
              </a:defRPr>
            </a:lvl1pPr>
          </a:lstStyle>
          <a:p>
            <a:r>
              <a:rPr lang="en-US"/>
              <a:t>Click to edit Master title style</a:t>
            </a:r>
          </a:p>
        </p:txBody>
      </p:sp>
      <p:sp>
        <p:nvSpPr>
          <p:cNvPr id="5" name="Text Placeholder 2"/>
          <p:cNvSpPr>
            <a:spLocks noGrp="1"/>
          </p:cNvSpPr>
          <p:nvPr>
            <p:ph type="body" idx="1"/>
          </p:nvPr>
        </p:nvSpPr>
        <p:spPr>
          <a:xfrm>
            <a:off x="609601" y="5900928"/>
            <a:ext cx="10363200" cy="568325"/>
          </a:xfrm>
          <a:prstGeom prst="rect">
            <a:avLst/>
          </a:prstGeom>
        </p:spPr>
        <p:txBody>
          <a:bodyPr anchor="b"/>
          <a:lstStyle>
            <a:lvl1pPr marL="0" indent="0" algn="l">
              <a:lnSpc>
                <a:spcPts val="2935"/>
              </a:lnSpc>
              <a:buNone/>
              <a:defRPr sz="2665" baseline="0">
                <a:solidFill>
                  <a:schemeClr val="bg2"/>
                </a:solidFill>
                <a:latin typeface="Calibri" panose="020F0502020204030204" pitchFamily="34" charset="0"/>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Section Header">
    <p:bg>
      <p:bgPr>
        <a:solidFill>
          <a:srgbClr val="016A70"/>
        </a:solidFill>
        <a:effectLst/>
      </p:bgPr>
    </p:bg>
    <p:spTree>
      <p:nvGrpSpPr>
        <p:cNvPr id="1" name=""/>
        <p:cNvGrpSpPr/>
        <p:nvPr/>
      </p:nvGrpSpPr>
      <p:grpSpPr>
        <a:xfrm>
          <a:off x="0" y="0"/>
          <a:ext cx="0" cy="0"/>
          <a:chOff x="0" y="0"/>
          <a:chExt cx="0" cy="0"/>
        </a:xfrm>
      </p:grpSpPr>
      <p:sp>
        <p:nvSpPr>
          <p:cNvPr id="19" name="Content Placeholder 18"/>
          <p:cNvSpPr>
            <a:spLocks noGrp="1"/>
          </p:cNvSpPr>
          <p:nvPr>
            <p:ph sz="quarter" idx="10"/>
          </p:nvPr>
        </p:nvSpPr>
        <p:spPr>
          <a:xfrm>
            <a:off x="576264" y="4097049"/>
            <a:ext cx="11006137" cy="765239"/>
          </a:xfrm>
        </p:spPr>
        <p:txBody>
          <a:bodyPr>
            <a:normAutofit/>
          </a:bodyPr>
          <a:lstStyle>
            <a:lvl1pPr>
              <a:spcAft>
                <a:spcPts val="1200"/>
              </a:spcAft>
              <a:buNone/>
              <a:defRPr sz="4800" b="1">
                <a:solidFill>
                  <a:schemeClr val="bg2"/>
                </a:solidFill>
              </a:defRPr>
            </a:lvl1pPr>
            <a:lvl2pPr marL="290195" indent="-290195">
              <a:spcBef>
                <a:spcPts val="600"/>
              </a:spcBef>
              <a:spcAft>
                <a:spcPts val="600"/>
              </a:spcAft>
              <a:buClr>
                <a:srgbClr val="007D57"/>
              </a:buClr>
              <a:buFont typeface="Wingdings" panose="05000000000000000000" pitchFamily="2" charset="2"/>
              <a:buChar char="§"/>
              <a:defRPr sz="2800"/>
            </a:lvl2pPr>
            <a:lvl3pPr marL="623570" indent="-333375">
              <a:spcBef>
                <a:spcPts val="600"/>
              </a:spcBef>
              <a:spcAft>
                <a:spcPts val="600"/>
              </a:spcAft>
              <a:defRPr sz="2400"/>
            </a:lvl3pPr>
            <a:lvl4pPr marL="914400" indent="-231775">
              <a:spcBef>
                <a:spcPts val="600"/>
              </a:spcBef>
              <a:spcAft>
                <a:spcPts val="600"/>
              </a:spcAft>
              <a:defRPr/>
            </a:lvl4pPr>
          </a:lstStyle>
          <a:p>
            <a:pPr lvl="0"/>
            <a:r>
              <a:rPr lang="en-US"/>
              <a:t>Click to edit Master text styles</a:t>
            </a:r>
          </a:p>
        </p:txBody>
      </p:sp>
      <p:sp>
        <p:nvSpPr>
          <p:cNvPr id="14" name="Text Placeholder 2"/>
          <p:cNvSpPr>
            <a:spLocks noGrp="1"/>
          </p:cNvSpPr>
          <p:nvPr>
            <p:ph type="body" idx="1"/>
          </p:nvPr>
        </p:nvSpPr>
        <p:spPr>
          <a:xfrm>
            <a:off x="576263" y="5161213"/>
            <a:ext cx="7772400" cy="426244"/>
          </a:xfrm>
          <a:prstGeom prst="rect">
            <a:avLst/>
          </a:prstGeom>
        </p:spPr>
        <p:txBody>
          <a:bodyPr anchor="b"/>
          <a:lstStyle>
            <a:lvl1pPr marL="0" indent="0" algn="l">
              <a:lnSpc>
                <a:spcPts val="2200"/>
              </a:lnSpc>
              <a:buNone/>
              <a:defRPr sz="2000" baseline="0">
                <a:solidFill>
                  <a:schemeClr val="bg2"/>
                </a:solidFill>
                <a:latin typeface="Calibri" panose="020F050202020403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2" name="Content Placeholder 18"/>
          <p:cNvSpPr>
            <a:spLocks noGrp="1"/>
          </p:cNvSpPr>
          <p:nvPr>
            <p:ph sz="quarter" idx="2"/>
          </p:nvPr>
        </p:nvSpPr>
        <p:spPr>
          <a:xfrm>
            <a:off x="576264" y="4097049"/>
            <a:ext cx="11006137" cy="765239"/>
          </a:xfrm>
        </p:spPr>
        <p:txBody>
          <a:bodyPr>
            <a:normAutofit/>
          </a:bodyPr>
          <a:lstStyle>
            <a:lvl1pPr>
              <a:spcAft>
                <a:spcPts val="1200"/>
              </a:spcAft>
              <a:buNone/>
              <a:defRPr sz="4800" b="1">
                <a:solidFill>
                  <a:schemeClr val="bg2"/>
                </a:solidFill>
              </a:defRPr>
            </a:lvl1pPr>
            <a:lvl2pPr marL="290195" indent="-290195">
              <a:spcBef>
                <a:spcPts val="600"/>
              </a:spcBef>
              <a:spcAft>
                <a:spcPts val="600"/>
              </a:spcAft>
              <a:buClr>
                <a:srgbClr val="007D57"/>
              </a:buClr>
              <a:buFont typeface="Wingdings" panose="05000000000000000000" pitchFamily="2" charset="2"/>
              <a:buChar char="§"/>
              <a:defRPr sz="2800"/>
            </a:lvl2pPr>
            <a:lvl3pPr marL="623570" indent="-333375">
              <a:spcBef>
                <a:spcPts val="600"/>
              </a:spcBef>
              <a:spcAft>
                <a:spcPts val="600"/>
              </a:spcAft>
              <a:defRPr sz="2400"/>
            </a:lvl3pPr>
            <a:lvl4pPr marL="914400" indent="-231775">
              <a:spcBef>
                <a:spcPts val="600"/>
              </a:spcBef>
              <a:spcAft>
                <a:spcPts val="600"/>
              </a:spcAft>
              <a:defRPr/>
            </a:lvl4pPr>
          </a:lstStyle>
          <a:p>
            <a:pPr lvl="0"/>
            <a:r>
              <a:rPr lang="en-US"/>
              <a:t>Click to edit Master text styles</a:t>
            </a: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cSld name="8_Data Slide (for content heavy tables and charts)">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609600" y="1824284"/>
            <a:ext cx="10972800" cy="4176467"/>
          </a:xfrm>
        </p:spPr>
        <p:txBody>
          <a:bodyPr/>
          <a:lstStyle>
            <a:lvl1pPr marL="457200" indent="-457200">
              <a:lnSpc>
                <a:spcPts val="2935"/>
              </a:lnSpc>
              <a:buClr>
                <a:srgbClr val="E25423"/>
              </a:buClr>
              <a:buFont typeface="Arial" panose="020B0604020202020204" pitchFamily="34" charset="0"/>
              <a:buChar char="•"/>
              <a:defRPr sz="2665" b="0">
                <a:solidFill>
                  <a:srgbClr val="1D1D1D"/>
                </a:solidFill>
              </a:defRPr>
            </a:lvl1pPr>
            <a:lvl2pPr>
              <a:lnSpc>
                <a:spcPts val="2665"/>
              </a:lnSpc>
              <a:buClr>
                <a:srgbClr val="E25423"/>
              </a:buClr>
              <a:defRPr sz="2665">
                <a:solidFill>
                  <a:srgbClr val="1D1D1D"/>
                </a:solidFill>
              </a:defRPr>
            </a:lvl2pPr>
            <a:lvl3pPr>
              <a:lnSpc>
                <a:spcPts val="2665"/>
              </a:lnSpc>
              <a:buClr>
                <a:srgbClr val="5A5A5A"/>
              </a:buClr>
              <a:defRPr sz="2665">
                <a:solidFill>
                  <a:srgbClr val="1D1D1D"/>
                </a:solidFill>
              </a:defRPr>
            </a:lvl3pPr>
            <a:lvl4pPr>
              <a:defRPr sz="2665">
                <a:solidFill>
                  <a:srgbClr val="1D1D1D"/>
                </a:solidFill>
              </a:defRPr>
            </a:lvl4pPr>
            <a:lvl5pPr>
              <a:defRPr sz="2665">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5" b="1" baseline="0">
                <a:solidFill>
                  <a:srgbClr val="005DAB"/>
                </a:solidFill>
                <a:effectLst/>
                <a:latin typeface="Calibri" panose="020F0502020204030204" pitchFamily="34" charset="0"/>
              </a:defRPr>
            </a:lvl1pPr>
          </a:lstStyle>
          <a:p>
            <a:r>
              <a:rPr lang="en-US"/>
              <a:t>Click to edit Master title style</a:t>
            </a:r>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9_Data Slide (for content heavy tables and charts)">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5" b="1" baseline="0">
                <a:solidFill>
                  <a:srgbClr val="005DAB"/>
                </a:solidFill>
                <a:effectLst/>
                <a:latin typeface="Calibri" panose="020F0502020204030204" pitchFamily="34" charset="0"/>
              </a:defRPr>
            </a:lvl1pPr>
          </a:lstStyle>
          <a:p>
            <a:r>
              <a:rPr lang="en-US"/>
              <a:t>Click to edit Master title style</a:t>
            </a:r>
          </a:p>
        </p:txBody>
      </p:sp>
      <p:sp>
        <p:nvSpPr>
          <p:cNvPr id="6" name="Content Placeholder 18"/>
          <p:cNvSpPr>
            <a:spLocks noGrp="1"/>
          </p:cNvSpPr>
          <p:nvPr>
            <p:ph sz="quarter" idx="11"/>
          </p:nvPr>
        </p:nvSpPr>
        <p:spPr>
          <a:xfrm>
            <a:off x="609600" y="1824284"/>
            <a:ext cx="10972800" cy="4176467"/>
          </a:xfrm>
        </p:spPr>
        <p:txBody>
          <a:bodyPr/>
          <a:lstStyle>
            <a:lvl1pPr marL="376555" indent="-376555">
              <a:spcAft>
                <a:spcPts val="800"/>
              </a:spcAft>
              <a:buFont typeface="Arial" panose="020B0604020202020204" pitchFamily="34" charset="0"/>
              <a:buChar char="•"/>
              <a:defRPr sz="2665" b="0">
                <a:solidFill>
                  <a:srgbClr val="000000"/>
                </a:solidFill>
              </a:defRPr>
            </a:lvl1pPr>
            <a:lvl2pPr marL="763905" indent="-309245">
              <a:spcBef>
                <a:spcPct val="0"/>
              </a:spcBef>
              <a:spcAft>
                <a:spcPts val="800"/>
              </a:spcAft>
              <a:buClr>
                <a:srgbClr val="E25423"/>
              </a:buClr>
              <a:buFont typeface="Arial" panose="020B0604020202020204" pitchFamily="34" charset="0"/>
              <a:buChar char="‒"/>
              <a:defRPr sz="2665"/>
            </a:lvl2pPr>
            <a:lvl3pPr marL="831850" indent="-444500">
              <a:spcBef>
                <a:spcPts val="800"/>
              </a:spcBef>
              <a:spcAft>
                <a:spcPts val="800"/>
              </a:spcAft>
              <a:buClr>
                <a:srgbClr val="692145"/>
              </a:buClr>
              <a:defRPr sz="3200"/>
            </a:lvl3pPr>
            <a:lvl4pPr marL="1219200" indent="-309245">
              <a:spcBef>
                <a:spcPct val="0"/>
              </a:spcBef>
              <a:spcAft>
                <a:spcPct val="0"/>
              </a:spcAft>
              <a:buClr>
                <a:schemeClr val="bg2">
                  <a:lumMod val="50000"/>
                </a:schemeClr>
              </a:buClr>
              <a:buFont typeface="Arial" panose="020B0604020202020204" pitchFamily="34" charset="0"/>
              <a:buChar char="•"/>
              <a:defRPr/>
            </a:lvl4pPr>
            <a:lvl5pPr marL="1674495" indent="-300355">
              <a:spcBef>
                <a:spcPct val="0"/>
              </a:spcBef>
              <a:buClr>
                <a:schemeClr val="bg2">
                  <a:lumMod val="50000"/>
                </a:schemeClr>
              </a:buClr>
              <a:buFont typeface="Arial" panose="020B0604020202020204" pitchFamily="34" charset="0"/>
              <a:buChar char="–"/>
              <a:defRPr/>
            </a:lvl5pPr>
            <a:lvl6pPr marL="2138045" indent="-309245">
              <a:buClr>
                <a:schemeClr val="bg2">
                  <a:lumMod val="50000"/>
                </a:schemeClr>
              </a:buClr>
              <a:buFont typeface="Arial" panose="020B0604020202020204" pitchFamily="34" charset="0"/>
              <a:buChar char="»"/>
              <a:defRPr>
                <a:solidFill>
                  <a:srgbClr val="000000"/>
                </a:solidFill>
                <a:latin typeface="Calibri" panose="020F0502020204030204" pitchFamily="34" charset="0"/>
                <a:cs typeface="Calibri" panose="020F0502020204030204" pitchFamily="34" charset="0"/>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5"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p:cNvSpPr>
            <a:spLocks noGrp="1"/>
          </p:cNvSpPr>
          <p:nvPr>
            <p:ph type="body" sz="quarter" idx="10"/>
          </p:nvPr>
        </p:nvSpPr>
        <p:spPr>
          <a:xfrm>
            <a:off x="609601" y="1811867"/>
            <a:ext cx="5185833" cy="4421717"/>
          </a:xfrm>
        </p:spPr>
        <p:txBody>
          <a:bodyPr/>
          <a:lstStyle>
            <a:lvl1pPr marL="457200" indent="-457200">
              <a:buClr>
                <a:srgbClr val="E25423"/>
              </a:buClr>
              <a:buFont typeface="Arial" panose="020B0604020202020204" pitchFamily="34" charset="0"/>
              <a:buChar char="•"/>
              <a:defRPr sz="2665" b="1">
                <a:solidFill>
                  <a:srgbClr val="1D1D1D"/>
                </a:solidFill>
              </a:defRPr>
            </a:lvl1pPr>
            <a:lvl2pPr marL="990600" indent="-381000">
              <a:buClr>
                <a:srgbClr val="E25423"/>
              </a:buClr>
              <a:buFont typeface="Calibri" panose="020F0502020204030204" pitchFamily="34" charset="0"/>
              <a:buChar char="⁻"/>
              <a:defRPr sz="2400">
                <a:solidFill>
                  <a:srgbClr val="1D1D1D"/>
                </a:solidFill>
              </a:defRPr>
            </a:lvl2pPr>
            <a:lvl3pPr>
              <a:defRPr sz="2135">
                <a:solidFill>
                  <a:srgbClr val="1D1D1D"/>
                </a:solidFill>
              </a:defRPr>
            </a:lvl3pPr>
            <a:lvl4pPr>
              <a:defRPr sz="1865">
                <a:solidFill>
                  <a:srgbClr val="1D1D1D"/>
                </a:solidFill>
              </a:defRPr>
            </a:lvl4pPr>
            <a:lvl5pPr>
              <a:defRPr sz="1865">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4"/>
          <p:cNvSpPr>
            <a:spLocks noGrp="1"/>
          </p:cNvSpPr>
          <p:nvPr>
            <p:ph type="body" sz="quarter" idx="11"/>
          </p:nvPr>
        </p:nvSpPr>
        <p:spPr>
          <a:xfrm>
            <a:off x="6396568" y="1811867"/>
            <a:ext cx="5185833" cy="4421717"/>
          </a:xfrm>
        </p:spPr>
        <p:txBody>
          <a:bodyPr/>
          <a:lstStyle>
            <a:lvl1pPr marL="457200" indent="-457200">
              <a:buClr>
                <a:srgbClr val="E25423"/>
              </a:buClr>
              <a:buFont typeface="Arial" panose="020B0604020202020204" pitchFamily="34" charset="0"/>
              <a:buChar char="•"/>
              <a:defRPr sz="2665" b="1">
                <a:solidFill>
                  <a:srgbClr val="1D1D1D"/>
                </a:solidFill>
              </a:defRPr>
            </a:lvl1pPr>
            <a:lvl2pPr marL="990600" indent="-381000">
              <a:buClr>
                <a:srgbClr val="E25423"/>
              </a:buClr>
              <a:buFont typeface="Calibri" panose="020F0502020204030204" pitchFamily="34" charset="0"/>
              <a:buChar char="⁻"/>
              <a:defRPr sz="2400">
                <a:solidFill>
                  <a:srgbClr val="1D1D1D"/>
                </a:solidFill>
              </a:defRPr>
            </a:lvl2pPr>
            <a:lvl3pPr>
              <a:defRPr sz="2135">
                <a:solidFill>
                  <a:srgbClr val="1D1D1D"/>
                </a:solidFill>
              </a:defRPr>
            </a:lvl3pPr>
            <a:lvl4pPr>
              <a:defRPr sz="1865">
                <a:solidFill>
                  <a:srgbClr val="1D1D1D"/>
                </a:solidFill>
              </a:defRPr>
            </a:lvl4pPr>
            <a:lvl5pPr>
              <a:defRPr sz="1865">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cSld name="5_BULLETS/DATA_2sides">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anchor="b" anchorCtr="0"/>
          <a:lstStyle>
            <a:lvl1pPr algn="l">
              <a:lnSpc>
                <a:spcPts val="4000"/>
              </a:lnSpc>
              <a:defRPr sz="3735" b="1" baseline="0">
                <a:solidFill>
                  <a:srgbClr val="005DAB"/>
                </a:solidFill>
                <a:effectLst/>
                <a:latin typeface="Calibri" panose="020F0502020204030204" pitchFamily="34" charset="0"/>
              </a:defRPr>
            </a:lvl1pPr>
          </a:lstStyle>
          <a:p>
            <a:r>
              <a:rPr lang="en-US"/>
              <a:t>Click to edit Master title style</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37280"/>
            <a:ext cx="12192000" cy="120721"/>
          </a:xfrm>
          <a:prstGeom prst="rect">
            <a:avLst/>
          </a:prstGeom>
        </p:spPr>
      </p:pic>
      <p:sp>
        <p:nvSpPr>
          <p:cNvPr id="5" name="Text Placeholder 4"/>
          <p:cNvSpPr>
            <a:spLocks noGrp="1"/>
          </p:cNvSpPr>
          <p:nvPr>
            <p:ph type="body" sz="quarter" idx="10"/>
          </p:nvPr>
        </p:nvSpPr>
        <p:spPr>
          <a:xfrm>
            <a:off x="609601" y="1811867"/>
            <a:ext cx="5185833" cy="4421717"/>
          </a:xfrm>
        </p:spPr>
        <p:txBody>
          <a:bodyPr/>
          <a:lstStyle>
            <a:lvl1pPr marL="457200" indent="-457200">
              <a:buClr>
                <a:srgbClr val="E25423"/>
              </a:buClr>
              <a:buFont typeface="Arial" panose="020B0604020202020204" pitchFamily="34" charset="0"/>
              <a:buChar char="•"/>
              <a:defRPr sz="2665" b="1">
                <a:solidFill>
                  <a:srgbClr val="1D1D1D"/>
                </a:solidFill>
              </a:defRPr>
            </a:lvl1pPr>
            <a:lvl2pPr marL="990600" indent="-381000">
              <a:buClr>
                <a:srgbClr val="E25423"/>
              </a:buClr>
              <a:buFont typeface="Calibri" panose="020F0502020204030204" pitchFamily="34" charset="0"/>
              <a:buChar char="⁻"/>
              <a:defRPr sz="2400">
                <a:solidFill>
                  <a:srgbClr val="1D1D1D"/>
                </a:solidFill>
              </a:defRPr>
            </a:lvl2pPr>
            <a:lvl3pPr>
              <a:defRPr sz="2135">
                <a:solidFill>
                  <a:srgbClr val="1D1D1D"/>
                </a:solidFill>
              </a:defRPr>
            </a:lvl3pPr>
            <a:lvl4pPr>
              <a:defRPr sz="1865">
                <a:solidFill>
                  <a:srgbClr val="1D1D1D"/>
                </a:solidFill>
              </a:defRPr>
            </a:lvl4pPr>
            <a:lvl5pPr>
              <a:defRPr sz="1865">
                <a:solidFill>
                  <a:srgbClr val="1D1D1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8"/>
          <p:cNvSpPr>
            <a:spLocks noGrp="1"/>
          </p:cNvSpPr>
          <p:nvPr>
            <p:ph sz="quarter" idx="1" hasCustomPrompt="1"/>
          </p:nvPr>
        </p:nvSpPr>
        <p:spPr>
          <a:xfrm>
            <a:off x="6096000" y="1811867"/>
            <a:ext cx="5486400" cy="4421717"/>
          </a:xfrm>
        </p:spPr>
        <p:txBody>
          <a:bodyPr/>
          <a:lstStyle>
            <a:lvl1pPr>
              <a:spcAft>
                <a:spcPts val="1600"/>
              </a:spcAft>
              <a:buNone/>
              <a:defRPr sz="2665" b="1">
                <a:solidFill>
                  <a:srgbClr val="000000"/>
                </a:solidFill>
              </a:defRPr>
            </a:lvl1pPr>
            <a:lvl2pPr marL="387350" indent="-387350">
              <a:spcBef>
                <a:spcPts val="800"/>
              </a:spcBef>
              <a:spcAft>
                <a:spcPts val="800"/>
              </a:spcAft>
              <a:buClr>
                <a:srgbClr val="9B4E9E"/>
              </a:buClr>
              <a:buFont typeface="Wingdings" panose="05000000000000000000" pitchFamily="2" charset="2"/>
              <a:buChar char="§"/>
              <a:defRPr sz="3735"/>
            </a:lvl2pPr>
            <a:lvl3pPr marL="831850" indent="-444500">
              <a:spcBef>
                <a:spcPts val="800"/>
              </a:spcBef>
              <a:spcAft>
                <a:spcPts val="800"/>
              </a:spcAft>
              <a:buClr>
                <a:srgbClr val="692145"/>
              </a:buClr>
              <a:defRPr sz="3200"/>
            </a:lvl3pPr>
            <a:lvl4pPr marL="1219200" indent="-309245">
              <a:spcBef>
                <a:spcPts val="800"/>
              </a:spcBef>
              <a:spcAft>
                <a:spcPts val="800"/>
              </a:spcAft>
              <a:defRPr/>
            </a:lvl4pPr>
          </a:lstStyle>
          <a:p>
            <a:pPr lvl="0"/>
            <a:r>
              <a:rPr lang="en-US"/>
              <a:t>Object</a:t>
            </a:r>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LOSING_OD">
    <p:spTree>
      <p:nvGrpSpPr>
        <p:cNvPr id="1" name=""/>
        <p:cNvGrpSpPr/>
        <p:nvPr/>
      </p:nvGrpSpPr>
      <p:grpSpPr>
        <a:xfrm>
          <a:off x="0" y="0"/>
          <a:ext cx="0" cy="0"/>
          <a:chOff x="0" y="0"/>
          <a:chExt cx="0" cy="0"/>
        </a:xfrm>
      </p:grpSpPr>
      <p:sp>
        <p:nvSpPr>
          <p:cNvPr id="3" name="TextBox 2"/>
          <p:cNvSpPr txBox="1"/>
          <p:nvPr/>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1-800-CDC-INFO (232-4636)</a:t>
            </a: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2" name="Picture 1" descr="Logos of the U.S. Department of Health and Human Services and the Centers for Disease control and Prevention" title="logo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
        <p:nvSpPr>
          <p:cNvPr id="4" name="TextBox 3"/>
          <p:cNvSpPr txBox="1"/>
          <p:nvPr userDrawn="1"/>
        </p:nvSpPr>
        <p:spPr>
          <a:xfrm>
            <a:off x="169625" y="3662433"/>
            <a:ext cx="8852455" cy="2042160"/>
          </a:xfrm>
          <a:prstGeom prst="rect">
            <a:avLst/>
          </a:prstGeom>
          <a:noFill/>
        </p:spPr>
        <p:txBody>
          <a:bodyPr wrap="square" rtlCol="0">
            <a:spAutoFit/>
          </a:bodyPr>
          <a:lstStyle/>
          <a:p>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Pour en savoir plus, contactez les CDC au</a:t>
            </a: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1-800-CDC-INFO (232-4636)</a:t>
            </a: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TTY : 1-888-232-6348    www.cdc.gov</a:t>
            </a:r>
            <a:br>
              <a:rPr sz="1600"/>
            </a:br>
            <a:br>
              <a:rPr sz="1600"/>
            </a:br>
            <a:br>
              <a:rPr sz="1600"/>
            </a:br>
            <a:r>
              <a:rPr lang="fr-FR" sz="1600" b="0" i="0" u="none" strike="noStrike" cap="none" baseline="0">
                <a:solidFill>
                  <a:srgbClr val="005DAB"/>
                </a:solidFill>
                <a:effectLst/>
                <a:uFill>
                  <a:solidFill>
                    <a:prstClr val="black">
                      <a:alpha val="0"/>
                    </a:prstClr>
                  </a:solidFill>
                </a:uFill>
                <a:latin typeface="Calibri" panose="020F0502020204030204"/>
                <a:ea typeface="Calibri" panose="020F0502020204030204"/>
                <a:cs typeface="Calibri" panose="020F0502020204030204"/>
              </a:rPr>
              <a:t>Les résultats et les conclusions présentés dans ce rapport sont ceux des auteurs et ne sont pas nécessairement représentatifs de la position officielle de Centers for Disease Control and Prevention (Centres pour le contrôle et la prévention des maladies).</a:t>
            </a:r>
          </a:p>
        </p:txBody>
      </p:sp>
      <p:pic>
        <p:nvPicPr>
          <p:cNvPr id="5" name="Picture 4" descr="Logos of the U.S. Department of Health and Human Services and the Centers for Disease control and Prevention" title="logo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674176"/>
            <a:ext cx="12192000" cy="1183824"/>
          </a:xfrm>
          <a:prstGeom prst="rect">
            <a:avLst/>
          </a:prstGeom>
        </p:spPr>
      </p:pic>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DATA SLIDE_O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74639"/>
            <a:ext cx="10972800" cy="1143000"/>
          </a:xfrm>
          <a:prstGeom prst="rect">
            <a:avLst/>
          </a:prstGeom>
        </p:spPr>
        <p:txBody>
          <a:bodyPr anchor="b" anchorCtr="0"/>
          <a:lstStyle>
            <a:lvl1pPr algn="l">
              <a:lnSpc>
                <a:spcPts val="3000"/>
              </a:lnSpc>
              <a:defRPr sz="4000" b="1" baseline="0">
                <a:solidFill>
                  <a:srgbClr val="0039A6"/>
                </a:solidFill>
                <a:effectLst/>
                <a:latin typeface="Calibri" panose="020F0502020204030204" pitchFamily="34" charset="0"/>
              </a:defRPr>
            </a:lvl1pPr>
          </a:lstStyle>
          <a:p>
            <a:r>
              <a:rPr lang="en-US"/>
              <a:t>Bottom band: OD</a:t>
            </a:r>
          </a:p>
        </p:txBody>
      </p:sp>
      <p:sp>
        <p:nvSpPr>
          <p:cNvPr id="5" name="Text Placeholder 7"/>
          <p:cNvSpPr>
            <a:spLocks noGrp="1"/>
          </p:cNvSpPr>
          <p:nvPr>
            <p:ph type="body" sz="quarter" idx="10"/>
          </p:nvPr>
        </p:nvSpPr>
        <p:spPr>
          <a:xfrm>
            <a:off x="609600" y="1545167"/>
            <a:ext cx="10972800" cy="4455584"/>
          </a:xfrm>
        </p:spPr>
        <p:txBody>
          <a:bodyPr/>
          <a:lstStyle>
            <a:lvl1pPr marL="342900" indent="-342900">
              <a:buClr>
                <a:srgbClr val="005DAA"/>
              </a:buClr>
              <a:buFont typeface="Wingdings" panose="05000000000000000000" pitchFamily="2" charset="2"/>
              <a:buChar char="§"/>
              <a:defRPr sz="2000">
                <a:solidFill>
                  <a:schemeClr val="accent4">
                    <a:lumMod val="75000"/>
                  </a:schemeClr>
                </a:solidFill>
              </a:defRPr>
            </a:lvl1pPr>
            <a:lvl2pPr>
              <a:buClr>
                <a:srgbClr val="532E63"/>
              </a:buClr>
              <a:defRPr sz="2000">
                <a:solidFill>
                  <a:schemeClr val="accent4">
                    <a:lumMod val="75000"/>
                  </a:schemeClr>
                </a:solidFill>
              </a:defRPr>
            </a:lvl2pPr>
            <a:lvl3pPr>
              <a:buClr>
                <a:srgbClr val="9A3B26"/>
              </a:buClr>
              <a:defRPr sz="2000">
                <a:solidFill>
                  <a:schemeClr val="accent4">
                    <a:lumMod val="75000"/>
                  </a:schemeClr>
                </a:solidFill>
              </a:defRPr>
            </a:lvl3pPr>
            <a:lvl4pPr>
              <a:defRPr sz="2000">
                <a:solidFill>
                  <a:schemeClr val="accent4">
                    <a:lumMod val="75000"/>
                  </a:schemeClr>
                </a:solidFill>
              </a:defRPr>
            </a:lvl4pPr>
            <a:lvl5pPr>
              <a:defRPr sz="2000">
                <a:solidFill>
                  <a:schemeClr val="accent4">
                    <a:lumMod val="75000"/>
                  </a:schemeClr>
                </a:solidFill>
              </a:defRPr>
            </a:lvl5pPr>
          </a:lstStyle>
          <a:p>
            <a:pPr lvl="0"/>
            <a:r>
              <a:rPr lang="en-US"/>
              <a:t>Click to edit Master text styles</a:t>
            </a:r>
          </a:p>
          <a:p>
            <a:pPr lvl="1"/>
            <a:r>
              <a:rPr lang="en-US"/>
              <a:t>Second level</a:t>
            </a:r>
          </a:p>
          <a:p>
            <a:pPr lvl="2"/>
            <a:r>
              <a:rPr lang="en-US"/>
              <a:t>Third level</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27353"/>
            <a:ext cx="12192000" cy="121584"/>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fade/>
  </p:transition>
  <p:txStyles>
    <p:titleStyle>
      <a:lvl1pPr algn="ctr" rtl="0" eaLnBrk="1" fontAlgn="base" hangingPunct="1">
        <a:spcBef>
          <a:spcPct val="0"/>
        </a:spcBef>
        <a:spcAft>
          <a:spcPct val="0"/>
        </a:spcAft>
        <a:defRPr sz="5865" kern="1200">
          <a:solidFill>
            <a:schemeClr val="tx1"/>
          </a:solidFill>
          <a:latin typeface="+mj-lt"/>
          <a:ea typeface="+mj-ea"/>
          <a:cs typeface="+mj-cs"/>
        </a:defRPr>
      </a:lvl1pPr>
      <a:lvl2pPr algn="ctr" rtl="0" eaLnBrk="1" fontAlgn="base" hangingPunct="1">
        <a:spcBef>
          <a:spcPct val="0"/>
        </a:spcBef>
        <a:spcAft>
          <a:spcPct val="0"/>
        </a:spcAft>
        <a:defRPr sz="5865">
          <a:solidFill>
            <a:schemeClr val="tx1"/>
          </a:solidFill>
          <a:latin typeface="Myriad Web Pro" panose="020B0503030403020204" pitchFamily="34" charset="0"/>
        </a:defRPr>
      </a:lvl2pPr>
      <a:lvl3pPr algn="ctr" rtl="0" eaLnBrk="1" fontAlgn="base" hangingPunct="1">
        <a:spcBef>
          <a:spcPct val="0"/>
        </a:spcBef>
        <a:spcAft>
          <a:spcPct val="0"/>
        </a:spcAft>
        <a:defRPr sz="5865">
          <a:solidFill>
            <a:schemeClr val="tx1"/>
          </a:solidFill>
          <a:latin typeface="Myriad Web Pro" panose="020B0503030403020204" pitchFamily="34" charset="0"/>
        </a:defRPr>
      </a:lvl3pPr>
      <a:lvl4pPr algn="ctr" rtl="0" eaLnBrk="1" fontAlgn="base" hangingPunct="1">
        <a:spcBef>
          <a:spcPct val="0"/>
        </a:spcBef>
        <a:spcAft>
          <a:spcPct val="0"/>
        </a:spcAft>
        <a:defRPr sz="5865">
          <a:solidFill>
            <a:schemeClr val="tx1"/>
          </a:solidFill>
          <a:latin typeface="Myriad Web Pro" panose="020B0503030403020204" pitchFamily="34" charset="0"/>
        </a:defRPr>
      </a:lvl4pPr>
      <a:lvl5pPr algn="ctr" rtl="0" eaLnBrk="1" fontAlgn="base" hangingPunct="1">
        <a:spcBef>
          <a:spcPct val="0"/>
        </a:spcBef>
        <a:spcAft>
          <a:spcPct val="0"/>
        </a:spcAft>
        <a:defRPr sz="5865">
          <a:solidFill>
            <a:schemeClr val="tx1"/>
          </a:solidFill>
          <a:latin typeface="Myriad Web Pro" panose="020B0503030403020204" pitchFamily="34" charset="0"/>
        </a:defRPr>
      </a:lvl5pPr>
      <a:lvl6pPr marL="609600" algn="ctr" rtl="0" eaLnBrk="1" fontAlgn="base" hangingPunct="1">
        <a:spcBef>
          <a:spcPct val="0"/>
        </a:spcBef>
        <a:spcAft>
          <a:spcPct val="0"/>
        </a:spcAft>
        <a:defRPr sz="5865">
          <a:solidFill>
            <a:schemeClr val="tx1"/>
          </a:solidFill>
          <a:latin typeface="Myriad Web Pro" panose="020B0503030403020204" pitchFamily="34" charset="0"/>
        </a:defRPr>
      </a:lvl6pPr>
      <a:lvl7pPr marL="1219200" algn="ctr" rtl="0" eaLnBrk="1" fontAlgn="base" hangingPunct="1">
        <a:spcBef>
          <a:spcPct val="0"/>
        </a:spcBef>
        <a:spcAft>
          <a:spcPct val="0"/>
        </a:spcAft>
        <a:defRPr sz="5865">
          <a:solidFill>
            <a:schemeClr val="tx1"/>
          </a:solidFill>
          <a:latin typeface="Myriad Web Pro" panose="020B0503030403020204" pitchFamily="34" charset="0"/>
        </a:defRPr>
      </a:lvl7pPr>
      <a:lvl8pPr marL="1828800" algn="ctr" rtl="0" eaLnBrk="1" fontAlgn="base" hangingPunct="1">
        <a:spcBef>
          <a:spcPct val="0"/>
        </a:spcBef>
        <a:spcAft>
          <a:spcPct val="0"/>
        </a:spcAft>
        <a:defRPr sz="5865">
          <a:solidFill>
            <a:schemeClr val="tx1"/>
          </a:solidFill>
          <a:latin typeface="Myriad Web Pro" panose="020B0503030403020204" pitchFamily="34" charset="0"/>
        </a:defRPr>
      </a:lvl8pPr>
      <a:lvl9pPr marL="2438400" algn="ctr" rtl="0" eaLnBrk="1" fontAlgn="base" hangingPunct="1">
        <a:spcBef>
          <a:spcPct val="0"/>
        </a:spcBef>
        <a:spcAft>
          <a:spcPct val="0"/>
        </a:spcAft>
        <a:defRPr sz="5865">
          <a:solidFill>
            <a:schemeClr val="tx1"/>
          </a:solidFill>
          <a:latin typeface="Myriad Web Pro" panose="020B0503030403020204" pitchFamily="34" charset="0"/>
        </a:defRPr>
      </a:lvl9pPr>
    </p:titleStyle>
    <p:bodyStyle>
      <a:lvl1pPr marL="457200" indent="-457200" algn="l" rtl="0" eaLnBrk="1" fontAlgn="base" hangingPunct="1">
        <a:spcBef>
          <a:spcPct val="20000"/>
        </a:spcBef>
        <a:spcAft>
          <a:spcPct val="0"/>
        </a:spcAft>
        <a:buClr>
          <a:srgbClr val="E25423"/>
        </a:buClr>
        <a:buFont typeface="Arial" panose="020B0604020202020204" pitchFamily="34" charset="0"/>
        <a:buChar char="•"/>
        <a:defRPr sz="4265" kern="1200">
          <a:solidFill>
            <a:srgbClr val="1D1D1D"/>
          </a:solidFill>
          <a:latin typeface="Calibri" panose="020F0502020204030204" pitchFamily="34" charset="0"/>
          <a:ea typeface="+mn-ea"/>
          <a:cs typeface="+mn-cs"/>
        </a:defRPr>
      </a:lvl1pPr>
      <a:lvl2pPr marL="990600" indent="-381000" algn="l" rtl="0" eaLnBrk="1" fontAlgn="base" hangingPunct="1">
        <a:spcBef>
          <a:spcPct val="20000"/>
        </a:spcBef>
        <a:spcAft>
          <a:spcPct val="0"/>
        </a:spcAft>
        <a:buClr>
          <a:srgbClr val="E25423"/>
        </a:buClr>
        <a:buFont typeface="Arial" panose="020B0604020202020204" pitchFamily="34" charset="0"/>
        <a:buChar char="–"/>
        <a:defRPr sz="3735" kern="1200">
          <a:solidFill>
            <a:srgbClr val="1D1D1D"/>
          </a:solidFill>
          <a:latin typeface="Calibri" panose="020F0502020204030204" pitchFamily="34" charset="0"/>
          <a:ea typeface="+mn-ea"/>
          <a:cs typeface="+mn-cs"/>
        </a:defRPr>
      </a:lvl2pPr>
      <a:lvl3pPr marL="1524000" indent="-304800" algn="l" rtl="0" eaLnBrk="1" fontAlgn="base" hangingPunct="1">
        <a:spcBef>
          <a:spcPct val="20000"/>
        </a:spcBef>
        <a:spcAft>
          <a:spcPct val="0"/>
        </a:spcAft>
        <a:buFont typeface="Arial" panose="020B0604020202020204" pitchFamily="34" charset="0"/>
        <a:buChar char="•"/>
        <a:defRPr sz="3200" kern="1200">
          <a:solidFill>
            <a:srgbClr val="1D1D1D"/>
          </a:solidFill>
          <a:latin typeface="Calibri" panose="020F0502020204030204" pitchFamily="34" charset="0"/>
          <a:ea typeface="+mn-ea"/>
          <a:cs typeface="+mn-cs"/>
        </a:defRPr>
      </a:lvl3pPr>
      <a:lvl4pPr marL="2133600" indent="-304800" algn="l" rtl="0" eaLnBrk="1" fontAlgn="base" hangingPunct="1">
        <a:spcBef>
          <a:spcPct val="20000"/>
        </a:spcBef>
        <a:spcAft>
          <a:spcPct val="0"/>
        </a:spcAft>
        <a:buFont typeface="Arial" panose="020B0604020202020204" pitchFamily="34" charset="0"/>
        <a:buChar char="–"/>
        <a:defRPr sz="2665" kern="1200">
          <a:solidFill>
            <a:srgbClr val="1D1D1D"/>
          </a:solidFill>
          <a:latin typeface="Calibri" panose="020F0502020204030204" pitchFamily="34" charset="0"/>
          <a:ea typeface="+mn-ea"/>
          <a:cs typeface="+mn-cs"/>
        </a:defRPr>
      </a:lvl4pPr>
      <a:lvl5pPr marL="2743200" indent="-304800" algn="l" rtl="0" eaLnBrk="1" fontAlgn="base" hangingPunct="1">
        <a:spcBef>
          <a:spcPct val="20000"/>
        </a:spcBef>
        <a:spcAft>
          <a:spcPct val="0"/>
        </a:spcAft>
        <a:buFont typeface="Arial" panose="020B0604020202020204" pitchFamily="34" charset="0"/>
        <a:buChar char="»"/>
        <a:defRPr sz="2665" kern="1200">
          <a:solidFill>
            <a:srgbClr val="1D1D1D"/>
          </a:solidFill>
          <a:latin typeface="Calibri" panose="020F0502020204030204" pitchFamily="34" charset="0"/>
          <a:ea typeface="+mn-ea"/>
          <a:cs typeface="+mn-cs"/>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18/10/relationships/comments" Target="../comments/modernComment_261_0.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1723505" y="2406993"/>
            <a:ext cx="8229600" cy="2266931"/>
          </a:xfrm>
        </p:spPr>
        <p:txBody>
          <a:bodyPr vert="horz" lIns="91440" tIns="45720" rIns="91440" bIns="45720" rtlCol="0" anchor="b" anchorCtr="0">
            <a:normAutofit fontScale="90000"/>
          </a:bodyPr>
          <a:lstStyle/>
          <a:p>
            <a:pPr>
              <a:lnSpc>
                <a:spcPct val="100000"/>
              </a:lnSpc>
            </a:pPr>
            <a:r>
              <a:rPr lang="fr-FR" sz="48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PCI pour la maladie à virus Ebola et la maladie à virus de Marburg : </a:t>
            </a:r>
            <a:br>
              <a:rPr sz="4800" dirty="0"/>
            </a:br>
            <a:r>
              <a:rPr lang="fr-FR" sz="3735" b="1" i="0" u="none" strike="noStrike" cap="none" baseline="0" dirty="0">
                <a:solidFill>
                  <a:srgbClr val="005DAB"/>
                </a:solidFill>
                <a:effectLst/>
                <a:uFill>
                  <a:solidFill>
                    <a:prstClr val="black">
                      <a:alpha val="0"/>
                    </a:prstClr>
                  </a:solidFill>
                </a:uFill>
                <a:latin typeface="Calibri Light" panose="020F0302020204030204"/>
                <a:ea typeface="Calibri Light" panose="020F0302020204030204"/>
                <a:cs typeface="Calibri Light" panose="020F0302020204030204"/>
              </a:rPr>
              <a:t>création d’une zone d’isolement dans votre établissement</a:t>
            </a:r>
            <a:endParaRPr lang="en-US" b="0" dirty="0">
              <a:latin typeface="Calibri Light" panose="020F0302020204030204" pitchFamily="34" charset="0"/>
              <a:cs typeface="Calibri Light" panose="020F0302020204030204" pitchFamily="34" charset="0"/>
            </a:endParaRPr>
          </a:p>
        </p:txBody>
      </p:sp>
      <p:sp>
        <p:nvSpPr>
          <p:cNvPr id="9" name="TextBox 8"/>
          <p:cNvSpPr txBox="1"/>
          <p:nvPr/>
        </p:nvSpPr>
        <p:spPr>
          <a:xfrm>
            <a:off x="1723505" y="5303920"/>
            <a:ext cx="7711440" cy="822960"/>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lstStyle/>
          <a:p>
            <a:r>
              <a:rPr lang="fr-FR" sz="2400" b="1" i="0" u="none" strike="noStrike" cap="none" baseline="0">
                <a:solidFill>
                  <a:srgbClr val="0039A6"/>
                </a:solidFill>
                <a:effectLst/>
                <a:uFill>
                  <a:solidFill>
                    <a:prstClr val="black">
                      <a:alpha val="0"/>
                    </a:prstClr>
                  </a:solidFill>
                </a:uFill>
                <a:latin typeface="Calibri" panose="020F0502020204030204"/>
                <a:ea typeface="Calibri" panose="020F0502020204030204"/>
                <a:cs typeface="Calibri" panose="020F0502020204030204"/>
              </a:rPr>
              <a:t>Établissements de santé à ressources limitées ou intermédiaires</a:t>
            </a:r>
            <a:endParaRPr lang="en-US" sz="2400">
              <a:latin typeface="Calibri" panose="020F0502020204030204"/>
              <a:cs typeface="Calibri" panose="020F0502020204030204"/>
            </a:endParaRPr>
          </a:p>
        </p:txBody>
      </p:sp>
      <p:cxnSp>
        <p:nvCxnSpPr>
          <p:cNvPr id="11" name="Straight Connector 10">
            <a:extLst>
              <a:ext uri="{C183D7F6-B498-43B3-948B-1728B52AA6E4}">
                <adec:decorative xmlns:adec="http://schemas.microsoft.com/office/drawing/2017/decorative" val="1"/>
              </a:ext>
            </a:extLst>
          </p:cNvPr>
          <p:cNvCxnSpPr/>
          <p:nvPr/>
        </p:nvCxnSpPr>
        <p:spPr>
          <a:xfrm flipV="1">
            <a:off x="1723506" y="5099721"/>
            <a:ext cx="7887855" cy="9236"/>
          </a:xfrm>
          <a:prstGeom prst="line">
            <a:avLst/>
          </a:prstGeom>
          <a:ln w="28575">
            <a:solidFill>
              <a:schemeClr val="accent6"/>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678488" y="6346489"/>
            <a:ext cx="6096000" cy="457200"/>
          </a:xfrm>
          <a:prstGeom prst="rect">
            <a:avLst/>
          </a:prstGeom>
          <a:noFill/>
        </p:spPr>
        <p:txBody>
          <a:bodyPr wrap="square">
            <a:spAutoFit/>
          </a:bodyPr>
          <a:lstStyle/>
          <a:p>
            <a:r>
              <a:rPr lang="fr-FR" sz="2400" b="1" i="0" u="none" strike="noStrike" cap="none" baseline="0">
                <a:solidFill>
                  <a:srgbClr val="0039A6"/>
                </a:solidFill>
                <a:effectLst/>
                <a:uFill>
                  <a:solidFill>
                    <a:prstClr val="black">
                      <a:alpha val="0"/>
                    </a:prstClr>
                  </a:solidFill>
                </a:uFill>
                <a:latin typeface="Calibri" panose="020F0502020204030204"/>
                <a:ea typeface="Calibri" panose="020F0502020204030204"/>
                <a:cs typeface="Calibri" panose="020F0502020204030204"/>
              </a:rPr>
              <a:t>Mise à jour : </a:t>
            </a:r>
            <a:r>
              <a:rPr lang="fr-FR" sz="2400" b="1" i="0" u="none" strike="noStrike" cap="none" baseline="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mars 2023</a:t>
            </a:r>
            <a:endParaRPr lang="en-US" sz="2400">
              <a:solidFill>
                <a:schemeClr val="tx1">
                  <a:lumMod val="75000"/>
                </a:schemeClr>
              </a:solidFill>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274639"/>
            <a:ext cx="10921077" cy="915183"/>
          </a:xfrm>
        </p:spPr>
        <p:txBody>
          <a:bodyPr>
            <a:noAutofit/>
          </a:bodyPr>
          <a:lstStyle/>
          <a:p>
            <a:r>
              <a:rPr lang="fr-FR" sz="3735" b="1" i="0" u="none" strike="noStrike" cap="none" baseline="0" dirty="0">
                <a:solidFill>
                  <a:srgbClr val="005DAB"/>
                </a:solidFill>
                <a:effectLst/>
                <a:uFill>
                  <a:solidFill>
                    <a:prstClr val="black">
                      <a:alpha val="0"/>
                    </a:prstClr>
                  </a:solidFill>
                </a:uFill>
                <a:latin typeface="Calibri Light" panose="020F0302020204030204"/>
                <a:ea typeface="Calibri Light" panose="020F0302020204030204"/>
                <a:cs typeface="Calibri Light" panose="020F0302020204030204"/>
              </a:rPr>
              <a:t>Équipements et matériel de la zone de retrait de l’EPI</a:t>
            </a:r>
          </a:p>
        </p:txBody>
      </p:sp>
      <p:sp>
        <p:nvSpPr>
          <p:cNvPr id="4" name="Text Placeholder 2"/>
          <p:cNvSpPr txBox="1"/>
          <p:nvPr/>
        </p:nvSpPr>
        <p:spPr bwMode="auto">
          <a:xfrm>
            <a:off x="661324" y="1090252"/>
            <a:ext cx="8229600" cy="5249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lvl1pPr marL="342900" indent="-342900" algn="l" rtl="0" eaLnBrk="0" fontAlgn="base" hangingPunct="0">
              <a:spcBef>
                <a:spcPct val="20000"/>
              </a:spcBef>
              <a:spcAft>
                <a:spcPct val="0"/>
              </a:spcAft>
              <a:buClr>
                <a:srgbClr val="005DAA"/>
              </a:buClr>
              <a:buFont typeface="Wingdings" panose="05000000000000000000" pitchFamily="2" charset="2"/>
              <a:buChar char="§"/>
              <a:defRPr sz="2000" kern="1200">
                <a:solidFill>
                  <a:schemeClr val="accent4">
                    <a:lumMod val="75000"/>
                  </a:schemeClr>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lr>
                <a:srgbClr val="532E63"/>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Clr>
                <a:srgbClr val="9A3B26"/>
              </a:buClr>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accent4">
                    <a:lumMod val="75000"/>
                  </a:schemeClr>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en-US" altLang="fr-FR" sz="1800" dirty="0">
              <a:solidFill>
                <a:schemeClr val="accent4">
                  <a:lumMod val="50000"/>
                </a:schemeClr>
              </a:solidFill>
              <a:latin typeface="Calibri" panose="020F0502020204030204"/>
              <a:cs typeface="Calibri" panose="020F0502020204030204"/>
            </a:endParaRPr>
          </a:p>
          <a:p>
            <a:pPr>
              <a:buClr>
                <a:schemeClr val="accent2">
                  <a:lumMod val="60000"/>
                  <a:lumOff val="40000"/>
                </a:schemeClr>
              </a:buClr>
              <a:buFont typeface="Arial" panose="020B0604020202020204" pitchFamily="34" charset="0"/>
              <a:buChar char="•"/>
            </a:pP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La zone de retrait de l’EPI doit disposer des fournitures suivantes : </a:t>
            </a:r>
            <a:endParaRPr lang="en-US" sz="2800" dirty="0">
              <a:solidFill>
                <a:srgbClr val="000000"/>
              </a:solidFill>
              <a:latin typeface="Calibri" panose="020F0502020204030204"/>
              <a:cs typeface="Calibri" panose="020F0502020204030204"/>
            </a:endParaRPr>
          </a:p>
          <a:p>
            <a:pPr marL="913765" lvl="1" indent="-456565">
              <a:buClr>
                <a:schemeClr val="accent2">
                  <a:lumMod val="60000"/>
                  <a:lumOff val="40000"/>
                </a:schemeClr>
              </a:buClr>
              <a:buFont typeface="Wingdings" panose="05000000000000000000" pitchFamily="2" charset="2"/>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Seau de solution chlorée à forte concentration (0,5 %) : pour les articles non poreux tels que les bottes ou les lunettes de protection</a:t>
            </a:r>
          </a:p>
          <a:p>
            <a:pPr marL="913765" lvl="1" indent="-456565">
              <a:buClr>
                <a:schemeClr val="accent2">
                  <a:lumMod val="60000"/>
                  <a:lumOff val="40000"/>
                </a:schemeClr>
              </a:buClr>
              <a:buFont typeface="Wingdings" panose="05000000000000000000" pitchFamily="2" charset="2"/>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Seau de solution chlorée à concentration légère (0,05 %) : pour les articles poreux tels que les blouses en tissu</a:t>
            </a:r>
          </a:p>
          <a:p>
            <a:pPr marL="914400" lvl="1" indent="-457200">
              <a:buClr>
                <a:schemeClr val="accent2">
                  <a:lumMod val="60000"/>
                  <a:lumOff val="40000"/>
                </a:schemeClr>
              </a:buClr>
              <a:buFont typeface="Wingdings" panose="05000000000000000000" pitchFamily="2" charset="2"/>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Contenant avec couvercle pour les déchets infectieux</a:t>
            </a:r>
          </a:p>
          <a:p>
            <a:pPr marL="914400" lvl="1" indent="-457200">
              <a:buClr>
                <a:schemeClr val="accent2">
                  <a:lumMod val="60000"/>
                  <a:lumOff val="40000"/>
                </a:schemeClr>
              </a:buClr>
              <a:buFont typeface="Wingdings" panose="05000000000000000000" pitchFamily="2" charset="2"/>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Contenant pour EPI réutilisable</a:t>
            </a:r>
          </a:p>
          <a:p>
            <a:pPr marL="914400" lvl="1" indent="-457200">
              <a:buClr>
                <a:schemeClr val="accent2">
                  <a:lumMod val="60000"/>
                  <a:lumOff val="40000"/>
                </a:schemeClr>
              </a:buClr>
              <a:buFont typeface="Wingdings" panose="05000000000000000000" pitchFamily="2" charset="2"/>
              <a:buChar char="§"/>
            </a:pPr>
            <a:r>
              <a:rPr lang="fr-FR" sz="24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Fournitures pour l’hygiène des mains</a:t>
            </a:r>
            <a:endParaRPr lang="en-US" altLang="fr-FR" sz="1800" dirty="0">
              <a:solidFill>
                <a:schemeClr val="accent4">
                  <a:lumMod val="50000"/>
                </a:schemeClr>
              </a:solidFill>
              <a:latin typeface="Calibri" panose="020F0502020204030204"/>
              <a:cs typeface="Calibri" panose="020F0502020204030204"/>
            </a:endParaRPr>
          </a:p>
          <a:p>
            <a:pPr marL="342265" lvl="2" indent="-342265">
              <a:buChar char="§"/>
            </a:pPr>
            <a:endParaRPr lang="en-US" altLang="fr-FR" sz="1800" dirty="0">
              <a:solidFill>
                <a:schemeClr val="accent4">
                  <a:lumMod val="50000"/>
                </a:schemeClr>
              </a:solidFill>
              <a:cs typeface="Calibri" panose="020F0502020204030204" pitchFamily="34" charset="0"/>
            </a:endParaRPr>
          </a:p>
          <a:p>
            <a:pPr marL="856615" lvl="2" indent="-457200">
              <a:buClr>
                <a:srgbClr val="005DAA"/>
              </a:buClr>
              <a:buFont typeface="+mj-lt"/>
              <a:buAutoNum type="arabicPeriod"/>
            </a:pPr>
            <a:endParaRPr lang="en-US" altLang="fr-FR" sz="1800" dirty="0">
              <a:solidFill>
                <a:schemeClr val="accent4">
                  <a:lumMod val="50000"/>
                </a:schemeClr>
              </a:solidFill>
              <a:cs typeface="Calibri" panose="020F0502020204030204" pitchFamily="34" charset="0"/>
            </a:endParaRPr>
          </a:p>
        </p:txBody>
      </p:sp>
      <p:grpSp>
        <p:nvGrpSpPr>
          <p:cNvPr id="5" name="Group 4" descr="Photo of a red bin with lid with the word &quot;biohazard&quot; and a biohazard symbol on it. Text under photo says &quot;Biohazard waste bin (can be yellow or red)&quot;"/>
          <p:cNvGrpSpPr/>
          <p:nvPr/>
        </p:nvGrpSpPr>
        <p:grpSpPr>
          <a:xfrm>
            <a:off x="8715222" y="1010589"/>
            <a:ext cx="2512881" cy="2707971"/>
            <a:chOff x="3227349" y="2136282"/>
            <a:chExt cx="1832655" cy="1975882"/>
          </a:xfrm>
        </p:grpSpPr>
        <p:sp>
          <p:nvSpPr>
            <p:cNvPr id="6" name="TextBox 5" descr="Bac à déchets biologiques rouge&#10;"/>
            <p:cNvSpPr txBox="1"/>
            <p:nvPr/>
          </p:nvSpPr>
          <p:spPr>
            <a:xfrm>
              <a:off x="3227349" y="3689607"/>
              <a:ext cx="1832655" cy="422557"/>
            </a:xfrm>
            <a:prstGeom prst="rect">
              <a:avLst/>
            </a:prstGeom>
            <a:noFill/>
          </p:spPr>
          <p:txBody>
            <a:bodyPr wrap="square" rtlCol="0">
              <a:spAutoFit/>
            </a:bodyPr>
            <a:lstStyle/>
            <a:p>
              <a:pPr algn="ctr" defTabSz="457200"/>
              <a:r>
                <a:rPr lang="fr-FR" sz="16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Bac à déchets biologiques</a:t>
              </a:r>
            </a:p>
            <a:p>
              <a:pPr algn="ctr" defTabSz="457200"/>
              <a:r>
                <a:rPr lang="fr-FR" sz="16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(peut être jaune ou rouge)</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5801" y="2136282"/>
              <a:ext cx="1326903" cy="1599316"/>
            </a:xfrm>
            <a:prstGeom prst="rect">
              <a:avLst/>
            </a:prstGeom>
          </p:spPr>
        </p:pic>
      </p:grpSp>
      <p:grpSp>
        <p:nvGrpSpPr>
          <p:cNvPr id="8" name="Group 7" descr="Seau"/>
          <p:cNvGrpSpPr/>
          <p:nvPr/>
        </p:nvGrpSpPr>
        <p:grpSpPr>
          <a:xfrm>
            <a:off x="8690633" y="3938422"/>
            <a:ext cx="2467655" cy="2732098"/>
            <a:chOff x="6285170" y="2858392"/>
            <a:chExt cx="2467655" cy="2732098"/>
          </a:xfrm>
        </p:grpSpPr>
        <p:sp>
          <p:nvSpPr>
            <p:cNvPr id="9" name="TextBox 8"/>
            <p:cNvSpPr txBox="1"/>
            <p:nvPr/>
          </p:nvSpPr>
          <p:spPr>
            <a:xfrm>
              <a:off x="6285170" y="5005715"/>
              <a:ext cx="2467655" cy="579120"/>
            </a:xfrm>
            <a:prstGeom prst="rect">
              <a:avLst/>
            </a:prstGeom>
            <a:noFill/>
          </p:spPr>
          <p:txBody>
            <a:bodyPr wrap="square" rtlCol="0">
              <a:spAutoFit/>
            </a:bodyPr>
            <a:lstStyle/>
            <a:p>
              <a:pPr algn="ctr" defTabSz="457200"/>
              <a:r>
                <a:rPr lang="fr-FR" sz="16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Seau pour les EPI sales et réutilisables à retraiter</a:t>
              </a: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56786" y="2858392"/>
              <a:ext cx="1998024" cy="1998024"/>
            </a:xfrm>
            <a:prstGeom prst="rect">
              <a:avLst/>
            </a:prstGeom>
          </p:spPr>
        </p:pic>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3735" b="1" i="0" u="none" strike="noStrike" cap="none" baseline="0">
                <a:solidFill>
                  <a:srgbClr val="005DAB"/>
                </a:solidFill>
                <a:effectLst/>
                <a:uFill>
                  <a:solidFill>
                    <a:prstClr val="black">
                      <a:alpha val="0"/>
                    </a:prstClr>
                  </a:solidFill>
                </a:uFill>
                <a:latin typeface="Calibri Light" panose="020F0302020204030204"/>
                <a:ea typeface="Calibri Light" panose="020F0302020204030204"/>
                <a:cs typeface="Calibri Light" panose="020F0302020204030204"/>
              </a:rPr>
              <a:t>Exemple de configuration de l’établissement</a:t>
            </a:r>
          </a:p>
        </p:txBody>
      </p:sp>
      <p:pic>
        <p:nvPicPr>
          <p:cNvPr id="36" name="Picture 35">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895395"/>
            <a:ext cx="10339961" cy="3941652"/>
          </a:xfrm>
          <a:prstGeom prst="rect">
            <a:avLst/>
          </a:prstGeom>
        </p:spPr>
      </p:pic>
      <p:sp>
        <p:nvSpPr>
          <p:cNvPr id="4" name="Rectangle 3">
            <a:extLst>
              <a:ext uri="{C183D7F6-B498-43B3-948B-1728B52AA6E4}">
                <adec:decorative xmlns:adec="http://schemas.microsoft.com/office/drawing/2017/decorative" val="1"/>
              </a:ext>
            </a:extLst>
          </p:cNvPr>
          <p:cNvSpPr/>
          <p:nvPr/>
        </p:nvSpPr>
        <p:spPr>
          <a:xfrm>
            <a:off x="3346647" y="2102982"/>
            <a:ext cx="7342375" cy="2652039"/>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TextBox 20"/>
          <p:cNvSpPr txBox="1"/>
          <p:nvPr/>
        </p:nvSpPr>
        <p:spPr>
          <a:xfrm>
            <a:off x="3241633" y="2161600"/>
            <a:ext cx="1858507" cy="182880"/>
          </a:xfrm>
          <a:prstGeom prst="rect">
            <a:avLst/>
          </a:prstGeom>
          <a:noFill/>
        </p:spPr>
        <p:txBody>
          <a:bodyPr wrap="square" lIns="0" tIns="0" rIns="0" bIns="0">
            <a:spAutoFit/>
          </a:bodyPr>
          <a:lstStyle/>
          <a:p>
            <a:pPr algn="r"/>
            <a:r>
              <a:rPr lang="fr-FR" sz="1200" b="1" i="0" u="none" strike="noStrike" cap="none" baseline="0" dirty="0">
                <a:solidFill>
                  <a:srgbClr val="669900"/>
                </a:solidFill>
                <a:effectLst/>
                <a:uFill>
                  <a:solidFill>
                    <a:prstClr val="black">
                      <a:alpha val="0"/>
                    </a:prstClr>
                  </a:solidFill>
                </a:uFill>
                <a:latin typeface="Myriad Web Pro"/>
                <a:ea typeface="Myriad Web Pro"/>
                <a:cs typeface="Myriad Web Pro"/>
              </a:rPr>
              <a:t>Zone d’habillage pour l’EPI</a:t>
            </a:r>
          </a:p>
        </p:txBody>
      </p:sp>
      <p:sp>
        <p:nvSpPr>
          <p:cNvPr id="25" name="TextBox 24"/>
          <p:cNvSpPr txBox="1"/>
          <p:nvPr/>
        </p:nvSpPr>
        <p:spPr>
          <a:xfrm>
            <a:off x="3968673" y="2618039"/>
            <a:ext cx="1085927" cy="243840"/>
          </a:xfrm>
          <a:prstGeom prst="rect">
            <a:avLst/>
          </a:prstGeom>
          <a:noFill/>
        </p:spPr>
        <p:txBody>
          <a:bodyPr wrap="square" lIns="0" tIns="0" rIns="0" bIns="0">
            <a:spAutoFit/>
          </a:bodyPr>
          <a:lstStyle/>
          <a:p>
            <a:r>
              <a:rPr lang="fr-FR" sz="800" b="1" dirty="0">
                <a:solidFill>
                  <a:srgbClr val="000000">
                    <a:alpha val="61176"/>
                  </a:srgbClr>
                </a:solidFill>
                <a:uFill>
                  <a:solidFill>
                    <a:prstClr val="black">
                      <a:alpha val="0"/>
                    </a:prstClr>
                  </a:solidFill>
                </a:uFill>
                <a:latin typeface="Myriad Web Pro"/>
                <a:ea typeface="Myriad Web Pro"/>
                <a:cs typeface="Myriad Web Pro"/>
              </a:rPr>
              <a:t>S</a:t>
            </a:r>
            <a:r>
              <a:rPr lang="fr-FR" sz="800" b="1" i="0" u="none" strike="noStrike" cap="none" baseline="0" dirty="0">
                <a:solidFill>
                  <a:srgbClr val="000000">
                    <a:alpha val="61176"/>
                  </a:srgbClr>
                </a:solidFill>
                <a:effectLst/>
                <a:uFill>
                  <a:solidFill>
                    <a:prstClr val="black">
                      <a:alpha val="0"/>
                    </a:prstClr>
                  </a:solidFill>
                </a:uFill>
                <a:latin typeface="Myriad Web Pro"/>
                <a:ea typeface="Myriad Web Pro"/>
                <a:cs typeface="Myriad Web Pro"/>
              </a:rPr>
              <a:t>tation d’hygiène des mains</a:t>
            </a:r>
            <a:endParaRPr lang="en-US" sz="800" b="1" dirty="0">
              <a:solidFill>
                <a:srgbClr val="000000">
                  <a:alpha val="61000"/>
                </a:srgbClr>
              </a:solidFill>
            </a:endParaRPr>
          </a:p>
        </p:txBody>
      </p:sp>
      <p:sp>
        <p:nvSpPr>
          <p:cNvPr id="26" name="TextBox 25"/>
          <p:cNvSpPr txBox="1"/>
          <p:nvPr/>
        </p:nvSpPr>
        <p:spPr>
          <a:xfrm>
            <a:off x="4063071" y="3071736"/>
            <a:ext cx="396711" cy="365760"/>
          </a:xfrm>
          <a:prstGeom prst="rect">
            <a:avLst/>
          </a:prstGeom>
          <a:noFill/>
        </p:spPr>
        <p:txBody>
          <a:bodyPr wrap="square" lIns="0" tIns="0" rIns="0" bIns="0">
            <a:spAutoFit/>
          </a:bodyPr>
          <a:lstStyle/>
          <a:p>
            <a:pPr algn="ctr"/>
            <a:r>
              <a:rPr lang="fr-FR" sz="800" b="1" i="0" u="none" strike="noStrike" cap="none" baseline="0">
                <a:solidFill>
                  <a:srgbClr val="000000">
                    <a:alpha val="61176"/>
                  </a:srgbClr>
                </a:solidFill>
                <a:effectLst/>
                <a:uFill>
                  <a:solidFill>
                    <a:prstClr val="black">
                      <a:alpha val="0"/>
                    </a:prstClr>
                  </a:solidFill>
                </a:uFill>
                <a:latin typeface="Myriad Web Pro"/>
                <a:ea typeface="Myriad Web Pro"/>
                <a:cs typeface="Myriad Web Pro"/>
              </a:rPr>
              <a:t>Fournitures d’EPI</a:t>
            </a:r>
            <a:endParaRPr lang="en-US" sz="800" b="1">
              <a:solidFill>
                <a:srgbClr val="000000">
                  <a:alpha val="61000"/>
                </a:srgbClr>
              </a:solidFill>
            </a:endParaRPr>
          </a:p>
        </p:txBody>
      </p:sp>
      <p:sp>
        <p:nvSpPr>
          <p:cNvPr id="16" name="TextBox 15"/>
          <p:cNvSpPr txBox="1"/>
          <p:nvPr/>
        </p:nvSpPr>
        <p:spPr>
          <a:xfrm>
            <a:off x="2220927" y="3622381"/>
            <a:ext cx="2622936" cy="487680"/>
          </a:xfrm>
          <a:prstGeom prst="rect">
            <a:avLst/>
          </a:prstGeom>
          <a:noFill/>
        </p:spPr>
        <p:txBody>
          <a:bodyPr wrap="square" lIns="0" tIns="0" rIns="0" bIns="0">
            <a:spAutoFit/>
          </a:bodyPr>
          <a:lstStyle/>
          <a:p>
            <a:pPr algn="ctr"/>
            <a:r>
              <a:rPr lang="fr-FR" sz="1600" b="1" i="0" u="none" strike="noStrike" cap="none" baseline="0" dirty="0">
                <a:solidFill>
                  <a:srgbClr val="669900"/>
                </a:solidFill>
                <a:effectLst/>
                <a:uFill>
                  <a:solidFill>
                    <a:prstClr val="black">
                      <a:alpha val="0"/>
                    </a:prstClr>
                  </a:solidFill>
                </a:uFill>
                <a:latin typeface="Myriad Web Pro"/>
                <a:ea typeface="Myriad Web Pro"/>
                <a:cs typeface="Myriad Web Pro"/>
              </a:rPr>
              <a:t>ZONE DE SOINS GÉNÉRAUX</a:t>
            </a:r>
            <a:endParaRPr lang="en-US" sz="1600" b="1" dirty="0">
              <a:solidFill>
                <a:srgbClr val="669900"/>
              </a:solidFill>
            </a:endParaRPr>
          </a:p>
        </p:txBody>
      </p:sp>
      <p:sp>
        <p:nvSpPr>
          <p:cNvPr id="9" name="TextBox 8"/>
          <p:cNvSpPr txBox="1"/>
          <p:nvPr/>
        </p:nvSpPr>
        <p:spPr>
          <a:xfrm>
            <a:off x="2221615" y="3815607"/>
            <a:ext cx="2644475" cy="365760"/>
          </a:xfrm>
          <a:prstGeom prst="rect">
            <a:avLst/>
          </a:prstGeom>
          <a:noFill/>
        </p:spPr>
        <p:txBody>
          <a:bodyPr wrap="square" rtlCol="0">
            <a:spAutoFit/>
          </a:bodyPr>
          <a:lstStyle/>
          <a:p>
            <a:pPr algn="ctr"/>
            <a:r>
              <a:rPr lang="fr-FR" sz="900" b="1" i="0" u="none" strike="noStrike" cap="none" baseline="0" dirty="0">
                <a:solidFill>
                  <a:srgbClr val="669900"/>
                </a:solidFill>
                <a:effectLst/>
                <a:uFill>
                  <a:solidFill>
                    <a:prstClr val="black">
                      <a:alpha val="0"/>
                    </a:prstClr>
                  </a:solidFill>
                </a:uFill>
                <a:latin typeface="Myriad Web Pro"/>
                <a:ea typeface="Myriad Web Pro"/>
                <a:cs typeface="Myriad Web Pro"/>
              </a:rPr>
              <a:t>Zone de soins des patients non suspectés d’Ebola</a:t>
            </a:r>
          </a:p>
        </p:txBody>
      </p:sp>
      <p:sp>
        <p:nvSpPr>
          <p:cNvPr id="24" name="TextBox 23"/>
          <p:cNvSpPr txBox="1"/>
          <p:nvPr/>
        </p:nvSpPr>
        <p:spPr>
          <a:xfrm>
            <a:off x="2220927" y="4141777"/>
            <a:ext cx="841067" cy="246221"/>
          </a:xfrm>
          <a:prstGeom prst="rect">
            <a:avLst/>
          </a:prstGeom>
          <a:noFill/>
        </p:spPr>
        <p:txBody>
          <a:bodyPr wrap="square" lIns="0" tIns="0" rIns="0" bIns="0">
            <a:spAutoFit/>
          </a:bodyPr>
          <a:lstStyle/>
          <a:p>
            <a:pPr algn="ctr"/>
            <a:r>
              <a:rPr lang="fr-FR" sz="800" b="0" i="0" u="none" strike="noStrike" cap="none" baseline="0" dirty="0">
                <a:solidFill>
                  <a:srgbClr val="000000">
                    <a:alpha val="61176"/>
                  </a:srgbClr>
                </a:solidFill>
                <a:effectLst/>
                <a:uFill>
                  <a:solidFill>
                    <a:prstClr val="black">
                      <a:alpha val="0"/>
                    </a:prstClr>
                  </a:solidFill>
                </a:uFill>
                <a:latin typeface="Myriad Web Pro"/>
                <a:ea typeface="Myriad Web Pro"/>
                <a:cs typeface="Myriad Web Pro"/>
              </a:rPr>
              <a:t>Station d’hygiène des mains</a:t>
            </a:r>
            <a:endParaRPr lang="en-US" sz="800" dirty="0">
              <a:solidFill>
                <a:srgbClr val="000000">
                  <a:alpha val="61000"/>
                </a:srgbClr>
              </a:solidFill>
            </a:endParaRPr>
          </a:p>
        </p:txBody>
      </p:sp>
      <p:sp>
        <p:nvSpPr>
          <p:cNvPr id="18" name="TextBox 17"/>
          <p:cNvSpPr txBox="1"/>
          <p:nvPr/>
        </p:nvSpPr>
        <p:spPr>
          <a:xfrm>
            <a:off x="553991" y="4554809"/>
            <a:ext cx="1571217" cy="121920"/>
          </a:xfrm>
          <a:prstGeom prst="rect">
            <a:avLst/>
          </a:prstGeom>
          <a:noFill/>
        </p:spPr>
        <p:txBody>
          <a:bodyPr wrap="square" lIns="0" tIns="0" rIns="0" bIns="0">
            <a:spAutoFit/>
          </a:bodyPr>
          <a:lstStyle/>
          <a:p>
            <a:pPr algn="r"/>
            <a:r>
              <a:rPr lang="fr-FR" sz="800" b="1" i="0" u="none" strike="noStrike" cap="none" baseline="0">
                <a:solidFill>
                  <a:srgbClr val="000000">
                    <a:alpha val="61176"/>
                  </a:srgbClr>
                </a:solidFill>
                <a:effectLst/>
                <a:uFill>
                  <a:solidFill>
                    <a:prstClr val="black">
                      <a:alpha val="0"/>
                    </a:prstClr>
                  </a:solidFill>
                </a:uFill>
                <a:latin typeface="Myriad Web Pro"/>
                <a:ea typeface="Myriad Web Pro"/>
                <a:cs typeface="Myriad Web Pro"/>
              </a:rPr>
              <a:t>Sortie à sens unique</a:t>
            </a:r>
            <a:endParaRPr lang="en-US" sz="800" b="1">
              <a:solidFill>
                <a:srgbClr val="000000">
                  <a:alpha val="61000"/>
                </a:srgbClr>
              </a:solidFill>
            </a:endParaRPr>
          </a:p>
        </p:txBody>
      </p:sp>
      <p:sp>
        <p:nvSpPr>
          <p:cNvPr id="15" name="TextBox 14"/>
          <p:cNvSpPr txBox="1"/>
          <p:nvPr/>
        </p:nvSpPr>
        <p:spPr>
          <a:xfrm>
            <a:off x="1666211" y="5230917"/>
            <a:ext cx="1262123" cy="411480"/>
          </a:xfrm>
          <a:prstGeom prst="rect">
            <a:avLst/>
          </a:prstGeom>
          <a:noFill/>
        </p:spPr>
        <p:txBody>
          <a:bodyPr wrap="square" lIns="0" tIns="0" rIns="0" bIns="0">
            <a:spAutoFit/>
          </a:bodyPr>
          <a:lstStyle/>
          <a:p>
            <a:r>
              <a:rPr lang="fr-FR" sz="900" b="1" i="0" u="none" strike="noStrike" cap="none" baseline="0">
                <a:solidFill>
                  <a:srgbClr val="669900">
                    <a:alpha val="61176"/>
                  </a:srgbClr>
                </a:solidFill>
                <a:effectLst/>
                <a:uFill>
                  <a:solidFill>
                    <a:prstClr val="black">
                      <a:alpha val="0"/>
                    </a:prstClr>
                  </a:solidFill>
                </a:uFill>
                <a:latin typeface="Myriad Web Pro"/>
                <a:ea typeface="Myriad Web Pro"/>
                <a:cs typeface="Myriad Web Pro"/>
              </a:rPr>
              <a:t>Latrines ou toilettes pour personnes non suspectes d’Ebola</a:t>
            </a:r>
            <a:endParaRPr lang="en-US" sz="900" b="1">
              <a:solidFill>
                <a:srgbClr val="669900">
                  <a:alpha val="61000"/>
                </a:srgbClr>
              </a:solidFill>
            </a:endParaRPr>
          </a:p>
        </p:txBody>
      </p:sp>
      <p:sp>
        <p:nvSpPr>
          <p:cNvPr id="20" name="TextBox 19"/>
          <p:cNvSpPr txBox="1"/>
          <p:nvPr/>
        </p:nvSpPr>
        <p:spPr>
          <a:xfrm>
            <a:off x="5663000" y="2222560"/>
            <a:ext cx="1571217" cy="121920"/>
          </a:xfrm>
          <a:prstGeom prst="rect">
            <a:avLst/>
          </a:prstGeom>
          <a:noFill/>
        </p:spPr>
        <p:txBody>
          <a:bodyPr wrap="square" lIns="0" tIns="0" rIns="0" bIns="0">
            <a:spAutoFit/>
          </a:bodyPr>
          <a:lstStyle/>
          <a:p>
            <a:r>
              <a:rPr lang="fr-FR" sz="800" b="1" i="0" u="none" strike="noStrike" cap="none" baseline="0">
                <a:solidFill>
                  <a:srgbClr val="000000">
                    <a:alpha val="61176"/>
                  </a:srgbClr>
                </a:solidFill>
                <a:effectLst/>
                <a:uFill>
                  <a:solidFill>
                    <a:prstClr val="black">
                      <a:alpha val="0"/>
                    </a:prstClr>
                  </a:solidFill>
                </a:uFill>
                <a:latin typeface="Myriad Web Pro"/>
                <a:ea typeface="Myriad Web Pro"/>
                <a:cs typeface="Myriad Web Pro"/>
              </a:rPr>
              <a:t>Sortie des ambulances</a:t>
            </a:r>
            <a:endParaRPr lang="en-US" sz="800" b="1">
              <a:solidFill>
                <a:srgbClr val="000000">
                  <a:alpha val="61000"/>
                </a:srgbClr>
              </a:solidFill>
            </a:endParaRPr>
          </a:p>
        </p:txBody>
      </p:sp>
      <p:sp>
        <p:nvSpPr>
          <p:cNvPr id="31" name="TextBox 30"/>
          <p:cNvSpPr txBox="1"/>
          <p:nvPr/>
        </p:nvSpPr>
        <p:spPr>
          <a:xfrm>
            <a:off x="5828306" y="3212467"/>
            <a:ext cx="663264" cy="365760"/>
          </a:xfrm>
          <a:prstGeom prst="rect">
            <a:avLst/>
          </a:prstGeom>
          <a:noFill/>
        </p:spPr>
        <p:txBody>
          <a:bodyPr wrap="square" lIns="0" tIns="0" rIns="0" bIns="0">
            <a:spAutoFit/>
          </a:bodyPr>
          <a:lstStyle/>
          <a:p>
            <a:pPr algn="ctr"/>
            <a:r>
              <a:rPr lang="fr-FR" sz="800" b="1" i="0" u="none" strike="noStrike" cap="none" baseline="0">
                <a:solidFill>
                  <a:srgbClr val="C00000"/>
                </a:solidFill>
                <a:effectLst/>
                <a:uFill>
                  <a:solidFill>
                    <a:prstClr val="black">
                      <a:alpha val="0"/>
                    </a:prstClr>
                  </a:solidFill>
                </a:uFill>
                <a:latin typeface="Myriad Web Pro"/>
                <a:ea typeface="Myriad Web Pro"/>
                <a:cs typeface="Myriad Web Pro"/>
              </a:rPr>
              <a:t>Seaux de chaise percée</a:t>
            </a:r>
            <a:endParaRPr lang="en-US" sz="800" b="1">
              <a:solidFill>
                <a:srgbClr val="C00000"/>
              </a:solidFill>
            </a:endParaRPr>
          </a:p>
        </p:txBody>
      </p:sp>
      <p:sp>
        <p:nvSpPr>
          <p:cNvPr id="17" name="TextBox 16"/>
          <p:cNvSpPr txBox="1"/>
          <p:nvPr/>
        </p:nvSpPr>
        <p:spPr>
          <a:xfrm>
            <a:off x="5205156" y="3488286"/>
            <a:ext cx="1893264" cy="487680"/>
          </a:xfrm>
          <a:prstGeom prst="rect">
            <a:avLst/>
          </a:prstGeom>
          <a:noFill/>
        </p:spPr>
        <p:txBody>
          <a:bodyPr wrap="square" lIns="0" tIns="0" rIns="0" bIns="0">
            <a:spAutoFit/>
          </a:bodyPr>
          <a:lstStyle/>
          <a:p>
            <a:pPr algn="ctr"/>
            <a:r>
              <a:rPr lang="fr-FR" sz="1600" b="1" i="0" u="none" strike="noStrike" cap="none" baseline="0" dirty="0">
                <a:solidFill>
                  <a:srgbClr val="C00000"/>
                </a:solidFill>
                <a:effectLst/>
                <a:uFill>
                  <a:solidFill>
                    <a:prstClr val="black">
                      <a:alpha val="0"/>
                    </a:prstClr>
                  </a:solidFill>
                </a:uFill>
                <a:latin typeface="Myriad Web Pro"/>
                <a:ea typeface="Myriad Web Pro"/>
                <a:cs typeface="Myriad Web Pro"/>
              </a:rPr>
              <a:t>ZONE D’ISOLEMENT</a:t>
            </a:r>
            <a:endParaRPr lang="en-US" sz="1600" b="1" dirty="0">
              <a:solidFill>
                <a:srgbClr val="C00000"/>
              </a:solidFill>
            </a:endParaRPr>
          </a:p>
        </p:txBody>
      </p:sp>
      <p:sp>
        <p:nvSpPr>
          <p:cNvPr id="5" name="TextBox 4"/>
          <p:cNvSpPr txBox="1"/>
          <p:nvPr/>
        </p:nvSpPr>
        <p:spPr>
          <a:xfrm>
            <a:off x="5222072" y="3708316"/>
            <a:ext cx="1871725" cy="369332"/>
          </a:xfrm>
          <a:prstGeom prst="rect">
            <a:avLst/>
          </a:prstGeom>
          <a:noFill/>
        </p:spPr>
        <p:txBody>
          <a:bodyPr wrap="square" rtlCol="0">
            <a:spAutoFit/>
          </a:bodyPr>
          <a:lstStyle/>
          <a:p>
            <a:pPr algn="ctr"/>
            <a:r>
              <a:rPr lang="fr-FR" sz="900" b="1" i="0" u="none" strike="noStrike" cap="none" baseline="0" dirty="0">
                <a:solidFill>
                  <a:srgbClr val="C00000"/>
                </a:solidFill>
                <a:effectLst/>
                <a:uFill>
                  <a:solidFill>
                    <a:prstClr val="black">
                      <a:alpha val="0"/>
                    </a:prstClr>
                  </a:solidFill>
                </a:uFill>
                <a:latin typeface="Myriad Web Pro"/>
                <a:ea typeface="Myriad Web Pro"/>
                <a:cs typeface="Myriad Web Pro"/>
              </a:rPr>
              <a:t>Zones pour patients suspects de maladie de Marburg</a:t>
            </a:r>
          </a:p>
        </p:txBody>
      </p:sp>
      <p:sp>
        <p:nvSpPr>
          <p:cNvPr id="27" name="TextBox 26"/>
          <p:cNvSpPr txBox="1"/>
          <p:nvPr/>
        </p:nvSpPr>
        <p:spPr>
          <a:xfrm>
            <a:off x="5242258" y="4018666"/>
            <a:ext cx="718276" cy="243840"/>
          </a:xfrm>
          <a:prstGeom prst="rect">
            <a:avLst/>
          </a:prstGeom>
          <a:noFill/>
        </p:spPr>
        <p:txBody>
          <a:bodyPr wrap="square" lIns="0" tIns="0" rIns="0" bIns="0">
            <a:spAutoFit/>
          </a:bodyPr>
          <a:lstStyle/>
          <a:p>
            <a:pPr algn="ctr"/>
            <a:r>
              <a:rPr lang="fr-FR" sz="800" b="1" i="0" u="none" strike="noStrike" cap="none" baseline="0" dirty="0">
                <a:solidFill>
                  <a:srgbClr val="000000">
                    <a:alpha val="61176"/>
                  </a:srgbClr>
                </a:solidFill>
                <a:effectLst/>
                <a:uFill>
                  <a:solidFill>
                    <a:prstClr val="black">
                      <a:alpha val="0"/>
                    </a:prstClr>
                  </a:solidFill>
                </a:uFill>
                <a:latin typeface="Myriad Web Pro"/>
                <a:ea typeface="Myriad Web Pro"/>
                <a:cs typeface="Myriad Web Pro"/>
              </a:rPr>
              <a:t>Chlore fort (0,5 %)</a:t>
            </a:r>
            <a:endParaRPr lang="en-US" sz="800" b="1" dirty="0">
              <a:solidFill>
                <a:srgbClr val="000000">
                  <a:alpha val="61000"/>
                </a:srgbClr>
              </a:solidFill>
            </a:endParaRPr>
          </a:p>
        </p:txBody>
      </p:sp>
      <p:sp>
        <p:nvSpPr>
          <p:cNvPr id="28" name="TextBox 27"/>
          <p:cNvSpPr txBox="1"/>
          <p:nvPr/>
        </p:nvSpPr>
        <p:spPr>
          <a:xfrm>
            <a:off x="6472907" y="4011529"/>
            <a:ext cx="495143" cy="365760"/>
          </a:xfrm>
          <a:prstGeom prst="rect">
            <a:avLst/>
          </a:prstGeom>
          <a:noFill/>
        </p:spPr>
        <p:txBody>
          <a:bodyPr wrap="square" lIns="0" tIns="0" rIns="0" bIns="0">
            <a:spAutoFit/>
          </a:bodyPr>
          <a:lstStyle/>
          <a:p>
            <a:pPr algn="ctr"/>
            <a:r>
              <a:rPr lang="fr-FR" sz="800" b="1" i="0" u="none" strike="noStrike" cap="none" baseline="0">
                <a:solidFill>
                  <a:srgbClr val="000000">
                    <a:alpha val="61176"/>
                  </a:srgbClr>
                </a:solidFill>
                <a:effectLst/>
                <a:uFill>
                  <a:solidFill>
                    <a:prstClr val="black">
                      <a:alpha val="0"/>
                    </a:prstClr>
                  </a:solidFill>
                </a:uFill>
                <a:latin typeface="Myriad Web Pro"/>
                <a:ea typeface="Myriad Web Pro"/>
                <a:cs typeface="Myriad Web Pro"/>
              </a:rPr>
              <a:t>Chlore doux (0,05 %)</a:t>
            </a:r>
            <a:endParaRPr lang="en-US" sz="800" b="1">
              <a:solidFill>
                <a:srgbClr val="000000">
                  <a:alpha val="61000"/>
                </a:srgbClr>
              </a:solidFill>
            </a:endParaRPr>
          </a:p>
        </p:txBody>
      </p:sp>
      <p:sp>
        <p:nvSpPr>
          <p:cNvPr id="22" name="TextBox 21"/>
          <p:cNvSpPr txBox="1"/>
          <p:nvPr/>
        </p:nvSpPr>
        <p:spPr>
          <a:xfrm>
            <a:off x="4287488" y="4535888"/>
            <a:ext cx="1625304" cy="426720"/>
          </a:xfrm>
          <a:prstGeom prst="rect">
            <a:avLst/>
          </a:prstGeom>
          <a:noFill/>
        </p:spPr>
        <p:txBody>
          <a:bodyPr wrap="square" lIns="0" tIns="0" rIns="0" bIns="0">
            <a:spAutoFit/>
          </a:bodyPr>
          <a:lstStyle/>
          <a:p>
            <a:r>
              <a:rPr lang="fr-FR" sz="1400" b="1" i="0" u="none" strike="noStrike" cap="none" baseline="0" dirty="0">
                <a:solidFill>
                  <a:srgbClr val="000000">
                    <a:alpha val="61176"/>
                  </a:srgbClr>
                </a:solidFill>
                <a:effectLst/>
                <a:uFill>
                  <a:solidFill>
                    <a:prstClr val="black">
                      <a:alpha val="0"/>
                    </a:prstClr>
                  </a:solidFill>
                </a:uFill>
                <a:latin typeface="Myriad Web Pro"/>
                <a:ea typeface="Myriad Web Pro"/>
                <a:cs typeface="Myriad Web Pro"/>
              </a:rPr>
              <a:t>Établissement de santé</a:t>
            </a:r>
            <a:endParaRPr lang="en-US" sz="1400" b="1" dirty="0">
              <a:solidFill>
                <a:srgbClr val="000000">
                  <a:alpha val="61000"/>
                </a:srgbClr>
              </a:solidFill>
            </a:endParaRPr>
          </a:p>
        </p:txBody>
      </p:sp>
      <p:sp>
        <p:nvSpPr>
          <p:cNvPr id="23" name="TextBox 22"/>
          <p:cNvSpPr txBox="1"/>
          <p:nvPr/>
        </p:nvSpPr>
        <p:spPr>
          <a:xfrm>
            <a:off x="8172548" y="2448136"/>
            <a:ext cx="2105058" cy="215444"/>
          </a:xfrm>
          <a:prstGeom prst="rect">
            <a:avLst/>
          </a:prstGeom>
          <a:noFill/>
        </p:spPr>
        <p:txBody>
          <a:bodyPr wrap="square" lIns="0" tIns="0" rIns="0" bIns="0">
            <a:spAutoFit/>
          </a:bodyPr>
          <a:lstStyle/>
          <a:p>
            <a:pPr algn="ctr"/>
            <a:r>
              <a:rPr lang="fr-FR" sz="1400" b="1" i="0" u="none" strike="noStrike" cap="none" baseline="0" dirty="0">
                <a:solidFill>
                  <a:srgbClr val="C00000"/>
                </a:solidFill>
                <a:effectLst/>
                <a:uFill>
                  <a:solidFill>
                    <a:prstClr val="black">
                      <a:alpha val="0"/>
                    </a:prstClr>
                  </a:solidFill>
                </a:uFill>
                <a:latin typeface="Myriad Web Pro"/>
                <a:ea typeface="Myriad Web Pro"/>
                <a:cs typeface="Myriad Web Pro"/>
              </a:rPr>
              <a:t>Zone d’enlèvement de l’EPI</a:t>
            </a:r>
            <a:endParaRPr lang="en-US" sz="1400" b="1" dirty="0">
              <a:solidFill>
                <a:srgbClr val="C00000"/>
              </a:solidFill>
            </a:endParaRPr>
          </a:p>
        </p:txBody>
      </p:sp>
      <p:sp>
        <p:nvSpPr>
          <p:cNvPr id="32" name="TextBox 31"/>
          <p:cNvSpPr txBox="1"/>
          <p:nvPr/>
        </p:nvSpPr>
        <p:spPr>
          <a:xfrm>
            <a:off x="8354473" y="2779748"/>
            <a:ext cx="1281459" cy="121920"/>
          </a:xfrm>
          <a:prstGeom prst="rect">
            <a:avLst/>
          </a:prstGeom>
          <a:noFill/>
        </p:spPr>
        <p:txBody>
          <a:bodyPr wrap="square" lIns="0" tIns="0" rIns="0" bIns="0">
            <a:spAutoFit/>
          </a:bodyPr>
          <a:lstStyle/>
          <a:p>
            <a:pPr algn="r"/>
            <a:r>
              <a:rPr lang="fr-FR" sz="800" b="1" i="0" u="none" strike="noStrike" cap="none" baseline="0">
                <a:solidFill>
                  <a:srgbClr val="000000">
                    <a:alpha val="61176"/>
                  </a:srgbClr>
                </a:solidFill>
                <a:effectLst/>
                <a:uFill>
                  <a:solidFill>
                    <a:prstClr val="black">
                      <a:alpha val="0"/>
                    </a:prstClr>
                  </a:solidFill>
                </a:uFill>
                <a:latin typeface="Myriad Web Pro"/>
                <a:ea typeface="Myriad Web Pro"/>
                <a:cs typeface="Myriad Web Pro"/>
              </a:rPr>
              <a:t>Chlore fort (0,5 %)</a:t>
            </a:r>
            <a:endParaRPr lang="en-US" sz="800" b="1">
              <a:solidFill>
                <a:srgbClr val="000000">
                  <a:alpha val="61000"/>
                </a:srgbClr>
              </a:solidFill>
            </a:endParaRPr>
          </a:p>
        </p:txBody>
      </p:sp>
      <p:sp>
        <p:nvSpPr>
          <p:cNvPr id="33" name="TextBox 32"/>
          <p:cNvSpPr txBox="1"/>
          <p:nvPr/>
        </p:nvSpPr>
        <p:spPr>
          <a:xfrm>
            <a:off x="8354473" y="3010180"/>
            <a:ext cx="1281459" cy="121920"/>
          </a:xfrm>
          <a:prstGeom prst="rect">
            <a:avLst/>
          </a:prstGeom>
          <a:noFill/>
        </p:spPr>
        <p:txBody>
          <a:bodyPr wrap="square" lIns="0" tIns="0" rIns="0" bIns="0">
            <a:spAutoFit/>
          </a:bodyPr>
          <a:lstStyle/>
          <a:p>
            <a:pPr algn="r"/>
            <a:r>
              <a:rPr lang="fr-FR" sz="800" b="1" i="0" u="none" strike="noStrike" cap="none" baseline="0">
                <a:solidFill>
                  <a:srgbClr val="000000">
                    <a:alpha val="61176"/>
                  </a:srgbClr>
                </a:solidFill>
                <a:effectLst/>
                <a:uFill>
                  <a:solidFill>
                    <a:prstClr val="black">
                      <a:alpha val="0"/>
                    </a:prstClr>
                  </a:solidFill>
                </a:uFill>
                <a:latin typeface="Myriad Web Pro"/>
                <a:ea typeface="Myriad Web Pro"/>
                <a:cs typeface="Myriad Web Pro"/>
              </a:rPr>
              <a:t>Chlore doux (0,05 %)</a:t>
            </a:r>
            <a:endParaRPr lang="en-US" sz="800" b="1">
              <a:solidFill>
                <a:srgbClr val="000000">
                  <a:alpha val="61000"/>
                </a:srgbClr>
              </a:solidFill>
            </a:endParaRPr>
          </a:p>
        </p:txBody>
      </p:sp>
      <p:sp>
        <p:nvSpPr>
          <p:cNvPr id="34" name="TextBox 33"/>
          <p:cNvSpPr txBox="1"/>
          <p:nvPr/>
        </p:nvSpPr>
        <p:spPr>
          <a:xfrm>
            <a:off x="8519913" y="3287625"/>
            <a:ext cx="1116019" cy="215444"/>
          </a:xfrm>
          <a:prstGeom prst="rect">
            <a:avLst/>
          </a:prstGeom>
          <a:noFill/>
        </p:spPr>
        <p:txBody>
          <a:bodyPr wrap="square" lIns="0" tIns="0" rIns="0" bIns="0">
            <a:spAutoFit/>
          </a:bodyPr>
          <a:lstStyle/>
          <a:p>
            <a:pPr algn="r"/>
            <a:r>
              <a:rPr lang="fr-FR" sz="700" b="1" i="0" u="none" strike="noStrike" cap="none" baseline="0" dirty="0">
                <a:solidFill>
                  <a:srgbClr val="000000">
                    <a:alpha val="61176"/>
                  </a:srgbClr>
                </a:solidFill>
                <a:effectLst/>
                <a:uFill>
                  <a:solidFill>
                    <a:prstClr val="black">
                      <a:alpha val="0"/>
                    </a:prstClr>
                  </a:solidFill>
                </a:uFill>
                <a:latin typeface="Myriad Web Pro"/>
                <a:ea typeface="Myriad Web Pro"/>
                <a:cs typeface="Myriad Web Pro"/>
              </a:rPr>
              <a:t>Contenant avec couvercle pour déchets </a:t>
            </a:r>
            <a:r>
              <a:rPr lang="fr-FR" sz="700" b="1" i="0" u="none" strike="noStrike" cap="none" baseline="0" dirty="0" err="1">
                <a:solidFill>
                  <a:srgbClr val="000000">
                    <a:alpha val="61176"/>
                  </a:srgbClr>
                </a:solidFill>
                <a:effectLst/>
                <a:uFill>
                  <a:solidFill>
                    <a:prstClr val="black">
                      <a:alpha val="0"/>
                    </a:prstClr>
                  </a:solidFill>
                </a:uFill>
                <a:latin typeface="Myriad Web Pro"/>
                <a:ea typeface="Myriad Web Pro"/>
                <a:cs typeface="Myriad Web Pro"/>
              </a:rPr>
              <a:t>incinérables</a:t>
            </a:r>
            <a:endParaRPr lang="en-US" sz="700" b="1" dirty="0">
              <a:solidFill>
                <a:srgbClr val="000000">
                  <a:alpha val="61000"/>
                </a:srgbClr>
              </a:solidFill>
            </a:endParaRPr>
          </a:p>
        </p:txBody>
      </p:sp>
      <p:sp>
        <p:nvSpPr>
          <p:cNvPr id="30" name="TextBox 29"/>
          <p:cNvSpPr txBox="1"/>
          <p:nvPr/>
        </p:nvSpPr>
        <p:spPr>
          <a:xfrm>
            <a:off x="8414659" y="3645235"/>
            <a:ext cx="663264" cy="365760"/>
          </a:xfrm>
          <a:prstGeom prst="rect">
            <a:avLst/>
          </a:prstGeom>
          <a:noFill/>
        </p:spPr>
        <p:txBody>
          <a:bodyPr wrap="square" lIns="0" tIns="0" rIns="0" bIns="0">
            <a:spAutoFit/>
          </a:bodyPr>
          <a:lstStyle/>
          <a:p>
            <a:pPr algn="ctr"/>
            <a:r>
              <a:rPr lang="fr-FR" sz="800" b="1" i="0" u="none" strike="noStrike" cap="none" baseline="0">
                <a:solidFill>
                  <a:srgbClr val="000000">
                    <a:alpha val="61176"/>
                  </a:srgbClr>
                </a:solidFill>
                <a:effectLst/>
                <a:uFill>
                  <a:solidFill>
                    <a:prstClr val="black">
                      <a:alpha val="0"/>
                    </a:prstClr>
                  </a:solidFill>
                </a:uFill>
                <a:latin typeface="Myriad Web Pro"/>
                <a:ea typeface="Myriad Web Pro"/>
                <a:cs typeface="Myriad Web Pro"/>
              </a:rPr>
              <a:t>Contenant pour EPI réutilisable</a:t>
            </a:r>
            <a:endParaRPr lang="en-US" sz="800" b="1">
              <a:solidFill>
                <a:srgbClr val="000000">
                  <a:alpha val="61000"/>
                </a:srgbClr>
              </a:solidFill>
            </a:endParaRPr>
          </a:p>
        </p:txBody>
      </p:sp>
      <p:sp>
        <p:nvSpPr>
          <p:cNvPr id="29" name="TextBox 28"/>
          <p:cNvSpPr txBox="1"/>
          <p:nvPr/>
        </p:nvSpPr>
        <p:spPr>
          <a:xfrm>
            <a:off x="9600528" y="3843687"/>
            <a:ext cx="439211" cy="243840"/>
          </a:xfrm>
          <a:prstGeom prst="rect">
            <a:avLst/>
          </a:prstGeom>
          <a:noFill/>
        </p:spPr>
        <p:txBody>
          <a:bodyPr wrap="square" lIns="0" tIns="0" rIns="0" bIns="0">
            <a:spAutoFit/>
          </a:bodyPr>
          <a:lstStyle/>
          <a:p>
            <a:pPr algn="ctr"/>
            <a:r>
              <a:rPr lang="fr-FR" sz="800" b="1" i="0" u="none" strike="noStrike" cap="none" baseline="0" dirty="0">
                <a:solidFill>
                  <a:srgbClr val="000000">
                    <a:alpha val="61176"/>
                  </a:srgbClr>
                </a:solidFill>
                <a:effectLst/>
                <a:uFill>
                  <a:solidFill>
                    <a:prstClr val="black">
                      <a:alpha val="0"/>
                    </a:prstClr>
                  </a:solidFill>
                </a:uFill>
                <a:latin typeface="Myriad Web Pro"/>
                <a:ea typeface="Myriad Web Pro"/>
                <a:cs typeface="Myriad Web Pro"/>
              </a:rPr>
              <a:t>Bain de pieds</a:t>
            </a:r>
            <a:endParaRPr lang="en-US" sz="800" b="1" dirty="0">
              <a:solidFill>
                <a:srgbClr val="000000">
                  <a:alpha val="61000"/>
                </a:srgbClr>
              </a:solidFill>
            </a:endParaRPr>
          </a:p>
        </p:txBody>
      </p:sp>
      <p:sp>
        <p:nvSpPr>
          <p:cNvPr id="19" name="TextBox 18"/>
          <p:cNvSpPr txBox="1"/>
          <p:nvPr/>
        </p:nvSpPr>
        <p:spPr>
          <a:xfrm>
            <a:off x="7460782" y="4212015"/>
            <a:ext cx="1571217" cy="121920"/>
          </a:xfrm>
          <a:prstGeom prst="rect">
            <a:avLst/>
          </a:prstGeom>
          <a:noFill/>
        </p:spPr>
        <p:txBody>
          <a:bodyPr wrap="square" lIns="0" tIns="0" rIns="0" bIns="0">
            <a:spAutoFit/>
          </a:bodyPr>
          <a:lstStyle/>
          <a:p>
            <a:pPr algn="r"/>
            <a:r>
              <a:rPr lang="fr-FR" sz="800" b="1" i="0" u="none" strike="noStrike" cap="none" baseline="0">
                <a:solidFill>
                  <a:srgbClr val="000000">
                    <a:alpha val="61176"/>
                  </a:srgbClr>
                </a:solidFill>
                <a:effectLst/>
                <a:uFill>
                  <a:solidFill>
                    <a:prstClr val="black">
                      <a:alpha val="0"/>
                    </a:prstClr>
                  </a:solidFill>
                </a:uFill>
                <a:latin typeface="Myriad Web Pro"/>
                <a:ea typeface="Myriad Web Pro"/>
                <a:cs typeface="Myriad Web Pro"/>
              </a:rPr>
              <a:t>Sortie à sens unique</a:t>
            </a:r>
            <a:endParaRPr lang="en-US" sz="800" b="1">
              <a:solidFill>
                <a:srgbClr val="000000">
                  <a:alpha val="61000"/>
                </a:srgbClr>
              </a:solidFill>
            </a:endParaRPr>
          </a:p>
        </p:txBody>
      </p:sp>
      <p:sp>
        <p:nvSpPr>
          <p:cNvPr id="35" name="TextBox 34"/>
          <p:cNvSpPr txBox="1"/>
          <p:nvPr/>
        </p:nvSpPr>
        <p:spPr>
          <a:xfrm>
            <a:off x="6704754" y="5337147"/>
            <a:ext cx="3188743" cy="213360"/>
          </a:xfrm>
          <a:prstGeom prst="rect">
            <a:avLst/>
          </a:prstGeom>
          <a:noFill/>
        </p:spPr>
        <p:txBody>
          <a:bodyPr wrap="square" lIns="0" tIns="0" rIns="0" bIns="0">
            <a:spAutoFit/>
          </a:bodyPr>
          <a:lstStyle/>
          <a:p>
            <a:pPr algn="ctr"/>
            <a:r>
              <a:rPr lang="fr-FR" sz="1400" b="1" i="0" u="none" strike="noStrike" cap="none" baseline="0">
                <a:solidFill>
                  <a:srgbClr val="000000">
                    <a:alpha val="61176"/>
                  </a:srgbClr>
                </a:solidFill>
                <a:effectLst/>
                <a:uFill>
                  <a:solidFill>
                    <a:prstClr val="black">
                      <a:alpha val="0"/>
                    </a:prstClr>
                  </a:solidFill>
                </a:uFill>
                <a:latin typeface="Myriad Web Pro"/>
                <a:ea typeface="Myriad Web Pro"/>
                <a:cs typeface="Myriad Web Pro"/>
              </a:rPr>
              <a:t>Zone de dépistage</a:t>
            </a:r>
            <a:endParaRPr lang="en-US" sz="1400" b="1">
              <a:solidFill>
                <a:srgbClr val="000000">
                  <a:alpha val="61000"/>
                </a:srgbClr>
              </a:solidFill>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noGrp="1"/>
          </p:cNvSpPr>
          <p:nvPr>
            <p:ph type="title" idx="4294967295"/>
          </p:nvPr>
        </p:nvSpPr>
        <p:spPr>
          <a:xfrm>
            <a:off x="566058" y="236260"/>
            <a:ext cx="11059884" cy="888672"/>
          </a:xfrm>
          <a:prstGeom prst="rect">
            <a:avLst/>
          </a:prstGeom>
          <a:noFill/>
          <a:ln>
            <a:noFill/>
          </a:ln>
          <a:effectLst/>
        </p:spPr>
        <p:txBody>
          <a:bodyPr rot="0" spcFirstLastPara="0" vertOverflow="overflow" horzOverflow="overflow" vert="horz" wrap="square" lIns="91440" tIns="45720" rIns="91440" bIns="45720" numCol="1" spcCol="0" rtlCol="0" fromWordArt="0" anchor="b" anchorCtr="0" forceAA="0" compatLnSpc="1">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lang="fr-FR" sz="4400" b="1" i="0" u="none" strike="noStrike" cap="none" baseline="0">
                <a:solidFill>
                  <a:srgbClr val="FFFFFF"/>
                </a:solidFill>
                <a:effectLst/>
                <a:uFill>
                  <a:solidFill>
                    <a:prstClr val="black">
                      <a:alpha val="0"/>
                    </a:prstClr>
                  </a:solidFill>
                </a:uFill>
                <a:latin typeface="Calibri Light" panose="020F0302020204030204"/>
                <a:ea typeface="Calibri Light" panose="020F0302020204030204"/>
                <a:cs typeface="Calibri Light" panose="020F0302020204030204"/>
              </a:rPr>
              <a:t>Réflexion</a:t>
            </a:r>
          </a:p>
        </p:txBody>
      </p:sp>
      <p:sp>
        <p:nvSpPr>
          <p:cNvPr id="7" name="TextBox 6"/>
          <p:cNvSpPr txBox="1"/>
          <p:nvPr/>
        </p:nvSpPr>
        <p:spPr>
          <a:xfrm>
            <a:off x="566058" y="1185562"/>
            <a:ext cx="10466615" cy="5232202"/>
          </a:xfrm>
          <a:prstGeom prst="rect">
            <a:avLst/>
          </a:prstGeom>
          <a:noFill/>
        </p:spPr>
        <p:txBody>
          <a:bodyPr wrap="square">
            <a:spAutoFit/>
          </a:bodyPr>
          <a:lstStyle/>
          <a:p>
            <a:pPr marL="457200" indent="-457200">
              <a:buClr>
                <a:schemeClr val="bg2"/>
              </a:buClr>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À quel point la zone </a:t>
            </a:r>
            <a:r>
              <a:rPr lang="fr-FR" sz="3200" dirty="0">
                <a:solidFill>
                  <a:srgbClr val="FFFFFF"/>
                </a:solidFill>
                <a:uFill>
                  <a:solidFill>
                    <a:prstClr val="black">
                      <a:alpha val="0"/>
                    </a:prstClr>
                  </a:solidFill>
                </a:uFill>
                <a:latin typeface="Myriad Web Pro"/>
                <a:ea typeface="Myriad Web Pro"/>
                <a:cs typeface="Myriad Web Pro"/>
              </a:rPr>
              <a:t>d’isolement d’Ebola ou de Marburg </a:t>
            </a: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est-elle différente des autres zones d’isolement que vous avez peut-être mises en place par le passé ?</a:t>
            </a:r>
          </a:p>
          <a:p>
            <a:pPr marL="457200" indent="-457200">
              <a:buClr>
                <a:schemeClr val="accent2">
                  <a:lumMod val="60000"/>
                  <a:lumOff val="40000"/>
                </a:schemeClr>
              </a:buClr>
              <a:buFont typeface="Arial" panose="020B0604020202020204" pitchFamily="34" charset="0"/>
              <a:buChar char="•"/>
            </a:pPr>
            <a:endParaRPr lang="en-US" sz="2000" dirty="0">
              <a:solidFill>
                <a:schemeClr val="bg2"/>
              </a:solidFill>
            </a:endParaRPr>
          </a:p>
          <a:p>
            <a:pPr marL="457200" indent="-457200">
              <a:buClr>
                <a:schemeClr val="bg2"/>
              </a:buClr>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Quelles sont les difficultés que votre établissement a rencontrées par le passé en matière de mise en place de zones d’isolement ? </a:t>
            </a:r>
          </a:p>
          <a:p>
            <a:pPr marL="457200" indent="-457200">
              <a:buClr>
                <a:schemeClr val="accent2">
                  <a:lumMod val="60000"/>
                  <a:lumOff val="40000"/>
                </a:schemeClr>
              </a:buClr>
              <a:buFont typeface="Arial" panose="020B0604020202020204" pitchFamily="34" charset="0"/>
              <a:buChar char="•"/>
            </a:pPr>
            <a:endParaRPr lang="en-US" sz="1400" dirty="0">
              <a:solidFill>
                <a:schemeClr val="bg2"/>
              </a:solidFill>
            </a:endParaRPr>
          </a:p>
          <a:p>
            <a:pPr marL="457200" indent="-457200">
              <a:buClr>
                <a:schemeClr val="bg2"/>
              </a:buClr>
              <a:buFont typeface="Arial" panose="020B0604020202020204" pitchFamily="34" charset="0"/>
              <a:buChar char="•"/>
            </a:pPr>
            <a:r>
              <a:rPr lang="fr-FR" sz="3200" b="0" i="0" u="none" strike="noStrike" cap="none" baseline="0" dirty="0">
                <a:solidFill>
                  <a:srgbClr val="FFFFFF"/>
                </a:solidFill>
                <a:effectLst/>
                <a:uFill>
                  <a:solidFill>
                    <a:prstClr val="black">
                      <a:alpha val="0"/>
                    </a:prstClr>
                  </a:solidFill>
                </a:uFill>
                <a:latin typeface="Myriad Web Pro"/>
                <a:ea typeface="Myriad Web Pro"/>
                <a:cs typeface="Myriad Web Pro"/>
              </a:rPr>
              <a:t>Si vous n’avez jamais eu à participer à la mise en place d’une zone d’isolement, quelles difficultés imaginez-vous que votre établissement pourrait rencontrer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fr-FR" sz="4400"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Points importants à retenir</a:t>
            </a:r>
          </a:p>
        </p:txBody>
      </p:sp>
      <p:sp>
        <p:nvSpPr>
          <p:cNvPr id="2" name="Content Placeholder 2"/>
          <p:cNvSpPr>
            <a:spLocks noGrp="1"/>
          </p:cNvSpPr>
          <p:nvPr>
            <p:ph sz="quarter" idx="11"/>
          </p:nvPr>
        </p:nvSpPr>
        <p:spPr/>
        <p:txBody>
          <a:bodyPr>
            <a:normAutofit fontScale="87500"/>
          </a:bodyPr>
          <a:lstStyle/>
          <a:p>
            <a:r>
              <a:rPr lang="fr-FR" sz="32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L’isolement</a:t>
            </a:r>
            <a:r>
              <a:rPr lang="fr-FR" sz="3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empêche les personnes atteintes </a:t>
            </a:r>
            <a:r>
              <a:rPr lang="fr-FR" sz="3200" dirty="0">
                <a:uFill>
                  <a:solidFill>
                    <a:prstClr val="black">
                      <a:alpha val="0"/>
                    </a:prstClr>
                  </a:solidFill>
                </a:uFill>
                <a:cs typeface="Calibri"/>
              </a:rPr>
              <a:t>d’Ebola ou de Marburg </a:t>
            </a:r>
            <a:r>
              <a:rPr lang="fr-FR" sz="3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propager la maladie à d’autres personnes. </a:t>
            </a:r>
            <a:r>
              <a:rPr lang="fr-FR" sz="32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Il vous protège, ainsi que vos patients, vos collègues et votre communauté.</a:t>
            </a:r>
            <a:endParaRPr lang="en-US" sz="3200" dirty="0">
              <a:solidFill>
                <a:schemeClr val="accent5">
                  <a:lumMod val="75000"/>
                </a:schemeClr>
              </a:solidFill>
              <a:latin typeface="Calibri" panose="020F0502020204030204"/>
              <a:cs typeface="Calibri" panose="020F0502020204030204"/>
            </a:endParaRPr>
          </a:p>
          <a:p>
            <a:endParaRPr lang="en-US" sz="3200" dirty="0">
              <a:latin typeface="Calibri" panose="020F0502020204030204"/>
              <a:cs typeface="Calibri" panose="020F0502020204030204"/>
            </a:endParaRPr>
          </a:p>
          <a:p>
            <a:r>
              <a:rPr lang="fr-FR" sz="32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Chaque établissement doit disposer d’une zone d’isolement séparée </a:t>
            </a:r>
            <a:r>
              <a:rPr lang="fr-FR" sz="3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pour les patients suspectés </a:t>
            </a:r>
            <a:r>
              <a:rPr lang="fr-FR" sz="3200" dirty="0">
                <a:uFill>
                  <a:solidFill>
                    <a:prstClr val="black">
                      <a:alpha val="0"/>
                    </a:prstClr>
                  </a:solidFill>
                </a:uFill>
                <a:cs typeface="Calibri"/>
              </a:rPr>
              <a:t>d’Ebola ou de Marburg </a:t>
            </a:r>
            <a:r>
              <a:rPr lang="fr-FR" sz="32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jusqu’à ce qu’ils puissent être transférés dans un établissement désigné pour des examens et des soins.</a:t>
            </a:r>
            <a:endParaRPr lang="en-US" sz="3200" b="1" dirty="0">
              <a:latin typeface="Calibri" panose="020F0502020204030204"/>
              <a:cs typeface="Calibri" panose="020F0502020204030204"/>
            </a:endParaRPr>
          </a:p>
          <a:p>
            <a:pPr lvl="1"/>
            <a:endParaRPr lang="en-US" sz="2800" dirty="0">
              <a:solidFill>
                <a:srgbClr val="000000"/>
              </a:solidFill>
              <a:latin typeface="Calibri" panose="020F0502020204030204"/>
              <a:cs typeface="Calibri" panose="020F0502020204030204"/>
            </a:endParaRPr>
          </a:p>
          <a:p>
            <a:pPr lvl="1"/>
            <a:endParaRPr lang="en-US" sz="2800" dirty="0">
              <a:solidFill>
                <a:srgbClr val="000000"/>
              </a:solidFill>
              <a:latin typeface="Calibri" panose="020F0502020204030204"/>
              <a:cs typeface="Calibri" panose="020F0502020204030204"/>
            </a:endParaRPr>
          </a:p>
          <a:p>
            <a:endParaRPr lang="en-US" sz="3200" dirty="0"/>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15900" y="631825"/>
            <a:ext cx="10515600" cy="1325563"/>
          </a:xfrm>
          <a:prstGeom prst="rect">
            <a:avLst/>
          </a:prstGeom>
        </p:spPr>
        <p:txBody>
          <a:bodyPr/>
          <a:lstStyle/>
          <a:p>
            <a:pPr algn="l"/>
            <a:r>
              <a:rPr lang="fr-FR" sz="4000" b="0" i="0" u="none" strike="noStrike" cap="none" baseline="0">
                <a:solidFill>
                  <a:srgbClr val="0F56DC"/>
                </a:solidFill>
                <a:effectLst/>
                <a:uFill>
                  <a:solidFill>
                    <a:prstClr val="black">
                      <a:alpha val="0"/>
                    </a:prstClr>
                  </a:solidFill>
                </a:uFill>
                <a:latin typeface="Calibri Light" panose="020F0302020204030204"/>
                <a:ea typeface="Calibri Light" panose="020F0302020204030204"/>
                <a:cs typeface="Calibri Light" panose="020F0302020204030204"/>
              </a:rPr>
              <a:t>Merci !</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z="3735" b="1" i="0" u="none" strike="noStrike" cap="none" baseline="0">
                <a:solidFill>
                  <a:srgbClr val="005DAB"/>
                </a:solidFill>
                <a:effectLst/>
                <a:uFill>
                  <a:solidFill>
                    <a:prstClr val="black">
                      <a:alpha val="0"/>
                    </a:prstClr>
                  </a:solidFill>
                </a:uFill>
                <a:latin typeface="Calibri Light" panose="020F0302020204030204"/>
                <a:ea typeface="Calibri Light" panose="020F0302020204030204"/>
                <a:cs typeface="Calibri Light" panose="020F0302020204030204"/>
              </a:rPr>
              <a:t>Objectifs d’apprentissage</a:t>
            </a:r>
          </a:p>
        </p:txBody>
      </p:sp>
      <p:sp>
        <p:nvSpPr>
          <p:cNvPr id="3" name="Text Placeholder 2"/>
          <p:cNvSpPr>
            <a:spLocks noGrp="1"/>
          </p:cNvSpPr>
          <p:nvPr>
            <p:ph sz="quarter" idx="11"/>
          </p:nvPr>
        </p:nvSpPr>
        <p:spPr/>
        <p:txBody>
          <a:bodyPr/>
          <a:lstStyle/>
          <a:p>
            <a:pPr marL="0" indent="0">
              <a:buClrTx/>
              <a:buNone/>
            </a:pPr>
            <a:r>
              <a:rPr lang="fr-FR" sz="3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À l’issue de cette présentation, les participants seront en mesure :</a:t>
            </a:r>
          </a:p>
          <a:p>
            <a:pPr marL="805180" lvl="1" indent="-457200">
              <a:buClr>
                <a:schemeClr val="accent2">
                  <a:lumMod val="60000"/>
                  <a:lumOff val="40000"/>
                </a:schemeClr>
              </a:buClr>
              <a:buFont typeface="Arial" panose="020B0604020202020204" pitchFamily="34" charset="0"/>
              <a:buChar char="•"/>
            </a:pPr>
            <a:r>
              <a:rPr lang="fr-FR" sz="3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d’expliquer pourquoi l’isolement des patients suspectés </a:t>
            </a:r>
            <a:r>
              <a:rPr lang="fr-FR" sz="3200" dirty="0">
                <a:solidFill>
                  <a:srgbClr val="000000"/>
                </a:solidFill>
                <a:effectLst/>
                <a:uFill>
                  <a:solidFill>
                    <a:prstClr val="black">
                      <a:alpha val="0"/>
                    </a:prstClr>
                  </a:solidFill>
                </a:uFill>
                <a:latin typeface="+mn-lt"/>
                <a:cs typeface="Calibri" panose="020F0502020204030204"/>
                <a:sym typeface="+mn-ea"/>
              </a:rPr>
              <a:t>d’Ebola ou de Marburg</a:t>
            </a:r>
            <a:r>
              <a:rPr lang="fr-FR" sz="3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est important ;</a:t>
            </a:r>
          </a:p>
          <a:p>
            <a:pPr marL="805180" lvl="1" indent="-457200">
              <a:buClr>
                <a:schemeClr val="accent2">
                  <a:lumMod val="60000"/>
                  <a:lumOff val="40000"/>
                </a:schemeClr>
              </a:buClr>
              <a:buFont typeface="Arial" panose="020B0604020202020204" pitchFamily="34" charset="0"/>
              <a:buChar char="•"/>
            </a:pPr>
            <a:endParaRPr lang="en-US" sz="3200">
              <a:solidFill>
                <a:srgbClr val="000000"/>
              </a:solidFill>
              <a:latin typeface="Calibri" panose="020F0502020204030204"/>
              <a:cs typeface="Calibri" panose="020F0502020204030204"/>
            </a:endParaRPr>
          </a:p>
          <a:p>
            <a:pPr marL="805180" lvl="1" indent="-457200">
              <a:buClr>
                <a:schemeClr val="accent2">
                  <a:lumMod val="60000"/>
                  <a:lumOff val="40000"/>
                </a:schemeClr>
              </a:buClr>
              <a:buFont typeface="Arial" panose="020B0604020202020204" pitchFamily="34" charset="0"/>
              <a:buChar char="•"/>
            </a:pPr>
            <a:r>
              <a:rPr lang="fr-FR" sz="3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 décrire au moins 3 meilleures pratiques en matière de mise en place d’une zone d’isolement à court terme pour des patients suspectés </a:t>
            </a:r>
            <a:r>
              <a:rPr lang="fr-FR" sz="3200" dirty="0">
                <a:solidFill>
                  <a:srgbClr val="000000"/>
                </a:solidFill>
                <a:effectLst/>
                <a:uFill>
                  <a:solidFill>
                    <a:prstClr val="black">
                      <a:alpha val="0"/>
                    </a:prstClr>
                  </a:solidFill>
                </a:uFill>
                <a:latin typeface="+mn-lt"/>
                <a:cs typeface="Calibri" panose="020F0502020204030204"/>
                <a:sym typeface="+mn-ea"/>
              </a:rPr>
              <a:t>d’Ebola ou de Marburg</a:t>
            </a:r>
            <a:r>
              <a:rPr lang="fr-FR" sz="32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t>
            </a:r>
            <a:endParaRPr lang="en-US" sz="3200">
              <a:solidFill>
                <a:srgbClr val="000000"/>
              </a:solidFill>
              <a:cs typeface="Calibri" panose="020F0502020204030204" pitchFamily="34" charset="0"/>
            </a:endParaRPr>
          </a:p>
          <a:p>
            <a:pPr marL="347980" lvl="1" indent="0">
              <a:buClr>
                <a:srgbClr val="005DAA"/>
              </a:buClr>
              <a:buNone/>
            </a:pPr>
            <a:endParaRPr lang="en-US" sz="2400">
              <a:solidFill>
                <a:schemeClr val="accent4">
                  <a:lumMod val="50000"/>
                </a:schemeClr>
              </a:solidFill>
              <a:cs typeface="Calibri" panose="020F0502020204030204" pitchFamily="34" charset="0"/>
            </a:endParaRPr>
          </a:p>
          <a:p>
            <a:pPr marL="347345" lvl="1" indent="0">
              <a:buClr>
                <a:srgbClr val="005DAA"/>
              </a:buClr>
              <a:buNone/>
            </a:pPr>
            <a:endParaRPr lang="en-US" sz="2400">
              <a:solidFill>
                <a:schemeClr val="accent4">
                  <a:lumMod val="50000"/>
                </a:schemeClr>
              </a:solidFill>
              <a:cs typeface="Calibri" panose="020F0502020204030204" pitchFamily="34" charset="0"/>
            </a:endParaRPr>
          </a:p>
          <a:p>
            <a:pPr marL="804545" lvl="1" indent="-456565">
              <a:buClr>
                <a:srgbClr val="005DAA"/>
              </a:buClr>
              <a:buFont typeface="+mj-lt"/>
              <a:buAutoNum type="arabicPeriod"/>
            </a:pPr>
            <a:endParaRPr lang="en-US" sz="2400">
              <a:solidFill>
                <a:schemeClr val="accent4">
                  <a:lumMod val="50000"/>
                </a:schemeClr>
              </a:solidFill>
              <a:cs typeface="Calibri" panose="020F0502020204030204" pitchFamily="34" charset="0"/>
            </a:endParaRP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noGrp="1"/>
          </p:cNvSpPr>
          <p:nvPr>
            <p:ph type="title" idx="4294967295"/>
          </p:nvPr>
        </p:nvSpPr>
        <p:spPr>
          <a:xfrm>
            <a:off x="566059" y="1190499"/>
            <a:ext cx="11059884" cy="888672"/>
          </a:xfrm>
          <a:prstGeom prst="rect">
            <a:avLst/>
          </a:prstGeom>
          <a:noFill/>
          <a:ln>
            <a:noFill/>
          </a:ln>
          <a:effectLst/>
        </p:spPr>
        <p:txBody>
          <a:bodyPr rot="0" spcFirstLastPara="0" vertOverflow="overflow" horzOverflow="overflow" vert="horz" wrap="square" lIns="91440" tIns="45720" rIns="91440" bIns="45720" numCol="1" spcCol="0" rtlCol="0" fromWordArt="0" anchor="b" anchorCtr="0" forceAA="0" compatLnSpc="1">
            <a:normAutofit/>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Myriad Web Pro" panose="020B0503030403020204" pitchFamily="34" charset="0"/>
              </a:defRPr>
            </a:lvl2pPr>
            <a:lvl3pPr algn="ctr" rtl="0" eaLnBrk="0" fontAlgn="base" hangingPunct="0">
              <a:spcBef>
                <a:spcPct val="0"/>
              </a:spcBef>
              <a:spcAft>
                <a:spcPct val="0"/>
              </a:spcAft>
              <a:defRPr sz="4400">
                <a:solidFill>
                  <a:schemeClr val="tx1"/>
                </a:solidFill>
                <a:latin typeface="Myriad Web Pro" panose="020B0503030403020204" pitchFamily="34" charset="0"/>
              </a:defRPr>
            </a:lvl3pPr>
            <a:lvl4pPr algn="ctr" rtl="0" eaLnBrk="0" fontAlgn="base" hangingPunct="0">
              <a:spcBef>
                <a:spcPct val="0"/>
              </a:spcBef>
              <a:spcAft>
                <a:spcPct val="0"/>
              </a:spcAft>
              <a:defRPr sz="4400">
                <a:solidFill>
                  <a:schemeClr val="tx1"/>
                </a:solidFill>
                <a:latin typeface="Myriad Web Pro" panose="020B0503030403020204" pitchFamily="34" charset="0"/>
              </a:defRPr>
            </a:lvl4pPr>
            <a:lvl5pPr algn="ctr" rtl="0" eaLnBrk="0" fontAlgn="base" hangingPunct="0">
              <a:spcBef>
                <a:spcPct val="0"/>
              </a:spcBef>
              <a:spcAft>
                <a:spcPct val="0"/>
              </a:spcAft>
              <a:defRPr sz="4400">
                <a:solidFill>
                  <a:schemeClr val="tx1"/>
                </a:solidFill>
                <a:latin typeface="Myriad Web Pro" panose="020B0503030403020204" pitchFamily="34" charset="0"/>
              </a:defRPr>
            </a:lvl5pPr>
            <a:lvl6pPr marL="457200" algn="ctr" rtl="0" fontAlgn="base">
              <a:spcBef>
                <a:spcPct val="0"/>
              </a:spcBef>
              <a:spcAft>
                <a:spcPct val="0"/>
              </a:spcAft>
              <a:defRPr sz="4400">
                <a:solidFill>
                  <a:schemeClr val="tx1"/>
                </a:solidFill>
                <a:latin typeface="Myriad Web Pro" panose="020B0503030403020204" pitchFamily="34" charset="0"/>
              </a:defRPr>
            </a:lvl6pPr>
            <a:lvl7pPr marL="914400" algn="ctr" rtl="0" fontAlgn="base">
              <a:spcBef>
                <a:spcPct val="0"/>
              </a:spcBef>
              <a:spcAft>
                <a:spcPct val="0"/>
              </a:spcAft>
              <a:defRPr sz="4400">
                <a:solidFill>
                  <a:schemeClr val="tx1"/>
                </a:solidFill>
                <a:latin typeface="Myriad Web Pro" panose="020B0503030403020204" pitchFamily="34" charset="0"/>
              </a:defRPr>
            </a:lvl7pPr>
            <a:lvl8pPr marL="1371600" algn="ctr" rtl="0" fontAlgn="base">
              <a:spcBef>
                <a:spcPct val="0"/>
              </a:spcBef>
              <a:spcAft>
                <a:spcPct val="0"/>
              </a:spcAft>
              <a:defRPr sz="4400">
                <a:solidFill>
                  <a:schemeClr val="tx1"/>
                </a:solidFill>
                <a:latin typeface="Myriad Web Pro" panose="020B0503030403020204" pitchFamily="34" charset="0"/>
              </a:defRPr>
            </a:lvl8pPr>
            <a:lvl9pPr marL="1828800" algn="ctr" rtl="0" fontAlgn="base">
              <a:spcBef>
                <a:spcPct val="0"/>
              </a:spcBef>
              <a:spcAft>
                <a:spcPct val="0"/>
              </a:spcAft>
              <a:defRPr sz="4400">
                <a:solidFill>
                  <a:schemeClr val="tx1"/>
                </a:solidFill>
                <a:latin typeface="Myriad Web Pro" panose="020B0503030403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lang="fr-FR" sz="4400" b="1" i="0" u="none" strike="noStrike" cap="none" baseline="0">
                <a:solidFill>
                  <a:srgbClr val="FFFFFF"/>
                </a:solidFill>
                <a:effectLst/>
                <a:uFill>
                  <a:solidFill>
                    <a:prstClr val="black">
                      <a:alpha val="0"/>
                    </a:prstClr>
                  </a:solidFill>
                </a:uFill>
                <a:latin typeface="Calibri Light" panose="020F0302020204030204"/>
                <a:ea typeface="Calibri Light" panose="020F0302020204030204"/>
                <a:cs typeface="Calibri Light" panose="020F0302020204030204"/>
              </a:rPr>
              <a:t>Discussion</a:t>
            </a:r>
          </a:p>
        </p:txBody>
      </p:sp>
      <p:sp>
        <p:nvSpPr>
          <p:cNvPr id="7" name="TextBox 6"/>
          <p:cNvSpPr txBox="1"/>
          <p:nvPr/>
        </p:nvSpPr>
        <p:spPr>
          <a:xfrm>
            <a:off x="747719" y="2373088"/>
            <a:ext cx="10466615" cy="3784600"/>
          </a:xfrm>
          <a:prstGeom prst="rect">
            <a:avLst/>
          </a:prstGeom>
          <a:noFill/>
        </p:spPr>
        <p:txBody>
          <a:bodyPr wrap="square">
            <a:spAutoFit/>
          </a:bodyPr>
          <a:lstStyle/>
          <a:p>
            <a:r>
              <a:rPr lang="fr-FR" sz="4000" b="0"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Pourquoi est-il important de séparer les personnes susceptibles d’être </a:t>
            </a:r>
            <a:r>
              <a:rPr lang="fr-FR" sz="4000" dirty="0">
                <a:solidFill>
                  <a:srgbClr val="FFFFFF"/>
                </a:solidFill>
                <a:uFill>
                  <a:solidFill>
                    <a:prstClr val="black">
                      <a:alpha val="0"/>
                    </a:prstClr>
                  </a:solidFill>
                </a:uFill>
                <a:latin typeface="Calibri" panose="020F0502020204030204"/>
                <a:ea typeface="Calibri" panose="020F0502020204030204"/>
                <a:cs typeface="Calibri" panose="020F0502020204030204"/>
              </a:rPr>
              <a:t>atteintes </a:t>
            </a:r>
            <a:r>
              <a:rPr lang="fr-FR" sz="4000" dirty="0">
                <a:solidFill>
                  <a:srgbClr val="FFFFFF"/>
                </a:solidFill>
                <a:uFill>
                  <a:solidFill>
                    <a:prstClr val="black">
                      <a:alpha val="0"/>
                    </a:prstClr>
                  </a:solidFill>
                </a:uFill>
                <a:latin typeface="Calibri" panose="020F0502020204030204"/>
                <a:ea typeface="Calibri" panose="020F0502020204030204"/>
                <a:cs typeface="Calibri" panose="020F0502020204030204"/>
                <a:sym typeface="+mn-ea"/>
              </a:rPr>
              <a:t>d’Ebola ou de Marburg</a:t>
            </a:r>
            <a:r>
              <a:rPr lang="fr-FR" sz="4000" dirty="0">
                <a:solidFill>
                  <a:srgbClr val="FFFFFF"/>
                </a:solidFill>
                <a:uFill>
                  <a:solidFill>
                    <a:prstClr val="black">
                      <a:alpha val="0"/>
                    </a:prstClr>
                  </a:solidFill>
                </a:uFill>
                <a:latin typeface="Calibri" panose="020F0502020204030204"/>
                <a:ea typeface="Calibri" panose="020F0502020204030204"/>
                <a:cs typeface="Calibri" panose="020F0502020204030204"/>
              </a:rPr>
              <a:t> des autres patients dans </a:t>
            </a:r>
            <a:r>
              <a:rPr lang="fr-FR" sz="4000" b="0" i="0" u="none" strike="noStrike" cap="none" baseline="0" dirty="0">
                <a:solidFill>
                  <a:srgbClr val="FFFFFF"/>
                </a:solidFill>
                <a:effectLst/>
                <a:uFill>
                  <a:solidFill>
                    <a:prstClr val="black">
                      <a:alpha val="0"/>
                    </a:prstClr>
                  </a:solidFill>
                </a:uFill>
                <a:latin typeface="Calibri" panose="020F0502020204030204"/>
                <a:ea typeface="Calibri" panose="020F0502020204030204"/>
                <a:cs typeface="Calibri" panose="020F0502020204030204"/>
              </a:rPr>
              <a:t>un établissement de santé ?</a:t>
            </a:r>
          </a:p>
          <a:p>
            <a:br>
              <a:rPr lang="en-US" sz="4000" dirty="0">
                <a:solidFill>
                  <a:schemeClr val="bg1"/>
                </a:solidFill>
                <a:latin typeface="Calibri" panose="020F0502020204030204"/>
                <a:cs typeface="Calibri" panose="020F0502020204030204"/>
              </a:rPr>
            </a:br>
            <a:r>
              <a:rPr lang="en-US" sz="4000" dirty="0">
                <a:solidFill>
                  <a:schemeClr val="bg1"/>
                </a:solidFill>
                <a:latin typeface="Calibri" panose="020F0502020204030204"/>
                <a:cs typeface="Calibri" panose="020F0502020204030204"/>
              </a:rPr>
              <a:t> </a:t>
            </a:r>
            <a:endParaRPr lang="en-US" sz="4000" dirty="0">
              <a:solidFill>
                <a:schemeClr val="bg1"/>
              </a:solidFill>
            </a:endParaRP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noGrp="1"/>
          </p:cNvSpPr>
          <p:nvPr>
            <p:ph type="title" idx="4294967295"/>
          </p:nvPr>
        </p:nvSpPr>
        <p:spPr>
          <a:xfrm>
            <a:off x="838200" y="911226"/>
            <a:ext cx="10515600" cy="5570436"/>
          </a:xfrm>
          <a:prstGeom prst="rect">
            <a:avLst/>
          </a:prstGeom>
          <a:noFill/>
          <a:ln>
            <a:noFill/>
          </a:ln>
          <a:effectLst/>
        </p:spPr>
        <p:txBody>
          <a:bodyPr rot="0" spcFirstLastPara="0" vertOverflow="overflow" horzOverflow="overflow" vert="horz" wrap="square" lIns="91440" tIns="45720" rIns="91440" bIns="45720" numCol="1" spcCol="0" rtlCol="0" fromWordArt="0" anchor="t" anchorCtr="0" forceAA="0" compatLnSpc="1">
            <a:spAutoFit/>
          </a:bodyPr>
          <a:lstStyle>
            <a:lvl1pPr marL="342900" indent="-342900" algn="l" rtl="0" eaLnBrk="0" fontAlgn="base" hangingPunct="0">
              <a:spcBef>
                <a:spcPct val="20000"/>
              </a:spcBef>
              <a:spcAft>
                <a:spcPct val="0"/>
              </a:spcAft>
              <a:buClr>
                <a:srgbClr val="E25423"/>
              </a:buClr>
              <a:buFont typeface="Arial" panose="020B0604020202020204" pitchFamily="34" charset="0"/>
              <a:buChar char="•"/>
              <a:defRPr sz="3200" kern="1200">
                <a:solidFill>
                  <a:srgbClr val="1D1D1D"/>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lr>
                <a:srgbClr val="E25423"/>
              </a:buClr>
              <a:buFont typeface="Arial" panose="020B0604020202020204" pitchFamily="34" charset="0"/>
              <a:buChar char="–"/>
              <a:defRPr sz="2800" kern="1200">
                <a:solidFill>
                  <a:srgbClr val="1D1D1D"/>
                </a:solidFill>
                <a:latin typeface="Calibri" panose="020F050202020403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rgbClr val="1D1D1D"/>
                </a:solidFill>
                <a:latin typeface="Calibri" panose="020F050202020403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rgbClr val="1D1D1D"/>
                </a:solidFill>
                <a:latin typeface="Calibri" panose="020F050202020403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rgbClr val="1D1D1D"/>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lgn="ctr">
              <a:buNone/>
              <a:defRPr/>
            </a:pPr>
            <a:r>
              <a:rPr lang="fr-FR" sz="36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L’identification précoce et la séparation des patients suspectés </a:t>
            </a:r>
            <a:r>
              <a:rPr lang="fr-FR" sz="3600" b="1" dirty="0">
                <a:solidFill>
                  <a:srgbClr val="000000"/>
                </a:solidFill>
                <a:uFill>
                  <a:solidFill>
                    <a:prstClr val="black">
                      <a:alpha val="0"/>
                    </a:prstClr>
                  </a:solidFill>
                </a:uFill>
                <a:latin typeface="Calibri" panose="020F0502020204030204"/>
                <a:ea typeface="Calibri" panose="020F0502020204030204"/>
                <a:cs typeface="Calibri" panose="020F0502020204030204"/>
              </a:rPr>
              <a:t>d’Ebola ou de Marburg empêchent l’introduction d’Ebola ou de Marburg non reconnue dans votre établissement de santé.</a:t>
            </a:r>
          </a:p>
          <a:p>
            <a:pPr marL="0" marR="0" lvl="0" indent="0" algn="l" defTabSz="914400" rtl="0" eaLnBrk="0" fontAlgn="base" latinLnBrk="0" hangingPunct="0">
              <a:lnSpc>
                <a:spcPct val="100000"/>
              </a:lnSpc>
              <a:spcBef>
                <a:spcPct val="20000"/>
              </a:spcBef>
              <a:spcAft>
                <a:spcPct val="0"/>
              </a:spcAft>
              <a:buClr>
                <a:srgbClr val="E25423"/>
              </a:buClr>
              <a:buSzTx/>
              <a:buFont typeface="Arial" panose="020B0604020202020204" pitchFamily="34" charset="0"/>
              <a:buNone/>
              <a:defRPr/>
            </a:pPr>
            <a:endParaRPr kumimoji="0" lang="en-US" sz="1400" b="1" i="0" u="none" strike="noStrike" kern="1200" cap="none" spc="0" normalizeH="0" baseline="0" noProof="0" dirty="0">
              <a:ln>
                <a:noFill/>
              </a:ln>
              <a:solidFill>
                <a:srgbClr val="000000"/>
              </a:solidFill>
              <a:effectLst/>
              <a:uLnTx/>
              <a:uFillTx/>
              <a:latin typeface="Calibri" panose="020F0502020204030204"/>
              <a:ea typeface="+mn-ea"/>
              <a:cs typeface="Calibri" panose="020F0502020204030204"/>
            </a:endParaRPr>
          </a:p>
          <a:p>
            <a:pPr marL="0" marR="0" lvl="0" indent="0" algn="ctr" defTabSz="914400" rtl="0" eaLnBrk="0" fontAlgn="base" latinLnBrk="0" hangingPunct="0">
              <a:lnSpc>
                <a:spcPct val="100000"/>
              </a:lnSpc>
              <a:spcBef>
                <a:spcPct val="0"/>
              </a:spcBef>
              <a:spcAft>
                <a:spcPct val="0"/>
              </a:spcAft>
              <a:buClr>
                <a:srgbClr val="E25423"/>
              </a:buClr>
              <a:buSzTx/>
              <a:buFont typeface="Arial" panose="020B0604020202020204" pitchFamily="34" charset="0"/>
              <a:buNone/>
              <a:defRPr/>
            </a:pPr>
            <a:r>
              <a:rPr lang="fr-FR" sz="36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Cela protège :</a:t>
            </a:r>
          </a:p>
          <a:p>
            <a:pPr marL="0" marR="0" lvl="0" indent="0" algn="ctr" defTabSz="914400" rtl="0" eaLnBrk="0" fontAlgn="base" latinLnBrk="0" hangingPunct="0">
              <a:lnSpc>
                <a:spcPct val="100000"/>
              </a:lnSpc>
              <a:spcBef>
                <a:spcPct val="0"/>
              </a:spcBef>
              <a:spcAft>
                <a:spcPct val="0"/>
              </a:spcAft>
              <a:buClr>
                <a:srgbClr val="E25423"/>
              </a:buClr>
              <a:buSzTx/>
              <a:buFont typeface="Arial" panose="020B0604020202020204" pitchFamily="34" charset="0"/>
              <a:buNone/>
              <a:defRPr/>
            </a:pPr>
            <a:r>
              <a:rPr lang="fr-FR" sz="36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VOUS</a:t>
            </a:r>
          </a:p>
          <a:p>
            <a:pPr marL="0" marR="0" lvl="0" indent="0" algn="ctr" defTabSz="914400" rtl="0" eaLnBrk="0" fontAlgn="base" latinLnBrk="0" hangingPunct="0">
              <a:lnSpc>
                <a:spcPct val="100000"/>
              </a:lnSpc>
              <a:spcBef>
                <a:spcPct val="0"/>
              </a:spcBef>
              <a:spcAft>
                <a:spcPct val="0"/>
              </a:spcAft>
              <a:buClr>
                <a:srgbClr val="E25423"/>
              </a:buClr>
              <a:buSzTx/>
              <a:buFont typeface="Arial" panose="020B0604020202020204" pitchFamily="34" charset="0"/>
              <a:buNone/>
              <a:defRPr/>
            </a:pPr>
            <a:r>
              <a:rPr lang="fr-FR" sz="36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Vos collègues et patients</a:t>
            </a:r>
          </a:p>
          <a:p>
            <a:pPr marL="0" marR="0" lvl="0" indent="0" algn="ctr" defTabSz="914400" rtl="0" eaLnBrk="0" fontAlgn="base" latinLnBrk="0" hangingPunct="0">
              <a:lnSpc>
                <a:spcPct val="100000"/>
              </a:lnSpc>
              <a:spcBef>
                <a:spcPct val="0"/>
              </a:spcBef>
              <a:spcAft>
                <a:spcPct val="0"/>
              </a:spcAft>
              <a:buClr>
                <a:srgbClr val="E25423"/>
              </a:buClr>
              <a:buSzTx/>
              <a:buFont typeface="Arial" panose="020B0604020202020204" pitchFamily="34" charset="0"/>
              <a:buNone/>
              <a:defRPr/>
            </a:pPr>
            <a:r>
              <a:rPr lang="fr-FR" sz="36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Votre communauté</a:t>
            </a:r>
          </a:p>
          <a:p>
            <a:pPr marL="342900" marR="0" lvl="0" indent="-342900" algn="l" defTabSz="914400" rtl="0" eaLnBrk="0" fontAlgn="base" latinLnBrk="0" hangingPunct="0">
              <a:lnSpc>
                <a:spcPct val="100000"/>
              </a:lnSpc>
              <a:spcBef>
                <a:spcPct val="20000"/>
              </a:spcBef>
              <a:spcAft>
                <a:spcPct val="0"/>
              </a:spcAft>
              <a:buClr>
                <a:srgbClr val="E25423"/>
              </a:buClr>
              <a:buSzTx/>
              <a:buFont typeface="Arial" panose="020B0604020202020204" pitchFamily="34" charset="0"/>
              <a:buChar char="•"/>
              <a:defRPr/>
            </a:pPr>
            <a:endParaRPr kumimoji="0" lang="en-US" sz="4265" b="0" i="0" u="none" strike="noStrike" kern="1200" cap="none" spc="0" normalizeH="0" baseline="0" noProof="0" dirty="0">
              <a:ln>
                <a:noFill/>
              </a:ln>
              <a:solidFill>
                <a:srgbClr val="1D1D1D"/>
              </a:solidFill>
              <a:effectLst/>
              <a:uLnTx/>
              <a:uFillTx/>
              <a:latin typeface="Calibri" panose="020F0502020204030204" pitchFamily="34" charset="0"/>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1973" y="4482339"/>
            <a:ext cx="11059884" cy="888672"/>
          </a:xfrm>
        </p:spPr>
        <p:txBody>
          <a:bodyPr vert="horz" lIns="91440" tIns="45720" rIns="91440" bIns="45720" rtlCol="0" anchor="b">
            <a:normAutofit/>
          </a:bodyPr>
          <a:lstStyle/>
          <a:p>
            <a:r>
              <a:rPr lang="fr-FR" sz="4400" b="1" i="0" u="none" strike="noStrike" cap="none" baseline="0">
                <a:solidFill>
                  <a:srgbClr val="FFFFFF"/>
                </a:solidFill>
                <a:effectLst/>
                <a:uFill>
                  <a:solidFill>
                    <a:prstClr val="black">
                      <a:alpha val="0"/>
                    </a:prstClr>
                  </a:solidFill>
                </a:uFill>
                <a:latin typeface="Calibri Light" panose="020F0302020204030204"/>
                <a:ea typeface="Calibri Light" panose="020F0302020204030204"/>
                <a:cs typeface="Calibri Light" panose="020F0302020204030204"/>
              </a:rPr>
              <a:t>Mise en place d’une zone d’isolement</a:t>
            </a: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chorCtr="0">
            <a:normAutofit/>
          </a:bodyPr>
          <a:lstStyle/>
          <a:p>
            <a:pPr>
              <a:lnSpc>
                <a:spcPct val="100000"/>
              </a:lnSpc>
            </a:pPr>
            <a:r>
              <a:rPr lang="fr-FR" sz="3735"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Isolement</a:t>
            </a:r>
          </a:p>
        </p:txBody>
      </p:sp>
      <p:sp>
        <p:nvSpPr>
          <p:cNvPr id="3" name="Text Placeholder 2"/>
          <p:cNvSpPr>
            <a:spLocks noGrp="1"/>
          </p:cNvSpPr>
          <p:nvPr>
            <p:ph sz="quarter" idx="11"/>
          </p:nvPr>
        </p:nvSpPr>
        <p:spPr>
          <a:xfrm>
            <a:off x="609600" y="1603947"/>
            <a:ext cx="10972800" cy="4176467"/>
          </a:xfrm>
        </p:spPr>
        <p:txBody>
          <a:bodyPr>
            <a:normAutofit/>
          </a:bodyPr>
          <a:lstStyle/>
          <a:p>
            <a:pPr marL="0" indent="0">
              <a:buNone/>
            </a:pP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Lorsqu’un patient suspect d’être atteint </a:t>
            </a:r>
            <a:r>
              <a:rPr lang="fr-FR" sz="2800" dirty="0">
                <a:uFill>
                  <a:solidFill>
                    <a:prstClr val="black">
                      <a:alpha val="0"/>
                    </a:prstClr>
                  </a:solidFill>
                </a:uFill>
                <a:cs typeface="Calibri"/>
              </a:rPr>
              <a:t>d’Ebola ou de Marburg </a:t>
            </a: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est identifié, il doit être </a:t>
            </a:r>
            <a:r>
              <a:rPr lang="fr-FR" sz="2800" b="1" i="0" u="sng" strike="noStrike" cap="none" baseline="0" dirty="0">
                <a:solidFill>
                  <a:srgbClr val="000000"/>
                </a:solidFill>
                <a:effectLst/>
                <a:uFill>
                  <a:solidFill>
                    <a:srgbClr val="000000"/>
                  </a:solidFill>
                </a:uFill>
                <a:latin typeface="Calibri" panose="020F0502020204030204"/>
                <a:ea typeface="Calibri" panose="020F0502020204030204"/>
                <a:cs typeface="Calibri" panose="020F0502020204030204"/>
              </a:rPr>
              <a:t>isolé</a:t>
            </a: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pour éviter de transmettre la maladie à d’autres personnes. </a:t>
            </a:r>
          </a:p>
          <a:p>
            <a:pPr marL="0" indent="0">
              <a:buNone/>
            </a:pPr>
            <a:endParaRPr lang="en-US" sz="2800" dirty="0">
              <a:solidFill>
                <a:srgbClr val="000000"/>
              </a:solidFill>
              <a:latin typeface="Calibri" panose="020F0502020204030204"/>
              <a:cs typeface="Calibri" panose="020F0502020204030204"/>
            </a:endParaRPr>
          </a:p>
          <a:p>
            <a:pPr marL="0" indent="0">
              <a:buNone/>
            </a:pPr>
            <a:r>
              <a:rPr lang="fr-FR" sz="28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Chaque établissement doit disposer d’un espace où un patient peut être mis à l’isolement </a:t>
            </a:r>
            <a:r>
              <a:rPr lang="fr-FR" sz="2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jusqu’à ce qu’il puisse être transféré dans un établissement désigné pour y effectuer des tests et y recevoir des soins.</a:t>
            </a:r>
            <a:endParaRPr lang="en-US" sz="2800" b="1" dirty="0">
              <a:solidFill>
                <a:srgbClr val="000000"/>
              </a:solidFill>
              <a:latin typeface="Calibri" panose="020F0502020204030204"/>
              <a:cs typeface="Calibri" panose="020F0502020204030204"/>
            </a:endParaRPr>
          </a:p>
          <a:p>
            <a:pPr marL="0" indent="0">
              <a:buNone/>
            </a:pPr>
            <a:endParaRPr lang="en-US" sz="2800" dirty="0">
              <a:solidFill>
                <a:srgbClr val="000000"/>
              </a:solidFill>
              <a:cs typeface="Calibri" panose="020F0502020204030204" pitchFamily="34" charset="0"/>
            </a:endParaRPr>
          </a:p>
          <a:p>
            <a:pPr marL="342265" indent="-342265"/>
            <a:endParaRPr lang="en-US" sz="1400" dirty="0">
              <a:solidFill>
                <a:schemeClr val="accent4">
                  <a:lumMod val="50000"/>
                </a:schemeClr>
              </a:solidFill>
              <a:cs typeface="Calibri" panose="020F050202020403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838065"/>
          </a:xfrm>
        </p:spPr>
        <p:txBody>
          <a:bodyPr/>
          <a:lstStyle/>
          <a:p>
            <a:r>
              <a:rPr lang="fr-FR" sz="3735" b="1" i="0" u="none" strike="noStrike" cap="none" baseline="0">
                <a:solidFill>
                  <a:srgbClr val="0B40A5"/>
                </a:solidFill>
                <a:effectLst/>
                <a:uFill>
                  <a:solidFill>
                    <a:prstClr val="black">
                      <a:alpha val="0"/>
                    </a:prstClr>
                  </a:solidFill>
                </a:uFill>
                <a:latin typeface="Calibri Light" panose="020F0302020204030204"/>
                <a:ea typeface="Calibri Light" panose="020F0302020204030204"/>
                <a:cs typeface="Calibri Light" panose="020F0302020204030204"/>
              </a:rPr>
              <a:t>Exigences pour les zones d’isolement</a:t>
            </a:r>
          </a:p>
        </p:txBody>
      </p:sp>
      <p:sp>
        <p:nvSpPr>
          <p:cNvPr id="12" name="Text Placeholder 2"/>
          <p:cNvSpPr>
            <a:spLocks noGrp="1"/>
          </p:cNvSpPr>
          <p:nvPr>
            <p:ph sz="quarter" idx="11"/>
          </p:nvPr>
        </p:nvSpPr>
        <p:spPr>
          <a:xfrm>
            <a:off x="1322024" y="1196868"/>
            <a:ext cx="5673762" cy="5386493"/>
          </a:xfrm>
        </p:spPr>
        <p:txBody>
          <a:bodyPr>
            <a:normAutofit fontScale="85000" lnSpcReduction="20000"/>
          </a:bodyPr>
          <a:lstStyle/>
          <a:p>
            <a:pPr>
              <a:buClr>
                <a:schemeClr val="accent2">
                  <a:lumMod val="60000"/>
                  <a:lumOff val="40000"/>
                </a:schemeClr>
              </a:buClr>
              <a:buFont typeface="Arial" panose="020B0604020202020204" pitchFamily="34" charset="0"/>
              <a:buChar char="•"/>
            </a:pPr>
            <a:r>
              <a:rPr lang="fr-FR" sz="2300" b="1" i="0" u="none" strike="noStrike" cap="none" baseline="0" dirty="0">
                <a:solidFill>
                  <a:srgbClr val="0039A6"/>
                </a:solidFill>
                <a:effectLst/>
                <a:uFill>
                  <a:solidFill>
                    <a:prstClr val="black">
                      <a:alpha val="0"/>
                    </a:prstClr>
                  </a:solidFill>
                </a:uFill>
                <a:latin typeface="Calibri" panose="020F0502020204030204"/>
                <a:ea typeface="Calibri" panose="020F0502020204030204"/>
                <a:cs typeface="Calibri" panose="020F0502020204030204"/>
              </a:rPr>
              <a:t>Séparé des autres zones de soins des patients,</a:t>
            </a:r>
            <a:r>
              <a:rPr lang="fr-FR" sz="2300" b="1" i="0" u="none" strike="noStrike" cap="none" baseline="0" dirty="0">
                <a:solidFill>
                  <a:srgbClr val="0042C8"/>
                </a:solidFill>
                <a:effectLst/>
                <a:uFill>
                  <a:solidFill>
                    <a:prstClr val="black">
                      <a:alpha val="0"/>
                    </a:prstClr>
                  </a:solidFill>
                </a:uFill>
                <a:latin typeface="Calibri" panose="020F0502020204030204"/>
                <a:ea typeface="Calibri" panose="020F0502020204030204"/>
                <a:cs typeface="Calibri" panose="020F0502020204030204"/>
              </a:rPr>
              <a:t> </a:t>
            </a:r>
            <a:r>
              <a:rPr lang="fr-FR" sz="23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par exemple</a:t>
            </a:r>
            <a:r>
              <a:rPr lang="fr-FR" sz="2300" b="1"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t>
            </a:r>
            <a:endParaRPr lang="en-US" b="1" dirty="0">
              <a:solidFill>
                <a:srgbClr val="000000"/>
              </a:solidFill>
              <a:cs typeface="Calibri" panose="020F0502020204030204"/>
            </a:endParaRPr>
          </a:p>
          <a:p>
            <a:pPr marL="742315" lvl="1" indent="-285115">
              <a:buClr>
                <a:schemeClr val="accent2">
                  <a:lumMod val="60000"/>
                  <a:lumOff val="40000"/>
                </a:schemeClr>
              </a:buClr>
            </a:pPr>
            <a:r>
              <a:rPr lang="fr-FR" sz="23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D’un bâtiment séparé</a:t>
            </a:r>
          </a:p>
          <a:p>
            <a:pPr marL="742315" lvl="1" indent="-285115">
              <a:buClr>
                <a:schemeClr val="accent2">
                  <a:lumMod val="60000"/>
                  <a:lumOff val="40000"/>
                </a:schemeClr>
              </a:buClr>
            </a:pPr>
            <a:r>
              <a:rPr lang="fr-FR" sz="23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D’une structure temporaire, par ex. une tente</a:t>
            </a:r>
          </a:p>
          <a:p>
            <a:pPr marL="742315" lvl="1" indent="-285115">
              <a:buClr>
                <a:schemeClr val="accent2">
                  <a:lumMod val="60000"/>
                  <a:lumOff val="40000"/>
                </a:schemeClr>
              </a:buClr>
            </a:pPr>
            <a:r>
              <a:rPr lang="fr-FR" sz="23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D’une zone délimitée (sous un arbre)</a:t>
            </a:r>
          </a:p>
          <a:p>
            <a:pPr marL="0" indent="0">
              <a:buNone/>
            </a:pPr>
            <a:endParaRPr lang="en-CA" dirty="0">
              <a:solidFill>
                <a:schemeClr val="accent4">
                  <a:lumMod val="50000"/>
                </a:schemeClr>
              </a:solidFill>
              <a:latin typeface="Calibri" panose="020F0502020204030204"/>
              <a:cs typeface="Calibri" panose="020F0502020204030204"/>
            </a:endParaRPr>
          </a:p>
          <a:p>
            <a:pPr>
              <a:buClr>
                <a:schemeClr val="accent2">
                  <a:lumMod val="60000"/>
                  <a:lumOff val="40000"/>
                </a:schemeClr>
              </a:buClr>
            </a:pPr>
            <a:r>
              <a:rPr lang="fr-FR" sz="2300" b="1" i="0" u="none" strike="noStrike" cap="none" baseline="0" dirty="0">
                <a:solidFill>
                  <a:srgbClr val="0039A6"/>
                </a:solidFill>
                <a:effectLst/>
                <a:uFill>
                  <a:solidFill>
                    <a:prstClr val="black">
                      <a:alpha val="0"/>
                    </a:prstClr>
                  </a:solidFill>
                </a:uFill>
                <a:latin typeface="Calibri" panose="020F0502020204030204"/>
                <a:ea typeface="Calibri" panose="020F0502020204030204"/>
                <a:cs typeface="Calibri" panose="020F0502020204030204"/>
              </a:rPr>
              <a:t>Réservé à l’utilisation </a:t>
            </a:r>
            <a:r>
              <a:rPr lang="fr-FR" sz="2400" b="1" dirty="0">
                <a:solidFill>
                  <a:srgbClr val="0039A6"/>
                </a:solidFill>
                <a:uFill>
                  <a:solidFill>
                    <a:prstClr val="black">
                      <a:alpha val="0"/>
                    </a:prstClr>
                  </a:solidFill>
                </a:uFill>
                <a:latin typeface="Calibri" panose="020F0502020204030204"/>
                <a:ea typeface="Calibri" panose="020F0502020204030204"/>
                <a:cs typeface="Calibri" panose="020F0502020204030204"/>
              </a:rPr>
              <a:t>comme zone d’isolation d’Ebola ou de Marburg</a:t>
            </a:r>
          </a:p>
          <a:p>
            <a:pPr marL="742315" lvl="1" indent="-285115">
              <a:buClr>
                <a:schemeClr val="accent2">
                  <a:lumMod val="60000"/>
                  <a:lumOff val="40000"/>
                </a:schemeClr>
              </a:buClr>
            </a:pPr>
            <a:r>
              <a:rPr lang="fr-FR" sz="23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Ne doit pas être à double usage</a:t>
            </a:r>
          </a:p>
          <a:p>
            <a:pPr marL="742315" lvl="1" indent="-285115"/>
            <a:endParaRPr lang="en-CA" dirty="0">
              <a:solidFill>
                <a:schemeClr val="accent4">
                  <a:lumMod val="50000"/>
                </a:schemeClr>
              </a:solidFill>
              <a:latin typeface="Calibri" panose="020F0502020204030204"/>
              <a:cs typeface="Calibri" panose="020F0502020204030204"/>
            </a:endParaRPr>
          </a:p>
          <a:p>
            <a:pPr>
              <a:buClr>
                <a:schemeClr val="accent2">
                  <a:lumMod val="60000"/>
                  <a:lumOff val="40000"/>
                </a:schemeClr>
              </a:buClr>
              <a:buFont typeface="Arial" panose="020B0604020202020204" pitchFamily="34" charset="0"/>
              <a:buChar char="•"/>
            </a:pPr>
            <a:r>
              <a:rPr lang="fr-FR" sz="2300" b="1" i="0" u="none" strike="noStrike" cap="none" baseline="0" dirty="0">
                <a:solidFill>
                  <a:srgbClr val="0039A6"/>
                </a:solidFill>
                <a:effectLst/>
                <a:uFill>
                  <a:solidFill>
                    <a:prstClr val="black">
                      <a:alpha val="0"/>
                    </a:prstClr>
                  </a:solidFill>
                </a:uFill>
                <a:latin typeface="Calibri" panose="020F0502020204030204"/>
                <a:ea typeface="Calibri" panose="020F0502020204030204"/>
                <a:cs typeface="Calibri" panose="020F0502020204030204"/>
              </a:rPr>
              <a:t>Accès restreint</a:t>
            </a:r>
          </a:p>
          <a:p>
            <a:pPr marL="742315" lvl="1" indent="-285115">
              <a:buClr>
                <a:schemeClr val="accent2">
                  <a:lumMod val="60000"/>
                  <a:lumOff val="40000"/>
                </a:schemeClr>
              </a:buClr>
            </a:pPr>
            <a:r>
              <a:rPr lang="fr-FR" sz="23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Clôture, ruban adhésif, etc.</a:t>
            </a:r>
          </a:p>
          <a:p>
            <a:pPr marL="742315" lvl="1" indent="-285115">
              <a:buClr>
                <a:schemeClr val="accent2">
                  <a:lumMod val="60000"/>
                  <a:lumOff val="40000"/>
                </a:schemeClr>
              </a:buClr>
            </a:pPr>
            <a:r>
              <a:rPr lang="fr-FR" sz="23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Seuls les professionnels de la santé peuvent entrer dans la zone d’isolement (pour administrer des médicaments par voie orale, etc.)</a:t>
            </a:r>
          </a:p>
          <a:p>
            <a:pPr marL="342265" indent="-342265"/>
            <a:endParaRPr lang="en-US" sz="1400" dirty="0">
              <a:solidFill>
                <a:schemeClr val="accent4">
                  <a:lumMod val="50000"/>
                </a:schemeClr>
              </a:solidFill>
              <a:cs typeface="Calibri" panose="020F0502020204030204" pitchFamily="34" charset="0"/>
            </a:endParaRPr>
          </a:p>
        </p:txBody>
      </p:sp>
      <p:pic>
        <p:nvPicPr>
          <p:cNvPr id="10" name="Picture 9" descr="Photo d’un banc devant un arbre."/>
          <p:cNvPicPr>
            <a:picLocks noChangeAspect="1"/>
          </p:cNvPicPr>
          <p:nvPr/>
        </p:nvPicPr>
        <p:blipFill>
          <a:blip r:embed="rId3">
            <a:extLst>
              <a:ext uri="{28A0092B-C50C-407E-A947-70E740481C1C}">
                <a14:useLocalDpi xmlns:a14="http://schemas.microsoft.com/office/drawing/2010/main" val="0"/>
              </a:ext>
            </a:extLst>
          </a:blip>
          <a:srcRect r="34981" b="38435"/>
          <a:stretch>
            <a:fillRect/>
          </a:stretch>
        </p:blipFill>
        <p:spPr>
          <a:xfrm>
            <a:off x="7297274" y="3855009"/>
            <a:ext cx="3261401" cy="2316120"/>
          </a:xfrm>
          <a:prstGeom prst="rect">
            <a:avLst/>
          </a:prstGeom>
        </p:spPr>
      </p:pic>
      <p:pic>
        <p:nvPicPr>
          <p:cNvPr id="11" name="Picture 10" descr="Photo de deux lits à l’intérieur d’une tente."/>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97273" y="1196868"/>
            <a:ext cx="3249827" cy="2437371"/>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849081"/>
          </a:xfrm>
        </p:spPr>
        <p:txBody>
          <a:bodyPr/>
          <a:lstStyle/>
          <a:p>
            <a:pPr>
              <a:lnSpc>
                <a:spcPct val="100000"/>
              </a:lnSpc>
            </a:pPr>
            <a:r>
              <a:rPr lang="fr-FR" sz="3735" b="1" i="0" u="none" strike="noStrike" cap="none" baseline="0">
                <a:solidFill>
                  <a:srgbClr val="005DAB"/>
                </a:solidFill>
                <a:effectLst/>
                <a:uFill>
                  <a:solidFill>
                    <a:prstClr val="black">
                      <a:alpha val="0"/>
                    </a:prstClr>
                  </a:solidFill>
                </a:uFill>
                <a:latin typeface="Calibri Light" panose="020F0302020204030204"/>
                <a:ea typeface="Calibri Light" panose="020F0302020204030204"/>
                <a:cs typeface="Calibri Light" panose="020F0302020204030204"/>
              </a:rPr>
              <a:t>Conception d’une zone d’isolement</a:t>
            </a:r>
          </a:p>
        </p:txBody>
      </p:sp>
      <p:sp>
        <p:nvSpPr>
          <p:cNvPr id="6" name="Text Placeholder 2"/>
          <p:cNvSpPr>
            <a:spLocks noGrp="1"/>
          </p:cNvSpPr>
          <p:nvPr>
            <p:ph sz="quarter" idx="11"/>
          </p:nvPr>
        </p:nvSpPr>
        <p:spPr>
          <a:xfrm>
            <a:off x="5772839" y="1333040"/>
            <a:ext cx="5809561" cy="5186349"/>
          </a:xfrm>
        </p:spPr>
        <p:txBody>
          <a:bodyPr>
            <a:normAutofit fontScale="92500" lnSpcReduction="10000"/>
          </a:bodyPr>
          <a:lstStyle/>
          <a:p>
            <a:pPr>
              <a:buClr>
                <a:schemeClr val="accent2">
                  <a:lumMod val="60000"/>
                  <a:lumOff val="40000"/>
                </a:schemeClr>
              </a:buClr>
              <a:buFont typeface="Arial" panose="020B0604020202020204" pitchFamily="34" charset="0"/>
              <a:buChar char="•"/>
            </a:pPr>
            <a:r>
              <a:rPr lang="fr-FR" sz="2300" b="1" i="0" u="none" strike="noStrike" cap="none" baseline="0" dirty="0">
                <a:solidFill>
                  <a:srgbClr val="0039A6"/>
                </a:solidFill>
                <a:effectLst/>
                <a:uFill>
                  <a:solidFill>
                    <a:prstClr val="black">
                      <a:alpha val="0"/>
                    </a:prstClr>
                  </a:solidFill>
                </a:uFill>
                <a:latin typeface="Calibri" panose="020F0502020204030204"/>
                <a:ea typeface="Calibri" panose="020F0502020204030204"/>
                <a:cs typeface="Calibri" panose="020F0502020204030204"/>
              </a:rPr>
              <a:t>Flux unidirectionnel</a:t>
            </a:r>
            <a:endParaRPr lang="en-US" sz="3300" dirty="0">
              <a:solidFill>
                <a:srgbClr val="0039A6"/>
              </a:solidFill>
            </a:endParaRPr>
          </a:p>
          <a:p>
            <a:pPr marL="742315" lvl="1" indent="-285115">
              <a:buClr>
                <a:schemeClr val="accent2">
                  <a:lumMod val="60000"/>
                  <a:lumOff val="40000"/>
                </a:schemeClr>
              </a:buClr>
            </a:pPr>
            <a:r>
              <a:rPr lang="fr-FR" sz="21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Idéalement, entrée et sortie séparées</a:t>
            </a:r>
          </a:p>
          <a:p>
            <a:pPr marL="742315" lvl="1" indent="-285115">
              <a:buClr>
                <a:schemeClr val="accent2">
                  <a:lumMod val="60000"/>
                  <a:lumOff val="40000"/>
                </a:schemeClr>
              </a:buClr>
            </a:pPr>
            <a:r>
              <a:rPr lang="fr-FR" sz="21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Espaces dédiés pour mettre et enlever les EPI</a:t>
            </a:r>
          </a:p>
          <a:p>
            <a:pPr marL="742315" lvl="1" indent="-285115">
              <a:buClr>
                <a:schemeClr val="accent2">
                  <a:lumMod val="60000"/>
                  <a:lumOff val="40000"/>
                </a:schemeClr>
              </a:buClr>
            </a:pPr>
            <a:r>
              <a:rPr lang="fr-FR" sz="21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Séparer les fournitures de soins aux patients</a:t>
            </a:r>
          </a:p>
          <a:p>
            <a:pPr marL="742315" lvl="1" indent="-285115"/>
            <a:endParaRPr lang="en-CA" sz="3000" dirty="0">
              <a:solidFill>
                <a:srgbClr val="3F3F3F"/>
              </a:solidFill>
              <a:latin typeface="Calibri" panose="020F0502020204030204"/>
              <a:cs typeface="Calibri" panose="020F0502020204030204"/>
            </a:endParaRPr>
          </a:p>
          <a:p>
            <a:pPr>
              <a:buClr>
                <a:schemeClr val="accent2">
                  <a:lumMod val="60000"/>
                  <a:lumOff val="40000"/>
                </a:schemeClr>
              </a:buClr>
              <a:buFont typeface="Arial" panose="020B0604020202020204" pitchFamily="34" charset="0"/>
              <a:buChar char="•"/>
            </a:pPr>
            <a:r>
              <a:rPr lang="fr-FR" sz="2300" b="1" i="0" u="none" strike="noStrike" cap="none" baseline="0" dirty="0">
                <a:solidFill>
                  <a:srgbClr val="0039A6"/>
                </a:solidFill>
                <a:effectLst/>
                <a:uFill>
                  <a:solidFill>
                    <a:prstClr val="black">
                      <a:alpha val="0"/>
                    </a:prstClr>
                  </a:solidFill>
                </a:uFill>
                <a:latin typeface="Calibri" panose="020F0502020204030204"/>
                <a:ea typeface="Calibri" panose="020F0502020204030204"/>
                <a:cs typeface="Calibri" panose="020F0502020204030204"/>
              </a:rPr>
              <a:t>Espacement approprié</a:t>
            </a:r>
          </a:p>
          <a:p>
            <a:pPr marL="742315" lvl="1" indent="-285115">
              <a:buClr>
                <a:schemeClr val="accent2">
                  <a:lumMod val="60000"/>
                  <a:lumOff val="40000"/>
                </a:schemeClr>
              </a:buClr>
            </a:pPr>
            <a:r>
              <a:rPr lang="fr-FR" sz="21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Au moins un mètre entre les lits</a:t>
            </a:r>
          </a:p>
          <a:p>
            <a:pPr marL="742315" lvl="1" indent="-285115"/>
            <a:endParaRPr lang="en-CA" sz="3000" dirty="0">
              <a:solidFill>
                <a:schemeClr val="accent4">
                  <a:lumMod val="50000"/>
                </a:schemeClr>
              </a:solidFill>
              <a:latin typeface="Calibri" panose="020F0502020204030204"/>
              <a:cs typeface="Calibri" panose="020F0502020204030204"/>
            </a:endParaRPr>
          </a:p>
          <a:p>
            <a:pPr>
              <a:buClr>
                <a:schemeClr val="accent2">
                  <a:lumMod val="60000"/>
                  <a:lumOff val="40000"/>
                </a:schemeClr>
              </a:buClr>
              <a:buFont typeface="Arial" panose="020B0604020202020204" pitchFamily="34" charset="0"/>
              <a:buChar char="•"/>
            </a:pPr>
            <a:r>
              <a:rPr lang="fr-FR" sz="2300" b="1" i="0" u="none" strike="noStrike" cap="none" baseline="0" dirty="0">
                <a:solidFill>
                  <a:srgbClr val="0039A6"/>
                </a:solidFill>
                <a:effectLst/>
                <a:uFill>
                  <a:solidFill>
                    <a:prstClr val="black">
                      <a:alpha val="0"/>
                    </a:prstClr>
                  </a:solidFill>
                </a:uFill>
                <a:latin typeface="Calibri" panose="020F0502020204030204"/>
                <a:ea typeface="Calibri" panose="020F0502020204030204"/>
                <a:cs typeface="Calibri" panose="020F0502020204030204"/>
              </a:rPr>
              <a:t>Fournitures pour maintenir les patients temporairement et en toute sécurité</a:t>
            </a:r>
          </a:p>
          <a:p>
            <a:pPr marL="742315" lvl="1" indent="-285115">
              <a:buClr>
                <a:schemeClr val="accent2">
                  <a:lumMod val="60000"/>
                  <a:lumOff val="40000"/>
                </a:schemeClr>
              </a:buClr>
            </a:pPr>
            <a:r>
              <a:rPr lang="fr-FR" sz="21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Options de toilettes séparées pour chaque patient (par ex. latrines ou seau hygiénique)</a:t>
            </a:r>
          </a:p>
          <a:p>
            <a:pPr marL="742315" lvl="1" indent="-285115">
              <a:buClr>
                <a:schemeClr val="accent2">
                  <a:lumMod val="60000"/>
                  <a:lumOff val="40000"/>
                </a:schemeClr>
              </a:buClr>
            </a:pPr>
            <a:r>
              <a:rPr lang="fr-FR" sz="21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Des stations d’hygiène des mains</a:t>
            </a:r>
          </a:p>
        </p:txBody>
      </p:sp>
      <p:pic>
        <p:nvPicPr>
          <p:cNvPr id="4" name="Picture 3" descr="Photo montrant l’intérieur d’une tente avec un lit, une chaise et un seau."/>
          <p:cNvPicPr>
            <a:picLocks noChangeAspect="1"/>
          </p:cNvPicPr>
          <p:nvPr/>
        </p:nvPicPr>
        <p:blipFill>
          <a:blip r:embed="rId3">
            <a:extLst>
              <a:ext uri="{28A0092B-C50C-407E-A947-70E740481C1C}">
                <a14:useLocalDpi xmlns:a14="http://schemas.microsoft.com/office/drawing/2010/main" val="0"/>
              </a:ext>
            </a:extLst>
          </a:blip>
          <a:srcRect r="2724"/>
          <a:stretch>
            <a:fillRect/>
          </a:stretch>
        </p:blipFill>
        <p:spPr>
          <a:xfrm>
            <a:off x="2016321" y="1426941"/>
            <a:ext cx="3214707" cy="2475488"/>
          </a:xfrm>
          <a:prstGeom prst="rect">
            <a:avLst/>
          </a:prstGeom>
        </p:spPr>
      </p:pic>
      <p:pic>
        <p:nvPicPr>
          <p:cNvPr id="5" name="Picture 4" descr="Photo de l’espace nuit dans une tente, avec un lit."/>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16321" y="4108359"/>
            <a:ext cx="3214707" cy="2411031"/>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872609"/>
          </a:xfrm>
        </p:spPr>
        <p:txBody>
          <a:bodyPr>
            <a:noAutofit/>
          </a:bodyPr>
          <a:lstStyle/>
          <a:p>
            <a:r>
              <a:rPr lang="fr-FR" sz="3735" b="1" i="0" u="none" strike="noStrike" cap="none" baseline="0">
                <a:solidFill>
                  <a:srgbClr val="005DAB"/>
                </a:solidFill>
                <a:effectLst/>
                <a:uFill>
                  <a:solidFill>
                    <a:prstClr val="black">
                      <a:alpha val="0"/>
                    </a:prstClr>
                  </a:solidFill>
                </a:uFill>
                <a:latin typeface="Calibri Light" panose="020F0302020204030204"/>
                <a:ea typeface="Calibri Light" panose="020F0302020204030204"/>
                <a:cs typeface="Calibri Light" panose="020F0302020204030204"/>
              </a:rPr>
              <a:t>Équipement et fournitures pour les zones d’isolement</a:t>
            </a:r>
          </a:p>
        </p:txBody>
      </p:sp>
      <p:sp>
        <p:nvSpPr>
          <p:cNvPr id="5" name="Google Shape;350;g17972f5802a_0_886">
            <a:extLst>
              <a:ext uri="{C183D7F6-B498-43B3-948B-1728B52AA6E4}">
                <adec:decorative xmlns:adec="http://schemas.microsoft.com/office/drawing/2017/decorative" val="1"/>
              </a:ext>
            </a:extLst>
          </p:cNvPr>
          <p:cNvSpPr/>
          <p:nvPr/>
        </p:nvSpPr>
        <p:spPr>
          <a:xfrm>
            <a:off x="547958" y="1271488"/>
            <a:ext cx="2491831" cy="872609"/>
          </a:xfrm>
          <a:prstGeom prst="rect">
            <a:avLst/>
          </a:prstGeom>
          <a:solidFill>
            <a:srgbClr val="599BD5"/>
          </a:solidFill>
          <a:ln w="25400" cap="flat" cmpd="sng">
            <a:solidFill>
              <a:srgbClr val="599BD5"/>
            </a:solidFill>
            <a:prstDash val="solid"/>
            <a:round/>
            <a:headEnd type="none" w="sm" len="sm"/>
            <a:tailEnd type="none" w="sm" len="sm"/>
          </a:ln>
        </p:spPr>
        <p:txBody>
          <a:bodyPr spcFirstLastPara="1" wrap="square" lIns="91425" tIns="91425" rIns="91425" bIns="91425" anchor="ctr" anchorCtr="0">
            <a:noAutofit/>
          </a:bodyPr>
          <a:lstStyle/>
          <a:p>
            <a:endParaRPr sz="2400"/>
          </a:p>
        </p:txBody>
      </p:sp>
      <p:sp>
        <p:nvSpPr>
          <p:cNvPr id="6" name="Google Shape;351;g17972f5802a_0_886">
            <a:extLst>
              <a:ext uri="{C183D7F6-B498-43B3-948B-1728B52AA6E4}">
                <adec:decorative xmlns:adec="http://schemas.microsoft.com/office/drawing/2017/decorative" val="1"/>
              </a:ext>
            </a:extLst>
          </p:cNvPr>
          <p:cNvSpPr txBox="1"/>
          <p:nvPr/>
        </p:nvSpPr>
        <p:spPr>
          <a:xfrm>
            <a:off x="547958" y="1271488"/>
            <a:ext cx="2491831" cy="872609"/>
          </a:xfrm>
          <a:prstGeom prst="rect">
            <a:avLst/>
          </a:prstGeom>
          <a:noFill/>
          <a:ln>
            <a:noFill/>
          </a:ln>
        </p:spPr>
        <p:txBody>
          <a:bodyPr spcFirstLastPara="1" wrap="square" lIns="170675" tIns="97525" rIns="170675" bIns="97525" anchor="ctr" anchorCtr="0">
            <a:noAutofit/>
          </a:bodyPr>
          <a:lstStyle/>
          <a:p>
            <a:pPr algn="ctr">
              <a:lnSpc>
                <a:spcPct val="90000"/>
              </a:lnSpc>
              <a:buClr>
                <a:srgbClr val="000000"/>
              </a:buClr>
              <a:buSzPts val="2400"/>
            </a:pPr>
            <a:endParaRPr sz="2400" b="1">
              <a:solidFill>
                <a:schemeClr val="tx1">
                  <a:lumMod val="75000"/>
                </a:schemeClr>
              </a:solidFill>
            </a:endParaRPr>
          </a:p>
        </p:txBody>
      </p:sp>
      <p:sp>
        <p:nvSpPr>
          <p:cNvPr id="7" name="Google Shape;352;g17972f5802a_0_886">
            <a:extLst>
              <a:ext uri="{C183D7F6-B498-43B3-948B-1728B52AA6E4}">
                <adec:decorative xmlns:adec="http://schemas.microsoft.com/office/drawing/2017/decorative" val="1"/>
              </a:ext>
            </a:extLst>
          </p:cNvPr>
          <p:cNvSpPr/>
          <p:nvPr/>
        </p:nvSpPr>
        <p:spPr>
          <a:xfrm>
            <a:off x="547958" y="2144098"/>
            <a:ext cx="2491831" cy="3833393"/>
          </a:xfrm>
          <a:prstGeom prst="rect">
            <a:avLst/>
          </a:prstGeom>
          <a:solidFill>
            <a:srgbClr val="CFDEEF">
              <a:alpha val="89803"/>
            </a:srgbClr>
          </a:solidFill>
          <a:ln w="25400" cap="flat" cmpd="sng">
            <a:solidFill>
              <a:srgbClr val="CFDEEF">
                <a:alpha val="89803"/>
              </a:srgbClr>
            </a:solidFill>
            <a:prstDash val="solid"/>
            <a:round/>
            <a:headEnd type="none" w="sm" len="sm"/>
            <a:tailEnd type="none" w="sm" len="sm"/>
          </a:ln>
        </p:spPr>
        <p:txBody>
          <a:bodyPr spcFirstLastPara="1" wrap="square" lIns="91425" tIns="91425" rIns="91425" bIns="91425" anchor="ctr" anchorCtr="0">
            <a:noAutofit/>
          </a:bodyPr>
          <a:lstStyle/>
          <a:p>
            <a:endParaRPr sz="2400"/>
          </a:p>
        </p:txBody>
      </p:sp>
      <p:sp>
        <p:nvSpPr>
          <p:cNvPr id="8" name="Google Shape;353;g17972f5802a_0_886">
            <a:extLst>
              <a:ext uri="{C183D7F6-B498-43B3-948B-1728B52AA6E4}">
                <adec:decorative xmlns:adec="http://schemas.microsoft.com/office/drawing/2017/decorative" val="1"/>
              </a:ext>
            </a:extLst>
          </p:cNvPr>
          <p:cNvSpPr txBox="1"/>
          <p:nvPr/>
        </p:nvSpPr>
        <p:spPr>
          <a:xfrm>
            <a:off x="547958" y="2144098"/>
            <a:ext cx="2491831" cy="3833393"/>
          </a:xfrm>
          <a:prstGeom prst="rect">
            <a:avLst/>
          </a:prstGeom>
          <a:noFill/>
          <a:ln>
            <a:noFill/>
          </a:ln>
        </p:spPr>
        <p:txBody>
          <a:bodyPr spcFirstLastPara="1" wrap="square" lIns="128000" tIns="128000" rIns="170675" bIns="192000" anchor="t" anchorCtr="0">
            <a:noAutofit/>
          </a:bodyPr>
          <a:lstStyle/>
          <a:p>
            <a:pPr marL="228600" lvl="1" indent="-228600">
              <a:lnSpc>
                <a:spcPct val="90000"/>
              </a:lnSpc>
              <a:buClr>
                <a:srgbClr val="000000"/>
              </a:buClr>
              <a:buSzPts val="2400"/>
              <a:buFont typeface="Arial" panose="020B0604020202020204"/>
              <a:buChar char="•"/>
            </a:pPr>
            <a:endParaRPr sz="1200"/>
          </a:p>
        </p:txBody>
      </p:sp>
      <p:sp>
        <p:nvSpPr>
          <p:cNvPr id="9" name="Google Shape;354;g17972f5802a_0_886">
            <a:extLst>
              <a:ext uri="{C183D7F6-B498-43B3-948B-1728B52AA6E4}">
                <adec:decorative xmlns:adec="http://schemas.microsoft.com/office/drawing/2017/decorative" val="1"/>
              </a:ext>
            </a:extLst>
          </p:cNvPr>
          <p:cNvSpPr/>
          <p:nvPr/>
        </p:nvSpPr>
        <p:spPr>
          <a:xfrm>
            <a:off x="3388645" y="1271488"/>
            <a:ext cx="2491831" cy="872609"/>
          </a:xfrm>
          <a:prstGeom prst="rect">
            <a:avLst/>
          </a:prstGeom>
          <a:solidFill>
            <a:srgbClr val="50C9B6"/>
          </a:solidFill>
          <a:ln w="25400" cap="flat" cmpd="sng">
            <a:solidFill>
              <a:srgbClr val="50C9B6"/>
            </a:solidFill>
            <a:prstDash val="solid"/>
            <a:round/>
            <a:headEnd type="none" w="sm" len="sm"/>
            <a:tailEnd type="none" w="sm" len="sm"/>
          </a:ln>
        </p:spPr>
        <p:txBody>
          <a:bodyPr spcFirstLastPara="1" wrap="square" lIns="91425" tIns="91425" rIns="91425" bIns="91425" anchor="ctr" anchorCtr="0">
            <a:noAutofit/>
          </a:bodyPr>
          <a:lstStyle/>
          <a:p>
            <a:endParaRPr sz="2400"/>
          </a:p>
        </p:txBody>
      </p:sp>
      <p:sp>
        <p:nvSpPr>
          <p:cNvPr id="10" name="Google Shape;355;g17972f5802a_0_886">
            <a:extLst>
              <a:ext uri="{C183D7F6-B498-43B3-948B-1728B52AA6E4}">
                <adec:decorative xmlns:adec="http://schemas.microsoft.com/office/drawing/2017/decorative" val="1"/>
              </a:ext>
            </a:extLst>
          </p:cNvPr>
          <p:cNvSpPr txBox="1"/>
          <p:nvPr/>
        </p:nvSpPr>
        <p:spPr>
          <a:xfrm>
            <a:off x="3388645" y="1271488"/>
            <a:ext cx="2491831" cy="872609"/>
          </a:xfrm>
          <a:prstGeom prst="rect">
            <a:avLst/>
          </a:prstGeom>
          <a:noFill/>
          <a:ln>
            <a:noFill/>
          </a:ln>
        </p:spPr>
        <p:txBody>
          <a:bodyPr spcFirstLastPara="1" wrap="square" lIns="170675" tIns="97525" rIns="170675" bIns="97525" anchor="ctr" anchorCtr="0">
            <a:noAutofit/>
          </a:bodyPr>
          <a:lstStyle/>
          <a:p>
            <a:pPr algn="ctr">
              <a:lnSpc>
                <a:spcPct val="90000"/>
              </a:lnSpc>
              <a:buClr>
                <a:srgbClr val="000000"/>
              </a:buClr>
              <a:buSzPts val="2400"/>
            </a:pPr>
            <a:endParaRPr sz="2400" b="1">
              <a:solidFill>
                <a:schemeClr val="tx1">
                  <a:lumMod val="75000"/>
                </a:schemeClr>
              </a:solidFill>
            </a:endParaRPr>
          </a:p>
        </p:txBody>
      </p:sp>
      <p:sp>
        <p:nvSpPr>
          <p:cNvPr id="11" name="Google Shape;356;g17972f5802a_0_886">
            <a:extLst>
              <a:ext uri="{C183D7F6-B498-43B3-948B-1728B52AA6E4}">
                <adec:decorative xmlns:adec="http://schemas.microsoft.com/office/drawing/2017/decorative" val="1"/>
              </a:ext>
            </a:extLst>
          </p:cNvPr>
          <p:cNvSpPr/>
          <p:nvPr/>
        </p:nvSpPr>
        <p:spPr>
          <a:xfrm>
            <a:off x="3388645" y="2144098"/>
            <a:ext cx="2491831" cy="3833393"/>
          </a:xfrm>
          <a:prstGeom prst="rect">
            <a:avLst/>
          </a:prstGeom>
          <a:solidFill>
            <a:srgbClr val="CDEAE8">
              <a:alpha val="89803"/>
            </a:srgbClr>
          </a:solidFill>
          <a:ln w="25400" cap="flat" cmpd="sng">
            <a:solidFill>
              <a:srgbClr val="CDEAE8">
                <a:alpha val="89803"/>
              </a:srgbClr>
            </a:solidFill>
            <a:prstDash val="solid"/>
            <a:round/>
            <a:headEnd type="none" w="sm" len="sm"/>
            <a:tailEnd type="none" w="sm" len="sm"/>
          </a:ln>
        </p:spPr>
        <p:txBody>
          <a:bodyPr spcFirstLastPara="1" wrap="square" lIns="91425" tIns="91425" rIns="91425" bIns="91425" anchor="ctr" anchorCtr="0">
            <a:noAutofit/>
          </a:bodyPr>
          <a:lstStyle/>
          <a:p>
            <a:endParaRPr sz="2400"/>
          </a:p>
        </p:txBody>
      </p:sp>
      <p:sp>
        <p:nvSpPr>
          <p:cNvPr id="12" name="Google Shape;357;g17972f5802a_0_886">
            <a:extLst>
              <a:ext uri="{C183D7F6-B498-43B3-948B-1728B52AA6E4}">
                <adec:decorative xmlns:adec="http://schemas.microsoft.com/office/drawing/2017/decorative" val="1"/>
              </a:ext>
            </a:extLst>
          </p:cNvPr>
          <p:cNvSpPr txBox="1"/>
          <p:nvPr/>
        </p:nvSpPr>
        <p:spPr>
          <a:xfrm>
            <a:off x="3388645" y="2144098"/>
            <a:ext cx="2491831" cy="3833393"/>
          </a:xfrm>
          <a:prstGeom prst="rect">
            <a:avLst/>
          </a:prstGeom>
          <a:noFill/>
          <a:ln>
            <a:noFill/>
          </a:ln>
        </p:spPr>
        <p:txBody>
          <a:bodyPr spcFirstLastPara="1" wrap="square" lIns="128000" tIns="128000" rIns="170675" bIns="192000" anchor="t" anchorCtr="0">
            <a:noAutofit/>
          </a:bodyPr>
          <a:lstStyle/>
          <a:p>
            <a:pPr marL="228600" lvl="1" indent="-228600">
              <a:lnSpc>
                <a:spcPct val="90000"/>
              </a:lnSpc>
              <a:spcBef>
                <a:spcPts val="360"/>
              </a:spcBef>
              <a:buClr>
                <a:srgbClr val="000000"/>
              </a:buClr>
              <a:buSzPts val="2400"/>
              <a:buFont typeface="Arial" panose="020B0604020202020204"/>
              <a:buChar char="•"/>
            </a:pPr>
            <a:endParaRPr lang="en-US" sz="2400"/>
          </a:p>
        </p:txBody>
      </p:sp>
      <p:sp>
        <p:nvSpPr>
          <p:cNvPr id="13" name="Google Shape;358;g17972f5802a_0_886">
            <a:extLst>
              <a:ext uri="{C183D7F6-B498-43B3-948B-1728B52AA6E4}">
                <adec:decorative xmlns:adec="http://schemas.microsoft.com/office/drawing/2017/decorative" val="1"/>
              </a:ext>
            </a:extLst>
          </p:cNvPr>
          <p:cNvSpPr/>
          <p:nvPr/>
        </p:nvSpPr>
        <p:spPr>
          <a:xfrm>
            <a:off x="6229334" y="1271488"/>
            <a:ext cx="2491831" cy="872609"/>
          </a:xfrm>
          <a:prstGeom prst="rect">
            <a:avLst/>
          </a:prstGeom>
          <a:solidFill>
            <a:srgbClr val="48BD62"/>
          </a:solidFill>
          <a:ln w="25400" cap="flat" cmpd="sng">
            <a:solidFill>
              <a:srgbClr val="48BD62"/>
            </a:solidFill>
            <a:prstDash val="solid"/>
            <a:round/>
            <a:headEnd type="none" w="sm" len="sm"/>
            <a:tailEnd type="none" w="sm" len="sm"/>
          </a:ln>
        </p:spPr>
        <p:txBody>
          <a:bodyPr spcFirstLastPara="1" wrap="square" lIns="91425" tIns="91425" rIns="91425" bIns="91425" anchor="ctr" anchorCtr="0">
            <a:noAutofit/>
          </a:bodyPr>
          <a:lstStyle/>
          <a:p>
            <a:endParaRPr sz="2400"/>
          </a:p>
        </p:txBody>
      </p:sp>
      <p:sp>
        <p:nvSpPr>
          <p:cNvPr id="14" name="Google Shape;359;g17972f5802a_0_886">
            <a:extLst>
              <a:ext uri="{C183D7F6-B498-43B3-948B-1728B52AA6E4}">
                <adec:decorative xmlns:adec="http://schemas.microsoft.com/office/drawing/2017/decorative" val="1"/>
              </a:ext>
            </a:extLst>
          </p:cNvPr>
          <p:cNvSpPr txBox="1"/>
          <p:nvPr/>
        </p:nvSpPr>
        <p:spPr>
          <a:xfrm>
            <a:off x="6229334" y="1271488"/>
            <a:ext cx="2491831" cy="872609"/>
          </a:xfrm>
          <a:prstGeom prst="rect">
            <a:avLst/>
          </a:prstGeom>
          <a:noFill/>
          <a:ln>
            <a:noFill/>
          </a:ln>
        </p:spPr>
        <p:txBody>
          <a:bodyPr spcFirstLastPara="1" wrap="square" lIns="170675" tIns="97525" rIns="170675" bIns="97525" anchor="ctr" anchorCtr="0">
            <a:noAutofit/>
          </a:bodyPr>
          <a:lstStyle/>
          <a:p>
            <a:pPr algn="ctr">
              <a:lnSpc>
                <a:spcPct val="90000"/>
              </a:lnSpc>
              <a:buClr>
                <a:srgbClr val="000000"/>
              </a:buClr>
              <a:buSzPts val="2400"/>
            </a:pPr>
            <a:endParaRPr sz="2400" b="1">
              <a:solidFill>
                <a:schemeClr val="tx1">
                  <a:lumMod val="75000"/>
                </a:schemeClr>
              </a:solidFill>
            </a:endParaRPr>
          </a:p>
        </p:txBody>
      </p:sp>
      <p:sp>
        <p:nvSpPr>
          <p:cNvPr id="15" name="Google Shape;360;g17972f5802a_0_886">
            <a:extLst>
              <a:ext uri="{C183D7F6-B498-43B3-948B-1728B52AA6E4}">
                <adec:decorative xmlns:adec="http://schemas.microsoft.com/office/drawing/2017/decorative" val="1"/>
              </a:ext>
            </a:extLst>
          </p:cNvPr>
          <p:cNvSpPr/>
          <p:nvPr/>
        </p:nvSpPr>
        <p:spPr>
          <a:xfrm>
            <a:off x="6229334" y="2144098"/>
            <a:ext cx="2491831" cy="3833393"/>
          </a:xfrm>
          <a:prstGeom prst="rect">
            <a:avLst/>
          </a:prstGeom>
          <a:solidFill>
            <a:srgbClr val="CCE6D4">
              <a:alpha val="89803"/>
            </a:srgbClr>
          </a:solidFill>
          <a:ln w="25400" cap="flat" cmpd="sng">
            <a:solidFill>
              <a:srgbClr val="CCE6D4">
                <a:alpha val="89803"/>
              </a:srgbClr>
            </a:solidFill>
            <a:prstDash val="solid"/>
            <a:round/>
            <a:headEnd type="none" w="sm" len="sm"/>
            <a:tailEnd type="none" w="sm" len="sm"/>
          </a:ln>
        </p:spPr>
        <p:txBody>
          <a:bodyPr spcFirstLastPara="1" wrap="square" lIns="91425" tIns="91425" rIns="91425" bIns="91425" anchor="ctr" anchorCtr="0">
            <a:noAutofit/>
          </a:bodyPr>
          <a:lstStyle/>
          <a:p>
            <a:endParaRPr sz="2400"/>
          </a:p>
        </p:txBody>
      </p:sp>
      <p:sp>
        <p:nvSpPr>
          <p:cNvPr id="16" name="Google Shape;361;g17972f5802a_0_886">
            <a:extLst>
              <a:ext uri="{C183D7F6-B498-43B3-948B-1728B52AA6E4}">
                <adec:decorative xmlns:adec="http://schemas.microsoft.com/office/drawing/2017/decorative" val="1"/>
              </a:ext>
            </a:extLst>
          </p:cNvPr>
          <p:cNvSpPr txBox="1"/>
          <p:nvPr/>
        </p:nvSpPr>
        <p:spPr>
          <a:xfrm>
            <a:off x="6229334" y="2144098"/>
            <a:ext cx="2491831" cy="3833393"/>
          </a:xfrm>
          <a:prstGeom prst="rect">
            <a:avLst/>
          </a:prstGeom>
          <a:noFill/>
          <a:ln>
            <a:noFill/>
          </a:ln>
        </p:spPr>
        <p:txBody>
          <a:bodyPr spcFirstLastPara="1" wrap="square" lIns="128000" tIns="128000" rIns="170675" bIns="192000" anchor="t" anchorCtr="0">
            <a:noAutofit/>
          </a:bodyPr>
          <a:lstStyle/>
          <a:p>
            <a:pPr marL="228600" lvl="1" indent="-228600">
              <a:lnSpc>
                <a:spcPct val="90000"/>
              </a:lnSpc>
              <a:buClr>
                <a:srgbClr val="000000"/>
              </a:buClr>
              <a:buSzPts val="2400"/>
              <a:buFont typeface="Arial" panose="020B0604020202020204"/>
              <a:buChar char="•"/>
            </a:pPr>
            <a:endParaRPr sz="1200"/>
          </a:p>
        </p:txBody>
      </p:sp>
      <p:sp>
        <p:nvSpPr>
          <p:cNvPr id="17" name="Google Shape;362;g17972f5802a_0_886">
            <a:extLst>
              <a:ext uri="{C183D7F6-B498-43B3-948B-1728B52AA6E4}">
                <adec:decorative xmlns:adec="http://schemas.microsoft.com/office/drawing/2017/decorative" val="1"/>
              </a:ext>
            </a:extLst>
          </p:cNvPr>
          <p:cNvSpPr/>
          <p:nvPr/>
        </p:nvSpPr>
        <p:spPr>
          <a:xfrm>
            <a:off x="9070022" y="1271488"/>
            <a:ext cx="2491831" cy="872609"/>
          </a:xfrm>
          <a:prstGeom prst="rect">
            <a:avLst/>
          </a:prstGeom>
          <a:solidFill>
            <a:srgbClr val="6FAB46"/>
          </a:solidFill>
          <a:ln w="25400" cap="flat" cmpd="sng">
            <a:solidFill>
              <a:srgbClr val="6FAB46"/>
            </a:solidFill>
            <a:prstDash val="solid"/>
            <a:round/>
            <a:headEnd type="none" w="sm" len="sm"/>
            <a:tailEnd type="none" w="sm" len="sm"/>
          </a:ln>
        </p:spPr>
        <p:txBody>
          <a:bodyPr spcFirstLastPara="1" wrap="square" lIns="91425" tIns="91425" rIns="91425" bIns="91425" anchor="ctr" anchorCtr="0">
            <a:noAutofit/>
          </a:bodyPr>
          <a:lstStyle/>
          <a:p>
            <a:endParaRPr sz="2400"/>
          </a:p>
        </p:txBody>
      </p:sp>
      <p:sp>
        <p:nvSpPr>
          <p:cNvPr id="18" name="Google Shape;363;g17972f5802a_0_886">
            <a:extLst>
              <a:ext uri="{C183D7F6-B498-43B3-948B-1728B52AA6E4}">
                <adec:decorative xmlns:adec="http://schemas.microsoft.com/office/drawing/2017/decorative" val="1"/>
              </a:ext>
            </a:extLst>
          </p:cNvPr>
          <p:cNvSpPr txBox="1"/>
          <p:nvPr/>
        </p:nvSpPr>
        <p:spPr>
          <a:xfrm>
            <a:off x="9070022" y="1271488"/>
            <a:ext cx="2491831" cy="872609"/>
          </a:xfrm>
          <a:prstGeom prst="rect">
            <a:avLst/>
          </a:prstGeom>
          <a:noFill/>
          <a:ln>
            <a:noFill/>
          </a:ln>
        </p:spPr>
        <p:txBody>
          <a:bodyPr spcFirstLastPara="1" wrap="square" lIns="170675" tIns="97525" rIns="170675" bIns="97525" anchor="ctr" anchorCtr="0">
            <a:noAutofit/>
          </a:bodyPr>
          <a:lstStyle/>
          <a:p>
            <a:pPr algn="ctr">
              <a:lnSpc>
                <a:spcPct val="90000"/>
              </a:lnSpc>
              <a:buClr>
                <a:srgbClr val="000000"/>
              </a:buClr>
              <a:buSzPts val="2400"/>
            </a:pPr>
            <a:endParaRPr sz="2400" b="1">
              <a:solidFill>
                <a:schemeClr val="tx1">
                  <a:lumMod val="75000"/>
                </a:schemeClr>
              </a:solidFill>
            </a:endParaRPr>
          </a:p>
        </p:txBody>
      </p:sp>
      <p:sp>
        <p:nvSpPr>
          <p:cNvPr id="19" name="Google Shape;364;g17972f5802a_0_886">
            <a:extLst>
              <a:ext uri="{C183D7F6-B498-43B3-948B-1728B52AA6E4}">
                <adec:decorative xmlns:adec="http://schemas.microsoft.com/office/drawing/2017/decorative" val="1"/>
              </a:ext>
            </a:extLst>
          </p:cNvPr>
          <p:cNvSpPr/>
          <p:nvPr/>
        </p:nvSpPr>
        <p:spPr>
          <a:xfrm>
            <a:off x="9070022" y="2144098"/>
            <a:ext cx="2491831" cy="3833393"/>
          </a:xfrm>
          <a:prstGeom prst="rect">
            <a:avLst/>
          </a:prstGeom>
          <a:solidFill>
            <a:srgbClr val="D3E1CC">
              <a:alpha val="89803"/>
            </a:srgbClr>
          </a:solidFill>
          <a:ln w="25400" cap="flat" cmpd="sng">
            <a:solidFill>
              <a:srgbClr val="D3E1CC">
                <a:alpha val="89803"/>
              </a:srgbClr>
            </a:solidFill>
            <a:prstDash val="solid"/>
            <a:round/>
            <a:headEnd type="none" w="sm" len="sm"/>
            <a:tailEnd type="none" w="sm" len="sm"/>
          </a:ln>
        </p:spPr>
        <p:txBody>
          <a:bodyPr spcFirstLastPara="1" wrap="square" lIns="91425" tIns="91425" rIns="91425" bIns="91425" anchor="ctr" anchorCtr="0">
            <a:noAutofit/>
          </a:bodyPr>
          <a:lstStyle/>
          <a:p>
            <a:endParaRPr sz="2400"/>
          </a:p>
        </p:txBody>
      </p:sp>
      <p:sp>
        <p:nvSpPr>
          <p:cNvPr id="20" name="Google Shape;365;g17972f5802a_0_886">
            <a:extLst>
              <a:ext uri="{C183D7F6-B498-43B3-948B-1728B52AA6E4}">
                <adec:decorative xmlns:adec="http://schemas.microsoft.com/office/drawing/2017/decorative" val="1"/>
              </a:ext>
            </a:extLst>
          </p:cNvPr>
          <p:cNvSpPr txBox="1"/>
          <p:nvPr/>
        </p:nvSpPr>
        <p:spPr>
          <a:xfrm>
            <a:off x="9070021" y="2144098"/>
            <a:ext cx="2491831" cy="3833393"/>
          </a:xfrm>
          <a:prstGeom prst="rect">
            <a:avLst/>
          </a:prstGeom>
          <a:noFill/>
          <a:ln>
            <a:noFill/>
          </a:ln>
        </p:spPr>
        <p:txBody>
          <a:bodyPr spcFirstLastPara="1" wrap="square" lIns="128000" tIns="128000" rIns="170675" bIns="192000" anchor="t" anchorCtr="0">
            <a:noAutofit/>
          </a:bodyPr>
          <a:lstStyle/>
          <a:p>
            <a:pPr marL="457200" lvl="2" indent="-228600">
              <a:lnSpc>
                <a:spcPct val="90000"/>
              </a:lnSpc>
              <a:spcBef>
                <a:spcPts val="360"/>
              </a:spcBef>
              <a:buClr>
                <a:srgbClr val="000000"/>
              </a:buClr>
              <a:buSzPts val="2400"/>
              <a:buFont typeface="Arial" panose="020B0604020202020204"/>
              <a:buChar char="•"/>
            </a:pPr>
            <a:endParaRPr lang="en-US" sz="2000">
              <a:solidFill>
                <a:srgbClr val="000000"/>
              </a:solidFill>
              <a:latin typeface="Calibri" panose="020F0502020204030204"/>
              <a:ea typeface="Calibri" panose="020F0502020204030204"/>
              <a:cs typeface="Calibri" panose="020F0502020204030204"/>
              <a:sym typeface="Calibri" panose="020F0502020204030204"/>
            </a:endParaRPr>
          </a:p>
        </p:txBody>
      </p:sp>
      <p:sp>
        <p:nvSpPr>
          <p:cNvPr id="22" name="TextBox 21"/>
          <p:cNvSpPr txBox="1"/>
          <p:nvPr/>
        </p:nvSpPr>
        <p:spPr>
          <a:xfrm>
            <a:off x="630147" y="1495426"/>
            <a:ext cx="2370611" cy="424732"/>
          </a:xfrm>
          <a:prstGeom prst="rect">
            <a:avLst/>
          </a:prstGeom>
          <a:noFill/>
        </p:spPr>
        <p:txBody>
          <a:bodyPr wrap="square" rtlCol="0">
            <a:spAutoFit/>
          </a:bodyPr>
          <a:lstStyle/>
          <a:p>
            <a:pPr algn="ctr">
              <a:lnSpc>
                <a:spcPct val="90000"/>
              </a:lnSpc>
              <a:buClr>
                <a:srgbClr val="000000"/>
              </a:buClr>
              <a:buSzPts val="2400"/>
            </a:pPr>
            <a:r>
              <a:rPr lang="fr-FR" sz="24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Pour les patients</a:t>
            </a:r>
            <a:endParaRPr lang="en-US" sz="2400" b="1" dirty="0">
              <a:solidFill>
                <a:schemeClr val="tx1">
                  <a:lumMod val="75000"/>
                </a:schemeClr>
              </a:solidFill>
            </a:endParaRPr>
          </a:p>
        </p:txBody>
      </p:sp>
      <p:sp>
        <p:nvSpPr>
          <p:cNvPr id="23" name="TextBox 22"/>
          <p:cNvSpPr txBox="1"/>
          <p:nvPr/>
        </p:nvSpPr>
        <p:spPr>
          <a:xfrm>
            <a:off x="547957" y="2291632"/>
            <a:ext cx="2219379" cy="3261359"/>
          </a:xfrm>
          <a:prstGeom prst="rect">
            <a:avLst/>
          </a:prstGeom>
          <a:noFill/>
        </p:spPr>
        <p:txBody>
          <a:bodyPr wrap="square" rtlCol="0">
            <a:spAutoFit/>
          </a:bodyPr>
          <a:lstStyle/>
          <a:p>
            <a:pPr marL="228600" lvl="1" indent="-228600">
              <a:lnSpc>
                <a:spcPct val="90000"/>
              </a:lnSpc>
              <a:buClr>
                <a:srgbClr val="000000"/>
              </a:buClr>
              <a:buSzPts val="2400"/>
              <a:buFont typeface="Arial" panose="020B0604020202020204"/>
              <a:buChar cha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Chaises, ou banc en l’absence de chaise disponible</a:t>
            </a:r>
            <a:endParaRPr lang="en-US" sz="1200"/>
          </a:p>
          <a:p>
            <a:pPr marL="228600" lvl="1" indent="-228600">
              <a:lnSpc>
                <a:spcPct val="90000"/>
              </a:lnSpc>
              <a:spcBef>
                <a:spcPts val="360"/>
              </a:spcBef>
              <a:buClr>
                <a:srgbClr val="000000"/>
              </a:buClr>
              <a:buSzPts val="2400"/>
              <a:buFont typeface="Arial" panose="020B0604020202020204"/>
              <a:buChar cha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Alimentation et eau</a:t>
            </a:r>
            <a:endParaRPr lang="en-US" sz="1200"/>
          </a:p>
          <a:p>
            <a:pPr marL="228600" lvl="1" indent="-228600">
              <a:lnSpc>
                <a:spcPct val="90000"/>
              </a:lnSpc>
              <a:spcBef>
                <a:spcPts val="360"/>
              </a:spcBef>
              <a:buClr>
                <a:srgbClr val="000000"/>
              </a:buClr>
              <a:buSzPts val="2400"/>
              <a:buFont typeface="Arial" panose="020B0604020202020204"/>
              <a:buChar cha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Stations d’hygiène des mains</a:t>
            </a:r>
          </a:p>
          <a:p>
            <a:pPr marL="228600" lvl="1" indent="-228600">
              <a:lnSpc>
                <a:spcPct val="90000"/>
              </a:lnSpc>
              <a:spcBef>
                <a:spcPts val="360"/>
              </a:spcBef>
              <a:buClr>
                <a:srgbClr val="000000"/>
              </a:buClr>
              <a:buSzPts val="2400"/>
              <a:buFont typeface="Arial" panose="020B0604020202020204"/>
              <a:buChar char="•"/>
            </a:pPr>
            <a:r>
              <a:rPr lang="fr-FR" sz="2000" b="0" i="0" u="none" strike="noStrike" cap="none" baseline="0">
                <a:solidFill>
                  <a:srgbClr val="0F56DC"/>
                </a:solidFill>
                <a:effectLst/>
                <a:uFill>
                  <a:solidFill>
                    <a:prstClr val="black">
                      <a:alpha val="0"/>
                    </a:prstClr>
                  </a:solidFill>
                </a:uFill>
                <a:latin typeface="Calibri" panose="020F0502020204030204"/>
                <a:ea typeface="Calibri" panose="020F0502020204030204"/>
                <a:cs typeface="Calibri" panose="020F0502020204030204"/>
              </a:rPr>
              <a:t>Toilettes ou latrines séparées</a:t>
            </a:r>
            <a:endParaRPr lang="en-US" sz="1200"/>
          </a:p>
          <a:p>
            <a:endParaRPr lang="en-US">
              <a:solidFill>
                <a:srgbClr val="000000"/>
              </a:solidFill>
              <a:latin typeface="Calibri" panose="020F0502020204030204" pitchFamily="34" charset="0"/>
            </a:endParaRPr>
          </a:p>
        </p:txBody>
      </p:sp>
      <p:sp>
        <p:nvSpPr>
          <p:cNvPr id="24" name="TextBox 23"/>
          <p:cNvSpPr txBox="1"/>
          <p:nvPr/>
        </p:nvSpPr>
        <p:spPr>
          <a:xfrm>
            <a:off x="3519377" y="1346909"/>
            <a:ext cx="2222204" cy="646331"/>
          </a:xfrm>
          <a:prstGeom prst="rect">
            <a:avLst/>
          </a:prstGeom>
          <a:noFill/>
        </p:spPr>
        <p:txBody>
          <a:bodyPr wrap="square" rtlCol="0">
            <a:spAutoFit/>
          </a:bodyPr>
          <a:lstStyle/>
          <a:p>
            <a:pPr algn="ctr">
              <a:lnSpc>
                <a:spcPct val="90000"/>
              </a:lnSpc>
              <a:buClr>
                <a:srgbClr val="000000"/>
              </a:buClr>
              <a:buSzPts val="2400"/>
            </a:pPr>
            <a:r>
              <a:rPr lang="fr-FR" sz="20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Soins aux patients</a:t>
            </a:r>
          </a:p>
          <a:p>
            <a:pPr algn="ctr">
              <a:lnSpc>
                <a:spcPct val="90000"/>
              </a:lnSpc>
              <a:buClr>
                <a:srgbClr val="000000"/>
              </a:buClr>
              <a:buSzPts val="2400"/>
            </a:pPr>
            <a:r>
              <a:rPr lang="fr-FR" sz="2000" b="1" i="0" u="none" strike="noStrike" cap="none" baseline="0" dirty="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(SI NÉCESSAIRE)</a:t>
            </a:r>
            <a:endParaRPr lang="en-US" sz="2000" b="1" dirty="0">
              <a:solidFill>
                <a:schemeClr val="tx1">
                  <a:lumMod val="75000"/>
                </a:schemeClr>
              </a:solidFill>
            </a:endParaRPr>
          </a:p>
        </p:txBody>
      </p:sp>
      <p:sp>
        <p:nvSpPr>
          <p:cNvPr id="25" name="TextBox 24"/>
          <p:cNvSpPr txBox="1"/>
          <p:nvPr/>
        </p:nvSpPr>
        <p:spPr>
          <a:xfrm>
            <a:off x="3519377" y="2291632"/>
            <a:ext cx="2222204" cy="3759200"/>
          </a:xfrm>
          <a:prstGeom prst="rect">
            <a:avLst/>
          </a:prstGeom>
          <a:noFill/>
        </p:spPr>
        <p:txBody>
          <a:bodyPr wrap="square" rtlCol="0">
            <a:spAutoFit/>
          </a:bodyPr>
          <a:lstStyle/>
          <a:p>
            <a:pPr marL="228600" lvl="1" indent="-228600">
              <a:lnSpc>
                <a:spcPct val="90000"/>
              </a:lnSpc>
              <a:spcBef>
                <a:spcPts val="360"/>
              </a:spcBef>
              <a:buClr>
                <a:srgbClr val="000000"/>
              </a:buClr>
              <a:buSzPts val="2400"/>
              <a:buFont typeface="Arial" panose="020B0604020202020204"/>
              <a:buChar cha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EPI pour le personnel de santé </a:t>
            </a:r>
          </a:p>
          <a:p>
            <a:pPr marL="228600" lvl="1" indent="-228600">
              <a:lnSpc>
                <a:spcPct val="90000"/>
              </a:lnSpc>
              <a:spcBef>
                <a:spcPts val="360"/>
              </a:spcBef>
              <a:buClr>
                <a:srgbClr val="000000"/>
              </a:buClr>
              <a:buSzPts val="2400"/>
              <a:buFont typeface="Arial" panose="020B0604020202020204"/>
              <a:buChar cha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Stations d’hygiène des mains pour le personnel de santé</a:t>
            </a:r>
          </a:p>
          <a:p>
            <a:pPr marL="228600" lvl="1" indent="-228600">
              <a:lnSpc>
                <a:spcPct val="90000"/>
              </a:lnSpc>
              <a:spcBef>
                <a:spcPts val="360"/>
              </a:spcBef>
              <a:buSzPts val="2400"/>
              <a:buFont typeface="Arial" panose="020B0604020202020204"/>
              <a:buChar cha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Équipement désigné pour les soins aux patients</a:t>
            </a:r>
            <a:endParaRPr lang="en-US" sz="2400"/>
          </a:p>
          <a:p>
            <a:endParaRPr lang="en-US">
              <a:solidFill>
                <a:srgbClr val="000000"/>
              </a:solidFill>
              <a:latin typeface="Calibri" panose="020F0502020204030204" pitchFamily="34" charset="0"/>
            </a:endParaRPr>
          </a:p>
        </p:txBody>
      </p:sp>
      <p:sp>
        <p:nvSpPr>
          <p:cNvPr id="26" name="TextBox 25"/>
          <p:cNvSpPr txBox="1"/>
          <p:nvPr/>
        </p:nvSpPr>
        <p:spPr>
          <a:xfrm>
            <a:off x="6311526" y="1339701"/>
            <a:ext cx="2322111" cy="1097280"/>
          </a:xfrm>
          <a:prstGeom prst="rect">
            <a:avLst/>
          </a:prstGeom>
          <a:noFill/>
        </p:spPr>
        <p:txBody>
          <a:bodyPr wrap="square" rtlCol="0">
            <a:spAutoFit/>
          </a:bodyPr>
          <a:lstStyle/>
          <a:p>
            <a:pPr algn="ctr"/>
            <a:r>
              <a:rPr lang="fr-FR" sz="2400" b="1" i="0" u="none" strike="noStrike" cap="none" baseline="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Nettoyage et désinfection</a:t>
            </a:r>
            <a:endParaRPr lang="en-US" sz="2400" b="1">
              <a:solidFill>
                <a:schemeClr val="tx1">
                  <a:lumMod val="75000"/>
                </a:schemeClr>
              </a:solidFill>
            </a:endParaRPr>
          </a:p>
          <a:p>
            <a:endParaRPr lang="en-US">
              <a:solidFill>
                <a:srgbClr val="000000"/>
              </a:solidFill>
              <a:latin typeface="Calibri" panose="020F0502020204030204" pitchFamily="34" charset="0"/>
            </a:endParaRPr>
          </a:p>
        </p:txBody>
      </p:sp>
      <p:sp>
        <p:nvSpPr>
          <p:cNvPr id="27" name="TextBox 26"/>
          <p:cNvSpPr txBox="1"/>
          <p:nvPr/>
        </p:nvSpPr>
        <p:spPr>
          <a:xfrm>
            <a:off x="6229332" y="2268337"/>
            <a:ext cx="2322111" cy="3484880"/>
          </a:xfrm>
          <a:prstGeom prst="rect">
            <a:avLst/>
          </a:prstGeom>
          <a:noFill/>
        </p:spPr>
        <p:txBody>
          <a:bodyPr wrap="square" rtlCol="0">
            <a:spAutoFit/>
          </a:bodyPr>
          <a:lstStyle/>
          <a:p>
            <a:pPr marL="228600" lvl="1" indent="-228600">
              <a:lnSpc>
                <a:spcPct val="90000"/>
              </a:lnSpc>
              <a:buClr>
                <a:srgbClr val="000000"/>
              </a:buClr>
              <a:buSzPts val="2400"/>
              <a:buFont typeface="Arial" panose="020B0604020202020204"/>
              <a:buChar cha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Solution de chlore à 0,5 % (pour la désinfection) ou autre désinfectant hospitalier approuvé*</a:t>
            </a:r>
            <a:endParaRPr lang="en-US" sz="1200"/>
          </a:p>
          <a:p>
            <a:pPr marL="228600" lvl="1" indent="-228600">
              <a:lnSpc>
                <a:spcPct val="90000"/>
              </a:lnSpc>
              <a:spcBef>
                <a:spcPts val="360"/>
              </a:spcBef>
              <a:buClr>
                <a:srgbClr val="000000"/>
              </a:buClr>
              <a:buSzPts val="2400"/>
              <a:buFont typeface="Arial" panose="020B0604020202020204"/>
              <a:buChar cha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Savon et eau</a:t>
            </a:r>
            <a:endParaRPr lang="en-US" sz="1200"/>
          </a:p>
          <a:p>
            <a:pPr marL="228600" lvl="1" indent="-228600">
              <a:lnSpc>
                <a:spcPct val="90000"/>
              </a:lnSpc>
              <a:spcBef>
                <a:spcPts val="360"/>
              </a:spcBef>
              <a:buClr>
                <a:srgbClr val="000000"/>
              </a:buClr>
              <a:buSzPts val="2400"/>
              <a:buFont typeface="Arial" panose="020B0604020202020204"/>
              <a:buChar cha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Matériel de nettoyage (seaux, chiffons, serpillière)</a:t>
            </a:r>
            <a:endParaRPr lang="en-US" sz="1200"/>
          </a:p>
          <a:p>
            <a:endParaRPr lang="en-US">
              <a:solidFill>
                <a:srgbClr val="000000"/>
              </a:solidFill>
              <a:latin typeface="Calibri" panose="020F0502020204030204" pitchFamily="34" charset="0"/>
            </a:endParaRPr>
          </a:p>
        </p:txBody>
      </p:sp>
      <p:sp>
        <p:nvSpPr>
          <p:cNvPr id="28" name="TextBox 27"/>
          <p:cNvSpPr txBox="1"/>
          <p:nvPr/>
        </p:nvSpPr>
        <p:spPr>
          <a:xfrm>
            <a:off x="9203582" y="1371600"/>
            <a:ext cx="2173255" cy="731520"/>
          </a:xfrm>
          <a:prstGeom prst="rect">
            <a:avLst/>
          </a:prstGeom>
          <a:noFill/>
        </p:spPr>
        <p:txBody>
          <a:bodyPr wrap="square" rtlCol="0">
            <a:spAutoFit/>
          </a:bodyPr>
          <a:lstStyle/>
          <a:p>
            <a:pPr algn="ctr"/>
            <a:r>
              <a:rPr lang="fr-FR" sz="2400" b="1" i="0" u="none" strike="noStrike" cap="none" baseline="0">
                <a:solidFill>
                  <a:srgbClr val="0B40A5"/>
                </a:solidFill>
                <a:effectLst/>
                <a:uFill>
                  <a:solidFill>
                    <a:prstClr val="black">
                      <a:alpha val="0"/>
                    </a:prstClr>
                  </a:solidFill>
                </a:uFill>
                <a:latin typeface="Calibri" panose="020F0502020204030204"/>
                <a:ea typeface="Calibri" panose="020F0502020204030204"/>
                <a:cs typeface="Calibri" panose="020F0502020204030204"/>
              </a:rPr>
              <a:t>Déchets</a:t>
            </a:r>
            <a:endParaRPr lang="en-US" sz="2400" b="1">
              <a:solidFill>
                <a:schemeClr val="tx1">
                  <a:lumMod val="75000"/>
                </a:schemeClr>
              </a:solidFill>
            </a:endParaRPr>
          </a:p>
          <a:p>
            <a:endParaRPr lang="en-US">
              <a:solidFill>
                <a:srgbClr val="000000"/>
              </a:solidFill>
              <a:latin typeface="Calibri" panose="020F0502020204030204" pitchFamily="34" charset="0"/>
            </a:endParaRPr>
          </a:p>
        </p:txBody>
      </p:sp>
      <p:sp>
        <p:nvSpPr>
          <p:cNvPr id="29" name="TextBox 28"/>
          <p:cNvSpPr txBox="1"/>
          <p:nvPr/>
        </p:nvSpPr>
        <p:spPr>
          <a:xfrm>
            <a:off x="9121388" y="2291632"/>
            <a:ext cx="2351142" cy="1513840"/>
          </a:xfrm>
          <a:prstGeom prst="rect">
            <a:avLst/>
          </a:prstGeom>
          <a:noFill/>
        </p:spPr>
        <p:txBody>
          <a:bodyPr wrap="square" rtlCol="0">
            <a:spAutoFit/>
          </a:bodyPr>
          <a:lstStyle/>
          <a:p>
            <a:pPr marL="228600" lvl="1" indent="-228600">
              <a:lnSpc>
                <a:spcPct val="90000"/>
              </a:lnSpc>
              <a:buClr>
                <a:srgbClr val="000000"/>
              </a:buClr>
              <a:buSzPts val="2400"/>
              <a:buFont typeface="Arial" panose="020B0604020202020204"/>
              <a:buChar cha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Poubelle à risques biologiques (rouge)</a:t>
            </a:r>
            <a:endParaRPr lang="de-DE" sz="1200"/>
          </a:p>
          <a:p>
            <a:pPr marL="0" lvl="1" indent="-228600">
              <a:lnSpc>
                <a:spcPct val="90000"/>
              </a:lnSpc>
              <a:spcBef>
                <a:spcPts val="360"/>
              </a:spcBef>
              <a:buClr>
                <a:srgbClr val="000000"/>
              </a:buClr>
              <a:buSzPts val="2400"/>
              <a:buFont typeface="Arial" panose="020B0604020202020204"/>
              <a:buChar char="•"/>
            </a:pPr>
            <a:r>
              <a:rPr lang="fr-FR" sz="2000" b="0" i="0" u="none" strike="noStrike" cap="none" baseline="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Poubelle générale</a:t>
            </a:r>
          </a:p>
          <a:p>
            <a:endParaRPr lang="en-US">
              <a:solidFill>
                <a:srgbClr val="000000"/>
              </a:solidFill>
              <a:latin typeface="Calibri" panose="020F0502020204030204" pitchFamily="34" charset="0"/>
            </a:endParaRPr>
          </a:p>
        </p:txBody>
      </p:sp>
      <p:sp>
        <p:nvSpPr>
          <p:cNvPr id="4" name="TextBox 3"/>
          <p:cNvSpPr txBox="1"/>
          <p:nvPr/>
        </p:nvSpPr>
        <p:spPr>
          <a:xfrm>
            <a:off x="611333" y="6350000"/>
            <a:ext cx="8022304" cy="369332"/>
          </a:xfrm>
          <a:prstGeom prst="rect">
            <a:avLst/>
          </a:prstGeom>
          <a:noFill/>
        </p:spPr>
        <p:txBody>
          <a:bodyPr wrap="square" lIns="91440" tIns="45720" rIns="91440" bIns="45720" rtlCol="0" anchor="t">
            <a:spAutoFit/>
          </a:bodyPr>
          <a:lstStyle/>
          <a:p>
            <a:r>
              <a:rPr lang="fr-FR" sz="1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alcool à 70 à 90 % (éthanol, </a:t>
            </a:r>
            <a:r>
              <a:rPr lang="fr-FR" sz="1800" b="0" i="0" u="none" strike="noStrike" cap="none" baseline="0" dirty="0" err="1">
                <a:solidFill>
                  <a:srgbClr val="000000"/>
                </a:solidFill>
                <a:effectLst/>
                <a:uFill>
                  <a:solidFill>
                    <a:prstClr val="black">
                      <a:alpha val="0"/>
                    </a:prstClr>
                  </a:solidFill>
                </a:uFill>
                <a:latin typeface="Calibri" panose="020F0502020204030204"/>
                <a:ea typeface="Calibri" panose="020F0502020204030204"/>
                <a:cs typeface="Calibri" panose="020F0502020204030204"/>
              </a:rPr>
              <a:t>isopropyl</a:t>
            </a:r>
            <a:r>
              <a:rPr lang="fr-FR" sz="1800" b="0" i="0" u="none" strike="noStrike" cap="none" baseline="0" dirty="0">
                <a:solidFill>
                  <a:srgbClr val="000000"/>
                </a:solidFill>
                <a:effectLst/>
                <a:uFill>
                  <a:solidFill>
                    <a:prstClr val="black">
                      <a:alpha val="0"/>
                    </a:prstClr>
                  </a:solidFill>
                </a:uFill>
                <a:latin typeface="Calibri" panose="020F0502020204030204"/>
                <a:ea typeface="Calibri" panose="020F0502020204030204"/>
                <a:cs typeface="Calibri" panose="020F0502020204030204"/>
              </a:rPr>
              <a:t>), peroxyde d’hydrogène amélioré ≥ 0,5 % </a:t>
            </a:r>
            <a:endParaRPr lang="en-US" dirty="0">
              <a:solidFill>
                <a:srgbClr val="000000"/>
              </a:solidFill>
              <a:latin typeface="Calibri" panose="020F0502020204030204" pitchFamily="34" charset="0"/>
            </a:endParaRPr>
          </a:p>
        </p:txBody>
      </p:sp>
    </p:spTree>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0.1160"/>
  <p:tag name="AS_RELEASE_DATE" val="2024.03.31"/>
  <p:tag name="AS_TITLE" val="Aspose.Slides for Java"/>
  <p:tag name="AS_VERSION" val="24.3"/>
</p:tagLst>
</file>

<file path=ppt/theme/theme1.xml><?xml version="1.0" encoding="utf-8"?>
<a:theme xmlns:a="http://schemas.openxmlformats.org/drawingml/2006/main" name="DHQP_ATSDR Combined">
  <a:themeElements>
    <a:clrScheme name="Custom 1">
      <a:dk1>
        <a:srgbClr val="0F56DC"/>
      </a:dk1>
      <a:lt1>
        <a:srgbClr val="FFC000"/>
      </a:lt1>
      <a:dk2>
        <a:srgbClr val="FFFFFF"/>
      </a:dk2>
      <a:lt2>
        <a:srgbClr val="FFFFFF"/>
      </a:lt2>
      <a:accent1>
        <a:srgbClr val="008080"/>
      </a:accent1>
      <a:accent2>
        <a:srgbClr val="993300"/>
      </a:accent2>
      <a:accent3>
        <a:srgbClr val="CCCC00"/>
      </a:accent3>
      <a:accent4>
        <a:srgbClr val="7F7F7F"/>
      </a:accent4>
      <a:accent5>
        <a:srgbClr val="0F56DC"/>
      </a:accent5>
      <a:accent6>
        <a:srgbClr val="002060"/>
      </a:accent6>
      <a:hlink>
        <a:srgbClr val="0F56DC"/>
      </a:hlink>
      <a:folHlink>
        <a:srgbClr val="3077FF"/>
      </a:folHlink>
    </a:clrScheme>
    <a:fontScheme name="CDC Myriad Web Pro">
      <a:majorFont>
        <a:latin typeface="Myriad Web Pro"/>
        <a:ea typeface="Myriad Web Pro"/>
        <a:cs typeface="Arial"/>
      </a:majorFont>
      <a:minorFont>
        <a:latin typeface="Myriad Web Pro"/>
        <a:ea typeface="Myriad Web Pro"/>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1F1D77B3D37B44DAC62FD0B407B00D1" ma:contentTypeVersion="10" ma:contentTypeDescription="Create a new document." ma:contentTypeScope="" ma:versionID="1c0c4ebe4f732285ca0cd1d8e5b261a8">
  <xsd:schema xmlns:xsd="http://www.w3.org/2001/XMLSchema" xmlns:xs="http://www.w3.org/2001/XMLSchema" xmlns:p="http://schemas.microsoft.com/office/2006/metadata/properties" xmlns:ns2="d9557b21-3a07-4829-8c5e-3740791e0e98" xmlns:ns3="0d643e6b-beed-4993-859b-c9c3c7fee416" targetNamespace="http://schemas.microsoft.com/office/2006/metadata/properties" ma:root="true" ma:fieldsID="5bacc5ebcd8950f2c00c7bc92bdee1a0" ns2:_="" ns3:_="">
    <xsd:import namespace="d9557b21-3a07-4829-8c5e-3740791e0e98"/>
    <xsd:import namespace="0d643e6b-beed-4993-859b-c9c3c7fee41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557b21-3a07-4829-8c5e-3740791e0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9353dbe8-8260-4ccf-8219-3d2995e6fa15"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643e6b-beed-4993-859b-c9c3c7fee41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37e58c4d-a607-4661-a0cd-90ece2dfccfe}" ma:internalName="TaxCatchAll" ma:showField="CatchAllData" ma:web="0d643e6b-beed-4993-859b-c9c3c7fee416">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d643e6b-beed-4993-859b-c9c3c7fee416" xsi:nil="true"/>
    <lcf76f155ced4ddcb4097134ff3c332f xmlns="d9557b21-3a07-4829-8c5e-3740791e0e9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72D6A77-08BD-42F3-BA99-7FCC9CD79916}">
  <ds:schemaRefs/>
</ds:datastoreItem>
</file>

<file path=customXml/itemProps2.xml><?xml version="1.0" encoding="utf-8"?>
<ds:datastoreItem xmlns:ds="http://schemas.openxmlformats.org/officeDocument/2006/customXml" ds:itemID="{A887C5D9-1CDC-4D26-89C3-3220376C4060}">
  <ds:schemaRefs/>
</ds:datastoreItem>
</file>

<file path=customXml/itemProps3.xml><?xml version="1.0" encoding="utf-8"?>
<ds:datastoreItem xmlns:ds="http://schemas.openxmlformats.org/officeDocument/2006/customXml" ds:itemID="{8E820F9B-A8D6-4A3F-8E94-4279227D292D}">
  <ds:schemaRefs/>
</ds:datastoreItem>
</file>

<file path=docProps/app.xml><?xml version="1.0" encoding="utf-8"?>
<Properties xmlns="http://schemas.openxmlformats.org/officeDocument/2006/extended-properties" xmlns:vt="http://schemas.openxmlformats.org/officeDocument/2006/docPropsVTypes">
  <Template>DHQP_ATSDR Combined</Template>
  <TotalTime>23</TotalTime>
  <Words>3177</Words>
  <Application>Microsoft Office PowerPoint</Application>
  <PresentationFormat>Widescreen</PresentationFormat>
  <Paragraphs>224</Paragraphs>
  <Slides>14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Calibri Light</vt:lpstr>
      <vt:lpstr>Myriad Web Pro</vt:lpstr>
      <vt:lpstr>Wingdings</vt:lpstr>
      <vt:lpstr>DHQP_ATSDR Combined</vt:lpstr>
      <vt:lpstr>PCI pour la maladie à virus Ebola et la maladie à virus de Marburg :  création d’une zone d’isolement dans votre établissement</vt:lpstr>
      <vt:lpstr>Objectifs d’apprentissage</vt:lpstr>
      <vt:lpstr>Discussion</vt:lpstr>
      <vt:lpstr>L’identification précoce et la séparation des patients suspectés d’Ebola ou de Marburg empêchent l’introduction d’Ebola ou de Marburg non reconnue dans votre établissement de santé.  Cela protège : VOUS Vos collègues et patients Votre communauté </vt:lpstr>
      <vt:lpstr>Mise en place d’une zone d’isolement</vt:lpstr>
      <vt:lpstr>Isolement</vt:lpstr>
      <vt:lpstr>Exigences pour les zones d’isolement</vt:lpstr>
      <vt:lpstr>Conception d’une zone d’isolement</vt:lpstr>
      <vt:lpstr>Équipement et fournitures pour les zones d’isolement</vt:lpstr>
      <vt:lpstr>Équipements et matériel de la zone de retrait de l’EPI</vt:lpstr>
      <vt:lpstr>Exemple de configuration de l’établissement</vt:lpstr>
      <vt:lpstr>Réflexion</vt:lpstr>
      <vt:lpstr>Points importants à retenir</vt:lpstr>
      <vt:lpstr>Merci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IPC for Ebola:  Creating an Isolation Area in Your Facility</dc:title>
  <dc:creator>Ponder, Marilyn (CDC/DDID/NCEZID/DHQP) (CTR)</dc:creator>
  <cp:lastModifiedBy>Aitor Balado</cp:lastModifiedBy>
  <cp:revision>9</cp:revision>
  <dcterms:created xsi:type="dcterms:W3CDTF">2022-12-01T21:52:00Z</dcterms:created>
  <dcterms:modified xsi:type="dcterms:W3CDTF">2026-07-31T15:29:12Z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0x010100C1F1D77B3D37B44DAC62FD0B407B00D1</vt:lpwstr>
  </property>
  <property fmtid="{D5CDD505-2E9C-101B-9397-08002B2CF9AE}" pid="3" name="MediaServiceImageTags">
    <vt:lpwstr/>
  </property>
  <property fmtid="{D5CDD505-2E9C-101B-9397-08002B2CF9AE}" pid="4" name="MSIP_Label_7b94a7b8-f06c-4dfe-bdcc-9b548fd58c31_ActionId">
    <vt:lpwstr>da8bbfb8-c18c-4f2b-bbef-fe48501bda16</vt:lpwstr>
  </property>
  <property fmtid="{D5CDD505-2E9C-101B-9397-08002B2CF9AE}" pid="5" name="MSIP_Label_7b94a7b8-f06c-4dfe-bdcc-9b548fd58c31_ContentBits">
    <vt:lpwstr>0</vt:lpwstr>
  </property>
  <property fmtid="{D5CDD505-2E9C-101B-9397-08002B2CF9AE}" pid="6" name="MSIP_Label_7b94a7b8-f06c-4dfe-bdcc-9b548fd58c31_Enabled">
    <vt:lpwstr>true</vt:lpwstr>
  </property>
  <property fmtid="{D5CDD505-2E9C-101B-9397-08002B2CF9AE}" pid="7" name="MSIP_Label_7b94a7b8-f06c-4dfe-bdcc-9b548fd58c31_Method">
    <vt:lpwstr>Privileged</vt:lpwstr>
  </property>
  <property fmtid="{D5CDD505-2E9C-101B-9397-08002B2CF9AE}" pid="8" name="MSIP_Label_7b94a7b8-f06c-4dfe-bdcc-9b548fd58c31_Name">
    <vt:lpwstr>7b94a7b8-f06c-4dfe-bdcc-9b548fd58c31</vt:lpwstr>
  </property>
  <property fmtid="{D5CDD505-2E9C-101B-9397-08002B2CF9AE}" pid="9" name="MSIP_Label_7b94a7b8-f06c-4dfe-bdcc-9b548fd58c31_SetDate">
    <vt:lpwstr>2022-12-01T21:55:17Z</vt:lpwstr>
  </property>
  <property fmtid="{D5CDD505-2E9C-101B-9397-08002B2CF9AE}" pid="10" name="MSIP_Label_7b94a7b8-f06c-4dfe-bdcc-9b548fd58c31_SiteId">
    <vt:lpwstr>9ce70869-60db-44fd-abe8-d2767077fc8f</vt:lpwstr>
  </property>
  <property fmtid="{D5CDD505-2E9C-101B-9397-08002B2CF9AE}" pid="11" name="ICV">
    <vt:lpwstr>BAFBFDFC08EA428B8D91AE914D2CE09E_12</vt:lpwstr>
  </property>
  <property fmtid="{D5CDD505-2E9C-101B-9397-08002B2CF9AE}" pid="12" name="KSOProductBuildVer">
    <vt:lpwstr>1036-12.1.0.26880</vt:lpwstr>
  </property>
</Properties>
</file>