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27"/>
  </p:notesMasterIdLst>
  <p:handoutMasterIdLst>
    <p:handoutMasterId r:id="rId28"/>
  </p:handoutMasterIdLst>
  <p:sldIdLst>
    <p:sldId id="301" r:id="rId5"/>
    <p:sldId id="322" r:id="rId6"/>
    <p:sldId id="583" r:id="rId7"/>
    <p:sldId id="474" r:id="rId8"/>
    <p:sldId id="550" r:id="rId9"/>
    <p:sldId id="568" r:id="rId10"/>
    <p:sldId id="582" r:id="rId11"/>
    <p:sldId id="570" r:id="rId12"/>
    <p:sldId id="567" r:id="rId13"/>
    <p:sldId id="566" r:id="rId14"/>
    <p:sldId id="579" r:id="rId15"/>
    <p:sldId id="577" r:id="rId16"/>
    <p:sldId id="266" r:id="rId17"/>
    <p:sldId id="576" r:id="rId18"/>
    <p:sldId id="268" r:id="rId19"/>
    <p:sldId id="423" r:id="rId20"/>
    <p:sldId id="551" r:id="rId21"/>
    <p:sldId id="418" r:id="rId22"/>
    <p:sldId id="419" r:id="rId23"/>
    <p:sldId id="261" r:id="rId24"/>
    <p:sldId id="578" r:id="rId25"/>
    <p:sldId id="321" r:id="rId26"/>
  </p:sldIdLst>
  <p:sldSz cx="12192000" cy="6858000"/>
  <p:notesSz cx="9144000" cy="6858000"/>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F34703-1C00-A41D-4A90-D64CE15FED86}" name="Bailey, Claire (CDC/NCEZID/DHQP/IICB)" initials="BC" userId="S::rtx6@cdc.gov::33d6ebeb-4f87-43f9-9114-d895840b5f25" providerId="AD"/>
  <p188:author id="{69430820-7F70-8971-595F-ED95882F7673}" name="Lessa, Fernanda (CDC/DDID/NCEZID/DHQP)" initials="LF(" userId="S::dta3@cdc.gov::3b10506a-91e0-4aa6-8e4a-b48f1b2c20e9" providerId="AD"/>
  <p188:author id="{D2CC3B41-80AD-9C11-6557-53DB0BCBF647}" name="Wilson, Katie (CDC/DDID/NCEZID/DHQP)" initials="KW" userId="Wilson, Katie (CDC/DDID/NCEZID/DHQP)" providerId="None"/>
  <p188:author id="{46493A44-E4F9-9A55-A7A7-2BC1E5310015}" name="Brinsley-Rainisch, Kristin (CDC/DDID/NCEZID/DHQP)" initials="B(" userId="S::aof4@cdc.gov::5c23f4cd-6ac8-4e98-bcf1-e79ff5be2e29" providerId="AD"/>
  <p188:author id="{74873CA3-183E-6DA5-8DD9-6D3F260CF572}" name="Wilson, Katie (CDC/NCEZID/DHQP/IICB)" initials="W(" userId="S::vvd6@cdc.gov::b37c5cec-f22a-4653-a2f2-bcde195e618a" providerId="AD"/>
  <p188:author id="{F80247A9-1DE1-0F24-CE40-EF623018141F}" name="Capers, Catherine (Katy) (CDC/DDID/NCEZID/DHQP)" initials="C(" userId="S::ybz5@cdc.gov::ed1cbedc-bcb4-4ffd-bf81-f358b2108ce9" providerId="AD"/>
  <p188:author id="{95D7EAF3-B58E-CADA-DB08-73B7407BEBF9}" name="Ponder, Marilyn (CDC/DDID/NCEZID/DHQP) (CTR)" initials="PM((" userId="S::qvl8@cdc.gov::3999cd6a-e61a-4ada-a4ca-391c3b117a9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52741" autoAdjust="0"/>
  </p:normalViewPr>
  <p:slideViewPr>
    <p:cSldViewPr snapToGrid="0">
      <p:cViewPr varScale="1">
        <p:scale>
          <a:sx n="50" d="100"/>
          <a:sy n="50" d="100"/>
        </p:scale>
        <p:origin x="2208" y="27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nder, Marilyn (CDC/NCEZID/DHQP/OD) (CTR)" userId="3999cd6a-e61a-4ada-a4ca-391c3b117a90" providerId="ADAL" clId="{3A7F2EDB-9B2D-4064-9672-575EACC82963}"/>
    <pc:docChg chg="undo custSel modSld">
      <pc:chgData name="Ponder, Marilyn (CDC/NCEZID/DHQP/OD) (CTR)" userId="3999cd6a-e61a-4ada-a4ca-391c3b117a90" providerId="ADAL" clId="{3A7F2EDB-9B2D-4064-9672-575EACC82963}" dt="2026-07-23T17:21:12.101" v="1431" actId="962"/>
      <pc:docMkLst>
        <pc:docMk/>
      </pc:docMkLst>
      <pc:sldChg chg="modSp mod modNotesTx">
        <pc:chgData name="Ponder, Marilyn (CDC/NCEZID/DHQP/OD) (CTR)" userId="3999cd6a-e61a-4ada-a4ca-391c3b117a90" providerId="ADAL" clId="{3A7F2EDB-9B2D-4064-9672-575EACC82963}" dt="2026-06-25T16:00:12.856" v="1308" actId="20577"/>
        <pc:sldMkLst>
          <pc:docMk/>
          <pc:sldMk cId="1647749256" sldId="261"/>
        </pc:sldMkLst>
        <pc:spChg chg="mod">
          <ac:chgData name="Ponder, Marilyn (CDC/NCEZID/DHQP/OD) (CTR)" userId="3999cd6a-e61a-4ada-a4ca-391c3b117a90" providerId="ADAL" clId="{3A7F2EDB-9B2D-4064-9672-575EACC82963}" dt="2026-06-25T16:00:12.856" v="1308" actId="20577"/>
          <ac:spMkLst>
            <pc:docMk/>
            <pc:sldMk cId="1647749256" sldId="261"/>
            <ac:spMk id="9" creationId="{74AA880F-7D48-F4D8-5624-AB83251FF42D}"/>
          </ac:spMkLst>
        </pc:spChg>
      </pc:sldChg>
      <pc:sldChg chg="modNotesTx">
        <pc:chgData name="Ponder, Marilyn (CDC/NCEZID/DHQP/OD) (CTR)" userId="3999cd6a-e61a-4ada-a4ca-391c3b117a90" providerId="ADAL" clId="{3A7F2EDB-9B2D-4064-9672-575EACC82963}" dt="2026-06-25T16:24:40.259" v="1321" actId="20577"/>
        <pc:sldMkLst>
          <pc:docMk/>
          <pc:sldMk cId="0" sldId="268"/>
        </pc:sldMkLst>
      </pc:sldChg>
      <pc:sldChg chg="modSp mod modNotesTx">
        <pc:chgData name="Ponder, Marilyn (CDC/NCEZID/DHQP/OD) (CTR)" userId="3999cd6a-e61a-4ada-a4ca-391c3b117a90" providerId="ADAL" clId="{3A7F2EDB-9B2D-4064-9672-575EACC82963}" dt="2026-06-25T20:43:13.152" v="1327" actId="20577"/>
        <pc:sldMkLst>
          <pc:docMk/>
          <pc:sldMk cId="2017858724" sldId="301"/>
        </pc:sldMkLst>
        <pc:spChg chg="mod">
          <ac:chgData name="Ponder, Marilyn (CDC/NCEZID/DHQP/OD) (CTR)" userId="3999cd6a-e61a-4ada-a4ca-391c3b117a90" providerId="ADAL" clId="{3A7F2EDB-9B2D-4064-9672-575EACC82963}" dt="2026-06-25T15:52:42.370" v="1232" actId="20577"/>
          <ac:spMkLst>
            <pc:docMk/>
            <pc:sldMk cId="2017858724" sldId="301"/>
            <ac:spMk id="8" creationId="{25E6D4A6-415C-83D3-B8CF-BB8D9552B532}"/>
          </ac:spMkLst>
        </pc:spChg>
        <pc:spChg chg="mod">
          <ac:chgData name="Ponder, Marilyn (CDC/NCEZID/DHQP/OD) (CTR)" userId="3999cd6a-e61a-4ada-a4ca-391c3b117a90" providerId="ADAL" clId="{3A7F2EDB-9B2D-4064-9672-575EACC82963}" dt="2026-06-25T20:43:13.152" v="1327" actId="20577"/>
          <ac:spMkLst>
            <pc:docMk/>
            <pc:sldMk cId="2017858724" sldId="301"/>
            <ac:spMk id="12" creationId="{B799C67A-6466-B77A-70AC-1A0B25F41C7D}"/>
          </ac:spMkLst>
        </pc:spChg>
      </pc:sldChg>
      <pc:sldChg chg="modSp mod modNotesTx">
        <pc:chgData name="Ponder, Marilyn (CDC/NCEZID/DHQP/OD) (CTR)" userId="3999cd6a-e61a-4ada-a4ca-391c3b117a90" providerId="ADAL" clId="{3A7F2EDB-9B2D-4064-9672-575EACC82963}" dt="2026-06-25T15:36:45.574" v="1208" actId="20577"/>
        <pc:sldMkLst>
          <pc:docMk/>
          <pc:sldMk cId="1738108300" sldId="322"/>
        </pc:sldMkLst>
        <pc:spChg chg="mod">
          <ac:chgData name="Ponder, Marilyn (CDC/NCEZID/DHQP/OD) (CTR)" userId="3999cd6a-e61a-4ada-a4ca-391c3b117a90" providerId="ADAL" clId="{3A7F2EDB-9B2D-4064-9672-575EACC82963}" dt="2026-06-25T15:36:45.574" v="1208" actId="20577"/>
          <ac:spMkLst>
            <pc:docMk/>
            <pc:sldMk cId="1738108300" sldId="322"/>
            <ac:spMk id="3" creationId="{00000000-0000-0000-0000-000000000000}"/>
          </ac:spMkLst>
        </pc:spChg>
      </pc:sldChg>
      <pc:sldChg chg="modSp mod modNotesTx">
        <pc:chgData name="Ponder, Marilyn (CDC/NCEZID/DHQP/OD) (CTR)" userId="3999cd6a-e61a-4ada-a4ca-391c3b117a90" providerId="ADAL" clId="{3A7F2EDB-9B2D-4064-9672-575EACC82963}" dt="2026-06-25T15:59:29.504" v="1303" actId="20577"/>
        <pc:sldMkLst>
          <pc:docMk/>
          <pc:sldMk cId="869038750" sldId="423"/>
        </pc:sldMkLst>
        <pc:spChg chg="mod">
          <ac:chgData name="Ponder, Marilyn (CDC/NCEZID/DHQP/OD) (CTR)" userId="3999cd6a-e61a-4ada-a4ca-391c3b117a90" providerId="ADAL" clId="{3A7F2EDB-9B2D-4064-9672-575EACC82963}" dt="2026-06-25T15:57:20.490" v="1284" actId="14100"/>
          <ac:spMkLst>
            <pc:docMk/>
            <pc:sldMk cId="869038750" sldId="423"/>
            <ac:spMk id="7" creationId="{B772F426-6CA2-1ED6-97CB-693D64502DCC}"/>
          </ac:spMkLst>
        </pc:spChg>
      </pc:sldChg>
      <pc:sldChg chg="modSp mod modNotesTx">
        <pc:chgData name="Ponder, Marilyn (CDC/NCEZID/DHQP/OD) (CTR)" userId="3999cd6a-e61a-4ada-a4ca-391c3b117a90" providerId="ADAL" clId="{3A7F2EDB-9B2D-4064-9672-575EACC82963}" dt="2026-06-25T15:37:28.326" v="1214" actId="20577"/>
        <pc:sldMkLst>
          <pc:docMk/>
          <pc:sldMk cId="2122831412" sldId="474"/>
        </pc:sldMkLst>
        <pc:spChg chg="mod">
          <ac:chgData name="Ponder, Marilyn (CDC/NCEZID/DHQP/OD) (CTR)" userId="3999cd6a-e61a-4ada-a4ca-391c3b117a90" providerId="ADAL" clId="{3A7F2EDB-9B2D-4064-9672-575EACC82963}" dt="2026-06-25T15:37:05.914" v="1210" actId="20577"/>
          <ac:spMkLst>
            <pc:docMk/>
            <pc:sldMk cId="2122831412" sldId="474"/>
            <ac:spMk id="2" creationId="{00000000-0000-0000-0000-000000000000}"/>
          </ac:spMkLst>
        </pc:spChg>
      </pc:sldChg>
      <pc:sldChg chg="modNotesTx">
        <pc:chgData name="Ponder, Marilyn (CDC/NCEZID/DHQP/OD) (CTR)" userId="3999cd6a-e61a-4ada-a4ca-391c3b117a90" providerId="ADAL" clId="{3A7F2EDB-9B2D-4064-9672-575EACC82963}" dt="2026-06-25T15:55:06.137" v="1259" actId="20577"/>
        <pc:sldMkLst>
          <pc:docMk/>
          <pc:sldMk cId="2973964410" sldId="550"/>
        </pc:sldMkLst>
      </pc:sldChg>
      <pc:sldChg chg="modSp mod modNotesTx">
        <pc:chgData name="Ponder, Marilyn (CDC/NCEZID/DHQP/OD) (CTR)" userId="3999cd6a-e61a-4ada-a4ca-391c3b117a90" providerId="ADAL" clId="{3A7F2EDB-9B2D-4064-9672-575EACC82963}" dt="2026-06-25T15:58:16.874" v="1298" actId="20577"/>
        <pc:sldMkLst>
          <pc:docMk/>
          <pc:sldMk cId="898472407" sldId="567"/>
        </pc:sldMkLst>
        <pc:spChg chg="mod">
          <ac:chgData name="Ponder, Marilyn (CDC/NCEZID/DHQP/OD) (CTR)" userId="3999cd6a-e61a-4ada-a4ca-391c3b117a90" providerId="ADAL" clId="{3A7F2EDB-9B2D-4064-9672-575EACC82963}" dt="2026-06-25T15:56:26.321" v="1272" actId="20577"/>
          <ac:spMkLst>
            <pc:docMk/>
            <pc:sldMk cId="898472407" sldId="567"/>
            <ac:spMk id="2" creationId="{F8BCA427-AFDB-4FE0-9EFC-5AB5E558A6D0}"/>
          </ac:spMkLst>
        </pc:spChg>
      </pc:sldChg>
      <pc:sldChg chg="modSp mod modNotesTx">
        <pc:chgData name="Ponder, Marilyn (CDC/NCEZID/DHQP/OD) (CTR)" userId="3999cd6a-e61a-4ada-a4ca-391c3b117a90" providerId="ADAL" clId="{3A7F2EDB-9B2D-4064-9672-575EACC82963}" dt="2026-06-25T15:57:36.491" v="1287" actId="20577"/>
        <pc:sldMkLst>
          <pc:docMk/>
          <pc:sldMk cId="2918111623" sldId="568"/>
        </pc:sldMkLst>
        <pc:spChg chg="mod">
          <ac:chgData name="Ponder, Marilyn (CDC/NCEZID/DHQP/OD) (CTR)" userId="3999cd6a-e61a-4ada-a4ca-391c3b117a90" providerId="ADAL" clId="{3A7F2EDB-9B2D-4064-9672-575EACC82963}" dt="2026-06-25T15:57:36.491" v="1287" actId="20577"/>
          <ac:spMkLst>
            <pc:docMk/>
            <pc:sldMk cId="2918111623" sldId="568"/>
            <ac:spMk id="3" creationId="{A40E1DA2-F5EE-49DE-937A-C345A946305C}"/>
          </ac:spMkLst>
        </pc:spChg>
      </pc:sldChg>
      <pc:sldChg chg="modNotesTx">
        <pc:chgData name="Ponder, Marilyn (CDC/NCEZID/DHQP/OD) (CTR)" userId="3999cd6a-e61a-4ada-a4ca-391c3b117a90" providerId="ADAL" clId="{3A7F2EDB-9B2D-4064-9672-575EACC82963}" dt="2026-06-25T15:57:43.873" v="1288" actId="20577"/>
        <pc:sldMkLst>
          <pc:docMk/>
          <pc:sldMk cId="1886581146" sldId="570"/>
        </pc:sldMkLst>
      </pc:sldChg>
      <pc:sldChg chg="modSp mod modNotesTx">
        <pc:chgData name="Ponder, Marilyn (CDC/NCEZID/DHQP/OD) (CTR)" userId="3999cd6a-e61a-4ada-a4ca-391c3b117a90" providerId="ADAL" clId="{3A7F2EDB-9B2D-4064-9672-575EACC82963}" dt="2026-07-23T17:21:12.101" v="1431" actId="962"/>
        <pc:sldMkLst>
          <pc:docMk/>
          <pc:sldMk cId="899492552" sldId="577"/>
        </pc:sldMkLst>
        <pc:spChg chg="mod">
          <ac:chgData name="Ponder, Marilyn (CDC/NCEZID/DHQP/OD) (CTR)" userId="3999cd6a-e61a-4ada-a4ca-391c3b117a90" providerId="ADAL" clId="{3A7F2EDB-9B2D-4064-9672-575EACC82963}" dt="2026-06-25T15:56:45.875" v="1281" actId="20577"/>
          <ac:spMkLst>
            <pc:docMk/>
            <pc:sldMk cId="899492552" sldId="577"/>
            <ac:spMk id="7" creationId="{03F0093B-5218-4833-A008-8EB12CF1488E}"/>
          </ac:spMkLst>
        </pc:spChg>
        <pc:spChg chg="mod">
          <ac:chgData name="Ponder, Marilyn (CDC/NCEZID/DHQP/OD) (CTR)" userId="3999cd6a-e61a-4ada-a4ca-391c3b117a90" providerId="ADAL" clId="{3A7F2EDB-9B2D-4064-9672-575EACC82963}" dt="2026-07-23T17:20:54.837" v="1341" actId="962"/>
          <ac:spMkLst>
            <pc:docMk/>
            <pc:sldMk cId="899492552" sldId="577"/>
            <ac:spMk id="8" creationId="{CE46D93A-018B-42F6-97D2-E5A1826A6917}"/>
          </ac:spMkLst>
        </pc:spChg>
        <pc:spChg chg="mod">
          <ac:chgData name="Ponder, Marilyn (CDC/NCEZID/DHQP/OD) (CTR)" userId="3999cd6a-e61a-4ada-a4ca-391c3b117a90" providerId="ADAL" clId="{3A7F2EDB-9B2D-4064-9672-575EACC82963}" dt="2026-07-23T17:21:00.454" v="1373" actId="962"/>
          <ac:spMkLst>
            <pc:docMk/>
            <pc:sldMk cId="899492552" sldId="577"/>
            <ac:spMk id="9" creationId="{08B12F6D-5F57-4936-A311-462DF9E6D4E2}"/>
          </ac:spMkLst>
        </pc:spChg>
        <pc:spChg chg="mod">
          <ac:chgData name="Ponder, Marilyn (CDC/NCEZID/DHQP/OD) (CTR)" userId="3999cd6a-e61a-4ada-a4ca-391c3b117a90" providerId="ADAL" clId="{3A7F2EDB-9B2D-4064-9672-575EACC82963}" dt="2026-07-23T17:21:06.190" v="1409" actId="962"/>
          <ac:spMkLst>
            <pc:docMk/>
            <pc:sldMk cId="899492552" sldId="577"/>
            <ac:spMk id="10" creationId="{5E6CC2AC-BE4C-4549-8075-FAB4032DAAC5}"/>
          </ac:spMkLst>
        </pc:spChg>
        <pc:spChg chg="mod">
          <ac:chgData name="Ponder, Marilyn (CDC/NCEZID/DHQP/OD) (CTR)" userId="3999cd6a-e61a-4ada-a4ca-391c3b117a90" providerId="ADAL" clId="{3A7F2EDB-9B2D-4064-9672-575EACC82963}" dt="2026-07-23T17:21:12.101" v="1431" actId="962"/>
          <ac:spMkLst>
            <pc:docMk/>
            <pc:sldMk cId="899492552" sldId="577"/>
            <ac:spMk id="11" creationId="{457A8955-C023-4FFF-AFE1-ECA07BFCFB3F}"/>
          </ac:spMkLst>
        </pc:spChg>
      </pc:sldChg>
      <pc:sldChg chg="modNotesTx">
        <pc:chgData name="Ponder, Marilyn (CDC/NCEZID/DHQP/OD) (CTR)" userId="3999cd6a-e61a-4ada-a4ca-391c3b117a90" providerId="ADAL" clId="{3A7F2EDB-9B2D-4064-9672-575EACC82963}" dt="2026-06-25T16:21:50.845" v="1315" actId="20577"/>
        <pc:sldMkLst>
          <pc:docMk/>
          <pc:sldMk cId="1235346673" sldId="578"/>
        </pc:sldMkLst>
      </pc:sldChg>
      <pc:sldChg chg="modSp mod modNotesTx">
        <pc:chgData name="Ponder, Marilyn (CDC/NCEZID/DHQP/OD) (CTR)" userId="3999cd6a-e61a-4ada-a4ca-391c3b117a90" providerId="ADAL" clId="{3A7F2EDB-9B2D-4064-9672-575EACC82963}" dt="2026-06-25T16:23:36.567" v="1319" actId="20577"/>
        <pc:sldMkLst>
          <pc:docMk/>
          <pc:sldMk cId="2761691787" sldId="582"/>
        </pc:sldMkLst>
        <pc:spChg chg="mod">
          <ac:chgData name="Ponder, Marilyn (CDC/NCEZID/DHQP/OD) (CTR)" userId="3999cd6a-e61a-4ada-a4ca-391c3b117a90" providerId="ADAL" clId="{3A7F2EDB-9B2D-4064-9672-575EACC82963}" dt="2026-06-25T15:56:08.205" v="1267" actId="20577"/>
          <ac:spMkLst>
            <pc:docMk/>
            <pc:sldMk cId="2761691787" sldId="582"/>
            <ac:spMk id="3" creationId="{1F75FFBB-9A0D-55DE-E156-3C3F3990FD52}"/>
          </ac:spMkLst>
        </pc:spChg>
      </pc:sldChg>
      <pc:sldChg chg="addSp delSp modSp mod modNotesTx">
        <pc:chgData name="Ponder, Marilyn (CDC/NCEZID/DHQP/OD) (CTR)" userId="3999cd6a-e61a-4ada-a4ca-391c3b117a90" providerId="ADAL" clId="{3A7F2EDB-9B2D-4064-9672-575EACC82963}" dt="2026-06-25T16:15:56.754" v="1312" actId="20577"/>
        <pc:sldMkLst>
          <pc:docMk/>
          <pc:sldMk cId="1985153963" sldId="583"/>
        </pc:sldMkLst>
        <pc:spChg chg="add del mod">
          <ac:chgData name="Ponder, Marilyn (CDC/NCEZID/DHQP/OD) (CTR)" userId="3999cd6a-e61a-4ada-a4ca-391c3b117a90" providerId="ADAL" clId="{3A7F2EDB-9B2D-4064-9672-575EACC82963}" dt="2026-06-25T15:36:55.743" v="1209" actId="20577"/>
          <ac:spMkLst>
            <pc:docMk/>
            <pc:sldMk cId="1985153963" sldId="583"/>
            <ac:spMk id="3" creationId="{57DAE654-AD16-0D33-7DF8-EEED34F6B8DD}"/>
          </ac:spMkLst>
        </pc:spChg>
      </pc:sldChg>
    </pc:docChg>
  </pc:docChgLst>
  <pc:docChgLst>
    <pc:chgData name="Bailey, Claire (CDC/NCEZID/DHQP/IICB)" userId="S::rtx6@cdc.gov::33d6ebeb-4f87-43f9-9114-d895840b5f25" providerId="AD" clId="Web-{4FF4612B-308F-FD24-7939-3A4791380005}"/>
    <pc:docChg chg="mod modSld">
      <pc:chgData name="Bailey, Claire (CDC/NCEZID/DHQP/IICB)" userId="S::rtx6@cdc.gov::33d6ebeb-4f87-43f9-9114-d895840b5f25" providerId="AD" clId="Web-{4FF4612B-308F-FD24-7939-3A4791380005}" dt="2026-06-23T15:46:35.373" v="254"/>
      <pc:docMkLst>
        <pc:docMk/>
      </pc:docMkLst>
      <pc:sldChg chg="modNotes">
        <pc:chgData name="Bailey, Claire (CDC/NCEZID/DHQP/IICB)" userId="S::rtx6@cdc.gov::33d6ebeb-4f87-43f9-9114-d895840b5f25" providerId="AD" clId="Web-{4FF4612B-308F-FD24-7939-3A4791380005}" dt="2026-06-23T15:44:33.576" v="250"/>
        <pc:sldMkLst>
          <pc:docMk/>
          <pc:sldMk cId="0" sldId="268"/>
        </pc:sldMkLst>
      </pc:sldChg>
      <pc:sldChg chg="modNotes">
        <pc:chgData name="Bailey, Claire (CDC/NCEZID/DHQP/IICB)" userId="S::rtx6@cdc.gov::33d6ebeb-4f87-43f9-9114-d895840b5f25" providerId="AD" clId="Web-{4FF4612B-308F-FD24-7939-3A4791380005}" dt="2026-06-23T15:21:47.501" v="23"/>
        <pc:sldMkLst>
          <pc:docMk/>
          <pc:sldMk cId="2017858724" sldId="301"/>
        </pc:sldMkLst>
      </pc:sldChg>
      <pc:sldChg chg="modNotes">
        <pc:chgData name="Bailey, Claire (CDC/NCEZID/DHQP/IICB)" userId="S::rtx6@cdc.gov::33d6ebeb-4f87-43f9-9114-d895840b5f25" providerId="AD" clId="Web-{4FF4612B-308F-FD24-7939-3A4791380005}" dt="2026-06-23T15:45:22.123" v="253"/>
        <pc:sldMkLst>
          <pc:docMk/>
          <pc:sldMk cId="869038750" sldId="423"/>
        </pc:sldMkLst>
      </pc:sldChg>
      <pc:sldChg chg="modNotes">
        <pc:chgData name="Bailey, Claire (CDC/NCEZID/DHQP/IICB)" userId="S::rtx6@cdc.gov::33d6ebeb-4f87-43f9-9114-d895840b5f25" providerId="AD" clId="Web-{4FF4612B-308F-FD24-7939-3A4791380005}" dt="2026-06-23T15:24:54.095" v="66"/>
        <pc:sldMkLst>
          <pc:docMk/>
          <pc:sldMk cId="2122831412" sldId="474"/>
        </pc:sldMkLst>
      </pc:sldChg>
      <pc:sldChg chg="modNotes">
        <pc:chgData name="Bailey, Claire (CDC/NCEZID/DHQP/IICB)" userId="S::rtx6@cdc.gov::33d6ebeb-4f87-43f9-9114-d895840b5f25" providerId="AD" clId="Web-{4FF4612B-308F-FD24-7939-3A4791380005}" dt="2026-06-23T15:27:13.110" v="99"/>
        <pc:sldMkLst>
          <pc:docMk/>
          <pc:sldMk cId="2973964410" sldId="550"/>
        </pc:sldMkLst>
      </pc:sldChg>
      <pc:sldChg chg="modNotes">
        <pc:chgData name="Bailey, Claire (CDC/NCEZID/DHQP/IICB)" userId="S::rtx6@cdc.gov::33d6ebeb-4f87-43f9-9114-d895840b5f25" providerId="AD" clId="Web-{4FF4612B-308F-FD24-7939-3A4791380005}" dt="2026-06-23T15:27:39.454" v="101"/>
        <pc:sldMkLst>
          <pc:docMk/>
          <pc:sldMk cId="2918111623" sldId="568"/>
        </pc:sldMkLst>
      </pc:sldChg>
      <pc:sldChg chg="modSp">
        <pc:chgData name="Bailey, Claire (CDC/NCEZID/DHQP/IICB)" userId="S::rtx6@cdc.gov::33d6ebeb-4f87-43f9-9114-d895840b5f25" providerId="AD" clId="Web-{4FF4612B-308F-FD24-7939-3A4791380005}" dt="2026-06-23T15:32:29.172" v="179" actId="20577"/>
        <pc:sldMkLst>
          <pc:docMk/>
          <pc:sldMk cId="999901711" sldId="576"/>
        </pc:sldMkLst>
        <pc:spChg chg="mod">
          <ac:chgData name="Bailey, Claire (CDC/NCEZID/DHQP/IICB)" userId="S::rtx6@cdc.gov::33d6ebeb-4f87-43f9-9114-d895840b5f25" providerId="AD" clId="Web-{4FF4612B-308F-FD24-7939-3A4791380005}" dt="2026-06-23T15:32:29.172" v="179" actId="20577"/>
          <ac:spMkLst>
            <pc:docMk/>
            <pc:sldMk cId="999901711" sldId="576"/>
            <ac:spMk id="12" creationId="{FA458ED5-F446-47E4-A968-8EB23AD6553D}"/>
          </ac:spMkLst>
        </pc:spChg>
      </pc:sldChg>
      <pc:sldChg chg="modSp modNotes">
        <pc:chgData name="Bailey, Claire (CDC/NCEZID/DHQP/IICB)" userId="S::rtx6@cdc.gov::33d6ebeb-4f87-43f9-9114-d895840b5f25" providerId="AD" clId="Web-{4FF4612B-308F-FD24-7939-3A4791380005}" dt="2026-06-23T15:31:30.531" v="178"/>
        <pc:sldMkLst>
          <pc:docMk/>
          <pc:sldMk cId="899492552" sldId="577"/>
        </pc:sldMkLst>
        <pc:spChg chg="mod">
          <ac:chgData name="Bailey, Claire (CDC/NCEZID/DHQP/IICB)" userId="S::rtx6@cdc.gov::33d6ebeb-4f87-43f9-9114-d895840b5f25" providerId="AD" clId="Web-{4FF4612B-308F-FD24-7939-3A4791380005}" dt="2026-06-23T15:30:54.281" v="151" actId="20577"/>
          <ac:spMkLst>
            <pc:docMk/>
            <pc:sldMk cId="899492552" sldId="577"/>
            <ac:spMk id="5" creationId="{6F981178-B892-4714-84AF-BFEF1729D639}"/>
          </ac:spMkLst>
        </pc:spChg>
      </pc:sldChg>
      <pc:sldChg chg="modNotes">
        <pc:chgData name="Bailey, Claire (CDC/NCEZID/DHQP/IICB)" userId="S::rtx6@cdc.gov::33d6ebeb-4f87-43f9-9114-d895840b5f25" providerId="AD" clId="Web-{4FF4612B-308F-FD24-7939-3A4791380005}" dt="2026-06-23T15:46:35.373" v="254"/>
        <pc:sldMkLst>
          <pc:docMk/>
          <pc:sldMk cId="1235346673" sldId="578"/>
        </pc:sldMkLst>
      </pc:sldChg>
      <pc:sldChg chg="modNotes">
        <pc:chgData name="Bailey, Claire (CDC/NCEZID/DHQP/IICB)" userId="S::rtx6@cdc.gov::33d6ebeb-4f87-43f9-9114-d895840b5f25" providerId="AD" clId="Web-{4FF4612B-308F-FD24-7939-3A4791380005}" dt="2026-06-23T15:28:06.063" v="140"/>
        <pc:sldMkLst>
          <pc:docMk/>
          <pc:sldMk cId="2761691787" sldId="582"/>
        </pc:sldMkLst>
      </pc:sldChg>
      <pc:sldChg chg="modNotes">
        <pc:chgData name="Bailey, Claire (CDC/NCEZID/DHQP/IICB)" userId="S::rtx6@cdc.gov::33d6ebeb-4f87-43f9-9114-d895840b5f25" providerId="AD" clId="Web-{4FF4612B-308F-FD24-7939-3A4791380005}" dt="2026-06-23T15:24:39.220" v="52"/>
        <pc:sldMkLst>
          <pc:docMk/>
          <pc:sldMk cId="1985153963" sldId="583"/>
        </pc:sldMkLst>
      </pc:sldChg>
    </pc:docChg>
  </pc:docChgLst>
  <pc:docChgLst>
    <pc:chgData name="Wilson, Katie (CDC/NCEZID/DHQP/IICB)" userId="b37c5cec-f22a-4653-a2f2-bcde195e618a" providerId="ADAL" clId="{39A627F9-307D-4CD0-B804-E726D5514209}"/>
    <pc:docChg chg="custSel modSld">
      <pc:chgData name="Wilson, Katie (CDC/NCEZID/DHQP/IICB)" userId="b37c5cec-f22a-4653-a2f2-bcde195e618a" providerId="ADAL" clId="{39A627F9-307D-4CD0-B804-E726D5514209}" dt="2026-06-24T19:29:02.873" v="335" actId="313"/>
      <pc:docMkLst>
        <pc:docMk/>
      </pc:docMkLst>
      <pc:sldChg chg="modSp mod modNotesTx">
        <pc:chgData name="Wilson, Katie (CDC/NCEZID/DHQP/IICB)" userId="b37c5cec-f22a-4653-a2f2-bcde195e618a" providerId="ADAL" clId="{39A627F9-307D-4CD0-B804-E726D5514209}" dt="2026-06-24T19:29:02.873" v="335" actId="313"/>
        <pc:sldMkLst>
          <pc:docMk/>
          <pc:sldMk cId="1647749256" sldId="261"/>
        </pc:sldMkLst>
        <pc:spChg chg="mod">
          <ac:chgData name="Wilson, Katie (CDC/NCEZID/DHQP/IICB)" userId="b37c5cec-f22a-4653-a2f2-bcde195e618a" providerId="ADAL" clId="{39A627F9-307D-4CD0-B804-E726D5514209}" dt="2026-06-24T19:28:32.818" v="317" actId="313"/>
          <ac:spMkLst>
            <pc:docMk/>
            <pc:sldMk cId="1647749256" sldId="261"/>
            <ac:spMk id="9" creationId="{74AA880F-7D48-F4D8-5624-AB83251FF42D}"/>
          </ac:spMkLst>
        </pc:spChg>
      </pc:sldChg>
      <pc:sldChg chg="modNotesTx">
        <pc:chgData name="Wilson, Katie (CDC/NCEZID/DHQP/IICB)" userId="b37c5cec-f22a-4653-a2f2-bcde195e618a" providerId="ADAL" clId="{39A627F9-307D-4CD0-B804-E726D5514209}" dt="2026-06-24T19:28:57.591" v="334" actId="20577"/>
        <pc:sldMkLst>
          <pc:docMk/>
          <pc:sldMk cId="0" sldId="268"/>
        </pc:sldMkLst>
      </pc:sldChg>
      <pc:sldChg chg="modSp mod">
        <pc:chgData name="Wilson, Katie (CDC/NCEZID/DHQP/IICB)" userId="b37c5cec-f22a-4653-a2f2-bcde195e618a" providerId="ADAL" clId="{39A627F9-307D-4CD0-B804-E726D5514209}" dt="2026-06-24T19:22:32.598" v="44" actId="20577"/>
        <pc:sldMkLst>
          <pc:docMk/>
          <pc:sldMk cId="2017858724" sldId="301"/>
        </pc:sldMkLst>
        <pc:spChg chg="mod">
          <ac:chgData name="Wilson, Katie (CDC/NCEZID/DHQP/IICB)" userId="b37c5cec-f22a-4653-a2f2-bcde195e618a" providerId="ADAL" clId="{39A627F9-307D-4CD0-B804-E726D5514209}" dt="2026-06-24T19:22:32.598" v="44" actId="20577"/>
          <ac:spMkLst>
            <pc:docMk/>
            <pc:sldMk cId="2017858724" sldId="301"/>
            <ac:spMk id="8" creationId="{25E6D4A6-415C-83D3-B8CF-BB8D9552B532}"/>
          </ac:spMkLst>
        </pc:spChg>
      </pc:sldChg>
      <pc:sldChg chg="modSp mod modNotesTx">
        <pc:chgData name="Wilson, Katie (CDC/NCEZID/DHQP/IICB)" userId="b37c5cec-f22a-4653-a2f2-bcde195e618a" providerId="ADAL" clId="{39A627F9-307D-4CD0-B804-E726D5514209}" dt="2026-06-24T19:22:18.919" v="41" actId="20577"/>
        <pc:sldMkLst>
          <pc:docMk/>
          <pc:sldMk cId="1738108300" sldId="322"/>
        </pc:sldMkLst>
        <pc:spChg chg="mod">
          <ac:chgData name="Wilson, Katie (CDC/NCEZID/DHQP/IICB)" userId="b37c5cec-f22a-4653-a2f2-bcde195e618a" providerId="ADAL" clId="{39A627F9-307D-4CD0-B804-E726D5514209}" dt="2026-06-24T19:22:18.919" v="41" actId="20577"/>
          <ac:spMkLst>
            <pc:docMk/>
            <pc:sldMk cId="1738108300" sldId="322"/>
            <ac:spMk id="3" creationId="{00000000-0000-0000-0000-000000000000}"/>
          </ac:spMkLst>
        </pc:spChg>
      </pc:sldChg>
      <pc:sldChg chg="modSp mod modNotesTx">
        <pc:chgData name="Wilson, Katie (CDC/NCEZID/DHQP/IICB)" userId="b37c5cec-f22a-4653-a2f2-bcde195e618a" providerId="ADAL" clId="{39A627F9-307D-4CD0-B804-E726D5514209}" dt="2026-06-24T19:25:57.350" v="267" actId="20577"/>
        <pc:sldMkLst>
          <pc:docMk/>
          <pc:sldMk cId="869038750" sldId="423"/>
        </pc:sldMkLst>
        <pc:spChg chg="mod">
          <ac:chgData name="Wilson, Katie (CDC/NCEZID/DHQP/IICB)" userId="b37c5cec-f22a-4653-a2f2-bcde195e618a" providerId="ADAL" clId="{39A627F9-307D-4CD0-B804-E726D5514209}" dt="2026-06-24T19:25:26.031" v="226" actId="404"/>
          <ac:spMkLst>
            <pc:docMk/>
            <pc:sldMk cId="869038750" sldId="423"/>
            <ac:spMk id="7" creationId="{B772F426-6CA2-1ED6-97CB-693D64502DCC}"/>
          </ac:spMkLst>
        </pc:spChg>
      </pc:sldChg>
      <pc:sldChg chg="modSp mod modNotesTx">
        <pc:chgData name="Wilson, Katie (CDC/NCEZID/DHQP/IICB)" userId="b37c5cec-f22a-4653-a2f2-bcde195e618a" providerId="ADAL" clId="{39A627F9-307D-4CD0-B804-E726D5514209}" dt="2026-06-24T19:24:14.031" v="199" actId="20577"/>
        <pc:sldMkLst>
          <pc:docMk/>
          <pc:sldMk cId="2122831412" sldId="474"/>
        </pc:sldMkLst>
        <pc:spChg chg="mod">
          <ac:chgData name="Wilson, Katie (CDC/NCEZID/DHQP/IICB)" userId="b37c5cec-f22a-4653-a2f2-bcde195e618a" providerId="ADAL" clId="{39A627F9-307D-4CD0-B804-E726D5514209}" dt="2026-06-24T19:23:29.837" v="168" actId="14100"/>
          <ac:spMkLst>
            <pc:docMk/>
            <pc:sldMk cId="2122831412" sldId="474"/>
            <ac:spMk id="2" creationId="{00000000-0000-0000-0000-000000000000}"/>
          </ac:spMkLst>
        </pc:spChg>
        <pc:picChg chg="ord">
          <ac:chgData name="Wilson, Katie (CDC/NCEZID/DHQP/IICB)" userId="b37c5cec-f22a-4653-a2f2-bcde195e618a" providerId="ADAL" clId="{39A627F9-307D-4CD0-B804-E726D5514209}" dt="2026-06-24T19:23:32.952" v="169" actId="167"/>
          <ac:picMkLst>
            <pc:docMk/>
            <pc:sldMk cId="2122831412" sldId="474"/>
            <ac:picMk id="4" creationId="{B1E3CC15-3603-3F41-7F04-4772BF12DC4A}"/>
          </ac:picMkLst>
        </pc:picChg>
      </pc:sldChg>
      <pc:sldChg chg="modNotesTx">
        <pc:chgData name="Wilson, Katie (CDC/NCEZID/DHQP/IICB)" userId="b37c5cec-f22a-4653-a2f2-bcde195e618a" providerId="ADAL" clId="{39A627F9-307D-4CD0-B804-E726D5514209}" dt="2026-06-24T19:26:40.234" v="273" actId="313"/>
        <pc:sldMkLst>
          <pc:docMk/>
          <pc:sldMk cId="2973964410" sldId="550"/>
        </pc:sldMkLst>
      </pc:sldChg>
      <pc:sldChg chg="modSp mod modNotesTx">
        <pc:chgData name="Wilson, Katie (CDC/NCEZID/DHQP/IICB)" userId="b37c5cec-f22a-4653-a2f2-bcde195e618a" providerId="ADAL" clId="{39A627F9-307D-4CD0-B804-E726D5514209}" dt="2026-06-24T19:27:23.870" v="286" actId="313"/>
        <pc:sldMkLst>
          <pc:docMk/>
          <pc:sldMk cId="898472407" sldId="567"/>
        </pc:sldMkLst>
        <pc:spChg chg="mod">
          <ac:chgData name="Wilson, Katie (CDC/NCEZID/DHQP/IICB)" userId="b37c5cec-f22a-4653-a2f2-bcde195e618a" providerId="ADAL" clId="{39A627F9-307D-4CD0-B804-E726D5514209}" dt="2026-06-24T19:27:08.162" v="284" actId="20577"/>
          <ac:spMkLst>
            <pc:docMk/>
            <pc:sldMk cId="898472407" sldId="567"/>
            <ac:spMk id="2" creationId="{F8BCA427-AFDB-4FE0-9EFC-5AB5E558A6D0}"/>
          </ac:spMkLst>
        </pc:spChg>
      </pc:sldChg>
      <pc:sldChg chg="modSp mod modNotesTx">
        <pc:chgData name="Wilson, Katie (CDC/NCEZID/DHQP/IICB)" userId="b37c5cec-f22a-4653-a2f2-bcde195e618a" providerId="ADAL" clId="{39A627F9-307D-4CD0-B804-E726D5514209}" dt="2026-06-24T19:24:59.228" v="208" actId="313"/>
        <pc:sldMkLst>
          <pc:docMk/>
          <pc:sldMk cId="2918111623" sldId="568"/>
        </pc:sldMkLst>
        <pc:spChg chg="mod">
          <ac:chgData name="Wilson, Katie (CDC/NCEZID/DHQP/IICB)" userId="b37c5cec-f22a-4653-a2f2-bcde195e618a" providerId="ADAL" clId="{39A627F9-307D-4CD0-B804-E726D5514209}" dt="2026-06-24T19:24:43.876" v="202" actId="313"/>
          <ac:spMkLst>
            <pc:docMk/>
            <pc:sldMk cId="2918111623" sldId="568"/>
            <ac:spMk id="3" creationId="{A40E1DA2-F5EE-49DE-937A-C345A946305C}"/>
          </ac:spMkLst>
        </pc:spChg>
      </pc:sldChg>
      <pc:sldChg chg="modNotesTx">
        <pc:chgData name="Wilson, Katie (CDC/NCEZID/DHQP/IICB)" userId="b37c5cec-f22a-4653-a2f2-bcde195e618a" providerId="ADAL" clId="{39A627F9-307D-4CD0-B804-E726D5514209}" dt="2026-06-24T19:25:01.043" v="209" actId="313"/>
        <pc:sldMkLst>
          <pc:docMk/>
          <pc:sldMk cId="1886581146" sldId="570"/>
        </pc:sldMkLst>
      </pc:sldChg>
      <pc:sldChg chg="modNotesTx">
        <pc:chgData name="Wilson, Katie (CDC/NCEZID/DHQP/IICB)" userId="b37c5cec-f22a-4653-a2f2-bcde195e618a" providerId="ADAL" clId="{39A627F9-307D-4CD0-B804-E726D5514209}" dt="2026-06-24T19:28:23.507" v="316" actId="313"/>
        <pc:sldMkLst>
          <pc:docMk/>
          <pc:sldMk cId="1235346673" sldId="578"/>
        </pc:sldMkLst>
      </pc:sldChg>
      <pc:sldChg chg="modSp mod modNotesTx">
        <pc:chgData name="Wilson, Katie (CDC/NCEZID/DHQP/IICB)" userId="b37c5cec-f22a-4653-a2f2-bcde195e618a" providerId="ADAL" clId="{39A627F9-307D-4CD0-B804-E726D5514209}" dt="2026-06-24T19:27:15.527" v="285" actId="313"/>
        <pc:sldMkLst>
          <pc:docMk/>
          <pc:sldMk cId="2761691787" sldId="582"/>
        </pc:sldMkLst>
        <pc:spChg chg="mod">
          <ac:chgData name="Wilson, Katie (CDC/NCEZID/DHQP/IICB)" userId="b37c5cec-f22a-4653-a2f2-bcde195e618a" providerId="ADAL" clId="{39A627F9-307D-4CD0-B804-E726D5514209}" dt="2026-06-24T19:26:56.393" v="281" actId="20577"/>
          <ac:spMkLst>
            <pc:docMk/>
            <pc:sldMk cId="2761691787" sldId="582"/>
            <ac:spMk id="3" creationId="{1F75FFBB-9A0D-55DE-E156-3C3F3990FD52}"/>
          </ac:spMkLst>
        </pc:spChg>
      </pc:sldChg>
      <pc:sldChg chg="modSp mod modNotesTx">
        <pc:chgData name="Wilson, Katie (CDC/NCEZID/DHQP/IICB)" userId="b37c5cec-f22a-4653-a2f2-bcde195e618a" providerId="ADAL" clId="{39A627F9-307D-4CD0-B804-E726D5514209}" dt="2026-06-24T19:24:04.809" v="195" actId="313"/>
        <pc:sldMkLst>
          <pc:docMk/>
          <pc:sldMk cId="1985153963" sldId="583"/>
        </pc:sldMkLst>
        <pc:spChg chg="mod">
          <ac:chgData name="Wilson, Katie (CDC/NCEZID/DHQP/IICB)" userId="b37c5cec-f22a-4653-a2f2-bcde195e618a" providerId="ADAL" clId="{39A627F9-307D-4CD0-B804-E726D5514209}" dt="2026-06-24T19:20:55.109" v="30" actId="20577"/>
          <ac:spMkLst>
            <pc:docMk/>
            <pc:sldMk cId="1985153963" sldId="583"/>
            <ac:spMk id="3" creationId="{57DAE654-AD16-0D33-7DF8-EEED34F6B8DD}"/>
          </ac:spMkLst>
        </pc:spChg>
      </pc:sldChg>
    </pc:docChg>
  </pc:docChgLst>
  <pc:docChgLst>
    <pc:chgData name="Wilson, Katie (CDC/NCEZID/DHQP/IICB)" userId="S::vvd6@cdc.gov::b37c5cec-f22a-4653-a2f2-bcde195e618a" providerId="AD" clId="Web-{B0DCF7C2-8E58-2707-C98A-F73C476444AC}"/>
    <pc:docChg chg="modSld">
      <pc:chgData name="Wilson, Katie (CDC/NCEZID/DHQP/IICB)" userId="S::vvd6@cdc.gov::b37c5cec-f22a-4653-a2f2-bcde195e618a" providerId="AD" clId="Web-{B0DCF7C2-8E58-2707-C98A-F73C476444AC}" dt="2026-06-24T19:20:07.945" v="163" actId="20577"/>
      <pc:docMkLst>
        <pc:docMk/>
      </pc:docMkLst>
      <pc:sldChg chg="modSp modNotes">
        <pc:chgData name="Wilson, Katie (CDC/NCEZID/DHQP/IICB)" userId="S::vvd6@cdc.gov::b37c5cec-f22a-4653-a2f2-bcde195e618a" providerId="AD" clId="Web-{B0DCF7C2-8E58-2707-C98A-F73C476444AC}" dt="2026-06-24T19:16:29.600" v="115"/>
        <pc:sldMkLst>
          <pc:docMk/>
          <pc:sldMk cId="2017858724" sldId="301"/>
        </pc:sldMkLst>
        <pc:spChg chg="mod">
          <ac:chgData name="Wilson, Katie (CDC/NCEZID/DHQP/IICB)" userId="S::vvd6@cdc.gov::b37c5cec-f22a-4653-a2f2-bcde195e618a" providerId="AD" clId="Web-{B0DCF7C2-8E58-2707-C98A-F73C476444AC}" dt="2026-06-24T19:14:38.615" v="34" actId="20577"/>
          <ac:spMkLst>
            <pc:docMk/>
            <pc:sldMk cId="2017858724" sldId="301"/>
            <ac:spMk id="8" creationId="{25E6D4A6-415C-83D3-B8CF-BB8D9552B532}"/>
          </ac:spMkLst>
        </pc:spChg>
      </pc:sldChg>
      <pc:sldChg chg="modSp">
        <pc:chgData name="Wilson, Katie (CDC/NCEZID/DHQP/IICB)" userId="S::vvd6@cdc.gov::b37c5cec-f22a-4653-a2f2-bcde195e618a" providerId="AD" clId="Web-{B0DCF7C2-8E58-2707-C98A-F73C476444AC}" dt="2026-06-24T19:20:07.945" v="163" actId="20577"/>
        <pc:sldMkLst>
          <pc:docMk/>
          <pc:sldMk cId="1738108300" sldId="322"/>
        </pc:sldMkLst>
        <pc:spChg chg="mod">
          <ac:chgData name="Wilson, Katie (CDC/NCEZID/DHQP/IICB)" userId="S::vvd6@cdc.gov::b37c5cec-f22a-4653-a2f2-bcde195e618a" providerId="AD" clId="Web-{B0DCF7C2-8E58-2707-C98A-F73C476444AC}" dt="2026-06-24T19:20:07.945" v="163" actId="20577"/>
          <ac:spMkLst>
            <pc:docMk/>
            <pc:sldMk cId="1738108300" sldId="322"/>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F586F4-3BF2-4EF7-A8BA-FBD0347150D7}"/>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48BF60C-3CD0-433A-9C1C-F69FF279B75E}"/>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7DAF984F-47C1-47E1-8F80-C76A75FF8324}" type="datetimeFigureOut">
              <a:rPr lang="en-US" smtClean="0"/>
              <a:t>7/23/2026</a:t>
            </a:fld>
            <a:endParaRPr lang="en-US"/>
          </a:p>
        </p:txBody>
      </p:sp>
      <p:sp>
        <p:nvSpPr>
          <p:cNvPr id="4" name="Footer Placeholder 3">
            <a:extLst>
              <a:ext uri="{FF2B5EF4-FFF2-40B4-BE49-F238E27FC236}">
                <a16:creationId xmlns:a16="http://schemas.microsoft.com/office/drawing/2014/main" id="{3519E121-6A27-49EF-B464-CFC0180908D5}"/>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5B11A41-DDF2-4727-8725-098543C3FBA7}"/>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5D96ABC-2DC3-440E-BA64-EA077360BBD6}" type="slidenum">
              <a:rPr lang="en-US" smtClean="0"/>
              <a:t>‹#›</a:t>
            </a:fld>
            <a:endParaRPr lang="en-US"/>
          </a:p>
        </p:txBody>
      </p:sp>
    </p:spTree>
    <p:extLst>
      <p:ext uri="{BB962C8B-B14F-4D97-AF65-F5344CB8AC3E}">
        <p14:creationId xmlns:p14="http://schemas.microsoft.com/office/powerpoint/2010/main" val="32960660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1FF3A5E2-B8EE-470B-8582-845D9CAE5E94}" type="datetimeFigureOut">
              <a:rPr lang="en-US" smtClean="0"/>
              <a:t>7/23/2026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299946A4-2624-4EBF-BB8E-AEEF0B413100}" type="slidenum">
              <a:rPr lang="en-US" smtClean="0"/>
              <a:t>‹#›</a:t>
            </a:fld>
            <a:endParaRPr lang="en-US"/>
          </a:p>
        </p:txBody>
      </p:sp>
    </p:spTree>
    <p:extLst>
      <p:ext uri="{BB962C8B-B14F-4D97-AF65-F5344CB8AC3E}">
        <p14:creationId xmlns:p14="http://schemas.microsoft.com/office/powerpoint/2010/main" val="1828119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Intended Audience</a:t>
            </a:r>
            <a:r>
              <a:rPr lang="en-US" sz="1200" i="1" kern="1200" dirty="0">
                <a:solidFill>
                  <a:schemeClr val="tx1"/>
                </a:solidFill>
                <a:effectLst/>
                <a:latin typeface="+mn-lt"/>
                <a:ea typeface="+mn-ea"/>
                <a:cs typeface="+mn-cs"/>
              </a:rPr>
              <a:t>: This presentation focuses on what healthcare workers need to know to prevent </a:t>
            </a:r>
            <a:r>
              <a:rPr lang="en-US" i="1" dirty="0"/>
              <a:t>filoviruses</a:t>
            </a:r>
            <a:r>
              <a:rPr lang="en-US" sz="1200" i="1" kern="1200" dirty="0">
                <a:solidFill>
                  <a:schemeClr val="tx1"/>
                </a:solidFill>
                <a:effectLst/>
                <a:latin typeface="+mn-lt"/>
                <a:ea typeface="+mn-ea"/>
                <a:cs typeface="+mn-cs"/>
              </a:rPr>
              <a:t> – including  Ebola disease (Ebola) and Marburg virus disease (Marburg) - from entering healthcare facilities. It focuses on the strategies of screening, isolating, and informing those who need to know.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a:defRPr/>
            </a:pPr>
            <a:r>
              <a:rPr lang="en-US" sz="1200" i="1" kern="1200" dirty="0">
                <a:solidFill>
                  <a:schemeClr val="tx1"/>
                </a:solidFill>
                <a:effectLst/>
                <a:latin typeface="+mn-lt"/>
                <a:ea typeface="+mn-ea"/>
                <a:cs typeface="+mn-cs"/>
              </a:rPr>
              <a:t>See </a:t>
            </a:r>
            <a:r>
              <a:rPr lang="en-US" i="1" dirty="0"/>
              <a:t>the IPC for Ebola or Marburg web page on cdc.gov </a:t>
            </a:r>
            <a:r>
              <a:rPr lang="en-US" sz="1200" i="1" kern="1200" dirty="0">
                <a:solidFill>
                  <a:schemeClr val="tx1"/>
                </a:solidFill>
                <a:effectLst/>
                <a:latin typeface="+mn-lt"/>
                <a:ea typeface="+mn-ea"/>
                <a:cs typeface="+mn-cs"/>
              </a:rPr>
              <a:t>for details on what members of facilities management should know to assist the process of identifying, isolating, and informing. </a:t>
            </a:r>
            <a:endParaRPr lang="en-US" sz="1200" i="1"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a:defRPr/>
            </a:pPr>
            <a:r>
              <a:rPr lang="en-US" sz="1200" i="1" kern="1200" dirty="0">
                <a:solidFill>
                  <a:schemeClr val="tx1"/>
                </a:solidFill>
                <a:effectLst/>
                <a:latin typeface="+mn-lt"/>
                <a:ea typeface="+mn-ea"/>
                <a:cs typeface="+mn-cs"/>
              </a:rPr>
              <a:t>Please note that the topics for IPC for </a:t>
            </a:r>
            <a:r>
              <a:rPr lang="en-US" i="1" dirty="0"/>
              <a:t>Ebola or Marburg </a:t>
            </a:r>
            <a:r>
              <a:rPr lang="en-US" sz="1200" i="1" kern="1200" dirty="0">
                <a:solidFill>
                  <a:schemeClr val="tx1"/>
                </a:solidFill>
                <a:effectLst/>
                <a:latin typeface="+mn-lt"/>
                <a:ea typeface="+mn-ea"/>
                <a:cs typeface="+mn-cs"/>
              </a:rPr>
              <a:t>training are published in sequence with the expectation that participants will progress through the series. You may, however, mix and match content to meet participant needs, and in these cases, you may need to adjust the sample script accordingly.</a:t>
            </a:r>
            <a:endParaRPr lang="en-US" sz="1200" i="1" kern="1200" dirty="0">
              <a:solidFill>
                <a:schemeClr val="tx1"/>
              </a:solidFill>
              <a:effectLst/>
              <a:latin typeface="+mn-lt"/>
              <a:ea typeface="Calibri"/>
              <a:cs typeface="Calibri"/>
            </a:endParaRP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Estimated time with audience participation</a:t>
            </a:r>
            <a:r>
              <a:rPr lang="en-US" sz="120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Approximately 30 minutes</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Script</a:t>
            </a:r>
            <a:r>
              <a:rPr lang="en-US" sz="1200" i="1"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Welcome! Today we'll be focusing on key strategies to protect you, your patients, and your</a:t>
            </a:r>
            <a:r>
              <a:rPr lang="en-US" sz="1200" kern="1200" baseline="0" dirty="0">
                <a:solidFill>
                  <a:schemeClr val="tx1"/>
                </a:solidFill>
                <a:effectLst/>
                <a:latin typeface="+mn-lt"/>
                <a:ea typeface="+mn-ea"/>
                <a:cs typeface="+mn-cs"/>
              </a:rPr>
              <a:t> friends and family from </a:t>
            </a:r>
            <a:r>
              <a:rPr lang="en-US" dirty="0"/>
              <a:t>filoviruses</a:t>
            </a:r>
            <a:r>
              <a:rPr lang="en-US" sz="1200" kern="1200" baseline="0" dirty="0">
                <a:solidFill>
                  <a:schemeClr val="tx1"/>
                </a:solidFill>
                <a:effectLst/>
                <a:latin typeface="+mn-lt"/>
                <a:ea typeface="+mn-ea"/>
                <a:cs typeface="+mn-cs"/>
              </a:rPr>
              <a:t>, </a:t>
            </a:r>
            <a:r>
              <a:rPr lang="en-US" dirty="0"/>
              <a:t>which cause Ebola disease – or Ebola - and Marburg virus disease – or Marburg</a:t>
            </a:r>
            <a:r>
              <a:rPr lang="en-US" sz="1200" kern="1200" baseline="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We’re going to talk</a:t>
            </a:r>
            <a:r>
              <a:rPr lang="en-US" sz="1200" kern="1200" baseline="0" dirty="0">
                <a:solidFill>
                  <a:schemeClr val="tx1"/>
                </a:solidFill>
                <a:effectLst/>
                <a:latin typeface="+mn-lt"/>
                <a:ea typeface="+mn-ea"/>
                <a:cs typeface="+mn-cs"/>
              </a:rPr>
              <a:t> about identifying people arriving to health facilities who might have </a:t>
            </a:r>
            <a:r>
              <a:rPr lang="en-US" dirty="0"/>
              <a:t>Ebola or Marburg and</a:t>
            </a:r>
            <a:r>
              <a:rPr lang="en-US" sz="1200" kern="1200" baseline="0" dirty="0">
                <a:solidFill>
                  <a:schemeClr val="tx1"/>
                </a:solidFill>
                <a:effectLst/>
                <a:latin typeface="+mn-lt"/>
                <a:ea typeface="+mn-ea"/>
                <a:cs typeface="+mn-cs"/>
              </a:rPr>
              <a:t> what to do if you suspect someone may be ill with </a:t>
            </a:r>
            <a:r>
              <a:rPr lang="en-US" dirty="0"/>
              <a:t>Ebola or Marburg.</a:t>
            </a:r>
            <a:endParaRPr lang="en-US" sz="1200" kern="1200" dirty="0">
              <a:solidFill>
                <a:schemeClr val="tx1"/>
              </a:solidFill>
              <a:effectLst/>
              <a:latin typeface="+mn-lt"/>
              <a:ea typeface="Calibri"/>
              <a:cs typeface="Calibri"/>
            </a:endParaRPr>
          </a:p>
          <a:p>
            <a:pPr>
              <a:spcBef>
                <a:spcPct val="0"/>
              </a:spcBef>
            </a:pP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Myriad Web Pro" panose="020B0503030403020204" pitchFamily="34" charset="0"/>
              </a:defRPr>
            </a:lvl1pPr>
            <a:lvl2pPr marL="742950" indent="-285750">
              <a:defRPr>
                <a:solidFill>
                  <a:schemeClr val="tx1"/>
                </a:solidFill>
                <a:latin typeface="Myriad Web Pro" panose="020B0503030403020204" pitchFamily="34" charset="0"/>
              </a:defRPr>
            </a:lvl2pPr>
            <a:lvl3pPr marL="1143000" indent="-228600">
              <a:defRPr>
                <a:solidFill>
                  <a:schemeClr val="tx1"/>
                </a:solidFill>
                <a:latin typeface="Myriad Web Pro" panose="020B0503030403020204" pitchFamily="34" charset="0"/>
              </a:defRPr>
            </a:lvl3pPr>
            <a:lvl4pPr marL="1600200" indent="-228600">
              <a:defRPr>
                <a:solidFill>
                  <a:schemeClr val="tx1"/>
                </a:solidFill>
                <a:latin typeface="Myriad Web Pro" panose="020B0503030403020204" pitchFamily="34" charset="0"/>
              </a:defRPr>
            </a:lvl4pPr>
            <a:lvl5pPr marL="2057400" indent="-228600">
              <a:defRPr>
                <a:solidFill>
                  <a:schemeClr val="tx1"/>
                </a:solidFill>
                <a:latin typeface="Myriad Web Pro" panose="020B0503030403020204" pitchFamily="34" charset="0"/>
              </a:defRPr>
            </a:lvl5pPr>
            <a:lvl6pPr marL="2514600" indent="-228600" fontAlgn="base">
              <a:spcBef>
                <a:spcPct val="0"/>
              </a:spcBef>
              <a:spcAft>
                <a:spcPct val="0"/>
              </a:spcAft>
              <a:defRPr>
                <a:solidFill>
                  <a:schemeClr val="tx1"/>
                </a:solidFill>
                <a:latin typeface="Myriad Web Pro" panose="020B0503030403020204" pitchFamily="34" charset="0"/>
              </a:defRPr>
            </a:lvl6pPr>
            <a:lvl7pPr marL="2971800" indent="-228600" fontAlgn="base">
              <a:spcBef>
                <a:spcPct val="0"/>
              </a:spcBef>
              <a:spcAft>
                <a:spcPct val="0"/>
              </a:spcAft>
              <a:defRPr>
                <a:solidFill>
                  <a:schemeClr val="tx1"/>
                </a:solidFill>
                <a:latin typeface="Myriad Web Pro" panose="020B0503030403020204" pitchFamily="34" charset="0"/>
              </a:defRPr>
            </a:lvl7pPr>
            <a:lvl8pPr marL="3429000" indent="-228600" fontAlgn="base">
              <a:spcBef>
                <a:spcPct val="0"/>
              </a:spcBef>
              <a:spcAft>
                <a:spcPct val="0"/>
              </a:spcAft>
              <a:defRPr>
                <a:solidFill>
                  <a:schemeClr val="tx1"/>
                </a:solidFill>
                <a:latin typeface="Myriad Web Pro" panose="020B0503030403020204" pitchFamily="34" charset="0"/>
              </a:defRPr>
            </a:lvl8pPr>
            <a:lvl9pPr marL="3886200" indent="-228600" fontAlgn="base">
              <a:spcBef>
                <a:spcPct val="0"/>
              </a:spcBef>
              <a:spcAft>
                <a:spcPct val="0"/>
              </a:spcAft>
              <a:defRPr>
                <a:solidFill>
                  <a:schemeClr val="tx1"/>
                </a:solidFill>
                <a:latin typeface="Myriad Web Pro" panose="020B0503030403020204" pitchFamily="34" charset="0"/>
              </a:defRPr>
            </a:lvl9pPr>
          </a:lstStyle>
          <a:p>
            <a:pPr fontAlgn="base">
              <a:spcBef>
                <a:spcPct val="0"/>
              </a:spcBef>
              <a:spcAft>
                <a:spcPct val="0"/>
              </a:spcAft>
            </a:pPr>
            <a:fld id="{6F084AA2-EDF3-41B6-9BD5-4D1331E35CE7}" type="slidenum">
              <a:rPr lang="en-US" altLang="en-US">
                <a:latin typeface="Calibri" panose="020F0502020204030204" pitchFamily="34" charset="0"/>
              </a:rPr>
              <a:pPr fontAlgn="base">
                <a:spcBef>
                  <a:spcPct val="0"/>
                </a:spcBef>
                <a:spcAft>
                  <a:spcPct val="0"/>
                </a:spcAft>
              </a:pPr>
              <a:t>1</a:t>
            </a:fld>
            <a:endParaRPr lang="en-US" altLang="en-US">
              <a:latin typeface="Calibri" panose="020F0502020204030204" pitchFamily="34" charset="0"/>
            </a:endParaRPr>
          </a:p>
        </p:txBody>
      </p:sp>
    </p:spTree>
    <p:extLst>
      <p:ext uri="{BB962C8B-B14F-4D97-AF65-F5344CB8AC3E}">
        <p14:creationId xmlns:p14="http://schemas.microsoft.com/office/powerpoint/2010/main" val="3554512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Script</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Remember that screening does not require close or physical contact. For your safety, the World Health Organization recommends that during screening activities, you maintain a distance of at least 1 meter (about an arm’s length). If you cannot maintain this distance, you should </a:t>
            </a:r>
            <a:r>
              <a:rPr lang="en-US" altLang="fr-FR" sz="1200" dirty="0">
                <a:solidFill>
                  <a:srgbClr val="000000"/>
                </a:solidFill>
                <a:latin typeface="Calibri"/>
                <a:cs typeface="Calibri"/>
              </a:rPr>
              <a:t>wear personal protective equipment, also called PPE, including a medical mask, eye protection, gown, and one pair of gloves.</a:t>
            </a:r>
            <a:endParaRPr lang="en-US" altLang="fr-FR" sz="1200" dirty="0">
              <a:solidFill>
                <a:srgbClr val="000000"/>
              </a:solidFill>
              <a:cs typeface="Calibri" panose="020F0502020204030204" pitchFamily="34" charset="0"/>
            </a:endParaRPr>
          </a:p>
          <a:p>
            <a:endParaRPr lang="en-US" dirty="0"/>
          </a:p>
          <a:p>
            <a:r>
              <a:rPr lang="en-US" dirty="0"/>
              <a:t>For your protection, you also need to avoid direct face-to-face interaction to protect mucous membranes – eyes, nose, and mouth. Your facility may place plexiglass at the screening station between the screener and the person being screened. If that is not an option at your facility, angling chairs away from each other, as seen in this image, is a simple and effective way to achieve this.</a:t>
            </a:r>
          </a:p>
          <a:p>
            <a:endParaRPr lang="en-US" dirty="0"/>
          </a:p>
          <a:p>
            <a:r>
              <a:rPr lang="en-US" dirty="0"/>
              <a:t>As you screen patients, you should perform hand hygiene often. We will talk in more detail about hand hygiene in a future session.</a:t>
            </a:r>
          </a:p>
          <a:p>
            <a:endParaRPr lang="en-US" dirty="0"/>
          </a:p>
          <a:p>
            <a:endParaRPr lang="en-US" dirty="0"/>
          </a:p>
        </p:txBody>
      </p:sp>
      <p:sp>
        <p:nvSpPr>
          <p:cNvPr id="4" name="Slide Number Placeholder 3"/>
          <p:cNvSpPr>
            <a:spLocks noGrp="1"/>
          </p:cNvSpPr>
          <p:nvPr>
            <p:ph type="sldNum" sz="quarter" idx="5"/>
          </p:nvPr>
        </p:nvSpPr>
        <p:spPr/>
        <p:txBody>
          <a:bodyPr/>
          <a:lstStyle/>
          <a:p>
            <a:fld id="{299946A4-2624-4EBF-BB8E-AEEF0B413100}" type="slidenum">
              <a:rPr lang="en-US" smtClean="0"/>
              <a:t>10</a:t>
            </a:fld>
            <a:endParaRPr lang="en-US"/>
          </a:p>
        </p:txBody>
      </p:sp>
    </p:spTree>
    <p:extLst>
      <p:ext uri="{BB962C8B-B14F-4D97-AF65-F5344CB8AC3E}">
        <p14:creationId xmlns:p14="http://schemas.microsoft.com/office/powerpoint/2010/main" val="4222328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Script:</a:t>
            </a:r>
          </a:p>
          <a:p>
            <a:r>
              <a:rPr lang="en-US"/>
              <a:t>Generally, screening involves 2 parts: </a:t>
            </a:r>
          </a:p>
          <a:p>
            <a:r>
              <a:rPr lang="en-US"/>
              <a:t>A </a:t>
            </a:r>
            <a:r>
              <a:rPr lang="en-US" b="1"/>
              <a:t>temperature check</a:t>
            </a:r>
            <a:r>
              <a:rPr lang="en-US"/>
              <a:t>. </a:t>
            </a:r>
          </a:p>
          <a:p>
            <a:r>
              <a:rPr lang="en-US"/>
              <a:t>And a </a:t>
            </a:r>
            <a:r>
              <a:rPr lang="en-US" b="1"/>
              <a:t>questionnaire</a:t>
            </a:r>
            <a:r>
              <a:rPr lang="en-US"/>
              <a:t> about signs, symptoms, and risk factors in the past 21 days.</a:t>
            </a:r>
          </a:p>
          <a:p>
            <a:endParaRPr lang="en-US"/>
          </a:p>
        </p:txBody>
      </p:sp>
      <p:sp>
        <p:nvSpPr>
          <p:cNvPr id="4" name="Slide Number Placeholder 3"/>
          <p:cNvSpPr>
            <a:spLocks noGrp="1"/>
          </p:cNvSpPr>
          <p:nvPr>
            <p:ph type="sldNum" sz="quarter" idx="5"/>
          </p:nvPr>
        </p:nvSpPr>
        <p:spPr/>
        <p:txBody>
          <a:bodyPr/>
          <a:lstStyle/>
          <a:p>
            <a:fld id="{299946A4-2624-4EBF-BB8E-AEEF0B413100}" type="slidenum">
              <a:rPr lang="en-US" smtClean="0"/>
              <a:t>11</a:t>
            </a:fld>
            <a:endParaRPr lang="en-US"/>
          </a:p>
        </p:txBody>
      </p:sp>
    </p:spTree>
    <p:extLst>
      <p:ext uri="{BB962C8B-B14F-4D97-AF65-F5344CB8AC3E}">
        <p14:creationId xmlns:p14="http://schemas.microsoft.com/office/powerpoint/2010/main" val="1771025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Script:</a:t>
            </a:r>
          </a:p>
          <a:p>
            <a:pPr>
              <a:defRPr/>
            </a:pPr>
            <a:r>
              <a:rPr lang="en-US" dirty="0"/>
              <a:t>The screening process should look something like this. We will use Marburg as an example. </a:t>
            </a:r>
            <a:endParaRPr lang="en-US" dirty="0">
              <a:ea typeface="Calibri"/>
              <a:cs typeface="Calibri"/>
            </a:endParaRPr>
          </a:p>
          <a:p>
            <a:pPr marL="171450" indent="-171450">
              <a:buFont typeface="Arial" panose="020B0604020202020204" pitchFamily="34" charset="0"/>
              <a:buChar char="•"/>
              <a:defRPr/>
            </a:pPr>
            <a:r>
              <a:rPr lang="en-US" dirty="0"/>
              <a:t>Before beginning screening, you should explain what is happening to the person being screened. You can say something like: “To keep everyone safe, we are screening for Marburg. We will take your temperature and ask you a few questions.” </a:t>
            </a:r>
            <a:endParaRPr lang="en-US"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Then, you can proceed with the temperature check and questionnaire about symptoms and risk factors.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Based on the information gathered from the temperature check and questionnaire, you’ll need to take action. You may be able to let the person enter the facility or you may need to escort the person to an </a:t>
            </a:r>
            <a:r>
              <a:rPr lang="en-US" b="1" dirty="0"/>
              <a:t>isolation</a:t>
            </a:r>
            <a:r>
              <a:rPr lang="en-US" dirty="0"/>
              <a:t> </a:t>
            </a:r>
            <a:r>
              <a:rPr lang="en-US" b="1" dirty="0"/>
              <a:t>area</a:t>
            </a:r>
            <a:r>
              <a:rPr lang="en-US" dirty="0"/>
              <a:t> and </a:t>
            </a:r>
            <a:r>
              <a:rPr lang="en-US" b="1" dirty="0"/>
              <a:t>inform</a:t>
            </a:r>
            <a:r>
              <a:rPr lang="en-US" dirty="0"/>
              <a:t> someone specific in your facility about the potential Marburg case.</a:t>
            </a:r>
            <a:endParaRPr lang="en-US"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Now, let’s talk about the temperature check and the screening questionnaire in more detail.</a:t>
            </a:r>
          </a:p>
        </p:txBody>
      </p:sp>
      <p:sp>
        <p:nvSpPr>
          <p:cNvPr id="4" name="Slide Number Placeholder 3"/>
          <p:cNvSpPr>
            <a:spLocks noGrp="1"/>
          </p:cNvSpPr>
          <p:nvPr>
            <p:ph type="sldNum" sz="quarter" idx="5"/>
          </p:nvPr>
        </p:nvSpPr>
        <p:spPr/>
        <p:txBody>
          <a:bodyPr/>
          <a:lstStyle/>
          <a:p>
            <a:fld id="{299946A4-2624-4EBF-BB8E-AEEF0B413100}" type="slidenum">
              <a:rPr lang="en-US" smtClean="0"/>
              <a:t>12</a:t>
            </a:fld>
            <a:endParaRPr lang="en-US"/>
          </a:p>
        </p:txBody>
      </p:sp>
    </p:spTree>
    <p:extLst>
      <p:ext uri="{BB962C8B-B14F-4D97-AF65-F5344CB8AC3E}">
        <p14:creationId xmlns:p14="http://schemas.microsoft.com/office/powerpoint/2010/main" val="3718569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indent="0">
              <a:buFont typeface="Arial" panose="020B0604020202020204" pitchFamily="34" charset="0"/>
              <a:buNone/>
            </a:pPr>
            <a:r>
              <a:rPr lang="en-US" altLang="fr-FR" i="1" noProof="0">
                <a:latin typeface="Arial"/>
                <a:cs typeface="Arial"/>
              </a:rPr>
              <a:t>Script</a:t>
            </a:r>
            <a:r>
              <a:rPr lang="en-US" altLang="fr-FR" noProof="0">
                <a:latin typeface="Arial"/>
                <a:cs typeface="Arial"/>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For the temperature check, you should use a non-contact, infrared thermometer if possible. We will talk generally about how to use this type of thermometer for screening, but instructions for infrared thermometers may vary based on the type or brand you’re using. Always check the package insert or the instructions on the manufacturer’s website to know how to correctly use the device that your facility has.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Before taking someone’s temperature for screening, you should turn on the thermometer and let it warm-up for at least 15 minutes so that it acclimates to the temperature of the surrounding environment. You should confirm that the thermometer has the correct settings. For example, ensure that you have the measurement set to Celsius and that the device is set to “body” instead of “object.”</a:t>
            </a:r>
          </a:p>
          <a:p>
            <a:pPr marL="0" indent="0">
              <a:buFont typeface="Arial" panose="020B0604020202020204" pitchFamily="34" charset="0"/>
              <a:buNone/>
            </a:pPr>
            <a:endParaRPr lang="en-US" altLang="fr-FR" noProof="0">
              <a:latin typeface="Arial"/>
              <a:cs typeface="Arial"/>
            </a:endParaRPr>
          </a:p>
          <a:p>
            <a:pPr marL="0" lvl="0" indent="0" algn="l" rtl="0">
              <a:spcBef>
                <a:spcPts val="0"/>
              </a:spcBef>
              <a:spcAft>
                <a:spcPts val="0"/>
              </a:spcAft>
              <a:buNone/>
            </a:pPr>
            <a:endParaRPr/>
          </a:p>
        </p:txBody>
      </p:sp>
      <p:sp>
        <p:nvSpPr>
          <p:cNvPr id="181" name="Google Shape;181;p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ltLang="fr-FR" i="1" noProof="0">
                <a:latin typeface="Arial"/>
                <a:cs typeface="Arial"/>
              </a:rPr>
              <a:t>Script</a:t>
            </a:r>
            <a:r>
              <a:rPr lang="en-US" altLang="fr-FR" noProof="0">
                <a:latin typeface="Arial"/>
                <a:cs typeface="Arial"/>
              </a:rPr>
              <a:t>:</a:t>
            </a:r>
          </a:p>
          <a:p>
            <a:pPr marL="0" indent="0">
              <a:buFont typeface="Arial" panose="020B0604020202020204" pitchFamily="34" charset="0"/>
              <a:buNone/>
            </a:pPr>
            <a:r>
              <a:rPr lang="en-US" noProof="0">
                <a:latin typeface="Arial"/>
                <a:cs typeface="Arial"/>
              </a:rPr>
              <a:t>Once the thermometer is ready for use, you should stand beside the person whose temperature you’re going to take. You may need to ask them to push back their hair or head scarf, remove their hat or glasses, or wipe off perspiration because perspiration in pores can lead to a lower temperature reading.</a:t>
            </a:r>
          </a:p>
          <a:p>
            <a:pPr marL="0" indent="0">
              <a:buFont typeface="Arial" panose="020B0604020202020204" pitchFamily="34" charset="0"/>
              <a:buNone/>
            </a:pPr>
            <a:endParaRPr lang="en-US" noProof="0">
              <a:latin typeface="Arial"/>
              <a:cs typeface="Arial"/>
            </a:endParaRPr>
          </a:p>
          <a:p>
            <a:pPr marL="0" indent="0">
              <a:buFont typeface="Arial" panose="020B0604020202020204" pitchFamily="34" charset="0"/>
              <a:buNone/>
            </a:pPr>
            <a:r>
              <a:rPr lang="en-US" noProof="0">
                <a:latin typeface="Arial"/>
                <a:cs typeface="Arial"/>
              </a:rPr>
              <a:t>When taking the temperature, aim for the temple, above the end of the eyebrow, not the forehead. You should hold the thermometer 3-5 centimeters from the person’s temple and press the button. Notice that 3-5 centimeters is equivalent to about 3 fingers width as shown in the bottom image here. You don’t need to put three fingers up to measure. Instead, visualize this in your head. Remember that screening should not involve physical contact with the person being screened. </a:t>
            </a:r>
          </a:p>
          <a:p>
            <a:endParaRPr lang="en-US"/>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14</a:t>
            </a:fld>
            <a:endParaRPr lang="en-US"/>
          </a:p>
        </p:txBody>
      </p:sp>
    </p:spTree>
    <p:extLst>
      <p:ext uri="{BB962C8B-B14F-4D97-AF65-F5344CB8AC3E}">
        <p14:creationId xmlns:p14="http://schemas.microsoft.com/office/powerpoint/2010/main" val="1555197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indent="0">
              <a:buFont typeface="Arial" panose="020B0604020202020204" pitchFamily="34" charset="0"/>
              <a:buNone/>
            </a:pPr>
            <a:r>
              <a:rPr lang="en-US" altLang="fr-FR" i="1" noProof="0" dirty="0">
                <a:latin typeface="Arial"/>
                <a:cs typeface="Arial"/>
              </a:rPr>
              <a:t>Script</a:t>
            </a:r>
            <a:r>
              <a:rPr lang="en-US" altLang="fr-FR" noProof="0" dirty="0">
                <a:latin typeface="Arial"/>
                <a:cs typeface="Arial"/>
              </a:rPr>
              <a:t>:</a:t>
            </a:r>
          </a:p>
          <a:p>
            <a:r>
              <a:rPr lang="en-US" altLang="fr-FR" noProof="0" dirty="0">
                <a:latin typeface="Arial"/>
                <a:cs typeface="Arial"/>
              </a:rPr>
              <a:t>As you screen patients, you also want to make sure that you’re using temperature ranges as outlined in your country’s </a:t>
            </a:r>
            <a:r>
              <a:rPr lang="en-US" altLang="fr-FR" b="1" noProof="0" dirty="0">
                <a:latin typeface="Arial"/>
                <a:cs typeface="Arial"/>
              </a:rPr>
              <a:t>case definitions for </a:t>
            </a:r>
            <a:r>
              <a:rPr lang="en-US" altLang="fr-FR" b="1" dirty="0">
                <a:latin typeface="Arial"/>
                <a:cs typeface="Arial"/>
              </a:rPr>
              <a:t>that specific viral disease. </a:t>
            </a:r>
            <a:r>
              <a:rPr lang="en-US" altLang="fr-FR" dirty="0">
                <a:latin typeface="Arial"/>
                <a:cs typeface="Arial"/>
              </a:rPr>
              <a:t>Fever is a hallmark symptom of many diseases, including Ebola and Marburg. Given</a:t>
            </a:r>
            <a:r>
              <a:rPr lang="en-US" altLang="fr-FR" noProof="0" dirty="0">
                <a:latin typeface="Arial"/>
                <a:cs typeface="Arial"/>
              </a:rPr>
              <a:t> the range on this slide, if a person has a temperature of 38 degrees Celsius or above, they are considered to have a fever. If the temperature is less than 35 degrees Celsius, you need to check that your thermometer has the correct settings and take the temperature again.</a:t>
            </a:r>
          </a:p>
          <a:p>
            <a:pPr marL="0" indent="0">
              <a:buFont typeface="Arial" panose="020B0604020202020204" pitchFamily="34" charset="0"/>
              <a:buNone/>
            </a:pPr>
            <a:endParaRPr lang="en-US" altLang="fr-FR" noProof="0" dirty="0">
              <a:latin typeface="Arial"/>
              <a:cs typeface="Arial"/>
            </a:endParaRPr>
          </a:p>
          <a:p>
            <a:pPr marL="0" indent="0">
              <a:buFont typeface="Arial" panose="020B0604020202020204" pitchFamily="34" charset="0"/>
              <a:buNone/>
            </a:pPr>
            <a:r>
              <a:rPr lang="en-US" altLang="fr-FR" noProof="0" dirty="0">
                <a:latin typeface="Arial"/>
                <a:cs typeface="Arial"/>
              </a:rPr>
              <a:t>If you’re working at the screening station, as you take each person’s temperature, you should record the temperature on a screening register. You should then continue the evaluation of exposures and symptoms as indicated on the screening algorithm, which we’ll see on the next slide.</a:t>
            </a:r>
            <a:endParaRPr lang="en-US" altLang="fr-FR" noProof="0" dirty="0">
              <a:latin typeface="Arial" pitchFamily="34" charset="0"/>
              <a:cs typeface="Arial" pitchFamily="34" charset="0"/>
            </a:endParaRPr>
          </a:p>
          <a:p>
            <a:pPr marL="0" lvl="0" indent="0" algn="l" rtl="0">
              <a:spcBef>
                <a:spcPts val="0"/>
              </a:spcBef>
              <a:spcAft>
                <a:spcPts val="0"/>
              </a:spcAft>
              <a:buNone/>
            </a:pPr>
            <a:endParaRPr dirty="0"/>
          </a:p>
        </p:txBody>
      </p:sp>
      <p:sp>
        <p:nvSpPr>
          <p:cNvPr id="213" name="Google Shape;213;p1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i="1" dirty="0"/>
              <a:t>Script:</a:t>
            </a:r>
          </a:p>
          <a:p>
            <a:pPr marL="0" indent="0">
              <a:buFont typeface="Arial" panose="020B0604020202020204" pitchFamily="34" charset="0"/>
              <a:buNone/>
            </a:pPr>
            <a:r>
              <a:rPr lang="en-US" dirty="0"/>
              <a:t>To</a:t>
            </a:r>
            <a:r>
              <a:rPr lang="en-US" baseline="0" dirty="0"/>
              <a:t> help you screen patients and appropriately place them within the facility, a job aid or algorithm such as this can be kept at the screening area for reference</a:t>
            </a:r>
            <a:r>
              <a:rPr lang="en-US" baseline="0" dirty="0">
                <a:cs typeface="Calibri"/>
              </a:rPr>
              <a:t>. This is an example [from April 2023] of a Marburg screening algorithm from Equatorial Guinea. The algorithm you work with may look slightly different, but generally, this is what you can expect to see.</a:t>
            </a:r>
          </a:p>
          <a:p>
            <a:pPr marL="0" indent="0">
              <a:buFont typeface="Arial" panose="020B0604020202020204" pitchFamily="34" charset="0"/>
              <a:buNone/>
            </a:pPr>
            <a:endParaRPr lang="en-US" baseline="0" dirty="0">
              <a:cs typeface="Calibri"/>
            </a:endParaRPr>
          </a:p>
          <a:p>
            <a:pPr marL="0" indent="0">
              <a:buFont typeface="Arial" panose="020B0604020202020204" pitchFamily="34" charset="0"/>
              <a:buNone/>
            </a:pPr>
            <a:r>
              <a:rPr lang="en-US" baseline="0" dirty="0">
                <a:cs typeface="Calibri"/>
              </a:rPr>
              <a:t>The algorithm starts in the top, left box that says Fever. You can see here that after checking the person’s temperature, if a person has no fever, you would ask if they have experienced any unexplained bleeding. If they answer no, they are free to enter the healthcare facility. If they answer yes, they would be considered a suspect case and would need to enter an isolation area.</a:t>
            </a:r>
          </a:p>
          <a:p>
            <a:pPr marL="0" indent="0">
              <a:buFont typeface="Arial" panose="020B0604020202020204" pitchFamily="34" charset="0"/>
              <a:buNone/>
            </a:pPr>
            <a:endParaRPr lang="en-US" baseline="0" dirty="0">
              <a:cs typeface="Calibri"/>
            </a:endParaRPr>
          </a:p>
          <a:p>
            <a:r>
              <a:rPr lang="en-US" baseline="0" dirty="0">
                <a:cs typeface="Calibri"/>
              </a:rPr>
              <a:t>If a person has a fever, the next step is to ask about symptoms and risk factors. The listed options in the signs and symptoms box are typical signs and symptoms that may be experienced by someone with </a:t>
            </a:r>
            <a:r>
              <a:rPr lang="en-US" b="0" baseline="0" dirty="0">
                <a:cs typeface="Calibri"/>
              </a:rPr>
              <a:t>Marburg</a:t>
            </a:r>
            <a:r>
              <a:rPr lang="en-US" baseline="0" dirty="0">
                <a:cs typeface="Calibri"/>
              </a:rPr>
              <a:t>. If the person answers that, yes, they have had at least 3 of those symptoms, they would be considered a suspect case and would need to enter an isolation area.</a:t>
            </a:r>
            <a:endParaRPr lang="en-US" baseline="0" dirty="0">
              <a:ea typeface="Calibri"/>
              <a:cs typeface="Calibri"/>
            </a:endParaRPr>
          </a:p>
          <a:p>
            <a:pPr marL="0" indent="0">
              <a:buFont typeface="Arial" panose="020B0604020202020204" pitchFamily="34" charset="0"/>
              <a:buNone/>
            </a:pPr>
            <a:endParaRPr lang="en-US" baseline="0" dirty="0">
              <a:cs typeface="Calibri"/>
            </a:endParaRPr>
          </a:p>
          <a:p>
            <a:pPr marL="0" indent="0">
              <a:buFont typeface="Arial" panose="020B0604020202020204" pitchFamily="34" charset="0"/>
              <a:buNone/>
            </a:pPr>
            <a:r>
              <a:rPr lang="en-US" baseline="0" dirty="0">
                <a:cs typeface="Calibri"/>
              </a:rPr>
              <a:t>If the person answers “no” to having had signs or symptoms, the next </a:t>
            </a:r>
            <a:r>
              <a:rPr lang="en-US" b="0" baseline="0" dirty="0">
                <a:cs typeface="Calibri"/>
              </a:rPr>
              <a:t>question would be to ask if the person has traveled to an area where there are confirmed Marburg cases or if they have had contact with someone suspected of having Marburg. If they answer yes, they should enter the isolation area. If they answer no, they should be allowed to enter the healthcare facility.</a:t>
            </a:r>
          </a:p>
          <a:p>
            <a:pPr marL="0" indent="0">
              <a:buFont typeface="Arial" panose="020B0604020202020204" pitchFamily="34" charset="0"/>
              <a:buNone/>
            </a:pPr>
            <a:endParaRPr lang="en-US" baseline="0" dirty="0">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cs typeface="Calibri"/>
              </a:rPr>
              <a:t>Notice that screening is a complex process and is more than just taking someone’s temperature</a:t>
            </a:r>
            <a:r>
              <a:rPr lang="en-US" dirty="0">
                <a:cs typeface="Calibri"/>
              </a:rPr>
              <a:t>. Patien</a:t>
            </a:r>
            <a:r>
              <a:rPr lang="en-US" b="0" dirty="0">
                <a:cs typeface="Calibri"/>
              </a:rPr>
              <a:t>ts can have Ebola or Marburg but not have a fever. It’s important to ask about other symptoms and about risk during screening.</a:t>
            </a:r>
            <a:r>
              <a:rPr lang="en-US" b="0" baseline="0" dirty="0">
                <a:cs typeface="Calibri"/>
              </a:rPr>
              <a:t> If you will be screening patients, you’ll need to understand the screening algorithm well and know who to contact if you come across people meeting these risks.</a:t>
            </a:r>
          </a:p>
          <a:p>
            <a:pPr marL="0" indent="0">
              <a:buFont typeface="Arial" panose="020B0604020202020204" pitchFamily="34" charset="0"/>
              <a:buNone/>
            </a:pPr>
            <a:endParaRPr lang="en-US" baseline="0" dirty="0"/>
          </a:p>
          <a:p>
            <a:pPr marL="0" indent="0">
              <a:buFont typeface="Arial" panose="020B0604020202020204" pitchFamily="34" charset="0"/>
              <a:buNone/>
            </a:pPr>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16</a:t>
            </a:fld>
            <a:endParaRPr lang="en-US"/>
          </a:p>
        </p:txBody>
      </p:sp>
    </p:spTree>
    <p:extLst>
      <p:ext uri="{BB962C8B-B14F-4D97-AF65-F5344CB8AC3E}">
        <p14:creationId xmlns:p14="http://schemas.microsoft.com/office/powerpoint/2010/main" val="32490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Script:</a:t>
            </a:r>
          </a:p>
          <a:p>
            <a:r>
              <a:rPr lang="en-US"/>
              <a:t>To accomplish all that we’ve talked about at screening stations, these stations should have several pieces of equipment or supplies including:</a:t>
            </a:r>
          </a:p>
          <a:p>
            <a:pPr marL="171450" indent="-171450">
              <a:buFontTx/>
              <a:buChar char="-"/>
            </a:pPr>
            <a:r>
              <a:rPr lang="en-US"/>
              <a:t>A job aid or screening algorithm showing what the case definition is, so you know you’re identifying cases appropriately</a:t>
            </a:r>
          </a:p>
          <a:p>
            <a:pPr marL="171450" indent="-171450">
              <a:buFontTx/>
              <a:buChar char="-"/>
            </a:pPr>
            <a:r>
              <a:rPr lang="en-US"/>
              <a:t>A patient register to log anyone entering the healthcare facility</a:t>
            </a:r>
          </a:p>
          <a:p>
            <a:pPr marL="171450" indent="-171450">
              <a:buFontTx/>
              <a:buChar char="-"/>
            </a:pPr>
            <a:r>
              <a:rPr lang="en-US"/>
              <a:t>An infrared, non-contact thermometer </a:t>
            </a:r>
          </a:p>
          <a:p>
            <a:pPr marL="171450" indent="-171450">
              <a:buFontTx/>
              <a:buChar char="-"/>
            </a:pPr>
            <a:r>
              <a:rPr lang="en-US"/>
              <a:t>And either batteries or a back-up thermometer in case one of the thermometers stops working.</a:t>
            </a:r>
          </a:p>
          <a:p>
            <a:pPr marL="0" indent="0">
              <a:buFontTx/>
              <a:buNone/>
            </a:pPr>
            <a:endParaRPr lang="en-US"/>
          </a:p>
          <a:p>
            <a:pPr marL="0" indent="0">
              <a:buFontTx/>
              <a:buNone/>
            </a:pPr>
            <a:r>
              <a:rPr lang="en-US"/>
              <a:t>When distance cannot be maintained, the screener will need to wear PPE as mentioned on the Screening Safety slide, so PPE should also be available where necessary.</a:t>
            </a:r>
          </a:p>
          <a:p>
            <a:pPr marL="0" indent="0">
              <a:buFontTx/>
              <a:buNone/>
            </a:pPr>
            <a:endParaRPr lang="en-US"/>
          </a:p>
          <a:p>
            <a:pPr marL="0" indent="0">
              <a:buFontTx/>
              <a:buNone/>
            </a:pPr>
            <a:r>
              <a:rPr lang="en-US"/>
              <a:t>Before beginning a shift in which you’ll be screening, check that these supplies are at your screening station.</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17</a:t>
            </a:fld>
            <a:endParaRPr lang="en-US"/>
          </a:p>
        </p:txBody>
      </p:sp>
    </p:spTree>
    <p:extLst>
      <p:ext uri="{BB962C8B-B14F-4D97-AF65-F5344CB8AC3E}">
        <p14:creationId xmlns:p14="http://schemas.microsoft.com/office/powerpoint/2010/main" val="1929904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i="1" dirty="0"/>
              <a:t>Apply</a:t>
            </a:r>
            <a:r>
              <a:rPr lang="en-US" dirty="0"/>
              <a:t>. </a:t>
            </a:r>
            <a:r>
              <a:rPr lang="en-US" i="1" dirty="0"/>
              <a:t>Ask learners to apply the information they’ve just heard to check their understanding.</a:t>
            </a:r>
          </a:p>
          <a:p>
            <a:endParaRPr lang="en-US" dirty="0"/>
          </a:p>
          <a:p>
            <a:r>
              <a:rPr lang="en-US" b="1" i="1" dirty="0"/>
              <a:t>Script</a:t>
            </a:r>
            <a:r>
              <a:rPr lang="en-US" dirty="0"/>
              <a:t>:</a:t>
            </a:r>
          </a:p>
          <a:p>
            <a:r>
              <a:rPr lang="en-US" dirty="0"/>
              <a:t>Imagine you see your co-worker screening someone entering your facility like this. What suggestions would you give them to help them screen more safely? [</a:t>
            </a:r>
            <a:r>
              <a:rPr lang="en-US" i="1" dirty="0"/>
              <a:t>Give participants 2-3 minutes to write down their ideas, discuss in small groups, or discuss as a whole group</a:t>
            </a:r>
            <a:r>
              <a:rPr lang="en-US" dirty="0"/>
              <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0798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indent="0">
              <a:buFont typeface="Arial" panose="020B0604020202020204" pitchFamily="34" charset="0"/>
              <a:buNone/>
            </a:pPr>
            <a:r>
              <a:rPr lang="en-US" i="1" baseline="0" dirty="0">
                <a:cs typeface="Calibri"/>
              </a:rPr>
              <a:t>[Based on the discussion on the previous slide, add any of the below information that has not yet been discussed.]</a:t>
            </a:r>
          </a:p>
          <a:p>
            <a:pPr marL="0" indent="0">
              <a:buFont typeface="Arial" panose="020B0604020202020204" pitchFamily="34" charset="0"/>
              <a:buNone/>
            </a:pPr>
            <a:endParaRPr lang="en-US" i="1" baseline="0" dirty="0">
              <a:cs typeface="Calibri"/>
            </a:endParaRPr>
          </a:p>
          <a:p>
            <a:pPr marL="0" indent="0">
              <a:buFont typeface="Arial" panose="020B0604020202020204" pitchFamily="34" charset="0"/>
              <a:buNone/>
            </a:pPr>
            <a:r>
              <a:rPr lang="en-US" i="1" baseline="0" dirty="0">
                <a:cs typeface="Calibri"/>
              </a:rPr>
              <a:t>Script</a:t>
            </a:r>
            <a:r>
              <a:rPr lang="en-US" baseline="0" dirty="0">
                <a:cs typeface="Calibri"/>
              </a:rPr>
              <a:t>:</a:t>
            </a:r>
          </a:p>
          <a:p>
            <a:pPr marL="0" indent="0">
              <a:buFont typeface="Arial" panose="020B0604020202020204" pitchFamily="34" charset="0"/>
              <a:buNone/>
            </a:pPr>
            <a:r>
              <a:rPr lang="en-US" baseline="0" dirty="0">
                <a:cs typeface="Calibri"/>
              </a:rPr>
              <a:t>Let’s talk first about what this screener is doing well:</a:t>
            </a:r>
          </a:p>
          <a:p>
            <a:pPr marL="171450" indent="-171450">
              <a:buFont typeface="Arial,Sans-Serif" panose="020B0604020202020204" pitchFamily="34" charset="0"/>
              <a:buChar char="•"/>
            </a:pPr>
            <a:r>
              <a:rPr lang="en-US" dirty="0"/>
              <a:t>First, there </a:t>
            </a:r>
            <a:r>
              <a:rPr lang="en-US" baseline="0" dirty="0"/>
              <a:t>is a </a:t>
            </a:r>
            <a:r>
              <a:rPr lang="en-US" dirty="0"/>
              <a:t>physical barrier – the desk - between the screener and the patient. This physical barrier helps to remind </a:t>
            </a:r>
            <a:r>
              <a:rPr lang="en-US" baseline="0" dirty="0"/>
              <a:t>healthcare workers to maintain distance </a:t>
            </a:r>
            <a:r>
              <a:rPr lang="en-US" dirty="0"/>
              <a:t>and</a:t>
            </a:r>
            <a:r>
              <a:rPr lang="en-US" baseline="0" dirty="0"/>
              <a:t> </a:t>
            </a:r>
            <a:r>
              <a:rPr lang="en-US" dirty="0"/>
              <a:t>avoid direct contact.</a:t>
            </a:r>
          </a:p>
          <a:p>
            <a:pPr marL="171450" indent="-171450">
              <a:buFont typeface="Arial,Sans-Serif" panose="020B0604020202020204" pitchFamily="34" charset="0"/>
              <a:buChar char="•"/>
            </a:pPr>
            <a:r>
              <a:rPr lang="en-US" dirty="0"/>
              <a:t>The use of plastic chairs is a good thing since they are nonporous and can be easily cleaned and disinfected.</a:t>
            </a:r>
          </a:p>
          <a:p>
            <a:pPr marL="0" indent="0">
              <a:buFont typeface="Arial,Sans-Serif" panose="020B0604020202020204" pitchFamily="34" charset="0"/>
              <a:buNone/>
            </a:pPr>
            <a:endParaRPr lang="en-US" dirty="0"/>
          </a:p>
          <a:p>
            <a:pPr marL="0" indent="0">
              <a:buFont typeface="Arial"/>
              <a:buNone/>
            </a:pPr>
            <a:endParaRPr lang="en-US" dirty="0"/>
          </a:p>
          <a:p>
            <a:pPr marL="0" indent="0">
              <a:buFont typeface="Arial"/>
              <a:buNone/>
            </a:pPr>
            <a:r>
              <a:rPr lang="en-US" dirty="0"/>
              <a:t>Several things could be improved here, though, to help protect the screener during the process:</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a:t>The screener should have at least one meter of distance (or one arm’s length) between themselves and the person being screened, and they should not be standing face to face with the person being screened. If there is no plexiglass divider to protect them, they should sit or stand at an angle as seen in the images here.</a:t>
            </a:r>
          </a:p>
          <a:p>
            <a:pPr marL="171450" indent="-171450">
              <a:buFont typeface="Arial"/>
              <a:buChar char="•"/>
            </a:pPr>
            <a:r>
              <a:rPr lang="en-US" sz="1800" dirty="0">
                <a:solidFill>
                  <a:srgbClr val="FF0000"/>
                </a:solidFill>
                <a:effectLst/>
                <a:latin typeface="Calibri" panose="020F0502020204030204" pitchFamily="34" charset="0"/>
                <a:ea typeface="Calibri" panose="020F0502020204030204" pitchFamily="34" charset="0"/>
              </a:rPr>
              <a:t>Looking at the PPE, the screener is wearing a cap, gown, and fitted mask. Since distance </a:t>
            </a:r>
            <a:r>
              <a:rPr lang="en-US" sz="1800" dirty="0">
                <a:effectLst/>
                <a:latin typeface="Calibri" panose="020F0502020204030204" pitchFamily="34" charset="0"/>
                <a:ea typeface="Calibri" panose="020F0502020204030204" pitchFamily="34" charset="0"/>
              </a:rPr>
              <a:t>of at least 1 meter (about arm's length) </a:t>
            </a:r>
            <a:r>
              <a:rPr lang="en-US" sz="1800" dirty="0">
                <a:solidFill>
                  <a:srgbClr val="FF0000"/>
                </a:solidFill>
                <a:effectLst/>
                <a:latin typeface="Calibri" panose="020F0502020204030204" pitchFamily="34" charset="0"/>
                <a:ea typeface="Calibri" panose="020F0502020204030204" pitchFamily="34" charset="0"/>
              </a:rPr>
              <a:t>is possible along with a no-touch approach</a:t>
            </a:r>
            <a:r>
              <a:rPr lang="en-US" sz="1800" dirty="0">
                <a:effectLst/>
                <a:latin typeface="Calibri" panose="020F0502020204030204" pitchFamily="34" charset="0"/>
                <a:ea typeface="Calibri" panose="020F0502020204030204" pitchFamily="34" charset="0"/>
              </a:rPr>
              <a:t>, PPE is not required </a:t>
            </a:r>
            <a:r>
              <a:rPr lang="en-US" sz="1800" dirty="0">
                <a:solidFill>
                  <a:srgbClr val="FF0000"/>
                </a:solidFill>
                <a:effectLst/>
                <a:latin typeface="Calibri" panose="020F0502020204030204" pitchFamily="34" charset="0"/>
                <a:ea typeface="Calibri" panose="020F0502020204030204" pitchFamily="34" charset="0"/>
              </a:rPr>
              <a:t>in this example</a:t>
            </a:r>
            <a:r>
              <a:rPr lang="en-US" sz="1800" dirty="0">
                <a:effectLst/>
                <a:latin typeface="Calibri" panose="020F0502020204030204" pitchFamily="34" charset="0"/>
                <a:ea typeface="Calibri" panose="020F0502020204030204" pitchFamily="34" charset="0"/>
              </a:rPr>
              <a:t>. If distance cannot be maintained, the screener needs to wear a medical mask, eye protection, gown, and one pair of gloves. In </a:t>
            </a:r>
            <a:r>
              <a:rPr lang="en-US" sz="1800" dirty="0">
                <a:solidFill>
                  <a:srgbClr val="FF0000"/>
                </a:solidFill>
                <a:effectLst/>
                <a:latin typeface="Calibri" panose="020F0502020204030204" pitchFamily="34" charset="0"/>
                <a:ea typeface="Calibri" panose="020F0502020204030204" pitchFamily="34" charset="0"/>
              </a:rPr>
              <a:t>this example picture, </a:t>
            </a:r>
            <a:r>
              <a:rPr lang="en-US" sz="1800" dirty="0">
                <a:effectLst/>
                <a:latin typeface="Calibri" panose="020F0502020204030204" pitchFamily="34" charset="0"/>
                <a:ea typeface="Calibri" panose="020F0502020204030204" pitchFamily="34" charset="0"/>
              </a:rPr>
              <a:t>if the mask and gown are needed, gloves and eye protection would be needed, too. </a:t>
            </a:r>
            <a:r>
              <a:rPr lang="en-US" sz="1800" dirty="0">
                <a:solidFill>
                  <a:srgbClr val="FF0000"/>
                </a:solidFill>
                <a:effectLst/>
                <a:latin typeface="Calibri" panose="020F0502020204030204" pitchFamily="34" charset="0"/>
                <a:ea typeface="Calibri" panose="020F0502020204030204" pitchFamily="34" charset="0"/>
              </a:rPr>
              <a:t>The cap or other head covering is not needed for screening.</a:t>
            </a:r>
          </a:p>
          <a:p>
            <a:pPr marL="171450" indent="-171450">
              <a:buFont typeface="Arial"/>
              <a:buChar char="•"/>
            </a:pPr>
            <a:r>
              <a:rPr lang="en-US" dirty="0"/>
              <a:t>The infrared-thermometer is also not being used properly. It depends on manufacturer’s instructions, but generally, the thermometer should be 3-5cm from the person’s forehead or temple. This person has the thermometer too far away from the forehead or temple of the person being screened.</a:t>
            </a:r>
            <a:endParaRPr lang="en-US" baseline="0"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9836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0" y="541338"/>
            <a:ext cx="4800600" cy="2700337"/>
          </a:xfrm>
        </p:spPr>
      </p:sp>
      <p:sp>
        <p:nvSpPr>
          <p:cNvPr id="3" name="Notes Placeholder 2"/>
          <p:cNvSpPr>
            <a:spLocks noGrp="1"/>
          </p:cNvSpPr>
          <p:nvPr>
            <p:ph type="body" idx="1"/>
          </p:nvPr>
        </p:nvSpPr>
        <p:spPr/>
        <p:txBody>
          <a:bodyPr/>
          <a:lstStyle/>
          <a:p>
            <a:pPr lvl="0"/>
            <a:r>
              <a:rPr lang="en-US" i="1" dirty="0"/>
              <a:t>Script</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have three learning objectives for today’s session.</a:t>
            </a:r>
            <a:r>
              <a:rPr lang="en-US" baseline="0" dirty="0"/>
              <a:t> By the end of our time together today, you should be able to </a:t>
            </a:r>
            <a:r>
              <a:rPr lang="en-US" sz="1200" baseline="0" dirty="0">
                <a:solidFill>
                  <a:srgbClr val="000000"/>
                </a:solidFill>
                <a:latin typeface="Calibri"/>
                <a:cs typeface="Calibri"/>
              </a:rPr>
              <a:t>n</a:t>
            </a:r>
            <a:r>
              <a:rPr lang="en-US" sz="1200" dirty="0">
                <a:solidFill>
                  <a:srgbClr val="000000"/>
                </a:solidFill>
                <a:latin typeface="Calibri"/>
                <a:cs typeface="Calibri"/>
              </a:rPr>
              <a:t>ame the 3 key strategies to prevent introduction of Ebola or Marburg into health facilities, </a:t>
            </a:r>
            <a:r>
              <a:rPr lang="en-US" baseline="0" dirty="0"/>
              <a:t>explain why screening for Ebola and Marburg is important, and describe best practices for the screening process.</a:t>
            </a:r>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t>Reflection</a:t>
            </a:r>
            <a:r>
              <a:rPr lang="en-US" i="1" dirty="0"/>
              <a:t>: </a:t>
            </a:r>
          </a:p>
          <a:p>
            <a:pPr marL="171450" indent="-171450">
              <a:buFont typeface="Arial" panose="020B0604020202020204" pitchFamily="34" charset="0"/>
              <a:buChar char="•"/>
            </a:pPr>
            <a:r>
              <a:rPr lang="en-US" i="1" dirty="0"/>
              <a:t>Encourages participants to apply, analyze, and/or evaluate what they have learned, which helps them to deepen their understanding of the topic </a:t>
            </a:r>
          </a:p>
          <a:p>
            <a:pPr marL="171450" indent="-171450">
              <a:buFont typeface="Arial" panose="020B0604020202020204" pitchFamily="34" charset="0"/>
              <a:buChar char="•"/>
            </a:pPr>
            <a:r>
              <a:rPr lang="en-US" i="1" dirty="0"/>
              <a:t>Allows participants to think about how they’re new learning applies to their previous knowledge or experiences, which helps them better understand and remember the ideas taught</a:t>
            </a:r>
          </a:p>
          <a:p>
            <a:pPr marL="171450" indent="-171450">
              <a:buFont typeface="Arial" panose="020B0604020202020204" pitchFamily="34" charset="0"/>
              <a:buChar char="•"/>
            </a:pPr>
            <a:r>
              <a:rPr lang="en-US" i="1" dirty="0"/>
              <a:t>Allows you to check participants’ comprehension of what has been discussed to see if any topics need to be reviewed</a:t>
            </a:r>
          </a:p>
          <a:p>
            <a:endParaRPr lang="en-US" i="1" dirty="0"/>
          </a:p>
          <a:p>
            <a:r>
              <a:rPr lang="en-US" b="0" i="1" dirty="0"/>
              <a:t>Script</a:t>
            </a:r>
            <a:r>
              <a:rPr lang="en-US" i="1" dirty="0"/>
              <a:t>:</a:t>
            </a:r>
          </a:p>
          <a:p>
            <a:r>
              <a:rPr lang="en-US" dirty="0"/>
              <a:t>Now that you’re familiar with why we need to identify suspected patients, isolate them, and inform the proper contacts and you know the basics of how to do this, let’s think about how this might work in your facility.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you’ve ever needed to screen people entering your facility, how is the process of screening for Ebola or Marburg similar to or different from screening processes you have followed in the past?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[Give participants 2-3 minutes to discuss in small groups or as a large group.]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dirty="0"/>
              <a:t>What challenges have you encountered in the past with screening? If you haven’t participated in screening before, what challenges do you imagine you might encounter?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[If feasible, list challenges as participants mention them on a large piece of paper, a white board, etc. Then, ask the group to offer suggestions for ways they might overcome those challenges. Answers will vary. You may also offer suggestions as you see fit. Recommended time for this discussion is 7-10 minutes. You may choose to keep this conversation shorter due to time constraints or to extend it if time allows.]</a:t>
            </a:r>
          </a:p>
          <a:p>
            <a:endParaRPr lang="en-US" dirty="0"/>
          </a:p>
          <a:p>
            <a:endParaRPr lang="en-US" dirty="0"/>
          </a:p>
        </p:txBody>
      </p:sp>
      <p:sp>
        <p:nvSpPr>
          <p:cNvPr id="4" name="Slide Number Placeholder 3"/>
          <p:cNvSpPr>
            <a:spLocks noGrp="1"/>
          </p:cNvSpPr>
          <p:nvPr>
            <p:ph type="sldNum" sz="quarter" idx="5"/>
          </p:nvPr>
        </p:nvSpPr>
        <p:spPr/>
        <p:txBody>
          <a:bodyPr/>
          <a:lstStyle/>
          <a:p>
            <a:fld id="{299946A4-2624-4EBF-BB8E-AEEF0B413100}" type="slidenum">
              <a:rPr lang="en-US" smtClean="0"/>
              <a:t>20</a:t>
            </a:fld>
            <a:endParaRPr lang="en-US"/>
          </a:p>
        </p:txBody>
      </p:sp>
    </p:spTree>
    <p:extLst>
      <p:ext uri="{BB962C8B-B14F-4D97-AF65-F5344CB8AC3E}">
        <p14:creationId xmlns:p14="http://schemas.microsoft.com/office/powerpoint/2010/main" val="103420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Script</a:t>
            </a:r>
            <a:r>
              <a:rPr lang="en-US" dirty="0"/>
              <a:t>:</a:t>
            </a:r>
          </a:p>
          <a:p>
            <a:r>
              <a:rPr lang="en-US" dirty="0"/>
              <a:t>As we close, I want to remind you that this process of identifying, isolating, and informing is the most important thing we can do at our healthcare facilities to protect ourselves, our patients, and our families and communities. During an Ebola or Marburg outbreak, screening patients to identify those who might be ill, isolating patients with suspected Ebola or Marburg, and informing the proper authorities is crucial to keep Ebola or Marburg out of your healthcare facility and to keep you and others safe.</a:t>
            </a: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299946A4-2624-4EBF-BB8E-AEEF0B413100}" type="slidenum">
              <a:rPr lang="en-US" smtClean="0"/>
              <a:t>21</a:t>
            </a:fld>
            <a:endParaRPr lang="en-US"/>
          </a:p>
        </p:txBody>
      </p:sp>
    </p:spTree>
    <p:extLst>
      <p:ext uri="{BB962C8B-B14F-4D97-AF65-F5344CB8AC3E}">
        <p14:creationId xmlns:p14="http://schemas.microsoft.com/office/powerpoint/2010/main" val="1678903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Activating</a:t>
            </a:r>
            <a:r>
              <a:rPr lang="en-US" b="1" i="1" baseline="0" dirty="0"/>
              <a:t> background knowledge:</a:t>
            </a:r>
            <a:endParaRPr 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baseline="0" dirty="0"/>
              <a:t>A key benefit of working with adult learners is that they likely already have some knowledge or experience related to the topic you are teaching. Activating background knowledge helps participants connect new learning to what they already know and may help them understand and remember new information better. It also helps you, the instructor, to identify gaps in knowledge where you may need to spend extra time or add emphasis while teaching. Use this slide as an opportunity to let participants share what they already know.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b="1" i="1" baseline="0" dirty="0"/>
              <a:t>Script</a:t>
            </a:r>
            <a:r>
              <a:rPr lang="en-US" i="1" baseline="0" dirty="0"/>
              <a:t>:</a:t>
            </a:r>
          </a:p>
          <a:p>
            <a:r>
              <a:rPr lang="en-US" baseline="0" dirty="0"/>
              <a:t>Let’s start with a question. Why is it important to identify people who might have Ebola or Marburg before they enter your healthcare facility?</a:t>
            </a:r>
          </a:p>
          <a:p>
            <a:r>
              <a:rPr lang="en-US" i="1" baseline="0" dirty="0"/>
              <a:t>[Allow participants 2 minutes to discuss as a large group or in small groups. If it doesn’t come up in discussion, add the following.]</a:t>
            </a:r>
          </a:p>
          <a:p>
            <a:r>
              <a:rPr lang="en-US" dirty="0"/>
              <a:t>If a person with undiagnosed Ebola or Marburg were to be allowed into a healthcare facility, they could spread it to patients nearby and to the staff that cares for them. Early identification and separation of patients with suspected Ebola or Marburg prevents bringing unrecognized Ebola or Marburg into healthcare setting, which protects you and your patients. By keeping yourself healthy, you also avoid spreading illness to your family and friends. So, </a:t>
            </a:r>
            <a:r>
              <a:rPr lang="en-US" b="1" dirty="0"/>
              <a:t>keeping patients with suspected Ebola or Marburg separate in a healthcare facility protects you, your patients, and your community</a:t>
            </a:r>
            <a:r>
              <a:rPr lang="en-US" dirty="0"/>
              <a:t>.</a:t>
            </a:r>
          </a:p>
          <a:p>
            <a:endParaRPr lang="en-US" dirty="0"/>
          </a:p>
        </p:txBody>
      </p:sp>
      <p:sp>
        <p:nvSpPr>
          <p:cNvPr id="4" name="Slide Number Placeholder 3"/>
          <p:cNvSpPr>
            <a:spLocks noGrp="1"/>
          </p:cNvSpPr>
          <p:nvPr>
            <p:ph type="sldNum" sz="quarter" idx="5"/>
          </p:nvPr>
        </p:nvSpPr>
        <p:spPr/>
        <p:txBody>
          <a:bodyPr/>
          <a:lstStyle/>
          <a:p>
            <a:fld id="{299946A4-2624-4EBF-BB8E-AEEF0B413100}" type="slidenum">
              <a:rPr lang="en-US" smtClean="0"/>
              <a:t>3</a:t>
            </a:fld>
            <a:endParaRPr lang="en-US"/>
          </a:p>
        </p:txBody>
      </p:sp>
    </p:spTree>
    <p:extLst>
      <p:ext uri="{BB962C8B-B14F-4D97-AF65-F5344CB8AC3E}">
        <p14:creationId xmlns:p14="http://schemas.microsoft.com/office/powerpoint/2010/main" val="1187389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i="1" dirty="0">
                <a:cs typeface="Calibri"/>
              </a:rPr>
              <a:t>Script:</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cs typeface="Calibri"/>
              </a:rPr>
              <a:t>There are 3 key strategies to prevent the introduction of Ebola or Marburg in healthcare facilities:</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US" dirty="0">
                <a:cs typeface="Calibri"/>
              </a:rPr>
              <a:t>Identifying people who might be ill with Ebola or Marburg before they enter the facility.</a:t>
            </a:r>
          </a:p>
          <a:p>
            <a:pPr marL="171450" indent="-171450" fontAlgn="base">
              <a:spcBef>
                <a:spcPct val="30000"/>
              </a:spcBef>
              <a:spcAft>
                <a:spcPct val="0"/>
              </a:spcAft>
              <a:buFontTx/>
              <a:buChar char="-"/>
              <a:defRPr/>
            </a:pPr>
            <a:r>
              <a:rPr lang="en-US" dirty="0">
                <a:cs typeface="Calibri"/>
              </a:rPr>
              <a:t>Isolating patients with suspected Ebola or Marburg from others.</a:t>
            </a:r>
            <a:endParaRPr lang="en-US" dirty="0">
              <a:ea typeface="Calibri"/>
              <a:cs typeface="Calibri"/>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US" dirty="0">
                <a:cs typeface="Calibri"/>
              </a:rPr>
              <a:t>And informing the necessary authorities at your facility.</a:t>
            </a:r>
          </a:p>
          <a:p>
            <a:r>
              <a:rPr lang="en-US" dirty="0">
                <a:cs typeface="Calibri"/>
              </a:rPr>
              <a:t>These things are </a:t>
            </a:r>
            <a:r>
              <a:rPr lang="en-US" dirty="0"/>
              <a:t>the most important things we can do at our healthcare facilities to prevent the spread of </a:t>
            </a:r>
            <a:r>
              <a:rPr lang="en-US" dirty="0">
                <a:cs typeface="Calibri"/>
              </a:rPr>
              <a:t>Ebola or Marburg</a:t>
            </a:r>
            <a:r>
              <a:rPr lang="en-US" dirty="0"/>
              <a:t>.</a:t>
            </a:r>
            <a:endParaRPr lang="en-US" dirty="0">
              <a:cs typeface="Calibri"/>
            </a:endParaRPr>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14913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Script</a:t>
            </a:r>
            <a:r>
              <a:rPr lang="en-US" dirty="0"/>
              <a:t>:</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Let’s start with the process of identifying people potentially ill with Ebola or Marburg by evaluating whether a patient meets a standardized case definition. This process of identification is called screening. </a:t>
            </a:r>
          </a:p>
          <a:p>
            <a:endParaRPr lang="en-US" sz="1800" b="1" dirty="0">
              <a:effectLst/>
              <a:latin typeface="Calibri" panose="020F0502020204030204" pitchFamily="34" charset="0"/>
              <a:ea typeface="Calibri" panose="020F0502020204030204" pitchFamily="34" charset="0"/>
            </a:endParaRPr>
          </a:p>
          <a:p>
            <a:r>
              <a:rPr lang="en-US" sz="1800" b="1" dirty="0">
                <a:effectLst/>
                <a:latin typeface="Calibri"/>
                <a:ea typeface="Calibri"/>
                <a:cs typeface="Calibri"/>
              </a:rPr>
              <a:t>Screening </a:t>
            </a:r>
            <a:r>
              <a:rPr lang="en-US" sz="1800" dirty="0">
                <a:effectLst/>
                <a:latin typeface="Calibri"/>
                <a:ea typeface="Calibri"/>
                <a:cs typeface="Calibri"/>
              </a:rPr>
              <a:t>is like a sorting process. It operates like a sieve, separating the people who </a:t>
            </a:r>
            <a:r>
              <a:rPr lang="en-US" sz="1800" dirty="0">
                <a:solidFill>
                  <a:srgbClr val="FF0000"/>
                </a:solidFill>
                <a:effectLst/>
                <a:latin typeface="Calibri"/>
                <a:ea typeface="Calibri"/>
                <a:cs typeface="Calibri"/>
              </a:rPr>
              <a:t>might</a:t>
            </a:r>
            <a:r>
              <a:rPr lang="en-US" sz="1800" dirty="0">
                <a:effectLst/>
                <a:latin typeface="Calibri"/>
                <a:ea typeface="Calibri"/>
                <a:cs typeface="Calibri"/>
              </a:rPr>
              <a:t> have a condition from those who probably do not. In areas with an Ebola or Marburg transmission, there is increased risk that a patient will present to a facility with signs and symptoms of Ebola or Marburg or </a:t>
            </a:r>
            <a:r>
              <a:rPr lang="en-US" dirty="0">
                <a:effectLst/>
                <a:latin typeface="Calibri"/>
                <a:ea typeface="Calibri"/>
                <a:cs typeface="Calibri"/>
              </a:rPr>
              <a:t>risk factors. </a:t>
            </a:r>
            <a:r>
              <a:rPr lang="en-US" baseline="0" dirty="0">
                <a:effectLst/>
                <a:latin typeface="Calibri"/>
                <a:ea typeface="Calibri"/>
                <a:cs typeface="Calibri"/>
              </a:rPr>
              <a:t>Screening allows</a:t>
            </a:r>
            <a:r>
              <a:rPr lang="en-US" dirty="0"/>
              <a:t> patients with suspected</a:t>
            </a:r>
            <a:r>
              <a:rPr lang="en-US" baseline="0" dirty="0"/>
              <a:t> Ebola or Marburg to be promptly isolated and referred for testing and care at a facility intended for that purpose.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latin typeface="Calibri" panose="020F0502020204030204" pitchFamily="34" charset="0"/>
              <a:cs typeface="Times New Roman" panose="02020603050405020304" pitchFamily="18" charset="0"/>
            </a:endParaRPr>
          </a:p>
          <a:p>
            <a:r>
              <a:rPr lang="en-US" dirty="0"/>
              <a:t>Screening involves looking for Ebola or Marburg symptoms and  determining risk factors early in the</a:t>
            </a:r>
            <a:r>
              <a:rPr lang="en-US" baseline="0" dirty="0"/>
              <a:t> care process – preferably before someone even enters the healthcare facility – so screening should take place at the point of entry to your facility. </a:t>
            </a:r>
          </a:p>
          <a:p>
            <a:endParaRPr lang="en-US" baseline="0" dirty="0"/>
          </a:p>
          <a:p>
            <a:r>
              <a:rPr lang="en-US" baseline="0" dirty="0"/>
              <a:t>Screening does not usually require close or physical contact. It can be done with a non-contact thermometer and questions. We will talk more about </a:t>
            </a:r>
            <a:r>
              <a:rPr lang="en-US" i="1" baseline="0" dirty="0"/>
              <a:t>how</a:t>
            </a:r>
            <a:r>
              <a:rPr lang="en-US" baseline="0" dirty="0"/>
              <a:t> to screen in a few minutes.</a:t>
            </a:r>
            <a:endParaRPr lang="en-US" dirty="0"/>
          </a:p>
        </p:txBody>
      </p:sp>
      <p:sp>
        <p:nvSpPr>
          <p:cNvPr id="4" name="Slide Number Placeholder 3"/>
          <p:cNvSpPr>
            <a:spLocks noGrp="1"/>
          </p:cNvSpPr>
          <p:nvPr>
            <p:ph type="sldNum" sz="quarter" idx="5"/>
          </p:nvPr>
        </p:nvSpPr>
        <p:spPr/>
        <p:txBody>
          <a:bodyPr/>
          <a:lstStyle/>
          <a:p>
            <a:fld id="{299946A4-2624-4EBF-BB8E-AEEF0B413100}" type="slidenum">
              <a:rPr lang="en-US" smtClean="0"/>
              <a:t>5</a:t>
            </a:fld>
            <a:endParaRPr lang="en-US"/>
          </a:p>
        </p:txBody>
      </p:sp>
    </p:spTree>
    <p:extLst>
      <p:ext uri="{BB962C8B-B14F-4D97-AF65-F5344CB8AC3E}">
        <p14:creationId xmlns:p14="http://schemas.microsoft.com/office/powerpoint/2010/main" val="31025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Script:</a:t>
            </a:r>
          </a:p>
          <a:p>
            <a:r>
              <a:rPr lang="en-US" dirty="0"/>
              <a:t>If, through the screening process, you identify someone who may have Ebola or Marburg, you should immediately do two things:</a:t>
            </a:r>
            <a:endParaRPr lang="en-US" dirty="0">
              <a:ea typeface="Calibri"/>
              <a:cs typeface="Calibri"/>
            </a:endParaRPr>
          </a:p>
          <a:p>
            <a:r>
              <a:rPr lang="en-US" dirty="0"/>
              <a:t>First: Isolate the patient. </a:t>
            </a:r>
          </a:p>
          <a:p>
            <a:r>
              <a:rPr lang="en-US" dirty="0"/>
              <a:t>Then: Quickly inform designated physicians, nurses, or administrators at your healthcare facility so that they are aware. </a:t>
            </a:r>
          </a:p>
          <a:p>
            <a:pPr marL="0" indent="0">
              <a:buNone/>
            </a:pPr>
            <a:endParaRPr lang="en-US" dirty="0"/>
          </a:p>
          <a:p>
            <a:pPr marL="0" indent="0">
              <a:buNone/>
            </a:pPr>
            <a:r>
              <a:rPr lang="en-US" b="1" dirty="0"/>
              <a:t>Isolating prevents the person from spreading Ebola or Marburg to you, other healthcare workers, or patients. </a:t>
            </a:r>
            <a:r>
              <a:rPr lang="en-US" dirty="0"/>
              <a:t>Your facility should have a plan for how to isolate people suspected of having Ebola or Marburg and providing needed medical care to them until they can be transferred to Ebola or Marburg Treatment Unit. Being placed in isolation may be scary for your patient. To help reassure them, compassionately explain to them what is happening, what next steps are, and why this is important for their well-being. That is, if they do have Ebola or Marburg, quickly starting proper care results in better outcomes (decreased mortality) for patients.</a:t>
            </a:r>
          </a:p>
          <a:p>
            <a:pPr marL="0" inden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Informing</a:t>
            </a:r>
            <a:r>
              <a:rPr lang="en-US" dirty="0"/>
              <a:t> the designated point of contact at your healthcare facility allows </a:t>
            </a:r>
            <a:r>
              <a:rPr lang="en-US" sz="1200" dirty="0">
                <a:latin typeface="Calibri"/>
                <a:cs typeface="Calibri"/>
              </a:rPr>
              <a:t>patients suspected of having Ebola or Marburg to be referred for testing and care. So, it’s important to know who this designated individual is. The designated point of contact </a:t>
            </a:r>
            <a:r>
              <a:rPr lang="en-US" dirty="0"/>
              <a:t>will verify and ensure isolation measures are in place, and they will communicate the potential case to the appropriate phone number identified by surveillance. If you aren’t sure who you need to inform at your facility, ask your supervisor.</a:t>
            </a:r>
          </a:p>
          <a:p>
            <a:pPr marL="228600" indent="-228600">
              <a:buAutoNum type="arabicParenR"/>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3017684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Script</a:t>
            </a:r>
            <a:r>
              <a:rPr lang="en-US" dirty="0"/>
              <a:t>:</a:t>
            </a:r>
          </a:p>
          <a:p>
            <a:r>
              <a:rPr lang="en-US" dirty="0"/>
              <a:t>As already mentioned, early identification and separation of suspected Ebola or Marburg patients prevents bringing unrecognized Ebola or Marburg into the healthcare setting. This protects you and your patients. By keeping yourself healthy, you also avoid spreading illness to your family and friends.</a:t>
            </a: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299946A4-2624-4EBF-BB8E-AEEF0B413100}" type="slidenum">
              <a:rPr lang="en-US" smtClean="0"/>
              <a:t>7</a:t>
            </a:fld>
            <a:endParaRPr lang="en-US"/>
          </a:p>
        </p:txBody>
      </p:sp>
    </p:spTree>
    <p:extLst>
      <p:ext uri="{BB962C8B-B14F-4D97-AF65-F5344CB8AC3E}">
        <p14:creationId xmlns:p14="http://schemas.microsoft.com/office/powerpoint/2010/main" val="1111765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Script:</a:t>
            </a:r>
          </a:p>
          <a:p>
            <a:r>
              <a:rPr lang="en-US" dirty="0"/>
              <a:t>We’ve talked about why using a screening process to identify people suspected of having Ebola or Marburg is important. Now, let’s talk about </a:t>
            </a:r>
            <a:r>
              <a:rPr lang="en-US" i="1" dirty="0"/>
              <a:t>how</a:t>
            </a:r>
            <a:r>
              <a:rPr lang="en-US" dirty="0"/>
              <a:t> to screen.</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8</a:t>
            </a:fld>
            <a:endParaRPr lang="en-US"/>
          </a:p>
        </p:txBody>
      </p:sp>
    </p:spTree>
    <p:extLst>
      <p:ext uri="{BB962C8B-B14F-4D97-AF65-F5344CB8AC3E}">
        <p14:creationId xmlns:p14="http://schemas.microsoft.com/office/powerpoint/2010/main" val="410471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Script:</a:t>
            </a:r>
          </a:p>
          <a:p>
            <a:r>
              <a:rPr lang="en-US" dirty="0"/>
              <a:t>Everyone</a:t>
            </a:r>
            <a:r>
              <a:rPr lang="en-US" baseline="0" dirty="0"/>
              <a:t> who enters a facility should be screened. This includes patients, healthcare workers, and accompanying family members.</a:t>
            </a:r>
          </a:p>
          <a:p>
            <a:endParaRPr lang="en-US" baseline="0" dirty="0"/>
          </a:p>
          <a:p>
            <a:r>
              <a:rPr lang="en-US" baseline="0" dirty="0"/>
              <a:t>Screening should happen before any patient care activities. This can be at a facility entrance (such as the main gate) or during patient registration (such as a registration desk or office). For an additional layer of protection, screening may also happen during check-in to wards (such as the maternity ward).</a:t>
            </a:r>
          </a:p>
          <a:p>
            <a:endParaRPr lang="en-US" baseline="0" dirty="0"/>
          </a:p>
          <a:p>
            <a:r>
              <a:rPr lang="en-US" b="0" baseline="0" dirty="0"/>
              <a:t>The screening process should be tailored to the facility design, the human resources available, and the supplies available. </a:t>
            </a:r>
          </a:p>
          <a:p>
            <a:endParaRPr lang="en-US" b="0" baseline="0" dirty="0"/>
          </a:p>
          <a:p>
            <a:r>
              <a:rPr lang="en-US" b="1" baseline="0" dirty="0"/>
              <a:t>When you are screening people, always assume that they might be infectious and use standard precautions for ALL patients ALL the time.</a:t>
            </a:r>
            <a:r>
              <a:rPr lang="en-US" b="0" baseline="0" dirty="0"/>
              <a:t> Future sessions will dive more deeply into standard precautions in the context of Ebola or Marburg.</a:t>
            </a:r>
          </a:p>
        </p:txBody>
      </p:sp>
      <p:sp>
        <p:nvSpPr>
          <p:cNvPr id="4" name="Slide Number Placeholder 3"/>
          <p:cNvSpPr>
            <a:spLocks noGrp="1"/>
          </p:cNvSpPr>
          <p:nvPr>
            <p:ph type="sldNum" sz="quarter" idx="5"/>
          </p:nvPr>
        </p:nvSpPr>
        <p:spPr/>
        <p:txBody>
          <a:bodyPr/>
          <a:lstStyle/>
          <a:p>
            <a:fld id="{299946A4-2624-4EBF-BB8E-AEEF0B413100}" type="slidenum">
              <a:rPr lang="en-US" smtClean="0"/>
              <a:t>9</a:t>
            </a:fld>
            <a:endParaRPr lang="en-US"/>
          </a:p>
        </p:txBody>
      </p:sp>
    </p:spTree>
    <p:extLst>
      <p:ext uri="{BB962C8B-B14F-4D97-AF65-F5344CB8AC3E}">
        <p14:creationId xmlns:p14="http://schemas.microsoft.com/office/powerpoint/2010/main" val="1172735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830997"/>
          </a:xfrm>
          <a:prstGeom prst="rect">
            <a:avLst/>
          </a:prstGeom>
          <a:noFill/>
        </p:spPr>
        <p:txBody>
          <a:bodyPr wrap="square" rtlCol="0">
            <a:spAutoFit/>
          </a:bodyPr>
          <a:lstStyle/>
          <a:p>
            <a:r>
              <a:rPr lang="en-US" sz="2400" b="1" dirty="0">
                <a:solidFill>
                  <a:schemeClr val="bg2"/>
                </a:solidFill>
                <a:latin typeface="Calibri" panose="020F0502020204030204" pitchFamily="34" charset="0"/>
              </a:rPr>
              <a:t>Centers for Disease Control and Prevention</a:t>
            </a:r>
          </a:p>
          <a:p>
            <a:r>
              <a:rPr lang="en-US" sz="2400" b="0" dirty="0">
                <a:solidFill>
                  <a:schemeClr val="bg2"/>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187002817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354C0-7158-4724-8343-33F0C83D4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E0A3F-8DFF-4EA9-B891-163AFDF794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F4AE95-0202-4E5A-BB01-ACD94C4B63BC}"/>
              </a:ext>
            </a:extLst>
          </p:cNvPr>
          <p:cNvSpPr>
            <a:spLocks noGrp="1"/>
          </p:cNvSpPr>
          <p:nvPr>
            <p:ph type="dt" sz="half" idx="10"/>
          </p:nvPr>
        </p:nvSpPr>
        <p:spPr/>
        <p:txBody>
          <a:bodyPr/>
          <a:lstStyle/>
          <a:p>
            <a:fld id="{D1FA93CC-2974-44A9-878F-5EB9C780583D}" type="datetimeFigureOut">
              <a:rPr lang="en-US" smtClean="0"/>
              <a:t>7/23/2026</a:t>
            </a:fld>
            <a:endParaRPr lang="en-US"/>
          </a:p>
        </p:txBody>
      </p:sp>
      <p:sp>
        <p:nvSpPr>
          <p:cNvPr id="5" name="Footer Placeholder 4">
            <a:extLst>
              <a:ext uri="{FF2B5EF4-FFF2-40B4-BE49-F238E27FC236}">
                <a16:creationId xmlns:a16="http://schemas.microsoft.com/office/drawing/2014/main" id="{18A8401F-AFF6-4E6A-8AAF-B9A192FA3A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6FEF92-BBA0-404E-B4FB-6608B78F3855}"/>
              </a:ext>
            </a:extLst>
          </p:cNvPr>
          <p:cNvSpPr>
            <a:spLocks noGrp="1"/>
          </p:cNvSpPr>
          <p:nvPr>
            <p:ph type="sldNum" sz="quarter" idx="12"/>
          </p:nvPr>
        </p:nvSpPr>
        <p:spPr/>
        <p:txBody>
          <a:bodyPr/>
          <a:lstStyle/>
          <a:p>
            <a:fld id="{BE4E0AB5-3E9C-407F-8959-0DA82FD1067B}" type="slidenum">
              <a:rPr lang="en-US" smtClean="0"/>
              <a:t>‹#›</a:t>
            </a:fld>
            <a:endParaRPr lang="en-US"/>
          </a:p>
        </p:txBody>
      </p:sp>
    </p:spTree>
    <p:extLst>
      <p:ext uri="{BB962C8B-B14F-4D97-AF65-F5344CB8AC3E}">
        <p14:creationId xmlns:p14="http://schemas.microsoft.com/office/powerpoint/2010/main" val="2351814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35"/>
        <p:cNvGrpSpPr/>
        <p:nvPr/>
      </p:nvGrpSpPr>
      <p:grpSpPr>
        <a:xfrm>
          <a:off x="0" y="0"/>
          <a:ext cx="0" cy="0"/>
          <a:chOff x="0" y="0"/>
          <a:chExt cx="0" cy="0"/>
        </a:xfrm>
      </p:grpSpPr>
      <p:sp>
        <p:nvSpPr>
          <p:cNvPr id="36" name="Google Shape;36;p38"/>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8"/>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8" name="Google Shape;38;p38"/>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75"/>
              <a:buFont typeface="Arial"/>
              <a:buNone/>
              <a:defRPr sz="9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75"/>
              <a:buFont typeface="Arial"/>
              <a:buNone/>
              <a:defRPr sz="9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75"/>
              <a:buFont typeface="Arial"/>
              <a:buNone/>
              <a:defRPr sz="9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75"/>
              <a:buFont typeface="Arial"/>
              <a:buNone/>
              <a:defRPr sz="9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75"/>
              <a:buFont typeface="Arial"/>
              <a:buNone/>
              <a:defRPr sz="9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75"/>
              <a:buFont typeface="Arial"/>
              <a:buNone/>
              <a:defRPr sz="9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75"/>
              <a:buFont typeface="Arial"/>
              <a:buNone/>
              <a:defRPr sz="9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75"/>
              <a:buFont typeface="Arial"/>
              <a:buNone/>
              <a:defRPr sz="9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75"/>
              <a:buFont typeface="Arial"/>
              <a:buNone/>
              <a:defRPr sz="9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9" name="Google Shape;39;p38"/>
          <p:cNvSpPr txBox="1">
            <a:spLocks noGrp="1"/>
          </p:cNvSpPr>
          <p:nvPr>
            <p:ph type="title"/>
          </p:nvPr>
        </p:nvSpPr>
        <p:spPr>
          <a:xfrm>
            <a:off x="480001" y="314861"/>
            <a:ext cx="1017555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8"/>
          <p:cNvSpPr txBox="1">
            <a:spLocks noGrp="1"/>
          </p:cNvSpPr>
          <p:nvPr>
            <p:ph type="body" idx="1"/>
          </p:nvPr>
        </p:nvSpPr>
        <p:spPr>
          <a:xfrm>
            <a:off x="480001" y="1800000"/>
            <a:ext cx="11232001" cy="4237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ts val="0"/>
              </a:spcAft>
              <a:buClr>
                <a:schemeClr val="dk1"/>
              </a:buClr>
              <a:buSzPts val="1800"/>
              <a:buChar char="•"/>
              <a:defRPr/>
            </a:lvl1pPr>
            <a:lvl2pPr marL="914400" lvl="1" indent="-342900" algn="l">
              <a:lnSpc>
                <a:spcPct val="90000"/>
              </a:lnSpc>
              <a:spcBef>
                <a:spcPts val="406"/>
              </a:spcBef>
              <a:spcAft>
                <a:spcPts val="0"/>
              </a:spcAft>
              <a:buClr>
                <a:schemeClr val="dk1"/>
              </a:buClr>
              <a:buSzPts val="1800"/>
              <a:buChar char="•"/>
              <a:defRPr/>
            </a:lvl2pPr>
            <a:lvl3pPr marL="1371600" lvl="2" indent="-342900" algn="l">
              <a:lnSpc>
                <a:spcPct val="90000"/>
              </a:lnSpc>
              <a:spcBef>
                <a:spcPts val="406"/>
              </a:spcBef>
              <a:spcAft>
                <a:spcPts val="0"/>
              </a:spcAft>
              <a:buClr>
                <a:schemeClr val="dk1"/>
              </a:buClr>
              <a:buSzPts val="1800"/>
              <a:buChar char="•"/>
              <a:defRPr/>
            </a:lvl3pPr>
            <a:lvl4pPr marL="1828800" lvl="3" indent="-342900" algn="l">
              <a:lnSpc>
                <a:spcPct val="90000"/>
              </a:lnSpc>
              <a:spcBef>
                <a:spcPts val="406"/>
              </a:spcBef>
              <a:spcAft>
                <a:spcPts val="0"/>
              </a:spcAft>
              <a:buClr>
                <a:schemeClr val="dk1"/>
              </a:buClr>
              <a:buSzPts val="1800"/>
              <a:buChar char="•"/>
              <a:defRPr/>
            </a:lvl4pPr>
            <a:lvl5pPr marL="2286000" lvl="4" indent="-342900" algn="l">
              <a:lnSpc>
                <a:spcPct val="90000"/>
              </a:lnSpc>
              <a:spcBef>
                <a:spcPts val="406"/>
              </a:spcBef>
              <a:spcAft>
                <a:spcPts val="0"/>
              </a:spcAft>
              <a:buClr>
                <a:schemeClr val="dk1"/>
              </a:buClr>
              <a:buSzPts val="1800"/>
              <a:buChar char="•"/>
              <a:defRPr/>
            </a:lvl5pPr>
            <a:lvl6pPr marL="2743200" lvl="5" indent="-342900" algn="l">
              <a:lnSpc>
                <a:spcPct val="90000"/>
              </a:lnSpc>
              <a:spcBef>
                <a:spcPts val="406"/>
              </a:spcBef>
              <a:spcAft>
                <a:spcPts val="0"/>
              </a:spcAft>
              <a:buClr>
                <a:schemeClr val="dk1"/>
              </a:buClr>
              <a:buSzPts val="1800"/>
              <a:buChar char="•"/>
              <a:defRPr/>
            </a:lvl6pPr>
            <a:lvl7pPr marL="3200400" lvl="6" indent="-342900" algn="l">
              <a:lnSpc>
                <a:spcPct val="90000"/>
              </a:lnSpc>
              <a:spcBef>
                <a:spcPts val="406"/>
              </a:spcBef>
              <a:spcAft>
                <a:spcPts val="0"/>
              </a:spcAft>
              <a:buClr>
                <a:schemeClr val="dk1"/>
              </a:buClr>
              <a:buSzPts val="1800"/>
              <a:buChar char="•"/>
              <a:defRPr/>
            </a:lvl7pPr>
            <a:lvl8pPr marL="3657600" lvl="7" indent="-342900" algn="l">
              <a:lnSpc>
                <a:spcPct val="90000"/>
              </a:lnSpc>
              <a:spcBef>
                <a:spcPts val="406"/>
              </a:spcBef>
              <a:spcAft>
                <a:spcPts val="0"/>
              </a:spcAft>
              <a:buClr>
                <a:schemeClr val="dk1"/>
              </a:buClr>
              <a:buSzPts val="1800"/>
              <a:buChar char="•"/>
              <a:defRPr/>
            </a:lvl8pPr>
            <a:lvl9pPr marL="4114800" lvl="8" indent="-342900"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48625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303028440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6931128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1726860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itchFamily="34" charset="0"/>
              </a:defRPr>
            </a:lvl1pPr>
          </a:lstStyle>
          <a:p>
            <a:r>
              <a:rPr lang="en-US"/>
              <a:t>Click to edit Master title style</a:t>
            </a:r>
          </a:p>
        </p:txBody>
      </p:sp>
    </p:spTree>
    <p:extLst>
      <p:ext uri="{BB962C8B-B14F-4D97-AF65-F5344CB8AC3E}">
        <p14:creationId xmlns:p14="http://schemas.microsoft.com/office/powerpoint/2010/main" val="196056762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ts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ts val="0"/>
              </a:spcBef>
              <a:spcAft>
                <a:spcPts val="0"/>
              </a:spcAft>
              <a:buClr>
                <a:schemeClr val="bg2">
                  <a:lumMod val="50000"/>
                </a:schemeClr>
              </a:buClr>
              <a:buFont typeface="Arial" panose="020B0604020202020204" pitchFamily="34" charset="0"/>
              <a:buChar char="•"/>
              <a:defRPr/>
            </a:lvl4pPr>
            <a:lvl5pPr marL="1674242" indent="-300559">
              <a:spcBef>
                <a:spcPts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83872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itchFamily="34" charset="0"/>
              </a:defRPr>
            </a:lvl1pPr>
          </a:lstStyle>
          <a:p>
            <a:r>
              <a:rPr lang="en-US"/>
              <a:t>Click to edit Master title style</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96979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itchFamily="34" charset="0"/>
              </a:defRPr>
            </a:lvl1pPr>
          </a:lstStyle>
          <a:p>
            <a:r>
              <a:rPr lang="en-US"/>
              <a:t>Click to edit Master title style</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0"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420777942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1815882"/>
          </a:xfrm>
          <a:prstGeom prst="rect">
            <a:avLst/>
          </a:prstGeom>
          <a:noFill/>
        </p:spPr>
        <p:txBody>
          <a:bodyPr wrap="square" rtlCol="0">
            <a:spAutoFit/>
          </a:bodyPr>
          <a:lstStyle/>
          <a:p>
            <a:r>
              <a:rPr lang="en-US" sz="1600" dirty="0">
                <a:solidFill>
                  <a:srgbClr val="005DAB"/>
                </a:solidFill>
                <a:latin typeface="Calibri" panose="020F0502020204030204" pitchFamily="34" charset="0"/>
              </a:rPr>
              <a:t>For more information, contact CDC</a:t>
            </a:r>
            <a:br>
              <a:rPr lang="en-US" sz="1600" dirty="0">
                <a:solidFill>
                  <a:srgbClr val="005DAB"/>
                </a:solidFill>
                <a:latin typeface="Calibri" panose="020F0502020204030204" pitchFamily="34" charset="0"/>
              </a:rPr>
            </a:br>
            <a:r>
              <a:rPr lang="en-US" sz="1600" dirty="0">
                <a:solidFill>
                  <a:srgbClr val="005DAB"/>
                </a:solidFill>
                <a:latin typeface="Calibri" panose="020F0502020204030204" pitchFamily="34" charset="0"/>
              </a:rPr>
              <a:t>1-800-CDC-INFO (232-4636)</a:t>
            </a:r>
            <a:br>
              <a:rPr lang="en-US" sz="1600" dirty="0">
                <a:solidFill>
                  <a:srgbClr val="005DAB"/>
                </a:solidFill>
                <a:latin typeface="Calibri" panose="020F0502020204030204" pitchFamily="34" charset="0"/>
              </a:rPr>
            </a:br>
            <a:r>
              <a:rPr lang="en-US" sz="1600" dirty="0">
                <a:solidFill>
                  <a:srgbClr val="005DAB"/>
                </a:solidFill>
                <a:latin typeface="Calibri" panose="020F0502020204030204" pitchFamily="34" charset="0"/>
              </a:rPr>
              <a:t>TTY:  1-888-232-6348    www.cdc.gov</a:t>
            </a:r>
            <a:br>
              <a:rPr lang="en-US" sz="1600" dirty="0">
                <a:solidFill>
                  <a:srgbClr val="005DAB"/>
                </a:solidFill>
                <a:latin typeface="Calibri" panose="020F0502020204030204" pitchFamily="34" charset="0"/>
              </a:rPr>
            </a:br>
            <a:br>
              <a:rPr lang="en-US" sz="1600" dirty="0">
                <a:solidFill>
                  <a:srgbClr val="005DAB"/>
                </a:solidFill>
                <a:latin typeface="Calibri" panose="020F0502020204030204" pitchFamily="34" charset="0"/>
              </a:rPr>
            </a:br>
            <a:br>
              <a:rPr lang="en-US" sz="1600" dirty="0">
                <a:solidFill>
                  <a:srgbClr val="005DAB"/>
                </a:solidFill>
                <a:latin typeface="Calibri" panose="020F0502020204030204" pitchFamily="34" charset="0"/>
              </a:rPr>
            </a:br>
            <a:r>
              <a:rPr lang="en-US" sz="1600" dirty="0">
                <a:solidFill>
                  <a:srgbClr val="005DAB"/>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pic>
        <p:nvPicPr>
          <p:cNvPr id="2" name="Picture 1" descr="Logos of the U.S. Department of Health and Human Services and the Centers for Disease control and Prevention" title="logo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25135530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891" indent="-342891">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extLst>
      <p:ext uri="{BB962C8B-B14F-4D97-AF65-F5344CB8AC3E}">
        <p14:creationId xmlns:p14="http://schemas.microsoft.com/office/powerpoint/2010/main" val="17647047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8521662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61" r:id="rId12"/>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5E6D4A6-415C-83D3-B8CF-BB8D9552B532}"/>
              </a:ext>
            </a:extLst>
          </p:cNvPr>
          <p:cNvSpPr>
            <a:spLocks noGrp="1"/>
          </p:cNvSpPr>
          <p:nvPr>
            <p:ph type="title"/>
          </p:nvPr>
        </p:nvSpPr>
        <p:spPr>
          <a:xfrm>
            <a:off x="1889761" y="2668211"/>
            <a:ext cx="8334894" cy="2266931"/>
          </a:xfrm>
        </p:spPr>
        <p:txBody>
          <a:bodyPr vert="horz" lIns="91440" tIns="45720" rIns="91440" bIns="45720" rtlCol="0" anchor="b" anchorCtr="0">
            <a:normAutofit fontScale="90000"/>
          </a:bodyPr>
          <a:lstStyle/>
          <a:p>
            <a:pPr>
              <a:lnSpc>
                <a:spcPct val="100000"/>
              </a:lnSpc>
            </a:pPr>
            <a:r>
              <a:rPr lang="en-US" sz="4400" dirty="0">
                <a:solidFill>
                  <a:schemeClr val="accent5">
                    <a:lumMod val="75000"/>
                  </a:schemeClr>
                </a:solidFill>
                <a:latin typeface="Calibri"/>
                <a:cs typeface="Calibri"/>
              </a:rPr>
              <a:t>Infection Prevention and Control (IPC) </a:t>
            </a:r>
            <a:br>
              <a:rPr lang="en-US" sz="4400" dirty="0">
                <a:solidFill>
                  <a:schemeClr val="accent5">
                    <a:lumMod val="75000"/>
                  </a:schemeClr>
                </a:solidFill>
                <a:latin typeface="Calibri"/>
                <a:cs typeface="Calibri"/>
              </a:rPr>
            </a:br>
            <a:r>
              <a:rPr lang="en-US" sz="4400" dirty="0">
                <a:solidFill>
                  <a:schemeClr val="accent5">
                    <a:lumMod val="75000"/>
                  </a:schemeClr>
                </a:solidFill>
                <a:latin typeface="Calibri"/>
                <a:cs typeface="Calibri"/>
              </a:rPr>
              <a:t>for </a:t>
            </a:r>
            <a:r>
              <a:rPr lang="en-US" sz="4400" dirty="0">
                <a:solidFill>
                  <a:schemeClr val="tx1">
                    <a:lumMod val="75000"/>
                  </a:schemeClr>
                </a:solidFill>
                <a:latin typeface="Calibri"/>
                <a:cs typeface="Calibri"/>
              </a:rPr>
              <a:t>Ebola or Marburg: </a:t>
            </a:r>
            <a:br>
              <a:rPr lang="en-US" sz="4800" dirty="0">
                <a:latin typeface="Calibri"/>
                <a:cs typeface="Calibri"/>
              </a:rPr>
            </a:br>
            <a:r>
              <a:rPr lang="en-US" sz="4000" b="0" dirty="0">
                <a:solidFill>
                  <a:schemeClr val="accent5">
                    <a:lumMod val="75000"/>
                  </a:schemeClr>
                </a:solidFill>
                <a:latin typeface="Calibri"/>
                <a:cs typeface="Calibri"/>
              </a:rPr>
              <a:t>Preventing Filoviruses from Entering Your Healthcare Facility</a:t>
            </a:r>
            <a:endParaRPr lang="en-US" sz="4000" b="0" dirty="0">
              <a:solidFill>
                <a:schemeClr val="accent5">
                  <a:lumMod val="75000"/>
                </a:schemeClr>
              </a:solidFill>
              <a:cs typeface="Calibri"/>
            </a:endParaRPr>
          </a:p>
        </p:txBody>
      </p:sp>
      <p:sp>
        <p:nvSpPr>
          <p:cNvPr id="9" name="TextBox 8">
            <a:extLst>
              <a:ext uri="{FF2B5EF4-FFF2-40B4-BE49-F238E27FC236}">
                <a16:creationId xmlns:a16="http://schemas.microsoft.com/office/drawing/2014/main" id="{A3DB3E84-716D-D76B-303F-B0F1A3898E87}"/>
              </a:ext>
            </a:extLst>
          </p:cNvPr>
          <p:cNvSpPr txBox="1"/>
          <p:nvPr/>
        </p:nvSpPr>
        <p:spPr>
          <a:xfrm>
            <a:off x="1889760" y="5171441"/>
            <a:ext cx="771144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solidFill>
                  <a:srgbClr val="0039A6"/>
                </a:solidFill>
                <a:latin typeface="Calibri"/>
                <a:cs typeface="Calibri"/>
              </a:rPr>
              <a:t>Healthcare Settings with Limited to Intermediate Resources</a:t>
            </a:r>
            <a:endParaRPr lang="en-US" sz="2200" dirty="0">
              <a:latin typeface="Calibri"/>
              <a:cs typeface="Calibri"/>
            </a:endParaRPr>
          </a:p>
        </p:txBody>
      </p:sp>
      <p:cxnSp>
        <p:nvCxnSpPr>
          <p:cNvPr id="11" name="Straight Connector 10">
            <a:extLst>
              <a:ext uri="{FF2B5EF4-FFF2-40B4-BE49-F238E27FC236}">
                <a16:creationId xmlns:a16="http://schemas.microsoft.com/office/drawing/2014/main" id="{0780703B-6429-4FF8-C6A8-C8F622A192BE}"/>
              </a:ext>
              <a:ext uri="{C183D7F6-B498-43B3-948B-1728B52AA6E4}">
                <adec:decorative xmlns:adec="http://schemas.microsoft.com/office/drawing/2017/decorative" val="1"/>
              </a:ext>
            </a:extLst>
          </p:cNvPr>
          <p:cNvCxnSpPr/>
          <p:nvPr/>
        </p:nvCxnSpPr>
        <p:spPr>
          <a:xfrm flipV="1">
            <a:off x="1998848" y="5099720"/>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799C67A-6466-B77A-70AC-1A0B25F41C7D}"/>
              </a:ext>
            </a:extLst>
          </p:cNvPr>
          <p:cNvSpPr txBox="1"/>
          <p:nvPr/>
        </p:nvSpPr>
        <p:spPr>
          <a:xfrm>
            <a:off x="9144000" y="6330435"/>
            <a:ext cx="25908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0039A6"/>
                </a:solidFill>
                <a:latin typeface="Calibri"/>
                <a:cs typeface="Calibri"/>
              </a:rPr>
              <a:t>Updated</a:t>
            </a:r>
            <a:r>
              <a:rPr lang="en-US" b="1">
                <a:solidFill>
                  <a:srgbClr val="0039A6"/>
                </a:solidFill>
                <a:latin typeface="Calibri"/>
                <a:cs typeface="Calibri"/>
              </a:rPr>
              <a:t>: </a:t>
            </a:r>
            <a:r>
              <a:rPr lang="en-US" b="1">
                <a:solidFill>
                  <a:schemeClr val="tx1">
                    <a:lumMod val="75000"/>
                  </a:schemeClr>
                </a:solidFill>
                <a:latin typeface="Calibri"/>
                <a:cs typeface="Calibri"/>
              </a:rPr>
              <a:t>June 2026</a:t>
            </a:r>
            <a:endParaRPr lang="en-US" dirty="0">
              <a:solidFill>
                <a:schemeClr val="tx1">
                  <a:lumMod val="75000"/>
                </a:schemeClr>
              </a:solidFill>
            </a:endParaRPr>
          </a:p>
        </p:txBody>
      </p:sp>
    </p:spTree>
    <p:extLst>
      <p:ext uri="{BB962C8B-B14F-4D97-AF65-F5344CB8AC3E}">
        <p14:creationId xmlns:p14="http://schemas.microsoft.com/office/powerpoint/2010/main" val="201785872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B9DEEB-3BE6-42F0-AC2B-DCA947DCC6AC}"/>
              </a:ext>
            </a:extLst>
          </p:cNvPr>
          <p:cNvSpPr>
            <a:spLocks noGrp="1"/>
          </p:cNvSpPr>
          <p:nvPr>
            <p:ph type="body" sz="quarter" idx="10"/>
          </p:nvPr>
        </p:nvSpPr>
        <p:spPr>
          <a:xfrm>
            <a:off x="380601" y="1413719"/>
            <a:ext cx="6729663" cy="4894484"/>
          </a:xfrm>
        </p:spPr>
        <p:txBody>
          <a:bodyPr>
            <a:normAutofit/>
          </a:bodyPr>
          <a:lstStyle/>
          <a:p>
            <a:pPr marL="480695" indent="-457200">
              <a:spcBef>
                <a:spcPts val="600"/>
              </a:spcBef>
              <a:buClr>
                <a:schemeClr val="accent2">
                  <a:lumMod val="60000"/>
                  <a:lumOff val="40000"/>
                </a:schemeClr>
              </a:buClr>
              <a:buFont typeface="Arial" panose="020B0604020202020204" pitchFamily="34" charset="0"/>
              <a:buChar char="•"/>
            </a:pPr>
            <a:r>
              <a:rPr lang="en-US" sz="2800" dirty="0">
                <a:solidFill>
                  <a:srgbClr val="000000"/>
                </a:solidFill>
                <a:latin typeface="Calibri"/>
                <a:cs typeface="Calibri"/>
              </a:rPr>
              <a:t>Maintain distance of at least 1 meter (about arm’s length) per WHO recommendation</a:t>
            </a:r>
          </a:p>
          <a:p>
            <a:pPr marL="708660" lvl="1" indent="-342265">
              <a:spcBef>
                <a:spcPts val="600"/>
              </a:spcBef>
              <a:buClr>
                <a:schemeClr val="accent2">
                  <a:lumMod val="60000"/>
                  <a:lumOff val="40000"/>
                </a:schemeClr>
              </a:buClr>
            </a:pPr>
            <a:r>
              <a:rPr lang="en-US" altLang="fr-FR" sz="2600" dirty="0">
                <a:solidFill>
                  <a:srgbClr val="000000"/>
                </a:solidFill>
                <a:latin typeface="Calibri"/>
                <a:cs typeface="Calibri"/>
              </a:rPr>
              <a:t>If unable to maintain at least 1 meter, wear PPE (medical mask, eye protection, gown, one pair of gloves)</a:t>
            </a:r>
            <a:endParaRPr lang="en-US" sz="2600" dirty="0">
              <a:solidFill>
                <a:srgbClr val="000000"/>
              </a:solidFill>
              <a:latin typeface="Calibri"/>
              <a:ea typeface="Calibri"/>
              <a:cs typeface="Calibri"/>
            </a:endParaRPr>
          </a:p>
          <a:p>
            <a:pPr marL="456565" indent="-456565">
              <a:spcBef>
                <a:spcPts val="1800"/>
              </a:spcBef>
              <a:buClr>
                <a:schemeClr val="accent2">
                  <a:lumMod val="60000"/>
                  <a:lumOff val="40000"/>
                </a:schemeClr>
              </a:buClr>
              <a:buFont typeface="Arial" panose="020B0604020202020204" pitchFamily="34" charset="0"/>
              <a:buChar char="•"/>
            </a:pPr>
            <a:r>
              <a:rPr lang="en-US" sz="2800" dirty="0">
                <a:solidFill>
                  <a:srgbClr val="000000"/>
                </a:solidFill>
                <a:latin typeface="Calibri"/>
                <a:cs typeface="Calibri"/>
              </a:rPr>
              <a:t>Avoid direct face-to-face interaction</a:t>
            </a:r>
            <a:endParaRPr lang="en-US" sz="2800" dirty="0">
              <a:solidFill>
                <a:srgbClr val="000000"/>
              </a:solidFill>
              <a:latin typeface="Calibri"/>
              <a:ea typeface="Calibri"/>
              <a:cs typeface="Calibri"/>
            </a:endParaRPr>
          </a:p>
          <a:p>
            <a:pPr marL="800100" lvl="1" indent="-457200">
              <a:spcBef>
                <a:spcPts val="600"/>
              </a:spcBef>
              <a:buClr>
                <a:schemeClr val="accent2">
                  <a:lumMod val="60000"/>
                  <a:lumOff val="40000"/>
                </a:schemeClr>
              </a:buClr>
            </a:pPr>
            <a:r>
              <a:rPr lang="en-US" sz="2600" dirty="0">
                <a:solidFill>
                  <a:srgbClr val="000000"/>
                </a:solidFill>
                <a:latin typeface="Calibri"/>
                <a:cs typeface="Calibri"/>
              </a:rPr>
              <a:t>angle chairs away from each other</a:t>
            </a:r>
            <a:endParaRPr lang="en-US" sz="2600" dirty="0">
              <a:solidFill>
                <a:srgbClr val="000000"/>
              </a:solidFill>
              <a:latin typeface="Calibri"/>
              <a:ea typeface="Calibri"/>
              <a:cs typeface="Calibri"/>
            </a:endParaRPr>
          </a:p>
          <a:p>
            <a:pPr marL="800100" lvl="1" indent="-457200">
              <a:spcBef>
                <a:spcPts val="600"/>
              </a:spcBef>
              <a:buClr>
                <a:schemeClr val="accent2">
                  <a:lumMod val="60000"/>
                  <a:lumOff val="40000"/>
                </a:schemeClr>
              </a:buClr>
            </a:pPr>
            <a:r>
              <a:rPr lang="en-US" sz="2600" dirty="0">
                <a:solidFill>
                  <a:srgbClr val="000000"/>
                </a:solidFill>
                <a:latin typeface="Calibri"/>
                <a:cs typeface="Calibri"/>
              </a:rPr>
              <a:t>place plexiglass between screener and person being screened</a:t>
            </a:r>
            <a:endParaRPr lang="en-US" sz="2600" dirty="0">
              <a:solidFill>
                <a:srgbClr val="000000"/>
              </a:solidFill>
              <a:latin typeface="Calibri"/>
              <a:ea typeface="Calibri"/>
              <a:cs typeface="Calibri"/>
            </a:endParaRPr>
          </a:p>
          <a:p>
            <a:pPr marL="456565" indent="-456565">
              <a:spcBef>
                <a:spcPts val="1800"/>
              </a:spcBef>
              <a:buClr>
                <a:schemeClr val="accent2">
                  <a:lumMod val="60000"/>
                  <a:lumOff val="40000"/>
                </a:schemeClr>
              </a:buClr>
              <a:buFont typeface="Arial" panose="020B0604020202020204" pitchFamily="34" charset="0"/>
              <a:buChar char="•"/>
            </a:pPr>
            <a:r>
              <a:rPr lang="en-US" sz="2800" dirty="0">
                <a:solidFill>
                  <a:srgbClr val="000000"/>
                </a:solidFill>
                <a:latin typeface="Calibri"/>
                <a:cs typeface="Calibri"/>
              </a:rPr>
              <a:t>Perform hand hygiene often</a:t>
            </a:r>
            <a:endParaRPr lang="en-US" sz="2800" dirty="0">
              <a:solidFill>
                <a:srgbClr val="000000"/>
              </a:solidFill>
              <a:latin typeface="Calibri"/>
              <a:ea typeface="Calibri"/>
              <a:cs typeface="Calibri"/>
            </a:endParaRPr>
          </a:p>
          <a:p>
            <a:pPr marL="685165" lvl="1" indent="-342265"/>
            <a:endParaRPr lang="en-US" altLang="fr-FR" sz="2800" dirty="0">
              <a:solidFill>
                <a:srgbClr val="000000"/>
              </a:solidFill>
              <a:latin typeface="Calibri"/>
              <a:ea typeface="Calibri"/>
              <a:cs typeface="Calibri"/>
            </a:endParaRPr>
          </a:p>
          <a:p>
            <a:pPr marL="742315" lvl="1" indent="-285115"/>
            <a:endParaRPr lang="en-US" dirty="0">
              <a:solidFill>
                <a:srgbClr val="000000"/>
              </a:solidFill>
              <a:cs typeface="Calibri"/>
            </a:endParaRPr>
          </a:p>
          <a:p>
            <a:pPr marL="342265" indent="-342265"/>
            <a:endParaRPr lang="en-US" dirty="0">
              <a:cs typeface="Calibri" panose="020F0502020204030204" pitchFamily="34" charset="0"/>
            </a:endParaRPr>
          </a:p>
          <a:p>
            <a:pPr marL="0" indent="0">
              <a:buNone/>
            </a:pPr>
            <a:endParaRPr lang="en-US" dirty="0"/>
          </a:p>
        </p:txBody>
      </p:sp>
      <p:sp>
        <p:nvSpPr>
          <p:cNvPr id="2" name="Title 1">
            <a:extLst>
              <a:ext uri="{FF2B5EF4-FFF2-40B4-BE49-F238E27FC236}">
                <a16:creationId xmlns:a16="http://schemas.microsoft.com/office/drawing/2014/main" id="{503BFECC-70BB-459B-8615-60E02FEA1504}"/>
              </a:ext>
            </a:extLst>
          </p:cNvPr>
          <p:cNvSpPr>
            <a:spLocks noGrp="1"/>
          </p:cNvSpPr>
          <p:nvPr>
            <p:ph type="title"/>
          </p:nvPr>
        </p:nvSpPr>
        <p:spPr>
          <a:xfrm>
            <a:off x="609600" y="274639"/>
            <a:ext cx="10972800" cy="711950"/>
          </a:xfrm>
        </p:spPr>
        <p:txBody>
          <a:bodyPr vert="horz" lIns="91440" tIns="45720" rIns="91440" bIns="45720" rtlCol="0" anchor="b" anchorCtr="0">
            <a:normAutofit/>
          </a:bodyPr>
          <a:lstStyle/>
          <a:p>
            <a:r>
              <a:rPr lang="en-US" sz="4000">
                <a:solidFill>
                  <a:schemeClr val="accent5">
                    <a:lumMod val="75000"/>
                  </a:schemeClr>
                </a:solidFill>
                <a:latin typeface="Calibri Light"/>
                <a:cs typeface="Calibri Light"/>
              </a:rPr>
              <a:t>Screening Safety</a:t>
            </a:r>
          </a:p>
        </p:txBody>
      </p:sp>
      <p:grpSp>
        <p:nvGrpSpPr>
          <p:cNvPr id="5" name="Group 4" descr="Image of two chairs in an office spaced apart with a table in between. The chairs do not face each other directly but are set at angles.">
            <a:extLst>
              <a:ext uri="{FF2B5EF4-FFF2-40B4-BE49-F238E27FC236}">
                <a16:creationId xmlns:a16="http://schemas.microsoft.com/office/drawing/2014/main" id="{50977DC8-7BC7-4D32-AD34-E6778F695227}"/>
              </a:ext>
            </a:extLst>
          </p:cNvPr>
          <p:cNvGrpSpPr/>
          <p:nvPr/>
        </p:nvGrpSpPr>
        <p:grpSpPr>
          <a:xfrm>
            <a:off x="7176913" y="864761"/>
            <a:ext cx="4637547" cy="4912141"/>
            <a:chOff x="7604089" y="1962040"/>
            <a:chExt cx="4415127" cy="4671104"/>
          </a:xfrm>
        </p:grpSpPr>
        <p:pic>
          <p:nvPicPr>
            <p:cNvPr id="6" name="Google Shape;128;g17972f5802a_0_747">
              <a:extLst>
                <a:ext uri="{FF2B5EF4-FFF2-40B4-BE49-F238E27FC236}">
                  <a16:creationId xmlns:a16="http://schemas.microsoft.com/office/drawing/2014/main" id="{85DDF04A-2E2D-469D-B8B9-EECC37039B00}"/>
                </a:ext>
              </a:extLst>
            </p:cNvPr>
            <p:cNvPicPr preferRelativeResize="0"/>
            <p:nvPr/>
          </p:nvPicPr>
          <p:blipFill rotWithShape="1">
            <a:blip r:embed="rId3">
              <a:alphaModFix/>
            </a:blip>
            <a:srcRect l="19587"/>
            <a:stretch/>
          </p:blipFill>
          <p:spPr>
            <a:xfrm>
              <a:off x="7604089" y="1962040"/>
              <a:ext cx="4415127" cy="4117917"/>
            </a:xfrm>
            <a:prstGeom prst="roundRect">
              <a:avLst>
                <a:gd name="adj" fmla="val 16667"/>
              </a:avLst>
            </a:prstGeom>
            <a:noFill/>
            <a:ln>
              <a:noFill/>
            </a:ln>
            <a:effectLst>
              <a:outerShdw blurRad="76200" dist="38100" dir="7800000" algn="tl" rotWithShape="0">
                <a:srgbClr val="000000">
                  <a:alpha val="40000"/>
                </a:srgbClr>
              </a:outerShdw>
            </a:effectLst>
          </p:spPr>
        </p:pic>
        <p:cxnSp>
          <p:nvCxnSpPr>
            <p:cNvPr id="7" name="Straight Arrow Connector 6">
              <a:extLst>
                <a:ext uri="{FF2B5EF4-FFF2-40B4-BE49-F238E27FC236}">
                  <a16:creationId xmlns:a16="http://schemas.microsoft.com/office/drawing/2014/main" id="{271221FA-12FE-4E75-8FBD-F73B9120E168}"/>
                </a:ext>
              </a:extLst>
            </p:cNvPr>
            <p:cNvCxnSpPr/>
            <p:nvPr/>
          </p:nvCxnSpPr>
          <p:spPr>
            <a:xfrm flipH="1">
              <a:off x="8366078" y="4626591"/>
              <a:ext cx="2019868" cy="286603"/>
            </a:xfrm>
            <a:prstGeom prst="straightConnector1">
              <a:avLst/>
            </a:prstGeom>
            <a:ln w="57150">
              <a:solidFill>
                <a:srgbClr val="FF0000"/>
              </a:solidFill>
              <a:headEnd type="triangle"/>
              <a:tailEnd type="triangle"/>
            </a:ln>
          </p:spPr>
          <p:style>
            <a:lnRef idx="1">
              <a:schemeClr val="accent3"/>
            </a:lnRef>
            <a:fillRef idx="0">
              <a:schemeClr val="accent3"/>
            </a:fillRef>
            <a:effectRef idx="0">
              <a:schemeClr val="accent3"/>
            </a:effectRef>
            <a:fontRef idx="minor">
              <a:schemeClr val="tx1"/>
            </a:fontRef>
          </p:style>
        </p:cxnSp>
        <p:sp>
          <p:nvSpPr>
            <p:cNvPr id="8" name="TextBox 7">
              <a:extLst>
                <a:ext uri="{FF2B5EF4-FFF2-40B4-BE49-F238E27FC236}">
                  <a16:creationId xmlns:a16="http://schemas.microsoft.com/office/drawing/2014/main" id="{97AC408E-B958-4D19-A63A-4586AB772CD7}"/>
                </a:ext>
              </a:extLst>
            </p:cNvPr>
            <p:cNvSpPr txBox="1"/>
            <p:nvPr/>
          </p:nvSpPr>
          <p:spPr>
            <a:xfrm>
              <a:off x="8203440" y="5755121"/>
              <a:ext cx="3290188" cy="878023"/>
            </a:xfrm>
            <a:prstGeom prst="rect">
              <a:avLst/>
            </a:prstGeom>
            <a:solidFill>
              <a:srgbClr val="A5A5A5">
                <a:alpha val="76863"/>
              </a:srgbClr>
            </a:solidFill>
          </p:spPr>
          <p:txBody>
            <a:bodyPr wrap="square" lIns="91440" tIns="45720" rIns="91440" bIns="45720" rtlCol="0" anchor="t">
              <a:spAutoFit/>
            </a:bodyPr>
            <a:lstStyle/>
            <a:p>
              <a:pPr algn="ctr"/>
              <a:r>
                <a:rPr lang="en-US" b="1">
                  <a:solidFill>
                    <a:schemeClr val="bg2"/>
                  </a:solidFill>
                  <a:latin typeface="Myriad Web Pro"/>
                </a:rPr>
                <a:t>Avoid face-to-face interaction and keep at least 1 meter distance except during temperature check.</a:t>
              </a:r>
            </a:p>
          </p:txBody>
        </p:sp>
      </p:grpSp>
    </p:spTree>
    <p:extLst>
      <p:ext uri="{BB962C8B-B14F-4D97-AF65-F5344CB8AC3E}">
        <p14:creationId xmlns:p14="http://schemas.microsoft.com/office/powerpoint/2010/main" val="2677943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E98E0E-BA0E-4607-A525-5321F2750F79}"/>
              </a:ext>
            </a:extLst>
          </p:cNvPr>
          <p:cNvSpPr>
            <a:spLocks noGrp="1"/>
          </p:cNvSpPr>
          <p:nvPr>
            <p:ph type="title"/>
          </p:nvPr>
        </p:nvSpPr>
        <p:spPr/>
        <p:txBody>
          <a:bodyPr/>
          <a:lstStyle/>
          <a:p>
            <a:r>
              <a:rPr lang="en-US" sz="4000">
                <a:solidFill>
                  <a:schemeClr val="accent5">
                    <a:lumMod val="75000"/>
                  </a:schemeClr>
                </a:solidFill>
                <a:latin typeface="Calibri Light" panose="020F0302020204030204" pitchFamily="34" charset="0"/>
                <a:cs typeface="Calibri Light" panose="020F0302020204030204" pitchFamily="34" charset="0"/>
              </a:rPr>
              <a:t>Screening Involves Two Parts:</a:t>
            </a:r>
          </a:p>
        </p:txBody>
      </p:sp>
      <p:sp>
        <p:nvSpPr>
          <p:cNvPr id="2" name="Content Placeholder 3">
            <a:extLst>
              <a:ext uri="{FF2B5EF4-FFF2-40B4-BE49-F238E27FC236}">
                <a16:creationId xmlns:a16="http://schemas.microsoft.com/office/drawing/2014/main" id="{60DB174E-C69B-6E91-1424-96E9A8C83C7C}"/>
              </a:ext>
            </a:extLst>
          </p:cNvPr>
          <p:cNvSpPr>
            <a:spLocks noGrp="1"/>
          </p:cNvSpPr>
          <p:nvPr>
            <p:ph sz="quarter" idx="11"/>
          </p:nvPr>
        </p:nvSpPr>
        <p:spPr>
          <a:xfrm>
            <a:off x="609600" y="1824038"/>
            <a:ext cx="10972800" cy="1822037"/>
          </a:xfrm>
          <a:prstGeom prst="rect">
            <a:avLst/>
          </a:prstGeom>
        </p:spPr>
        <p:txBody>
          <a:bodyPr wrap="square" lIns="91440" tIns="45720" rIns="91440" bIns="45720" anchor="t">
            <a:spAutoFit/>
          </a:bodyPr>
          <a:lstStyle/>
          <a:p>
            <a:pPr>
              <a:spcAft>
                <a:spcPts val="1200"/>
              </a:spcAft>
              <a:buClr>
                <a:schemeClr val="accent2">
                  <a:lumMod val="60000"/>
                  <a:lumOff val="40000"/>
                </a:schemeClr>
              </a:buClr>
            </a:pPr>
            <a:r>
              <a:rPr lang="en-US" sz="3200" b="1">
                <a:solidFill>
                  <a:schemeClr val="accent5">
                    <a:lumMod val="75000"/>
                  </a:schemeClr>
                </a:solidFill>
                <a:latin typeface="Calibri"/>
                <a:cs typeface="Calibri"/>
              </a:rPr>
              <a:t>Temperature check</a:t>
            </a:r>
          </a:p>
          <a:p>
            <a:pPr>
              <a:lnSpc>
                <a:spcPct val="100000"/>
              </a:lnSpc>
              <a:spcBef>
                <a:spcPct val="20000"/>
              </a:spcBef>
              <a:spcAft>
                <a:spcPts val="1200"/>
              </a:spcAft>
              <a:buClr>
                <a:schemeClr val="accent2">
                  <a:lumMod val="60000"/>
                  <a:lumOff val="40000"/>
                </a:schemeClr>
              </a:buClr>
            </a:pPr>
            <a:r>
              <a:rPr lang="en-US" sz="3200" b="1">
                <a:solidFill>
                  <a:schemeClr val="accent5">
                    <a:lumMod val="75000"/>
                  </a:schemeClr>
                </a:solidFill>
                <a:latin typeface="Calibri"/>
                <a:cs typeface="Calibri"/>
              </a:rPr>
              <a:t>Questionnaire</a:t>
            </a:r>
            <a:r>
              <a:rPr lang="en-US" sz="3200">
                <a:solidFill>
                  <a:srgbClr val="000000"/>
                </a:solidFill>
                <a:latin typeface="Calibri"/>
                <a:cs typeface="Calibri"/>
              </a:rPr>
              <a:t>: signs and symptoms + risk factors in past 21 days</a:t>
            </a:r>
          </a:p>
        </p:txBody>
      </p:sp>
    </p:spTree>
    <p:extLst>
      <p:ext uri="{BB962C8B-B14F-4D97-AF65-F5344CB8AC3E}">
        <p14:creationId xmlns:p14="http://schemas.microsoft.com/office/powerpoint/2010/main" val="381866683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67;g16e53436b32_0_5">
            <a:extLst>
              <a:ext uri="{FF2B5EF4-FFF2-40B4-BE49-F238E27FC236}">
                <a16:creationId xmlns:a16="http://schemas.microsoft.com/office/drawing/2014/main" id="{6096CB39-CA4A-4638-B441-E185F1037E8A}"/>
              </a:ext>
            </a:extLst>
          </p:cNvPr>
          <p:cNvSpPr txBox="1">
            <a:spLocks noGrp="1"/>
          </p:cNvSpPr>
          <p:nvPr>
            <p:ph type="title" idx="4294967295"/>
          </p:nvPr>
        </p:nvSpPr>
        <p:spPr>
          <a:xfrm>
            <a:off x="679928" y="202864"/>
            <a:ext cx="10175558" cy="1325563"/>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ts val="0"/>
              </a:spcBef>
              <a:spcAft>
                <a:spcPct val="0"/>
              </a:spcAft>
              <a:buClr>
                <a:schemeClr val="dk1"/>
              </a:buClr>
              <a:buSzPts val="1800"/>
              <a:buFontTx/>
              <a:buNone/>
              <a:tabLst/>
              <a:defRPr/>
            </a:pPr>
            <a:r>
              <a:rPr kumimoji="0" lang="en-US" sz="4400" b="1" i="0" u="none" strike="noStrike" kern="1200" cap="none" spc="0" normalizeH="0" baseline="0" noProof="0">
                <a:ln>
                  <a:noFill/>
                </a:ln>
                <a:solidFill>
                  <a:schemeClr val="accent5">
                    <a:lumMod val="75000"/>
                  </a:schemeClr>
                </a:solidFill>
                <a:effectLst/>
                <a:uLnTx/>
                <a:uFillTx/>
                <a:latin typeface="Calibri Light" panose="020F0302020204030204" pitchFamily="34" charset="0"/>
                <a:ea typeface="+mj-ea"/>
                <a:cs typeface="Calibri Light" panose="020F0302020204030204" pitchFamily="34" charset="0"/>
              </a:rPr>
              <a:t>Screening Process</a:t>
            </a:r>
          </a:p>
        </p:txBody>
      </p:sp>
      <p:sp>
        <p:nvSpPr>
          <p:cNvPr id="8" name="Google Shape;171;g16e53436b32_0_5" descr="Explain">
            <a:extLst>
              <a:ext uri="{FF2B5EF4-FFF2-40B4-BE49-F238E27FC236}">
                <a16:creationId xmlns:a16="http://schemas.microsoft.com/office/drawing/2014/main" id="{CE46D93A-018B-42F6-97D2-E5A1826A6917}"/>
              </a:ext>
            </a:extLst>
          </p:cNvPr>
          <p:cNvSpPr/>
          <p:nvPr/>
        </p:nvSpPr>
        <p:spPr>
          <a:xfrm>
            <a:off x="689113" y="1720525"/>
            <a:ext cx="1802296" cy="646331"/>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dirty="0">
                <a:solidFill>
                  <a:schemeClr val="dk1"/>
                </a:solidFill>
                <a:latin typeface="Calibri"/>
                <a:ea typeface="Calibri"/>
                <a:cs typeface="Calibri"/>
                <a:sym typeface="Calibri"/>
              </a:rPr>
              <a:t>Explain</a:t>
            </a:r>
            <a:endParaRPr dirty="0"/>
          </a:p>
        </p:txBody>
      </p:sp>
      <p:sp>
        <p:nvSpPr>
          <p:cNvPr id="5" name="Google Shape;168;g16e53436b32_0_5">
            <a:extLst>
              <a:ext uri="{FF2B5EF4-FFF2-40B4-BE49-F238E27FC236}">
                <a16:creationId xmlns:a16="http://schemas.microsoft.com/office/drawing/2014/main" id="{6F981178-B892-4714-84AF-BFEF1729D639}"/>
              </a:ext>
            </a:extLst>
          </p:cNvPr>
          <p:cNvSpPr txBox="1"/>
          <p:nvPr/>
        </p:nvSpPr>
        <p:spPr>
          <a:xfrm>
            <a:off x="1690959" y="1454920"/>
            <a:ext cx="9467978" cy="1200288"/>
          </a:xfrm>
          <a:prstGeom prst="rect">
            <a:avLst/>
          </a:prstGeom>
          <a:noFill/>
          <a:ln>
            <a:noFill/>
          </a:ln>
        </p:spPr>
        <p:txBody>
          <a:bodyPr spcFirstLastPara="1" wrap="square" lIns="91425" tIns="45700" rIns="91425" bIns="45700" anchor="t" anchorCtr="0">
            <a:spAutoFit/>
          </a:bodyPr>
          <a:lstStyle/>
          <a:p>
            <a:pPr marL="1002030" lvl="1">
              <a:spcBef>
                <a:spcPts val="0"/>
              </a:spcBef>
              <a:spcAft>
                <a:spcPts val="0"/>
              </a:spcAft>
            </a:pPr>
            <a:r>
              <a:rPr lang="en-US" sz="2400" b="0" i="1" u="none" strike="noStrike" cap="none" dirty="0">
                <a:solidFill>
                  <a:srgbClr val="000000"/>
                </a:solidFill>
                <a:latin typeface="Calibri"/>
                <a:ea typeface="Calibri"/>
                <a:cs typeface="Calibri"/>
                <a:sym typeface="Calibri"/>
              </a:rPr>
              <a:t>Example: “To keep everyone safe, we are screening for </a:t>
            </a:r>
            <a:r>
              <a:rPr lang="en-US" sz="2400" i="1" dirty="0">
                <a:solidFill>
                  <a:srgbClr val="000000"/>
                </a:solidFill>
                <a:latin typeface="Calibri"/>
                <a:ea typeface="Calibri"/>
                <a:cs typeface="Calibri"/>
                <a:sym typeface="Calibri"/>
              </a:rPr>
              <a:t>Marburg virus </a:t>
            </a:r>
            <a:r>
              <a:rPr lang="en-US" sz="2400" i="1" dirty="0" err="1">
                <a:solidFill>
                  <a:srgbClr val="000000"/>
                </a:solidFill>
                <a:latin typeface="Calibri"/>
                <a:ea typeface="Calibri"/>
                <a:cs typeface="Calibri"/>
                <a:sym typeface="Calibri"/>
              </a:rPr>
              <a:t>diseas</a:t>
            </a:r>
            <a:r>
              <a:rPr lang="en-US" sz="2400" b="0" i="1" u="none" strike="noStrike" cap="none" dirty="0">
                <a:solidFill>
                  <a:srgbClr val="000000"/>
                </a:solidFill>
                <a:latin typeface="Calibri"/>
                <a:ea typeface="Calibri"/>
                <a:cs typeface="Calibri"/>
                <a:sym typeface="Calibri"/>
              </a:rPr>
              <a:t>. We will take your temperature and ask a few questions.”</a:t>
            </a:r>
            <a:endParaRPr sz="2400" dirty="0"/>
          </a:p>
        </p:txBody>
      </p:sp>
      <p:sp>
        <p:nvSpPr>
          <p:cNvPr id="9" name="Google Shape;172;g16e53436b32_0_5" descr="Take temperature">
            <a:extLst>
              <a:ext uri="{FF2B5EF4-FFF2-40B4-BE49-F238E27FC236}">
                <a16:creationId xmlns:a16="http://schemas.microsoft.com/office/drawing/2014/main" id="{08B12F6D-5F57-4936-A311-462DF9E6D4E2}"/>
              </a:ext>
            </a:extLst>
          </p:cNvPr>
          <p:cNvSpPr/>
          <p:nvPr/>
        </p:nvSpPr>
        <p:spPr>
          <a:xfrm>
            <a:off x="691322" y="2720213"/>
            <a:ext cx="1802296" cy="646331"/>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0" i="0" u="none" strike="noStrike" cap="none" dirty="0">
                <a:solidFill>
                  <a:schemeClr val="dk1"/>
                </a:solidFill>
                <a:latin typeface="Calibri"/>
                <a:ea typeface="Calibri"/>
                <a:cs typeface="Calibri"/>
                <a:sym typeface="Calibri"/>
              </a:rPr>
              <a:t>Take temperature</a:t>
            </a:r>
            <a:endParaRPr dirty="0"/>
          </a:p>
        </p:txBody>
      </p:sp>
      <p:sp>
        <p:nvSpPr>
          <p:cNvPr id="6" name="Google Shape;169;g16e53436b32_0_5">
            <a:extLst>
              <a:ext uri="{FF2B5EF4-FFF2-40B4-BE49-F238E27FC236}">
                <a16:creationId xmlns:a16="http://schemas.microsoft.com/office/drawing/2014/main" id="{90E756E3-CC02-460D-891F-8C135076ADD5}"/>
              </a:ext>
            </a:extLst>
          </p:cNvPr>
          <p:cNvSpPr txBox="1"/>
          <p:nvPr/>
        </p:nvSpPr>
        <p:spPr>
          <a:xfrm>
            <a:off x="2536664" y="2882655"/>
            <a:ext cx="7654257" cy="461624"/>
          </a:xfrm>
          <a:prstGeom prst="rect">
            <a:avLst/>
          </a:prstGeom>
          <a:noFill/>
          <a:ln>
            <a:noFill/>
          </a:ln>
        </p:spPr>
        <p:txBody>
          <a:bodyPr spcFirstLastPara="1" wrap="square" lIns="91425" tIns="45700" rIns="91425" bIns="45700" anchor="t" anchorCtr="0">
            <a:spAutoFit/>
          </a:bodyPr>
          <a:lstStyle/>
          <a:p>
            <a:pPr marL="87631" marR="0" lvl="0" indent="0" algn="l" rtl="0">
              <a:lnSpc>
                <a:spcPct val="100000"/>
              </a:lnSpc>
              <a:spcBef>
                <a:spcPts val="0"/>
              </a:spcBef>
              <a:spcAft>
                <a:spcPts val="0"/>
              </a:spcAft>
              <a:buNone/>
            </a:pPr>
            <a:r>
              <a:rPr lang="en-US" sz="2400" b="0" i="0" u="none" strike="noStrike" cap="none" dirty="0">
                <a:solidFill>
                  <a:srgbClr val="000000"/>
                </a:solidFill>
                <a:latin typeface="Calibri"/>
                <a:ea typeface="Calibri"/>
                <a:cs typeface="Calibri"/>
                <a:sym typeface="Calibri"/>
              </a:rPr>
              <a:t>Non-contact (infrared) thermometer</a:t>
            </a:r>
            <a:endParaRPr dirty="0"/>
          </a:p>
        </p:txBody>
      </p:sp>
      <p:sp>
        <p:nvSpPr>
          <p:cNvPr id="10" name="Google Shape;173;g16e53436b32_0_5" descr="Use screening tool">
            <a:extLst>
              <a:ext uri="{FF2B5EF4-FFF2-40B4-BE49-F238E27FC236}">
                <a16:creationId xmlns:a16="http://schemas.microsoft.com/office/drawing/2014/main" id="{5E6CC2AC-BE4C-4549-8075-FAB4032DAAC5}"/>
              </a:ext>
            </a:extLst>
          </p:cNvPr>
          <p:cNvSpPr/>
          <p:nvPr/>
        </p:nvSpPr>
        <p:spPr>
          <a:xfrm>
            <a:off x="689113" y="3900718"/>
            <a:ext cx="1802296" cy="646331"/>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0" i="0" u="none" strike="noStrike" cap="none" dirty="0">
                <a:solidFill>
                  <a:schemeClr val="dk1"/>
                </a:solidFill>
                <a:latin typeface="Calibri"/>
                <a:ea typeface="Calibri"/>
                <a:cs typeface="Calibri"/>
                <a:sym typeface="Calibri"/>
              </a:rPr>
              <a:t>Use screening tool</a:t>
            </a:r>
            <a:endParaRPr dirty="0"/>
          </a:p>
        </p:txBody>
      </p:sp>
      <p:sp>
        <p:nvSpPr>
          <p:cNvPr id="12" name="Google Shape;175;g16e53436b32_0_5">
            <a:extLst>
              <a:ext uri="{FF2B5EF4-FFF2-40B4-BE49-F238E27FC236}">
                <a16:creationId xmlns:a16="http://schemas.microsoft.com/office/drawing/2014/main" id="{A74E8383-E6BC-4752-8249-A6E3A0CB7B18}"/>
              </a:ext>
            </a:extLst>
          </p:cNvPr>
          <p:cNvSpPr txBox="1"/>
          <p:nvPr/>
        </p:nvSpPr>
        <p:spPr>
          <a:xfrm>
            <a:off x="2658976" y="3880173"/>
            <a:ext cx="7531945" cy="461665"/>
          </a:xfrm>
          <a:prstGeom prst="rect">
            <a:avLst/>
          </a:prstGeom>
          <a:noFill/>
          <a:ln>
            <a:noFill/>
          </a:ln>
        </p:spPr>
        <p:txBody>
          <a:bodyPr spcFirstLastPara="1" wrap="square" lIns="91425" tIns="45700" rIns="91425" bIns="45700" anchor="t" anchorCtr="0">
            <a:spAutoFit/>
          </a:bodyPr>
          <a:lstStyle/>
          <a:p>
            <a:pPr marL="87631" marR="0" lvl="0" indent="0" algn="l" rtl="0">
              <a:lnSpc>
                <a:spcPct val="100000"/>
              </a:lnSpc>
              <a:spcBef>
                <a:spcPts val="0"/>
              </a:spcBef>
              <a:spcAft>
                <a:spcPts val="0"/>
              </a:spcAft>
              <a:buNone/>
            </a:pPr>
            <a:r>
              <a:rPr lang="en-US" sz="2400" b="0" i="0" u="none" strike="noStrike" cap="none">
                <a:solidFill>
                  <a:srgbClr val="000000"/>
                </a:solidFill>
                <a:latin typeface="Calibri"/>
                <a:ea typeface="Calibri"/>
                <a:cs typeface="Calibri"/>
                <a:sym typeface="Calibri"/>
              </a:rPr>
              <a:t>Follow questions on screening tool (symptoms, exposures)</a:t>
            </a:r>
            <a:endParaRPr/>
          </a:p>
        </p:txBody>
      </p:sp>
      <p:sp>
        <p:nvSpPr>
          <p:cNvPr id="11" name="Google Shape;174;g16e53436b32_0_5" descr="Take action">
            <a:extLst>
              <a:ext uri="{FF2B5EF4-FFF2-40B4-BE49-F238E27FC236}">
                <a16:creationId xmlns:a16="http://schemas.microsoft.com/office/drawing/2014/main" id="{457A8955-C023-4FFF-AFE1-ECA07BFCFB3F}"/>
              </a:ext>
            </a:extLst>
          </p:cNvPr>
          <p:cNvSpPr/>
          <p:nvPr/>
        </p:nvSpPr>
        <p:spPr>
          <a:xfrm>
            <a:off x="679928" y="5172229"/>
            <a:ext cx="1802296" cy="646331"/>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0" i="0" u="none" strike="noStrike" cap="none" dirty="0">
                <a:solidFill>
                  <a:schemeClr val="dk1"/>
                </a:solidFill>
                <a:latin typeface="Calibri"/>
                <a:ea typeface="Calibri"/>
                <a:cs typeface="Calibri"/>
                <a:sym typeface="Calibri"/>
              </a:rPr>
              <a:t>Take action</a:t>
            </a:r>
            <a:endParaRPr dirty="0"/>
          </a:p>
        </p:txBody>
      </p:sp>
      <p:sp>
        <p:nvSpPr>
          <p:cNvPr id="7" name="Google Shape;170;g16e53436b32_0_5">
            <a:extLst>
              <a:ext uri="{FF2B5EF4-FFF2-40B4-BE49-F238E27FC236}">
                <a16:creationId xmlns:a16="http://schemas.microsoft.com/office/drawing/2014/main" id="{03F0093B-5218-4833-A008-8EB12CF1488E}"/>
              </a:ext>
            </a:extLst>
          </p:cNvPr>
          <p:cNvSpPr txBox="1"/>
          <p:nvPr/>
        </p:nvSpPr>
        <p:spPr>
          <a:xfrm>
            <a:off x="2658975" y="4796733"/>
            <a:ext cx="8058991" cy="1697860"/>
          </a:xfrm>
          <a:prstGeom prst="rect">
            <a:avLst/>
          </a:prstGeom>
          <a:noFill/>
          <a:ln>
            <a:noFill/>
          </a:ln>
        </p:spPr>
        <p:txBody>
          <a:bodyPr spcFirstLastPara="1" wrap="square" lIns="91425" tIns="45700" rIns="91425" bIns="45700" anchor="t" anchorCtr="0">
            <a:spAutoFit/>
          </a:bodyPr>
          <a:lstStyle/>
          <a:p>
            <a:pPr marL="87631" marR="0" lvl="0" indent="0" algn="l" rtl="0">
              <a:lnSpc>
                <a:spcPct val="100000"/>
              </a:lnSpc>
              <a:spcBef>
                <a:spcPts val="0"/>
              </a:spcBef>
              <a:spcAft>
                <a:spcPts val="0"/>
              </a:spcAft>
              <a:buNone/>
            </a:pPr>
            <a:r>
              <a:rPr lang="en-US" sz="2400" b="0" i="0" u="none" strike="noStrike" cap="none" dirty="0">
                <a:solidFill>
                  <a:srgbClr val="000000"/>
                </a:solidFill>
                <a:latin typeface="Calibri"/>
                <a:ea typeface="Calibri"/>
                <a:cs typeface="Calibri"/>
                <a:sym typeface="Calibri"/>
              </a:rPr>
              <a:t>Does the person meet case definition for suspect Marburg case?</a:t>
            </a:r>
            <a:endParaRPr dirty="0"/>
          </a:p>
          <a:p>
            <a:pPr marL="430531" marR="0" lvl="1" indent="-342900" algn="l" rtl="0">
              <a:lnSpc>
                <a:spcPct val="100000"/>
              </a:lnSpc>
              <a:spcBef>
                <a:spcPts val="480"/>
              </a:spcBef>
              <a:spcAft>
                <a:spcPts val="0"/>
              </a:spcAft>
              <a:buClr>
                <a:srgbClr val="3F3F3F"/>
              </a:buClr>
              <a:buSzPts val="2400"/>
              <a:buFont typeface="Arial"/>
              <a:buChar char="•"/>
            </a:pPr>
            <a:r>
              <a:rPr lang="en-US" sz="2400" b="0" i="0" u="none" strike="noStrike" cap="none" dirty="0">
                <a:solidFill>
                  <a:srgbClr val="000000"/>
                </a:solidFill>
                <a:latin typeface="Calibri"/>
                <a:ea typeface="Calibri"/>
                <a:cs typeface="Calibri"/>
                <a:sym typeface="Calibri"/>
              </a:rPr>
              <a:t>If </a:t>
            </a:r>
            <a:r>
              <a:rPr lang="en-US" sz="2400" b="1" i="0" u="none" strike="noStrike" cap="none" dirty="0">
                <a:solidFill>
                  <a:srgbClr val="000000"/>
                </a:solidFill>
                <a:latin typeface="Calibri"/>
                <a:ea typeface="Calibri"/>
                <a:cs typeface="Calibri"/>
                <a:sym typeface="Calibri"/>
              </a:rPr>
              <a:t>yes</a:t>
            </a:r>
            <a:r>
              <a:rPr lang="en-US" sz="2400" b="0" i="0" u="none" strike="noStrike" cap="none" dirty="0">
                <a:solidFill>
                  <a:srgbClr val="000000"/>
                </a:solidFill>
                <a:latin typeface="Calibri"/>
                <a:ea typeface="Calibri"/>
                <a:cs typeface="Calibri"/>
                <a:sym typeface="Calibri"/>
              </a:rPr>
              <a:t>, escort to </a:t>
            </a:r>
            <a:r>
              <a:rPr lang="en-US" sz="2400" dirty="0">
                <a:solidFill>
                  <a:srgbClr val="000000"/>
                </a:solidFill>
                <a:latin typeface="Calibri"/>
                <a:ea typeface="Calibri"/>
                <a:cs typeface="Calibri"/>
                <a:sym typeface="Calibri"/>
              </a:rPr>
              <a:t>isolation</a:t>
            </a:r>
            <a:r>
              <a:rPr lang="en-US" sz="2400" b="0" i="0" u="none" strike="noStrike" cap="none" dirty="0">
                <a:solidFill>
                  <a:srgbClr val="000000"/>
                </a:solidFill>
                <a:latin typeface="Calibri"/>
                <a:ea typeface="Calibri"/>
                <a:cs typeface="Calibri"/>
                <a:sym typeface="Calibri"/>
              </a:rPr>
              <a:t> area. </a:t>
            </a:r>
          </a:p>
          <a:p>
            <a:pPr marL="430531" marR="0" lvl="1" indent="-342900" algn="l" rtl="0">
              <a:lnSpc>
                <a:spcPct val="100000"/>
              </a:lnSpc>
              <a:spcBef>
                <a:spcPts val="480"/>
              </a:spcBef>
              <a:spcAft>
                <a:spcPts val="0"/>
              </a:spcAft>
              <a:buClr>
                <a:srgbClr val="3F3F3F"/>
              </a:buClr>
              <a:buSzPts val="2400"/>
              <a:buFont typeface="Arial"/>
              <a:buChar char="•"/>
            </a:pPr>
            <a:r>
              <a:rPr lang="en-US" sz="2400" b="0" i="0" u="none" strike="noStrike" cap="none" dirty="0">
                <a:solidFill>
                  <a:srgbClr val="000000"/>
                </a:solidFill>
                <a:latin typeface="Calibri"/>
                <a:ea typeface="Calibri"/>
                <a:cs typeface="Calibri"/>
                <a:sym typeface="Calibri"/>
              </a:rPr>
              <a:t>If </a:t>
            </a:r>
            <a:r>
              <a:rPr lang="en-US" sz="2400" b="1" i="0" u="none" strike="noStrike" cap="none" dirty="0">
                <a:solidFill>
                  <a:srgbClr val="000000"/>
                </a:solidFill>
                <a:latin typeface="Calibri"/>
                <a:ea typeface="Calibri"/>
                <a:cs typeface="Calibri"/>
                <a:sym typeface="Calibri"/>
              </a:rPr>
              <a:t>no</a:t>
            </a:r>
            <a:r>
              <a:rPr lang="en-US" sz="2400" b="0" i="0" u="none" strike="noStrike" cap="none" dirty="0">
                <a:solidFill>
                  <a:srgbClr val="000000"/>
                </a:solidFill>
                <a:latin typeface="Calibri"/>
                <a:ea typeface="Calibri"/>
                <a:cs typeface="Calibri"/>
                <a:sym typeface="Calibri"/>
              </a:rPr>
              <a:t>, they may enter the facility.</a:t>
            </a:r>
            <a:endParaRPr dirty="0"/>
          </a:p>
        </p:txBody>
      </p:sp>
      <p:sp>
        <p:nvSpPr>
          <p:cNvPr id="13" name="Google Shape;176;g16e53436b32_0_5">
            <a:extLst>
              <a:ext uri="{FF2B5EF4-FFF2-40B4-BE49-F238E27FC236}">
                <a16:creationId xmlns:a16="http://schemas.microsoft.com/office/drawing/2014/main" id="{773E0850-9E24-40BB-B4B2-F36851AE0B63}"/>
              </a:ext>
              <a:ext uri="{C183D7F6-B498-43B3-948B-1728B52AA6E4}">
                <adec:decorative xmlns:adec="http://schemas.microsoft.com/office/drawing/2017/decorative" val="1"/>
              </a:ext>
            </a:extLst>
          </p:cNvPr>
          <p:cNvSpPr/>
          <p:nvPr/>
        </p:nvSpPr>
        <p:spPr>
          <a:xfrm>
            <a:off x="1545387" y="2423677"/>
            <a:ext cx="71378" cy="172540"/>
          </a:xfrm>
          <a:prstGeom prst="downArrow">
            <a:avLst>
              <a:gd name="adj1" fmla="val 50000"/>
              <a:gd name="adj2" fmla="val 50000"/>
            </a:avLst>
          </a:prstGeom>
          <a:solidFill>
            <a:schemeClr val="accent2"/>
          </a:solidFill>
          <a:ln w="25400" cap="flat" cmpd="sng">
            <a:solidFill>
              <a:srgbClr val="AC5B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 name="Google Shape;177;g16e53436b32_0_5">
            <a:extLst>
              <a:ext uri="{FF2B5EF4-FFF2-40B4-BE49-F238E27FC236}">
                <a16:creationId xmlns:a16="http://schemas.microsoft.com/office/drawing/2014/main" id="{8BCD8AC3-D06C-4209-95D7-23033DCD8883}"/>
              </a:ext>
              <a:ext uri="{C183D7F6-B498-43B3-948B-1728B52AA6E4}">
                <adec:decorative xmlns:adec="http://schemas.microsoft.com/office/drawing/2017/decorative" val="1"/>
              </a:ext>
            </a:extLst>
          </p:cNvPr>
          <p:cNvSpPr/>
          <p:nvPr/>
        </p:nvSpPr>
        <p:spPr>
          <a:xfrm>
            <a:off x="1590261" y="3510733"/>
            <a:ext cx="71378" cy="172540"/>
          </a:xfrm>
          <a:prstGeom prst="downArrow">
            <a:avLst>
              <a:gd name="adj1" fmla="val 50000"/>
              <a:gd name="adj2" fmla="val 50000"/>
            </a:avLst>
          </a:prstGeom>
          <a:solidFill>
            <a:schemeClr val="accent2"/>
          </a:solidFill>
          <a:ln w="25400" cap="flat" cmpd="sng">
            <a:solidFill>
              <a:srgbClr val="AC5B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 name="Google Shape;178;g16e53436b32_0_5">
            <a:extLst>
              <a:ext uri="{FF2B5EF4-FFF2-40B4-BE49-F238E27FC236}">
                <a16:creationId xmlns:a16="http://schemas.microsoft.com/office/drawing/2014/main" id="{4DECBAC1-6CDC-422A-BE7B-B51BAEF46F8E}"/>
              </a:ext>
              <a:ext uri="{C183D7F6-B498-43B3-948B-1728B52AA6E4}">
                <adec:decorative xmlns:adec="http://schemas.microsoft.com/office/drawing/2017/decorative" val="1"/>
              </a:ext>
            </a:extLst>
          </p:cNvPr>
          <p:cNvSpPr/>
          <p:nvPr/>
        </p:nvSpPr>
        <p:spPr>
          <a:xfrm>
            <a:off x="1592127" y="4799212"/>
            <a:ext cx="71378" cy="172540"/>
          </a:xfrm>
          <a:prstGeom prst="downArrow">
            <a:avLst>
              <a:gd name="adj1" fmla="val 50000"/>
              <a:gd name="adj2" fmla="val 50000"/>
            </a:avLst>
          </a:prstGeom>
          <a:solidFill>
            <a:schemeClr val="accent2"/>
          </a:solidFill>
          <a:ln w="25400" cap="flat" cmpd="sng">
            <a:solidFill>
              <a:srgbClr val="AC5B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9949255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5" name="Google Shape;185;p7"/>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4000" b="1">
                <a:solidFill>
                  <a:schemeClr val="accent5">
                    <a:lumMod val="75000"/>
                  </a:schemeClr>
                </a:solidFill>
                <a:latin typeface="Calibri Light" panose="020F0302020204030204" pitchFamily="34" charset="0"/>
                <a:cs typeface="Calibri Light" panose="020F0302020204030204" pitchFamily="34" charset="0"/>
              </a:rPr>
              <a:t>Non-contact Temperature Check</a:t>
            </a:r>
          </a:p>
        </p:txBody>
      </p:sp>
      <p:sp>
        <p:nvSpPr>
          <p:cNvPr id="194" name="Google Shape;194;p7"/>
          <p:cNvSpPr/>
          <p:nvPr/>
        </p:nvSpPr>
        <p:spPr>
          <a:xfrm>
            <a:off x="7629482" y="1405022"/>
            <a:ext cx="4358462" cy="1830927"/>
          </a:xfrm>
          <a:prstGeom prst="roundRect">
            <a:avLst>
              <a:gd name="adj" fmla="val 16667"/>
            </a:avLst>
          </a:prstGeom>
          <a:noFill/>
          <a:ln w="25400" cap="flat" cmpd="sng">
            <a:solidFill>
              <a:srgbClr val="F4B08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0" i="0" u="none" strike="noStrike" cap="none" dirty="0">
                <a:solidFill>
                  <a:srgbClr val="000000"/>
                </a:solidFill>
                <a:latin typeface="Calibri"/>
                <a:ea typeface="Calibri"/>
                <a:cs typeface="Calibri"/>
                <a:sym typeface="Calibri"/>
              </a:rPr>
              <a:t>Instructions vary for different types/brands of infrared thermometers. </a:t>
            </a:r>
            <a:endParaRPr dirty="0"/>
          </a:p>
          <a:p>
            <a:pPr marL="0" marR="0" lvl="0" indent="0" algn="ctr" rtl="0">
              <a:lnSpc>
                <a:spcPct val="100000"/>
              </a:lnSpc>
              <a:spcBef>
                <a:spcPts val="0"/>
              </a:spcBef>
              <a:spcAft>
                <a:spcPts val="0"/>
              </a:spcAft>
              <a:buNone/>
            </a:pPr>
            <a:r>
              <a:rPr lang="en-US" sz="2000" b="0" i="0" u="none" strike="noStrike" cap="none" dirty="0">
                <a:solidFill>
                  <a:srgbClr val="000000"/>
                </a:solidFill>
                <a:latin typeface="Calibri"/>
                <a:ea typeface="Calibri"/>
                <a:cs typeface="Calibri"/>
                <a:sym typeface="Calibri"/>
              </a:rPr>
              <a:t>Always check the package insert or instructions on the manufacturer’s website.</a:t>
            </a:r>
            <a:endParaRPr dirty="0"/>
          </a:p>
        </p:txBody>
      </p:sp>
      <p:sp>
        <p:nvSpPr>
          <p:cNvPr id="190" name="Google Shape;190;p7"/>
          <p:cNvSpPr/>
          <p:nvPr/>
        </p:nvSpPr>
        <p:spPr>
          <a:xfrm>
            <a:off x="204056" y="1752639"/>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1</a:t>
            </a:r>
            <a:endParaRPr>
              <a:solidFill>
                <a:srgbClr val="000000"/>
              </a:solidFill>
            </a:endParaRPr>
          </a:p>
        </p:txBody>
      </p:sp>
      <p:sp>
        <p:nvSpPr>
          <p:cNvPr id="186" name="Google Shape;186;p7"/>
          <p:cNvSpPr txBox="1">
            <a:spLocks noGrp="1"/>
          </p:cNvSpPr>
          <p:nvPr>
            <p:ph type="body" sz="quarter" idx="10"/>
          </p:nvPr>
        </p:nvSpPr>
        <p:spPr>
          <a:xfrm>
            <a:off x="864756" y="1824285"/>
            <a:ext cx="3779433" cy="11430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813"/>
              </a:spcBef>
              <a:spcAft>
                <a:spcPts val="0"/>
              </a:spcAft>
              <a:buSzPts val="1800"/>
              <a:buNone/>
            </a:pPr>
            <a:r>
              <a:rPr lang="en-US" sz="2400"/>
              <a:t>Turn on the thermometer</a:t>
            </a:r>
            <a:endParaRPr sz="2400"/>
          </a:p>
        </p:txBody>
      </p:sp>
      <p:pic>
        <p:nvPicPr>
          <p:cNvPr id="193" name="Google Shape;193;p7" descr="Graphic of a non-contact thermometer with the power button circled in red."/>
          <p:cNvPicPr preferRelativeResize="0"/>
          <p:nvPr/>
        </p:nvPicPr>
        <p:blipFill rotWithShape="1">
          <a:blip r:embed="rId3">
            <a:alphaModFix/>
          </a:blip>
          <a:srcRect r="2364"/>
          <a:stretch/>
        </p:blipFill>
        <p:spPr>
          <a:xfrm>
            <a:off x="4824663" y="1306074"/>
            <a:ext cx="2027354" cy="2028825"/>
          </a:xfrm>
          <a:prstGeom prst="rect">
            <a:avLst/>
          </a:prstGeom>
          <a:noFill/>
          <a:ln>
            <a:noFill/>
          </a:ln>
        </p:spPr>
      </p:pic>
      <p:sp>
        <p:nvSpPr>
          <p:cNvPr id="191" name="Google Shape;191;p7"/>
          <p:cNvSpPr/>
          <p:nvPr/>
        </p:nvSpPr>
        <p:spPr>
          <a:xfrm>
            <a:off x="204055" y="3546000"/>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2</a:t>
            </a:r>
            <a:endParaRPr>
              <a:solidFill>
                <a:srgbClr val="000000"/>
              </a:solidFill>
            </a:endParaRPr>
          </a:p>
        </p:txBody>
      </p:sp>
      <p:sp>
        <p:nvSpPr>
          <p:cNvPr id="188" name="Google Shape;188;p7"/>
          <p:cNvSpPr txBox="1"/>
          <p:nvPr/>
        </p:nvSpPr>
        <p:spPr>
          <a:xfrm>
            <a:off x="792247" y="3423737"/>
            <a:ext cx="5939857" cy="1624646"/>
          </a:xfrm>
          <a:prstGeom prst="rect">
            <a:avLst/>
          </a:prstGeom>
          <a:noFill/>
          <a:ln>
            <a:noFill/>
          </a:ln>
        </p:spPr>
        <p:txBody>
          <a:bodyPr spcFirstLastPara="1" wrap="square" lIns="91425" tIns="45700" rIns="91425" bIns="45700" anchor="t" anchorCtr="0">
            <a:normAutofit/>
          </a:bodyPr>
          <a:lstStyle/>
          <a:p>
            <a:pPr marL="114300" marR="0" lvl="0" indent="0" algn="l" rtl="0">
              <a:lnSpc>
                <a:spcPct val="90000"/>
              </a:lnSpc>
              <a:spcBef>
                <a:spcPts val="813"/>
              </a:spcBef>
              <a:spcAft>
                <a:spcPts val="0"/>
              </a:spcAft>
              <a:buClr>
                <a:schemeClr val="dk1"/>
              </a:buClr>
              <a:buSzPts val="1800"/>
              <a:buFont typeface="Arial"/>
              <a:buNone/>
            </a:pPr>
            <a:r>
              <a:rPr lang="en-US" sz="2275" b="0" i="0" u="none" strike="noStrike" cap="none">
                <a:solidFill>
                  <a:srgbClr val="000000"/>
                </a:solidFill>
                <a:latin typeface="Calibri"/>
                <a:ea typeface="Calibri"/>
                <a:cs typeface="Calibri"/>
                <a:sym typeface="Calibri"/>
              </a:rPr>
              <a:t>Allow 15 minutes for device to warm up</a:t>
            </a:r>
            <a:endParaRPr>
              <a:solidFill>
                <a:srgbClr val="000000"/>
              </a:solidFill>
            </a:endParaRPr>
          </a:p>
          <a:p>
            <a:pPr marL="114300" marR="0" lvl="0" indent="0" algn="l" rtl="0">
              <a:lnSpc>
                <a:spcPct val="90000"/>
              </a:lnSpc>
              <a:spcBef>
                <a:spcPts val="813"/>
              </a:spcBef>
              <a:spcAft>
                <a:spcPts val="0"/>
              </a:spcAft>
              <a:buClr>
                <a:schemeClr val="dk1"/>
              </a:buClr>
              <a:buSzPts val="1800"/>
              <a:buFont typeface="Arial"/>
              <a:buNone/>
            </a:pPr>
            <a:r>
              <a:rPr lang="en-US" sz="2275" b="0" i="1" u="none" strike="noStrike" cap="none">
                <a:solidFill>
                  <a:srgbClr val="000000"/>
                </a:solidFill>
                <a:latin typeface="Calibri"/>
                <a:ea typeface="Calibri"/>
                <a:cs typeface="Calibri"/>
                <a:sym typeface="Calibri"/>
              </a:rPr>
              <a:t>(this allows for thermometer to acclimate to the temperature of the environment around it)</a:t>
            </a:r>
            <a:endParaRPr>
              <a:solidFill>
                <a:srgbClr val="000000"/>
              </a:solidFill>
            </a:endParaRPr>
          </a:p>
        </p:txBody>
      </p:sp>
      <p:sp>
        <p:nvSpPr>
          <p:cNvPr id="192" name="Google Shape;192;p7"/>
          <p:cNvSpPr/>
          <p:nvPr/>
        </p:nvSpPr>
        <p:spPr>
          <a:xfrm>
            <a:off x="204056" y="5309700"/>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3</a:t>
            </a:r>
            <a:endParaRPr>
              <a:solidFill>
                <a:srgbClr val="000000"/>
              </a:solidFill>
            </a:endParaRPr>
          </a:p>
        </p:txBody>
      </p:sp>
      <p:sp>
        <p:nvSpPr>
          <p:cNvPr id="189" name="Google Shape;189;p7"/>
          <p:cNvSpPr txBox="1"/>
          <p:nvPr/>
        </p:nvSpPr>
        <p:spPr>
          <a:xfrm>
            <a:off x="864757" y="5246933"/>
            <a:ext cx="7258825" cy="998290"/>
          </a:xfrm>
          <a:prstGeom prst="rect">
            <a:avLst/>
          </a:prstGeom>
          <a:noFill/>
          <a:ln>
            <a:noFill/>
          </a:ln>
        </p:spPr>
        <p:txBody>
          <a:bodyPr spcFirstLastPara="1" wrap="square" lIns="91425" tIns="45700" rIns="91425" bIns="45700" anchor="t" anchorCtr="0">
            <a:normAutofit/>
          </a:bodyPr>
          <a:lstStyle/>
          <a:p>
            <a:pPr marL="114300" marR="0" lvl="0" indent="0" algn="l" rtl="0">
              <a:lnSpc>
                <a:spcPct val="90000"/>
              </a:lnSpc>
              <a:spcBef>
                <a:spcPts val="813"/>
              </a:spcBef>
              <a:spcAft>
                <a:spcPts val="0"/>
              </a:spcAft>
              <a:buClr>
                <a:schemeClr val="dk1"/>
              </a:buClr>
              <a:buSzPts val="1800"/>
              <a:buFont typeface="Arial"/>
              <a:buNone/>
            </a:pPr>
            <a:r>
              <a:rPr lang="en-US" sz="2275" b="0" i="0" u="none" strike="noStrike" cap="none">
                <a:solidFill>
                  <a:srgbClr val="000000"/>
                </a:solidFill>
                <a:latin typeface="Calibri"/>
                <a:ea typeface="Calibri"/>
                <a:cs typeface="Calibri"/>
                <a:sym typeface="Calibri"/>
              </a:rPr>
              <a:t>Confirm thermometer has correct settings (e.g., Celsius, ‘body’ reading instead of ‘object’)</a:t>
            </a:r>
            <a:endParaRPr>
              <a:solidFill>
                <a:srgbClr val="000000"/>
              </a:solidFill>
            </a:endParaRPr>
          </a:p>
        </p:txBody>
      </p:sp>
      <p:pic>
        <p:nvPicPr>
          <p:cNvPr id="183" name="Google Shape;183;p7" descr="Graphic of a non-contact thermometer screen that reads 37.0."/>
          <p:cNvPicPr preferRelativeResize="0"/>
          <p:nvPr/>
        </p:nvPicPr>
        <p:blipFill rotWithShape="1">
          <a:blip r:embed="rId4">
            <a:alphaModFix/>
          </a:blip>
          <a:srcRect r="19731" b="10362"/>
          <a:stretch/>
        </p:blipFill>
        <p:spPr>
          <a:xfrm>
            <a:off x="7820440" y="4620493"/>
            <a:ext cx="1580321" cy="2032471"/>
          </a:xfrm>
          <a:prstGeom prst="rect">
            <a:avLst/>
          </a:prstGeom>
          <a:noFill/>
          <a:ln>
            <a:noFill/>
          </a:ln>
        </p:spPr>
      </p:pic>
      <p:pic>
        <p:nvPicPr>
          <p:cNvPr id="187" name="Google Shape;187;p7" descr="Graphic of a clock depicting 15 minutes."/>
          <p:cNvPicPr preferRelativeResize="0"/>
          <p:nvPr/>
        </p:nvPicPr>
        <p:blipFill rotWithShape="1">
          <a:blip r:embed="rId5">
            <a:alphaModFix/>
          </a:blip>
          <a:srcRect t="14559" r="1024" b="18210"/>
          <a:stretch/>
        </p:blipFill>
        <p:spPr>
          <a:xfrm>
            <a:off x="6839102" y="3376283"/>
            <a:ext cx="2300270" cy="1440848"/>
          </a:xfrm>
          <a:prstGeom prst="rect">
            <a:avLst/>
          </a:prstGeom>
          <a:noFill/>
          <a:ln>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201764"/>
            <a:ext cx="10972800" cy="1013859"/>
          </a:xfrm>
        </p:spPr>
        <p:txBody>
          <a:bodyPr/>
          <a:lstStyle/>
          <a:p>
            <a:r>
              <a:rPr lang="en-US">
                <a:solidFill>
                  <a:schemeClr val="accent5">
                    <a:lumMod val="75000"/>
                  </a:schemeClr>
                </a:solidFill>
                <a:latin typeface="Calibri Light" panose="020F0302020204030204" pitchFamily="34" charset="0"/>
                <a:cs typeface="Calibri Light" panose="020F0302020204030204" pitchFamily="34" charset="0"/>
              </a:rPr>
              <a:t>Non-contact Temperature Check (continued)</a:t>
            </a:r>
          </a:p>
        </p:txBody>
      </p:sp>
      <p:sp>
        <p:nvSpPr>
          <p:cNvPr id="13" name="Google Shape;201;p11">
            <a:extLst>
              <a:ext uri="{FF2B5EF4-FFF2-40B4-BE49-F238E27FC236}">
                <a16:creationId xmlns:a16="http://schemas.microsoft.com/office/drawing/2014/main" id="{0D3545C0-4077-4397-A57F-55C9756C13BC}"/>
              </a:ext>
            </a:extLst>
          </p:cNvPr>
          <p:cNvSpPr/>
          <p:nvPr/>
        </p:nvSpPr>
        <p:spPr>
          <a:xfrm>
            <a:off x="204056" y="1740607"/>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4</a:t>
            </a:r>
            <a:endParaRPr>
              <a:solidFill>
                <a:srgbClr val="000000"/>
              </a:solidFill>
            </a:endParaRPr>
          </a:p>
        </p:txBody>
      </p:sp>
      <p:sp>
        <p:nvSpPr>
          <p:cNvPr id="12" name="Google Shape;202;p11">
            <a:extLst>
              <a:ext uri="{FF2B5EF4-FFF2-40B4-BE49-F238E27FC236}">
                <a16:creationId xmlns:a16="http://schemas.microsoft.com/office/drawing/2014/main" id="{FA458ED5-F446-47E4-A968-8EB23AD6553D}"/>
              </a:ext>
            </a:extLst>
          </p:cNvPr>
          <p:cNvSpPr txBox="1">
            <a:spLocks/>
          </p:cNvSpPr>
          <p:nvPr/>
        </p:nvSpPr>
        <p:spPr>
          <a:xfrm>
            <a:off x="942863" y="1595898"/>
            <a:ext cx="7285772" cy="766219"/>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spcBef>
                <a:spcPts val="813"/>
              </a:spcBef>
              <a:buSzPts val="1800"/>
              <a:buFont typeface="Arial" panose="020B0604020202020204" pitchFamily="34" charset="0"/>
              <a:buNone/>
            </a:pPr>
            <a:r>
              <a:rPr lang="en-US" sz="2400">
                <a:solidFill>
                  <a:srgbClr val="000000"/>
                </a:solidFill>
                <a:latin typeface="Calibri"/>
                <a:ea typeface="Calibri"/>
                <a:cs typeface="Calibri"/>
              </a:rPr>
              <a:t>Stand to side of person whose temperature is being taken</a:t>
            </a:r>
          </a:p>
        </p:txBody>
      </p:sp>
      <p:sp>
        <p:nvSpPr>
          <p:cNvPr id="14" name="Google Shape;203;p11">
            <a:extLst>
              <a:ext uri="{FF2B5EF4-FFF2-40B4-BE49-F238E27FC236}">
                <a16:creationId xmlns:a16="http://schemas.microsoft.com/office/drawing/2014/main" id="{D1D7BF0D-9B35-4427-87DB-615C3AB125D6}"/>
              </a:ext>
            </a:extLst>
          </p:cNvPr>
          <p:cNvSpPr/>
          <p:nvPr/>
        </p:nvSpPr>
        <p:spPr>
          <a:xfrm>
            <a:off x="204056" y="2774941"/>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5</a:t>
            </a:r>
            <a:endParaRPr>
              <a:solidFill>
                <a:srgbClr val="000000"/>
              </a:solidFill>
            </a:endParaRPr>
          </a:p>
        </p:txBody>
      </p:sp>
      <p:sp>
        <p:nvSpPr>
          <p:cNvPr id="15" name="Google Shape;204;p11">
            <a:extLst>
              <a:ext uri="{FF2B5EF4-FFF2-40B4-BE49-F238E27FC236}">
                <a16:creationId xmlns:a16="http://schemas.microsoft.com/office/drawing/2014/main" id="{512AA0AC-8371-46D1-B791-679F6B47267A}"/>
              </a:ext>
            </a:extLst>
          </p:cNvPr>
          <p:cNvSpPr txBox="1"/>
          <p:nvPr/>
        </p:nvSpPr>
        <p:spPr>
          <a:xfrm>
            <a:off x="1023340" y="2506826"/>
            <a:ext cx="7741501" cy="1503676"/>
          </a:xfrm>
          <a:prstGeom prst="rect">
            <a:avLst/>
          </a:prstGeom>
          <a:noFill/>
          <a:ln>
            <a:noFill/>
          </a:ln>
        </p:spPr>
        <p:txBody>
          <a:bodyPr spcFirstLastPara="1" wrap="square" lIns="91425" tIns="45700" rIns="91425" bIns="45700" anchor="t" anchorCtr="0">
            <a:noAutofit/>
          </a:bodyPr>
          <a:lstStyle/>
          <a:p>
            <a:pPr marL="114300" marR="0" lvl="0" indent="0" algn="l" rtl="0">
              <a:lnSpc>
                <a:spcPct val="90000"/>
              </a:lnSpc>
              <a:spcBef>
                <a:spcPts val="813"/>
              </a:spcBef>
              <a:spcAft>
                <a:spcPts val="0"/>
              </a:spcAft>
              <a:buClr>
                <a:schemeClr val="dk1"/>
              </a:buClr>
              <a:buSzPts val="1800"/>
              <a:buFont typeface="Arial"/>
              <a:buNone/>
            </a:pPr>
            <a:r>
              <a:rPr lang="en-US" sz="2400" b="0" i="0" u="none" strike="noStrike" cap="none" dirty="0">
                <a:solidFill>
                  <a:srgbClr val="000000"/>
                </a:solidFill>
                <a:latin typeface="Calibri"/>
                <a:ea typeface="Calibri"/>
                <a:cs typeface="Calibri"/>
                <a:sym typeface="Calibri"/>
              </a:rPr>
              <a:t>Ask person to push back hair or head scarf, remove hat or glasses, and wipe off perspiration</a:t>
            </a:r>
            <a:r>
              <a:rPr lang="en-US" sz="2400" dirty="0">
                <a:solidFill>
                  <a:srgbClr val="000000"/>
                </a:solidFill>
                <a:sym typeface="Calibri"/>
              </a:rPr>
              <a:t> </a:t>
            </a:r>
            <a:r>
              <a:rPr lang="en-US" sz="2400" b="0" i="1" u="none" strike="noStrike" cap="none" dirty="0">
                <a:solidFill>
                  <a:srgbClr val="000000"/>
                </a:solidFill>
                <a:latin typeface="Calibri"/>
                <a:ea typeface="Calibri"/>
                <a:cs typeface="Calibri"/>
                <a:sym typeface="Calibri"/>
              </a:rPr>
              <a:t>(perspiration in pores can lead to a lower temperature reading)</a:t>
            </a:r>
            <a:endParaRPr sz="2400" dirty="0">
              <a:solidFill>
                <a:srgbClr val="000000"/>
              </a:solidFill>
            </a:endParaRPr>
          </a:p>
        </p:txBody>
      </p:sp>
      <p:pic>
        <p:nvPicPr>
          <p:cNvPr id="16" name="Google Shape;205;p11" descr="Three graphics of the same person. In the first, the person pushes back his hair. In the second, he removes his sunglasses. In the third, he wipes sweat from his brow.">
            <a:extLst>
              <a:ext uri="{FF2B5EF4-FFF2-40B4-BE49-F238E27FC236}">
                <a16:creationId xmlns:a16="http://schemas.microsoft.com/office/drawing/2014/main" id="{2021D759-BBFB-4D6A-BE4E-860DB7E9E87B}"/>
              </a:ext>
            </a:extLst>
          </p:cNvPr>
          <p:cNvPicPr preferRelativeResize="0"/>
          <p:nvPr/>
        </p:nvPicPr>
        <p:blipFill rotWithShape="1">
          <a:blip r:embed="rId3">
            <a:alphaModFix/>
          </a:blip>
          <a:srcRect l="3198" t="10208" r="990"/>
          <a:stretch/>
        </p:blipFill>
        <p:spPr>
          <a:xfrm>
            <a:off x="8924468" y="2394666"/>
            <a:ext cx="3062452" cy="1311468"/>
          </a:xfrm>
          <a:prstGeom prst="rect">
            <a:avLst/>
          </a:prstGeom>
          <a:noFill/>
          <a:ln>
            <a:noFill/>
          </a:ln>
        </p:spPr>
      </p:pic>
      <p:sp>
        <p:nvSpPr>
          <p:cNvPr id="17" name="Google Shape;206;p11">
            <a:extLst>
              <a:ext uri="{FF2B5EF4-FFF2-40B4-BE49-F238E27FC236}">
                <a16:creationId xmlns:a16="http://schemas.microsoft.com/office/drawing/2014/main" id="{52DCE489-08C9-4693-A8CB-9B0254D53465}"/>
              </a:ext>
            </a:extLst>
          </p:cNvPr>
          <p:cNvSpPr/>
          <p:nvPr/>
        </p:nvSpPr>
        <p:spPr>
          <a:xfrm>
            <a:off x="220619" y="4178233"/>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6</a:t>
            </a:r>
            <a:endParaRPr>
              <a:solidFill>
                <a:srgbClr val="000000"/>
              </a:solidFill>
            </a:endParaRPr>
          </a:p>
        </p:txBody>
      </p:sp>
      <p:sp>
        <p:nvSpPr>
          <p:cNvPr id="18" name="Google Shape;207;p11">
            <a:extLst>
              <a:ext uri="{FF2B5EF4-FFF2-40B4-BE49-F238E27FC236}">
                <a16:creationId xmlns:a16="http://schemas.microsoft.com/office/drawing/2014/main" id="{CD537854-5771-4C19-8701-4CDA0E2CB6B4}"/>
              </a:ext>
            </a:extLst>
          </p:cNvPr>
          <p:cNvSpPr txBox="1"/>
          <p:nvPr/>
        </p:nvSpPr>
        <p:spPr>
          <a:xfrm>
            <a:off x="942863" y="4159246"/>
            <a:ext cx="6391538" cy="766219"/>
          </a:xfrm>
          <a:prstGeom prst="rect">
            <a:avLst/>
          </a:prstGeom>
          <a:noFill/>
          <a:ln>
            <a:noFill/>
          </a:ln>
        </p:spPr>
        <p:txBody>
          <a:bodyPr spcFirstLastPara="1" wrap="square" lIns="91425" tIns="45700" rIns="91425" bIns="45700" anchor="t" anchorCtr="0">
            <a:noAutofit/>
          </a:bodyPr>
          <a:lstStyle/>
          <a:p>
            <a:pPr marL="114300" marR="0" lvl="0" indent="0" algn="l" rtl="0">
              <a:lnSpc>
                <a:spcPct val="90000"/>
              </a:lnSpc>
              <a:spcBef>
                <a:spcPts val="813"/>
              </a:spcBef>
              <a:spcAft>
                <a:spcPts val="0"/>
              </a:spcAft>
              <a:buClr>
                <a:schemeClr val="dk1"/>
              </a:buClr>
              <a:buSzPts val="1800"/>
              <a:buFont typeface="Arial"/>
              <a:buNone/>
            </a:pPr>
            <a:r>
              <a:rPr lang="en-US" sz="2400" b="0" i="0" u="none" strike="noStrike" cap="none" dirty="0">
                <a:solidFill>
                  <a:srgbClr val="000000"/>
                </a:solidFill>
                <a:latin typeface="Calibri"/>
                <a:ea typeface="Calibri"/>
                <a:cs typeface="Calibri"/>
                <a:sym typeface="Calibri"/>
              </a:rPr>
              <a:t>Aim for the temple, above the end of the eyebrow (NOT the forehead)</a:t>
            </a:r>
            <a:endParaRPr sz="2400" dirty="0">
              <a:solidFill>
                <a:srgbClr val="000000"/>
              </a:solidFill>
            </a:endParaRPr>
          </a:p>
        </p:txBody>
      </p:sp>
      <p:sp>
        <p:nvSpPr>
          <p:cNvPr id="19" name="Google Shape;208;p11">
            <a:extLst>
              <a:ext uri="{FF2B5EF4-FFF2-40B4-BE49-F238E27FC236}">
                <a16:creationId xmlns:a16="http://schemas.microsoft.com/office/drawing/2014/main" id="{95584ECF-2B08-4B1B-96BC-C2633CFE7AF6}"/>
              </a:ext>
            </a:extLst>
          </p:cNvPr>
          <p:cNvSpPr/>
          <p:nvPr/>
        </p:nvSpPr>
        <p:spPr>
          <a:xfrm>
            <a:off x="220620" y="5277720"/>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7</a:t>
            </a:r>
            <a:endParaRPr>
              <a:solidFill>
                <a:srgbClr val="000000"/>
              </a:solidFill>
            </a:endParaRPr>
          </a:p>
        </p:txBody>
      </p:sp>
      <p:sp>
        <p:nvSpPr>
          <p:cNvPr id="20" name="Google Shape;209;p11">
            <a:extLst>
              <a:ext uri="{FF2B5EF4-FFF2-40B4-BE49-F238E27FC236}">
                <a16:creationId xmlns:a16="http://schemas.microsoft.com/office/drawing/2014/main" id="{8225CE69-786D-49B6-9E6D-5694EC35F701}"/>
              </a:ext>
            </a:extLst>
          </p:cNvPr>
          <p:cNvSpPr txBox="1"/>
          <p:nvPr/>
        </p:nvSpPr>
        <p:spPr>
          <a:xfrm>
            <a:off x="1023340" y="5074210"/>
            <a:ext cx="6132834" cy="1061080"/>
          </a:xfrm>
          <a:prstGeom prst="rect">
            <a:avLst/>
          </a:prstGeom>
          <a:noFill/>
          <a:ln>
            <a:noFill/>
          </a:ln>
        </p:spPr>
        <p:txBody>
          <a:bodyPr spcFirstLastPara="1" wrap="square" lIns="91425" tIns="45700" rIns="91425" bIns="45700" anchor="t" anchorCtr="0">
            <a:noAutofit/>
          </a:bodyPr>
          <a:lstStyle/>
          <a:p>
            <a:pPr marL="114300" marR="0" lvl="0" indent="0" algn="l" rtl="0">
              <a:lnSpc>
                <a:spcPct val="90000"/>
              </a:lnSpc>
              <a:spcBef>
                <a:spcPts val="813"/>
              </a:spcBef>
              <a:spcAft>
                <a:spcPts val="0"/>
              </a:spcAft>
              <a:buClr>
                <a:schemeClr val="dk1"/>
              </a:buClr>
              <a:buSzPts val="1800"/>
              <a:buFont typeface="Arial"/>
              <a:buNone/>
            </a:pPr>
            <a:r>
              <a:rPr lang="en-US" sz="2400" b="0" i="0" u="none" strike="noStrike" cap="none" dirty="0">
                <a:solidFill>
                  <a:srgbClr val="000000"/>
                </a:solidFill>
                <a:latin typeface="Calibri"/>
                <a:ea typeface="Calibri"/>
                <a:cs typeface="Calibri"/>
                <a:sym typeface="Calibri"/>
              </a:rPr>
              <a:t>Hold thermometer 3-5cm from person’s temple</a:t>
            </a:r>
            <a:r>
              <a:rPr lang="en-US" sz="2400" dirty="0">
                <a:solidFill>
                  <a:srgbClr val="000000"/>
                </a:solidFill>
                <a:sym typeface="Calibri"/>
              </a:rPr>
              <a:t> </a:t>
            </a:r>
            <a:r>
              <a:rPr lang="en-US" sz="2400" b="0" i="1" u="none" strike="noStrike" cap="none" dirty="0">
                <a:solidFill>
                  <a:srgbClr val="000000"/>
                </a:solidFill>
                <a:latin typeface="Calibri"/>
                <a:ea typeface="Calibri"/>
                <a:cs typeface="Calibri"/>
                <a:sym typeface="Calibri"/>
              </a:rPr>
              <a:t>(about width of 3 fingers) </a:t>
            </a:r>
            <a:r>
              <a:rPr lang="en-US" sz="2400" b="0" u="none" strike="noStrike" cap="none" dirty="0">
                <a:solidFill>
                  <a:srgbClr val="000000"/>
                </a:solidFill>
                <a:latin typeface="Calibri"/>
                <a:ea typeface="Calibri"/>
                <a:cs typeface="Calibri"/>
                <a:sym typeface="Calibri"/>
              </a:rPr>
              <a:t>and press button</a:t>
            </a:r>
            <a:endParaRPr sz="2400" dirty="0">
              <a:solidFill>
                <a:srgbClr val="000000"/>
              </a:solidFill>
            </a:endParaRPr>
          </a:p>
        </p:txBody>
      </p:sp>
      <p:pic>
        <p:nvPicPr>
          <p:cNvPr id="21" name="Google Shape;210;p11" descr="Graphic of gloved hands holding up a non-contact thermometer to someone's forehead. A hand with three fingers up separates the thermometer from the forehead.">
            <a:extLst>
              <a:ext uri="{FF2B5EF4-FFF2-40B4-BE49-F238E27FC236}">
                <a16:creationId xmlns:a16="http://schemas.microsoft.com/office/drawing/2014/main" id="{6BD7A374-3BEF-435A-B848-C55E2722FD78}"/>
              </a:ext>
            </a:extLst>
          </p:cNvPr>
          <p:cNvPicPr preferRelativeResize="0"/>
          <p:nvPr/>
        </p:nvPicPr>
        <p:blipFill rotWithShape="1">
          <a:blip r:embed="rId4">
            <a:alphaModFix/>
          </a:blip>
          <a:srcRect l="13166" t="1411" r="2303" b="16336"/>
          <a:stretch/>
        </p:blipFill>
        <p:spPr>
          <a:xfrm>
            <a:off x="7334401" y="3819988"/>
            <a:ext cx="2743200" cy="2726879"/>
          </a:xfrm>
          <a:prstGeom prst="rect">
            <a:avLst/>
          </a:prstGeom>
          <a:noFill/>
          <a:ln>
            <a:noFill/>
          </a:ln>
        </p:spPr>
      </p:pic>
    </p:spTree>
    <p:extLst>
      <p:ext uri="{BB962C8B-B14F-4D97-AF65-F5344CB8AC3E}">
        <p14:creationId xmlns:p14="http://schemas.microsoft.com/office/powerpoint/2010/main" val="99990171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6" name="Google Shape;216;p1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4000" b="1" dirty="0">
                <a:solidFill>
                  <a:schemeClr val="accent5">
                    <a:lumMod val="75000"/>
                  </a:schemeClr>
                </a:solidFill>
                <a:latin typeface="Calibri Light" panose="020F0302020204030204" pitchFamily="34" charset="0"/>
                <a:cs typeface="Calibri Light" panose="020F0302020204030204" pitchFamily="34" charset="0"/>
              </a:rPr>
              <a:t>Non-contact Temperature Check (continued) </a:t>
            </a:r>
          </a:p>
        </p:txBody>
      </p:sp>
      <p:sp>
        <p:nvSpPr>
          <p:cNvPr id="219" name="Google Shape;219;p14"/>
          <p:cNvSpPr/>
          <p:nvPr/>
        </p:nvSpPr>
        <p:spPr>
          <a:xfrm>
            <a:off x="286856" y="1974421"/>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8</a:t>
            </a:r>
            <a:endParaRPr>
              <a:solidFill>
                <a:srgbClr val="000000"/>
              </a:solidFill>
            </a:endParaRPr>
          </a:p>
        </p:txBody>
      </p:sp>
      <p:sp>
        <p:nvSpPr>
          <p:cNvPr id="217" name="Google Shape;217;p14"/>
          <p:cNvSpPr txBox="1"/>
          <p:nvPr/>
        </p:nvSpPr>
        <p:spPr>
          <a:xfrm>
            <a:off x="1072491" y="2081052"/>
            <a:ext cx="4778968" cy="1347948"/>
          </a:xfrm>
          <a:prstGeom prst="rect">
            <a:avLst/>
          </a:prstGeom>
          <a:noFill/>
          <a:ln>
            <a:noFill/>
          </a:ln>
        </p:spPr>
        <p:txBody>
          <a:bodyPr spcFirstLastPara="1" wrap="square" lIns="91425" tIns="45700" rIns="91425" bIns="45700" anchor="t" anchorCtr="0">
            <a:noAutofit/>
          </a:bodyPr>
          <a:lstStyle/>
          <a:p>
            <a:pPr marL="114300" marR="0" lvl="0" indent="0" algn="l" rtl="0">
              <a:lnSpc>
                <a:spcPct val="90000"/>
              </a:lnSpc>
              <a:spcBef>
                <a:spcPts val="813"/>
              </a:spcBef>
              <a:spcAft>
                <a:spcPts val="0"/>
              </a:spcAft>
              <a:buClr>
                <a:schemeClr val="dk1"/>
              </a:buClr>
              <a:buSzPts val="1800"/>
              <a:buFont typeface="Arial"/>
              <a:buNone/>
            </a:pPr>
            <a:r>
              <a:rPr lang="en-US" sz="2400" b="0" i="0" u="none" strike="noStrike" cap="none">
                <a:solidFill>
                  <a:srgbClr val="000000"/>
                </a:solidFill>
                <a:latin typeface="Calibri"/>
                <a:ea typeface="Calibri"/>
                <a:cs typeface="Calibri"/>
                <a:sym typeface="Calibri"/>
              </a:rPr>
              <a:t>Read thermometer screen</a:t>
            </a:r>
            <a:endParaRPr sz="2400">
              <a:solidFill>
                <a:srgbClr val="000000"/>
              </a:solidFill>
            </a:endParaRPr>
          </a:p>
          <a:p>
            <a:pPr marL="457200" marR="0" lvl="0" indent="-342900" algn="l" rtl="0">
              <a:lnSpc>
                <a:spcPct val="90000"/>
              </a:lnSpc>
              <a:spcBef>
                <a:spcPts val="813"/>
              </a:spcBef>
              <a:spcAft>
                <a:spcPts val="0"/>
              </a:spcAft>
              <a:buClr>
                <a:schemeClr val="accent2">
                  <a:lumMod val="60000"/>
                  <a:lumOff val="40000"/>
                </a:schemeClr>
              </a:buClr>
              <a:buSzPts val="1800"/>
              <a:buFont typeface="Arial"/>
              <a:buChar char="•"/>
            </a:pPr>
            <a:r>
              <a:rPr lang="en-US" sz="2400" b="0" i="0" u="none" strike="noStrike" cap="none">
                <a:solidFill>
                  <a:srgbClr val="000000"/>
                </a:solidFill>
                <a:latin typeface="Calibri"/>
                <a:ea typeface="Calibri"/>
                <a:cs typeface="Calibri"/>
                <a:sym typeface="Calibri"/>
              </a:rPr>
              <a:t>If less than 35°C, take again</a:t>
            </a:r>
            <a:endParaRPr sz="2400">
              <a:solidFill>
                <a:srgbClr val="000000"/>
              </a:solidFill>
            </a:endParaRPr>
          </a:p>
          <a:p>
            <a:pPr marL="457200" marR="0" lvl="0" indent="-342900" algn="l" rtl="0">
              <a:lnSpc>
                <a:spcPct val="90000"/>
              </a:lnSpc>
              <a:spcBef>
                <a:spcPts val="813"/>
              </a:spcBef>
              <a:spcAft>
                <a:spcPts val="0"/>
              </a:spcAft>
              <a:buClr>
                <a:schemeClr val="accent2">
                  <a:lumMod val="60000"/>
                  <a:lumOff val="40000"/>
                </a:schemeClr>
              </a:buClr>
              <a:buSzPts val="1800"/>
              <a:buFont typeface="Arial"/>
              <a:buChar char="•"/>
            </a:pPr>
            <a:r>
              <a:rPr lang="en-US" sz="2400" b="0" i="0" u="none" strike="noStrike" cap="none">
                <a:solidFill>
                  <a:srgbClr val="000000"/>
                </a:solidFill>
                <a:latin typeface="Calibri"/>
                <a:ea typeface="Calibri"/>
                <a:cs typeface="Calibri"/>
                <a:sym typeface="Calibri"/>
              </a:rPr>
              <a:t>If 38°C or higher, fever indicated</a:t>
            </a:r>
            <a:endParaRPr sz="2400">
              <a:solidFill>
                <a:srgbClr val="000000"/>
              </a:solidFill>
            </a:endParaRPr>
          </a:p>
        </p:txBody>
      </p:sp>
      <p:pic>
        <p:nvPicPr>
          <p:cNvPr id="220" name="Google Shape;220;p14" descr="Graphic of a non-contact thermometer screen that reads 34.9."/>
          <p:cNvPicPr preferRelativeResize="0"/>
          <p:nvPr/>
        </p:nvPicPr>
        <p:blipFill rotWithShape="1">
          <a:blip r:embed="rId3">
            <a:alphaModFix/>
          </a:blip>
          <a:srcRect l="21806" t="5698"/>
          <a:stretch/>
        </p:blipFill>
        <p:spPr>
          <a:xfrm>
            <a:off x="2241985" y="3643749"/>
            <a:ext cx="1690687" cy="2146749"/>
          </a:xfrm>
          <a:prstGeom prst="rect">
            <a:avLst/>
          </a:prstGeom>
          <a:noFill/>
          <a:ln>
            <a:noFill/>
          </a:ln>
        </p:spPr>
      </p:pic>
      <p:pic>
        <p:nvPicPr>
          <p:cNvPr id="5" name="Picture 4" descr="Graphic with a thermometer. Temperatures above 38 degrees are marked in red &quot;Alert.&quot; Temperatures between 35 and 38 are marked in green &quot;OK.&quot; Temperatures less than 35 are marked in blue &quot;Retake.&quot;">
            <a:extLst>
              <a:ext uri="{FF2B5EF4-FFF2-40B4-BE49-F238E27FC236}">
                <a16:creationId xmlns:a16="http://schemas.microsoft.com/office/drawing/2014/main" id="{DCC1E1BE-AE0A-4BE8-67B2-B51EA867B6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2131" y="1580690"/>
            <a:ext cx="3887238" cy="3887238"/>
          </a:xfrm>
          <a:prstGeom prst="rect">
            <a:avLst/>
          </a:prstGeom>
          <a:ln>
            <a:solidFill>
              <a:schemeClr val="accent1"/>
            </a:solidFill>
          </a:ln>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xample of an MVD screening algorithm">
            <a:extLst>
              <a:ext uri="{FF2B5EF4-FFF2-40B4-BE49-F238E27FC236}">
                <a16:creationId xmlns:a16="http://schemas.microsoft.com/office/drawing/2014/main" id="{5FF0836F-6A0C-35DA-3A23-349CB051F4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5094" y="0"/>
            <a:ext cx="7761849" cy="6726417"/>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B772F426-6CA2-1ED6-97CB-693D64502DCC}"/>
              </a:ext>
            </a:extLst>
          </p:cNvPr>
          <p:cNvSpPr>
            <a:spLocks noGrp="1"/>
          </p:cNvSpPr>
          <p:nvPr>
            <p:ph type="title"/>
          </p:nvPr>
        </p:nvSpPr>
        <p:spPr>
          <a:xfrm>
            <a:off x="190831" y="5459483"/>
            <a:ext cx="6190919" cy="1143000"/>
          </a:xfrm>
        </p:spPr>
        <p:txBody>
          <a:bodyPr vert="horz" lIns="91440" tIns="45720" rIns="91440" bIns="45720" rtlCol="0" anchor="b" anchorCtr="0">
            <a:noAutofit/>
          </a:bodyPr>
          <a:lstStyle/>
          <a:p>
            <a:r>
              <a:rPr lang="en-US" sz="3200" dirty="0">
                <a:solidFill>
                  <a:schemeClr val="accent5">
                    <a:lumMod val="75000"/>
                  </a:schemeClr>
                </a:solidFill>
                <a:latin typeface="Calibri Light" panose="020F0302020204030204" pitchFamily="34" charset="0"/>
                <a:cs typeface="Calibri Light" panose="020F0302020204030204" pitchFamily="34" charset="0"/>
              </a:rPr>
              <a:t>Screening Algorithm for Marburg </a:t>
            </a:r>
            <a:r>
              <a:rPr lang="en-US" sz="3000" dirty="0">
                <a:solidFill>
                  <a:schemeClr val="accent5">
                    <a:lumMod val="75000"/>
                  </a:schemeClr>
                </a:solidFill>
                <a:latin typeface="Calibri Light" panose="020F0302020204030204" pitchFamily="34" charset="0"/>
                <a:cs typeface="Calibri Light" panose="020F0302020204030204" pitchFamily="34" charset="0"/>
              </a:rPr>
              <a:t>Equatorial Guinea 2023</a:t>
            </a:r>
          </a:p>
        </p:txBody>
      </p:sp>
    </p:spTree>
    <p:extLst>
      <p:ext uri="{BB962C8B-B14F-4D97-AF65-F5344CB8AC3E}">
        <p14:creationId xmlns:p14="http://schemas.microsoft.com/office/powerpoint/2010/main" val="86903875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71937-9B96-4233-803E-92102C6E3ED7}"/>
              </a:ext>
            </a:extLst>
          </p:cNvPr>
          <p:cNvSpPr>
            <a:spLocks noGrp="1"/>
          </p:cNvSpPr>
          <p:nvPr>
            <p:ph type="title"/>
          </p:nvPr>
        </p:nvSpPr>
        <p:spPr/>
        <p:txBody>
          <a:bodyPr vert="horz" lIns="91440" tIns="45720" rIns="91440" bIns="45720" rtlCol="0" anchor="b" anchorCtr="0">
            <a:normAutofit/>
          </a:bodyPr>
          <a:lstStyle/>
          <a:p>
            <a:pPr>
              <a:lnSpc>
                <a:spcPts val="4000"/>
              </a:lnSpc>
              <a:spcAft>
                <a:spcPts val="600"/>
              </a:spcAft>
            </a:pPr>
            <a:r>
              <a:rPr lang="en-US" sz="4000">
                <a:solidFill>
                  <a:schemeClr val="accent5">
                    <a:lumMod val="75000"/>
                  </a:schemeClr>
                </a:solidFill>
                <a:latin typeface="Calibri Light" panose="020F0302020204030204" pitchFamily="34" charset="0"/>
                <a:cs typeface="Calibri Light" panose="020F0302020204030204" pitchFamily="34" charset="0"/>
              </a:rPr>
              <a:t>Screening Equipment and Supplies</a:t>
            </a:r>
          </a:p>
        </p:txBody>
      </p:sp>
      <p:sp>
        <p:nvSpPr>
          <p:cNvPr id="3" name="Text Placeholder 2">
            <a:extLst>
              <a:ext uri="{FF2B5EF4-FFF2-40B4-BE49-F238E27FC236}">
                <a16:creationId xmlns:a16="http://schemas.microsoft.com/office/drawing/2014/main" id="{2E259CAC-5C5B-4E02-B91B-472A7379A4BA}"/>
              </a:ext>
            </a:extLst>
          </p:cNvPr>
          <p:cNvSpPr>
            <a:spLocks noGrp="1"/>
          </p:cNvSpPr>
          <p:nvPr>
            <p:ph type="body" sz="quarter" idx="10"/>
          </p:nvPr>
        </p:nvSpPr>
        <p:spPr/>
        <p:txBody>
          <a:bodyPr vert="horz" lIns="91440" tIns="45720" rIns="91440" bIns="45720" rtlCol="0" anchor="t">
            <a:normAutofit/>
          </a:bodyPr>
          <a:lstStyle/>
          <a:p>
            <a:pPr>
              <a:buClr>
                <a:schemeClr val="accent2">
                  <a:lumMod val="60000"/>
                  <a:lumOff val="40000"/>
                </a:schemeClr>
              </a:buClr>
              <a:buFont typeface="Arial" panose="020B0604020202020204" pitchFamily="34" charset="0"/>
              <a:buChar char="•"/>
            </a:pPr>
            <a:r>
              <a:rPr lang="en-US" altLang="fr-FR" sz="2800">
                <a:solidFill>
                  <a:srgbClr val="000000"/>
                </a:solidFill>
                <a:cs typeface="Calibri"/>
              </a:rPr>
              <a:t>Screening stations should have:</a:t>
            </a:r>
            <a:endParaRPr lang="en-US" sz="2800">
              <a:solidFill>
                <a:srgbClr val="000000"/>
              </a:solidFill>
              <a:cs typeface="Calibri"/>
            </a:endParaRPr>
          </a:p>
          <a:p>
            <a:pPr marL="742315" lvl="1" indent="-285115">
              <a:buClr>
                <a:schemeClr val="accent2">
                  <a:lumMod val="60000"/>
                  <a:lumOff val="40000"/>
                </a:schemeClr>
              </a:buClr>
            </a:pPr>
            <a:r>
              <a:rPr lang="en-US" altLang="fr-FR" sz="2800">
                <a:solidFill>
                  <a:srgbClr val="000000"/>
                </a:solidFill>
                <a:cs typeface="Calibri"/>
              </a:rPr>
              <a:t>Print-out of screening algorithm for reference </a:t>
            </a:r>
          </a:p>
          <a:p>
            <a:pPr marL="742315" lvl="1" indent="-285115">
              <a:buClr>
                <a:schemeClr val="accent2">
                  <a:lumMod val="60000"/>
                  <a:lumOff val="40000"/>
                </a:schemeClr>
              </a:buClr>
            </a:pPr>
            <a:r>
              <a:rPr lang="en-US" altLang="fr-FR" sz="2800">
                <a:solidFill>
                  <a:srgbClr val="000000"/>
                </a:solidFill>
                <a:cs typeface="Calibri"/>
              </a:rPr>
              <a:t>Patient register</a:t>
            </a:r>
          </a:p>
          <a:p>
            <a:pPr marL="742315" lvl="1" indent="-285115">
              <a:buClr>
                <a:schemeClr val="accent2">
                  <a:lumMod val="60000"/>
                  <a:lumOff val="40000"/>
                </a:schemeClr>
              </a:buClr>
            </a:pPr>
            <a:r>
              <a:rPr lang="en-US" altLang="fr-FR" sz="2800">
                <a:solidFill>
                  <a:srgbClr val="000000"/>
                </a:solidFill>
                <a:cs typeface="Calibri"/>
              </a:rPr>
              <a:t>Infrared (non-contact) thermometer</a:t>
            </a:r>
          </a:p>
          <a:p>
            <a:pPr marL="742315" lvl="1" indent="-285115">
              <a:buClr>
                <a:schemeClr val="accent2">
                  <a:lumMod val="60000"/>
                  <a:lumOff val="40000"/>
                </a:schemeClr>
              </a:buClr>
            </a:pPr>
            <a:r>
              <a:rPr lang="en-US" altLang="fr-FR" sz="2800">
                <a:solidFill>
                  <a:srgbClr val="000000"/>
                </a:solidFill>
                <a:cs typeface="Calibri"/>
              </a:rPr>
              <a:t>Thermometer batteries/back-up thermometer</a:t>
            </a:r>
          </a:p>
          <a:p>
            <a:pPr marL="742315" lvl="1" indent="-285115">
              <a:buClr>
                <a:schemeClr val="accent2">
                  <a:lumMod val="60000"/>
                  <a:lumOff val="40000"/>
                </a:schemeClr>
              </a:buClr>
            </a:pPr>
            <a:r>
              <a:rPr lang="en-US" altLang="fr-FR" sz="2800">
                <a:solidFill>
                  <a:srgbClr val="000000"/>
                </a:solidFill>
                <a:cs typeface="Calibri"/>
              </a:rPr>
              <a:t>PPE if distance cannot be maintained</a:t>
            </a:r>
            <a:endParaRPr lang="en-US" altLang="fr-FR">
              <a:solidFill>
                <a:srgbClr val="000000"/>
              </a:solidFill>
              <a:latin typeface="Calibri"/>
              <a:cs typeface="Calibri" panose="020F0502020204030204" pitchFamily="34" charset="0"/>
            </a:endParaRPr>
          </a:p>
          <a:p>
            <a:pPr marL="342265" lvl="2" indent="-342265">
              <a:buClr>
                <a:srgbClr val="005DAA"/>
              </a:buClr>
              <a:buFont typeface="Wingdings" panose="05000000000000000000" pitchFamily="2" charset="2"/>
              <a:buChar char="§"/>
            </a:pPr>
            <a:endParaRPr lang="en-US" altLang="fr-FR">
              <a:solidFill>
                <a:schemeClr val="accent4">
                  <a:lumMod val="50000"/>
                </a:schemeClr>
              </a:solidFill>
              <a:cs typeface="Calibri" panose="020F0502020204030204" pitchFamily="34" charset="0"/>
            </a:endParaRPr>
          </a:p>
          <a:p>
            <a:pPr marL="856615" lvl="2" indent="-457200">
              <a:buClr>
                <a:srgbClr val="005DAA"/>
              </a:buClr>
              <a:buFont typeface="+mj-lt"/>
              <a:buAutoNum type="arabicPeriod"/>
            </a:pPr>
            <a:endParaRPr lang="en-US" altLang="fr-FR">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3605645135"/>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87887"/>
          </a:xfrm>
        </p:spPr>
        <p:txBody>
          <a:bodyPr>
            <a:normAutofit/>
          </a:bodyPr>
          <a:lstStyle/>
          <a:p>
            <a:r>
              <a:rPr lang="en-US" sz="4000">
                <a:solidFill>
                  <a:schemeClr val="accent5">
                    <a:lumMod val="75000"/>
                  </a:schemeClr>
                </a:solidFill>
                <a:latin typeface="Calibri Light" panose="020F0302020204030204" pitchFamily="34" charset="0"/>
                <a:cs typeface="Calibri Light" panose="020F0302020204030204" pitchFamily="34" charset="0"/>
              </a:rPr>
              <a:t>Knowledge Check</a:t>
            </a:r>
          </a:p>
        </p:txBody>
      </p:sp>
      <p:sp>
        <p:nvSpPr>
          <p:cNvPr id="5" name="Text Placeholder 2">
            <a:extLst>
              <a:ext uri="{FF2B5EF4-FFF2-40B4-BE49-F238E27FC236}">
                <a16:creationId xmlns:a16="http://schemas.microsoft.com/office/drawing/2014/main" id="{FD95525F-4DB7-4F52-A03A-9250A38B5870}"/>
              </a:ext>
            </a:extLst>
          </p:cNvPr>
          <p:cNvSpPr>
            <a:spLocks noGrp="1"/>
          </p:cNvSpPr>
          <p:nvPr>
            <p:ph type="body" sz="quarter" idx="10"/>
          </p:nvPr>
        </p:nvSpPr>
        <p:spPr>
          <a:xfrm>
            <a:off x="609600" y="962526"/>
            <a:ext cx="10972800" cy="4176467"/>
          </a:xfrm>
        </p:spPr>
        <p:txBody>
          <a:bodyPr>
            <a:noAutofit/>
          </a:bodyPr>
          <a:lstStyle/>
          <a:p>
            <a:pPr marL="0" indent="0">
              <a:buNone/>
            </a:pPr>
            <a:r>
              <a:rPr lang="en-US" sz="2800">
                <a:solidFill>
                  <a:srgbClr val="000000"/>
                </a:solidFill>
              </a:rPr>
              <a:t>Imagine you see your co-worker screening someone entering your facility like this. What suggestions would you give them to help them screen more safely?</a:t>
            </a:r>
          </a:p>
        </p:txBody>
      </p:sp>
      <p:pic>
        <p:nvPicPr>
          <p:cNvPr id="4" name="Picture 4" descr="Image of a healthcare worker in hair covering, gown, and mask using a non-contact thermometer to take the temperature of someone who stands across from them. The people are separated by a desk.">
            <a:extLst>
              <a:ext uri="{FF2B5EF4-FFF2-40B4-BE49-F238E27FC236}">
                <a16:creationId xmlns:a16="http://schemas.microsoft.com/office/drawing/2014/main" id="{2E6823CE-7E05-4AE6-BE05-C77F1E148281}"/>
              </a:ext>
            </a:extLst>
          </p:cNvPr>
          <p:cNvPicPr>
            <a:picLocks noChangeAspect="1"/>
          </p:cNvPicPr>
          <p:nvPr/>
        </p:nvPicPr>
        <p:blipFill>
          <a:blip r:embed="rId3"/>
          <a:stretch>
            <a:fillRect/>
          </a:stretch>
        </p:blipFill>
        <p:spPr>
          <a:xfrm>
            <a:off x="3148652" y="2327436"/>
            <a:ext cx="5894696" cy="4125459"/>
          </a:xfrm>
          <a:prstGeom prst="rect">
            <a:avLst/>
          </a:prstGeom>
        </p:spPr>
      </p:pic>
    </p:spTree>
    <p:extLst>
      <p:ext uri="{BB962C8B-B14F-4D97-AF65-F5344CB8AC3E}">
        <p14:creationId xmlns:p14="http://schemas.microsoft.com/office/powerpoint/2010/main" val="25295298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chorCtr="0">
            <a:normAutofit/>
          </a:bodyPr>
          <a:lstStyle/>
          <a:p>
            <a:pPr>
              <a:lnSpc>
                <a:spcPct val="100000"/>
              </a:lnSpc>
            </a:pPr>
            <a:r>
              <a:rPr lang="en-US" sz="4000">
                <a:solidFill>
                  <a:schemeClr val="accent5">
                    <a:lumMod val="75000"/>
                  </a:schemeClr>
                </a:solidFill>
                <a:latin typeface="Calibri Light" panose="020F0302020204030204" pitchFamily="34" charset="0"/>
                <a:cs typeface="Calibri Light" panose="020F0302020204030204" pitchFamily="34" charset="0"/>
              </a:rPr>
              <a:t>Feedback: Screening</a:t>
            </a:r>
          </a:p>
        </p:txBody>
      </p:sp>
      <p:sp>
        <p:nvSpPr>
          <p:cNvPr id="3" name="Text Placeholder 2"/>
          <p:cNvSpPr>
            <a:spLocks noGrp="1"/>
          </p:cNvSpPr>
          <p:nvPr>
            <p:ph type="body" sz="quarter" idx="10"/>
          </p:nvPr>
        </p:nvSpPr>
        <p:spPr>
          <a:xfrm>
            <a:off x="588944" y="1535527"/>
            <a:ext cx="6392779" cy="4176467"/>
          </a:xfrm>
        </p:spPr>
        <p:txBody>
          <a:bodyPr vert="horz" lIns="91440" tIns="45720" rIns="91440" bIns="45720" rtlCol="0" anchor="t">
            <a:noAutofit/>
          </a:bodyPr>
          <a:lstStyle/>
          <a:p>
            <a:pPr marL="342265" indent="-342265"/>
            <a:r>
              <a:rPr lang="en-US" sz="2400" dirty="0">
                <a:solidFill>
                  <a:srgbClr val="000000"/>
                </a:solidFill>
                <a:latin typeface="Calibri"/>
                <a:cs typeface="Calibri"/>
              </a:rPr>
              <a:t>Maintain a distance of at least 1 meter (about an arm’s length) or place barrier such as plexiglass</a:t>
            </a:r>
            <a:endParaRPr lang="en-US" sz="2400" dirty="0">
              <a:solidFill>
                <a:srgbClr val="000000"/>
              </a:solidFill>
              <a:latin typeface="Calibri"/>
              <a:ea typeface="Calibri"/>
              <a:cs typeface="Calibri"/>
            </a:endParaRPr>
          </a:p>
          <a:p>
            <a:pPr marL="342265" indent="-342265"/>
            <a:r>
              <a:rPr lang="en-US" sz="2400" dirty="0">
                <a:solidFill>
                  <a:srgbClr val="000000"/>
                </a:solidFill>
                <a:latin typeface="Calibri"/>
                <a:ea typeface="Calibri"/>
                <a:cs typeface="Calibri"/>
              </a:rPr>
              <a:t>Wear PPE if distance of at least one meter is not possible.</a:t>
            </a:r>
            <a:endParaRPr lang="en-US" sz="2400" dirty="0">
              <a:solidFill>
                <a:srgbClr val="000000"/>
              </a:solidFill>
              <a:latin typeface="Calibri"/>
              <a:cs typeface="Calibri"/>
            </a:endParaRPr>
          </a:p>
          <a:p>
            <a:pPr marL="342265" indent="-342265"/>
            <a:r>
              <a:rPr lang="en-US" sz="2400" dirty="0">
                <a:solidFill>
                  <a:srgbClr val="000000"/>
                </a:solidFill>
                <a:latin typeface="Calibri"/>
                <a:cs typeface="Calibri"/>
              </a:rPr>
              <a:t>Avoid being face-to-face </a:t>
            </a:r>
            <a:endParaRPr lang="en-US" sz="2400" dirty="0">
              <a:solidFill>
                <a:srgbClr val="000000"/>
              </a:solidFill>
              <a:cs typeface="Calibri" panose="020F0502020204030204" pitchFamily="34" charset="0"/>
            </a:endParaRPr>
          </a:p>
          <a:p>
            <a:pPr marL="342265" indent="-342265"/>
            <a:r>
              <a:rPr lang="en-US" sz="2400" dirty="0">
                <a:solidFill>
                  <a:srgbClr val="000000"/>
                </a:solidFill>
                <a:latin typeface="Calibri"/>
                <a:cs typeface="Calibri"/>
              </a:rPr>
              <a:t>Point thermometer closer to person’s forehead or temple (depending on thermometer instructions)</a:t>
            </a:r>
            <a:endParaRPr lang="en-US" sz="2400" dirty="0">
              <a:solidFill>
                <a:srgbClr val="000000"/>
              </a:solidFill>
              <a:latin typeface="Calibri"/>
              <a:ea typeface="Calibri"/>
              <a:cs typeface="Calibri"/>
            </a:endParaRPr>
          </a:p>
        </p:txBody>
      </p:sp>
      <p:pic>
        <p:nvPicPr>
          <p:cNvPr id="4" name="Picture 4" descr="Copy of image from previous slide. Image of a healthcare worker in hair covering, gown, and mask using a non-contact thermometer to take the temperature of someone who stands across from them. The people are separated by a desk.">
            <a:extLst>
              <a:ext uri="{FF2B5EF4-FFF2-40B4-BE49-F238E27FC236}">
                <a16:creationId xmlns:a16="http://schemas.microsoft.com/office/drawing/2014/main" id="{75A4C749-BA29-4C68-8B2F-6B2133B3A0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7678" y="1174614"/>
            <a:ext cx="4463111" cy="3132691"/>
          </a:xfrm>
          <a:prstGeom prst="rect">
            <a:avLst/>
          </a:prstGeom>
        </p:spPr>
      </p:pic>
      <p:pic>
        <p:nvPicPr>
          <p:cNvPr id="8" name="Picture 7" descr="Graphic showing two chairs directly facing each other with a table in between them. Next to the graphic is the word NO with a red X. ">
            <a:extLst>
              <a:ext uri="{FF2B5EF4-FFF2-40B4-BE49-F238E27FC236}">
                <a16:creationId xmlns:a16="http://schemas.microsoft.com/office/drawing/2014/main" id="{5967C2DE-702C-8511-A668-ADDDBB3506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0088" y="4793515"/>
            <a:ext cx="1779739" cy="1779739"/>
          </a:xfrm>
          <a:prstGeom prst="rect">
            <a:avLst/>
          </a:prstGeom>
          <a:ln>
            <a:solidFill>
              <a:schemeClr val="accent1"/>
            </a:solidFill>
          </a:ln>
        </p:spPr>
      </p:pic>
      <p:sp>
        <p:nvSpPr>
          <p:cNvPr id="11" name="TextBox 10">
            <a:extLst>
              <a:ext uri="{FF2B5EF4-FFF2-40B4-BE49-F238E27FC236}">
                <a16:creationId xmlns:a16="http://schemas.microsoft.com/office/drawing/2014/main" id="{2DDF2881-77BC-A87D-55B4-A424FCC78CE3}"/>
              </a:ext>
            </a:extLst>
          </p:cNvPr>
          <p:cNvSpPr txBox="1"/>
          <p:nvPr/>
        </p:nvSpPr>
        <p:spPr>
          <a:xfrm>
            <a:off x="5735782" y="5207280"/>
            <a:ext cx="3616036" cy="1200329"/>
          </a:xfrm>
          <a:prstGeom prst="rect">
            <a:avLst/>
          </a:prstGeom>
          <a:noFill/>
        </p:spPr>
        <p:txBody>
          <a:bodyPr wrap="square" rtlCol="0">
            <a:spAutoFit/>
          </a:bodyPr>
          <a:lstStyle/>
          <a:p>
            <a:r>
              <a:rPr lang="en-US" dirty="0">
                <a:solidFill>
                  <a:srgbClr val="000000"/>
                </a:solidFill>
                <a:latin typeface="Calibri" panose="020F0502020204030204" pitchFamily="34" charset="0"/>
              </a:rPr>
              <a:t>Set chairs at angles to avoid being face-to-face. Keeping a table between chairs helps maintain proper distance.</a:t>
            </a:r>
          </a:p>
        </p:txBody>
      </p:sp>
      <p:pic>
        <p:nvPicPr>
          <p:cNvPr id="10" name="Picture 9" descr="Graphic of two chairs across from one another that do not face each other directly but face opposite angles. They are separated by a table. The word YES with a green check mark appears next to the chairs and table.">
            <a:extLst>
              <a:ext uri="{FF2B5EF4-FFF2-40B4-BE49-F238E27FC236}">
                <a16:creationId xmlns:a16="http://schemas.microsoft.com/office/drawing/2014/main" id="{1033BE0E-8676-82DD-C615-D641FDB1FD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2997" y="4803622"/>
            <a:ext cx="1779739" cy="1779739"/>
          </a:xfrm>
          <a:prstGeom prst="rect">
            <a:avLst/>
          </a:prstGeom>
          <a:ln>
            <a:solidFill>
              <a:schemeClr val="accent1"/>
            </a:solidFill>
          </a:ln>
        </p:spPr>
      </p:pic>
    </p:spTree>
    <p:extLst>
      <p:ext uri="{BB962C8B-B14F-4D97-AF65-F5344CB8AC3E}">
        <p14:creationId xmlns:p14="http://schemas.microsoft.com/office/powerpoint/2010/main" val="244735064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b" anchorCtr="0"/>
          <a:lstStyle/>
          <a:p>
            <a:r>
              <a:rPr lang="en-US" sz="4000">
                <a:solidFill>
                  <a:schemeClr val="accent5">
                    <a:lumMod val="75000"/>
                  </a:schemeClr>
                </a:solidFill>
                <a:latin typeface="Calibri Light"/>
                <a:cs typeface="Calibri Light"/>
              </a:rPr>
              <a:t>Learning Objectives</a:t>
            </a:r>
          </a:p>
        </p:txBody>
      </p:sp>
      <p:sp>
        <p:nvSpPr>
          <p:cNvPr id="3" name="Text Placeholder 2"/>
          <p:cNvSpPr>
            <a:spLocks noGrp="1"/>
          </p:cNvSpPr>
          <p:nvPr>
            <p:ph type="body" sz="quarter" idx="10"/>
          </p:nvPr>
        </p:nvSpPr>
        <p:spPr/>
        <p:txBody>
          <a:bodyPr/>
          <a:lstStyle/>
          <a:p>
            <a:pPr marL="0" indent="0">
              <a:spcBef>
                <a:spcPts val="1800"/>
              </a:spcBef>
              <a:buClrTx/>
              <a:buNone/>
            </a:pPr>
            <a:r>
              <a:rPr lang="en-US" sz="3200" dirty="0">
                <a:solidFill>
                  <a:srgbClr val="000000"/>
                </a:solidFill>
                <a:latin typeface="Calibri"/>
                <a:cs typeface="Calibri"/>
              </a:rPr>
              <a:t>After this presentation, participants will be able to</a:t>
            </a:r>
          </a:p>
          <a:p>
            <a:pPr marL="805180" lvl="1" indent="-457200">
              <a:lnSpc>
                <a:spcPct val="100000"/>
              </a:lnSpc>
              <a:spcBef>
                <a:spcPts val="1800"/>
              </a:spcBef>
              <a:buClr>
                <a:schemeClr val="accent2">
                  <a:lumMod val="60000"/>
                  <a:lumOff val="40000"/>
                </a:schemeClr>
              </a:buClr>
              <a:buFont typeface="Arial" panose="020B0604020202020204" pitchFamily="34" charset="0"/>
              <a:buChar char="•"/>
            </a:pPr>
            <a:r>
              <a:rPr lang="en-US" sz="3200" dirty="0">
                <a:solidFill>
                  <a:srgbClr val="000000"/>
                </a:solidFill>
                <a:latin typeface="Calibri"/>
                <a:cs typeface="Calibri"/>
              </a:rPr>
              <a:t>Name the 3 key strategies to prevent introduction of Ebola or Marburg  into healthcare facilities</a:t>
            </a:r>
            <a:endParaRPr lang="en-US" sz="3200" dirty="0">
              <a:solidFill>
                <a:srgbClr val="000000"/>
              </a:solidFill>
              <a:latin typeface="Calibri"/>
              <a:ea typeface="Calibri"/>
              <a:cs typeface="Calibri"/>
            </a:endParaRPr>
          </a:p>
          <a:p>
            <a:pPr marL="805180" lvl="1" indent="-457200">
              <a:lnSpc>
                <a:spcPct val="100000"/>
              </a:lnSpc>
              <a:spcBef>
                <a:spcPts val="1800"/>
              </a:spcBef>
              <a:buClr>
                <a:schemeClr val="accent2">
                  <a:lumMod val="60000"/>
                  <a:lumOff val="40000"/>
                </a:schemeClr>
              </a:buClr>
              <a:buFont typeface="Arial" panose="020B0604020202020204" pitchFamily="34" charset="0"/>
              <a:buChar char="•"/>
            </a:pPr>
            <a:r>
              <a:rPr lang="en-US" sz="3200" dirty="0">
                <a:solidFill>
                  <a:srgbClr val="000000"/>
                </a:solidFill>
                <a:latin typeface="Calibri"/>
                <a:cs typeface="Calibri"/>
              </a:rPr>
              <a:t>Explain why screening for Ebola or Marburg is important</a:t>
            </a:r>
            <a:endParaRPr lang="en-US" sz="3200" dirty="0">
              <a:solidFill>
                <a:srgbClr val="000000"/>
              </a:solidFill>
              <a:latin typeface="Calibri"/>
              <a:ea typeface="Calibri"/>
              <a:cs typeface="Calibri"/>
            </a:endParaRPr>
          </a:p>
          <a:p>
            <a:pPr marL="805180" lvl="1" indent="-457200">
              <a:lnSpc>
                <a:spcPct val="100000"/>
              </a:lnSpc>
              <a:spcBef>
                <a:spcPts val="1800"/>
              </a:spcBef>
              <a:buClr>
                <a:schemeClr val="accent2">
                  <a:lumMod val="60000"/>
                  <a:lumOff val="40000"/>
                </a:schemeClr>
              </a:buClr>
              <a:buFont typeface="Arial" panose="020B0604020202020204" pitchFamily="34" charset="0"/>
              <a:buChar char="•"/>
            </a:pPr>
            <a:r>
              <a:rPr lang="en-US" sz="3200" dirty="0">
                <a:solidFill>
                  <a:srgbClr val="000000"/>
                </a:solidFill>
                <a:latin typeface="Calibri"/>
                <a:cs typeface="Calibri"/>
              </a:rPr>
              <a:t>Describe best practices for screening </a:t>
            </a:r>
            <a:endParaRPr lang="en-US" sz="3200" dirty="0">
              <a:solidFill>
                <a:srgbClr val="000000"/>
              </a:solidFill>
              <a:ea typeface="Calibri"/>
              <a:cs typeface="Calibri" panose="020F0502020204030204" pitchFamily="34" charset="0"/>
            </a:endParaRPr>
          </a:p>
          <a:p>
            <a:pPr marL="347345" lvl="1" indent="0">
              <a:buClr>
                <a:srgbClr val="005DAA"/>
              </a:buClr>
              <a:buNone/>
            </a:pPr>
            <a:endParaRPr lang="en-US" sz="24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B7AD003-C035-9CA7-D40C-7DD31700D2BB}"/>
              </a:ext>
            </a:extLst>
          </p:cNvPr>
          <p:cNvSpPr txBox="1">
            <a:spLocks noGrp="1"/>
          </p:cNvSpPr>
          <p:nvPr>
            <p:ph type="title" idx="4294967295"/>
          </p:nvPr>
        </p:nvSpPr>
        <p:spPr>
          <a:xfrm>
            <a:off x="780803" y="677261"/>
            <a:ext cx="609797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chemeClr val="bg2"/>
                </a:solidFill>
                <a:effectLst/>
                <a:uLnTx/>
                <a:uFillTx/>
                <a:latin typeface="Calibri Light" panose="020F0302020204030204" pitchFamily="34" charset="0"/>
                <a:ea typeface="+mn-ea"/>
                <a:cs typeface="Calibri Light" panose="020F0302020204030204" pitchFamily="34" charset="0"/>
              </a:rPr>
              <a:t>Reflection</a:t>
            </a:r>
            <a:endParaRPr kumimoji="0" lang="en-US" sz="4000" b="1" i="0" u="none" strike="noStrike" kern="1200" cap="none" spc="0" normalizeH="0" baseline="0" noProof="0">
              <a:ln>
                <a:noFill/>
              </a:ln>
              <a:solidFill>
                <a:schemeClr val="bg2"/>
              </a:solidFill>
              <a:effectLst/>
              <a:uLnTx/>
              <a:uFillTx/>
              <a:latin typeface="Myriad Web Pro" panose="020B0503030403020204" pitchFamily="34" charset="0"/>
              <a:ea typeface="+mn-ea"/>
              <a:cs typeface="+mn-cs"/>
            </a:endParaRPr>
          </a:p>
        </p:txBody>
      </p:sp>
      <p:sp>
        <p:nvSpPr>
          <p:cNvPr id="9" name="TextBox 8">
            <a:extLst>
              <a:ext uri="{FF2B5EF4-FFF2-40B4-BE49-F238E27FC236}">
                <a16:creationId xmlns:a16="http://schemas.microsoft.com/office/drawing/2014/main" id="{74AA880F-7D48-F4D8-5624-AB83251FF42D}"/>
              </a:ext>
            </a:extLst>
          </p:cNvPr>
          <p:cNvSpPr txBox="1"/>
          <p:nvPr/>
        </p:nvSpPr>
        <p:spPr>
          <a:xfrm>
            <a:off x="780802" y="1659285"/>
            <a:ext cx="10441379" cy="3539430"/>
          </a:xfrm>
          <a:prstGeom prst="rect">
            <a:avLst/>
          </a:prstGeom>
          <a:noFill/>
        </p:spPr>
        <p:txBody>
          <a:bodyPr wrap="square">
            <a:spAutoFit/>
          </a:bodyPr>
          <a:lstStyle/>
          <a:p>
            <a:r>
              <a:rPr lang="en-US" sz="3200" dirty="0">
                <a:solidFill>
                  <a:schemeClr val="bg2"/>
                </a:solidFill>
              </a:rPr>
              <a:t>How is the process of screening for Ebola or Marburg  similar to or different from screening processes you have followed in the past?</a:t>
            </a:r>
          </a:p>
          <a:p>
            <a:endParaRPr lang="en-US" sz="3200" dirty="0">
              <a:solidFill>
                <a:schemeClr val="bg2"/>
              </a:solidFill>
            </a:endParaRPr>
          </a:p>
          <a:p>
            <a:r>
              <a:rPr lang="en-US" sz="3200" dirty="0">
                <a:solidFill>
                  <a:schemeClr val="bg2"/>
                </a:solidFill>
              </a:rPr>
              <a:t>What challenges have you encountered in the past with screening? If you have never had to participate in screening, what challenges do you imagine you might have?</a:t>
            </a:r>
          </a:p>
        </p:txBody>
      </p:sp>
    </p:spTree>
    <p:extLst>
      <p:ext uri="{BB962C8B-B14F-4D97-AF65-F5344CB8AC3E}">
        <p14:creationId xmlns:p14="http://schemas.microsoft.com/office/powerpoint/2010/main" val="1647749256"/>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E98E0E-BA0E-4607-A525-5321F2750F79}"/>
              </a:ext>
            </a:extLst>
          </p:cNvPr>
          <p:cNvSpPr>
            <a:spLocks noGrp="1"/>
          </p:cNvSpPr>
          <p:nvPr>
            <p:ph type="title"/>
          </p:nvPr>
        </p:nvSpPr>
        <p:spPr/>
        <p:txBody>
          <a:bodyPr/>
          <a:lstStyle/>
          <a:p>
            <a:r>
              <a:rPr lang="en-US" sz="4000">
                <a:solidFill>
                  <a:schemeClr val="accent5">
                    <a:lumMod val="75000"/>
                  </a:schemeClr>
                </a:solidFill>
                <a:latin typeface="Calibri Light" panose="020F0302020204030204" pitchFamily="34" charset="0"/>
                <a:cs typeface="Calibri Light" panose="020F0302020204030204" pitchFamily="34" charset="0"/>
              </a:rPr>
              <a:t>Key Takeaways</a:t>
            </a:r>
          </a:p>
        </p:txBody>
      </p:sp>
      <p:sp>
        <p:nvSpPr>
          <p:cNvPr id="2" name="Content Placeholder 2">
            <a:extLst>
              <a:ext uri="{FF2B5EF4-FFF2-40B4-BE49-F238E27FC236}">
                <a16:creationId xmlns:a16="http://schemas.microsoft.com/office/drawing/2014/main" id="{786CB100-66E5-1C81-019F-78C3ADBD91DB}"/>
              </a:ext>
            </a:extLst>
          </p:cNvPr>
          <p:cNvSpPr>
            <a:spLocks noGrp="1"/>
          </p:cNvSpPr>
          <p:nvPr>
            <p:ph sz="quarter" idx="11"/>
          </p:nvPr>
        </p:nvSpPr>
        <p:spPr>
          <a:xfrm>
            <a:off x="609600" y="1824038"/>
            <a:ext cx="10972800" cy="4176712"/>
          </a:xfrm>
        </p:spPr>
        <p:txBody>
          <a:bodyPr>
            <a:normAutofit/>
          </a:bodyPr>
          <a:lstStyle/>
          <a:p>
            <a:pPr marL="0" indent="0" algn="ctr">
              <a:buNone/>
            </a:pPr>
            <a:r>
              <a:rPr lang="en-US" sz="3200"/>
              <a:t>To protect yourself, your patients, and your loved ones…</a:t>
            </a:r>
          </a:p>
          <a:p>
            <a:pPr marL="0" indent="0" algn="ctr">
              <a:buNone/>
            </a:pPr>
            <a:r>
              <a:rPr lang="en-US" sz="3200" b="1">
                <a:solidFill>
                  <a:schemeClr val="accent5">
                    <a:lumMod val="75000"/>
                  </a:schemeClr>
                </a:solidFill>
              </a:rPr>
              <a:t>Identify</a:t>
            </a:r>
          </a:p>
          <a:p>
            <a:pPr marL="0" indent="0" algn="ctr">
              <a:buNone/>
            </a:pPr>
            <a:r>
              <a:rPr lang="en-US" sz="3200" b="1">
                <a:solidFill>
                  <a:schemeClr val="accent5">
                    <a:lumMod val="75000"/>
                  </a:schemeClr>
                </a:solidFill>
              </a:rPr>
              <a:t>Isolate</a:t>
            </a:r>
          </a:p>
          <a:p>
            <a:pPr marL="0" indent="0" algn="ctr">
              <a:buNone/>
            </a:pPr>
            <a:r>
              <a:rPr lang="en-US" sz="3200" b="1">
                <a:solidFill>
                  <a:schemeClr val="accent5">
                    <a:lumMod val="75000"/>
                  </a:schemeClr>
                </a:solidFill>
              </a:rPr>
              <a:t>Inform</a:t>
            </a:r>
          </a:p>
        </p:txBody>
      </p:sp>
    </p:spTree>
    <p:extLst>
      <p:ext uri="{BB962C8B-B14F-4D97-AF65-F5344CB8AC3E}">
        <p14:creationId xmlns:p14="http://schemas.microsoft.com/office/powerpoint/2010/main" val="1235346673"/>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444BC-C0DD-461D-A15E-CC517A9728B6}"/>
              </a:ext>
            </a:extLst>
          </p:cNvPr>
          <p:cNvSpPr txBox="1">
            <a:spLocks noGrp="1"/>
          </p:cNvSpPr>
          <p:nvPr>
            <p:ph type="title" idx="4294967295"/>
          </p:nvPr>
        </p:nvSpPr>
        <p:spPr>
          <a:xfrm>
            <a:off x="273133" y="985653"/>
            <a:ext cx="765958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chemeClr val="accent5">
                    <a:lumMod val="75000"/>
                  </a:schemeClr>
                </a:solidFill>
                <a:effectLst/>
                <a:uLnTx/>
                <a:uFillTx/>
                <a:latin typeface="Calibri Light" panose="020F0302020204030204" pitchFamily="34" charset="0"/>
                <a:ea typeface="+mn-ea"/>
                <a:cs typeface="Calibri Light" panose="020F0302020204030204" pitchFamily="34" charset="0"/>
              </a:rPr>
              <a:t>Thank you!</a:t>
            </a:r>
          </a:p>
        </p:txBody>
      </p:sp>
    </p:spTree>
    <p:extLst>
      <p:ext uri="{BB962C8B-B14F-4D97-AF65-F5344CB8AC3E}">
        <p14:creationId xmlns:p14="http://schemas.microsoft.com/office/powerpoint/2010/main" val="371119358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DB3CA-4485-E4BF-A545-5471A97C468E}"/>
              </a:ext>
            </a:extLst>
          </p:cNvPr>
          <p:cNvSpPr>
            <a:spLocks noGrp="1"/>
          </p:cNvSpPr>
          <p:nvPr>
            <p:ph type="title"/>
          </p:nvPr>
        </p:nvSpPr>
        <p:spPr>
          <a:xfrm>
            <a:off x="414672" y="1018870"/>
            <a:ext cx="11059884" cy="1162051"/>
          </a:xfrm>
        </p:spPr>
        <p:txBody>
          <a:bodyPr lIns="91440" tIns="45720" rIns="91440" bIns="45720" anchor="b"/>
          <a:lstStyle/>
          <a:p>
            <a:r>
              <a:rPr lang="en-US" sz="4000" dirty="0">
                <a:latin typeface="Calibri Light"/>
                <a:cs typeface="Calibri Light"/>
              </a:rPr>
              <a:t>Discuss</a:t>
            </a:r>
            <a:endParaRPr lang="en-US" sz="4000" b="0" dirty="0">
              <a:cs typeface="Calibri"/>
            </a:endParaRPr>
          </a:p>
          <a:p>
            <a:endParaRPr lang="en-US" dirty="0">
              <a:cs typeface="Calibri"/>
            </a:endParaRPr>
          </a:p>
        </p:txBody>
      </p:sp>
      <p:sp>
        <p:nvSpPr>
          <p:cNvPr id="3" name="Text Placeholder 2">
            <a:extLst>
              <a:ext uri="{FF2B5EF4-FFF2-40B4-BE49-F238E27FC236}">
                <a16:creationId xmlns:a16="http://schemas.microsoft.com/office/drawing/2014/main" id="{57DAE654-AD16-0D33-7DF8-EEED34F6B8DD}"/>
              </a:ext>
            </a:extLst>
          </p:cNvPr>
          <p:cNvSpPr>
            <a:spLocks noGrp="1"/>
          </p:cNvSpPr>
          <p:nvPr>
            <p:ph type="body" idx="1"/>
          </p:nvPr>
        </p:nvSpPr>
        <p:spPr>
          <a:xfrm>
            <a:off x="414672" y="3073954"/>
            <a:ext cx="10363200" cy="710092"/>
          </a:xfrm>
        </p:spPr>
        <p:txBody>
          <a:bodyPr/>
          <a:lstStyle/>
          <a:p>
            <a:pPr>
              <a:lnSpc>
                <a:spcPct val="100000"/>
              </a:lnSpc>
            </a:pPr>
            <a:r>
              <a:rPr lang="en-US" sz="3400" dirty="0">
                <a:latin typeface="Calibri"/>
                <a:cs typeface="Calibri"/>
              </a:rPr>
              <a:t>Why is it important to identify people who might have Ebola or Marburg before they enter your healthcare facility?</a:t>
            </a:r>
          </a:p>
          <a:p>
            <a:endParaRPr lang="en-US" sz="2650" dirty="0">
              <a:cs typeface="Calibri"/>
            </a:endParaRPr>
          </a:p>
        </p:txBody>
      </p:sp>
    </p:spTree>
    <p:extLst>
      <p:ext uri="{BB962C8B-B14F-4D97-AF65-F5344CB8AC3E}">
        <p14:creationId xmlns:p14="http://schemas.microsoft.com/office/powerpoint/2010/main" val="198515396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13;g17972f5802a_0_1053" descr="A graphic containing three curved arrows that connect from top to bottom of the page. Under the first arrow is the word Identify. Under the second arrow is the word Isolate, and under the third arrow is the word Inform.">
            <a:extLst>
              <a:ext uri="{FF2B5EF4-FFF2-40B4-BE49-F238E27FC236}">
                <a16:creationId xmlns:a16="http://schemas.microsoft.com/office/drawing/2014/main" id="{B1E3CC15-3603-3F41-7F04-4772BF12DC4A}"/>
              </a:ext>
            </a:extLst>
          </p:cNvPr>
          <p:cNvPicPr preferRelativeResize="0"/>
          <p:nvPr/>
        </p:nvPicPr>
        <p:blipFill rotWithShape="1">
          <a:blip r:embed="rId3">
            <a:alphaModFix/>
          </a:blip>
          <a:srcRect t="795" b="981"/>
          <a:stretch/>
        </p:blipFill>
        <p:spPr>
          <a:xfrm>
            <a:off x="8525812" y="711652"/>
            <a:ext cx="2947052" cy="4970217"/>
          </a:xfrm>
          <a:custGeom>
            <a:avLst/>
            <a:gdLst/>
            <a:ahLst/>
            <a:cxnLst/>
            <a:rect l="l" t="t" r="r" b="b"/>
            <a:pathLst>
              <a:path w="4049806" h="6858000" extrusionOk="0">
                <a:moveTo>
                  <a:pt x="0" y="0"/>
                </a:moveTo>
                <a:lnTo>
                  <a:pt x="4018525" y="0"/>
                </a:lnTo>
                <a:lnTo>
                  <a:pt x="4019816" y="10931"/>
                </a:lnTo>
                <a:cubicBezTo>
                  <a:pt x="4034945" y="94836"/>
                  <a:pt x="4032275" y="179884"/>
                  <a:pt x="4036343" y="264297"/>
                </a:cubicBezTo>
                <a:cubicBezTo>
                  <a:pt x="4041301" y="367652"/>
                  <a:pt x="4035072" y="471135"/>
                  <a:pt x="4032911" y="574617"/>
                </a:cubicBezTo>
                <a:cubicBezTo>
                  <a:pt x="4031004" y="662717"/>
                  <a:pt x="4022232" y="750690"/>
                  <a:pt x="4025029" y="838916"/>
                </a:cubicBezTo>
                <a:cubicBezTo>
                  <a:pt x="4025029" y="841968"/>
                  <a:pt x="4025029" y="845019"/>
                  <a:pt x="4025029" y="848070"/>
                </a:cubicBezTo>
                <a:cubicBezTo>
                  <a:pt x="4017020" y="945068"/>
                  <a:pt x="4017020" y="1042576"/>
                  <a:pt x="4025029" y="1139574"/>
                </a:cubicBezTo>
                <a:cubicBezTo>
                  <a:pt x="4027609" y="1179950"/>
                  <a:pt x="4026885" y="1220466"/>
                  <a:pt x="4022868" y="1260728"/>
                </a:cubicBezTo>
                <a:cubicBezTo>
                  <a:pt x="4019054" y="1311960"/>
                  <a:pt x="4006849" y="1364083"/>
                  <a:pt x="4015621" y="1414934"/>
                </a:cubicBezTo>
                <a:cubicBezTo>
                  <a:pt x="4021367" y="1456784"/>
                  <a:pt x="4024558" y="1498940"/>
                  <a:pt x="4025156" y="1541172"/>
                </a:cubicBezTo>
                <a:cubicBezTo>
                  <a:pt x="4029478" y="1635755"/>
                  <a:pt x="4025283" y="1730847"/>
                  <a:pt x="4023757" y="1825685"/>
                </a:cubicBezTo>
                <a:cubicBezTo>
                  <a:pt x="4021850" y="1936286"/>
                  <a:pt x="4024647" y="2046634"/>
                  <a:pt x="4015748" y="2157235"/>
                </a:cubicBezTo>
                <a:cubicBezTo>
                  <a:pt x="4010790" y="2246581"/>
                  <a:pt x="4010790" y="2336130"/>
                  <a:pt x="4015748" y="2425476"/>
                </a:cubicBezTo>
                <a:cubicBezTo>
                  <a:pt x="4018164" y="2507473"/>
                  <a:pt x="4030495" y="2588454"/>
                  <a:pt x="4028461" y="2671214"/>
                </a:cubicBezTo>
                <a:cubicBezTo>
                  <a:pt x="4026046" y="2767832"/>
                  <a:pt x="4014604" y="2863940"/>
                  <a:pt x="4018164" y="2960685"/>
                </a:cubicBezTo>
                <a:cubicBezTo>
                  <a:pt x="4019816" y="3006832"/>
                  <a:pt x="4019944" y="3052980"/>
                  <a:pt x="4020961" y="3099127"/>
                </a:cubicBezTo>
                <a:cubicBezTo>
                  <a:pt x="4021978" y="3154682"/>
                  <a:pt x="4032021" y="3210110"/>
                  <a:pt x="4026427" y="3265665"/>
                </a:cubicBezTo>
                <a:cubicBezTo>
                  <a:pt x="4017147" y="3358087"/>
                  <a:pt x="3993120" y="3448857"/>
                  <a:pt x="4008121" y="3543567"/>
                </a:cubicBezTo>
                <a:cubicBezTo>
                  <a:pt x="4016384" y="3595690"/>
                  <a:pt x="4025791" y="3647940"/>
                  <a:pt x="4030495" y="3700571"/>
                </a:cubicBezTo>
                <a:cubicBezTo>
                  <a:pt x="4034690" y="3747608"/>
                  <a:pt x="4045369" y="3795408"/>
                  <a:pt x="4037233" y="3842191"/>
                </a:cubicBezTo>
                <a:cubicBezTo>
                  <a:pt x="4030368" y="3882237"/>
                  <a:pt x="4034055" y="3922282"/>
                  <a:pt x="4028715" y="3962327"/>
                </a:cubicBezTo>
                <a:cubicBezTo>
                  <a:pt x="4021723" y="4014831"/>
                  <a:pt x="4017910" y="4068352"/>
                  <a:pt x="4012697" y="4121111"/>
                </a:cubicBezTo>
                <a:cubicBezTo>
                  <a:pt x="4007866" y="4169038"/>
                  <a:pt x="4004307" y="4216838"/>
                  <a:pt x="4017020" y="4261841"/>
                </a:cubicBezTo>
                <a:cubicBezTo>
                  <a:pt x="4048039" y="4375112"/>
                  <a:pt x="4031004" y="4487748"/>
                  <a:pt x="4019308" y="4600257"/>
                </a:cubicBezTo>
                <a:cubicBezTo>
                  <a:pt x="4013587" y="4655049"/>
                  <a:pt x="4005197" y="4712765"/>
                  <a:pt x="4017910" y="4762853"/>
                </a:cubicBezTo>
                <a:cubicBezTo>
                  <a:pt x="4041428" y="4851716"/>
                  <a:pt x="4022995" y="4936764"/>
                  <a:pt x="4012824" y="5021432"/>
                </a:cubicBezTo>
                <a:cubicBezTo>
                  <a:pt x="4002654" y="5106099"/>
                  <a:pt x="4000239" y="5189495"/>
                  <a:pt x="4018037" y="5272637"/>
                </a:cubicBezTo>
                <a:cubicBezTo>
                  <a:pt x="4030495" y="5331116"/>
                  <a:pt x="4030495" y="5390612"/>
                  <a:pt x="4032021" y="5449600"/>
                </a:cubicBezTo>
                <a:cubicBezTo>
                  <a:pt x="4032911" y="5486339"/>
                  <a:pt x="4019308" y="5523842"/>
                  <a:pt x="4010282" y="5560582"/>
                </a:cubicBezTo>
                <a:cubicBezTo>
                  <a:pt x="3994009" y="5626943"/>
                  <a:pt x="3988162" y="5694321"/>
                  <a:pt x="4010282" y="5759029"/>
                </a:cubicBezTo>
                <a:cubicBezTo>
                  <a:pt x="4040793" y="5848655"/>
                  <a:pt x="4058336" y="5938407"/>
                  <a:pt x="4045623" y="6033117"/>
                </a:cubicBezTo>
                <a:cubicBezTo>
                  <a:pt x="4038377" y="6091724"/>
                  <a:pt x="4036597" y="6151347"/>
                  <a:pt x="4025664" y="6209190"/>
                </a:cubicBezTo>
                <a:cubicBezTo>
                  <a:pt x="4007358" y="6304790"/>
                  <a:pt x="4013841" y="6399882"/>
                  <a:pt x="4028461" y="6494211"/>
                </a:cubicBezTo>
                <a:cubicBezTo>
                  <a:pt x="4038542" y="6573081"/>
                  <a:pt x="4039610" y="6652829"/>
                  <a:pt x="4031639" y="6731941"/>
                </a:cubicBezTo>
                <a:lnTo>
                  <a:pt x="4022913" y="6858000"/>
                </a:lnTo>
                <a:lnTo>
                  <a:pt x="0" y="6858000"/>
                </a:lnTo>
                <a:close/>
              </a:path>
            </a:pathLst>
          </a:custGeom>
          <a:noFill/>
          <a:ln>
            <a:noFill/>
          </a:ln>
        </p:spPr>
      </p:pic>
      <p:sp>
        <p:nvSpPr>
          <p:cNvPr id="2" name="Title 1"/>
          <p:cNvSpPr>
            <a:spLocks noGrp="1"/>
          </p:cNvSpPr>
          <p:nvPr>
            <p:ph type="title"/>
          </p:nvPr>
        </p:nvSpPr>
        <p:spPr>
          <a:xfrm>
            <a:off x="477252" y="604631"/>
            <a:ext cx="8955505" cy="1143000"/>
          </a:xfrm>
        </p:spPr>
        <p:txBody>
          <a:bodyPr lIns="91440" tIns="45720" rIns="91440" bIns="45720" anchor="b" anchorCtr="0">
            <a:noAutofit/>
          </a:bodyPr>
          <a:lstStyle/>
          <a:p>
            <a:pPr>
              <a:lnSpc>
                <a:spcPct val="100000"/>
              </a:lnSpc>
            </a:pPr>
            <a:r>
              <a:rPr lang="en-US" sz="3800" dirty="0">
                <a:solidFill>
                  <a:schemeClr val="accent5">
                    <a:lumMod val="75000"/>
                  </a:schemeClr>
                </a:solidFill>
                <a:latin typeface="Calibri Light"/>
                <a:cs typeface="Calibri Light"/>
              </a:rPr>
              <a:t>Key Strategies to Prevent Introduction of Ebola or Marburg in Health Facilities:</a:t>
            </a:r>
          </a:p>
        </p:txBody>
      </p:sp>
      <p:sp>
        <p:nvSpPr>
          <p:cNvPr id="3" name="Text Placeholder 2"/>
          <p:cNvSpPr>
            <a:spLocks noGrp="1"/>
          </p:cNvSpPr>
          <p:nvPr>
            <p:ph type="body" sz="quarter" idx="10"/>
          </p:nvPr>
        </p:nvSpPr>
        <p:spPr>
          <a:xfrm>
            <a:off x="609600" y="2224333"/>
            <a:ext cx="7716253" cy="4176467"/>
          </a:xfrm>
        </p:spPr>
        <p:txBody>
          <a:bodyPr>
            <a:normAutofit/>
          </a:bodyPr>
          <a:lstStyle/>
          <a:p>
            <a:pPr>
              <a:spcBef>
                <a:spcPct val="30000"/>
              </a:spcBef>
              <a:spcAft>
                <a:spcPts val="600"/>
              </a:spcAft>
              <a:buClr>
                <a:schemeClr val="accent2">
                  <a:lumMod val="60000"/>
                  <a:lumOff val="40000"/>
                </a:schemeClr>
              </a:buClr>
              <a:buFont typeface="Arial" panose="020B0604020202020204" pitchFamily="34" charset="0"/>
              <a:buChar char="•"/>
            </a:pPr>
            <a:r>
              <a:rPr lang="en-US" sz="4000" b="1">
                <a:solidFill>
                  <a:schemeClr val="accent5">
                    <a:lumMod val="75000"/>
                  </a:schemeClr>
                </a:solidFill>
                <a:latin typeface="Calibri"/>
                <a:cs typeface="Calibri"/>
              </a:rPr>
              <a:t>Identify</a:t>
            </a:r>
          </a:p>
          <a:p>
            <a:pPr>
              <a:spcAft>
                <a:spcPts val="600"/>
              </a:spcAft>
              <a:buClr>
                <a:schemeClr val="accent2">
                  <a:lumMod val="60000"/>
                  <a:lumOff val="40000"/>
                </a:schemeClr>
              </a:buClr>
              <a:buFont typeface="Arial" panose="020B0604020202020204" pitchFamily="34" charset="0"/>
              <a:buChar char="•"/>
            </a:pPr>
            <a:r>
              <a:rPr lang="en-US" sz="4000" b="1">
                <a:solidFill>
                  <a:schemeClr val="accent5">
                    <a:lumMod val="75000"/>
                  </a:schemeClr>
                </a:solidFill>
                <a:latin typeface="Calibri"/>
                <a:cs typeface="Calibri"/>
              </a:rPr>
              <a:t>Isolate</a:t>
            </a:r>
          </a:p>
          <a:p>
            <a:pPr>
              <a:spcAft>
                <a:spcPts val="600"/>
              </a:spcAft>
              <a:buClr>
                <a:schemeClr val="accent2">
                  <a:lumMod val="60000"/>
                  <a:lumOff val="40000"/>
                </a:schemeClr>
              </a:buClr>
              <a:buFont typeface="Arial" panose="020B0604020202020204" pitchFamily="34" charset="0"/>
              <a:buChar char="•"/>
            </a:pPr>
            <a:r>
              <a:rPr lang="en-US" sz="4000" b="1">
                <a:solidFill>
                  <a:schemeClr val="accent5">
                    <a:lumMod val="75000"/>
                  </a:schemeClr>
                </a:solidFill>
                <a:latin typeface="Calibri"/>
                <a:cs typeface="Calibri"/>
              </a:rPr>
              <a:t>Inform</a:t>
            </a:r>
            <a:endParaRPr lang="en-US" sz="4000" b="1" u="sng">
              <a:solidFill>
                <a:schemeClr val="accent5">
                  <a:lumMod val="75000"/>
                </a:schemeClr>
              </a:solidFill>
              <a:cs typeface="Calibri" panose="020F0502020204030204" pitchFamily="34" charset="0"/>
            </a:endParaRPr>
          </a:p>
        </p:txBody>
      </p:sp>
    </p:spTree>
    <p:extLst>
      <p:ext uri="{BB962C8B-B14F-4D97-AF65-F5344CB8AC3E}">
        <p14:creationId xmlns:p14="http://schemas.microsoft.com/office/powerpoint/2010/main" val="212283141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a:xfrm>
            <a:off x="523876" y="274639"/>
            <a:ext cx="10972800" cy="981739"/>
          </a:xfrm>
        </p:spPr>
        <p:txBody>
          <a:bodyPr vert="horz" lIns="91440" tIns="45720" rIns="91440" bIns="45720" rtlCol="0" anchor="b" anchorCtr="0">
            <a:normAutofit/>
          </a:bodyPr>
          <a:lstStyle/>
          <a:p>
            <a:r>
              <a:rPr lang="en-US" sz="4000">
                <a:solidFill>
                  <a:schemeClr val="accent5">
                    <a:lumMod val="75000"/>
                  </a:schemeClr>
                </a:solidFill>
                <a:latin typeface="Calibri Light" panose="020F0302020204030204" pitchFamily="34" charset="0"/>
                <a:cs typeface="Calibri Light" panose="020F0302020204030204" pitchFamily="34" charset="0"/>
              </a:rPr>
              <a:t>Identify</a:t>
            </a:r>
          </a:p>
        </p:txBody>
      </p:sp>
      <p:sp>
        <p:nvSpPr>
          <p:cNvPr id="4" name="TextBox 3">
            <a:extLst>
              <a:ext uri="{FF2B5EF4-FFF2-40B4-BE49-F238E27FC236}">
                <a16:creationId xmlns:a16="http://schemas.microsoft.com/office/drawing/2014/main" id="{91004A16-2597-4BB3-98B6-AE2CEA57BA82}"/>
              </a:ext>
            </a:extLst>
          </p:cNvPr>
          <p:cNvSpPr txBox="1"/>
          <p:nvPr/>
        </p:nvSpPr>
        <p:spPr>
          <a:xfrm>
            <a:off x="523876" y="1406341"/>
            <a:ext cx="7327033" cy="4031873"/>
          </a:xfrm>
          <a:prstGeom prst="rect">
            <a:avLst/>
          </a:prstGeom>
          <a:noFill/>
        </p:spPr>
        <p:txBody>
          <a:bodyPr wrap="square" lIns="91440" tIns="45720" rIns="91440" bIns="45720" rtlCol="0" anchor="t">
            <a:spAutoFit/>
          </a:bodyPr>
          <a:lstStyle/>
          <a:p>
            <a:r>
              <a:rPr lang="en-US" sz="3200" b="1" u="sng" dirty="0">
                <a:solidFill>
                  <a:schemeClr val="accent5">
                    <a:lumMod val="75000"/>
                  </a:schemeClr>
                </a:solidFill>
                <a:latin typeface="Myriad Web Pro"/>
              </a:rPr>
              <a:t>Screening</a:t>
            </a:r>
            <a:r>
              <a:rPr lang="en-US" sz="3200" b="1" dirty="0">
                <a:solidFill>
                  <a:schemeClr val="accent2">
                    <a:lumMod val="50000"/>
                  </a:schemeClr>
                </a:solidFill>
                <a:latin typeface="Myriad Web Pro"/>
              </a:rPr>
              <a:t> </a:t>
            </a:r>
            <a:r>
              <a:rPr lang="en-US" sz="3200" dirty="0">
                <a:solidFill>
                  <a:srgbClr val="000000"/>
                </a:solidFill>
                <a:latin typeface="Calibri"/>
                <a:cs typeface="Calibri"/>
              </a:rPr>
              <a:t>is the process of evaluating whether a patient meets a standardized case definition. </a:t>
            </a:r>
            <a:endParaRPr lang="en-US" dirty="0"/>
          </a:p>
          <a:p>
            <a:endParaRPr lang="en-US" sz="3200" dirty="0">
              <a:solidFill>
                <a:srgbClr val="000000"/>
              </a:solidFill>
              <a:latin typeface="Calibri"/>
              <a:cs typeface="Calibri"/>
            </a:endParaRPr>
          </a:p>
          <a:p>
            <a:r>
              <a:rPr lang="en-US" sz="3200" dirty="0">
                <a:solidFill>
                  <a:srgbClr val="000000"/>
                </a:solidFill>
                <a:latin typeface="Calibri"/>
                <a:cs typeface="Calibri"/>
              </a:rPr>
              <a:t>Screening should take place at the point of entry prior to entering a healthcare facility.</a:t>
            </a:r>
            <a:endParaRPr lang="en-US" sz="3200" dirty="0">
              <a:solidFill>
                <a:srgbClr val="000000"/>
              </a:solidFill>
              <a:latin typeface="Calibri"/>
              <a:ea typeface="Calibri"/>
              <a:cs typeface="Calibri"/>
            </a:endParaRPr>
          </a:p>
          <a:p>
            <a:endParaRPr lang="en-US" sz="3200" dirty="0">
              <a:solidFill>
                <a:schemeClr val="tx1"/>
              </a:solidFill>
              <a:latin typeface="Calibri"/>
              <a:cs typeface="Calibri"/>
            </a:endParaRPr>
          </a:p>
          <a:p>
            <a:endParaRPr lang="en-US" sz="3200" b="1" dirty="0">
              <a:solidFill>
                <a:schemeClr val="accent1"/>
              </a:solidFill>
            </a:endParaRPr>
          </a:p>
        </p:txBody>
      </p:sp>
      <p:pic>
        <p:nvPicPr>
          <p:cNvPr id="5" name="Google Shape;113;g17972f5802a_0_1053" descr="A graphic containing three curved arrows that connect from top to bottom of the page. Under the first arrow is the word Identify. Under the second arrow is the word Isolate, and under the third arrow is the word Inform.">
            <a:extLst>
              <a:ext uri="{FF2B5EF4-FFF2-40B4-BE49-F238E27FC236}">
                <a16:creationId xmlns:a16="http://schemas.microsoft.com/office/drawing/2014/main" id="{F2DC3079-F3EB-C60F-48FA-9ED86B69FD2A}"/>
              </a:ext>
            </a:extLst>
          </p:cNvPr>
          <p:cNvPicPr preferRelativeResize="0"/>
          <p:nvPr/>
        </p:nvPicPr>
        <p:blipFill rotWithShape="1">
          <a:blip r:embed="rId3">
            <a:alphaModFix/>
          </a:blip>
          <a:srcRect t="795" b="981"/>
          <a:stretch/>
        </p:blipFill>
        <p:spPr>
          <a:xfrm>
            <a:off x="8525812" y="711652"/>
            <a:ext cx="2947052" cy="4970217"/>
          </a:xfrm>
          <a:custGeom>
            <a:avLst/>
            <a:gdLst/>
            <a:ahLst/>
            <a:cxnLst/>
            <a:rect l="l" t="t" r="r" b="b"/>
            <a:pathLst>
              <a:path w="4049806" h="6858000" extrusionOk="0">
                <a:moveTo>
                  <a:pt x="0" y="0"/>
                </a:moveTo>
                <a:lnTo>
                  <a:pt x="4018525" y="0"/>
                </a:lnTo>
                <a:lnTo>
                  <a:pt x="4019816" y="10931"/>
                </a:lnTo>
                <a:cubicBezTo>
                  <a:pt x="4034945" y="94836"/>
                  <a:pt x="4032275" y="179884"/>
                  <a:pt x="4036343" y="264297"/>
                </a:cubicBezTo>
                <a:cubicBezTo>
                  <a:pt x="4041301" y="367652"/>
                  <a:pt x="4035072" y="471135"/>
                  <a:pt x="4032911" y="574617"/>
                </a:cubicBezTo>
                <a:cubicBezTo>
                  <a:pt x="4031004" y="662717"/>
                  <a:pt x="4022232" y="750690"/>
                  <a:pt x="4025029" y="838916"/>
                </a:cubicBezTo>
                <a:cubicBezTo>
                  <a:pt x="4025029" y="841968"/>
                  <a:pt x="4025029" y="845019"/>
                  <a:pt x="4025029" y="848070"/>
                </a:cubicBezTo>
                <a:cubicBezTo>
                  <a:pt x="4017020" y="945068"/>
                  <a:pt x="4017020" y="1042576"/>
                  <a:pt x="4025029" y="1139574"/>
                </a:cubicBezTo>
                <a:cubicBezTo>
                  <a:pt x="4027609" y="1179950"/>
                  <a:pt x="4026885" y="1220466"/>
                  <a:pt x="4022868" y="1260728"/>
                </a:cubicBezTo>
                <a:cubicBezTo>
                  <a:pt x="4019054" y="1311960"/>
                  <a:pt x="4006849" y="1364083"/>
                  <a:pt x="4015621" y="1414934"/>
                </a:cubicBezTo>
                <a:cubicBezTo>
                  <a:pt x="4021367" y="1456784"/>
                  <a:pt x="4024558" y="1498940"/>
                  <a:pt x="4025156" y="1541172"/>
                </a:cubicBezTo>
                <a:cubicBezTo>
                  <a:pt x="4029478" y="1635755"/>
                  <a:pt x="4025283" y="1730847"/>
                  <a:pt x="4023757" y="1825685"/>
                </a:cubicBezTo>
                <a:cubicBezTo>
                  <a:pt x="4021850" y="1936286"/>
                  <a:pt x="4024647" y="2046634"/>
                  <a:pt x="4015748" y="2157235"/>
                </a:cubicBezTo>
                <a:cubicBezTo>
                  <a:pt x="4010790" y="2246581"/>
                  <a:pt x="4010790" y="2336130"/>
                  <a:pt x="4015748" y="2425476"/>
                </a:cubicBezTo>
                <a:cubicBezTo>
                  <a:pt x="4018164" y="2507473"/>
                  <a:pt x="4030495" y="2588454"/>
                  <a:pt x="4028461" y="2671214"/>
                </a:cubicBezTo>
                <a:cubicBezTo>
                  <a:pt x="4026046" y="2767832"/>
                  <a:pt x="4014604" y="2863940"/>
                  <a:pt x="4018164" y="2960685"/>
                </a:cubicBezTo>
                <a:cubicBezTo>
                  <a:pt x="4019816" y="3006832"/>
                  <a:pt x="4019944" y="3052980"/>
                  <a:pt x="4020961" y="3099127"/>
                </a:cubicBezTo>
                <a:cubicBezTo>
                  <a:pt x="4021978" y="3154682"/>
                  <a:pt x="4032021" y="3210110"/>
                  <a:pt x="4026427" y="3265665"/>
                </a:cubicBezTo>
                <a:cubicBezTo>
                  <a:pt x="4017147" y="3358087"/>
                  <a:pt x="3993120" y="3448857"/>
                  <a:pt x="4008121" y="3543567"/>
                </a:cubicBezTo>
                <a:cubicBezTo>
                  <a:pt x="4016384" y="3595690"/>
                  <a:pt x="4025791" y="3647940"/>
                  <a:pt x="4030495" y="3700571"/>
                </a:cubicBezTo>
                <a:cubicBezTo>
                  <a:pt x="4034690" y="3747608"/>
                  <a:pt x="4045369" y="3795408"/>
                  <a:pt x="4037233" y="3842191"/>
                </a:cubicBezTo>
                <a:cubicBezTo>
                  <a:pt x="4030368" y="3882237"/>
                  <a:pt x="4034055" y="3922282"/>
                  <a:pt x="4028715" y="3962327"/>
                </a:cubicBezTo>
                <a:cubicBezTo>
                  <a:pt x="4021723" y="4014831"/>
                  <a:pt x="4017910" y="4068352"/>
                  <a:pt x="4012697" y="4121111"/>
                </a:cubicBezTo>
                <a:cubicBezTo>
                  <a:pt x="4007866" y="4169038"/>
                  <a:pt x="4004307" y="4216838"/>
                  <a:pt x="4017020" y="4261841"/>
                </a:cubicBezTo>
                <a:cubicBezTo>
                  <a:pt x="4048039" y="4375112"/>
                  <a:pt x="4031004" y="4487748"/>
                  <a:pt x="4019308" y="4600257"/>
                </a:cubicBezTo>
                <a:cubicBezTo>
                  <a:pt x="4013587" y="4655049"/>
                  <a:pt x="4005197" y="4712765"/>
                  <a:pt x="4017910" y="4762853"/>
                </a:cubicBezTo>
                <a:cubicBezTo>
                  <a:pt x="4041428" y="4851716"/>
                  <a:pt x="4022995" y="4936764"/>
                  <a:pt x="4012824" y="5021432"/>
                </a:cubicBezTo>
                <a:cubicBezTo>
                  <a:pt x="4002654" y="5106099"/>
                  <a:pt x="4000239" y="5189495"/>
                  <a:pt x="4018037" y="5272637"/>
                </a:cubicBezTo>
                <a:cubicBezTo>
                  <a:pt x="4030495" y="5331116"/>
                  <a:pt x="4030495" y="5390612"/>
                  <a:pt x="4032021" y="5449600"/>
                </a:cubicBezTo>
                <a:cubicBezTo>
                  <a:pt x="4032911" y="5486339"/>
                  <a:pt x="4019308" y="5523842"/>
                  <a:pt x="4010282" y="5560582"/>
                </a:cubicBezTo>
                <a:cubicBezTo>
                  <a:pt x="3994009" y="5626943"/>
                  <a:pt x="3988162" y="5694321"/>
                  <a:pt x="4010282" y="5759029"/>
                </a:cubicBezTo>
                <a:cubicBezTo>
                  <a:pt x="4040793" y="5848655"/>
                  <a:pt x="4058336" y="5938407"/>
                  <a:pt x="4045623" y="6033117"/>
                </a:cubicBezTo>
                <a:cubicBezTo>
                  <a:pt x="4038377" y="6091724"/>
                  <a:pt x="4036597" y="6151347"/>
                  <a:pt x="4025664" y="6209190"/>
                </a:cubicBezTo>
                <a:cubicBezTo>
                  <a:pt x="4007358" y="6304790"/>
                  <a:pt x="4013841" y="6399882"/>
                  <a:pt x="4028461" y="6494211"/>
                </a:cubicBezTo>
                <a:cubicBezTo>
                  <a:pt x="4038542" y="6573081"/>
                  <a:pt x="4039610" y="6652829"/>
                  <a:pt x="4031639" y="6731941"/>
                </a:cubicBezTo>
                <a:lnTo>
                  <a:pt x="4022913" y="6858000"/>
                </a:lnTo>
                <a:lnTo>
                  <a:pt x="0" y="6858000"/>
                </a:lnTo>
                <a:close/>
              </a:path>
            </a:pathLst>
          </a:custGeom>
          <a:noFill/>
          <a:ln>
            <a:noFill/>
          </a:ln>
        </p:spPr>
      </p:pic>
    </p:spTree>
    <p:extLst>
      <p:ext uri="{BB962C8B-B14F-4D97-AF65-F5344CB8AC3E}">
        <p14:creationId xmlns:p14="http://schemas.microsoft.com/office/powerpoint/2010/main" val="297396441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F07FC-4D81-4F15-BEA4-8EE7945C4333}"/>
              </a:ext>
            </a:extLst>
          </p:cNvPr>
          <p:cNvSpPr>
            <a:spLocks noGrp="1"/>
          </p:cNvSpPr>
          <p:nvPr>
            <p:ph type="title"/>
          </p:nvPr>
        </p:nvSpPr>
        <p:spPr/>
        <p:txBody>
          <a:bodyPr vert="horz" lIns="91440" tIns="45720" rIns="91440" bIns="45720" rtlCol="0" anchor="b" anchorCtr="0">
            <a:normAutofit/>
          </a:bodyPr>
          <a:lstStyle/>
          <a:p>
            <a:pPr>
              <a:lnSpc>
                <a:spcPct val="100000"/>
              </a:lnSpc>
            </a:pPr>
            <a:r>
              <a:rPr lang="en-US" sz="4000">
                <a:solidFill>
                  <a:schemeClr val="accent5">
                    <a:lumMod val="75000"/>
                  </a:schemeClr>
                </a:solidFill>
                <a:latin typeface="Calibri Light"/>
                <a:cs typeface="Calibri Light"/>
              </a:rPr>
              <a:t>Isolate and Inform</a:t>
            </a:r>
          </a:p>
        </p:txBody>
      </p:sp>
      <p:sp>
        <p:nvSpPr>
          <p:cNvPr id="3" name="Text Placeholder 2">
            <a:extLst>
              <a:ext uri="{FF2B5EF4-FFF2-40B4-BE49-F238E27FC236}">
                <a16:creationId xmlns:a16="http://schemas.microsoft.com/office/drawing/2014/main" id="{A40E1DA2-F5EE-49DE-937A-C345A946305C}"/>
              </a:ext>
            </a:extLst>
          </p:cNvPr>
          <p:cNvSpPr>
            <a:spLocks noGrp="1"/>
          </p:cNvSpPr>
          <p:nvPr>
            <p:ph type="body" sz="quarter" idx="10"/>
          </p:nvPr>
        </p:nvSpPr>
        <p:spPr>
          <a:xfrm>
            <a:off x="609600" y="1595684"/>
            <a:ext cx="7499927" cy="4176467"/>
          </a:xfrm>
        </p:spPr>
        <p:txBody>
          <a:bodyPr>
            <a:normAutofit/>
          </a:bodyPr>
          <a:lstStyle/>
          <a:p>
            <a:pPr marL="0" indent="0">
              <a:spcBef>
                <a:spcPts val="1200"/>
              </a:spcBef>
              <a:buNone/>
            </a:pPr>
            <a:r>
              <a:rPr lang="en-US" sz="2800" dirty="0">
                <a:solidFill>
                  <a:srgbClr val="000000"/>
                </a:solidFill>
                <a:latin typeface="Calibri"/>
                <a:cs typeface="Calibri"/>
              </a:rPr>
              <a:t>When a patient is suspected of having Ebola or Marburg:</a:t>
            </a:r>
            <a:endParaRPr lang="en-US" sz="2800" b="1" u="sng" dirty="0">
              <a:solidFill>
                <a:srgbClr val="000000"/>
              </a:solidFill>
              <a:latin typeface="Calibri"/>
              <a:cs typeface="Calibri"/>
            </a:endParaRPr>
          </a:p>
          <a:p>
            <a:pPr>
              <a:spcBef>
                <a:spcPts val="1200"/>
              </a:spcBef>
              <a:buClr>
                <a:schemeClr val="accent2">
                  <a:lumMod val="60000"/>
                  <a:lumOff val="40000"/>
                </a:schemeClr>
              </a:buClr>
              <a:buFont typeface="Arial" panose="020B0604020202020204" pitchFamily="34" charset="0"/>
              <a:buChar char="•"/>
            </a:pPr>
            <a:r>
              <a:rPr lang="en-US" sz="2800" b="1" u="sng" dirty="0">
                <a:solidFill>
                  <a:schemeClr val="accent5">
                    <a:lumMod val="75000"/>
                  </a:schemeClr>
                </a:solidFill>
                <a:latin typeface="Calibri"/>
                <a:cs typeface="Calibri"/>
              </a:rPr>
              <a:t>Isolate</a:t>
            </a:r>
            <a:r>
              <a:rPr lang="en-US" sz="2800" b="1" dirty="0">
                <a:solidFill>
                  <a:schemeClr val="accent6">
                    <a:lumMod val="75000"/>
                    <a:lumOff val="25000"/>
                  </a:schemeClr>
                </a:solidFill>
                <a:latin typeface="Calibri"/>
                <a:cs typeface="Calibri"/>
              </a:rPr>
              <a:t> </a:t>
            </a:r>
            <a:r>
              <a:rPr lang="en-US" sz="2800" dirty="0">
                <a:solidFill>
                  <a:srgbClr val="000000"/>
                </a:solidFill>
                <a:latin typeface="Calibri"/>
                <a:cs typeface="Calibri"/>
              </a:rPr>
              <a:t>the patient immediately. Explain the situation and next steps to the patient.</a:t>
            </a:r>
          </a:p>
          <a:p>
            <a:pPr>
              <a:buClr>
                <a:schemeClr val="accent2">
                  <a:lumMod val="60000"/>
                  <a:lumOff val="40000"/>
                </a:schemeClr>
              </a:buClr>
              <a:buFont typeface="Arial" panose="020B0604020202020204" pitchFamily="34" charset="0"/>
              <a:buChar char="•"/>
            </a:pPr>
            <a:endParaRPr lang="en-US" sz="2800" dirty="0">
              <a:solidFill>
                <a:srgbClr val="000000"/>
              </a:solidFill>
              <a:cs typeface="Calibri" panose="020F0502020204030204" pitchFamily="34" charset="0"/>
            </a:endParaRPr>
          </a:p>
          <a:p>
            <a:pPr>
              <a:buClr>
                <a:schemeClr val="accent2">
                  <a:lumMod val="60000"/>
                  <a:lumOff val="40000"/>
                </a:schemeClr>
              </a:buClr>
              <a:buFont typeface="Arial" panose="020B0604020202020204" pitchFamily="34" charset="0"/>
              <a:buChar char="•"/>
            </a:pPr>
            <a:r>
              <a:rPr lang="en-US" sz="2800" b="1" u="sng" dirty="0">
                <a:solidFill>
                  <a:schemeClr val="accent5">
                    <a:lumMod val="75000"/>
                  </a:schemeClr>
                </a:solidFill>
                <a:latin typeface="Calibri"/>
                <a:cs typeface="Calibri"/>
              </a:rPr>
              <a:t>Inform</a:t>
            </a:r>
            <a:r>
              <a:rPr lang="en-US" sz="2800" dirty="0">
                <a:solidFill>
                  <a:schemeClr val="accent1">
                    <a:lumMod val="75000"/>
                  </a:schemeClr>
                </a:solidFill>
                <a:latin typeface="Calibri"/>
                <a:cs typeface="Calibri"/>
              </a:rPr>
              <a:t> </a:t>
            </a:r>
            <a:r>
              <a:rPr lang="en-US" sz="2800" dirty="0">
                <a:solidFill>
                  <a:schemeClr val="accent2">
                    <a:lumMod val="50000"/>
                  </a:schemeClr>
                </a:solidFill>
                <a:latin typeface="Calibri"/>
                <a:cs typeface="Calibri"/>
              </a:rPr>
              <a:t>the</a:t>
            </a:r>
            <a:r>
              <a:rPr lang="en-US" sz="2800" dirty="0">
                <a:solidFill>
                  <a:srgbClr val="0039A6"/>
                </a:solidFill>
                <a:latin typeface="Calibri"/>
                <a:cs typeface="Calibri"/>
              </a:rPr>
              <a:t> </a:t>
            </a:r>
            <a:r>
              <a:rPr lang="en-US" sz="2800" dirty="0">
                <a:solidFill>
                  <a:srgbClr val="000000"/>
                </a:solidFill>
                <a:latin typeface="Calibri"/>
                <a:cs typeface="Calibri"/>
              </a:rPr>
              <a:t>designated physician or head nurse</a:t>
            </a:r>
          </a:p>
          <a:p>
            <a:pPr marL="742315" lvl="1" indent="-285115">
              <a:buClr>
                <a:schemeClr val="accent2">
                  <a:lumMod val="60000"/>
                  <a:lumOff val="40000"/>
                </a:schemeClr>
              </a:buClr>
            </a:pPr>
            <a:r>
              <a:rPr lang="en-US" sz="2800" dirty="0">
                <a:solidFill>
                  <a:srgbClr val="000000"/>
                </a:solidFill>
                <a:latin typeface="Calibri"/>
                <a:cs typeface="Calibri"/>
              </a:rPr>
              <a:t>Physician or head nurse will verify and ensure isolation measures are in place</a:t>
            </a:r>
          </a:p>
          <a:p>
            <a:pPr marL="742315" lvl="1" indent="-285115">
              <a:buClr>
                <a:schemeClr val="accent2">
                  <a:lumMod val="60000"/>
                  <a:lumOff val="40000"/>
                </a:schemeClr>
              </a:buClr>
            </a:pPr>
            <a:r>
              <a:rPr lang="en-US" sz="2800" dirty="0">
                <a:solidFill>
                  <a:srgbClr val="000000"/>
                </a:solidFill>
                <a:latin typeface="Calibri"/>
                <a:cs typeface="Calibri"/>
              </a:rPr>
              <a:t>Physician or head nurse</a:t>
            </a:r>
            <a:r>
              <a:rPr lang="en-US" sz="2800" dirty="0">
                <a:solidFill>
                  <a:schemeClr val="accent5">
                    <a:lumMod val="75000"/>
                  </a:schemeClr>
                </a:solidFill>
                <a:latin typeface="Calibri"/>
                <a:cs typeface="Calibri"/>
              </a:rPr>
              <a:t> </a:t>
            </a:r>
            <a:r>
              <a:rPr lang="en-US" sz="2800" b="1" dirty="0">
                <a:solidFill>
                  <a:schemeClr val="accent5">
                    <a:lumMod val="75000"/>
                  </a:schemeClr>
                </a:solidFill>
                <a:latin typeface="Calibri"/>
                <a:cs typeface="Calibri"/>
              </a:rPr>
              <a:t>communicates the alert</a:t>
            </a:r>
            <a:r>
              <a:rPr lang="en-US" sz="2800" dirty="0">
                <a:solidFill>
                  <a:schemeClr val="accent5">
                    <a:lumMod val="75000"/>
                  </a:schemeClr>
                </a:solidFill>
                <a:latin typeface="Calibri"/>
                <a:cs typeface="Calibri"/>
              </a:rPr>
              <a:t> </a:t>
            </a:r>
            <a:r>
              <a:rPr lang="en-US" sz="2800" dirty="0">
                <a:solidFill>
                  <a:srgbClr val="000000"/>
                </a:solidFill>
                <a:latin typeface="Calibri"/>
                <a:cs typeface="Calibri"/>
              </a:rPr>
              <a:t>to appropriate phone number</a:t>
            </a:r>
          </a:p>
          <a:p>
            <a:pPr marL="742315" lvl="1" indent="-285115"/>
            <a:endParaRPr lang="en-US" sz="2800" dirty="0">
              <a:solidFill>
                <a:srgbClr val="000000"/>
              </a:solidFill>
              <a:cs typeface="Calibri" panose="020F0502020204030204" pitchFamily="34" charset="0"/>
            </a:endParaRPr>
          </a:p>
          <a:p>
            <a:pPr marL="342265" indent="-342265"/>
            <a:endParaRPr lang="en-US" sz="1400" dirty="0">
              <a:solidFill>
                <a:schemeClr val="accent4">
                  <a:lumMod val="50000"/>
                </a:schemeClr>
              </a:solidFill>
              <a:cs typeface="Calibri" panose="020F0502020204030204" pitchFamily="34" charset="0"/>
            </a:endParaRPr>
          </a:p>
          <a:p>
            <a:pPr marL="342265" indent="-342265"/>
            <a:endParaRPr lang="en-US" sz="1400" dirty="0">
              <a:solidFill>
                <a:schemeClr val="accent4">
                  <a:lumMod val="50000"/>
                </a:schemeClr>
              </a:solidFill>
              <a:cs typeface="Calibri" panose="020F0502020204030204" pitchFamily="34" charset="0"/>
            </a:endParaRPr>
          </a:p>
        </p:txBody>
      </p:sp>
      <p:pic>
        <p:nvPicPr>
          <p:cNvPr id="4" name="Google Shape;113;g17972f5802a_0_1053" descr="A graphic containing three curved arrows that connect from top to bottom of the page. Under the first arrow is the word Identify. Under the second arrow is the word Isolate, and under the third arrow is the word Inform.">
            <a:extLst>
              <a:ext uri="{FF2B5EF4-FFF2-40B4-BE49-F238E27FC236}">
                <a16:creationId xmlns:a16="http://schemas.microsoft.com/office/drawing/2014/main" id="{5745F805-ADF6-5BC8-8369-1F5337CF4DF4}"/>
              </a:ext>
            </a:extLst>
          </p:cNvPr>
          <p:cNvPicPr preferRelativeResize="0"/>
          <p:nvPr/>
        </p:nvPicPr>
        <p:blipFill rotWithShape="1">
          <a:blip r:embed="rId3">
            <a:alphaModFix/>
          </a:blip>
          <a:srcRect t="795" b="981"/>
          <a:stretch/>
        </p:blipFill>
        <p:spPr>
          <a:xfrm>
            <a:off x="8525812" y="711652"/>
            <a:ext cx="2947052" cy="4970217"/>
          </a:xfrm>
          <a:custGeom>
            <a:avLst/>
            <a:gdLst/>
            <a:ahLst/>
            <a:cxnLst/>
            <a:rect l="l" t="t" r="r" b="b"/>
            <a:pathLst>
              <a:path w="4049806" h="6858000" extrusionOk="0">
                <a:moveTo>
                  <a:pt x="0" y="0"/>
                </a:moveTo>
                <a:lnTo>
                  <a:pt x="4018525" y="0"/>
                </a:lnTo>
                <a:lnTo>
                  <a:pt x="4019816" y="10931"/>
                </a:lnTo>
                <a:cubicBezTo>
                  <a:pt x="4034945" y="94836"/>
                  <a:pt x="4032275" y="179884"/>
                  <a:pt x="4036343" y="264297"/>
                </a:cubicBezTo>
                <a:cubicBezTo>
                  <a:pt x="4041301" y="367652"/>
                  <a:pt x="4035072" y="471135"/>
                  <a:pt x="4032911" y="574617"/>
                </a:cubicBezTo>
                <a:cubicBezTo>
                  <a:pt x="4031004" y="662717"/>
                  <a:pt x="4022232" y="750690"/>
                  <a:pt x="4025029" y="838916"/>
                </a:cubicBezTo>
                <a:cubicBezTo>
                  <a:pt x="4025029" y="841968"/>
                  <a:pt x="4025029" y="845019"/>
                  <a:pt x="4025029" y="848070"/>
                </a:cubicBezTo>
                <a:cubicBezTo>
                  <a:pt x="4017020" y="945068"/>
                  <a:pt x="4017020" y="1042576"/>
                  <a:pt x="4025029" y="1139574"/>
                </a:cubicBezTo>
                <a:cubicBezTo>
                  <a:pt x="4027609" y="1179950"/>
                  <a:pt x="4026885" y="1220466"/>
                  <a:pt x="4022868" y="1260728"/>
                </a:cubicBezTo>
                <a:cubicBezTo>
                  <a:pt x="4019054" y="1311960"/>
                  <a:pt x="4006849" y="1364083"/>
                  <a:pt x="4015621" y="1414934"/>
                </a:cubicBezTo>
                <a:cubicBezTo>
                  <a:pt x="4021367" y="1456784"/>
                  <a:pt x="4024558" y="1498940"/>
                  <a:pt x="4025156" y="1541172"/>
                </a:cubicBezTo>
                <a:cubicBezTo>
                  <a:pt x="4029478" y="1635755"/>
                  <a:pt x="4025283" y="1730847"/>
                  <a:pt x="4023757" y="1825685"/>
                </a:cubicBezTo>
                <a:cubicBezTo>
                  <a:pt x="4021850" y="1936286"/>
                  <a:pt x="4024647" y="2046634"/>
                  <a:pt x="4015748" y="2157235"/>
                </a:cubicBezTo>
                <a:cubicBezTo>
                  <a:pt x="4010790" y="2246581"/>
                  <a:pt x="4010790" y="2336130"/>
                  <a:pt x="4015748" y="2425476"/>
                </a:cubicBezTo>
                <a:cubicBezTo>
                  <a:pt x="4018164" y="2507473"/>
                  <a:pt x="4030495" y="2588454"/>
                  <a:pt x="4028461" y="2671214"/>
                </a:cubicBezTo>
                <a:cubicBezTo>
                  <a:pt x="4026046" y="2767832"/>
                  <a:pt x="4014604" y="2863940"/>
                  <a:pt x="4018164" y="2960685"/>
                </a:cubicBezTo>
                <a:cubicBezTo>
                  <a:pt x="4019816" y="3006832"/>
                  <a:pt x="4019944" y="3052980"/>
                  <a:pt x="4020961" y="3099127"/>
                </a:cubicBezTo>
                <a:cubicBezTo>
                  <a:pt x="4021978" y="3154682"/>
                  <a:pt x="4032021" y="3210110"/>
                  <a:pt x="4026427" y="3265665"/>
                </a:cubicBezTo>
                <a:cubicBezTo>
                  <a:pt x="4017147" y="3358087"/>
                  <a:pt x="3993120" y="3448857"/>
                  <a:pt x="4008121" y="3543567"/>
                </a:cubicBezTo>
                <a:cubicBezTo>
                  <a:pt x="4016384" y="3595690"/>
                  <a:pt x="4025791" y="3647940"/>
                  <a:pt x="4030495" y="3700571"/>
                </a:cubicBezTo>
                <a:cubicBezTo>
                  <a:pt x="4034690" y="3747608"/>
                  <a:pt x="4045369" y="3795408"/>
                  <a:pt x="4037233" y="3842191"/>
                </a:cubicBezTo>
                <a:cubicBezTo>
                  <a:pt x="4030368" y="3882237"/>
                  <a:pt x="4034055" y="3922282"/>
                  <a:pt x="4028715" y="3962327"/>
                </a:cubicBezTo>
                <a:cubicBezTo>
                  <a:pt x="4021723" y="4014831"/>
                  <a:pt x="4017910" y="4068352"/>
                  <a:pt x="4012697" y="4121111"/>
                </a:cubicBezTo>
                <a:cubicBezTo>
                  <a:pt x="4007866" y="4169038"/>
                  <a:pt x="4004307" y="4216838"/>
                  <a:pt x="4017020" y="4261841"/>
                </a:cubicBezTo>
                <a:cubicBezTo>
                  <a:pt x="4048039" y="4375112"/>
                  <a:pt x="4031004" y="4487748"/>
                  <a:pt x="4019308" y="4600257"/>
                </a:cubicBezTo>
                <a:cubicBezTo>
                  <a:pt x="4013587" y="4655049"/>
                  <a:pt x="4005197" y="4712765"/>
                  <a:pt x="4017910" y="4762853"/>
                </a:cubicBezTo>
                <a:cubicBezTo>
                  <a:pt x="4041428" y="4851716"/>
                  <a:pt x="4022995" y="4936764"/>
                  <a:pt x="4012824" y="5021432"/>
                </a:cubicBezTo>
                <a:cubicBezTo>
                  <a:pt x="4002654" y="5106099"/>
                  <a:pt x="4000239" y="5189495"/>
                  <a:pt x="4018037" y="5272637"/>
                </a:cubicBezTo>
                <a:cubicBezTo>
                  <a:pt x="4030495" y="5331116"/>
                  <a:pt x="4030495" y="5390612"/>
                  <a:pt x="4032021" y="5449600"/>
                </a:cubicBezTo>
                <a:cubicBezTo>
                  <a:pt x="4032911" y="5486339"/>
                  <a:pt x="4019308" y="5523842"/>
                  <a:pt x="4010282" y="5560582"/>
                </a:cubicBezTo>
                <a:cubicBezTo>
                  <a:pt x="3994009" y="5626943"/>
                  <a:pt x="3988162" y="5694321"/>
                  <a:pt x="4010282" y="5759029"/>
                </a:cubicBezTo>
                <a:cubicBezTo>
                  <a:pt x="4040793" y="5848655"/>
                  <a:pt x="4058336" y="5938407"/>
                  <a:pt x="4045623" y="6033117"/>
                </a:cubicBezTo>
                <a:cubicBezTo>
                  <a:pt x="4038377" y="6091724"/>
                  <a:pt x="4036597" y="6151347"/>
                  <a:pt x="4025664" y="6209190"/>
                </a:cubicBezTo>
                <a:cubicBezTo>
                  <a:pt x="4007358" y="6304790"/>
                  <a:pt x="4013841" y="6399882"/>
                  <a:pt x="4028461" y="6494211"/>
                </a:cubicBezTo>
                <a:cubicBezTo>
                  <a:pt x="4038542" y="6573081"/>
                  <a:pt x="4039610" y="6652829"/>
                  <a:pt x="4031639" y="6731941"/>
                </a:cubicBezTo>
                <a:lnTo>
                  <a:pt x="4022913" y="6858000"/>
                </a:lnTo>
                <a:lnTo>
                  <a:pt x="0" y="6858000"/>
                </a:lnTo>
                <a:close/>
              </a:path>
            </a:pathLst>
          </a:custGeom>
          <a:noFill/>
          <a:ln>
            <a:noFill/>
          </a:ln>
        </p:spPr>
      </p:pic>
    </p:spTree>
    <p:extLst>
      <p:ext uri="{BB962C8B-B14F-4D97-AF65-F5344CB8AC3E}">
        <p14:creationId xmlns:p14="http://schemas.microsoft.com/office/powerpoint/2010/main" val="291811162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8B2D4E-482D-2330-CEB1-134AD230FEE3}"/>
              </a:ext>
            </a:extLst>
          </p:cNvPr>
          <p:cNvSpPr>
            <a:spLocks noGrp="1"/>
          </p:cNvSpPr>
          <p:nvPr>
            <p:ph type="body" sz="quarter" idx="10"/>
          </p:nvPr>
        </p:nvSpPr>
        <p:spPr>
          <a:xfrm>
            <a:off x="658368" y="3060192"/>
            <a:ext cx="10972800" cy="3123439"/>
          </a:xfrm>
        </p:spPr>
        <p:txBody>
          <a:bodyPr/>
          <a:lstStyle/>
          <a:p>
            <a:pPr marL="0" indent="0" algn="ctr">
              <a:buNone/>
            </a:pPr>
            <a:r>
              <a:rPr lang="en-US" sz="3600">
                <a:solidFill>
                  <a:srgbClr val="000000"/>
                </a:solidFill>
                <a:latin typeface="Calibri"/>
                <a:cs typeface="Calibri"/>
              </a:rPr>
              <a:t>This protects…</a:t>
            </a:r>
          </a:p>
          <a:p>
            <a:pPr marL="0" indent="0" algn="ctr">
              <a:buNone/>
            </a:pPr>
            <a:r>
              <a:rPr lang="en-US" sz="3600" b="1">
                <a:solidFill>
                  <a:schemeClr val="accent5">
                    <a:lumMod val="75000"/>
                  </a:schemeClr>
                </a:solidFill>
                <a:latin typeface="Calibri"/>
                <a:cs typeface="Calibri"/>
              </a:rPr>
              <a:t>YOU</a:t>
            </a:r>
          </a:p>
          <a:p>
            <a:pPr marL="0" indent="0" algn="ctr">
              <a:buNone/>
            </a:pPr>
            <a:r>
              <a:rPr lang="en-US" sz="3600" b="1">
                <a:solidFill>
                  <a:schemeClr val="accent5">
                    <a:lumMod val="75000"/>
                  </a:schemeClr>
                </a:solidFill>
                <a:latin typeface="Calibri"/>
                <a:cs typeface="Calibri"/>
              </a:rPr>
              <a:t>Your patients</a:t>
            </a:r>
          </a:p>
          <a:p>
            <a:pPr marL="0" indent="0" algn="ctr">
              <a:buNone/>
            </a:pPr>
            <a:r>
              <a:rPr lang="en-US" sz="3600" b="1">
                <a:solidFill>
                  <a:schemeClr val="accent5">
                    <a:lumMod val="75000"/>
                  </a:schemeClr>
                </a:solidFill>
                <a:latin typeface="Calibri"/>
                <a:cs typeface="Calibri"/>
              </a:rPr>
              <a:t>Your community</a:t>
            </a:r>
          </a:p>
          <a:p>
            <a:pPr marL="0" indent="0">
              <a:buNone/>
            </a:pPr>
            <a:endParaRPr lang="en-US"/>
          </a:p>
        </p:txBody>
      </p:sp>
      <p:sp>
        <p:nvSpPr>
          <p:cNvPr id="3" name="Title 2">
            <a:extLst>
              <a:ext uri="{FF2B5EF4-FFF2-40B4-BE49-F238E27FC236}">
                <a16:creationId xmlns:a16="http://schemas.microsoft.com/office/drawing/2014/main" id="{1F75FFBB-9A0D-55DE-E156-3C3F3990FD52}"/>
              </a:ext>
            </a:extLst>
          </p:cNvPr>
          <p:cNvSpPr>
            <a:spLocks noGrp="1"/>
          </p:cNvSpPr>
          <p:nvPr>
            <p:ph type="title"/>
          </p:nvPr>
        </p:nvSpPr>
        <p:spPr>
          <a:xfrm>
            <a:off x="609600" y="674369"/>
            <a:ext cx="10972800" cy="2614865"/>
          </a:xfrm>
        </p:spPr>
        <p:txBody>
          <a:bodyPr/>
          <a:lstStyle/>
          <a:p>
            <a:pPr algn="ctr"/>
            <a:r>
              <a:rPr lang="en-US" sz="3600" dirty="0">
                <a:solidFill>
                  <a:srgbClr val="000000"/>
                </a:solidFill>
                <a:latin typeface="Calibri"/>
                <a:cs typeface="Calibri"/>
              </a:rPr>
              <a:t>Early identification and separation of suspected Ebola or Marburg patients prevents bringing unrecognized disease into your healthcare setting.</a:t>
            </a:r>
            <a:br>
              <a:rPr lang="en-US" sz="3600" dirty="0">
                <a:solidFill>
                  <a:srgbClr val="000000"/>
                </a:solidFill>
                <a:latin typeface="Calibri"/>
                <a:cs typeface="Calibri"/>
              </a:rPr>
            </a:br>
            <a:endParaRPr lang="en-US" sz="3600" dirty="0"/>
          </a:p>
        </p:txBody>
      </p:sp>
    </p:spTree>
    <p:extLst>
      <p:ext uri="{BB962C8B-B14F-4D97-AF65-F5344CB8AC3E}">
        <p14:creationId xmlns:p14="http://schemas.microsoft.com/office/powerpoint/2010/main" val="276169178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566058" y="4517593"/>
            <a:ext cx="11059884" cy="888672"/>
          </a:xfrm>
        </p:spPr>
        <p:txBody>
          <a:bodyPr vert="horz" lIns="91440" tIns="45720" rIns="91440" bIns="45720" rtlCol="0" anchor="b">
            <a:normAutofit/>
          </a:bodyPr>
          <a:lstStyle/>
          <a:p>
            <a:r>
              <a:rPr lang="en-US" sz="4400">
                <a:latin typeface="Calibri Light" panose="020F0302020204030204" pitchFamily="34" charset="0"/>
                <a:cs typeface="Calibri Light" panose="020F0302020204030204" pitchFamily="34" charset="0"/>
              </a:rPr>
              <a:t>Screening Basics</a:t>
            </a:r>
          </a:p>
        </p:txBody>
      </p:sp>
    </p:spTree>
    <p:extLst>
      <p:ext uri="{BB962C8B-B14F-4D97-AF65-F5344CB8AC3E}">
        <p14:creationId xmlns:p14="http://schemas.microsoft.com/office/powerpoint/2010/main" val="188658114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A427-AFDB-4FE0-9EFC-5AB5E558A6D0}"/>
              </a:ext>
            </a:extLst>
          </p:cNvPr>
          <p:cNvSpPr>
            <a:spLocks noGrp="1"/>
          </p:cNvSpPr>
          <p:nvPr>
            <p:ph type="title"/>
          </p:nvPr>
        </p:nvSpPr>
        <p:spPr>
          <a:xfrm>
            <a:off x="350520" y="274639"/>
            <a:ext cx="11231880" cy="885421"/>
          </a:xfrm>
        </p:spPr>
        <p:txBody>
          <a:bodyPr vert="horz" lIns="91440" tIns="45720" rIns="91440" bIns="45720" rtlCol="0" anchor="b" anchorCtr="0">
            <a:normAutofit/>
          </a:bodyPr>
          <a:lstStyle/>
          <a:p>
            <a:r>
              <a:rPr lang="en-US" dirty="0">
                <a:latin typeface="Calibri Light" panose="020F0302020204030204" pitchFamily="34" charset="0"/>
                <a:cs typeface="Calibri Light" panose="020F0302020204030204" pitchFamily="34" charset="0"/>
              </a:rPr>
              <a:t>Key Points for Screening for </a:t>
            </a:r>
            <a:r>
              <a:rPr lang="en-US" dirty="0">
                <a:solidFill>
                  <a:schemeClr val="tx1">
                    <a:lumMod val="75000"/>
                  </a:schemeClr>
                </a:solidFill>
                <a:latin typeface="Calibri Light" panose="020F0302020204030204" pitchFamily="34" charset="0"/>
                <a:cs typeface="Calibri Light" panose="020F0302020204030204" pitchFamily="34" charset="0"/>
              </a:rPr>
              <a:t>Ebola or Marburg</a:t>
            </a:r>
          </a:p>
        </p:txBody>
      </p:sp>
      <p:sp>
        <p:nvSpPr>
          <p:cNvPr id="3" name="Text Placeholder 2">
            <a:extLst>
              <a:ext uri="{FF2B5EF4-FFF2-40B4-BE49-F238E27FC236}">
                <a16:creationId xmlns:a16="http://schemas.microsoft.com/office/drawing/2014/main" id="{4D08A7DE-B39D-4755-9343-A9140E72AAF0}"/>
              </a:ext>
            </a:extLst>
          </p:cNvPr>
          <p:cNvSpPr>
            <a:spLocks noGrp="1"/>
          </p:cNvSpPr>
          <p:nvPr>
            <p:ph type="body" sz="quarter" idx="10"/>
          </p:nvPr>
        </p:nvSpPr>
        <p:spPr>
          <a:xfrm>
            <a:off x="350520" y="1364776"/>
            <a:ext cx="11475720" cy="5218585"/>
          </a:xfrm>
        </p:spPr>
        <p:txBody>
          <a:bodyPr>
            <a:normAutofit fontScale="85000" lnSpcReduction="20000"/>
          </a:bodyPr>
          <a:lstStyle/>
          <a:p>
            <a:pPr>
              <a:buClr>
                <a:schemeClr val="accent2">
                  <a:lumMod val="60000"/>
                  <a:lumOff val="40000"/>
                </a:schemeClr>
              </a:buClr>
              <a:buFont typeface="Arial" panose="020B0604020202020204" pitchFamily="34" charset="0"/>
              <a:buChar char="•"/>
            </a:pPr>
            <a:r>
              <a:rPr lang="en-US" sz="3200" b="1" dirty="0">
                <a:solidFill>
                  <a:schemeClr val="accent5">
                    <a:lumMod val="75000"/>
                  </a:schemeClr>
                </a:solidFill>
                <a:latin typeface="Calibri"/>
                <a:cs typeface="Calibri"/>
              </a:rPr>
              <a:t>Screen everyone</a:t>
            </a:r>
            <a:r>
              <a:rPr lang="en-US" sz="3200" dirty="0">
                <a:solidFill>
                  <a:schemeClr val="accent5">
                    <a:lumMod val="75000"/>
                  </a:schemeClr>
                </a:solidFill>
                <a:latin typeface="Calibri"/>
                <a:cs typeface="Calibri"/>
              </a:rPr>
              <a:t> </a:t>
            </a:r>
            <a:r>
              <a:rPr lang="en-US" sz="3200" dirty="0">
                <a:solidFill>
                  <a:srgbClr val="000000"/>
                </a:solidFill>
                <a:latin typeface="Calibri"/>
                <a:cs typeface="Calibri"/>
              </a:rPr>
              <a:t>entering a facility</a:t>
            </a:r>
          </a:p>
          <a:p>
            <a:pPr lvl="1">
              <a:buClr>
                <a:schemeClr val="accent2">
                  <a:lumMod val="60000"/>
                  <a:lumOff val="40000"/>
                </a:schemeClr>
              </a:buClr>
            </a:pPr>
            <a:r>
              <a:rPr lang="en-US" sz="3200" dirty="0">
                <a:solidFill>
                  <a:srgbClr val="000000"/>
                </a:solidFill>
                <a:latin typeface="Calibri"/>
                <a:cs typeface="Calibri"/>
              </a:rPr>
              <a:t>Patients, healthcare workers, accompanying family members, etc.</a:t>
            </a:r>
          </a:p>
          <a:p>
            <a:pPr marL="457200" lvl="1" indent="0">
              <a:buNone/>
            </a:pPr>
            <a:endParaRPr lang="en-US" sz="3200" dirty="0">
              <a:cs typeface="Calibri" panose="020F0502020204030204" pitchFamily="34" charset="0"/>
            </a:endParaRPr>
          </a:p>
          <a:p>
            <a:pPr>
              <a:buClr>
                <a:schemeClr val="accent2">
                  <a:lumMod val="60000"/>
                  <a:lumOff val="40000"/>
                </a:schemeClr>
              </a:buClr>
              <a:buFont typeface="Arial" panose="020B0604020202020204" pitchFamily="34" charset="0"/>
              <a:buChar char="•"/>
            </a:pPr>
            <a:r>
              <a:rPr lang="en-US" sz="3200" b="1" dirty="0">
                <a:solidFill>
                  <a:schemeClr val="accent5">
                    <a:lumMod val="75000"/>
                  </a:schemeClr>
                </a:solidFill>
                <a:latin typeface="Calibri"/>
                <a:cs typeface="Calibri"/>
              </a:rPr>
              <a:t>Screen</a:t>
            </a:r>
            <a:r>
              <a:rPr lang="en-US" sz="3200" dirty="0">
                <a:solidFill>
                  <a:schemeClr val="accent5">
                    <a:lumMod val="75000"/>
                  </a:schemeClr>
                </a:solidFill>
                <a:latin typeface="Calibri"/>
                <a:cs typeface="Calibri"/>
              </a:rPr>
              <a:t> </a:t>
            </a:r>
            <a:r>
              <a:rPr lang="en-US" sz="3200" b="1" dirty="0">
                <a:solidFill>
                  <a:schemeClr val="accent5">
                    <a:lumMod val="75000"/>
                  </a:schemeClr>
                </a:solidFill>
                <a:latin typeface="Calibri"/>
                <a:cs typeface="Calibri"/>
              </a:rPr>
              <a:t>before any patient care activities</a:t>
            </a:r>
            <a:r>
              <a:rPr lang="en-US" sz="3200" dirty="0">
                <a:solidFill>
                  <a:schemeClr val="accent5">
                    <a:lumMod val="75000"/>
                  </a:schemeClr>
                </a:solidFill>
                <a:latin typeface="Calibri"/>
                <a:cs typeface="Calibri"/>
              </a:rPr>
              <a:t>. </a:t>
            </a:r>
            <a:r>
              <a:rPr lang="en-US" sz="3200" dirty="0">
                <a:solidFill>
                  <a:srgbClr val="000000"/>
                </a:solidFill>
                <a:latin typeface="Calibri"/>
                <a:cs typeface="Calibri"/>
              </a:rPr>
              <a:t>This can be:</a:t>
            </a:r>
          </a:p>
          <a:p>
            <a:pPr marL="742315" lvl="1" indent="-285115">
              <a:buClr>
                <a:schemeClr val="accent2">
                  <a:lumMod val="60000"/>
                  <a:lumOff val="40000"/>
                </a:schemeClr>
              </a:buClr>
            </a:pPr>
            <a:r>
              <a:rPr lang="en-US" sz="3200" dirty="0">
                <a:solidFill>
                  <a:srgbClr val="000000"/>
                </a:solidFill>
                <a:latin typeface="Calibri"/>
                <a:cs typeface="Calibri"/>
              </a:rPr>
              <a:t>Upon entrance to a facility (e.g., a main gate)</a:t>
            </a:r>
          </a:p>
          <a:p>
            <a:pPr marL="742315" lvl="1" indent="-285115">
              <a:buClr>
                <a:schemeClr val="accent2">
                  <a:lumMod val="60000"/>
                  <a:lumOff val="40000"/>
                </a:schemeClr>
              </a:buClr>
            </a:pPr>
            <a:r>
              <a:rPr lang="en-US" sz="3200" dirty="0">
                <a:solidFill>
                  <a:srgbClr val="000000"/>
                </a:solidFill>
                <a:latin typeface="Calibri"/>
                <a:cs typeface="Calibri"/>
              </a:rPr>
              <a:t>During patient registration (e.g., a registration desk or office)</a:t>
            </a:r>
          </a:p>
          <a:p>
            <a:pPr marL="742315" lvl="1" indent="-285115">
              <a:buClr>
                <a:schemeClr val="accent2">
                  <a:lumMod val="60000"/>
                  <a:lumOff val="40000"/>
                </a:schemeClr>
              </a:buClr>
            </a:pPr>
            <a:r>
              <a:rPr lang="en-US" sz="3200" dirty="0">
                <a:solidFill>
                  <a:srgbClr val="000000"/>
                </a:solidFill>
                <a:latin typeface="Calibri"/>
                <a:cs typeface="Calibri"/>
              </a:rPr>
              <a:t>As additional layer, during check-in to wards (e.g., maternity) </a:t>
            </a:r>
            <a:endParaRPr lang="en-US" sz="3200" dirty="0">
              <a:solidFill>
                <a:srgbClr val="000000"/>
              </a:solidFill>
              <a:cs typeface="Calibri"/>
            </a:endParaRPr>
          </a:p>
          <a:p>
            <a:pPr marL="742315" lvl="1" indent="-285115"/>
            <a:endParaRPr lang="en-US" sz="3200" b="1" dirty="0">
              <a:cs typeface="Calibri" panose="020F0502020204030204" pitchFamily="34" charset="0"/>
            </a:endParaRPr>
          </a:p>
          <a:p>
            <a:pPr>
              <a:buClr>
                <a:schemeClr val="accent2">
                  <a:lumMod val="60000"/>
                  <a:lumOff val="40000"/>
                </a:schemeClr>
              </a:buClr>
              <a:buFont typeface="Arial" panose="020B0604020202020204" pitchFamily="34" charset="0"/>
              <a:buChar char="•"/>
            </a:pPr>
            <a:r>
              <a:rPr lang="en-US" sz="3200" b="1" dirty="0">
                <a:solidFill>
                  <a:srgbClr val="000000"/>
                </a:solidFill>
                <a:latin typeface="Calibri"/>
                <a:cs typeface="Calibri"/>
              </a:rPr>
              <a:t>Always assume that a patient might be infectious and</a:t>
            </a:r>
            <a:r>
              <a:rPr lang="en-US" sz="3200" b="1" dirty="0">
                <a:solidFill>
                  <a:schemeClr val="accent5">
                    <a:lumMod val="75000"/>
                  </a:schemeClr>
                </a:solidFill>
                <a:latin typeface="Calibri"/>
                <a:cs typeface="Calibri"/>
              </a:rPr>
              <a:t> </a:t>
            </a:r>
            <a:r>
              <a:rPr lang="en-US" sz="3200" b="1" u="sng" dirty="0">
                <a:solidFill>
                  <a:schemeClr val="accent5">
                    <a:lumMod val="75000"/>
                  </a:schemeClr>
                </a:solidFill>
                <a:latin typeface="Calibri"/>
                <a:cs typeface="Calibri"/>
              </a:rPr>
              <a:t>use standard precautions*</a:t>
            </a:r>
            <a:r>
              <a:rPr lang="en-US" sz="3200" b="1" dirty="0">
                <a:solidFill>
                  <a:schemeClr val="accent5">
                    <a:lumMod val="75000"/>
                  </a:schemeClr>
                </a:solidFill>
                <a:latin typeface="Calibri"/>
                <a:cs typeface="Calibri"/>
              </a:rPr>
              <a:t> </a:t>
            </a:r>
            <a:r>
              <a:rPr lang="en-US" sz="3200" b="1" dirty="0">
                <a:solidFill>
                  <a:srgbClr val="000000"/>
                </a:solidFill>
                <a:latin typeface="Calibri"/>
                <a:cs typeface="Calibri"/>
              </a:rPr>
              <a:t>for ALL patients ALL the time</a:t>
            </a:r>
          </a:p>
          <a:p>
            <a:pPr marL="0" indent="0">
              <a:buNone/>
            </a:pPr>
            <a:endParaRPr lang="en-US" dirty="0">
              <a:solidFill>
                <a:srgbClr val="FF0000"/>
              </a:solidFill>
              <a:cs typeface="Calibri" panose="020F0502020204030204" pitchFamily="34" charset="0"/>
            </a:endParaRPr>
          </a:p>
          <a:p>
            <a:pPr marL="0" indent="0">
              <a:buNone/>
            </a:pPr>
            <a:r>
              <a:rPr lang="en-US" sz="2500" i="1" dirty="0">
                <a:solidFill>
                  <a:srgbClr val="000000"/>
                </a:solidFill>
                <a:cs typeface="Calibri" panose="020F0502020204030204" pitchFamily="34" charset="0"/>
              </a:rPr>
              <a:t>* Infection prevention and control practices are applied to all patients based on the principle that all blood, body fluids, secretion, excretion, nonintact skin, and mucous membrane may contain transmissible infectious agent</a:t>
            </a:r>
          </a:p>
        </p:txBody>
      </p:sp>
    </p:spTree>
    <p:extLst>
      <p:ext uri="{BB962C8B-B14F-4D97-AF65-F5344CB8AC3E}">
        <p14:creationId xmlns:p14="http://schemas.microsoft.com/office/powerpoint/2010/main" val="8984724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47E862BBB03184794E4A05F6BF154BE" ma:contentTypeVersion="17" ma:contentTypeDescription="Create a new document." ma:contentTypeScope="" ma:versionID="5177f4d2b21810b7c558172260f07bb8">
  <xsd:schema xmlns:xsd="http://www.w3.org/2001/XMLSchema" xmlns:xs="http://www.w3.org/2001/XMLSchema" xmlns:p="http://schemas.microsoft.com/office/2006/metadata/properties" xmlns:ns2="1797f4f8-33a2-45a6-8266-9e0275b06b25" xmlns:ns3="92755842-7d90-42cb-908a-60c9d0f80263" targetNamespace="http://schemas.microsoft.com/office/2006/metadata/properties" ma:root="true" ma:fieldsID="fda2e02c7b37c23e8f297cdbc3eb7895" ns2:_="" ns3:_="">
    <xsd:import namespace="1797f4f8-33a2-45a6-8266-9e0275b06b25"/>
    <xsd:import namespace="92755842-7d90-42cb-908a-60c9d0f8026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LengthInSeconds" minOccurs="0"/>
                <xsd:element ref="ns2:MediaServiceLocation" minOccurs="0"/>
                <xsd:element ref="ns2:MediaServiceObjectDetectorVersions" minOccurs="0"/>
                <xsd:element ref="ns2:MediaServiceSearchProperties" minOccurs="0"/>
                <xsd:element ref="ns2:Notes" minOccurs="0"/>
                <xsd:element ref="ns2:Languag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97f4f8-33a2-45a6-8266-9e0275b06b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Notes" ma:index="23" nillable="true" ma:displayName="Notes" ma:format="Dropdown" ma:internalName="Notes">
      <xsd:simpleType>
        <xsd:restriction base="dms:Text">
          <xsd:maxLength value="255"/>
        </xsd:restriction>
      </xsd:simpleType>
    </xsd:element>
    <xsd:element name="Language" ma:index="24" nillable="true" ma:displayName="Language" ma:format="Dropdown" ma:internalName="Languag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755842-7d90-42cb-908a-60c9d0f8026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c6146bc-9d1c-4a20-a27f-ace81e2d562d}" ma:internalName="TaxCatchAll" ma:showField="CatchAllData" ma:web="92755842-7d90-42cb-908a-60c9d0f8026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2755842-7d90-42cb-908a-60c9d0f80263" xsi:nil="true"/>
    <lcf76f155ced4ddcb4097134ff3c332f xmlns="1797f4f8-33a2-45a6-8266-9e0275b06b25">
      <Terms xmlns="http://schemas.microsoft.com/office/infopath/2007/PartnerControls"/>
    </lcf76f155ced4ddcb4097134ff3c332f>
    <Language xmlns="1797f4f8-33a2-45a6-8266-9e0275b06b25" xsi:nil="true"/>
    <Notes xmlns="1797f4f8-33a2-45a6-8266-9e0275b06b25" xsi:nil="true"/>
  </documentManagement>
</p:properties>
</file>

<file path=customXml/itemProps1.xml><?xml version="1.0" encoding="utf-8"?>
<ds:datastoreItem xmlns:ds="http://schemas.openxmlformats.org/officeDocument/2006/customXml" ds:itemID="{ACEBC3D4-D119-4369-BC84-140E92656EDA}">
  <ds:schemaRefs>
    <ds:schemaRef ds:uri="http://schemas.microsoft.com/sharepoint/v3/contenttype/forms"/>
  </ds:schemaRefs>
</ds:datastoreItem>
</file>

<file path=customXml/itemProps2.xml><?xml version="1.0" encoding="utf-8"?>
<ds:datastoreItem xmlns:ds="http://schemas.openxmlformats.org/officeDocument/2006/customXml" ds:itemID="{88BB2730-2982-4D59-BEFB-D1A4F3AB53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97f4f8-33a2-45a6-8266-9e0275b06b25"/>
    <ds:schemaRef ds:uri="92755842-7d90-42cb-908a-60c9d0f802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C594C3C-C853-4CD3-8C9E-33DE506ED636}">
  <ds:schemaRefs>
    <ds:schemaRef ds:uri="http://schemas.microsoft.com/office/2006/documentManagement/types"/>
    <ds:schemaRef ds:uri="http://schemas.microsoft.com/office/infopath/2007/PartnerControls"/>
    <ds:schemaRef ds:uri="92755842-7d90-42cb-908a-60c9d0f80263"/>
    <ds:schemaRef ds:uri="http://purl.org/dc/terms/"/>
    <ds:schemaRef ds:uri="http://schemas.openxmlformats.org/package/2006/metadata/core-properties"/>
    <ds:schemaRef ds:uri="http://schemas.microsoft.com/office/2006/metadata/properties"/>
    <ds:schemaRef ds:uri="http://www.w3.org/XML/1998/namespace"/>
    <ds:schemaRef ds:uri="http://purl.org/dc/dcmitype/"/>
    <ds:schemaRef ds:uri="1797f4f8-33a2-45a6-8266-9e0275b06b25"/>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DHQP_ATSDR Combined</Template>
  <TotalTime>5144</TotalTime>
  <Words>4339</Words>
  <Application>Microsoft Office PowerPoint</Application>
  <PresentationFormat>Widescreen</PresentationFormat>
  <Paragraphs>271</Paragraphs>
  <Slides>22</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Arial,Sans-Serif</vt:lpstr>
      <vt:lpstr>Calibri</vt:lpstr>
      <vt:lpstr>Calibri Light</vt:lpstr>
      <vt:lpstr>Myriad Web Pro</vt:lpstr>
      <vt:lpstr>Wingdings</vt:lpstr>
      <vt:lpstr>DHQP_ATSDR Combined</vt:lpstr>
      <vt:lpstr>Infection Prevention and Control (IPC)  for Ebola or Marburg:  Preventing Filoviruses from Entering Your Healthcare Facility</vt:lpstr>
      <vt:lpstr>Learning Objectives</vt:lpstr>
      <vt:lpstr>Discuss </vt:lpstr>
      <vt:lpstr>Key Strategies to Prevent Introduction of Ebola or Marburg in Health Facilities:</vt:lpstr>
      <vt:lpstr>Identify</vt:lpstr>
      <vt:lpstr>Isolate and Inform</vt:lpstr>
      <vt:lpstr>Early identification and separation of suspected Ebola or Marburg patients prevents bringing unrecognized disease into your healthcare setting. </vt:lpstr>
      <vt:lpstr>Screening Basics</vt:lpstr>
      <vt:lpstr>Key Points for Screening for Ebola or Marburg</vt:lpstr>
      <vt:lpstr>Screening Safety</vt:lpstr>
      <vt:lpstr>Screening Involves Two Parts:</vt:lpstr>
      <vt:lpstr>Screening Process</vt:lpstr>
      <vt:lpstr>Non-contact Temperature Check</vt:lpstr>
      <vt:lpstr>Non-contact Temperature Check (continued)</vt:lpstr>
      <vt:lpstr>Non-contact Temperature Check (continued) </vt:lpstr>
      <vt:lpstr>Screening Algorithm for Marburg Equatorial Guinea 2023</vt:lpstr>
      <vt:lpstr>Screening Equipment and Supplies</vt:lpstr>
      <vt:lpstr>Knowledge Check</vt:lpstr>
      <vt:lpstr>Feedback: Screening</vt:lpstr>
      <vt:lpstr>Reflection</vt:lpstr>
      <vt:lpstr>Key Takeaways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Infection Prevention and Control (IPC) for Ebola Virus Disease (EVD)</dc:title>
  <dc:creator>Ponder, Marilyn (CDC/DDID/NCEZID/DHQP) (CTR)</dc:creator>
  <cp:lastModifiedBy>Ponder, Marilyn (CDC/NCEZID/DHQP/OD) (CTR)</cp:lastModifiedBy>
  <cp:revision>116</cp:revision>
  <dcterms:created xsi:type="dcterms:W3CDTF">2022-11-18T20:59:58Z</dcterms:created>
  <dcterms:modified xsi:type="dcterms:W3CDTF">2026-07-23T17:21:20Z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94a7b8-f06c-4dfe-bdcc-9b548fd58c31_Enabled">
    <vt:lpwstr>true</vt:lpwstr>
  </property>
  <property fmtid="{D5CDD505-2E9C-101B-9397-08002B2CF9AE}" pid="3" name="MSIP_Label_7b94a7b8-f06c-4dfe-bdcc-9b548fd58c31_SetDate">
    <vt:lpwstr>2022-11-18T21:13:11Z</vt:lpwstr>
  </property>
  <property fmtid="{D5CDD505-2E9C-101B-9397-08002B2CF9AE}" pid="4" name="MSIP_Label_7b94a7b8-f06c-4dfe-bdcc-9b548fd58c31_Method">
    <vt:lpwstr>Privileged</vt:lpwstr>
  </property>
  <property fmtid="{D5CDD505-2E9C-101B-9397-08002B2CF9AE}" pid="5" name="MSIP_Label_7b94a7b8-f06c-4dfe-bdcc-9b548fd58c31_Name">
    <vt:lpwstr>7b94a7b8-f06c-4dfe-bdcc-9b548fd58c31</vt:lpwstr>
  </property>
  <property fmtid="{D5CDD505-2E9C-101B-9397-08002B2CF9AE}" pid="6" name="MSIP_Label_7b94a7b8-f06c-4dfe-bdcc-9b548fd58c31_SiteId">
    <vt:lpwstr>9ce70869-60db-44fd-abe8-d2767077fc8f</vt:lpwstr>
  </property>
  <property fmtid="{D5CDD505-2E9C-101B-9397-08002B2CF9AE}" pid="7" name="MSIP_Label_7b94a7b8-f06c-4dfe-bdcc-9b548fd58c31_ActionId">
    <vt:lpwstr>c4d30096-de3f-4134-84cf-75195e423180</vt:lpwstr>
  </property>
  <property fmtid="{D5CDD505-2E9C-101B-9397-08002B2CF9AE}" pid="8" name="MSIP_Label_7b94a7b8-f06c-4dfe-bdcc-9b548fd58c31_ContentBits">
    <vt:lpwstr>0</vt:lpwstr>
  </property>
  <property fmtid="{D5CDD505-2E9C-101B-9397-08002B2CF9AE}" pid="9" name="ContentTypeId">
    <vt:lpwstr>0x010100447E862BBB03184794E4A05F6BF154BE</vt:lpwstr>
  </property>
  <property fmtid="{D5CDD505-2E9C-101B-9397-08002B2CF9AE}" pid="10" name="MediaServiceImageTags">
    <vt:lpwstr/>
  </property>
</Properties>
</file>