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25"/>
  </p:notesMasterIdLst>
  <p:sldIdLst>
    <p:sldId id="605" r:id="rId5"/>
    <p:sldId id="322" r:id="rId6"/>
    <p:sldId id="593" r:id="rId7"/>
    <p:sldId id="598" r:id="rId8"/>
    <p:sldId id="430" r:id="rId9"/>
    <p:sldId id="556" r:id="rId10"/>
    <p:sldId id="592" r:id="rId11"/>
    <p:sldId id="535" r:id="rId12"/>
    <p:sldId id="595" r:id="rId13"/>
    <p:sldId id="577" r:id="rId14"/>
    <p:sldId id="600" r:id="rId15"/>
    <p:sldId id="538" r:id="rId16"/>
    <p:sldId id="596" r:id="rId17"/>
    <p:sldId id="590" r:id="rId18"/>
    <p:sldId id="601" r:id="rId19"/>
    <p:sldId id="603" r:id="rId20"/>
    <p:sldId id="602" r:id="rId21"/>
    <p:sldId id="574" r:id="rId22"/>
    <p:sldId id="573" r:id="rId23"/>
    <p:sldId id="604" r:id="rId2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76A616-61DB-CBA4-C83D-D4A29D22A090}" name="Stevens, Lise (CDC/DDID/NCIRD/OD) (CTR)" initials="SL((" userId="S::ufb4@cdc.gov::2c537b9a-60b3-485c-9f17-85823e539c69" providerId="AD"/>
  <p188:author id="{E335D73E-2C5E-3271-C759-5BA4CBC68051}" name="Andujar, Ashley (CDC/DDPHSIS/CGH/OD)" initials="AA(" userId="S::whj4@cdc.gov::42aa5eaa-3514-4f9e-b5d6-a03001e55113" providerId="AD"/>
  <p188:author id="{74873CA3-183E-6DA5-8DD9-6D3F260CF572}" name="Wilson, Katie (CDC/DDID/NCEZID/DHQP)" initials="W(" userId="S::vvd6@cdc.gov::b37c5cec-f22a-4653-a2f2-bcde195e618a" providerId="AD"/>
  <p188:author id="{2D2F7EBA-87AE-DA47-8462-44E4F9182E62}" name="Patrick, Molly (CDC/DDID/NCEZID/DHQP)" initials="P(" userId="S::vej7@cdc.gov::44e90c9f-1524-4539-a038-c110ccf46cc6" providerId="AD"/>
  <p188:author id="{95D7EAF3-B58E-CADA-DB08-73B7407BEBF9}" name="Ponder, Marilyn (CDC/DDID/NCEZID/DHQP) (CTR)" initials="PM((" userId="S::qvl8@cdc.gov::3999cd6a-e61a-4ada-a4ca-391c3b117a9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UW4" initials="W" lastIdx="11" clrIdx="0">
    <p:extLst>
      <p:ext uri="{19B8F6BF-5375-455C-9EA6-DF929625EA0E}">
        <p15:presenceInfo xmlns:p15="http://schemas.microsoft.com/office/powerpoint/2012/main" userId="WUW4"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8B19A8-FAC0-47A0-AD60-18A056280FCB}" v="2" dt="2023-11-22T15:27:54.8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7" autoAdjust="0"/>
    <p:restoredTop sz="71758" autoAdjust="0"/>
  </p:normalViewPr>
  <p:slideViewPr>
    <p:cSldViewPr snapToGrid="0">
      <p:cViewPr varScale="1">
        <p:scale>
          <a:sx n="80" d="100"/>
          <a:sy n="80" d="100"/>
        </p:scale>
        <p:origin x="96" y="126"/>
      </p:cViewPr>
      <p:guideLst/>
    </p:cSldViewPr>
  </p:slideViewPr>
  <p:outlineViewPr>
    <p:cViewPr>
      <p:scale>
        <a:sx n="33" d="100"/>
        <a:sy n="33" d="100"/>
      </p:scale>
      <p:origin x="0" y="-90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nder, Marilyn (CDC/NCEZID/DHQP/OD) (CTR)" userId="3999cd6a-e61a-4ada-a4ca-391c3b117a90" providerId="ADAL" clId="{B38B19A8-FAC0-47A0-AD60-18A056280FCB}"/>
    <pc:docChg chg="undo custSel modSld">
      <pc:chgData name="Ponder, Marilyn (CDC/NCEZID/DHQP/OD) (CTR)" userId="3999cd6a-e61a-4ada-a4ca-391c3b117a90" providerId="ADAL" clId="{B38B19A8-FAC0-47A0-AD60-18A056280FCB}" dt="2023-11-22T15:29:50.186" v="19" actId="962"/>
      <pc:docMkLst>
        <pc:docMk/>
      </pc:docMkLst>
      <pc:sldChg chg="modSp mod">
        <pc:chgData name="Ponder, Marilyn (CDC/NCEZID/DHQP/OD) (CTR)" userId="3999cd6a-e61a-4ada-a4ca-391c3b117a90" providerId="ADAL" clId="{B38B19A8-FAC0-47A0-AD60-18A056280FCB}" dt="2023-11-22T15:29:09.981" v="15" actId="962"/>
        <pc:sldMkLst>
          <pc:docMk/>
          <pc:sldMk cId="717401334" sldId="538"/>
        </pc:sldMkLst>
        <pc:grpChg chg="mod">
          <ac:chgData name="Ponder, Marilyn (CDC/NCEZID/DHQP/OD) (CTR)" userId="3999cd6a-e61a-4ada-a4ca-391c3b117a90" providerId="ADAL" clId="{B38B19A8-FAC0-47A0-AD60-18A056280FCB}" dt="2023-11-22T15:29:09.981" v="15" actId="962"/>
          <ac:grpSpMkLst>
            <pc:docMk/>
            <pc:sldMk cId="717401334" sldId="538"/>
            <ac:grpSpMk id="5" creationId="{AFFC01A6-8D93-F9CC-E5C5-32E0DB9880AD}"/>
          </ac:grpSpMkLst>
        </pc:grpChg>
      </pc:sldChg>
      <pc:sldChg chg="modSp">
        <pc:chgData name="Ponder, Marilyn (CDC/NCEZID/DHQP/OD) (CTR)" userId="3999cd6a-e61a-4ada-a4ca-391c3b117a90" providerId="ADAL" clId="{B38B19A8-FAC0-47A0-AD60-18A056280FCB}" dt="2023-11-22T15:27:54.805" v="3" actId="962"/>
        <pc:sldMkLst>
          <pc:docMk/>
          <pc:sldMk cId="1484467593" sldId="577"/>
        </pc:sldMkLst>
        <pc:picChg chg="mod">
          <ac:chgData name="Ponder, Marilyn (CDC/NCEZID/DHQP/OD) (CTR)" userId="3999cd6a-e61a-4ada-a4ca-391c3b117a90" providerId="ADAL" clId="{B38B19A8-FAC0-47A0-AD60-18A056280FCB}" dt="2023-11-22T15:27:54.805" v="3" actId="962"/>
          <ac:picMkLst>
            <pc:docMk/>
            <pc:sldMk cId="1484467593" sldId="577"/>
            <ac:picMk id="5" creationId="{FAB45A3C-6835-4013-9489-0BC8C496E01B}"/>
          </ac:picMkLst>
        </pc:picChg>
      </pc:sldChg>
      <pc:sldChg chg="modSp mod">
        <pc:chgData name="Ponder, Marilyn (CDC/NCEZID/DHQP/OD) (CTR)" userId="3999cd6a-e61a-4ada-a4ca-391c3b117a90" providerId="ADAL" clId="{B38B19A8-FAC0-47A0-AD60-18A056280FCB}" dt="2023-11-22T15:29:35.571" v="17" actId="962"/>
        <pc:sldMkLst>
          <pc:docMk/>
          <pc:sldMk cId="3647946992" sldId="590"/>
        </pc:sldMkLst>
        <pc:picChg chg="mod">
          <ac:chgData name="Ponder, Marilyn (CDC/NCEZID/DHQP/OD) (CTR)" userId="3999cd6a-e61a-4ada-a4ca-391c3b117a90" providerId="ADAL" clId="{B38B19A8-FAC0-47A0-AD60-18A056280FCB}" dt="2023-11-22T15:29:35.571" v="17" actId="962"/>
          <ac:picMkLst>
            <pc:docMk/>
            <pc:sldMk cId="3647946992" sldId="590"/>
            <ac:picMk id="5" creationId="{72FF3924-CBC7-4BA3-9D87-01F24B14A18E}"/>
          </ac:picMkLst>
        </pc:picChg>
      </pc:sldChg>
      <pc:sldChg chg="delSp mod">
        <pc:chgData name="Ponder, Marilyn (CDC/NCEZID/DHQP/OD) (CTR)" userId="3999cd6a-e61a-4ada-a4ca-391c3b117a90" providerId="ADAL" clId="{B38B19A8-FAC0-47A0-AD60-18A056280FCB}" dt="2023-11-22T15:19:09.108" v="1" actId="478"/>
        <pc:sldMkLst>
          <pc:docMk/>
          <pc:sldMk cId="226999824" sldId="595"/>
        </pc:sldMkLst>
        <pc:spChg chg="del">
          <ac:chgData name="Ponder, Marilyn (CDC/NCEZID/DHQP/OD) (CTR)" userId="3999cd6a-e61a-4ada-a4ca-391c3b117a90" providerId="ADAL" clId="{B38B19A8-FAC0-47A0-AD60-18A056280FCB}" dt="2023-11-22T15:19:09.108" v="1" actId="478"/>
          <ac:spMkLst>
            <pc:docMk/>
            <pc:sldMk cId="226999824" sldId="595"/>
            <ac:spMk id="5" creationId="{9747E300-8B85-43B8-8237-F0D7F15BCC92}"/>
          </ac:spMkLst>
        </pc:spChg>
      </pc:sldChg>
      <pc:sldChg chg="addSp delSp modSp mod">
        <pc:chgData name="Ponder, Marilyn (CDC/NCEZID/DHQP/OD) (CTR)" userId="3999cd6a-e61a-4ada-a4ca-391c3b117a90" providerId="ADAL" clId="{B38B19A8-FAC0-47A0-AD60-18A056280FCB}" dt="2023-11-22T15:28:41.830" v="13" actId="962"/>
        <pc:sldMkLst>
          <pc:docMk/>
          <pc:sldMk cId="3541028649" sldId="600"/>
        </pc:sldMkLst>
        <pc:spChg chg="add del">
          <ac:chgData name="Ponder, Marilyn (CDC/NCEZID/DHQP/OD) (CTR)" userId="3999cd6a-e61a-4ada-a4ca-391c3b117a90" providerId="ADAL" clId="{B38B19A8-FAC0-47A0-AD60-18A056280FCB}" dt="2023-11-22T15:28:19.362" v="7" actId="22"/>
          <ac:spMkLst>
            <pc:docMk/>
            <pc:sldMk cId="3541028649" sldId="600"/>
            <ac:spMk id="9" creationId="{1D6B7F26-967F-90D7-0B18-60C1C82DF542}"/>
          </ac:spMkLst>
        </pc:spChg>
        <pc:picChg chg="mod">
          <ac:chgData name="Ponder, Marilyn (CDC/NCEZID/DHQP/OD) (CTR)" userId="3999cd6a-e61a-4ada-a4ca-391c3b117a90" providerId="ADAL" clId="{B38B19A8-FAC0-47A0-AD60-18A056280FCB}" dt="2023-11-22T15:28:07.328" v="5" actId="962"/>
          <ac:picMkLst>
            <pc:docMk/>
            <pc:sldMk cId="3541028649" sldId="600"/>
            <ac:picMk id="5" creationId="{EB966CDD-F3D7-41E2-A4DF-ACF6B2811995}"/>
          </ac:picMkLst>
        </pc:picChg>
        <pc:picChg chg="mod">
          <ac:chgData name="Ponder, Marilyn (CDC/NCEZID/DHQP/OD) (CTR)" userId="3999cd6a-e61a-4ada-a4ca-391c3b117a90" providerId="ADAL" clId="{B38B19A8-FAC0-47A0-AD60-18A056280FCB}" dt="2023-11-22T15:28:41.830" v="13" actId="962"/>
          <ac:picMkLst>
            <pc:docMk/>
            <pc:sldMk cId="3541028649" sldId="600"/>
            <ac:picMk id="6" creationId="{2AD9D571-EF5B-453E-B480-C269A4BDFAF0}"/>
          </ac:picMkLst>
        </pc:picChg>
        <pc:picChg chg="mod">
          <ac:chgData name="Ponder, Marilyn (CDC/NCEZID/DHQP/OD) (CTR)" userId="3999cd6a-e61a-4ada-a4ca-391c3b117a90" providerId="ADAL" clId="{B38B19A8-FAC0-47A0-AD60-18A056280FCB}" dt="2023-11-22T15:28:21.633" v="9" actId="962"/>
          <ac:picMkLst>
            <pc:docMk/>
            <pc:sldMk cId="3541028649" sldId="600"/>
            <ac:picMk id="7" creationId="{04C23861-4D5C-4204-88F1-5A6AE9B73861}"/>
          </ac:picMkLst>
        </pc:picChg>
        <pc:picChg chg="mod">
          <ac:chgData name="Ponder, Marilyn (CDC/NCEZID/DHQP/OD) (CTR)" userId="3999cd6a-e61a-4ada-a4ca-391c3b117a90" providerId="ADAL" clId="{B38B19A8-FAC0-47A0-AD60-18A056280FCB}" dt="2023-11-22T15:28:31.745" v="11" actId="962"/>
          <ac:picMkLst>
            <pc:docMk/>
            <pc:sldMk cId="3541028649" sldId="600"/>
            <ac:picMk id="8" creationId="{2DE0A7CC-D52E-49AA-A344-AFA71B8735A6}"/>
          </ac:picMkLst>
        </pc:picChg>
      </pc:sldChg>
      <pc:sldChg chg="modSp mod">
        <pc:chgData name="Ponder, Marilyn (CDC/NCEZID/DHQP/OD) (CTR)" userId="3999cd6a-e61a-4ada-a4ca-391c3b117a90" providerId="ADAL" clId="{B38B19A8-FAC0-47A0-AD60-18A056280FCB}" dt="2023-11-22T15:29:50.186" v="19" actId="962"/>
        <pc:sldMkLst>
          <pc:docMk/>
          <pc:sldMk cId="2473293692" sldId="602"/>
        </pc:sldMkLst>
        <pc:picChg chg="mod">
          <ac:chgData name="Ponder, Marilyn (CDC/NCEZID/DHQP/OD) (CTR)" userId="3999cd6a-e61a-4ada-a4ca-391c3b117a90" providerId="ADAL" clId="{B38B19A8-FAC0-47A0-AD60-18A056280FCB}" dt="2023-11-22T15:29:50.186" v="19" actId="962"/>
          <ac:picMkLst>
            <pc:docMk/>
            <pc:sldMk cId="2473293692" sldId="602"/>
            <ac:picMk id="2" creationId="{F2B73235-DC6A-6677-4A7D-BF4B35B9CA12}"/>
          </ac:picMkLst>
        </pc:picChg>
      </pc:sldChg>
      <pc:sldChg chg="modSp mod">
        <pc:chgData name="Ponder, Marilyn (CDC/NCEZID/DHQP/OD) (CTR)" userId="3999cd6a-e61a-4ada-a4ca-391c3b117a90" providerId="ADAL" clId="{B38B19A8-FAC0-47A0-AD60-18A056280FCB}" dt="2023-11-22T15:19:05.551" v="0" actId="962"/>
        <pc:sldMkLst>
          <pc:docMk/>
          <pc:sldMk cId="3711892805" sldId="605"/>
        </pc:sldMkLst>
        <pc:cxnChg chg="mod">
          <ac:chgData name="Ponder, Marilyn (CDC/NCEZID/DHQP/OD) (CTR)" userId="3999cd6a-e61a-4ada-a4ca-391c3b117a90" providerId="ADAL" clId="{B38B19A8-FAC0-47A0-AD60-18A056280FCB}" dt="2023-11-22T15:19:05.551" v="0" actId="962"/>
          <ac:cxnSpMkLst>
            <pc:docMk/>
            <pc:sldMk cId="3711892805" sldId="605"/>
            <ac:cxnSpMk id="6" creationId="{54CA0593-D683-1E3B-07FB-F0087C44576B}"/>
          </ac:cxnSpMkLst>
        </pc:cxnChg>
      </pc:sldChg>
    </pc:docChg>
  </pc:docChgLst>
  <pc:docChgLst>
    <pc:chgData name="Ponder, Marilyn (CDC/DDID/NCEZID/DHQP) (CTR)" userId="3999cd6a-e61a-4ada-a4ca-391c3b117a90" providerId="ADAL" clId="{1B657803-9DB3-47C6-8139-DCEC93184D1F}"/>
    <pc:docChg chg="undo custSel modSld">
      <pc:chgData name="Ponder, Marilyn (CDC/DDID/NCEZID/DHQP) (CTR)" userId="3999cd6a-e61a-4ada-a4ca-391c3b117a90" providerId="ADAL" clId="{1B657803-9DB3-47C6-8139-DCEC93184D1F}" dt="2023-06-27T18:39:32.111" v="184"/>
      <pc:docMkLst>
        <pc:docMk/>
      </pc:docMkLst>
      <pc:sldChg chg="modSp mod">
        <pc:chgData name="Ponder, Marilyn (CDC/DDID/NCEZID/DHQP) (CTR)" userId="3999cd6a-e61a-4ada-a4ca-391c3b117a90" providerId="ADAL" clId="{1B657803-9DB3-47C6-8139-DCEC93184D1F}" dt="2023-06-02T20:06:42.123" v="132" actId="20577"/>
        <pc:sldMkLst>
          <pc:docMk/>
          <pc:sldMk cId="1738108300" sldId="322"/>
        </pc:sldMkLst>
        <pc:spChg chg="mod">
          <ac:chgData name="Ponder, Marilyn (CDC/DDID/NCEZID/DHQP) (CTR)" userId="3999cd6a-e61a-4ada-a4ca-391c3b117a90" providerId="ADAL" clId="{1B657803-9DB3-47C6-8139-DCEC93184D1F}" dt="2023-05-24T19:12:20.035" v="96"/>
          <ac:spMkLst>
            <pc:docMk/>
            <pc:sldMk cId="1738108300" sldId="322"/>
            <ac:spMk id="2" creationId="{00000000-0000-0000-0000-000000000000}"/>
          </ac:spMkLst>
        </pc:spChg>
        <pc:spChg chg="mod">
          <ac:chgData name="Ponder, Marilyn (CDC/DDID/NCEZID/DHQP) (CTR)" userId="3999cd6a-e61a-4ada-a4ca-391c3b117a90" providerId="ADAL" clId="{1B657803-9DB3-47C6-8139-DCEC93184D1F}" dt="2023-06-02T20:06:42.123" v="132" actId="20577"/>
          <ac:spMkLst>
            <pc:docMk/>
            <pc:sldMk cId="1738108300" sldId="322"/>
            <ac:spMk id="3" creationId="{00000000-0000-0000-0000-000000000000}"/>
          </ac:spMkLst>
        </pc:spChg>
      </pc:sldChg>
      <pc:sldChg chg="delSp modSp mod">
        <pc:chgData name="Ponder, Marilyn (CDC/DDID/NCEZID/DHQP) (CTR)" userId="3999cd6a-e61a-4ada-a4ca-391c3b117a90" providerId="ADAL" clId="{1B657803-9DB3-47C6-8139-DCEC93184D1F}" dt="2023-05-24T19:05:29.902" v="8" actId="1076"/>
        <pc:sldMkLst>
          <pc:docMk/>
          <pc:sldMk cId="1648284356" sldId="430"/>
        </pc:sldMkLst>
        <pc:spChg chg="mod">
          <ac:chgData name="Ponder, Marilyn (CDC/DDID/NCEZID/DHQP) (CTR)" userId="3999cd6a-e61a-4ada-a4ca-391c3b117a90" providerId="ADAL" clId="{1B657803-9DB3-47C6-8139-DCEC93184D1F}" dt="2023-05-24T19:05:29.902" v="8" actId="1076"/>
          <ac:spMkLst>
            <pc:docMk/>
            <pc:sldMk cId="1648284356" sldId="430"/>
            <ac:spMk id="4" creationId="{A1D731A3-FF54-42A2-9E8D-DE7C703113A6}"/>
          </ac:spMkLst>
        </pc:spChg>
        <pc:spChg chg="del mod">
          <ac:chgData name="Ponder, Marilyn (CDC/DDID/NCEZID/DHQP) (CTR)" userId="3999cd6a-e61a-4ada-a4ca-391c3b117a90" providerId="ADAL" clId="{1B657803-9DB3-47C6-8139-DCEC93184D1F}" dt="2023-05-24T19:05:17.388" v="5" actId="478"/>
          <ac:spMkLst>
            <pc:docMk/>
            <pc:sldMk cId="1648284356" sldId="430"/>
            <ac:spMk id="5" creationId="{9747E300-8B85-43B8-8237-F0D7F15BCC92}"/>
          </ac:spMkLst>
        </pc:spChg>
      </pc:sldChg>
      <pc:sldChg chg="modSp modNotesTx">
        <pc:chgData name="Ponder, Marilyn (CDC/DDID/NCEZID/DHQP) (CTR)" userId="3999cd6a-e61a-4ada-a4ca-391c3b117a90" providerId="ADAL" clId="{1B657803-9DB3-47C6-8139-DCEC93184D1F}" dt="2023-05-24T19:12:50.412" v="101" actId="1076"/>
        <pc:sldMkLst>
          <pc:docMk/>
          <pc:sldMk cId="3639334396" sldId="535"/>
        </pc:sldMkLst>
        <pc:spChg chg="mod">
          <ac:chgData name="Ponder, Marilyn (CDC/DDID/NCEZID/DHQP) (CTR)" userId="3999cd6a-e61a-4ada-a4ca-391c3b117a90" providerId="ADAL" clId="{1B657803-9DB3-47C6-8139-DCEC93184D1F}" dt="2023-05-24T19:12:43.381" v="100"/>
          <ac:spMkLst>
            <pc:docMk/>
            <pc:sldMk cId="3639334396" sldId="535"/>
            <ac:spMk id="2" creationId="{391914D5-FDA9-4523-8464-DBA64F667971}"/>
          </ac:spMkLst>
        </pc:spChg>
        <pc:spChg chg="mod">
          <ac:chgData name="Ponder, Marilyn (CDC/DDID/NCEZID/DHQP) (CTR)" userId="3999cd6a-e61a-4ada-a4ca-391c3b117a90" providerId="ADAL" clId="{1B657803-9DB3-47C6-8139-DCEC93184D1F}" dt="2023-05-24T19:12:50.412" v="101" actId="1076"/>
          <ac:spMkLst>
            <pc:docMk/>
            <pc:sldMk cId="3639334396" sldId="535"/>
            <ac:spMk id="3" creationId="{B22B8D61-B3C6-4405-BC0C-E9C6B8DFA985}"/>
          </ac:spMkLst>
        </pc:spChg>
      </pc:sldChg>
      <pc:sldChg chg="addSp modSp mod">
        <pc:chgData name="Ponder, Marilyn (CDC/DDID/NCEZID/DHQP) (CTR)" userId="3999cd6a-e61a-4ada-a4ca-391c3b117a90" providerId="ADAL" clId="{1B657803-9DB3-47C6-8139-DCEC93184D1F}" dt="2023-06-02T20:12:02.606" v="163" actId="255"/>
        <pc:sldMkLst>
          <pc:docMk/>
          <pc:sldMk cId="717401334" sldId="538"/>
        </pc:sldMkLst>
        <pc:spChg chg="mod">
          <ac:chgData name="Ponder, Marilyn (CDC/DDID/NCEZID/DHQP) (CTR)" userId="3999cd6a-e61a-4ada-a4ca-391c3b117a90" providerId="ADAL" clId="{1B657803-9DB3-47C6-8139-DCEC93184D1F}" dt="2023-05-24T19:08:39.217" v="66" actId="1076"/>
          <ac:spMkLst>
            <pc:docMk/>
            <pc:sldMk cId="717401334" sldId="538"/>
            <ac:spMk id="3" creationId="{6C8DD9D0-A5C5-5729-8C8B-D49BF5C537B8}"/>
          </ac:spMkLst>
        </pc:spChg>
        <pc:spChg chg="mod">
          <ac:chgData name="Ponder, Marilyn (CDC/DDID/NCEZID/DHQP) (CTR)" userId="3999cd6a-e61a-4ada-a4ca-391c3b117a90" providerId="ADAL" clId="{1B657803-9DB3-47C6-8139-DCEC93184D1F}" dt="2023-06-02T20:12:02.606" v="163" actId="255"/>
          <ac:spMkLst>
            <pc:docMk/>
            <pc:sldMk cId="717401334" sldId="538"/>
            <ac:spMk id="4" creationId="{1D7D7495-F169-4A89-BF11-41DEDE4E780E}"/>
          </ac:spMkLst>
        </pc:spChg>
        <pc:grpChg chg="add mod">
          <ac:chgData name="Ponder, Marilyn (CDC/DDID/NCEZID/DHQP) (CTR)" userId="3999cd6a-e61a-4ada-a4ca-391c3b117a90" providerId="ADAL" clId="{1B657803-9DB3-47C6-8139-DCEC93184D1F}" dt="2023-05-24T19:08:55.942" v="68" actId="1076"/>
          <ac:grpSpMkLst>
            <pc:docMk/>
            <pc:sldMk cId="717401334" sldId="538"/>
            <ac:grpSpMk id="5" creationId="{AFFC01A6-8D93-F9CC-E5C5-32E0DB9880AD}"/>
          </ac:grpSpMkLst>
        </pc:grpChg>
        <pc:grpChg chg="mod">
          <ac:chgData name="Ponder, Marilyn (CDC/DDID/NCEZID/DHQP) (CTR)" userId="3999cd6a-e61a-4ada-a4ca-391c3b117a90" providerId="ADAL" clId="{1B657803-9DB3-47C6-8139-DCEC93184D1F}" dt="2023-05-24T19:08:51.259" v="67" actId="164"/>
          <ac:grpSpMkLst>
            <pc:docMk/>
            <pc:sldMk cId="717401334" sldId="538"/>
            <ac:grpSpMk id="6" creationId="{5E2E733F-A32D-4DF4-986E-960BB970F1D0}"/>
          </ac:grpSpMkLst>
        </pc:grpChg>
        <pc:picChg chg="mod">
          <ac:chgData name="Ponder, Marilyn (CDC/DDID/NCEZID/DHQP) (CTR)" userId="3999cd6a-e61a-4ada-a4ca-391c3b117a90" providerId="ADAL" clId="{1B657803-9DB3-47C6-8139-DCEC93184D1F}" dt="2023-05-24T19:08:51.259" v="67" actId="164"/>
          <ac:picMkLst>
            <pc:docMk/>
            <pc:sldMk cId="717401334" sldId="538"/>
            <ac:picMk id="10" creationId="{AB789636-9D9E-42E8-BA81-5791747964CF}"/>
          </ac:picMkLst>
        </pc:picChg>
      </pc:sldChg>
      <pc:sldChg chg="delSp modSp mod">
        <pc:chgData name="Ponder, Marilyn (CDC/DDID/NCEZID/DHQP) (CTR)" userId="3999cd6a-e61a-4ada-a4ca-391c3b117a90" providerId="ADAL" clId="{1B657803-9DB3-47C6-8139-DCEC93184D1F}" dt="2023-05-24T19:05:59.850" v="15" actId="1076"/>
        <pc:sldMkLst>
          <pc:docMk/>
          <pc:sldMk cId="2154671543" sldId="556"/>
        </pc:sldMkLst>
        <pc:spChg chg="mod">
          <ac:chgData name="Ponder, Marilyn (CDC/DDID/NCEZID/DHQP) (CTR)" userId="3999cd6a-e61a-4ada-a4ca-391c3b117a90" providerId="ADAL" clId="{1B657803-9DB3-47C6-8139-DCEC93184D1F}" dt="2023-05-24T19:05:59.850" v="15" actId="1076"/>
          <ac:spMkLst>
            <pc:docMk/>
            <pc:sldMk cId="2154671543" sldId="556"/>
            <ac:spMk id="3" creationId="{D25D89A6-3A1B-DDE7-4D8E-62579D0153BC}"/>
          </ac:spMkLst>
        </pc:spChg>
        <pc:spChg chg="mod">
          <ac:chgData name="Ponder, Marilyn (CDC/DDID/NCEZID/DHQP) (CTR)" userId="3999cd6a-e61a-4ada-a4ca-391c3b117a90" providerId="ADAL" clId="{1B657803-9DB3-47C6-8139-DCEC93184D1F}" dt="2023-05-24T19:05:56.069" v="14" actId="14100"/>
          <ac:spMkLst>
            <pc:docMk/>
            <pc:sldMk cId="2154671543" sldId="556"/>
            <ac:spMk id="4" creationId="{ACF3EEE2-AB21-4044-AD96-FB3B21DD1278}"/>
          </ac:spMkLst>
        </pc:spChg>
        <pc:picChg chg="del">
          <ac:chgData name="Ponder, Marilyn (CDC/DDID/NCEZID/DHQP) (CTR)" userId="3999cd6a-e61a-4ada-a4ca-391c3b117a90" providerId="ADAL" clId="{1B657803-9DB3-47C6-8139-DCEC93184D1F}" dt="2023-05-24T19:05:42.027" v="11" actId="478"/>
          <ac:picMkLst>
            <pc:docMk/>
            <pc:sldMk cId="2154671543" sldId="556"/>
            <ac:picMk id="9" creationId="{EB217FE7-4ADC-4774-A2BF-7C02ED45F888}"/>
          </ac:picMkLst>
        </pc:picChg>
      </pc:sldChg>
      <pc:sldChg chg="modSp mod">
        <pc:chgData name="Ponder, Marilyn (CDC/DDID/NCEZID/DHQP) (CTR)" userId="3999cd6a-e61a-4ada-a4ca-391c3b117a90" providerId="ADAL" clId="{1B657803-9DB3-47C6-8139-DCEC93184D1F}" dt="2023-06-02T20:17:11.600" v="180" actId="20577"/>
        <pc:sldMkLst>
          <pc:docMk/>
          <pc:sldMk cId="1623015930" sldId="573"/>
        </pc:sldMkLst>
        <pc:spChg chg="mod">
          <ac:chgData name="Ponder, Marilyn (CDC/DDID/NCEZID/DHQP) (CTR)" userId="3999cd6a-e61a-4ada-a4ca-391c3b117a90" providerId="ADAL" clId="{1B657803-9DB3-47C6-8139-DCEC93184D1F}" dt="2023-06-02T20:17:11.600" v="180" actId="20577"/>
          <ac:spMkLst>
            <pc:docMk/>
            <pc:sldMk cId="1623015930" sldId="573"/>
            <ac:spMk id="3" creationId="{A811B1FF-F520-40DD-95A1-B911A4657450}"/>
          </ac:spMkLst>
        </pc:spChg>
      </pc:sldChg>
      <pc:sldChg chg="modSp mod">
        <pc:chgData name="Ponder, Marilyn (CDC/DDID/NCEZID/DHQP) (CTR)" userId="3999cd6a-e61a-4ada-a4ca-391c3b117a90" providerId="ADAL" clId="{1B657803-9DB3-47C6-8139-DCEC93184D1F}" dt="2023-06-02T20:16:50.878" v="176" actId="20577"/>
        <pc:sldMkLst>
          <pc:docMk/>
          <pc:sldMk cId="4191046987" sldId="574"/>
        </pc:sldMkLst>
        <pc:spChg chg="mod">
          <ac:chgData name="Ponder, Marilyn (CDC/DDID/NCEZID/DHQP) (CTR)" userId="3999cd6a-e61a-4ada-a4ca-391c3b117a90" providerId="ADAL" clId="{1B657803-9DB3-47C6-8139-DCEC93184D1F}" dt="2023-06-02T20:16:50.878" v="176" actId="20577"/>
          <ac:spMkLst>
            <pc:docMk/>
            <pc:sldMk cId="4191046987" sldId="574"/>
            <ac:spMk id="3" creationId="{EEE1728F-435E-2386-1871-1F1166A295C2}"/>
          </ac:spMkLst>
        </pc:spChg>
        <pc:spChg chg="mod">
          <ac:chgData name="Ponder, Marilyn (CDC/DDID/NCEZID/DHQP) (CTR)" userId="3999cd6a-e61a-4ada-a4ca-391c3b117a90" providerId="ADAL" clId="{1B657803-9DB3-47C6-8139-DCEC93184D1F}" dt="2023-05-24T19:11:12.092" v="80" actId="255"/>
          <ac:spMkLst>
            <pc:docMk/>
            <pc:sldMk cId="4191046987" sldId="574"/>
            <ac:spMk id="4" creationId="{A1D731A3-FF54-42A2-9E8D-DE7C703113A6}"/>
          </ac:spMkLst>
        </pc:spChg>
      </pc:sldChg>
      <pc:sldChg chg="modSp mod addCm modCm modNotesTx">
        <pc:chgData name="Ponder, Marilyn (CDC/DDID/NCEZID/DHQP) (CTR)" userId="3999cd6a-e61a-4ada-a4ca-391c3b117a90" providerId="ADAL" clId="{1B657803-9DB3-47C6-8139-DCEC93184D1F}" dt="2023-06-27T18:39:32.111" v="184"/>
        <pc:sldMkLst>
          <pc:docMk/>
          <pc:sldMk cId="1484467593" sldId="577"/>
        </pc:sldMkLst>
        <pc:spChg chg="mod">
          <ac:chgData name="Ponder, Marilyn (CDC/DDID/NCEZID/DHQP) (CTR)" userId="3999cd6a-e61a-4ada-a4ca-391c3b117a90" providerId="ADAL" clId="{1B657803-9DB3-47C6-8139-DCEC93184D1F}" dt="2023-05-24T19:12:57.748" v="102"/>
          <ac:spMkLst>
            <pc:docMk/>
            <pc:sldMk cId="1484467593" sldId="577"/>
            <ac:spMk id="2" creationId="{517417BC-821E-4DC5-86C9-1C2F4CE5C29F}"/>
          </ac:spMkLst>
        </pc:spChg>
        <pc:spChg chg="mod">
          <ac:chgData name="Ponder, Marilyn (CDC/DDID/NCEZID/DHQP) (CTR)" userId="3999cd6a-e61a-4ada-a4ca-391c3b117a90" providerId="ADAL" clId="{1B657803-9DB3-47C6-8139-DCEC93184D1F}" dt="2023-05-24T19:07:52.604" v="54" actId="207"/>
          <ac:spMkLst>
            <pc:docMk/>
            <pc:sldMk cId="1484467593" sldId="577"/>
            <ac:spMk id="3" creationId="{FBA05143-2492-CB91-B268-C2495120221D}"/>
          </ac:spMkLst>
        </pc:spChg>
        <pc:picChg chg="mod">
          <ac:chgData name="Ponder, Marilyn (CDC/DDID/NCEZID/DHQP) (CTR)" userId="3999cd6a-e61a-4ada-a4ca-391c3b117a90" providerId="ADAL" clId="{1B657803-9DB3-47C6-8139-DCEC93184D1F}" dt="2023-05-24T19:13:02.652" v="103"/>
          <ac:picMkLst>
            <pc:docMk/>
            <pc:sldMk cId="1484467593" sldId="577"/>
            <ac:picMk id="5" creationId="{FAB45A3C-6835-4013-9489-0BC8C496E01B}"/>
          </ac:picMkLst>
        </pc:picChg>
      </pc:sldChg>
      <pc:sldChg chg="modSp mod modNotesTx">
        <pc:chgData name="Ponder, Marilyn (CDC/DDID/NCEZID/DHQP) (CTR)" userId="3999cd6a-e61a-4ada-a4ca-391c3b117a90" providerId="ADAL" clId="{1B657803-9DB3-47C6-8139-DCEC93184D1F}" dt="2023-06-02T20:13:54.755" v="172" actId="14100"/>
        <pc:sldMkLst>
          <pc:docMk/>
          <pc:sldMk cId="3647946992" sldId="590"/>
        </pc:sldMkLst>
        <pc:spChg chg="mod">
          <ac:chgData name="Ponder, Marilyn (CDC/DDID/NCEZID/DHQP) (CTR)" userId="3999cd6a-e61a-4ada-a4ca-391c3b117a90" providerId="ADAL" clId="{1B657803-9DB3-47C6-8139-DCEC93184D1F}" dt="2023-06-02T20:13:44.402" v="171" actId="1037"/>
          <ac:spMkLst>
            <pc:docMk/>
            <pc:sldMk cId="3647946992" sldId="590"/>
            <ac:spMk id="2" creationId="{50B98C7F-78E8-4C50-A311-39BEA0764B30}"/>
          </ac:spMkLst>
        </pc:spChg>
        <pc:spChg chg="mod">
          <ac:chgData name="Ponder, Marilyn (CDC/DDID/NCEZID/DHQP) (CTR)" userId="3999cd6a-e61a-4ada-a4ca-391c3b117a90" providerId="ADAL" clId="{1B657803-9DB3-47C6-8139-DCEC93184D1F}" dt="2023-06-02T20:13:34.118" v="165" actId="14100"/>
          <ac:spMkLst>
            <pc:docMk/>
            <pc:sldMk cId="3647946992" sldId="590"/>
            <ac:spMk id="3" creationId="{38A0E31A-9523-4954-ABF8-50C87D703059}"/>
          </ac:spMkLst>
        </pc:spChg>
        <pc:spChg chg="mod">
          <ac:chgData name="Ponder, Marilyn (CDC/DDID/NCEZID/DHQP) (CTR)" userId="3999cd6a-e61a-4ada-a4ca-391c3b117a90" providerId="ADAL" clId="{1B657803-9DB3-47C6-8139-DCEC93184D1F}" dt="2023-06-02T20:13:54.755" v="172" actId="14100"/>
          <ac:spMkLst>
            <pc:docMk/>
            <pc:sldMk cId="3647946992" sldId="590"/>
            <ac:spMk id="8" creationId="{E3770C0D-E959-4B17-A024-E9F11C22E30B}"/>
          </ac:spMkLst>
        </pc:spChg>
      </pc:sldChg>
      <pc:sldChg chg="modSp mod">
        <pc:chgData name="Ponder, Marilyn (CDC/DDID/NCEZID/DHQP) (CTR)" userId="3999cd6a-e61a-4ada-a4ca-391c3b117a90" providerId="ADAL" clId="{1B657803-9DB3-47C6-8139-DCEC93184D1F}" dt="2023-06-02T20:09:17.168" v="155" actId="20577"/>
        <pc:sldMkLst>
          <pc:docMk/>
          <pc:sldMk cId="4188394477" sldId="592"/>
        </pc:sldMkLst>
        <pc:spChg chg="mod">
          <ac:chgData name="Ponder, Marilyn (CDC/DDID/NCEZID/DHQP) (CTR)" userId="3999cd6a-e61a-4ada-a4ca-391c3b117a90" providerId="ADAL" clId="{1B657803-9DB3-47C6-8139-DCEC93184D1F}" dt="2023-05-24T19:12:27.821" v="97"/>
          <ac:spMkLst>
            <pc:docMk/>
            <pc:sldMk cId="4188394477" sldId="592"/>
            <ac:spMk id="2" creationId="{42C11137-4777-4C5E-B08C-993B6935E89F}"/>
          </ac:spMkLst>
        </pc:spChg>
        <pc:spChg chg="mod">
          <ac:chgData name="Ponder, Marilyn (CDC/DDID/NCEZID/DHQP) (CTR)" userId="3999cd6a-e61a-4ada-a4ca-391c3b117a90" providerId="ADAL" clId="{1B657803-9DB3-47C6-8139-DCEC93184D1F}" dt="2023-06-02T20:09:17.168" v="155" actId="20577"/>
          <ac:spMkLst>
            <pc:docMk/>
            <pc:sldMk cId="4188394477" sldId="592"/>
            <ac:spMk id="3" creationId="{07A93EC3-F83A-45A8-BBEB-B710E9E5B917}"/>
          </ac:spMkLst>
        </pc:spChg>
      </pc:sldChg>
      <pc:sldChg chg="modSp mod">
        <pc:chgData name="Ponder, Marilyn (CDC/DDID/NCEZID/DHQP) (CTR)" userId="3999cd6a-e61a-4ada-a4ca-391c3b117a90" providerId="ADAL" clId="{1B657803-9DB3-47C6-8139-DCEC93184D1F}" dt="2023-06-02T20:07:34.402" v="135" actId="255"/>
        <pc:sldMkLst>
          <pc:docMk/>
          <pc:sldMk cId="2240769657" sldId="593"/>
        </pc:sldMkLst>
        <pc:spChg chg="mod">
          <ac:chgData name="Ponder, Marilyn (CDC/DDID/NCEZID/DHQP) (CTR)" userId="3999cd6a-e61a-4ada-a4ca-391c3b117a90" providerId="ADAL" clId="{1B657803-9DB3-47C6-8139-DCEC93184D1F}" dt="2023-06-02T20:07:34.402" v="135" actId="255"/>
          <ac:spMkLst>
            <pc:docMk/>
            <pc:sldMk cId="2240769657" sldId="593"/>
            <ac:spMk id="5" creationId="{9747E300-8B85-43B8-8237-F0D7F15BCC92}"/>
          </ac:spMkLst>
        </pc:spChg>
      </pc:sldChg>
      <pc:sldChg chg="modSp mod">
        <pc:chgData name="Ponder, Marilyn (CDC/DDID/NCEZID/DHQP) (CTR)" userId="3999cd6a-e61a-4ada-a4ca-391c3b117a90" providerId="ADAL" clId="{1B657803-9DB3-47C6-8139-DCEC93184D1F}" dt="2023-05-24T19:07:37.827" v="50" actId="255"/>
        <pc:sldMkLst>
          <pc:docMk/>
          <pc:sldMk cId="226999824" sldId="595"/>
        </pc:sldMkLst>
        <pc:spChg chg="mod">
          <ac:chgData name="Ponder, Marilyn (CDC/DDID/NCEZID/DHQP) (CTR)" userId="3999cd6a-e61a-4ada-a4ca-391c3b117a90" providerId="ADAL" clId="{1B657803-9DB3-47C6-8139-DCEC93184D1F}" dt="2023-05-24T19:07:37.827" v="50" actId="255"/>
          <ac:spMkLst>
            <pc:docMk/>
            <pc:sldMk cId="226999824" sldId="595"/>
            <ac:spMk id="4" creationId="{A1D731A3-FF54-42A2-9E8D-DE7C703113A6}"/>
          </ac:spMkLst>
        </pc:spChg>
      </pc:sldChg>
      <pc:sldChg chg="modSp">
        <pc:chgData name="Ponder, Marilyn (CDC/DDID/NCEZID/DHQP) (CTR)" userId="3999cd6a-e61a-4ada-a4ca-391c3b117a90" providerId="ADAL" clId="{1B657803-9DB3-47C6-8139-DCEC93184D1F}" dt="2023-05-24T19:13:40.266" v="108"/>
        <pc:sldMkLst>
          <pc:docMk/>
          <pc:sldMk cId="1364040726" sldId="596"/>
        </pc:sldMkLst>
        <pc:spChg chg="mod">
          <ac:chgData name="Ponder, Marilyn (CDC/DDID/NCEZID/DHQP) (CTR)" userId="3999cd6a-e61a-4ada-a4ca-391c3b117a90" providerId="ADAL" clId="{1B657803-9DB3-47C6-8139-DCEC93184D1F}" dt="2023-05-24T19:13:40.266" v="108"/>
          <ac:spMkLst>
            <pc:docMk/>
            <pc:sldMk cId="1364040726" sldId="596"/>
            <ac:spMk id="2" creationId="{3F3DBF69-7006-4B62-A918-D0052042BC2C}"/>
          </ac:spMkLst>
        </pc:spChg>
      </pc:sldChg>
      <pc:sldChg chg="modSp mod">
        <pc:chgData name="Ponder, Marilyn (CDC/DDID/NCEZID/DHQP) (CTR)" userId="3999cd6a-e61a-4ada-a4ca-391c3b117a90" providerId="ADAL" clId="{1B657803-9DB3-47C6-8139-DCEC93184D1F}" dt="2023-06-02T20:08:20.812" v="151" actId="14100"/>
        <pc:sldMkLst>
          <pc:docMk/>
          <pc:sldMk cId="3348659109" sldId="598"/>
        </pc:sldMkLst>
        <pc:spChg chg="mod">
          <ac:chgData name="Ponder, Marilyn (CDC/DDID/NCEZID/DHQP) (CTR)" userId="3999cd6a-e61a-4ada-a4ca-391c3b117a90" providerId="ADAL" clId="{1B657803-9DB3-47C6-8139-DCEC93184D1F}" dt="2023-06-02T20:08:20.812" v="151" actId="14100"/>
          <ac:spMkLst>
            <pc:docMk/>
            <pc:sldMk cId="3348659109" sldId="598"/>
            <ac:spMk id="5" creationId="{9747E300-8B85-43B8-8237-F0D7F15BCC92}"/>
          </ac:spMkLst>
        </pc:spChg>
        <pc:picChg chg="mod">
          <ac:chgData name="Ponder, Marilyn (CDC/DDID/NCEZID/DHQP) (CTR)" userId="3999cd6a-e61a-4ada-a4ca-391c3b117a90" providerId="ADAL" clId="{1B657803-9DB3-47C6-8139-DCEC93184D1F}" dt="2023-06-02T20:08:05.570" v="150" actId="1036"/>
          <ac:picMkLst>
            <pc:docMk/>
            <pc:sldMk cId="3348659109" sldId="598"/>
            <ac:picMk id="7" creationId="{18F27619-BC5E-4943-9B92-2212A4E0604A}"/>
          </ac:picMkLst>
        </pc:picChg>
        <pc:picChg chg="mod">
          <ac:chgData name="Ponder, Marilyn (CDC/DDID/NCEZID/DHQP) (CTR)" userId="3999cd6a-e61a-4ada-a4ca-391c3b117a90" providerId="ADAL" clId="{1B657803-9DB3-47C6-8139-DCEC93184D1F}" dt="2023-06-02T20:08:02.460" v="146" actId="1036"/>
          <ac:picMkLst>
            <pc:docMk/>
            <pc:sldMk cId="3348659109" sldId="598"/>
            <ac:picMk id="8" creationId="{D6CC0531-DAE7-4B58-B1E9-4396B39F8E33}"/>
          </ac:picMkLst>
        </pc:picChg>
      </pc:sldChg>
      <pc:sldChg chg="delSp modSp mod">
        <pc:chgData name="Ponder, Marilyn (CDC/DDID/NCEZID/DHQP) (CTR)" userId="3999cd6a-e61a-4ada-a4ca-391c3b117a90" providerId="ADAL" clId="{1B657803-9DB3-47C6-8139-DCEC93184D1F}" dt="2023-06-02T20:11:14.638" v="159" actId="27636"/>
        <pc:sldMkLst>
          <pc:docMk/>
          <pc:sldMk cId="3541028649" sldId="600"/>
        </pc:sldMkLst>
        <pc:spChg chg="mod">
          <ac:chgData name="Ponder, Marilyn (CDC/DDID/NCEZID/DHQP) (CTR)" userId="3999cd6a-e61a-4ada-a4ca-391c3b117a90" providerId="ADAL" clId="{1B657803-9DB3-47C6-8139-DCEC93184D1F}" dt="2023-05-24T19:13:19.458" v="104"/>
          <ac:spMkLst>
            <pc:docMk/>
            <pc:sldMk cId="3541028649" sldId="600"/>
            <ac:spMk id="2" creationId="{219F3117-6BC9-486F-9356-CFA2694C6BFB}"/>
          </ac:spMkLst>
        </pc:spChg>
        <pc:spChg chg="del">
          <ac:chgData name="Ponder, Marilyn (CDC/DDID/NCEZID/DHQP) (CTR)" userId="3999cd6a-e61a-4ada-a4ca-391c3b117a90" providerId="ADAL" clId="{1B657803-9DB3-47C6-8139-DCEC93184D1F}" dt="2023-05-24T19:13:22.966" v="105" actId="478"/>
          <ac:spMkLst>
            <pc:docMk/>
            <pc:sldMk cId="3541028649" sldId="600"/>
            <ac:spMk id="3" creationId="{BBA3E40E-9B9B-4273-83A2-504AD428BBB2}"/>
          </ac:spMkLst>
        </pc:spChg>
        <pc:spChg chg="mod">
          <ac:chgData name="Ponder, Marilyn (CDC/DDID/NCEZID/DHQP) (CTR)" userId="3999cd6a-e61a-4ada-a4ca-391c3b117a90" providerId="ADAL" clId="{1B657803-9DB3-47C6-8139-DCEC93184D1F}" dt="2023-06-02T20:11:14.638" v="159" actId="27636"/>
          <ac:spMkLst>
            <pc:docMk/>
            <pc:sldMk cId="3541028649" sldId="600"/>
            <ac:spMk id="4" creationId="{996182B2-E7D1-4AAE-AA26-A0495822455F}"/>
          </ac:spMkLst>
        </pc:spChg>
        <pc:picChg chg="mod">
          <ac:chgData name="Ponder, Marilyn (CDC/DDID/NCEZID/DHQP) (CTR)" userId="3999cd6a-e61a-4ada-a4ca-391c3b117a90" providerId="ADAL" clId="{1B657803-9DB3-47C6-8139-DCEC93184D1F}" dt="2023-05-24T19:08:16.242" v="62" actId="1076"/>
          <ac:picMkLst>
            <pc:docMk/>
            <pc:sldMk cId="3541028649" sldId="600"/>
            <ac:picMk id="5" creationId="{EB966CDD-F3D7-41E2-A4DF-ACF6B2811995}"/>
          </ac:picMkLst>
        </pc:picChg>
        <pc:picChg chg="mod">
          <ac:chgData name="Ponder, Marilyn (CDC/DDID/NCEZID/DHQP) (CTR)" userId="3999cd6a-e61a-4ada-a4ca-391c3b117a90" providerId="ADAL" clId="{1B657803-9DB3-47C6-8139-DCEC93184D1F}" dt="2023-05-24T19:13:28.231" v="107"/>
          <ac:picMkLst>
            <pc:docMk/>
            <pc:sldMk cId="3541028649" sldId="600"/>
            <ac:picMk id="6" creationId="{2AD9D571-EF5B-453E-B480-C269A4BDFAF0}"/>
          </ac:picMkLst>
        </pc:picChg>
        <pc:picChg chg="mod">
          <ac:chgData name="Ponder, Marilyn (CDC/DDID/NCEZID/DHQP) (CTR)" userId="3999cd6a-e61a-4ada-a4ca-391c3b117a90" providerId="ADAL" clId="{1B657803-9DB3-47C6-8139-DCEC93184D1F}" dt="2023-05-24T19:08:17.569" v="63" actId="1076"/>
          <ac:picMkLst>
            <pc:docMk/>
            <pc:sldMk cId="3541028649" sldId="600"/>
            <ac:picMk id="7" creationId="{04C23861-4D5C-4204-88F1-5A6AE9B73861}"/>
          </ac:picMkLst>
        </pc:picChg>
        <pc:picChg chg="mod">
          <ac:chgData name="Ponder, Marilyn (CDC/DDID/NCEZID/DHQP) (CTR)" userId="3999cd6a-e61a-4ada-a4ca-391c3b117a90" providerId="ADAL" clId="{1B657803-9DB3-47C6-8139-DCEC93184D1F}" dt="2023-05-24T19:08:19.258" v="64" actId="1076"/>
          <ac:picMkLst>
            <pc:docMk/>
            <pc:sldMk cId="3541028649" sldId="600"/>
            <ac:picMk id="8" creationId="{2DE0A7CC-D52E-49AA-A344-AFA71B8735A6}"/>
          </ac:picMkLst>
        </pc:picChg>
        <pc:picChg chg="del">
          <ac:chgData name="Ponder, Marilyn (CDC/DDID/NCEZID/DHQP) (CTR)" userId="3999cd6a-e61a-4ada-a4ca-391c3b117a90" providerId="ADAL" clId="{1B657803-9DB3-47C6-8139-DCEC93184D1F}" dt="2023-05-24T19:07:56.953" v="55" actId="478"/>
          <ac:picMkLst>
            <pc:docMk/>
            <pc:sldMk cId="3541028649" sldId="600"/>
            <ac:picMk id="10" creationId="{EDAC5A92-9664-4366-A03D-8EB73F7AF6BD}"/>
          </ac:picMkLst>
        </pc:picChg>
      </pc:sldChg>
      <pc:sldChg chg="delSp modSp mod">
        <pc:chgData name="Ponder, Marilyn (CDC/DDID/NCEZID/DHQP) (CTR)" userId="3999cd6a-e61a-4ada-a4ca-391c3b117a90" providerId="ADAL" clId="{1B657803-9DB3-47C6-8139-DCEC93184D1F}" dt="2023-05-24T19:09:18.071" v="73" actId="255"/>
        <pc:sldMkLst>
          <pc:docMk/>
          <pc:sldMk cId="1055186338" sldId="601"/>
        </pc:sldMkLst>
        <pc:spChg chg="mod">
          <ac:chgData name="Ponder, Marilyn (CDC/DDID/NCEZID/DHQP) (CTR)" userId="3999cd6a-e61a-4ada-a4ca-391c3b117a90" providerId="ADAL" clId="{1B657803-9DB3-47C6-8139-DCEC93184D1F}" dt="2023-05-24T19:09:18.071" v="73" actId="255"/>
          <ac:spMkLst>
            <pc:docMk/>
            <pc:sldMk cId="1055186338" sldId="601"/>
            <ac:spMk id="4" creationId="{A1D731A3-FF54-42A2-9E8D-DE7C703113A6}"/>
          </ac:spMkLst>
        </pc:spChg>
        <pc:spChg chg="del mod">
          <ac:chgData name="Ponder, Marilyn (CDC/DDID/NCEZID/DHQP) (CTR)" userId="3999cd6a-e61a-4ada-a4ca-391c3b117a90" providerId="ADAL" clId="{1B657803-9DB3-47C6-8139-DCEC93184D1F}" dt="2023-05-24T19:09:11.517" v="71" actId="478"/>
          <ac:spMkLst>
            <pc:docMk/>
            <pc:sldMk cId="1055186338" sldId="601"/>
            <ac:spMk id="5" creationId="{9747E300-8B85-43B8-8237-F0D7F15BCC92}"/>
          </ac:spMkLst>
        </pc:spChg>
      </pc:sldChg>
      <pc:sldChg chg="addSp delSp modSp mod">
        <pc:chgData name="Ponder, Marilyn (CDC/DDID/NCEZID/DHQP) (CTR)" userId="3999cd6a-e61a-4ada-a4ca-391c3b117a90" providerId="ADAL" clId="{1B657803-9DB3-47C6-8139-DCEC93184D1F}" dt="2023-05-24T19:14:16.418" v="114"/>
        <pc:sldMkLst>
          <pc:docMk/>
          <pc:sldMk cId="2473293692" sldId="602"/>
        </pc:sldMkLst>
        <pc:spChg chg="del">
          <ac:chgData name="Ponder, Marilyn (CDC/DDID/NCEZID/DHQP) (CTR)" userId="3999cd6a-e61a-4ada-a4ca-391c3b117a90" providerId="ADAL" clId="{1B657803-9DB3-47C6-8139-DCEC93184D1F}" dt="2023-05-24T19:14:13.595" v="113" actId="478"/>
          <ac:spMkLst>
            <pc:docMk/>
            <pc:sldMk cId="2473293692" sldId="602"/>
            <ac:spMk id="3" creationId="{3625E5BE-FD1E-47C0-8517-8C7771D941B1}"/>
          </ac:spMkLst>
        </pc:spChg>
        <pc:spChg chg="mod">
          <ac:chgData name="Ponder, Marilyn (CDC/DDID/NCEZID/DHQP) (CTR)" userId="3999cd6a-e61a-4ada-a4ca-391c3b117a90" providerId="ADAL" clId="{1B657803-9DB3-47C6-8139-DCEC93184D1F}" dt="2023-05-24T19:14:16.418" v="114"/>
          <ac:spMkLst>
            <pc:docMk/>
            <pc:sldMk cId="2473293692" sldId="602"/>
            <ac:spMk id="6" creationId="{105E263F-A077-C0E9-6D0B-E8164F93C90F}"/>
          </ac:spMkLst>
        </pc:spChg>
        <pc:picChg chg="add mod">
          <ac:chgData name="Ponder, Marilyn (CDC/DDID/NCEZID/DHQP) (CTR)" userId="3999cd6a-e61a-4ada-a4ca-391c3b117a90" providerId="ADAL" clId="{1B657803-9DB3-47C6-8139-DCEC93184D1F}" dt="2023-05-24T19:10:36.168" v="75"/>
          <ac:picMkLst>
            <pc:docMk/>
            <pc:sldMk cId="2473293692" sldId="602"/>
            <ac:picMk id="2" creationId="{F2B73235-DC6A-6677-4A7D-BF4B35B9CA12}"/>
          </ac:picMkLst>
        </pc:picChg>
        <pc:picChg chg="del">
          <ac:chgData name="Ponder, Marilyn (CDC/DDID/NCEZID/DHQP) (CTR)" userId="3999cd6a-e61a-4ada-a4ca-391c3b117a90" providerId="ADAL" clId="{1B657803-9DB3-47C6-8139-DCEC93184D1F}" dt="2023-05-24T19:10:35.714" v="74" actId="478"/>
          <ac:picMkLst>
            <pc:docMk/>
            <pc:sldMk cId="2473293692" sldId="602"/>
            <ac:picMk id="7" creationId="{E3E84518-CD2D-C071-3D13-D7BDA3C8508D}"/>
          </ac:picMkLst>
        </pc:picChg>
      </pc:sldChg>
      <pc:sldChg chg="delSp modSp addCm modCm">
        <pc:chgData name="Ponder, Marilyn (CDC/DDID/NCEZID/DHQP) (CTR)" userId="3999cd6a-e61a-4ada-a4ca-391c3b117a90" providerId="ADAL" clId="{1B657803-9DB3-47C6-8139-DCEC93184D1F}" dt="2023-06-06T20:29:16.328" v="183"/>
        <pc:sldMkLst>
          <pc:docMk/>
          <pc:sldMk cId="45878945" sldId="603"/>
        </pc:sldMkLst>
        <pc:spChg chg="del">
          <ac:chgData name="Ponder, Marilyn (CDC/DDID/NCEZID/DHQP) (CTR)" userId="3999cd6a-e61a-4ada-a4ca-391c3b117a90" providerId="ADAL" clId="{1B657803-9DB3-47C6-8139-DCEC93184D1F}" dt="2023-05-24T19:13:53.160" v="109" actId="478"/>
          <ac:spMkLst>
            <pc:docMk/>
            <pc:sldMk cId="45878945" sldId="603"/>
            <ac:spMk id="3" creationId="{4589E2D0-4527-40D0-AC43-4FE1930B082E}"/>
          </ac:spMkLst>
        </pc:spChg>
        <pc:spChg chg="mod">
          <ac:chgData name="Ponder, Marilyn (CDC/DDID/NCEZID/DHQP) (CTR)" userId="3999cd6a-e61a-4ada-a4ca-391c3b117a90" providerId="ADAL" clId="{1B657803-9DB3-47C6-8139-DCEC93184D1F}" dt="2023-05-24T19:14:44.964" v="115" actId="1076"/>
          <ac:spMkLst>
            <pc:docMk/>
            <pc:sldMk cId="45878945" sldId="603"/>
            <ac:spMk id="4" creationId="{00AD39AA-987E-4318-8812-51BFED7076DB}"/>
          </ac:spMkLst>
        </pc:spChg>
        <pc:picChg chg="mod">
          <ac:chgData name="Ponder, Marilyn (CDC/DDID/NCEZID/DHQP) (CTR)" userId="3999cd6a-e61a-4ada-a4ca-391c3b117a90" providerId="ADAL" clId="{1B657803-9DB3-47C6-8139-DCEC93184D1F}" dt="2023-05-24T19:13:58.955" v="110" actId="962"/>
          <ac:picMkLst>
            <pc:docMk/>
            <pc:sldMk cId="45878945" sldId="603"/>
            <ac:picMk id="7" creationId="{B1F59F2D-FE9F-4BE7-B2C3-454DA8A4B5BF}"/>
          </ac:picMkLst>
        </pc:picChg>
        <pc:picChg chg="mod">
          <ac:chgData name="Ponder, Marilyn (CDC/DDID/NCEZID/DHQP) (CTR)" userId="3999cd6a-e61a-4ada-a4ca-391c3b117a90" providerId="ADAL" clId="{1B657803-9DB3-47C6-8139-DCEC93184D1F}" dt="2023-05-24T19:13:59.676" v="111" actId="962"/>
          <ac:picMkLst>
            <pc:docMk/>
            <pc:sldMk cId="45878945" sldId="603"/>
            <ac:picMk id="10" creationId="{4C4D3AFD-861A-4DC6-8334-B640AC2FBF68}"/>
          </ac:picMkLst>
        </pc:picChg>
        <pc:picChg chg="mod">
          <ac:chgData name="Ponder, Marilyn (CDC/DDID/NCEZID/DHQP) (CTR)" userId="3999cd6a-e61a-4ada-a4ca-391c3b117a90" providerId="ADAL" clId="{1B657803-9DB3-47C6-8139-DCEC93184D1F}" dt="2023-05-24T19:14:00.320" v="112" actId="962"/>
          <ac:picMkLst>
            <pc:docMk/>
            <pc:sldMk cId="45878945" sldId="603"/>
            <ac:picMk id="11" creationId="{1040C3B4-ECA0-4838-A846-4682A7360ABE}"/>
          </ac:picMkLst>
        </pc:picChg>
      </pc:sldChg>
      <pc:sldChg chg="addSp modSp mod">
        <pc:chgData name="Ponder, Marilyn (CDC/DDID/NCEZID/DHQP) (CTR)" userId="3999cd6a-e61a-4ada-a4ca-391c3b117a90" providerId="ADAL" clId="{1B657803-9DB3-47C6-8139-DCEC93184D1F}" dt="2023-05-24T19:12:11.583" v="95" actId="1076"/>
        <pc:sldMkLst>
          <pc:docMk/>
          <pc:sldMk cId="1982333987" sldId="604"/>
        </pc:sldMkLst>
        <pc:spChg chg="add mod">
          <ac:chgData name="Ponder, Marilyn (CDC/DDID/NCEZID/DHQP) (CTR)" userId="3999cd6a-e61a-4ada-a4ca-391c3b117a90" providerId="ADAL" clId="{1B657803-9DB3-47C6-8139-DCEC93184D1F}" dt="2023-05-24T19:12:11.583" v="95" actId="1076"/>
          <ac:spMkLst>
            <pc:docMk/>
            <pc:sldMk cId="1982333987" sldId="604"/>
            <ac:spMk id="2" creationId="{2BC69CED-59F7-293E-2425-52EBC3D1F48D}"/>
          </ac:spMkLst>
        </pc:spChg>
      </pc:sldChg>
      <pc:sldChg chg="modSp mod">
        <pc:chgData name="Ponder, Marilyn (CDC/DDID/NCEZID/DHQP) (CTR)" userId="3999cd6a-e61a-4ada-a4ca-391c3b117a90" providerId="ADAL" clId="{1B657803-9DB3-47C6-8139-DCEC93184D1F}" dt="2023-05-24T19:04:57.534" v="3" actId="207"/>
        <pc:sldMkLst>
          <pc:docMk/>
          <pc:sldMk cId="3711892805" sldId="605"/>
        </pc:sldMkLst>
        <pc:spChg chg="mod">
          <ac:chgData name="Ponder, Marilyn (CDC/DDID/NCEZID/DHQP) (CTR)" userId="3999cd6a-e61a-4ada-a4ca-391c3b117a90" providerId="ADAL" clId="{1B657803-9DB3-47C6-8139-DCEC93184D1F}" dt="2023-05-24T19:04:52.282" v="2" actId="14100"/>
          <ac:spMkLst>
            <pc:docMk/>
            <pc:sldMk cId="3711892805" sldId="605"/>
            <ac:spMk id="5" creationId="{39A8512F-8536-48C0-66FF-1F1EA420FFF4}"/>
          </ac:spMkLst>
        </pc:spChg>
        <pc:spChg chg="mod">
          <ac:chgData name="Ponder, Marilyn (CDC/DDID/NCEZID/DHQP) (CTR)" userId="3999cd6a-e61a-4ada-a4ca-391c3b117a90" providerId="ADAL" clId="{1B657803-9DB3-47C6-8139-DCEC93184D1F}" dt="2023-05-24T19:04:57.534" v="3" actId="207"/>
          <ac:spMkLst>
            <pc:docMk/>
            <pc:sldMk cId="3711892805" sldId="605"/>
            <ac:spMk id="8" creationId="{E5FCE88F-2B0B-E724-1722-EE4DF894C15F}"/>
          </ac:spMkLst>
        </pc:spChg>
      </pc:sldChg>
    </pc:docChg>
  </pc:docChgLst>
  <pc:docChgLst>
    <pc:chgData name="Stevens, Lise (CDC/DDID/NCIRD/OD) (CTR)" userId="2c537b9a-60b3-485c-9f17-85823e539c69" providerId="ADAL" clId="{1C08E9FB-8566-44CE-ABCF-AA6B451FE158}"/>
    <pc:docChg chg="">
      <pc:chgData name="Stevens, Lise (CDC/DDID/NCIRD/OD) (CTR)" userId="2c537b9a-60b3-485c-9f17-85823e539c69" providerId="ADAL" clId="{1C08E9FB-8566-44CE-ABCF-AA6B451FE158}" dt="2023-06-27T16:17:07.690" v="1"/>
      <pc:docMkLst>
        <pc:docMk/>
      </pc:docMkLst>
      <pc:sldChg chg="modCm">
        <pc:chgData name="Stevens, Lise (CDC/DDID/NCIRD/OD) (CTR)" userId="2c537b9a-60b3-485c-9f17-85823e539c69" providerId="ADAL" clId="{1C08E9FB-8566-44CE-ABCF-AA6B451FE158}" dt="2023-06-27T16:16:20.717" v="0"/>
        <pc:sldMkLst>
          <pc:docMk/>
          <pc:sldMk cId="1484467593" sldId="577"/>
        </pc:sldMkLst>
      </pc:sldChg>
      <pc:sldChg chg="modCm">
        <pc:chgData name="Stevens, Lise (CDC/DDID/NCIRD/OD) (CTR)" userId="2c537b9a-60b3-485c-9f17-85823e539c69" providerId="ADAL" clId="{1C08E9FB-8566-44CE-ABCF-AA6B451FE158}" dt="2023-06-27T16:17:07.690" v="1"/>
        <pc:sldMkLst>
          <pc:docMk/>
          <pc:sldMk cId="45878945" sldId="603"/>
        </pc:sldMkLst>
      </pc:sldChg>
    </pc:docChg>
  </pc:docChgLst>
  <pc:docChgLst>
    <pc:chgData name="Stevens, Lise (CDC/DDID/NCIRD/OD) (CTR)" userId="S::ufb4@cdc.gov::2c537b9a-60b3-485c-9f17-85823e539c69" providerId="AD" clId="Web-{A362D8F5-8B8B-0F1B-E422-EAE4A5045E7A}"/>
    <pc:docChg chg="">
      <pc:chgData name="Stevens, Lise (CDC/DDID/NCIRD/OD) (CTR)" userId="S::ufb4@cdc.gov::2c537b9a-60b3-485c-9f17-85823e539c69" providerId="AD" clId="Web-{A362D8F5-8B8B-0F1B-E422-EAE4A5045E7A}" dt="2023-06-27T18:57:56.988" v="0"/>
      <pc:docMkLst>
        <pc:docMk/>
      </pc:docMkLst>
      <pc:sldChg chg="addCm">
        <pc:chgData name="Stevens, Lise (CDC/DDID/NCIRD/OD) (CTR)" userId="S::ufb4@cdc.gov::2c537b9a-60b3-485c-9f17-85823e539c69" providerId="AD" clId="Web-{A362D8F5-8B8B-0F1B-E422-EAE4A5045E7A}" dt="2023-06-27T18:57:56.988" v="0"/>
        <pc:sldMkLst>
          <pc:docMk/>
          <pc:sldMk cId="1484467593" sldId="577"/>
        </pc:sldMkLst>
      </pc:sldChg>
    </pc:docChg>
  </pc:docChgLst>
  <pc:docChgLst>
    <pc:chgData name="Stevens, Lise (CDC/DDID/NCIRD/OD) (CTR)" userId="S::ufb4@cdc.gov::2c537b9a-60b3-485c-9f17-85823e539c69" providerId="AD" clId="Web-{6E31660D-880A-6E24-C480-F3C6E226C952}"/>
    <pc:docChg chg="">
      <pc:chgData name="Stevens, Lise (CDC/DDID/NCIRD/OD) (CTR)" userId="S::ufb4@cdc.gov::2c537b9a-60b3-485c-9f17-85823e539c69" providerId="AD" clId="Web-{6E31660D-880A-6E24-C480-F3C6E226C952}" dt="2023-08-16T15:46:22.561" v="2"/>
      <pc:docMkLst>
        <pc:docMk/>
      </pc:docMkLst>
      <pc:sldChg chg="delCm">
        <pc:chgData name="Stevens, Lise (CDC/DDID/NCIRD/OD) (CTR)" userId="S::ufb4@cdc.gov::2c537b9a-60b3-485c-9f17-85823e539c69" providerId="AD" clId="Web-{6E31660D-880A-6E24-C480-F3C6E226C952}" dt="2023-08-16T15:46:12.139" v="1"/>
        <pc:sldMkLst>
          <pc:docMk/>
          <pc:sldMk cId="1484467593" sldId="577"/>
        </pc:sldMkLst>
      </pc:sldChg>
      <pc:sldChg chg="delCm">
        <pc:chgData name="Stevens, Lise (CDC/DDID/NCIRD/OD) (CTR)" userId="S::ufb4@cdc.gov::2c537b9a-60b3-485c-9f17-85823e539c69" providerId="AD" clId="Web-{6E31660D-880A-6E24-C480-F3C6E226C952}" dt="2023-08-16T15:46:22.561" v="2"/>
        <pc:sldMkLst>
          <pc:docMk/>
          <pc:sldMk cId="45878945" sldId="60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A61EA2-A884-4A9D-801D-FC9AA1452D46}" type="datetimeFigureOut">
              <a:rPr lang="en-US" smtClean="0"/>
              <a:t>11/22/2023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8D63B1-F1C8-482F-A128-3E44990E723D}" type="slidenum">
              <a:rPr lang="en-US" smtClean="0"/>
              <a:t>‹#›</a:t>
            </a:fld>
            <a:endParaRPr lang="en-US"/>
          </a:p>
        </p:txBody>
      </p:sp>
    </p:spTree>
    <p:extLst>
      <p:ext uri="{BB962C8B-B14F-4D97-AF65-F5344CB8AC3E}">
        <p14:creationId xmlns:p14="http://schemas.microsoft.com/office/powerpoint/2010/main" val="132070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ubmed.ncbi.nlm.nih.gov/2789590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dirty="0">
                <a:solidFill>
                  <a:schemeClr val="tx1"/>
                </a:solidFill>
                <a:latin typeface="+mn-lt"/>
                <a:ea typeface="+mn-ea"/>
                <a:cs typeface="+mn-cs"/>
              </a:rPr>
              <a:t>Audiencia destinataria: Esta presentación se enfoca en lo que el </a:t>
            </a:r>
            <a:r>
              <a:rPr lang="es-ES" sz="1200" b="1" i="1" dirty="0">
                <a:solidFill>
                  <a:schemeClr val="tx1"/>
                </a:solidFill>
                <a:latin typeface="+mn-lt"/>
                <a:ea typeface="+mn-ea"/>
                <a:cs typeface="+mn-cs"/>
              </a:rPr>
              <a:t>personal administrativo de los centros médicos </a:t>
            </a:r>
            <a:r>
              <a:rPr lang="es-ES" sz="1200" i="1" dirty="0">
                <a:solidFill>
                  <a:schemeClr val="tx1"/>
                </a:solidFill>
                <a:latin typeface="+mn-lt"/>
                <a:ea typeface="+mn-ea"/>
                <a:cs typeface="+mn-cs"/>
              </a:rPr>
              <a:t>debe saber acerca del proceso de limpieza y desinfección ambiental en el contexto de la enfermedad por el virus de Marburgo.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dirty="0">
                <a:solidFill>
                  <a:schemeClr val="tx1"/>
                </a:solidFill>
                <a:latin typeface="+mn-lt"/>
                <a:ea typeface="+mn-ea"/>
                <a:cs typeface="+mn-cs"/>
              </a:rPr>
              <a:t>Tenga en cuenta que los temas sobre la prevención y el control de infecciones para la enfermedad por el virus de Marburgo se presentan en orden, y se espera que los participantes avancen a lo largo de la serie. Sin embargo, puede combinar el contenido para satisfacer las necesidades de los participantes, y podría necesitar ajustar el ejemplo del guion de forma acorde.</a:t>
            </a:r>
          </a:p>
          <a:p>
            <a:endParaRPr lang="en-US" sz="1200" kern="1200" dirty="0">
              <a:solidFill>
                <a:schemeClr val="tx1"/>
              </a:solidFill>
              <a:effectLst/>
              <a:latin typeface="+mn-lt"/>
              <a:ea typeface="+mn-ea"/>
              <a:cs typeface="+mn-cs"/>
            </a:endParaRPr>
          </a:p>
          <a:p>
            <a:r>
              <a:rPr lang="es-ES" sz="1200" dirty="0">
                <a:solidFill>
                  <a:schemeClr val="tx1"/>
                </a:solidFill>
                <a:latin typeface="+mn-lt"/>
                <a:ea typeface="+mn-ea"/>
                <a:cs typeface="+mn-cs"/>
              </a:rPr>
              <a:t> </a:t>
            </a:r>
            <a:r>
              <a:rPr lang="es-ES" sz="1200" i="1" dirty="0">
                <a:solidFill>
                  <a:schemeClr val="tx1"/>
                </a:solidFill>
                <a:latin typeface="+mn-lt"/>
                <a:ea typeface="+mn-ea"/>
                <a:cs typeface="+mn-cs"/>
              </a:rPr>
              <a:t>Guion:</a:t>
            </a:r>
          </a:p>
          <a:p>
            <a:r>
              <a:rPr lang="es-ES" sz="1200" dirty="0">
                <a:solidFill>
                  <a:schemeClr val="tx1"/>
                </a:solidFill>
                <a:latin typeface="+mn-lt"/>
                <a:ea typeface="+mn-ea"/>
                <a:cs typeface="+mn-cs"/>
              </a:rPr>
              <a:t>¡Bienvenidos! Hoy nos enfocaremos en el papel que tiene el personal administrativo de los centros médicos en la limpieza y desinfección ambiental en el contexto de la enfermedad por el virus de Marburgo.</a:t>
            </a:r>
          </a:p>
          <a:p>
            <a:endParaRPr lang="en-US" dirty="0"/>
          </a:p>
        </p:txBody>
      </p:sp>
      <p:sp>
        <p:nvSpPr>
          <p:cNvPr id="4" name="Slide Number Placeholder 3"/>
          <p:cNvSpPr>
            <a:spLocks noGrp="1"/>
          </p:cNvSpPr>
          <p:nvPr>
            <p:ph type="sldNum" sz="quarter" idx="5"/>
          </p:nvPr>
        </p:nvSpPr>
        <p:spPr/>
        <p:txBody>
          <a:bodyPr/>
          <a:lstStyle/>
          <a:p>
            <a:fld id="{AF8D63B1-F1C8-482F-A128-3E44990E723D}" type="slidenum">
              <a:rPr lang="en-US" smtClean="0"/>
              <a:t>1</a:t>
            </a:fld>
            <a:endParaRPr lang="en-US"/>
          </a:p>
        </p:txBody>
      </p:sp>
    </p:spTree>
    <p:extLst>
      <p:ext uri="{BB962C8B-B14F-4D97-AF65-F5344CB8AC3E}">
        <p14:creationId xmlns:p14="http://schemas.microsoft.com/office/powerpoint/2010/main" val="1530678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dirty="0"/>
              <a:t>Guion</a:t>
            </a:r>
            <a:r>
              <a:rPr lang="es-ES" dirty="0"/>
              <a:t>:</a:t>
            </a:r>
          </a:p>
          <a:p>
            <a:r>
              <a:rPr lang="es-ES" dirty="0"/>
              <a:t>Cuando hagan limpieza ambiental en el contexto de la enfermedad por el virus de Marburgo, necesitan usar el equipo de protección personal adecuado, también llamado EPP, para protegerse de la exposición a agentes infecciosos.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El personal que haga limpieza ambiental siempre debe usar guantes dobles; un par exterior de guantes gruesos de goma para protegerse de los productos químicos usados para limpiar y desinfectar, y un par interior para ayudar a quitarse el EPP. Para protegerse el cuerpo, deben usar una bata o un overol y un delantal. Para proteger los ojos, la nariz y la boca deben usar una mascarilla y un protector facial o una mascarilla con gafas protectoras. Si el personal nota que la mascarilla se arruga y se cae al quedar empapada con sudor, pueden usar un respirador en lugar de una mascarilla. La estructura del respirador prevendrá este problema y también brindará la protección adecuada.</a:t>
            </a:r>
          </a:p>
          <a:p>
            <a:r>
              <a:rPr lang="es-ES" b="0" i="0" dirty="0"/>
              <a:t>También deben usarse botas de goma o protectores para los zapatos y un protector para la cabeza.</a:t>
            </a:r>
          </a:p>
          <a:p>
            <a:endParaRPr lang="en-US" dirty="0"/>
          </a:p>
          <a:p>
            <a:r>
              <a:rPr lang="es-ES" dirty="0"/>
              <a:t>Pueden obtener más información sobre el EPP de las sesiones enfocadas en este equipo: https://www.cdc.gov/vhf/marburg/non-us/global-ipc.html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3028344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dirty="0"/>
              <a:t>Guion</a:t>
            </a:r>
            <a:r>
              <a:rPr lang="es-ES" dirty="0"/>
              <a:t>:</a:t>
            </a:r>
          </a:p>
          <a:p>
            <a:r>
              <a:rPr lang="es-ES" dirty="0"/>
              <a:t>Entre los materiales que necesitarán en su centro médico para hacer la limpieza y desinfección ambiental están agua y jabón, y desinfectantes como </a:t>
            </a:r>
            <a:r>
              <a:rPr lang="es-ES" dirty="0" err="1"/>
              <a:t>Jik</a:t>
            </a:r>
            <a:r>
              <a:rPr lang="es-ES" dirty="0"/>
              <a:t> o HTH. Necesitarán tener tanto soluciones de cloro al 0.5 % como al 0.05 %. También necesitarán:  </a:t>
            </a:r>
          </a:p>
          <a:p>
            <a:pPr marL="171450" indent="-171450">
              <a:buFont typeface="Arial" panose="020B0604020202020204" pitchFamily="34" charset="0"/>
              <a:buChar char="•"/>
            </a:pPr>
            <a:r>
              <a:rPr lang="es-ES" dirty="0"/>
              <a:t>cubos, baldes o recipientes pequeños para las superficies, y cubos o baldes con ruedas para los pisos, </a:t>
            </a:r>
          </a:p>
          <a:p>
            <a:pPr marL="171450" indent="-171450">
              <a:buFont typeface="Arial" panose="020B0604020202020204" pitchFamily="34" charset="0"/>
              <a:buChar char="•"/>
            </a:pPr>
            <a:r>
              <a:rPr lang="es-ES" dirty="0"/>
              <a:t>trapos para limpiar </a:t>
            </a:r>
          </a:p>
          <a:p>
            <a:pPr marL="171450" indent="-171450">
              <a:buFont typeface="Arial" panose="020B0604020202020204" pitchFamily="34" charset="0"/>
              <a:buChar char="•"/>
            </a:pPr>
            <a:r>
              <a:rPr lang="es-ES" dirty="0"/>
              <a:t>y esponjas con mango o trapeadores.</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8096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dirty="0">
                <a:latin typeface="Calibri" panose="020F0502020204030204" pitchFamily="34" charset="0"/>
                <a:cs typeface="Times New Roman" panose="02020603050405020304" pitchFamily="18" charset="0"/>
              </a:rPr>
              <a:t>Guion</a:t>
            </a:r>
            <a:r>
              <a:rPr lang="es-ES" sz="1200" dirty="0">
                <a:latin typeface="Calibri" panose="020F0502020204030204" pitchFamily="34" charset="0"/>
                <a:cs typeface="Times New Roman" panose="02020603050405020304" pitchFamily="18" charset="0"/>
              </a:rPr>
              <a:t>:</a:t>
            </a:r>
          </a:p>
          <a:p>
            <a:r>
              <a:rPr lang="es-ES" dirty="0"/>
              <a:t>Cuando usen soluciones de cloro para la limpieza ambiental en áreas de aislamiento para casos de enfermedad por el virus de Marburgo, se necesita una concentración del 0.05 % para las superficies blandas, como sábanas y otra ropa de cama. Generalmente, para desinfectar, estos artículos deberían remojarse por aproximadamente media hora en la solución de cloro.</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Una concentración del 0.5 %, a veces llamada "cloro fuerte", se necesita para las superficies duras, como pisos, mesones y barandas de cama. El tiempo de contacto del cloro es 15 minutos. Esta es la cantidad de tiempo que necesita en una superficie para matar los microorganismos. La superficie debería estar lo suficientemente mojada por 15 minutos para garantizar que sea suficiente tiempo para desinfectar.</a:t>
            </a:r>
          </a:p>
          <a:p>
            <a:endParaRPr lang="en-US" dirty="0"/>
          </a:p>
          <a:p>
            <a:r>
              <a:rPr lang="es-ES" dirty="0"/>
              <a:t>El cloro nunca se debe rociar, especialmente sobre las personas. Esto incluye rociado directo, túneles de desinfección u otras soluciones “creativas”, debido a los potenciales efectos adversos en la salud, de los cuales conversaremos en otra diapositiva. Cuando limpien superficies, es preferible limpiar con un paño en vez de rociar.</a:t>
            </a:r>
          </a:p>
          <a:p>
            <a:endParaRPr lang="en-US" dirty="0"/>
          </a:p>
          <a:p>
            <a:endParaRPr lang="en-US" dirty="0"/>
          </a:p>
          <a:p>
            <a:r>
              <a:rPr lang="es-ES" i="1" dirty="0"/>
              <a:t>Más información para leer:</a:t>
            </a:r>
          </a:p>
          <a:p>
            <a:r>
              <a:rPr lang="es-ES" i="1" dirty="0" err="1">
                <a:hlinkClick r:id="rId3"/>
              </a:rPr>
              <a:t>Deliberate</a:t>
            </a:r>
            <a:r>
              <a:rPr lang="es-ES" i="1" dirty="0">
                <a:hlinkClick r:id="rId3"/>
              </a:rPr>
              <a:t> </a:t>
            </a:r>
            <a:r>
              <a:rPr lang="es-ES" i="1" dirty="0" err="1">
                <a:hlinkClick r:id="rId3"/>
              </a:rPr>
              <a:t>exposure</a:t>
            </a:r>
            <a:r>
              <a:rPr lang="es-ES" i="1" dirty="0">
                <a:hlinkClick r:id="rId3"/>
              </a:rPr>
              <a:t> </a:t>
            </a:r>
            <a:r>
              <a:rPr lang="es-ES" i="1" dirty="0" err="1">
                <a:hlinkClick r:id="rId3"/>
              </a:rPr>
              <a:t>of</a:t>
            </a:r>
            <a:r>
              <a:rPr lang="es-ES" i="1" dirty="0">
                <a:hlinkClick r:id="rId3"/>
              </a:rPr>
              <a:t> </a:t>
            </a:r>
            <a:r>
              <a:rPr lang="es-ES" i="1" dirty="0" err="1">
                <a:hlinkClick r:id="rId3"/>
              </a:rPr>
              <a:t>humans</a:t>
            </a:r>
            <a:r>
              <a:rPr lang="es-ES" i="1" dirty="0">
                <a:hlinkClick r:id="rId3"/>
              </a:rPr>
              <a:t> </a:t>
            </a:r>
            <a:r>
              <a:rPr lang="es-ES" i="1" dirty="0" err="1">
                <a:hlinkClick r:id="rId3"/>
              </a:rPr>
              <a:t>to</a:t>
            </a:r>
            <a:r>
              <a:rPr lang="es-ES" i="1" dirty="0">
                <a:hlinkClick r:id="rId3"/>
              </a:rPr>
              <a:t> </a:t>
            </a:r>
            <a:r>
              <a:rPr lang="es-ES" i="1" dirty="0" err="1">
                <a:hlinkClick r:id="rId3"/>
              </a:rPr>
              <a:t>chlorine-the</a:t>
            </a:r>
            <a:r>
              <a:rPr lang="es-ES" i="1" dirty="0">
                <a:hlinkClick r:id="rId3"/>
              </a:rPr>
              <a:t> </a:t>
            </a:r>
            <a:r>
              <a:rPr lang="es-ES" i="1" dirty="0" err="1">
                <a:hlinkClick r:id="rId3"/>
              </a:rPr>
              <a:t>aftermath</a:t>
            </a:r>
            <a:r>
              <a:rPr lang="es-ES" i="1" dirty="0">
                <a:hlinkClick r:id="rId3"/>
              </a:rPr>
              <a:t> </a:t>
            </a:r>
            <a:r>
              <a:rPr lang="es-ES" i="1" dirty="0" err="1">
                <a:hlinkClick r:id="rId3"/>
              </a:rPr>
              <a:t>of</a:t>
            </a:r>
            <a:r>
              <a:rPr lang="es-ES" i="1" dirty="0">
                <a:hlinkClick r:id="rId3"/>
              </a:rPr>
              <a:t> </a:t>
            </a:r>
            <a:r>
              <a:rPr lang="es-ES" i="1" dirty="0" err="1">
                <a:hlinkClick r:id="rId3"/>
              </a:rPr>
              <a:t>Ebola</a:t>
            </a:r>
            <a:r>
              <a:rPr lang="es-ES" i="1" dirty="0">
                <a:hlinkClick r:id="rId3"/>
              </a:rPr>
              <a:t> in West </a:t>
            </a:r>
            <a:r>
              <a:rPr lang="es-ES" i="1" dirty="0" err="1">
                <a:hlinkClick r:id="rId3"/>
              </a:rPr>
              <a:t>Africa</a:t>
            </a:r>
            <a:r>
              <a:rPr lang="es-ES" i="1" dirty="0">
                <a:hlinkClick r:id="rId3"/>
              </a:rPr>
              <a:t> - PubMed (nih.gov)</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1353880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dirty="0">
                <a:latin typeface="Calibri" panose="020F0502020204030204" pitchFamily="34" charset="0"/>
                <a:cs typeface="Times New Roman" panose="02020603050405020304" pitchFamily="18" charset="0"/>
              </a:rPr>
              <a:t>Guion</a:t>
            </a:r>
            <a:r>
              <a:rPr lang="es-ES" sz="1200" dirty="0">
                <a:latin typeface="Calibri" panose="020F0502020204030204" pitchFamily="34" charset="0"/>
                <a:cs typeface="Times New Roman" panose="02020603050405020304" pitchFamily="18" charset="0"/>
              </a:rPr>
              <a:t>:</a:t>
            </a:r>
          </a:p>
          <a:p>
            <a:r>
              <a:rPr lang="es-ES" dirty="0"/>
              <a:t>La potencia del cloro para desinfectar se reduce con el pasar del tiempo, al estar expuesto a la luz del sol o cuando se lo mezcla con materia orgánica; por eso se debe hacer una nueva solución cada día y se la debe guardar en cubos o baldes cerrados, lejos de la luz del sol. Recuerden que antes de desinfectar con cloro, deben limpiar los artículos con agua y jabón para eliminar la materia orgánica de las superficies. No se deben mojar los trapos sucios en los cubos o baldes con cloro.</a:t>
            </a:r>
          </a:p>
          <a:p>
            <a:endParaRPr lang="en-US" dirty="0"/>
          </a:p>
        </p:txBody>
      </p:sp>
      <p:sp>
        <p:nvSpPr>
          <p:cNvPr id="4" name="Slide Number Placeholder 3"/>
          <p:cNvSpPr>
            <a:spLocks noGrp="1"/>
          </p:cNvSpPr>
          <p:nvPr>
            <p:ph type="sldNum" sz="quarter" idx="5"/>
          </p:nvPr>
        </p:nvSpPr>
        <p:spPr/>
        <p:txBody>
          <a:bodyPr/>
          <a:lstStyle/>
          <a:p>
            <a:fld id="{AF8D63B1-F1C8-482F-A128-3E44990E723D}" type="slidenum">
              <a:rPr lang="en-US" smtClean="0"/>
              <a:t>13</a:t>
            </a:fld>
            <a:endParaRPr lang="en-US"/>
          </a:p>
        </p:txBody>
      </p:sp>
    </p:spTree>
    <p:extLst>
      <p:ext uri="{BB962C8B-B14F-4D97-AF65-F5344CB8AC3E}">
        <p14:creationId xmlns:p14="http://schemas.microsoft.com/office/powerpoint/2010/main" val="3948532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s-ES" sz="1800" i="1" dirty="0">
                <a:latin typeface="Calibri"/>
                <a:cs typeface="Calibri"/>
              </a:rPr>
              <a:t>Guion</a:t>
            </a:r>
            <a:r>
              <a:rPr lang="es-ES" sz="1800" dirty="0">
                <a:latin typeface="Calibri"/>
                <a:cs typeface="Calibri"/>
              </a:rPr>
              <a:t>:</a:t>
            </a:r>
          </a:p>
          <a:p>
            <a:r>
              <a:rPr lang="es-ES" dirty="0"/>
              <a:t>El cloro puede causar efectos adversos en la salud, como problemas respiratorios y quemaduras </a:t>
            </a:r>
            <a:r>
              <a:rPr lang="es-ES" b="1" dirty="0"/>
              <a:t>cuando se manipula sin usar el EPP adecuado</a:t>
            </a:r>
            <a:r>
              <a:rPr lang="es-ES" dirty="0"/>
              <a:t>. Esta imagen muestra una quemadura de cloro por sumergir las manos en un cubo o balde con cloro. No se conocía la concentración, y para el momento en el que esta persona pudo sacarse el resto de su EPP de forma segura, aproximadamente 10 minutos, tenía quemaduras de cloro en los brazos.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latin typeface="Calibri"/>
                <a:ea typeface="Calibri" panose="020F0502020204030204" pitchFamily="34" charset="0"/>
                <a:cs typeface="Calibri"/>
              </a:rPr>
              <a:t>El cloro también es potencialmente explosivo. El hipoclorito de calcio podría ser combustible cuando se mezcla con otros tipos de cloro en polvo. </a:t>
            </a:r>
            <a:r>
              <a:rPr lang="es-ES" dirty="0"/>
              <a:t>En una unidad de tratamiento contra el Ébola durante un brote anterior de Ebola en África Occidental, ocurrió una explosión en un área de mezcla de cloro, </a:t>
            </a:r>
            <a:r>
              <a:rPr lang="es-ES" sz="1200" dirty="0">
                <a:latin typeface="Calibri"/>
                <a:ea typeface="Calibri" panose="020F0502020204030204" pitchFamily="34" charset="0"/>
                <a:cs typeface="Calibri"/>
              </a:rPr>
              <a:t>la cual tenía dos tipos de cloro presentes: HTH granulado (hipoclorito de calcio) y SDIC en polvo (</a:t>
            </a:r>
            <a:r>
              <a:rPr lang="es-ES" sz="1200" dirty="0" err="1">
                <a:latin typeface="Calibri"/>
                <a:ea typeface="Calibri" panose="020F0502020204030204" pitchFamily="34" charset="0"/>
                <a:cs typeface="Calibri"/>
              </a:rPr>
              <a:t>dicloroisocianurato</a:t>
            </a:r>
            <a:r>
              <a:rPr lang="es-ES" sz="1200" dirty="0">
                <a:latin typeface="Calibri"/>
                <a:ea typeface="Calibri" panose="020F0502020204030204" pitchFamily="34" charset="0"/>
                <a:cs typeface="Calibri"/>
              </a:rPr>
              <a:t> de sodio). La explosión fue lo suficientemente fuerte para escucharse a cientos de metros de distancia, dispersar polvo de cloro en un área grande y hacer volar una pared de lona.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trike="sngStrike" dirty="0">
              <a:cs typeface="Calibri"/>
            </a:endParaRPr>
          </a:p>
          <a:p>
            <a:r>
              <a:rPr lang="es-ES" dirty="0"/>
              <a:t>Por último, </a:t>
            </a:r>
            <a:r>
              <a:rPr lang="es-ES" b="0" dirty="0">
                <a:cs typeface="Calibri"/>
              </a:rPr>
              <a:t>si </a:t>
            </a:r>
            <a:r>
              <a:rPr lang="es-ES" dirty="0"/>
              <a:t>el cloro se mezcla con otros desinfectantes o productos de limpieza, en particular productos a base de ácidos y amoníaco, existe la posibilidad de que se creen gases tóxicos, los cuales pueden causar irritación de los ojos, la nariz y la garganta, y otras reacciones graves.</a:t>
            </a:r>
          </a:p>
          <a:p>
            <a:endParaRPr lang="en-US" dirty="0"/>
          </a:p>
          <a:p>
            <a:r>
              <a:rPr lang="es-ES" dirty="0"/>
              <a:t>En resumen, siempre tengan precaución cuando usen cloro.</a:t>
            </a:r>
          </a:p>
          <a:p>
            <a:endParaRPr lang="en-US" dirty="0">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4124749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i="1"/>
              <a:t>Guion</a:t>
            </a:r>
            <a:r>
              <a:rPr lang="es-ES"/>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a:t>Ahora hablemos de la gestión de actividades de limpieza ambiental.</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15</a:t>
            </a:fld>
            <a:endParaRPr lang="en-US"/>
          </a:p>
        </p:txBody>
      </p:sp>
    </p:spTree>
    <p:extLst>
      <p:ext uri="{BB962C8B-B14F-4D97-AF65-F5344CB8AC3E}">
        <p14:creationId xmlns:p14="http://schemas.microsoft.com/office/powerpoint/2010/main" val="1037319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dirty="0"/>
              <a:t>Guion</a:t>
            </a:r>
            <a:r>
              <a:rPr lang="es-ES" dirty="0"/>
              <a:t>:</a:t>
            </a:r>
          </a:p>
          <a:p>
            <a:r>
              <a:rPr lang="es-ES" dirty="0"/>
              <a:t>Los materiales de ayuda para el trabajo pueden ayudar a dirigir el flujo de trabajo diario para el personal de limpieza y, a la larga, convertirse en registros. Deben especificar el lugar que se limpió, como la habitación o el pabellón; la sesión de limpieza, por ejemplo, limpieza terminal; la fecha, y el nombre y la firma del miembro del personal.</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32091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dirty="0"/>
              <a:t>Guion</a:t>
            </a:r>
            <a:r>
              <a:rPr lang="es-ES" dirty="0"/>
              <a:t>:</a:t>
            </a:r>
          </a:p>
          <a:p>
            <a:r>
              <a:rPr lang="es-ES" dirty="0"/>
              <a:t>Se debe capacitar al personal antes de que trabaje de forma independiente y se deben ofrecer cursos de actualización según sea necesario (por ejemplo, cada 6 meses). La capacitación debe ser participativa; práctica, con aprendizaje de experiencia directa, demostraciones y ensayos; a un nivel adecuado de alfabetización para la audiencia; y encabezada por capacitadores experimentados.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3488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dirty="0"/>
              <a:t>Reflexión: anima a los participantes a aplicar, analizar y evaluar lo que han aprendido, los ayuda a profundizar su comprensión del tema, y también le permite a usted verificar su comprensión de lo que han aprendido.</a:t>
            </a:r>
          </a:p>
          <a:p>
            <a:endParaRPr lang="en-US" i="1" dirty="0"/>
          </a:p>
          <a:p>
            <a:r>
              <a:rPr lang="es-ES" i="1" dirty="0"/>
              <a:t>Personalización: ayuda a los participantes a pensar en cómo lo que han aprendido se aplica a sus situaciones específicas. Conectar el aprendizaje a las experiencias personales ayuda a las personas a comprender y recordar mejor las ideas que se enseñaron.</a:t>
            </a:r>
          </a:p>
          <a:p>
            <a:endParaRPr lang="en-US" i="1" dirty="0"/>
          </a:p>
          <a:p>
            <a:r>
              <a:rPr lang="es-ES" i="1" dirty="0"/>
              <a:t>Guion:</a:t>
            </a:r>
          </a:p>
          <a:p>
            <a:pPr marL="0" indent="0">
              <a:buNone/>
            </a:pPr>
            <a:r>
              <a:rPr lang="es-ES" dirty="0">
                <a:solidFill>
                  <a:schemeClr val="bg1"/>
                </a:solidFill>
              </a:rPr>
              <a:t>Ahora que hemos hablado de la limpieza ambiental en el contexto de la enfermedad por el virus de Marburgo en general, me gustaría darles unos momentos para que piensen sobre cómo esto se aplica específicamente a su centro médico.</a:t>
            </a:r>
            <a:r>
              <a:rPr lang="es-ES" sz="1200" dirty="0">
                <a:solidFill>
                  <a:schemeClr val="bg1"/>
                </a:solidFill>
              </a:rPr>
              <a:t> </a:t>
            </a:r>
            <a:r>
              <a:rPr lang="es-ES" dirty="0">
                <a:solidFill>
                  <a:schemeClr val="bg1"/>
                </a:solidFill>
              </a:rPr>
              <a:t>Con base en lo que hemos hablado hoy, ¿cuáles tres cosas se podrían cambiar en su centro médico, en relación con la limpieza ambiental, que ayudarían a proteger mejor al personal de limpieza y a otras personas en ese lugar contra la enfermedad por el virus de Marburgo?</a:t>
            </a:r>
            <a:r>
              <a:rPr lang="es-ES" sz="1200" dirty="0">
                <a:solidFill>
                  <a:schemeClr val="bg1"/>
                </a:solidFill>
              </a:rPr>
              <a:t> Consideren cosas como los principios de limpieza ambiental, el EPP necesario, el uso adecuado del cloro y la capacitación del personal.</a:t>
            </a:r>
          </a:p>
          <a:p>
            <a:endParaRPr lang="en-US" dirty="0"/>
          </a:p>
          <a:p>
            <a:r>
              <a:rPr lang="es-ES" dirty="0"/>
              <a:t>Tómense un minuto para escribir o pensar en las tres cosas (¡o más!) que podrían hacer de otra forma con base en lo que aprendieron hoy.</a:t>
            </a:r>
          </a:p>
          <a:p>
            <a:endParaRPr lang="en-US" dirty="0"/>
          </a:p>
          <a:p>
            <a:r>
              <a:rPr lang="es-ES" i="1" dirty="0"/>
              <a:t>[Deles a los participantes entre 1 y 2 minutos para escribir sus ideas. Después de que los participantes terminen, puede pedir que, quienes lo deseen hacer, compartan sus respuestas, pero como esta es una pregunta personal, y a algunas personas podría darles vergüenza lo que sienten que no estaban haciendo de forma adecuada, no le exija a nadie que responda en frente del grupo].</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18</a:t>
            </a:fld>
            <a:endParaRPr lang="en-US"/>
          </a:p>
        </p:txBody>
      </p:sp>
    </p:spTree>
    <p:extLst>
      <p:ext uri="{BB962C8B-B14F-4D97-AF65-F5344CB8AC3E}">
        <p14:creationId xmlns:p14="http://schemas.microsoft.com/office/powerpoint/2010/main" val="1759015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dirty="0"/>
              <a:t>Guion:</a:t>
            </a:r>
          </a:p>
          <a:p>
            <a:r>
              <a:rPr lang="es-ES" dirty="0"/>
              <a:t>Para concluir, hay varios conceptos clave que espero que hayan aprendido en esta sesión:</a:t>
            </a:r>
          </a:p>
          <a:p>
            <a:r>
              <a:rPr lang="es-ES" dirty="0"/>
              <a:t>Primero, recuerden que la limpieza ambiental es esencial para prevenir la propagación de la enfermedad por el virus de Marburgo. Esto los protege a ustedes y a sus compañeros de trabajo y pacientes. Al protegerse ustedes, también protegen a sus amigos, sus familiares y otras personas en su comunidad.</a:t>
            </a:r>
          </a:p>
          <a:p>
            <a:endParaRPr lang="en-US" dirty="0"/>
          </a:p>
          <a:p>
            <a:pPr>
              <a:lnSpc>
                <a:spcPct val="100000"/>
              </a:lnSpc>
              <a:spcBef>
                <a:spcPts val="1800"/>
              </a:spcBef>
            </a:pPr>
            <a:r>
              <a:rPr lang="es-ES" sz="1200" dirty="0"/>
              <a:t>Recuerden que la limpieza ambiental incluye limpieza y desinfección. Siempre se debe limpiar con agua y jabón antes de desinfectar con cloro.</a:t>
            </a:r>
          </a:p>
          <a:p>
            <a:pPr>
              <a:lnSpc>
                <a:spcPct val="100000"/>
              </a:lnSpc>
              <a:spcBef>
                <a:spcPts val="1800"/>
              </a:spcBef>
            </a:pPr>
            <a:r>
              <a:rPr lang="es-ES" sz="1200" dirty="0"/>
              <a:t>Nunca se debe rociar a las personas con cloro.</a:t>
            </a:r>
          </a:p>
          <a:p>
            <a:pPr>
              <a:lnSpc>
                <a:spcPct val="100000"/>
              </a:lnSpc>
              <a:spcBef>
                <a:spcPts val="1800"/>
              </a:spcBef>
            </a:pPr>
            <a:r>
              <a:rPr lang="es-ES" sz="1200" dirty="0"/>
              <a:t>Y, por último, la capacitación del personal y los registros de limpieza pueden ayudar en la gestión de las actividades de limpieza ambiental.</a:t>
            </a:r>
          </a:p>
        </p:txBody>
      </p:sp>
      <p:sp>
        <p:nvSpPr>
          <p:cNvPr id="4" name="Slide Number Placeholder 3"/>
          <p:cNvSpPr>
            <a:spLocks noGrp="1"/>
          </p:cNvSpPr>
          <p:nvPr>
            <p:ph type="sldNum" sz="quarter" idx="5"/>
          </p:nvPr>
        </p:nvSpPr>
        <p:spPr/>
        <p:txBody>
          <a:bodyPr/>
          <a:lstStyle/>
          <a:p>
            <a:fld id="{AF8D63B1-F1C8-482F-A128-3E44990E723D}" type="slidenum">
              <a:rPr lang="en-US" smtClean="0"/>
              <a:t>19</a:t>
            </a:fld>
            <a:endParaRPr lang="en-US"/>
          </a:p>
        </p:txBody>
      </p:sp>
    </p:spTree>
    <p:extLst>
      <p:ext uri="{BB962C8B-B14F-4D97-AF65-F5344CB8AC3E}">
        <p14:creationId xmlns:p14="http://schemas.microsoft.com/office/powerpoint/2010/main" val="577070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lvl="0"/>
            <a:r>
              <a:rPr lang="es-ES" i="1"/>
              <a:t>Guion</a:t>
            </a:r>
            <a:r>
              <a:rPr lang="es-ES"/>
              <a:t>:</a:t>
            </a:r>
          </a:p>
          <a:p>
            <a:pPr lvl="0"/>
            <a:r>
              <a:rPr lang="es-ES"/>
              <a:t>Tenemos dos objetivos de aprendizaje en el día de hoy.</a:t>
            </a:r>
            <a:r>
              <a:rPr lang="es-ES" baseline="0"/>
              <a:t> Para el final de nuestro encuentro de hoy, ustedes deberían poder explicar por qué la limpieza ambiental es importante y describir al menos tres de sus principios generales.</a:t>
            </a:r>
          </a:p>
          <a:p>
            <a:pPr lvl="0"/>
            <a:endParaRPr lang="en-US" baseline="0"/>
          </a:p>
          <a:p>
            <a:pPr lvl="0"/>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3102321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i="1" dirty="0"/>
              <a:t>[Esta diapositiva viene de la sesión 13 (</a:t>
            </a:r>
            <a:r>
              <a:rPr lang="es-ES" b="1" i="1" dirty="0" err="1"/>
              <a:t>EnvCleaning_Sterilization</a:t>
            </a:r>
            <a:r>
              <a:rPr lang="es-ES" b="1" i="1" dirty="0"/>
              <a:t>) de la capacitación para supervisores].</a:t>
            </a:r>
          </a:p>
          <a:p>
            <a:r>
              <a:rPr lang="es-ES" i="1" dirty="0"/>
              <a:t>Activación</a:t>
            </a:r>
            <a:r>
              <a:rPr lang="es-ES" i="1" baseline="0" dirty="0"/>
              <a:t> de los conocimientos previos.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i="1" baseline="0" dirty="0"/>
              <a:t>Un beneficio clave de trabajar con estudiantes adultos es que probablemente ya tengan algo de conocimiento o experiencia relacionados con el tema que usted está enseñando. Activar los conocimientos previos ayuda a los estudiantes a conectar el aprendizaje nuevo con lo que ya saben y podría ayudarlos a entender información nueva de mejor forma. También lo ayuda a usted, el instructor, a identificar vacíos de conocimiento donde podría necesitar dedicar más tiempo o agregar énfasis cuando enseñe. Use esta diapositiva como una oportunidad para que los estudiantes compartan lo que ya saben.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s-ES" i="1" baseline="0" dirty="0"/>
              <a:t>Guion:</a:t>
            </a:r>
          </a:p>
          <a:p>
            <a:r>
              <a:rPr lang="es-ES" baseline="0" dirty="0"/>
              <a:t>Para comenzar hoy, tengo una pregunta con múltiples opciones para ustedes. </a:t>
            </a:r>
            <a:r>
              <a:rPr lang="es-ES" dirty="0"/>
              <a:t>¿Dónde puede vivir el virus de Marburgo?</a:t>
            </a:r>
            <a:r>
              <a:rPr lang="es-ES" baseline="0" dirty="0"/>
              <a:t> Sus opciones son superficies como las de mesas y sillas, equipo médico como termómetros y estetoscopios, y equipo de protección personal como mascarillas, botas y delantales. Más de una de estas opciones podría ser correcta. Les daré un minuto para pensar antes de darles la respuesta.</a:t>
            </a:r>
          </a:p>
          <a:p>
            <a:endParaRPr lang="en-US" baseline="0" dirty="0"/>
          </a:p>
          <a:p>
            <a:r>
              <a:rPr lang="es-ES" i="1" baseline="0" dirty="0"/>
              <a:t>[Deles a los participantes 1-2 minutos para pensar en silencio antes de revelar la respuesta en la próxima diapositiva].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3540450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i="1" dirty="0"/>
              <a:t>[Esta diapositiva viene de la sesión 13 (</a:t>
            </a:r>
            <a:r>
              <a:rPr lang="es-ES" b="1" i="1" dirty="0" err="1"/>
              <a:t>EnvCleaning_Sterilization</a:t>
            </a:r>
            <a:r>
              <a:rPr lang="es-ES" b="1" i="1" dirty="0"/>
              <a:t>) de la capacitación para supervisores].</a:t>
            </a:r>
          </a:p>
          <a:p>
            <a:r>
              <a:rPr lang="es-ES" i="1" dirty="0"/>
              <a:t>Activación</a:t>
            </a:r>
            <a:r>
              <a:rPr lang="es-ES" i="1" baseline="0" dirty="0"/>
              <a:t> de los conocimientos previos.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i="1" baseline="0" dirty="0"/>
              <a:t>Un beneficio clave de trabajar con estudiantes adultos es que probablemente ya tengan algo de conocimiento o experiencia relacionados con el tema que usted está enseñando. Activar los conocimientos previos ayuda a los estudiantes a conectar el aprendizaje nuevo con lo que ya saben y podría ayudarlos a entender información nueva de mejor forma. También lo ayuda a usted, el instructor, a identificar vacíos de conocimiento donde podría necesitar dedicar más tiempo o agregar énfasis cuando enseñe. Use esta diapositiva como una oportunidad para que los estudiantes compartan lo que ya saben.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s-ES" i="1" baseline="0" dirty="0"/>
              <a:t>Guion:</a:t>
            </a:r>
          </a:p>
          <a:p>
            <a:pPr>
              <a:lnSpc>
                <a:spcPct val="90000"/>
              </a:lnSpc>
              <a:spcBef>
                <a:spcPts val="600"/>
              </a:spcBef>
              <a:spcAft>
                <a:spcPts val="200"/>
              </a:spcAft>
            </a:pPr>
            <a:r>
              <a:rPr lang="es-ES" i="0" baseline="0" dirty="0"/>
              <a:t>Y la respuesta es: todas estas opciones. </a:t>
            </a:r>
            <a:r>
              <a:rPr lang="es-ES" dirty="0"/>
              <a:t>El virus de Marburgo puede vivir en superficies, equipo médico y equipo de protección personal. Si ustedes llegaran a tocar una de estas superficies donde esté viviendo el virus de Marburgo y luego se tocaran una membrana mucosa como las de los ojos, la nariz o la boca, podrían infectarse con el virus de Marburgo y contraer la enfermedad.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927644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baseline="0" dirty="0"/>
              <a:t>Guion:</a:t>
            </a:r>
          </a:p>
          <a:p>
            <a:r>
              <a:rPr lang="es-ES" dirty="0"/>
              <a:t>Por eso es que la limpieza y desinfección ambiental es tan importante para detener la propagación de la enfermedad por el virus de Marburgo en los centros de atención médica.</a:t>
            </a:r>
            <a:r>
              <a:rPr lang="es-ES" i="0" baseline="0" dirty="0"/>
              <a:t> Comencemos nuestra conversación con información general de lo que es la limpieza ambiental.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3953379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i="1" dirty="0">
                <a:solidFill>
                  <a:schemeClr val="accent4">
                    <a:lumMod val="50000"/>
                  </a:schemeClr>
                </a:solidFill>
                <a:latin typeface="Calibri"/>
                <a:cs typeface="Calibri"/>
              </a:rPr>
              <a:t>Guion</a:t>
            </a:r>
            <a:r>
              <a:rPr lang="es-ES" dirty="0">
                <a:solidFill>
                  <a:schemeClr val="accent4">
                    <a:lumMod val="50000"/>
                  </a:schemeClr>
                </a:solidFill>
                <a:latin typeface="Calibri"/>
                <a:cs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solidFill>
                  <a:schemeClr val="accent4">
                    <a:lumMod val="50000"/>
                  </a:schemeClr>
                </a:solidFill>
                <a:latin typeface="Calibri"/>
                <a:cs typeface="Calibri"/>
              </a:rPr>
              <a:t>Limpieza ambiental es el término general usado para referirse a la limpieza y desinfección del ambiente de cuidado del paciente.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accent4">
                  <a:lumMod val="50000"/>
                </a:schemeClr>
              </a:solidFill>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solidFill>
                  <a:schemeClr val="accent4">
                    <a:lumMod val="50000"/>
                  </a:schemeClr>
                </a:solidFill>
                <a:latin typeface="Calibri"/>
                <a:cs typeface="Calibri"/>
              </a:rPr>
              <a:t>La limpieza elimina la tierra y algunos microbios y se lleva a cabo con agua y jabón. La desinfección mata los microbios usando sustancias químicas, como una solución de cloro al 0.5 %.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2574904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dirty="0"/>
              <a:t>Guion:</a:t>
            </a:r>
          </a:p>
          <a:p>
            <a:r>
              <a:rPr lang="es-ES" dirty="0"/>
              <a:t>Entonces, ¿por qué es tan importante la limpieza ambiental? Como hemos comentado, el virus de Marburgo puede vivir en superficies como mesas, sillas y equipo médico. Si tocan superficies contaminadas o usan equipo contaminado, pueden propagar la enfermedad por el virus de Marburgo a ustedes mismos y a sus pacientes. La limpieza y desinfección adecuadas ayudan a prevenir la propagación de la enfermedad por el virus de Marburgo en los centros médicos. Esto los protege a ustedes, sus compañeros de trabajo y sus pacientes. Al mantenerse seguros, también protegen a sus amigos, familiares y otras personas con las que entren en contacto en su comunidad.</a:t>
            </a:r>
          </a:p>
        </p:txBody>
      </p:sp>
      <p:sp>
        <p:nvSpPr>
          <p:cNvPr id="4" name="Slide Number Placeholder 3"/>
          <p:cNvSpPr>
            <a:spLocks noGrp="1"/>
          </p:cNvSpPr>
          <p:nvPr>
            <p:ph type="sldNum" sz="quarter" idx="5"/>
          </p:nvPr>
        </p:nvSpPr>
        <p:spPr/>
        <p:txBody>
          <a:bodyPr/>
          <a:lstStyle/>
          <a:p>
            <a:fld id="{AF8D63B1-F1C8-482F-A128-3E44990E723D}" type="slidenum">
              <a:rPr lang="en-US" smtClean="0"/>
              <a:t>7</a:t>
            </a:fld>
            <a:endParaRPr lang="en-US"/>
          </a:p>
        </p:txBody>
      </p:sp>
    </p:spTree>
    <p:extLst>
      <p:ext uri="{BB962C8B-B14F-4D97-AF65-F5344CB8AC3E}">
        <p14:creationId xmlns:p14="http://schemas.microsoft.com/office/powerpoint/2010/main" val="1746181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i="1" noProof="0" dirty="0"/>
              <a:t>Guion</a:t>
            </a:r>
            <a:r>
              <a:rPr lang="es-ES" noProof="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noProof="0" dirty="0"/>
              <a:t>Estos son algunos principios generales de la limpieza ambiental. </a:t>
            </a:r>
            <a:r>
              <a:rPr lang="es-ES" dirty="0"/>
              <a:t>Algunos podrían parecerles conocidos porque estos principios no son solo para limpiar cuando es posible que haya virus de Marburgo.</a:t>
            </a:r>
            <a:r>
              <a:rPr lang="es-ES" noProof="0" dirty="0"/>
              <a:t> Son principios que ayudan, en general, a prevenir las infecciones de muchos tipos asociadas a la atención médica.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noProof="0" dirty="0"/>
              <a:t>Siempre limpiar antes de desinfectar. Al limpiar, se debe eliminar el material orgánico que haya en las superficies. Si no se elimina, puede disminuir la eficacia de los desinfectantes. Se debe usar agua y jabón para limpiar y cloro para desinfectar. Esto significa que deben usar agua y jabón primero para que el cloro funcione.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noProof="0" dirty="0"/>
              <a:t>La limpieza debe comenzar en el área más limpia e ir pasando hacia el área más sucia. Las áreas de aislamiento siempre deben limpiarse al final y, preferiblemente, deberían tener su propio personal de limpieza y protocolos.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dirty="0">
              <a:solidFill>
                <a:srgbClr val="000000"/>
              </a:solidFill>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a:solidFill>
                  <a:srgbClr val="000000"/>
                </a:solidFill>
                <a:latin typeface="Calibri"/>
                <a:cs typeface="Calibri"/>
              </a:rPr>
              <a:t>Siempre limpien de forma sistemática, por ejemplo, en el sentido de las agujas del reloj, para evitar saltarse áreas. </a:t>
            </a:r>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noProof="0" dirty="0"/>
              <a:t>El equipo para atender a los pacientes, como los estetoscopios o los monitores de la presión arterial, deben limpiarse y desinfectarse entre un paciente y otro.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noProof="0" dirty="0"/>
              <a:t>Cuando sea posible, destinen suministros de limpieza a las áreas de mayor riesgo, como la sala de partos o el quirófano, para que no se usen en otro lugar. </a:t>
            </a:r>
            <a:r>
              <a:rPr lang="es-ES" dirty="0"/>
              <a:t>En el caso de la enfermedad por el virus de Marburgo</a:t>
            </a:r>
            <a:r>
              <a:rPr lang="es-ES" noProof="0" dirty="0"/>
              <a:t>, </a:t>
            </a:r>
            <a:r>
              <a:rPr lang="es-ES" b="1" noProof="0" dirty="0"/>
              <a:t>siempre</a:t>
            </a:r>
            <a:r>
              <a:rPr lang="es-ES" noProof="0" dirty="0"/>
              <a:t> destinen suministros de limpieza</a:t>
            </a:r>
            <a:r>
              <a:rPr lang="es-ES" dirty="0"/>
              <a:t> a las áreas de </a:t>
            </a:r>
            <a:r>
              <a:rPr lang="es-ES" noProof="0" dirty="0"/>
              <a:t>aislamiento para casos de la enfermedad por el virus de Marburgo para que no se usen en otras áreas de cuidado del paciente.</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3427349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i="1"/>
              <a:t>Guion</a:t>
            </a:r>
            <a:r>
              <a:rPr lang="es-ES"/>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a:t>Ahora hablemos sobre los suministros y el equipo necesarios para la limpieza ambiental.</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34049465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_NCEZID">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3"/>
            <a:ext cx="12192000" cy="1186160"/>
          </a:xfrm>
          <a:prstGeom prst="rect">
            <a:avLst/>
          </a:prstGeom>
        </p:spPr>
      </p:pic>
      <p:sp>
        <p:nvSpPr>
          <p:cNvPr id="7" name="Title 1"/>
          <p:cNvSpPr>
            <a:spLocks noGrp="1"/>
          </p:cNvSpPr>
          <p:nvPr>
            <p:ph type="title"/>
          </p:nvPr>
        </p:nvSpPr>
        <p:spPr>
          <a:xfrm>
            <a:off x="609600" y="1368900"/>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1D1D1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6" name="TextBox 5"/>
          <p:cNvSpPr txBox="1"/>
          <p:nvPr/>
        </p:nvSpPr>
        <p:spPr>
          <a:xfrm>
            <a:off x="609600" y="204583"/>
            <a:ext cx="9204101" cy="830997"/>
          </a:xfrm>
          <a:prstGeom prst="rect">
            <a:avLst/>
          </a:prstGeom>
          <a:noFill/>
        </p:spPr>
        <p:txBody>
          <a:bodyPr wrap="square" rtlCol="0">
            <a:spAutoFit/>
          </a:bodyPr>
          <a:lstStyle/>
          <a:p>
            <a:r>
              <a:rPr lang="en-US" sz="2400" b="1">
                <a:solidFill>
                  <a:schemeClr val="bg2"/>
                </a:solidFill>
                <a:latin typeface="Calibri" panose="020F0502020204030204" pitchFamily="34" charset="0"/>
              </a:rPr>
              <a:t>Centers for Disease Control and Prevention</a:t>
            </a:r>
          </a:p>
          <a:p>
            <a:r>
              <a:rPr lang="en-US" sz="2400" b="0">
                <a:solidFill>
                  <a:schemeClr val="bg2"/>
                </a:solidFill>
                <a:latin typeface="Calibri" panose="020F0502020204030204" pitchFamily="34" charset="0"/>
              </a:rPr>
              <a:t>National Center for Emerging and Zoonotic Infectious Diseases</a:t>
            </a:r>
          </a:p>
        </p:txBody>
      </p:sp>
    </p:spTree>
    <p:extLst>
      <p:ext uri="{BB962C8B-B14F-4D97-AF65-F5344CB8AC3E}">
        <p14:creationId xmlns:p14="http://schemas.microsoft.com/office/powerpoint/2010/main" val="335757059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34C56-AB64-4069-AAF7-A59C8565CC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26DF37-F9B2-47D4-B086-4A61756453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DD1542-AD66-4867-8E3A-D781E35A3A8A}"/>
              </a:ext>
            </a:extLst>
          </p:cNvPr>
          <p:cNvSpPr>
            <a:spLocks noGrp="1"/>
          </p:cNvSpPr>
          <p:nvPr>
            <p:ph type="dt" sz="half" idx="10"/>
          </p:nvPr>
        </p:nvSpPr>
        <p:spPr/>
        <p:txBody>
          <a:bodyPr/>
          <a:lstStyle/>
          <a:p>
            <a:fld id="{01E6BB04-3919-41C9-975D-BBB921C30444}" type="datetimeFigureOut">
              <a:rPr lang="en-US" smtClean="0"/>
              <a:t>11/22/2023</a:t>
            </a:fld>
            <a:endParaRPr lang="en-US"/>
          </a:p>
        </p:txBody>
      </p:sp>
      <p:sp>
        <p:nvSpPr>
          <p:cNvPr id="5" name="Footer Placeholder 4">
            <a:extLst>
              <a:ext uri="{FF2B5EF4-FFF2-40B4-BE49-F238E27FC236}">
                <a16:creationId xmlns:a16="http://schemas.microsoft.com/office/drawing/2014/main" id="{D9C432EC-2E9D-42E2-945E-F83517695B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105C2A-F9BB-4C71-9B3F-E87CFE9B2408}"/>
              </a:ext>
            </a:extLst>
          </p:cNvPr>
          <p:cNvSpPr>
            <a:spLocks noGrp="1"/>
          </p:cNvSpPr>
          <p:nvPr>
            <p:ph type="sldNum" sz="quarter" idx="12"/>
          </p:nvPr>
        </p:nvSpPr>
        <p:spPr/>
        <p:txBody>
          <a:bodyPr/>
          <a:lstStyle/>
          <a:p>
            <a:fld id="{60D8421D-84D0-463A-BCCA-9878D2D4F7A0}" type="slidenum">
              <a:rPr lang="en-US" smtClean="0"/>
              <a:t>‹#›</a:t>
            </a:fld>
            <a:endParaRPr lang="en-US"/>
          </a:p>
        </p:txBody>
      </p:sp>
    </p:spTree>
    <p:extLst>
      <p:ext uri="{BB962C8B-B14F-4D97-AF65-F5344CB8AC3E}">
        <p14:creationId xmlns:p14="http://schemas.microsoft.com/office/powerpoint/2010/main" val="2542667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color_background">
    <p:bg>
      <p:bgPr>
        <a:solidFill>
          <a:srgbClr val="0E66A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8"/>
            <a:ext cx="11059884" cy="1162051"/>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9"/>
            <a:ext cx="10363200"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233379207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414117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Section Header">
    <p:bg>
      <p:bgPr>
        <a:solidFill>
          <a:srgbClr val="016A70"/>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p:ph sz="quarter" idx="10"/>
          </p:nvPr>
        </p:nvSpPr>
        <p:spPr>
          <a:xfrm>
            <a:off x="576264" y="4097049"/>
            <a:ext cx="11006137" cy="765239"/>
          </a:xfrm>
        </p:spPr>
        <p:txBody>
          <a:bodyPr>
            <a:normAutofit/>
          </a:bodyPr>
          <a:lstStyle>
            <a:lvl1pPr>
              <a:spcAft>
                <a:spcPts val="1200"/>
              </a:spcAft>
              <a:buNone/>
              <a:defRPr sz="4800" b="1">
                <a:solidFill>
                  <a:schemeClr val="bg2"/>
                </a:solidFill>
              </a:defRPr>
            </a:lvl1pPr>
            <a:lvl2pPr marL="290506" indent="-290506">
              <a:spcBef>
                <a:spcPts val="600"/>
              </a:spcBef>
              <a:spcAft>
                <a:spcPts val="600"/>
              </a:spcAft>
              <a:buClr>
                <a:srgbClr val="007D57"/>
              </a:buClr>
              <a:buFont typeface="Wingdings" panose="05000000000000000000" pitchFamily="2" charset="2"/>
              <a:buChar char="§"/>
              <a:defRPr sz="2800"/>
            </a:lvl2pPr>
            <a:lvl3pPr marL="623872" indent="-333366">
              <a:spcBef>
                <a:spcPts val="600"/>
              </a:spcBef>
              <a:spcAft>
                <a:spcPts val="600"/>
              </a:spcAft>
              <a:defRPr sz="2400"/>
            </a:lvl3pPr>
            <a:lvl4pPr marL="914377" indent="-231769">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5161213"/>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pic>
        <p:nvPicPr>
          <p:cNvPr id="11" name="Picture 10">
            <a:extLst>
              <a:ext uri="{FF2B5EF4-FFF2-40B4-BE49-F238E27FC236}">
                <a16:creationId xmlns:a16="http://schemas.microsoft.com/office/drawing/2014/main" id="{063C47A1-B55E-47DB-A284-30628C81CA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3331817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8_Data Slide (for content heavy tables and charts)">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24284"/>
            <a:ext cx="10972800" cy="4176467"/>
          </a:xfrm>
        </p:spPr>
        <p:txBody>
          <a:bodyPr/>
          <a:lstStyle>
            <a:lvl1pPr marL="457189" indent="-457189">
              <a:lnSpc>
                <a:spcPts val="2933"/>
              </a:lnSpc>
              <a:buClr>
                <a:srgbClr val="E25423"/>
              </a:buClr>
              <a:buFont typeface="Arial" panose="020B0604020202020204" pitchFamily="34" charset="0"/>
              <a:buChar char="•"/>
              <a:defRPr sz="2667" b="0">
                <a:solidFill>
                  <a:srgbClr val="1D1D1D"/>
                </a:solidFill>
              </a:defRPr>
            </a:lvl1pPr>
            <a:lvl2pPr>
              <a:lnSpc>
                <a:spcPts val="2667"/>
              </a:lnSpc>
              <a:buClr>
                <a:srgbClr val="E25423"/>
              </a:buClr>
              <a:defRPr sz="2667">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Tree>
    <p:extLst>
      <p:ext uri="{BB962C8B-B14F-4D97-AF65-F5344CB8AC3E}">
        <p14:creationId xmlns:p14="http://schemas.microsoft.com/office/powerpoint/2010/main" val="241429754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9_Data Slide (for content heavy tables and charts)">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
        <p:nvSpPr>
          <p:cNvPr id="6" name="Content Placeholder 18">
            <a:extLst>
              <a:ext uri="{FF2B5EF4-FFF2-40B4-BE49-F238E27FC236}">
                <a16:creationId xmlns:a16="http://schemas.microsoft.com/office/drawing/2014/main" id="{2B740530-9FB4-416D-81D1-709E1379603A}"/>
              </a:ext>
            </a:extLst>
          </p:cNvPr>
          <p:cNvSpPr>
            <a:spLocks noGrp="1"/>
          </p:cNvSpPr>
          <p:nvPr>
            <p:ph sz="quarter" idx="11"/>
          </p:nvPr>
        </p:nvSpPr>
        <p:spPr>
          <a:xfrm>
            <a:off x="609600" y="1824284"/>
            <a:ext cx="10972800" cy="4176467"/>
          </a:xfrm>
        </p:spPr>
        <p:txBody>
          <a:bodyPr/>
          <a:lstStyle>
            <a:lvl1pPr marL="376757" indent="-376757">
              <a:spcAft>
                <a:spcPts val="800"/>
              </a:spcAft>
              <a:buFont typeface="Arial" panose="020B0604020202020204" pitchFamily="34" charset="0"/>
              <a:buChar char="•"/>
              <a:defRPr sz="2667" b="0">
                <a:solidFill>
                  <a:srgbClr val="000000"/>
                </a:solidFill>
              </a:defRPr>
            </a:lvl1pPr>
            <a:lvl2pPr marL="764098" indent="-309026">
              <a:spcBef>
                <a:spcPts val="0"/>
              </a:spcBef>
              <a:spcAft>
                <a:spcPts val="800"/>
              </a:spcAft>
              <a:buClr>
                <a:srgbClr val="E25423"/>
              </a:buClr>
              <a:buFont typeface="Arial" panose="020B0604020202020204" pitchFamily="34" charset="0"/>
              <a:buChar char="‒"/>
              <a:defRPr sz="2667"/>
            </a:lvl2pPr>
            <a:lvl3pPr marL="831830" indent="-444489">
              <a:spcBef>
                <a:spcPts val="800"/>
              </a:spcBef>
              <a:spcAft>
                <a:spcPts val="800"/>
              </a:spcAft>
              <a:buClr>
                <a:srgbClr val="692145"/>
              </a:buClr>
              <a:defRPr sz="3200"/>
            </a:lvl3pPr>
            <a:lvl4pPr marL="1219170" indent="-309026">
              <a:spcBef>
                <a:spcPts val="0"/>
              </a:spcBef>
              <a:spcAft>
                <a:spcPts val="0"/>
              </a:spcAft>
              <a:buClr>
                <a:schemeClr val="bg2">
                  <a:lumMod val="50000"/>
                </a:schemeClr>
              </a:buClr>
              <a:buFont typeface="Arial" panose="020B0604020202020204" pitchFamily="34" charset="0"/>
              <a:buChar char="•"/>
              <a:defRPr/>
            </a:lvl4pPr>
            <a:lvl5pPr marL="1674242" indent="-300559">
              <a:spcBef>
                <a:spcPts val="0"/>
              </a:spcBef>
              <a:buClr>
                <a:schemeClr val="bg2">
                  <a:lumMod val="50000"/>
                </a:schemeClr>
              </a:buClr>
              <a:buFont typeface="Arial" panose="020B0604020202020204" pitchFamily="34" charset="0"/>
              <a:buChar char="–"/>
              <a:defRPr/>
            </a:lvl5pPr>
            <a:lvl6pPr marL="2137780" indent="-309026">
              <a:buClr>
                <a:schemeClr val="bg2">
                  <a:lumMod val="50000"/>
                </a:schemeClr>
              </a:buClr>
              <a:buFont typeface="Arial" panose="020B0604020202020204" pitchFamily="34" charset="0"/>
              <a:buChar char="»"/>
              <a:defRPr>
                <a:solidFill>
                  <a:srgbClr val="000000"/>
                </a:solidFill>
                <a:latin typeface="Calibri" panose="020F0502020204030204" pitchFamily="34" charset="0"/>
                <a:cs typeface="Calibri" panose="020F0502020204030204"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246463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8"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697725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5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8">
            <a:extLst>
              <a:ext uri="{FF2B5EF4-FFF2-40B4-BE49-F238E27FC236}">
                <a16:creationId xmlns:a16="http://schemas.microsoft.com/office/drawing/2014/main" id="{C7C7B02A-16A0-4F02-8665-3ADC835153D8}"/>
              </a:ext>
            </a:extLst>
          </p:cNvPr>
          <p:cNvSpPr>
            <a:spLocks noGrp="1"/>
          </p:cNvSpPr>
          <p:nvPr>
            <p:ph sz="quarter" idx="10" hasCustomPrompt="1"/>
          </p:nvPr>
        </p:nvSpPr>
        <p:spPr>
          <a:xfrm>
            <a:off x="6096000" y="1811867"/>
            <a:ext cx="5486400" cy="4421717"/>
          </a:xfrm>
        </p:spPr>
        <p:txBody>
          <a:bodyPr/>
          <a:lstStyle>
            <a:lvl1pPr>
              <a:spcAft>
                <a:spcPts val="1600"/>
              </a:spcAft>
              <a:buNone/>
              <a:defRPr sz="2667" b="1">
                <a:solidFill>
                  <a:srgbClr val="000000"/>
                </a:solidFill>
              </a:defRPr>
            </a:lvl1pPr>
            <a:lvl2pPr marL="387341" indent="-387341">
              <a:spcBef>
                <a:spcPts val="800"/>
              </a:spcBef>
              <a:spcAft>
                <a:spcPts val="800"/>
              </a:spcAft>
              <a:buClr>
                <a:srgbClr val="9B4E9E"/>
              </a:buClr>
              <a:buFont typeface="Wingdings" panose="05000000000000000000" pitchFamily="2" charset="2"/>
              <a:buChar char="§"/>
              <a:defRPr sz="3733"/>
            </a:lvl2pPr>
            <a:lvl3pPr marL="831830" indent="-444489">
              <a:spcBef>
                <a:spcPts val="800"/>
              </a:spcBef>
              <a:spcAft>
                <a:spcPts val="800"/>
              </a:spcAft>
              <a:buClr>
                <a:srgbClr val="692145"/>
              </a:buClr>
              <a:defRPr sz="3200"/>
            </a:lvl3pPr>
            <a:lvl4pPr marL="1219170" indent="-309026">
              <a:spcBef>
                <a:spcPts val="800"/>
              </a:spcBef>
              <a:spcAft>
                <a:spcPts val="800"/>
              </a:spcAft>
              <a:defRPr/>
            </a:lvl4pPr>
          </a:lstStyle>
          <a:p>
            <a:pPr lvl="0"/>
            <a:r>
              <a:rPr lang="en-US"/>
              <a:t>Object</a:t>
            </a:r>
          </a:p>
        </p:txBody>
      </p:sp>
    </p:spTree>
    <p:extLst>
      <p:ext uri="{BB962C8B-B14F-4D97-AF65-F5344CB8AC3E}">
        <p14:creationId xmlns:p14="http://schemas.microsoft.com/office/powerpoint/2010/main" val="91854616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LOSING_OD">
    <p:spTree>
      <p:nvGrpSpPr>
        <p:cNvPr id="1" name=""/>
        <p:cNvGrpSpPr/>
        <p:nvPr/>
      </p:nvGrpSpPr>
      <p:grpSpPr>
        <a:xfrm>
          <a:off x="0" y="0"/>
          <a:ext cx="0" cy="0"/>
          <a:chOff x="0" y="0"/>
          <a:chExt cx="0" cy="0"/>
        </a:xfrm>
      </p:grpSpPr>
      <p:sp>
        <p:nvSpPr>
          <p:cNvPr id="3" name="TextBox 2"/>
          <p:cNvSpPr txBox="1"/>
          <p:nvPr/>
        </p:nvSpPr>
        <p:spPr>
          <a:xfrm>
            <a:off x="230585" y="3845313"/>
            <a:ext cx="8852455" cy="1661417"/>
          </a:xfrm>
          <a:prstGeom prst="rect">
            <a:avLst/>
          </a:prstGeom>
          <a:noFill/>
        </p:spPr>
        <p:txBody>
          <a:bodyPr wrap="square" rtlCol="0">
            <a:spAutoFit/>
          </a:bodyPr>
          <a:lstStyle/>
          <a:p>
            <a:pPr marL="0" marR="0">
              <a:lnSpc>
                <a:spcPct val="107000"/>
              </a:lnSpc>
              <a:spcBef>
                <a:spcPts val="0"/>
              </a:spcBef>
              <a:spcAft>
                <a:spcPts val="0"/>
              </a:spcAft>
            </a:pPr>
            <a:r>
              <a:rPr lang="es-ES" sz="1600" dirty="0">
                <a:effectLst/>
                <a:latin typeface="Calibri" panose="020F0502020204030204" pitchFamily="34" charset="0"/>
                <a:ea typeface="Calibri" panose="020F0502020204030204" pitchFamily="34" charset="0"/>
                <a:cs typeface="Times New Roman" panose="02020603050405020304" pitchFamily="18" charset="0"/>
              </a:rPr>
              <a:t>Para obtener más información, comuníquese con los CDC: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600" dirty="0">
                <a:effectLst/>
                <a:latin typeface="Calibri" panose="020F0502020204030204" pitchFamily="34" charset="0"/>
                <a:ea typeface="Calibri" panose="020F0502020204030204" pitchFamily="34" charset="0"/>
                <a:cs typeface="Times New Roman" panose="02020603050405020304" pitchFamily="18" charset="0"/>
              </a:rPr>
              <a:t>1-800-CDC-INFO (232-4636)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600" dirty="0">
                <a:effectLst/>
                <a:latin typeface="Calibri" panose="020F0502020204030204" pitchFamily="34" charset="0"/>
                <a:ea typeface="Calibri" panose="020F0502020204030204" pitchFamily="34" charset="0"/>
                <a:cs typeface="Times New Roman" panose="02020603050405020304" pitchFamily="18" charset="0"/>
              </a:rPr>
              <a:t>Línea TTY: 1-888-232-6348    www.cdc.gov/spanish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br>
              <a:rPr lang="es-ES" sz="1600" dirty="0">
                <a:effectLst/>
                <a:latin typeface="Calibri" panose="020F0502020204030204" pitchFamily="34" charset="0"/>
                <a:ea typeface="Calibri" panose="020F0502020204030204" pitchFamily="34" charset="0"/>
                <a:cs typeface="Times New Roman" panose="02020603050405020304" pitchFamily="18" charset="0"/>
              </a:rPr>
            </a:br>
            <a:r>
              <a:rPr lang="es-ES" sz="1600" dirty="0">
                <a:effectLst/>
                <a:latin typeface="Calibri" panose="020F0502020204030204" pitchFamily="34" charset="0"/>
                <a:ea typeface="Calibri" panose="020F0502020204030204" pitchFamily="34" charset="0"/>
                <a:cs typeface="Times New Roman" panose="02020603050405020304" pitchFamily="18" charset="0"/>
              </a:rPr>
              <a:t>Los hallazgos y las conclusiones que aparecen en este informe pertenecen a los autores y no reflejan necesariamente la postura oficial de los Centros para el Control y la Prevención de Enfermedades.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descr="Logos of the U.S. Department of Health and Human Services and the Centers for Disease control and Prevention" title="logo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74176"/>
            <a:ext cx="12192000" cy="1183824"/>
          </a:xfrm>
          <a:prstGeom prst="rect">
            <a:avLst/>
          </a:prstGeom>
        </p:spPr>
      </p:pic>
    </p:spTree>
    <p:extLst>
      <p:ext uri="{BB962C8B-B14F-4D97-AF65-F5344CB8AC3E}">
        <p14:creationId xmlns:p14="http://schemas.microsoft.com/office/powerpoint/2010/main" val="200118524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30437-A0B2-4E23-A3A5-5F0A7421E3A9}"/>
              </a:ext>
            </a:extLst>
          </p:cNvPr>
          <p:cNvSpPr>
            <a:spLocks noGrp="1"/>
          </p:cNvSpPr>
          <p:nvPr>
            <p:ph type="title"/>
          </p:nvPr>
        </p:nvSpPr>
        <p:spPr>
          <a:xfrm>
            <a:off x="481263" y="365127"/>
            <a:ext cx="10258927"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1441BC84-AB05-47A7-BBF0-F4B453115707}"/>
              </a:ext>
            </a:extLst>
          </p:cNvPr>
          <p:cNvSpPr>
            <a:spLocks noGrp="1"/>
          </p:cNvSpPr>
          <p:nvPr>
            <p:ph type="dt" idx="10"/>
          </p:nvPr>
        </p:nvSpPr>
        <p:spPr>
          <a:xfrm>
            <a:off x="176464" y="6347999"/>
            <a:ext cx="2743200" cy="365125"/>
          </a:xfrm>
        </p:spPr>
        <p:txBody>
          <a:bodyPr/>
          <a:lstStyle/>
          <a:p>
            <a:r>
              <a:rPr lang="en-US"/>
              <a:t>Version: November 2022</a:t>
            </a:r>
          </a:p>
        </p:txBody>
      </p:sp>
      <p:sp>
        <p:nvSpPr>
          <p:cNvPr id="5" name="Slide Number Placeholder 4">
            <a:extLst>
              <a:ext uri="{FF2B5EF4-FFF2-40B4-BE49-F238E27FC236}">
                <a16:creationId xmlns:a16="http://schemas.microsoft.com/office/drawing/2014/main" id="{4BEB0D59-3E67-4A22-B197-7268A52C792D}"/>
              </a:ext>
            </a:extLst>
          </p:cNvPr>
          <p:cNvSpPr>
            <a:spLocks noGrp="1"/>
          </p:cNvSpPr>
          <p:nvPr>
            <p:ph type="sldNum" idx="12"/>
          </p:nvPr>
        </p:nvSpPr>
        <p:spPr>
          <a:xfrm>
            <a:off x="9188115" y="6347999"/>
            <a:ext cx="2743200"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6" name="Google Shape;57;p27">
            <a:extLst>
              <a:ext uri="{FF2B5EF4-FFF2-40B4-BE49-F238E27FC236}">
                <a16:creationId xmlns:a16="http://schemas.microsoft.com/office/drawing/2014/main" id="{72E8AD0A-9B85-474B-BE96-57B07EA7E753}"/>
              </a:ext>
            </a:extLst>
          </p:cNvPr>
          <p:cNvSpPr txBox="1">
            <a:spLocks noGrp="1"/>
          </p:cNvSpPr>
          <p:nvPr>
            <p:ph type="body" idx="1"/>
          </p:nvPr>
        </p:nvSpPr>
        <p:spPr>
          <a:xfrm>
            <a:off x="481264" y="1825625"/>
            <a:ext cx="11069052"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13"/>
              </a:spcBef>
              <a:spcAft>
                <a:spcPts val="0"/>
              </a:spcAft>
              <a:buClr>
                <a:schemeClr val="dk1"/>
              </a:buClr>
              <a:buSzPts val="1800"/>
              <a:buChar char="•"/>
              <a:defRPr/>
            </a:lvl1pPr>
            <a:lvl2pPr marL="914400" lvl="1" indent="-342900" algn="l">
              <a:lnSpc>
                <a:spcPct val="90000"/>
              </a:lnSpc>
              <a:spcBef>
                <a:spcPts val="406"/>
              </a:spcBef>
              <a:spcAft>
                <a:spcPts val="0"/>
              </a:spcAft>
              <a:buClr>
                <a:schemeClr val="dk1"/>
              </a:buClr>
              <a:buSzPts val="1800"/>
              <a:buChar char="•"/>
              <a:defRPr/>
            </a:lvl2pPr>
            <a:lvl3pPr marL="1371600" lvl="2" indent="-342900" algn="l">
              <a:lnSpc>
                <a:spcPct val="90000"/>
              </a:lnSpc>
              <a:spcBef>
                <a:spcPts val="406"/>
              </a:spcBef>
              <a:spcAft>
                <a:spcPts val="0"/>
              </a:spcAft>
              <a:buClr>
                <a:schemeClr val="dk1"/>
              </a:buClr>
              <a:buSzPts val="1800"/>
              <a:buChar char="•"/>
              <a:defRPr/>
            </a:lvl3pPr>
            <a:lvl4pPr marL="1828800" lvl="3" indent="-342900" algn="l">
              <a:lnSpc>
                <a:spcPct val="90000"/>
              </a:lnSpc>
              <a:spcBef>
                <a:spcPts val="406"/>
              </a:spcBef>
              <a:spcAft>
                <a:spcPts val="0"/>
              </a:spcAft>
              <a:buClr>
                <a:schemeClr val="dk1"/>
              </a:buClr>
              <a:buSzPts val="1800"/>
              <a:buChar char="•"/>
              <a:defRPr/>
            </a:lvl4pPr>
            <a:lvl5pPr marL="2286000" lvl="4" indent="-342900" algn="l">
              <a:lnSpc>
                <a:spcPct val="90000"/>
              </a:lnSpc>
              <a:spcBef>
                <a:spcPts val="406"/>
              </a:spcBef>
              <a:spcAft>
                <a:spcPts val="0"/>
              </a:spcAft>
              <a:buClr>
                <a:schemeClr val="dk1"/>
              </a:buClr>
              <a:buSzPts val="1800"/>
              <a:buChar char="•"/>
              <a:defRPr/>
            </a:lvl5pPr>
            <a:lvl6pPr marL="2743200" lvl="5" indent="-342900" algn="l">
              <a:lnSpc>
                <a:spcPct val="90000"/>
              </a:lnSpc>
              <a:spcBef>
                <a:spcPts val="406"/>
              </a:spcBef>
              <a:spcAft>
                <a:spcPts val="0"/>
              </a:spcAft>
              <a:buClr>
                <a:schemeClr val="dk1"/>
              </a:buClr>
              <a:buSzPts val="1800"/>
              <a:buChar char="•"/>
              <a:defRPr/>
            </a:lvl6pPr>
            <a:lvl7pPr marL="3200400" lvl="6" indent="-342900" algn="l">
              <a:lnSpc>
                <a:spcPct val="90000"/>
              </a:lnSpc>
              <a:spcBef>
                <a:spcPts val="406"/>
              </a:spcBef>
              <a:spcAft>
                <a:spcPts val="0"/>
              </a:spcAft>
              <a:buClr>
                <a:schemeClr val="dk1"/>
              </a:buClr>
              <a:buSzPts val="1800"/>
              <a:buChar char="•"/>
              <a:defRPr/>
            </a:lvl7pPr>
            <a:lvl8pPr marL="3657600" lvl="7" indent="-342900" algn="l">
              <a:lnSpc>
                <a:spcPct val="90000"/>
              </a:lnSpc>
              <a:spcBef>
                <a:spcPts val="406"/>
              </a:spcBef>
              <a:spcAft>
                <a:spcPts val="0"/>
              </a:spcAft>
              <a:buClr>
                <a:schemeClr val="dk1"/>
              </a:buClr>
              <a:buSzPts val="1800"/>
              <a:buChar char="•"/>
              <a:defRPr/>
            </a:lvl8pPr>
            <a:lvl9pPr marL="4114800" lvl="8" indent="-342900" algn="l">
              <a:lnSpc>
                <a:spcPct val="90000"/>
              </a:lnSpc>
              <a:spcBef>
                <a:spcPts val="406"/>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42138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63355195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3" r:id="rId9"/>
    <p:sldLayoutId id="2147483674" r:id="rId10"/>
    <p:sldLayoutId id="2147483660" r:id="rId11"/>
  </p:sldLayoutIdLst>
  <p:transition>
    <p:fade/>
  </p:transition>
  <p:txStyles>
    <p:title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1" fontAlgn="base" hangingPunct="1">
        <a:spcBef>
          <a:spcPct val="20000"/>
        </a:spcBef>
        <a:spcAft>
          <a:spcPct val="0"/>
        </a:spcAft>
        <a:buClr>
          <a:srgbClr val="E25423"/>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75" indent="-380990" algn="l" rtl="0" eaLnBrk="1" fontAlgn="base" hangingPunct="1">
        <a:spcBef>
          <a:spcPct val="20000"/>
        </a:spcBef>
        <a:spcAft>
          <a:spcPct val="0"/>
        </a:spcAft>
        <a:buClr>
          <a:srgbClr val="E25423"/>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62" indent="-304792" algn="l" rtl="0" eaLnBrk="1" fontAlgn="base" hangingPunct="1">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547"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131"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0.emf"/><Relationship Id="rId5" Type="http://schemas.openxmlformats.org/officeDocument/2006/relationships/image" Target="../media/image9.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3.sv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6.svg"/></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9A8512F-8536-48C0-66FF-1F1EA420FFF4}"/>
              </a:ext>
            </a:extLst>
          </p:cNvPr>
          <p:cNvSpPr>
            <a:spLocks noGrp="1"/>
          </p:cNvSpPr>
          <p:nvPr>
            <p:ph type="title"/>
          </p:nvPr>
        </p:nvSpPr>
        <p:spPr>
          <a:xfrm>
            <a:off x="972767" y="2628666"/>
            <a:ext cx="9722448" cy="2266931"/>
          </a:xfrm>
        </p:spPr>
        <p:txBody>
          <a:bodyPr vert="horz" lIns="91440" tIns="45720" rIns="91440" bIns="45720" rtlCol="0" anchor="b" anchorCtr="0">
            <a:normAutofit fontScale="90000"/>
          </a:bodyPr>
          <a:lstStyle/>
          <a:p>
            <a:pPr>
              <a:lnSpc>
                <a:spcPct val="100000"/>
              </a:lnSpc>
            </a:pPr>
            <a:r>
              <a:rPr lang="es-ES" sz="4400" dirty="0">
                <a:solidFill>
                  <a:schemeClr val="accent5">
                    <a:lumMod val="75000"/>
                  </a:schemeClr>
                </a:solidFill>
                <a:latin typeface="Calibri"/>
                <a:cs typeface="Calibri"/>
              </a:rPr>
              <a:t>Prevención y control de infecciones: enfermedad por el virus de Marburgo (EVM) </a:t>
            </a:r>
            <a:br>
              <a:rPr lang="es-ES" sz="4800" dirty="0">
                <a:solidFill>
                  <a:schemeClr val="accent5">
                    <a:lumMod val="75000"/>
                  </a:schemeClr>
                </a:solidFill>
                <a:latin typeface="Calibri"/>
                <a:cs typeface="Calibri"/>
              </a:rPr>
            </a:br>
            <a:r>
              <a:rPr lang="es-ES" sz="4000" b="0" dirty="0">
                <a:solidFill>
                  <a:schemeClr val="accent5">
                    <a:lumMod val="75000"/>
                  </a:schemeClr>
                </a:solidFill>
                <a:latin typeface="Calibri Light"/>
                <a:cs typeface="Calibri Light"/>
              </a:rPr>
              <a:t>Limpieza y desinfección ambiental. Información para el personal administrativo de centros médicos</a:t>
            </a:r>
          </a:p>
        </p:txBody>
      </p:sp>
      <p:cxnSp>
        <p:nvCxnSpPr>
          <p:cNvPr id="6" name="Straight Connector 5">
            <a:extLst>
              <a:ext uri="{FF2B5EF4-FFF2-40B4-BE49-F238E27FC236}">
                <a16:creationId xmlns:a16="http://schemas.microsoft.com/office/drawing/2014/main" id="{54CA0593-D683-1E3B-07FB-F0087C44576B}"/>
              </a:ext>
              <a:ext uri="{C183D7F6-B498-43B3-948B-1728B52AA6E4}">
                <adec:decorative xmlns:adec="http://schemas.microsoft.com/office/drawing/2017/decorative" val="1"/>
              </a:ext>
            </a:extLst>
          </p:cNvPr>
          <p:cNvCxnSpPr>
            <a:cxnSpLocks/>
          </p:cNvCxnSpPr>
          <p:nvPr/>
        </p:nvCxnSpPr>
        <p:spPr>
          <a:xfrm flipV="1">
            <a:off x="972766" y="5099720"/>
            <a:ext cx="8913937" cy="2490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1559F07-024F-28F4-E57A-819EE7B27A43}"/>
              </a:ext>
            </a:extLst>
          </p:cNvPr>
          <p:cNvSpPr txBox="1"/>
          <p:nvPr/>
        </p:nvSpPr>
        <p:spPr>
          <a:xfrm>
            <a:off x="972765" y="5171441"/>
            <a:ext cx="945528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b="1" dirty="0">
                <a:solidFill>
                  <a:srgbClr val="0039A6"/>
                </a:solidFill>
                <a:latin typeface="Calibri"/>
                <a:cs typeface="Calibri"/>
              </a:rPr>
              <a:t>Entornos de atención médica con recursos entre limitados e intermedios</a:t>
            </a:r>
          </a:p>
        </p:txBody>
      </p:sp>
      <p:sp>
        <p:nvSpPr>
          <p:cNvPr id="8" name="TextBox 7">
            <a:extLst>
              <a:ext uri="{FF2B5EF4-FFF2-40B4-BE49-F238E27FC236}">
                <a16:creationId xmlns:a16="http://schemas.microsoft.com/office/drawing/2014/main" id="{E5FCE88F-2B0B-E724-1722-EE4DF894C15F}"/>
              </a:ext>
            </a:extLst>
          </p:cNvPr>
          <p:cNvSpPr txBox="1"/>
          <p:nvPr/>
        </p:nvSpPr>
        <p:spPr>
          <a:xfrm>
            <a:off x="8871626" y="6231465"/>
            <a:ext cx="30765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b="1" dirty="0">
                <a:solidFill>
                  <a:schemeClr val="accent5">
                    <a:lumMod val="75000"/>
                  </a:schemeClr>
                </a:solidFill>
                <a:latin typeface="Calibri"/>
                <a:cs typeface="Calibri"/>
              </a:rPr>
              <a:t>Actualizado: marzo del 2023</a:t>
            </a:r>
          </a:p>
        </p:txBody>
      </p:sp>
    </p:spTree>
    <p:extLst>
      <p:ext uri="{BB962C8B-B14F-4D97-AF65-F5344CB8AC3E}">
        <p14:creationId xmlns:p14="http://schemas.microsoft.com/office/powerpoint/2010/main" val="371189280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417BC-821E-4DC5-86C9-1C2F4CE5C29F}"/>
              </a:ext>
            </a:extLst>
          </p:cNvPr>
          <p:cNvSpPr>
            <a:spLocks noGrp="1"/>
          </p:cNvSpPr>
          <p:nvPr>
            <p:ph type="title"/>
          </p:nvPr>
        </p:nvSpPr>
        <p:spPr/>
        <p:txBody>
          <a:bodyPr/>
          <a:lstStyle/>
          <a:p>
            <a:r>
              <a:rPr lang="es-ES" sz="4000" dirty="0">
                <a:solidFill>
                  <a:schemeClr val="accent5">
                    <a:lumMod val="75000"/>
                  </a:schemeClr>
                </a:solidFill>
                <a:latin typeface="Calibri Light"/>
                <a:cs typeface="Calibri Light"/>
              </a:rPr>
              <a:t>EPP para hacer limpieza ambiental en el contexto de la EVM</a:t>
            </a:r>
          </a:p>
        </p:txBody>
      </p:sp>
      <p:pic>
        <p:nvPicPr>
          <p:cNvPr id="5" name="Picture 4" descr="Imagen de una persona usando EPP completo para la limpieza ambiental en el contexto de la enfermedad por el virus de Marburgo; incluye una cobertura para la cabeza, gafas protectoras, mascarilla, bata, delantal, guantes de goma y botas de goma.">
            <a:extLst>
              <a:ext uri="{FF2B5EF4-FFF2-40B4-BE49-F238E27FC236}">
                <a16:creationId xmlns:a16="http://schemas.microsoft.com/office/drawing/2014/main" id="{FAB45A3C-6835-4013-9489-0BC8C496E01B}"/>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4009" t="3864" r="21070" b="2885"/>
          <a:stretch/>
        </p:blipFill>
        <p:spPr bwMode="auto">
          <a:xfrm>
            <a:off x="2190536" y="1622042"/>
            <a:ext cx="1961805" cy="4301835"/>
          </a:xfrm>
          <a:prstGeom prst="rect">
            <a:avLst/>
          </a:prstGeom>
          <a:noFill/>
          <a:ln w="25400">
            <a:noFill/>
          </a:ln>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9BCFAE9A-4C06-483D-9935-DD2C91BB44D8}"/>
              </a:ext>
            </a:extLst>
          </p:cNvPr>
          <p:cNvSpPr>
            <a:spLocks noGrp="1"/>
          </p:cNvSpPr>
          <p:nvPr>
            <p:ph type="body" sz="quarter" idx="10"/>
          </p:nvPr>
        </p:nvSpPr>
        <p:spPr>
          <a:xfrm>
            <a:off x="4483661" y="1541610"/>
            <a:ext cx="7112000" cy="4378709"/>
          </a:xfrm>
        </p:spPr>
        <p:txBody>
          <a:bodyPr/>
          <a:lstStyle/>
          <a:p>
            <a:r>
              <a:rPr lang="es-ES" sz="2000" dirty="0">
                <a:solidFill>
                  <a:srgbClr val="000000"/>
                </a:solidFill>
              </a:rPr>
              <a:t>Guantes interiores (para ayudar a quitarse el EPP)</a:t>
            </a:r>
          </a:p>
          <a:p>
            <a:r>
              <a:rPr lang="es-ES" sz="2000" dirty="0">
                <a:solidFill>
                  <a:srgbClr val="000000"/>
                </a:solidFill>
              </a:rPr>
              <a:t>Guantes exteriores (guantes gruesos de goma, ya que se usan productos químicos al limpiar y desinfectar)</a:t>
            </a:r>
          </a:p>
          <a:p>
            <a:r>
              <a:rPr lang="es-ES" sz="2000" dirty="0">
                <a:solidFill>
                  <a:srgbClr val="000000"/>
                </a:solidFill>
              </a:rPr>
              <a:t>Bata / overol</a:t>
            </a:r>
          </a:p>
          <a:p>
            <a:r>
              <a:rPr lang="es-ES" sz="2000" dirty="0">
                <a:solidFill>
                  <a:srgbClr val="000000"/>
                </a:solidFill>
              </a:rPr>
              <a:t>Delantal</a:t>
            </a:r>
          </a:p>
          <a:p>
            <a:r>
              <a:rPr lang="es-ES" sz="2000" dirty="0">
                <a:solidFill>
                  <a:srgbClr val="000000"/>
                </a:solidFill>
              </a:rPr>
              <a:t>Protección para las membranas mucosas (*mascarilla + protector facial) O (*mascarilla + gafas protectoras)</a:t>
            </a:r>
          </a:p>
          <a:p>
            <a:r>
              <a:rPr lang="es-ES" sz="2000" dirty="0">
                <a:solidFill>
                  <a:srgbClr val="000000"/>
                </a:solidFill>
              </a:rPr>
              <a:t>Botas de goma (o protectores para los zapatos)</a:t>
            </a:r>
          </a:p>
          <a:p>
            <a:r>
              <a:rPr lang="es-ES" sz="2000" dirty="0">
                <a:solidFill>
                  <a:srgbClr val="000000"/>
                </a:solidFill>
              </a:rPr>
              <a:t>Protector para la cabeza</a:t>
            </a:r>
          </a:p>
        </p:txBody>
      </p:sp>
      <p:sp>
        <p:nvSpPr>
          <p:cNvPr id="3" name="TextBox 2">
            <a:extLst>
              <a:ext uri="{FF2B5EF4-FFF2-40B4-BE49-F238E27FC236}">
                <a16:creationId xmlns:a16="http://schemas.microsoft.com/office/drawing/2014/main" id="{FBA05143-2492-CB91-B268-C2495120221D}"/>
              </a:ext>
            </a:extLst>
          </p:cNvPr>
          <p:cNvSpPr txBox="1"/>
          <p:nvPr/>
        </p:nvSpPr>
        <p:spPr>
          <a:xfrm>
            <a:off x="4709291" y="5316390"/>
            <a:ext cx="6205144" cy="1236662"/>
          </a:xfrm>
          <a:prstGeom prst="rect">
            <a:avLst/>
          </a:prstGeom>
          <a:noFill/>
          <a:ln>
            <a:solidFill>
              <a:schemeClr val="accent5">
                <a:lumMod val="75000"/>
              </a:schemeClr>
            </a:solidFill>
          </a:ln>
        </p:spPr>
        <p:txBody>
          <a:bodyPr wrap="square" rtlCol="0">
            <a:spAutoFit/>
          </a:bodyPr>
          <a:lstStyle/>
          <a:p>
            <a:r>
              <a:rPr lang="es-ES" dirty="0">
                <a:solidFill>
                  <a:schemeClr val="accent5">
                    <a:lumMod val="75000"/>
                  </a:schemeClr>
                </a:solidFill>
                <a:latin typeface="Calibri" panose="020F0502020204030204" pitchFamily="34" charset="0"/>
              </a:rPr>
              <a:t>*Se puede usar un respirador en lugar de una mascarilla (la estructura del respirador evita que se arrugue y se caiga al estar empapado con sudor; podría ser preferible usarlo en climas calurosos y húmedos).</a:t>
            </a:r>
          </a:p>
        </p:txBody>
      </p:sp>
    </p:spTree>
    <p:extLst>
      <p:ext uri="{BB962C8B-B14F-4D97-AF65-F5344CB8AC3E}">
        <p14:creationId xmlns:p14="http://schemas.microsoft.com/office/powerpoint/2010/main" val="148446759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F3117-6BC9-486F-9356-CFA2694C6BFB}"/>
              </a:ext>
            </a:extLst>
          </p:cNvPr>
          <p:cNvSpPr>
            <a:spLocks noGrp="1"/>
          </p:cNvSpPr>
          <p:nvPr>
            <p:ph type="title"/>
          </p:nvPr>
        </p:nvSpPr>
        <p:spPr>
          <a:xfrm>
            <a:off x="609600" y="274639"/>
            <a:ext cx="10972800" cy="907815"/>
          </a:xfrm>
        </p:spPr>
        <p:txBody>
          <a:bodyPr lIns="91440" tIns="45720" rIns="91440" bIns="45720" anchor="b" anchorCtr="0">
            <a:normAutofit/>
          </a:bodyPr>
          <a:lstStyle/>
          <a:p>
            <a:r>
              <a:rPr lang="es-ES" sz="4000" dirty="0">
                <a:solidFill>
                  <a:schemeClr val="accent5">
                    <a:lumMod val="75000"/>
                  </a:schemeClr>
                </a:solidFill>
                <a:latin typeface="Calibri Light"/>
                <a:cs typeface="Calibri Light"/>
              </a:rPr>
              <a:t>Materiales para limpieza y desinfección ambiental</a:t>
            </a:r>
          </a:p>
        </p:txBody>
      </p:sp>
      <p:sp>
        <p:nvSpPr>
          <p:cNvPr id="4" name="Text Placeholder 3">
            <a:extLst>
              <a:ext uri="{FF2B5EF4-FFF2-40B4-BE49-F238E27FC236}">
                <a16:creationId xmlns:a16="http://schemas.microsoft.com/office/drawing/2014/main" id="{996182B2-E7D1-4AAE-AA26-A0495822455F}"/>
              </a:ext>
            </a:extLst>
          </p:cNvPr>
          <p:cNvSpPr>
            <a:spLocks noGrp="1"/>
          </p:cNvSpPr>
          <p:nvPr>
            <p:ph type="body" sz="quarter" idx="10"/>
          </p:nvPr>
        </p:nvSpPr>
        <p:spPr>
          <a:xfrm>
            <a:off x="609600" y="1599250"/>
            <a:ext cx="5751632" cy="4411662"/>
          </a:xfrm>
        </p:spPr>
        <p:txBody>
          <a:bodyPr>
            <a:normAutofit fontScale="92500"/>
          </a:bodyPr>
          <a:lstStyle/>
          <a:p>
            <a:r>
              <a:rPr lang="es-ES" dirty="0"/>
              <a:t>Agua limpia</a:t>
            </a:r>
          </a:p>
          <a:p>
            <a:r>
              <a:rPr lang="es-ES" dirty="0"/>
              <a:t>Jabón</a:t>
            </a:r>
          </a:p>
          <a:p>
            <a:r>
              <a:rPr lang="es-ES" dirty="0"/>
              <a:t>Desinfectante (p. ej., </a:t>
            </a:r>
            <a:r>
              <a:rPr lang="es-ES" dirty="0" err="1"/>
              <a:t>Jik</a:t>
            </a:r>
            <a:r>
              <a:rPr lang="es-ES" dirty="0"/>
              <a:t>, HTH)</a:t>
            </a:r>
          </a:p>
          <a:p>
            <a:pPr lvl="1"/>
            <a:r>
              <a:rPr lang="es-ES" sz="2800" dirty="0"/>
              <a:t>Solución de cloro al 0.5 % </a:t>
            </a:r>
          </a:p>
          <a:p>
            <a:pPr lvl="1">
              <a:spcBef>
                <a:spcPts val="405"/>
              </a:spcBef>
              <a:buClr>
                <a:schemeClr val="accent2">
                  <a:lumMod val="60000"/>
                  <a:lumOff val="40000"/>
                </a:schemeClr>
              </a:buClr>
            </a:pPr>
            <a:r>
              <a:rPr lang="es-ES" sz="2800" dirty="0"/>
              <a:t>Solución de cloro al 0.05 % </a:t>
            </a:r>
          </a:p>
          <a:p>
            <a:r>
              <a:rPr lang="es-ES" dirty="0"/>
              <a:t>Cubos/baldes/recipientes pequeños (para superficies)</a:t>
            </a:r>
          </a:p>
          <a:p>
            <a:r>
              <a:rPr lang="es-ES" dirty="0"/>
              <a:t>Cubos/baldes con ruedas (para pisos)</a:t>
            </a:r>
          </a:p>
          <a:p>
            <a:r>
              <a:rPr lang="es-ES" dirty="0"/>
              <a:t>Trapos para limpiar</a:t>
            </a:r>
          </a:p>
          <a:p>
            <a:r>
              <a:rPr lang="es-ES" dirty="0"/>
              <a:t>Esponjas con mango o trapeadores</a:t>
            </a:r>
          </a:p>
          <a:p>
            <a:endParaRPr lang="en-US" dirty="0"/>
          </a:p>
        </p:txBody>
      </p:sp>
      <p:pic>
        <p:nvPicPr>
          <p:cNvPr id="5" name="Picture 4" descr="Foto de trapos para limpiar">
            <a:extLst>
              <a:ext uri="{FF2B5EF4-FFF2-40B4-BE49-F238E27FC236}">
                <a16:creationId xmlns:a16="http://schemas.microsoft.com/office/drawing/2014/main" id="{EB966CDD-F3D7-41E2-A4DF-ACF6B2811995}"/>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6763802" y="1967564"/>
            <a:ext cx="2023700" cy="1934964"/>
          </a:xfrm>
          <a:prstGeom prst="rect">
            <a:avLst/>
          </a:prstGeom>
          <a:ln>
            <a:noFill/>
          </a:ln>
          <a:effectLst>
            <a:outerShdw blurRad="292100" dist="139700" dir="2700000" algn="tl" rotWithShape="0">
              <a:srgbClr val="333333">
                <a:alpha val="65000"/>
              </a:srgbClr>
            </a:outerShdw>
          </a:effectLst>
        </p:spPr>
      </p:pic>
      <p:pic>
        <p:nvPicPr>
          <p:cNvPr id="7" name="Picture 6" descr="Foto de un trapeador apoyado en una pared. ">
            <a:extLst>
              <a:ext uri="{FF2B5EF4-FFF2-40B4-BE49-F238E27FC236}">
                <a16:creationId xmlns:a16="http://schemas.microsoft.com/office/drawing/2014/main" id="{04C23861-4D5C-4204-88F1-5A6AE9B7386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190072" y="1566401"/>
            <a:ext cx="1658556" cy="2533293"/>
          </a:xfrm>
          <a:prstGeom prst="rect">
            <a:avLst/>
          </a:prstGeom>
          <a:noFill/>
          <a:ln w="9525">
            <a:noFill/>
            <a:miter lim="800000"/>
            <a:headEnd/>
            <a:tailEnd/>
          </a:ln>
          <a:effectLst/>
        </p:spPr>
      </p:pic>
      <p:pic>
        <p:nvPicPr>
          <p:cNvPr id="8" name="Picture 7" descr="Foto de un carrito con recipientes o baldes vacíos. ">
            <a:extLst>
              <a:ext uri="{FF2B5EF4-FFF2-40B4-BE49-F238E27FC236}">
                <a16:creationId xmlns:a16="http://schemas.microsoft.com/office/drawing/2014/main" id="{2DE0A7CC-D52E-49AA-A344-AFA71B8735A6}"/>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763802" y="4374589"/>
            <a:ext cx="1781503" cy="1589196"/>
          </a:xfrm>
          <a:prstGeom prst="rect">
            <a:avLst/>
          </a:prstGeom>
        </p:spPr>
      </p:pic>
      <p:pic>
        <p:nvPicPr>
          <p:cNvPr id="6" name="Picture 5" descr="Foto de un trapeador en uso.">
            <a:extLst>
              <a:ext uri="{FF2B5EF4-FFF2-40B4-BE49-F238E27FC236}">
                <a16:creationId xmlns:a16="http://schemas.microsoft.com/office/drawing/2014/main" id="{2AD9D571-EF5B-453E-B480-C269A4BDFAF0}"/>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8947875" y="4518157"/>
            <a:ext cx="2167793" cy="18835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4102864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3A2C5-BF00-4402-AFD0-4CF2630C79DB}"/>
              </a:ext>
            </a:extLst>
          </p:cNvPr>
          <p:cNvSpPr>
            <a:spLocks noGrp="1"/>
          </p:cNvSpPr>
          <p:nvPr>
            <p:ph type="title"/>
          </p:nvPr>
        </p:nvSpPr>
        <p:spPr>
          <a:xfrm>
            <a:off x="609600" y="274639"/>
            <a:ext cx="10972800" cy="764651"/>
          </a:xfrm>
        </p:spPr>
        <p:txBody>
          <a:bodyPr/>
          <a:lstStyle/>
          <a:p>
            <a:r>
              <a:rPr lang="es-ES" sz="4000">
                <a:solidFill>
                  <a:schemeClr val="accent5">
                    <a:lumMod val="75000"/>
                  </a:schemeClr>
                </a:solidFill>
                <a:latin typeface="Calibri Light" panose="020F0302020204030204" pitchFamily="34" charset="0"/>
                <a:cs typeface="Calibri Light" panose="020F0302020204030204" pitchFamily="34" charset="0"/>
              </a:rPr>
              <a:t>Uso de soluciones cloradas</a:t>
            </a:r>
          </a:p>
        </p:txBody>
      </p:sp>
      <p:sp>
        <p:nvSpPr>
          <p:cNvPr id="4" name="Text Placeholder 2">
            <a:extLst>
              <a:ext uri="{FF2B5EF4-FFF2-40B4-BE49-F238E27FC236}">
                <a16:creationId xmlns:a16="http://schemas.microsoft.com/office/drawing/2014/main" id="{1D7D7495-F169-4A89-BF11-41DEDE4E780E}"/>
              </a:ext>
            </a:extLst>
          </p:cNvPr>
          <p:cNvSpPr txBox="1">
            <a:spLocks/>
          </p:cNvSpPr>
          <p:nvPr/>
        </p:nvSpPr>
        <p:spPr bwMode="auto">
          <a:xfrm>
            <a:off x="524665" y="1039290"/>
            <a:ext cx="6620144" cy="5544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1" indent="-342891" algn="l" rtl="0" eaLnBrk="0" fontAlgn="base" hangingPunct="0">
              <a:spcBef>
                <a:spcPct val="20000"/>
              </a:spcBef>
              <a:spcAft>
                <a:spcPct val="0"/>
              </a:spcAft>
              <a:buClr>
                <a:srgbClr val="005DAA"/>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32" indent="-285744" algn="l" rtl="0" eaLnBrk="0" fontAlgn="base" hangingPunct="0">
              <a:spcBef>
                <a:spcPct val="20000"/>
              </a:spcBef>
              <a:spcAft>
                <a:spcPct val="0"/>
              </a:spcAft>
              <a:buClr>
                <a:srgbClr val="532E63"/>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2971" indent="-228594" algn="l" rtl="0" eaLnBrk="0" fontAlgn="base" hangingPunct="0">
              <a:spcBef>
                <a:spcPct val="20000"/>
              </a:spcBef>
              <a:spcAft>
                <a:spcPct val="0"/>
              </a:spcAft>
              <a:buClr>
                <a:srgbClr val="9A3B26"/>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2">
                  <a:lumMod val="60000"/>
                  <a:lumOff val="40000"/>
                </a:schemeClr>
              </a:buClr>
              <a:buFont typeface="Arial" panose="020B0604020202020204" pitchFamily="34" charset="0"/>
              <a:buChar char="•"/>
            </a:pPr>
            <a:r>
              <a:rPr lang="es-ES" sz="2400" dirty="0">
                <a:solidFill>
                  <a:srgbClr val="000000"/>
                </a:solidFill>
                <a:latin typeface="Calibri"/>
                <a:cs typeface="Calibri"/>
              </a:rPr>
              <a:t>Usar solución de cloro para la limpieza ambiental en áreas de aislamiento para casos de EVM.</a:t>
            </a:r>
          </a:p>
          <a:p>
            <a:pPr lvl="1">
              <a:buClr>
                <a:schemeClr val="accent2">
                  <a:lumMod val="60000"/>
                  <a:lumOff val="40000"/>
                </a:schemeClr>
              </a:buClr>
              <a:buFont typeface="Calibri" panose="020F0502020204030204" pitchFamily="34" charset="0"/>
              <a:buChar char="—"/>
            </a:pPr>
            <a:r>
              <a:rPr lang="es-ES" b="1" dirty="0">
                <a:solidFill>
                  <a:srgbClr val="000000"/>
                </a:solidFill>
              </a:rPr>
              <a:t>0.05 % </a:t>
            </a:r>
            <a:r>
              <a:rPr lang="es-ES" dirty="0">
                <a:solidFill>
                  <a:srgbClr val="000000"/>
                </a:solidFill>
              </a:rPr>
              <a:t>para superficies y artículos blandos o porosos (sábanas o batas de tela).</a:t>
            </a:r>
          </a:p>
          <a:p>
            <a:pPr lvl="2">
              <a:buClr>
                <a:schemeClr val="accent2">
                  <a:lumMod val="60000"/>
                  <a:lumOff val="40000"/>
                </a:schemeClr>
              </a:buClr>
              <a:buFont typeface="Calibri" panose="020F0502020204030204" pitchFamily="34" charset="0"/>
              <a:buChar char="—"/>
            </a:pPr>
            <a:r>
              <a:rPr lang="es-ES" sz="1800" dirty="0">
                <a:solidFill>
                  <a:srgbClr val="000000"/>
                </a:solidFill>
              </a:rPr>
              <a:t>Remojar por 30 minutos.</a:t>
            </a:r>
          </a:p>
          <a:p>
            <a:pPr lvl="1">
              <a:buClr>
                <a:schemeClr val="accent2">
                  <a:lumMod val="60000"/>
                  <a:lumOff val="40000"/>
                </a:schemeClr>
              </a:buClr>
              <a:buFont typeface="Calibri" panose="020F0502020204030204" pitchFamily="34" charset="0"/>
              <a:buChar char="—"/>
            </a:pPr>
            <a:r>
              <a:rPr lang="es-ES" b="1" dirty="0">
                <a:solidFill>
                  <a:srgbClr val="000000"/>
                </a:solidFill>
              </a:rPr>
              <a:t>0.5 %* </a:t>
            </a:r>
            <a:r>
              <a:rPr lang="es-ES" dirty="0">
                <a:solidFill>
                  <a:srgbClr val="000000"/>
                </a:solidFill>
              </a:rPr>
              <a:t>para superficies duras no porosas (pisos, mesones, barandas de cama).</a:t>
            </a:r>
          </a:p>
          <a:p>
            <a:pPr marL="1142365" lvl="2" indent="-227965"/>
            <a:r>
              <a:rPr lang="es-ES" dirty="0">
                <a:solidFill>
                  <a:srgbClr val="000000"/>
                </a:solidFill>
                <a:latin typeface="Calibri"/>
                <a:cs typeface="Calibri"/>
              </a:rPr>
              <a:t>Asegurarse de que la superficie se mantenga mojada por 15 minutos.</a:t>
            </a:r>
          </a:p>
          <a:p>
            <a:pPr>
              <a:buClr>
                <a:schemeClr val="accent2">
                  <a:lumMod val="60000"/>
                  <a:lumOff val="40000"/>
                </a:schemeClr>
              </a:buClr>
              <a:buFont typeface="Arial" panose="020B0604020202020204" pitchFamily="34" charset="0"/>
              <a:buChar char="•"/>
            </a:pPr>
            <a:r>
              <a:rPr lang="es-ES" sz="2400" dirty="0">
                <a:solidFill>
                  <a:srgbClr val="000000"/>
                </a:solidFill>
              </a:rPr>
              <a:t>NO rociar cloro.</a:t>
            </a:r>
          </a:p>
          <a:p>
            <a:pPr lvl="1">
              <a:buClr>
                <a:schemeClr val="accent2">
                  <a:lumMod val="60000"/>
                  <a:lumOff val="40000"/>
                </a:schemeClr>
              </a:buClr>
              <a:buFont typeface="Calibri" panose="020F0502020204030204" pitchFamily="34" charset="0"/>
              <a:buChar char="—"/>
            </a:pPr>
            <a:r>
              <a:rPr lang="es-ES" b="1" dirty="0">
                <a:solidFill>
                  <a:schemeClr val="accent5">
                    <a:lumMod val="75000"/>
                  </a:schemeClr>
                </a:solidFill>
              </a:rPr>
              <a:t>Nunca rociar a las personas</a:t>
            </a:r>
            <a:r>
              <a:rPr lang="es-ES" b="1" dirty="0">
                <a:solidFill>
                  <a:schemeClr val="tx1"/>
                </a:solidFill>
              </a:rPr>
              <a:t>.</a:t>
            </a:r>
          </a:p>
          <a:p>
            <a:pPr lvl="1">
              <a:buClr>
                <a:schemeClr val="accent2">
                  <a:lumMod val="60000"/>
                  <a:lumOff val="40000"/>
                </a:schemeClr>
              </a:buClr>
              <a:buFont typeface="Calibri" panose="020F0502020204030204" pitchFamily="34" charset="0"/>
              <a:buChar char="—"/>
            </a:pPr>
            <a:r>
              <a:rPr lang="es-ES" dirty="0">
                <a:solidFill>
                  <a:srgbClr val="000000"/>
                </a:solidFill>
              </a:rPr>
              <a:t>Para las superficies, es preferible pasar un paño.</a:t>
            </a:r>
          </a:p>
          <a:p>
            <a:endParaRPr lang="en-US" sz="1800" dirty="0">
              <a:solidFill>
                <a:schemeClr val="tx1"/>
              </a:solidFill>
            </a:endParaRPr>
          </a:p>
        </p:txBody>
      </p:sp>
      <p:grpSp>
        <p:nvGrpSpPr>
          <p:cNvPr id="5" name="Group 4" descr="Imagen de una persona usando una cobertura para la cabeza, mascarilla, bata y guantes. Está parada afuera con un tanque y una boquilla rociadora y está rociando los pies de una mujer mientras otras personas miran. Un círculo negro tachado cubre la imagen.">
            <a:extLst>
              <a:ext uri="{FF2B5EF4-FFF2-40B4-BE49-F238E27FC236}">
                <a16:creationId xmlns:a16="http://schemas.microsoft.com/office/drawing/2014/main" id="{AFFC01A6-8D93-F9CC-E5C5-32E0DB9880AD}"/>
              </a:ext>
            </a:extLst>
          </p:cNvPr>
          <p:cNvGrpSpPr/>
          <p:nvPr/>
        </p:nvGrpSpPr>
        <p:grpSpPr>
          <a:xfrm>
            <a:off x="6849882" y="1407784"/>
            <a:ext cx="4817453" cy="4410926"/>
            <a:chOff x="6893284" y="1824284"/>
            <a:chExt cx="4817453" cy="4410926"/>
          </a:xfrm>
        </p:grpSpPr>
        <p:grpSp>
          <p:nvGrpSpPr>
            <p:cNvPr id="6" name="Group 5">
              <a:extLst>
                <a:ext uri="{FF2B5EF4-FFF2-40B4-BE49-F238E27FC236}">
                  <a16:creationId xmlns:a16="http://schemas.microsoft.com/office/drawing/2014/main" id="{5E2E733F-A32D-4DF4-986E-960BB970F1D0}"/>
                </a:ext>
              </a:extLst>
            </p:cNvPr>
            <p:cNvGrpSpPr/>
            <p:nvPr/>
          </p:nvGrpSpPr>
          <p:grpSpPr>
            <a:xfrm>
              <a:off x="7144809" y="2841960"/>
              <a:ext cx="4565928" cy="2976750"/>
              <a:chOff x="96878" y="3628601"/>
              <a:chExt cx="4553072" cy="3020795"/>
            </a:xfrm>
          </p:grpSpPr>
          <p:pic>
            <p:nvPicPr>
              <p:cNvPr id="7" name="Picture 6">
                <a:extLst>
                  <a:ext uri="{FF2B5EF4-FFF2-40B4-BE49-F238E27FC236}">
                    <a16:creationId xmlns:a16="http://schemas.microsoft.com/office/drawing/2014/main" id="{61708DB8-ECB2-4A59-992C-80D878DB36E0}"/>
                  </a:ext>
                </a:extLst>
              </p:cNvPr>
              <p:cNvPicPr>
                <a:picLocks noChangeAspect="1"/>
              </p:cNvPicPr>
              <p:nvPr/>
            </p:nvPicPr>
            <p:blipFill>
              <a:blip r:embed="rId3"/>
              <a:stretch>
                <a:fillRect/>
              </a:stretch>
            </p:blipFill>
            <p:spPr>
              <a:xfrm>
                <a:off x="181574" y="3628601"/>
                <a:ext cx="4468376" cy="2600241"/>
              </a:xfrm>
              <a:prstGeom prst="rect">
                <a:avLst/>
              </a:prstGeom>
            </p:spPr>
          </p:pic>
          <p:sp>
            <p:nvSpPr>
              <p:cNvPr id="8" name="TextBox 7" descr="https://www.mercycorps.org/blog/ebola-outbreaks-africa-guide/chapter-3 ">
                <a:extLst>
                  <a:ext uri="{FF2B5EF4-FFF2-40B4-BE49-F238E27FC236}">
                    <a16:creationId xmlns:a16="http://schemas.microsoft.com/office/drawing/2014/main" id="{0394B140-6EB5-4955-B42E-2C18DC70CEE8}"/>
                  </a:ext>
                </a:extLst>
              </p:cNvPr>
              <p:cNvSpPr txBox="1"/>
              <p:nvPr/>
            </p:nvSpPr>
            <p:spPr>
              <a:xfrm>
                <a:off x="96878" y="6212133"/>
                <a:ext cx="4553072" cy="437263"/>
              </a:xfrm>
              <a:prstGeom prst="rect">
                <a:avLst/>
              </a:prstGeom>
              <a:noFill/>
            </p:spPr>
            <p:txBody>
              <a:bodyPr wrap="square" lIns="91440" tIns="45720" rIns="91440" bIns="45720" anchor="t">
                <a:spAutoFit/>
              </a:bodyPr>
              <a:lstStyle/>
              <a:p>
                <a:r>
                  <a:rPr lang="es-ES" sz="1100">
                    <a:solidFill>
                      <a:srgbClr val="000000"/>
                    </a:solidFill>
                    <a:latin typeface="Calibri"/>
                    <a:cs typeface="Calibri"/>
                  </a:rPr>
                  <a:t>https://www.mercycorps.org/blog/Marburg-outbreaks-africa-guide/chapter-3</a:t>
                </a:r>
              </a:p>
            </p:txBody>
          </p:sp>
        </p:grpSp>
        <p:pic>
          <p:nvPicPr>
            <p:cNvPr id="10" name="Graphic 9" descr="No sign outline">
              <a:extLst>
                <a:ext uri="{FF2B5EF4-FFF2-40B4-BE49-F238E27FC236}">
                  <a16:creationId xmlns:a16="http://schemas.microsoft.com/office/drawing/2014/main" id="{AB789636-9D9E-42E8-BA81-5791747964C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93284" y="1824284"/>
              <a:ext cx="4410926" cy="4410926"/>
            </a:xfrm>
            <a:prstGeom prst="rect">
              <a:avLst/>
            </a:prstGeom>
          </p:spPr>
        </p:pic>
      </p:grpSp>
      <p:sp>
        <p:nvSpPr>
          <p:cNvPr id="3" name="TextBox 2">
            <a:extLst>
              <a:ext uri="{FF2B5EF4-FFF2-40B4-BE49-F238E27FC236}">
                <a16:creationId xmlns:a16="http://schemas.microsoft.com/office/drawing/2014/main" id="{6C8DD9D0-A5C5-5729-8C8B-D49BF5C537B8}"/>
              </a:ext>
            </a:extLst>
          </p:cNvPr>
          <p:cNvSpPr txBox="1"/>
          <p:nvPr/>
        </p:nvSpPr>
        <p:spPr>
          <a:xfrm>
            <a:off x="609600" y="5937030"/>
            <a:ext cx="5722828" cy="646331"/>
          </a:xfrm>
          <a:prstGeom prst="rect">
            <a:avLst/>
          </a:prstGeom>
          <a:noFill/>
        </p:spPr>
        <p:txBody>
          <a:bodyPr wrap="square" lIns="91440" tIns="45720" rIns="91440" bIns="45720" rtlCol="0" anchor="t">
            <a:spAutoFit/>
          </a:bodyPr>
          <a:lstStyle/>
          <a:p>
            <a:r>
              <a:rPr lang="es-ES" dirty="0">
                <a:solidFill>
                  <a:srgbClr val="000000"/>
                </a:solidFill>
                <a:latin typeface="Calibri"/>
                <a:cs typeface="Calibri"/>
              </a:rPr>
              <a:t>* Alternativas: Alcohol al 70-90 % (etílico, isopropílico), peróxido de hidrógeno mejorado ≥ 0.5 %. </a:t>
            </a:r>
          </a:p>
        </p:txBody>
      </p:sp>
    </p:spTree>
    <p:extLst>
      <p:ext uri="{BB962C8B-B14F-4D97-AF65-F5344CB8AC3E}">
        <p14:creationId xmlns:p14="http://schemas.microsoft.com/office/powerpoint/2010/main" val="71740133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DBF69-7006-4B62-A918-D0052042BC2C}"/>
              </a:ext>
            </a:extLst>
          </p:cNvPr>
          <p:cNvSpPr>
            <a:spLocks noGrp="1"/>
          </p:cNvSpPr>
          <p:nvPr>
            <p:ph type="title"/>
          </p:nvPr>
        </p:nvSpPr>
        <p:spPr>
          <a:xfrm>
            <a:off x="609600" y="274639"/>
            <a:ext cx="10972800" cy="1029228"/>
          </a:xfrm>
        </p:spPr>
        <p:txBody>
          <a:bodyPr lIns="91440" tIns="45720" rIns="91440" bIns="45720" anchor="b" anchorCtr="0"/>
          <a:lstStyle/>
          <a:p>
            <a:r>
              <a:rPr lang="es-ES" sz="4000" dirty="0">
                <a:solidFill>
                  <a:schemeClr val="accent5">
                    <a:lumMod val="75000"/>
                  </a:schemeClr>
                </a:solidFill>
                <a:latin typeface="Calibri Light"/>
                <a:cs typeface="Calibri Light"/>
              </a:rPr>
              <a:t>Cómo garantizar la potencia del cloro</a:t>
            </a:r>
          </a:p>
        </p:txBody>
      </p:sp>
      <p:sp>
        <p:nvSpPr>
          <p:cNvPr id="3" name="Content Placeholder 2">
            <a:extLst>
              <a:ext uri="{FF2B5EF4-FFF2-40B4-BE49-F238E27FC236}">
                <a16:creationId xmlns:a16="http://schemas.microsoft.com/office/drawing/2014/main" id="{A5CD59F1-5CE0-4FFB-8352-F02D546D01EA}"/>
              </a:ext>
            </a:extLst>
          </p:cNvPr>
          <p:cNvSpPr>
            <a:spLocks noGrp="1"/>
          </p:cNvSpPr>
          <p:nvPr>
            <p:ph type="body" sz="quarter" idx="10"/>
          </p:nvPr>
        </p:nvSpPr>
        <p:spPr>
          <a:xfrm>
            <a:off x="609600" y="1456268"/>
            <a:ext cx="10972800" cy="4544484"/>
          </a:xfrm>
        </p:spPr>
        <p:txBody>
          <a:bodyPr>
            <a:normAutofit/>
          </a:bodyPr>
          <a:lstStyle/>
          <a:p>
            <a:r>
              <a:rPr lang="es-ES" sz="3000" b="1">
                <a:solidFill>
                  <a:schemeClr val="accent5">
                    <a:lumMod val="75000"/>
                  </a:schemeClr>
                </a:solidFill>
              </a:rPr>
              <a:t>El cloro pierde potencia: </a:t>
            </a:r>
          </a:p>
          <a:p>
            <a:pPr lvl="1"/>
            <a:r>
              <a:rPr lang="es-ES" sz="3000">
                <a:solidFill>
                  <a:srgbClr val="000000"/>
                </a:solidFill>
              </a:rPr>
              <a:t>Con el pasar del tiempo.</a:t>
            </a:r>
          </a:p>
          <a:p>
            <a:pPr lvl="1"/>
            <a:r>
              <a:rPr lang="es-ES" sz="3000">
                <a:solidFill>
                  <a:srgbClr val="000000"/>
                </a:solidFill>
              </a:rPr>
              <a:t>Al estar expuesto a la luz del sol.</a:t>
            </a:r>
          </a:p>
          <a:p>
            <a:pPr lvl="1"/>
            <a:r>
              <a:rPr lang="es-ES" sz="3000">
                <a:solidFill>
                  <a:srgbClr val="000000"/>
                </a:solidFill>
              </a:rPr>
              <a:t>Cuando se mezcla con materia orgánica.</a:t>
            </a:r>
          </a:p>
          <a:p>
            <a:pPr lvl="1"/>
            <a:endParaRPr lang="en-US" sz="3000"/>
          </a:p>
          <a:p>
            <a:r>
              <a:rPr lang="es-ES" sz="3000" b="1">
                <a:solidFill>
                  <a:schemeClr val="accent5">
                    <a:lumMod val="75000"/>
                  </a:schemeClr>
                </a:solidFill>
              </a:rPr>
              <a:t>Para garantizar la potencia:</a:t>
            </a:r>
          </a:p>
          <a:p>
            <a:pPr lvl="1"/>
            <a:r>
              <a:rPr lang="es-ES" sz="3000">
                <a:solidFill>
                  <a:srgbClr val="000000"/>
                </a:solidFill>
              </a:rPr>
              <a:t>Hacer una nueva solución cada día.</a:t>
            </a:r>
          </a:p>
          <a:p>
            <a:pPr lvl="1"/>
            <a:r>
              <a:rPr lang="es-ES" sz="3000">
                <a:solidFill>
                  <a:srgbClr val="000000"/>
                </a:solidFill>
              </a:rPr>
              <a:t>Mantener en cubos o baldes cerrados, lejos de la luz del sol. </a:t>
            </a:r>
          </a:p>
          <a:p>
            <a:pPr lvl="1"/>
            <a:r>
              <a:rPr lang="es-ES" sz="3000">
                <a:solidFill>
                  <a:srgbClr val="000000"/>
                </a:solidFill>
              </a:rPr>
              <a:t>Usar solo después de limpiar con agua y jabón. </a:t>
            </a:r>
          </a:p>
          <a:p>
            <a:pPr lvl="1"/>
            <a:r>
              <a:rPr lang="es-ES" sz="3000">
                <a:solidFill>
                  <a:srgbClr val="000000"/>
                </a:solidFill>
              </a:rPr>
              <a:t>Evitar mojar trapos sucios en un cubo o balde con cloro.</a:t>
            </a:r>
          </a:p>
          <a:p>
            <a:pPr lvl="1"/>
            <a:endParaRPr lang="en-US">
              <a:solidFill>
                <a:schemeClr val="tx1"/>
              </a:solidFill>
            </a:endParaRPr>
          </a:p>
          <a:p>
            <a:endParaRPr lang="en-US"/>
          </a:p>
        </p:txBody>
      </p:sp>
    </p:spTree>
    <p:extLst>
      <p:ext uri="{BB962C8B-B14F-4D97-AF65-F5344CB8AC3E}">
        <p14:creationId xmlns:p14="http://schemas.microsoft.com/office/powerpoint/2010/main" val="136404072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A0E31A-9523-4954-ABF8-50C87D703059}"/>
              </a:ext>
            </a:extLst>
          </p:cNvPr>
          <p:cNvSpPr>
            <a:spLocks noGrp="1"/>
          </p:cNvSpPr>
          <p:nvPr>
            <p:ph type="body" sz="quarter" idx="10"/>
          </p:nvPr>
        </p:nvSpPr>
        <p:spPr>
          <a:xfrm>
            <a:off x="471488" y="663375"/>
            <a:ext cx="7100887" cy="4176467"/>
          </a:xfrm>
        </p:spPr>
        <p:txBody>
          <a:bodyPr/>
          <a:lstStyle/>
          <a:p>
            <a:pPr lvl="1"/>
            <a:endParaRPr lang="en-US" dirty="0">
              <a:solidFill>
                <a:schemeClr val="tx1"/>
              </a:solidFill>
              <a:sym typeface="Wingdings" panose="05000000000000000000" pitchFamily="2" charset="2"/>
            </a:endParaRPr>
          </a:p>
          <a:p>
            <a:pPr marL="456565" indent="-456565"/>
            <a:r>
              <a:rPr lang="es-ES" sz="3200" dirty="0">
                <a:solidFill>
                  <a:srgbClr val="000000"/>
                </a:solidFill>
                <a:latin typeface="Calibri"/>
                <a:cs typeface="Calibri"/>
                <a:sym typeface="Wingdings" panose="05000000000000000000" pitchFamily="2" charset="2"/>
              </a:rPr>
              <a:t>Efectos adversos en la salud</a:t>
            </a:r>
          </a:p>
          <a:p>
            <a:pPr marL="989965" lvl="1" indent="-380365"/>
            <a:r>
              <a:rPr lang="es-ES" sz="2800" dirty="0">
                <a:solidFill>
                  <a:srgbClr val="000000"/>
                </a:solidFill>
                <a:latin typeface="Calibri"/>
                <a:cs typeface="Calibri"/>
                <a:sym typeface="Wingdings" panose="05000000000000000000" pitchFamily="2" charset="2"/>
              </a:rPr>
              <a:t>Problemas respiratorios</a:t>
            </a:r>
          </a:p>
          <a:p>
            <a:pPr marL="989965" lvl="1" indent="-380365"/>
            <a:r>
              <a:rPr lang="es-ES" sz="2800" dirty="0">
                <a:solidFill>
                  <a:srgbClr val="000000"/>
                </a:solidFill>
                <a:latin typeface="Calibri"/>
                <a:cs typeface="Calibri"/>
                <a:sym typeface="Wingdings" panose="05000000000000000000" pitchFamily="2" charset="2"/>
              </a:rPr>
              <a:t>Quemaduras</a:t>
            </a:r>
          </a:p>
          <a:p>
            <a:pPr lvl="1"/>
            <a:endParaRPr lang="en-US" sz="2800" dirty="0">
              <a:solidFill>
                <a:srgbClr val="000000"/>
              </a:solidFill>
              <a:sym typeface="Wingdings" panose="05000000000000000000" pitchFamily="2" charset="2"/>
            </a:endParaRPr>
          </a:p>
          <a:p>
            <a:pPr marL="456565" indent="-456565"/>
            <a:r>
              <a:rPr lang="es-ES" sz="3200" dirty="0">
                <a:solidFill>
                  <a:srgbClr val="000000"/>
                </a:solidFill>
                <a:latin typeface="Calibri"/>
                <a:cs typeface="Calibri"/>
                <a:sym typeface="Wingdings" panose="05000000000000000000" pitchFamily="2" charset="2"/>
              </a:rPr>
              <a:t>Potencialmente explosivo cuando se mezcla</a:t>
            </a:r>
          </a:p>
          <a:p>
            <a:pPr marL="989965" lvl="1" indent="-380365"/>
            <a:r>
              <a:rPr lang="es-ES" sz="2600" dirty="0">
                <a:solidFill>
                  <a:srgbClr val="000000"/>
                </a:solidFill>
                <a:latin typeface="Calibri"/>
                <a:cs typeface="Calibri"/>
                <a:sym typeface="Wingdings" panose="05000000000000000000" pitchFamily="2" charset="2"/>
              </a:rPr>
              <a:t>Hipoclorito de calcio + </a:t>
            </a:r>
            <a:r>
              <a:rPr lang="es-ES" sz="2600" dirty="0" err="1">
                <a:solidFill>
                  <a:srgbClr val="000000"/>
                </a:solidFill>
                <a:latin typeface="Calibri"/>
                <a:cs typeface="Calibri"/>
                <a:sym typeface="Wingdings" panose="05000000000000000000" pitchFamily="2" charset="2"/>
              </a:rPr>
              <a:t>dicloroisocianurato</a:t>
            </a:r>
            <a:r>
              <a:rPr lang="es-ES" sz="2600" dirty="0">
                <a:solidFill>
                  <a:srgbClr val="000000"/>
                </a:solidFill>
                <a:latin typeface="Calibri"/>
                <a:cs typeface="Calibri"/>
                <a:sym typeface="Wingdings" panose="05000000000000000000" pitchFamily="2" charset="2"/>
              </a:rPr>
              <a:t> de sodio = posibilidad de explosión</a:t>
            </a:r>
          </a:p>
          <a:p>
            <a:pPr marL="609585" lvl="1" indent="0">
              <a:buNone/>
            </a:pPr>
            <a:endParaRPr lang="en-US" sz="2600" dirty="0">
              <a:solidFill>
                <a:srgbClr val="000000"/>
              </a:solidFill>
              <a:sym typeface="Wingdings" panose="05000000000000000000" pitchFamily="2" charset="2"/>
            </a:endParaRPr>
          </a:p>
          <a:p>
            <a:pPr marL="456565" indent="-456565"/>
            <a:r>
              <a:rPr lang="es-ES" sz="3200" dirty="0">
                <a:solidFill>
                  <a:srgbClr val="000000"/>
                </a:solidFill>
                <a:latin typeface="Calibri"/>
                <a:cs typeface="Calibri"/>
              </a:rPr>
              <a:t>Posibilidad de crear gases tóxicos cuando se mezcla con amoníaco u otros productos de limpieza</a:t>
            </a:r>
          </a:p>
          <a:p>
            <a:pPr marL="989965" lvl="1" indent="-380365"/>
            <a:r>
              <a:rPr lang="es-ES" sz="2600" dirty="0">
                <a:solidFill>
                  <a:srgbClr val="000000"/>
                </a:solidFill>
                <a:latin typeface="Calibri"/>
                <a:cs typeface="Calibri"/>
              </a:rPr>
              <a:t>Irritación de los ojos, la nariz y la garganta, y otras reacciones graves</a:t>
            </a:r>
          </a:p>
          <a:p>
            <a:pPr marL="0" indent="0">
              <a:buNone/>
            </a:pPr>
            <a:endParaRPr lang="en-US" dirty="0">
              <a:cs typeface="Calibri" panose="020F0502020204030204" pitchFamily="34" charset="0"/>
            </a:endParaRPr>
          </a:p>
          <a:p>
            <a:endParaRPr lang="en-US" dirty="0">
              <a:cs typeface="Calibri" panose="020F0502020204030204" pitchFamily="34" charset="0"/>
            </a:endParaRPr>
          </a:p>
          <a:p>
            <a:endParaRPr lang="en-US" dirty="0">
              <a:cs typeface="Calibri" panose="020F0502020204030204" pitchFamily="34" charset="0"/>
            </a:endParaRPr>
          </a:p>
        </p:txBody>
      </p:sp>
      <p:sp>
        <p:nvSpPr>
          <p:cNvPr id="2" name="Title 1">
            <a:extLst>
              <a:ext uri="{FF2B5EF4-FFF2-40B4-BE49-F238E27FC236}">
                <a16:creationId xmlns:a16="http://schemas.microsoft.com/office/drawing/2014/main" id="{50B98C7F-78E8-4C50-A311-39BEA0764B30}"/>
              </a:ext>
            </a:extLst>
          </p:cNvPr>
          <p:cNvSpPr>
            <a:spLocks noGrp="1"/>
          </p:cNvSpPr>
          <p:nvPr>
            <p:ph type="title"/>
          </p:nvPr>
        </p:nvSpPr>
        <p:spPr>
          <a:xfrm>
            <a:off x="523872" y="274639"/>
            <a:ext cx="10972800" cy="791302"/>
          </a:xfrm>
        </p:spPr>
        <p:txBody>
          <a:bodyPr/>
          <a:lstStyle/>
          <a:p>
            <a:r>
              <a:rPr lang="es-ES" sz="4000" dirty="0">
                <a:solidFill>
                  <a:schemeClr val="accent5">
                    <a:lumMod val="75000"/>
                  </a:schemeClr>
                </a:solidFill>
                <a:latin typeface="Calibri Light" panose="020F0302020204030204" pitchFamily="34" charset="0"/>
                <a:cs typeface="Calibri Light" panose="020F0302020204030204" pitchFamily="34" charset="0"/>
              </a:rPr>
              <a:t>Cloro: una advertencia</a:t>
            </a:r>
          </a:p>
        </p:txBody>
      </p:sp>
      <p:pic>
        <p:nvPicPr>
          <p:cNvPr id="5" name="Picture 4" descr="Una imagen enfocada en los brazos de una persona que tienen quemaduras.">
            <a:extLst>
              <a:ext uri="{FF2B5EF4-FFF2-40B4-BE49-F238E27FC236}">
                <a16:creationId xmlns:a16="http://schemas.microsoft.com/office/drawing/2014/main" id="{72FF3924-CBC7-4BA3-9D87-01F24B14A1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8056" y="1058925"/>
            <a:ext cx="2944468" cy="3925957"/>
          </a:xfrm>
          <a:prstGeom prst="rect">
            <a:avLst/>
          </a:prstGeom>
        </p:spPr>
      </p:pic>
      <p:sp>
        <p:nvSpPr>
          <p:cNvPr id="8" name="TextBox 7">
            <a:extLst>
              <a:ext uri="{FF2B5EF4-FFF2-40B4-BE49-F238E27FC236}">
                <a16:creationId xmlns:a16="http://schemas.microsoft.com/office/drawing/2014/main" id="{E3770C0D-E959-4B17-A024-E9F11C22E30B}"/>
              </a:ext>
            </a:extLst>
          </p:cNvPr>
          <p:cNvSpPr txBox="1"/>
          <p:nvPr/>
        </p:nvSpPr>
        <p:spPr>
          <a:xfrm>
            <a:off x="7729538" y="5067190"/>
            <a:ext cx="4269806" cy="1516171"/>
          </a:xfrm>
          <a:prstGeom prst="rect">
            <a:avLst/>
          </a:prstGeom>
          <a:noFill/>
          <a:ln>
            <a:solidFill>
              <a:schemeClr val="accent1"/>
            </a:solidFill>
          </a:ln>
        </p:spPr>
        <p:txBody>
          <a:bodyPr wrap="square">
            <a:spAutoFit/>
          </a:bodyPr>
          <a:lstStyle/>
          <a:p>
            <a:r>
              <a:rPr lang="es-ES" dirty="0">
                <a:solidFill>
                  <a:srgbClr val="000000"/>
                </a:solidFill>
                <a:latin typeface="Calibri" panose="020F0502020204030204" pitchFamily="34" charset="0"/>
                <a:cs typeface="Calibri" panose="020F0502020204030204" pitchFamily="34" charset="0"/>
              </a:rPr>
              <a:t>Quemadura de cloro por sumergir las manos con guantes en un cubo o balde; concentración desconocida en el balde (Sierra Leona, 2014, brote de la enfermedad por el virus del Ébola)</a:t>
            </a:r>
          </a:p>
        </p:txBody>
      </p:sp>
    </p:spTree>
    <p:extLst>
      <p:ext uri="{BB962C8B-B14F-4D97-AF65-F5344CB8AC3E}">
        <p14:creationId xmlns:p14="http://schemas.microsoft.com/office/powerpoint/2010/main" val="364794699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D731A3-FF54-42A2-9E8D-DE7C703113A6}"/>
              </a:ext>
            </a:extLst>
          </p:cNvPr>
          <p:cNvSpPr>
            <a:spLocks noGrp="1"/>
          </p:cNvSpPr>
          <p:nvPr>
            <p:ph type="title"/>
          </p:nvPr>
        </p:nvSpPr>
        <p:spPr>
          <a:xfrm>
            <a:off x="566058" y="4388921"/>
            <a:ext cx="11059884" cy="888672"/>
          </a:xfrm>
        </p:spPr>
        <p:txBody>
          <a:bodyPr vert="horz" lIns="91440" tIns="45720" rIns="91440" bIns="45720" rtlCol="0" anchor="b">
            <a:normAutofit/>
          </a:bodyPr>
          <a:lstStyle/>
          <a:p>
            <a:r>
              <a:rPr lang="es-ES" sz="4000" dirty="0">
                <a:latin typeface="Calibri Light"/>
                <a:cs typeface="Calibri Light"/>
              </a:rPr>
              <a:t>Gestión de actividades de limpieza ambiental</a:t>
            </a:r>
          </a:p>
        </p:txBody>
      </p:sp>
    </p:spTree>
    <p:extLst>
      <p:ext uri="{BB962C8B-B14F-4D97-AF65-F5344CB8AC3E}">
        <p14:creationId xmlns:p14="http://schemas.microsoft.com/office/powerpoint/2010/main" val="105518633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9FDAE-58F4-46EF-AAAF-77A9AAB325E7}"/>
              </a:ext>
            </a:extLst>
          </p:cNvPr>
          <p:cNvSpPr>
            <a:spLocks noGrp="1"/>
          </p:cNvSpPr>
          <p:nvPr>
            <p:ph type="title"/>
          </p:nvPr>
        </p:nvSpPr>
        <p:spPr>
          <a:xfrm>
            <a:off x="609600" y="274639"/>
            <a:ext cx="10972800" cy="826028"/>
          </a:xfrm>
        </p:spPr>
        <p:txBody>
          <a:bodyPr/>
          <a:lstStyle/>
          <a:p>
            <a:r>
              <a:rPr lang="es-ES" sz="4000" dirty="0">
                <a:solidFill>
                  <a:schemeClr val="accent5">
                    <a:lumMod val="75000"/>
                  </a:schemeClr>
                </a:solidFill>
                <a:latin typeface="Calibri Light" panose="020F0302020204030204" pitchFamily="34" charset="0"/>
                <a:cs typeface="Calibri Light" panose="020F0302020204030204" pitchFamily="34" charset="0"/>
              </a:rPr>
              <a:t>Calendarios o registros de limpieza</a:t>
            </a:r>
          </a:p>
        </p:txBody>
      </p:sp>
      <p:sp>
        <p:nvSpPr>
          <p:cNvPr id="4" name="Text Placeholder 3">
            <a:extLst>
              <a:ext uri="{FF2B5EF4-FFF2-40B4-BE49-F238E27FC236}">
                <a16:creationId xmlns:a16="http://schemas.microsoft.com/office/drawing/2014/main" id="{00AD39AA-987E-4318-8812-51BFED7076DB}"/>
              </a:ext>
            </a:extLst>
          </p:cNvPr>
          <p:cNvSpPr>
            <a:spLocks noGrp="1"/>
          </p:cNvSpPr>
          <p:nvPr>
            <p:ph sz="quarter" idx="11"/>
          </p:nvPr>
        </p:nvSpPr>
        <p:spPr>
          <a:xfrm>
            <a:off x="609600" y="1100667"/>
            <a:ext cx="5001126" cy="4825999"/>
          </a:xfrm>
        </p:spPr>
        <p:txBody>
          <a:bodyPr>
            <a:noAutofit/>
          </a:bodyPr>
          <a:lstStyle/>
          <a:p>
            <a:r>
              <a:rPr lang="es-ES" sz="2400" dirty="0"/>
              <a:t>Los materiales de ayuda para el trabajo pueden ayudar a dirigir el flujo de trabajo diario para el personal de limpieza y, a la larga, convertirse en registros.</a:t>
            </a:r>
          </a:p>
          <a:p>
            <a:r>
              <a:rPr lang="es-ES" sz="2400" dirty="0"/>
              <a:t>Especifican lo siguiente:</a:t>
            </a:r>
          </a:p>
          <a:p>
            <a:pPr lvl="1"/>
            <a:r>
              <a:rPr lang="es-ES" sz="2400" dirty="0"/>
              <a:t>Ubicación (p. ej., habitación, pabellón)</a:t>
            </a:r>
          </a:p>
          <a:p>
            <a:pPr lvl="1"/>
            <a:r>
              <a:rPr lang="es-ES" sz="2400" dirty="0"/>
              <a:t>Sesión de limpieza (p. ej., limpieza terminal)</a:t>
            </a:r>
          </a:p>
          <a:p>
            <a:pPr lvl="1"/>
            <a:r>
              <a:rPr lang="es-ES" sz="2400" dirty="0"/>
              <a:t>Fecha</a:t>
            </a:r>
          </a:p>
          <a:p>
            <a:pPr lvl="1"/>
            <a:r>
              <a:rPr lang="es-ES" sz="2400" dirty="0"/>
              <a:t>Nombre/firma del miembro del personal de limpieza </a:t>
            </a:r>
          </a:p>
        </p:txBody>
      </p:sp>
      <p:graphicFrame>
        <p:nvGraphicFramePr>
          <p:cNvPr id="5" name="Table 5">
            <a:extLst>
              <a:ext uri="{FF2B5EF4-FFF2-40B4-BE49-F238E27FC236}">
                <a16:creationId xmlns:a16="http://schemas.microsoft.com/office/drawing/2014/main" id="{F934482F-4E37-48CD-9FCE-E89089E7F867}"/>
              </a:ext>
            </a:extLst>
          </p:cNvPr>
          <p:cNvGraphicFramePr>
            <a:graphicFrameLocks noGrp="1"/>
          </p:cNvGraphicFramePr>
          <p:nvPr>
            <p:extLst>
              <p:ext uri="{D42A27DB-BD31-4B8C-83A1-F6EECF244321}">
                <p14:modId xmlns:p14="http://schemas.microsoft.com/office/powerpoint/2010/main" val="99322673"/>
              </p:ext>
            </p:extLst>
          </p:nvPr>
        </p:nvGraphicFramePr>
        <p:xfrm>
          <a:off x="5610726" y="1484260"/>
          <a:ext cx="6282372" cy="3810000"/>
        </p:xfrm>
        <a:graphic>
          <a:graphicData uri="http://schemas.openxmlformats.org/drawingml/2006/table">
            <a:tbl>
              <a:tblPr firstRow="1" bandRow="1"/>
              <a:tblGrid>
                <a:gridCol w="1759337">
                  <a:extLst>
                    <a:ext uri="{9D8B030D-6E8A-4147-A177-3AD203B41FA5}">
                      <a16:colId xmlns:a16="http://schemas.microsoft.com/office/drawing/2014/main" val="3954818556"/>
                    </a:ext>
                  </a:extLst>
                </a:gridCol>
                <a:gridCol w="879669">
                  <a:extLst>
                    <a:ext uri="{9D8B030D-6E8A-4147-A177-3AD203B41FA5}">
                      <a16:colId xmlns:a16="http://schemas.microsoft.com/office/drawing/2014/main" val="3944346415"/>
                    </a:ext>
                  </a:extLst>
                </a:gridCol>
                <a:gridCol w="792668">
                  <a:extLst>
                    <a:ext uri="{9D8B030D-6E8A-4147-A177-3AD203B41FA5}">
                      <a16:colId xmlns:a16="http://schemas.microsoft.com/office/drawing/2014/main" val="1205277190"/>
                    </a:ext>
                  </a:extLst>
                </a:gridCol>
                <a:gridCol w="1117600">
                  <a:extLst>
                    <a:ext uri="{9D8B030D-6E8A-4147-A177-3AD203B41FA5}">
                      <a16:colId xmlns:a16="http://schemas.microsoft.com/office/drawing/2014/main" val="2846468761"/>
                    </a:ext>
                  </a:extLst>
                </a:gridCol>
                <a:gridCol w="1733098">
                  <a:extLst>
                    <a:ext uri="{9D8B030D-6E8A-4147-A177-3AD203B41FA5}">
                      <a16:colId xmlns:a16="http://schemas.microsoft.com/office/drawing/2014/main" val="331408674"/>
                    </a:ext>
                  </a:extLst>
                </a:gridCol>
              </a:tblGrid>
              <a:tr h="370840">
                <a:tc>
                  <a:txBody>
                    <a:bodyPr/>
                    <a:lstStyle/>
                    <a:p>
                      <a:r>
                        <a:rPr lang="es-ES" sz="2000" dirty="0">
                          <a:solidFill>
                            <a:schemeClr val="accent5">
                              <a:lumMod val="75000"/>
                            </a:schemeClr>
                          </a:solidFill>
                        </a:rPr>
                        <a:t>Medicina general</a:t>
                      </a:r>
                    </a:p>
                  </a:txBody>
                  <a:tcPr/>
                </a:tc>
                <a:tc gridSpan="2">
                  <a:txBody>
                    <a:bodyPr/>
                    <a:lstStyle/>
                    <a:p>
                      <a:r>
                        <a:rPr lang="es-ES" sz="2000">
                          <a:solidFill>
                            <a:schemeClr val="accent5">
                              <a:lumMod val="75000"/>
                            </a:schemeClr>
                          </a:solidFill>
                        </a:rPr>
                        <a:t>Limpieza diaria</a:t>
                      </a:r>
                    </a:p>
                  </a:txBody>
                  <a:tcPr/>
                </a:tc>
                <a:tc hMerge="1">
                  <a:txBody>
                    <a:bodyPr/>
                    <a:lstStyle/>
                    <a:p>
                      <a:endParaRPr lang="en-US"/>
                    </a:p>
                  </a:txBody>
                  <a:tcPr/>
                </a:tc>
                <a:tc>
                  <a:txBody>
                    <a:bodyPr/>
                    <a:lstStyle/>
                    <a:p>
                      <a:r>
                        <a:rPr lang="es-ES" sz="2000">
                          <a:solidFill>
                            <a:schemeClr val="accent5">
                              <a:lumMod val="75000"/>
                            </a:schemeClr>
                          </a:solidFill>
                        </a:rPr>
                        <a:t>Fecha</a:t>
                      </a:r>
                    </a:p>
                  </a:txBody>
                  <a:tcPr/>
                </a:tc>
                <a:tc>
                  <a:txBody>
                    <a:bodyPr/>
                    <a:lstStyle/>
                    <a:p>
                      <a:r>
                        <a:rPr lang="es-ES" sz="2000">
                          <a:solidFill>
                            <a:schemeClr val="accent5">
                              <a:lumMod val="75000"/>
                            </a:schemeClr>
                          </a:solidFill>
                        </a:rPr>
                        <a:t>Nombre del miembro del personal/firma</a:t>
                      </a:r>
                    </a:p>
                  </a:txBody>
                  <a:tcPr/>
                </a:tc>
                <a:extLst>
                  <a:ext uri="{0D108BD9-81ED-4DB2-BD59-A6C34878D82A}">
                    <a16:rowId xmlns:a16="http://schemas.microsoft.com/office/drawing/2014/main" val="239018575"/>
                  </a:ext>
                </a:extLst>
              </a:tr>
              <a:tr h="370840">
                <a:tc>
                  <a:txBody>
                    <a:bodyPr/>
                    <a:lstStyle/>
                    <a:p>
                      <a:r>
                        <a:rPr lang="es-ES" sz="2000">
                          <a:solidFill>
                            <a:schemeClr val="accent5">
                              <a:lumMod val="75000"/>
                            </a:schemeClr>
                          </a:solidFill>
                        </a:rPr>
                        <a:t>Habitación de pacientes 1</a:t>
                      </a:r>
                    </a:p>
                  </a:txBody>
                  <a:tcPr/>
                </a:tc>
                <a:tc gridSpan="2">
                  <a:txBody>
                    <a:bodyPr/>
                    <a:lstStyle/>
                    <a:p>
                      <a:endParaRPr lang="en-US" sz="2000">
                        <a:solidFill>
                          <a:schemeClr val="accent5">
                            <a:lumMod val="75000"/>
                          </a:schemeClr>
                        </a:solidFill>
                      </a:endParaRPr>
                    </a:p>
                  </a:txBody>
                  <a:tcPr/>
                </a:tc>
                <a:tc hMerge="1">
                  <a:txBody>
                    <a:bodyPr/>
                    <a:lstStyle/>
                    <a:p>
                      <a:endParaRPr lang="en-US"/>
                    </a:p>
                  </a:txBody>
                  <a:tcPr/>
                </a:tc>
                <a:tc>
                  <a:txBody>
                    <a:bodyPr/>
                    <a:lstStyle/>
                    <a:p>
                      <a:r>
                        <a:rPr lang="es-ES" sz="1400">
                          <a:solidFill>
                            <a:schemeClr val="accent5">
                              <a:lumMod val="75000"/>
                            </a:schemeClr>
                          </a:solidFill>
                        </a:rPr>
                        <a:t>22/11/22</a:t>
                      </a:r>
                    </a:p>
                  </a:txBody>
                  <a:tcPr/>
                </a:tc>
                <a:tc>
                  <a:txBody>
                    <a:bodyPr/>
                    <a:lstStyle/>
                    <a:p>
                      <a:r>
                        <a:rPr lang="es-ES" sz="2000">
                          <a:solidFill>
                            <a:schemeClr val="accent5">
                              <a:lumMod val="75000"/>
                            </a:schemeClr>
                          </a:solidFill>
                          <a:latin typeface="Brush Script MT" panose="03060802040406070304" pitchFamily="66" charset="0"/>
                        </a:rPr>
                        <a:t>Escribir el nombre aquí </a:t>
                      </a:r>
                    </a:p>
                  </a:txBody>
                  <a:tcPr/>
                </a:tc>
                <a:extLst>
                  <a:ext uri="{0D108BD9-81ED-4DB2-BD59-A6C34878D82A}">
                    <a16:rowId xmlns:a16="http://schemas.microsoft.com/office/drawing/2014/main" val="1000009681"/>
                  </a:ext>
                </a:extLst>
              </a:tr>
              <a:tr h="370840">
                <a:tc>
                  <a:txBody>
                    <a:bodyPr/>
                    <a:lstStyle/>
                    <a:p>
                      <a:r>
                        <a:rPr lang="es-ES" sz="2000">
                          <a:solidFill>
                            <a:schemeClr val="accent5">
                              <a:lumMod val="75000"/>
                            </a:schemeClr>
                          </a:solidFill>
                        </a:rPr>
                        <a:t>Habitación de pacientes 2</a:t>
                      </a:r>
                    </a:p>
                  </a:txBody>
                  <a:tcPr/>
                </a:tc>
                <a:tc gridSpan="2">
                  <a:txBody>
                    <a:bodyPr/>
                    <a:lstStyle/>
                    <a:p>
                      <a:endParaRPr lang="en-US" sz="2000">
                        <a:solidFill>
                          <a:schemeClr val="accent5">
                            <a:lumMod val="75000"/>
                          </a:schemeClr>
                        </a:solidFill>
                      </a:endParaRPr>
                    </a:p>
                  </a:txBody>
                  <a:tcPr/>
                </a:tc>
                <a:tc hMerge="1">
                  <a:txBody>
                    <a:bodyPr/>
                    <a:lstStyle/>
                    <a:p>
                      <a:endParaRPr lang="en-US"/>
                    </a:p>
                  </a:txBody>
                  <a:tcPr/>
                </a:tc>
                <a:tc>
                  <a:txBody>
                    <a:bodyPr/>
                    <a:lstStyle/>
                    <a:p>
                      <a:endParaRPr lang="en-US" sz="2000">
                        <a:solidFill>
                          <a:schemeClr val="accent5">
                            <a:lumMod val="75000"/>
                          </a:schemeClr>
                        </a:solidFill>
                      </a:endParaRPr>
                    </a:p>
                  </a:txBody>
                  <a:tcPr/>
                </a:tc>
                <a:tc>
                  <a:txBody>
                    <a:bodyPr/>
                    <a:lstStyle/>
                    <a:p>
                      <a:endParaRPr lang="en-US" sz="2000">
                        <a:solidFill>
                          <a:schemeClr val="accent5">
                            <a:lumMod val="75000"/>
                          </a:schemeClr>
                        </a:solidFill>
                      </a:endParaRPr>
                    </a:p>
                  </a:txBody>
                  <a:tcPr/>
                </a:tc>
                <a:extLst>
                  <a:ext uri="{0D108BD9-81ED-4DB2-BD59-A6C34878D82A}">
                    <a16:rowId xmlns:a16="http://schemas.microsoft.com/office/drawing/2014/main" val="125703194"/>
                  </a:ext>
                </a:extLst>
              </a:tr>
              <a:tr h="370840">
                <a:tc>
                  <a:txBody>
                    <a:bodyPr/>
                    <a:lstStyle/>
                    <a:p>
                      <a:r>
                        <a:rPr lang="es-ES" sz="2000">
                          <a:solidFill>
                            <a:schemeClr val="accent5">
                              <a:lumMod val="75000"/>
                            </a:schemeClr>
                          </a:solidFill>
                        </a:rPr>
                        <a:t>Habitación de pacientes 3</a:t>
                      </a:r>
                    </a:p>
                  </a:txBody>
                  <a:tcPr/>
                </a:tc>
                <a:tc gridSpan="2">
                  <a:txBody>
                    <a:bodyPr/>
                    <a:lstStyle/>
                    <a:p>
                      <a:endParaRPr lang="en-US" sz="2000">
                        <a:solidFill>
                          <a:schemeClr val="accent5">
                            <a:lumMod val="75000"/>
                          </a:schemeClr>
                        </a:solidFill>
                      </a:endParaRPr>
                    </a:p>
                  </a:txBody>
                  <a:tcPr/>
                </a:tc>
                <a:tc hMerge="1">
                  <a:txBody>
                    <a:bodyPr/>
                    <a:lstStyle/>
                    <a:p>
                      <a:endParaRPr lang="en-US"/>
                    </a:p>
                  </a:txBody>
                  <a:tcPr/>
                </a:tc>
                <a:tc>
                  <a:txBody>
                    <a:bodyPr/>
                    <a:lstStyle/>
                    <a:p>
                      <a:endParaRPr lang="en-US" sz="2000">
                        <a:solidFill>
                          <a:schemeClr val="accent5">
                            <a:lumMod val="75000"/>
                          </a:schemeClr>
                        </a:solidFill>
                      </a:endParaRPr>
                    </a:p>
                  </a:txBody>
                  <a:tcPr/>
                </a:tc>
                <a:tc>
                  <a:txBody>
                    <a:bodyPr/>
                    <a:lstStyle/>
                    <a:p>
                      <a:endParaRPr lang="en-US" sz="2000">
                        <a:solidFill>
                          <a:schemeClr val="accent5">
                            <a:lumMod val="75000"/>
                          </a:schemeClr>
                        </a:solidFill>
                      </a:endParaRPr>
                    </a:p>
                  </a:txBody>
                  <a:tcPr/>
                </a:tc>
                <a:extLst>
                  <a:ext uri="{0D108BD9-81ED-4DB2-BD59-A6C34878D82A}">
                    <a16:rowId xmlns:a16="http://schemas.microsoft.com/office/drawing/2014/main" val="344023761"/>
                  </a:ext>
                </a:extLst>
              </a:tr>
              <a:tr h="370840">
                <a:tc>
                  <a:txBody>
                    <a:bodyPr/>
                    <a:lstStyle/>
                    <a:p>
                      <a:r>
                        <a:rPr lang="es-ES" sz="2000">
                          <a:solidFill>
                            <a:schemeClr val="accent5">
                              <a:lumMod val="75000"/>
                            </a:schemeClr>
                          </a:solidFill>
                        </a:rPr>
                        <a:t>Baño de pacientes </a:t>
                      </a:r>
                    </a:p>
                  </a:txBody>
                  <a:tcPr/>
                </a:tc>
                <a:tc>
                  <a:txBody>
                    <a:bodyPr/>
                    <a:lstStyle/>
                    <a:p>
                      <a:r>
                        <a:rPr lang="es-ES" sz="2000">
                          <a:solidFill>
                            <a:schemeClr val="accent5">
                              <a:lumMod val="75000"/>
                            </a:schemeClr>
                          </a:solidFill>
                        </a:rPr>
                        <a:t>Turno 1</a:t>
                      </a:r>
                    </a:p>
                  </a:txBody>
                  <a:tcPr/>
                </a:tc>
                <a:tc>
                  <a:txBody>
                    <a:bodyPr/>
                    <a:lstStyle/>
                    <a:p>
                      <a:r>
                        <a:rPr lang="es-ES" sz="2000">
                          <a:solidFill>
                            <a:schemeClr val="accent5">
                              <a:lumMod val="75000"/>
                            </a:schemeClr>
                          </a:solidFill>
                        </a:rPr>
                        <a:t>Turno 2</a:t>
                      </a:r>
                    </a:p>
                  </a:txBody>
                  <a:tcPr/>
                </a:tc>
                <a:tc>
                  <a:txBody>
                    <a:bodyPr/>
                    <a:lstStyle/>
                    <a:p>
                      <a:endParaRPr lang="en-US" sz="2000">
                        <a:solidFill>
                          <a:schemeClr val="accent5">
                            <a:lumMod val="75000"/>
                          </a:schemeClr>
                        </a:solidFill>
                      </a:endParaRPr>
                    </a:p>
                  </a:txBody>
                  <a:tcPr/>
                </a:tc>
                <a:tc>
                  <a:txBody>
                    <a:bodyPr/>
                    <a:lstStyle/>
                    <a:p>
                      <a:endParaRPr lang="en-US" sz="2000" dirty="0">
                        <a:solidFill>
                          <a:schemeClr val="accent5">
                            <a:lumMod val="75000"/>
                          </a:schemeClr>
                        </a:solidFill>
                      </a:endParaRPr>
                    </a:p>
                  </a:txBody>
                  <a:tcPr/>
                </a:tc>
                <a:extLst>
                  <a:ext uri="{0D108BD9-81ED-4DB2-BD59-A6C34878D82A}">
                    <a16:rowId xmlns:a16="http://schemas.microsoft.com/office/drawing/2014/main" val="1137131034"/>
                  </a:ext>
                </a:extLst>
              </a:tr>
            </a:tbl>
          </a:graphicData>
        </a:graphic>
      </p:graphicFrame>
      <p:pic>
        <p:nvPicPr>
          <p:cNvPr id="7" name="Graphic 6">
            <a:extLst>
              <a:ext uri="{FF2B5EF4-FFF2-40B4-BE49-F238E27FC236}">
                <a16:creationId xmlns:a16="http://schemas.microsoft.com/office/drawing/2014/main" id="{B1F59F2D-FE9F-4BE7-B2C3-454DA8A4B5B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92350" y="2439596"/>
            <a:ext cx="596650" cy="596650"/>
          </a:xfrm>
          <a:prstGeom prst="rect">
            <a:avLst/>
          </a:prstGeom>
        </p:spPr>
      </p:pic>
      <p:pic>
        <p:nvPicPr>
          <p:cNvPr id="10" name="Graphic 9">
            <a:extLst>
              <a:ext uri="{FF2B5EF4-FFF2-40B4-BE49-F238E27FC236}">
                <a16:creationId xmlns:a16="http://schemas.microsoft.com/office/drawing/2014/main" id="{4C4D3AFD-861A-4DC6-8334-B640AC2FBF6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16486" y="3130675"/>
            <a:ext cx="596650" cy="596650"/>
          </a:xfrm>
          <a:prstGeom prst="rect">
            <a:avLst/>
          </a:prstGeom>
        </p:spPr>
      </p:pic>
      <p:pic>
        <p:nvPicPr>
          <p:cNvPr id="11" name="Graphic 10">
            <a:extLst>
              <a:ext uri="{FF2B5EF4-FFF2-40B4-BE49-F238E27FC236}">
                <a16:creationId xmlns:a16="http://schemas.microsoft.com/office/drawing/2014/main" id="{1040C3B4-ECA0-4838-A846-4682A7360AB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16486" y="3866928"/>
            <a:ext cx="596650" cy="596650"/>
          </a:xfrm>
          <a:prstGeom prst="rect">
            <a:avLst/>
          </a:prstGeom>
        </p:spPr>
      </p:pic>
    </p:spTree>
    <p:extLst>
      <p:ext uri="{BB962C8B-B14F-4D97-AF65-F5344CB8AC3E}">
        <p14:creationId xmlns:p14="http://schemas.microsoft.com/office/powerpoint/2010/main" val="4587894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5E263F-A077-C0E9-6D0B-E8164F93C90F}"/>
              </a:ext>
            </a:extLst>
          </p:cNvPr>
          <p:cNvSpPr txBox="1">
            <a:spLocks noGrp="1"/>
          </p:cNvSpPr>
          <p:nvPr>
            <p:ph type="title" idx="4294967295"/>
          </p:nvPr>
        </p:nvSpPr>
        <p:spPr>
          <a:xfrm>
            <a:off x="594110" y="541867"/>
            <a:ext cx="9849880" cy="707886"/>
          </a:xfrm>
          <a:prstGeom prst="rect">
            <a:avLst/>
          </a:prstGeom>
          <a:solidFill>
            <a:schemeClr val="bg2">
              <a:alpha val="79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4000" b="1" i="0" u="none" strike="noStrike" kern="1200" cap="none" spc="0" normalizeH="0" baseline="0" noProof="0" dirty="0">
                <a:ln>
                  <a:noFill/>
                </a:ln>
                <a:solidFill>
                  <a:schemeClr val="accent5">
                    <a:lumMod val="75000"/>
                  </a:schemeClr>
                </a:solidFill>
                <a:effectLst/>
                <a:uLnTx/>
                <a:uFillTx/>
                <a:latin typeface="Calibri Light" panose="020F0302020204030204" pitchFamily="34" charset="0"/>
                <a:ea typeface="+mn-ea"/>
                <a:cs typeface="Calibri Light" panose="020F0302020204030204" pitchFamily="34" charset="0"/>
              </a:rPr>
              <a:t>Capacitación para el personal de limpieza ambiental</a:t>
            </a:r>
          </a:p>
        </p:txBody>
      </p:sp>
      <p:sp>
        <p:nvSpPr>
          <p:cNvPr id="4" name="Text Placeholder 3">
            <a:extLst>
              <a:ext uri="{FF2B5EF4-FFF2-40B4-BE49-F238E27FC236}">
                <a16:creationId xmlns:a16="http://schemas.microsoft.com/office/drawing/2014/main" id="{39140815-84FD-435C-98F5-85DA20275BDE}"/>
              </a:ext>
            </a:extLst>
          </p:cNvPr>
          <p:cNvSpPr>
            <a:spLocks noGrp="1"/>
          </p:cNvSpPr>
          <p:nvPr>
            <p:ph type="body" idx="1"/>
          </p:nvPr>
        </p:nvSpPr>
        <p:spPr>
          <a:xfrm>
            <a:off x="594110" y="1697802"/>
            <a:ext cx="5839741" cy="5031252"/>
          </a:xfrm>
          <a:solidFill>
            <a:schemeClr val="bg2">
              <a:alpha val="81000"/>
            </a:schemeClr>
          </a:solidFill>
        </p:spPr>
        <p:txBody>
          <a:bodyPr vert="horz" lIns="91440" tIns="45720" rIns="91440" bIns="45720" rtlCol="0">
            <a:normAutofit fontScale="92500"/>
          </a:bodyPr>
          <a:lstStyle/>
          <a:p>
            <a:pPr indent="-228600">
              <a:lnSpc>
                <a:spcPct val="100000"/>
              </a:lnSpc>
              <a:spcBef>
                <a:spcPts val="1200"/>
              </a:spcBef>
              <a:buClr>
                <a:schemeClr val="accent2">
                  <a:lumMod val="60000"/>
                  <a:lumOff val="40000"/>
                </a:schemeClr>
              </a:buClr>
            </a:pPr>
            <a:r>
              <a:rPr lang="es-ES" sz="2600" dirty="0"/>
              <a:t>Se debe capacitar al personal antes de que trabaje de forma independiente y se deben ofrecer cursos de actualización según sea necesario (p. ej., cada 6 meses)</a:t>
            </a:r>
          </a:p>
          <a:p>
            <a:pPr indent="-228600">
              <a:lnSpc>
                <a:spcPct val="100000"/>
              </a:lnSpc>
              <a:spcBef>
                <a:spcPts val="1200"/>
              </a:spcBef>
              <a:buClr>
                <a:schemeClr val="accent2">
                  <a:lumMod val="60000"/>
                  <a:lumOff val="40000"/>
                </a:schemeClr>
              </a:buClr>
            </a:pPr>
            <a:r>
              <a:rPr lang="es-ES" sz="2600" dirty="0"/>
              <a:t>La capacitación debe ser:</a:t>
            </a:r>
          </a:p>
          <a:p>
            <a:pPr marL="1028700" lvl="1">
              <a:lnSpc>
                <a:spcPct val="100000"/>
              </a:lnSpc>
              <a:spcBef>
                <a:spcPts val="600"/>
              </a:spcBef>
              <a:buClr>
                <a:schemeClr val="accent2">
                  <a:lumMod val="60000"/>
                  <a:lumOff val="40000"/>
                </a:schemeClr>
              </a:buClr>
              <a:buFont typeface="Calibri" panose="020F0502020204030204" pitchFamily="34" charset="0"/>
              <a:buChar char="—"/>
            </a:pPr>
            <a:r>
              <a:rPr lang="es-ES" sz="2400" dirty="0"/>
              <a:t>Participativa</a:t>
            </a:r>
          </a:p>
          <a:p>
            <a:pPr marL="1028700" lvl="1">
              <a:lnSpc>
                <a:spcPct val="100000"/>
              </a:lnSpc>
              <a:spcBef>
                <a:spcPts val="600"/>
              </a:spcBef>
              <a:buClr>
                <a:schemeClr val="accent2">
                  <a:lumMod val="60000"/>
                  <a:lumOff val="40000"/>
                </a:schemeClr>
              </a:buClr>
              <a:buFont typeface="Calibri" panose="020F0502020204030204" pitchFamily="34" charset="0"/>
              <a:buChar char="—"/>
            </a:pPr>
            <a:r>
              <a:rPr lang="es-ES" sz="2400" dirty="0"/>
              <a:t>Práctica (con demostraciones y ensayos reales)</a:t>
            </a:r>
          </a:p>
          <a:p>
            <a:pPr marL="1028700" lvl="1">
              <a:lnSpc>
                <a:spcPct val="100000"/>
              </a:lnSpc>
              <a:spcBef>
                <a:spcPts val="600"/>
              </a:spcBef>
              <a:buClr>
                <a:schemeClr val="accent2">
                  <a:lumMod val="60000"/>
                  <a:lumOff val="40000"/>
                </a:schemeClr>
              </a:buClr>
              <a:buFont typeface="Calibri" panose="020F0502020204030204" pitchFamily="34" charset="0"/>
              <a:buChar char="—"/>
            </a:pPr>
            <a:r>
              <a:rPr lang="es-ES" sz="2400" dirty="0"/>
              <a:t>A un nivel adecuado de alfabetización</a:t>
            </a:r>
          </a:p>
          <a:p>
            <a:pPr marL="1028700" lvl="1">
              <a:lnSpc>
                <a:spcPct val="100000"/>
              </a:lnSpc>
              <a:spcBef>
                <a:spcPts val="600"/>
              </a:spcBef>
              <a:buClr>
                <a:schemeClr val="accent2">
                  <a:lumMod val="60000"/>
                  <a:lumOff val="40000"/>
                </a:schemeClr>
              </a:buClr>
              <a:buFont typeface="Calibri" panose="020F0502020204030204" pitchFamily="34" charset="0"/>
              <a:buChar char="—"/>
            </a:pPr>
            <a:r>
              <a:rPr lang="es-ES" sz="2400" dirty="0"/>
              <a:t>Encabezada por capacitadores experimentados</a:t>
            </a:r>
          </a:p>
          <a:p>
            <a:pPr lvl="1" indent="-228600"/>
            <a:endParaRPr lang="en-US" sz="2200" dirty="0"/>
          </a:p>
          <a:p>
            <a:pPr indent="-228600"/>
            <a:endParaRPr lang="en-US" sz="2200" dirty="0"/>
          </a:p>
        </p:txBody>
      </p:sp>
      <p:pic>
        <p:nvPicPr>
          <p:cNvPr id="2" name="Picture 1" descr="Foto de una persona con cobertura para el pelo, un delantal y guantes de goma al frente de una sala con un paño para limpiar y un balde con agua. Un grupo de personas con mascarillas está sentado y mirando.">
            <a:extLst>
              <a:ext uri="{FF2B5EF4-FFF2-40B4-BE49-F238E27FC236}">
                <a16:creationId xmlns:a16="http://schemas.microsoft.com/office/drawing/2014/main" id="{F2B73235-DC6A-6677-4A7D-BF4B35B9CA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0843" y="1785937"/>
            <a:ext cx="3791141" cy="4024442"/>
          </a:xfrm>
          <a:prstGeom prst="rect">
            <a:avLst/>
          </a:prstGeom>
        </p:spPr>
      </p:pic>
    </p:spTree>
    <p:extLst>
      <p:ext uri="{BB962C8B-B14F-4D97-AF65-F5344CB8AC3E}">
        <p14:creationId xmlns:p14="http://schemas.microsoft.com/office/powerpoint/2010/main" val="2473293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D731A3-FF54-42A2-9E8D-DE7C703113A6}"/>
              </a:ext>
            </a:extLst>
          </p:cNvPr>
          <p:cNvSpPr>
            <a:spLocks noGrp="1"/>
          </p:cNvSpPr>
          <p:nvPr>
            <p:ph type="title"/>
          </p:nvPr>
        </p:nvSpPr>
        <p:spPr>
          <a:xfrm>
            <a:off x="566058" y="290419"/>
            <a:ext cx="11059884" cy="1162051"/>
          </a:xfrm>
          <a:prstGeom prst="rect">
            <a:avLst/>
          </a:prstGeom>
        </p:spPr>
        <p:txBody>
          <a:bodyPr vert="horz" lIns="91440" tIns="45720" rIns="91440" bIns="45720" rtlCol="0" anchor="b">
            <a:normAutofit/>
          </a:bodyPr>
          <a:lstStyle/>
          <a:p>
            <a:pPr algn="l"/>
            <a:r>
              <a:rPr lang="es-ES" sz="4000" b="1" dirty="0">
                <a:solidFill>
                  <a:schemeClr val="bg2"/>
                </a:solidFill>
                <a:latin typeface="Calibri Light" panose="020F0302020204030204" pitchFamily="34" charset="0"/>
                <a:cs typeface="Calibri Light" panose="020F0302020204030204" pitchFamily="34" charset="0"/>
              </a:rPr>
              <a:t>Reflexión</a:t>
            </a:r>
          </a:p>
        </p:txBody>
      </p:sp>
      <p:sp>
        <p:nvSpPr>
          <p:cNvPr id="3" name="TextBox 2">
            <a:extLst>
              <a:ext uri="{FF2B5EF4-FFF2-40B4-BE49-F238E27FC236}">
                <a16:creationId xmlns:a16="http://schemas.microsoft.com/office/drawing/2014/main" id="{EEE1728F-435E-2386-1871-1F1166A295C2}"/>
              </a:ext>
            </a:extLst>
          </p:cNvPr>
          <p:cNvSpPr txBox="1"/>
          <p:nvPr/>
        </p:nvSpPr>
        <p:spPr>
          <a:xfrm>
            <a:off x="566058" y="1748135"/>
            <a:ext cx="10830075" cy="4031873"/>
          </a:xfrm>
          <a:prstGeom prst="rect">
            <a:avLst/>
          </a:prstGeom>
          <a:noFill/>
        </p:spPr>
        <p:txBody>
          <a:bodyPr wrap="square" lIns="91440" tIns="45720" rIns="91440" bIns="45720" anchor="t">
            <a:spAutoFit/>
          </a:bodyPr>
          <a:lstStyle/>
          <a:p>
            <a:r>
              <a:rPr lang="es-ES" sz="3200" dirty="0">
                <a:solidFill>
                  <a:schemeClr val="bg2"/>
                </a:solidFill>
              </a:rPr>
              <a:t>Con base en lo que hemos hablado hoy, ¿cuáles tres cosas se podrían cambiar en su centro médico, en relación con la limpieza ambiental, que ayudarían a proteger mejor al personal de limpieza y a otras personas en ese lugar contra la EVM? </a:t>
            </a:r>
          </a:p>
          <a:p>
            <a:pPr marL="0" indent="0">
              <a:buNone/>
            </a:pPr>
            <a:endParaRPr lang="en-US" sz="3200" dirty="0">
              <a:solidFill>
                <a:schemeClr val="bg2"/>
              </a:solidFill>
            </a:endParaRPr>
          </a:p>
          <a:p>
            <a:pPr marL="0" indent="0">
              <a:buNone/>
            </a:pPr>
            <a:r>
              <a:rPr lang="es-ES" sz="3200" dirty="0">
                <a:solidFill>
                  <a:schemeClr val="bg2"/>
                </a:solidFill>
              </a:rPr>
              <a:t>Consideren cosas como los principios de limpieza ambiental, el EPP necesario, el uso adecuado del cloro y la capacitación del personal.</a:t>
            </a:r>
          </a:p>
        </p:txBody>
      </p:sp>
    </p:spTree>
    <p:extLst>
      <p:ext uri="{BB962C8B-B14F-4D97-AF65-F5344CB8AC3E}">
        <p14:creationId xmlns:p14="http://schemas.microsoft.com/office/powerpoint/2010/main" val="419104698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B3404-28AD-4651-92EC-8A28796AF002}"/>
              </a:ext>
            </a:extLst>
          </p:cNvPr>
          <p:cNvSpPr>
            <a:spLocks noGrp="1"/>
          </p:cNvSpPr>
          <p:nvPr>
            <p:ph type="title"/>
          </p:nvPr>
        </p:nvSpPr>
        <p:spPr/>
        <p:txBody>
          <a:bodyPr/>
          <a:lstStyle/>
          <a:p>
            <a:r>
              <a:rPr lang="es-ES" sz="4000">
                <a:solidFill>
                  <a:schemeClr val="accent5">
                    <a:lumMod val="75000"/>
                  </a:schemeClr>
                </a:solidFill>
                <a:latin typeface="Calibri Light" panose="020F0302020204030204" pitchFamily="34" charset="0"/>
                <a:cs typeface="Calibri Light" panose="020F0302020204030204" pitchFamily="34" charset="0"/>
              </a:rPr>
              <a:t>Conclusiones clave</a:t>
            </a:r>
          </a:p>
        </p:txBody>
      </p:sp>
      <p:sp>
        <p:nvSpPr>
          <p:cNvPr id="3" name="Content Placeholder 2">
            <a:extLst>
              <a:ext uri="{FF2B5EF4-FFF2-40B4-BE49-F238E27FC236}">
                <a16:creationId xmlns:a16="http://schemas.microsoft.com/office/drawing/2014/main" id="{A811B1FF-F520-40DD-95A1-B911A4657450}"/>
              </a:ext>
            </a:extLst>
          </p:cNvPr>
          <p:cNvSpPr>
            <a:spLocks noGrp="1"/>
          </p:cNvSpPr>
          <p:nvPr>
            <p:ph sz="quarter" idx="11"/>
          </p:nvPr>
        </p:nvSpPr>
        <p:spPr>
          <a:xfrm>
            <a:off x="609600" y="1734343"/>
            <a:ext cx="10972800" cy="4176467"/>
          </a:xfrm>
        </p:spPr>
        <p:txBody>
          <a:bodyPr vert="horz" lIns="91440" tIns="45720" rIns="91440" bIns="45720" rtlCol="0" anchor="t">
            <a:normAutofit fontScale="92500" lnSpcReduction="20000"/>
          </a:bodyPr>
          <a:lstStyle/>
          <a:p>
            <a:pPr>
              <a:lnSpc>
                <a:spcPct val="100000"/>
              </a:lnSpc>
              <a:spcBef>
                <a:spcPts val="1800"/>
              </a:spcBef>
            </a:pPr>
            <a:r>
              <a:rPr lang="es-ES" sz="3200" dirty="0"/>
              <a:t>La limpieza ambiental ayuda a prevenir la propagación de </a:t>
            </a:r>
            <a:r>
              <a:rPr lang="es-ES" sz="3200"/>
              <a:t>la EVM y </a:t>
            </a:r>
            <a:r>
              <a:rPr lang="es-ES" sz="3200" dirty="0"/>
              <a:t>ayuda a protegerlos a ustedes, sus compañeros de trabajo y pacientes, y su comunidad.</a:t>
            </a:r>
          </a:p>
          <a:p>
            <a:pPr>
              <a:lnSpc>
                <a:spcPct val="100000"/>
              </a:lnSpc>
              <a:spcBef>
                <a:spcPts val="1800"/>
              </a:spcBef>
            </a:pPr>
            <a:r>
              <a:rPr lang="es-ES" sz="3200" dirty="0"/>
              <a:t>Siempre se debe limpiar con agua y jabón antes de desinfectar con cloro. </a:t>
            </a:r>
          </a:p>
          <a:p>
            <a:pPr>
              <a:lnSpc>
                <a:spcPct val="100000"/>
              </a:lnSpc>
              <a:spcBef>
                <a:spcPts val="1800"/>
              </a:spcBef>
            </a:pPr>
            <a:r>
              <a:rPr lang="es-ES" sz="3200" dirty="0"/>
              <a:t>Nunca se debe rociar a las personas con cloro.</a:t>
            </a:r>
          </a:p>
          <a:p>
            <a:pPr>
              <a:lnSpc>
                <a:spcPct val="100000"/>
              </a:lnSpc>
              <a:spcBef>
                <a:spcPts val="1800"/>
              </a:spcBef>
            </a:pPr>
            <a:r>
              <a:rPr lang="es-ES" sz="3200" dirty="0"/>
              <a:t>La capacitación del personal y los registros de limpieza pueden ayudar en la gestión de las actividades de limpieza ambiental.</a:t>
            </a:r>
          </a:p>
          <a:p>
            <a:endParaRPr lang="en-US" sz="3200" dirty="0"/>
          </a:p>
          <a:p>
            <a:endParaRPr lang="en-US" sz="3200" dirty="0"/>
          </a:p>
          <a:p>
            <a:pPr marL="0" indent="0">
              <a:buNone/>
            </a:pPr>
            <a:endParaRPr lang="en-US" sz="3600" dirty="0">
              <a:solidFill>
                <a:schemeClr val="accent1">
                  <a:lumMod val="75000"/>
                </a:schemeClr>
              </a:solidFill>
            </a:endParaRPr>
          </a:p>
        </p:txBody>
      </p:sp>
    </p:spTree>
    <p:extLst>
      <p:ext uri="{BB962C8B-B14F-4D97-AF65-F5344CB8AC3E}">
        <p14:creationId xmlns:p14="http://schemas.microsoft.com/office/powerpoint/2010/main" val="162301593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4000" dirty="0">
                <a:solidFill>
                  <a:schemeClr val="accent5">
                    <a:lumMod val="75000"/>
                  </a:schemeClr>
                </a:solidFill>
                <a:latin typeface="Calibri Light" panose="020F0302020204030204" pitchFamily="34" charset="0"/>
                <a:cs typeface="Calibri Light" panose="020F0302020204030204" pitchFamily="34" charset="0"/>
              </a:rPr>
              <a:t>Objetivos de aprendizaje</a:t>
            </a:r>
          </a:p>
        </p:txBody>
      </p:sp>
      <p:sp>
        <p:nvSpPr>
          <p:cNvPr id="3" name="Text Placeholder 2"/>
          <p:cNvSpPr>
            <a:spLocks noGrp="1"/>
          </p:cNvSpPr>
          <p:nvPr>
            <p:ph type="body" sz="quarter" idx="10"/>
          </p:nvPr>
        </p:nvSpPr>
        <p:spPr/>
        <p:txBody>
          <a:bodyPr vert="horz" lIns="91440" tIns="45720" rIns="91440" bIns="45720" rtlCol="0" anchor="t">
            <a:normAutofit/>
          </a:bodyPr>
          <a:lstStyle/>
          <a:p>
            <a:pPr marL="0" indent="0">
              <a:buClrTx/>
              <a:buNone/>
            </a:pPr>
            <a:r>
              <a:rPr lang="es-ES" sz="3200" dirty="0">
                <a:solidFill>
                  <a:srgbClr val="000000"/>
                </a:solidFill>
                <a:latin typeface="Calibri"/>
                <a:cs typeface="Calibri"/>
              </a:rPr>
              <a:t>Después de esta presentación, los participantes podrán:</a:t>
            </a:r>
          </a:p>
          <a:p>
            <a:pPr marL="805180" lvl="1" indent="-457200">
              <a:spcBef>
                <a:spcPts val="1800"/>
              </a:spcBef>
              <a:buClr>
                <a:schemeClr val="accent2">
                  <a:lumMod val="60000"/>
                  <a:lumOff val="40000"/>
                </a:schemeClr>
              </a:buClr>
              <a:buFont typeface="Arial" panose="020B0604020202020204" pitchFamily="34" charset="0"/>
              <a:buChar char="•"/>
            </a:pPr>
            <a:r>
              <a:rPr lang="es-ES" sz="3200" dirty="0">
                <a:solidFill>
                  <a:srgbClr val="000000"/>
                </a:solidFill>
                <a:latin typeface="Calibri"/>
                <a:cs typeface="Calibri"/>
              </a:rPr>
              <a:t>Explicar por qué la limpieza ambiental es importante en el contexto de la EVM.</a:t>
            </a:r>
          </a:p>
          <a:p>
            <a:pPr marL="805180" lvl="1" indent="-457200">
              <a:spcBef>
                <a:spcPts val="1800"/>
              </a:spcBef>
              <a:buClr>
                <a:schemeClr val="accent2">
                  <a:lumMod val="60000"/>
                  <a:lumOff val="40000"/>
                </a:schemeClr>
              </a:buClr>
              <a:buFont typeface="Arial" panose="020B0604020202020204" pitchFamily="34" charset="0"/>
              <a:buChar char="•"/>
            </a:pPr>
            <a:r>
              <a:rPr lang="es-ES" sz="3200" dirty="0">
                <a:solidFill>
                  <a:srgbClr val="000000"/>
                </a:solidFill>
                <a:latin typeface="Calibri"/>
                <a:cs typeface="Calibri"/>
              </a:rPr>
              <a:t>Describir al menos tres principios generales de la limpieza ambiental.</a:t>
            </a:r>
          </a:p>
          <a:p>
            <a:pPr marL="347980" lvl="1" indent="0">
              <a:buClr>
                <a:srgbClr val="005DAA"/>
              </a:buClr>
              <a:buNone/>
            </a:pPr>
            <a:endParaRPr lang="en-US" sz="2400" dirty="0">
              <a:solidFill>
                <a:schemeClr val="accent4">
                  <a:lumMod val="50000"/>
                </a:schemeClr>
              </a:solidFill>
              <a:cs typeface="Calibri" panose="020F0502020204030204" pitchFamily="34" charset="0"/>
            </a:endParaRPr>
          </a:p>
          <a:p>
            <a:pPr marL="347345" lvl="1" indent="0">
              <a:buClr>
                <a:srgbClr val="005DAA"/>
              </a:buClr>
              <a:buNone/>
            </a:pPr>
            <a:endParaRPr lang="en-US" sz="2400" dirty="0">
              <a:solidFill>
                <a:schemeClr val="accent4">
                  <a:lumMod val="50000"/>
                </a:schemeClr>
              </a:solidFill>
              <a:cs typeface="Calibri" panose="020F0502020204030204" pitchFamily="34" charset="0"/>
            </a:endParaRPr>
          </a:p>
          <a:p>
            <a:pPr marL="804545" lvl="1" indent="-456565">
              <a:buClr>
                <a:srgbClr val="005DAA"/>
              </a:buClr>
              <a:buFont typeface="+mj-lt"/>
              <a:buAutoNum type="arabicPeriod"/>
            </a:pPr>
            <a:endParaRPr lang="en-US" sz="2400" dirty="0">
              <a:solidFill>
                <a:schemeClr val="accent4">
                  <a:lumMod val="50000"/>
                </a:schemeClr>
              </a:solidFill>
              <a:cs typeface="Calibri" panose="020F0502020204030204" pitchFamily="34" charset="0"/>
            </a:endParaRPr>
          </a:p>
        </p:txBody>
      </p:sp>
    </p:spTree>
    <p:extLst>
      <p:ext uri="{BB962C8B-B14F-4D97-AF65-F5344CB8AC3E}">
        <p14:creationId xmlns:p14="http://schemas.microsoft.com/office/powerpoint/2010/main" val="173810830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69CED-59F7-293E-2425-52EBC3D1F48D}"/>
              </a:ext>
            </a:extLst>
          </p:cNvPr>
          <p:cNvSpPr>
            <a:spLocks noGrp="1"/>
          </p:cNvSpPr>
          <p:nvPr>
            <p:ph type="title" idx="4294967295"/>
          </p:nvPr>
        </p:nvSpPr>
        <p:spPr>
          <a:xfrm>
            <a:off x="363187" y="709509"/>
            <a:ext cx="10515600" cy="1325563"/>
          </a:xfrm>
          <a:prstGeom prst="rect">
            <a:avLst/>
          </a:prstGeom>
        </p:spPr>
        <p:txBody>
          <a:bodyPr/>
          <a:lstStyle/>
          <a:p>
            <a:pPr algn="l"/>
            <a:r>
              <a:rPr lang="en-US" sz="4000" b="1" dirty="0">
                <a:solidFill>
                  <a:schemeClr val="accent5">
                    <a:lumMod val="75000"/>
                  </a:schemeClr>
                </a:solidFill>
                <a:latin typeface="Calibri Light" panose="020F0302020204030204" pitchFamily="34" charset="0"/>
                <a:cs typeface="Calibri Light" panose="020F0302020204030204" pitchFamily="34" charset="0"/>
              </a:rPr>
              <a:t>Gracias</a:t>
            </a:r>
          </a:p>
        </p:txBody>
      </p:sp>
    </p:spTree>
    <p:extLst>
      <p:ext uri="{BB962C8B-B14F-4D97-AF65-F5344CB8AC3E}">
        <p14:creationId xmlns:p14="http://schemas.microsoft.com/office/powerpoint/2010/main" val="198233398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D731A3-FF54-42A2-9E8D-DE7C703113A6}"/>
              </a:ext>
            </a:extLst>
          </p:cNvPr>
          <p:cNvSpPr>
            <a:spLocks noGrp="1"/>
          </p:cNvSpPr>
          <p:nvPr>
            <p:ph type="title"/>
          </p:nvPr>
        </p:nvSpPr>
        <p:spPr>
          <a:xfrm>
            <a:off x="566058" y="1224715"/>
            <a:ext cx="11625942" cy="1162051"/>
          </a:xfrm>
          <a:prstGeom prst="rect">
            <a:avLst/>
          </a:prstGeom>
        </p:spPr>
        <p:txBody>
          <a:bodyPr vert="horz" lIns="91440" tIns="45720" rIns="91440" bIns="45720" rtlCol="0" anchor="b">
            <a:noAutofit/>
          </a:bodyPr>
          <a:lstStyle/>
          <a:p>
            <a:pPr algn="l"/>
            <a:r>
              <a:rPr lang="es-ES" sz="4000" b="1" dirty="0">
                <a:latin typeface="Calibri Light" panose="020F0302020204030204" pitchFamily="34" charset="0"/>
                <a:cs typeface="Calibri Light" panose="020F0302020204030204" pitchFamily="34" charset="0"/>
              </a:rPr>
              <a:t>¿Dónde puede vivir el virus de Marburgo?</a:t>
            </a:r>
            <a:r>
              <a:rPr lang="es-ES" sz="4000" b="1" dirty="0">
                <a:solidFill>
                  <a:schemeClr val="bg2"/>
                </a:solidFill>
                <a:latin typeface="Calibri Light" panose="020F0302020204030204" pitchFamily="34" charset="0"/>
                <a:cs typeface="Calibri Light" panose="020F0302020204030204" pitchFamily="34" charset="0"/>
              </a:rPr>
              <a:t> </a:t>
            </a:r>
            <a:br>
              <a:rPr lang="es-ES" sz="4000" b="1" dirty="0">
                <a:solidFill>
                  <a:schemeClr val="bg2"/>
                </a:solidFill>
                <a:latin typeface="Calibri Light" panose="020F0302020204030204" pitchFamily="34" charset="0"/>
                <a:cs typeface="Calibri Light" panose="020F0302020204030204" pitchFamily="34" charset="0"/>
              </a:rPr>
            </a:br>
            <a:r>
              <a:rPr lang="es-ES" sz="4000" b="1" dirty="0">
                <a:solidFill>
                  <a:schemeClr val="bg2"/>
                </a:solidFill>
                <a:latin typeface="Calibri Light" panose="020F0302020204030204" pitchFamily="34" charset="0"/>
                <a:cs typeface="Calibri Light" panose="020F0302020204030204" pitchFamily="34" charset="0"/>
              </a:rPr>
              <a:t>(Puede haber más de una respuesta). </a:t>
            </a:r>
            <a:br>
              <a:rPr lang="es-ES" sz="4000" dirty="0">
                <a:solidFill>
                  <a:schemeClr val="bg2"/>
                </a:solidFill>
                <a:latin typeface="Calibri Light" panose="020F0302020204030204" pitchFamily="34" charset="0"/>
                <a:cs typeface="Calibri Light" panose="020F0302020204030204" pitchFamily="34" charset="0"/>
              </a:rPr>
            </a:br>
            <a:endParaRPr lang="es-ES" sz="4000" dirty="0">
              <a:solidFill>
                <a:schemeClr val="bg2"/>
              </a:solidFill>
              <a:latin typeface="Calibri Light" panose="020F03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9747E300-8B85-43B8-8237-F0D7F15BCC92}"/>
              </a:ext>
            </a:extLst>
          </p:cNvPr>
          <p:cNvSpPr txBox="1"/>
          <p:nvPr/>
        </p:nvSpPr>
        <p:spPr>
          <a:xfrm>
            <a:off x="566058" y="2499391"/>
            <a:ext cx="10518254" cy="2693045"/>
          </a:xfrm>
          <a:prstGeom prst="rect">
            <a:avLst/>
          </a:prstGeom>
          <a:noFill/>
        </p:spPr>
        <p:txBody>
          <a:bodyPr wrap="square">
            <a:spAutoFit/>
          </a:bodyPr>
          <a:lstStyle/>
          <a:p>
            <a:pPr marL="497840" lvl="1" indent="-457200">
              <a:spcBef>
                <a:spcPts val="1200"/>
              </a:spcBef>
              <a:spcAft>
                <a:spcPts val="300"/>
              </a:spcAft>
              <a:buFont typeface="Wingdings" panose="05000000000000000000" pitchFamily="2" charset="2"/>
              <a:buChar char="q"/>
            </a:pPr>
            <a:r>
              <a:rPr lang="es-ES" sz="3600" dirty="0">
                <a:solidFill>
                  <a:schemeClr val="bg2"/>
                </a:solidFill>
                <a:cs typeface="Calibri Light"/>
              </a:rPr>
              <a:t>Superficies (mesas, sillas, etc.)  </a:t>
            </a:r>
          </a:p>
          <a:p>
            <a:pPr marL="497840" lvl="1" indent="-457200">
              <a:spcBef>
                <a:spcPts val="1200"/>
              </a:spcBef>
              <a:spcAft>
                <a:spcPts val="300"/>
              </a:spcAft>
              <a:buFont typeface="Wingdings" panose="05000000000000000000" pitchFamily="2" charset="2"/>
              <a:buChar char="q"/>
            </a:pPr>
            <a:r>
              <a:rPr lang="es-ES" sz="3600" dirty="0">
                <a:solidFill>
                  <a:schemeClr val="bg2"/>
                </a:solidFill>
                <a:cs typeface="Calibri Light"/>
              </a:rPr>
              <a:t>Equipo médico (termómetro, estetoscopio, etc.)</a:t>
            </a:r>
          </a:p>
          <a:p>
            <a:pPr marL="497840" lvl="1" indent="-457200">
              <a:spcBef>
                <a:spcPts val="1200"/>
              </a:spcBef>
              <a:spcAft>
                <a:spcPts val="300"/>
              </a:spcAft>
              <a:buFont typeface="Wingdings" panose="05000000000000000000" pitchFamily="2" charset="2"/>
              <a:buChar char="q"/>
            </a:pPr>
            <a:r>
              <a:rPr lang="es-ES" sz="3600" dirty="0">
                <a:solidFill>
                  <a:schemeClr val="bg2"/>
                </a:solidFill>
                <a:cs typeface="Calibri Light"/>
              </a:rPr>
              <a:t>Equipo de protección personal (mascarillas, botas, delantales, etc.)</a:t>
            </a:r>
          </a:p>
        </p:txBody>
      </p:sp>
    </p:spTree>
    <p:extLst>
      <p:ext uri="{BB962C8B-B14F-4D97-AF65-F5344CB8AC3E}">
        <p14:creationId xmlns:p14="http://schemas.microsoft.com/office/powerpoint/2010/main" val="224076965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D731A3-FF54-42A2-9E8D-DE7C703113A6}"/>
              </a:ext>
            </a:extLst>
          </p:cNvPr>
          <p:cNvSpPr>
            <a:spLocks noGrp="1"/>
          </p:cNvSpPr>
          <p:nvPr>
            <p:ph type="title"/>
          </p:nvPr>
        </p:nvSpPr>
        <p:spPr>
          <a:xfrm>
            <a:off x="566058" y="1008728"/>
            <a:ext cx="11059884" cy="1162051"/>
          </a:xfrm>
          <a:prstGeom prst="rect">
            <a:avLst/>
          </a:prstGeom>
        </p:spPr>
        <p:txBody>
          <a:bodyPr vert="horz" lIns="91440" tIns="45720" rIns="91440" bIns="45720" rtlCol="0" anchor="b">
            <a:noAutofit/>
          </a:bodyPr>
          <a:lstStyle/>
          <a:p>
            <a:pPr algn="l"/>
            <a:r>
              <a:rPr lang="es-ES" sz="4000" b="1">
                <a:latin typeface="Calibri Light" panose="020F0302020204030204" pitchFamily="34" charset="0"/>
                <a:cs typeface="Calibri Light" panose="020F0302020204030204" pitchFamily="34" charset="0"/>
              </a:rPr>
              <a:t>¿Dónde puede vivir el virus de Marburgo?</a:t>
            </a:r>
            <a:r>
              <a:rPr lang="es-ES" sz="4000" b="1">
                <a:solidFill>
                  <a:schemeClr val="bg2"/>
                </a:solidFill>
                <a:latin typeface="Calibri Light" panose="020F0302020204030204" pitchFamily="34" charset="0"/>
                <a:cs typeface="Calibri Light" panose="020F0302020204030204" pitchFamily="34" charset="0"/>
              </a:rPr>
              <a:t> </a:t>
            </a:r>
            <a:br>
              <a:rPr lang="es-ES" sz="4000" b="1">
                <a:solidFill>
                  <a:schemeClr val="bg2"/>
                </a:solidFill>
                <a:latin typeface="Calibri Light" panose="020F0302020204030204" pitchFamily="34" charset="0"/>
                <a:cs typeface="Calibri Light" panose="020F0302020204030204" pitchFamily="34" charset="0"/>
              </a:rPr>
            </a:br>
            <a:r>
              <a:rPr lang="es-ES" sz="4000" b="1">
                <a:solidFill>
                  <a:schemeClr val="bg2"/>
                </a:solidFill>
                <a:latin typeface="Calibri Light" panose="020F0302020204030204" pitchFamily="34" charset="0"/>
                <a:cs typeface="Calibri Light" panose="020F0302020204030204" pitchFamily="34" charset="0"/>
              </a:rPr>
              <a:t>(Puede haber más de una respuesta). </a:t>
            </a:r>
            <a:br>
              <a:rPr lang="es-ES" sz="4000" b="1">
                <a:solidFill>
                  <a:schemeClr val="bg2"/>
                </a:solidFill>
                <a:latin typeface="Calibri Light" panose="020F0302020204030204" pitchFamily="34" charset="0"/>
                <a:cs typeface="Calibri Light" panose="020F0302020204030204" pitchFamily="34" charset="0"/>
              </a:rPr>
            </a:br>
            <a:endParaRPr lang="es-ES" sz="4000" b="1">
              <a:solidFill>
                <a:schemeClr val="bg2"/>
              </a:solidFill>
              <a:latin typeface="Calibri Light" panose="020F03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9747E300-8B85-43B8-8237-F0D7F15BCC92}"/>
              </a:ext>
            </a:extLst>
          </p:cNvPr>
          <p:cNvSpPr txBox="1"/>
          <p:nvPr/>
        </p:nvSpPr>
        <p:spPr>
          <a:xfrm>
            <a:off x="566058" y="2401764"/>
            <a:ext cx="10183718" cy="2693045"/>
          </a:xfrm>
          <a:prstGeom prst="rect">
            <a:avLst/>
          </a:prstGeom>
          <a:noFill/>
        </p:spPr>
        <p:txBody>
          <a:bodyPr wrap="square">
            <a:spAutoFit/>
          </a:bodyPr>
          <a:lstStyle/>
          <a:p>
            <a:pPr marL="497840" lvl="1" indent="-457200">
              <a:spcBef>
                <a:spcPts val="1200"/>
              </a:spcBef>
              <a:spcAft>
                <a:spcPts val="300"/>
              </a:spcAft>
              <a:buFont typeface="Wingdings" panose="05000000000000000000" pitchFamily="2" charset="2"/>
              <a:buChar char="q"/>
            </a:pPr>
            <a:r>
              <a:rPr lang="es-ES" sz="3600" dirty="0">
                <a:solidFill>
                  <a:schemeClr val="bg2"/>
                </a:solidFill>
                <a:cs typeface="Calibri Light"/>
              </a:rPr>
              <a:t>Superficies (mesas, sillas, etc.)  </a:t>
            </a:r>
          </a:p>
          <a:p>
            <a:pPr marL="497840" lvl="1" indent="-457200">
              <a:spcBef>
                <a:spcPts val="1200"/>
              </a:spcBef>
              <a:spcAft>
                <a:spcPts val="300"/>
              </a:spcAft>
              <a:buFont typeface="Wingdings" panose="05000000000000000000" pitchFamily="2" charset="2"/>
              <a:buChar char="q"/>
            </a:pPr>
            <a:r>
              <a:rPr lang="es-ES" sz="3600" dirty="0">
                <a:solidFill>
                  <a:schemeClr val="bg2"/>
                </a:solidFill>
                <a:cs typeface="Calibri Light"/>
              </a:rPr>
              <a:t>Equipo médico (termómetro, estetoscopio, etc.)</a:t>
            </a:r>
          </a:p>
          <a:p>
            <a:pPr marL="497840" lvl="1" indent="-457200">
              <a:spcBef>
                <a:spcPts val="1200"/>
              </a:spcBef>
              <a:spcAft>
                <a:spcPts val="300"/>
              </a:spcAft>
              <a:buFont typeface="Wingdings" panose="05000000000000000000" pitchFamily="2" charset="2"/>
              <a:buChar char="q"/>
            </a:pPr>
            <a:r>
              <a:rPr lang="es-ES" sz="3600" dirty="0">
                <a:solidFill>
                  <a:schemeClr val="bg2"/>
                </a:solidFill>
                <a:cs typeface="Calibri Light"/>
              </a:rPr>
              <a:t>Equipo de protección personal (mascarillas, botas, delantales, etc.)</a:t>
            </a:r>
          </a:p>
        </p:txBody>
      </p:sp>
      <p:pic>
        <p:nvPicPr>
          <p:cNvPr id="3" name="Graphic 2" descr="Marca de verificación de color sólido">
            <a:extLst>
              <a:ext uri="{FF2B5EF4-FFF2-40B4-BE49-F238E27FC236}">
                <a16:creationId xmlns:a16="http://schemas.microsoft.com/office/drawing/2014/main" id="{6745DD4F-2774-4B83-B3AE-2E8311BC22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6058" y="2401764"/>
            <a:ext cx="548019" cy="548019"/>
          </a:xfrm>
          <a:prstGeom prst="rect">
            <a:avLst/>
          </a:prstGeom>
        </p:spPr>
      </p:pic>
      <p:pic>
        <p:nvPicPr>
          <p:cNvPr id="7" name="Graphic 6" descr="Marca de verificación de color sólido">
            <a:extLst>
              <a:ext uri="{FF2B5EF4-FFF2-40B4-BE49-F238E27FC236}">
                <a16:creationId xmlns:a16="http://schemas.microsoft.com/office/drawing/2014/main" id="{18F27619-BC5E-4943-9B92-2212A4E060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6058" y="3104809"/>
            <a:ext cx="548019" cy="548019"/>
          </a:xfrm>
          <a:prstGeom prst="rect">
            <a:avLst/>
          </a:prstGeom>
        </p:spPr>
      </p:pic>
      <p:pic>
        <p:nvPicPr>
          <p:cNvPr id="8" name="Graphic 7" descr="Marca de verificación de color sólido">
            <a:extLst>
              <a:ext uri="{FF2B5EF4-FFF2-40B4-BE49-F238E27FC236}">
                <a16:creationId xmlns:a16="http://schemas.microsoft.com/office/drawing/2014/main" id="{D6CC0531-DAE7-4B58-B1E9-4396B39F8E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6058" y="3830156"/>
            <a:ext cx="548019" cy="548019"/>
          </a:xfrm>
          <a:prstGeom prst="rect">
            <a:avLst/>
          </a:prstGeom>
        </p:spPr>
      </p:pic>
    </p:spTree>
    <p:extLst>
      <p:ext uri="{BB962C8B-B14F-4D97-AF65-F5344CB8AC3E}">
        <p14:creationId xmlns:p14="http://schemas.microsoft.com/office/powerpoint/2010/main" val="334865910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D731A3-FF54-42A2-9E8D-DE7C703113A6}"/>
              </a:ext>
            </a:extLst>
          </p:cNvPr>
          <p:cNvSpPr>
            <a:spLocks noGrp="1"/>
          </p:cNvSpPr>
          <p:nvPr>
            <p:ph type="title"/>
          </p:nvPr>
        </p:nvSpPr>
        <p:spPr>
          <a:xfrm>
            <a:off x="388489" y="4636654"/>
            <a:ext cx="11059884" cy="888672"/>
          </a:xfrm>
        </p:spPr>
        <p:txBody>
          <a:bodyPr vert="horz" lIns="91440" tIns="45720" rIns="91440" bIns="45720" rtlCol="0" anchor="b">
            <a:normAutofit/>
          </a:bodyPr>
          <a:lstStyle/>
          <a:p>
            <a:r>
              <a:rPr lang="es-ES" sz="4000" dirty="0">
                <a:latin typeface="Calibri Light" panose="020F0302020204030204" pitchFamily="34" charset="0"/>
                <a:cs typeface="Calibri Light" panose="020F0302020204030204" pitchFamily="34" charset="0"/>
              </a:rPr>
              <a:t>Información general de la limpieza ambiental</a:t>
            </a:r>
          </a:p>
        </p:txBody>
      </p:sp>
    </p:spTree>
    <p:extLst>
      <p:ext uri="{BB962C8B-B14F-4D97-AF65-F5344CB8AC3E}">
        <p14:creationId xmlns:p14="http://schemas.microsoft.com/office/powerpoint/2010/main" val="164828435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10694-DAA4-47B3-8493-F7818B9F05A7}"/>
              </a:ext>
            </a:extLst>
          </p:cNvPr>
          <p:cNvSpPr>
            <a:spLocks noGrp="1"/>
          </p:cNvSpPr>
          <p:nvPr>
            <p:ph type="title"/>
          </p:nvPr>
        </p:nvSpPr>
        <p:spPr>
          <a:xfrm>
            <a:off x="609600" y="274639"/>
            <a:ext cx="10972800" cy="946779"/>
          </a:xfrm>
        </p:spPr>
        <p:txBody>
          <a:bodyPr lIns="91440" tIns="45720" rIns="91440" bIns="45720" anchor="b" anchorCtr="0"/>
          <a:lstStyle/>
          <a:p>
            <a:r>
              <a:rPr lang="es-ES" sz="4000">
                <a:solidFill>
                  <a:schemeClr val="accent5">
                    <a:lumMod val="75000"/>
                  </a:schemeClr>
                </a:solidFill>
                <a:latin typeface="Calibri Light"/>
                <a:cs typeface="Calibri Light"/>
              </a:rPr>
              <a:t>Definición: limpieza ambiental</a:t>
            </a:r>
          </a:p>
        </p:txBody>
      </p:sp>
      <p:sp>
        <p:nvSpPr>
          <p:cNvPr id="4" name="Text Placeholder 2">
            <a:extLst>
              <a:ext uri="{FF2B5EF4-FFF2-40B4-BE49-F238E27FC236}">
                <a16:creationId xmlns:a16="http://schemas.microsoft.com/office/drawing/2014/main" id="{ACF3EEE2-AB21-4044-AD96-FB3B21DD1278}"/>
              </a:ext>
            </a:extLst>
          </p:cNvPr>
          <p:cNvSpPr txBox="1">
            <a:spLocks/>
          </p:cNvSpPr>
          <p:nvPr/>
        </p:nvSpPr>
        <p:spPr bwMode="auto">
          <a:xfrm>
            <a:off x="609600" y="1682967"/>
            <a:ext cx="9759043" cy="112554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891" indent="-342891" algn="l" rtl="0" eaLnBrk="0" fontAlgn="base" hangingPunct="0">
              <a:spcBef>
                <a:spcPct val="20000"/>
              </a:spcBef>
              <a:spcAft>
                <a:spcPct val="0"/>
              </a:spcAft>
              <a:buClr>
                <a:srgbClr val="005DAA"/>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32" indent="-285744" algn="l" rtl="0" eaLnBrk="0" fontAlgn="base" hangingPunct="0">
              <a:spcBef>
                <a:spcPct val="20000"/>
              </a:spcBef>
              <a:spcAft>
                <a:spcPct val="0"/>
              </a:spcAft>
              <a:buClr>
                <a:srgbClr val="532E63"/>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2971" indent="-228594" algn="l" rtl="0" eaLnBrk="0" fontAlgn="base" hangingPunct="0">
              <a:spcBef>
                <a:spcPct val="20000"/>
              </a:spcBef>
              <a:spcAft>
                <a:spcPct val="0"/>
              </a:spcAft>
              <a:buClr>
                <a:srgbClr val="9A3B26"/>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accent2">
                  <a:lumMod val="60000"/>
                  <a:lumOff val="40000"/>
                </a:schemeClr>
              </a:buClr>
              <a:buNone/>
            </a:pPr>
            <a:r>
              <a:rPr lang="es-ES" sz="2800" dirty="0">
                <a:solidFill>
                  <a:srgbClr val="000000"/>
                </a:solidFill>
                <a:latin typeface="Calibri"/>
                <a:cs typeface="Calibri"/>
              </a:rPr>
              <a:t>Limpieza ambiental es el término general para </a:t>
            </a:r>
            <a:r>
              <a:rPr lang="es-ES" sz="2800" b="1" dirty="0">
                <a:solidFill>
                  <a:srgbClr val="000000"/>
                </a:solidFill>
                <a:latin typeface="Calibri"/>
                <a:cs typeface="Calibri"/>
              </a:rPr>
              <a:t>la limpieza y desinfección del ambiente de cuidado del paciente.</a:t>
            </a:r>
          </a:p>
          <a:p>
            <a:pPr marL="0" indent="0">
              <a:buNone/>
            </a:pPr>
            <a:endParaRPr lang="en-US" altLang="ja-JP" sz="2400" b="1" dirty="0">
              <a:solidFill>
                <a:schemeClr val="accent6">
                  <a:lumMod val="75000"/>
                  <a:lumOff val="25000"/>
                </a:schemeClr>
              </a:solidFill>
              <a:latin typeface="Calibri"/>
              <a:ea typeface="ＭＳ Ｐゴシック"/>
              <a:cs typeface="Calibri"/>
            </a:endParaRPr>
          </a:p>
          <a:p>
            <a:endParaRPr lang="en-US" altLang="ja-JP" dirty="0">
              <a:solidFill>
                <a:schemeClr val="accent4">
                  <a:lumMod val="50000"/>
                </a:schemeClr>
              </a:solidFill>
              <a:latin typeface="Calibri"/>
              <a:ea typeface="ＭＳ Ｐゴシック"/>
              <a:cs typeface="Calibri"/>
            </a:endParaRPr>
          </a:p>
        </p:txBody>
      </p:sp>
      <p:sp>
        <p:nvSpPr>
          <p:cNvPr id="3" name="TextBox 2">
            <a:extLst>
              <a:ext uri="{FF2B5EF4-FFF2-40B4-BE49-F238E27FC236}">
                <a16:creationId xmlns:a16="http://schemas.microsoft.com/office/drawing/2014/main" id="{D25D89A6-3A1B-DDE7-4D8E-62579D0153BC}"/>
              </a:ext>
            </a:extLst>
          </p:cNvPr>
          <p:cNvSpPr txBox="1"/>
          <p:nvPr/>
        </p:nvSpPr>
        <p:spPr>
          <a:xfrm>
            <a:off x="567534" y="3128319"/>
            <a:ext cx="9801109" cy="2046714"/>
          </a:xfrm>
          <a:prstGeom prst="rect">
            <a:avLst/>
          </a:prstGeom>
          <a:noFill/>
        </p:spPr>
        <p:txBody>
          <a:bodyPr wrap="square" lIns="91440" tIns="45720" rIns="91440" bIns="45720" rtlCol="0" anchor="t">
            <a:spAutoFit/>
          </a:bodyPr>
          <a:lstStyle/>
          <a:p>
            <a:pPr marL="342265" indent="-342265">
              <a:spcBef>
                <a:spcPts val="1800"/>
              </a:spcBef>
              <a:buClr>
                <a:schemeClr val="accent2">
                  <a:lumMod val="60000"/>
                  <a:lumOff val="40000"/>
                </a:schemeClr>
              </a:buClr>
              <a:buFont typeface="Arial" panose="020B0604020202020204" pitchFamily="34" charset="0"/>
              <a:buChar char="•"/>
            </a:pPr>
            <a:r>
              <a:rPr lang="es-ES" sz="2800" b="1" dirty="0">
                <a:solidFill>
                  <a:schemeClr val="accent5">
                    <a:lumMod val="75000"/>
                  </a:schemeClr>
                </a:solidFill>
                <a:latin typeface="Calibri"/>
                <a:cs typeface="Calibri"/>
              </a:rPr>
              <a:t>Limpieza</a:t>
            </a:r>
            <a:r>
              <a:rPr lang="es-ES" sz="2800" b="1" dirty="0">
                <a:latin typeface="Calibri"/>
                <a:cs typeface="Calibri"/>
              </a:rPr>
              <a:t>: </a:t>
            </a:r>
            <a:r>
              <a:rPr lang="es-ES" sz="2800" dirty="0">
                <a:solidFill>
                  <a:srgbClr val="000000"/>
                </a:solidFill>
                <a:latin typeface="Calibri"/>
                <a:cs typeface="Calibri"/>
              </a:rPr>
              <a:t>elimina la tierra y algunos microbios y se lleva a cabo con agua y jabón.</a:t>
            </a:r>
          </a:p>
          <a:p>
            <a:pPr marL="342265" indent="-342265">
              <a:spcBef>
                <a:spcPts val="1800"/>
              </a:spcBef>
              <a:buClr>
                <a:schemeClr val="accent2">
                  <a:lumMod val="60000"/>
                  <a:lumOff val="40000"/>
                </a:schemeClr>
              </a:buClr>
              <a:buFont typeface="Arial" panose="020B0604020202020204" pitchFamily="34" charset="0"/>
              <a:buChar char="•"/>
            </a:pPr>
            <a:r>
              <a:rPr lang="es-ES" sz="2800" b="1" dirty="0">
                <a:solidFill>
                  <a:schemeClr val="accent5">
                    <a:lumMod val="75000"/>
                  </a:schemeClr>
                </a:solidFill>
                <a:latin typeface="Calibri"/>
                <a:cs typeface="Calibri"/>
              </a:rPr>
              <a:t>Desinfección</a:t>
            </a:r>
            <a:r>
              <a:rPr lang="es-ES" sz="2800" b="1" dirty="0">
                <a:latin typeface="Calibri"/>
                <a:cs typeface="Calibri"/>
              </a:rPr>
              <a:t>: </a:t>
            </a:r>
            <a:r>
              <a:rPr lang="es-ES" sz="2800" dirty="0">
                <a:solidFill>
                  <a:srgbClr val="000000"/>
                </a:solidFill>
                <a:latin typeface="Calibri"/>
                <a:cs typeface="Calibri"/>
              </a:rPr>
              <a:t>mata los microbios usando sustancias químicas, como una solución de cloro al 0.5 %.</a:t>
            </a:r>
          </a:p>
        </p:txBody>
      </p:sp>
    </p:spTree>
    <p:extLst>
      <p:ext uri="{BB962C8B-B14F-4D97-AF65-F5344CB8AC3E}">
        <p14:creationId xmlns:p14="http://schemas.microsoft.com/office/powerpoint/2010/main" val="215467154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11137-4777-4C5E-B08C-993B6935E89F}"/>
              </a:ext>
            </a:extLst>
          </p:cNvPr>
          <p:cNvSpPr>
            <a:spLocks noGrp="1"/>
          </p:cNvSpPr>
          <p:nvPr>
            <p:ph type="title"/>
          </p:nvPr>
        </p:nvSpPr>
        <p:spPr/>
        <p:txBody>
          <a:bodyPr lIns="91440" tIns="45720" rIns="91440" bIns="45720" anchor="b" anchorCtr="0"/>
          <a:lstStyle/>
          <a:p>
            <a:r>
              <a:rPr lang="es-ES" sz="4000" dirty="0">
                <a:solidFill>
                  <a:schemeClr val="accent5">
                    <a:lumMod val="75000"/>
                  </a:schemeClr>
                </a:solidFill>
                <a:latin typeface="Calibri Light"/>
                <a:cs typeface="Calibri Light"/>
              </a:rPr>
              <a:t>¿Por qué hacer limpieza ambiental?</a:t>
            </a:r>
          </a:p>
        </p:txBody>
      </p:sp>
      <p:sp>
        <p:nvSpPr>
          <p:cNvPr id="3" name="Text Placeholder 2">
            <a:extLst>
              <a:ext uri="{FF2B5EF4-FFF2-40B4-BE49-F238E27FC236}">
                <a16:creationId xmlns:a16="http://schemas.microsoft.com/office/drawing/2014/main" id="{07A93EC3-F83A-45A8-BBEB-B710E9E5B917}"/>
              </a:ext>
            </a:extLst>
          </p:cNvPr>
          <p:cNvSpPr>
            <a:spLocks noGrp="1"/>
          </p:cNvSpPr>
          <p:nvPr>
            <p:ph type="body" sz="quarter" idx="10"/>
          </p:nvPr>
        </p:nvSpPr>
        <p:spPr>
          <a:xfrm>
            <a:off x="609600" y="1417639"/>
            <a:ext cx="10972800" cy="4724400"/>
          </a:xfrm>
        </p:spPr>
        <p:txBody>
          <a:bodyPr vert="horz" lIns="91440" tIns="45720" rIns="91440" bIns="45720" rtlCol="0" anchor="t">
            <a:normAutofit/>
          </a:bodyPr>
          <a:lstStyle/>
          <a:p>
            <a:pPr marL="342265" indent="-342265">
              <a:lnSpc>
                <a:spcPct val="100000"/>
              </a:lnSpc>
            </a:pPr>
            <a:r>
              <a:rPr lang="es-ES" sz="2800" b="1" dirty="0">
                <a:solidFill>
                  <a:srgbClr val="000000"/>
                </a:solidFill>
                <a:latin typeface="Calibri"/>
                <a:ea typeface="ＭＳ Ｐゴシック"/>
                <a:cs typeface="Calibri"/>
              </a:rPr>
              <a:t>El virus de Marburgo puede vivir o persistir en las superficies</a:t>
            </a:r>
            <a:r>
              <a:rPr lang="es-ES" sz="2800" dirty="0">
                <a:solidFill>
                  <a:srgbClr val="000000"/>
                </a:solidFill>
                <a:latin typeface="Calibri"/>
                <a:ea typeface="ＭＳ Ｐゴシック"/>
                <a:cs typeface="Calibri"/>
              </a:rPr>
              <a:t> (mesas, sillas, etc.) </a:t>
            </a:r>
          </a:p>
          <a:p>
            <a:pPr marL="342265" indent="-342265">
              <a:lnSpc>
                <a:spcPct val="100000"/>
              </a:lnSpc>
            </a:pPr>
            <a:r>
              <a:rPr lang="es-ES" sz="2800" dirty="0">
                <a:solidFill>
                  <a:srgbClr val="000000"/>
                </a:solidFill>
                <a:latin typeface="Calibri"/>
                <a:ea typeface="ＭＳ Ｐゴシック"/>
                <a:cs typeface="Calibri"/>
              </a:rPr>
              <a:t>Tocar superficies contaminadas o usar equipo contaminado puede propagarles el virus de Marburgo a ustedes y sus pacientes.</a:t>
            </a:r>
          </a:p>
          <a:p>
            <a:pPr marL="342265" indent="-342265">
              <a:lnSpc>
                <a:spcPct val="100000"/>
              </a:lnSpc>
            </a:pPr>
            <a:r>
              <a:rPr lang="es-ES" sz="2800" dirty="0">
                <a:solidFill>
                  <a:srgbClr val="000000"/>
                </a:solidFill>
                <a:latin typeface="Calibri"/>
                <a:ea typeface="ＭＳ Ｐゴシック"/>
                <a:cs typeface="Calibri"/>
              </a:rPr>
              <a:t>La limpieza y desinfección adecuadas ayudan a prevenir la propagación de la EVM en los centros médicos. Esto los protege a</a:t>
            </a:r>
            <a:endParaRPr lang="en-US" sz="3200" dirty="0">
              <a:solidFill>
                <a:schemeClr val="tx1"/>
              </a:solidFill>
            </a:endParaRPr>
          </a:p>
          <a:p>
            <a:pPr marL="0" indent="0" algn="ctr">
              <a:buNone/>
            </a:pPr>
            <a:r>
              <a:rPr lang="es-ES" sz="3200" dirty="0">
                <a:solidFill>
                  <a:schemeClr val="accent5">
                    <a:lumMod val="75000"/>
                  </a:schemeClr>
                </a:solidFill>
              </a:rPr>
              <a:t>USTEDES</a:t>
            </a:r>
          </a:p>
          <a:p>
            <a:pPr marL="0" indent="0" algn="ctr">
              <a:buNone/>
            </a:pPr>
            <a:r>
              <a:rPr lang="es-ES" sz="3200" dirty="0">
                <a:solidFill>
                  <a:schemeClr val="accent5">
                    <a:lumMod val="75000"/>
                  </a:schemeClr>
                </a:solidFill>
              </a:rPr>
              <a:t>Sus compañeros de trabajo y pacientes</a:t>
            </a:r>
          </a:p>
          <a:p>
            <a:pPr marL="0" indent="0" algn="ctr">
              <a:buNone/>
            </a:pPr>
            <a:r>
              <a:rPr lang="es-ES" sz="3200" dirty="0">
                <a:solidFill>
                  <a:schemeClr val="accent5">
                    <a:lumMod val="75000"/>
                  </a:schemeClr>
                </a:solidFill>
              </a:rPr>
              <a:t>Su comunidad</a:t>
            </a:r>
          </a:p>
          <a:p>
            <a:pPr lvl="1"/>
            <a:endParaRPr lang="en-US" altLang="ja-JP" dirty="0">
              <a:solidFill>
                <a:schemeClr val="accent4">
                  <a:lumMod val="50000"/>
                </a:schemeClr>
              </a:solidFill>
              <a:latin typeface="Calibri"/>
              <a:ea typeface="ＭＳ Ｐゴシック"/>
              <a:cs typeface="Calibri"/>
            </a:endParaRPr>
          </a:p>
          <a:p>
            <a:endParaRPr lang="en-US" dirty="0"/>
          </a:p>
        </p:txBody>
      </p:sp>
    </p:spTree>
    <p:extLst>
      <p:ext uri="{BB962C8B-B14F-4D97-AF65-F5344CB8AC3E}">
        <p14:creationId xmlns:p14="http://schemas.microsoft.com/office/powerpoint/2010/main" val="418839447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914D5-FDA9-4523-8464-DBA64F667971}"/>
              </a:ext>
            </a:extLst>
          </p:cNvPr>
          <p:cNvSpPr>
            <a:spLocks noGrp="1"/>
          </p:cNvSpPr>
          <p:nvPr>
            <p:ph type="title"/>
          </p:nvPr>
        </p:nvSpPr>
        <p:spPr>
          <a:xfrm>
            <a:off x="504669" y="274639"/>
            <a:ext cx="10972800" cy="939564"/>
          </a:xfrm>
        </p:spPr>
        <p:txBody>
          <a:bodyPr/>
          <a:lstStyle/>
          <a:p>
            <a:r>
              <a:rPr lang="es-ES" sz="4000" dirty="0">
                <a:solidFill>
                  <a:schemeClr val="accent5">
                    <a:lumMod val="75000"/>
                  </a:schemeClr>
                </a:solidFill>
                <a:latin typeface="Calibri Light" panose="020F0302020204030204" pitchFamily="34" charset="0"/>
                <a:cs typeface="Calibri Light" panose="020F0302020204030204" pitchFamily="34" charset="0"/>
              </a:rPr>
              <a:t>Principios de la limpieza ambiental</a:t>
            </a:r>
          </a:p>
        </p:txBody>
      </p:sp>
      <p:sp>
        <p:nvSpPr>
          <p:cNvPr id="3" name="Text Placeholder 2">
            <a:extLst>
              <a:ext uri="{FF2B5EF4-FFF2-40B4-BE49-F238E27FC236}">
                <a16:creationId xmlns:a16="http://schemas.microsoft.com/office/drawing/2014/main" id="{B22B8D61-B3C6-4405-BC0C-E9C6B8DFA985}"/>
              </a:ext>
            </a:extLst>
          </p:cNvPr>
          <p:cNvSpPr>
            <a:spLocks noGrp="1"/>
          </p:cNvSpPr>
          <p:nvPr>
            <p:ph type="body" sz="quarter" idx="10"/>
          </p:nvPr>
        </p:nvSpPr>
        <p:spPr>
          <a:xfrm>
            <a:off x="609600" y="1396670"/>
            <a:ext cx="10972800" cy="5008561"/>
          </a:xfrm>
        </p:spPr>
        <p:txBody>
          <a:bodyPr vert="horz" lIns="91440" tIns="45720" rIns="91440" bIns="45720" rtlCol="0" anchor="t">
            <a:normAutofit fontScale="85000" lnSpcReduction="20000"/>
          </a:bodyPr>
          <a:lstStyle/>
          <a:p>
            <a:pPr marL="342265" indent="-342265">
              <a:lnSpc>
                <a:spcPct val="100000"/>
              </a:lnSpc>
              <a:spcBef>
                <a:spcPts val="1200"/>
              </a:spcBef>
            </a:pPr>
            <a:r>
              <a:rPr lang="es-ES" sz="2800" dirty="0">
                <a:solidFill>
                  <a:srgbClr val="000000"/>
                </a:solidFill>
                <a:latin typeface="Calibri"/>
                <a:cs typeface="Calibri"/>
              </a:rPr>
              <a:t>Siempre </a:t>
            </a:r>
            <a:r>
              <a:rPr lang="es-ES" sz="2800" b="1" dirty="0">
                <a:solidFill>
                  <a:srgbClr val="000000"/>
                </a:solidFill>
                <a:latin typeface="Calibri"/>
                <a:cs typeface="Calibri"/>
              </a:rPr>
              <a:t>limpiar </a:t>
            </a:r>
            <a:r>
              <a:rPr lang="es-ES" sz="2800" b="1" i="1" dirty="0">
                <a:solidFill>
                  <a:srgbClr val="000000"/>
                </a:solidFill>
                <a:latin typeface="Calibri"/>
                <a:cs typeface="Calibri"/>
              </a:rPr>
              <a:t>antes</a:t>
            </a:r>
            <a:r>
              <a:rPr lang="es-ES" sz="2800" b="1" dirty="0">
                <a:solidFill>
                  <a:srgbClr val="000000"/>
                </a:solidFill>
                <a:latin typeface="Calibri"/>
                <a:cs typeface="Calibri"/>
              </a:rPr>
              <a:t> de desinfectar</a:t>
            </a:r>
            <a:r>
              <a:rPr lang="es-ES" sz="2800" dirty="0">
                <a:solidFill>
                  <a:srgbClr val="000000"/>
                </a:solidFill>
                <a:latin typeface="Calibri"/>
                <a:cs typeface="Calibri"/>
              </a:rPr>
              <a:t>.</a:t>
            </a:r>
          </a:p>
          <a:p>
            <a:pPr lvl="1">
              <a:lnSpc>
                <a:spcPct val="100000"/>
              </a:lnSpc>
              <a:spcBef>
                <a:spcPts val="1200"/>
              </a:spcBef>
              <a:buFont typeface="Arial" panose="05000000000000000000" pitchFamily="2" charset="2"/>
            </a:pPr>
            <a:r>
              <a:rPr lang="es-ES" sz="2800" dirty="0">
                <a:solidFill>
                  <a:srgbClr val="000000"/>
                </a:solidFill>
                <a:latin typeface="Calibri"/>
                <a:cs typeface="Calibri"/>
              </a:rPr>
              <a:t>El material orgánico que haya en las superficies disminuye la eficacia de los desinfectantes.</a:t>
            </a:r>
          </a:p>
          <a:p>
            <a:pPr marL="342265" indent="-342265">
              <a:lnSpc>
                <a:spcPct val="100000"/>
              </a:lnSpc>
              <a:spcBef>
                <a:spcPts val="1200"/>
              </a:spcBef>
            </a:pPr>
            <a:r>
              <a:rPr lang="es-ES" sz="2800" dirty="0">
                <a:solidFill>
                  <a:srgbClr val="000000"/>
                </a:solidFill>
                <a:latin typeface="Calibri"/>
                <a:cs typeface="Calibri"/>
              </a:rPr>
              <a:t>Siempre moverse del </a:t>
            </a:r>
            <a:r>
              <a:rPr lang="es-ES" sz="2800" b="1" dirty="0">
                <a:solidFill>
                  <a:srgbClr val="000000"/>
                </a:solidFill>
                <a:latin typeface="Calibri"/>
                <a:cs typeface="Calibri"/>
              </a:rPr>
              <a:t>área más limpia a la más sucia.</a:t>
            </a:r>
          </a:p>
          <a:p>
            <a:pPr lvl="1">
              <a:lnSpc>
                <a:spcPct val="100000"/>
              </a:lnSpc>
              <a:spcBef>
                <a:spcPts val="1200"/>
              </a:spcBef>
              <a:buFont typeface="Arial" panose="05000000000000000000" pitchFamily="2" charset="2"/>
            </a:pPr>
            <a:r>
              <a:rPr lang="es-ES" sz="2800" dirty="0">
                <a:solidFill>
                  <a:srgbClr val="000000"/>
                </a:solidFill>
                <a:latin typeface="Calibri"/>
                <a:cs typeface="Calibri"/>
              </a:rPr>
              <a:t>El área de aislamiento siempre debe limpiarse al final.</a:t>
            </a:r>
          </a:p>
          <a:p>
            <a:pPr marL="342265" indent="-342265">
              <a:lnSpc>
                <a:spcPct val="100000"/>
              </a:lnSpc>
              <a:spcBef>
                <a:spcPts val="1200"/>
              </a:spcBef>
            </a:pPr>
            <a:r>
              <a:rPr lang="es-ES" sz="2800" dirty="0">
                <a:solidFill>
                  <a:srgbClr val="000000"/>
                </a:solidFill>
                <a:latin typeface="Calibri"/>
                <a:cs typeface="Calibri"/>
              </a:rPr>
              <a:t>Siempre limpiar </a:t>
            </a:r>
            <a:r>
              <a:rPr lang="es-ES" sz="2800" b="1" dirty="0">
                <a:solidFill>
                  <a:srgbClr val="000000"/>
                </a:solidFill>
                <a:latin typeface="Calibri"/>
                <a:cs typeface="Calibri"/>
              </a:rPr>
              <a:t>de forma sistemática (p. ej., en el sentido de las agujas del reloj)</a:t>
            </a:r>
            <a:r>
              <a:rPr lang="es-ES" sz="2800" dirty="0">
                <a:solidFill>
                  <a:srgbClr val="000000"/>
                </a:solidFill>
                <a:latin typeface="Calibri"/>
                <a:cs typeface="Calibri"/>
              </a:rPr>
              <a:t> para evitar saltarse áreas. </a:t>
            </a:r>
          </a:p>
          <a:p>
            <a:pPr marL="342265" indent="-342265">
              <a:lnSpc>
                <a:spcPct val="100000"/>
              </a:lnSpc>
              <a:spcBef>
                <a:spcPts val="1200"/>
              </a:spcBef>
            </a:pPr>
            <a:r>
              <a:rPr lang="es-ES" sz="2800" dirty="0">
                <a:solidFill>
                  <a:srgbClr val="000000"/>
                </a:solidFill>
                <a:latin typeface="Calibri"/>
                <a:cs typeface="Calibri"/>
              </a:rPr>
              <a:t>Siempre asegurarse de </a:t>
            </a:r>
            <a:r>
              <a:rPr lang="es-ES" sz="2800" b="1" dirty="0">
                <a:solidFill>
                  <a:srgbClr val="000000"/>
                </a:solidFill>
                <a:latin typeface="Calibri"/>
                <a:cs typeface="Calibri"/>
              </a:rPr>
              <a:t>limpiar y desinfectar el equipo de cuidado del paciente entre un paciente y otro.</a:t>
            </a:r>
          </a:p>
          <a:p>
            <a:pPr marL="342265" indent="-342265">
              <a:lnSpc>
                <a:spcPct val="100000"/>
              </a:lnSpc>
              <a:spcBef>
                <a:spcPts val="1200"/>
              </a:spcBef>
            </a:pPr>
            <a:r>
              <a:rPr lang="es-ES" sz="2800" dirty="0">
                <a:solidFill>
                  <a:srgbClr val="000000"/>
                </a:solidFill>
                <a:latin typeface="Calibri"/>
                <a:cs typeface="Calibri"/>
              </a:rPr>
              <a:t>Cuando sea posible, </a:t>
            </a:r>
            <a:r>
              <a:rPr lang="es-ES" sz="2800" b="1" dirty="0">
                <a:solidFill>
                  <a:srgbClr val="000000"/>
                </a:solidFill>
                <a:latin typeface="Calibri"/>
                <a:cs typeface="Calibri"/>
              </a:rPr>
              <a:t>destinar suministros de limpieza </a:t>
            </a:r>
            <a:r>
              <a:rPr lang="es-ES" sz="2800" dirty="0">
                <a:solidFill>
                  <a:srgbClr val="000000"/>
                </a:solidFill>
                <a:latin typeface="Calibri"/>
                <a:cs typeface="Calibri"/>
              </a:rPr>
              <a:t>a las áreas de mayor riesgo (p. ej., sala de partos, quirófano).</a:t>
            </a:r>
          </a:p>
          <a:p>
            <a:pPr lvl="1">
              <a:lnSpc>
                <a:spcPct val="100000"/>
              </a:lnSpc>
              <a:spcBef>
                <a:spcPts val="1200"/>
              </a:spcBef>
              <a:buFont typeface="Arial" panose="05000000000000000000" pitchFamily="2" charset="2"/>
            </a:pPr>
            <a:r>
              <a:rPr lang="es-ES" sz="2800" b="1" dirty="0">
                <a:solidFill>
                  <a:srgbClr val="000000"/>
                </a:solidFill>
                <a:latin typeface="Calibri"/>
                <a:cs typeface="Calibri"/>
              </a:rPr>
              <a:t>Siempre destinar suministros de limpieza a las áreas de aislamiento para casos de la enfermedad por el virus de Marburgo.</a:t>
            </a:r>
          </a:p>
        </p:txBody>
      </p:sp>
    </p:spTree>
    <p:extLst>
      <p:ext uri="{BB962C8B-B14F-4D97-AF65-F5344CB8AC3E}">
        <p14:creationId xmlns:p14="http://schemas.microsoft.com/office/powerpoint/2010/main" val="363933439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D731A3-FF54-42A2-9E8D-DE7C703113A6}"/>
              </a:ext>
            </a:extLst>
          </p:cNvPr>
          <p:cNvSpPr>
            <a:spLocks noGrp="1"/>
          </p:cNvSpPr>
          <p:nvPr>
            <p:ph type="title"/>
          </p:nvPr>
        </p:nvSpPr>
        <p:spPr>
          <a:xfrm>
            <a:off x="384398" y="4422734"/>
            <a:ext cx="11059884" cy="888672"/>
          </a:xfrm>
        </p:spPr>
        <p:txBody>
          <a:bodyPr vert="horz" lIns="91440" tIns="45720" rIns="91440" bIns="45720" rtlCol="0" anchor="b">
            <a:normAutofit/>
          </a:bodyPr>
          <a:lstStyle/>
          <a:p>
            <a:r>
              <a:rPr lang="es-ES" sz="4000" dirty="0">
                <a:latin typeface="Calibri Light"/>
                <a:cs typeface="Calibri Light"/>
              </a:rPr>
              <a:t>Suministros y equipo para la limpieza ambiental</a:t>
            </a:r>
          </a:p>
        </p:txBody>
      </p:sp>
    </p:spTree>
    <p:extLst>
      <p:ext uri="{BB962C8B-B14F-4D97-AF65-F5344CB8AC3E}">
        <p14:creationId xmlns:p14="http://schemas.microsoft.com/office/powerpoint/2010/main" val="226999824"/>
      </p:ext>
    </p:extLst>
  </p:cSld>
  <p:clrMapOvr>
    <a:masterClrMapping/>
  </p:clrMapOvr>
  <p:transition>
    <p:fade/>
  </p:transition>
</p:sld>
</file>

<file path=ppt/theme/theme1.xml><?xml version="1.0" encoding="utf-8"?>
<a:theme xmlns:a="http://schemas.openxmlformats.org/drawingml/2006/main" name="DHQP_ATSDR Combined">
  <a:themeElements>
    <a:clrScheme name="Custom 1">
      <a:dk1>
        <a:srgbClr val="0F56DC"/>
      </a:dk1>
      <a:lt1>
        <a:srgbClr val="FFC000"/>
      </a:lt1>
      <a:dk2>
        <a:srgbClr val="FFFFFF"/>
      </a:dk2>
      <a:lt2>
        <a:srgbClr val="FFFFFF"/>
      </a:lt2>
      <a:accent1>
        <a:srgbClr val="008080"/>
      </a:accent1>
      <a:accent2>
        <a:srgbClr val="993300"/>
      </a:accent2>
      <a:accent3>
        <a:srgbClr val="CCCC00"/>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DHQP_ATSDR Combined" id="{5FAE2803-7B31-4CF6-98E6-2CF9EC8D6EDD}" vid="{918626BD-6491-46D0-9E71-8DA95D31AA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7F5FF27D5830488CADF2E081BCCF5A" ma:contentTypeVersion="12" ma:contentTypeDescription="Create a new document." ma:contentTypeScope="" ma:versionID="42f925f2db4998814ffbea28214c6a6b">
  <xsd:schema xmlns:xsd="http://www.w3.org/2001/XMLSchema" xmlns:xs="http://www.w3.org/2001/XMLSchema" xmlns:p="http://schemas.microsoft.com/office/2006/metadata/properties" xmlns:ns2="be3c1013-821e-4e98-bbfa-76f80fde421a" xmlns:ns3="4dc5e71a-92c4-4f6d-817f-dfbfbdb6be1d" targetNamespace="http://schemas.microsoft.com/office/2006/metadata/properties" ma:root="true" ma:fieldsID="f00c714f4dc5a77eee252bea0e9cea56" ns2:_="" ns3:_="">
    <xsd:import namespace="be3c1013-821e-4e98-bbfa-76f80fde421a"/>
    <xsd:import namespace="4dc5e71a-92c4-4f6d-817f-dfbfbdb6be1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3c1013-821e-4e98-bbfa-76f80fde42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c5e71a-92c4-4f6d-817f-dfbfbdb6be1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aef12ec4-d4e0-4144-8813-7f6627130785}" ma:internalName="TaxCatchAll" ma:showField="CatchAllData" ma:web="4dc5e71a-92c4-4f6d-817f-dfbfbdb6be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dc5e71a-92c4-4f6d-817f-dfbfbdb6be1d" xsi:nil="true"/>
    <SharedWithUsers xmlns="4dc5e71a-92c4-4f6d-817f-dfbfbdb6be1d">
      <UserInfo>
        <DisplayName/>
        <AccountId xsi:nil="true"/>
        <AccountType/>
      </UserInfo>
    </SharedWithUsers>
    <lcf76f155ced4ddcb4097134ff3c332f xmlns="be3c1013-821e-4e98-bbfa-76f80fde421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AA2303-7D35-48C6-BDB5-70CF57911B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3c1013-821e-4e98-bbfa-76f80fde421a"/>
    <ds:schemaRef ds:uri="4dc5e71a-92c4-4f6d-817f-dfbfbdb6be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BA1C81-FBE5-43D2-8074-E069C00F1B64}">
  <ds:schemaRefs>
    <ds:schemaRef ds:uri="http://purl.org/dc/elements/1.1/"/>
    <ds:schemaRef ds:uri="http://schemas.microsoft.com/office/2006/documentManagement/types"/>
    <ds:schemaRef ds:uri="http://schemas.microsoft.com/office/2006/metadata/properties"/>
    <ds:schemaRef ds:uri="http://purl.org/dc/terms/"/>
    <ds:schemaRef ds:uri="http://purl.org/dc/dcmitype/"/>
    <ds:schemaRef ds:uri="http://www.w3.org/XML/1998/namespace"/>
    <ds:schemaRef ds:uri="http://schemas.microsoft.com/office/infopath/2007/PartnerControls"/>
    <ds:schemaRef ds:uri="http://schemas.openxmlformats.org/package/2006/metadata/core-properties"/>
    <ds:schemaRef ds:uri="4dc5e71a-92c4-4f6d-817f-dfbfbdb6be1d"/>
    <ds:schemaRef ds:uri="be3c1013-821e-4e98-bbfa-76f80fde421a"/>
  </ds:schemaRefs>
</ds:datastoreItem>
</file>

<file path=customXml/itemProps3.xml><?xml version="1.0" encoding="utf-8"?>
<ds:datastoreItem xmlns:ds="http://schemas.openxmlformats.org/officeDocument/2006/customXml" ds:itemID="{09A85F78-9E09-466E-B2CE-553F4BE238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DHQP_ATSDR Combined</Template>
  <TotalTime>130</TotalTime>
  <Words>3873</Words>
  <Application>Microsoft Office PowerPoint</Application>
  <PresentationFormat>Widescreen</PresentationFormat>
  <Paragraphs>248</Paragraphs>
  <Slides>20</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Brush Script MT</vt:lpstr>
      <vt:lpstr>Calibri</vt:lpstr>
      <vt:lpstr>Calibri Light</vt:lpstr>
      <vt:lpstr>Myriad Web Pro</vt:lpstr>
      <vt:lpstr>Wingdings</vt:lpstr>
      <vt:lpstr>DHQP_ATSDR Combined</vt:lpstr>
      <vt:lpstr>Prevención y control de infecciones: enfermedad por el virus de Marburgo (EVM)  Limpieza y desinfección ambiental. Información para el personal administrativo de centros médicos</vt:lpstr>
      <vt:lpstr>Objetivos de aprendizaje</vt:lpstr>
      <vt:lpstr>¿Dónde puede vivir el virus de Marburgo?  (Puede haber más de una respuesta).  </vt:lpstr>
      <vt:lpstr>¿Dónde puede vivir el virus de Marburgo?  (Puede haber más de una respuesta).  </vt:lpstr>
      <vt:lpstr>Información general de la limpieza ambiental</vt:lpstr>
      <vt:lpstr>Definición: limpieza ambiental</vt:lpstr>
      <vt:lpstr>¿Por qué hacer limpieza ambiental?</vt:lpstr>
      <vt:lpstr>Principios de la limpieza ambiental</vt:lpstr>
      <vt:lpstr>Suministros y equipo para la limpieza ambiental</vt:lpstr>
      <vt:lpstr>EPP para hacer limpieza ambiental en el contexto de la EVM</vt:lpstr>
      <vt:lpstr>Materiales para limpieza y desinfección ambiental</vt:lpstr>
      <vt:lpstr>Uso de soluciones cloradas</vt:lpstr>
      <vt:lpstr>Cómo garantizar la potencia del cloro</vt:lpstr>
      <vt:lpstr>Cloro: una advertencia</vt:lpstr>
      <vt:lpstr>Gestión de actividades de limpieza ambiental</vt:lpstr>
      <vt:lpstr>Calendarios o registros de limpieza</vt:lpstr>
      <vt:lpstr>Capacitación para el personal de limpieza ambiental</vt:lpstr>
      <vt:lpstr>Reflexión</vt:lpstr>
      <vt:lpstr>Conclusiones clave</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Cleaning and Disinfection</dc:title>
  <dc:creator>Ponder, Marilyn (CDC/DDID/NCEZID/DHQP) (CTR)</dc:creator>
  <cp:lastModifiedBy>Ponder, Marilyn (CDC/NCEZID/DHQP/OD) (CTR)</cp:lastModifiedBy>
  <cp:revision>15</cp:revision>
  <dcterms:created xsi:type="dcterms:W3CDTF">2022-11-21T17:54:40Z</dcterms:created>
  <dcterms:modified xsi:type="dcterms:W3CDTF">2023-11-22T15:29:54Z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2022-11-21T17:55:32Z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6830d91d-e159-4046-bd85-0ba3088202fe</vt:lpwstr>
  </property>
  <property fmtid="{D5CDD505-2E9C-101B-9397-08002B2CF9AE}" pid="8" name="MSIP_Label_7b94a7b8-f06c-4dfe-bdcc-9b548fd58c31_ContentBits">
    <vt:lpwstr>0</vt:lpwstr>
  </property>
  <property fmtid="{D5CDD505-2E9C-101B-9397-08002B2CF9AE}" pid="9" name="ContentTypeId">
    <vt:lpwstr>0x010100887F5FF27D5830488CADF2E081BCCF5A</vt:lpwstr>
  </property>
  <property fmtid="{D5CDD505-2E9C-101B-9397-08002B2CF9AE}" pid="10" name="MediaServiceImageTags">
    <vt:lpwstr/>
  </property>
  <property fmtid="{D5CDD505-2E9C-101B-9397-08002B2CF9AE}" pid="11" name="Order">
    <vt:r8>185900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ies>
</file>