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6" r:id="rId4"/>
  </p:sldMasterIdLst>
  <p:notesMasterIdLst>
    <p:notesMasterId r:id="rId20"/>
  </p:notesMasterIdLst>
  <p:sldIdLst>
    <p:sldId id="301" r:id="rId5"/>
    <p:sldId id="325" r:id="rId6"/>
    <p:sldId id="611" r:id="rId7"/>
    <p:sldId id="610" r:id="rId8"/>
    <p:sldId id="612" r:id="rId9"/>
    <p:sldId id="613" r:id="rId10"/>
    <p:sldId id="614" r:id="rId11"/>
    <p:sldId id="609" r:id="rId12"/>
    <p:sldId id="615" r:id="rId13"/>
    <p:sldId id="616" r:id="rId14"/>
    <p:sldId id="617" r:id="rId15"/>
    <p:sldId id="618" r:id="rId16"/>
    <p:sldId id="608" r:id="rId17"/>
    <p:sldId id="324" r:id="rId18"/>
    <p:sldId id="321" r:id="rId19"/>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1pPr>
    <a:lvl2pPr marL="4572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2pPr>
    <a:lvl3pPr marL="9144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3pPr>
    <a:lvl4pPr marL="13716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4pPr>
    <a:lvl5pPr marL="18288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5pPr>
    <a:lvl6pPr marL="2286000" algn="l" defTabSz="914400" rtl="0" eaLnBrk="1" latinLnBrk="0" hangingPunct="1">
      <a:defRPr kern="1200">
        <a:solidFill>
          <a:schemeClr val="tx1"/>
        </a:solidFill>
        <a:latin typeface="Myriad Web Pro" panose="020B0503030403020204" pitchFamily="34" charset="0"/>
        <a:ea typeface="+mn-ea"/>
        <a:cs typeface="+mn-cs"/>
      </a:defRPr>
    </a:lvl6pPr>
    <a:lvl7pPr marL="2743200" algn="l" defTabSz="914400" rtl="0" eaLnBrk="1" latinLnBrk="0" hangingPunct="1">
      <a:defRPr kern="1200">
        <a:solidFill>
          <a:schemeClr val="tx1"/>
        </a:solidFill>
        <a:latin typeface="Myriad Web Pro" panose="020B0503030403020204" pitchFamily="34" charset="0"/>
        <a:ea typeface="+mn-ea"/>
        <a:cs typeface="+mn-cs"/>
      </a:defRPr>
    </a:lvl7pPr>
    <a:lvl8pPr marL="3200400" algn="l" defTabSz="914400" rtl="0" eaLnBrk="1" latinLnBrk="0" hangingPunct="1">
      <a:defRPr kern="1200">
        <a:solidFill>
          <a:schemeClr val="tx1"/>
        </a:solidFill>
        <a:latin typeface="Myriad Web Pro" panose="020B0503030403020204" pitchFamily="34" charset="0"/>
        <a:ea typeface="+mn-ea"/>
        <a:cs typeface="+mn-cs"/>
      </a:defRPr>
    </a:lvl8pPr>
    <a:lvl9pPr marL="3657600" algn="l" defTabSz="914400" rtl="0" eaLnBrk="1" latinLnBrk="0" hangingPunct="1">
      <a:defRPr kern="1200">
        <a:solidFill>
          <a:schemeClr val="tx1"/>
        </a:solidFill>
        <a:latin typeface="Myriad Web Pro" panose="020B0503030403020204" pitchFamily="34" charset="0"/>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430820-7F70-8971-595F-ED95882F7673}" name="Lessa, Fernanda (CDC/DDID/NCEZID/DHQP)" initials="LF(" userId="S::dta3@cdc.gov::3b10506a-91e0-4aa6-8e4a-b48f1b2c20e9" providerId="AD"/>
  <p188:author id="{D2CC3B41-80AD-9C11-6557-53DB0BCBF647}" name="Wilson, Katie (CDC/DDID/NCEZID/DHQP)" initials="KW" userId="Wilson, Katie (CDC/DDID/NCEZID/DHQP)" providerId="None"/>
  <p188:author id="{74873CA3-183E-6DA5-8DD9-6D3F260CF572}" name="Wilson, Katie (CDC/DDID/NCEZID/DHQP)" initials="W(" userId="S::vvd6@cdc.gov::b37c5cec-f22a-4653-a2f2-bcde195e618a" providerId="AD"/>
  <p188:author id="{95D7EAF3-B58E-CADA-DB08-73B7407BEBF9}" name="Ponder, Marilyn (CDC/DDID/NCEZID/DHQP) (CTR)" initials="PM((" userId="S::qvl8@cdc.gov::3999cd6a-e61a-4ada-a4ca-391c3b117a90"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2E6174E-2A1E-4DF4-91FA-52C6F50BA663}" v="2502" dt="2023-04-18T20:29:02.286"/>
    <p1510:client id="{7A1414F7-5CF9-681A-10E3-76913DBF0502}" v="2" dt="2023-04-25T20:24:46.53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73" autoAdjust="0"/>
    <p:restoredTop sz="86475" autoAdjust="0"/>
  </p:normalViewPr>
  <p:slideViewPr>
    <p:cSldViewPr snapToGrid="0">
      <p:cViewPr varScale="1">
        <p:scale>
          <a:sx n="50" d="100"/>
          <a:sy n="50" d="100"/>
        </p:scale>
        <p:origin x="32" y="120"/>
      </p:cViewPr>
      <p:guideLst/>
    </p:cSldViewPr>
  </p:slideViewPr>
  <p:outlineViewPr>
    <p:cViewPr>
      <p:scale>
        <a:sx n="33" d="100"/>
        <a:sy n="33" d="100"/>
      </p:scale>
      <p:origin x="0" y="-734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 Id="rId27"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venport, Emily (CDC/DDID/NCEZID/DGMQ)" userId="S::xkh2@cdc.gov::23e02838-3be4-492d-89c6-d4fbf838b28e" providerId="AD" clId="Web-{7A1414F7-5CF9-681A-10E3-76913DBF0502}"/>
    <pc:docChg chg="modSld">
      <pc:chgData name="Davenport, Emily (CDC/DDID/NCEZID/DGMQ)" userId="S::xkh2@cdc.gov::23e02838-3be4-492d-89c6-d4fbf838b28e" providerId="AD" clId="Web-{7A1414F7-5CF9-681A-10E3-76913DBF0502}" dt="2023-04-25T20:24:46.533" v="0" actId="1076"/>
      <pc:docMkLst>
        <pc:docMk/>
      </pc:docMkLst>
      <pc:sldChg chg="modSp">
        <pc:chgData name="Davenport, Emily (CDC/DDID/NCEZID/DGMQ)" userId="S::xkh2@cdc.gov::23e02838-3be4-492d-89c6-d4fbf838b28e" providerId="AD" clId="Web-{7A1414F7-5CF9-681A-10E3-76913DBF0502}" dt="2023-04-25T20:24:46.533" v="0" actId="1076"/>
        <pc:sldMkLst>
          <pc:docMk/>
          <pc:sldMk cId="2017858724" sldId="301"/>
        </pc:sldMkLst>
        <pc:spChg chg="mod">
          <ac:chgData name="Davenport, Emily (CDC/DDID/NCEZID/DGMQ)" userId="S::xkh2@cdc.gov::23e02838-3be4-492d-89c6-d4fbf838b28e" providerId="AD" clId="Web-{7A1414F7-5CF9-681A-10E3-76913DBF0502}" dt="2023-04-25T20:24:46.533" v="0" actId="1076"/>
          <ac:spMkLst>
            <pc:docMk/>
            <pc:sldMk cId="2017858724" sldId="301"/>
            <ac:spMk id="2" creationId="{4306881D-17FE-7FE4-D05E-C20CC62049D4}"/>
          </ac:spMkLst>
        </pc:spChg>
      </pc:sldChg>
    </pc:docChg>
  </pc:docChgLst>
  <pc:docChgLst>
    <pc:chgData name="Ponder, Marilyn (CDC/DDID/NCEZID/DHQP) (CTR)" userId="3999cd6a-e61a-4ada-a4ca-391c3b117a90" providerId="ADAL" clId="{22E6174E-2A1E-4DF4-91FA-52C6F50BA663}"/>
    <pc:docChg chg="undo custSel modSld">
      <pc:chgData name="Ponder, Marilyn (CDC/DDID/NCEZID/DHQP) (CTR)" userId="3999cd6a-e61a-4ada-a4ca-391c3b117a90" providerId="ADAL" clId="{22E6174E-2A1E-4DF4-91FA-52C6F50BA663}" dt="2023-04-19T15:01:02.348" v="2518" actId="113"/>
      <pc:docMkLst>
        <pc:docMk/>
      </pc:docMkLst>
      <pc:sldChg chg="delSp modSp mod">
        <pc:chgData name="Ponder, Marilyn (CDC/DDID/NCEZID/DHQP) (CTR)" userId="3999cd6a-e61a-4ada-a4ca-391c3b117a90" providerId="ADAL" clId="{22E6174E-2A1E-4DF4-91FA-52C6F50BA663}" dt="2023-04-18T20:18:46.828" v="24" actId="962"/>
        <pc:sldMkLst>
          <pc:docMk/>
          <pc:sldMk cId="2017858724" sldId="301"/>
        </pc:sldMkLst>
        <pc:spChg chg="mod">
          <ac:chgData name="Ponder, Marilyn (CDC/DDID/NCEZID/DHQP) (CTR)" userId="3999cd6a-e61a-4ada-a4ca-391c3b117a90" providerId="ADAL" clId="{22E6174E-2A1E-4DF4-91FA-52C6F50BA663}" dt="2023-04-18T20:17:15.434" v="0" actId="33553"/>
          <ac:spMkLst>
            <pc:docMk/>
            <pc:sldMk cId="2017858724" sldId="301"/>
            <ac:spMk id="2" creationId="{4306881D-17FE-7FE4-D05E-C20CC62049D4}"/>
          </ac:spMkLst>
        </pc:spChg>
        <pc:spChg chg="del">
          <ac:chgData name="Ponder, Marilyn (CDC/DDID/NCEZID/DHQP) (CTR)" userId="3999cd6a-e61a-4ada-a4ca-391c3b117a90" providerId="ADAL" clId="{22E6174E-2A1E-4DF4-91FA-52C6F50BA663}" dt="2023-04-18T20:18:41.429" v="23" actId="478"/>
          <ac:spMkLst>
            <pc:docMk/>
            <pc:sldMk cId="2017858724" sldId="301"/>
            <ac:spMk id="10" creationId="{24A88707-7AF1-4C12-97F3-AEC6F0223B3A}"/>
          </ac:spMkLst>
        </pc:spChg>
        <pc:picChg chg="del">
          <ac:chgData name="Ponder, Marilyn (CDC/DDID/NCEZID/DHQP) (CTR)" userId="3999cd6a-e61a-4ada-a4ca-391c3b117a90" providerId="ADAL" clId="{22E6174E-2A1E-4DF4-91FA-52C6F50BA663}" dt="2023-04-18T20:18:34.387" v="22" actId="478"/>
          <ac:picMkLst>
            <pc:docMk/>
            <pc:sldMk cId="2017858724" sldId="301"/>
            <ac:picMk id="7172" creationId="{00000000-0000-0000-0000-000000000000}"/>
          </ac:picMkLst>
        </pc:picChg>
        <pc:cxnChg chg="mod">
          <ac:chgData name="Ponder, Marilyn (CDC/DDID/NCEZID/DHQP) (CTR)" userId="3999cd6a-e61a-4ada-a4ca-391c3b117a90" providerId="ADAL" clId="{22E6174E-2A1E-4DF4-91FA-52C6F50BA663}" dt="2023-04-18T20:18:46.828" v="24" actId="962"/>
          <ac:cxnSpMkLst>
            <pc:docMk/>
            <pc:sldMk cId="2017858724" sldId="301"/>
            <ac:cxnSpMk id="9" creationId="{508E0AF2-AEF5-42BB-01FA-963B03D518AD}"/>
          </ac:cxnSpMkLst>
        </pc:cxnChg>
      </pc:sldChg>
      <pc:sldChg chg="addSp delSp modSp mod">
        <pc:chgData name="Ponder, Marilyn (CDC/DDID/NCEZID/DHQP) (CTR)" userId="3999cd6a-e61a-4ada-a4ca-391c3b117a90" providerId="ADAL" clId="{22E6174E-2A1E-4DF4-91FA-52C6F50BA663}" dt="2023-04-19T15:01:02.348" v="2518" actId="113"/>
        <pc:sldMkLst>
          <pc:docMk/>
          <pc:sldMk cId="3711193582" sldId="321"/>
        </pc:sldMkLst>
        <pc:spChg chg="add del mod">
          <ac:chgData name="Ponder, Marilyn (CDC/DDID/NCEZID/DHQP) (CTR)" userId="3999cd6a-e61a-4ada-a4ca-391c3b117a90" providerId="ADAL" clId="{22E6174E-2A1E-4DF4-91FA-52C6F50BA663}" dt="2023-04-18T20:17:41.880" v="5" actId="33771"/>
          <ac:spMkLst>
            <pc:docMk/>
            <pc:sldMk cId="3711193582" sldId="321"/>
            <ac:spMk id="2" creationId="{A405F428-AF1D-9839-9041-CE08D92E00D2}"/>
          </ac:spMkLst>
        </pc:spChg>
        <pc:spChg chg="add mod">
          <ac:chgData name="Ponder, Marilyn (CDC/DDID/NCEZID/DHQP) (CTR)" userId="3999cd6a-e61a-4ada-a4ca-391c3b117a90" providerId="ADAL" clId="{22E6174E-2A1E-4DF4-91FA-52C6F50BA663}" dt="2023-04-19T15:01:02.348" v="2518" actId="113"/>
          <ac:spMkLst>
            <pc:docMk/>
            <pc:sldMk cId="3711193582" sldId="321"/>
            <ac:spMk id="3" creationId="{EBCDEE31-C330-06C8-D3A7-532A8CD25D16}"/>
          </ac:spMkLst>
        </pc:spChg>
      </pc:sldChg>
      <pc:sldChg chg="modSp mod">
        <pc:chgData name="Ponder, Marilyn (CDC/DDID/NCEZID/DHQP) (CTR)" userId="3999cd6a-e61a-4ada-a4ca-391c3b117a90" providerId="ADAL" clId="{22E6174E-2A1E-4DF4-91FA-52C6F50BA663}" dt="2023-04-19T15:00:12.978" v="2510" actId="255"/>
        <pc:sldMkLst>
          <pc:docMk/>
          <pc:sldMk cId="3263399716" sldId="325"/>
        </pc:sldMkLst>
        <pc:spChg chg="mod">
          <ac:chgData name="Ponder, Marilyn (CDC/DDID/NCEZID/DHQP) (CTR)" userId="3999cd6a-e61a-4ada-a4ca-391c3b117a90" providerId="ADAL" clId="{22E6174E-2A1E-4DF4-91FA-52C6F50BA663}" dt="2023-04-19T15:00:12.978" v="2510" actId="255"/>
          <ac:spMkLst>
            <pc:docMk/>
            <pc:sldMk cId="3263399716" sldId="325"/>
            <ac:spMk id="2" creationId="{00000000-0000-0000-0000-000000000000}"/>
          </ac:spMkLst>
        </pc:spChg>
      </pc:sldChg>
      <pc:sldChg chg="modSp mod">
        <pc:chgData name="Ponder, Marilyn (CDC/DDID/NCEZID/DHQP) (CTR)" userId="3999cd6a-e61a-4ada-a4ca-391c3b117a90" providerId="ADAL" clId="{22E6174E-2A1E-4DF4-91FA-52C6F50BA663}" dt="2023-04-18T20:17:35.727" v="3" actId="33553"/>
        <pc:sldMkLst>
          <pc:docMk/>
          <pc:sldMk cId="62253458" sldId="608"/>
        </pc:sldMkLst>
        <pc:spChg chg="mod">
          <ac:chgData name="Ponder, Marilyn (CDC/DDID/NCEZID/DHQP) (CTR)" userId="3999cd6a-e61a-4ada-a4ca-391c3b117a90" providerId="ADAL" clId="{22E6174E-2A1E-4DF4-91FA-52C6F50BA663}" dt="2023-04-18T20:17:35.727" v="3" actId="33553"/>
          <ac:spMkLst>
            <pc:docMk/>
            <pc:sldMk cId="62253458" sldId="608"/>
            <ac:spMk id="3" creationId="{D69BF4BE-1719-FC18-5F0B-7F7AAB963C48}"/>
          </ac:spMkLst>
        </pc:spChg>
      </pc:sldChg>
      <pc:sldChg chg="modSp mod">
        <pc:chgData name="Ponder, Marilyn (CDC/DDID/NCEZID/DHQP) (CTR)" userId="3999cd6a-e61a-4ada-a4ca-391c3b117a90" providerId="ADAL" clId="{22E6174E-2A1E-4DF4-91FA-52C6F50BA663}" dt="2023-04-19T15:00:33.278" v="2513" actId="207"/>
        <pc:sldMkLst>
          <pc:docMk/>
          <pc:sldMk cId="3220095681" sldId="609"/>
        </pc:sldMkLst>
        <pc:spChg chg="mod">
          <ac:chgData name="Ponder, Marilyn (CDC/DDID/NCEZID/DHQP) (CTR)" userId="3999cd6a-e61a-4ada-a4ca-391c3b117a90" providerId="ADAL" clId="{22E6174E-2A1E-4DF4-91FA-52C6F50BA663}" dt="2023-04-19T15:00:33.278" v="2513" actId="207"/>
          <ac:spMkLst>
            <pc:docMk/>
            <pc:sldMk cId="3220095681" sldId="609"/>
            <ac:spMk id="2" creationId="{566038A1-8E0B-4E14-0E0E-551F3616403A}"/>
          </ac:spMkLst>
        </pc:spChg>
      </pc:sldChg>
      <pc:sldChg chg="modSp mod">
        <pc:chgData name="Ponder, Marilyn (CDC/DDID/NCEZID/DHQP) (CTR)" userId="3999cd6a-e61a-4ada-a4ca-391c3b117a90" providerId="ADAL" clId="{22E6174E-2A1E-4DF4-91FA-52C6F50BA663}" dt="2023-04-18T20:17:31.204" v="2" actId="33553"/>
        <pc:sldMkLst>
          <pc:docMk/>
          <pc:sldMk cId="2274655267" sldId="610"/>
        </pc:sldMkLst>
        <pc:spChg chg="mod">
          <ac:chgData name="Ponder, Marilyn (CDC/DDID/NCEZID/DHQP) (CTR)" userId="3999cd6a-e61a-4ada-a4ca-391c3b117a90" providerId="ADAL" clId="{22E6174E-2A1E-4DF4-91FA-52C6F50BA663}" dt="2023-04-18T20:17:31.204" v="2" actId="33553"/>
          <ac:spMkLst>
            <pc:docMk/>
            <pc:sldMk cId="2274655267" sldId="610"/>
            <ac:spMk id="7" creationId="{4F27517A-BA65-7A36-114A-7BBA1CB6A2B0}"/>
          </ac:spMkLst>
        </pc:spChg>
      </pc:sldChg>
      <pc:sldChg chg="modSp mod">
        <pc:chgData name="Ponder, Marilyn (CDC/DDID/NCEZID/DHQP) (CTR)" userId="3999cd6a-e61a-4ada-a4ca-391c3b117a90" providerId="ADAL" clId="{22E6174E-2A1E-4DF4-91FA-52C6F50BA663}" dt="2023-04-18T20:17:21.439" v="1" actId="33553"/>
        <pc:sldMkLst>
          <pc:docMk/>
          <pc:sldMk cId="3919921302" sldId="611"/>
        </pc:sldMkLst>
        <pc:spChg chg="mod">
          <ac:chgData name="Ponder, Marilyn (CDC/DDID/NCEZID/DHQP) (CTR)" userId="3999cd6a-e61a-4ada-a4ca-391c3b117a90" providerId="ADAL" clId="{22E6174E-2A1E-4DF4-91FA-52C6F50BA663}" dt="2023-04-18T20:17:21.439" v="1" actId="33553"/>
          <ac:spMkLst>
            <pc:docMk/>
            <pc:sldMk cId="3919921302" sldId="611"/>
            <ac:spMk id="2" creationId="{226470E9-FBBF-9554-2176-9A1D6A663A24}"/>
          </ac:spMkLst>
        </pc:spChg>
      </pc:sldChg>
      <pc:sldChg chg="delSp">
        <pc:chgData name="Ponder, Marilyn (CDC/DDID/NCEZID/DHQP) (CTR)" userId="3999cd6a-e61a-4ada-a4ca-391c3b117a90" providerId="ADAL" clId="{22E6174E-2A1E-4DF4-91FA-52C6F50BA663}" dt="2023-04-18T20:22:21.185" v="30" actId="478"/>
        <pc:sldMkLst>
          <pc:docMk/>
          <pc:sldMk cId="3714357544" sldId="613"/>
        </pc:sldMkLst>
        <pc:spChg chg="del">
          <ac:chgData name="Ponder, Marilyn (CDC/DDID/NCEZID/DHQP) (CTR)" userId="3999cd6a-e61a-4ada-a4ca-391c3b117a90" providerId="ADAL" clId="{22E6174E-2A1E-4DF4-91FA-52C6F50BA663}" dt="2023-04-18T20:22:21.185" v="30" actId="478"/>
          <ac:spMkLst>
            <pc:docMk/>
            <pc:sldMk cId="3714357544" sldId="613"/>
            <ac:spMk id="5" creationId="{9747E300-8B85-43B8-8237-F0D7F15BCC92}"/>
          </ac:spMkLst>
        </pc:spChg>
      </pc:sldChg>
      <pc:sldChg chg="addSp delSp modSp mod">
        <pc:chgData name="Ponder, Marilyn (CDC/DDID/NCEZID/DHQP) (CTR)" userId="3999cd6a-e61a-4ada-a4ca-391c3b117a90" providerId="ADAL" clId="{22E6174E-2A1E-4DF4-91FA-52C6F50BA663}" dt="2023-04-19T15:00:27.418" v="2512" actId="1076"/>
        <pc:sldMkLst>
          <pc:docMk/>
          <pc:sldMk cId="3505325363" sldId="614"/>
        </pc:sldMkLst>
        <pc:spChg chg="mod">
          <ac:chgData name="Ponder, Marilyn (CDC/DDID/NCEZID/DHQP) (CTR)" userId="3999cd6a-e61a-4ada-a4ca-391c3b117a90" providerId="ADAL" clId="{22E6174E-2A1E-4DF4-91FA-52C6F50BA663}" dt="2023-04-19T15:00:27.418" v="2512" actId="1076"/>
          <ac:spMkLst>
            <pc:docMk/>
            <pc:sldMk cId="3505325363" sldId="614"/>
            <ac:spMk id="2" creationId="{C0F10694-DAA4-47B3-8493-F7818B9F05A7}"/>
          </ac:spMkLst>
        </pc:spChg>
        <pc:spChg chg="del">
          <ac:chgData name="Ponder, Marilyn (CDC/DDID/NCEZID/DHQP) (CTR)" userId="3999cd6a-e61a-4ada-a4ca-391c3b117a90" providerId="ADAL" clId="{22E6174E-2A1E-4DF4-91FA-52C6F50BA663}" dt="2023-04-18T20:22:25.514" v="31" actId="478"/>
          <ac:spMkLst>
            <pc:docMk/>
            <pc:sldMk cId="3505325363" sldId="614"/>
            <ac:spMk id="3" creationId="{29E7FD5B-4AD7-44CA-8751-678596DBC110}"/>
          </ac:spMkLst>
        </pc:spChg>
        <pc:spChg chg="add del mod">
          <ac:chgData name="Ponder, Marilyn (CDC/DDID/NCEZID/DHQP) (CTR)" userId="3999cd6a-e61a-4ada-a4ca-391c3b117a90" providerId="ADAL" clId="{22E6174E-2A1E-4DF4-91FA-52C6F50BA663}" dt="2023-04-18T20:22:29.372" v="32" actId="478"/>
          <ac:spMkLst>
            <pc:docMk/>
            <pc:sldMk cId="3505325363" sldId="614"/>
            <ac:spMk id="5" creationId="{E3CE67D4-07F4-9F9A-C5CC-47F8AA77106E}"/>
          </ac:spMkLst>
        </pc:spChg>
      </pc:sldChg>
      <pc:sldChg chg="modSp">
        <pc:chgData name="Ponder, Marilyn (CDC/DDID/NCEZID/DHQP) (CTR)" userId="3999cd6a-e61a-4ada-a4ca-391c3b117a90" providerId="ADAL" clId="{22E6174E-2A1E-4DF4-91FA-52C6F50BA663}" dt="2023-04-18T20:24:43.599" v="758" actId="962"/>
        <pc:sldMkLst>
          <pc:docMk/>
          <pc:sldMk cId="1032216279" sldId="615"/>
        </pc:sldMkLst>
        <pc:grpChg chg="mod">
          <ac:chgData name="Ponder, Marilyn (CDC/DDID/NCEZID/DHQP) (CTR)" userId="3999cd6a-e61a-4ada-a4ca-391c3b117a90" providerId="ADAL" clId="{22E6174E-2A1E-4DF4-91FA-52C6F50BA663}" dt="2023-04-18T20:24:43.599" v="758" actId="962"/>
          <ac:grpSpMkLst>
            <pc:docMk/>
            <pc:sldMk cId="1032216279" sldId="615"/>
            <ac:grpSpMk id="19" creationId="{D98232EF-1546-409F-B294-33D2B5170960}"/>
          </ac:grpSpMkLst>
        </pc:grpChg>
        <pc:picChg chg="mod">
          <ac:chgData name="Ponder, Marilyn (CDC/DDID/NCEZID/DHQP) (CTR)" userId="3999cd6a-e61a-4ada-a4ca-391c3b117a90" providerId="ADAL" clId="{22E6174E-2A1E-4DF4-91FA-52C6F50BA663}" dt="2023-04-18T20:23:17.718" v="180" actId="962"/>
          <ac:picMkLst>
            <pc:docMk/>
            <pc:sldMk cId="1032216279" sldId="615"/>
            <ac:picMk id="4" creationId="{71F7528B-EB06-4B88-A190-12D99D1847EE}"/>
          </ac:picMkLst>
        </pc:picChg>
      </pc:sldChg>
      <pc:sldChg chg="delSp modSp">
        <pc:chgData name="Ponder, Marilyn (CDC/DDID/NCEZID/DHQP) (CTR)" userId="3999cd6a-e61a-4ada-a4ca-391c3b117a90" providerId="ADAL" clId="{22E6174E-2A1E-4DF4-91FA-52C6F50BA663}" dt="2023-04-18T20:26:16.657" v="1458" actId="962"/>
        <pc:sldMkLst>
          <pc:docMk/>
          <pc:sldMk cId="2652059364" sldId="616"/>
        </pc:sldMkLst>
        <pc:spChg chg="del">
          <ac:chgData name="Ponder, Marilyn (CDC/DDID/NCEZID/DHQP) (CTR)" userId="3999cd6a-e61a-4ada-a4ca-391c3b117a90" providerId="ADAL" clId="{22E6174E-2A1E-4DF4-91FA-52C6F50BA663}" dt="2023-04-18T20:18:19.238" v="21" actId="478"/>
          <ac:spMkLst>
            <pc:docMk/>
            <pc:sldMk cId="2652059364" sldId="616"/>
            <ac:spMk id="6" creationId="{5AB3E0EC-6A99-9CFA-1485-BF1FB14C625F}"/>
          </ac:spMkLst>
        </pc:spChg>
        <pc:picChg chg="mod">
          <ac:chgData name="Ponder, Marilyn (CDC/DDID/NCEZID/DHQP) (CTR)" userId="3999cd6a-e61a-4ada-a4ca-391c3b117a90" providerId="ADAL" clId="{22E6174E-2A1E-4DF4-91FA-52C6F50BA663}" dt="2023-04-18T20:25:37.555" v="1136" actId="962"/>
          <ac:picMkLst>
            <pc:docMk/>
            <pc:sldMk cId="2652059364" sldId="616"/>
            <ac:picMk id="4" creationId="{9D19B738-8EC6-427D-A030-9B65CF68D4B6}"/>
          </ac:picMkLst>
        </pc:picChg>
        <pc:picChg chg="mod">
          <ac:chgData name="Ponder, Marilyn (CDC/DDID/NCEZID/DHQP) (CTR)" userId="3999cd6a-e61a-4ada-a4ca-391c3b117a90" providerId="ADAL" clId="{22E6174E-2A1E-4DF4-91FA-52C6F50BA663}" dt="2023-04-18T20:26:16.657" v="1458" actId="962"/>
          <ac:picMkLst>
            <pc:docMk/>
            <pc:sldMk cId="2652059364" sldId="616"/>
            <ac:picMk id="5" creationId="{CFC5BD38-2D50-4B9E-A115-13B48DC87196}"/>
          </ac:picMkLst>
        </pc:picChg>
      </pc:sldChg>
      <pc:sldChg chg="modSp mod">
        <pc:chgData name="Ponder, Marilyn (CDC/DDID/NCEZID/DHQP) (CTR)" userId="3999cd6a-e61a-4ada-a4ca-391c3b117a90" providerId="ADAL" clId="{22E6174E-2A1E-4DF4-91FA-52C6F50BA663}" dt="2023-04-19T15:00:44.531" v="2514" actId="255"/>
        <pc:sldMkLst>
          <pc:docMk/>
          <pc:sldMk cId="1683006323" sldId="617"/>
        </pc:sldMkLst>
        <pc:spChg chg="mod">
          <ac:chgData name="Ponder, Marilyn (CDC/DDID/NCEZID/DHQP) (CTR)" userId="3999cd6a-e61a-4ada-a4ca-391c3b117a90" providerId="ADAL" clId="{22E6174E-2A1E-4DF4-91FA-52C6F50BA663}" dt="2023-04-19T15:00:44.531" v="2514" actId="255"/>
          <ac:spMkLst>
            <pc:docMk/>
            <pc:sldMk cId="1683006323" sldId="617"/>
            <ac:spMk id="2" creationId="{503BFECC-70BB-459B-8615-60E02FEA1504}"/>
          </ac:spMkLst>
        </pc:spChg>
      </pc:sldChg>
      <pc:sldChg chg="modSp mod">
        <pc:chgData name="Ponder, Marilyn (CDC/DDID/NCEZID/DHQP) (CTR)" userId="3999cd6a-e61a-4ada-a4ca-391c3b117a90" providerId="ADAL" clId="{22E6174E-2A1E-4DF4-91FA-52C6F50BA663}" dt="2023-04-19T15:00:52.857" v="2516" actId="255"/>
        <pc:sldMkLst>
          <pc:docMk/>
          <pc:sldMk cId="1454356418" sldId="618"/>
        </pc:sldMkLst>
        <pc:spChg chg="mod">
          <ac:chgData name="Ponder, Marilyn (CDC/DDID/NCEZID/DHQP) (CTR)" userId="3999cd6a-e61a-4ada-a4ca-391c3b117a90" providerId="ADAL" clId="{22E6174E-2A1E-4DF4-91FA-52C6F50BA663}" dt="2023-04-19T15:00:52.857" v="2516" actId="255"/>
          <ac:spMkLst>
            <pc:docMk/>
            <pc:sldMk cId="1454356418" sldId="618"/>
            <ac:spMk id="2" creationId="{00000000-0000-0000-0000-000000000000}"/>
          </ac:spMkLst>
        </pc:spChg>
        <pc:spChg chg="mod">
          <ac:chgData name="Ponder, Marilyn (CDC/DDID/NCEZID/DHQP) (CTR)" userId="3999cd6a-e61a-4ada-a4ca-391c3b117a90" providerId="ADAL" clId="{22E6174E-2A1E-4DF4-91FA-52C6F50BA663}" dt="2023-04-18T20:19:13.946" v="26" actId="962"/>
          <ac:spMkLst>
            <pc:docMk/>
            <pc:sldMk cId="1454356418" sldId="618"/>
            <ac:spMk id="5" creationId="{466AD569-E347-3AD7-F6A4-65F22DF918EC}"/>
          </ac:spMkLst>
        </pc:spChg>
        <pc:spChg chg="mod">
          <ac:chgData name="Ponder, Marilyn (CDC/DDID/NCEZID/DHQP) (CTR)" userId="3999cd6a-e61a-4ada-a4ca-391c3b117a90" providerId="ADAL" clId="{22E6174E-2A1E-4DF4-91FA-52C6F50BA663}" dt="2023-04-18T20:19:14.516" v="27" actId="962"/>
          <ac:spMkLst>
            <pc:docMk/>
            <pc:sldMk cId="1454356418" sldId="618"/>
            <ac:spMk id="7" creationId="{9758BEC8-31C5-E453-7B35-37FCFF1DA4A9}"/>
          </ac:spMkLst>
        </pc:spChg>
        <pc:spChg chg="mod">
          <ac:chgData name="Ponder, Marilyn (CDC/DDID/NCEZID/DHQP) (CTR)" userId="3999cd6a-e61a-4ada-a4ca-391c3b117a90" providerId="ADAL" clId="{22E6174E-2A1E-4DF4-91FA-52C6F50BA663}" dt="2023-04-18T20:19:20.249" v="29" actId="1035"/>
          <ac:spMkLst>
            <pc:docMk/>
            <pc:sldMk cId="1454356418" sldId="618"/>
            <ac:spMk id="13" creationId="{A7DFEC33-3E45-0962-3814-577428BE6663}"/>
          </ac:spMkLst>
        </pc:spChg>
        <pc:grpChg chg="mod">
          <ac:chgData name="Ponder, Marilyn (CDC/DDID/NCEZID/DHQP) (CTR)" userId="3999cd6a-e61a-4ada-a4ca-391c3b117a90" providerId="ADAL" clId="{22E6174E-2A1E-4DF4-91FA-52C6F50BA663}" dt="2023-04-18T20:27:45.659" v="2022" actId="962"/>
          <ac:grpSpMkLst>
            <pc:docMk/>
            <pc:sldMk cId="1454356418" sldId="618"/>
            <ac:grpSpMk id="4" creationId="{1E1F3CD3-9BC9-1BB8-7C05-B214C97FD767}"/>
          </ac:grpSpMkLst>
        </pc:grpChg>
        <pc:grpChg chg="mod">
          <ac:chgData name="Ponder, Marilyn (CDC/DDID/NCEZID/DHQP) (CTR)" userId="3999cd6a-e61a-4ada-a4ca-391c3b117a90" providerId="ADAL" clId="{22E6174E-2A1E-4DF4-91FA-52C6F50BA663}" dt="2023-04-18T20:29:02.286" v="2508" actId="962"/>
          <ac:grpSpMkLst>
            <pc:docMk/>
            <pc:sldMk cId="1454356418" sldId="618"/>
            <ac:grpSpMk id="30" creationId="{D54D4C0B-C0B1-1F0E-110A-D289E4771D39}"/>
          </ac:grpSpMkLst>
        </pc:grpChg>
        <pc:picChg chg="mod">
          <ac:chgData name="Ponder, Marilyn (CDC/DDID/NCEZID/DHQP) (CTR)" userId="3999cd6a-e61a-4ada-a4ca-391c3b117a90" providerId="ADAL" clId="{22E6174E-2A1E-4DF4-91FA-52C6F50BA663}" dt="2023-04-18T20:19:20.249" v="29" actId="1035"/>
          <ac:picMkLst>
            <pc:docMk/>
            <pc:sldMk cId="1454356418" sldId="618"/>
            <ac:picMk id="6" creationId="{D9143302-D0F1-247E-CD91-9507A7DAC1BE}"/>
          </ac:picMkLst>
        </pc:picChg>
      </pc:sldChg>
    </pc:docChg>
  </pc:docChgLst>
  <pc:docChgLst>
    <pc:chgData clId="Web-{7A1414F7-5CF9-681A-10E3-76913DBF0502}"/>
    <pc:docChg chg="modSld">
      <pc:chgData name="" userId="" providerId="" clId="Web-{7A1414F7-5CF9-681A-10E3-76913DBF0502}" dt="2023-04-25T20:24:44.486" v="0" actId="1076"/>
      <pc:docMkLst>
        <pc:docMk/>
      </pc:docMkLst>
      <pc:sldChg chg="modSp">
        <pc:chgData name="" userId="" providerId="" clId="Web-{7A1414F7-5CF9-681A-10E3-76913DBF0502}" dt="2023-04-25T20:24:44.486" v="0" actId="1076"/>
        <pc:sldMkLst>
          <pc:docMk/>
          <pc:sldMk cId="2017858724" sldId="301"/>
        </pc:sldMkLst>
        <pc:spChg chg="mod">
          <ac:chgData name="" userId="" providerId="" clId="Web-{7A1414F7-5CF9-681A-10E3-76913DBF0502}" dt="2023-04-25T20:24:44.486" v="0" actId="1076"/>
          <ac:spMkLst>
            <pc:docMk/>
            <pc:sldMk cId="2017858724" sldId="301"/>
            <ac:spMk id="2" creationId="{4306881D-17FE-7FE4-D05E-C20CC62049D4}"/>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7CE269-891F-4AA7-BF40-5A6DFD0518C7}" type="datetimeFigureOut">
              <a:rPr lang="en-US" smtClean="0"/>
              <a:t>4/25/2023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AD3BCD5-A6F1-40D4-B1BF-DAC367EA2FA9}" type="slidenum">
              <a:rPr lang="en-US" smtClean="0"/>
              <a:t>‹#›</a:t>
            </a:fld>
            <a:endParaRPr lang="en-US"/>
          </a:p>
        </p:txBody>
      </p:sp>
    </p:spTree>
    <p:extLst>
      <p:ext uri="{BB962C8B-B14F-4D97-AF65-F5344CB8AC3E}">
        <p14:creationId xmlns:p14="http://schemas.microsoft.com/office/powerpoint/2010/main" val="22077671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1" kern="1200" dirty="0">
                <a:solidFill>
                  <a:schemeClr val="tx1"/>
                </a:solidFill>
                <a:effectLst/>
                <a:latin typeface="+mn-lt"/>
                <a:ea typeface="+mn-ea"/>
                <a:cs typeface="+mn-cs"/>
              </a:rPr>
              <a:t>Intended Audience</a:t>
            </a:r>
            <a:r>
              <a:rPr lang="en-US" sz="1200" i="1" kern="1200" dirty="0">
                <a:solidFill>
                  <a:schemeClr val="tx1"/>
                </a:solidFill>
                <a:effectLst/>
                <a:latin typeface="+mn-lt"/>
                <a:ea typeface="+mn-ea"/>
                <a:cs typeface="+mn-cs"/>
              </a:rPr>
              <a:t>: This presentation focuses on what </a:t>
            </a:r>
            <a:r>
              <a:rPr lang="en-US" sz="1200" b="1" i="1" kern="1200" dirty="0">
                <a:solidFill>
                  <a:schemeClr val="tx1"/>
                </a:solidFill>
                <a:effectLst/>
                <a:latin typeface="+mn-lt"/>
                <a:ea typeface="+mn-ea"/>
                <a:cs typeface="+mn-cs"/>
              </a:rPr>
              <a:t>facilities management personnel </a:t>
            </a:r>
            <a:r>
              <a:rPr lang="en-US" sz="1200" i="1" kern="1200" dirty="0">
                <a:solidFill>
                  <a:schemeClr val="tx1"/>
                </a:solidFill>
                <a:effectLst/>
                <a:latin typeface="+mn-lt"/>
                <a:ea typeface="+mn-ea"/>
                <a:cs typeface="+mn-cs"/>
              </a:rPr>
              <a:t>need to know to prevent Marburg virus disease from entering healthcare facilities. See &lt;HCW Slide Deck 1: Identify, Isolate, Inform&gt; [link] for details on what healthcare workers should know to assist the process of identifying and isolating suspect Marburg virus disease cases.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dirty="0">
                <a:solidFill>
                  <a:schemeClr val="tx1"/>
                </a:solidFill>
                <a:effectLst/>
                <a:latin typeface="+mn-lt"/>
                <a:ea typeface="+mn-ea"/>
                <a:cs typeface="+mn-cs"/>
              </a:rPr>
              <a:t>Please note that the IPC for Marburg virus disease topics are presented in sequence, with the expectation that participants will progress through the series. You may, however, mix and match content to meet participant needs, and you may need to adjust the sample script below accordingly.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1" kern="1200" dirty="0">
                <a:solidFill>
                  <a:schemeClr val="tx1"/>
                </a:solidFill>
                <a:effectLst/>
                <a:latin typeface="+mn-lt"/>
                <a:ea typeface="+mn-ea"/>
                <a:cs typeface="+mn-cs"/>
              </a:rPr>
              <a:t>Estimated time with audience participation</a:t>
            </a:r>
            <a:r>
              <a:rPr lang="en-US" sz="1200" i="1" kern="1200" dirty="0">
                <a:solidFill>
                  <a:schemeClr val="tx1"/>
                </a:solidFill>
                <a:effectLst/>
                <a:latin typeface="+mn-lt"/>
                <a:ea typeface="+mn-ea"/>
                <a:cs typeface="+mn-cs"/>
              </a:rPr>
              <a:t>: 20 minutes</a:t>
            </a:r>
          </a:p>
          <a:p>
            <a:endParaRPr lang="en-US" sz="1200" kern="1200" dirty="0">
              <a:solidFill>
                <a:schemeClr val="tx1"/>
              </a:solidFill>
              <a:effectLst/>
              <a:latin typeface="+mn-lt"/>
              <a:ea typeface="+mn-ea"/>
              <a:cs typeface="+mn-cs"/>
            </a:endParaRPr>
          </a:p>
          <a:p>
            <a:r>
              <a:rPr lang="en-US" sz="1200" b="1" i="1" kern="1200" dirty="0">
                <a:solidFill>
                  <a:schemeClr val="tx1"/>
                </a:solidFill>
                <a:effectLst/>
                <a:latin typeface="+mn-lt"/>
                <a:ea typeface="+mn-ea"/>
                <a:cs typeface="+mn-cs"/>
              </a:rPr>
              <a:t>Script</a:t>
            </a:r>
            <a:r>
              <a:rPr lang="en-US" sz="1200" i="1" kern="1200" dirty="0">
                <a:solidFill>
                  <a:schemeClr val="tx1"/>
                </a:solidFill>
                <a:effectLst/>
                <a:latin typeface="+mn-lt"/>
                <a:ea typeface="+mn-ea"/>
                <a:cs typeface="+mn-cs"/>
              </a:rPr>
              <a:t>:</a:t>
            </a:r>
          </a:p>
          <a:p>
            <a:r>
              <a:rPr lang="en-US" sz="1200" kern="1200" dirty="0">
                <a:solidFill>
                  <a:schemeClr val="tx1"/>
                </a:solidFill>
                <a:effectLst/>
                <a:latin typeface="+mn-lt"/>
                <a:ea typeface="+mn-ea"/>
                <a:cs typeface="+mn-cs"/>
              </a:rPr>
              <a:t>Welcome! Today we'll be focusing on how to prepare your facility to identify, or screen, for potential patients with Marburg virus disease. Screening is a key strategy for preventing Marburg virus disease from entering your healthcare facility and is crucial to help protect you, others in your facility, and your</a:t>
            </a:r>
            <a:r>
              <a:rPr lang="en-US" sz="1200" kern="1200" baseline="0" dirty="0">
                <a:solidFill>
                  <a:schemeClr val="tx1"/>
                </a:solidFill>
                <a:effectLst/>
                <a:latin typeface="+mn-lt"/>
                <a:ea typeface="+mn-ea"/>
                <a:cs typeface="+mn-cs"/>
              </a:rPr>
              <a:t> friends and family from Marburg virus disease.</a:t>
            </a:r>
            <a:r>
              <a:rPr lang="en-US" sz="1200" kern="1200" dirty="0">
                <a:solidFill>
                  <a:schemeClr val="tx1"/>
                </a:solidFill>
                <a:effectLst/>
                <a:latin typeface="+mn-lt"/>
                <a:ea typeface="+mn-ea"/>
                <a:cs typeface="+mn-cs"/>
              </a:rPr>
              <a:t> </a:t>
            </a:r>
            <a:endParaRPr lang="en-US" dirty="0"/>
          </a:p>
          <a:p>
            <a:pPr>
              <a:spcBef>
                <a:spcPct val="0"/>
              </a:spcBef>
            </a:pPr>
            <a:endParaRPr lang="en-US" altLang="en-US" dirty="0"/>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Myriad Web Pro" panose="020B0503030403020204" pitchFamily="34" charset="0"/>
              </a:defRPr>
            </a:lvl1pPr>
            <a:lvl2pPr marL="742950" indent="-285750">
              <a:defRPr>
                <a:solidFill>
                  <a:schemeClr val="tx1"/>
                </a:solidFill>
                <a:latin typeface="Myriad Web Pro" panose="020B0503030403020204" pitchFamily="34" charset="0"/>
              </a:defRPr>
            </a:lvl2pPr>
            <a:lvl3pPr marL="1143000" indent="-228600">
              <a:defRPr>
                <a:solidFill>
                  <a:schemeClr val="tx1"/>
                </a:solidFill>
                <a:latin typeface="Myriad Web Pro" panose="020B0503030403020204" pitchFamily="34" charset="0"/>
              </a:defRPr>
            </a:lvl3pPr>
            <a:lvl4pPr marL="1600200" indent="-228600">
              <a:defRPr>
                <a:solidFill>
                  <a:schemeClr val="tx1"/>
                </a:solidFill>
                <a:latin typeface="Myriad Web Pro" panose="020B0503030403020204" pitchFamily="34" charset="0"/>
              </a:defRPr>
            </a:lvl4pPr>
            <a:lvl5pPr marL="2057400" indent="-228600">
              <a:defRPr>
                <a:solidFill>
                  <a:schemeClr val="tx1"/>
                </a:solidFill>
                <a:latin typeface="Myriad Web Pro" panose="020B0503030403020204" pitchFamily="34" charset="0"/>
              </a:defRPr>
            </a:lvl5pPr>
            <a:lvl6pPr marL="2514600" indent="-228600" fontAlgn="base">
              <a:spcBef>
                <a:spcPct val="0"/>
              </a:spcBef>
              <a:spcAft>
                <a:spcPct val="0"/>
              </a:spcAft>
              <a:defRPr>
                <a:solidFill>
                  <a:schemeClr val="tx1"/>
                </a:solidFill>
                <a:latin typeface="Myriad Web Pro" panose="020B0503030403020204" pitchFamily="34" charset="0"/>
              </a:defRPr>
            </a:lvl6pPr>
            <a:lvl7pPr marL="2971800" indent="-228600" fontAlgn="base">
              <a:spcBef>
                <a:spcPct val="0"/>
              </a:spcBef>
              <a:spcAft>
                <a:spcPct val="0"/>
              </a:spcAft>
              <a:defRPr>
                <a:solidFill>
                  <a:schemeClr val="tx1"/>
                </a:solidFill>
                <a:latin typeface="Myriad Web Pro" panose="020B0503030403020204" pitchFamily="34" charset="0"/>
              </a:defRPr>
            </a:lvl7pPr>
            <a:lvl8pPr marL="3429000" indent="-228600" fontAlgn="base">
              <a:spcBef>
                <a:spcPct val="0"/>
              </a:spcBef>
              <a:spcAft>
                <a:spcPct val="0"/>
              </a:spcAft>
              <a:defRPr>
                <a:solidFill>
                  <a:schemeClr val="tx1"/>
                </a:solidFill>
                <a:latin typeface="Myriad Web Pro" panose="020B0503030403020204" pitchFamily="34" charset="0"/>
              </a:defRPr>
            </a:lvl8pPr>
            <a:lvl9pPr marL="3886200" indent="-228600" fontAlgn="base">
              <a:spcBef>
                <a:spcPct val="0"/>
              </a:spcBef>
              <a:spcAft>
                <a:spcPct val="0"/>
              </a:spcAft>
              <a:defRPr>
                <a:solidFill>
                  <a:schemeClr val="tx1"/>
                </a:solidFill>
                <a:latin typeface="Myriad Web Pro" panose="020B0503030403020204" pitchFamily="34" charset="0"/>
              </a:defRPr>
            </a:lvl9pPr>
          </a:lstStyle>
          <a:p>
            <a:pPr fontAlgn="base">
              <a:spcBef>
                <a:spcPct val="0"/>
              </a:spcBef>
              <a:spcAft>
                <a:spcPct val="0"/>
              </a:spcAft>
            </a:pPr>
            <a:fld id="{6F084AA2-EDF3-41B6-9BD5-4D1331E35CE7}" type="slidenum">
              <a:rPr lang="en-US" altLang="en-US">
                <a:latin typeface="Calibri" panose="020F0502020204030204" pitchFamily="34" charset="0"/>
              </a:rPr>
              <a:pPr fontAlgn="base">
                <a:spcBef>
                  <a:spcPct val="0"/>
                </a:spcBef>
                <a:spcAft>
                  <a:spcPct val="0"/>
                </a:spcAft>
              </a:pPr>
              <a:t>1</a:t>
            </a:fld>
            <a:endParaRPr lang="en-US" altLang="en-US">
              <a:latin typeface="Calibri" panose="020F0502020204030204" pitchFamily="34" charset="0"/>
            </a:endParaRPr>
          </a:p>
        </p:txBody>
      </p:sp>
    </p:spTree>
    <p:extLst>
      <p:ext uri="{BB962C8B-B14F-4D97-AF65-F5344CB8AC3E}">
        <p14:creationId xmlns:p14="http://schemas.microsoft.com/office/powerpoint/2010/main" val="35545127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a:t>Script</a:t>
            </a:r>
            <a:r>
              <a:rPr lang="en-US"/>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t>As mentioned in the previous slide, per recommendation of the World Health Organization, for safety during screening activities, healthcare workers should be able to maintain a distance of at </a:t>
            </a:r>
            <a:r>
              <a:rPr lang="en-US" b="0"/>
              <a:t>least 1 meter between themselves and the person being screened. If the facility cannot be arranged so that this distance can be maintained, </a:t>
            </a:r>
            <a:r>
              <a:rPr lang="en-US" altLang="fr-FR" sz="1200" b="0">
                <a:solidFill>
                  <a:srgbClr val="000000"/>
                </a:solidFill>
                <a:latin typeface="Calibri"/>
                <a:cs typeface="Calibri"/>
              </a:rPr>
              <a:t>healthcare workers will need to wear personal protective equipment, or PPE, while screening.</a:t>
            </a:r>
            <a:endParaRPr lang="en-US" altLang="fr-FR" sz="1200" b="0">
              <a:solidFill>
                <a:srgbClr val="000000"/>
              </a:solidFill>
              <a:cs typeface="Calibri" panose="020F0502020204030204" pitchFamily="34" charset="0"/>
            </a:endParaRPr>
          </a:p>
          <a:p>
            <a:endParaRPr lang="en-US" b="0"/>
          </a:p>
          <a:p>
            <a:r>
              <a:rPr lang="en-US" b="0"/>
              <a:t>For healthcare worker protection, direct face-to-face interaction with people being screened should also be avoided to protect mucous membranes – eyes, nose, and mouth. Your facility may place plexiglass at the screening station between the screener and the person being screened. If that is not an option at your facility, angling chairs </a:t>
            </a:r>
            <a:r>
              <a:rPr lang="en-US"/>
              <a:t>away from each other, as seen in this image, is a simple and effective way to achieve this.</a:t>
            </a:r>
          </a:p>
          <a:p>
            <a:endParaRPr lang="en-US"/>
          </a:p>
        </p:txBody>
      </p:sp>
      <p:sp>
        <p:nvSpPr>
          <p:cNvPr id="4" name="Slide Number Placeholder 3"/>
          <p:cNvSpPr>
            <a:spLocks noGrp="1"/>
          </p:cNvSpPr>
          <p:nvPr>
            <p:ph type="sldNum" sz="quarter" idx="5"/>
          </p:nvPr>
        </p:nvSpPr>
        <p:spPr/>
        <p:txBody>
          <a:bodyPr/>
          <a:lstStyle/>
          <a:p>
            <a:fld id="{3AD3BCD5-A6F1-40D4-B1BF-DAC367EA2FA9}" type="slidenum">
              <a:rPr lang="en-US" smtClean="0"/>
              <a:t>10</a:t>
            </a:fld>
            <a:endParaRPr lang="en-US"/>
          </a:p>
        </p:txBody>
      </p:sp>
    </p:spTree>
    <p:extLst>
      <p:ext uri="{BB962C8B-B14F-4D97-AF65-F5344CB8AC3E}">
        <p14:creationId xmlns:p14="http://schemas.microsoft.com/office/powerpoint/2010/main" val="21525927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i="1">
                <a:solidFill>
                  <a:schemeClr val="tx1"/>
                </a:solidFill>
                <a:cs typeface="Calibri" panose="020F0502020204030204" pitchFamily="34" charset="0"/>
              </a:rPr>
              <a:t>Script</a:t>
            </a:r>
            <a:r>
              <a:rPr lang="en-US" sz="1200">
                <a:solidFill>
                  <a:schemeClr val="tx1"/>
                </a:solidFill>
                <a:cs typeface="Calibri" panose="020F0502020204030204" pitchFamily="34" charset="0"/>
              </a:rPr>
              <a:t>:</a:t>
            </a:r>
          </a:p>
          <a:p>
            <a:pPr marL="0" indent="0">
              <a:buNone/>
            </a:pPr>
            <a:r>
              <a:rPr lang="en-US" sz="1200">
                <a:solidFill>
                  <a:schemeClr val="tx1"/>
                </a:solidFill>
                <a:cs typeface="Calibri" panose="020F0502020204030204" pitchFamily="34" charset="0"/>
              </a:rPr>
              <a:t>People who are screening will need to perform hand hygiene often, so every screening area should have a h</a:t>
            </a:r>
            <a:r>
              <a:rPr lang="en-US" sz="1200">
                <a:solidFill>
                  <a:schemeClr val="accent1">
                    <a:lumMod val="75000"/>
                  </a:schemeClr>
                </a:solidFill>
              </a:rPr>
              <a:t>and hygiene station </a:t>
            </a:r>
            <a:r>
              <a:rPr lang="en-US" sz="1200">
                <a:solidFill>
                  <a:schemeClr val="tx1"/>
                </a:solidFill>
              </a:rPr>
              <a:t>with soap and water for handwashing and paper or cloth towels to dry hands or, as an alternative, alcohol-based hand rub.</a:t>
            </a:r>
          </a:p>
          <a:p>
            <a:pPr marL="0" indent="0">
              <a:buNone/>
            </a:pPr>
            <a:endParaRPr lang="en-US" sz="1200">
              <a:solidFill>
                <a:schemeClr val="tx1"/>
              </a:solidFill>
            </a:endParaRPr>
          </a:p>
          <a:p>
            <a:pPr marL="342265" indent="-342265"/>
            <a:r>
              <a:rPr lang="en-US" sz="1200">
                <a:solidFill>
                  <a:schemeClr val="accent1">
                    <a:lumMod val="75000"/>
                  </a:schemeClr>
                </a:solidFill>
              </a:rPr>
              <a:t>The screening area should also have a waste bin</a:t>
            </a:r>
            <a:r>
              <a:rPr lang="en-US" sz="1200">
                <a:solidFill>
                  <a:schemeClr val="tx1"/>
                </a:solidFill>
              </a:rPr>
              <a:t> for general, non-biohazard waste.</a:t>
            </a:r>
            <a:endParaRPr lang="en-US" sz="1200">
              <a:solidFill>
                <a:schemeClr val="tx1"/>
              </a:solidFill>
              <a:cs typeface="Calibri" panose="020F0502020204030204" pitchFamily="34" charset="0"/>
            </a:endParaRPr>
          </a:p>
          <a:p>
            <a:endParaRPr lang="en-US"/>
          </a:p>
        </p:txBody>
      </p:sp>
      <p:sp>
        <p:nvSpPr>
          <p:cNvPr id="4" name="Slide Number Placeholder 3"/>
          <p:cNvSpPr>
            <a:spLocks noGrp="1"/>
          </p:cNvSpPr>
          <p:nvPr>
            <p:ph type="sldNum" sz="quarter" idx="5"/>
          </p:nvPr>
        </p:nvSpPr>
        <p:spPr/>
        <p:txBody>
          <a:bodyPr/>
          <a:lstStyle/>
          <a:p>
            <a:fld id="{3AD3BCD5-A6F1-40D4-B1BF-DAC367EA2FA9}" type="slidenum">
              <a:rPr lang="en-US" smtClean="0"/>
              <a:t>11</a:t>
            </a:fld>
            <a:endParaRPr lang="en-US"/>
          </a:p>
        </p:txBody>
      </p:sp>
    </p:spTree>
    <p:extLst>
      <p:ext uri="{BB962C8B-B14F-4D97-AF65-F5344CB8AC3E}">
        <p14:creationId xmlns:p14="http://schemas.microsoft.com/office/powerpoint/2010/main" val="24777272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Script</a:t>
            </a:r>
            <a:r>
              <a:rPr lang="en-US" dirty="0"/>
              <a:t>:</a:t>
            </a:r>
          </a:p>
          <a:p>
            <a:r>
              <a:rPr lang="en-US" dirty="0"/>
              <a:t>This is one example of what facility setup could look like. Let’s focus right now on the screening area in the bottom right corner. Remember that your screening area may look different from this one because it will be tailored to the design of your facility and the available resources. </a:t>
            </a:r>
          </a:p>
          <a:p>
            <a:endParaRPr lang="en-US" dirty="0"/>
          </a:p>
          <a:p>
            <a:r>
              <a:rPr lang="en-US" dirty="0"/>
              <a:t>Notice that the only entry to this facility is through the screening area, so everyone that enters can be screened.</a:t>
            </a:r>
          </a:p>
          <a:p>
            <a:r>
              <a:rPr lang="en-US" dirty="0"/>
              <a:t>Notice that the person screening can be separated from the person being screened with a table so that they can maintain proper space. </a:t>
            </a:r>
          </a:p>
          <a:p>
            <a:r>
              <a:rPr lang="en-US" dirty="0"/>
              <a:t>Also notice the hand hygiene station</a:t>
            </a:r>
            <a:r>
              <a:rPr lang="en-US" b="0" i="0" dirty="0"/>
              <a:t>.</a:t>
            </a:r>
          </a:p>
          <a:p>
            <a:r>
              <a:rPr lang="en-US" dirty="0"/>
              <a:t>Finally, notice that once screened, people who pass the screening may proceed to the general care area while those suspected of having Marburg virus disease are sent directly to a separate isolation area. </a:t>
            </a:r>
          </a:p>
          <a:p>
            <a:r>
              <a:rPr lang="en-US" dirty="0"/>
              <a:t>If, like in this facility, people need to go outside to get from the screening area to the general care area, you may need to mark off this area with fencing or tape to keep out people who have not yet been screened.</a:t>
            </a:r>
          </a:p>
          <a:p>
            <a:r>
              <a:rPr lang="en-US" dirty="0"/>
              <a:t>We will talk more in our next session about setting up an isolation area at your facility.</a:t>
            </a:r>
          </a:p>
          <a:p>
            <a:pPr marL="171450" indent="-171450">
              <a:buFontTx/>
              <a:buChar char="-"/>
            </a:pPr>
            <a:endParaRPr lang="en-US" dirty="0"/>
          </a:p>
        </p:txBody>
      </p:sp>
      <p:sp>
        <p:nvSpPr>
          <p:cNvPr id="4" name="Slide Number Placeholder 3"/>
          <p:cNvSpPr>
            <a:spLocks noGrp="1"/>
          </p:cNvSpPr>
          <p:nvPr>
            <p:ph type="sldNum" sz="quarter" idx="10"/>
          </p:nvPr>
        </p:nvSpPr>
        <p:spPr/>
        <p:txBody>
          <a:bodyPr/>
          <a:lstStyle/>
          <a:p>
            <a:pPr>
              <a:defRPr/>
            </a:pPr>
            <a:fld id="{EB38CAEC-4554-485B-9189-C45C7447A404}" type="slidenum">
              <a:rPr lang="en-US" smtClean="0"/>
              <a:pPr>
                <a:defRPr/>
              </a:pPr>
              <a:t>12</a:t>
            </a:fld>
            <a:endParaRPr lang="en-US"/>
          </a:p>
        </p:txBody>
      </p:sp>
    </p:spTree>
    <p:extLst>
      <p:ext uri="{BB962C8B-B14F-4D97-AF65-F5344CB8AC3E}">
        <p14:creationId xmlns:p14="http://schemas.microsoft.com/office/powerpoint/2010/main" val="41789986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t>Reflection</a:t>
            </a:r>
            <a:r>
              <a:rPr lang="en-US" i="1" dirty="0"/>
              <a:t>: Encourages participants to apply, analyze, and/or evaluate what they’ve learned, which helps them to deepen their understanding of the topic and also allows you to check their comprehension of what’s been discussed.</a:t>
            </a:r>
          </a:p>
          <a:p>
            <a:endParaRPr lang="en-US" i="1" dirty="0"/>
          </a:p>
          <a:p>
            <a:r>
              <a:rPr lang="en-US" b="1" i="0" dirty="0"/>
              <a:t>Personalization</a:t>
            </a:r>
            <a:r>
              <a:rPr lang="en-US" i="1" dirty="0"/>
              <a:t>: Helps participants think about how what they have learned applies to their specific situations. Connecting learning to personal experiences helps learners to better understand and remember the ideas taught.</a:t>
            </a:r>
          </a:p>
          <a:p>
            <a:endParaRPr lang="en-US" i="1" dirty="0"/>
          </a:p>
          <a:p>
            <a:r>
              <a:rPr lang="en-US" b="1" i="1" dirty="0"/>
              <a:t>Script</a:t>
            </a:r>
            <a:r>
              <a:rPr lang="en-US" i="1" dirty="0"/>
              <a:t>:</a:t>
            </a:r>
          </a:p>
          <a:p>
            <a:r>
              <a:rPr lang="en-US" dirty="0"/>
              <a:t>Now that you’re familiar with how to set up a screening area for Marburg virus disease in a healthcare facility, let’s think about how this might work in your facility.</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If you’ve ever needed to screen people entering your facility, how is the screening area setup for Marburg virus disease similar to or different from other screening areas set up in the past (for example, COVID-19)?</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dirty="0"/>
              <a:t>[Give participants a few minutes to discuss in small groups or as a large group.]</a:t>
            </a: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r>
              <a:rPr lang="en-US" dirty="0"/>
              <a:t>What challenges has your facility encountered in the past with creating screening areas? If you haven’t experienced this before, what challenges do you imagine the facility might have?</a:t>
            </a:r>
          </a:p>
          <a:p>
            <a:r>
              <a:rPr lang="en-US" i="1" dirty="0"/>
              <a:t>[List challenges as participants mention them. Then, ask the group to offer suggestions for ways they might overcome those challenges. Answers will vary. You may also offer suggestions as you see fit. Recommended time for this discussion is 7-10 minutes. You may choose to keep this conversation short due to time constraints or to extend it if time allows.]</a:t>
            </a:r>
          </a:p>
          <a:p>
            <a:endParaRPr lang="en-US" dirty="0"/>
          </a:p>
        </p:txBody>
      </p:sp>
      <p:sp>
        <p:nvSpPr>
          <p:cNvPr id="4" name="Slide Number Placeholder 3"/>
          <p:cNvSpPr>
            <a:spLocks noGrp="1"/>
          </p:cNvSpPr>
          <p:nvPr>
            <p:ph type="sldNum" sz="quarter" idx="5"/>
          </p:nvPr>
        </p:nvSpPr>
        <p:spPr/>
        <p:txBody>
          <a:bodyPr/>
          <a:lstStyle/>
          <a:p>
            <a:pPr>
              <a:defRPr/>
            </a:pPr>
            <a:fld id="{EB38CAEC-4554-485B-9189-C45C7447A404}" type="slidenum">
              <a:rPr lang="en-US" smtClean="0"/>
              <a:pPr>
                <a:defRPr/>
              </a:pPr>
              <a:t>13</a:t>
            </a:fld>
            <a:endParaRPr lang="en-US"/>
          </a:p>
        </p:txBody>
      </p:sp>
    </p:spTree>
    <p:extLst>
      <p:ext uri="{BB962C8B-B14F-4D97-AF65-F5344CB8AC3E}">
        <p14:creationId xmlns:p14="http://schemas.microsoft.com/office/powerpoint/2010/main" val="21027864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i="1" dirty="0"/>
              <a:t>Script</a:t>
            </a:r>
            <a:r>
              <a:rPr lang="en-US" dirty="0"/>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To wrap up today’s session, let’s review some key points. </a:t>
            </a:r>
            <a:r>
              <a:rPr lang="en-US" sz="1200" dirty="0">
                <a:latin typeface="Calibri" panose="020F0502020204030204" pitchFamily="34" charset="0"/>
              </a:rPr>
              <a:t>First, proper screening is one of the most important things you can do at your healthcare facility to protect yourself and your community. Screening prevents unrecognized Marburg virus disease from entering a healthcare facility. </a:t>
            </a:r>
            <a:r>
              <a:rPr lang="en-US" sz="1200" b="1" dirty="0">
                <a:solidFill>
                  <a:schemeClr val="accent1">
                    <a:lumMod val="75000"/>
                  </a:schemeClr>
                </a:solidFill>
                <a:latin typeface="Calibri" panose="020F0502020204030204" pitchFamily="34" charset="0"/>
              </a:rPr>
              <a:t>This protects you, your patients, and your community.</a:t>
            </a:r>
          </a:p>
          <a:p>
            <a:endParaRPr lang="en-US" sz="1200" dirty="0">
              <a:latin typeface="Calibri" panose="020F0502020204030204" pitchFamily="34" charset="0"/>
            </a:endParaRPr>
          </a:p>
          <a:p>
            <a:r>
              <a:rPr lang="en-US" sz="1200" dirty="0">
                <a:latin typeface="Calibri" panose="020F0502020204030204" pitchFamily="34" charset="0"/>
              </a:rPr>
              <a:t>Screening should take place at the </a:t>
            </a:r>
            <a:r>
              <a:rPr lang="en-US" sz="1200" b="1" dirty="0">
                <a:solidFill>
                  <a:schemeClr val="accent1">
                    <a:lumMod val="75000"/>
                  </a:schemeClr>
                </a:solidFill>
                <a:latin typeface="Calibri" panose="020F0502020204030204" pitchFamily="34" charset="0"/>
              </a:rPr>
              <a:t>point of entry </a:t>
            </a:r>
            <a:r>
              <a:rPr lang="en-US" sz="1200" dirty="0">
                <a:latin typeface="Calibri" panose="020F0502020204030204" pitchFamily="34" charset="0"/>
              </a:rPr>
              <a:t>of a healthcare facility.</a:t>
            </a:r>
          </a:p>
          <a:p>
            <a:endParaRPr lang="en-US" sz="1200" dirty="0">
              <a:latin typeface="Calibri" panose="020F0502020204030204" pitchFamily="34" charset="0"/>
            </a:endParaRPr>
          </a:p>
          <a:p>
            <a:r>
              <a:rPr lang="en-US" sz="1200" dirty="0">
                <a:latin typeface="Calibri" panose="020F0502020204030204" pitchFamily="34" charset="0"/>
              </a:rPr>
              <a:t>And the screening area should be set up so that </a:t>
            </a:r>
            <a:r>
              <a:rPr lang="en-US" sz="1200" b="1" dirty="0">
                <a:solidFill>
                  <a:schemeClr val="accent1">
                    <a:lumMod val="75000"/>
                  </a:schemeClr>
                </a:solidFill>
                <a:latin typeface="Calibri" panose="020F0502020204030204" pitchFamily="34" charset="0"/>
              </a:rPr>
              <a:t>ALL</a:t>
            </a:r>
            <a:r>
              <a:rPr lang="en-US" sz="1200" dirty="0">
                <a:latin typeface="Calibri" panose="020F0502020204030204" pitchFamily="34" charset="0"/>
              </a:rPr>
              <a:t> people are screened prior to entering </a:t>
            </a:r>
          </a:p>
          <a:p>
            <a:endParaRPr lang="en-US" dirty="0"/>
          </a:p>
        </p:txBody>
      </p:sp>
      <p:sp>
        <p:nvSpPr>
          <p:cNvPr id="4" name="Slide Number Placeholder 3"/>
          <p:cNvSpPr>
            <a:spLocks noGrp="1"/>
          </p:cNvSpPr>
          <p:nvPr>
            <p:ph type="sldNum" sz="quarter" idx="5"/>
          </p:nvPr>
        </p:nvSpPr>
        <p:spPr/>
        <p:txBody>
          <a:bodyPr/>
          <a:lstStyle/>
          <a:p>
            <a:pPr>
              <a:defRPr/>
            </a:pPr>
            <a:fld id="{EB38CAEC-4554-485B-9189-C45C7447A404}" type="slidenum">
              <a:rPr lang="en-US" smtClean="0"/>
              <a:pPr>
                <a:defRPr/>
              </a:pPr>
              <a:t>14</a:t>
            </a:fld>
            <a:endParaRPr lang="en-US"/>
          </a:p>
        </p:txBody>
      </p:sp>
    </p:spTree>
    <p:extLst>
      <p:ext uri="{BB962C8B-B14F-4D97-AF65-F5344CB8AC3E}">
        <p14:creationId xmlns:p14="http://schemas.microsoft.com/office/powerpoint/2010/main" val="25099584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7200" y="720725"/>
            <a:ext cx="6400800" cy="3600450"/>
          </a:xfrm>
        </p:spPr>
      </p:sp>
      <p:sp>
        <p:nvSpPr>
          <p:cNvPr id="3" name="Notes Placeholder 2"/>
          <p:cNvSpPr>
            <a:spLocks noGrp="1"/>
          </p:cNvSpPr>
          <p:nvPr>
            <p:ph type="body" idx="1"/>
          </p:nvPr>
        </p:nvSpPr>
        <p:spPr/>
        <p:txBody>
          <a:bodyPr/>
          <a:lstStyle/>
          <a:p>
            <a:pPr lvl="0"/>
            <a:r>
              <a:rPr lang="en-US" i="1" dirty="0"/>
              <a:t>Script</a:t>
            </a:r>
            <a:r>
              <a:rPr lang="en-US" dirty="0"/>
              <a:t>:</a:t>
            </a:r>
          </a:p>
          <a:p>
            <a:pPr lvl="0"/>
            <a:r>
              <a:rPr lang="en-US" dirty="0"/>
              <a:t>We have two learning objectives for today.</a:t>
            </a:r>
            <a:r>
              <a:rPr lang="en-US" baseline="0" dirty="0"/>
              <a:t> By the end of this session, you should be able to explain why screening for Marburg virus disease is important for everyone entering your facility and describe best practices for setting up a screening area to identify patients who might have Marburg virus disease.</a:t>
            </a:r>
            <a:endParaRPr lang="en-US" dirty="0"/>
          </a:p>
        </p:txBody>
      </p:sp>
      <p:sp>
        <p:nvSpPr>
          <p:cNvPr id="4" name="Slide Number Placeholder 3"/>
          <p:cNvSpPr>
            <a:spLocks noGrp="1"/>
          </p:cNvSpPr>
          <p:nvPr>
            <p:ph type="sldNum" sz="quarter" idx="10"/>
          </p:nvPr>
        </p:nvSpPr>
        <p:spPr/>
        <p:txBody>
          <a:bodyPr/>
          <a:lstStyle/>
          <a:p>
            <a:pPr>
              <a:defRPr/>
            </a:pPr>
            <a:fld id="{EB38CAEC-4554-485B-9189-C45C7447A404}" type="slidenum">
              <a:rPr lang="en-US" smtClean="0"/>
              <a:pPr>
                <a:defRPr/>
              </a:pPr>
              <a:t>2</a:t>
            </a:fld>
            <a:endParaRPr lang="en-US"/>
          </a:p>
        </p:txBody>
      </p:sp>
    </p:spTree>
    <p:extLst>
      <p:ext uri="{BB962C8B-B14F-4D97-AF65-F5344CB8AC3E}">
        <p14:creationId xmlns:p14="http://schemas.microsoft.com/office/powerpoint/2010/main" val="31023219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t>Activating</a:t>
            </a:r>
            <a:r>
              <a:rPr lang="en-US" b="1" i="1" baseline="0" dirty="0"/>
              <a:t> background knowledge:</a:t>
            </a:r>
          </a:p>
          <a:p>
            <a:r>
              <a:rPr lang="en-US" i="1" baseline="0" dirty="0"/>
              <a:t>A key benefit of working with adult learners is that they likely already have some knowledge or experience related to the topic you are teaching. Use this as an opportunity to let students share what they already know to prime them for learning related ideas.</a:t>
            </a:r>
          </a:p>
          <a:p>
            <a:endParaRPr lang="en-US" baseline="0" dirty="0"/>
          </a:p>
          <a:p>
            <a:r>
              <a:rPr lang="en-US" b="1" i="1" baseline="0" dirty="0"/>
              <a:t>Script</a:t>
            </a:r>
            <a:r>
              <a:rPr lang="en-US" i="1" baseline="0" dirty="0"/>
              <a:t>:</a:t>
            </a:r>
          </a:p>
          <a:p>
            <a:r>
              <a:rPr lang="en-US" baseline="0" dirty="0"/>
              <a:t>Let’s start with a question. Why is it important to keep people who are suspected of having Marburg virus disease separate from other patients in a healthcare facility?</a:t>
            </a:r>
          </a:p>
          <a:p>
            <a:r>
              <a:rPr lang="en-US" i="1" baseline="0" dirty="0"/>
              <a:t>[Allow participants 2-3 minutes to discuss as a large group or in small groups.]</a:t>
            </a:r>
          </a:p>
          <a:p>
            <a:endParaRPr lang="en-US" dirty="0"/>
          </a:p>
        </p:txBody>
      </p:sp>
      <p:sp>
        <p:nvSpPr>
          <p:cNvPr id="4" name="Slide Number Placeholder 3"/>
          <p:cNvSpPr>
            <a:spLocks noGrp="1"/>
          </p:cNvSpPr>
          <p:nvPr>
            <p:ph type="sldNum" sz="quarter" idx="5"/>
          </p:nvPr>
        </p:nvSpPr>
        <p:spPr/>
        <p:txBody>
          <a:bodyPr/>
          <a:lstStyle/>
          <a:p>
            <a:pPr>
              <a:defRPr/>
            </a:pPr>
            <a:fld id="{EB38CAEC-4554-485B-9189-C45C7447A404}" type="slidenum">
              <a:rPr lang="en-US" smtClean="0"/>
              <a:pPr>
                <a:defRPr/>
              </a:pPr>
              <a:t>3</a:t>
            </a:fld>
            <a:endParaRPr lang="en-US"/>
          </a:p>
        </p:txBody>
      </p:sp>
    </p:spTree>
    <p:extLst>
      <p:ext uri="{BB962C8B-B14F-4D97-AF65-F5344CB8AC3E}">
        <p14:creationId xmlns:p14="http://schemas.microsoft.com/office/powerpoint/2010/main" val="38304836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[You may wish to adapt the script for this slide based on what participants said to answer the question on the previous slide.]</a:t>
            </a:r>
          </a:p>
          <a:p>
            <a:endParaRPr lang="en-US" i="1" dirty="0"/>
          </a:p>
          <a:p>
            <a:r>
              <a:rPr lang="en-US" i="1" dirty="0"/>
              <a:t>Script</a:t>
            </a:r>
            <a:r>
              <a:rPr lang="en-US" dirty="0"/>
              <a:t>:</a:t>
            </a:r>
          </a:p>
          <a:p>
            <a:r>
              <a:rPr lang="en-US" dirty="0"/>
              <a:t>If a person with undiagnosed Marburg virus disease were to be allowed into a healthcare facility, they could spread Marburg virus disease to patients nearby and to the staff that cares for them. Early identification and separation of suspected Marburg virus disease patients prevents bringing unrecognized Marburg virus disease into the healthcare setting, which protects you, your co-workers, and your patients. By keeping yourself healthy, you also avoid spreading illness to your family and friends. So, </a:t>
            </a:r>
            <a:r>
              <a:rPr lang="en-US" b="1" dirty="0"/>
              <a:t>keeping Marburg virus disease patients separate in a healthcare facility helps protect you, your co-workers and patients, and your community</a:t>
            </a:r>
            <a:r>
              <a:rPr lang="en-US" dirty="0"/>
              <a:t>.</a:t>
            </a:r>
          </a:p>
          <a:p>
            <a:endParaRPr lang="en-US" dirty="0"/>
          </a:p>
        </p:txBody>
      </p:sp>
      <p:sp>
        <p:nvSpPr>
          <p:cNvPr id="4" name="Slide Number Placeholder 3"/>
          <p:cNvSpPr>
            <a:spLocks noGrp="1"/>
          </p:cNvSpPr>
          <p:nvPr>
            <p:ph type="sldNum" sz="quarter" idx="5"/>
          </p:nvPr>
        </p:nvSpPr>
        <p:spPr/>
        <p:txBody>
          <a:bodyPr/>
          <a:lstStyle/>
          <a:p>
            <a:pPr>
              <a:defRPr/>
            </a:pPr>
            <a:fld id="{EB38CAEC-4554-485B-9189-C45C7447A404}" type="slidenum">
              <a:rPr lang="en-US" smtClean="0"/>
              <a:pPr>
                <a:defRPr/>
              </a:pPr>
              <a:t>4</a:t>
            </a:fld>
            <a:endParaRPr lang="en-US"/>
          </a:p>
        </p:txBody>
      </p:sp>
    </p:spTree>
    <p:extLst>
      <p:ext uri="{BB962C8B-B14F-4D97-AF65-F5344CB8AC3E}">
        <p14:creationId xmlns:p14="http://schemas.microsoft.com/office/powerpoint/2010/main" val="41533180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i="1" dirty="0">
                <a:cs typeface="Calibri"/>
              </a:rPr>
              <a:t>Script:</a:t>
            </a:r>
          </a:p>
          <a:p>
            <a:pPr marL="0" marR="0" lvl="0" indent="0" algn="l" defTabSz="914400" rtl="0" eaLnBrk="1" fontAlgn="base" latinLnBrk="0" hangingPunct="1">
              <a:lnSpc>
                <a:spcPct val="100000"/>
              </a:lnSpc>
              <a:spcBef>
                <a:spcPct val="30000"/>
              </a:spcBef>
              <a:spcAft>
                <a:spcPct val="0"/>
              </a:spcAft>
              <a:buClrTx/>
              <a:buSzTx/>
              <a:buFontTx/>
              <a:buNone/>
              <a:tabLst/>
              <a:defRPr/>
            </a:pPr>
            <a:r>
              <a:rPr lang="en-US" dirty="0">
                <a:cs typeface="Calibri"/>
              </a:rPr>
              <a:t>There are 3 key strategies to prevent the introduction of Marburg virus disease in healthcare facilities:</a:t>
            </a:r>
          </a:p>
          <a:p>
            <a:pPr marL="171450" marR="0" lvl="0" indent="-171450" algn="l" defTabSz="914400" rtl="0" eaLnBrk="1" fontAlgn="base" latinLnBrk="0" hangingPunct="1">
              <a:lnSpc>
                <a:spcPct val="100000"/>
              </a:lnSpc>
              <a:spcBef>
                <a:spcPct val="30000"/>
              </a:spcBef>
              <a:spcAft>
                <a:spcPct val="0"/>
              </a:spcAft>
              <a:buClrTx/>
              <a:buSzTx/>
              <a:buFontTx/>
              <a:buChar char="-"/>
              <a:tabLst/>
              <a:defRPr/>
            </a:pPr>
            <a:r>
              <a:rPr lang="en-US" dirty="0">
                <a:cs typeface="Calibri"/>
              </a:rPr>
              <a:t>Identifying people who might be ill with Marburg virus disease before they enter the facility.</a:t>
            </a:r>
          </a:p>
          <a:p>
            <a:pPr marL="171450" marR="0" lvl="0" indent="-171450" algn="l" defTabSz="914400" rtl="0" eaLnBrk="1" fontAlgn="base" latinLnBrk="0" hangingPunct="1">
              <a:lnSpc>
                <a:spcPct val="100000"/>
              </a:lnSpc>
              <a:spcBef>
                <a:spcPct val="30000"/>
              </a:spcBef>
              <a:spcAft>
                <a:spcPct val="0"/>
              </a:spcAft>
              <a:buClrTx/>
              <a:buSzTx/>
              <a:buFontTx/>
              <a:buChar char="-"/>
              <a:tabLst/>
              <a:defRPr/>
            </a:pPr>
            <a:r>
              <a:rPr lang="en-US" dirty="0">
                <a:cs typeface="Calibri"/>
              </a:rPr>
              <a:t>Isolating suspected Marburg virus disease patients from others.</a:t>
            </a:r>
          </a:p>
          <a:p>
            <a:pPr marL="171450" marR="0" lvl="0" indent="-171450" algn="l" defTabSz="914400" rtl="0" eaLnBrk="1" fontAlgn="base" latinLnBrk="0" hangingPunct="1">
              <a:lnSpc>
                <a:spcPct val="100000"/>
              </a:lnSpc>
              <a:spcBef>
                <a:spcPct val="30000"/>
              </a:spcBef>
              <a:spcAft>
                <a:spcPct val="0"/>
              </a:spcAft>
              <a:buClrTx/>
              <a:buSzTx/>
              <a:buFontTx/>
              <a:buChar char="-"/>
              <a:tabLst/>
              <a:defRPr/>
            </a:pPr>
            <a:r>
              <a:rPr lang="en-US" dirty="0">
                <a:cs typeface="Calibri"/>
              </a:rPr>
              <a:t>And informing the necessary authorities at your facility.</a:t>
            </a:r>
          </a:p>
          <a:p>
            <a:r>
              <a:rPr lang="en-US" dirty="0">
                <a:cs typeface="Calibri"/>
              </a:rPr>
              <a:t>These things are </a:t>
            </a:r>
            <a:r>
              <a:rPr lang="en-US" dirty="0"/>
              <a:t>the most important things you can do at your healthcare facility </a:t>
            </a:r>
            <a:r>
              <a:rPr lang="en-US" sz="1200" dirty="0">
                <a:latin typeface="Calibri" panose="020F0502020204030204" pitchFamily="34" charset="0"/>
              </a:rPr>
              <a:t>to help protect yourself and your community</a:t>
            </a:r>
            <a:endParaRPr lang="en-US" dirty="0"/>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cs typeface="Calibri"/>
              </a:rPr>
              <a:t>Today, we’ll focus on how facilities can prepare for the first strategy here: identifying people who might be ill with Marburg virus disease.</a:t>
            </a:r>
          </a:p>
        </p:txBody>
      </p:sp>
      <p:sp>
        <p:nvSpPr>
          <p:cNvPr id="4" name="Slide Number Placeholder 3"/>
          <p:cNvSpPr>
            <a:spLocks noGrp="1"/>
          </p:cNvSpPr>
          <p:nvPr>
            <p:ph type="sldNum" sz="quarter" idx="10"/>
          </p:nvPr>
        </p:nvSpPr>
        <p:spPr/>
        <p:txBody>
          <a:bodyPr/>
          <a:lstStyle/>
          <a:p>
            <a:pPr>
              <a:defRPr/>
            </a:pPr>
            <a:fld id="{EB38CAEC-4554-485B-9189-C45C7447A404}" type="slidenum">
              <a:rPr lang="en-US" smtClean="0"/>
              <a:pPr>
                <a:defRPr/>
              </a:pPr>
              <a:t>5</a:t>
            </a:fld>
            <a:endParaRPr lang="en-US"/>
          </a:p>
        </p:txBody>
      </p:sp>
    </p:spTree>
    <p:extLst>
      <p:ext uri="{BB962C8B-B14F-4D97-AF65-F5344CB8AC3E}">
        <p14:creationId xmlns:p14="http://schemas.microsoft.com/office/powerpoint/2010/main" val="149130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a:t>Script</a:t>
            </a:r>
            <a:r>
              <a:rPr lang="en-US" i="0"/>
              <a:t>:</a:t>
            </a:r>
          </a:p>
          <a:p>
            <a:r>
              <a:rPr lang="en-US" i="0"/>
              <a:t>First, we’ll talk about what screening is exactly, and then we’ll get into the details of setting up a screening area.</a:t>
            </a:r>
          </a:p>
        </p:txBody>
      </p:sp>
      <p:sp>
        <p:nvSpPr>
          <p:cNvPr id="4" name="Slide Number Placeholder 3"/>
          <p:cNvSpPr>
            <a:spLocks noGrp="1"/>
          </p:cNvSpPr>
          <p:nvPr>
            <p:ph type="sldNum" sz="quarter" idx="5"/>
          </p:nvPr>
        </p:nvSpPr>
        <p:spPr/>
        <p:txBody>
          <a:bodyPr/>
          <a:lstStyle/>
          <a:p>
            <a:pPr>
              <a:defRPr/>
            </a:pPr>
            <a:fld id="{EB38CAEC-4554-485B-9189-C45C7447A404}" type="slidenum">
              <a:rPr lang="en-US" smtClean="0"/>
              <a:pPr>
                <a:defRPr/>
              </a:pPr>
              <a:t>6</a:t>
            </a:fld>
            <a:endParaRPr lang="en-US"/>
          </a:p>
        </p:txBody>
      </p:sp>
    </p:spTree>
    <p:extLst>
      <p:ext uri="{BB962C8B-B14F-4D97-AF65-F5344CB8AC3E}">
        <p14:creationId xmlns:p14="http://schemas.microsoft.com/office/powerpoint/2010/main" val="4104719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Script</a:t>
            </a:r>
            <a:r>
              <a:rPr lang="en-US" dirty="0"/>
              <a:t>:</a:t>
            </a:r>
          </a:p>
          <a:p>
            <a:r>
              <a:rPr lang="en-US" dirty="0"/>
              <a:t>The process of identifying</a:t>
            </a:r>
            <a:r>
              <a:rPr lang="en-US" baseline="0" dirty="0"/>
              <a:t> people potentially ill with Marburg virus disease is called screening. </a:t>
            </a:r>
            <a:r>
              <a:rPr lang="en-US" b="1" dirty="0"/>
              <a:t>Screening</a:t>
            </a:r>
            <a:r>
              <a:rPr lang="en-US" dirty="0"/>
              <a:t> is like a sorting process. It operates like a sieve, separating the people who probably have a condition from those who probably do not. Screening allows patients suspected of having Marburg virus disease to be promptly isolated and referred for testing and care at a facility intended for that purpose.</a:t>
            </a:r>
          </a:p>
          <a:p>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alibri" panose="020F0502020204030204" pitchFamily="34" charset="0"/>
                <a:ea typeface="Calibri" panose="020F0502020204030204" pitchFamily="34" charset="0"/>
                <a:cs typeface="Times New Roman" panose="02020603050405020304" pitchFamily="18" charset="0"/>
              </a:rPr>
              <a:t>In areas with Marburg virus disease transmission, s</a:t>
            </a:r>
            <a:r>
              <a:rPr lang="en-US" dirty="0"/>
              <a:t>creening involves looking for Marburg virus disease symptoms and  determining risk factors early in the</a:t>
            </a:r>
            <a:r>
              <a:rPr lang="en-US" baseline="0" dirty="0"/>
              <a:t> care process. It can be done with a non-contact thermometer and a questionnaire.</a:t>
            </a:r>
          </a:p>
          <a:p>
            <a:endParaRPr lang="en-US" dirty="0"/>
          </a:p>
        </p:txBody>
      </p:sp>
      <p:sp>
        <p:nvSpPr>
          <p:cNvPr id="4" name="Slide Number Placeholder 3"/>
          <p:cNvSpPr>
            <a:spLocks noGrp="1"/>
          </p:cNvSpPr>
          <p:nvPr>
            <p:ph type="sldNum" sz="quarter" idx="5"/>
          </p:nvPr>
        </p:nvSpPr>
        <p:spPr/>
        <p:txBody>
          <a:bodyPr/>
          <a:lstStyle/>
          <a:p>
            <a:fld id="{299946A4-2624-4EBF-BB8E-AEEF0B413100}" type="slidenum">
              <a:rPr lang="en-US" smtClean="0"/>
              <a:t>7</a:t>
            </a:fld>
            <a:endParaRPr lang="en-US"/>
          </a:p>
        </p:txBody>
      </p:sp>
    </p:spTree>
    <p:extLst>
      <p:ext uri="{BB962C8B-B14F-4D97-AF65-F5344CB8AC3E}">
        <p14:creationId xmlns:p14="http://schemas.microsoft.com/office/powerpoint/2010/main" val="310250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Script</a:t>
            </a:r>
            <a:r>
              <a:rPr lang="en-US" dirty="0"/>
              <a:t>:</a:t>
            </a:r>
          </a:p>
          <a:p>
            <a:r>
              <a:rPr lang="en-US" dirty="0"/>
              <a:t>When creating a screening area in your facility, keep in mind that </a:t>
            </a:r>
            <a:r>
              <a:rPr lang="en-US" b="1" dirty="0"/>
              <a:t>screening should take place at the point of entry </a:t>
            </a:r>
            <a:r>
              <a:rPr lang="en-US" dirty="0"/>
              <a:t>of your healthcare facility, and </a:t>
            </a:r>
            <a:r>
              <a:rPr lang="en-US" b="1" dirty="0"/>
              <a:t>ALL people will need to be screened </a:t>
            </a:r>
            <a:r>
              <a:rPr lang="en-US" dirty="0"/>
              <a:t>including patients, healthcare workers, and family members that accompany patients. If your facility has multiple entrances, you may need to close some entrances so that people can only enter where they will be screened.</a:t>
            </a:r>
          </a:p>
          <a:p>
            <a:endParaRPr lang="en-US" dirty="0"/>
          </a:p>
        </p:txBody>
      </p:sp>
      <p:sp>
        <p:nvSpPr>
          <p:cNvPr id="4" name="Slide Number Placeholder 3"/>
          <p:cNvSpPr>
            <a:spLocks noGrp="1"/>
          </p:cNvSpPr>
          <p:nvPr>
            <p:ph type="sldNum" sz="quarter" idx="5"/>
          </p:nvPr>
        </p:nvSpPr>
        <p:spPr/>
        <p:txBody>
          <a:bodyPr/>
          <a:lstStyle/>
          <a:p>
            <a:pPr>
              <a:defRPr/>
            </a:pPr>
            <a:fld id="{EB38CAEC-4554-485B-9189-C45C7447A404}" type="slidenum">
              <a:rPr lang="en-US" smtClean="0"/>
              <a:pPr>
                <a:defRPr/>
              </a:pPr>
              <a:t>8</a:t>
            </a:fld>
            <a:endParaRPr lang="en-US"/>
          </a:p>
        </p:txBody>
      </p:sp>
    </p:spTree>
    <p:extLst>
      <p:ext uri="{BB962C8B-B14F-4D97-AF65-F5344CB8AC3E}">
        <p14:creationId xmlns:p14="http://schemas.microsoft.com/office/powerpoint/2010/main" val="26117580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1"/>
              <a:t>Script</a:t>
            </a:r>
            <a:r>
              <a:rPr lang="en-US" b="0"/>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a:t>The screening area should be tailored to the facility design and resources available. </a:t>
            </a:r>
            <a:r>
              <a:rPr lang="en-US"/>
              <a:t>This means screening areas may look different at different facilities</a:t>
            </a:r>
            <a:r>
              <a:rPr lang="en-US" b="1"/>
              <a:t>. </a:t>
            </a:r>
            <a:r>
              <a:rPr lang="en-US" b="0"/>
              <a:t>Creating a screening area can be simple. </a:t>
            </a:r>
            <a:r>
              <a:rPr lang="en-US" b="1"/>
              <a:t>It does NOT require the construction of infrastructure</a:t>
            </a:r>
            <a:r>
              <a:rPr lang="en-US"/>
              <a:t>. It can be just two chairs separated by a table as long as there is room for the screener to keep at least 1 meter’s distance from the person being screened.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p>
          <a:p>
            <a:pPr marL="0" marR="0" lvl="0" indent="0" algn="l" defTabSz="914400" rtl="0" eaLnBrk="1" fontAlgn="auto" latinLnBrk="0" hangingPunct="1">
              <a:lnSpc>
                <a:spcPct val="100000"/>
              </a:lnSpc>
              <a:spcBef>
                <a:spcPts val="0"/>
              </a:spcBef>
              <a:spcAft>
                <a:spcPts val="0"/>
              </a:spcAft>
              <a:buClrTx/>
              <a:buSzTx/>
              <a:buFontTx/>
              <a:buNone/>
              <a:tabLst/>
              <a:defRPr/>
            </a:pPr>
            <a:r>
              <a:rPr lang="en-US"/>
              <a:t>The pictures on this slide show two examples of what a screening area might look like. The first shows an area constructed specifically for screening while the second shows chairs separated by a table at the entry of a facility. While these screening areas are very different, both can function equally well for screening patients.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p>
          <a:p>
            <a:pPr marL="0" marR="0" lvl="0" indent="0" algn="l" defTabSz="914400" rtl="0" eaLnBrk="1" fontAlgn="auto" latinLnBrk="0" hangingPunct="1">
              <a:lnSpc>
                <a:spcPct val="100000"/>
              </a:lnSpc>
              <a:spcBef>
                <a:spcPts val="0"/>
              </a:spcBef>
              <a:spcAft>
                <a:spcPts val="0"/>
              </a:spcAft>
              <a:buClrTx/>
              <a:buSzTx/>
              <a:buFontTx/>
              <a:buNone/>
              <a:tabLst/>
              <a:defRPr/>
            </a:pPr>
            <a:r>
              <a:rPr lang="en-US"/>
              <a:t>Having a screening area for EVERYONE who enters your facility is crucial. However, the process of screening effectively and using appropriate precautions is more important than the place where screening occurs.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p>
          <a:p>
            <a:endParaRPr lang="en-US"/>
          </a:p>
        </p:txBody>
      </p:sp>
      <p:sp>
        <p:nvSpPr>
          <p:cNvPr id="4" name="Slide Number Placeholder 3"/>
          <p:cNvSpPr>
            <a:spLocks noGrp="1"/>
          </p:cNvSpPr>
          <p:nvPr>
            <p:ph type="sldNum" sz="quarter" idx="10"/>
          </p:nvPr>
        </p:nvSpPr>
        <p:spPr/>
        <p:txBody>
          <a:bodyPr/>
          <a:lstStyle/>
          <a:p>
            <a:pPr>
              <a:defRPr/>
            </a:pPr>
            <a:fld id="{EB38CAEC-4554-485B-9189-C45C7447A404}" type="slidenum">
              <a:rPr lang="en-US" smtClean="0"/>
              <a:pPr>
                <a:defRPr/>
              </a:pPr>
              <a:t>9</a:t>
            </a:fld>
            <a:endParaRPr lang="en-US"/>
          </a:p>
        </p:txBody>
      </p:sp>
    </p:spTree>
    <p:extLst>
      <p:ext uri="{BB962C8B-B14F-4D97-AF65-F5344CB8AC3E}">
        <p14:creationId xmlns:p14="http://schemas.microsoft.com/office/powerpoint/2010/main" val="202107258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name="TITLE_NCEZID">
    <p:bg>
      <p:bgPr>
        <a:solidFill>
          <a:schemeClr val="bg2"/>
        </a:solidFill>
        <a:effectLst/>
      </p:bgPr>
    </p:bg>
    <p:spTree>
      <p:nvGrpSpPr>
        <p:cNvPr id="1" name=""/>
        <p:cNvGrpSpPr/>
        <p:nvPr/>
      </p:nvGrpSpPr>
      <p:grpSpPr>
        <a:xfrm>
          <a:off x="0" y="0"/>
          <a:ext cx="0" cy="0"/>
          <a:chOff x="0" y="0"/>
          <a:chExt cx="0" cy="0"/>
        </a:xfrm>
      </p:grpSpPr>
      <p:pic>
        <p:nvPicPr>
          <p:cNvPr id="3" name="Picture 2" descr="Logos of the U.S. Department of Health and Human Services and the Centers for Disease control and Prevention" title="logo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63"/>
            <a:ext cx="12192000" cy="1186160"/>
          </a:xfrm>
          <a:prstGeom prst="rect">
            <a:avLst/>
          </a:prstGeom>
        </p:spPr>
      </p:pic>
      <p:sp>
        <p:nvSpPr>
          <p:cNvPr id="7" name="Title 1"/>
          <p:cNvSpPr>
            <a:spLocks noGrp="1"/>
          </p:cNvSpPr>
          <p:nvPr>
            <p:ph type="title"/>
          </p:nvPr>
        </p:nvSpPr>
        <p:spPr>
          <a:xfrm>
            <a:off x="609600" y="1368900"/>
            <a:ext cx="10972800" cy="1155779"/>
          </a:xfrm>
          <a:prstGeom prst="rect">
            <a:avLst/>
          </a:prstGeom>
        </p:spPr>
        <p:txBody>
          <a:bodyPr/>
          <a:lstStyle>
            <a:lvl1pPr algn="l">
              <a:lnSpc>
                <a:spcPts val="4000"/>
              </a:lnSpc>
              <a:defRPr sz="3733" b="1" baseline="0">
                <a:solidFill>
                  <a:srgbClr val="005DAB"/>
                </a:solidFill>
                <a:effectLst/>
                <a:latin typeface="Calibri" pitchFamily="34" charset="0"/>
              </a:defRPr>
            </a:lvl1pPr>
          </a:lstStyle>
          <a:p>
            <a:r>
              <a:rPr lang="en-US"/>
              <a:t>Click to edit Master title style</a:t>
            </a:r>
            <a:endParaRPr lang="en-US" dirty="0"/>
          </a:p>
        </p:txBody>
      </p:sp>
      <p:sp>
        <p:nvSpPr>
          <p:cNvPr id="8" name="Subtitle 2"/>
          <p:cNvSpPr>
            <a:spLocks noGrp="1"/>
          </p:cNvSpPr>
          <p:nvPr>
            <p:ph type="subTitle" idx="1"/>
          </p:nvPr>
        </p:nvSpPr>
        <p:spPr>
          <a:xfrm>
            <a:off x="609600" y="2859349"/>
            <a:ext cx="8534400" cy="457200"/>
          </a:xfrm>
          <a:prstGeom prst="rect">
            <a:avLst/>
          </a:prstGeom>
        </p:spPr>
        <p:txBody>
          <a:bodyPr/>
          <a:lstStyle>
            <a:lvl1pPr marL="0" indent="0" algn="l">
              <a:buNone/>
              <a:defRPr sz="2667" b="1" baseline="0">
                <a:solidFill>
                  <a:srgbClr val="1D1D1D"/>
                </a:solidFill>
                <a:effectLst/>
                <a:latin typeface="Calibri" pitchFamily="34" charset="0"/>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endParaRPr lang="en-US" dirty="0"/>
          </a:p>
        </p:txBody>
      </p:sp>
      <p:sp>
        <p:nvSpPr>
          <p:cNvPr id="10" name="Text Placeholder 8"/>
          <p:cNvSpPr>
            <a:spLocks noGrp="1"/>
          </p:cNvSpPr>
          <p:nvPr>
            <p:ph type="body" sz="quarter" idx="10"/>
          </p:nvPr>
        </p:nvSpPr>
        <p:spPr>
          <a:xfrm>
            <a:off x="609600" y="3946019"/>
            <a:ext cx="8534400" cy="1295400"/>
          </a:xfrm>
          <a:prstGeom prst="rect">
            <a:avLst/>
          </a:prstGeom>
        </p:spPr>
        <p:txBody>
          <a:bodyPr/>
          <a:lstStyle>
            <a:lvl1pPr marL="0" indent="0" algn="l">
              <a:lnSpc>
                <a:spcPts val="2667"/>
              </a:lnSpc>
              <a:buNone/>
              <a:defRPr sz="2400" baseline="0">
                <a:solidFill>
                  <a:srgbClr val="1D1D1D"/>
                </a:solidFill>
                <a:latin typeface="Calibri" pitchFamily="34" charset="0"/>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a:t>Click to edit Master text styles</a:t>
            </a:r>
          </a:p>
        </p:txBody>
      </p:sp>
      <p:sp>
        <p:nvSpPr>
          <p:cNvPr id="6" name="TextBox 5"/>
          <p:cNvSpPr txBox="1"/>
          <p:nvPr/>
        </p:nvSpPr>
        <p:spPr>
          <a:xfrm>
            <a:off x="609600" y="204583"/>
            <a:ext cx="9204101" cy="830997"/>
          </a:xfrm>
          <a:prstGeom prst="rect">
            <a:avLst/>
          </a:prstGeom>
          <a:noFill/>
        </p:spPr>
        <p:txBody>
          <a:bodyPr wrap="square" rtlCol="0">
            <a:spAutoFit/>
          </a:bodyPr>
          <a:lstStyle/>
          <a:p>
            <a:r>
              <a:rPr lang="en-US" sz="2400" b="1" dirty="0">
                <a:solidFill>
                  <a:schemeClr val="bg2"/>
                </a:solidFill>
                <a:latin typeface="Calibri" panose="020F0502020204030204" pitchFamily="34" charset="0"/>
              </a:rPr>
              <a:t>Centers for Disease Control and Prevention</a:t>
            </a:r>
          </a:p>
          <a:p>
            <a:r>
              <a:rPr lang="en-US" sz="2400" b="0" dirty="0">
                <a:solidFill>
                  <a:schemeClr val="bg2"/>
                </a:solidFill>
                <a:latin typeface="Calibri" panose="020F0502020204030204" pitchFamily="34" charset="0"/>
              </a:rPr>
              <a:t>National Center for Emerging and Zoonotic Infectious Diseases</a:t>
            </a:r>
          </a:p>
        </p:txBody>
      </p:sp>
      <p:pic>
        <p:nvPicPr>
          <p:cNvPr id="2" name="Picture 1" descr="Logos of the U.S. Department of Health and Human Services and the Centers for Disease control and Prevention" title="logos">
            <a:extLst>
              <a:ext uri="{FF2B5EF4-FFF2-40B4-BE49-F238E27FC236}">
                <a16:creationId xmlns:a16="http://schemas.microsoft.com/office/drawing/2014/main" id="{689694DF-31D9-0C83-68A5-10C382899FA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563"/>
            <a:ext cx="12192000" cy="1186160"/>
          </a:xfrm>
          <a:prstGeom prst="rect">
            <a:avLst/>
          </a:prstGeom>
        </p:spPr>
      </p:pic>
      <p:sp>
        <p:nvSpPr>
          <p:cNvPr id="4" name="TextBox 3">
            <a:extLst>
              <a:ext uri="{FF2B5EF4-FFF2-40B4-BE49-F238E27FC236}">
                <a16:creationId xmlns:a16="http://schemas.microsoft.com/office/drawing/2014/main" id="{34F0A5EE-6CA3-4A37-489C-BAC5D27FF194}"/>
              </a:ext>
            </a:extLst>
          </p:cNvPr>
          <p:cNvSpPr txBox="1"/>
          <p:nvPr userDrawn="1"/>
        </p:nvSpPr>
        <p:spPr>
          <a:xfrm>
            <a:off x="609600" y="204583"/>
            <a:ext cx="9204101" cy="830997"/>
          </a:xfrm>
          <a:prstGeom prst="rect">
            <a:avLst/>
          </a:prstGeom>
          <a:noFill/>
        </p:spPr>
        <p:txBody>
          <a:bodyPr wrap="square" rtlCol="0">
            <a:spAutoFit/>
          </a:bodyPr>
          <a:lstStyle/>
          <a:p>
            <a:r>
              <a:rPr lang="en-US" sz="2400" b="1" dirty="0">
                <a:solidFill>
                  <a:schemeClr val="bg2"/>
                </a:solidFill>
                <a:latin typeface="Calibri" panose="020F0502020204030204" pitchFamily="34" charset="0"/>
              </a:rPr>
              <a:t>Centers for Disease Control and Prevention</a:t>
            </a:r>
          </a:p>
          <a:p>
            <a:r>
              <a:rPr lang="en-US" sz="2400" b="0" dirty="0">
                <a:solidFill>
                  <a:schemeClr val="bg2"/>
                </a:solidFill>
                <a:latin typeface="Calibri" panose="020F0502020204030204" pitchFamily="34" charset="0"/>
              </a:rPr>
              <a:t>National Center for Emerging and Zoonotic Infectious Diseases</a:t>
            </a:r>
          </a:p>
        </p:txBody>
      </p:sp>
    </p:spTree>
    <p:extLst>
      <p:ext uri="{BB962C8B-B14F-4D97-AF65-F5344CB8AC3E}">
        <p14:creationId xmlns:p14="http://schemas.microsoft.com/office/powerpoint/2010/main" val="124082629"/>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2_Section Header">
    <p:bg>
      <p:bgPr>
        <a:solidFill>
          <a:srgbClr val="016A70"/>
        </a:solidFill>
        <a:effectLst/>
      </p:bgPr>
    </p:bg>
    <p:spTree>
      <p:nvGrpSpPr>
        <p:cNvPr id="1" name=""/>
        <p:cNvGrpSpPr/>
        <p:nvPr/>
      </p:nvGrpSpPr>
      <p:grpSpPr>
        <a:xfrm>
          <a:off x="0" y="0"/>
          <a:ext cx="0" cy="0"/>
          <a:chOff x="0" y="0"/>
          <a:chExt cx="0" cy="0"/>
        </a:xfrm>
      </p:grpSpPr>
      <p:sp>
        <p:nvSpPr>
          <p:cNvPr id="19" name="Content Placeholder 18">
            <a:extLst>
              <a:ext uri="{FF2B5EF4-FFF2-40B4-BE49-F238E27FC236}">
                <a16:creationId xmlns:a16="http://schemas.microsoft.com/office/drawing/2014/main" id="{585120FC-1B2F-4132-95D7-ED8340727F60}"/>
              </a:ext>
            </a:extLst>
          </p:cNvPr>
          <p:cNvSpPr>
            <a:spLocks noGrp="1"/>
          </p:cNvSpPr>
          <p:nvPr userDrawn="1">
            <p:ph sz="quarter" idx="10"/>
          </p:nvPr>
        </p:nvSpPr>
        <p:spPr>
          <a:xfrm>
            <a:off x="576264" y="4097049"/>
            <a:ext cx="11006137" cy="765239"/>
          </a:xfrm>
        </p:spPr>
        <p:txBody>
          <a:bodyPr>
            <a:normAutofit/>
          </a:bodyPr>
          <a:lstStyle>
            <a:lvl1pPr>
              <a:spcAft>
                <a:spcPts val="1200"/>
              </a:spcAft>
              <a:buNone/>
              <a:defRPr sz="4800" b="1">
                <a:solidFill>
                  <a:schemeClr val="bg2"/>
                </a:solidFill>
              </a:defRPr>
            </a:lvl1pPr>
            <a:lvl2pPr marL="290506" indent="-290506">
              <a:spcBef>
                <a:spcPts val="600"/>
              </a:spcBef>
              <a:spcAft>
                <a:spcPts val="600"/>
              </a:spcAft>
              <a:buClr>
                <a:srgbClr val="007D57"/>
              </a:buClr>
              <a:buFont typeface="Wingdings" panose="05000000000000000000" pitchFamily="2" charset="2"/>
              <a:buChar char="§"/>
              <a:defRPr sz="2800"/>
            </a:lvl2pPr>
            <a:lvl3pPr marL="623872" indent="-333366">
              <a:spcBef>
                <a:spcPts val="600"/>
              </a:spcBef>
              <a:spcAft>
                <a:spcPts val="600"/>
              </a:spcAft>
              <a:defRPr sz="2400"/>
            </a:lvl3pPr>
            <a:lvl4pPr marL="914377" indent="-231769">
              <a:spcBef>
                <a:spcPts val="600"/>
              </a:spcBef>
              <a:spcAft>
                <a:spcPts val="600"/>
              </a:spcAft>
              <a:defRPr/>
            </a:lvl4pPr>
          </a:lstStyle>
          <a:p>
            <a:pPr lvl="0"/>
            <a:r>
              <a:rPr lang="en-US" dirty="0"/>
              <a:t>Click to edit Master text styles</a:t>
            </a:r>
          </a:p>
        </p:txBody>
      </p:sp>
      <p:sp>
        <p:nvSpPr>
          <p:cNvPr id="14" name="Text Placeholder 2">
            <a:extLst>
              <a:ext uri="{FF2B5EF4-FFF2-40B4-BE49-F238E27FC236}">
                <a16:creationId xmlns:a16="http://schemas.microsoft.com/office/drawing/2014/main" id="{0B2C569F-847A-440C-95B4-42E6DB2B0E1A}"/>
              </a:ext>
            </a:extLst>
          </p:cNvPr>
          <p:cNvSpPr>
            <a:spLocks noGrp="1"/>
          </p:cNvSpPr>
          <p:nvPr>
            <p:ph type="body" idx="1"/>
          </p:nvPr>
        </p:nvSpPr>
        <p:spPr>
          <a:xfrm>
            <a:off x="576263" y="5161213"/>
            <a:ext cx="7772400" cy="426244"/>
          </a:xfrm>
          <a:prstGeom prst="rect">
            <a:avLst/>
          </a:prstGeom>
        </p:spPr>
        <p:txBody>
          <a:bodyPr anchor="b"/>
          <a:lstStyle>
            <a:lvl1pPr marL="0" indent="0" algn="l">
              <a:lnSpc>
                <a:spcPts val="2200"/>
              </a:lnSpc>
              <a:buNone/>
              <a:defRPr sz="2000" baseline="0">
                <a:solidFill>
                  <a:schemeClr val="bg2"/>
                </a:solidFill>
                <a:latin typeface="Calibri" pitchFamily="34" charset="0"/>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endParaRPr lang="en-US" dirty="0"/>
          </a:p>
        </p:txBody>
      </p:sp>
      <p:pic>
        <p:nvPicPr>
          <p:cNvPr id="11" name="Picture 10">
            <a:extLst>
              <a:ext uri="{FF2B5EF4-FFF2-40B4-BE49-F238E27FC236}">
                <a16:creationId xmlns:a16="http://schemas.microsoft.com/office/drawing/2014/main" id="{063C47A1-B55E-47DB-A284-30628C81CAC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737280"/>
            <a:ext cx="12192000" cy="120721"/>
          </a:xfrm>
          <a:prstGeom prst="rect">
            <a:avLst/>
          </a:prstGeom>
        </p:spPr>
      </p:pic>
    </p:spTree>
    <p:extLst>
      <p:ext uri="{BB962C8B-B14F-4D97-AF65-F5344CB8AC3E}">
        <p14:creationId xmlns:p14="http://schemas.microsoft.com/office/powerpoint/2010/main" val="33235925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2_color_background">
    <p:bg>
      <p:bgPr>
        <a:solidFill>
          <a:srgbClr val="0E66AF">
            <a:alpha val="75000"/>
          </a:srgb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3" y="4467098"/>
            <a:ext cx="11059884" cy="1162051"/>
          </a:xfrm>
          <a:prstGeom prst="rect">
            <a:avLst/>
          </a:prstGeom>
        </p:spPr>
        <p:txBody>
          <a:bodyPr anchor="b"/>
          <a:lstStyle>
            <a:lvl1pPr algn="l">
              <a:defRPr sz="3600" b="1" baseline="0">
                <a:solidFill>
                  <a:schemeClr val="bg2"/>
                </a:solidFill>
                <a:effectLst/>
                <a:latin typeface="Calibri" pitchFamily="34" charset="0"/>
              </a:defRPr>
            </a:lvl1pPr>
          </a:lstStyle>
          <a:p>
            <a:endParaRPr lang="en-US"/>
          </a:p>
        </p:txBody>
      </p:sp>
      <p:sp>
        <p:nvSpPr>
          <p:cNvPr id="5" name="Text Placeholder 2"/>
          <p:cNvSpPr>
            <a:spLocks noGrp="1"/>
          </p:cNvSpPr>
          <p:nvPr>
            <p:ph type="body" idx="1"/>
          </p:nvPr>
        </p:nvSpPr>
        <p:spPr>
          <a:xfrm>
            <a:off x="609601" y="5900929"/>
            <a:ext cx="10363200" cy="568325"/>
          </a:xfrm>
          <a:prstGeom prst="rect">
            <a:avLst/>
          </a:prstGeom>
        </p:spPr>
        <p:txBody>
          <a:bodyPr anchor="b"/>
          <a:lstStyle>
            <a:lvl1pPr marL="0" indent="0" algn="l">
              <a:lnSpc>
                <a:spcPts val="2200"/>
              </a:lnSpc>
              <a:buNone/>
              <a:defRPr sz="2000" baseline="0">
                <a:solidFill>
                  <a:schemeClr val="bg2"/>
                </a:solidFill>
                <a:latin typeface="Calibri" pitchFamily="34" charset="0"/>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endParaRPr lang="en-US"/>
          </a:p>
        </p:txBody>
      </p:sp>
    </p:spTree>
    <p:extLst>
      <p:ext uri="{BB962C8B-B14F-4D97-AF65-F5344CB8AC3E}">
        <p14:creationId xmlns:p14="http://schemas.microsoft.com/office/powerpoint/2010/main" val="1410421889"/>
      </p:ext>
    </p:extLst>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_NCEZID">
    <p:bg>
      <p:bgPr>
        <a:solidFill>
          <a:schemeClr val="bg2"/>
        </a:solidFill>
        <a:effectLst/>
      </p:bgPr>
    </p:bg>
    <p:spTree>
      <p:nvGrpSpPr>
        <p:cNvPr id="1" name=""/>
        <p:cNvGrpSpPr/>
        <p:nvPr/>
      </p:nvGrpSpPr>
      <p:grpSpPr>
        <a:xfrm>
          <a:off x="0" y="0"/>
          <a:ext cx="0" cy="0"/>
          <a:chOff x="0" y="0"/>
          <a:chExt cx="0" cy="0"/>
        </a:xfrm>
      </p:grpSpPr>
      <p:pic>
        <p:nvPicPr>
          <p:cNvPr id="3" name="Picture 2" descr="Logos of the U.S. Department of Health and Human Services and the Centers for Disease control and Prevention" title="logos"/>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563"/>
            <a:ext cx="12192000" cy="1186160"/>
          </a:xfrm>
          <a:prstGeom prst="rect">
            <a:avLst/>
          </a:prstGeom>
        </p:spPr>
      </p:pic>
      <p:sp>
        <p:nvSpPr>
          <p:cNvPr id="7" name="Title 1"/>
          <p:cNvSpPr>
            <a:spLocks noGrp="1"/>
          </p:cNvSpPr>
          <p:nvPr>
            <p:ph type="title"/>
          </p:nvPr>
        </p:nvSpPr>
        <p:spPr>
          <a:xfrm>
            <a:off x="609600" y="1368900"/>
            <a:ext cx="10972800" cy="1155779"/>
          </a:xfrm>
          <a:prstGeom prst="rect">
            <a:avLst/>
          </a:prstGeom>
        </p:spPr>
        <p:txBody>
          <a:bodyPr/>
          <a:lstStyle>
            <a:lvl1pPr algn="l">
              <a:lnSpc>
                <a:spcPts val="4000"/>
              </a:lnSpc>
              <a:defRPr sz="3733" b="1" baseline="0">
                <a:solidFill>
                  <a:srgbClr val="005DAB"/>
                </a:solidFill>
                <a:effectLst/>
                <a:latin typeface="Calibri" pitchFamily="34" charset="0"/>
              </a:defRPr>
            </a:lvl1pPr>
          </a:lstStyle>
          <a:p>
            <a:endParaRPr lang="en-US" dirty="0"/>
          </a:p>
        </p:txBody>
      </p:sp>
      <p:sp>
        <p:nvSpPr>
          <p:cNvPr id="8" name="Subtitle 2"/>
          <p:cNvSpPr>
            <a:spLocks noGrp="1"/>
          </p:cNvSpPr>
          <p:nvPr>
            <p:ph type="subTitle" idx="1"/>
          </p:nvPr>
        </p:nvSpPr>
        <p:spPr>
          <a:xfrm>
            <a:off x="609600" y="2859349"/>
            <a:ext cx="8534400" cy="457200"/>
          </a:xfrm>
          <a:prstGeom prst="rect">
            <a:avLst/>
          </a:prstGeom>
        </p:spPr>
        <p:txBody>
          <a:bodyPr/>
          <a:lstStyle>
            <a:lvl1pPr marL="0" indent="0" algn="l">
              <a:buNone/>
              <a:defRPr sz="2667" b="1" baseline="0">
                <a:solidFill>
                  <a:srgbClr val="1D1D1D"/>
                </a:solidFill>
                <a:effectLst/>
                <a:latin typeface="Calibri" pitchFamily="34" charset="0"/>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endParaRPr lang="en-US" dirty="0"/>
          </a:p>
        </p:txBody>
      </p:sp>
      <p:sp>
        <p:nvSpPr>
          <p:cNvPr id="10" name="Text Placeholder 8"/>
          <p:cNvSpPr>
            <a:spLocks noGrp="1"/>
          </p:cNvSpPr>
          <p:nvPr>
            <p:ph type="body" sz="quarter" idx="10"/>
          </p:nvPr>
        </p:nvSpPr>
        <p:spPr>
          <a:xfrm>
            <a:off x="609600" y="3946019"/>
            <a:ext cx="8534400" cy="1295400"/>
          </a:xfrm>
          <a:prstGeom prst="rect">
            <a:avLst/>
          </a:prstGeom>
        </p:spPr>
        <p:txBody>
          <a:bodyPr/>
          <a:lstStyle>
            <a:lvl1pPr marL="0" indent="0" algn="l">
              <a:lnSpc>
                <a:spcPts val="2667"/>
              </a:lnSpc>
              <a:buNone/>
              <a:defRPr sz="2400" baseline="0">
                <a:solidFill>
                  <a:srgbClr val="1D1D1D"/>
                </a:solidFill>
                <a:latin typeface="Calibri" pitchFamily="34" charset="0"/>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endParaRPr lang="en-US" dirty="0"/>
          </a:p>
        </p:txBody>
      </p:sp>
      <p:sp>
        <p:nvSpPr>
          <p:cNvPr id="6" name="TextBox 5"/>
          <p:cNvSpPr txBox="1"/>
          <p:nvPr userDrawn="1"/>
        </p:nvSpPr>
        <p:spPr>
          <a:xfrm>
            <a:off x="609600" y="204583"/>
            <a:ext cx="9204101" cy="830997"/>
          </a:xfrm>
          <a:prstGeom prst="rect">
            <a:avLst/>
          </a:prstGeom>
          <a:noFill/>
        </p:spPr>
        <p:txBody>
          <a:bodyPr wrap="square" rtlCol="0">
            <a:spAutoFit/>
          </a:bodyPr>
          <a:lstStyle/>
          <a:p>
            <a:r>
              <a:rPr lang="en-US" sz="2400" b="1" dirty="0">
                <a:solidFill>
                  <a:schemeClr val="bg2"/>
                </a:solidFill>
                <a:latin typeface="Calibri" panose="020F0502020204030204" pitchFamily="34" charset="0"/>
              </a:rPr>
              <a:t>Centers for Disease Control and Prevention</a:t>
            </a:r>
          </a:p>
          <a:p>
            <a:r>
              <a:rPr lang="en-US" sz="2400" b="0" dirty="0">
                <a:solidFill>
                  <a:schemeClr val="bg2"/>
                </a:solidFill>
                <a:latin typeface="Calibri" panose="020F0502020204030204" pitchFamily="34" charset="0"/>
              </a:rPr>
              <a:t>National Center for Emerging and Zoonotic Infectious Diseases</a:t>
            </a:r>
          </a:p>
        </p:txBody>
      </p:sp>
    </p:spTree>
    <p:extLst>
      <p:ext uri="{BB962C8B-B14F-4D97-AF65-F5344CB8AC3E}">
        <p14:creationId xmlns:p14="http://schemas.microsoft.com/office/powerpoint/2010/main" val="3421333009"/>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0_Data Slide (for content heavy tables and charts)">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737280"/>
            <a:ext cx="12192000" cy="120721"/>
          </a:xfrm>
          <a:prstGeom prst="rect">
            <a:avLst/>
          </a:prstGeom>
        </p:spPr>
      </p:pic>
      <p:sp>
        <p:nvSpPr>
          <p:cNvPr id="5" name="Title 1">
            <a:extLst>
              <a:ext uri="{FF2B5EF4-FFF2-40B4-BE49-F238E27FC236}">
                <a16:creationId xmlns:a16="http://schemas.microsoft.com/office/drawing/2014/main" id="{0E7F2F02-184C-4505-8466-02885693FE6C}"/>
              </a:ext>
            </a:extLst>
          </p:cNvPr>
          <p:cNvSpPr>
            <a:spLocks noGrp="1"/>
          </p:cNvSpPr>
          <p:nvPr>
            <p:ph type="title"/>
          </p:nvPr>
        </p:nvSpPr>
        <p:spPr>
          <a:xfrm>
            <a:off x="609600" y="274639"/>
            <a:ext cx="10972800" cy="1143000"/>
          </a:xfrm>
          <a:prstGeom prst="rect">
            <a:avLst/>
          </a:prstGeom>
        </p:spPr>
        <p:txBody>
          <a:bodyPr anchor="b" anchorCtr="0"/>
          <a:lstStyle>
            <a:lvl1pPr algn="l">
              <a:lnSpc>
                <a:spcPts val="4000"/>
              </a:lnSpc>
              <a:defRPr sz="3733" b="1" baseline="0">
                <a:solidFill>
                  <a:srgbClr val="005DAB"/>
                </a:solidFill>
                <a:effectLst/>
                <a:latin typeface="Calibri" pitchFamily="34" charset="0"/>
              </a:defRPr>
            </a:lvl1pPr>
          </a:lstStyle>
          <a:p>
            <a:endParaRPr lang="en-US" dirty="0"/>
          </a:p>
        </p:txBody>
      </p:sp>
      <p:sp>
        <p:nvSpPr>
          <p:cNvPr id="6" name="Content Placeholder 18">
            <a:extLst>
              <a:ext uri="{FF2B5EF4-FFF2-40B4-BE49-F238E27FC236}">
                <a16:creationId xmlns:a16="http://schemas.microsoft.com/office/drawing/2014/main" id="{2B740530-9FB4-416D-81D1-709E1379603A}"/>
              </a:ext>
            </a:extLst>
          </p:cNvPr>
          <p:cNvSpPr>
            <a:spLocks noGrp="1"/>
          </p:cNvSpPr>
          <p:nvPr>
            <p:ph sz="quarter" idx="11"/>
          </p:nvPr>
        </p:nvSpPr>
        <p:spPr>
          <a:xfrm>
            <a:off x="609600" y="1824284"/>
            <a:ext cx="10972800" cy="4176467"/>
          </a:xfrm>
        </p:spPr>
        <p:txBody>
          <a:bodyPr/>
          <a:lstStyle>
            <a:lvl1pPr marL="376757" indent="-376757">
              <a:spcAft>
                <a:spcPts val="800"/>
              </a:spcAft>
              <a:buFont typeface="Arial" panose="020B0604020202020204" pitchFamily="34" charset="0"/>
              <a:buChar char="•"/>
              <a:defRPr sz="2667" b="0">
                <a:solidFill>
                  <a:srgbClr val="000000"/>
                </a:solidFill>
              </a:defRPr>
            </a:lvl1pPr>
            <a:lvl2pPr marL="764098" indent="-309026">
              <a:spcBef>
                <a:spcPts val="0"/>
              </a:spcBef>
              <a:spcAft>
                <a:spcPts val="800"/>
              </a:spcAft>
              <a:buClr>
                <a:srgbClr val="E25423"/>
              </a:buClr>
              <a:buFont typeface="Arial" panose="020B0604020202020204" pitchFamily="34" charset="0"/>
              <a:buChar char="‒"/>
              <a:defRPr sz="2667"/>
            </a:lvl2pPr>
            <a:lvl3pPr marL="831830" indent="-444489">
              <a:spcBef>
                <a:spcPts val="800"/>
              </a:spcBef>
              <a:spcAft>
                <a:spcPts val="800"/>
              </a:spcAft>
              <a:buClr>
                <a:srgbClr val="692145"/>
              </a:buClr>
              <a:defRPr sz="3200"/>
            </a:lvl3pPr>
            <a:lvl4pPr marL="1219170" indent="-309026">
              <a:spcBef>
                <a:spcPts val="0"/>
              </a:spcBef>
              <a:spcAft>
                <a:spcPts val="0"/>
              </a:spcAft>
              <a:buClr>
                <a:schemeClr val="bg2">
                  <a:lumMod val="50000"/>
                </a:schemeClr>
              </a:buClr>
              <a:buFont typeface="Arial" panose="020B0604020202020204" pitchFamily="34" charset="0"/>
              <a:buChar char="•"/>
              <a:defRPr/>
            </a:lvl4pPr>
            <a:lvl5pPr marL="1674242" indent="-300559">
              <a:spcBef>
                <a:spcPts val="0"/>
              </a:spcBef>
              <a:buClr>
                <a:schemeClr val="bg2">
                  <a:lumMod val="50000"/>
                </a:schemeClr>
              </a:buClr>
              <a:buFont typeface="Arial" panose="020B0604020202020204" pitchFamily="34" charset="0"/>
              <a:buChar char="–"/>
              <a:defRPr/>
            </a:lvl5pPr>
            <a:lvl6pPr marL="2137780" indent="-309026">
              <a:buClr>
                <a:schemeClr val="bg2">
                  <a:lumMod val="50000"/>
                </a:schemeClr>
              </a:buClr>
              <a:buFont typeface="Arial" panose="020B0604020202020204" pitchFamily="34" charset="0"/>
              <a:buChar char="»"/>
              <a:defRPr>
                <a:solidFill>
                  <a:srgbClr val="000000"/>
                </a:solidFill>
                <a:latin typeface="Calibri" panose="020F0502020204030204" pitchFamily="34" charset="0"/>
                <a:cs typeface="Calibri" panose="020F0502020204030204" pitchFamily="34" charset="0"/>
              </a:defRPr>
            </a:lvl6pPr>
          </a:lstStyle>
          <a:p>
            <a:pPr lvl="0"/>
            <a:r>
              <a:rPr lang="en-US" dirty="0"/>
              <a:t>Click to edit Master text styles</a:t>
            </a:r>
          </a:p>
          <a:p>
            <a:pPr lvl="1"/>
            <a:r>
              <a:rPr lang="en-US" dirty="0"/>
              <a:t>Second level</a:t>
            </a:r>
          </a:p>
          <a:p>
            <a:pPr lvl="3"/>
            <a:r>
              <a:rPr lang="en-US" dirty="0"/>
              <a:t>Third level</a:t>
            </a:r>
          </a:p>
          <a:p>
            <a:pPr lvl="4"/>
            <a:r>
              <a:rPr lang="en-US" dirty="0"/>
              <a:t>Fourth level</a:t>
            </a:r>
          </a:p>
          <a:p>
            <a:pPr lvl="5"/>
            <a:r>
              <a:rPr lang="en-US" dirty="0"/>
              <a:t>Fifth level</a:t>
            </a:r>
          </a:p>
          <a:p>
            <a:pPr lvl="0"/>
            <a:endParaRPr lang="en-US" dirty="0"/>
          </a:p>
        </p:txBody>
      </p:sp>
    </p:spTree>
    <p:extLst>
      <p:ext uri="{BB962C8B-B14F-4D97-AF65-F5344CB8AC3E}">
        <p14:creationId xmlns:p14="http://schemas.microsoft.com/office/powerpoint/2010/main" val="3982071570"/>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CLOSING_OD">
    <p:spTree>
      <p:nvGrpSpPr>
        <p:cNvPr id="1" name=""/>
        <p:cNvGrpSpPr/>
        <p:nvPr/>
      </p:nvGrpSpPr>
      <p:grpSpPr>
        <a:xfrm>
          <a:off x="0" y="0"/>
          <a:ext cx="0" cy="0"/>
          <a:chOff x="0" y="0"/>
          <a:chExt cx="0" cy="0"/>
        </a:xfrm>
      </p:grpSpPr>
      <p:sp>
        <p:nvSpPr>
          <p:cNvPr id="3" name="TextBox 2"/>
          <p:cNvSpPr txBox="1"/>
          <p:nvPr userDrawn="1"/>
        </p:nvSpPr>
        <p:spPr>
          <a:xfrm>
            <a:off x="169625" y="3662433"/>
            <a:ext cx="8852455" cy="1815882"/>
          </a:xfrm>
          <a:prstGeom prst="rect">
            <a:avLst/>
          </a:prstGeom>
          <a:noFill/>
        </p:spPr>
        <p:txBody>
          <a:bodyPr wrap="square" rtlCol="0">
            <a:spAutoFit/>
          </a:bodyPr>
          <a:lstStyle/>
          <a:p>
            <a:r>
              <a:rPr lang="en-US" sz="1600" dirty="0">
                <a:solidFill>
                  <a:srgbClr val="005DAB"/>
                </a:solidFill>
                <a:latin typeface="Calibri" panose="020F0502020204030204" pitchFamily="34" charset="0"/>
              </a:rPr>
              <a:t>For more information, contact CDC</a:t>
            </a:r>
            <a:br>
              <a:rPr lang="en-US" sz="1600" dirty="0">
                <a:solidFill>
                  <a:srgbClr val="005DAB"/>
                </a:solidFill>
                <a:latin typeface="Calibri" panose="020F0502020204030204" pitchFamily="34" charset="0"/>
              </a:rPr>
            </a:br>
            <a:r>
              <a:rPr lang="en-US" sz="1600" dirty="0">
                <a:solidFill>
                  <a:srgbClr val="005DAB"/>
                </a:solidFill>
                <a:latin typeface="Calibri" panose="020F0502020204030204" pitchFamily="34" charset="0"/>
              </a:rPr>
              <a:t>1-800-CDC-INFO (232-4636)</a:t>
            </a:r>
            <a:br>
              <a:rPr lang="en-US" sz="1600" dirty="0">
                <a:solidFill>
                  <a:srgbClr val="005DAB"/>
                </a:solidFill>
                <a:latin typeface="Calibri" panose="020F0502020204030204" pitchFamily="34" charset="0"/>
              </a:rPr>
            </a:br>
            <a:r>
              <a:rPr lang="en-US" sz="1600" dirty="0">
                <a:solidFill>
                  <a:srgbClr val="005DAB"/>
                </a:solidFill>
                <a:latin typeface="Calibri" panose="020F0502020204030204" pitchFamily="34" charset="0"/>
              </a:rPr>
              <a:t>TTY:  1-888-232-6348    www.cdc.gov</a:t>
            </a:r>
            <a:br>
              <a:rPr lang="en-US" sz="1600" dirty="0">
                <a:solidFill>
                  <a:srgbClr val="005DAB"/>
                </a:solidFill>
                <a:latin typeface="Calibri" panose="020F0502020204030204" pitchFamily="34" charset="0"/>
              </a:rPr>
            </a:br>
            <a:br>
              <a:rPr lang="en-US" sz="1600" dirty="0">
                <a:solidFill>
                  <a:srgbClr val="005DAB"/>
                </a:solidFill>
                <a:latin typeface="Calibri" panose="020F0502020204030204" pitchFamily="34" charset="0"/>
              </a:rPr>
            </a:br>
            <a:br>
              <a:rPr lang="en-US" sz="1600" dirty="0">
                <a:solidFill>
                  <a:srgbClr val="005DAB"/>
                </a:solidFill>
                <a:latin typeface="Calibri" panose="020F0502020204030204" pitchFamily="34" charset="0"/>
              </a:rPr>
            </a:br>
            <a:r>
              <a:rPr lang="en-US" sz="1600" dirty="0">
                <a:solidFill>
                  <a:srgbClr val="005DAB"/>
                </a:solidFill>
                <a:latin typeface="Calibri" panose="020F0502020204030204" pitchFamily="34" charset="0"/>
              </a:rPr>
              <a:t>The findings and conclusions in this report are those of the authors and do not necessarily represent the official position of the Centers for Disease Control and Prevention.</a:t>
            </a:r>
          </a:p>
        </p:txBody>
      </p:sp>
      <p:pic>
        <p:nvPicPr>
          <p:cNvPr id="2" name="Picture 1" descr="Logos of the U.S. Department of Health and Human Services and the Centers for Disease control and Prevention" title="logos"/>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5674176"/>
            <a:ext cx="12192000" cy="1183824"/>
          </a:xfrm>
          <a:prstGeom prst="rect">
            <a:avLst/>
          </a:prstGeom>
        </p:spPr>
      </p:pic>
    </p:spTree>
    <p:extLst>
      <p:ext uri="{BB962C8B-B14F-4D97-AF65-F5344CB8AC3E}">
        <p14:creationId xmlns:p14="http://schemas.microsoft.com/office/powerpoint/2010/main" val="1202943619"/>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color_background">
    <p:bg>
      <p:bgPr>
        <a:solidFill>
          <a:srgbClr val="E2542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2" y="4467097"/>
            <a:ext cx="11059884" cy="1162051"/>
          </a:xfrm>
          <a:prstGeom prst="rect">
            <a:avLst/>
          </a:prstGeom>
        </p:spPr>
        <p:txBody>
          <a:bodyPr anchor="b"/>
          <a:lstStyle>
            <a:lvl1pPr algn="l">
              <a:defRPr sz="4800" b="1" baseline="0">
                <a:solidFill>
                  <a:schemeClr val="bg2"/>
                </a:solidFill>
                <a:effectLst/>
                <a:latin typeface="Calibri" pitchFamily="34" charset="0"/>
              </a:defRPr>
            </a:lvl1pPr>
          </a:lstStyle>
          <a:p>
            <a:r>
              <a:rPr lang="en-US"/>
              <a:t>Click to edit Master title style</a:t>
            </a:r>
            <a:endParaRPr lang="en-US" dirty="0"/>
          </a:p>
        </p:txBody>
      </p:sp>
      <p:sp>
        <p:nvSpPr>
          <p:cNvPr id="5" name="Text Placeholder 2"/>
          <p:cNvSpPr>
            <a:spLocks noGrp="1"/>
          </p:cNvSpPr>
          <p:nvPr>
            <p:ph type="body" idx="1"/>
          </p:nvPr>
        </p:nvSpPr>
        <p:spPr>
          <a:xfrm>
            <a:off x="609601" y="5900928"/>
            <a:ext cx="10363200" cy="568325"/>
          </a:xfrm>
          <a:prstGeom prst="rect">
            <a:avLst/>
          </a:prstGeom>
        </p:spPr>
        <p:txBody>
          <a:bodyPr anchor="b"/>
          <a:lstStyle>
            <a:lvl1pPr marL="0" indent="0" algn="l">
              <a:lnSpc>
                <a:spcPts val="2933"/>
              </a:lnSpc>
              <a:buNone/>
              <a:defRPr sz="2667" baseline="0">
                <a:solidFill>
                  <a:schemeClr val="bg2"/>
                </a:solidFill>
                <a:latin typeface="Calibri" pitchFamily="34" charset="0"/>
              </a:defRPr>
            </a:lvl1pPr>
            <a:lvl2pPr marL="609585" indent="0">
              <a:buNone/>
              <a:defRPr sz="2400">
                <a:solidFill>
                  <a:schemeClr val="tx1">
                    <a:tint val="75000"/>
                  </a:schemeClr>
                </a:solidFill>
              </a:defRPr>
            </a:lvl2pPr>
            <a:lvl3pPr marL="1219170" indent="0">
              <a:buNone/>
              <a:defRPr sz="2133">
                <a:solidFill>
                  <a:schemeClr val="tx1">
                    <a:tint val="75000"/>
                  </a:schemeClr>
                </a:solidFill>
              </a:defRPr>
            </a:lvl3pPr>
            <a:lvl4pPr marL="1828754" indent="0">
              <a:buNone/>
              <a:defRPr sz="1867">
                <a:solidFill>
                  <a:schemeClr val="tx1">
                    <a:tint val="75000"/>
                  </a:schemeClr>
                </a:solidFill>
              </a:defRPr>
            </a:lvl4pPr>
            <a:lvl5pPr marL="2438339" indent="0">
              <a:buNone/>
              <a:defRPr sz="1867">
                <a:solidFill>
                  <a:schemeClr val="tx1">
                    <a:tint val="75000"/>
                  </a:schemeClr>
                </a:solidFill>
              </a:defRPr>
            </a:lvl5pPr>
            <a:lvl6pPr marL="3047924" indent="0">
              <a:buNone/>
              <a:defRPr sz="1867">
                <a:solidFill>
                  <a:schemeClr val="tx1">
                    <a:tint val="75000"/>
                  </a:schemeClr>
                </a:solidFill>
              </a:defRPr>
            </a:lvl6pPr>
            <a:lvl7pPr marL="3657509" indent="0">
              <a:buNone/>
              <a:defRPr sz="1867">
                <a:solidFill>
                  <a:schemeClr val="tx1">
                    <a:tint val="75000"/>
                  </a:schemeClr>
                </a:solidFill>
              </a:defRPr>
            </a:lvl7pPr>
            <a:lvl8pPr marL="4267093" indent="0">
              <a:buNone/>
              <a:defRPr sz="1867">
                <a:solidFill>
                  <a:schemeClr val="tx1">
                    <a:tint val="75000"/>
                  </a:schemeClr>
                </a:solidFill>
              </a:defRPr>
            </a:lvl8pPr>
            <a:lvl9pPr marL="4876678" indent="0">
              <a:buNone/>
              <a:defRPr sz="1867">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932048935"/>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cSld name="1_Section Header">
    <p:bg>
      <p:bgPr>
        <a:solidFill>
          <a:srgbClr val="016A70"/>
        </a:solidFill>
        <a:effectLst/>
      </p:bgPr>
    </p:bg>
    <p:spTree>
      <p:nvGrpSpPr>
        <p:cNvPr id="1" name=""/>
        <p:cNvGrpSpPr/>
        <p:nvPr/>
      </p:nvGrpSpPr>
      <p:grpSpPr>
        <a:xfrm>
          <a:off x="0" y="0"/>
          <a:ext cx="0" cy="0"/>
          <a:chOff x="0" y="0"/>
          <a:chExt cx="0" cy="0"/>
        </a:xfrm>
      </p:grpSpPr>
      <p:sp>
        <p:nvSpPr>
          <p:cNvPr id="19" name="Content Placeholder 18">
            <a:extLst>
              <a:ext uri="{FF2B5EF4-FFF2-40B4-BE49-F238E27FC236}">
                <a16:creationId xmlns:a16="http://schemas.microsoft.com/office/drawing/2014/main" id="{585120FC-1B2F-4132-95D7-ED8340727F60}"/>
              </a:ext>
            </a:extLst>
          </p:cNvPr>
          <p:cNvSpPr>
            <a:spLocks noGrp="1"/>
          </p:cNvSpPr>
          <p:nvPr>
            <p:ph sz="quarter" idx="10"/>
          </p:nvPr>
        </p:nvSpPr>
        <p:spPr>
          <a:xfrm>
            <a:off x="576264" y="4097049"/>
            <a:ext cx="11006137" cy="765239"/>
          </a:xfrm>
        </p:spPr>
        <p:txBody>
          <a:bodyPr>
            <a:normAutofit/>
          </a:bodyPr>
          <a:lstStyle>
            <a:lvl1pPr>
              <a:spcAft>
                <a:spcPts val="1200"/>
              </a:spcAft>
              <a:buNone/>
              <a:defRPr sz="4800" b="1">
                <a:solidFill>
                  <a:schemeClr val="bg2"/>
                </a:solidFill>
              </a:defRPr>
            </a:lvl1pPr>
            <a:lvl2pPr marL="290506" indent="-290506">
              <a:spcBef>
                <a:spcPts val="600"/>
              </a:spcBef>
              <a:spcAft>
                <a:spcPts val="600"/>
              </a:spcAft>
              <a:buClr>
                <a:srgbClr val="007D57"/>
              </a:buClr>
              <a:buFont typeface="Wingdings" panose="05000000000000000000" pitchFamily="2" charset="2"/>
              <a:buChar char="§"/>
              <a:defRPr sz="2800"/>
            </a:lvl2pPr>
            <a:lvl3pPr marL="623872" indent="-333366">
              <a:spcBef>
                <a:spcPts val="600"/>
              </a:spcBef>
              <a:spcAft>
                <a:spcPts val="600"/>
              </a:spcAft>
              <a:defRPr sz="2400"/>
            </a:lvl3pPr>
            <a:lvl4pPr marL="914377" indent="-231769">
              <a:spcBef>
                <a:spcPts val="600"/>
              </a:spcBef>
              <a:spcAft>
                <a:spcPts val="600"/>
              </a:spcAft>
              <a:defRPr/>
            </a:lvl4pPr>
          </a:lstStyle>
          <a:p>
            <a:pPr lvl="0"/>
            <a:r>
              <a:rPr lang="en-US"/>
              <a:t>Click to edit Master text styles</a:t>
            </a:r>
          </a:p>
        </p:txBody>
      </p:sp>
      <p:sp>
        <p:nvSpPr>
          <p:cNvPr id="14" name="Text Placeholder 2">
            <a:extLst>
              <a:ext uri="{FF2B5EF4-FFF2-40B4-BE49-F238E27FC236}">
                <a16:creationId xmlns:a16="http://schemas.microsoft.com/office/drawing/2014/main" id="{0B2C569F-847A-440C-95B4-42E6DB2B0E1A}"/>
              </a:ext>
            </a:extLst>
          </p:cNvPr>
          <p:cNvSpPr>
            <a:spLocks noGrp="1"/>
          </p:cNvSpPr>
          <p:nvPr>
            <p:ph type="body" idx="1"/>
          </p:nvPr>
        </p:nvSpPr>
        <p:spPr>
          <a:xfrm>
            <a:off x="576263" y="5161213"/>
            <a:ext cx="7772400" cy="426244"/>
          </a:xfrm>
          <a:prstGeom prst="rect">
            <a:avLst/>
          </a:prstGeom>
        </p:spPr>
        <p:txBody>
          <a:bodyPr anchor="b"/>
          <a:lstStyle>
            <a:lvl1pPr marL="0" indent="0" algn="l">
              <a:lnSpc>
                <a:spcPts val="2200"/>
              </a:lnSpc>
              <a:buNone/>
              <a:defRPr sz="2000" baseline="0">
                <a:solidFill>
                  <a:schemeClr val="bg2"/>
                </a:solidFill>
                <a:latin typeface="Calibri" pitchFamily="34" charset="0"/>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en-US"/>
              <a:t>Click to edit Master text styles</a:t>
            </a:r>
          </a:p>
        </p:txBody>
      </p:sp>
      <p:pic>
        <p:nvPicPr>
          <p:cNvPr id="11" name="Picture 10">
            <a:extLst>
              <a:ext uri="{FF2B5EF4-FFF2-40B4-BE49-F238E27FC236}">
                <a16:creationId xmlns:a16="http://schemas.microsoft.com/office/drawing/2014/main" id="{063C47A1-B55E-47DB-A284-30628C81CAC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737280"/>
            <a:ext cx="12192000" cy="120721"/>
          </a:xfrm>
          <a:prstGeom prst="rect">
            <a:avLst/>
          </a:prstGeom>
        </p:spPr>
      </p:pic>
      <p:sp>
        <p:nvSpPr>
          <p:cNvPr id="2" name="Content Placeholder 18">
            <a:extLst>
              <a:ext uri="{FF2B5EF4-FFF2-40B4-BE49-F238E27FC236}">
                <a16:creationId xmlns:a16="http://schemas.microsoft.com/office/drawing/2014/main" id="{F7BF03A4-18B1-0B35-239F-7DC8B2A9CEE7}"/>
              </a:ext>
            </a:extLst>
          </p:cNvPr>
          <p:cNvSpPr>
            <a:spLocks noGrp="1"/>
          </p:cNvSpPr>
          <p:nvPr>
            <p:ph sz="quarter" idx="10"/>
          </p:nvPr>
        </p:nvSpPr>
        <p:spPr>
          <a:xfrm>
            <a:off x="576264" y="4097049"/>
            <a:ext cx="11006137" cy="765239"/>
          </a:xfrm>
        </p:spPr>
        <p:txBody>
          <a:bodyPr>
            <a:normAutofit/>
          </a:bodyPr>
          <a:lstStyle>
            <a:lvl1pPr>
              <a:spcAft>
                <a:spcPts val="1200"/>
              </a:spcAft>
              <a:buNone/>
              <a:defRPr sz="4800" b="1">
                <a:solidFill>
                  <a:schemeClr val="bg2"/>
                </a:solidFill>
              </a:defRPr>
            </a:lvl1pPr>
            <a:lvl2pPr marL="290506" indent="-290506">
              <a:spcBef>
                <a:spcPts val="600"/>
              </a:spcBef>
              <a:spcAft>
                <a:spcPts val="600"/>
              </a:spcAft>
              <a:buClr>
                <a:srgbClr val="007D57"/>
              </a:buClr>
              <a:buFont typeface="Wingdings" panose="05000000000000000000" pitchFamily="2" charset="2"/>
              <a:buChar char="§"/>
              <a:defRPr sz="2800"/>
            </a:lvl2pPr>
            <a:lvl3pPr marL="623872" indent="-333366">
              <a:spcBef>
                <a:spcPts val="600"/>
              </a:spcBef>
              <a:spcAft>
                <a:spcPts val="600"/>
              </a:spcAft>
              <a:defRPr sz="2400"/>
            </a:lvl3pPr>
            <a:lvl4pPr marL="914377" indent="-231769">
              <a:spcBef>
                <a:spcPts val="600"/>
              </a:spcBef>
              <a:spcAft>
                <a:spcPts val="600"/>
              </a:spcAft>
              <a:defRPr/>
            </a:lvl4pPr>
          </a:lstStyle>
          <a:p>
            <a:pPr lvl="0"/>
            <a:r>
              <a:rPr lang="en-US" dirty="0"/>
              <a:t>Click to edit Master text styles</a:t>
            </a:r>
          </a:p>
        </p:txBody>
      </p:sp>
      <p:pic>
        <p:nvPicPr>
          <p:cNvPr id="3" name="Picture 2">
            <a:extLst>
              <a:ext uri="{FF2B5EF4-FFF2-40B4-BE49-F238E27FC236}">
                <a16:creationId xmlns:a16="http://schemas.microsoft.com/office/drawing/2014/main" id="{CB2AA364-9DDE-7C72-E30C-5275AE63F9D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737280"/>
            <a:ext cx="12192000" cy="120721"/>
          </a:xfrm>
          <a:prstGeom prst="rect">
            <a:avLst/>
          </a:prstGeom>
        </p:spPr>
      </p:pic>
    </p:spTree>
    <p:extLst>
      <p:ext uri="{BB962C8B-B14F-4D97-AF65-F5344CB8AC3E}">
        <p14:creationId xmlns:p14="http://schemas.microsoft.com/office/powerpoint/2010/main" val="28757180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8_Data Slide (for content heavy tables and charts)">
    <p:spTree>
      <p:nvGrpSpPr>
        <p:cNvPr id="1" name=""/>
        <p:cNvGrpSpPr/>
        <p:nvPr/>
      </p:nvGrpSpPr>
      <p:grpSpPr>
        <a:xfrm>
          <a:off x="0" y="0"/>
          <a:ext cx="0" cy="0"/>
          <a:chOff x="0" y="0"/>
          <a:chExt cx="0" cy="0"/>
        </a:xfrm>
      </p:grpSpPr>
      <p:sp>
        <p:nvSpPr>
          <p:cNvPr id="7" name="Text Placeholder 7"/>
          <p:cNvSpPr>
            <a:spLocks noGrp="1"/>
          </p:cNvSpPr>
          <p:nvPr>
            <p:ph type="body" sz="quarter" idx="10"/>
          </p:nvPr>
        </p:nvSpPr>
        <p:spPr>
          <a:xfrm>
            <a:off x="609600" y="1824284"/>
            <a:ext cx="10972800" cy="4176467"/>
          </a:xfrm>
        </p:spPr>
        <p:txBody>
          <a:bodyPr/>
          <a:lstStyle>
            <a:lvl1pPr marL="457189" indent="-457189">
              <a:lnSpc>
                <a:spcPts val="2933"/>
              </a:lnSpc>
              <a:buClr>
                <a:srgbClr val="E25423"/>
              </a:buClr>
              <a:buFont typeface="Arial" panose="020B0604020202020204" pitchFamily="34" charset="0"/>
              <a:buChar char="•"/>
              <a:defRPr sz="2667" b="0">
                <a:solidFill>
                  <a:srgbClr val="1D1D1D"/>
                </a:solidFill>
              </a:defRPr>
            </a:lvl1pPr>
            <a:lvl2pPr>
              <a:lnSpc>
                <a:spcPts val="2667"/>
              </a:lnSpc>
              <a:buClr>
                <a:srgbClr val="E25423"/>
              </a:buClr>
              <a:defRPr sz="2667">
                <a:solidFill>
                  <a:srgbClr val="1D1D1D"/>
                </a:solidFill>
              </a:defRPr>
            </a:lvl2pPr>
            <a:lvl3pPr>
              <a:lnSpc>
                <a:spcPts val="2667"/>
              </a:lnSpc>
              <a:buClr>
                <a:srgbClr val="5A5A5A"/>
              </a:buClr>
              <a:defRPr sz="2667">
                <a:solidFill>
                  <a:srgbClr val="1D1D1D"/>
                </a:solidFill>
              </a:defRPr>
            </a:lvl3pPr>
            <a:lvl4pPr>
              <a:defRPr sz="2667">
                <a:solidFill>
                  <a:srgbClr val="1D1D1D"/>
                </a:solidFill>
              </a:defRPr>
            </a:lvl4pPr>
            <a:lvl5pPr>
              <a:defRPr sz="2667">
                <a:solidFill>
                  <a:srgbClr val="1D1D1D"/>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737280"/>
            <a:ext cx="12192000" cy="120721"/>
          </a:xfrm>
          <a:prstGeom prst="rect">
            <a:avLst/>
          </a:prstGeom>
        </p:spPr>
      </p:pic>
      <p:sp>
        <p:nvSpPr>
          <p:cNvPr id="5" name="Title 1">
            <a:extLst>
              <a:ext uri="{FF2B5EF4-FFF2-40B4-BE49-F238E27FC236}">
                <a16:creationId xmlns:a16="http://schemas.microsoft.com/office/drawing/2014/main" id="{0E7F2F02-184C-4505-8466-02885693FE6C}"/>
              </a:ext>
            </a:extLst>
          </p:cNvPr>
          <p:cNvSpPr>
            <a:spLocks noGrp="1"/>
          </p:cNvSpPr>
          <p:nvPr>
            <p:ph type="title"/>
          </p:nvPr>
        </p:nvSpPr>
        <p:spPr>
          <a:xfrm>
            <a:off x="609600" y="274639"/>
            <a:ext cx="10972800" cy="1143000"/>
          </a:xfrm>
          <a:prstGeom prst="rect">
            <a:avLst/>
          </a:prstGeom>
        </p:spPr>
        <p:txBody>
          <a:bodyPr anchor="b" anchorCtr="0"/>
          <a:lstStyle>
            <a:lvl1pPr algn="l">
              <a:lnSpc>
                <a:spcPts val="4000"/>
              </a:lnSpc>
              <a:defRPr sz="3733" b="1" baseline="0">
                <a:solidFill>
                  <a:srgbClr val="005DAB"/>
                </a:solidFill>
                <a:effectLst/>
                <a:latin typeface="Calibri"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775947914"/>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9_Data Slide (for content heavy tables and charts)">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737280"/>
            <a:ext cx="12192000" cy="120721"/>
          </a:xfrm>
          <a:prstGeom prst="rect">
            <a:avLst/>
          </a:prstGeom>
        </p:spPr>
      </p:pic>
      <p:sp>
        <p:nvSpPr>
          <p:cNvPr id="5" name="Title 1">
            <a:extLst>
              <a:ext uri="{FF2B5EF4-FFF2-40B4-BE49-F238E27FC236}">
                <a16:creationId xmlns:a16="http://schemas.microsoft.com/office/drawing/2014/main" id="{0E7F2F02-184C-4505-8466-02885693FE6C}"/>
              </a:ext>
            </a:extLst>
          </p:cNvPr>
          <p:cNvSpPr>
            <a:spLocks noGrp="1"/>
          </p:cNvSpPr>
          <p:nvPr>
            <p:ph type="title"/>
          </p:nvPr>
        </p:nvSpPr>
        <p:spPr>
          <a:xfrm>
            <a:off x="609600" y="274639"/>
            <a:ext cx="10972800" cy="1143000"/>
          </a:xfrm>
          <a:prstGeom prst="rect">
            <a:avLst/>
          </a:prstGeom>
        </p:spPr>
        <p:txBody>
          <a:bodyPr anchor="b" anchorCtr="0"/>
          <a:lstStyle>
            <a:lvl1pPr algn="l">
              <a:lnSpc>
                <a:spcPts val="4000"/>
              </a:lnSpc>
              <a:defRPr sz="3733" b="1" baseline="0">
                <a:solidFill>
                  <a:srgbClr val="005DAB"/>
                </a:solidFill>
                <a:effectLst/>
                <a:latin typeface="Calibri" pitchFamily="34" charset="0"/>
              </a:defRPr>
            </a:lvl1pPr>
          </a:lstStyle>
          <a:p>
            <a:r>
              <a:rPr lang="en-US"/>
              <a:t>Click to edit Master title style</a:t>
            </a:r>
            <a:endParaRPr lang="en-US" dirty="0"/>
          </a:p>
        </p:txBody>
      </p:sp>
      <p:sp>
        <p:nvSpPr>
          <p:cNvPr id="6" name="Content Placeholder 18">
            <a:extLst>
              <a:ext uri="{FF2B5EF4-FFF2-40B4-BE49-F238E27FC236}">
                <a16:creationId xmlns:a16="http://schemas.microsoft.com/office/drawing/2014/main" id="{2B740530-9FB4-416D-81D1-709E1379603A}"/>
              </a:ext>
            </a:extLst>
          </p:cNvPr>
          <p:cNvSpPr>
            <a:spLocks noGrp="1"/>
          </p:cNvSpPr>
          <p:nvPr>
            <p:ph sz="quarter" idx="11"/>
          </p:nvPr>
        </p:nvSpPr>
        <p:spPr>
          <a:xfrm>
            <a:off x="609600" y="1824284"/>
            <a:ext cx="10972800" cy="4176467"/>
          </a:xfrm>
        </p:spPr>
        <p:txBody>
          <a:bodyPr/>
          <a:lstStyle>
            <a:lvl1pPr marL="376757" indent="-376757">
              <a:spcAft>
                <a:spcPts val="800"/>
              </a:spcAft>
              <a:buFont typeface="Arial" panose="020B0604020202020204" pitchFamily="34" charset="0"/>
              <a:buChar char="•"/>
              <a:defRPr sz="2667" b="0">
                <a:solidFill>
                  <a:srgbClr val="000000"/>
                </a:solidFill>
              </a:defRPr>
            </a:lvl1pPr>
            <a:lvl2pPr marL="764098" indent="-309026">
              <a:spcBef>
                <a:spcPts val="0"/>
              </a:spcBef>
              <a:spcAft>
                <a:spcPts val="800"/>
              </a:spcAft>
              <a:buClr>
                <a:srgbClr val="E25423"/>
              </a:buClr>
              <a:buFont typeface="Arial" panose="020B0604020202020204" pitchFamily="34" charset="0"/>
              <a:buChar char="‒"/>
              <a:defRPr sz="2667"/>
            </a:lvl2pPr>
            <a:lvl3pPr marL="831830" indent="-444489">
              <a:spcBef>
                <a:spcPts val="800"/>
              </a:spcBef>
              <a:spcAft>
                <a:spcPts val="800"/>
              </a:spcAft>
              <a:buClr>
                <a:srgbClr val="692145"/>
              </a:buClr>
              <a:defRPr sz="3200"/>
            </a:lvl3pPr>
            <a:lvl4pPr marL="1219170" indent="-309026">
              <a:spcBef>
                <a:spcPts val="0"/>
              </a:spcBef>
              <a:spcAft>
                <a:spcPts val="0"/>
              </a:spcAft>
              <a:buClr>
                <a:schemeClr val="bg2">
                  <a:lumMod val="50000"/>
                </a:schemeClr>
              </a:buClr>
              <a:buFont typeface="Arial" panose="020B0604020202020204" pitchFamily="34" charset="0"/>
              <a:buChar char="•"/>
              <a:defRPr/>
            </a:lvl4pPr>
            <a:lvl5pPr marL="1674242" indent="-300559">
              <a:spcBef>
                <a:spcPts val="0"/>
              </a:spcBef>
              <a:buClr>
                <a:schemeClr val="bg2">
                  <a:lumMod val="50000"/>
                </a:schemeClr>
              </a:buClr>
              <a:buFont typeface="Arial" panose="020B0604020202020204" pitchFamily="34" charset="0"/>
              <a:buChar char="–"/>
              <a:defRPr/>
            </a:lvl5pPr>
            <a:lvl6pPr marL="2137780" indent="-309026">
              <a:buClr>
                <a:schemeClr val="bg2">
                  <a:lumMod val="50000"/>
                </a:schemeClr>
              </a:buClr>
              <a:buFont typeface="Arial" panose="020B0604020202020204" pitchFamily="34" charset="0"/>
              <a:buChar char="»"/>
              <a:defRPr>
                <a:solidFill>
                  <a:srgbClr val="000000"/>
                </a:solidFill>
                <a:latin typeface="Calibri" panose="020F0502020204030204" pitchFamily="34" charset="0"/>
                <a:cs typeface="Calibri" panose="020F0502020204030204" pitchFamily="34" charset="0"/>
              </a:defRPr>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2" name="Picture 1">
            <a:extLst>
              <a:ext uri="{FF2B5EF4-FFF2-40B4-BE49-F238E27FC236}">
                <a16:creationId xmlns:a16="http://schemas.microsoft.com/office/drawing/2014/main" id="{322305F7-6787-64AB-99FC-DDAF65D05FB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737280"/>
            <a:ext cx="12192000" cy="120721"/>
          </a:xfrm>
          <a:prstGeom prst="rect">
            <a:avLst/>
          </a:prstGeom>
        </p:spPr>
      </p:pic>
    </p:spTree>
    <p:extLst>
      <p:ext uri="{BB962C8B-B14F-4D97-AF65-F5344CB8AC3E}">
        <p14:creationId xmlns:p14="http://schemas.microsoft.com/office/powerpoint/2010/main" val="1681616740"/>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4_BULLETS/DATA_2sides">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9"/>
            <a:ext cx="10972800" cy="1143000"/>
          </a:xfrm>
          <a:prstGeom prst="rect">
            <a:avLst/>
          </a:prstGeom>
        </p:spPr>
        <p:txBody>
          <a:bodyPr anchor="b" anchorCtr="0"/>
          <a:lstStyle>
            <a:lvl1pPr algn="l">
              <a:lnSpc>
                <a:spcPts val="4000"/>
              </a:lnSpc>
              <a:defRPr sz="3733" b="1" baseline="0">
                <a:solidFill>
                  <a:srgbClr val="005DAB"/>
                </a:solidFill>
                <a:effectLst/>
                <a:latin typeface="Calibri" pitchFamily="34" charset="0"/>
              </a:defRPr>
            </a:lvl1pPr>
          </a:lstStyle>
          <a:p>
            <a:r>
              <a:rPr lang="en-US"/>
              <a:t>Click to edit Master title style</a:t>
            </a:r>
            <a:endParaRPr lang="en-US"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737280"/>
            <a:ext cx="12192000" cy="120721"/>
          </a:xfrm>
          <a:prstGeom prst="rect">
            <a:avLst/>
          </a:prstGeom>
        </p:spPr>
      </p:pic>
      <p:sp>
        <p:nvSpPr>
          <p:cNvPr id="5" name="Text Placeholder 4">
            <a:extLst>
              <a:ext uri="{FF2B5EF4-FFF2-40B4-BE49-F238E27FC236}">
                <a16:creationId xmlns:a16="http://schemas.microsoft.com/office/drawing/2014/main" id="{AB8BFD30-ED28-4470-96F2-C90951794F6C}"/>
              </a:ext>
            </a:extLst>
          </p:cNvPr>
          <p:cNvSpPr>
            <a:spLocks noGrp="1"/>
          </p:cNvSpPr>
          <p:nvPr>
            <p:ph type="body" sz="quarter" idx="10"/>
          </p:nvPr>
        </p:nvSpPr>
        <p:spPr>
          <a:xfrm>
            <a:off x="609601" y="1811867"/>
            <a:ext cx="5185833" cy="4421717"/>
          </a:xfrm>
        </p:spPr>
        <p:txBody>
          <a:bodyPr/>
          <a:lstStyle>
            <a:lvl1pPr marL="457189" indent="-457189">
              <a:buClr>
                <a:srgbClr val="E25423"/>
              </a:buClr>
              <a:buFont typeface="Arial" panose="020B0604020202020204" pitchFamily="34" charset="0"/>
              <a:buChar char="•"/>
              <a:defRPr sz="2667" b="1">
                <a:solidFill>
                  <a:srgbClr val="1D1D1D"/>
                </a:solidFill>
              </a:defRPr>
            </a:lvl1pPr>
            <a:lvl2pPr marL="990575" indent="-380990">
              <a:buClr>
                <a:srgbClr val="E25423"/>
              </a:buClr>
              <a:buFont typeface="Calibri" panose="020F0502020204030204" pitchFamily="34" charset="0"/>
              <a:buChar char="⁻"/>
              <a:defRPr sz="2400">
                <a:solidFill>
                  <a:srgbClr val="1D1D1D"/>
                </a:solidFill>
              </a:defRPr>
            </a:lvl2pPr>
            <a:lvl3pPr>
              <a:defRPr sz="2133">
                <a:solidFill>
                  <a:srgbClr val="1D1D1D"/>
                </a:solidFill>
              </a:defRPr>
            </a:lvl3pPr>
            <a:lvl4pPr>
              <a:defRPr sz="1867">
                <a:solidFill>
                  <a:srgbClr val="1D1D1D"/>
                </a:solidFill>
              </a:defRPr>
            </a:lvl4pPr>
            <a:lvl5pPr>
              <a:defRPr sz="1867">
                <a:solidFill>
                  <a:srgbClr val="1D1D1D"/>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ext Placeholder 4">
            <a:extLst>
              <a:ext uri="{FF2B5EF4-FFF2-40B4-BE49-F238E27FC236}">
                <a16:creationId xmlns:a16="http://schemas.microsoft.com/office/drawing/2014/main" id="{9308A1BA-F127-444C-8EEB-78BB410C70A7}"/>
              </a:ext>
            </a:extLst>
          </p:cNvPr>
          <p:cNvSpPr>
            <a:spLocks noGrp="1"/>
          </p:cNvSpPr>
          <p:nvPr>
            <p:ph type="body" sz="quarter" idx="11"/>
          </p:nvPr>
        </p:nvSpPr>
        <p:spPr>
          <a:xfrm>
            <a:off x="6396568" y="1811867"/>
            <a:ext cx="5185833" cy="4421717"/>
          </a:xfrm>
        </p:spPr>
        <p:txBody>
          <a:bodyPr/>
          <a:lstStyle>
            <a:lvl1pPr marL="457189" indent="-457189">
              <a:buClr>
                <a:srgbClr val="E25423"/>
              </a:buClr>
              <a:buFont typeface="Arial" panose="020B0604020202020204" pitchFamily="34" charset="0"/>
              <a:buChar char="•"/>
              <a:defRPr sz="2667" b="1">
                <a:solidFill>
                  <a:srgbClr val="1D1D1D"/>
                </a:solidFill>
              </a:defRPr>
            </a:lvl1pPr>
            <a:lvl2pPr marL="990575" indent="-380990">
              <a:buClr>
                <a:srgbClr val="E25423"/>
              </a:buClr>
              <a:buFont typeface="Calibri" panose="020F0502020204030204" pitchFamily="34" charset="0"/>
              <a:buChar char="⁻"/>
              <a:defRPr sz="2400">
                <a:solidFill>
                  <a:srgbClr val="1D1D1D"/>
                </a:solidFill>
              </a:defRPr>
            </a:lvl2pPr>
            <a:lvl3pPr>
              <a:defRPr sz="2133">
                <a:solidFill>
                  <a:srgbClr val="1D1D1D"/>
                </a:solidFill>
              </a:defRPr>
            </a:lvl3pPr>
            <a:lvl4pPr>
              <a:defRPr sz="1867">
                <a:solidFill>
                  <a:srgbClr val="1D1D1D"/>
                </a:solidFill>
              </a:defRPr>
            </a:lvl4pPr>
            <a:lvl5pPr>
              <a:defRPr sz="1867">
                <a:solidFill>
                  <a:srgbClr val="1D1D1D"/>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56625795"/>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cSld name="5_BULLETS/DATA_2sides">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9"/>
            <a:ext cx="10972800" cy="1143000"/>
          </a:xfrm>
          <a:prstGeom prst="rect">
            <a:avLst/>
          </a:prstGeom>
        </p:spPr>
        <p:txBody>
          <a:bodyPr anchor="b" anchorCtr="0"/>
          <a:lstStyle>
            <a:lvl1pPr algn="l">
              <a:lnSpc>
                <a:spcPts val="4000"/>
              </a:lnSpc>
              <a:defRPr sz="3733" b="1" baseline="0">
                <a:solidFill>
                  <a:srgbClr val="005DAB"/>
                </a:solidFill>
                <a:effectLst/>
                <a:latin typeface="Calibri" pitchFamily="34" charset="0"/>
              </a:defRPr>
            </a:lvl1pPr>
          </a:lstStyle>
          <a:p>
            <a:r>
              <a:rPr lang="en-US"/>
              <a:t>Click to edit Master title style</a:t>
            </a:r>
            <a:endParaRPr lang="en-US"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737280"/>
            <a:ext cx="12192000" cy="120721"/>
          </a:xfrm>
          <a:prstGeom prst="rect">
            <a:avLst/>
          </a:prstGeom>
        </p:spPr>
      </p:pic>
      <p:sp>
        <p:nvSpPr>
          <p:cNvPr id="5" name="Text Placeholder 4">
            <a:extLst>
              <a:ext uri="{FF2B5EF4-FFF2-40B4-BE49-F238E27FC236}">
                <a16:creationId xmlns:a16="http://schemas.microsoft.com/office/drawing/2014/main" id="{AB8BFD30-ED28-4470-96F2-C90951794F6C}"/>
              </a:ext>
            </a:extLst>
          </p:cNvPr>
          <p:cNvSpPr>
            <a:spLocks noGrp="1"/>
          </p:cNvSpPr>
          <p:nvPr>
            <p:ph type="body" sz="quarter" idx="10"/>
          </p:nvPr>
        </p:nvSpPr>
        <p:spPr>
          <a:xfrm>
            <a:off x="609601" y="1811867"/>
            <a:ext cx="5185833" cy="4421717"/>
          </a:xfrm>
        </p:spPr>
        <p:txBody>
          <a:bodyPr/>
          <a:lstStyle>
            <a:lvl1pPr marL="457189" indent="-457189">
              <a:buClr>
                <a:srgbClr val="E25423"/>
              </a:buClr>
              <a:buFont typeface="Arial" panose="020B0604020202020204" pitchFamily="34" charset="0"/>
              <a:buChar char="•"/>
              <a:defRPr sz="2667" b="1">
                <a:solidFill>
                  <a:srgbClr val="1D1D1D"/>
                </a:solidFill>
              </a:defRPr>
            </a:lvl1pPr>
            <a:lvl2pPr marL="990575" indent="-380990">
              <a:buClr>
                <a:srgbClr val="E25423"/>
              </a:buClr>
              <a:buFont typeface="Calibri" panose="020F0502020204030204" pitchFamily="34" charset="0"/>
              <a:buChar char="⁻"/>
              <a:defRPr sz="2400">
                <a:solidFill>
                  <a:srgbClr val="1D1D1D"/>
                </a:solidFill>
              </a:defRPr>
            </a:lvl2pPr>
            <a:lvl3pPr>
              <a:defRPr sz="2133">
                <a:solidFill>
                  <a:srgbClr val="1D1D1D"/>
                </a:solidFill>
              </a:defRPr>
            </a:lvl3pPr>
            <a:lvl4pPr>
              <a:defRPr sz="1867">
                <a:solidFill>
                  <a:srgbClr val="1D1D1D"/>
                </a:solidFill>
              </a:defRPr>
            </a:lvl4pPr>
            <a:lvl5pPr>
              <a:defRPr sz="1867">
                <a:solidFill>
                  <a:srgbClr val="1D1D1D"/>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Content Placeholder 18">
            <a:extLst>
              <a:ext uri="{FF2B5EF4-FFF2-40B4-BE49-F238E27FC236}">
                <a16:creationId xmlns:a16="http://schemas.microsoft.com/office/drawing/2014/main" id="{C7C7B02A-16A0-4F02-8665-3ADC835153D8}"/>
              </a:ext>
            </a:extLst>
          </p:cNvPr>
          <p:cNvSpPr>
            <a:spLocks noGrp="1"/>
          </p:cNvSpPr>
          <p:nvPr>
            <p:ph sz="quarter" idx="10" hasCustomPrompt="1"/>
          </p:nvPr>
        </p:nvSpPr>
        <p:spPr>
          <a:xfrm>
            <a:off x="6096000" y="1811867"/>
            <a:ext cx="5486400" cy="4421717"/>
          </a:xfrm>
        </p:spPr>
        <p:txBody>
          <a:bodyPr/>
          <a:lstStyle>
            <a:lvl1pPr>
              <a:spcAft>
                <a:spcPts val="1600"/>
              </a:spcAft>
              <a:buNone/>
              <a:defRPr sz="2667" b="1">
                <a:solidFill>
                  <a:srgbClr val="000000"/>
                </a:solidFill>
              </a:defRPr>
            </a:lvl1pPr>
            <a:lvl2pPr marL="387341" indent="-387341">
              <a:spcBef>
                <a:spcPts val="800"/>
              </a:spcBef>
              <a:spcAft>
                <a:spcPts val="800"/>
              </a:spcAft>
              <a:buClr>
                <a:srgbClr val="9B4E9E"/>
              </a:buClr>
              <a:buFont typeface="Wingdings" panose="05000000000000000000" pitchFamily="2" charset="2"/>
              <a:buChar char="§"/>
              <a:defRPr sz="3733"/>
            </a:lvl2pPr>
            <a:lvl3pPr marL="831830" indent="-444489">
              <a:spcBef>
                <a:spcPts val="800"/>
              </a:spcBef>
              <a:spcAft>
                <a:spcPts val="800"/>
              </a:spcAft>
              <a:buClr>
                <a:srgbClr val="692145"/>
              </a:buClr>
              <a:defRPr sz="3200"/>
            </a:lvl3pPr>
            <a:lvl4pPr marL="1219170" indent="-309026">
              <a:spcBef>
                <a:spcPts val="800"/>
              </a:spcBef>
              <a:spcAft>
                <a:spcPts val="800"/>
              </a:spcAft>
              <a:defRPr/>
            </a:lvl4pPr>
          </a:lstStyle>
          <a:p>
            <a:pPr lvl="0"/>
            <a:r>
              <a:rPr lang="en-US" dirty="0"/>
              <a:t>Object</a:t>
            </a:r>
          </a:p>
        </p:txBody>
      </p:sp>
    </p:spTree>
    <p:extLst>
      <p:ext uri="{BB962C8B-B14F-4D97-AF65-F5344CB8AC3E}">
        <p14:creationId xmlns:p14="http://schemas.microsoft.com/office/powerpoint/2010/main" val="565557209"/>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cSld name="CLOSING_OD">
    <p:spTree>
      <p:nvGrpSpPr>
        <p:cNvPr id="1" name=""/>
        <p:cNvGrpSpPr/>
        <p:nvPr/>
      </p:nvGrpSpPr>
      <p:grpSpPr>
        <a:xfrm>
          <a:off x="0" y="0"/>
          <a:ext cx="0" cy="0"/>
          <a:chOff x="0" y="0"/>
          <a:chExt cx="0" cy="0"/>
        </a:xfrm>
      </p:grpSpPr>
      <p:sp>
        <p:nvSpPr>
          <p:cNvPr id="3" name="TextBox 2"/>
          <p:cNvSpPr txBox="1"/>
          <p:nvPr/>
        </p:nvSpPr>
        <p:spPr>
          <a:xfrm>
            <a:off x="169625" y="3662433"/>
            <a:ext cx="8852455" cy="1815882"/>
          </a:xfrm>
          <a:prstGeom prst="rect">
            <a:avLst/>
          </a:prstGeom>
          <a:noFill/>
        </p:spPr>
        <p:txBody>
          <a:bodyPr wrap="square" rtlCol="0">
            <a:spAutoFit/>
          </a:bodyPr>
          <a:lstStyle/>
          <a:p>
            <a:r>
              <a:rPr lang="en-US" sz="1600" dirty="0">
                <a:solidFill>
                  <a:srgbClr val="005DAB"/>
                </a:solidFill>
                <a:latin typeface="Calibri" panose="020F0502020204030204" pitchFamily="34" charset="0"/>
              </a:rPr>
              <a:t>For more information, contact CDC</a:t>
            </a:r>
            <a:br>
              <a:rPr lang="en-US" sz="1600" dirty="0">
                <a:solidFill>
                  <a:srgbClr val="005DAB"/>
                </a:solidFill>
                <a:latin typeface="Calibri" panose="020F0502020204030204" pitchFamily="34" charset="0"/>
              </a:rPr>
            </a:br>
            <a:r>
              <a:rPr lang="en-US" sz="1600" dirty="0">
                <a:solidFill>
                  <a:srgbClr val="005DAB"/>
                </a:solidFill>
                <a:latin typeface="Calibri" panose="020F0502020204030204" pitchFamily="34" charset="0"/>
              </a:rPr>
              <a:t>1-800-CDC-INFO (232-4636)</a:t>
            </a:r>
            <a:br>
              <a:rPr lang="en-US" sz="1600" dirty="0">
                <a:solidFill>
                  <a:srgbClr val="005DAB"/>
                </a:solidFill>
                <a:latin typeface="Calibri" panose="020F0502020204030204" pitchFamily="34" charset="0"/>
              </a:rPr>
            </a:br>
            <a:r>
              <a:rPr lang="en-US" sz="1600" dirty="0">
                <a:solidFill>
                  <a:srgbClr val="005DAB"/>
                </a:solidFill>
                <a:latin typeface="Calibri" panose="020F0502020204030204" pitchFamily="34" charset="0"/>
              </a:rPr>
              <a:t>TTY:  1-888-232-6348    www.cdc.gov</a:t>
            </a:r>
            <a:br>
              <a:rPr lang="en-US" sz="1600" dirty="0">
                <a:solidFill>
                  <a:srgbClr val="005DAB"/>
                </a:solidFill>
                <a:latin typeface="Calibri" panose="020F0502020204030204" pitchFamily="34" charset="0"/>
              </a:rPr>
            </a:br>
            <a:br>
              <a:rPr lang="en-US" sz="1600" dirty="0">
                <a:solidFill>
                  <a:srgbClr val="005DAB"/>
                </a:solidFill>
                <a:latin typeface="Calibri" panose="020F0502020204030204" pitchFamily="34" charset="0"/>
              </a:rPr>
            </a:br>
            <a:br>
              <a:rPr lang="en-US" sz="1600" dirty="0">
                <a:solidFill>
                  <a:srgbClr val="005DAB"/>
                </a:solidFill>
                <a:latin typeface="Calibri" panose="020F0502020204030204" pitchFamily="34" charset="0"/>
              </a:rPr>
            </a:br>
            <a:r>
              <a:rPr lang="en-US" sz="1600" dirty="0">
                <a:solidFill>
                  <a:srgbClr val="005DAB"/>
                </a:solidFill>
                <a:latin typeface="Calibri" panose="020F0502020204030204" pitchFamily="34" charset="0"/>
              </a:rPr>
              <a:t>The findings and conclusions in this report are those of the authors and do not necessarily represent the official position of the Centers for Disease Control and Prevention.</a:t>
            </a:r>
          </a:p>
        </p:txBody>
      </p:sp>
      <p:pic>
        <p:nvPicPr>
          <p:cNvPr id="2" name="Picture 1" descr="Logos of the U.S. Department of Health and Human Services and the Centers for Disease control and Prevention" title="logo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674176"/>
            <a:ext cx="12192000" cy="1183824"/>
          </a:xfrm>
          <a:prstGeom prst="rect">
            <a:avLst/>
          </a:prstGeom>
        </p:spPr>
      </p:pic>
      <p:sp>
        <p:nvSpPr>
          <p:cNvPr id="4" name="TextBox 3">
            <a:extLst>
              <a:ext uri="{FF2B5EF4-FFF2-40B4-BE49-F238E27FC236}">
                <a16:creationId xmlns:a16="http://schemas.microsoft.com/office/drawing/2014/main" id="{1B25035E-CD1E-98E5-FFAC-BF5F938648DF}"/>
              </a:ext>
            </a:extLst>
          </p:cNvPr>
          <p:cNvSpPr txBox="1"/>
          <p:nvPr userDrawn="1"/>
        </p:nvSpPr>
        <p:spPr>
          <a:xfrm>
            <a:off x="169625" y="3662433"/>
            <a:ext cx="8852455" cy="1815882"/>
          </a:xfrm>
          <a:prstGeom prst="rect">
            <a:avLst/>
          </a:prstGeom>
          <a:noFill/>
        </p:spPr>
        <p:txBody>
          <a:bodyPr wrap="square" rtlCol="0">
            <a:spAutoFit/>
          </a:bodyPr>
          <a:lstStyle/>
          <a:p>
            <a:r>
              <a:rPr lang="en-US" sz="1600" dirty="0">
                <a:solidFill>
                  <a:srgbClr val="005DAB"/>
                </a:solidFill>
                <a:latin typeface="Calibri" panose="020F0502020204030204" pitchFamily="34" charset="0"/>
              </a:rPr>
              <a:t>For more information, contact CDC</a:t>
            </a:r>
            <a:br>
              <a:rPr lang="en-US" sz="1600" dirty="0">
                <a:solidFill>
                  <a:srgbClr val="005DAB"/>
                </a:solidFill>
                <a:latin typeface="Calibri" panose="020F0502020204030204" pitchFamily="34" charset="0"/>
              </a:rPr>
            </a:br>
            <a:r>
              <a:rPr lang="en-US" sz="1600" dirty="0">
                <a:solidFill>
                  <a:srgbClr val="005DAB"/>
                </a:solidFill>
                <a:latin typeface="Calibri" panose="020F0502020204030204" pitchFamily="34" charset="0"/>
              </a:rPr>
              <a:t>1-800-CDC-INFO (232-4636)</a:t>
            </a:r>
            <a:br>
              <a:rPr lang="en-US" sz="1600" dirty="0">
                <a:solidFill>
                  <a:srgbClr val="005DAB"/>
                </a:solidFill>
                <a:latin typeface="Calibri" panose="020F0502020204030204" pitchFamily="34" charset="0"/>
              </a:rPr>
            </a:br>
            <a:r>
              <a:rPr lang="en-US" sz="1600" dirty="0">
                <a:solidFill>
                  <a:srgbClr val="005DAB"/>
                </a:solidFill>
                <a:latin typeface="Calibri" panose="020F0502020204030204" pitchFamily="34" charset="0"/>
              </a:rPr>
              <a:t>TTY:  1-888-232-6348    www.cdc.gov</a:t>
            </a:r>
            <a:br>
              <a:rPr lang="en-US" sz="1600" dirty="0">
                <a:solidFill>
                  <a:srgbClr val="005DAB"/>
                </a:solidFill>
                <a:latin typeface="Calibri" panose="020F0502020204030204" pitchFamily="34" charset="0"/>
              </a:rPr>
            </a:br>
            <a:br>
              <a:rPr lang="en-US" sz="1600" dirty="0">
                <a:solidFill>
                  <a:srgbClr val="005DAB"/>
                </a:solidFill>
                <a:latin typeface="Calibri" panose="020F0502020204030204" pitchFamily="34" charset="0"/>
              </a:rPr>
            </a:br>
            <a:br>
              <a:rPr lang="en-US" sz="1600" dirty="0">
                <a:solidFill>
                  <a:srgbClr val="005DAB"/>
                </a:solidFill>
                <a:latin typeface="Calibri" panose="020F0502020204030204" pitchFamily="34" charset="0"/>
              </a:rPr>
            </a:br>
            <a:r>
              <a:rPr lang="en-US" sz="1600" dirty="0">
                <a:solidFill>
                  <a:srgbClr val="005DAB"/>
                </a:solidFill>
                <a:latin typeface="Calibri" panose="020F0502020204030204" pitchFamily="34" charset="0"/>
              </a:rPr>
              <a:t>The findings and conclusions in this report are those of the authors and do not necessarily represent the official position of the Centers for Disease Control and Prevention.</a:t>
            </a:r>
          </a:p>
        </p:txBody>
      </p:sp>
      <p:pic>
        <p:nvPicPr>
          <p:cNvPr id="5" name="Picture 4" descr="Logos of the U.S. Department of Health and Human Services and the Centers for Disease control and Prevention" title="logos">
            <a:extLst>
              <a:ext uri="{FF2B5EF4-FFF2-40B4-BE49-F238E27FC236}">
                <a16:creationId xmlns:a16="http://schemas.microsoft.com/office/drawing/2014/main" id="{C2BA27AD-262B-D360-408F-177C91427F0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5674176"/>
            <a:ext cx="12192000" cy="1183824"/>
          </a:xfrm>
          <a:prstGeom prst="rect">
            <a:avLst/>
          </a:prstGeom>
        </p:spPr>
      </p:pic>
    </p:spTree>
    <p:extLst>
      <p:ext uri="{BB962C8B-B14F-4D97-AF65-F5344CB8AC3E}">
        <p14:creationId xmlns:p14="http://schemas.microsoft.com/office/powerpoint/2010/main" val="1847909646"/>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DATA SLIDE_OD">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274639"/>
            <a:ext cx="10972800" cy="1143000"/>
          </a:xfrm>
          <a:prstGeom prst="rect">
            <a:avLst/>
          </a:prstGeom>
        </p:spPr>
        <p:txBody>
          <a:bodyPr anchor="b" anchorCtr="0"/>
          <a:lstStyle>
            <a:lvl1pPr algn="l">
              <a:lnSpc>
                <a:spcPts val="3000"/>
              </a:lnSpc>
              <a:defRPr sz="4000" b="1" baseline="0">
                <a:solidFill>
                  <a:srgbClr val="0039A6"/>
                </a:solidFill>
                <a:effectLst/>
                <a:latin typeface="Calibri" pitchFamily="34" charset="0"/>
              </a:defRPr>
            </a:lvl1pPr>
          </a:lstStyle>
          <a:p>
            <a:r>
              <a:rPr lang="en-US"/>
              <a:t>Bottom band: OD</a:t>
            </a:r>
          </a:p>
        </p:txBody>
      </p:sp>
      <p:sp>
        <p:nvSpPr>
          <p:cNvPr id="5" name="Text Placeholder 7"/>
          <p:cNvSpPr>
            <a:spLocks noGrp="1"/>
          </p:cNvSpPr>
          <p:nvPr>
            <p:ph type="body" sz="quarter" idx="10"/>
          </p:nvPr>
        </p:nvSpPr>
        <p:spPr>
          <a:xfrm>
            <a:off x="609600" y="1545167"/>
            <a:ext cx="10972800" cy="4455584"/>
          </a:xfrm>
        </p:spPr>
        <p:txBody>
          <a:bodyPr/>
          <a:lstStyle>
            <a:lvl1pPr marL="342891" indent="-342891">
              <a:buClr>
                <a:srgbClr val="005DAA"/>
              </a:buClr>
              <a:buFont typeface="Wingdings" panose="05000000000000000000" pitchFamily="2" charset="2"/>
              <a:buChar char="§"/>
              <a:defRPr sz="2000">
                <a:solidFill>
                  <a:schemeClr val="accent4">
                    <a:lumMod val="75000"/>
                  </a:schemeClr>
                </a:solidFill>
              </a:defRPr>
            </a:lvl1pPr>
            <a:lvl2pPr>
              <a:buClr>
                <a:srgbClr val="532E63"/>
              </a:buClr>
              <a:defRPr sz="2000">
                <a:solidFill>
                  <a:schemeClr val="accent4">
                    <a:lumMod val="75000"/>
                  </a:schemeClr>
                </a:solidFill>
              </a:defRPr>
            </a:lvl2pPr>
            <a:lvl3pPr>
              <a:buClr>
                <a:srgbClr val="9A3B26"/>
              </a:buClr>
              <a:defRPr sz="2000">
                <a:solidFill>
                  <a:schemeClr val="accent4">
                    <a:lumMod val="75000"/>
                  </a:schemeClr>
                </a:solidFill>
              </a:defRPr>
            </a:lvl3pPr>
            <a:lvl4pPr>
              <a:defRPr sz="2000">
                <a:solidFill>
                  <a:schemeClr val="accent4">
                    <a:lumMod val="75000"/>
                  </a:schemeClr>
                </a:solidFill>
              </a:defRPr>
            </a:lvl4pPr>
            <a:lvl5pPr>
              <a:defRPr sz="2000">
                <a:solidFill>
                  <a:schemeClr val="accent4">
                    <a:lumMod val="75000"/>
                  </a:schemeClr>
                </a:solidFill>
              </a:defRPr>
            </a:lvl5pPr>
          </a:lstStyle>
          <a:p>
            <a:pPr lvl="0"/>
            <a:r>
              <a:rPr lang="en-US"/>
              <a:t>Click to edit Master text styles</a:t>
            </a:r>
          </a:p>
          <a:p>
            <a:pPr lvl="1"/>
            <a:r>
              <a:rPr lang="en-US"/>
              <a:t>Second level</a:t>
            </a:r>
          </a:p>
          <a:p>
            <a:pPr lvl="2"/>
            <a:r>
              <a:rPr lang="en-US"/>
              <a:t>Third level</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727353"/>
            <a:ext cx="12192000" cy="121584"/>
          </a:xfrm>
          <a:prstGeom prst="rect">
            <a:avLst/>
          </a:prstGeom>
        </p:spPr>
      </p:pic>
    </p:spTree>
    <p:extLst>
      <p:ext uri="{BB962C8B-B14F-4D97-AF65-F5344CB8AC3E}">
        <p14:creationId xmlns:p14="http://schemas.microsoft.com/office/powerpoint/2010/main" val="490313386"/>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2"/>
        </a:solidFill>
        <a:effectLst/>
      </p:bgPr>
    </p:bg>
    <p:spTree>
      <p:nvGrpSpPr>
        <p:cNvPr id="1" name=""/>
        <p:cNvGrpSpPr/>
        <p:nvPr/>
      </p:nvGrpSpPr>
      <p:grpSpPr>
        <a:xfrm>
          <a:off x="0" y="0"/>
          <a:ext cx="0" cy="0"/>
          <a:chOff x="0" y="0"/>
          <a:chExt cx="0" cy="0"/>
        </a:xfrm>
      </p:grpSpPr>
      <p:sp>
        <p:nvSpPr>
          <p:cNvPr id="1027" name="Text Placeholder 2"/>
          <p:cNvSpPr>
            <a:spLocks noGrp="1"/>
          </p:cNvSpPr>
          <p:nvPr>
            <p:ph type="body" idx="1"/>
          </p:nvPr>
        </p:nvSpPr>
        <p:spPr bwMode="auto">
          <a:xfrm>
            <a:off x="838200" y="1826684"/>
            <a:ext cx="10515600" cy="4349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US" altLang="en-US" dirty="0"/>
          </a:p>
        </p:txBody>
      </p:sp>
    </p:spTree>
    <p:extLst>
      <p:ext uri="{BB962C8B-B14F-4D97-AF65-F5344CB8AC3E}">
        <p14:creationId xmlns:p14="http://schemas.microsoft.com/office/powerpoint/2010/main" val="3036013361"/>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61" r:id="rId11"/>
    <p:sldLayoutId id="2147483662" r:id="rId12"/>
    <p:sldLayoutId id="2147483664" r:id="rId13"/>
    <p:sldLayoutId id="2147483665" r:id="rId14"/>
  </p:sldLayoutIdLst>
  <p:transition>
    <p:fade/>
  </p:transition>
  <p:txStyles>
    <p:titleStyle>
      <a:lvl1pPr algn="ctr" rtl="0" eaLnBrk="1" fontAlgn="base" hangingPunct="1">
        <a:spcBef>
          <a:spcPct val="0"/>
        </a:spcBef>
        <a:spcAft>
          <a:spcPct val="0"/>
        </a:spcAft>
        <a:defRPr sz="5867" kern="1200">
          <a:solidFill>
            <a:schemeClr val="tx1"/>
          </a:solidFill>
          <a:latin typeface="+mj-lt"/>
          <a:ea typeface="+mj-ea"/>
          <a:cs typeface="+mj-cs"/>
        </a:defRPr>
      </a:lvl1pPr>
      <a:lvl2pPr algn="ctr" rtl="0" eaLnBrk="1" fontAlgn="base" hangingPunct="1">
        <a:spcBef>
          <a:spcPct val="0"/>
        </a:spcBef>
        <a:spcAft>
          <a:spcPct val="0"/>
        </a:spcAft>
        <a:defRPr sz="5867">
          <a:solidFill>
            <a:schemeClr val="tx1"/>
          </a:solidFill>
          <a:latin typeface="Myriad Web Pro" panose="020B0503030403020204" pitchFamily="34" charset="0"/>
        </a:defRPr>
      </a:lvl2pPr>
      <a:lvl3pPr algn="ctr" rtl="0" eaLnBrk="1" fontAlgn="base" hangingPunct="1">
        <a:spcBef>
          <a:spcPct val="0"/>
        </a:spcBef>
        <a:spcAft>
          <a:spcPct val="0"/>
        </a:spcAft>
        <a:defRPr sz="5867">
          <a:solidFill>
            <a:schemeClr val="tx1"/>
          </a:solidFill>
          <a:latin typeface="Myriad Web Pro" panose="020B0503030403020204" pitchFamily="34" charset="0"/>
        </a:defRPr>
      </a:lvl3pPr>
      <a:lvl4pPr algn="ctr" rtl="0" eaLnBrk="1" fontAlgn="base" hangingPunct="1">
        <a:spcBef>
          <a:spcPct val="0"/>
        </a:spcBef>
        <a:spcAft>
          <a:spcPct val="0"/>
        </a:spcAft>
        <a:defRPr sz="5867">
          <a:solidFill>
            <a:schemeClr val="tx1"/>
          </a:solidFill>
          <a:latin typeface="Myriad Web Pro" panose="020B0503030403020204" pitchFamily="34" charset="0"/>
        </a:defRPr>
      </a:lvl4pPr>
      <a:lvl5pPr algn="ctr" rtl="0" eaLnBrk="1" fontAlgn="base" hangingPunct="1">
        <a:spcBef>
          <a:spcPct val="0"/>
        </a:spcBef>
        <a:spcAft>
          <a:spcPct val="0"/>
        </a:spcAft>
        <a:defRPr sz="5867">
          <a:solidFill>
            <a:schemeClr val="tx1"/>
          </a:solidFill>
          <a:latin typeface="Myriad Web Pro" panose="020B0503030403020204" pitchFamily="34" charset="0"/>
        </a:defRPr>
      </a:lvl5pPr>
      <a:lvl6pPr marL="609585" algn="ctr" rtl="0" eaLnBrk="1" fontAlgn="base" hangingPunct="1">
        <a:spcBef>
          <a:spcPct val="0"/>
        </a:spcBef>
        <a:spcAft>
          <a:spcPct val="0"/>
        </a:spcAft>
        <a:defRPr sz="5867">
          <a:solidFill>
            <a:schemeClr val="tx1"/>
          </a:solidFill>
          <a:latin typeface="Myriad Web Pro" panose="020B0503030403020204" pitchFamily="34" charset="0"/>
        </a:defRPr>
      </a:lvl6pPr>
      <a:lvl7pPr marL="1219170" algn="ctr" rtl="0" eaLnBrk="1" fontAlgn="base" hangingPunct="1">
        <a:spcBef>
          <a:spcPct val="0"/>
        </a:spcBef>
        <a:spcAft>
          <a:spcPct val="0"/>
        </a:spcAft>
        <a:defRPr sz="5867">
          <a:solidFill>
            <a:schemeClr val="tx1"/>
          </a:solidFill>
          <a:latin typeface="Myriad Web Pro" panose="020B0503030403020204" pitchFamily="34" charset="0"/>
        </a:defRPr>
      </a:lvl7pPr>
      <a:lvl8pPr marL="1828754" algn="ctr" rtl="0" eaLnBrk="1" fontAlgn="base" hangingPunct="1">
        <a:spcBef>
          <a:spcPct val="0"/>
        </a:spcBef>
        <a:spcAft>
          <a:spcPct val="0"/>
        </a:spcAft>
        <a:defRPr sz="5867">
          <a:solidFill>
            <a:schemeClr val="tx1"/>
          </a:solidFill>
          <a:latin typeface="Myriad Web Pro" panose="020B0503030403020204" pitchFamily="34" charset="0"/>
        </a:defRPr>
      </a:lvl8pPr>
      <a:lvl9pPr marL="2438339" algn="ctr" rtl="0" eaLnBrk="1" fontAlgn="base" hangingPunct="1">
        <a:spcBef>
          <a:spcPct val="0"/>
        </a:spcBef>
        <a:spcAft>
          <a:spcPct val="0"/>
        </a:spcAft>
        <a:defRPr sz="5867">
          <a:solidFill>
            <a:schemeClr val="tx1"/>
          </a:solidFill>
          <a:latin typeface="Myriad Web Pro" panose="020B0503030403020204" pitchFamily="34" charset="0"/>
        </a:defRPr>
      </a:lvl9pPr>
    </p:titleStyle>
    <p:bodyStyle>
      <a:lvl1pPr marL="457189" indent="-457189" algn="l" rtl="0" eaLnBrk="1" fontAlgn="base" hangingPunct="1">
        <a:spcBef>
          <a:spcPct val="20000"/>
        </a:spcBef>
        <a:spcAft>
          <a:spcPct val="0"/>
        </a:spcAft>
        <a:buClr>
          <a:srgbClr val="E25423"/>
        </a:buClr>
        <a:buFont typeface="Arial" panose="020B0604020202020204" pitchFamily="34" charset="0"/>
        <a:buChar char="•"/>
        <a:defRPr sz="4267" kern="1200">
          <a:solidFill>
            <a:srgbClr val="1D1D1D"/>
          </a:solidFill>
          <a:latin typeface="Calibri" panose="020F0502020204030204" pitchFamily="34" charset="0"/>
          <a:ea typeface="+mn-ea"/>
          <a:cs typeface="+mn-cs"/>
        </a:defRPr>
      </a:lvl1pPr>
      <a:lvl2pPr marL="990575" indent="-380990" algn="l" rtl="0" eaLnBrk="1" fontAlgn="base" hangingPunct="1">
        <a:spcBef>
          <a:spcPct val="20000"/>
        </a:spcBef>
        <a:spcAft>
          <a:spcPct val="0"/>
        </a:spcAft>
        <a:buClr>
          <a:srgbClr val="E25423"/>
        </a:buClr>
        <a:buFont typeface="Arial" panose="020B0604020202020204" pitchFamily="34" charset="0"/>
        <a:buChar char="–"/>
        <a:defRPr sz="3733" kern="1200">
          <a:solidFill>
            <a:srgbClr val="1D1D1D"/>
          </a:solidFill>
          <a:latin typeface="Calibri" panose="020F0502020204030204" pitchFamily="34" charset="0"/>
          <a:ea typeface="+mn-ea"/>
          <a:cs typeface="+mn-cs"/>
        </a:defRPr>
      </a:lvl2pPr>
      <a:lvl3pPr marL="1523962" indent="-304792" algn="l" rtl="0" eaLnBrk="1" fontAlgn="base" hangingPunct="1">
        <a:spcBef>
          <a:spcPct val="20000"/>
        </a:spcBef>
        <a:spcAft>
          <a:spcPct val="0"/>
        </a:spcAft>
        <a:buFont typeface="Arial" panose="020B0604020202020204" pitchFamily="34" charset="0"/>
        <a:buChar char="•"/>
        <a:defRPr sz="3200" kern="1200">
          <a:solidFill>
            <a:srgbClr val="1D1D1D"/>
          </a:solidFill>
          <a:latin typeface="Calibri" panose="020F0502020204030204" pitchFamily="34" charset="0"/>
          <a:ea typeface="+mn-ea"/>
          <a:cs typeface="+mn-cs"/>
        </a:defRPr>
      </a:lvl3pPr>
      <a:lvl4pPr marL="2133547" indent="-304792" algn="l" rtl="0" eaLnBrk="1" fontAlgn="base" hangingPunct="1">
        <a:spcBef>
          <a:spcPct val="20000"/>
        </a:spcBef>
        <a:spcAft>
          <a:spcPct val="0"/>
        </a:spcAft>
        <a:buFont typeface="Arial" panose="020B0604020202020204" pitchFamily="34" charset="0"/>
        <a:buChar char="–"/>
        <a:defRPr sz="2667" kern="1200">
          <a:solidFill>
            <a:srgbClr val="1D1D1D"/>
          </a:solidFill>
          <a:latin typeface="Calibri" panose="020F0502020204030204" pitchFamily="34" charset="0"/>
          <a:ea typeface="+mn-ea"/>
          <a:cs typeface="+mn-cs"/>
        </a:defRPr>
      </a:lvl4pPr>
      <a:lvl5pPr marL="2743131" indent="-304792" algn="l" rtl="0" eaLnBrk="1" fontAlgn="base" hangingPunct="1">
        <a:spcBef>
          <a:spcPct val="20000"/>
        </a:spcBef>
        <a:spcAft>
          <a:spcPct val="0"/>
        </a:spcAft>
        <a:buFont typeface="Arial" panose="020B0604020202020204" pitchFamily="34" charset="0"/>
        <a:buChar char="»"/>
        <a:defRPr sz="2667" kern="1200">
          <a:solidFill>
            <a:srgbClr val="1D1D1D"/>
          </a:solidFill>
          <a:latin typeface="Calibri" panose="020F0502020204030204" pitchFamily="34" charset="0"/>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5.xml"/><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5.xml"/><Relationship Id="rId5" Type="http://schemas.openxmlformats.org/officeDocument/2006/relationships/image" Target="../media/image11.svg"/><Relationship Id="rId4" Type="http://schemas.openxmlformats.org/officeDocument/2006/relationships/image" Target="../media/image10.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9.xml"/><Relationship Id="rId1" Type="http://schemas.openxmlformats.org/officeDocument/2006/relationships/slideLayout" Target="../slideLayouts/slideLayout5.xml"/><Relationship Id="rId4"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06881D-17FE-7FE4-D05E-C20CC62049D4}"/>
              </a:ext>
            </a:extLst>
          </p:cNvPr>
          <p:cNvSpPr txBox="1">
            <a:spLocks noGrp="1"/>
          </p:cNvSpPr>
          <p:nvPr>
            <p:ph type="title" idx="4294967295"/>
          </p:nvPr>
        </p:nvSpPr>
        <p:spPr>
          <a:xfrm>
            <a:off x="1414731" y="2545925"/>
            <a:ext cx="9673087" cy="22669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fontScale="97500"/>
          </a:bodyPr>
          <a:lstStyle>
            <a:lvl1pPr algn="l" rtl="0" eaLnBrk="0" fontAlgn="base" hangingPunct="0">
              <a:lnSpc>
                <a:spcPts val="3000"/>
              </a:lnSpc>
              <a:spcBef>
                <a:spcPct val="0"/>
              </a:spcBef>
              <a:spcAft>
                <a:spcPct val="0"/>
              </a:spcAft>
              <a:defRPr sz="2800" b="1" kern="1200" baseline="0">
                <a:solidFill>
                  <a:srgbClr val="005DAB"/>
                </a:solidFill>
                <a:effectLst/>
                <a:latin typeface="Calibri" pitchFamily="34" charset="0"/>
                <a:ea typeface="+mj-ea"/>
                <a:cs typeface="+mj-cs"/>
              </a:defRPr>
            </a:lvl1pPr>
            <a:lvl2pPr algn="ctr" rtl="0" eaLnBrk="0" fontAlgn="base" hangingPunct="0">
              <a:spcBef>
                <a:spcPct val="0"/>
              </a:spcBef>
              <a:spcAft>
                <a:spcPct val="0"/>
              </a:spcAft>
              <a:defRPr sz="4400">
                <a:solidFill>
                  <a:schemeClr val="tx1"/>
                </a:solidFill>
                <a:latin typeface="Myriad Web Pro" panose="020B0503030403020204" pitchFamily="34" charset="0"/>
              </a:defRPr>
            </a:lvl2pPr>
            <a:lvl3pPr algn="ctr" rtl="0" eaLnBrk="0" fontAlgn="base" hangingPunct="0">
              <a:spcBef>
                <a:spcPct val="0"/>
              </a:spcBef>
              <a:spcAft>
                <a:spcPct val="0"/>
              </a:spcAft>
              <a:defRPr sz="4400">
                <a:solidFill>
                  <a:schemeClr val="tx1"/>
                </a:solidFill>
                <a:latin typeface="Myriad Web Pro" panose="020B0503030403020204" pitchFamily="34" charset="0"/>
              </a:defRPr>
            </a:lvl3pPr>
            <a:lvl4pPr algn="ctr" rtl="0" eaLnBrk="0" fontAlgn="base" hangingPunct="0">
              <a:spcBef>
                <a:spcPct val="0"/>
              </a:spcBef>
              <a:spcAft>
                <a:spcPct val="0"/>
              </a:spcAft>
              <a:defRPr sz="4400">
                <a:solidFill>
                  <a:schemeClr val="tx1"/>
                </a:solidFill>
                <a:latin typeface="Myriad Web Pro" panose="020B0503030403020204" pitchFamily="34" charset="0"/>
              </a:defRPr>
            </a:lvl4pPr>
            <a:lvl5pPr algn="ctr" rtl="0" eaLnBrk="0" fontAlgn="base" hangingPunct="0">
              <a:spcBef>
                <a:spcPct val="0"/>
              </a:spcBef>
              <a:spcAft>
                <a:spcPct val="0"/>
              </a:spcAft>
              <a:defRPr sz="4400">
                <a:solidFill>
                  <a:schemeClr val="tx1"/>
                </a:solidFill>
                <a:latin typeface="Myriad Web Pro" panose="020B0503030403020204" pitchFamily="34" charset="0"/>
              </a:defRPr>
            </a:lvl5pPr>
            <a:lvl6pPr marL="457200" algn="ctr" rtl="0" fontAlgn="base">
              <a:spcBef>
                <a:spcPct val="0"/>
              </a:spcBef>
              <a:spcAft>
                <a:spcPct val="0"/>
              </a:spcAft>
              <a:defRPr sz="4400">
                <a:solidFill>
                  <a:schemeClr val="tx1"/>
                </a:solidFill>
                <a:latin typeface="Myriad Web Pro" panose="020B0503030403020204" pitchFamily="34" charset="0"/>
              </a:defRPr>
            </a:lvl6pPr>
            <a:lvl7pPr marL="914400" algn="ctr" rtl="0" fontAlgn="base">
              <a:spcBef>
                <a:spcPct val="0"/>
              </a:spcBef>
              <a:spcAft>
                <a:spcPct val="0"/>
              </a:spcAft>
              <a:defRPr sz="4400">
                <a:solidFill>
                  <a:schemeClr val="tx1"/>
                </a:solidFill>
                <a:latin typeface="Myriad Web Pro" panose="020B0503030403020204" pitchFamily="34" charset="0"/>
              </a:defRPr>
            </a:lvl7pPr>
            <a:lvl8pPr marL="1371600" algn="ctr" rtl="0" fontAlgn="base">
              <a:spcBef>
                <a:spcPct val="0"/>
              </a:spcBef>
              <a:spcAft>
                <a:spcPct val="0"/>
              </a:spcAft>
              <a:defRPr sz="4400">
                <a:solidFill>
                  <a:schemeClr val="tx1"/>
                </a:solidFill>
                <a:latin typeface="Myriad Web Pro" panose="020B0503030403020204" pitchFamily="34" charset="0"/>
              </a:defRPr>
            </a:lvl8pPr>
            <a:lvl9pPr marL="1828800" algn="ctr" rtl="0" fontAlgn="base">
              <a:spcBef>
                <a:spcPct val="0"/>
              </a:spcBef>
              <a:spcAft>
                <a:spcPct val="0"/>
              </a:spcAft>
              <a:defRPr sz="4400">
                <a:solidFill>
                  <a:schemeClr val="tx1"/>
                </a:solidFill>
                <a:latin typeface="Myriad Web Pro" panose="020B0503030403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4800" b="1" i="0" u="none" strike="noStrike" kern="1200" cap="none" spc="0" normalizeH="0" baseline="0" noProof="0" dirty="0">
                <a:ln>
                  <a:noFill/>
                </a:ln>
                <a:solidFill>
                  <a:schemeClr val="accent5">
                    <a:lumMod val="75000"/>
                  </a:schemeClr>
                </a:solidFill>
                <a:effectLst/>
                <a:uLnTx/>
                <a:uFillTx/>
                <a:latin typeface="Calibri"/>
                <a:ea typeface="+mj-ea"/>
                <a:cs typeface="Calibri"/>
              </a:rPr>
              <a:t>IPC for </a:t>
            </a:r>
            <a:r>
              <a:rPr kumimoji="0" lang="en-US" sz="4800" b="1" i="0" u="none" strike="noStrike" kern="1200" cap="none" spc="0" normalizeH="0" baseline="0" noProof="0" dirty="0">
                <a:ln>
                  <a:noFill/>
                </a:ln>
                <a:solidFill>
                  <a:schemeClr val="tx1">
                    <a:lumMod val="75000"/>
                  </a:schemeClr>
                </a:solidFill>
                <a:effectLst/>
                <a:uLnTx/>
                <a:uFillTx/>
                <a:latin typeface="Calibri"/>
                <a:ea typeface="+mj-ea"/>
                <a:cs typeface="Calibri"/>
              </a:rPr>
              <a:t>Marburg Virus Disease (MVD): </a:t>
            </a:r>
            <a:br>
              <a:rPr kumimoji="0" lang="en-US" sz="4800" b="1" i="0" u="none" strike="noStrike" kern="1200" cap="none" spc="0" normalizeH="0" baseline="0" noProof="0" dirty="0">
                <a:ln>
                  <a:noFill/>
                </a:ln>
                <a:solidFill>
                  <a:schemeClr val="tx1">
                    <a:lumMod val="75000"/>
                  </a:schemeClr>
                </a:solidFill>
                <a:effectLst/>
                <a:uLnTx/>
                <a:uFillTx/>
                <a:latin typeface="Calibri"/>
                <a:ea typeface="+mj-ea"/>
                <a:cs typeface="Calibri"/>
              </a:rPr>
            </a:br>
            <a:r>
              <a:rPr kumimoji="0" lang="en-US" sz="3733" b="1" i="0" u="none" strike="noStrike" kern="1200" cap="none" spc="0" normalizeH="0" baseline="0" noProof="0" dirty="0">
                <a:ln>
                  <a:noFill/>
                </a:ln>
                <a:solidFill>
                  <a:schemeClr val="tx1">
                    <a:lumMod val="75000"/>
                  </a:schemeClr>
                </a:solidFill>
                <a:effectLst/>
                <a:uLnTx/>
                <a:uFillTx/>
                <a:latin typeface="Calibri Light" panose="020F0302020204030204" pitchFamily="34" charset="0"/>
                <a:ea typeface="+mj-ea"/>
                <a:cs typeface="Calibri Light" panose="020F0302020204030204" pitchFamily="34" charset="0"/>
              </a:rPr>
              <a:t>Preparing Your Facility for Identification of Potential MVD patients</a:t>
            </a:r>
            <a:endParaRPr kumimoji="0" lang="en-US" sz="3733" b="0" i="0" u="none" strike="noStrike" kern="1200" cap="none" spc="0" normalizeH="0" baseline="0" noProof="0" dirty="0">
              <a:ln>
                <a:noFill/>
              </a:ln>
              <a:solidFill>
                <a:schemeClr val="tx1">
                  <a:lumMod val="75000"/>
                </a:schemeClr>
              </a:solidFill>
              <a:effectLst/>
              <a:uLnTx/>
              <a:uFillTx/>
              <a:latin typeface="Calibri Light" panose="020F0302020204030204" pitchFamily="34" charset="0"/>
              <a:ea typeface="+mj-ea"/>
              <a:cs typeface="Calibri Light" panose="020F0302020204030204" pitchFamily="34" charset="0"/>
            </a:endParaRPr>
          </a:p>
        </p:txBody>
      </p:sp>
      <p:cxnSp>
        <p:nvCxnSpPr>
          <p:cNvPr id="9" name="Straight Connector 8">
            <a:extLst>
              <a:ext uri="{FF2B5EF4-FFF2-40B4-BE49-F238E27FC236}">
                <a16:creationId xmlns:a16="http://schemas.microsoft.com/office/drawing/2014/main" id="{508E0AF2-AEF5-42BB-01FA-963B03D518AD}"/>
              </a:ext>
              <a:ext uri="{C183D7F6-B498-43B3-948B-1728B52AA6E4}">
                <adec:decorative xmlns:adec="http://schemas.microsoft.com/office/drawing/2017/decorative" val="1"/>
              </a:ext>
            </a:extLst>
          </p:cNvPr>
          <p:cNvCxnSpPr>
            <a:cxnSpLocks/>
          </p:cNvCxnSpPr>
          <p:nvPr/>
        </p:nvCxnSpPr>
        <p:spPr>
          <a:xfrm>
            <a:off x="1552755" y="5053712"/>
            <a:ext cx="9201509" cy="0"/>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21922D81-7C6A-B544-2047-F28B1CF72535}"/>
              </a:ext>
            </a:extLst>
          </p:cNvPr>
          <p:cNvSpPr txBox="1"/>
          <p:nvPr/>
        </p:nvSpPr>
        <p:spPr>
          <a:xfrm>
            <a:off x="1552755" y="5171442"/>
            <a:ext cx="8048445"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a:solidFill>
                  <a:srgbClr val="0039A6"/>
                </a:solidFill>
                <a:latin typeface="Calibri"/>
                <a:cs typeface="Calibri"/>
              </a:rPr>
              <a:t>Healthcare Settings with Limited to Intermediate Resources</a:t>
            </a:r>
            <a:endParaRPr lang="en-US" sz="2400" dirty="0">
              <a:latin typeface="Calibri"/>
              <a:cs typeface="Calibri"/>
            </a:endParaRPr>
          </a:p>
        </p:txBody>
      </p:sp>
      <p:sp>
        <p:nvSpPr>
          <p:cNvPr id="14" name="TextBox 13">
            <a:extLst>
              <a:ext uri="{FF2B5EF4-FFF2-40B4-BE49-F238E27FC236}">
                <a16:creationId xmlns:a16="http://schemas.microsoft.com/office/drawing/2014/main" id="{A486CB21-5206-CB6C-094E-2822D57F1EBB}"/>
              </a:ext>
            </a:extLst>
          </p:cNvPr>
          <p:cNvSpPr txBox="1"/>
          <p:nvPr/>
        </p:nvSpPr>
        <p:spPr>
          <a:xfrm>
            <a:off x="8910127" y="6299656"/>
            <a:ext cx="2637768" cy="430887"/>
          </a:xfrm>
          <a:prstGeom prst="rect">
            <a:avLst/>
          </a:prstGeom>
          <a:noFill/>
        </p:spPr>
        <p:txBody>
          <a:bodyPr rot="0" spcFirstLastPara="0" vertOverflow="overflow" horzOverflow="overflow" vert="horz" wrap="square" lIns="121920" tIns="60960" rIns="121920" bIns="60960" numCol="1" spcCol="0" rtlCol="0" fromWordArt="0" anchor="t" anchorCtr="0" forceAA="0" compatLnSpc="1">
            <a:prstTxWarp prst="textNoShape">
              <a:avLst/>
            </a:prstTxWarp>
            <a:spAutoFit/>
          </a:bodyPr>
          <a:lstStyle/>
          <a:p>
            <a:r>
              <a:rPr lang="en-US" sz="2000" b="1" dirty="0">
                <a:solidFill>
                  <a:srgbClr val="0039A6"/>
                </a:solidFill>
                <a:latin typeface="Calibri"/>
                <a:cs typeface="Calibri"/>
              </a:rPr>
              <a:t>Updated: March 2023</a:t>
            </a:r>
            <a:endParaRPr lang="en-US" sz="2000" dirty="0"/>
          </a:p>
        </p:txBody>
      </p:sp>
    </p:spTree>
    <p:extLst>
      <p:ext uri="{BB962C8B-B14F-4D97-AF65-F5344CB8AC3E}">
        <p14:creationId xmlns:p14="http://schemas.microsoft.com/office/powerpoint/2010/main" val="2017858724"/>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3BFECC-70BB-459B-8615-60E02FEA1504}"/>
              </a:ext>
            </a:extLst>
          </p:cNvPr>
          <p:cNvSpPr>
            <a:spLocks noGrp="1"/>
          </p:cNvSpPr>
          <p:nvPr>
            <p:ph type="title"/>
          </p:nvPr>
        </p:nvSpPr>
        <p:spPr/>
        <p:txBody>
          <a:bodyPr vert="horz" lIns="91440" tIns="45720" rIns="91440" bIns="45720" rtlCol="0" anchor="b" anchorCtr="0">
            <a:normAutofit/>
          </a:bodyPr>
          <a:lstStyle/>
          <a:p>
            <a:r>
              <a:rPr lang="en-US" sz="4400" dirty="0">
                <a:solidFill>
                  <a:schemeClr val="accent5">
                    <a:lumMod val="75000"/>
                  </a:schemeClr>
                </a:solidFill>
                <a:latin typeface="Calibri Light" panose="020F0302020204030204" pitchFamily="34" charset="0"/>
                <a:cs typeface="Calibri Light" panose="020F0302020204030204" pitchFamily="34" charset="0"/>
              </a:rPr>
              <a:t>Screening Area Setup</a:t>
            </a:r>
          </a:p>
        </p:txBody>
      </p:sp>
      <p:sp>
        <p:nvSpPr>
          <p:cNvPr id="3" name="Text Placeholder 2">
            <a:extLst>
              <a:ext uri="{FF2B5EF4-FFF2-40B4-BE49-F238E27FC236}">
                <a16:creationId xmlns:a16="http://schemas.microsoft.com/office/drawing/2014/main" id="{A6B9DEEB-3BE6-42F0-AC2B-DCA947DCC6AC}"/>
              </a:ext>
            </a:extLst>
          </p:cNvPr>
          <p:cNvSpPr>
            <a:spLocks noGrp="1"/>
          </p:cNvSpPr>
          <p:nvPr>
            <p:ph sz="quarter" idx="11"/>
          </p:nvPr>
        </p:nvSpPr>
        <p:spPr>
          <a:xfrm>
            <a:off x="609600" y="1417639"/>
            <a:ext cx="7064188" cy="4570687"/>
          </a:xfrm>
        </p:spPr>
        <p:txBody>
          <a:bodyPr>
            <a:normAutofit fontScale="92500" lnSpcReduction="10000"/>
          </a:bodyPr>
          <a:lstStyle/>
          <a:p>
            <a:pPr marL="0" indent="0">
              <a:buNone/>
            </a:pPr>
            <a:r>
              <a:rPr lang="en-US" sz="3200" dirty="0">
                <a:solidFill>
                  <a:srgbClr val="000000"/>
                </a:solidFill>
                <a:latin typeface="Calibri"/>
                <a:cs typeface="Calibri"/>
              </a:rPr>
              <a:t>For screener safety, screeners should be able to:</a:t>
            </a:r>
          </a:p>
          <a:p>
            <a:pPr>
              <a:buClr>
                <a:schemeClr val="accent2">
                  <a:lumMod val="60000"/>
                  <a:lumOff val="40000"/>
                </a:schemeClr>
              </a:buClr>
              <a:buFont typeface="Arial" panose="020B0604020202020204" pitchFamily="34" charset="0"/>
              <a:buChar char="•"/>
            </a:pPr>
            <a:r>
              <a:rPr lang="en-US" sz="3000" dirty="0">
                <a:solidFill>
                  <a:srgbClr val="000000"/>
                </a:solidFill>
                <a:latin typeface="Calibri"/>
                <a:cs typeface="Calibri"/>
              </a:rPr>
              <a:t>Maintain a distance (at least 1 </a:t>
            </a:r>
            <a:r>
              <a:rPr lang="en-US" sz="3000" dirty="0">
                <a:latin typeface="Calibri"/>
                <a:cs typeface="Calibri"/>
              </a:rPr>
              <a:t>meter per WHO recommendation) f</a:t>
            </a:r>
            <a:r>
              <a:rPr lang="en-US" sz="3000" dirty="0">
                <a:solidFill>
                  <a:srgbClr val="000000"/>
                </a:solidFill>
                <a:latin typeface="Calibri"/>
                <a:cs typeface="Calibri"/>
              </a:rPr>
              <a:t>rom the person being screened.</a:t>
            </a:r>
            <a:endParaRPr lang="en-US" sz="2800" dirty="0">
              <a:solidFill>
                <a:srgbClr val="000000"/>
              </a:solidFill>
              <a:latin typeface="Calibri"/>
              <a:cs typeface="Calibri"/>
            </a:endParaRPr>
          </a:p>
          <a:p>
            <a:pPr>
              <a:buClr>
                <a:schemeClr val="accent2">
                  <a:lumMod val="60000"/>
                  <a:lumOff val="40000"/>
                </a:schemeClr>
              </a:buClr>
              <a:buFont typeface="Arial" panose="020B0604020202020204" pitchFamily="34" charset="0"/>
              <a:buChar char="•"/>
            </a:pPr>
            <a:r>
              <a:rPr lang="en-US" sz="3000" dirty="0">
                <a:solidFill>
                  <a:srgbClr val="000000"/>
                </a:solidFill>
                <a:latin typeface="Calibri"/>
                <a:cs typeface="Calibri"/>
              </a:rPr>
              <a:t>Avoid direct face-to-face interaction</a:t>
            </a:r>
          </a:p>
          <a:p>
            <a:pPr marL="723891" lvl="1">
              <a:buClr>
                <a:schemeClr val="accent2">
                  <a:lumMod val="60000"/>
                  <a:lumOff val="40000"/>
                </a:schemeClr>
              </a:buClr>
              <a:buFontTx/>
              <a:buChar char="-"/>
            </a:pPr>
            <a:r>
              <a:rPr lang="en-US" sz="3000" dirty="0">
                <a:solidFill>
                  <a:srgbClr val="000000"/>
                </a:solidFill>
                <a:latin typeface="Calibri"/>
                <a:cs typeface="Calibri"/>
              </a:rPr>
              <a:t>If possible, place plexiglass between screener and person being screened</a:t>
            </a:r>
          </a:p>
          <a:p>
            <a:pPr marL="723891" lvl="1">
              <a:buClr>
                <a:schemeClr val="accent2">
                  <a:lumMod val="60000"/>
                  <a:lumOff val="40000"/>
                </a:schemeClr>
              </a:buClr>
              <a:buFontTx/>
              <a:buChar char="-"/>
            </a:pPr>
            <a:r>
              <a:rPr lang="en-US" sz="3000" dirty="0">
                <a:solidFill>
                  <a:srgbClr val="000000"/>
                </a:solidFill>
                <a:cs typeface="Calibri"/>
              </a:rPr>
              <a:t>Angle any chairs away from each other</a:t>
            </a:r>
          </a:p>
          <a:p>
            <a:pPr marL="342257" indent="-342257"/>
            <a:endParaRPr lang="en-US" dirty="0">
              <a:cs typeface="Calibri" panose="020F0502020204030204" pitchFamily="34" charset="0"/>
            </a:endParaRPr>
          </a:p>
          <a:p>
            <a:pPr marL="0" indent="0">
              <a:buNone/>
            </a:pPr>
            <a:endParaRPr lang="en-US" dirty="0"/>
          </a:p>
        </p:txBody>
      </p:sp>
      <p:pic>
        <p:nvPicPr>
          <p:cNvPr id="4" name="Picture 3" descr="Image of two chairs with a table in between. The chairs do not face each other directly but at angles. Next to the table and chairs is the word &quot;YES&quot; in green with a check mark.">
            <a:extLst>
              <a:ext uri="{FF2B5EF4-FFF2-40B4-BE49-F238E27FC236}">
                <a16:creationId xmlns:a16="http://schemas.microsoft.com/office/drawing/2014/main" id="{9D19B738-8EC6-427D-A030-9B65CF68D4B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200978" y="3966377"/>
            <a:ext cx="2474047" cy="1914697"/>
          </a:xfrm>
          <a:prstGeom prst="rect">
            <a:avLst/>
          </a:prstGeom>
          <a:ln w="25400">
            <a:solidFill>
              <a:srgbClr val="000000"/>
            </a:solidFill>
          </a:ln>
        </p:spPr>
      </p:pic>
      <p:pic>
        <p:nvPicPr>
          <p:cNvPr id="5" name="Picture 8" descr="Image of two chairs with a table between them. The chairs face each other directly. Text on the side of the image says &quot;NO&quot; and has a X mark.">
            <a:extLst>
              <a:ext uri="{FF2B5EF4-FFF2-40B4-BE49-F238E27FC236}">
                <a16:creationId xmlns:a16="http://schemas.microsoft.com/office/drawing/2014/main" id="{CFC5BD38-2D50-4B9E-A115-13B48DC87196}"/>
              </a:ext>
            </a:extLst>
          </p:cNvPr>
          <p:cNvPicPr>
            <a:picLocks noChangeAspect="1"/>
          </p:cNvPicPr>
          <p:nvPr/>
        </p:nvPicPr>
        <p:blipFill>
          <a:blip r:embed="rId4"/>
          <a:stretch>
            <a:fillRect/>
          </a:stretch>
        </p:blipFill>
        <p:spPr>
          <a:xfrm>
            <a:off x="8200978" y="1373588"/>
            <a:ext cx="2474047" cy="2055413"/>
          </a:xfrm>
          <a:prstGeom prst="rect">
            <a:avLst/>
          </a:prstGeom>
        </p:spPr>
      </p:pic>
    </p:spTree>
    <p:extLst>
      <p:ext uri="{BB962C8B-B14F-4D97-AF65-F5344CB8AC3E}">
        <p14:creationId xmlns:p14="http://schemas.microsoft.com/office/powerpoint/2010/main" val="2652059364"/>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3BFECC-70BB-459B-8615-60E02FEA1504}"/>
              </a:ext>
            </a:extLst>
          </p:cNvPr>
          <p:cNvSpPr>
            <a:spLocks noGrp="1"/>
          </p:cNvSpPr>
          <p:nvPr>
            <p:ph type="title"/>
          </p:nvPr>
        </p:nvSpPr>
        <p:spPr/>
        <p:txBody>
          <a:bodyPr vert="horz" lIns="91440" tIns="45720" rIns="91440" bIns="45720" rtlCol="0" anchor="b" anchorCtr="0">
            <a:normAutofit/>
          </a:bodyPr>
          <a:lstStyle/>
          <a:p>
            <a:r>
              <a:rPr lang="en-US" sz="4000" dirty="0">
                <a:solidFill>
                  <a:schemeClr val="accent5">
                    <a:lumMod val="75000"/>
                  </a:schemeClr>
                </a:solidFill>
                <a:latin typeface="Calibri Light" panose="020F0302020204030204" pitchFamily="34" charset="0"/>
                <a:cs typeface="Calibri Light" panose="020F0302020204030204" pitchFamily="34" charset="0"/>
              </a:rPr>
              <a:t>Screening Area Supplies</a:t>
            </a:r>
          </a:p>
        </p:txBody>
      </p:sp>
      <p:sp>
        <p:nvSpPr>
          <p:cNvPr id="3" name="Text Placeholder 2">
            <a:extLst>
              <a:ext uri="{FF2B5EF4-FFF2-40B4-BE49-F238E27FC236}">
                <a16:creationId xmlns:a16="http://schemas.microsoft.com/office/drawing/2014/main" id="{A6B9DEEB-3BE6-42F0-AC2B-DCA947DCC6AC}"/>
              </a:ext>
            </a:extLst>
          </p:cNvPr>
          <p:cNvSpPr>
            <a:spLocks noGrp="1"/>
          </p:cNvSpPr>
          <p:nvPr>
            <p:ph sz="quarter" idx="11"/>
          </p:nvPr>
        </p:nvSpPr>
        <p:spPr/>
        <p:txBody>
          <a:bodyPr>
            <a:normAutofit/>
          </a:bodyPr>
          <a:lstStyle/>
          <a:p>
            <a:pPr marL="0" indent="0">
              <a:spcBef>
                <a:spcPts val="1800"/>
              </a:spcBef>
              <a:buNone/>
            </a:pPr>
            <a:r>
              <a:rPr lang="en-US" sz="3000" dirty="0">
                <a:solidFill>
                  <a:srgbClr val="000000"/>
                </a:solidFill>
                <a:cs typeface="Calibri" panose="020F0502020204030204" pitchFamily="34" charset="0"/>
              </a:rPr>
              <a:t>The screening area should have</a:t>
            </a:r>
          </a:p>
          <a:p>
            <a:pPr marL="342257" indent="-342257">
              <a:spcBef>
                <a:spcPts val="1800"/>
              </a:spcBef>
            </a:pPr>
            <a:r>
              <a:rPr lang="en-US" sz="3000" dirty="0">
                <a:solidFill>
                  <a:srgbClr val="000000"/>
                </a:solidFill>
              </a:rPr>
              <a:t>Hand hygiene station with liquid soap for handwashing (alternative is alcohol-based hand rub) with paper or cloth towels </a:t>
            </a:r>
          </a:p>
          <a:p>
            <a:pPr marL="0" indent="0">
              <a:buNone/>
            </a:pPr>
            <a:endParaRPr lang="en-US" sz="3000" dirty="0">
              <a:solidFill>
                <a:srgbClr val="000000"/>
              </a:solidFill>
            </a:endParaRPr>
          </a:p>
          <a:p>
            <a:pPr marL="342257" indent="-342257"/>
            <a:r>
              <a:rPr lang="en-US" sz="3000" dirty="0">
                <a:solidFill>
                  <a:srgbClr val="000000"/>
                </a:solidFill>
              </a:rPr>
              <a:t>Waste bins: a general (non-biohazard) waste bin</a:t>
            </a:r>
            <a:endParaRPr lang="en-US" sz="3000" dirty="0">
              <a:solidFill>
                <a:srgbClr val="000000"/>
              </a:solidFill>
              <a:cs typeface="Calibri" panose="020F0502020204030204" pitchFamily="34" charset="0"/>
            </a:endParaRPr>
          </a:p>
          <a:p>
            <a:pPr marL="0" indent="0">
              <a:buNone/>
            </a:pPr>
            <a:endParaRPr lang="en-US" dirty="0"/>
          </a:p>
        </p:txBody>
      </p:sp>
    </p:spTree>
    <p:extLst>
      <p:ext uri="{BB962C8B-B14F-4D97-AF65-F5344CB8AC3E}">
        <p14:creationId xmlns:p14="http://schemas.microsoft.com/office/powerpoint/2010/main" val="1683006323"/>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6852" y="104743"/>
            <a:ext cx="10972800" cy="879032"/>
          </a:xfrm>
        </p:spPr>
        <p:txBody>
          <a:bodyPr/>
          <a:lstStyle/>
          <a:p>
            <a:r>
              <a:rPr lang="en-US" sz="4000" dirty="0">
                <a:solidFill>
                  <a:schemeClr val="accent5">
                    <a:lumMod val="75000"/>
                  </a:schemeClr>
                </a:solidFill>
                <a:latin typeface="Calibri Light" panose="020F0302020204030204" pitchFamily="34" charset="0"/>
                <a:cs typeface="Calibri Light" panose="020F0302020204030204" pitchFamily="34" charset="0"/>
              </a:rPr>
              <a:t>Example Facility Setup</a:t>
            </a:r>
          </a:p>
        </p:txBody>
      </p:sp>
      <p:grpSp>
        <p:nvGrpSpPr>
          <p:cNvPr id="4" name="Group 3" descr="Overview image of an example facility set up for an MVD outbreak. Facility has a general care area and an isolation area which are separated. A hallway from the isolation area leads to a PPE removal area.">
            <a:extLst>
              <a:ext uri="{FF2B5EF4-FFF2-40B4-BE49-F238E27FC236}">
                <a16:creationId xmlns:a16="http://schemas.microsoft.com/office/drawing/2014/main" id="{1E1F3CD3-9BC9-1BB8-7C05-B214C97FD767}"/>
              </a:ext>
            </a:extLst>
          </p:cNvPr>
          <p:cNvGrpSpPr/>
          <p:nvPr/>
        </p:nvGrpSpPr>
        <p:grpSpPr>
          <a:xfrm>
            <a:off x="1838939" y="912957"/>
            <a:ext cx="8808887" cy="3759127"/>
            <a:chOff x="445802" y="2013317"/>
            <a:chExt cx="10314376" cy="3965523"/>
          </a:xfrm>
        </p:grpSpPr>
        <p:pic>
          <p:nvPicPr>
            <p:cNvPr id="6" name="Picture 4">
              <a:extLst>
                <a:ext uri="{FF2B5EF4-FFF2-40B4-BE49-F238E27FC236}">
                  <a16:creationId xmlns:a16="http://schemas.microsoft.com/office/drawing/2014/main" id="{D9143302-D0F1-247E-CD91-9507A7DAC1BE}"/>
                </a:ext>
              </a:extLst>
            </p:cNvPr>
            <p:cNvPicPr>
              <a:picLocks noChangeAspect="1"/>
            </p:cNvPicPr>
            <p:nvPr/>
          </p:nvPicPr>
          <p:blipFill rotWithShape="1">
            <a:blip r:embed="rId3">
              <a:alphaModFix amt="48000"/>
            </a:blip>
            <a:srcRect l="1" t="29647" r="-751" b="26655"/>
            <a:stretch/>
          </p:blipFill>
          <p:spPr>
            <a:xfrm>
              <a:off x="445802" y="2013317"/>
              <a:ext cx="10314376" cy="3708018"/>
            </a:xfrm>
            <a:prstGeom prst="rect">
              <a:avLst/>
            </a:prstGeom>
          </p:spPr>
        </p:pic>
        <p:sp>
          <p:nvSpPr>
            <p:cNvPr id="13" name="Rectangle 12">
              <a:extLst>
                <a:ext uri="{FF2B5EF4-FFF2-40B4-BE49-F238E27FC236}">
                  <a16:creationId xmlns:a16="http://schemas.microsoft.com/office/drawing/2014/main" id="{A7DFEC33-3E45-0962-3814-577428BE6663}"/>
                </a:ext>
              </a:extLst>
            </p:cNvPr>
            <p:cNvSpPr/>
            <p:nvPr/>
          </p:nvSpPr>
          <p:spPr>
            <a:xfrm>
              <a:off x="6291180" y="5458578"/>
              <a:ext cx="3924875" cy="520262"/>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grpSp>
      <p:sp>
        <p:nvSpPr>
          <p:cNvPr id="8" name="TextBox 7">
            <a:extLst>
              <a:ext uri="{FF2B5EF4-FFF2-40B4-BE49-F238E27FC236}">
                <a16:creationId xmlns:a16="http://schemas.microsoft.com/office/drawing/2014/main" id="{576FD0AD-9619-506D-AD49-1285FA4B51E7}"/>
              </a:ext>
            </a:extLst>
          </p:cNvPr>
          <p:cNvSpPr txBox="1"/>
          <p:nvPr/>
        </p:nvSpPr>
        <p:spPr>
          <a:xfrm>
            <a:off x="7268249" y="3515464"/>
            <a:ext cx="4393871" cy="461665"/>
          </a:xfrm>
          <a:prstGeom prst="rect">
            <a:avLst/>
          </a:prstGeom>
          <a:noFill/>
        </p:spPr>
        <p:txBody>
          <a:bodyPr wrap="square" rtlCol="0">
            <a:spAutoFit/>
          </a:bodyPr>
          <a:lstStyle/>
          <a:p>
            <a:pPr algn="ctr"/>
            <a:r>
              <a:rPr lang="en-US" sz="2400" b="1"/>
              <a:t>Screening Area</a:t>
            </a:r>
          </a:p>
        </p:txBody>
      </p:sp>
      <p:grpSp>
        <p:nvGrpSpPr>
          <p:cNvPr id="30" name="Group 29" descr="Overhead image of an example facility screening station set up for screening for MVD. Image has one entrance, hand hygiene stations inside, and two exits: one to the general care area and one to the isolation area of the facility. ">
            <a:extLst>
              <a:ext uri="{FF2B5EF4-FFF2-40B4-BE49-F238E27FC236}">
                <a16:creationId xmlns:a16="http://schemas.microsoft.com/office/drawing/2014/main" id="{D54D4C0B-C0B1-1F0E-110A-D289E4771D39}"/>
              </a:ext>
            </a:extLst>
          </p:cNvPr>
          <p:cNvGrpSpPr/>
          <p:nvPr/>
        </p:nvGrpSpPr>
        <p:grpSpPr>
          <a:xfrm>
            <a:off x="4572001" y="3921501"/>
            <a:ext cx="7090119" cy="2755011"/>
            <a:chOff x="4572000" y="3921502"/>
            <a:chExt cx="7090118" cy="2755010"/>
          </a:xfrm>
        </p:grpSpPr>
        <p:grpSp>
          <p:nvGrpSpPr>
            <p:cNvPr id="9" name="Group 8">
              <a:extLst>
                <a:ext uri="{FF2B5EF4-FFF2-40B4-BE49-F238E27FC236}">
                  <a16:creationId xmlns:a16="http://schemas.microsoft.com/office/drawing/2014/main" id="{F3928039-4D90-9375-27FA-75F502C8BAA8}"/>
                </a:ext>
              </a:extLst>
            </p:cNvPr>
            <p:cNvGrpSpPr/>
            <p:nvPr/>
          </p:nvGrpSpPr>
          <p:grpSpPr>
            <a:xfrm>
              <a:off x="6834801" y="3921502"/>
              <a:ext cx="4827317" cy="2755010"/>
              <a:chOff x="3228111" y="1872931"/>
              <a:chExt cx="5735779" cy="3682666"/>
            </a:xfrm>
          </p:grpSpPr>
          <p:grpSp>
            <p:nvGrpSpPr>
              <p:cNvPr id="10" name="Group 9">
                <a:extLst>
                  <a:ext uri="{FF2B5EF4-FFF2-40B4-BE49-F238E27FC236}">
                    <a16:creationId xmlns:a16="http://schemas.microsoft.com/office/drawing/2014/main" id="{1EC94ECA-1F8B-E418-AD71-702E6B3B1D74}"/>
                  </a:ext>
                </a:extLst>
              </p:cNvPr>
              <p:cNvGrpSpPr/>
              <p:nvPr/>
            </p:nvGrpSpPr>
            <p:grpSpPr>
              <a:xfrm>
                <a:off x="3228111" y="1872931"/>
                <a:ext cx="5735779" cy="3682666"/>
                <a:chOff x="3241966" y="1874986"/>
                <a:chExt cx="5735779" cy="3682666"/>
              </a:xfrm>
            </p:grpSpPr>
            <p:grpSp>
              <p:nvGrpSpPr>
                <p:cNvPr id="23" name="Group 22">
                  <a:extLst>
                    <a:ext uri="{FF2B5EF4-FFF2-40B4-BE49-F238E27FC236}">
                      <a16:creationId xmlns:a16="http://schemas.microsoft.com/office/drawing/2014/main" id="{D4CFAFD7-C858-AA32-A55A-2882CC2578DD}"/>
                    </a:ext>
                  </a:extLst>
                </p:cNvPr>
                <p:cNvGrpSpPr/>
                <p:nvPr/>
              </p:nvGrpSpPr>
              <p:grpSpPr>
                <a:xfrm>
                  <a:off x="3467595" y="1874986"/>
                  <a:ext cx="5510150" cy="3682666"/>
                  <a:chOff x="3467595" y="1874986"/>
                  <a:chExt cx="5510150" cy="3682666"/>
                </a:xfrm>
              </p:grpSpPr>
              <p:sp>
                <p:nvSpPr>
                  <p:cNvPr id="26" name="Rectangle 25">
                    <a:extLst>
                      <a:ext uri="{FF2B5EF4-FFF2-40B4-BE49-F238E27FC236}">
                        <a16:creationId xmlns:a16="http://schemas.microsoft.com/office/drawing/2014/main" id="{472AC4E6-6393-4DAC-C9A7-BB58B5D759E7}"/>
                      </a:ext>
                    </a:extLst>
                  </p:cNvPr>
                  <p:cNvSpPr/>
                  <p:nvPr/>
                </p:nvSpPr>
                <p:spPr>
                  <a:xfrm>
                    <a:off x="3467595" y="1874986"/>
                    <a:ext cx="5510150" cy="3348841"/>
                  </a:xfrm>
                  <a:prstGeom prst="rect">
                    <a:avLst/>
                  </a:prstGeom>
                  <a:noFill/>
                  <a:ln w="38100"/>
                </p:spPr>
                <p:style>
                  <a:lnRef idx="2">
                    <a:schemeClr val="dk1"/>
                  </a:lnRef>
                  <a:fillRef idx="1">
                    <a:schemeClr val="lt1"/>
                  </a:fillRef>
                  <a:effectRef idx="0">
                    <a:schemeClr val="dk1"/>
                  </a:effectRef>
                  <a:fontRef idx="minor">
                    <a:schemeClr val="dk1"/>
                  </a:fontRef>
                </p:style>
                <p:txBody>
                  <a:bodyPr rtlCol="0" anchor="ctr"/>
                  <a:lstStyle/>
                  <a:p>
                    <a:pPr algn="ctr"/>
                    <a:endParaRPr lang="en-US" sz="2400"/>
                  </a:p>
                </p:txBody>
              </p:sp>
              <p:sp>
                <p:nvSpPr>
                  <p:cNvPr id="27" name="Rectangle 26">
                    <a:extLst>
                      <a:ext uri="{FF2B5EF4-FFF2-40B4-BE49-F238E27FC236}">
                        <a16:creationId xmlns:a16="http://schemas.microsoft.com/office/drawing/2014/main" id="{A583B6BF-E540-6A7B-394A-9CD0009E4437}"/>
                      </a:ext>
                    </a:extLst>
                  </p:cNvPr>
                  <p:cNvSpPr/>
                  <p:nvPr/>
                </p:nvSpPr>
                <p:spPr>
                  <a:xfrm>
                    <a:off x="7695210" y="5106390"/>
                    <a:ext cx="950026" cy="451262"/>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sz="2400"/>
                  </a:p>
                </p:txBody>
              </p:sp>
            </p:grpSp>
            <p:sp>
              <p:nvSpPr>
                <p:cNvPr id="25" name="Rectangle 24">
                  <a:extLst>
                    <a:ext uri="{FF2B5EF4-FFF2-40B4-BE49-F238E27FC236}">
                      <a16:creationId xmlns:a16="http://schemas.microsoft.com/office/drawing/2014/main" id="{1397B1D2-ECD8-D2E2-7A76-A9C374403C6F}"/>
                    </a:ext>
                  </a:extLst>
                </p:cNvPr>
                <p:cNvSpPr/>
                <p:nvPr/>
              </p:nvSpPr>
              <p:spPr>
                <a:xfrm rot="5764819">
                  <a:off x="2992584" y="2825774"/>
                  <a:ext cx="950025" cy="451262"/>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sz="2400"/>
                </a:p>
              </p:txBody>
            </p:sp>
          </p:grpSp>
          <p:grpSp>
            <p:nvGrpSpPr>
              <p:cNvPr id="11" name="Group 10">
                <a:extLst>
                  <a:ext uri="{FF2B5EF4-FFF2-40B4-BE49-F238E27FC236}">
                    <a16:creationId xmlns:a16="http://schemas.microsoft.com/office/drawing/2014/main" id="{8353F609-5F71-7A57-9CF3-9290CAB7003F}"/>
                  </a:ext>
                </a:extLst>
              </p:cNvPr>
              <p:cNvGrpSpPr/>
              <p:nvPr/>
            </p:nvGrpSpPr>
            <p:grpSpPr>
              <a:xfrm>
                <a:off x="5845335" y="4238096"/>
                <a:ext cx="1677129" cy="987384"/>
                <a:chOff x="5845335" y="4238096"/>
                <a:chExt cx="1677129" cy="987384"/>
              </a:xfrm>
            </p:grpSpPr>
            <p:sp>
              <p:nvSpPr>
                <p:cNvPr id="18" name="Oval 17">
                  <a:extLst>
                    <a:ext uri="{FF2B5EF4-FFF2-40B4-BE49-F238E27FC236}">
                      <a16:creationId xmlns:a16="http://schemas.microsoft.com/office/drawing/2014/main" id="{CA1D4EB5-67AF-32CA-F729-4668E4DB8229}"/>
                    </a:ext>
                  </a:extLst>
                </p:cNvPr>
                <p:cNvSpPr/>
                <p:nvPr/>
              </p:nvSpPr>
              <p:spPr>
                <a:xfrm>
                  <a:off x="7193280" y="4388590"/>
                  <a:ext cx="329184" cy="305330"/>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sz="2400"/>
                </a:p>
              </p:txBody>
            </p:sp>
            <p:sp>
              <p:nvSpPr>
                <p:cNvPr id="19" name="Oval 18">
                  <a:extLst>
                    <a:ext uri="{FF2B5EF4-FFF2-40B4-BE49-F238E27FC236}">
                      <a16:creationId xmlns:a16="http://schemas.microsoft.com/office/drawing/2014/main" id="{7197FC7D-3272-1257-EE36-6C73858BF685}"/>
                    </a:ext>
                  </a:extLst>
                </p:cNvPr>
                <p:cNvSpPr/>
                <p:nvPr/>
              </p:nvSpPr>
              <p:spPr>
                <a:xfrm>
                  <a:off x="7193280" y="4854221"/>
                  <a:ext cx="329184" cy="305330"/>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sz="2400"/>
                </a:p>
              </p:txBody>
            </p:sp>
            <p:sp>
              <p:nvSpPr>
                <p:cNvPr id="20" name="TextBox 19">
                  <a:extLst>
                    <a:ext uri="{FF2B5EF4-FFF2-40B4-BE49-F238E27FC236}">
                      <a16:creationId xmlns:a16="http://schemas.microsoft.com/office/drawing/2014/main" id="{272C1B8C-6371-0120-5300-17F278D5B8F3}"/>
                    </a:ext>
                  </a:extLst>
                </p:cNvPr>
                <p:cNvSpPr txBox="1"/>
                <p:nvPr/>
              </p:nvSpPr>
              <p:spPr>
                <a:xfrm>
                  <a:off x="5845335" y="4238096"/>
                  <a:ext cx="1333411" cy="987384"/>
                </a:xfrm>
                <a:prstGeom prst="rect">
                  <a:avLst/>
                </a:prstGeom>
                <a:noFill/>
              </p:spPr>
              <p:txBody>
                <a:bodyPr wrap="square" rtlCol="0">
                  <a:spAutoFit/>
                </a:bodyPr>
                <a:lstStyle/>
                <a:p>
                  <a:pPr algn="ctr"/>
                  <a:r>
                    <a:rPr lang="en-US" sz="1400"/>
                    <a:t>Hand Hygiene Stations</a:t>
                  </a:r>
                </a:p>
              </p:txBody>
            </p:sp>
            <p:cxnSp>
              <p:nvCxnSpPr>
                <p:cNvPr id="21" name="Straight Connector 20">
                  <a:extLst>
                    <a:ext uri="{FF2B5EF4-FFF2-40B4-BE49-F238E27FC236}">
                      <a16:creationId xmlns:a16="http://schemas.microsoft.com/office/drawing/2014/main" id="{C553F612-4957-BD2F-78D9-C53E9CEC68A8}"/>
                    </a:ext>
                  </a:extLst>
                </p:cNvPr>
                <p:cNvCxnSpPr/>
                <p:nvPr/>
              </p:nvCxnSpPr>
              <p:spPr>
                <a:xfrm flipV="1">
                  <a:off x="6961632" y="4510645"/>
                  <a:ext cx="195072" cy="183275"/>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945326B4-3FE3-A842-666F-C34440E19779}"/>
                    </a:ext>
                  </a:extLst>
                </p:cNvPr>
                <p:cNvCxnSpPr>
                  <a:cxnSpLocks/>
                </p:cNvCxnSpPr>
                <p:nvPr/>
              </p:nvCxnSpPr>
              <p:spPr>
                <a:xfrm>
                  <a:off x="6949440" y="4880573"/>
                  <a:ext cx="176784" cy="21543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2" name="Group 11">
                <a:extLst>
                  <a:ext uri="{FF2B5EF4-FFF2-40B4-BE49-F238E27FC236}">
                    <a16:creationId xmlns:a16="http://schemas.microsoft.com/office/drawing/2014/main" id="{EBBC8C17-5F2C-5415-C1A2-4E56C52E9D5C}"/>
                  </a:ext>
                </a:extLst>
              </p:cNvPr>
              <p:cNvGrpSpPr/>
              <p:nvPr/>
            </p:nvGrpSpPr>
            <p:grpSpPr>
              <a:xfrm>
                <a:off x="4698670" y="1908795"/>
                <a:ext cx="3527397" cy="3518742"/>
                <a:chOff x="4698670" y="1908795"/>
                <a:chExt cx="3527397" cy="3518742"/>
              </a:xfrm>
            </p:grpSpPr>
            <p:sp>
              <p:nvSpPr>
                <p:cNvPr id="14" name="Arrow: Up 13">
                  <a:extLst>
                    <a:ext uri="{FF2B5EF4-FFF2-40B4-BE49-F238E27FC236}">
                      <a16:creationId xmlns:a16="http://schemas.microsoft.com/office/drawing/2014/main" id="{F3C050E6-6B5D-333E-C769-EBFA5229434B}"/>
                    </a:ext>
                  </a:extLst>
                </p:cNvPr>
                <p:cNvSpPr/>
                <p:nvPr/>
              </p:nvSpPr>
              <p:spPr>
                <a:xfrm>
                  <a:off x="7950441" y="4429081"/>
                  <a:ext cx="275626" cy="998456"/>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5" name="Rectangle: Rounded Corners 14">
                  <a:extLst>
                    <a:ext uri="{FF2B5EF4-FFF2-40B4-BE49-F238E27FC236}">
                      <a16:creationId xmlns:a16="http://schemas.microsoft.com/office/drawing/2014/main" id="{D9439F11-E67F-7BB0-4BEE-4DA731A7A58E}"/>
                    </a:ext>
                  </a:extLst>
                </p:cNvPr>
                <p:cNvSpPr/>
                <p:nvPr/>
              </p:nvSpPr>
              <p:spPr>
                <a:xfrm>
                  <a:off x="4698670" y="2645454"/>
                  <a:ext cx="3048000" cy="836271"/>
                </a:xfrm>
                <a:prstGeom prst="roundRect">
                  <a:avLst/>
                </a:prstGeom>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2400" b="1">
                      <a:solidFill>
                        <a:schemeClr val="tx1"/>
                      </a:solidFill>
                    </a:rPr>
                    <a:t>Screening Station</a:t>
                  </a:r>
                </a:p>
              </p:txBody>
            </p:sp>
            <p:sp>
              <p:nvSpPr>
                <p:cNvPr id="16" name="Arrow: Bent-Up 15">
                  <a:extLst>
                    <a:ext uri="{FF2B5EF4-FFF2-40B4-BE49-F238E27FC236}">
                      <a16:creationId xmlns:a16="http://schemas.microsoft.com/office/drawing/2014/main" id="{8A2B9547-A2CA-F7AE-E2CE-2C718E0E3390}"/>
                    </a:ext>
                  </a:extLst>
                </p:cNvPr>
                <p:cNvSpPr/>
                <p:nvPr/>
              </p:nvSpPr>
              <p:spPr>
                <a:xfrm rot="16200000">
                  <a:off x="7536731" y="3567153"/>
                  <a:ext cx="635567" cy="472750"/>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pic>
              <p:nvPicPr>
                <p:cNvPr id="17" name="Graphic 16" descr="Doctor female with solid fill">
                  <a:extLst>
                    <a:ext uri="{FF2B5EF4-FFF2-40B4-BE49-F238E27FC236}">
                      <a16:creationId xmlns:a16="http://schemas.microsoft.com/office/drawing/2014/main" id="{22E75C42-8B20-3D65-8FFF-DDB965F40104}"/>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766544" y="1908795"/>
                  <a:ext cx="789514" cy="789514"/>
                </a:xfrm>
                <a:prstGeom prst="rect">
                  <a:avLst/>
                </a:prstGeom>
              </p:spPr>
            </p:pic>
          </p:grpSp>
        </p:grpSp>
        <p:sp>
          <p:nvSpPr>
            <p:cNvPr id="28" name="Arrow: Bent-Up 27">
              <a:extLst>
                <a:ext uri="{FF2B5EF4-FFF2-40B4-BE49-F238E27FC236}">
                  <a16:creationId xmlns:a16="http://schemas.microsoft.com/office/drawing/2014/main" id="{852CACB3-F060-A7D4-CA91-BD9290BE1F59}"/>
                </a:ext>
              </a:extLst>
            </p:cNvPr>
            <p:cNvSpPr/>
            <p:nvPr/>
          </p:nvSpPr>
          <p:spPr>
            <a:xfrm flipH="1">
              <a:off x="6523924" y="4499428"/>
              <a:ext cx="452935" cy="315923"/>
            </a:xfrm>
            <a:prstGeom prst="bentUpArrow">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9" name="Arrow: Bent-Up 28">
              <a:extLst>
                <a:ext uri="{FF2B5EF4-FFF2-40B4-BE49-F238E27FC236}">
                  <a16:creationId xmlns:a16="http://schemas.microsoft.com/office/drawing/2014/main" id="{34DD9C89-45A2-15AA-B24C-B99D579A7297}"/>
                </a:ext>
              </a:extLst>
            </p:cNvPr>
            <p:cNvSpPr/>
            <p:nvPr/>
          </p:nvSpPr>
          <p:spPr>
            <a:xfrm flipH="1">
              <a:off x="4572000" y="4457549"/>
              <a:ext cx="2413612" cy="626706"/>
            </a:xfrm>
            <a:prstGeom prst="bentUpArrow">
              <a:avLst>
                <a:gd name="adj1" fmla="val 15736"/>
                <a:gd name="adj2" fmla="val 25000"/>
                <a:gd name="adj3" fmla="val 31132"/>
              </a:avLst>
            </a:prstGeom>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2400"/>
            </a:p>
          </p:txBody>
        </p:sp>
      </p:grpSp>
      <p:sp>
        <p:nvSpPr>
          <p:cNvPr id="5" name="TextBox 4">
            <a:extLst>
              <a:ext uri="{FF2B5EF4-FFF2-40B4-BE49-F238E27FC236}">
                <a16:creationId xmlns:a16="http://schemas.microsoft.com/office/drawing/2014/main" id="{466AD569-E347-3AD7-F6A4-65F22DF918EC}"/>
              </a:ext>
              <a:ext uri="{C183D7F6-B498-43B3-948B-1728B52AA6E4}">
                <adec:decorative xmlns:adec="http://schemas.microsoft.com/office/drawing/2017/decorative" val="1"/>
              </a:ext>
            </a:extLst>
          </p:cNvPr>
          <p:cNvSpPr txBox="1"/>
          <p:nvPr/>
        </p:nvSpPr>
        <p:spPr>
          <a:xfrm>
            <a:off x="3060844" y="2704349"/>
            <a:ext cx="2623145" cy="254044"/>
          </a:xfrm>
          <a:prstGeom prst="rect">
            <a:avLst/>
          </a:prstGeom>
          <a:solidFill>
            <a:schemeClr val="bg2"/>
          </a:solidFill>
        </p:spPr>
        <p:txBody>
          <a:bodyPr wrap="square">
            <a:spAutoFit/>
          </a:bodyPr>
          <a:lstStyle/>
          <a:p>
            <a:r>
              <a:rPr lang="en-US" sz="1051" dirty="0">
                <a:solidFill>
                  <a:srgbClr val="669900">
                    <a:alpha val="61000"/>
                  </a:srgbClr>
                </a:solidFill>
              </a:rPr>
              <a:t>Non-Marburg Suspect Patient Care Area</a:t>
            </a:r>
          </a:p>
        </p:txBody>
      </p:sp>
      <p:sp>
        <p:nvSpPr>
          <p:cNvPr id="7" name="TextBox 6">
            <a:extLst>
              <a:ext uri="{FF2B5EF4-FFF2-40B4-BE49-F238E27FC236}">
                <a16:creationId xmlns:a16="http://schemas.microsoft.com/office/drawing/2014/main" id="{9758BEC8-31C5-E453-7B35-37FCFF1DA4A9}"/>
              </a:ext>
              <a:ext uri="{C183D7F6-B498-43B3-948B-1728B52AA6E4}">
                <adec:decorative xmlns:adec="http://schemas.microsoft.com/office/drawing/2017/decorative" val="1"/>
              </a:ext>
            </a:extLst>
          </p:cNvPr>
          <p:cNvSpPr txBox="1"/>
          <p:nvPr/>
        </p:nvSpPr>
        <p:spPr>
          <a:xfrm>
            <a:off x="5683990" y="2660254"/>
            <a:ext cx="1914307" cy="246221"/>
          </a:xfrm>
          <a:prstGeom prst="rect">
            <a:avLst/>
          </a:prstGeom>
          <a:solidFill>
            <a:srgbClr val="FFCCCC">
              <a:alpha val="37000"/>
            </a:srgbClr>
          </a:solidFill>
        </p:spPr>
        <p:txBody>
          <a:bodyPr wrap="none" rtlCol="0">
            <a:spAutoFit/>
          </a:bodyPr>
          <a:lstStyle/>
          <a:p>
            <a:r>
              <a:rPr lang="en-US" sz="1000" b="1" dirty="0">
                <a:solidFill>
                  <a:srgbClr val="C00000">
                    <a:alpha val="40000"/>
                  </a:srgbClr>
                </a:solidFill>
              </a:rPr>
              <a:t>Suspected Marburg Patient Area</a:t>
            </a:r>
          </a:p>
        </p:txBody>
      </p:sp>
    </p:spTree>
    <p:extLst>
      <p:ext uri="{BB962C8B-B14F-4D97-AF65-F5344CB8AC3E}">
        <p14:creationId xmlns:p14="http://schemas.microsoft.com/office/powerpoint/2010/main" val="1454356418"/>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3">
            <a:extLst>
              <a:ext uri="{FF2B5EF4-FFF2-40B4-BE49-F238E27FC236}">
                <a16:creationId xmlns:a16="http://schemas.microsoft.com/office/drawing/2014/main" id="{D69BF4BE-1719-FC18-5F0B-7F7AAB963C48}"/>
              </a:ext>
            </a:extLst>
          </p:cNvPr>
          <p:cNvSpPr txBox="1">
            <a:spLocks noGrp="1"/>
          </p:cNvSpPr>
          <p:nvPr>
            <p:ph type="title" idx="4294967295"/>
          </p:nvPr>
        </p:nvSpPr>
        <p:spPr>
          <a:xfrm>
            <a:off x="566059" y="363250"/>
            <a:ext cx="11059884" cy="888672"/>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Myriad Web Pro" panose="020B0503030403020204" pitchFamily="34" charset="0"/>
              </a:defRPr>
            </a:lvl2pPr>
            <a:lvl3pPr algn="ctr" rtl="0" eaLnBrk="0" fontAlgn="base" hangingPunct="0">
              <a:spcBef>
                <a:spcPct val="0"/>
              </a:spcBef>
              <a:spcAft>
                <a:spcPct val="0"/>
              </a:spcAft>
              <a:defRPr sz="4400">
                <a:solidFill>
                  <a:schemeClr val="tx1"/>
                </a:solidFill>
                <a:latin typeface="Myriad Web Pro" panose="020B0503030403020204" pitchFamily="34" charset="0"/>
              </a:defRPr>
            </a:lvl3pPr>
            <a:lvl4pPr algn="ctr" rtl="0" eaLnBrk="0" fontAlgn="base" hangingPunct="0">
              <a:spcBef>
                <a:spcPct val="0"/>
              </a:spcBef>
              <a:spcAft>
                <a:spcPct val="0"/>
              </a:spcAft>
              <a:defRPr sz="4400">
                <a:solidFill>
                  <a:schemeClr val="tx1"/>
                </a:solidFill>
                <a:latin typeface="Myriad Web Pro" panose="020B0503030403020204" pitchFamily="34" charset="0"/>
              </a:defRPr>
            </a:lvl4pPr>
            <a:lvl5pPr algn="ctr" rtl="0" eaLnBrk="0" fontAlgn="base" hangingPunct="0">
              <a:spcBef>
                <a:spcPct val="0"/>
              </a:spcBef>
              <a:spcAft>
                <a:spcPct val="0"/>
              </a:spcAft>
              <a:defRPr sz="4400">
                <a:solidFill>
                  <a:schemeClr val="tx1"/>
                </a:solidFill>
                <a:latin typeface="Myriad Web Pro" panose="020B0503030403020204" pitchFamily="34" charset="0"/>
              </a:defRPr>
            </a:lvl5pPr>
            <a:lvl6pPr marL="457200" algn="ctr" rtl="0" fontAlgn="base">
              <a:spcBef>
                <a:spcPct val="0"/>
              </a:spcBef>
              <a:spcAft>
                <a:spcPct val="0"/>
              </a:spcAft>
              <a:defRPr sz="4400">
                <a:solidFill>
                  <a:schemeClr val="tx1"/>
                </a:solidFill>
                <a:latin typeface="Myriad Web Pro" panose="020B0503030403020204" pitchFamily="34" charset="0"/>
              </a:defRPr>
            </a:lvl6pPr>
            <a:lvl7pPr marL="914400" algn="ctr" rtl="0" fontAlgn="base">
              <a:spcBef>
                <a:spcPct val="0"/>
              </a:spcBef>
              <a:spcAft>
                <a:spcPct val="0"/>
              </a:spcAft>
              <a:defRPr sz="4400">
                <a:solidFill>
                  <a:schemeClr val="tx1"/>
                </a:solidFill>
                <a:latin typeface="Myriad Web Pro" panose="020B0503030403020204" pitchFamily="34" charset="0"/>
              </a:defRPr>
            </a:lvl7pPr>
            <a:lvl8pPr marL="1371600" algn="ctr" rtl="0" fontAlgn="base">
              <a:spcBef>
                <a:spcPct val="0"/>
              </a:spcBef>
              <a:spcAft>
                <a:spcPct val="0"/>
              </a:spcAft>
              <a:defRPr sz="4400">
                <a:solidFill>
                  <a:schemeClr val="tx1"/>
                </a:solidFill>
                <a:latin typeface="Myriad Web Pro" panose="020B0503030403020204" pitchFamily="34" charset="0"/>
              </a:defRPr>
            </a:lvl8pPr>
            <a:lvl9pPr marL="1828800" algn="ctr" rtl="0" fontAlgn="base">
              <a:spcBef>
                <a:spcPct val="0"/>
              </a:spcBef>
              <a:spcAft>
                <a:spcPct val="0"/>
              </a:spcAft>
              <a:defRPr sz="4400">
                <a:solidFill>
                  <a:schemeClr val="tx1"/>
                </a:solidFill>
                <a:latin typeface="Myriad Web Pro" panose="020B0503030403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4400" b="1" i="0" u="none" strike="noStrike" kern="1200" cap="none" spc="0" normalizeH="0" baseline="0" noProof="0" dirty="0">
                <a:ln>
                  <a:noFill/>
                </a:ln>
                <a:solidFill>
                  <a:schemeClr val="bg2"/>
                </a:solidFill>
                <a:effectLst/>
                <a:uLnTx/>
                <a:uFillTx/>
                <a:latin typeface="Calibri Light" panose="020F0302020204030204" pitchFamily="34" charset="0"/>
                <a:ea typeface="+mj-ea"/>
                <a:cs typeface="Calibri Light" panose="020F0302020204030204" pitchFamily="34" charset="0"/>
              </a:rPr>
              <a:t>Reflection</a:t>
            </a:r>
          </a:p>
        </p:txBody>
      </p:sp>
      <p:sp>
        <p:nvSpPr>
          <p:cNvPr id="7" name="TextBox 6">
            <a:extLst>
              <a:ext uri="{FF2B5EF4-FFF2-40B4-BE49-F238E27FC236}">
                <a16:creationId xmlns:a16="http://schemas.microsoft.com/office/drawing/2014/main" id="{6E676FC5-0D1D-D2FA-333F-22033BFBCF82}"/>
              </a:ext>
            </a:extLst>
          </p:cNvPr>
          <p:cNvSpPr txBox="1"/>
          <p:nvPr/>
        </p:nvSpPr>
        <p:spPr>
          <a:xfrm>
            <a:off x="566059" y="1574205"/>
            <a:ext cx="10466615" cy="4031873"/>
          </a:xfrm>
          <a:prstGeom prst="rect">
            <a:avLst/>
          </a:prstGeom>
          <a:noFill/>
        </p:spPr>
        <p:txBody>
          <a:bodyPr wrap="square">
            <a:spAutoFit/>
          </a:bodyPr>
          <a:lstStyle/>
          <a:p>
            <a:r>
              <a:rPr lang="en-US" sz="3200" dirty="0">
                <a:solidFill>
                  <a:schemeClr val="bg2"/>
                </a:solidFill>
              </a:rPr>
              <a:t>How is the screening area for Marburg virus disease different from other screening areas you might have had to set up in the past?</a:t>
            </a:r>
          </a:p>
          <a:p>
            <a:endParaRPr lang="en-US" sz="3200" dirty="0">
              <a:solidFill>
                <a:schemeClr val="bg1"/>
              </a:solidFill>
            </a:endParaRPr>
          </a:p>
          <a:p>
            <a:endParaRPr lang="en-US" sz="3200" dirty="0">
              <a:solidFill>
                <a:schemeClr val="bg1"/>
              </a:solidFill>
            </a:endParaRPr>
          </a:p>
          <a:p>
            <a:r>
              <a:rPr lang="en-US" sz="3200" dirty="0">
                <a:solidFill>
                  <a:schemeClr val="bg2"/>
                </a:solidFill>
              </a:rPr>
              <a:t>What challenges have you encountered in the past with creating screening areas? Or, if you have never had to do this before, what challenges do you anticipate encountering?</a:t>
            </a:r>
          </a:p>
        </p:txBody>
      </p:sp>
    </p:spTree>
    <p:extLst>
      <p:ext uri="{BB962C8B-B14F-4D97-AF65-F5344CB8AC3E}">
        <p14:creationId xmlns:p14="http://schemas.microsoft.com/office/powerpoint/2010/main" val="6225345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5F455B-DC39-ED70-55BA-C95E16156E69}"/>
              </a:ext>
            </a:extLst>
          </p:cNvPr>
          <p:cNvSpPr txBox="1">
            <a:spLocks noGrp="1"/>
          </p:cNvSpPr>
          <p:nvPr>
            <p:ph type="title"/>
          </p:nvPr>
        </p:nvSpPr>
        <p:spPr>
          <a:xfrm>
            <a:off x="609600" y="792162"/>
            <a:ext cx="10972800" cy="626005"/>
          </a:xfrm>
          <a:prstGeom prst="rect">
            <a:avLst/>
          </a:prstGeom>
          <a:noFill/>
        </p:spPr>
        <p:txBody>
          <a:bodyPr wrap="square" rtlCol="0">
            <a:spAutoFit/>
          </a:bodyPr>
          <a:lstStyle/>
          <a:p>
            <a:r>
              <a:rPr lang="en-US" sz="4400" dirty="0">
                <a:solidFill>
                  <a:schemeClr val="accent5">
                    <a:lumMod val="75000"/>
                  </a:schemeClr>
                </a:solidFill>
                <a:latin typeface="Calibri Light" panose="020F0302020204030204" pitchFamily="34" charset="0"/>
                <a:cs typeface="Calibri Light" panose="020F0302020204030204" pitchFamily="34" charset="0"/>
              </a:rPr>
              <a:t>Key Takeaways</a:t>
            </a:r>
          </a:p>
        </p:txBody>
      </p:sp>
      <p:sp>
        <p:nvSpPr>
          <p:cNvPr id="3" name="Content Placeholder 2">
            <a:extLst>
              <a:ext uri="{FF2B5EF4-FFF2-40B4-BE49-F238E27FC236}">
                <a16:creationId xmlns:a16="http://schemas.microsoft.com/office/drawing/2014/main" id="{44C13A9E-D823-2F14-8583-32E65876D57F}"/>
              </a:ext>
            </a:extLst>
          </p:cNvPr>
          <p:cNvSpPr>
            <a:spLocks noGrp="1"/>
          </p:cNvSpPr>
          <p:nvPr>
            <p:ph sz="quarter" idx="11"/>
          </p:nvPr>
        </p:nvSpPr>
        <p:spPr>
          <a:xfrm>
            <a:off x="609600" y="1824284"/>
            <a:ext cx="10972800" cy="4737881"/>
          </a:xfrm>
        </p:spPr>
        <p:txBody>
          <a:bodyPr>
            <a:normAutofit/>
          </a:bodyPr>
          <a:lstStyle/>
          <a:p>
            <a:r>
              <a:rPr lang="en-US" sz="3200" dirty="0"/>
              <a:t>Proper screening prevents unrecognized patients with Marburg virus disease from entering a healthcare facility. </a:t>
            </a:r>
            <a:r>
              <a:rPr lang="en-US" sz="3200" b="1" dirty="0">
                <a:solidFill>
                  <a:schemeClr val="accent5">
                    <a:lumMod val="75000"/>
                  </a:schemeClr>
                </a:solidFill>
              </a:rPr>
              <a:t>This protects you, your patients, and your community.</a:t>
            </a:r>
            <a:endParaRPr lang="en-US" sz="3200" dirty="0"/>
          </a:p>
          <a:p>
            <a:r>
              <a:rPr lang="en-US" sz="3200" dirty="0"/>
              <a:t>Screening should take place at the </a:t>
            </a:r>
            <a:r>
              <a:rPr lang="en-US" sz="3200" b="1" dirty="0">
                <a:solidFill>
                  <a:schemeClr val="accent5">
                    <a:lumMod val="75000"/>
                  </a:schemeClr>
                </a:solidFill>
              </a:rPr>
              <a:t>point of entry </a:t>
            </a:r>
            <a:r>
              <a:rPr lang="en-US" sz="3200" dirty="0"/>
              <a:t>of a healthcare facility.</a:t>
            </a:r>
          </a:p>
          <a:p>
            <a:r>
              <a:rPr lang="en-US" sz="3200" dirty="0"/>
              <a:t>The screening area should be set up so that </a:t>
            </a:r>
            <a:r>
              <a:rPr lang="en-US" sz="3200" b="1" dirty="0">
                <a:solidFill>
                  <a:schemeClr val="accent5">
                    <a:lumMod val="75000"/>
                  </a:schemeClr>
                </a:solidFill>
              </a:rPr>
              <a:t>ALL</a:t>
            </a:r>
            <a:r>
              <a:rPr lang="en-US" sz="3200" dirty="0"/>
              <a:t> people are screened prior to entering </a:t>
            </a:r>
          </a:p>
          <a:p>
            <a:endParaRPr lang="en-US" sz="3200" dirty="0"/>
          </a:p>
        </p:txBody>
      </p:sp>
    </p:spTree>
    <p:extLst>
      <p:ext uri="{BB962C8B-B14F-4D97-AF65-F5344CB8AC3E}">
        <p14:creationId xmlns:p14="http://schemas.microsoft.com/office/powerpoint/2010/main" val="3308319090"/>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BCDEE31-C330-06C8-D3A7-532A8CD25D16}"/>
              </a:ext>
            </a:extLst>
          </p:cNvPr>
          <p:cNvSpPr>
            <a:spLocks noGrp="1"/>
          </p:cNvSpPr>
          <p:nvPr>
            <p:ph type="title" idx="4294967295"/>
          </p:nvPr>
        </p:nvSpPr>
        <p:spPr>
          <a:xfrm>
            <a:off x="317500" y="657225"/>
            <a:ext cx="10515600" cy="1325563"/>
          </a:xfrm>
          <a:prstGeom prst="rect">
            <a:avLst/>
          </a:prstGeom>
        </p:spPr>
        <p:txBody>
          <a:bodyPr/>
          <a:lstStyle/>
          <a:p>
            <a:pPr algn="l"/>
            <a:r>
              <a:rPr lang="en-US" sz="4000" b="1" dirty="0">
                <a:solidFill>
                  <a:schemeClr val="accent5">
                    <a:lumMod val="75000"/>
                  </a:schemeClr>
                </a:solidFill>
                <a:latin typeface="Calibri Light" panose="020F0302020204030204" pitchFamily="34" charset="0"/>
                <a:cs typeface="Calibri Light" panose="020F0302020204030204" pitchFamily="34" charset="0"/>
              </a:rPr>
              <a:t>Thank you!</a:t>
            </a:r>
          </a:p>
        </p:txBody>
      </p:sp>
    </p:spTree>
    <p:extLst>
      <p:ext uri="{BB962C8B-B14F-4D97-AF65-F5344CB8AC3E}">
        <p14:creationId xmlns:p14="http://schemas.microsoft.com/office/powerpoint/2010/main" val="3711193582"/>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solidFill>
                  <a:schemeClr val="accent5">
                    <a:lumMod val="75000"/>
                  </a:schemeClr>
                </a:solidFill>
                <a:latin typeface="Calibri Light" panose="020F0302020204030204" pitchFamily="34" charset="0"/>
                <a:cs typeface="Calibri Light" panose="020F0302020204030204" pitchFamily="34" charset="0"/>
              </a:rPr>
              <a:t>Learning Objectives</a:t>
            </a:r>
          </a:p>
        </p:txBody>
      </p:sp>
      <p:sp>
        <p:nvSpPr>
          <p:cNvPr id="3" name="Text Placeholder 2"/>
          <p:cNvSpPr>
            <a:spLocks noGrp="1"/>
          </p:cNvSpPr>
          <p:nvPr>
            <p:ph sz="quarter" idx="11"/>
          </p:nvPr>
        </p:nvSpPr>
        <p:spPr/>
        <p:txBody>
          <a:bodyPr/>
          <a:lstStyle/>
          <a:p>
            <a:pPr marL="0" indent="0">
              <a:spcBef>
                <a:spcPts val="1800"/>
              </a:spcBef>
              <a:buClrTx/>
              <a:buNone/>
            </a:pPr>
            <a:r>
              <a:rPr lang="en-US" sz="3200" dirty="0">
                <a:solidFill>
                  <a:srgbClr val="000000"/>
                </a:solidFill>
                <a:latin typeface="Calibri"/>
                <a:cs typeface="Calibri"/>
              </a:rPr>
              <a:t>After this presentation, participants will be able to</a:t>
            </a:r>
          </a:p>
          <a:p>
            <a:pPr marL="805171" lvl="1" indent="-457200">
              <a:spcBef>
                <a:spcPts val="1800"/>
              </a:spcBef>
              <a:buClr>
                <a:schemeClr val="accent2">
                  <a:lumMod val="60000"/>
                  <a:lumOff val="40000"/>
                </a:schemeClr>
              </a:buClr>
              <a:buFont typeface="Arial" panose="020B0604020202020204" pitchFamily="34" charset="0"/>
              <a:buChar char="•"/>
            </a:pPr>
            <a:r>
              <a:rPr lang="en-US" sz="3200" dirty="0">
                <a:solidFill>
                  <a:srgbClr val="000000"/>
                </a:solidFill>
                <a:latin typeface="Calibri"/>
                <a:cs typeface="Calibri"/>
              </a:rPr>
              <a:t>Explain why screening for Marburg virus disease is important</a:t>
            </a:r>
          </a:p>
          <a:p>
            <a:pPr marL="805171" lvl="1" indent="-457200">
              <a:spcBef>
                <a:spcPts val="1200"/>
              </a:spcBef>
              <a:buClr>
                <a:schemeClr val="accent2">
                  <a:lumMod val="60000"/>
                  <a:lumOff val="40000"/>
                </a:schemeClr>
              </a:buClr>
              <a:buFont typeface="Arial" panose="020B0604020202020204" pitchFamily="34" charset="0"/>
              <a:buChar char="•"/>
            </a:pPr>
            <a:r>
              <a:rPr lang="en-US" sz="3200" dirty="0">
                <a:solidFill>
                  <a:srgbClr val="000000"/>
                </a:solidFill>
                <a:latin typeface="Calibri"/>
                <a:cs typeface="Calibri"/>
              </a:rPr>
              <a:t>Describe best practices for setting up a Marburg virus disease screening area</a:t>
            </a:r>
            <a:endParaRPr lang="en-US" sz="3200" dirty="0">
              <a:solidFill>
                <a:srgbClr val="000000"/>
              </a:solidFill>
              <a:cs typeface="Calibri" panose="020F0502020204030204" pitchFamily="34" charset="0"/>
            </a:endParaRPr>
          </a:p>
          <a:p>
            <a:pPr marL="347971" lvl="1" indent="0">
              <a:buClr>
                <a:srgbClr val="005DAA"/>
              </a:buClr>
              <a:buNone/>
            </a:pPr>
            <a:endParaRPr lang="en-US" sz="2400" dirty="0">
              <a:solidFill>
                <a:schemeClr val="accent4">
                  <a:lumMod val="50000"/>
                </a:schemeClr>
              </a:solidFill>
              <a:cs typeface="Calibri" panose="020F0502020204030204" pitchFamily="34" charset="0"/>
            </a:endParaRPr>
          </a:p>
          <a:p>
            <a:pPr marL="347337" lvl="1" indent="0">
              <a:buClr>
                <a:srgbClr val="005DAA"/>
              </a:buClr>
              <a:buNone/>
            </a:pPr>
            <a:endParaRPr lang="en-US" sz="2400" dirty="0">
              <a:solidFill>
                <a:schemeClr val="accent4">
                  <a:lumMod val="50000"/>
                </a:schemeClr>
              </a:solidFill>
              <a:cs typeface="Calibri" panose="020F0502020204030204" pitchFamily="34" charset="0"/>
            </a:endParaRPr>
          </a:p>
          <a:p>
            <a:pPr marL="804525" lvl="1" indent="-456554">
              <a:buClr>
                <a:srgbClr val="005DAA"/>
              </a:buClr>
              <a:buFont typeface="+mj-lt"/>
              <a:buAutoNum type="arabicPeriod"/>
            </a:pPr>
            <a:endParaRPr lang="en-US" sz="2400" dirty="0">
              <a:solidFill>
                <a:schemeClr val="accent4">
                  <a:lumMod val="50000"/>
                </a:schemeClr>
              </a:solidFill>
              <a:cs typeface="Calibri" panose="020F0502020204030204" pitchFamily="34" charset="0"/>
            </a:endParaRPr>
          </a:p>
        </p:txBody>
      </p:sp>
    </p:spTree>
    <p:extLst>
      <p:ext uri="{BB962C8B-B14F-4D97-AF65-F5344CB8AC3E}">
        <p14:creationId xmlns:p14="http://schemas.microsoft.com/office/powerpoint/2010/main" val="3263399716"/>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a:extLst>
              <a:ext uri="{FF2B5EF4-FFF2-40B4-BE49-F238E27FC236}">
                <a16:creationId xmlns:a16="http://schemas.microsoft.com/office/drawing/2014/main" id="{226470E9-FBBF-9554-2176-9A1D6A663A24}"/>
              </a:ext>
            </a:extLst>
          </p:cNvPr>
          <p:cNvSpPr txBox="1">
            <a:spLocks noGrp="1"/>
          </p:cNvSpPr>
          <p:nvPr>
            <p:ph type="title" idx="4294967295"/>
          </p:nvPr>
        </p:nvSpPr>
        <p:spPr>
          <a:xfrm>
            <a:off x="747719" y="826208"/>
            <a:ext cx="11059884" cy="888672"/>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Myriad Web Pro" panose="020B0503030403020204" pitchFamily="34" charset="0"/>
              </a:defRPr>
            </a:lvl2pPr>
            <a:lvl3pPr algn="ctr" rtl="0" eaLnBrk="0" fontAlgn="base" hangingPunct="0">
              <a:spcBef>
                <a:spcPct val="0"/>
              </a:spcBef>
              <a:spcAft>
                <a:spcPct val="0"/>
              </a:spcAft>
              <a:defRPr sz="4400">
                <a:solidFill>
                  <a:schemeClr val="tx1"/>
                </a:solidFill>
                <a:latin typeface="Myriad Web Pro" panose="020B0503030403020204" pitchFamily="34" charset="0"/>
              </a:defRPr>
            </a:lvl3pPr>
            <a:lvl4pPr algn="ctr" rtl="0" eaLnBrk="0" fontAlgn="base" hangingPunct="0">
              <a:spcBef>
                <a:spcPct val="0"/>
              </a:spcBef>
              <a:spcAft>
                <a:spcPct val="0"/>
              </a:spcAft>
              <a:defRPr sz="4400">
                <a:solidFill>
                  <a:schemeClr val="tx1"/>
                </a:solidFill>
                <a:latin typeface="Myriad Web Pro" panose="020B0503030403020204" pitchFamily="34" charset="0"/>
              </a:defRPr>
            </a:lvl4pPr>
            <a:lvl5pPr algn="ctr" rtl="0" eaLnBrk="0" fontAlgn="base" hangingPunct="0">
              <a:spcBef>
                <a:spcPct val="0"/>
              </a:spcBef>
              <a:spcAft>
                <a:spcPct val="0"/>
              </a:spcAft>
              <a:defRPr sz="4400">
                <a:solidFill>
                  <a:schemeClr val="tx1"/>
                </a:solidFill>
                <a:latin typeface="Myriad Web Pro" panose="020B0503030403020204" pitchFamily="34" charset="0"/>
              </a:defRPr>
            </a:lvl5pPr>
            <a:lvl6pPr marL="457200" algn="ctr" rtl="0" fontAlgn="base">
              <a:spcBef>
                <a:spcPct val="0"/>
              </a:spcBef>
              <a:spcAft>
                <a:spcPct val="0"/>
              </a:spcAft>
              <a:defRPr sz="4400">
                <a:solidFill>
                  <a:schemeClr val="tx1"/>
                </a:solidFill>
                <a:latin typeface="Myriad Web Pro" panose="020B0503030403020204" pitchFamily="34" charset="0"/>
              </a:defRPr>
            </a:lvl6pPr>
            <a:lvl7pPr marL="914400" algn="ctr" rtl="0" fontAlgn="base">
              <a:spcBef>
                <a:spcPct val="0"/>
              </a:spcBef>
              <a:spcAft>
                <a:spcPct val="0"/>
              </a:spcAft>
              <a:defRPr sz="4400">
                <a:solidFill>
                  <a:schemeClr val="tx1"/>
                </a:solidFill>
                <a:latin typeface="Myriad Web Pro" panose="020B0503030403020204" pitchFamily="34" charset="0"/>
              </a:defRPr>
            </a:lvl7pPr>
            <a:lvl8pPr marL="1371600" algn="ctr" rtl="0" fontAlgn="base">
              <a:spcBef>
                <a:spcPct val="0"/>
              </a:spcBef>
              <a:spcAft>
                <a:spcPct val="0"/>
              </a:spcAft>
              <a:defRPr sz="4400">
                <a:solidFill>
                  <a:schemeClr val="tx1"/>
                </a:solidFill>
                <a:latin typeface="Myriad Web Pro" panose="020B0503030403020204" pitchFamily="34" charset="0"/>
              </a:defRPr>
            </a:lvl8pPr>
            <a:lvl9pPr marL="1828800" algn="ctr" rtl="0" fontAlgn="base">
              <a:spcBef>
                <a:spcPct val="0"/>
              </a:spcBef>
              <a:spcAft>
                <a:spcPct val="0"/>
              </a:spcAft>
              <a:defRPr sz="4400">
                <a:solidFill>
                  <a:schemeClr val="tx1"/>
                </a:solidFill>
                <a:latin typeface="Myriad Web Pro" panose="020B0503030403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4400" b="1" i="0" u="none" strike="noStrike" kern="1200" cap="none" spc="0" normalizeH="0" baseline="0" noProof="0" dirty="0">
                <a:ln>
                  <a:noFill/>
                </a:ln>
                <a:solidFill>
                  <a:schemeClr val="bg2"/>
                </a:solidFill>
                <a:effectLst/>
                <a:uLnTx/>
                <a:uFillTx/>
                <a:latin typeface="Calibri Light" panose="020F0302020204030204" pitchFamily="34" charset="0"/>
                <a:ea typeface="+mj-ea"/>
                <a:cs typeface="Calibri Light" panose="020F0302020204030204" pitchFamily="34" charset="0"/>
              </a:rPr>
              <a:t>Discuss</a:t>
            </a:r>
          </a:p>
        </p:txBody>
      </p:sp>
      <p:sp>
        <p:nvSpPr>
          <p:cNvPr id="4" name="TextBox 3">
            <a:extLst>
              <a:ext uri="{FF2B5EF4-FFF2-40B4-BE49-F238E27FC236}">
                <a16:creationId xmlns:a16="http://schemas.microsoft.com/office/drawing/2014/main" id="{C6DA4EE8-B2CB-326E-0F59-8442C002C006}"/>
              </a:ext>
            </a:extLst>
          </p:cNvPr>
          <p:cNvSpPr txBox="1"/>
          <p:nvPr/>
        </p:nvSpPr>
        <p:spPr>
          <a:xfrm>
            <a:off x="747719" y="2373087"/>
            <a:ext cx="10466615" cy="3785652"/>
          </a:xfrm>
          <a:prstGeom prst="rect">
            <a:avLst/>
          </a:prstGeom>
          <a:noFill/>
        </p:spPr>
        <p:txBody>
          <a:bodyPr wrap="square">
            <a:spAutoFit/>
          </a:bodyPr>
          <a:lstStyle/>
          <a:p>
            <a:r>
              <a:rPr lang="en-US" sz="4000" dirty="0">
                <a:solidFill>
                  <a:schemeClr val="bg2"/>
                </a:solidFill>
                <a:latin typeface="Calibri"/>
                <a:cs typeface="Calibri"/>
              </a:rPr>
              <a:t>Why is it important to keep people who are suspected of having Marburg virus disease separate from other patients in a healthcare facility?</a:t>
            </a:r>
          </a:p>
          <a:p>
            <a:br>
              <a:rPr lang="en-US" sz="4000" dirty="0">
                <a:solidFill>
                  <a:schemeClr val="bg1"/>
                </a:solidFill>
                <a:latin typeface="Calibri"/>
                <a:cs typeface="Calibri"/>
              </a:rPr>
            </a:br>
            <a:r>
              <a:rPr lang="en-US" sz="4000" dirty="0">
                <a:solidFill>
                  <a:schemeClr val="bg1"/>
                </a:solidFill>
                <a:latin typeface="Calibri"/>
                <a:cs typeface="Calibri"/>
              </a:rPr>
              <a:t> </a:t>
            </a:r>
            <a:endParaRPr lang="en-US" sz="4000" dirty="0">
              <a:solidFill>
                <a:schemeClr val="bg1"/>
              </a:solidFill>
            </a:endParaRPr>
          </a:p>
        </p:txBody>
      </p:sp>
    </p:spTree>
    <p:extLst>
      <p:ext uri="{BB962C8B-B14F-4D97-AF65-F5344CB8AC3E}">
        <p14:creationId xmlns:p14="http://schemas.microsoft.com/office/powerpoint/2010/main" val="3919921302"/>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3">
            <a:extLst>
              <a:ext uri="{FF2B5EF4-FFF2-40B4-BE49-F238E27FC236}">
                <a16:creationId xmlns:a16="http://schemas.microsoft.com/office/drawing/2014/main" id="{4F27517A-BA65-7A36-114A-7BBA1CB6A2B0}"/>
              </a:ext>
            </a:extLst>
          </p:cNvPr>
          <p:cNvSpPr txBox="1">
            <a:spLocks noGrp="1"/>
          </p:cNvSpPr>
          <p:nvPr>
            <p:ph type="title" idx="4294967295"/>
          </p:nvPr>
        </p:nvSpPr>
        <p:spPr bwMode="auto">
          <a:xfrm>
            <a:off x="609600" y="698260"/>
            <a:ext cx="10972800" cy="5332807"/>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base" latinLnBrk="0" hangingPunct="1">
              <a:lnSpc>
                <a:spcPct val="100000"/>
              </a:lnSpc>
              <a:spcBef>
                <a:spcPct val="20000"/>
              </a:spcBef>
              <a:spcAft>
                <a:spcPts val="800"/>
              </a:spcAft>
              <a:buClr>
                <a:srgbClr val="E25423"/>
              </a:buClr>
              <a:buSzTx/>
              <a:buFont typeface="Arial" panose="020B0604020202020204" pitchFamily="34" charset="0"/>
              <a:buNone/>
              <a:tabLst/>
              <a:defRPr/>
            </a:pPr>
            <a:r>
              <a:rPr kumimoji="0" lang="en-US" sz="3600" b="0" i="0" u="none" strike="noStrike" kern="1200" cap="none" spc="0" normalizeH="0" baseline="0" noProof="0" dirty="0">
                <a:ln>
                  <a:noFill/>
                </a:ln>
                <a:solidFill>
                  <a:srgbClr val="000000"/>
                </a:solidFill>
                <a:effectLst/>
                <a:uLnTx/>
                <a:uFillTx/>
                <a:latin typeface="Calibri"/>
                <a:ea typeface="+mn-ea"/>
                <a:cs typeface="Calibri"/>
              </a:rPr>
              <a:t>Early identification and separation of suspected Marburg virus disease patients prevents bringing unrecognized Marburg virus disease into your healthcare setting.</a:t>
            </a:r>
          </a:p>
          <a:p>
            <a:pPr marL="0" marR="0" lvl="0" indent="0" algn="ctr" defTabSz="914400" rtl="0" eaLnBrk="1" fontAlgn="base" latinLnBrk="0" hangingPunct="1">
              <a:lnSpc>
                <a:spcPct val="100000"/>
              </a:lnSpc>
              <a:spcBef>
                <a:spcPct val="20000"/>
              </a:spcBef>
              <a:spcAft>
                <a:spcPts val="800"/>
              </a:spcAft>
              <a:buClr>
                <a:srgbClr val="E25423"/>
              </a:buClr>
              <a:buSzTx/>
              <a:buFont typeface="Arial" panose="020B0604020202020204" pitchFamily="34" charset="0"/>
              <a:buNone/>
              <a:tabLst/>
              <a:defRPr/>
            </a:pPr>
            <a:endParaRPr kumimoji="0" lang="en-US" sz="3600" b="0" i="0" u="none" strike="noStrike" kern="1200" cap="none" spc="0" normalizeH="0" baseline="0" noProof="0" dirty="0">
              <a:ln>
                <a:noFill/>
              </a:ln>
              <a:solidFill>
                <a:srgbClr val="000000"/>
              </a:solidFill>
              <a:effectLst/>
              <a:uLnTx/>
              <a:uFillTx/>
              <a:latin typeface="Calibri"/>
              <a:ea typeface="+mn-ea"/>
              <a:cs typeface="Calibri"/>
            </a:endParaRPr>
          </a:p>
          <a:p>
            <a:pPr marL="0" marR="0" lvl="0" indent="0" algn="ctr" defTabSz="914400" rtl="0" eaLnBrk="1" fontAlgn="base" latinLnBrk="0" hangingPunct="1">
              <a:lnSpc>
                <a:spcPct val="100000"/>
              </a:lnSpc>
              <a:spcBef>
                <a:spcPts val="0"/>
              </a:spcBef>
              <a:spcAft>
                <a:spcPts val="0"/>
              </a:spcAft>
              <a:buClr>
                <a:srgbClr val="E25423"/>
              </a:buClr>
              <a:buSzTx/>
              <a:buFont typeface="Arial" panose="020B0604020202020204" pitchFamily="34" charset="0"/>
              <a:buNone/>
              <a:tabLst/>
              <a:defRPr/>
            </a:pPr>
            <a:r>
              <a:rPr kumimoji="0" lang="en-US" sz="3600" b="0" i="0" u="none" strike="noStrike" kern="1200" cap="none" spc="0" normalizeH="0" baseline="0" noProof="0" dirty="0">
                <a:ln>
                  <a:noFill/>
                </a:ln>
                <a:solidFill>
                  <a:srgbClr val="000000"/>
                </a:solidFill>
                <a:effectLst/>
                <a:uLnTx/>
                <a:uFillTx/>
                <a:latin typeface="Calibri"/>
                <a:ea typeface="+mn-ea"/>
                <a:cs typeface="Calibri"/>
              </a:rPr>
              <a:t>This protects…</a:t>
            </a:r>
          </a:p>
          <a:p>
            <a:pPr marL="0" marR="0" lvl="0" indent="0" algn="ctr" defTabSz="914400" rtl="0" eaLnBrk="1" fontAlgn="base" latinLnBrk="0" hangingPunct="1">
              <a:lnSpc>
                <a:spcPct val="100000"/>
              </a:lnSpc>
              <a:spcBef>
                <a:spcPts val="0"/>
              </a:spcBef>
              <a:spcAft>
                <a:spcPts val="0"/>
              </a:spcAft>
              <a:buClr>
                <a:srgbClr val="E25423"/>
              </a:buClr>
              <a:buSzTx/>
              <a:buFont typeface="Arial" panose="020B0604020202020204" pitchFamily="34" charset="0"/>
              <a:buNone/>
              <a:tabLst/>
              <a:defRPr/>
            </a:pPr>
            <a:r>
              <a:rPr kumimoji="0" lang="en-US" sz="3600" b="1" i="0" u="none" strike="noStrike" kern="1200" cap="none" spc="0" normalizeH="0" baseline="0" noProof="0" dirty="0">
                <a:ln>
                  <a:noFill/>
                </a:ln>
                <a:solidFill>
                  <a:schemeClr val="accent5">
                    <a:lumMod val="75000"/>
                  </a:schemeClr>
                </a:solidFill>
                <a:effectLst/>
                <a:uLnTx/>
                <a:uFillTx/>
                <a:latin typeface="Calibri"/>
                <a:ea typeface="+mn-ea"/>
                <a:cs typeface="Calibri"/>
              </a:rPr>
              <a:t>YOU</a:t>
            </a:r>
          </a:p>
          <a:p>
            <a:pPr marL="0" marR="0" lvl="0" indent="0" algn="ctr" defTabSz="914400" rtl="0" eaLnBrk="1" fontAlgn="base" latinLnBrk="0" hangingPunct="1">
              <a:lnSpc>
                <a:spcPct val="100000"/>
              </a:lnSpc>
              <a:spcBef>
                <a:spcPts val="0"/>
              </a:spcBef>
              <a:spcAft>
                <a:spcPts val="0"/>
              </a:spcAft>
              <a:buClr>
                <a:srgbClr val="E25423"/>
              </a:buClr>
              <a:buSzTx/>
              <a:buFont typeface="Arial" panose="020B0604020202020204" pitchFamily="34" charset="0"/>
              <a:buNone/>
              <a:tabLst/>
              <a:defRPr/>
            </a:pPr>
            <a:r>
              <a:rPr kumimoji="0" lang="en-US" sz="3600" b="1" i="0" u="none" strike="noStrike" kern="1200" cap="none" spc="0" normalizeH="0" baseline="0" noProof="0" dirty="0">
                <a:ln>
                  <a:noFill/>
                </a:ln>
                <a:solidFill>
                  <a:schemeClr val="accent5">
                    <a:lumMod val="75000"/>
                  </a:schemeClr>
                </a:solidFill>
                <a:effectLst/>
                <a:uLnTx/>
                <a:uFillTx/>
                <a:latin typeface="Calibri"/>
                <a:ea typeface="+mn-ea"/>
                <a:cs typeface="Calibri"/>
              </a:rPr>
              <a:t>Your co-workers &amp; patients</a:t>
            </a:r>
          </a:p>
          <a:p>
            <a:pPr marL="0" marR="0" lvl="0" indent="0" algn="ctr" defTabSz="914400" rtl="0" eaLnBrk="1" fontAlgn="base" latinLnBrk="0" hangingPunct="1">
              <a:lnSpc>
                <a:spcPct val="100000"/>
              </a:lnSpc>
              <a:spcBef>
                <a:spcPts val="0"/>
              </a:spcBef>
              <a:spcAft>
                <a:spcPts val="0"/>
              </a:spcAft>
              <a:buClr>
                <a:srgbClr val="E25423"/>
              </a:buClr>
              <a:buSzTx/>
              <a:buFont typeface="Arial" panose="020B0604020202020204" pitchFamily="34" charset="0"/>
              <a:buNone/>
              <a:tabLst/>
              <a:defRPr/>
            </a:pPr>
            <a:r>
              <a:rPr kumimoji="0" lang="en-US" sz="3600" b="1" i="0" u="none" strike="noStrike" kern="1200" cap="none" spc="0" normalizeH="0" baseline="0" noProof="0" dirty="0">
                <a:ln>
                  <a:noFill/>
                </a:ln>
                <a:solidFill>
                  <a:schemeClr val="accent5">
                    <a:lumMod val="75000"/>
                  </a:schemeClr>
                </a:solidFill>
                <a:effectLst/>
                <a:uLnTx/>
                <a:uFillTx/>
                <a:latin typeface="Calibri"/>
                <a:ea typeface="+mn-ea"/>
                <a:cs typeface="Calibri"/>
              </a:rPr>
              <a:t>Your community</a:t>
            </a:r>
          </a:p>
          <a:p>
            <a:pPr marL="376757" marR="0" lvl="0" indent="-376757" algn="l" defTabSz="914400" rtl="0" eaLnBrk="1" fontAlgn="base" latinLnBrk="0" hangingPunct="1">
              <a:lnSpc>
                <a:spcPct val="100000"/>
              </a:lnSpc>
              <a:spcBef>
                <a:spcPct val="20000"/>
              </a:spcBef>
              <a:spcAft>
                <a:spcPts val="800"/>
              </a:spcAft>
              <a:buClr>
                <a:srgbClr val="E25423"/>
              </a:buClr>
              <a:buSzTx/>
              <a:buFont typeface="Arial" panose="020B0604020202020204" pitchFamily="34" charset="0"/>
              <a:buChar char="•"/>
              <a:tabLst/>
              <a:defRPr/>
            </a:pPr>
            <a:endParaRPr kumimoji="0" lang="en-US" sz="2667"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227465526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xEl>
                                              <p:pRg st="2" end="2"/>
                                            </p:txEl>
                                          </p:spTgt>
                                        </p:tgtEl>
                                        <p:attrNameLst>
                                          <p:attrName>style.visibility</p:attrName>
                                        </p:attrNameLst>
                                      </p:cBhvr>
                                      <p:to>
                                        <p:strVal val="visible"/>
                                      </p:to>
                                    </p:set>
                                    <p:anim calcmode="lin" valueType="num">
                                      <p:cBhvr additive="base">
                                        <p:cTn id="13"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anim calcmode="lin" valueType="num">
                                      <p:cBhvr additive="base">
                                        <p:cTn id="19"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xEl>
                                              <p:pRg st="4" end="4"/>
                                            </p:txEl>
                                          </p:spTgt>
                                        </p:tgtEl>
                                        <p:attrNameLst>
                                          <p:attrName>style.visibility</p:attrName>
                                        </p:attrNameLst>
                                      </p:cBhvr>
                                      <p:to>
                                        <p:strVal val="visible"/>
                                      </p:to>
                                    </p:set>
                                    <p:anim calcmode="lin" valueType="num">
                                      <p:cBhvr additive="base">
                                        <p:cTn id="25"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7">
                                            <p:txEl>
                                              <p:pRg st="5" end="5"/>
                                            </p:txEl>
                                          </p:spTgt>
                                        </p:tgtEl>
                                        <p:attrNameLst>
                                          <p:attrName>style.visibility</p:attrName>
                                        </p:attrNameLst>
                                      </p:cBhvr>
                                      <p:to>
                                        <p:strVal val="visible"/>
                                      </p:to>
                                    </p:set>
                                    <p:anim calcmode="lin" valueType="num">
                                      <p:cBhvr additive="base">
                                        <p:cTn id="31" dur="500" fill="hold"/>
                                        <p:tgtEl>
                                          <p:spTgt spid="7">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11653"/>
            <a:ext cx="8498541" cy="1143000"/>
          </a:xfrm>
        </p:spPr>
        <p:txBody>
          <a:bodyPr>
            <a:noAutofit/>
          </a:bodyPr>
          <a:lstStyle/>
          <a:p>
            <a:pPr>
              <a:lnSpc>
                <a:spcPct val="100000"/>
              </a:lnSpc>
            </a:pPr>
            <a:r>
              <a:rPr lang="en-US" sz="4000" dirty="0">
                <a:solidFill>
                  <a:schemeClr val="accent5">
                    <a:lumMod val="75000"/>
                  </a:schemeClr>
                </a:solidFill>
                <a:latin typeface="Calibri Light" panose="020F0302020204030204" pitchFamily="34" charset="0"/>
                <a:cs typeface="Calibri Light" panose="020F0302020204030204" pitchFamily="34" charset="0"/>
              </a:rPr>
              <a:t>Key Strategies to Prevent </a:t>
            </a:r>
            <a:r>
              <a:rPr lang="en-US" sz="4000" dirty="0">
                <a:solidFill>
                  <a:schemeClr val="tx1">
                    <a:lumMod val="75000"/>
                  </a:schemeClr>
                </a:solidFill>
                <a:latin typeface="Calibri Light" panose="020F0302020204030204" pitchFamily="34" charset="0"/>
                <a:cs typeface="Calibri Light" panose="020F0302020204030204" pitchFamily="34" charset="0"/>
              </a:rPr>
              <a:t>Introduction of Marburg virus disease in Health Facilities:</a:t>
            </a:r>
          </a:p>
        </p:txBody>
      </p:sp>
      <p:sp>
        <p:nvSpPr>
          <p:cNvPr id="3" name="Text Placeholder 2"/>
          <p:cNvSpPr>
            <a:spLocks noGrp="1"/>
          </p:cNvSpPr>
          <p:nvPr>
            <p:ph sz="quarter" idx="11"/>
          </p:nvPr>
        </p:nvSpPr>
        <p:spPr>
          <a:xfrm>
            <a:off x="609600" y="2411485"/>
            <a:ext cx="10972800" cy="4176467"/>
          </a:xfrm>
        </p:spPr>
        <p:txBody>
          <a:bodyPr>
            <a:normAutofit/>
          </a:bodyPr>
          <a:lstStyle/>
          <a:p>
            <a:pPr>
              <a:spcBef>
                <a:spcPct val="30000"/>
              </a:spcBef>
              <a:spcAft>
                <a:spcPts val="600"/>
              </a:spcAft>
              <a:buClr>
                <a:schemeClr val="accent2">
                  <a:lumMod val="60000"/>
                  <a:lumOff val="40000"/>
                </a:schemeClr>
              </a:buClr>
              <a:buFont typeface="Arial" panose="020B0604020202020204" pitchFamily="34" charset="0"/>
              <a:buChar char="•"/>
            </a:pPr>
            <a:r>
              <a:rPr lang="en-US" sz="4000" dirty="0">
                <a:solidFill>
                  <a:srgbClr val="000000"/>
                </a:solidFill>
                <a:latin typeface="Calibri"/>
                <a:cs typeface="Calibri"/>
              </a:rPr>
              <a:t>Identify</a:t>
            </a:r>
          </a:p>
          <a:p>
            <a:pPr>
              <a:spcAft>
                <a:spcPts val="600"/>
              </a:spcAft>
              <a:buClr>
                <a:schemeClr val="accent2">
                  <a:lumMod val="60000"/>
                  <a:lumOff val="40000"/>
                </a:schemeClr>
              </a:buClr>
              <a:buFont typeface="Arial" panose="020B0604020202020204" pitchFamily="34" charset="0"/>
              <a:buChar char="•"/>
            </a:pPr>
            <a:r>
              <a:rPr lang="en-US" sz="4000" dirty="0">
                <a:solidFill>
                  <a:srgbClr val="000000"/>
                </a:solidFill>
                <a:latin typeface="Calibri"/>
                <a:cs typeface="Calibri"/>
              </a:rPr>
              <a:t>Isolate</a:t>
            </a:r>
          </a:p>
          <a:p>
            <a:pPr>
              <a:spcAft>
                <a:spcPts val="600"/>
              </a:spcAft>
              <a:buClr>
                <a:schemeClr val="accent2">
                  <a:lumMod val="60000"/>
                  <a:lumOff val="40000"/>
                </a:schemeClr>
              </a:buClr>
              <a:buFont typeface="Arial" panose="020B0604020202020204" pitchFamily="34" charset="0"/>
              <a:buChar char="•"/>
            </a:pPr>
            <a:r>
              <a:rPr lang="en-US" sz="4000" dirty="0">
                <a:solidFill>
                  <a:srgbClr val="000000"/>
                </a:solidFill>
                <a:latin typeface="Calibri"/>
                <a:cs typeface="Calibri"/>
              </a:rPr>
              <a:t>Inform</a:t>
            </a:r>
            <a:endParaRPr lang="en-US" sz="4000" u="sng" dirty="0">
              <a:solidFill>
                <a:srgbClr val="000000"/>
              </a:solidFill>
              <a:cs typeface="Calibri" panose="020F0502020204030204" pitchFamily="34" charset="0"/>
            </a:endParaRPr>
          </a:p>
        </p:txBody>
      </p:sp>
    </p:spTree>
    <p:extLst>
      <p:ext uri="{BB962C8B-B14F-4D97-AF65-F5344CB8AC3E}">
        <p14:creationId xmlns:p14="http://schemas.microsoft.com/office/powerpoint/2010/main" val="3212186435"/>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1D731A3-FF54-42A2-9E8D-DE7C703113A6}"/>
              </a:ext>
            </a:extLst>
          </p:cNvPr>
          <p:cNvSpPr>
            <a:spLocks noGrp="1"/>
          </p:cNvSpPr>
          <p:nvPr>
            <p:ph type="title"/>
          </p:nvPr>
        </p:nvSpPr>
        <p:spPr>
          <a:xfrm>
            <a:off x="566058" y="4756083"/>
            <a:ext cx="11059884" cy="888672"/>
          </a:xfrm>
        </p:spPr>
        <p:txBody>
          <a:bodyPr vert="horz" lIns="91440" tIns="45720" rIns="91440" bIns="45720" rtlCol="0" anchor="b">
            <a:normAutofit/>
          </a:bodyPr>
          <a:lstStyle/>
          <a:p>
            <a:r>
              <a:rPr lang="en-US" sz="4400" dirty="0">
                <a:latin typeface="Calibri Light" panose="020F0302020204030204" pitchFamily="34" charset="0"/>
                <a:cs typeface="Calibri Light" panose="020F0302020204030204" pitchFamily="34" charset="0"/>
              </a:rPr>
              <a:t>Setting Up a Screening Area</a:t>
            </a:r>
          </a:p>
        </p:txBody>
      </p:sp>
    </p:spTree>
    <p:extLst>
      <p:ext uri="{BB962C8B-B14F-4D97-AF65-F5344CB8AC3E}">
        <p14:creationId xmlns:p14="http://schemas.microsoft.com/office/powerpoint/2010/main" val="3714357544"/>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F10694-DAA4-47B3-8493-F7818B9F05A7}"/>
              </a:ext>
            </a:extLst>
          </p:cNvPr>
          <p:cNvSpPr>
            <a:spLocks noGrp="1"/>
          </p:cNvSpPr>
          <p:nvPr>
            <p:ph type="title"/>
          </p:nvPr>
        </p:nvSpPr>
        <p:spPr>
          <a:xfrm>
            <a:off x="523875" y="0"/>
            <a:ext cx="10972800" cy="1143000"/>
          </a:xfrm>
        </p:spPr>
        <p:txBody>
          <a:bodyPr vert="horz" lIns="91440" tIns="45720" rIns="91440" bIns="45720" rtlCol="0" anchor="b" anchorCtr="0">
            <a:normAutofit/>
          </a:bodyPr>
          <a:lstStyle/>
          <a:p>
            <a:r>
              <a:rPr lang="en-US" sz="4000" dirty="0">
                <a:latin typeface="Calibri Light" panose="020F0302020204030204" pitchFamily="34" charset="0"/>
                <a:cs typeface="Calibri Light" panose="020F0302020204030204" pitchFamily="34" charset="0"/>
              </a:rPr>
              <a:t>Identify</a:t>
            </a:r>
          </a:p>
        </p:txBody>
      </p:sp>
      <p:sp>
        <p:nvSpPr>
          <p:cNvPr id="4" name="TextBox 3">
            <a:extLst>
              <a:ext uri="{FF2B5EF4-FFF2-40B4-BE49-F238E27FC236}">
                <a16:creationId xmlns:a16="http://schemas.microsoft.com/office/drawing/2014/main" id="{91004A16-2597-4BB3-98B6-AE2CEA57BA82}"/>
              </a:ext>
            </a:extLst>
          </p:cNvPr>
          <p:cNvSpPr txBox="1"/>
          <p:nvPr/>
        </p:nvSpPr>
        <p:spPr>
          <a:xfrm>
            <a:off x="523875" y="1278297"/>
            <a:ext cx="10887075" cy="5016758"/>
          </a:xfrm>
          <a:prstGeom prst="rect">
            <a:avLst/>
          </a:prstGeom>
          <a:noFill/>
        </p:spPr>
        <p:txBody>
          <a:bodyPr wrap="square" rtlCol="0">
            <a:spAutoFit/>
          </a:bodyPr>
          <a:lstStyle/>
          <a:p>
            <a:r>
              <a:rPr lang="en-US" sz="3200" b="1" dirty="0">
                <a:solidFill>
                  <a:srgbClr val="000000"/>
                </a:solidFill>
              </a:rPr>
              <a:t>Screening </a:t>
            </a:r>
            <a:r>
              <a:rPr lang="en-US" sz="3200" dirty="0">
                <a:solidFill>
                  <a:srgbClr val="000000"/>
                </a:solidFill>
                <a:latin typeface="Calibri"/>
                <a:cs typeface="Calibri"/>
              </a:rPr>
              <a:t>is the process to identify patients who might be infectious so that they can be promptly isolated and referred for testing and care at a facility intended for that purpose.</a:t>
            </a:r>
          </a:p>
          <a:p>
            <a:endParaRPr lang="en-US" sz="3200" dirty="0">
              <a:solidFill>
                <a:srgbClr val="000000"/>
              </a:solidFill>
              <a:latin typeface="Calibri"/>
              <a:cs typeface="Calibri"/>
            </a:endParaRPr>
          </a:p>
          <a:p>
            <a:r>
              <a:rPr lang="en-US" sz="3200" dirty="0">
                <a:solidFill>
                  <a:srgbClr val="000000"/>
                </a:solidFill>
                <a:latin typeface="Calibri"/>
                <a:cs typeface="Calibri"/>
              </a:rPr>
              <a:t>Screening involves 2 parts:</a:t>
            </a:r>
          </a:p>
          <a:p>
            <a:pPr marL="457189" indent="-457189">
              <a:buClr>
                <a:schemeClr val="accent2">
                  <a:lumMod val="60000"/>
                  <a:lumOff val="40000"/>
                </a:schemeClr>
              </a:buClr>
              <a:buFont typeface="Arial" panose="020B0604020202020204" pitchFamily="34" charset="0"/>
              <a:buChar char="•"/>
            </a:pPr>
            <a:r>
              <a:rPr lang="en-US" sz="3200" dirty="0">
                <a:solidFill>
                  <a:schemeClr val="accent5">
                    <a:lumMod val="75000"/>
                  </a:schemeClr>
                </a:solidFill>
                <a:latin typeface="Calibri"/>
                <a:cs typeface="Calibri"/>
              </a:rPr>
              <a:t>Temperature check </a:t>
            </a:r>
          </a:p>
          <a:p>
            <a:pPr marL="457189" indent="-457189">
              <a:buClr>
                <a:schemeClr val="accent2">
                  <a:lumMod val="60000"/>
                  <a:lumOff val="40000"/>
                </a:schemeClr>
              </a:buClr>
              <a:buFont typeface="Arial" panose="020B0604020202020204" pitchFamily="34" charset="0"/>
              <a:buChar char="•"/>
            </a:pPr>
            <a:r>
              <a:rPr lang="en-US" sz="3200" dirty="0">
                <a:solidFill>
                  <a:schemeClr val="accent5">
                    <a:lumMod val="75000"/>
                  </a:schemeClr>
                </a:solidFill>
                <a:latin typeface="Calibri"/>
                <a:cs typeface="Calibri"/>
              </a:rPr>
              <a:t>Questionnaire</a:t>
            </a:r>
            <a:r>
              <a:rPr lang="en-US" sz="3200" dirty="0">
                <a:solidFill>
                  <a:srgbClr val="000000"/>
                </a:solidFill>
                <a:latin typeface="Calibri"/>
                <a:cs typeface="Calibri"/>
              </a:rPr>
              <a:t> of signs, symptoms, and risk factors</a:t>
            </a:r>
          </a:p>
          <a:p>
            <a:endParaRPr lang="en-US" sz="3200" dirty="0">
              <a:solidFill>
                <a:srgbClr val="000000"/>
              </a:solidFill>
              <a:latin typeface="Calibri"/>
              <a:cs typeface="Calibri"/>
            </a:endParaRPr>
          </a:p>
          <a:p>
            <a:endParaRPr lang="en-US" sz="3200" dirty="0">
              <a:latin typeface="Calibri"/>
              <a:cs typeface="Calibri"/>
            </a:endParaRPr>
          </a:p>
          <a:p>
            <a:endParaRPr lang="en-US" sz="3200" b="1" dirty="0">
              <a:solidFill>
                <a:schemeClr val="accent1"/>
              </a:solidFill>
            </a:endParaRPr>
          </a:p>
        </p:txBody>
      </p:sp>
    </p:spTree>
    <p:extLst>
      <p:ext uri="{BB962C8B-B14F-4D97-AF65-F5344CB8AC3E}">
        <p14:creationId xmlns:p14="http://schemas.microsoft.com/office/powerpoint/2010/main" val="3505325363"/>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6038A1-8E0B-4E14-0E0E-551F3616403A}"/>
              </a:ext>
            </a:extLst>
          </p:cNvPr>
          <p:cNvSpPr txBox="1">
            <a:spLocks noGrp="1"/>
          </p:cNvSpPr>
          <p:nvPr>
            <p:ph type="title"/>
          </p:nvPr>
        </p:nvSpPr>
        <p:spPr>
          <a:xfrm>
            <a:off x="609600" y="801203"/>
            <a:ext cx="10972800" cy="616964"/>
          </a:xfrm>
          <a:prstGeom prst="rect">
            <a:avLst/>
          </a:prstGeom>
          <a:noFill/>
        </p:spPr>
        <p:txBody>
          <a:bodyPr wrap="square" rtlCol="0">
            <a:spAutoFit/>
          </a:bodyPr>
          <a:lstStyle/>
          <a:p>
            <a:r>
              <a:rPr lang="en-US" sz="4133" dirty="0">
                <a:solidFill>
                  <a:schemeClr val="accent5">
                    <a:lumMod val="75000"/>
                  </a:schemeClr>
                </a:solidFill>
                <a:latin typeface="Calibri Light" panose="020F0302020204030204" pitchFamily="34" charset="0"/>
                <a:cs typeface="Calibri Light" panose="020F0302020204030204" pitchFamily="34" charset="0"/>
              </a:rPr>
              <a:t>Key Points for Screening for Marburg Virus Disease</a:t>
            </a:r>
          </a:p>
        </p:txBody>
      </p:sp>
      <p:sp>
        <p:nvSpPr>
          <p:cNvPr id="3" name="Content Placeholder 2">
            <a:extLst>
              <a:ext uri="{FF2B5EF4-FFF2-40B4-BE49-F238E27FC236}">
                <a16:creationId xmlns:a16="http://schemas.microsoft.com/office/drawing/2014/main" id="{7F0E9636-AA3F-8B43-EAB1-760FF38BA512}"/>
              </a:ext>
            </a:extLst>
          </p:cNvPr>
          <p:cNvSpPr>
            <a:spLocks noGrp="1"/>
          </p:cNvSpPr>
          <p:nvPr>
            <p:ph sz="quarter" idx="11"/>
          </p:nvPr>
        </p:nvSpPr>
        <p:spPr/>
        <p:txBody>
          <a:bodyPr/>
          <a:lstStyle/>
          <a:p>
            <a:r>
              <a:rPr lang="en-US" sz="3200" dirty="0"/>
              <a:t>Screening should take place at the </a:t>
            </a:r>
            <a:r>
              <a:rPr lang="en-US" sz="3200" b="1" dirty="0">
                <a:solidFill>
                  <a:schemeClr val="accent1">
                    <a:lumMod val="75000"/>
                  </a:schemeClr>
                </a:solidFill>
              </a:rPr>
              <a:t>point of entry </a:t>
            </a:r>
            <a:r>
              <a:rPr lang="en-US" sz="3200" dirty="0"/>
              <a:t>of a healthcare facility.</a:t>
            </a:r>
          </a:p>
          <a:p>
            <a:endParaRPr lang="en-US" sz="3200" dirty="0"/>
          </a:p>
          <a:p>
            <a:r>
              <a:rPr lang="en-US" sz="3200" dirty="0"/>
              <a:t>The screening area should be set up so that </a:t>
            </a:r>
            <a:r>
              <a:rPr lang="en-US" sz="3200" b="1" dirty="0">
                <a:solidFill>
                  <a:schemeClr val="accent1">
                    <a:lumMod val="75000"/>
                  </a:schemeClr>
                </a:solidFill>
              </a:rPr>
              <a:t>ALL</a:t>
            </a:r>
            <a:r>
              <a:rPr lang="en-US" sz="3200" dirty="0"/>
              <a:t> people can be screened prior to entering </a:t>
            </a:r>
          </a:p>
          <a:p>
            <a:pPr lvl="1"/>
            <a:r>
              <a:rPr lang="en-US" sz="2800" dirty="0"/>
              <a:t>This includes patients, healthcare workers, and accompanying family members</a:t>
            </a:r>
          </a:p>
          <a:p>
            <a:pPr marL="0" indent="0">
              <a:buNone/>
            </a:pPr>
            <a:endParaRPr lang="en-US" dirty="0"/>
          </a:p>
        </p:txBody>
      </p:sp>
    </p:spTree>
    <p:extLst>
      <p:ext uri="{BB962C8B-B14F-4D97-AF65-F5344CB8AC3E}">
        <p14:creationId xmlns:p14="http://schemas.microsoft.com/office/powerpoint/2010/main" val="3220095681"/>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9"/>
            <a:ext cx="10972800" cy="908702"/>
          </a:xfrm>
        </p:spPr>
        <p:txBody>
          <a:bodyPr vert="horz" lIns="91440" tIns="45720" rIns="91440" bIns="45720" rtlCol="0" anchor="b" anchorCtr="0">
            <a:normAutofit/>
          </a:bodyPr>
          <a:lstStyle/>
          <a:p>
            <a:r>
              <a:rPr lang="en-US" dirty="0">
                <a:solidFill>
                  <a:schemeClr val="accent5">
                    <a:lumMod val="75000"/>
                  </a:schemeClr>
                </a:solidFill>
                <a:latin typeface="Calibri Light" panose="020F0302020204030204" pitchFamily="34" charset="0"/>
                <a:cs typeface="Calibri Light" panose="020F0302020204030204" pitchFamily="34" charset="0"/>
              </a:rPr>
              <a:t>Creating a Screening Area</a:t>
            </a:r>
          </a:p>
        </p:txBody>
      </p:sp>
      <p:sp>
        <p:nvSpPr>
          <p:cNvPr id="6" name="Text Placeholder 2">
            <a:extLst>
              <a:ext uri="{FF2B5EF4-FFF2-40B4-BE49-F238E27FC236}">
                <a16:creationId xmlns:a16="http://schemas.microsoft.com/office/drawing/2014/main" id="{7526CEE9-0853-44D0-833C-60B1E7969D67}"/>
              </a:ext>
            </a:extLst>
          </p:cNvPr>
          <p:cNvSpPr>
            <a:spLocks noGrp="1"/>
          </p:cNvSpPr>
          <p:nvPr>
            <p:ph sz="quarter" idx="11"/>
          </p:nvPr>
        </p:nvSpPr>
        <p:spPr>
          <a:xfrm>
            <a:off x="609600" y="1153227"/>
            <a:ext cx="10972800" cy="1604716"/>
          </a:xfrm>
        </p:spPr>
        <p:txBody>
          <a:bodyPr>
            <a:noAutofit/>
          </a:bodyPr>
          <a:lstStyle/>
          <a:p>
            <a:pPr>
              <a:spcAft>
                <a:spcPts val="600"/>
              </a:spcAft>
              <a:buClr>
                <a:schemeClr val="accent2">
                  <a:lumMod val="60000"/>
                  <a:lumOff val="40000"/>
                </a:schemeClr>
              </a:buClr>
              <a:buFont typeface="Arial" panose="020B0604020202020204" pitchFamily="34" charset="0"/>
              <a:buChar char="•"/>
            </a:pPr>
            <a:r>
              <a:rPr lang="en-US" sz="2800" dirty="0">
                <a:solidFill>
                  <a:srgbClr val="000000"/>
                </a:solidFill>
                <a:latin typeface="Calibri"/>
                <a:cs typeface="Calibri"/>
              </a:rPr>
              <a:t>Tailor the screening area to facility design and resources.</a:t>
            </a:r>
          </a:p>
          <a:p>
            <a:pPr marL="685158" lvl="1" indent="-342257">
              <a:spcAft>
                <a:spcPts val="600"/>
              </a:spcAft>
              <a:buClr>
                <a:schemeClr val="accent2">
                  <a:lumMod val="60000"/>
                  <a:lumOff val="40000"/>
                </a:schemeClr>
              </a:buClr>
            </a:pPr>
            <a:r>
              <a:rPr lang="en-US" sz="2800" b="1" dirty="0">
                <a:solidFill>
                  <a:schemeClr val="tx1">
                    <a:lumMod val="75000"/>
                  </a:schemeClr>
                </a:solidFill>
                <a:latin typeface="Calibri"/>
                <a:cs typeface="Calibri"/>
              </a:rPr>
              <a:t>Construction of infrastructure is NOT required</a:t>
            </a:r>
          </a:p>
          <a:p>
            <a:pPr marL="685158" lvl="1" indent="-342257">
              <a:spcAft>
                <a:spcPts val="600"/>
              </a:spcAft>
              <a:buClr>
                <a:schemeClr val="accent2">
                  <a:lumMod val="60000"/>
                  <a:lumOff val="40000"/>
                </a:schemeClr>
              </a:buClr>
            </a:pPr>
            <a:r>
              <a:rPr lang="en-US" sz="2800" dirty="0">
                <a:solidFill>
                  <a:srgbClr val="000000"/>
                </a:solidFill>
                <a:latin typeface="Calibri"/>
                <a:cs typeface="Calibri"/>
              </a:rPr>
              <a:t>May be as simple as two chairs separated by a table</a:t>
            </a:r>
            <a:endParaRPr lang="en-US" sz="2800" b="1" dirty="0">
              <a:solidFill>
                <a:srgbClr val="0039A6"/>
              </a:solidFill>
              <a:latin typeface="Calibri"/>
              <a:cs typeface="Calibri"/>
            </a:endParaRPr>
          </a:p>
        </p:txBody>
      </p:sp>
      <p:pic>
        <p:nvPicPr>
          <p:cNvPr id="4" name="Picture 2" descr="Photo of people standing in a screening area outside a facility.">
            <a:extLst>
              <a:ext uri="{FF2B5EF4-FFF2-40B4-BE49-F238E27FC236}">
                <a16:creationId xmlns:a16="http://schemas.microsoft.com/office/drawing/2014/main" id="{71F7528B-EB06-4B88-A190-12D99D1847EE}"/>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l="2166"/>
          <a:stretch/>
        </p:blipFill>
        <p:spPr>
          <a:xfrm>
            <a:off x="1153491" y="2865443"/>
            <a:ext cx="4452336" cy="3413203"/>
          </a:xfrm>
          <a:prstGeom prst="roundRect">
            <a:avLst/>
          </a:prstGeom>
        </p:spPr>
      </p:pic>
      <p:grpSp>
        <p:nvGrpSpPr>
          <p:cNvPr id="19" name="Group 18" descr="Photo of two chairs and a table. The chairs are set caddy corner. An arrow indicates that the chairs are 1 meter apart. Text below the photo reads &quot;At least 1 meter distance maintained (except during temperature check) based on WHO recommendations">
            <a:extLst>
              <a:ext uri="{FF2B5EF4-FFF2-40B4-BE49-F238E27FC236}">
                <a16:creationId xmlns:a16="http://schemas.microsoft.com/office/drawing/2014/main" id="{D98232EF-1546-409F-B294-33D2B5170960}"/>
              </a:ext>
            </a:extLst>
          </p:cNvPr>
          <p:cNvGrpSpPr/>
          <p:nvPr/>
        </p:nvGrpSpPr>
        <p:grpSpPr>
          <a:xfrm>
            <a:off x="6339842" y="2682240"/>
            <a:ext cx="4431791" cy="3810160"/>
            <a:chOff x="7604089" y="1962040"/>
            <a:chExt cx="4415127" cy="4358341"/>
          </a:xfrm>
        </p:grpSpPr>
        <p:pic>
          <p:nvPicPr>
            <p:cNvPr id="20" name="Google Shape;128;g17972f5802a_0_747">
              <a:extLst>
                <a:ext uri="{FF2B5EF4-FFF2-40B4-BE49-F238E27FC236}">
                  <a16:creationId xmlns:a16="http://schemas.microsoft.com/office/drawing/2014/main" id="{F81F7E8B-0A57-4024-97F4-72C2002973DE}"/>
                </a:ext>
              </a:extLst>
            </p:cNvPr>
            <p:cNvPicPr preferRelativeResize="0"/>
            <p:nvPr/>
          </p:nvPicPr>
          <p:blipFill rotWithShape="1">
            <a:blip r:embed="rId4">
              <a:alphaModFix/>
            </a:blip>
            <a:srcRect l="19587"/>
            <a:stretch/>
          </p:blipFill>
          <p:spPr>
            <a:xfrm>
              <a:off x="7604089" y="1962040"/>
              <a:ext cx="4415127" cy="4117917"/>
            </a:xfrm>
            <a:prstGeom prst="roundRect">
              <a:avLst>
                <a:gd name="adj" fmla="val 16667"/>
              </a:avLst>
            </a:prstGeom>
            <a:noFill/>
            <a:ln>
              <a:noFill/>
            </a:ln>
            <a:effectLst>
              <a:outerShdw blurRad="76200" dist="38100" dir="7800000" algn="tl" rotWithShape="0">
                <a:srgbClr val="000000">
                  <a:alpha val="40000"/>
                </a:srgbClr>
              </a:outerShdw>
            </a:effectLst>
          </p:spPr>
        </p:pic>
        <p:cxnSp>
          <p:nvCxnSpPr>
            <p:cNvPr id="21" name="Straight Arrow Connector 20">
              <a:extLst>
                <a:ext uri="{FF2B5EF4-FFF2-40B4-BE49-F238E27FC236}">
                  <a16:creationId xmlns:a16="http://schemas.microsoft.com/office/drawing/2014/main" id="{1B58E7B9-3601-48DC-9A0D-C6380A6740B1}"/>
                </a:ext>
              </a:extLst>
            </p:cNvPr>
            <p:cNvCxnSpPr/>
            <p:nvPr/>
          </p:nvCxnSpPr>
          <p:spPr>
            <a:xfrm flipH="1">
              <a:off x="8366078" y="4626591"/>
              <a:ext cx="2019868" cy="286603"/>
            </a:xfrm>
            <a:prstGeom prst="straightConnector1">
              <a:avLst/>
            </a:prstGeom>
            <a:noFill/>
            <a:ln w="76200" cap="flat" cmpd="sng" algn="ctr">
              <a:solidFill>
                <a:srgbClr val="ED7D31">
                  <a:lumMod val="75000"/>
                </a:srgbClr>
              </a:solidFill>
              <a:prstDash val="solid"/>
              <a:headEnd type="triangle"/>
              <a:tailEnd type="triangle"/>
            </a:ln>
            <a:effectLst>
              <a:outerShdw blurRad="40000" dist="23000" dir="5400000" rotWithShape="0">
                <a:srgbClr val="000000">
                  <a:alpha val="35000"/>
                </a:srgbClr>
              </a:outerShdw>
            </a:effectLst>
          </p:spPr>
        </p:cxnSp>
        <p:sp>
          <p:nvSpPr>
            <p:cNvPr id="22" name="TextBox 21">
              <a:extLst>
                <a:ext uri="{FF2B5EF4-FFF2-40B4-BE49-F238E27FC236}">
                  <a16:creationId xmlns:a16="http://schemas.microsoft.com/office/drawing/2014/main" id="{5662975F-7881-42B0-9CDD-FDC75DFCDADA}"/>
                </a:ext>
              </a:extLst>
            </p:cNvPr>
            <p:cNvSpPr txBox="1"/>
            <p:nvPr/>
          </p:nvSpPr>
          <p:spPr>
            <a:xfrm>
              <a:off x="7849497" y="5369826"/>
              <a:ext cx="4169719" cy="950555"/>
            </a:xfrm>
            <a:prstGeom prst="rect">
              <a:avLst/>
            </a:prstGeom>
            <a:solidFill>
              <a:srgbClr val="A5A5A5">
                <a:alpha val="76863"/>
              </a:srgbClr>
            </a:solidFill>
          </p:spPr>
          <p:txBody>
            <a:bodyPr wrap="square" rtlCol="0">
              <a:spAutoFit/>
            </a:bodyPr>
            <a:lstStyle/>
            <a:p>
              <a:pPr defTabSz="914377">
                <a:buClr>
                  <a:srgbClr val="000000"/>
                </a:buClr>
                <a:defRPr/>
              </a:pPr>
              <a:r>
                <a:rPr lang="en-US" sz="1600" b="1" kern="0" dirty="0">
                  <a:solidFill>
                    <a:schemeClr val="bg2"/>
                  </a:solidFill>
                  <a:latin typeface="Arial"/>
                  <a:cs typeface="Arial"/>
                  <a:sym typeface="Arial"/>
                </a:rPr>
                <a:t>At least 1 meter distance maintained (except during temperature check) based on WHO recommendations </a:t>
              </a:r>
            </a:p>
          </p:txBody>
        </p:sp>
      </p:grpSp>
    </p:spTree>
    <p:extLst>
      <p:ext uri="{BB962C8B-B14F-4D97-AF65-F5344CB8AC3E}">
        <p14:creationId xmlns:p14="http://schemas.microsoft.com/office/powerpoint/2010/main" val="1032216279"/>
      </p:ext>
    </p:extLst>
  </p:cSld>
  <p:clrMapOvr>
    <a:masterClrMapping/>
  </p:clrMapOvr>
  <p:transition>
    <p:fade/>
  </p:transition>
</p:sld>
</file>

<file path=ppt/theme/theme1.xml><?xml version="1.0" encoding="utf-8"?>
<a:theme xmlns:a="http://schemas.openxmlformats.org/drawingml/2006/main" name="DHQP_ATSDR Combined">
  <a:themeElements>
    <a:clrScheme name="Custom 1">
      <a:dk1>
        <a:srgbClr val="0F56DC"/>
      </a:dk1>
      <a:lt1>
        <a:srgbClr val="FFC000"/>
      </a:lt1>
      <a:dk2>
        <a:srgbClr val="FFFFFF"/>
      </a:dk2>
      <a:lt2>
        <a:srgbClr val="FFFFFF"/>
      </a:lt2>
      <a:accent1>
        <a:srgbClr val="008080"/>
      </a:accent1>
      <a:accent2>
        <a:srgbClr val="993300"/>
      </a:accent2>
      <a:accent3>
        <a:srgbClr val="CCCC00"/>
      </a:accent3>
      <a:accent4>
        <a:srgbClr val="7F7F7F"/>
      </a:accent4>
      <a:accent5>
        <a:srgbClr val="0F56DC"/>
      </a:accent5>
      <a:accent6>
        <a:srgbClr val="002060"/>
      </a:accent6>
      <a:hlink>
        <a:srgbClr val="0F56DC"/>
      </a:hlink>
      <a:folHlink>
        <a:srgbClr val="3077FF"/>
      </a:folHlink>
    </a:clrScheme>
    <a:fontScheme name="CDC Myriad Web Pro">
      <a:majorFont>
        <a:latin typeface="Myriad Web Pro"/>
        <a:ea typeface=""/>
        <a:cs typeface=""/>
      </a:majorFont>
      <a:minorFont>
        <a:latin typeface="Myriad Web Pr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dirty="0" smtClean="0">
            <a:solidFill>
              <a:srgbClr val="000000"/>
            </a:solidFill>
            <a:latin typeface="Calibri" panose="020F0502020204030204" pitchFamily="34" charset="0"/>
          </a:defRPr>
        </a:defPPr>
      </a:lstStyle>
    </a:txDef>
  </a:objectDefaults>
  <a:extraClrSchemeLst/>
  <a:extLst>
    <a:ext uri="{05A4C25C-085E-4340-85A3-A5531E510DB2}">
      <thm15:themeFamily xmlns:thm15="http://schemas.microsoft.com/office/thememl/2012/main" name="DHQP_ATSDR Combined" id="{5FAE2803-7B31-4CF6-98E6-2CF9EC8D6EDD}" vid="{918626BD-6491-46D0-9E71-8DA95D31AA0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0d643e6b-beed-4993-859b-c9c3c7fee416" xsi:nil="true"/>
    <lcf76f155ced4ddcb4097134ff3c332f xmlns="d9557b21-3a07-4829-8c5e-3740791e0e98">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1F1D77B3D37B44DAC62FD0B407B00D1" ma:contentTypeVersion="10" ma:contentTypeDescription="Create a new document." ma:contentTypeScope="" ma:versionID="1c0c4ebe4f732285ca0cd1d8e5b261a8">
  <xsd:schema xmlns:xsd="http://www.w3.org/2001/XMLSchema" xmlns:xs="http://www.w3.org/2001/XMLSchema" xmlns:p="http://schemas.microsoft.com/office/2006/metadata/properties" xmlns:ns2="d9557b21-3a07-4829-8c5e-3740791e0e98" xmlns:ns3="0d643e6b-beed-4993-859b-c9c3c7fee416" targetNamespace="http://schemas.microsoft.com/office/2006/metadata/properties" ma:root="true" ma:fieldsID="5bacc5ebcd8950f2c00c7bc92bdee1a0" ns2:_="" ns3:_="">
    <xsd:import namespace="d9557b21-3a07-4829-8c5e-3740791e0e98"/>
    <xsd:import namespace="0d643e6b-beed-4993-859b-c9c3c7fee416"/>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9557b21-3a07-4829-8c5e-3740791e0e9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9353dbe8-8260-4ccf-8219-3d2995e6fa15"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d643e6b-beed-4993-859b-c9c3c7fee416"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37e58c4d-a607-4661-a0cd-90ece2dfccfe}" ma:internalName="TaxCatchAll" ma:showField="CatchAllData" ma:web="0d643e6b-beed-4993-859b-c9c3c7fee416">
      <xsd:complexType>
        <xsd:complexContent>
          <xsd:extension base="dms:MultiChoiceLookup">
            <xsd:sequence>
              <xsd:element name="Value" type="dms:Lookup" maxOccurs="unbounded" minOccurs="0" nillable="true"/>
            </xsd:sequence>
          </xsd:extension>
        </xsd:complexContent>
      </xsd:complexType>
    </xsd:element>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1FF3D04-D99A-4897-A463-6BC475C1F7B8}">
  <ds:schemaRefs>
    <ds:schemaRef ds:uri="http://schemas.microsoft.com/sharepoint/v3/contenttype/forms"/>
  </ds:schemaRefs>
</ds:datastoreItem>
</file>

<file path=customXml/itemProps2.xml><?xml version="1.0" encoding="utf-8"?>
<ds:datastoreItem xmlns:ds="http://schemas.openxmlformats.org/officeDocument/2006/customXml" ds:itemID="{8551C409-5A23-41D6-B6A4-56E8EF9FB266}">
  <ds:schemaRefs>
    <ds:schemaRef ds:uri="http://schemas.openxmlformats.org/package/2006/metadata/core-properties"/>
    <ds:schemaRef ds:uri="http://purl.org/dc/dcmitype/"/>
    <ds:schemaRef ds:uri="d9557b21-3a07-4829-8c5e-3740791e0e98"/>
    <ds:schemaRef ds:uri="http://purl.org/dc/elements/1.1/"/>
    <ds:schemaRef ds:uri="http://schemas.microsoft.com/office/2006/documentManagement/types"/>
    <ds:schemaRef ds:uri="http://purl.org/dc/terms/"/>
    <ds:schemaRef ds:uri="http://schemas.microsoft.com/office/2006/metadata/properties"/>
    <ds:schemaRef ds:uri="0d643e6b-beed-4993-859b-c9c3c7fee416"/>
    <ds:schemaRef ds:uri="http://schemas.microsoft.com/office/infopath/2007/PartnerControls"/>
    <ds:schemaRef ds:uri="http://www.w3.org/XML/1998/namespace"/>
  </ds:schemaRefs>
</ds:datastoreItem>
</file>

<file path=customXml/itemProps3.xml><?xml version="1.0" encoding="utf-8"?>
<ds:datastoreItem xmlns:ds="http://schemas.openxmlformats.org/officeDocument/2006/customXml" ds:itemID="{DABBFA22-C5B5-46DB-9659-80F8706CAD6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9557b21-3a07-4829-8c5e-3740791e0e98"/>
    <ds:schemaRef ds:uri="0d643e6b-beed-4993-859b-c9c3c7fee41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DHQP_ATSDR Combined</Template>
  <TotalTime>59</TotalTime>
  <Words>2269</Words>
  <Application>Microsoft Office PowerPoint</Application>
  <PresentationFormat>Widescreen</PresentationFormat>
  <Paragraphs>157</Paragraphs>
  <Slides>15</Slides>
  <Notes>14</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DHQP_ATSDR Combined</vt:lpstr>
      <vt:lpstr>IPC for Marburg Virus Disease (MVD):  Preparing Your Facility for Identification of Potential MVD patients</vt:lpstr>
      <vt:lpstr>Learning Objectives</vt:lpstr>
      <vt:lpstr>Discuss</vt:lpstr>
      <vt:lpstr>Early identification and separation of suspected Marburg virus disease patients prevents bringing unrecognized Marburg virus disease into your healthcare setting.  This protects… YOU Your co-workers &amp; patients Your community </vt:lpstr>
      <vt:lpstr>Key Strategies to Prevent Introduction of Marburg virus disease in Health Facilities:</vt:lpstr>
      <vt:lpstr>Setting Up a Screening Area</vt:lpstr>
      <vt:lpstr>Identify</vt:lpstr>
      <vt:lpstr>Key Points for Screening for Marburg Virus Disease</vt:lpstr>
      <vt:lpstr>Creating a Screening Area</vt:lpstr>
      <vt:lpstr>Screening Area Setup</vt:lpstr>
      <vt:lpstr>Screening Area Supplies</vt:lpstr>
      <vt:lpstr>Example Facility Setup</vt:lpstr>
      <vt:lpstr>Reflection</vt:lpstr>
      <vt:lpstr>Key Takeaways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Ponder, Marilyn (CDC/DDID/NCEZID/DHQP) (CTR)</dc:creator>
  <cp:lastModifiedBy>Ponder, Marilyn (CDC/DDID/NCEZID/DHQP) (CTR)</cp:lastModifiedBy>
  <cp:revision>6</cp:revision>
  <dcterms:created xsi:type="dcterms:W3CDTF">2022-11-18T21:37:58Z</dcterms:created>
  <dcterms:modified xsi:type="dcterms:W3CDTF">2023-04-25T20:24:54Z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b94a7b8-f06c-4dfe-bdcc-9b548fd58c31_Enabled">
    <vt:lpwstr>true</vt:lpwstr>
  </property>
  <property fmtid="{D5CDD505-2E9C-101B-9397-08002B2CF9AE}" pid="3" name="MSIP_Label_7b94a7b8-f06c-4dfe-bdcc-9b548fd58c31_SetDate">
    <vt:lpwstr>2022-11-18T21:45:28Z</vt:lpwstr>
  </property>
  <property fmtid="{D5CDD505-2E9C-101B-9397-08002B2CF9AE}" pid="4" name="MSIP_Label_7b94a7b8-f06c-4dfe-bdcc-9b548fd58c31_Method">
    <vt:lpwstr>Privileged</vt:lpwstr>
  </property>
  <property fmtid="{D5CDD505-2E9C-101B-9397-08002B2CF9AE}" pid="5" name="MSIP_Label_7b94a7b8-f06c-4dfe-bdcc-9b548fd58c31_Name">
    <vt:lpwstr>7b94a7b8-f06c-4dfe-bdcc-9b548fd58c31</vt:lpwstr>
  </property>
  <property fmtid="{D5CDD505-2E9C-101B-9397-08002B2CF9AE}" pid="6" name="MSIP_Label_7b94a7b8-f06c-4dfe-bdcc-9b548fd58c31_SiteId">
    <vt:lpwstr>9ce70869-60db-44fd-abe8-d2767077fc8f</vt:lpwstr>
  </property>
  <property fmtid="{D5CDD505-2E9C-101B-9397-08002B2CF9AE}" pid="7" name="MSIP_Label_7b94a7b8-f06c-4dfe-bdcc-9b548fd58c31_ActionId">
    <vt:lpwstr>7fe88e11-de2d-4530-9ed5-68e114cb663d</vt:lpwstr>
  </property>
  <property fmtid="{D5CDD505-2E9C-101B-9397-08002B2CF9AE}" pid="8" name="MSIP_Label_7b94a7b8-f06c-4dfe-bdcc-9b548fd58c31_ContentBits">
    <vt:lpwstr>0</vt:lpwstr>
  </property>
  <property fmtid="{D5CDD505-2E9C-101B-9397-08002B2CF9AE}" pid="9" name="ContentTypeId">
    <vt:lpwstr>0x010100C1F1D77B3D37B44DAC62FD0B407B00D1</vt:lpwstr>
  </property>
  <property fmtid="{D5CDD505-2E9C-101B-9397-08002B2CF9AE}" pid="10" name="MediaServiceImageTags">
    <vt:lpwstr/>
  </property>
</Properties>
</file>